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419" r:id="rId2"/>
    <p:sldId id="417" r:id="rId3"/>
    <p:sldId id="467" r:id="rId4"/>
    <p:sldId id="468" r:id="rId5"/>
    <p:sldId id="427" r:id="rId6"/>
    <p:sldId id="486" r:id="rId7"/>
    <p:sldId id="430" r:id="rId8"/>
    <p:sldId id="487" r:id="rId9"/>
    <p:sldId id="432" r:id="rId10"/>
    <p:sldId id="488" r:id="rId11"/>
    <p:sldId id="434" r:id="rId12"/>
    <p:sldId id="489" r:id="rId13"/>
    <p:sldId id="490" r:id="rId14"/>
    <p:sldId id="436" r:id="rId15"/>
    <p:sldId id="438" r:id="rId16"/>
    <p:sldId id="442" r:id="rId17"/>
    <p:sldId id="491" r:id="rId18"/>
    <p:sldId id="504" r:id="rId19"/>
    <p:sldId id="466" r:id="rId20"/>
    <p:sldId id="476" r:id="rId21"/>
    <p:sldId id="524" r:id="rId22"/>
    <p:sldId id="518" r:id="rId23"/>
    <p:sldId id="517" r:id="rId24"/>
    <p:sldId id="519" r:id="rId25"/>
    <p:sldId id="492" r:id="rId26"/>
    <p:sldId id="509" r:id="rId27"/>
    <p:sldId id="510" r:id="rId28"/>
    <p:sldId id="505" r:id="rId29"/>
    <p:sldId id="523" r:id="rId30"/>
    <p:sldId id="522" r:id="rId31"/>
    <p:sldId id="472" r:id="rId32"/>
    <p:sldId id="511" r:id="rId33"/>
    <p:sldId id="512" r:id="rId34"/>
    <p:sldId id="513" r:id="rId35"/>
    <p:sldId id="494" r:id="rId36"/>
    <p:sldId id="506" r:id="rId37"/>
    <p:sldId id="538" r:id="rId38"/>
    <p:sldId id="507" r:id="rId39"/>
    <p:sldId id="495" r:id="rId40"/>
    <p:sldId id="497" r:id="rId41"/>
    <p:sldId id="540" r:id="rId42"/>
    <p:sldId id="454" r:id="rId43"/>
    <p:sldId id="537" r:id="rId44"/>
    <p:sldId id="500" r:id="rId45"/>
    <p:sldId id="520" r:id="rId46"/>
    <p:sldId id="526" r:id="rId47"/>
    <p:sldId id="498" r:id="rId48"/>
    <p:sldId id="499" r:id="rId49"/>
    <p:sldId id="514" r:id="rId50"/>
    <p:sldId id="501" r:id="rId51"/>
    <p:sldId id="502" r:id="rId52"/>
    <p:sldId id="515" r:id="rId53"/>
    <p:sldId id="477" r:id="rId54"/>
    <p:sldId id="527" r:id="rId55"/>
    <p:sldId id="528" r:id="rId56"/>
    <p:sldId id="478" r:id="rId57"/>
    <p:sldId id="479" r:id="rId58"/>
    <p:sldId id="484" r:id="rId59"/>
    <p:sldId id="485" r:id="rId60"/>
    <p:sldId id="525" r:id="rId61"/>
    <p:sldId id="516" r:id="rId62"/>
    <p:sldId id="471" r:id="rId63"/>
    <p:sldId id="463" r:id="rId64"/>
    <p:sldId id="25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D7D31"/>
    <a:srgbClr val="3C8DBC"/>
    <a:srgbClr val="023F5C"/>
    <a:srgbClr val="55C3CF"/>
    <a:srgbClr val="4BC174"/>
    <a:srgbClr val="70AD47"/>
    <a:srgbClr val="50C8A7"/>
    <a:srgbClr val="5B9BD5"/>
    <a:srgbClr val="4193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3" autoAdjust="0"/>
    <p:restoredTop sz="70388" autoAdjust="0"/>
  </p:normalViewPr>
  <p:slideViewPr>
    <p:cSldViewPr snapToGrid="0">
      <p:cViewPr varScale="1">
        <p:scale>
          <a:sx n="76" d="100"/>
          <a:sy n="76" d="100"/>
        </p:scale>
        <p:origin x="16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EAB0B-C3EC-4E56-B2F7-1BB6B9D9E76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87D561B-A8AD-48E8-AC39-B4E7B3B92948}">
      <dgm:prSet custT="1"/>
      <dgm:spPr>
        <a:solidFill>
          <a:srgbClr val="5B9BD5"/>
        </a:solidFill>
      </dgm:spPr>
      <dgm:t>
        <a:bodyPr/>
        <a:lstStyle/>
        <a:p>
          <a:pPr>
            <a:lnSpc>
              <a:spcPct val="100000"/>
            </a:lnSpc>
          </a:pPr>
          <a:r>
            <a:rPr lang="en-US" sz="2100" dirty="0"/>
            <a:t>After processing allocations each month in NC-CoReLS, view or print the 411. </a:t>
          </a:r>
          <a:r>
            <a:rPr lang="en-US" sz="2000" i="1" dirty="0"/>
            <a:t>(If unfamiliar with program code for allocations, write program code at top of allocation on State XS411 and have available for reference)</a:t>
          </a:r>
          <a:endParaRPr lang="en-US" sz="2100" i="1" dirty="0"/>
        </a:p>
      </dgm:t>
    </dgm:pt>
    <dgm:pt modelId="{C9941B7A-A0A6-462E-B05A-927750DE716C}" type="parTrans" cxnId="{9E57F96D-DA8F-4BBD-A213-C6F09EF91E6C}">
      <dgm:prSet/>
      <dgm:spPr/>
      <dgm:t>
        <a:bodyPr/>
        <a:lstStyle/>
        <a:p>
          <a:endParaRPr lang="en-US" sz="2100"/>
        </a:p>
      </dgm:t>
    </dgm:pt>
    <dgm:pt modelId="{42B4CC6A-29FA-47C1-AE92-CF8D268B41D1}" type="sibTrans" cxnId="{9E57F96D-DA8F-4BBD-A213-C6F09EF91E6C}">
      <dgm:prSet/>
      <dgm:spPr/>
      <dgm:t>
        <a:bodyPr/>
        <a:lstStyle/>
        <a:p>
          <a:endParaRPr lang="en-US" sz="2100"/>
        </a:p>
      </dgm:t>
    </dgm:pt>
    <dgm:pt modelId="{8EA660AD-7709-4276-BCE5-DC070D9445E2}">
      <dgm:prSet custT="1"/>
      <dgm:spPr/>
      <dgm:t>
        <a:bodyPr/>
        <a:lstStyle/>
        <a:p>
          <a:pPr>
            <a:lnSpc>
              <a:spcPct val="100000"/>
            </a:lnSpc>
          </a:pPr>
          <a:r>
            <a:rPr lang="en-US" sz="2100" dirty="0"/>
            <a:t>Scan NC-CoReLS 411 report for overspending </a:t>
          </a:r>
          <a:r>
            <a:rPr lang="en-US" sz="2100" i="1" dirty="0"/>
            <a:t>(negative fund balances).</a:t>
          </a:r>
        </a:p>
      </dgm:t>
    </dgm:pt>
    <dgm:pt modelId="{2C82B221-DA40-4AE0-AE9F-075F3A868763}" type="parTrans" cxnId="{F0180DFE-988C-4BE0-98C2-A60171D679DB}">
      <dgm:prSet/>
      <dgm:spPr/>
      <dgm:t>
        <a:bodyPr/>
        <a:lstStyle/>
        <a:p>
          <a:endParaRPr lang="en-US" sz="2100"/>
        </a:p>
      </dgm:t>
    </dgm:pt>
    <dgm:pt modelId="{AEB26B97-A42D-48F2-8196-884E32C94D4E}" type="sibTrans" cxnId="{F0180DFE-988C-4BE0-98C2-A60171D679DB}">
      <dgm:prSet/>
      <dgm:spPr/>
      <dgm:t>
        <a:bodyPr/>
        <a:lstStyle/>
        <a:p>
          <a:endParaRPr lang="en-US" sz="2100"/>
        </a:p>
      </dgm:t>
    </dgm:pt>
    <dgm:pt modelId="{A7A33D04-06F0-4822-B239-2ABA8CC1DC8D}">
      <dgm:prSet custT="1"/>
      <dgm:spPr/>
      <dgm:t>
        <a:bodyPr/>
        <a:lstStyle/>
        <a:p>
          <a:pPr>
            <a:lnSpc>
              <a:spcPct val="100000"/>
            </a:lnSpc>
          </a:pPr>
          <a:r>
            <a:rPr lang="en-US" sz="2100" dirty="0"/>
            <a:t>When overspending identified, refer to Allowable Admin Coding Shift handout for allowable coding shifts.</a:t>
          </a:r>
        </a:p>
      </dgm:t>
    </dgm:pt>
    <dgm:pt modelId="{899FC13C-7FD1-494F-AC84-3055456DFDEE}" type="parTrans" cxnId="{F868E19C-BC1D-46DA-9D9C-DA2C1419D8C0}">
      <dgm:prSet/>
      <dgm:spPr/>
      <dgm:t>
        <a:bodyPr/>
        <a:lstStyle/>
        <a:p>
          <a:endParaRPr lang="en-US" sz="2100"/>
        </a:p>
      </dgm:t>
    </dgm:pt>
    <dgm:pt modelId="{3124CA01-C190-4F4F-89D8-A69AC05B1BD3}" type="sibTrans" cxnId="{F868E19C-BC1D-46DA-9D9C-DA2C1419D8C0}">
      <dgm:prSet/>
      <dgm:spPr/>
      <dgm:t>
        <a:bodyPr/>
        <a:lstStyle/>
        <a:p>
          <a:endParaRPr lang="en-US" sz="2100"/>
        </a:p>
      </dgm:t>
    </dgm:pt>
    <dgm:pt modelId="{CF9EA92B-A171-4F5C-AB15-94374BE79A02}">
      <dgm:prSet custT="1"/>
      <dgm:spPr/>
      <dgm:t>
        <a:bodyPr/>
        <a:lstStyle/>
        <a:p>
          <a:pPr>
            <a:lnSpc>
              <a:spcPct val="100000"/>
            </a:lnSpc>
          </a:pPr>
          <a:r>
            <a:rPr lang="en-US" sz="2100" dirty="0"/>
            <a:t>Reference Part I Effort Details to find coding for desired program code shift.  Document changes on State Percentage of Time Report.</a:t>
          </a:r>
        </a:p>
      </dgm:t>
    </dgm:pt>
    <dgm:pt modelId="{8E353DB6-B9AF-4269-B24C-86854F212EA9}" type="parTrans" cxnId="{FDA87ECD-657A-4DBD-AB5C-BE177A326748}">
      <dgm:prSet/>
      <dgm:spPr/>
      <dgm:t>
        <a:bodyPr/>
        <a:lstStyle/>
        <a:p>
          <a:endParaRPr lang="en-US" sz="2100"/>
        </a:p>
      </dgm:t>
    </dgm:pt>
    <dgm:pt modelId="{BD6127CB-E929-4F1F-B98F-BA96EAD71E01}" type="sibTrans" cxnId="{FDA87ECD-657A-4DBD-AB5C-BE177A326748}">
      <dgm:prSet/>
      <dgm:spPr/>
      <dgm:t>
        <a:bodyPr/>
        <a:lstStyle/>
        <a:p>
          <a:endParaRPr lang="en-US" sz="2100"/>
        </a:p>
      </dgm:t>
    </dgm:pt>
    <dgm:pt modelId="{6B2EE4FF-C804-477A-956E-EF12C7C7A369}">
      <dgm:prSet custT="1"/>
      <dgm:spPr/>
      <dgm:t>
        <a:bodyPr/>
        <a:lstStyle/>
        <a:p>
          <a:pPr>
            <a:lnSpc>
              <a:spcPct val="100000"/>
            </a:lnSpc>
          </a:pPr>
          <a:r>
            <a:rPr lang="en-US" sz="2100" dirty="0"/>
            <a:t>Go to Part I/Tasks/Effort &amp; Payroll to move minutes from one F/C/P to another.</a:t>
          </a:r>
        </a:p>
      </dgm:t>
    </dgm:pt>
    <dgm:pt modelId="{2F211FFE-D5D4-4EE9-B782-D24927AB50DF}" type="parTrans" cxnId="{58C5405B-07AE-4364-86EB-4D79B52767BF}">
      <dgm:prSet/>
      <dgm:spPr/>
      <dgm:t>
        <a:bodyPr/>
        <a:lstStyle/>
        <a:p>
          <a:endParaRPr lang="en-US" sz="2100"/>
        </a:p>
      </dgm:t>
    </dgm:pt>
    <dgm:pt modelId="{3FE2FC3A-EFD4-4808-A29D-64A630EC56BF}" type="sibTrans" cxnId="{58C5405B-07AE-4364-86EB-4D79B52767BF}">
      <dgm:prSet/>
      <dgm:spPr/>
      <dgm:t>
        <a:bodyPr/>
        <a:lstStyle/>
        <a:p>
          <a:endParaRPr lang="en-US" sz="2100"/>
        </a:p>
      </dgm:t>
    </dgm:pt>
    <dgm:pt modelId="{3F4FF279-F48B-4C36-82A5-BF3B59A9810C}">
      <dgm:prSet custT="1"/>
      <dgm:spPr/>
      <dgm:t>
        <a:bodyPr/>
        <a:lstStyle/>
        <a:p>
          <a:pPr>
            <a:lnSpc>
              <a:spcPct val="100000"/>
            </a:lnSpc>
          </a:pPr>
          <a:r>
            <a:rPr lang="en-US" sz="2100" dirty="0"/>
            <a:t>Process allocations again and view change on NC-CoReLS XS411.</a:t>
          </a:r>
        </a:p>
      </dgm:t>
    </dgm:pt>
    <dgm:pt modelId="{264AB5D2-44E8-4B9A-B80B-1F318DE0B18D}" type="parTrans" cxnId="{B10DBD18-F8F6-4628-90D8-CB9F487C934B}">
      <dgm:prSet/>
      <dgm:spPr/>
      <dgm:t>
        <a:bodyPr/>
        <a:lstStyle/>
        <a:p>
          <a:endParaRPr lang="en-US" sz="2100"/>
        </a:p>
      </dgm:t>
    </dgm:pt>
    <dgm:pt modelId="{EEC227A9-F6A9-4830-B574-1C7E663DDF26}" type="sibTrans" cxnId="{B10DBD18-F8F6-4628-90D8-CB9F487C934B}">
      <dgm:prSet/>
      <dgm:spPr/>
      <dgm:t>
        <a:bodyPr/>
        <a:lstStyle/>
        <a:p>
          <a:endParaRPr lang="en-US" sz="2100"/>
        </a:p>
      </dgm:t>
    </dgm:pt>
    <dgm:pt modelId="{60C4E1D1-2D0B-469E-BDCC-5AEA96DADF49}" type="pres">
      <dgm:prSet presAssocID="{BFCEAB0B-C3EC-4E56-B2F7-1BB6B9D9E76F}" presName="linear" presStyleCnt="0">
        <dgm:presLayoutVars>
          <dgm:animLvl val="lvl"/>
          <dgm:resizeHandles val="exact"/>
        </dgm:presLayoutVars>
      </dgm:prSet>
      <dgm:spPr/>
    </dgm:pt>
    <dgm:pt modelId="{76977394-72F8-4EFB-91D8-315BC6257EC4}" type="pres">
      <dgm:prSet presAssocID="{B87D561B-A8AD-48E8-AC39-B4E7B3B92948}" presName="parentText" presStyleLbl="node1" presStyleIdx="0" presStyleCnt="6" custScaleY="150432">
        <dgm:presLayoutVars>
          <dgm:chMax val="0"/>
          <dgm:bulletEnabled val="1"/>
        </dgm:presLayoutVars>
      </dgm:prSet>
      <dgm:spPr/>
    </dgm:pt>
    <dgm:pt modelId="{352EAEFD-AED7-49CE-9EF9-8ED6EB3668D6}" type="pres">
      <dgm:prSet presAssocID="{42B4CC6A-29FA-47C1-AE92-CF8D268B41D1}" presName="spacer" presStyleCnt="0"/>
      <dgm:spPr/>
    </dgm:pt>
    <dgm:pt modelId="{BBCC86CB-9CC3-4691-8B2E-6CAE37F757C1}" type="pres">
      <dgm:prSet presAssocID="{8EA660AD-7709-4276-BCE5-DC070D9445E2}" presName="parentText" presStyleLbl="node1" presStyleIdx="1" presStyleCnt="6">
        <dgm:presLayoutVars>
          <dgm:chMax val="0"/>
          <dgm:bulletEnabled val="1"/>
        </dgm:presLayoutVars>
      </dgm:prSet>
      <dgm:spPr/>
    </dgm:pt>
    <dgm:pt modelId="{88A9ED12-F685-41F8-A8D2-CA0A74E181D9}" type="pres">
      <dgm:prSet presAssocID="{AEB26B97-A42D-48F2-8196-884E32C94D4E}" presName="spacer" presStyleCnt="0"/>
      <dgm:spPr/>
    </dgm:pt>
    <dgm:pt modelId="{DFEE797E-DE44-45AC-80B4-2A780042272C}" type="pres">
      <dgm:prSet presAssocID="{A7A33D04-06F0-4822-B239-2ABA8CC1DC8D}" presName="parentText" presStyleLbl="node1" presStyleIdx="2" presStyleCnt="6">
        <dgm:presLayoutVars>
          <dgm:chMax val="0"/>
          <dgm:bulletEnabled val="1"/>
        </dgm:presLayoutVars>
      </dgm:prSet>
      <dgm:spPr/>
    </dgm:pt>
    <dgm:pt modelId="{714B8242-8A39-49F3-944D-66E9C2ADD256}" type="pres">
      <dgm:prSet presAssocID="{3124CA01-C190-4F4F-89D8-A69AC05B1BD3}" presName="spacer" presStyleCnt="0"/>
      <dgm:spPr/>
    </dgm:pt>
    <dgm:pt modelId="{046237DD-BDD6-46E7-9638-50BDA01D2336}" type="pres">
      <dgm:prSet presAssocID="{CF9EA92B-A171-4F5C-AB15-94374BE79A02}" presName="parentText" presStyleLbl="node1" presStyleIdx="3" presStyleCnt="6">
        <dgm:presLayoutVars>
          <dgm:chMax val="0"/>
          <dgm:bulletEnabled val="1"/>
        </dgm:presLayoutVars>
      </dgm:prSet>
      <dgm:spPr/>
    </dgm:pt>
    <dgm:pt modelId="{8438C042-4B03-4785-8F73-07F160FA0CEA}" type="pres">
      <dgm:prSet presAssocID="{BD6127CB-E929-4F1F-B98F-BA96EAD71E01}" presName="spacer" presStyleCnt="0"/>
      <dgm:spPr/>
    </dgm:pt>
    <dgm:pt modelId="{15E135A6-0989-48E3-B0C0-294B958CE4B6}" type="pres">
      <dgm:prSet presAssocID="{6B2EE4FF-C804-477A-956E-EF12C7C7A369}" presName="parentText" presStyleLbl="node1" presStyleIdx="4" presStyleCnt="6">
        <dgm:presLayoutVars>
          <dgm:chMax val="0"/>
          <dgm:bulletEnabled val="1"/>
        </dgm:presLayoutVars>
      </dgm:prSet>
      <dgm:spPr/>
    </dgm:pt>
    <dgm:pt modelId="{BFE0D3E4-CCC5-4749-B26E-BE0AB58EE5C3}" type="pres">
      <dgm:prSet presAssocID="{3FE2FC3A-EFD4-4808-A29D-64A630EC56BF}" presName="spacer" presStyleCnt="0"/>
      <dgm:spPr/>
    </dgm:pt>
    <dgm:pt modelId="{911DD686-20A3-482A-B273-E4F8D1573066}" type="pres">
      <dgm:prSet presAssocID="{3F4FF279-F48B-4C36-82A5-BF3B59A9810C}" presName="parentText" presStyleLbl="node1" presStyleIdx="5" presStyleCnt="6">
        <dgm:presLayoutVars>
          <dgm:chMax val="0"/>
          <dgm:bulletEnabled val="1"/>
        </dgm:presLayoutVars>
      </dgm:prSet>
      <dgm:spPr/>
    </dgm:pt>
  </dgm:ptLst>
  <dgm:cxnLst>
    <dgm:cxn modelId="{B10DBD18-F8F6-4628-90D8-CB9F487C934B}" srcId="{BFCEAB0B-C3EC-4E56-B2F7-1BB6B9D9E76F}" destId="{3F4FF279-F48B-4C36-82A5-BF3B59A9810C}" srcOrd="5" destOrd="0" parTransId="{264AB5D2-44E8-4B9A-B80B-1F318DE0B18D}" sibTransId="{EEC227A9-F6A9-4830-B574-1C7E663DDF26}"/>
    <dgm:cxn modelId="{58C5405B-07AE-4364-86EB-4D79B52767BF}" srcId="{BFCEAB0B-C3EC-4E56-B2F7-1BB6B9D9E76F}" destId="{6B2EE4FF-C804-477A-956E-EF12C7C7A369}" srcOrd="4" destOrd="0" parTransId="{2F211FFE-D5D4-4EE9-B782-D24927AB50DF}" sibTransId="{3FE2FC3A-EFD4-4808-A29D-64A630EC56BF}"/>
    <dgm:cxn modelId="{25F24168-C3CC-4253-9E24-D4C93D675D0F}" type="presOf" srcId="{A7A33D04-06F0-4822-B239-2ABA8CC1DC8D}" destId="{DFEE797E-DE44-45AC-80B4-2A780042272C}" srcOrd="0" destOrd="0" presId="urn:microsoft.com/office/officeart/2005/8/layout/vList2"/>
    <dgm:cxn modelId="{9E57F96D-DA8F-4BBD-A213-C6F09EF91E6C}" srcId="{BFCEAB0B-C3EC-4E56-B2F7-1BB6B9D9E76F}" destId="{B87D561B-A8AD-48E8-AC39-B4E7B3B92948}" srcOrd="0" destOrd="0" parTransId="{C9941B7A-A0A6-462E-B05A-927750DE716C}" sibTransId="{42B4CC6A-29FA-47C1-AE92-CF8D268B41D1}"/>
    <dgm:cxn modelId="{F7514952-89BF-407A-80EF-9C3025EC028D}" type="presOf" srcId="{BFCEAB0B-C3EC-4E56-B2F7-1BB6B9D9E76F}" destId="{60C4E1D1-2D0B-469E-BDCC-5AEA96DADF49}" srcOrd="0" destOrd="0" presId="urn:microsoft.com/office/officeart/2005/8/layout/vList2"/>
    <dgm:cxn modelId="{555A4B5A-E90B-4953-A70C-2A1915962091}" type="presOf" srcId="{8EA660AD-7709-4276-BCE5-DC070D9445E2}" destId="{BBCC86CB-9CC3-4691-8B2E-6CAE37F757C1}" srcOrd="0" destOrd="0" presId="urn:microsoft.com/office/officeart/2005/8/layout/vList2"/>
    <dgm:cxn modelId="{EA92F25A-CD5A-4740-A5F3-D9AFBEA5B6E9}" type="presOf" srcId="{6B2EE4FF-C804-477A-956E-EF12C7C7A369}" destId="{15E135A6-0989-48E3-B0C0-294B958CE4B6}" srcOrd="0" destOrd="0" presId="urn:microsoft.com/office/officeart/2005/8/layout/vList2"/>
    <dgm:cxn modelId="{F868E19C-BC1D-46DA-9D9C-DA2C1419D8C0}" srcId="{BFCEAB0B-C3EC-4E56-B2F7-1BB6B9D9E76F}" destId="{A7A33D04-06F0-4822-B239-2ABA8CC1DC8D}" srcOrd="2" destOrd="0" parTransId="{899FC13C-7FD1-494F-AC84-3055456DFDEE}" sibTransId="{3124CA01-C190-4F4F-89D8-A69AC05B1BD3}"/>
    <dgm:cxn modelId="{FDA87ECD-657A-4DBD-AB5C-BE177A326748}" srcId="{BFCEAB0B-C3EC-4E56-B2F7-1BB6B9D9E76F}" destId="{CF9EA92B-A171-4F5C-AB15-94374BE79A02}" srcOrd="3" destOrd="0" parTransId="{8E353DB6-B9AF-4269-B24C-86854F212EA9}" sibTransId="{BD6127CB-E929-4F1F-B98F-BA96EAD71E01}"/>
    <dgm:cxn modelId="{B8BF64D0-D682-47F9-9AB6-0DA179EF8407}" type="presOf" srcId="{3F4FF279-F48B-4C36-82A5-BF3B59A9810C}" destId="{911DD686-20A3-482A-B273-E4F8D1573066}" srcOrd="0" destOrd="0" presId="urn:microsoft.com/office/officeart/2005/8/layout/vList2"/>
    <dgm:cxn modelId="{57E893D0-5DB3-481A-9987-843BF09100A7}" type="presOf" srcId="{CF9EA92B-A171-4F5C-AB15-94374BE79A02}" destId="{046237DD-BDD6-46E7-9638-50BDA01D2336}" srcOrd="0" destOrd="0" presId="urn:microsoft.com/office/officeart/2005/8/layout/vList2"/>
    <dgm:cxn modelId="{598403F8-1E9D-440D-9A43-2427DDC9FF43}" type="presOf" srcId="{B87D561B-A8AD-48E8-AC39-B4E7B3B92948}" destId="{76977394-72F8-4EFB-91D8-315BC6257EC4}" srcOrd="0" destOrd="0" presId="urn:microsoft.com/office/officeart/2005/8/layout/vList2"/>
    <dgm:cxn modelId="{F0180DFE-988C-4BE0-98C2-A60171D679DB}" srcId="{BFCEAB0B-C3EC-4E56-B2F7-1BB6B9D9E76F}" destId="{8EA660AD-7709-4276-BCE5-DC070D9445E2}" srcOrd="1" destOrd="0" parTransId="{2C82B221-DA40-4AE0-AE9F-075F3A868763}" sibTransId="{AEB26B97-A42D-48F2-8196-884E32C94D4E}"/>
    <dgm:cxn modelId="{66CCBE35-DD36-47EC-88FF-D2A517D12226}" type="presParOf" srcId="{60C4E1D1-2D0B-469E-BDCC-5AEA96DADF49}" destId="{76977394-72F8-4EFB-91D8-315BC6257EC4}" srcOrd="0" destOrd="0" presId="urn:microsoft.com/office/officeart/2005/8/layout/vList2"/>
    <dgm:cxn modelId="{A8065027-F2C5-436F-9778-07E37EB3FA2D}" type="presParOf" srcId="{60C4E1D1-2D0B-469E-BDCC-5AEA96DADF49}" destId="{352EAEFD-AED7-49CE-9EF9-8ED6EB3668D6}" srcOrd="1" destOrd="0" presId="urn:microsoft.com/office/officeart/2005/8/layout/vList2"/>
    <dgm:cxn modelId="{32536ABC-DDA9-4418-95EC-9D884E42431F}" type="presParOf" srcId="{60C4E1D1-2D0B-469E-BDCC-5AEA96DADF49}" destId="{BBCC86CB-9CC3-4691-8B2E-6CAE37F757C1}" srcOrd="2" destOrd="0" presId="urn:microsoft.com/office/officeart/2005/8/layout/vList2"/>
    <dgm:cxn modelId="{991B885B-D917-4F45-B9DC-4EC3F162A7E4}" type="presParOf" srcId="{60C4E1D1-2D0B-469E-BDCC-5AEA96DADF49}" destId="{88A9ED12-F685-41F8-A8D2-CA0A74E181D9}" srcOrd="3" destOrd="0" presId="urn:microsoft.com/office/officeart/2005/8/layout/vList2"/>
    <dgm:cxn modelId="{4590D482-761E-4520-B336-09F1D39E22EB}" type="presParOf" srcId="{60C4E1D1-2D0B-469E-BDCC-5AEA96DADF49}" destId="{DFEE797E-DE44-45AC-80B4-2A780042272C}" srcOrd="4" destOrd="0" presId="urn:microsoft.com/office/officeart/2005/8/layout/vList2"/>
    <dgm:cxn modelId="{A5347BE4-A593-4396-9E72-F26B9499AC4E}" type="presParOf" srcId="{60C4E1D1-2D0B-469E-BDCC-5AEA96DADF49}" destId="{714B8242-8A39-49F3-944D-66E9C2ADD256}" srcOrd="5" destOrd="0" presId="urn:microsoft.com/office/officeart/2005/8/layout/vList2"/>
    <dgm:cxn modelId="{DBB65364-D35E-431C-9668-80168141705E}" type="presParOf" srcId="{60C4E1D1-2D0B-469E-BDCC-5AEA96DADF49}" destId="{046237DD-BDD6-46E7-9638-50BDA01D2336}" srcOrd="6" destOrd="0" presId="urn:microsoft.com/office/officeart/2005/8/layout/vList2"/>
    <dgm:cxn modelId="{8E697EDB-B576-4E33-8016-D17179334CDD}" type="presParOf" srcId="{60C4E1D1-2D0B-469E-BDCC-5AEA96DADF49}" destId="{8438C042-4B03-4785-8F73-07F160FA0CEA}" srcOrd="7" destOrd="0" presId="urn:microsoft.com/office/officeart/2005/8/layout/vList2"/>
    <dgm:cxn modelId="{4AEA40B9-41C6-40E7-8734-5632E47CCF49}" type="presParOf" srcId="{60C4E1D1-2D0B-469E-BDCC-5AEA96DADF49}" destId="{15E135A6-0989-48E3-B0C0-294B958CE4B6}" srcOrd="8" destOrd="0" presId="urn:microsoft.com/office/officeart/2005/8/layout/vList2"/>
    <dgm:cxn modelId="{826BA7BA-B47F-49F0-951C-F42A92072A80}" type="presParOf" srcId="{60C4E1D1-2D0B-469E-BDCC-5AEA96DADF49}" destId="{BFE0D3E4-CCC5-4749-B26E-BE0AB58EE5C3}" srcOrd="9" destOrd="0" presId="urn:microsoft.com/office/officeart/2005/8/layout/vList2"/>
    <dgm:cxn modelId="{265D4B6F-A953-437E-B3F5-DB430C3FE05D}" type="presParOf" srcId="{60C4E1D1-2D0B-469E-BDCC-5AEA96DADF49}" destId="{911DD686-20A3-482A-B273-E4F8D157306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0743A-438E-45F3-A2CD-E8B0725423AD}"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5BCE9F0D-3402-433F-92B0-607555970CA2}">
      <dgm:prSet custT="1"/>
      <dgm:spPr/>
      <dgm:t>
        <a:bodyPr/>
        <a:lstStyle/>
        <a:p>
          <a:r>
            <a:rPr lang="en-US" sz="1800" dirty="0"/>
            <a:t>Identify overspending by using the Overspending Quick Reference as you review the 337</a:t>
          </a:r>
        </a:p>
      </dgm:t>
    </dgm:pt>
    <dgm:pt modelId="{12EFECD1-7ECA-49F7-A7F1-08431ED34643}" type="parTrans" cxnId="{FBDE6883-36E9-47D4-A7C3-B915B8BA164C}">
      <dgm:prSet/>
      <dgm:spPr/>
      <dgm:t>
        <a:bodyPr/>
        <a:lstStyle/>
        <a:p>
          <a:endParaRPr lang="en-US" sz="1800"/>
        </a:p>
      </dgm:t>
    </dgm:pt>
    <dgm:pt modelId="{F80F4327-342A-4CB2-BFDC-70DF3D66CAEB}" type="sibTrans" cxnId="{FBDE6883-36E9-47D4-A7C3-B915B8BA164C}">
      <dgm:prSet custT="1"/>
      <dgm:spPr/>
      <dgm:t>
        <a:bodyPr/>
        <a:lstStyle/>
        <a:p>
          <a:endParaRPr lang="en-US" sz="1800" dirty="0"/>
        </a:p>
      </dgm:t>
    </dgm:pt>
    <dgm:pt modelId="{1446FDF6-D49B-4CD6-AF30-8830D61783B5}">
      <dgm:prSet custT="1"/>
      <dgm:spPr/>
      <dgm:t>
        <a:bodyPr/>
        <a:lstStyle/>
        <a:p>
          <a:r>
            <a:rPr lang="en-US" sz="1800" dirty="0"/>
            <a:t>Look at allocations on the 411 to see if there are any </a:t>
          </a:r>
          <a:r>
            <a:rPr lang="en-US" sz="1800" dirty="0">
              <a:solidFill>
                <a:schemeClr val="bg1"/>
              </a:solidFill>
            </a:rPr>
            <a:t>funds r</a:t>
          </a:r>
          <a:r>
            <a:rPr lang="en-US" sz="1800" dirty="0"/>
            <a:t>emaining – Quarterly Allocations or Allowable Shifts</a:t>
          </a:r>
        </a:p>
      </dgm:t>
    </dgm:pt>
    <dgm:pt modelId="{BBEB9817-2E30-4C86-BF5A-BD9AB67F5FFD}" type="parTrans" cxnId="{D19A9CF9-2516-40A9-810F-F176CDCD1603}">
      <dgm:prSet/>
      <dgm:spPr/>
      <dgm:t>
        <a:bodyPr/>
        <a:lstStyle/>
        <a:p>
          <a:endParaRPr lang="en-US" sz="1800"/>
        </a:p>
      </dgm:t>
    </dgm:pt>
    <dgm:pt modelId="{FC8A0699-E3AD-44C8-82E5-A365072C33F9}" type="sibTrans" cxnId="{D19A9CF9-2516-40A9-810F-F176CDCD1603}">
      <dgm:prSet custT="1"/>
      <dgm:spPr/>
      <dgm:t>
        <a:bodyPr/>
        <a:lstStyle/>
        <a:p>
          <a:endParaRPr lang="en-US" sz="1800" dirty="0"/>
        </a:p>
      </dgm:t>
    </dgm:pt>
    <dgm:pt modelId="{F0C84C61-3711-426A-90B8-77591F67BF99}">
      <dgm:prSet custT="1"/>
      <dgm:spPr/>
      <dgm:t>
        <a:bodyPr/>
        <a:lstStyle/>
        <a:p>
          <a:r>
            <a:rPr lang="en-US" sz="2400" dirty="0">
              <a:sym typeface="Wingdings" panose="05000000000000000000" pitchFamily="2" charset="2"/>
            </a:rPr>
            <a:t></a:t>
          </a:r>
          <a:r>
            <a:rPr lang="en-US" sz="1800" dirty="0">
              <a:sym typeface="Wingdings" panose="05000000000000000000" pitchFamily="2" charset="2"/>
            </a:rPr>
            <a:t> I</a:t>
          </a:r>
          <a:r>
            <a:rPr lang="en-US" sz="1800" dirty="0"/>
            <a:t>f funds available to move to same funding source, move here</a:t>
          </a:r>
        </a:p>
      </dgm:t>
    </dgm:pt>
    <dgm:pt modelId="{E4BA1D25-0BC1-441A-AD82-3954FD29C5E9}" type="parTrans" cxnId="{7A5FDD7D-D951-48BF-BE6F-EC3C3D6619E1}">
      <dgm:prSet/>
      <dgm:spPr/>
      <dgm:t>
        <a:bodyPr/>
        <a:lstStyle/>
        <a:p>
          <a:endParaRPr lang="en-US" sz="1800"/>
        </a:p>
      </dgm:t>
    </dgm:pt>
    <dgm:pt modelId="{AE14FEAB-02A5-4917-B571-16F0C568B521}" type="sibTrans" cxnId="{7A5FDD7D-D951-48BF-BE6F-EC3C3D6619E1}">
      <dgm:prSet custT="1"/>
      <dgm:spPr/>
      <dgm:t>
        <a:bodyPr/>
        <a:lstStyle/>
        <a:p>
          <a:endParaRPr lang="en-US" sz="1800" dirty="0"/>
        </a:p>
      </dgm:t>
    </dgm:pt>
    <dgm:pt modelId="{3B6EC47C-324B-47AF-BA75-BE6DC6DA2C9C}">
      <dgm:prSet custT="1"/>
      <dgm:spPr/>
      <dgm:t>
        <a:bodyPr/>
        <a:lstStyle/>
        <a:p>
          <a:r>
            <a:rPr lang="en-US" sz="2400" dirty="0">
              <a:sym typeface="Wingdings" panose="05000000000000000000" pitchFamily="2" charset="2"/>
            </a:rPr>
            <a:t> </a:t>
          </a:r>
          <a:r>
            <a:rPr lang="en-US" sz="1800" dirty="0"/>
            <a:t>If no funds available, reference Allowable Admin Coding Shift handout to move overspending to another allowable fund</a:t>
          </a:r>
        </a:p>
      </dgm:t>
    </dgm:pt>
    <dgm:pt modelId="{488030E6-DB31-4BAC-9F12-FD83FECCD30B}" type="parTrans" cxnId="{15E012A5-05B4-4025-ACF7-27CE8D7D5692}">
      <dgm:prSet/>
      <dgm:spPr/>
      <dgm:t>
        <a:bodyPr/>
        <a:lstStyle/>
        <a:p>
          <a:endParaRPr lang="en-US" sz="1800"/>
        </a:p>
      </dgm:t>
    </dgm:pt>
    <dgm:pt modelId="{97B7C65A-3E39-4A9D-92B6-C0684979A614}" type="sibTrans" cxnId="{15E012A5-05B4-4025-ACF7-27CE8D7D5692}">
      <dgm:prSet custT="1"/>
      <dgm:spPr/>
      <dgm:t>
        <a:bodyPr/>
        <a:lstStyle/>
        <a:p>
          <a:endParaRPr lang="en-US" sz="1800" dirty="0"/>
        </a:p>
      </dgm:t>
    </dgm:pt>
    <dgm:pt modelId="{93556572-5513-4168-8F93-C429C107E444}">
      <dgm:prSet custT="1"/>
      <dgm:spPr/>
      <dgm:t>
        <a:bodyPr/>
        <a:lstStyle/>
        <a:p>
          <a:r>
            <a:rPr lang="en-US" sz="1800" dirty="0"/>
            <a:t>Look at Codes function Col. App code spreadsheet, review tab “Overspending app codes to 411” to match up app codes for letter</a:t>
          </a:r>
        </a:p>
      </dgm:t>
    </dgm:pt>
    <dgm:pt modelId="{A9E3980F-A6B3-46D7-913C-FDDC68822ED1}" type="parTrans" cxnId="{DCE4DF06-96CA-49AF-A0D5-CE7EFE23A8EF}">
      <dgm:prSet/>
      <dgm:spPr/>
      <dgm:t>
        <a:bodyPr/>
        <a:lstStyle/>
        <a:p>
          <a:endParaRPr lang="en-US" sz="1800"/>
        </a:p>
      </dgm:t>
    </dgm:pt>
    <dgm:pt modelId="{B78CF1EC-EEEA-4537-9866-92478325A4D5}" type="sibTrans" cxnId="{DCE4DF06-96CA-49AF-A0D5-CE7EFE23A8EF}">
      <dgm:prSet custT="1"/>
      <dgm:spPr/>
      <dgm:t>
        <a:bodyPr/>
        <a:lstStyle/>
        <a:p>
          <a:endParaRPr lang="en-US" sz="1800" dirty="0"/>
        </a:p>
      </dgm:t>
    </dgm:pt>
    <dgm:pt modelId="{B0046BD0-0F4B-4EC3-8338-612DBD94288D}">
      <dgm:prSet custT="1"/>
      <dgm:spPr>
        <a:solidFill>
          <a:srgbClr val="70AD47"/>
        </a:solidFill>
      </dgm:spPr>
      <dgm:t>
        <a:bodyPr/>
        <a:lstStyle/>
        <a:p>
          <a:r>
            <a:rPr lang="en-US" sz="1800" dirty="0"/>
            <a:t>Insert information in Controller’s Letter (make sure you request a sufficient amount)</a:t>
          </a:r>
        </a:p>
      </dgm:t>
    </dgm:pt>
    <dgm:pt modelId="{6AB891C2-419A-48F0-AE5F-AE8021F98181}" type="parTrans" cxnId="{185E7EAC-95FF-42F6-9CBB-7E0E39A016EB}">
      <dgm:prSet/>
      <dgm:spPr/>
      <dgm:t>
        <a:bodyPr/>
        <a:lstStyle/>
        <a:p>
          <a:endParaRPr lang="en-US" sz="1800"/>
        </a:p>
      </dgm:t>
    </dgm:pt>
    <dgm:pt modelId="{9DC5FF74-619B-49DA-A941-3594FDF890AA}" type="sibTrans" cxnId="{185E7EAC-95FF-42F6-9CBB-7E0E39A016EB}">
      <dgm:prSet/>
      <dgm:spPr/>
      <dgm:t>
        <a:bodyPr/>
        <a:lstStyle/>
        <a:p>
          <a:endParaRPr lang="en-US" sz="1800" dirty="0"/>
        </a:p>
      </dgm:t>
    </dgm:pt>
    <dgm:pt modelId="{EFEB2396-23AB-4DC5-A5A9-786049B12254}">
      <dgm:prSet custT="1"/>
      <dgm:spPr>
        <a:solidFill>
          <a:srgbClr val="70AD47"/>
        </a:solidFill>
      </dgm:spPr>
      <dgm:t>
        <a:bodyPr/>
        <a:lstStyle/>
        <a:p>
          <a:r>
            <a:rPr lang="en-US" sz="1800" dirty="0"/>
            <a:t>Review State XS335 and XS411 reports</a:t>
          </a:r>
        </a:p>
      </dgm:t>
    </dgm:pt>
    <dgm:pt modelId="{E31183FD-04AE-46EB-9D6C-0A5B9FCFF004}" type="parTrans" cxnId="{2E2C3DF3-83FB-48D6-A6AD-87C399C137E7}">
      <dgm:prSet/>
      <dgm:spPr/>
      <dgm:t>
        <a:bodyPr/>
        <a:lstStyle/>
        <a:p>
          <a:endParaRPr lang="en-US"/>
        </a:p>
      </dgm:t>
    </dgm:pt>
    <dgm:pt modelId="{A9474561-6661-4231-97E0-295013D2B53E}" type="sibTrans" cxnId="{2E2C3DF3-83FB-48D6-A6AD-87C399C137E7}">
      <dgm:prSet/>
      <dgm:spPr/>
      <dgm:t>
        <a:bodyPr/>
        <a:lstStyle/>
        <a:p>
          <a:endParaRPr lang="en-US"/>
        </a:p>
      </dgm:t>
    </dgm:pt>
    <dgm:pt modelId="{EB522B6D-5697-47F9-BB54-D3AAFAF96071}" type="pres">
      <dgm:prSet presAssocID="{C140743A-438E-45F3-A2CD-E8B0725423AD}" presName="Name0" presStyleCnt="0">
        <dgm:presLayoutVars>
          <dgm:dir/>
          <dgm:resizeHandles val="exact"/>
        </dgm:presLayoutVars>
      </dgm:prSet>
      <dgm:spPr/>
    </dgm:pt>
    <dgm:pt modelId="{CA091388-90A3-4A81-B53D-E178A44059EB}" type="pres">
      <dgm:prSet presAssocID="{5BCE9F0D-3402-433F-92B0-607555970CA2}" presName="node" presStyleLbl="node1" presStyleIdx="0" presStyleCnt="7" custScaleX="169804" custScaleY="110650">
        <dgm:presLayoutVars>
          <dgm:bulletEnabled val="1"/>
        </dgm:presLayoutVars>
      </dgm:prSet>
      <dgm:spPr/>
    </dgm:pt>
    <dgm:pt modelId="{D7AB9364-16F5-4A2F-AA71-6008A0029223}" type="pres">
      <dgm:prSet presAssocID="{F80F4327-342A-4CB2-BFDC-70DF3D66CAEB}" presName="sibTrans" presStyleLbl="sibTrans1D1" presStyleIdx="0" presStyleCnt="6"/>
      <dgm:spPr/>
    </dgm:pt>
    <dgm:pt modelId="{AD92D565-984C-461D-9EAE-A9813869C9EB}" type="pres">
      <dgm:prSet presAssocID="{F80F4327-342A-4CB2-BFDC-70DF3D66CAEB}" presName="connectorText" presStyleLbl="sibTrans1D1" presStyleIdx="0" presStyleCnt="6"/>
      <dgm:spPr/>
    </dgm:pt>
    <dgm:pt modelId="{23DFA0E3-F7F0-4458-B4F2-F1B6CDF88965}" type="pres">
      <dgm:prSet presAssocID="{1446FDF6-D49B-4CD6-AF30-8830D61783B5}" presName="node" presStyleLbl="node1" presStyleIdx="1" presStyleCnt="7" custScaleX="169804" custScaleY="110739">
        <dgm:presLayoutVars>
          <dgm:bulletEnabled val="1"/>
        </dgm:presLayoutVars>
      </dgm:prSet>
      <dgm:spPr/>
    </dgm:pt>
    <dgm:pt modelId="{934EC272-F8A7-48CD-BA8A-53E9E2956EA4}" type="pres">
      <dgm:prSet presAssocID="{FC8A0699-E3AD-44C8-82E5-A365072C33F9}" presName="sibTrans" presStyleLbl="sibTrans1D1" presStyleIdx="1" presStyleCnt="6"/>
      <dgm:spPr/>
    </dgm:pt>
    <dgm:pt modelId="{ABFFE94B-1D56-44FE-A7A5-278B500ADE34}" type="pres">
      <dgm:prSet presAssocID="{FC8A0699-E3AD-44C8-82E5-A365072C33F9}" presName="connectorText" presStyleLbl="sibTrans1D1" presStyleIdx="1" presStyleCnt="6"/>
      <dgm:spPr/>
    </dgm:pt>
    <dgm:pt modelId="{7073ACB3-F027-4DA4-92BF-2CCB47398511}" type="pres">
      <dgm:prSet presAssocID="{F0C84C61-3711-426A-90B8-77591F67BF99}" presName="node" presStyleLbl="node1" presStyleIdx="2" presStyleCnt="7" custScaleX="169804" custScaleY="110650">
        <dgm:presLayoutVars>
          <dgm:bulletEnabled val="1"/>
        </dgm:presLayoutVars>
      </dgm:prSet>
      <dgm:spPr/>
    </dgm:pt>
    <dgm:pt modelId="{EE5CCE9B-6DF0-4CB3-A824-F02929C686A2}" type="pres">
      <dgm:prSet presAssocID="{AE14FEAB-02A5-4917-B571-16F0C568B521}" presName="sibTrans" presStyleLbl="sibTrans1D1" presStyleIdx="2" presStyleCnt="6"/>
      <dgm:spPr/>
    </dgm:pt>
    <dgm:pt modelId="{A2605206-0FFD-4300-BED5-3085511CAE16}" type="pres">
      <dgm:prSet presAssocID="{AE14FEAB-02A5-4917-B571-16F0C568B521}" presName="connectorText" presStyleLbl="sibTrans1D1" presStyleIdx="2" presStyleCnt="6"/>
      <dgm:spPr/>
    </dgm:pt>
    <dgm:pt modelId="{4BCF2243-B4D6-470B-85DF-E9ADEA65D79C}" type="pres">
      <dgm:prSet presAssocID="{3B6EC47C-324B-47AF-BA75-BE6DC6DA2C9C}" presName="node" presStyleLbl="node1" presStyleIdx="3" presStyleCnt="7" custScaleX="169804" custScaleY="110650">
        <dgm:presLayoutVars>
          <dgm:bulletEnabled val="1"/>
        </dgm:presLayoutVars>
      </dgm:prSet>
      <dgm:spPr/>
    </dgm:pt>
    <dgm:pt modelId="{52204310-9D49-47FB-B82F-4E8A42A3644A}" type="pres">
      <dgm:prSet presAssocID="{97B7C65A-3E39-4A9D-92B6-C0684979A614}" presName="sibTrans" presStyleLbl="sibTrans1D1" presStyleIdx="3" presStyleCnt="6"/>
      <dgm:spPr/>
    </dgm:pt>
    <dgm:pt modelId="{8A8C7335-8FC2-4BEC-BADA-B2ACB516EA09}" type="pres">
      <dgm:prSet presAssocID="{97B7C65A-3E39-4A9D-92B6-C0684979A614}" presName="connectorText" presStyleLbl="sibTrans1D1" presStyleIdx="3" presStyleCnt="6"/>
      <dgm:spPr/>
    </dgm:pt>
    <dgm:pt modelId="{B7E07A8A-6E2E-42EB-983F-9D0515935992}" type="pres">
      <dgm:prSet presAssocID="{93556572-5513-4168-8F93-C429C107E444}" presName="node" presStyleLbl="node1" presStyleIdx="4" presStyleCnt="7" custScaleX="108218" custScaleY="110650">
        <dgm:presLayoutVars>
          <dgm:bulletEnabled val="1"/>
        </dgm:presLayoutVars>
      </dgm:prSet>
      <dgm:spPr/>
    </dgm:pt>
    <dgm:pt modelId="{08706177-FB07-4B05-AACA-5DD3923BCB86}" type="pres">
      <dgm:prSet presAssocID="{B78CF1EC-EEEA-4537-9866-92478325A4D5}" presName="sibTrans" presStyleLbl="sibTrans1D1" presStyleIdx="4" presStyleCnt="6"/>
      <dgm:spPr/>
    </dgm:pt>
    <dgm:pt modelId="{176A4D6A-79E3-493A-A0AA-42EE63FAD4BB}" type="pres">
      <dgm:prSet presAssocID="{B78CF1EC-EEEA-4537-9866-92478325A4D5}" presName="connectorText" presStyleLbl="sibTrans1D1" presStyleIdx="4" presStyleCnt="6"/>
      <dgm:spPr/>
    </dgm:pt>
    <dgm:pt modelId="{C1E0DAA7-E17F-4C4B-814B-9EC5FF41827D}" type="pres">
      <dgm:prSet presAssocID="{B0046BD0-0F4B-4EC3-8338-612DBD94288D}" presName="node" presStyleLbl="node1" presStyleIdx="5" presStyleCnt="7" custScaleX="104911" custScaleY="110650">
        <dgm:presLayoutVars>
          <dgm:bulletEnabled val="1"/>
        </dgm:presLayoutVars>
      </dgm:prSet>
      <dgm:spPr/>
    </dgm:pt>
    <dgm:pt modelId="{0E4D3781-F047-47A3-8D27-C6194D866243}" type="pres">
      <dgm:prSet presAssocID="{9DC5FF74-619B-49DA-A941-3594FDF890AA}" presName="sibTrans" presStyleLbl="sibTrans1D1" presStyleIdx="5" presStyleCnt="6"/>
      <dgm:spPr/>
    </dgm:pt>
    <dgm:pt modelId="{816BBEAD-2945-44CF-8755-2DE0A6625750}" type="pres">
      <dgm:prSet presAssocID="{9DC5FF74-619B-49DA-A941-3594FDF890AA}" presName="connectorText" presStyleLbl="sibTrans1D1" presStyleIdx="5" presStyleCnt="6"/>
      <dgm:spPr/>
    </dgm:pt>
    <dgm:pt modelId="{421E4AEF-36C7-4753-8DD3-FB2A0B8172EF}" type="pres">
      <dgm:prSet presAssocID="{EFEB2396-23AB-4DC5-A5A9-786049B12254}" presName="node" presStyleLbl="node1" presStyleIdx="6" presStyleCnt="7" custScaleX="105854" custScaleY="110650">
        <dgm:presLayoutVars>
          <dgm:bulletEnabled val="1"/>
        </dgm:presLayoutVars>
      </dgm:prSet>
      <dgm:spPr/>
    </dgm:pt>
  </dgm:ptLst>
  <dgm:cxnLst>
    <dgm:cxn modelId="{7770E000-D97F-45B7-BB40-B6CFF47F24CD}" type="presOf" srcId="{C140743A-438E-45F3-A2CD-E8B0725423AD}" destId="{EB522B6D-5697-47F9-BB54-D3AAFAF96071}" srcOrd="0" destOrd="0" presId="urn:microsoft.com/office/officeart/2016/7/layout/RepeatingBendingProcessNew"/>
    <dgm:cxn modelId="{DCE4DF06-96CA-49AF-A0D5-CE7EFE23A8EF}" srcId="{C140743A-438E-45F3-A2CD-E8B0725423AD}" destId="{93556572-5513-4168-8F93-C429C107E444}" srcOrd="4" destOrd="0" parTransId="{A9E3980F-A6B3-46D7-913C-FDDC68822ED1}" sibTransId="{B78CF1EC-EEEA-4537-9866-92478325A4D5}"/>
    <dgm:cxn modelId="{CA9F3D0B-9E07-4D9E-B746-0720770021F7}" type="presOf" srcId="{F80F4327-342A-4CB2-BFDC-70DF3D66CAEB}" destId="{AD92D565-984C-461D-9EAE-A9813869C9EB}" srcOrd="1" destOrd="0" presId="urn:microsoft.com/office/officeart/2016/7/layout/RepeatingBendingProcessNew"/>
    <dgm:cxn modelId="{5E4B4D0D-A1EA-472E-9D79-97241AF1E171}" type="presOf" srcId="{B78CF1EC-EEEA-4537-9866-92478325A4D5}" destId="{176A4D6A-79E3-493A-A0AA-42EE63FAD4BB}" srcOrd="1" destOrd="0" presId="urn:microsoft.com/office/officeart/2016/7/layout/RepeatingBendingProcessNew"/>
    <dgm:cxn modelId="{DB6DCE2B-0849-4040-9482-FB54DAA18908}" type="presOf" srcId="{AE14FEAB-02A5-4917-B571-16F0C568B521}" destId="{A2605206-0FFD-4300-BED5-3085511CAE16}" srcOrd="1" destOrd="0" presId="urn:microsoft.com/office/officeart/2016/7/layout/RepeatingBendingProcessNew"/>
    <dgm:cxn modelId="{FC817336-D053-4879-81E4-3C219BBF598E}" type="presOf" srcId="{3B6EC47C-324B-47AF-BA75-BE6DC6DA2C9C}" destId="{4BCF2243-B4D6-470B-85DF-E9ADEA65D79C}" srcOrd="0" destOrd="0" presId="urn:microsoft.com/office/officeart/2016/7/layout/RepeatingBendingProcessNew"/>
    <dgm:cxn modelId="{D1558C61-A2D3-4C7A-AB18-28E9682177D9}" type="presOf" srcId="{93556572-5513-4168-8F93-C429C107E444}" destId="{B7E07A8A-6E2E-42EB-983F-9D0515935992}" srcOrd="0" destOrd="0" presId="urn:microsoft.com/office/officeart/2016/7/layout/RepeatingBendingProcessNew"/>
    <dgm:cxn modelId="{E3E3E04F-813A-43DA-8227-AE32F7FF0F76}" type="presOf" srcId="{97B7C65A-3E39-4A9D-92B6-C0684979A614}" destId="{52204310-9D49-47FB-B82F-4E8A42A3644A}" srcOrd="0" destOrd="0" presId="urn:microsoft.com/office/officeart/2016/7/layout/RepeatingBendingProcessNew"/>
    <dgm:cxn modelId="{A61B1472-CA73-425F-AE27-A1FB44D4C7A5}" type="presOf" srcId="{B0046BD0-0F4B-4EC3-8338-612DBD94288D}" destId="{C1E0DAA7-E17F-4C4B-814B-9EC5FF41827D}" srcOrd="0" destOrd="0" presId="urn:microsoft.com/office/officeart/2016/7/layout/RepeatingBendingProcessNew"/>
    <dgm:cxn modelId="{C0326E76-9F1A-4894-967A-DB51C5226EA8}" type="presOf" srcId="{9DC5FF74-619B-49DA-A941-3594FDF890AA}" destId="{0E4D3781-F047-47A3-8D27-C6194D866243}" srcOrd="0" destOrd="0" presId="urn:microsoft.com/office/officeart/2016/7/layout/RepeatingBendingProcessNew"/>
    <dgm:cxn modelId="{D7F25858-C6F5-499F-807C-30C913647614}" type="presOf" srcId="{9DC5FF74-619B-49DA-A941-3594FDF890AA}" destId="{816BBEAD-2945-44CF-8755-2DE0A6625750}" srcOrd="1" destOrd="0" presId="urn:microsoft.com/office/officeart/2016/7/layout/RepeatingBendingProcessNew"/>
    <dgm:cxn modelId="{7A5FDD7D-D951-48BF-BE6F-EC3C3D6619E1}" srcId="{C140743A-438E-45F3-A2CD-E8B0725423AD}" destId="{F0C84C61-3711-426A-90B8-77591F67BF99}" srcOrd="2" destOrd="0" parTransId="{E4BA1D25-0BC1-441A-AD82-3954FD29C5E9}" sibTransId="{AE14FEAB-02A5-4917-B571-16F0C568B521}"/>
    <dgm:cxn modelId="{C5AC6483-33EB-4C36-85B4-1E1F5CB451EA}" type="presOf" srcId="{5BCE9F0D-3402-433F-92B0-607555970CA2}" destId="{CA091388-90A3-4A81-B53D-E178A44059EB}" srcOrd="0" destOrd="0" presId="urn:microsoft.com/office/officeart/2016/7/layout/RepeatingBendingProcessNew"/>
    <dgm:cxn modelId="{FBDE6883-36E9-47D4-A7C3-B915B8BA164C}" srcId="{C140743A-438E-45F3-A2CD-E8B0725423AD}" destId="{5BCE9F0D-3402-433F-92B0-607555970CA2}" srcOrd="0" destOrd="0" parTransId="{12EFECD1-7ECA-49F7-A7F1-08431ED34643}" sibTransId="{F80F4327-342A-4CB2-BFDC-70DF3D66CAEB}"/>
    <dgm:cxn modelId="{15E1A483-2263-4B96-8327-9BEC67029861}" type="presOf" srcId="{FC8A0699-E3AD-44C8-82E5-A365072C33F9}" destId="{934EC272-F8A7-48CD-BA8A-53E9E2956EA4}" srcOrd="0" destOrd="0" presId="urn:microsoft.com/office/officeart/2016/7/layout/RepeatingBendingProcessNew"/>
    <dgm:cxn modelId="{11FA0585-0A53-4C18-8A29-3AB566D0AB45}" type="presOf" srcId="{AE14FEAB-02A5-4917-B571-16F0C568B521}" destId="{EE5CCE9B-6DF0-4CB3-A824-F02929C686A2}" srcOrd="0" destOrd="0" presId="urn:microsoft.com/office/officeart/2016/7/layout/RepeatingBendingProcessNew"/>
    <dgm:cxn modelId="{F997C48E-2B1F-4F2C-AD60-BAA9F6E94BE6}" type="presOf" srcId="{EFEB2396-23AB-4DC5-A5A9-786049B12254}" destId="{421E4AEF-36C7-4753-8DD3-FB2A0B8172EF}" srcOrd="0" destOrd="0" presId="urn:microsoft.com/office/officeart/2016/7/layout/RepeatingBendingProcessNew"/>
    <dgm:cxn modelId="{19CFD98F-38BF-46D4-9419-AD42317247EA}" type="presOf" srcId="{F80F4327-342A-4CB2-BFDC-70DF3D66CAEB}" destId="{D7AB9364-16F5-4A2F-AA71-6008A0029223}" srcOrd="0" destOrd="0" presId="urn:microsoft.com/office/officeart/2016/7/layout/RepeatingBendingProcessNew"/>
    <dgm:cxn modelId="{006B999A-46D5-40A3-9F4B-2627EC73770F}" type="presOf" srcId="{B78CF1EC-EEEA-4537-9866-92478325A4D5}" destId="{08706177-FB07-4B05-AACA-5DD3923BCB86}" srcOrd="0" destOrd="0" presId="urn:microsoft.com/office/officeart/2016/7/layout/RepeatingBendingProcessNew"/>
    <dgm:cxn modelId="{91448D9E-EF94-4069-B181-4BF625F0698C}" type="presOf" srcId="{97B7C65A-3E39-4A9D-92B6-C0684979A614}" destId="{8A8C7335-8FC2-4BEC-BADA-B2ACB516EA09}" srcOrd="1" destOrd="0" presId="urn:microsoft.com/office/officeart/2016/7/layout/RepeatingBendingProcessNew"/>
    <dgm:cxn modelId="{15E012A5-05B4-4025-ACF7-27CE8D7D5692}" srcId="{C140743A-438E-45F3-A2CD-E8B0725423AD}" destId="{3B6EC47C-324B-47AF-BA75-BE6DC6DA2C9C}" srcOrd="3" destOrd="0" parTransId="{488030E6-DB31-4BAC-9F12-FD83FECCD30B}" sibTransId="{97B7C65A-3E39-4A9D-92B6-C0684979A614}"/>
    <dgm:cxn modelId="{185E7EAC-95FF-42F6-9CBB-7E0E39A016EB}" srcId="{C140743A-438E-45F3-A2CD-E8B0725423AD}" destId="{B0046BD0-0F4B-4EC3-8338-612DBD94288D}" srcOrd="5" destOrd="0" parTransId="{6AB891C2-419A-48F0-AE5F-AE8021F98181}" sibTransId="{9DC5FF74-619B-49DA-A941-3594FDF890AA}"/>
    <dgm:cxn modelId="{FB5D58D4-19D0-401D-A437-B4258C4A669B}" type="presOf" srcId="{FC8A0699-E3AD-44C8-82E5-A365072C33F9}" destId="{ABFFE94B-1D56-44FE-A7A5-278B500ADE34}" srcOrd="1" destOrd="0" presId="urn:microsoft.com/office/officeart/2016/7/layout/RepeatingBendingProcessNew"/>
    <dgm:cxn modelId="{DDD326E3-2C87-4CB2-B11C-DBCBBF926168}" type="presOf" srcId="{1446FDF6-D49B-4CD6-AF30-8830D61783B5}" destId="{23DFA0E3-F7F0-4458-B4F2-F1B6CDF88965}" srcOrd="0" destOrd="0" presId="urn:microsoft.com/office/officeart/2016/7/layout/RepeatingBendingProcessNew"/>
    <dgm:cxn modelId="{DDCD45E8-7AA0-47AB-BBFF-B4C4551B89BB}" type="presOf" srcId="{F0C84C61-3711-426A-90B8-77591F67BF99}" destId="{7073ACB3-F027-4DA4-92BF-2CCB47398511}" srcOrd="0" destOrd="0" presId="urn:microsoft.com/office/officeart/2016/7/layout/RepeatingBendingProcessNew"/>
    <dgm:cxn modelId="{2E2C3DF3-83FB-48D6-A6AD-87C399C137E7}" srcId="{C140743A-438E-45F3-A2CD-E8B0725423AD}" destId="{EFEB2396-23AB-4DC5-A5A9-786049B12254}" srcOrd="6" destOrd="0" parTransId="{E31183FD-04AE-46EB-9D6C-0A5B9FCFF004}" sibTransId="{A9474561-6661-4231-97E0-295013D2B53E}"/>
    <dgm:cxn modelId="{D19A9CF9-2516-40A9-810F-F176CDCD1603}" srcId="{C140743A-438E-45F3-A2CD-E8B0725423AD}" destId="{1446FDF6-D49B-4CD6-AF30-8830D61783B5}" srcOrd="1" destOrd="0" parTransId="{BBEB9817-2E30-4C86-BF5A-BD9AB67F5FFD}" sibTransId="{FC8A0699-E3AD-44C8-82E5-A365072C33F9}"/>
    <dgm:cxn modelId="{950614EF-B0E9-4214-BEAC-75B50CC09107}" type="presParOf" srcId="{EB522B6D-5697-47F9-BB54-D3AAFAF96071}" destId="{CA091388-90A3-4A81-B53D-E178A44059EB}" srcOrd="0" destOrd="0" presId="urn:microsoft.com/office/officeart/2016/7/layout/RepeatingBendingProcessNew"/>
    <dgm:cxn modelId="{7AFD6E0C-E9C7-4B75-9473-BBD50ECFB994}" type="presParOf" srcId="{EB522B6D-5697-47F9-BB54-D3AAFAF96071}" destId="{D7AB9364-16F5-4A2F-AA71-6008A0029223}" srcOrd="1" destOrd="0" presId="urn:microsoft.com/office/officeart/2016/7/layout/RepeatingBendingProcessNew"/>
    <dgm:cxn modelId="{8CBCB1B3-F9C6-4C5D-B6A2-05EB94B3659C}" type="presParOf" srcId="{D7AB9364-16F5-4A2F-AA71-6008A0029223}" destId="{AD92D565-984C-461D-9EAE-A9813869C9EB}" srcOrd="0" destOrd="0" presId="urn:microsoft.com/office/officeart/2016/7/layout/RepeatingBendingProcessNew"/>
    <dgm:cxn modelId="{B17CF1AE-2503-4F18-8295-EB481B1EE91B}" type="presParOf" srcId="{EB522B6D-5697-47F9-BB54-D3AAFAF96071}" destId="{23DFA0E3-F7F0-4458-B4F2-F1B6CDF88965}" srcOrd="2" destOrd="0" presId="urn:microsoft.com/office/officeart/2016/7/layout/RepeatingBendingProcessNew"/>
    <dgm:cxn modelId="{FAA38409-C398-437D-939E-68405A336F3B}" type="presParOf" srcId="{EB522B6D-5697-47F9-BB54-D3AAFAF96071}" destId="{934EC272-F8A7-48CD-BA8A-53E9E2956EA4}" srcOrd="3" destOrd="0" presId="urn:microsoft.com/office/officeart/2016/7/layout/RepeatingBendingProcessNew"/>
    <dgm:cxn modelId="{92878E53-1E09-45CC-B67A-5E8C2D89D727}" type="presParOf" srcId="{934EC272-F8A7-48CD-BA8A-53E9E2956EA4}" destId="{ABFFE94B-1D56-44FE-A7A5-278B500ADE34}" srcOrd="0" destOrd="0" presId="urn:microsoft.com/office/officeart/2016/7/layout/RepeatingBendingProcessNew"/>
    <dgm:cxn modelId="{E43E46DD-ECF8-4F2A-881A-6349564D9C61}" type="presParOf" srcId="{EB522B6D-5697-47F9-BB54-D3AAFAF96071}" destId="{7073ACB3-F027-4DA4-92BF-2CCB47398511}" srcOrd="4" destOrd="0" presId="urn:microsoft.com/office/officeart/2016/7/layout/RepeatingBendingProcessNew"/>
    <dgm:cxn modelId="{E4E4BFC3-AC51-43AD-8372-B4057D9750E8}" type="presParOf" srcId="{EB522B6D-5697-47F9-BB54-D3AAFAF96071}" destId="{EE5CCE9B-6DF0-4CB3-A824-F02929C686A2}" srcOrd="5" destOrd="0" presId="urn:microsoft.com/office/officeart/2016/7/layout/RepeatingBendingProcessNew"/>
    <dgm:cxn modelId="{A5F0E3A8-E4C6-4D22-BDEC-0304B89A8E5C}" type="presParOf" srcId="{EE5CCE9B-6DF0-4CB3-A824-F02929C686A2}" destId="{A2605206-0FFD-4300-BED5-3085511CAE16}" srcOrd="0" destOrd="0" presId="urn:microsoft.com/office/officeart/2016/7/layout/RepeatingBendingProcessNew"/>
    <dgm:cxn modelId="{DE6A4FEB-6D03-4B13-BFFD-0C838034A725}" type="presParOf" srcId="{EB522B6D-5697-47F9-BB54-D3AAFAF96071}" destId="{4BCF2243-B4D6-470B-85DF-E9ADEA65D79C}" srcOrd="6" destOrd="0" presId="urn:microsoft.com/office/officeart/2016/7/layout/RepeatingBendingProcessNew"/>
    <dgm:cxn modelId="{F5F2A868-02A5-4816-BA68-77F01044888C}" type="presParOf" srcId="{EB522B6D-5697-47F9-BB54-D3AAFAF96071}" destId="{52204310-9D49-47FB-B82F-4E8A42A3644A}" srcOrd="7" destOrd="0" presId="urn:microsoft.com/office/officeart/2016/7/layout/RepeatingBendingProcessNew"/>
    <dgm:cxn modelId="{478ABA12-7243-4EDC-B0FD-99AEAEF03F41}" type="presParOf" srcId="{52204310-9D49-47FB-B82F-4E8A42A3644A}" destId="{8A8C7335-8FC2-4BEC-BADA-B2ACB516EA09}" srcOrd="0" destOrd="0" presId="urn:microsoft.com/office/officeart/2016/7/layout/RepeatingBendingProcessNew"/>
    <dgm:cxn modelId="{CC8950F9-9F51-4716-B3F3-9D5EB133C920}" type="presParOf" srcId="{EB522B6D-5697-47F9-BB54-D3AAFAF96071}" destId="{B7E07A8A-6E2E-42EB-983F-9D0515935992}" srcOrd="8" destOrd="0" presId="urn:microsoft.com/office/officeart/2016/7/layout/RepeatingBendingProcessNew"/>
    <dgm:cxn modelId="{C47B8485-E9B9-4C28-8A47-8A389A28A821}" type="presParOf" srcId="{EB522B6D-5697-47F9-BB54-D3AAFAF96071}" destId="{08706177-FB07-4B05-AACA-5DD3923BCB86}" srcOrd="9" destOrd="0" presId="urn:microsoft.com/office/officeart/2016/7/layout/RepeatingBendingProcessNew"/>
    <dgm:cxn modelId="{86FBDB63-45E8-4DE5-BD09-DE206098EDA3}" type="presParOf" srcId="{08706177-FB07-4B05-AACA-5DD3923BCB86}" destId="{176A4D6A-79E3-493A-A0AA-42EE63FAD4BB}" srcOrd="0" destOrd="0" presId="urn:microsoft.com/office/officeart/2016/7/layout/RepeatingBendingProcessNew"/>
    <dgm:cxn modelId="{AD754395-68A3-417C-AD68-1B5AE92736BC}" type="presParOf" srcId="{EB522B6D-5697-47F9-BB54-D3AAFAF96071}" destId="{C1E0DAA7-E17F-4C4B-814B-9EC5FF41827D}" srcOrd="10" destOrd="0" presId="urn:microsoft.com/office/officeart/2016/7/layout/RepeatingBendingProcessNew"/>
    <dgm:cxn modelId="{CE7654ED-9DEF-4934-8E45-BFBA99CD8770}" type="presParOf" srcId="{EB522B6D-5697-47F9-BB54-D3AAFAF96071}" destId="{0E4D3781-F047-47A3-8D27-C6194D866243}" srcOrd="11" destOrd="0" presId="urn:microsoft.com/office/officeart/2016/7/layout/RepeatingBendingProcessNew"/>
    <dgm:cxn modelId="{52359D0F-6C58-4ABD-BD82-5FC654026B94}" type="presParOf" srcId="{0E4D3781-F047-47A3-8D27-C6194D866243}" destId="{816BBEAD-2945-44CF-8755-2DE0A6625750}" srcOrd="0" destOrd="0" presId="urn:microsoft.com/office/officeart/2016/7/layout/RepeatingBendingProcessNew"/>
    <dgm:cxn modelId="{DC27EE16-77B8-46F1-94C0-8A49552387E8}" type="presParOf" srcId="{EB522B6D-5697-47F9-BB54-D3AAFAF96071}" destId="{421E4AEF-36C7-4753-8DD3-FB2A0B8172EF}"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7394-72F8-4EFB-91D8-315BC6257EC4}">
      <dsp:nvSpPr>
        <dsp:cNvPr id="0" name=""/>
        <dsp:cNvSpPr/>
      </dsp:nvSpPr>
      <dsp:spPr>
        <a:xfrm>
          <a:off x="0" y="795"/>
          <a:ext cx="7085675" cy="1372154"/>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After processing allocations each month in NC-CoReLS, view or print the 411. </a:t>
          </a:r>
          <a:r>
            <a:rPr lang="en-US" sz="2000" i="1" kern="1200" dirty="0"/>
            <a:t>(If unfamiliar with program code for allocations, write program code at top of allocation on State XS411 and have available for reference)</a:t>
          </a:r>
          <a:endParaRPr lang="en-US" sz="2100" i="1" kern="1200" dirty="0"/>
        </a:p>
      </dsp:txBody>
      <dsp:txXfrm>
        <a:off x="66983" y="67778"/>
        <a:ext cx="6951709" cy="1238188"/>
      </dsp:txXfrm>
    </dsp:sp>
    <dsp:sp modelId="{BBCC86CB-9CC3-4691-8B2E-6CAE37F757C1}">
      <dsp:nvSpPr>
        <dsp:cNvPr id="0" name=""/>
        <dsp:cNvSpPr/>
      </dsp:nvSpPr>
      <dsp:spPr>
        <a:xfrm>
          <a:off x="0" y="1381205"/>
          <a:ext cx="7085675" cy="912142"/>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Scan NC-CoReLS 411 report for overspending </a:t>
          </a:r>
          <a:r>
            <a:rPr lang="en-US" sz="2100" i="1" kern="1200" dirty="0"/>
            <a:t>(negative fund balances).</a:t>
          </a:r>
        </a:p>
      </dsp:txBody>
      <dsp:txXfrm>
        <a:off x="44527" y="1425732"/>
        <a:ext cx="6996621" cy="823088"/>
      </dsp:txXfrm>
    </dsp:sp>
    <dsp:sp modelId="{DFEE797E-DE44-45AC-80B4-2A780042272C}">
      <dsp:nvSpPr>
        <dsp:cNvPr id="0" name=""/>
        <dsp:cNvSpPr/>
      </dsp:nvSpPr>
      <dsp:spPr>
        <a:xfrm>
          <a:off x="0" y="2301603"/>
          <a:ext cx="7085675" cy="912142"/>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When overspending identified, refer to Allowable Admin Coding Shift handout for allowable coding shifts.</a:t>
          </a:r>
        </a:p>
      </dsp:txBody>
      <dsp:txXfrm>
        <a:off x="44527" y="2346130"/>
        <a:ext cx="6996621" cy="823088"/>
      </dsp:txXfrm>
    </dsp:sp>
    <dsp:sp modelId="{046237DD-BDD6-46E7-9638-50BDA01D2336}">
      <dsp:nvSpPr>
        <dsp:cNvPr id="0" name=""/>
        <dsp:cNvSpPr/>
      </dsp:nvSpPr>
      <dsp:spPr>
        <a:xfrm>
          <a:off x="0" y="3222000"/>
          <a:ext cx="7085675" cy="912142"/>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Reference Part I Effort Details to find coding for desired program code shift.  Document changes on State Percentage of Time Report.</a:t>
          </a:r>
        </a:p>
      </dsp:txBody>
      <dsp:txXfrm>
        <a:off x="44527" y="3266527"/>
        <a:ext cx="6996621" cy="823088"/>
      </dsp:txXfrm>
    </dsp:sp>
    <dsp:sp modelId="{15E135A6-0989-48E3-B0C0-294B958CE4B6}">
      <dsp:nvSpPr>
        <dsp:cNvPr id="0" name=""/>
        <dsp:cNvSpPr/>
      </dsp:nvSpPr>
      <dsp:spPr>
        <a:xfrm>
          <a:off x="0" y="4142398"/>
          <a:ext cx="7085675" cy="912142"/>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Go to Part I/Tasks/Effort &amp; Payroll to move minutes from one F/C/P to another.</a:t>
          </a:r>
        </a:p>
      </dsp:txBody>
      <dsp:txXfrm>
        <a:off x="44527" y="4186925"/>
        <a:ext cx="6996621" cy="823088"/>
      </dsp:txXfrm>
    </dsp:sp>
    <dsp:sp modelId="{911DD686-20A3-482A-B273-E4F8D1573066}">
      <dsp:nvSpPr>
        <dsp:cNvPr id="0" name=""/>
        <dsp:cNvSpPr/>
      </dsp:nvSpPr>
      <dsp:spPr>
        <a:xfrm>
          <a:off x="0" y="5062796"/>
          <a:ext cx="7085675" cy="91214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Process allocations again and view change on NC-CoReLS XS411.</a:t>
          </a:r>
        </a:p>
      </dsp:txBody>
      <dsp:txXfrm>
        <a:off x="44527" y="5107323"/>
        <a:ext cx="6996621" cy="82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B9364-16F5-4A2F-AA71-6008A0029223}">
      <dsp:nvSpPr>
        <dsp:cNvPr id="0" name=""/>
        <dsp:cNvSpPr/>
      </dsp:nvSpPr>
      <dsp:spPr>
        <a:xfrm>
          <a:off x="3999358" y="932898"/>
          <a:ext cx="510662" cy="91440"/>
        </a:xfrm>
        <a:custGeom>
          <a:avLst/>
          <a:gdLst/>
          <a:ahLst/>
          <a:cxnLst/>
          <a:rect l="0" t="0" r="0" b="0"/>
          <a:pathLst>
            <a:path>
              <a:moveTo>
                <a:pt x="0" y="45720"/>
              </a:moveTo>
              <a:lnTo>
                <a:pt x="51066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241157" y="975909"/>
        <a:ext cx="27063" cy="5417"/>
      </dsp:txXfrm>
    </dsp:sp>
    <dsp:sp modelId="{CA091388-90A3-4A81-B53D-E178A44059EB}">
      <dsp:nvSpPr>
        <dsp:cNvPr id="0" name=""/>
        <dsp:cNvSpPr/>
      </dsp:nvSpPr>
      <dsp:spPr>
        <a:xfrm>
          <a:off x="5133" y="197434"/>
          <a:ext cx="3996024" cy="15623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4" tIns="121043" rIns="115314" bIns="121043" numCol="1" spcCol="1270" anchor="ctr" anchorCtr="0">
          <a:noAutofit/>
        </a:bodyPr>
        <a:lstStyle/>
        <a:p>
          <a:pPr marL="0" lvl="0" indent="0" algn="ctr" defTabSz="800100">
            <a:lnSpc>
              <a:spcPct val="90000"/>
            </a:lnSpc>
            <a:spcBef>
              <a:spcPct val="0"/>
            </a:spcBef>
            <a:spcAft>
              <a:spcPct val="35000"/>
            </a:spcAft>
            <a:buNone/>
          </a:pPr>
          <a:r>
            <a:rPr lang="en-US" sz="1800" kern="1200" dirty="0"/>
            <a:t>Identify overspending by using the Overspending Quick Reference as you review the 337</a:t>
          </a:r>
        </a:p>
      </dsp:txBody>
      <dsp:txXfrm>
        <a:off x="5133" y="197434"/>
        <a:ext cx="3996024" cy="1562366"/>
      </dsp:txXfrm>
    </dsp:sp>
    <dsp:sp modelId="{934EC272-F8A7-48CD-BA8A-53E9E2956EA4}">
      <dsp:nvSpPr>
        <dsp:cNvPr id="0" name=""/>
        <dsp:cNvSpPr/>
      </dsp:nvSpPr>
      <dsp:spPr>
        <a:xfrm>
          <a:off x="2003145" y="1758629"/>
          <a:ext cx="4537287" cy="510662"/>
        </a:xfrm>
        <a:custGeom>
          <a:avLst/>
          <a:gdLst/>
          <a:ahLst/>
          <a:cxnLst/>
          <a:rect l="0" t="0" r="0" b="0"/>
          <a:pathLst>
            <a:path>
              <a:moveTo>
                <a:pt x="4537287" y="0"/>
              </a:moveTo>
              <a:lnTo>
                <a:pt x="4537287" y="272431"/>
              </a:lnTo>
              <a:lnTo>
                <a:pt x="0" y="272431"/>
              </a:lnTo>
              <a:lnTo>
                <a:pt x="0" y="510662"/>
              </a:lnTo>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157552" y="2011252"/>
        <a:ext cx="228472" cy="5417"/>
      </dsp:txXfrm>
    </dsp:sp>
    <dsp:sp modelId="{23DFA0E3-F7F0-4458-B4F2-F1B6CDF88965}">
      <dsp:nvSpPr>
        <dsp:cNvPr id="0" name=""/>
        <dsp:cNvSpPr/>
      </dsp:nvSpPr>
      <dsp:spPr>
        <a:xfrm>
          <a:off x="4542420" y="196806"/>
          <a:ext cx="3996024" cy="156362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4" tIns="121043" rIns="115314" bIns="121043" numCol="1" spcCol="1270" anchor="ctr" anchorCtr="0">
          <a:noAutofit/>
        </a:bodyPr>
        <a:lstStyle/>
        <a:p>
          <a:pPr marL="0" lvl="0" indent="0" algn="ctr" defTabSz="800100">
            <a:lnSpc>
              <a:spcPct val="90000"/>
            </a:lnSpc>
            <a:spcBef>
              <a:spcPct val="0"/>
            </a:spcBef>
            <a:spcAft>
              <a:spcPct val="35000"/>
            </a:spcAft>
            <a:buNone/>
          </a:pPr>
          <a:r>
            <a:rPr lang="en-US" sz="1800" kern="1200" dirty="0"/>
            <a:t>Look at allocations on the 411 to see if there are any </a:t>
          </a:r>
          <a:r>
            <a:rPr lang="en-US" sz="1800" kern="1200" dirty="0">
              <a:solidFill>
                <a:schemeClr val="bg1"/>
              </a:solidFill>
            </a:rPr>
            <a:t>funds r</a:t>
          </a:r>
          <a:r>
            <a:rPr lang="en-US" sz="1800" kern="1200" dirty="0"/>
            <a:t>emaining – Quarterly Allocations or Allowable Shifts</a:t>
          </a:r>
        </a:p>
      </dsp:txBody>
      <dsp:txXfrm>
        <a:off x="4542420" y="196806"/>
        <a:ext cx="3996024" cy="1563623"/>
      </dsp:txXfrm>
    </dsp:sp>
    <dsp:sp modelId="{EE5CCE9B-6DF0-4CB3-A824-F02929C686A2}">
      <dsp:nvSpPr>
        <dsp:cNvPr id="0" name=""/>
        <dsp:cNvSpPr/>
      </dsp:nvSpPr>
      <dsp:spPr>
        <a:xfrm>
          <a:off x="3999358" y="3037155"/>
          <a:ext cx="510662" cy="91440"/>
        </a:xfrm>
        <a:custGeom>
          <a:avLst/>
          <a:gdLst/>
          <a:ahLst/>
          <a:cxnLst/>
          <a:rect l="0" t="0" r="0" b="0"/>
          <a:pathLst>
            <a:path>
              <a:moveTo>
                <a:pt x="0" y="45720"/>
              </a:moveTo>
              <a:lnTo>
                <a:pt x="510662" y="45720"/>
              </a:lnTo>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241157" y="3080166"/>
        <a:ext cx="27063" cy="5417"/>
      </dsp:txXfrm>
    </dsp:sp>
    <dsp:sp modelId="{7073ACB3-F027-4DA4-92BF-2CCB47398511}">
      <dsp:nvSpPr>
        <dsp:cNvPr id="0" name=""/>
        <dsp:cNvSpPr/>
      </dsp:nvSpPr>
      <dsp:spPr>
        <a:xfrm>
          <a:off x="5133" y="2301692"/>
          <a:ext cx="3996024" cy="1562366"/>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4" tIns="121043" rIns="115314" bIns="121043" numCol="1" spcCol="1270" anchor="ctr" anchorCtr="0">
          <a:noAutofit/>
        </a:bodyPr>
        <a:lstStyle/>
        <a:p>
          <a:pPr marL="0" lvl="0" indent="0" algn="ctr" defTabSz="1066800">
            <a:lnSpc>
              <a:spcPct val="90000"/>
            </a:lnSpc>
            <a:spcBef>
              <a:spcPct val="0"/>
            </a:spcBef>
            <a:spcAft>
              <a:spcPct val="35000"/>
            </a:spcAft>
            <a:buNone/>
          </a:pPr>
          <a:r>
            <a:rPr lang="en-US" sz="2400" kern="1200" dirty="0">
              <a:sym typeface="Wingdings" panose="05000000000000000000" pitchFamily="2" charset="2"/>
            </a:rPr>
            <a:t></a:t>
          </a:r>
          <a:r>
            <a:rPr lang="en-US" sz="1800" kern="1200" dirty="0">
              <a:sym typeface="Wingdings" panose="05000000000000000000" pitchFamily="2" charset="2"/>
            </a:rPr>
            <a:t> I</a:t>
          </a:r>
          <a:r>
            <a:rPr lang="en-US" sz="1800" kern="1200" dirty="0"/>
            <a:t>f funds available to move to same funding source, move here</a:t>
          </a:r>
        </a:p>
      </dsp:txBody>
      <dsp:txXfrm>
        <a:off x="5133" y="2301692"/>
        <a:ext cx="3996024" cy="1562366"/>
      </dsp:txXfrm>
    </dsp:sp>
    <dsp:sp modelId="{52204310-9D49-47FB-B82F-4E8A42A3644A}">
      <dsp:nvSpPr>
        <dsp:cNvPr id="0" name=""/>
        <dsp:cNvSpPr/>
      </dsp:nvSpPr>
      <dsp:spPr>
        <a:xfrm>
          <a:off x="1278488" y="3862259"/>
          <a:ext cx="5261944" cy="510662"/>
        </a:xfrm>
        <a:custGeom>
          <a:avLst/>
          <a:gdLst/>
          <a:ahLst/>
          <a:cxnLst/>
          <a:rect l="0" t="0" r="0" b="0"/>
          <a:pathLst>
            <a:path>
              <a:moveTo>
                <a:pt x="5261944" y="0"/>
              </a:moveTo>
              <a:lnTo>
                <a:pt x="5261944" y="272431"/>
              </a:lnTo>
              <a:lnTo>
                <a:pt x="0" y="272431"/>
              </a:lnTo>
              <a:lnTo>
                <a:pt x="0" y="510662"/>
              </a:lnTo>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777218" y="4114881"/>
        <a:ext cx="264485" cy="5417"/>
      </dsp:txXfrm>
    </dsp:sp>
    <dsp:sp modelId="{4BCF2243-B4D6-470B-85DF-E9ADEA65D79C}">
      <dsp:nvSpPr>
        <dsp:cNvPr id="0" name=""/>
        <dsp:cNvSpPr/>
      </dsp:nvSpPr>
      <dsp:spPr>
        <a:xfrm>
          <a:off x="4542420" y="2301692"/>
          <a:ext cx="3996024" cy="156236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4" tIns="121043" rIns="115314" bIns="121043" numCol="1" spcCol="1270" anchor="ctr" anchorCtr="0">
          <a:noAutofit/>
        </a:bodyPr>
        <a:lstStyle/>
        <a:p>
          <a:pPr marL="0" lvl="0" indent="0" algn="ctr" defTabSz="1066800">
            <a:lnSpc>
              <a:spcPct val="90000"/>
            </a:lnSpc>
            <a:spcBef>
              <a:spcPct val="0"/>
            </a:spcBef>
            <a:spcAft>
              <a:spcPct val="35000"/>
            </a:spcAft>
            <a:buNone/>
          </a:pPr>
          <a:r>
            <a:rPr lang="en-US" sz="2400" kern="1200" dirty="0">
              <a:sym typeface="Wingdings" panose="05000000000000000000" pitchFamily="2" charset="2"/>
            </a:rPr>
            <a:t> </a:t>
          </a:r>
          <a:r>
            <a:rPr lang="en-US" sz="1800" kern="1200" dirty="0"/>
            <a:t>If no funds available, reference Allowable Admin Coding Shift handout to move overspending to another allowable fund</a:t>
          </a:r>
        </a:p>
      </dsp:txBody>
      <dsp:txXfrm>
        <a:off x="4542420" y="2301692"/>
        <a:ext cx="3996024" cy="1562366"/>
      </dsp:txXfrm>
    </dsp:sp>
    <dsp:sp modelId="{08706177-FB07-4B05-AACA-5DD3923BCB86}">
      <dsp:nvSpPr>
        <dsp:cNvPr id="0" name=""/>
        <dsp:cNvSpPr/>
      </dsp:nvSpPr>
      <dsp:spPr>
        <a:xfrm>
          <a:off x="2550044" y="5140785"/>
          <a:ext cx="510662" cy="91440"/>
        </a:xfrm>
        <a:custGeom>
          <a:avLst/>
          <a:gdLst/>
          <a:ahLst/>
          <a:cxnLst/>
          <a:rect l="0" t="0" r="0" b="0"/>
          <a:pathLst>
            <a:path>
              <a:moveTo>
                <a:pt x="0" y="45720"/>
              </a:moveTo>
              <a:lnTo>
                <a:pt x="510662" y="45720"/>
              </a:lnTo>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791844" y="5183796"/>
        <a:ext cx="27063" cy="5417"/>
      </dsp:txXfrm>
    </dsp:sp>
    <dsp:sp modelId="{B7E07A8A-6E2E-42EB-983F-9D0515935992}">
      <dsp:nvSpPr>
        <dsp:cNvPr id="0" name=""/>
        <dsp:cNvSpPr/>
      </dsp:nvSpPr>
      <dsp:spPr>
        <a:xfrm>
          <a:off x="5133" y="4405321"/>
          <a:ext cx="2546711" cy="1562366"/>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4" tIns="121043" rIns="115314" bIns="121043" numCol="1" spcCol="1270" anchor="ctr" anchorCtr="0">
          <a:noAutofit/>
        </a:bodyPr>
        <a:lstStyle/>
        <a:p>
          <a:pPr marL="0" lvl="0" indent="0" algn="ctr" defTabSz="800100">
            <a:lnSpc>
              <a:spcPct val="90000"/>
            </a:lnSpc>
            <a:spcBef>
              <a:spcPct val="0"/>
            </a:spcBef>
            <a:spcAft>
              <a:spcPct val="35000"/>
            </a:spcAft>
            <a:buNone/>
          </a:pPr>
          <a:r>
            <a:rPr lang="en-US" sz="1800" kern="1200" dirty="0"/>
            <a:t>Look at Codes function Col. App code spreadsheet, review tab “Overspending app codes to 411” to match up app codes for letter</a:t>
          </a:r>
        </a:p>
      </dsp:txBody>
      <dsp:txXfrm>
        <a:off x="5133" y="4405321"/>
        <a:ext cx="2546711" cy="1562366"/>
      </dsp:txXfrm>
    </dsp:sp>
    <dsp:sp modelId="{0E4D3781-F047-47A3-8D27-C6194D866243}">
      <dsp:nvSpPr>
        <dsp:cNvPr id="0" name=""/>
        <dsp:cNvSpPr/>
      </dsp:nvSpPr>
      <dsp:spPr>
        <a:xfrm>
          <a:off x="5560194" y="5140785"/>
          <a:ext cx="510662" cy="91440"/>
        </a:xfrm>
        <a:custGeom>
          <a:avLst/>
          <a:gdLst/>
          <a:ahLst/>
          <a:cxnLst/>
          <a:rect l="0" t="0" r="0" b="0"/>
          <a:pathLst>
            <a:path>
              <a:moveTo>
                <a:pt x="0" y="45720"/>
              </a:moveTo>
              <a:lnTo>
                <a:pt x="510662"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01994" y="5183796"/>
        <a:ext cx="27063" cy="5417"/>
      </dsp:txXfrm>
    </dsp:sp>
    <dsp:sp modelId="{C1E0DAA7-E17F-4C4B-814B-9EC5FF41827D}">
      <dsp:nvSpPr>
        <dsp:cNvPr id="0" name=""/>
        <dsp:cNvSpPr/>
      </dsp:nvSpPr>
      <dsp:spPr>
        <a:xfrm>
          <a:off x="3093107" y="4405321"/>
          <a:ext cx="2468887" cy="1562366"/>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4" tIns="121043" rIns="115314" bIns="121043" numCol="1" spcCol="1270" anchor="ctr" anchorCtr="0">
          <a:noAutofit/>
        </a:bodyPr>
        <a:lstStyle/>
        <a:p>
          <a:pPr marL="0" lvl="0" indent="0" algn="ctr" defTabSz="800100">
            <a:lnSpc>
              <a:spcPct val="90000"/>
            </a:lnSpc>
            <a:spcBef>
              <a:spcPct val="0"/>
            </a:spcBef>
            <a:spcAft>
              <a:spcPct val="35000"/>
            </a:spcAft>
            <a:buNone/>
          </a:pPr>
          <a:r>
            <a:rPr lang="en-US" sz="1800" kern="1200" dirty="0"/>
            <a:t>Insert information in Controller’s Letter (make sure you request a sufficient amount)</a:t>
          </a:r>
        </a:p>
      </dsp:txBody>
      <dsp:txXfrm>
        <a:off x="3093107" y="4405321"/>
        <a:ext cx="2468887" cy="1562366"/>
      </dsp:txXfrm>
    </dsp:sp>
    <dsp:sp modelId="{421E4AEF-36C7-4753-8DD3-FB2A0B8172EF}">
      <dsp:nvSpPr>
        <dsp:cNvPr id="0" name=""/>
        <dsp:cNvSpPr/>
      </dsp:nvSpPr>
      <dsp:spPr>
        <a:xfrm>
          <a:off x="6103257" y="4405321"/>
          <a:ext cx="2491079" cy="1562366"/>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314" tIns="121043" rIns="115314" bIns="121043" numCol="1" spcCol="1270" anchor="ctr" anchorCtr="0">
          <a:noAutofit/>
        </a:bodyPr>
        <a:lstStyle/>
        <a:p>
          <a:pPr marL="0" lvl="0" indent="0" algn="ctr" defTabSz="800100">
            <a:lnSpc>
              <a:spcPct val="90000"/>
            </a:lnSpc>
            <a:spcBef>
              <a:spcPct val="0"/>
            </a:spcBef>
            <a:spcAft>
              <a:spcPct val="35000"/>
            </a:spcAft>
            <a:buNone/>
          </a:pPr>
          <a:r>
            <a:rPr lang="en-US" sz="1800" kern="1200" dirty="0"/>
            <a:t>Review State XS335 and XS411 reports</a:t>
          </a:r>
        </a:p>
      </dsp:txBody>
      <dsp:txXfrm>
        <a:off x="6103257" y="4405321"/>
        <a:ext cx="2491079" cy="15623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EE064-6556-459C-AE89-7CBC718B1C19}" type="datetimeFigureOut">
              <a:rPr lang="en-US" smtClean="0"/>
              <a:t>3/25/2021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E3228-4DED-45CA-AC47-0AF78B0E38D3}" type="slidenum">
              <a:rPr lang="en-US" smtClean="0"/>
              <a:t>‹#›</a:t>
            </a:fld>
            <a:endParaRPr lang="en-US" dirty="0"/>
          </a:p>
        </p:txBody>
      </p:sp>
    </p:spTree>
    <p:extLst>
      <p:ext uri="{BB962C8B-B14F-4D97-AF65-F5344CB8AC3E}">
        <p14:creationId xmlns:p14="http://schemas.microsoft.com/office/powerpoint/2010/main" val="251993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DB146-CBD7-4B41-8AA5-6447D70D8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42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10</a:t>
            </a:fld>
            <a:endParaRPr lang="en-US" dirty="0"/>
          </a:p>
        </p:txBody>
      </p:sp>
    </p:spTree>
    <p:extLst>
      <p:ext uri="{BB962C8B-B14F-4D97-AF65-F5344CB8AC3E}">
        <p14:creationId xmlns:p14="http://schemas.microsoft.com/office/powerpoint/2010/main" val="149444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11</a:t>
            </a:fld>
            <a:endParaRPr lang="en-US" dirty="0"/>
          </a:p>
        </p:txBody>
      </p:sp>
    </p:spTree>
    <p:extLst>
      <p:ext uri="{BB962C8B-B14F-4D97-AF65-F5344CB8AC3E}">
        <p14:creationId xmlns:p14="http://schemas.microsoft.com/office/powerpoint/2010/main" val="547806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12</a:t>
            </a:fld>
            <a:endParaRPr lang="en-US" dirty="0"/>
          </a:p>
        </p:txBody>
      </p:sp>
    </p:spTree>
    <p:extLst>
      <p:ext uri="{BB962C8B-B14F-4D97-AF65-F5344CB8AC3E}">
        <p14:creationId xmlns:p14="http://schemas.microsoft.com/office/powerpoint/2010/main" val="146091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13</a:t>
            </a:fld>
            <a:endParaRPr lang="en-US" dirty="0"/>
          </a:p>
        </p:txBody>
      </p:sp>
    </p:spTree>
    <p:extLst>
      <p:ext uri="{BB962C8B-B14F-4D97-AF65-F5344CB8AC3E}">
        <p14:creationId xmlns:p14="http://schemas.microsoft.com/office/powerpoint/2010/main" val="264094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14</a:t>
            </a:fld>
            <a:endParaRPr lang="en-US" dirty="0"/>
          </a:p>
        </p:txBody>
      </p:sp>
    </p:spTree>
    <p:extLst>
      <p:ext uri="{BB962C8B-B14F-4D97-AF65-F5344CB8AC3E}">
        <p14:creationId xmlns:p14="http://schemas.microsoft.com/office/powerpoint/2010/main" val="2805805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15</a:t>
            </a:fld>
            <a:endParaRPr lang="en-US" dirty="0"/>
          </a:p>
        </p:txBody>
      </p:sp>
    </p:spTree>
    <p:extLst>
      <p:ext uri="{BB962C8B-B14F-4D97-AF65-F5344CB8AC3E}">
        <p14:creationId xmlns:p14="http://schemas.microsoft.com/office/powerpoint/2010/main" val="4011874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16</a:t>
            </a:fld>
            <a:endParaRPr lang="en-US" dirty="0"/>
          </a:p>
        </p:txBody>
      </p:sp>
    </p:spTree>
    <p:extLst>
      <p:ext uri="{BB962C8B-B14F-4D97-AF65-F5344CB8AC3E}">
        <p14:creationId xmlns:p14="http://schemas.microsoft.com/office/powerpoint/2010/main" val="284853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17</a:t>
            </a:fld>
            <a:endParaRPr lang="en-US" dirty="0"/>
          </a:p>
        </p:txBody>
      </p:sp>
    </p:spTree>
    <p:extLst>
      <p:ext uri="{BB962C8B-B14F-4D97-AF65-F5344CB8AC3E}">
        <p14:creationId xmlns:p14="http://schemas.microsoft.com/office/powerpoint/2010/main" val="3212657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18</a:t>
            </a:fld>
            <a:endParaRPr lang="en-US" dirty="0"/>
          </a:p>
        </p:txBody>
      </p:sp>
    </p:spTree>
    <p:extLst>
      <p:ext uri="{BB962C8B-B14F-4D97-AF65-F5344CB8AC3E}">
        <p14:creationId xmlns:p14="http://schemas.microsoft.com/office/powerpoint/2010/main" val="216242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19</a:t>
            </a:fld>
            <a:endParaRPr lang="en-US" dirty="0"/>
          </a:p>
        </p:txBody>
      </p:sp>
    </p:spTree>
    <p:extLst>
      <p:ext uri="{BB962C8B-B14F-4D97-AF65-F5344CB8AC3E}">
        <p14:creationId xmlns:p14="http://schemas.microsoft.com/office/powerpoint/2010/main" val="64847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a:t>
            </a:fld>
            <a:endParaRPr lang="en-US" dirty="0"/>
          </a:p>
        </p:txBody>
      </p:sp>
    </p:spTree>
    <p:extLst>
      <p:ext uri="{BB962C8B-B14F-4D97-AF65-F5344CB8AC3E}">
        <p14:creationId xmlns:p14="http://schemas.microsoft.com/office/powerpoint/2010/main" val="238287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20</a:t>
            </a:fld>
            <a:endParaRPr lang="en-US" dirty="0"/>
          </a:p>
        </p:txBody>
      </p:sp>
    </p:spTree>
    <p:extLst>
      <p:ext uri="{BB962C8B-B14F-4D97-AF65-F5344CB8AC3E}">
        <p14:creationId xmlns:p14="http://schemas.microsoft.com/office/powerpoint/2010/main" val="1600022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21</a:t>
            </a:fld>
            <a:endParaRPr lang="en-US" dirty="0"/>
          </a:p>
        </p:txBody>
      </p:sp>
    </p:spTree>
    <p:extLst>
      <p:ext uri="{BB962C8B-B14F-4D97-AF65-F5344CB8AC3E}">
        <p14:creationId xmlns:p14="http://schemas.microsoft.com/office/powerpoint/2010/main" val="316731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22</a:t>
            </a:fld>
            <a:endParaRPr lang="en-US" dirty="0"/>
          </a:p>
        </p:txBody>
      </p:sp>
    </p:spTree>
    <p:extLst>
      <p:ext uri="{BB962C8B-B14F-4D97-AF65-F5344CB8AC3E}">
        <p14:creationId xmlns:p14="http://schemas.microsoft.com/office/powerpoint/2010/main" val="321911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23</a:t>
            </a:fld>
            <a:endParaRPr lang="en-US" dirty="0"/>
          </a:p>
        </p:txBody>
      </p:sp>
    </p:spTree>
    <p:extLst>
      <p:ext uri="{BB962C8B-B14F-4D97-AF65-F5344CB8AC3E}">
        <p14:creationId xmlns:p14="http://schemas.microsoft.com/office/powerpoint/2010/main" val="225468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24</a:t>
            </a:fld>
            <a:endParaRPr lang="en-US" dirty="0"/>
          </a:p>
        </p:txBody>
      </p:sp>
    </p:spTree>
    <p:extLst>
      <p:ext uri="{BB962C8B-B14F-4D97-AF65-F5344CB8AC3E}">
        <p14:creationId xmlns:p14="http://schemas.microsoft.com/office/powerpoint/2010/main" val="2682669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25</a:t>
            </a:fld>
            <a:endParaRPr lang="en-US" dirty="0"/>
          </a:p>
        </p:txBody>
      </p:sp>
    </p:spTree>
    <p:extLst>
      <p:ext uri="{BB962C8B-B14F-4D97-AF65-F5344CB8AC3E}">
        <p14:creationId xmlns:p14="http://schemas.microsoft.com/office/powerpoint/2010/main" val="931260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26</a:t>
            </a:fld>
            <a:endParaRPr lang="en-US" dirty="0"/>
          </a:p>
        </p:txBody>
      </p:sp>
    </p:spTree>
    <p:extLst>
      <p:ext uri="{BB962C8B-B14F-4D97-AF65-F5344CB8AC3E}">
        <p14:creationId xmlns:p14="http://schemas.microsoft.com/office/powerpoint/2010/main" val="1216618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27</a:t>
            </a:fld>
            <a:endParaRPr lang="en-US" dirty="0"/>
          </a:p>
        </p:txBody>
      </p:sp>
    </p:spTree>
    <p:extLst>
      <p:ext uri="{BB962C8B-B14F-4D97-AF65-F5344CB8AC3E}">
        <p14:creationId xmlns:p14="http://schemas.microsoft.com/office/powerpoint/2010/main" val="279500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28</a:t>
            </a:fld>
            <a:endParaRPr lang="en-US" dirty="0"/>
          </a:p>
        </p:txBody>
      </p:sp>
    </p:spTree>
    <p:extLst>
      <p:ext uri="{BB962C8B-B14F-4D97-AF65-F5344CB8AC3E}">
        <p14:creationId xmlns:p14="http://schemas.microsoft.com/office/powerpoint/2010/main" val="261375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E3228-4DED-45CA-AC47-0AF78B0E3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16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a:t>
            </a:fld>
            <a:endParaRPr lang="en-US" dirty="0"/>
          </a:p>
        </p:txBody>
      </p:sp>
    </p:spTree>
    <p:extLst>
      <p:ext uri="{BB962C8B-B14F-4D97-AF65-F5344CB8AC3E}">
        <p14:creationId xmlns:p14="http://schemas.microsoft.com/office/powerpoint/2010/main" val="259869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30</a:t>
            </a:fld>
            <a:endParaRPr lang="en-US" dirty="0"/>
          </a:p>
        </p:txBody>
      </p:sp>
    </p:spTree>
    <p:extLst>
      <p:ext uri="{BB962C8B-B14F-4D97-AF65-F5344CB8AC3E}">
        <p14:creationId xmlns:p14="http://schemas.microsoft.com/office/powerpoint/2010/main" val="281689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31</a:t>
            </a:fld>
            <a:endParaRPr lang="en-US" dirty="0"/>
          </a:p>
        </p:txBody>
      </p:sp>
    </p:spTree>
    <p:extLst>
      <p:ext uri="{BB962C8B-B14F-4D97-AF65-F5344CB8AC3E}">
        <p14:creationId xmlns:p14="http://schemas.microsoft.com/office/powerpoint/2010/main" val="4041759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32</a:t>
            </a:fld>
            <a:endParaRPr lang="en-US" dirty="0"/>
          </a:p>
        </p:txBody>
      </p:sp>
    </p:spTree>
    <p:extLst>
      <p:ext uri="{BB962C8B-B14F-4D97-AF65-F5344CB8AC3E}">
        <p14:creationId xmlns:p14="http://schemas.microsoft.com/office/powerpoint/2010/main" val="926631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33</a:t>
            </a:fld>
            <a:endParaRPr lang="en-US" dirty="0"/>
          </a:p>
        </p:txBody>
      </p:sp>
    </p:spTree>
    <p:extLst>
      <p:ext uri="{BB962C8B-B14F-4D97-AF65-F5344CB8AC3E}">
        <p14:creationId xmlns:p14="http://schemas.microsoft.com/office/powerpoint/2010/main" val="954214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34</a:t>
            </a:fld>
            <a:endParaRPr lang="en-US" dirty="0"/>
          </a:p>
        </p:txBody>
      </p:sp>
    </p:spTree>
    <p:extLst>
      <p:ext uri="{BB962C8B-B14F-4D97-AF65-F5344CB8AC3E}">
        <p14:creationId xmlns:p14="http://schemas.microsoft.com/office/powerpoint/2010/main" val="966819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35</a:t>
            </a:fld>
            <a:endParaRPr lang="en-US" dirty="0"/>
          </a:p>
        </p:txBody>
      </p:sp>
    </p:spTree>
    <p:extLst>
      <p:ext uri="{BB962C8B-B14F-4D97-AF65-F5344CB8AC3E}">
        <p14:creationId xmlns:p14="http://schemas.microsoft.com/office/powerpoint/2010/main" val="2880862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36</a:t>
            </a:fld>
            <a:endParaRPr lang="en-US" dirty="0"/>
          </a:p>
        </p:txBody>
      </p:sp>
    </p:spTree>
    <p:extLst>
      <p:ext uri="{BB962C8B-B14F-4D97-AF65-F5344CB8AC3E}">
        <p14:creationId xmlns:p14="http://schemas.microsoft.com/office/powerpoint/2010/main" val="1839754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37</a:t>
            </a:fld>
            <a:endParaRPr lang="en-US" dirty="0"/>
          </a:p>
        </p:txBody>
      </p:sp>
    </p:spTree>
    <p:extLst>
      <p:ext uri="{BB962C8B-B14F-4D97-AF65-F5344CB8AC3E}">
        <p14:creationId xmlns:p14="http://schemas.microsoft.com/office/powerpoint/2010/main" val="267832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38</a:t>
            </a:fld>
            <a:endParaRPr lang="en-US" dirty="0"/>
          </a:p>
        </p:txBody>
      </p:sp>
    </p:spTree>
    <p:extLst>
      <p:ext uri="{BB962C8B-B14F-4D97-AF65-F5344CB8AC3E}">
        <p14:creationId xmlns:p14="http://schemas.microsoft.com/office/powerpoint/2010/main" val="872152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39</a:t>
            </a:fld>
            <a:endParaRPr lang="en-US" dirty="0"/>
          </a:p>
        </p:txBody>
      </p:sp>
    </p:spTree>
    <p:extLst>
      <p:ext uri="{BB962C8B-B14F-4D97-AF65-F5344CB8AC3E}">
        <p14:creationId xmlns:p14="http://schemas.microsoft.com/office/powerpoint/2010/main" val="304670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4</a:t>
            </a:fld>
            <a:endParaRPr lang="en-US" dirty="0"/>
          </a:p>
        </p:txBody>
      </p:sp>
    </p:spTree>
    <p:extLst>
      <p:ext uri="{BB962C8B-B14F-4D97-AF65-F5344CB8AC3E}">
        <p14:creationId xmlns:p14="http://schemas.microsoft.com/office/powerpoint/2010/main" val="4257024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40</a:t>
            </a:fld>
            <a:endParaRPr lang="en-US" dirty="0"/>
          </a:p>
        </p:txBody>
      </p:sp>
    </p:spTree>
    <p:extLst>
      <p:ext uri="{BB962C8B-B14F-4D97-AF65-F5344CB8AC3E}">
        <p14:creationId xmlns:p14="http://schemas.microsoft.com/office/powerpoint/2010/main" val="1645667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DB146-CBD7-4B41-8AA5-6447D70D8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863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32935-5E68-4798-82B3-865B63E5EBAC}" type="slidenum">
              <a:rPr lang="en-US" smtClean="0"/>
              <a:t>42</a:t>
            </a:fld>
            <a:endParaRPr lang="en-US" dirty="0"/>
          </a:p>
        </p:txBody>
      </p:sp>
    </p:spTree>
    <p:extLst>
      <p:ext uri="{BB962C8B-B14F-4D97-AF65-F5344CB8AC3E}">
        <p14:creationId xmlns:p14="http://schemas.microsoft.com/office/powerpoint/2010/main" val="2930958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B632935-5E68-4798-82B3-865B63E5EBAC}" type="slidenum">
              <a:rPr lang="en-US" smtClean="0"/>
              <a:t>43</a:t>
            </a:fld>
            <a:endParaRPr lang="en-US" dirty="0"/>
          </a:p>
        </p:txBody>
      </p:sp>
    </p:spTree>
    <p:extLst>
      <p:ext uri="{BB962C8B-B14F-4D97-AF65-F5344CB8AC3E}">
        <p14:creationId xmlns:p14="http://schemas.microsoft.com/office/powerpoint/2010/main" val="596116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E3228-4DED-45CA-AC47-0AF78B0E3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1641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45</a:t>
            </a:fld>
            <a:endParaRPr lang="en-US" dirty="0"/>
          </a:p>
        </p:txBody>
      </p:sp>
    </p:spTree>
    <p:extLst>
      <p:ext uri="{BB962C8B-B14F-4D97-AF65-F5344CB8AC3E}">
        <p14:creationId xmlns:p14="http://schemas.microsoft.com/office/powerpoint/2010/main" val="132990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46</a:t>
            </a:fld>
            <a:endParaRPr lang="en-US" dirty="0"/>
          </a:p>
        </p:txBody>
      </p:sp>
    </p:spTree>
    <p:extLst>
      <p:ext uri="{BB962C8B-B14F-4D97-AF65-F5344CB8AC3E}">
        <p14:creationId xmlns:p14="http://schemas.microsoft.com/office/powerpoint/2010/main" val="12499943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47</a:t>
            </a:fld>
            <a:endParaRPr lang="en-US" dirty="0"/>
          </a:p>
        </p:txBody>
      </p:sp>
    </p:spTree>
    <p:extLst>
      <p:ext uri="{BB962C8B-B14F-4D97-AF65-F5344CB8AC3E}">
        <p14:creationId xmlns:p14="http://schemas.microsoft.com/office/powerpoint/2010/main" val="3624629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48</a:t>
            </a:fld>
            <a:endParaRPr lang="en-US" dirty="0"/>
          </a:p>
        </p:txBody>
      </p:sp>
    </p:spTree>
    <p:extLst>
      <p:ext uri="{BB962C8B-B14F-4D97-AF65-F5344CB8AC3E}">
        <p14:creationId xmlns:p14="http://schemas.microsoft.com/office/powerpoint/2010/main" val="448029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49</a:t>
            </a:fld>
            <a:endParaRPr lang="en-US" dirty="0"/>
          </a:p>
        </p:txBody>
      </p:sp>
    </p:spTree>
    <p:extLst>
      <p:ext uri="{BB962C8B-B14F-4D97-AF65-F5344CB8AC3E}">
        <p14:creationId xmlns:p14="http://schemas.microsoft.com/office/powerpoint/2010/main" val="20486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a:t>
            </a:fld>
            <a:endParaRPr lang="en-US" dirty="0"/>
          </a:p>
        </p:txBody>
      </p:sp>
    </p:spTree>
    <p:extLst>
      <p:ext uri="{BB962C8B-B14F-4D97-AF65-F5344CB8AC3E}">
        <p14:creationId xmlns:p14="http://schemas.microsoft.com/office/powerpoint/2010/main" val="2255275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50</a:t>
            </a:fld>
            <a:endParaRPr lang="en-US" dirty="0"/>
          </a:p>
        </p:txBody>
      </p:sp>
    </p:spTree>
    <p:extLst>
      <p:ext uri="{BB962C8B-B14F-4D97-AF65-F5344CB8AC3E}">
        <p14:creationId xmlns:p14="http://schemas.microsoft.com/office/powerpoint/2010/main" val="4158141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51</a:t>
            </a:fld>
            <a:endParaRPr lang="en-US" dirty="0"/>
          </a:p>
        </p:txBody>
      </p:sp>
    </p:spTree>
    <p:extLst>
      <p:ext uri="{BB962C8B-B14F-4D97-AF65-F5344CB8AC3E}">
        <p14:creationId xmlns:p14="http://schemas.microsoft.com/office/powerpoint/2010/main" val="19968630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52</a:t>
            </a:fld>
            <a:endParaRPr lang="en-US" dirty="0"/>
          </a:p>
        </p:txBody>
      </p:sp>
    </p:spTree>
    <p:extLst>
      <p:ext uri="{BB962C8B-B14F-4D97-AF65-F5344CB8AC3E}">
        <p14:creationId xmlns:p14="http://schemas.microsoft.com/office/powerpoint/2010/main" val="3256861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53</a:t>
            </a:fld>
            <a:endParaRPr lang="en-US" dirty="0"/>
          </a:p>
        </p:txBody>
      </p:sp>
    </p:spTree>
    <p:extLst>
      <p:ext uri="{BB962C8B-B14F-4D97-AF65-F5344CB8AC3E}">
        <p14:creationId xmlns:p14="http://schemas.microsoft.com/office/powerpoint/2010/main" val="2570574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54</a:t>
            </a:fld>
            <a:endParaRPr lang="en-US" dirty="0"/>
          </a:p>
        </p:txBody>
      </p:sp>
    </p:spTree>
    <p:extLst>
      <p:ext uri="{BB962C8B-B14F-4D97-AF65-F5344CB8AC3E}">
        <p14:creationId xmlns:p14="http://schemas.microsoft.com/office/powerpoint/2010/main" val="3927963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55</a:t>
            </a:fld>
            <a:endParaRPr lang="en-US" dirty="0"/>
          </a:p>
        </p:txBody>
      </p:sp>
    </p:spTree>
    <p:extLst>
      <p:ext uri="{BB962C8B-B14F-4D97-AF65-F5344CB8AC3E}">
        <p14:creationId xmlns:p14="http://schemas.microsoft.com/office/powerpoint/2010/main" val="198768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56</a:t>
            </a:fld>
            <a:endParaRPr lang="en-US" dirty="0"/>
          </a:p>
        </p:txBody>
      </p:sp>
    </p:spTree>
    <p:extLst>
      <p:ext uri="{BB962C8B-B14F-4D97-AF65-F5344CB8AC3E}">
        <p14:creationId xmlns:p14="http://schemas.microsoft.com/office/powerpoint/2010/main" val="4256610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57</a:t>
            </a:fld>
            <a:endParaRPr lang="en-US" dirty="0"/>
          </a:p>
        </p:txBody>
      </p:sp>
    </p:spTree>
    <p:extLst>
      <p:ext uri="{BB962C8B-B14F-4D97-AF65-F5344CB8AC3E}">
        <p14:creationId xmlns:p14="http://schemas.microsoft.com/office/powerpoint/2010/main" val="21852459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58</a:t>
            </a:fld>
            <a:endParaRPr lang="en-US" dirty="0"/>
          </a:p>
        </p:txBody>
      </p:sp>
    </p:spTree>
    <p:extLst>
      <p:ext uri="{BB962C8B-B14F-4D97-AF65-F5344CB8AC3E}">
        <p14:creationId xmlns:p14="http://schemas.microsoft.com/office/powerpoint/2010/main" val="1032706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59</a:t>
            </a:fld>
            <a:endParaRPr lang="en-US" dirty="0"/>
          </a:p>
        </p:txBody>
      </p:sp>
    </p:spTree>
    <p:extLst>
      <p:ext uri="{BB962C8B-B14F-4D97-AF65-F5344CB8AC3E}">
        <p14:creationId xmlns:p14="http://schemas.microsoft.com/office/powerpoint/2010/main" val="206142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6</a:t>
            </a:fld>
            <a:endParaRPr lang="en-US" dirty="0"/>
          </a:p>
        </p:txBody>
      </p:sp>
    </p:spTree>
    <p:extLst>
      <p:ext uri="{BB962C8B-B14F-4D97-AF65-F5344CB8AC3E}">
        <p14:creationId xmlns:p14="http://schemas.microsoft.com/office/powerpoint/2010/main" val="35674191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E3228-4DED-45CA-AC47-0AF78B0E3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4044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61</a:t>
            </a:fld>
            <a:endParaRPr lang="en-US" dirty="0"/>
          </a:p>
        </p:txBody>
      </p:sp>
    </p:spTree>
    <p:extLst>
      <p:ext uri="{BB962C8B-B14F-4D97-AF65-F5344CB8AC3E}">
        <p14:creationId xmlns:p14="http://schemas.microsoft.com/office/powerpoint/2010/main" val="39011261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62</a:t>
            </a:fld>
            <a:endParaRPr lang="en-US" dirty="0"/>
          </a:p>
        </p:txBody>
      </p:sp>
    </p:spTree>
    <p:extLst>
      <p:ext uri="{BB962C8B-B14F-4D97-AF65-F5344CB8AC3E}">
        <p14:creationId xmlns:p14="http://schemas.microsoft.com/office/powerpoint/2010/main" val="15494469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63</a:t>
            </a:fld>
            <a:endParaRPr lang="en-US" dirty="0"/>
          </a:p>
        </p:txBody>
      </p:sp>
    </p:spTree>
    <p:extLst>
      <p:ext uri="{BB962C8B-B14F-4D97-AF65-F5344CB8AC3E}">
        <p14:creationId xmlns:p14="http://schemas.microsoft.com/office/powerpoint/2010/main" val="654641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DB146-CBD7-4B41-8AA5-6447D70D8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68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7</a:t>
            </a:fld>
            <a:endParaRPr lang="en-US" dirty="0"/>
          </a:p>
        </p:txBody>
      </p:sp>
    </p:spTree>
    <p:extLst>
      <p:ext uri="{BB962C8B-B14F-4D97-AF65-F5344CB8AC3E}">
        <p14:creationId xmlns:p14="http://schemas.microsoft.com/office/powerpoint/2010/main" val="162285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8</a:t>
            </a:fld>
            <a:endParaRPr lang="en-US" dirty="0"/>
          </a:p>
        </p:txBody>
      </p:sp>
    </p:spTree>
    <p:extLst>
      <p:ext uri="{BB962C8B-B14F-4D97-AF65-F5344CB8AC3E}">
        <p14:creationId xmlns:p14="http://schemas.microsoft.com/office/powerpoint/2010/main" val="328473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9</a:t>
            </a:fld>
            <a:endParaRPr lang="en-US" dirty="0"/>
          </a:p>
        </p:txBody>
      </p:sp>
    </p:spTree>
    <p:extLst>
      <p:ext uri="{BB962C8B-B14F-4D97-AF65-F5344CB8AC3E}">
        <p14:creationId xmlns:p14="http://schemas.microsoft.com/office/powerpoint/2010/main" val="89507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6134-D528-4B43-B659-A6769DA94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690F0-3876-45E7-90E7-3A38F6661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D030A8-7309-4104-B8D3-66A069A450D3}"/>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5" name="Footer Placeholder 4">
            <a:extLst>
              <a:ext uri="{FF2B5EF4-FFF2-40B4-BE49-F238E27FC236}">
                <a16:creationId xmlns:a16="http://schemas.microsoft.com/office/drawing/2014/main" id="{91192EE0-F222-4B97-BA61-89081F6397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99EEDA-8BCD-4D4D-A689-A85F9B275228}"/>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96460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12BB-F7B9-4CDA-A978-961755EFDA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B1E5B2-9878-4035-BE9F-D8D9982AA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BF285-D6D7-4034-814B-B48B972A584C}"/>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5" name="Footer Placeholder 4">
            <a:extLst>
              <a:ext uri="{FF2B5EF4-FFF2-40B4-BE49-F238E27FC236}">
                <a16:creationId xmlns:a16="http://schemas.microsoft.com/office/drawing/2014/main" id="{2BA51F21-D9D8-4390-A7E5-EFAD6B2F18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F73B2C-634E-4FAE-B7AE-ADC6A0F99CA8}"/>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43791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779E45-F175-443D-A10C-4009099EB5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2488D-B581-4340-A7B7-7CEDB2CEA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C4BB0-CEA5-487E-9C78-9FDB502EDE57}"/>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5" name="Footer Placeholder 4">
            <a:extLst>
              <a:ext uri="{FF2B5EF4-FFF2-40B4-BE49-F238E27FC236}">
                <a16:creationId xmlns:a16="http://schemas.microsoft.com/office/drawing/2014/main" id="{B53EB03E-3745-4DB4-BB3D-46EACE659A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99E6D1-6F73-4A8A-8771-CCE96401D432}"/>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56651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D612-15DB-4899-8DE7-8B218656E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873CD-010B-4045-88F9-C63383883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2DAD1-EC2C-486F-B41A-96B2040A3398}"/>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5" name="Footer Placeholder 4">
            <a:extLst>
              <a:ext uri="{FF2B5EF4-FFF2-40B4-BE49-F238E27FC236}">
                <a16:creationId xmlns:a16="http://schemas.microsoft.com/office/drawing/2014/main" id="{6D0D05DC-FB85-4CEB-B65C-97CC6040E7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98F5DB-38D5-4D7D-8F73-F19E4613D6DE}"/>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76087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2AA6-2D7C-4A4D-B72F-3C567AF54A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4DE90-0ADF-4F72-94B4-194EAE435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B46126-CD66-45C7-A327-94F81D543330}"/>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5" name="Footer Placeholder 4">
            <a:extLst>
              <a:ext uri="{FF2B5EF4-FFF2-40B4-BE49-F238E27FC236}">
                <a16:creationId xmlns:a16="http://schemas.microsoft.com/office/drawing/2014/main" id="{BEBFF65B-ADED-4516-81B1-AB29165379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239361-0098-4038-8CD7-D2C13BF4EAF4}"/>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9344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0F44-B374-4756-8048-28D70F588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A6ED6-EF90-4126-B0FF-0234B71E1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27BB2-34A4-42DB-A950-C848B6457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81DE3-6F87-4619-882C-51BB543CB260}"/>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6" name="Footer Placeholder 5">
            <a:extLst>
              <a:ext uri="{FF2B5EF4-FFF2-40B4-BE49-F238E27FC236}">
                <a16:creationId xmlns:a16="http://schemas.microsoft.com/office/drawing/2014/main" id="{220880DD-EE8C-47A7-9C48-D1FAE39B7C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81E8E4-D32C-4360-A978-BB70DAA3AC53}"/>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24310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3381-776E-4666-A8CB-748F28984A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97847-34B9-4B42-B409-C413CF4450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C7BD7E-254B-47CD-928E-863726A8F2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83B6C4-77FA-494F-9A23-BFDB48780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6748B4-A820-4E7D-B0BA-6E5729BB5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7A9B7-8758-424D-8FD3-F69A8659FBCC}"/>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8" name="Footer Placeholder 7">
            <a:extLst>
              <a:ext uri="{FF2B5EF4-FFF2-40B4-BE49-F238E27FC236}">
                <a16:creationId xmlns:a16="http://schemas.microsoft.com/office/drawing/2014/main" id="{2ADCEDBE-82CA-4CEA-B52D-FA094E3F62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F93174-831A-496A-B5BD-A2D8B8E6611D}"/>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03727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0822-1FF3-4BEB-B439-1CF592D2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51074-BAEF-45A2-9FDE-42B1F7EE9243}"/>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4" name="Footer Placeholder 3">
            <a:extLst>
              <a:ext uri="{FF2B5EF4-FFF2-40B4-BE49-F238E27FC236}">
                <a16:creationId xmlns:a16="http://schemas.microsoft.com/office/drawing/2014/main" id="{2CC58E8D-F31F-4ADF-B6E5-5F9BE83684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91F9ED-0B56-4D50-B082-7514B72889A8}"/>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9960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E26A8-7954-46F4-B5A0-98AA2A4884A4}"/>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3" name="Footer Placeholder 2">
            <a:extLst>
              <a:ext uri="{FF2B5EF4-FFF2-40B4-BE49-F238E27FC236}">
                <a16:creationId xmlns:a16="http://schemas.microsoft.com/office/drawing/2014/main" id="{1E8F6F32-FF64-4175-B5B4-3561714950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097DB4-324E-4538-9DA1-82B006485648}"/>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150952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0C5E-9EB4-46F4-9573-74EFB7F06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4B9253-1098-4ABC-9E60-26EF0CE1E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3E5B9-BBE9-48C5-AFE8-470CAD6A3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A75E7-ED97-48C4-B716-811736641D7A}"/>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6" name="Footer Placeholder 5">
            <a:extLst>
              <a:ext uri="{FF2B5EF4-FFF2-40B4-BE49-F238E27FC236}">
                <a16:creationId xmlns:a16="http://schemas.microsoft.com/office/drawing/2014/main" id="{ACDEC56E-97EF-4E59-868C-2CBBE1F3C1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A62BBA-F7B3-4C84-ABEF-26B48BB217E6}"/>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131131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B2E2-FAD7-4248-B133-6815212FC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61034-2382-453A-BFA7-D32352A28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C380309-98DC-4337-A6E6-94D887AB2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EB783-8024-4E2F-8C9B-23A63E869CA2}"/>
              </a:ext>
            </a:extLst>
          </p:cNvPr>
          <p:cNvSpPr>
            <a:spLocks noGrp="1"/>
          </p:cNvSpPr>
          <p:nvPr>
            <p:ph type="dt" sz="half" idx="10"/>
          </p:nvPr>
        </p:nvSpPr>
        <p:spPr/>
        <p:txBody>
          <a:bodyPr/>
          <a:lstStyle/>
          <a:p>
            <a:fld id="{53C5D97A-FD3A-492A-9D2E-644B612C9BB4}" type="datetimeFigureOut">
              <a:rPr lang="en-US" smtClean="0"/>
              <a:t>3/25/2021</a:t>
            </a:fld>
            <a:endParaRPr lang="en-US" dirty="0"/>
          </a:p>
        </p:txBody>
      </p:sp>
      <p:sp>
        <p:nvSpPr>
          <p:cNvPr id="6" name="Footer Placeholder 5">
            <a:extLst>
              <a:ext uri="{FF2B5EF4-FFF2-40B4-BE49-F238E27FC236}">
                <a16:creationId xmlns:a16="http://schemas.microsoft.com/office/drawing/2014/main" id="{10049A38-A7D6-44FF-9B29-3D436D0390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D22BDC-F67D-4930-AC2E-DDADE1A58587}"/>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5075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9B08B-9512-4122-BE25-23DFF52B1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9B279-37FC-402D-ABB6-9B31AECB1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E908D-5EAE-4A63-ABAB-F86F17AD4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5D97A-FD3A-492A-9D2E-644B612C9BB4}" type="datetimeFigureOut">
              <a:rPr lang="en-US" smtClean="0"/>
              <a:t>3/25/2021</a:t>
            </a:fld>
            <a:endParaRPr lang="en-US" dirty="0"/>
          </a:p>
        </p:txBody>
      </p:sp>
      <p:sp>
        <p:nvSpPr>
          <p:cNvPr id="5" name="Footer Placeholder 4">
            <a:extLst>
              <a:ext uri="{FF2B5EF4-FFF2-40B4-BE49-F238E27FC236}">
                <a16:creationId xmlns:a16="http://schemas.microsoft.com/office/drawing/2014/main" id="{73815C29-279C-4822-98A4-87F7ECD9A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DFADB6-2725-431B-8889-7795019BD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05C14-4FBD-42D1-A95C-365E1A2325EC}" type="slidenum">
              <a:rPr lang="en-US" smtClean="0"/>
              <a:t>‹#›</a:t>
            </a:fld>
            <a:endParaRPr lang="en-US" dirty="0"/>
          </a:p>
        </p:txBody>
      </p:sp>
    </p:spTree>
    <p:extLst>
      <p:ext uri="{BB962C8B-B14F-4D97-AF65-F5344CB8AC3E}">
        <p14:creationId xmlns:p14="http://schemas.microsoft.com/office/powerpoint/2010/main" val="322895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s://srvoconsulting.com/presbyintersect-conversation-follow/"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mailto:Joyce.Blackburn@dhhs.nc.gov" TargetMode="External"/><Relationship Id="rId3" Type="http://schemas.openxmlformats.org/officeDocument/2006/relationships/hyperlink" Target="mailto:Regina.French@dhhs.nc.gov" TargetMode="External"/><Relationship Id="rId7" Type="http://schemas.openxmlformats.org/officeDocument/2006/relationships/hyperlink" Target="mailto:Pamela.Bell@dhhs.nc.gov" TargetMode="External"/><Relationship Id="rId12"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hyperlink" Target="mailto:Caroline.Hedrick@dhhs.nc.gov" TargetMode="External"/><Relationship Id="rId5" Type="http://schemas.openxmlformats.org/officeDocument/2006/relationships/hyperlink" Target="mailto:Margaret.Faircloth@dhhs.nc.gov" TargetMode="External"/><Relationship Id="rId10" Type="http://schemas.openxmlformats.org/officeDocument/2006/relationships/hyperlink" Target="mailto:Pamela.Graham@dhhs.nc.gov" TargetMode="External"/><Relationship Id="rId4" Type="http://schemas.openxmlformats.org/officeDocument/2006/relationships/hyperlink" Target="mailto:Charles.Robertson@dhhs.nc.gov" TargetMode="External"/><Relationship Id="rId9" Type="http://schemas.openxmlformats.org/officeDocument/2006/relationships/hyperlink" Target="mailto:Jennifer.Gonzales@dhhs.nc.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43F6-D504-4872-B38E-685DF2BEAFBA}"/>
              </a:ext>
            </a:extLst>
          </p:cNvPr>
          <p:cNvSpPr>
            <a:spLocks noGrp="1"/>
          </p:cNvSpPr>
          <p:nvPr>
            <p:ph type="title"/>
          </p:nvPr>
        </p:nvSpPr>
        <p:spPr>
          <a:xfrm>
            <a:off x="0" y="5658501"/>
            <a:ext cx="12192000" cy="1202421"/>
          </a:xfrm>
          <a:solidFill>
            <a:srgbClr val="5B9BD5"/>
          </a:solidFill>
          <a:ln>
            <a:noFill/>
          </a:ln>
        </p:spPr>
        <p:txBody>
          <a:bodyPr>
            <a:normAutofit/>
          </a:bodyPr>
          <a:lstStyle/>
          <a:p>
            <a:pPr algn="ctr"/>
            <a:r>
              <a:rPr lang="en-US" sz="2800" spc="300" dirty="0">
                <a:solidFill>
                  <a:srgbClr val="5B9BD5"/>
                </a:solidFill>
                <a:latin typeface="Arial Black" panose="020B0A04020102020204" pitchFamily="34" charset="0"/>
              </a:rPr>
              <a:t>MARCH 23 &amp; 30, 2021</a:t>
            </a:r>
          </a:p>
        </p:txBody>
      </p:sp>
      <p:sp>
        <p:nvSpPr>
          <p:cNvPr id="9" name="Title 1">
            <a:extLst>
              <a:ext uri="{FF2B5EF4-FFF2-40B4-BE49-F238E27FC236}">
                <a16:creationId xmlns:a16="http://schemas.microsoft.com/office/drawing/2014/main" id="{A398C231-99EB-485A-B0E7-D4AE01C46368}"/>
              </a:ext>
            </a:extLst>
          </p:cNvPr>
          <p:cNvSpPr txBox="1">
            <a:spLocks/>
          </p:cNvSpPr>
          <p:nvPr/>
        </p:nvSpPr>
        <p:spPr>
          <a:xfrm>
            <a:off x="1138518" y="2047521"/>
            <a:ext cx="9914964"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7200" b="1" dirty="0">
                <a:solidFill>
                  <a:srgbClr val="023F5C"/>
                </a:solidFill>
              </a:rPr>
              <a:t>Reviewing the 411 to Maximize Revenues</a:t>
            </a:r>
            <a:endParaRPr kumimoji="0" lang="en-US" sz="4800" b="1" i="0" u="none" strike="noStrike" kern="1200" cap="none" spc="300" normalizeH="0" baseline="0" noProof="0" dirty="0">
              <a:ln>
                <a:noFill/>
              </a:ln>
              <a:solidFill>
                <a:srgbClr val="023F5C"/>
              </a:solidFill>
              <a:effectLst/>
              <a:uLnTx/>
              <a:uFillTx/>
              <a:latin typeface="Calibri Light" panose="020F0302020204030204"/>
              <a:ea typeface="+mj-ea"/>
              <a:cs typeface="+mj-cs"/>
            </a:endParaRPr>
          </a:p>
        </p:txBody>
      </p:sp>
      <p:sp>
        <p:nvSpPr>
          <p:cNvPr id="10" name="Rectangle 9">
            <a:extLst>
              <a:ext uri="{FF2B5EF4-FFF2-40B4-BE49-F238E27FC236}">
                <a16:creationId xmlns:a16="http://schemas.microsoft.com/office/drawing/2014/main" id="{EB04C838-6841-406E-9448-8BA1EA113CBD}"/>
              </a:ext>
            </a:extLst>
          </p:cNvPr>
          <p:cNvSpPr/>
          <p:nvPr/>
        </p:nvSpPr>
        <p:spPr>
          <a:xfrm>
            <a:off x="0" y="0"/>
            <a:ext cx="12192000" cy="801558"/>
          </a:xfrm>
          <a:prstGeom prst="rect">
            <a:avLst/>
          </a:prstGeom>
          <a:solidFill>
            <a:srgbClr val="02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AE2EFD0-EE2D-4E4E-AF23-B5B95308855F}"/>
              </a:ext>
            </a:extLst>
          </p:cNvPr>
          <p:cNvPicPr>
            <a:picLocks noChangeAspect="1"/>
          </p:cNvPicPr>
          <p:nvPr/>
        </p:nvPicPr>
        <p:blipFill>
          <a:blip r:embed="rId3"/>
          <a:stretch>
            <a:fillRect/>
          </a:stretch>
        </p:blipFill>
        <p:spPr>
          <a:xfrm rot="5400000">
            <a:off x="5975970" y="-5144312"/>
            <a:ext cx="240060" cy="12192001"/>
          </a:xfrm>
          <a:prstGeom prst="rect">
            <a:avLst/>
          </a:prstGeom>
        </p:spPr>
      </p:pic>
      <p:pic>
        <p:nvPicPr>
          <p:cNvPr id="11" name="Picture 10">
            <a:extLst>
              <a:ext uri="{FF2B5EF4-FFF2-40B4-BE49-F238E27FC236}">
                <a16:creationId xmlns:a16="http://schemas.microsoft.com/office/drawing/2014/main" id="{D03571CA-DF32-4360-AAF1-AEBF448FEAAE}"/>
              </a:ext>
            </a:extLst>
          </p:cNvPr>
          <p:cNvPicPr>
            <a:picLocks noChangeAspect="1"/>
          </p:cNvPicPr>
          <p:nvPr/>
        </p:nvPicPr>
        <p:blipFill>
          <a:blip r:embed="rId3"/>
          <a:stretch>
            <a:fillRect/>
          </a:stretch>
        </p:blipFill>
        <p:spPr>
          <a:xfrm rot="5400000">
            <a:off x="5975970" y="-325859"/>
            <a:ext cx="240060" cy="12192001"/>
          </a:xfrm>
          <a:prstGeom prst="rect">
            <a:avLst/>
          </a:prstGeom>
        </p:spPr>
      </p:pic>
      <p:sp>
        <p:nvSpPr>
          <p:cNvPr id="3" name="TextBox 2">
            <a:extLst>
              <a:ext uri="{FF2B5EF4-FFF2-40B4-BE49-F238E27FC236}">
                <a16:creationId xmlns:a16="http://schemas.microsoft.com/office/drawing/2014/main" id="{13DF05EA-7852-427E-BA65-ADAE995829B8}"/>
              </a:ext>
            </a:extLst>
          </p:cNvPr>
          <p:cNvSpPr txBox="1"/>
          <p:nvPr/>
        </p:nvSpPr>
        <p:spPr>
          <a:xfrm>
            <a:off x="3346450" y="6026342"/>
            <a:ext cx="5499100" cy="584775"/>
          </a:xfrm>
          <a:prstGeom prst="rect">
            <a:avLst/>
          </a:prstGeom>
          <a:noFill/>
        </p:spPr>
        <p:txBody>
          <a:bodyPr wrap="square" rtlCol="0">
            <a:spAutoFit/>
          </a:bodyPr>
          <a:lstStyle/>
          <a:p>
            <a:pPr algn="ctr"/>
            <a:r>
              <a:rPr lang="en-US" sz="3200" dirty="0">
                <a:solidFill>
                  <a:schemeClr val="bg1"/>
                </a:solidFill>
              </a:rPr>
              <a:t>March 23 &amp; 30, 2021</a:t>
            </a:r>
          </a:p>
        </p:txBody>
      </p:sp>
    </p:spTree>
    <p:extLst>
      <p:ext uri="{BB962C8B-B14F-4D97-AF65-F5344CB8AC3E}">
        <p14:creationId xmlns:p14="http://schemas.microsoft.com/office/powerpoint/2010/main" val="277414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28D5F0-E7CB-4A22-8F51-34DBD712D212}"/>
              </a:ext>
            </a:extLst>
          </p:cNvPr>
          <p:cNvGraphicFramePr>
            <a:graphicFrameLocks noGrp="1"/>
          </p:cNvGraphicFramePr>
          <p:nvPr>
            <p:ph idx="1"/>
            <p:extLst>
              <p:ext uri="{D42A27DB-BD31-4B8C-83A1-F6EECF244321}">
                <p14:modId xmlns:p14="http://schemas.microsoft.com/office/powerpoint/2010/main" val="1906457825"/>
              </p:ext>
            </p:extLst>
          </p:nvPr>
        </p:nvGraphicFramePr>
        <p:xfrm>
          <a:off x="838200" y="1808786"/>
          <a:ext cx="10515601" cy="4644883"/>
        </p:xfrm>
        <a:graphic>
          <a:graphicData uri="http://schemas.openxmlformats.org/drawingml/2006/table">
            <a:tbl>
              <a:tblPr/>
              <a:tblGrid>
                <a:gridCol w="2258209">
                  <a:extLst>
                    <a:ext uri="{9D8B030D-6E8A-4147-A177-3AD203B41FA5}">
                      <a16:colId xmlns:a16="http://schemas.microsoft.com/office/drawing/2014/main" val="2504815644"/>
                    </a:ext>
                  </a:extLst>
                </a:gridCol>
                <a:gridCol w="807893">
                  <a:extLst>
                    <a:ext uri="{9D8B030D-6E8A-4147-A177-3AD203B41FA5}">
                      <a16:colId xmlns:a16="http://schemas.microsoft.com/office/drawing/2014/main" val="565961547"/>
                    </a:ext>
                  </a:extLst>
                </a:gridCol>
                <a:gridCol w="350412">
                  <a:extLst>
                    <a:ext uri="{9D8B030D-6E8A-4147-A177-3AD203B41FA5}">
                      <a16:colId xmlns:a16="http://schemas.microsoft.com/office/drawing/2014/main" val="2347017010"/>
                    </a:ext>
                  </a:extLst>
                </a:gridCol>
                <a:gridCol w="934432">
                  <a:extLst>
                    <a:ext uri="{9D8B030D-6E8A-4147-A177-3AD203B41FA5}">
                      <a16:colId xmlns:a16="http://schemas.microsoft.com/office/drawing/2014/main" val="3852898301"/>
                    </a:ext>
                  </a:extLst>
                </a:gridCol>
                <a:gridCol w="1119371">
                  <a:extLst>
                    <a:ext uri="{9D8B030D-6E8A-4147-A177-3AD203B41FA5}">
                      <a16:colId xmlns:a16="http://schemas.microsoft.com/office/drawing/2014/main" val="1973966219"/>
                    </a:ext>
                  </a:extLst>
                </a:gridCol>
                <a:gridCol w="298500">
                  <a:extLst>
                    <a:ext uri="{9D8B030D-6E8A-4147-A177-3AD203B41FA5}">
                      <a16:colId xmlns:a16="http://schemas.microsoft.com/office/drawing/2014/main" val="2459836992"/>
                    </a:ext>
                  </a:extLst>
                </a:gridCol>
                <a:gridCol w="1099903">
                  <a:extLst>
                    <a:ext uri="{9D8B030D-6E8A-4147-A177-3AD203B41FA5}">
                      <a16:colId xmlns:a16="http://schemas.microsoft.com/office/drawing/2014/main" val="4095922532"/>
                    </a:ext>
                  </a:extLst>
                </a:gridCol>
                <a:gridCol w="1129105">
                  <a:extLst>
                    <a:ext uri="{9D8B030D-6E8A-4147-A177-3AD203B41FA5}">
                      <a16:colId xmlns:a16="http://schemas.microsoft.com/office/drawing/2014/main" val="317601657"/>
                    </a:ext>
                  </a:extLst>
                </a:gridCol>
                <a:gridCol w="285522">
                  <a:extLst>
                    <a:ext uri="{9D8B030D-6E8A-4147-A177-3AD203B41FA5}">
                      <a16:colId xmlns:a16="http://schemas.microsoft.com/office/drawing/2014/main" val="3458550424"/>
                    </a:ext>
                  </a:extLst>
                </a:gridCol>
                <a:gridCol w="1090171">
                  <a:extLst>
                    <a:ext uri="{9D8B030D-6E8A-4147-A177-3AD203B41FA5}">
                      <a16:colId xmlns:a16="http://schemas.microsoft.com/office/drawing/2014/main" val="2922328702"/>
                    </a:ext>
                  </a:extLst>
                </a:gridCol>
                <a:gridCol w="1142083">
                  <a:extLst>
                    <a:ext uri="{9D8B030D-6E8A-4147-A177-3AD203B41FA5}">
                      <a16:colId xmlns:a16="http://schemas.microsoft.com/office/drawing/2014/main" val="3762642712"/>
                    </a:ext>
                  </a:extLst>
                </a:gridCol>
              </a:tblGrid>
              <a:tr h="213217">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APS/CPS COVID </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CPS STATE</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SMART START REIM</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844769771"/>
                  </a:ext>
                </a:extLst>
              </a:tr>
              <a:tr h="37526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82" marR="8482" marT="8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 money  advanced to county</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CPS</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4</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889017136"/>
                  </a:ext>
                </a:extLst>
              </a:tr>
              <a:tr h="392320">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5931725"/>
                  </a:ext>
                </a:extLst>
              </a:tr>
              <a:tr h="21321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671" marR="8671" marT="8671"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19,523.00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7,578.42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3935061"/>
                  </a:ext>
                </a:extLst>
              </a:tr>
              <a:tr h="199571">
                <a:tc gridSpan="2">
                  <a:txBody>
                    <a:bodyPr/>
                    <a:lstStyle/>
                    <a:p>
                      <a:pPr algn="l" fontAlgn="b">
                        <a:tabLst>
                          <a:tab pos="2682875" algn="r"/>
                        </a:tabLst>
                      </a:pPr>
                      <a:r>
                        <a:rPr lang="en-US" sz="1400" b="1" i="0" u="none" strike="noStrike" dirty="0">
                          <a:solidFill>
                            <a:srgbClr val="FF0000"/>
                          </a:solidFill>
                          <a:effectLst/>
                          <a:latin typeface="Calibri" panose="020F0502020204030204" pitchFamily="34" charset="0"/>
                        </a:rPr>
                        <a:t>	Service Months June – May    </a:t>
                      </a:r>
                    </a:p>
                  </a:txBody>
                  <a:tcPr marL="8671" marR="8671" marT="86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8304263"/>
                  </a:ext>
                </a:extLst>
              </a:tr>
              <a:tr h="213217">
                <a:tc gridSpan="2">
                  <a:txBody>
                    <a:bodyPr/>
                    <a:lstStyle/>
                    <a:p>
                      <a:pPr algn="r" fontAlgn="b">
                        <a:tabLst>
                          <a:tab pos="2682875" algn="r"/>
                        </a:tabLst>
                      </a:pPr>
                      <a:r>
                        <a:rPr lang="en-US" sz="1400" b="1" i="0" u="none" strike="noStrike" dirty="0">
                          <a:solidFill>
                            <a:schemeClr val="tx1"/>
                          </a:solidFill>
                          <a:effectLst/>
                          <a:latin typeface="Calibri" panose="020F0502020204030204" pitchFamily="34" charset="0"/>
                        </a:rPr>
                        <a:t>EXPENDITURE                                            JUL</a:t>
                      </a:r>
                      <a:endParaRPr lang="en-US" sz="1400" b="0" i="0" u="none" strike="noStrike" dirty="0">
                        <a:solidFill>
                          <a:schemeClr val="tx1"/>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1974318"/>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AUG</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8,771.34</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115</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2942713"/>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SEP</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-6,891.34</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479872"/>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OCT</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9910375"/>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NOV</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15,523.00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90606782"/>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DEC</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8115903"/>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JAN</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3849.00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3669796"/>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FEB</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9171906"/>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MAR</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1901170"/>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APR</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4911275"/>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MAY</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1253632"/>
                  </a:ext>
                </a:extLst>
              </a:tr>
              <a:tr h="213217">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JUN</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0655141"/>
                  </a:ext>
                </a:extLst>
              </a:tr>
              <a:tr h="199571">
                <a:tc>
                  <a:txBody>
                    <a:bodyPr/>
                    <a:lstStyle/>
                    <a:p>
                      <a:pPr algn="l" fontAlgn="b"/>
                      <a:r>
                        <a:rPr lang="en-US" sz="1400" b="1" i="0" u="none" strike="noStrike" dirty="0">
                          <a:solidFill>
                            <a:srgbClr val="000000"/>
                          </a:solidFill>
                          <a:effectLst/>
                          <a:latin typeface="Calibri" panose="020F0502020204030204" pitchFamily="34" charset="0"/>
                        </a:rPr>
                        <a:t>Y-T-D EXPENDITURES </a:t>
                      </a:r>
                    </a:p>
                  </a:txBody>
                  <a:tcPr marL="8671" marR="8671" marT="8671"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19372.00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99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5282142"/>
                  </a:ext>
                </a:extLst>
              </a:tr>
              <a:tr h="199571">
                <a:tc>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151.00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099634"/>
                  </a:ext>
                </a:extLst>
              </a:tr>
            </a:tbl>
          </a:graphicData>
        </a:graphic>
      </p:graphicFrame>
      <p:sp>
        <p:nvSpPr>
          <p:cNvPr id="7" name="Title 1">
            <a:extLst>
              <a:ext uri="{FF2B5EF4-FFF2-40B4-BE49-F238E27FC236}">
                <a16:creationId xmlns:a16="http://schemas.microsoft.com/office/drawing/2014/main" id="{A1365C68-B486-4C43-B62B-0A5C28AA3CA0}"/>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404883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010838A-1CA5-488D-8C04-FB4917B1AFB3}"/>
              </a:ext>
            </a:extLst>
          </p:cNvPr>
          <p:cNvGraphicFramePr>
            <a:graphicFrameLocks noGrp="1"/>
          </p:cNvGraphicFramePr>
          <p:nvPr>
            <p:ph idx="1"/>
            <p:extLst>
              <p:ext uri="{D42A27DB-BD31-4B8C-83A1-F6EECF244321}">
                <p14:modId xmlns:p14="http://schemas.microsoft.com/office/powerpoint/2010/main" val="3223584651"/>
              </p:ext>
            </p:extLst>
          </p:nvPr>
        </p:nvGraphicFramePr>
        <p:xfrm>
          <a:off x="838200" y="1820108"/>
          <a:ext cx="10530988" cy="4719517"/>
        </p:xfrm>
        <a:graphic>
          <a:graphicData uri="http://schemas.openxmlformats.org/drawingml/2006/table">
            <a:tbl>
              <a:tblPr/>
              <a:tblGrid>
                <a:gridCol w="2258210">
                  <a:extLst>
                    <a:ext uri="{9D8B030D-6E8A-4147-A177-3AD203B41FA5}">
                      <a16:colId xmlns:a16="http://schemas.microsoft.com/office/drawing/2014/main" val="3582227312"/>
                    </a:ext>
                  </a:extLst>
                </a:gridCol>
                <a:gridCol w="208280">
                  <a:extLst>
                    <a:ext uri="{9D8B030D-6E8A-4147-A177-3AD203B41FA5}">
                      <a16:colId xmlns:a16="http://schemas.microsoft.com/office/drawing/2014/main" val="3124003138"/>
                    </a:ext>
                  </a:extLst>
                </a:gridCol>
                <a:gridCol w="457200">
                  <a:extLst>
                    <a:ext uri="{9D8B030D-6E8A-4147-A177-3AD203B41FA5}">
                      <a16:colId xmlns:a16="http://schemas.microsoft.com/office/drawing/2014/main" val="890940440"/>
                    </a:ext>
                  </a:extLst>
                </a:gridCol>
                <a:gridCol w="279399">
                  <a:extLst>
                    <a:ext uri="{9D8B030D-6E8A-4147-A177-3AD203B41FA5}">
                      <a16:colId xmlns:a16="http://schemas.microsoft.com/office/drawing/2014/main" val="1886185750"/>
                    </a:ext>
                  </a:extLst>
                </a:gridCol>
                <a:gridCol w="1163247">
                  <a:extLst>
                    <a:ext uri="{9D8B030D-6E8A-4147-A177-3AD203B41FA5}">
                      <a16:colId xmlns:a16="http://schemas.microsoft.com/office/drawing/2014/main" val="1838716788"/>
                    </a:ext>
                  </a:extLst>
                </a:gridCol>
                <a:gridCol w="1160853">
                  <a:extLst>
                    <a:ext uri="{9D8B030D-6E8A-4147-A177-3AD203B41FA5}">
                      <a16:colId xmlns:a16="http://schemas.microsoft.com/office/drawing/2014/main" val="240198645"/>
                    </a:ext>
                  </a:extLst>
                </a:gridCol>
                <a:gridCol w="257017">
                  <a:extLst>
                    <a:ext uri="{9D8B030D-6E8A-4147-A177-3AD203B41FA5}">
                      <a16:colId xmlns:a16="http://schemas.microsoft.com/office/drawing/2014/main" val="2090915482"/>
                    </a:ext>
                  </a:extLst>
                </a:gridCol>
                <a:gridCol w="1099903">
                  <a:extLst>
                    <a:ext uri="{9D8B030D-6E8A-4147-A177-3AD203B41FA5}">
                      <a16:colId xmlns:a16="http://schemas.microsoft.com/office/drawing/2014/main" val="2872745350"/>
                    </a:ext>
                  </a:extLst>
                </a:gridCol>
                <a:gridCol w="1129104">
                  <a:extLst>
                    <a:ext uri="{9D8B030D-6E8A-4147-A177-3AD203B41FA5}">
                      <a16:colId xmlns:a16="http://schemas.microsoft.com/office/drawing/2014/main" val="3998956685"/>
                    </a:ext>
                  </a:extLst>
                </a:gridCol>
                <a:gridCol w="285522">
                  <a:extLst>
                    <a:ext uri="{9D8B030D-6E8A-4147-A177-3AD203B41FA5}">
                      <a16:colId xmlns:a16="http://schemas.microsoft.com/office/drawing/2014/main" val="464681296"/>
                    </a:ext>
                  </a:extLst>
                </a:gridCol>
                <a:gridCol w="1090171">
                  <a:extLst>
                    <a:ext uri="{9D8B030D-6E8A-4147-A177-3AD203B41FA5}">
                      <a16:colId xmlns:a16="http://schemas.microsoft.com/office/drawing/2014/main" val="199121793"/>
                    </a:ext>
                  </a:extLst>
                </a:gridCol>
                <a:gridCol w="1142082">
                  <a:extLst>
                    <a:ext uri="{9D8B030D-6E8A-4147-A177-3AD203B41FA5}">
                      <a16:colId xmlns:a16="http://schemas.microsoft.com/office/drawing/2014/main" val="616231068"/>
                    </a:ext>
                  </a:extLst>
                </a:gridCol>
              </a:tblGrid>
              <a:tr h="208637">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CPS EXP - TNF TO 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CHILD CARE DEV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COVID 19</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25741230"/>
                  </a:ext>
                </a:extLst>
              </a:tr>
              <a:tr h="367202">
                <a:tc gridSpan="3">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23</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 for Pandemic LIEAP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612889568"/>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12700" cap="flat" cmpd="sng" algn="ctr">
                      <a:solidFill>
                        <a:schemeClr val="tx1"/>
                      </a:solidFill>
                      <a:prstDash val="solid"/>
                      <a:round/>
                      <a:headEnd type="none" w="med" len="med"/>
                      <a:tailEnd type="none" w="med" len="med"/>
                    </a:lnR>
                    <a:lnT w="12700" cmpd="sng">
                      <a:noFill/>
                      <a:prstDash val="solid"/>
                    </a:lnT>
                    <a:lnB>
                      <a:noFill/>
                    </a:lnB>
                    <a:lnTlToBr w="12700" cmpd="sng">
                      <a:noFill/>
                      <a:prstDash val="solid"/>
                    </a:lnTlToBr>
                    <a:lnBlToTr w="12700" cmpd="sng">
                      <a:noFill/>
                      <a:prstDash val="solid"/>
                    </a:lnBlToTr>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7693353"/>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80,000.00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87,995.15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123636"/>
                  </a:ext>
                </a:extLst>
              </a:tr>
              <a:tr h="195284">
                <a:tc gridSpan="3">
                  <a:txBody>
                    <a:bodyPr/>
                    <a:lstStyle/>
                    <a:p>
                      <a:pPr algn="l" fontAlgn="b">
                        <a:tabLst>
                          <a:tab pos="2682875" algn="r"/>
                        </a:tabLst>
                      </a:pPr>
                      <a:r>
                        <a:rPr lang="en-US" sz="1400" b="1" i="0" u="none" strike="noStrike" dirty="0">
                          <a:solidFill>
                            <a:srgbClr val="FF0000"/>
                          </a:solidFill>
                          <a:effectLst/>
                          <a:latin typeface="Calibri" panose="020F0502020204030204" pitchFamily="34" charset="0"/>
                        </a:rPr>
                        <a:t>	Service Months June – May    </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lnT w="12700" cmpd="sng">
                      <a:noFill/>
                      <a:prstDash val="solid"/>
                    </a:lnT>
                  </a:tcPr>
                </a:tc>
                <a:tc hMerge="1">
                  <a:txBody>
                    <a:bodyPr/>
                    <a:lstStyle/>
                    <a:p>
                      <a:pPr algn="l"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2752687"/>
                  </a:ext>
                </a:extLst>
              </a:tr>
              <a:tr h="302107">
                <a:tc gridSpan="3">
                  <a:txBody>
                    <a:bodyPr/>
                    <a:lstStyle/>
                    <a:p>
                      <a:pPr algn="l" fontAlgn="b"/>
                      <a:r>
                        <a:rPr lang="en-US" sz="1400" b="1" i="0" u="none" strike="noStrike" dirty="0">
                          <a:solidFill>
                            <a:schemeClr val="tx1"/>
                          </a:solidFill>
                          <a:effectLst/>
                          <a:latin typeface="Calibri" panose="020F0502020204030204" pitchFamily="34" charset="0"/>
                        </a:rPr>
                        <a:t>EXPENDITURE                                        JUL</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5,517.24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0506853"/>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AUG</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5,637.09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5279025"/>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SEPT</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9,812.80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1236886"/>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OCT</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6,452.54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1550971"/>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NOV</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4,022.35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58896"/>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DEC</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6,442.74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2517227"/>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JAN</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5,876.93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54,995.15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1043983"/>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FEB</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5,726.03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5500865"/>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MAR</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4,150.11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781733"/>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APRIL</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2,931.69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0803507"/>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MAY</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1,890.33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663284"/>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JUN</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pPr algn="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2,174.18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5523228"/>
                  </a:ext>
                </a:extLst>
              </a:tr>
              <a:tr h="195284">
                <a:tc>
                  <a:txBody>
                    <a:bodyPr/>
                    <a:lstStyle/>
                    <a:p>
                      <a:pPr algn="l" fontAlgn="b"/>
                      <a:r>
                        <a:rPr lang="en-US" sz="1400" b="1" i="0" u="none" strike="noStrike" dirty="0">
                          <a:solidFill>
                            <a:srgbClr val="000000"/>
                          </a:solidFill>
                          <a:effectLst/>
                          <a:latin typeface="Calibri" panose="020F0502020204030204" pitchFamily="34" charset="0"/>
                        </a:rPr>
                        <a:t>Y-T-D EXPENDITURES</a:t>
                      </a:r>
                    </a:p>
                  </a:txBody>
                  <a:tcPr marL="8345" marR="8345" marT="8345"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12700" cap="flat" cmpd="sng" algn="ctr">
                      <a:solidFill>
                        <a:schemeClr val="tx1"/>
                      </a:solidFill>
                      <a:prstDash val="solid"/>
                      <a:round/>
                      <a:headEnd type="none" w="med" len="med"/>
                      <a:tailEnd type="none" w="med" len="med"/>
                    </a:lnR>
                    <a:lnT w="12700" cmpd="sng">
                      <a:noFill/>
                      <a:prstDash val="solid"/>
                    </a:lnT>
                    <a:lnB>
                      <a:noFill/>
                    </a:lnB>
                    <a:lnTlToBr w="12700" cmpd="sng">
                      <a:noFill/>
                      <a:prstDash val="solid"/>
                    </a:lnTlToBr>
                    <a:lnBlToTr w="12700" cmpd="sng">
                      <a:noFill/>
                      <a:prstDash val="solid"/>
                    </a:lnBlToTr>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60,634.03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54,995.15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098265"/>
                  </a:ext>
                </a:extLst>
              </a:tr>
              <a:tr h="195284">
                <a:tc gridSpan="3">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345" marR="8345" marT="83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6350" cap="flat" cmpd="sng" algn="ctr">
                      <a:solidFill>
                        <a:srgbClr val="000000"/>
                      </a:solidFill>
                      <a:prstDash val="solid"/>
                      <a:round/>
                      <a:headEnd type="none" w="med" len="med"/>
                      <a:tailEnd type="none" w="med" len="med"/>
                    </a:lnL>
                    <a:lnT w="12700" cmpd="sng">
                      <a:noFill/>
                      <a:prstDash val="solid"/>
                    </a:lnT>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19,365.97</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33,000.00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590725"/>
                  </a:ext>
                </a:extLst>
              </a:tr>
            </a:tbl>
          </a:graphicData>
        </a:graphic>
      </p:graphicFrame>
      <p:sp>
        <p:nvSpPr>
          <p:cNvPr id="7" name="Title 1">
            <a:extLst>
              <a:ext uri="{FF2B5EF4-FFF2-40B4-BE49-F238E27FC236}">
                <a16:creationId xmlns:a16="http://schemas.microsoft.com/office/drawing/2014/main" id="{3C5FE700-0C27-4FD0-A769-AC89470D0A1D}"/>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51058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010838A-1CA5-488D-8C04-FB4917B1AFB3}"/>
              </a:ext>
            </a:extLst>
          </p:cNvPr>
          <p:cNvGraphicFramePr>
            <a:graphicFrameLocks noGrp="1"/>
          </p:cNvGraphicFramePr>
          <p:nvPr>
            <p:ph idx="1"/>
            <p:extLst>
              <p:ext uri="{D42A27DB-BD31-4B8C-83A1-F6EECF244321}">
                <p14:modId xmlns:p14="http://schemas.microsoft.com/office/powerpoint/2010/main" val="3614373225"/>
              </p:ext>
            </p:extLst>
          </p:nvPr>
        </p:nvGraphicFramePr>
        <p:xfrm>
          <a:off x="838200" y="1820108"/>
          <a:ext cx="10515599" cy="4719517"/>
        </p:xfrm>
        <a:graphic>
          <a:graphicData uri="http://schemas.openxmlformats.org/drawingml/2006/table">
            <a:tbl>
              <a:tblPr/>
              <a:tblGrid>
                <a:gridCol w="2258210">
                  <a:extLst>
                    <a:ext uri="{9D8B030D-6E8A-4147-A177-3AD203B41FA5}">
                      <a16:colId xmlns:a16="http://schemas.microsoft.com/office/drawing/2014/main" val="3582227312"/>
                    </a:ext>
                  </a:extLst>
                </a:gridCol>
                <a:gridCol w="192890">
                  <a:extLst>
                    <a:ext uri="{9D8B030D-6E8A-4147-A177-3AD203B41FA5}">
                      <a16:colId xmlns:a16="http://schemas.microsoft.com/office/drawing/2014/main" val="3124003138"/>
                    </a:ext>
                  </a:extLst>
                </a:gridCol>
                <a:gridCol w="457200">
                  <a:extLst>
                    <a:ext uri="{9D8B030D-6E8A-4147-A177-3AD203B41FA5}">
                      <a16:colId xmlns:a16="http://schemas.microsoft.com/office/drawing/2014/main" val="890940440"/>
                    </a:ext>
                  </a:extLst>
                </a:gridCol>
                <a:gridCol w="279400">
                  <a:extLst>
                    <a:ext uri="{9D8B030D-6E8A-4147-A177-3AD203B41FA5}">
                      <a16:colId xmlns:a16="http://schemas.microsoft.com/office/drawing/2014/main" val="1886185750"/>
                    </a:ext>
                  </a:extLst>
                </a:gridCol>
                <a:gridCol w="1163247">
                  <a:extLst>
                    <a:ext uri="{9D8B030D-6E8A-4147-A177-3AD203B41FA5}">
                      <a16:colId xmlns:a16="http://schemas.microsoft.com/office/drawing/2014/main" val="1838716788"/>
                    </a:ext>
                  </a:extLst>
                </a:gridCol>
                <a:gridCol w="1160853">
                  <a:extLst>
                    <a:ext uri="{9D8B030D-6E8A-4147-A177-3AD203B41FA5}">
                      <a16:colId xmlns:a16="http://schemas.microsoft.com/office/drawing/2014/main" val="240198645"/>
                    </a:ext>
                  </a:extLst>
                </a:gridCol>
                <a:gridCol w="257017">
                  <a:extLst>
                    <a:ext uri="{9D8B030D-6E8A-4147-A177-3AD203B41FA5}">
                      <a16:colId xmlns:a16="http://schemas.microsoft.com/office/drawing/2014/main" val="2090915482"/>
                    </a:ext>
                  </a:extLst>
                </a:gridCol>
                <a:gridCol w="1099903">
                  <a:extLst>
                    <a:ext uri="{9D8B030D-6E8A-4147-A177-3AD203B41FA5}">
                      <a16:colId xmlns:a16="http://schemas.microsoft.com/office/drawing/2014/main" val="2872745350"/>
                    </a:ext>
                  </a:extLst>
                </a:gridCol>
                <a:gridCol w="1129104">
                  <a:extLst>
                    <a:ext uri="{9D8B030D-6E8A-4147-A177-3AD203B41FA5}">
                      <a16:colId xmlns:a16="http://schemas.microsoft.com/office/drawing/2014/main" val="3998956685"/>
                    </a:ext>
                  </a:extLst>
                </a:gridCol>
                <a:gridCol w="285522">
                  <a:extLst>
                    <a:ext uri="{9D8B030D-6E8A-4147-A177-3AD203B41FA5}">
                      <a16:colId xmlns:a16="http://schemas.microsoft.com/office/drawing/2014/main" val="464681296"/>
                    </a:ext>
                  </a:extLst>
                </a:gridCol>
                <a:gridCol w="1090171">
                  <a:extLst>
                    <a:ext uri="{9D8B030D-6E8A-4147-A177-3AD203B41FA5}">
                      <a16:colId xmlns:a16="http://schemas.microsoft.com/office/drawing/2014/main" val="199121793"/>
                    </a:ext>
                  </a:extLst>
                </a:gridCol>
                <a:gridCol w="1142082">
                  <a:extLst>
                    <a:ext uri="{9D8B030D-6E8A-4147-A177-3AD203B41FA5}">
                      <a16:colId xmlns:a16="http://schemas.microsoft.com/office/drawing/2014/main" val="616231068"/>
                    </a:ext>
                  </a:extLst>
                </a:gridCol>
              </a:tblGrid>
              <a:tr h="208637">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WF FEDERAL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  CPS CSLD 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SHARE THE WARMTH</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25741230"/>
                  </a:ext>
                </a:extLst>
              </a:tr>
              <a:tr h="367202">
                <a:tc gridSpan="3">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CRF</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612889568"/>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7693353"/>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154,856.00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123636"/>
                  </a:ext>
                </a:extLst>
              </a:tr>
              <a:tr h="195284">
                <a:tc gridSpan="3">
                  <a:txBody>
                    <a:bodyPr/>
                    <a:lstStyle/>
                    <a:p>
                      <a:pPr marL="461963" indent="0" algn="l" fontAlgn="b"/>
                      <a:r>
                        <a:rPr lang="en-US" sz="1400" b="1" i="0" u="none" strike="noStrike" dirty="0">
                          <a:solidFill>
                            <a:srgbClr val="FF0000"/>
                          </a:solidFill>
                          <a:effectLst/>
                          <a:latin typeface="Calibri" panose="020F0502020204030204" pitchFamily="34" charset="0"/>
                        </a:rPr>
                        <a:t>Service Months June – May </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2752687"/>
                  </a:ext>
                </a:extLst>
              </a:tr>
              <a:tr h="302107">
                <a:tc gridSpan="3">
                  <a:txBody>
                    <a:bodyPr/>
                    <a:lstStyle/>
                    <a:p>
                      <a:pPr algn="l" fontAlgn="b"/>
                      <a:r>
                        <a:rPr lang="en-US" sz="1400" b="1" i="0" u="none" strike="noStrike" dirty="0">
                          <a:solidFill>
                            <a:schemeClr val="tx1"/>
                          </a:solidFill>
                          <a:effectLst/>
                          <a:latin typeface="Calibri" panose="020F0502020204030204" pitchFamily="34" charset="0"/>
                        </a:rPr>
                        <a:t> EXPENDITURE                                       JUL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10,541.04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0506853"/>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8,152.42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5279025"/>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SEP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20,020.54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1236886"/>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31,370.14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1550971"/>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7,343.86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58896"/>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2517227"/>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38,714.00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1043983"/>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5500865"/>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781733"/>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APR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22,896.03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0803507"/>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15,817.97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663284"/>
                  </a:ext>
                </a:extLst>
              </a:tr>
              <a:tr h="208637">
                <a:tc gridSpan="3">
                  <a:txBody>
                    <a:bodyPr/>
                    <a:lstStyle/>
                    <a:p>
                      <a:pPr algn="r" fontAlgn="b"/>
                      <a:r>
                        <a:rPr lang="en-US" sz="1400" b="1" i="0" u="none" strike="noStrike" dirty="0">
                          <a:solidFill>
                            <a:schemeClr val="tx1"/>
                          </a:solidFill>
                          <a:effectLst/>
                          <a:latin typeface="Calibri" panose="020F0502020204030204" pitchFamily="34" charset="0"/>
                        </a:rPr>
                        <a:t>JUN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5523228"/>
                  </a:ext>
                </a:extLst>
              </a:tr>
              <a:tr h="195284">
                <a:tc>
                  <a:txBody>
                    <a:bodyPr/>
                    <a:lstStyle/>
                    <a:p>
                      <a:pPr algn="l" fontAlgn="b"/>
                      <a:r>
                        <a:rPr lang="en-US" sz="1400" b="1" i="0" u="none" strike="noStrike" dirty="0">
                          <a:solidFill>
                            <a:srgbClr val="000000"/>
                          </a:solidFill>
                          <a:effectLst/>
                          <a:latin typeface="Calibri" panose="020F0502020204030204" pitchFamily="34" charset="0"/>
                        </a:rPr>
                        <a:t>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154,856.00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098265"/>
                  </a:ext>
                </a:extLst>
              </a:tr>
              <a:tr h="195284">
                <a:tc gridSpan="3">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590725"/>
                  </a:ext>
                </a:extLst>
              </a:tr>
            </a:tbl>
          </a:graphicData>
        </a:graphic>
      </p:graphicFrame>
      <p:sp>
        <p:nvSpPr>
          <p:cNvPr id="7" name="Title 1">
            <a:extLst>
              <a:ext uri="{FF2B5EF4-FFF2-40B4-BE49-F238E27FC236}">
                <a16:creationId xmlns:a16="http://schemas.microsoft.com/office/drawing/2014/main" id="{CB0CEBFF-79F7-4A16-B434-6E9A95D432CE}"/>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225165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D0F077F-3F8D-4368-9790-59AE4BD4722A}"/>
              </a:ext>
            </a:extLst>
          </p:cNvPr>
          <p:cNvGraphicFramePr>
            <a:graphicFrameLocks noGrp="1"/>
          </p:cNvGraphicFramePr>
          <p:nvPr>
            <p:ph idx="1"/>
            <p:extLst>
              <p:ext uri="{D42A27DB-BD31-4B8C-83A1-F6EECF244321}">
                <p14:modId xmlns:p14="http://schemas.microsoft.com/office/powerpoint/2010/main" val="259426376"/>
              </p:ext>
            </p:extLst>
          </p:nvPr>
        </p:nvGraphicFramePr>
        <p:xfrm>
          <a:off x="838200" y="1820108"/>
          <a:ext cx="10515599" cy="4932724"/>
        </p:xfrm>
        <a:graphic>
          <a:graphicData uri="http://schemas.openxmlformats.org/drawingml/2006/table">
            <a:tbl>
              <a:tblPr/>
              <a:tblGrid>
                <a:gridCol w="2258210">
                  <a:extLst>
                    <a:ext uri="{9D8B030D-6E8A-4147-A177-3AD203B41FA5}">
                      <a16:colId xmlns:a16="http://schemas.microsoft.com/office/drawing/2014/main" val="2774990935"/>
                    </a:ext>
                  </a:extLst>
                </a:gridCol>
                <a:gridCol w="807894">
                  <a:extLst>
                    <a:ext uri="{9D8B030D-6E8A-4147-A177-3AD203B41FA5}">
                      <a16:colId xmlns:a16="http://schemas.microsoft.com/office/drawing/2014/main" val="1913839095"/>
                    </a:ext>
                  </a:extLst>
                </a:gridCol>
                <a:gridCol w="350411">
                  <a:extLst>
                    <a:ext uri="{9D8B030D-6E8A-4147-A177-3AD203B41FA5}">
                      <a16:colId xmlns:a16="http://schemas.microsoft.com/office/drawing/2014/main" val="1178215331"/>
                    </a:ext>
                  </a:extLst>
                </a:gridCol>
                <a:gridCol w="934432">
                  <a:extLst>
                    <a:ext uri="{9D8B030D-6E8A-4147-A177-3AD203B41FA5}">
                      <a16:colId xmlns:a16="http://schemas.microsoft.com/office/drawing/2014/main" val="2369434682"/>
                    </a:ext>
                  </a:extLst>
                </a:gridCol>
                <a:gridCol w="1119371">
                  <a:extLst>
                    <a:ext uri="{9D8B030D-6E8A-4147-A177-3AD203B41FA5}">
                      <a16:colId xmlns:a16="http://schemas.microsoft.com/office/drawing/2014/main" val="1832182686"/>
                    </a:ext>
                  </a:extLst>
                </a:gridCol>
                <a:gridCol w="298499">
                  <a:extLst>
                    <a:ext uri="{9D8B030D-6E8A-4147-A177-3AD203B41FA5}">
                      <a16:colId xmlns:a16="http://schemas.microsoft.com/office/drawing/2014/main" val="2402931585"/>
                    </a:ext>
                  </a:extLst>
                </a:gridCol>
                <a:gridCol w="1099903">
                  <a:extLst>
                    <a:ext uri="{9D8B030D-6E8A-4147-A177-3AD203B41FA5}">
                      <a16:colId xmlns:a16="http://schemas.microsoft.com/office/drawing/2014/main" val="129449605"/>
                    </a:ext>
                  </a:extLst>
                </a:gridCol>
                <a:gridCol w="1129104">
                  <a:extLst>
                    <a:ext uri="{9D8B030D-6E8A-4147-A177-3AD203B41FA5}">
                      <a16:colId xmlns:a16="http://schemas.microsoft.com/office/drawing/2014/main" val="2357011586"/>
                    </a:ext>
                  </a:extLst>
                </a:gridCol>
                <a:gridCol w="285522">
                  <a:extLst>
                    <a:ext uri="{9D8B030D-6E8A-4147-A177-3AD203B41FA5}">
                      <a16:colId xmlns:a16="http://schemas.microsoft.com/office/drawing/2014/main" val="2656976650"/>
                    </a:ext>
                  </a:extLst>
                </a:gridCol>
                <a:gridCol w="1090171">
                  <a:extLst>
                    <a:ext uri="{9D8B030D-6E8A-4147-A177-3AD203B41FA5}">
                      <a16:colId xmlns:a16="http://schemas.microsoft.com/office/drawing/2014/main" val="3068583570"/>
                    </a:ext>
                  </a:extLst>
                </a:gridCol>
                <a:gridCol w="1142082">
                  <a:extLst>
                    <a:ext uri="{9D8B030D-6E8A-4147-A177-3AD203B41FA5}">
                      <a16:colId xmlns:a16="http://schemas.microsoft.com/office/drawing/2014/main" val="732600358"/>
                    </a:ext>
                  </a:extLst>
                </a:gridCol>
              </a:tblGrid>
              <a:tr h="208637">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STATE ADC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FC CASE WKR VISIT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TANF TO SSBG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811652664"/>
                  </a:ext>
                </a:extLst>
              </a:tr>
              <a:tr h="36720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Fiscal Officer codes to it - 109,117 or 118 - P,V,X,R,0,9 change to 05/10/A</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V</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314197151"/>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9184583"/>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1,850.56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37,816.28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7057921"/>
                  </a:ext>
                </a:extLst>
              </a:tr>
              <a:tr h="195284">
                <a:tc gridSpan="2">
                  <a:txBody>
                    <a:bodyPr/>
                    <a:lstStyle/>
                    <a:p>
                      <a:pPr marL="461963" indent="0" algn="l" fontAlgn="b"/>
                      <a:r>
                        <a:rPr lang="en-US" sz="1400" b="1" i="0" u="none" strike="noStrike" dirty="0">
                          <a:solidFill>
                            <a:srgbClr val="FF0000"/>
                          </a:solidFill>
                          <a:effectLst/>
                          <a:latin typeface="Calibri" panose="020F0502020204030204" pitchFamily="34" charset="0"/>
                        </a:rPr>
                        <a:t>Service Months June – May </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7748370"/>
                  </a:ext>
                </a:extLst>
              </a:tr>
              <a:tr h="302107">
                <a:tc gridSpan="2">
                  <a:txBody>
                    <a:bodyPr/>
                    <a:lstStyle/>
                    <a:p>
                      <a:pPr algn="l" fontAlgn="b"/>
                      <a:r>
                        <a:rPr lang="en-US" sz="1400" b="1" i="0" u="none" strike="noStrike" dirty="0">
                          <a:solidFill>
                            <a:schemeClr val="tx1"/>
                          </a:solidFill>
                          <a:effectLst/>
                          <a:latin typeface="Calibri" panose="020F0502020204030204" pitchFamily="34" charset="0"/>
                        </a:rPr>
                        <a:t>EXPENDITURE                                            JUL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9,877.89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6718051"/>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9,758.88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0301921"/>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SEP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14,148.37</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8714252"/>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-16,055.15</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2674176"/>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6634848"/>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581658"/>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8,865.00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1418208"/>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1,785.00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631542"/>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5025011"/>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APR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4,576.92</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5324355"/>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4,288.09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2058540"/>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JUN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65.56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2,356.28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7661788"/>
                  </a:ext>
                </a:extLst>
              </a:tr>
              <a:tr h="195284">
                <a:tc>
                  <a:txBody>
                    <a:bodyPr/>
                    <a:lstStyle/>
                    <a:p>
                      <a:pPr algn="l" fontAlgn="b"/>
                      <a:r>
                        <a:rPr lang="en-US" sz="1400" b="1" i="0" u="none" strike="noStrike" dirty="0">
                          <a:solidFill>
                            <a:srgbClr val="000000"/>
                          </a:solidFill>
                          <a:effectLst/>
                          <a:latin typeface="Calibri" panose="020F0502020204030204" pitchFamily="34" charset="0"/>
                        </a:rPr>
                        <a:t>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1,850.56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37,816.28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4438130"/>
                  </a:ext>
                </a:extLst>
              </a:tr>
              <a:tr h="195284">
                <a:tc gridSpan="2">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84167"/>
                  </a:ext>
                </a:extLst>
              </a:tr>
            </a:tbl>
          </a:graphicData>
        </a:graphic>
      </p:graphicFrame>
      <p:sp>
        <p:nvSpPr>
          <p:cNvPr id="7" name="Title 1">
            <a:extLst>
              <a:ext uri="{FF2B5EF4-FFF2-40B4-BE49-F238E27FC236}">
                <a16:creationId xmlns:a16="http://schemas.microsoft.com/office/drawing/2014/main" id="{3158B390-178C-4C49-8783-AB69F310C17F}"/>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389530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35F8BC-8D97-41D2-9CAA-9739CC170B8B}"/>
              </a:ext>
            </a:extLst>
          </p:cNvPr>
          <p:cNvGraphicFramePr>
            <a:graphicFrameLocks noGrp="1"/>
          </p:cNvGraphicFramePr>
          <p:nvPr>
            <p:ph idx="1"/>
            <p:extLst>
              <p:ext uri="{D42A27DB-BD31-4B8C-83A1-F6EECF244321}">
                <p14:modId xmlns:p14="http://schemas.microsoft.com/office/powerpoint/2010/main" val="1137680697"/>
              </p:ext>
            </p:extLst>
          </p:nvPr>
        </p:nvGraphicFramePr>
        <p:xfrm>
          <a:off x="838200" y="1825625"/>
          <a:ext cx="10515600" cy="4719582"/>
        </p:xfrm>
        <a:graphic>
          <a:graphicData uri="http://schemas.openxmlformats.org/drawingml/2006/table">
            <a:tbl>
              <a:tblPr/>
              <a:tblGrid>
                <a:gridCol w="2258209">
                  <a:extLst>
                    <a:ext uri="{9D8B030D-6E8A-4147-A177-3AD203B41FA5}">
                      <a16:colId xmlns:a16="http://schemas.microsoft.com/office/drawing/2014/main" val="1141854566"/>
                    </a:ext>
                  </a:extLst>
                </a:gridCol>
                <a:gridCol w="807895">
                  <a:extLst>
                    <a:ext uri="{9D8B030D-6E8A-4147-A177-3AD203B41FA5}">
                      <a16:colId xmlns:a16="http://schemas.microsoft.com/office/drawing/2014/main" val="1744768024"/>
                    </a:ext>
                  </a:extLst>
                </a:gridCol>
                <a:gridCol w="159696">
                  <a:extLst>
                    <a:ext uri="{9D8B030D-6E8A-4147-A177-3AD203B41FA5}">
                      <a16:colId xmlns:a16="http://schemas.microsoft.com/office/drawing/2014/main" val="1166918863"/>
                    </a:ext>
                  </a:extLst>
                </a:gridCol>
                <a:gridCol w="1125148">
                  <a:extLst>
                    <a:ext uri="{9D8B030D-6E8A-4147-A177-3AD203B41FA5}">
                      <a16:colId xmlns:a16="http://schemas.microsoft.com/office/drawing/2014/main" val="2607117522"/>
                    </a:ext>
                  </a:extLst>
                </a:gridCol>
                <a:gridCol w="1364052">
                  <a:extLst>
                    <a:ext uri="{9D8B030D-6E8A-4147-A177-3AD203B41FA5}">
                      <a16:colId xmlns:a16="http://schemas.microsoft.com/office/drawing/2014/main" val="3256927235"/>
                    </a:ext>
                  </a:extLst>
                </a:gridCol>
                <a:gridCol w="139700">
                  <a:extLst>
                    <a:ext uri="{9D8B030D-6E8A-4147-A177-3AD203B41FA5}">
                      <a16:colId xmlns:a16="http://schemas.microsoft.com/office/drawing/2014/main" val="724983666"/>
                    </a:ext>
                  </a:extLst>
                </a:gridCol>
                <a:gridCol w="1014022">
                  <a:extLst>
                    <a:ext uri="{9D8B030D-6E8A-4147-A177-3AD203B41FA5}">
                      <a16:colId xmlns:a16="http://schemas.microsoft.com/office/drawing/2014/main" val="2234224190"/>
                    </a:ext>
                  </a:extLst>
                </a:gridCol>
                <a:gridCol w="1246578">
                  <a:extLst>
                    <a:ext uri="{9D8B030D-6E8A-4147-A177-3AD203B41FA5}">
                      <a16:colId xmlns:a16="http://schemas.microsoft.com/office/drawing/2014/main" val="3398680675"/>
                    </a:ext>
                  </a:extLst>
                </a:gridCol>
                <a:gridCol w="168048">
                  <a:extLst>
                    <a:ext uri="{9D8B030D-6E8A-4147-A177-3AD203B41FA5}">
                      <a16:colId xmlns:a16="http://schemas.microsoft.com/office/drawing/2014/main" val="813269262"/>
                    </a:ext>
                  </a:extLst>
                </a:gridCol>
                <a:gridCol w="1090170">
                  <a:extLst>
                    <a:ext uri="{9D8B030D-6E8A-4147-A177-3AD203B41FA5}">
                      <a16:colId xmlns:a16="http://schemas.microsoft.com/office/drawing/2014/main" val="2897113851"/>
                    </a:ext>
                  </a:extLst>
                </a:gridCol>
                <a:gridCol w="1142082">
                  <a:extLst>
                    <a:ext uri="{9D8B030D-6E8A-4147-A177-3AD203B41FA5}">
                      <a16:colId xmlns:a16="http://schemas.microsoft.com/office/drawing/2014/main" val="1515159917"/>
                    </a:ext>
                  </a:extLst>
                </a:gridCol>
              </a:tblGrid>
              <a:tr h="204788">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APS SSBG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TANF CPS &amp; FC/ADOPT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LINKS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863636194"/>
                  </a:ext>
                </a:extLst>
              </a:tr>
              <a:tr h="440704">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J</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0 (zero)</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K</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919388501"/>
                  </a:ext>
                </a:extLst>
              </a:tr>
              <a:tr h="376810">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RATE SPEND</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0246927"/>
                  </a:ext>
                </a:extLst>
              </a:tr>
              <a:tr h="204788">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16,701.58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20,857.30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10,066.86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6128911"/>
                  </a:ext>
                </a:extLst>
              </a:tr>
              <a:tr h="191682">
                <a:tc gridSpan="2">
                  <a:txBody>
                    <a:bodyPr/>
                    <a:lstStyle/>
                    <a:p>
                      <a:pPr marL="461963" indent="0" algn="l" fontAlgn="b"/>
                      <a:r>
                        <a:rPr lang="en-US" sz="1400" b="1" i="0" u="none" strike="noStrike" dirty="0">
                          <a:solidFill>
                            <a:srgbClr val="FF0000"/>
                          </a:solidFill>
                          <a:effectLst/>
                          <a:latin typeface="Calibri" panose="020F0502020204030204" pitchFamily="34" charset="0"/>
                        </a:rPr>
                        <a:t>Service Months June – May </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2156062"/>
                  </a:ext>
                </a:extLst>
              </a:tr>
              <a:tr h="296533">
                <a:tc gridSpan="2">
                  <a:txBody>
                    <a:bodyPr/>
                    <a:lstStyle/>
                    <a:p>
                      <a:pPr algn="l" fontAlgn="b"/>
                      <a:r>
                        <a:rPr lang="en-US" sz="1400" b="1" i="0" u="none" strike="noStrike" dirty="0">
                          <a:solidFill>
                            <a:schemeClr val="tx1"/>
                          </a:solidFill>
                          <a:effectLst/>
                          <a:latin typeface="Calibri" panose="020F0502020204030204" pitchFamily="34" charset="0"/>
                        </a:rPr>
                        <a:t>EXPENDITURE                                            JUL</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9,840.50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2,173.33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6078189"/>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AUG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6,246.47</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28,670.35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17.67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8768539"/>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SEPT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-11,971.98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-8,180.35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4145614"/>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OCT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4,115.00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8761046"/>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NOV</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455.92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2438515"/>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DEC</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4099881"/>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JAN</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4,115.00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2,297.85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7764256"/>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FEB</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770.06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4513001"/>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MAR</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1,235.82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1689800"/>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APRIL</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3,510.99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181.18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9506703"/>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MAY</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604.01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72.70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7242665"/>
                  </a:ext>
                </a:extLst>
              </a:tr>
              <a:tr h="204788">
                <a:tc gridSpan="2">
                  <a:txBody>
                    <a:bodyPr/>
                    <a:lstStyle/>
                    <a:p>
                      <a:pPr algn="r" fontAlgn="b"/>
                      <a:r>
                        <a:rPr lang="en-US" sz="1400" b="1" i="0" u="none" strike="noStrike" dirty="0">
                          <a:solidFill>
                            <a:schemeClr val="tx1"/>
                          </a:solidFill>
                          <a:effectLst/>
                          <a:latin typeface="Calibri" panose="020F0502020204030204" pitchFamily="34" charset="0"/>
                        </a:rPr>
                        <a:t>JUN</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241.59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308.48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315825"/>
                  </a:ext>
                </a:extLst>
              </a:tr>
              <a:tr h="191682">
                <a:tc>
                  <a:txBody>
                    <a:bodyPr/>
                    <a:lstStyle/>
                    <a:p>
                      <a:pPr algn="l" fontAlgn="b"/>
                      <a:r>
                        <a:rPr lang="en-US" sz="1400" b="1" i="0" u="none" strike="noStrike" dirty="0">
                          <a:solidFill>
                            <a:srgbClr val="000000"/>
                          </a:solidFill>
                          <a:effectLst/>
                          <a:latin typeface="Calibri" panose="020F0502020204030204" pitchFamily="34" charset="0"/>
                        </a:rPr>
                        <a:t>Y-T-D EXPENDITURES</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16,701.58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20,857.30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10,066.86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8220706"/>
                  </a:ext>
                </a:extLst>
              </a:tr>
              <a:tr h="191682">
                <a:tc gridSpan="2">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379415"/>
                  </a:ext>
                </a:extLst>
              </a:tr>
            </a:tbl>
          </a:graphicData>
        </a:graphic>
      </p:graphicFrame>
      <p:sp>
        <p:nvSpPr>
          <p:cNvPr id="7" name="Title 1">
            <a:extLst>
              <a:ext uri="{FF2B5EF4-FFF2-40B4-BE49-F238E27FC236}">
                <a16:creationId xmlns:a16="http://schemas.microsoft.com/office/drawing/2014/main" id="{6634C0DA-F551-45C8-AFBC-EDD9743436A4}"/>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134799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FE216F-B0E4-4116-99A9-E4B23C206363}"/>
              </a:ext>
            </a:extLst>
          </p:cNvPr>
          <p:cNvGraphicFramePr>
            <a:graphicFrameLocks noGrp="1"/>
          </p:cNvGraphicFramePr>
          <p:nvPr>
            <p:ph idx="1"/>
            <p:extLst>
              <p:ext uri="{D42A27DB-BD31-4B8C-83A1-F6EECF244321}">
                <p14:modId xmlns:p14="http://schemas.microsoft.com/office/powerpoint/2010/main" val="3087265037"/>
              </p:ext>
            </p:extLst>
          </p:nvPr>
        </p:nvGraphicFramePr>
        <p:xfrm>
          <a:off x="838200" y="1820108"/>
          <a:ext cx="10515599" cy="4651654"/>
        </p:xfrm>
        <a:graphic>
          <a:graphicData uri="http://schemas.openxmlformats.org/drawingml/2006/table">
            <a:tbl>
              <a:tblPr/>
              <a:tblGrid>
                <a:gridCol w="2258210">
                  <a:extLst>
                    <a:ext uri="{9D8B030D-6E8A-4147-A177-3AD203B41FA5}">
                      <a16:colId xmlns:a16="http://schemas.microsoft.com/office/drawing/2014/main" val="3635368917"/>
                    </a:ext>
                  </a:extLst>
                </a:gridCol>
                <a:gridCol w="807894">
                  <a:extLst>
                    <a:ext uri="{9D8B030D-6E8A-4147-A177-3AD203B41FA5}">
                      <a16:colId xmlns:a16="http://schemas.microsoft.com/office/drawing/2014/main" val="3420735732"/>
                    </a:ext>
                  </a:extLst>
                </a:gridCol>
                <a:gridCol w="350411">
                  <a:extLst>
                    <a:ext uri="{9D8B030D-6E8A-4147-A177-3AD203B41FA5}">
                      <a16:colId xmlns:a16="http://schemas.microsoft.com/office/drawing/2014/main" val="2542066331"/>
                    </a:ext>
                  </a:extLst>
                </a:gridCol>
                <a:gridCol w="934432">
                  <a:extLst>
                    <a:ext uri="{9D8B030D-6E8A-4147-A177-3AD203B41FA5}">
                      <a16:colId xmlns:a16="http://schemas.microsoft.com/office/drawing/2014/main" val="3158691992"/>
                    </a:ext>
                  </a:extLst>
                </a:gridCol>
                <a:gridCol w="1119371">
                  <a:extLst>
                    <a:ext uri="{9D8B030D-6E8A-4147-A177-3AD203B41FA5}">
                      <a16:colId xmlns:a16="http://schemas.microsoft.com/office/drawing/2014/main" val="2314495447"/>
                    </a:ext>
                  </a:extLst>
                </a:gridCol>
                <a:gridCol w="298499">
                  <a:extLst>
                    <a:ext uri="{9D8B030D-6E8A-4147-A177-3AD203B41FA5}">
                      <a16:colId xmlns:a16="http://schemas.microsoft.com/office/drawing/2014/main" val="1308043086"/>
                    </a:ext>
                  </a:extLst>
                </a:gridCol>
                <a:gridCol w="1099903">
                  <a:extLst>
                    <a:ext uri="{9D8B030D-6E8A-4147-A177-3AD203B41FA5}">
                      <a16:colId xmlns:a16="http://schemas.microsoft.com/office/drawing/2014/main" val="2356786175"/>
                    </a:ext>
                  </a:extLst>
                </a:gridCol>
                <a:gridCol w="1129104">
                  <a:extLst>
                    <a:ext uri="{9D8B030D-6E8A-4147-A177-3AD203B41FA5}">
                      <a16:colId xmlns:a16="http://schemas.microsoft.com/office/drawing/2014/main" val="1573144016"/>
                    </a:ext>
                  </a:extLst>
                </a:gridCol>
                <a:gridCol w="285522">
                  <a:extLst>
                    <a:ext uri="{9D8B030D-6E8A-4147-A177-3AD203B41FA5}">
                      <a16:colId xmlns:a16="http://schemas.microsoft.com/office/drawing/2014/main" val="741487256"/>
                    </a:ext>
                  </a:extLst>
                </a:gridCol>
                <a:gridCol w="1090171">
                  <a:extLst>
                    <a:ext uri="{9D8B030D-6E8A-4147-A177-3AD203B41FA5}">
                      <a16:colId xmlns:a16="http://schemas.microsoft.com/office/drawing/2014/main" val="1029385177"/>
                    </a:ext>
                  </a:extLst>
                </a:gridCol>
                <a:gridCol w="1142082">
                  <a:extLst>
                    <a:ext uri="{9D8B030D-6E8A-4147-A177-3AD203B41FA5}">
                      <a16:colId xmlns:a16="http://schemas.microsoft.com/office/drawing/2014/main" val="3406973259"/>
                    </a:ext>
                  </a:extLst>
                </a:gridCol>
              </a:tblGrid>
              <a:tr h="208637">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COVID 19 ADMiN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ADULT HOME 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LIHEAP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114818662"/>
                  </a:ext>
                </a:extLst>
              </a:tr>
              <a:tr h="36720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 (SIS code 889)</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O</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8639520"/>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728703"/>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5,125.00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1,418.37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126,147.00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8407365"/>
                  </a:ext>
                </a:extLst>
              </a:tr>
              <a:tr h="195284">
                <a:tc gridSpan="2">
                  <a:txBody>
                    <a:bodyPr/>
                    <a:lstStyle/>
                    <a:p>
                      <a:pPr marL="461963" indent="0" algn="l" fontAlgn="b"/>
                      <a:r>
                        <a:rPr lang="en-US" sz="1400" b="1" i="0" u="none" strike="noStrike" dirty="0">
                          <a:solidFill>
                            <a:srgbClr val="FF0000"/>
                          </a:solidFill>
                          <a:effectLst/>
                          <a:latin typeface="Calibri" panose="020F0502020204030204" pitchFamily="34" charset="0"/>
                        </a:rPr>
                        <a:t>Service Months June – May </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0652659"/>
                  </a:ext>
                </a:extLst>
              </a:tr>
              <a:tr h="302107">
                <a:tc gridSpan="2">
                  <a:txBody>
                    <a:bodyPr/>
                    <a:lstStyle/>
                    <a:p>
                      <a:pPr algn="l" fontAlgn="b"/>
                      <a:r>
                        <a:rPr lang="en-US" sz="1400" b="1" i="0" u="none" strike="noStrike" dirty="0">
                          <a:solidFill>
                            <a:schemeClr val="tx1"/>
                          </a:solidFill>
                          <a:effectLst/>
                          <a:latin typeface="Calibri" panose="020F0502020204030204" pitchFamily="34" charset="0"/>
                        </a:rPr>
                        <a:t>EXPENDITURE                                            JUL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133.00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2004657"/>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313.45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0878144"/>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SEP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-95.45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2094828"/>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157.79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026025"/>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193.21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7515080"/>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1,939.12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6830753"/>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194.74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71,400.00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3609551"/>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157.26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19,900.00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4326640"/>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073475"/>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APR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25,965.00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4254098"/>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16.04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1,665.00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4018095"/>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JUN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275.42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4,247.00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0193052"/>
                  </a:ext>
                </a:extLst>
              </a:tr>
              <a:tr h="195284">
                <a:tc>
                  <a:txBody>
                    <a:bodyPr/>
                    <a:lstStyle/>
                    <a:p>
                      <a:pPr algn="l" fontAlgn="b"/>
                      <a:r>
                        <a:rPr lang="en-US" sz="1400" b="1" i="0" u="none" strike="noStrike" dirty="0">
                          <a:solidFill>
                            <a:srgbClr val="000000"/>
                          </a:solidFill>
                          <a:effectLst/>
                          <a:latin typeface="Calibri" panose="020F0502020204030204" pitchFamily="34" charset="0"/>
                        </a:rPr>
                        <a:t>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2,133.86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1,418.37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125,977.00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030898"/>
                  </a:ext>
                </a:extLst>
              </a:tr>
              <a:tr h="195284">
                <a:tc gridSpan="2">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170.00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94567"/>
                  </a:ext>
                </a:extLst>
              </a:tr>
            </a:tbl>
          </a:graphicData>
        </a:graphic>
      </p:graphicFrame>
      <p:sp>
        <p:nvSpPr>
          <p:cNvPr id="7" name="Title 1">
            <a:extLst>
              <a:ext uri="{FF2B5EF4-FFF2-40B4-BE49-F238E27FC236}">
                <a16:creationId xmlns:a16="http://schemas.microsoft.com/office/drawing/2014/main" id="{0AA43EC7-CC84-4A32-94B7-27F4CDFB6D5A}"/>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124688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FE216F-B0E4-4116-99A9-E4B23C206363}"/>
              </a:ext>
            </a:extLst>
          </p:cNvPr>
          <p:cNvGraphicFramePr>
            <a:graphicFrameLocks noGrp="1"/>
          </p:cNvGraphicFramePr>
          <p:nvPr>
            <p:ph idx="1"/>
            <p:extLst>
              <p:ext uri="{D42A27DB-BD31-4B8C-83A1-F6EECF244321}">
                <p14:modId xmlns:p14="http://schemas.microsoft.com/office/powerpoint/2010/main" val="672962452"/>
              </p:ext>
            </p:extLst>
          </p:nvPr>
        </p:nvGraphicFramePr>
        <p:xfrm>
          <a:off x="861134" y="1615735"/>
          <a:ext cx="10492665" cy="5024761"/>
        </p:xfrm>
        <a:graphic>
          <a:graphicData uri="http://schemas.openxmlformats.org/drawingml/2006/table">
            <a:tbl>
              <a:tblPr/>
              <a:tblGrid>
                <a:gridCol w="2235276">
                  <a:extLst>
                    <a:ext uri="{9D8B030D-6E8A-4147-A177-3AD203B41FA5}">
                      <a16:colId xmlns:a16="http://schemas.microsoft.com/office/drawing/2014/main" val="3635368917"/>
                    </a:ext>
                  </a:extLst>
                </a:gridCol>
                <a:gridCol w="807894">
                  <a:extLst>
                    <a:ext uri="{9D8B030D-6E8A-4147-A177-3AD203B41FA5}">
                      <a16:colId xmlns:a16="http://schemas.microsoft.com/office/drawing/2014/main" val="3420735732"/>
                    </a:ext>
                  </a:extLst>
                </a:gridCol>
                <a:gridCol w="350411">
                  <a:extLst>
                    <a:ext uri="{9D8B030D-6E8A-4147-A177-3AD203B41FA5}">
                      <a16:colId xmlns:a16="http://schemas.microsoft.com/office/drawing/2014/main" val="2542066331"/>
                    </a:ext>
                  </a:extLst>
                </a:gridCol>
                <a:gridCol w="934432">
                  <a:extLst>
                    <a:ext uri="{9D8B030D-6E8A-4147-A177-3AD203B41FA5}">
                      <a16:colId xmlns:a16="http://schemas.microsoft.com/office/drawing/2014/main" val="3158691992"/>
                    </a:ext>
                  </a:extLst>
                </a:gridCol>
                <a:gridCol w="1119371">
                  <a:extLst>
                    <a:ext uri="{9D8B030D-6E8A-4147-A177-3AD203B41FA5}">
                      <a16:colId xmlns:a16="http://schemas.microsoft.com/office/drawing/2014/main" val="2314495447"/>
                    </a:ext>
                  </a:extLst>
                </a:gridCol>
                <a:gridCol w="298499">
                  <a:extLst>
                    <a:ext uri="{9D8B030D-6E8A-4147-A177-3AD203B41FA5}">
                      <a16:colId xmlns:a16="http://schemas.microsoft.com/office/drawing/2014/main" val="1308043086"/>
                    </a:ext>
                  </a:extLst>
                </a:gridCol>
                <a:gridCol w="1099903">
                  <a:extLst>
                    <a:ext uri="{9D8B030D-6E8A-4147-A177-3AD203B41FA5}">
                      <a16:colId xmlns:a16="http://schemas.microsoft.com/office/drawing/2014/main" val="2356786175"/>
                    </a:ext>
                  </a:extLst>
                </a:gridCol>
                <a:gridCol w="1129104">
                  <a:extLst>
                    <a:ext uri="{9D8B030D-6E8A-4147-A177-3AD203B41FA5}">
                      <a16:colId xmlns:a16="http://schemas.microsoft.com/office/drawing/2014/main" val="1573144016"/>
                    </a:ext>
                  </a:extLst>
                </a:gridCol>
                <a:gridCol w="285522">
                  <a:extLst>
                    <a:ext uri="{9D8B030D-6E8A-4147-A177-3AD203B41FA5}">
                      <a16:colId xmlns:a16="http://schemas.microsoft.com/office/drawing/2014/main" val="741487256"/>
                    </a:ext>
                  </a:extLst>
                </a:gridCol>
                <a:gridCol w="1090171">
                  <a:extLst>
                    <a:ext uri="{9D8B030D-6E8A-4147-A177-3AD203B41FA5}">
                      <a16:colId xmlns:a16="http://schemas.microsoft.com/office/drawing/2014/main" val="1029385177"/>
                    </a:ext>
                  </a:extLst>
                </a:gridCol>
                <a:gridCol w="1142082">
                  <a:extLst>
                    <a:ext uri="{9D8B030D-6E8A-4147-A177-3AD203B41FA5}">
                      <a16:colId xmlns:a16="http://schemas.microsoft.com/office/drawing/2014/main" val="3406973259"/>
                    </a:ext>
                  </a:extLst>
                </a:gridCol>
              </a:tblGrid>
              <a:tr h="229806">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NC HEALTH CHOICE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FAM REUNIFICATION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CCDF FRAUD INVEST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114818662"/>
                  </a:ext>
                </a:extLst>
              </a:tr>
              <a:tr h="276697">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HC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24</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8639520"/>
                  </a:ext>
                </a:extLst>
              </a:tr>
              <a:tr h="45096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728703"/>
                  </a:ext>
                </a:extLst>
              </a:tr>
              <a:tr h="229806">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3,839.36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24,229.91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8407365"/>
                  </a:ext>
                </a:extLst>
              </a:tr>
              <a:tr h="229806">
                <a:tc gridSpan="2">
                  <a:txBody>
                    <a:bodyPr/>
                    <a:lstStyle/>
                    <a:p>
                      <a:pPr marL="461963" indent="0" algn="l" fontAlgn="b"/>
                      <a:r>
                        <a:rPr lang="en-US" sz="1400" b="1" i="0" u="none" strike="noStrike" dirty="0">
                          <a:solidFill>
                            <a:srgbClr val="FF0000"/>
                          </a:solidFill>
                          <a:effectLst/>
                          <a:latin typeface="Calibri" panose="020F0502020204030204" pitchFamily="34" charset="0"/>
                        </a:rPr>
                        <a:t>Service Months June – May </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0652659"/>
                  </a:ext>
                </a:extLst>
              </a:tr>
              <a:tr h="450962">
                <a:tc gridSpan="2">
                  <a:txBody>
                    <a:bodyPr/>
                    <a:lstStyle/>
                    <a:p>
                      <a:pPr algn="l" fontAlgn="b"/>
                      <a:r>
                        <a:rPr lang="en-US" sz="1400" b="1" i="0" u="none" strike="noStrike" dirty="0">
                          <a:solidFill>
                            <a:schemeClr val="tx1"/>
                          </a:solidFill>
                          <a:effectLst/>
                          <a:latin typeface="Calibri" panose="020F0502020204030204" pitchFamily="34" charset="0"/>
                        </a:rPr>
                        <a:t>EXPENDITURE                                           JUL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1,701.67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274.36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2004657"/>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796.85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1,297.71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0878144"/>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SEP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2,516.20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1,415.53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2094828"/>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3,984.33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1,581.62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026025"/>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2,606.44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7515080"/>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2,296.28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9,689.99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6830753"/>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-10,123.50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1,742.80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3609551"/>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523.99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4326640"/>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073475"/>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APR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4254098"/>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4018095"/>
                  </a:ext>
                </a:extLst>
              </a:tr>
              <a:tr h="229806">
                <a:tc gridSpan="2">
                  <a:txBody>
                    <a:bodyPr/>
                    <a:lstStyle/>
                    <a:p>
                      <a:pPr algn="r" fontAlgn="b"/>
                      <a:r>
                        <a:rPr lang="en-US" sz="1400" b="1" i="0" u="none" strike="noStrike" dirty="0">
                          <a:solidFill>
                            <a:schemeClr val="tx1"/>
                          </a:solidFill>
                          <a:effectLst/>
                          <a:latin typeface="Calibri" panose="020F0502020204030204" pitchFamily="34" charset="0"/>
                        </a:rPr>
                        <a:t>JUN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61.09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7,703.91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0193052"/>
                  </a:ext>
                </a:extLst>
              </a:tr>
              <a:tr h="399050">
                <a:tc>
                  <a:txBody>
                    <a:bodyPr/>
                    <a:lstStyle/>
                    <a:p>
                      <a:pPr algn="l" fontAlgn="b"/>
                      <a:r>
                        <a:rPr lang="en-US" sz="1400" b="1" i="0" u="none" strike="noStrike" dirty="0">
                          <a:solidFill>
                            <a:srgbClr val="000000"/>
                          </a:solidFill>
                          <a:effectLst/>
                          <a:latin typeface="Calibri" panose="020F0502020204030204" pitchFamily="34" charset="0"/>
                        </a:rPr>
                        <a:t>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3,839.36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24,229.91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030898"/>
                  </a:ext>
                </a:extLst>
              </a:tr>
              <a:tr h="229806">
                <a:tc gridSpan="2">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94567"/>
                  </a:ext>
                </a:extLst>
              </a:tr>
            </a:tbl>
          </a:graphicData>
        </a:graphic>
      </p:graphicFrame>
      <p:sp>
        <p:nvSpPr>
          <p:cNvPr id="7" name="Title 1">
            <a:extLst>
              <a:ext uri="{FF2B5EF4-FFF2-40B4-BE49-F238E27FC236}">
                <a16:creationId xmlns:a16="http://schemas.microsoft.com/office/drawing/2014/main" id="{A98F7DB2-8D4F-4177-99A2-EB82DE542907}"/>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81371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7EEE05F-35A1-4791-B999-6073D5347FF5}"/>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graphicFrame>
        <p:nvGraphicFramePr>
          <p:cNvPr id="2" name="Table 1">
            <a:extLst>
              <a:ext uri="{FF2B5EF4-FFF2-40B4-BE49-F238E27FC236}">
                <a16:creationId xmlns:a16="http://schemas.microsoft.com/office/drawing/2014/main" id="{55BE62B4-8ECB-4998-BC87-6DAFAF511D11}"/>
              </a:ext>
            </a:extLst>
          </p:cNvPr>
          <p:cNvGraphicFramePr>
            <a:graphicFrameLocks noGrp="1"/>
          </p:cNvGraphicFramePr>
          <p:nvPr>
            <p:extLst>
              <p:ext uri="{D42A27DB-BD31-4B8C-83A1-F6EECF244321}">
                <p14:modId xmlns:p14="http://schemas.microsoft.com/office/powerpoint/2010/main" val="793514252"/>
              </p:ext>
            </p:extLst>
          </p:nvPr>
        </p:nvGraphicFramePr>
        <p:xfrm>
          <a:off x="3120049" y="1610280"/>
          <a:ext cx="5470318" cy="4712614"/>
        </p:xfrm>
        <a:graphic>
          <a:graphicData uri="http://schemas.openxmlformats.org/drawingml/2006/table">
            <a:tbl>
              <a:tblPr/>
              <a:tblGrid>
                <a:gridCol w="2258209">
                  <a:extLst>
                    <a:ext uri="{9D8B030D-6E8A-4147-A177-3AD203B41FA5}">
                      <a16:colId xmlns:a16="http://schemas.microsoft.com/office/drawing/2014/main" val="1016413495"/>
                    </a:ext>
                  </a:extLst>
                </a:gridCol>
                <a:gridCol w="954836">
                  <a:extLst>
                    <a:ext uri="{9D8B030D-6E8A-4147-A177-3AD203B41FA5}">
                      <a16:colId xmlns:a16="http://schemas.microsoft.com/office/drawing/2014/main" val="3680806404"/>
                    </a:ext>
                  </a:extLst>
                </a:gridCol>
                <a:gridCol w="203470">
                  <a:extLst>
                    <a:ext uri="{9D8B030D-6E8A-4147-A177-3AD203B41FA5}">
                      <a16:colId xmlns:a16="http://schemas.microsoft.com/office/drawing/2014/main" val="2296923117"/>
                    </a:ext>
                  </a:extLst>
                </a:gridCol>
                <a:gridCol w="934432">
                  <a:extLst>
                    <a:ext uri="{9D8B030D-6E8A-4147-A177-3AD203B41FA5}">
                      <a16:colId xmlns:a16="http://schemas.microsoft.com/office/drawing/2014/main" val="3360933476"/>
                    </a:ext>
                  </a:extLst>
                </a:gridCol>
                <a:gridCol w="1119371">
                  <a:extLst>
                    <a:ext uri="{9D8B030D-6E8A-4147-A177-3AD203B41FA5}">
                      <a16:colId xmlns:a16="http://schemas.microsoft.com/office/drawing/2014/main" val="2029250459"/>
                    </a:ext>
                  </a:extLst>
                </a:gridCol>
              </a:tblGrid>
              <a:tr h="208637">
                <a:tc>
                  <a:txBody>
                    <a:bodyPr/>
                    <a:lstStyle/>
                    <a:p>
                      <a:endParaRPr lang="en-US" dirty="0"/>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APS 100% FED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81385771"/>
                  </a:ext>
                </a:extLst>
              </a:tr>
              <a:tr h="36720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PSX</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131446721"/>
                  </a:ext>
                </a:extLst>
              </a:tr>
              <a:tr h="383892">
                <a:tc>
                  <a:txBody>
                    <a:bodyPr/>
                    <a:lstStyle/>
                    <a:p>
                      <a:endParaRPr lang="en-US" dirty="0"/>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7075992"/>
                  </a:ext>
                </a:extLst>
              </a:tr>
              <a:tr h="2086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9937358"/>
                  </a:ext>
                </a:extLst>
              </a:tr>
              <a:tr h="195284">
                <a:tc gridSpan="2">
                  <a:txBody>
                    <a:bodyPr/>
                    <a:lstStyle/>
                    <a:p>
                      <a:pPr marL="461963" indent="0" algn="l" fontAlgn="b"/>
                      <a:r>
                        <a:rPr lang="en-US" sz="1400" b="1" i="0" u="none" strike="noStrike" dirty="0">
                          <a:solidFill>
                            <a:srgbClr val="FF0000"/>
                          </a:solidFill>
                          <a:effectLst/>
                          <a:latin typeface="Calibri" panose="020F0502020204030204" pitchFamily="34" charset="0"/>
                        </a:rPr>
                        <a:t>Service Months June – May </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2459934"/>
                  </a:ext>
                </a:extLst>
              </a:tr>
              <a:tr h="302107">
                <a:tc gridSpan="2">
                  <a:txBody>
                    <a:bodyPr/>
                    <a:lstStyle/>
                    <a:p>
                      <a:pPr algn="l" fontAlgn="b"/>
                      <a:r>
                        <a:rPr lang="en-US" sz="1400" b="1" i="0" u="none" strike="noStrike" dirty="0">
                          <a:solidFill>
                            <a:schemeClr val="tx1"/>
                          </a:solidFill>
                          <a:effectLst/>
                          <a:latin typeface="Calibri" panose="020F0502020204030204" pitchFamily="34" charset="0"/>
                        </a:rPr>
                        <a:t>EXPENDITURE                                                JUL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4561771"/>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7001111"/>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6743923"/>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572938"/>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550551"/>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9975944"/>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0321470"/>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6140385"/>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5383294"/>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3400934"/>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3769783"/>
                  </a:ext>
                </a:extLst>
              </a:tr>
              <a:tr h="208637">
                <a:tc gridSpan="2">
                  <a:txBody>
                    <a:bodyPr/>
                    <a:lstStyle/>
                    <a:p>
                      <a:pPr algn="r" fontAlgn="b"/>
                      <a:r>
                        <a:rPr lang="en-US" sz="1400" b="1" i="0" u="none" strike="noStrike" dirty="0">
                          <a:solidFill>
                            <a:schemeClr val="tx1"/>
                          </a:solidFill>
                          <a:effectLst/>
                          <a:latin typeface="Calibri" panose="020F0502020204030204" pitchFamily="34" charset="0"/>
                        </a:rPr>
                        <a:t>JUN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5050383"/>
                  </a:ext>
                </a:extLst>
              </a:tr>
              <a:tr h="19528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4034408"/>
                  </a:ext>
                </a:extLst>
              </a:tr>
              <a:tr h="195284">
                <a:tc gridSpan="2">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214411"/>
                  </a:ext>
                </a:extLst>
              </a:tr>
            </a:tbl>
          </a:graphicData>
        </a:graphic>
      </p:graphicFrame>
    </p:spTree>
    <p:extLst>
      <p:ext uri="{BB962C8B-B14F-4D97-AF65-F5344CB8AC3E}">
        <p14:creationId xmlns:p14="http://schemas.microsoft.com/office/powerpoint/2010/main" val="36474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3A93-7086-4CAA-A416-CD888A3301E1}"/>
              </a:ext>
            </a:extLst>
          </p:cNvPr>
          <p:cNvSpPr>
            <a:spLocks noGrp="1"/>
          </p:cNvSpPr>
          <p:nvPr>
            <p:ph type="title"/>
          </p:nvPr>
        </p:nvSpPr>
        <p:spPr>
          <a:xfrm>
            <a:off x="472612" y="1053492"/>
            <a:ext cx="2801811" cy="5220307"/>
          </a:xfrm>
        </p:spPr>
        <p:txBody>
          <a:bodyPr>
            <a:normAutofit fontScale="90000"/>
          </a:bodyPr>
          <a:lstStyle/>
          <a:p>
            <a:r>
              <a:rPr lang="en-US" sz="3100" b="1" dirty="0"/>
              <a:t>Allowable Admin Shift Coding Handout </a:t>
            </a:r>
            <a:br>
              <a:rPr lang="en-US" sz="3100" b="1" dirty="0"/>
            </a:br>
            <a:br>
              <a:rPr lang="en-US" sz="2800" b="1" dirty="0"/>
            </a:br>
            <a:r>
              <a:rPr lang="en-US" sz="2800" i="1" dirty="0"/>
              <a:t>Also referenced in Slides 22-24.  The Excel document contains 2 tabs; however, one version is  formatted differently.  The information is the same though. </a:t>
            </a:r>
            <a:endParaRPr lang="en-US" sz="2400" i="1" dirty="0"/>
          </a:p>
        </p:txBody>
      </p:sp>
      <p:pic>
        <p:nvPicPr>
          <p:cNvPr id="4" name="Picture 3">
            <a:extLst>
              <a:ext uri="{FF2B5EF4-FFF2-40B4-BE49-F238E27FC236}">
                <a16:creationId xmlns:a16="http://schemas.microsoft.com/office/drawing/2014/main" id="{20D9BEC3-98C4-4E15-A204-BF1AEB7AECD5}"/>
              </a:ext>
            </a:extLst>
          </p:cNvPr>
          <p:cNvPicPr>
            <a:picLocks noChangeAspect="1"/>
          </p:cNvPicPr>
          <p:nvPr/>
        </p:nvPicPr>
        <p:blipFill>
          <a:blip r:embed="rId3"/>
          <a:stretch>
            <a:fillRect/>
          </a:stretch>
        </p:blipFill>
        <p:spPr>
          <a:xfrm>
            <a:off x="3488949" y="365125"/>
            <a:ext cx="8163493" cy="6082301"/>
          </a:xfrm>
          <a:prstGeom prst="rect">
            <a:avLst/>
          </a:prstGeom>
        </p:spPr>
      </p:pic>
    </p:spTree>
    <p:extLst>
      <p:ext uri="{BB962C8B-B14F-4D97-AF65-F5344CB8AC3E}">
        <p14:creationId xmlns:p14="http://schemas.microsoft.com/office/powerpoint/2010/main" val="73926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CE27-1C90-4C10-95F2-07D06CE88EFF}"/>
              </a:ext>
            </a:extLst>
          </p:cNvPr>
          <p:cNvSpPr>
            <a:spLocks noGrp="1"/>
          </p:cNvSpPr>
          <p:nvPr>
            <p:ph type="title"/>
          </p:nvPr>
        </p:nvSpPr>
        <p:spPr>
          <a:xfrm>
            <a:off x="838200" y="365126"/>
            <a:ext cx="10515600" cy="1023000"/>
          </a:xfrm>
        </p:spPr>
        <p:txBody>
          <a:bodyPr>
            <a:normAutofit/>
          </a:bodyPr>
          <a:lstStyle/>
          <a:p>
            <a:r>
              <a:rPr lang="en-US" sz="3600" b="1" i="1" dirty="0"/>
              <a:t>Allowable Coding Shifts</a:t>
            </a:r>
            <a:endParaRPr lang="en-US" b="1" i="1" dirty="0"/>
          </a:p>
        </p:txBody>
      </p:sp>
      <p:sp>
        <p:nvSpPr>
          <p:cNvPr id="4" name="Content Placeholder 2">
            <a:extLst>
              <a:ext uri="{FF2B5EF4-FFF2-40B4-BE49-F238E27FC236}">
                <a16:creationId xmlns:a16="http://schemas.microsoft.com/office/drawing/2014/main" id="{46E5B7F6-7F04-4FCB-9C2A-A9F4D25C540F}"/>
              </a:ext>
            </a:extLst>
          </p:cNvPr>
          <p:cNvSpPr txBox="1">
            <a:spLocks/>
          </p:cNvSpPr>
          <p:nvPr/>
        </p:nvSpPr>
        <p:spPr>
          <a:xfrm>
            <a:off x="661416" y="1751682"/>
            <a:ext cx="10515600" cy="4557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tabLst>
                <a:tab pos="914400" algn="l"/>
                <a:tab pos="1600200" algn="l"/>
                <a:tab pos="2057400" algn="l"/>
              </a:tabLst>
            </a:pPr>
            <a:r>
              <a:rPr lang="en-US" sz="3200" dirty="0"/>
              <a:t>For an allowable admin coding shift, client must be eligible for reimbursement through another pot of money.  No daysheet change is required, but must be noted on the Percentage of Time Report.</a:t>
            </a:r>
          </a:p>
          <a:p>
            <a:pPr marL="457200" indent="-457200">
              <a:spcBef>
                <a:spcPts val="0"/>
              </a:spcBef>
              <a:buNone/>
              <a:tabLst>
                <a:tab pos="914400" algn="l"/>
                <a:tab pos="1600200" algn="l"/>
                <a:tab pos="2057400" algn="l"/>
              </a:tabLst>
            </a:pPr>
            <a:r>
              <a:rPr lang="en-US" i="1" dirty="0"/>
              <a:t>	</a:t>
            </a:r>
            <a:r>
              <a:rPr lang="en-US" i="1" dirty="0">
                <a:solidFill>
                  <a:srgbClr val="4472C4"/>
                </a:solidFill>
              </a:rPr>
              <a:t>(reference top of Allowable Admin Coding Shift handout)</a:t>
            </a:r>
          </a:p>
          <a:p>
            <a:pPr marL="457200" indent="-457200">
              <a:spcBef>
                <a:spcPts val="2400"/>
              </a:spcBef>
              <a:tabLst>
                <a:tab pos="914400" algn="l"/>
                <a:tab pos="1600200" algn="l"/>
                <a:tab pos="2057400" algn="l"/>
              </a:tabLst>
            </a:pPr>
            <a:r>
              <a:rPr lang="en-US" sz="3200" dirty="0"/>
              <a:t>For other allowable coding shifts, workers must change their daysheet, submit to supervisor for approval, and then  submit to Fiscal Officer to key in NC-CoReLS.</a:t>
            </a:r>
          </a:p>
          <a:p>
            <a:pPr marL="457200" indent="-457200">
              <a:spcBef>
                <a:spcPts val="0"/>
              </a:spcBef>
              <a:buNone/>
              <a:tabLst>
                <a:tab pos="914400" algn="l"/>
                <a:tab pos="1600200" algn="l"/>
                <a:tab pos="2057400" algn="l"/>
              </a:tabLst>
            </a:pPr>
            <a:r>
              <a:rPr lang="en-US" i="1" dirty="0"/>
              <a:t>	</a:t>
            </a:r>
            <a:r>
              <a:rPr lang="en-US" i="1" dirty="0">
                <a:solidFill>
                  <a:srgbClr val="4472C4"/>
                </a:solidFill>
              </a:rPr>
              <a:t>(reference bottom of Allowable Admin Coding Shift handout)</a:t>
            </a:r>
          </a:p>
          <a:p>
            <a:pPr marL="2057400" indent="-2057400">
              <a:buFont typeface="Arial" panose="020B0604020202020204" pitchFamily="34" charset="0"/>
              <a:buNone/>
              <a:tabLst>
                <a:tab pos="914400" algn="l"/>
                <a:tab pos="1600200" algn="l"/>
                <a:tab pos="2057400" algn="l"/>
              </a:tabLst>
            </a:pPr>
            <a:endParaRPr lang="en-US" sz="3200" dirty="0"/>
          </a:p>
        </p:txBody>
      </p:sp>
    </p:spTree>
    <p:extLst>
      <p:ext uri="{BB962C8B-B14F-4D97-AF65-F5344CB8AC3E}">
        <p14:creationId xmlns:p14="http://schemas.microsoft.com/office/powerpoint/2010/main" val="151026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2E2794-0D48-4B02-B446-D82081674632}"/>
              </a:ext>
            </a:extLst>
          </p:cNvPr>
          <p:cNvSpPr>
            <a:spLocks noGrp="1"/>
          </p:cNvSpPr>
          <p:nvPr>
            <p:ph type="title"/>
          </p:nvPr>
        </p:nvSpPr>
        <p:spPr>
          <a:xfrm>
            <a:off x="841248" y="548640"/>
            <a:ext cx="3600860" cy="5431536"/>
          </a:xfrm>
        </p:spPr>
        <p:txBody>
          <a:bodyPr>
            <a:normAutofit/>
          </a:bodyPr>
          <a:lstStyle/>
          <a:p>
            <a:r>
              <a:rPr lang="en-US" sz="5400" b="1" dirty="0"/>
              <a:t>Keys to Maximizing Revenue</a:t>
            </a:r>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6DED3B-87E5-45EF-BA16-619F0D1A4385}"/>
              </a:ext>
            </a:extLst>
          </p:cNvPr>
          <p:cNvSpPr>
            <a:spLocks noGrp="1"/>
          </p:cNvSpPr>
          <p:nvPr>
            <p:ph idx="1"/>
          </p:nvPr>
        </p:nvSpPr>
        <p:spPr>
          <a:xfrm>
            <a:off x="5126418" y="744681"/>
            <a:ext cx="6444806" cy="5162745"/>
          </a:xfrm>
        </p:spPr>
        <p:txBody>
          <a:bodyPr anchor="ctr">
            <a:normAutofit/>
          </a:bodyPr>
          <a:lstStyle/>
          <a:p>
            <a:endParaRPr lang="en-US" sz="2200" dirty="0"/>
          </a:p>
          <a:p>
            <a:pPr marL="404813" indent="-404813"/>
            <a:r>
              <a:rPr lang="en-US" sz="4000" dirty="0"/>
              <a:t>Communication</a:t>
            </a:r>
          </a:p>
          <a:p>
            <a:pPr marL="404813" indent="-404813"/>
            <a:r>
              <a:rPr lang="en-US" sz="4000" dirty="0"/>
              <a:t>Close watch on reports</a:t>
            </a:r>
          </a:p>
          <a:p>
            <a:pPr marL="404813" indent="-404813"/>
            <a:r>
              <a:rPr lang="en-US" sz="4000" dirty="0"/>
              <a:t>CoReLS - Completing admin shifts</a:t>
            </a:r>
          </a:p>
          <a:p>
            <a:pPr marL="404813" indent="-404813"/>
            <a:r>
              <a:rPr lang="en-US" sz="4000" dirty="0"/>
              <a:t>Controller’s letter</a:t>
            </a:r>
          </a:p>
          <a:p>
            <a:pPr marL="404813" indent="-404813"/>
            <a:r>
              <a:rPr lang="en-US" sz="4000" dirty="0"/>
              <a:t>Claiming Your Prize!!</a:t>
            </a:r>
          </a:p>
          <a:p>
            <a:endParaRPr lang="en-US" sz="2200" dirty="0"/>
          </a:p>
        </p:txBody>
      </p:sp>
    </p:spTree>
    <p:extLst>
      <p:ext uri="{BB962C8B-B14F-4D97-AF65-F5344CB8AC3E}">
        <p14:creationId xmlns:p14="http://schemas.microsoft.com/office/powerpoint/2010/main" val="399510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AA396-2774-45B7-AD44-568BDCC4B8EC}"/>
              </a:ext>
            </a:extLst>
          </p:cNvPr>
          <p:cNvSpPr>
            <a:spLocks noGrp="1"/>
          </p:cNvSpPr>
          <p:nvPr>
            <p:ph idx="1"/>
          </p:nvPr>
        </p:nvSpPr>
        <p:spPr>
          <a:xfrm>
            <a:off x="838200" y="1690689"/>
            <a:ext cx="9258300" cy="4486274"/>
          </a:xfrm>
        </p:spPr>
        <p:txBody>
          <a:bodyPr>
            <a:normAutofit/>
          </a:bodyPr>
          <a:lstStyle/>
          <a:p>
            <a:r>
              <a:rPr lang="en-US" sz="3200" dirty="0"/>
              <a:t>Helps to maximize revenues throughout the year</a:t>
            </a:r>
          </a:p>
          <a:p>
            <a:r>
              <a:rPr lang="en-US" sz="3200" dirty="0"/>
              <a:t>Requires processing of allocations each month</a:t>
            </a:r>
          </a:p>
          <a:p>
            <a:r>
              <a:rPr lang="en-US" sz="3200" dirty="0"/>
              <a:t>Fiscal Officer reviews NC-CoReLS 411 and completes admin shifts before uploading</a:t>
            </a:r>
          </a:p>
          <a:p>
            <a:r>
              <a:rPr lang="en-US" sz="3200" dirty="0"/>
              <a:t>Moves expenditures using Allowable Administrative Coding Shift handout</a:t>
            </a:r>
          </a:p>
          <a:p>
            <a:r>
              <a:rPr lang="en-US" sz="3200" dirty="0"/>
              <a:t>Recommended method for managing revenues</a:t>
            </a:r>
          </a:p>
          <a:p>
            <a:r>
              <a:rPr lang="en-US" sz="3200" dirty="0"/>
              <a:t>Allows for a more appropriate audit trail</a:t>
            </a:r>
          </a:p>
        </p:txBody>
      </p:sp>
      <p:sp>
        <p:nvSpPr>
          <p:cNvPr id="8" name="Rectangle 7">
            <a:extLst>
              <a:ext uri="{FF2B5EF4-FFF2-40B4-BE49-F238E27FC236}">
                <a16:creationId xmlns:a16="http://schemas.microsoft.com/office/drawing/2014/main" id="{29B85038-7E90-4271-AD2A-AFA8634851B9}"/>
              </a:ext>
            </a:extLst>
          </p:cNvPr>
          <p:cNvSpPr/>
          <p:nvPr/>
        </p:nvSpPr>
        <p:spPr>
          <a:xfrm>
            <a:off x="10588337" y="0"/>
            <a:ext cx="1603664" cy="685800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9" name="Picture 8">
            <a:extLst>
              <a:ext uri="{FF2B5EF4-FFF2-40B4-BE49-F238E27FC236}">
                <a16:creationId xmlns:a16="http://schemas.microsoft.com/office/drawing/2014/main" id="{EC34D2D8-F400-47BA-AAEF-284D30384712}"/>
              </a:ext>
            </a:extLst>
          </p:cNvPr>
          <p:cNvPicPr>
            <a:picLocks noChangeAspect="1"/>
          </p:cNvPicPr>
          <p:nvPr/>
        </p:nvPicPr>
        <p:blipFill>
          <a:blip r:embed="rId3"/>
          <a:stretch>
            <a:fillRect/>
          </a:stretch>
        </p:blipFill>
        <p:spPr>
          <a:xfrm>
            <a:off x="10408202" y="1"/>
            <a:ext cx="180135" cy="6858000"/>
          </a:xfrm>
          <a:prstGeom prst="rect">
            <a:avLst/>
          </a:prstGeom>
        </p:spPr>
      </p:pic>
      <p:sp>
        <p:nvSpPr>
          <p:cNvPr id="11" name="Title 1">
            <a:extLst>
              <a:ext uri="{FF2B5EF4-FFF2-40B4-BE49-F238E27FC236}">
                <a16:creationId xmlns:a16="http://schemas.microsoft.com/office/drawing/2014/main" id="{9B0B597F-81D6-4285-AD9E-1B0EA3061D6C}"/>
              </a:ext>
            </a:extLst>
          </p:cNvPr>
          <p:cNvSpPr>
            <a:spLocks noGrp="1"/>
          </p:cNvSpPr>
          <p:nvPr>
            <p:ph type="title"/>
          </p:nvPr>
        </p:nvSpPr>
        <p:spPr>
          <a:xfrm>
            <a:off x="838200" y="365125"/>
            <a:ext cx="10515600" cy="1325563"/>
          </a:xfrm>
        </p:spPr>
        <p:txBody>
          <a:bodyPr>
            <a:normAutofit/>
          </a:bodyPr>
          <a:lstStyle/>
          <a:p>
            <a:r>
              <a:rPr lang="en-US" sz="4800" b="1" dirty="0"/>
              <a:t>CoReLS – Completing Admin Shifts</a:t>
            </a:r>
          </a:p>
        </p:txBody>
      </p:sp>
    </p:spTree>
    <p:extLst>
      <p:ext uri="{BB962C8B-B14F-4D97-AF65-F5344CB8AC3E}">
        <p14:creationId xmlns:p14="http://schemas.microsoft.com/office/powerpoint/2010/main" val="2962600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D75A-2918-4C49-877D-B3014A2ACD43}"/>
              </a:ext>
            </a:extLst>
          </p:cNvPr>
          <p:cNvSpPr>
            <a:spLocks noGrp="1"/>
          </p:cNvSpPr>
          <p:nvPr>
            <p:ph type="title"/>
          </p:nvPr>
        </p:nvSpPr>
        <p:spPr>
          <a:xfrm>
            <a:off x="627961" y="365125"/>
            <a:ext cx="10895682" cy="1325563"/>
          </a:xfrm>
        </p:spPr>
        <p:txBody>
          <a:bodyPr>
            <a:normAutofit/>
          </a:bodyPr>
          <a:lstStyle/>
          <a:p>
            <a:r>
              <a:rPr lang="en-US" sz="4200" b="1" dirty="0"/>
              <a:t>Tools for Completing Administrative Shifts</a:t>
            </a:r>
          </a:p>
        </p:txBody>
      </p:sp>
      <p:sp>
        <p:nvSpPr>
          <p:cNvPr id="3" name="Content Placeholder 2">
            <a:extLst>
              <a:ext uri="{FF2B5EF4-FFF2-40B4-BE49-F238E27FC236}">
                <a16:creationId xmlns:a16="http://schemas.microsoft.com/office/drawing/2014/main" id="{B69B8E3E-E984-42B4-8E27-1E891D5DBE08}"/>
              </a:ext>
            </a:extLst>
          </p:cNvPr>
          <p:cNvSpPr>
            <a:spLocks noGrp="1"/>
          </p:cNvSpPr>
          <p:nvPr>
            <p:ph idx="1"/>
          </p:nvPr>
        </p:nvSpPr>
        <p:spPr>
          <a:xfrm>
            <a:off x="1536700" y="2197100"/>
            <a:ext cx="9817100" cy="4660900"/>
          </a:xfrm>
        </p:spPr>
        <p:txBody>
          <a:bodyPr/>
          <a:lstStyle/>
          <a:p>
            <a:r>
              <a:rPr lang="en-US" sz="3600" dirty="0"/>
              <a:t>Reports:</a:t>
            </a:r>
          </a:p>
          <a:p>
            <a:pPr marL="800100" indent="-571500">
              <a:buFont typeface="Courier New" panose="02070309020205020404" pitchFamily="49" charset="0"/>
              <a:buChar char="o"/>
            </a:pPr>
            <a:r>
              <a:rPr lang="en-US" sz="3600" dirty="0"/>
              <a:t>NC-CoReLS XS411</a:t>
            </a:r>
          </a:p>
          <a:p>
            <a:pPr marL="800100" indent="-571500">
              <a:buFont typeface="Courier New" panose="02070309020205020404" pitchFamily="49" charset="0"/>
              <a:buChar char="o"/>
            </a:pPr>
            <a:r>
              <a:rPr lang="en-US" sz="3600" dirty="0"/>
              <a:t>State Percentage of Time Report</a:t>
            </a:r>
          </a:p>
          <a:p>
            <a:r>
              <a:rPr lang="en-US" sz="3600" dirty="0"/>
              <a:t>Allowable Administrative Coding Shifts Handout</a:t>
            </a:r>
          </a:p>
          <a:p>
            <a:r>
              <a:rPr lang="en-US" sz="3600" dirty="0"/>
              <a:t>Codes Function Col. &amp; App Code Spreadsheet</a:t>
            </a:r>
          </a:p>
          <a:p>
            <a:pPr marL="0" indent="0">
              <a:buNone/>
            </a:pPr>
            <a:endParaRPr lang="en-US" dirty="0"/>
          </a:p>
        </p:txBody>
      </p:sp>
    </p:spTree>
    <p:extLst>
      <p:ext uri="{BB962C8B-B14F-4D97-AF65-F5344CB8AC3E}">
        <p14:creationId xmlns:p14="http://schemas.microsoft.com/office/powerpoint/2010/main" val="204479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B89-CF59-4BC1-BEA8-76C51797E18D}"/>
              </a:ext>
            </a:extLst>
          </p:cNvPr>
          <p:cNvSpPr>
            <a:spLocks noGrp="1"/>
          </p:cNvSpPr>
          <p:nvPr>
            <p:ph type="title"/>
          </p:nvPr>
        </p:nvSpPr>
        <p:spPr>
          <a:xfrm>
            <a:off x="516071" y="365125"/>
            <a:ext cx="11172825" cy="1325563"/>
          </a:xfrm>
        </p:spPr>
        <p:txBody>
          <a:bodyPr/>
          <a:lstStyle/>
          <a:p>
            <a:r>
              <a:rPr lang="en-US" b="1" dirty="0"/>
              <a:t>Allowable Administrative Coding Shifts Handout</a:t>
            </a:r>
          </a:p>
        </p:txBody>
      </p:sp>
      <p:pic>
        <p:nvPicPr>
          <p:cNvPr id="5" name="Picture 4">
            <a:extLst>
              <a:ext uri="{FF2B5EF4-FFF2-40B4-BE49-F238E27FC236}">
                <a16:creationId xmlns:a16="http://schemas.microsoft.com/office/drawing/2014/main" id="{7A68B86E-BAEB-4A01-9B72-3F57C9F59C5C}"/>
              </a:ext>
            </a:extLst>
          </p:cNvPr>
          <p:cNvPicPr>
            <a:picLocks noChangeAspect="1"/>
          </p:cNvPicPr>
          <p:nvPr/>
        </p:nvPicPr>
        <p:blipFill>
          <a:blip r:embed="rId3"/>
          <a:stretch>
            <a:fillRect/>
          </a:stretch>
        </p:blipFill>
        <p:spPr>
          <a:xfrm>
            <a:off x="503104" y="1584530"/>
            <a:ext cx="11172825" cy="4514850"/>
          </a:xfrm>
          <a:prstGeom prst="rect">
            <a:avLst/>
          </a:prstGeom>
        </p:spPr>
      </p:pic>
      <p:sp>
        <p:nvSpPr>
          <p:cNvPr id="3" name="TextBox 2">
            <a:extLst>
              <a:ext uri="{FF2B5EF4-FFF2-40B4-BE49-F238E27FC236}">
                <a16:creationId xmlns:a16="http://schemas.microsoft.com/office/drawing/2014/main" id="{A3E91872-333A-47B7-BA5B-4535E912A012}"/>
              </a:ext>
            </a:extLst>
          </p:cNvPr>
          <p:cNvSpPr txBox="1"/>
          <p:nvPr/>
        </p:nvSpPr>
        <p:spPr>
          <a:xfrm>
            <a:off x="1908341" y="6244709"/>
            <a:ext cx="8388284" cy="369332"/>
          </a:xfrm>
          <a:prstGeom prst="rect">
            <a:avLst/>
          </a:prstGeom>
          <a:noFill/>
        </p:spPr>
        <p:txBody>
          <a:bodyPr wrap="square" rtlCol="0">
            <a:spAutoFit/>
          </a:bodyPr>
          <a:lstStyle/>
          <a:p>
            <a:r>
              <a:rPr lang="en-US" b="1" i="1" dirty="0">
                <a:solidFill>
                  <a:srgbClr val="FF0000"/>
                </a:solidFill>
              </a:rPr>
              <a:t>Refer to the SIS Manual Appendix B to determine Child Welfare, Work First codes, etc.</a:t>
            </a:r>
          </a:p>
        </p:txBody>
      </p:sp>
    </p:spTree>
    <p:extLst>
      <p:ext uri="{BB962C8B-B14F-4D97-AF65-F5344CB8AC3E}">
        <p14:creationId xmlns:p14="http://schemas.microsoft.com/office/powerpoint/2010/main" val="1995098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5AEC-ED71-4B59-9B63-675425AFC176}"/>
              </a:ext>
            </a:extLst>
          </p:cNvPr>
          <p:cNvSpPr>
            <a:spLocks noGrp="1"/>
          </p:cNvSpPr>
          <p:nvPr>
            <p:ph type="title"/>
          </p:nvPr>
        </p:nvSpPr>
        <p:spPr/>
        <p:txBody>
          <a:bodyPr>
            <a:normAutofit/>
          </a:bodyPr>
          <a:lstStyle/>
          <a:p>
            <a:r>
              <a:rPr lang="en-US" sz="3600" b="1" i="1" dirty="0"/>
              <a:t>Allowable Administrative Coding Shift Handout (cont.)</a:t>
            </a:r>
          </a:p>
        </p:txBody>
      </p:sp>
      <p:graphicFrame>
        <p:nvGraphicFramePr>
          <p:cNvPr id="5" name="Object 4">
            <a:extLst>
              <a:ext uri="{FF2B5EF4-FFF2-40B4-BE49-F238E27FC236}">
                <a16:creationId xmlns:a16="http://schemas.microsoft.com/office/drawing/2014/main" id="{AA1FDCDB-0072-4BD4-B44A-E7CCDD2CC6F9}"/>
              </a:ext>
            </a:extLst>
          </p:cNvPr>
          <p:cNvGraphicFramePr>
            <a:graphicFrameLocks noChangeAspect="1"/>
          </p:cNvGraphicFramePr>
          <p:nvPr>
            <p:extLst>
              <p:ext uri="{D42A27DB-BD31-4B8C-83A1-F6EECF244321}">
                <p14:modId xmlns:p14="http://schemas.microsoft.com/office/powerpoint/2010/main" val="15202772"/>
              </p:ext>
            </p:extLst>
          </p:nvPr>
        </p:nvGraphicFramePr>
        <p:xfrm>
          <a:off x="514350" y="2241143"/>
          <a:ext cx="11163300" cy="3295650"/>
        </p:xfrm>
        <a:graphic>
          <a:graphicData uri="http://schemas.openxmlformats.org/presentationml/2006/ole">
            <mc:AlternateContent xmlns:mc="http://schemas.openxmlformats.org/markup-compatibility/2006">
              <mc:Choice xmlns:v="urn:schemas-microsoft-com:vml" Requires="v">
                <p:oleObj spid="_x0000_s2101" name="Worksheet" r:id="rId4" imgW="11163314" imgH="3295663" progId="Excel.Sheet.8">
                  <p:embed/>
                </p:oleObj>
              </mc:Choice>
              <mc:Fallback>
                <p:oleObj name="Worksheet" r:id="rId4" imgW="11163314" imgH="3295663" progId="Excel.Sheet.8">
                  <p:embed/>
                  <p:pic>
                    <p:nvPicPr>
                      <p:cNvPr id="0" name=""/>
                      <p:cNvPicPr/>
                      <p:nvPr/>
                    </p:nvPicPr>
                    <p:blipFill>
                      <a:blip r:embed="rId5"/>
                      <a:stretch>
                        <a:fillRect/>
                      </a:stretch>
                    </p:blipFill>
                    <p:spPr>
                      <a:xfrm>
                        <a:off x="514350" y="2241143"/>
                        <a:ext cx="11163300" cy="3295650"/>
                      </a:xfrm>
                      <a:prstGeom prst="rect">
                        <a:avLst/>
                      </a:prstGeom>
                    </p:spPr>
                  </p:pic>
                </p:oleObj>
              </mc:Fallback>
            </mc:AlternateContent>
          </a:graphicData>
        </a:graphic>
      </p:graphicFrame>
    </p:spTree>
    <p:extLst>
      <p:ext uri="{BB962C8B-B14F-4D97-AF65-F5344CB8AC3E}">
        <p14:creationId xmlns:p14="http://schemas.microsoft.com/office/powerpoint/2010/main" val="6779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EC0868-6DB9-40C4-BD0D-69269339D150}"/>
              </a:ext>
            </a:extLst>
          </p:cNvPr>
          <p:cNvSpPr txBox="1">
            <a:spLocks noChangeArrowheads="1"/>
          </p:cNvSpPr>
          <p:nvPr/>
        </p:nvSpPr>
        <p:spPr>
          <a:xfrm>
            <a:off x="598487" y="1503363"/>
            <a:ext cx="11172825" cy="1366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solidFill>
                  <a:srgbClr val="FF0000"/>
                </a:solidFill>
              </a:rPr>
              <a:t>Other Coding Shifts – </a:t>
            </a:r>
            <a:r>
              <a:rPr lang="en-US" altLang="en-US" b="1" u="sng" dirty="0">
                <a:solidFill>
                  <a:srgbClr val="FF0000"/>
                </a:solidFill>
              </a:rPr>
              <a:t>requires</a:t>
            </a:r>
            <a:r>
              <a:rPr lang="en-US" altLang="en-US" b="1" dirty="0">
                <a:solidFill>
                  <a:srgbClr val="FF0000"/>
                </a:solidFill>
              </a:rPr>
              <a:t> daysheet changes</a:t>
            </a:r>
          </a:p>
        </p:txBody>
      </p:sp>
      <p:sp>
        <p:nvSpPr>
          <p:cNvPr id="5" name="Title 1">
            <a:extLst>
              <a:ext uri="{FF2B5EF4-FFF2-40B4-BE49-F238E27FC236}">
                <a16:creationId xmlns:a16="http://schemas.microsoft.com/office/drawing/2014/main" id="{F6838028-500E-4D3E-8105-B6221164DA18}"/>
              </a:ext>
            </a:extLst>
          </p:cNvPr>
          <p:cNvSpPr>
            <a:spLocks noGrp="1"/>
          </p:cNvSpPr>
          <p:nvPr>
            <p:ph type="title"/>
          </p:nvPr>
        </p:nvSpPr>
        <p:spPr>
          <a:xfrm>
            <a:off x="838200" y="365125"/>
            <a:ext cx="10515600" cy="1325563"/>
          </a:xfrm>
        </p:spPr>
        <p:txBody>
          <a:bodyPr>
            <a:normAutofit/>
          </a:bodyPr>
          <a:lstStyle/>
          <a:p>
            <a:r>
              <a:rPr lang="en-US" sz="3600" b="1" i="1" dirty="0"/>
              <a:t>Allowable Administrative Coding Shift Handout (cont.)</a:t>
            </a:r>
          </a:p>
        </p:txBody>
      </p:sp>
      <p:pic>
        <p:nvPicPr>
          <p:cNvPr id="4" name="Picture 3">
            <a:extLst>
              <a:ext uri="{FF2B5EF4-FFF2-40B4-BE49-F238E27FC236}">
                <a16:creationId xmlns:a16="http://schemas.microsoft.com/office/drawing/2014/main" id="{EA4D2942-817D-4400-AA57-EA2AC62FE639}"/>
              </a:ext>
            </a:extLst>
          </p:cNvPr>
          <p:cNvPicPr>
            <a:picLocks noChangeAspect="1"/>
          </p:cNvPicPr>
          <p:nvPr/>
        </p:nvPicPr>
        <p:blipFill>
          <a:blip r:embed="rId3"/>
          <a:stretch>
            <a:fillRect/>
          </a:stretch>
        </p:blipFill>
        <p:spPr>
          <a:xfrm>
            <a:off x="509587" y="2828926"/>
            <a:ext cx="11172825" cy="3552825"/>
          </a:xfrm>
          <a:prstGeom prst="rect">
            <a:avLst/>
          </a:prstGeom>
        </p:spPr>
      </p:pic>
    </p:spTree>
    <p:extLst>
      <p:ext uri="{BB962C8B-B14F-4D97-AF65-F5344CB8AC3E}">
        <p14:creationId xmlns:p14="http://schemas.microsoft.com/office/powerpoint/2010/main" val="2499055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F8DAB850-BF9C-4567-8017-6C7D61D6F236}"/>
              </a:ext>
            </a:extLst>
          </p:cNvPr>
          <p:cNvSpPr>
            <a:spLocks noGrp="1" noChangeArrowheads="1"/>
          </p:cNvSpPr>
          <p:nvPr>
            <p:ph type="title"/>
          </p:nvPr>
        </p:nvSpPr>
        <p:spPr>
          <a:xfrm>
            <a:off x="549119" y="640823"/>
            <a:ext cx="3626273" cy="5583148"/>
          </a:xfrm>
        </p:spPr>
        <p:txBody>
          <a:bodyPr anchor="ctr">
            <a:normAutofit/>
          </a:bodyPr>
          <a:lstStyle/>
          <a:p>
            <a:r>
              <a:rPr lang="en-US" altLang="en-US" b="1" dirty="0"/>
              <a:t>Steps for Completing Administrative Coding Shift(s)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2">
            <a:extLst>
              <a:ext uri="{FF2B5EF4-FFF2-40B4-BE49-F238E27FC236}">
                <a16:creationId xmlns:a16="http://schemas.microsoft.com/office/drawing/2014/main" id="{58417CA4-8C5B-4963-87CE-43E0E1B8CE01}"/>
              </a:ext>
            </a:extLst>
          </p:cNvPr>
          <p:cNvGraphicFramePr>
            <a:graphicFrameLocks noGrp="1"/>
          </p:cNvGraphicFramePr>
          <p:nvPr>
            <p:ph idx="1"/>
            <p:extLst>
              <p:ext uri="{D42A27DB-BD31-4B8C-83A1-F6EECF244321}">
                <p14:modId xmlns:p14="http://schemas.microsoft.com/office/powerpoint/2010/main" val="1461000493"/>
              </p:ext>
            </p:extLst>
          </p:nvPr>
        </p:nvGraphicFramePr>
        <p:xfrm>
          <a:off x="4575493" y="496984"/>
          <a:ext cx="7085675" cy="5975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423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E7F410-70DB-48E0-BCD5-74A2B89F6784}"/>
              </a:ext>
            </a:extLst>
          </p:cNvPr>
          <p:cNvPicPr>
            <a:picLocks noChangeAspect="1"/>
          </p:cNvPicPr>
          <p:nvPr/>
        </p:nvPicPr>
        <p:blipFill>
          <a:blip r:embed="rId3"/>
          <a:stretch>
            <a:fillRect/>
          </a:stretch>
        </p:blipFill>
        <p:spPr>
          <a:xfrm>
            <a:off x="1440441" y="872836"/>
            <a:ext cx="9020175" cy="5486400"/>
          </a:xfrm>
          <a:prstGeom prst="rect">
            <a:avLst/>
          </a:prstGeom>
        </p:spPr>
      </p:pic>
      <p:sp>
        <p:nvSpPr>
          <p:cNvPr id="9" name="TextBox 8">
            <a:extLst>
              <a:ext uri="{FF2B5EF4-FFF2-40B4-BE49-F238E27FC236}">
                <a16:creationId xmlns:a16="http://schemas.microsoft.com/office/drawing/2014/main" id="{5802C1E4-42D7-4C1F-B3B0-B49E462099BA}"/>
              </a:ext>
            </a:extLst>
          </p:cNvPr>
          <p:cNvSpPr txBox="1"/>
          <p:nvPr/>
        </p:nvSpPr>
        <p:spPr>
          <a:xfrm>
            <a:off x="3719747" y="872836"/>
            <a:ext cx="675409" cy="369332"/>
          </a:xfrm>
          <a:prstGeom prst="rect">
            <a:avLst/>
          </a:prstGeom>
          <a:solidFill>
            <a:srgbClr val="3C8DBC"/>
          </a:solidFill>
        </p:spPr>
        <p:txBody>
          <a:bodyPr wrap="square" rtlCol="0">
            <a:spAutoFit/>
          </a:bodyPr>
          <a:lstStyle/>
          <a:p>
            <a:endParaRPr lang="en-US" dirty="0"/>
          </a:p>
        </p:txBody>
      </p:sp>
      <p:cxnSp>
        <p:nvCxnSpPr>
          <p:cNvPr id="11" name="Straight Arrow Connector 10">
            <a:extLst>
              <a:ext uri="{FF2B5EF4-FFF2-40B4-BE49-F238E27FC236}">
                <a16:creationId xmlns:a16="http://schemas.microsoft.com/office/drawing/2014/main" id="{79D8E731-D02B-4213-8F03-4A90C78FE25B}"/>
              </a:ext>
            </a:extLst>
          </p:cNvPr>
          <p:cNvCxnSpPr/>
          <p:nvPr/>
        </p:nvCxnSpPr>
        <p:spPr>
          <a:xfrm>
            <a:off x="892367" y="3855027"/>
            <a:ext cx="540327"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3A8736A-5173-4EE2-86A7-35C1450782EE}"/>
              </a:ext>
            </a:extLst>
          </p:cNvPr>
          <p:cNvCxnSpPr/>
          <p:nvPr/>
        </p:nvCxnSpPr>
        <p:spPr>
          <a:xfrm>
            <a:off x="1118756" y="4142510"/>
            <a:ext cx="540327"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AF0CDDC-7F0D-412D-804A-EF42A8C3E522}"/>
              </a:ext>
            </a:extLst>
          </p:cNvPr>
          <p:cNvCxnSpPr>
            <a:cxnSpLocks/>
          </p:cNvCxnSpPr>
          <p:nvPr/>
        </p:nvCxnSpPr>
        <p:spPr>
          <a:xfrm flipH="1">
            <a:off x="4246420" y="3706090"/>
            <a:ext cx="813954"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BAB809D-D8D8-4ECE-89F1-FF8EB8C43C3C}"/>
              </a:ext>
            </a:extLst>
          </p:cNvPr>
          <p:cNvCxnSpPr/>
          <p:nvPr/>
        </p:nvCxnSpPr>
        <p:spPr>
          <a:xfrm>
            <a:off x="892367" y="3225230"/>
            <a:ext cx="540327"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4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7F9BA4-07A3-4E84-847E-E2B19436A9C9}"/>
              </a:ext>
            </a:extLst>
          </p:cNvPr>
          <p:cNvPicPr>
            <a:picLocks noChangeAspect="1"/>
          </p:cNvPicPr>
          <p:nvPr/>
        </p:nvPicPr>
        <p:blipFill>
          <a:blip r:embed="rId3"/>
          <a:stretch>
            <a:fillRect/>
          </a:stretch>
        </p:blipFill>
        <p:spPr>
          <a:xfrm>
            <a:off x="476250" y="866775"/>
            <a:ext cx="11239500" cy="5124450"/>
          </a:xfrm>
          <a:prstGeom prst="rect">
            <a:avLst/>
          </a:prstGeom>
        </p:spPr>
      </p:pic>
      <p:sp>
        <p:nvSpPr>
          <p:cNvPr id="6" name="TextBox 5">
            <a:extLst>
              <a:ext uri="{FF2B5EF4-FFF2-40B4-BE49-F238E27FC236}">
                <a16:creationId xmlns:a16="http://schemas.microsoft.com/office/drawing/2014/main" id="{8DC07051-D551-4A57-8D85-92915CAE0672}"/>
              </a:ext>
            </a:extLst>
          </p:cNvPr>
          <p:cNvSpPr txBox="1"/>
          <p:nvPr/>
        </p:nvSpPr>
        <p:spPr>
          <a:xfrm>
            <a:off x="2691245" y="935182"/>
            <a:ext cx="768928" cy="369332"/>
          </a:xfrm>
          <a:prstGeom prst="rect">
            <a:avLst/>
          </a:prstGeom>
          <a:solidFill>
            <a:srgbClr val="3C8DBC"/>
          </a:solidFill>
        </p:spPr>
        <p:txBody>
          <a:bodyPr wrap="square" rtlCol="0">
            <a:spAutoFit/>
          </a:bodyPr>
          <a:lstStyle/>
          <a:p>
            <a:endParaRPr lang="en-US" dirty="0"/>
          </a:p>
        </p:txBody>
      </p:sp>
      <p:cxnSp>
        <p:nvCxnSpPr>
          <p:cNvPr id="7" name="Straight Arrow Connector 6">
            <a:extLst>
              <a:ext uri="{FF2B5EF4-FFF2-40B4-BE49-F238E27FC236}">
                <a16:creationId xmlns:a16="http://schemas.microsoft.com/office/drawing/2014/main" id="{AACEE9DF-F491-4CA6-AE21-BBCF85B3C804}"/>
              </a:ext>
            </a:extLst>
          </p:cNvPr>
          <p:cNvCxnSpPr>
            <a:cxnSpLocks/>
          </p:cNvCxnSpPr>
          <p:nvPr/>
        </p:nvCxnSpPr>
        <p:spPr>
          <a:xfrm>
            <a:off x="218209" y="3252355"/>
            <a:ext cx="322118"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CD59EC5-8CA8-4983-A6B5-DC88996B69A8}"/>
              </a:ext>
            </a:extLst>
          </p:cNvPr>
          <p:cNvCxnSpPr>
            <a:cxnSpLocks/>
          </p:cNvCxnSpPr>
          <p:nvPr/>
        </p:nvCxnSpPr>
        <p:spPr>
          <a:xfrm>
            <a:off x="357051" y="4461163"/>
            <a:ext cx="498467"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AE85078-29DA-4366-B4BA-DF71708D0CC6}"/>
              </a:ext>
            </a:extLst>
          </p:cNvPr>
          <p:cNvCxnSpPr>
            <a:cxnSpLocks/>
          </p:cNvCxnSpPr>
          <p:nvPr/>
        </p:nvCxnSpPr>
        <p:spPr>
          <a:xfrm>
            <a:off x="228600" y="4163291"/>
            <a:ext cx="322118"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1E291A4-CE61-4BA3-B8C7-6FE9E520E021}"/>
              </a:ext>
            </a:extLst>
          </p:cNvPr>
          <p:cNvCxnSpPr/>
          <p:nvPr/>
        </p:nvCxnSpPr>
        <p:spPr>
          <a:xfrm>
            <a:off x="2254827" y="2857499"/>
            <a:ext cx="540327"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57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E031F5-D567-41F3-97F1-3DB36B216B47}"/>
              </a:ext>
            </a:extLst>
          </p:cNvPr>
          <p:cNvPicPr>
            <a:picLocks noChangeAspect="1"/>
          </p:cNvPicPr>
          <p:nvPr/>
        </p:nvPicPr>
        <p:blipFill>
          <a:blip r:embed="rId3"/>
          <a:stretch>
            <a:fillRect/>
          </a:stretch>
        </p:blipFill>
        <p:spPr>
          <a:xfrm>
            <a:off x="1028699" y="278988"/>
            <a:ext cx="9658351" cy="2300907"/>
          </a:xfrm>
          <a:prstGeom prst="rect">
            <a:avLst/>
          </a:prstGeom>
        </p:spPr>
      </p:pic>
      <p:pic>
        <p:nvPicPr>
          <p:cNvPr id="2" name="Picture 1">
            <a:extLst>
              <a:ext uri="{FF2B5EF4-FFF2-40B4-BE49-F238E27FC236}">
                <a16:creationId xmlns:a16="http://schemas.microsoft.com/office/drawing/2014/main" id="{7F13D9A6-E791-4363-9425-973F193F21C9}"/>
              </a:ext>
            </a:extLst>
          </p:cNvPr>
          <p:cNvPicPr>
            <a:picLocks noChangeAspect="1"/>
          </p:cNvPicPr>
          <p:nvPr/>
        </p:nvPicPr>
        <p:blipFill>
          <a:blip r:embed="rId4"/>
          <a:stretch>
            <a:fillRect/>
          </a:stretch>
        </p:blipFill>
        <p:spPr>
          <a:xfrm>
            <a:off x="1115333" y="1527857"/>
            <a:ext cx="9458326" cy="4941226"/>
          </a:xfrm>
          <a:prstGeom prst="rect">
            <a:avLst/>
          </a:prstGeom>
        </p:spPr>
      </p:pic>
      <p:cxnSp>
        <p:nvCxnSpPr>
          <p:cNvPr id="8" name="Straight Arrow Connector 7">
            <a:extLst>
              <a:ext uri="{FF2B5EF4-FFF2-40B4-BE49-F238E27FC236}">
                <a16:creationId xmlns:a16="http://schemas.microsoft.com/office/drawing/2014/main" id="{B3B0723F-48E3-460C-A13F-66984684D842}"/>
              </a:ext>
            </a:extLst>
          </p:cNvPr>
          <p:cNvCxnSpPr/>
          <p:nvPr/>
        </p:nvCxnSpPr>
        <p:spPr>
          <a:xfrm flipH="1">
            <a:off x="5090432" y="1295381"/>
            <a:ext cx="1676400" cy="2569028"/>
          </a:xfrm>
          <a:prstGeom prst="straightConnector1">
            <a:avLst/>
          </a:prstGeom>
          <a:ln w="28575">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23524A-6B29-4F8C-A231-7A4FBB8158A2}"/>
              </a:ext>
            </a:extLst>
          </p:cNvPr>
          <p:cNvCxnSpPr>
            <a:cxnSpLocks/>
          </p:cNvCxnSpPr>
          <p:nvPr/>
        </p:nvCxnSpPr>
        <p:spPr>
          <a:xfrm>
            <a:off x="7903029" y="1297238"/>
            <a:ext cx="1469571" cy="2567171"/>
          </a:xfrm>
          <a:prstGeom prst="straightConnector1">
            <a:avLst/>
          </a:prstGeom>
          <a:ln w="28575">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C36708-6E69-4851-B6C3-58A370910D0E}"/>
              </a:ext>
            </a:extLst>
          </p:cNvPr>
          <p:cNvSpPr txBox="1"/>
          <p:nvPr/>
        </p:nvSpPr>
        <p:spPr>
          <a:xfrm>
            <a:off x="6618515" y="1048704"/>
            <a:ext cx="1643743" cy="400110"/>
          </a:xfrm>
          <a:prstGeom prst="rect">
            <a:avLst/>
          </a:prstGeom>
          <a:solidFill>
            <a:schemeClr val="bg1"/>
          </a:solidFill>
          <a:ln w="19050">
            <a:solidFill>
              <a:srgbClr val="70AD47"/>
            </a:solidFill>
          </a:ln>
        </p:spPr>
        <p:txBody>
          <a:bodyPr wrap="square" rtlCol="0">
            <a:spAutoFit/>
          </a:bodyPr>
          <a:lstStyle/>
          <a:p>
            <a:r>
              <a:rPr lang="en-US" sz="2000" dirty="0">
                <a:solidFill>
                  <a:srgbClr val="70AD47"/>
                </a:solidFill>
              </a:rPr>
              <a:t>Overspending</a:t>
            </a:r>
          </a:p>
        </p:txBody>
      </p:sp>
    </p:spTree>
    <p:extLst>
      <p:ext uri="{BB962C8B-B14F-4D97-AF65-F5344CB8AC3E}">
        <p14:creationId xmlns:p14="http://schemas.microsoft.com/office/powerpoint/2010/main" val="2759325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0C80F-EB09-49EC-9307-EDF282E8DD5A}"/>
              </a:ext>
            </a:extLst>
          </p:cNvPr>
          <p:cNvPicPr>
            <a:picLocks noChangeAspect="1"/>
          </p:cNvPicPr>
          <p:nvPr/>
        </p:nvPicPr>
        <p:blipFill>
          <a:blip r:embed="rId3"/>
          <a:stretch>
            <a:fillRect/>
          </a:stretch>
        </p:blipFill>
        <p:spPr>
          <a:xfrm>
            <a:off x="1364944" y="125731"/>
            <a:ext cx="9462111" cy="6606538"/>
          </a:xfrm>
          <a:prstGeom prst="rect">
            <a:avLst/>
          </a:prstGeom>
        </p:spPr>
      </p:pic>
    </p:spTree>
    <p:extLst>
      <p:ext uri="{BB962C8B-B14F-4D97-AF65-F5344CB8AC3E}">
        <p14:creationId xmlns:p14="http://schemas.microsoft.com/office/powerpoint/2010/main" val="11069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2794-0D48-4B02-B446-D82081674632}"/>
              </a:ext>
            </a:extLst>
          </p:cNvPr>
          <p:cNvSpPr>
            <a:spLocks noGrp="1"/>
          </p:cNvSpPr>
          <p:nvPr>
            <p:ph type="title"/>
          </p:nvPr>
        </p:nvSpPr>
        <p:spPr/>
        <p:txBody>
          <a:bodyPr>
            <a:normAutofit/>
          </a:bodyPr>
          <a:lstStyle/>
          <a:p>
            <a:r>
              <a:rPr lang="en-US" sz="4800" b="1" dirty="0"/>
              <a:t>Communication</a:t>
            </a:r>
          </a:p>
        </p:txBody>
      </p:sp>
      <p:sp>
        <p:nvSpPr>
          <p:cNvPr id="9" name="Content Placeholder 2">
            <a:extLst>
              <a:ext uri="{FF2B5EF4-FFF2-40B4-BE49-F238E27FC236}">
                <a16:creationId xmlns:a16="http://schemas.microsoft.com/office/drawing/2014/main" id="{E8626B61-5E24-45B2-8BF7-6AAFC5334EAA}"/>
              </a:ext>
            </a:extLst>
          </p:cNvPr>
          <p:cNvSpPr>
            <a:spLocks noGrp="1"/>
          </p:cNvSpPr>
          <p:nvPr>
            <p:ph idx="1"/>
          </p:nvPr>
        </p:nvSpPr>
        <p:spPr>
          <a:xfrm>
            <a:off x="838200" y="1825625"/>
            <a:ext cx="9500755" cy="4351338"/>
          </a:xfrm>
        </p:spPr>
        <p:txBody>
          <a:bodyPr/>
          <a:lstStyle/>
          <a:p>
            <a:endParaRPr lang="en-US" dirty="0"/>
          </a:p>
          <a:p>
            <a:r>
              <a:rPr lang="en-US" dirty="0"/>
              <a:t>Fiscal Officer / Security Officer  – pulls reports </a:t>
            </a:r>
          </a:p>
          <a:p>
            <a:r>
              <a:rPr lang="en-US" dirty="0"/>
              <a:t>Reports are reviewed by Fiscal Officer</a:t>
            </a:r>
          </a:p>
          <a:p>
            <a:r>
              <a:rPr lang="en-US" dirty="0"/>
              <a:t>Sends email &amp;/or meets with Managers / Supervisors</a:t>
            </a:r>
          </a:p>
          <a:p>
            <a:r>
              <a:rPr lang="en-US" dirty="0"/>
              <a:t>Program Manager / Supervisor communicates to the workers</a:t>
            </a:r>
          </a:p>
          <a:p>
            <a:r>
              <a:rPr lang="en-US" dirty="0"/>
              <a:t>Worker uses program code where funds are available, when possible, on daysheet</a:t>
            </a:r>
          </a:p>
          <a:p>
            <a:endParaRPr lang="en-US" dirty="0"/>
          </a:p>
        </p:txBody>
      </p:sp>
      <p:sp>
        <p:nvSpPr>
          <p:cNvPr id="6" name="Rectangle 5">
            <a:extLst>
              <a:ext uri="{FF2B5EF4-FFF2-40B4-BE49-F238E27FC236}">
                <a16:creationId xmlns:a16="http://schemas.microsoft.com/office/drawing/2014/main" id="{0D60B960-A613-4A73-A2DE-B0AD19AEA234}"/>
              </a:ext>
            </a:extLst>
          </p:cNvPr>
          <p:cNvSpPr/>
          <p:nvPr/>
        </p:nvSpPr>
        <p:spPr>
          <a:xfrm>
            <a:off x="10588337" y="0"/>
            <a:ext cx="1603664" cy="685800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1" name="Picture 10">
            <a:extLst>
              <a:ext uri="{FF2B5EF4-FFF2-40B4-BE49-F238E27FC236}">
                <a16:creationId xmlns:a16="http://schemas.microsoft.com/office/drawing/2014/main" id="{713094FA-F4DF-41B4-90A5-288932A994AC}"/>
              </a:ext>
            </a:extLst>
          </p:cNvPr>
          <p:cNvPicPr>
            <a:picLocks noChangeAspect="1"/>
          </p:cNvPicPr>
          <p:nvPr/>
        </p:nvPicPr>
        <p:blipFill>
          <a:blip r:embed="rId3"/>
          <a:stretch>
            <a:fillRect/>
          </a:stretch>
        </p:blipFill>
        <p:spPr>
          <a:xfrm>
            <a:off x="10408202" y="1"/>
            <a:ext cx="180135" cy="6858000"/>
          </a:xfrm>
          <a:prstGeom prst="rect">
            <a:avLst/>
          </a:prstGeom>
        </p:spPr>
      </p:pic>
    </p:spTree>
    <p:extLst>
      <p:ext uri="{BB962C8B-B14F-4D97-AF65-F5344CB8AC3E}">
        <p14:creationId xmlns:p14="http://schemas.microsoft.com/office/powerpoint/2010/main" val="3197490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E031F5-D567-41F3-97F1-3DB36B216B47}"/>
              </a:ext>
            </a:extLst>
          </p:cNvPr>
          <p:cNvPicPr>
            <a:picLocks noChangeAspect="1"/>
          </p:cNvPicPr>
          <p:nvPr/>
        </p:nvPicPr>
        <p:blipFill>
          <a:blip r:embed="rId3"/>
          <a:stretch>
            <a:fillRect/>
          </a:stretch>
        </p:blipFill>
        <p:spPr>
          <a:xfrm>
            <a:off x="1038224" y="253773"/>
            <a:ext cx="10038443" cy="2391456"/>
          </a:xfrm>
          <a:prstGeom prst="rect">
            <a:avLst/>
          </a:prstGeom>
        </p:spPr>
      </p:pic>
      <p:pic>
        <p:nvPicPr>
          <p:cNvPr id="16" name="Picture 15">
            <a:extLst>
              <a:ext uri="{FF2B5EF4-FFF2-40B4-BE49-F238E27FC236}">
                <a16:creationId xmlns:a16="http://schemas.microsoft.com/office/drawing/2014/main" id="{9C5607F5-1369-4E01-961D-9F0AEB26941E}"/>
              </a:ext>
            </a:extLst>
          </p:cNvPr>
          <p:cNvPicPr>
            <a:picLocks noChangeAspect="1"/>
          </p:cNvPicPr>
          <p:nvPr/>
        </p:nvPicPr>
        <p:blipFill>
          <a:blip r:embed="rId4"/>
          <a:stretch>
            <a:fillRect/>
          </a:stretch>
        </p:blipFill>
        <p:spPr>
          <a:xfrm>
            <a:off x="1092654" y="1262424"/>
            <a:ext cx="9896475" cy="5334000"/>
          </a:xfrm>
          <a:prstGeom prst="rect">
            <a:avLst/>
          </a:prstGeom>
        </p:spPr>
      </p:pic>
      <p:sp>
        <p:nvSpPr>
          <p:cNvPr id="13" name="TextBox 12">
            <a:extLst>
              <a:ext uri="{FF2B5EF4-FFF2-40B4-BE49-F238E27FC236}">
                <a16:creationId xmlns:a16="http://schemas.microsoft.com/office/drawing/2014/main" id="{86C82653-842F-44FB-A4F9-F8F3BFDAA481}"/>
              </a:ext>
            </a:extLst>
          </p:cNvPr>
          <p:cNvSpPr txBox="1"/>
          <p:nvPr/>
        </p:nvSpPr>
        <p:spPr>
          <a:xfrm>
            <a:off x="391003" y="4637842"/>
            <a:ext cx="2253342" cy="1015663"/>
          </a:xfrm>
          <a:prstGeom prst="rect">
            <a:avLst/>
          </a:prstGeom>
          <a:solidFill>
            <a:schemeClr val="bg1"/>
          </a:solidFill>
          <a:ln w="19050">
            <a:solidFill>
              <a:srgbClr val="70AD47"/>
            </a:solidFill>
          </a:ln>
        </p:spPr>
        <p:txBody>
          <a:bodyPr wrap="square" rtlCol="0">
            <a:spAutoFit/>
          </a:bodyPr>
          <a:lstStyle/>
          <a:p>
            <a:pPr algn="ctr"/>
            <a:r>
              <a:rPr lang="en-US" sz="2000" dirty="0">
                <a:solidFill>
                  <a:srgbClr val="70AD47"/>
                </a:solidFill>
              </a:rPr>
              <a:t>Underspending-allowable shift for R Child Welfare only</a:t>
            </a:r>
          </a:p>
        </p:txBody>
      </p:sp>
      <p:cxnSp>
        <p:nvCxnSpPr>
          <p:cNvPr id="14" name="Straight Arrow Connector 13">
            <a:extLst>
              <a:ext uri="{FF2B5EF4-FFF2-40B4-BE49-F238E27FC236}">
                <a16:creationId xmlns:a16="http://schemas.microsoft.com/office/drawing/2014/main" id="{B7E501D4-E481-4659-9653-BD631EA05486}"/>
              </a:ext>
            </a:extLst>
          </p:cNvPr>
          <p:cNvCxnSpPr>
            <a:cxnSpLocks/>
          </p:cNvCxnSpPr>
          <p:nvPr/>
        </p:nvCxnSpPr>
        <p:spPr>
          <a:xfrm>
            <a:off x="1382486" y="5649999"/>
            <a:ext cx="1110342" cy="843287"/>
          </a:xfrm>
          <a:prstGeom prst="straightConnector1">
            <a:avLst/>
          </a:prstGeom>
          <a:ln w="28575">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F84A50-A835-4025-BB12-4AA313125637}"/>
              </a:ext>
            </a:extLst>
          </p:cNvPr>
          <p:cNvSpPr txBox="1"/>
          <p:nvPr/>
        </p:nvSpPr>
        <p:spPr>
          <a:xfrm>
            <a:off x="6982641" y="246761"/>
            <a:ext cx="2758530" cy="1015663"/>
          </a:xfrm>
          <a:prstGeom prst="rect">
            <a:avLst/>
          </a:prstGeom>
          <a:solidFill>
            <a:schemeClr val="bg1"/>
          </a:solidFill>
          <a:ln w="19050">
            <a:solidFill>
              <a:srgbClr val="70AD47"/>
            </a:solidFill>
          </a:ln>
        </p:spPr>
        <p:txBody>
          <a:bodyPr wrap="square" rtlCol="0">
            <a:spAutoFit/>
          </a:bodyPr>
          <a:lstStyle/>
          <a:p>
            <a:pPr algn="ctr"/>
            <a:r>
              <a:rPr lang="en-US" sz="2000" dirty="0">
                <a:solidFill>
                  <a:srgbClr val="70AD47"/>
                </a:solidFill>
              </a:rPr>
              <a:t>Underspending-allowable shift for 211-R and Work First</a:t>
            </a:r>
          </a:p>
        </p:txBody>
      </p:sp>
      <p:cxnSp>
        <p:nvCxnSpPr>
          <p:cNvPr id="11" name="Straight Arrow Connector 10">
            <a:extLst>
              <a:ext uri="{FF2B5EF4-FFF2-40B4-BE49-F238E27FC236}">
                <a16:creationId xmlns:a16="http://schemas.microsoft.com/office/drawing/2014/main" id="{C4F798A9-4D3C-45F4-B271-EA1798B77AA4}"/>
              </a:ext>
            </a:extLst>
          </p:cNvPr>
          <p:cNvCxnSpPr>
            <a:cxnSpLocks/>
          </p:cNvCxnSpPr>
          <p:nvPr/>
        </p:nvCxnSpPr>
        <p:spPr>
          <a:xfrm flipH="1">
            <a:off x="6896559" y="1262424"/>
            <a:ext cx="1145755" cy="2494328"/>
          </a:xfrm>
          <a:prstGeom prst="straightConnector1">
            <a:avLst/>
          </a:prstGeom>
          <a:ln w="28575">
            <a:solidFill>
              <a:srgbClr val="70AD4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641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96B726-AD17-4FA1-B757-F7F3A9D56300}"/>
              </a:ext>
            </a:extLst>
          </p:cNvPr>
          <p:cNvPicPr>
            <a:picLocks noChangeAspect="1"/>
          </p:cNvPicPr>
          <p:nvPr/>
        </p:nvPicPr>
        <p:blipFill>
          <a:blip r:embed="rId3"/>
          <a:stretch>
            <a:fillRect/>
          </a:stretch>
        </p:blipFill>
        <p:spPr>
          <a:xfrm>
            <a:off x="3810536" y="1945530"/>
            <a:ext cx="7543264" cy="3993493"/>
          </a:xfrm>
          <a:prstGeom prst="rect">
            <a:avLst/>
          </a:prstGeom>
        </p:spPr>
      </p:pic>
      <p:sp>
        <p:nvSpPr>
          <p:cNvPr id="6" name="Title 1">
            <a:extLst>
              <a:ext uri="{FF2B5EF4-FFF2-40B4-BE49-F238E27FC236}">
                <a16:creationId xmlns:a16="http://schemas.microsoft.com/office/drawing/2014/main" id="{CE30B484-AC96-4F2A-9BAF-52CEA8C0C2B7}"/>
              </a:ext>
            </a:extLst>
          </p:cNvPr>
          <p:cNvSpPr>
            <a:spLocks noGrp="1" noChangeArrowheads="1"/>
          </p:cNvSpPr>
          <p:nvPr>
            <p:ph type="title"/>
          </p:nvPr>
        </p:nvSpPr>
        <p:spPr>
          <a:xfrm>
            <a:off x="838200" y="365125"/>
            <a:ext cx="10515600" cy="1325563"/>
          </a:xfrm>
        </p:spPr>
        <p:txBody>
          <a:bodyPr/>
          <a:lstStyle/>
          <a:p>
            <a:r>
              <a:rPr lang="en-US" altLang="en-US" b="1" i="1" dirty="0"/>
              <a:t>Admin Shift Example R to 0</a:t>
            </a:r>
          </a:p>
        </p:txBody>
      </p:sp>
      <p:sp>
        <p:nvSpPr>
          <p:cNvPr id="7" name="TextBox 6">
            <a:extLst>
              <a:ext uri="{FF2B5EF4-FFF2-40B4-BE49-F238E27FC236}">
                <a16:creationId xmlns:a16="http://schemas.microsoft.com/office/drawing/2014/main" id="{F0AE0150-99BE-457C-AB4B-D2B0394E058F}"/>
              </a:ext>
            </a:extLst>
          </p:cNvPr>
          <p:cNvSpPr txBox="1"/>
          <p:nvPr/>
        </p:nvSpPr>
        <p:spPr>
          <a:xfrm>
            <a:off x="6743157" y="1603360"/>
            <a:ext cx="380144" cy="461665"/>
          </a:xfrm>
          <a:prstGeom prst="rect">
            <a:avLst/>
          </a:prstGeom>
          <a:noFill/>
        </p:spPr>
        <p:txBody>
          <a:bodyPr wrap="square" rtlCol="0">
            <a:spAutoFit/>
          </a:bodyPr>
          <a:lstStyle/>
          <a:p>
            <a:r>
              <a:rPr lang="en-US" sz="2400" b="1" dirty="0">
                <a:solidFill>
                  <a:srgbClr val="FF0000"/>
                </a:solidFill>
              </a:rPr>
              <a:t>R</a:t>
            </a:r>
          </a:p>
        </p:txBody>
      </p:sp>
      <p:sp>
        <p:nvSpPr>
          <p:cNvPr id="8" name="TextBox 7">
            <a:extLst>
              <a:ext uri="{FF2B5EF4-FFF2-40B4-BE49-F238E27FC236}">
                <a16:creationId xmlns:a16="http://schemas.microsoft.com/office/drawing/2014/main" id="{53DFD65A-2E54-4402-BFD8-9077087A17A3}"/>
              </a:ext>
            </a:extLst>
          </p:cNvPr>
          <p:cNvSpPr txBox="1"/>
          <p:nvPr/>
        </p:nvSpPr>
        <p:spPr>
          <a:xfrm>
            <a:off x="9825515" y="1605264"/>
            <a:ext cx="380144" cy="461665"/>
          </a:xfrm>
          <a:prstGeom prst="rect">
            <a:avLst/>
          </a:prstGeom>
          <a:noFill/>
        </p:spPr>
        <p:txBody>
          <a:bodyPr wrap="square" rtlCol="0">
            <a:spAutoFit/>
          </a:bodyPr>
          <a:lstStyle/>
          <a:p>
            <a:r>
              <a:rPr lang="en-US" sz="2400" b="1" dirty="0">
                <a:solidFill>
                  <a:srgbClr val="FF0000"/>
                </a:solidFill>
              </a:rPr>
              <a:t>0</a:t>
            </a:r>
          </a:p>
        </p:txBody>
      </p:sp>
      <p:sp>
        <p:nvSpPr>
          <p:cNvPr id="12" name="TextBox 11">
            <a:extLst>
              <a:ext uri="{FF2B5EF4-FFF2-40B4-BE49-F238E27FC236}">
                <a16:creationId xmlns:a16="http://schemas.microsoft.com/office/drawing/2014/main" id="{3BD4D8EB-0B12-4FCE-9DC2-E2B78B1FDE63}"/>
              </a:ext>
            </a:extLst>
          </p:cNvPr>
          <p:cNvSpPr txBox="1"/>
          <p:nvPr/>
        </p:nvSpPr>
        <p:spPr>
          <a:xfrm>
            <a:off x="544529" y="2234116"/>
            <a:ext cx="3071973" cy="3416320"/>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Scanned XS411 report in NC-CoReLS and found negative balance for R</a:t>
            </a:r>
          </a:p>
          <a:p>
            <a:endParaRPr lang="en-US" sz="2400" dirty="0"/>
          </a:p>
          <a:p>
            <a:pPr marL="342900" indent="-342900">
              <a:buFont typeface="Wingdings" panose="05000000000000000000" pitchFamily="2" charset="2"/>
              <a:buChar char="ü"/>
            </a:pPr>
            <a:r>
              <a:rPr lang="en-US" sz="2400" dirty="0"/>
              <a:t>Allowable coding shift = 0 for Child Welfare only, No Work First</a:t>
            </a:r>
          </a:p>
        </p:txBody>
      </p:sp>
      <p:sp>
        <p:nvSpPr>
          <p:cNvPr id="2" name="Arrow: Chevron 1">
            <a:extLst>
              <a:ext uri="{FF2B5EF4-FFF2-40B4-BE49-F238E27FC236}">
                <a16:creationId xmlns:a16="http://schemas.microsoft.com/office/drawing/2014/main" id="{1485E915-68BC-4500-9F6E-532BEF81839E}"/>
              </a:ext>
            </a:extLst>
          </p:cNvPr>
          <p:cNvSpPr/>
          <p:nvPr/>
        </p:nvSpPr>
        <p:spPr>
          <a:xfrm>
            <a:off x="7491845" y="5559136"/>
            <a:ext cx="363682" cy="249382"/>
          </a:xfrm>
          <a:prstGeom prst="chevron">
            <a:avLst/>
          </a:pr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4B798A64-DA34-46F7-BEC0-3DA37FAFEA0F}"/>
              </a:ext>
            </a:extLst>
          </p:cNvPr>
          <p:cNvSpPr/>
          <p:nvPr/>
        </p:nvSpPr>
        <p:spPr>
          <a:xfrm>
            <a:off x="7971630" y="5555804"/>
            <a:ext cx="363682" cy="249382"/>
          </a:xfrm>
          <a:prstGeom prst="chevron">
            <a:avLst/>
          </a:pr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9AF8CBCB-625A-4684-B6C1-6120DB55A105}"/>
              </a:ext>
            </a:extLst>
          </p:cNvPr>
          <p:cNvSpPr/>
          <p:nvPr/>
        </p:nvSpPr>
        <p:spPr>
          <a:xfrm>
            <a:off x="8446078" y="5555804"/>
            <a:ext cx="363682" cy="249382"/>
          </a:xfrm>
          <a:prstGeom prst="chevron">
            <a:avLst/>
          </a:pr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hevron 10">
            <a:extLst>
              <a:ext uri="{FF2B5EF4-FFF2-40B4-BE49-F238E27FC236}">
                <a16:creationId xmlns:a16="http://schemas.microsoft.com/office/drawing/2014/main" id="{51FB89AB-C240-4925-8F9E-849AE541EDC3}"/>
              </a:ext>
            </a:extLst>
          </p:cNvPr>
          <p:cNvSpPr/>
          <p:nvPr/>
        </p:nvSpPr>
        <p:spPr>
          <a:xfrm>
            <a:off x="8910135" y="5555804"/>
            <a:ext cx="363682" cy="249382"/>
          </a:xfrm>
          <a:prstGeom prst="chevron">
            <a:avLst/>
          </a:pr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6970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4F0A5-24E9-4802-AEEC-A87FD51CCF7C}"/>
              </a:ext>
            </a:extLst>
          </p:cNvPr>
          <p:cNvPicPr>
            <a:picLocks noChangeAspect="1"/>
          </p:cNvPicPr>
          <p:nvPr/>
        </p:nvPicPr>
        <p:blipFill>
          <a:blip r:embed="rId3"/>
          <a:stretch>
            <a:fillRect/>
          </a:stretch>
        </p:blipFill>
        <p:spPr>
          <a:xfrm>
            <a:off x="709612" y="885825"/>
            <a:ext cx="10772775" cy="5086350"/>
          </a:xfrm>
          <a:prstGeom prst="rect">
            <a:avLst/>
          </a:prstGeom>
        </p:spPr>
      </p:pic>
      <p:cxnSp>
        <p:nvCxnSpPr>
          <p:cNvPr id="5" name="Straight Arrow Connector 4">
            <a:extLst>
              <a:ext uri="{FF2B5EF4-FFF2-40B4-BE49-F238E27FC236}">
                <a16:creationId xmlns:a16="http://schemas.microsoft.com/office/drawing/2014/main" id="{05E0DA20-9BC7-402D-98E6-2D1A584082C1}"/>
              </a:ext>
            </a:extLst>
          </p:cNvPr>
          <p:cNvCxnSpPr>
            <a:cxnSpLocks/>
          </p:cNvCxnSpPr>
          <p:nvPr/>
        </p:nvCxnSpPr>
        <p:spPr>
          <a:xfrm>
            <a:off x="381961" y="2951016"/>
            <a:ext cx="322118"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7FC2B89-E135-443B-BD7F-CCDB40C09029}"/>
              </a:ext>
            </a:extLst>
          </p:cNvPr>
          <p:cNvCxnSpPr>
            <a:cxnSpLocks/>
          </p:cNvCxnSpPr>
          <p:nvPr/>
        </p:nvCxnSpPr>
        <p:spPr>
          <a:xfrm>
            <a:off x="602676" y="3231573"/>
            <a:ext cx="322118"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3AE78F1-8785-4C2B-945E-0218A3F92300}"/>
              </a:ext>
            </a:extLst>
          </p:cNvPr>
          <p:cNvCxnSpPr/>
          <p:nvPr/>
        </p:nvCxnSpPr>
        <p:spPr>
          <a:xfrm>
            <a:off x="2421083" y="3647212"/>
            <a:ext cx="540327"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4515ED-3747-48E0-8BF1-8893D3CD2229}"/>
              </a:ext>
            </a:extLst>
          </p:cNvPr>
          <p:cNvSpPr txBox="1"/>
          <p:nvPr/>
        </p:nvSpPr>
        <p:spPr>
          <a:xfrm>
            <a:off x="2888673" y="997527"/>
            <a:ext cx="665018" cy="369332"/>
          </a:xfrm>
          <a:prstGeom prst="rect">
            <a:avLst/>
          </a:prstGeom>
          <a:solidFill>
            <a:srgbClr val="3C8DBC"/>
          </a:solidFill>
        </p:spPr>
        <p:txBody>
          <a:bodyPr wrap="square" rtlCol="0">
            <a:spAutoFit/>
          </a:bodyPr>
          <a:lstStyle/>
          <a:p>
            <a:endParaRPr lang="en-US" dirty="0"/>
          </a:p>
        </p:txBody>
      </p:sp>
      <p:cxnSp>
        <p:nvCxnSpPr>
          <p:cNvPr id="9" name="Straight Arrow Connector 8">
            <a:extLst>
              <a:ext uri="{FF2B5EF4-FFF2-40B4-BE49-F238E27FC236}">
                <a16:creationId xmlns:a16="http://schemas.microsoft.com/office/drawing/2014/main" id="{34533816-61A8-4C3E-A68F-5AFCA313D885}"/>
              </a:ext>
            </a:extLst>
          </p:cNvPr>
          <p:cNvCxnSpPr>
            <a:cxnSpLocks/>
          </p:cNvCxnSpPr>
          <p:nvPr/>
        </p:nvCxnSpPr>
        <p:spPr>
          <a:xfrm>
            <a:off x="381961" y="2023765"/>
            <a:ext cx="322118"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208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9C8E23-771F-46ED-84CD-4744CBF960CF}"/>
              </a:ext>
            </a:extLst>
          </p:cNvPr>
          <p:cNvPicPr>
            <a:picLocks noChangeAspect="1"/>
          </p:cNvPicPr>
          <p:nvPr/>
        </p:nvPicPr>
        <p:blipFill>
          <a:blip r:embed="rId3"/>
          <a:stretch>
            <a:fillRect/>
          </a:stretch>
        </p:blipFill>
        <p:spPr>
          <a:xfrm>
            <a:off x="1203865" y="258452"/>
            <a:ext cx="9784270" cy="6341096"/>
          </a:xfrm>
          <a:prstGeom prst="rect">
            <a:avLst/>
          </a:prstGeom>
        </p:spPr>
      </p:pic>
      <p:cxnSp>
        <p:nvCxnSpPr>
          <p:cNvPr id="5" name="Straight Arrow Connector 4">
            <a:extLst>
              <a:ext uri="{FF2B5EF4-FFF2-40B4-BE49-F238E27FC236}">
                <a16:creationId xmlns:a16="http://schemas.microsoft.com/office/drawing/2014/main" id="{04714E83-938B-40E0-B056-F9F90B4282DC}"/>
              </a:ext>
            </a:extLst>
          </p:cNvPr>
          <p:cNvCxnSpPr>
            <a:cxnSpLocks/>
          </p:cNvCxnSpPr>
          <p:nvPr/>
        </p:nvCxnSpPr>
        <p:spPr>
          <a:xfrm flipV="1">
            <a:off x="7339584" y="2558985"/>
            <a:ext cx="421992" cy="240412"/>
          </a:xfrm>
          <a:prstGeom prst="straightConnector1">
            <a:avLst/>
          </a:prstGeom>
          <a:ln w="539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2BFC3AD-7C79-40F3-B726-16B5AD6EB986}"/>
              </a:ext>
            </a:extLst>
          </p:cNvPr>
          <p:cNvSpPr/>
          <p:nvPr/>
        </p:nvSpPr>
        <p:spPr>
          <a:xfrm>
            <a:off x="5473327" y="5099929"/>
            <a:ext cx="5426321" cy="2645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19D871E6-B19C-44C4-BFEE-FE0B03BDA962}"/>
              </a:ext>
            </a:extLst>
          </p:cNvPr>
          <p:cNvCxnSpPr>
            <a:cxnSpLocks/>
          </p:cNvCxnSpPr>
          <p:nvPr/>
        </p:nvCxnSpPr>
        <p:spPr>
          <a:xfrm flipH="1">
            <a:off x="9876888" y="2558985"/>
            <a:ext cx="571656" cy="0"/>
          </a:xfrm>
          <a:prstGeom prst="straightConnector1">
            <a:avLst/>
          </a:prstGeom>
          <a:ln w="539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59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F08CE-D5AC-4D8B-AFFE-84B2C514AA74}"/>
              </a:ext>
            </a:extLst>
          </p:cNvPr>
          <p:cNvPicPr>
            <a:picLocks noChangeAspect="1"/>
          </p:cNvPicPr>
          <p:nvPr/>
        </p:nvPicPr>
        <p:blipFill>
          <a:blip r:embed="rId3"/>
          <a:stretch>
            <a:fillRect/>
          </a:stretch>
        </p:blipFill>
        <p:spPr>
          <a:xfrm>
            <a:off x="1233890" y="1690688"/>
            <a:ext cx="10153078" cy="4830900"/>
          </a:xfrm>
          <a:prstGeom prst="rect">
            <a:avLst/>
          </a:prstGeom>
        </p:spPr>
      </p:pic>
      <p:sp>
        <p:nvSpPr>
          <p:cNvPr id="6" name="Rectangle 5">
            <a:extLst>
              <a:ext uri="{FF2B5EF4-FFF2-40B4-BE49-F238E27FC236}">
                <a16:creationId xmlns:a16="http://schemas.microsoft.com/office/drawing/2014/main" id="{27AAA0DB-2053-4684-B7E2-7BD4772D7176}"/>
              </a:ext>
            </a:extLst>
          </p:cNvPr>
          <p:cNvSpPr/>
          <p:nvPr/>
        </p:nvSpPr>
        <p:spPr>
          <a:xfrm>
            <a:off x="3955055" y="1871257"/>
            <a:ext cx="848299" cy="242371"/>
          </a:xfrm>
          <a:prstGeom prst="rect">
            <a:avLst/>
          </a:prstGeom>
          <a:solidFill>
            <a:srgbClr val="3C8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8DBC"/>
              </a:solidFill>
            </a:endParaRPr>
          </a:p>
        </p:txBody>
      </p:sp>
      <p:cxnSp>
        <p:nvCxnSpPr>
          <p:cNvPr id="7" name="Straight Arrow Connector 6">
            <a:extLst>
              <a:ext uri="{FF2B5EF4-FFF2-40B4-BE49-F238E27FC236}">
                <a16:creationId xmlns:a16="http://schemas.microsoft.com/office/drawing/2014/main" id="{DEF82D96-E6E3-49BC-8108-9A86256279F8}"/>
              </a:ext>
            </a:extLst>
          </p:cNvPr>
          <p:cNvCxnSpPr>
            <a:cxnSpLocks/>
          </p:cNvCxnSpPr>
          <p:nvPr/>
        </p:nvCxnSpPr>
        <p:spPr>
          <a:xfrm>
            <a:off x="771578" y="3055230"/>
            <a:ext cx="527809"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25B6990-3B0C-43CF-A08C-7F0B7B0B243A}"/>
              </a:ext>
            </a:extLst>
          </p:cNvPr>
          <p:cNvCxnSpPr>
            <a:cxnSpLocks/>
          </p:cNvCxnSpPr>
          <p:nvPr/>
        </p:nvCxnSpPr>
        <p:spPr>
          <a:xfrm>
            <a:off x="1003525" y="4507324"/>
            <a:ext cx="497387"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C545F23-2225-4642-AB19-2003ABC3887F}"/>
              </a:ext>
            </a:extLst>
          </p:cNvPr>
          <p:cNvSpPr>
            <a:spLocks noGrp="1" noChangeArrowheads="1"/>
          </p:cNvSpPr>
          <p:nvPr>
            <p:ph type="title"/>
          </p:nvPr>
        </p:nvSpPr>
        <p:spPr>
          <a:xfrm>
            <a:off x="838200" y="365125"/>
            <a:ext cx="10515600" cy="1325563"/>
          </a:xfrm>
        </p:spPr>
        <p:txBody>
          <a:bodyPr/>
          <a:lstStyle/>
          <a:p>
            <a:r>
              <a:rPr lang="en-US" altLang="en-US" b="1" i="1" dirty="0"/>
              <a:t>Keying Admin Shift in NC-CoReLS</a:t>
            </a:r>
          </a:p>
        </p:txBody>
      </p:sp>
      <p:cxnSp>
        <p:nvCxnSpPr>
          <p:cNvPr id="10" name="Straight Arrow Connector 9">
            <a:extLst>
              <a:ext uri="{FF2B5EF4-FFF2-40B4-BE49-F238E27FC236}">
                <a16:creationId xmlns:a16="http://schemas.microsoft.com/office/drawing/2014/main" id="{8B571B63-3FF3-45A1-AF8A-DF985E879A35}"/>
              </a:ext>
            </a:extLst>
          </p:cNvPr>
          <p:cNvCxnSpPr>
            <a:cxnSpLocks/>
          </p:cNvCxnSpPr>
          <p:nvPr/>
        </p:nvCxnSpPr>
        <p:spPr>
          <a:xfrm>
            <a:off x="808650" y="3833959"/>
            <a:ext cx="527809"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996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F72C7-7F97-44B5-BB52-AFD847A51B43}"/>
              </a:ext>
            </a:extLst>
          </p:cNvPr>
          <p:cNvPicPr>
            <a:picLocks noChangeAspect="1"/>
          </p:cNvPicPr>
          <p:nvPr/>
        </p:nvPicPr>
        <p:blipFill>
          <a:blip r:embed="rId3"/>
          <a:stretch>
            <a:fillRect/>
          </a:stretch>
        </p:blipFill>
        <p:spPr>
          <a:xfrm>
            <a:off x="255814" y="222676"/>
            <a:ext cx="11680371" cy="2174869"/>
          </a:xfrm>
          <a:prstGeom prst="rect">
            <a:avLst/>
          </a:prstGeom>
        </p:spPr>
      </p:pic>
      <p:pic>
        <p:nvPicPr>
          <p:cNvPr id="4" name="Picture 3">
            <a:extLst>
              <a:ext uri="{FF2B5EF4-FFF2-40B4-BE49-F238E27FC236}">
                <a16:creationId xmlns:a16="http://schemas.microsoft.com/office/drawing/2014/main" id="{B5D44F17-F335-40CE-ABA7-0682BA9DCAA2}"/>
              </a:ext>
            </a:extLst>
          </p:cNvPr>
          <p:cNvPicPr>
            <a:picLocks noChangeAspect="1"/>
          </p:cNvPicPr>
          <p:nvPr/>
        </p:nvPicPr>
        <p:blipFill>
          <a:blip r:embed="rId4"/>
          <a:stretch>
            <a:fillRect/>
          </a:stretch>
        </p:blipFill>
        <p:spPr>
          <a:xfrm>
            <a:off x="255813" y="1898801"/>
            <a:ext cx="11680371" cy="4647469"/>
          </a:xfrm>
          <a:prstGeom prst="rect">
            <a:avLst/>
          </a:prstGeom>
        </p:spPr>
      </p:pic>
      <p:sp>
        <p:nvSpPr>
          <p:cNvPr id="5" name="Rectangle: Rounded Corners 4">
            <a:extLst>
              <a:ext uri="{FF2B5EF4-FFF2-40B4-BE49-F238E27FC236}">
                <a16:creationId xmlns:a16="http://schemas.microsoft.com/office/drawing/2014/main" id="{19BCB313-EE0B-439F-9FFF-AE6B8C7410E8}"/>
              </a:ext>
            </a:extLst>
          </p:cNvPr>
          <p:cNvSpPr/>
          <p:nvPr/>
        </p:nvSpPr>
        <p:spPr>
          <a:xfrm>
            <a:off x="2951018" y="4052454"/>
            <a:ext cx="5372100" cy="5439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DD6508A4-1A7D-4324-A541-C21A92B3F6ED}"/>
              </a:ext>
            </a:extLst>
          </p:cNvPr>
          <p:cNvCxnSpPr>
            <a:cxnSpLocks/>
          </p:cNvCxnSpPr>
          <p:nvPr/>
        </p:nvCxnSpPr>
        <p:spPr>
          <a:xfrm>
            <a:off x="2533322" y="5408286"/>
            <a:ext cx="527809" cy="0"/>
          </a:xfrm>
          <a:prstGeom prst="straightConnector1">
            <a:avLst/>
          </a:prstGeom>
          <a:ln w="635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755BDF4-76F7-4643-8CD6-0FEAD0F7D189}"/>
              </a:ext>
            </a:extLst>
          </p:cNvPr>
          <p:cNvCxnSpPr>
            <a:cxnSpLocks/>
          </p:cNvCxnSpPr>
          <p:nvPr/>
        </p:nvCxnSpPr>
        <p:spPr>
          <a:xfrm>
            <a:off x="2533322" y="4877934"/>
            <a:ext cx="527809" cy="0"/>
          </a:xfrm>
          <a:prstGeom prst="straightConnector1">
            <a:avLst/>
          </a:prstGeom>
          <a:ln w="635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B841101-786D-4565-80BF-C3750009F679}"/>
              </a:ext>
            </a:extLst>
          </p:cNvPr>
          <p:cNvCxnSpPr>
            <a:cxnSpLocks/>
          </p:cNvCxnSpPr>
          <p:nvPr/>
        </p:nvCxnSpPr>
        <p:spPr>
          <a:xfrm>
            <a:off x="661850" y="2732142"/>
            <a:ext cx="527809"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115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8391E-D3F7-4DA1-BB83-57BE1A4FFE2B}"/>
              </a:ext>
            </a:extLst>
          </p:cNvPr>
          <p:cNvPicPr>
            <a:picLocks noChangeAspect="1"/>
          </p:cNvPicPr>
          <p:nvPr/>
        </p:nvPicPr>
        <p:blipFill>
          <a:blip r:embed="rId3"/>
          <a:stretch>
            <a:fillRect/>
          </a:stretch>
        </p:blipFill>
        <p:spPr>
          <a:xfrm>
            <a:off x="317871" y="1573789"/>
            <a:ext cx="8972550" cy="2505075"/>
          </a:xfrm>
          <a:prstGeom prst="rect">
            <a:avLst/>
          </a:prstGeom>
        </p:spPr>
      </p:pic>
      <p:pic>
        <p:nvPicPr>
          <p:cNvPr id="5" name="Picture 4">
            <a:extLst>
              <a:ext uri="{FF2B5EF4-FFF2-40B4-BE49-F238E27FC236}">
                <a16:creationId xmlns:a16="http://schemas.microsoft.com/office/drawing/2014/main" id="{6F929F81-4BE6-411B-BCAA-6FB17E6258B5}"/>
              </a:ext>
            </a:extLst>
          </p:cNvPr>
          <p:cNvPicPr>
            <a:picLocks noChangeAspect="1"/>
          </p:cNvPicPr>
          <p:nvPr/>
        </p:nvPicPr>
        <p:blipFill>
          <a:blip r:embed="rId4"/>
          <a:stretch>
            <a:fillRect/>
          </a:stretch>
        </p:blipFill>
        <p:spPr>
          <a:xfrm>
            <a:off x="2157845" y="4578928"/>
            <a:ext cx="9372600" cy="1752600"/>
          </a:xfrm>
          <a:prstGeom prst="rect">
            <a:avLst/>
          </a:prstGeom>
        </p:spPr>
      </p:pic>
      <p:sp>
        <p:nvSpPr>
          <p:cNvPr id="6" name="TextBox 5">
            <a:extLst>
              <a:ext uri="{FF2B5EF4-FFF2-40B4-BE49-F238E27FC236}">
                <a16:creationId xmlns:a16="http://schemas.microsoft.com/office/drawing/2014/main" id="{EB6DA389-9319-41F1-A993-FB1227EC401F}"/>
              </a:ext>
            </a:extLst>
          </p:cNvPr>
          <p:cNvSpPr txBox="1"/>
          <p:nvPr/>
        </p:nvSpPr>
        <p:spPr>
          <a:xfrm>
            <a:off x="727364" y="501641"/>
            <a:ext cx="9663545" cy="584775"/>
          </a:xfrm>
          <a:prstGeom prst="rect">
            <a:avLst/>
          </a:prstGeom>
          <a:noFill/>
        </p:spPr>
        <p:txBody>
          <a:bodyPr wrap="square" rtlCol="0">
            <a:spAutoFit/>
          </a:bodyPr>
          <a:lstStyle/>
          <a:p>
            <a:r>
              <a:rPr lang="en-US" sz="3200" dirty="0"/>
              <a:t>Codes Function Col. &amp; App Code Handout</a:t>
            </a:r>
          </a:p>
        </p:txBody>
      </p:sp>
      <p:sp>
        <p:nvSpPr>
          <p:cNvPr id="7" name="TextBox 6">
            <a:extLst>
              <a:ext uri="{FF2B5EF4-FFF2-40B4-BE49-F238E27FC236}">
                <a16:creationId xmlns:a16="http://schemas.microsoft.com/office/drawing/2014/main" id="{127837FA-B613-44B7-957D-7DC6DE2A93EF}"/>
              </a:ext>
            </a:extLst>
          </p:cNvPr>
          <p:cNvSpPr txBox="1"/>
          <p:nvPr/>
        </p:nvSpPr>
        <p:spPr>
          <a:xfrm>
            <a:off x="231648" y="1194513"/>
            <a:ext cx="4498848" cy="461665"/>
          </a:xfrm>
          <a:prstGeom prst="rect">
            <a:avLst/>
          </a:prstGeom>
          <a:noFill/>
        </p:spPr>
        <p:txBody>
          <a:bodyPr wrap="square" rtlCol="0">
            <a:spAutoFit/>
          </a:bodyPr>
          <a:lstStyle/>
          <a:p>
            <a:r>
              <a:rPr lang="en-US" sz="2400" b="1" dirty="0">
                <a:solidFill>
                  <a:srgbClr val="FF0000"/>
                </a:solidFill>
              </a:rPr>
              <a:t>Quarterly Work First Federal - R</a:t>
            </a:r>
          </a:p>
        </p:txBody>
      </p:sp>
      <p:sp>
        <p:nvSpPr>
          <p:cNvPr id="8" name="TextBox 7">
            <a:extLst>
              <a:ext uri="{FF2B5EF4-FFF2-40B4-BE49-F238E27FC236}">
                <a16:creationId xmlns:a16="http://schemas.microsoft.com/office/drawing/2014/main" id="{C2CAA38A-307E-4F56-8083-DC486E1377A1}"/>
              </a:ext>
            </a:extLst>
          </p:cNvPr>
          <p:cNvSpPr txBox="1"/>
          <p:nvPr/>
        </p:nvSpPr>
        <p:spPr>
          <a:xfrm>
            <a:off x="2048117" y="4221904"/>
            <a:ext cx="3874954" cy="461665"/>
          </a:xfrm>
          <a:prstGeom prst="rect">
            <a:avLst/>
          </a:prstGeom>
          <a:noFill/>
        </p:spPr>
        <p:txBody>
          <a:bodyPr wrap="square" rtlCol="0">
            <a:spAutoFit/>
          </a:bodyPr>
          <a:lstStyle/>
          <a:p>
            <a:r>
              <a:rPr lang="en-US" sz="2400" b="1" dirty="0">
                <a:solidFill>
                  <a:srgbClr val="FF0000"/>
                </a:solidFill>
              </a:rPr>
              <a:t>TANF CPS&amp;FC/Adoption - 0</a:t>
            </a:r>
          </a:p>
        </p:txBody>
      </p:sp>
      <p:sp>
        <p:nvSpPr>
          <p:cNvPr id="9" name="Rectangle: Rounded Corners 8">
            <a:extLst>
              <a:ext uri="{FF2B5EF4-FFF2-40B4-BE49-F238E27FC236}">
                <a16:creationId xmlns:a16="http://schemas.microsoft.com/office/drawing/2014/main" id="{FCF94CE0-3609-42CC-83CE-9069C99C011D}"/>
              </a:ext>
            </a:extLst>
          </p:cNvPr>
          <p:cNvSpPr/>
          <p:nvPr/>
        </p:nvSpPr>
        <p:spPr>
          <a:xfrm>
            <a:off x="3727579" y="3050163"/>
            <a:ext cx="2496312" cy="10287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D93027B1-A599-4DDE-BA97-2ED49384CAAD}"/>
              </a:ext>
            </a:extLst>
          </p:cNvPr>
          <p:cNvSpPr/>
          <p:nvPr/>
        </p:nvSpPr>
        <p:spPr>
          <a:xfrm>
            <a:off x="5586845" y="5361709"/>
            <a:ext cx="2496312" cy="961591"/>
          </a:xfrm>
          <a:prstGeom prst="roundRect">
            <a:avLst/>
          </a:prstGeom>
          <a:no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10F7E0-F4BF-48C1-A46B-2095B6EA210C}"/>
              </a:ext>
            </a:extLst>
          </p:cNvPr>
          <p:cNvSpPr txBox="1"/>
          <p:nvPr/>
        </p:nvSpPr>
        <p:spPr>
          <a:xfrm>
            <a:off x="9309775" y="834172"/>
            <a:ext cx="2518663" cy="2215991"/>
          </a:xfrm>
          <a:prstGeom prst="rect">
            <a:avLst/>
          </a:prstGeom>
          <a:noFill/>
        </p:spPr>
        <p:txBody>
          <a:bodyPr wrap="square" rtlCol="0">
            <a:spAutoFit/>
          </a:bodyPr>
          <a:lstStyle/>
          <a:p>
            <a:r>
              <a:rPr lang="en-US" sz="2300" dirty="0">
                <a:solidFill>
                  <a:srgbClr val="FF0000"/>
                </a:solidFill>
              </a:rPr>
              <a:t>Refer to spreadsheet tab “</a:t>
            </a:r>
            <a:r>
              <a:rPr lang="en-US" sz="2300" b="1" dirty="0">
                <a:solidFill>
                  <a:srgbClr val="FF0000"/>
                </a:solidFill>
              </a:rPr>
              <a:t>335 Codes to 411</a:t>
            </a:r>
            <a:r>
              <a:rPr lang="en-US" sz="2300" dirty="0">
                <a:solidFill>
                  <a:srgbClr val="FF0000"/>
                </a:solidFill>
              </a:rPr>
              <a:t>” to determine F/C/P for shifting 210, 211, 215 R to 0</a:t>
            </a:r>
          </a:p>
        </p:txBody>
      </p:sp>
    </p:spTree>
    <p:extLst>
      <p:ext uri="{BB962C8B-B14F-4D97-AF65-F5344CB8AC3E}">
        <p14:creationId xmlns:p14="http://schemas.microsoft.com/office/powerpoint/2010/main" val="2209870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F72C7-7F97-44B5-BB52-AFD847A51B43}"/>
              </a:ext>
            </a:extLst>
          </p:cNvPr>
          <p:cNvPicPr>
            <a:picLocks noChangeAspect="1"/>
          </p:cNvPicPr>
          <p:nvPr/>
        </p:nvPicPr>
        <p:blipFill>
          <a:blip r:embed="rId3"/>
          <a:stretch>
            <a:fillRect/>
          </a:stretch>
        </p:blipFill>
        <p:spPr>
          <a:xfrm>
            <a:off x="255814" y="222676"/>
            <a:ext cx="11680371" cy="2174869"/>
          </a:xfrm>
          <a:prstGeom prst="rect">
            <a:avLst/>
          </a:prstGeom>
        </p:spPr>
      </p:pic>
      <p:pic>
        <p:nvPicPr>
          <p:cNvPr id="4" name="Picture 3">
            <a:extLst>
              <a:ext uri="{FF2B5EF4-FFF2-40B4-BE49-F238E27FC236}">
                <a16:creationId xmlns:a16="http://schemas.microsoft.com/office/drawing/2014/main" id="{B5D44F17-F335-40CE-ABA7-0682BA9DCAA2}"/>
              </a:ext>
            </a:extLst>
          </p:cNvPr>
          <p:cNvPicPr>
            <a:picLocks noChangeAspect="1"/>
          </p:cNvPicPr>
          <p:nvPr/>
        </p:nvPicPr>
        <p:blipFill>
          <a:blip r:embed="rId4"/>
          <a:stretch>
            <a:fillRect/>
          </a:stretch>
        </p:blipFill>
        <p:spPr>
          <a:xfrm>
            <a:off x="255813" y="1898801"/>
            <a:ext cx="11680371" cy="4647469"/>
          </a:xfrm>
          <a:prstGeom prst="rect">
            <a:avLst/>
          </a:prstGeom>
        </p:spPr>
      </p:pic>
      <p:sp>
        <p:nvSpPr>
          <p:cNvPr id="5" name="Rectangle: Rounded Corners 4">
            <a:extLst>
              <a:ext uri="{FF2B5EF4-FFF2-40B4-BE49-F238E27FC236}">
                <a16:creationId xmlns:a16="http://schemas.microsoft.com/office/drawing/2014/main" id="{19BCB313-EE0B-439F-9FFF-AE6B8C7410E8}"/>
              </a:ext>
            </a:extLst>
          </p:cNvPr>
          <p:cNvSpPr/>
          <p:nvPr/>
        </p:nvSpPr>
        <p:spPr>
          <a:xfrm>
            <a:off x="2951018" y="4115954"/>
            <a:ext cx="5372100" cy="14593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A51C89C-28DD-429D-BFAE-3E7FB9398C18}"/>
              </a:ext>
            </a:extLst>
          </p:cNvPr>
          <p:cNvSpPr txBox="1"/>
          <p:nvPr/>
        </p:nvSpPr>
        <p:spPr>
          <a:xfrm>
            <a:off x="6636327" y="5681442"/>
            <a:ext cx="3841173" cy="707886"/>
          </a:xfrm>
          <a:prstGeom prst="rect">
            <a:avLst/>
          </a:prstGeom>
          <a:solidFill>
            <a:srgbClr val="FFFF00"/>
          </a:solidFill>
        </p:spPr>
        <p:txBody>
          <a:bodyPr wrap="square" rtlCol="0">
            <a:spAutoFit/>
          </a:bodyPr>
          <a:lstStyle/>
          <a:p>
            <a:r>
              <a:rPr lang="en-US" sz="2000" dirty="0"/>
              <a:t>Total minutes to shift from </a:t>
            </a:r>
          </a:p>
          <a:p>
            <a:r>
              <a:rPr lang="en-US" sz="2000" dirty="0"/>
              <a:t>55-15-A (</a:t>
            </a:r>
            <a:r>
              <a:rPr lang="en-US" sz="2000" dirty="0">
                <a:solidFill>
                  <a:srgbClr val="FF0000"/>
                </a:solidFill>
              </a:rPr>
              <a:t>R</a:t>
            </a:r>
            <a:r>
              <a:rPr lang="en-US" sz="2000" dirty="0"/>
              <a:t>) to 03-11-A (</a:t>
            </a:r>
            <a:r>
              <a:rPr lang="en-US" sz="2000" dirty="0">
                <a:solidFill>
                  <a:srgbClr val="FF0000"/>
                </a:solidFill>
              </a:rPr>
              <a:t>0</a:t>
            </a:r>
            <a:r>
              <a:rPr lang="en-US" sz="2000" dirty="0"/>
              <a:t>) = 7,205</a:t>
            </a:r>
          </a:p>
        </p:txBody>
      </p:sp>
    </p:spTree>
    <p:extLst>
      <p:ext uri="{BB962C8B-B14F-4D97-AF65-F5344CB8AC3E}">
        <p14:creationId xmlns:p14="http://schemas.microsoft.com/office/powerpoint/2010/main" val="2569406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A18E-A5C8-47F9-ADF1-65B7A9913E3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C46208-0511-44A9-9AF1-7F3EE3B62A1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C7943C9-1821-4D2E-A55F-0779ABB63EA2}"/>
              </a:ext>
            </a:extLst>
          </p:cNvPr>
          <p:cNvPicPr>
            <a:picLocks noChangeAspect="1"/>
          </p:cNvPicPr>
          <p:nvPr/>
        </p:nvPicPr>
        <p:blipFill>
          <a:blip r:embed="rId3"/>
          <a:stretch>
            <a:fillRect/>
          </a:stretch>
        </p:blipFill>
        <p:spPr>
          <a:xfrm>
            <a:off x="407616" y="239735"/>
            <a:ext cx="11376768" cy="6253140"/>
          </a:xfrm>
          <a:prstGeom prst="rect">
            <a:avLst/>
          </a:prstGeom>
        </p:spPr>
      </p:pic>
      <p:sp>
        <p:nvSpPr>
          <p:cNvPr id="5" name="TextBox 4">
            <a:extLst>
              <a:ext uri="{FF2B5EF4-FFF2-40B4-BE49-F238E27FC236}">
                <a16:creationId xmlns:a16="http://schemas.microsoft.com/office/drawing/2014/main" id="{3457F51A-3454-437A-94C3-2133719A8B8C}"/>
              </a:ext>
            </a:extLst>
          </p:cNvPr>
          <p:cNvSpPr txBox="1"/>
          <p:nvPr/>
        </p:nvSpPr>
        <p:spPr>
          <a:xfrm>
            <a:off x="1070264" y="4374429"/>
            <a:ext cx="2140527" cy="1200329"/>
          </a:xfrm>
          <a:prstGeom prst="rect">
            <a:avLst/>
          </a:prstGeom>
          <a:solidFill>
            <a:schemeClr val="bg1"/>
          </a:solidFill>
        </p:spPr>
        <p:txBody>
          <a:bodyPr wrap="square" rtlCol="0">
            <a:spAutoFit/>
          </a:bodyPr>
          <a:lstStyle/>
          <a:p>
            <a:r>
              <a:rPr lang="en-US" dirty="0"/>
              <a:t>Click Edit icon to left, then above screen will display so you can change F/C/P</a:t>
            </a:r>
          </a:p>
        </p:txBody>
      </p:sp>
      <p:cxnSp>
        <p:nvCxnSpPr>
          <p:cNvPr id="7" name="Straight Arrow Connector 6">
            <a:extLst>
              <a:ext uri="{FF2B5EF4-FFF2-40B4-BE49-F238E27FC236}">
                <a16:creationId xmlns:a16="http://schemas.microsoft.com/office/drawing/2014/main" id="{82532C88-42B5-46F8-94D0-AED1369E89F4}"/>
              </a:ext>
            </a:extLst>
          </p:cNvPr>
          <p:cNvCxnSpPr>
            <a:cxnSpLocks/>
            <a:stCxn id="5" idx="1"/>
          </p:cNvCxnSpPr>
          <p:nvPr/>
        </p:nvCxnSpPr>
        <p:spPr>
          <a:xfrm flipH="1" flipV="1">
            <a:off x="706582" y="4925293"/>
            <a:ext cx="363682" cy="49301"/>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FB52B5-77FF-4C9E-8A13-DEC07540F06D}"/>
              </a:ext>
            </a:extLst>
          </p:cNvPr>
          <p:cNvCxnSpPr/>
          <p:nvPr/>
        </p:nvCxnSpPr>
        <p:spPr>
          <a:xfrm flipV="1">
            <a:off x="2971800" y="1236518"/>
            <a:ext cx="1465118" cy="3137911"/>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6CD564-1FBE-417C-A3D2-53DB9B009292}"/>
              </a:ext>
            </a:extLst>
          </p:cNvPr>
          <p:cNvSpPr txBox="1"/>
          <p:nvPr/>
        </p:nvSpPr>
        <p:spPr>
          <a:xfrm>
            <a:off x="3726393" y="1369622"/>
            <a:ext cx="493923"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6" name="TextBox 5">
            <a:extLst>
              <a:ext uri="{FF2B5EF4-FFF2-40B4-BE49-F238E27FC236}">
                <a16:creationId xmlns:a16="http://schemas.microsoft.com/office/drawing/2014/main" id="{9E45FEEB-BB8F-4532-83EE-8EBCA973A4F1}"/>
              </a:ext>
            </a:extLst>
          </p:cNvPr>
          <p:cNvSpPr txBox="1"/>
          <p:nvPr/>
        </p:nvSpPr>
        <p:spPr>
          <a:xfrm>
            <a:off x="522383" y="4925293"/>
            <a:ext cx="474518"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Tree>
    <p:extLst>
      <p:ext uri="{BB962C8B-B14F-4D97-AF65-F5344CB8AC3E}">
        <p14:creationId xmlns:p14="http://schemas.microsoft.com/office/powerpoint/2010/main" val="3328082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3114318-D87F-4EED-91DE-62A98C7390A5}"/>
              </a:ext>
            </a:extLst>
          </p:cNvPr>
          <p:cNvSpPr txBox="1"/>
          <p:nvPr/>
        </p:nvSpPr>
        <p:spPr>
          <a:xfrm>
            <a:off x="612771" y="630609"/>
            <a:ext cx="9041258" cy="461665"/>
          </a:xfrm>
          <a:prstGeom prst="rect">
            <a:avLst/>
          </a:prstGeom>
          <a:noFill/>
        </p:spPr>
        <p:txBody>
          <a:bodyPr wrap="square" rtlCol="0">
            <a:spAutoFit/>
          </a:bodyPr>
          <a:lstStyle/>
          <a:p>
            <a:r>
              <a:rPr lang="en-US" sz="2400" dirty="0">
                <a:solidFill>
                  <a:srgbClr val="FF0000"/>
                </a:solidFill>
              </a:rPr>
              <a:t>R to 0 is an allowable admin shift for Child Welfare only, No Work First</a:t>
            </a:r>
          </a:p>
        </p:txBody>
      </p:sp>
      <p:pic>
        <p:nvPicPr>
          <p:cNvPr id="5" name="Picture 4">
            <a:extLst>
              <a:ext uri="{FF2B5EF4-FFF2-40B4-BE49-F238E27FC236}">
                <a16:creationId xmlns:a16="http://schemas.microsoft.com/office/drawing/2014/main" id="{8173FBE0-EA5F-4C05-B084-F140E6A420E8}"/>
              </a:ext>
            </a:extLst>
          </p:cNvPr>
          <p:cNvPicPr>
            <a:picLocks noChangeAspect="1"/>
          </p:cNvPicPr>
          <p:nvPr/>
        </p:nvPicPr>
        <p:blipFill>
          <a:blip r:embed="rId3"/>
          <a:stretch>
            <a:fillRect/>
          </a:stretch>
        </p:blipFill>
        <p:spPr>
          <a:xfrm>
            <a:off x="1084030" y="1347832"/>
            <a:ext cx="9445833" cy="1422065"/>
          </a:xfrm>
          <a:prstGeom prst="rect">
            <a:avLst/>
          </a:prstGeom>
        </p:spPr>
      </p:pic>
      <p:pic>
        <p:nvPicPr>
          <p:cNvPr id="12" name="Picture 11">
            <a:extLst>
              <a:ext uri="{FF2B5EF4-FFF2-40B4-BE49-F238E27FC236}">
                <a16:creationId xmlns:a16="http://schemas.microsoft.com/office/drawing/2014/main" id="{61843034-FAB6-4FE9-BE15-D3B1C9E385E7}"/>
              </a:ext>
            </a:extLst>
          </p:cNvPr>
          <p:cNvPicPr>
            <a:picLocks noChangeAspect="1"/>
          </p:cNvPicPr>
          <p:nvPr/>
        </p:nvPicPr>
        <p:blipFill>
          <a:blip r:embed="rId4"/>
          <a:stretch>
            <a:fillRect/>
          </a:stretch>
        </p:blipFill>
        <p:spPr>
          <a:xfrm>
            <a:off x="1449887" y="2699230"/>
            <a:ext cx="7526048" cy="3528161"/>
          </a:xfrm>
          <a:prstGeom prst="rect">
            <a:avLst/>
          </a:prstGeom>
        </p:spPr>
      </p:pic>
      <p:cxnSp>
        <p:nvCxnSpPr>
          <p:cNvPr id="14" name="Straight Connector 13">
            <a:extLst>
              <a:ext uri="{FF2B5EF4-FFF2-40B4-BE49-F238E27FC236}">
                <a16:creationId xmlns:a16="http://schemas.microsoft.com/office/drawing/2014/main" id="{28BC6363-1F2E-45F2-BE4F-497FEF9194DE}"/>
              </a:ext>
            </a:extLst>
          </p:cNvPr>
          <p:cNvCxnSpPr>
            <a:cxnSpLocks/>
          </p:cNvCxnSpPr>
          <p:nvPr/>
        </p:nvCxnSpPr>
        <p:spPr>
          <a:xfrm flipH="1">
            <a:off x="5700821" y="3182421"/>
            <a:ext cx="212249" cy="2054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331EEB-9450-451C-A9AD-1D9B26D57440}"/>
              </a:ext>
            </a:extLst>
          </p:cNvPr>
          <p:cNvCxnSpPr>
            <a:cxnSpLocks/>
          </p:cNvCxnSpPr>
          <p:nvPr/>
        </p:nvCxnSpPr>
        <p:spPr>
          <a:xfrm flipH="1">
            <a:off x="5709385" y="3355369"/>
            <a:ext cx="212249" cy="2054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7FD0A1-B15B-4415-9878-4A1616313A2C}"/>
              </a:ext>
            </a:extLst>
          </p:cNvPr>
          <p:cNvCxnSpPr>
            <a:cxnSpLocks/>
          </p:cNvCxnSpPr>
          <p:nvPr/>
        </p:nvCxnSpPr>
        <p:spPr>
          <a:xfrm flipH="1">
            <a:off x="5707674" y="3569413"/>
            <a:ext cx="212249" cy="2054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4BD51B8-16C7-47E3-B81D-5EA3C41F8FB5}"/>
              </a:ext>
            </a:extLst>
          </p:cNvPr>
          <p:cNvSpPr txBox="1"/>
          <p:nvPr/>
        </p:nvSpPr>
        <p:spPr>
          <a:xfrm>
            <a:off x="5977556" y="3087010"/>
            <a:ext cx="359595" cy="738664"/>
          </a:xfrm>
          <a:prstGeom prst="rect">
            <a:avLst/>
          </a:prstGeom>
          <a:noFill/>
        </p:spPr>
        <p:txBody>
          <a:bodyPr wrap="square" rtlCol="0">
            <a:spAutoFit/>
          </a:bodyPr>
          <a:lstStyle/>
          <a:p>
            <a:r>
              <a:rPr lang="en-US" sz="1400" b="1" dirty="0">
                <a:solidFill>
                  <a:srgbClr val="FF0000"/>
                </a:solidFill>
                <a:latin typeface="Ink Free" panose="03080402000500000000" pitchFamily="66" charset="0"/>
              </a:rPr>
              <a:t>0</a:t>
            </a:r>
          </a:p>
          <a:p>
            <a:r>
              <a:rPr lang="en-US" sz="1400" b="1" dirty="0">
                <a:solidFill>
                  <a:srgbClr val="FF0000"/>
                </a:solidFill>
                <a:latin typeface="Ink Free" panose="03080402000500000000" pitchFamily="66" charset="0"/>
              </a:rPr>
              <a:t>0</a:t>
            </a:r>
          </a:p>
          <a:p>
            <a:r>
              <a:rPr lang="en-US" sz="1400" b="1" dirty="0">
                <a:solidFill>
                  <a:srgbClr val="FF0000"/>
                </a:solidFill>
                <a:latin typeface="Ink Free" panose="03080402000500000000" pitchFamily="66" charset="0"/>
              </a:rPr>
              <a:t>0</a:t>
            </a:r>
            <a:endParaRPr lang="en-US" b="1" dirty="0">
              <a:solidFill>
                <a:srgbClr val="FF0000"/>
              </a:solidFill>
              <a:latin typeface="Ink Free" panose="03080402000500000000" pitchFamily="66" charset="0"/>
            </a:endParaRPr>
          </a:p>
        </p:txBody>
      </p:sp>
      <p:sp>
        <p:nvSpPr>
          <p:cNvPr id="2" name="TextBox 1">
            <a:extLst>
              <a:ext uri="{FF2B5EF4-FFF2-40B4-BE49-F238E27FC236}">
                <a16:creationId xmlns:a16="http://schemas.microsoft.com/office/drawing/2014/main" id="{CE83CE25-2664-4B48-97C4-41CB4EDC56B1}"/>
              </a:ext>
            </a:extLst>
          </p:cNvPr>
          <p:cNvSpPr txBox="1"/>
          <p:nvPr/>
        </p:nvSpPr>
        <p:spPr>
          <a:xfrm>
            <a:off x="9045441" y="3302822"/>
            <a:ext cx="1901952" cy="646331"/>
          </a:xfrm>
          <a:prstGeom prst="rect">
            <a:avLst/>
          </a:prstGeom>
          <a:noFill/>
        </p:spPr>
        <p:txBody>
          <a:bodyPr wrap="square" rtlCol="0">
            <a:spAutoFit/>
          </a:bodyPr>
          <a:lstStyle/>
          <a:p>
            <a:r>
              <a:rPr lang="en-US" b="1" dirty="0">
                <a:solidFill>
                  <a:srgbClr val="FF0000"/>
                </a:solidFill>
                <a:latin typeface="Ink Free" panose="03080402000500000000" pitchFamily="66" charset="0"/>
              </a:rPr>
              <a:t>Admin shift from R to 0</a:t>
            </a:r>
          </a:p>
        </p:txBody>
      </p:sp>
    </p:spTree>
    <p:extLst>
      <p:ext uri="{BB962C8B-B14F-4D97-AF65-F5344CB8AC3E}">
        <p14:creationId xmlns:p14="http://schemas.microsoft.com/office/powerpoint/2010/main" val="265836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2794-0D48-4B02-B446-D82081674632}"/>
              </a:ext>
            </a:extLst>
          </p:cNvPr>
          <p:cNvSpPr>
            <a:spLocks noGrp="1"/>
          </p:cNvSpPr>
          <p:nvPr>
            <p:ph type="title"/>
          </p:nvPr>
        </p:nvSpPr>
        <p:spPr/>
        <p:txBody>
          <a:bodyPr>
            <a:normAutofit/>
          </a:bodyPr>
          <a:lstStyle/>
          <a:p>
            <a:r>
              <a:rPr lang="en-US" sz="4800" b="1" dirty="0"/>
              <a:t>Close Watch on Reports</a:t>
            </a:r>
          </a:p>
        </p:txBody>
      </p:sp>
      <p:sp>
        <p:nvSpPr>
          <p:cNvPr id="10" name="Content Placeholder 2">
            <a:extLst>
              <a:ext uri="{FF2B5EF4-FFF2-40B4-BE49-F238E27FC236}">
                <a16:creationId xmlns:a16="http://schemas.microsoft.com/office/drawing/2014/main" id="{667EEB05-1D5A-459E-997E-D11BB1717689}"/>
              </a:ext>
            </a:extLst>
          </p:cNvPr>
          <p:cNvSpPr>
            <a:spLocks noGrp="1"/>
          </p:cNvSpPr>
          <p:nvPr>
            <p:ph idx="1"/>
          </p:nvPr>
        </p:nvSpPr>
        <p:spPr>
          <a:xfrm>
            <a:off x="838200" y="1825625"/>
            <a:ext cx="9407236" cy="4351338"/>
          </a:xfrm>
        </p:spPr>
        <p:txBody>
          <a:bodyPr/>
          <a:lstStyle/>
          <a:p>
            <a:r>
              <a:rPr lang="en-US" dirty="0"/>
              <a:t>Reports are available monthly  </a:t>
            </a:r>
          </a:p>
          <a:p>
            <a:r>
              <a:rPr lang="en-US" dirty="0"/>
              <a:t>XS411 is best tool to use when talking about revenues</a:t>
            </a:r>
          </a:p>
          <a:p>
            <a:r>
              <a:rPr lang="en-US" dirty="0"/>
              <a:t>Fiscal staff should understand how to read the XS411 report and should help Program staff understand it also</a:t>
            </a:r>
          </a:p>
          <a:p>
            <a:r>
              <a:rPr lang="en-US" dirty="0"/>
              <a:t>Shows all capped funding sources</a:t>
            </a:r>
          </a:p>
          <a:p>
            <a:r>
              <a:rPr lang="en-US" dirty="0"/>
              <a:t>Grows monthly to show up to a full state year</a:t>
            </a:r>
          </a:p>
          <a:p>
            <a:r>
              <a:rPr lang="en-US" dirty="0"/>
              <a:t>State XS411 does not track MOE; however, it does track TANF</a:t>
            </a:r>
          </a:p>
          <a:p>
            <a:r>
              <a:rPr lang="en-US" dirty="0"/>
              <a:t>Doesn’t show amount of county dollars/overspending – refer to XS337 report</a:t>
            </a:r>
          </a:p>
          <a:p>
            <a:endParaRPr lang="en-US" dirty="0"/>
          </a:p>
          <a:p>
            <a:endParaRPr lang="en-US" dirty="0"/>
          </a:p>
          <a:p>
            <a:endParaRPr lang="en-US" dirty="0"/>
          </a:p>
          <a:p>
            <a:endParaRPr lang="en-US" dirty="0"/>
          </a:p>
        </p:txBody>
      </p:sp>
      <p:sp>
        <p:nvSpPr>
          <p:cNvPr id="9" name="Rectangle 8">
            <a:extLst>
              <a:ext uri="{FF2B5EF4-FFF2-40B4-BE49-F238E27FC236}">
                <a16:creationId xmlns:a16="http://schemas.microsoft.com/office/drawing/2014/main" id="{C52FD61F-48D4-4CE4-A5DB-CB7A6C6DEB02}"/>
              </a:ext>
            </a:extLst>
          </p:cNvPr>
          <p:cNvSpPr/>
          <p:nvPr/>
        </p:nvSpPr>
        <p:spPr>
          <a:xfrm>
            <a:off x="10588337" y="0"/>
            <a:ext cx="1603664" cy="685800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2" name="Picture 11">
            <a:extLst>
              <a:ext uri="{FF2B5EF4-FFF2-40B4-BE49-F238E27FC236}">
                <a16:creationId xmlns:a16="http://schemas.microsoft.com/office/drawing/2014/main" id="{62D00FB4-8DE5-4B60-96E7-C48E35005A53}"/>
              </a:ext>
            </a:extLst>
          </p:cNvPr>
          <p:cNvPicPr>
            <a:picLocks noChangeAspect="1"/>
          </p:cNvPicPr>
          <p:nvPr/>
        </p:nvPicPr>
        <p:blipFill>
          <a:blip r:embed="rId3"/>
          <a:stretch>
            <a:fillRect/>
          </a:stretch>
        </p:blipFill>
        <p:spPr>
          <a:xfrm>
            <a:off x="10408202" y="1"/>
            <a:ext cx="180135" cy="6858000"/>
          </a:xfrm>
          <a:prstGeom prst="rect">
            <a:avLst/>
          </a:prstGeom>
        </p:spPr>
      </p:pic>
    </p:spTree>
    <p:extLst>
      <p:ext uri="{BB962C8B-B14F-4D97-AF65-F5344CB8AC3E}">
        <p14:creationId xmlns:p14="http://schemas.microsoft.com/office/powerpoint/2010/main" val="508878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283A6-1142-401C-B537-78AFDB9AE11D}"/>
              </a:ext>
            </a:extLst>
          </p:cNvPr>
          <p:cNvPicPr>
            <a:picLocks noChangeAspect="1"/>
          </p:cNvPicPr>
          <p:nvPr/>
        </p:nvPicPr>
        <p:blipFill>
          <a:blip r:embed="rId3"/>
          <a:stretch>
            <a:fillRect/>
          </a:stretch>
        </p:blipFill>
        <p:spPr>
          <a:xfrm>
            <a:off x="3913669" y="2579897"/>
            <a:ext cx="7457407" cy="3871505"/>
          </a:xfrm>
          <a:prstGeom prst="rect">
            <a:avLst/>
          </a:prstGeom>
        </p:spPr>
      </p:pic>
      <p:sp>
        <p:nvSpPr>
          <p:cNvPr id="7" name="TextBox 6">
            <a:extLst>
              <a:ext uri="{FF2B5EF4-FFF2-40B4-BE49-F238E27FC236}">
                <a16:creationId xmlns:a16="http://schemas.microsoft.com/office/drawing/2014/main" id="{F0AE0150-99BE-457C-AB4B-D2B0394E058F}"/>
              </a:ext>
            </a:extLst>
          </p:cNvPr>
          <p:cNvSpPr txBox="1"/>
          <p:nvPr/>
        </p:nvSpPr>
        <p:spPr>
          <a:xfrm>
            <a:off x="6743157" y="2846104"/>
            <a:ext cx="380144" cy="461665"/>
          </a:xfrm>
          <a:prstGeom prst="rect">
            <a:avLst/>
          </a:prstGeom>
          <a:noFill/>
        </p:spPr>
        <p:txBody>
          <a:bodyPr wrap="square" rtlCol="0">
            <a:spAutoFit/>
          </a:bodyPr>
          <a:lstStyle/>
          <a:p>
            <a:r>
              <a:rPr lang="en-US" sz="2400" b="1" dirty="0">
                <a:solidFill>
                  <a:srgbClr val="FF0000"/>
                </a:solidFill>
              </a:rPr>
              <a:t>R</a:t>
            </a:r>
          </a:p>
        </p:txBody>
      </p:sp>
      <p:sp>
        <p:nvSpPr>
          <p:cNvPr id="8" name="TextBox 7">
            <a:extLst>
              <a:ext uri="{FF2B5EF4-FFF2-40B4-BE49-F238E27FC236}">
                <a16:creationId xmlns:a16="http://schemas.microsoft.com/office/drawing/2014/main" id="{53DFD65A-2E54-4402-BFD8-9077087A17A3}"/>
              </a:ext>
            </a:extLst>
          </p:cNvPr>
          <p:cNvSpPr txBox="1"/>
          <p:nvPr/>
        </p:nvSpPr>
        <p:spPr>
          <a:xfrm>
            <a:off x="9950207" y="2848008"/>
            <a:ext cx="380144" cy="461665"/>
          </a:xfrm>
          <a:prstGeom prst="rect">
            <a:avLst/>
          </a:prstGeom>
          <a:noFill/>
        </p:spPr>
        <p:txBody>
          <a:bodyPr wrap="square" rtlCol="0">
            <a:spAutoFit/>
          </a:bodyPr>
          <a:lstStyle/>
          <a:p>
            <a:r>
              <a:rPr lang="en-US" sz="2400" b="1" dirty="0">
                <a:solidFill>
                  <a:srgbClr val="FF0000"/>
                </a:solidFill>
              </a:rPr>
              <a:t>0</a:t>
            </a:r>
          </a:p>
        </p:txBody>
      </p:sp>
      <p:sp>
        <p:nvSpPr>
          <p:cNvPr id="12" name="TextBox 11">
            <a:extLst>
              <a:ext uri="{FF2B5EF4-FFF2-40B4-BE49-F238E27FC236}">
                <a16:creationId xmlns:a16="http://schemas.microsoft.com/office/drawing/2014/main" id="{3BD4D8EB-0B12-4FCE-9DC2-E2B78B1FDE63}"/>
              </a:ext>
            </a:extLst>
          </p:cNvPr>
          <p:cNvSpPr txBox="1"/>
          <p:nvPr/>
        </p:nvSpPr>
        <p:spPr>
          <a:xfrm>
            <a:off x="523981" y="2555223"/>
            <a:ext cx="3071973" cy="2677656"/>
          </a:xfrm>
          <a:prstGeom prst="rect">
            <a:avLst/>
          </a:prstGeom>
          <a:noFill/>
        </p:spPr>
        <p:txBody>
          <a:bodyPr wrap="square" rtlCol="0">
            <a:spAutoFit/>
          </a:bodyPr>
          <a:lstStyle/>
          <a:p>
            <a:pPr lvl="0">
              <a:defRPr/>
            </a:pPr>
            <a:r>
              <a:rPr lang="en-US" sz="2400" dirty="0"/>
              <a:t>Shifting funds as shown through this example is a suggested method to manage revenues as you process the 1571 each month.</a:t>
            </a:r>
          </a:p>
        </p:txBody>
      </p:sp>
      <p:sp>
        <p:nvSpPr>
          <p:cNvPr id="10" name="Arrow: Right 9">
            <a:extLst>
              <a:ext uri="{FF2B5EF4-FFF2-40B4-BE49-F238E27FC236}">
                <a16:creationId xmlns:a16="http://schemas.microsoft.com/office/drawing/2014/main" id="{1B6F11E4-369E-4E7C-80D9-6FFCC1998312}"/>
              </a:ext>
            </a:extLst>
          </p:cNvPr>
          <p:cNvSpPr/>
          <p:nvPr/>
        </p:nvSpPr>
        <p:spPr>
          <a:xfrm rot="16200000">
            <a:off x="9324221" y="5858356"/>
            <a:ext cx="287635" cy="188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1E854FC-D2B3-4826-920E-A009878797A5}"/>
              </a:ext>
            </a:extLst>
          </p:cNvPr>
          <p:cNvSpPr/>
          <p:nvPr/>
        </p:nvSpPr>
        <p:spPr>
          <a:xfrm rot="5400000">
            <a:off x="6202165" y="6092195"/>
            <a:ext cx="287635" cy="188322"/>
          </a:xfrm>
          <a:prstGeom prst="right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00AE121-3B58-43F7-A5DD-AF7A78B73E5A}"/>
              </a:ext>
            </a:extLst>
          </p:cNvPr>
          <p:cNvSpPr txBox="1"/>
          <p:nvPr/>
        </p:nvSpPr>
        <p:spPr>
          <a:xfrm>
            <a:off x="483144" y="363484"/>
            <a:ext cx="10786218" cy="2139047"/>
          </a:xfrm>
          <a:prstGeom prst="rect">
            <a:avLst/>
          </a:prstGeom>
          <a:noFill/>
        </p:spPr>
        <p:txBody>
          <a:bodyPr wrap="square" rtlCol="0">
            <a:spAutoFit/>
          </a:bodyPr>
          <a:lstStyle/>
          <a:p>
            <a:pPr marL="457200" indent="-457200">
              <a:buClr>
                <a:srgbClr val="4472C4"/>
              </a:buClr>
              <a:buFont typeface="Wingdings" panose="05000000000000000000" pitchFamily="2" charset="2"/>
              <a:buChar char="ü"/>
            </a:pPr>
            <a:r>
              <a:rPr lang="en-US" sz="3200" dirty="0"/>
              <a:t>Process allocations in NC-CoReLS</a:t>
            </a:r>
          </a:p>
          <a:p>
            <a:pPr marL="457200" indent="-457200">
              <a:buClr>
                <a:srgbClr val="4472C4"/>
              </a:buClr>
              <a:buFont typeface="Wingdings" panose="05000000000000000000" pitchFamily="2" charset="2"/>
              <a:buChar char="ü"/>
            </a:pPr>
            <a:r>
              <a:rPr lang="en-US" sz="3200" dirty="0"/>
              <a:t>Run another 411 Report</a:t>
            </a:r>
          </a:p>
          <a:p>
            <a:pPr marL="457200" indent="-457200">
              <a:buClr>
                <a:srgbClr val="4472C4"/>
              </a:buClr>
              <a:buFont typeface="Wingdings" panose="05000000000000000000" pitchFamily="2" charset="2"/>
              <a:buChar char="ü"/>
            </a:pPr>
            <a:r>
              <a:rPr lang="en-US" sz="3200" dirty="0"/>
              <a:t>Review results</a:t>
            </a:r>
          </a:p>
          <a:p>
            <a:pPr marL="457200" indent="-457200">
              <a:spcBef>
                <a:spcPts val="600"/>
              </a:spcBef>
              <a:tabLst>
                <a:tab pos="4510088" algn="l"/>
              </a:tabLst>
            </a:pPr>
            <a:r>
              <a:rPr lang="en-US" sz="3200" b="1" dirty="0"/>
              <a:t>		Admin Shift Example End Result</a:t>
            </a:r>
          </a:p>
        </p:txBody>
      </p:sp>
      <p:pic>
        <p:nvPicPr>
          <p:cNvPr id="9" name="Picture 8">
            <a:extLst>
              <a:ext uri="{FF2B5EF4-FFF2-40B4-BE49-F238E27FC236}">
                <a16:creationId xmlns:a16="http://schemas.microsoft.com/office/drawing/2014/main" id="{A3BD18C7-ACBE-4CFC-A130-4DFBD36C7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793" y="4904009"/>
            <a:ext cx="1070478" cy="1426165"/>
          </a:xfrm>
          <a:prstGeom prst="rect">
            <a:avLst/>
          </a:prstGeom>
        </p:spPr>
      </p:pic>
    </p:spTree>
    <p:extLst>
      <p:ext uri="{BB962C8B-B14F-4D97-AF65-F5344CB8AC3E}">
        <p14:creationId xmlns:p14="http://schemas.microsoft.com/office/powerpoint/2010/main" val="3464217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43F6-D504-4872-B38E-685DF2BEAFBA}"/>
              </a:ext>
            </a:extLst>
          </p:cNvPr>
          <p:cNvSpPr>
            <a:spLocks noGrp="1"/>
          </p:cNvSpPr>
          <p:nvPr>
            <p:ph type="title"/>
          </p:nvPr>
        </p:nvSpPr>
        <p:spPr>
          <a:xfrm>
            <a:off x="0" y="5658501"/>
            <a:ext cx="12192000" cy="1202421"/>
          </a:xfrm>
          <a:solidFill>
            <a:srgbClr val="5B9BD5"/>
          </a:solidFill>
          <a:ln>
            <a:noFill/>
          </a:ln>
        </p:spPr>
        <p:txBody>
          <a:bodyPr>
            <a:normAutofit/>
          </a:bodyPr>
          <a:lstStyle/>
          <a:p>
            <a:pPr algn="ctr"/>
            <a:r>
              <a:rPr lang="en-US" sz="2800" spc="300" dirty="0">
                <a:solidFill>
                  <a:srgbClr val="5B9BD5"/>
                </a:solidFill>
                <a:latin typeface="Arial Black" panose="020B0A04020102020204" pitchFamily="34" charset="0"/>
              </a:rPr>
              <a:t>MARCH 23 &amp; 30, 2021</a:t>
            </a:r>
          </a:p>
        </p:txBody>
      </p:sp>
      <p:sp>
        <p:nvSpPr>
          <p:cNvPr id="9" name="Title 1">
            <a:extLst>
              <a:ext uri="{FF2B5EF4-FFF2-40B4-BE49-F238E27FC236}">
                <a16:creationId xmlns:a16="http://schemas.microsoft.com/office/drawing/2014/main" id="{A398C231-99EB-485A-B0E7-D4AE01C46368}"/>
              </a:ext>
            </a:extLst>
          </p:cNvPr>
          <p:cNvSpPr txBox="1">
            <a:spLocks/>
          </p:cNvSpPr>
          <p:nvPr/>
        </p:nvSpPr>
        <p:spPr>
          <a:xfrm>
            <a:off x="1138518" y="2167115"/>
            <a:ext cx="9914964"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23F5C"/>
                </a:solidFill>
                <a:effectLst/>
                <a:uLnTx/>
                <a:uFillTx/>
                <a:latin typeface="Calibri Light" panose="020F0302020204030204"/>
                <a:ea typeface="+mj-ea"/>
                <a:cs typeface="+mj-cs"/>
              </a:rPr>
              <a:t>BREAK</a:t>
            </a:r>
            <a:endParaRPr kumimoji="0" lang="en-US" sz="4800" b="1" i="0" u="none" strike="noStrike" kern="1200" cap="none" spc="300" normalizeH="0" baseline="0" noProof="0" dirty="0">
              <a:ln>
                <a:noFill/>
              </a:ln>
              <a:solidFill>
                <a:srgbClr val="023F5C"/>
              </a:solidFill>
              <a:effectLst/>
              <a:uLnTx/>
              <a:uFillTx/>
              <a:latin typeface="Calibri Light" panose="020F0302020204030204"/>
              <a:ea typeface="+mj-ea"/>
              <a:cs typeface="+mj-cs"/>
            </a:endParaRPr>
          </a:p>
        </p:txBody>
      </p:sp>
      <p:sp>
        <p:nvSpPr>
          <p:cNvPr id="10" name="Rectangle 9">
            <a:extLst>
              <a:ext uri="{FF2B5EF4-FFF2-40B4-BE49-F238E27FC236}">
                <a16:creationId xmlns:a16="http://schemas.microsoft.com/office/drawing/2014/main" id="{EB04C838-6841-406E-9448-8BA1EA113CBD}"/>
              </a:ext>
            </a:extLst>
          </p:cNvPr>
          <p:cNvSpPr/>
          <p:nvPr/>
        </p:nvSpPr>
        <p:spPr>
          <a:xfrm>
            <a:off x="0" y="0"/>
            <a:ext cx="12192000" cy="801558"/>
          </a:xfrm>
          <a:prstGeom prst="rect">
            <a:avLst/>
          </a:prstGeom>
          <a:solidFill>
            <a:srgbClr val="02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AE2EFD0-EE2D-4E4E-AF23-B5B95308855F}"/>
              </a:ext>
            </a:extLst>
          </p:cNvPr>
          <p:cNvPicPr>
            <a:picLocks noChangeAspect="1"/>
          </p:cNvPicPr>
          <p:nvPr/>
        </p:nvPicPr>
        <p:blipFill>
          <a:blip r:embed="rId3"/>
          <a:stretch>
            <a:fillRect/>
          </a:stretch>
        </p:blipFill>
        <p:spPr>
          <a:xfrm rot="5400000">
            <a:off x="5975970" y="-5144312"/>
            <a:ext cx="240060" cy="12192001"/>
          </a:xfrm>
          <a:prstGeom prst="rect">
            <a:avLst/>
          </a:prstGeom>
        </p:spPr>
      </p:pic>
      <p:pic>
        <p:nvPicPr>
          <p:cNvPr id="11" name="Picture 10">
            <a:extLst>
              <a:ext uri="{FF2B5EF4-FFF2-40B4-BE49-F238E27FC236}">
                <a16:creationId xmlns:a16="http://schemas.microsoft.com/office/drawing/2014/main" id="{D03571CA-DF32-4360-AAF1-AEBF448FEAAE}"/>
              </a:ext>
            </a:extLst>
          </p:cNvPr>
          <p:cNvPicPr>
            <a:picLocks noChangeAspect="1"/>
          </p:cNvPicPr>
          <p:nvPr/>
        </p:nvPicPr>
        <p:blipFill>
          <a:blip r:embed="rId3"/>
          <a:stretch>
            <a:fillRect/>
          </a:stretch>
        </p:blipFill>
        <p:spPr>
          <a:xfrm rot="5400000">
            <a:off x="5975970" y="-325859"/>
            <a:ext cx="240060" cy="12192001"/>
          </a:xfrm>
          <a:prstGeom prst="rect">
            <a:avLst/>
          </a:prstGeom>
        </p:spPr>
      </p:pic>
    </p:spTree>
    <p:extLst>
      <p:ext uri="{BB962C8B-B14F-4D97-AF65-F5344CB8AC3E}">
        <p14:creationId xmlns:p14="http://schemas.microsoft.com/office/powerpoint/2010/main" val="3805664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110C9-6CB1-4E49-8F5B-DA4E3BA64B36}"/>
              </a:ext>
            </a:extLst>
          </p:cNvPr>
          <p:cNvSpPr>
            <a:spLocks noGrp="1"/>
          </p:cNvSpPr>
          <p:nvPr>
            <p:ph idx="1"/>
          </p:nvPr>
        </p:nvSpPr>
        <p:spPr>
          <a:xfrm>
            <a:off x="833895" y="1779640"/>
            <a:ext cx="9386455" cy="4354460"/>
          </a:xfrm>
        </p:spPr>
        <p:txBody>
          <a:bodyPr>
            <a:normAutofit/>
          </a:bodyPr>
          <a:lstStyle/>
          <a:p>
            <a:pPr marL="0" indent="0">
              <a:buNone/>
            </a:pPr>
            <a:r>
              <a:rPr lang="en-US" dirty="0">
                <a:solidFill>
                  <a:srgbClr val="4472C4"/>
                </a:solidFill>
              </a:rPr>
              <a:t>Allowable:</a:t>
            </a:r>
          </a:p>
          <a:p>
            <a:r>
              <a:rPr lang="en-US" dirty="0"/>
              <a:t>Must have funds available to transfer – review overspending on XS337 for overages moved to county money</a:t>
            </a:r>
          </a:p>
          <a:p>
            <a:r>
              <a:rPr lang="en-US" dirty="0"/>
              <a:t>Approved moves that do not require daysheet changes</a:t>
            </a:r>
          </a:p>
          <a:p>
            <a:pPr marL="0" indent="0">
              <a:buNone/>
            </a:pPr>
            <a:endParaRPr lang="en-US" dirty="0"/>
          </a:p>
          <a:p>
            <a:pPr marL="0" indent="0">
              <a:buNone/>
            </a:pPr>
            <a:r>
              <a:rPr lang="en-US" dirty="0">
                <a:solidFill>
                  <a:srgbClr val="4472C4"/>
                </a:solidFill>
              </a:rPr>
              <a:t>Unallowable:</a:t>
            </a:r>
          </a:p>
          <a:p>
            <a:r>
              <a:rPr lang="en-US" dirty="0"/>
              <a:t>Reclasses may not be completed from application codes identified as “admin” to ones identified as “services” or vice versa.</a:t>
            </a:r>
          </a:p>
          <a:p>
            <a:endParaRPr lang="en-US" dirty="0"/>
          </a:p>
          <a:p>
            <a:endParaRPr lang="en-US" dirty="0"/>
          </a:p>
          <a:p>
            <a:endParaRPr lang="en-US" dirty="0"/>
          </a:p>
          <a:p>
            <a:pPr marL="0" indent="0">
              <a:buNone/>
            </a:pPr>
            <a:endParaRPr lang="en-US" dirty="0"/>
          </a:p>
          <a:p>
            <a:endParaRPr lang="en-US" dirty="0"/>
          </a:p>
        </p:txBody>
      </p:sp>
      <p:sp>
        <p:nvSpPr>
          <p:cNvPr id="5" name="Title 1">
            <a:extLst>
              <a:ext uri="{FF2B5EF4-FFF2-40B4-BE49-F238E27FC236}">
                <a16:creationId xmlns:a16="http://schemas.microsoft.com/office/drawing/2014/main" id="{F3A05D86-E79D-458D-B8B0-A29B1708F165}"/>
              </a:ext>
            </a:extLst>
          </p:cNvPr>
          <p:cNvSpPr txBox="1">
            <a:spLocks/>
          </p:cNvSpPr>
          <p:nvPr/>
        </p:nvSpPr>
        <p:spPr>
          <a:xfrm>
            <a:off x="646043" y="468046"/>
            <a:ext cx="10707757" cy="907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Reclass Letters / Adjustments</a:t>
            </a:r>
          </a:p>
        </p:txBody>
      </p:sp>
      <p:sp>
        <p:nvSpPr>
          <p:cNvPr id="6" name="Title 1">
            <a:extLst>
              <a:ext uri="{FF2B5EF4-FFF2-40B4-BE49-F238E27FC236}">
                <a16:creationId xmlns:a16="http://schemas.microsoft.com/office/drawing/2014/main" id="{7E2C2392-CCF9-4921-AF70-094EC1351BAE}"/>
              </a:ext>
            </a:extLst>
          </p:cNvPr>
          <p:cNvSpPr>
            <a:spLocks noGrp="1"/>
          </p:cNvSpPr>
          <p:nvPr>
            <p:ph type="title"/>
          </p:nvPr>
        </p:nvSpPr>
        <p:spPr>
          <a:xfrm>
            <a:off x="368300" y="627565"/>
            <a:ext cx="10464800" cy="1152074"/>
          </a:xfrm>
        </p:spPr>
        <p:txBody>
          <a:bodyPr>
            <a:normAutofit/>
          </a:bodyPr>
          <a:lstStyle/>
          <a:p>
            <a:r>
              <a:rPr lang="en-US" sz="4800" b="1" dirty="0"/>
              <a:t>Controller’s Letter </a:t>
            </a:r>
            <a:r>
              <a:rPr lang="en-US" b="1" dirty="0"/>
              <a:t>– </a:t>
            </a:r>
            <a:r>
              <a:rPr lang="en-US" sz="4800" b="1" dirty="0"/>
              <a:t>Reclasses</a:t>
            </a:r>
            <a:endParaRPr lang="en-US" b="1" dirty="0"/>
          </a:p>
        </p:txBody>
      </p:sp>
      <p:sp>
        <p:nvSpPr>
          <p:cNvPr id="9" name="Rectangle 8">
            <a:extLst>
              <a:ext uri="{FF2B5EF4-FFF2-40B4-BE49-F238E27FC236}">
                <a16:creationId xmlns:a16="http://schemas.microsoft.com/office/drawing/2014/main" id="{D3B0C5D6-3153-43DD-A8BB-8BAE0E57B024}"/>
              </a:ext>
            </a:extLst>
          </p:cNvPr>
          <p:cNvSpPr/>
          <p:nvPr/>
        </p:nvSpPr>
        <p:spPr>
          <a:xfrm>
            <a:off x="10588337" y="0"/>
            <a:ext cx="1603664" cy="685800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CA16C947-73BD-4C5E-B7A4-FAEB9E0514A5}"/>
              </a:ext>
            </a:extLst>
          </p:cNvPr>
          <p:cNvPicPr>
            <a:picLocks noChangeAspect="1"/>
          </p:cNvPicPr>
          <p:nvPr/>
        </p:nvPicPr>
        <p:blipFill>
          <a:blip r:embed="rId3"/>
          <a:stretch>
            <a:fillRect/>
          </a:stretch>
        </p:blipFill>
        <p:spPr>
          <a:xfrm>
            <a:off x="10408202" y="1"/>
            <a:ext cx="180135" cy="6858000"/>
          </a:xfrm>
          <a:prstGeom prst="rect">
            <a:avLst/>
          </a:prstGeom>
        </p:spPr>
      </p:pic>
    </p:spTree>
    <p:extLst>
      <p:ext uri="{BB962C8B-B14F-4D97-AF65-F5344CB8AC3E}">
        <p14:creationId xmlns:p14="http://schemas.microsoft.com/office/powerpoint/2010/main" val="239591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110C9-6CB1-4E49-8F5B-DA4E3BA64B36}"/>
              </a:ext>
            </a:extLst>
          </p:cNvPr>
          <p:cNvSpPr>
            <a:spLocks noGrp="1"/>
          </p:cNvSpPr>
          <p:nvPr>
            <p:ph idx="1"/>
          </p:nvPr>
        </p:nvSpPr>
        <p:spPr>
          <a:xfrm>
            <a:off x="939800" y="1892301"/>
            <a:ext cx="10261600" cy="3595376"/>
          </a:xfrm>
        </p:spPr>
        <p:txBody>
          <a:bodyPr>
            <a:normAutofit/>
          </a:bodyPr>
          <a:lstStyle/>
          <a:p>
            <a:pPr marL="0" indent="0">
              <a:buNone/>
            </a:pPr>
            <a:r>
              <a:rPr lang="en-US" sz="3200" i="1" dirty="0">
                <a:solidFill>
                  <a:srgbClr val="4472C4"/>
                </a:solidFill>
              </a:rPr>
              <a:t>When to prepare?</a:t>
            </a:r>
            <a:endParaRPr lang="en-US" sz="3200" dirty="0">
              <a:solidFill>
                <a:srgbClr val="4472C4"/>
              </a:solidFill>
            </a:endParaRPr>
          </a:p>
          <a:p>
            <a:pPr>
              <a:spcBef>
                <a:spcPts val="1800"/>
              </a:spcBef>
            </a:pPr>
            <a:r>
              <a:rPr lang="en-US" dirty="0"/>
              <a:t>Start prepping for reclass letters end of March </a:t>
            </a:r>
            <a:r>
              <a:rPr lang="en-US" b="1" dirty="0"/>
              <a:t>(NOW!)</a:t>
            </a:r>
          </a:p>
          <a:p>
            <a:r>
              <a:rPr lang="en-US" dirty="0"/>
              <a:t>Remember – 4</a:t>
            </a:r>
            <a:r>
              <a:rPr lang="en-US" baseline="30000" dirty="0"/>
              <a:t>th</a:t>
            </a:r>
            <a:r>
              <a:rPr lang="en-US" dirty="0"/>
              <a:t> quarter allocations begin March service month reported on the April 1571 (best practice = submit reclass letter by 4/15/21)</a:t>
            </a:r>
          </a:p>
          <a:p>
            <a:r>
              <a:rPr lang="en-US" dirty="0"/>
              <a:t>Final due date for reclass letters is June - date will be specified in the DSS-1571 Year-End Information Letter</a:t>
            </a:r>
          </a:p>
          <a:p>
            <a:endParaRPr lang="en-US" dirty="0"/>
          </a:p>
          <a:p>
            <a:endParaRPr lang="en-US" dirty="0"/>
          </a:p>
          <a:p>
            <a:endParaRPr lang="en-US" dirty="0"/>
          </a:p>
          <a:p>
            <a:endParaRPr lang="en-US" dirty="0"/>
          </a:p>
          <a:p>
            <a:endParaRPr lang="en-US" dirty="0"/>
          </a:p>
        </p:txBody>
      </p:sp>
      <p:sp>
        <p:nvSpPr>
          <p:cNvPr id="5" name="Title 1">
            <a:extLst>
              <a:ext uri="{FF2B5EF4-FFF2-40B4-BE49-F238E27FC236}">
                <a16:creationId xmlns:a16="http://schemas.microsoft.com/office/drawing/2014/main" id="{F3A05D86-E79D-458D-B8B0-A29B1708F165}"/>
              </a:ext>
            </a:extLst>
          </p:cNvPr>
          <p:cNvSpPr txBox="1">
            <a:spLocks/>
          </p:cNvSpPr>
          <p:nvPr/>
        </p:nvSpPr>
        <p:spPr>
          <a:xfrm>
            <a:off x="646043" y="468046"/>
            <a:ext cx="10707757" cy="907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Reclass Letters / Adjustments</a:t>
            </a:r>
          </a:p>
        </p:txBody>
      </p:sp>
      <p:sp>
        <p:nvSpPr>
          <p:cNvPr id="7" name="TextBox 6">
            <a:extLst>
              <a:ext uri="{FF2B5EF4-FFF2-40B4-BE49-F238E27FC236}">
                <a16:creationId xmlns:a16="http://schemas.microsoft.com/office/drawing/2014/main" id="{67D3C310-72E6-4EE4-A9C9-41DAD8274093}"/>
              </a:ext>
            </a:extLst>
          </p:cNvPr>
          <p:cNvSpPr txBox="1"/>
          <p:nvPr/>
        </p:nvSpPr>
        <p:spPr>
          <a:xfrm>
            <a:off x="344384" y="5328158"/>
            <a:ext cx="11352315" cy="954107"/>
          </a:xfrm>
          <a:prstGeom prst="rect">
            <a:avLst/>
          </a:prstGeom>
          <a:noFill/>
        </p:spPr>
        <p:txBody>
          <a:bodyPr wrap="square" rtlCol="0">
            <a:spAutoFit/>
          </a:bodyPr>
          <a:lstStyle/>
          <a:p>
            <a:pPr algn="ctr"/>
            <a:r>
              <a:rPr lang="en-US" sz="2800" b="1" dirty="0">
                <a:solidFill>
                  <a:srgbClr val="ED7D31"/>
                </a:solidFill>
              </a:rPr>
              <a:t>DON’T wait until 11</a:t>
            </a:r>
            <a:r>
              <a:rPr lang="en-US" sz="2800" b="1" baseline="30000" dirty="0">
                <a:solidFill>
                  <a:srgbClr val="ED7D31"/>
                </a:solidFill>
              </a:rPr>
              <a:t>th</a:t>
            </a:r>
            <a:r>
              <a:rPr lang="en-US" sz="2800" b="1" dirty="0">
                <a:solidFill>
                  <a:srgbClr val="ED7D31"/>
                </a:solidFill>
              </a:rPr>
              <a:t> month</a:t>
            </a:r>
          </a:p>
          <a:p>
            <a:pPr algn="ctr"/>
            <a:r>
              <a:rPr lang="en-US" sz="2800" b="1" dirty="0">
                <a:solidFill>
                  <a:srgbClr val="ED7D31"/>
                </a:solidFill>
              </a:rPr>
              <a:t>to submit reclass letters or complete adjustments!!</a:t>
            </a:r>
          </a:p>
        </p:txBody>
      </p:sp>
      <p:sp>
        <p:nvSpPr>
          <p:cNvPr id="6" name="Title 1">
            <a:extLst>
              <a:ext uri="{FF2B5EF4-FFF2-40B4-BE49-F238E27FC236}">
                <a16:creationId xmlns:a16="http://schemas.microsoft.com/office/drawing/2014/main" id="{7E2C2392-CCF9-4921-AF70-094EC1351BAE}"/>
              </a:ext>
            </a:extLst>
          </p:cNvPr>
          <p:cNvSpPr>
            <a:spLocks noGrp="1"/>
          </p:cNvSpPr>
          <p:nvPr>
            <p:ph type="title"/>
          </p:nvPr>
        </p:nvSpPr>
        <p:spPr>
          <a:xfrm>
            <a:off x="833895" y="627565"/>
            <a:ext cx="9754441" cy="907084"/>
          </a:xfrm>
        </p:spPr>
        <p:txBody>
          <a:bodyPr>
            <a:normAutofit/>
          </a:bodyPr>
          <a:lstStyle/>
          <a:p>
            <a:r>
              <a:rPr lang="en-US" sz="4800" b="1" dirty="0"/>
              <a:t>Controller’s Letter cont.</a:t>
            </a:r>
          </a:p>
        </p:txBody>
      </p:sp>
    </p:spTree>
    <p:extLst>
      <p:ext uri="{BB962C8B-B14F-4D97-AF65-F5344CB8AC3E}">
        <p14:creationId xmlns:p14="http://schemas.microsoft.com/office/powerpoint/2010/main" val="487216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 Placeholder 3">
            <a:extLst>
              <a:ext uri="{FF2B5EF4-FFF2-40B4-BE49-F238E27FC236}">
                <a16:creationId xmlns:a16="http://schemas.microsoft.com/office/drawing/2014/main" id="{78B873BE-F576-428A-8CA7-8C67E5A445C3}"/>
              </a:ext>
            </a:extLst>
          </p:cNvPr>
          <p:cNvSpPr txBox="1">
            <a:spLocks/>
          </p:cNvSpPr>
          <p:nvPr/>
        </p:nvSpPr>
        <p:spPr>
          <a:xfrm>
            <a:off x="523982" y="1815254"/>
            <a:ext cx="3832262" cy="476175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Arial"/>
              <a:buChar char="•"/>
            </a:pPr>
            <a:r>
              <a:rPr lang="en-US" sz="2400" dirty="0"/>
              <a:t>The following statement needs to be included in the letter:</a:t>
            </a:r>
          </a:p>
          <a:p>
            <a:pPr marL="227013" indent="0">
              <a:lnSpc>
                <a:spcPct val="110000"/>
              </a:lnSpc>
              <a:buNone/>
            </a:pPr>
            <a:r>
              <a:rPr lang="en-US" sz="2400" i="1" dirty="0"/>
              <a:t>“I am certifying that the following reclass/adjustments being submitted are valid.”</a:t>
            </a:r>
          </a:p>
          <a:p>
            <a:pPr>
              <a:lnSpc>
                <a:spcPct val="110000"/>
              </a:lnSpc>
              <a:buFont typeface="Arial"/>
              <a:buChar char="•"/>
            </a:pPr>
            <a:r>
              <a:rPr lang="en-US" sz="2400" dirty="0"/>
              <a:t>Letter must be signed by director</a:t>
            </a:r>
          </a:p>
          <a:p>
            <a:pPr>
              <a:lnSpc>
                <a:spcPct val="110000"/>
              </a:lnSpc>
              <a:buFont typeface="Arial"/>
              <a:buChar char="•"/>
            </a:pPr>
            <a:r>
              <a:rPr lang="en-US" sz="2400" dirty="0"/>
              <a:t>The letter needs to be on county letterhead and addressed as below. Email to CNTY.ADMIN@dhhs.nc.gov and copy your assigned LBL. Pricillia Tabon</a:t>
            </a:r>
          </a:p>
          <a:p>
            <a:pPr marL="461963" indent="0">
              <a:lnSpc>
                <a:spcPct val="110000"/>
              </a:lnSpc>
              <a:spcBef>
                <a:spcPts val="0"/>
              </a:spcBef>
              <a:buNone/>
            </a:pPr>
            <a:r>
              <a:rPr lang="en-US" sz="2400" dirty="0"/>
              <a:t>Account Supervisor NC DHHS</a:t>
            </a:r>
          </a:p>
          <a:p>
            <a:pPr marL="461963" indent="0">
              <a:lnSpc>
                <a:spcPct val="110000"/>
              </a:lnSpc>
              <a:spcBef>
                <a:spcPts val="0"/>
              </a:spcBef>
              <a:buNone/>
            </a:pPr>
            <a:r>
              <a:rPr lang="en-US" sz="2400" dirty="0"/>
              <a:t>Office of the Controller</a:t>
            </a:r>
          </a:p>
          <a:p>
            <a:pPr marL="461963" indent="0">
              <a:lnSpc>
                <a:spcPct val="110000"/>
              </a:lnSpc>
              <a:spcBef>
                <a:spcPts val="0"/>
              </a:spcBef>
              <a:buNone/>
            </a:pPr>
            <a:r>
              <a:rPr lang="en-US" sz="2400" dirty="0"/>
              <a:t>2019 Mail Service Center</a:t>
            </a:r>
          </a:p>
          <a:p>
            <a:pPr marL="461963" indent="0">
              <a:lnSpc>
                <a:spcPct val="110000"/>
              </a:lnSpc>
              <a:spcBef>
                <a:spcPts val="0"/>
              </a:spcBef>
              <a:buNone/>
            </a:pPr>
            <a:r>
              <a:rPr lang="en-US" sz="2400" dirty="0"/>
              <a:t>Raleigh, NC 27699-2019</a:t>
            </a:r>
          </a:p>
          <a:p>
            <a:pPr>
              <a:buFont typeface="Arial"/>
              <a:buChar char="•"/>
            </a:pPr>
            <a:endParaRPr lang="en-US" sz="1800" dirty="0"/>
          </a:p>
          <a:p>
            <a:pPr>
              <a:buFont typeface="Arial"/>
              <a:buChar char="•"/>
            </a:pPr>
            <a:endParaRPr lang="en-US" sz="1800" dirty="0">
              <a:solidFill>
                <a:srgbClr val="262626"/>
              </a:solidFill>
            </a:endParaRPr>
          </a:p>
        </p:txBody>
      </p:sp>
      <p:sp>
        <p:nvSpPr>
          <p:cNvPr id="13" name="Title 1">
            <a:extLst>
              <a:ext uri="{FF2B5EF4-FFF2-40B4-BE49-F238E27FC236}">
                <a16:creationId xmlns:a16="http://schemas.microsoft.com/office/drawing/2014/main" id="{ABBA42DF-BBC1-4D9A-839D-8CB66113AC93}"/>
              </a:ext>
            </a:extLst>
          </p:cNvPr>
          <p:cNvSpPr txBox="1">
            <a:spLocks/>
          </p:cNvSpPr>
          <p:nvPr/>
        </p:nvSpPr>
        <p:spPr>
          <a:xfrm>
            <a:off x="642743" y="554378"/>
            <a:ext cx="3594740" cy="115070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62626"/>
                </a:solidFill>
              </a:rPr>
              <a:t>Reclass Letter Template</a:t>
            </a:r>
          </a:p>
        </p:txBody>
      </p:sp>
      <p:pic>
        <p:nvPicPr>
          <p:cNvPr id="9" name="Picture 8">
            <a:extLst>
              <a:ext uri="{FF2B5EF4-FFF2-40B4-BE49-F238E27FC236}">
                <a16:creationId xmlns:a16="http://schemas.microsoft.com/office/drawing/2014/main" id="{54A9CAC0-79C6-4CCC-9CB2-C60438BC0503}"/>
              </a:ext>
            </a:extLst>
          </p:cNvPr>
          <p:cNvPicPr>
            <a:picLocks noChangeAspect="1"/>
          </p:cNvPicPr>
          <p:nvPr/>
        </p:nvPicPr>
        <p:blipFill>
          <a:blip r:embed="rId3"/>
          <a:stretch>
            <a:fillRect/>
          </a:stretch>
        </p:blipFill>
        <p:spPr>
          <a:xfrm>
            <a:off x="4880226" y="280987"/>
            <a:ext cx="6315075" cy="6296025"/>
          </a:xfrm>
          <a:prstGeom prst="rect">
            <a:avLst/>
          </a:prstGeom>
        </p:spPr>
      </p:pic>
    </p:spTree>
    <p:extLst>
      <p:ext uri="{BB962C8B-B14F-4D97-AF65-F5344CB8AC3E}">
        <p14:creationId xmlns:p14="http://schemas.microsoft.com/office/powerpoint/2010/main" val="3218898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D75A-2918-4C49-877D-B3014A2ACD43}"/>
              </a:ext>
            </a:extLst>
          </p:cNvPr>
          <p:cNvSpPr>
            <a:spLocks noGrp="1"/>
          </p:cNvSpPr>
          <p:nvPr>
            <p:ph type="title"/>
          </p:nvPr>
        </p:nvSpPr>
        <p:spPr>
          <a:xfrm>
            <a:off x="627961" y="365125"/>
            <a:ext cx="10895682" cy="1325563"/>
          </a:xfrm>
        </p:spPr>
        <p:txBody>
          <a:bodyPr>
            <a:normAutofit/>
          </a:bodyPr>
          <a:lstStyle/>
          <a:p>
            <a:r>
              <a:rPr lang="en-US" sz="4200" b="1" dirty="0"/>
              <a:t>Tools for Completing Controller’s (Reclass) Letters</a:t>
            </a:r>
          </a:p>
        </p:txBody>
      </p:sp>
      <p:sp>
        <p:nvSpPr>
          <p:cNvPr id="3" name="Content Placeholder 2">
            <a:extLst>
              <a:ext uri="{FF2B5EF4-FFF2-40B4-BE49-F238E27FC236}">
                <a16:creationId xmlns:a16="http://schemas.microsoft.com/office/drawing/2014/main" id="{B69B8E3E-E984-42B4-8E27-1E891D5DBE08}"/>
              </a:ext>
            </a:extLst>
          </p:cNvPr>
          <p:cNvSpPr>
            <a:spLocks noGrp="1"/>
          </p:cNvSpPr>
          <p:nvPr>
            <p:ph idx="1"/>
          </p:nvPr>
        </p:nvSpPr>
        <p:spPr>
          <a:xfrm>
            <a:off x="1536700" y="1574800"/>
            <a:ext cx="9817100" cy="5283200"/>
          </a:xfrm>
        </p:spPr>
        <p:txBody>
          <a:bodyPr/>
          <a:lstStyle/>
          <a:p>
            <a:r>
              <a:rPr lang="en-US" sz="3600" dirty="0"/>
              <a:t>Reports:</a:t>
            </a:r>
          </a:p>
          <a:p>
            <a:pPr marL="800100" indent="-571500">
              <a:buFont typeface="Courier New" panose="02070309020205020404" pitchFamily="49" charset="0"/>
              <a:buChar char="o"/>
            </a:pPr>
            <a:r>
              <a:rPr lang="en-US" sz="3600" dirty="0"/>
              <a:t>State XS411</a:t>
            </a:r>
          </a:p>
          <a:p>
            <a:pPr marL="800100" indent="-571500">
              <a:buFont typeface="Courier New" panose="02070309020205020404" pitchFamily="49" charset="0"/>
              <a:buChar char="o"/>
            </a:pPr>
            <a:r>
              <a:rPr lang="en-US" sz="3600" dirty="0"/>
              <a:t>XS335</a:t>
            </a:r>
          </a:p>
          <a:p>
            <a:pPr marL="800100" indent="-571500">
              <a:buFont typeface="Courier New" panose="02070309020205020404" pitchFamily="49" charset="0"/>
              <a:buChar char="o"/>
            </a:pPr>
            <a:r>
              <a:rPr lang="en-US" sz="3600" dirty="0"/>
              <a:t>XS337</a:t>
            </a:r>
          </a:p>
          <a:p>
            <a:r>
              <a:rPr lang="en-US" sz="3600" dirty="0"/>
              <a:t>Overspending Quick Reference Guide</a:t>
            </a:r>
          </a:p>
          <a:p>
            <a:r>
              <a:rPr lang="en-US" sz="3600" dirty="0"/>
              <a:t>Allowable Administrative Coding Shifts Handout</a:t>
            </a:r>
          </a:p>
          <a:p>
            <a:r>
              <a:rPr lang="en-US" sz="3600" dirty="0"/>
              <a:t>Codes Function Col. &amp; App Code Spreadsheet</a:t>
            </a:r>
          </a:p>
          <a:p>
            <a:r>
              <a:rPr lang="en-US" sz="3600" dirty="0"/>
              <a:t>Reclass Letter Template</a:t>
            </a:r>
          </a:p>
          <a:p>
            <a:endParaRPr lang="en-US" dirty="0"/>
          </a:p>
        </p:txBody>
      </p:sp>
    </p:spTree>
    <p:extLst>
      <p:ext uri="{BB962C8B-B14F-4D97-AF65-F5344CB8AC3E}">
        <p14:creationId xmlns:p14="http://schemas.microsoft.com/office/powerpoint/2010/main" val="2209757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2F5EC9BE-3502-4E95-83F7-5CFF9349293C}"/>
              </a:ext>
            </a:extLst>
          </p:cNvPr>
          <p:cNvGraphicFramePr>
            <a:graphicFrameLocks noGrp="1"/>
          </p:cNvGraphicFramePr>
          <p:nvPr>
            <p:ph idx="1"/>
            <p:extLst>
              <p:ext uri="{D42A27DB-BD31-4B8C-83A1-F6EECF244321}">
                <p14:modId xmlns:p14="http://schemas.microsoft.com/office/powerpoint/2010/main" val="1778697077"/>
              </p:ext>
            </p:extLst>
          </p:nvPr>
        </p:nvGraphicFramePr>
        <p:xfrm>
          <a:off x="3219093" y="339047"/>
          <a:ext cx="8599470" cy="6164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73CAE8D-346E-4C1A-BD4B-3520BBC1F7BF}"/>
              </a:ext>
            </a:extLst>
          </p:cNvPr>
          <p:cNvSpPr txBox="1">
            <a:spLocks noGrp="1"/>
          </p:cNvSpPr>
          <p:nvPr>
            <p:ph type="title"/>
          </p:nvPr>
        </p:nvSpPr>
        <p:spPr>
          <a:xfrm>
            <a:off x="366777" y="640823"/>
            <a:ext cx="2757424"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Controller’s Letter</a:t>
            </a:r>
            <a:br>
              <a:rPr lang="en-US" sz="4000" b="1" dirty="0"/>
            </a:br>
            <a:br>
              <a:rPr lang="en-US" sz="4000" b="1" dirty="0"/>
            </a:br>
            <a:r>
              <a:rPr lang="en-US" sz="4000" b="1" dirty="0"/>
              <a:t>Steps for Preparing</a:t>
            </a:r>
            <a:br>
              <a:rPr lang="en-US" sz="4000" b="1" dirty="0"/>
            </a:br>
            <a:r>
              <a:rPr lang="en-US" sz="4000" b="1" dirty="0"/>
              <a:t>a Reclass Letter</a:t>
            </a:r>
          </a:p>
        </p:txBody>
      </p:sp>
      <p:pic>
        <p:nvPicPr>
          <p:cNvPr id="6" name="Picture 5">
            <a:extLst>
              <a:ext uri="{FF2B5EF4-FFF2-40B4-BE49-F238E27FC236}">
                <a16:creationId xmlns:a16="http://schemas.microsoft.com/office/drawing/2014/main" id="{EB300B72-A239-4F68-83BF-73A4213932FC}"/>
              </a:ext>
            </a:extLst>
          </p:cNvPr>
          <p:cNvPicPr>
            <a:picLocks noChangeAspect="1"/>
          </p:cNvPicPr>
          <p:nvPr/>
        </p:nvPicPr>
        <p:blipFill>
          <a:blip r:embed="rId8"/>
          <a:stretch>
            <a:fillRect/>
          </a:stretch>
        </p:blipFill>
        <p:spPr>
          <a:xfrm>
            <a:off x="2903181" y="770968"/>
            <a:ext cx="252412" cy="5300652"/>
          </a:xfrm>
          <a:prstGeom prst="rect">
            <a:avLst/>
          </a:prstGeom>
        </p:spPr>
      </p:pic>
    </p:spTree>
    <p:extLst>
      <p:ext uri="{BB962C8B-B14F-4D97-AF65-F5344CB8AC3E}">
        <p14:creationId xmlns:p14="http://schemas.microsoft.com/office/powerpoint/2010/main" val="1645531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E264C-2096-4F8C-A1AB-728643A5E03B}"/>
              </a:ext>
            </a:extLst>
          </p:cNvPr>
          <p:cNvSpPr>
            <a:spLocks noGrp="1"/>
          </p:cNvSpPr>
          <p:nvPr>
            <p:ph idx="1"/>
          </p:nvPr>
        </p:nvSpPr>
        <p:spPr>
          <a:xfrm>
            <a:off x="838200" y="1702337"/>
            <a:ext cx="10515600" cy="4351338"/>
          </a:xfrm>
        </p:spPr>
        <p:txBody>
          <a:bodyPr>
            <a:normAutofit/>
          </a:bodyPr>
          <a:lstStyle/>
          <a:p>
            <a:pPr marL="0" indent="0">
              <a:buNone/>
            </a:pPr>
            <a:r>
              <a:rPr lang="en-US" sz="2400" dirty="0"/>
              <a:t>Use </a:t>
            </a:r>
            <a:r>
              <a:rPr lang="en-US" sz="2400" b="1" dirty="0"/>
              <a:t>Overspending Quick Reference Handout </a:t>
            </a:r>
            <a:r>
              <a:rPr lang="en-US" sz="2400" dirty="0"/>
              <a:t>(overspending codes)</a:t>
            </a:r>
            <a:r>
              <a:rPr lang="en-US" sz="2400" b="1" dirty="0"/>
              <a:t> </a:t>
            </a:r>
            <a:r>
              <a:rPr lang="en-US" sz="2400" dirty="0"/>
              <a:t>to see if there may be funds that need to be reclassified through a Controller’s Letter</a:t>
            </a:r>
          </a:p>
        </p:txBody>
      </p:sp>
      <p:sp>
        <p:nvSpPr>
          <p:cNvPr id="4" name="Title 1">
            <a:extLst>
              <a:ext uri="{FF2B5EF4-FFF2-40B4-BE49-F238E27FC236}">
                <a16:creationId xmlns:a16="http://schemas.microsoft.com/office/drawing/2014/main" id="{F367A481-0440-4733-AA59-BC2F626950C0}"/>
              </a:ext>
            </a:extLst>
          </p:cNvPr>
          <p:cNvSpPr txBox="1">
            <a:spLocks/>
          </p:cNvSpPr>
          <p:nvPr/>
        </p:nvSpPr>
        <p:spPr>
          <a:xfrm>
            <a:off x="1136427" y="504276"/>
            <a:ext cx="90966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Controller’s Letter – Is one needed?</a:t>
            </a:r>
          </a:p>
        </p:txBody>
      </p:sp>
      <p:pic>
        <p:nvPicPr>
          <p:cNvPr id="8" name="Picture 7">
            <a:extLst>
              <a:ext uri="{FF2B5EF4-FFF2-40B4-BE49-F238E27FC236}">
                <a16:creationId xmlns:a16="http://schemas.microsoft.com/office/drawing/2014/main" id="{C06DC0CA-7F4B-4F0C-AED9-A5334433D0BA}"/>
              </a:ext>
            </a:extLst>
          </p:cNvPr>
          <p:cNvPicPr>
            <a:picLocks noChangeAspect="1"/>
          </p:cNvPicPr>
          <p:nvPr/>
        </p:nvPicPr>
        <p:blipFill>
          <a:blip r:embed="rId3"/>
          <a:stretch>
            <a:fillRect/>
          </a:stretch>
        </p:blipFill>
        <p:spPr>
          <a:xfrm>
            <a:off x="1357312" y="2694505"/>
            <a:ext cx="9477375" cy="3790950"/>
          </a:xfrm>
          <a:prstGeom prst="rect">
            <a:avLst/>
          </a:prstGeom>
        </p:spPr>
      </p:pic>
      <p:cxnSp>
        <p:nvCxnSpPr>
          <p:cNvPr id="5" name="Straight Arrow Connector 4">
            <a:extLst>
              <a:ext uri="{FF2B5EF4-FFF2-40B4-BE49-F238E27FC236}">
                <a16:creationId xmlns:a16="http://schemas.microsoft.com/office/drawing/2014/main" id="{A830D0E9-03CB-4758-A42D-8BDCE74FC1EC}"/>
              </a:ext>
            </a:extLst>
          </p:cNvPr>
          <p:cNvCxnSpPr>
            <a:cxnSpLocks/>
          </p:cNvCxnSpPr>
          <p:nvPr/>
        </p:nvCxnSpPr>
        <p:spPr>
          <a:xfrm>
            <a:off x="6144126" y="5605926"/>
            <a:ext cx="513324" cy="0"/>
          </a:xfrm>
          <a:prstGeom prst="straightConnector1">
            <a:avLst/>
          </a:prstGeom>
          <a:ln w="635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967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82A310-66C7-4D18-8ECA-05C8A2A6A577}"/>
              </a:ext>
            </a:extLst>
          </p:cNvPr>
          <p:cNvPicPr>
            <a:picLocks noChangeAspect="1"/>
          </p:cNvPicPr>
          <p:nvPr/>
        </p:nvPicPr>
        <p:blipFill>
          <a:blip r:embed="rId3"/>
          <a:stretch>
            <a:fillRect/>
          </a:stretch>
        </p:blipFill>
        <p:spPr>
          <a:xfrm>
            <a:off x="928687" y="685800"/>
            <a:ext cx="10334625" cy="5486400"/>
          </a:xfrm>
          <a:prstGeom prst="rect">
            <a:avLst/>
          </a:prstGeom>
        </p:spPr>
      </p:pic>
    </p:spTree>
    <p:extLst>
      <p:ext uri="{BB962C8B-B14F-4D97-AF65-F5344CB8AC3E}">
        <p14:creationId xmlns:p14="http://schemas.microsoft.com/office/powerpoint/2010/main" val="2078722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1FE09F-DD15-4ACC-AB2A-0C3ABBC98A7E}"/>
              </a:ext>
            </a:extLst>
          </p:cNvPr>
          <p:cNvPicPr>
            <a:picLocks noChangeAspect="1"/>
          </p:cNvPicPr>
          <p:nvPr/>
        </p:nvPicPr>
        <p:blipFill>
          <a:blip r:embed="rId3"/>
          <a:stretch>
            <a:fillRect/>
          </a:stretch>
        </p:blipFill>
        <p:spPr>
          <a:xfrm>
            <a:off x="2874618" y="304164"/>
            <a:ext cx="8890662" cy="6293569"/>
          </a:xfrm>
          <a:prstGeom prst="rect">
            <a:avLst/>
          </a:prstGeom>
        </p:spPr>
      </p:pic>
      <p:sp>
        <p:nvSpPr>
          <p:cNvPr id="7" name="TextBox 6">
            <a:extLst>
              <a:ext uri="{FF2B5EF4-FFF2-40B4-BE49-F238E27FC236}">
                <a16:creationId xmlns:a16="http://schemas.microsoft.com/office/drawing/2014/main" id="{CD581EBA-EF3C-4516-8F87-DCE233ED4161}"/>
              </a:ext>
            </a:extLst>
          </p:cNvPr>
          <p:cNvSpPr txBox="1"/>
          <p:nvPr/>
        </p:nvSpPr>
        <p:spPr>
          <a:xfrm>
            <a:off x="290523" y="465749"/>
            <a:ext cx="2584095" cy="5970398"/>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133403" tIns="140030" rIns="133403" bIns="14003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rgbClr val="4472C4"/>
                </a:solidFill>
              </a:rPr>
              <a:t>Look at allocations on the 411 to see if there are any funds remaining – Quarterly Allocations or Allowable Shifts</a:t>
            </a:r>
          </a:p>
          <a:p>
            <a:pPr marL="0" lvl="0" indent="0" algn="ctr" defTabSz="800100">
              <a:lnSpc>
                <a:spcPct val="90000"/>
              </a:lnSpc>
              <a:spcBef>
                <a:spcPct val="0"/>
              </a:spcBef>
              <a:spcAft>
                <a:spcPct val="35000"/>
              </a:spcAft>
              <a:buNone/>
            </a:pPr>
            <a:endParaRPr lang="en-US" sz="2400" dirty="0">
              <a:solidFill>
                <a:srgbClr val="4472C4"/>
              </a:solidFill>
            </a:endParaRPr>
          </a:p>
          <a:p>
            <a:pPr marL="0" lvl="0" indent="0" algn="ctr" defTabSz="800100">
              <a:lnSpc>
                <a:spcPct val="90000"/>
              </a:lnSpc>
              <a:spcBef>
                <a:spcPct val="0"/>
              </a:spcBef>
              <a:spcAft>
                <a:spcPct val="35000"/>
              </a:spcAft>
              <a:buNone/>
            </a:pPr>
            <a:r>
              <a:rPr lang="en-US" sz="2400" kern="1200" dirty="0">
                <a:solidFill>
                  <a:srgbClr val="4472C4"/>
                </a:solidFill>
              </a:rPr>
              <a:t>Note that 3</a:t>
            </a:r>
            <a:r>
              <a:rPr lang="en-US" sz="2400" kern="1200" baseline="30000" dirty="0">
                <a:solidFill>
                  <a:srgbClr val="4472C4"/>
                </a:solidFill>
              </a:rPr>
              <a:t>rd</a:t>
            </a:r>
            <a:r>
              <a:rPr lang="en-US" sz="2400" kern="1200" dirty="0">
                <a:solidFill>
                  <a:srgbClr val="4472C4"/>
                </a:solidFill>
              </a:rPr>
              <a:t> month of some quarterly allocations have a $0…a good indicator of overspending</a:t>
            </a:r>
          </a:p>
        </p:txBody>
      </p:sp>
      <p:sp>
        <p:nvSpPr>
          <p:cNvPr id="8" name="Oval 7">
            <a:extLst>
              <a:ext uri="{FF2B5EF4-FFF2-40B4-BE49-F238E27FC236}">
                <a16:creationId xmlns:a16="http://schemas.microsoft.com/office/drawing/2014/main" id="{B5E389F2-906D-46AC-A2C4-94FF8E7B459F}"/>
              </a:ext>
            </a:extLst>
          </p:cNvPr>
          <p:cNvSpPr/>
          <p:nvPr/>
        </p:nvSpPr>
        <p:spPr>
          <a:xfrm>
            <a:off x="4432300" y="6261100"/>
            <a:ext cx="943225" cy="3239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a:extLst>
              <a:ext uri="{FF2B5EF4-FFF2-40B4-BE49-F238E27FC236}">
                <a16:creationId xmlns:a16="http://schemas.microsoft.com/office/drawing/2014/main" id="{30879FCD-6659-471A-8F0D-0D2517E2F366}"/>
              </a:ext>
            </a:extLst>
          </p:cNvPr>
          <p:cNvCxnSpPr>
            <a:cxnSpLocks/>
          </p:cNvCxnSpPr>
          <p:nvPr/>
        </p:nvCxnSpPr>
        <p:spPr>
          <a:xfrm flipH="1">
            <a:off x="9880600" y="2755900"/>
            <a:ext cx="4953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DD7B79-6BA4-4F24-AE10-3DF35E393E09}"/>
              </a:ext>
            </a:extLst>
          </p:cNvPr>
          <p:cNvCxnSpPr>
            <a:cxnSpLocks/>
          </p:cNvCxnSpPr>
          <p:nvPr/>
        </p:nvCxnSpPr>
        <p:spPr>
          <a:xfrm flipH="1">
            <a:off x="9880600" y="5422900"/>
            <a:ext cx="4953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12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5149-D37D-4EA0-87A0-E7809ADF5C94}"/>
              </a:ext>
            </a:extLst>
          </p:cNvPr>
          <p:cNvSpPr>
            <a:spLocks noGrp="1"/>
          </p:cNvSpPr>
          <p:nvPr>
            <p:ph type="title"/>
          </p:nvPr>
        </p:nvSpPr>
        <p:spPr>
          <a:xfrm>
            <a:off x="838200" y="365125"/>
            <a:ext cx="10515600" cy="1065323"/>
          </a:xfrm>
        </p:spPr>
        <p:txBody>
          <a:bodyPr/>
          <a:lstStyle/>
          <a:p>
            <a:r>
              <a:rPr lang="en-US" b="1" dirty="0"/>
              <a:t>Close Watch on Reports - XS411</a:t>
            </a:r>
          </a:p>
        </p:txBody>
      </p:sp>
      <p:pic>
        <p:nvPicPr>
          <p:cNvPr id="6" name="Content Placeholder 5">
            <a:extLst>
              <a:ext uri="{FF2B5EF4-FFF2-40B4-BE49-F238E27FC236}">
                <a16:creationId xmlns:a16="http://schemas.microsoft.com/office/drawing/2014/main" id="{BCB12865-6D44-4434-BAF1-DA0AEF2A8156}"/>
              </a:ext>
            </a:extLst>
          </p:cNvPr>
          <p:cNvPicPr>
            <a:picLocks noGrp="1" noChangeAspect="1"/>
          </p:cNvPicPr>
          <p:nvPr>
            <p:ph idx="1"/>
          </p:nvPr>
        </p:nvPicPr>
        <p:blipFill>
          <a:blip r:embed="rId3"/>
          <a:stretch>
            <a:fillRect/>
          </a:stretch>
        </p:blipFill>
        <p:spPr>
          <a:xfrm>
            <a:off x="838201" y="1430448"/>
            <a:ext cx="10515600" cy="5237051"/>
          </a:xfrm>
          <a:prstGeom prst="rect">
            <a:avLst/>
          </a:prstGeom>
        </p:spPr>
      </p:pic>
    </p:spTree>
    <p:extLst>
      <p:ext uri="{BB962C8B-B14F-4D97-AF65-F5344CB8AC3E}">
        <p14:creationId xmlns:p14="http://schemas.microsoft.com/office/powerpoint/2010/main" val="2846831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A4CC44-3DD5-4BD5-B804-37B2B5F6ADD5}"/>
              </a:ext>
            </a:extLst>
          </p:cNvPr>
          <p:cNvPicPr>
            <a:picLocks noChangeAspect="1"/>
          </p:cNvPicPr>
          <p:nvPr/>
        </p:nvPicPr>
        <p:blipFill>
          <a:blip r:embed="rId3"/>
          <a:stretch>
            <a:fillRect/>
          </a:stretch>
        </p:blipFill>
        <p:spPr>
          <a:xfrm>
            <a:off x="385762" y="1971033"/>
            <a:ext cx="11420475" cy="28575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686B1FA-CD38-4333-80EC-CC336C9A4803}"/>
              </a:ext>
            </a:extLst>
          </p:cNvPr>
          <p:cNvSpPr>
            <a:spLocks noGrp="1"/>
          </p:cNvSpPr>
          <p:nvPr>
            <p:ph type="title"/>
          </p:nvPr>
        </p:nvSpPr>
        <p:spPr>
          <a:xfrm>
            <a:off x="1017142" y="250825"/>
            <a:ext cx="10524588" cy="1325563"/>
          </a:xfrm>
        </p:spPr>
        <p:txBody>
          <a:bodyPr/>
          <a:lstStyle/>
          <a:p>
            <a:pPr>
              <a:tabLst>
                <a:tab pos="4510088" algn="l"/>
              </a:tabLst>
            </a:pPr>
            <a:r>
              <a:rPr lang="en-US" b="1" dirty="0"/>
              <a:t>Controller’s Letter – Same Funding Source</a:t>
            </a:r>
          </a:p>
        </p:txBody>
      </p:sp>
      <p:pic>
        <p:nvPicPr>
          <p:cNvPr id="13" name="Picture 12">
            <a:extLst>
              <a:ext uri="{FF2B5EF4-FFF2-40B4-BE49-F238E27FC236}">
                <a16:creationId xmlns:a16="http://schemas.microsoft.com/office/drawing/2014/main" id="{AF5A8A2F-CEA0-4CB7-8330-DB4F70B18256}"/>
              </a:ext>
            </a:extLst>
          </p:cNvPr>
          <p:cNvPicPr>
            <a:picLocks noChangeAspect="1"/>
          </p:cNvPicPr>
          <p:nvPr/>
        </p:nvPicPr>
        <p:blipFill>
          <a:blip r:embed="rId4"/>
          <a:stretch>
            <a:fillRect/>
          </a:stretch>
        </p:blipFill>
        <p:spPr>
          <a:xfrm>
            <a:off x="1480333" y="4022518"/>
            <a:ext cx="2286000" cy="2524125"/>
          </a:xfrm>
          <a:prstGeom prst="rect">
            <a:avLst/>
          </a:prstGeom>
        </p:spPr>
      </p:pic>
      <p:sp>
        <p:nvSpPr>
          <p:cNvPr id="16" name="TextBox 15">
            <a:extLst>
              <a:ext uri="{FF2B5EF4-FFF2-40B4-BE49-F238E27FC236}">
                <a16:creationId xmlns:a16="http://schemas.microsoft.com/office/drawing/2014/main" id="{D4749432-E861-4A89-8772-BE298B1504B5}"/>
              </a:ext>
            </a:extLst>
          </p:cNvPr>
          <p:cNvSpPr txBox="1"/>
          <p:nvPr/>
        </p:nvSpPr>
        <p:spPr>
          <a:xfrm>
            <a:off x="430284" y="1573419"/>
            <a:ext cx="8179460" cy="677108"/>
          </a:xfrm>
          <a:prstGeom prst="rect">
            <a:avLst/>
          </a:prstGeom>
          <a:noFill/>
        </p:spPr>
        <p:txBody>
          <a:bodyPr wrap="square" rtlCol="0">
            <a:spAutoFit/>
          </a:bodyPr>
          <a:lstStyle/>
          <a:p>
            <a:r>
              <a:rPr lang="en-US" sz="2000" b="1" dirty="0">
                <a:solidFill>
                  <a:srgbClr val="4472C4"/>
                </a:solidFill>
              </a:rPr>
              <a:t>XS337 Report shows overspending in app code 471 TANF to SSBG COUNTY</a:t>
            </a:r>
          </a:p>
          <a:p>
            <a:endParaRPr lang="en-US" dirty="0"/>
          </a:p>
        </p:txBody>
      </p:sp>
      <p:sp>
        <p:nvSpPr>
          <p:cNvPr id="17" name="TextBox 16">
            <a:extLst>
              <a:ext uri="{FF2B5EF4-FFF2-40B4-BE49-F238E27FC236}">
                <a16:creationId xmlns:a16="http://schemas.microsoft.com/office/drawing/2014/main" id="{6B483E53-30EF-431D-B35A-19D167A2A7B2}"/>
              </a:ext>
            </a:extLst>
          </p:cNvPr>
          <p:cNvSpPr txBox="1"/>
          <p:nvPr/>
        </p:nvSpPr>
        <p:spPr>
          <a:xfrm>
            <a:off x="5298257" y="2589867"/>
            <a:ext cx="380144" cy="461665"/>
          </a:xfrm>
          <a:prstGeom prst="rect">
            <a:avLst/>
          </a:prstGeom>
          <a:noFill/>
        </p:spPr>
        <p:txBody>
          <a:bodyPr wrap="square" rtlCol="0">
            <a:spAutoFit/>
          </a:bodyPr>
          <a:lstStyle/>
          <a:p>
            <a:r>
              <a:rPr lang="en-US" sz="2400" b="1" dirty="0">
                <a:solidFill>
                  <a:srgbClr val="FF0000"/>
                </a:solidFill>
              </a:rPr>
              <a:t>V</a:t>
            </a:r>
          </a:p>
        </p:txBody>
      </p:sp>
      <p:sp>
        <p:nvSpPr>
          <p:cNvPr id="19" name="Oval 18">
            <a:extLst>
              <a:ext uri="{FF2B5EF4-FFF2-40B4-BE49-F238E27FC236}">
                <a16:creationId xmlns:a16="http://schemas.microsoft.com/office/drawing/2014/main" id="{A43B5457-23B7-4D6E-A660-C9569A8C3075}"/>
              </a:ext>
            </a:extLst>
          </p:cNvPr>
          <p:cNvSpPr/>
          <p:nvPr/>
        </p:nvSpPr>
        <p:spPr>
          <a:xfrm>
            <a:off x="9000162" y="1828800"/>
            <a:ext cx="1366463" cy="5248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2B0E37E-25A3-461C-BDFA-17352C30160B}"/>
              </a:ext>
            </a:extLst>
          </p:cNvPr>
          <p:cNvSpPr txBox="1"/>
          <p:nvPr/>
        </p:nvSpPr>
        <p:spPr>
          <a:xfrm>
            <a:off x="10034617" y="2449009"/>
            <a:ext cx="1799208" cy="646331"/>
          </a:xfrm>
          <a:prstGeom prst="rect">
            <a:avLst/>
          </a:prstGeom>
          <a:noFill/>
        </p:spPr>
        <p:txBody>
          <a:bodyPr wrap="square" rtlCol="0">
            <a:spAutoFit/>
          </a:bodyPr>
          <a:lstStyle/>
          <a:p>
            <a:r>
              <a:rPr lang="en-US" dirty="0">
                <a:solidFill>
                  <a:srgbClr val="FF0000"/>
                </a:solidFill>
              </a:rPr>
              <a:t>XS337 Column for County Share</a:t>
            </a:r>
          </a:p>
        </p:txBody>
      </p:sp>
      <p:cxnSp>
        <p:nvCxnSpPr>
          <p:cNvPr id="22" name="Straight Arrow Connector 21">
            <a:extLst>
              <a:ext uri="{FF2B5EF4-FFF2-40B4-BE49-F238E27FC236}">
                <a16:creationId xmlns:a16="http://schemas.microsoft.com/office/drawing/2014/main" id="{33F1A145-7643-45E1-86E6-8F8E876D07A4}"/>
              </a:ext>
            </a:extLst>
          </p:cNvPr>
          <p:cNvCxnSpPr/>
          <p:nvPr/>
        </p:nvCxnSpPr>
        <p:spPr>
          <a:xfrm flipH="1" flipV="1">
            <a:off x="10366625" y="2258292"/>
            <a:ext cx="390418" cy="1907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8D136DE-1025-4D76-9095-93889C9E45A6}"/>
              </a:ext>
            </a:extLst>
          </p:cNvPr>
          <p:cNvPicPr>
            <a:picLocks noChangeAspect="1"/>
          </p:cNvPicPr>
          <p:nvPr/>
        </p:nvPicPr>
        <p:blipFill>
          <a:blip r:embed="rId5"/>
          <a:stretch>
            <a:fillRect/>
          </a:stretch>
        </p:blipFill>
        <p:spPr>
          <a:xfrm>
            <a:off x="4307229" y="3051532"/>
            <a:ext cx="2362200" cy="3390900"/>
          </a:xfrm>
          <a:prstGeom prst="rect">
            <a:avLst/>
          </a:prstGeom>
        </p:spPr>
      </p:pic>
      <p:sp>
        <p:nvSpPr>
          <p:cNvPr id="5" name="TextBox 4">
            <a:extLst>
              <a:ext uri="{FF2B5EF4-FFF2-40B4-BE49-F238E27FC236}">
                <a16:creationId xmlns:a16="http://schemas.microsoft.com/office/drawing/2014/main" id="{72598940-BF31-43C8-991A-AC357A56D7B4}"/>
              </a:ext>
            </a:extLst>
          </p:cNvPr>
          <p:cNvSpPr txBox="1"/>
          <p:nvPr/>
        </p:nvSpPr>
        <p:spPr>
          <a:xfrm>
            <a:off x="7821845" y="3678148"/>
            <a:ext cx="3723096"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t>Keep in mind that V is a quarterly allocation although not marked as such</a:t>
            </a:r>
          </a:p>
          <a:p>
            <a:pPr marL="285750" indent="-285750">
              <a:buFont typeface="Arial" panose="020B0604020202020204" pitchFamily="34" charset="0"/>
              <a:buChar char="•"/>
            </a:pPr>
            <a:r>
              <a:rPr lang="en-US" sz="2200" dirty="0"/>
              <a:t>Another good indicator of overspending on the XS411 is 0.02 for September (3</a:t>
            </a:r>
            <a:r>
              <a:rPr lang="en-US" sz="2200" baseline="30000" dirty="0"/>
              <a:t>rd</a:t>
            </a:r>
            <a:r>
              <a:rPr lang="en-US" sz="2200" dirty="0"/>
              <a:t> month of quarter)</a:t>
            </a:r>
          </a:p>
        </p:txBody>
      </p:sp>
      <p:cxnSp>
        <p:nvCxnSpPr>
          <p:cNvPr id="7" name="Straight Arrow Connector 6">
            <a:extLst>
              <a:ext uri="{FF2B5EF4-FFF2-40B4-BE49-F238E27FC236}">
                <a16:creationId xmlns:a16="http://schemas.microsoft.com/office/drawing/2014/main" id="{9A7F56DC-0819-4988-A808-BCD5514BE367}"/>
              </a:ext>
            </a:extLst>
          </p:cNvPr>
          <p:cNvCxnSpPr>
            <a:cxnSpLocks/>
          </p:cNvCxnSpPr>
          <p:nvPr/>
        </p:nvCxnSpPr>
        <p:spPr>
          <a:xfrm flipH="1" flipV="1">
            <a:off x="6188468" y="5075434"/>
            <a:ext cx="1633377" cy="1335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810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5BAF0D-643B-4E5C-B6B7-589476AD80F5}"/>
              </a:ext>
            </a:extLst>
          </p:cNvPr>
          <p:cNvPicPr>
            <a:picLocks noChangeAspect="1"/>
          </p:cNvPicPr>
          <p:nvPr/>
        </p:nvPicPr>
        <p:blipFill>
          <a:blip r:embed="rId3"/>
          <a:stretch>
            <a:fillRect/>
          </a:stretch>
        </p:blipFill>
        <p:spPr>
          <a:xfrm>
            <a:off x="902071" y="2427167"/>
            <a:ext cx="9563100" cy="2705100"/>
          </a:xfrm>
          <a:prstGeom prst="rect">
            <a:avLst/>
          </a:prstGeom>
        </p:spPr>
      </p:pic>
      <p:sp>
        <p:nvSpPr>
          <p:cNvPr id="5" name="Title 4">
            <a:extLst>
              <a:ext uri="{FF2B5EF4-FFF2-40B4-BE49-F238E27FC236}">
                <a16:creationId xmlns:a16="http://schemas.microsoft.com/office/drawing/2014/main" id="{09208752-F852-41B2-8252-44D3C9E8EBEB}"/>
              </a:ext>
            </a:extLst>
          </p:cNvPr>
          <p:cNvSpPr txBox="1">
            <a:spLocks noGrp="1"/>
          </p:cNvSpPr>
          <p:nvPr>
            <p:ph type="title"/>
          </p:nvPr>
        </p:nvSpPr>
        <p:spPr>
          <a:xfrm>
            <a:off x="838200" y="815540"/>
            <a:ext cx="10515600" cy="424732"/>
          </a:xfrm>
          <a:prstGeom prst="rect">
            <a:avLst/>
          </a:prstGeom>
          <a:noFill/>
        </p:spPr>
        <p:txBody>
          <a:bodyPr wrap="square" rtlCol="0">
            <a:spAutoFit/>
          </a:bodyPr>
          <a:lstStyle/>
          <a:p>
            <a:r>
              <a:rPr lang="en-US" sz="2400" b="1" dirty="0">
                <a:solidFill>
                  <a:srgbClr val="FF0000"/>
                </a:solidFill>
              </a:rPr>
              <a:t>Move from TANF to SSBG (V) overspending app code to reimbursable code</a:t>
            </a:r>
          </a:p>
        </p:txBody>
      </p:sp>
      <p:sp>
        <p:nvSpPr>
          <p:cNvPr id="6" name="TextBox 5">
            <a:extLst>
              <a:ext uri="{FF2B5EF4-FFF2-40B4-BE49-F238E27FC236}">
                <a16:creationId xmlns:a16="http://schemas.microsoft.com/office/drawing/2014/main" id="{29FF3F3C-A636-43E1-8EC8-6C914B575F72}"/>
              </a:ext>
            </a:extLst>
          </p:cNvPr>
          <p:cNvSpPr txBox="1"/>
          <p:nvPr/>
        </p:nvSpPr>
        <p:spPr>
          <a:xfrm>
            <a:off x="9621747" y="3593651"/>
            <a:ext cx="2332233" cy="646331"/>
          </a:xfrm>
          <a:prstGeom prst="rect">
            <a:avLst/>
          </a:prstGeom>
          <a:noFill/>
        </p:spPr>
        <p:txBody>
          <a:bodyPr wrap="square" rtlCol="0">
            <a:spAutoFit/>
          </a:bodyPr>
          <a:lstStyle/>
          <a:p>
            <a:r>
              <a:rPr lang="en-US" dirty="0">
                <a:solidFill>
                  <a:srgbClr val="FF0000"/>
                </a:solidFill>
              </a:rPr>
              <a:t>Overspending</a:t>
            </a:r>
          </a:p>
          <a:p>
            <a:r>
              <a:rPr lang="en-US" dirty="0">
                <a:solidFill>
                  <a:srgbClr val="FF0000"/>
                </a:solidFill>
              </a:rPr>
              <a:t>app code column</a:t>
            </a:r>
          </a:p>
        </p:txBody>
      </p:sp>
      <p:cxnSp>
        <p:nvCxnSpPr>
          <p:cNvPr id="8" name="Straight Arrow Connector 7">
            <a:extLst>
              <a:ext uri="{FF2B5EF4-FFF2-40B4-BE49-F238E27FC236}">
                <a16:creationId xmlns:a16="http://schemas.microsoft.com/office/drawing/2014/main" id="{C4A94E32-0922-4927-B2C8-AB8455385A62}"/>
              </a:ext>
            </a:extLst>
          </p:cNvPr>
          <p:cNvCxnSpPr>
            <a:cxnSpLocks/>
          </p:cNvCxnSpPr>
          <p:nvPr/>
        </p:nvCxnSpPr>
        <p:spPr>
          <a:xfrm flipH="1">
            <a:off x="7601162" y="3870650"/>
            <a:ext cx="2020585" cy="461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F3A533-BFFF-4B9D-BDE5-10753EB23CE8}"/>
              </a:ext>
            </a:extLst>
          </p:cNvPr>
          <p:cNvSpPr txBox="1"/>
          <p:nvPr/>
        </p:nvSpPr>
        <p:spPr>
          <a:xfrm>
            <a:off x="825871" y="5683465"/>
            <a:ext cx="10451729" cy="400110"/>
          </a:xfrm>
          <a:prstGeom prst="rect">
            <a:avLst/>
          </a:prstGeom>
          <a:noFill/>
        </p:spPr>
        <p:txBody>
          <a:bodyPr wrap="square" rtlCol="0">
            <a:spAutoFit/>
          </a:bodyPr>
          <a:lstStyle/>
          <a:p>
            <a:r>
              <a:rPr lang="en-US" sz="2000" dirty="0">
                <a:solidFill>
                  <a:srgbClr val="FF0000"/>
                </a:solidFill>
              </a:rPr>
              <a:t>On Controller’s Letter, request funds to be moved from app code 471 to app codes 050 and/or 088</a:t>
            </a:r>
          </a:p>
        </p:txBody>
      </p:sp>
      <p:sp>
        <p:nvSpPr>
          <p:cNvPr id="16" name="TextBox 15">
            <a:extLst>
              <a:ext uri="{FF2B5EF4-FFF2-40B4-BE49-F238E27FC236}">
                <a16:creationId xmlns:a16="http://schemas.microsoft.com/office/drawing/2014/main" id="{E5292E89-E161-4BB7-BB72-23F3059C3B70}"/>
              </a:ext>
            </a:extLst>
          </p:cNvPr>
          <p:cNvSpPr txBox="1"/>
          <p:nvPr/>
        </p:nvSpPr>
        <p:spPr>
          <a:xfrm>
            <a:off x="902071" y="1925292"/>
            <a:ext cx="5755583" cy="400110"/>
          </a:xfrm>
          <a:prstGeom prst="rect">
            <a:avLst/>
          </a:prstGeom>
          <a:noFill/>
        </p:spPr>
        <p:txBody>
          <a:bodyPr wrap="square" rtlCol="0">
            <a:spAutoFit/>
          </a:bodyPr>
          <a:lstStyle/>
          <a:p>
            <a:r>
              <a:rPr lang="en-US" sz="2000" b="1" dirty="0"/>
              <a:t>Codes Function Col. &amp; App Code Spreadsheet</a:t>
            </a:r>
          </a:p>
        </p:txBody>
      </p:sp>
      <p:cxnSp>
        <p:nvCxnSpPr>
          <p:cNvPr id="9" name="Straight Arrow Connector 8">
            <a:extLst>
              <a:ext uri="{FF2B5EF4-FFF2-40B4-BE49-F238E27FC236}">
                <a16:creationId xmlns:a16="http://schemas.microsoft.com/office/drawing/2014/main" id="{AA113C95-C94C-49C4-BC48-31488F3FB71C}"/>
              </a:ext>
            </a:extLst>
          </p:cNvPr>
          <p:cNvCxnSpPr>
            <a:cxnSpLocks/>
          </p:cNvCxnSpPr>
          <p:nvPr/>
        </p:nvCxnSpPr>
        <p:spPr>
          <a:xfrm flipV="1">
            <a:off x="1060662" y="4699000"/>
            <a:ext cx="0" cy="9844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95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9A851-F652-462A-A7F5-156C767802C1}"/>
              </a:ext>
            </a:extLst>
          </p:cNvPr>
          <p:cNvPicPr>
            <a:picLocks noChangeAspect="1"/>
          </p:cNvPicPr>
          <p:nvPr/>
        </p:nvPicPr>
        <p:blipFill>
          <a:blip r:embed="rId3"/>
          <a:stretch>
            <a:fillRect/>
          </a:stretch>
        </p:blipFill>
        <p:spPr>
          <a:xfrm>
            <a:off x="725487" y="2878369"/>
            <a:ext cx="10801350" cy="1609725"/>
          </a:xfrm>
          <a:prstGeom prst="rect">
            <a:avLst/>
          </a:prstGeom>
        </p:spPr>
      </p:pic>
      <p:pic>
        <p:nvPicPr>
          <p:cNvPr id="5" name="Picture 4">
            <a:extLst>
              <a:ext uri="{FF2B5EF4-FFF2-40B4-BE49-F238E27FC236}">
                <a16:creationId xmlns:a16="http://schemas.microsoft.com/office/drawing/2014/main" id="{B9CCA01F-FFE0-42E2-924B-2F8E4223A93C}"/>
              </a:ext>
            </a:extLst>
          </p:cNvPr>
          <p:cNvPicPr>
            <a:picLocks noChangeAspect="1"/>
          </p:cNvPicPr>
          <p:nvPr/>
        </p:nvPicPr>
        <p:blipFill>
          <a:blip r:embed="rId4"/>
          <a:stretch>
            <a:fillRect/>
          </a:stretch>
        </p:blipFill>
        <p:spPr>
          <a:xfrm>
            <a:off x="911283" y="4465147"/>
            <a:ext cx="10744200" cy="485775"/>
          </a:xfrm>
          <a:prstGeom prst="rect">
            <a:avLst/>
          </a:prstGeom>
        </p:spPr>
      </p:pic>
      <p:pic>
        <p:nvPicPr>
          <p:cNvPr id="6" name="Picture 5">
            <a:extLst>
              <a:ext uri="{FF2B5EF4-FFF2-40B4-BE49-F238E27FC236}">
                <a16:creationId xmlns:a16="http://schemas.microsoft.com/office/drawing/2014/main" id="{E53B0AC7-C357-4787-AAE3-007F1E874FC7}"/>
              </a:ext>
            </a:extLst>
          </p:cNvPr>
          <p:cNvPicPr>
            <a:picLocks noChangeAspect="1"/>
          </p:cNvPicPr>
          <p:nvPr/>
        </p:nvPicPr>
        <p:blipFill>
          <a:blip r:embed="rId5"/>
          <a:stretch>
            <a:fillRect/>
          </a:stretch>
        </p:blipFill>
        <p:spPr>
          <a:xfrm>
            <a:off x="944620" y="5105381"/>
            <a:ext cx="10677525" cy="419100"/>
          </a:xfrm>
          <a:prstGeom prst="rect">
            <a:avLst/>
          </a:prstGeom>
        </p:spPr>
      </p:pic>
      <p:pic>
        <p:nvPicPr>
          <p:cNvPr id="8" name="Picture 7">
            <a:extLst>
              <a:ext uri="{FF2B5EF4-FFF2-40B4-BE49-F238E27FC236}">
                <a16:creationId xmlns:a16="http://schemas.microsoft.com/office/drawing/2014/main" id="{161A397D-8FC3-4B11-A357-C1E7FDC72DBD}"/>
              </a:ext>
            </a:extLst>
          </p:cNvPr>
          <p:cNvPicPr>
            <a:picLocks noChangeAspect="1"/>
          </p:cNvPicPr>
          <p:nvPr/>
        </p:nvPicPr>
        <p:blipFill>
          <a:blip r:embed="rId6"/>
          <a:stretch>
            <a:fillRect/>
          </a:stretch>
        </p:blipFill>
        <p:spPr>
          <a:xfrm>
            <a:off x="728662" y="291750"/>
            <a:ext cx="10734675" cy="1552575"/>
          </a:xfrm>
          <a:prstGeom prst="rect">
            <a:avLst/>
          </a:prstGeom>
        </p:spPr>
      </p:pic>
      <p:pic>
        <p:nvPicPr>
          <p:cNvPr id="9" name="Picture 8">
            <a:extLst>
              <a:ext uri="{FF2B5EF4-FFF2-40B4-BE49-F238E27FC236}">
                <a16:creationId xmlns:a16="http://schemas.microsoft.com/office/drawing/2014/main" id="{0F2AE562-9E92-49C4-B179-C94BC93F313C}"/>
              </a:ext>
            </a:extLst>
          </p:cNvPr>
          <p:cNvPicPr>
            <a:picLocks noChangeAspect="1"/>
          </p:cNvPicPr>
          <p:nvPr/>
        </p:nvPicPr>
        <p:blipFill>
          <a:blip r:embed="rId7"/>
          <a:stretch>
            <a:fillRect/>
          </a:stretch>
        </p:blipFill>
        <p:spPr>
          <a:xfrm>
            <a:off x="927159" y="1797735"/>
            <a:ext cx="10677525" cy="476250"/>
          </a:xfrm>
          <a:prstGeom prst="rect">
            <a:avLst/>
          </a:prstGeom>
        </p:spPr>
      </p:pic>
      <p:pic>
        <p:nvPicPr>
          <p:cNvPr id="10" name="Picture 9">
            <a:extLst>
              <a:ext uri="{FF2B5EF4-FFF2-40B4-BE49-F238E27FC236}">
                <a16:creationId xmlns:a16="http://schemas.microsoft.com/office/drawing/2014/main" id="{E7ADF44D-2E50-4398-AA59-60ED0CDDC8A7}"/>
              </a:ext>
            </a:extLst>
          </p:cNvPr>
          <p:cNvPicPr>
            <a:picLocks noChangeAspect="1"/>
          </p:cNvPicPr>
          <p:nvPr/>
        </p:nvPicPr>
        <p:blipFill>
          <a:blip r:embed="rId8"/>
          <a:stretch>
            <a:fillRect/>
          </a:stretch>
        </p:blipFill>
        <p:spPr>
          <a:xfrm>
            <a:off x="911283" y="2400315"/>
            <a:ext cx="10810875" cy="257175"/>
          </a:xfrm>
          <a:prstGeom prst="rect">
            <a:avLst/>
          </a:prstGeom>
        </p:spPr>
      </p:pic>
      <p:sp>
        <p:nvSpPr>
          <p:cNvPr id="14" name="Oval 13">
            <a:extLst>
              <a:ext uri="{FF2B5EF4-FFF2-40B4-BE49-F238E27FC236}">
                <a16:creationId xmlns:a16="http://schemas.microsoft.com/office/drawing/2014/main" id="{594459DF-5A2E-4F14-920F-187EB2A4A9CD}"/>
              </a:ext>
            </a:extLst>
          </p:cNvPr>
          <p:cNvSpPr/>
          <p:nvPr/>
        </p:nvSpPr>
        <p:spPr>
          <a:xfrm>
            <a:off x="3928156" y="5228368"/>
            <a:ext cx="1047396" cy="2855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492ED6B-A2FC-40A8-94AF-AC4B2C9C248C}"/>
              </a:ext>
            </a:extLst>
          </p:cNvPr>
          <p:cNvSpPr/>
          <p:nvPr/>
        </p:nvSpPr>
        <p:spPr>
          <a:xfrm>
            <a:off x="3909701" y="4632989"/>
            <a:ext cx="1053151" cy="2855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B884E58-81D7-431D-9FCA-A0509FCB13B8}"/>
              </a:ext>
            </a:extLst>
          </p:cNvPr>
          <p:cNvSpPr/>
          <p:nvPr/>
        </p:nvSpPr>
        <p:spPr>
          <a:xfrm>
            <a:off x="3928156" y="2388310"/>
            <a:ext cx="1047396" cy="2855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3D2146C-1C9F-47ED-BE18-A8C6B60229DF}"/>
              </a:ext>
            </a:extLst>
          </p:cNvPr>
          <p:cNvSpPr/>
          <p:nvPr/>
        </p:nvSpPr>
        <p:spPr>
          <a:xfrm>
            <a:off x="3909701" y="1983643"/>
            <a:ext cx="1047396" cy="2855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C6A3B1C-4867-4581-89CD-5687E60988AF}"/>
              </a:ext>
            </a:extLst>
          </p:cNvPr>
          <p:cNvSpPr txBox="1"/>
          <p:nvPr/>
        </p:nvSpPr>
        <p:spPr>
          <a:xfrm>
            <a:off x="944621" y="5649220"/>
            <a:ext cx="10429624" cy="1015663"/>
          </a:xfrm>
          <a:prstGeom prst="rect">
            <a:avLst/>
          </a:prstGeom>
          <a:noFill/>
        </p:spPr>
        <p:txBody>
          <a:bodyPr wrap="square" rtlCol="0">
            <a:spAutoFit/>
          </a:bodyPr>
          <a:lstStyle/>
          <a:p>
            <a:r>
              <a:rPr lang="en-US" sz="2000" dirty="0">
                <a:solidFill>
                  <a:srgbClr val="FF0000"/>
                </a:solidFill>
              </a:rPr>
              <a:t>Total of circled amounts = $93,141.71 = app code 471 from previous slide</a:t>
            </a:r>
          </a:p>
          <a:p>
            <a:r>
              <a:rPr lang="en-US" sz="2000" dirty="0">
                <a:solidFill>
                  <a:srgbClr val="FF0000"/>
                </a:solidFill>
              </a:rPr>
              <a:t>Move overspending of $92,400 to 050 and overspending of $741.71 to 088 (75% is reimbursable).</a:t>
            </a:r>
          </a:p>
          <a:p>
            <a:r>
              <a:rPr lang="en-US" sz="2000" dirty="0">
                <a:solidFill>
                  <a:srgbClr val="FF0000"/>
                </a:solidFill>
              </a:rPr>
              <a:t>This will pull down an additional amount of $69,856.28 in V funding.</a:t>
            </a:r>
          </a:p>
        </p:txBody>
      </p:sp>
      <p:cxnSp>
        <p:nvCxnSpPr>
          <p:cNvPr id="3" name="Straight Connector 2">
            <a:extLst>
              <a:ext uri="{FF2B5EF4-FFF2-40B4-BE49-F238E27FC236}">
                <a16:creationId xmlns:a16="http://schemas.microsoft.com/office/drawing/2014/main" id="{D54FF842-1C3F-4F26-83CF-BD856BF3715A}"/>
              </a:ext>
            </a:extLst>
          </p:cNvPr>
          <p:cNvCxnSpPr/>
          <p:nvPr/>
        </p:nvCxnSpPr>
        <p:spPr>
          <a:xfrm>
            <a:off x="597151" y="2849794"/>
            <a:ext cx="10879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A628EB-135F-467F-AB33-F41078DE43DB}"/>
              </a:ext>
            </a:extLst>
          </p:cNvPr>
          <p:cNvCxnSpPr>
            <a:cxnSpLocks/>
          </p:cNvCxnSpPr>
          <p:nvPr/>
        </p:nvCxnSpPr>
        <p:spPr>
          <a:xfrm flipV="1">
            <a:off x="317224" y="1056369"/>
            <a:ext cx="52055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D2556D-C6B5-4722-B379-EA63CA1C108A}"/>
              </a:ext>
            </a:extLst>
          </p:cNvPr>
          <p:cNvCxnSpPr>
            <a:cxnSpLocks/>
          </p:cNvCxnSpPr>
          <p:nvPr/>
        </p:nvCxnSpPr>
        <p:spPr>
          <a:xfrm flipV="1">
            <a:off x="317224" y="3733402"/>
            <a:ext cx="52055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09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B1FA-CD38-4333-80EC-CC336C9A4803}"/>
              </a:ext>
            </a:extLst>
          </p:cNvPr>
          <p:cNvSpPr>
            <a:spLocks noGrp="1"/>
          </p:cNvSpPr>
          <p:nvPr>
            <p:ph type="title"/>
          </p:nvPr>
        </p:nvSpPr>
        <p:spPr>
          <a:xfrm>
            <a:off x="1017142" y="250825"/>
            <a:ext cx="10524588" cy="1325563"/>
          </a:xfrm>
        </p:spPr>
        <p:txBody>
          <a:bodyPr/>
          <a:lstStyle/>
          <a:p>
            <a:pPr>
              <a:tabLst>
                <a:tab pos="4510088" algn="l"/>
              </a:tabLst>
            </a:pPr>
            <a:r>
              <a:rPr lang="en-US" b="1" dirty="0"/>
              <a:t>Controller’s Letter – Admin Code Shift 4 to L</a:t>
            </a:r>
            <a:br>
              <a:rPr lang="en-US" b="1" dirty="0"/>
            </a:br>
            <a:r>
              <a:rPr lang="en-US" b="1" dirty="0"/>
              <a:t>	Reclass Example</a:t>
            </a:r>
          </a:p>
        </p:txBody>
      </p:sp>
      <p:pic>
        <p:nvPicPr>
          <p:cNvPr id="12" name="Picture 11">
            <a:extLst>
              <a:ext uri="{FF2B5EF4-FFF2-40B4-BE49-F238E27FC236}">
                <a16:creationId xmlns:a16="http://schemas.microsoft.com/office/drawing/2014/main" id="{20F7CDB0-7154-4CEB-8712-AE079A5EC160}"/>
              </a:ext>
            </a:extLst>
          </p:cNvPr>
          <p:cNvPicPr>
            <a:picLocks noChangeAspect="1"/>
          </p:cNvPicPr>
          <p:nvPr/>
        </p:nvPicPr>
        <p:blipFill>
          <a:blip r:embed="rId3"/>
          <a:stretch>
            <a:fillRect/>
          </a:stretch>
        </p:blipFill>
        <p:spPr>
          <a:xfrm>
            <a:off x="385762" y="1943821"/>
            <a:ext cx="11420475" cy="276225"/>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F5A8A2F-CEA0-4CB7-8330-DB4F70B18256}"/>
              </a:ext>
            </a:extLst>
          </p:cNvPr>
          <p:cNvPicPr>
            <a:picLocks noChangeAspect="1"/>
          </p:cNvPicPr>
          <p:nvPr/>
        </p:nvPicPr>
        <p:blipFill>
          <a:blip r:embed="rId4"/>
          <a:stretch>
            <a:fillRect/>
          </a:stretch>
        </p:blipFill>
        <p:spPr>
          <a:xfrm>
            <a:off x="1213207" y="3876836"/>
            <a:ext cx="2286000" cy="2524125"/>
          </a:xfrm>
          <a:prstGeom prst="rect">
            <a:avLst/>
          </a:prstGeom>
        </p:spPr>
      </p:pic>
      <p:pic>
        <p:nvPicPr>
          <p:cNvPr id="14" name="Picture 13">
            <a:extLst>
              <a:ext uri="{FF2B5EF4-FFF2-40B4-BE49-F238E27FC236}">
                <a16:creationId xmlns:a16="http://schemas.microsoft.com/office/drawing/2014/main" id="{251B7E0D-96E7-4FD3-8BAC-D5C6D8E0B3CD}"/>
              </a:ext>
            </a:extLst>
          </p:cNvPr>
          <p:cNvPicPr>
            <a:picLocks noChangeAspect="1"/>
          </p:cNvPicPr>
          <p:nvPr/>
        </p:nvPicPr>
        <p:blipFill>
          <a:blip r:embed="rId5"/>
          <a:stretch>
            <a:fillRect/>
          </a:stretch>
        </p:blipFill>
        <p:spPr>
          <a:xfrm>
            <a:off x="4201220" y="2846136"/>
            <a:ext cx="2371725" cy="3467100"/>
          </a:xfrm>
          <a:prstGeom prst="rect">
            <a:avLst/>
          </a:prstGeom>
        </p:spPr>
      </p:pic>
      <p:sp>
        <p:nvSpPr>
          <p:cNvPr id="16" name="TextBox 15">
            <a:extLst>
              <a:ext uri="{FF2B5EF4-FFF2-40B4-BE49-F238E27FC236}">
                <a16:creationId xmlns:a16="http://schemas.microsoft.com/office/drawing/2014/main" id="{D4749432-E861-4A89-8772-BE298B1504B5}"/>
              </a:ext>
            </a:extLst>
          </p:cNvPr>
          <p:cNvSpPr txBox="1"/>
          <p:nvPr/>
        </p:nvSpPr>
        <p:spPr>
          <a:xfrm>
            <a:off x="380144" y="1520573"/>
            <a:ext cx="9161764" cy="677108"/>
          </a:xfrm>
          <a:prstGeom prst="rect">
            <a:avLst/>
          </a:prstGeom>
          <a:noFill/>
        </p:spPr>
        <p:txBody>
          <a:bodyPr wrap="square" rtlCol="0">
            <a:spAutoFit/>
          </a:bodyPr>
          <a:lstStyle/>
          <a:p>
            <a:r>
              <a:rPr lang="en-US" sz="2000" b="1" dirty="0">
                <a:solidFill>
                  <a:srgbClr val="4472C4"/>
                </a:solidFill>
              </a:rPr>
              <a:t>XS337 Report shows overspending in app code 347 </a:t>
            </a:r>
            <a:r>
              <a:rPr lang="en-US" sz="2000" b="1" cap="all" dirty="0">
                <a:solidFill>
                  <a:srgbClr val="4472C4"/>
                </a:solidFill>
              </a:rPr>
              <a:t>Smart Start All Cnty</a:t>
            </a:r>
          </a:p>
          <a:p>
            <a:endParaRPr lang="en-US" dirty="0"/>
          </a:p>
        </p:txBody>
      </p:sp>
      <p:sp>
        <p:nvSpPr>
          <p:cNvPr id="17" name="TextBox 16">
            <a:extLst>
              <a:ext uri="{FF2B5EF4-FFF2-40B4-BE49-F238E27FC236}">
                <a16:creationId xmlns:a16="http://schemas.microsoft.com/office/drawing/2014/main" id="{6B483E53-30EF-431D-B35A-19D167A2A7B2}"/>
              </a:ext>
            </a:extLst>
          </p:cNvPr>
          <p:cNvSpPr txBox="1"/>
          <p:nvPr/>
        </p:nvSpPr>
        <p:spPr>
          <a:xfrm>
            <a:off x="5197010" y="2449010"/>
            <a:ext cx="380144" cy="461665"/>
          </a:xfrm>
          <a:prstGeom prst="rect">
            <a:avLst/>
          </a:prstGeom>
          <a:noFill/>
        </p:spPr>
        <p:txBody>
          <a:bodyPr wrap="square" rtlCol="0">
            <a:spAutoFit/>
          </a:bodyPr>
          <a:lstStyle/>
          <a:p>
            <a:r>
              <a:rPr lang="en-US" sz="2400" b="1" dirty="0">
                <a:solidFill>
                  <a:srgbClr val="FF0000"/>
                </a:solidFill>
              </a:rPr>
              <a:t>4</a:t>
            </a:r>
          </a:p>
        </p:txBody>
      </p:sp>
      <p:sp>
        <p:nvSpPr>
          <p:cNvPr id="19" name="Oval 18">
            <a:extLst>
              <a:ext uri="{FF2B5EF4-FFF2-40B4-BE49-F238E27FC236}">
                <a16:creationId xmlns:a16="http://schemas.microsoft.com/office/drawing/2014/main" id="{A43B5457-23B7-4D6E-A660-C9569A8C3075}"/>
              </a:ext>
            </a:extLst>
          </p:cNvPr>
          <p:cNvSpPr/>
          <p:nvPr/>
        </p:nvSpPr>
        <p:spPr>
          <a:xfrm>
            <a:off x="9000162" y="1849348"/>
            <a:ext cx="1366463" cy="5043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2B0E37E-25A3-461C-BDFA-17352C30160B}"/>
              </a:ext>
            </a:extLst>
          </p:cNvPr>
          <p:cNvSpPr txBox="1"/>
          <p:nvPr/>
        </p:nvSpPr>
        <p:spPr>
          <a:xfrm>
            <a:off x="10034617" y="2449009"/>
            <a:ext cx="1799208" cy="646331"/>
          </a:xfrm>
          <a:prstGeom prst="rect">
            <a:avLst/>
          </a:prstGeom>
          <a:noFill/>
        </p:spPr>
        <p:txBody>
          <a:bodyPr wrap="square" rtlCol="0">
            <a:spAutoFit/>
          </a:bodyPr>
          <a:lstStyle/>
          <a:p>
            <a:r>
              <a:rPr lang="en-US" dirty="0">
                <a:solidFill>
                  <a:srgbClr val="FF0000"/>
                </a:solidFill>
              </a:rPr>
              <a:t>XS337 Column for County Share</a:t>
            </a:r>
          </a:p>
        </p:txBody>
      </p:sp>
      <p:cxnSp>
        <p:nvCxnSpPr>
          <p:cNvPr id="22" name="Straight Arrow Connector 21">
            <a:extLst>
              <a:ext uri="{FF2B5EF4-FFF2-40B4-BE49-F238E27FC236}">
                <a16:creationId xmlns:a16="http://schemas.microsoft.com/office/drawing/2014/main" id="{33F1A145-7643-45E1-86E6-8F8E876D07A4}"/>
              </a:ext>
            </a:extLst>
          </p:cNvPr>
          <p:cNvCxnSpPr/>
          <p:nvPr/>
        </p:nvCxnSpPr>
        <p:spPr>
          <a:xfrm flipH="1" flipV="1">
            <a:off x="10366625" y="2258292"/>
            <a:ext cx="390418" cy="1907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801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9E5076-7F21-4940-86CF-2540567F5B05}"/>
              </a:ext>
            </a:extLst>
          </p:cNvPr>
          <p:cNvPicPr>
            <a:picLocks noChangeAspect="1"/>
          </p:cNvPicPr>
          <p:nvPr/>
        </p:nvPicPr>
        <p:blipFill>
          <a:blip r:embed="rId3"/>
          <a:stretch>
            <a:fillRect/>
          </a:stretch>
        </p:blipFill>
        <p:spPr>
          <a:xfrm>
            <a:off x="509587" y="1171575"/>
            <a:ext cx="11172825" cy="4514850"/>
          </a:xfrm>
          <a:prstGeom prst="rect">
            <a:avLst/>
          </a:prstGeom>
        </p:spPr>
      </p:pic>
    </p:spTree>
    <p:extLst>
      <p:ext uri="{BB962C8B-B14F-4D97-AF65-F5344CB8AC3E}">
        <p14:creationId xmlns:p14="http://schemas.microsoft.com/office/powerpoint/2010/main" val="1129902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B1FA-CD38-4333-80EC-CC336C9A4803}"/>
              </a:ext>
            </a:extLst>
          </p:cNvPr>
          <p:cNvSpPr>
            <a:spLocks noGrp="1"/>
          </p:cNvSpPr>
          <p:nvPr>
            <p:ph type="title"/>
          </p:nvPr>
        </p:nvSpPr>
        <p:spPr>
          <a:xfrm>
            <a:off x="1017142" y="250825"/>
            <a:ext cx="10524588" cy="1325563"/>
          </a:xfrm>
        </p:spPr>
        <p:txBody>
          <a:bodyPr/>
          <a:lstStyle/>
          <a:p>
            <a:pPr>
              <a:tabLst>
                <a:tab pos="4510088" algn="l"/>
              </a:tabLst>
            </a:pPr>
            <a:r>
              <a:rPr lang="en-US" b="1" dirty="0"/>
              <a:t>Controller’s Letter – Admin Code Shift 4 to L</a:t>
            </a:r>
            <a:br>
              <a:rPr lang="en-US" b="1" dirty="0"/>
            </a:br>
            <a:r>
              <a:rPr lang="en-US" b="1" dirty="0"/>
              <a:t>	Reclass Example</a:t>
            </a:r>
          </a:p>
        </p:txBody>
      </p:sp>
      <p:pic>
        <p:nvPicPr>
          <p:cNvPr id="12" name="Picture 11">
            <a:extLst>
              <a:ext uri="{FF2B5EF4-FFF2-40B4-BE49-F238E27FC236}">
                <a16:creationId xmlns:a16="http://schemas.microsoft.com/office/drawing/2014/main" id="{20F7CDB0-7154-4CEB-8712-AE079A5EC160}"/>
              </a:ext>
            </a:extLst>
          </p:cNvPr>
          <p:cNvPicPr>
            <a:picLocks noChangeAspect="1"/>
          </p:cNvPicPr>
          <p:nvPr/>
        </p:nvPicPr>
        <p:blipFill>
          <a:blip r:embed="rId3"/>
          <a:stretch>
            <a:fillRect/>
          </a:stretch>
        </p:blipFill>
        <p:spPr>
          <a:xfrm>
            <a:off x="385762" y="1943821"/>
            <a:ext cx="11420475" cy="276225"/>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F5A8A2F-CEA0-4CB7-8330-DB4F70B18256}"/>
              </a:ext>
            </a:extLst>
          </p:cNvPr>
          <p:cNvPicPr>
            <a:picLocks noChangeAspect="1"/>
          </p:cNvPicPr>
          <p:nvPr/>
        </p:nvPicPr>
        <p:blipFill>
          <a:blip r:embed="rId4"/>
          <a:stretch>
            <a:fillRect/>
          </a:stretch>
        </p:blipFill>
        <p:spPr>
          <a:xfrm>
            <a:off x="1213207" y="3876836"/>
            <a:ext cx="2286000" cy="2524125"/>
          </a:xfrm>
          <a:prstGeom prst="rect">
            <a:avLst/>
          </a:prstGeom>
        </p:spPr>
      </p:pic>
      <p:pic>
        <p:nvPicPr>
          <p:cNvPr id="14" name="Picture 13">
            <a:extLst>
              <a:ext uri="{FF2B5EF4-FFF2-40B4-BE49-F238E27FC236}">
                <a16:creationId xmlns:a16="http://schemas.microsoft.com/office/drawing/2014/main" id="{251B7E0D-96E7-4FD3-8BAC-D5C6D8E0B3CD}"/>
              </a:ext>
            </a:extLst>
          </p:cNvPr>
          <p:cNvPicPr>
            <a:picLocks noChangeAspect="1"/>
          </p:cNvPicPr>
          <p:nvPr/>
        </p:nvPicPr>
        <p:blipFill>
          <a:blip r:embed="rId5"/>
          <a:stretch>
            <a:fillRect/>
          </a:stretch>
        </p:blipFill>
        <p:spPr>
          <a:xfrm>
            <a:off x="4201220" y="2846136"/>
            <a:ext cx="2371725" cy="3467100"/>
          </a:xfrm>
          <a:prstGeom prst="rect">
            <a:avLst/>
          </a:prstGeom>
        </p:spPr>
      </p:pic>
      <p:pic>
        <p:nvPicPr>
          <p:cNvPr id="15" name="Picture 14">
            <a:extLst>
              <a:ext uri="{FF2B5EF4-FFF2-40B4-BE49-F238E27FC236}">
                <a16:creationId xmlns:a16="http://schemas.microsoft.com/office/drawing/2014/main" id="{1E6C56B0-AAD8-4CD1-B545-C41819C15489}"/>
              </a:ext>
            </a:extLst>
          </p:cNvPr>
          <p:cNvPicPr>
            <a:picLocks noChangeAspect="1"/>
          </p:cNvPicPr>
          <p:nvPr/>
        </p:nvPicPr>
        <p:blipFill>
          <a:blip r:embed="rId6"/>
          <a:stretch>
            <a:fillRect/>
          </a:stretch>
        </p:blipFill>
        <p:spPr>
          <a:xfrm>
            <a:off x="7274958" y="2846136"/>
            <a:ext cx="2266950" cy="3457575"/>
          </a:xfrm>
          <a:prstGeom prst="rect">
            <a:avLst/>
          </a:prstGeom>
        </p:spPr>
      </p:pic>
      <p:sp>
        <p:nvSpPr>
          <p:cNvPr id="16" name="TextBox 15">
            <a:extLst>
              <a:ext uri="{FF2B5EF4-FFF2-40B4-BE49-F238E27FC236}">
                <a16:creationId xmlns:a16="http://schemas.microsoft.com/office/drawing/2014/main" id="{D4749432-E861-4A89-8772-BE298B1504B5}"/>
              </a:ext>
            </a:extLst>
          </p:cNvPr>
          <p:cNvSpPr txBox="1"/>
          <p:nvPr/>
        </p:nvSpPr>
        <p:spPr>
          <a:xfrm>
            <a:off x="380144" y="1520573"/>
            <a:ext cx="9161764" cy="677108"/>
          </a:xfrm>
          <a:prstGeom prst="rect">
            <a:avLst/>
          </a:prstGeom>
          <a:noFill/>
        </p:spPr>
        <p:txBody>
          <a:bodyPr wrap="square" rtlCol="0">
            <a:spAutoFit/>
          </a:bodyPr>
          <a:lstStyle/>
          <a:p>
            <a:r>
              <a:rPr lang="en-US" sz="2000" b="1" dirty="0">
                <a:solidFill>
                  <a:srgbClr val="4472C4"/>
                </a:solidFill>
              </a:rPr>
              <a:t>XS337 Report shows overspending in app code 347 </a:t>
            </a:r>
            <a:r>
              <a:rPr lang="en-US" sz="2000" b="1" cap="all" dirty="0">
                <a:solidFill>
                  <a:srgbClr val="4472C4"/>
                </a:solidFill>
              </a:rPr>
              <a:t>Smart Start All Cnty</a:t>
            </a:r>
          </a:p>
          <a:p>
            <a:endParaRPr lang="en-US" dirty="0"/>
          </a:p>
        </p:txBody>
      </p:sp>
      <p:sp>
        <p:nvSpPr>
          <p:cNvPr id="17" name="TextBox 16">
            <a:extLst>
              <a:ext uri="{FF2B5EF4-FFF2-40B4-BE49-F238E27FC236}">
                <a16:creationId xmlns:a16="http://schemas.microsoft.com/office/drawing/2014/main" id="{6B483E53-30EF-431D-B35A-19D167A2A7B2}"/>
              </a:ext>
            </a:extLst>
          </p:cNvPr>
          <p:cNvSpPr txBox="1"/>
          <p:nvPr/>
        </p:nvSpPr>
        <p:spPr>
          <a:xfrm>
            <a:off x="5197010" y="2449010"/>
            <a:ext cx="380144" cy="461665"/>
          </a:xfrm>
          <a:prstGeom prst="rect">
            <a:avLst/>
          </a:prstGeom>
          <a:noFill/>
        </p:spPr>
        <p:txBody>
          <a:bodyPr wrap="square" rtlCol="0">
            <a:spAutoFit/>
          </a:bodyPr>
          <a:lstStyle/>
          <a:p>
            <a:r>
              <a:rPr lang="en-US" sz="2400" b="1" dirty="0">
                <a:solidFill>
                  <a:srgbClr val="FF0000"/>
                </a:solidFill>
              </a:rPr>
              <a:t>4</a:t>
            </a:r>
          </a:p>
        </p:txBody>
      </p:sp>
      <p:sp>
        <p:nvSpPr>
          <p:cNvPr id="18" name="TextBox 17">
            <a:extLst>
              <a:ext uri="{FF2B5EF4-FFF2-40B4-BE49-F238E27FC236}">
                <a16:creationId xmlns:a16="http://schemas.microsoft.com/office/drawing/2014/main" id="{A3A4D3C7-13A7-4333-9D02-A79AC4EA992A}"/>
              </a:ext>
            </a:extLst>
          </p:cNvPr>
          <p:cNvSpPr txBox="1"/>
          <p:nvPr/>
        </p:nvSpPr>
        <p:spPr>
          <a:xfrm>
            <a:off x="8138730" y="2449009"/>
            <a:ext cx="380144" cy="461665"/>
          </a:xfrm>
          <a:prstGeom prst="rect">
            <a:avLst/>
          </a:prstGeom>
          <a:noFill/>
        </p:spPr>
        <p:txBody>
          <a:bodyPr wrap="square" rtlCol="0">
            <a:spAutoFit/>
          </a:bodyPr>
          <a:lstStyle/>
          <a:p>
            <a:r>
              <a:rPr lang="en-US" sz="2400" b="1" dirty="0">
                <a:solidFill>
                  <a:srgbClr val="FF0000"/>
                </a:solidFill>
              </a:rPr>
              <a:t>L</a:t>
            </a:r>
          </a:p>
        </p:txBody>
      </p:sp>
      <p:sp>
        <p:nvSpPr>
          <p:cNvPr id="19" name="Oval 18">
            <a:extLst>
              <a:ext uri="{FF2B5EF4-FFF2-40B4-BE49-F238E27FC236}">
                <a16:creationId xmlns:a16="http://schemas.microsoft.com/office/drawing/2014/main" id="{A43B5457-23B7-4D6E-A660-C9569A8C3075}"/>
              </a:ext>
            </a:extLst>
          </p:cNvPr>
          <p:cNvSpPr/>
          <p:nvPr/>
        </p:nvSpPr>
        <p:spPr>
          <a:xfrm>
            <a:off x="9000162" y="1849348"/>
            <a:ext cx="1366463" cy="5043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2B0E37E-25A3-461C-BDFA-17352C30160B}"/>
              </a:ext>
            </a:extLst>
          </p:cNvPr>
          <p:cNvSpPr txBox="1"/>
          <p:nvPr/>
        </p:nvSpPr>
        <p:spPr>
          <a:xfrm>
            <a:off x="10034617" y="2449009"/>
            <a:ext cx="1799208" cy="646331"/>
          </a:xfrm>
          <a:prstGeom prst="rect">
            <a:avLst/>
          </a:prstGeom>
          <a:noFill/>
        </p:spPr>
        <p:txBody>
          <a:bodyPr wrap="square" rtlCol="0">
            <a:spAutoFit/>
          </a:bodyPr>
          <a:lstStyle/>
          <a:p>
            <a:r>
              <a:rPr lang="en-US" dirty="0">
                <a:solidFill>
                  <a:srgbClr val="FF0000"/>
                </a:solidFill>
              </a:rPr>
              <a:t>XS337 Column for County Share</a:t>
            </a:r>
          </a:p>
        </p:txBody>
      </p:sp>
      <p:cxnSp>
        <p:nvCxnSpPr>
          <p:cNvPr id="22" name="Straight Arrow Connector 21">
            <a:extLst>
              <a:ext uri="{FF2B5EF4-FFF2-40B4-BE49-F238E27FC236}">
                <a16:creationId xmlns:a16="http://schemas.microsoft.com/office/drawing/2014/main" id="{33F1A145-7643-45E1-86E6-8F8E876D07A4}"/>
              </a:ext>
            </a:extLst>
          </p:cNvPr>
          <p:cNvCxnSpPr/>
          <p:nvPr/>
        </p:nvCxnSpPr>
        <p:spPr>
          <a:xfrm flipH="1" flipV="1">
            <a:off x="10366625" y="2258292"/>
            <a:ext cx="390418" cy="1907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71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543904-F404-4DDE-AF39-0A7A8E33F7CD}"/>
              </a:ext>
            </a:extLst>
          </p:cNvPr>
          <p:cNvPicPr>
            <a:picLocks noChangeAspect="1"/>
          </p:cNvPicPr>
          <p:nvPr/>
        </p:nvPicPr>
        <p:blipFill>
          <a:blip r:embed="rId3"/>
          <a:stretch>
            <a:fillRect/>
          </a:stretch>
        </p:blipFill>
        <p:spPr>
          <a:xfrm>
            <a:off x="902072" y="2479652"/>
            <a:ext cx="10387855" cy="3183704"/>
          </a:xfrm>
          <a:prstGeom prst="rect">
            <a:avLst/>
          </a:prstGeom>
        </p:spPr>
      </p:pic>
      <p:sp>
        <p:nvSpPr>
          <p:cNvPr id="5" name="Title 4">
            <a:extLst>
              <a:ext uri="{FF2B5EF4-FFF2-40B4-BE49-F238E27FC236}">
                <a16:creationId xmlns:a16="http://schemas.microsoft.com/office/drawing/2014/main" id="{09208752-F852-41B2-8252-44D3C9E8EBEB}"/>
              </a:ext>
            </a:extLst>
          </p:cNvPr>
          <p:cNvSpPr txBox="1">
            <a:spLocks noGrp="1"/>
          </p:cNvSpPr>
          <p:nvPr>
            <p:ph type="title"/>
          </p:nvPr>
        </p:nvSpPr>
        <p:spPr>
          <a:xfrm>
            <a:off x="838200" y="649341"/>
            <a:ext cx="10515600" cy="757130"/>
          </a:xfrm>
          <a:prstGeom prst="rect">
            <a:avLst/>
          </a:prstGeom>
          <a:noFill/>
        </p:spPr>
        <p:txBody>
          <a:bodyPr wrap="square" rtlCol="0">
            <a:spAutoFit/>
          </a:bodyPr>
          <a:lstStyle/>
          <a:p>
            <a:r>
              <a:rPr lang="en-US" sz="2400" b="1" dirty="0">
                <a:solidFill>
                  <a:srgbClr val="FF0000"/>
                </a:solidFill>
              </a:rPr>
              <a:t>4 to L is an allowable admin shift – </a:t>
            </a:r>
            <a:br>
              <a:rPr lang="en-US" sz="2400" b="1" dirty="0">
                <a:solidFill>
                  <a:srgbClr val="FF0000"/>
                </a:solidFill>
              </a:rPr>
            </a:br>
            <a:r>
              <a:rPr lang="en-US" sz="2400" b="1" dirty="0">
                <a:solidFill>
                  <a:srgbClr val="FF0000"/>
                </a:solidFill>
              </a:rPr>
              <a:t>Child Day Care Admin and Smart Start Admin are interchangeable</a:t>
            </a:r>
          </a:p>
        </p:txBody>
      </p:sp>
      <p:sp>
        <p:nvSpPr>
          <p:cNvPr id="6" name="TextBox 5">
            <a:extLst>
              <a:ext uri="{FF2B5EF4-FFF2-40B4-BE49-F238E27FC236}">
                <a16:creationId xmlns:a16="http://schemas.microsoft.com/office/drawing/2014/main" id="{29FF3F3C-A636-43E1-8EC8-6C914B575F72}"/>
              </a:ext>
            </a:extLst>
          </p:cNvPr>
          <p:cNvSpPr txBox="1"/>
          <p:nvPr/>
        </p:nvSpPr>
        <p:spPr>
          <a:xfrm>
            <a:off x="9621747" y="3686117"/>
            <a:ext cx="2332233" cy="646331"/>
          </a:xfrm>
          <a:prstGeom prst="rect">
            <a:avLst/>
          </a:prstGeom>
          <a:noFill/>
        </p:spPr>
        <p:txBody>
          <a:bodyPr wrap="square" rtlCol="0">
            <a:spAutoFit/>
          </a:bodyPr>
          <a:lstStyle/>
          <a:p>
            <a:r>
              <a:rPr lang="en-US" dirty="0">
                <a:solidFill>
                  <a:srgbClr val="FF0000"/>
                </a:solidFill>
              </a:rPr>
              <a:t>Overspending</a:t>
            </a:r>
          </a:p>
          <a:p>
            <a:r>
              <a:rPr lang="en-US" dirty="0">
                <a:solidFill>
                  <a:srgbClr val="FF0000"/>
                </a:solidFill>
              </a:rPr>
              <a:t>app code column</a:t>
            </a:r>
          </a:p>
        </p:txBody>
      </p:sp>
      <p:cxnSp>
        <p:nvCxnSpPr>
          <p:cNvPr id="8" name="Straight Arrow Connector 7">
            <a:extLst>
              <a:ext uri="{FF2B5EF4-FFF2-40B4-BE49-F238E27FC236}">
                <a16:creationId xmlns:a16="http://schemas.microsoft.com/office/drawing/2014/main" id="{C4A94E32-0922-4927-B2C8-AB8455385A62}"/>
              </a:ext>
            </a:extLst>
          </p:cNvPr>
          <p:cNvCxnSpPr>
            <a:cxnSpLocks/>
          </p:cNvCxnSpPr>
          <p:nvPr/>
        </p:nvCxnSpPr>
        <p:spPr>
          <a:xfrm flipH="1">
            <a:off x="8024119" y="4009283"/>
            <a:ext cx="1623314" cy="461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2C345E-04D7-4744-BDFD-82BD13C2581C}"/>
              </a:ext>
            </a:extLst>
          </p:cNvPr>
          <p:cNvCxnSpPr>
            <a:cxnSpLocks/>
          </p:cNvCxnSpPr>
          <p:nvPr/>
        </p:nvCxnSpPr>
        <p:spPr>
          <a:xfrm flipH="1">
            <a:off x="1530849" y="4747314"/>
            <a:ext cx="6070313" cy="7699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F3A533-BFFF-4B9D-BDE5-10753EB23CE8}"/>
              </a:ext>
            </a:extLst>
          </p:cNvPr>
          <p:cNvSpPr txBox="1"/>
          <p:nvPr/>
        </p:nvSpPr>
        <p:spPr>
          <a:xfrm>
            <a:off x="902071" y="5887086"/>
            <a:ext cx="9885793" cy="400110"/>
          </a:xfrm>
          <a:prstGeom prst="rect">
            <a:avLst/>
          </a:prstGeom>
          <a:noFill/>
        </p:spPr>
        <p:txBody>
          <a:bodyPr wrap="square" rtlCol="0">
            <a:spAutoFit/>
          </a:bodyPr>
          <a:lstStyle/>
          <a:p>
            <a:r>
              <a:rPr lang="en-US" sz="2000" dirty="0">
                <a:solidFill>
                  <a:srgbClr val="FF0000"/>
                </a:solidFill>
              </a:rPr>
              <a:t>On Controller’s Letter, request funds to be moved from app code 347 to app code 364</a:t>
            </a:r>
          </a:p>
        </p:txBody>
      </p:sp>
      <p:sp>
        <p:nvSpPr>
          <p:cNvPr id="16" name="TextBox 15">
            <a:extLst>
              <a:ext uri="{FF2B5EF4-FFF2-40B4-BE49-F238E27FC236}">
                <a16:creationId xmlns:a16="http://schemas.microsoft.com/office/drawing/2014/main" id="{E5292E89-E161-4BB7-BB72-23F3059C3B70}"/>
              </a:ext>
            </a:extLst>
          </p:cNvPr>
          <p:cNvSpPr txBox="1"/>
          <p:nvPr/>
        </p:nvSpPr>
        <p:spPr>
          <a:xfrm>
            <a:off x="902071" y="1925292"/>
            <a:ext cx="5755583" cy="400110"/>
          </a:xfrm>
          <a:prstGeom prst="rect">
            <a:avLst/>
          </a:prstGeom>
          <a:noFill/>
        </p:spPr>
        <p:txBody>
          <a:bodyPr wrap="square" rtlCol="0">
            <a:spAutoFit/>
          </a:bodyPr>
          <a:lstStyle/>
          <a:p>
            <a:r>
              <a:rPr lang="en-US" sz="2000" b="1" dirty="0"/>
              <a:t>Codes Function Col. &amp; App Code Spreadsheet</a:t>
            </a:r>
          </a:p>
        </p:txBody>
      </p:sp>
    </p:spTree>
    <p:extLst>
      <p:ext uri="{BB962C8B-B14F-4D97-AF65-F5344CB8AC3E}">
        <p14:creationId xmlns:p14="http://schemas.microsoft.com/office/powerpoint/2010/main" val="3887039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E766D3-5F2A-48F6-96EF-49D73463689F}"/>
              </a:ext>
            </a:extLst>
          </p:cNvPr>
          <p:cNvSpPr txBox="1"/>
          <p:nvPr/>
        </p:nvSpPr>
        <p:spPr>
          <a:xfrm>
            <a:off x="8537602" y="3095340"/>
            <a:ext cx="2994030" cy="3416320"/>
          </a:xfrm>
          <a:prstGeom prst="rect">
            <a:avLst/>
          </a:prstGeom>
          <a:noFill/>
        </p:spPr>
        <p:txBody>
          <a:bodyPr wrap="square" rtlCol="0">
            <a:spAutoFit/>
          </a:bodyPr>
          <a:lstStyle/>
          <a:p>
            <a:r>
              <a:rPr lang="en-US" sz="2400" i="1" dirty="0"/>
              <a:t>Note:</a:t>
            </a:r>
          </a:p>
          <a:p>
            <a:pPr marL="285750" indent="-285750">
              <a:buFont typeface="Arial" panose="020B0604020202020204" pitchFamily="34" charset="0"/>
              <a:buChar char="•"/>
            </a:pPr>
            <a:r>
              <a:rPr lang="en-US" sz="2400" dirty="0"/>
              <a:t>Alternate expenses between Federal and State Adult Day Care, depending on available funds</a:t>
            </a:r>
          </a:p>
          <a:p>
            <a:pPr marL="285750" indent="-285750">
              <a:buFont typeface="Arial" panose="020B0604020202020204" pitchFamily="34" charset="0"/>
              <a:buChar char="•"/>
            </a:pPr>
            <a:r>
              <a:rPr lang="en-US" sz="2400" dirty="0"/>
              <a:t>Counties do not need to spend State first, then Federal</a:t>
            </a:r>
          </a:p>
        </p:txBody>
      </p:sp>
      <p:pic>
        <p:nvPicPr>
          <p:cNvPr id="3" name="Picture 2">
            <a:extLst>
              <a:ext uri="{FF2B5EF4-FFF2-40B4-BE49-F238E27FC236}">
                <a16:creationId xmlns:a16="http://schemas.microsoft.com/office/drawing/2014/main" id="{04D11DEB-9888-40DC-A773-585748673592}"/>
              </a:ext>
            </a:extLst>
          </p:cNvPr>
          <p:cNvPicPr>
            <a:picLocks noChangeAspect="1"/>
          </p:cNvPicPr>
          <p:nvPr/>
        </p:nvPicPr>
        <p:blipFill>
          <a:blip r:embed="rId3"/>
          <a:stretch>
            <a:fillRect/>
          </a:stretch>
        </p:blipFill>
        <p:spPr>
          <a:xfrm>
            <a:off x="1134737" y="2386396"/>
            <a:ext cx="4421500" cy="4184248"/>
          </a:xfrm>
          <a:prstGeom prst="rect">
            <a:avLst/>
          </a:prstGeom>
        </p:spPr>
      </p:pic>
      <p:pic>
        <p:nvPicPr>
          <p:cNvPr id="4" name="Picture 3">
            <a:extLst>
              <a:ext uri="{FF2B5EF4-FFF2-40B4-BE49-F238E27FC236}">
                <a16:creationId xmlns:a16="http://schemas.microsoft.com/office/drawing/2014/main" id="{95195A91-B51C-4080-BE8C-CADFF165ABE6}"/>
              </a:ext>
            </a:extLst>
          </p:cNvPr>
          <p:cNvPicPr>
            <a:picLocks noChangeAspect="1"/>
          </p:cNvPicPr>
          <p:nvPr/>
        </p:nvPicPr>
        <p:blipFill>
          <a:blip r:embed="rId4"/>
          <a:stretch>
            <a:fillRect/>
          </a:stretch>
        </p:blipFill>
        <p:spPr>
          <a:xfrm>
            <a:off x="5972746" y="2456761"/>
            <a:ext cx="2192970" cy="4074194"/>
          </a:xfrm>
          <a:prstGeom prst="rect">
            <a:avLst/>
          </a:prstGeom>
        </p:spPr>
      </p:pic>
      <p:sp>
        <p:nvSpPr>
          <p:cNvPr id="9" name="Title 1">
            <a:extLst>
              <a:ext uri="{FF2B5EF4-FFF2-40B4-BE49-F238E27FC236}">
                <a16:creationId xmlns:a16="http://schemas.microsoft.com/office/drawing/2014/main" id="{076DD707-E03C-4B44-8364-DB0EC226F3BA}"/>
              </a:ext>
            </a:extLst>
          </p:cNvPr>
          <p:cNvSpPr txBox="1">
            <a:spLocks/>
          </p:cNvSpPr>
          <p:nvPr/>
        </p:nvSpPr>
        <p:spPr>
          <a:xfrm>
            <a:off x="1017142" y="250825"/>
            <a:ext cx="10524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510088" algn="l"/>
              </a:tabLst>
            </a:pPr>
            <a:r>
              <a:rPr lang="en-US" b="1" dirty="0"/>
              <a:t>Controller’s Letter – More complex</a:t>
            </a:r>
            <a:br>
              <a:rPr lang="en-US" b="1" dirty="0"/>
            </a:br>
            <a:r>
              <a:rPr lang="en-US" b="1" dirty="0"/>
              <a:t>	Reclass Example</a:t>
            </a:r>
          </a:p>
        </p:txBody>
      </p:sp>
      <p:pic>
        <p:nvPicPr>
          <p:cNvPr id="10" name="Picture 9">
            <a:extLst>
              <a:ext uri="{FF2B5EF4-FFF2-40B4-BE49-F238E27FC236}">
                <a16:creationId xmlns:a16="http://schemas.microsoft.com/office/drawing/2014/main" id="{A7F67DEA-1883-4C6B-95ED-897005D2DFEB}"/>
              </a:ext>
            </a:extLst>
          </p:cNvPr>
          <p:cNvPicPr>
            <a:picLocks noChangeAspect="1"/>
          </p:cNvPicPr>
          <p:nvPr/>
        </p:nvPicPr>
        <p:blipFill>
          <a:blip r:embed="rId5"/>
          <a:stretch>
            <a:fillRect/>
          </a:stretch>
        </p:blipFill>
        <p:spPr>
          <a:xfrm>
            <a:off x="514060" y="1914692"/>
            <a:ext cx="11115675" cy="342900"/>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B6E838E3-A6CA-456F-815C-20278009FD9D}"/>
              </a:ext>
            </a:extLst>
          </p:cNvPr>
          <p:cNvSpPr txBox="1"/>
          <p:nvPr/>
        </p:nvSpPr>
        <p:spPr>
          <a:xfrm>
            <a:off x="405544" y="1520573"/>
            <a:ext cx="7938356" cy="646331"/>
          </a:xfrm>
          <a:prstGeom prst="rect">
            <a:avLst/>
          </a:prstGeom>
          <a:noFill/>
        </p:spPr>
        <p:txBody>
          <a:bodyPr wrap="square" rtlCol="0">
            <a:spAutoFit/>
          </a:bodyPr>
          <a:lstStyle/>
          <a:p>
            <a:r>
              <a:rPr lang="en-US" b="1" dirty="0">
                <a:solidFill>
                  <a:srgbClr val="4472C4"/>
                </a:solidFill>
              </a:rPr>
              <a:t>XS337 Report shows overspending in app code 462 </a:t>
            </a:r>
            <a:r>
              <a:rPr lang="en-US" b="1" cap="all" dirty="0">
                <a:solidFill>
                  <a:srgbClr val="4472C4"/>
                </a:solidFill>
              </a:rPr>
              <a:t>Adlt Day Cre 100% CO</a:t>
            </a:r>
          </a:p>
          <a:p>
            <a:endParaRPr lang="en-US" dirty="0"/>
          </a:p>
        </p:txBody>
      </p:sp>
      <p:sp>
        <p:nvSpPr>
          <p:cNvPr id="14" name="Oval 13">
            <a:extLst>
              <a:ext uri="{FF2B5EF4-FFF2-40B4-BE49-F238E27FC236}">
                <a16:creationId xmlns:a16="http://schemas.microsoft.com/office/drawing/2014/main" id="{CA30AF15-365B-4F9D-AD02-3453920A4A03}"/>
              </a:ext>
            </a:extLst>
          </p:cNvPr>
          <p:cNvSpPr/>
          <p:nvPr/>
        </p:nvSpPr>
        <p:spPr>
          <a:xfrm>
            <a:off x="8901009" y="1849348"/>
            <a:ext cx="1366463" cy="5043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C08433D-6BDD-4BB5-A30A-671AB2DEC2DB}"/>
              </a:ext>
            </a:extLst>
          </p:cNvPr>
          <p:cNvSpPr txBox="1"/>
          <p:nvPr/>
        </p:nvSpPr>
        <p:spPr>
          <a:xfrm>
            <a:off x="10034617" y="2515111"/>
            <a:ext cx="1799208" cy="646331"/>
          </a:xfrm>
          <a:prstGeom prst="rect">
            <a:avLst/>
          </a:prstGeom>
          <a:noFill/>
        </p:spPr>
        <p:txBody>
          <a:bodyPr wrap="square" rtlCol="0">
            <a:spAutoFit/>
          </a:bodyPr>
          <a:lstStyle/>
          <a:p>
            <a:r>
              <a:rPr lang="en-US" dirty="0">
                <a:solidFill>
                  <a:srgbClr val="FF0000"/>
                </a:solidFill>
              </a:rPr>
              <a:t>XS337 Column for County Share</a:t>
            </a:r>
          </a:p>
        </p:txBody>
      </p:sp>
      <p:cxnSp>
        <p:nvCxnSpPr>
          <p:cNvPr id="16" name="Straight Arrow Connector 15">
            <a:extLst>
              <a:ext uri="{FF2B5EF4-FFF2-40B4-BE49-F238E27FC236}">
                <a16:creationId xmlns:a16="http://schemas.microsoft.com/office/drawing/2014/main" id="{343E0153-B2CB-461A-9EC6-09715B364248}"/>
              </a:ext>
            </a:extLst>
          </p:cNvPr>
          <p:cNvCxnSpPr/>
          <p:nvPr/>
        </p:nvCxnSpPr>
        <p:spPr>
          <a:xfrm flipH="1" flipV="1">
            <a:off x="10034617" y="2355792"/>
            <a:ext cx="390418" cy="1907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83A966E-C6A8-4B52-A693-188ACEC1942E}"/>
              </a:ext>
            </a:extLst>
          </p:cNvPr>
          <p:cNvCxnSpPr/>
          <p:nvPr/>
        </p:nvCxnSpPr>
        <p:spPr>
          <a:xfrm>
            <a:off x="7861300" y="4648200"/>
            <a:ext cx="0" cy="241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670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2B1DC6-43AB-40EF-8DD3-AB2FDAB2954A}"/>
              </a:ext>
            </a:extLst>
          </p:cNvPr>
          <p:cNvPicPr>
            <a:picLocks noChangeAspect="1"/>
          </p:cNvPicPr>
          <p:nvPr/>
        </p:nvPicPr>
        <p:blipFill>
          <a:blip r:embed="rId3"/>
          <a:stretch>
            <a:fillRect/>
          </a:stretch>
        </p:blipFill>
        <p:spPr>
          <a:xfrm>
            <a:off x="862733" y="2923798"/>
            <a:ext cx="9906066" cy="3454423"/>
          </a:xfrm>
          <a:prstGeom prst="rect">
            <a:avLst/>
          </a:prstGeom>
        </p:spPr>
      </p:pic>
      <p:pic>
        <p:nvPicPr>
          <p:cNvPr id="4" name="Picture 3">
            <a:extLst>
              <a:ext uri="{FF2B5EF4-FFF2-40B4-BE49-F238E27FC236}">
                <a16:creationId xmlns:a16="http://schemas.microsoft.com/office/drawing/2014/main" id="{C3F1B351-F68A-492B-A641-1BF05162A530}"/>
              </a:ext>
            </a:extLst>
          </p:cNvPr>
          <p:cNvPicPr>
            <a:picLocks noChangeAspect="1"/>
          </p:cNvPicPr>
          <p:nvPr/>
        </p:nvPicPr>
        <p:blipFill>
          <a:blip r:embed="rId4"/>
          <a:stretch>
            <a:fillRect/>
          </a:stretch>
        </p:blipFill>
        <p:spPr>
          <a:xfrm>
            <a:off x="399362" y="603126"/>
            <a:ext cx="11202962" cy="1285254"/>
          </a:xfrm>
          <a:prstGeom prst="rect">
            <a:avLst/>
          </a:prstGeom>
        </p:spPr>
      </p:pic>
      <p:sp>
        <p:nvSpPr>
          <p:cNvPr id="12" name="Oval 11">
            <a:extLst>
              <a:ext uri="{FF2B5EF4-FFF2-40B4-BE49-F238E27FC236}">
                <a16:creationId xmlns:a16="http://schemas.microsoft.com/office/drawing/2014/main" id="{988F2374-B66C-4C9E-9342-A69C4779E69D}"/>
              </a:ext>
            </a:extLst>
          </p:cNvPr>
          <p:cNvSpPr/>
          <p:nvPr/>
        </p:nvSpPr>
        <p:spPr>
          <a:xfrm>
            <a:off x="758744" y="3912464"/>
            <a:ext cx="1022511" cy="17272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5CC8B59-080F-4248-BB6A-2D680F13F523}"/>
              </a:ext>
            </a:extLst>
          </p:cNvPr>
          <p:cNvSpPr/>
          <p:nvPr/>
        </p:nvSpPr>
        <p:spPr>
          <a:xfrm>
            <a:off x="7890067" y="4007556"/>
            <a:ext cx="1022511" cy="16481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3C3F4F-8559-4E98-8705-56158D4987FC}"/>
              </a:ext>
            </a:extLst>
          </p:cNvPr>
          <p:cNvSpPr txBox="1"/>
          <p:nvPr/>
        </p:nvSpPr>
        <p:spPr>
          <a:xfrm>
            <a:off x="878579" y="2628866"/>
            <a:ext cx="2788355" cy="646331"/>
          </a:xfrm>
          <a:prstGeom prst="rect">
            <a:avLst/>
          </a:prstGeom>
          <a:noFill/>
        </p:spPr>
        <p:txBody>
          <a:bodyPr wrap="square" rtlCol="0">
            <a:spAutoFit/>
          </a:bodyPr>
          <a:lstStyle/>
          <a:p>
            <a:r>
              <a:rPr lang="en-US" dirty="0">
                <a:solidFill>
                  <a:srgbClr val="FF0000"/>
                </a:solidFill>
              </a:rPr>
              <a:t>Column A</a:t>
            </a:r>
          </a:p>
          <a:p>
            <a:r>
              <a:rPr lang="en-US" dirty="0">
                <a:solidFill>
                  <a:srgbClr val="FF0000"/>
                </a:solidFill>
              </a:rPr>
              <a:t>Original Code</a:t>
            </a:r>
          </a:p>
        </p:txBody>
      </p:sp>
      <p:sp>
        <p:nvSpPr>
          <p:cNvPr id="15" name="TextBox 14">
            <a:extLst>
              <a:ext uri="{FF2B5EF4-FFF2-40B4-BE49-F238E27FC236}">
                <a16:creationId xmlns:a16="http://schemas.microsoft.com/office/drawing/2014/main" id="{0CB82F91-61D2-4582-AE5E-39F0176018C0}"/>
              </a:ext>
            </a:extLst>
          </p:cNvPr>
          <p:cNvSpPr txBox="1"/>
          <p:nvPr/>
        </p:nvSpPr>
        <p:spPr>
          <a:xfrm>
            <a:off x="8026900" y="2628867"/>
            <a:ext cx="2160154" cy="646331"/>
          </a:xfrm>
          <a:prstGeom prst="rect">
            <a:avLst/>
          </a:prstGeom>
          <a:noFill/>
        </p:spPr>
        <p:txBody>
          <a:bodyPr wrap="square" rtlCol="0">
            <a:spAutoFit/>
          </a:bodyPr>
          <a:lstStyle/>
          <a:p>
            <a:r>
              <a:rPr lang="en-US" dirty="0">
                <a:solidFill>
                  <a:srgbClr val="FF0000"/>
                </a:solidFill>
              </a:rPr>
              <a:t>Column G</a:t>
            </a:r>
          </a:p>
          <a:p>
            <a:r>
              <a:rPr lang="en-US" dirty="0">
                <a:solidFill>
                  <a:srgbClr val="FF0000"/>
                </a:solidFill>
              </a:rPr>
              <a:t>Overspending Code</a:t>
            </a:r>
          </a:p>
        </p:txBody>
      </p:sp>
      <p:pic>
        <p:nvPicPr>
          <p:cNvPr id="2" name="Picture 1">
            <a:extLst>
              <a:ext uri="{FF2B5EF4-FFF2-40B4-BE49-F238E27FC236}">
                <a16:creationId xmlns:a16="http://schemas.microsoft.com/office/drawing/2014/main" id="{BE936ABC-8541-420A-A1BF-420D46006655}"/>
              </a:ext>
            </a:extLst>
          </p:cNvPr>
          <p:cNvPicPr>
            <a:picLocks noChangeAspect="1"/>
          </p:cNvPicPr>
          <p:nvPr/>
        </p:nvPicPr>
        <p:blipFill>
          <a:blip r:embed="rId5"/>
          <a:stretch>
            <a:fillRect/>
          </a:stretch>
        </p:blipFill>
        <p:spPr>
          <a:xfrm>
            <a:off x="795000" y="1953281"/>
            <a:ext cx="10409154" cy="336089"/>
          </a:xfrm>
          <a:prstGeom prst="rect">
            <a:avLst/>
          </a:prstGeom>
        </p:spPr>
      </p:pic>
      <p:sp>
        <p:nvSpPr>
          <p:cNvPr id="10" name="Oval 9">
            <a:extLst>
              <a:ext uri="{FF2B5EF4-FFF2-40B4-BE49-F238E27FC236}">
                <a16:creationId xmlns:a16="http://schemas.microsoft.com/office/drawing/2014/main" id="{2215A7BB-DEC4-4444-A3BF-A787740DDA19}"/>
              </a:ext>
            </a:extLst>
          </p:cNvPr>
          <p:cNvSpPr/>
          <p:nvPr/>
        </p:nvSpPr>
        <p:spPr>
          <a:xfrm>
            <a:off x="8228927" y="2009419"/>
            <a:ext cx="1366463" cy="2358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9383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1B351-F68A-492B-A641-1BF05162A530}"/>
              </a:ext>
            </a:extLst>
          </p:cNvPr>
          <p:cNvPicPr>
            <a:picLocks noChangeAspect="1"/>
          </p:cNvPicPr>
          <p:nvPr/>
        </p:nvPicPr>
        <p:blipFill>
          <a:blip r:embed="rId3"/>
          <a:stretch>
            <a:fillRect/>
          </a:stretch>
        </p:blipFill>
        <p:spPr>
          <a:xfrm>
            <a:off x="388604" y="1907653"/>
            <a:ext cx="11202962" cy="1285254"/>
          </a:xfrm>
          <a:prstGeom prst="rect">
            <a:avLst/>
          </a:prstGeom>
        </p:spPr>
      </p:pic>
      <p:pic>
        <p:nvPicPr>
          <p:cNvPr id="2" name="Picture 1">
            <a:extLst>
              <a:ext uri="{FF2B5EF4-FFF2-40B4-BE49-F238E27FC236}">
                <a16:creationId xmlns:a16="http://schemas.microsoft.com/office/drawing/2014/main" id="{36CA259C-FE50-4796-A931-5CE5C362518E}"/>
              </a:ext>
            </a:extLst>
          </p:cNvPr>
          <p:cNvPicPr>
            <a:picLocks noChangeAspect="1"/>
          </p:cNvPicPr>
          <p:nvPr/>
        </p:nvPicPr>
        <p:blipFill>
          <a:blip r:embed="rId4"/>
          <a:stretch>
            <a:fillRect/>
          </a:stretch>
        </p:blipFill>
        <p:spPr>
          <a:xfrm>
            <a:off x="394643" y="3211142"/>
            <a:ext cx="11202962" cy="801643"/>
          </a:xfrm>
          <a:prstGeom prst="rect">
            <a:avLst/>
          </a:prstGeom>
        </p:spPr>
      </p:pic>
      <p:sp>
        <p:nvSpPr>
          <p:cNvPr id="7" name="TextBox 6">
            <a:extLst>
              <a:ext uri="{FF2B5EF4-FFF2-40B4-BE49-F238E27FC236}">
                <a16:creationId xmlns:a16="http://schemas.microsoft.com/office/drawing/2014/main" id="{49BBB466-0B3D-49BB-971A-3D9595EFC814}"/>
              </a:ext>
            </a:extLst>
          </p:cNvPr>
          <p:cNvSpPr txBox="1"/>
          <p:nvPr/>
        </p:nvSpPr>
        <p:spPr>
          <a:xfrm>
            <a:off x="388604" y="539202"/>
            <a:ext cx="7459996" cy="1200329"/>
          </a:xfrm>
          <a:prstGeom prst="rect">
            <a:avLst/>
          </a:prstGeom>
          <a:noFill/>
        </p:spPr>
        <p:txBody>
          <a:bodyPr wrap="square" rtlCol="0">
            <a:spAutoFit/>
          </a:bodyPr>
          <a:lstStyle/>
          <a:p>
            <a:r>
              <a:rPr lang="en-US" sz="2400" b="1" dirty="0">
                <a:solidFill>
                  <a:srgbClr val="4472C4"/>
                </a:solidFill>
              </a:rPr>
              <a:t>Scroll to the top of the XS335 report to see where the overspending manual adjustment was made by the state …indicated by a double asterisk **</a:t>
            </a:r>
          </a:p>
        </p:txBody>
      </p:sp>
      <p:pic>
        <p:nvPicPr>
          <p:cNvPr id="10" name="Content Placeholder 4" descr="Magnifying glass with solid fill">
            <a:extLst>
              <a:ext uri="{FF2B5EF4-FFF2-40B4-BE49-F238E27FC236}">
                <a16:creationId xmlns:a16="http://schemas.microsoft.com/office/drawing/2014/main" id="{881DAC68-60A2-41CC-83E9-B5351354D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96715">
            <a:off x="8088776" y="-317130"/>
            <a:ext cx="3550948" cy="3550948"/>
          </a:xfrm>
          <a:prstGeom prst="rect">
            <a:avLst/>
          </a:prstGeom>
        </p:spPr>
      </p:pic>
      <p:sp>
        <p:nvSpPr>
          <p:cNvPr id="14" name="Oval 13">
            <a:extLst>
              <a:ext uri="{FF2B5EF4-FFF2-40B4-BE49-F238E27FC236}">
                <a16:creationId xmlns:a16="http://schemas.microsoft.com/office/drawing/2014/main" id="{F8E1DF4A-1E29-4E29-9EF9-EF811EEEDE4A}"/>
              </a:ext>
            </a:extLst>
          </p:cNvPr>
          <p:cNvSpPr/>
          <p:nvPr/>
        </p:nvSpPr>
        <p:spPr>
          <a:xfrm>
            <a:off x="3602513" y="3699926"/>
            <a:ext cx="1025744" cy="2798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76F6EE0-1111-4C45-8957-637734058869}"/>
              </a:ext>
            </a:extLst>
          </p:cNvPr>
          <p:cNvSpPr txBox="1"/>
          <p:nvPr/>
        </p:nvSpPr>
        <p:spPr>
          <a:xfrm>
            <a:off x="5423665" y="4186720"/>
            <a:ext cx="6312665" cy="2323713"/>
          </a:xfrm>
          <a:prstGeom prst="rect">
            <a:avLst/>
          </a:prstGeom>
          <a:noFill/>
        </p:spPr>
        <p:txBody>
          <a:bodyPr wrap="square" rtlCol="0">
            <a:spAutoFit/>
          </a:bodyPr>
          <a:lstStyle/>
          <a:p>
            <a:r>
              <a:rPr lang="en-US" sz="1900" b="1" dirty="0">
                <a:solidFill>
                  <a:srgbClr val="4472C4"/>
                </a:solidFill>
              </a:rPr>
              <a:t>Adult Day Care is 87.5% reimbursable with a 12.5% county match.  In instances where a county match is involved, remember, you still need to move the federal/state overspending AND county overspending.</a:t>
            </a:r>
          </a:p>
          <a:p>
            <a:endParaRPr lang="en-US" sz="1100" b="1" dirty="0">
              <a:solidFill>
                <a:srgbClr val="4472C4"/>
              </a:solidFill>
            </a:endParaRPr>
          </a:p>
          <a:p>
            <a:r>
              <a:rPr lang="en-US" sz="1900" b="1" dirty="0">
                <a:solidFill>
                  <a:srgbClr val="FF0000"/>
                </a:solidFill>
              </a:rPr>
              <a:t>On Controller’s Letter, request $3,208.62 to be moved from 462 to either the federal 042 or state 041 code.  Stay with the like description (ADC 60+).  </a:t>
            </a:r>
          </a:p>
        </p:txBody>
      </p:sp>
      <p:sp>
        <p:nvSpPr>
          <p:cNvPr id="16" name="TextBox 15">
            <a:extLst>
              <a:ext uri="{FF2B5EF4-FFF2-40B4-BE49-F238E27FC236}">
                <a16:creationId xmlns:a16="http://schemas.microsoft.com/office/drawing/2014/main" id="{DBD7653F-07F2-4B04-92B1-380C653F2405}"/>
              </a:ext>
            </a:extLst>
          </p:cNvPr>
          <p:cNvSpPr txBox="1"/>
          <p:nvPr/>
        </p:nvSpPr>
        <p:spPr>
          <a:xfrm>
            <a:off x="8517858" y="1310669"/>
            <a:ext cx="1825168" cy="892552"/>
          </a:xfrm>
          <a:prstGeom prst="rect">
            <a:avLst/>
          </a:prstGeom>
          <a:noFill/>
        </p:spPr>
        <p:txBody>
          <a:bodyPr wrap="square" rtlCol="0">
            <a:spAutoFit/>
          </a:bodyPr>
          <a:lstStyle/>
          <a:p>
            <a:pPr algn="ctr"/>
            <a:r>
              <a:rPr lang="en-US" sz="2600" b="1" dirty="0">
                <a:solidFill>
                  <a:srgbClr val="FF0000"/>
                </a:solidFill>
              </a:rPr>
              <a:t>Investigate XS335</a:t>
            </a:r>
          </a:p>
        </p:txBody>
      </p:sp>
      <p:pic>
        <p:nvPicPr>
          <p:cNvPr id="5" name="Picture 4">
            <a:extLst>
              <a:ext uri="{FF2B5EF4-FFF2-40B4-BE49-F238E27FC236}">
                <a16:creationId xmlns:a16="http://schemas.microsoft.com/office/drawing/2014/main" id="{FA8283A0-82D4-4FE1-955B-36486FBA0C36}"/>
              </a:ext>
            </a:extLst>
          </p:cNvPr>
          <p:cNvPicPr>
            <a:picLocks noChangeAspect="1"/>
          </p:cNvPicPr>
          <p:nvPr/>
        </p:nvPicPr>
        <p:blipFill>
          <a:blip r:embed="rId7"/>
          <a:stretch>
            <a:fillRect/>
          </a:stretch>
        </p:blipFill>
        <p:spPr>
          <a:xfrm>
            <a:off x="1126013" y="4298464"/>
            <a:ext cx="3738800" cy="2138126"/>
          </a:xfrm>
          <a:prstGeom prst="rect">
            <a:avLst/>
          </a:prstGeom>
        </p:spPr>
      </p:pic>
      <p:cxnSp>
        <p:nvCxnSpPr>
          <p:cNvPr id="11" name="Straight Arrow Connector 10">
            <a:extLst>
              <a:ext uri="{FF2B5EF4-FFF2-40B4-BE49-F238E27FC236}">
                <a16:creationId xmlns:a16="http://schemas.microsoft.com/office/drawing/2014/main" id="{E0D42AB3-4BFB-4C5A-98EC-62D5246B3721}"/>
              </a:ext>
            </a:extLst>
          </p:cNvPr>
          <p:cNvCxnSpPr>
            <a:cxnSpLocks/>
          </p:cNvCxnSpPr>
          <p:nvPr/>
        </p:nvCxnSpPr>
        <p:spPr>
          <a:xfrm flipH="1">
            <a:off x="715484" y="6345427"/>
            <a:ext cx="6344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A0196F-1916-464D-AD44-C908448D616A}"/>
              </a:ext>
            </a:extLst>
          </p:cNvPr>
          <p:cNvCxnSpPr>
            <a:cxnSpLocks/>
          </p:cNvCxnSpPr>
          <p:nvPr/>
        </p:nvCxnSpPr>
        <p:spPr>
          <a:xfrm>
            <a:off x="710620" y="5501409"/>
            <a:ext cx="6773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EC6E332-1EDC-4D5B-BA2A-07919622A6CC}"/>
              </a:ext>
            </a:extLst>
          </p:cNvPr>
          <p:cNvCxnSpPr>
            <a:cxnSpLocks/>
          </p:cNvCxnSpPr>
          <p:nvPr/>
        </p:nvCxnSpPr>
        <p:spPr>
          <a:xfrm flipV="1">
            <a:off x="659820" y="5594883"/>
            <a:ext cx="0" cy="7124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70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E59E66-791F-48A8-82DE-2B4203E37557}"/>
              </a:ext>
            </a:extLst>
          </p:cNvPr>
          <p:cNvGraphicFramePr>
            <a:graphicFrameLocks noGrp="1"/>
          </p:cNvGraphicFramePr>
          <p:nvPr>
            <p:ph idx="1"/>
            <p:extLst>
              <p:ext uri="{D42A27DB-BD31-4B8C-83A1-F6EECF244321}">
                <p14:modId xmlns:p14="http://schemas.microsoft.com/office/powerpoint/2010/main" val="1847529805"/>
              </p:ext>
            </p:extLst>
          </p:nvPr>
        </p:nvGraphicFramePr>
        <p:xfrm>
          <a:off x="838201" y="1814859"/>
          <a:ext cx="10515600" cy="4653980"/>
        </p:xfrm>
        <a:graphic>
          <a:graphicData uri="http://schemas.openxmlformats.org/drawingml/2006/table">
            <a:tbl>
              <a:tblPr/>
              <a:tblGrid>
                <a:gridCol w="1855894">
                  <a:extLst>
                    <a:ext uri="{9D8B030D-6E8A-4147-A177-3AD203B41FA5}">
                      <a16:colId xmlns:a16="http://schemas.microsoft.com/office/drawing/2014/main" val="704790208"/>
                    </a:ext>
                  </a:extLst>
                </a:gridCol>
                <a:gridCol w="843279">
                  <a:extLst>
                    <a:ext uri="{9D8B030D-6E8A-4147-A177-3AD203B41FA5}">
                      <a16:colId xmlns:a16="http://schemas.microsoft.com/office/drawing/2014/main" val="116763614"/>
                    </a:ext>
                  </a:extLst>
                </a:gridCol>
                <a:gridCol w="365760">
                  <a:extLst>
                    <a:ext uri="{9D8B030D-6E8A-4147-A177-3AD203B41FA5}">
                      <a16:colId xmlns:a16="http://schemas.microsoft.com/office/drawing/2014/main" val="889639474"/>
                    </a:ext>
                  </a:extLst>
                </a:gridCol>
                <a:gridCol w="975360">
                  <a:extLst>
                    <a:ext uri="{9D8B030D-6E8A-4147-A177-3AD203B41FA5}">
                      <a16:colId xmlns:a16="http://schemas.microsoft.com/office/drawing/2014/main" val="437447948"/>
                    </a:ext>
                  </a:extLst>
                </a:gridCol>
                <a:gridCol w="1029547">
                  <a:extLst>
                    <a:ext uri="{9D8B030D-6E8A-4147-A177-3AD203B41FA5}">
                      <a16:colId xmlns:a16="http://schemas.microsoft.com/office/drawing/2014/main" val="2971392743"/>
                    </a:ext>
                  </a:extLst>
                </a:gridCol>
                <a:gridCol w="365760">
                  <a:extLst>
                    <a:ext uri="{9D8B030D-6E8A-4147-A177-3AD203B41FA5}">
                      <a16:colId xmlns:a16="http://schemas.microsoft.com/office/drawing/2014/main" val="464027310"/>
                    </a:ext>
                  </a:extLst>
                </a:gridCol>
                <a:gridCol w="985520">
                  <a:extLst>
                    <a:ext uri="{9D8B030D-6E8A-4147-A177-3AD203B41FA5}">
                      <a16:colId xmlns:a16="http://schemas.microsoft.com/office/drawing/2014/main" val="4251071803"/>
                    </a:ext>
                  </a:extLst>
                </a:gridCol>
                <a:gridCol w="1127759">
                  <a:extLst>
                    <a:ext uri="{9D8B030D-6E8A-4147-A177-3AD203B41FA5}">
                      <a16:colId xmlns:a16="http://schemas.microsoft.com/office/drawing/2014/main" val="2930024984"/>
                    </a:ext>
                  </a:extLst>
                </a:gridCol>
                <a:gridCol w="365760">
                  <a:extLst>
                    <a:ext uri="{9D8B030D-6E8A-4147-A177-3AD203B41FA5}">
                      <a16:colId xmlns:a16="http://schemas.microsoft.com/office/drawing/2014/main" val="195614610"/>
                    </a:ext>
                  </a:extLst>
                </a:gridCol>
                <a:gridCol w="1351281">
                  <a:extLst>
                    <a:ext uri="{9D8B030D-6E8A-4147-A177-3AD203B41FA5}">
                      <a16:colId xmlns:a16="http://schemas.microsoft.com/office/drawing/2014/main" val="919304884"/>
                    </a:ext>
                  </a:extLst>
                </a:gridCol>
                <a:gridCol w="1249680">
                  <a:extLst>
                    <a:ext uri="{9D8B030D-6E8A-4147-A177-3AD203B41FA5}">
                      <a16:colId xmlns:a16="http://schemas.microsoft.com/office/drawing/2014/main" val="3363905554"/>
                    </a:ext>
                  </a:extLst>
                </a:gridCol>
              </a:tblGrid>
              <a:tr h="216786">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SSBG FEDERAL</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STATE IN HOME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ADOPT /FC STATE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25955779"/>
                  </a:ext>
                </a:extLst>
              </a:tr>
              <a:tr h="161289">
                <a:tc gridSpan="2">
                  <a:txBody>
                    <a:bodyPr/>
                    <a:lstStyle/>
                    <a:p>
                      <a:pPr algn="ctr" fontAlgn="b"/>
                      <a:r>
                        <a:rPr lang="en-US" sz="1400" b="1" i="0" u="none" strike="noStrike" dirty="0">
                          <a:solidFill>
                            <a:srgbClr val="FF0000"/>
                          </a:solidFill>
                          <a:effectLst/>
                          <a:latin typeface="Calibri" panose="020F0502020204030204" pitchFamily="34" charset="0"/>
                        </a:rPr>
                        <a:t>                                PROGRAM CODES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X</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B,C,I</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FISCAL OFFICER CODES TO IT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931317783"/>
                  </a:ext>
                </a:extLst>
              </a:tr>
              <a:tr h="161289">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Change - 38/09 to 38/10 or 38/11</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922652238"/>
                  </a:ext>
                </a:extLst>
              </a:tr>
              <a:tr h="398887">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9629115"/>
                  </a:ext>
                </a:extLst>
              </a:tr>
              <a:tr h="202912">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52,222.00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408.70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28,359.87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2348097"/>
                  </a:ext>
                </a:extLst>
              </a:tr>
              <a:tr h="202912">
                <a:tc gridSpan="2">
                  <a:txBody>
                    <a:bodyPr/>
                    <a:lstStyle/>
                    <a:p>
                      <a:pPr algn="l" fontAlgn="b">
                        <a:tabLst>
                          <a:tab pos="2682875" algn="r"/>
                        </a:tabLst>
                      </a:pPr>
                      <a:r>
                        <a:rPr lang="en-US" sz="1400" b="1" i="0" u="none" strike="noStrike" dirty="0">
                          <a:solidFill>
                            <a:srgbClr val="FF0000"/>
                          </a:solidFill>
                          <a:effectLst/>
                          <a:latin typeface="Calibri" panose="020F0502020204030204" pitchFamily="34" charset="0"/>
                        </a:rPr>
                        <a:t>	Service Months June – May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5406260"/>
                  </a:ext>
                </a:extLst>
              </a:tr>
              <a:tr h="216786">
                <a:tc gridSpan="2">
                  <a:txBody>
                    <a:bodyPr/>
                    <a:lstStyle/>
                    <a:p>
                      <a:pPr algn="r" fontAlgn="b">
                        <a:tabLst>
                          <a:tab pos="2682875" algn="r"/>
                        </a:tabLst>
                      </a:pPr>
                      <a:r>
                        <a:rPr lang="en-US" sz="1400" b="1" i="0" u="none" strike="noStrike" dirty="0">
                          <a:solidFill>
                            <a:schemeClr val="tx1"/>
                          </a:solidFill>
                          <a:effectLst/>
                          <a:latin typeface="Calibri" panose="020F0502020204030204" pitchFamily="34" charset="0"/>
                        </a:rPr>
                        <a:t>EXPENDITURE                                   JUL</a:t>
                      </a:r>
                      <a:endParaRPr lang="en-US" sz="1400" b="0" i="0" u="none" strike="noStrike" dirty="0">
                        <a:solidFill>
                          <a:schemeClr val="tx1"/>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13,550.33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135.16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9351100"/>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AUG</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16,106.46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425.67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6593500"/>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SEP</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-16,600.80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-329.58</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2117420"/>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OCT</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9,670.86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13,860.00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48</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8723136"/>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NOV</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3,385.13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4193568"/>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DEC</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567643"/>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JAN</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13,055.99</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6398696"/>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FEB</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6,930.00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9040941"/>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MAR</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5491251"/>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APR</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10,783.79</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2846106"/>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MAY</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2,270.20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4,234.74</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7000583"/>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JUN</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177.45</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3,335.13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7400777"/>
                  </a:ext>
                </a:extLst>
              </a:tr>
              <a:tr h="202912">
                <a:tc>
                  <a:txBody>
                    <a:bodyPr/>
                    <a:lstStyle/>
                    <a:p>
                      <a:pPr algn="l" fontAlgn="b"/>
                      <a:r>
                        <a:rPr lang="en-US" sz="1400" b="1" i="0" u="none" strike="noStrike" dirty="0">
                          <a:solidFill>
                            <a:srgbClr val="000000"/>
                          </a:solidFill>
                          <a:effectLst/>
                          <a:latin typeface="Calibri" panose="020F0502020204030204" pitchFamily="34" charset="0"/>
                        </a:rPr>
                        <a:t>Y-T-D EXPENDITURES</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52,222.00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408.70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28,359.87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7397792"/>
                  </a:ext>
                </a:extLst>
              </a:tr>
              <a:tr h="202912">
                <a:tc gridSpan="2">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627333"/>
                  </a:ext>
                </a:extLst>
              </a:tr>
            </a:tbl>
          </a:graphicData>
        </a:graphic>
      </p:graphicFrame>
      <p:sp>
        <p:nvSpPr>
          <p:cNvPr id="6" name="Title 1">
            <a:extLst>
              <a:ext uri="{FF2B5EF4-FFF2-40B4-BE49-F238E27FC236}">
                <a16:creationId xmlns:a16="http://schemas.microsoft.com/office/drawing/2014/main" id="{FE2271D8-EF37-45A4-9410-6C3CDA4DB265}"/>
              </a:ext>
            </a:extLst>
          </p:cNvPr>
          <p:cNvSpPr txBox="1">
            <a:spLocks/>
          </p:cNvSpPr>
          <p:nvPr/>
        </p:nvSpPr>
        <p:spPr>
          <a:xfrm>
            <a:off x="838200" y="365125"/>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a:t>
            </a:r>
          </a:p>
        </p:txBody>
      </p:sp>
    </p:spTree>
    <p:extLst>
      <p:ext uri="{BB962C8B-B14F-4D97-AF65-F5344CB8AC3E}">
        <p14:creationId xmlns:p14="http://schemas.microsoft.com/office/powerpoint/2010/main" val="252729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 Placeholder 3">
            <a:extLst>
              <a:ext uri="{FF2B5EF4-FFF2-40B4-BE49-F238E27FC236}">
                <a16:creationId xmlns:a16="http://schemas.microsoft.com/office/drawing/2014/main" id="{78B873BE-F576-428A-8CA7-8C67E5A445C3}"/>
              </a:ext>
            </a:extLst>
          </p:cNvPr>
          <p:cNvSpPr txBox="1">
            <a:spLocks/>
          </p:cNvSpPr>
          <p:nvPr/>
        </p:nvSpPr>
        <p:spPr>
          <a:xfrm>
            <a:off x="523982" y="1815254"/>
            <a:ext cx="3832262" cy="476175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Email to CNTY.ADMIN@dhhs.nc.gov and copy your assigned LBL. </a:t>
            </a:r>
          </a:p>
          <a:p>
            <a:pPr marL="0" marR="0" lvl="0" indent="0" algn="l" defTabSz="914400" rtl="0" eaLnBrk="1" fontAlgn="auto" latinLnBrk="0" hangingPunct="1">
              <a:lnSpc>
                <a:spcPct val="110000"/>
              </a:lnSpc>
              <a:spcBef>
                <a:spcPts val="1000"/>
              </a:spcBef>
              <a:spcAft>
                <a:spcPts val="0"/>
              </a:spcAft>
              <a:buClrTx/>
              <a:buSzTx/>
              <a:buNone/>
              <a:tabLst>
                <a:tab pos="457200" algn="l"/>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Pricillia Tabon</a:t>
            </a:r>
          </a:p>
          <a:p>
            <a:pPr marL="461963"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Account Supervisor NC DHHS</a:t>
            </a:r>
          </a:p>
          <a:p>
            <a:pPr marL="461963"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Office of the Controller</a:t>
            </a:r>
          </a:p>
          <a:p>
            <a:pPr marL="461963"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2019 Mail Service Center</a:t>
            </a:r>
          </a:p>
          <a:p>
            <a:pPr marL="461963"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Raleigh, NC 27699-2019</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ABBA42DF-BBC1-4D9A-839D-8CB66113AC93}"/>
              </a:ext>
            </a:extLst>
          </p:cNvPr>
          <p:cNvSpPr txBox="1">
            <a:spLocks/>
          </p:cNvSpPr>
          <p:nvPr/>
        </p:nvSpPr>
        <p:spPr>
          <a:xfrm>
            <a:off x="642743" y="554378"/>
            <a:ext cx="3594740" cy="164272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62626"/>
                </a:solidFill>
                <a:effectLst/>
                <a:uLnTx/>
                <a:uFillTx/>
                <a:latin typeface="Calibri Light" panose="020F0302020204030204"/>
                <a:ea typeface="+mj-ea"/>
                <a:cs typeface="+mj-cs"/>
              </a:rPr>
              <a:t>Completed Reclass Letter for Examples</a:t>
            </a:r>
          </a:p>
        </p:txBody>
      </p:sp>
      <p:pic>
        <p:nvPicPr>
          <p:cNvPr id="3" name="Picture 2">
            <a:extLst>
              <a:ext uri="{FF2B5EF4-FFF2-40B4-BE49-F238E27FC236}">
                <a16:creationId xmlns:a16="http://schemas.microsoft.com/office/drawing/2014/main" id="{EB277535-D162-43BD-8A25-7D32526F562E}"/>
              </a:ext>
            </a:extLst>
          </p:cNvPr>
          <p:cNvPicPr>
            <a:picLocks noChangeAspect="1"/>
          </p:cNvPicPr>
          <p:nvPr/>
        </p:nvPicPr>
        <p:blipFill>
          <a:blip r:embed="rId3"/>
          <a:stretch>
            <a:fillRect/>
          </a:stretch>
        </p:blipFill>
        <p:spPr>
          <a:xfrm>
            <a:off x="4998987" y="180181"/>
            <a:ext cx="6382392" cy="6583363"/>
          </a:xfrm>
          <a:prstGeom prst="rect">
            <a:avLst/>
          </a:prstGeom>
        </p:spPr>
      </p:pic>
    </p:spTree>
    <p:extLst>
      <p:ext uri="{BB962C8B-B14F-4D97-AF65-F5344CB8AC3E}">
        <p14:creationId xmlns:p14="http://schemas.microsoft.com/office/powerpoint/2010/main" val="1402537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D08D-89E0-4BDE-A9C6-AC8C335D67D7}"/>
              </a:ext>
            </a:extLst>
          </p:cNvPr>
          <p:cNvSpPr>
            <a:spLocks noGrp="1"/>
          </p:cNvSpPr>
          <p:nvPr>
            <p:ph type="title"/>
          </p:nvPr>
        </p:nvSpPr>
        <p:spPr/>
        <p:txBody>
          <a:bodyPr/>
          <a:lstStyle/>
          <a:p>
            <a:r>
              <a:rPr lang="en-US" b="1" dirty="0"/>
              <a:t>Check XS335 to review funds reclassed</a:t>
            </a:r>
          </a:p>
        </p:txBody>
      </p:sp>
      <p:sp>
        <p:nvSpPr>
          <p:cNvPr id="3" name="Content Placeholder 2">
            <a:extLst>
              <a:ext uri="{FF2B5EF4-FFF2-40B4-BE49-F238E27FC236}">
                <a16:creationId xmlns:a16="http://schemas.microsoft.com/office/drawing/2014/main" id="{22C93CFE-8FC3-44CE-A400-39CEFD8FC93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8D43F1C-93D8-4183-96AA-F7846FE9D63E}"/>
              </a:ext>
            </a:extLst>
          </p:cNvPr>
          <p:cNvPicPr>
            <a:picLocks noChangeAspect="1"/>
          </p:cNvPicPr>
          <p:nvPr/>
        </p:nvPicPr>
        <p:blipFill>
          <a:blip r:embed="rId3"/>
          <a:stretch>
            <a:fillRect/>
          </a:stretch>
        </p:blipFill>
        <p:spPr>
          <a:xfrm>
            <a:off x="199278" y="1825625"/>
            <a:ext cx="11537986" cy="4034756"/>
          </a:xfrm>
          <a:prstGeom prst="rect">
            <a:avLst/>
          </a:prstGeom>
        </p:spPr>
      </p:pic>
    </p:spTree>
    <p:extLst>
      <p:ext uri="{BB962C8B-B14F-4D97-AF65-F5344CB8AC3E}">
        <p14:creationId xmlns:p14="http://schemas.microsoft.com/office/powerpoint/2010/main" val="3532950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7AC8341-68E5-4D25-9970-456A991CFF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pic>
        <p:nvPicPr>
          <p:cNvPr id="14" name="Picture 13" descr="A picture containing text, several&#10;&#10;Description automatically generated">
            <a:extLst>
              <a:ext uri="{FF2B5EF4-FFF2-40B4-BE49-F238E27FC236}">
                <a16:creationId xmlns:a16="http://schemas.microsoft.com/office/drawing/2014/main" id="{1DD63684-4842-43FC-8EB4-797184CEF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1551317"/>
            <a:ext cx="5306447" cy="5319746"/>
          </a:xfrm>
          <a:prstGeom prst="rect">
            <a:avLst/>
          </a:prstGeom>
        </p:spPr>
      </p:pic>
      <p:pic>
        <p:nvPicPr>
          <p:cNvPr id="24" name="Picture 23" descr="A picture containing text, several&#10;&#10;Description automatically generated">
            <a:extLst>
              <a:ext uri="{FF2B5EF4-FFF2-40B4-BE49-F238E27FC236}">
                <a16:creationId xmlns:a16="http://schemas.microsoft.com/office/drawing/2014/main" id="{8FA1DCD4-6603-472F-94F4-0E5AF3210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15376">
            <a:off x="4085982" y="1773379"/>
            <a:ext cx="4734627" cy="4746493"/>
          </a:xfrm>
          <a:prstGeom prst="rect">
            <a:avLst/>
          </a:prstGeom>
        </p:spPr>
      </p:pic>
      <p:pic>
        <p:nvPicPr>
          <p:cNvPr id="25" name="Picture 24" descr="A picture containing text, several&#10;&#10;Description automatically generated">
            <a:extLst>
              <a:ext uri="{FF2B5EF4-FFF2-40B4-BE49-F238E27FC236}">
                <a16:creationId xmlns:a16="http://schemas.microsoft.com/office/drawing/2014/main" id="{F9AB817C-290A-4D29-9472-6359FB1F7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32324">
            <a:off x="7653305" y="1184205"/>
            <a:ext cx="4305765" cy="4316556"/>
          </a:xfrm>
          <a:prstGeom prst="rect">
            <a:avLst/>
          </a:prstGeom>
        </p:spPr>
      </p:pic>
      <p:sp>
        <p:nvSpPr>
          <p:cNvPr id="2" name="Title 1">
            <a:extLst>
              <a:ext uri="{FF2B5EF4-FFF2-40B4-BE49-F238E27FC236}">
                <a16:creationId xmlns:a16="http://schemas.microsoft.com/office/drawing/2014/main" id="{2A2E2794-0D48-4B02-B446-D82081674632}"/>
              </a:ext>
            </a:extLst>
          </p:cNvPr>
          <p:cNvSpPr>
            <a:spLocks noGrp="1"/>
          </p:cNvSpPr>
          <p:nvPr>
            <p:ph type="title"/>
          </p:nvPr>
        </p:nvSpPr>
        <p:spPr>
          <a:xfrm>
            <a:off x="426048" y="218295"/>
            <a:ext cx="10515600" cy="1325563"/>
          </a:xfrm>
        </p:spPr>
        <p:txBody>
          <a:bodyPr>
            <a:normAutofit/>
          </a:bodyPr>
          <a:lstStyle/>
          <a:p>
            <a:r>
              <a:rPr lang="en-US" sz="6500" b="1" dirty="0">
                <a:solidFill>
                  <a:schemeClr val="bg1"/>
                </a:solidFill>
              </a:rPr>
              <a:t>Claiming Your Prize!!!</a:t>
            </a:r>
          </a:p>
        </p:txBody>
      </p:sp>
      <p:sp>
        <p:nvSpPr>
          <p:cNvPr id="3" name="TextBox 2">
            <a:extLst>
              <a:ext uri="{FF2B5EF4-FFF2-40B4-BE49-F238E27FC236}">
                <a16:creationId xmlns:a16="http://schemas.microsoft.com/office/drawing/2014/main" id="{70E5FEF8-ACB3-48AF-9C87-476E8637C6C4}"/>
              </a:ext>
            </a:extLst>
          </p:cNvPr>
          <p:cNvSpPr txBox="1"/>
          <p:nvPr/>
        </p:nvSpPr>
        <p:spPr>
          <a:xfrm>
            <a:off x="985099" y="1203341"/>
            <a:ext cx="10128378" cy="461665"/>
          </a:xfrm>
          <a:prstGeom prst="rect">
            <a:avLst/>
          </a:prstGeom>
          <a:noFill/>
        </p:spPr>
        <p:txBody>
          <a:bodyPr wrap="square" rtlCol="0">
            <a:spAutoFit/>
          </a:bodyPr>
          <a:lstStyle/>
          <a:p>
            <a:r>
              <a:rPr lang="en-US" sz="2400" b="1" dirty="0"/>
              <a:t>Revenue will come to the county to support the great things provided by DSS!</a:t>
            </a:r>
          </a:p>
        </p:txBody>
      </p:sp>
    </p:spTree>
    <p:extLst>
      <p:ext uri="{BB962C8B-B14F-4D97-AF65-F5344CB8AC3E}">
        <p14:creationId xmlns:p14="http://schemas.microsoft.com/office/powerpoint/2010/main" val="2352530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6CB91D-3077-4741-A102-F712D01E400B}"/>
              </a:ext>
            </a:extLst>
          </p:cNvPr>
          <p:cNvSpPr>
            <a:spLocks noGrp="1"/>
          </p:cNvSpPr>
          <p:nvPr>
            <p:ph idx="1"/>
          </p:nvPr>
        </p:nvSpPr>
        <p:spPr>
          <a:xfrm>
            <a:off x="5249993" y="727641"/>
            <a:ext cx="6224335" cy="5402718"/>
          </a:xfrm>
        </p:spPr>
        <p:txBody>
          <a:bodyPr anchor="ctr">
            <a:normAutofit/>
          </a:bodyPr>
          <a:lstStyle/>
          <a:p>
            <a:pPr marL="0" indent="0" algn="ctr">
              <a:buNone/>
            </a:pPr>
            <a:r>
              <a:rPr lang="en-US" sz="6000" b="1" dirty="0"/>
              <a:t>QUESTIONS </a:t>
            </a:r>
          </a:p>
          <a:p>
            <a:pPr marL="0" indent="0" algn="ctr">
              <a:buNone/>
            </a:pPr>
            <a:r>
              <a:rPr lang="en-US" sz="6000" b="1" dirty="0"/>
              <a:t>ABOUT </a:t>
            </a:r>
          </a:p>
          <a:p>
            <a:pPr marL="0" indent="0" algn="ctr">
              <a:buNone/>
            </a:pPr>
            <a:r>
              <a:rPr lang="en-US" sz="6000" b="1" dirty="0"/>
              <a:t>REVIEWING THE 411 TO MAXIMIZE REVENUES</a:t>
            </a:r>
            <a:endParaRPr lang="en-US" sz="2200" b="1" dirty="0"/>
          </a:p>
        </p:txBody>
      </p:sp>
      <p:sp>
        <p:nvSpPr>
          <p:cNvPr id="5" name="TextBox 4">
            <a:extLst>
              <a:ext uri="{FF2B5EF4-FFF2-40B4-BE49-F238E27FC236}">
                <a16:creationId xmlns:a16="http://schemas.microsoft.com/office/drawing/2014/main" id="{409D8AC9-167D-4E5F-BBF2-02E61F2E8598}"/>
              </a:ext>
            </a:extLst>
          </p:cNvPr>
          <p:cNvSpPr txBox="1"/>
          <p:nvPr/>
        </p:nvSpPr>
        <p:spPr>
          <a:xfrm>
            <a:off x="2940240" y="1268477"/>
            <a:ext cx="1782393" cy="3154710"/>
          </a:xfrm>
          <a:prstGeom prst="rect">
            <a:avLst/>
          </a:prstGeom>
          <a:noFill/>
        </p:spPr>
        <p:txBody>
          <a:bodyPr wrap="square" rtlCol="0">
            <a:spAutoFit/>
          </a:bodyPr>
          <a:lstStyle/>
          <a:p>
            <a:r>
              <a:rPr lang="en-US" sz="19900" b="1" dirty="0">
                <a:solidFill>
                  <a:srgbClr val="5B9BD5"/>
                </a:solidFill>
              </a:rPr>
              <a:t>?</a:t>
            </a:r>
          </a:p>
        </p:txBody>
      </p:sp>
      <p:sp>
        <p:nvSpPr>
          <p:cNvPr id="11" name="TextBox 10">
            <a:extLst>
              <a:ext uri="{FF2B5EF4-FFF2-40B4-BE49-F238E27FC236}">
                <a16:creationId xmlns:a16="http://schemas.microsoft.com/office/drawing/2014/main" id="{F4FBF4FD-DBDD-42DD-B7A1-889B218BD16E}"/>
              </a:ext>
            </a:extLst>
          </p:cNvPr>
          <p:cNvSpPr txBox="1"/>
          <p:nvPr/>
        </p:nvSpPr>
        <p:spPr>
          <a:xfrm>
            <a:off x="2399412" y="2684249"/>
            <a:ext cx="1782393" cy="3477875"/>
          </a:xfrm>
          <a:prstGeom prst="rect">
            <a:avLst/>
          </a:prstGeom>
          <a:noFill/>
        </p:spPr>
        <p:txBody>
          <a:bodyPr wrap="square" rtlCol="0">
            <a:spAutoFit/>
          </a:bodyPr>
          <a:lstStyle/>
          <a:p>
            <a:r>
              <a:rPr lang="en-US" sz="22000" b="1" dirty="0">
                <a:solidFill>
                  <a:srgbClr val="55C3CF"/>
                </a:solidFill>
              </a:rPr>
              <a:t>?</a:t>
            </a:r>
          </a:p>
        </p:txBody>
      </p:sp>
      <p:sp>
        <p:nvSpPr>
          <p:cNvPr id="13" name="TextBox 12">
            <a:extLst>
              <a:ext uri="{FF2B5EF4-FFF2-40B4-BE49-F238E27FC236}">
                <a16:creationId xmlns:a16="http://schemas.microsoft.com/office/drawing/2014/main" id="{0CAEA637-9ABC-4CFC-8AC0-47B89358CA8F}"/>
              </a:ext>
            </a:extLst>
          </p:cNvPr>
          <p:cNvSpPr txBox="1"/>
          <p:nvPr/>
        </p:nvSpPr>
        <p:spPr>
          <a:xfrm>
            <a:off x="802178" y="563314"/>
            <a:ext cx="1782393" cy="3770263"/>
          </a:xfrm>
          <a:prstGeom prst="rect">
            <a:avLst/>
          </a:prstGeom>
          <a:noFill/>
        </p:spPr>
        <p:txBody>
          <a:bodyPr wrap="square" rtlCol="0">
            <a:spAutoFit/>
          </a:bodyPr>
          <a:lstStyle/>
          <a:p>
            <a:r>
              <a:rPr lang="en-US" sz="23900" b="1" dirty="0">
                <a:solidFill>
                  <a:srgbClr val="4BC174"/>
                </a:solidFill>
              </a:rPr>
              <a:t>?</a:t>
            </a:r>
          </a:p>
        </p:txBody>
      </p:sp>
      <p:sp>
        <p:nvSpPr>
          <p:cNvPr id="16" name="TextBox 15">
            <a:extLst>
              <a:ext uri="{FF2B5EF4-FFF2-40B4-BE49-F238E27FC236}">
                <a16:creationId xmlns:a16="http://schemas.microsoft.com/office/drawing/2014/main" id="{242382B5-211F-4838-BA4B-C2947850EE7D}"/>
              </a:ext>
            </a:extLst>
          </p:cNvPr>
          <p:cNvSpPr txBox="1"/>
          <p:nvPr/>
        </p:nvSpPr>
        <p:spPr>
          <a:xfrm>
            <a:off x="448711" y="2528837"/>
            <a:ext cx="1782393" cy="3154710"/>
          </a:xfrm>
          <a:prstGeom prst="rect">
            <a:avLst/>
          </a:prstGeom>
          <a:noFill/>
        </p:spPr>
        <p:txBody>
          <a:bodyPr wrap="square" rtlCol="0">
            <a:spAutoFit/>
          </a:bodyPr>
          <a:lstStyle/>
          <a:p>
            <a:r>
              <a:rPr lang="en-US" sz="19900" b="1" dirty="0">
                <a:solidFill>
                  <a:srgbClr val="023F5C"/>
                </a:solidFill>
              </a:rPr>
              <a:t>?</a:t>
            </a:r>
          </a:p>
        </p:txBody>
      </p:sp>
      <p:sp>
        <p:nvSpPr>
          <p:cNvPr id="15" name="TextBox 14">
            <a:extLst>
              <a:ext uri="{FF2B5EF4-FFF2-40B4-BE49-F238E27FC236}">
                <a16:creationId xmlns:a16="http://schemas.microsoft.com/office/drawing/2014/main" id="{8BAAA7C3-85B2-48C0-BA07-592CF66DDD40}"/>
              </a:ext>
            </a:extLst>
          </p:cNvPr>
          <p:cNvSpPr txBox="1"/>
          <p:nvPr/>
        </p:nvSpPr>
        <p:spPr>
          <a:xfrm>
            <a:off x="1339907" y="695876"/>
            <a:ext cx="2846239" cy="5386090"/>
          </a:xfrm>
          <a:prstGeom prst="rect">
            <a:avLst/>
          </a:prstGeom>
          <a:noFill/>
        </p:spPr>
        <p:txBody>
          <a:bodyPr wrap="square" rtlCol="0">
            <a:spAutoFit/>
          </a:bodyPr>
          <a:lstStyle/>
          <a:p>
            <a:r>
              <a:rPr lang="en-US" sz="34400" b="1" dirty="0">
                <a:solidFill>
                  <a:srgbClr val="ED7D31"/>
                </a:solidFill>
              </a:rPr>
              <a:t>?</a:t>
            </a:r>
          </a:p>
        </p:txBody>
      </p:sp>
    </p:spTree>
    <p:extLst>
      <p:ext uri="{BB962C8B-B14F-4D97-AF65-F5344CB8AC3E}">
        <p14:creationId xmlns:p14="http://schemas.microsoft.com/office/powerpoint/2010/main" val="4198399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0A1F8-E0C6-4D3F-8A9F-F8F292576EC7}"/>
              </a:ext>
            </a:extLst>
          </p:cNvPr>
          <p:cNvSpPr txBox="1"/>
          <p:nvPr/>
        </p:nvSpPr>
        <p:spPr>
          <a:xfrm>
            <a:off x="6344553" y="917769"/>
            <a:ext cx="5248275" cy="34626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
                <a:srgbClr val="FFB023"/>
              </a:buClr>
              <a:buSzPct val="80000"/>
              <a:buFontTx/>
              <a:buNone/>
              <a:tabLst>
                <a:tab pos="347663" algn="l"/>
              </a:tabLst>
              <a:defRPr/>
            </a:pPr>
            <a:r>
              <a:rPr kumimoji="0" lang="en-US" sz="2200" b="1" i="1" u="none" strike="noStrike" kern="1200" cap="none" spc="0" normalizeH="0" baseline="0" noProof="0" dirty="0">
                <a:ln>
                  <a:noFill/>
                </a:ln>
                <a:solidFill>
                  <a:srgbClr val="023F5C"/>
                </a:solidFill>
                <a:effectLst/>
                <a:uLnTx/>
                <a:uFillTx/>
                <a:latin typeface="Century Gothic" panose="020B0502020202020204"/>
                <a:ea typeface="+mn-ea"/>
                <a:cs typeface="+mn-cs"/>
              </a:rPr>
              <a:t>Fiscal Monitors</a:t>
            </a:r>
          </a:p>
          <a:p>
            <a:pPr marL="342900" marR="0" lvl="0" indent="-342900" algn="l" defTabSz="914400" rtl="0" eaLnBrk="1" fontAlgn="auto" latinLnBrk="0" hangingPunct="1">
              <a:lnSpc>
                <a:spcPct val="100000"/>
              </a:lnSpc>
              <a:spcBef>
                <a:spcPts val="0"/>
              </a:spcBef>
              <a:spcAft>
                <a:spcPts val="0"/>
              </a:spcAft>
              <a:buClr>
                <a:srgbClr val="ED7D31"/>
              </a:buClr>
              <a:buSzPct val="80000"/>
              <a:buFont typeface="Wingdings" panose="05000000000000000000" pitchFamily="2" charset="2"/>
              <a:buChar char="Ø"/>
              <a:tabLst/>
              <a:defRPr/>
            </a:pPr>
            <a:r>
              <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rPr>
              <a:t>Regina French</a:t>
            </a:r>
          </a:p>
          <a:p>
            <a:pPr marL="342900" marR="0" lvl="0" algn="l" defTabSz="914400" rtl="0" eaLnBrk="1" fontAlgn="auto" latinLnBrk="0" hangingPunct="1">
              <a:lnSpc>
                <a:spcPct val="110000"/>
              </a:lnSpc>
              <a:spcBef>
                <a:spcPts val="0"/>
              </a:spcBef>
              <a:spcAft>
                <a:spcPts val="1200"/>
              </a:spcAft>
              <a:buClr>
                <a:srgbClr val="ED7D31"/>
              </a:buClr>
              <a:buSzPct val="80000"/>
              <a:tabLst/>
              <a:defRPr/>
            </a:pPr>
            <a:r>
              <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3">
                  <a:extLst>
                    <a:ext uri="{A12FA001-AC4F-418D-AE19-62706E023703}">
                      <ahyp:hlinkClr xmlns:ahyp="http://schemas.microsoft.com/office/drawing/2018/hyperlinkcolor" val="tx"/>
                    </a:ext>
                  </a:extLst>
                </a:hlinkClick>
              </a:rPr>
              <a:t>Regina.French@dhhs.nc.gov</a:t>
            </a:r>
            <a:endPar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ED7D31"/>
              </a:buClr>
              <a:buSzPct val="80000"/>
              <a:buFont typeface="Wingdings" panose="05000000000000000000" pitchFamily="2" charset="2"/>
              <a:buChar char="Ø"/>
              <a:tabLst/>
              <a:defRPr/>
            </a:pPr>
            <a:r>
              <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rPr>
              <a:t>Charles Robertson</a:t>
            </a:r>
          </a:p>
          <a:p>
            <a:pPr marR="0" lvl="0" algn="l" defTabSz="914400" rtl="0" eaLnBrk="1" fontAlgn="auto" latinLnBrk="0" hangingPunct="1">
              <a:lnSpc>
                <a:spcPct val="110000"/>
              </a:lnSpc>
              <a:spcBef>
                <a:spcPts val="0"/>
              </a:spcBef>
              <a:spcAft>
                <a:spcPts val="1200"/>
              </a:spcAft>
              <a:buClr>
                <a:srgbClr val="ED7D31"/>
              </a:buClr>
              <a:buSzPct val="80000"/>
              <a:tabLst>
                <a:tab pos="344488" algn="l"/>
              </a:tabLst>
              <a:defRPr/>
            </a:pPr>
            <a:r>
              <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r>
              <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4">
                  <a:extLst>
                    <a:ext uri="{A12FA001-AC4F-418D-AE19-62706E023703}">
                      <ahyp:hlinkClr xmlns:ahyp="http://schemas.microsoft.com/office/drawing/2018/hyperlinkcolor" val="tx"/>
                    </a:ext>
                  </a:extLst>
                </a:hlinkClick>
              </a:rPr>
              <a:t>Charles.Robertson@dhhs.nc.gov</a:t>
            </a:r>
            <a:endPar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1200"/>
              </a:spcAft>
              <a:buClr>
                <a:srgbClr val="ED7D31"/>
              </a:buClr>
              <a:buSzPct val="80000"/>
              <a:buFont typeface="Wingdings" panose="05000000000000000000" pitchFamily="2" charset="2"/>
              <a:buChar char="Ø"/>
              <a:tabLst/>
              <a:defRPr/>
            </a:pPr>
            <a:r>
              <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rPr>
              <a:t>Margaret Faircloth </a:t>
            </a:r>
            <a:r>
              <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5">
                  <a:extLst>
                    <a:ext uri="{A12FA001-AC4F-418D-AE19-62706E023703}">
                      <ahyp:hlinkClr xmlns:ahyp="http://schemas.microsoft.com/office/drawing/2018/hyperlinkcolor" val="tx"/>
                    </a:ext>
                  </a:extLst>
                </a:hlinkClick>
              </a:rPr>
              <a:t>Margaret.Faircloth@dhhs.nc.gov</a:t>
            </a:r>
            <a:r>
              <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L="342900" marR="0" lvl="0" indent="-342900" algn="l" defTabSz="914400" rtl="0" eaLnBrk="1" fontAlgn="auto" latinLnBrk="0" hangingPunct="1">
              <a:lnSpc>
                <a:spcPct val="120000"/>
              </a:lnSpc>
              <a:spcBef>
                <a:spcPts val="0"/>
              </a:spcBef>
              <a:spcAft>
                <a:spcPts val="0"/>
              </a:spcAft>
              <a:buClr>
                <a:srgbClr val="01C8CD"/>
              </a:buClr>
              <a:buSzPct val="80000"/>
              <a:buFont typeface="Wingdings" panose="05000000000000000000" pitchFamily="2" charset="2"/>
              <a:buChar char="Ø"/>
              <a:tabLst/>
              <a:defRPr/>
            </a:pPr>
            <a:endParaRPr kumimoji="0" lang="en-US" sz="19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p:txBody>
      </p:sp>
      <p:pic>
        <p:nvPicPr>
          <p:cNvPr id="5" name="Content Placeholder 4">
            <a:extLst>
              <a:ext uri="{FF2B5EF4-FFF2-40B4-BE49-F238E27FC236}">
                <a16:creationId xmlns:a16="http://schemas.microsoft.com/office/drawing/2014/main" id="{DDC924A6-DDE3-43CF-804B-B54071EC4570}"/>
              </a:ext>
            </a:extLst>
          </p:cNvPr>
          <p:cNvPicPr>
            <a:picLocks noGrp="1" noChangeAspect="1"/>
          </p:cNvPicPr>
          <p:nvPr>
            <p:ph idx="1"/>
          </p:nvPr>
        </p:nvPicPr>
        <p:blipFill>
          <a:blip r:embed="rId6"/>
          <a:stretch>
            <a:fillRect/>
          </a:stretch>
        </p:blipFill>
        <p:spPr>
          <a:xfrm>
            <a:off x="7412019" y="4380448"/>
            <a:ext cx="2464786" cy="868444"/>
          </a:xfrm>
        </p:spPr>
      </p:pic>
      <p:sp>
        <p:nvSpPr>
          <p:cNvPr id="4" name="Content Placeholder 2">
            <a:extLst>
              <a:ext uri="{FF2B5EF4-FFF2-40B4-BE49-F238E27FC236}">
                <a16:creationId xmlns:a16="http://schemas.microsoft.com/office/drawing/2014/main" id="{3B070949-E828-4C0F-BA2A-A3F97DA8F75E}"/>
              </a:ext>
            </a:extLst>
          </p:cNvPr>
          <p:cNvSpPr txBox="1">
            <a:spLocks/>
          </p:cNvSpPr>
          <p:nvPr/>
        </p:nvSpPr>
        <p:spPr>
          <a:xfrm>
            <a:off x="839219" y="1234605"/>
            <a:ext cx="5099801" cy="4810335"/>
          </a:xfrm>
          <a:prstGeom prst="rect">
            <a:avLst/>
          </a:prstGeom>
        </p:spPr>
        <p:txBody>
          <a:bodyPr vert="horz" lIns="91440" tIns="45720" rIns="91440" bIns="45720" rtlCol="0" anchor="ct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1200"/>
              </a:spcAft>
              <a:buClr>
                <a:srgbClr val="B31166"/>
              </a:buClr>
              <a:buSzPct val="80000"/>
              <a:buFont typeface="Wingdings 3" charset="2"/>
              <a:buNone/>
              <a:tabLst/>
              <a:defRPr/>
            </a:pPr>
            <a:r>
              <a:rPr kumimoji="0" lang="en-US" sz="2400" b="1" i="1" u="none" strike="noStrike" kern="1200" cap="none" spc="0" normalizeH="0" baseline="0" noProof="0" dirty="0">
                <a:ln>
                  <a:noFill/>
                </a:ln>
                <a:solidFill>
                  <a:srgbClr val="023F5C"/>
                </a:solidFill>
                <a:effectLst/>
                <a:uLnTx/>
                <a:uFillTx/>
                <a:latin typeface="Century Gothic" panose="020B0502020202020204"/>
                <a:ea typeface="+mn-ea"/>
                <a:cs typeface="+mn-cs"/>
              </a:rPr>
              <a:t>Local Business Liaisons</a:t>
            </a:r>
          </a:p>
          <a:p>
            <a:pPr marR="0" lvl="0" algn="l" defTabSz="457200" rtl="0" eaLnBrk="1" fontAlgn="auto" latinLnBrk="0" hangingPunct="1">
              <a:lnSpc>
                <a:spcPct val="120000"/>
              </a:lnSpc>
              <a:spcBef>
                <a:spcPts val="0"/>
              </a:spcBef>
              <a:spcAft>
                <a:spcPts val="0"/>
              </a:spcAft>
              <a:buClr>
                <a:srgbClr val="ED7D31"/>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Pamela Bell</a:t>
            </a:r>
          </a:p>
          <a:p>
            <a:pPr marL="0" marR="0" lvl="0" indent="0" algn="l" defTabSz="457200" rtl="0" eaLnBrk="1" fontAlgn="auto" latinLnBrk="0" hangingPunct="1">
              <a:lnSpc>
                <a:spcPct val="120000"/>
              </a:lnSpc>
              <a:spcBef>
                <a:spcPts val="0"/>
              </a:spcBef>
              <a:spcAft>
                <a:spcPts val="1200"/>
              </a:spcAft>
              <a:buClr>
                <a:srgbClr val="ED7D31"/>
              </a:buClr>
              <a:buSzPct val="80000"/>
              <a:buNone/>
              <a:tabLst>
                <a:tab pos="344488" algn="l"/>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7">
                  <a:extLst>
                    <a:ext uri="{A12FA001-AC4F-418D-AE19-62706E023703}">
                      <ahyp:hlinkClr xmlns:ahyp="http://schemas.microsoft.com/office/drawing/2018/hyperlinkcolor" val="tx"/>
                    </a:ext>
                  </a:extLst>
                </a:hlinkClick>
              </a:rPr>
              <a:t>Pamela.Bell@dhhs.nc.gov</a:t>
            </a:r>
            <a:endPar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R="0" lvl="0" algn="l" defTabSz="457200" rtl="0" eaLnBrk="1" fontAlgn="auto" latinLnBrk="0" hangingPunct="1">
              <a:lnSpc>
                <a:spcPct val="120000"/>
              </a:lnSpc>
              <a:spcBef>
                <a:spcPts val="0"/>
              </a:spcBef>
              <a:spcAft>
                <a:spcPts val="0"/>
              </a:spcAft>
              <a:buClr>
                <a:srgbClr val="ED7D31"/>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Joyce Blackburn</a:t>
            </a:r>
          </a:p>
          <a:p>
            <a:pPr marL="344488" marR="0" lvl="0" indent="0" algn="l" defTabSz="457200" rtl="0" eaLnBrk="1" fontAlgn="auto" latinLnBrk="0" hangingPunct="1">
              <a:lnSpc>
                <a:spcPct val="120000"/>
              </a:lnSpc>
              <a:spcBef>
                <a:spcPts val="0"/>
              </a:spcBef>
              <a:spcAft>
                <a:spcPts val="1200"/>
              </a:spcAft>
              <a:buClr>
                <a:srgbClr val="ED7D31"/>
              </a:buClr>
              <a:buSzPct val="80000"/>
              <a:buNone/>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8">
                  <a:extLst>
                    <a:ext uri="{A12FA001-AC4F-418D-AE19-62706E023703}">
                      <ahyp:hlinkClr xmlns:ahyp="http://schemas.microsoft.com/office/drawing/2018/hyperlinkcolor" val="tx"/>
                    </a:ext>
                  </a:extLst>
                </a:hlinkClick>
              </a:rPr>
              <a:t>Joyce.Blackburn@dhhs.nc.gov</a:t>
            </a:r>
            <a:endPar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R="0" lvl="0" algn="l" defTabSz="457200" rtl="0" eaLnBrk="1" fontAlgn="auto" latinLnBrk="0" hangingPunct="1">
              <a:lnSpc>
                <a:spcPct val="120000"/>
              </a:lnSpc>
              <a:spcBef>
                <a:spcPts val="0"/>
              </a:spcBef>
              <a:spcAft>
                <a:spcPts val="1200"/>
              </a:spcAft>
              <a:buClr>
                <a:srgbClr val="ED7D31"/>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Jennifer Gonzales </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9">
                  <a:extLst>
                    <a:ext uri="{A12FA001-AC4F-418D-AE19-62706E023703}">
                      <ahyp:hlinkClr xmlns:ahyp="http://schemas.microsoft.com/office/drawing/2018/hyperlinkcolor" val="tx"/>
                    </a:ext>
                  </a:extLst>
                </a:hlinkClick>
              </a:rPr>
              <a:t>Jennifer.Gonzales@dhhs.nc.gov</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R="0" lvl="0" algn="l" defTabSz="457200" rtl="0" eaLnBrk="1" fontAlgn="auto" latinLnBrk="0" hangingPunct="1">
              <a:lnSpc>
                <a:spcPct val="120000"/>
              </a:lnSpc>
              <a:spcBef>
                <a:spcPts val="0"/>
              </a:spcBef>
              <a:spcAft>
                <a:spcPts val="0"/>
              </a:spcAft>
              <a:buClr>
                <a:srgbClr val="ED7D31"/>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Pam Graham</a:t>
            </a:r>
          </a:p>
          <a:p>
            <a:pPr marL="344488" marR="0" lvl="0" indent="0" algn="l" defTabSz="457200" rtl="0" eaLnBrk="1" fontAlgn="auto" latinLnBrk="0" hangingPunct="1">
              <a:lnSpc>
                <a:spcPct val="120000"/>
              </a:lnSpc>
              <a:spcBef>
                <a:spcPts val="0"/>
              </a:spcBef>
              <a:spcAft>
                <a:spcPts val="1200"/>
              </a:spcAft>
              <a:buClr>
                <a:srgbClr val="ED7D31"/>
              </a:buClr>
              <a:buSzPct val="80000"/>
              <a:buNone/>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10">
                  <a:extLst>
                    <a:ext uri="{A12FA001-AC4F-418D-AE19-62706E023703}">
                      <ahyp:hlinkClr xmlns:ahyp="http://schemas.microsoft.com/office/drawing/2018/hyperlinkcolor" val="tx"/>
                    </a:ext>
                  </a:extLst>
                </a:hlinkClick>
              </a:rPr>
              <a:t>Pamela.Graham@dhhs.nc.gov</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R="0" lvl="0" algn="l" defTabSz="457200" rtl="0" eaLnBrk="1" fontAlgn="auto" latinLnBrk="0" hangingPunct="1">
              <a:lnSpc>
                <a:spcPct val="120000"/>
              </a:lnSpc>
              <a:spcBef>
                <a:spcPts val="0"/>
              </a:spcBef>
              <a:spcAft>
                <a:spcPts val="1200"/>
              </a:spcAft>
              <a:buClr>
                <a:srgbClr val="ED7D31"/>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Caroline Hedrick </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11">
                  <a:extLst>
                    <a:ext uri="{A12FA001-AC4F-418D-AE19-62706E023703}">
                      <ahyp:hlinkClr xmlns:ahyp="http://schemas.microsoft.com/office/drawing/2018/hyperlinkcolor" val="tx"/>
                    </a:ext>
                  </a:extLst>
                </a:hlinkClick>
              </a:rPr>
              <a:t>Caroline.Hedrick@dhhs.nc.gov</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L="342900" marR="0" lvl="0" indent="-342900" algn="l" defTabSz="457200" rtl="0" eaLnBrk="1" fontAlgn="auto" latinLnBrk="0" hangingPunct="1">
              <a:lnSpc>
                <a:spcPct val="120000"/>
              </a:lnSpc>
              <a:spcBef>
                <a:spcPts val="0"/>
              </a:spcBef>
              <a:spcAft>
                <a:spcPts val="0"/>
              </a:spcAft>
              <a:buClr>
                <a:srgbClr val="FFB023"/>
              </a:buClr>
              <a:buSzPct val="80000"/>
              <a:buFont typeface="Wingdings" panose="05000000000000000000" pitchFamily="2" charset="2"/>
              <a:buChar char="Ø"/>
              <a:tabLst>
                <a:tab pos="347663" algn="l"/>
              </a:tabLst>
              <a:defRPr/>
            </a:pPr>
            <a:endPar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L="339725" marR="0" lvl="0" indent="-339725" algn="l"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endParaRPr kumimoji="0" lang="en-US" sz="21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F6E43F6-D504-4872-B38E-685DF2BEAFBA}"/>
              </a:ext>
            </a:extLst>
          </p:cNvPr>
          <p:cNvSpPr>
            <a:spLocks noGrp="1"/>
          </p:cNvSpPr>
          <p:nvPr>
            <p:ph type="title"/>
          </p:nvPr>
        </p:nvSpPr>
        <p:spPr>
          <a:xfrm>
            <a:off x="0" y="5795431"/>
            <a:ext cx="12192000" cy="1056782"/>
          </a:xfrm>
          <a:solidFill>
            <a:srgbClr val="5B9BD5"/>
          </a:solidFill>
          <a:ln>
            <a:noFill/>
          </a:ln>
        </p:spPr>
        <p:txBody>
          <a:bodyPr>
            <a:normAutofit/>
          </a:bodyPr>
          <a:lstStyle/>
          <a:p>
            <a:pPr algn="ctr"/>
            <a:r>
              <a:rPr lang="en-US" sz="2400" spc="300" dirty="0">
                <a:solidFill>
                  <a:srgbClr val="023F5C"/>
                </a:solidFill>
                <a:latin typeface="Arial Black" panose="020B0A04020102020204" pitchFamily="34" charset="0"/>
              </a:rPr>
              <a:t>LOCAL BUSINESS LIAISON</a:t>
            </a:r>
            <a:br>
              <a:rPr lang="en-US" sz="2400" spc="300" dirty="0">
                <a:solidFill>
                  <a:srgbClr val="023F5C"/>
                </a:solidFill>
                <a:latin typeface="Arial Black" panose="020B0A04020102020204" pitchFamily="34" charset="0"/>
              </a:rPr>
            </a:br>
            <a:r>
              <a:rPr lang="en-US" sz="2400" spc="300" dirty="0">
                <a:solidFill>
                  <a:srgbClr val="023F5C"/>
                </a:solidFill>
                <a:latin typeface="Arial Black" panose="020B0A04020102020204" pitchFamily="34" charset="0"/>
              </a:rPr>
              <a:t>&amp; FISCAL MONITOR TEAM</a:t>
            </a:r>
          </a:p>
        </p:txBody>
      </p:sp>
      <p:sp>
        <p:nvSpPr>
          <p:cNvPr id="8" name="Rectangle 7">
            <a:extLst>
              <a:ext uri="{FF2B5EF4-FFF2-40B4-BE49-F238E27FC236}">
                <a16:creationId xmlns:a16="http://schemas.microsoft.com/office/drawing/2014/main" id="{D4709BE3-F79A-4B98-B989-A234F7A27269}"/>
              </a:ext>
            </a:extLst>
          </p:cNvPr>
          <p:cNvSpPr/>
          <p:nvPr/>
        </p:nvSpPr>
        <p:spPr>
          <a:xfrm>
            <a:off x="0" y="0"/>
            <a:ext cx="12192000" cy="608087"/>
          </a:xfrm>
          <a:prstGeom prst="rect">
            <a:avLst/>
          </a:prstGeom>
          <a:solidFill>
            <a:srgbClr val="023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8DF8DCA-5672-4EB0-B1B1-6A257CE02D29}"/>
              </a:ext>
            </a:extLst>
          </p:cNvPr>
          <p:cNvPicPr>
            <a:picLocks noChangeAspect="1"/>
          </p:cNvPicPr>
          <p:nvPr/>
        </p:nvPicPr>
        <p:blipFill>
          <a:blip r:embed="rId12"/>
          <a:stretch>
            <a:fillRect/>
          </a:stretch>
        </p:blipFill>
        <p:spPr>
          <a:xfrm rot="5400000">
            <a:off x="5975970" y="-5370453"/>
            <a:ext cx="240060" cy="12192001"/>
          </a:xfrm>
          <a:prstGeom prst="rect">
            <a:avLst/>
          </a:prstGeom>
        </p:spPr>
      </p:pic>
      <p:pic>
        <p:nvPicPr>
          <p:cNvPr id="11" name="Picture 10">
            <a:extLst>
              <a:ext uri="{FF2B5EF4-FFF2-40B4-BE49-F238E27FC236}">
                <a16:creationId xmlns:a16="http://schemas.microsoft.com/office/drawing/2014/main" id="{212482DB-E5FF-498E-8022-D3AD0238BAF2}"/>
              </a:ext>
            </a:extLst>
          </p:cNvPr>
          <p:cNvPicPr>
            <a:picLocks noChangeAspect="1"/>
          </p:cNvPicPr>
          <p:nvPr/>
        </p:nvPicPr>
        <p:blipFill>
          <a:blip r:embed="rId12"/>
          <a:stretch>
            <a:fillRect/>
          </a:stretch>
        </p:blipFill>
        <p:spPr>
          <a:xfrm rot="5400000">
            <a:off x="5975971" y="-418030"/>
            <a:ext cx="240060" cy="12192001"/>
          </a:xfrm>
          <a:prstGeom prst="rect">
            <a:avLst/>
          </a:prstGeom>
        </p:spPr>
      </p:pic>
    </p:spTree>
    <p:extLst>
      <p:ext uri="{BB962C8B-B14F-4D97-AF65-F5344CB8AC3E}">
        <p14:creationId xmlns:p14="http://schemas.microsoft.com/office/powerpoint/2010/main" val="47064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FA5BBBA-2BB0-4565-8D60-F8166E79EAAE}"/>
              </a:ext>
            </a:extLst>
          </p:cNvPr>
          <p:cNvGraphicFramePr>
            <a:graphicFrameLocks noGrp="1"/>
          </p:cNvGraphicFramePr>
          <p:nvPr>
            <p:ph idx="1"/>
            <p:extLst>
              <p:ext uri="{D42A27DB-BD31-4B8C-83A1-F6EECF244321}">
                <p14:modId xmlns:p14="http://schemas.microsoft.com/office/powerpoint/2010/main" val="4079939029"/>
              </p:ext>
            </p:extLst>
          </p:nvPr>
        </p:nvGraphicFramePr>
        <p:xfrm>
          <a:off x="711200" y="1832094"/>
          <a:ext cx="10515600" cy="4738246"/>
        </p:xfrm>
        <a:graphic>
          <a:graphicData uri="http://schemas.openxmlformats.org/drawingml/2006/table">
            <a:tbl>
              <a:tblPr/>
              <a:tblGrid>
                <a:gridCol w="1924699">
                  <a:extLst>
                    <a:ext uri="{9D8B030D-6E8A-4147-A177-3AD203B41FA5}">
                      <a16:colId xmlns:a16="http://schemas.microsoft.com/office/drawing/2014/main" val="504952872"/>
                    </a:ext>
                  </a:extLst>
                </a:gridCol>
                <a:gridCol w="874543">
                  <a:extLst>
                    <a:ext uri="{9D8B030D-6E8A-4147-A177-3AD203B41FA5}">
                      <a16:colId xmlns:a16="http://schemas.microsoft.com/office/drawing/2014/main" val="928860250"/>
                    </a:ext>
                  </a:extLst>
                </a:gridCol>
                <a:gridCol w="274158">
                  <a:extLst>
                    <a:ext uri="{9D8B030D-6E8A-4147-A177-3AD203B41FA5}">
                      <a16:colId xmlns:a16="http://schemas.microsoft.com/office/drawing/2014/main" val="3775040666"/>
                    </a:ext>
                  </a:extLst>
                </a:gridCol>
                <a:gridCol w="1439808">
                  <a:extLst>
                    <a:ext uri="{9D8B030D-6E8A-4147-A177-3AD203B41FA5}">
                      <a16:colId xmlns:a16="http://schemas.microsoft.com/office/drawing/2014/main" val="1012811585"/>
                    </a:ext>
                  </a:extLst>
                </a:gridCol>
                <a:gridCol w="1053668">
                  <a:extLst>
                    <a:ext uri="{9D8B030D-6E8A-4147-A177-3AD203B41FA5}">
                      <a16:colId xmlns:a16="http://schemas.microsoft.com/office/drawing/2014/main" val="2077558470"/>
                    </a:ext>
                  </a:extLst>
                </a:gridCol>
                <a:gridCol w="300524">
                  <a:extLst>
                    <a:ext uri="{9D8B030D-6E8A-4147-A177-3AD203B41FA5}">
                      <a16:colId xmlns:a16="http://schemas.microsoft.com/office/drawing/2014/main" val="3488988432"/>
                    </a:ext>
                  </a:extLst>
                </a:gridCol>
                <a:gridCol w="1367783">
                  <a:extLst>
                    <a:ext uri="{9D8B030D-6E8A-4147-A177-3AD203B41FA5}">
                      <a16:colId xmlns:a16="http://schemas.microsoft.com/office/drawing/2014/main" val="1033928800"/>
                    </a:ext>
                  </a:extLst>
                </a:gridCol>
                <a:gridCol w="1085277">
                  <a:extLst>
                    <a:ext uri="{9D8B030D-6E8A-4147-A177-3AD203B41FA5}">
                      <a16:colId xmlns:a16="http://schemas.microsoft.com/office/drawing/2014/main" val="2947558905"/>
                    </a:ext>
                  </a:extLst>
                </a:gridCol>
                <a:gridCol w="309075">
                  <a:extLst>
                    <a:ext uri="{9D8B030D-6E8A-4147-A177-3AD203B41FA5}">
                      <a16:colId xmlns:a16="http://schemas.microsoft.com/office/drawing/2014/main" val="2838740662"/>
                    </a:ext>
                  </a:extLst>
                </a:gridCol>
                <a:gridCol w="842934">
                  <a:extLst>
                    <a:ext uri="{9D8B030D-6E8A-4147-A177-3AD203B41FA5}">
                      <a16:colId xmlns:a16="http://schemas.microsoft.com/office/drawing/2014/main" val="12831984"/>
                    </a:ext>
                  </a:extLst>
                </a:gridCol>
                <a:gridCol w="1043131">
                  <a:extLst>
                    <a:ext uri="{9D8B030D-6E8A-4147-A177-3AD203B41FA5}">
                      <a16:colId xmlns:a16="http://schemas.microsoft.com/office/drawing/2014/main" val="3230709686"/>
                    </a:ext>
                  </a:extLst>
                </a:gridCol>
              </a:tblGrid>
              <a:tr h="212054">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PERM PLAN ADM</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PERM PLAN SVC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FED ADC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33784134"/>
                  </a:ext>
                </a:extLst>
              </a:tr>
              <a:tr h="157768">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82" marR="8482" marT="848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 - split at state level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IV</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714531319"/>
                  </a:ext>
                </a:extLst>
              </a:tr>
              <a:tr h="157768">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8142721"/>
                  </a:ext>
                </a:extLst>
              </a:tr>
              <a:tr h="390178">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3016646"/>
                  </a:ext>
                </a:extLst>
              </a:tr>
              <a:tr h="198482">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454.99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4,133.62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7423811"/>
                  </a:ext>
                </a:extLst>
              </a:tr>
              <a:tr h="198482">
                <a:tc gridSpan="2">
                  <a:txBody>
                    <a:bodyPr/>
                    <a:lstStyle/>
                    <a:p>
                      <a:pPr algn="l" fontAlgn="b">
                        <a:tabLst>
                          <a:tab pos="2682875" algn="r"/>
                        </a:tabLst>
                      </a:pPr>
                      <a:r>
                        <a:rPr lang="en-US" sz="1400" b="1" i="0" u="none" strike="noStrike" dirty="0">
                          <a:solidFill>
                            <a:srgbClr val="FF0000"/>
                          </a:solidFill>
                          <a:effectLst/>
                          <a:latin typeface="Calibri" panose="020F0502020204030204" pitchFamily="34" charset="0"/>
                        </a:rPr>
                        <a:t>	Service Months June – May    </a:t>
                      </a:r>
                    </a:p>
                  </a:txBody>
                  <a:tcPr marL="8671" marR="8671" marT="867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157631"/>
                  </a:ext>
                </a:extLst>
              </a:tr>
              <a:tr h="307053">
                <a:tc gridSpan="2">
                  <a:txBody>
                    <a:bodyPr/>
                    <a:lstStyle/>
                    <a:p>
                      <a:pPr algn="r" fontAlgn="b">
                        <a:tabLst>
                          <a:tab pos="2682875" algn="r"/>
                        </a:tabLst>
                      </a:pPr>
                      <a:r>
                        <a:rPr lang="en-US" sz="1400" b="1" i="0" u="none" strike="noStrike" dirty="0">
                          <a:solidFill>
                            <a:schemeClr val="tx1"/>
                          </a:solidFill>
                          <a:effectLst/>
                          <a:latin typeface="Calibri" panose="020F0502020204030204" pitchFamily="34" charset="0"/>
                        </a:rPr>
                        <a:t>EXPENDITURE                                     JUL</a:t>
                      </a:r>
                      <a:endParaRPr lang="en-US" sz="1400" b="0" i="0" u="none" strike="noStrike" dirty="0">
                        <a:solidFill>
                          <a:schemeClr val="tx1"/>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159.41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907.08</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9671656"/>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AUG</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67.09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394.84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4582472"/>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SEP</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133.37</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867.23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6500730"/>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OCT</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95.12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941.24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3903498"/>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NOV</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695.96</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6392625"/>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DEC</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292.65</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8737627"/>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JAN</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6995225"/>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FEB</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6064999"/>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MAR</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20241575"/>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APR</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3847714"/>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MAY</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2576566"/>
                  </a:ext>
                </a:extLst>
              </a:tr>
              <a:tr h="212054">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a:txBody>
                    <a:bodyPr/>
                    <a:lstStyle/>
                    <a:p>
                      <a:pPr algn="r" fontAlgn="b"/>
                      <a:r>
                        <a:rPr lang="en-US" sz="1400" b="1" i="0" u="none" strike="noStrike" dirty="0">
                          <a:solidFill>
                            <a:schemeClr val="tx1"/>
                          </a:solidFill>
                          <a:effectLst/>
                          <a:latin typeface="Calibri" panose="020F0502020204030204" pitchFamily="34" charset="0"/>
                        </a:rPr>
                        <a:t>JUN</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9994738"/>
                  </a:ext>
                </a:extLst>
              </a:tr>
              <a:tr h="198482">
                <a:tc>
                  <a:txBody>
                    <a:bodyPr/>
                    <a:lstStyle/>
                    <a:p>
                      <a:pPr algn="l" fontAlgn="b"/>
                      <a:r>
                        <a:rPr lang="en-US" sz="1400" b="1" i="0" u="none" strike="noStrike" dirty="0">
                          <a:solidFill>
                            <a:srgbClr val="000000"/>
                          </a:solidFill>
                          <a:effectLst/>
                          <a:latin typeface="Calibri" panose="020F0502020204030204" pitchFamily="34" charset="0"/>
                        </a:rPr>
                        <a:t>Y-T-D EXPENDITURES</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454.99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4,133.62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3213627"/>
                  </a:ext>
                </a:extLst>
              </a:tr>
              <a:tr h="198482">
                <a:tc gridSpan="2">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671" marR="8671" marT="867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68538"/>
                  </a:ext>
                </a:extLst>
              </a:tr>
            </a:tbl>
          </a:graphicData>
        </a:graphic>
      </p:graphicFrame>
      <p:sp>
        <p:nvSpPr>
          <p:cNvPr id="7" name="Title 1">
            <a:extLst>
              <a:ext uri="{FF2B5EF4-FFF2-40B4-BE49-F238E27FC236}">
                <a16:creationId xmlns:a16="http://schemas.microsoft.com/office/drawing/2014/main" id="{E5D2EC61-CD1A-4C19-942B-4C47B58B676E}"/>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60008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2AFD00-B265-46F7-AFE5-3EDCA29D4186}"/>
              </a:ext>
            </a:extLst>
          </p:cNvPr>
          <p:cNvGraphicFramePr>
            <a:graphicFrameLocks noGrp="1"/>
          </p:cNvGraphicFramePr>
          <p:nvPr>
            <p:ph idx="1"/>
            <p:extLst>
              <p:ext uri="{D42A27DB-BD31-4B8C-83A1-F6EECF244321}">
                <p14:modId xmlns:p14="http://schemas.microsoft.com/office/powerpoint/2010/main" val="2072895417"/>
              </p:ext>
            </p:extLst>
          </p:nvPr>
        </p:nvGraphicFramePr>
        <p:xfrm>
          <a:off x="838200" y="1743200"/>
          <a:ext cx="10515599" cy="4738246"/>
        </p:xfrm>
        <a:graphic>
          <a:graphicData uri="http://schemas.openxmlformats.org/drawingml/2006/table">
            <a:tbl>
              <a:tblPr/>
              <a:tblGrid>
                <a:gridCol w="1904344">
                  <a:extLst>
                    <a:ext uri="{9D8B030D-6E8A-4147-A177-3AD203B41FA5}">
                      <a16:colId xmlns:a16="http://schemas.microsoft.com/office/drawing/2014/main" val="1306793861"/>
                    </a:ext>
                  </a:extLst>
                </a:gridCol>
                <a:gridCol w="865296">
                  <a:extLst>
                    <a:ext uri="{9D8B030D-6E8A-4147-A177-3AD203B41FA5}">
                      <a16:colId xmlns:a16="http://schemas.microsoft.com/office/drawing/2014/main" val="256817686"/>
                    </a:ext>
                  </a:extLst>
                </a:gridCol>
                <a:gridCol w="375309">
                  <a:extLst>
                    <a:ext uri="{9D8B030D-6E8A-4147-A177-3AD203B41FA5}">
                      <a16:colId xmlns:a16="http://schemas.microsoft.com/office/drawing/2014/main" val="256892213"/>
                    </a:ext>
                  </a:extLst>
                </a:gridCol>
                <a:gridCol w="1000824">
                  <a:extLst>
                    <a:ext uri="{9D8B030D-6E8A-4147-A177-3AD203B41FA5}">
                      <a16:colId xmlns:a16="http://schemas.microsoft.com/office/drawing/2014/main" val="2284505543"/>
                    </a:ext>
                  </a:extLst>
                </a:gridCol>
                <a:gridCol w="1198903">
                  <a:extLst>
                    <a:ext uri="{9D8B030D-6E8A-4147-A177-3AD203B41FA5}">
                      <a16:colId xmlns:a16="http://schemas.microsoft.com/office/drawing/2014/main" val="1829785274"/>
                    </a:ext>
                  </a:extLst>
                </a:gridCol>
                <a:gridCol w="319707">
                  <a:extLst>
                    <a:ext uri="{9D8B030D-6E8A-4147-A177-3AD203B41FA5}">
                      <a16:colId xmlns:a16="http://schemas.microsoft.com/office/drawing/2014/main" val="502814351"/>
                    </a:ext>
                  </a:extLst>
                </a:gridCol>
                <a:gridCol w="1178053">
                  <a:extLst>
                    <a:ext uri="{9D8B030D-6E8A-4147-A177-3AD203B41FA5}">
                      <a16:colId xmlns:a16="http://schemas.microsoft.com/office/drawing/2014/main" val="2222467212"/>
                    </a:ext>
                  </a:extLst>
                </a:gridCol>
                <a:gridCol w="1157203">
                  <a:extLst>
                    <a:ext uri="{9D8B030D-6E8A-4147-A177-3AD203B41FA5}">
                      <a16:colId xmlns:a16="http://schemas.microsoft.com/office/drawing/2014/main" val="547966398"/>
                    </a:ext>
                  </a:extLst>
                </a:gridCol>
                <a:gridCol w="305807">
                  <a:extLst>
                    <a:ext uri="{9D8B030D-6E8A-4147-A177-3AD203B41FA5}">
                      <a16:colId xmlns:a16="http://schemas.microsoft.com/office/drawing/2014/main" val="3219851021"/>
                    </a:ext>
                  </a:extLst>
                </a:gridCol>
                <a:gridCol w="1167628">
                  <a:extLst>
                    <a:ext uri="{9D8B030D-6E8A-4147-A177-3AD203B41FA5}">
                      <a16:colId xmlns:a16="http://schemas.microsoft.com/office/drawing/2014/main" val="2820588303"/>
                    </a:ext>
                  </a:extLst>
                </a:gridCol>
                <a:gridCol w="1042525">
                  <a:extLst>
                    <a:ext uri="{9D8B030D-6E8A-4147-A177-3AD203B41FA5}">
                      <a16:colId xmlns:a16="http://schemas.microsoft.com/office/drawing/2014/main" val="2077750798"/>
                    </a:ext>
                  </a:extLst>
                </a:gridCol>
              </a:tblGrid>
              <a:tr h="212053">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ENERGY ADMIN</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CRISIS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ENERGY NEIGHBORS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060653263"/>
                  </a:ext>
                </a:extLst>
              </a:tr>
              <a:tr h="157768">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82" marR="8482" marT="8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 Payments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 Payments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246278688"/>
                  </a:ext>
                </a:extLst>
              </a:tr>
              <a:tr h="157768">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6574837"/>
                  </a:ext>
                </a:extLst>
              </a:tr>
              <a:tr h="390178">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9117685"/>
                  </a:ext>
                </a:extLst>
              </a:tr>
              <a:tr h="198482">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671" marR="8671" marT="8671"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13,841.00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104,506.00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1,535.00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5627273"/>
                  </a:ext>
                </a:extLst>
              </a:tr>
              <a:tr h="198482">
                <a:tc gridSpan="2">
                  <a:txBody>
                    <a:bodyPr/>
                    <a:lstStyle/>
                    <a:p>
                      <a:pPr algn="l" fontAlgn="b">
                        <a:tabLst>
                          <a:tab pos="2682875" algn="r"/>
                        </a:tabLst>
                      </a:pPr>
                      <a:r>
                        <a:rPr lang="en-US" sz="1400" b="1" i="0" u="none" strike="noStrike" dirty="0">
                          <a:solidFill>
                            <a:srgbClr val="FF0000"/>
                          </a:solidFill>
                          <a:effectLst/>
                          <a:latin typeface="Calibri" panose="020F0502020204030204" pitchFamily="34" charset="0"/>
                        </a:rPr>
                        <a:t>	Service Months June – May    </a:t>
                      </a:r>
                    </a:p>
                  </a:txBody>
                  <a:tcPr marL="8671" marR="8671" marT="86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6314983"/>
                  </a:ext>
                </a:extLst>
              </a:tr>
              <a:tr h="307053">
                <a:tc gridSpan="2">
                  <a:txBody>
                    <a:bodyPr/>
                    <a:lstStyle/>
                    <a:p>
                      <a:pPr algn="r" fontAlgn="b">
                        <a:tabLst>
                          <a:tab pos="2682875" algn="r"/>
                        </a:tabLst>
                      </a:pPr>
                      <a:r>
                        <a:rPr lang="en-US" sz="1400" b="1" i="0" u="none" strike="noStrike" dirty="0">
                          <a:solidFill>
                            <a:schemeClr val="tx1"/>
                          </a:solidFill>
                          <a:effectLst/>
                          <a:latin typeface="Calibri" panose="020F0502020204030204" pitchFamily="34" charset="0"/>
                        </a:rPr>
                        <a:t>EXPENDITURE                                   JUL</a:t>
                      </a:r>
                      <a:endParaRPr lang="en-US" sz="1400" b="0" i="0" u="none" strike="noStrike" dirty="0">
                        <a:solidFill>
                          <a:schemeClr val="tx1"/>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5286139"/>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AUG</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7634805"/>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SEP</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99.60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419.71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8910617"/>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OCT</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54.30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1,171.13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8808564"/>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NOV</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8,078.39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17,561.55</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5553975"/>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DEC</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199.30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73,260.81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7119375"/>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JAN</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5,409.41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1,376.37</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29548456"/>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FEB</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3,134.66</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3082358"/>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MAR</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1,168.14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8725083"/>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APR</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2,006.12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556360"/>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MAY</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1,717.13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7162908"/>
                  </a:ext>
                </a:extLst>
              </a:tr>
              <a:tr h="212053">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JUN</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5144431"/>
                  </a:ext>
                </a:extLst>
              </a:tr>
              <a:tr h="198482">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671" marR="8671" marT="8671"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13,841.00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102,415.62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97</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5338019"/>
                  </a:ext>
                </a:extLst>
              </a:tr>
              <a:tr h="198482">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671" marR="8671" marT="86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2,090.38</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1,471.00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117493"/>
                  </a:ext>
                </a:extLst>
              </a:tr>
            </a:tbl>
          </a:graphicData>
        </a:graphic>
      </p:graphicFrame>
      <p:sp>
        <p:nvSpPr>
          <p:cNvPr id="7" name="Title 1">
            <a:extLst>
              <a:ext uri="{FF2B5EF4-FFF2-40B4-BE49-F238E27FC236}">
                <a16:creationId xmlns:a16="http://schemas.microsoft.com/office/drawing/2014/main" id="{14A88449-E73F-4E47-A026-CB585D274F92}"/>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31750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DE56E2D-2075-4B32-B633-54BCCE9BCBAD}"/>
              </a:ext>
            </a:extLst>
          </p:cNvPr>
          <p:cNvGraphicFramePr>
            <a:graphicFrameLocks noGrp="1"/>
          </p:cNvGraphicFramePr>
          <p:nvPr>
            <p:ph idx="1"/>
            <p:extLst>
              <p:ext uri="{D42A27DB-BD31-4B8C-83A1-F6EECF244321}">
                <p14:modId xmlns:p14="http://schemas.microsoft.com/office/powerpoint/2010/main" val="4244440802"/>
              </p:ext>
            </p:extLst>
          </p:nvPr>
        </p:nvGraphicFramePr>
        <p:xfrm>
          <a:off x="838200" y="1821970"/>
          <a:ext cx="10515600" cy="4728883"/>
        </p:xfrm>
        <a:graphic>
          <a:graphicData uri="http://schemas.openxmlformats.org/drawingml/2006/table">
            <a:tbl>
              <a:tblPr/>
              <a:tblGrid>
                <a:gridCol w="1872173">
                  <a:extLst>
                    <a:ext uri="{9D8B030D-6E8A-4147-A177-3AD203B41FA5}">
                      <a16:colId xmlns:a16="http://schemas.microsoft.com/office/drawing/2014/main" val="1361294969"/>
                    </a:ext>
                  </a:extLst>
                </a:gridCol>
                <a:gridCol w="850677">
                  <a:extLst>
                    <a:ext uri="{9D8B030D-6E8A-4147-A177-3AD203B41FA5}">
                      <a16:colId xmlns:a16="http://schemas.microsoft.com/office/drawing/2014/main" val="3498843262"/>
                    </a:ext>
                  </a:extLst>
                </a:gridCol>
                <a:gridCol w="368968">
                  <a:extLst>
                    <a:ext uri="{9D8B030D-6E8A-4147-A177-3AD203B41FA5}">
                      <a16:colId xmlns:a16="http://schemas.microsoft.com/office/drawing/2014/main" val="2024678199"/>
                    </a:ext>
                  </a:extLst>
                </a:gridCol>
                <a:gridCol w="983916">
                  <a:extLst>
                    <a:ext uri="{9D8B030D-6E8A-4147-A177-3AD203B41FA5}">
                      <a16:colId xmlns:a16="http://schemas.microsoft.com/office/drawing/2014/main" val="2506569434"/>
                    </a:ext>
                  </a:extLst>
                </a:gridCol>
                <a:gridCol w="1178649">
                  <a:extLst>
                    <a:ext uri="{9D8B030D-6E8A-4147-A177-3AD203B41FA5}">
                      <a16:colId xmlns:a16="http://schemas.microsoft.com/office/drawing/2014/main" val="3830529353"/>
                    </a:ext>
                  </a:extLst>
                </a:gridCol>
                <a:gridCol w="314306">
                  <a:extLst>
                    <a:ext uri="{9D8B030D-6E8A-4147-A177-3AD203B41FA5}">
                      <a16:colId xmlns:a16="http://schemas.microsoft.com/office/drawing/2014/main" val="516529946"/>
                    </a:ext>
                  </a:extLst>
                </a:gridCol>
                <a:gridCol w="1158150">
                  <a:extLst>
                    <a:ext uri="{9D8B030D-6E8A-4147-A177-3AD203B41FA5}">
                      <a16:colId xmlns:a16="http://schemas.microsoft.com/office/drawing/2014/main" val="1779460373"/>
                    </a:ext>
                  </a:extLst>
                </a:gridCol>
                <a:gridCol w="1137653">
                  <a:extLst>
                    <a:ext uri="{9D8B030D-6E8A-4147-A177-3AD203B41FA5}">
                      <a16:colId xmlns:a16="http://schemas.microsoft.com/office/drawing/2014/main" val="4060145431"/>
                    </a:ext>
                  </a:extLst>
                </a:gridCol>
                <a:gridCol w="300641">
                  <a:extLst>
                    <a:ext uri="{9D8B030D-6E8A-4147-A177-3AD203B41FA5}">
                      <a16:colId xmlns:a16="http://schemas.microsoft.com/office/drawing/2014/main" val="1159801271"/>
                    </a:ext>
                  </a:extLst>
                </a:gridCol>
                <a:gridCol w="1147903">
                  <a:extLst>
                    <a:ext uri="{9D8B030D-6E8A-4147-A177-3AD203B41FA5}">
                      <a16:colId xmlns:a16="http://schemas.microsoft.com/office/drawing/2014/main" val="760548698"/>
                    </a:ext>
                  </a:extLst>
                </a:gridCol>
                <a:gridCol w="1202564">
                  <a:extLst>
                    <a:ext uri="{9D8B030D-6E8A-4147-A177-3AD203B41FA5}">
                      <a16:colId xmlns:a16="http://schemas.microsoft.com/office/drawing/2014/main" val="3931243867"/>
                    </a:ext>
                  </a:extLst>
                </a:gridCol>
              </a:tblGrid>
              <a:tr h="211476">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IV -E  CPS</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SSBG STATE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CWS NH EXP</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238011843"/>
                  </a:ext>
                </a:extLst>
              </a:tr>
              <a:tr h="312985">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82" marR="8482" marT="84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215, 219 and 228 - Z - (penetration rate - small %)</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no longer funded -     rolled into SSBG Federal</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IHE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632820369"/>
                  </a:ext>
                </a:extLst>
              </a:tr>
              <a:tr h="389117">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2644981"/>
                  </a:ext>
                </a:extLst>
              </a:tr>
              <a:tr h="211476">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671" marR="8671" marT="8671"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11,309.69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11,234.31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2883652"/>
                  </a:ext>
                </a:extLst>
              </a:tr>
              <a:tr h="197942">
                <a:tc gridSpan="2">
                  <a:txBody>
                    <a:bodyPr/>
                    <a:lstStyle/>
                    <a:p>
                      <a:pPr algn="l" fontAlgn="b">
                        <a:tabLst>
                          <a:tab pos="2682875" algn="r"/>
                        </a:tabLst>
                      </a:pPr>
                      <a:r>
                        <a:rPr lang="en-US" sz="1400" b="1" i="0" u="none" strike="noStrike" dirty="0">
                          <a:solidFill>
                            <a:srgbClr val="FF0000"/>
                          </a:solidFill>
                          <a:effectLst/>
                          <a:latin typeface="Calibri" panose="020F0502020204030204" pitchFamily="34" charset="0"/>
                        </a:rPr>
                        <a:t>	Service Months June – May    </a:t>
                      </a:r>
                    </a:p>
                  </a:txBody>
                  <a:tcPr marL="8671" marR="8671" marT="86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74951024"/>
                  </a:ext>
                </a:extLst>
              </a:tr>
              <a:tr h="306218">
                <a:tc gridSpan="2">
                  <a:txBody>
                    <a:bodyPr/>
                    <a:lstStyle/>
                    <a:p>
                      <a:pPr algn="r" fontAlgn="b">
                        <a:tabLst>
                          <a:tab pos="2682875" algn="r"/>
                        </a:tabLst>
                      </a:pPr>
                      <a:r>
                        <a:rPr lang="en-US" sz="1400" b="1" i="0" u="none" strike="noStrike" dirty="0">
                          <a:solidFill>
                            <a:schemeClr val="tx1"/>
                          </a:solidFill>
                          <a:effectLst/>
                          <a:latin typeface="Calibri" panose="020F0502020204030204" pitchFamily="34" charset="0"/>
                        </a:rPr>
                        <a:t>EXPENDITURE                                   JUL</a:t>
                      </a:r>
                      <a:endParaRPr lang="en-US" sz="1400" b="0" i="0" u="none" strike="noStrike" dirty="0">
                        <a:solidFill>
                          <a:schemeClr val="tx1"/>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3,881.01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7,945.44</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0145188"/>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AUG</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4,138.60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3118389"/>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SEP</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-5,222.86</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-5,238.19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9332450"/>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OCT</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2,796.75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15458477"/>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NOV</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0642620"/>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DEC</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1594738"/>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JAN</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2,796.75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9530224"/>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FEB</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9723222"/>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MAR</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3483532"/>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APR</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1,931.70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3466375"/>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MAY</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865.05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0447453"/>
                  </a:ext>
                </a:extLst>
              </a:tr>
              <a:tr h="21147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US" sz="1400" b="1" i="0" u="none" strike="noStrike" dirty="0">
                          <a:solidFill>
                            <a:schemeClr val="tx1"/>
                          </a:solidFill>
                          <a:effectLst/>
                          <a:latin typeface="Calibri" panose="020F0502020204030204" pitchFamily="34" charset="0"/>
                        </a:rPr>
                        <a:t>JUN</a:t>
                      </a: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122.69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405.31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0803786"/>
                  </a:ext>
                </a:extLst>
              </a:tr>
              <a:tr h="197942">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671" marR="8671" marT="8671"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11,309.69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11,234.31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4392481"/>
                  </a:ext>
                </a:extLst>
              </a:tr>
              <a:tr h="197942">
                <a:tc>
                  <a:txBody>
                    <a:bodyPr/>
                    <a:lstStyle/>
                    <a:p>
                      <a:pPr algn="l" fontAlgn="b"/>
                      <a:r>
                        <a:rPr lang="en-US" sz="1400" b="1" i="0" u="none" strike="noStrike" dirty="0">
                          <a:solidFill>
                            <a:srgbClr val="000000"/>
                          </a:solidFill>
                          <a:effectLst/>
                          <a:latin typeface="Calibri" panose="020F0502020204030204" pitchFamily="34" charset="0"/>
                        </a:rPr>
                        <a:t>UNEXPENDED BALANCE</a:t>
                      </a:r>
                    </a:p>
                  </a:txBody>
                  <a:tcPr marL="8671" marR="8671" marT="8671"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183402"/>
                  </a:ext>
                </a:extLst>
              </a:tr>
            </a:tbl>
          </a:graphicData>
        </a:graphic>
      </p:graphicFrame>
      <p:sp>
        <p:nvSpPr>
          <p:cNvPr id="8" name="Title 1">
            <a:extLst>
              <a:ext uri="{FF2B5EF4-FFF2-40B4-BE49-F238E27FC236}">
                <a16:creationId xmlns:a16="http://schemas.microsoft.com/office/drawing/2014/main" id="{194333B2-0D7D-4639-8009-24FC97D6C657}"/>
              </a:ext>
            </a:extLst>
          </p:cNvPr>
          <p:cNvSpPr txBox="1">
            <a:spLocks/>
          </p:cNvSpPr>
          <p:nvPr/>
        </p:nvSpPr>
        <p:spPr>
          <a:xfrm>
            <a:off x="597408" y="544957"/>
            <a:ext cx="10515600" cy="1065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Light" panose="020F0302020204030204"/>
                <a:ea typeface="+mj-ea"/>
                <a:cs typeface="+mj-cs"/>
              </a:rPr>
              <a:t>Close Watch on Reports – Breakdown (cont.)</a:t>
            </a:r>
          </a:p>
        </p:txBody>
      </p:sp>
    </p:spTree>
    <p:extLst>
      <p:ext uri="{BB962C8B-B14F-4D97-AF65-F5344CB8AC3E}">
        <p14:creationId xmlns:p14="http://schemas.microsoft.com/office/powerpoint/2010/main" val="1208803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3917</Words>
  <Application>Microsoft Office PowerPoint</Application>
  <PresentationFormat>Widescreen</PresentationFormat>
  <Paragraphs>1820</Paragraphs>
  <Slides>64</Slides>
  <Notes>64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5" baseType="lpstr">
      <vt:lpstr>Arial</vt:lpstr>
      <vt:lpstr>Arial Black</vt:lpstr>
      <vt:lpstr>Calibri</vt:lpstr>
      <vt:lpstr>Calibri Light</vt:lpstr>
      <vt:lpstr>Century Gothic</vt:lpstr>
      <vt:lpstr>Courier New</vt:lpstr>
      <vt:lpstr>Ink Free</vt:lpstr>
      <vt:lpstr>Wingdings</vt:lpstr>
      <vt:lpstr>Wingdings 3</vt:lpstr>
      <vt:lpstr>Office Theme</vt:lpstr>
      <vt:lpstr>Worksheet</vt:lpstr>
      <vt:lpstr>MARCH 23 &amp; 30, 2021</vt:lpstr>
      <vt:lpstr>Keys to Maximizing Revenue</vt:lpstr>
      <vt:lpstr>Communication</vt:lpstr>
      <vt:lpstr>Close Watch on Reports</vt:lpstr>
      <vt:lpstr>Close Watch on Reports - XS411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Allowable Admin Shift Coding Handout   Also referenced in Slides 22-24.  The Excel document contains 2 tabs; however, one version is  formatted differently.  The information is the same though. </vt:lpstr>
      <vt:lpstr>Allowable Coding Shifts</vt:lpstr>
      <vt:lpstr>CoReLS – Completing Admin Shifts</vt:lpstr>
      <vt:lpstr>Tools for Completing Administrative Shifts</vt:lpstr>
      <vt:lpstr>Allowable Administrative Coding Shifts Handout</vt:lpstr>
      <vt:lpstr>Allowable Administrative Coding Shift Handout (cont.)</vt:lpstr>
      <vt:lpstr>Allowable Administrative Coding Shift Handout (cont.)</vt:lpstr>
      <vt:lpstr>Steps for Completing Administrative Coding Shift(s)</vt:lpstr>
      <vt:lpstr>PowerPoint Presentation</vt:lpstr>
      <vt:lpstr>PowerPoint Presentation</vt:lpstr>
      <vt:lpstr>PowerPoint Presentation</vt:lpstr>
      <vt:lpstr>PowerPoint Presentation</vt:lpstr>
      <vt:lpstr>PowerPoint Presentation</vt:lpstr>
      <vt:lpstr>Admin Shift Example R to 0</vt:lpstr>
      <vt:lpstr>PowerPoint Presentation</vt:lpstr>
      <vt:lpstr>PowerPoint Presentation</vt:lpstr>
      <vt:lpstr>Keying Admin Shift in NC-CoReLS</vt:lpstr>
      <vt:lpstr>PowerPoint Presentation</vt:lpstr>
      <vt:lpstr>PowerPoint Presentation</vt:lpstr>
      <vt:lpstr>PowerPoint Presentation</vt:lpstr>
      <vt:lpstr>PowerPoint Presentation</vt:lpstr>
      <vt:lpstr>PowerPoint Presentation</vt:lpstr>
      <vt:lpstr>PowerPoint Presentation</vt:lpstr>
      <vt:lpstr>MARCH 23 &amp; 30, 2021</vt:lpstr>
      <vt:lpstr>Controller’s Letter – Reclasses</vt:lpstr>
      <vt:lpstr>Controller’s Letter cont.</vt:lpstr>
      <vt:lpstr>PowerPoint Presentation</vt:lpstr>
      <vt:lpstr>Tools for Completing Controller’s (Reclass) Letters</vt:lpstr>
      <vt:lpstr>Controller’s Letter  Steps for Preparing a Reclass Letter</vt:lpstr>
      <vt:lpstr>PowerPoint Presentation</vt:lpstr>
      <vt:lpstr>PowerPoint Presentation</vt:lpstr>
      <vt:lpstr>PowerPoint Presentation</vt:lpstr>
      <vt:lpstr>Controller’s Letter – Same Funding Source</vt:lpstr>
      <vt:lpstr>Move from TANF to SSBG (V) overspending app code to reimbursable code</vt:lpstr>
      <vt:lpstr>PowerPoint Presentation</vt:lpstr>
      <vt:lpstr>Controller’s Letter – Admin Code Shift 4 to L  Reclass Example</vt:lpstr>
      <vt:lpstr>PowerPoint Presentation</vt:lpstr>
      <vt:lpstr>Controller’s Letter – Admin Code Shift 4 to L  Reclass Example</vt:lpstr>
      <vt:lpstr>4 to L is an allowable admin shift –  Child Day Care Admin and Smart Start Admin are interchangeable</vt:lpstr>
      <vt:lpstr>PowerPoint Presentation</vt:lpstr>
      <vt:lpstr>PowerPoint Presentation</vt:lpstr>
      <vt:lpstr>PowerPoint Presentation</vt:lpstr>
      <vt:lpstr>PowerPoint Presentation</vt:lpstr>
      <vt:lpstr>Check XS335 to review funds reclassed</vt:lpstr>
      <vt:lpstr>Claiming Your Prize!!!</vt:lpstr>
      <vt:lpstr>PowerPoint Presentation</vt:lpstr>
      <vt:lpstr>LOCAL BUSINESS LIAISON &amp; FISCAL MONITOR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23 &amp; 30, 2021</dc:title>
  <dc:creator>Hedrick, Caroline H</dc:creator>
  <cp:lastModifiedBy>Hedrick, Caroline H</cp:lastModifiedBy>
  <cp:revision>183</cp:revision>
  <dcterms:created xsi:type="dcterms:W3CDTF">2021-03-01T23:22:24Z</dcterms:created>
  <dcterms:modified xsi:type="dcterms:W3CDTF">2021-03-25T13:07:19Z</dcterms:modified>
</cp:coreProperties>
</file>