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37" r:id="rId2"/>
  </p:sldMasterIdLst>
  <p:notesMasterIdLst>
    <p:notesMasterId r:id="rId38"/>
  </p:notesMasterIdLst>
  <p:handoutMasterIdLst>
    <p:handoutMasterId r:id="rId39"/>
  </p:handoutMasterIdLst>
  <p:sldIdLst>
    <p:sldId id="458" r:id="rId3"/>
    <p:sldId id="469" r:id="rId4"/>
    <p:sldId id="449" r:id="rId5"/>
    <p:sldId id="470" r:id="rId6"/>
    <p:sldId id="471" r:id="rId7"/>
    <p:sldId id="472" r:id="rId8"/>
    <p:sldId id="473" r:id="rId9"/>
    <p:sldId id="474" r:id="rId10"/>
    <p:sldId id="1731" r:id="rId11"/>
    <p:sldId id="476" r:id="rId12"/>
    <p:sldId id="475" r:id="rId13"/>
    <p:sldId id="1741" r:id="rId14"/>
    <p:sldId id="361" r:id="rId15"/>
    <p:sldId id="746" r:id="rId16"/>
    <p:sldId id="722" r:id="rId17"/>
    <p:sldId id="726" r:id="rId18"/>
    <p:sldId id="768" r:id="rId19"/>
    <p:sldId id="405" r:id="rId20"/>
    <p:sldId id="1737" r:id="rId21"/>
    <p:sldId id="1738" r:id="rId22"/>
    <p:sldId id="755" r:id="rId23"/>
    <p:sldId id="399" r:id="rId24"/>
    <p:sldId id="414" r:id="rId25"/>
    <p:sldId id="773" r:id="rId26"/>
    <p:sldId id="775" r:id="rId27"/>
    <p:sldId id="1732" r:id="rId28"/>
    <p:sldId id="721" r:id="rId29"/>
    <p:sldId id="776" r:id="rId30"/>
    <p:sldId id="401" r:id="rId31"/>
    <p:sldId id="412" r:id="rId32"/>
    <p:sldId id="1739" r:id="rId33"/>
    <p:sldId id="1724" r:id="rId34"/>
    <p:sldId id="477" r:id="rId35"/>
    <p:sldId id="478" r:id="rId36"/>
    <p:sldId id="1740" r:id="rId3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86425" autoAdjust="0"/>
  </p:normalViewPr>
  <p:slideViewPr>
    <p:cSldViewPr snapToGrid="0">
      <p:cViewPr varScale="1">
        <p:scale>
          <a:sx n="63" d="100"/>
          <a:sy n="63" d="100"/>
        </p:scale>
        <p:origin x="93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5" d="100"/>
          <a:sy n="55" d="100"/>
        </p:scale>
        <p:origin x="285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5/7/2019</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5/7/2019</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897543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16675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29805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336036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706CA6-53B4-45D3-B391-85B12A28BF05}" type="slidenum">
              <a:rPr lang="en-US" smtClean="0"/>
              <a:t>13</a:t>
            </a:fld>
            <a:endParaRPr lang="en-US" dirty="0"/>
          </a:p>
        </p:txBody>
      </p:sp>
    </p:spTree>
    <p:extLst>
      <p:ext uri="{BB962C8B-B14F-4D97-AF65-F5344CB8AC3E}">
        <p14:creationId xmlns:p14="http://schemas.microsoft.com/office/powerpoint/2010/main" val="21896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B915C-334B-4D61-8DFD-193315B65E0E}" type="slidenum">
              <a:rPr lang="en-US" smtClean="0"/>
              <a:t>14</a:t>
            </a:fld>
            <a:endParaRPr lang="en-US" dirty="0"/>
          </a:p>
        </p:txBody>
      </p:sp>
    </p:spTree>
    <p:extLst>
      <p:ext uri="{BB962C8B-B14F-4D97-AF65-F5344CB8AC3E}">
        <p14:creationId xmlns:p14="http://schemas.microsoft.com/office/powerpoint/2010/main" val="3705252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B915C-334B-4D61-8DFD-193315B65E0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80797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3086720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B915C-334B-4D61-8DFD-193315B65E0E}" type="slidenum">
              <a:rPr lang="en-US" smtClean="0"/>
              <a:t>17</a:t>
            </a:fld>
            <a:endParaRPr lang="en-US" dirty="0"/>
          </a:p>
        </p:txBody>
      </p:sp>
    </p:spTree>
    <p:extLst>
      <p:ext uri="{BB962C8B-B14F-4D97-AF65-F5344CB8AC3E}">
        <p14:creationId xmlns:p14="http://schemas.microsoft.com/office/powerpoint/2010/main" val="3705252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06CA6-53B4-45D3-B391-85B12A28BF0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31035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360677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
        <p:nvSpPr>
          <p:cNvPr id="5" name="Footer Placeholder 4">
            <a:extLst>
              <a:ext uri="{FF2B5EF4-FFF2-40B4-BE49-F238E27FC236}">
                <a16:creationId xmlns:a16="http://schemas.microsoft.com/office/drawing/2014/main" id="{DDF4791C-24B7-4DAD-9CBB-A50BEEE7D65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01550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805500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0F5E8-D1F9-4FF3-B9D2-22EDB5FB2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390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5321eb3a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5321eb3a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0001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0310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3733613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2365378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69443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1562142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2351091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348921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38729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706CA6-53B4-45D3-B391-85B12A28BF05}" type="slidenum">
              <a:rPr lang="en-US" smtClean="0"/>
              <a:t>30</a:t>
            </a:fld>
            <a:endParaRPr lang="en-US" dirty="0"/>
          </a:p>
        </p:txBody>
      </p:sp>
    </p:spTree>
    <p:extLst>
      <p:ext uri="{BB962C8B-B14F-4D97-AF65-F5344CB8AC3E}">
        <p14:creationId xmlns:p14="http://schemas.microsoft.com/office/powerpoint/2010/main" val="18842605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937720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86298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1555626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3130993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118736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854794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274784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406245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3134916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2032087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B915C-334B-4D61-8DFD-193315B65E0E}" type="slidenum">
              <a:rPr lang="en-US" smtClean="0"/>
              <a:t>9</a:t>
            </a:fld>
            <a:endParaRPr lang="en-US" dirty="0"/>
          </a:p>
        </p:txBody>
      </p:sp>
    </p:spTree>
    <p:extLst>
      <p:ext uri="{BB962C8B-B14F-4D97-AF65-F5344CB8AC3E}">
        <p14:creationId xmlns:p14="http://schemas.microsoft.com/office/powerpoint/2010/main" val="999660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31"/>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7" y="232220"/>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6" y="230098"/>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228602" y="6573308"/>
            <a:ext cx="7975599" cy="284692"/>
          </a:xfrm>
        </p:spPr>
        <p:txBody>
          <a:bodyPr/>
          <a:lstStyle>
            <a:lvl1pPr algn="l">
              <a:defRPr sz="750" cap="all" baseline="0">
                <a:solidFill>
                  <a:schemeClr val="tx1"/>
                </a:solidFill>
                <a:latin typeface="Franklin Gothic Demi Cond" panose="020B0706030402020204" pitchFamily="34" charset="0"/>
              </a:defRPr>
            </a:lvl1pPr>
          </a:lstStyle>
          <a:p>
            <a:r>
              <a:rPr lang="en-US" dirty="0"/>
              <a:t>MEDICAID TRANSFORMATION NEMT | APRIL 25, 2018</a:t>
            </a:r>
          </a:p>
        </p:txBody>
      </p:sp>
      <p:sp>
        <p:nvSpPr>
          <p:cNvPr id="13"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6857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p:spPr>
        <p:txBody>
          <a:bodyPr anchor="t">
            <a:noAutofit/>
          </a:bodyPr>
          <a:lstStyle>
            <a:lvl1pPr algn="l">
              <a:defRPr sz="27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1" y="6573308"/>
            <a:ext cx="564098" cy="284692"/>
          </a:xfrm>
        </p:spPr>
        <p:txBody>
          <a:bodyPr/>
          <a:lstStyle>
            <a:lvl1pPr>
              <a:defRPr sz="75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72496" tIns="36248" rIns="72496" bIns="36248"/>
          <a:lstStyle/>
          <a:p>
            <a:pPr>
              <a:defRPr/>
            </a:pPr>
            <a:endParaRPr lang="en-US" sz="1350" dirty="0">
              <a:solidFill>
                <a:srgbClr val="000000"/>
              </a:solidFill>
              <a:cs typeface="Arial" charset="0"/>
            </a:endParaRPr>
          </a:p>
        </p:txBody>
      </p:sp>
    </p:spTree>
    <p:extLst>
      <p:ext uri="{BB962C8B-B14F-4D97-AF65-F5344CB8AC3E}">
        <p14:creationId xmlns:p14="http://schemas.microsoft.com/office/powerpoint/2010/main" val="321338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72496" tIns="36248" rIns="72496" bIns="36248"/>
          <a:lstStyle/>
          <a:p>
            <a:pPr>
              <a:defRPr/>
            </a:pPr>
            <a:endParaRPr lang="en-US" sz="1350" dirty="0">
              <a:solidFill>
                <a:srgbClr val="000000"/>
              </a:solidFill>
              <a:cs typeface="Arial" charset="0"/>
            </a:endParaRPr>
          </a:p>
        </p:txBody>
      </p:sp>
      <p:sp>
        <p:nvSpPr>
          <p:cNvPr id="10" name="Text Placeholder 3">
            <a:extLst>
              <a:ext uri="{FF2B5EF4-FFF2-40B4-BE49-F238E27FC236}">
                <a16:creationId xmlns:a16="http://schemas.microsoft.com/office/drawing/2014/main" id="{DE7DE2F7-E6D7-4FE8-BE82-969921FB45CE}"/>
              </a:ext>
            </a:extLst>
          </p:cNvPr>
          <p:cNvSpPr>
            <a:spLocks noGrp="1"/>
          </p:cNvSpPr>
          <p:nvPr>
            <p:ph type="body" sz="quarter" idx="10" hasCustomPrompt="1"/>
          </p:nvPr>
        </p:nvSpPr>
        <p:spPr>
          <a:xfrm>
            <a:off x="838201" y="1447801"/>
            <a:ext cx="10517717" cy="4592638"/>
          </a:xfrm>
          <a:prstGeom prst="rect">
            <a:avLst/>
          </a:prstGeom>
        </p:spPr>
        <p:txBody>
          <a:bodyPr>
            <a:noAutofit/>
          </a:bodyPr>
          <a:lstStyle>
            <a:lvl1pPr marL="228600" indent="-228600">
              <a:lnSpc>
                <a:spcPct val="100000"/>
              </a:lnSpc>
              <a:spcBef>
                <a:spcPts val="1200"/>
              </a:spcBef>
              <a:defRPr sz="2800">
                <a:latin typeface="Gotham Bold"/>
              </a:defRPr>
            </a:lvl1pPr>
            <a:lvl2pPr marL="576263" indent="-233363">
              <a:lnSpc>
                <a:spcPct val="100000"/>
              </a:lnSpc>
              <a:buFont typeface="Franklin Gothic Medium" panose="020B0603020102020204" pitchFamily="34" charset="0"/>
              <a:buChar char="−"/>
              <a:defRPr sz="2400">
                <a:latin typeface="Gotham Bold"/>
              </a:defRPr>
            </a:lvl2pPr>
            <a:lvl3pPr marL="973138" indent="-228600">
              <a:lnSpc>
                <a:spcPct val="100000"/>
              </a:lnSpc>
              <a:defRPr sz="2000">
                <a:latin typeface="Gotham Bold"/>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1" name="Title 1">
            <a:extLst>
              <a:ext uri="{FF2B5EF4-FFF2-40B4-BE49-F238E27FC236}">
                <a16:creationId xmlns:a16="http://schemas.microsoft.com/office/drawing/2014/main" id="{38B926E0-1ADB-4CD4-A0E3-0EF72C85C2FF}"/>
              </a:ext>
            </a:extLst>
          </p:cNvPr>
          <p:cNvSpPr>
            <a:spLocks noGrp="1"/>
          </p:cNvSpPr>
          <p:nvPr>
            <p:ph type="title" hasCustomPrompt="1"/>
          </p:nvPr>
        </p:nvSpPr>
        <p:spPr>
          <a:xfrm>
            <a:off x="899161" y="624054"/>
            <a:ext cx="10457689" cy="548640"/>
          </a:xfrm>
          <a:prstGeom prst="rect">
            <a:avLst/>
          </a:prstGeom>
        </p:spPr>
        <p:txBody>
          <a:bodyPr anchor="t">
            <a:noAutofit/>
          </a:bodyPr>
          <a:lstStyle>
            <a:lvl1pPr algn="l">
              <a:defRPr sz="3200" b="1" i="0" baseline="0">
                <a:solidFill>
                  <a:schemeClr val="tx1"/>
                </a:solidFill>
                <a:latin typeface="Gotham Bold"/>
                <a:cs typeface="Times New Roman" panose="02020603050405020304" pitchFamily="18" charset="0"/>
              </a:defRPr>
            </a:lvl1pPr>
          </a:lstStyle>
          <a:p>
            <a:r>
              <a:rPr lang="en-US" dirty="0"/>
              <a:t>Click to add title, 1 line max</a:t>
            </a:r>
          </a:p>
        </p:txBody>
      </p:sp>
    </p:spTree>
    <p:extLst>
      <p:ext uri="{BB962C8B-B14F-4D97-AF65-F5344CB8AC3E}">
        <p14:creationId xmlns:p14="http://schemas.microsoft.com/office/powerpoint/2010/main" val="351919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dirty="0"/>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3" name="Picture 2">
            <a:extLst>
              <a:ext uri="{FF2B5EF4-FFF2-40B4-BE49-F238E27FC236}">
                <a16:creationId xmlns:a16="http://schemas.microsoft.com/office/drawing/2014/main" id="{A977DF95-D98E-9842-AB21-4BAB6B9A6361}"/>
              </a:ext>
            </a:extLst>
          </p:cNvPr>
          <p:cNvPicPr>
            <a:picLocks noChangeAspect="1"/>
          </p:cNvPicPr>
          <p:nvPr userDrawn="1"/>
        </p:nvPicPr>
        <p:blipFill>
          <a:blip r:embed="rId2"/>
          <a:stretch>
            <a:fillRect/>
          </a:stretch>
        </p:blipFill>
        <p:spPr>
          <a:xfrm>
            <a:off x="7490806" y="90610"/>
            <a:ext cx="1530355" cy="1005521"/>
          </a:xfrm>
          <a:prstGeom prst="rect">
            <a:avLst/>
          </a:prstGeom>
        </p:spPr>
      </p:pic>
      <p:sp>
        <p:nvSpPr>
          <p:cNvPr id="7" name="Google Shape;145;p21">
            <a:extLst>
              <a:ext uri="{FF2B5EF4-FFF2-40B4-BE49-F238E27FC236}">
                <a16:creationId xmlns:a16="http://schemas.microsoft.com/office/drawing/2014/main" id="{7238CCE9-C526-564A-8A40-B6941B0C2EF4}"/>
              </a:ext>
            </a:extLst>
          </p:cNvPr>
          <p:cNvSpPr txBox="1">
            <a:spLocks/>
          </p:cNvSpPr>
          <p:nvPr userDrawn="1"/>
        </p:nvSpPr>
        <p:spPr>
          <a:xfrm>
            <a:off x="3323252" y="6429972"/>
            <a:ext cx="3086100" cy="251725"/>
          </a:xfrm>
          <a:prstGeom prst="rect">
            <a:avLst/>
          </a:prstGeom>
          <a:noFill/>
          <a:ln>
            <a:noFill/>
          </a:ln>
        </p:spPr>
        <p:txBody>
          <a:bodyPr spcFirstLastPara="1" wrap="square" lIns="51427" tIns="25706" rIns="51427" bIns="25706"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900" dirty="0">
                <a:solidFill>
                  <a:schemeClr val="tx1">
                    <a:lumMod val="65000"/>
                    <a:lumOff val="35000"/>
                  </a:schemeClr>
                </a:solidFill>
                <a:latin typeface="Avenir Light" panose="020B0402020203020204" pitchFamily="34" charset="77"/>
                <a:ea typeface="Avenir"/>
                <a:cs typeface="Avenir"/>
                <a:sym typeface="Avenir"/>
              </a:rPr>
              <a:t>PROPRIETARY &amp; CONFIDENTIAL</a:t>
            </a:r>
            <a:endParaRPr lang="en-US" sz="900" dirty="0">
              <a:solidFill>
                <a:schemeClr val="tx1">
                  <a:lumMod val="65000"/>
                  <a:lumOff val="35000"/>
                </a:schemeClr>
              </a:solidFill>
              <a:latin typeface="Avenir Light" panose="020B0402020203020204" pitchFamily="34" charset="77"/>
            </a:endParaRPr>
          </a:p>
        </p:txBody>
      </p:sp>
    </p:spTree>
    <p:extLst>
      <p:ext uri="{BB962C8B-B14F-4D97-AF65-F5344CB8AC3E}">
        <p14:creationId xmlns:p14="http://schemas.microsoft.com/office/powerpoint/2010/main" val="239767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30" y="6573308"/>
            <a:ext cx="7682971" cy="284692"/>
          </a:xfrm>
          <a:prstGeom prst="rect">
            <a:avLst/>
          </a:prstGeom>
        </p:spPr>
        <p:txBody>
          <a:bodyPr/>
          <a:lstStyle>
            <a:lvl1pPr algn="l">
              <a:defRPr sz="75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1" y="6573308"/>
            <a:ext cx="564098" cy="284692"/>
          </a:xfrm>
          <a:prstGeom prst="rect">
            <a:avLst/>
          </a:prstGeo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50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8"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a:prstGeom prst="rect">
            <a:avLst/>
          </a:prstGeom>
        </p:spPr>
        <p:txBody>
          <a:bodyPr anchor="ctr">
            <a:noAutofit/>
          </a:bodyPr>
          <a:lstStyle>
            <a:lvl1pPr marL="0" indent="0">
              <a:buNone/>
              <a:defRPr sz="2700" baseline="0">
                <a:latin typeface="Calibri" panose="020F050202020403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8" y="4071833"/>
            <a:ext cx="5774267" cy="948752"/>
          </a:xfrm>
          <a:prstGeom prst="rect">
            <a:avLst/>
          </a:prstGeom>
        </p:spPr>
        <p:txBody>
          <a:bodyPr anchor="b">
            <a:noAutofit/>
          </a:bodyPr>
          <a:lstStyle>
            <a:lvl1pPr marL="0" indent="0">
              <a:lnSpc>
                <a:spcPct val="100000"/>
              </a:lnSpc>
              <a:spcBef>
                <a:spcPts val="0"/>
              </a:spcBef>
              <a:buNone/>
              <a:defRPr sz="21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8" y="5020585"/>
            <a:ext cx="5774267" cy="488226"/>
          </a:xfrm>
          <a:prstGeom prst="rect">
            <a:avLst/>
          </a:prstGeom>
        </p:spPr>
        <p:txBody>
          <a:bodyPr anchor="b">
            <a:normAutofit/>
          </a:bodyPr>
          <a:lstStyle>
            <a:lvl1pPr marL="0" indent="0">
              <a:buNone/>
              <a:defRPr sz="18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265711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a:prstGeom prst="rect">
            <a:avLst/>
          </a:prstGeom>
        </p:spPr>
        <p:txBody>
          <a:bodyPr>
            <a:noAutofit/>
          </a:bodyPr>
          <a:lstStyle>
            <a:lvl1pPr marL="171450" indent="-171450">
              <a:lnSpc>
                <a:spcPct val="100000"/>
              </a:lnSpc>
              <a:spcBef>
                <a:spcPts val="900"/>
              </a:spcBef>
              <a:defRPr sz="2100">
                <a:latin typeface="+mn-lt"/>
              </a:defRPr>
            </a:lvl1pPr>
            <a:lvl2pPr marL="432197" indent="-175022">
              <a:lnSpc>
                <a:spcPct val="100000"/>
              </a:lnSpc>
              <a:buFont typeface="Franklin Gothic Medium" panose="020B0603020102020204" pitchFamily="34" charset="0"/>
              <a:buChar char="−"/>
              <a:defRPr sz="1800">
                <a:latin typeface="+mn-lt"/>
              </a:defRPr>
            </a:lvl2pPr>
            <a:lvl3pPr marL="729854" indent="-171450">
              <a:lnSpc>
                <a:spcPct val="100000"/>
              </a:lnSpc>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573308"/>
            <a:ext cx="564098" cy="284692"/>
          </a:xfrm>
          <a:prstGeom prst="rect">
            <a:avLst/>
          </a:prstGeom>
        </p:spPr>
        <p:txBody>
          <a:bodyPr/>
          <a:lstStyle>
            <a:lvl1pPr>
              <a:defRPr sz="75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72496" tIns="36248" rIns="72496" bIns="36248"/>
          <a:lstStyle/>
          <a:p>
            <a:pPr>
              <a:defRPr/>
            </a:pPr>
            <a:endParaRPr lang="en-US" sz="1350" dirty="0">
              <a:solidFill>
                <a:srgbClr val="000000"/>
              </a:solidFill>
              <a:cs typeface="Arial" charset="0"/>
            </a:endParaRPr>
          </a:p>
        </p:txBody>
      </p:sp>
    </p:spTree>
    <p:extLst>
      <p:ext uri="{BB962C8B-B14F-4D97-AF65-F5344CB8AC3E}">
        <p14:creationId xmlns:p14="http://schemas.microsoft.com/office/powerpoint/2010/main" val="2444944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7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1" y="6573308"/>
            <a:ext cx="564098" cy="284692"/>
          </a:xfrm>
          <a:prstGeom prst="rect">
            <a:avLst/>
          </a:prstGeom>
        </p:spPr>
        <p:txBody>
          <a:bodyPr/>
          <a:lstStyle>
            <a:lvl1pPr>
              <a:defRPr sz="75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72496" tIns="36248" rIns="72496" bIns="36248"/>
          <a:lstStyle/>
          <a:p>
            <a:pPr>
              <a:defRPr/>
            </a:pPr>
            <a:endParaRPr lang="en-US" sz="1350" dirty="0">
              <a:solidFill>
                <a:srgbClr val="000000"/>
              </a:solidFill>
              <a:cs typeface="Arial" charset="0"/>
            </a:endParaRPr>
          </a:p>
        </p:txBody>
      </p:sp>
    </p:spTree>
    <p:extLst>
      <p:ext uri="{BB962C8B-B14F-4D97-AF65-F5344CB8AC3E}">
        <p14:creationId xmlns:p14="http://schemas.microsoft.com/office/powerpoint/2010/main" val="1479313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228602" y="6573308"/>
            <a:ext cx="7975599" cy="284692"/>
          </a:xfrm>
          <a:prstGeom prst="rect">
            <a:avLst/>
          </a:prstGeom>
        </p:spPr>
        <p:txBody>
          <a:bodyPr/>
          <a:lstStyle>
            <a:lvl1pPr algn="l">
              <a:defRPr sz="750" cap="all" baseline="0">
                <a:solidFill>
                  <a:schemeClr val="tx1"/>
                </a:solidFill>
                <a:latin typeface="Franklin Gothic Demi Cond" panose="020B0706030402020204" pitchFamily="34" charset="0"/>
              </a:defRPr>
            </a:lvl1pPr>
          </a:lstStyle>
          <a:p>
            <a:r>
              <a:rPr lang="en-US" dirty="0"/>
              <a:t>MEDICAID TRANSFORMATION NEMT | APRIL 25, 2018</a:t>
            </a:r>
          </a:p>
        </p:txBody>
      </p:sp>
      <p:sp>
        <p:nvSpPr>
          <p:cNvPr id="13" name="Slide Number Placeholder 21"/>
          <p:cNvSpPr>
            <a:spLocks noGrp="1"/>
          </p:cNvSpPr>
          <p:nvPr>
            <p:ph type="sldNum" sz="quarter" idx="14"/>
          </p:nvPr>
        </p:nvSpPr>
        <p:spPr>
          <a:xfrm>
            <a:off x="8305801" y="6573308"/>
            <a:ext cx="564098" cy="284692"/>
          </a:xfrm>
          <a:prstGeom prst="rect">
            <a:avLst/>
          </a:prstGeo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919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6"/>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521230" y="6573308"/>
            <a:ext cx="7682971" cy="284692"/>
          </a:xfrm>
          <a:prstGeom prst="rect">
            <a:avLst/>
          </a:prstGeom>
        </p:spPr>
        <p:txBody>
          <a:bodyPr/>
          <a:lstStyle>
            <a:lvl1pPr algn="l">
              <a:defRPr sz="750" cap="all" baseline="0">
                <a:solidFill>
                  <a:schemeClr val="tx1"/>
                </a:solidFill>
                <a:latin typeface="Franklin Gothic Demi Cond" panose="020B0706030402020204" pitchFamily="34" charset="0"/>
              </a:defRPr>
            </a:lvl1pPr>
          </a:lstStyle>
          <a:p>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1" y="6573308"/>
            <a:ext cx="564098" cy="284692"/>
          </a:xfrm>
          <a:prstGeom prst="rect">
            <a:avLst/>
          </a:prstGeo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64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8"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8" y="2051009"/>
            <a:ext cx="5774267" cy="2020824"/>
          </a:xfrm>
          <a:prstGeom prst="rect">
            <a:avLst/>
          </a:prstGeom>
        </p:spPr>
        <p:txBody>
          <a:bodyPr anchor="ctr">
            <a:noAutofit/>
          </a:bodyPr>
          <a:lstStyle>
            <a:lvl1pPr marL="0" indent="0">
              <a:buNone/>
              <a:defRPr sz="2700" baseline="0">
                <a:latin typeface="Calibri" panose="020F050202020403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8" y="4071833"/>
            <a:ext cx="5774267" cy="948752"/>
          </a:xfrm>
          <a:prstGeom prst="rect">
            <a:avLst/>
          </a:prstGeom>
        </p:spPr>
        <p:txBody>
          <a:bodyPr anchor="b">
            <a:noAutofit/>
          </a:bodyPr>
          <a:lstStyle>
            <a:lvl1pPr marL="0" indent="0">
              <a:lnSpc>
                <a:spcPct val="100000"/>
              </a:lnSpc>
              <a:spcBef>
                <a:spcPts val="0"/>
              </a:spcBef>
              <a:buNone/>
              <a:defRPr sz="21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8" y="5020585"/>
            <a:ext cx="5774267" cy="488226"/>
          </a:xfrm>
          <a:prstGeom prst="rect">
            <a:avLst/>
          </a:prstGeom>
        </p:spPr>
        <p:txBody>
          <a:bodyPr anchor="b">
            <a:normAutofit/>
          </a:bodyPr>
          <a:lstStyle>
            <a:lvl1pPr marL="0" indent="0">
              <a:buNone/>
              <a:defRPr sz="18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426008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628650" y="1447801"/>
            <a:ext cx="7888288" cy="4592638"/>
          </a:xfrm>
          <a:prstGeom prst="rect">
            <a:avLst/>
          </a:prstGeom>
        </p:spPr>
        <p:txBody>
          <a:bodyPr>
            <a:noAutofit/>
          </a:bodyPr>
          <a:lstStyle>
            <a:lvl1pPr marL="171450" indent="-171450">
              <a:lnSpc>
                <a:spcPct val="100000"/>
              </a:lnSpc>
              <a:spcBef>
                <a:spcPts val="900"/>
              </a:spcBef>
              <a:defRPr sz="2100">
                <a:latin typeface="+mn-lt"/>
              </a:defRPr>
            </a:lvl1pPr>
            <a:lvl2pPr marL="432197" indent="-175022">
              <a:lnSpc>
                <a:spcPct val="100000"/>
              </a:lnSpc>
              <a:buFont typeface="Franklin Gothic Medium" panose="020B0603020102020204" pitchFamily="34" charset="0"/>
              <a:buChar char="−"/>
              <a:defRPr sz="1800">
                <a:latin typeface="+mn-lt"/>
              </a:defRPr>
            </a:lvl2pPr>
            <a:lvl3pPr marL="729854" indent="-171450">
              <a:lnSpc>
                <a:spcPct val="100000"/>
              </a:lnSpc>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573308"/>
            <a:ext cx="564098" cy="284692"/>
          </a:xfrm>
          <a:prstGeom prst="rect">
            <a:avLst/>
          </a:prstGeom>
        </p:spPr>
        <p:txBody>
          <a:bodyPr/>
          <a:lstStyle>
            <a:lvl1pPr>
              <a:defRPr sz="750">
                <a:solidFill>
                  <a:sysClr val="windowText" lastClr="000000"/>
                </a:solidFill>
                <a:latin typeface="+mn-lt"/>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72496" tIns="36248" rIns="72496" bIns="36248"/>
          <a:lstStyle/>
          <a:p>
            <a:pPr>
              <a:defRPr/>
            </a:pPr>
            <a:endParaRPr lang="en-US" sz="1350" dirty="0">
              <a:solidFill>
                <a:srgbClr val="000000"/>
              </a:solidFill>
              <a:cs typeface="Arial" charset="0"/>
            </a:endParaRPr>
          </a:p>
        </p:txBody>
      </p:sp>
    </p:spTree>
    <p:extLst>
      <p:ext uri="{BB962C8B-B14F-4D97-AF65-F5344CB8AC3E}">
        <p14:creationId xmlns:p14="http://schemas.microsoft.com/office/powerpoint/2010/main" val="1433654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a:prstGeom prst="rect">
            <a:avLst/>
          </a:prstGeom>
        </p:spPr>
        <p:txBody>
          <a:bodyPr anchor="t">
            <a:noAutofit/>
          </a:bodyPr>
          <a:lstStyle>
            <a:lvl1pPr algn="l">
              <a:defRPr sz="27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0" dirty="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1" y="6573308"/>
            <a:ext cx="564098" cy="284692"/>
          </a:xfrm>
          <a:prstGeom prst="rect">
            <a:avLst/>
          </a:prstGeom>
        </p:spPr>
        <p:txBody>
          <a:bodyPr/>
          <a:lstStyle>
            <a:lvl1pPr>
              <a:defRPr sz="750">
                <a:solidFill>
                  <a:schemeClr val="tx1"/>
                </a:solidFill>
                <a:latin typeface="+mj-lt"/>
              </a:defRPr>
            </a:lvl1pPr>
          </a:lstStyle>
          <a:p>
            <a:fld id="{11F27F3A-B3E9-41ED-AF8F-A365F10BB65F}" type="slidenum">
              <a:rPr lang="en-US" smtClean="0">
                <a:solidFill>
                  <a:prstClr val="black"/>
                </a:solidFill>
              </a:rPr>
              <a:pPr/>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72496" tIns="36248" rIns="72496" bIns="36248"/>
          <a:lstStyle/>
          <a:p>
            <a:pPr>
              <a:defRPr/>
            </a:pPr>
            <a:endParaRPr lang="en-US" sz="1350" dirty="0">
              <a:solidFill>
                <a:srgbClr val="000000"/>
              </a:solidFill>
              <a:cs typeface="Arial" charset="0"/>
            </a:endParaRPr>
          </a:p>
        </p:txBody>
      </p:sp>
    </p:spTree>
    <p:extLst>
      <p:ext uri="{BB962C8B-B14F-4D97-AF65-F5344CB8AC3E}">
        <p14:creationId xmlns:p14="http://schemas.microsoft.com/office/powerpoint/2010/main" val="785891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dirty="0">
              <a:solidFill>
                <a:schemeClr val="accent3">
                  <a:lumMod val="75000"/>
                </a:schemeClr>
              </a:solidFill>
              <a:latin typeface="Franklin Gothic Demi Cond" panose="020B0706030402020204" pitchFamily="34" charset="0"/>
            </a:endParaRPr>
          </a:p>
        </p:txBody>
      </p:sp>
      <p:sp>
        <p:nvSpPr>
          <p:cNvPr id="10" name="Footer Placeholder 20"/>
          <p:cNvSpPr>
            <a:spLocks noGrp="1"/>
          </p:cNvSpPr>
          <p:nvPr>
            <p:ph type="ftr" sz="quarter" idx="13"/>
          </p:nvPr>
        </p:nvSpPr>
        <p:spPr>
          <a:xfrm>
            <a:off x="228602" y="6573308"/>
            <a:ext cx="7975599" cy="284692"/>
          </a:xfrm>
          <a:prstGeom prst="rect">
            <a:avLst/>
          </a:prstGeom>
        </p:spPr>
        <p:txBody>
          <a:bodyPr/>
          <a:lstStyle>
            <a:lvl1pPr algn="l">
              <a:defRPr sz="750" cap="all" baseline="0">
                <a:solidFill>
                  <a:schemeClr val="tx1"/>
                </a:solidFill>
                <a:latin typeface="Franklin Gothic Demi Cond" panose="020B0706030402020204" pitchFamily="34" charset="0"/>
              </a:defRPr>
            </a:lvl1pPr>
          </a:lstStyle>
          <a:p>
            <a:r>
              <a:rPr lang="en-US" dirty="0"/>
              <a:t>MEDICAID TRANSFORMATION NEMT | APRIL 25, 2018</a:t>
            </a:r>
          </a:p>
        </p:txBody>
      </p:sp>
      <p:sp>
        <p:nvSpPr>
          <p:cNvPr id="13" name="Slide Number Placeholder 21"/>
          <p:cNvSpPr>
            <a:spLocks noGrp="1"/>
          </p:cNvSpPr>
          <p:nvPr>
            <p:ph type="sldNum" sz="quarter" idx="14"/>
          </p:nvPr>
        </p:nvSpPr>
        <p:spPr>
          <a:xfrm>
            <a:off x="8305801" y="6573308"/>
            <a:ext cx="564098" cy="284692"/>
          </a:xfrm>
          <a:prstGeom prst="rect">
            <a:avLst/>
          </a:prstGeom>
        </p:spPr>
        <p:txBody>
          <a:bodyPr/>
          <a:lstStyle>
            <a:lvl1pP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dirty="0"/>
          </a:p>
        </p:txBody>
      </p:sp>
      <p:cxnSp>
        <p:nvCxnSpPr>
          <p:cNvPr id="9" name="Straight Connector 8"/>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56155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1E7-E163-42BF-AE14-08CE25DE93C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98ED467-AE08-4290-9FBF-25522720DC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27EBB1A-C23D-47C5-B9B3-62D937EA1A27}"/>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CB7C932-4E3C-4565-AE08-9E0868344FA8}"/>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A53F0B5-D3F1-481C-80B4-040559510C8F}"/>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263982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ADE7-132D-4170-A108-2B3560F19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4E4F09-9E74-4104-8DBB-6603DC55AE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A0FC4-8C27-4DE3-AADF-26427EFE7D52}"/>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31A202A-465F-45F6-8690-C3D520C4E03D}"/>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13D0897-7389-41AA-A01E-9781C8961C7B}"/>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598005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F365-8F65-4421-ABB7-4994CF8EBB6B}"/>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5443511-5FBB-4702-9ECF-2085B1CD042E}"/>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2C5DF5-B0A5-425E-9FCD-71C8BB55B21C}"/>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E77C8FA-F026-4725-9C49-82B3DE3E9AA7}"/>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F0EAE5D-6657-4D73-B651-EE07C9A53890}"/>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870399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BA89-6E6F-4D9E-A9C0-8654FDF6E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924A53-B062-4DB3-B008-F64CDAD2E62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53C190-4A80-49D0-AE39-F60CB8748A8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7D4BD7-5493-4AE6-8912-CB7F1B45A43A}"/>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28AD464-B142-4833-B279-E2FB3883751E}"/>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DCA018A-2CAE-43FC-BF2C-732043735637}"/>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327212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2FB9-8ABD-4DA6-8B4A-908682A61A2E}"/>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F0617-A003-4B2A-B80F-A9DAA4BC35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184E818-64E2-4211-8DE1-3193B3CBBC9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DA151-B206-49C7-B82A-48DFADE1CE5C}"/>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D4331FB-1FEE-4951-BB41-B19056C35FE4}"/>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5BCB07-6430-4C59-967C-A1B8021295CE}"/>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40626ACB-8EEE-418B-9474-54BB3D703472}"/>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47156613-4A79-48B1-898F-10BA8959D392}"/>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08065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61987"/>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a:prstGeom prst="rect">
            <a:avLst/>
          </a:prstGeom>
        </p:spPr>
        <p:txBody>
          <a:bodyPr anchor="ctr">
            <a:noAutofit/>
          </a:bodyPr>
          <a:lstStyle>
            <a:lvl1pPr marL="0" indent="0">
              <a:buNone/>
              <a:defRPr sz="3200" b="0" i="0" baseline="0">
                <a:latin typeface="Gotham Bold" charset="0"/>
                <a:ea typeface="Gotham Bold" charset="0"/>
                <a:cs typeface="Gotham Bold"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7" y="4071833"/>
            <a:ext cx="5774267" cy="948752"/>
          </a:xfrm>
          <a:prstGeom prst="rect">
            <a:avLst/>
          </a:prstGeom>
        </p:spPr>
        <p:txBody>
          <a:bodyPr anchor="b">
            <a:noAutofit/>
          </a:bodyPr>
          <a:lstStyle>
            <a:lvl1pPr marL="0" indent="0">
              <a:lnSpc>
                <a:spcPct val="100000"/>
              </a:lnSpc>
              <a:spcBef>
                <a:spcPts val="0"/>
              </a:spcBef>
              <a:buNone/>
              <a:defRPr sz="2800" b="0" i="0" baseline="0">
                <a:latin typeface="Gotham Bold" charset="0"/>
                <a:ea typeface="Gotham Bold" charset="0"/>
                <a:cs typeface="Gotham Bold"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7" y="5020585"/>
            <a:ext cx="5774267" cy="488226"/>
          </a:xfrm>
          <a:prstGeom prst="rect">
            <a:avLst/>
          </a:prstGeom>
        </p:spPr>
        <p:txBody>
          <a:bodyPr anchor="b">
            <a:normAutofit/>
          </a:bodyPr>
          <a:lstStyle>
            <a:lvl1pPr marL="0" indent="0">
              <a:buNone/>
              <a:defRPr sz="2400" b="0" i="0" baseline="0">
                <a:latin typeface="Gotham Bold" charset="0"/>
                <a:ea typeface="Gotham Bold" charset="0"/>
                <a:cs typeface="Gotham Bold" charset="0"/>
              </a:defRPr>
            </a:lvl1pPr>
          </a:lstStyle>
          <a:p>
            <a:pPr lvl="0"/>
            <a:r>
              <a:rPr lang="en-US" dirty="0"/>
              <a:t>Click to Add Date</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D9C4-7628-4806-BE19-B8CDCE813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9E0645-C623-4B02-A43D-0C03D6AA986F}"/>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8C9B656-FF8E-4ED3-BCD1-EC510ED0BA0F}"/>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EBB7C9E2-365C-46C2-B054-0D43D74B2BFA}"/>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868464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620DEE-9DAD-4FC7-B87E-2ADAA687383C}"/>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CD214429-F81E-4DA3-BBEB-FFD3A3D5B81C}"/>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871D0DCF-A3E3-4A20-AA01-27A89BDCD13C}"/>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715136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956CF-DC2E-4345-89A1-9D9EA641F7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9A79593-6AFA-4A84-BC02-CCBC1D2FB16E}"/>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E3CFE2-2DCB-4CDD-AA34-72A98F44F0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5462893-7B58-4C43-B113-9B48ED98350F}"/>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957DE89-8E33-44B2-B5C8-B15F678F0F7B}"/>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FD01BED-7FC4-49D2-AA24-6134E06926BC}"/>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922996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AF39-2192-4D15-96BC-752A775CCA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DAF195-AC6B-4DAF-93BC-CDAC32133574}"/>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9182B4CF-63C0-4A77-B503-4BE1259CE1F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7AEA189-10CF-47F3-8FE2-326E35EBC800}"/>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DD7A59B7-6AF5-4478-B484-83AC14DC5727}"/>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FB824A5A-BF91-4C76-B277-7E1F49848D60}"/>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553157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B34B-6828-4AAA-A4A2-A8B49EFCC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C580F6-3FCD-4E9A-BC29-A03AB32693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06B7F-C97C-4370-A73E-682B7115DEB6}"/>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9C13281-73F2-4D8D-8B41-9FABCD213286}"/>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AFA74F0-3FCB-47B9-B614-801F66438C6B}"/>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570939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21116-51CE-44A8-9BAB-6E6BE4FEFD88}"/>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61D84D-54C2-48B2-A21B-5A605487392E}"/>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228C9-08A3-47B1-B0BD-2A903A2BFF6C}"/>
              </a:ext>
            </a:extLst>
          </p:cNvPr>
          <p:cNvSpPr>
            <a:spLocks noGrp="1"/>
          </p:cNvSpPr>
          <p:nvPr>
            <p:ph type="dt" sz="half" idx="10"/>
          </p:nvPr>
        </p:nvSpPr>
        <p:spPr/>
        <p:txBody>
          <a:body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886EEA5-560A-4391-83CF-7EEEC1DF1169}"/>
              </a:ext>
            </a:extLst>
          </p:cNvPr>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3723486-4696-4032-A7B6-DD6B70C681D9}"/>
              </a:ext>
            </a:extLst>
          </p:cNvPr>
          <p:cNvSpPr>
            <a:spLocks noGrp="1"/>
          </p:cNvSpPr>
          <p:nvPr>
            <p:ph type="sldNum" sz="quarter" idx="12"/>
          </p:nvPr>
        </p:nvSpPr>
        <p:spPr/>
        <p:txBody>
          <a:body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167183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p:spPr>
        <p:txBody>
          <a:bodyPr anchor="t">
            <a:noAutofit/>
          </a:bodyPr>
          <a:lstStyle>
            <a:lvl1pPr algn="l">
              <a:defRPr sz="27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0" name="Footer Placeholder 20"/>
          <p:cNvSpPr>
            <a:spLocks noGrp="1"/>
          </p:cNvSpPr>
          <p:nvPr>
            <p:ph type="ftr" sz="quarter" idx="13"/>
          </p:nvPr>
        </p:nvSpPr>
        <p:spPr>
          <a:xfrm>
            <a:off x="521230" y="6573308"/>
            <a:ext cx="7682971" cy="284692"/>
          </a:xfrm>
        </p:spPr>
        <p:txBody>
          <a:bodyPr/>
          <a:lstStyle>
            <a:lvl1pPr algn="l">
              <a:defRPr sz="750" cap="all" baseline="0">
                <a:solidFill>
                  <a:schemeClr val="tx1"/>
                </a:solidFill>
                <a:latin typeface="Franklin Gothic Demi Cond" panose="020B0706030402020204" pitchFamily="34" charset="0"/>
              </a:defRPr>
            </a:lvl1pPr>
          </a:lstStyle>
          <a:p>
            <a:pPr defTabSz="685800"/>
            <a:r>
              <a:rPr lang="en-US" dirty="0">
                <a:solidFill>
                  <a:prstClr val="black"/>
                </a:solidFill>
              </a:rPr>
              <a:t>MEDICAID SAMPLE PRES | MONTH DAY, YYYY | v2</a:t>
            </a:r>
          </a:p>
        </p:txBody>
      </p:sp>
      <p:sp>
        <p:nvSpPr>
          <p:cNvPr id="13"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pPr defTabSz="685800"/>
            <a:fld id="{11F27F3A-B3E9-41ED-AF8F-A365F10BB65F}" type="slidenum">
              <a:rPr lang="en-US" smtClean="0">
                <a:solidFill>
                  <a:prstClr val="black"/>
                </a:solidFill>
              </a:rPr>
              <a:pPr defTabSz="685800"/>
              <a:t>‹#›</a:t>
            </a:fld>
            <a:endParaRPr lang="en-US" dirty="0">
              <a:solidFill>
                <a:prstClr val="black"/>
              </a:solidFill>
            </a:endParaRPr>
          </a:p>
        </p:txBody>
      </p:sp>
      <p:cxnSp>
        <p:nvCxnSpPr>
          <p:cNvPr id="7" name="Straight Connector 6"/>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630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8" y="2051009"/>
            <a:ext cx="202373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2768598" y="2051009"/>
            <a:ext cx="5774267" cy="2020824"/>
          </a:xfrm>
        </p:spPr>
        <p:txBody>
          <a:bodyPr anchor="ctr">
            <a:noAutofit/>
          </a:bodyPr>
          <a:lstStyle>
            <a:lvl1pPr marL="0" indent="0">
              <a:buNone/>
              <a:defRPr sz="2700" baseline="0">
                <a:latin typeface="Calibri" panose="020F050202020403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8" y="4071833"/>
            <a:ext cx="5774267" cy="948752"/>
          </a:xfrm>
        </p:spPr>
        <p:txBody>
          <a:bodyPr anchor="b">
            <a:noAutofit/>
          </a:bodyPr>
          <a:lstStyle>
            <a:lvl1pPr marL="0" indent="0">
              <a:lnSpc>
                <a:spcPct val="100000"/>
              </a:lnSpc>
              <a:spcBef>
                <a:spcPts val="0"/>
              </a:spcBef>
              <a:buNone/>
              <a:defRPr sz="2100" baseline="0">
                <a:latin typeface="Calibri" panose="020F050202020403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8" y="5020585"/>
            <a:ext cx="5774267" cy="488226"/>
          </a:xfrm>
        </p:spPr>
        <p:txBody>
          <a:bodyPr anchor="b">
            <a:normAutofit/>
          </a:bodyPr>
          <a:lstStyle>
            <a:lvl1pPr marL="0" indent="0">
              <a:buNone/>
              <a:defRPr sz="1800" baseline="0">
                <a:latin typeface="Calibri" panose="020F0502020204030204" pitchFamily="34" charset="0"/>
              </a:defRPr>
            </a:lvl1pPr>
          </a:lstStyle>
          <a:p>
            <a:pPr lvl="0"/>
            <a:r>
              <a:rPr lang="en-US" dirty="0"/>
              <a:t>Click to Add Date</a:t>
            </a:r>
          </a:p>
        </p:txBody>
      </p:sp>
    </p:spTree>
    <p:extLst>
      <p:ext uri="{BB962C8B-B14F-4D97-AF65-F5344CB8AC3E}">
        <p14:creationId xmlns:p14="http://schemas.microsoft.com/office/powerpoint/2010/main" val="19892076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4" name="Text Placeholder 3"/>
          <p:cNvSpPr>
            <a:spLocks noGrp="1"/>
          </p:cNvSpPr>
          <p:nvPr>
            <p:ph type="body" sz="quarter" idx="10" hasCustomPrompt="1"/>
          </p:nvPr>
        </p:nvSpPr>
        <p:spPr>
          <a:xfrm>
            <a:off x="628650" y="1447801"/>
            <a:ext cx="7888288" cy="4592638"/>
          </a:xfrm>
        </p:spPr>
        <p:txBody>
          <a:bodyPr>
            <a:noAutofit/>
          </a:bodyPr>
          <a:lstStyle>
            <a:lvl1pPr marL="171450" indent="-171450">
              <a:lnSpc>
                <a:spcPct val="100000"/>
              </a:lnSpc>
              <a:spcBef>
                <a:spcPts val="900"/>
              </a:spcBef>
              <a:defRPr sz="2100">
                <a:latin typeface="+mn-lt"/>
              </a:defRPr>
            </a:lvl1pPr>
            <a:lvl2pPr marL="432197" indent="-175022">
              <a:lnSpc>
                <a:spcPct val="100000"/>
              </a:lnSpc>
              <a:buFont typeface="Franklin Gothic Medium" panose="020B0603020102020204" pitchFamily="34" charset="0"/>
              <a:buChar char="−"/>
              <a:defRPr sz="1800">
                <a:latin typeface="+mn-lt"/>
              </a:defRPr>
            </a:lvl2pPr>
            <a:lvl3pPr marL="729854" indent="-171450">
              <a:lnSpc>
                <a:spcPct val="100000"/>
              </a:lnSpc>
              <a:defRPr sz="1500">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573308"/>
            <a:ext cx="564098" cy="284692"/>
          </a:xfrm>
        </p:spPr>
        <p:txBody>
          <a:bodyPr/>
          <a:lstStyle>
            <a:lvl1pPr>
              <a:defRPr sz="750">
                <a:solidFill>
                  <a:sysClr val="windowText" lastClr="000000"/>
                </a:solidFill>
                <a:latin typeface="+mn-lt"/>
              </a:defRPr>
            </a:lvl1pPr>
          </a:lstStyle>
          <a:p>
            <a:pPr defTabSz="685800"/>
            <a:fld id="{11F27F3A-B3E9-41ED-AF8F-A365F10BB65F}" type="slidenum">
              <a:rPr lang="en-US" smtClean="0"/>
              <a:pPr defTabSz="685800"/>
              <a:t>‹#›</a:t>
            </a:fld>
            <a:endParaRPr lang="en-US" dirty="0"/>
          </a:p>
        </p:txBody>
      </p:sp>
      <p:sp>
        <p:nvSpPr>
          <p:cNvPr id="23" name="Title 1"/>
          <p:cNvSpPr>
            <a:spLocks noGrp="1"/>
          </p:cNvSpPr>
          <p:nvPr>
            <p:ph type="title" hasCustomPrompt="1"/>
          </p:nvPr>
        </p:nvSpPr>
        <p:spPr>
          <a:xfrm>
            <a:off x="674371" y="624054"/>
            <a:ext cx="7843267" cy="548640"/>
          </a:xfrm>
        </p:spPr>
        <p:txBody>
          <a:bodyPr anchor="t">
            <a:noAutofit/>
          </a:bodyPr>
          <a:lstStyle>
            <a:lvl1pPr algn="l">
              <a:defRPr sz="2700" b="1" i="0" baseline="0">
                <a:solidFill>
                  <a:schemeClr val="tx1"/>
                </a:solidFill>
                <a:latin typeface="+mn-lt"/>
                <a:cs typeface="Times New Roman" panose="02020603050405020304" pitchFamily="18" charset="0"/>
              </a:defRPr>
            </a:lvl1pPr>
          </a:lstStyle>
          <a:p>
            <a:r>
              <a:rPr lang="en-US" dirty="0"/>
              <a:t>Click to add title, 1 line max</a:t>
            </a:r>
          </a:p>
        </p:txBody>
      </p:sp>
      <p:cxnSp>
        <p:nvCxnSpPr>
          <p:cNvPr id="3" name="Straight Connector 2"/>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72496" tIns="36248" rIns="72496" bIns="36248"/>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398593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1" y="624054"/>
            <a:ext cx="7843267" cy="548640"/>
          </a:xfrm>
        </p:spPr>
        <p:txBody>
          <a:bodyPr anchor="t">
            <a:noAutofit/>
          </a:bodyPr>
          <a:lstStyle>
            <a:lvl1pPr algn="l">
              <a:defRPr sz="2700" b="1" i="0" baseline="0">
                <a:solidFill>
                  <a:schemeClr val="tx1"/>
                </a:solidFill>
                <a:latin typeface="+mj-lt"/>
                <a:cs typeface="Times New Roman" panose="02020603050405020304" pitchFamily="18"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2" name="Content Placeholder 11"/>
          <p:cNvSpPr>
            <a:spLocks noGrp="1"/>
          </p:cNvSpPr>
          <p:nvPr>
            <p:ph sz="quarter" idx="14" hasCustomPrompt="1"/>
          </p:nvPr>
        </p:nvSpPr>
        <p:spPr>
          <a:xfrm>
            <a:off x="622300" y="1335573"/>
            <a:ext cx="7894638" cy="4902890"/>
          </a:xfrm>
        </p:spPr>
        <p:txBody>
          <a:bodyPr/>
          <a:lstStyle>
            <a:lvl1pPr marL="0" indent="0" algn="ctr">
              <a:buNone/>
              <a:defRPr baseline="0">
                <a:latin typeface="+mj-lt"/>
              </a:defRPr>
            </a:lvl1pPr>
          </a:lstStyle>
          <a:p>
            <a:pPr lvl="0"/>
            <a:r>
              <a:rPr lang="en-US" dirty="0"/>
              <a:t>Click icon below to add table or chart</a:t>
            </a:r>
          </a:p>
        </p:txBody>
      </p:sp>
      <p:sp>
        <p:nvSpPr>
          <p:cNvPr id="15" name="Slide Number Placeholder 21"/>
          <p:cNvSpPr>
            <a:spLocks noGrp="1"/>
          </p:cNvSpPr>
          <p:nvPr>
            <p:ph type="sldNum" sz="quarter" idx="15"/>
          </p:nvPr>
        </p:nvSpPr>
        <p:spPr>
          <a:xfrm>
            <a:off x="8305801" y="6573308"/>
            <a:ext cx="564098" cy="284692"/>
          </a:xfrm>
        </p:spPr>
        <p:txBody>
          <a:bodyPr/>
          <a:lstStyle>
            <a:lvl1pPr>
              <a:defRPr sz="750">
                <a:solidFill>
                  <a:schemeClr val="tx1"/>
                </a:solidFill>
                <a:latin typeface="+mj-lt"/>
              </a:defRPr>
            </a:lvl1pPr>
          </a:lstStyle>
          <a:p>
            <a:pPr defTabSz="685800"/>
            <a:fld id="{11F27F3A-B3E9-41ED-AF8F-A365F10BB65F}" type="slidenum">
              <a:rPr lang="en-US" smtClean="0">
                <a:solidFill>
                  <a:prstClr val="black"/>
                </a:solidFill>
              </a:rPr>
              <a:pPr defTabSz="685800"/>
              <a:t>‹#›</a:t>
            </a:fld>
            <a:endParaRPr lang="en-US" dirty="0">
              <a:solidFill>
                <a:prstClr val="black"/>
              </a:solidFill>
            </a:endParaRPr>
          </a:p>
        </p:txBody>
      </p:sp>
      <p:cxnSp>
        <p:nvCxnSpPr>
          <p:cNvPr id="10" name="Straight Connector 9"/>
          <p:cNvCxnSpPr/>
          <p:nvPr userDrawn="1"/>
        </p:nvCxnSpPr>
        <p:spPr>
          <a:xfrm>
            <a:off x="0" y="6573308"/>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9144000" cy="0"/>
          </a:xfrm>
          <a:prstGeom prst="line">
            <a:avLst/>
          </a:prstGeom>
          <a:noFill/>
          <a:ln w="25400">
            <a:solidFill>
              <a:srgbClr val="002060"/>
            </a:solidFill>
            <a:round/>
            <a:headEnd/>
            <a:tailEnd/>
          </a:ln>
          <a:extLst/>
        </p:spPr>
        <p:txBody>
          <a:bodyPr lIns="72496" tIns="36248" rIns="72496" bIns="36248"/>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66397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1"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2"/>
            <a:ext cx="7888288" cy="4795307"/>
          </a:xfrm>
          <a:prstGeom prst="rect">
            <a:avLst/>
          </a:prstGeom>
        </p:spPr>
        <p:txBody>
          <a:bodyPr>
            <a:noAutofit/>
          </a:bodyPr>
          <a:lstStyle>
            <a:lvl1pPr marL="228600" indent="-228600">
              <a:lnSpc>
                <a:spcPct val="100000"/>
              </a:lnSpc>
              <a:spcBef>
                <a:spcPts val="1200"/>
              </a:spcBef>
              <a:defRPr sz="2800" b="1" i="0">
                <a:latin typeface="Gotham Bold" charset="0"/>
                <a:ea typeface="Gotham Bold" charset="0"/>
                <a:cs typeface="Gotham Bold" charset="0"/>
              </a:defRPr>
            </a:lvl1pPr>
            <a:lvl2pPr marL="576263" indent="-233363">
              <a:lnSpc>
                <a:spcPct val="100000"/>
              </a:lnSpc>
              <a:buFont typeface="Franklin Gothic Medium" panose="020B0603020102020204" pitchFamily="34" charset="0"/>
              <a:buChar char="−"/>
              <a:defRPr sz="2400" b="1" i="0">
                <a:latin typeface="Gotham Bold" charset="0"/>
                <a:ea typeface="Gotham Bold" charset="0"/>
                <a:cs typeface="Gotham Bold" charset="0"/>
              </a:defRPr>
            </a:lvl2pPr>
            <a:lvl3pPr marL="973138" indent="-228600">
              <a:lnSpc>
                <a:spcPct val="100000"/>
              </a:lnSpc>
              <a:defRPr sz="20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00000" y="6233946"/>
            <a:ext cx="7992005" cy="330200"/>
          </a:xfrm>
          <a:prstGeom prst="rect">
            <a:avLst/>
          </a:prstGeom>
        </p:spPr>
        <p:txBody>
          <a:bodyPr anchor="b">
            <a:noAutofit/>
          </a:bodyPr>
          <a:lstStyle>
            <a:lvl1pPr marL="0" indent="0">
              <a:lnSpc>
                <a:spcPct val="100000"/>
              </a:lnSpc>
              <a:spcBef>
                <a:spcPts val="0"/>
              </a:spcBef>
              <a:buNone/>
              <a:defRPr sz="1200" b="1" i="0" baseline="0">
                <a:latin typeface="Gotham Bold" charset="0"/>
                <a:ea typeface="Gotham Bold" charset="0"/>
                <a:cs typeface="Gotham Bold"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dirty="0"/>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fld id="{00000000-1234-1234-1234-123412341234}" type="slidenum">
              <a:rPr lang="en" smtClean="0">
                <a:solidFill>
                  <a:prstClr val="black">
                    <a:tint val="75000"/>
                  </a:prstClr>
                </a:solidFill>
              </a:rPr>
              <a:pPr defTabSz="685800"/>
              <a:t>‹#›</a:t>
            </a:fld>
            <a:endParaRPr lang="en">
              <a:solidFill>
                <a:prstClr val="black">
                  <a:tint val="75000"/>
                </a:prstClr>
              </a:solidFill>
            </a:endParaRPr>
          </a:p>
        </p:txBody>
      </p:sp>
      <p:pic>
        <p:nvPicPr>
          <p:cNvPr id="3" name="Picture 2">
            <a:extLst>
              <a:ext uri="{FF2B5EF4-FFF2-40B4-BE49-F238E27FC236}">
                <a16:creationId xmlns:a16="http://schemas.microsoft.com/office/drawing/2014/main" id="{A977DF95-D98E-9842-AB21-4BAB6B9A6361}"/>
              </a:ext>
            </a:extLst>
          </p:cNvPr>
          <p:cNvPicPr>
            <a:picLocks noChangeAspect="1"/>
          </p:cNvPicPr>
          <p:nvPr userDrawn="1"/>
        </p:nvPicPr>
        <p:blipFill>
          <a:blip r:embed="rId2"/>
          <a:stretch>
            <a:fillRect/>
          </a:stretch>
        </p:blipFill>
        <p:spPr>
          <a:xfrm>
            <a:off x="7490806" y="90610"/>
            <a:ext cx="1530355" cy="1005521"/>
          </a:xfrm>
          <a:prstGeom prst="rect">
            <a:avLst/>
          </a:prstGeom>
        </p:spPr>
      </p:pic>
      <p:sp>
        <p:nvSpPr>
          <p:cNvPr id="7" name="Google Shape;145;p21">
            <a:extLst>
              <a:ext uri="{FF2B5EF4-FFF2-40B4-BE49-F238E27FC236}">
                <a16:creationId xmlns:a16="http://schemas.microsoft.com/office/drawing/2014/main" id="{7238CCE9-C526-564A-8A40-B6941B0C2EF4}"/>
              </a:ext>
            </a:extLst>
          </p:cNvPr>
          <p:cNvSpPr txBox="1">
            <a:spLocks/>
          </p:cNvSpPr>
          <p:nvPr userDrawn="1"/>
        </p:nvSpPr>
        <p:spPr>
          <a:xfrm>
            <a:off x="3323252" y="6429972"/>
            <a:ext cx="3086100" cy="251725"/>
          </a:xfrm>
          <a:prstGeom prst="rect">
            <a:avLst/>
          </a:prstGeom>
          <a:noFill/>
          <a:ln>
            <a:noFill/>
          </a:ln>
        </p:spPr>
        <p:txBody>
          <a:bodyPr spcFirstLastPara="1" wrap="square" lIns="51427" tIns="25706" rIns="51427" bIns="25706"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Avenir Light" panose="020B0402020203020204" pitchFamily="34" charset="77"/>
                <a:ea typeface="Avenir"/>
                <a:cs typeface="Avenir"/>
                <a:sym typeface="Avenir"/>
              </a:rPr>
              <a:t>PROPRIETARY &amp; CONFIDENTIAL</a:t>
            </a:r>
            <a:endParaRPr kumimoji="0" lang="en-US" sz="900" b="0" i="0" u="none" strike="noStrike" kern="1200" cap="none" spc="0" normalizeH="0" baseline="0" noProof="0" dirty="0">
              <a:ln>
                <a:noFill/>
              </a:ln>
              <a:solidFill>
                <a:prstClr val="black">
                  <a:lumMod val="65000"/>
                  <a:lumOff val="35000"/>
                </a:prstClr>
              </a:solidFill>
              <a:effectLst/>
              <a:uLnTx/>
              <a:uFillTx/>
              <a:latin typeface="Avenir Light" panose="020B0402020203020204" pitchFamily="34" charset="77"/>
              <a:cs typeface="Arial"/>
              <a:sym typeface="Arial"/>
            </a:endParaRPr>
          </a:p>
        </p:txBody>
      </p:sp>
    </p:spTree>
    <p:extLst>
      <p:ext uri="{BB962C8B-B14F-4D97-AF65-F5344CB8AC3E}">
        <p14:creationId xmlns:p14="http://schemas.microsoft.com/office/powerpoint/2010/main" val="1969140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8" name="Rectangle 7"/>
          <p:cNvSpPr/>
          <p:nvPr userDrawn="1"/>
        </p:nvSpPr>
        <p:spPr>
          <a:xfrm>
            <a:off x="0" y="3860"/>
            <a:ext cx="9144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A5A5A5">
                  <a:lumMod val="75000"/>
                </a:srgbClr>
              </a:solidFill>
              <a:effectLst/>
              <a:uLnTx/>
              <a:uFillTx/>
              <a:latin typeface="Franklin Gothic Demi Cond" panose="020B0706030402020204" pitchFamily="34" charset="0"/>
              <a:ea typeface="+mn-ea"/>
              <a:cs typeface="+mn-cs"/>
            </a:endParaRPr>
          </a:p>
        </p:txBody>
      </p:sp>
      <p:sp>
        <p:nvSpPr>
          <p:cNvPr id="10" name="Footer Placeholder 20"/>
          <p:cNvSpPr>
            <a:spLocks noGrp="1"/>
          </p:cNvSpPr>
          <p:nvPr>
            <p:ph type="ftr" sz="quarter" idx="13"/>
          </p:nvPr>
        </p:nvSpPr>
        <p:spPr>
          <a:xfrm>
            <a:off x="228602" y="6573308"/>
            <a:ext cx="7975599" cy="284692"/>
          </a:xfrm>
        </p:spPr>
        <p:txBody>
          <a:bodyPr/>
          <a:lstStyle>
            <a:lvl1pPr algn="l">
              <a:defRPr sz="750" cap="all" baseline="0">
                <a:solidFill>
                  <a:schemeClr val="tx1"/>
                </a:solidFill>
                <a:latin typeface="Franklin Gothic Demi Cond" panose="020B0706030402020204" pitchFamily="34" charset="0"/>
              </a:defRPr>
            </a:lvl1pPr>
          </a:lstStyle>
          <a:p>
            <a:pPr defTabSz="685800"/>
            <a:r>
              <a:rPr lang="en-US" dirty="0">
                <a:solidFill>
                  <a:prstClr val="black"/>
                </a:solidFill>
              </a:rPr>
              <a:t>MEDICAID TRANSFORMATION NEMT | APRIL 25, 2018</a:t>
            </a:r>
          </a:p>
        </p:txBody>
      </p:sp>
      <p:sp>
        <p:nvSpPr>
          <p:cNvPr id="13" name="Slide Number Placeholder 21"/>
          <p:cNvSpPr>
            <a:spLocks noGrp="1"/>
          </p:cNvSpPr>
          <p:nvPr>
            <p:ph type="sldNum" sz="quarter" idx="14"/>
          </p:nvPr>
        </p:nvSpPr>
        <p:spPr>
          <a:xfrm>
            <a:off x="8305801" y="6573308"/>
            <a:ext cx="564098" cy="284692"/>
          </a:xfrm>
        </p:spPr>
        <p:txBody>
          <a:bodyPr/>
          <a:lstStyle>
            <a:lvl1pPr>
              <a:defRPr sz="750">
                <a:solidFill>
                  <a:schemeClr val="tx1"/>
                </a:solidFill>
                <a:latin typeface="Franklin Gothic Demi Cond" panose="020B0706030402020204" pitchFamily="34" charset="0"/>
              </a:defRPr>
            </a:lvl1pPr>
          </a:lstStyle>
          <a:p>
            <a:pPr defTabSz="685800"/>
            <a:fld id="{11F27F3A-B3E9-41ED-AF8F-A365F10BB65F}" type="slidenum">
              <a:rPr lang="en-US" smtClean="0">
                <a:solidFill>
                  <a:prstClr val="black"/>
                </a:solidFill>
              </a:rPr>
              <a:pPr defTabSz="685800"/>
              <a:t>‹#›</a:t>
            </a:fld>
            <a:endParaRPr lang="en-US" dirty="0">
              <a:solidFill>
                <a:prstClr val="black"/>
              </a:solidFill>
            </a:endParaRPr>
          </a:p>
        </p:txBody>
      </p:sp>
      <p:cxnSp>
        <p:nvCxnSpPr>
          <p:cNvPr id="9" name="Straight Connector 8"/>
          <p:cNvCxnSpPr/>
          <p:nvPr userDrawn="1"/>
        </p:nvCxnSpPr>
        <p:spPr>
          <a:xfrm>
            <a:off x="0" y="6573308"/>
            <a:ext cx="9144000"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0269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4"/>
            <a:ext cx="7888288" cy="1212895"/>
          </a:xfrm>
          <a:prstGeom prst="rect">
            <a:avLst/>
          </a:prstGeom>
        </p:spPr>
        <p:txBody>
          <a:bodyPr>
            <a:noAutofit/>
          </a:bodyPr>
          <a:lstStyle>
            <a:lvl1pPr marL="228600" indent="-228600">
              <a:lnSpc>
                <a:spcPct val="100000"/>
              </a:lnSpc>
              <a:spcBef>
                <a:spcPts val="0"/>
              </a:spcBef>
              <a:defRPr sz="2000" b="0" i="0">
                <a:latin typeface="Gotham Bold" charset="0"/>
                <a:ea typeface="Gotham Bold" charset="0"/>
                <a:cs typeface="Gotham Bold" charset="0"/>
              </a:defRPr>
            </a:lvl1pPr>
            <a:lvl2pPr marL="576263" indent="-233363">
              <a:lnSpc>
                <a:spcPct val="100000"/>
              </a:lnSpc>
              <a:spcBef>
                <a:spcPts val="0"/>
              </a:spcBef>
              <a:buFont typeface="Franklin Gothic Medium" panose="020B0603020102020204" pitchFamily="34" charset="0"/>
              <a:buChar char="−"/>
              <a:defRPr sz="2000" b="0" i="0">
                <a:latin typeface="Gotham Bold" charset="0"/>
                <a:ea typeface="Gotham Bold" charset="0"/>
                <a:cs typeface="Gotham Bold" charset="0"/>
              </a:defRPr>
            </a:lvl2pPr>
            <a:lvl3pPr marL="973138" indent="-228600">
              <a:lnSpc>
                <a:spcPct val="100000"/>
              </a:lnSpc>
              <a:spcBef>
                <a:spcPts val="0"/>
              </a:spcBef>
              <a:defRPr sz="2000" b="0"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8"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0" i="0" baseline="0">
                <a:latin typeface="Gotham Bold" charset="0"/>
                <a:ea typeface="Gotham Bold" charset="0"/>
                <a:cs typeface="Gotham Bold"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0" i="0" baseline="0">
                <a:latin typeface="Gotham Bold" charset="0"/>
                <a:ea typeface="Gotham Bold" charset="0"/>
                <a:cs typeface="Gotham Bold"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49458"/>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0" i="0" baseline="0">
                <a:latin typeface="Gotham Bold" charset="0"/>
                <a:ea typeface="Gotham Bold" charset="0"/>
                <a:cs typeface="Gotham Bold"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1" y="1849440"/>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a:latin typeface="Gotham Bold" charset="0"/>
                <a:ea typeface="Gotham Bold" charset="0"/>
                <a:cs typeface="Gotham Bold" charset="0"/>
              </a:defRPr>
            </a:lvl2pPr>
            <a:lvl3pPr>
              <a:defRPr sz="2000" b="0" i="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4" y="6251575"/>
            <a:ext cx="7992005" cy="330200"/>
          </a:xfrm>
          <a:prstGeom prst="rect">
            <a:avLst/>
          </a:prstGeom>
        </p:spPr>
        <p:txBody>
          <a:bodyPr anchor="b">
            <a:noAutofit/>
          </a:bodyPr>
          <a:lstStyle>
            <a:lvl1pPr marL="0" indent="0">
              <a:lnSpc>
                <a:spcPct val="100000"/>
              </a:lnSpc>
              <a:spcBef>
                <a:spcPts val="0"/>
              </a:spcBef>
              <a:buNone/>
              <a:defRPr sz="1200" b="0" i="0" baseline="0">
                <a:latin typeface="Gotham Bold" charset="0"/>
                <a:ea typeface="Gotham Bold" charset="0"/>
                <a:cs typeface="Gotham Bold"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6"/>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6"/>
            <a:ext cx="3840480" cy="500063"/>
          </a:xfrm>
          <a:prstGeom prst="rect">
            <a:avLst/>
          </a:prstGeom>
        </p:spPr>
        <p:txBody>
          <a:bodyPr anchor="b">
            <a:noAutofit/>
          </a:bodyPr>
          <a:lstStyle>
            <a:lvl1pPr marL="0" indent="0" algn="ctr">
              <a:buNone/>
              <a:defRPr sz="2400" b="0" i="0">
                <a:latin typeface="Gotham Bold" charset="0"/>
                <a:ea typeface="Gotham Bold" charset="0"/>
                <a:cs typeface="Gotham Bold"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50" y="1840561"/>
            <a:ext cx="3840163" cy="4402137"/>
          </a:xfrm>
          <a:prstGeom prst="rect">
            <a:avLst/>
          </a:prstGeom>
        </p:spPr>
        <p:txBody>
          <a:bodyPr>
            <a:noAutofit/>
          </a:bodyPr>
          <a:lstStyle>
            <a:lvl1pPr>
              <a:lnSpc>
                <a:spcPct val="100000"/>
              </a:lnSpc>
              <a:spcBef>
                <a:spcPts val="0"/>
              </a:spcBef>
              <a:spcAft>
                <a:spcPts val="0"/>
              </a:spcAft>
              <a:defRPr sz="2000" b="0" i="0">
                <a:latin typeface="Gotham Bold" charset="0"/>
                <a:ea typeface="Gotham Bold" charset="0"/>
                <a:cs typeface="Gotham Bold" charset="0"/>
              </a:defRPr>
            </a:lvl1pPr>
            <a:lvl2pPr marL="514350" indent="-171450">
              <a:buFont typeface="Franklin Gothic Medium Cond" panose="020B0606030402020204" pitchFamily="34" charset="0"/>
              <a:buChar char="–"/>
              <a:defRPr sz="2000" b="0" i="0" baseline="0">
                <a:latin typeface="Gotham Bold" charset="0"/>
                <a:ea typeface="Gotham Bold" charset="0"/>
                <a:cs typeface="Gotham Bold" charset="0"/>
              </a:defRPr>
            </a:lvl2pPr>
            <a:lvl3pPr>
              <a:defRPr sz="2000" b="0" i="0" baseline="0">
                <a:latin typeface="Gotham Bold" charset="0"/>
                <a:ea typeface="Gotham Bold" charset="0"/>
                <a:cs typeface="Gotham Bold"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70" y="624054"/>
            <a:ext cx="7843267" cy="548640"/>
          </a:xfrm>
          <a:prstGeom prst="rect">
            <a:avLst/>
          </a:prstGeom>
        </p:spPr>
        <p:txBody>
          <a:bodyPr anchor="t">
            <a:noAutofit/>
          </a:bodyPr>
          <a:lstStyle>
            <a:lvl1pPr algn="l">
              <a:defRPr sz="3200" b="0" i="0" baseline="0">
                <a:solidFill>
                  <a:schemeClr val="tx2">
                    <a:lumMod val="75000"/>
                  </a:schemeClr>
                </a:solidFill>
                <a:latin typeface="Gotham Bold" charset="0"/>
                <a:ea typeface="Gotham Bold" charset="0"/>
                <a:cs typeface="Gotham Bold"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461247" y="6530274"/>
            <a:ext cx="8156772" cy="339759"/>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900" b="1" dirty="0"/>
              <a:t>NCDHHS, Chief Medical Office for Behavioral Health &amp; IDD | NC Medicaid Transformation NC Community Psychiatrists’ Leadership Network Symposium | May 4, 2019</a:t>
            </a:r>
          </a:p>
        </p:txBody>
      </p:sp>
      <p:sp>
        <p:nvSpPr>
          <p:cNvPr id="5" name="Text Placeholder 13"/>
          <p:cNvSpPr txBox="1">
            <a:spLocks/>
          </p:cNvSpPr>
          <p:nvPr userDrawn="1"/>
        </p:nvSpPr>
        <p:spPr>
          <a:xfrm>
            <a:off x="8737600" y="658812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smtClean="0"/>
              <a:pPr/>
              <a:t>‹#›</a:t>
            </a:fld>
            <a:endParaRPr lang="en-US" sz="900" b="1" dirty="0"/>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 id="2147483699" r:id="rId12"/>
    <p:sldLayoutId id="2147483700" r:id="rId13"/>
    <p:sldLayoutId id="2147483701" r:id="rId14"/>
    <p:sldLayoutId id="2147483714" r:id="rId15"/>
    <p:sldLayoutId id="2147483715" r:id="rId16"/>
    <p:sldLayoutId id="2147483716" r:id="rId17"/>
    <p:sldLayoutId id="2147483717" r:id="rId18"/>
    <p:sldLayoutId id="2147483719" r:id="rId19"/>
    <p:sldLayoutId id="2147483731" r:id="rId20"/>
    <p:sldLayoutId id="2147483732" r:id="rId21"/>
    <p:sldLayoutId id="2147483733" r:id="rId22"/>
    <p:sldLayoutId id="2147483734" r:id="rId23"/>
    <p:sldLayoutId id="2147483736" r:id="rId24"/>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99396-E1A3-4A52-A32F-4FA46F575CEB}"/>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E05F80-B321-46B4-9A20-8718CDA344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31C6D-BDD9-48B3-8879-3430ADA5135A}"/>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30F6842-F22F-4309-BFBC-52A63879B303}" type="datetimeFigureOut">
              <a:rPr lang="en-US" smtClean="0">
                <a:solidFill>
                  <a:prstClr val="black">
                    <a:tint val="75000"/>
                  </a:prstClr>
                </a:solidFill>
              </a:rPr>
              <a:pPr defTabSz="685800"/>
              <a:t>5/7/2019</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C3F298C-303F-4983-BAB7-D96E0325F382}"/>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FA53010-5272-4BB7-9B97-F63313680A9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8B929E0-7131-47C7-B9F3-32340A28E9F1}"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6887234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ncdhhs.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https://www.ncdhhs.gov/assistance/medicaid-transformation/proposed-program-design" TargetMode="Externa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5.gif"/><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2.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7.xml"/><Relationship Id="rId4"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2.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0.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ncdhhs.gov/"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hyperlink" Target="mailto:Carrie.Brown@dhhs.nc.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68598" y="1564849"/>
            <a:ext cx="6107983" cy="2243580"/>
          </a:xfrm>
        </p:spPr>
        <p:txBody>
          <a:bodyPr/>
          <a:lstStyle/>
          <a:p>
            <a:r>
              <a:rPr lang="en-US" sz="1800" dirty="0">
                <a:latin typeface="+mn-lt"/>
                <a:cs typeface="Arial"/>
              </a:rPr>
              <a:t>NC Department of Health and Human Services </a:t>
            </a:r>
          </a:p>
          <a:p>
            <a:r>
              <a:rPr lang="en-US" b="1" dirty="0">
                <a:latin typeface="+mn-lt"/>
              </a:rPr>
              <a:t>NC Medicaid Transformation</a:t>
            </a:r>
          </a:p>
          <a:p>
            <a:r>
              <a:rPr lang="en-US" i="1" dirty="0">
                <a:latin typeface="+mn-lt"/>
              </a:rPr>
              <a:t>NC Community Psychiatrists’ Leadership Network Symposium</a:t>
            </a:r>
          </a:p>
        </p:txBody>
      </p:sp>
      <p:sp>
        <p:nvSpPr>
          <p:cNvPr id="9" name="Text Placeholder 8"/>
          <p:cNvSpPr>
            <a:spLocks noGrp="1"/>
          </p:cNvSpPr>
          <p:nvPr>
            <p:ph type="body" sz="quarter" idx="11"/>
          </p:nvPr>
        </p:nvSpPr>
        <p:spPr>
          <a:xfrm>
            <a:off x="2768596" y="3887669"/>
            <a:ext cx="5774267" cy="1326242"/>
          </a:xfrm>
        </p:spPr>
        <p:txBody>
          <a:bodyPr/>
          <a:lstStyle/>
          <a:p>
            <a:pPr lvl="0"/>
            <a:r>
              <a:rPr lang="en-US" sz="2400" b="1" dirty="0">
                <a:solidFill>
                  <a:prstClr val="black"/>
                </a:solidFill>
                <a:latin typeface="+mn-lt"/>
              </a:rPr>
              <a:t>Carrie L. Brown, MD, MPH</a:t>
            </a:r>
          </a:p>
          <a:p>
            <a:pPr lvl="0"/>
            <a:r>
              <a:rPr lang="en-US" sz="2400" b="1" dirty="0">
                <a:solidFill>
                  <a:prstClr val="black"/>
                </a:solidFill>
                <a:latin typeface="+mn-lt"/>
              </a:rPr>
              <a:t>Chief Medical Officer for Behavioral Health and IDD</a:t>
            </a:r>
          </a:p>
        </p:txBody>
      </p:sp>
      <p:sp>
        <p:nvSpPr>
          <p:cNvPr id="10" name="Text Placeholder 9"/>
          <p:cNvSpPr>
            <a:spLocks noGrp="1"/>
          </p:cNvSpPr>
          <p:nvPr>
            <p:ph type="body" sz="quarter" idx="12"/>
          </p:nvPr>
        </p:nvSpPr>
        <p:spPr>
          <a:xfrm>
            <a:off x="2768597" y="5293151"/>
            <a:ext cx="5774267" cy="488226"/>
          </a:xfrm>
        </p:spPr>
        <p:txBody>
          <a:bodyPr>
            <a:normAutofit/>
          </a:bodyPr>
          <a:lstStyle/>
          <a:p>
            <a:r>
              <a:rPr lang="en-US" sz="2000" b="1" dirty="0">
                <a:latin typeface="+mn-lt"/>
              </a:rPr>
              <a:t>May 4, 2019</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EA02-B847-4250-AD8B-E5215F50DF66}"/>
              </a:ext>
            </a:extLst>
          </p:cNvPr>
          <p:cNvSpPr>
            <a:spLocks noGrp="1"/>
          </p:cNvSpPr>
          <p:nvPr>
            <p:ph type="title"/>
          </p:nvPr>
        </p:nvSpPr>
        <p:spPr>
          <a:xfrm>
            <a:off x="924791" y="714890"/>
            <a:ext cx="7294418" cy="888833"/>
          </a:xfrm>
        </p:spPr>
        <p:txBody>
          <a:bodyPr/>
          <a:lstStyle/>
          <a:p>
            <a:pPr algn="ctr"/>
            <a:r>
              <a:rPr lang="en-US" sz="3000" dirty="0">
                <a:latin typeface="+mn-lt"/>
                <a:ea typeface="Times New Roman"/>
              </a:rPr>
              <a:t>NC Medicaid Managed Care Products </a:t>
            </a:r>
            <a:endParaRPr lang="en-US" sz="3000" dirty="0">
              <a:latin typeface="+mn-lt"/>
            </a:endParaRPr>
          </a:p>
        </p:txBody>
      </p:sp>
      <p:sp>
        <p:nvSpPr>
          <p:cNvPr id="3" name="Text Placeholder 2">
            <a:extLst>
              <a:ext uri="{FF2B5EF4-FFF2-40B4-BE49-F238E27FC236}">
                <a16:creationId xmlns:a16="http://schemas.microsoft.com/office/drawing/2014/main" id="{90290181-E55A-47E6-8874-2514A1F8D72C}"/>
              </a:ext>
            </a:extLst>
          </p:cNvPr>
          <p:cNvSpPr>
            <a:spLocks noGrp="1"/>
          </p:cNvSpPr>
          <p:nvPr>
            <p:ph type="body" sz="quarter" idx="10"/>
          </p:nvPr>
        </p:nvSpPr>
        <p:spPr>
          <a:xfrm>
            <a:off x="924790" y="1362974"/>
            <a:ext cx="7294419" cy="5131344"/>
          </a:xfrm>
        </p:spPr>
        <p:txBody>
          <a:bodyPr/>
          <a:lstStyle/>
          <a:p>
            <a:r>
              <a:rPr lang="en-US" sz="2200" dirty="0">
                <a:latin typeface="+mn-lt"/>
              </a:rPr>
              <a:t>Session Law 2018-48 </a:t>
            </a:r>
            <a:r>
              <a:rPr lang="en-US" sz="2200" b="0" dirty="0">
                <a:latin typeface="+mn-lt"/>
              </a:rPr>
              <a:t>further directed DHHS to create 2 types of managed care products:</a:t>
            </a:r>
          </a:p>
          <a:p>
            <a:pPr lvl="1"/>
            <a:r>
              <a:rPr lang="en-US" sz="2200" dirty="0">
                <a:latin typeface="+mn-lt"/>
              </a:rPr>
              <a:t>Standard Plans </a:t>
            </a:r>
            <a:r>
              <a:rPr lang="en-US" sz="2200" b="0" dirty="0">
                <a:latin typeface="+mn-lt"/>
              </a:rPr>
              <a:t>for most NC Medicaid/Health Choice beneficiaries (duals not included)</a:t>
            </a:r>
          </a:p>
          <a:p>
            <a:pPr lvl="2"/>
            <a:r>
              <a:rPr lang="en-US" sz="2200" dirty="0">
                <a:latin typeface="+mn-lt"/>
              </a:rPr>
              <a:t>Operated by Prepaid Health Plans (PHPs)</a:t>
            </a:r>
          </a:p>
          <a:p>
            <a:pPr marL="744538" lvl="2" indent="0">
              <a:buNone/>
            </a:pPr>
            <a:r>
              <a:rPr lang="en-US" sz="2200" b="0" dirty="0">
                <a:latin typeface="+mn-lt"/>
              </a:rPr>
              <a:t>5 contract awards were announced in February 2019: </a:t>
            </a:r>
          </a:p>
          <a:p>
            <a:pPr lvl="2"/>
            <a:r>
              <a:rPr lang="en-US" sz="2200" dirty="0">
                <a:latin typeface="+mn-lt"/>
              </a:rPr>
              <a:t>4 statewide </a:t>
            </a:r>
            <a:r>
              <a:rPr lang="en-US" sz="2200" b="0" dirty="0">
                <a:latin typeface="+mn-lt"/>
              </a:rPr>
              <a:t>Commercial Plans (WellCare, BCBSNC, AmeriHealth Caritas, UnitedHealthcare). </a:t>
            </a:r>
          </a:p>
          <a:p>
            <a:pPr lvl="2"/>
            <a:r>
              <a:rPr lang="en-US" sz="2200" dirty="0">
                <a:latin typeface="+mn-lt"/>
              </a:rPr>
              <a:t>1 regional Provider-led Plan </a:t>
            </a:r>
            <a:r>
              <a:rPr lang="en-US" sz="2200" b="0" dirty="0">
                <a:latin typeface="+mn-lt"/>
              </a:rPr>
              <a:t>(Carolina Complete Health)</a:t>
            </a:r>
          </a:p>
          <a:p>
            <a:pPr lvl="2"/>
            <a:r>
              <a:rPr lang="en-US" sz="2200" b="0" dirty="0">
                <a:latin typeface="+mn-lt"/>
              </a:rPr>
              <a:t>Estimated </a:t>
            </a:r>
            <a:r>
              <a:rPr lang="en-US" sz="2200" dirty="0">
                <a:latin typeface="+mn-lt"/>
              </a:rPr>
              <a:t>1.6 million </a:t>
            </a:r>
            <a:r>
              <a:rPr lang="en-US" sz="2200" b="0" dirty="0">
                <a:latin typeface="+mn-lt"/>
              </a:rPr>
              <a:t>people covered (of 2.1M beneficiaries). </a:t>
            </a:r>
          </a:p>
        </p:txBody>
      </p:sp>
    </p:spTree>
    <p:extLst>
      <p:ext uri="{BB962C8B-B14F-4D97-AF65-F5344CB8AC3E}">
        <p14:creationId xmlns:p14="http://schemas.microsoft.com/office/powerpoint/2010/main" val="404192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AC47-DE03-4AF5-8A7E-D0BD4D2E865C}"/>
              </a:ext>
            </a:extLst>
          </p:cNvPr>
          <p:cNvSpPr>
            <a:spLocks noGrp="1"/>
          </p:cNvSpPr>
          <p:nvPr>
            <p:ph type="title"/>
          </p:nvPr>
        </p:nvSpPr>
        <p:spPr>
          <a:xfrm>
            <a:off x="935183" y="706581"/>
            <a:ext cx="7656822" cy="904009"/>
          </a:xfrm>
        </p:spPr>
        <p:txBody>
          <a:bodyPr/>
          <a:lstStyle/>
          <a:p>
            <a:r>
              <a:rPr lang="en-US" dirty="0">
                <a:latin typeface="+mn-lt"/>
                <a:ea typeface="Times New Roman"/>
              </a:rPr>
              <a:t>NC Medicaid Managed Care Products</a:t>
            </a:r>
            <a:endParaRPr lang="en-US" dirty="0">
              <a:latin typeface="+mn-lt"/>
            </a:endParaRPr>
          </a:p>
        </p:txBody>
      </p:sp>
      <p:sp>
        <p:nvSpPr>
          <p:cNvPr id="3" name="Text Placeholder 2">
            <a:extLst>
              <a:ext uri="{FF2B5EF4-FFF2-40B4-BE49-F238E27FC236}">
                <a16:creationId xmlns:a16="http://schemas.microsoft.com/office/drawing/2014/main" id="{ABE3AFCF-2894-4820-91EF-D9EA7A201110}"/>
              </a:ext>
            </a:extLst>
          </p:cNvPr>
          <p:cNvSpPr>
            <a:spLocks noGrp="1"/>
          </p:cNvSpPr>
          <p:nvPr>
            <p:ph type="body" sz="quarter" idx="10"/>
          </p:nvPr>
        </p:nvSpPr>
        <p:spPr>
          <a:xfrm>
            <a:off x="766672" y="2036717"/>
            <a:ext cx="7888288" cy="4527429"/>
          </a:xfrm>
        </p:spPr>
        <p:txBody>
          <a:bodyPr/>
          <a:lstStyle/>
          <a:p>
            <a:r>
              <a:rPr lang="en-US" sz="2400" dirty="0">
                <a:latin typeface="+mn-lt"/>
              </a:rPr>
              <a:t>Tailored Plans </a:t>
            </a:r>
            <a:r>
              <a:rPr lang="en-US" sz="2400" b="0" dirty="0">
                <a:latin typeface="+mn-lt"/>
              </a:rPr>
              <a:t>for select NC Medicaid/Health Choice (duals included) high-need populations with I/DD, TBI, SMI/SED, and/or severe SUD. Offers more robust BH/IDD service array.</a:t>
            </a:r>
          </a:p>
          <a:p>
            <a:pPr lvl="1"/>
            <a:r>
              <a:rPr lang="en-US" sz="2200" dirty="0">
                <a:latin typeface="+mn-lt"/>
              </a:rPr>
              <a:t>Only current LME-MCOs eligible to apply </a:t>
            </a:r>
            <a:r>
              <a:rPr lang="en-US" sz="2200" b="0" dirty="0">
                <a:latin typeface="+mn-lt"/>
              </a:rPr>
              <a:t>through a RFA, 5-7 regions; replaces current LME-MCO system. </a:t>
            </a:r>
          </a:p>
          <a:p>
            <a:pPr lvl="1"/>
            <a:r>
              <a:rPr lang="en-US" sz="2200" b="0" dirty="0">
                <a:latin typeface="+mn-lt"/>
              </a:rPr>
              <a:t>Estimated 25,000-35,000 dual-eligible and 80,000 - 100,000 Medicaid-only</a:t>
            </a:r>
          </a:p>
        </p:txBody>
      </p:sp>
      <p:sp>
        <p:nvSpPr>
          <p:cNvPr id="4" name="Text Placeholder 3">
            <a:extLst>
              <a:ext uri="{FF2B5EF4-FFF2-40B4-BE49-F238E27FC236}">
                <a16:creationId xmlns:a16="http://schemas.microsoft.com/office/drawing/2014/main" id="{482A1F59-2B81-420E-8DD6-587D8A247558}"/>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9600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AC01-CDFB-47F7-81A5-3A806B85854B}"/>
              </a:ext>
            </a:extLst>
          </p:cNvPr>
          <p:cNvSpPr>
            <a:spLocks noGrp="1"/>
          </p:cNvSpPr>
          <p:nvPr>
            <p:ph type="title"/>
          </p:nvPr>
        </p:nvSpPr>
        <p:spPr>
          <a:xfrm>
            <a:off x="902971" y="696790"/>
            <a:ext cx="7305848" cy="962330"/>
          </a:xfrm>
        </p:spPr>
        <p:txBody>
          <a:bodyPr/>
          <a:lstStyle/>
          <a:p>
            <a:pPr algn="ctr"/>
            <a:r>
              <a:rPr lang="en-US" dirty="0">
                <a:latin typeface="+mn-lt"/>
              </a:rPr>
              <a:t>Beneficiary Eligibility for Managed Care</a:t>
            </a:r>
            <a:endParaRPr lang="en-US" sz="2000" dirty="0">
              <a:latin typeface="+mn-lt"/>
            </a:endParaRPr>
          </a:p>
        </p:txBody>
      </p:sp>
      <p:sp>
        <p:nvSpPr>
          <p:cNvPr id="5" name="Rectangle 4">
            <a:extLst>
              <a:ext uri="{FF2B5EF4-FFF2-40B4-BE49-F238E27FC236}">
                <a16:creationId xmlns:a16="http://schemas.microsoft.com/office/drawing/2014/main" id="{2D24CF19-05B6-4AD5-8218-0C1CB99C473A}"/>
              </a:ext>
            </a:extLst>
          </p:cNvPr>
          <p:cNvSpPr/>
          <p:nvPr/>
        </p:nvSpPr>
        <p:spPr bwMode="auto">
          <a:xfrm>
            <a:off x="935181" y="1689744"/>
            <a:ext cx="7107383" cy="1111379"/>
          </a:xfrm>
          <a:prstGeom prst="rect">
            <a:avLst/>
          </a:prstGeom>
          <a:solidFill>
            <a:srgbClr val="F6D888">
              <a:lumMod val="60000"/>
              <a:lumOff val="40000"/>
            </a:srgbClr>
          </a:solidFill>
          <a:ln w="9525" cap="flat" cmpd="sng" algn="ctr">
            <a:solidFill>
              <a:schemeClr val="accent6">
                <a:lumMod val="75000"/>
              </a:schemeClr>
            </a:solid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a:r>
              <a:rPr lang="en-US" b="1" dirty="0"/>
              <a:t>The majority of Medicaid-only beneficiaries will transition to standard plans beginning in Nov 2019 through Feb 2020. Other populations will have delayed enrollment or will be exempt or excluded from managed care (remaining in FFS coverage):</a:t>
            </a:r>
          </a:p>
        </p:txBody>
      </p:sp>
      <p:sp>
        <p:nvSpPr>
          <p:cNvPr id="7" name="Rectangle 6">
            <a:extLst>
              <a:ext uri="{FF2B5EF4-FFF2-40B4-BE49-F238E27FC236}">
                <a16:creationId xmlns:a16="http://schemas.microsoft.com/office/drawing/2014/main" id="{C18AA964-1233-4803-9D29-9B787DC3DCD8}"/>
              </a:ext>
            </a:extLst>
          </p:cNvPr>
          <p:cNvSpPr/>
          <p:nvPr/>
        </p:nvSpPr>
        <p:spPr bwMode="auto">
          <a:xfrm>
            <a:off x="935181" y="2831748"/>
            <a:ext cx="6997731" cy="3149142"/>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76394" tIns="38197" rIns="76394" bIns="38197" numCol="1" anchor="t"/>
          <a:lstStyle>
            <a:defPPr>
              <a:defRPr lang="en-US"/>
            </a:defPPr>
            <a:lvl1pPr algn="l" rtl="0" fontAlgn="base">
              <a:spcBef>
                <a:spcPct val="0"/>
              </a:spcBef>
              <a:spcAft>
                <a:spcPct val="0"/>
              </a:spcAft>
              <a:defRPr sz="9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9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9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9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900" kern="1200">
                <a:solidFill>
                  <a:schemeClr val="tx1"/>
                </a:solidFill>
                <a:latin typeface="Arial" charset="0"/>
                <a:ea typeface="ＭＳ Ｐゴシック"/>
                <a:cs typeface="ＭＳ Ｐゴシック"/>
              </a:defRPr>
            </a:lvl5pPr>
            <a:lvl6pPr marL="2286000" algn="l" defTabSz="914400" rtl="0" eaLnBrk="1" latinLnBrk="0" hangingPunct="1">
              <a:defRPr sz="900" kern="1200">
                <a:solidFill>
                  <a:schemeClr val="tx1"/>
                </a:solidFill>
                <a:latin typeface="Arial" charset="0"/>
                <a:ea typeface="ＭＳ Ｐゴシック"/>
                <a:cs typeface="ＭＳ Ｐゴシック"/>
              </a:defRPr>
            </a:lvl6pPr>
            <a:lvl7pPr marL="2743200" algn="l" defTabSz="914400" rtl="0" eaLnBrk="1" latinLnBrk="0" hangingPunct="1">
              <a:defRPr sz="900" kern="1200">
                <a:solidFill>
                  <a:schemeClr val="tx1"/>
                </a:solidFill>
                <a:latin typeface="Arial" charset="0"/>
                <a:ea typeface="ＭＳ Ｐゴシック"/>
                <a:cs typeface="ＭＳ Ｐゴシック"/>
              </a:defRPr>
            </a:lvl7pPr>
            <a:lvl8pPr marL="3200400" algn="l" defTabSz="914400" rtl="0" eaLnBrk="1" latinLnBrk="0" hangingPunct="1">
              <a:defRPr sz="900" kern="1200">
                <a:solidFill>
                  <a:schemeClr val="tx1"/>
                </a:solidFill>
                <a:latin typeface="Arial" charset="0"/>
                <a:ea typeface="ＭＳ Ｐゴシック"/>
                <a:cs typeface="ＭＳ Ｐゴシック"/>
              </a:defRPr>
            </a:lvl8pPr>
            <a:lvl9pPr marL="3657600" algn="l" defTabSz="914400" rtl="0" eaLnBrk="1" latinLnBrk="0" hangingPunct="1">
              <a:defRPr sz="900" kern="1200">
                <a:solidFill>
                  <a:schemeClr val="tx1"/>
                </a:solidFill>
                <a:latin typeface="Arial" charset="0"/>
                <a:ea typeface="ＭＳ Ｐゴシック"/>
                <a:cs typeface="ＭＳ Ｐゴシック"/>
              </a:defRPr>
            </a:lvl9pPr>
          </a:lstStyle>
          <a:p>
            <a:pPr>
              <a:spcBef>
                <a:spcPts val="0"/>
              </a:spcBef>
            </a:pPr>
            <a:r>
              <a:rPr lang="en-US" sz="1400" b="1" u="sng" dirty="0">
                <a:solidFill>
                  <a:prstClr val="black"/>
                </a:solidFill>
                <a:latin typeface="+mn-lt"/>
              </a:rPr>
              <a:t>Excluded from Medicaid Managed Care:</a:t>
            </a:r>
          </a:p>
          <a:p>
            <a:pPr marL="557213" lvl="1" indent="-214313">
              <a:buClr>
                <a:srgbClr val="1F497D"/>
              </a:buClr>
              <a:buFont typeface="Wingdings" panose="05000000000000000000" pitchFamily="2" charset="2"/>
              <a:buChar char="§"/>
            </a:pPr>
            <a:r>
              <a:rPr lang="en-US" sz="1400" dirty="0">
                <a:solidFill>
                  <a:prstClr val="black"/>
                </a:solidFill>
                <a:latin typeface="+mn-lt"/>
              </a:rPr>
              <a:t>Beneficiaries with limited Medicaid benefits (e.g., partial dual eligible; undocumented aliens; some qualified aliens; NC HIPP; family planning)</a:t>
            </a:r>
          </a:p>
          <a:p>
            <a:pPr marL="557213" lvl="1" indent="-214313">
              <a:buClr>
                <a:srgbClr val="1F497D"/>
              </a:buClr>
              <a:buFont typeface="Wingdings" panose="05000000000000000000" pitchFamily="2" charset="2"/>
              <a:buChar char="§"/>
            </a:pPr>
            <a:r>
              <a:rPr lang="en-US" sz="1400" dirty="0">
                <a:solidFill>
                  <a:prstClr val="black"/>
                </a:solidFill>
                <a:latin typeface="+mn-lt"/>
              </a:rPr>
              <a:t>Medically needy with a deductible/spend-down </a:t>
            </a:r>
          </a:p>
          <a:p>
            <a:pPr marL="557213" lvl="1" indent="-214313">
              <a:buClr>
                <a:srgbClr val="1F497D"/>
              </a:buClr>
              <a:buFont typeface="Wingdings" panose="05000000000000000000" pitchFamily="2" charset="2"/>
              <a:buChar char="§"/>
            </a:pPr>
            <a:r>
              <a:rPr lang="en-US" sz="1400" dirty="0">
                <a:solidFill>
                  <a:prstClr val="black"/>
                </a:solidFill>
                <a:latin typeface="+mn-lt"/>
              </a:rPr>
              <a:t>CAP/C and CAP/DA enrollees**</a:t>
            </a:r>
          </a:p>
          <a:p>
            <a:pPr marL="557213" lvl="1" indent="-214313">
              <a:spcAft>
                <a:spcPts val="450"/>
              </a:spcAft>
              <a:buClr>
                <a:srgbClr val="1F497D"/>
              </a:buClr>
              <a:buFont typeface="Wingdings" panose="05000000000000000000" pitchFamily="2" charset="2"/>
              <a:buChar char="§"/>
            </a:pPr>
            <a:r>
              <a:rPr lang="en-US" sz="1400" dirty="0">
                <a:solidFill>
                  <a:prstClr val="black"/>
                </a:solidFill>
                <a:latin typeface="+mn-lt"/>
              </a:rPr>
              <a:t>PACE enrollees</a:t>
            </a:r>
          </a:p>
          <a:p>
            <a:r>
              <a:rPr lang="en-US" sz="1400" b="1" u="sng" dirty="0">
                <a:solidFill>
                  <a:prstClr val="black"/>
                </a:solidFill>
                <a:latin typeface="+mn-lt"/>
              </a:rPr>
              <a:t>Temporarily excluded for up to 5 years: </a:t>
            </a:r>
          </a:p>
          <a:p>
            <a:pPr marL="557213" lvl="1" indent="-214313">
              <a:buClr>
                <a:srgbClr val="1F497D"/>
              </a:buClr>
              <a:buFont typeface="Wingdings" panose="05000000000000000000" pitchFamily="2" charset="2"/>
              <a:buChar char="§"/>
            </a:pPr>
            <a:r>
              <a:rPr lang="en-US" sz="1400" dirty="0">
                <a:solidFill>
                  <a:prstClr val="black"/>
                </a:solidFill>
                <a:latin typeface="+mn-lt"/>
              </a:rPr>
              <a:t>Beneficiaries with &gt;90day nursing facility stays </a:t>
            </a:r>
          </a:p>
          <a:p>
            <a:pPr marL="557213" lvl="1" indent="-214313">
              <a:spcAft>
                <a:spcPts val="675"/>
              </a:spcAft>
              <a:buClr>
                <a:srgbClr val="1F497D"/>
              </a:buClr>
              <a:buFont typeface="Wingdings" panose="05000000000000000000" pitchFamily="2" charset="2"/>
              <a:buChar char="§"/>
            </a:pPr>
            <a:r>
              <a:rPr lang="en-US" sz="1400" dirty="0">
                <a:solidFill>
                  <a:prstClr val="black"/>
                </a:solidFill>
                <a:latin typeface="+mn-lt"/>
              </a:rPr>
              <a:t>Non-TP eligible Dual eligible</a:t>
            </a:r>
            <a:endParaRPr lang="en-US" sz="1400" b="1" u="sng" dirty="0">
              <a:solidFill>
                <a:prstClr val="black"/>
              </a:solidFill>
              <a:latin typeface="+mn-lt"/>
            </a:endParaRPr>
          </a:p>
          <a:p>
            <a:r>
              <a:rPr lang="en-US" sz="1400" b="1" u="sng" dirty="0">
                <a:solidFill>
                  <a:prstClr val="black"/>
                </a:solidFill>
                <a:latin typeface="+mn-lt"/>
              </a:rPr>
              <a:t>Exempt from Medicaid Managed Care:</a:t>
            </a:r>
          </a:p>
          <a:p>
            <a:pPr marL="557213" lvl="1" indent="-214313">
              <a:buClr>
                <a:srgbClr val="1F497D"/>
              </a:buClr>
              <a:buFont typeface="Wingdings" panose="05000000000000000000" pitchFamily="2" charset="2"/>
              <a:buChar char="§"/>
            </a:pPr>
            <a:r>
              <a:rPr lang="en-US" sz="1400" dirty="0">
                <a:solidFill>
                  <a:prstClr val="black"/>
                </a:solidFill>
                <a:latin typeface="+mn-lt"/>
              </a:rPr>
              <a:t>Members of federally recognized tribes, including members of the Eastern Band of Cherokee Indians (EBCI)</a:t>
            </a:r>
          </a:p>
          <a:p>
            <a:endParaRPr lang="en-US" sz="1400" dirty="0">
              <a:solidFill>
                <a:prstClr val="black"/>
              </a:solidFill>
              <a:latin typeface="+mn-lt"/>
            </a:endParaRPr>
          </a:p>
        </p:txBody>
      </p:sp>
      <p:sp>
        <p:nvSpPr>
          <p:cNvPr id="9" name="Text Placeholder 8">
            <a:extLst>
              <a:ext uri="{FF2B5EF4-FFF2-40B4-BE49-F238E27FC236}">
                <a16:creationId xmlns:a16="http://schemas.microsoft.com/office/drawing/2014/main" id="{7DC57F17-28E9-42E1-BFC9-85FEBFF8C45C}"/>
              </a:ext>
            </a:extLst>
          </p:cNvPr>
          <p:cNvSpPr txBox="1">
            <a:spLocks noGrp="1"/>
          </p:cNvSpPr>
          <p:nvPr>
            <p:ph type="body" sz="quarter" idx="10"/>
          </p:nvPr>
        </p:nvSpPr>
        <p:spPr>
          <a:xfrm>
            <a:off x="902971" y="5980890"/>
            <a:ext cx="7338059" cy="523220"/>
          </a:xfrm>
          <a:prstGeom prst="rect">
            <a:avLst/>
          </a:prstGeom>
          <a:noFill/>
        </p:spPr>
        <p:txBody>
          <a:bodyPr wrap="square" rtlCol="0">
            <a:spAutoFit/>
          </a:bodyPr>
          <a:lstStyle/>
          <a:p>
            <a:pPr marL="0" indent="0">
              <a:buNone/>
            </a:pPr>
            <a:r>
              <a:rPr lang="en-US" sz="1400" dirty="0">
                <a:latin typeface="+mn-lt"/>
              </a:rPr>
              <a:t>*DHHS has published final policy guidance for TP eligibility as of 3/18/19 ; **Will require legislative change</a:t>
            </a:r>
          </a:p>
        </p:txBody>
      </p:sp>
    </p:spTree>
    <p:extLst>
      <p:ext uri="{BB962C8B-B14F-4D97-AF65-F5344CB8AC3E}">
        <p14:creationId xmlns:p14="http://schemas.microsoft.com/office/powerpoint/2010/main" val="4137800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p:cNvSpPr txBox="1">
            <a:spLocks/>
          </p:cNvSpPr>
          <p:nvPr/>
        </p:nvSpPr>
        <p:spPr>
          <a:xfrm>
            <a:off x="924791" y="675412"/>
            <a:ext cx="6473503" cy="86133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002060"/>
                </a:solidFill>
                <a:latin typeface="+mn-lt"/>
              </a:rPr>
              <a:t>Design and Launch Timeline</a:t>
            </a:r>
          </a:p>
        </p:txBody>
      </p:sp>
      <p:cxnSp>
        <p:nvCxnSpPr>
          <p:cNvPr id="24" name="Straight Connector 23"/>
          <p:cNvCxnSpPr/>
          <p:nvPr/>
        </p:nvCxnSpPr>
        <p:spPr>
          <a:xfrm>
            <a:off x="1143000" y="1750219"/>
            <a:ext cx="6858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3"/>
          <p:cNvSpPr>
            <a:spLocks noChangeArrowheads="1"/>
          </p:cNvSpPr>
          <p:nvPr/>
        </p:nvSpPr>
        <p:spPr bwMode="auto">
          <a:xfrm>
            <a:off x="4005179" y="5093985"/>
            <a:ext cx="12573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1" algn="ctr" eaLnBrk="0" fontAlgn="base" hangingPunct="0">
              <a:spcBef>
                <a:spcPct val="0"/>
              </a:spcBef>
              <a:spcAft>
                <a:spcPct val="0"/>
              </a:spcAft>
              <a:buClr>
                <a:srgbClr val="FFCC00"/>
              </a:buClr>
              <a:buSzPct val="100000"/>
              <a:tabLst>
                <a:tab pos="382191" algn="l"/>
                <a:tab pos="685800" algn="l"/>
              </a:tabLst>
              <a:defRPr/>
            </a:pPr>
            <a:r>
              <a:rPr lang="en-US" sz="900" kern="0" dirty="0">
                <a:solidFill>
                  <a:srgbClr val="336699"/>
                </a:solidFill>
              </a:rPr>
              <a:t>SPs launch in remaining regions; </a:t>
            </a:r>
          </a:p>
          <a:p>
            <a:pPr marL="0" lvl="1" algn="ctr" eaLnBrk="0" fontAlgn="base" hangingPunct="0">
              <a:spcBef>
                <a:spcPct val="0"/>
              </a:spcBef>
              <a:spcAft>
                <a:spcPct val="0"/>
              </a:spcAft>
              <a:buClr>
                <a:srgbClr val="FFCC00"/>
              </a:buClr>
              <a:buSzPct val="100000"/>
              <a:tabLst>
                <a:tab pos="382191" algn="l"/>
                <a:tab pos="685800" algn="l"/>
              </a:tabLst>
              <a:defRPr/>
            </a:pPr>
            <a:r>
              <a:rPr lang="en-US" sz="900" kern="0" dirty="0">
                <a:solidFill>
                  <a:srgbClr val="F0AB00">
                    <a:lumMod val="75000"/>
                  </a:srgbClr>
                </a:solidFill>
                <a:cs typeface="Calibri" pitchFamily="34" charset="0"/>
              </a:rPr>
              <a:t>DHHS releases BH I/DD TP RFA </a:t>
            </a:r>
          </a:p>
          <a:p>
            <a:pPr marL="0" lvl="1" algn="ctr" eaLnBrk="0" fontAlgn="base" hangingPunct="0">
              <a:spcBef>
                <a:spcPct val="0"/>
              </a:spcBef>
              <a:spcAft>
                <a:spcPct val="0"/>
              </a:spcAft>
              <a:buClr>
                <a:srgbClr val="FFCC00"/>
              </a:buClr>
              <a:buSzPct val="100000"/>
              <a:tabLst>
                <a:tab pos="382191" algn="l"/>
                <a:tab pos="685800" algn="l"/>
              </a:tabLst>
              <a:defRPr/>
            </a:pPr>
            <a:r>
              <a:rPr lang="en-US" sz="900" kern="0" dirty="0">
                <a:solidFill>
                  <a:srgbClr val="F0AB00">
                    <a:lumMod val="75000"/>
                  </a:srgbClr>
                </a:solidFill>
                <a:cs typeface="Calibri" pitchFamily="34" charset="0"/>
              </a:rPr>
              <a:t>(tentative)</a:t>
            </a:r>
          </a:p>
        </p:txBody>
      </p:sp>
      <p:sp>
        <p:nvSpPr>
          <p:cNvPr id="26" name="Rectangle 23"/>
          <p:cNvSpPr>
            <a:spLocks noChangeArrowheads="1"/>
          </p:cNvSpPr>
          <p:nvPr/>
        </p:nvSpPr>
        <p:spPr bwMode="auto">
          <a:xfrm>
            <a:off x="5119207" y="4346102"/>
            <a:ext cx="10772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900" dirty="0">
                <a:solidFill>
                  <a:srgbClr val="D52B1E"/>
                </a:solidFill>
                <a:cs typeface="Calibri" pitchFamily="34" charset="0"/>
              </a:rPr>
              <a:t> </a:t>
            </a:r>
            <a:r>
              <a:rPr lang="en-US" sz="900" dirty="0">
                <a:solidFill>
                  <a:srgbClr val="F0AB00">
                    <a:lumMod val="75000"/>
                  </a:srgbClr>
                </a:solidFill>
                <a:cs typeface="Calibri" pitchFamily="34" charset="0"/>
              </a:rPr>
              <a:t>DHHS awards BH I/DD TP contracts</a:t>
            </a:r>
          </a:p>
          <a:p>
            <a:pPr algn="ctr"/>
            <a:r>
              <a:rPr lang="en-US" sz="900" dirty="0">
                <a:solidFill>
                  <a:srgbClr val="F0AB00">
                    <a:lumMod val="75000"/>
                  </a:srgbClr>
                </a:solidFill>
                <a:cs typeface="Calibri" pitchFamily="34" charset="0"/>
              </a:rPr>
              <a:t>(tentative)</a:t>
            </a:r>
          </a:p>
        </p:txBody>
      </p:sp>
      <p:sp>
        <p:nvSpPr>
          <p:cNvPr id="27" name="AutoShape 19"/>
          <p:cNvSpPr>
            <a:spLocks noChangeArrowheads="1"/>
          </p:cNvSpPr>
          <p:nvPr/>
        </p:nvSpPr>
        <p:spPr bwMode="auto">
          <a:xfrm>
            <a:off x="1140406" y="2745797"/>
            <a:ext cx="6863195" cy="1314450"/>
          </a:xfrm>
          <a:prstGeom prst="homePlate">
            <a:avLst>
              <a:gd name="adj" fmla="val 44022"/>
            </a:avLst>
          </a:prstGeom>
          <a:solidFill>
            <a:srgbClr val="FFFFFF">
              <a:lumMod val="75000"/>
              <a:alpha val="70195"/>
            </a:srgbClr>
          </a:solidFill>
          <a:ln>
            <a:noFill/>
          </a:ln>
          <a:effectLst/>
          <a:extLst/>
        </p:spPr>
        <p:txBody>
          <a:bodyPr wrap="none" anchor="ctr"/>
          <a:lstStyle/>
          <a:p>
            <a:pPr fontAlgn="base">
              <a:spcBef>
                <a:spcPct val="0"/>
              </a:spcBef>
              <a:spcAft>
                <a:spcPct val="0"/>
              </a:spcAft>
              <a:defRPr/>
            </a:pPr>
            <a:endParaRPr lang="en-US" sz="1050" kern="0" dirty="0">
              <a:solidFill>
                <a:srgbClr val="000000"/>
              </a:solidFill>
              <a:latin typeface="Franklin Gothic Book" panose="020B0503020102020204" pitchFamily="34" charset="0"/>
            </a:endParaRPr>
          </a:p>
        </p:txBody>
      </p:sp>
      <p:sp>
        <p:nvSpPr>
          <p:cNvPr id="28" name="Text Box 20"/>
          <p:cNvSpPr txBox="1">
            <a:spLocks noChangeArrowheads="1"/>
          </p:cNvSpPr>
          <p:nvPr/>
        </p:nvSpPr>
        <p:spPr bwMode="auto">
          <a:xfrm>
            <a:off x="2902702" y="2406444"/>
            <a:ext cx="62865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75" b="1" dirty="0">
                <a:solidFill>
                  <a:srgbClr val="000000"/>
                </a:solidFill>
                <a:latin typeface="+mn-lt"/>
              </a:rPr>
              <a:t>Feb. 2019</a:t>
            </a:r>
          </a:p>
        </p:txBody>
      </p:sp>
      <p:sp>
        <p:nvSpPr>
          <p:cNvPr id="29" name="Line 30"/>
          <p:cNvSpPr>
            <a:spLocks noChangeShapeType="1"/>
          </p:cNvSpPr>
          <p:nvPr/>
        </p:nvSpPr>
        <p:spPr bwMode="auto">
          <a:xfrm flipH="1">
            <a:off x="3217027" y="2745796"/>
            <a:ext cx="0" cy="2488286"/>
          </a:xfrm>
          <a:prstGeom prst="line">
            <a:avLst/>
          </a:prstGeom>
          <a:noFill/>
          <a:ln w="25400">
            <a:solidFill>
              <a:sysClr val="windowText" lastClr="000000">
                <a:lumMod val="85000"/>
                <a:lumOff val="15000"/>
              </a:sys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050" kern="0" dirty="0">
              <a:solidFill>
                <a:srgbClr val="000000"/>
              </a:solidFill>
              <a:latin typeface="Franklin Gothic Book" panose="020B0503020102020204" pitchFamily="34" charset="0"/>
            </a:endParaRPr>
          </a:p>
        </p:txBody>
      </p:sp>
      <p:sp>
        <p:nvSpPr>
          <p:cNvPr id="30" name="Rectangle 23"/>
          <p:cNvSpPr>
            <a:spLocks noChangeArrowheads="1"/>
          </p:cNvSpPr>
          <p:nvPr/>
        </p:nvSpPr>
        <p:spPr bwMode="auto">
          <a:xfrm>
            <a:off x="2743200" y="5242911"/>
            <a:ext cx="9476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900" dirty="0">
                <a:solidFill>
                  <a:srgbClr val="336699"/>
                </a:solidFill>
                <a:cs typeface="Calibri" pitchFamily="34" charset="0"/>
              </a:rPr>
              <a:t>DHHS issued SP contracts</a:t>
            </a:r>
          </a:p>
        </p:txBody>
      </p:sp>
      <p:sp>
        <p:nvSpPr>
          <p:cNvPr id="31" name="Text Box 20"/>
          <p:cNvSpPr txBox="1">
            <a:spLocks noChangeArrowheads="1"/>
          </p:cNvSpPr>
          <p:nvPr/>
        </p:nvSpPr>
        <p:spPr bwMode="auto">
          <a:xfrm>
            <a:off x="3694003" y="2406444"/>
            <a:ext cx="67541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75" b="1" dirty="0">
                <a:solidFill>
                  <a:prstClr val="black">
                    <a:lumMod val="85000"/>
                    <a:lumOff val="15000"/>
                  </a:prstClr>
                </a:solidFill>
                <a:latin typeface="+mn-lt"/>
              </a:rPr>
              <a:t>Nov. </a:t>
            </a:r>
            <a:br>
              <a:rPr lang="en-US" sz="975" b="1" dirty="0">
                <a:solidFill>
                  <a:prstClr val="black">
                    <a:lumMod val="85000"/>
                    <a:lumOff val="15000"/>
                  </a:prstClr>
                </a:solidFill>
                <a:latin typeface="+mn-lt"/>
              </a:rPr>
            </a:br>
            <a:r>
              <a:rPr lang="en-US" sz="975" b="1" dirty="0">
                <a:solidFill>
                  <a:prstClr val="black">
                    <a:lumMod val="85000"/>
                    <a:lumOff val="15000"/>
                  </a:prstClr>
                </a:solidFill>
                <a:latin typeface="+mn-lt"/>
              </a:rPr>
              <a:t>2019</a:t>
            </a:r>
          </a:p>
        </p:txBody>
      </p:sp>
      <p:sp>
        <p:nvSpPr>
          <p:cNvPr id="32" name="Rectangle 23"/>
          <p:cNvSpPr>
            <a:spLocks noChangeArrowheads="1"/>
          </p:cNvSpPr>
          <p:nvPr/>
        </p:nvSpPr>
        <p:spPr bwMode="auto">
          <a:xfrm>
            <a:off x="3545787" y="4290818"/>
            <a:ext cx="10287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1" algn="ctr" eaLnBrk="0" fontAlgn="base" hangingPunct="0">
              <a:spcBef>
                <a:spcPct val="0"/>
              </a:spcBef>
              <a:spcAft>
                <a:spcPct val="0"/>
              </a:spcAft>
              <a:buClr>
                <a:srgbClr val="FFCC00"/>
              </a:buClr>
              <a:buSzPct val="100000"/>
              <a:tabLst>
                <a:tab pos="426244" algn="l"/>
                <a:tab pos="685800" algn="l"/>
              </a:tabLst>
              <a:defRPr/>
            </a:pPr>
            <a:r>
              <a:rPr lang="en-US" sz="900" kern="0" dirty="0">
                <a:solidFill>
                  <a:srgbClr val="336699"/>
                </a:solidFill>
                <a:cs typeface="Times New Roman" pitchFamily="18" charset="0"/>
              </a:rPr>
              <a:t>SPs launch in initial regions – 2 and 4</a:t>
            </a:r>
            <a:endParaRPr lang="en-US" sz="900" kern="0" dirty="0">
              <a:solidFill>
                <a:srgbClr val="336699"/>
              </a:solidFill>
            </a:endParaRPr>
          </a:p>
        </p:txBody>
      </p:sp>
      <p:sp>
        <p:nvSpPr>
          <p:cNvPr id="33" name="Line 30"/>
          <p:cNvSpPr>
            <a:spLocks noChangeShapeType="1"/>
          </p:cNvSpPr>
          <p:nvPr/>
        </p:nvSpPr>
        <p:spPr bwMode="auto">
          <a:xfrm>
            <a:off x="4031707" y="2745797"/>
            <a:ext cx="0" cy="1536192"/>
          </a:xfrm>
          <a:prstGeom prst="line">
            <a:avLst/>
          </a:prstGeom>
          <a:noFill/>
          <a:ln w="25400">
            <a:solidFill>
              <a:sysClr val="windowText" lastClr="000000">
                <a:lumMod val="85000"/>
                <a:lumOff val="15000"/>
              </a:sys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050" kern="0" dirty="0">
              <a:solidFill>
                <a:srgbClr val="000000"/>
              </a:solidFill>
              <a:latin typeface="Franklin Gothic Book" panose="020B0503020102020204" pitchFamily="34" charset="0"/>
            </a:endParaRPr>
          </a:p>
        </p:txBody>
      </p:sp>
      <p:sp>
        <p:nvSpPr>
          <p:cNvPr id="34" name="Text Box 20"/>
          <p:cNvSpPr txBox="1">
            <a:spLocks noChangeArrowheads="1"/>
          </p:cNvSpPr>
          <p:nvPr/>
        </p:nvSpPr>
        <p:spPr bwMode="auto">
          <a:xfrm>
            <a:off x="4338912" y="2406444"/>
            <a:ext cx="64070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75" b="1" dirty="0">
                <a:solidFill>
                  <a:prstClr val="black">
                    <a:lumMod val="85000"/>
                    <a:lumOff val="15000"/>
                  </a:prstClr>
                </a:solidFill>
                <a:latin typeface="+mn-lt"/>
              </a:rPr>
              <a:t>Feb. </a:t>
            </a:r>
            <a:br>
              <a:rPr lang="en-US" sz="975" b="1" dirty="0">
                <a:solidFill>
                  <a:prstClr val="black">
                    <a:lumMod val="85000"/>
                    <a:lumOff val="15000"/>
                  </a:prstClr>
                </a:solidFill>
                <a:latin typeface="+mn-lt"/>
              </a:rPr>
            </a:br>
            <a:r>
              <a:rPr lang="en-US" sz="975" b="1" dirty="0">
                <a:solidFill>
                  <a:prstClr val="black">
                    <a:lumMod val="85000"/>
                    <a:lumOff val="15000"/>
                  </a:prstClr>
                </a:solidFill>
                <a:latin typeface="+mn-lt"/>
              </a:rPr>
              <a:t>2020</a:t>
            </a:r>
          </a:p>
        </p:txBody>
      </p:sp>
      <p:sp>
        <p:nvSpPr>
          <p:cNvPr id="37" name="Text Box 20"/>
          <p:cNvSpPr txBox="1">
            <a:spLocks noChangeArrowheads="1"/>
          </p:cNvSpPr>
          <p:nvPr/>
        </p:nvSpPr>
        <p:spPr bwMode="auto">
          <a:xfrm>
            <a:off x="7094291" y="2406444"/>
            <a:ext cx="620961"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75" b="1" dirty="0">
                <a:solidFill>
                  <a:prstClr val="black">
                    <a:lumMod val="85000"/>
                    <a:lumOff val="15000"/>
                  </a:prstClr>
                </a:solidFill>
                <a:latin typeface="+mn-lt"/>
              </a:rPr>
              <a:t>July </a:t>
            </a:r>
            <a:br>
              <a:rPr lang="en-US" sz="975" b="1" dirty="0">
                <a:solidFill>
                  <a:prstClr val="black">
                    <a:lumMod val="85000"/>
                    <a:lumOff val="15000"/>
                  </a:prstClr>
                </a:solidFill>
                <a:latin typeface="+mn-lt"/>
              </a:rPr>
            </a:br>
            <a:r>
              <a:rPr lang="en-US" sz="975" b="1" dirty="0">
                <a:solidFill>
                  <a:prstClr val="black">
                    <a:lumMod val="85000"/>
                    <a:lumOff val="15000"/>
                  </a:prstClr>
                </a:solidFill>
                <a:latin typeface="+mn-lt"/>
              </a:rPr>
              <a:t>2021</a:t>
            </a:r>
          </a:p>
        </p:txBody>
      </p:sp>
      <p:sp>
        <p:nvSpPr>
          <p:cNvPr id="38" name="Rectangle 23"/>
          <p:cNvSpPr>
            <a:spLocks noChangeArrowheads="1"/>
          </p:cNvSpPr>
          <p:nvPr/>
        </p:nvSpPr>
        <p:spPr bwMode="auto">
          <a:xfrm>
            <a:off x="7088620" y="4353225"/>
            <a:ext cx="857250" cy="577081"/>
          </a:xfrm>
          <a:prstGeom prst="rect">
            <a:avLst/>
          </a:prstGeom>
          <a:noFill/>
          <a:ln w="9525">
            <a:solidFill>
              <a:srgbClr val="008A3E"/>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1" algn="ctr" eaLnBrk="0" fontAlgn="base" hangingPunct="0">
              <a:spcBef>
                <a:spcPct val="0"/>
              </a:spcBef>
              <a:spcAft>
                <a:spcPct val="0"/>
              </a:spcAft>
              <a:buClr>
                <a:srgbClr val="FFCC00"/>
              </a:buClr>
              <a:buSzPct val="100000"/>
              <a:tabLst>
                <a:tab pos="342900" algn="l"/>
                <a:tab pos="685800" algn="l"/>
              </a:tabLst>
              <a:defRPr/>
            </a:pPr>
            <a:r>
              <a:rPr lang="en-US" sz="1050" b="1" kern="0" dirty="0">
                <a:solidFill>
                  <a:srgbClr val="008A3E"/>
                </a:solidFill>
                <a:cs typeface="Times New Roman" pitchFamily="18" charset="0"/>
              </a:rPr>
              <a:t>BH I/DD TPs launch</a:t>
            </a:r>
            <a:endParaRPr lang="en-US" sz="1050" b="1" kern="0" dirty="0">
              <a:solidFill>
                <a:srgbClr val="008A3E"/>
              </a:solidFill>
            </a:endParaRPr>
          </a:p>
        </p:txBody>
      </p:sp>
      <p:sp>
        <p:nvSpPr>
          <p:cNvPr id="39" name="Text Box 20"/>
          <p:cNvSpPr txBox="1">
            <a:spLocks noChangeArrowheads="1"/>
          </p:cNvSpPr>
          <p:nvPr/>
        </p:nvSpPr>
        <p:spPr bwMode="auto">
          <a:xfrm>
            <a:off x="1150864" y="2406444"/>
            <a:ext cx="628650"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75" b="1" dirty="0">
                <a:solidFill>
                  <a:prstClr val="black">
                    <a:lumMod val="85000"/>
                    <a:lumOff val="15000"/>
                  </a:prstClr>
                </a:solidFill>
                <a:latin typeface="+mn-lt"/>
              </a:rPr>
              <a:t>Aug. 2018</a:t>
            </a:r>
          </a:p>
        </p:txBody>
      </p:sp>
      <p:sp>
        <p:nvSpPr>
          <p:cNvPr id="41" name="Line 30"/>
          <p:cNvSpPr>
            <a:spLocks noChangeShapeType="1"/>
          </p:cNvSpPr>
          <p:nvPr/>
        </p:nvSpPr>
        <p:spPr bwMode="auto">
          <a:xfrm flipH="1">
            <a:off x="5657850" y="2747233"/>
            <a:ext cx="0" cy="1534395"/>
          </a:xfrm>
          <a:prstGeom prst="line">
            <a:avLst/>
          </a:prstGeom>
          <a:noFill/>
          <a:ln w="25400">
            <a:solidFill>
              <a:sysClr val="windowText" lastClr="000000">
                <a:lumMod val="85000"/>
                <a:lumOff val="15000"/>
              </a:sys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050" kern="0" dirty="0">
              <a:solidFill>
                <a:srgbClr val="000000"/>
              </a:solidFill>
              <a:latin typeface="Franklin Gothic Book" panose="020B0503020102020204" pitchFamily="34" charset="0"/>
            </a:endParaRPr>
          </a:p>
        </p:txBody>
      </p:sp>
      <p:sp>
        <p:nvSpPr>
          <p:cNvPr id="42" name="Rectangle 23"/>
          <p:cNvSpPr>
            <a:spLocks noChangeArrowheads="1"/>
          </p:cNvSpPr>
          <p:nvPr/>
        </p:nvSpPr>
        <p:spPr bwMode="auto">
          <a:xfrm>
            <a:off x="1170430" y="4353225"/>
            <a:ext cx="90653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sz="900" dirty="0">
                <a:solidFill>
                  <a:srgbClr val="336699"/>
                </a:solidFill>
                <a:cs typeface="Calibri" pitchFamily="34" charset="0"/>
              </a:rPr>
              <a:t>DHHS released SP RFP</a:t>
            </a:r>
          </a:p>
        </p:txBody>
      </p:sp>
      <p:grpSp>
        <p:nvGrpSpPr>
          <p:cNvPr id="46" name="Group 45"/>
          <p:cNvGrpSpPr/>
          <p:nvPr/>
        </p:nvGrpSpPr>
        <p:grpSpPr>
          <a:xfrm>
            <a:off x="1467329" y="2877057"/>
            <a:ext cx="5930964" cy="1054541"/>
            <a:chOff x="432439" y="2955633"/>
            <a:chExt cx="7907952" cy="1406054"/>
          </a:xfrm>
        </p:grpSpPr>
        <p:grpSp>
          <p:nvGrpSpPr>
            <p:cNvPr id="47" name="Group 46"/>
            <p:cNvGrpSpPr/>
            <p:nvPr/>
          </p:nvGrpSpPr>
          <p:grpSpPr>
            <a:xfrm>
              <a:off x="457200" y="3657599"/>
              <a:ext cx="4242684" cy="704088"/>
              <a:chOff x="485775" y="3657599"/>
              <a:chExt cx="4242684" cy="704088"/>
            </a:xfrm>
          </p:grpSpPr>
          <p:sp>
            <p:nvSpPr>
              <p:cNvPr id="54" name="Rectangle 53"/>
              <p:cNvSpPr/>
              <p:nvPr/>
            </p:nvSpPr>
            <p:spPr bwMode="auto">
              <a:xfrm>
                <a:off x="485775" y="3657599"/>
                <a:ext cx="4242684" cy="704088"/>
              </a:xfrm>
              <a:prstGeom prst="rect">
                <a:avLst/>
              </a:prstGeom>
              <a:solidFill>
                <a:srgbClr val="6699CC"/>
              </a:solidFill>
              <a:ln w="9525" cap="flat" cmpd="sng" algn="ctr">
                <a:no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defTabSz="764381" fontAlgn="base">
                  <a:spcBef>
                    <a:spcPct val="0"/>
                  </a:spcBef>
                  <a:spcAft>
                    <a:spcPct val="0"/>
                  </a:spcAft>
                  <a:defRPr/>
                </a:pPr>
                <a:endParaRPr lang="en-US" sz="825" b="1" kern="0" dirty="0">
                  <a:solidFill>
                    <a:srgbClr val="000000"/>
                  </a:solidFill>
                  <a:latin typeface="Calibri" panose="020F0502020204030204" pitchFamily="34" charset="0"/>
                </a:endParaRPr>
              </a:p>
            </p:txBody>
          </p:sp>
          <p:sp>
            <p:nvSpPr>
              <p:cNvPr id="55" name="TextBox 54"/>
              <p:cNvSpPr txBox="1"/>
              <p:nvPr/>
            </p:nvSpPr>
            <p:spPr>
              <a:xfrm>
                <a:off x="530010" y="3759734"/>
                <a:ext cx="4154217" cy="523220"/>
              </a:xfrm>
              <a:prstGeom prst="rect">
                <a:avLst/>
              </a:prstGeom>
              <a:noFill/>
            </p:spPr>
            <p:txBody>
              <a:bodyPr wrap="square" rtlCol="0">
                <a:spAutoFit/>
              </a:bodyPr>
              <a:lstStyle/>
              <a:p>
                <a:pPr algn="ctr">
                  <a:defRPr/>
                </a:pPr>
                <a:r>
                  <a:rPr lang="en-US" sz="1050" b="1" i="1" kern="0" dirty="0">
                    <a:solidFill>
                      <a:sysClr val="windowText" lastClr="000000"/>
                    </a:solidFill>
                  </a:rPr>
                  <a:t>SP implementation planning</a:t>
                </a:r>
              </a:p>
              <a:p>
                <a:pPr algn="ctr">
                  <a:defRPr/>
                </a:pPr>
                <a:r>
                  <a:rPr lang="en-US" sz="900" i="1" kern="0" dirty="0">
                    <a:solidFill>
                      <a:sysClr val="windowText" lastClr="000000"/>
                    </a:solidFill>
                  </a:rPr>
                  <a:t>(8/2018-2/2020)</a:t>
                </a:r>
              </a:p>
            </p:txBody>
          </p:sp>
        </p:grpSp>
        <p:grpSp>
          <p:nvGrpSpPr>
            <p:cNvPr id="48" name="Group 47"/>
            <p:cNvGrpSpPr/>
            <p:nvPr/>
          </p:nvGrpSpPr>
          <p:grpSpPr>
            <a:xfrm>
              <a:off x="432439" y="2955633"/>
              <a:ext cx="4242684" cy="704088"/>
              <a:chOff x="461014" y="2965158"/>
              <a:chExt cx="4242684" cy="704088"/>
            </a:xfrm>
          </p:grpSpPr>
          <p:sp>
            <p:nvSpPr>
              <p:cNvPr id="52" name="Rectangle 51"/>
              <p:cNvSpPr/>
              <p:nvPr/>
            </p:nvSpPr>
            <p:spPr bwMode="auto">
              <a:xfrm>
                <a:off x="461014" y="2965158"/>
                <a:ext cx="4242684" cy="704088"/>
              </a:xfrm>
              <a:prstGeom prst="rect">
                <a:avLst/>
              </a:prstGeom>
              <a:solidFill>
                <a:srgbClr val="F0AB00">
                  <a:lumMod val="20000"/>
                  <a:lumOff val="80000"/>
                </a:srgbClr>
              </a:solidFill>
              <a:ln w="9525" cap="flat" cmpd="sng" algn="ctr">
                <a:no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defTabSz="764381" fontAlgn="base">
                  <a:spcBef>
                    <a:spcPct val="0"/>
                  </a:spcBef>
                  <a:spcAft>
                    <a:spcPct val="0"/>
                  </a:spcAft>
                  <a:defRPr/>
                </a:pPr>
                <a:endParaRPr lang="en-US" sz="825" b="1" kern="0" dirty="0">
                  <a:solidFill>
                    <a:srgbClr val="000000"/>
                  </a:solidFill>
                  <a:latin typeface="Calibri" panose="020F0502020204030204" pitchFamily="34" charset="0"/>
                </a:endParaRPr>
              </a:p>
            </p:txBody>
          </p:sp>
          <p:sp>
            <p:nvSpPr>
              <p:cNvPr id="53" name="TextBox 52"/>
              <p:cNvSpPr txBox="1"/>
              <p:nvPr/>
            </p:nvSpPr>
            <p:spPr>
              <a:xfrm>
                <a:off x="1416585" y="3076569"/>
                <a:ext cx="2331544" cy="523220"/>
              </a:xfrm>
              <a:prstGeom prst="rect">
                <a:avLst/>
              </a:prstGeom>
              <a:noFill/>
            </p:spPr>
            <p:txBody>
              <a:bodyPr wrap="square" rtlCol="0">
                <a:spAutoFit/>
              </a:bodyPr>
              <a:lstStyle/>
              <a:p>
                <a:pPr algn="ctr">
                  <a:defRPr/>
                </a:pPr>
                <a:r>
                  <a:rPr lang="en-US" sz="1050" b="1" i="1" kern="0" dirty="0">
                    <a:solidFill>
                      <a:sysClr val="windowText" lastClr="000000"/>
                    </a:solidFill>
                  </a:rPr>
                  <a:t>BH I/DD TP design</a:t>
                </a:r>
              </a:p>
              <a:p>
                <a:pPr algn="ctr">
                  <a:defRPr/>
                </a:pPr>
                <a:r>
                  <a:rPr lang="en-US" sz="900" i="1" kern="0" dirty="0">
                    <a:solidFill>
                      <a:sysClr val="windowText" lastClr="000000"/>
                    </a:solidFill>
                  </a:rPr>
                  <a:t>(8/2018-2/2020)</a:t>
                </a:r>
              </a:p>
            </p:txBody>
          </p:sp>
        </p:grpSp>
        <p:grpSp>
          <p:nvGrpSpPr>
            <p:cNvPr id="49" name="Group 48"/>
            <p:cNvGrpSpPr/>
            <p:nvPr/>
          </p:nvGrpSpPr>
          <p:grpSpPr>
            <a:xfrm>
              <a:off x="4699885" y="2955633"/>
              <a:ext cx="3640506" cy="864990"/>
              <a:chOff x="4699885" y="2965158"/>
              <a:chExt cx="3640506" cy="864990"/>
            </a:xfrm>
          </p:grpSpPr>
          <p:sp>
            <p:nvSpPr>
              <p:cNvPr id="50" name="Rectangle 49"/>
              <p:cNvSpPr/>
              <p:nvPr/>
            </p:nvSpPr>
            <p:spPr bwMode="auto">
              <a:xfrm>
                <a:off x="4699885" y="2965158"/>
                <a:ext cx="3640506" cy="697386"/>
              </a:xfrm>
              <a:prstGeom prst="rect">
                <a:avLst/>
              </a:prstGeom>
              <a:solidFill>
                <a:srgbClr val="F0AB00">
                  <a:lumMod val="60000"/>
                  <a:lumOff val="40000"/>
                </a:srgbClr>
              </a:solidFill>
              <a:ln w="9525" cap="flat" cmpd="sng" algn="ctr">
                <a:no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defTabSz="764381" fontAlgn="base">
                  <a:spcBef>
                    <a:spcPct val="0"/>
                  </a:spcBef>
                  <a:spcAft>
                    <a:spcPct val="0"/>
                  </a:spcAft>
                  <a:defRPr/>
                </a:pPr>
                <a:endParaRPr lang="en-US" sz="825" b="1" kern="0" dirty="0">
                  <a:solidFill>
                    <a:srgbClr val="000000"/>
                  </a:solidFill>
                  <a:latin typeface="Calibri" panose="020F0502020204030204" pitchFamily="34" charset="0"/>
                </a:endParaRPr>
              </a:p>
            </p:txBody>
          </p:sp>
          <p:sp>
            <p:nvSpPr>
              <p:cNvPr id="51" name="TextBox 50"/>
              <p:cNvSpPr txBox="1"/>
              <p:nvPr/>
            </p:nvSpPr>
            <p:spPr>
              <a:xfrm>
                <a:off x="4895654" y="3091485"/>
                <a:ext cx="3200399" cy="738663"/>
              </a:xfrm>
              <a:prstGeom prst="rect">
                <a:avLst/>
              </a:prstGeom>
              <a:noFill/>
            </p:spPr>
            <p:txBody>
              <a:bodyPr wrap="square" rtlCol="0">
                <a:spAutoFit/>
              </a:bodyPr>
              <a:lstStyle/>
              <a:p>
                <a:pPr algn="ctr">
                  <a:defRPr/>
                </a:pPr>
                <a:r>
                  <a:rPr lang="en-US" sz="1050" b="1" i="1" kern="0" dirty="0">
                    <a:solidFill>
                      <a:sysClr val="windowText" lastClr="000000"/>
                    </a:solidFill>
                  </a:rPr>
                  <a:t>BH I/DD TP implementation planning</a:t>
                </a:r>
              </a:p>
              <a:p>
                <a:pPr algn="ctr">
                  <a:defRPr/>
                </a:pPr>
                <a:r>
                  <a:rPr lang="en-US" sz="900" i="1" kern="0" dirty="0">
                    <a:solidFill>
                      <a:sysClr val="windowText" lastClr="000000"/>
                    </a:solidFill>
                  </a:rPr>
                  <a:t>(2/2020-7/2021)</a:t>
                </a:r>
              </a:p>
            </p:txBody>
          </p:sp>
        </p:grpSp>
      </p:grpSp>
      <p:sp>
        <p:nvSpPr>
          <p:cNvPr id="56" name="Line 30"/>
          <p:cNvSpPr>
            <a:spLocks noChangeShapeType="1"/>
          </p:cNvSpPr>
          <p:nvPr/>
        </p:nvSpPr>
        <p:spPr bwMode="auto">
          <a:xfrm flipH="1">
            <a:off x="1463040" y="2745798"/>
            <a:ext cx="0" cy="1535830"/>
          </a:xfrm>
          <a:prstGeom prst="line">
            <a:avLst/>
          </a:prstGeom>
          <a:noFill/>
          <a:ln w="25400">
            <a:solidFill>
              <a:sysClr val="windowText" lastClr="000000">
                <a:lumMod val="85000"/>
                <a:lumOff val="15000"/>
              </a:sys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050" kern="0" dirty="0">
              <a:solidFill>
                <a:srgbClr val="000000"/>
              </a:solidFill>
              <a:latin typeface="Franklin Gothic Book" panose="020B0503020102020204" pitchFamily="34" charset="0"/>
            </a:endParaRPr>
          </a:p>
        </p:txBody>
      </p:sp>
      <p:sp>
        <p:nvSpPr>
          <p:cNvPr id="61" name="Line 30"/>
          <p:cNvSpPr>
            <a:spLocks noChangeShapeType="1"/>
          </p:cNvSpPr>
          <p:nvPr/>
        </p:nvSpPr>
        <p:spPr bwMode="auto">
          <a:xfrm>
            <a:off x="4649342" y="2745797"/>
            <a:ext cx="9918" cy="2283714"/>
          </a:xfrm>
          <a:prstGeom prst="line">
            <a:avLst/>
          </a:prstGeom>
          <a:noFill/>
          <a:ln w="25400">
            <a:solidFill>
              <a:sysClr val="windowText" lastClr="000000">
                <a:lumMod val="85000"/>
                <a:lumOff val="15000"/>
              </a:sysClr>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050" kern="0" dirty="0">
              <a:solidFill>
                <a:srgbClr val="000000"/>
              </a:solidFill>
              <a:latin typeface="Franklin Gothic Book" panose="020B0503020102020204" pitchFamily="34" charset="0"/>
            </a:endParaRPr>
          </a:p>
        </p:txBody>
      </p:sp>
      <p:sp>
        <p:nvSpPr>
          <p:cNvPr id="62" name="Text Box 20"/>
          <p:cNvSpPr txBox="1">
            <a:spLocks noChangeArrowheads="1"/>
          </p:cNvSpPr>
          <p:nvPr/>
        </p:nvSpPr>
        <p:spPr bwMode="auto">
          <a:xfrm>
            <a:off x="5375945" y="2406444"/>
            <a:ext cx="567656"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975" b="1" dirty="0">
                <a:solidFill>
                  <a:prstClr val="black">
                    <a:lumMod val="85000"/>
                    <a:lumOff val="15000"/>
                  </a:prstClr>
                </a:solidFill>
                <a:latin typeface="+mn-lt"/>
              </a:rPr>
              <a:t>May 2020</a:t>
            </a:r>
          </a:p>
        </p:txBody>
      </p:sp>
      <p:sp>
        <p:nvSpPr>
          <p:cNvPr id="68" name="Line 30"/>
          <p:cNvSpPr>
            <a:spLocks noChangeShapeType="1"/>
          </p:cNvSpPr>
          <p:nvPr/>
        </p:nvSpPr>
        <p:spPr bwMode="auto">
          <a:xfrm flipH="1">
            <a:off x="7404770" y="2752265"/>
            <a:ext cx="0" cy="1529365"/>
          </a:xfrm>
          <a:prstGeom prst="line">
            <a:avLst/>
          </a:prstGeom>
          <a:noFill/>
          <a:ln w="25400">
            <a:solidFill>
              <a:srgbClr val="008A3E"/>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050" kern="0" dirty="0">
              <a:solidFill>
                <a:srgbClr val="000000"/>
              </a:solidFill>
              <a:latin typeface="Franklin Gothic Book" panose="020B0503020102020204" pitchFamily="34" charset="0"/>
            </a:endParaRPr>
          </a:p>
        </p:txBody>
      </p:sp>
      <p:sp>
        <p:nvSpPr>
          <p:cNvPr id="69" name="Rectangle 68"/>
          <p:cNvSpPr/>
          <p:nvPr/>
        </p:nvSpPr>
        <p:spPr bwMode="auto">
          <a:xfrm>
            <a:off x="1137807" y="1760651"/>
            <a:ext cx="6868391" cy="573812"/>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defTabSz="764381" fontAlgn="base">
              <a:spcBef>
                <a:spcPct val="0"/>
              </a:spcBef>
              <a:spcAft>
                <a:spcPct val="0"/>
              </a:spcAft>
              <a:defRPr/>
            </a:pPr>
            <a:r>
              <a:rPr lang="en-US" sz="1200" b="1" kern="0" dirty="0">
                <a:solidFill>
                  <a:srgbClr val="000000"/>
                </a:solidFill>
              </a:rPr>
              <a:t>Until early 2020, DHHS will conduct intensive planning for both Standard Plans (SPs) and Tailored Plans (TPs). After SPs launch, DHHS will continue implementation planning for TPs.</a:t>
            </a:r>
          </a:p>
        </p:txBody>
      </p:sp>
      <p:grpSp>
        <p:nvGrpSpPr>
          <p:cNvPr id="5" name="Group 4"/>
          <p:cNvGrpSpPr/>
          <p:nvPr/>
        </p:nvGrpSpPr>
        <p:grpSpPr>
          <a:xfrm>
            <a:off x="7200902" y="5242911"/>
            <a:ext cx="514350" cy="514350"/>
            <a:chOff x="7848600" y="5334000"/>
            <a:chExt cx="685800" cy="685800"/>
          </a:xfrm>
        </p:grpSpPr>
        <p:sp>
          <p:nvSpPr>
            <p:cNvPr id="3" name="Oval 2"/>
            <p:cNvSpPr/>
            <p:nvPr/>
          </p:nvSpPr>
          <p:spPr>
            <a:xfrm>
              <a:off x="7848600" y="5334000"/>
              <a:ext cx="685800" cy="6858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ight Arrow 3"/>
            <p:cNvSpPr/>
            <p:nvPr/>
          </p:nvSpPr>
          <p:spPr>
            <a:xfrm>
              <a:off x="7990433" y="5481677"/>
              <a:ext cx="438346" cy="40339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 name="Rectangle 5"/>
          <p:cNvSpPr/>
          <p:nvPr/>
        </p:nvSpPr>
        <p:spPr>
          <a:xfrm>
            <a:off x="7055956" y="4960348"/>
            <a:ext cx="697628" cy="230832"/>
          </a:xfrm>
          <a:prstGeom prst="rect">
            <a:avLst/>
          </a:prstGeom>
        </p:spPr>
        <p:txBody>
          <a:bodyPr wrap="none">
            <a:spAutoFit/>
          </a:bodyPr>
          <a:lstStyle/>
          <a:p>
            <a:pPr algn="ctr"/>
            <a:r>
              <a:rPr lang="en-US" sz="900" dirty="0">
                <a:solidFill>
                  <a:srgbClr val="008A3E"/>
                </a:solidFill>
                <a:cs typeface="Calibri" pitchFamily="34" charset="0"/>
              </a:rPr>
              <a:t>(tentative)</a:t>
            </a:r>
          </a:p>
        </p:txBody>
      </p:sp>
    </p:spTree>
    <p:extLst>
      <p:ext uri="{BB962C8B-B14F-4D97-AF65-F5344CB8AC3E}">
        <p14:creationId xmlns:p14="http://schemas.microsoft.com/office/powerpoint/2010/main" val="343799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1143001" y="2605227"/>
            <a:ext cx="6856810" cy="2906219"/>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76394" tIns="38197" rIns="76394" bIns="38197" anchor="ctr"/>
          <a:lstStyle>
            <a:defPPr>
              <a:defRPr lang="en-US"/>
            </a:defPPr>
            <a:lvl1pPr algn="l" rtl="0" fontAlgn="base">
              <a:spcBef>
                <a:spcPct val="0"/>
              </a:spcBef>
              <a:spcAft>
                <a:spcPct val="0"/>
              </a:spcAft>
              <a:defRPr sz="9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9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9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9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900" kern="1200">
                <a:solidFill>
                  <a:schemeClr val="tx1"/>
                </a:solidFill>
                <a:latin typeface="Arial" charset="0"/>
                <a:ea typeface="ＭＳ Ｐゴシック"/>
                <a:cs typeface="ＭＳ Ｐゴシック"/>
              </a:defRPr>
            </a:lvl5pPr>
            <a:lvl6pPr marL="2286000" algn="l" defTabSz="914400" rtl="0" eaLnBrk="1" latinLnBrk="0" hangingPunct="1">
              <a:defRPr sz="900" kern="1200">
                <a:solidFill>
                  <a:schemeClr val="tx1"/>
                </a:solidFill>
                <a:latin typeface="Arial" charset="0"/>
                <a:ea typeface="ＭＳ Ｐゴシック"/>
                <a:cs typeface="ＭＳ Ｐゴシック"/>
              </a:defRPr>
            </a:lvl6pPr>
            <a:lvl7pPr marL="2743200" algn="l" defTabSz="914400" rtl="0" eaLnBrk="1" latinLnBrk="0" hangingPunct="1">
              <a:defRPr sz="900" kern="1200">
                <a:solidFill>
                  <a:schemeClr val="tx1"/>
                </a:solidFill>
                <a:latin typeface="Arial" charset="0"/>
                <a:ea typeface="ＭＳ Ｐゴシック"/>
                <a:cs typeface="ＭＳ Ｐゴシック"/>
              </a:defRPr>
            </a:lvl7pPr>
            <a:lvl8pPr marL="3200400" algn="l" defTabSz="914400" rtl="0" eaLnBrk="1" latinLnBrk="0" hangingPunct="1">
              <a:defRPr sz="900" kern="1200">
                <a:solidFill>
                  <a:schemeClr val="tx1"/>
                </a:solidFill>
                <a:latin typeface="Arial" charset="0"/>
                <a:ea typeface="ＭＳ Ｐゴシック"/>
                <a:cs typeface="ＭＳ Ｐゴシック"/>
              </a:defRPr>
            </a:lvl8pPr>
            <a:lvl9pPr marL="3657600" algn="l" defTabSz="914400" rtl="0" eaLnBrk="1" latinLnBrk="0" hangingPunct="1">
              <a:defRPr sz="900" kern="1200">
                <a:solidFill>
                  <a:schemeClr val="tx1"/>
                </a:solidFill>
                <a:latin typeface="Arial" charset="0"/>
                <a:ea typeface="ＭＳ Ｐゴシック"/>
                <a:cs typeface="ＭＳ Ｐゴシック"/>
              </a:defRPr>
            </a:lvl9pPr>
          </a:lstStyle>
          <a:p>
            <a:pPr algn="ctr" defTabSz="764381">
              <a:defRPr/>
            </a:pPr>
            <a:endParaRPr lang="en-US" sz="825" b="1" dirty="0">
              <a:solidFill>
                <a:prstClr val="black"/>
              </a:solidFill>
              <a:latin typeface="Calibri" charset="0"/>
            </a:endParaRPr>
          </a:p>
        </p:txBody>
      </p:sp>
      <p:sp>
        <p:nvSpPr>
          <p:cNvPr id="4" name="Title 3"/>
          <p:cNvSpPr>
            <a:spLocks noGrp="1"/>
          </p:cNvSpPr>
          <p:nvPr>
            <p:ph type="title"/>
          </p:nvPr>
        </p:nvSpPr>
        <p:spPr>
          <a:xfrm>
            <a:off x="914400" y="675335"/>
            <a:ext cx="7315200" cy="548640"/>
          </a:xfrm>
        </p:spPr>
        <p:txBody>
          <a:bodyPr vert="horz" lIns="0" tIns="34290" rIns="68580" bIns="34290" rtlCol="0" anchor="t">
            <a:noAutofit/>
          </a:bodyPr>
          <a:lstStyle/>
          <a:p>
            <a:pPr algn="ctr"/>
            <a:r>
              <a:rPr lang="en-US" sz="3200" dirty="0">
                <a:latin typeface="+mn-lt"/>
                <a:cs typeface="Franklin Gothic Medium"/>
              </a:rPr>
              <a:t>Advanced Medical Homes</a:t>
            </a:r>
            <a:endParaRPr lang="en-US" sz="3200" dirty="0">
              <a:latin typeface="+mn-lt"/>
            </a:endParaRPr>
          </a:p>
        </p:txBody>
      </p:sp>
      <p:sp>
        <p:nvSpPr>
          <p:cNvPr id="3" name="Text Placeholder 2">
            <a:extLst>
              <a:ext uri="{FF2B5EF4-FFF2-40B4-BE49-F238E27FC236}">
                <a16:creationId xmlns:a16="http://schemas.microsoft.com/office/drawing/2014/main" id="{A9E2677A-9920-49A1-98A1-EFBFFB9B8CED}"/>
              </a:ext>
            </a:extLst>
          </p:cNvPr>
          <p:cNvSpPr>
            <a:spLocks noGrp="1"/>
          </p:cNvSpPr>
          <p:nvPr>
            <p:ph type="body" sz="quarter" idx="11"/>
          </p:nvPr>
        </p:nvSpPr>
        <p:spPr/>
        <p:txBody>
          <a:bodyPr/>
          <a:lstStyle/>
          <a:p>
            <a:endParaRPr lang="en-US"/>
          </a:p>
        </p:txBody>
      </p:sp>
      <p:sp>
        <p:nvSpPr>
          <p:cNvPr id="8" name="Rectangle 7"/>
          <p:cNvSpPr/>
          <p:nvPr/>
        </p:nvSpPr>
        <p:spPr bwMode="auto">
          <a:xfrm flipV="1">
            <a:off x="1143000" y="1841711"/>
            <a:ext cx="6858000" cy="34528"/>
          </a:xfrm>
          <a:prstGeom prst="rect">
            <a:avLst/>
          </a:prstGeom>
          <a:solidFill>
            <a:schemeClr val="bg1">
              <a:lumMod val="75000"/>
            </a:schemeClr>
          </a:solidFill>
          <a:ln w="9525" cap="flat" cmpd="sng" algn="ctr">
            <a:noFill/>
            <a:prstDash val="solid"/>
            <a:round/>
            <a:headEnd type="none" w="med" len="med"/>
            <a:tailEnd type="none" w="med" len="med"/>
          </a:ln>
          <a:effectLst/>
        </p:spPr>
        <p:txBody>
          <a:bodyPr lIns="76394" tIns="38197" rIns="76394" bIns="38197" anchor="ctr"/>
          <a:lstStyle/>
          <a:p>
            <a:pPr algn="ctr" defTabSz="764381">
              <a:defRPr/>
            </a:pPr>
            <a:endParaRPr lang="en-US" sz="825" b="1" dirty="0">
              <a:solidFill>
                <a:prstClr val="black"/>
              </a:solidFill>
              <a:latin typeface="Calibri" charset="0"/>
              <a:cs typeface="Arial" pitchFamily="34" charset="0"/>
            </a:endParaRPr>
          </a:p>
        </p:txBody>
      </p:sp>
      <p:sp>
        <p:nvSpPr>
          <p:cNvPr id="29" name="Rectangle 28"/>
          <p:cNvSpPr/>
          <p:nvPr/>
        </p:nvSpPr>
        <p:spPr bwMode="auto">
          <a:xfrm>
            <a:off x="1419583" y="2846727"/>
            <a:ext cx="6350000" cy="2649110"/>
          </a:xfrm>
          <a:prstGeom prst="rect">
            <a:avLst/>
          </a:prstGeom>
          <a:noFill/>
          <a:ln w="9525" cap="flat" cmpd="sng" algn="ctr">
            <a:noFill/>
            <a:prstDash val="solid"/>
            <a:round/>
            <a:headEnd type="none" w="med" len="med"/>
            <a:tailEnd type="none" w="med" len="med"/>
          </a:ln>
          <a:effectLst/>
        </p:spPr>
        <p:txBody>
          <a:bodyPr lIns="76394" tIns="38197" rIns="76394" bIns="38197" anchor="t"/>
          <a:lstStyle>
            <a:defPPr>
              <a:defRPr lang="en-US"/>
            </a:defPPr>
            <a:lvl1pPr algn="l" rtl="0" fontAlgn="base">
              <a:spcBef>
                <a:spcPct val="0"/>
              </a:spcBef>
              <a:spcAft>
                <a:spcPct val="0"/>
              </a:spcAft>
              <a:defRPr sz="9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9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9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9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900" kern="1200">
                <a:solidFill>
                  <a:schemeClr val="tx1"/>
                </a:solidFill>
                <a:latin typeface="Arial" charset="0"/>
                <a:ea typeface="ＭＳ Ｐゴシック"/>
                <a:cs typeface="ＭＳ Ｐゴシック"/>
              </a:defRPr>
            </a:lvl5pPr>
            <a:lvl6pPr marL="2286000" algn="l" defTabSz="914400" rtl="0" eaLnBrk="1" latinLnBrk="0" hangingPunct="1">
              <a:defRPr sz="900" kern="1200">
                <a:solidFill>
                  <a:schemeClr val="tx1"/>
                </a:solidFill>
                <a:latin typeface="Arial" charset="0"/>
                <a:ea typeface="ＭＳ Ｐゴシック"/>
                <a:cs typeface="ＭＳ Ｐゴシック"/>
              </a:defRPr>
            </a:lvl6pPr>
            <a:lvl7pPr marL="2743200" algn="l" defTabSz="914400" rtl="0" eaLnBrk="1" latinLnBrk="0" hangingPunct="1">
              <a:defRPr sz="900" kern="1200">
                <a:solidFill>
                  <a:schemeClr val="tx1"/>
                </a:solidFill>
                <a:latin typeface="Arial" charset="0"/>
                <a:ea typeface="ＭＳ Ｐゴシック"/>
                <a:cs typeface="ＭＳ Ｐゴシック"/>
              </a:defRPr>
            </a:lvl7pPr>
            <a:lvl8pPr marL="3200400" algn="l" defTabSz="914400" rtl="0" eaLnBrk="1" latinLnBrk="0" hangingPunct="1">
              <a:defRPr sz="900" kern="1200">
                <a:solidFill>
                  <a:schemeClr val="tx1"/>
                </a:solidFill>
                <a:latin typeface="Arial" charset="0"/>
                <a:ea typeface="ＭＳ Ｐゴシック"/>
                <a:cs typeface="ＭＳ Ｐゴシック"/>
              </a:defRPr>
            </a:lvl8pPr>
            <a:lvl9pPr marL="3657600" algn="l" defTabSz="914400" rtl="0" eaLnBrk="1" latinLnBrk="0" hangingPunct="1">
              <a:defRPr sz="900" kern="1200">
                <a:solidFill>
                  <a:schemeClr val="tx1"/>
                </a:solidFill>
                <a:latin typeface="Arial" charset="0"/>
                <a:ea typeface="ＭＳ Ｐゴシック"/>
                <a:cs typeface="ＭＳ Ｐゴシック"/>
              </a:defRPr>
            </a:lvl9pPr>
          </a:lstStyle>
          <a:p>
            <a:pPr marL="514350" lvl="1" indent="-257175">
              <a:spcAft>
                <a:spcPts val="900"/>
              </a:spcAft>
              <a:buClr>
                <a:srgbClr val="1F497D"/>
              </a:buClr>
              <a:buFont typeface="Wingdings" panose="05000000000000000000" pitchFamily="2" charset="2"/>
              <a:buChar char="§"/>
            </a:pPr>
            <a:r>
              <a:rPr lang="en-US" sz="1500" dirty="0">
                <a:latin typeface="+mn-lt"/>
              </a:rPr>
              <a:t>Preserve broad access to primary care services for Medicaid enrollees</a:t>
            </a:r>
          </a:p>
          <a:p>
            <a:pPr marL="514350" lvl="1" indent="-257175">
              <a:spcAft>
                <a:spcPts val="900"/>
              </a:spcAft>
              <a:buClr>
                <a:srgbClr val="1F497D"/>
              </a:buClr>
              <a:buFont typeface="Wingdings" panose="05000000000000000000" pitchFamily="2" charset="2"/>
              <a:buChar char="§"/>
            </a:pPr>
            <a:r>
              <a:rPr lang="en-US" sz="1500" dirty="0">
                <a:latin typeface="+mn-lt"/>
              </a:rPr>
              <a:t>Strengthen the role of primary care in care management, care coordination, and quality improvement</a:t>
            </a:r>
          </a:p>
          <a:p>
            <a:pPr marL="514350" lvl="1" indent="-257175">
              <a:spcAft>
                <a:spcPts val="900"/>
              </a:spcAft>
              <a:buClr>
                <a:srgbClr val="1F497D"/>
              </a:buClr>
              <a:buFont typeface="Wingdings" panose="05000000000000000000" pitchFamily="2" charset="2"/>
              <a:buChar char="§"/>
            </a:pPr>
            <a:r>
              <a:rPr lang="en-US" sz="1500" dirty="0">
                <a:latin typeface="+mn-lt"/>
              </a:rPr>
              <a:t>Allow practices to implement a unified approach to serving Medicaid beneficiaries, minimizing administrative burden</a:t>
            </a:r>
          </a:p>
          <a:p>
            <a:pPr marL="514350" lvl="1" indent="-257175">
              <a:spcAft>
                <a:spcPts val="900"/>
              </a:spcAft>
              <a:buClr>
                <a:srgbClr val="1F497D"/>
              </a:buClr>
              <a:buFont typeface="Wingdings" panose="05000000000000000000" pitchFamily="2" charset="2"/>
              <a:buChar char="§"/>
            </a:pPr>
            <a:r>
              <a:rPr lang="en-US" sz="1500" dirty="0">
                <a:latin typeface="+mn-lt"/>
              </a:rPr>
              <a:t>Provide clear financial incentives for practices to become more focused on cost and quality outcomes for populations, thus increasing accountability over time</a:t>
            </a:r>
          </a:p>
        </p:txBody>
      </p:sp>
      <p:cxnSp>
        <p:nvCxnSpPr>
          <p:cNvPr id="31" name="Straight Connector 30"/>
          <p:cNvCxnSpPr/>
          <p:nvPr/>
        </p:nvCxnSpPr>
        <p:spPr>
          <a:xfrm flipH="1">
            <a:off x="1156096" y="5508804"/>
            <a:ext cx="6844904"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143000" y="2614339"/>
            <a:ext cx="6844904"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1136452" y="1588469"/>
            <a:ext cx="6858000" cy="793484"/>
          </a:xfrm>
          <a:prstGeom prst="rect">
            <a:avLst/>
          </a:prstGeom>
          <a:solidFill>
            <a:srgbClr val="F6D888">
              <a:lumMod val="60000"/>
              <a:lumOff val="40000"/>
            </a:srgbClr>
          </a:solidFill>
          <a:ln w="9525" cap="flat" cmpd="sng" algn="ctr">
            <a:solidFill>
              <a:schemeClr val="accent6">
                <a:lumMod val="75000"/>
              </a:schemeClr>
            </a:solid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lvl="0" algn="ctr"/>
            <a:r>
              <a:rPr lang="en-US" sz="1600" b="1" dirty="0"/>
              <a:t>The AMH program provides a pathway for practices to have a larger role in managing the health outcomes and cost for their patient populations.</a:t>
            </a:r>
          </a:p>
        </p:txBody>
      </p:sp>
      <p:sp>
        <p:nvSpPr>
          <p:cNvPr id="22" name="Pentagon 21"/>
          <p:cNvSpPr/>
          <p:nvPr/>
        </p:nvSpPr>
        <p:spPr>
          <a:xfrm>
            <a:off x="1139752" y="2313610"/>
            <a:ext cx="2282114" cy="435757"/>
          </a:xfrm>
          <a:prstGeom prst="homePlate">
            <a:avLst/>
          </a:prstGeom>
          <a:solidFill>
            <a:srgbClr val="336699"/>
          </a:solidFill>
          <a:ln w="190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t>Goals of AMH Program</a:t>
            </a:r>
          </a:p>
        </p:txBody>
      </p:sp>
    </p:spTree>
    <p:extLst>
      <p:ext uri="{BB962C8B-B14F-4D97-AF65-F5344CB8AC3E}">
        <p14:creationId xmlns:p14="http://schemas.microsoft.com/office/powerpoint/2010/main" val="269525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610333"/>
            <a:ext cx="7273636" cy="862098"/>
          </a:xfrm>
        </p:spPr>
        <p:txBody>
          <a:bodyPr/>
          <a:lstStyle/>
          <a:p>
            <a:pPr algn="ctr"/>
            <a:r>
              <a:rPr lang="en-US" b="1" dirty="0">
                <a:latin typeface="+mn-lt"/>
              </a:rPr>
              <a:t>Overview of Advanced Medical Home Program</a:t>
            </a:r>
          </a:p>
        </p:txBody>
      </p:sp>
      <p:sp>
        <p:nvSpPr>
          <p:cNvPr id="3" name="Slide Number Placeholder 2"/>
          <p:cNvSpPr>
            <a:spLocks noGrp="1"/>
          </p:cNvSpPr>
          <p:nvPr>
            <p:ph type="sldNum" sz="quarter" idx="14"/>
          </p:nvPr>
        </p:nvSpPr>
        <p:spPr/>
        <p:txBody>
          <a:bodyPr/>
          <a:lstStyle/>
          <a:p>
            <a:endParaRPr lang="en-US" dirty="0">
              <a:solidFill>
                <a:prstClr val="black"/>
              </a:solidFill>
            </a:endParaRPr>
          </a:p>
        </p:txBody>
      </p:sp>
      <p:sp>
        <p:nvSpPr>
          <p:cNvPr id="4" name="Rectangle 3"/>
          <p:cNvSpPr/>
          <p:nvPr/>
        </p:nvSpPr>
        <p:spPr>
          <a:xfrm>
            <a:off x="1097742" y="2075323"/>
            <a:ext cx="6858001" cy="1762431"/>
          </a:xfrm>
          <a:prstGeom prst="rect">
            <a:avLst/>
          </a:prstGeom>
          <a:solidFill>
            <a:srgbClr val="E5EEF7"/>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Ins="2743200" numCol="1" rtlCol="0" anchor="ctr"/>
          <a:lstStyle/>
          <a:p>
            <a:endParaRPr lang="en-US" sz="1350" dirty="0">
              <a:solidFill>
                <a:prstClr val="black"/>
              </a:solidFill>
            </a:endParaRPr>
          </a:p>
        </p:txBody>
      </p:sp>
      <p:sp>
        <p:nvSpPr>
          <p:cNvPr id="13" name="Pentagon 12"/>
          <p:cNvSpPr/>
          <p:nvPr/>
        </p:nvSpPr>
        <p:spPr>
          <a:xfrm>
            <a:off x="1139752" y="2479252"/>
            <a:ext cx="1378544" cy="251951"/>
          </a:xfrm>
          <a:prstGeom prst="homePlate">
            <a:avLst/>
          </a:prstGeom>
          <a:solidFill>
            <a:srgbClr val="336699"/>
          </a:solidFill>
          <a:ln w="190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rgbClr val="FFFFFF"/>
                </a:solidFill>
              </a:rPr>
              <a:t>Tiers 1 and 2</a:t>
            </a:r>
          </a:p>
        </p:txBody>
      </p:sp>
      <p:sp>
        <p:nvSpPr>
          <p:cNvPr id="16" name="Rectangle 15"/>
          <p:cNvSpPr/>
          <p:nvPr/>
        </p:nvSpPr>
        <p:spPr>
          <a:xfrm>
            <a:off x="1163782" y="3964430"/>
            <a:ext cx="6858000" cy="2201909"/>
          </a:xfrm>
          <a:prstGeom prst="rect">
            <a:avLst/>
          </a:prstGeom>
          <a:solidFill>
            <a:srgbClr val="E5EEF7"/>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Ins="2811780" rtlCol="0" anchor="ctr"/>
          <a:lstStyle/>
          <a:p>
            <a:endParaRPr lang="en-US" sz="1350" dirty="0">
              <a:solidFill>
                <a:prstClr val="black"/>
              </a:solidFill>
            </a:endParaRPr>
          </a:p>
        </p:txBody>
      </p:sp>
      <p:sp>
        <p:nvSpPr>
          <p:cNvPr id="19" name="Pentagon 18"/>
          <p:cNvSpPr/>
          <p:nvPr/>
        </p:nvSpPr>
        <p:spPr>
          <a:xfrm>
            <a:off x="1122218" y="3884931"/>
            <a:ext cx="1378544" cy="251951"/>
          </a:xfrm>
          <a:prstGeom prst="homePlate">
            <a:avLst/>
          </a:prstGeom>
          <a:solidFill>
            <a:srgbClr val="336699"/>
          </a:solidFill>
          <a:ln w="190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rgbClr val="FFFFFF"/>
                </a:solidFill>
              </a:rPr>
              <a:t>Tier 3</a:t>
            </a:r>
          </a:p>
        </p:txBody>
      </p:sp>
      <p:sp>
        <p:nvSpPr>
          <p:cNvPr id="6" name="Rounded Rectangle 5"/>
          <p:cNvSpPr/>
          <p:nvPr/>
        </p:nvSpPr>
        <p:spPr>
          <a:xfrm>
            <a:off x="5670811" y="4032379"/>
            <a:ext cx="2271085" cy="2129691"/>
          </a:xfrm>
          <a:prstGeom prst="roundRect">
            <a:avLst>
              <a:gd name="adj" fmla="val 9178"/>
            </a:avLst>
          </a:prstGeom>
          <a:solidFill>
            <a:srgbClr val="FFEFBD"/>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342900" numCol="1" rtlCol="0" anchor="b"/>
          <a:lstStyle/>
          <a:p>
            <a:pPr algn="ctr">
              <a:spcAft>
                <a:spcPts val="900"/>
              </a:spcAft>
            </a:pPr>
            <a:r>
              <a:rPr lang="en-US" sz="1000" b="1" u="sng" dirty="0">
                <a:solidFill>
                  <a:prstClr val="black"/>
                </a:solidFill>
              </a:rPr>
              <a:t>AMH Payments</a:t>
            </a:r>
          </a:p>
          <a:p>
            <a:pPr marL="137160" indent="-137160">
              <a:buClr>
                <a:srgbClr val="1F497D"/>
              </a:buClr>
              <a:buFont typeface="Wingdings" panose="05000000000000000000" pitchFamily="2" charset="2"/>
              <a:buChar char="§"/>
            </a:pPr>
            <a:r>
              <a:rPr lang="en-US" sz="1000" b="1" dirty="0">
                <a:solidFill>
                  <a:prstClr val="black"/>
                </a:solidFill>
              </a:rPr>
              <a:t>PMPM Medical Home Fees</a:t>
            </a:r>
          </a:p>
          <a:p>
            <a:pPr marL="274320" lvl="1" indent="-137160">
              <a:buClr>
                <a:srgbClr val="1F497D"/>
              </a:buClr>
              <a:buFont typeface="Courier New" panose="02070309020205020404" pitchFamily="49" charset="0"/>
              <a:buChar char="o"/>
            </a:pPr>
            <a:r>
              <a:rPr lang="en-US" sz="1000" dirty="0">
                <a:solidFill>
                  <a:prstClr val="black"/>
                </a:solidFill>
              </a:rPr>
              <a:t>Same as Carolina ACCESS</a:t>
            </a:r>
          </a:p>
          <a:p>
            <a:pPr marL="274320" lvl="1" indent="-137160">
              <a:buClr>
                <a:srgbClr val="1F497D"/>
              </a:buClr>
              <a:buFont typeface="Courier New" panose="02070309020205020404" pitchFamily="49" charset="0"/>
              <a:buChar char="o"/>
            </a:pPr>
            <a:r>
              <a:rPr lang="en-US" sz="1000" dirty="0">
                <a:solidFill>
                  <a:prstClr val="black"/>
                </a:solidFill>
              </a:rPr>
              <a:t>Minimum payment floors</a:t>
            </a:r>
          </a:p>
          <a:p>
            <a:pPr marL="137160" indent="-137160">
              <a:spcBef>
                <a:spcPts val="450"/>
              </a:spcBef>
              <a:buClr>
                <a:srgbClr val="1F497D"/>
              </a:buClr>
              <a:buFont typeface="Wingdings" panose="05000000000000000000" pitchFamily="2" charset="2"/>
              <a:buChar char="§"/>
            </a:pPr>
            <a:r>
              <a:rPr lang="en-US" sz="1000" b="1" dirty="0">
                <a:solidFill>
                  <a:prstClr val="black"/>
                </a:solidFill>
              </a:rPr>
              <a:t>PMPM Care Management Fees</a:t>
            </a:r>
          </a:p>
          <a:p>
            <a:pPr marL="274320" lvl="1" indent="-137160">
              <a:spcAft>
                <a:spcPts val="450"/>
              </a:spcAft>
              <a:buClr>
                <a:srgbClr val="1F497D"/>
              </a:buClr>
              <a:buFont typeface="Courier New" panose="02070309020205020404" pitchFamily="49" charset="0"/>
              <a:buChar char="o"/>
            </a:pPr>
            <a:r>
              <a:rPr lang="en-US" sz="1000" dirty="0">
                <a:solidFill>
                  <a:prstClr val="black"/>
                </a:solidFill>
              </a:rPr>
              <a:t>Negotiated between PHP and practice</a:t>
            </a:r>
          </a:p>
          <a:p>
            <a:pPr marL="137160" indent="-137160">
              <a:buClr>
                <a:srgbClr val="1F497D"/>
              </a:buClr>
              <a:buFont typeface="Wingdings" panose="05000000000000000000" pitchFamily="2" charset="2"/>
              <a:buChar char="§"/>
            </a:pPr>
            <a:r>
              <a:rPr lang="en-US" sz="1000" b="1" dirty="0">
                <a:solidFill>
                  <a:prstClr val="black"/>
                </a:solidFill>
              </a:rPr>
              <a:t>Performance Incentive Payments</a:t>
            </a:r>
          </a:p>
          <a:p>
            <a:pPr marL="274320" lvl="1" indent="-137160">
              <a:buClr>
                <a:srgbClr val="1F497D"/>
              </a:buClr>
              <a:buFont typeface="Courier New" panose="02070309020205020404" pitchFamily="49" charset="0"/>
              <a:buChar char="o"/>
            </a:pPr>
            <a:r>
              <a:rPr lang="en-US" sz="1000" dirty="0">
                <a:solidFill>
                  <a:prstClr val="black"/>
                </a:solidFill>
              </a:rPr>
              <a:t>Negotiated between PHP and practice</a:t>
            </a:r>
          </a:p>
          <a:p>
            <a:pPr marL="274320" lvl="1" indent="-137160">
              <a:buClr>
                <a:srgbClr val="1F497D"/>
              </a:buClr>
              <a:buFont typeface="Courier New" panose="02070309020205020404" pitchFamily="49" charset="0"/>
              <a:buChar char="o"/>
            </a:pPr>
            <a:r>
              <a:rPr lang="en-US" sz="1000" dirty="0">
                <a:solidFill>
                  <a:prstClr val="black"/>
                </a:solidFill>
              </a:rPr>
              <a:t>Based on AMH measure set</a:t>
            </a:r>
          </a:p>
        </p:txBody>
      </p:sp>
      <p:cxnSp>
        <p:nvCxnSpPr>
          <p:cNvPr id="10" name="Straight Connector 9"/>
          <p:cNvCxnSpPr>
            <a:stCxn id="13" idx="3"/>
          </p:cNvCxnSpPr>
          <p:nvPr/>
        </p:nvCxnSpPr>
        <p:spPr>
          <a:xfrm>
            <a:off x="2518296" y="2605225"/>
            <a:ext cx="5482706"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2500762" y="3986914"/>
            <a:ext cx="5482706" cy="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43000" y="3663377"/>
            <a:ext cx="6858000" cy="272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22218" y="6161225"/>
            <a:ext cx="6858001"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43002" y="2737501"/>
            <a:ext cx="4516537" cy="866904"/>
          </a:xfrm>
          <a:prstGeom prst="rect">
            <a:avLst/>
          </a:prstGeom>
        </p:spPr>
        <p:txBody>
          <a:bodyPr wrap="square">
            <a:spAutoFit/>
          </a:bodyPr>
          <a:lstStyle/>
          <a:p>
            <a:pPr marL="214313" indent="-214313">
              <a:spcAft>
                <a:spcPts val="450"/>
              </a:spcAft>
              <a:buClr>
                <a:srgbClr val="1F497D"/>
              </a:buClr>
              <a:buFont typeface="Wingdings" panose="05000000000000000000" pitchFamily="2" charset="2"/>
              <a:buChar char="§"/>
            </a:pPr>
            <a:r>
              <a:rPr lang="en-US" sz="1050" dirty="0">
                <a:solidFill>
                  <a:prstClr val="black"/>
                </a:solidFill>
              </a:rPr>
              <a:t>PHP retains primary responsibility for care management</a:t>
            </a:r>
          </a:p>
          <a:p>
            <a:pPr marL="214313" indent="-214313">
              <a:spcAft>
                <a:spcPts val="450"/>
              </a:spcAft>
              <a:buClr>
                <a:srgbClr val="1F497D"/>
              </a:buClr>
              <a:buFont typeface="Wingdings" panose="05000000000000000000" pitchFamily="2" charset="2"/>
              <a:buChar char="§"/>
            </a:pPr>
            <a:r>
              <a:rPr lang="en-US" sz="1050" dirty="0">
                <a:solidFill>
                  <a:prstClr val="black"/>
                </a:solidFill>
              </a:rPr>
              <a:t>Practice requirements are the same as for Carolina ACCESS</a:t>
            </a:r>
          </a:p>
          <a:p>
            <a:pPr marL="214313" indent="-214313">
              <a:spcAft>
                <a:spcPts val="450"/>
              </a:spcAft>
              <a:buClr>
                <a:srgbClr val="1F497D"/>
              </a:buClr>
              <a:buFont typeface="Wingdings" panose="05000000000000000000" pitchFamily="2" charset="2"/>
              <a:buChar char="§"/>
            </a:pPr>
            <a:r>
              <a:rPr lang="en-US" sz="1050" b="1" dirty="0">
                <a:solidFill>
                  <a:prstClr val="black"/>
                </a:solidFill>
              </a:rPr>
              <a:t>Practices will need to interface with multiple PHPs</a:t>
            </a:r>
            <a:r>
              <a:rPr lang="en-US" sz="1050" dirty="0">
                <a:solidFill>
                  <a:prstClr val="black"/>
                </a:solidFill>
              </a:rPr>
              <a:t>, which may employ different approaches to care management</a:t>
            </a:r>
          </a:p>
        </p:txBody>
      </p:sp>
      <p:sp>
        <p:nvSpPr>
          <p:cNvPr id="9" name="Rectangle 8"/>
          <p:cNvSpPr/>
          <p:nvPr/>
        </p:nvSpPr>
        <p:spPr>
          <a:xfrm>
            <a:off x="1122218" y="4165050"/>
            <a:ext cx="4403801" cy="1351652"/>
          </a:xfrm>
          <a:prstGeom prst="rect">
            <a:avLst/>
          </a:prstGeom>
        </p:spPr>
        <p:txBody>
          <a:bodyPr wrap="square">
            <a:spAutoFit/>
          </a:bodyPr>
          <a:lstStyle/>
          <a:p>
            <a:pPr marL="214313" indent="-214313">
              <a:spcAft>
                <a:spcPts val="450"/>
              </a:spcAft>
              <a:buClr>
                <a:srgbClr val="1F497D"/>
              </a:buClr>
              <a:buFont typeface="Wingdings" panose="05000000000000000000" pitchFamily="2" charset="2"/>
              <a:buChar char="§"/>
            </a:pPr>
            <a:r>
              <a:rPr lang="en-US" sz="1050" dirty="0"/>
              <a:t>PHP delegates primary responsibility for care management to the AMH</a:t>
            </a:r>
            <a:endParaRPr lang="en-US" sz="1050" strike="sngStrike" dirty="0"/>
          </a:p>
          <a:p>
            <a:pPr marL="214313" indent="-214313">
              <a:spcAft>
                <a:spcPts val="450"/>
              </a:spcAft>
              <a:buClr>
                <a:srgbClr val="1F497D"/>
              </a:buClr>
              <a:buFont typeface="Wingdings" panose="05000000000000000000" pitchFamily="2" charset="2"/>
              <a:buChar char="§"/>
            </a:pPr>
            <a:r>
              <a:rPr lang="en-US" sz="1050" dirty="0">
                <a:solidFill>
                  <a:prstClr val="black"/>
                </a:solidFill>
              </a:rPr>
              <a:t>Practice must meet all Tier 1 and 2 requirements, plus additional Tier 3 care management responsibilities</a:t>
            </a:r>
          </a:p>
          <a:p>
            <a:pPr marL="214313" indent="-214313">
              <a:spcAft>
                <a:spcPts val="450"/>
              </a:spcAft>
              <a:buClr>
                <a:srgbClr val="1F497D"/>
              </a:buClr>
              <a:buFont typeface="Wingdings" panose="05000000000000000000" pitchFamily="2" charset="2"/>
              <a:buChar char="§"/>
            </a:pPr>
            <a:r>
              <a:rPr lang="en-US" sz="1050" dirty="0">
                <a:solidFill>
                  <a:prstClr val="black"/>
                </a:solidFill>
              </a:rPr>
              <a:t>Practices will have the option to </a:t>
            </a:r>
            <a:r>
              <a:rPr lang="en-US" sz="1050" b="1" dirty="0">
                <a:solidFill>
                  <a:prstClr val="black"/>
                </a:solidFill>
              </a:rPr>
              <a:t>provide care management in-house </a:t>
            </a:r>
            <a:r>
              <a:rPr lang="en-US" sz="1050" u="sng" dirty="0">
                <a:solidFill>
                  <a:prstClr val="black"/>
                </a:solidFill>
              </a:rPr>
              <a:t>or</a:t>
            </a:r>
            <a:r>
              <a:rPr lang="en-US" sz="1050" dirty="0">
                <a:solidFill>
                  <a:prstClr val="black"/>
                </a:solidFill>
              </a:rPr>
              <a:t> </a:t>
            </a:r>
            <a:r>
              <a:rPr lang="en-US" sz="900" b="1" dirty="0">
                <a:solidFill>
                  <a:prstClr val="black"/>
                </a:solidFill>
              </a:rPr>
              <a:t>through</a:t>
            </a:r>
            <a:r>
              <a:rPr lang="en-US" sz="1050" b="1" dirty="0">
                <a:solidFill>
                  <a:prstClr val="black"/>
                </a:solidFill>
              </a:rPr>
              <a:t> a single CIN/other partner</a:t>
            </a:r>
            <a:r>
              <a:rPr lang="en-US" sz="1050" dirty="0">
                <a:solidFill>
                  <a:prstClr val="black"/>
                </a:solidFill>
              </a:rPr>
              <a:t> across all Tier 3 PHP contracts</a:t>
            </a:r>
          </a:p>
        </p:txBody>
      </p:sp>
      <p:sp>
        <p:nvSpPr>
          <p:cNvPr id="11" name="Rounded Rectangle 10"/>
          <p:cNvSpPr/>
          <p:nvPr/>
        </p:nvSpPr>
        <p:spPr>
          <a:xfrm>
            <a:off x="5745209" y="2664198"/>
            <a:ext cx="2097155" cy="890037"/>
          </a:xfrm>
          <a:prstGeom prst="roundRect">
            <a:avLst/>
          </a:prstGeom>
          <a:solidFill>
            <a:schemeClr val="accent6">
              <a:lumMod val="60000"/>
              <a:lumOff val="40000"/>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00"/>
              </a:spcAft>
            </a:pPr>
            <a:r>
              <a:rPr lang="en-US" sz="1000" b="1" u="sng" dirty="0">
                <a:solidFill>
                  <a:prstClr val="black"/>
                </a:solidFill>
              </a:rPr>
              <a:t>AMH Payments</a:t>
            </a:r>
          </a:p>
          <a:p>
            <a:pPr marL="133350" indent="-133350">
              <a:buClr>
                <a:srgbClr val="1F497D"/>
              </a:buClr>
              <a:buFont typeface="Wingdings" panose="05000000000000000000" pitchFamily="2" charset="2"/>
              <a:buChar char="§"/>
            </a:pPr>
            <a:r>
              <a:rPr lang="en-US" sz="1000" b="1" dirty="0">
                <a:solidFill>
                  <a:prstClr val="black"/>
                </a:solidFill>
              </a:rPr>
              <a:t>PMPM Medical Home Fees</a:t>
            </a:r>
          </a:p>
          <a:p>
            <a:pPr marL="274320" lvl="1" indent="-137160">
              <a:buClr>
                <a:srgbClr val="1F497D"/>
              </a:buClr>
              <a:buFont typeface="Wingdings" panose="05000000000000000000" pitchFamily="2" charset="2"/>
              <a:buChar char="§"/>
            </a:pPr>
            <a:r>
              <a:rPr lang="en-US" sz="1000" dirty="0">
                <a:solidFill>
                  <a:prstClr val="black"/>
                </a:solidFill>
              </a:rPr>
              <a:t>Same as Carolina ACCESS</a:t>
            </a:r>
          </a:p>
          <a:p>
            <a:pPr marL="274320" lvl="1" indent="-137160">
              <a:spcAft>
                <a:spcPts val="900"/>
              </a:spcAft>
              <a:buClr>
                <a:srgbClr val="1F497D"/>
              </a:buClr>
              <a:buFont typeface="Wingdings" panose="05000000000000000000" pitchFamily="2" charset="2"/>
              <a:buChar char="§"/>
            </a:pPr>
            <a:r>
              <a:rPr lang="en-US" sz="1000" dirty="0">
                <a:solidFill>
                  <a:prstClr val="black"/>
                </a:solidFill>
              </a:rPr>
              <a:t>Minimum payment floors</a:t>
            </a:r>
          </a:p>
        </p:txBody>
      </p:sp>
      <p:sp>
        <p:nvSpPr>
          <p:cNvPr id="28" name="Rectangle 27"/>
          <p:cNvSpPr/>
          <p:nvPr/>
        </p:nvSpPr>
        <p:spPr bwMode="auto">
          <a:xfrm>
            <a:off x="1083896" y="1555735"/>
            <a:ext cx="6858000" cy="596297"/>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a:spcAft>
                <a:spcPts val="900"/>
              </a:spcAft>
            </a:pPr>
            <a:r>
              <a:rPr lang="en-US" sz="1500" b="1" dirty="0">
                <a:solidFill>
                  <a:prstClr val="black"/>
                </a:solidFill>
                <a:ea typeface="Calibri"/>
                <a:cs typeface="Times New Roman"/>
              </a:rPr>
              <a:t>The AMH Program will serve as the primary vehicle for delivery of </a:t>
            </a:r>
            <a:br>
              <a:rPr lang="en-US" sz="1500" b="1" dirty="0">
                <a:solidFill>
                  <a:prstClr val="black"/>
                </a:solidFill>
                <a:ea typeface="Calibri"/>
                <a:cs typeface="Times New Roman"/>
              </a:rPr>
            </a:br>
            <a:r>
              <a:rPr lang="en-US" sz="1500" b="1" dirty="0">
                <a:solidFill>
                  <a:prstClr val="black"/>
                </a:solidFill>
                <a:ea typeface="Calibri"/>
                <a:cs typeface="Times New Roman"/>
              </a:rPr>
              <a:t>local care management under Medicaid managed care.</a:t>
            </a:r>
          </a:p>
        </p:txBody>
      </p:sp>
      <p:cxnSp>
        <p:nvCxnSpPr>
          <p:cNvPr id="29" name="Straight Connector 28"/>
          <p:cNvCxnSpPr/>
          <p:nvPr/>
        </p:nvCxnSpPr>
        <p:spPr>
          <a:xfrm>
            <a:off x="1143000" y="1838662"/>
            <a:ext cx="68580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43000" y="2404605"/>
            <a:ext cx="68580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43003" y="6206358"/>
            <a:ext cx="6798893" cy="230832"/>
          </a:xfrm>
          <a:prstGeom prst="rect">
            <a:avLst/>
          </a:prstGeom>
          <a:noFill/>
        </p:spPr>
        <p:txBody>
          <a:bodyPr wrap="square" rtlCol="0">
            <a:spAutoFit/>
          </a:bodyPr>
          <a:lstStyle/>
          <a:p>
            <a:r>
              <a:rPr lang="en-US" sz="900" dirty="0"/>
              <a:t>Note: Tier 4 will launch on a later date and will allow practices to enter more innovative, advanced payment arrangements.</a:t>
            </a:r>
          </a:p>
        </p:txBody>
      </p:sp>
      <p:sp>
        <p:nvSpPr>
          <p:cNvPr id="7" name="Rectangle 6"/>
          <p:cNvSpPr/>
          <p:nvPr/>
        </p:nvSpPr>
        <p:spPr>
          <a:xfrm>
            <a:off x="1330289" y="5730172"/>
            <a:ext cx="4114547" cy="2333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rPr>
              <a:t>PHPs should </a:t>
            </a:r>
            <a:r>
              <a:rPr lang="en-US" sz="1000" b="1" i="1" dirty="0">
                <a:solidFill>
                  <a:schemeClr val="tx1"/>
                </a:solidFill>
              </a:rPr>
              <a:t>attempt to contract with all certified Tier 3 AMHs </a:t>
            </a:r>
            <a:r>
              <a:rPr lang="en-US" sz="1000" i="1" dirty="0">
                <a:solidFill>
                  <a:schemeClr val="tx1"/>
                </a:solidFill>
              </a:rPr>
              <a:t>and </a:t>
            </a:r>
            <a:br>
              <a:rPr lang="en-US" sz="1000" i="1" dirty="0">
                <a:solidFill>
                  <a:schemeClr val="tx1"/>
                </a:solidFill>
              </a:rPr>
            </a:br>
            <a:r>
              <a:rPr lang="en-US" sz="1000" i="1" dirty="0">
                <a:solidFill>
                  <a:schemeClr val="tx1"/>
                </a:solidFill>
              </a:rPr>
              <a:t>must </a:t>
            </a:r>
            <a:r>
              <a:rPr lang="en-US" sz="1000" b="1" i="1" dirty="0">
                <a:solidFill>
                  <a:schemeClr val="tx1"/>
                </a:solidFill>
              </a:rPr>
              <a:t>demonstrate a contract with </a:t>
            </a:r>
            <a:r>
              <a:rPr lang="en-US" sz="1000" b="1" i="1" u="sng" dirty="0">
                <a:solidFill>
                  <a:schemeClr val="tx1"/>
                </a:solidFill>
              </a:rPr>
              <a:t>at least 80% </a:t>
            </a:r>
            <a:r>
              <a:rPr lang="en-US" sz="1000" b="1" i="1" dirty="0">
                <a:solidFill>
                  <a:schemeClr val="tx1"/>
                </a:solidFill>
              </a:rPr>
              <a:t>of certified Tier 3 AMHs </a:t>
            </a:r>
            <a:br>
              <a:rPr lang="en-US" sz="1000" b="1" i="1" dirty="0">
                <a:solidFill>
                  <a:schemeClr val="tx1"/>
                </a:solidFill>
              </a:rPr>
            </a:br>
            <a:r>
              <a:rPr lang="en-US" sz="1000" i="1" dirty="0">
                <a:solidFill>
                  <a:schemeClr val="tx1"/>
                </a:solidFill>
              </a:rPr>
              <a:t>in each of the PHP’s regions.</a:t>
            </a:r>
          </a:p>
        </p:txBody>
      </p:sp>
    </p:spTree>
    <p:extLst>
      <p:ext uri="{BB962C8B-B14F-4D97-AF65-F5344CB8AC3E}">
        <p14:creationId xmlns:p14="http://schemas.microsoft.com/office/powerpoint/2010/main" val="123382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99" y="556184"/>
            <a:ext cx="6499070" cy="1176424"/>
          </a:xfrm>
        </p:spPr>
        <p:txBody>
          <a:bodyPr/>
          <a:lstStyle/>
          <a:p>
            <a:r>
              <a:rPr lang="en-US" b="1" dirty="0">
                <a:latin typeface="+mn-lt"/>
              </a:rPr>
              <a:t>Working with CINs and Other Partners in the AMH Program</a:t>
            </a:r>
          </a:p>
        </p:txBody>
      </p:sp>
      <p:sp>
        <p:nvSpPr>
          <p:cNvPr id="3" name="Slide Number Placeholder 2"/>
          <p:cNvSpPr>
            <a:spLocks noGrp="1"/>
          </p:cNvSpPr>
          <p:nvPr>
            <p:ph type="sldNum" sz="quarter" idx="14"/>
          </p:nvPr>
        </p:nvSpPr>
        <p:spPr/>
        <p:txBody>
          <a:bodyPr/>
          <a:lstStyle/>
          <a:p>
            <a:endParaRPr lang="en-US" dirty="0">
              <a:solidFill>
                <a:prstClr val="black"/>
              </a:solidFill>
            </a:endParaRPr>
          </a:p>
        </p:txBody>
      </p:sp>
      <p:sp>
        <p:nvSpPr>
          <p:cNvPr id="4" name="Rounded Rectangle 3"/>
          <p:cNvSpPr/>
          <p:nvPr/>
        </p:nvSpPr>
        <p:spPr>
          <a:xfrm>
            <a:off x="1143000" y="2594828"/>
            <a:ext cx="6858000" cy="3192405"/>
          </a:xfrm>
          <a:prstGeom prst="roundRect">
            <a:avLst>
              <a:gd name="adj" fmla="val 0"/>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numCol="1" rtlCol="0" anchor="ctr" anchorCtr="0"/>
          <a:lstStyle/>
          <a:p>
            <a:pPr lvl="1" indent="-205740">
              <a:spcBef>
                <a:spcPts val="900"/>
              </a:spcBef>
              <a:spcAft>
                <a:spcPts val="450"/>
              </a:spcAft>
              <a:buFont typeface="Arial" panose="020B0604020202020204" pitchFamily="34" charset="0"/>
              <a:buChar char="•"/>
            </a:pPr>
            <a:endParaRPr lang="en-US" sz="100" dirty="0">
              <a:solidFill>
                <a:prstClr val="black"/>
              </a:solidFill>
            </a:endParaRPr>
          </a:p>
          <a:p>
            <a:pPr lvl="1" indent="-205740">
              <a:spcBef>
                <a:spcPts val="900"/>
              </a:spcBef>
              <a:spcAft>
                <a:spcPts val="450"/>
              </a:spcAft>
              <a:buFont typeface="Arial" panose="020B0604020202020204" pitchFamily="34" charset="0"/>
              <a:buChar char="•"/>
            </a:pPr>
            <a:endParaRPr lang="en-US" sz="100" dirty="0">
              <a:solidFill>
                <a:prstClr val="black"/>
              </a:solidFill>
            </a:endParaRPr>
          </a:p>
        </p:txBody>
      </p:sp>
      <p:sp>
        <p:nvSpPr>
          <p:cNvPr id="5" name="Rectangle 4"/>
          <p:cNvSpPr/>
          <p:nvPr/>
        </p:nvSpPr>
        <p:spPr bwMode="auto">
          <a:xfrm>
            <a:off x="914400" y="1615329"/>
            <a:ext cx="7294418" cy="838159"/>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a:spcAft>
                <a:spcPts val="900"/>
              </a:spcAft>
            </a:pPr>
            <a:r>
              <a:rPr lang="en-US" sz="1500" b="1" dirty="0">
                <a:solidFill>
                  <a:prstClr val="black"/>
                </a:solidFill>
                <a:ea typeface="Calibri"/>
                <a:cs typeface="Times New Roman"/>
              </a:rPr>
              <a:t>AMHs may choose to work with Clinically Integrated Networks (CINs) or other partners* to assist in the fulfilment of AMH practice requirements.</a:t>
            </a:r>
          </a:p>
        </p:txBody>
      </p:sp>
      <p:cxnSp>
        <p:nvCxnSpPr>
          <p:cNvPr id="6" name="Straight Connector 5"/>
          <p:cNvCxnSpPr/>
          <p:nvPr/>
        </p:nvCxnSpPr>
        <p:spPr>
          <a:xfrm>
            <a:off x="1143000" y="1732608"/>
            <a:ext cx="68580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2315936"/>
            <a:ext cx="68580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Pentagon 7"/>
          <p:cNvSpPr/>
          <p:nvPr/>
        </p:nvSpPr>
        <p:spPr>
          <a:xfrm>
            <a:off x="1138944" y="2459263"/>
            <a:ext cx="5135212" cy="271131"/>
          </a:xfrm>
          <a:prstGeom prst="homePlate">
            <a:avLst/>
          </a:prstGeom>
          <a:solidFill>
            <a:srgbClr val="336699"/>
          </a:solidFill>
          <a:ln w="190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25" b="1" dirty="0">
                <a:solidFill>
                  <a:srgbClr val="FFFFFF"/>
                </a:solidFill>
                <a:latin typeface="Gotham Bold"/>
              </a:rPr>
              <a:t>CINs/Other Partner May:</a:t>
            </a:r>
          </a:p>
        </p:txBody>
      </p:sp>
      <p:cxnSp>
        <p:nvCxnSpPr>
          <p:cNvPr id="9" name="Straight Connector 8"/>
          <p:cNvCxnSpPr>
            <a:stCxn id="8" idx="3"/>
          </p:cNvCxnSpPr>
          <p:nvPr/>
        </p:nvCxnSpPr>
        <p:spPr>
          <a:xfrm>
            <a:off x="6274156" y="2594827"/>
            <a:ext cx="171481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87021" y="3036938"/>
            <a:ext cx="3883697" cy="2425023"/>
          </a:xfrm>
          <a:prstGeom prst="rect">
            <a:avLst/>
          </a:prstGeom>
        </p:spPr>
        <p:txBody>
          <a:bodyPr wrap="square">
            <a:spAutoFit/>
          </a:bodyPr>
          <a:lstStyle/>
          <a:p>
            <a:pPr marL="480060" lvl="1" indent="-342900">
              <a:spcAft>
                <a:spcPts val="1350"/>
              </a:spcAft>
              <a:buClr>
                <a:srgbClr val="1F497D"/>
              </a:buClr>
              <a:buFont typeface="Wingdings" panose="05000000000000000000" pitchFamily="2" charset="2"/>
              <a:buChar char="§"/>
            </a:pPr>
            <a:r>
              <a:rPr lang="en-US" sz="1425" dirty="0">
                <a:solidFill>
                  <a:prstClr val="black"/>
                </a:solidFill>
              </a:rPr>
              <a:t>Provide </a:t>
            </a:r>
            <a:r>
              <a:rPr lang="en-US" sz="1425" b="1" dirty="0">
                <a:solidFill>
                  <a:prstClr val="black"/>
                </a:solidFill>
              </a:rPr>
              <a:t>local</a:t>
            </a:r>
            <a:r>
              <a:rPr lang="en-US" sz="1425" dirty="0">
                <a:solidFill>
                  <a:prstClr val="black"/>
                </a:solidFill>
              </a:rPr>
              <a:t> care coordination and care management functions and services</a:t>
            </a:r>
          </a:p>
          <a:p>
            <a:pPr marL="480060" lvl="1" indent="-342900">
              <a:spcAft>
                <a:spcPts val="1350"/>
              </a:spcAft>
              <a:buClr>
                <a:srgbClr val="1F497D"/>
              </a:buClr>
              <a:buFont typeface="Wingdings" panose="05000000000000000000" pitchFamily="2" charset="2"/>
              <a:buChar char="§"/>
            </a:pPr>
            <a:r>
              <a:rPr lang="en-US" sz="1425" dirty="0">
                <a:solidFill>
                  <a:prstClr val="black"/>
                </a:solidFill>
              </a:rPr>
              <a:t>Support </a:t>
            </a:r>
            <a:r>
              <a:rPr lang="en-US" sz="1425" b="1" dirty="0">
                <a:solidFill>
                  <a:prstClr val="black"/>
                </a:solidFill>
              </a:rPr>
              <a:t>AMH data integration </a:t>
            </a:r>
            <a:r>
              <a:rPr lang="en-US" sz="1425" dirty="0">
                <a:solidFill>
                  <a:prstClr val="black"/>
                </a:solidFill>
              </a:rPr>
              <a:t>and </a:t>
            </a:r>
            <a:r>
              <a:rPr lang="en-US" sz="1425" b="1" dirty="0">
                <a:solidFill>
                  <a:prstClr val="black"/>
                </a:solidFill>
              </a:rPr>
              <a:t>analytics tasks  </a:t>
            </a:r>
            <a:r>
              <a:rPr lang="en-US" sz="1425" dirty="0">
                <a:solidFill>
                  <a:prstClr val="black"/>
                </a:solidFill>
              </a:rPr>
              <a:t>from multiple PHPs and other sources, and providing </a:t>
            </a:r>
            <a:r>
              <a:rPr lang="en-US" sz="1425" b="1" dirty="0">
                <a:solidFill>
                  <a:prstClr val="black"/>
                </a:solidFill>
              </a:rPr>
              <a:t>actionable reports </a:t>
            </a:r>
            <a:r>
              <a:rPr lang="en-US" sz="1425" dirty="0">
                <a:solidFill>
                  <a:prstClr val="black"/>
                </a:solidFill>
              </a:rPr>
              <a:t>to AMH providers</a:t>
            </a:r>
          </a:p>
          <a:p>
            <a:pPr marL="480060" lvl="1" indent="-342900">
              <a:spcAft>
                <a:spcPts val="1350"/>
              </a:spcAft>
              <a:buClr>
                <a:srgbClr val="1F497D"/>
              </a:buClr>
              <a:buFont typeface="Wingdings" panose="05000000000000000000" pitchFamily="2" charset="2"/>
              <a:buChar char="§"/>
            </a:pPr>
            <a:r>
              <a:rPr lang="en-US" sz="1425" dirty="0">
                <a:solidFill>
                  <a:prstClr val="black"/>
                </a:solidFill>
              </a:rPr>
              <a:t>Assist in the </a:t>
            </a:r>
            <a:r>
              <a:rPr lang="en-US" sz="1425" b="1" dirty="0">
                <a:solidFill>
                  <a:prstClr val="black"/>
                </a:solidFill>
              </a:rPr>
              <a:t>contracting process</a:t>
            </a:r>
            <a:r>
              <a:rPr lang="en-US" sz="1425" dirty="0">
                <a:solidFill>
                  <a:prstClr val="black"/>
                </a:solidFill>
              </a:rPr>
              <a:t> on behalf of AMHs</a:t>
            </a:r>
          </a:p>
        </p:txBody>
      </p:sp>
      <p:sp>
        <p:nvSpPr>
          <p:cNvPr id="19" name="Rounded Rectangle 18"/>
          <p:cNvSpPr/>
          <p:nvPr/>
        </p:nvSpPr>
        <p:spPr>
          <a:xfrm>
            <a:off x="5505053" y="3058744"/>
            <a:ext cx="2319274" cy="2364864"/>
          </a:xfrm>
          <a:prstGeom prst="roundRect">
            <a:avLst>
              <a:gd name="adj" fmla="val 11083"/>
            </a:avLst>
          </a:prstGeom>
          <a:solidFill>
            <a:schemeClr val="accent6">
              <a:lumMod val="20000"/>
              <a:lumOff val="80000"/>
            </a:schemeClr>
          </a:solidFill>
          <a:ln w="19050">
            <a:solidFill>
              <a:schemeClr val="accent6">
                <a:lumMod val="75000"/>
              </a:schemeClr>
            </a:solidFill>
          </a:ln>
          <a:effectLst>
            <a:outerShdw blurRad="50800" dist="38100" dir="2700000" algn="tl" rotWithShape="0">
              <a:prstClr val="black">
                <a:alpha val="40000"/>
              </a:prstClr>
            </a:outerShdw>
          </a:effectLst>
        </p:spPr>
        <p:txBody>
          <a:bodyPr wrap="square">
            <a:spAutoFit/>
          </a:bodyPr>
          <a:lstStyle/>
          <a:p>
            <a:pPr algn="ctr">
              <a:lnSpc>
                <a:spcPct val="150000"/>
              </a:lnSpc>
              <a:spcAft>
                <a:spcPts val="450"/>
              </a:spcAft>
            </a:pPr>
            <a:r>
              <a:rPr lang="en-US" sz="1350" b="1" dirty="0">
                <a:solidFill>
                  <a:prstClr val="black"/>
                </a:solidFill>
              </a:rPr>
              <a:t>Although the majority of AMH Tier 3 practices may elect to contract with CINs/other partners for support, practices are not required to do so</a:t>
            </a:r>
          </a:p>
        </p:txBody>
      </p:sp>
      <p:sp>
        <p:nvSpPr>
          <p:cNvPr id="13" name="Rectangle 12"/>
          <p:cNvSpPr/>
          <p:nvPr/>
        </p:nvSpPr>
        <p:spPr>
          <a:xfrm>
            <a:off x="1143002" y="5793004"/>
            <a:ext cx="4773485" cy="461665"/>
          </a:xfrm>
          <a:prstGeom prst="rect">
            <a:avLst/>
          </a:prstGeom>
        </p:spPr>
        <p:txBody>
          <a:bodyPr wrap="square">
            <a:spAutoFit/>
          </a:bodyPr>
          <a:lstStyle/>
          <a:p>
            <a:r>
              <a:rPr lang="en-US" sz="1200" dirty="0">
                <a:latin typeface="Gotham Bold"/>
              </a:rPr>
              <a:t>* Regardless of whether such organizations meet federal standards for clinical integration.</a:t>
            </a:r>
          </a:p>
        </p:txBody>
      </p:sp>
    </p:spTree>
    <p:extLst>
      <p:ext uri="{BB962C8B-B14F-4D97-AF65-F5344CB8AC3E}">
        <p14:creationId xmlns:p14="http://schemas.microsoft.com/office/powerpoint/2010/main" val="291699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1143001" y="4847934"/>
            <a:ext cx="6856810" cy="936798"/>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76394" tIns="38197" rIns="76394" bIns="38197" anchor="ctr"/>
          <a:lstStyle>
            <a:defPPr>
              <a:defRPr lang="en-US"/>
            </a:defPPr>
            <a:lvl1pPr algn="l" rtl="0" fontAlgn="base">
              <a:spcBef>
                <a:spcPct val="0"/>
              </a:spcBef>
              <a:spcAft>
                <a:spcPct val="0"/>
              </a:spcAft>
              <a:defRPr sz="9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9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9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9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900" kern="1200">
                <a:solidFill>
                  <a:schemeClr val="tx1"/>
                </a:solidFill>
                <a:latin typeface="Arial" charset="0"/>
                <a:ea typeface="ＭＳ Ｐゴシック"/>
                <a:cs typeface="ＭＳ Ｐゴシック"/>
              </a:defRPr>
            </a:lvl5pPr>
            <a:lvl6pPr marL="2286000" algn="l" defTabSz="914400" rtl="0" eaLnBrk="1" latinLnBrk="0" hangingPunct="1">
              <a:defRPr sz="900" kern="1200">
                <a:solidFill>
                  <a:schemeClr val="tx1"/>
                </a:solidFill>
                <a:latin typeface="Arial" charset="0"/>
                <a:ea typeface="ＭＳ Ｐゴシック"/>
                <a:cs typeface="ＭＳ Ｐゴシック"/>
              </a:defRPr>
            </a:lvl6pPr>
            <a:lvl7pPr marL="2743200" algn="l" defTabSz="914400" rtl="0" eaLnBrk="1" latinLnBrk="0" hangingPunct="1">
              <a:defRPr sz="900" kern="1200">
                <a:solidFill>
                  <a:schemeClr val="tx1"/>
                </a:solidFill>
                <a:latin typeface="Arial" charset="0"/>
                <a:ea typeface="ＭＳ Ｐゴシック"/>
                <a:cs typeface="ＭＳ Ｐゴシック"/>
              </a:defRPr>
            </a:lvl7pPr>
            <a:lvl8pPr marL="3200400" algn="l" defTabSz="914400" rtl="0" eaLnBrk="1" latinLnBrk="0" hangingPunct="1">
              <a:defRPr sz="900" kern="1200">
                <a:solidFill>
                  <a:schemeClr val="tx1"/>
                </a:solidFill>
                <a:latin typeface="Arial" charset="0"/>
                <a:ea typeface="ＭＳ Ｐゴシック"/>
                <a:cs typeface="ＭＳ Ｐゴシック"/>
              </a:defRPr>
            </a:lvl8pPr>
            <a:lvl9pPr marL="3657600" algn="l" defTabSz="914400" rtl="0" eaLnBrk="1" latinLnBrk="0" hangingPunct="1">
              <a:defRPr sz="900" kern="1200">
                <a:solidFill>
                  <a:schemeClr val="tx1"/>
                </a:solidFill>
                <a:latin typeface="Arial" charset="0"/>
                <a:ea typeface="ＭＳ Ｐゴシック"/>
                <a:cs typeface="ＭＳ Ｐゴシック"/>
              </a:defRPr>
            </a:lvl9pPr>
          </a:lstStyle>
          <a:p>
            <a:pPr algn="ctr" defTabSz="764381">
              <a:defRPr/>
            </a:pPr>
            <a:endParaRPr lang="en-US" sz="825" b="1" dirty="0">
              <a:solidFill>
                <a:prstClr val="black"/>
              </a:solidFill>
              <a:latin typeface="Calibri" charset="0"/>
            </a:endParaRPr>
          </a:p>
        </p:txBody>
      </p:sp>
      <p:sp>
        <p:nvSpPr>
          <p:cNvPr id="4" name="Title 3"/>
          <p:cNvSpPr>
            <a:spLocks noGrp="1"/>
          </p:cNvSpPr>
          <p:nvPr>
            <p:ph type="title"/>
          </p:nvPr>
        </p:nvSpPr>
        <p:spPr>
          <a:xfrm>
            <a:off x="674370" y="624053"/>
            <a:ext cx="7843267" cy="806823"/>
          </a:xfrm>
        </p:spPr>
        <p:txBody>
          <a:bodyPr vert="horz" lIns="0" tIns="34290" rIns="68580" bIns="34290" rtlCol="0" anchor="t">
            <a:noAutofit/>
          </a:bodyPr>
          <a:lstStyle/>
          <a:p>
            <a:pPr algn="ctr"/>
            <a:r>
              <a:rPr lang="en-US" sz="3200" dirty="0">
                <a:latin typeface="+mn-lt"/>
                <a:cs typeface="Franklin Gothic Medium"/>
              </a:rPr>
              <a:t>Promoting Value, Quality and Population Health</a:t>
            </a:r>
            <a:endParaRPr lang="en-US" sz="3200" dirty="0">
              <a:latin typeface="+mn-lt"/>
            </a:endParaRPr>
          </a:p>
        </p:txBody>
      </p:sp>
      <p:sp>
        <p:nvSpPr>
          <p:cNvPr id="3" name="Text Placeholder 2">
            <a:extLst>
              <a:ext uri="{FF2B5EF4-FFF2-40B4-BE49-F238E27FC236}">
                <a16:creationId xmlns:a16="http://schemas.microsoft.com/office/drawing/2014/main" id="{5D009161-2BD3-4B7C-8D9F-7FFF1745CA29}"/>
              </a:ext>
            </a:extLst>
          </p:cNvPr>
          <p:cNvSpPr>
            <a:spLocks noGrp="1"/>
          </p:cNvSpPr>
          <p:nvPr>
            <p:ph type="body" sz="quarter" idx="11"/>
          </p:nvPr>
        </p:nvSpPr>
        <p:spPr/>
        <p:txBody>
          <a:bodyPr/>
          <a:lstStyle/>
          <a:p>
            <a:endParaRPr lang="en-US"/>
          </a:p>
        </p:txBody>
      </p:sp>
      <p:sp>
        <p:nvSpPr>
          <p:cNvPr id="8" name="Rectangle 7"/>
          <p:cNvSpPr/>
          <p:nvPr/>
        </p:nvSpPr>
        <p:spPr bwMode="auto">
          <a:xfrm flipV="1">
            <a:off x="1143000" y="1841711"/>
            <a:ext cx="6858000" cy="34528"/>
          </a:xfrm>
          <a:prstGeom prst="rect">
            <a:avLst/>
          </a:prstGeom>
          <a:solidFill>
            <a:schemeClr val="bg1">
              <a:lumMod val="75000"/>
            </a:schemeClr>
          </a:solidFill>
          <a:ln w="9525" cap="flat" cmpd="sng" algn="ctr">
            <a:noFill/>
            <a:prstDash val="solid"/>
            <a:round/>
            <a:headEnd type="none" w="med" len="med"/>
            <a:tailEnd type="none" w="med" len="med"/>
          </a:ln>
          <a:effectLst/>
        </p:spPr>
        <p:txBody>
          <a:bodyPr lIns="76394" tIns="38197" rIns="76394" bIns="38197" anchor="ctr"/>
          <a:lstStyle/>
          <a:p>
            <a:pPr algn="ctr" defTabSz="764381">
              <a:defRPr/>
            </a:pPr>
            <a:endParaRPr lang="en-US" sz="825" b="1" dirty="0">
              <a:solidFill>
                <a:prstClr val="black"/>
              </a:solidFill>
              <a:latin typeface="Calibri" charset="0"/>
              <a:cs typeface="Arial" pitchFamily="34" charset="0"/>
            </a:endParaRPr>
          </a:p>
        </p:txBody>
      </p:sp>
      <p:sp>
        <p:nvSpPr>
          <p:cNvPr id="29" name="Rectangle 28"/>
          <p:cNvSpPr/>
          <p:nvPr/>
        </p:nvSpPr>
        <p:spPr bwMode="auto">
          <a:xfrm>
            <a:off x="820855" y="4986821"/>
            <a:ext cx="6826752" cy="797910"/>
          </a:xfrm>
          <a:prstGeom prst="rect">
            <a:avLst/>
          </a:prstGeom>
          <a:noFill/>
          <a:ln w="9525" cap="flat" cmpd="sng" algn="ctr">
            <a:noFill/>
            <a:prstDash val="solid"/>
            <a:round/>
            <a:headEnd type="none" w="med" len="med"/>
            <a:tailEnd type="none" w="med" len="med"/>
          </a:ln>
          <a:effectLst/>
        </p:spPr>
        <p:txBody>
          <a:bodyPr lIns="76394" tIns="38197" rIns="76394" bIns="38197" anchor="t"/>
          <a:lstStyle>
            <a:defPPr>
              <a:defRPr lang="en-US"/>
            </a:defPPr>
            <a:lvl1pPr algn="l" rtl="0" fontAlgn="base">
              <a:spcBef>
                <a:spcPct val="0"/>
              </a:spcBef>
              <a:spcAft>
                <a:spcPct val="0"/>
              </a:spcAft>
              <a:defRPr sz="9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9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9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9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900" kern="1200">
                <a:solidFill>
                  <a:schemeClr val="tx1"/>
                </a:solidFill>
                <a:latin typeface="Arial" charset="0"/>
                <a:ea typeface="ＭＳ Ｐゴシック"/>
                <a:cs typeface="ＭＳ Ｐゴシック"/>
              </a:defRPr>
            </a:lvl5pPr>
            <a:lvl6pPr marL="2286000" algn="l" defTabSz="914400" rtl="0" eaLnBrk="1" latinLnBrk="0" hangingPunct="1">
              <a:defRPr sz="900" kern="1200">
                <a:solidFill>
                  <a:schemeClr val="tx1"/>
                </a:solidFill>
                <a:latin typeface="Arial" charset="0"/>
                <a:ea typeface="ＭＳ Ｐゴシック"/>
                <a:cs typeface="ＭＳ Ｐゴシック"/>
              </a:defRPr>
            </a:lvl6pPr>
            <a:lvl7pPr marL="2743200" algn="l" defTabSz="914400" rtl="0" eaLnBrk="1" latinLnBrk="0" hangingPunct="1">
              <a:defRPr sz="900" kern="1200">
                <a:solidFill>
                  <a:schemeClr val="tx1"/>
                </a:solidFill>
                <a:latin typeface="Arial" charset="0"/>
                <a:ea typeface="ＭＳ Ｐゴシック"/>
                <a:cs typeface="ＭＳ Ｐゴシック"/>
              </a:defRPr>
            </a:lvl7pPr>
            <a:lvl8pPr marL="3200400" algn="l" defTabSz="914400" rtl="0" eaLnBrk="1" latinLnBrk="0" hangingPunct="1">
              <a:defRPr sz="900" kern="1200">
                <a:solidFill>
                  <a:schemeClr val="tx1"/>
                </a:solidFill>
                <a:latin typeface="Arial" charset="0"/>
                <a:ea typeface="ＭＳ Ｐゴシック"/>
                <a:cs typeface="ＭＳ Ｐゴシック"/>
              </a:defRPr>
            </a:lvl8pPr>
            <a:lvl9pPr marL="3657600" algn="l" defTabSz="914400" rtl="0" eaLnBrk="1" latinLnBrk="0" hangingPunct="1">
              <a:defRPr sz="900" kern="1200">
                <a:solidFill>
                  <a:schemeClr val="tx1"/>
                </a:solidFill>
                <a:latin typeface="Arial" charset="0"/>
                <a:ea typeface="ＭＳ Ｐゴシック"/>
                <a:cs typeface="ＭＳ Ｐゴシック"/>
              </a:defRPr>
            </a:lvl9pPr>
          </a:lstStyle>
          <a:p>
            <a:pPr marL="514350" lvl="1" indent="-257175">
              <a:buClr>
                <a:srgbClr val="1F497D"/>
              </a:buClr>
              <a:buFont typeface="Wingdings" panose="05000000000000000000" pitchFamily="2" charset="2"/>
              <a:buChar char="§"/>
            </a:pPr>
            <a:r>
              <a:rPr lang="en-US" sz="1350" dirty="0">
                <a:latin typeface="+mn-lt"/>
              </a:rPr>
              <a:t>Though the Quality Strategy, PHPs will be monitored on 33 priority quality measures against national benchmarks and state targets</a:t>
            </a:r>
          </a:p>
          <a:p>
            <a:pPr marL="514350" lvl="1" indent="-257175">
              <a:buClr>
                <a:srgbClr val="1F497D"/>
              </a:buClr>
              <a:buFont typeface="Wingdings" panose="05000000000000000000" pitchFamily="2" charset="2"/>
              <a:buChar char="§"/>
            </a:pPr>
            <a:r>
              <a:rPr lang="en-US" sz="1350" dirty="0">
                <a:latin typeface="+mn-lt"/>
              </a:rPr>
              <a:t>DHHS will require that PHPs implement annual Quality Improvement Projects  </a:t>
            </a:r>
          </a:p>
          <a:p>
            <a:pPr marL="857250" lvl="2" indent="-257175">
              <a:buClr>
                <a:srgbClr val="1F497D"/>
              </a:buClr>
              <a:buFont typeface="Wingdings" panose="05000000000000000000" pitchFamily="2" charset="2"/>
              <a:buChar char="§"/>
            </a:pPr>
            <a:endParaRPr lang="en-US" sz="1350" dirty="0">
              <a:latin typeface="+mn-lt"/>
            </a:endParaRPr>
          </a:p>
        </p:txBody>
      </p:sp>
      <p:cxnSp>
        <p:nvCxnSpPr>
          <p:cNvPr id="31" name="Straight Connector 30"/>
          <p:cNvCxnSpPr/>
          <p:nvPr/>
        </p:nvCxnSpPr>
        <p:spPr>
          <a:xfrm flipH="1">
            <a:off x="1159916" y="5726258"/>
            <a:ext cx="6844904"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143000" y="4857044"/>
            <a:ext cx="6844904"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883227" y="1604294"/>
            <a:ext cx="7377546" cy="916944"/>
          </a:xfrm>
          <a:prstGeom prst="rect">
            <a:avLst/>
          </a:prstGeom>
          <a:solidFill>
            <a:srgbClr val="F6D888">
              <a:lumMod val="60000"/>
              <a:lumOff val="40000"/>
            </a:srgbClr>
          </a:solidFill>
          <a:ln w="9525" cap="flat" cmpd="sng" algn="ctr">
            <a:solidFill>
              <a:schemeClr val="accent6">
                <a:lumMod val="75000"/>
              </a:schemeClr>
            </a:solid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lvl="0" algn="ctr"/>
            <a:r>
              <a:rPr lang="en-US" sz="1500" b="1" dirty="0"/>
              <a:t> DHHS is developing a longer-term value-based payment roadmap and expects that more advanced providers and systems will take advantage of opportunities to build infrastructure for higher-risk arrangements in the early years of managed care implementation.</a:t>
            </a:r>
          </a:p>
        </p:txBody>
      </p:sp>
      <p:sp>
        <p:nvSpPr>
          <p:cNvPr id="22" name="Pentagon 21"/>
          <p:cNvSpPr/>
          <p:nvPr/>
        </p:nvSpPr>
        <p:spPr>
          <a:xfrm>
            <a:off x="1139752" y="4721958"/>
            <a:ext cx="2419136" cy="251951"/>
          </a:xfrm>
          <a:prstGeom prst="homePlate">
            <a:avLst/>
          </a:prstGeom>
          <a:solidFill>
            <a:srgbClr val="336699"/>
          </a:solidFill>
          <a:ln w="190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t>Ensuring Quality</a:t>
            </a:r>
          </a:p>
        </p:txBody>
      </p:sp>
      <p:sp>
        <p:nvSpPr>
          <p:cNvPr id="23" name="Rectangle 22"/>
          <p:cNvSpPr/>
          <p:nvPr/>
        </p:nvSpPr>
        <p:spPr bwMode="auto">
          <a:xfrm>
            <a:off x="1148011" y="2660123"/>
            <a:ext cx="6856810" cy="1839489"/>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76394" tIns="38197" rIns="76394" bIns="38197" anchor="ctr"/>
          <a:lstStyle>
            <a:defPPr>
              <a:defRPr lang="en-US"/>
            </a:defPPr>
            <a:lvl1pPr algn="l" rtl="0" fontAlgn="base">
              <a:spcBef>
                <a:spcPct val="0"/>
              </a:spcBef>
              <a:spcAft>
                <a:spcPct val="0"/>
              </a:spcAft>
              <a:defRPr sz="9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9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9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9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900" kern="1200">
                <a:solidFill>
                  <a:schemeClr val="tx1"/>
                </a:solidFill>
                <a:latin typeface="Arial" charset="0"/>
                <a:ea typeface="ＭＳ Ｐゴシック"/>
                <a:cs typeface="ＭＳ Ｐゴシック"/>
              </a:defRPr>
            </a:lvl5pPr>
            <a:lvl6pPr marL="2286000" algn="l" defTabSz="914400" rtl="0" eaLnBrk="1" latinLnBrk="0" hangingPunct="1">
              <a:defRPr sz="900" kern="1200">
                <a:solidFill>
                  <a:schemeClr val="tx1"/>
                </a:solidFill>
                <a:latin typeface="Arial" charset="0"/>
                <a:ea typeface="ＭＳ Ｐゴシック"/>
                <a:cs typeface="ＭＳ Ｐゴシック"/>
              </a:defRPr>
            </a:lvl6pPr>
            <a:lvl7pPr marL="2743200" algn="l" defTabSz="914400" rtl="0" eaLnBrk="1" latinLnBrk="0" hangingPunct="1">
              <a:defRPr sz="900" kern="1200">
                <a:solidFill>
                  <a:schemeClr val="tx1"/>
                </a:solidFill>
                <a:latin typeface="Arial" charset="0"/>
                <a:ea typeface="ＭＳ Ｐゴシック"/>
                <a:cs typeface="ＭＳ Ｐゴシック"/>
              </a:defRPr>
            </a:lvl7pPr>
            <a:lvl8pPr marL="3200400" algn="l" defTabSz="914400" rtl="0" eaLnBrk="1" latinLnBrk="0" hangingPunct="1">
              <a:defRPr sz="900" kern="1200">
                <a:solidFill>
                  <a:schemeClr val="tx1"/>
                </a:solidFill>
                <a:latin typeface="Arial" charset="0"/>
                <a:ea typeface="ＭＳ Ｐゴシック"/>
                <a:cs typeface="ＭＳ Ｐゴシック"/>
              </a:defRPr>
            </a:lvl8pPr>
            <a:lvl9pPr marL="3657600" algn="l" defTabSz="914400" rtl="0" eaLnBrk="1" latinLnBrk="0" hangingPunct="1">
              <a:defRPr sz="900" kern="1200">
                <a:solidFill>
                  <a:schemeClr val="tx1"/>
                </a:solidFill>
                <a:latin typeface="Arial" charset="0"/>
                <a:ea typeface="ＭＳ Ｐゴシック"/>
                <a:cs typeface="ＭＳ Ｐゴシック"/>
              </a:defRPr>
            </a:lvl9pPr>
          </a:lstStyle>
          <a:p>
            <a:pPr algn="ctr" defTabSz="764381">
              <a:defRPr/>
            </a:pPr>
            <a:endParaRPr lang="en-US" sz="825" b="1" dirty="0">
              <a:solidFill>
                <a:prstClr val="black"/>
              </a:solidFill>
              <a:latin typeface="Calibri" charset="0"/>
            </a:endParaRPr>
          </a:p>
        </p:txBody>
      </p:sp>
      <p:sp>
        <p:nvSpPr>
          <p:cNvPr id="24" name="Rectangle 23"/>
          <p:cNvSpPr/>
          <p:nvPr/>
        </p:nvSpPr>
        <p:spPr bwMode="auto">
          <a:xfrm>
            <a:off x="883227" y="2799009"/>
            <a:ext cx="7088285" cy="1591496"/>
          </a:xfrm>
          <a:prstGeom prst="rect">
            <a:avLst/>
          </a:prstGeom>
          <a:noFill/>
          <a:ln w="9525" cap="flat" cmpd="sng" algn="ctr">
            <a:noFill/>
            <a:prstDash val="solid"/>
            <a:round/>
            <a:headEnd type="none" w="med" len="med"/>
            <a:tailEnd type="none" w="med" len="med"/>
          </a:ln>
          <a:effectLst/>
        </p:spPr>
        <p:txBody>
          <a:bodyPr lIns="76394" tIns="38197" rIns="76394" bIns="38197" anchor="t"/>
          <a:lstStyle>
            <a:defPPr>
              <a:defRPr lang="en-US"/>
            </a:defPPr>
            <a:lvl1pPr algn="l" rtl="0" fontAlgn="base">
              <a:spcBef>
                <a:spcPct val="0"/>
              </a:spcBef>
              <a:spcAft>
                <a:spcPct val="0"/>
              </a:spcAft>
              <a:defRPr sz="9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9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9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9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900" kern="1200">
                <a:solidFill>
                  <a:schemeClr val="tx1"/>
                </a:solidFill>
                <a:latin typeface="Arial" charset="0"/>
                <a:ea typeface="ＭＳ Ｐゴシック"/>
                <a:cs typeface="ＭＳ Ｐゴシック"/>
              </a:defRPr>
            </a:lvl5pPr>
            <a:lvl6pPr marL="2286000" algn="l" defTabSz="914400" rtl="0" eaLnBrk="1" latinLnBrk="0" hangingPunct="1">
              <a:defRPr sz="900" kern="1200">
                <a:solidFill>
                  <a:schemeClr val="tx1"/>
                </a:solidFill>
                <a:latin typeface="Arial" charset="0"/>
                <a:ea typeface="ＭＳ Ｐゴシック"/>
                <a:cs typeface="ＭＳ Ｐゴシック"/>
              </a:defRPr>
            </a:lvl6pPr>
            <a:lvl7pPr marL="2743200" algn="l" defTabSz="914400" rtl="0" eaLnBrk="1" latinLnBrk="0" hangingPunct="1">
              <a:defRPr sz="900" kern="1200">
                <a:solidFill>
                  <a:schemeClr val="tx1"/>
                </a:solidFill>
                <a:latin typeface="Arial" charset="0"/>
                <a:ea typeface="ＭＳ Ｐゴシック"/>
                <a:cs typeface="ＭＳ Ｐゴシック"/>
              </a:defRPr>
            </a:lvl7pPr>
            <a:lvl8pPr marL="3200400" algn="l" defTabSz="914400" rtl="0" eaLnBrk="1" latinLnBrk="0" hangingPunct="1">
              <a:defRPr sz="900" kern="1200">
                <a:solidFill>
                  <a:schemeClr val="tx1"/>
                </a:solidFill>
                <a:latin typeface="Arial" charset="0"/>
                <a:ea typeface="ＭＳ Ｐゴシック"/>
                <a:cs typeface="ＭＳ Ｐゴシック"/>
              </a:defRPr>
            </a:lvl8pPr>
            <a:lvl9pPr marL="3657600" algn="l" defTabSz="914400" rtl="0" eaLnBrk="1" latinLnBrk="0" hangingPunct="1">
              <a:defRPr sz="900" kern="1200">
                <a:solidFill>
                  <a:schemeClr val="tx1"/>
                </a:solidFill>
                <a:latin typeface="Arial" charset="0"/>
                <a:ea typeface="ＭＳ Ｐゴシック"/>
                <a:cs typeface="ＭＳ Ｐゴシック"/>
              </a:defRPr>
            </a:lvl9pPr>
          </a:lstStyle>
          <a:p>
            <a:pPr marL="514350" lvl="1" indent="-257175">
              <a:buClr>
                <a:srgbClr val="1F497D"/>
              </a:buClr>
              <a:buFont typeface="Wingdings" panose="05000000000000000000" pitchFamily="2" charset="2"/>
              <a:buChar char="§"/>
            </a:pPr>
            <a:r>
              <a:rPr lang="en-US" sz="1350" dirty="0">
                <a:latin typeface="+mn-lt"/>
              </a:rPr>
              <a:t>By end of Year 2, PHPs’ expenditures governed under VBP arrangements must:</a:t>
            </a:r>
          </a:p>
          <a:p>
            <a:pPr marL="857250" lvl="2" indent="-257175">
              <a:buClr>
                <a:srgbClr val="1F497D"/>
              </a:buClr>
              <a:buFont typeface="Wingdings" panose="05000000000000000000" pitchFamily="2" charset="2"/>
              <a:buChar char="§"/>
            </a:pPr>
            <a:r>
              <a:rPr lang="en-US" sz="1200" dirty="0">
                <a:latin typeface="+mn-lt"/>
              </a:rPr>
              <a:t>Increase by 20 percentage points, OR</a:t>
            </a:r>
          </a:p>
          <a:p>
            <a:pPr marL="857250" lvl="2" indent="-257175">
              <a:buClr>
                <a:srgbClr val="1F497D"/>
              </a:buClr>
              <a:buFont typeface="Wingdings" panose="05000000000000000000" pitchFamily="2" charset="2"/>
              <a:buChar char="§"/>
            </a:pPr>
            <a:r>
              <a:rPr lang="en-US" sz="1200" dirty="0">
                <a:latin typeface="+mn-lt"/>
              </a:rPr>
              <a:t>Represent at least 50% of total medical expenditures</a:t>
            </a:r>
          </a:p>
          <a:p>
            <a:pPr marL="514350" lvl="1" indent="-257175">
              <a:buClr>
                <a:srgbClr val="1F497D"/>
              </a:buClr>
              <a:buFont typeface="Wingdings" panose="05000000000000000000" pitchFamily="2" charset="2"/>
              <a:buChar char="§"/>
            </a:pPr>
            <a:r>
              <a:rPr lang="en-US" sz="1350" dirty="0">
                <a:latin typeface="+mn-lt"/>
              </a:rPr>
              <a:t>State’s expectations related to VBP and capabilities of AMH practices will increase over time</a:t>
            </a:r>
          </a:p>
          <a:p>
            <a:pPr marL="514350" lvl="1" indent="-257175">
              <a:buClr>
                <a:srgbClr val="1F497D"/>
              </a:buClr>
              <a:buFont typeface="Wingdings" panose="05000000000000000000" pitchFamily="2" charset="2"/>
              <a:buChar char="§"/>
            </a:pPr>
            <a:r>
              <a:rPr lang="en-US" sz="1350" dirty="0">
                <a:latin typeface="+mn-lt"/>
              </a:rPr>
              <a:t>The AMH program represents an opportunity for providers—especially larger practices and those affiliated with health systems—to fund population health investments that will be critical in a VBP environment</a:t>
            </a:r>
          </a:p>
        </p:txBody>
      </p:sp>
      <p:cxnSp>
        <p:nvCxnSpPr>
          <p:cNvPr id="26" name="Straight Connector 25"/>
          <p:cNvCxnSpPr/>
          <p:nvPr/>
        </p:nvCxnSpPr>
        <p:spPr>
          <a:xfrm flipH="1">
            <a:off x="1171618" y="4497011"/>
            <a:ext cx="6844904"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48010" y="2669236"/>
            <a:ext cx="6844904"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8" name="Pentagon 27"/>
          <p:cNvSpPr/>
          <p:nvPr/>
        </p:nvSpPr>
        <p:spPr>
          <a:xfrm>
            <a:off x="1144762" y="2534149"/>
            <a:ext cx="2419136" cy="251951"/>
          </a:xfrm>
          <a:prstGeom prst="homePlate">
            <a:avLst/>
          </a:prstGeom>
          <a:solidFill>
            <a:srgbClr val="336699"/>
          </a:solidFill>
          <a:ln w="19050">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t>Value-Based Payments</a:t>
            </a:r>
          </a:p>
        </p:txBody>
      </p:sp>
    </p:spTree>
    <p:extLst>
      <p:ext uri="{BB962C8B-B14F-4D97-AF65-F5344CB8AC3E}">
        <p14:creationId xmlns:p14="http://schemas.microsoft.com/office/powerpoint/2010/main" val="4070636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300290" y="1790772"/>
            <a:ext cx="6858000" cy="4021931"/>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76394" tIns="38197" rIns="76394" bIns="38197" numCol="1" rtlCol="0" anchor="t" anchorCtr="0" compatLnSpc="1">
            <a:prstTxWarp prst="textNoShape">
              <a:avLst/>
            </a:prstTxWarp>
          </a:bodyPr>
          <a:lstStyle/>
          <a:p>
            <a:pPr marL="169069" indent="-169069" fontAlgn="base">
              <a:spcBef>
                <a:spcPts val="225"/>
              </a:spcBef>
              <a:spcAft>
                <a:spcPts val="225"/>
              </a:spcAft>
              <a:buFont typeface="Symbol"/>
              <a:buChar char=""/>
              <a:defRPr/>
            </a:pPr>
            <a:endParaRPr lang="en-US" sz="1050" kern="0" dirty="0">
              <a:solidFill>
                <a:srgbClr val="000000"/>
              </a:solidFill>
              <a:latin typeface="Calibri"/>
              <a:ea typeface="Calibri"/>
              <a:cs typeface="Times New Roman"/>
            </a:endParaRPr>
          </a:p>
        </p:txBody>
      </p:sp>
      <p:sp>
        <p:nvSpPr>
          <p:cNvPr id="23" name="Title 6"/>
          <p:cNvSpPr txBox="1">
            <a:spLocks/>
          </p:cNvSpPr>
          <p:nvPr/>
        </p:nvSpPr>
        <p:spPr>
          <a:xfrm>
            <a:off x="1143000" y="703162"/>
            <a:ext cx="6503770" cy="87127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rgbClr val="002060"/>
                </a:solidFill>
                <a:latin typeface="+mn-lt"/>
              </a:rPr>
              <a:t>Care Management</a:t>
            </a:r>
          </a:p>
          <a:p>
            <a:pPr algn="ctr"/>
            <a:endParaRPr lang="en-US" sz="3200" b="1" dirty="0">
              <a:solidFill>
                <a:srgbClr val="002060"/>
              </a:solidFill>
              <a:latin typeface="Gotham Bold"/>
            </a:endParaRPr>
          </a:p>
        </p:txBody>
      </p:sp>
      <p:cxnSp>
        <p:nvCxnSpPr>
          <p:cNvPr id="24" name="Straight Connector 23"/>
          <p:cNvCxnSpPr/>
          <p:nvPr/>
        </p:nvCxnSpPr>
        <p:spPr>
          <a:xfrm>
            <a:off x="1143000" y="1750219"/>
            <a:ext cx="6858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noChangeShapeType="1"/>
          </p:cNvCxnSpPr>
          <p:nvPr/>
        </p:nvCxnSpPr>
        <p:spPr bwMode="auto">
          <a:xfrm>
            <a:off x="1387430" y="2147439"/>
            <a:ext cx="4462" cy="3624712"/>
          </a:xfrm>
          <a:prstGeom prst="line">
            <a:avLst/>
          </a:prstGeom>
          <a:noFill/>
          <a:ln w="19050" cap="flat" cmpd="sng" algn="ctr">
            <a:solidFill>
              <a:srgbClr val="336699"/>
            </a:solidFill>
            <a:prstDash val="sysDot"/>
            <a:round/>
            <a:headEnd type="none" w="med" len="med"/>
            <a:tailEnd type="none" w="med" len="med"/>
          </a:ln>
          <a:effectLst/>
        </p:spPr>
      </p:cxnSp>
      <p:sp>
        <p:nvSpPr>
          <p:cNvPr id="8" name="Oval 7"/>
          <p:cNvSpPr>
            <a:spLocks noChangeArrowheads="1"/>
          </p:cNvSpPr>
          <p:nvPr/>
        </p:nvSpPr>
        <p:spPr bwMode="auto">
          <a:xfrm>
            <a:off x="1300290" y="2350295"/>
            <a:ext cx="174280" cy="166940"/>
          </a:xfrm>
          <a:prstGeom prst="ellipse">
            <a:avLst/>
          </a:prstGeom>
          <a:solidFill>
            <a:srgbClr val="FFFFFF"/>
          </a:solidFill>
          <a:ln w="28575" algn="ctr">
            <a:solidFill>
              <a:srgbClr val="F0AB00"/>
            </a:solidFill>
            <a:round/>
            <a:headEnd/>
            <a:tailEnd/>
          </a:ln>
        </p:spPr>
        <p:txBody>
          <a:bodyPr lIns="76385" tIns="38192" rIns="76385" bIns="38192" anchor="ctr"/>
          <a:lstStyle/>
          <a:p>
            <a:pPr algn="ctr" defTabSz="764292" fontAlgn="base">
              <a:spcBef>
                <a:spcPct val="0"/>
              </a:spcBef>
              <a:spcAft>
                <a:spcPct val="0"/>
              </a:spcAft>
              <a:defRPr/>
            </a:pPr>
            <a:endParaRPr lang="en-US" sz="825" b="1" kern="0" dirty="0">
              <a:solidFill>
                <a:srgbClr val="000000"/>
              </a:solidFill>
              <a:ea typeface="ＭＳ Ｐゴシック"/>
            </a:endParaRPr>
          </a:p>
        </p:txBody>
      </p:sp>
      <p:sp>
        <p:nvSpPr>
          <p:cNvPr id="10" name="Pentagon 9"/>
          <p:cNvSpPr/>
          <p:nvPr/>
        </p:nvSpPr>
        <p:spPr>
          <a:xfrm>
            <a:off x="1300290" y="1806804"/>
            <a:ext cx="5096050" cy="300083"/>
          </a:xfrm>
          <a:prstGeom prst="homePlate">
            <a:avLst/>
          </a:prstGeom>
          <a:solidFill>
            <a:srgbClr val="FFC000"/>
          </a:solidFill>
          <a:ln w="25400" cap="flat" cmpd="sng" algn="ctr">
            <a:noFill/>
            <a:prstDash val="solid"/>
          </a:ln>
          <a:effectLst/>
        </p:spPr>
        <p:txBody>
          <a:bodyPr rtlCol="0" anchor="ctr"/>
          <a:lstStyle/>
          <a:p>
            <a:pPr algn="ctr">
              <a:defRPr/>
            </a:pPr>
            <a:r>
              <a:rPr lang="en-US" sz="1350" b="1" kern="0" dirty="0">
                <a:solidFill>
                  <a:prstClr val="black"/>
                </a:solidFill>
              </a:rPr>
              <a:t>Key Components of Integrated Care Management, Cont.:</a:t>
            </a:r>
          </a:p>
        </p:txBody>
      </p:sp>
      <p:sp>
        <p:nvSpPr>
          <p:cNvPr id="29" name="Oval 28"/>
          <p:cNvSpPr>
            <a:spLocks noChangeArrowheads="1"/>
          </p:cNvSpPr>
          <p:nvPr/>
        </p:nvSpPr>
        <p:spPr bwMode="auto">
          <a:xfrm>
            <a:off x="1305027" y="3230715"/>
            <a:ext cx="174280" cy="166940"/>
          </a:xfrm>
          <a:prstGeom prst="ellipse">
            <a:avLst/>
          </a:prstGeom>
          <a:solidFill>
            <a:srgbClr val="FFFFFF"/>
          </a:solidFill>
          <a:ln w="28575" algn="ctr">
            <a:solidFill>
              <a:srgbClr val="F0AB00"/>
            </a:solidFill>
            <a:round/>
            <a:headEnd/>
            <a:tailEnd/>
          </a:ln>
        </p:spPr>
        <p:txBody>
          <a:bodyPr lIns="76385" tIns="38192" rIns="76385" bIns="38192" anchor="ctr"/>
          <a:lstStyle/>
          <a:p>
            <a:pPr algn="ctr" defTabSz="764292" fontAlgn="base">
              <a:spcBef>
                <a:spcPct val="0"/>
              </a:spcBef>
              <a:spcAft>
                <a:spcPct val="0"/>
              </a:spcAft>
              <a:defRPr/>
            </a:pPr>
            <a:endParaRPr lang="en-US" sz="825" b="1" kern="0" dirty="0">
              <a:solidFill>
                <a:srgbClr val="000000"/>
              </a:solidFill>
              <a:ea typeface="ＭＳ Ｐゴシック"/>
            </a:endParaRPr>
          </a:p>
        </p:txBody>
      </p:sp>
      <p:sp>
        <p:nvSpPr>
          <p:cNvPr id="30" name="Oval 29"/>
          <p:cNvSpPr>
            <a:spLocks noChangeArrowheads="1"/>
          </p:cNvSpPr>
          <p:nvPr/>
        </p:nvSpPr>
        <p:spPr bwMode="auto">
          <a:xfrm>
            <a:off x="1300290" y="4176118"/>
            <a:ext cx="174280" cy="166940"/>
          </a:xfrm>
          <a:prstGeom prst="ellipse">
            <a:avLst/>
          </a:prstGeom>
          <a:solidFill>
            <a:srgbClr val="FFFFFF"/>
          </a:solidFill>
          <a:ln w="28575" algn="ctr">
            <a:solidFill>
              <a:srgbClr val="F0AB00"/>
            </a:solidFill>
            <a:round/>
            <a:headEnd/>
            <a:tailEnd/>
          </a:ln>
        </p:spPr>
        <p:txBody>
          <a:bodyPr lIns="76385" tIns="38192" rIns="76385" bIns="38192" anchor="ctr"/>
          <a:lstStyle/>
          <a:p>
            <a:pPr algn="ctr" defTabSz="764292" fontAlgn="base">
              <a:spcBef>
                <a:spcPct val="0"/>
              </a:spcBef>
              <a:spcAft>
                <a:spcPct val="0"/>
              </a:spcAft>
              <a:defRPr/>
            </a:pPr>
            <a:endParaRPr lang="en-US" sz="825" b="1" kern="0" dirty="0">
              <a:solidFill>
                <a:srgbClr val="000000"/>
              </a:solidFill>
              <a:ea typeface="ＭＳ Ｐゴシック"/>
            </a:endParaRPr>
          </a:p>
        </p:txBody>
      </p:sp>
      <p:sp>
        <p:nvSpPr>
          <p:cNvPr id="37" name="Rectangle 36"/>
          <p:cNvSpPr/>
          <p:nvPr/>
        </p:nvSpPr>
        <p:spPr>
          <a:xfrm>
            <a:off x="1485900" y="4114801"/>
            <a:ext cx="6298094" cy="1568378"/>
          </a:xfrm>
          <a:prstGeom prst="rect">
            <a:avLst/>
          </a:prstGeom>
        </p:spPr>
        <p:txBody>
          <a:bodyPr wrap="square">
            <a:spAutoFit/>
          </a:bodyPr>
          <a:lstStyle/>
          <a:p>
            <a:pPr>
              <a:spcBef>
                <a:spcPts val="750"/>
              </a:spcBef>
            </a:pPr>
            <a:r>
              <a:rPr lang="en-US" sz="1275" b="1" dirty="0">
                <a:solidFill>
                  <a:prstClr val="black"/>
                </a:solidFill>
              </a:rPr>
              <a:t>Addressing unmet resource needs. </a:t>
            </a:r>
            <a:r>
              <a:rPr lang="en-US" sz="1275" dirty="0">
                <a:solidFill>
                  <a:prstClr val="black"/>
                </a:solidFill>
              </a:rPr>
              <a:t>Care managers will connect enrollees to programs and services that address unmet health-related resource needs (e.g. housing, food, transportation, interpersonal safety, employment, etc.), including through healthy opportunity pilots in regions where available.</a:t>
            </a:r>
          </a:p>
          <a:p>
            <a:pPr>
              <a:spcBef>
                <a:spcPts val="750"/>
              </a:spcBef>
            </a:pPr>
            <a:r>
              <a:rPr lang="en-US" sz="1275" b="1" dirty="0">
                <a:solidFill>
                  <a:prstClr val="black"/>
                </a:solidFill>
              </a:rPr>
              <a:t>Data strategy. </a:t>
            </a:r>
            <a:r>
              <a:rPr lang="en-US" sz="1275" dirty="0">
                <a:solidFill>
                  <a:prstClr val="black"/>
                </a:solidFill>
              </a:rPr>
              <a:t>The BH I/DD TP design will also include strategies for the state and key TP stakeholders to bridge silos, and facilitate the timely and secure exchange of information to support and inform integrated care management.</a:t>
            </a:r>
            <a:endParaRPr lang="en-US" sz="1275" b="1" dirty="0">
              <a:solidFill>
                <a:prstClr val="black"/>
              </a:solidFill>
            </a:endParaRPr>
          </a:p>
        </p:txBody>
      </p:sp>
      <p:pic>
        <p:nvPicPr>
          <p:cNvPr id="1027" name="Picture 3" descr="C:\Users\Kchiglo\Downloads\gro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3" y="2449660"/>
            <a:ext cx="1383191" cy="138319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a:spLocks noChangeArrowheads="1"/>
          </p:cNvSpPr>
          <p:nvPr/>
        </p:nvSpPr>
        <p:spPr bwMode="auto">
          <a:xfrm>
            <a:off x="1300290" y="5044788"/>
            <a:ext cx="174280" cy="166940"/>
          </a:xfrm>
          <a:prstGeom prst="ellipse">
            <a:avLst/>
          </a:prstGeom>
          <a:solidFill>
            <a:srgbClr val="FFFFFF"/>
          </a:solidFill>
          <a:ln w="28575" algn="ctr">
            <a:solidFill>
              <a:srgbClr val="F0AB00"/>
            </a:solidFill>
            <a:round/>
            <a:headEnd/>
            <a:tailEnd/>
          </a:ln>
        </p:spPr>
        <p:txBody>
          <a:bodyPr lIns="76385" tIns="38192" rIns="76385" bIns="38192" anchor="ctr"/>
          <a:lstStyle/>
          <a:p>
            <a:pPr algn="ctr" defTabSz="764292" fontAlgn="base">
              <a:spcBef>
                <a:spcPct val="0"/>
              </a:spcBef>
              <a:spcAft>
                <a:spcPct val="0"/>
              </a:spcAft>
              <a:defRPr/>
            </a:pPr>
            <a:endParaRPr lang="en-US" sz="825" b="1" kern="0" dirty="0">
              <a:solidFill>
                <a:srgbClr val="000000"/>
              </a:solidFill>
              <a:ea typeface="ＭＳ Ｐゴシック"/>
            </a:endParaRPr>
          </a:p>
        </p:txBody>
      </p:sp>
      <p:sp>
        <p:nvSpPr>
          <p:cNvPr id="14" name="Rectangle 13"/>
          <p:cNvSpPr/>
          <p:nvPr/>
        </p:nvSpPr>
        <p:spPr>
          <a:xfrm>
            <a:off x="1478110" y="2309967"/>
            <a:ext cx="4865543" cy="1372171"/>
          </a:xfrm>
          <a:prstGeom prst="rect">
            <a:avLst/>
          </a:prstGeom>
        </p:spPr>
        <p:txBody>
          <a:bodyPr wrap="square">
            <a:spAutoFit/>
          </a:bodyPr>
          <a:lstStyle/>
          <a:p>
            <a:pPr>
              <a:spcBef>
                <a:spcPts val="750"/>
              </a:spcBef>
            </a:pPr>
            <a:r>
              <a:rPr lang="en-US" sz="1275" b="1" dirty="0">
                <a:solidFill>
                  <a:prstClr val="black"/>
                </a:solidFill>
              </a:rPr>
              <a:t>Multidisciplinary care teams.</a:t>
            </a:r>
            <a:r>
              <a:rPr lang="en-US" sz="1275" dirty="0">
                <a:solidFill>
                  <a:prstClr val="black"/>
                </a:solidFill>
              </a:rPr>
              <a:t> Each enrollee’s care team, coordinated by his/her care manager, will consist of a multidisciplinary group of clinicians and service providers  with the ability to address all of the enrollee’s needs. </a:t>
            </a:r>
          </a:p>
          <a:p>
            <a:pPr>
              <a:spcBef>
                <a:spcPts val="750"/>
              </a:spcBef>
            </a:pPr>
            <a:r>
              <a:rPr lang="en-US" sz="1275" b="1" dirty="0">
                <a:solidFill>
                  <a:prstClr val="black"/>
                </a:solidFill>
              </a:rPr>
              <a:t>Clinical consultation. </a:t>
            </a:r>
            <a:r>
              <a:rPr lang="en-US" sz="1275" dirty="0">
                <a:solidFill>
                  <a:prstClr val="black"/>
                </a:solidFill>
              </a:rPr>
              <a:t>Care managers will have access to clinical consultants across primary care and psychiatry.</a:t>
            </a:r>
          </a:p>
        </p:txBody>
      </p:sp>
    </p:spTree>
    <p:extLst>
      <p:ext uri="{BB962C8B-B14F-4D97-AF65-F5344CB8AC3E}">
        <p14:creationId xmlns:p14="http://schemas.microsoft.com/office/powerpoint/2010/main" val="61660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182E2-A5B5-44E2-B1AF-B3D31ADC3462}"/>
              </a:ext>
            </a:extLst>
          </p:cNvPr>
          <p:cNvSpPr>
            <a:spLocks noGrp="1"/>
          </p:cNvSpPr>
          <p:nvPr>
            <p:ph type="title"/>
          </p:nvPr>
        </p:nvSpPr>
        <p:spPr/>
        <p:txBody>
          <a:bodyPr/>
          <a:lstStyle/>
          <a:p>
            <a:pPr algn="ctr"/>
            <a:r>
              <a:rPr lang="en-US" dirty="0">
                <a:latin typeface="+mn-lt"/>
              </a:rPr>
              <a:t>Care Management </a:t>
            </a:r>
          </a:p>
        </p:txBody>
      </p:sp>
      <p:sp>
        <p:nvSpPr>
          <p:cNvPr id="2" name="Text Placeholder 1">
            <a:extLst>
              <a:ext uri="{FF2B5EF4-FFF2-40B4-BE49-F238E27FC236}">
                <a16:creationId xmlns:a16="http://schemas.microsoft.com/office/drawing/2014/main" id="{2052DEDB-1423-42C6-ACF0-172473EEA1B5}"/>
              </a:ext>
            </a:extLst>
          </p:cNvPr>
          <p:cNvSpPr>
            <a:spLocks noGrp="1"/>
          </p:cNvSpPr>
          <p:nvPr>
            <p:ph type="body" sz="quarter" idx="10"/>
          </p:nvPr>
        </p:nvSpPr>
        <p:spPr>
          <a:xfrm>
            <a:off x="388190" y="1431985"/>
            <a:ext cx="8755810" cy="5072724"/>
          </a:xfrm>
        </p:spPr>
        <p:txBody>
          <a:bodyPr/>
          <a:lstStyle/>
          <a:p>
            <a:r>
              <a:rPr lang="en-US" sz="1700" dirty="0">
                <a:latin typeface="+mn-lt"/>
              </a:rPr>
              <a:t>A team-based, person-centered approach </a:t>
            </a:r>
            <a:r>
              <a:rPr lang="en-US" sz="1700" b="0" dirty="0">
                <a:latin typeface="+mn-lt"/>
              </a:rPr>
              <a:t>to effectively managing patients’ medical, social and behavioral conditions, including:</a:t>
            </a:r>
          </a:p>
          <a:p>
            <a:pPr lvl="1"/>
            <a:r>
              <a:rPr lang="en-US" sz="1700" dirty="0">
                <a:latin typeface="+mn-lt"/>
              </a:rPr>
              <a:t>Management of rare diseases, </a:t>
            </a:r>
            <a:r>
              <a:rPr lang="en-US" sz="1700" b="0" dirty="0">
                <a:latin typeface="+mn-lt"/>
              </a:rPr>
              <a:t>high-cost procedures (e.g., transplant, specialty drugs)</a:t>
            </a:r>
          </a:p>
          <a:p>
            <a:pPr lvl="1"/>
            <a:r>
              <a:rPr lang="en-US" sz="1700" b="0" dirty="0">
                <a:latin typeface="+mn-lt"/>
              </a:rPr>
              <a:t>Management of enrollee </a:t>
            </a:r>
            <a:r>
              <a:rPr lang="en-US" sz="1700" dirty="0">
                <a:latin typeface="+mn-lt"/>
              </a:rPr>
              <a:t>needs during transitions </a:t>
            </a:r>
            <a:r>
              <a:rPr lang="en-US" sz="1700" b="0" dirty="0">
                <a:latin typeface="+mn-lt"/>
              </a:rPr>
              <a:t>of care (e.g., from hospital to home)</a:t>
            </a:r>
          </a:p>
          <a:p>
            <a:pPr lvl="1"/>
            <a:r>
              <a:rPr lang="en-US" sz="1700" dirty="0">
                <a:latin typeface="+mn-lt"/>
              </a:rPr>
              <a:t>High-risk care management </a:t>
            </a:r>
            <a:r>
              <a:rPr lang="en-US" sz="1700" b="0" dirty="0">
                <a:latin typeface="+mn-lt"/>
              </a:rPr>
              <a:t>(e.g., high utilizers/high-cost beneficiaries)</a:t>
            </a:r>
          </a:p>
          <a:p>
            <a:pPr lvl="1"/>
            <a:r>
              <a:rPr lang="en-US" sz="1700" dirty="0">
                <a:latin typeface="+mn-lt"/>
              </a:rPr>
              <a:t>Chronic care management </a:t>
            </a:r>
            <a:r>
              <a:rPr lang="en-US" sz="1700" b="0" dirty="0">
                <a:latin typeface="+mn-lt"/>
              </a:rPr>
              <a:t>(e.g., management of multiple chronic conditions)</a:t>
            </a:r>
          </a:p>
          <a:p>
            <a:pPr lvl="1"/>
            <a:r>
              <a:rPr lang="en-US" sz="1700" b="0" dirty="0">
                <a:latin typeface="+mn-lt"/>
              </a:rPr>
              <a:t>Management of </a:t>
            </a:r>
            <a:r>
              <a:rPr lang="en-US" sz="1700" dirty="0">
                <a:latin typeface="+mn-lt"/>
              </a:rPr>
              <a:t>high-risk social environments</a:t>
            </a:r>
            <a:r>
              <a:rPr lang="en-US" sz="1700" b="0" dirty="0">
                <a:latin typeface="+mn-lt"/>
              </a:rPr>
              <a:t> (e.g., adverse childhood events, domestic violence)</a:t>
            </a:r>
          </a:p>
          <a:p>
            <a:pPr lvl="1"/>
            <a:r>
              <a:rPr lang="en-US" sz="1700" dirty="0">
                <a:latin typeface="+mn-lt"/>
              </a:rPr>
              <a:t>Identification of enrollees in need </a:t>
            </a:r>
            <a:r>
              <a:rPr lang="en-US" sz="1700" b="0" dirty="0">
                <a:latin typeface="+mn-lt"/>
              </a:rPr>
              <a:t>of care management (e.g., screening, risk stratification, priority populations)</a:t>
            </a:r>
          </a:p>
          <a:p>
            <a:pPr lvl="1"/>
            <a:r>
              <a:rPr lang="en-US" sz="1700" b="0" dirty="0">
                <a:latin typeface="+mn-lt"/>
              </a:rPr>
              <a:t>Development of </a:t>
            </a:r>
            <a:r>
              <a:rPr lang="en-US" sz="1700" dirty="0">
                <a:latin typeface="+mn-lt"/>
              </a:rPr>
              <a:t>comprehensive assessments/care plans </a:t>
            </a:r>
            <a:r>
              <a:rPr lang="en-US" sz="1700" b="0" dirty="0">
                <a:latin typeface="+mn-lt"/>
              </a:rPr>
              <a:t>(across targeted populations)</a:t>
            </a:r>
          </a:p>
          <a:p>
            <a:pPr lvl="1"/>
            <a:r>
              <a:rPr lang="en-US" sz="1700" b="0" dirty="0">
                <a:latin typeface="+mn-lt"/>
              </a:rPr>
              <a:t>Development and deployment of </a:t>
            </a:r>
            <a:r>
              <a:rPr lang="en-US" sz="1700" dirty="0">
                <a:latin typeface="+mn-lt"/>
              </a:rPr>
              <a:t>prevention and population health </a:t>
            </a:r>
            <a:r>
              <a:rPr lang="en-US" sz="1700" b="0" dirty="0">
                <a:latin typeface="+mn-lt"/>
              </a:rPr>
              <a:t>programs</a:t>
            </a:r>
          </a:p>
          <a:p>
            <a:pPr lvl="1"/>
            <a:r>
              <a:rPr lang="en-US" sz="1700" dirty="0">
                <a:latin typeface="+mn-lt"/>
              </a:rPr>
              <a:t>Coordination of services </a:t>
            </a:r>
            <a:r>
              <a:rPr lang="en-US" sz="1700" b="0" dirty="0">
                <a:latin typeface="+mn-lt"/>
              </a:rPr>
              <a:t>(e.g., appointment/wellness reminders and social services coordination/referrals)</a:t>
            </a:r>
          </a:p>
          <a:p>
            <a:endParaRPr lang="en-US" sz="1700" b="0" dirty="0">
              <a:latin typeface="+mn-lt"/>
            </a:endParaRPr>
          </a:p>
        </p:txBody>
      </p:sp>
    </p:spTree>
    <p:extLst>
      <p:ext uri="{BB962C8B-B14F-4D97-AF65-F5344CB8AC3E}">
        <p14:creationId xmlns:p14="http://schemas.microsoft.com/office/powerpoint/2010/main" val="213329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C7E4-3536-40D0-A34F-9E98F995E136}"/>
              </a:ext>
            </a:extLst>
          </p:cNvPr>
          <p:cNvSpPr>
            <a:spLocks noGrp="1"/>
          </p:cNvSpPr>
          <p:nvPr>
            <p:ph type="title"/>
          </p:nvPr>
        </p:nvSpPr>
        <p:spPr>
          <a:xfrm>
            <a:off x="914400" y="717572"/>
            <a:ext cx="7325591" cy="548640"/>
          </a:xfrm>
        </p:spPr>
        <p:txBody>
          <a:bodyPr/>
          <a:lstStyle/>
          <a:p>
            <a:pPr algn="ctr"/>
            <a:r>
              <a:rPr lang="en-US" dirty="0">
                <a:latin typeface="+mn-lt"/>
              </a:rPr>
              <a:t>Medicaid Transformation Vision</a:t>
            </a:r>
          </a:p>
        </p:txBody>
      </p:sp>
      <p:sp>
        <p:nvSpPr>
          <p:cNvPr id="3" name="Text Placeholder 2">
            <a:extLst>
              <a:ext uri="{FF2B5EF4-FFF2-40B4-BE49-F238E27FC236}">
                <a16:creationId xmlns:a16="http://schemas.microsoft.com/office/drawing/2014/main" id="{ECE239A8-0472-4A67-9CDF-1734777B623D}"/>
              </a:ext>
            </a:extLst>
          </p:cNvPr>
          <p:cNvSpPr>
            <a:spLocks noGrp="1"/>
          </p:cNvSpPr>
          <p:nvPr>
            <p:ph type="body" sz="quarter" idx="10"/>
          </p:nvPr>
        </p:nvSpPr>
        <p:spPr>
          <a:xfrm>
            <a:off x="628650" y="1589809"/>
            <a:ext cx="7888288" cy="4550619"/>
          </a:xfrm>
        </p:spPr>
        <p:txBody>
          <a:bodyPr/>
          <a:lstStyle/>
          <a:p>
            <a:pPr marL="0" indent="0">
              <a:spcBef>
                <a:spcPts val="0"/>
              </a:spcBef>
              <a:buNone/>
            </a:pPr>
            <a:r>
              <a:rPr lang="en-US" dirty="0">
                <a:latin typeface="+mn-lt"/>
              </a:rPr>
              <a:t>The vision is “to improve the health of North Carolinians through an innovative, whole-person centered and well-coordinated system of care which addresses both medical and non-medical drivers of health</a:t>
            </a:r>
            <a:r>
              <a:rPr lang="en-US" b="0" dirty="0">
                <a:latin typeface="+mn-lt"/>
              </a:rPr>
              <a:t>.” </a:t>
            </a:r>
          </a:p>
          <a:p>
            <a:pPr marL="0" indent="0">
              <a:spcBef>
                <a:spcPts val="0"/>
              </a:spcBef>
              <a:buNone/>
            </a:pPr>
            <a:endParaRPr lang="en-US" dirty="0">
              <a:latin typeface="+mn-lt"/>
            </a:endParaRPr>
          </a:p>
          <a:p>
            <a:pPr marL="0" indent="0">
              <a:spcBef>
                <a:spcPts val="0"/>
              </a:spcBef>
              <a:buNone/>
            </a:pPr>
            <a:r>
              <a:rPr lang="en-US" sz="2400" dirty="0">
                <a:latin typeface="+mn-lt"/>
              </a:rPr>
              <a:t>- Mandy Cohen, MD</a:t>
            </a:r>
          </a:p>
          <a:p>
            <a:pPr marL="0" indent="0">
              <a:spcBef>
                <a:spcPts val="0"/>
              </a:spcBef>
              <a:buNone/>
            </a:pPr>
            <a:r>
              <a:rPr lang="en-US" sz="2400" dirty="0">
                <a:latin typeface="+mn-lt"/>
              </a:rPr>
              <a:t>  Secretary, </a:t>
            </a:r>
            <a:r>
              <a:rPr lang="en-US" sz="2000" dirty="0">
                <a:latin typeface="+mn-lt"/>
                <a:hlinkClick r:id="rId3"/>
              </a:rPr>
              <a:t>NC Department of Health and Human Services</a:t>
            </a:r>
            <a:endParaRPr lang="en-US" sz="2000" dirty="0">
              <a:latin typeface="+mn-lt"/>
            </a:endParaRPr>
          </a:p>
          <a:p>
            <a:endParaRPr lang="en-US" dirty="0">
              <a:latin typeface="+mn-lt"/>
            </a:endParaRPr>
          </a:p>
        </p:txBody>
      </p:sp>
    </p:spTree>
    <p:extLst>
      <p:ext uri="{BB962C8B-B14F-4D97-AF65-F5344CB8AC3E}">
        <p14:creationId xmlns:p14="http://schemas.microsoft.com/office/powerpoint/2010/main" val="1114309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B05783-ECDD-4855-B3D4-418F18F14945}"/>
              </a:ext>
            </a:extLst>
          </p:cNvPr>
          <p:cNvSpPr>
            <a:spLocks noGrp="1"/>
          </p:cNvSpPr>
          <p:nvPr>
            <p:ph type="title"/>
          </p:nvPr>
        </p:nvSpPr>
        <p:spPr>
          <a:xfrm>
            <a:off x="955964" y="676008"/>
            <a:ext cx="7263245" cy="548640"/>
          </a:xfrm>
        </p:spPr>
        <p:txBody>
          <a:bodyPr/>
          <a:lstStyle/>
          <a:p>
            <a:pPr algn="ctr"/>
            <a:r>
              <a:rPr lang="en-US" dirty="0">
                <a:latin typeface="+mn-lt"/>
              </a:rPr>
              <a:t>Care Management</a:t>
            </a:r>
          </a:p>
        </p:txBody>
      </p:sp>
      <p:sp>
        <p:nvSpPr>
          <p:cNvPr id="2" name="Text Placeholder 1">
            <a:extLst>
              <a:ext uri="{FF2B5EF4-FFF2-40B4-BE49-F238E27FC236}">
                <a16:creationId xmlns:a16="http://schemas.microsoft.com/office/drawing/2014/main" id="{6BA492DB-EC09-4467-9CCE-C933AC81B650}"/>
              </a:ext>
            </a:extLst>
          </p:cNvPr>
          <p:cNvSpPr>
            <a:spLocks noGrp="1"/>
          </p:cNvSpPr>
          <p:nvPr>
            <p:ph type="body" sz="quarter" idx="10"/>
          </p:nvPr>
        </p:nvSpPr>
        <p:spPr>
          <a:xfrm>
            <a:off x="924791" y="1224648"/>
            <a:ext cx="8023177" cy="5217716"/>
          </a:xfrm>
        </p:spPr>
        <p:txBody>
          <a:bodyPr/>
          <a:lstStyle/>
          <a:p>
            <a:r>
              <a:rPr lang="en-US" sz="1900" dirty="0">
                <a:latin typeface="+mn-lt"/>
              </a:rPr>
              <a:t>Standard Plans</a:t>
            </a:r>
          </a:p>
          <a:p>
            <a:pPr lvl="1"/>
            <a:r>
              <a:rPr lang="en-US" sz="1900" b="0" dirty="0">
                <a:latin typeface="+mn-lt"/>
              </a:rPr>
              <a:t>Targeted to populations with special healthcare needs</a:t>
            </a:r>
          </a:p>
          <a:p>
            <a:pPr lvl="1"/>
            <a:r>
              <a:rPr lang="en-US" sz="1900" b="0" dirty="0">
                <a:latin typeface="+mn-lt"/>
              </a:rPr>
              <a:t>Addresses physical and behavioral health as well as social determinants</a:t>
            </a:r>
          </a:p>
          <a:p>
            <a:pPr lvl="1"/>
            <a:r>
              <a:rPr lang="en-US" sz="1900" dirty="0">
                <a:latin typeface="+mn-lt"/>
              </a:rPr>
              <a:t>Primarily provided through Tier 3 or 4 Advanced Medical Homes (AMHs), </a:t>
            </a:r>
            <a:r>
              <a:rPr lang="en-US" sz="1900" b="0" dirty="0">
                <a:latin typeface="+mn-lt"/>
              </a:rPr>
              <a:t>based upon state certification</a:t>
            </a:r>
          </a:p>
          <a:p>
            <a:r>
              <a:rPr lang="en-US" sz="1900" dirty="0">
                <a:latin typeface="+mn-lt"/>
              </a:rPr>
              <a:t>Tailored Plans</a:t>
            </a:r>
          </a:p>
          <a:p>
            <a:pPr lvl="1"/>
            <a:r>
              <a:rPr lang="en-US" sz="1900" b="0" dirty="0">
                <a:latin typeface="+mn-lt"/>
              </a:rPr>
              <a:t>Meets federal Health Home standards</a:t>
            </a:r>
          </a:p>
          <a:p>
            <a:pPr lvl="1"/>
            <a:r>
              <a:rPr lang="en-US" sz="1900" b="0" dirty="0">
                <a:latin typeface="+mn-lt"/>
              </a:rPr>
              <a:t>Available to all enrollees. Case management cannot be duplicated for some receiving a comprehensive service or evidenced-based practice</a:t>
            </a:r>
          </a:p>
          <a:p>
            <a:pPr lvl="1"/>
            <a:r>
              <a:rPr lang="en-US" sz="1900" b="0" dirty="0">
                <a:latin typeface="+mn-lt"/>
              </a:rPr>
              <a:t>Addresses physical and behavioral health, as well as social determinants</a:t>
            </a:r>
          </a:p>
          <a:p>
            <a:pPr lvl="1"/>
            <a:r>
              <a:rPr lang="en-US" sz="1900" dirty="0">
                <a:latin typeface="+mn-lt"/>
              </a:rPr>
              <a:t>Provided through designated BH/IDD AMHs, Care Management Agencies, or the TPs directly</a:t>
            </a:r>
          </a:p>
        </p:txBody>
      </p:sp>
    </p:spTree>
    <p:extLst>
      <p:ext uri="{BB962C8B-B14F-4D97-AF65-F5344CB8AC3E}">
        <p14:creationId xmlns:p14="http://schemas.microsoft.com/office/powerpoint/2010/main" val="142884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custDataLst>
              <p:tags r:id="rId2"/>
            </p:custDataLst>
            <p:extLst/>
          </p:nvPr>
        </p:nvGraphicFramePr>
        <p:xfrm>
          <a:off x="1144193" y="858443"/>
          <a:ext cx="1191" cy="1191"/>
        </p:xfrm>
        <a:graphic>
          <a:graphicData uri="http://schemas.openxmlformats.org/presentationml/2006/ole">
            <mc:AlternateContent xmlns:mc="http://schemas.openxmlformats.org/markup-compatibility/2006">
              <mc:Choice xmlns:v="urn:schemas-microsoft-com:vml" Requires="v">
                <p:oleObj spid="_x0000_s9230" name="think-cell Slide" r:id="rId5" imgW="360" imgH="360" progId="TCLayout.ActiveDocument.1">
                  <p:embed/>
                </p:oleObj>
              </mc:Choice>
              <mc:Fallback>
                <p:oleObj name="think-cell Slide" r:id="rId5" imgW="360" imgH="360" progId="TCLayout.ActiveDocument.1">
                  <p:embed/>
                  <p:pic>
                    <p:nvPicPr>
                      <p:cNvPr id="5" name="Object 4"/>
                      <p:cNvPicPr/>
                      <p:nvPr/>
                    </p:nvPicPr>
                    <p:blipFill>
                      <a:blip r:embed="rId6"/>
                      <a:stretch>
                        <a:fillRect/>
                      </a:stretch>
                    </p:blipFill>
                    <p:spPr>
                      <a:xfrm>
                        <a:off x="1144193" y="858443"/>
                        <a:ext cx="1191" cy="1191"/>
                      </a:xfrm>
                      <a:prstGeom prst="rect">
                        <a:avLst/>
                      </a:prstGeom>
                    </p:spPr>
                  </p:pic>
                </p:oleObj>
              </mc:Fallback>
            </mc:AlternateContent>
          </a:graphicData>
        </a:graphic>
      </p:graphicFrame>
      <p:sp>
        <p:nvSpPr>
          <p:cNvPr id="4" name="Title 3"/>
          <p:cNvSpPr>
            <a:spLocks noGrp="1"/>
          </p:cNvSpPr>
          <p:nvPr>
            <p:ph type="title"/>
          </p:nvPr>
        </p:nvSpPr>
        <p:spPr>
          <a:xfrm>
            <a:off x="674370" y="624054"/>
            <a:ext cx="7843267" cy="961420"/>
          </a:xfrm>
        </p:spPr>
        <p:txBody>
          <a:bodyPr/>
          <a:lstStyle/>
          <a:p>
            <a:pPr algn="ctr" fontAlgn="ctr">
              <a:spcBef>
                <a:spcPts val="0"/>
              </a:spcBef>
            </a:pPr>
            <a:r>
              <a:rPr lang="en-US" dirty="0">
                <a:latin typeface="+mn-lt"/>
                <a:ea typeface="Times New Roman"/>
              </a:rPr>
              <a:t>Healthy Opportunities in Medicaid Transformation</a:t>
            </a:r>
          </a:p>
        </p:txBody>
      </p:sp>
      <p:sp>
        <p:nvSpPr>
          <p:cNvPr id="7" name="Pentagon 6"/>
          <p:cNvSpPr/>
          <p:nvPr/>
        </p:nvSpPr>
        <p:spPr>
          <a:xfrm>
            <a:off x="1145383" y="2486740"/>
            <a:ext cx="4954081" cy="253226"/>
          </a:xfrm>
          <a:prstGeom prst="homePlat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1" name="Pentagon 10"/>
          <p:cNvSpPr/>
          <p:nvPr/>
        </p:nvSpPr>
        <p:spPr>
          <a:xfrm>
            <a:off x="1143003" y="4525306"/>
            <a:ext cx="2380891" cy="253226"/>
          </a:xfrm>
          <a:prstGeom prst="homePlat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1143000" y="2486740"/>
            <a:ext cx="6773975" cy="3559949"/>
          </a:xfrm>
          <a:prstGeom prst="rect">
            <a:avLst/>
          </a:prstGeom>
          <a:noFill/>
        </p:spPr>
        <p:txBody>
          <a:bodyPr wrap="square" rtlCol="0">
            <a:spAutoFit/>
          </a:bodyPr>
          <a:lstStyle/>
          <a:p>
            <a:pPr defTabSz="685800">
              <a:spcAft>
                <a:spcPts val="450"/>
              </a:spcAft>
            </a:pPr>
            <a:r>
              <a:rPr lang="en-US" sz="1200" b="1" dirty="0">
                <a:solidFill>
                  <a:prstClr val="black"/>
                </a:solidFill>
              </a:rPr>
              <a:t>Embedding Healthy Opportunities in the Managed Care Program</a:t>
            </a:r>
            <a:r>
              <a:rPr lang="en-US" sz="1200" dirty="0">
                <a:solidFill>
                  <a:prstClr val="black"/>
                </a:solidFill>
              </a:rPr>
              <a:t>:</a:t>
            </a:r>
          </a:p>
          <a:p>
            <a:pPr marL="557213" lvl="1" indent="-214313" defTabSz="685800">
              <a:spcAft>
                <a:spcPts val="450"/>
              </a:spcAft>
              <a:buClr>
                <a:srgbClr val="1F497D"/>
              </a:buClr>
              <a:buFont typeface="Wingdings" panose="05000000000000000000" pitchFamily="2" charset="2"/>
              <a:buChar char="§"/>
            </a:pPr>
            <a:r>
              <a:rPr lang="en-US" sz="1200" dirty="0">
                <a:solidFill>
                  <a:prstClr val="black"/>
                </a:solidFill>
              </a:rPr>
              <a:t>All PHPs will have a role in addressing non-medical factors that drive health outcomes and costs, including:</a:t>
            </a:r>
          </a:p>
          <a:p>
            <a:pPr marL="900113" lvl="2" indent="-214313" defTabSz="685800">
              <a:spcAft>
                <a:spcPts val="450"/>
              </a:spcAft>
              <a:buClr>
                <a:srgbClr val="1F497D"/>
              </a:buClr>
              <a:buFont typeface="Wingdings" panose="05000000000000000000" pitchFamily="2" charset="2"/>
              <a:buChar char="§"/>
            </a:pPr>
            <a:r>
              <a:rPr lang="en-US" sz="1200" dirty="0">
                <a:solidFill>
                  <a:prstClr val="black"/>
                </a:solidFill>
              </a:rPr>
              <a:t>Screening for non-medical needs</a:t>
            </a:r>
          </a:p>
          <a:p>
            <a:pPr marL="900113" lvl="2" indent="-214313" defTabSz="685800">
              <a:spcAft>
                <a:spcPts val="450"/>
              </a:spcAft>
              <a:buClr>
                <a:srgbClr val="1F497D"/>
              </a:buClr>
              <a:buFont typeface="Wingdings" panose="05000000000000000000" pitchFamily="2" charset="2"/>
              <a:buChar char="§"/>
            </a:pPr>
            <a:r>
              <a:rPr lang="en-US" sz="1200" dirty="0">
                <a:solidFill>
                  <a:prstClr val="black"/>
                </a:solidFill>
              </a:rPr>
              <a:t>Connecting beneficiaries to community resources using North Carolina’s new platform for closed loop referrals, NCCARE360</a:t>
            </a:r>
          </a:p>
          <a:p>
            <a:pPr marL="900113" lvl="2" indent="-214313" defTabSz="685800">
              <a:spcAft>
                <a:spcPts val="450"/>
              </a:spcAft>
              <a:buClr>
                <a:srgbClr val="1F497D"/>
              </a:buClr>
              <a:buFont typeface="Wingdings" panose="05000000000000000000" pitchFamily="2" charset="2"/>
              <a:buChar char="§"/>
            </a:pPr>
            <a:r>
              <a:rPr lang="en-US" sz="1200" dirty="0">
                <a:solidFill>
                  <a:prstClr val="black"/>
                </a:solidFill>
              </a:rPr>
              <a:t>Providing additional support for high-need cases, such as assisting members who are homeless in securing housing</a:t>
            </a:r>
          </a:p>
          <a:p>
            <a:pPr marL="685800" lvl="2" defTabSz="685800">
              <a:spcAft>
                <a:spcPts val="450"/>
              </a:spcAft>
            </a:pPr>
            <a:endParaRPr lang="en-US" sz="1200" dirty="0">
              <a:solidFill>
                <a:prstClr val="black"/>
              </a:solidFill>
            </a:endParaRPr>
          </a:p>
          <a:p>
            <a:pPr defTabSz="685800">
              <a:spcAft>
                <a:spcPts val="450"/>
              </a:spcAft>
            </a:pPr>
            <a:r>
              <a:rPr lang="en-US" sz="1200" b="1" dirty="0">
                <a:solidFill>
                  <a:prstClr val="black"/>
                </a:solidFill>
              </a:rPr>
              <a:t>Healthy Opportunities Pilots: </a:t>
            </a:r>
          </a:p>
          <a:p>
            <a:pPr marL="557213" lvl="1" indent="-214313" defTabSz="685800">
              <a:spcAft>
                <a:spcPts val="450"/>
              </a:spcAft>
              <a:buClr>
                <a:srgbClr val="1F497D"/>
              </a:buClr>
              <a:buFont typeface="Wingdings" panose="05000000000000000000" pitchFamily="2" charset="2"/>
              <a:buChar char="§"/>
            </a:pPr>
            <a:r>
              <a:rPr lang="en-US" sz="1200" dirty="0">
                <a:solidFill>
                  <a:prstClr val="black"/>
                </a:solidFill>
              </a:rPr>
              <a:t>PHPs in two to four geographic areas of the state will work with their communities to implement the “Healthy Opportunities Pilots,” as approved through North Carolina’s 1115 waiver.* </a:t>
            </a:r>
          </a:p>
          <a:p>
            <a:pPr marL="557213" lvl="1" indent="-214313" defTabSz="685800">
              <a:spcAft>
                <a:spcPts val="450"/>
              </a:spcAft>
              <a:buClr>
                <a:srgbClr val="1F497D"/>
              </a:buClr>
              <a:buFont typeface="Wingdings" panose="05000000000000000000" pitchFamily="2" charset="2"/>
              <a:buChar char="§"/>
            </a:pPr>
            <a:r>
              <a:rPr lang="en-US" sz="1200" dirty="0">
                <a:solidFill>
                  <a:prstClr val="black"/>
                </a:solidFill>
              </a:rPr>
              <a:t>Pilots will test evidence-based interventions designed to reduce costs and improve health by more intensely addressing housing instability, transportation insecurity, food insecurity, interpersonal violence, and toxic stress for eligible Medicaid beneficiaries.</a:t>
            </a:r>
          </a:p>
        </p:txBody>
      </p:sp>
      <p:sp>
        <p:nvSpPr>
          <p:cNvPr id="9" name="TextBox 8"/>
          <p:cNvSpPr txBox="1"/>
          <p:nvPr/>
        </p:nvSpPr>
        <p:spPr>
          <a:xfrm>
            <a:off x="1143001" y="6013582"/>
            <a:ext cx="6857999" cy="400110"/>
          </a:xfrm>
          <a:prstGeom prst="rect">
            <a:avLst/>
          </a:prstGeom>
          <a:noFill/>
        </p:spPr>
        <p:txBody>
          <a:bodyPr wrap="square" rtlCol="0">
            <a:spAutoFit/>
          </a:bodyPr>
          <a:lstStyle/>
          <a:p>
            <a:pPr defTabSz="685800"/>
            <a:r>
              <a:rPr lang="en-US" sz="1000" dirty="0">
                <a:solidFill>
                  <a:prstClr val="black"/>
                </a:solidFill>
              </a:rPr>
              <a:t>*For additional detail on North Carolina’s Approved 1115 waiver, please visit DHHS informational 1115 wavier  website, available at: </a:t>
            </a:r>
            <a:r>
              <a:rPr lang="en-US" sz="1000" dirty="0">
                <a:solidFill>
                  <a:prstClr val="black"/>
                </a:solidFill>
                <a:hlinkClick r:id="rId7"/>
              </a:rPr>
              <a:t>https://www.ncdhhs.gov/assistance/medicaid-transformation/proposed-program-design</a:t>
            </a:r>
            <a:r>
              <a:rPr lang="en-US" sz="1000" dirty="0">
                <a:solidFill>
                  <a:prstClr val="black"/>
                </a:solidFill>
              </a:rPr>
              <a:t>  </a:t>
            </a:r>
          </a:p>
        </p:txBody>
      </p:sp>
      <p:sp>
        <p:nvSpPr>
          <p:cNvPr id="29" name="Rectangle 28"/>
          <p:cNvSpPr/>
          <p:nvPr/>
        </p:nvSpPr>
        <p:spPr bwMode="auto">
          <a:xfrm>
            <a:off x="904240" y="1735928"/>
            <a:ext cx="7335520" cy="648452"/>
          </a:xfrm>
          <a:prstGeom prst="rect">
            <a:avLst/>
          </a:prstGeom>
          <a:solidFill>
            <a:srgbClr val="F6D888">
              <a:lumMod val="60000"/>
              <a:lumOff val="40000"/>
            </a:srgbClr>
          </a:solidFill>
          <a:ln w="9525" cap="flat" cmpd="sng" algn="ctr">
            <a:solidFill>
              <a:schemeClr val="accent6">
                <a:lumMod val="75000"/>
              </a:schemeClr>
            </a:solid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defTabSz="685800">
              <a:spcAft>
                <a:spcPts val="450"/>
              </a:spcAft>
            </a:pPr>
            <a:r>
              <a:rPr lang="en-US" sz="1500" b="1" dirty="0">
                <a:solidFill>
                  <a:prstClr val="black"/>
                </a:solidFill>
                <a:ea typeface="Times New Roman"/>
                <a:cs typeface="Times New Roman"/>
              </a:rPr>
              <a:t>North Carolina is committed to improving health outcomes and lowering  healthcare costs by delivering “whole person” care and addressing non-medical factors of health.</a:t>
            </a:r>
          </a:p>
        </p:txBody>
      </p:sp>
    </p:spTree>
    <p:extLst>
      <p:ext uri="{BB962C8B-B14F-4D97-AF65-F5344CB8AC3E}">
        <p14:creationId xmlns:p14="http://schemas.microsoft.com/office/powerpoint/2010/main" val="317311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pSp>
        <p:nvGrpSpPr>
          <p:cNvPr id="6" name="Group 5">
            <a:extLst>
              <a:ext uri="{FF2B5EF4-FFF2-40B4-BE49-F238E27FC236}">
                <a16:creationId xmlns:a16="http://schemas.microsoft.com/office/drawing/2014/main" id="{CBAAD3D2-B194-EE40-826A-D3691F7A7791}"/>
              </a:ext>
            </a:extLst>
          </p:cNvPr>
          <p:cNvGrpSpPr/>
          <p:nvPr/>
        </p:nvGrpSpPr>
        <p:grpSpPr>
          <a:xfrm>
            <a:off x="4548805" y="1740149"/>
            <a:ext cx="3200240" cy="3629057"/>
            <a:chOff x="4526347" y="310849"/>
            <a:chExt cx="4266986" cy="4838742"/>
          </a:xfrm>
        </p:grpSpPr>
        <p:sp>
          <p:nvSpPr>
            <p:cNvPr id="4" name="Oval 3">
              <a:extLst>
                <a:ext uri="{FF2B5EF4-FFF2-40B4-BE49-F238E27FC236}">
                  <a16:creationId xmlns:a16="http://schemas.microsoft.com/office/drawing/2014/main" id="{80C5066C-16CF-F340-8938-2578B2B4E614}"/>
                </a:ext>
              </a:extLst>
            </p:cNvPr>
            <p:cNvSpPr/>
            <p:nvPr/>
          </p:nvSpPr>
          <p:spPr>
            <a:xfrm>
              <a:off x="4761887" y="1093752"/>
              <a:ext cx="3558422" cy="3523651"/>
            </a:xfrm>
            <a:prstGeom prst="ellipse">
              <a:avLst/>
            </a:prstGeom>
            <a:noFill/>
            <a:ln>
              <a:solidFill>
                <a:srgbClr val="4F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050" kern="0" dirty="0">
                <a:solidFill>
                  <a:srgbClr val="FFFFFF"/>
                </a:solidFill>
                <a:latin typeface="Arial"/>
                <a:sym typeface="Arial"/>
              </a:endParaRPr>
            </a:p>
          </p:txBody>
        </p:sp>
        <p:sp>
          <p:nvSpPr>
            <p:cNvPr id="21" name="Oval 20">
              <a:extLst>
                <a:ext uri="{FF2B5EF4-FFF2-40B4-BE49-F238E27FC236}">
                  <a16:creationId xmlns:a16="http://schemas.microsoft.com/office/drawing/2014/main" id="{1392F156-6D43-3E46-8068-602BF4E0E5F3}"/>
                </a:ext>
              </a:extLst>
            </p:cNvPr>
            <p:cNvSpPr/>
            <p:nvPr/>
          </p:nvSpPr>
          <p:spPr>
            <a:xfrm>
              <a:off x="6045610" y="420624"/>
              <a:ext cx="1145928" cy="1134731"/>
            </a:xfrm>
            <a:prstGeom prst="ellipse">
              <a:avLst/>
            </a:prstGeom>
            <a:solidFill>
              <a:schemeClr val="bg1"/>
            </a:solidFill>
            <a:ln>
              <a:solidFill>
                <a:srgbClr val="4F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050" kern="0" dirty="0">
                  <a:solidFill>
                    <a:srgbClr val="FFFFFF"/>
                  </a:solidFill>
                  <a:latin typeface="Arial"/>
                  <a:sym typeface="Arial"/>
                </a:rPr>
                <a:t>v</a:t>
              </a:r>
            </a:p>
          </p:txBody>
        </p:sp>
        <p:sp>
          <p:nvSpPr>
            <p:cNvPr id="24" name="Oval 23">
              <a:extLst>
                <a:ext uri="{FF2B5EF4-FFF2-40B4-BE49-F238E27FC236}">
                  <a16:creationId xmlns:a16="http://schemas.microsoft.com/office/drawing/2014/main" id="{7D8EA486-60C5-704C-9200-FE5479A8DAF2}"/>
                </a:ext>
              </a:extLst>
            </p:cNvPr>
            <p:cNvSpPr/>
            <p:nvPr/>
          </p:nvSpPr>
          <p:spPr>
            <a:xfrm>
              <a:off x="7539155" y="1200267"/>
              <a:ext cx="1145928" cy="1134731"/>
            </a:xfrm>
            <a:prstGeom prst="ellipse">
              <a:avLst/>
            </a:prstGeom>
            <a:solidFill>
              <a:schemeClr val="bg1"/>
            </a:solidFill>
            <a:ln>
              <a:solidFill>
                <a:srgbClr val="4F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050" kern="0" dirty="0">
                  <a:solidFill>
                    <a:srgbClr val="FFFFFF"/>
                  </a:solidFill>
                  <a:latin typeface="Arial"/>
                  <a:sym typeface="Arial"/>
                </a:rPr>
                <a:t>v</a:t>
              </a:r>
            </a:p>
          </p:txBody>
        </p:sp>
        <p:sp>
          <p:nvSpPr>
            <p:cNvPr id="25" name="Oval 24">
              <a:extLst>
                <a:ext uri="{FF2B5EF4-FFF2-40B4-BE49-F238E27FC236}">
                  <a16:creationId xmlns:a16="http://schemas.microsoft.com/office/drawing/2014/main" id="{CC04CE03-AA9B-1D44-B3A7-E5CF9F5C1E5E}"/>
                </a:ext>
              </a:extLst>
            </p:cNvPr>
            <p:cNvSpPr/>
            <p:nvPr/>
          </p:nvSpPr>
          <p:spPr>
            <a:xfrm>
              <a:off x="4546456" y="1230047"/>
              <a:ext cx="1145928" cy="1134731"/>
            </a:xfrm>
            <a:prstGeom prst="ellipse">
              <a:avLst/>
            </a:prstGeom>
            <a:solidFill>
              <a:schemeClr val="bg1"/>
            </a:solidFill>
            <a:ln>
              <a:solidFill>
                <a:srgbClr val="4F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050" kern="0" dirty="0">
                  <a:solidFill>
                    <a:srgbClr val="FFFFFF"/>
                  </a:solidFill>
                  <a:latin typeface="Arial"/>
                  <a:sym typeface="Arial"/>
                </a:rPr>
                <a:t>v</a:t>
              </a:r>
            </a:p>
          </p:txBody>
        </p:sp>
        <p:sp>
          <p:nvSpPr>
            <p:cNvPr id="26" name="Oval 25">
              <a:extLst>
                <a:ext uri="{FF2B5EF4-FFF2-40B4-BE49-F238E27FC236}">
                  <a16:creationId xmlns:a16="http://schemas.microsoft.com/office/drawing/2014/main" id="{E2B0F4D2-160D-6F42-8B91-D56C0CE9F654}"/>
                </a:ext>
              </a:extLst>
            </p:cNvPr>
            <p:cNvSpPr/>
            <p:nvPr/>
          </p:nvSpPr>
          <p:spPr>
            <a:xfrm>
              <a:off x="4526347" y="2996624"/>
              <a:ext cx="1145928" cy="1134731"/>
            </a:xfrm>
            <a:prstGeom prst="ellipse">
              <a:avLst/>
            </a:prstGeom>
            <a:solidFill>
              <a:schemeClr val="bg1"/>
            </a:solidFill>
            <a:ln>
              <a:solidFill>
                <a:srgbClr val="4F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050" kern="0" dirty="0">
                  <a:solidFill>
                    <a:srgbClr val="FFFFFF"/>
                  </a:solidFill>
                  <a:latin typeface="Arial"/>
                  <a:sym typeface="Arial"/>
                </a:rPr>
                <a:t>v</a:t>
              </a:r>
            </a:p>
          </p:txBody>
        </p:sp>
        <p:sp>
          <p:nvSpPr>
            <p:cNvPr id="27" name="Oval 26">
              <a:extLst>
                <a:ext uri="{FF2B5EF4-FFF2-40B4-BE49-F238E27FC236}">
                  <a16:creationId xmlns:a16="http://schemas.microsoft.com/office/drawing/2014/main" id="{AF55CC3D-2212-B742-884F-FC534397DC77}"/>
                </a:ext>
              </a:extLst>
            </p:cNvPr>
            <p:cNvSpPr/>
            <p:nvPr/>
          </p:nvSpPr>
          <p:spPr>
            <a:xfrm>
              <a:off x="6013890" y="3901387"/>
              <a:ext cx="1260521" cy="1248204"/>
            </a:xfrm>
            <a:prstGeom prst="ellipse">
              <a:avLst/>
            </a:prstGeom>
            <a:solidFill>
              <a:schemeClr val="bg1"/>
            </a:solidFill>
            <a:ln>
              <a:solidFill>
                <a:srgbClr val="4F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050" kern="0" dirty="0">
                  <a:solidFill>
                    <a:srgbClr val="FFFFFF"/>
                  </a:solidFill>
                  <a:latin typeface="Arial"/>
                  <a:sym typeface="Arial"/>
                </a:rPr>
                <a:t>v</a:t>
              </a:r>
            </a:p>
          </p:txBody>
        </p:sp>
        <p:sp>
          <p:nvSpPr>
            <p:cNvPr id="29" name="Oval 28">
              <a:extLst>
                <a:ext uri="{FF2B5EF4-FFF2-40B4-BE49-F238E27FC236}">
                  <a16:creationId xmlns:a16="http://schemas.microsoft.com/office/drawing/2014/main" id="{4A94FC7D-3BE6-A443-873B-B491A71058E0}"/>
                </a:ext>
              </a:extLst>
            </p:cNvPr>
            <p:cNvSpPr/>
            <p:nvPr/>
          </p:nvSpPr>
          <p:spPr>
            <a:xfrm>
              <a:off x="7647405" y="2925206"/>
              <a:ext cx="1145928" cy="1134731"/>
            </a:xfrm>
            <a:prstGeom prst="ellipse">
              <a:avLst/>
            </a:prstGeom>
            <a:solidFill>
              <a:schemeClr val="bg1"/>
            </a:solidFill>
            <a:ln>
              <a:solidFill>
                <a:srgbClr val="4F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1050" kern="0" dirty="0">
                  <a:solidFill>
                    <a:srgbClr val="FFFFFF"/>
                  </a:solidFill>
                  <a:latin typeface="Arial"/>
                  <a:sym typeface="Arial"/>
                </a:rPr>
                <a:t>v</a:t>
              </a:r>
            </a:p>
          </p:txBody>
        </p:sp>
        <p:sp>
          <p:nvSpPr>
            <p:cNvPr id="37" name="Oval 36">
              <a:extLst>
                <a:ext uri="{FF2B5EF4-FFF2-40B4-BE49-F238E27FC236}">
                  <a16:creationId xmlns:a16="http://schemas.microsoft.com/office/drawing/2014/main" id="{5B8C2044-D873-D542-B718-13BC1A7D954F}"/>
                </a:ext>
              </a:extLst>
            </p:cNvPr>
            <p:cNvSpPr/>
            <p:nvPr/>
          </p:nvSpPr>
          <p:spPr>
            <a:xfrm>
              <a:off x="5921715" y="310849"/>
              <a:ext cx="1386573" cy="1373024"/>
            </a:xfrm>
            <a:prstGeom prst="ellipse">
              <a:avLst/>
            </a:prstGeom>
            <a:noFill/>
            <a:ln w="412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050" kern="0" dirty="0">
                <a:solidFill>
                  <a:srgbClr val="FFFFFF"/>
                </a:solidFill>
                <a:latin typeface="Arial"/>
                <a:sym typeface="Arial"/>
              </a:endParaRPr>
            </a:p>
          </p:txBody>
        </p:sp>
      </p:grpSp>
      <p:sp>
        <p:nvSpPr>
          <p:cNvPr id="75" name="Google Shape;75;p16"/>
          <p:cNvSpPr txBox="1">
            <a:spLocks noGrp="1"/>
          </p:cNvSpPr>
          <p:nvPr>
            <p:ph type="title"/>
          </p:nvPr>
        </p:nvSpPr>
        <p:spPr>
          <a:xfrm>
            <a:off x="907602" y="718015"/>
            <a:ext cx="6390450" cy="1491875"/>
          </a:xfrm>
          <a:prstGeom prst="rect">
            <a:avLst/>
          </a:prstGeom>
        </p:spPr>
        <p:txBody>
          <a:bodyPr spcFirstLastPara="1" wrap="square" lIns="68569" tIns="68569" rIns="68569" bIns="68569" anchor="t" anchorCtr="0">
            <a:noAutofit/>
          </a:bodyPr>
          <a:lstStyle/>
          <a:p>
            <a:r>
              <a:rPr lang="en-US" sz="3200" dirty="0">
                <a:solidFill>
                  <a:schemeClr val="tx1">
                    <a:lumMod val="65000"/>
                    <a:lumOff val="35000"/>
                  </a:schemeClr>
                </a:solidFill>
                <a:latin typeface="+mn-lt"/>
              </a:rPr>
              <a:t>What is NCCARE360? </a:t>
            </a:r>
            <a:br>
              <a:rPr lang="en" sz="3200" dirty="0">
                <a:solidFill>
                  <a:schemeClr val="tx1">
                    <a:lumMod val="65000"/>
                    <a:lumOff val="35000"/>
                  </a:schemeClr>
                </a:solidFill>
                <a:latin typeface="+mn-lt"/>
              </a:rPr>
            </a:br>
            <a:r>
              <a:rPr lang="en" sz="3200" dirty="0">
                <a:solidFill>
                  <a:srgbClr val="4F9594"/>
                </a:solidFill>
                <a:latin typeface="+mn-lt"/>
              </a:rPr>
              <a:t>Part of a Broader Statewide Framework</a:t>
            </a:r>
            <a:endParaRPr sz="3200" dirty="0">
              <a:solidFill>
                <a:srgbClr val="4F9594"/>
              </a:solidFill>
              <a:latin typeface="+mn-lt"/>
            </a:endParaRPr>
          </a:p>
        </p:txBody>
      </p:sp>
      <p:sp>
        <p:nvSpPr>
          <p:cNvPr id="8" name="Google Shape;145;p21">
            <a:extLst>
              <a:ext uri="{FF2B5EF4-FFF2-40B4-BE49-F238E27FC236}">
                <a16:creationId xmlns:a16="http://schemas.microsoft.com/office/drawing/2014/main" id="{CBF13EEA-D73E-FB4F-8F51-DBC4F37C4F2B}"/>
              </a:ext>
            </a:extLst>
          </p:cNvPr>
          <p:cNvSpPr txBox="1">
            <a:spLocks/>
          </p:cNvSpPr>
          <p:nvPr/>
        </p:nvSpPr>
        <p:spPr>
          <a:xfrm>
            <a:off x="3635441" y="5117044"/>
            <a:ext cx="2314575" cy="141596"/>
          </a:xfrm>
          <a:prstGeom prst="rect">
            <a:avLst/>
          </a:prstGeom>
          <a:noFill/>
          <a:ln>
            <a:noFill/>
          </a:ln>
        </p:spPr>
        <p:txBody>
          <a:bodyPr spcFirstLastPara="1" wrap="square" lIns="51427" tIns="25706" rIns="51427" bIns="25706"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900" kern="0" dirty="0">
              <a:solidFill>
                <a:srgbClr val="000000">
                  <a:lumMod val="65000"/>
                  <a:lumOff val="35000"/>
                </a:srgbClr>
              </a:solidFill>
              <a:latin typeface="Avenir Light" panose="020B0402020203020204" pitchFamily="34" charset="77"/>
            </a:endParaRPr>
          </a:p>
        </p:txBody>
      </p:sp>
      <p:sp>
        <p:nvSpPr>
          <p:cNvPr id="28" name="Google Shape;69;p15">
            <a:extLst>
              <a:ext uri="{FF2B5EF4-FFF2-40B4-BE49-F238E27FC236}">
                <a16:creationId xmlns:a16="http://schemas.microsoft.com/office/drawing/2014/main" id="{E3060C8D-EAD9-A446-AC1F-08D4B219FAC1}"/>
              </a:ext>
            </a:extLst>
          </p:cNvPr>
          <p:cNvSpPr txBox="1">
            <a:spLocks noGrp="1"/>
          </p:cNvSpPr>
          <p:nvPr>
            <p:ph type="body" idx="1"/>
          </p:nvPr>
        </p:nvSpPr>
        <p:spPr>
          <a:xfrm>
            <a:off x="907602" y="2547048"/>
            <a:ext cx="3195225" cy="2290966"/>
          </a:xfrm>
          <a:prstGeom prst="rect">
            <a:avLst/>
          </a:prstGeom>
        </p:spPr>
        <p:txBody>
          <a:bodyPr spcFirstLastPara="1" wrap="square" lIns="68569" tIns="68569" rIns="68569" bIns="68569" anchor="t" anchorCtr="0">
            <a:noAutofit/>
          </a:bodyPr>
          <a:lstStyle/>
          <a:p>
            <a:pPr marL="0" indent="0">
              <a:buNone/>
            </a:pPr>
            <a:r>
              <a:rPr lang="en-US" sz="1200" dirty="0">
                <a:solidFill>
                  <a:srgbClr val="4F9594"/>
                </a:solidFill>
                <a:latin typeface="+mn-lt"/>
              </a:rPr>
              <a:t>NCCARE360 </a:t>
            </a:r>
            <a:r>
              <a:rPr lang="en-US" sz="1200" dirty="0">
                <a:solidFill>
                  <a:schemeClr val="tx1">
                    <a:lumMod val="65000"/>
                    <a:lumOff val="35000"/>
                  </a:schemeClr>
                </a:solidFill>
                <a:latin typeface="+mn-lt"/>
              </a:rPr>
              <a:t>is the first statewide coordinated network that includes a robust data repository of shared resources and connects healthcare and human services providers together to collectively provide the opportunity for health to North Carolinians.</a:t>
            </a:r>
          </a:p>
          <a:p>
            <a:pPr marL="0" indent="0">
              <a:buNone/>
            </a:pPr>
            <a:r>
              <a:rPr lang="en-US" sz="1200" dirty="0">
                <a:solidFill>
                  <a:schemeClr val="tx1">
                    <a:lumMod val="65000"/>
                    <a:lumOff val="35000"/>
                  </a:schemeClr>
                </a:solidFill>
                <a:latin typeface="+mn-lt"/>
              </a:rPr>
              <a:t> </a:t>
            </a:r>
            <a:endParaRPr lang="en-US" sz="1200" dirty="0">
              <a:latin typeface="+mn-lt"/>
            </a:endParaRPr>
          </a:p>
          <a:p>
            <a:pPr marL="0" indent="0">
              <a:buNone/>
            </a:pPr>
            <a:r>
              <a:rPr lang="en-US" sz="1200" dirty="0">
                <a:solidFill>
                  <a:srgbClr val="4F9594"/>
                </a:solidFill>
                <a:latin typeface="+mn-lt"/>
              </a:rPr>
              <a:t>NCCARE360 Partners:</a:t>
            </a:r>
            <a:endParaRPr sz="1200" dirty="0">
              <a:latin typeface="+mn-lt"/>
            </a:endParaRPr>
          </a:p>
        </p:txBody>
      </p:sp>
      <p:sp>
        <p:nvSpPr>
          <p:cNvPr id="30" name="TextBox 29">
            <a:extLst>
              <a:ext uri="{FF2B5EF4-FFF2-40B4-BE49-F238E27FC236}">
                <a16:creationId xmlns:a16="http://schemas.microsoft.com/office/drawing/2014/main" id="{11AE2639-9F79-824C-928E-8ECF1C8FD860}"/>
              </a:ext>
            </a:extLst>
          </p:cNvPr>
          <p:cNvSpPr txBox="1"/>
          <p:nvPr/>
        </p:nvSpPr>
        <p:spPr>
          <a:xfrm>
            <a:off x="5145717" y="2902618"/>
            <a:ext cx="1918220" cy="954107"/>
          </a:xfrm>
          <a:prstGeom prst="rect">
            <a:avLst/>
          </a:prstGeom>
          <a:noFill/>
        </p:spPr>
        <p:txBody>
          <a:bodyPr wrap="square" rtlCol="0">
            <a:spAutoFit/>
          </a:bodyPr>
          <a:lstStyle/>
          <a:p>
            <a:pPr algn="ctr">
              <a:buClr>
                <a:srgbClr val="000000"/>
              </a:buClr>
            </a:pPr>
            <a:r>
              <a:rPr lang="en-US" sz="1400" kern="0" dirty="0">
                <a:solidFill>
                  <a:srgbClr val="000000">
                    <a:lumMod val="65000"/>
                    <a:lumOff val="35000"/>
                  </a:srgbClr>
                </a:solidFill>
                <a:cs typeface="Arial"/>
                <a:sym typeface="Arial"/>
              </a:rPr>
              <a:t>Multi-Faceted Approach</a:t>
            </a:r>
          </a:p>
          <a:p>
            <a:pPr algn="ctr">
              <a:buClr>
                <a:srgbClr val="000000"/>
              </a:buClr>
            </a:pPr>
            <a:r>
              <a:rPr lang="en-US" sz="1400" kern="0" dirty="0">
                <a:solidFill>
                  <a:srgbClr val="000000">
                    <a:lumMod val="65000"/>
                    <a:lumOff val="35000"/>
                  </a:srgbClr>
                </a:solidFill>
                <a:cs typeface="Arial"/>
                <a:sym typeface="Arial"/>
              </a:rPr>
              <a:t>Promoting the Opportunity for Health</a:t>
            </a:r>
          </a:p>
        </p:txBody>
      </p:sp>
      <p:sp>
        <p:nvSpPr>
          <p:cNvPr id="31" name="Rectangle 30">
            <a:extLst>
              <a:ext uri="{FF2B5EF4-FFF2-40B4-BE49-F238E27FC236}">
                <a16:creationId xmlns:a16="http://schemas.microsoft.com/office/drawing/2014/main" id="{A850ECEA-250F-F043-A5EF-46A3AB1EF5C7}"/>
              </a:ext>
            </a:extLst>
          </p:cNvPr>
          <p:cNvSpPr/>
          <p:nvPr/>
        </p:nvSpPr>
        <p:spPr>
          <a:xfrm>
            <a:off x="4513543" y="2588047"/>
            <a:ext cx="965984" cy="400110"/>
          </a:xfrm>
          <a:prstGeom prst="rect">
            <a:avLst/>
          </a:prstGeom>
        </p:spPr>
        <p:txBody>
          <a:bodyPr wrap="square">
            <a:spAutoFit/>
          </a:bodyPr>
          <a:lstStyle/>
          <a:p>
            <a:pPr algn="ctr">
              <a:buClr>
                <a:srgbClr val="000000"/>
              </a:buClr>
            </a:pPr>
            <a:r>
              <a:rPr lang="en-US" sz="1000" kern="0" dirty="0">
                <a:solidFill>
                  <a:srgbClr val="000000">
                    <a:lumMod val="65000"/>
                    <a:lumOff val="35000"/>
                  </a:srgbClr>
                </a:solidFill>
                <a:cs typeface="Arial"/>
                <a:sym typeface="Arial"/>
              </a:rPr>
              <a:t>Standardized Screening</a:t>
            </a:r>
            <a:endParaRPr lang="en-US" sz="1000" kern="0" dirty="0">
              <a:solidFill>
                <a:srgbClr val="000000"/>
              </a:solidFill>
              <a:cs typeface="Arial"/>
              <a:sym typeface="Arial"/>
            </a:endParaRPr>
          </a:p>
        </p:txBody>
      </p:sp>
      <p:sp>
        <p:nvSpPr>
          <p:cNvPr id="32" name="Rectangle 31">
            <a:extLst>
              <a:ext uri="{FF2B5EF4-FFF2-40B4-BE49-F238E27FC236}">
                <a16:creationId xmlns:a16="http://schemas.microsoft.com/office/drawing/2014/main" id="{4B7826F7-0ACE-214B-B205-317BBDBE0D46}"/>
              </a:ext>
            </a:extLst>
          </p:cNvPr>
          <p:cNvSpPr/>
          <p:nvPr/>
        </p:nvSpPr>
        <p:spPr>
          <a:xfrm>
            <a:off x="4572000" y="3861331"/>
            <a:ext cx="770956" cy="553998"/>
          </a:xfrm>
          <a:prstGeom prst="rect">
            <a:avLst/>
          </a:prstGeom>
        </p:spPr>
        <p:txBody>
          <a:bodyPr wrap="square">
            <a:spAutoFit/>
          </a:bodyPr>
          <a:lstStyle/>
          <a:p>
            <a:pPr algn="ctr">
              <a:buClr>
                <a:srgbClr val="000000"/>
              </a:buClr>
            </a:pPr>
            <a:r>
              <a:rPr lang="en-US" sz="1000" kern="0" dirty="0">
                <a:solidFill>
                  <a:srgbClr val="000000">
                    <a:lumMod val="65000"/>
                    <a:lumOff val="35000"/>
                  </a:srgbClr>
                </a:solidFill>
                <a:cs typeface="Arial"/>
                <a:sym typeface="Arial"/>
              </a:rPr>
              <a:t>Map SDOH Indicators</a:t>
            </a:r>
            <a:endParaRPr lang="en-US" sz="1000" kern="0" dirty="0">
              <a:solidFill>
                <a:srgbClr val="000000"/>
              </a:solidFill>
              <a:cs typeface="Arial"/>
              <a:sym typeface="Arial"/>
            </a:endParaRPr>
          </a:p>
        </p:txBody>
      </p:sp>
      <p:sp>
        <p:nvSpPr>
          <p:cNvPr id="33" name="Rectangle 32">
            <a:extLst>
              <a:ext uri="{FF2B5EF4-FFF2-40B4-BE49-F238E27FC236}">
                <a16:creationId xmlns:a16="http://schemas.microsoft.com/office/drawing/2014/main" id="{A4BA71BF-53CB-7241-9332-2BAA5A717D73}"/>
              </a:ext>
            </a:extLst>
          </p:cNvPr>
          <p:cNvSpPr/>
          <p:nvPr/>
        </p:nvSpPr>
        <p:spPr>
          <a:xfrm>
            <a:off x="5530996" y="4432017"/>
            <a:ext cx="1300276" cy="1015663"/>
          </a:xfrm>
          <a:prstGeom prst="rect">
            <a:avLst/>
          </a:prstGeom>
        </p:spPr>
        <p:txBody>
          <a:bodyPr wrap="square">
            <a:spAutoFit/>
          </a:bodyPr>
          <a:lstStyle/>
          <a:p>
            <a:pPr algn="ctr">
              <a:buClr>
                <a:srgbClr val="000000"/>
              </a:buClr>
            </a:pPr>
            <a:r>
              <a:rPr lang="en-US" sz="1000" kern="0" dirty="0">
                <a:solidFill>
                  <a:srgbClr val="000000">
                    <a:lumMod val="65000"/>
                    <a:lumOff val="35000"/>
                  </a:srgbClr>
                </a:solidFill>
                <a:cs typeface="Arial"/>
                <a:sym typeface="Arial"/>
              </a:rPr>
              <a:t>Medicaid </a:t>
            </a:r>
          </a:p>
          <a:p>
            <a:pPr algn="ctr">
              <a:buClr>
                <a:srgbClr val="000000"/>
              </a:buClr>
            </a:pPr>
            <a:r>
              <a:rPr lang="en-US" sz="1000" kern="0" dirty="0">
                <a:solidFill>
                  <a:srgbClr val="000000">
                    <a:lumMod val="65000"/>
                    <a:lumOff val="35000"/>
                  </a:srgbClr>
                </a:solidFill>
                <a:cs typeface="Arial"/>
                <a:sym typeface="Arial"/>
              </a:rPr>
              <a:t>Managed</a:t>
            </a:r>
          </a:p>
          <a:p>
            <a:pPr algn="ctr">
              <a:buClr>
                <a:srgbClr val="000000"/>
              </a:buClr>
            </a:pPr>
            <a:r>
              <a:rPr lang="en-US" sz="1000" kern="0" dirty="0">
                <a:solidFill>
                  <a:srgbClr val="000000">
                    <a:lumMod val="65000"/>
                    <a:lumOff val="35000"/>
                  </a:srgbClr>
                </a:solidFill>
                <a:cs typeface="Arial"/>
                <a:sym typeface="Arial"/>
              </a:rPr>
              <a:t>Care</a:t>
            </a:r>
          </a:p>
          <a:p>
            <a:pPr algn="ctr">
              <a:buClr>
                <a:srgbClr val="000000"/>
              </a:buClr>
            </a:pPr>
            <a:r>
              <a:rPr lang="en-US" sz="1000" kern="0" dirty="0">
                <a:solidFill>
                  <a:srgbClr val="000000">
                    <a:lumMod val="65000"/>
                    <a:lumOff val="35000"/>
                  </a:srgbClr>
                </a:solidFill>
                <a:cs typeface="Arial"/>
                <a:sym typeface="Arial"/>
              </a:rPr>
              <a:t>1. Statewide Core Components</a:t>
            </a:r>
          </a:p>
          <a:p>
            <a:pPr algn="ctr">
              <a:buClr>
                <a:srgbClr val="000000"/>
              </a:buClr>
            </a:pPr>
            <a:r>
              <a:rPr lang="en-US" sz="1000" kern="0" dirty="0">
                <a:solidFill>
                  <a:srgbClr val="000000">
                    <a:lumMod val="65000"/>
                    <a:lumOff val="35000"/>
                  </a:srgbClr>
                </a:solidFill>
                <a:cs typeface="Arial"/>
                <a:sym typeface="Arial"/>
              </a:rPr>
              <a:t>2. Regional Pilots</a:t>
            </a:r>
            <a:endParaRPr lang="en-US" sz="1000" kern="0" dirty="0">
              <a:solidFill>
                <a:srgbClr val="000000"/>
              </a:solidFill>
              <a:cs typeface="Arial"/>
              <a:sym typeface="Arial"/>
            </a:endParaRPr>
          </a:p>
        </p:txBody>
      </p:sp>
      <p:sp>
        <p:nvSpPr>
          <p:cNvPr id="34" name="Rectangle 33">
            <a:extLst>
              <a:ext uri="{FF2B5EF4-FFF2-40B4-BE49-F238E27FC236}">
                <a16:creationId xmlns:a16="http://schemas.microsoft.com/office/drawing/2014/main" id="{B9EBB6A4-E425-8046-B05B-16085D8A1017}"/>
              </a:ext>
            </a:extLst>
          </p:cNvPr>
          <p:cNvSpPr/>
          <p:nvPr/>
        </p:nvSpPr>
        <p:spPr>
          <a:xfrm>
            <a:off x="6833497" y="3673260"/>
            <a:ext cx="1014090" cy="734452"/>
          </a:xfrm>
          <a:prstGeom prst="rect">
            <a:avLst/>
          </a:prstGeom>
        </p:spPr>
        <p:txBody>
          <a:bodyPr wrap="square">
            <a:spAutoFit/>
          </a:bodyPr>
          <a:lstStyle/>
          <a:p>
            <a:pPr algn="ctr">
              <a:buClr>
                <a:srgbClr val="000000"/>
              </a:buClr>
            </a:pPr>
            <a:r>
              <a:rPr lang="en-US" sz="1000" kern="0" dirty="0">
                <a:solidFill>
                  <a:srgbClr val="000000">
                    <a:lumMod val="65000"/>
                    <a:lumOff val="35000"/>
                  </a:srgbClr>
                </a:solidFill>
                <a:cs typeface="Arial"/>
                <a:sym typeface="Arial"/>
              </a:rPr>
              <a:t>Align enrollment with existing resources</a:t>
            </a:r>
            <a:endParaRPr lang="en-US" sz="1000" kern="0" dirty="0">
              <a:solidFill>
                <a:srgbClr val="000000"/>
              </a:solidFill>
              <a:cs typeface="Arial"/>
              <a:sym typeface="Arial"/>
            </a:endParaRPr>
          </a:p>
        </p:txBody>
      </p:sp>
      <p:sp>
        <p:nvSpPr>
          <p:cNvPr id="35" name="Rectangle 34">
            <a:extLst>
              <a:ext uri="{FF2B5EF4-FFF2-40B4-BE49-F238E27FC236}">
                <a16:creationId xmlns:a16="http://schemas.microsoft.com/office/drawing/2014/main" id="{39461A07-D64E-A94C-BBA8-4109E1A96B58}"/>
              </a:ext>
            </a:extLst>
          </p:cNvPr>
          <p:cNvSpPr/>
          <p:nvPr/>
        </p:nvSpPr>
        <p:spPr>
          <a:xfrm>
            <a:off x="6831272" y="2476855"/>
            <a:ext cx="906728" cy="707886"/>
          </a:xfrm>
          <a:prstGeom prst="rect">
            <a:avLst/>
          </a:prstGeom>
        </p:spPr>
        <p:txBody>
          <a:bodyPr wrap="square">
            <a:spAutoFit/>
          </a:bodyPr>
          <a:lstStyle/>
          <a:p>
            <a:pPr algn="ctr">
              <a:buClr>
                <a:srgbClr val="000000"/>
              </a:buClr>
            </a:pPr>
            <a:r>
              <a:rPr lang="en-US" sz="1000" kern="0" dirty="0">
                <a:solidFill>
                  <a:srgbClr val="000000">
                    <a:lumMod val="65000"/>
                    <a:lumOff val="35000"/>
                  </a:srgbClr>
                </a:solidFill>
                <a:cs typeface="Arial"/>
                <a:sym typeface="Arial"/>
              </a:rPr>
              <a:t>Work Force</a:t>
            </a:r>
          </a:p>
          <a:p>
            <a:pPr algn="ctr">
              <a:buClr>
                <a:srgbClr val="000000"/>
              </a:buClr>
            </a:pPr>
            <a:r>
              <a:rPr lang="en-US" sz="1000" kern="0" dirty="0">
                <a:solidFill>
                  <a:srgbClr val="000000">
                    <a:lumMod val="65000"/>
                    <a:lumOff val="35000"/>
                  </a:srgbClr>
                </a:solidFill>
                <a:cs typeface="Arial"/>
                <a:sym typeface="Arial"/>
              </a:rPr>
              <a:t>(Community</a:t>
            </a:r>
          </a:p>
          <a:p>
            <a:pPr algn="ctr">
              <a:buClr>
                <a:srgbClr val="000000"/>
              </a:buClr>
            </a:pPr>
            <a:r>
              <a:rPr lang="en-US" sz="1000" kern="0" dirty="0">
                <a:solidFill>
                  <a:srgbClr val="000000">
                    <a:lumMod val="65000"/>
                    <a:lumOff val="35000"/>
                  </a:srgbClr>
                </a:solidFill>
                <a:cs typeface="Arial"/>
                <a:sym typeface="Arial"/>
              </a:rPr>
              <a:t>Health Workers)</a:t>
            </a:r>
          </a:p>
        </p:txBody>
      </p:sp>
      <p:sp>
        <p:nvSpPr>
          <p:cNvPr id="36" name="Rectangle 35">
            <a:extLst>
              <a:ext uri="{FF2B5EF4-FFF2-40B4-BE49-F238E27FC236}">
                <a16:creationId xmlns:a16="http://schemas.microsoft.com/office/drawing/2014/main" id="{B8939327-6349-684C-B855-8EDC3089CC48}"/>
              </a:ext>
            </a:extLst>
          </p:cNvPr>
          <p:cNvSpPr/>
          <p:nvPr/>
        </p:nvSpPr>
        <p:spPr>
          <a:xfrm>
            <a:off x="5653417" y="2009730"/>
            <a:ext cx="945391" cy="246221"/>
          </a:xfrm>
          <a:prstGeom prst="rect">
            <a:avLst/>
          </a:prstGeom>
        </p:spPr>
        <p:txBody>
          <a:bodyPr wrap="square">
            <a:spAutoFit/>
          </a:bodyPr>
          <a:lstStyle/>
          <a:p>
            <a:pPr algn="ctr">
              <a:buClr>
                <a:srgbClr val="000000"/>
              </a:buClr>
            </a:pPr>
            <a:r>
              <a:rPr lang="en-US" sz="1000" kern="0" dirty="0">
                <a:solidFill>
                  <a:srgbClr val="000000">
                    <a:lumMod val="65000"/>
                    <a:lumOff val="35000"/>
                  </a:srgbClr>
                </a:solidFill>
                <a:cs typeface="Arial"/>
                <a:sym typeface="Arial"/>
              </a:rPr>
              <a:t>NCCARE360</a:t>
            </a:r>
          </a:p>
        </p:txBody>
      </p:sp>
      <p:pic>
        <p:nvPicPr>
          <p:cNvPr id="23" name="Picture 22">
            <a:extLst>
              <a:ext uri="{FF2B5EF4-FFF2-40B4-BE49-F238E27FC236}">
                <a16:creationId xmlns:a16="http://schemas.microsoft.com/office/drawing/2014/main" id="{7CF0BC49-CF1F-4584-AE9A-4060BDF0D51E}"/>
              </a:ext>
            </a:extLst>
          </p:cNvPr>
          <p:cNvPicPr>
            <a:picLocks noChangeAspect="1"/>
          </p:cNvPicPr>
          <p:nvPr/>
        </p:nvPicPr>
        <p:blipFill>
          <a:blip r:embed="rId3"/>
          <a:stretch>
            <a:fillRect/>
          </a:stretch>
        </p:blipFill>
        <p:spPr>
          <a:xfrm>
            <a:off x="1228595" y="4152193"/>
            <a:ext cx="1343252" cy="447750"/>
          </a:xfrm>
          <a:prstGeom prst="rect">
            <a:avLst/>
          </a:prstGeom>
        </p:spPr>
      </p:pic>
      <p:pic>
        <p:nvPicPr>
          <p:cNvPr id="38" name="Picture 37">
            <a:extLst>
              <a:ext uri="{FF2B5EF4-FFF2-40B4-BE49-F238E27FC236}">
                <a16:creationId xmlns:a16="http://schemas.microsoft.com/office/drawing/2014/main" id="{1FCFB367-CC3F-4C74-A131-632AE1A17D1B}"/>
              </a:ext>
            </a:extLst>
          </p:cNvPr>
          <p:cNvPicPr>
            <a:picLocks noChangeAspect="1"/>
          </p:cNvPicPr>
          <p:nvPr/>
        </p:nvPicPr>
        <p:blipFill>
          <a:blip r:embed="rId4"/>
          <a:stretch>
            <a:fillRect/>
          </a:stretch>
        </p:blipFill>
        <p:spPr>
          <a:xfrm>
            <a:off x="2356288" y="4718152"/>
            <a:ext cx="1206061" cy="295862"/>
          </a:xfrm>
          <a:prstGeom prst="rect">
            <a:avLst/>
          </a:prstGeom>
        </p:spPr>
      </p:pic>
      <p:pic>
        <p:nvPicPr>
          <p:cNvPr id="39" name="Picture 38">
            <a:extLst>
              <a:ext uri="{FF2B5EF4-FFF2-40B4-BE49-F238E27FC236}">
                <a16:creationId xmlns:a16="http://schemas.microsoft.com/office/drawing/2014/main" id="{2CB933B3-B497-4EDF-A9E8-CA78D6E441FF}"/>
              </a:ext>
            </a:extLst>
          </p:cNvPr>
          <p:cNvPicPr>
            <a:picLocks noChangeAspect="1"/>
          </p:cNvPicPr>
          <p:nvPr/>
        </p:nvPicPr>
        <p:blipFill>
          <a:blip r:embed="rId5"/>
          <a:stretch>
            <a:fillRect/>
          </a:stretch>
        </p:blipFill>
        <p:spPr>
          <a:xfrm>
            <a:off x="3614232" y="4578704"/>
            <a:ext cx="1019398" cy="513551"/>
          </a:xfrm>
          <a:prstGeom prst="rect">
            <a:avLst/>
          </a:prstGeom>
        </p:spPr>
      </p:pic>
      <p:pic>
        <p:nvPicPr>
          <p:cNvPr id="40" name="Picture 39">
            <a:extLst>
              <a:ext uri="{FF2B5EF4-FFF2-40B4-BE49-F238E27FC236}">
                <a16:creationId xmlns:a16="http://schemas.microsoft.com/office/drawing/2014/main" id="{FBED3C48-D185-4B5A-9414-85D7B1417954}"/>
              </a:ext>
            </a:extLst>
          </p:cNvPr>
          <p:cNvPicPr>
            <a:picLocks noChangeAspect="1"/>
          </p:cNvPicPr>
          <p:nvPr/>
        </p:nvPicPr>
        <p:blipFill>
          <a:blip r:embed="rId6"/>
          <a:stretch>
            <a:fillRect/>
          </a:stretch>
        </p:blipFill>
        <p:spPr>
          <a:xfrm>
            <a:off x="2666762" y="4170304"/>
            <a:ext cx="1263646" cy="430412"/>
          </a:xfrm>
          <a:prstGeom prst="rect">
            <a:avLst/>
          </a:prstGeom>
        </p:spPr>
      </p:pic>
      <p:pic>
        <p:nvPicPr>
          <p:cNvPr id="41" name="Picture 40">
            <a:extLst>
              <a:ext uri="{FF2B5EF4-FFF2-40B4-BE49-F238E27FC236}">
                <a16:creationId xmlns:a16="http://schemas.microsoft.com/office/drawing/2014/main" id="{B07A97A3-0ACF-471A-98A5-AC7E8BD00297}"/>
              </a:ext>
            </a:extLst>
          </p:cNvPr>
          <p:cNvPicPr>
            <a:picLocks noChangeAspect="1"/>
          </p:cNvPicPr>
          <p:nvPr/>
        </p:nvPicPr>
        <p:blipFill>
          <a:blip r:embed="rId7"/>
          <a:stretch>
            <a:fillRect/>
          </a:stretch>
        </p:blipFill>
        <p:spPr>
          <a:xfrm>
            <a:off x="1101672" y="4446321"/>
            <a:ext cx="839531" cy="839531"/>
          </a:xfrm>
          <a:prstGeom prst="rect">
            <a:avLst/>
          </a:prstGeom>
        </p:spPr>
      </p:pic>
      <p:pic>
        <p:nvPicPr>
          <p:cNvPr id="42" name="Picture 41">
            <a:extLst>
              <a:ext uri="{FF2B5EF4-FFF2-40B4-BE49-F238E27FC236}">
                <a16:creationId xmlns:a16="http://schemas.microsoft.com/office/drawing/2014/main" id="{F12AE256-9AC0-46E3-9558-D1A52DCC3EC7}"/>
              </a:ext>
            </a:extLst>
          </p:cNvPr>
          <p:cNvPicPr>
            <a:picLocks noChangeAspect="1"/>
          </p:cNvPicPr>
          <p:nvPr/>
        </p:nvPicPr>
        <p:blipFill>
          <a:blip r:embed="rId8"/>
          <a:stretch>
            <a:fillRect/>
          </a:stretch>
        </p:blipFill>
        <p:spPr>
          <a:xfrm>
            <a:off x="1849693" y="4680600"/>
            <a:ext cx="794607" cy="563588"/>
          </a:xfrm>
          <a:prstGeom prst="rect">
            <a:avLst/>
          </a:prstGeom>
        </p:spPr>
      </p:pic>
    </p:spTree>
    <p:extLst>
      <p:ext uri="{BB962C8B-B14F-4D97-AF65-F5344CB8AC3E}">
        <p14:creationId xmlns:p14="http://schemas.microsoft.com/office/powerpoint/2010/main" val="114873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1;p17">
            <a:extLst>
              <a:ext uri="{FF2B5EF4-FFF2-40B4-BE49-F238E27FC236}">
                <a16:creationId xmlns:a16="http://schemas.microsoft.com/office/drawing/2014/main" id="{17F14A98-3F3B-594B-9970-EEAFC76D5DEC}"/>
              </a:ext>
            </a:extLst>
          </p:cNvPr>
          <p:cNvSpPr txBox="1">
            <a:spLocks noGrp="1"/>
          </p:cNvSpPr>
          <p:nvPr>
            <p:ph type="title"/>
          </p:nvPr>
        </p:nvSpPr>
        <p:spPr>
          <a:xfrm>
            <a:off x="1376775" y="1595312"/>
            <a:ext cx="6390450" cy="509908"/>
          </a:xfrm>
          <a:prstGeom prst="rect">
            <a:avLst/>
          </a:prstGeom>
        </p:spPr>
        <p:txBody>
          <a:bodyPr spcFirstLastPara="1" wrap="square" lIns="68569" tIns="68569" rIns="68569" bIns="68569" anchor="t" anchorCtr="0">
            <a:noAutofit/>
          </a:bodyPr>
          <a:lstStyle/>
          <a:p>
            <a:pPr>
              <a:lnSpc>
                <a:spcPct val="90000"/>
              </a:lnSpc>
              <a:buClr>
                <a:srgbClr val="2C405A"/>
              </a:buClr>
              <a:buSzPts val="4000"/>
            </a:pPr>
            <a:r>
              <a:rPr lang="en-US" sz="3200" dirty="0">
                <a:solidFill>
                  <a:schemeClr val="tx1">
                    <a:lumMod val="65000"/>
                    <a:lumOff val="35000"/>
                  </a:schemeClr>
                </a:solidFill>
                <a:latin typeface="+mn-lt"/>
                <a:ea typeface="Avenir"/>
                <a:cs typeface="Avenir"/>
                <a:sym typeface="Avenir"/>
              </a:rPr>
              <a:t>Three Functions</a:t>
            </a:r>
            <a:endParaRPr lang="en-US" sz="3200" dirty="0">
              <a:solidFill>
                <a:srgbClr val="4F9594"/>
              </a:solidFill>
              <a:latin typeface="+mn-lt"/>
            </a:endParaRPr>
          </a:p>
        </p:txBody>
      </p:sp>
      <p:sp>
        <p:nvSpPr>
          <p:cNvPr id="7" name="Google Shape;145;p21">
            <a:extLst>
              <a:ext uri="{FF2B5EF4-FFF2-40B4-BE49-F238E27FC236}">
                <a16:creationId xmlns:a16="http://schemas.microsoft.com/office/drawing/2014/main" id="{14FD256F-B8A2-C740-AA81-CF43EB8FD797}"/>
              </a:ext>
            </a:extLst>
          </p:cNvPr>
          <p:cNvSpPr txBox="1">
            <a:spLocks/>
          </p:cNvSpPr>
          <p:nvPr/>
        </p:nvSpPr>
        <p:spPr>
          <a:xfrm>
            <a:off x="3635441" y="5117044"/>
            <a:ext cx="2314575" cy="141596"/>
          </a:xfrm>
          <a:prstGeom prst="rect">
            <a:avLst/>
          </a:prstGeom>
          <a:noFill/>
          <a:ln>
            <a:noFill/>
          </a:ln>
        </p:spPr>
        <p:txBody>
          <a:bodyPr spcFirstLastPara="1" wrap="square" lIns="51427" tIns="25706" rIns="51427" bIns="25706"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900" kern="0" dirty="0">
              <a:solidFill>
                <a:srgbClr val="000000">
                  <a:lumMod val="65000"/>
                  <a:lumOff val="35000"/>
                </a:srgbClr>
              </a:solidFill>
              <a:latin typeface="Avenir Light" panose="020B0402020203020204" pitchFamily="34" charset="77"/>
            </a:endParaRPr>
          </a:p>
        </p:txBody>
      </p:sp>
      <p:graphicFrame>
        <p:nvGraphicFramePr>
          <p:cNvPr id="2" name="Table 1">
            <a:extLst>
              <a:ext uri="{FF2B5EF4-FFF2-40B4-BE49-F238E27FC236}">
                <a16:creationId xmlns:a16="http://schemas.microsoft.com/office/drawing/2014/main" id="{9D09F743-497D-4EA4-921E-BF6499B9E57C}"/>
              </a:ext>
            </a:extLst>
          </p:cNvPr>
          <p:cNvGraphicFramePr>
            <a:graphicFrameLocks noGrp="1"/>
          </p:cNvGraphicFramePr>
          <p:nvPr>
            <p:extLst>
              <p:ext uri="{D42A27DB-BD31-4B8C-83A1-F6EECF244321}">
                <p14:modId xmlns:p14="http://schemas.microsoft.com/office/powerpoint/2010/main" val="3375190254"/>
              </p:ext>
            </p:extLst>
          </p:nvPr>
        </p:nvGraphicFramePr>
        <p:xfrm>
          <a:off x="1562100" y="2516188"/>
          <a:ext cx="6115052" cy="3363164"/>
        </p:xfrm>
        <a:graphic>
          <a:graphicData uri="http://schemas.openxmlformats.org/drawingml/2006/table">
            <a:tbl>
              <a:tblPr firstRow="1" bandRow="1">
                <a:tableStyleId>{EB344D84-9AFB-497E-A393-DC336BA19D2E}</a:tableStyleId>
              </a:tblPr>
              <a:tblGrid>
                <a:gridCol w="1528763">
                  <a:extLst>
                    <a:ext uri="{9D8B030D-6E8A-4147-A177-3AD203B41FA5}">
                      <a16:colId xmlns:a16="http://schemas.microsoft.com/office/drawing/2014/main" val="2554282769"/>
                    </a:ext>
                  </a:extLst>
                </a:gridCol>
                <a:gridCol w="1528763">
                  <a:extLst>
                    <a:ext uri="{9D8B030D-6E8A-4147-A177-3AD203B41FA5}">
                      <a16:colId xmlns:a16="http://schemas.microsoft.com/office/drawing/2014/main" val="765001182"/>
                    </a:ext>
                  </a:extLst>
                </a:gridCol>
                <a:gridCol w="1528763">
                  <a:extLst>
                    <a:ext uri="{9D8B030D-6E8A-4147-A177-3AD203B41FA5}">
                      <a16:colId xmlns:a16="http://schemas.microsoft.com/office/drawing/2014/main" val="186984275"/>
                    </a:ext>
                  </a:extLst>
                </a:gridCol>
                <a:gridCol w="1528763">
                  <a:extLst>
                    <a:ext uri="{9D8B030D-6E8A-4147-A177-3AD203B41FA5}">
                      <a16:colId xmlns:a16="http://schemas.microsoft.com/office/drawing/2014/main" val="2689379662"/>
                    </a:ext>
                  </a:extLst>
                </a:gridCol>
              </a:tblGrid>
              <a:tr h="307544">
                <a:tc>
                  <a:txBody>
                    <a:bodyPr/>
                    <a:lstStyle/>
                    <a:p>
                      <a:pPr algn="ctr"/>
                      <a:endParaRPr lang="en-US" sz="1000" dirty="0">
                        <a:latin typeface="Avenir Light" panose="020B0402020203020204"/>
                      </a:endParaRPr>
                    </a:p>
                  </a:txBody>
                  <a:tcPr marL="68580" marR="68580" marT="34290" marB="34290"/>
                </a:tc>
                <a:tc>
                  <a:txBody>
                    <a:bodyPr/>
                    <a:lstStyle/>
                    <a:p>
                      <a:pPr algn="ctr"/>
                      <a:r>
                        <a:rPr lang="en-US" sz="1000" dirty="0">
                          <a:latin typeface="+mn-lt"/>
                        </a:rPr>
                        <a:t>Functionality </a:t>
                      </a:r>
                    </a:p>
                  </a:txBody>
                  <a:tcPr marL="68580" marR="68580" marT="34290" marB="34290"/>
                </a:tc>
                <a:tc>
                  <a:txBody>
                    <a:bodyPr/>
                    <a:lstStyle/>
                    <a:p>
                      <a:pPr algn="ctr"/>
                      <a:r>
                        <a:rPr lang="en-US" sz="1000" dirty="0">
                          <a:latin typeface="+mn-lt"/>
                        </a:rPr>
                        <a:t>Partner</a:t>
                      </a:r>
                    </a:p>
                  </a:txBody>
                  <a:tcPr marL="68580" marR="68580" marT="34290" marB="34290"/>
                </a:tc>
                <a:tc>
                  <a:txBody>
                    <a:bodyPr/>
                    <a:lstStyle/>
                    <a:p>
                      <a:pPr algn="ctr"/>
                      <a:r>
                        <a:rPr lang="en-US" sz="1000" dirty="0">
                          <a:latin typeface="+mn-lt"/>
                        </a:rPr>
                        <a:t>Timeline</a:t>
                      </a:r>
                    </a:p>
                  </a:txBody>
                  <a:tcPr marL="68580" marR="68580" marT="34290" marB="34290"/>
                </a:tc>
                <a:extLst>
                  <a:ext uri="{0D108BD9-81ED-4DB2-BD59-A6C34878D82A}">
                    <a16:rowId xmlns:a16="http://schemas.microsoft.com/office/drawing/2014/main" val="2793006696"/>
                  </a:ext>
                </a:extLst>
              </a:tr>
              <a:tr h="909992">
                <a:tc>
                  <a:txBody>
                    <a:bodyPr/>
                    <a:lstStyle/>
                    <a:p>
                      <a:pPr algn="ctr"/>
                      <a:r>
                        <a:rPr lang="en-US" sz="1100" b="1" dirty="0">
                          <a:latin typeface="+mn-lt"/>
                        </a:rPr>
                        <a:t>Resource Directory</a:t>
                      </a:r>
                    </a:p>
                  </a:txBody>
                  <a:tcPr marL="68580" marR="68580" marT="34290" marB="34290"/>
                </a:tc>
                <a:tc>
                  <a:txBody>
                    <a:bodyPr/>
                    <a:lstStyle/>
                    <a:p>
                      <a:pPr algn="ctr"/>
                      <a:r>
                        <a:rPr lang="en-US" sz="1100" u="none" strike="noStrike" cap="none" dirty="0">
                          <a:effectLst/>
                          <a:latin typeface="+mn-lt"/>
                          <a:sym typeface="Arial"/>
                        </a:rPr>
                        <a:t>Directory of statewide resources that will include a call center with dedicated navigators, a data team verifying resources, and text and chat capabilities.</a:t>
                      </a:r>
                      <a:endParaRPr lang="en-US" sz="1100" dirty="0">
                        <a:latin typeface="+mn-lt"/>
                      </a:endParaRPr>
                    </a:p>
                  </a:txBody>
                  <a:tcPr marL="68580" marR="68580" marT="34290" marB="34290"/>
                </a:tc>
                <a:tc>
                  <a:txBody>
                    <a:bodyPr/>
                    <a:lstStyle/>
                    <a:p>
                      <a:pPr algn="ctr"/>
                      <a:endParaRPr lang="en-US" sz="1100" dirty="0">
                        <a:latin typeface="+mn-lt"/>
                      </a:endParaRPr>
                    </a:p>
                  </a:txBody>
                  <a:tcPr marL="68580" marR="68580" marT="34290" marB="34290"/>
                </a:tc>
                <a:tc>
                  <a:txBody>
                    <a:bodyPr/>
                    <a:lstStyle/>
                    <a:p>
                      <a:pPr algn="ctr"/>
                      <a:r>
                        <a:rPr lang="en-US" sz="1100" dirty="0">
                          <a:latin typeface="+mn-lt"/>
                        </a:rPr>
                        <a:t>Summer 2019 </a:t>
                      </a:r>
                    </a:p>
                  </a:txBody>
                  <a:tcPr marL="68580" marR="68580" marT="34290" marB="34290"/>
                </a:tc>
                <a:extLst>
                  <a:ext uri="{0D108BD9-81ED-4DB2-BD59-A6C34878D82A}">
                    <a16:rowId xmlns:a16="http://schemas.microsoft.com/office/drawing/2014/main" val="3265819023"/>
                  </a:ext>
                </a:extLst>
              </a:tr>
              <a:tr h="492912">
                <a:tc>
                  <a:txBody>
                    <a:bodyPr/>
                    <a:lstStyle/>
                    <a:p>
                      <a:pPr algn="ctr"/>
                      <a:r>
                        <a:rPr lang="en-US" sz="1100" b="1" dirty="0">
                          <a:latin typeface="+mn-lt"/>
                        </a:rPr>
                        <a:t>Data Repository </a:t>
                      </a:r>
                    </a:p>
                  </a:txBody>
                  <a:tcPr marL="68580" marR="68580" marT="34290" marB="34290"/>
                </a:tc>
                <a:tc>
                  <a:txBody>
                    <a:bodyPr/>
                    <a:lstStyle/>
                    <a:p>
                      <a:pPr algn="ctr"/>
                      <a:r>
                        <a:rPr lang="en-US" sz="1100" dirty="0">
                          <a:effectLst/>
                          <a:latin typeface="+mn-lt"/>
                        </a:rPr>
                        <a:t>APIs integrate resource directories across the state to share resource data.</a:t>
                      </a:r>
                      <a:endParaRPr lang="en-US" sz="1100" dirty="0">
                        <a:latin typeface="+mn-lt"/>
                      </a:endParaRPr>
                    </a:p>
                  </a:txBody>
                  <a:tcPr marL="68580" marR="68580" marT="34290" marB="34290"/>
                </a:tc>
                <a:tc>
                  <a:txBody>
                    <a:bodyPr/>
                    <a:lstStyle/>
                    <a:p>
                      <a:pPr algn="ctr"/>
                      <a:endParaRPr lang="en-US" sz="1100" dirty="0">
                        <a:latin typeface="+mn-lt"/>
                      </a:endParaRPr>
                    </a:p>
                  </a:txBody>
                  <a:tcPr marL="68580" marR="68580" marT="34290" marB="34290"/>
                </a:tc>
                <a:tc>
                  <a:txBody>
                    <a:bodyPr/>
                    <a:lstStyle/>
                    <a:p>
                      <a:pPr algn="ctr"/>
                      <a:r>
                        <a:rPr lang="en-US" sz="1100" dirty="0">
                          <a:latin typeface="+mn-lt"/>
                        </a:rPr>
                        <a:t>Phased Approach </a:t>
                      </a:r>
                    </a:p>
                  </a:txBody>
                  <a:tcPr marL="68580" marR="68580" marT="34290" marB="34290"/>
                </a:tc>
                <a:extLst>
                  <a:ext uri="{0D108BD9-81ED-4DB2-BD59-A6C34878D82A}">
                    <a16:rowId xmlns:a16="http://schemas.microsoft.com/office/drawing/2014/main" val="2933273284"/>
                  </a:ext>
                </a:extLst>
              </a:tr>
              <a:tr h="770966">
                <a:tc>
                  <a:txBody>
                    <a:bodyPr/>
                    <a:lstStyle/>
                    <a:p>
                      <a:pPr algn="ctr"/>
                      <a:r>
                        <a:rPr lang="en-US" sz="1100" b="1" dirty="0">
                          <a:latin typeface="+mn-lt"/>
                        </a:rPr>
                        <a:t>Referral &amp; Outcomes Platform </a:t>
                      </a:r>
                    </a:p>
                  </a:txBody>
                  <a:tcPr marL="68580" marR="68580" marT="34290" marB="34290"/>
                </a:tc>
                <a:tc>
                  <a:txBody>
                    <a:bodyPr/>
                    <a:lstStyle/>
                    <a:p>
                      <a:pPr algn="ctr"/>
                      <a:r>
                        <a:rPr lang="en-US" sz="1100" u="none" strike="noStrike" cap="none" dirty="0">
                          <a:effectLst/>
                          <a:latin typeface="+mn-lt"/>
                          <a:sym typeface="Arial"/>
                        </a:rPr>
                        <a:t>An intake and referral platform to connect people to community resources and allow for a feedback loop.</a:t>
                      </a:r>
                      <a:endParaRPr lang="en-US" sz="1100" dirty="0">
                        <a:latin typeface="+mn-lt"/>
                      </a:endParaRPr>
                    </a:p>
                  </a:txBody>
                  <a:tcPr marL="68580" marR="68580" marT="34290" marB="34290"/>
                </a:tc>
                <a:tc>
                  <a:txBody>
                    <a:bodyPr/>
                    <a:lstStyle/>
                    <a:p>
                      <a:pPr algn="ctr"/>
                      <a:endParaRPr lang="en-US" sz="1100" dirty="0">
                        <a:latin typeface="+mn-lt"/>
                      </a:endParaRPr>
                    </a:p>
                  </a:txBody>
                  <a:tcPr marL="68580" marR="68580" marT="34290" marB="34290"/>
                </a:tc>
                <a:tc>
                  <a:txBody>
                    <a:bodyPr/>
                    <a:lstStyle/>
                    <a:p>
                      <a:pPr algn="ctr"/>
                      <a:r>
                        <a:rPr lang="en-US" sz="1100" dirty="0">
                          <a:latin typeface="+mn-lt"/>
                        </a:rPr>
                        <a:t>Rolled out by county </a:t>
                      </a:r>
                    </a:p>
                    <a:p>
                      <a:pPr algn="ctr"/>
                      <a:r>
                        <a:rPr lang="en-US" sz="1100" dirty="0">
                          <a:latin typeface="+mn-lt"/>
                        </a:rPr>
                        <a:t>January 2019 – December 2020</a:t>
                      </a:r>
                    </a:p>
                  </a:txBody>
                  <a:tcPr marL="68580" marR="68580" marT="34290" marB="34290"/>
                </a:tc>
                <a:extLst>
                  <a:ext uri="{0D108BD9-81ED-4DB2-BD59-A6C34878D82A}">
                    <a16:rowId xmlns:a16="http://schemas.microsoft.com/office/drawing/2014/main" val="2956065715"/>
                  </a:ext>
                </a:extLst>
              </a:tr>
            </a:tbl>
          </a:graphicData>
        </a:graphic>
      </p:graphicFrame>
      <p:pic>
        <p:nvPicPr>
          <p:cNvPr id="23" name="Picture 22">
            <a:extLst>
              <a:ext uri="{FF2B5EF4-FFF2-40B4-BE49-F238E27FC236}">
                <a16:creationId xmlns:a16="http://schemas.microsoft.com/office/drawing/2014/main" id="{5D5E485A-DB27-4408-AA49-626CAA8575A4}"/>
              </a:ext>
            </a:extLst>
          </p:cNvPr>
          <p:cNvPicPr>
            <a:picLocks noChangeAspect="1"/>
          </p:cNvPicPr>
          <p:nvPr/>
        </p:nvPicPr>
        <p:blipFill>
          <a:blip r:embed="rId3"/>
          <a:stretch>
            <a:fillRect/>
          </a:stretch>
        </p:blipFill>
        <p:spPr>
          <a:xfrm>
            <a:off x="4792731" y="2833801"/>
            <a:ext cx="839531" cy="839531"/>
          </a:xfrm>
          <a:prstGeom prst="rect">
            <a:avLst/>
          </a:prstGeom>
        </p:spPr>
      </p:pic>
      <p:pic>
        <p:nvPicPr>
          <p:cNvPr id="26" name="Picture 25">
            <a:extLst>
              <a:ext uri="{FF2B5EF4-FFF2-40B4-BE49-F238E27FC236}">
                <a16:creationId xmlns:a16="http://schemas.microsoft.com/office/drawing/2014/main" id="{13484BCD-8960-448A-99E9-3284D3C10E7C}"/>
              </a:ext>
            </a:extLst>
          </p:cNvPr>
          <p:cNvPicPr>
            <a:picLocks noChangeAspect="1"/>
          </p:cNvPicPr>
          <p:nvPr/>
        </p:nvPicPr>
        <p:blipFill>
          <a:blip r:embed="rId4"/>
          <a:stretch>
            <a:fillRect/>
          </a:stretch>
        </p:blipFill>
        <p:spPr>
          <a:xfrm>
            <a:off x="4792730" y="4451866"/>
            <a:ext cx="996745" cy="244514"/>
          </a:xfrm>
          <a:prstGeom prst="rect">
            <a:avLst/>
          </a:prstGeom>
        </p:spPr>
      </p:pic>
      <p:pic>
        <p:nvPicPr>
          <p:cNvPr id="30" name="Picture 29">
            <a:extLst>
              <a:ext uri="{FF2B5EF4-FFF2-40B4-BE49-F238E27FC236}">
                <a16:creationId xmlns:a16="http://schemas.microsoft.com/office/drawing/2014/main" id="{6810F299-1B2F-42D2-9DD8-3046317456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2726" y="3728123"/>
            <a:ext cx="929066" cy="468044"/>
          </a:xfrm>
          <a:prstGeom prst="rect">
            <a:avLst/>
          </a:prstGeom>
        </p:spPr>
      </p:pic>
    </p:spTree>
    <p:extLst>
      <p:ext uri="{BB962C8B-B14F-4D97-AF65-F5344CB8AC3E}">
        <p14:creationId xmlns:p14="http://schemas.microsoft.com/office/powerpoint/2010/main" val="54892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A1BF-CCFD-4490-B94E-3E4D6AA64E7E}"/>
              </a:ext>
            </a:extLst>
          </p:cNvPr>
          <p:cNvSpPr>
            <a:spLocks noGrp="1"/>
          </p:cNvSpPr>
          <p:nvPr>
            <p:ph type="title"/>
          </p:nvPr>
        </p:nvSpPr>
        <p:spPr/>
        <p:txBody>
          <a:bodyPr/>
          <a:lstStyle/>
          <a:p>
            <a:pPr algn="ctr"/>
            <a:r>
              <a:rPr lang="en-US" dirty="0">
                <a:latin typeface="+mn-lt"/>
              </a:rPr>
              <a:t>Benefits Common to Both SPs and TPs</a:t>
            </a:r>
          </a:p>
        </p:txBody>
      </p:sp>
      <p:sp>
        <p:nvSpPr>
          <p:cNvPr id="4" name="Text Placeholder 3">
            <a:extLst>
              <a:ext uri="{FF2B5EF4-FFF2-40B4-BE49-F238E27FC236}">
                <a16:creationId xmlns:a16="http://schemas.microsoft.com/office/drawing/2014/main" id="{37A0727F-23B1-4D41-9A59-71F50A7B35BF}"/>
              </a:ext>
            </a:extLst>
          </p:cNvPr>
          <p:cNvSpPr>
            <a:spLocks noGrp="1"/>
          </p:cNvSpPr>
          <p:nvPr>
            <p:ph type="body" sz="quarter" idx="10"/>
          </p:nvPr>
        </p:nvSpPr>
        <p:spPr>
          <a:xfrm>
            <a:off x="626363" y="1172694"/>
            <a:ext cx="7888288" cy="5473363"/>
          </a:xfrm>
        </p:spPr>
        <p:txBody>
          <a:bodyPr/>
          <a:lstStyle/>
          <a:p>
            <a:r>
              <a:rPr lang="en-US" sz="1600" dirty="0">
                <a:latin typeface="+mn-lt"/>
              </a:rPr>
              <a:t>Hospital Inpatient and Outpatient/ED care</a:t>
            </a:r>
            <a:r>
              <a:rPr lang="en-US" sz="1600" b="0" dirty="0">
                <a:latin typeface="+mn-lt"/>
              </a:rPr>
              <a:t>, non-hospital clinic services, physician services and telemedicine</a:t>
            </a:r>
          </a:p>
          <a:p>
            <a:r>
              <a:rPr lang="en-US" sz="1600" b="0" dirty="0">
                <a:latin typeface="+mn-lt"/>
              </a:rPr>
              <a:t>EPSDT</a:t>
            </a:r>
          </a:p>
          <a:p>
            <a:r>
              <a:rPr lang="en-US" sz="1600" b="0" dirty="0">
                <a:latin typeface="+mn-lt"/>
              </a:rPr>
              <a:t>Some Behavioral Health (see next slide)</a:t>
            </a:r>
          </a:p>
          <a:p>
            <a:r>
              <a:rPr lang="en-US" sz="1600" dirty="0">
                <a:latin typeface="+mn-lt"/>
              </a:rPr>
              <a:t>Pharmacy</a:t>
            </a:r>
            <a:r>
              <a:rPr lang="en-US" sz="1600" b="0" dirty="0">
                <a:latin typeface="+mn-lt"/>
              </a:rPr>
              <a:t>, Prescription drugs</a:t>
            </a:r>
          </a:p>
          <a:p>
            <a:r>
              <a:rPr lang="en-US" sz="1600" dirty="0">
                <a:latin typeface="+mn-lt"/>
              </a:rPr>
              <a:t>Labs/X-rays</a:t>
            </a:r>
          </a:p>
          <a:p>
            <a:r>
              <a:rPr lang="en-US" sz="1600" dirty="0">
                <a:latin typeface="+mn-lt"/>
              </a:rPr>
              <a:t>Physicians; Pediatric/Family NPs</a:t>
            </a:r>
          </a:p>
          <a:p>
            <a:r>
              <a:rPr lang="en-US" sz="1600" b="0" dirty="0">
                <a:latin typeface="+mn-lt"/>
              </a:rPr>
              <a:t>Nursing Facilities (up to 90 days, after which point beneficiaries would transition back to Fee For Service Medicaid)</a:t>
            </a:r>
          </a:p>
          <a:p>
            <a:r>
              <a:rPr lang="en-US" sz="1600" dirty="0">
                <a:latin typeface="+mn-lt"/>
              </a:rPr>
              <a:t>Ancillary</a:t>
            </a:r>
            <a:r>
              <a:rPr lang="en-US" sz="1600" b="0" dirty="0">
                <a:latin typeface="+mn-lt"/>
              </a:rPr>
              <a:t> (e.g., PT, OT, ST, Respiratory, Dietary Counseling)</a:t>
            </a:r>
          </a:p>
          <a:p>
            <a:r>
              <a:rPr lang="en-US" sz="1600" dirty="0">
                <a:latin typeface="+mn-lt"/>
              </a:rPr>
              <a:t>Ambulance</a:t>
            </a:r>
          </a:p>
          <a:p>
            <a:r>
              <a:rPr lang="en-US" sz="1600" b="0" dirty="0">
                <a:latin typeface="+mn-lt"/>
              </a:rPr>
              <a:t>Private Duty Nursing, Hospice, Personal Care, DME, Home Infusion</a:t>
            </a:r>
          </a:p>
          <a:p>
            <a:r>
              <a:rPr lang="en-US" sz="1600" dirty="0">
                <a:latin typeface="+mn-lt"/>
              </a:rPr>
              <a:t>Vision</a:t>
            </a:r>
          </a:p>
          <a:p>
            <a:r>
              <a:rPr lang="en-US" sz="1600" b="0" dirty="0">
                <a:latin typeface="+mn-lt"/>
              </a:rPr>
              <a:t>Services EXCLUDED from managed care: PACE, School Services, CDSA services, Dental, Glasses Fabrication</a:t>
            </a:r>
          </a:p>
          <a:p>
            <a:endParaRPr lang="en-US" sz="1600" dirty="0">
              <a:latin typeface="+mn-lt"/>
            </a:endParaRPr>
          </a:p>
          <a:p>
            <a:endParaRPr lang="en-US" sz="1600" dirty="0">
              <a:latin typeface="+mn-lt"/>
            </a:endParaRPr>
          </a:p>
          <a:p>
            <a:endParaRPr lang="en-US" sz="1600" dirty="0">
              <a:latin typeface="+mn-lt"/>
            </a:endParaRPr>
          </a:p>
        </p:txBody>
      </p:sp>
    </p:spTree>
    <p:extLst>
      <p:ext uri="{BB962C8B-B14F-4D97-AF65-F5344CB8AC3E}">
        <p14:creationId xmlns:p14="http://schemas.microsoft.com/office/powerpoint/2010/main" val="244567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182E2-A5B5-44E2-B1AF-B3D31ADC3462}"/>
              </a:ext>
            </a:extLst>
          </p:cNvPr>
          <p:cNvSpPr>
            <a:spLocks noGrp="1"/>
          </p:cNvSpPr>
          <p:nvPr>
            <p:ph type="title"/>
          </p:nvPr>
        </p:nvSpPr>
        <p:spPr/>
        <p:txBody>
          <a:bodyPr/>
          <a:lstStyle/>
          <a:p>
            <a:pPr algn="ctr"/>
            <a:r>
              <a:rPr lang="en-US" dirty="0">
                <a:latin typeface="+mn-lt"/>
              </a:rPr>
              <a:t>BH Services in Both SPs and TPs </a:t>
            </a:r>
          </a:p>
        </p:txBody>
      </p:sp>
      <p:sp>
        <p:nvSpPr>
          <p:cNvPr id="2" name="Text Placeholder 1">
            <a:extLst>
              <a:ext uri="{FF2B5EF4-FFF2-40B4-BE49-F238E27FC236}">
                <a16:creationId xmlns:a16="http://schemas.microsoft.com/office/drawing/2014/main" id="{2052DEDB-1423-42C6-ACF0-172473EEA1B5}"/>
              </a:ext>
            </a:extLst>
          </p:cNvPr>
          <p:cNvSpPr>
            <a:spLocks noGrp="1"/>
          </p:cNvSpPr>
          <p:nvPr>
            <p:ph type="body" sz="quarter" idx="10"/>
          </p:nvPr>
        </p:nvSpPr>
        <p:spPr/>
        <p:txBody>
          <a:bodyPr/>
          <a:lstStyle/>
          <a:p>
            <a:r>
              <a:rPr lang="en-US" sz="2000" dirty="0">
                <a:latin typeface="+mn-lt"/>
              </a:rPr>
              <a:t>Inpatient</a:t>
            </a:r>
            <a:r>
              <a:rPr lang="en-US" sz="2000" b="0" dirty="0">
                <a:latin typeface="+mn-lt"/>
              </a:rPr>
              <a:t> (including current IMD option)</a:t>
            </a:r>
          </a:p>
          <a:p>
            <a:r>
              <a:rPr lang="en-US" sz="2000" dirty="0">
                <a:latin typeface="+mn-lt"/>
              </a:rPr>
              <a:t>Crisis</a:t>
            </a:r>
            <a:r>
              <a:rPr lang="en-US" sz="2000" b="0" dirty="0">
                <a:latin typeface="+mn-lt"/>
              </a:rPr>
              <a:t> – Mobile Crisis, Facility-Based Crisis (Adult and Youth)</a:t>
            </a:r>
          </a:p>
          <a:p>
            <a:r>
              <a:rPr lang="en-US" sz="2000" dirty="0">
                <a:latin typeface="+mn-lt"/>
              </a:rPr>
              <a:t>Outpatient</a:t>
            </a:r>
            <a:r>
              <a:rPr lang="en-US" sz="2000" b="0" dirty="0">
                <a:latin typeface="+mn-lt"/>
              </a:rPr>
              <a:t> – clinic and ED</a:t>
            </a:r>
          </a:p>
          <a:p>
            <a:r>
              <a:rPr lang="en-US" sz="2000" dirty="0">
                <a:latin typeface="+mn-lt"/>
              </a:rPr>
              <a:t>Partial Hospitalization</a:t>
            </a:r>
          </a:p>
          <a:p>
            <a:r>
              <a:rPr lang="en-US" sz="2000" dirty="0">
                <a:latin typeface="+mn-lt"/>
              </a:rPr>
              <a:t>SUD</a:t>
            </a:r>
            <a:r>
              <a:rPr lang="en-US" sz="2000" b="0" dirty="0">
                <a:latin typeface="+mn-lt"/>
              </a:rPr>
              <a:t> – Ambulatory Detox, Non-Hospital Detox, Medical Detox, ADATC, SAIOP*, SACOT, Opioid Treatment </a:t>
            </a:r>
          </a:p>
          <a:p>
            <a:r>
              <a:rPr lang="en-US" sz="2000" dirty="0">
                <a:latin typeface="+mn-lt"/>
              </a:rPr>
              <a:t>Research-based Intensive Behavioral Therapy </a:t>
            </a:r>
            <a:r>
              <a:rPr lang="en-US" sz="2000" b="0" dirty="0">
                <a:latin typeface="+mn-lt"/>
              </a:rPr>
              <a:t>(e.g., ABA, TEACCH)</a:t>
            </a:r>
          </a:p>
          <a:p>
            <a:r>
              <a:rPr lang="en-US" sz="2000" dirty="0">
                <a:latin typeface="+mn-lt"/>
              </a:rPr>
              <a:t>EPSDT</a:t>
            </a:r>
          </a:p>
          <a:p>
            <a:r>
              <a:rPr lang="en-US" sz="2000" dirty="0">
                <a:latin typeface="+mn-lt"/>
              </a:rPr>
              <a:t>Peer Supports</a:t>
            </a:r>
          </a:p>
        </p:txBody>
      </p:sp>
      <p:sp>
        <p:nvSpPr>
          <p:cNvPr id="4" name="Text Placeholder 3">
            <a:extLst>
              <a:ext uri="{FF2B5EF4-FFF2-40B4-BE49-F238E27FC236}">
                <a16:creationId xmlns:a16="http://schemas.microsoft.com/office/drawing/2014/main" id="{AD632FD1-EED7-446E-A3B0-559F024870A1}"/>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6706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E440-A757-4701-8881-4E7E063EA514}"/>
              </a:ext>
            </a:extLst>
          </p:cNvPr>
          <p:cNvSpPr>
            <a:spLocks noGrp="1"/>
          </p:cNvSpPr>
          <p:nvPr>
            <p:ph type="title"/>
          </p:nvPr>
        </p:nvSpPr>
        <p:spPr>
          <a:xfrm>
            <a:off x="527721" y="563669"/>
            <a:ext cx="7843267" cy="548640"/>
          </a:xfrm>
        </p:spPr>
        <p:txBody>
          <a:bodyPr/>
          <a:lstStyle/>
          <a:p>
            <a:pPr algn="ctr"/>
            <a:r>
              <a:rPr lang="en-US" sz="2800" dirty="0">
                <a:latin typeface="+mn-lt"/>
              </a:rPr>
              <a:t> </a:t>
            </a:r>
            <a:r>
              <a:rPr lang="en-US" sz="2400" dirty="0">
                <a:latin typeface="+mn-lt"/>
              </a:rPr>
              <a:t>Reasons for Community Behavioral Health Providers to Contract with Standard Plans</a:t>
            </a:r>
          </a:p>
        </p:txBody>
      </p:sp>
      <p:sp>
        <p:nvSpPr>
          <p:cNvPr id="3" name="Text Placeholder 2">
            <a:extLst>
              <a:ext uri="{FF2B5EF4-FFF2-40B4-BE49-F238E27FC236}">
                <a16:creationId xmlns:a16="http://schemas.microsoft.com/office/drawing/2014/main" id="{25DEDFCB-4425-4A54-B71B-A76274582B1A}"/>
              </a:ext>
            </a:extLst>
          </p:cNvPr>
          <p:cNvSpPr>
            <a:spLocks noGrp="1"/>
          </p:cNvSpPr>
          <p:nvPr>
            <p:ph type="body" sz="quarter" idx="10"/>
          </p:nvPr>
        </p:nvSpPr>
        <p:spPr>
          <a:xfrm>
            <a:off x="629349" y="1603739"/>
            <a:ext cx="7888288" cy="4795307"/>
          </a:xfrm>
        </p:spPr>
        <p:txBody>
          <a:bodyPr/>
          <a:lstStyle/>
          <a:p>
            <a:r>
              <a:rPr lang="en-US" sz="2000" b="0" dirty="0">
                <a:latin typeface="+mn-lt"/>
              </a:rPr>
              <a:t>Standard Plans </a:t>
            </a:r>
            <a:r>
              <a:rPr lang="en-US" sz="2000" dirty="0">
                <a:latin typeface="+mn-lt"/>
              </a:rPr>
              <a:t>must accept ANY willing provider</a:t>
            </a:r>
            <a:r>
              <a:rPr lang="en-US" sz="2000" b="0" dirty="0">
                <a:latin typeface="+mn-lt"/>
              </a:rPr>
              <a:t>, as long as provider accepts rate and meets objective quality criteria.</a:t>
            </a:r>
          </a:p>
          <a:p>
            <a:r>
              <a:rPr lang="en-US" sz="2000" b="0" dirty="0">
                <a:latin typeface="+mn-lt"/>
              </a:rPr>
              <a:t>There will be </a:t>
            </a:r>
            <a:r>
              <a:rPr lang="en-US" sz="2000" dirty="0">
                <a:latin typeface="+mn-lt"/>
              </a:rPr>
              <a:t>one credentialing process </a:t>
            </a:r>
            <a:r>
              <a:rPr lang="en-US" sz="2000" b="0" dirty="0">
                <a:latin typeface="+mn-lt"/>
              </a:rPr>
              <a:t>and provider contract templates will be approved by the department to aid with standardization.</a:t>
            </a:r>
          </a:p>
          <a:p>
            <a:r>
              <a:rPr lang="en-US" sz="2000" dirty="0">
                <a:latin typeface="+mn-lt"/>
              </a:rPr>
              <a:t>Individual practitioners </a:t>
            </a:r>
            <a:r>
              <a:rPr lang="en-US" sz="2000" b="0" dirty="0">
                <a:latin typeface="+mn-lt"/>
              </a:rPr>
              <a:t>can elect to only contract </a:t>
            </a:r>
            <a:r>
              <a:rPr lang="en-US" sz="2000" dirty="0">
                <a:latin typeface="+mn-lt"/>
              </a:rPr>
              <a:t>with the insurer’s Medicaid Product.</a:t>
            </a:r>
          </a:p>
          <a:p>
            <a:r>
              <a:rPr lang="en-US" sz="2000" b="0" dirty="0">
                <a:latin typeface="+mn-lt"/>
              </a:rPr>
              <a:t>Standard plans will be</a:t>
            </a:r>
            <a:r>
              <a:rPr lang="en-US" sz="2000" dirty="0">
                <a:latin typeface="+mn-lt"/>
              </a:rPr>
              <a:t> incentivized to participate in evidence based practices </a:t>
            </a:r>
            <a:r>
              <a:rPr lang="en-US" sz="2000" b="0" dirty="0">
                <a:latin typeface="+mn-lt"/>
              </a:rPr>
              <a:t>such as collaborative care.</a:t>
            </a:r>
          </a:p>
        </p:txBody>
      </p:sp>
      <p:sp>
        <p:nvSpPr>
          <p:cNvPr id="4" name="Text Placeholder 3">
            <a:extLst>
              <a:ext uri="{FF2B5EF4-FFF2-40B4-BE49-F238E27FC236}">
                <a16:creationId xmlns:a16="http://schemas.microsoft.com/office/drawing/2014/main" id="{D434093E-571F-40BD-B112-9EF52C190BE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65081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C9ACD97-4AA0-4180-B15A-3469C00B5F08}"/>
              </a:ext>
            </a:extLst>
          </p:cNvPr>
          <p:cNvSpPr/>
          <p:nvPr/>
        </p:nvSpPr>
        <p:spPr>
          <a:xfrm>
            <a:off x="2460567" y="2597036"/>
            <a:ext cx="461635" cy="304503"/>
          </a:xfrm>
          <a:custGeom>
            <a:avLst/>
            <a:gdLst>
              <a:gd name="connsiteX0" fmla="*/ 0 w 298167"/>
              <a:gd name="connsiteY0" fmla="*/ 60930 h 304650"/>
              <a:gd name="connsiteX1" fmla="*/ 149084 w 298167"/>
              <a:gd name="connsiteY1" fmla="*/ 60930 h 304650"/>
              <a:gd name="connsiteX2" fmla="*/ 149084 w 298167"/>
              <a:gd name="connsiteY2" fmla="*/ 0 h 304650"/>
              <a:gd name="connsiteX3" fmla="*/ 298167 w 298167"/>
              <a:gd name="connsiteY3" fmla="*/ 152325 h 304650"/>
              <a:gd name="connsiteX4" fmla="*/ 149084 w 298167"/>
              <a:gd name="connsiteY4" fmla="*/ 304650 h 304650"/>
              <a:gd name="connsiteX5" fmla="*/ 149084 w 298167"/>
              <a:gd name="connsiteY5" fmla="*/ 243720 h 304650"/>
              <a:gd name="connsiteX6" fmla="*/ 0 w 298167"/>
              <a:gd name="connsiteY6" fmla="*/ 243720 h 304650"/>
              <a:gd name="connsiteX7" fmla="*/ 0 w 298167"/>
              <a:gd name="connsiteY7" fmla="*/ 60930 h 3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167" h="304650">
                <a:moveTo>
                  <a:pt x="0" y="60930"/>
                </a:moveTo>
                <a:lnTo>
                  <a:pt x="149084" y="60930"/>
                </a:lnTo>
                <a:lnTo>
                  <a:pt x="149084" y="0"/>
                </a:lnTo>
                <a:lnTo>
                  <a:pt x="298167" y="152325"/>
                </a:lnTo>
                <a:lnTo>
                  <a:pt x="149084" y="304650"/>
                </a:lnTo>
                <a:lnTo>
                  <a:pt x="149084" y="243720"/>
                </a:lnTo>
                <a:lnTo>
                  <a:pt x="0" y="243720"/>
                </a:lnTo>
                <a:lnTo>
                  <a:pt x="0" y="60930"/>
                </a:lnTo>
                <a:close/>
              </a:path>
            </a:pathLst>
          </a:custGeom>
          <a:solidFill>
            <a:schemeClr val="accent2">
              <a:lumMod val="60000"/>
              <a:lumOff val="40000"/>
            </a:schemeClr>
          </a:solidFill>
          <a:effectLst>
            <a:outerShdw blurRad="50800" dist="38100" dir="5400000" algn="t"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5698" rIns="67088" bIns="45698" numCol="1" spcCol="1270" anchor="ctr" anchorCtr="0">
            <a:noAutofit/>
          </a:bodyPr>
          <a:lstStyle/>
          <a:p>
            <a:pPr algn="ctr" defTabSz="200025">
              <a:lnSpc>
                <a:spcPct val="90000"/>
              </a:lnSpc>
              <a:spcBef>
                <a:spcPct val="0"/>
              </a:spcBef>
              <a:spcAft>
                <a:spcPct val="35000"/>
              </a:spcAft>
            </a:pPr>
            <a:endParaRPr lang="en-US" sz="450" dirty="0">
              <a:latin typeface="Gotham Bold"/>
            </a:endParaRPr>
          </a:p>
        </p:txBody>
      </p:sp>
      <p:sp>
        <p:nvSpPr>
          <p:cNvPr id="10" name="Freeform: Shape 9">
            <a:extLst>
              <a:ext uri="{FF2B5EF4-FFF2-40B4-BE49-F238E27FC236}">
                <a16:creationId xmlns:a16="http://schemas.microsoft.com/office/drawing/2014/main" id="{7579096A-ED67-4AE1-9EC4-E09D09439809}"/>
              </a:ext>
            </a:extLst>
          </p:cNvPr>
          <p:cNvSpPr/>
          <p:nvPr/>
        </p:nvSpPr>
        <p:spPr>
          <a:xfrm>
            <a:off x="4092473" y="2582352"/>
            <a:ext cx="461635" cy="352715"/>
          </a:xfrm>
          <a:custGeom>
            <a:avLst/>
            <a:gdLst>
              <a:gd name="connsiteX0" fmla="*/ 0 w 298167"/>
              <a:gd name="connsiteY0" fmla="*/ 60930 h 304650"/>
              <a:gd name="connsiteX1" fmla="*/ 149084 w 298167"/>
              <a:gd name="connsiteY1" fmla="*/ 60930 h 304650"/>
              <a:gd name="connsiteX2" fmla="*/ 149084 w 298167"/>
              <a:gd name="connsiteY2" fmla="*/ 0 h 304650"/>
              <a:gd name="connsiteX3" fmla="*/ 298167 w 298167"/>
              <a:gd name="connsiteY3" fmla="*/ 152325 h 304650"/>
              <a:gd name="connsiteX4" fmla="*/ 149084 w 298167"/>
              <a:gd name="connsiteY4" fmla="*/ 304650 h 304650"/>
              <a:gd name="connsiteX5" fmla="*/ 149084 w 298167"/>
              <a:gd name="connsiteY5" fmla="*/ 243720 h 304650"/>
              <a:gd name="connsiteX6" fmla="*/ 0 w 298167"/>
              <a:gd name="connsiteY6" fmla="*/ 243720 h 304650"/>
              <a:gd name="connsiteX7" fmla="*/ 0 w 298167"/>
              <a:gd name="connsiteY7" fmla="*/ 60930 h 3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167" h="304650">
                <a:moveTo>
                  <a:pt x="0" y="60930"/>
                </a:moveTo>
                <a:lnTo>
                  <a:pt x="149084" y="60930"/>
                </a:lnTo>
                <a:lnTo>
                  <a:pt x="149084" y="0"/>
                </a:lnTo>
                <a:lnTo>
                  <a:pt x="298167" y="152325"/>
                </a:lnTo>
                <a:lnTo>
                  <a:pt x="149084" y="304650"/>
                </a:lnTo>
                <a:lnTo>
                  <a:pt x="149084" y="243720"/>
                </a:lnTo>
                <a:lnTo>
                  <a:pt x="0" y="243720"/>
                </a:lnTo>
                <a:lnTo>
                  <a:pt x="0" y="60930"/>
                </a:lnTo>
                <a:close/>
              </a:path>
            </a:pathLst>
          </a:custGeom>
          <a:solidFill>
            <a:schemeClr val="accent2">
              <a:lumMod val="60000"/>
              <a:lumOff val="40000"/>
            </a:schemeClr>
          </a:solidFill>
          <a:effectLst>
            <a:outerShdw blurRad="50800" dist="38100" dir="5400000" algn="t"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5698" rIns="67088" bIns="45698" numCol="1" spcCol="1270" anchor="ctr" anchorCtr="0">
            <a:noAutofit/>
          </a:bodyPr>
          <a:lstStyle/>
          <a:p>
            <a:pPr algn="ctr" defTabSz="200025">
              <a:lnSpc>
                <a:spcPct val="90000"/>
              </a:lnSpc>
              <a:spcBef>
                <a:spcPct val="0"/>
              </a:spcBef>
              <a:spcAft>
                <a:spcPct val="35000"/>
              </a:spcAft>
            </a:pPr>
            <a:endParaRPr lang="en-US" sz="450" dirty="0">
              <a:latin typeface="Gotham Bold"/>
            </a:endParaRPr>
          </a:p>
        </p:txBody>
      </p:sp>
      <p:sp>
        <p:nvSpPr>
          <p:cNvPr id="15" name="Freeform: Shape 14">
            <a:extLst>
              <a:ext uri="{FF2B5EF4-FFF2-40B4-BE49-F238E27FC236}">
                <a16:creationId xmlns:a16="http://schemas.microsoft.com/office/drawing/2014/main" id="{E4A75825-20F8-4BF1-8D35-704B32BE00A6}"/>
              </a:ext>
            </a:extLst>
          </p:cNvPr>
          <p:cNvSpPr/>
          <p:nvPr/>
        </p:nvSpPr>
        <p:spPr>
          <a:xfrm>
            <a:off x="5755200" y="2582352"/>
            <a:ext cx="461635" cy="352715"/>
          </a:xfrm>
          <a:custGeom>
            <a:avLst/>
            <a:gdLst>
              <a:gd name="connsiteX0" fmla="*/ 0 w 298167"/>
              <a:gd name="connsiteY0" fmla="*/ 60930 h 304650"/>
              <a:gd name="connsiteX1" fmla="*/ 149084 w 298167"/>
              <a:gd name="connsiteY1" fmla="*/ 60930 h 304650"/>
              <a:gd name="connsiteX2" fmla="*/ 149084 w 298167"/>
              <a:gd name="connsiteY2" fmla="*/ 0 h 304650"/>
              <a:gd name="connsiteX3" fmla="*/ 298167 w 298167"/>
              <a:gd name="connsiteY3" fmla="*/ 152325 h 304650"/>
              <a:gd name="connsiteX4" fmla="*/ 149084 w 298167"/>
              <a:gd name="connsiteY4" fmla="*/ 304650 h 304650"/>
              <a:gd name="connsiteX5" fmla="*/ 149084 w 298167"/>
              <a:gd name="connsiteY5" fmla="*/ 243720 h 304650"/>
              <a:gd name="connsiteX6" fmla="*/ 0 w 298167"/>
              <a:gd name="connsiteY6" fmla="*/ 243720 h 304650"/>
              <a:gd name="connsiteX7" fmla="*/ 0 w 298167"/>
              <a:gd name="connsiteY7" fmla="*/ 60930 h 3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167" h="304650">
                <a:moveTo>
                  <a:pt x="0" y="60930"/>
                </a:moveTo>
                <a:lnTo>
                  <a:pt x="149084" y="60930"/>
                </a:lnTo>
                <a:lnTo>
                  <a:pt x="149084" y="0"/>
                </a:lnTo>
                <a:lnTo>
                  <a:pt x="298167" y="152325"/>
                </a:lnTo>
                <a:lnTo>
                  <a:pt x="149084" y="304650"/>
                </a:lnTo>
                <a:lnTo>
                  <a:pt x="149084" y="243720"/>
                </a:lnTo>
                <a:lnTo>
                  <a:pt x="0" y="243720"/>
                </a:lnTo>
                <a:lnTo>
                  <a:pt x="0" y="60930"/>
                </a:lnTo>
                <a:close/>
              </a:path>
            </a:pathLst>
          </a:custGeom>
          <a:solidFill>
            <a:schemeClr val="accent2">
              <a:lumMod val="60000"/>
              <a:lumOff val="40000"/>
            </a:schemeClr>
          </a:solidFill>
          <a:effectLst>
            <a:outerShdw blurRad="50800" dist="38100" dir="5400000" algn="t"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5698" rIns="67088" bIns="45698" numCol="1" spcCol="1270" anchor="ctr" anchorCtr="0">
            <a:noAutofit/>
          </a:bodyPr>
          <a:lstStyle/>
          <a:p>
            <a:pPr algn="ctr" defTabSz="200025">
              <a:lnSpc>
                <a:spcPct val="90000"/>
              </a:lnSpc>
              <a:spcBef>
                <a:spcPct val="0"/>
              </a:spcBef>
              <a:spcAft>
                <a:spcPct val="35000"/>
              </a:spcAft>
            </a:pPr>
            <a:endParaRPr lang="en-US" sz="450" dirty="0">
              <a:latin typeface="Gotham Bold"/>
            </a:endParaRPr>
          </a:p>
        </p:txBody>
      </p:sp>
      <p:graphicFrame>
        <p:nvGraphicFramePr>
          <p:cNvPr id="3" name="Object 2" hidden="1"/>
          <p:cNvGraphicFramePr>
            <a:graphicFrameLocks noChangeAspect="1"/>
          </p:cNvGraphicFramePr>
          <p:nvPr>
            <p:custDataLst>
              <p:tags r:id="rId2"/>
            </p:custDataLst>
            <p:extLst/>
          </p:nvPr>
        </p:nvGraphicFramePr>
        <p:xfrm>
          <a:off x="2001147" y="1501084"/>
          <a:ext cx="893" cy="893"/>
        </p:xfrm>
        <a:graphic>
          <a:graphicData uri="http://schemas.openxmlformats.org/presentationml/2006/ole">
            <mc:AlternateContent xmlns:mc="http://schemas.openxmlformats.org/markup-compatibility/2006">
              <mc:Choice xmlns:v="urn:schemas-microsoft-com:vml" Requires="v">
                <p:oleObj spid="_x0000_s3126"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001147" y="1501084"/>
                        <a:ext cx="893" cy="893"/>
                      </a:xfrm>
                      <a:prstGeom prst="rect">
                        <a:avLst/>
                      </a:prstGeom>
                    </p:spPr>
                  </p:pic>
                </p:oleObj>
              </mc:Fallback>
            </mc:AlternateContent>
          </a:graphicData>
        </a:graphic>
      </p:graphicFrame>
      <p:sp>
        <p:nvSpPr>
          <p:cNvPr id="2" name="Rectangle 1" hidden="1"/>
          <p:cNvSpPr/>
          <p:nvPr>
            <p:custDataLst>
              <p:tags r:id="rId3"/>
            </p:custDataLst>
          </p:nvPr>
        </p:nvSpPr>
        <p:spPr>
          <a:xfrm>
            <a:off x="2000253" y="1500191"/>
            <a:ext cx="89297" cy="89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1519" b="1" dirty="0">
              <a:solidFill>
                <a:srgbClr val="FFFFFF"/>
              </a:solidFill>
              <a:latin typeface="Calibri"/>
              <a:cs typeface="Times New Roman"/>
              <a:sym typeface="Calibri"/>
            </a:endParaRPr>
          </a:p>
        </p:txBody>
      </p:sp>
      <p:sp>
        <p:nvSpPr>
          <p:cNvPr id="92" name="TextBox 91"/>
          <p:cNvSpPr txBox="1"/>
          <p:nvPr/>
        </p:nvSpPr>
        <p:spPr>
          <a:xfrm>
            <a:off x="1281613" y="2150648"/>
            <a:ext cx="3058648" cy="323165"/>
          </a:xfrm>
          <a:prstGeom prst="rect">
            <a:avLst/>
          </a:prstGeom>
          <a:solidFill>
            <a:schemeClr val="accent2">
              <a:lumMod val="75000"/>
            </a:schemeClr>
          </a:solidFill>
          <a:ln>
            <a:noFill/>
          </a:ln>
        </p:spPr>
        <p:txBody>
          <a:bodyPr wrap="square" rtlCol="0">
            <a:spAutoFit/>
          </a:bodyPr>
          <a:lstStyle/>
          <a:p>
            <a:pPr algn="ctr"/>
            <a:r>
              <a:rPr lang="en-US" sz="1500" b="1" dirty="0">
                <a:solidFill>
                  <a:schemeClr val="bg1"/>
                </a:solidFill>
              </a:rPr>
              <a:t>DHHS Process</a:t>
            </a:r>
          </a:p>
        </p:txBody>
      </p:sp>
      <p:sp>
        <p:nvSpPr>
          <p:cNvPr id="93" name="TextBox 92"/>
          <p:cNvSpPr txBox="1"/>
          <p:nvPr/>
        </p:nvSpPr>
        <p:spPr>
          <a:xfrm>
            <a:off x="4550241" y="2135143"/>
            <a:ext cx="3058648" cy="323165"/>
          </a:xfrm>
          <a:prstGeom prst="rect">
            <a:avLst/>
          </a:prstGeom>
          <a:solidFill>
            <a:schemeClr val="accent6">
              <a:lumMod val="75000"/>
            </a:schemeClr>
          </a:solidFill>
          <a:ln>
            <a:noFill/>
          </a:ln>
        </p:spPr>
        <p:txBody>
          <a:bodyPr wrap="square" rtlCol="0">
            <a:spAutoFit/>
          </a:bodyPr>
          <a:lstStyle/>
          <a:p>
            <a:pPr algn="ctr">
              <a:defRPr/>
            </a:pPr>
            <a:r>
              <a:rPr lang="en-US" sz="1500" b="1" kern="0" dirty="0">
                <a:solidFill>
                  <a:srgbClr val="000000"/>
                </a:solidFill>
              </a:rPr>
              <a:t>PHP Process</a:t>
            </a:r>
          </a:p>
        </p:txBody>
      </p:sp>
      <p:sp>
        <p:nvSpPr>
          <p:cNvPr id="24" name="TextBox 23"/>
          <p:cNvSpPr txBox="1"/>
          <p:nvPr/>
        </p:nvSpPr>
        <p:spPr>
          <a:xfrm>
            <a:off x="4499190" y="1806414"/>
            <a:ext cx="3058648" cy="300082"/>
          </a:xfrm>
          <a:prstGeom prst="rect">
            <a:avLst/>
          </a:prstGeom>
          <a:noFill/>
        </p:spPr>
        <p:txBody>
          <a:bodyPr wrap="square" rtlCol="0">
            <a:spAutoFit/>
          </a:bodyPr>
          <a:lstStyle/>
          <a:p>
            <a:pPr algn="ctr"/>
            <a:r>
              <a:rPr lang="en-US" sz="1350" b="1" cap="all" dirty="0"/>
              <a:t>Procurement &amp; Contracting</a:t>
            </a:r>
          </a:p>
        </p:txBody>
      </p:sp>
      <p:sp>
        <p:nvSpPr>
          <p:cNvPr id="11" name="Title 10">
            <a:extLst>
              <a:ext uri="{FF2B5EF4-FFF2-40B4-BE49-F238E27FC236}">
                <a16:creationId xmlns:a16="http://schemas.microsoft.com/office/drawing/2014/main" id="{9546C0AB-34EA-41FE-8B57-7EE2A2081336}"/>
              </a:ext>
            </a:extLst>
          </p:cNvPr>
          <p:cNvSpPr>
            <a:spLocks noGrp="1"/>
          </p:cNvSpPr>
          <p:nvPr>
            <p:ph type="title"/>
          </p:nvPr>
        </p:nvSpPr>
        <p:spPr>
          <a:xfrm>
            <a:off x="891719" y="666273"/>
            <a:ext cx="7306708" cy="925686"/>
          </a:xfrm>
        </p:spPr>
        <p:txBody>
          <a:bodyPr/>
          <a:lstStyle/>
          <a:p>
            <a:pPr algn="ctr"/>
            <a:r>
              <a:rPr lang="en-US" b="1" dirty="0">
                <a:latin typeface="+mn-lt"/>
              </a:rPr>
              <a:t>Centralized Credentialing</a:t>
            </a:r>
          </a:p>
        </p:txBody>
      </p:sp>
      <p:sp>
        <p:nvSpPr>
          <p:cNvPr id="25" name="Slide Number Placeholder 16"/>
          <p:cNvSpPr>
            <a:spLocks noGrp="1"/>
          </p:cNvSpPr>
          <p:nvPr>
            <p:ph type="sldNum" sz="quarter" idx="14"/>
          </p:nvPr>
        </p:nvSpPr>
        <p:spPr/>
        <p:txBody>
          <a:bodyPr/>
          <a:lstStyle/>
          <a:p>
            <a:endParaRPr lang="en-US" dirty="0">
              <a:latin typeface="Gotham Bold"/>
            </a:endParaRPr>
          </a:p>
        </p:txBody>
      </p:sp>
      <p:sp>
        <p:nvSpPr>
          <p:cNvPr id="5" name="Freeform: Shape 4">
            <a:extLst>
              <a:ext uri="{FF2B5EF4-FFF2-40B4-BE49-F238E27FC236}">
                <a16:creationId xmlns:a16="http://schemas.microsoft.com/office/drawing/2014/main" id="{E3A851F1-D807-4458-8E72-C1E62D86B54D}"/>
              </a:ext>
            </a:extLst>
          </p:cNvPr>
          <p:cNvSpPr/>
          <p:nvPr/>
        </p:nvSpPr>
        <p:spPr>
          <a:xfrm>
            <a:off x="1281615" y="2517033"/>
            <a:ext cx="1449859" cy="632490"/>
          </a:xfrm>
          <a:custGeom>
            <a:avLst/>
            <a:gdLst>
              <a:gd name="connsiteX0" fmla="*/ 0 w 1582471"/>
              <a:gd name="connsiteY0" fmla="*/ 39685 h 396852"/>
              <a:gd name="connsiteX1" fmla="*/ 39685 w 1582471"/>
              <a:gd name="connsiteY1" fmla="*/ 0 h 396852"/>
              <a:gd name="connsiteX2" fmla="*/ 1542786 w 1582471"/>
              <a:gd name="connsiteY2" fmla="*/ 0 h 396852"/>
              <a:gd name="connsiteX3" fmla="*/ 1582471 w 1582471"/>
              <a:gd name="connsiteY3" fmla="*/ 39685 h 396852"/>
              <a:gd name="connsiteX4" fmla="*/ 1582471 w 1582471"/>
              <a:gd name="connsiteY4" fmla="*/ 357167 h 396852"/>
              <a:gd name="connsiteX5" fmla="*/ 1542786 w 1582471"/>
              <a:gd name="connsiteY5" fmla="*/ 396852 h 396852"/>
              <a:gd name="connsiteX6" fmla="*/ 39685 w 1582471"/>
              <a:gd name="connsiteY6" fmla="*/ 396852 h 396852"/>
              <a:gd name="connsiteX7" fmla="*/ 0 w 1582471"/>
              <a:gd name="connsiteY7" fmla="*/ 357167 h 396852"/>
              <a:gd name="connsiteX8" fmla="*/ 0 w 1582471"/>
              <a:gd name="connsiteY8" fmla="*/ 39685 h 39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471" h="396852">
                <a:moveTo>
                  <a:pt x="0" y="39685"/>
                </a:moveTo>
                <a:cubicBezTo>
                  <a:pt x="0" y="17768"/>
                  <a:pt x="17768" y="0"/>
                  <a:pt x="39685" y="0"/>
                </a:cubicBezTo>
                <a:lnTo>
                  <a:pt x="1542786" y="0"/>
                </a:lnTo>
                <a:cubicBezTo>
                  <a:pt x="1564703" y="0"/>
                  <a:pt x="1582471" y="17768"/>
                  <a:pt x="1582471" y="39685"/>
                </a:cubicBezTo>
                <a:lnTo>
                  <a:pt x="1582471" y="357167"/>
                </a:lnTo>
                <a:cubicBezTo>
                  <a:pt x="1582471" y="379084"/>
                  <a:pt x="1564703" y="396852"/>
                  <a:pt x="1542786" y="396852"/>
                </a:cubicBezTo>
                <a:lnTo>
                  <a:pt x="39685" y="396852"/>
                </a:lnTo>
                <a:cubicBezTo>
                  <a:pt x="17768" y="396852"/>
                  <a:pt x="0" y="379084"/>
                  <a:pt x="0" y="357167"/>
                </a:cubicBezTo>
                <a:lnTo>
                  <a:pt x="0" y="39685"/>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338" tIns="37338" rIns="37338" bIns="119216" numCol="1" spcCol="1270" anchor="t" anchorCtr="0">
            <a:noAutofit/>
          </a:bodyPr>
          <a:lstStyle/>
          <a:p>
            <a:pPr marL="40481" defTabSz="233363">
              <a:lnSpc>
                <a:spcPct val="90000"/>
              </a:lnSpc>
              <a:spcBef>
                <a:spcPct val="0"/>
              </a:spcBef>
              <a:spcAft>
                <a:spcPct val="35000"/>
              </a:spcAft>
            </a:pPr>
            <a:r>
              <a:rPr lang="en-US" sz="1200" b="1" dirty="0"/>
              <a:t>Provider applies</a:t>
            </a:r>
          </a:p>
        </p:txBody>
      </p:sp>
      <p:sp>
        <p:nvSpPr>
          <p:cNvPr id="6" name="Freeform: Shape 5">
            <a:extLst>
              <a:ext uri="{FF2B5EF4-FFF2-40B4-BE49-F238E27FC236}">
                <a16:creationId xmlns:a16="http://schemas.microsoft.com/office/drawing/2014/main" id="{B51D5B5F-6EE1-4ED1-B6A5-0E9C61169EAD}"/>
              </a:ext>
            </a:extLst>
          </p:cNvPr>
          <p:cNvSpPr/>
          <p:nvPr/>
        </p:nvSpPr>
        <p:spPr>
          <a:xfrm>
            <a:off x="1168704" y="3192745"/>
            <a:ext cx="1562770" cy="2859263"/>
          </a:xfrm>
          <a:custGeom>
            <a:avLst/>
            <a:gdLst>
              <a:gd name="connsiteX0" fmla="*/ 0 w 1223638"/>
              <a:gd name="connsiteY0" fmla="*/ 122364 h 3703710"/>
              <a:gd name="connsiteX1" fmla="*/ 122364 w 1223638"/>
              <a:gd name="connsiteY1" fmla="*/ 0 h 3703710"/>
              <a:gd name="connsiteX2" fmla="*/ 1101274 w 1223638"/>
              <a:gd name="connsiteY2" fmla="*/ 0 h 3703710"/>
              <a:gd name="connsiteX3" fmla="*/ 1223638 w 1223638"/>
              <a:gd name="connsiteY3" fmla="*/ 122364 h 3703710"/>
              <a:gd name="connsiteX4" fmla="*/ 1223638 w 1223638"/>
              <a:gd name="connsiteY4" fmla="*/ 3581346 h 3703710"/>
              <a:gd name="connsiteX5" fmla="*/ 1101274 w 1223638"/>
              <a:gd name="connsiteY5" fmla="*/ 3703710 h 3703710"/>
              <a:gd name="connsiteX6" fmla="*/ 122364 w 1223638"/>
              <a:gd name="connsiteY6" fmla="*/ 3703710 h 3703710"/>
              <a:gd name="connsiteX7" fmla="*/ 0 w 1223638"/>
              <a:gd name="connsiteY7" fmla="*/ 3581346 h 3703710"/>
              <a:gd name="connsiteX8" fmla="*/ 0 w 1223638"/>
              <a:gd name="connsiteY8" fmla="*/ 122364 h 37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638" h="3703710">
                <a:moveTo>
                  <a:pt x="0" y="122364"/>
                </a:moveTo>
                <a:cubicBezTo>
                  <a:pt x="0" y="54784"/>
                  <a:pt x="54784" y="0"/>
                  <a:pt x="122364" y="0"/>
                </a:cubicBezTo>
                <a:lnTo>
                  <a:pt x="1101274" y="0"/>
                </a:lnTo>
                <a:cubicBezTo>
                  <a:pt x="1168854" y="0"/>
                  <a:pt x="1223638" y="54784"/>
                  <a:pt x="1223638" y="122364"/>
                </a:cubicBezTo>
                <a:lnTo>
                  <a:pt x="1223638" y="3581346"/>
                </a:lnTo>
                <a:cubicBezTo>
                  <a:pt x="1223638" y="3648926"/>
                  <a:pt x="1168854" y="3703710"/>
                  <a:pt x="1101274" y="3703710"/>
                </a:cubicBezTo>
                <a:lnTo>
                  <a:pt x="122364" y="3703710"/>
                </a:lnTo>
                <a:cubicBezTo>
                  <a:pt x="54784" y="3703710"/>
                  <a:pt x="0" y="3648926"/>
                  <a:pt x="0" y="3581346"/>
                </a:cubicBezTo>
                <a:lnTo>
                  <a:pt x="0" y="122364"/>
                </a:lnTo>
                <a:close/>
              </a:path>
            </a:pathLst>
          </a:custGeom>
          <a:ln>
            <a:solidFill>
              <a:schemeClr val="accent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223" tIns="112223" rIns="112223" bIns="112223" numCol="1" spcCol="1270" anchor="t" anchorCtr="0">
            <a:noAutofit/>
          </a:bodyPr>
          <a:lstStyle/>
          <a:p>
            <a:pPr marL="214313" lvl="1" indent="-214313" defTabSz="533400">
              <a:lnSpc>
                <a:spcPct val="90000"/>
              </a:lnSpc>
              <a:spcBef>
                <a:spcPct val="0"/>
              </a:spcBef>
              <a:spcAft>
                <a:spcPts val="450"/>
              </a:spcAft>
              <a:buClr>
                <a:srgbClr val="1F497D"/>
              </a:buClr>
              <a:buFont typeface="Wingdings" panose="05000000000000000000" pitchFamily="2" charset="2"/>
              <a:buChar char="§"/>
            </a:pPr>
            <a:r>
              <a:rPr lang="en-US" sz="1200" dirty="0"/>
              <a:t>Application is single point-of-entry for all credentialing information</a:t>
            </a:r>
          </a:p>
          <a:p>
            <a:pPr marL="214313" lvl="1" indent="-214313" defTabSz="533400">
              <a:lnSpc>
                <a:spcPct val="90000"/>
              </a:lnSpc>
              <a:spcBef>
                <a:spcPct val="0"/>
              </a:spcBef>
              <a:spcAft>
                <a:spcPts val="450"/>
              </a:spcAft>
              <a:buClr>
                <a:srgbClr val="1F497D"/>
              </a:buClr>
              <a:buFont typeface="Wingdings" panose="05000000000000000000" pitchFamily="2" charset="2"/>
              <a:buChar char="§"/>
            </a:pPr>
            <a:r>
              <a:rPr lang="en-US" sz="1200" dirty="0"/>
              <a:t>Medicaid Managed Care and Medicaid Fee-for-Service</a:t>
            </a:r>
          </a:p>
        </p:txBody>
      </p:sp>
      <p:sp>
        <p:nvSpPr>
          <p:cNvPr id="8" name="Freeform: Shape 7">
            <a:extLst>
              <a:ext uri="{FF2B5EF4-FFF2-40B4-BE49-F238E27FC236}">
                <a16:creationId xmlns:a16="http://schemas.microsoft.com/office/drawing/2014/main" id="{3C8AC740-2BB0-4A80-937E-5C1613AC5A7A}"/>
              </a:ext>
            </a:extLst>
          </p:cNvPr>
          <p:cNvSpPr/>
          <p:nvPr/>
        </p:nvSpPr>
        <p:spPr>
          <a:xfrm>
            <a:off x="2890404" y="2517033"/>
            <a:ext cx="1449859" cy="632490"/>
          </a:xfrm>
          <a:custGeom>
            <a:avLst/>
            <a:gdLst>
              <a:gd name="connsiteX0" fmla="*/ 0 w 1582471"/>
              <a:gd name="connsiteY0" fmla="*/ 39685 h 396852"/>
              <a:gd name="connsiteX1" fmla="*/ 39685 w 1582471"/>
              <a:gd name="connsiteY1" fmla="*/ 0 h 396852"/>
              <a:gd name="connsiteX2" fmla="*/ 1542786 w 1582471"/>
              <a:gd name="connsiteY2" fmla="*/ 0 h 396852"/>
              <a:gd name="connsiteX3" fmla="*/ 1582471 w 1582471"/>
              <a:gd name="connsiteY3" fmla="*/ 39685 h 396852"/>
              <a:gd name="connsiteX4" fmla="*/ 1582471 w 1582471"/>
              <a:gd name="connsiteY4" fmla="*/ 357167 h 396852"/>
              <a:gd name="connsiteX5" fmla="*/ 1542786 w 1582471"/>
              <a:gd name="connsiteY5" fmla="*/ 396852 h 396852"/>
              <a:gd name="connsiteX6" fmla="*/ 39685 w 1582471"/>
              <a:gd name="connsiteY6" fmla="*/ 396852 h 396852"/>
              <a:gd name="connsiteX7" fmla="*/ 0 w 1582471"/>
              <a:gd name="connsiteY7" fmla="*/ 357167 h 396852"/>
              <a:gd name="connsiteX8" fmla="*/ 0 w 1582471"/>
              <a:gd name="connsiteY8" fmla="*/ 39685 h 39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471" h="396852">
                <a:moveTo>
                  <a:pt x="0" y="39685"/>
                </a:moveTo>
                <a:cubicBezTo>
                  <a:pt x="0" y="17768"/>
                  <a:pt x="17768" y="0"/>
                  <a:pt x="39685" y="0"/>
                </a:cubicBezTo>
                <a:lnTo>
                  <a:pt x="1542786" y="0"/>
                </a:lnTo>
                <a:cubicBezTo>
                  <a:pt x="1564703" y="0"/>
                  <a:pt x="1582471" y="17768"/>
                  <a:pt x="1582471" y="39685"/>
                </a:cubicBezTo>
                <a:lnTo>
                  <a:pt x="1582471" y="357167"/>
                </a:lnTo>
                <a:cubicBezTo>
                  <a:pt x="1582471" y="379084"/>
                  <a:pt x="1564703" y="396852"/>
                  <a:pt x="1542786" y="396852"/>
                </a:cubicBezTo>
                <a:lnTo>
                  <a:pt x="39685" y="396852"/>
                </a:lnTo>
                <a:cubicBezTo>
                  <a:pt x="17768" y="396852"/>
                  <a:pt x="0" y="379084"/>
                  <a:pt x="0" y="357167"/>
                </a:cubicBezTo>
                <a:lnTo>
                  <a:pt x="0" y="39685"/>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338" tIns="37338" rIns="37338" bIns="119216" numCol="1" spcCol="1270" anchor="t" anchorCtr="0">
            <a:noAutofit/>
          </a:bodyPr>
          <a:lstStyle/>
          <a:p>
            <a:pPr marL="40481" defTabSz="233363">
              <a:lnSpc>
                <a:spcPct val="90000"/>
              </a:lnSpc>
              <a:spcBef>
                <a:spcPct val="0"/>
              </a:spcBef>
              <a:spcAft>
                <a:spcPct val="35000"/>
              </a:spcAft>
            </a:pPr>
            <a:r>
              <a:rPr lang="en-US" sz="1200" b="1" dirty="0"/>
              <a:t>PDM/CVO verifies credentials</a:t>
            </a:r>
          </a:p>
        </p:txBody>
      </p:sp>
      <p:sp>
        <p:nvSpPr>
          <p:cNvPr id="9" name="Freeform: Shape 8">
            <a:extLst>
              <a:ext uri="{FF2B5EF4-FFF2-40B4-BE49-F238E27FC236}">
                <a16:creationId xmlns:a16="http://schemas.microsoft.com/office/drawing/2014/main" id="{001E09E7-B1A4-4013-AEF5-14DB75672343}"/>
              </a:ext>
            </a:extLst>
          </p:cNvPr>
          <p:cNvSpPr/>
          <p:nvPr/>
        </p:nvSpPr>
        <p:spPr>
          <a:xfrm>
            <a:off x="2846841" y="3171133"/>
            <a:ext cx="1562770" cy="2902486"/>
          </a:xfrm>
          <a:custGeom>
            <a:avLst/>
            <a:gdLst>
              <a:gd name="connsiteX0" fmla="*/ 0 w 1223638"/>
              <a:gd name="connsiteY0" fmla="*/ 122364 h 3703710"/>
              <a:gd name="connsiteX1" fmla="*/ 122364 w 1223638"/>
              <a:gd name="connsiteY1" fmla="*/ 0 h 3703710"/>
              <a:gd name="connsiteX2" fmla="*/ 1101274 w 1223638"/>
              <a:gd name="connsiteY2" fmla="*/ 0 h 3703710"/>
              <a:gd name="connsiteX3" fmla="*/ 1223638 w 1223638"/>
              <a:gd name="connsiteY3" fmla="*/ 122364 h 3703710"/>
              <a:gd name="connsiteX4" fmla="*/ 1223638 w 1223638"/>
              <a:gd name="connsiteY4" fmla="*/ 3581346 h 3703710"/>
              <a:gd name="connsiteX5" fmla="*/ 1101274 w 1223638"/>
              <a:gd name="connsiteY5" fmla="*/ 3703710 h 3703710"/>
              <a:gd name="connsiteX6" fmla="*/ 122364 w 1223638"/>
              <a:gd name="connsiteY6" fmla="*/ 3703710 h 3703710"/>
              <a:gd name="connsiteX7" fmla="*/ 0 w 1223638"/>
              <a:gd name="connsiteY7" fmla="*/ 3581346 h 3703710"/>
              <a:gd name="connsiteX8" fmla="*/ 0 w 1223638"/>
              <a:gd name="connsiteY8" fmla="*/ 122364 h 37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638" h="3703710">
                <a:moveTo>
                  <a:pt x="0" y="122364"/>
                </a:moveTo>
                <a:cubicBezTo>
                  <a:pt x="0" y="54784"/>
                  <a:pt x="54784" y="0"/>
                  <a:pt x="122364" y="0"/>
                </a:cubicBezTo>
                <a:lnTo>
                  <a:pt x="1101274" y="0"/>
                </a:lnTo>
                <a:cubicBezTo>
                  <a:pt x="1168854" y="0"/>
                  <a:pt x="1223638" y="54784"/>
                  <a:pt x="1223638" y="122364"/>
                </a:cubicBezTo>
                <a:lnTo>
                  <a:pt x="1223638" y="3581346"/>
                </a:lnTo>
                <a:cubicBezTo>
                  <a:pt x="1223638" y="3648926"/>
                  <a:pt x="1168854" y="3703710"/>
                  <a:pt x="1101274" y="3703710"/>
                </a:cubicBezTo>
                <a:lnTo>
                  <a:pt x="122364" y="3703710"/>
                </a:lnTo>
                <a:cubicBezTo>
                  <a:pt x="54784" y="3703710"/>
                  <a:pt x="0" y="3648926"/>
                  <a:pt x="0" y="3581346"/>
                </a:cubicBezTo>
                <a:lnTo>
                  <a:pt x="0" y="122364"/>
                </a:lnTo>
                <a:close/>
              </a:path>
            </a:pathLst>
          </a:custGeom>
          <a:ln>
            <a:solidFill>
              <a:schemeClr val="accent2">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555" tIns="101555" rIns="101555" bIns="101555" numCol="1" spcCol="1270" anchor="t" anchorCtr="0">
            <a:noAutofit/>
          </a:bodyPr>
          <a:lstStyle/>
          <a:p>
            <a:pPr marL="214313" lvl="1" indent="-214313" defTabSz="466725">
              <a:lnSpc>
                <a:spcPct val="90000"/>
              </a:lnSpc>
              <a:spcBef>
                <a:spcPct val="0"/>
              </a:spcBef>
              <a:spcAft>
                <a:spcPts val="450"/>
              </a:spcAft>
              <a:buClr>
                <a:srgbClr val="1F497D"/>
              </a:buClr>
              <a:buFont typeface="Wingdings" panose="05000000000000000000" pitchFamily="2" charset="2"/>
              <a:buChar char="§"/>
            </a:pPr>
            <a:r>
              <a:rPr lang="en-US" sz="1200" dirty="0"/>
              <a:t>PDM/CVO certified by national accrediting organization (e.g., NCQA, URAC)</a:t>
            </a:r>
          </a:p>
          <a:p>
            <a:pPr marL="214313" lvl="1" indent="-214313" defTabSz="466725">
              <a:lnSpc>
                <a:spcPct val="90000"/>
              </a:lnSpc>
              <a:spcBef>
                <a:spcPct val="0"/>
              </a:spcBef>
              <a:spcAft>
                <a:spcPts val="450"/>
              </a:spcAft>
              <a:buClr>
                <a:srgbClr val="1F497D"/>
              </a:buClr>
              <a:buFont typeface="Wingdings" panose="05000000000000000000" pitchFamily="2" charset="2"/>
              <a:buChar char="§"/>
            </a:pPr>
            <a:r>
              <a:rPr lang="en-US" sz="1200" dirty="0"/>
              <a:t>Ensures meaningful, rigorous, and fair processes</a:t>
            </a:r>
          </a:p>
          <a:p>
            <a:pPr marL="42863" lvl="1" defTabSz="266700">
              <a:lnSpc>
                <a:spcPct val="90000"/>
              </a:lnSpc>
              <a:spcBef>
                <a:spcPct val="0"/>
              </a:spcBef>
              <a:spcAft>
                <a:spcPct val="15000"/>
              </a:spcAft>
              <a:buChar char="•"/>
            </a:pPr>
            <a:endParaRPr lang="en-US" sz="1200" dirty="0"/>
          </a:p>
        </p:txBody>
      </p:sp>
      <p:sp>
        <p:nvSpPr>
          <p:cNvPr id="13" name="Freeform: Shape 12">
            <a:extLst>
              <a:ext uri="{FF2B5EF4-FFF2-40B4-BE49-F238E27FC236}">
                <a16:creationId xmlns:a16="http://schemas.microsoft.com/office/drawing/2014/main" id="{825E4909-9FDC-4CF1-92B7-8B4DB523A905}"/>
              </a:ext>
            </a:extLst>
          </p:cNvPr>
          <p:cNvSpPr/>
          <p:nvPr/>
        </p:nvSpPr>
        <p:spPr>
          <a:xfrm>
            <a:off x="4550243" y="2504012"/>
            <a:ext cx="1449859" cy="632490"/>
          </a:xfrm>
          <a:custGeom>
            <a:avLst/>
            <a:gdLst>
              <a:gd name="connsiteX0" fmla="*/ 0 w 1582471"/>
              <a:gd name="connsiteY0" fmla="*/ 39685 h 396852"/>
              <a:gd name="connsiteX1" fmla="*/ 39685 w 1582471"/>
              <a:gd name="connsiteY1" fmla="*/ 0 h 396852"/>
              <a:gd name="connsiteX2" fmla="*/ 1542786 w 1582471"/>
              <a:gd name="connsiteY2" fmla="*/ 0 h 396852"/>
              <a:gd name="connsiteX3" fmla="*/ 1582471 w 1582471"/>
              <a:gd name="connsiteY3" fmla="*/ 39685 h 396852"/>
              <a:gd name="connsiteX4" fmla="*/ 1582471 w 1582471"/>
              <a:gd name="connsiteY4" fmla="*/ 357167 h 396852"/>
              <a:gd name="connsiteX5" fmla="*/ 1542786 w 1582471"/>
              <a:gd name="connsiteY5" fmla="*/ 396852 h 396852"/>
              <a:gd name="connsiteX6" fmla="*/ 39685 w 1582471"/>
              <a:gd name="connsiteY6" fmla="*/ 396852 h 396852"/>
              <a:gd name="connsiteX7" fmla="*/ 0 w 1582471"/>
              <a:gd name="connsiteY7" fmla="*/ 357167 h 396852"/>
              <a:gd name="connsiteX8" fmla="*/ 0 w 1582471"/>
              <a:gd name="connsiteY8" fmla="*/ 39685 h 39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471" h="396852">
                <a:moveTo>
                  <a:pt x="0" y="39685"/>
                </a:moveTo>
                <a:cubicBezTo>
                  <a:pt x="0" y="17768"/>
                  <a:pt x="17768" y="0"/>
                  <a:pt x="39685" y="0"/>
                </a:cubicBezTo>
                <a:lnTo>
                  <a:pt x="1542786" y="0"/>
                </a:lnTo>
                <a:cubicBezTo>
                  <a:pt x="1564703" y="0"/>
                  <a:pt x="1582471" y="17768"/>
                  <a:pt x="1582471" y="39685"/>
                </a:cubicBezTo>
                <a:lnTo>
                  <a:pt x="1582471" y="357167"/>
                </a:lnTo>
                <a:cubicBezTo>
                  <a:pt x="1582471" y="379084"/>
                  <a:pt x="1564703" y="396852"/>
                  <a:pt x="1542786" y="396852"/>
                </a:cubicBezTo>
                <a:lnTo>
                  <a:pt x="39685" y="396852"/>
                </a:lnTo>
                <a:cubicBezTo>
                  <a:pt x="17768" y="396852"/>
                  <a:pt x="0" y="379084"/>
                  <a:pt x="0" y="357167"/>
                </a:cubicBezTo>
                <a:lnTo>
                  <a:pt x="0" y="39685"/>
                </a:lnTo>
                <a:close/>
              </a:path>
            </a:pathLst>
          </a:cu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338" tIns="37338" rIns="37338" bIns="119216" numCol="1" spcCol="1270" anchor="t" anchorCtr="0">
            <a:noAutofit/>
          </a:bodyPr>
          <a:lstStyle/>
          <a:p>
            <a:pPr marL="40481" defTabSz="233363">
              <a:lnSpc>
                <a:spcPct val="90000"/>
              </a:lnSpc>
              <a:spcBef>
                <a:spcPct val="0"/>
              </a:spcBef>
              <a:spcAft>
                <a:spcPct val="35000"/>
              </a:spcAft>
            </a:pPr>
            <a:r>
              <a:rPr lang="en-US" sz="1200" b="1" dirty="0">
                <a:solidFill>
                  <a:schemeClr val="tx1"/>
                </a:solidFill>
              </a:rPr>
              <a:t>PHP PNPC reviews &amp; approves/denies</a:t>
            </a:r>
          </a:p>
        </p:txBody>
      </p:sp>
      <p:sp>
        <p:nvSpPr>
          <p:cNvPr id="14" name="Freeform: Shape 13">
            <a:extLst>
              <a:ext uri="{FF2B5EF4-FFF2-40B4-BE49-F238E27FC236}">
                <a16:creationId xmlns:a16="http://schemas.microsoft.com/office/drawing/2014/main" id="{0D115384-7B7F-46F6-97B0-562347817D96}"/>
              </a:ext>
            </a:extLst>
          </p:cNvPr>
          <p:cNvSpPr/>
          <p:nvPr/>
        </p:nvSpPr>
        <p:spPr>
          <a:xfrm>
            <a:off x="4460133" y="3126406"/>
            <a:ext cx="1788971" cy="2925602"/>
          </a:xfrm>
          <a:custGeom>
            <a:avLst/>
            <a:gdLst>
              <a:gd name="connsiteX0" fmla="*/ 0 w 1223638"/>
              <a:gd name="connsiteY0" fmla="*/ 122364 h 3703710"/>
              <a:gd name="connsiteX1" fmla="*/ 122364 w 1223638"/>
              <a:gd name="connsiteY1" fmla="*/ 0 h 3703710"/>
              <a:gd name="connsiteX2" fmla="*/ 1101274 w 1223638"/>
              <a:gd name="connsiteY2" fmla="*/ 0 h 3703710"/>
              <a:gd name="connsiteX3" fmla="*/ 1223638 w 1223638"/>
              <a:gd name="connsiteY3" fmla="*/ 122364 h 3703710"/>
              <a:gd name="connsiteX4" fmla="*/ 1223638 w 1223638"/>
              <a:gd name="connsiteY4" fmla="*/ 3581346 h 3703710"/>
              <a:gd name="connsiteX5" fmla="*/ 1101274 w 1223638"/>
              <a:gd name="connsiteY5" fmla="*/ 3703710 h 3703710"/>
              <a:gd name="connsiteX6" fmla="*/ 122364 w 1223638"/>
              <a:gd name="connsiteY6" fmla="*/ 3703710 h 3703710"/>
              <a:gd name="connsiteX7" fmla="*/ 0 w 1223638"/>
              <a:gd name="connsiteY7" fmla="*/ 3581346 h 3703710"/>
              <a:gd name="connsiteX8" fmla="*/ 0 w 1223638"/>
              <a:gd name="connsiteY8" fmla="*/ 122364 h 37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638" h="3703710">
                <a:moveTo>
                  <a:pt x="0" y="122364"/>
                </a:moveTo>
                <a:cubicBezTo>
                  <a:pt x="0" y="54784"/>
                  <a:pt x="54784" y="0"/>
                  <a:pt x="122364" y="0"/>
                </a:cubicBezTo>
                <a:lnTo>
                  <a:pt x="1101274" y="0"/>
                </a:lnTo>
                <a:cubicBezTo>
                  <a:pt x="1168854" y="0"/>
                  <a:pt x="1223638" y="54784"/>
                  <a:pt x="1223638" y="122364"/>
                </a:cubicBezTo>
                <a:lnTo>
                  <a:pt x="1223638" y="3581346"/>
                </a:lnTo>
                <a:cubicBezTo>
                  <a:pt x="1223638" y="3648926"/>
                  <a:pt x="1168854" y="3703710"/>
                  <a:pt x="1101274" y="3703710"/>
                </a:cubicBezTo>
                <a:lnTo>
                  <a:pt x="122364" y="3703710"/>
                </a:lnTo>
                <a:cubicBezTo>
                  <a:pt x="54784" y="3703710"/>
                  <a:pt x="0" y="3648926"/>
                  <a:pt x="0" y="3581346"/>
                </a:cubicBezTo>
                <a:lnTo>
                  <a:pt x="0" y="122364"/>
                </a:lnTo>
                <a:close/>
              </a:path>
            </a:pathLst>
          </a:custGeom>
          <a:ln>
            <a:solidFill>
              <a:schemeClr val="accent6">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553" tIns="85553" rIns="85553" bIns="85553" numCol="1" spcCol="1270" anchor="t" anchorCtr="0">
            <a:noAutofit/>
          </a:bodyPr>
          <a:lstStyle/>
          <a:p>
            <a:pPr marL="214313" lvl="1" indent="-214313" defTabSz="366713">
              <a:lnSpc>
                <a:spcPct val="90000"/>
              </a:lnSpc>
              <a:spcBef>
                <a:spcPct val="0"/>
              </a:spcBef>
              <a:spcAft>
                <a:spcPts val="450"/>
              </a:spcAft>
              <a:buClr>
                <a:srgbClr val="1F497D"/>
              </a:buClr>
              <a:buFont typeface="Wingdings" panose="05000000000000000000" pitchFamily="2" charset="2"/>
              <a:buChar char="§"/>
            </a:pPr>
            <a:r>
              <a:rPr lang="en-US" sz="1125" dirty="0"/>
              <a:t>PHP Provider Network Participation Committee (PNPC)</a:t>
            </a:r>
          </a:p>
          <a:p>
            <a:pPr marL="214313" lvl="1" indent="-214313" defTabSz="366713">
              <a:lnSpc>
                <a:spcPct val="90000"/>
              </a:lnSpc>
              <a:spcBef>
                <a:spcPct val="0"/>
              </a:spcBef>
              <a:spcAft>
                <a:spcPts val="450"/>
              </a:spcAft>
              <a:buClr>
                <a:srgbClr val="1F497D"/>
              </a:buClr>
              <a:buFont typeface="Wingdings" panose="05000000000000000000" pitchFamily="2" charset="2"/>
              <a:buChar char="§"/>
            </a:pPr>
            <a:r>
              <a:rPr lang="en-US" sz="1125" dirty="0"/>
              <a:t>Established and maintained by PHP</a:t>
            </a:r>
          </a:p>
          <a:p>
            <a:pPr marL="214313" lvl="1" indent="-214313" defTabSz="366713">
              <a:lnSpc>
                <a:spcPct val="90000"/>
              </a:lnSpc>
              <a:spcBef>
                <a:spcPct val="0"/>
              </a:spcBef>
              <a:spcAft>
                <a:spcPts val="450"/>
              </a:spcAft>
              <a:buClr>
                <a:srgbClr val="1F497D"/>
              </a:buClr>
              <a:buFont typeface="Wingdings" panose="05000000000000000000" pitchFamily="2" charset="2"/>
              <a:buChar char="§"/>
            </a:pPr>
            <a:r>
              <a:rPr lang="en-US" sz="1125" dirty="0"/>
              <a:t>Reviews and makes objective quality determinations</a:t>
            </a:r>
          </a:p>
          <a:p>
            <a:pPr marL="214313" lvl="1" indent="-214313" defTabSz="366713">
              <a:lnSpc>
                <a:spcPct val="90000"/>
              </a:lnSpc>
              <a:spcBef>
                <a:spcPct val="0"/>
              </a:spcBef>
              <a:spcAft>
                <a:spcPts val="450"/>
              </a:spcAft>
              <a:buClr>
                <a:srgbClr val="1F497D"/>
              </a:buClr>
              <a:buFont typeface="Wingdings" panose="05000000000000000000" pitchFamily="2" charset="2"/>
              <a:buChar char="§"/>
            </a:pPr>
            <a:r>
              <a:rPr lang="en-US" sz="1125" dirty="0"/>
              <a:t>Cannot request more information for quality determinations</a:t>
            </a:r>
          </a:p>
          <a:p>
            <a:pPr marL="214313" lvl="1" indent="-214313" defTabSz="366713">
              <a:lnSpc>
                <a:spcPct val="90000"/>
              </a:lnSpc>
              <a:spcBef>
                <a:spcPct val="0"/>
              </a:spcBef>
              <a:spcAft>
                <a:spcPts val="450"/>
              </a:spcAft>
              <a:buClr>
                <a:srgbClr val="1F497D"/>
              </a:buClr>
              <a:buFont typeface="Wingdings" panose="05000000000000000000" pitchFamily="2" charset="2"/>
              <a:buChar char="§"/>
            </a:pPr>
            <a:r>
              <a:rPr lang="en-US" sz="1125" dirty="0"/>
              <a:t>Meets nationally recognized accrediting organization standards</a:t>
            </a:r>
          </a:p>
          <a:p>
            <a:pPr marL="42863" lvl="1" indent="-42863" defTabSz="266700">
              <a:lnSpc>
                <a:spcPct val="90000"/>
              </a:lnSpc>
              <a:spcBef>
                <a:spcPct val="0"/>
              </a:spcBef>
              <a:spcAft>
                <a:spcPct val="15000"/>
              </a:spcAft>
              <a:buChar char="•"/>
            </a:pPr>
            <a:endParaRPr lang="en-US" sz="1125" dirty="0"/>
          </a:p>
        </p:txBody>
      </p:sp>
      <p:sp>
        <p:nvSpPr>
          <p:cNvPr id="16" name="Freeform: Shape 15">
            <a:extLst>
              <a:ext uri="{FF2B5EF4-FFF2-40B4-BE49-F238E27FC236}">
                <a16:creationId xmlns:a16="http://schemas.microsoft.com/office/drawing/2014/main" id="{F2B7F83D-F0DB-4714-9AA4-9534CE3C98B6}"/>
              </a:ext>
            </a:extLst>
          </p:cNvPr>
          <p:cNvSpPr/>
          <p:nvPr/>
        </p:nvSpPr>
        <p:spPr>
          <a:xfrm>
            <a:off x="6200448" y="2493917"/>
            <a:ext cx="1449859" cy="632490"/>
          </a:xfrm>
          <a:custGeom>
            <a:avLst/>
            <a:gdLst>
              <a:gd name="connsiteX0" fmla="*/ 0 w 1582471"/>
              <a:gd name="connsiteY0" fmla="*/ 39685 h 396852"/>
              <a:gd name="connsiteX1" fmla="*/ 39685 w 1582471"/>
              <a:gd name="connsiteY1" fmla="*/ 0 h 396852"/>
              <a:gd name="connsiteX2" fmla="*/ 1542786 w 1582471"/>
              <a:gd name="connsiteY2" fmla="*/ 0 h 396852"/>
              <a:gd name="connsiteX3" fmla="*/ 1582471 w 1582471"/>
              <a:gd name="connsiteY3" fmla="*/ 39685 h 396852"/>
              <a:gd name="connsiteX4" fmla="*/ 1582471 w 1582471"/>
              <a:gd name="connsiteY4" fmla="*/ 357167 h 396852"/>
              <a:gd name="connsiteX5" fmla="*/ 1542786 w 1582471"/>
              <a:gd name="connsiteY5" fmla="*/ 396852 h 396852"/>
              <a:gd name="connsiteX6" fmla="*/ 39685 w 1582471"/>
              <a:gd name="connsiteY6" fmla="*/ 396852 h 396852"/>
              <a:gd name="connsiteX7" fmla="*/ 0 w 1582471"/>
              <a:gd name="connsiteY7" fmla="*/ 357167 h 396852"/>
              <a:gd name="connsiteX8" fmla="*/ 0 w 1582471"/>
              <a:gd name="connsiteY8" fmla="*/ 39685 h 39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2471" h="396852">
                <a:moveTo>
                  <a:pt x="0" y="39685"/>
                </a:moveTo>
                <a:cubicBezTo>
                  <a:pt x="0" y="17768"/>
                  <a:pt x="17768" y="0"/>
                  <a:pt x="39685" y="0"/>
                </a:cubicBezTo>
                <a:lnTo>
                  <a:pt x="1542786" y="0"/>
                </a:lnTo>
                <a:cubicBezTo>
                  <a:pt x="1564703" y="0"/>
                  <a:pt x="1582471" y="17768"/>
                  <a:pt x="1582471" y="39685"/>
                </a:cubicBezTo>
                <a:lnTo>
                  <a:pt x="1582471" y="357167"/>
                </a:lnTo>
                <a:cubicBezTo>
                  <a:pt x="1582471" y="379084"/>
                  <a:pt x="1564703" y="396852"/>
                  <a:pt x="1542786" y="396852"/>
                </a:cubicBezTo>
                <a:lnTo>
                  <a:pt x="39685" y="396852"/>
                </a:lnTo>
                <a:cubicBezTo>
                  <a:pt x="17768" y="396852"/>
                  <a:pt x="0" y="379084"/>
                  <a:pt x="0" y="357167"/>
                </a:cubicBezTo>
                <a:lnTo>
                  <a:pt x="0" y="39685"/>
                </a:lnTo>
                <a:close/>
              </a:path>
            </a:pathLst>
          </a:custGeom>
          <a:solidFill>
            <a:schemeClr val="accent6">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338" tIns="37338" rIns="37338" bIns="119216" numCol="1" spcCol="1270" anchor="t" anchorCtr="0">
            <a:noAutofit/>
          </a:bodyPr>
          <a:lstStyle/>
          <a:p>
            <a:pPr marL="40481" defTabSz="233363">
              <a:lnSpc>
                <a:spcPct val="90000"/>
              </a:lnSpc>
              <a:spcBef>
                <a:spcPct val="0"/>
              </a:spcBef>
              <a:spcAft>
                <a:spcPct val="35000"/>
              </a:spcAft>
            </a:pPr>
            <a:r>
              <a:rPr lang="en-US" sz="1200" b="1" dirty="0">
                <a:solidFill>
                  <a:schemeClr val="tx1"/>
                </a:solidFill>
              </a:rPr>
              <a:t>PHP and provider negotiate contract</a:t>
            </a:r>
          </a:p>
        </p:txBody>
      </p:sp>
      <p:sp>
        <p:nvSpPr>
          <p:cNvPr id="17" name="Freeform: Shape 16">
            <a:extLst>
              <a:ext uri="{FF2B5EF4-FFF2-40B4-BE49-F238E27FC236}">
                <a16:creationId xmlns:a16="http://schemas.microsoft.com/office/drawing/2014/main" id="{C9FDA6BA-CE6A-4D2F-ADB4-75D71616E007}"/>
              </a:ext>
            </a:extLst>
          </p:cNvPr>
          <p:cNvSpPr/>
          <p:nvPr/>
        </p:nvSpPr>
        <p:spPr>
          <a:xfrm>
            <a:off x="6249104" y="3159575"/>
            <a:ext cx="1562770" cy="2925602"/>
          </a:xfrm>
          <a:custGeom>
            <a:avLst/>
            <a:gdLst>
              <a:gd name="connsiteX0" fmla="*/ 0 w 1223638"/>
              <a:gd name="connsiteY0" fmla="*/ 122364 h 3703710"/>
              <a:gd name="connsiteX1" fmla="*/ 122364 w 1223638"/>
              <a:gd name="connsiteY1" fmla="*/ 0 h 3703710"/>
              <a:gd name="connsiteX2" fmla="*/ 1101274 w 1223638"/>
              <a:gd name="connsiteY2" fmla="*/ 0 h 3703710"/>
              <a:gd name="connsiteX3" fmla="*/ 1223638 w 1223638"/>
              <a:gd name="connsiteY3" fmla="*/ 122364 h 3703710"/>
              <a:gd name="connsiteX4" fmla="*/ 1223638 w 1223638"/>
              <a:gd name="connsiteY4" fmla="*/ 3581346 h 3703710"/>
              <a:gd name="connsiteX5" fmla="*/ 1101274 w 1223638"/>
              <a:gd name="connsiteY5" fmla="*/ 3703710 h 3703710"/>
              <a:gd name="connsiteX6" fmla="*/ 122364 w 1223638"/>
              <a:gd name="connsiteY6" fmla="*/ 3703710 h 3703710"/>
              <a:gd name="connsiteX7" fmla="*/ 0 w 1223638"/>
              <a:gd name="connsiteY7" fmla="*/ 3581346 h 3703710"/>
              <a:gd name="connsiteX8" fmla="*/ 0 w 1223638"/>
              <a:gd name="connsiteY8" fmla="*/ 122364 h 370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638" h="3703710">
                <a:moveTo>
                  <a:pt x="0" y="122364"/>
                </a:moveTo>
                <a:cubicBezTo>
                  <a:pt x="0" y="54784"/>
                  <a:pt x="54784" y="0"/>
                  <a:pt x="122364" y="0"/>
                </a:cubicBezTo>
                <a:lnTo>
                  <a:pt x="1101274" y="0"/>
                </a:lnTo>
                <a:cubicBezTo>
                  <a:pt x="1168854" y="0"/>
                  <a:pt x="1223638" y="54784"/>
                  <a:pt x="1223638" y="122364"/>
                </a:cubicBezTo>
                <a:lnTo>
                  <a:pt x="1223638" y="3581346"/>
                </a:lnTo>
                <a:cubicBezTo>
                  <a:pt x="1223638" y="3648926"/>
                  <a:pt x="1168854" y="3703710"/>
                  <a:pt x="1101274" y="3703710"/>
                </a:cubicBezTo>
                <a:lnTo>
                  <a:pt x="122364" y="3703710"/>
                </a:lnTo>
                <a:cubicBezTo>
                  <a:pt x="54784" y="3703710"/>
                  <a:pt x="0" y="3648926"/>
                  <a:pt x="0" y="3581346"/>
                </a:cubicBezTo>
                <a:lnTo>
                  <a:pt x="0" y="122364"/>
                </a:lnTo>
                <a:close/>
              </a:path>
            </a:pathLst>
          </a:custGeom>
          <a:ln>
            <a:solidFill>
              <a:schemeClr val="accent6">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2223" tIns="112223" rIns="112223" bIns="112223" numCol="1" spcCol="1270" anchor="t" anchorCtr="0">
            <a:noAutofit/>
          </a:bodyPr>
          <a:lstStyle/>
          <a:p>
            <a:pPr marL="214313" lvl="1" indent="-214313" defTabSz="466725">
              <a:lnSpc>
                <a:spcPct val="90000"/>
              </a:lnSpc>
              <a:spcBef>
                <a:spcPct val="0"/>
              </a:spcBef>
              <a:spcAft>
                <a:spcPts val="450"/>
              </a:spcAft>
              <a:buClr>
                <a:srgbClr val="1F497D"/>
              </a:buClr>
              <a:buFont typeface="Wingdings" panose="05000000000000000000" pitchFamily="2" charset="2"/>
              <a:buChar char="§"/>
            </a:pPr>
            <a:r>
              <a:rPr lang="en-US" sz="1200" dirty="0"/>
              <a:t>PHP network development staff secures contracts with providers credentialed and enrolled in Medicaid</a:t>
            </a:r>
          </a:p>
          <a:p>
            <a:pPr marL="42863" lvl="1" defTabSz="233363">
              <a:lnSpc>
                <a:spcPct val="90000"/>
              </a:lnSpc>
              <a:spcBef>
                <a:spcPct val="0"/>
              </a:spcBef>
              <a:spcAft>
                <a:spcPct val="15000"/>
              </a:spcAft>
              <a:buChar char="•"/>
            </a:pPr>
            <a:endParaRPr lang="en-US" sz="1200" dirty="0"/>
          </a:p>
        </p:txBody>
      </p:sp>
      <p:sp>
        <p:nvSpPr>
          <p:cNvPr id="30" name="TextBox 29">
            <a:extLst>
              <a:ext uri="{FF2B5EF4-FFF2-40B4-BE49-F238E27FC236}">
                <a16:creationId xmlns:a16="http://schemas.microsoft.com/office/drawing/2014/main" id="{842898C0-FF0C-4A6D-A96A-DDC549473C84}"/>
              </a:ext>
            </a:extLst>
          </p:cNvPr>
          <p:cNvSpPr txBox="1"/>
          <p:nvPr/>
        </p:nvSpPr>
        <p:spPr>
          <a:xfrm>
            <a:off x="1281612" y="1806414"/>
            <a:ext cx="3058648" cy="300082"/>
          </a:xfrm>
          <a:prstGeom prst="rect">
            <a:avLst/>
          </a:prstGeom>
          <a:noFill/>
        </p:spPr>
        <p:txBody>
          <a:bodyPr wrap="square" rtlCol="0">
            <a:spAutoFit/>
          </a:bodyPr>
          <a:lstStyle/>
          <a:p>
            <a:pPr algn="ctr"/>
            <a:r>
              <a:rPr lang="en-US" sz="1350" b="1" cap="all" dirty="0"/>
              <a:t>Application &amp; verification</a:t>
            </a:r>
          </a:p>
        </p:txBody>
      </p:sp>
    </p:spTree>
    <p:extLst>
      <p:ext uri="{BB962C8B-B14F-4D97-AF65-F5344CB8AC3E}">
        <p14:creationId xmlns:p14="http://schemas.microsoft.com/office/powerpoint/2010/main" val="4123391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182E2-A5B5-44E2-B1AF-B3D31ADC3462}"/>
              </a:ext>
            </a:extLst>
          </p:cNvPr>
          <p:cNvSpPr>
            <a:spLocks noGrp="1"/>
          </p:cNvSpPr>
          <p:nvPr>
            <p:ph type="title"/>
          </p:nvPr>
        </p:nvSpPr>
        <p:spPr/>
        <p:txBody>
          <a:bodyPr/>
          <a:lstStyle/>
          <a:p>
            <a:pPr algn="ctr"/>
            <a:r>
              <a:rPr lang="en-US" dirty="0">
                <a:solidFill>
                  <a:schemeClr val="tx2">
                    <a:lumMod val="75000"/>
                  </a:schemeClr>
                </a:solidFill>
                <a:latin typeface="+mn-lt"/>
              </a:rPr>
              <a:t>Tailored Plan ONLY Services </a:t>
            </a:r>
          </a:p>
        </p:txBody>
      </p:sp>
      <p:sp>
        <p:nvSpPr>
          <p:cNvPr id="2" name="Text Placeholder 1">
            <a:extLst>
              <a:ext uri="{FF2B5EF4-FFF2-40B4-BE49-F238E27FC236}">
                <a16:creationId xmlns:a16="http://schemas.microsoft.com/office/drawing/2014/main" id="{2052DEDB-1423-42C6-ACF0-172473EEA1B5}"/>
              </a:ext>
            </a:extLst>
          </p:cNvPr>
          <p:cNvSpPr>
            <a:spLocks noGrp="1"/>
          </p:cNvSpPr>
          <p:nvPr>
            <p:ph type="body" sz="quarter" idx="10"/>
          </p:nvPr>
        </p:nvSpPr>
        <p:spPr>
          <a:xfrm>
            <a:off x="703717" y="1561381"/>
            <a:ext cx="7888288" cy="4406620"/>
          </a:xfrm>
        </p:spPr>
        <p:txBody>
          <a:bodyPr/>
          <a:lstStyle/>
          <a:p>
            <a:r>
              <a:rPr lang="en-US" sz="1800" dirty="0">
                <a:latin typeface="+mn-lt"/>
              </a:rPr>
              <a:t>Most enhanced/residential services for youth with SED</a:t>
            </a:r>
            <a:endParaRPr lang="en-US" sz="1800" b="0" dirty="0">
              <a:latin typeface="+mn-lt"/>
            </a:endParaRPr>
          </a:p>
          <a:p>
            <a:pPr lvl="1"/>
            <a:r>
              <a:rPr lang="en-US" sz="1800" b="0" dirty="0">
                <a:latin typeface="+mn-lt"/>
              </a:rPr>
              <a:t> Day Treatment, IIH, MST, Child Residential (all levels), PRTF</a:t>
            </a:r>
          </a:p>
          <a:p>
            <a:r>
              <a:rPr lang="en-US" sz="1800" dirty="0">
                <a:latin typeface="+mn-lt"/>
              </a:rPr>
              <a:t>Most enhanced services for adults with SMI</a:t>
            </a:r>
          </a:p>
          <a:p>
            <a:pPr lvl="1"/>
            <a:r>
              <a:rPr lang="en-US" sz="1800" b="0" dirty="0">
                <a:latin typeface="+mn-lt"/>
              </a:rPr>
              <a:t>ACTT, CST, PSR</a:t>
            </a:r>
          </a:p>
          <a:p>
            <a:r>
              <a:rPr lang="en-US" sz="1800" dirty="0">
                <a:latin typeface="+mn-lt"/>
              </a:rPr>
              <a:t>Most residential services for those with serious SUDs</a:t>
            </a:r>
          </a:p>
          <a:p>
            <a:pPr lvl="1"/>
            <a:r>
              <a:rPr lang="en-US" sz="1800" b="0" dirty="0">
                <a:latin typeface="+mn-lt"/>
              </a:rPr>
              <a:t>ASAM 3.1, 3.5, and 3.7 (except ADATCs which are in both plan types)</a:t>
            </a:r>
          </a:p>
          <a:p>
            <a:r>
              <a:rPr lang="en-US" sz="1800" dirty="0">
                <a:latin typeface="+mn-lt"/>
              </a:rPr>
              <a:t>Specialty/Waiver services for those with IDD/TBI</a:t>
            </a:r>
          </a:p>
          <a:p>
            <a:pPr lvl="1"/>
            <a:r>
              <a:rPr lang="en-US" sz="1800" b="0" dirty="0">
                <a:latin typeface="+mn-lt"/>
              </a:rPr>
              <a:t> ICF-IID, Innovations Waiver, TBI Waiver*</a:t>
            </a:r>
          </a:p>
          <a:p>
            <a:pPr lvl="1"/>
            <a:r>
              <a:rPr lang="en-US" sz="1800" b="0" dirty="0">
                <a:latin typeface="+mn-lt"/>
              </a:rPr>
              <a:t>Most current (b)(3) services*</a:t>
            </a:r>
          </a:p>
          <a:p>
            <a:r>
              <a:rPr lang="en-US" sz="1800" dirty="0">
                <a:latin typeface="+mn-lt"/>
              </a:rPr>
              <a:t>State Single Stream and Federal Block Grant funded services</a:t>
            </a:r>
          </a:p>
        </p:txBody>
      </p:sp>
    </p:spTree>
    <p:extLst>
      <p:ext uri="{BB962C8B-B14F-4D97-AF65-F5344CB8AC3E}">
        <p14:creationId xmlns:p14="http://schemas.microsoft.com/office/powerpoint/2010/main" val="2998737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14400" y="2163535"/>
            <a:ext cx="7315200" cy="3800056"/>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76394" tIns="38197" rIns="76394" bIns="38197" numCol="1" rtlCol="0" anchor="t" anchorCtr="0" compatLnSpc="1">
            <a:prstTxWarp prst="textNoShape">
              <a:avLst/>
            </a:prstTxWarp>
          </a:bodyPr>
          <a:lstStyle/>
          <a:p>
            <a:pPr marL="169069" indent="-169069" fontAlgn="base">
              <a:spcBef>
                <a:spcPts val="225"/>
              </a:spcBef>
              <a:spcAft>
                <a:spcPts val="225"/>
              </a:spcAft>
              <a:buFont typeface="Symbol"/>
              <a:buChar char=""/>
              <a:defRPr/>
            </a:pPr>
            <a:endParaRPr lang="en-US" sz="1050" kern="0" dirty="0">
              <a:solidFill>
                <a:srgbClr val="000000"/>
              </a:solidFill>
              <a:latin typeface="Calibri"/>
              <a:ea typeface="Calibri"/>
              <a:cs typeface="Times New Roman"/>
            </a:endParaRPr>
          </a:p>
        </p:txBody>
      </p:sp>
      <p:cxnSp>
        <p:nvCxnSpPr>
          <p:cNvPr id="10" name="Straight Connector 9"/>
          <p:cNvCxnSpPr>
            <a:cxnSpLocks noChangeShapeType="1"/>
          </p:cNvCxnSpPr>
          <p:nvPr/>
        </p:nvCxnSpPr>
        <p:spPr bwMode="auto">
          <a:xfrm>
            <a:off x="1393051" y="2114551"/>
            <a:ext cx="35701" cy="3551464"/>
          </a:xfrm>
          <a:prstGeom prst="line">
            <a:avLst/>
          </a:prstGeom>
          <a:noFill/>
          <a:ln w="19050" cap="flat" cmpd="sng" algn="ctr">
            <a:solidFill>
              <a:srgbClr val="336699"/>
            </a:solidFill>
            <a:prstDash val="sysDot"/>
            <a:round/>
            <a:headEnd type="none" w="med" len="med"/>
            <a:tailEnd type="none" w="med" len="med"/>
          </a:ln>
          <a:effectLst/>
        </p:spPr>
      </p:cxnSp>
      <p:sp>
        <p:nvSpPr>
          <p:cNvPr id="11" name="Oval 10"/>
          <p:cNvSpPr>
            <a:spLocks noChangeArrowheads="1"/>
          </p:cNvSpPr>
          <p:nvPr/>
        </p:nvSpPr>
        <p:spPr bwMode="auto">
          <a:xfrm>
            <a:off x="1303336" y="2266951"/>
            <a:ext cx="174280" cy="166940"/>
          </a:xfrm>
          <a:prstGeom prst="ellipse">
            <a:avLst/>
          </a:prstGeom>
          <a:solidFill>
            <a:srgbClr val="FFFFFF"/>
          </a:solidFill>
          <a:ln w="28575" algn="ctr">
            <a:solidFill>
              <a:srgbClr val="F0AB00"/>
            </a:solidFill>
            <a:round/>
            <a:headEnd/>
            <a:tailEnd/>
          </a:ln>
        </p:spPr>
        <p:txBody>
          <a:bodyPr lIns="76385" tIns="38192" rIns="76385" bIns="38192" anchor="ctr"/>
          <a:lstStyle/>
          <a:p>
            <a:pPr algn="ctr" defTabSz="764292" fontAlgn="base">
              <a:spcBef>
                <a:spcPct val="0"/>
              </a:spcBef>
              <a:spcAft>
                <a:spcPct val="0"/>
              </a:spcAft>
              <a:defRPr/>
            </a:pPr>
            <a:endParaRPr lang="en-US" sz="825" b="1" kern="0" dirty="0">
              <a:solidFill>
                <a:srgbClr val="000000"/>
              </a:solidFill>
              <a:ea typeface="ＭＳ Ｐゴシック"/>
            </a:endParaRPr>
          </a:p>
        </p:txBody>
      </p:sp>
      <p:sp>
        <p:nvSpPr>
          <p:cNvPr id="12" name="Oval 11"/>
          <p:cNvSpPr>
            <a:spLocks noChangeArrowheads="1"/>
          </p:cNvSpPr>
          <p:nvPr/>
        </p:nvSpPr>
        <p:spPr bwMode="auto">
          <a:xfrm>
            <a:off x="1305331" y="2952751"/>
            <a:ext cx="174280" cy="166940"/>
          </a:xfrm>
          <a:prstGeom prst="ellipse">
            <a:avLst/>
          </a:prstGeom>
          <a:solidFill>
            <a:srgbClr val="FFFFFF"/>
          </a:solidFill>
          <a:ln w="28575" algn="ctr">
            <a:solidFill>
              <a:srgbClr val="F0AB00"/>
            </a:solidFill>
            <a:round/>
            <a:headEnd/>
            <a:tailEnd/>
          </a:ln>
        </p:spPr>
        <p:txBody>
          <a:bodyPr lIns="76385" tIns="38192" rIns="76385" bIns="38192" anchor="ctr"/>
          <a:lstStyle/>
          <a:p>
            <a:pPr algn="ctr" defTabSz="764292" fontAlgn="base">
              <a:spcBef>
                <a:spcPct val="0"/>
              </a:spcBef>
              <a:spcAft>
                <a:spcPct val="0"/>
              </a:spcAft>
              <a:defRPr/>
            </a:pPr>
            <a:endParaRPr lang="en-US" sz="825" b="1" kern="0" dirty="0">
              <a:solidFill>
                <a:srgbClr val="000000"/>
              </a:solidFill>
              <a:ea typeface="ＭＳ Ｐゴシック"/>
            </a:endParaRPr>
          </a:p>
        </p:txBody>
      </p:sp>
      <p:sp>
        <p:nvSpPr>
          <p:cNvPr id="5" name="Text Placeholder 4">
            <a:extLst>
              <a:ext uri="{FF2B5EF4-FFF2-40B4-BE49-F238E27FC236}">
                <a16:creationId xmlns:a16="http://schemas.microsoft.com/office/drawing/2014/main" id="{2B12459B-C18F-4F04-92DB-C7F84137A08C}"/>
              </a:ext>
            </a:extLst>
          </p:cNvPr>
          <p:cNvSpPr>
            <a:spLocks noGrp="1"/>
          </p:cNvSpPr>
          <p:nvPr>
            <p:ph type="body" sz="quarter" idx="11"/>
          </p:nvPr>
        </p:nvSpPr>
        <p:spPr/>
        <p:txBody>
          <a:bodyPr/>
          <a:lstStyle/>
          <a:p>
            <a:endParaRPr lang="en-US"/>
          </a:p>
        </p:txBody>
      </p:sp>
      <p:sp>
        <p:nvSpPr>
          <p:cNvPr id="6" name="Title 6"/>
          <p:cNvSpPr txBox="1">
            <a:spLocks/>
          </p:cNvSpPr>
          <p:nvPr/>
        </p:nvSpPr>
        <p:spPr>
          <a:xfrm>
            <a:off x="914400" y="712212"/>
            <a:ext cx="7086600" cy="73955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solidFill>
                  <a:srgbClr val="002060"/>
                </a:solidFill>
                <a:latin typeface="+mn-lt"/>
              </a:rPr>
              <a:t>Tailored Plans Are A Single Plan</a:t>
            </a:r>
          </a:p>
        </p:txBody>
      </p:sp>
      <p:sp>
        <p:nvSpPr>
          <p:cNvPr id="7" name="Rectangle 6"/>
          <p:cNvSpPr/>
          <p:nvPr/>
        </p:nvSpPr>
        <p:spPr bwMode="auto">
          <a:xfrm>
            <a:off x="914400" y="1423986"/>
            <a:ext cx="7315200" cy="73955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a:spcAft>
                <a:spcPts val="450"/>
              </a:spcAft>
            </a:pPr>
            <a:r>
              <a:rPr lang="en-US" sz="1600" b="1" dirty="0">
                <a:solidFill>
                  <a:sysClr val="windowText" lastClr="000000"/>
                </a:solidFill>
              </a:rPr>
              <a:t>Tailored Plans will NOT be two separate insurance products (LME-MCOs and Standard Plans) separately providing physical health and behavioral health services in a region. </a:t>
            </a:r>
          </a:p>
        </p:txBody>
      </p:sp>
      <p:sp>
        <p:nvSpPr>
          <p:cNvPr id="8" name="Rectangle 7"/>
          <p:cNvSpPr/>
          <p:nvPr/>
        </p:nvSpPr>
        <p:spPr>
          <a:xfrm>
            <a:off x="1496668" y="2209802"/>
            <a:ext cx="6218585" cy="3370153"/>
          </a:xfrm>
          <a:prstGeom prst="rect">
            <a:avLst/>
          </a:prstGeom>
        </p:spPr>
        <p:txBody>
          <a:bodyPr wrap="square">
            <a:spAutoFit/>
          </a:bodyPr>
          <a:lstStyle/>
          <a:p>
            <a:pPr>
              <a:spcAft>
                <a:spcPts val="900"/>
              </a:spcAft>
            </a:pPr>
            <a:r>
              <a:rPr lang="en-US" sz="1400" dirty="0">
                <a:solidFill>
                  <a:sysClr val="windowText" lastClr="000000"/>
                </a:solidFill>
              </a:rPr>
              <a:t>Legislation requires LME-MCOs, operating a Tailored Plan, to contract with a Standard Plan; however, the Department will establish requirements that ensure these contracts are consistent with the principles of integrated care.</a:t>
            </a:r>
          </a:p>
          <a:p>
            <a:pPr>
              <a:spcAft>
                <a:spcPts val="900"/>
              </a:spcAft>
            </a:pPr>
            <a:r>
              <a:rPr lang="en-US" sz="1400" dirty="0">
                <a:solidFill>
                  <a:sysClr val="windowText" lastClr="000000"/>
                </a:solidFill>
              </a:rPr>
              <a:t>Every aspect of Tailored Plan design will aim to promote integrated care in line with these principles, and stakeholders will have opportunities to engage with the Department on these design topics to ensure integration remains central to the planning effort. </a:t>
            </a:r>
          </a:p>
          <a:p>
            <a:pPr>
              <a:spcAft>
                <a:spcPts val="900"/>
              </a:spcAft>
            </a:pPr>
            <a:r>
              <a:rPr lang="en-US" sz="1400" b="1" dirty="0">
                <a:solidFill>
                  <a:sysClr val="windowText" lastClr="000000"/>
                </a:solidFill>
              </a:rPr>
              <a:t>Enrollees will have a SINGLE:</a:t>
            </a:r>
          </a:p>
          <a:p>
            <a:pPr marL="214313" indent="-214313">
              <a:spcAft>
                <a:spcPts val="900"/>
              </a:spcAft>
              <a:buFont typeface="Arial" panose="020B0604020202020204" pitchFamily="34" charset="0"/>
              <a:buChar char="•"/>
            </a:pPr>
            <a:r>
              <a:rPr lang="en-US" sz="1400" b="1" dirty="0">
                <a:solidFill>
                  <a:sysClr val="windowText" lastClr="000000"/>
                </a:solidFill>
              </a:rPr>
              <a:t>Insurance Plan</a:t>
            </a:r>
          </a:p>
          <a:p>
            <a:pPr marL="214313" indent="-214313">
              <a:spcAft>
                <a:spcPts val="900"/>
              </a:spcAft>
              <a:buFont typeface="Arial" panose="020B0604020202020204" pitchFamily="34" charset="0"/>
              <a:buChar char="•"/>
            </a:pPr>
            <a:r>
              <a:rPr lang="en-US" sz="1400" b="1" dirty="0">
                <a:solidFill>
                  <a:sysClr val="windowText" lastClr="000000"/>
                </a:solidFill>
              </a:rPr>
              <a:t>Insurance Card</a:t>
            </a:r>
          </a:p>
          <a:p>
            <a:pPr marL="214313" indent="-214313">
              <a:spcAft>
                <a:spcPts val="900"/>
              </a:spcAft>
              <a:buFont typeface="Arial" panose="020B0604020202020204" pitchFamily="34" charset="0"/>
              <a:buChar char="•"/>
            </a:pPr>
            <a:r>
              <a:rPr lang="en-US" sz="1400" b="1" dirty="0">
                <a:solidFill>
                  <a:sysClr val="windowText" lastClr="000000"/>
                </a:solidFill>
              </a:rPr>
              <a:t>Member Handbook</a:t>
            </a:r>
          </a:p>
          <a:p>
            <a:pPr marL="214313" indent="-214313">
              <a:spcAft>
                <a:spcPts val="900"/>
              </a:spcAft>
              <a:buFont typeface="Arial" panose="020B0604020202020204" pitchFamily="34" charset="0"/>
              <a:buChar char="•"/>
            </a:pPr>
            <a:r>
              <a:rPr lang="en-US" sz="1400" b="1" dirty="0">
                <a:solidFill>
                  <a:sysClr val="windowText" lastClr="000000"/>
                </a:solidFill>
              </a:rPr>
              <a:t>Member Services Line</a:t>
            </a:r>
          </a:p>
        </p:txBody>
      </p:sp>
    </p:spTree>
    <p:extLst>
      <p:ext uri="{BB962C8B-B14F-4D97-AF65-F5344CB8AC3E}">
        <p14:creationId xmlns:p14="http://schemas.microsoft.com/office/powerpoint/2010/main" val="6866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3206" y="679257"/>
            <a:ext cx="7325591" cy="548640"/>
          </a:xfrm>
        </p:spPr>
        <p:txBody>
          <a:bodyPr/>
          <a:lstStyle/>
          <a:p>
            <a:pPr algn="ctr"/>
            <a:r>
              <a:rPr lang="en-US" dirty="0">
                <a:latin typeface="+mn-lt"/>
                <a:ea typeface="Times New Roman"/>
              </a:rPr>
              <a:t>Context for Medicaid Transformation</a:t>
            </a:r>
            <a:endParaRPr lang="en-US" dirty="0">
              <a:latin typeface="+mn-lt"/>
            </a:endParaRPr>
          </a:p>
        </p:txBody>
      </p:sp>
      <p:sp>
        <p:nvSpPr>
          <p:cNvPr id="6" name="Text Placeholder 5"/>
          <p:cNvSpPr>
            <a:spLocks noGrp="1"/>
          </p:cNvSpPr>
          <p:nvPr>
            <p:ph type="body" sz="quarter" idx="10"/>
          </p:nvPr>
        </p:nvSpPr>
        <p:spPr>
          <a:xfrm>
            <a:off x="628650" y="1447802"/>
            <a:ext cx="7888288" cy="4896439"/>
          </a:xfrm>
        </p:spPr>
        <p:txBody>
          <a:bodyPr/>
          <a:lstStyle/>
          <a:p>
            <a:r>
              <a:rPr lang="en-US" sz="2400" dirty="0">
                <a:latin typeface="+mn-lt"/>
              </a:rPr>
              <a:t>In 2015</a:t>
            </a:r>
            <a:r>
              <a:rPr lang="en-US" sz="2400" b="0" dirty="0">
                <a:latin typeface="+mn-lt"/>
              </a:rPr>
              <a:t>, the NC General Assembly enacted Session Law</a:t>
            </a:r>
            <a:r>
              <a:rPr lang="en-US" sz="2400" dirty="0">
                <a:latin typeface="+mn-lt"/>
              </a:rPr>
              <a:t> 2015-245</a:t>
            </a:r>
            <a:r>
              <a:rPr lang="en-US" sz="2400" b="0" dirty="0">
                <a:latin typeface="+mn-lt"/>
              </a:rPr>
              <a:t>, </a:t>
            </a:r>
            <a:r>
              <a:rPr lang="en-US" sz="2400" dirty="0">
                <a:latin typeface="+mn-lt"/>
              </a:rPr>
              <a:t>directing the transition </a:t>
            </a:r>
            <a:r>
              <a:rPr lang="en-US" sz="2400" b="0" dirty="0">
                <a:latin typeface="+mn-lt"/>
              </a:rPr>
              <a:t>of Medicaid and NC Health Choice from predominantly fee-for-service </a:t>
            </a:r>
            <a:r>
              <a:rPr lang="en-US" sz="2400" dirty="0">
                <a:latin typeface="+mn-lt"/>
              </a:rPr>
              <a:t>to managed care</a:t>
            </a:r>
            <a:r>
              <a:rPr lang="en-US" sz="2400" b="0" dirty="0">
                <a:latin typeface="+mn-lt"/>
              </a:rPr>
              <a:t>. </a:t>
            </a:r>
          </a:p>
          <a:p>
            <a:endParaRPr lang="en-US" sz="2400" b="0" dirty="0">
              <a:latin typeface="+mn-lt"/>
            </a:endParaRPr>
          </a:p>
          <a:p>
            <a:r>
              <a:rPr lang="en-US" sz="2400" b="0" dirty="0">
                <a:latin typeface="+mn-lt"/>
              </a:rPr>
              <a:t>Since then, the </a:t>
            </a:r>
            <a:r>
              <a:rPr lang="en-US" sz="2400" dirty="0">
                <a:latin typeface="+mn-lt"/>
              </a:rPr>
              <a:t>North Carolina Department of Health and Human Services </a:t>
            </a:r>
            <a:r>
              <a:rPr lang="en-US" sz="2400" b="0" dirty="0">
                <a:latin typeface="+mn-lt"/>
              </a:rPr>
              <a:t>(NC DHHS)</a:t>
            </a:r>
            <a:r>
              <a:rPr lang="en-US" sz="2400" dirty="0">
                <a:latin typeface="+mn-lt"/>
              </a:rPr>
              <a:t> </a:t>
            </a:r>
            <a:r>
              <a:rPr lang="en-US" sz="2400" b="0" dirty="0">
                <a:latin typeface="+mn-lt"/>
              </a:rPr>
              <a:t>has </a:t>
            </a:r>
            <a:r>
              <a:rPr lang="en-US" sz="2400" dirty="0">
                <a:latin typeface="+mn-lt"/>
              </a:rPr>
              <a:t>collaborated extensively </a:t>
            </a:r>
            <a:r>
              <a:rPr lang="en-US" sz="2400" b="0" dirty="0">
                <a:latin typeface="+mn-lt"/>
              </a:rPr>
              <a:t>with </a:t>
            </a:r>
            <a:r>
              <a:rPr lang="en-US" sz="2400" b="0" kern="0" dirty="0">
                <a:solidFill>
                  <a:prstClr val="black"/>
                </a:solidFill>
                <a:latin typeface="+mn-lt"/>
              </a:rPr>
              <a:t>clinicians, hospitals, beneficiaries, counties, health plans, elected officials, advocates, and other </a:t>
            </a:r>
            <a:r>
              <a:rPr lang="en-US" sz="2400" kern="0" dirty="0">
                <a:solidFill>
                  <a:prstClr val="black"/>
                </a:solidFill>
                <a:latin typeface="+mn-lt"/>
              </a:rPr>
              <a:t>stakeholders</a:t>
            </a:r>
            <a:r>
              <a:rPr lang="en-US" sz="2400" b="0" kern="0" dirty="0">
                <a:solidFill>
                  <a:prstClr val="black"/>
                </a:solidFill>
                <a:latin typeface="+mn-lt"/>
              </a:rPr>
              <a:t> to shape the program. </a:t>
            </a:r>
            <a:endParaRPr lang="en-US" sz="2400" dirty="0">
              <a:latin typeface="+mn-lt"/>
            </a:endParaRPr>
          </a:p>
        </p:txBody>
      </p:sp>
    </p:spTree>
    <p:extLst>
      <p:ext uri="{BB962C8B-B14F-4D97-AF65-F5344CB8AC3E}">
        <p14:creationId xmlns:p14="http://schemas.microsoft.com/office/powerpoint/2010/main" val="953865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144193" y="858443"/>
          <a:ext cx="1191" cy="1191"/>
        </p:xfrm>
        <a:graphic>
          <a:graphicData uri="http://schemas.openxmlformats.org/presentationml/2006/ole">
            <mc:AlternateContent xmlns:mc="http://schemas.openxmlformats.org/markup-compatibility/2006">
              <mc:Choice xmlns:v="urn:schemas-microsoft-com:vml" Requires="v">
                <p:oleObj spid="_x0000_s1080"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144193" y="858443"/>
                        <a:ext cx="1191" cy="1191"/>
                      </a:xfrm>
                      <a:prstGeom prst="rect">
                        <a:avLst/>
                      </a:prstGeom>
                    </p:spPr>
                  </p:pic>
                </p:oleObj>
              </mc:Fallback>
            </mc:AlternateContent>
          </a:graphicData>
        </a:graphic>
      </p:graphicFrame>
      <p:sp>
        <p:nvSpPr>
          <p:cNvPr id="3" name="Rectangle 2" hidden="1"/>
          <p:cNvSpPr/>
          <p:nvPr>
            <p:custDataLst>
              <p:tags r:id="rId3"/>
            </p:custDataLst>
          </p:nvPr>
        </p:nvSpPr>
        <p:spPr>
          <a:xfrm>
            <a:off x="1143002" y="857252"/>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dirty="0">
              <a:latin typeface="Calibri"/>
              <a:ea typeface="+mj-ea"/>
              <a:cs typeface="Times New Roman"/>
              <a:sym typeface="Calibri"/>
            </a:endParaRPr>
          </a:p>
        </p:txBody>
      </p:sp>
      <p:sp>
        <p:nvSpPr>
          <p:cNvPr id="12" name="Rectangle 11"/>
          <p:cNvSpPr/>
          <p:nvPr/>
        </p:nvSpPr>
        <p:spPr bwMode="auto">
          <a:xfrm>
            <a:off x="912643" y="2439744"/>
            <a:ext cx="7524773" cy="3793545"/>
          </a:xfrm>
          <a:prstGeom prst="rect">
            <a:avLst/>
          </a:prstGeom>
          <a:solidFill>
            <a:srgbClr val="FFFFFF">
              <a:lumMod val="95000"/>
            </a:srgbClr>
          </a:solidFill>
          <a:ln w="9525" cap="flat" cmpd="sng" algn="ctr">
            <a:noFill/>
            <a:prstDash val="solid"/>
            <a:round/>
            <a:headEnd type="none" w="med" len="med"/>
            <a:tailEnd type="none" w="med" len="med"/>
          </a:ln>
          <a:effectLst/>
        </p:spPr>
        <p:txBody>
          <a:bodyPr vert="horz" wrap="square" lIns="76394" tIns="342900" rIns="342900" bIns="38197" numCol="1" rtlCol="0" anchor="t" anchorCtr="0" compatLnSpc="1">
            <a:prstTxWarp prst="textNoShape">
              <a:avLst/>
            </a:prstTxWarp>
          </a:bodyPr>
          <a:lstStyle/>
          <a:p>
            <a:pPr marL="900113" lvl="2" indent="-214313" fontAlgn="base">
              <a:spcBef>
                <a:spcPts val="225"/>
              </a:spcBef>
              <a:spcAft>
                <a:spcPts val="225"/>
              </a:spcAft>
              <a:buFont typeface="Wingdings" panose="05000000000000000000" pitchFamily="2" charset="2"/>
              <a:buChar char="§"/>
              <a:defRPr/>
            </a:pPr>
            <a:endParaRPr lang="en-US" sz="975" kern="0" dirty="0">
              <a:solidFill>
                <a:srgbClr val="000000"/>
              </a:solidFill>
              <a:latin typeface="Calibri" panose="020F0502020204030204" pitchFamily="34" charset="0"/>
              <a:ea typeface="Calibri"/>
              <a:cs typeface="Times New Roman"/>
            </a:endParaRPr>
          </a:p>
        </p:txBody>
      </p:sp>
      <p:sp>
        <p:nvSpPr>
          <p:cNvPr id="2" name="Title 1"/>
          <p:cNvSpPr>
            <a:spLocks noGrp="1"/>
          </p:cNvSpPr>
          <p:nvPr>
            <p:ph type="title"/>
          </p:nvPr>
        </p:nvSpPr>
        <p:spPr>
          <a:xfrm>
            <a:off x="861478" y="531480"/>
            <a:ext cx="7730527" cy="1006557"/>
          </a:xfrm>
        </p:spPr>
        <p:txBody>
          <a:bodyPr/>
          <a:lstStyle/>
          <a:p>
            <a:r>
              <a:rPr lang="en-US" sz="2800" b="1" dirty="0">
                <a:latin typeface="+mn-lt"/>
              </a:rPr>
              <a:t>BH I/DD Tailored Plan Enrollment Process: </a:t>
            </a:r>
            <a:br>
              <a:rPr lang="en-US" sz="2800" b="1" dirty="0">
                <a:latin typeface="+mn-lt"/>
              </a:rPr>
            </a:br>
            <a:r>
              <a:rPr lang="en-US" sz="2800" b="1" dirty="0">
                <a:latin typeface="+mn-lt"/>
              </a:rPr>
              <a:t>Eligibility Identified Post-Standard Plan Launch</a:t>
            </a:r>
          </a:p>
        </p:txBody>
      </p:sp>
      <p:sp>
        <p:nvSpPr>
          <p:cNvPr id="18" name="Rectangle 17"/>
          <p:cNvSpPr/>
          <p:nvPr/>
        </p:nvSpPr>
        <p:spPr bwMode="auto">
          <a:xfrm>
            <a:off x="912643" y="1719205"/>
            <a:ext cx="7524773" cy="717444"/>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205740" tIns="38197" rIns="205740" bIns="38197" numCol="1" rtlCol="0" anchor="ctr" anchorCtr="0" compatLnSpc="1">
            <a:prstTxWarp prst="textNoShape">
              <a:avLst/>
            </a:prstTxWarp>
          </a:bodyPr>
          <a:lstStyle/>
          <a:p>
            <a:pPr algn="ctr">
              <a:lnSpc>
                <a:spcPct val="85000"/>
              </a:lnSpc>
            </a:pPr>
            <a:r>
              <a:rPr lang="en-US" sz="1350" b="1" dirty="0"/>
              <a:t>On an ongoing basis, DHHS will review encounter, claims and other available data to identify Standard Plan beneficiaries who meet BH I/DD Tailored Plan eligibility criteria. </a:t>
            </a:r>
            <a:endParaRPr lang="en-US" sz="1350" b="1" dirty="0">
              <a:solidFill>
                <a:prstClr val="black"/>
              </a:solidFill>
            </a:endParaRPr>
          </a:p>
        </p:txBody>
      </p:sp>
      <p:grpSp>
        <p:nvGrpSpPr>
          <p:cNvPr id="7" name="Group 6"/>
          <p:cNvGrpSpPr/>
          <p:nvPr/>
        </p:nvGrpSpPr>
        <p:grpSpPr>
          <a:xfrm>
            <a:off x="3231090" y="2490453"/>
            <a:ext cx="2686049" cy="1102462"/>
            <a:chOff x="2660905" y="2312508"/>
            <a:chExt cx="3581399" cy="1469950"/>
          </a:xfrm>
        </p:grpSpPr>
        <p:sp>
          <p:nvSpPr>
            <p:cNvPr id="10" name="Freeform 9"/>
            <p:cNvSpPr/>
            <p:nvPr/>
          </p:nvSpPr>
          <p:spPr>
            <a:xfrm>
              <a:off x="4337304" y="2747567"/>
              <a:ext cx="1905000" cy="1034891"/>
            </a:xfrm>
            <a:custGeom>
              <a:avLst/>
              <a:gdLst/>
              <a:ahLst/>
              <a:cxnLst/>
              <a:rect l="0" t="0" r="0" b="0"/>
              <a:pathLst>
                <a:path>
                  <a:moveTo>
                    <a:pt x="0" y="0"/>
                  </a:moveTo>
                  <a:lnTo>
                    <a:pt x="0" y="441981"/>
                  </a:lnTo>
                  <a:lnTo>
                    <a:pt x="1607134" y="441981"/>
                  </a:lnTo>
                  <a:lnTo>
                    <a:pt x="1607134" y="731470"/>
                  </a:lnTo>
                </a:path>
              </a:pathLst>
            </a:custGeom>
            <a:noFill/>
            <a:ln>
              <a:solidFill>
                <a:schemeClr val="tx1"/>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660905" y="2747567"/>
              <a:ext cx="2285999" cy="833833"/>
            </a:xfrm>
            <a:custGeom>
              <a:avLst/>
              <a:gdLst/>
              <a:ahLst/>
              <a:cxnLst/>
              <a:rect l="0" t="0" r="0" b="0"/>
              <a:pathLst>
                <a:path>
                  <a:moveTo>
                    <a:pt x="1669471" y="0"/>
                  </a:moveTo>
                  <a:lnTo>
                    <a:pt x="1669471" y="441967"/>
                  </a:lnTo>
                  <a:lnTo>
                    <a:pt x="0" y="441967"/>
                  </a:lnTo>
                  <a:lnTo>
                    <a:pt x="0" y="731456"/>
                  </a:lnTo>
                </a:path>
              </a:pathLst>
            </a:custGeom>
            <a:noFill/>
            <a:ln>
              <a:solidFill>
                <a:schemeClr val="tx1"/>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22" name="Freeform 21"/>
            <p:cNvSpPr/>
            <p:nvPr/>
          </p:nvSpPr>
          <p:spPr>
            <a:xfrm>
              <a:off x="2770494" y="2312508"/>
              <a:ext cx="3133616" cy="806043"/>
            </a:xfrm>
            <a:custGeom>
              <a:avLst/>
              <a:gdLst>
                <a:gd name="connsiteX0" fmla="*/ 0 w 4114801"/>
                <a:gd name="connsiteY0" fmla="*/ 0 h 986248"/>
                <a:gd name="connsiteX1" fmla="*/ 4114801 w 4114801"/>
                <a:gd name="connsiteY1" fmla="*/ 0 h 986248"/>
                <a:gd name="connsiteX2" fmla="*/ 4114801 w 4114801"/>
                <a:gd name="connsiteY2" fmla="*/ 986248 h 986248"/>
                <a:gd name="connsiteX3" fmla="*/ 0 w 4114801"/>
                <a:gd name="connsiteY3" fmla="*/ 986248 h 986248"/>
                <a:gd name="connsiteX4" fmla="*/ 0 w 4114801"/>
                <a:gd name="connsiteY4" fmla="*/ 0 h 986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1" h="986248">
                  <a:moveTo>
                    <a:pt x="0" y="0"/>
                  </a:moveTo>
                  <a:lnTo>
                    <a:pt x="4114801" y="0"/>
                  </a:lnTo>
                  <a:lnTo>
                    <a:pt x="4114801" y="986248"/>
                  </a:lnTo>
                  <a:lnTo>
                    <a:pt x="0" y="986248"/>
                  </a:lnTo>
                  <a:lnTo>
                    <a:pt x="0" y="0"/>
                  </a:lnTo>
                  <a:close/>
                </a:path>
              </a:pathLst>
            </a:custGeom>
            <a:solidFill>
              <a:srgbClr val="1F497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478" tIns="10478" rIns="10478" bIns="10478" numCol="1" spcCol="1270" anchor="ctr" anchorCtr="0">
              <a:noAutofit/>
            </a:bodyPr>
            <a:lstStyle/>
            <a:p>
              <a:pPr algn="ctr" defTabSz="733425">
                <a:lnSpc>
                  <a:spcPct val="90000"/>
                </a:lnSpc>
                <a:spcBef>
                  <a:spcPct val="0"/>
                </a:spcBef>
                <a:spcAft>
                  <a:spcPct val="35000"/>
                </a:spcAft>
              </a:pPr>
              <a:r>
                <a:rPr lang="en-US" sz="1200" b="1" dirty="0"/>
                <a:t>DHHS identifies Standard Plan beneficiary as BH I/DD Tailored Plan eligible</a:t>
              </a:r>
            </a:p>
          </p:txBody>
        </p:sp>
      </p:grpSp>
      <p:sp>
        <p:nvSpPr>
          <p:cNvPr id="8" name="TextBox 7"/>
          <p:cNvSpPr txBox="1"/>
          <p:nvPr/>
        </p:nvSpPr>
        <p:spPr>
          <a:xfrm>
            <a:off x="6624905" y="2238951"/>
            <a:ext cx="2198160" cy="1256514"/>
          </a:xfrm>
          <a:prstGeom prst="wedgeRoundRectCallout">
            <a:avLst>
              <a:gd name="adj1" fmla="val -63368"/>
              <a:gd name="adj2" fmla="val -2591"/>
              <a:gd name="adj3" fmla="val 16667"/>
            </a:avLst>
          </a:prstGeom>
          <a:solidFill>
            <a:schemeClr val="accent6">
              <a:lumMod val="20000"/>
              <a:lumOff val="80000"/>
            </a:schemeClr>
          </a:solidFill>
          <a:ln w="28575">
            <a:solidFill>
              <a:schemeClr val="tx2"/>
            </a:solidFill>
            <a:prstDash val="solid"/>
          </a:ln>
        </p:spPr>
        <p:txBody>
          <a:bodyPr wrap="square" lIns="34290" tIns="13716" rIns="34290" bIns="13716" rtlCol="0">
            <a:spAutoFit/>
          </a:bodyPr>
          <a:lstStyle/>
          <a:p>
            <a:pPr algn="ctr"/>
            <a:r>
              <a:rPr lang="en-US" sz="1200" i="1" dirty="0"/>
              <a:t>Depending on which eligibility criterion the beneficiary meets, he/she will either be auto-enrolled </a:t>
            </a:r>
            <a:r>
              <a:rPr lang="en-US" sz="1200" b="1" i="1" dirty="0"/>
              <a:t>or</a:t>
            </a:r>
            <a:r>
              <a:rPr lang="en-US" sz="1200" i="1" dirty="0"/>
              <a:t> have the option of enrolling in a BH I/DD Tailored Plan</a:t>
            </a:r>
          </a:p>
        </p:txBody>
      </p:sp>
      <p:sp>
        <p:nvSpPr>
          <p:cNvPr id="21" name="TextBox 20"/>
          <p:cNvSpPr txBox="1"/>
          <p:nvPr/>
        </p:nvSpPr>
        <p:spPr>
          <a:xfrm>
            <a:off x="861478" y="6154431"/>
            <a:ext cx="7253821" cy="442569"/>
          </a:xfrm>
          <a:prstGeom prst="rect">
            <a:avLst/>
          </a:prstGeom>
          <a:noFill/>
        </p:spPr>
        <p:txBody>
          <a:bodyPr wrap="square" rtlCol="0">
            <a:spAutoFit/>
          </a:bodyPr>
          <a:lstStyle/>
          <a:p>
            <a:r>
              <a:rPr lang="en-US" sz="1100" dirty="0"/>
              <a:t>*Prior to BH I/DD Tailored Plan launch, these beneficiaries will be auto-enrolled in FFS/LME-MCO. They will have the option to move to a Standard Plan. </a:t>
            </a:r>
          </a:p>
        </p:txBody>
      </p:sp>
      <p:grpSp>
        <p:nvGrpSpPr>
          <p:cNvPr id="6" name="Group 5"/>
          <p:cNvGrpSpPr/>
          <p:nvPr/>
        </p:nvGrpSpPr>
        <p:grpSpPr>
          <a:xfrm>
            <a:off x="1163782" y="3525544"/>
            <a:ext cx="6560203" cy="2546490"/>
            <a:chOff x="757770" y="3538716"/>
            <a:chExt cx="8746937" cy="3176034"/>
          </a:xfrm>
        </p:grpSpPr>
        <p:grpSp>
          <p:nvGrpSpPr>
            <p:cNvPr id="28" name="Group 27"/>
            <p:cNvGrpSpPr/>
            <p:nvPr/>
          </p:nvGrpSpPr>
          <p:grpSpPr>
            <a:xfrm>
              <a:off x="757770" y="3566384"/>
              <a:ext cx="4293978" cy="3148364"/>
              <a:chOff x="-3265092" y="3337164"/>
              <a:chExt cx="4293978" cy="3393359"/>
            </a:xfrm>
          </p:grpSpPr>
          <p:sp>
            <p:nvSpPr>
              <p:cNvPr id="26" name="Freeform 25"/>
              <p:cNvSpPr/>
              <p:nvPr/>
            </p:nvSpPr>
            <p:spPr>
              <a:xfrm>
                <a:off x="-3265092" y="3337164"/>
                <a:ext cx="4293978" cy="432000"/>
              </a:xfrm>
              <a:custGeom>
                <a:avLst/>
                <a:gdLst>
                  <a:gd name="connsiteX0" fmla="*/ 0 w 3489498"/>
                  <a:gd name="connsiteY0" fmla="*/ 0 h 432000"/>
                  <a:gd name="connsiteX1" fmla="*/ 3489498 w 3489498"/>
                  <a:gd name="connsiteY1" fmla="*/ 0 h 432000"/>
                  <a:gd name="connsiteX2" fmla="*/ 3489498 w 3489498"/>
                  <a:gd name="connsiteY2" fmla="*/ 432000 h 432000"/>
                  <a:gd name="connsiteX3" fmla="*/ 0 w 3489498"/>
                  <a:gd name="connsiteY3" fmla="*/ 432000 h 432000"/>
                  <a:gd name="connsiteX4" fmla="*/ 0 w 348949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498" h="432000">
                    <a:moveTo>
                      <a:pt x="0" y="0"/>
                    </a:moveTo>
                    <a:lnTo>
                      <a:pt x="3489498" y="0"/>
                    </a:lnTo>
                    <a:lnTo>
                      <a:pt x="3489498" y="432000"/>
                    </a:lnTo>
                    <a:lnTo>
                      <a:pt x="0" y="4320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45720" rIns="80010" bIns="45720" numCol="1" spcCol="1270" anchor="ctr" anchorCtr="0">
                <a:noAutofit/>
              </a:bodyPr>
              <a:lstStyle/>
              <a:p>
                <a:pPr algn="ctr" defTabSz="733425">
                  <a:spcBef>
                    <a:spcPct val="0"/>
                  </a:spcBef>
                </a:pPr>
                <a:r>
                  <a:rPr lang="en-US" sz="1100" b="1" dirty="0"/>
                  <a:t>Auto-Enrollment into </a:t>
                </a:r>
              </a:p>
              <a:p>
                <a:pPr algn="ctr" defTabSz="733425">
                  <a:spcBef>
                    <a:spcPct val="0"/>
                  </a:spcBef>
                </a:pPr>
                <a:r>
                  <a:rPr lang="en-US" sz="1100" b="1" dirty="0"/>
                  <a:t>BH I/DD Tailored Plan*</a:t>
                </a:r>
              </a:p>
            </p:txBody>
          </p:sp>
          <p:sp>
            <p:nvSpPr>
              <p:cNvPr id="27" name="Freeform 26"/>
              <p:cNvSpPr/>
              <p:nvPr/>
            </p:nvSpPr>
            <p:spPr>
              <a:xfrm>
                <a:off x="-3265092" y="3790437"/>
                <a:ext cx="4293978" cy="2940086"/>
              </a:xfrm>
              <a:custGeom>
                <a:avLst/>
                <a:gdLst>
                  <a:gd name="connsiteX0" fmla="*/ 0 w 3489498"/>
                  <a:gd name="connsiteY0" fmla="*/ 0 h 2747144"/>
                  <a:gd name="connsiteX1" fmla="*/ 3489498 w 3489498"/>
                  <a:gd name="connsiteY1" fmla="*/ 0 h 2747144"/>
                  <a:gd name="connsiteX2" fmla="*/ 3489498 w 3489498"/>
                  <a:gd name="connsiteY2" fmla="*/ 2747144 h 2747144"/>
                  <a:gd name="connsiteX3" fmla="*/ 0 w 3489498"/>
                  <a:gd name="connsiteY3" fmla="*/ 2747144 h 2747144"/>
                  <a:gd name="connsiteX4" fmla="*/ 0 w 3489498"/>
                  <a:gd name="connsiteY4" fmla="*/ 0 h 274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498" h="2747144">
                    <a:moveTo>
                      <a:pt x="0" y="0"/>
                    </a:moveTo>
                    <a:lnTo>
                      <a:pt x="3489498" y="0"/>
                    </a:lnTo>
                    <a:lnTo>
                      <a:pt x="3489498" y="2747144"/>
                    </a:lnTo>
                    <a:lnTo>
                      <a:pt x="0" y="2747144"/>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008" tIns="60008" rIns="80010" bIns="90011" numCol="1" spcCol="1270" anchor="t" anchorCtr="0">
                <a:noAutofit/>
              </a:bodyPr>
              <a:lstStyle/>
              <a:p>
                <a:pPr marL="173831" indent="-128588" defTabSz="733425">
                  <a:lnSpc>
                    <a:spcPct val="90000"/>
                  </a:lnSpc>
                  <a:spcBef>
                    <a:spcPct val="0"/>
                  </a:spcBef>
                  <a:spcAft>
                    <a:spcPct val="35000"/>
                  </a:spcAft>
                  <a:buFont typeface="Wingdings" panose="05000000000000000000" pitchFamily="2" charset="2"/>
                  <a:buChar char="§"/>
                </a:pPr>
                <a:r>
                  <a:rPr lang="en-US" sz="1200" dirty="0"/>
                  <a:t>Innovations Waiver/Waitlist</a:t>
                </a:r>
              </a:p>
              <a:p>
                <a:pPr marL="173831" indent="-128588" defTabSz="733425">
                  <a:lnSpc>
                    <a:spcPct val="90000"/>
                  </a:lnSpc>
                  <a:spcBef>
                    <a:spcPct val="0"/>
                  </a:spcBef>
                  <a:spcAft>
                    <a:spcPct val="35000"/>
                  </a:spcAft>
                  <a:buFont typeface="Wingdings" panose="05000000000000000000" pitchFamily="2" charset="2"/>
                  <a:buChar char="§"/>
                </a:pPr>
                <a:r>
                  <a:rPr lang="en-US" sz="1200" dirty="0"/>
                  <a:t>TBI Waiver/Waitlist </a:t>
                </a:r>
              </a:p>
              <a:p>
                <a:pPr marL="173831" indent="-128588" defTabSz="733425">
                  <a:lnSpc>
                    <a:spcPct val="90000"/>
                  </a:lnSpc>
                  <a:spcBef>
                    <a:spcPct val="0"/>
                  </a:spcBef>
                  <a:spcAft>
                    <a:spcPct val="35000"/>
                  </a:spcAft>
                  <a:buFont typeface="Wingdings" panose="05000000000000000000" pitchFamily="2" charset="2"/>
                  <a:buChar char="§"/>
                </a:pPr>
                <a:r>
                  <a:rPr lang="en-US" sz="1200" dirty="0"/>
                  <a:t>TCLI participant</a:t>
                </a:r>
              </a:p>
              <a:p>
                <a:pPr marL="173831" indent="-128588" defTabSz="733425">
                  <a:lnSpc>
                    <a:spcPct val="90000"/>
                  </a:lnSpc>
                  <a:spcBef>
                    <a:spcPct val="0"/>
                  </a:spcBef>
                  <a:spcAft>
                    <a:spcPct val="35000"/>
                  </a:spcAft>
                  <a:buFont typeface="Wingdings" panose="05000000000000000000" pitchFamily="2" charset="2"/>
                  <a:buChar char="§"/>
                </a:pPr>
                <a:r>
                  <a:rPr lang="en-US" sz="1200" dirty="0"/>
                  <a:t>Meets “Children with Complex Needs” definition</a:t>
                </a:r>
              </a:p>
              <a:p>
                <a:pPr marL="173831" indent="-128588" defTabSz="733425">
                  <a:lnSpc>
                    <a:spcPct val="90000"/>
                  </a:lnSpc>
                  <a:spcBef>
                    <a:spcPct val="0"/>
                  </a:spcBef>
                  <a:spcAft>
                    <a:spcPct val="35000"/>
                  </a:spcAft>
                  <a:buFont typeface="Wingdings" panose="05000000000000000000" pitchFamily="2" charset="2"/>
                  <a:buChar char="§"/>
                </a:pPr>
                <a:r>
                  <a:rPr lang="en-US" sz="1200" dirty="0"/>
                  <a:t>Using a Medicaid or Non-Medicaid service that will only be available through a BH I/DD Tailored Plan</a:t>
                </a:r>
              </a:p>
              <a:p>
                <a:pPr marL="173831" indent="-128588" defTabSz="733425">
                  <a:lnSpc>
                    <a:spcPct val="90000"/>
                  </a:lnSpc>
                  <a:spcBef>
                    <a:spcPct val="0"/>
                  </a:spcBef>
                  <a:spcAft>
                    <a:spcPct val="35000"/>
                  </a:spcAft>
                  <a:buFont typeface="Wingdings" panose="05000000000000000000" pitchFamily="2" charset="2"/>
                  <a:buChar char="§"/>
                </a:pPr>
                <a:r>
                  <a:rPr lang="en-US" sz="1200" dirty="0"/>
                  <a:t>Approved request by a member who is able to demonstrate s/he meets TP eligibility criteria</a:t>
                </a:r>
              </a:p>
            </p:txBody>
          </p:sp>
        </p:grpSp>
        <p:grpSp>
          <p:nvGrpSpPr>
            <p:cNvPr id="29" name="Group 28"/>
            <p:cNvGrpSpPr/>
            <p:nvPr/>
          </p:nvGrpSpPr>
          <p:grpSpPr>
            <a:xfrm>
              <a:off x="5325899" y="3538716"/>
              <a:ext cx="4178808" cy="3176034"/>
              <a:chOff x="-2430763" y="3307036"/>
              <a:chExt cx="4178808" cy="3412066"/>
            </a:xfrm>
          </p:grpSpPr>
          <p:sp>
            <p:nvSpPr>
              <p:cNvPr id="30" name="Freeform 29"/>
              <p:cNvSpPr/>
              <p:nvPr/>
            </p:nvSpPr>
            <p:spPr>
              <a:xfrm>
                <a:off x="-2430763" y="3307036"/>
                <a:ext cx="4178808" cy="432000"/>
              </a:xfrm>
              <a:custGeom>
                <a:avLst/>
                <a:gdLst>
                  <a:gd name="connsiteX0" fmla="*/ 0 w 3489498"/>
                  <a:gd name="connsiteY0" fmla="*/ 0 h 432000"/>
                  <a:gd name="connsiteX1" fmla="*/ 3489498 w 3489498"/>
                  <a:gd name="connsiteY1" fmla="*/ 0 h 432000"/>
                  <a:gd name="connsiteX2" fmla="*/ 3489498 w 3489498"/>
                  <a:gd name="connsiteY2" fmla="*/ 432000 h 432000"/>
                  <a:gd name="connsiteX3" fmla="*/ 0 w 3489498"/>
                  <a:gd name="connsiteY3" fmla="*/ 432000 h 432000"/>
                  <a:gd name="connsiteX4" fmla="*/ 0 w 3489498"/>
                  <a:gd name="connsiteY4" fmla="*/ 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498" h="432000">
                    <a:moveTo>
                      <a:pt x="0" y="0"/>
                    </a:moveTo>
                    <a:lnTo>
                      <a:pt x="3489498" y="0"/>
                    </a:lnTo>
                    <a:lnTo>
                      <a:pt x="3489498" y="432000"/>
                    </a:lnTo>
                    <a:lnTo>
                      <a:pt x="0" y="4320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010" tIns="45720" rIns="80010" bIns="45720" numCol="1" spcCol="1270" anchor="ctr" anchorCtr="0">
                <a:noAutofit/>
              </a:bodyPr>
              <a:lstStyle/>
              <a:p>
                <a:pPr algn="ctr" defTabSz="733425">
                  <a:lnSpc>
                    <a:spcPct val="90000"/>
                  </a:lnSpc>
                  <a:spcBef>
                    <a:spcPct val="0"/>
                  </a:spcBef>
                </a:pPr>
                <a:r>
                  <a:rPr lang="en-US" sz="1100" b="1" dirty="0"/>
                  <a:t>Optional Enrollment into </a:t>
                </a:r>
              </a:p>
              <a:p>
                <a:pPr algn="ctr" defTabSz="733425">
                  <a:lnSpc>
                    <a:spcPct val="90000"/>
                  </a:lnSpc>
                  <a:spcBef>
                    <a:spcPct val="0"/>
                  </a:spcBef>
                </a:pPr>
                <a:r>
                  <a:rPr lang="en-US" sz="1100" b="1" dirty="0"/>
                  <a:t>BH I/DD Tailored Plan</a:t>
                </a:r>
              </a:p>
            </p:txBody>
          </p:sp>
          <p:sp>
            <p:nvSpPr>
              <p:cNvPr id="31" name="Freeform 30"/>
              <p:cNvSpPr/>
              <p:nvPr/>
            </p:nvSpPr>
            <p:spPr>
              <a:xfrm>
                <a:off x="-2430763" y="3749626"/>
                <a:ext cx="4178808" cy="2969476"/>
              </a:xfrm>
              <a:custGeom>
                <a:avLst/>
                <a:gdLst>
                  <a:gd name="connsiteX0" fmla="*/ 0 w 3489498"/>
                  <a:gd name="connsiteY0" fmla="*/ 0 h 2747144"/>
                  <a:gd name="connsiteX1" fmla="*/ 3489498 w 3489498"/>
                  <a:gd name="connsiteY1" fmla="*/ 0 h 2747144"/>
                  <a:gd name="connsiteX2" fmla="*/ 3489498 w 3489498"/>
                  <a:gd name="connsiteY2" fmla="*/ 2747144 h 2747144"/>
                  <a:gd name="connsiteX3" fmla="*/ 0 w 3489498"/>
                  <a:gd name="connsiteY3" fmla="*/ 2747144 h 2747144"/>
                  <a:gd name="connsiteX4" fmla="*/ 0 w 3489498"/>
                  <a:gd name="connsiteY4" fmla="*/ 0 h 2747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498" h="2747144">
                    <a:moveTo>
                      <a:pt x="0" y="0"/>
                    </a:moveTo>
                    <a:lnTo>
                      <a:pt x="3489498" y="0"/>
                    </a:lnTo>
                    <a:lnTo>
                      <a:pt x="3489498" y="2747144"/>
                    </a:lnTo>
                    <a:lnTo>
                      <a:pt x="0" y="2747144"/>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0008" tIns="60008" rIns="80010" bIns="90011" numCol="1" spcCol="1270" anchor="t" anchorCtr="0">
                <a:noAutofit/>
              </a:bodyPr>
              <a:lstStyle/>
              <a:p>
                <a:pPr marL="173831" indent="-128588" defTabSz="733425">
                  <a:lnSpc>
                    <a:spcPct val="90000"/>
                  </a:lnSpc>
                  <a:spcBef>
                    <a:spcPct val="0"/>
                  </a:spcBef>
                  <a:spcAft>
                    <a:spcPct val="35000"/>
                  </a:spcAft>
                  <a:buFont typeface="Wingdings" panose="05000000000000000000" pitchFamily="2" charset="2"/>
                  <a:buChar char="§"/>
                </a:pPr>
                <a:r>
                  <a:rPr lang="en-US" sz="1200" dirty="0"/>
                  <a:t>Have a qualifying I/DD diagnosis code</a:t>
                </a:r>
              </a:p>
              <a:p>
                <a:pPr marL="173831" indent="-128588" defTabSz="733425">
                  <a:lnSpc>
                    <a:spcPct val="90000"/>
                  </a:lnSpc>
                  <a:spcBef>
                    <a:spcPct val="0"/>
                  </a:spcBef>
                  <a:spcAft>
                    <a:spcPct val="35000"/>
                  </a:spcAft>
                  <a:buFont typeface="Wingdings" panose="05000000000000000000" pitchFamily="2" charset="2"/>
                  <a:buChar char="§"/>
                </a:pPr>
                <a:r>
                  <a:rPr lang="en-US" sz="1200" dirty="0"/>
                  <a:t>Have a qualifying SMI, SED, or SUD diagnosis code, and used a </a:t>
                </a:r>
                <a:r>
                  <a:rPr lang="en-US" sz="1200" dirty="0">
                    <a:solidFill>
                      <a:schemeClr val="tx1"/>
                    </a:solidFill>
                  </a:rPr>
                  <a:t>Medicaid-covered enhanced behavioral health service within 18 months</a:t>
                </a:r>
              </a:p>
              <a:p>
                <a:pPr marL="173831" indent="-128588" defTabSz="733425">
                  <a:lnSpc>
                    <a:spcPct val="90000"/>
                  </a:lnSpc>
                  <a:spcBef>
                    <a:spcPct val="0"/>
                  </a:spcBef>
                  <a:spcAft>
                    <a:spcPct val="35000"/>
                  </a:spcAft>
                  <a:buFont typeface="Wingdings" panose="05000000000000000000" pitchFamily="2" charset="2"/>
                  <a:buChar char="§"/>
                </a:pPr>
                <a:r>
                  <a:rPr lang="en-US" sz="1200" dirty="0">
                    <a:solidFill>
                      <a:schemeClr val="tx1"/>
                    </a:solidFill>
                  </a:rPr>
                  <a:t>One or more state psychiatric hospital or ADATC admissions within 18 months</a:t>
                </a:r>
              </a:p>
              <a:p>
                <a:pPr marL="173831" indent="-128588" defTabSz="733425">
                  <a:lnSpc>
                    <a:spcPct val="90000"/>
                  </a:lnSpc>
                  <a:spcBef>
                    <a:spcPct val="0"/>
                  </a:spcBef>
                  <a:spcAft>
                    <a:spcPct val="35000"/>
                  </a:spcAft>
                  <a:buFont typeface="Wingdings" panose="05000000000000000000" pitchFamily="2" charset="2"/>
                  <a:buChar char="§"/>
                </a:pPr>
                <a:r>
                  <a:rPr lang="en-US" sz="1200" dirty="0">
                    <a:solidFill>
                      <a:schemeClr val="tx1"/>
                    </a:solidFill>
                  </a:rPr>
                  <a:t>Have had two or more behavioral health crisis events (ED, other crisis, inpatient) in the past 18 months health crisis services within 18 months</a:t>
                </a:r>
              </a:p>
            </p:txBody>
          </p:sp>
        </p:grpSp>
      </p:grpSp>
    </p:spTree>
    <p:extLst>
      <p:ext uri="{BB962C8B-B14F-4D97-AF65-F5344CB8AC3E}">
        <p14:creationId xmlns:p14="http://schemas.microsoft.com/office/powerpoint/2010/main" val="307830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182E2-A5B5-44E2-B1AF-B3D31ADC3462}"/>
              </a:ext>
            </a:extLst>
          </p:cNvPr>
          <p:cNvSpPr>
            <a:spLocks noGrp="1"/>
          </p:cNvSpPr>
          <p:nvPr>
            <p:ph type="title"/>
          </p:nvPr>
        </p:nvSpPr>
        <p:spPr/>
        <p:txBody>
          <a:bodyPr/>
          <a:lstStyle/>
          <a:p>
            <a:pPr algn="ctr"/>
            <a:r>
              <a:rPr lang="en-US" dirty="0">
                <a:latin typeface="+mn-lt"/>
              </a:rPr>
              <a:t>TP Beneficiary Eligible Examples</a:t>
            </a:r>
          </a:p>
        </p:txBody>
      </p:sp>
      <p:sp>
        <p:nvSpPr>
          <p:cNvPr id="2" name="Text Placeholder 1">
            <a:extLst>
              <a:ext uri="{FF2B5EF4-FFF2-40B4-BE49-F238E27FC236}">
                <a16:creationId xmlns:a16="http://schemas.microsoft.com/office/drawing/2014/main" id="{2052DEDB-1423-42C6-ACF0-172473EEA1B5}"/>
              </a:ext>
            </a:extLst>
          </p:cNvPr>
          <p:cNvSpPr>
            <a:spLocks noGrp="1"/>
          </p:cNvSpPr>
          <p:nvPr>
            <p:ph type="body" sz="quarter" idx="10"/>
          </p:nvPr>
        </p:nvSpPr>
        <p:spPr>
          <a:xfrm>
            <a:off x="674370" y="1172694"/>
            <a:ext cx="7888288" cy="5332015"/>
          </a:xfrm>
        </p:spPr>
        <p:txBody>
          <a:bodyPr/>
          <a:lstStyle/>
          <a:p>
            <a:r>
              <a:rPr lang="en-US" sz="1800" dirty="0">
                <a:latin typeface="+mn-lt"/>
              </a:rPr>
              <a:t>34yo M with Bipolar I and an Opioid Use Disorder</a:t>
            </a:r>
            <a:r>
              <a:rPr lang="en-US" sz="1800" b="0" dirty="0">
                <a:latin typeface="+mn-lt"/>
              </a:rPr>
              <a:t>, discharging from Central Regional Hospital</a:t>
            </a:r>
          </a:p>
          <a:p>
            <a:r>
              <a:rPr lang="en-US" sz="1800" dirty="0">
                <a:latin typeface="+mn-lt"/>
              </a:rPr>
              <a:t>27yo F with Schizophrenia, recently discharged from ACTT</a:t>
            </a:r>
            <a:r>
              <a:rPr lang="en-US" sz="1800" b="0" dirty="0">
                <a:latin typeface="+mn-lt"/>
              </a:rPr>
              <a:t>, now receiving outpatient and PSR</a:t>
            </a:r>
          </a:p>
          <a:p>
            <a:r>
              <a:rPr lang="en-US" sz="1800" dirty="0">
                <a:latin typeface="+mn-lt"/>
              </a:rPr>
              <a:t>15yo M with Conduct Disorder and DJJ involvement</a:t>
            </a:r>
            <a:r>
              <a:rPr lang="en-US" sz="1800" b="0" dirty="0">
                <a:latin typeface="+mn-lt"/>
              </a:rPr>
              <a:t>, with 2 recent behavioral health crisis events</a:t>
            </a:r>
          </a:p>
          <a:p>
            <a:r>
              <a:rPr lang="en-US" sz="1800" dirty="0">
                <a:latin typeface="+mn-lt"/>
              </a:rPr>
              <a:t>7yo F with PTSD and ADHD</a:t>
            </a:r>
            <a:r>
              <a:rPr lang="en-US" sz="1800" b="0" dirty="0">
                <a:latin typeface="+mn-lt"/>
              </a:rPr>
              <a:t>, requesting IIH services to prevent out-of- home placement</a:t>
            </a:r>
          </a:p>
          <a:p>
            <a:r>
              <a:rPr lang="en-US" sz="1800" dirty="0">
                <a:latin typeface="+mn-lt"/>
              </a:rPr>
              <a:t>55yo F with Moderate IDD receiving Innovations </a:t>
            </a:r>
            <a:r>
              <a:rPr lang="en-US" sz="1800" b="0" dirty="0">
                <a:latin typeface="+mn-lt"/>
              </a:rPr>
              <a:t>Waiver services</a:t>
            </a:r>
          </a:p>
          <a:p>
            <a:r>
              <a:rPr lang="en-US" sz="1800" dirty="0">
                <a:latin typeface="+mn-lt"/>
              </a:rPr>
              <a:t>2yo M with Down Syndrome</a:t>
            </a:r>
          </a:p>
          <a:p>
            <a:r>
              <a:rPr lang="en-US" sz="1800" dirty="0">
                <a:latin typeface="+mn-lt"/>
              </a:rPr>
              <a:t>45yo M with Alcohol Use Disorder, moderate and MDD, moderate </a:t>
            </a:r>
            <a:r>
              <a:rPr lang="en-US" sz="1800" b="0" dirty="0">
                <a:latin typeface="+mn-lt"/>
              </a:rPr>
              <a:t>with chronic renal impairment requesting SAIOP</a:t>
            </a:r>
          </a:p>
          <a:p>
            <a:r>
              <a:rPr lang="en-US" sz="1800" dirty="0">
                <a:latin typeface="+mn-lt"/>
              </a:rPr>
              <a:t>17yo M with first episode psychosis</a:t>
            </a:r>
            <a:r>
              <a:rPr lang="en-US" sz="1800" b="0" dirty="0">
                <a:latin typeface="+mn-lt"/>
              </a:rPr>
              <a:t>, one voluntary community hospital admission, referred for a FEP program (e.g., Oasis) funded with federal MH block grant funding</a:t>
            </a:r>
          </a:p>
          <a:p>
            <a:endParaRPr lang="en-US" sz="1800" b="0" dirty="0">
              <a:latin typeface="+mn-lt"/>
            </a:endParaRPr>
          </a:p>
        </p:txBody>
      </p:sp>
    </p:spTree>
    <p:extLst>
      <p:ext uri="{BB962C8B-B14F-4D97-AF65-F5344CB8AC3E}">
        <p14:creationId xmlns:p14="http://schemas.microsoft.com/office/powerpoint/2010/main" val="3209614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9166AC28-DE9C-4AE0-BF6C-34F49CE9A9E4}"/>
              </a:ext>
            </a:extLst>
          </p:cNvPr>
          <p:cNvGraphicFramePr>
            <a:graphicFrameLocks/>
          </p:cNvGraphicFramePr>
          <p:nvPr>
            <p:extLst>
              <p:ext uri="{D42A27DB-BD31-4B8C-83A1-F6EECF244321}">
                <p14:modId xmlns:p14="http://schemas.microsoft.com/office/powerpoint/2010/main" val="2671768005"/>
              </p:ext>
            </p:extLst>
          </p:nvPr>
        </p:nvGraphicFramePr>
        <p:xfrm>
          <a:off x="1155409" y="1916327"/>
          <a:ext cx="6149400" cy="3181848"/>
        </p:xfrm>
        <a:graphic>
          <a:graphicData uri="http://schemas.openxmlformats.org/drawingml/2006/table">
            <a:tbl>
              <a:tblPr firstRow="1" bandRow="1">
                <a:tableStyleId>{C083E6E3-FA7D-4D7B-A595-EF9225AFEA82}</a:tableStyleId>
              </a:tblPr>
              <a:tblGrid>
                <a:gridCol w="1418335">
                  <a:extLst>
                    <a:ext uri="{9D8B030D-6E8A-4147-A177-3AD203B41FA5}">
                      <a16:colId xmlns:a16="http://schemas.microsoft.com/office/drawing/2014/main" val="20000"/>
                    </a:ext>
                  </a:extLst>
                </a:gridCol>
                <a:gridCol w="2257302">
                  <a:extLst>
                    <a:ext uri="{9D8B030D-6E8A-4147-A177-3AD203B41FA5}">
                      <a16:colId xmlns:a16="http://schemas.microsoft.com/office/drawing/2014/main" val="20001"/>
                    </a:ext>
                  </a:extLst>
                </a:gridCol>
                <a:gridCol w="2473763">
                  <a:extLst>
                    <a:ext uri="{9D8B030D-6E8A-4147-A177-3AD203B41FA5}">
                      <a16:colId xmlns:a16="http://schemas.microsoft.com/office/drawing/2014/main" val="20002"/>
                    </a:ext>
                  </a:extLst>
                </a:gridCol>
              </a:tblGrid>
              <a:tr h="408773">
                <a:tc>
                  <a:txBody>
                    <a:bodyPr/>
                    <a:lstStyle/>
                    <a:p>
                      <a:endParaRPr lang="en-US" sz="1500" b="1" dirty="0">
                        <a:solidFill>
                          <a:srgbClr val="FFC000"/>
                        </a:solidFill>
                        <a:latin typeface="+mn-lt"/>
                      </a:endParaRPr>
                    </a:p>
                  </a:txBody>
                  <a:tcPr marL="68578" marR="68578" marT="34285" marB="34285" anchor="ctr"/>
                </a:tc>
                <a:tc>
                  <a:txBody>
                    <a:bodyPr/>
                    <a:lstStyle/>
                    <a:p>
                      <a:pPr marL="0" marR="0" lvl="0" indent="0" algn="l" defTabSz="6858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lang="en-US" sz="1500" b="1" kern="1200" dirty="0">
                          <a:solidFill>
                            <a:schemeClr val="accent3"/>
                          </a:solidFill>
                          <a:effectLst/>
                          <a:latin typeface="+mn-lt"/>
                          <a:ea typeface="+mn-ea"/>
                          <a:cs typeface="+mn-cs"/>
                        </a:rPr>
                        <a:t>CURRENT</a:t>
                      </a:r>
                    </a:p>
                  </a:txBody>
                  <a:tcPr marL="68578" marR="68578" marT="34285" marB="34285" anchor="ctr"/>
                </a:tc>
                <a:tc>
                  <a:txBody>
                    <a:bodyPr/>
                    <a:lstStyle/>
                    <a:p>
                      <a:pPr marL="0" marR="0" lvl="0" indent="0" algn="l" defTabSz="6858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r>
                        <a:rPr lang="en-US" sz="1500" b="1" kern="1200" dirty="0">
                          <a:solidFill>
                            <a:schemeClr val="accent3"/>
                          </a:solidFill>
                          <a:effectLst/>
                          <a:latin typeface="+mn-lt"/>
                          <a:ea typeface="+mn-ea"/>
                          <a:cs typeface="+mn-cs"/>
                        </a:rPr>
                        <a:t>FUTURE</a:t>
                      </a:r>
                    </a:p>
                  </a:txBody>
                  <a:tcPr marL="68578" marR="68578" marT="34285" marB="34285" anchor="ctr"/>
                </a:tc>
                <a:extLst>
                  <a:ext uri="{0D108BD9-81ED-4DB2-BD59-A6C34878D82A}">
                    <a16:rowId xmlns:a16="http://schemas.microsoft.com/office/drawing/2014/main" val="10000"/>
                  </a:ext>
                </a:extLst>
              </a:tr>
              <a:tr h="5257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b="1" u="none" strike="noStrike" kern="1200" cap="none" normalizeH="0" baseline="0" dirty="0">
                          <a:ln>
                            <a:noFill/>
                          </a:ln>
                          <a:solidFill>
                            <a:schemeClr val="tx1"/>
                          </a:solidFill>
                          <a:effectLst/>
                          <a:latin typeface="+mn-lt"/>
                          <a:ea typeface="+mn-ea"/>
                          <a:cs typeface="+mn-cs"/>
                        </a:rPr>
                        <a:t>Scope</a:t>
                      </a:r>
                    </a:p>
                  </a:txBody>
                  <a:tcPr marL="68578" marR="68578" marT="34285" marB="34285"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u="none" strike="noStrike" kern="1200" cap="none" normalizeH="0" baseline="0" dirty="0">
                          <a:ln>
                            <a:noFill/>
                          </a:ln>
                          <a:solidFill>
                            <a:schemeClr val="tx1"/>
                          </a:solidFill>
                          <a:effectLst/>
                          <a:latin typeface="+mn-lt"/>
                          <a:ea typeface="+mn-ea"/>
                          <a:cs typeface="+mn-cs"/>
                        </a:rPr>
                        <a:t>Behavioral Health, IDD</a:t>
                      </a:r>
                    </a:p>
                  </a:txBody>
                  <a:tcPr marL="68578" marR="68578" marT="34285" marB="34285"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u="none" strike="noStrike" kern="1200" cap="none" normalizeH="0" baseline="0" dirty="0">
                          <a:ln>
                            <a:noFill/>
                          </a:ln>
                          <a:solidFill>
                            <a:schemeClr val="tx1"/>
                          </a:solidFill>
                          <a:effectLst/>
                          <a:latin typeface="+mn-lt"/>
                          <a:ea typeface="+mn-ea"/>
                          <a:cs typeface="+mn-cs"/>
                        </a:rPr>
                        <a:t>Behavioral Health, IDD, Physical, Pharmacy</a:t>
                      </a:r>
                    </a:p>
                  </a:txBody>
                  <a:tcPr marL="68578" marR="68578" marT="34285" marB="34285" anchor="ctr"/>
                </a:tc>
                <a:extLst>
                  <a:ext uri="{0D108BD9-81ED-4DB2-BD59-A6C34878D82A}">
                    <a16:rowId xmlns:a16="http://schemas.microsoft.com/office/drawing/2014/main" val="10001"/>
                  </a:ext>
                </a:extLst>
              </a:tr>
              <a:tr h="3692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b="1" u="none" strike="noStrike" kern="1200" cap="none" normalizeH="0" baseline="0" dirty="0">
                          <a:ln>
                            <a:noFill/>
                          </a:ln>
                          <a:solidFill>
                            <a:schemeClr val="tx1"/>
                          </a:solidFill>
                          <a:effectLst/>
                          <a:latin typeface="+mn-lt"/>
                          <a:ea typeface="+mn-ea"/>
                          <a:cs typeface="+mn-cs"/>
                        </a:rPr>
                        <a:t>Waiver Entity</a:t>
                      </a:r>
                    </a:p>
                  </a:txBody>
                  <a:tcPr marL="68578" marR="68578" marT="34285" marB="34285"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u="none" strike="noStrike" kern="1200" cap="none" normalizeH="0" baseline="0" dirty="0">
                          <a:ln>
                            <a:noFill/>
                          </a:ln>
                          <a:solidFill>
                            <a:schemeClr val="tx1"/>
                          </a:solidFill>
                          <a:effectLst/>
                          <a:latin typeface="+mn-lt"/>
                          <a:ea typeface="+mn-ea"/>
                          <a:cs typeface="+mn-cs"/>
                        </a:rPr>
                        <a:t>Pre-paid Inpatient Health Plan</a:t>
                      </a:r>
                    </a:p>
                  </a:txBody>
                  <a:tcPr marL="68578" marR="68578" marT="34285" marB="34285"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u="none" strike="noStrike" kern="1200" cap="none" normalizeH="0" baseline="0" dirty="0">
                          <a:ln>
                            <a:noFill/>
                          </a:ln>
                          <a:solidFill>
                            <a:schemeClr val="tx1"/>
                          </a:solidFill>
                          <a:effectLst/>
                          <a:latin typeface="+mn-lt"/>
                          <a:ea typeface="+mn-ea"/>
                          <a:cs typeface="+mn-cs"/>
                        </a:rPr>
                        <a:t>Prepaid Health Plan</a:t>
                      </a:r>
                    </a:p>
                  </a:txBody>
                  <a:tcPr marL="68578" marR="68578" marT="34285" marB="34285" anchor="ctr"/>
                </a:tc>
                <a:extLst>
                  <a:ext uri="{0D108BD9-81ED-4DB2-BD59-A6C34878D82A}">
                    <a16:rowId xmlns:a16="http://schemas.microsoft.com/office/drawing/2014/main" val="250211575"/>
                  </a:ext>
                </a:extLst>
              </a:tr>
              <a:tr h="3692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b="1" u="none" strike="noStrike" kern="1200" cap="none" normalizeH="0" baseline="0" dirty="0">
                          <a:ln>
                            <a:noFill/>
                          </a:ln>
                          <a:solidFill>
                            <a:schemeClr val="tx1"/>
                          </a:solidFill>
                          <a:effectLst/>
                          <a:latin typeface="+mn-lt"/>
                          <a:ea typeface="+mn-ea"/>
                          <a:cs typeface="+mn-cs"/>
                        </a:rPr>
                        <a:t>Waiver Type</a:t>
                      </a:r>
                    </a:p>
                  </a:txBody>
                  <a:tcPr marL="68578" marR="68578" marT="34285" marB="34285"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u="none" strike="noStrike" kern="1200" cap="none" normalizeH="0" baseline="0" dirty="0">
                          <a:ln>
                            <a:noFill/>
                          </a:ln>
                          <a:solidFill>
                            <a:schemeClr val="tx1"/>
                          </a:solidFill>
                          <a:effectLst/>
                          <a:latin typeface="+mn-lt"/>
                          <a:ea typeface="+mn-ea"/>
                          <a:cs typeface="+mn-cs"/>
                        </a:rPr>
                        <a:t>1915(b)(c)</a:t>
                      </a:r>
                      <a:r>
                        <a:rPr kumimoji="0" lang="en-US" sz="1500" u="none" strike="noStrike" kern="1200" cap="none" normalizeH="0" baseline="30000" dirty="0">
                          <a:ln>
                            <a:noFill/>
                          </a:ln>
                          <a:solidFill>
                            <a:schemeClr val="tx1"/>
                          </a:solidFill>
                          <a:effectLst/>
                          <a:latin typeface="+mn-lt"/>
                          <a:ea typeface="+mn-ea"/>
                          <a:cs typeface="+mn-cs"/>
                        </a:rPr>
                        <a:t>3</a:t>
                      </a:r>
                    </a:p>
                  </a:txBody>
                  <a:tcPr marL="68578" marR="68578" marT="34285" marB="34285"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u="none" strike="noStrike" kern="1200" cap="none" normalizeH="0" baseline="0" dirty="0">
                          <a:ln>
                            <a:noFill/>
                          </a:ln>
                          <a:solidFill>
                            <a:schemeClr val="tx1"/>
                          </a:solidFill>
                          <a:effectLst/>
                          <a:latin typeface="+mn-lt"/>
                          <a:ea typeface="+mn-ea"/>
                          <a:cs typeface="+mn-cs"/>
                        </a:rPr>
                        <a:t>1115/1915(c) </a:t>
                      </a:r>
                      <a:r>
                        <a:rPr kumimoji="0" lang="en-US" sz="1500" u="none" strike="noStrike" kern="1200" cap="none" normalizeH="0" baseline="30000" dirty="0">
                          <a:ln>
                            <a:noFill/>
                          </a:ln>
                          <a:solidFill>
                            <a:schemeClr val="tx1"/>
                          </a:solidFill>
                          <a:effectLst/>
                          <a:latin typeface="+mn-lt"/>
                          <a:ea typeface="+mn-ea"/>
                          <a:cs typeface="+mn-cs"/>
                        </a:rPr>
                        <a:t>3</a:t>
                      </a:r>
                    </a:p>
                  </a:txBody>
                  <a:tcPr marL="68578" marR="68578" marT="34285" marB="34285" anchor="ctr"/>
                </a:tc>
                <a:extLst>
                  <a:ext uri="{0D108BD9-81ED-4DB2-BD59-A6C34878D82A}">
                    <a16:rowId xmlns:a16="http://schemas.microsoft.com/office/drawing/2014/main" val="10002"/>
                  </a:ext>
                </a:extLst>
              </a:tr>
              <a:tr h="5978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b="1" u="none" strike="noStrike" kern="1200" cap="none" normalizeH="0" baseline="0" dirty="0">
                          <a:ln>
                            <a:noFill/>
                          </a:ln>
                          <a:solidFill>
                            <a:schemeClr val="tx1"/>
                          </a:solidFill>
                          <a:effectLst/>
                          <a:latin typeface="+mn-lt"/>
                          <a:ea typeface="+mn-ea"/>
                          <a:cs typeface="+mn-cs"/>
                        </a:rPr>
                        <a:t>Health Home</a:t>
                      </a:r>
                    </a:p>
                  </a:txBody>
                  <a:tcPr marL="68578" marR="68578" marT="34285" marB="34285"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u="none" strike="noStrike" kern="1200" cap="none" normalizeH="0" baseline="0" dirty="0">
                          <a:ln>
                            <a:noFill/>
                          </a:ln>
                          <a:solidFill>
                            <a:schemeClr val="tx1"/>
                          </a:solidFill>
                          <a:effectLst/>
                          <a:latin typeface="+mn-lt"/>
                          <a:ea typeface="+mn-ea"/>
                          <a:cs typeface="+mn-cs"/>
                        </a:rPr>
                        <a:t>Does not exist in 1915(b)(c)</a:t>
                      </a:r>
                    </a:p>
                  </a:txBody>
                  <a:tcPr marL="68578" marR="68578" marT="34285" marB="34285" anchor="ct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defRPr/>
                      </a:pPr>
                      <a:r>
                        <a:rPr kumimoji="0" lang="en-US" sz="1500" u="none" strike="noStrike" kern="1200" cap="none" normalizeH="0" baseline="0" dirty="0">
                          <a:ln>
                            <a:noFill/>
                          </a:ln>
                          <a:solidFill>
                            <a:schemeClr val="tx1"/>
                          </a:solidFill>
                          <a:effectLst/>
                          <a:latin typeface="+mn-lt"/>
                          <a:ea typeface="+mn-ea"/>
                          <a:cs typeface="+mn-cs"/>
                        </a:rPr>
                        <a:t>New Tailored Plan Health Home</a:t>
                      </a:r>
                    </a:p>
                  </a:txBody>
                  <a:tcPr marL="68578" marR="68578" marT="34285" marB="34285" anchor="ctr"/>
                </a:tc>
                <a:extLst>
                  <a:ext uri="{0D108BD9-81ED-4DB2-BD59-A6C34878D82A}">
                    <a16:rowId xmlns:a16="http://schemas.microsoft.com/office/drawing/2014/main" val="10003"/>
                  </a:ext>
                </a:extLst>
              </a:tr>
              <a:tr h="597878">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
                          <a:schemeClr val="hlink"/>
                        </a:buClr>
                        <a:buSzPct val="80000"/>
                        <a:buFont typeface="Wingdings" panose="05000000000000000000" pitchFamily="2" charset="2"/>
                        <a:buNone/>
                        <a:tabLst/>
                      </a:pPr>
                      <a:r>
                        <a:rPr kumimoji="0" lang="en-US" altLang="en-US" sz="1500" b="1" u="none" strike="noStrike" cap="none" normalizeH="0" baseline="0" dirty="0">
                          <a:ln>
                            <a:noFill/>
                          </a:ln>
                          <a:solidFill>
                            <a:schemeClr val="tx1"/>
                          </a:solidFill>
                          <a:effectLst/>
                          <a:latin typeface="+mn-lt"/>
                        </a:rPr>
                        <a:t>Designation</a:t>
                      </a:r>
                    </a:p>
                  </a:txBody>
                  <a:tcPr marL="63069" marR="63069" marT="34290" marB="34290" anchor="ct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
                          <a:schemeClr val="hlink"/>
                        </a:buClr>
                        <a:buSzPct val="80000"/>
                        <a:buFont typeface="Wingdings" panose="05000000000000000000" pitchFamily="2" charset="2"/>
                        <a:buNone/>
                        <a:tabLst/>
                      </a:pPr>
                      <a:r>
                        <a:rPr kumimoji="0" lang="en-US" altLang="en-US" sz="1500" b="0" i="0" u="none" strike="noStrike" cap="none" normalizeH="0" baseline="0" dirty="0">
                          <a:ln>
                            <a:noFill/>
                          </a:ln>
                          <a:solidFill>
                            <a:schemeClr val="tx1"/>
                          </a:solidFill>
                          <a:effectLst/>
                          <a:latin typeface="+mn-lt"/>
                        </a:rPr>
                        <a:t>LME-MCOs exist based on current legislation</a:t>
                      </a:r>
                      <a:endParaRPr kumimoji="0" lang="en-US" altLang="en-US" sz="1500" b="1" i="0" u="none" strike="noStrike" cap="none" normalizeH="0" baseline="0" dirty="0">
                        <a:ln>
                          <a:noFill/>
                        </a:ln>
                        <a:solidFill>
                          <a:schemeClr val="tx1"/>
                        </a:solidFill>
                        <a:effectLst/>
                        <a:latin typeface="+mn-lt"/>
                      </a:endParaRPr>
                    </a:p>
                  </a:txBody>
                  <a:tcPr marL="63069" marR="63069" marT="34290" marB="34290" anchor="ctr" horzOverflow="overflow"/>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ts val="1200"/>
                        </a:spcBef>
                        <a:spcAft>
                          <a:spcPts val="1200"/>
                        </a:spcAft>
                        <a:buClr>
                          <a:schemeClr val="hlink"/>
                        </a:buClr>
                        <a:buSzPct val="80000"/>
                        <a:buFont typeface="Wingdings" panose="05000000000000000000" pitchFamily="2" charset="2"/>
                        <a:buNone/>
                        <a:tabLst/>
                      </a:pPr>
                      <a:r>
                        <a:rPr kumimoji="0" lang="en-US" altLang="en-US" sz="1500" u="none" strike="noStrike" cap="none" normalizeH="0" baseline="0" dirty="0">
                          <a:ln>
                            <a:noFill/>
                          </a:ln>
                          <a:effectLst/>
                          <a:latin typeface="+mn-lt"/>
                        </a:rPr>
                        <a:t>Tailored Plans selected based on requirements in RFA</a:t>
                      </a:r>
                      <a:endParaRPr kumimoji="0" lang="en-US" altLang="en-US" sz="1500" b="1" i="0" u="none" strike="noStrike" cap="none" normalizeH="0" baseline="0" dirty="0">
                        <a:ln>
                          <a:noFill/>
                        </a:ln>
                        <a:solidFill>
                          <a:schemeClr val="tx1"/>
                        </a:solidFill>
                        <a:effectLst/>
                        <a:latin typeface="+mn-lt"/>
                      </a:endParaRPr>
                    </a:p>
                  </a:txBody>
                  <a:tcPr marL="63069" marR="63069" marT="34290" marB="34290" anchor="ctr" horzOverflow="overflow"/>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30AEE7D0-C091-4A9A-BE7D-7F6F532EF9F2}"/>
              </a:ext>
            </a:extLst>
          </p:cNvPr>
          <p:cNvSpPr/>
          <p:nvPr/>
        </p:nvSpPr>
        <p:spPr>
          <a:xfrm>
            <a:off x="873846" y="685799"/>
            <a:ext cx="6430963" cy="1077218"/>
          </a:xfrm>
          <a:prstGeom prst="rect">
            <a:avLst/>
          </a:prstGeom>
        </p:spPr>
        <p:txBody>
          <a:bodyPr wrap="square">
            <a:spAutoFit/>
          </a:bodyPr>
          <a:lstStyle/>
          <a:p>
            <a:pPr algn="ctr"/>
            <a:r>
              <a:rPr lang="en-US" sz="3200" b="1" dirty="0">
                <a:solidFill>
                  <a:srgbClr val="15365E"/>
                </a:solidFill>
              </a:rPr>
              <a:t>Key Differences: LME-MCOs vs. Tailored Plans</a:t>
            </a:r>
          </a:p>
        </p:txBody>
      </p:sp>
      <p:sp>
        <p:nvSpPr>
          <p:cNvPr id="2" name="TextBox 1">
            <a:extLst>
              <a:ext uri="{FF2B5EF4-FFF2-40B4-BE49-F238E27FC236}">
                <a16:creationId xmlns:a16="http://schemas.microsoft.com/office/drawing/2014/main" id="{D9D5D758-48B3-46BE-AE71-626F73750A65}"/>
              </a:ext>
            </a:extLst>
          </p:cNvPr>
          <p:cNvSpPr txBox="1"/>
          <p:nvPr/>
        </p:nvSpPr>
        <p:spPr>
          <a:xfrm>
            <a:off x="1788247" y="5259814"/>
            <a:ext cx="5516562" cy="584775"/>
          </a:xfrm>
          <a:prstGeom prst="rect">
            <a:avLst/>
          </a:prstGeom>
          <a:noFill/>
        </p:spPr>
        <p:txBody>
          <a:bodyPr wrap="square" rtlCol="0">
            <a:spAutoFit/>
          </a:bodyPr>
          <a:lstStyle/>
          <a:p>
            <a:r>
              <a:rPr lang="en-US" sz="1600" baseline="30000" dirty="0"/>
              <a:t>3 </a:t>
            </a:r>
            <a:r>
              <a:rPr lang="en-US" sz="1600" dirty="0"/>
              <a:t>Includes TBI waiver; with managed care implementation the (c ) waiver will operate under the 1115</a:t>
            </a:r>
          </a:p>
        </p:txBody>
      </p:sp>
    </p:spTree>
    <p:extLst>
      <p:ext uri="{BB962C8B-B14F-4D97-AF65-F5344CB8AC3E}">
        <p14:creationId xmlns:p14="http://schemas.microsoft.com/office/powerpoint/2010/main" val="54825508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0260-19EF-46AC-9C54-8903BD0228C2}"/>
              </a:ext>
            </a:extLst>
          </p:cNvPr>
          <p:cNvSpPr>
            <a:spLocks noGrp="1"/>
          </p:cNvSpPr>
          <p:nvPr>
            <p:ph type="title"/>
          </p:nvPr>
        </p:nvSpPr>
        <p:spPr>
          <a:xfrm>
            <a:off x="904009" y="675060"/>
            <a:ext cx="7335982" cy="903410"/>
          </a:xfrm>
        </p:spPr>
        <p:txBody>
          <a:bodyPr/>
          <a:lstStyle/>
          <a:p>
            <a:pPr algn="ctr"/>
            <a:r>
              <a:rPr lang="en-US" dirty="0">
                <a:latin typeface="+mn-lt"/>
              </a:rPr>
              <a:t>Significant Change/New Opportunities</a:t>
            </a:r>
          </a:p>
        </p:txBody>
      </p:sp>
      <p:sp>
        <p:nvSpPr>
          <p:cNvPr id="3" name="Text Placeholder 2">
            <a:extLst>
              <a:ext uri="{FF2B5EF4-FFF2-40B4-BE49-F238E27FC236}">
                <a16:creationId xmlns:a16="http://schemas.microsoft.com/office/drawing/2014/main" id="{D140C6B5-441D-496A-ADFD-AAF8EBB25583}"/>
              </a:ext>
            </a:extLst>
          </p:cNvPr>
          <p:cNvSpPr>
            <a:spLocks noGrp="1"/>
          </p:cNvSpPr>
          <p:nvPr>
            <p:ph type="body" sz="quarter" idx="10"/>
          </p:nvPr>
        </p:nvSpPr>
        <p:spPr>
          <a:xfrm>
            <a:off x="904007" y="1682151"/>
            <a:ext cx="7722407" cy="4768838"/>
          </a:xfrm>
        </p:spPr>
        <p:txBody>
          <a:bodyPr/>
          <a:lstStyle/>
          <a:p>
            <a:pPr marL="0" indent="0">
              <a:buNone/>
            </a:pPr>
            <a:r>
              <a:rPr lang="en-US" sz="2400" b="0" dirty="0">
                <a:latin typeface="+mn-lt"/>
              </a:rPr>
              <a:t>Although LME-MCOs will end, with</a:t>
            </a:r>
            <a:r>
              <a:rPr lang="en-US" sz="2400" dirty="0">
                <a:latin typeface="+mn-lt"/>
              </a:rPr>
              <a:t> Tailored Plans beginning in 2021</a:t>
            </a:r>
            <a:r>
              <a:rPr lang="en-US" sz="2400" b="0" dirty="0">
                <a:latin typeface="+mn-lt"/>
              </a:rPr>
              <a:t>, opportunities exist for system improvements:</a:t>
            </a:r>
          </a:p>
          <a:p>
            <a:pPr marL="285750" indent="-285750"/>
            <a:r>
              <a:rPr lang="en-US" sz="2400" dirty="0">
                <a:latin typeface="+mn-lt"/>
              </a:rPr>
              <a:t>Leverage experience </a:t>
            </a:r>
            <a:r>
              <a:rPr lang="en-US" sz="2400" b="0" dirty="0">
                <a:latin typeface="+mn-lt"/>
              </a:rPr>
              <a:t>of and build on successes of LME-MCOs</a:t>
            </a:r>
          </a:p>
          <a:p>
            <a:pPr marL="285750" indent="-285750"/>
            <a:r>
              <a:rPr lang="en-US" sz="2400" b="0" dirty="0">
                <a:latin typeface="+mn-lt"/>
              </a:rPr>
              <a:t>Implement </a:t>
            </a:r>
            <a:r>
              <a:rPr lang="en-US" sz="2400" dirty="0">
                <a:latin typeface="+mn-lt"/>
              </a:rPr>
              <a:t>fully integrated, whole-person </a:t>
            </a:r>
            <a:r>
              <a:rPr lang="en-US" sz="2400" b="0" dirty="0">
                <a:latin typeface="+mn-lt"/>
              </a:rPr>
              <a:t>care</a:t>
            </a:r>
          </a:p>
          <a:p>
            <a:pPr marL="285750" indent="-285750"/>
            <a:r>
              <a:rPr lang="en-US" sz="2400" dirty="0">
                <a:latin typeface="+mn-lt"/>
              </a:rPr>
              <a:t>Offer beneficiaries choice </a:t>
            </a:r>
            <a:r>
              <a:rPr lang="en-US" sz="2400" b="0" dirty="0">
                <a:latin typeface="+mn-lt"/>
              </a:rPr>
              <a:t>of Care Management provider</a:t>
            </a:r>
          </a:p>
          <a:p>
            <a:pPr marL="285750" indent="-285750"/>
            <a:r>
              <a:rPr lang="en-US" sz="2400" b="0" dirty="0">
                <a:latin typeface="+mn-lt"/>
              </a:rPr>
              <a:t>Implement </a:t>
            </a:r>
            <a:r>
              <a:rPr lang="en-US" sz="2400" dirty="0">
                <a:latin typeface="+mn-lt"/>
              </a:rPr>
              <a:t>funding model that supports integration</a:t>
            </a:r>
          </a:p>
          <a:p>
            <a:pPr marL="285750" indent="-285750"/>
            <a:r>
              <a:rPr lang="en-US" sz="2400" b="0" dirty="0">
                <a:latin typeface="+mn-lt"/>
              </a:rPr>
              <a:t>Move to </a:t>
            </a:r>
            <a:r>
              <a:rPr lang="en-US" sz="2400" dirty="0">
                <a:latin typeface="+mn-lt"/>
              </a:rPr>
              <a:t>value-based payments</a:t>
            </a:r>
          </a:p>
        </p:txBody>
      </p:sp>
    </p:spTree>
    <p:extLst>
      <p:ext uri="{BB962C8B-B14F-4D97-AF65-F5344CB8AC3E}">
        <p14:creationId xmlns:p14="http://schemas.microsoft.com/office/powerpoint/2010/main" val="416541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AC01-CDFB-47F7-81A5-3A806B85854B}"/>
              </a:ext>
            </a:extLst>
          </p:cNvPr>
          <p:cNvSpPr>
            <a:spLocks noGrp="1"/>
          </p:cNvSpPr>
          <p:nvPr>
            <p:ph type="title"/>
          </p:nvPr>
        </p:nvSpPr>
        <p:spPr>
          <a:xfrm>
            <a:off x="902971" y="696790"/>
            <a:ext cx="7305848" cy="962330"/>
          </a:xfrm>
        </p:spPr>
        <p:txBody>
          <a:bodyPr/>
          <a:lstStyle/>
          <a:p>
            <a:pPr algn="ctr"/>
            <a:r>
              <a:rPr lang="en-US" dirty="0">
                <a:latin typeface="+mn-lt"/>
              </a:rPr>
              <a:t>Significant Change/New Opportunities</a:t>
            </a:r>
          </a:p>
        </p:txBody>
      </p:sp>
      <p:sp>
        <p:nvSpPr>
          <p:cNvPr id="3" name="Text Placeholder 2">
            <a:extLst>
              <a:ext uri="{FF2B5EF4-FFF2-40B4-BE49-F238E27FC236}">
                <a16:creationId xmlns:a16="http://schemas.microsoft.com/office/drawing/2014/main" id="{2E8BB88A-90DA-4CC3-8A32-B3F8D842684B}"/>
              </a:ext>
            </a:extLst>
          </p:cNvPr>
          <p:cNvSpPr>
            <a:spLocks noGrp="1"/>
          </p:cNvSpPr>
          <p:nvPr>
            <p:ph type="body" sz="quarter" idx="10"/>
          </p:nvPr>
        </p:nvSpPr>
        <p:spPr>
          <a:xfrm>
            <a:off x="935181" y="1992701"/>
            <a:ext cx="7751619" cy="4177136"/>
          </a:xfrm>
        </p:spPr>
        <p:txBody>
          <a:bodyPr/>
          <a:lstStyle/>
          <a:p>
            <a:pPr marL="285750" indent="-285750"/>
            <a:r>
              <a:rPr lang="en-US" sz="2400" dirty="0">
                <a:latin typeface="+mn-lt"/>
              </a:rPr>
              <a:t>Address and pay for unmet social needs</a:t>
            </a:r>
          </a:p>
          <a:p>
            <a:pPr marL="285750" indent="-285750"/>
            <a:r>
              <a:rPr lang="en-US" sz="2400" dirty="0">
                <a:latin typeface="+mn-lt"/>
              </a:rPr>
              <a:t>Implement new supports for providers</a:t>
            </a:r>
          </a:p>
          <a:p>
            <a:pPr marL="742950" lvl="1" indent="-285750">
              <a:buFont typeface="Arial" panose="020B0604020202020204" pitchFamily="34" charset="0"/>
              <a:buChar char="•"/>
            </a:pPr>
            <a:r>
              <a:rPr lang="en-US" b="0" dirty="0">
                <a:latin typeface="+mn-lt"/>
              </a:rPr>
              <a:t>Ombudsman</a:t>
            </a:r>
          </a:p>
          <a:p>
            <a:pPr marL="742950" lvl="1" indent="-285750">
              <a:buFont typeface="Arial" panose="020B0604020202020204" pitchFamily="34" charset="0"/>
              <a:buChar char="•"/>
            </a:pPr>
            <a:r>
              <a:rPr lang="en-US" b="0" dirty="0">
                <a:latin typeface="+mn-lt"/>
              </a:rPr>
              <a:t>Centralized Credentialing</a:t>
            </a:r>
          </a:p>
          <a:p>
            <a:pPr marL="285750" indent="-285750"/>
            <a:r>
              <a:rPr lang="en-US" sz="2400" dirty="0">
                <a:latin typeface="+mn-lt"/>
              </a:rPr>
              <a:t>Implement new supports for beneficiaries</a:t>
            </a:r>
          </a:p>
          <a:p>
            <a:pPr marL="742950" lvl="1" indent="-285750">
              <a:buFont typeface="Arial" panose="020B0604020202020204" pitchFamily="34" charset="0"/>
              <a:buChar char="•"/>
            </a:pPr>
            <a:r>
              <a:rPr lang="en-US" b="0" dirty="0">
                <a:latin typeface="+mn-lt"/>
              </a:rPr>
              <a:t>Ombudsman</a:t>
            </a:r>
          </a:p>
          <a:p>
            <a:pPr marL="742950" lvl="1" indent="-285750">
              <a:buFont typeface="Arial" panose="020B0604020202020204" pitchFamily="34" charset="0"/>
              <a:buChar char="•"/>
            </a:pPr>
            <a:r>
              <a:rPr lang="en-US" b="0" dirty="0">
                <a:latin typeface="+mn-lt"/>
              </a:rPr>
              <a:t>Enrollment Broker</a:t>
            </a:r>
          </a:p>
          <a:p>
            <a:pPr marL="285750" indent="-285750"/>
            <a:r>
              <a:rPr lang="en-US" sz="2400" dirty="0">
                <a:latin typeface="+mn-lt"/>
              </a:rPr>
              <a:t>Support county engagement </a:t>
            </a:r>
            <a:r>
              <a:rPr lang="en-US" sz="2400" b="0" dirty="0">
                <a:latin typeface="+mn-lt"/>
              </a:rPr>
              <a:t>with PHPs, Enrollment Broker, Ombudsman</a:t>
            </a:r>
          </a:p>
        </p:txBody>
      </p:sp>
    </p:spTree>
    <p:extLst>
      <p:ext uri="{BB962C8B-B14F-4D97-AF65-F5344CB8AC3E}">
        <p14:creationId xmlns:p14="http://schemas.microsoft.com/office/powerpoint/2010/main" val="3747593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DC72-29FD-43E3-87E2-F951173FD081}"/>
              </a:ext>
            </a:extLst>
          </p:cNvPr>
          <p:cNvSpPr>
            <a:spLocks noGrp="1"/>
          </p:cNvSpPr>
          <p:nvPr>
            <p:ph type="title"/>
          </p:nvPr>
        </p:nvSpPr>
        <p:spPr>
          <a:xfrm>
            <a:off x="904010" y="707180"/>
            <a:ext cx="7315199" cy="903411"/>
          </a:xfrm>
        </p:spPr>
        <p:txBody>
          <a:bodyPr/>
          <a:lstStyle/>
          <a:p>
            <a:pPr algn="ctr"/>
            <a:r>
              <a:rPr lang="en-US" b="1" dirty="0">
                <a:latin typeface="+mn-lt"/>
              </a:rPr>
              <a:t>Questions?</a:t>
            </a:r>
          </a:p>
        </p:txBody>
      </p:sp>
      <p:sp>
        <p:nvSpPr>
          <p:cNvPr id="3" name="Rectangle 2">
            <a:extLst>
              <a:ext uri="{FF2B5EF4-FFF2-40B4-BE49-F238E27FC236}">
                <a16:creationId xmlns:a16="http://schemas.microsoft.com/office/drawing/2014/main" id="{06B57D43-B501-46D8-B5EE-0E6B7E8C0E1C}"/>
              </a:ext>
            </a:extLst>
          </p:cNvPr>
          <p:cNvSpPr/>
          <p:nvPr/>
        </p:nvSpPr>
        <p:spPr>
          <a:xfrm>
            <a:off x="1922317" y="1610592"/>
            <a:ext cx="5413665" cy="3416320"/>
          </a:xfrm>
          <a:prstGeom prst="rect">
            <a:avLst/>
          </a:prstGeom>
        </p:spPr>
        <p:txBody>
          <a:bodyPr wrap="square">
            <a:spAutoFit/>
          </a:bodyPr>
          <a:lstStyle/>
          <a:p>
            <a:r>
              <a:rPr lang="en-US" sz="2400" b="1" dirty="0">
                <a:solidFill>
                  <a:srgbClr val="000000"/>
                </a:solidFill>
                <a:ea typeface="Calibri" panose="020F0502020204030204" pitchFamily="34" charset="0"/>
              </a:rPr>
              <a:t>Contact:</a:t>
            </a:r>
          </a:p>
          <a:p>
            <a:endParaRPr lang="en-US" b="1" dirty="0">
              <a:solidFill>
                <a:srgbClr val="000000"/>
              </a:solidFill>
              <a:ea typeface="Calibri" panose="020F0502020204030204" pitchFamily="34" charset="0"/>
            </a:endParaRPr>
          </a:p>
          <a:p>
            <a:r>
              <a:rPr lang="en-US" b="1" dirty="0">
                <a:solidFill>
                  <a:srgbClr val="000000"/>
                </a:solidFill>
                <a:ea typeface="Calibri" panose="020F0502020204030204" pitchFamily="34" charset="0"/>
              </a:rPr>
              <a:t>Carrie L. Brown, MD, MPH</a:t>
            </a:r>
            <a:endParaRPr lang="en-US" sz="2400" dirty="0">
              <a:ea typeface="Calibri" panose="020F0502020204030204" pitchFamily="34" charset="0"/>
            </a:endParaRPr>
          </a:p>
          <a:p>
            <a:r>
              <a:rPr lang="en-US" dirty="0">
                <a:solidFill>
                  <a:srgbClr val="000000"/>
                </a:solidFill>
                <a:ea typeface="Calibri" panose="020F0502020204030204" pitchFamily="34" charset="0"/>
              </a:rPr>
              <a:t>Chief Medical Officer for Behavioral Health &amp; IDD</a:t>
            </a:r>
            <a:endParaRPr lang="en-US" sz="2400" dirty="0">
              <a:ea typeface="Calibri" panose="020F0502020204030204" pitchFamily="34" charset="0"/>
            </a:endParaRPr>
          </a:p>
          <a:p>
            <a:r>
              <a:rPr lang="en-US" u="sng" dirty="0">
                <a:solidFill>
                  <a:srgbClr val="000000"/>
                </a:solidFill>
                <a:ea typeface="Calibri" panose="020F0502020204030204" pitchFamily="34" charset="0"/>
                <a:hlinkClick r:id="rId3"/>
              </a:rPr>
              <a:t>NC Department of Health and Human Services</a:t>
            </a:r>
            <a:endParaRPr lang="en-US" sz="2400" dirty="0">
              <a:ea typeface="Calibri" panose="020F0502020204030204" pitchFamily="34" charset="0"/>
            </a:endParaRPr>
          </a:p>
          <a:p>
            <a:endParaRPr lang="en-US" dirty="0">
              <a:solidFill>
                <a:srgbClr val="000000"/>
              </a:solidFill>
              <a:ea typeface="Calibri" panose="020F0502020204030204" pitchFamily="34" charset="0"/>
            </a:endParaRPr>
          </a:p>
          <a:p>
            <a:r>
              <a:rPr lang="en-US" dirty="0">
                <a:solidFill>
                  <a:srgbClr val="000000"/>
                </a:solidFill>
                <a:ea typeface="Calibri" panose="020F0502020204030204" pitchFamily="34" charset="0"/>
              </a:rPr>
              <a:t>Office: (919) 733-7011</a:t>
            </a:r>
            <a:r>
              <a:rPr lang="en-US" sz="2800" dirty="0">
                <a:solidFill>
                  <a:srgbClr val="000000"/>
                </a:solidFill>
                <a:ea typeface="Calibri" panose="020F0502020204030204" pitchFamily="34" charset="0"/>
              </a:rPr>
              <a:t> </a:t>
            </a:r>
            <a:endParaRPr lang="en-US" sz="2400" dirty="0">
              <a:ea typeface="Calibri" panose="020F0502020204030204" pitchFamily="34" charset="0"/>
            </a:endParaRPr>
          </a:p>
          <a:p>
            <a:r>
              <a:rPr lang="en-US" u="sng" dirty="0">
                <a:solidFill>
                  <a:srgbClr val="0000FF"/>
                </a:solidFill>
                <a:ea typeface="Calibri" panose="020F0502020204030204" pitchFamily="34" charset="0"/>
                <a:hlinkClick r:id="rId4"/>
              </a:rPr>
              <a:t>Carrie.Brown@dhhs.nc.gov</a:t>
            </a:r>
            <a:endParaRPr lang="en-US" sz="2400" dirty="0">
              <a:ea typeface="Calibri" panose="020F0502020204030204" pitchFamily="34" charset="0"/>
            </a:endParaRPr>
          </a:p>
          <a:p>
            <a:r>
              <a:rPr lang="en-US" sz="2800" dirty="0">
                <a:solidFill>
                  <a:srgbClr val="000000"/>
                </a:solidFill>
                <a:ea typeface="Calibri" panose="020F0502020204030204" pitchFamily="34" charset="0"/>
              </a:rPr>
              <a:t> </a:t>
            </a:r>
          </a:p>
          <a:p>
            <a:pPr algn="ctr"/>
            <a:r>
              <a:rPr lang="en-US" sz="2800" dirty="0">
                <a:solidFill>
                  <a:srgbClr val="000000"/>
                </a:solidFill>
                <a:ea typeface="Calibri" panose="020F0502020204030204" pitchFamily="34" charset="0"/>
              </a:rPr>
              <a:t>Thank you!</a:t>
            </a:r>
            <a:endParaRPr lang="en-US" sz="2400" dirty="0">
              <a:effectLst/>
              <a:ea typeface="Calibri" panose="020F0502020204030204" pitchFamily="34" charset="0"/>
            </a:endParaRPr>
          </a:p>
        </p:txBody>
      </p:sp>
    </p:spTree>
    <p:extLst>
      <p:ext uri="{BB962C8B-B14F-4D97-AF65-F5344CB8AC3E}">
        <p14:creationId xmlns:p14="http://schemas.microsoft.com/office/powerpoint/2010/main" val="153966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D886-1C2B-4E8A-8FC5-71AA6D23BE4E}"/>
              </a:ext>
            </a:extLst>
          </p:cNvPr>
          <p:cNvSpPr>
            <a:spLocks noGrp="1"/>
          </p:cNvSpPr>
          <p:nvPr>
            <p:ph type="title"/>
          </p:nvPr>
        </p:nvSpPr>
        <p:spPr>
          <a:xfrm>
            <a:off x="934484" y="642824"/>
            <a:ext cx="7284726" cy="804977"/>
          </a:xfrm>
        </p:spPr>
        <p:txBody>
          <a:bodyPr/>
          <a:lstStyle/>
          <a:p>
            <a:r>
              <a:rPr lang="en-US" dirty="0">
                <a:latin typeface="+mn-lt"/>
                <a:ea typeface="Times New Roman"/>
              </a:rPr>
              <a:t>NC DHHS Committed to Ensuring</a:t>
            </a:r>
            <a:br>
              <a:rPr lang="en-US" dirty="0">
                <a:latin typeface="+mn-lt"/>
                <a:ea typeface="Times New Roman"/>
              </a:rPr>
            </a:br>
            <a:r>
              <a:rPr lang="en-US" dirty="0">
                <a:latin typeface="+mn-lt"/>
                <a:ea typeface="Times New Roman"/>
              </a:rPr>
              <a:t>Medicaid Managed Care Plans:</a:t>
            </a:r>
            <a:endParaRPr lang="en-US" dirty="0">
              <a:latin typeface="+mn-lt"/>
            </a:endParaRPr>
          </a:p>
        </p:txBody>
      </p:sp>
      <p:sp>
        <p:nvSpPr>
          <p:cNvPr id="3" name="Text Placeholder 2">
            <a:extLst>
              <a:ext uri="{FF2B5EF4-FFF2-40B4-BE49-F238E27FC236}">
                <a16:creationId xmlns:a16="http://schemas.microsoft.com/office/drawing/2014/main" id="{97DD6C63-AA46-435B-9431-E20268082D36}"/>
              </a:ext>
            </a:extLst>
          </p:cNvPr>
          <p:cNvSpPr>
            <a:spLocks noGrp="1"/>
          </p:cNvSpPr>
          <p:nvPr>
            <p:ph type="body" sz="quarter" idx="10"/>
          </p:nvPr>
        </p:nvSpPr>
        <p:spPr>
          <a:xfrm>
            <a:off x="934484" y="1915064"/>
            <a:ext cx="7284726" cy="4300112"/>
          </a:xfrm>
        </p:spPr>
        <p:txBody>
          <a:bodyPr/>
          <a:lstStyle/>
          <a:p>
            <a:pPr lvl="1"/>
            <a:r>
              <a:rPr lang="en-US" dirty="0">
                <a:latin typeface="+mn-lt"/>
              </a:rPr>
              <a:t>Deliver </a:t>
            </a:r>
            <a:r>
              <a:rPr lang="en-US" kern="0" dirty="0">
                <a:solidFill>
                  <a:prstClr val="black"/>
                </a:solidFill>
                <a:latin typeface="+mn-lt"/>
              </a:rPr>
              <a:t>whole-person care </a:t>
            </a:r>
            <a:r>
              <a:rPr lang="en-US" b="0" kern="0" dirty="0">
                <a:solidFill>
                  <a:prstClr val="black"/>
                </a:solidFill>
                <a:latin typeface="+mn-lt"/>
              </a:rPr>
              <a:t>through coordinated physical health, behavioral health, intellectual/developmental disability and pharmacy products and care models</a:t>
            </a:r>
          </a:p>
          <a:p>
            <a:pPr lvl="1"/>
            <a:r>
              <a:rPr lang="en-US" b="0" dirty="0">
                <a:latin typeface="+mn-lt"/>
              </a:rPr>
              <a:t>Address </a:t>
            </a:r>
            <a:r>
              <a:rPr lang="en-US" b="0" kern="0" dirty="0">
                <a:solidFill>
                  <a:prstClr val="black"/>
                </a:solidFill>
                <a:latin typeface="+mn-lt"/>
              </a:rPr>
              <a:t>the full set of factors that impact health, </a:t>
            </a:r>
            <a:r>
              <a:rPr lang="en-US" kern="0" dirty="0">
                <a:solidFill>
                  <a:prstClr val="black"/>
                </a:solidFill>
                <a:latin typeface="+mn-lt"/>
              </a:rPr>
              <a:t>uniting communities and health care systems</a:t>
            </a:r>
          </a:p>
          <a:p>
            <a:pPr lvl="1"/>
            <a:r>
              <a:rPr lang="en-US" b="0" dirty="0">
                <a:latin typeface="+mn-lt"/>
              </a:rPr>
              <a:t>Perform </a:t>
            </a:r>
            <a:r>
              <a:rPr lang="en-US" dirty="0">
                <a:latin typeface="+mn-lt"/>
              </a:rPr>
              <a:t>localized care management </a:t>
            </a:r>
            <a:r>
              <a:rPr lang="en-US" b="0" dirty="0">
                <a:latin typeface="+mn-lt"/>
              </a:rPr>
              <a:t>at the site of care, in the home or community</a:t>
            </a:r>
          </a:p>
          <a:p>
            <a:pPr lvl="1"/>
            <a:r>
              <a:rPr lang="en-US" dirty="0">
                <a:latin typeface="+mn-lt"/>
              </a:rPr>
              <a:t>Maintain broad provider participation </a:t>
            </a:r>
            <a:r>
              <a:rPr lang="en-US" b="0" dirty="0">
                <a:latin typeface="+mn-lt"/>
              </a:rPr>
              <a:t>by mitigating provider administrative burden</a:t>
            </a:r>
          </a:p>
        </p:txBody>
      </p:sp>
      <p:sp>
        <p:nvSpPr>
          <p:cNvPr id="4" name="Text Placeholder 3">
            <a:extLst>
              <a:ext uri="{FF2B5EF4-FFF2-40B4-BE49-F238E27FC236}">
                <a16:creationId xmlns:a16="http://schemas.microsoft.com/office/drawing/2014/main" id="{E8961B43-30FE-4039-9AE8-A58411088195}"/>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24181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257F-05DC-47B4-8FF5-9D0A9DBCCB8F}"/>
              </a:ext>
            </a:extLst>
          </p:cNvPr>
          <p:cNvSpPr>
            <a:spLocks noGrp="1"/>
          </p:cNvSpPr>
          <p:nvPr>
            <p:ph type="title"/>
          </p:nvPr>
        </p:nvSpPr>
        <p:spPr>
          <a:xfrm>
            <a:off x="904009" y="706582"/>
            <a:ext cx="7315200" cy="741220"/>
          </a:xfrm>
        </p:spPr>
        <p:txBody>
          <a:bodyPr/>
          <a:lstStyle/>
          <a:p>
            <a:pPr algn="ctr"/>
            <a:r>
              <a:rPr lang="en-US" dirty="0">
                <a:latin typeface="+mn-lt"/>
                <a:ea typeface="Times New Roman"/>
              </a:rPr>
              <a:t>1115 Demonstration Waiver</a:t>
            </a:r>
            <a:endParaRPr lang="en-US" dirty="0">
              <a:latin typeface="+mn-lt"/>
            </a:endParaRPr>
          </a:p>
        </p:txBody>
      </p:sp>
      <p:sp>
        <p:nvSpPr>
          <p:cNvPr id="3" name="Text Placeholder 2">
            <a:extLst>
              <a:ext uri="{FF2B5EF4-FFF2-40B4-BE49-F238E27FC236}">
                <a16:creationId xmlns:a16="http://schemas.microsoft.com/office/drawing/2014/main" id="{A6072A5E-E3CB-4BBC-A775-891268CE7C82}"/>
              </a:ext>
            </a:extLst>
          </p:cNvPr>
          <p:cNvSpPr>
            <a:spLocks noGrp="1"/>
          </p:cNvSpPr>
          <p:nvPr>
            <p:ph type="body" sz="quarter" idx="10"/>
          </p:nvPr>
        </p:nvSpPr>
        <p:spPr>
          <a:xfrm>
            <a:off x="904009" y="1620983"/>
            <a:ext cx="7472240" cy="3339206"/>
          </a:xfrm>
        </p:spPr>
        <p:txBody>
          <a:bodyPr/>
          <a:lstStyle/>
          <a:p>
            <a:pPr>
              <a:spcAft>
                <a:spcPts val="1500"/>
              </a:spcAft>
              <a:buClr>
                <a:srgbClr val="1F497D"/>
              </a:buClr>
            </a:pPr>
            <a:r>
              <a:rPr lang="en-US" sz="2400" b="0" dirty="0">
                <a:latin typeface="+mn-lt"/>
              </a:rPr>
              <a:t>NC DHHS is</a:t>
            </a:r>
            <a:r>
              <a:rPr lang="en-US" sz="2400" dirty="0">
                <a:latin typeface="+mn-lt"/>
              </a:rPr>
              <a:t> implementing Medicaid Transformation through a 1115 </a:t>
            </a:r>
            <a:r>
              <a:rPr lang="en-US" sz="2400" b="0" dirty="0">
                <a:latin typeface="+mn-lt"/>
              </a:rPr>
              <a:t>Demonstration Waiver. </a:t>
            </a:r>
          </a:p>
          <a:p>
            <a:pPr>
              <a:spcAft>
                <a:spcPts val="1500"/>
              </a:spcAft>
              <a:buClr>
                <a:srgbClr val="1F497D"/>
              </a:buClr>
            </a:pPr>
            <a:r>
              <a:rPr lang="en-US" sz="2400" b="0" dirty="0">
                <a:latin typeface="+mn-lt"/>
              </a:rPr>
              <a:t>DHHS </a:t>
            </a:r>
            <a:r>
              <a:rPr lang="en-US" sz="2400" dirty="0">
                <a:latin typeface="+mn-lt"/>
              </a:rPr>
              <a:t>applied for 1115 Waiver in June 2016</a:t>
            </a:r>
            <a:r>
              <a:rPr lang="en-US" sz="2400" b="0" dirty="0">
                <a:latin typeface="+mn-lt"/>
              </a:rPr>
              <a:t>, amended November 2017</a:t>
            </a:r>
          </a:p>
          <a:p>
            <a:pPr>
              <a:spcAft>
                <a:spcPts val="1500"/>
              </a:spcAft>
              <a:buClr>
                <a:srgbClr val="1F497D"/>
              </a:buClr>
            </a:pPr>
            <a:r>
              <a:rPr lang="en-US" sz="2400" dirty="0">
                <a:latin typeface="+mn-lt"/>
              </a:rPr>
              <a:t>CMS approved</a:t>
            </a:r>
            <a:r>
              <a:rPr lang="en-US" sz="2400" b="0" dirty="0">
                <a:latin typeface="+mn-lt"/>
              </a:rPr>
              <a:t> </a:t>
            </a:r>
            <a:r>
              <a:rPr lang="en-US" sz="2400" dirty="0">
                <a:latin typeface="+mn-lt"/>
              </a:rPr>
              <a:t>NC’s 1115 </a:t>
            </a:r>
            <a:r>
              <a:rPr lang="en-US" sz="2400" b="0" dirty="0">
                <a:latin typeface="+mn-lt"/>
              </a:rPr>
              <a:t>in October 2018 through October 31, 2024. </a:t>
            </a:r>
          </a:p>
        </p:txBody>
      </p:sp>
      <p:sp>
        <p:nvSpPr>
          <p:cNvPr id="4" name="Text Placeholder 3">
            <a:extLst>
              <a:ext uri="{FF2B5EF4-FFF2-40B4-BE49-F238E27FC236}">
                <a16:creationId xmlns:a16="http://schemas.microsoft.com/office/drawing/2014/main" id="{63CFDD4D-E635-462A-8CF7-FBA1E1FCC866}"/>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9905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9396-47B6-4C41-94F5-951FFCF8D688}"/>
              </a:ext>
            </a:extLst>
          </p:cNvPr>
          <p:cNvSpPr>
            <a:spLocks noGrp="1"/>
          </p:cNvSpPr>
          <p:nvPr>
            <p:ph type="title"/>
          </p:nvPr>
        </p:nvSpPr>
        <p:spPr>
          <a:xfrm>
            <a:off x="935183" y="716972"/>
            <a:ext cx="7273636" cy="914401"/>
          </a:xfrm>
        </p:spPr>
        <p:txBody>
          <a:bodyPr/>
          <a:lstStyle/>
          <a:p>
            <a:pPr algn="ctr"/>
            <a:r>
              <a:rPr lang="en-US" dirty="0">
                <a:latin typeface="+mn-lt"/>
                <a:ea typeface="Times New Roman"/>
              </a:rPr>
              <a:t>1115 Demonstration Waiver </a:t>
            </a:r>
            <a:endParaRPr lang="en-US" dirty="0">
              <a:latin typeface="+mn-lt"/>
            </a:endParaRPr>
          </a:p>
        </p:txBody>
      </p:sp>
      <p:sp>
        <p:nvSpPr>
          <p:cNvPr id="3" name="Text Placeholder 2">
            <a:extLst>
              <a:ext uri="{FF2B5EF4-FFF2-40B4-BE49-F238E27FC236}">
                <a16:creationId xmlns:a16="http://schemas.microsoft.com/office/drawing/2014/main" id="{B1336BB4-6DF5-418D-8EFE-C490E2ACB413}"/>
              </a:ext>
            </a:extLst>
          </p:cNvPr>
          <p:cNvSpPr>
            <a:spLocks noGrp="1"/>
          </p:cNvSpPr>
          <p:nvPr>
            <p:ph type="body" sz="quarter" idx="10"/>
          </p:nvPr>
        </p:nvSpPr>
        <p:spPr>
          <a:xfrm>
            <a:off x="935182" y="1466491"/>
            <a:ext cx="7397935" cy="4934309"/>
          </a:xfrm>
        </p:spPr>
        <p:txBody>
          <a:bodyPr/>
          <a:lstStyle/>
          <a:p>
            <a:pPr>
              <a:spcAft>
                <a:spcPts val="1500"/>
              </a:spcAft>
              <a:buClr>
                <a:srgbClr val="1F497D"/>
              </a:buClr>
            </a:pPr>
            <a:r>
              <a:rPr lang="en-US" sz="2400" kern="0" dirty="0">
                <a:solidFill>
                  <a:prstClr val="black"/>
                </a:solidFill>
                <a:latin typeface="+mn-lt"/>
              </a:rPr>
              <a:t>Approved Elements </a:t>
            </a:r>
            <a:r>
              <a:rPr lang="en-US" sz="2400" b="0" kern="0" dirty="0">
                <a:solidFill>
                  <a:prstClr val="black"/>
                </a:solidFill>
                <a:latin typeface="+mn-lt"/>
              </a:rPr>
              <a:t>include:</a:t>
            </a:r>
          </a:p>
          <a:p>
            <a:pPr lvl="1"/>
            <a:r>
              <a:rPr lang="en-US" b="0" dirty="0">
                <a:solidFill>
                  <a:prstClr val="black"/>
                </a:solidFill>
                <a:latin typeface="+mn-lt"/>
                <a:cs typeface="Calibri" panose="020F0502020204030204" pitchFamily="34" charset="0"/>
              </a:rPr>
              <a:t>Use of </a:t>
            </a:r>
            <a:r>
              <a:rPr lang="en-US" dirty="0">
                <a:solidFill>
                  <a:prstClr val="black"/>
                </a:solidFill>
                <a:latin typeface="+mn-lt"/>
                <a:cs typeface="Calibri" panose="020F0502020204030204" pitchFamily="34" charset="0"/>
              </a:rPr>
              <a:t>Managed Care</a:t>
            </a:r>
          </a:p>
          <a:p>
            <a:pPr lvl="1"/>
            <a:r>
              <a:rPr lang="en-US" kern="0" dirty="0">
                <a:solidFill>
                  <a:prstClr val="black"/>
                </a:solidFill>
                <a:latin typeface="+mn-lt"/>
                <a:cs typeface="Calibri" panose="020F0502020204030204" pitchFamily="34" charset="0"/>
              </a:rPr>
              <a:t>BH/IDD </a:t>
            </a:r>
            <a:r>
              <a:rPr lang="en-US" dirty="0">
                <a:latin typeface="+mn-lt"/>
                <a:cs typeface="Calibri" panose="020F0502020204030204" pitchFamily="34" charset="0"/>
              </a:rPr>
              <a:t>Tailored Plans </a:t>
            </a:r>
            <a:r>
              <a:rPr lang="en-US" b="0" dirty="0">
                <a:latin typeface="+mn-lt"/>
                <a:cs typeface="Calibri" panose="020F0502020204030204" pitchFamily="34" charset="0"/>
              </a:rPr>
              <a:t>for populations with specific complex needs </a:t>
            </a:r>
          </a:p>
          <a:p>
            <a:pPr lvl="1"/>
            <a:r>
              <a:rPr lang="en-US" b="0" dirty="0">
                <a:latin typeface="+mn-lt"/>
                <a:cs typeface="Calibri" panose="020F0502020204030204" pitchFamily="34" charset="0"/>
              </a:rPr>
              <a:t>Specialized Plan for Former/Current Foster Care Youth</a:t>
            </a:r>
          </a:p>
          <a:p>
            <a:pPr lvl="1"/>
            <a:r>
              <a:rPr lang="en-US" dirty="0">
                <a:latin typeface="+mn-lt"/>
                <a:cs typeface="Calibri" panose="020F0502020204030204" pitchFamily="34" charset="0"/>
              </a:rPr>
              <a:t>Pilot program to address health determinants </a:t>
            </a:r>
            <a:r>
              <a:rPr lang="en-US" b="0" dirty="0">
                <a:latin typeface="+mn-lt"/>
                <a:cs typeface="Calibri" panose="020F0502020204030204" pitchFamily="34" charset="0"/>
              </a:rPr>
              <a:t>– The NC Enhanced Case Management and Other Services Pilot Program (“Healthy Opportunities”) </a:t>
            </a:r>
          </a:p>
          <a:p>
            <a:pPr lvl="1"/>
            <a:r>
              <a:rPr lang="en-US" dirty="0">
                <a:latin typeface="+mn-lt"/>
                <a:cs typeface="Calibri" panose="020F0502020204030204" pitchFamily="34" charset="0"/>
              </a:rPr>
              <a:t>SUD Treatment in IMDs</a:t>
            </a:r>
            <a:endParaRPr lang="en-US" dirty="0">
              <a:latin typeface="+mn-lt"/>
            </a:endParaRPr>
          </a:p>
        </p:txBody>
      </p:sp>
    </p:spTree>
    <p:extLst>
      <p:ext uri="{BB962C8B-B14F-4D97-AF65-F5344CB8AC3E}">
        <p14:creationId xmlns:p14="http://schemas.microsoft.com/office/powerpoint/2010/main" val="108878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D275-446D-4E9A-A32D-574E1BD0A543}"/>
              </a:ext>
            </a:extLst>
          </p:cNvPr>
          <p:cNvSpPr>
            <a:spLocks noGrp="1"/>
          </p:cNvSpPr>
          <p:nvPr>
            <p:ph type="title"/>
          </p:nvPr>
        </p:nvSpPr>
        <p:spPr>
          <a:xfrm>
            <a:off x="508958" y="624054"/>
            <a:ext cx="8203721" cy="903410"/>
          </a:xfrm>
        </p:spPr>
        <p:txBody>
          <a:bodyPr/>
          <a:lstStyle/>
          <a:p>
            <a:pPr algn="ctr"/>
            <a:r>
              <a:rPr lang="en-US" dirty="0">
                <a:latin typeface="+mn-lt"/>
              </a:rPr>
              <a:t>Funding for Managed Care Health Plans</a:t>
            </a:r>
          </a:p>
        </p:txBody>
      </p:sp>
      <p:sp>
        <p:nvSpPr>
          <p:cNvPr id="3" name="Text Placeholder 2">
            <a:extLst>
              <a:ext uri="{FF2B5EF4-FFF2-40B4-BE49-F238E27FC236}">
                <a16:creationId xmlns:a16="http://schemas.microsoft.com/office/drawing/2014/main" id="{9652FD05-8732-4652-BDB2-259203A9D4B1}"/>
              </a:ext>
            </a:extLst>
          </p:cNvPr>
          <p:cNvSpPr>
            <a:spLocks noGrp="1"/>
          </p:cNvSpPr>
          <p:nvPr>
            <p:ph type="body" sz="quarter" idx="10"/>
          </p:nvPr>
        </p:nvSpPr>
        <p:spPr>
          <a:xfrm>
            <a:off x="703717" y="1673525"/>
            <a:ext cx="8077973" cy="4828377"/>
          </a:xfrm>
        </p:spPr>
        <p:txBody>
          <a:bodyPr/>
          <a:lstStyle/>
          <a:p>
            <a:r>
              <a:rPr lang="en-US" sz="2400" b="0" dirty="0">
                <a:latin typeface="+mn-lt"/>
              </a:rPr>
              <a:t>For Medicaid-funded services, MCOs are paid a monthly, actuarily-sound, </a:t>
            </a:r>
            <a:r>
              <a:rPr lang="en-US" sz="2400" dirty="0">
                <a:latin typeface="+mn-lt"/>
              </a:rPr>
              <a:t>risk-adjusted capitation payment </a:t>
            </a:r>
            <a:r>
              <a:rPr lang="en-US" sz="2400" b="0" dirty="0">
                <a:latin typeface="+mn-lt"/>
              </a:rPr>
              <a:t>based upon their monthly number of Medicaid members (</a:t>
            </a:r>
            <a:r>
              <a:rPr lang="en-US" sz="2400" dirty="0">
                <a:latin typeface="+mn-lt"/>
              </a:rPr>
              <a:t>Per Member Per Month </a:t>
            </a:r>
            <a:r>
              <a:rPr lang="en-US" sz="2400" b="0" dirty="0">
                <a:latin typeface="+mn-lt"/>
              </a:rPr>
              <a:t>– PMPM). </a:t>
            </a:r>
          </a:p>
          <a:p>
            <a:pPr lvl="1"/>
            <a:r>
              <a:rPr lang="en-US" b="0" dirty="0">
                <a:latin typeface="+mn-lt"/>
              </a:rPr>
              <a:t>Due to the level of disability/service cost of TP members, </a:t>
            </a:r>
            <a:r>
              <a:rPr lang="en-US" dirty="0">
                <a:latin typeface="+mn-lt"/>
              </a:rPr>
              <a:t>PMPMs for TPs will be significantly higher </a:t>
            </a:r>
            <a:r>
              <a:rPr lang="en-US" b="0" dirty="0">
                <a:latin typeface="+mn-lt"/>
              </a:rPr>
              <a:t>than for SPs, enabling TPs to manage far fewer covered lives.</a:t>
            </a:r>
          </a:p>
          <a:p>
            <a:r>
              <a:rPr lang="en-US" sz="2400" b="0" dirty="0">
                <a:latin typeface="+mn-lt"/>
              </a:rPr>
              <a:t>Plans must have </a:t>
            </a:r>
            <a:r>
              <a:rPr lang="en-US" sz="2400" dirty="0">
                <a:latin typeface="+mn-lt"/>
              </a:rPr>
              <a:t>adequate capital to cover any losses </a:t>
            </a:r>
            <a:r>
              <a:rPr lang="en-US" sz="2400" b="0" dirty="0">
                <a:latin typeface="+mn-lt"/>
              </a:rPr>
              <a:t>they experience.</a:t>
            </a:r>
          </a:p>
        </p:txBody>
      </p:sp>
      <p:sp>
        <p:nvSpPr>
          <p:cNvPr id="4" name="Text Placeholder 3">
            <a:extLst>
              <a:ext uri="{FF2B5EF4-FFF2-40B4-BE49-F238E27FC236}">
                <a16:creationId xmlns:a16="http://schemas.microsoft.com/office/drawing/2014/main" id="{9D0E5D6D-F612-4D2B-B705-FB16AF1A9280}"/>
              </a:ext>
            </a:extLst>
          </p:cNvPr>
          <p:cNvSpPr>
            <a:spLocks noGrp="1"/>
          </p:cNvSpPr>
          <p:nvPr>
            <p:ph type="body" sz="quarter" idx="11"/>
          </p:nvPr>
        </p:nvSpPr>
        <p:spPr>
          <a:xfrm>
            <a:off x="600001" y="6233946"/>
            <a:ext cx="7992005" cy="330200"/>
          </a:xfrm>
        </p:spPr>
        <p:txBody>
          <a:bodyPr/>
          <a:lstStyle/>
          <a:p>
            <a:endParaRPr lang="en-US" dirty="0"/>
          </a:p>
        </p:txBody>
      </p:sp>
    </p:spTree>
    <p:extLst>
      <p:ext uri="{BB962C8B-B14F-4D97-AF65-F5344CB8AC3E}">
        <p14:creationId xmlns:p14="http://schemas.microsoft.com/office/powerpoint/2010/main" val="157007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84F5-88E7-4047-807E-BC053B50E522}"/>
              </a:ext>
            </a:extLst>
          </p:cNvPr>
          <p:cNvSpPr>
            <a:spLocks noGrp="1"/>
          </p:cNvSpPr>
          <p:nvPr>
            <p:ph type="title"/>
          </p:nvPr>
        </p:nvSpPr>
        <p:spPr>
          <a:xfrm>
            <a:off x="600000" y="696190"/>
            <a:ext cx="7992005" cy="893619"/>
          </a:xfrm>
        </p:spPr>
        <p:txBody>
          <a:bodyPr/>
          <a:lstStyle/>
          <a:p>
            <a:r>
              <a:rPr lang="en-US" dirty="0">
                <a:latin typeface="+mn-lt"/>
              </a:rPr>
              <a:t>Funding for Managed Care Health Plans </a:t>
            </a:r>
          </a:p>
        </p:txBody>
      </p:sp>
      <p:sp>
        <p:nvSpPr>
          <p:cNvPr id="3" name="Text Placeholder 2">
            <a:extLst>
              <a:ext uri="{FF2B5EF4-FFF2-40B4-BE49-F238E27FC236}">
                <a16:creationId xmlns:a16="http://schemas.microsoft.com/office/drawing/2014/main" id="{9EA813C0-DEB3-48A0-A800-DCD966E02D5F}"/>
              </a:ext>
            </a:extLst>
          </p:cNvPr>
          <p:cNvSpPr>
            <a:spLocks noGrp="1"/>
          </p:cNvSpPr>
          <p:nvPr>
            <p:ph type="body" sz="quarter" idx="10"/>
          </p:nvPr>
        </p:nvSpPr>
        <p:spPr>
          <a:xfrm>
            <a:off x="924790" y="1589809"/>
            <a:ext cx="7592147" cy="4653300"/>
          </a:xfrm>
        </p:spPr>
        <p:txBody>
          <a:bodyPr/>
          <a:lstStyle/>
          <a:p>
            <a:r>
              <a:rPr lang="en-US" sz="2400" b="0" dirty="0">
                <a:latin typeface="+mn-lt"/>
              </a:rPr>
              <a:t>Plans are subject to a </a:t>
            </a:r>
            <a:r>
              <a:rPr lang="en-US" sz="2400" dirty="0">
                <a:latin typeface="+mn-lt"/>
              </a:rPr>
              <a:t>Medical Loss Ratio (MLR) of 88%, </a:t>
            </a:r>
            <a:r>
              <a:rPr lang="en-US" sz="2400" b="0" dirty="0">
                <a:latin typeface="+mn-lt"/>
              </a:rPr>
              <a:t>which measures the percent of premiums used for health care services and health care quality improvement </a:t>
            </a:r>
          </a:p>
          <a:p>
            <a:r>
              <a:rPr lang="en-US" sz="2400" b="0" dirty="0">
                <a:latin typeface="+mn-lt"/>
              </a:rPr>
              <a:t>If Plans do not meet the Medical Loss Ratio they must </a:t>
            </a:r>
            <a:r>
              <a:rPr lang="en-US" sz="2400" dirty="0">
                <a:latin typeface="+mn-lt"/>
              </a:rPr>
              <a:t>remit some of their premiums and/or fund community reinvestment</a:t>
            </a:r>
          </a:p>
          <a:p>
            <a:r>
              <a:rPr lang="en-US" sz="2400" b="0" dirty="0">
                <a:latin typeface="+mn-lt"/>
              </a:rPr>
              <a:t>DHHS also may </a:t>
            </a:r>
            <a:r>
              <a:rPr lang="en-US" sz="2400" dirty="0">
                <a:latin typeface="+mn-lt"/>
              </a:rPr>
              <a:t>withhold some premium payments if plans do not meet specific quality</a:t>
            </a:r>
            <a:r>
              <a:rPr lang="en-US" sz="2400" b="0" dirty="0">
                <a:latin typeface="+mn-lt"/>
              </a:rPr>
              <a:t> or performance goals</a:t>
            </a:r>
          </a:p>
        </p:txBody>
      </p:sp>
      <p:sp>
        <p:nvSpPr>
          <p:cNvPr id="4" name="Text Placeholder 3">
            <a:extLst>
              <a:ext uri="{FF2B5EF4-FFF2-40B4-BE49-F238E27FC236}">
                <a16:creationId xmlns:a16="http://schemas.microsoft.com/office/drawing/2014/main" id="{5CA6E13F-4754-4605-94AD-551CFADC3AA8}"/>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3992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59778" y="3739131"/>
            <a:ext cx="2413139" cy="2237649"/>
          </a:xfrm>
          <a:prstGeom prst="rect">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37428" y="676490"/>
            <a:ext cx="7281779" cy="866773"/>
          </a:xfrm>
        </p:spPr>
        <p:txBody>
          <a:bodyPr/>
          <a:lstStyle/>
          <a:p>
            <a:pPr algn="ctr"/>
            <a:r>
              <a:rPr lang="en-US" b="1" dirty="0">
                <a:latin typeface="+mn-lt"/>
              </a:rPr>
              <a:t>Shift to Value-Based Payment is Well Underway Nationally &amp; in NC</a:t>
            </a:r>
          </a:p>
        </p:txBody>
      </p:sp>
      <p:sp>
        <p:nvSpPr>
          <p:cNvPr id="3" name="Slide Number Placeholder 2"/>
          <p:cNvSpPr>
            <a:spLocks noGrp="1"/>
          </p:cNvSpPr>
          <p:nvPr>
            <p:ph type="sldNum" sz="quarter" idx="14"/>
          </p:nvPr>
        </p:nvSpPr>
        <p:spPr/>
        <p:txBody>
          <a:bodyPr/>
          <a:lstStyle/>
          <a:p>
            <a:endParaRPr lang="en-US" dirty="0">
              <a:solidFill>
                <a:prstClr val="black"/>
              </a:solidFill>
            </a:endParaRPr>
          </a:p>
        </p:txBody>
      </p:sp>
      <p:sp>
        <p:nvSpPr>
          <p:cNvPr id="4" name="TextBox 3"/>
          <p:cNvSpPr txBox="1"/>
          <p:nvPr/>
        </p:nvSpPr>
        <p:spPr>
          <a:xfrm>
            <a:off x="1150954" y="5776788"/>
            <a:ext cx="6456966" cy="707886"/>
          </a:xfrm>
          <a:prstGeom prst="rect">
            <a:avLst/>
          </a:prstGeom>
          <a:noFill/>
        </p:spPr>
        <p:txBody>
          <a:bodyPr wrap="square" rtlCol="0">
            <a:spAutoFit/>
          </a:bodyPr>
          <a:lstStyle/>
          <a:p>
            <a:r>
              <a:rPr lang="en-US" sz="1200" baseline="30000" dirty="0">
                <a:latin typeface="Gotham Bold"/>
              </a:rPr>
              <a:t> </a:t>
            </a:r>
          </a:p>
          <a:p>
            <a:endParaRPr lang="en-US" sz="1200" b="1" baseline="30000" dirty="0">
              <a:latin typeface="Gotham Bold"/>
            </a:endParaRPr>
          </a:p>
          <a:p>
            <a:r>
              <a:rPr lang="en-US" sz="1200" b="1" dirty="0">
                <a:latin typeface="Gotham Bold"/>
              </a:rPr>
              <a:t>Source: </a:t>
            </a:r>
            <a:r>
              <a:rPr lang="en-US" sz="1200" dirty="0">
                <a:latin typeface="Gotham Bold"/>
              </a:rPr>
              <a:t>“APM Measurement: Progress of Alternative Payment Models”, HCP-LAN, 2018. Survey responses were voluntary. </a:t>
            </a:r>
            <a:endParaRPr lang="en-US" sz="1200" baseline="30000" dirty="0">
              <a:latin typeface="Gotham Bold"/>
            </a:endParaRPr>
          </a:p>
        </p:txBody>
      </p:sp>
      <p:sp>
        <p:nvSpPr>
          <p:cNvPr id="9" name="TextBox 8"/>
          <p:cNvSpPr txBox="1"/>
          <p:nvPr/>
        </p:nvSpPr>
        <p:spPr>
          <a:xfrm>
            <a:off x="1143001" y="2772221"/>
            <a:ext cx="4242060" cy="1615827"/>
          </a:xfrm>
          <a:prstGeom prst="rect">
            <a:avLst/>
          </a:prstGeom>
          <a:noFill/>
        </p:spPr>
        <p:txBody>
          <a:bodyPr wrap="square" rtlCol="0">
            <a:spAutoFit/>
          </a:bodyPr>
          <a:lstStyle/>
          <a:p>
            <a:pPr marL="214313" indent="-214313">
              <a:spcAft>
                <a:spcPts val="900"/>
              </a:spcAft>
              <a:buFont typeface="Wingdings" panose="05000000000000000000" pitchFamily="2" charset="2"/>
              <a:buChar char="§"/>
            </a:pPr>
            <a:r>
              <a:rPr lang="en-US" sz="1200" b="1" dirty="0"/>
              <a:t>34% </a:t>
            </a:r>
            <a:r>
              <a:rPr lang="en-US" sz="1200" dirty="0"/>
              <a:t>of U.S. healthcare payments were “value-based” in 2017, up from </a:t>
            </a:r>
            <a:r>
              <a:rPr lang="en-US" sz="1200" b="1" dirty="0"/>
              <a:t>23% </a:t>
            </a:r>
            <a:r>
              <a:rPr lang="en-US" sz="1200" dirty="0"/>
              <a:t>in 2015, according to research conducted by the Healthcare Payment Learning and Action Network (HCP-LAN).*</a:t>
            </a:r>
          </a:p>
          <a:p>
            <a:pPr marL="214313" indent="-214313">
              <a:spcAft>
                <a:spcPts val="900"/>
              </a:spcAft>
              <a:buFont typeface="Wingdings" panose="05000000000000000000" pitchFamily="2" charset="2"/>
              <a:buChar char="§"/>
            </a:pPr>
            <a:r>
              <a:rPr lang="en-US" sz="1200" dirty="0"/>
              <a:t>Value-based arrangements were most common in Medicare but are widespread across payers.</a:t>
            </a:r>
          </a:p>
          <a:p>
            <a:pPr marL="214313" indent="-214313">
              <a:spcAft>
                <a:spcPts val="900"/>
              </a:spcAft>
              <a:buFont typeface="Wingdings" panose="05000000000000000000" pitchFamily="2" charset="2"/>
              <a:buChar char="§"/>
            </a:pPr>
            <a:endParaRPr lang="en-US" sz="1200" dirty="0"/>
          </a:p>
        </p:txBody>
      </p:sp>
      <p:sp>
        <p:nvSpPr>
          <p:cNvPr id="10" name="TextBox 9"/>
          <p:cNvSpPr txBox="1"/>
          <p:nvPr/>
        </p:nvSpPr>
        <p:spPr>
          <a:xfrm>
            <a:off x="1141241" y="5625121"/>
            <a:ext cx="4376394" cy="438582"/>
          </a:xfrm>
          <a:prstGeom prst="rect">
            <a:avLst/>
          </a:prstGeom>
          <a:noFill/>
        </p:spPr>
        <p:txBody>
          <a:bodyPr wrap="square" rtlCol="0">
            <a:spAutoFit/>
          </a:bodyPr>
          <a:lstStyle/>
          <a:p>
            <a:r>
              <a:rPr lang="en-US" sz="750" dirty="0"/>
              <a:t>*Payments categorized as level 3 (alternative payment models built on FFS architecture with upside/downside risk) or 4 (population based payment) under the Healthcare Payment Learning and Action Network (HCP-LAN) alternative payment model framework.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510" y="4434106"/>
            <a:ext cx="4137041" cy="123695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106043" y="4059910"/>
            <a:ext cx="4391553" cy="381002"/>
          </a:xfrm>
          <a:prstGeom prst="rect">
            <a:avLst/>
          </a:prstGeom>
          <a:noFill/>
        </p:spPr>
        <p:txBody>
          <a:bodyPr wrap="square" rtlCol="0">
            <a:spAutoFit/>
          </a:bodyPr>
          <a:lstStyle/>
          <a:p>
            <a:pPr algn="ctr"/>
            <a:r>
              <a:rPr lang="en-US" sz="938" b="1" dirty="0"/>
              <a:t>Percentage of Healthcare Payments in Level 3 or 4 Payment Models by Payer (2017)</a:t>
            </a:r>
          </a:p>
        </p:txBody>
      </p:sp>
      <p:sp>
        <p:nvSpPr>
          <p:cNvPr id="14" name="Rectangle 13"/>
          <p:cNvSpPr/>
          <p:nvPr/>
        </p:nvSpPr>
        <p:spPr>
          <a:xfrm>
            <a:off x="2164631" y="2412675"/>
            <a:ext cx="2389695" cy="318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chemeClr val="tx1"/>
                </a:solidFill>
              </a:rPr>
              <a:t>National Landscape</a:t>
            </a:r>
          </a:p>
        </p:txBody>
      </p:sp>
      <p:sp>
        <p:nvSpPr>
          <p:cNvPr id="16" name="Rectangle 15"/>
          <p:cNvSpPr/>
          <p:nvPr/>
        </p:nvSpPr>
        <p:spPr>
          <a:xfrm>
            <a:off x="5759778" y="2412675"/>
            <a:ext cx="2035646" cy="318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u="sng" dirty="0">
                <a:solidFill>
                  <a:schemeClr val="tx1"/>
                </a:solidFill>
              </a:rPr>
              <a:t>North Carolina</a:t>
            </a:r>
          </a:p>
        </p:txBody>
      </p:sp>
      <p:cxnSp>
        <p:nvCxnSpPr>
          <p:cNvPr id="20" name="Straight Connector 19"/>
          <p:cNvCxnSpPr/>
          <p:nvPr/>
        </p:nvCxnSpPr>
        <p:spPr>
          <a:xfrm>
            <a:off x="1143000" y="2299550"/>
            <a:ext cx="0" cy="344836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5825729" y="4551863"/>
            <a:ext cx="2260709" cy="749669"/>
          </a:xfrm>
          <a:prstGeom prst="rect">
            <a:avLst/>
          </a:prstGeom>
          <a:noFill/>
          <a:ln w="28575" cap="flat" cmpd="sng" algn="ctr">
            <a:noFill/>
            <a:prstDash val="solid"/>
            <a:round/>
            <a:headEnd type="none" w="med" len="med"/>
            <a:tailEnd type="none" w="med" len="med"/>
          </a:ln>
          <a:effectLst/>
        </p:spPr>
        <p:txBody>
          <a:bodyPr vert="horz" wrap="square" lIns="76394" tIns="38197" rIns="76394" bIns="38197" numCol="1" rtlCol="0" anchor="t" anchorCtr="0" compatLnSpc="1"/>
          <a:lstStyle/>
          <a:p>
            <a:pPr algn="ctr" defTabSz="764381" fontAlgn="base">
              <a:spcBef>
                <a:spcPct val="0"/>
              </a:spcBef>
              <a:spcAft>
                <a:spcPct val="0"/>
              </a:spcAft>
            </a:pPr>
            <a:r>
              <a:rPr lang="en-US" sz="900" b="1" dirty="0"/>
              <a:t>“Blue Cross NC, UNC Health Alliance Agreement Lowers Triangle ACA Rates by More Than 21 Percent”</a:t>
            </a:r>
          </a:p>
          <a:p>
            <a:pPr algn="ctr" defTabSz="764381" fontAlgn="base">
              <a:spcBef>
                <a:spcPct val="0"/>
              </a:spcBef>
              <a:spcAft>
                <a:spcPct val="0"/>
              </a:spcAft>
            </a:pPr>
            <a:r>
              <a:rPr lang="en-US" sz="900" i="1" dirty="0"/>
              <a:t>- Business Wire, 8/2018</a:t>
            </a:r>
          </a:p>
        </p:txBody>
      </p:sp>
      <p:sp>
        <p:nvSpPr>
          <p:cNvPr id="19" name="Rectangle 18"/>
          <p:cNvSpPr/>
          <p:nvPr/>
        </p:nvSpPr>
        <p:spPr bwMode="auto">
          <a:xfrm>
            <a:off x="5825729" y="5368912"/>
            <a:ext cx="2280830" cy="540428"/>
          </a:xfrm>
          <a:prstGeom prst="rect">
            <a:avLst/>
          </a:prstGeom>
          <a:noFill/>
          <a:ln w="28575" cap="flat" cmpd="sng" algn="ctr">
            <a:noFill/>
            <a:prstDash val="solid"/>
            <a:round/>
            <a:headEnd type="none" w="med" len="med"/>
            <a:tailEnd type="none" w="med" len="med"/>
          </a:ln>
          <a:effectLst/>
        </p:spPr>
        <p:txBody>
          <a:bodyPr vert="horz" wrap="square" lIns="76394" tIns="38197" rIns="76394" bIns="38197" numCol="1" rtlCol="0" anchor="t" anchorCtr="0" compatLnSpc="1"/>
          <a:lstStyle/>
          <a:p>
            <a:pPr algn="ctr" defTabSz="764381" fontAlgn="base">
              <a:spcBef>
                <a:spcPct val="0"/>
              </a:spcBef>
              <a:spcAft>
                <a:spcPct val="0"/>
              </a:spcAft>
            </a:pPr>
            <a:r>
              <a:rPr lang="en-US" sz="900" b="1" dirty="0"/>
              <a:t>“Duke Physician-Led Network Exceeds Quality Standards, Saves Medicare Millions”</a:t>
            </a:r>
          </a:p>
          <a:p>
            <a:pPr algn="ctr" defTabSz="764381" fontAlgn="base">
              <a:spcBef>
                <a:spcPct val="0"/>
              </a:spcBef>
              <a:spcAft>
                <a:spcPct val="0"/>
              </a:spcAft>
            </a:pPr>
            <a:r>
              <a:rPr lang="en-US" sz="900" i="1" dirty="0"/>
              <a:t>-Duke Health, 9/2018</a:t>
            </a:r>
          </a:p>
          <a:p>
            <a:pPr algn="ctr" defTabSz="764381" fontAlgn="base">
              <a:spcBef>
                <a:spcPct val="0"/>
              </a:spcBef>
              <a:spcAft>
                <a:spcPct val="0"/>
              </a:spcAft>
            </a:pPr>
            <a:endParaRPr lang="en-US" sz="900" b="1" dirty="0"/>
          </a:p>
        </p:txBody>
      </p:sp>
      <p:sp>
        <p:nvSpPr>
          <p:cNvPr id="18" name="TextBox 17"/>
          <p:cNvSpPr txBox="1"/>
          <p:nvPr/>
        </p:nvSpPr>
        <p:spPr>
          <a:xfrm>
            <a:off x="5497596" y="2668557"/>
            <a:ext cx="2456310" cy="874598"/>
          </a:xfrm>
          <a:prstGeom prst="rect">
            <a:avLst/>
          </a:prstGeom>
          <a:noFill/>
        </p:spPr>
        <p:txBody>
          <a:bodyPr wrap="square" rtlCol="0">
            <a:spAutoFit/>
          </a:bodyPr>
          <a:lstStyle/>
          <a:p>
            <a:pPr marL="214313" indent="-214313">
              <a:spcAft>
                <a:spcPts val="675"/>
              </a:spcAft>
              <a:buFont typeface="Wingdings" panose="05000000000000000000" pitchFamily="2" charset="2"/>
              <a:buChar char="§"/>
            </a:pPr>
            <a:r>
              <a:rPr lang="en-US" sz="1125" dirty="0"/>
              <a:t>Major NC health systems are signing value-based arrangements across payers.</a:t>
            </a:r>
          </a:p>
          <a:p>
            <a:pPr marL="214313" indent="-214313">
              <a:spcAft>
                <a:spcPts val="675"/>
              </a:spcAft>
              <a:buFont typeface="Wingdings" panose="05000000000000000000" pitchFamily="2" charset="2"/>
              <a:buChar char="§"/>
            </a:pPr>
            <a:endParaRPr lang="en-US" sz="1125" dirty="0">
              <a:latin typeface="Gotham Bold"/>
            </a:endParaRPr>
          </a:p>
        </p:txBody>
      </p:sp>
      <p:cxnSp>
        <p:nvCxnSpPr>
          <p:cNvPr id="8" name="Straight Connector 7"/>
          <p:cNvCxnSpPr/>
          <p:nvPr/>
        </p:nvCxnSpPr>
        <p:spPr>
          <a:xfrm>
            <a:off x="6012407" y="4409743"/>
            <a:ext cx="17554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2407" y="5240366"/>
            <a:ext cx="17554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434602" y="2299552"/>
            <a:ext cx="14141" cy="347723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flipV="1">
            <a:off x="1143000" y="1841711"/>
            <a:ext cx="6858000" cy="34528"/>
          </a:xfrm>
          <a:prstGeom prst="rect">
            <a:avLst/>
          </a:prstGeom>
          <a:solidFill>
            <a:schemeClr val="bg1">
              <a:lumMod val="75000"/>
            </a:schemeClr>
          </a:solidFill>
          <a:ln w="9525" cap="flat" cmpd="sng" algn="ctr">
            <a:noFill/>
            <a:prstDash val="solid"/>
            <a:round/>
            <a:headEnd type="none" w="med" len="med"/>
            <a:tailEnd type="none" w="med" len="med"/>
          </a:ln>
          <a:effectLst/>
        </p:spPr>
        <p:txBody>
          <a:bodyPr lIns="76394" tIns="38197" rIns="76394" bIns="38197" anchor="ctr"/>
          <a:lstStyle/>
          <a:p>
            <a:pPr algn="ctr" defTabSz="764381">
              <a:defRPr/>
            </a:pPr>
            <a:endParaRPr lang="en-US" sz="825" b="1" dirty="0">
              <a:solidFill>
                <a:prstClr val="black"/>
              </a:solidFill>
              <a:latin typeface="Calibri" charset="0"/>
              <a:cs typeface="Arial" pitchFamily="34" charset="0"/>
            </a:endParaRPr>
          </a:p>
        </p:txBody>
      </p:sp>
      <p:sp>
        <p:nvSpPr>
          <p:cNvPr id="34" name="Rectangle 33"/>
          <p:cNvSpPr/>
          <p:nvPr/>
        </p:nvSpPr>
        <p:spPr bwMode="auto">
          <a:xfrm>
            <a:off x="1144760" y="1773594"/>
            <a:ext cx="6858000" cy="564056"/>
          </a:xfrm>
          <a:prstGeom prst="rect">
            <a:avLst/>
          </a:prstGeom>
          <a:solidFill>
            <a:srgbClr val="F6D888">
              <a:lumMod val="60000"/>
              <a:lumOff val="40000"/>
            </a:srgbClr>
          </a:solidFill>
          <a:ln w="9525" cap="flat" cmpd="sng" algn="ctr">
            <a:solidFill>
              <a:schemeClr val="accent6">
                <a:lumMod val="75000"/>
              </a:schemeClr>
            </a:solidFill>
            <a:prstDash val="solid"/>
            <a:round/>
            <a:headEnd type="none" w="med" len="med"/>
            <a:tailEnd type="none" w="med" len="med"/>
          </a:ln>
          <a:effectLst/>
        </p:spPr>
        <p:txBody>
          <a:bodyPr vert="horz" wrap="square" lIns="76394" tIns="38197" rIns="76394" bIns="38197" numCol="1" rtlCol="0" anchor="ctr" anchorCtr="0" compatLnSpc="1">
            <a:prstTxWarp prst="textNoShape">
              <a:avLst/>
            </a:prstTxWarp>
          </a:bodyPr>
          <a:lstStyle/>
          <a:p>
            <a:pPr algn="ctr"/>
            <a:r>
              <a:rPr lang="en-US" sz="1500" b="1" dirty="0"/>
              <a:t>North Carolina Medicaid’s increasing focus on value-based payment (VBP) is part of a broader shift in payment models across payers. </a:t>
            </a:r>
          </a:p>
        </p:txBody>
      </p:sp>
      <p:sp>
        <p:nvSpPr>
          <p:cNvPr id="35" name="Rectangle 34"/>
          <p:cNvSpPr/>
          <p:nvPr/>
        </p:nvSpPr>
        <p:spPr bwMode="auto">
          <a:xfrm>
            <a:off x="5803728" y="3799037"/>
            <a:ext cx="2324831" cy="708519"/>
          </a:xfrm>
          <a:prstGeom prst="rect">
            <a:avLst/>
          </a:prstGeom>
          <a:noFill/>
          <a:ln w="28575" cap="flat" cmpd="sng" algn="ctr">
            <a:noFill/>
            <a:prstDash val="solid"/>
            <a:round/>
            <a:headEnd type="none" w="med" len="med"/>
            <a:tailEnd type="none" w="med" len="med"/>
          </a:ln>
          <a:effectLst/>
        </p:spPr>
        <p:txBody>
          <a:bodyPr vert="horz" wrap="square" lIns="76394" tIns="38197" rIns="76394" bIns="38197" numCol="1" rtlCol="0" anchor="t" anchorCtr="0" compatLnSpc="1"/>
          <a:lstStyle/>
          <a:p>
            <a:pPr algn="ctr" defTabSz="764381" fontAlgn="base">
              <a:spcBef>
                <a:spcPct val="0"/>
              </a:spcBef>
              <a:spcAft>
                <a:spcPct val="0"/>
              </a:spcAft>
            </a:pPr>
            <a:r>
              <a:rPr lang="en-US" sz="900" b="1" dirty="0"/>
              <a:t>“Blue Cross NC and Five Major Health Systems Announce Unprecedented Move to Value-Based Care”</a:t>
            </a:r>
          </a:p>
          <a:p>
            <a:pPr algn="ctr" defTabSz="764381" fontAlgn="base">
              <a:spcBef>
                <a:spcPct val="0"/>
              </a:spcBef>
              <a:spcAft>
                <a:spcPct val="0"/>
              </a:spcAft>
            </a:pPr>
            <a:r>
              <a:rPr lang="en-US" sz="900" i="1" dirty="0"/>
              <a:t>-BCBSNC, 1/2019</a:t>
            </a:r>
          </a:p>
          <a:p>
            <a:pPr algn="ctr" defTabSz="764381" fontAlgn="base">
              <a:spcBef>
                <a:spcPct val="0"/>
              </a:spcBef>
              <a:spcAft>
                <a:spcPct val="0"/>
              </a:spcAft>
            </a:pPr>
            <a:endParaRPr lang="en-US" sz="900" dirty="0"/>
          </a:p>
        </p:txBody>
      </p:sp>
    </p:spTree>
    <p:extLst>
      <p:ext uri="{BB962C8B-B14F-4D97-AF65-F5344CB8AC3E}">
        <p14:creationId xmlns:p14="http://schemas.microsoft.com/office/powerpoint/2010/main" val="443226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5sSFGv8SN27YGxNrSi2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YfwRjGWRWyM9jgUlXA7Xw"/>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5778</TotalTime>
  <Words>3776</Words>
  <Application>Microsoft Office PowerPoint</Application>
  <PresentationFormat>On-screen Show (4:3)</PresentationFormat>
  <Paragraphs>408</Paragraphs>
  <Slides>35</Slides>
  <Notes>35</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54" baseType="lpstr">
      <vt:lpstr>ＭＳ Ｐゴシック</vt:lpstr>
      <vt:lpstr>Arial</vt:lpstr>
      <vt:lpstr>Avenir</vt:lpstr>
      <vt:lpstr>Avenir Light</vt:lpstr>
      <vt:lpstr>Calibri</vt:lpstr>
      <vt:lpstr>Calibri Light</vt:lpstr>
      <vt:lpstr>Courier New</vt:lpstr>
      <vt:lpstr>Franklin Gothic Book</vt:lpstr>
      <vt:lpstr>Franklin Gothic Demi Cond</vt:lpstr>
      <vt:lpstr>Franklin Gothic Medium</vt:lpstr>
      <vt:lpstr>Franklin Gothic Medium Cond</vt:lpstr>
      <vt:lpstr>Gotham Bold</vt:lpstr>
      <vt:lpstr>Helvetica</vt:lpstr>
      <vt:lpstr>Symbol</vt:lpstr>
      <vt:lpstr>Times New Roman</vt:lpstr>
      <vt:lpstr>Wingdings</vt:lpstr>
      <vt:lpstr>3_Office Theme</vt:lpstr>
      <vt:lpstr>Office Theme</vt:lpstr>
      <vt:lpstr>think-cell Slide</vt:lpstr>
      <vt:lpstr>PowerPoint Presentation</vt:lpstr>
      <vt:lpstr>Medicaid Transformation Vision</vt:lpstr>
      <vt:lpstr>Context for Medicaid Transformation</vt:lpstr>
      <vt:lpstr>NC DHHS Committed to Ensuring Medicaid Managed Care Plans:</vt:lpstr>
      <vt:lpstr>1115 Demonstration Waiver</vt:lpstr>
      <vt:lpstr>1115 Demonstration Waiver </vt:lpstr>
      <vt:lpstr>Funding for Managed Care Health Plans</vt:lpstr>
      <vt:lpstr>Funding for Managed Care Health Plans </vt:lpstr>
      <vt:lpstr>Shift to Value-Based Payment is Well Underway Nationally &amp; in NC</vt:lpstr>
      <vt:lpstr>NC Medicaid Managed Care Products </vt:lpstr>
      <vt:lpstr>NC Medicaid Managed Care Products</vt:lpstr>
      <vt:lpstr>Beneficiary Eligibility for Managed Care</vt:lpstr>
      <vt:lpstr>PowerPoint Presentation</vt:lpstr>
      <vt:lpstr>Advanced Medical Homes</vt:lpstr>
      <vt:lpstr>Overview of Advanced Medical Home Program</vt:lpstr>
      <vt:lpstr>Working with CINs and Other Partners in the AMH Program</vt:lpstr>
      <vt:lpstr>Promoting Value, Quality and Population Health</vt:lpstr>
      <vt:lpstr>PowerPoint Presentation</vt:lpstr>
      <vt:lpstr>Care Management </vt:lpstr>
      <vt:lpstr>Care Management</vt:lpstr>
      <vt:lpstr>Healthy Opportunities in Medicaid Transformation</vt:lpstr>
      <vt:lpstr>What is NCCARE360?  Part of a Broader Statewide Framework</vt:lpstr>
      <vt:lpstr>Three Functions</vt:lpstr>
      <vt:lpstr>Benefits Common to Both SPs and TPs</vt:lpstr>
      <vt:lpstr>BH Services in Both SPs and TPs </vt:lpstr>
      <vt:lpstr> Reasons for Community Behavioral Health Providers to Contract with Standard Plans</vt:lpstr>
      <vt:lpstr>Centralized Credentialing</vt:lpstr>
      <vt:lpstr>Tailored Plan ONLY Services </vt:lpstr>
      <vt:lpstr>PowerPoint Presentation</vt:lpstr>
      <vt:lpstr>BH I/DD Tailored Plan Enrollment Process:  Eligibility Identified Post-Standard Plan Launch</vt:lpstr>
      <vt:lpstr>TP Beneficiary Eligible Examples</vt:lpstr>
      <vt:lpstr>PowerPoint Presentation</vt:lpstr>
      <vt:lpstr>Significant Change/New Opportunities</vt:lpstr>
      <vt:lpstr>Significant Change/New Opportunities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Keaton, Markita</cp:lastModifiedBy>
  <cp:revision>507</cp:revision>
  <cp:lastPrinted>2018-03-22T13:26:44Z</cp:lastPrinted>
  <dcterms:created xsi:type="dcterms:W3CDTF">2015-07-07T20:02:11Z</dcterms:created>
  <dcterms:modified xsi:type="dcterms:W3CDTF">2019-05-07T17:58:51Z</dcterms:modified>
</cp:coreProperties>
</file>