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338" r:id="rId2"/>
    <p:sldId id="339" r:id="rId3"/>
    <p:sldId id="258" r:id="rId4"/>
    <p:sldId id="325" r:id="rId5"/>
    <p:sldId id="326" r:id="rId6"/>
    <p:sldId id="306" r:id="rId7"/>
    <p:sldId id="329" r:id="rId8"/>
    <p:sldId id="305" r:id="rId9"/>
    <p:sldId id="267" r:id="rId10"/>
    <p:sldId id="262" r:id="rId11"/>
    <p:sldId id="300" r:id="rId12"/>
    <p:sldId id="340" r:id="rId13"/>
    <p:sldId id="341" r:id="rId14"/>
    <p:sldId id="336" r:id="rId15"/>
    <p:sldId id="337" r:id="rId16"/>
    <p:sldId id="308" r:id="rId17"/>
    <p:sldId id="330" r:id="rId18"/>
    <p:sldId id="278" r:id="rId19"/>
    <p:sldId id="302" r:id="rId20"/>
    <p:sldId id="303" r:id="rId21"/>
    <p:sldId id="307" r:id="rId22"/>
    <p:sldId id="321" r:id="rId23"/>
    <p:sldId id="333" r:id="rId24"/>
    <p:sldId id="334" r:id="rId25"/>
    <p:sldId id="331" r:id="rId26"/>
    <p:sldId id="332" r:id="rId27"/>
    <p:sldId id="289" r:id="rId28"/>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654"/>
    <a:srgbClr val="0099B5"/>
    <a:srgbClr val="9399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horzBarState="maximized">
    <p:restoredLeft sz="18867" autoAdjust="0"/>
    <p:restoredTop sz="86456" autoAdjust="0"/>
  </p:normalViewPr>
  <p:slideViewPr>
    <p:cSldViewPr>
      <p:cViewPr>
        <p:scale>
          <a:sx n="80" d="100"/>
          <a:sy n="80" d="100"/>
        </p:scale>
        <p:origin x="1452" y="-558"/>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 r:id="rId25" collapse="1"/>
      <p:sld r:id="rId26" collapse="1"/>
      <p:sld r:id="rId27" collapse="1"/>
    </p:sldLst>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13" Type="http://schemas.openxmlformats.org/officeDocument/2006/relationships/slide" Target="slides/slide13.xml"/><Relationship Id="rId18" Type="http://schemas.openxmlformats.org/officeDocument/2006/relationships/slide" Target="slides/slide18.xml"/><Relationship Id="rId26" Type="http://schemas.openxmlformats.org/officeDocument/2006/relationships/slide" Target="slides/slide26.xml"/><Relationship Id="rId3" Type="http://schemas.openxmlformats.org/officeDocument/2006/relationships/slide" Target="slides/slide3.xml"/><Relationship Id="rId21" Type="http://schemas.openxmlformats.org/officeDocument/2006/relationships/slide" Target="slides/slide21.xml"/><Relationship Id="rId7" Type="http://schemas.openxmlformats.org/officeDocument/2006/relationships/slide" Target="slides/slide7.xml"/><Relationship Id="rId12" Type="http://schemas.openxmlformats.org/officeDocument/2006/relationships/slide" Target="slides/slide12.xml"/><Relationship Id="rId17" Type="http://schemas.openxmlformats.org/officeDocument/2006/relationships/slide" Target="slides/slide17.xml"/><Relationship Id="rId25" Type="http://schemas.openxmlformats.org/officeDocument/2006/relationships/slide" Target="slides/slide25.xml"/><Relationship Id="rId2" Type="http://schemas.openxmlformats.org/officeDocument/2006/relationships/slide" Target="slides/slide2.xml"/><Relationship Id="rId16" Type="http://schemas.openxmlformats.org/officeDocument/2006/relationships/slide" Target="slides/slide16.xml"/><Relationship Id="rId20" Type="http://schemas.openxmlformats.org/officeDocument/2006/relationships/slide" Target="slides/slide20.xml"/><Relationship Id="rId1" Type="http://schemas.openxmlformats.org/officeDocument/2006/relationships/slide" Target="slides/slide1.xml"/><Relationship Id="rId6" Type="http://schemas.openxmlformats.org/officeDocument/2006/relationships/slide" Target="slides/slide6.xml"/><Relationship Id="rId11" Type="http://schemas.openxmlformats.org/officeDocument/2006/relationships/slide" Target="slides/slide11.xml"/><Relationship Id="rId24" Type="http://schemas.openxmlformats.org/officeDocument/2006/relationships/slide" Target="slides/slide24.xml"/><Relationship Id="rId5" Type="http://schemas.openxmlformats.org/officeDocument/2006/relationships/slide" Target="slides/slide5.xml"/><Relationship Id="rId15" Type="http://schemas.openxmlformats.org/officeDocument/2006/relationships/slide" Target="slides/slide15.xml"/><Relationship Id="rId23" Type="http://schemas.openxmlformats.org/officeDocument/2006/relationships/slide" Target="slides/slide23.xml"/><Relationship Id="rId10" Type="http://schemas.openxmlformats.org/officeDocument/2006/relationships/slide" Target="slides/slide10.xml"/><Relationship Id="rId19" Type="http://schemas.openxmlformats.org/officeDocument/2006/relationships/slide" Target="slides/slide19.xml"/><Relationship Id="rId4" Type="http://schemas.openxmlformats.org/officeDocument/2006/relationships/slide" Target="slides/slide4.xml"/><Relationship Id="rId9" Type="http://schemas.openxmlformats.org/officeDocument/2006/relationships/slide" Target="slides/slide9.xml"/><Relationship Id="rId14" Type="http://schemas.openxmlformats.org/officeDocument/2006/relationships/slide" Target="slides/slide14.xml"/><Relationship Id="rId22" Type="http://schemas.openxmlformats.org/officeDocument/2006/relationships/slide" Target="slides/slide22.xml"/><Relationship Id="rId27" Type="http://schemas.openxmlformats.org/officeDocument/2006/relationships/slide" Target="slides/slide2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5F52EF-EE36-4E67-B3A6-ACFD6F5C5DAB}"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US"/>
        </a:p>
      </dgm:t>
    </dgm:pt>
    <dgm:pt modelId="{08354381-407F-4B71-AC6F-E50304E45916}">
      <dgm:prSet phldrT="[Text]"/>
      <dgm:spPr/>
      <dgm:t>
        <a:bodyPr/>
        <a:lstStyle/>
        <a:p>
          <a:pPr algn="ctr"/>
          <a:r>
            <a:rPr lang="en-US" dirty="0"/>
            <a:t>Community Integration</a:t>
          </a:r>
        </a:p>
      </dgm:t>
    </dgm:pt>
    <dgm:pt modelId="{D7D94B11-C9AA-4B40-9011-DA3FBEB087A2}" type="parTrans" cxnId="{F116626C-22ED-40C3-A8DC-85A77DE02A01}">
      <dgm:prSet/>
      <dgm:spPr/>
      <dgm:t>
        <a:bodyPr/>
        <a:lstStyle/>
        <a:p>
          <a:pPr algn="ctr"/>
          <a:endParaRPr lang="en-US"/>
        </a:p>
      </dgm:t>
    </dgm:pt>
    <dgm:pt modelId="{37B9F5FB-C18E-4AF4-A377-A302049627A0}" type="sibTrans" cxnId="{F116626C-22ED-40C3-A8DC-85A77DE02A01}">
      <dgm:prSet/>
      <dgm:spPr/>
      <dgm:t>
        <a:bodyPr/>
        <a:lstStyle/>
        <a:p>
          <a:pPr algn="ctr"/>
          <a:endParaRPr lang="en-US"/>
        </a:p>
      </dgm:t>
    </dgm:pt>
    <dgm:pt modelId="{355B8867-672A-49DE-A43A-1C9A6AA8C602}">
      <dgm:prSet phldrT="[Text]" custT="1"/>
      <dgm:spPr/>
      <dgm:t>
        <a:bodyPr/>
        <a:lstStyle/>
        <a:p>
          <a:pPr algn="ctr"/>
          <a:r>
            <a:rPr lang="en-US" sz="1200" baseline="0" dirty="0"/>
            <a:t>System</a:t>
          </a:r>
          <a:r>
            <a:rPr lang="en-US" sz="1050" dirty="0"/>
            <a:t> Analysis</a:t>
          </a:r>
        </a:p>
      </dgm:t>
    </dgm:pt>
    <dgm:pt modelId="{C252A07B-94D6-4CC0-8D2D-D2D87427A391}" type="parTrans" cxnId="{A7AC666D-842C-401E-BA2F-E80E3571FF6D}">
      <dgm:prSet/>
      <dgm:spPr/>
      <dgm:t>
        <a:bodyPr/>
        <a:lstStyle/>
        <a:p>
          <a:pPr algn="ctr"/>
          <a:endParaRPr lang="en-US"/>
        </a:p>
      </dgm:t>
    </dgm:pt>
    <dgm:pt modelId="{E1054E37-3AB7-4D32-880D-2D1F94AAF966}" type="sibTrans" cxnId="{A7AC666D-842C-401E-BA2F-E80E3571FF6D}">
      <dgm:prSet/>
      <dgm:spPr/>
      <dgm:t>
        <a:bodyPr/>
        <a:lstStyle/>
        <a:p>
          <a:pPr algn="ctr"/>
          <a:endParaRPr lang="en-US"/>
        </a:p>
      </dgm:t>
    </dgm:pt>
    <dgm:pt modelId="{21D2E71A-6F6A-4A5B-BBF0-A99600062CE8}">
      <dgm:prSet phldrT="[Text]" custT="1"/>
      <dgm:spPr/>
      <dgm:t>
        <a:bodyPr/>
        <a:lstStyle/>
        <a:p>
          <a:pPr algn="ctr"/>
          <a:r>
            <a:rPr lang="en-US" sz="1200" baseline="0" dirty="0"/>
            <a:t>Olmstead Plan Development and Modification</a:t>
          </a:r>
        </a:p>
      </dgm:t>
    </dgm:pt>
    <dgm:pt modelId="{ED219968-4478-4C6D-AA18-4C10213974B2}" type="parTrans" cxnId="{DF69A427-7CC4-429B-B0CC-5B3509E2D694}">
      <dgm:prSet/>
      <dgm:spPr/>
      <dgm:t>
        <a:bodyPr/>
        <a:lstStyle/>
        <a:p>
          <a:pPr algn="ctr"/>
          <a:endParaRPr lang="en-US"/>
        </a:p>
      </dgm:t>
    </dgm:pt>
    <dgm:pt modelId="{D91A1D70-C5B6-4B8A-A7B4-FFC585E9BD82}" type="sibTrans" cxnId="{DF69A427-7CC4-429B-B0CC-5B3509E2D694}">
      <dgm:prSet/>
      <dgm:spPr/>
      <dgm:t>
        <a:bodyPr/>
        <a:lstStyle/>
        <a:p>
          <a:pPr algn="ctr"/>
          <a:endParaRPr lang="en-US"/>
        </a:p>
      </dgm:t>
    </dgm:pt>
    <dgm:pt modelId="{56BBC139-26B0-4837-9F7D-239BACC5358C}">
      <dgm:prSet phldrT="[Text]" custT="1"/>
      <dgm:spPr/>
      <dgm:t>
        <a:bodyPr/>
        <a:lstStyle/>
        <a:p>
          <a:pPr algn="ctr"/>
          <a:r>
            <a:rPr lang="en-US" sz="1200" baseline="0" dirty="0"/>
            <a:t>Implementation</a:t>
          </a:r>
        </a:p>
      </dgm:t>
    </dgm:pt>
    <dgm:pt modelId="{AC759786-A251-4CD3-B48F-0DC02C82AE29}" type="parTrans" cxnId="{EB261AA6-17BE-4CE6-8B72-56183A906638}">
      <dgm:prSet/>
      <dgm:spPr/>
      <dgm:t>
        <a:bodyPr/>
        <a:lstStyle/>
        <a:p>
          <a:pPr algn="ctr"/>
          <a:endParaRPr lang="en-US"/>
        </a:p>
      </dgm:t>
    </dgm:pt>
    <dgm:pt modelId="{6E8D51FF-10CE-4BC8-B401-70336FEDB42C}" type="sibTrans" cxnId="{EB261AA6-17BE-4CE6-8B72-56183A906638}">
      <dgm:prSet/>
      <dgm:spPr/>
      <dgm:t>
        <a:bodyPr/>
        <a:lstStyle/>
        <a:p>
          <a:pPr algn="ctr"/>
          <a:endParaRPr lang="en-US"/>
        </a:p>
      </dgm:t>
    </dgm:pt>
    <dgm:pt modelId="{84556263-2CA2-4877-B6C6-DCB16E3712CE}">
      <dgm:prSet phldrT="[Text]" custT="1"/>
      <dgm:spPr/>
      <dgm:t>
        <a:bodyPr/>
        <a:lstStyle/>
        <a:p>
          <a:pPr algn="ctr"/>
          <a:r>
            <a:rPr lang="en-US" sz="1200" baseline="0" dirty="0"/>
            <a:t>Performance Measurement </a:t>
          </a:r>
        </a:p>
      </dgm:t>
    </dgm:pt>
    <dgm:pt modelId="{E969935E-D486-411A-B269-FB2A4E364D20}" type="parTrans" cxnId="{DF1917F0-7B1D-4125-B2BD-D35858F01CFE}">
      <dgm:prSet/>
      <dgm:spPr/>
      <dgm:t>
        <a:bodyPr/>
        <a:lstStyle/>
        <a:p>
          <a:pPr algn="ctr"/>
          <a:endParaRPr lang="en-US"/>
        </a:p>
      </dgm:t>
    </dgm:pt>
    <dgm:pt modelId="{37B1236A-DD7A-4E7B-B974-3401B3C6B2B3}" type="sibTrans" cxnId="{DF1917F0-7B1D-4125-B2BD-D35858F01CFE}">
      <dgm:prSet/>
      <dgm:spPr/>
      <dgm:t>
        <a:bodyPr/>
        <a:lstStyle/>
        <a:p>
          <a:pPr algn="ctr"/>
          <a:endParaRPr lang="en-US"/>
        </a:p>
      </dgm:t>
    </dgm:pt>
    <dgm:pt modelId="{8B2AADE9-B0A2-467C-8DFD-63A6A7E61D85}" type="pres">
      <dgm:prSet presAssocID="{B25F52EF-EE36-4E67-B3A6-ACFD6F5C5DAB}" presName="Name0" presStyleCnt="0">
        <dgm:presLayoutVars>
          <dgm:chMax val="1"/>
          <dgm:dir/>
          <dgm:animLvl val="ctr"/>
          <dgm:resizeHandles val="exact"/>
        </dgm:presLayoutVars>
      </dgm:prSet>
      <dgm:spPr/>
    </dgm:pt>
    <dgm:pt modelId="{963FD70F-0E40-48B3-B5ED-0A4AA138F689}" type="pres">
      <dgm:prSet presAssocID="{08354381-407F-4B71-AC6F-E50304E45916}" presName="centerShape" presStyleLbl="node0" presStyleIdx="0" presStyleCnt="1"/>
      <dgm:spPr/>
    </dgm:pt>
    <dgm:pt modelId="{D86EFEE1-C157-4E07-8998-1758DEF09AC5}" type="pres">
      <dgm:prSet presAssocID="{355B8867-672A-49DE-A43A-1C9A6AA8C602}" presName="node" presStyleLbl="node1" presStyleIdx="0" presStyleCnt="4" custScaleX="147238" custScaleY="92870">
        <dgm:presLayoutVars>
          <dgm:bulletEnabled val="1"/>
        </dgm:presLayoutVars>
      </dgm:prSet>
      <dgm:spPr/>
    </dgm:pt>
    <dgm:pt modelId="{3A62152E-2CA6-4646-ACAC-43CF2B97AA7C}" type="pres">
      <dgm:prSet presAssocID="{355B8867-672A-49DE-A43A-1C9A6AA8C602}" presName="dummy" presStyleCnt="0"/>
      <dgm:spPr/>
    </dgm:pt>
    <dgm:pt modelId="{DDD808C8-8E4C-4F92-8854-45400D4E82D4}" type="pres">
      <dgm:prSet presAssocID="{E1054E37-3AB7-4D32-880D-2D1F94AAF966}" presName="sibTrans" presStyleLbl="sibTrans2D1" presStyleIdx="0" presStyleCnt="4"/>
      <dgm:spPr/>
    </dgm:pt>
    <dgm:pt modelId="{92C1C96E-81D2-433B-B153-69247E92B51E}" type="pres">
      <dgm:prSet presAssocID="{21D2E71A-6F6A-4A5B-BBF0-A99600062CE8}" presName="node" presStyleLbl="node1" presStyleIdx="1" presStyleCnt="4" custScaleX="144690" custScaleY="93841">
        <dgm:presLayoutVars>
          <dgm:bulletEnabled val="1"/>
        </dgm:presLayoutVars>
      </dgm:prSet>
      <dgm:spPr/>
    </dgm:pt>
    <dgm:pt modelId="{CEC80793-BB75-4C21-8540-90AB37A3CF20}" type="pres">
      <dgm:prSet presAssocID="{21D2E71A-6F6A-4A5B-BBF0-A99600062CE8}" presName="dummy" presStyleCnt="0"/>
      <dgm:spPr/>
    </dgm:pt>
    <dgm:pt modelId="{493982C7-2041-42B2-ACCE-B2F912744E1A}" type="pres">
      <dgm:prSet presAssocID="{D91A1D70-C5B6-4B8A-A7B4-FFC585E9BD82}" presName="sibTrans" presStyleLbl="sibTrans2D1" presStyleIdx="1" presStyleCnt="4"/>
      <dgm:spPr/>
    </dgm:pt>
    <dgm:pt modelId="{55712107-3446-4971-9F2E-774CC9E1036A}" type="pres">
      <dgm:prSet presAssocID="{56BBC139-26B0-4837-9F7D-239BACC5358C}" presName="node" presStyleLbl="node1" presStyleIdx="2" presStyleCnt="4" custScaleX="147238" custScaleY="87470">
        <dgm:presLayoutVars>
          <dgm:bulletEnabled val="1"/>
        </dgm:presLayoutVars>
      </dgm:prSet>
      <dgm:spPr/>
    </dgm:pt>
    <dgm:pt modelId="{B2B88B31-5C02-4221-8D33-62462FB1C2EC}" type="pres">
      <dgm:prSet presAssocID="{56BBC139-26B0-4837-9F7D-239BACC5358C}" presName="dummy" presStyleCnt="0"/>
      <dgm:spPr/>
    </dgm:pt>
    <dgm:pt modelId="{32A80E41-BDE6-431F-B835-E2986F2D4344}" type="pres">
      <dgm:prSet presAssocID="{6E8D51FF-10CE-4BC8-B401-70336FEDB42C}" presName="sibTrans" presStyleLbl="sibTrans2D1" presStyleIdx="2" presStyleCnt="4"/>
      <dgm:spPr/>
    </dgm:pt>
    <dgm:pt modelId="{CF42A629-09FC-4526-ADF7-428BB5D70C87}" type="pres">
      <dgm:prSet presAssocID="{84556263-2CA2-4877-B6C6-DCB16E3712CE}" presName="node" presStyleLbl="node1" presStyleIdx="3" presStyleCnt="4" custScaleX="150581">
        <dgm:presLayoutVars>
          <dgm:bulletEnabled val="1"/>
        </dgm:presLayoutVars>
      </dgm:prSet>
      <dgm:spPr/>
    </dgm:pt>
    <dgm:pt modelId="{BAB6044F-91C9-4B0C-A7EB-DA88D415E3BE}" type="pres">
      <dgm:prSet presAssocID="{84556263-2CA2-4877-B6C6-DCB16E3712CE}" presName="dummy" presStyleCnt="0"/>
      <dgm:spPr/>
    </dgm:pt>
    <dgm:pt modelId="{8C9160A1-16D6-445D-B92B-094FE0F5E0AF}" type="pres">
      <dgm:prSet presAssocID="{37B1236A-DD7A-4E7B-B974-3401B3C6B2B3}" presName="sibTrans" presStyleLbl="sibTrans2D1" presStyleIdx="3" presStyleCnt="4"/>
      <dgm:spPr/>
    </dgm:pt>
  </dgm:ptLst>
  <dgm:cxnLst>
    <dgm:cxn modelId="{46D18F0F-D350-4044-8D02-4BB91BA4AFE0}" type="presOf" srcId="{355B8867-672A-49DE-A43A-1C9A6AA8C602}" destId="{D86EFEE1-C157-4E07-8998-1758DEF09AC5}" srcOrd="0" destOrd="0" presId="urn:microsoft.com/office/officeart/2005/8/layout/radial6"/>
    <dgm:cxn modelId="{A9EFB511-37A1-4DF0-8E53-DCC0DF4AEA93}" type="presOf" srcId="{E1054E37-3AB7-4D32-880D-2D1F94AAF966}" destId="{DDD808C8-8E4C-4F92-8854-45400D4E82D4}" srcOrd="0" destOrd="0" presId="urn:microsoft.com/office/officeart/2005/8/layout/radial6"/>
    <dgm:cxn modelId="{B42DCB16-F527-4E47-B4E0-BCA466D469FE}" type="presOf" srcId="{21D2E71A-6F6A-4A5B-BBF0-A99600062CE8}" destId="{92C1C96E-81D2-433B-B153-69247E92B51E}" srcOrd="0" destOrd="0" presId="urn:microsoft.com/office/officeart/2005/8/layout/radial6"/>
    <dgm:cxn modelId="{DF69A427-7CC4-429B-B0CC-5B3509E2D694}" srcId="{08354381-407F-4B71-AC6F-E50304E45916}" destId="{21D2E71A-6F6A-4A5B-BBF0-A99600062CE8}" srcOrd="1" destOrd="0" parTransId="{ED219968-4478-4C6D-AA18-4C10213974B2}" sibTransId="{D91A1D70-C5B6-4B8A-A7B4-FFC585E9BD82}"/>
    <dgm:cxn modelId="{A5F92D3B-23A1-4A8B-B4BC-5A64EF79C503}" type="presOf" srcId="{6E8D51FF-10CE-4BC8-B401-70336FEDB42C}" destId="{32A80E41-BDE6-431F-B835-E2986F2D4344}" srcOrd="0" destOrd="0" presId="urn:microsoft.com/office/officeart/2005/8/layout/radial6"/>
    <dgm:cxn modelId="{F116626C-22ED-40C3-A8DC-85A77DE02A01}" srcId="{B25F52EF-EE36-4E67-B3A6-ACFD6F5C5DAB}" destId="{08354381-407F-4B71-AC6F-E50304E45916}" srcOrd="0" destOrd="0" parTransId="{D7D94B11-C9AA-4B40-9011-DA3FBEB087A2}" sibTransId="{37B9F5FB-C18E-4AF4-A377-A302049627A0}"/>
    <dgm:cxn modelId="{A7AC666D-842C-401E-BA2F-E80E3571FF6D}" srcId="{08354381-407F-4B71-AC6F-E50304E45916}" destId="{355B8867-672A-49DE-A43A-1C9A6AA8C602}" srcOrd="0" destOrd="0" parTransId="{C252A07B-94D6-4CC0-8D2D-D2D87427A391}" sibTransId="{E1054E37-3AB7-4D32-880D-2D1F94AAF966}"/>
    <dgm:cxn modelId="{460FB24E-0444-4C32-A7FD-920B92AECC29}" type="presOf" srcId="{37B1236A-DD7A-4E7B-B974-3401B3C6B2B3}" destId="{8C9160A1-16D6-445D-B92B-094FE0F5E0AF}" srcOrd="0" destOrd="0" presId="urn:microsoft.com/office/officeart/2005/8/layout/radial6"/>
    <dgm:cxn modelId="{EB261AA6-17BE-4CE6-8B72-56183A906638}" srcId="{08354381-407F-4B71-AC6F-E50304E45916}" destId="{56BBC139-26B0-4837-9F7D-239BACC5358C}" srcOrd="2" destOrd="0" parTransId="{AC759786-A251-4CD3-B48F-0DC02C82AE29}" sibTransId="{6E8D51FF-10CE-4BC8-B401-70336FEDB42C}"/>
    <dgm:cxn modelId="{5F3A13B1-43B9-4A82-A4D2-11E07B797558}" type="presOf" srcId="{08354381-407F-4B71-AC6F-E50304E45916}" destId="{963FD70F-0E40-48B3-B5ED-0A4AA138F689}" srcOrd="0" destOrd="0" presId="urn:microsoft.com/office/officeart/2005/8/layout/radial6"/>
    <dgm:cxn modelId="{2E67DDB5-C393-47EE-8B7E-DF067B3C77CC}" type="presOf" srcId="{D91A1D70-C5B6-4B8A-A7B4-FFC585E9BD82}" destId="{493982C7-2041-42B2-ACCE-B2F912744E1A}" srcOrd="0" destOrd="0" presId="urn:microsoft.com/office/officeart/2005/8/layout/radial6"/>
    <dgm:cxn modelId="{09CCD9CC-BFE1-42BE-9993-8DCB393A01FD}" type="presOf" srcId="{84556263-2CA2-4877-B6C6-DCB16E3712CE}" destId="{CF42A629-09FC-4526-ADF7-428BB5D70C87}" srcOrd="0" destOrd="0" presId="urn:microsoft.com/office/officeart/2005/8/layout/radial6"/>
    <dgm:cxn modelId="{110220ED-D6C1-4148-98F4-3E462D12A5E9}" type="presOf" srcId="{56BBC139-26B0-4837-9F7D-239BACC5358C}" destId="{55712107-3446-4971-9F2E-774CC9E1036A}" srcOrd="0" destOrd="0" presId="urn:microsoft.com/office/officeart/2005/8/layout/radial6"/>
    <dgm:cxn modelId="{DF1917F0-7B1D-4125-B2BD-D35858F01CFE}" srcId="{08354381-407F-4B71-AC6F-E50304E45916}" destId="{84556263-2CA2-4877-B6C6-DCB16E3712CE}" srcOrd="3" destOrd="0" parTransId="{E969935E-D486-411A-B269-FB2A4E364D20}" sibTransId="{37B1236A-DD7A-4E7B-B974-3401B3C6B2B3}"/>
    <dgm:cxn modelId="{1D17EEF4-7823-425D-968B-8E7651849928}" type="presOf" srcId="{B25F52EF-EE36-4E67-B3A6-ACFD6F5C5DAB}" destId="{8B2AADE9-B0A2-467C-8DFD-63A6A7E61D85}" srcOrd="0" destOrd="0" presId="urn:microsoft.com/office/officeart/2005/8/layout/radial6"/>
    <dgm:cxn modelId="{C212FD86-7433-4FB0-A0B2-14937670A7C1}" type="presParOf" srcId="{8B2AADE9-B0A2-467C-8DFD-63A6A7E61D85}" destId="{963FD70F-0E40-48B3-B5ED-0A4AA138F689}" srcOrd="0" destOrd="0" presId="urn:microsoft.com/office/officeart/2005/8/layout/radial6"/>
    <dgm:cxn modelId="{0503861B-7F67-466D-9C12-7E213D499CFB}" type="presParOf" srcId="{8B2AADE9-B0A2-467C-8DFD-63A6A7E61D85}" destId="{D86EFEE1-C157-4E07-8998-1758DEF09AC5}" srcOrd="1" destOrd="0" presId="urn:microsoft.com/office/officeart/2005/8/layout/radial6"/>
    <dgm:cxn modelId="{50135702-4DF5-4046-A586-9DF96B82249E}" type="presParOf" srcId="{8B2AADE9-B0A2-467C-8DFD-63A6A7E61D85}" destId="{3A62152E-2CA6-4646-ACAC-43CF2B97AA7C}" srcOrd="2" destOrd="0" presId="urn:microsoft.com/office/officeart/2005/8/layout/radial6"/>
    <dgm:cxn modelId="{E9633D9B-13D9-4718-9830-7C89E2AA8DF7}" type="presParOf" srcId="{8B2AADE9-B0A2-467C-8DFD-63A6A7E61D85}" destId="{DDD808C8-8E4C-4F92-8854-45400D4E82D4}" srcOrd="3" destOrd="0" presId="urn:microsoft.com/office/officeart/2005/8/layout/radial6"/>
    <dgm:cxn modelId="{D5B0A47B-9A06-4583-8342-B8724262DF3A}" type="presParOf" srcId="{8B2AADE9-B0A2-467C-8DFD-63A6A7E61D85}" destId="{92C1C96E-81D2-433B-B153-69247E92B51E}" srcOrd="4" destOrd="0" presId="urn:microsoft.com/office/officeart/2005/8/layout/radial6"/>
    <dgm:cxn modelId="{9AD5BA48-9F87-4467-A08D-B0B574F11922}" type="presParOf" srcId="{8B2AADE9-B0A2-467C-8DFD-63A6A7E61D85}" destId="{CEC80793-BB75-4C21-8540-90AB37A3CF20}" srcOrd="5" destOrd="0" presId="urn:microsoft.com/office/officeart/2005/8/layout/radial6"/>
    <dgm:cxn modelId="{71663394-EEBC-4D2C-A3FC-E335B8C380FD}" type="presParOf" srcId="{8B2AADE9-B0A2-467C-8DFD-63A6A7E61D85}" destId="{493982C7-2041-42B2-ACCE-B2F912744E1A}" srcOrd="6" destOrd="0" presId="urn:microsoft.com/office/officeart/2005/8/layout/radial6"/>
    <dgm:cxn modelId="{C0B6DB0B-ABAB-4DAC-AA14-3EA0860D9161}" type="presParOf" srcId="{8B2AADE9-B0A2-467C-8DFD-63A6A7E61D85}" destId="{55712107-3446-4971-9F2E-774CC9E1036A}" srcOrd="7" destOrd="0" presId="urn:microsoft.com/office/officeart/2005/8/layout/radial6"/>
    <dgm:cxn modelId="{51761B34-9D10-4EB9-90EC-59E955FD9C8C}" type="presParOf" srcId="{8B2AADE9-B0A2-467C-8DFD-63A6A7E61D85}" destId="{B2B88B31-5C02-4221-8D33-62462FB1C2EC}" srcOrd="8" destOrd="0" presId="urn:microsoft.com/office/officeart/2005/8/layout/radial6"/>
    <dgm:cxn modelId="{5A0C1555-86BA-48FC-85DF-6A8AE27347D4}" type="presParOf" srcId="{8B2AADE9-B0A2-467C-8DFD-63A6A7E61D85}" destId="{32A80E41-BDE6-431F-B835-E2986F2D4344}" srcOrd="9" destOrd="0" presId="urn:microsoft.com/office/officeart/2005/8/layout/radial6"/>
    <dgm:cxn modelId="{0A0DF931-5B16-43DC-B82D-336CD4D46ED1}" type="presParOf" srcId="{8B2AADE9-B0A2-467C-8DFD-63A6A7E61D85}" destId="{CF42A629-09FC-4526-ADF7-428BB5D70C87}" srcOrd="10" destOrd="0" presId="urn:microsoft.com/office/officeart/2005/8/layout/radial6"/>
    <dgm:cxn modelId="{2ADC1200-F7E1-4BA0-8552-372CD7FE3240}" type="presParOf" srcId="{8B2AADE9-B0A2-467C-8DFD-63A6A7E61D85}" destId="{BAB6044F-91C9-4B0C-A7EB-DA88D415E3BE}" srcOrd="11" destOrd="0" presId="urn:microsoft.com/office/officeart/2005/8/layout/radial6"/>
    <dgm:cxn modelId="{AC2D9B10-DFBB-4DEC-BA7F-F131F24E0EB2}" type="presParOf" srcId="{8B2AADE9-B0A2-467C-8DFD-63A6A7E61D85}" destId="{8C9160A1-16D6-445D-B92B-094FE0F5E0AF}" srcOrd="12" destOrd="0" presId="urn:microsoft.com/office/officeart/2005/8/layout/radial6"/>
  </dgm:cxnLst>
  <dgm:bg>
    <a:solidFill>
      <a:schemeClr val="accent4">
        <a:lumMod val="20000"/>
        <a:lumOff val="80000"/>
      </a:schemeClr>
    </a:solidFill>
  </dgm:bg>
  <dgm:whole>
    <a:ln>
      <a:solidFill>
        <a:schemeClr val="tx1"/>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9160A1-16D6-445D-B92B-094FE0F5E0AF}">
      <dsp:nvSpPr>
        <dsp:cNvPr id="0" name=""/>
        <dsp:cNvSpPr/>
      </dsp:nvSpPr>
      <dsp:spPr>
        <a:xfrm>
          <a:off x="1934131" y="538136"/>
          <a:ext cx="3479966" cy="3479966"/>
        </a:xfrm>
        <a:prstGeom prst="blockArc">
          <a:avLst>
            <a:gd name="adj1" fmla="val 10800000"/>
            <a:gd name="adj2" fmla="val 1620000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2A80E41-BDE6-431F-B835-E2986F2D4344}">
      <dsp:nvSpPr>
        <dsp:cNvPr id="0" name=""/>
        <dsp:cNvSpPr/>
      </dsp:nvSpPr>
      <dsp:spPr>
        <a:xfrm>
          <a:off x="1934131" y="538136"/>
          <a:ext cx="3479966" cy="3479966"/>
        </a:xfrm>
        <a:prstGeom prst="blockArc">
          <a:avLst>
            <a:gd name="adj1" fmla="val 5400000"/>
            <a:gd name="adj2" fmla="val 1080000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93982C7-2041-42B2-ACCE-B2F912744E1A}">
      <dsp:nvSpPr>
        <dsp:cNvPr id="0" name=""/>
        <dsp:cNvSpPr/>
      </dsp:nvSpPr>
      <dsp:spPr>
        <a:xfrm>
          <a:off x="1934131" y="538136"/>
          <a:ext cx="3479966" cy="3479966"/>
        </a:xfrm>
        <a:prstGeom prst="blockArc">
          <a:avLst>
            <a:gd name="adj1" fmla="val 0"/>
            <a:gd name="adj2" fmla="val 540000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DD808C8-8E4C-4F92-8854-45400D4E82D4}">
      <dsp:nvSpPr>
        <dsp:cNvPr id="0" name=""/>
        <dsp:cNvSpPr/>
      </dsp:nvSpPr>
      <dsp:spPr>
        <a:xfrm>
          <a:off x="1934131" y="538136"/>
          <a:ext cx="3479966" cy="3479966"/>
        </a:xfrm>
        <a:prstGeom prst="blockArc">
          <a:avLst>
            <a:gd name="adj1" fmla="val 16200000"/>
            <a:gd name="adj2" fmla="val 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63FD70F-0E40-48B3-B5ED-0A4AA138F689}">
      <dsp:nvSpPr>
        <dsp:cNvPr id="0" name=""/>
        <dsp:cNvSpPr/>
      </dsp:nvSpPr>
      <dsp:spPr>
        <a:xfrm>
          <a:off x="2873122" y="1477127"/>
          <a:ext cx="1601985" cy="160198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a:t>Community Integration</a:t>
          </a:r>
        </a:p>
      </dsp:txBody>
      <dsp:txXfrm>
        <a:off x="3107727" y="1711732"/>
        <a:ext cx="1132775" cy="1132775"/>
      </dsp:txXfrm>
    </dsp:sp>
    <dsp:sp modelId="{D86EFEE1-C157-4E07-8998-1758DEF09AC5}">
      <dsp:nvSpPr>
        <dsp:cNvPr id="0" name=""/>
        <dsp:cNvSpPr/>
      </dsp:nvSpPr>
      <dsp:spPr>
        <a:xfrm>
          <a:off x="2848559" y="57789"/>
          <a:ext cx="1651112" cy="104143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baseline="0" dirty="0"/>
            <a:t>System</a:t>
          </a:r>
          <a:r>
            <a:rPr lang="en-US" sz="1050" kern="1200" dirty="0"/>
            <a:t> Analysis</a:t>
          </a:r>
        </a:p>
      </dsp:txBody>
      <dsp:txXfrm>
        <a:off x="3090359" y="210304"/>
        <a:ext cx="1167512" cy="736405"/>
      </dsp:txXfrm>
    </dsp:sp>
    <dsp:sp modelId="{92C1C96E-81D2-433B-B153-69247E92B51E}">
      <dsp:nvSpPr>
        <dsp:cNvPr id="0" name=""/>
        <dsp:cNvSpPr/>
      </dsp:nvSpPr>
      <dsp:spPr>
        <a:xfrm>
          <a:off x="4562458" y="1751958"/>
          <a:ext cx="1622539" cy="105232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baseline="0" dirty="0"/>
            <a:t>Olmstead Plan Development and Modification</a:t>
          </a:r>
        </a:p>
      </dsp:txBody>
      <dsp:txXfrm>
        <a:off x="4800073" y="1906067"/>
        <a:ext cx="1147309" cy="744105"/>
      </dsp:txXfrm>
    </dsp:sp>
    <dsp:sp modelId="{55712107-3446-4971-9F2E-774CC9E1036A}">
      <dsp:nvSpPr>
        <dsp:cNvPr id="0" name=""/>
        <dsp:cNvSpPr/>
      </dsp:nvSpPr>
      <dsp:spPr>
        <a:xfrm>
          <a:off x="2848559" y="3487293"/>
          <a:ext cx="1651112" cy="98087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baseline="0" dirty="0"/>
            <a:t>Implementation</a:t>
          </a:r>
        </a:p>
      </dsp:txBody>
      <dsp:txXfrm>
        <a:off x="3090359" y="3630939"/>
        <a:ext cx="1167512" cy="693587"/>
      </dsp:txXfrm>
    </dsp:sp>
    <dsp:sp modelId="{CF42A629-09FC-4526-ADF7-428BB5D70C87}">
      <dsp:nvSpPr>
        <dsp:cNvPr id="0" name=""/>
        <dsp:cNvSpPr/>
      </dsp:nvSpPr>
      <dsp:spPr>
        <a:xfrm>
          <a:off x="1130201" y="1717425"/>
          <a:ext cx="1688600" cy="112139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US" sz="1200" kern="1200" baseline="0" dirty="0"/>
            <a:t>Performance Measurement </a:t>
          </a:r>
        </a:p>
      </dsp:txBody>
      <dsp:txXfrm>
        <a:off x="1377491" y="1881649"/>
        <a:ext cx="1194020" cy="792942"/>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sz="quarter" idx="1"/>
          </p:nvPr>
        </p:nvSpPr>
        <p:spPr>
          <a:xfrm>
            <a:off x="4023092" y="0"/>
            <a:ext cx="3077739" cy="469424"/>
          </a:xfrm>
          <a:prstGeom prst="rect">
            <a:avLst/>
          </a:prstGeom>
        </p:spPr>
        <p:txBody>
          <a:bodyPr vert="horz" lIns="94229" tIns="47114" rIns="94229" bIns="47114" rtlCol="0"/>
          <a:lstStyle>
            <a:lvl1pPr algn="r">
              <a:defRPr sz="1200"/>
            </a:lvl1pPr>
          </a:lstStyle>
          <a:p>
            <a:fld id="{54303051-3883-4EA8-9767-195C2C15CD46}" type="datetimeFigureOut">
              <a:rPr lang="en-US" smtClean="0"/>
              <a:pPr/>
              <a:t>7/10/2020</a:t>
            </a:fld>
            <a:endParaRPr lang="en-US"/>
          </a:p>
        </p:txBody>
      </p:sp>
      <p:sp>
        <p:nvSpPr>
          <p:cNvPr id="4" name="Footer Placeholder 3"/>
          <p:cNvSpPr>
            <a:spLocks noGrp="1"/>
          </p:cNvSpPr>
          <p:nvPr>
            <p:ph type="ftr" sz="quarter" idx="2"/>
          </p:nvPr>
        </p:nvSpPr>
        <p:spPr>
          <a:xfrm>
            <a:off x="0" y="8917422"/>
            <a:ext cx="3077739" cy="469424"/>
          </a:xfrm>
          <a:prstGeom prst="rect">
            <a:avLst/>
          </a:prstGeom>
        </p:spPr>
        <p:txBody>
          <a:bodyPr vert="horz" lIns="94229" tIns="47114" rIns="94229" bIns="47114" rtlCol="0" anchor="b"/>
          <a:lstStyle>
            <a:lvl1pPr algn="l">
              <a:defRPr sz="1200"/>
            </a:lvl1pPr>
          </a:lstStyle>
          <a:p>
            <a:endParaRPr lang="en-US"/>
          </a:p>
        </p:txBody>
      </p:sp>
      <p:sp>
        <p:nvSpPr>
          <p:cNvPr id="5" name="Slide Number Placeholder 4"/>
          <p:cNvSpPr>
            <a:spLocks noGrp="1"/>
          </p:cNvSpPr>
          <p:nvPr>
            <p:ph type="sldNum" sz="quarter" idx="3"/>
          </p:nvPr>
        </p:nvSpPr>
        <p:spPr>
          <a:xfrm>
            <a:off x="4023092" y="8917422"/>
            <a:ext cx="3077739" cy="469424"/>
          </a:xfrm>
          <a:prstGeom prst="rect">
            <a:avLst/>
          </a:prstGeom>
        </p:spPr>
        <p:txBody>
          <a:bodyPr vert="horz" lIns="94229" tIns="47114" rIns="94229" bIns="47114" rtlCol="0" anchor="b"/>
          <a:lstStyle>
            <a:lvl1pPr algn="r">
              <a:defRPr sz="1200"/>
            </a:lvl1pPr>
          </a:lstStyle>
          <a:p>
            <a:fld id="{ABE26E73-8BBD-4DE4-9672-3B2E0A66CA6C}"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69424"/>
          </a:xfrm>
          <a:prstGeom prst="rect">
            <a:avLst/>
          </a:prstGeom>
        </p:spPr>
        <p:txBody>
          <a:bodyPr vert="horz" lIns="94229" tIns="47114" rIns="94229" bIns="47114" rtlCol="0"/>
          <a:lstStyle>
            <a:lvl1pPr algn="r">
              <a:defRPr sz="1200"/>
            </a:lvl1pPr>
          </a:lstStyle>
          <a:p>
            <a:fld id="{A335238C-0D0B-437C-AA08-9DEEE416CB27}" type="datetimeFigureOut">
              <a:rPr lang="en-US" smtClean="0"/>
              <a:pPr/>
              <a:t>7/10/2020</a:t>
            </a:fld>
            <a:endParaRPr lang="en-US"/>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29" tIns="47114" rIns="94229" bIns="47114"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69424"/>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lIns="94229" tIns="47114" rIns="94229" bIns="47114" rtlCol="0" anchor="b"/>
          <a:lstStyle>
            <a:lvl1pPr algn="r">
              <a:defRPr sz="1200"/>
            </a:lvl1pPr>
          </a:lstStyle>
          <a:p>
            <a:fld id="{9FA82D7B-E0C0-4CA4-AAE5-310CBF20D36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FA82D7B-E0C0-4CA4-AAE5-310CBF20D364}" type="slidenum">
              <a:rPr lang="en-US" smtClean="0"/>
              <a:pPr/>
              <a:t>2</a:t>
            </a:fld>
            <a:endParaRPr lang="en-US"/>
          </a:p>
        </p:txBody>
      </p:sp>
    </p:spTree>
    <p:extLst>
      <p:ext uri="{BB962C8B-B14F-4D97-AF65-F5344CB8AC3E}">
        <p14:creationId xmlns:p14="http://schemas.microsoft.com/office/powerpoint/2010/main" val="39590711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9FA82D7B-E0C0-4CA4-AAE5-310CBF20D364}" type="slidenum">
              <a:rPr lang="en-US" smtClean="0"/>
              <a:pPr/>
              <a:t>23</a:t>
            </a:fld>
            <a:endParaRPr lang="en-US"/>
          </a:p>
        </p:txBody>
      </p:sp>
    </p:spTree>
    <p:extLst>
      <p:ext uri="{BB962C8B-B14F-4D97-AF65-F5344CB8AC3E}">
        <p14:creationId xmlns:p14="http://schemas.microsoft.com/office/powerpoint/2010/main" val="33449376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134BD7-5DD2-432A-8F84-0E05342D6162}" type="slidenum">
              <a:rPr lang="en-US" smtClean="0"/>
              <a:t>25</a:t>
            </a:fld>
            <a:endParaRPr lang="en-US"/>
          </a:p>
        </p:txBody>
      </p:sp>
    </p:spTree>
    <p:extLst>
      <p:ext uri="{BB962C8B-B14F-4D97-AF65-F5344CB8AC3E}">
        <p14:creationId xmlns:p14="http://schemas.microsoft.com/office/powerpoint/2010/main" val="5873873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FA82D7B-E0C0-4CA4-AAE5-310CBF20D364}" type="slidenum">
              <a:rPr lang="en-US" smtClean="0"/>
              <a:pPr/>
              <a:t>4</a:t>
            </a:fld>
            <a:endParaRPr lang="en-US"/>
          </a:p>
        </p:txBody>
      </p:sp>
    </p:spTree>
    <p:extLst>
      <p:ext uri="{BB962C8B-B14F-4D97-AF65-F5344CB8AC3E}">
        <p14:creationId xmlns:p14="http://schemas.microsoft.com/office/powerpoint/2010/main" val="20888638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9FA82D7B-E0C0-4CA4-AAE5-310CBF20D364}" type="slidenum">
              <a:rPr lang="en-US" smtClean="0"/>
              <a:pPr/>
              <a:t>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FA82D7B-E0C0-4CA4-AAE5-310CBF20D364}" type="slidenum">
              <a:rPr lang="en-US" smtClean="0"/>
              <a:pPr/>
              <a:t>11</a:t>
            </a:fld>
            <a:endParaRPr lang="en-US"/>
          </a:p>
        </p:txBody>
      </p:sp>
    </p:spTree>
    <p:extLst>
      <p:ext uri="{BB962C8B-B14F-4D97-AF65-F5344CB8AC3E}">
        <p14:creationId xmlns:p14="http://schemas.microsoft.com/office/powerpoint/2010/main" val="1364273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FA82D7B-E0C0-4CA4-AAE5-310CBF20D364}" type="slidenum">
              <a:rPr lang="en-US" smtClean="0"/>
              <a:pPr/>
              <a:t>15</a:t>
            </a:fld>
            <a:endParaRPr lang="en-US"/>
          </a:p>
        </p:txBody>
      </p:sp>
    </p:spTree>
    <p:extLst>
      <p:ext uri="{BB962C8B-B14F-4D97-AF65-F5344CB8AC3E}">
        <p14:creationId xmlns:p14="http://schemas.microsoft.com/office/powerpoint/2010/main" val="26568782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FA82D7B-E0C0-4CA4-AAE5-310CBF20D364}" type="slidenum">
              <a:rPr lang="en-US" smtClean="0"/>
              <a:pPr/>
              <a:t>16</a:t>
            </a:fld>
            <a:endParaRPr lang="en-US"/>
          </a:p>
        </p:txBody>
      </p:sp>
    </p:spTree>
    <p:extLst>
      <p:ext uri="{BB962C8B-B14F-4D97-AF65-F5344CB8AC3E}">
        <p14:creationId xmlns:p14="http://schemas.microsoft.com/office/powerpoint/2010/main" val="26852541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9FA82D7B-E0C0-4CA4-AAE5-310CBF20D364}" type="slidenum">
              <a:rPr lang="en-US" smtClean="0"/>
              <a:pPr/>
              <a:t>17</a:t>
            </a:fld>
            <a:endParaRPr lang="en-US"/>
          </a:p>
        </p:txBody>
      </p:sp>
    </p:spTree>
    <p:extLst>
      <p:ext uri="{BB962C8B-B14F-4D97-AF65-F5344CB8AC3E}">
        <p14:creationId xmlns:p14="http://schemas.microsoft.com/office/powerpoint/2010/main" val="15219709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9FA82D7B-E0C0-4CA4-AAE5-310CBF20D364}" type="slidenum">
              <a:rPr lang="en-US" smtClean="0"/>
              <a:pPr/>
              <a:t>19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FA82D7B-E0C0-4CA4-AAE5-310CBF20D364}" type="slidenum">
              <a:rPr lang="en-US" smtClean="0"/>
              <a:pPr/>
              <a:t>22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990600"/>
            <a:ext cx="7239000" cy="1470025"/>
          </a:xfrm>
        </p:spPr>
        <p:txBody>
          <a:bodyPr/>
          <a:lstStyle>
            <a:lvl1pPr>
              <a:defRPr>
                <a:solidFill>
                  <a:srgbClr val="002654"/>
                </a:solidFill>
              </a:defRPr>
            </a:lvl1pPr>
          </a:lstStyle>
          <a:p>
            <a:r>
              <a:rPr lang="en-US" dirty="0"/>
              <a:t>Click to edit Master title style</a:t>
            </a:r>
          </a:p>
        </p:txBody>
      </p:sp>
      <p:sp>
        <p:nvSpPr>
          <p:cNvPr id="3" name="Subtitle 2"/>
          <p:cNvSpPr>
            <a:spLocks noGrp="1"/>
          </p:cNvSpPr>
          <p:nvPr>
            <p:ph type="subTitle" idx="1"/>
          </p:nvPr>
        </p:nvSpPr>
        <p:spPr>
          <a:xfrm>
            <a:off x="1600200" y="2514600"/>
            <a:ext cx="7239000" cy="1371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99B5"/>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9" name="Straight Connector 8"/>
          <p:cNvCxnSpPr/>
          <p:nvPr userDrawn="1"/>
        </p:nvCxnSpPr>
        <p:spPr>
          <a:xfrm>
            <a:off x="1524000" y="1447800"/>
            <a:ext cx="7391400" cy="0"/>
          </a:xfrm>
          <a:prstGeom prst="line">
            <a:avLst/>
          </a:prstGeom>
          <a:ln w="38100">
            <a:solidFill>
              <a:srgbClr val="002654"/>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userDrawn="1"/>
        </p:nvSpPr>
        <p:spPr>
          <a:xfrm>
            <a:off x="228600" y="5486400"/>
            <a:ext cx="838200" cy="261610"/>
          </a:xfrm>
          <a:prstGeom prst="rect">
            <a:avLst/>
          </a:prstGeom>
          <a:noFill/>
        </p:spPr>
        <p:txBody>
          <a:bodyPr wrap="square" rtlCol="0">
            <a:spAutoFit/>
          </a:bodyPr>
          <a:lstStyle/>
          <a:p>
            <a:pPr algn="ctr"/>
            <a:fld id="{F60BEC22-C463-493D-BE77-3CC20D15E440}" type="slidenum">
              <a:rPr lang="en-US" sz="1100" b="1" smtClean="0">
                <a:solidFill>
                  <a:schemeClr val="bg1"/>
                </a:solidFill>
                <a:latin typeface="Arial" pitchFamily="34" charset="0"/>
                <a:cs typeface="Arial" pitchFamily="34" charset="0"/>
              </a:rPr>
              <a:pPr algn="ctr"/>
              <a:t>‹#›</a:t>
            </a:fld>
            <a:endParaRPr lang="en-US" sz="1100" b="1" dirty="0">
              <a:solidFill>
                <a:schemeClr val="bg1"/>
              </a:solidFill>
              <a:latin typeface="Arial" pitchFamily="34" charset="0"/>
              <a:cs typeface="Arial" pitchFamily="34" charset="0"/>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52599" y="3024187"/>
            <a:ext cx="6742113"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1752599" y="1524000"/>
            <a:ext cx="6742113"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TextBox 3"/>
          <p:cNvSpPr txBox="1"/>
          <p:nvPr userDrawn="1"/>
        </p:nvSpPr>
        <p:spPr>
          <a:xfrm>
            <a:off x="228600" y="5486400"/>
            <a:ext cx="838200" cy="261610"/>
          </a:xfrm>
          <a:prstGeom prst="rect">
            <a:avLst/>
          </a:prstGeom>
          <a:noFill/>
        </p:spPr>
        <p:txBody>
          <a:bodyPr wrap="square" rtlCol="0">
            <a:spAutoFit/>
          </a:bodyPr>
          <a:lstStyle/>
          <a:p>
            <a:pPr algn="ctr"/>
            <a:fld id="{F60BEC22-C463-493D-BE77-3CC20D15E440}" type="slidenum">
              <a:rPr lang="en-US" sz="1100" b="1" smtClean="0">
                <a:solidFill>
                  <a:schemeClr val="bg1"/>
                </a:solidFill>
                <a:latin typeface="Arial" pitchFamily="34" charset="0"/>
                <a:cs typeface="Arial" pitchFamily="34" charset="0"/>
              </a:rPr>
              <a:pPr algn="ctr"/>
              <a:t>‹#›</a:t>
            </a:fld>
            <a:endParaRPr lang="en-US" sz="1100" b="1" dirty="0">
              <a:solidFill>
                <a:schemeClr val="bg1"/>
              </a:solidFill>
              <a:latin typeface="Arial" pitchFamily="34" charset="0"/>
              <a:cs typeface="Arial"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24000" y="1600200"/>
            <a:ext cx="35052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410200" y="1600200"/>
            <a:ext cx="35052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0" name="Straight Connector 9"/>
          <p:cNvCxnSpPr/>
          <p:nvPr userDrawn="1"/>
        </p:nvCxnSpPr>
        <p:spPr>
          <a:xfrm>
            <a:off x="1524000" y="1447800"/>
            <a:ext cx="7391400" cy="0"/>
          </a:xfrm>
          <a:prstGeom prst="line">
            <a:avLst/>
          </a:prstGeom>
          <a:ln w="38100">
            <a:solidFill>
              <a:srgbClr val="002654"/>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userDrawn="1"/>
        </p:nvSpPr>
        <p:spPr>
          <a:xfrm>
            <a:off x="228600" y="5486400"/>
            <a:ext cx="838200" cy="261610"/>
          </a:xfrm>
          <a:prstGeom prst="rect">
            <a:avLst/>
          </a:prstGeom>
          <a:noFill/>
        </p:spPr>
        <p:txBody>
          <a:bodyPr wrap="square" rtlCol="0">
            <a:spAutoFit/>
          </a:bodyPr>
          <a:lstStyle/>
          <a:p>
            <a:pPr algn="ctr"/>
            <a:fld id="{F60BEC22-C463-493D-BE77-3CC20D15E440}" type="slidenum">
              <a:rPr lang="en-US" sz="1100" b="1" smtClean="0">
                <a:solidFill>
                  <a:schemeClr val="bg1"/>
                </a:solidFill>
                <a:latin typeface="Arial" pitchFamily="34" charset="0"/>
                <a:cs typeface="Arial" pitchFamily="34" charset="0"/>
              </a:rPr>
              <a:pPr algn="ctr"/>
              <a:t>‹#›</a:t>
            </a:fld>
            <a:endParaRPr lang="en-US" sz="1100" b="1" dirty="0">
              <a:solidFill>
                <a:schemeClr val="bg1"/>
              </a:solidFill>
              <a:latin typeface="Arial" pitchFamily="34" charset="0"/>
              <a:cs typeface="Arial" pitchFamily="34" charset="0"/>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524000" y="1657350"/>
            <a:ext cx="342765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524000" y="2297112"/>
            <a:ext cx="342765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486400" y="1657350"/>
            <a:ext cx="34290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486400" y="2297112"/>
            <a:ext cx="34290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2" name="Straight Connector 11"/>
          <p:cNvCxnSpPr/>
          <p:nvPr userDrawn="1"/>
        </p:nvCxnSpPr>
        <p:spPr>
          <a:xfrm>
            <a:off x="1524000" y="1447800"/>
            <a:ext cx="7391400" cy="0"/>
          </a:xfrm>
          <a:prstGeom prst="line">
            <a:avLst/>
          </a:prstGeom>
          <a:ln w="38100">
            <a:solidFill>
              <a:srgbClr val="002654"/>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userDrawn="1"/>
        </p:nvSpPr>
        <p:spPr>
          <a:xfrm>
            <a:off x="228600" y="5486400"/>
            <a:ext cx="838200" cy="261610"/>
          </a:xfrm>
          <a:prstGeom prst="rect">
            <a:avLst/>
          </a:prstGeom>
          <a:noFill/>
        </p:spPr>
        <p:txBody>
          <a:bodyPr wrap="square" rtlCol="0">
            <a:spAutoFit/>
          </a:bodyPr>
          <a:lstStyle/>
          <a:p>
            <a:pPr algn="ctr"/>
            <a:fld id="{F60BEC22-C463-493D-BE77-3CC20D15E440}" type="slidenum">
              <a:rPr lang="en-US" sz="1100" b="1" smtClean="0">
                <a:solidFill>
                  <a:schemeClr val="bg1"/>
                </a:solidFill>
                <a:latin typeface="Arial" pitchFamily="34" charset="0"/>
                <a:cs typeface="Arial" pitchFamily="34" charset="0"/>
              </a:rPr>
              <a:pPr algn="ctr"/>
              <a:t>‹#›</a:t>
            </a:fld>
            <a:endParaRPr lang="en-US" sz="1100" b="1" dirty="0">
              <a:solidFill>
                <a:schemeClr val="bg1"/>
              </a:solidFill>
              <a:latin typeface="Arial" pitchFamily="34" charset="0"/>
              <a:cs typeface="Arial" pitchFamily="34" charset="0"/>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cxnSp>
        <p:nvCxnSpPr>
          <p:cNvPr id="8" name="Straight Connector 7"/>
          <p:cNvCxnSpPr/>
          <p:nvPr userDrawn="1"/>
        </p:nvCxnSpPr>
        <p:spPr>
          <a:xfrm>
            <a:off x="1524000" y="1447800"/>
            <a:ext cx="7391400" cy="0"/>
          </a:xfrm>
          <a:prstGeom prst="line">
            <a:avLst/>
          </a:prstGeom>
          <a:ln w="38100">
            <a:solidFill>
              <a:srgbClr val="002654"/>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userDrawn="1"/>
        </p:nvSpPr>
        <p:spPr>
          <a:xfrm>
            <a:off x="228600" y="5486400"/>
            <a:ext cx="838200" cy="261610"/>
          </a:xfrm>
          <a:prstGeom prst="rect">
            <a:avLst/>
          </a:prstGeom>
          <a:noFill/>
        </p:spPr>
        <p:txBody>
          <a:bodyPr wrap="square" rtlCol="0">
            <a:spAutoFit/>
          </a:bodyPr>
          <a:lstStyle/>
          <a:p>
            <a:pPr algn="ctr"/>
            <a:fld id="{F60BEC22-C463-493D-BE77-3CC20D15E440}" type="slidenum">
              <a:rPr lang="en-US" sz="1100" b="1" smtClean="0">
                <a:solidFill>
                  <a:schemeClr val="bg1"/>
                </a:solidFill>
                <a:latin typeface="Arial" pitchFamily="34" charset="0"/>
                <a:cs typeface="Arial" pitchFamily="34" charset="0"/>
              </a:rPr>
              <a:pPr algn="ctr"/>
              <a:t>‹#›</a:t>
            </a:fld>
            <a:endParaRPr lang="en-US" sz="1100" b="1" dirty="0">
              <a:solidFill>
                <a:schemeClr val="bg1"/>
              </a:solidFill>
              <a:latin typeface="Arial" pitchFamily="34" charset="0"/>
              <a:cs typeface="Arial" pitchFamily="34" charset="0"/>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
        <p:nvSpPr>
          <p:cNvPr id="2" name="TextBox 1"/>
          <p:cNvSpPr txBox="1"/>
          <p:nvPr userDrawn="1"/>
        </p:nvSpPr>
        <p:spPr>
          <a:xfrm>
            <a:off x="228600" y="5486400"/>
            <a:ext cx="838200" cy="261610"/>
          </a:xfrm>
          <a:prstGeom prst="rect">
            <a:avLst/>
          </a:prstGeom>
          <a:noFill/>
        </p:spPr>
        <p:txBody>
          <a:bodyPr wrap="square" rtlCol="0">
            <a:spAutoFit/>
          </a:bodyPr>
          <a:lstStyle/>
          <a:p>
            <a:pPr algn="ctr"/>
            <a:fld id="{F60BEC22-C463-493D-BE77-3CC20D15E440}" type="slidenum">
              <a:rPr lang="en-US" sz="1100" b="1" smtClean="0">
                <a:solidFill>
                  <a:schemeClr val="bg1"/>
                </a:solidFill>
                <a:latin typeface="Arial" pitchFamily="34" charset="0"/>
                <a:cs typeface="Arial" pitchFamily="34" charset="0"/>
              </a:rPr>
              <a:pPr algn="ctr"/>
              <a:t>‹#›</a:t>
            </a:fld>
            <a:endParaRPr lang="en-US" sz="1100" b="1" dirty="0">
              <a:solidFill>
                <a:schemeClr val="bg1"/>
              </a:solidFill>
              <a:latin typeface="Arial" pitchFamily="34" charset="0"/>
              <a:cs typeface="Arial" pitchFamily="34" charset="0"/>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6818312"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6818312"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6818312"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Box 4"/>
          <p:cNvSpPr txBox="1"/>
          <p:nvPr userDrawn="1"/>
        </p:nvSpPr>
        <p:spPr>
          <a:xfrm>
            <a:off x="228600" y="5486400"/>
            <a:ext cx="838200" cy="261610"/>
          </a:xfrm>
          <a:prstGeom prst="rect">
            <a:avLst/>
          </a:prstGeom>
          <a:noFill/>
        </p:spPr>
        <p:txBody>
          <a:bodyPr wrap="square" rtlCol="0">
            <a:spAutoFit/>
          </a:bodyPr>
          <a:lstStyle/>
          <a:p>
            <a:pPr algn="ctr"/>
            <a:fld id="{F60BEC22-C463-493D-BE77-3CC20D15E440}" type="slidenum">
              <a:rPr lang="en-US" sz="1100" b="1" smtClean="0">
                <a:solidFill>
                  <a:schemeClr val="bg1"/>
                </a:solidFill>
                <a:latin typeface="Arial" pitchFamily="34" charset="0"/>
                <a:cs typeface="Arial" pitchFamily="34" charset="0"/>
              </a:rPr>
              <a:pPr algn="ctr"/>
              <a:t>‹#›</a:t>
            </a:fld>
            <a:endParaRPr lang="en-US" sz="1100" b="1" dirty="0">
              <a:solidFill>
                <a:schemeClr val="bg1"/>
              </a:solidFill>
              <a:latin typeface="Arial" pitchFamily="34" charset="0"/>
              <a:cs typeface="Arial" pitchFamily="34" charset="0"/>
            </a:endParaRPr>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gif"/><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39905">
            <a:alpha val="15000"/>
          </a:srgbClr>
        </a:solidFill>
        <a:effectLst/>
      </p:bgPr>
    </p:bg>
    <p:spTree>
      <p:nvGrpSpPr>
        <p:cNvPr id="1" name=""/>
        <p:cNvGrpSpPr/>
        <p:nvPr/>
      </p:nvGrpSpPr>
      <p:grpSpPr>
        <a:xfrm>
          <a:off x="0" y="0"/>
          <a:ext cx="0" cy="0"/>
          <a:chOff x="0" y="0"/>
          <a:chExt cx="0" cy="0"/>
        </a:xfrm>
      </p:grpSpPr>
      <p:sp>
        <p:nvSpPr>
          <p:cNvPr id="15" name="Rectangle 14"/>
          <p:cNvSpPr/>
          <p:nvPr userDrawn="1"/>
        </p:nvSpPr>
        <p:spPr>
          <a:xfrm>
            <a:off x="1143000" y="0"/>
            <a:ext cx="228600" cy="6858000"/>
          </a:xfrm>
          <a:prstGeom prst="rect">
            <a:avLst/>
          </a:prstGeom>
          <a:solidFill>
            <a:srgbClr val="9399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524000" y="274638"/>
            <a:ext cx="73914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524000" y="1600200"/>
            <a:ext cx="7391400" cy="50292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0" y="0"/>
            <a:ext cx="1295400" cy="6858000"/>
          </a:xfrm>
          <a:prstGeom prst="rect">
            <a:avLst/>
          </a:prstGeom>
          <a:solidFill>
            <a:srgbClr val="0026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logo for dark bkgd.gif"/>
          <p:cNvPicPr>
            <a:picLocks noChangeAspect="1"/>
          </p:cNvPicPr>
          <p:nvPr userDrawn="1"/>
        </p:nvPicPr>
        <p:blipFill>
          <a:blip r:embed="rId10" cstate="print"/>
          <a:stretch>
            <a:fillRect/>
          </a:stretch>
        </p:blipFill>
        <p:spPr>
          <a:xfrm>
            <a:off x="228600" y="5867400"/>
            <a:ext cx="849131" cy="742603"/>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7" r:id="rId8"/>
  </p:sldLayoutIdLst>
  <p:txStyles>
    <p:titleStyle>
      <a:lvl1pPr algn="ctr" defTabSz="914400" rtl="0" eaLnBrk="1" latinLnBrk="0" hangingPunct="1">
        <a:spcBef>
          <a:spcPct val="0"/>
        </a:spcBef>
        <a:buNone/>
        <a:defRPr sz="4000" b="1" kern="1200">
          <a:solidFill>
            <a:srgbClr val="0099B5"/>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Keys to a Successful Olmstead Planning Process </a:t>
            </a:r>
          </a:p>
        </p:txBody>
      </p:sp>
      <p:sp>
        <p:nvSpPr>
          <p:cNvPr id="3" name="Subtitle 2"/>
          <p:cNvSpPr>
            <a:spLocks noGrp="1"/>
          </p:cNvSpPr>
          <p:nvPr>
            <p:ph type="subTitle" idx="1"/>
          </p:nvPr>
        </p:nvSpPr>
        <p:spPr/>
        <p:txBody>
          <a:bodyPr/>
          <a:lstStyle/>
          <a:p>
            <a:r>
              <a:rPr lang="en-US" dirty="0"/>
              <a:t>A Presentation to the North Carolina Olmstead Plan Stakeholder Advisory Committee</a:t>
            </a:r>
          </a:p>
        </p:txBody>
      </p:sp>
      <p:sp>
        <p:nvSpPr>
          <p:cNvPr id="5" name="TextBox 4"/>
          <p:cNvSpPr txBox="1"/>
          <p:nvPr/>
        </p:nvSpPr>
        <p:spPr>
          <a:xfrm>
            <a:off x="5029200" y="4572000"/>
            <a:ext cx="3810000" cy="120032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dirty="0"/>
              <a:t>Kevin Martone, Executive Director</a:t>
            </a:r>
          </a:p>
          <a:p>
            <a:r>
              <a:rPr lang="en-US" dirty="0"/>
              <a:t>Sherry Lerch, Senior Consultant</a:t>
            </a:r>
          </a:p>
          <a:p>
            <a:endParaRPr lang="en-US" dirty="0"/>
          </a:p>
          <a:p>
            <a:r>
              <a:rPr lang="en-US" dirty="0"/>
              <a:t>July 8, 2020</a:t>
            </a:r>
          </a:p>
        </p:txBody>
      </p:sp>
    </p:spTree>
    <p:extLst>
      <p:ext uri="{BB962C8B-B14F-4D97-AF65-F5344CB8AC3E}">
        <p14:creationId xmlns:p14="http://schemas.microsoft.com/office/powerpoint/2010/main" val="39885916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Critical Areas for System Planning and Implementation</a:t>
            </a:r>
          </a:p>
        </p:txBody>
      </p:sp>
      <p:sp>
        <p:nvSpPr>
          <p:cNvPr id="3" name="Content Placeholder 2"/>
          <p:cNvSpPr>
            <a:spLocks noGrp="1"/>
          </p:cNvSpPr>
          <p:nvPr>
            <p:ph idx="1"/>
          </p:nvPr>
        </p:nvSpPr>
        <p:spPr/>
        <p:txBody>
          <a:bodyPr/>
          <a:lstStyle/>
          <a:p>
            <a:r>
              <a:rPr lang="en-US" dirty="0"/>
              <a:t>Role and Focus of Leadership</a:t>
            </a:r>
          </a:p>
          <a:p>
            <a:pPr>
              <a:buNone/>
            </a:pPr>
            <a:endParaRPr lang="en-US" dirty="0"/>
          </a:p>
          <a:p>
            <a:r>
              <a:rPr lang="en-US" dirty="0"/>
              <a:t>Key Relationships To Establish</a:t>
            </a:r>
          </a:p>
          <a:p>
            <a:pPr>
              <a:buNone/>
            </a:pPr>
            <a:endParaRPr lang="en-US" dirty="0"/>
          </a:p>
          <a:p>
            <a:r>
              <a:rPr lang="en-US" dirty="0"/>
              <a:t>Inter-departmental Collaboration and Partnerships</a:t>
            </a:r>
          </a:p>
          <a:p>
            <a:pPr>
              <a:buNone/>
            </a:pPr>
            <a:endParaRPr lang="en-US" dirty="0"/>
          </a:p>
          <a:p>
            <a:r>
              <a:rPr lang="en-US" dirty="0"/>
              <a:t>Assessing Strengths and Risks</a:t>
            </a:r>
          </a:p>
          <a:p>
            <a:endParaRPr lang="en-US" dirty="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Boundaries</a:t>
            </a:r>
          </a:p>
        </p:txBody>
      </p:sp>
      <p:sp>
        <p:nvSpPr>
          <p:cNvPr id="3" name="Content Placeholder 2"/>
          <p:cNvSpPr>
            <a:spLocks noGrp="1"/>
          </p:cNvSpPr>
          <p:nvPr>
            <p:ph idx="1"/>
          </p:nvPr>
        </p:nvSpPr>
        <p:spPr>
          <a:xfrm>
            <a:off x="1524000" y="1600200"/>
            <a:ext cx="7391400" cy="2438400"/>
          </a:xfrm>
        </p:spPr>
        <p:txBody>
          <a:bodyPr>
            <a:normAutofit lnSpcReduction="10000"/>
          </a:bodyPr>
          <a:lstStyle/>
          <a:p>
            <a:r>
              <a:rPr lang="en-US" dirty="0"/>
              <a:t>State responsibility</a:t>
            </a:r>
          </a:p>
          <a:p>
            <a:r>
              <a:rPr lang="en-US" dirty="0"/>
              <a:t>Stakeholder roles</a:t>
            </a:r>
          </a:p>
          <a:p>
            <a:r>
              <a:rPr lang="en-US" dirty="0"/>
              <a:t>Providers</a:t>
            </a:r>
          </a:p>
          <a:p>
            <a:r>
              <a:rPr lang="en-US" dirty="0"/>
              <a:t>Involve Subject Matter Experts</a:t>
            </a:r>
          </a:p>
          <a:p>
            <a:r>
              <a:rPr lang="en-US" dirty="0"/>
              <a:t>Managing expectations</a:t>
            </a:r>
          </a:p>
          <a:p>
            <a:pPr>
              <a:buNone/>
            </a:pPr>
            <a:endParaRPr lang="en-US" dirty="0"/>
          </a:p>
          <a:p>
            <a:endParaRPr lang="en-US" dirty="0"/>
          </a:p>
          <a:p>
            <a:endParaRPr lang="en-US" dirty="0"/>
          </a:p>
        </p:txBody>
      </p:sp>
      <p:sp>
        <p:nvSpPr>
          <p:cNvPr id="4" name="TextBox 3"/>
          <p:cNvSpPr txBox="1"/>
          <p:nvPr/>
        </p:nvSpPr>
        <p:spPr>
          <a:xfrm>
            <a:off x="1524000" y="4267200"/>
            <a:ext cx="7391400" cy="1323439"/>
          </a:xfrm>
          <a:prstGeom prst="rect">
            <a:avLst/>
          </a:prstGeom>
          <a:noFill/>
        </p:spPr>
        <p:txBody>
          <a:bodyPr wrap="square" rtlCol="0">
            <a:spAutoFit/>
          </a:bodyPr>
          <a:lstStyle/>
          <a:p>
            <a:pPr algn="ctr"/>
            <a:r>
              <a:rPr lang="en-US" sz="4000" b="1" dirty="0"/>
              <a:t>The Box, the Mirror, and the Broken Record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State Experiences</a:t>
            </a:r>
          </a:p>
        </p:txBody>
      </p:sp>
      <p:sp>
        <p:nvSpPr>
          <p:cNvPr id="3" name="Content Placeholder 2"/>
          <p:cNvSpPr>
            <a:spLocks noGrp="1"/>
          </p:cNvSpPr>
          <p:nvPr>
            <p:ph idx="1"/>
          </p:nvPr>
        </p:nvSpPr>
        <p:spPr/>
        <p:txBody>
          <a:bodyPr>
            <a:normAutofit fontScale="77500" lnSpcReduction="20000"/>
          </a:bodyPr>
          <a:lstStyle/>
          <a:p>
            <a:r>
              <a:rPr lang="en-US" dirty="0"/>
              <a:t>Successful Olmstead planning requires committed leadership, including from the Governor’s office, Budget offices and other State agencies, legislature </a:t>
            </a:r>
          </a:p>
          <a:p>
            <a:endParaRPr lang="en-US" dirty="0"/>
          </a:p>
          <a:p>
            <a:r>
              <a:rPr lang="en-US" dirty="0"/>
              <a:t>Planning and implementation usually require cross agency involvement </a:t>
            </a:r>
          </a:p>
          <a:p>
            <a:endParaRPr lang="en-US" dirty="0"/>
          </a:p>
          <a:p>
            <a:r>
              <a:rPr lang="en-US" dirty="0"/>
              <a:t>It can be a challenge to get other state agencies to the table </a:t>
            </a:r>
          </a:p>
          <a:p>
            <a:endParaRPr lang="en-US" dirty="0"/>
          </a:p>
          <a:p>
            <a:r>
              <a:rPr lang="en-US" dirty="0"/>
              <a:t>The legislature must be educated about Olmstead and aware of the planning process </a:t>
            </a:r>
          </a:p>
          <a:p>
            <a:endParaRPr lang="en-US" dirty="0"/>
          </a:p>
          <a:p>
            <a:r>
              <a:rPr lang="en-US" dirty="0"/>
              <a:t>Community Integration/Olmstead takes resources, new and/or re-allocated</a:t>
            </a:r>
          </a:p>
          <a:p>
            <a:endParaRPr lang="en-US" dirty="0"/>
          </a:p>
        </p:txBody>
      </p:sp>
    </p:spTree>
    <p:extLst>
      <p:ext uri="{BB962C8B-B14F-4D97-AF65-F5344CB8AC3E}">
        <p14:creationId xmlns:p14="http://schemas.microsoft.com/office/powerpoint/2010/main" val="5237188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State Experiences</a:t>
            </a:r>
          </a:p>
        </p:txBody>
      </p:sp>
      <p:sp>
        <p:nvSpPr>
          <p:cNvPr id="3" name="Content Placeholder 2"/>
          <p:cNvSpPr>
            <a:spLocks noGrp="1"/>
          </p:cNvSpPr>
          <p:nvPr>
            <p:ph idx="1"/>
          </p:nvPr>
        </p:nvSpPr>
        <p:spPr/>
        <p:txBody>
          <a:bodyPr/>
          <a:lstStyle/>
          <a:p>
            <a:r>
              <a:rPr lang="en-US" dirty="0"/>
              <a:t>Need to prepare internal staff; not all staff are on board </a:t>
            </a:r>
          </a:p>
          <a:p>
            <a:endParaRPr lang="en-US" dirty="0"/>
          </a:p>
          <a:p>
            <a:r>
              <a:rPr lang="en-US" dirty="0"/>
              <a:t>Developing an inclusive planning process with stakeholders can be hard</a:t>
            </a:r>
          </a:p>
          <a:p>
            <a:endParaRPr lang="en-US" dirty="0"/>
          </a:p>
          <a:p>
            <a:r>
              <a:rPr lang="en-US" dirty="0"/>
              <a:t>Anticipate and manage resistance</a:t>
            </a:r>
          </a:p>
          <a:p>
            <a:endParaRPr lang="en-US" dirty="0"/>
          </a:p>
          <a:p>
            <a:r>
              <a:rPr lang="en-US" dirty="0"/>
              <a:t>Talking about Olmstead is not a good defense, nor is a plan that sits on a shelf</a:t>
            </a:r>
          </a:p>
          <a:p>
            <a:endParaRPr lang="en-US" dirty="0"/>
          </a:p>
        </p:txBody>
      </p:sp>
    </p:spTree>
    <p:extLst>
      <p:ext uri="{BB962C8B-B14F-4D97-AF65-F5344CB8AC3E}">
        <p14:creationId xmlns:p14="http://schemas.microsoft.com/office/powerpoint/2010/main" val="32362030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Cautions</a:t>
            </a:r>
          </a:p>
        </p:txBody>
      </p:sp>
      <p:sp>
        <p:nvSpPr>
          <p:cNvPr id="3" name="Content Placeholder 2"/>
          <p:cNvSpPr>
            <a:spLocks noGrp="1"/>
          </p:cNvSpPr>
          <p:nvPr>
            <p:ph idx="1"/>
          </p:nvPr>
        </p:nvSpPr>
        <p:spPr/>
        <p:txBody>
          <a:bodyPr/>
          <a:lstStyle/>
          <a:p>
            <a:r>
              <a:rPr lang="en-US" dirty="0"/>
              <a:t>Just because it’s in the community doesn’t mean it’s integrated;</a:t>
            </a:r>
          </a:p>
          <a:p>
            <a:r>
              <a:rPr lang="en-US" dirty="0"/>
              <a:t>“Choice” may have different meanings;</a:t>
            </a:r>
          </a:p>
          <a:p>
            <a:r>
              <a:rPr lang="en-US" dirty="0"/>
              <a:t>A plan to plan is not a plan;</a:t>
            </a:r>
          </a:p>
          <a:p>
            <a:r>
              <a:rPr lang="en-US" dirty="0"/>
              <a:t>Budget cuts and bureaucracy do not trump civil rights;</a:t>
            </a:r>
          </a:p>
          <a:p>
            <a:r>
              <a:rPr lang="en-US" dirty="0"/>
              <a:t>Beliefs and opinions regarding whether a person is ready for more independent living or what an integrated setting is may conflict with what the Courts decide</a:t>
            </a:r>
          </a:p>
          <a:p>
            <a:endParaRPr lang="en-US" dirty="0"/>
          </a:p>
        </p:txBody>
      </p:sp>
    </p:spTree>
    <p:extLst>
      <p:ext uri="{BB962C8B-B14F-4D97-AF65-F5344CB8AC3E}">
        <p14:creationId xmlns:p14="http://schemas.microsoft.com/office/powerpoint/2010/main" val="35984627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Takeaways</a:t>
            </a:r>
          </a:p>
        </p:txBody>
      </p:sp>
      <p:sp>
        <p:nvSpPr>
          <p:cNvPr id="3" name="Content Placeholder 2"/>
          <p:cNvSpPr>
            <a:spLocks noGrp="1"/>
          </p:cNvSpPr>
          <p:nvPr>
            <p:ph idx="1"/>
          </p:nvPr>
        </p:nvSpPr>
        <p:spPr/>
        <p:txBody>
          <a:bodyPr>
            <a:normAutofit fontScale="92500" lnSpcReduction="20000"/>
          </a:bodyPr>
          <a:lstStyle/>
          <a:p>
            <a:r>
              <a:rPr lang="en-US" dirty="0"/>
              <a:t>An Olmstead Plan is a system change document.  </a:t>
            </a:r>
          </a:p>
          <a:p>
            <a:pPr lvl="1"/>
            <a:r>
              <a:rPr lang="en-US" dirty="0"/>
              <a:t>Should align existing plans/efforts for Transformation</a:t>
            </a:r>
          </a:p>
          <a:p>
            <a:endParaRPr lang="en-US" dirty="0"/>
          </a:p>
          <a:p>
            <a:r>
              <a:rPr lang="en-US" dirty="0"/>
              <a:t>Be comprehensive, but realistic.  A plan should be actionable and achievable.</a:t>
            </a:r>
          </a:p>
          <a:p>
            <a:pPr>
              <a:buNone/>
            </a:pPr>
            <a:endParaRPr lang="en-US" dirty="0"/>
          </a:p>
          <a:p>
            <a:r>
              <a:rPr lang="en-US" dirty="0"/>
              <a:t>Have short and long term goals.</a:t>
            </a:r>
          </a:p>
          <a:p>
            <a:pPr lvl="1"/>
            <a:r>
              <a:rPr lang="en-US" dirty="0"/>
              <a:t>Track and report on progress.</a:t>
            </a:r>
          </a:p>
          <a:p>
            <a:pPr marL="457200" lvl="1" indent="0">
              <a:buNone/>
            </a:pPr>
            <a:endParaRPr lang="en-US" dirty="0"/>
          </a:p>
          <a:p>
            <a:r>
              <a:rPr lang="en-US" dirty="0"/>
              <a:t>Plans must focus on expanding access to integrated settings, not segregated settings.</a:t>
            </a:r>
          </a:p>
          <a:p>
            <a:endParaRPr lang="en-US" dirty="0"/>
          </a:p>
          <a:p>
            <a:pPr lvl="1"/>
            <a:endParaRPr lang="en-US" dirty="0"/>
          </a:p>
          <a:p>
            <a:pPr lvl="1"/>
            <a:endParaRPr lang="en-US" dirty="0"/>
          </a:p>
          <a:p>
            <a:pPr>
              <a:buNone/>
            </a:pPr>
            <a:endParaRPr lang="en-US" dirty="0"/>
          </a:p>
          <a:p>
            <a:endParaRPr lang="en-US" dirty="0"/>
          </a:p>
        </p:txBody>
      </p:sp>
    </p:spTree>
    <p:extLst>
      <p:ext uri="{BB962C8B-B14F-4D97-AF65-F5344CB8AC3E}">
        <p14:creationId xmlns:p14="http://schemas.microsoft.com/office/powerpoint/2010/main" val="11433169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Key Olmstead Plan Ingredients</a:t>
            </a:r>
          </a:p>
        </p:txBody>
      </p:sp>
      <p:sp>
        <p:nvSpPr>
          <p:cNvPr id="3" name="Content Placeholder 2"/>
          <p:cNvSpPr>
            <a:spLocks noGrp="1"/>
          </p:cNvSpPr>
          <p:nvPr>
            <p:ph idx="1"/>
          </p:nvPr>
        </p:nvSpPr>
        <p:spPr/>
        <p:txBody>
          <a:bodyPr>
            <a:normAutofit fontScale="92500" lnSpcReduction="20000"/>
          </a:bodyPr>
          <a:lstStyle/>
          <a:p>
            <a:r>
              <a:rPr lang="en-US" dirty="0"/>
              <a:t>Populations</a:t>
            </a:r>
          </a:p>
          <a:p>
            <a:r>
              <a:rPr lang="en-US" dirty="0"/>
              <a:t>Data</a:t>
            </a:r>
          </a:p>
          <a:p>
            <a:r>
              <a:rPr lang="en-US" dirty="0"/>
              <a:t>Housing</a:t>
            </a:r>
          </a:p>
          <a:p>
            <a:r>
              <a:rPr lang="en-US" dirty="0"/>
              <a:t>Employment</a:t>
            </a:r>
          </a:p>
          <a:p>
            <a:r>
              <a:rPr lang="en-US" dirty="0"/>
              <a:t>Wellness and Integrated Healthcare</a:t>
            </a:r>
          </a:p>
          <a:p>
            <a:r>
              <a:rPr lang="en-US" dirty="0"/>
              <a:t>Transportation</a:t>
            </a:r>
          </a:p>
          <a:p>
            <a:r>
              <a:rPr lang="en-US" dirty="0"/>
              <a:t>Supports and Services</a:t>
            </a:r>
          </a:p>
          <a:p>
            <a:r>
              <a:rPr lang="en-US" dirty="0"/>
              <a:t>Funding</a:t>
            </a:r>
          </a:p>
          <a:p>
            <a:r>
              <a:rPr lang="en-US" dirty="0"/>
              <a:t>Policies, Rules and Regulations</a:t>
            </a:r>
          </a:p>
          <a:p>
            <a:r>
              <a:rPr lang="en-US" dirty="0"/>
              <a:t>Outcomes</a:t>
            </a:r>
          </a:p>
          <a:p>
            <a:r>
              <a:rPr lang="en-US" dirty="0"/>
              <a:t>Training and Workforce Development, including use of Peer workforce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0" y="1600199"/>
            <a:ext cx="7162800" cy="4495802"/>
          </a:xfrm>
        </p:spPr>
        <p:txBody>
          <a:bodyPr>
            <a:normAutofit lnSpcReduction="10000"/>
          </a:bodyPr>
          <a:lstStyle/>
          <a:p>
            <a:r>
              <a:rPr lang="en-US" sz="2400" dirty="0"/>
              <a:t>Populations served (e.g., by disability, age, race/ethnicity)</a:t>
            </a:r>
          </a:p>
          <a:p>
            <a:r>
              <a:rPr lang="en-US" sz="2400" dirty="0"/>
              <a:t>Where funding is allocated (i.e., segregated vs. integrated settings)</a:t>
            </a:r>
          </a:p>
          <a:p>
            <a:r>
              <a:rPr lang="en-US" sz="2400" dirty="0"/>
              <a:t>Where people are served (e.g., hospitals, emergency departments, jails, day programs, employment)</a:t>
            </a:r>
          </a:p>
          <a:p>
            <a:r>
              <a:rPr lang="en-US" sz="2400" dirty="0"/>
              <a:t>Where people live (e.g., hospitals, adult homes, homelessness, supportive housing)</a:t>
            </a:r>
          </a:p>
          <a:p>
            <a:r>
              <a:rPr lang="en-US" sz="2400" dirty="0"/>
              <a:t>Capacity of services and housing against need</a:t>
            </a:r>
          </a:p>
          <a:p>
            <a:r>
              <a:rPr lang="en-US" sz="2400" dirty="0"/>
              <a:t>Reimbursement issues</a:t>
            </a:r>
          </a:p>
          <a:p>
            <a:r>
              <a:rPr lang="en-US" sz="2400" dirty="0"/>
              <a:t>Workforce shortages</a:t>
            </a:r>
          </a:p>
          <a:p>
            <a:pPr marL="0" indent="0">
              <a:buNone/>
            </a:pPr>
            <a:endParaRPr lang="en-US" sz="2400" dirty="0"/>
          </a:p>
        </p:txBody>
      </p:sp>
      <p:sp>
        <p:nvSpPr>
          <p:cNvPr id="3" name="Slide Number Placeholder 2"/>
          <p:cNvSpPr>
            <a:spLocks noGrp="1"/>
          </p:cNvSpPr>
          <p:nvPr>
            <p:ph type="sldNum" sz="quarter" idx="4294967295"/>
          </p:nvPr>
        </p:nvSpPr>
        <p:spPr/>
        <p:txBody>
          <a:bodyPr/>
          <a:lstStyle/>
          <a:p>
            <a:fld id="{D07D4089-40B5-457D-927F-16367A53BB79}" type="slidenum">
              <a:rPr lang="en-US" smtClean="0"/>
              <a:pPr/>
              <a:t>17</a:t>
            </a:fld>
            <a:endParaRPr lang="en-US" dirty="0"/>
          </a:p>
        </p:txBody>
      </p:sp>
      <p:sp>
        <p:nvSpPr>
          <p:cNvPr id="4" name="Title 3"/>
          <p:cNvSpPr>
            <a:spLocks noGrp="1"/>
          </p:cNvSpPr>
          <p:nvPr>
            <p:ph type="title"/>
          </p:nvPr>
        </p:nvSpPr>
        <p:spPr/>
        <p:txBody>
          <a:bodyPr>
            <a:normAutofit fontScale="90000"/>
          </a:bodyPr>
          <a:lstStyle/>
          <a:p>
            <a:r>
              <a:rPr lang="en-US" dirty="0"/>
              <a:t>What Does Your Data Tell You?</a:t>
            </a:r>
          </a:p>
        </p:txBody>
      </p:sp>
    </p:spTree>
    <p:extLst>
      <p:ext uri="{BB962C8B-B14F-4D97-AF65-F5344CB8AC3E}">
        <p14:creationId xmlns:p14="http://schemas.microsoft.com/office/powerpoint/2010/main" val="35324618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Assessing Risk – Resource Allocation</a:t>
            </a:r>
          </a:p>
        </p:txBody>
      </p:sp>
      <p:sp>
        <p:nvSpPr>
          <p:cNvPr id="3" name="Content Placeholder 2"/>
          <p:cNvSpPr>
            <a:spLocks noGrp="1"/>
          </p:cNvSpPr>
          <p:nvPr>
            <p:ph idx="1"/>
          </p:nvPr>
        </p:nvSpPr>
        <p:spPr/>
        <p:txBody>
          <a:bodyPr/>
          <a:lstStyle/>
          <a:p>
            <a:r>
              <a:rPr lang="en-US" dirty="0"/>
              <a:t>% of funds for institutional services?  For community-based services?</a:t>
            </a:r>
          </a:p>
          <a:p>
            <a:pPr>
              <a:buNone/>
            </a:pPr>
            <a:endParaRPr lang="en-US" dirty="0"/>
          </a:p>
          <a:p>
            <a:r>
              <a:rPr lang="en-US" dirty="0"/>
              <a:t>% of funds for congregate living vs. independent living (housing + services)</a:t>
            </a:r>
          </a:p>
          <a:p>
            <a:pPr>
              <a:buNone/>
            </a:pPr>
            <a:endParaRPr lang="en-US" dirty="0"/>
          </a:p>
          <a:p>
            <a:r>
              <a:rPr lang="en-US" dirty="0"/>
              <a:t>% of funds for facility-based day programming vs. ACT, Supported Employment, Peer Support</a:t>
            </a:r>
          </a:p>
          <a:p>
            <a:pPr marL="0" indent="0">
              <a:buNone/>
            </a:pPr>
            <a:endParaRPr lang="en-US" dirty="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Funding</a:t>
            </a:r>
          </a:p>
        </p:txBody>
      </p:sp>
      <p:sp>
        <p:nvSpPr>
          <p:cNvPr id="3" name="Content Placeholder 2"/>
          <p:cNvSpPr>
            <a:spLocks noGrp="1"/>
          </p:cNvSpPr>
          <p:nvPr>
            <p:ph idx="1"/>
          </p:nvPr>
        </p:nvSpPr>
        <p:spPr/>
        <p:txBody>
          <a:bodyPr>
            <a:normAutofit/>
          </a:bodyPr>
          <a:lstStyle/>
          <a:p>
            <a:r>
              <a:rPr lang="en-US" dirty="0"/>
              <a:t>Are dollars driving priorities?</a:t>
            </a:r>
          </a:p>
          <a:p>
            <a:r>
              <a:rPr lang="en-US" dirty="0"/>
              <a:t>Reallocation and Reinvestment</a:t>
            </a:r>
          </a:p>
          <a:p>
            <a:r>
              <a:rPr lang="en-US" dirty="0"/>
              <a:t>Medicaid</a:t>
            </a:r>
          </a:p>
          <a:p>
            <a:r>
              <a:rPr lang="en-US" dirty="0"/>
              <a:t>Housing</a:t>
            </a:r>
          </a:p>
          <a:p>
            <a:r>
              <a:rPr lang="en-US" dirty="0"/>
              <a:t>Maximizing state and federal resources</a:t>
            </a:r>
          </a:p>
          <a:p>
            <a:r>
              <a:rPr lang="en-US" dirty="0"/>
              <a:t>State funds</a:t>
            </a:r>
          </a:p>
          <a:p>
            <a:r>
              <a:rPr lang="en-US" dirty="0"/>
              <a:t>Best practices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59C0B0E4-C8D7-4BFF-97F6-003855201A83}"/>
              </a:ext>
            </a:extLst>
          </p:cNvPr>
          <p:cNvSpPr>
            <a:spLocks noGrp="1"/>
          </p:cNvSpPr>
          <p:nvPr>
            <p:ph idx="1"/>
          </p:nvPr>
        </p:nvSpPr>
        <p:spPr/>
        <p:txBody>
          <a:bodyPr>
            <a:normAutofit/>
          </a:bodyPr>
          <a:lstStyle/>
          <a:p>
            <a:pPr lvl="0"/>
            <a:r>
              <a:rPr lang="en-US" dirty="0"/>
              <a:t>What is Community Integration?</a:t>
            </a:r>
          </a:p>
          <a:p>
            <a:pPr lvl="0"/>
            <a:r>
              <a:rPr lang="en-US" dirty="0"/>
              <a:t>How have states approached Olmstead planning?</a:t>
            </a:r>
          </a:p>
          <a:p>
            <a:r>
              <a:rPr lang="en-US" dirty="0"/>
              <a:t>What are some lessons learned in working with states on Olmstead planning?</a:t>
            </a:r>
          </a:p>
          <a:p>
            <a:pPr lvl="0"/>
            <a:endParaRPr lang="en-US" dirty="0"/>
          </a:p>
          <a:p>
            <a:pPr lvl="0"/>
            <a:r>
              <a:rPr lang="en-US" dirty="0"/>
              <a:t>Recommended activities for Olmstead Planning</a:t>
            </a:r>
          </a:p>
          <a:p>
            <a:endParaRPr lang="en-US" dirty="0"/>
          </a:p>
        </p:txBody>
      </p:sp>
      <p:sp>
        <p:nvSpPr>
          <p:cNvPr id="3" name="Slide Number Placeholder 2">
            <a:extLst>
              <a:ext uri="{FF2B5EF4-FFF2-40B4-BE49-F238E27FC236}">
                <a16:creationId xmlns:a16="http://schemas.microsoft.com/office/drawing/2014/main" id="{8BAFA7D1-63FC-4DE9-833F-3B0B43581C56}"/>
              </a:ext>
            </a:extLst>
          </p:cNvPr>
          <p:cNvSpPr>
            <a:spLocks noGrp="1"/>
          </p:cNvSpPr>
          <p:nvPr>
            <p:ph type="sldNum" sz="quarter" idx="4294967295"/>
          </p:nvPr>
        </p:nvSpPr>
        <p:spPr/>
        <p:txBody>
          <a:bodyPr/>
          <a:lstStyle/>
          <a:p>
            <a:fld id="{D07D4089-40B5-457D-927F-16367A53BB79}" type="slidenum">
              <a:rPr lang="en-US" smtClean="0"/>
              <a:pPr/>
              <a:t>2</a:t>
            </a:fld>
            <a:endParaRPr lang="en-US" dirty="0"/>
          </a:p>
        </p:txBody>
      </p:sp>
      <p:sp>
        <p:nvSpPr>
          <p:cNvPr id="5" name="Title 4">
            <a:extLst>
              <a:ext uri="{FF2B5EF4-FFF2-40B4-BE49-F238E27FC236}">
                <a16:creationId xmlns:a16="http://schemas.microsoft.com/office/drawing/2014/main" id="{51483DC0-EE30-4E3C-A888-3308C31E3123}"/>
              </a:ext>
            </a:extLst>
          </p:cNvPr>
          <p:cNvSpPr>
            <a:spLocks noGrp="1"/>
          </p:cNvSpPr>
          <p:nvPr>
            <p:ph type="title"/>
          </p:nvPr>
        </p:nvSpPr>
        <p:spPr/>
        <p:txBody>
          <a:bodyPr/>
          <a:lstStyle/>
          <a:p>
            <a:r>
              <a:rPr lang="en-US" dirty="0"/>
              <a:t>Topics to be Discussed </a:t>
            </a:r>
          </a:p>
        </p:txBody>
      </p:sp>
    </p:spTree>
    <p:extLst>
      <p:ext uri="{BB962C8B-B14F-4D97-AF65-F5344CB8AC3E}">
        <p14:creationId xmlns:p14="http://schemas.microsoft.com/office/powerpoint/2010/main" val="283536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Policies and Regulations</a:t>
            </a:r>
          </a:p>
        </p:txBody>
      </p:sp>
      <p:sp>
        <p:nvSpPr>
          <p:cNvPr id="3" name="Content Placeholder 2"/>
          <p:cNvSpPr>
            <a:spLocks noGrp="1"/>
          </p:cNvSpPr>
          <p:nvPr>
            <p:ph idx="1"/>
          </p:nvPr>
        </p:nvSpPr>
        <p:spPr/>
        <p:txBody>
          <a:bodyPr>
            <a:normAutofit lnSpcReduction="10000"/>
          </a:bodyPr>
          <a:lstStyle/>
          <a:p>
            <a:r>
              <a:rPr lang="en-US" dirty="0"/>
              <a:t>Help push change.</a:t>
            </a:r>
          </a:p>
          <a:p>
            <a:r>
              <a:rPr lang="en-US" dirty="0"/>
              <a:t>Important to identify changes needed to existing policies and regulations; </a:t>
            </a:r>
          </a:p>
          <a:p>
            <a:r>
              <a:rPr lang="en-US" dirty="0"/>
              <a:t>Important to identify new policies and regulations that are needed.</a:t>
            </a:r>
          </a:p>
          <a:p>
            <a:r>
              <a:rPr lang="en-US" dirty="0"/>
              <a:t>May address how the system approaches:</a:t>
            </a:r>
          </a:p>
          <a:p>
            <a:pPr>
              <a:buNone/>
            </a:pPr>
            <a:r>
              <a:rPr lang="en-US" dirty="0"/>
              <a:t>	- Wellness and Recovery</a:t>
            </a:r>
          </a:p>
          <a:p>
            <a:pPr>
              <a:buNone/>
            </a:pPr>
            <a:r>
              <a:rPr lang="en-US" dirty="0"/>
              <a:t>	- The roles of state operated facilities</a:t>
            </a:r>
          </a:p>
          <a:p>
            <a:pPr>
              <a:buNone/>
            </a:pPr>
            <a:r>
              <a:rPr lang="en-US" dirty="0"/>
              <a:t>	- Housing approaches (e.g., Housing First, 	PSH)</a:t>
            </a:r>
          </a:p>
          <a:p>
            <a:pPr>
              <a:buNone/>
            </a:pPr>
            <a:r>
              <a:rPr lang="en-US" dirty="0"/>
              <a:t>	- Employment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Quality/Outcomes/Evaluation</a:t>
            </a:r>
          </a:p>
        </p:txBody>
      </p:sp>
      <p:sp>
        <p:nvSpPr>
          <p:cNvPr id="3" name="Content Placeholder 2"/>
          <p:cNvSpPr>
            <a:spLocks noGrp="1"/>
          </p:cNvSpPr>
          <p:nvPr>
            <p:ph idx="1"/>
          </p:nvPr>
        </p:nvSpPr>
        <p:spPr/>
        <p:txBody>
          <a:bodyPr>
            <a:normAutofit/>
          </a:bodyPr>
          <a:lstStyle/>
          <a:p>
            <a:r>
              <a:rPr lang="en-US" dirty="0"/>
              <a:t>The Olmstead Plan should include an approach to identify and measure outcomes, and drive change based on performance and results.</a:t>
            </a:r>
          </a:p>
          <a:p>
            <a:r>
              <a:rPr lang="en-US" dirty="0"/>
              <a:t>What performance measures are you tracking?  </a:t>
            </a:r>
          </a:p>
          <a:p>
            <a:pPr lvl="1"/>
            <a:r>
              <a:rPr lang="en-US" dirty="0"/>
              <a:t>Are they impactful?  - Are there rewards and penalties?</a:t>
            </a:r>
          </a:p>
          <a:p>
            <a:r>
              <a:rPr lang="en-US" dirty="0"/>
              <a:t>What outcomes are you tracking?</a:t>
            </a:r>
          </a:p>
          <a:p>
            <a:pPr marL="400050" lvl="1" indent="0">
              <a:buNone/>
            </a:pPr>
            <a:r>
              <a:rPr lang="en-US" dirty="0"/>
              <a:t>-  Are there others you should be tracking?</a:t>
            </a:r>
          </a:p>
          <a:p>
            <a:r>
              <a:rPr lang="en-US" dirty="0"/>
              <a:t>Benchmarks?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Training and Workforce Development</a:t>
            </a:r>
          </a:p>
        </p:txBody>
      </p:sp>
      <p:sp>
        <p:nvSpPr>
          <p:cNvPr id="3" name="Content Placeholder 2"/>
          <p:cNvSpPr>
            <a:spLocks noGrp="1"/>
          </p:cNvSpPr>
          <p:nvPr>
            <p:ph idx="1"/>
          </p:nvPr>
        </p:nvSpPr>
        <p:spPr/>
        <p:txBody>
          <a:bodyPr/>
          <a:lstStyle/>
          <a:p>
            <a:r>
              <a:rPr lang="en-US" dirty="0"/>
              <a:t>The Plan must address the workforce</a:t>
            </a:r>
          </a:p>
          <a:p>
            <a:pPr>
              <a:buNone/>
            </a:pPr>
            <a:r>
              <a:rPr lang="en-US" dirty="0"/>
              <a:t>	- Identify specific roles/positions needed and strategies to resolve shortages</a:t>
            </a:r>
          </a:p>
          <a:p>
            <a:pPr>
              <a:buNone/>
            </a:pPr>
            <a:endParaRPr lang="en-US" dirty="0"/>
          </a:p>
          <a:p>
            <a:r>
              <a:rPr lang="en-US" dirty="0"/>
              <a:t>New skills must be taught.</a:t>
            </a:r>
          </a:p>
          <a:p>
            <a:pPr>
              <a:buNone/>
            </a:pPr>
            <a:r>
              <a:rPr lang="en-US" dirty="0"/>
              <a:t>	- Recovery-focused</a:t>
            </a:r>
          </a:p>
          <a:p>
            <a:pPr>
              <a:buNone/>
            </a:pPr>
            <a:r>
              <a:rPr lang="en-US" dirty="0"/>
              <a:t>	- Person Centered Planning</a:t>
            </a:r>
          </a:p>
          <a:p>
            <a:pPr>
              <a:buNone/>
            </a:pPr>
            <a:r>
              <a:rPr lang="en-US" dirty="0"/>
              <a:t>	- Knowledge of best practices/models that support integration</a:t>
            </a:r>
          </a:p>
          <a:p>
            <a:endParaRPr lang="en-US" dirty="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Opportunities</a:t>
            </a:r>
          </a:p>
        </p:txBody>
      </p:sp>
      <p:sp>
        <p:nvSpPr>
          <p:cNvPr id="3" name="Content Placeholder 2"/>
          <p:cNvSpPr>
            <a:spLocks noGrp="1"/>
          </p:cNvSpPr>
          <p:nvPr>
            <p:ph idx="1"/>
          </p:nvPr>
        </p:nvSpPr>
        <p:spPr/>
        <p:txBody>
          <a:bodyPr/>
          <a:lstStyle/>
          <a:p>
            <a:r>
              <a:rPr lang="en-US" dirty="0"/>
              <a:t>Build off of existing strengths.</a:t>
            </a:r>
          </a:p>
          <a:p>
            <a:r>
              <a:rPr lang="en-US" dirty="0"/>
              <a:t>How does the current system already support the mandate for community integration?</a:t>
            </a:r>
          </a:p>
          <a:p>
            <a:r>
              <a:rPr lang="en-US" dirty="0"/>
              <a:t>What Key Relationships Already Exist?</a:t>
            </a:r>
          </a:p>
          <a:p>
            <a:r>
              <a:rPr lang="en-US" dirty="0"/>
              <a:t>Cross Agency Collaborations?</a:t>
            </a:r>
          </a:p>
          <a:p>
            <a:r>
              <a:rPr lang="en-US" dirty="0"/>
              <a:t>How can Consumers help?</a:t>
            </a:r>
          </a:p>
          <a:p>
            <a:r>
              <a:rPr lang="en-US" dirty="0"/>
              <a:t>How can resources be maximized or re-purposed?</a:t>
            </a:r>
          </a:p>
          <a:p>
            <a:endParaRPr lang="en-US" dirty="0"/>
          </a:p>
          <a:p>
            <a:endParaRPr lang="en-US" dirty="0"/>
          </a:p>
        </p:txBody>
      </p:sp>
    </p:spTree>
    <p:extLst>
      <p:ext uri="{BB962C8B-B14F-4D97-AF65-F5344CB8AC3E}">
        <p14:creationId xmlns:p14="http://schemas.microsoft.com/office/powerpoint/2010/main" val="7439930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Partnerships </a:t>
            </a:r>
          </a:p>
        </p:txBody>
      </p:sp>
      <p:sp>
        <p:nvSpPr>
          <p:cNvPr id="4" name="Content Placeholder 3"/>
          <p:cNvSpPr>
            <a:spLocks noGrp="1"/>
          </p:cNvSpPr>
          <p:nvPr>
            <p:ph sz="half" idx="1"/>
          </p:nvPr>
        </p:nvSpPr>
        <p:spPr/>
        <p:txBody>
          <a:bodyPr>
            <a:normAutofit/>
          </a:bodyPr>
          <a:lstStyle/>
          <a:p>
            <a:r>
              <a:rPr lang="en-US" sz="2400" dirty="0"/>
              <a:t>Medicaid</a:t>
            </a:r>
          </a:p>
          <a:p>
            <a:r>
              <a:rPr lang="en-US" sz="2400" dirty="0"/>
              <a:t>LMEs/MCOs</a:t>
            </a:r>
          </a:p>
          <a:p>
            <a:r>
              <a:rPr lang="en-US" sz="2400" dirty="0"/>
              <a:t>Employment/Labor</a:t>
            </a:r>
          </a:p>
          <a:p>
            <a:r>
              <a:rPr lang="en-US" sz="2400" dirty="0"/>
              <a:t>Transportation</a:t>
            </a:r>
          </a:p>
          <a:p>
            <a:r>
              <a:rPr lang="en-US" sz="2400" dirty="0"/>
              <a:t>Welfare</a:t>
            </a:r>
          </a:p>
          <a:p>
            <a:r>
              <a:rPr lang="en-US" sz="2400" dirty="0"/>
              <a:t>Housing</a:t>
            </a:r>
          </a:p>
          <a:p>
            <a:r>
              <a:rPr lang="en-US" sz="2400" dirty="0"/>
              <a:t>Primary care/Health</a:t>
            </a:r>
          </a:p>
          <a:p>
            <a:r>
              <a:rPr lang="en-US" sz="2400" dirty="0"/>
              <a:t>Persons with Lived Experience</a:t>
            </a:r>
          </a:p>
          <a:p>
            <a:r>
              <a:rPr lang="en-US" sz="2400" dirty="0"/>
              <a:t>Family Members</a:t>
            </a:r>
          </a:p>
          <a:p>
            <a:endParaRPr lang="en-US" dirty="0"/>
          </a:p>
        </p:txBody>
      </p:sp>
      <p:sp>
        <p:nvSpPr>
          <p:cNvPr id="5" name="Content Placeholder 4"/>
          <p:cNvSpPr>
            <a:spLocks noGrp="1"/>
          </p:cNvSpPr>
          <p:nvPr>
            <p:ph sz="half" idx="2"/>
          </p:nvPr>
        </p:nvSpPr>
        <p:spPr/>
        <p:txBody>
          <a:bodyPr>
            <a:normAutofit/>
          </a:bodyPr>
          <a:lstStyle/>
          <a:p>
            <a:r>
              <a:rPr lang="en-US" sz="2400" dirty="0"/>
              <a:t>Public Health</a:t>
            </a:r>
          </a:p>
          <a:p>
            <a:r>
              <a:rPr lang="en-US" sz="2400" dirty="0"/>
              <a:t>Federal, state, county, local, </a:t>
            </a:r>
          </a:p>
          <a:p>
            <a:r>
              <a:rPr lang="en-US" sz="2400" dirty="0"/>
              <a:t>Executive, Judicial, Legislative branches</a:t>
            </a:r>
          </a:p>
          <a:p>
            <a:r>
              <a:rPr lang="en-US" sz="2400" dirty="0"/>
              <a:t>Academia</a:t>
            </a:r>
          </a:p>
          <a:p>
            <a:r>
              <a:rPr lang="en-US" sz="2400" dirty="0"/>
              <a:t>Corrections/Criminal Justice</a:t>
            </a:r>
          </a:p>
          <a:p>
            <a:r>
              <a:rPr lang="en-US" sz="2400" dirty="0"/>
              <a:t>Protection &amp; Advocacy</a:t>
            </a:r>
          </a:p>
        </p:txBody>
      </p:sp>
    </p:spTree>
    <p:extLst>
      <p:ext uri="{BB962C8B-B14F-4D97-AF65-F5344CB8AC3E}">
        <p14:creationId xmlns:p14="http://schemas.microsoft.com/office/powerpoint/2010/main" val="34583647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294967295"/>
          </p:nvPr>
        </p:nvSpPr>
        <p:spPr/>
        <p:txBody>
          <a:bodyPr/>
          <a:lstStyle/>
          <a:p>
            <a:fld id="{D07D4089-40B5-457D-927F-16367A53BB79}" type="slidenum">
              <a:rPr lang="en-US" smtClean="0"/>
              <a:pPr/>
              <a:t>25</a:t>
            </a:fld>
            <a:endParaRPr lang="en-US" dirty="0"/>
          </a:p>
        </p:txBody>
      </p:sp>
      <p:sp>
        <p:nvSpPr>
          <p:cNvPr id="4" name="Title 3"/>
          <p:cNvSpPr>
            <a:spLocks noGrp="1"/>
          </p:cNvSpPr>
          <p:nvPr>
            <p:ph type="title"/>
          </p:nvPr>
        </p:nvSpPr>
        <p:spPr>
          <a:xfrm>
            <a:off x="1524000" y="226512"/>
            <a:ext cx="7391400" cy="1143000"/>
          </a:xfrm>
        </p:spPr>
        <p:txBody>
          <a:bodyPr>
            <a:normAutofit fontScale="90000"/>
          </a:bodyPr>
          <a:lstStyle/>
          <a:p>
            <a:br>
              <a:rPr lang="en-US" dirty="0"/>
            </a:br>
            <a:r>
              <a:rPr lang="en-US" dirty="0"/>
              <a:t>Cycle of Olmstead Planning</a:t>
            </a:r>
            <a:br>
              <a:rPr lang="en-US" dirty="0"/>
            </a:br>
            <a:endParaRPr lang="en-US" dirty="0"/>
          </a:p>
        </p:txBody>
      </p:sp>
      <p:graphicFrame>
        <p:nvGraphicFramePr>
          <p:cNvPr id="5" name="Content Placeholder 4"/>
          <p:cNvGraphicFramePr>
            <a:graphicFrameLocks noGrp="1"/>
          </p:cNvGraphicFramePr>
          <p:nvPr>
            <p:ph idx="1"/>
          </p:nvPr>
        </p:nvGraphicFramePr>
        <p:xfrm>
          <a:off x="1562100" y="1905000"/>
          <a:ext cx="73152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7" name="Picture 6"/>
          <p:cNvPicPr>
            <a:picLocks noChangeAspect="1"/>
          </p:cNvPicPr>
          <p:nvPr/>
        </p:nvPicPr>
        <p:blipFill>
          <a:blip r:embed="rId8"/>
          <a:stretch>
            <a:fillRect/>
          </a:stretch>
        </p:blipFill>
        <p:spPr>
          <a:xfrm>
            <a:off x="7429500" y="5179372"/>
            <a:ext cx="942197" cy="822960"/>
          </a:xfrm>
          <a:prstGeom prst="rect">
            <a:avLst/>
          </a:prstGeom>
        </p:spPr>
      </p:pic>
    </p:spTree>
    <p:extLst>
      <p:ext uri="{BB962C8B-B14F-4D97-AF65-F5344CB8AC3E}">
        <p14:creationId xmlns:p14="http://schemas.microsoft.com/office/powerpoint/2010/main" val="3733217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0" defTabSz="914400">
              <a:spcBef>
                <a:spcPts val="0"/>
              </a:spcBef>
              <a:buFont typeface="Arial" panose="020B0604020202020204" pitchFamily="34" charset="0"/>
              <a:buChar char="•"/>
            </a:pPr>
            <a:r>
              <a:rPr lang="en-US" sz="2400" dirty="0">
                <a:solidFill>
                  <a:srgbClr val="000000"/>
                </a:solidFill>
              </a:rPr>
              <a:t>Olmstead Advisory Council or sub-committees</a:t>
            </a:r>
          </a:p>
          <a:p>
            <a:pPr lvl="0" defTabSz="914400">
              <a:spcBef>
                <a:spcPts val="0"/>
              </a:spcBef>
              <a:buFont typeface="Arial" panose="020B0604020202020204" pitchFamily="34" charset="0"/>
              <a:buChar char="•"/>
            </a:pPr>
            <a:endParaRPr lang="en-US" sz="2400" dirty="0">
              <a:solidFill>
                <a:srgbClr val="000000"/>
              </a:solidFill>
            </a:endParaRPr>
          </a:p>
          <a:p>
            <a:pPr lvl="0" defTabSz="914400">
              <a:spcBef>
                <a:spcPts val="0"/>
              </a:spcBef>
              <a:buFont typeface="Arial" panose="020B0604020202020204" pitchFamily="34" charset="0"/>
              <a:buChar char="•"/>
            </a:pPr>
            <a:r>
              <a:rPr lang="en-US" sz="2400" dirty="0">
                <a:solidFill>
                  <a:srgbClr val="000000"/>
                </a:solidFill>
              </a:rPr>
              <a:t>Existing Statewide and Regional</a:t>
            </a:r>
          </a:p>
          <a:p>
            <a:pPr lvl="0" defTabSz="914400">
              <a:spcBef>
                <a:spcPts val="0"/>
              </a:spcBef>
              <a:buFont typeface="Arial" panose="020B0604020202020204" pitchFamily="34" charset="0"/>
              <a:buChar char="•"/>
            </a:pPr>
            <a:endParaRPr lang="en-US" sz="2400" dirty="0">
              <a:solidFill>
                <a:srgbClr val="000000"/>
              </a:solidFill>
            </a:endParaRPr>
          </a:p>
          <a:p>
            <a:pPr lvl="0" defTabSz="914400">
              <a:spcBef>
                <a:spcPts val="0"/>
              </a:spcBef>
              <a:buFont typeface="Arial" panose="020B0604020202020204" pitchFamily="34" charset="0"/>
              <a:buChar char="•"/>
            </a:pPr>
            <a:r>
              <a:rPr lang="en-US" sz="2400" dirty="0">
                <a:solidFill>
                  <a:srgbClr val="000000"/>
                </a:solidFill>
              </a:rPr>
              <a:t>Stakeholder Meetings</a:t>
            </a:r>
          </a:p>
          <a:p>
            <a:pPr lvl="0" defTabSz="914400">
              <a:spcBef>
                <a:spcPts val="0"/>
              </a:spcBef>
              <a:buFont typeface="Arial" panose="020B0604020202020204" pitchFamily="34" charset="0"/>
              <a:buChar char="•"/>
            </a:pPr>
            <a:endParaRPr lang="en-US" sz="2400" dirty="0">
              <a:solidFill>
                <a:srgbClr val="000000"/>
              </a:solidFill>
            </a:endParaRPr>
          </a:p>
          <a:p>
            <a:pPr lvl="0" defTabSz="914400">
              <a:spcBef>
                <a:spcPts val="0"/>
              </a:spcBef>
              <a:buFont typeface="Arial" panose="020B0604020202020204" pitchFamily="34" charset="0"/>
              <a:buChar char="•"/>
            </a:pPr>
            <a:r>
              <a:rPr lang="en-US" sz="2400" dirty="0">
                <a:solidFill>
                  <a:srgbClr val="000000"/>
                </a:solidFill>
              </a:rPr>
              <a:t>Listening Sessions</a:t>
            </a:r>
          </a:p>
          <a:p>
            <a:pPr lvl="0" defTabSz="914400">
              <a:spcBef>
                <a:spcPts val="0"/>
              </a:spcBef>
              <a:buFont typeface="Arial" panose="020B0604020202020204" pitchFamily="34" charset="0"/>
              <a:buChar char="•"/>
            </a:pPr>
            <a:endParaRPr lang="en-US" sz="2400" dirty="0">
              <a:solidFill>
                <a:srgbClr val="000000"/>
              </a:solidFill>
            </a:endParaRPr>
          </a:p>
          <a:p>
            <a:pPr lvl="0" defTabSz="914400">
              <a:spcBef>
                <a:spcPts val="0"/>
              </a:spcBef>
              <a:buFont typeface="Arial" panose="020B0604020202020204" pitchFamily="34" charset="0"/>
              <a:buChar char="•"/>
            </a:pPr>
            <a:r>
              <a:rPr lang="en-US" sz="2400" dirty="0">
                <a:solidFill>
                  <a:srgbClr val="000000"/>
                </a:solidFill>
              </a:rPr>
              <a:t>On-line Input and Feedback</a:t>
            </a:r>
          </a:p>
          <a:p>
            <a:pPr marL="0" lvl="0" indent="0" defTabSz="914400">
              <a:spcBef>
                <a:spcPts val="0"/>
              </a:spcBef>
              <a:buNone/>
            </a:pPr>
            <a:endParaRPr lang="en-US" sz="2400" dirty="0">
              <a:solidFill>
                <a:srgbClr val="000000"/>
              </a:solidFill>
            </a:endParaRPr>
          </a:p>
          <a:p>
            <a:pPr lvl="0" defTabSz="914400">
              <a:spcBef>
                <a:spcPts val="0"/>
              </a:spcBef>
              <a:buFont typeface="Arial" panose="020B0604020202020204" pitchFamily="34" charset="0"/>
              <a:buChar char="•"/>
            </a:pPr>
            <a:r>
              <a:rPr lang="en-US" sz="2400" dirty="0">
                <a:solidFill>
                  <a:srgbClr val="000000"/>
                </a:solidFill>
              </a:rPr>
              <a:t>Legislative involvement </a:t>
            </a:r>
          </a:p>
          <a:p>
            <a:endParaRPr lang="en-US" dirty="0"/>
          </a:p>
        </p:txBody>
      </p:sp>
      <p:sp>
        <p:nvSpPr>
          <p:cNvPr id="3" name="Slide Number Placeholder 2"/>
          <p:cNvSpPr>
            <a:spLocks noGrp="1"/>
          </p:cNvSpPr>
          <p:nvPr>
            <p:ph type="sldNum" sz="quarter" idx="4294967295"/>
          </p:nvPr>
        </p:nvSpPr>
        <p:spPr/>
        <p:txBody>
          <a:bodyPr/>
          <a:lstStyle/>
          <a:p>
            <a:fld id="{D07D4089-40B5-457D-927F-16367A53BB79}" type="slidenum">
              <a:rPr lang="en-US" smtClean="0"/>
              <a:pPr/>
              <a:t>26</a:t>
            </a:fld>
            <a:endParaRPr lang="en-US" dirty="0"/>
          </a:p>
        </p:txBody>
      </p:sp>
      <p:sp>
        <p:nvSpPr>
          <p:cNvPr id="4" name="Title 3"/>
          <p:cNvSpPr>
            <a:spLocks noGrp="1"/>
          </p:cNvSpPr>
          <p:nvPr>
            <p:ph type="title"/>
          </p:nvPr>
        </p:nvSpPr>
        <p:spPr/>
        <p:txBody>
          <a:bodyPr>
            <a:normAutofit fontScale="90000"/>
          </a:bodyPr>
          <a:lstStyle/>
          <a:p>
            <a:r>
              <a:rPr lang="en-US" dirty="0"/>
              <a:t>Examples of Stakeholder Input</a:t>
            </a:r>
          </a:p>
        </p:txBody>
      </p:sp>
    </p:spTree>
    <p:extLst>
      <p:ext uri="{BB962C8B-B14F-4D97-AF65-F5344CB8AC3E}">
        <p14:creationId xmlns:p14="http://schemas.microsoft.com/office/powerpoint/2010/main" val="16287813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0" y="2133600"/>
            <a:ext cx="5791200" cy="923330"/>
          </a:xfrm>
          <a:prstGeom prst="rect">
            <a:avLst/>
          </a:prstGeom>
          <a:noFill/>
        </p:spPr>
        <p:txBody>
          <a:bodyPr wrap="square" rtlCol="0">
            <a:spAutoFit/>
          </a:bodyPr>
          <a:lstStyle/>
          <a:p>
            <a:pPr algn="ctr"/>
            <a:r>
              <a:rPr lang="en-US" sz="5400" dirty="0"/>
              <a:t>Discussion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Implementing Olmstead</a:t>
            </a:r>
          </a:p>
        </p:txBody>
      </p:sp>
      <p:sp>
        <p:nvSpPr>
          <p:cNvPr id="3" name="Content Placeholder 2"/>
          <p:cNvSpPr>
            <a:spLocks noGrp="1"/>
          </p:cNvSpPr>
          <p:nvPr>
            <p:ph idx="1"/>
          </p:nvPr>
        </p:nvSpPr>
        <p:spPr/>
        <p:txBody>
          <a:bodyPr>
            <a:normAutofit fontScale="85000" lnSpcReduction="20000"/>
          </a:bodyPr>
          <a:lstStyle/>
          <a:p>
            <a:r>
              <a:rPr lang="en-US" dirty="0"/>
              <a:t>In its decision, the Supreme Court stated that if a state had a, “….</a:t>
            </a:r>
            <a:r>
              <a:rPr lang="en-US" b="1" dirty="0"/>
              <a:t>comprehensive, effectively working plan</a:t>
            </a:r>
            <a:r>
              <a:rPr lang="en-US" dirty="0"/>
              <a:t> for placing qualified persons with mental disabilities in less restrictive settings, and a waiting list that moved at a reasonable pace not controlled by the state’s endeavors to keep its institutions fully populated, the reasonable modification standard [of the ADA] would be met.” </a:t>
            </a:r>
          </a:p>
          <a:p>
            <a:pPr>
              <a:buNone/>
            </a:pPr>
            <a:endParaRPr lang="en-US" dirty="0"/>
          </a:p>
          <a:p>
            <a:r>
              <a:rPr lang="en-US" dirty="0"/>
              <a:t>For an </a:t>
            </a:r>
            <a:r>
              <a:rPr lang="en-US" i="1" dirty="0"/>
              <a:t>Olmstead</a:t>
            </a:r>
            <a:r>
              <a:rPr lang="en-US" dirty="0"/>
              <a:t> Plan to serve as a reasonable defense against legal action it must include, “…concrete and reliable commitments to expand integrated opportunities….and there must be funding to support the plan.” </a:t>
            </a:r>
          </a:p>
          <a:p>
            <a:pPr>
              <a:buNone/>
            </a:pPr>
            <a:endParaRPr lang="en-US" sz="2100" dirty="0"/>
          </a:p>
          <a:p>
            <a:pPr>
              <a:buNone/>
            </a:pPr>
            <a:r>
              <a:rPr lang="en-US" sz="2100" dirty="0"/>
              <a:t>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Community Integration Defined</a:t>
            </a:r>
          </a:p>
        </p:txBody>
      </p:sp>
      <p:sp>
        <p:nvSpPr>
          <p:cNvPr id="3" name="Content Placeholder 2"/>
          <p:cNvSpPr>
            <a:spLocks noGrp="1"/>
          </p:cNvSpPr>
          <p:nvPr>
            <p:ph idx="1"/>
          </p:nvPr>
        </p:nvSpPr>
        <p:spPr>
          <a:xfrm>
            <a:off x="1524000" y="1600200"/>
            <a:ext cx="7391400" cy="3886200"/>
          </a:xfrm>
        </p:spPr>
        <p:txBody>
          <a:bodyPr>
            <a:normAutofit/>
          </a:bodyPr>
          <a:lstStyle/>
          <a:p>
            <a:pPr>
              <a:buNone/>
            </a:pPr>
            <a:r>
              <a:rPr lang="en-US" sz="2400" dirty="0"/>
              <a:t>	“Integrated settings are located in mainstream society; offer access to community activities and opportunities at times, frequencies and with persons of an individual’s choosing; afford individuals choice in their daily life activities; and, provide individuals with disabilities the opportunity to interact with non-disabled persons to the fullest extent possible. Evidence-based practices that provide scattered-site housing with supportive services are examples of integrated settings.” </a:t>
            </a:r>
          </a:p>
          <a:p>
            <a:endParaRPr lang="en-US" dirty="0"/>
          </a:p>
        </p:txBody>
      </p:sp>
      <p:sp>
        <p:nvSpPr>
          <p:cNvPr id="6" name="TextBox 5"/>
          <p:cNvSpPr txBox="1"/>
          <p:nvPr/>
        </p:nvSpPr>
        <p:spPr>
          <a:xfrm>
            <a:off x="1676400" y="5715000"/>
            <a:ext cx="7086600" cy="1107996"/>
          </a:xfrm>
          <a:prstGeom prst="rect">
            <a:avLst/>
          </a:prstGeom>
          <a:noFill/>
        </p:spPr>
        <p:txBody>
          <a:bodyPr wrap="square" rtlCol="0">
            <a:spAutoFit/>
          </a:bodyPr>
          <a:lstStyle/>
          <a:p>
            <a:r>
              <a:rPr lang="en-US" sz="1600" dirty="0"/>
              <a:t>U.S. Department of Justice. </a:t>
            </a:r>
            <a:r>
              <a:rPr lang="en-US" sz="1600" i="1" dirty="0"/>
              <a:t>Statement of the Department of Justice on Enforcement of the Integration Mandate of Title II of the Americans with Disabilities Act and Olmstead v. L.C.</a:t>
            </a:r>
            <a:r>
              <a:rPr lang="en-US" sz="1600" dirty="0"/>
              <a:t> </a:t>
            </a:r>
          </a:p>
          <a:p>
            <a:endParaRPr lang="en-US" dirty="0"/>
          </a:p>
        </p:txBody>
      </p:sp>
    </p:spTree>
    <p:extLst>
      <p:ext uri="{BB962C8B-B14F-4D97-AF65-F5344CB8AC3E}">
        <p14:creationId xmlns:p14="http://schemas.microsoft.com/office/powerpoint/2010/main" val="695803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Community Integration Defined</a:t>
            </a:r>
          </a:p>
        </p:txBody>
      </p:sp>
      <p:sp>
        <p:nvSpPr>
          <p:cNvPr id="3" name="Content Placeholder 2"/>
          <p:cNvSpPr>
            <a:spLocks noGrp="1"/>
          </p:cNvSpPr>
          <p:nvPr>
            <p:ph idx="1"/>
          </p:nvPr>
        </p:nvSpPr>
        <p:spPr/>
        <p:txBody>
          <a:bodyPr>
            <a:normAutofit/>
          </a:bodyPr>
          <a:lstStyle/>
          <a:p>
            <a:pPr>
              <a:buNone/>
            </a:pPr>
            <a:r>
              <a:rPr lang="en-US" sz="2400" dirty="0"/>
              <a:t>	“By contrast, segregated settings often have qualities of an institutional nature. Segregated settings include, but are not limited to: (1) congregate settings populated exclusively or primarily with individuals with disabilities; (2) congregate settings characterized by regimentation in daily activities, lack of privacy or autonomy, policies limiting visitors, or limits on individuals’ ability to engage freely in community activities and to manage their own activities of daily living; or (3) settings that provide for daytime activities primarily with other individuals with disabilities.”</a:t>
            </a:r>
          </a:p>
        </p:txBody>
      </p:sp>
    </p:spTree>
    <p:extLst>
      <p:ext uri="{BB962C8B-B14F-4D97-AF65-F5344CB8AC3E}">
        <p14:creationId xmlns:p14="http://schemas.microsoft.com/office/powerpoint/2010/main" val="1428930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Perspective</a:t>
            </a:r>
          </a:p>
        </p:txBody>
      </p:sp>
      <p:sp>
        <p:nvSpPr>
          <p:cNvPr id="3" name="Content Placeholder 2"/>
          <p:cNvSpPr>
            <a:spLocks noGrp="1"/>
          </p:cNvSpPr>
          <p:nvPr>
            <p:ph idx="1"/>
          </p:nvPr>
        </p:nvSpPr>
        <p:spPr/>
        <p:txBody>
          <a:bodyPr>
            <a:normAutofit fontScale="70000" lnSpcReduction="20000"/>
          </a:bodyPr>
          <a:lstStyle/>
          <a:p>
            <a:r>
              <a:rPr lang="en-US" u="sng" dirty="0"/>
              <a:t>Institutional</a:t>
            </a:r>
          </a:p>
          <a:p>
            <a:pPr>
              <a:buNone/>
            </a:pPr>
            <a:endParaRPr lang="en-US" dirty="0"/>
          </a:p>
          <a:p>
            <a:pPr>
              <a:buNone/>
            </a:pPr>
            <a:r>
              <a:rPr lang="en-US" dirty="0"/>
              <a:t>	- State hospitals		- State Centers</a:t>
            </a:r>
          </a:p>
          <a:p>
            <a:pPr>
              <a:buNone/>
            </a:pPr>
            <a:r>
              <a:rPr lang="en-US" dirty="0"/>
              <a:t>	- Nursing Facilities		- Community-based ICFs</a:t>
            </a:r>
          </a:p>
          <a:p>
            <a:pPr>
              <a:buNone/>
            </a:pPr>
            <a:r>
              <a:rPr lang="en-US" dirty="0"/>
              <a:t>	- Adult Care Homes		- Sheltered Workshops</a:t>
            </a:r>
          </a:p>
          <a:p>
            <a:pPr>
              <a:buNone/>
            </a:pPr>
            <a:r>
              <a:rPr lang="en-US" dirty="0"/>
              <a:t>	- Incarceration		- Day Programs</a:t>
            </a:r>
          </a:p>
          <a:p>
            <a:pPr>
              <a:buNone/>
            </a:pPr>
            <a:endParaRPr lang="en-US" dirty="0"/>
          </a:p>
          <a:p>
            <a:r>
              <a:rPr lang="en-US" u="sng" dirty="0"/>
              <a:t>At-Risk of Institutionalization</a:t>
            </a:r>
          </a:p>
          <a:p>
            <a:pPr>
              <a:buNone/>
            </a:pPr>
            <a:endParaRPr lang="en-US" dirty="0"/>
          </a:p>
          <a:p>
            <a:pPr>
              <a:buNone/>
            </a:pPr>
            <a:r>
              <a:rPr lang="en-US" dirty="0"/>
              <a:t>	- Homelessness</a:t>
            </a:r>
          </a:p>
          <a:p>
            <a:pPr>
              <a:buNone/>
            </a:pPr>
            <a:r>
              <a:rPr lang="en-US" dirty="0"/>
              <a:t>	- At home with aging parents</a:t>
            </a:r>
          </a:p>
          <a:p>
            <a:pPr>
              <a:buNone/>
            </a:pPr>
            <a:r>
              <a:rPr lang="en-US" dirty="0"/>
              <a:t>	- Other substandard living conditions</a:t>
            </a:r>
          </a:p>
          <a:p>
            <a:pPr>
              <a:buNone/>
            </a:pPr>
            <a:r>
              <a:rPr lang="en-US" dirty="0"/>
              <a:t>	- Cuts in services </a:t>
            </a:r>
          </a:p>
          <a:p>
            <a:pPr>
              <a:buNone/>
            </a:pPr>
            <a:endParaRPr lang="en-US" dirty="0"/>
          </a:p>
          <a:p>
            <a:pPr>
              <a:buNone/>
            </a:pPr>
            <a:r>
              <a:rPr lang="en-US" dirty="0"/>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342900" lvl="1" indent="-342900">
              <a:buFont typeface="Arial"/>
              <a:buChar char="•"/>
            </a:pPr>
            <a:r>
              <a:rPr lang="en-US" sz="2400" dirty="0">
                <a:solidFill>
                  <a:srgbClr val="000000"/>
                </a:solidFill>
              </a:rPr>
              <a:t>A description of the state’s current system of providing community-based services and supports to people with disabilities;</a:t>
            </a:r>
          </a:p>
          <a:p>
            <a:pPr marL="0" lvl="1" indent="0">
              <a:buNone/>
            </a:pPr>
            <a:endParaRPr lang="en-US" sz="2400" dirty="0">
              <a:solidFill>
                <a:srgbClr val="000000"/>
              </a:solidFill>
            </a:endParaRPr>
          </a:p>
          <a:p>
            <a:pPr marL="342900" lvl="1" indent="-342900">
              <a:buFont typeface="Arial"/>
              <a:buChar char="•"/>
            </a:pPr>
            <a:r>
              <a:rPr lang="en-US" sz="2400" dirty="0">
                <a:solidFill>
                  <a:srgbClr val="000000"/>
                </a:solidFill>
              </a:rPr>
              <a:t>An assessment of the strengths and weaknesses of that system; and</a:t>
            </a:r>
          </a:p>
          <a:p>
            <a:pPr marL="342900" lvl="1" indent="-342900">
              <a:buFont typeface="Arial"/>
              <a:buChar char="•"/>
            </a:pPr>
            <a:endParaRPr lang="en-US" sz="2400" dirty="0">
              <a:solidFill>
                <a:srgbClr val="000000"/>
              </a:solidFill>
            </a:endParaRPr>
          </a:p>
          <a:p>
            <a:pPr marL="342900" lvl="1" indent="-342900">
              <a:buFont typeface="Arial"/>
              <a:buChar char="•"/>
            </a:pPr>
            <a:r>
              <a:rPr lang="en-US" sz="2400" dirty="0">
                <a:solidFill>
                  <a:srgbClr val="000000"/>
                </a:solidFill>
              </a:rPr>
              <a:t>A description of the state’s plan and goals for expanding opportunities for providing community-based services and supports to people with disabilities.</a:t>
            </a:r>
          </a:p>
          <a:p>
            <a:endParaRPr lang="en-US" dirty="0"/>
          </a:p>
        </p:txBody>
      </p:sp>
      <p:sp>
        <p:nvSpPr>
          <p:cNvPr id="3" name="Slide Number Placeholder 2"/>
          <p:cNvSpPr>
            <a:spLocks noGrp="1"/>
          </p:cNvSpPr>
          <p:nvPr>
            <p:ph type="sldNum" sz="quarter" idx="4294967295"/>
          </p:nvPr>
        </p:nvSpPr>
        <p:spPr/>
        <p:txBody>
          <a:bodyPr/>
          <a:lstStyle/>
          <a:p>
            <a:fld id="{D07D4089-40B5-457D-927F-16367A53BB79}" type="slidenum">
              <a:rPr lang="en-US" smtClean="0"/>
              <a:pPr/>
              <a:t>7</a:t>
            </a:fld>
            <a:endParaRPr lang="en-US" dirty="0"/>
          </a:p>
        </p:txBody>
      </p:sp>
      <p:sp>
        <p:nvSpPr>
          <p:cNvPr id="4" name="Title 3"/>
          <p:cNvSpPr>
            <a:spLocks noGrp="1"/>
          </p:cNvSpPr>
          <p:nvPr>
            <p:ph type="title"/>
          </p:nvPr>
        </p:nvSpPr>
        <p:spPr/>
        <p:txBody>
          <a:bodyPr>
            <a:normAutofit fontScale="90000"/>
          </a:bodyPr>
          <a:lstStyle/>
          <a:p>
            <a:br>
              <a:rPr lang="en-US" dirty="0"/>
            </a:br>
            <a:r>
              <a:rPr lang="en-US" dirty="0"/>
              <a:t>Olmstead Plan should generally include:</a:t>
            </a:r>
            <a:br>
              <a:rPr lang="en-US" dirty="0"/>
            </a:br>
            <a:endParaRPr lang="en-US" dirty="0"/>
          </a:p>
        </p:txBody>
      </p:sp>
    </p:spTree>
    <p:extLst>
      <p:ext uri="{BB962C8B-B14F-4D97-AF65-F5344CB8AC3E}">
        <p14:creationId xmlns:p14="http://schemas.microsoft.com/office/powerpoint/2010/main" val="9128051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Population Focus</a:t>
            </a:r>
          </a:p>
        </p:txBody>
      </p:sp>
      <p:sp>
        <p:nvSpPr>
          <p:cNvPr id="3" name="Content Placeholder 2"/>
          <p:cNvSpPr>
            <a:spLocks noGrp="1"/>
          </p:cNvSpPr>
          <p:nvPr>
            <p:ph idx="1"/>
          </p:nvPr>
        </p:nvSpPr>
        <p:spPr/>
        <p:txBody>
          <a:bodyPr>
            <a:normAutofit fontScale="92500" lnSpcReduction="10000"/>
          </a:bodyPr>
          <a:lstStyle/>
          <a:p>
            <a:r>
              <a:rPr lang="en-US" dirty="0"/>
              <a:t>Behavioral Health</a:t>
            </a:r>
          </a:p>
          <a:p>
            <a:pPr>
              <a:buNone/>
            </a:pPr>
            <a:endParaRPr lang="en-US" dirty="0"/>
          </a:p>
          <a:p>
            <a:r>
              <a:rPr lang="en-US" dirty="0"/>
              <a:t>Intellectual and Developmental Disabilities</a:t>
            </a:r>
          </a:p>
          <a:p>
            <a:pPr>
              <a:buNone/>
            </a:pPr>
            <a:endParaRPr lang="en-US" dirty="0"/>
          </a:p>
          <a:p>
            <a:r>
              <a:rPr lang="en-US" dirty="0"/>
              <a:t>Physical Disabilities</a:t>
            </a:r>
          </a:p>
          <a:p>
            <a:pPr>
              <a:buNone/>
            </a:pPr>
            <a:endParaRPr lang="en-US" dirty="0"/>
          </a:p>
          <a:p>
            <a:r>
              <a:rPr lang="en-US" dirty="0"/>
              <a:t>Traumatic Brain Injury</a:t>
            </a:r>
          </a:p>
          <a:p>
            <a:pPr>
              <a:buNone/>
            </a:pPr>
            <a:endParaRPr lang="en-US" dirty="0"/>
          </a:p>
          <a:p>
            <a:r>
              <a:rPr lang="en-US" dirty="0"/>
              <a:t>Co-occurring or multi-occurring disorders</a:t>
            </a:r>
          </a:p>
          <a:p>
            <a:pPr>
              <a:buNone/>
            </a:pPr>
            <a:endParaRPr lang="en-US" dirty="0"/>
          </a:p>
          <a:p>
            <a:r>
              <a:rPr lang="en-US" dirty="0"/>
              <a:t>Child/Adolescents; Adults; Older Adults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Approaches to Olmstead and Community Integration</a:t>
            </a:r>
          </a:p>
        </p:txBody>
      </p:sp>
      <p:sp>
        <p:nvSpPr>
          <p:cNvPr id="3" name="Content Placeholder 2"/>
          <p:cNvSpPr>
            <a:spLocks noGrp="1"/>
          </p:cNvSpPr>
          <p:nvPr>
            <p:ph idx="1"/>
          </p:nvPr>
        </p:nvSpPr>
        <p:spPr/>
        <p:txBody>
          <a:bodyPr/>
          <a:lstStyle/>
          <a:p>
            <a:r>
              <a:rPr lang="en-US" dirty="0"/>
              <a:t>Proactive planning and implementation</a:t>
            </a:r>
          </a:p>
          <a:p>
            <a:pPr>
              <a:buNone/>
            </a:pPr>
            <a:endParaRPr lang="en-US" dirty="0"/>
          </a:p>
          <a:p>
            <a:r>
              <a:rPr lang="en-US" dirty="0"/>
              <a:t>Reactive planning and implementation</a:t>
            </a:r>
          </a:p>
          <a:p>
            <a:pPr>
              <a:buNone/>
            </a:pPr>
            <a:endParaRPr lang="en-US" dirty="0"/>
          </a:p>
          <a:p>
            <a:r>
              <a:rPr lang="en-US" dirty="0"/>
              <a:t>Planning with some implementation activity</a:t>
            </a:r>
          </a:p>
          <a:p>
            <a:pPr>
              <a:buNone/>
            </a:pPr>
            <a:endParaRPr lang="en-US" dirty="0"/>
          </a:p>
          <a:p>
            <a:r>
              <a:rPr lang="en-US" dirty="0"/>
              <a:t>Litigation/Settlement Agreements</a:t>
            </a:r>
          </a:p>
          <a:p>
            <a:pPr>
              <a:buNone/>
            </a:pPr>
            <a:endParaRPr lang="en-US" dirty="0"/>
          </a:p>
          <a:p>
            <a:r>
              <a:rPr lang="en-US" dirty="0"/>
              <a:t>No Planning</a:t>
            </a:r>
          </a:p>
          <a:p>
            <a:endParaRPr lang="en-US" dirty="0"/>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10635</TotalTime>
  <Words>1042</Words>
  <Application>Microsoft Office PowerPoint</Application>
  <PresentationFormat>On-screen Show (4:3)</PresentationFormat>
  <Paragraphs>236</Paragraphs>
  <Slides>27</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27</vt:i4>
      </vt:variant>
    </vt:vector>
  </HeadingPairs>
  <TitlesOfParts>
    <vt:vector size="30" baseType="lpstr">
      <vt:lpstr>Arial</vt:lpstr>
      <vt:lpstr>Calibri</vt:lpstr>
      <vt:lpstr>Office Theme</vt:lpstr>
      <vt:lpstr>Keys to a Successful Olmstead Planning Process </vt:lpstr>
      <vt:lpstr>Topics to be Discussed </vt:lpstr>
      <vt:lpstr>Implementing Olmstead</vt:lpstr>
      <vt:lpstr>Community Integration Defined</vt:lpstr>
      <vt:lpstr>Community Integration Defined</vt:lpstr>
      <vt:lpstr>Perspective</vt:lpstr>
      <vt:lpstr> Olmstead Plan should generally include: </vt:lpstr>
      <vt:lpstr>Population Focus</vt:lpstr>
      <vt:lpstr>Approaches to Olmstead and Community Integration</vt:lpstr>
      <vt:lpstr>Critical Areas for System Planning and Implementation</vt:lpstr>
      <vt:lpstr>Boundaries</vt:lpstr>
      <vt:lpstr>State Experiences</vt:lpstr>
      <vt:lpstr>State Experiences</vt:lpstr>
      <vt:lpstr>Cautions</vt:lpstr>
      <vt:lpstr>Takeaways</vt:lpstr>
      <vt:lpstr>Key Olmstead Plan Ingredients</vt:lpstr>
      <vt:lpstr>What Does Your Data Tell You?</vt:lpstr>
      <vt:lpstr>Assessing Risk – Resource Allocation</vt:lpstr>
      <vt:lpstr>Funding</vt:lpstr>
      <vt:lpstr>Policies and Regulations</vt:lpstr>
      <vt:lpstr>Quality/Outcomes/Evaluation</vt:lpstr>
      <vt:lpstr>Training and Workforce Development</vt:lpstr>
      <vt:lpstr>Opportunities</vt:lpstr>
      <vt:lpstr>Partnerships </vt:lpstr>
      <vt:lpstr> Cycle of Olmstead Planning </vt:lpstr>
      <vt:lpstr>Examples of Stakeholder Input</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Jenny Wong</dc:creator>
  <cp:lastModifiedBy>Callair, Vickie</cp:lastModifiedBy>
  <cp:revision>102</cp:revision>
  <dcterms:created xsi:type="dcterms:W3CDTF">2012-07-24T18:51:46Z</dcterms:created>
  <dcterms:modified xsi:type="dcterms:W3CDTF">2020-07-10T22:00:11Z</dcterms:modified>
</cp:coreProperties>
</file>