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319" r:id="rId2"/>
    <p:sldId id="444" r:id="rId3"/>
    <p:sldId id="324" r:id="rId4"/>
    <p:sldId id="450" r:id="rId5"/>
    <p:sldId id="471" r:id="rId6"/>
    <p:sldId id="477" r:id="rId7"/>
    <p:sldId id="478" r:id="rId8"/>
    <p:sldId id="479" r:id="rId9"/>
    <p:sldId id="469" r:id="rId10"/>
    <p:sldId id="485" r:id="rId11"/>
    <p:sldId id="486" r:id="rId12"/>
    <p:sldId id="476" r:id="rId13"/>
    <p:sldId id="491" r:id="rId14"/>
    <p:sldId id="489" r:id="rId15"/>
    <p:sldId id="487" r:id="rId16"/>
    <p:sldId id="488" r:id="rId17"/>
    <p:sldId id="490" r:id="rId18"/>
    <p:sldId id="484"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Lerche" initials="JL" lastIdx="13" clrIdx="0"/>
  <p:cmAuthor id="2" name="Browning, Donald" initials="BD" lastIdx="2" clrIdx="1">
    <p:extLst>
      <p:ext uri="{19B8F6BF-5375-455C-9EA6-DF929625EA0E}">
        <p15:presenceInfo xmlns:p15="http://schemas.microsoft.com/office/powerpoint/2012/main" userId="S-1-5-21-2744878847-1876734302-662453930-517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a:srgbClr val="618452"/>
    <a:srgbClr val="65884F"/>
    <a:srgbClr val="638551"/>
    <a:srgbClr val="31869B"/>
    <a:srgbClr val="7F7F7F"/>
    <a:srgbClr val="77953B"/>
    <a:srgbClr val="728F3B"/>
    <a:srgbClr val="9C427E"/>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74" autoAdjust="0"/>
    <p:restoredTop sz="95742" autoAdjust="0"/>
  </p:normalViewPr>
  <p:slideViewPr>
    <p:cSldViewPr snapToGrid="0">
      <p:cViewPr varScale="1">
        <p:scale>
          <a:sx n="72" d="100"/>
          <a:sy n="72" d="100"/>
        </p:scale>
        <p:origin x="1469"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79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606"/>
          </a:xfrm>
          <a:prstGeom prst="rect">
            <a:avLst/>
          </a:prstGeom>
        </p:spPr>
        <p:txBody>
          <a:bodyPr vert="horz" lIns="90785" tIns="45392" rIns="90785" bIns="45392" rtlCol="0"/>
          <a:lstStyle>
            <a:lvl1pPr algn="l">
              <a:defRPr sz="1200"/>
            </a:lvl1pPr>
          </a:lstStyle>
          <a:p>
            <a:endParaRPr lang="en-US" dirty="0"/>
          </a:p>
        </p:txBody>
      </p:sp>
      <p:sp>
        <p:nvSpPr>
          <p:cNvPr id="3" name="Date Placeholder 2"/>
          <p:cNvSpPr>
            <a:spLocks noGrp="1"/>
          </p:cNvSpPr>
          <p:nvPr>
            <p:ph type="dt" sz="quarter" idx="1"/>
          </p:nvPr>
        </p:nvSpPr>
        <p:spPr>
          <a:xfrm>
            <a:off x="3970992" y="0"/>
            <a:ext cx="3037840" cy="465606"/>
          </a:xfrm>
          <a:prstGeom prst="rect">
            <a:avLst/>
          </a:prstGeom>
        </p:spPr>
        <p:txBody>
          <a:bodyPr vert="horz" lIns="90785" tIns="45392" rIns="90785" bIns="45392" rtlCol="0"/>
          <a:lstStyle>
            <a:lvl1pPr algn="r">
              <a:defRPr sz="1200"/>
            </a:lvl1pPr>
          </a:lstStyle>
          <a:p>
            <a:fld id="{EC331258-E47F-4296-B4F5-EB6CF7DCCE69}" type="datetimeFigureOut">
              <a:rPr lang="en-US" smtClean="0"/>
              <a:t>9/20/2016</a:t>
            </a:fld>
            <a:endParaRPr lang="en-US" dirty="0"/>
          </a:p>
        </p:txBody>
      </p:sp>
      <p:sp>
        <p:nvSpPr>
          <p:cNvPr id="4" name="Footer Placeholder 3"/>
          <p:cNvSpPr>
            <a:spLocks noGrp="1"/>
          </p:cNvSpPr>
          <p:nvPr>
            <p:ph type="ftr" sz="quarter" idx="2"/>
          </p:nvPr>
        </p:nvSpPr>
        <p:spPr>
          <a:xfrm>
            <a:off x="0" y="8830795"/>
            <a:ext cx="3037840" cy="465606"/>
          </a:xfrm>
          <a:prstGeom prst="rect">
            <a:avLst/>
          </a:prstGeom>
        </p:spPr>
        <p:txBody>
          <a:bodyPr vert="horz" lIns="90785" tIns="45392" rIns="90785" bIns="4539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92" y="8830795"/>
            <a:ext cx="3037840" cy="465606"/>
          </a:xfrm>
          <a:prstGeom prst="rect">
            <a:avLst/>
          </a:prstGeom>
        </p:spPr>
        <p:txBody>
          <a:bodyPr vert="horz" lIns="90785" tIns="45392" rIns="90785" bIns="45392" rtlCol="0" anchor="b"/>
          <a:lstStyle>
            <a:lvl1pPr algn="r">
              <a:defRPr sz="1200"/>
            </a:lvl1pPr>
          </a:lstStyle>
          <a:p>
            <a:fld id="{0971361F-3CFB-4940-B96E-B154183F29BF}" type="slidenum">
              <a:rPr lang="en-US" smtClean="0"/>
              <a:t>‹#›</a:t>
            </a:fld>
            <a:endParaRPr lang="en-US" dirty="0"/>
          </a:p>
        </p:txBody>
      </p:sp>
    </p:spTree>
    <p:extLst>
      <p:ext uri="{BB962C8B-B14F-4D97-AF65-F5344CB8AC3E}">
        <p14:creationId xmlns:p14="http://schemas.microsoft.com/office/powerpoint/2010/main" val="2421023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8"/>
            <a:ext cx="3037840" cy="466435"/>
          </a:xfrm>
          <a:prstGeom prst="rect">
            <a:avLst/>
          </a:prstGeom>
        </p:spPr>
        <p:txBody>
          <a:bodyPr vert="horz" lIns="93133" tIns="46566" rIns="93133" bIns="46566" rtlCol="0"/>
          <a:lstStyle>
            <a:lvl1pPr algn="l">
              <a:defRPr sz="1200"/>
            </a:lvl1pPr>
          </a:lstStyle>
          <a:p>
            <a:endParaRPr lang="en-US" dirty="0"/>
          </a:p>
        </p:txBody>
      </p:sp>
      <p:sp>
        <p:nvSpPr>
          <p:cNvPr id="3" name="Date Placeholder 2"/>
          <p:cNvSpPr>
            <a:spLocks noGrp="1"/>
          </p:cNvSpPr>
          <p:nvPr>
            <p:ph type="dt" idx="1"/>
          </p:nvPr>
        </p:nvSpPr>
        <p:spPr>
          <a:xfrm>
            <a:off x="3970938" y="8"/>
            <a:ext cx="3037840" cy="466435"/>
          </a:xfrm>
          <a:prstGeom prst="rect">
            <a:avLst/>
          </a:prstGeom>
        </p:spPr>
        <p:txBody>
          <a:bodyPr vert="horz" lIns="93133" tIns="46566" rIns="93133" bIns="46566" rtlCol="0"/>
          <a:lstStyle>
            <a:lvl1pPr algn="r">
              <a:defRPr sz="1200"/>
            </a:lvl1pPr>
          </a:lstStyle>
          <a:p>
            <a:fld id="{E3FD6F98-055A-4837-90F2-8E5F6821A1BB}" type="datetimeFigureOut">
              <a:rPr lang="en-US" smtClean="0"/>
              <a:t>9/20/2016</a:t>
            </a:fld>
            <a:endParaRPr lang="en-US" dirty="0"/>
          </a:p>
        </p:txBody>
      </p:sp>
      <p:sp>
        <p:nvSpPr>
          <p:cNvPr id="4" name="Slide Image Placeholder 3"/>
          <p:cNvSpPr>
            <a:spLocks noGrp="1" noRot="1" noChangeAspect="1"/>
          </p:cNvSpPr>
          <p:nvPr>
            <p:ph type="sldImg" idx="2"/>
          </p:nvPr>
        </p:nvSpPr>
        <p:spPr>
          <a:xfrm>
            <a:off x="1412875" y="1160463"/>
            <a:ext cx="4184650" cy="3140075"/>
          </a:xfrm>
          <a:prstGeom prst="rect">
            <a:avLst/>
          </a:prstGeom>
          <a:noFill/>
          <a:ln w="12700">
            <a:solidFill>
              <a:prstClr val="black"/>
            </a:solidFill>
          </a:ln>
        </p:spPr>
        <p:txBody>
          <a:bodyPr vert="horz" lIns="93133" tIns="46566" rIns="93133" bIns="46566" rtlCol="0" anchor="ctr"/>
          <a:lstStyle/>
          <a:p>
            <a:endParaRPr lang="en-US" dirty="0"/>
          </a:p>
        </p:txBody>
      </p:sp>
      <p:sp>
        <p:nvSpPr>
          <p:cNvPr id="5" name="Notes Placeholder 4"/>
          <p:cNvSpPr>
            <a:spLocks noGrp="1"/>
          </p:cNvSpPr>
          <p:nvPr>
            <p:ph type="body" sz="quarter" idx="3"/>
          </p:nvPr>
        </p:nvSpPr>
        <p:spPr>
          <a:xfrm>
            <a:off x="701040" y="4473896"/>
            <a:ext cx="5608320" cy="3660458"/>
          </a:xfrm>
          <a:prstGeom prst="rect">
            <a:avLst/>
          </a:prstGeom>
        </p:spPr>
        <p:txBody>
          <a:bodyPr vert="horz" lIns="93133" tIns="46566" rIns="93133" bIns="465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3"/>
            <a:ext cx="3037840" cy="466434"/>
          </a:xfrm>
          <a:prstGeom prst="rect">
            <a:avLst/>
          </a:prstGeom>
        </p:spPr>
        <p:txBody>
          <a:bodyPr vert="horz" lIns="93133" tIns="46566" rIns="93133" bIns="465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3"/>
            <a:ext cx="3037840" cy="466434"/>
          </a:xfrm>
          <a:prstGeom prst="rect">
            <a:avLst/>
          </a:prstGeom>
        </p:spPr>
        <p:txBody>
          <a:bodyPr vert="horz" lIns="93133" tIns="46566" rIns="93133" bIns="46566"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3830015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136471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191863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3153350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3249248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109147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348755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1808751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744339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3619429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272959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4279086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1132608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2881710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555999" y="3519056"/>
            <a:ext cx="5068727" cy="794326"/>
          </a:xfrm>
        </p:spPr>
        <p:txBody>
          <a:bodyPr anchor="b">
            <a:normAutofit/>
          </a:bodyPr>
          <a:lstStyle>
            <a:lvl1pPr algn="r">
              <a:lnSpc>
                <a:spcPct val="90000"/>
              </a:lnSpc>
              <a:defRPr sz="2800" i="0" baseline="0">
                <a:solidFill>
                  <a:schemeClr val="accent3"/>
                </a:solidFill>
                <a:latin typeface="Franklin Gothic Demi Cond" panose="020B0706030402020204" pitchFamily="34" charset="0"/>
                <a:cs typeface="Times New Roman" panose="02020603050405020304" pitchFamily="18" charset="0"/>
              </a:defRPr>
            </a:lvl1pPr>
          </a:lstStyle>
          <a:p>
            <a:r>
              <a:rPr lang="en-US" dirty="0"/>
              <a:t>Presentation Title</a:t>
            </a:r>
            <a:br>
              <a:rPr lang="en-US" dirty="0"/>
            </a:br>
            <a:r>
              <a:rPr lang="en-US" dirty="0"/>
              <a:t>2 Lines Maximum</a:t>
            </a:r>
          </a:p>
        </p:txBody>
      </p:sp>
      <p:sp>
        <p:nvSpPr>
          <p:cNvPr id="3" name="Subtitle 2"/>
          <p:cNvSpPr>
            <a:spLocks noGrp="1"/>
          </p:cNvSpPr>
          <p:nvPr>
            <p:ph type="subTitle" idx="1" hasCustomPrompt="1"/>
          </p:nvPr>
        </p:nvSpPr>
        <p:spPr>
          <a:xfrm>
            <a:off x="3555999" y="2604655"/>
            <a:ext cx="5068727" cy="738620"/>
          </a:xfrm>
        </p:spPr>
        <p:txBody>
          <a:bodyPr anchor="b">
            <a:normAutofit/>
          </a:bodyPr>
          <a:lstStyle>
            <a:lvl1pPr marL="0" indent="0" algn="r">
              <a:buNone/>
              <a:defRPr sz="2000" baseline="0">
                <a:solidFill>
                  <a:schemeClr val="accent3"/>
                </a:solidFill>
                <a:latin typeface="Franklin Gothic Demi Cond" panose="020B07060304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 author, date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 2 Col-Title-Text">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9" name="Text Placeholder 8"/>
          <p:cNvSpPr>
            <a:spLocks noGrp="1"/>
          </p:cNvSpPr>
          <p:nvPr>
            <p:ph type="body" sz="quarter" idx="14" hasCustomPrompt="1"/>
          </p:nvPr>
        </p:nvSpPr>
        <p:spPr>
          <a:xfrm>
            <a:off x="4690872" y="1987550"/>
            <a:ext cx="3840480" cy="3740150"/>
          </a:xfrm>
        </p:spPr>
        <p:txBody>
          <a:bodyPr>
            <a:noAutofit/>
          </a:bodyPr>
          <a:lstStyle>
            <a:lvl1pPr marL="0" indent="0">
              <a:lnSpc>
                <a:spcPct val="100000"/>
              </a:lnSpc>
              <a:spcBef>
                <a:spcPts val="1200"/>
              </a:spcBef>
              <a:spcAft>
                <a:spcPts val="400"/>
              </a:spcAft>
              <a:buFontTx/>
              <a:buNone/>
              <a:defRPr sz="2000">
                <a:latin typeface="Franklin Gothic Medium Cond" panose="020B0606030402020204" pitchFamily="34" charset="0"/>
              </a:defRPr>
            </a:lvl1pPr>
            <a:lvl2pPr marL="285750" indent="-171450">
              <a:lnSpc>
                <a:spcPct val="100000"/>
              </a:lnSpc>
              <a:spcBef>
                <a:spcPts val="0"/>
              </a:spcBef>
              <a:spcAft>
                <a:spcPts val="400"/>
              </a:spcAft>
              <a:buFont typeface="Arial" panose="020B0604020202020204" pitchFamily="34" charset="0"/>
              <a:buChar char="•"/>
              <a:tabLst/>
              <a:defRPr sz="2000">
                <a:latin typeface="Franklin Gothic Medium Cond" panose="020B0606030402020204" pitchFamily="34" charset="0"/>
              </a:defRPr>
            </a:lvl2pPr>
            <a:lvl3pPr marL="571500" indent="-174625">
              <a:lnSpc>
                <a:spcPct val="100000"/>
              </a:lnSpc>
              <a:spcBef>
                <a:spcPts val="0"/>
              </a:spcBef>
              <a:spcAft>
                <a:spcPts val="400"/>
              </a:spcAft>
              <a:buFont typeface="Franklin Gothic Medium Cond" panose="020B0606030402020204" pitchFamily="34" charset="0"/>
              <a:buChar char="–"/>
              <a:defRPr sz="2000">
                <a:latin typeface="Franklin Gothic Medium Cond" panose="020B0606030402020204" pitchFamily="34" charset="0"/>
              </a:defRPr>
            </a:lvl3pPr>
          </a:lstStyle>
          <a:p>
            <a:pPr lvl="0"/>
            <a:r>
              <a:rPr lang="en-US" dirty="0"/>
              <a:t>Level 1</a:t>
            </a:r>
          </a:p>
          <a:p>
            <a:pPr lvl="1"/>
            <a:r>
              <a:rPr lang="en-US" dirty="0"/>
              <a:t>Level 2</a:t>
            </a:r>
          </a:p>
          <a:p>
            <a:pPr lvl="2"/>
            <a:r>
              <a:rPr lang="en-US" dirty="0"/>
              <a:t>Level 3</a:t>
            </a:r>
          </a:p>
        </p:txBody>
      </p:sp>
      <p:sp>
        <p:nvSpPr>
          <p:cNvPr id="8" name="Text Placeholder 4"/>
          <p:cNvSpPr>
            <a:spLocks noGrp="1"/>
          </p:cNvSpPr>
          <p:nvPr>
            <p:ph type="body" sz="quarter" idx="16" hasCustomPrompt="1"/>
          </p:nvPr>
        </p:nvSpPr>
        <p:spPr>
          <a:xfrm>
            <a:off x="628650" y="1535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COLUMN ONE TITLE</a:t>
            </a:r>
          </a:p>
        </p:txBody>
      </p:sp>
      <p:sp>
        <p:nvSpPr>
          <p:cNvPr id="10" name="Text Placeholder 9"/>
          <p:cNvSpPr>
            <a:spLocks noGrp="1"/>
          </p:cNvSpPr>
          <p:nvPr>
            <p:ph type="body" sz="quarter" idx="17" hasCustomPrompt="1"/>
          </p:nvPr>
        </p:nvSpPr>
        <p:spPr>
          <a:xfrm>
            <a:off x="4683124" y="1535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a:defRPr>
                <a:latin typeface="Franklin Gothic Demi Cond" panose="020B0706030402020204" pitchFamily="34" charset="0"/>
              </a:defRPr>
            </a:lvl2pPr>
            <a:lvl3pPr>
              <a:defRPr>
                <a:latin typeface="Franklin Gothic Demi Cond" panose="020B0706030402020204" pitchFamily="34" charset="0"/>
              </a:defRPr>
            </a:lvl3pPr>
            <a:lvl4pPr>
              <a:defRPr>
                <a:latin typeface="Franklin Gothic Demi Cond" panose="020B0706030402020204" pitchFamily="34" charset="0"/>
              </a:defRPr>
            </a:lvl4pPr>
            <a:lvl5pPr>
              <a:defRPr>
                <a:latin typeface="Franklin Gothic Demi Cond" panose="020B0706030402020204" pitchFamily="34" charset="0"/>
              </a:defRPr>
            </a:lvl5pPr>
          </a:lstStyle>
          <a:p>
            <a:pPr lvl="0"/>
            <a:r>
              <a:rPr lang="en-US" dirty="0"/>
              <a:t>COLUMN TWO TITLE</a:t>
            </a:r>
          </a:p>
        </p:txBody>
      </p:sp>
      <p:sp>
        <p:nvSpPr>
          <p:cNvPr id="4" name="Text Placeholder 3"/>
          <p:cNvSpPr>
            <a:spLocks noGrp="1"/>
          </p:cNvSpPr>
          <p:nvPr>
            <p:ph type="body" sz="quarter" idx="18" hasCustomPrompt="1"/>
          </p:nvPr>
        </p:nvSpPr>
        <p:spPr>
          <a:xfrm>
            <a:off x="628650" y="1987550"/>
            <a:ext cx="3840163" cy="3739490"/>
          </a:xfrm>
        </p:spPr>
        <p:txBody>
          <a:bodyPr>
            <a:noAutofit/>
          </a:bodyPr>
          <a:lstStyle>
            <a:lvl1pPr marL="0" indent="0">
              <a:lnSpc>
                <a:spcPct val="100000"/>
              </a:lnSpc>
              <a:spcBef>
                <a:spcPts val="1200"/>
              </a:spcBef>
              <a:spcAft>
                <a:spcPts val="400"/>
              </a:spcAft>
              <a:buFontTx/>
              <a:buNone/>
              <a:defRPr sz="2000" baseline="0">
                <a:latin typeface="Franklin Gothic Medium Cond" panose="020B0606030402020204" pitchFamily="34" charset="0"/>
              </a:defRPr>
            </a:lvl1pPr>
            <a:lvl2pPr marL="285750" indent="-171450">
              <a:lnSpc>
                <a:spcPct val="100000"/>
              </a:lnSpc>
              <a:spcBef>
                <a:spcPts val="0"/>
              </a:spcBef>
              <a:spcAft>
                <a:spcPts val="400"/>
              </a:spcAft>
              <a:buFont typeface="Arial" panose="020B0604020202020204" pitchFamily="34" charset="0"/>
              <a:buChar char="•"/>
              <a:defRPr sz="2000" baseline="0">
                <a:latin typeface="Franklin Gothic Medium Cond" panose="020B0606030402020204" pitchFamily="34" charset="0"/>
              </a:defRPr>
            </a:lvl2pPr>
            <a:lvl3pPr marL="571500" indent="-174625">
              <a:lnSpc>
                <a:spcPct val="100000"/>
              </a:lnSpc>
              <a:spcBef>
                <a:spcPts val="0"/>
              </a:spcBef>
              <a:spcAft>
                <a:spcPts val="400"/>
              </a:spcAft>
              <a:buFont typeface="Franklin Gothic Medium" panose="020B0603020102020204" pitchFamily="34" charset="0"/>
              <a:buChar char="–"/>
              <a:defRPr sz="2000" baseline="0">
                <a:latin typeface="Franklin Gothic Medium Cond" panose="020B0606030402020204" pitchFamily="34" charset="0"/>
              </a:defRPr>
            </a:lvl3pPr>
          </a:lstStyle>
          <a:p>
            <a:pPr lvl="0"/>
            <a:r>
              <a:rPr lang="en-US" dirty="0"/>
              <a:t>Level 1</a:t>
            </a:r>
          </a:p>
          <a:p>
            <a:pPr lvl="1"/>
            <a:r>
              <a:rPr lang="en-US" dirty="0"/>
              <a:t>Level 2</a:t>
            </a:r>
          </a:p>
          <a:p>
            <a:pPr lvl="2"/>
            <a:r>
              <a:rPr lang="en-US" dirty="0"/>
              <a:t>Level 3</a:t>
            </a:r>
          </a:p>
        </p:txBody>
      </p:sp>
      <p:sp>
        <p:nvSpPr>
          <p:cNvPr id="12" name="Text Placeholder 3"/>
          <p:cNvSpPr>
            <a:spLocks noGrp="1"/>
          </p:cNvSpPr>
          <p:nvPr>
            <p:ph type="body" sz="quarter" idx="19" hasCustomPrompt="1"/>
          </p:nvPr>
        </p:nvSpPr>
        <p:spPr>
          <a:xfrm>
            <a:off x="628650" y="820636"/>
            <a:ext cx="7886700" cy="625576"/>
          </a:xfrm>
        </p:spPr>
        <p:txBody>
          <a:bodyPr>
            <a:noAutofit/>
          </a:bodyPr>
          <a:lstStyle>
            <a:lvl1pPr marL="0" indent="0">
              <a:buNone/>
              <a:defRPr sz="2000" b="0" i="1" baseline="0">
                <a:solidFill>
                  <a:schemeClr val="accent3"/>
                </a:solidFill>
                <a:latin typeface="+mj-lt"/>
              </a:defRPr>
            </a:lvl1pPr>
            <a:lvl2pPr marL="342900" indent="0">
              <a:buNone/>
              <a:defRPr i="1">
                <a:solidFill>
                  <a:schemeClr val="accent3"/>
                </a:solidFill>
                <a:latin typeface="+mj-lt"/>
              </a:defRPr>
            </a:lvl2pPr>
            <a:lvl3pPr marL="685800" indent="0">
              <a:buNone/>
              <a:defRPr i="1">
                <a:solidFill>
                  <a:schemeClr val="accent3"/>
                </a:solidFill>
                <a:latin typeface="+mj-lt"/>
              </a:defRPr>
            </a:lvl3pPr>
            <a:lvl4pPr marL="1028700" indent="0">
              <a:buNone/>
              <a:defRPr i="1">
                <a:solidFill>
                  <a:schemeClr val="accent3"/>
                </a:solidFill>
                <a:latin typeface="+mj-lt"/>
              </a:defRPr>
            </a:lvl4pPr>
            <a:lvl5pPr marL="1371600" indent="0">
              <a:buNone/>
              <a:defRPr i="1">
                <a:solidFill>
                  <a:schemeClr val="accent3"/>
                </a:solidFill>
                <a:latin typeface="+mj-lt"/>
              </a:defRPr>
            </a:lvl5pPr>
          </a:lstStyle>
          <a:p>
            <a:pPr lvl="0"/>
            <a:r>
              <a:rPr lang="en-US" dirty="0"/>
              <a:t>Slide subhead/key point, two lines max, initial cap first word only</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638632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head, 2 Col-Title-Text - No NC">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9" name="Text Placeholder 8"/>
          <p:cNvSpPr>
            <a:spLocks noGrp="1"/>
          </p:cNvSpPr>
          <p:nvPr>
            <p:ph type="body" sz="quarter" idx="14" hasCustomPrompt="1"/>
          </p:nvPr>
        </p:nvSpPr>
        <p:spPr>
          <a:xfrm>
            <a:off x="4690872" y="1987550"/>
            <a:ext cx="3840480" cy="4340356"/>
          </a:xfrm>
        </p:spPr>
        <p:txBody>
          <a:bodyPr>
            <a:noAutofit/>
          </a:bodyPr>
          <a:lstStyle>
            <a:lvl1pPr marL="0" indent="0">
              <a:lnSpc>
                <a:spcPct val="100000"/>
              </a:lnSpc>
              <a:spcBef>
                <a:spcPts val="1200"/>
              </a:spcBef>
              <a:spcAft>
                <a:spcPts val="400"/>
              </a:spcAft>
              <a:buFontTx/>
              <a:buNone/>
              <a:defRPr sz="2000">
                <a:latin typeface="Franklin Gothic Medium Cond" panose="020B0606030402020204" pitchFamily="34" charset="0"/>
              </a:defRPr>
            </a:lvl1pPr>
            <a:lvl2pPr marL="285750" indent="-171450">
              <a:lnSpc>
                <a:spcPct val="100000"/>
              </a:lnSpc>
              <a:spcBef>
                <a:spcPts val="0"/>
              </a:spcBef>
              <a:spcAft>
                <a:spcPts val="400"/>
              </a:spcAft>
              <a:buFont typeface="Arial" panose="020B0604020202020204" pitchFamily="34" charset="0"/>
              <a:buChar char="•"/>
              <a:tabLst/>
              <a:defRPr sz="2000">
                <a:latin typeface="Franklin Gothic Medium Cond" panose="020B0606030402020204" pitchFamily="34" charset="0"/>
              </a:defRPr>
            </a:lvl2pPr>
            <a:lvl3pPr marL="571500" indent="-174625">
              <a:lnSpc>
                <a:spcPct val="100000"/>
              </a:lnSpc>
              <a:spcBef>
                <a:spcPts val="0"/>
              </a:spcBef>
              <a:spcAft>
                <a:spcPts val="400"/>
              </a:spcAft>
              <a:buFont typeface="Franklin Gothic Medium Cond" panose="020B0606030402020204" pitchFamily="34" charset="0"/>
              <a:buChar char="–"/>
              <a:defRPr sz="2000">
                <a:latin typeface="Franklin Gothic Medium Cond" panose="020B0606030402020204" pitchFamily="34" charset="0"/>
              </a:defRPr>
            </a:lvl3pPr>
          </a:lstStyle>
          <a:p>
            <a:pPr lvl="0"/>
            <a:r>
              <a:rPr lang="en-US" dirty="0"/>
              <a:t>Level 1</a:t>
            </a:r>
          </a:p>
          <a:p>
            <a:pPr lvl="1"/>
            <a:r>
              <a:rPr lang="en-US" dirty="0"/>
              <a:t>Level 2</a:t>
            </a:r>
          </a:p>
          <a:p>
            <a:pPr lvl="2"/>
            <a:r>
              <a:rPr lang="en-US" dirty="0"/>
              <a:t>Level 3</a:t>
            </a:r>
          </a:p>
        </p:txBody>
      </p:sp>
      <p:sp>
        <p:nvSpPr>
          <p:cNvPr id="8" name="Text Placeholder 4"/>
          <p:cNvSpPr>
            <a:spLocks noGrp="1"/>
          </p:cNvSpPr>
          <p:nvPr>
            <p:ph type="body" sz="quarter" idx="16" hasCustomPrompt="1"/>
          </p:nvPr>
        </p:nvSpPr>
        <p:spPr>
          <a:xfrm>
            <a:off x="628650" y="1535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COLUMN ONE TITLE</a:t>
            </a:r>
          </a:p>
        </p:txBody>
      </p:sp>
      <p:sp>
        <p:nvSpPr>
          <p:cNvPr id="10" name="Text Placeholder 9"/>
          <p:cNvSpPr>
            <a:spLocks noGrp="1"/>
          </p:cNvSpPr>
          <p:nvPr>
            <p:ph type="body" sz="quarter" idx="17" hasCustomPrompt="1"/>
          </p:nvPr>
        </p:nvSpPr>
        <p:spPr>
          <a:xfrm>
            <a:off x="4683124" y="1535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a:defRPr>
                <a:latin typeface="Franklin Gothic Demi Cond" panose="020B0706030402020204" pitchFamily="34" charset="0"/>
              </a:defRPr>
            </a:lvl2pPr>
            <a:lvl3pPr>
              <a:defRPr>
                <a:latin typeface="Franklin Gothic Demi Cond" panose="020B0706030402020204" pitchFamily="34" charset="0"/>
              </a:defRPr>
            </a:lvl3pPr>
            <a:lvl4pPr>
              <a:defRPr>
                <a:latin typeface="Franklin Gothic Demi Cond" panose="020B0706030402020204" pitchFamily="34" charset="0"/>
              </a:defRPr>
            </a:lvl4pPr>
            <a:lvl5pPr>
              <a:defRPr>
                <a:latin typeface="Franklin Gothic Demi Cond" panose="020B0706030402020204" pitchFamily="34" charset="0"/>
              </a:defRPr>
            </a:lvl5pPr>
          </a:lstStyle>
          <a:p>
            <a:pPr lvl="0"/>
            <a:r>
              <a:rPr lang="en-US" dirty="0"/>
              <a:t>COLUMN TWO TITLE</a:t>
            </a:r>
          </a:p>
        </p:txBody>
      </p:sp>
      <p:sp>
        <p:nvSpPr>
          <p:cNvPr id="4" name="Text Placeholder 3"/>
          <p:cNvSpPr>
            <a:spLocks noGrp="1"/>
          </p:cNvSpPr>
          <p:nvPr>
            <p:ph type="body" sz="quarter" idx="18" hasCustomPrompt="1"/>
          </p:nvPr>
        </p:nvSpPr>
        <p:spPr>
          <a:xfrm>
            <a:off x="628650" y="1987550"/>
            <a:ext cx="3840163" cy="4339590"/>
          </a:xfrm>
        </p:spPr>
        <p:txBody>
          <a:bodyPr>
            <a:noAutofit/>
          </a:bodyPr>
          <a:lstStyle>
            <a:lvl1pPr marL="0" indent="0">
              <a:lnSpc>
                <a:spcPct val="100000"/>
              </a:lnSpc>
              <a:spcBef>
                <a:spcPts val="1200"/>
              </a:spcBef>
              <a:spcAft>
                <a:spcPts val="400"/>
              </a:spcAft>
              <a:buFontTx/>
              <a:buNone/>
              <a:defRPr sz="2000" baseline="0">
                <a:latin typeface="Franklin Gothic Medium Cond" panose="020B0606030402020204" pitchFamily="34" charset="0"/>
              </a:defRPr>
            </a:lvl1pPr>
            <a:lvl2pPr marL="285750" indent="-171450">
              <a:lnSpc>
                <a:spcPct val="100000"/>
              </a:lnSpc>
              <a:spcBef>
                <a:spcPts val="0"/>
              </a:spcBef>
              <a:spcAft>
                <a:spcPts val="400"/>
              </a:spcAft>
              <a:buFont typeface="Arial" panose="020B0604020202020204" pitchFamily="34" charset="0"/>
              <a:buChar char="•"/>
              <a:defRPr sz="2000" baseline="0">
                <a:latin typeface="Franklin Gothic Medium Cond" panose="020B0606030402020204" pitchFamily="34" charset="0"/>
              </a:defRPr>
            </a:lvl2pPr>
            <a:lvl3pPr marL="571500" indent="-174625">
              <a:lnSpc>
                <a:spcPct val="100000"/>
              </a:lnSpc>
              <a:spcBef>
                <a:spcPts val="0"/>
              </a:spcBef>
              <a:spcAft>
                <a:spcPts val="400"/>
              </a:spcAft>
              <a:buFont typeface="Franklin Gothic Medium" panose="020B0603020102020204" pitchFamily="34" charset="0"/>
              <a:buChar char="–"/>
              <a:defRPr sz="2000" baseline="0">
                <a:latin typeface="Franklin Gothic Medium Cond" panose="020B0606030402020204" pitchFamily="34" charset="0"/>
              </a:defRPr>
            </a:lvl3pPr>
          </a:lstStyle>
          <a:p>
            <a:pPr lvl="0"/>
            <a:r>
              <a:rPr lang="en-US" dirty="0"/>
              <a:t>Level 1</a:t>
            </a:r>
          </a:p>
          <a:p>
            <a:pPr lvl="1"/>
            <a:r>
              <a:rPr lang="en-US" dirty="0"/>
              <a:t>Level 2</a:t>
            </a:r>
          </a:p>
          <a:p>
            <a:pPr lvl="2"/>
            <a:r>
              <a:rPr lang="en-US" dirty="0"/>
              <a:t>Level 3</a:t>
            </a:r>
          </a:p>
        </p:txBody>
      </p:sp>
      <p:sp>
        <p:nvSpPr>
          <p:cNvPr id="12" name="Text Placeholder 3"/>
          <p:cNvSpPr>
            <a:spLocks noGrp="1"/>
          </p:cNvSpPr>
          <p:nvPr>
            <p:ph type="body" sz="quarter" idx="19" hasCustomPrompt="1"/>
          </p:nvPr>
        </p:nvSpPr>
        <p:spPr>
          <a:xfrm>
            <a:off x="628650" y="820636"/>
            <a:ext cx="7886700" cy="625576"/>
          </a:xfrm>
        </p:spPr>
        <p:txBody>
          <a:bodyPr>
            <a:noAutofit/>
          </a:bodyPr>
          <a:lstStyle>
            <a:lvl1pPr marL="0" indent="0">
              <a:buNone/>
              <a:defRPr sz="2000" b="0" i="1" baseline="0">
                <a:solidFill>
                  <a:schemeClr val="accent3"/>
                </a:solidFill>
                <a:latin typeface="+mj-lt"/>
              </a:defRPr>
            </a:lvl1pPr>
            <a:lvl2pPr marL="342900" indent="0">
              <a:buNone/>
              <a:defRPr i="1">
                <a:solidFill>
                  <a:schemeClr val="accent3"/>
                </a:solidFill>
                <a:latin typeface="+mj-lt"/>
              </a:defRPr>
            </a:lvl2pPr>
            <a:lvl3pPr marL="685800" indent="0">
              <a:buNone/>
              <a:defRPr i="1">
                <a:solidFill>
                  <a:schemeClr val="accent3"/>
                </a:solidFill>
                <a:latin typeface="+mj-lt"/>
              </a:defRPr>
            </a:lvl3pPr>
            <a:lvl4pPr marL="1028700" indent="0">
              <a:buNone/>
              <a:defRPr i="1">
                <a:solidFill>
                  <a:schemeClr val="accent3"/>
                </a:solidFill>
                <a:latin typeface="+mj-lt"/>
              </a:defRPr>
            </a:lvl4pPr>
            <a:lvl5pPr marL="1371600" indent="0">
              <a:buNone/>
              <a:defRPr i="1">
                <a:solidFill>
                  <a:schemeClr val="accent3"/>
                </a:solidFill>
                <a:latin typeface="+mj-lt"/>
              </a:defRPr>
            </a:lvl5pPr>
          </a:lstStyle>
          <a:p>
            <a:pPr lvl="0"/>
            <a:r>
              <a:rPr lang="en-US" dirty="0"/>
              <a:t>Slide subhead/key point, two lines max, initial cap first word only</a:t>
            </a:r>
          </a:p>
        </p:txBody>
      </p:sp>
    </p:spTree>
    <p:extLst>
      <p:ext uri="{BB962C8B-B14F-4D97-AF65-F5344CB8AC3E}">
        <p14:creationId xmlns:p14="http://schemas.microsoft.com/office/powerpoint/2010/main" val="236886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 Col-Title-Chart-Table">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1" name="Text Placeholder 10"/>
          <p:cNvSpPr>
            <a:spLocks noGrp="1"/>
          </p:cNvSpPr>
          <p:nvPr>
            <p:ph type="body" sz="quarter" idx="13" hasCustomPrompt="1"/>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5" name="Text Placeholder 4"/>
          <p:cNvSpPr>
            <a:spLocks noGrp="1"/>
          </p:cNvSpPr>
          <p:nvPr>
            <p:ph type="body" sz="quarter" idx="16" hasCustomPrompt="1"/>
          </p:nvPr>
        </p:nvSpPr>
        <p:spPr>
          <a:xfrm>
            <a:off x="628649" y="1154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COLUMN ONE TITLE</a:t>
            </a:r>
          </a:p>
        </p:txBody>
      </p:sp>
      <p:sp>
        <p:nvSpPr>
          <p:cNvPr id="10" name="Text Placeholder 9"/>
          <p:cNvSpPr>
            <a:spLocks noGrp="1"/>
          </p:cNvSpPr>
          <p:nvPr>
            <p:ph type="body" sz="quarter" idx="17" hasCustomPrompt="1"/>
          </p:nvPr>
        </p:nvSpPr>
        <p:spPr>
          <a:xfrm>
            <a:off x="4690872" y="1154113"/>
            <a:ext cx="3840480" cy="452437"/>
          </a:xfrm>
          <a:solidFill>
            <a:srgbClr val="728F3B"/>
          </a:solidFill>
        </p:spPr>
        <p:txBody>
          <a:bodyP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a:defRPr>
                <a:latin typeface="Franklin Gothic Demi Cond" panose="020B0706030402020204" pitchFamily="34" charset="0"/>
              </a:defRPr>
            </a:lvl2pPr>
            <a:lvl3pPr>
              <a:defRPr>
                <a:latin typeface="Franklin Gothic Demi Cond" panose="020B0706030402020204" pitchFamily="34" charset="0"/>
              </a:defRPr>
            </a:lvl3pPr>
            <a:lvl4pPr>
              <a:defRPr>
                <a:latin typeface="Franklin Gothic Demi Cond" panose="020B0706030402020204" pitchFamily="34" charset="0"/>
              </a:defRPr>
            </a:lvl4pPr>
            <a:lvl5pPr>
              <a:defRPr>
                <a:latin typeface="Franklin Gothic Demi Cond" panose="020B0706030402020204" pitchFamily="34" charset="0"/>
              </a:defRPr>
            </a:lvl5pPr>
          </a:lstStyle>
          <a:p>
            <a:pPr lvl="0"/>
            <a:r>
              <a:rPr lang="en-US" dirty="0"/>
              <a:t>COLUMN TWO TITLE</a:t>
            </a:r>
          </a:p>
        </p:txBody>
      </p:sp>
      <p:sp>
        <p:nvSpPr>
          <p:cNvPr id="9" name="Content Placeholder 8"/>
          <p:cNvSpPr>
            <a:spLocks noGrp="1"/>
          </p:cNvSpPr>
          <p:nvPr>
            <p:ph sz="quarter" idx="18" hasCustomPrompt="1"/>
          </p:nvPr>
        </p:nvSpPr>
        <p:spPr>
          <a:xfrm>
            <a:off x="628650" y="1606550"/>
            <a:ext cx="3840479" cy="4023360"/>
          </a:xfrm>
        </p:spPr>
        <p:txBody>
          <a:bodyPr>
            <a:noAutofit/>
          </a:bodyPr>
          <a:lstStyle>
            <a:lvl1pPr marL="0" indent="0">
              <a:buFont typeface="Arial" panose="020B0604020202020204" pitchFamily="34" charset="0"/>
              <a:buNone/>
              <a:defRPr sz="2000" baseline="0">
                <a:latin typeface="Franklin Gothic Medium Cond" panose="020B0606030402020204" pitchFamily="34" charset="0"/>
              </a:defRPr>
            </a:lvl1pPr>
          </a:lstStyle>
          <a:p>
            <a:pPr lvl="0"/>
            <a:r>
              <a:rPr lang="en-US" dirty="0"/>
              <a:t>Table, chart, SmartArt, picture, video</a:t>
            </a:r>
          </a:p>
          <a:p>
            <a:pPr lvl="0"/>
            <a:r>
              <a:rPr lang="en-US" dirty="0"/>
              <a:t>Charts: One dimensional</a:t>
            </a:r>
          </a:p>
          <a:p>
            <a:pPr lvl="0"/>
            <a:r>
              <a:rPr lang="en-US" dirty="0"/>
              <a:t>Photos: Permission form required; credit required</a:t>
            </a:r>
          </a:p>
          <a:p>
            <a:pPr lvl="0"/>
            <a:r>
              <a:rPr lang="en-US" dirty="0"/>
              <a:t>NO clip art</a:t>
            </a:r>
          </a:p>
        </p:txBody>
      </p:sp>
      <p:sp>
        <p:nvSpPr>
          <p:cNvPr id="13" name="Content Placeholder 12"/>
          <p:cNvSpPr>
            <a:spLocks noGrp="1"/>
          </p:cNvSpPr>
          <p:nvPr>
            <p:ph sz="quarter" idx="19" hasCustomPrompt="1"/>
          </p:nvPr>
        </p:nvSpPr>
        <p:spPr>
          <a:xfrm>
            <a:off x="4690872" y="1606550"/>
            <a:ext cx="3840480" cy="4023360"/>
          </a:xfrm>
        </p:spPr>
        <p:txBody>
          <a:bodyPr>
            <a:noAutofit/>
          </a:bodyPr>
          <a:lstStyle>
            <a:lvl1pPr marL="0" indent="0">
              <a:buNone/>
              <a:defRPr sz="2000">
                <a:latin typeface="Franklin Gothic Medium Cond" panose="020B0606030402020204" pitchFamily="34" charset="0"/>
              </a:defRPr>
            </a:lvl1pPr>
          </a:lstStyle>
          <a:p>
            <a:pPr lvl="0"/>
            <a:r>
              <a:rPr lang="en-US" dirty="0"/>
              <a:t>Table, chart, SmartArt, picture, video</a:t>
            </a:r>
          </a:p>
          <a:p>
            <a:pPr lvl="0"/>
            <a:r>
              <a:rPr lang="en-US" dirty="0"/>
              <a:t>Charts: One dimensional</a:t>
            </a:r>
          </a:p>
          <a:p>
            <a:pPr lvl="0"/>
            <a:r>
              <a:rPr lang="en-US" dirty="0"/>
              <a:t>Photos: Permission form required; credit required</a:t>
            </a:r>
          </a:p>
          <a:p>
            <a:pPr lvl="0"/>
            <a:r>
              <a:rPr lang="en-US" dirty="0"/>
              <a:t>NO clip art</a:t>
            </a:r>
          </a:p>
        </p:txBody>
      </p:sp>
    </p:spTree>
    <p:extLst>
      <p:ext uri="{BB962C8B-B14F-4D97-AF65-F5344CB8AC3E}">
        <p14:creationId xmlns:p14="http://schemas.microsoft.com/office/powerpoint/2010/main" val="2604338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Col-Title-Chart-Table - No NC">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5" name="Text Placeholder 4"/>
          <p:cNvSpPr>
            <a:spLocks noGrp="1"/>
          </p:cNvSpPr>
          <p:nvPr>
            <p:ph type="body" sz="quarter" idx="16" hasCustomPrompt="1"/>
          </p:nvPr>
        </p:nvSpPr>
        <p:spPr>
          <a:xfrm>
            <a:off x="628649" y="1154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COLUMN ONE TITLE</a:t>
            </a:r>
          </a:p>
        </p:txBody>
      </p:sp>
      <p:sp>
        <p:nvSpPr>
          <p:cNvPr id="10" name="Text Placeholder 9"/>
          <p:cNvSpPr>
            <a:spLocks noGrp="1"/>
          </p:cNvSpPr>
          <p:nvPr>
            <p:ph type="body" sz="quarter" idx="17" hasCustomPrompt="1"/>
          </p:nvPr>
        </p:nvSpPr>
        <p:spPr>
          <a:xfrm>
            <a:off x="4690872" y="1154113"/>
            <a:ext cx="3840480" cy="452437"/>
          </a:xfrm>
          <a:solidFill>
            <a:srgbClr val="728F3B"/>
          </a:solidFill>
        </p:spPr>
        <p:txBody>
          <a:bodyP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a:defRPr>
                <a:latin typeface="Franklin Gothic Demi Cond" panose="020B0706030402020204" pitchFamily="34" charset="0"/>
              </a:defRPr>
            </a:lvl2pPr>
            <a:lvl3pPr>
              <a:defRPr>
                <a:latin typeface="Franklin Gothic Demi Cond" panose="020B0706030402020204" pitchFamily="34" charset="0"/>
              </a:defRPr>
            </a:lvl3pPr>
            <a:lvl4pPr>
              <a:defRPr>
                <a:latin typeface="Franklin Gothic Demi Cond" panose="020B0706030402020204" pitchFamily="34" charset="0"/>
              </a:defRPr>
            </a:lvl4pPr>
            <a:lvl5pPr>
              <a:defRPr>
                <a:latin typeface="Franklin Gothic Demi Cond" panose="020B0706030402020204" pitchFamily="34" charset="0"/>
              </a:defRPr>
            </a:lvl5pPr>
          </a:lstStyle>
          <a:p>
            <a:pPr lvl="0"/>
            <a:r>
              <a:rPr lang="en-US" dirty="0"/>
              <a:t>COLUMN TWO TITLE</a:t>
            </a:r>
          </a:p>
        </p:txBody>
      </p:sp>
      <p:sp>
        <p:nvSpPr>
          <p:cNvPr id="9" name="Content Placeholder 8"/>
          <p:cNvSpPr>
            <a:spLocks noGrp="1"/>
          </p:cNvSpPr>
          <p:nvPr>
            <p:ph sz="quarter" idx="18" hasCustomPrompt="1"/>
          </p:nvPr>
        </p:nvSpPr>
        <p:spPr>
          <a:xfrm>
            <a:off x="628650" y="1606550"/>
            <a:ext cx="3840479" cy="4756150"/>
          </a:xfrm>
        </p:spPr>
        <p:txBody>
          <a:bodyPr>
            <a:noAutofit/>
          </a:bodyPr>
          <a:lstStyle>
            <a:lvl1pPr marL="0" indent="0">
              <a:buFont typeface="Arial" panose="020B0604020202020204" pitchFamily="34" charset="0"/>
              <a:buNone/>
              <a:defRPr sz="2000" baseline="0">
                <a:latin typeface="Franklin Gothic Medium Cond" panose="020B0606030402020204" pitchFamily="34" charset="0"/>
              </a:defRPr>
            </a:lvl1pPr>
          </a:lstStyle>
          <a:p>
            <a:pPr lvl="0"/>
            <a:r>
              <a:rPr lang="en-US" dirty="0"/>
              <a:t>Table, chart, SmartArt, picture, video</a:t>
            </a:r>
          </a:p>
          <a:p>
            <a:pPr lvl="0"/>
            <a:r>
              <a:rPr lang="en-US" dirty="0"/>
              <a:t>Charts: One dimensional</a:t>
            </a:r>
          </a:p>
          <a:p>
            <a:pPr lvl="0"/>
            <a:r>
              <a:rPr lang="en-US" dirty="0"/>
              <a:t>Photos: Permission form required; credit required</a:t>
            </a:r>
          </a:p>
          <a:p>
            <a:pPr lvl="0"/>
            <a:r>
              <a:rPr lang="en-US" dirty="0"/>
              <a:t>NO clip art</a:t>
            </a:r>
          </a:p>
        </p:txBody>
      </p:sp>
      <p:sp>
        <p:nvSpPr>
          <p:cNvPr id="13" name="Content Placeholder 12"/>
          <p:cNvSpPr>
            <a:spLocks noGrp="1"/>
          </p:cNvSpPr>
          <p:nvPr>
            <p:ph sz="quarter" idx="19" hasCustomPrompt="1"/>
          </p:nvPr>
        </p:nvSpPr>
        <p:spPr>
          <a:xfrm>
            <a:off x="4690872" y="1606550"/>
            <a:ext cx="3840480" cy="4756150"/>
          </a:xfrm>
        </p:spPr>
        <p:txBody>
          <a:bodyPr>
            <a:noAutofit/>
          </a:bodyPr>
          <a:lstStyle>
            <a:lvl1pPr marL="0" indent="0">
              <a:buNone/>
              <a:defRPr sz="2000">
                <a:latin typeface="Franklin Gothic Medium Cond" panose="020B0606030402020204" pitchFamily="34" charset="0"/>
              </a:defRPr>
            </a:lvl1pPr>
          </a:lstStyle>
          <a:p>
            <a:pPr lvl="0"/>
            <a:r>
              <a:rPr lang="en-US" dirty="0"/>
              <a:t>Table, chart, SmartArt, picture, video</a:t>
            </a:r>
          </a:p>
          <a:p>
            <a:pPr lvl="0"/>
            <a:r>
              <a:rPr lang="en-US" dirty="0"/>
              <a:t>Charts: One dimensional</a:t>
            </a:r>
          </a:p>
          <a:p>
            <a:pPr lvl="0"/>
            <a:r>
              <a:rPr lang="en-US" dirty="0"/>
              <a:t>Photos: Permission form required; credit required</a:t>
            </a:r>
          </a:p>
          <a:p>
            <a:pPr lvl="0"/>
            <a:r>
              <a:rPr lang="en-US" dirty="0"/>
              <a:t>NO clip art</a:t>
            </a:r>
          </a:p>
        </p:txBody>
      </p:sp>
    </p:spTree>
    <p:extLst>
      <p:ext uri="{BB962C8B-B14F-4D97-AF65-F5344CB8AC3E}">
        <p14:creationId xmlns:p14="http://schemas.microsoft.com/office/powerpoint/2010/main" val="3881687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Col-Chart-Table">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1" name="Text Placeholder 10"/>
          <p:cNvSpPr>
            <a:spLocks noGrp="1"/>
          </p:cNvSpPr>
          <p:nvPr>
            <p:ph type="body" sz="quarter" idx="13" hasCustomPrompt="1"/>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9" name="Content Placeholder 8"/>
          <p:cNvSpPr>
            <a:spLocks noGrp="1"/>
          </p:cNvSpPr>
          <p:nvPr>
            <p:ph sz="quarter" idx="18" hasCustomPrompt="1"/>
          </p:nvPr>
        </p:nvSpPr>
        <p:spPr>
          <a:xfrm>
            <a:off x="628650" y="1033272"/>
            <a:ext cx="3840480" cy="4572000"/>
          </a:xfrm>
        </p:spPr>
        <p:txBody>
          <a:bodyPr>
            <a:noAutofit/>
          </a:bodyPr>
          <a:lstStyle>
            <a:lvl1pPr marL="0" indent="0">
              <a:buFont typeface="Arial" panose="020B0604020202020204" pitchFamily="34" charset="0"/>
              <a:buNone/>
              <a:defRPr sz="2000" baseline="0">
                <a:latin typeface="Franklin Gothic Medium Cond" panose="020B0606030402020204" pitchFamily="34" charset="0"/>
              </a:defRPr>
            </a:lvl1pPr>
          </a:lstStyle>
          <a:p>
            <a:pPr lvl="0"/>
            <a:r>
              <a:rPr lang="en-US" dirty="0"/>
              <a:t>Table, chart, SmartArt, picture, video</a:t>
            </a:r>
          </a:p>
          <a:p>
            <a:pPr lvl="0"/>
            <a:r>
              <a:rPr lang="en-US" dirty="0"/>
              <a:t>Charts: One dimensional</a:t>
            </a:r>
          </a:p>
          <a:p>
            <a:pPr lvl="0"/>
            <a:r>
              <a:rPr lang="en-US" dirty="0"/>
              <a:t>Photos: Permission form required; credit required</a:t>
            </a:r>
          </a:p>
          <a:p>
            <a:pPr lvl="0"/>
            <a:r>
              <a:rPr lang="en-US" dirty="0"/>
              <a:t>NO clip art</a:t>
            </a:r>
          </a:p>
        </p:txBody>
      </p:sp>
      <p:sp>
        <p:nvSpPr>
          <p:cNvPr id="13" name="Content Placeholder 12"/>
          <p:cNvSpPr>
            <a:spLocks noGrp="1"/>
          </p:cNvSpPr>
          <p:nvPr>
            <p:ph sz="quarter" idx="19" hasCustomPrompt="1"/>
          </p:nvPr>
        </p:nvSpPr>
        <p:spPr>
          <a:xfrm>
            <a:off x="4690872" y="1033272"/>
            <a:ext cx="3840480" cy="4572000"/>
          </a:xfrm>
        </p:spPr>
        <p:txBody>
          <a:bodyPr>
            <a:noAutofit/>
          </a:bodyPr>
          <a:lstStyle>
            <a:lvl1pPr marL="0" indent="0">
              <a:buNone/>
              <a:defRPr sz="2000">
                <a:latin typeface="Franklin Gothic Medium Cond" panose="020B0606030402020204" pitchFamily="34" charset="0"/>
              </a:defRPr>
            </a:lvl1pPr>
          </a:lstStyle>
          <a:p>
            <a:pPr lvl="0"/>
            <a:r>
              <a:rPr lang="en-US" dirty="0"/>
              <a:t>Table, chart, SmartArt, picture, video</a:t>
            </a:r>
          </a:p>
          <a:p>
            <a:pPr lvl="0"/>
            <a:r>
              <a:rPr lang="en-US" dirty="0"/>
              <a:t>Charts: One dimensional</a:t>
            </a:r>
          </a:p>
          <a:p>
            <a:pPr lvl="0"/>
            <a:r>
              <a:rPr lang="en-US" dirty="0"/>
              <a:t>Photos: Permission form required;  credit photographer</a:t>
            </a:r>
          </a:p>
          <a:p>
            <a:pPr lvl="0"/>
            <a:r>
              <a:rPr lang="en-US" dirty="0"/>
              <a:t>NO clip art</a:t>
            </a:r>
          </a:p>
          <a:p>
            <a:pPr lvl="0"/>
            <a:endParaRPr lang="en-US" dirty="0"/>
          </a:p>
        </p:txBody>
      </p:sp>
    </p:spTree>
    <p:extLst>
      <p:ext uri="{BB962C8B-B14F-4D97-AF65-F5344CB8AC3E}">
        <p14:creationId xmlns:p14="http://schemas.microsoft.com/office/powerpoint/2010/main" val="3425005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Col-Chart-Table - No NC">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9" name="Content Placeholder 8"/>
          <p:cNvSpPr>
            <a:spLocks noGrp="1"/>
          </p:cNvSpPr>
          <p:nvPr>
            <p:ph sz="quarter" idx="18" hasCustomPrompt="1"/>
          </p:nvPr>
        </p:nvSpPr>
        <p:spPr>
          <a:xfrm>
            <a:off x="628650" y="1033271"/>
            <a:ext cx="3840480" cy="5338953"/>
          </a:xfrm>
        </p:spPr>
        <p:txBody>
          <a:bodyPr>
            <a:noAutofit/>
          </a:bodyPr>
          <a:lstStyle>
            <a:lvl1pPr marL="0" indent="0">
              <a:buFont typeface="Arial" panose="020B0604020202020204" pitchFamily="34" charset="0"/>
              <a:buNone/>
              <a:defRPr sz="2000" baseline="0">
                <a:latin typeface="Franklin Gothic Medium Cond" panose="020B0606030402020204" pitchFamily="34" charset="0"/>
              </a:defRPr>
            </a:lvl1pPr>
          </a:lstStyle>
          <a:p>
            <a:pPr lvl="0"/>
            <a:r>
              <a:rPr lang="en-US" dirty="0"/>
              <a:t>Table, chart, SmartArt, picture, video</a:t>
            </a:r>
          </a:p>
          <a:p>
            <a:pPr lvl="0"/>
            <a:r>
              <a:rPr lang="en-US" dirty="0"/>
              <a:t>Charts: One dimensional</a:t>
            </a:r>
          </a:p>
          <a:p>
            <a:pPr lvl="0"/>
            <a:r>
              <a:rPr lang="en-US" dirty="0"/>
              <a:t>Photos: Permission form required; credit required</a:t>
            </a:r>
          </a:p>
          <a:p>
            <a:pPr lvl="0"/>
            <a:r>
              <a:rPr lang="en-US" dirty="0"/>
              <a:t>NO clip art</a:t>
            </a:r>
          </a:p>
        </p:txBody>
      </p:sp>
      <p:sp>
        <p:nvSpPr>
          <p:cNvPr id="13" name="Content Placeholder 12"/>
          <p:cNvSpPr>
            <a:spLocks noGrp="1"/>
          </p:cNvSpPr>
          <p:nvPr>
            <p:ph sz="quarter" idx="19" hasCustomPrompt="1"/>
          </p:nvPr>
        </p:nvSpPr>
        <p:spPr>
          <a:xfrm>
            <a:off x="4690872" y="1033271"/>
            <a:ext cx="3840480" cy="5338953"/>
          </a:xfrm>
        </p:spPr>
        <p:txBody>
          <a:bodyPr>
            <a:noAutofit/>
          </a:bodyPr>
          <a:lstStyle>
            <a:lvl1pPr marL="0" indent="0">
              <a:buNone/>
              <a:defRPr sz="2000">
                <a:latin typeface="Franklin Gothic Medium Cond" panose="020B0606030402020204" pitchFamily="34" charset="0"/>
              </a:defRPr>
            </a:lvl1pPr>
          </a:lstStyle>
          <a:p>
            <a:pPr lvl="0"/>
            <a:r>
              <a:rPr lang="en-US" dirty="0"/>
              <a:t>Table, chart, SmartArt, picture, video</a:t>
            </a:r>
          </a:p>
          <a:p>
            <a:pPr lvl="0"/>
            <a:r>
              <a:rPr lang="en-US" dirty="0"/>
              <a:t>Charts: One dimensional</a:t>
            </a:r>
          </a:p>
          <a:p>
            <a:pPr lvl="0"/>
            <a:r>
              <a:rPr lang="en-US" dirty="0"/>
              <a:t>Photos: Permission form required;  credit photographer</a:t>
            </a:r>
          </a:p>
          <a:p>
            <a:pPr lvl="0"/>
            <a:r>
              <a:rPr lang="en-US" dirty="0"/>
              <a:t>NO clip art</a:t>
            </a:r>
          </a:p>
          <a:p>
            <a:pPr lvl="0"/>
            <a:endParaRPr lang="en-US" dirty="0"/>
          </a:p>
        </p:txBody>
      </p:sp>
    </p:spTree>
    <p:extLst>
      <p:ext uri="{BB962C8B-B14F-4D97-AF65-F5344CB8AC3E}">
        <p14:creationId xmlns:p14="http://schemas.microsoft.com/office/powerpoint/2010/main" val="3725325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head, Text &amp; Photo-Chart-Table">
    <p:spTree>
      <p:nvGrpSpPr>
        <p:cNvPr id="1" name=""/>
        <p:cNvGrpSpPr/>
        <p:nvPr/>
      </p:nvGrpSpPr>
      <p:grpSpPr>
        <a:xfrm>
          <a:off x="0" y="0"/>
          <a:ext cx="0" cy="0"/>
          <a:chOff x="0" y="0"/>
          <a:chExt cx="0" cy="0"/>
        </a:xfrm>
      </p:grpSpPr>
      <p:sp>
        <p:nvSpPr>
          <p:cNvPr id="13" name="Content Placeholder 12"/>
          <p:cNvSpPr>
            <a:spLocks noGrp="1"/>
          </p:cNvSpPr>
          <p:nvPr>
            <p:ph sz="quarter" idx="19" hasCustomPrompt="1"/>
          </p:nvPr>
        </p:nvSpPr>
        <p:spPr>
          <a:xfrm>
            <a:off x="4572000" y="1"/>
            <a:ext cx="4563872" cy="6857998"/>
          </a:xfrm>
        </p:spPr>
        <p:txBody>
          <a:bodyPr>
            <a:noAutofit/>
          </a:bodyPr>
          <a:lstStyle>
            <a:lvl1pPr marL="0" indent="0">
              <a:buNone/>
              <a:defRPr sz="2000">
                <a:latin typeface="Franklin Gothic Medium Cond" panose="020B0606030402020204" pitchFamily="34" charset="0"/>
              </a:defRPr>
            </a:lvl1pPr>
          </a:lstStyle>
          <a:p>
            <a:pPr lvl="0"/>
            <a:r>
              <a:rPr lang="en-US" dirty="0"/>
              <a:t>Photo, chart, table (no clip art)</a:t>
            </a:r>
          </a:p>
          <a:p>
            <a:pPr lvl="0"/>
            <a:endParaRPr lang="en-US" dirty="0"/>
          </a:p>
        </p:txBody>
      </p:sp>
      <p:sp>
        <p:nvSpPr>
          <p:cNvPr id="9" name="Content Placeholder 8"/>
          <p:cNvSpPr>
            <a:spLocks noGrp="1"/>
          </p:cNvSpPr>
          <p:nvPr>
            <p:ph sz="quarter" idx="18" hasCustomPrompt="1"/>
          </p:nvPr>
        </p:nvSpPr>
        <p:spPr>
          <a:xfrm>
            <a:off x="457200" y="1347536"/>
            <a:ext cx="4114800" cy="5510463"/>
          </a:xfrm>
        </p:spPr>
        <p:txBody>
          <a:bodyPr>
            <a:noAutofit/>
          </a:bodyPr>
          <a:lstStyle>
            <a:lvl1pPr marL="0" indent="0">
              <a:buFont typeface="Arial" panose="020B0604020202020204" pitchFamily="34" charset="0"/>
              <a:buNone/>
              <a:defRPr sz="2000" baseline="0">
                <a:latin typeface="Franklin Gothic Medium Cond" panose="020B0606030402020204" pitchFamily="34" charset="0"/>
              </a:defRPr>
            </a:lvl1pPr>
          </a:lstStyle>
          <a:p>
            <a:pPr lvl="0"/>
            <a:r>
              <a:rPr lang="en-US" dirty="0"/>
              <a:t>Level 1</a:t>
            </a:r>
          </a:p>
        </p:txBody>
      </p:sp>
      <p:sp>
        <p:nvSpPr>
          <p:cNvPr id="3" name="Text Placeholder 2"/>
          <p:cNvSpPr>
            <a:spLocks noGrp="1"/>
          </p:cNvSpPr>
          <p:nvPr>
            <p:ph type="body" sz="quarter" idx="20" hasCustomPrompt="1"/>
          </p:nvPr>
        </p:nvSpPr>
        <p:spPr>
          <a:xfrm>
            <a:off x="457200" y="661988"/>
            <a:ext cx="4114800" cy="685800"/>
          </a:xfrm>
        </p:spPr>
        <p:txBody>
          <a:bodyPr>
            <a:noAutofit/>
          </a:bodyPr>
          <a:lstStyle>
            <a:lvl1pPr marL="0" indent="0">
              <a:buNone/>
              <a:defRPr sz="2000" i="1">
                <a:solidFill>
                  <a:schemeClr val="accent3"/>
                </a:solidFill>
                <a:latin typeface="+mj-lt"/>
              </a:defRPr>
            </a:lvl1pPr>
          </a:lstStyle>
          <a:p>
            <a:pPr lvl="0"/>
            <a:r>
              <a:rPr lang="en-US" dirty="0"/>
              <a:t>Key point or subhead; 1-2 lines</a:t>
            </a:r>
          </a:p>
        </p:txBody>
      </p:sp>
      <p:sp>
        <p:nvSpPr>
          <p:cNvPr id="5" name="Text Placeholder 4"/>
          <p:cNvSpPr>
            <a:spLocks noGrp="1"/>
          </p:cNvSpPr>
          <p:nvPr>
            <p:ph type="body" sz="quarter" idx="21" hasCustomPrompt="1"/>
          </p:nvPr>
        </p:nvSpPr>
        <p:spPr>
          <a:xfrm>
            <a:off x="457200" y="0"/>
            <a:ext cx="4114800" cy="661988"/>
          </a:xfrm>
        </p:spPr>
        <p:txBody>
          <a:bodyPr anchor="b">
            <a:noAutofit/>
          </a:bodyPr>
          <a:lstStyle>
            <a:lvl1pPr marL="0" indent="0">
              <a:buNone/>
              <a:defRPr sz="3200" baseline="0">
                <a:solidFill>
                  <a:schemeClr val="tx2"/>
                </a:solidFill>
                <a:latin typeface="Franklin Gothic Demi Cond" panose="020B0706030402020204" pitchFamily="34" charset="0"/>
              </a:defRPr>
            </a:lvl1pPr>
          </a:lstStyle>
          <a:p>
            <a:pPr lvl="0"/>
            <a:r>
              <a:rPr lang="en-US" dirty="0"/>
              <a:t>Slide title; 1 line</a:t>
            </a:r>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980423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Change Divide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59709"/>
            <a:ext cx="2057400" cy="138112"/>
          </a:xfrm>
        </p:spPr>
        <p:txBody>
          <a:bodyPr/>
          <a:lstStyle>
            <a:lvl1pPr algn="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7" name="Rectangle 6"/>
          <p:cNvSpPr/>
          <p:nvPr userDrawn="1"/>
        </p:nvSpPr>
        <p:spPr>
          <a:xfrm>
            <a:off x="0" y="2486423"/>
            <a:ext cx="9144000" cy="89495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2486423"/>
            <a:ext cx="8858250" cy="894952"/>
          </a:xfrm>
        </p:spPr>
        <p:txBody>
          <a:bodyPr anchor="ctr">
            <a:normAutofit/>
          </a:bodyPr>
          <a:lstStyle>
            <a:lvl1pPr algn="l">
              <a:defRPr sz="3200" i="0" baseline="0">
                <a:solidFill>
                  <a:schemeClr val="bg1"/>
                </a:solidFill>
                <a:latin typeface="Franklin Gothic Demi Cond" panose="020B0706030402020204" pitchFamily="34" charset="0"/>
                <a:cs typeface="Times New Roman" panose="02020603050405020304" pitchFamily="18" charset="0"/>
              </a:defRPr>
            </a:lvl1pPr>
          </a:lstStyle>
          <a:p>
            <a:r>
              <a:rPr lang="en-US" dirty="0"/>
              <a:t>Presenter change divider: One line max</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3071072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0" y="2435392"/>
            <a:ext cx="9144000" cy="822325"/>
          </a:xfrm>
        </p:spPr>
        <p:txBody>
          <a:bodyPr anchor="b">
            <a:noAutofit/>
          </a:bodyPr>
          <a:lstStyle>
            <a:lvl1pPr marL="0" indent="0" algn="ctr">
              <a:buNone/>
              <a:defRPr sz="36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Questions</a:t>
            </a:r>
          </a:p>
        </p:txBody>
      </p:sp>
      <p:sp>
        <p:nvSpPr>
          <p:cNvPr id="8" name="Rectangle 7"/>
          <p:cNvSpPr/>
          <p:nvPr userDrawn="1"/>
        </p:nvSpPr>
        <p:spPr>
          <a:xfrm>
            <a:off x="0" y="-15477"/>
            <a:ext cx="9144000" cy="27432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79458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age &amp;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59709"/>
            <a:ext cx="2057400" cy="138112"/>
          </a:xfrm>
        </p:spPr>
        <p:txBody>
          <a:bodyPr/>
          <a:lstStyle>
            <a:lvl1pPr algn="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281524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hasCustomPrompt="1"/>
          </p:nvPr>
        </p:nvSpPr>
        <p:spPr>
          <a:xfrm>
            <a:off x="628650" y="1031863"/>
            <a:ext cx="7863840" cy="4663440"/>
          </a:xfrm>
        </p:spPr>
        <p:txBody>
          <a:bodyPr>
            <a:noAutofit/>
          </a:bodyPr>
          <a:lstStyle>
            <a:lvl1pPr>
              <a:lnSpc>
                <a:spcPct val="100000"/>
              </a:lnSpc>
              <a:spcBef>
                <a:spcPts val="1200"/>
              </a:spcBef>
              <a:spcAft>
                <a:spcPts val="200"/>
              </a:spcAft>
              <a:defRPr sz="2400" baseline="0">
                <a:solidFill>
                  <a:schemeClr val="tx1"/>
                </a:solidFill>
                <a:latin typeface="Franklin Gothic Medium" panose="020B0603020102020204" pitchFamily="34" charset="0"/>
                <a:cs typeface="Arial" panose="020B0604020202020204" pitchFamily="34" charset="0"/>
              </a:defRPr>
            </a:lvl1pPr>
            <a:lvl2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2pPr>
            <a:lvl3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3pPr>
            <a:lvl4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4pPr>
            <a:lvl5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5pPr>
          </a:lstStyle>
          <a:p>
            <a:r>
              <a:rPr lang="en-US" dirty="0"/>
              <a:t>First level bullet; 24pt text; 12pts above/2pts below</a:t>
            </a:r>
          </a:p>
          <a:p>
            <a:pPr lvl="1"/>
            <a:r>
              <a:rPr lang="en-US" dirty="0"/>
              <a:t>Second level bullet; 20pt text; 2pts above/2pts below</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1" name="Text Placeholder 10"/>
          <p:cNvSpPr>
            <a:spLocks noGrp="1"/>
          </p:cNvSpPr>
          <p:nvPr>
            <p:ph type="body" sz="quarter" idx="13" hasCustomPrompt="1"/>
          </p:nvPr>
        </p:nvSpPr>
        <p:spPr>
          <a:xfrm>
            <a:off x="628650" y="82550"/>
            <a:ext cx="7863840" cy="822960"/>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73479C13-1970-4968-BE4F-D14125000ECD}" type="slidenum">
              <a:rPr lang="en-US" smtClean="0"/>
              <a:pPr/>
              <a:t>‹#›</a:t>
            </a:fld>
            <a:endParaRPr lang="en-US" dirty="0"/>
          </a:p>
        </p:txBody>
      </p:sp>
    </p:spTree>
    <p:extLst>
      <p:ext uri="{BB962C8B-B14F-4D97-AF65-F5344CB8AC3E}">
        <p14:creationId xmlns:p14="http://schemas.microsoft.com/office/powerpoint/2010/main" val="3555216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age &amp; Bar - No NC">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59709"/>
            <a:ext cx="2057400" cy="138112"/>
          </a:xfrm>
        </p:spPr>
        <p:txBody>
          <a:bodyPr/>
          <a:lstStyle>
            <a:lvl1pPr algn="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919233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age &amp; Page N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00184" y="6659709"/>
            <a:ext cx="2057400" cy="138112"/>
          </a:xfrm>
        </p:spPr>
        <p:txBody>
          <a:bodyP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110937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363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E94F1BCD-5CF9-4459-87B1-F6A14BBB3FDC}" type="slidenum">
              <a:rPr lang="en-US" smtClean="0"/>
              <a:t>‹#›</a:t>
            </a:fld>
            <a:endParaRPr lang="en-US" dirty="0"/>
          </a:p>
        </p:txBody>
      </p:sp>
    </p:spTree>
    <p:extLst>
      <p:ext uri="{BB962C8B-B14F-4D97-AF65-F5344CB8AC3E}">
        <p14:creationId xmlns:p14="http://schemas.microsoft.com/office/powerpoint/2010/main" val="339412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Text - No NC">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hasCustomPrompt="1"/>
          </p:nvPr>
        </p:nvSpPr>
        <p:spPr>
          <a:xfrm>
            <a:off x="628650" y="1031863"/>
            <a:ext cx="7886700" cy="5387410"/>
          </a:xfrm>
        </p:spPr>
        <p:txBody>
          <a:bodyPr>
            <a:noAutofit/>
          </a:bodyPr>
          <a:lstStyle>
            <a:lvl1pPr>
              <a:lnSpc>
                <a:spcPct val="100000"/>
              </a:lnSpc>
              <a:spcBef>
                <a:spcPts val="1200"/>
              </a:spcBef>
              <a:spcAft>
                <a:spcPts val="200"/>
              </a:spcAft>
              <a:defRPr sz="2400" baseline="0">
                <a:solidFill>
                  <a:schemeClr val="tx1"/>
                </a:solidFill>
                <a:latin typeface="Franklin Gothic Medium" panose="020B0603020102020204" pitchFamily="34" charset="0"/>
                <a:cs typeface="Arial" panose="020B0604020202020204" pitchFamily="34" charset="0"/>
              </a:defRPr>
            </a:lvl1pPr>
            <a:lvl2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2pPr>
            <a:lvl3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3pPr>
            <a:lvl4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4pPr>
            <a:lvl5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5pPr>
          </a:lstStyle>
          <a:p>
            <a:r>
              <a:rPr lang="en-US" dirty="0"/>
              <a:t>First level bullet; 24pt text; 12pts above/2pts below</a:t>
            </a:r>
          </a:p>
          <a:p>
            <a:pPr lvl="1"/>
            <a:r>
              <a:rPr lang="en-US" dirty="0"/>
              <a:t>Second level bullet; 20pt text; 2pts above/2pts below</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82550"/>
            <a:ext cx="788670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Tree>
    <p:extLst>
      <p:ext uri="{BB962C8B-B14F-4D97-AF65-F5344CB8AC3E}">
        <p14:creationId xmlns:p14="http://schemas.microsoft.com/office/powerpoint/2010/main" val="341751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head, Text">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hasCustomPrompt="1"/>
          </p:nvPr>
        </p:nvSpPr>
        <p:spPr>
          <a:xfrm>
            <a:off x="628650" y="1551709"/>
            <a:ext cx="7886700" cy="4175991"/>
          </a:xfrm>
        </p:spPr>
        <p:txBody>
          <a:bodyPr>
            <a:noAutofit/>
          </a:bodyPr>
          <a:lstStyle>
            <a:lvl1pPr>
              <a:lnSpc>
                <a:spcPct val="100000"/>
              </a:lnSpc>
              <a:spcBef>
                <a:spcPts val="1200"/>
              </a:spcBef>
              <a:spcAft>
                <a:spcPts val="200"/>
              </a:spcAft>
              <a:defRPr sz="2400" baseline="0">
                <a:solidFill>
                  <a:schemeClr val="tx1"/>
                </a:solidFill>
                <a:latin typeface="Franklin Gothic Medium" panose="020B0603020102020204" pitchFamily="34" charset="0"/>
                <a:cs typeface="Arial" panose="020B0604020202020204" pitchFamily="34" charset="0"/>
              </a:defRPr>
            </a:lvl1pPr>
            <a:lvl2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2pPr>
            <a:lvl3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3pPr>
            <a:lvl4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4pPr>
            <a:lvl5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5pPr>
          </a:lstStyle>
          <a:p>
            <a:r>
              <a:rPr lang="en-US" dirty="0"/>
              <a:t>First level bullet; 24pt text; 12pts above/2pts below</a:t>
            </a:r>
          </a:p>
          <a:p>
            <a:pPr lvl="1"/>
            <a:r>
              <a:rPr lang="en-US" dirty="0"/>
              <a:t>Second level bullet; 20pt text; 2pts above/2pts below</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1" name="Text Placeholder 10"/>
          <p:cNvSpPr>
            <a:spLocks noGrp="1"/>
          </p:cNvSpPr>
          <p:nvPr>
            <p:ph type="body" sz="quarter" idx="13" hasCustomPrompt="1"/>
          </p:nvPr>
        </p:nvSpPr>
        <p:spPr>
          <a:xfrm>
            <a:off x="628650" y="82550"/>
            <a:ext cx="788670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4" name="Text Placeholder 3"/>
          <p:cNvSpPr>
            <a:spLocks noGrp="1"/>
          </p:cNvSpPr>
          <p:nvPr>
            <p:ph type="body" sz="quarter" idx="14" hasCustomPrompt="1"/>
          </p:nvPr>
        </p:nvSpPr>
        <p:spPr>
          <a:xfrm>
            <a:off x="628650" y="909537"/>
            <a:ext cx="7886700" cy="561975"/>
          </a:xfrm>
        </p:spPr>
        <p:txBody>
          <a:bodyPr>
            <a:noAutofit/>
          </a:bodyPr>
          <a:lstStyle>
            <a:lvl1pPr marL="0" indent="0">
              <a:buNone/>
              <a:defRPr sz="2000" b="0" i="1" baseline="0">
                <a:solidFill>
                  <a:schemeClr val="accent3"/>
                </a:solidFill>
                <a:latin typeface="+mj-lt"/>
              </a:defRPr>
            </a:lvl1pPr>
            <a:lvl2pPr marL="342900" indent="0">
              <a:buNone/>
              <a:defRPr i="1">
                <a:solidFill>
                  <a:schemeClr val="accent3"/>
                </a:solidFill>
                <a:latin typeface="+mj-lt"/>
              </a:defRPr>
            </a:lvl2pPr>
            <a:lvl3pPr marL="685800" indent="0">
              <a:buNone/>
              <a:defRPr i="1">
                <a:solidFill>
                  <a:schemeClr val="accent3"/>
                </a:solidFill>
                <a:latin typeface="+mj-lt"/>
              </a:defRPr>
            </a:lvl3pPr>
            <a:lvl4pPr marL="1028700" indent="0">
              <a:buNone/>
              <a:defRPr i="1">
                <a:solidFill>
                  <a:schemeClr val="accent3"/>
                </a:solidFill>
                <a:latin typeface="+mj-lt"/>
              </a:defRPr>
            </a:lvl4pPr>
            <a:lvl5pPr marL="1371600" indent="0">
              <a:buNone/>
              <a:defRPr i="1">
                <a:solidFill>
                  <a:schemeClr val="accent3"/>
                </a:solidFill>
                <a:latin typeface="+mj-lt"/>
              </a:defRPr>
            </a:lvl5pPr>
          </a:lstStyle>
          <a:p>
            <a:pPr lvl="0"/>
            <a:r>
              <a:rPr lang="en-US" dirty="0"/>
              <a:t>Slide subhead/key point, two lines max, initial cap first word only</a:t>
            </a:r>
          </a:p>
        </p:txBody>
      </p:sp>
    </p:spTree>
    <p:extLst>
      <p:ext uri="{BB962C8B-B14F-4D97-AF65-F5344CB8AC3E}">
        <p14:creationId xmlns:p14="http://schemas.microsoft.com/office/powerpoint/2010/main" val="182180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head, Text - No NC">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hasCustomPrompt="1"/>
          </p:nvPr>
        </p:nvSpPr>
        <p:spPr>
          <a:xfrm>
            <a:off x="628650" y="1551709"/>
            <a:ext cx="7886700" cy="4958747"/>
          </a:xfrm>
        </p:spPr>
        <p:txBody>
          <a:bodyPr>
            <a:noAutofit/>
          </a:bodyPr>
          <a:lstStyle>
            <a:lvl1pPr>
              <a:lnSpc>
                <a:spcPct val="100000"/>
              </a:lnSpc>
              <a:spcBef>
                <a:spcPts val="1200"/>
              </a:spcBef>
              <a:spcAft>
                <a:spcPts val="200"/>
              </a:spcAft>
              <a:defRPr sz="2400" baseline="0">
                <a:solidFill>
                  <a:schemeClr val="tx1"/>
                </a:solidFill>
                <a:latin typeface="Franklin Gothic Medium" panose="020B0603020102020204" pitchFamily="34" charset="0"/>
                <a:cs typeface="Arial" panose="020B0604020202020204" pitchFamily="34" charset="0"/>
              </a:defRPr>
            </a:lvl1pPr>
            <a:lvl2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2pPr>
            <a:lvl3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3pPr>
            <a:lvl4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4pPr>
            <a:lvl5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5pPr>
          </a:lstStyle>
          <a:p>
            <a:r>
              <a:rPr lang="en-US" dirty="0"/>
              <a:t>First level bullet; 24pt text; 12pts above/2pts below</a:t>
            </a:r>
          </a:p>
          <a:p>
            <a:pPr lvl="1"/>
            <a:r>
              <a:rPr lang="en-US" dirty="0"/>
              <a:t>Second level bullet; 20pt text; 2pts above/2pts below</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82550"/>
            <a:ext cx="788670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4" name="Text Placeholder 3"/>
          <p:cNvSpPr>
            <a:spLocks noGrp="1"/>
          </p:cNvSpPr>
          <p:nvPr>
            <p:ph type="body" sz="quarter" idx="14" hasCustomPrompt="1"/>
          </p:nvPr>
        </p:nvSpPr>
        <p:spPr>
          <a:xfrm>
            <a:off x="628650" y="909537"/>
            <a:ext cx="7886700" cy="561975"/>
          </a:xfrm>
        </p:spPr>
        <p:txBody>
          <a:bodyPr>
            <a:noAutofit/>
          </a:bodyPr>
          <a:lstStyle>
            <a:lvl1pPr marL="0" indent="0">
              <a:buNone/>
              <a:defRPr sz="2000" b="0" i="1" baseline="0">
                <a:solidFill>
                  <a:schemeClr val="accent3"/>
                </a:solidFill>
                <a:latin typeface="+mj-lt"/>
              </a:defRPr>
            </a:lvl1pPr>
            <a:lvl2pPr marL="342900" indent="0">
              <a:buNone/>
              <a:defRPr i="1">
                <a:solidFill>
                  <a:schemeClr val="accent3"/>
                </a:solidFill>
                <a:latin typeface="+mj-lt"/>
              </a:defRPr>
            </a:lvl2pPr>
            <a:lvl3pPr marL="685800" indent="0">
              <a:buNone/>
              <a:defRPr i="1">
                <a:solidFill>
                  <a:schemeClr val="accent3"/>
                </a:solidFill>
                <a:latin typeface="+mj-lt"/>
              </a:defRPr>
            </a:lvl3pPr>
            <a:lvl4pPr marL="1028700" indent="0">
              <a:buNone/>
              <a:defRPr i="1">
                <a:solidFill>
                  <a:schemeClr val="accent3"/>
                </a:solidFill>
                <a:latin typeface="+mj-lt"/>
              </a:defRPr>
            </a:lvl4pPr>
            <a:lvl5pPr marL="1371600" indent="0">
              <a:buNone/>
              <a:defRPr i="1">
                <a:solidFill>
                  <a:schemeClr val="accent3"/>
                </a:solidFill>
                <a:latin typeface="+mj-lt"/>
              </a:defRPr>
            </a:lvl5pPr>
          </a:lstStyle>
          <a:p>
            <a:pPr lvl="0"/>
            <a:r>
              <a:rPr lang="en-US" dirty="0"/>
              <a:t>Slide subhead/key point, two lines max, initial cap first word only</a:t>
            </a:r>
          </a:p>
        </p:txBody>
      </p:sp>
    </p:spTree>
    <p:extLst>
      <p:ext uri="{BB962C8B-B14F-4D97-AF65-F5344CB8AC3E}">
        <p14:creationId xmlns:p14="http://schemas.microsoft.com/office/powerpoint/2010/main" val="292229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Title, Text">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hasCustomPrompt="1"/>
          </p:nvPr>
        </p:nvSpPr>
        <p:spPr>
          <a:xfrm>
            <a:off x="628650" y="1031863"/>
            <a:ext cx="7886700" cy="4695837"/>
          </a:xfrm>
        </p:spPr>
        <p:txBody>
          <a:bodyPr>
            <a:noAutofit/>
          </a:bodyPr>
          <a:lstStyle>
            <a:lvl1pPr>
              <a:lnSpc>
                <a:spcPct val="100000"/>
              </a:lnSpc>
              <a:spcBef>
                <a:spcPts val="1200"/>
              </a:spcBef>
              <a:spcAft>
                <a:spcPts val="200"/>
              </a:spcAft>
              <a:defRPr sz="2400" baseline="0">
                <a:solidFill>
                  <a:schemeClr val="tx1"/>
                </a:solidFill>
                <a:latin typeface="Franklin Gothic Medium" panose="020B0603020102020204" pitchFamily="34" charset="0"/>
                <a:cs typeface="Arial" panose="020B0604020202020204" pitchFamily="34" charset="0"/>
              </a:defRPr>
            </a:lvl1pPr>
            <a:lvl2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2pPr>
            <a:lvl3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3pPr>
            <a:lvl4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4pPr>
            <a:lvl5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5pPr>
          </a:lstStyle>
          <a:p>
            <a:r>
              <a:rPr lang="en-US" dirty="0"/>
              <a:t>First level bullet; 24pt text; 12pts above/2pts below</a:t>
            </a:r>
          </a:p>
          <a:p>
            <a:pPr lvl="1"/>
            <a:r>
              <a:rPr lang="en-US" dirty="0"/>
              <a:t>Second level bullet; 20pt text; 2pts above/2pts below</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209550"/>
            <a:ext cx="788670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8" name="Rectangle 7"/>
          <p:cNvSpPr/>
          <p:nvPr userDrawn="1"/>
        </p:nvSpPr>
        <p:spPr>
          <a:xfrm>
            <a:off x="0" y="-15477"/>
            <a:ext cx="9144000" cy="320277"/>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Title 1"/>
          <p:cNvSpPr>
            <a:spLocks noGrp="1"/>
          </p:cNvSpPr>
          <p:nvPr>
            <p:ph type="ctrTitle" hasCustomPrompt="1"/>
          </p:nvPr>
        </p:nvSpPr>
        <p:spPr>
          <a:xfrm>
            <a:off x="95250" y="-15477"/>
            <a:ext cx="8905875" cy="320277"/>
          </a:xfrm>
        </p:spPr>
        <p:txBody>
          <a:bodyPr anchor="ctr">
            <a:noAutofit/>
          </a:bodyPr>
          <a:lstStyle>
            <a:lvl1pPr algn="l">
              <a:defRPr sz="1400" i="0" baseline="0">
                <a:solidFill>
                  <a:schemeClr val="bg1"/>
                </a:solidFill>
                <a:latin typeface="Franklin Gothic Demi Cond" panose="020B0706030402020204" pitchFamily="34" charset="0"/>
                <a:cs typeface="Times New Roman" panose="02020603050405020304" pitchFamily="18" charset="0"/>
              </a:defRPr>
            </a:lvl1pPr>
          </a:lstStyle>
          <a:p>
            <a:r>
              <a:rPr lang="en-US" dirty="0"/>
              <a:t>DIVIDER - USE ONLY IF NEEDED TO DIFFERENTIATE BETWEEN DISTINCT SECTIONS; DO NOT REPEAT SLIDE TITLES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70270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Title, Text - No NC">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hasCustomPrompt="1"/>
          </p:nvPr>
        </p:nvSpPr>
        <p:spPr>
          <a:xfrm>
            <a:off x="628650" y="1031863"/>
            <a:ext cx="7886700" cy="5387410"/>
          </a:xfrm>
        </p:spPr>
        <p:txBody>
          <a:bodyPr>
            <a:noAutofit/>
          </a:bodyPr>
          <a:lstStyle>
            <a:lvl1pPr>
              <a:lnSpc>
                <a:spcPct val="100000"/>
              </a:lnSpc>
              <a:spcBef>
                <a:spcPts val="1200"/>
              </a:spcBef>
              <a:spcAft>
                <a:spcPts val="200"/>
              </a:spcAft>
              <a:defRPr sz="2400" baseline="0">
                <a:solidFill>
                  <a:schemeClr val="tx1"/>
                </a:solidFill>
                <a:latin typeface="Franklin Gothic Medium" panose="020B0603020102020204" pitchFamily="34" charset="0"/>
                <a:cs typeface="Arial" panose="020B0604020202020204" pitchFamily="34" charset="0"/>
              </a:defRPr>
            </a:lvl1pPr>
            <a:lvl2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2pPr>
            <a:lvl3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3pPr>
            <a:lvl4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4pPr>
            <a:lvl5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5pPr>
          </a:lstStyle>
          <a:p>
            <a:r>
              <a:rPr lang="en-US" dirty="0"/>
              <a:t>First level bullet; 24pt text; 12pts above/2pts below</a:t>
            </a:r>
          </a:p>
          <a:p>
            <a:pPr lvl="1"/>
            <a:r>
              <a:rPr lang="en-US" dirty="0"/>
              <a:t>Second level bullet; 20pt text; 2pts above/2pts below</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209550"/>
            <a:ext cx="788670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8" name="Rectangle 7"/>
          <p:cNvSpPr/>
          <p:nvPr userDrawn="1"/>
        </p:nvSpPr>
        <p:spPr>
          <a:xfrm>
            <a:off x="0" y="-15477"/>
            <a:ext cx="9144000" cy="320277"/>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Title 1"/>
          <p:cNvSpPr>
            <a:spLocks noGrp="1"/>
          </p:cNvSpPr>
          <p:nvPr>
            <p:ph type="ctrTitle" hasCustomPrompt="1"/>
          </p:nvPr>
        </p:nvSpPr>
        <p:spPr>
          <a:xfrm>
            <a:off x="95250" y="-15477"/>
            <a:ext cx="8905875" cy="320277"/>
          </a:xfrm>
        </p:spPr>
        <p:txBody>
          <a:bodyPr anchor="ctr">
            <a:noAutofit/>
          </a:bodyPr>
          <a:lstStyle>
            <a:lvl1pPr algn="l">
              <a:defRPr sz="1400" i="0" baseline="0">
                <a:solidFill>
                  <a:schemeClr val="bg1"/>
                </a:solidFill>
                <a:latin typeface="Franklin Gothic Demi Cond" panose="020B0706030402020204" pitchFamily="34" charset="0"/>
                <a:cs typeface="Times New Roman" panose="02020603050405020304" pitchFamily="18" charset="0"/>
              </a:defRPr>
            </a:lvl1pPr>
          </a:lstStyle>
          <a:p>
            <a:r>
              <a:rPr lang="en-US" dirty="0"/>
              <a:t>DIVIDER - USE ONLY IF NEEDED TO DIFFERENTIATE BETWEEN DISTINCT SECTIONS; DO NOT REPEAT SLIDE TITLES</a:t>
            </a:r>
          </a:p>
        </p:txBody>
      </p:sp>
    </p:spTree>
    <p:extLst>
      <p:ext uri="{BB962C8B-B14F-4D97-AF65-F5344CB8AC3E}">
        <p14:creationId xmlns:p14="http://schemas.microsoft.com/office/powerpoint/2010/main" val="341315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 Col-Title-Text">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9" name="Text Placeholder 8"/>
          <p:cNvSpPr>
            <a:spLocks noGrp="1"/>
          </p:cNvSpPr>
          <p:nvPr>
            <p:ph type="body" sz="quarter" idx="14" hasCustomPrompt="1"/>
          </p:nvPr>
        </p:nvSpPr>
        <p:spPr>
          <a:xfrm>
            <a:off x="4690872" y="1664466"/>
            <a:ext cx="3840480" cy="4063234"/>
          </a:xfrm>
        </p:spPr>
        <p:txBody>
          <a:bodyPr>
            <a:noAutofit/>
          </a:bodyPr>
          <a:lstStyle>
            <a:lvl1pPr marL="0" indent="0">
              <a:lnSpc>
                <a:spcPct val="100000"/>
              </a:lnSpc>
              <a:spcBef>
                <a:spcPts val="1000"/>
              </a:spcBef>
              <a:buFontTx/>
              <a:buNone/>
              <a:defRPr sz="2000">
                <a:latin typeface="Franklin Gothic Medium Cond" panose="020B0606030402020204" pitchFamily="34" charset="0"/>
              </a:defRPr>
            </a:lvl1pPr>
            <a:lvl2pPr marL="285750" indent="-171450">
              <a:lnSpc>
                <a:spcPct val="100000"/>
              </a:lnSpc>
              <a:spcBef>
                <a:spcPts val="0"/>
              </a:spcBef>
              <a:buFont typeface="Arial" panose="020B0604020202020204" pitchFamily="34" charset="0"/>
              <a:buChar char="•"/>
              <a:tabLst/>
              <a:defRPr sz="2000">
                <a:latin typeface="Franklin Gothic Medium Cond" panose="020B0606030402020204" pitchFamily="34" charset="0"/>
              </a:defRPr>
            </a:lvl2pPr>
            <a:lvl3pPr marL="571500" indent="-174625">
              <a:lnSpc>
                <a:spcPct val="100000"/>
              </a:lnSpc>
              <a:spcBef>
                <a:spcPts val="0"/>
              </a:spcBef>
              <a:buFont typeface="Franklin Gothic Medium Cond" panose="020B0606030402020204" pitchFamily="34" charset="0"/>
              <a:buChar char="–"/>
              <a:defRPr sz="2000">
                <a:latin typeface="Franklin Gothic Medium Cond" panose="020B0606030402020204" pitchFamily="34" charset="0"/>
              </a:defRPr>
            </a:lvl3pPr>
          </a:lstStyle>
          <a:p>
            <a:pPr lvl="0"/>
            <a:r>
              <a:rPr lang="en-US" dirty="0"/>
              <a:t>Level 1</a:t>
            </a:r>
          </a:p>
          <a:p>
            <a:pPr lvl="1"/>
            <a:r>
              <a:rPr lang="en-US" dirty="0"/>
              <a:t>Level 2</a:t>
            </a:r>
          </a:p>
          <a:p>
            <a:pPr lvl="2"/>
            <a:r>
              <a:rPr lang="en-US" dirty="0"/>
              <a:t>Level 3</a:t>
            </a:r>
          </a:p>
        </p:txBody>
      </p:sp>
      <p:sp>
        <p:nvSpPr>
          <p:cNvPr id="8" name="Text Placeholder 4"/>
          <p:cNvSpPr>
            <a:spLocks noGrp="1"/>
          </p:cNvSpPr>
          <p:nvPr>
            <p:ph type="body" sz="quarter" idx="16" hasCustomPrompt="1"/>
          </p:nvPr>
        </p:nvSpPr>
        <p:spPr>
          <a:xfrm>
            <a:off x="628650" y="1154113"/>
            <a:ext cx="3840480" cy="452437"/>
          </a:xfrm>
          <a:gradFill flip="none" rotWithShape="1">
            <a:gsLst>
              <a:gs pos="0">
                <a:srgbClr val="728F3B"/>
              </a:gs>
              <a:gs pos="100000">
                <a:schemeClr val="accent1"/>
              </a:gs>
            </a:gsLst>
            <a:lin ang="5400000" scaled="1"/>
            <a:tileRect/>
          </a:gra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COLUMN ONE TITLE</a:t>
            </a:r>
          </a:p>
        </p:txBody>
      </p:sp>
      <p:sp>
        <p:nvSpPr>
          <p:cNvPr id="10" name="Text Placeholder 9"/>
          <p:cNvSpPr>
            <a:spLocks noGrp="1"/>
          </p:cNvSpPr>
          <p:nvPr>
            <p:ph type="body" sz="quarter" idx="17" hasCustomPrompt="1"/>
          </p:nvPr>
        </p:nvSpPr>
        <p:spPr>
          <a:xfrm>
            <a:off x="4683124" y="1154113"/>
            <a:ext cx="3840480" cy="452437"/>
          </a:xfrm>
          <a:gradFill>
            <a:gsLst>
              <a:gs pos="0">
                <a:srgbClr val="728F3B"/>
              </a:gs>
              <a:gs pos="100000">
                <a:schemeClr val="accent1"/>
              </a:gs>
            </a:gsLst>
            <a:lin ang="5400000" scaled="1"/>
          </a:gra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a:defRPr>
                <a:latin typeface="Franklin Gothic Demi Cond" panose="020B0706030402020204" pitchFamily="34" charset="0"/>
              </a:defRPr>
            </a:lvl2pPr>
            <a:lvl3pPr>
              <a:defRPr>
                <a:latin typeface="Franklin Gothic Demi Cond" panose="020B0706030402020204" pitchFamily="34" charset="0"/>
              </a:defRPr>
            </a:lvl3pPr>
            <a:lvl4pPr>
              <a:defRPr>
                <a:latin typeface="Franklin Gothic Demi Cond" panose="020B0706030402020204" pitchFamily="34" charset="0"/>
              </a:defRPr>
            </a:lvl4pPr>
            <a:lvl5pPr>
              <a:defRPr>
                <a:latin typeface="Franklin Gothic Demi Cond" panose="020B0706030402020204" pitchFamily="34" charset="0"/>
              </a:defRPr>
            </a:lvl5pPr>
          </a:lstStyle>
          <a:p>
            <a:pPr lvl="0"/>
            <a:r>
              <a:rPr lang="en-US" dirty="0"/>
              <a:t>COLUMN TWO TITLE</a:t>
            </a:r>
          </a:p>
        </p:txBody>
      </p:sp>
      <p:sp>
        <p:nvSpPr>
          <p:cNvPr id="4" name="Text Placeholder 3"/>
          <p:cNvSpPr>
            <a:spLocks noGrp="1"/>
          </p:cNvSpPr>
          <p:nvPr>
            <p:ph type="body" sz="quarter" idx="18" hasCustomPrompt="1"/>
          </p:nvPr>
        </p:nvSpPr>
        <p:spPr>
          <a:xfrm>
            <a:off x="628650" y="1663700"/>
            <a:ext cx="3840163" cy="4063234"/>
          </a:xfrm>
        </p:spPr>
        <p:txBody>
          <a:bodyPr>
            <a:noAutofit/>
          </a:bodyPr>
          <a:lstStyle>
            <a:lvl1pPr marL="0" indent="0">
              <a:lnSpc>
                <a:spcPct val="100000"/>
              </a:lnSpc>
              <a:spcBef>
                <a:spcPts val="1000"/>
              </a:spcBef>
              <a:buFontTx/>
              <a:buNone/>
              <a:defRPr sz="2000" baseline="0">
                <a:latin typeface="Franklin Gothic Medium Cond" panose="020B0606030402020204" pitchFamily="34" charset="0"/>
              </a:defRPr>
            </a:lvl1pPr>
            <a:lvl2pPr marL="285750" indent="-171450">
              <a:lnSpc>
                <a:spcPct val="100000"/>
              </a:lnSpc>
              <a:spcBef>
                <a:spcPts val="0"/>
              </a:spcBef>
              <a:buFont typeface="Arial" panose="020B0604020202020204" pitchFamily="34" charset="0"/>
              <a:buChar char="•"/>
              <a:defRPr sz="2000" baseline="0">
                <a:latin typeface="Franklin Gothic Medium Cond" panose="020B0606030402020204" pitchFamily="34" charset="0"/>
              </a:defRPr>
            </a:lvl2pPr>
            <a:lvl3pPr marL="571500" indent="-174625">
              <a:lnSpc>
                <a:spcPct val="100000"/>
              </a:lnSpc>
              <a:spcBef>
                <a:spcPts val="0"/>
              </a:spcBef>
              <a:buFont typeface="Franklin Gothic Medium" panose="020B0603020102020204" pitchFamily="34" charset="0"/>
              <a:buChar char="–"/>
              <a:defRPr sz="2000" baseline="0">
                <a:latin typeface="Franklin Gothic Medium Cond" panose="020B0606030402020204" pitchFamily="34" charset="0"/>
              </a:defRPr>
            </a:lvl3pPr>
          </a:lstStyle>
          <a:p>
            <a:pPr lvl="0"/>
            <a:r>
              <a:rPr lang="en-US" dirty="0"/>
              <a:t>Level 1</a:t>
            </a:r>
          </a:p>
          <a:p>
            <a:pPr lvl="1"/>
            <a:r>
              <a:rPr lang="en-US" dirty="0"/>
              <a:t>Level 2</a:t>
            </a:r>
          </a:p>
          <a:p>
            <a:pPr lvl="2"/>
            <a:r>
              <a:rPr lang="en-US" dirty="0"/>
              <a:t>Level 3</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1876031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 Col-Title-Text - No NC">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9" name="Text Placeholder 8"/>
          <p:cNvSpPr>
            <a:spLocks noGrp="1"/>
          </p:cNvSpPr>
          <p:nvPr>
            <p:ph type="body" sz="quarter" idx="14" hasCustomPrompt="1"/>
          </p:nvPr>
        </p:nvSpPr>
        <p:spPr>
          <a:xfrm>
            <a:off x="4690872" y="1664466"/>
            <a:ext cx="3840480" cy="4663440"/>
          </a:xfrm>
        </p:spPr>
        <p:txBody>
          <a:bodyPr>
            <a:noAutofit/>
          </a:bodyPr>
          <a:lstStyle>
            <a:lvl1pPr marL="0" indent="0">
              <a:lnSpc>
                <a:spcPct val="100000"/>
              </a:lnSpc>
              <a:spcBef>
                <a:spcPts val="1000"/>
              </a:spcBef>
              <a:buFontTx/>
              <a:buNone/>
              <a:defRPr sz="2000">
                <a:latin typeface="Franklin Gothic Medium Cond" panose="020B0606030402020204" pitchFamily="34" charset="0"/>
              </a:defRPr>
            </a:lvl1pPr>
            <a:lvl2pPr marL="285750" indent="-171450">
              <a:lnSpc>
                <a:spcPct val="100000"/>
              </a:lnSpc>
              <a:spcBef>
                <a:spcPts val="0"/>
              </a:spcBef>
              <a:buFont typeface="Arial" panose="020B0604020202020204" pitchFamily="34" charset="0"/>
              <a:buChar char="•"/>
              <a:tabLst/>
              <a:defRPr sz="2000">
                <a:latin typeface="Franklin Gothic Medium Cond" panose="020B0606030402020204" pitchFamily="34" charset="0"/>
              </a:defRPr>
            </a:lvl2pPr>
            <a:lvl3pPr marL="571500" indent="-174625">
              <a:lnSpc>
                <a:spcPct val="100000"/>
              </a:lnSpc>
              <a:spcBef>
                <a:spcPts val="0"/>
              </a:spcBef>
              <a:buFont typeface="Franklin Gothic Medium Cond" panose="020B0606030402020204" pitchFamily="34" charset="0"/>
              <a:buChar char="–"/>
              <a:defRPr sz="2000">
                <a:latin typeface="Franklin Gothic Medium Cond" panose="020B0606030402020204" pitchFamily="34" charset="0"/>
              </a:defRPr>
            </a:lvl3pPr>
          </a:lstStyle>
          <a:p>
            <a:pPr lvl="0"/>
            <a:r>
              <a:rPr lang="en-US" dirty="0"/>
              <a:t>Level 1</a:t>
            </a:r>
          </a:p>
          <a:p>
            <a:pPr lvl="1"/>
            <a:r>
              <a:rPr lang="en-US" dirty="0"/>
              <a:t>Level 2</a:t>
            </a:r>
          </a:p>
          <a:p>
            <a:pPr lvl="2"/>
            <a:r>
              <a:rPr lang="en-US" dirty="0"/>
              <a:t>Level 3</a:t>
            </a:r>
          </a:p>
        </p:txBody>
      </p:sp>
      <p:sp>
        <p:nvSpPr>
          <p:cNvPr id="8" name="Text Placeholder 4"/>
          <p:cNvSpPr>
            <a:spLocks noGrp="1"/>
          </p:cNvSpPr>
          <p:nvPr>
            <p:ph type="body" sz="quarter" idx="16" hasCustomPrompt="1"/>
          </p:nvPr>
        </p:nvSpPr>
        <p:spPr>
          <a:xfrm>
            <a:off x="628650" y="1154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COLUMN ONE TITLE</a:t>
            </a:r>
          </a:p>
        </p:txBody>
      </p:sp>
      <p:sp>
        <p:nvSpPr>
          <p:cNvPr id="10" name="Text Placeholder 9"/>
          <p:cNvSpPr>
            <a:spLocks noGrp="1"/>
          </p:cNvSpPr>
          <p:nvPr>
            <p:ph type="body" sz="quarter" idx="17" hasCustomPrompt="1"/>
          </p:nvPr>
        </p:nvSpPr>
        <p:spPr>
          <a:xfrm>
            <a:off x="4683124" y="1154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a:defRPr>
                <a:latin typeface="Franklin Gothic Demi Cond" panose="020B0706030402020204" pitchFamily="34" charset="0"/>
              </a:defRPr>
            </a:lvl2pPr>
            <a:lvl3pPr>
              <a:defRPr>
                <a:latin typeface="Franklin Gothic Demi Cond" panose="020B0706030402020204" pitchFamily="34" charset="0"/>
              </a:defRPr>
            </a:lvl3pPr>
            <a:lvl4pPr>
              <a:defRPr>
                <a:latin typeface="Franklin Gothic Demi Cond" panose="020B0706030402020204" pitchFamily="34" charset="0"/>
              </a:defRPr>
            </a:lvl4pPr>
            <a:lvl5pPr>
              <a:defRPr>
                <a:latin typeface="Franklin Gothic Demi Cond" panose="020B0706030402020204" pitchFamily="34" charset="0"/>
              </a:defRPr>
            </a:lvl5pPr>
          </a:lstStyle>
          <a:p>
            <a:pPr lvl="0"/>
            <a:r>
              <a:rPr lang="en-US" dirty="0"/>
              <a:t>COLUMN TWO TITLE</a:t>
            </a:r>
          </a:p>
        </p:txBody>
      </p:sp>
      <p:sp>
        <p:nvSpPr>
          <p:cNvPr id="4" name="Text Placeholder 3"/>
          <p:cNvSpPr>
            <a:spLocks noGrp="1"/>
          </p:cNvSpPr>
          <p:nvPr>
            <p:ph type="body" sz="quarter" idx="18" hasCustomPrompt="1"/>
          </p:nvPr>
        </p:nvSpPr>
        <p:spPr>
          <a:xfrm>
            <a:off x="628650" y="1663700"/>
            <a:ext cx="3840163" cy="4663440"/>
          </a:xfrm>
        </p:spPr>
        <p:txBody>
          <a:bodyPr>
            <a:noAutofit/>
          </a:bodyPr>
          <a:lstStyle>
            <a:lvl1pPr marL="0" indent="0">
              <a:lnSpc>
                <a:spcPct val="100000"/>
              </a:lnSpc>
              <a:spcBef>
                <a:spcPts val="1000"/>
              </a:spcBef>
              <a:buFontTx/>
              <a:buNone/>
              <a:defRPr sz="2000" baseline="0">
                <a:latin typeface="Franklin Gothic Medium Cond" panose="020B0606030402020204" pitchFamily="34" charset="0"/>
              </a:defRPr>
            </a:lvl1pPr>
            <a:lvl2pPr marL="285750" indent="-171450">
              <a:lnSpc>
                <a:spcPct val="100000"/>
              </a:lnSpc>
              <a:spcBef>
                <a:spcPts val="0"/>
              </a:spcBef>
              <a:buFont typeface="Arial" panose="020B0604020202020204" pitchFamily="34" charset="0"/>
              <a:buChar char="•"/>
              <a:defRPr sz="2000" baseline="0">
                <a:latin typeface="Franklin Gothic Medium Cond" panose="020B0606030402020204" pitchFamily="34" charset="0"/>
              </a:defRPr>
            </a:lvl2pPr>
            <a:lvl3pPr marL="571500" indent="-174625">
              <a:lnSpc>
                <a:spcPct val="100000"/>
              </a:lnSpc>
              <a:spcBef>
                <a:spcPts val="0"/>
              </a:spcBef>
              <a:buFont typeface="Franklin Gothic Medium" panose="020B0603020102020204" pitchFamily="34" charset="0"/>
              <a:buChar char="–"/>
              <a:defRPr sz="2000" baseline="0">
                <a:latin typeface="Franklin Gothic Medium Cond" panose="020B0606030402020204" pitchFamily="34" charset="0"/>
              </a:defRPr>
            </a:lvl3pPr>
          </a:lstStyle>
          <a:p>
            <a:pPr lvl="0"/>
            <a:r>
              <a:rPr lang="en-US" dirty="0"/>
              <a:t>Level 1</a:t>
            </a:r>
          </a:p>
          <a:p>
            <a:pPr lvl="1"/>
            <a:r>
              <a:rPr lang="en-US" dirty="0"/>
              <a:t>Level 2</a:t>
            </a:r>
          </a:p>
          <a:p>
            <a:pPr lvl="2"/>
            <a:r>
              <a:rPr lang="en-US" dirty="0"/>
              <a:t>Level 3</a:t>
            </a:r>
          </a:p>
        </p:txBody>
      </p:sp>
    </p:spTree>
    <p:extLst>
      <p:ext uri="{BB962C8B-B14F-4D97-AF65-F5344CB8AC3E}">
        <p14:creationId xmlns:p14="http://schemas.microsoft.com/office/powerpoint/2010/main" val="2838478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63840" cy="8229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257619"/>
            <a:ext cx="7863840"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27272" y="6356351"/>
            <a:ext cx="1588077" cy="365125"/>
          </a:xfrm>
          <a:prstGeom prst="rect">
            <a:avLst/>
          </a:prstGeom>
        </p:spPr>
        <p:txBody>
          <a:bodyPr vert="horz" lIns="91440" tIns="45720" rIns="91440" bIns="45720" rtlCol="0" anchor="ctr"/>
          <a:lstStyle>
            <a:lvl1pPr algn="r">
              <a:defRPr sz="1000">
                <a:solidFill>
                  <a:schemeClr val="tx1">
                    <a:tint val="75000"/>
                  </a:schemeClr>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4" r:id="rId3"/>
    <p:sldLayoutId id="2147483685" r:id="rId4"/>
    <p:sldLayoutId id="2147483686" r:id="rId5"/>
    <p:sldLayoutId id="2147483698" r:id="rId6"/>
    <p:sldLayoutId id="2147483701" r:id="rId7"/>
    <p:sldLayoutId id="2147483696" r:id="rId8"/>
    <p:sldLayoutId id="2147483703" r:id="rId9"/>
    <p:sldLayoutId id="2147483702" r:id="rId10"/>
    <p:sldLayoutId id="2147483710" r:id="rId11"/>
    <p:sldLayoutId id="2147483695" r:id="rId12"/>
    <p:sldLayoutId id="2147483699" r:id="rId13"/>
    <p:sldLayoutId id="2147483697" r:id="rId14"/>
    <p:sldLayoutId id="2147483700" r:id="rId15"/>
    <p:sldLayoutId id="2147483709" r:id="rId16"/>
    <p:sldLayoutId id="2147483677" r:id="rId17"/>
    <p:sldLayoutId id="2147483708" r:id="rId18"/>
    <p:sldLayoutId id="2147483704" r:id="rId19"/>
    <p:sldLayoutId id="2147483705" r:id="rId20"/>
    <p:sldLayoutId id="2147483707" r:id="rId21"/>
    <p:sldLayoutId id="2147483706" r:id="rId22"/>
    <p:sldLayoutId id="2147483712" r:id="rId23"/>
  </p:sldLayoutIdLst>
  <p:hf hdr="0" ftr="0" dt="0"/>
  <p:txStyles>
    <p:titleStyle>
      <a:lvl1pPr algn="l" defTabSz="685800" rtl="0" eaLnBrk="1" latinLnBrk="0" hangingPunct="1">
        <a:lnSpc>
          <a:spcPct val="100000"/>
        </a:lnSpc>
        <a:spcBef>
          <a:spcPct val="0"/>
        </a:spcBef>
        <a:buNone/>
        <a:defRPr sz="3200" kern="1200">
          <a:solidFill>
            <a:schemeClr val="tx1"/>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1pPr>
      <a:lvl2pPr marL="514350" indent="-171450" algn="l" defTabSz="685800" rtl="0" eaLnBrk="1" latinLnBrk="0" hangingPunct="1">
        <a:lnSpc>
          <a:spcPct val="90000"/>
        </a:lnSpc>
        <a:spcBef>
          <a:spcPts val="375"/>
        </a:spcBef>
        <a:buFont typeface="Franklin Gothic Medium" panose="020B0603020102020204" pitchFamily="34" charset="0"/>
        <a:buChar char="–"/>
        <a:defRPr sz="2000" kern="1200">
          <a:solidFill>
            <a:schemeClr val="tx1"/>
          </a:solidFill>
          <a:latin typeface="Franklin Gothic Medium" panose="020B0603020102020204" pitchFamily="34" charset="0"/>
          <a:ea typeface="+mn-ea"/>
          <a:cs typeface="+mn-cs"/>
        </a:defRPr>
      </a:lvl2pPr>
      <a:lvl3pPr marL="803275" indent="-117475"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Franklin Gothic Medium" panose="020B0603020102020204" pitchFamily="34" charset="0"/>
        <a:buChar char="–"/>
        <a:defRPr sz="2000" kern="1200">
          <a:solidFill>
            <a:schemeClr val="tx1"/>
          </a:solidFill>
          <a:latin typeface="Franklin Gothic Medium" panose="020B0603020102020204" pitchFamily="34" charset="0"/>
          <a:ea typeface="+mn-ea"/>
          <a:cs typeface="+mn-cs"/>
        </a:defRPr>
      </a:lvl4pPr>
      <a:lvl5pPr marL="1487488" indent="-115888"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9627" y="3176554"/>
            <a:ext cx="5676990" cy="1093722"/>
          </a:xfrm>
        </p:spPr>
        <p:txBody>
          <a:bodyPr>
            <a:noAutofit/>
          </a:bodyPr>
          <a:lstStyle/>
          <a:p>
            <a:pPr>
              <a:lnSpc>
                <a:spcPct val="100000"/>
              </a:lnSpc>
              <a:spcAft>
                <a:spcPts val="1800"/>
              </a:spcAft>
            </a:pPr>
            <a:r>
              <a:rPr lang="en-US" dirty="0"/>
              <a:t>NC Dual Eligibles Advisory Committee</a:t>
            </a:r>
            <a:br>
              <a:rPr lang="en-US" sz="2400" dirty="0"/>
            </a:br>
            <a:r>
              <a:rPr lang="en-US" sz="2400" dirty="0"/>
              <a:t>September 23, 2016</a:t>
            </a:r>
          </a:p>
        </p:txBody>
      </p:sp>
      <p:sp>
        <p:nvSpPr>
          <p:cNvPr id="3" name="Subtitle 2"/>
          <p:cNvSpPr>
            <a:spLocks noGrp="1"/>
          </p:cNvSpPr>
          <p:nvPr>
            <p:ph type="subTitle" idx="1"/>
          </p:nvPr>
        </p:nvSpPr>
        <p:spPr>
          <a:xfrm>
            <a:off x="2702775" y="2370666"/>
            <a:ext cx="6063842" cy="647843"/>
          </a:xfrm>
        </p:spPr>
        <p:txBody>
          <a:bodyPr>
            <a:noAutofit/>
          </a:bodyPr>
          <a:lstStyle/>
          <a:p>
            <a:r>
              <a:rPr lang="en-US" dirty="0"/>
              <a:t>Department of Health and Human Services</a:t>
            </a:r>
            <a:br>
              <a:rPr lang="en-US" dirty="0"/>
            </a:br>
            <a:r>
              <a:rPr lang="en-US" dirty="0"/>
              <a:t>Division of Health Benefits</a:t>
            </a:r>
          </a:p>
        </p:txBody>
      </p:sp>
    </p:spTree>
    <p:extLst>
      <p:ext uri="{BB962C8B-B14F-4D97-AF65-F5344CB8AC3E}">
        <p14:creationId xmlns:p14="http://schemas.microsoft.com/office/powerpoint/2010/main" val="3388652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40080" y="82550"/>
            <a:ext cx="7863840" cy="822960"/>
          </a:xfrm>
        </p:spPr>
        <p:txBody>
          <a:bodyPr/>
          <a:lstStyle/>
          <a:p>
            <a:r>
              <a:rPr lang="en-US" dirty="0"/>
              <a:t>Summary Outcomes from Prior Discussions</a:t>
            </a:r>
          </a:p>
        </p:txBody>
      </p:sp>
      <p:sp>
        <p:nvSpPr>
          <p:cNvPr id="3" name="Slide Number Placeholder 2"/>
          <p:cNvSpPr>
            <a:spLocks noGrp="1"/>
          </p:cNvSpPr>
          <p:nvPr>
            <p:ph type="sldNum" sz="quarter" idx="12"/>
          </p:nvPr>
        </p:nvSpPr>
        <p:spPr/>
        <p:txBody>
          <a:bodyPr/>
          <a:lstStyle/>
          <a:p>
            <a:fld id="{73479C13-1970-4968-BE4F-D14125000ECD}" type="slidenum">
              <a:rPr lang="en-US" smtClean="0"/>
              <a:pPr/>
              <a:t>10</a:t>
            </a:fld>
            <a:endParaRPr lang="en-US" dirty="0"/>
          </a:p>
        </p:txBody>
      </p:sp>
      <p:sp>
        <p:nvSpPr>
          <p:cNvPr id="5" name="Content Placeholder 1"/>
          <p:cNvSpPr txBox="1">
            <a:spLocks/>
          </p:cNvSpPr>
          <p:nvPr/>
        </p:nvSpPr>
        <p:spPr>
          <a:xfrm>
            <a:off x="640080" y="1017098"/>
            <a:ext cx="7863840" cy="3370343"/>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200"/>
              </a:spcBef>
              <a:spcAft>
                <a:spcPts val="200"/>
              </a:spcAft>
              <a:buFont typeface="Arial" panose="020B0604020202020204" pitchFamily="34" charset="0"/>
              <a:buChar char="•"/>
              <a:defRPr sz="2400" kern="1200" baseline="0">
                <a:solidFill>
                  <a:schemeClr val="tx1"/>
                </a:solidFill>
                <a:latin typeface="Franklin Gothic Medium" panose="020B0603020102020204" pitchFamily="34" charset="0"/>
                <a:ea typeface="+mn-ea"/>
                <a:cs typeface="Arial" panose="020B0604020202020204" pitchFamily="34" charset="0"/>
              </a:defRPr>
            </a:lvl1pPr>
            <a:lvl2pPr marL="514350" indent="-171450" algn="l" defTabSz="685800" rtl="0" eaLnBrk="1" latinLnBrk="0" hangingPunct="1">
              <a:lnSpc>
                <a:spcPct val="100000"/>
              </a:lnSpc>
              <a:spcBef>
                <a:spcPts val="0"/>
              </a:spcBef>
              <a:spcAft>
                <a:spcPts val="200"/>
              </a:spcAft>
              <a:buFont typeface="Franklin Gothic Medium" panose="020B0603020102020204" pitchFamily="34" charset="0"/>
              <a:buChar char="–"/>
              <a:defRPr sz="2000" kern="1200">
                <a:solidFill>
                  <a:schemeClr val="tx1"/>
                </a:solidFill>
                <a:latin typeface="Franklin Gothic Medium" panose="020B0603020102020204" pitchFamily="34" charset="0"/>
                <a:ea typeface="+mn-ea"/>
                <a:cs typeface="Arial" panose="020B0604020202020204" pitchFamily="34" charset="0"/>
              </a:defRPr>
            </a:lvl2pPr>
            <a:lvl3pPr marL="803275" indent="-117475" algn="l" defTabSz="685800" rtl="0" eaLnBrk="1" latinLnBrk="0" hangingPunct="1">
              <a:lnSpc>
                <a:spcPct val="100000"/>
              </a:lnSpc>
              <a:spcBef>
                <a:spcPts val="0"/>
              </a:spcBef>
              <a:spcAft>
                <a:spcPts val="200"/>
              </a:spcAft>
              <a:buFont typeface="Arial" panose="020B0604020202020204" pitchFamily="34" charset="0"/>
              <a:buChar char="•"/>
              <a:defRPr sz="2000" kern="1200">
                <a:solidFill>
                  <a:schemeClr val="tx1"/>
                </a:solidFill>
                <a:latin typeface="Franklin Gothic Medium" panose="020B06030201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0"/>
              </a:spcBef>
              <a:spcAft>
                <a:spcPts val="200"/>
              </a:spcAft>
              <a:buFont typeface="Franklin Gothic Medium" panose="020B0603020102020204" pitchFamily="34" charset="0"/>
              <a:buChar char="–"/>
              <a:defRPr sz="2000" kern="1200">
                <a:solidFill>
                  <a:schemeClr val="tx1"/>
                </a:solidFill>
                <a:latin typeface="Franklin Gothic Medium" panose="020B0603020102020204" pitchFamily="34" charset="0"/>
                <a:ea typeface="+mn-ea"/>
                <a:cs typeface="Arial" panose="020B0604020202020204" pitchFamily="34" charset="0"/>
              </a:defRPr>
            </a:lvl4pPr>
            <a:lvl5pPr marL="1487488" indent="-115888" algn="l" defTabSz="685800" rtl="0" eaLnBrk="1" latinLnBrk="0" hangingPunct="1">
              <a:lnSpc>
                <a:spcPct val="100000"/>
              </a:lnSpc>
              <a:spcBef>
                <a:spcPts val="0"/>
              </a:spcBef>
              <a:spcAft>
                <a:spcPts val="200"/>
              </a:spcAft>
              <a:buFont typeface="Arial" panose="020B0604020202020204" pitchFamily="34" charset="0"/>
              <a:buChar char="•"/>
              <a:defRPr sz="2000" kern="1200">
                <a:solidFill>
                  <a:schemeClr val="tx1"/>
                </a:solidFill>
                <a:latin typeface="Franklin Gothic Medium" panose="020B06030201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tx1">
                    <a:lumMod val="75000"/>
                    <a:lumOff val="25000"/>
                  </a:schemeClr>
                </a:solidFill>
              </a:rPr>
              <a:t>Duals should be implemented after managed care has been proven with the Medicaid-only population.</a:t>
            </a:r>
          </a:p>
          <a:p>
            <a:r>
              <a:rPr lang="en-US" dirty="0">
                <a:solidFill>
                  <a:schemeClr val="tx1">
                    <a:lumMod val="75000"/>
                    <a:lumOff val="25000"/>
                  </a:schemeClr>
                </a:solidFill>
              </a:rPr>
              <a:t>Integration of duals into managed care should be conducted in carefully planned phases based on services and other key considerations.</a:t>
            </a:r>
          </a:p>
          <a:p>
            <a:r>
              <a:rPr lang="en-US" dirty="0">
                <a:solidFill>
                  <a:schemeClr val="tx1">
                    <a:lumMod val="75000"/>
                    <a:lumOff val="25000"/>
                  </a:schemeClr>
                </a:solidFill>
              </a:rPr>
              <a:t>Partial duals should not be included in the initial implementation of duals into managed care.</a:t>
            </a:r>
          </a:p>
          <a:p>
            <a:pPr marL="0" indent="0">
              <a:buFont typeface="Arial" panose="020B0604020202020204" pitchFamily="34" charset="0"/>
              <a:buNone/>
            </a:pPr>
            <a:endParaRPr lang="en-US" sz="1600" dirty="0">
              <a:solidFill>
                <a:schemeClr val="tx1">
                  <a:lumMod val="75000"/>
                  <a:lumOff val="25000"/>
                </a:schemeClr>
              </a:solidFill>
              <a:latin typeface="+mn-lt"/>
            </a:endParaRPr>
          </a:p>
        </p:txBody>
      </p:sp>
    </p:spTree>
    <p:extLst>
      <p:ext uri="{BB962C8B-B14F-4D97-AF65-F5344CB8AC3E}">
        <p14:creationId xmlns:p14="http://schemas.microsoft.com/office/powerpoint/2010/main" val="404244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3479C13-1970-4968-BE4F-D14125000ECD}" type="slidenum">
              <a:rPr lang="en-US" smtClean="0"/>
              <a:pPr/>
              <a:t>11</a:t>
            </a:fld>
            <a:endParaRPr lang="en-US" dirty="0"/>
          </a:p>
        </p:txBody>
      </p:sp>
      <p:sp>
        <p:nvSpPr>
          <p:cNvPr id="6" name="Content Placeholder 1"/>
          <p:cNvSpPr txBox="1">
            <a:spLocks/>
          </p:cNvSpPr>
          <p:nvPr/>
        </p:nvSpPr>
        <p:spPr>
          <a:xfrm>
            <a:off x="539412" y="1335881"/>
            <a:ext cx="7863840" cy="1356986"/>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200"/>
              </a:spcBef>
              <a:spcAft>
                <a:spcPts val="200"/>
              </a:spcAft>
              <a:buFont typeface="Arial" panose="020B0604020202020204" pitchFamily="34" charset="0"/>
              <a:buChar char="•"/>
              <a:defRPr sz="2400" kern="1200" baseline="0">
                <a:solidFill>
                  <a:schemeClr val="tx1"/>
                </a:solidFill>
                <a:latin typeface="Franklin Gothic Medium" panose="020B0603020102020204" pitchFamily="34" charset="0"/>
                <a:ea typeface="+mn-ea"/>
                <a:cs typeface="Arial" panose="020B0604020202020204" pitchFamily="34" charset="0"/>
              </a:defRPr>
            </a:lvl1pPr>
            <a:lvl2pPr marL="514350" indent="-171450" algn="l" defTabSz="685800" rtl="0" eaLnBrk="1" latinLnBrk="0" hangingPunct="1">
              <a:lnSpc>
                <a:spcPct val="100000"/>
              </a:lnSpc>
              <a:spcBef>
                <a:spcPts val="0"/>
              </a:spcBef>
              <a:spcAft>
                <a:spcPts val="200"/>
              </a:spcAft>
              <a:buFont typeface="Franklin Gothic Medium" panose="020B0603020102020204" pitchFamily="34" charset="0"/>
              <a:buChar char="–"/>
              <a:defRPr sz="2000" kern="1200">
                <a:solidFill>
                  <a:schemeClr val="tx1"/>
                </a:solidFill>
                <a:latin typeface="Franklin Gothic Medium" panose="020B0603020102020204" pitchFamily="34" charset="0"/>
                <a:ea typeface="+mn-ea"/>
                <a:cs typeface="Arial" panose="020B0604020202020204" pitchFamily="34" charset="0"/>
              </a:defRPr>
            </a:lvl2pPr>
            <a:lvl3pPr marL="803275" indent="-117475" algn="l" defTabSz="685800" rtl="0" eaLnBrk="1" latinLnBrk="0" hangingPunct="1">
              <a:lnSpc>
                <a:spcPct val="100000"/>
              </a:lnSpc>
              <a:spcBef>
                <a:spcPts val="0"/>
              </a:spcBef>
              <a:spcAft>
                <a:spcPts val="200"/>
              </a:spcAft>
              <a:buFont typeface="Arial" panose="020B0604020202020204" pitchFamily="34" charset="0"/>
              <a:buChar char="•"/>
              <a:defRPr sz="2000" kern="1200">
                <a:solidFill>
                  <a:schemeClr val="tx1"/>
                </a:solidFill>
                <a:latin typeface="Franklin Gothic Medium" panose="020B06030201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0"/>
              </a:spcBef>
              <a:spcAft>
                <a:spcPts val="200"/>
              </a:spcAft>
              <a:buFont typeface="Franklin Gothic Medium" panose="020B0603020102020204" pitchFamily="34" charset="0"/>
              <a:buChar char="–"/>
              <a:defRPr sz="2000" kern="1200">
                <a:solidFill>
                  <a:schemeClr val="tx1"/>
                </a:solidFill>
                <a:latin typeface="Franklin Gothic Medium" panose="020B0603020102020204" pitchFamily="34" charset="0"/>
                <a:ea typeface="+mn-ea"/>
                <a:cs typeface="Arial" panose="020B0604020202020204" pitchFamily="34" charset="0"/>
              </a:defRPr>
            </a:lvl4pPr>
            <a:lvl5pPr marL="1487488" indent="-115888" algn="l" defTabSz="685800" rtl="0" eaLnBrk="1" latinLnBrk="0" hangingPunct="1">
              <a:lnSpc>
                <a:spcPct val="100000"/>
              </a:lnSpc>
              <a:spcBef>
                <a:spcPts val="0"/>
              </a:spcBef>
              <a:spcAft>
                <a:spcPts val="200"/>
              </a:spcAft>
              <a:buFont typeface="Arial" panose="020B0604020202020204" pitchFamily="34" charset="0"/>
              <a:buChar char="•"/>
              <a:defRPr sz="2000" kern="1200">
                <a:solidFill>
                  <a:schemeClr val="tx1"/>
                </a:solidFill>
                <a:latin typeface="Franklin Gothic Medium" panose="020B06030201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1">
                    <a:lumMod val="75000"/>
                    <a:lumOff val="25000"/>
                  </a:schemeClr>
                </a:solidFill>
              </a:rPr>
              <a:t>Now that we know </a:t>
            </a:r>
            <a:r>
              <a:rPr lang="en-US" u="sng" dirty="0">
                <a:solidFill>
                  <a:srgbClr val="0070C0"/>
                </a:solidFill>
              </a:rPr>
              <a:t>who</a:t>
            </a:r>
            <a:r>
              <a:rPr lang="en-US" dirty="0">
                <a:solidFill>
                  <a:schemeClr val="tx1">
                    <a:lumMod val="75000"/>
                    <a:lumOff val="25000"/>
                  </a:schemeClr>
                </a:solidFill>
              </a:rPr>
              <a:t> should be integrated into managed care, and </a:t>
            </a:r>
            <a:r>
              <a:rPr lang="en-US" u="sng" dirty="0">
                <a:solidFill>
                  <a:srgbClr val="0070C0"/>
                </a:solidFill>
              </a:rPr>
              <a:t>when</a:t>
            </a:r>
            <a:r>
              <a:rPr lang="en-US" dirty="0">
                <a:solidFill>
                  <a:schemeClr val="tx1">
                    <a:lumMod val="75000"/>
                    <a:lumOff val="25000"/>
                  </a:schemeClr>
                </a:solidFill>
              </a:rPr>
              <a:t> this should occur, let’s talk more about </a:t>
            </a:r>
            <a:r>
              <a:rPr lang="en-US" u="sng" dirty="0">
                <a:solidFill>
                  <a:srgbClr val="0070C0"/>
                </a:solidFill>
              </a:rPr>
              <a:t>how</a:t>
            </a:r>
            <a:r>
              <a:rPr lang="en-US" dirty="0">
                <a:solidFill>
                  <a:schemeClr val="tx1">
                    <a:lumMod val="75000"/>
                    <a:lumOff val="25000"/>
                  </a:schemeClr>
                </a:solidFill>
              </a:rPr>
              <a:t> they should be integrated.</a:t>
            </a:r>
            <a:endParaRPr lang="en-US" sz="1600" dirty="0">
              <a:solidFill>
                <a:schemeClr val="tx1">
                  <a:lumMod val="75000"/>
                  <a:lumOff val="25000"/>
                </a:schemeClr>
              </a:solidFill>
              <a:latin typeface="+mn-lt"/>
            </a:endParaRPr>
          </a:p>
        </p:txBody>
      </p:sp>
      <p:sp>
        <p:nvSpPr>
          <p:cNvPr id="7" name="Text Placeholder 6"/>
          <p:cNvSpPr>
            <a:spLocks noGrp="1"/>
          </p:cNvSpPr>
          <p:nvPr>
            <p:ph type="body" sz="quarter" idx="13"/>
          </p:nvPr>
        </p:nvSpPr>
        <p:spPr/>
        <p:txBody>
          <a:bodyPr/>
          <a:lstStyle/>
          <a:p>
            <a:r>
              <a:rPr lang="en-US" dirty="0"/>
              <a:t>Digging Deeper…</a:t>
            </a:r>
          </a:p>
        </p:txBody>
      </p:sp>
      <p:sp>
        <p:nvSpPr>
          <p:cNvPr id="8" name="Content Placeholder 1"/>
          <p:cNvSpPr txBox="1">
            <a:spLocks/>
          </p:cNvSpPr>
          <p:nvPr/>
        </p:nvSpPr>
        <p:spPr>
          <a:xfrm>
            <a:off x="539412" y="2717099"/>
            <a:ext cx="7863840" cy="2119881"/>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200"/>
              </a:spcBef>
              <a:spcAft>
                <a:spcPts val="200"/>
              </a:spcAft>
              <a:buFont typeface="Arial" panose="020B0604020202020204" pitchFamily="34" charset="0"/>
              <a:buChar char="•"/>
              <a:defRPr sz="2400" kern="1200" baseline="0">
                <a:solidFill>
                  <a:schemeClr val="tx1"/>
                </a:solidFill>
                <a:latin typeface="Franklin Gothic Medium" panose="020B0603020102020204" pitchFamily="34" charset="0"/>
                <a:ea typeface="+mn-ea"/>
                <a:cs typeface="Arial" panose="020B0604020202020204" pitchFamily="34" charset="0"/>
              </a:defRPr>
            </a:lvl1pPr>
            <a:lvl2pPr marL="514350" indent="-171450" algn="l" defTabSz="685800" rtl="0" eaLnBrk="1" latinLnBrk="0" hangingPunct="1">
              <a:lnSpc>
                <a:spcPct val="100000"/>
              </a:lnSpc>
              <a:spcBef>
                <a:spcPts val="0"/>
              </a:spcBef>
              <a:spcAft>
                <a:spcPts val="200"/>
              </a:spcAft>
              <a:buFont typeface="Franklin Gothic Medium" panose="020B0603020102020204" pitchFamily="34" charset="0"/>
              <a:buChar char="–"/>
              <a:defRPr sz="2000" kern="1200">
                <a:solidFill>
                  <a:schemeClr val="tx1"/>
                </a:solidFill>
                <a:latin typeface="Franklin Gothic Medium" panose="020B0603020102020204" pitchFamily="34" charset="0"/>
                <a:ea typeface="+mn-ea"/>
                <a:cs typeface="Arial" panose="020B0604020202020204" pitchFamily="34" charset="0"/>
              </a:defRPr>
            </a:lvl2pPr>
            <a:lvl3pPr marL="803275" indent="-117475" algn="l" defTabSz="685800" rtl="0" eaLnBrk="1" latinLnBrk="0" hangingPunct="1">
              <a:lnSpc>
                <a:spcPct val="100000"/>
              </a:lnSpc>
              <a:spcBef>
                <a:spcPts val="0"/>
              </a:spcBef>
              <a:spcAft>
                <a:spcPts val="200"/>
              </a:spcAft>
              <a:buFont typeface="Arial" panose="020B0604020202020204" pitchFamily="34" charset="0"/>
              <a:buChar char="•"/>
              <a:defRPr sz="2000" kern="1200">
                <a:solidFill>
                  <a:schemeClr val="tx1"/>
                </a:solidFill>
                <a:latin typeface="Franklin Gothic Medium" panose="020B06030201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0"/>
              </a:spcBef>
              <a:spcAft>
                <a:spcPts val="200"/>
              </a:spcAft>
              <a:buFont typeface="Franklin Gothic Medium" panose="020B0603020102020204" pitchFamily="34" charset="0"/>
              <a:buChar char="–"/>
              <a:defRPr sz="2000" kern="1200">
                <a:solidFill>
                  <a:schemeClr val="tx1"/>
                </a:solidFill>
                <a:latin typeface="Franklin Gothic Medium" panose="020B0603020102020204" pitchFamily="34" charset="0"/>
                <a:ea typeface="+mn-ea"/>
                <a:cs typeface="Arial" panose="020B0604020202020204" pitchFamily="34" charset="0"/>
              </a:defRPr>
            </a:lvl4pPr>
            <a:lvl5pPr marL="1487488" indent="-115888" algn="l" defTabSz="685800" rtl="0" eaLnBrk="1" latinLnBrk="0" hangingPunct="1">
              <a:lnSpc>
                <a:spcPct val="100000"/>
              </a:lnSpc>
              <a:spcBef>
                <a:spcPts val="0"/>
              </a:spcBef>
              <a:spcAft>
                <a:spcPts val="200"/>
              </a:spcAft>
              <a:buFont typeface="Arial" panose="020B0604020202020204" pitchFamily="34" charset="0"/>
              <a:buChar char="•"/>
              <a:defRPr sz="2000" kern="1200">
                <a:solidFill>
                  <a:schemeClr val="tx1"/>
                </a:solidFill>
                <a:latin typeface="Franklin Gothic Medium" panose="020B06030201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tx1">
                    <a:lumMod val="75000"/>
                    <a:lumOff val="25000"/>
                  </a:schemeClr>
                </a:solidFill>
              </a:rPr>
              <a:t>Waiver Goals</a:t>
            </a:r>
          </a:p>
          <a:p>
            <a:r>
              <a:rPr lang="en-US" dirty="0">
                <a:solidFill>
                  <a:schemeClr val="tx1">
                    <a:lumMod val="75000"/>
                    <a:lumOff val="25000"/>
                  </a:schemeClr>
                </a:solidFill>
              </a:rPr>
              <a:t>Care coordination</a:t>
            </a:r>
          </a:p>
          <a:p>
            <a:r>
              <a:rPr lang="en-US" dirty="0">
                <a:solidFill>
                  <a:schemeClr val="tx1">
                    <a:lumMod val="75000"/>
                    <a:lumOff val="25000"/>
                  </a:schemeClr>
                </a:solidFill>
              </a:rPr>
              <a:t>Behavioral health</a:t>
            </a:r>
          </a:p>
          <a:p>
            <a:r>
              <a:rPr lang="en-US" dirty="0">
                <a:solidFill>
                  <a:schemeClr val="tx1">
                    <a:lumMod val="75000"/>
                    <a:lumOff val="25000"/>
                  </a:schemeClr>
                </a:solidFill>
              </a:rPr>
              <a:t>Readiness</a:t>
            </a:r>
          </a:p>
        </p:txBody>
      </p:sp>
    </p:spTree>
    <p:extLst>
      <p:ext uri="{BB962C8B-B14F-4D97-AF65-F5344CB8AC3E}">
        <p14:creationId xmlns:p14="http://schemas.microsoft.com/office/powerpoint/2010/main" val="1835492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9857" y="1034211"/>
            <a:ext cx="8012143" cy="4272903"/>
          </a:xfrm>
        </p:spPr>
        <p:txBody>
          <a:bodyPr/>
          <a:lstStyle/>
          <a:p>
            <a:pPr marL="342900" lvl="1" indent="0">
              <a:spcAft>
                <a:spcPts val="0"/>
              </a:spcAft>
              <a:buNone/>
            </a:pPr>
            <a:endParaRPr lang="en-US" dirty="0">
              <a:solidFill>
                <a:schemeClr val="tx1">
                  <a:lumMod val="75000"/>
                  <a:lumOff val="25000"/>
                </a:schemeClr>
              </a:solidFill>
            </a:endParaRPr>
          </a:p>
          <a:p>
            <a:pPr marL="342900" lvl="1" indent="0">
              <a:spcAft>
                <a:spcPts val="0"/>
              </a:spcAft>
              <a:buNone/>
            </a:pPr>
            <a:r>
              <a:rPr lang="en-US" sz="2400" dirty="0">
                <a:solidFill>
                  <a:schemeClr val="tx1">
                    <a:lumMod val="75000"/>
                    <a:lumOff val="25000"/>
                  </a:schemeClr>
                </a:solidFill>
              </a:rPr>
              <a:t>Include the group’s perspective of recommendations shared in these materials.</a:t>
            </a:r>
          </a:p>
          <a:p>
            <a:pPr marL="342900" lvl="1" indent="0">
              <a:spcAft>
                <a:spcPts val="0"/>
              </a:spcAft>
              <a:buNone/>
            </a:pPr>
            <a:endParaRPr lang="en-US" dirty="0">
              <a:solidFill>
                <a:schemeClr val="tx1">
                  <a:lumMod val="75000"/>
                  <a:lumOff val="25000"/>
                </a:schemeClr>
              </a:solidFill>
            </a:endParaRPr>
          </a:p>
          <a:p>
            <a:pPr lvl="1">
              <a:lnSpc>
                <a:spcPct val="150000"/>
              </a:lnSpc>
              <a:spcAft>
                <a:spcPts val="1800"/>
              </a:spcAft>
              <a:buFont typeface="Wingdings" panose="05000000000000000000" pitchFamily="2" charset="2"/>
              <a:buChar char="q"/>
            </a:pPr>
            <a:r>
              <a:rPr lang="en-US" sz="2400" dirty="0">
                <a:solidFill>
                  <a:schemeClr val="tx1">
                    <a:lumMod val="75000"/>
                    <a:lumOff val="25000"/>
                  </a:schemeClr>
                </a:solidFill>
              </a:rPr>
              <a:t> Whole Person Care Workgroup </a:t>
            </a:r>
          </a:p>
          <a:p>
            <a:pPr marL="690563" lvl="1" indent="-347663">
              <a:spcAft>
                <a:spcPts val="1800"/>
              </a:spcAft>
              <a:buFont typeface="Wingdings" panose="05000000000000000000" pitchFamily="2" charset="2"/>
              <a:buChar char="q"/>
            </a:pPr>
            <a:r>
              <a:rPr lang="en-US" sz="2400" dirty="0">
                <a:solidFill>
                  <a:schemeClr val="tx1">
                    <a:lumMod val="75000"/>
                    <a:lumOff val="25000"/>
                  </a:schemeClr>
                </a:solidFill>
              </a:rPr>
              <a:t>Consumer Experience in Medicaid Managed Long-Term Services and Supports Programs</a:t>
            </a:r>
          </a:p>
          <a:p>
            <a:pPr marL="342900" lvl="1" indent="0">
              <a:spcAft>
                <a:spcPts val="0"/>
              </a:spcAft>
              <a:buNone/>
            </a:pPr>
            <a:endParaRPr lang="en-US" dirty="0">
              <a:solidFill>
                <a:schemeClr val="tx1">
                  <a:lumMod val="75000"/>
                  <a:lumOff val="25000"/>
                </a:schemeClr>
              </a:solidFill>
            </a:endParaRPr>
          </a:p>
          <a:p>
            <a:pPr marL="0" indent="0">
              <a:spcAft>
                <a:spcPts val="0"/>
              </a:spcAft>
              <a:buNone/>
            </a:pPr>
            <a:endParaRPr lang="en-US" sz="1800" dirty="0">
              <a:solidFill>
                <a:schemeClr val="tx1">
                  <a:lumMod val="75000"/>
                  <a:lumOff val="25000"/>
                </a:schemeClr>
              </a:solidFill>
            </a:endParaRPr>
          </a:p>
          <a:p>
            <a:pPr marL="0" indent="0">
              <a:spcBef>
                <a:spcPts val="600"/>
              </a:spcBef>
              <a:spcAft>
                <a:spcPts val="0"/>
              </a:spcAft>
              <a:buNone/>
            </a:pPr>
            <a:endParaRPr lang="en-US" sz="1800" dirty="0">
              <a:solidFill>
                <a:schemeClr val="tx1">
                  <a:lumMod val="75000"/>
                  <a:lumOff val="25000"/>
                </a:schemeClr>
              </a:solidFill>
            </a:endParaRPr>
          </a:p>
          <a:p>
            <a:pPr>
              <a:spcBef>
                <a:spcPts val="600"/>
              </a:spcBef>
              <a:spcAft>
                <a:spcPts val="0"/>
              </a:spcAft>
            </a:pPr>
            <a:endParaRPr lang="en-US" sz="1800" dirty="0">
              <a:solidFill>
                <a:schemeClr val="tx1">
                  <a:lumMod val="75000"/>
                  <a:lumOff val="25000"/>
                </a:schemeClr>
              </a:solidFill>
            </a:endParaRPr>
          </a:p>
          <a:p>
            <a:pPr>
              <a:spcBef>
                <a:spcPts val="600"/>
              </a:spcBef>
              <a:spcAft>
                <a:spcPts val="0"/>
              </a:spcAft>
            </a:pPr>
            <a:endParaRPr lang="en-US" sz="1800" dirty="0">
              <a:solidFill>
                <a:schemeClr val="tx1">
                  <a:lumMod val="75000"/>
                  <a:lumOff val="25000"/>
                </a:schemeClr>
              </a:solidFill>
            </a:endParaRPr>
          </a:p>
          <a:p>
            <a:pPr>
              <a:spcBef>
                <a:spcPts val="600"/>
              </a:spcBef>
              <a:spcAft>
                <a:spcPts val="0"/>
              </a:spcAft>
            </a:pPr>
            <a:endParaRPr lang="en-US" sz="1800" dirty="0">
              <a:solidFill>
                <a:schemeClr val="tx1">
                  <a:lumMod val="75000"/>
                  <a:lumOff val="25000"/>
                </a:schemeClr>
              </a:solidFill>
            </a:endParaRPr>
          </a:p>
          <a:p>
            <a:pPr marL="0" indent="0">
              <a:spcBef>
                <a:spcPts val="600"/>
              </a:spcBef>
              <a:spcAft>
                <a:spcPts val="0"/>
              </a:spcAft>
              <a:buNone/>
            </a:pPr>
            <a:endParaRPr lang="en-US" sz="1800" dirty="0"/>
          </a:p>
          <a:p>
            <a:pPr>
              <a:spcBef>
                <a:spcPts val="600"/>
              </a:spcBef>
              <a:spcAft>
                <a:spcPts val="0"/>
              </a:spcAft>
            </a:pPr>
            <a:endParaRPr lang="en-US" sz="1800" dirty="0"/>
          </a:p>
          <a:p>
            <a:pPr>
              <a:spcBef>
                <a:spcPts val="600"/>
              </a:spcBef>
              <a:spcAft>
                <a:spcPts val="0"/>
              </a:spcAft>
            </a:pPr>
            <a:endParaRPr lang="en-US" sz="1800" dirty="0"/>
          </a:p>
        </p:txBody>
      </p:sp>
      <p:sp>
        <p:nvSpPr>
          <p:cNvPr id="4" name="Text Placeholder 3"/>
          <p:cNvSpPr>
            <a:spLocks noGrp="1"/>
          </p:cNvSpPr>
          <p:nvPr>
            <p:ph type="body" sz="quarter" idx="13"/>
          </p:nvPr>
        </p:nvSpPr>
        <p:spPr/>
        <p:txBody>
          <a:bodyPr/>
          <a:lstStyle/>
          <a:p>
            <a:r>
              <a:rPr lang="en-US" dirty="0"/>
              <a:t>Group Discussion</a:t>
            </a:r>
          </a:p>
        </p:txBody>
      </p:sp>
      <p:sp>
        <p:nvSpPr>
          <p:cNvPr id="3" name="Slide Number Placeholder 2"/>
          <p:cNvSpPr>
            <a:spLocks noGrp="1"/>
          </p:cNvSpPr>
          <p:nvPr>
            <p:ph type="sldNum" sz="quarter" idx="12"/>
          </p:nvPr>
        </p:nvSpPr>
        <p:spPr/>
        <p:txBody>
          <a:bodyPr/>
          <a:lstStyle/>
          <a:p>
            <a:fld id="{73479C13-1970-4968-BE4F-D14125000ECD}" type="slidenum">
              <a:rPr lang="en-US" smtClean="0"/>
              <a:pPr/>
              <a:t>12</a:t>
            </a:fld>
            <a:endParaRPr lang="en-US" dirty="0"/>
          </a:p>
        </p:txBody>
      </p:sp>
    </p:spTree>
    <p:extLst>
      <p:ext uri="{BB962C8B-B14F-4D97-AF65-F5344CB8AC3E}">
        <p14:creationId xmlns:p14="http://schemas.microsoft.com/office/powerpoint/2010/main" val="2690397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19506" y="1115568"/>
            <a:ext cx="7863840" cy="4069080"/>
          </a:xfrm>
        </p:spPr>
        <p:txBody>
          <a:bodyPr anchor="ctr"/>
          <a:lstStyle/>
          <a:p>
            <a:pPr algn="ctr"/>
            <a:r>
              <a:rPr lang="en-US" sz="3600" dirty="0"/>
              <a:t>Ensuring Quality, Integrated Services:</a:t>
            </a:r>
            <a:br>
              <a:rPr lang="en-US" sz="3600" dirty="0"/>
            </a:br>
            <a:r>
              <a:rPr lang="en-US" sz="3600" dirty="0"/>
              <a:t>The Dually Eligible Beneficiary Experience</a:t>
            </a:r>
          </a:p>
        </p:txBody>
      </p:sp>
      <p:sp>
        <p:nvSpPr>
          <p:cNvPr id="6" name="Slide Number Placeholder 5"/>
          <p:cNvSpPr>
            <a:spLocks noGrp="1"/>
          </p:cNvSpPr>
          <p:nvPr>
            <p:ph type="sldNum" sz="quarter" idx="12"/>
          </p:nvPr>
        </p:nvSpPr>
        <p:spPr/>
        <p:txBody>
          <a:bodyPr/>
          <a:lstStyle/>
          <a:p>
            <a:fld id="{73479C13-1970-4968-BE4F-D14125000ECD}" type="slidenum">
              <a:rPr lang="en-US" smtClean="0"/>
              <a:pPr/>
              <a:t>13</a:t>
            </a:fld>
            <a:endParaRPr lang="en-US" dirty="0"/>
          </a:p>
        </p:txBody>
      </p:sp>
    </p:spTree>
    <p:extLst>
      <p:ext uri="{BB962C8B-B14F-4D97-AF65-F5344CB8AC3E}">
        <p14:creationId xmlns:p14="http://schemas.microsoft.com/office/powerpoint/2010/main" val="3347758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8506" y="922788"/>
            <a:ext cx="8137322" cy="5142852"/>
          </a:xfrm>
        </p:spPr>
        <p:txBody>
          <a:bodyPr/>
          <a:lstStyle/>
          <a:p>
            <a:pPr marL="0" indent="0">
              <a:spcBef>
                <a:spcPts val="0"/>
              </a:spcBef>
              <a:spcAft>
                <a:spcPts val="600"/>
              </a:spcAft>
              <a:buNone/>
            </a:pPr>
            <a:r>
              <a:rPr lang="en-US" sz="1800" dirty="0"/>
              <a:t>NC’s 1115 Waiver Application includes a number of LTSS-related goals that health plan design should address [Section 2.3.1.4].</a:t>
            </a:r>
          </a:p>
          <a:p>
            <a:pPr lvl="1">
              <a:spcAft>
                <a:spcPts val="0"/>
              </a:spcAft>
            </a:pPr>
            <a:r>
              <a:rPr lang="en-US" sz="1400" dirty="0"/>
              <a:t>Support and build a system that promotes consumer choice</a:t>
            </a:r>
          </a:p>
          <a:p>
            <a:pPr lvl="1">
              <a:spcAft>
                <a:spcPts val="0"/>
              </a:spcAft>
            </a:pPr>
            <a:r>
              <a:rPr lang="en-US" sz="1400" dirty="0"/>
              <a:t>Build upon current system by ensuring continued access to facility-based services when necessary, and expanding continuum of services and variety of settings in which to receive them</a:t>
            </a:r>
          </a:p>
          <a:p>
            <a:pPr lvl="1">
              <a:spcAft>
                <a:spcPts val="0"/>
              </a:spcAft>
            </a:pPr>
            <a:r>
              <a:rPr lang="en-US" sz="1400" dirty="0"/>
              <a:t>Promote use of enabling technology</a:t>
            </a:r>
          </a:p>
          <a:p>
            <a:pPr lvl="1">
              <a:spcAft>
                <a:spcPts val="0"/>
              </a:spcAft>
            </a:pPr>
            <a:r>
              <a:rPr lang="en-US" sz="1400" dirty="0"/>
              <a:t>Invest in service strategies that prevent, delay or avert need for Medicaid-funded LTSS through appropriate upstream interventions</a:t>
            </a:r>
          </a:p>
          <a:p>
            <a:pPr lvl="1">
              <a:spcAft>
                <a:spcPts val="0"/>
              </a:spcAft>
            </a:pPr>
            <a:r>
              <a:rPr lang="en-US" sz="1400" dirty="0"/>
              <a:t>Recognize and bolster key role family caregivers and other natural supports play in supporting beneficiaries with long-term care needs to delay or divert use of institutional services</a:t>
            </a:r>
          </a:p>
          <a:p>
            <a:pPr lvl="1">
              <a:spcAft>
                <a:spcPts val="0"/>
              </a:spcAft>
            </a:pPr>
            <a:r>
              <a:rPr lang="en-US" sz="1400" dirty="0"/>
              <a:t>Ensure that LTSS beneficiaries have access to, as needed, hands-on streamlined service coordination that is responsive to their clinical and social needs</a:t>
            </a:r>
          </a:p>
          <a:p>
            <a:pPr lvl="1">
              <a:spcAft>
                <a:spcPts val="1200"/>
              </a:spcAft>
            </a:pPr>
            <a:r>
              <a:rPr lang="en-US" sz="1400" dirty="0"/>
              <a:t>Focus on care transitions and opportunities for early interventions related to transition planning</a:t>
            </a:r>
          </a:p>
          <a:p>
            <a:pPr lvl="0">
              <a:spcBef>
                <a:spcPts val="0"/>
              </a:spcBef>
              <a:spcAft>
                <a:spcPts val="1200"/>
              </a:spcAft>
            </a:pPr>
            <a:r>
              <a:rPr lang="en-US" sz="1800" dirty="0"/>
              <a:t>What, if any, are the “Duals-specific” considerations as NC works to address each of these goals in health plan structure?  </a:t>
            </a:r>
          </a:p>
          <a:p>
            <a:pPr>
              <a:spcBef>
                <a:spcPts val="0"/>
              </a:spcBef>
              <a:spcAft>
                <a:spcPts val="1200"/>
              </a:spcAft>
            </a:pPr>
            <a:r>
              <a:rPr lang="en-US" sz="1800" dirty="0"/>
              <a:t>What </a:t>
            </a:r>
            <a:r>
              <a:rPr lang="en-US" sz="1800" b="1" dirty="0">
                <a:solidFill>
                  <a:schemeClr val="tx2">
                    <a:lumMod val="60000"/>
                    <a:lumOff val="40000"/>
                  </a:schemeClr>
                </a:solidFill>
              </a:rPr>
              <a:t>additional</a:t>
            </a:r>
            <a:r>
              <a:rPr lang="en-US" sz="1800" b="1" dirty="0"/>
              <a:t> </a:t>
            </a:r>
            <a:r>
              <a:rPr lang="en-US" sz="1800" dirty="0"/>
              <a:t>goals that are not reflected in this list need to be considered for the LTSS needs of Duals and NC’s aging population to be effectively addressed in the health plan design?</a:t>
            </a:r>
          </a:p>
        </p:txBody>
      </p:sp>
      <p:sp>
        <p:nvSpPr>
          <p:cNvPr id="3" name="Text Placeholder 2"/>
          <p:cNvSpPr>
            <a:spLocks noGrp="1"/>
          </p:cNvSpPr>
          <p:nvPr>
            <p:ph type="body" sz="quarter" idx="13"/>
          </p:nvPr>
        </p:nvSpPr>
        <p:spPr>
          <a:xfrm>
            <a:off x="209725" y="213188"/>
            <a:ext cx="8573548" cy="558599"/>
          </a:xfrm>
        </p:spPr>
        <p:txBody>
          <a:bodyPr anchor="t"/>
          <a:lstStyle/>
          <a:p>
            <a:pPr algn="ctr"/>
            <a:r>
              <a:rPr lang="en-US" dirty="0"/>
              <a:t>LTSS Goals Identified in NC’s 1115 Waiver Application</a:t>
            </a:r>
          </a:p>
        </p:txBody>
      </p:sp>
      <p:sp>
        <p:nvSpPr>
          <p:cNvPr id="4" name="Slide Number Placeholder 3"/>
          <p:cNvSpPr>
            <a:spLocks noGrp="1"/>
          </p:cNvSpPr>
          <p:nvPr>
            <p:ph type="sldNum" sz="quarter" idx="12"/>
          </p:nvPr>
        </p:nvSpPr>
        <p:spPr/>
        <p:txBody>
          <a:bodyPr/>
          <a:lstStyle/>
          <a:p>
            <a:fld id="{73479C13-1970-4968-BE4F-D14125000ECD}" type="slidenum">
              <a:rPr lang="en-US" smtClean="0"/>
              <a:pPr/>
              <a:t>14</a:t>
            </a:fld>
            <a:endParaRPr lang="en-US" dirty="0"/>
          </a:p>
        </p:txBody>
      </p:sp>
    </p:spTree>
    <p:extLst>
      <p:ext uri="{BB962C8B-B14F-4D97-AF65-F5344CB8AC3E}">
        <p14:creationId xmlns:p14="http://schemas.microsoft.com/office/powerpoint/2010/main" val="4178853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46867"/>
            <a:ext cx="7886700" cy="5037513"/>
          </a:xfrm>
        </p:spPr>
        <p:txBody>
          <a:bodyPr/>
          <a:lstStyle/>
          <a:p>
            <a:pPr marL="0" indent="0">
              <a:spcBef>
                <a:spcPts val="0"/>
              </a:spcBef>
              <a:spcAft>
                <a:spcPts val="1200"/>
              </a:spcAft>
              <a:buNone/>
            </a:pPr>
            <a:r>
              <a:rPr lang="en-US" sz="1800" dirty="0"/>
              <a:t>Research and experience, including recommendations which emerged from the DHHS Whole Person Work Group, recognize the essential role of care coordination in a quality, integrated managed program.</a:t>
            </a:r>
          </a:p>
          <a:p>
            <a:pPr lvl="0">
              <a:spcBef>
                <a:spcPts val="0"/>
              </a:spcBef>
              <a:spcAft>
                <a:spcPts val="1200"/>
              </a:spcAft>
            </a:pPr>
            <a:r>
              <a:rPr lang="en-US" sz="1800" dirty="0"/>
              <a:t>Are there any additional considerations about care coordination that need to be added to the Whole Person Care workgroup recommendations?</a:t>
            </a:r>
          </a:p>
          <a:p>
            <a:pPr lvl="0">
              <a:spcBef>
                <a:spcPts val="0"/>
              </a:spcBef>
              <a:spcAft>
                <a:spcPts val="0"/>
              </a:spcAft>
            </a:pPr>
            <a:r>
              <a:rPr lang="en-US" sz="1800" dirty="0"/>
              <a:t>What are the special considerations for care coordination design as it relates to the Duals specifically?</a:t>
            </a:r>
          </a:p>
          <a:p>
            <a:pPr lvl="1">
              <a:spcAft>
                <a:spcPts val="0"/>
              </a:spcAft>
            </a:pPr>
            <a:r>
              <a:rPr lang="en-US" sz="1400" dirty="0"/>
              <a:t>Management of chronic illness?</a:t>
            </a:r>
          </a:p>
          <a:p>
            <a:pPr lvl="1">
              <a:spcAft>
                <a:spcPts val="0"/>
              </a:spcAft>
            </a:pPr>
            <a:r>
              <a:rPr lang="en-US" sz="1400" dirty="0"/>
              <a:t>Specific capacities/sensitivities around supporting older adults and people with physical disabilities?</a:t>
            </a:r>
          </a:p>
          <a:p>
            <a:pPr lvl="1">
              <a:spcAft>
                <a:spcPts val="1200"/>
              </a:spcAft>
            </a:pPr>
            <a:r>
              <a:rPr lang="en-US" sz="1400" dirty="0"/>
              <a:t>Specific capacities in coordinating Medicare-funded benefits/services?</a:t>
            </a:r>
          </a:p>
          <a:p>
            <a:pPr lvl="0">
              <a:spcBef>
                <a:spcPts val="0"/>
              </a:spcBef>
              <a:spcAft>
                <a:spcPts val="0"/>
              </a:spcAft>
            </a:pPr>
            <a:r>
              <a:rPr lang="en-US" sz="1800" dirty="0"/>
              <a:t>Are there specific capacities that need to be developed to better facilitate outcomes related to social determinants of health?</a:t>
            </a:r>
          </a:p>
          <a:p>
            <a:pPr lvl="1">
              <a:spcAft>
                <a:spcPts val="0"/>
              </a:spcAft>
            </a:pPr>
            <a:r>
              <a:rPr lang="en-US" sz="1400" dirty="0"/>
              <a:t>Adequate housing</a:t>
            </a:r>
          </a:p>
          <a:p>
            <a:pPr lvl="1">
              <a:spcAft>
                <a:spcPts val="0"/>
              </a:spcAft>
            </a:pPr>
            <a:r>
              <a:rPr lang="en-US" sz="1400" dirty="0"/>
              <a:t>Viable employment opportunities</a:t>
            </a:r>
          </a:p>
          <a:p>
            <a:pPr lvl="1">
              <a:spcAft>
                <a:spcPts val="1200"/>
              </a:spcAft>
            </a:pPr>
            <a:r>
              <a:rPr lang="en-US" sz="1400" dirty="0"/>
              <a:t>Effective transportation.</a:t>
            </a:r>
          </a:p>
          <a:p>
            <a:pPr>
              <a:spcBef>
                <a:spcPts val="0"/>
              </a:spcBef>
              <a:spcAft>
                <a:spcPts val="0"/>
              </a:spcAft>
            </a:pPr>
            <a:r>
              <a:rPr lang="en-US" sz="1800" dirty="0"/>
              <a:t>What additional questions or “unknowns” did this conversation generate?</a:t>
            </a:r>
          </a:p>
          <a:p>
            <a:endParaRPr lang="en-US" sz="1800" dirty="0"/>
          </a:p>
          <a:p>
            <a:endParaRPr lang="en-US" dirty="0"/>
          </a:p>
        </p:txBody>
      </p:sp>
      <p:sp>
        <p:nvSpPr>
          <p:cNvPr id="4" name="Slide Number Placeholder 3"/>
          <p:cNvSpPr>
            <a:spLocks noGrp="1"/>
          </p:cNvSpPr>
          <p:nvPr>
            <p:ph type="sldNum" sz="quarter" idx="12"/>
          </p:nvPr>
        </p:nvSpPr>
        <p:spPr/>
        <p:txBody>
          <a:bodyPr/>
          <a:lstStyle/>
          <a:p>
            <a:fld id="{73479C13-1970-4968-BE4F-D14125000ECD}" type="slidenum">
              <a:rPr lang="en-US" smtClean="0"/>
              <a:pPr/>
              <a:t>15</a:t>
            </a:fld>
            <a:endParaRPr lang="en-US" dirty="0"/>
          </a:p>
        </p:txBody>
      </p:sp>
      <p:sp>
        <p:nvSpPr>
          <p:cNvPr id="3" name="Text Placeholder 2"/>
          <p:cNvSpPr>
            <a:spLocks noGrp="1"/>
          </p:cNvSpPr>
          <p:nvPr>
            <p:ph type="body" sz="quarter" idx="13"/>
          </p:nvPr>
        </p:nvSpPr>
        <p:spPr>
          <a:xfrm>
            <a:off x="628650" y="407671"/>
            <a:ext cx="7886700" cy="523508"/>
          </a:xfrm>
        </p:spPr>
        <p:txBody>
          <a:bodyPr anchor="t"/>
          <a:lstStyle/>
          <a:p>
            <a:pPr algn="ctr"/>
            <a:r>
              <a:rPr lang="en-US" dirty="0"/>
              <a:t>Care/Service Coordination</a:t>
            </a:r>
          </a:p>
        </p:txBody>
      </p:sp>
    </p:spTree>
    <p:extLst>
      <p:ext uri="{BB962C8B-B14F-4D97-AF65-F5344CB8AC3E}">
        <p14:creationId xmlns:p14="http://schemas.microsoft.com/office/powerpoint/2010/main" val="1001026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397" y="1420052"/>
            <a:ext cx="7863840" cy="4663440"/>
          </a:xfrm>
        </p:spPr>
        <p:txBody>
          <a:bodyPr/>
          <a:lstStyle/>
          <a:p>
            <a:pPr marL="0" indent="0">
              <a:spcBef>
                <a:spcPts val="0"/>
              </a:spcBef>
              <a:spcAft>
                <a:spcPts val="1200"/>
              </a:spcAft>
              <a:buNone/>
            </a:pPr>
            <a:r>
              <a:rPr lang="en-US" sz="1800" dirty="0"/>
              <a:t>NC’s 1115 Waiver Application indicates “[t]he clinical integration of behavioral health (encompassing mental health and substance use disorders) and primary care is a priority for North Carolina.” [See section2.3.1.3, NC 1115 Waiver Application, June, 2016]. Many Duals are dually eligible because of behavioral health-related disabilities and are currently served by NC DHHS’ LME-MCOs.  </a:t>
            </a:r>
          </a:p>
          <a:p>
            <a:pPr lvl="1">
              <a:spcAft>
                <a:spcPts val="1200"/>
              </a:spcAft>
              <a:buFont typeface="Arial" panose="020B0604020202020204" pitchFamily="34" charset="0"/>
              <a:buChar char="•"/>
            </a:pPr>
            <a:r>
              <a:rPr lang="en-US" sz="1600" dirty="0"/>
              <a:t>Based on your experience, what are the considerations for ensuring individuals who are accessing services through both a PHP and an LME-MCO have the most integrated, coordinated experience possible?</a:t>
            </a:r>
          </a:p>
          <a:p>
            <a:pPr lvl="1">
              <a:spcAft>
                <a:spcPts val="1200"/>
              </a:spcAft>
              <a:buFont typeface="Arial" panose="020B0604020202020204" pitchFamily="34" charset="0"/>
              <a:buChar char="•"/>
            </a:pPr>
            <a:r>
              <a:rPr lang="en-US" sz="1600" dirty="0"/>
              <a:t>What additional questions or “unknowns” did this conversation generate?</a:t>
            </a:r>
          </a:p>
        </p:txBody>
      </p:sp>
      <p:sp>
        <p:nvSpPr>
          <p:cNvPr id="3" name="Text Placeholder 2"/>
          <p:cNvSpPr>
            <a:spLocks noGrp="1"/>
          </p:cNvSpPr>
          <p:nvPr>
            <p:ph type="body" sz="quarter" idx="13"/>
          </p:nvPr>
        </p:nvSpPr>
        <p:spPr>
          <a:xfrm>
            <a:off x="630936" y="411480"/>
            <a:ext cx="7863840" cy="519698"/>
          </a:xfrm>
        </p:spPr>
        <p:txBody>
          <a:bodyPr anchor="t"/>
          <a:lstStyle/>
          <a:p>
            <a:pPr algn="ctr"/>
            <a:r>
              <a:rPr lang="en-US" dirty="0"/>
              <a:t>Behavioral Health</a:t>
            </a:r>
          </a:p>
        </p:txBody>
      </p:sp>
      <p:sp>
        <p:nvSpPr>
          <p:cNvPr id="4" name="Slide Number Placeholder 3"/>
          <p:cNvSpPr>
            <a:spLocks noGrp="1"/>
          </p:cNvSpPr>
          <p:nvPr>
            <p:ph type="sldNum" sz="quarter" idx="12"/>
          </p:nvPr>
        </p:nvSpPr>
        <p:spPr/>
        <p:txBody>
          <a:bodyPr/>
          <a:lstStyle/>
          <a:p>
            <a:fld id="{73479C13-1970-4968-BE4F-D14125000ECD}" type="slidenum">
              <a:rPr lang="en-US" smtClean="0"/>
              <a:pPr/>
              <a:t>16</a:t>
            </a:fld>
            <a:endParaRPr lang="en-US" dirty="0"/>
          </a:p>
        </p:txBody>
      </p:sp>
    </p:spTree>
    <p:extLst>
      <p:ext uri="{BB962C8B-B14F-4D97-AF65-F5344CB8AC3E}">
        <p14:creationId xmlns:p14="http://schemas.microsoft.com/office/powerpoint/2010/main" val="847131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1725" y="1082180"/>
            <a:ext cx="7863840" cy="4924338"/>
          </a:xfrm>
        </p:spPr>
        <p:txBody>
          <a:bodyPr/>
          <a:lstStyle/>
          <a:p>
            <a:pPr marL="0" indent="0">
              <a:spcBef>
                <a:spcPts val="0"/>
              </a:spcBef>
              <a:spcAft>
                <a:spcPts val="1200"/>
              </a:spcAft>
              <a:buNone/>
            </a:pPr>
            <a:r>
              <a:rPr lang="en-US" sz="1800" dirty="0"/>
              <a:t>The importance of “readiness” prior to a state transitioning into a Medicaid managed delivery model is well documented.</a:t>
            </a:r>
          </a:p>
          <a:p>
            <a:pPr lvl="1">
              <a:spcAft>
                <a:spcPts val="1200"/>
              </a:spcAft>
              <a:buFont typeface="Arial" panose="020B0604020202020204" pitchFamily="34" charset="0"/>
              <a:buChar char="•"/>
            </a:pPr>
            <a:r>
              <a:rPr lang="en-US" sz="1600" dirty="0"/>
              <a:t>Readiness requires meaningful input and feedback from beneficiaries.  Yet, many standard methods for engaging stakeholders in dialogue may be ineffective for engaging dually eligible beneficiaries, who may disproportionately experience challenges related to transportation and internet access.  What are some methods NC can use to ensure beneficiary education, input and feedback throughout the Reform process?</a:t>
            </a:r>
          </a:p>
          <a:p>
            <a:pPr lvl="1">
              <a:spcAft>
                <a:spcPts val="1200"/>
              </a:spcAft>
              <a:buFont typeface="Arial" panose="020B0604020202020204" pitchFamily="34" charset="0"/>
              <a:buChar char="•"/>
            </a:pPr>
            <a:r>
              <a:rPr lang="en-US" sz="1600" dirty="0"/>
              <a:t>Duals’ enrollment into a Medicare managed care program is voluntary. This becomes a consideration if NC pursues a Medicaid/Medicare integrated service delivery model.  What are the essential topics that individuals counseling beneficiaries on enrollment options (enrollment brokers) will need to discuss to assist the dually eligible beneficiary in making an informed decision about whether to enroll?</a:t>
            </a:r>
          </a:p>
          <a:p>
            <a:pPr lvl="1">
              <a:spcAft>
                <a:spcPts val="1200"/>
              </a:spcAft>
              <a:buFont typeface="Arial" panose="020B0604020202020204" pitchFamily="34" charset="0"/>
              <a:buChar char="•"/>
            </a:pPr>
            <a:r>
              <a:rPr lang="en-US" sz="1600" dirty="0"/>
              <a:t>What are the key milestones that need to be met for determining readiness for the transition to managed care for dually eligible beneficiaries? In other words, how will the State know the best time to go live with managed care?</a:t>
            </a:r>
          </a:p>
        </p:txBody>
      </p:sp>
      <p:sp>
        <p:nvSpPr>
          <p:cNvPr id="3" name="Text Placeholder 2"/>
          <p:cNvSpPr>
            <a:spLocks noGrp="1"/>
          </p:cNvSpPr>
          <p:nvPr>
            <p:ph type="body" sz="quarter" idx="13"/>
          </p:nvPr>
        </p:nvSpPr>
        <p:spPr>
          <a:xfrm>
            <a:off x="630936" y="411480"/>
            <a:ext cx="7863840" cy="561643"/>
          </a:xfrm>
        </p:spPr>
        <p:txBody>
          <a:bodyPr anchor="t"/>
          <a:lstStyle/>
          <a:p>
            <a:pPr algn="ctr"/>
            <a:r>
              <a:rPr lang="en-US" dirty="0"/>
              <a:t>Evidence of Readiness</a:t>
            </a:r>
          </a:p>
        </p:txBody>
      </p:sp>
      <p:sp>
        <p:nvSpPr>
          <p:cNvPr id="4" name="Slide Number Placeholder 3"/>
          <p:cNvSpPr>
            <a:spLocks noGrp="1"/>
          </p:cNvSpPr>
          <p:nvPr>
            <p:ph type="sldNum" sz="quarter" idx="12"/>
          </p:nvPr>
        </p:nvSpPr>
        <p:spPr/>
        <p:txBody>
          <a:bodyPr/>
          <a:lstStyle/>
          <a:p>
            <a:fld id="{73479C13-1970-4968-BE4F-D14125000ECD}" type="slidenum">
              <a:rPr lang="en-US" smtClean="0"/>
              <a:pPr/>
              <a:t>17</a:t>
            </a:fld>
            <a:endParaRPr lang="en-US" dirty="0"/>
          </a:p>
        </p:txBody>
      </p:sp>
    </p:spTree>
    <p:extLst>
      <p:ext uri="{BB962C8B-B14F-4D97-AF65-F5344CB8AC3E}">
        <p14:creationId xmlns:p14="http://schemas.microsoft.com/office/powerpoint/2010/main" val="4184992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40588"/>
            <a:ext cx="7863840" cy="4272903"/>
          </a:xfrm>
        </p:spPr>
        <p:txBody>
          <a:bodyPr/>
          <a:lstStyle/>
          <a:p>
            <a:pPr>
              <a:spcAft>
                <a:spcPts val="0"/>
              </a:spcAft>
            </a:pPr>
            <a:r>
              <a:rPr lang="en-US" dirty="0">
                <a:solidFill>
                  <a:schemeClr val="accent3"/>
                </a:solidFill>
              </a:rPr>
              <a:t>Advisory Committee: </a:t>
            </a:r>
            <a:r>
              <a:rPr lang="en-US" dirty="0">
                <a:solidFill>
                  <a:schemeClr val="tx1">
                    <a:lumMod val="75000"/>
                    <a:lumOff val="25000"/>
                  </a:schemeClr>
                </a:solidFill>
              </a:rPr>
              <a:t>Develop the full written recommendations that will be incorporated into the Legislative Report</a:t>
            </a:r>
          </a:p>
          <a:p>
            <a:pPr>
              <a:spcAft>
                <a:spcPts val="0"/>
              </a:spcAft>
            </a:pPr>
            <a:r>
              <a:rPr lang="en-US" dirty="0">
                <a:solidFill>
                  <a:schemeClr val="accent3"/>
                </a:solidFill>
              </a:rPr>
              <a:t>DHHS: </a:t>
            </a:r>
            <a:r>
              <a:rPr lang="en-US" dirty="0">
                <a:solidFill>
                  <a:schemeClr val="tx1">
                    <a:lumMod val="75000"/>
                    <a:lumOff val="25000"/>
                  </a:schemeClr>
                </a:solidFill>
              </a:rPr>
              <a:t>Develop the Legislative Report</a:t>
            </a:r>
          </a:p>
          <a:p>
            <a:pPr>
              <a:spcAft>
                <a:spcPts val="0"/>
              </a:spcAft>
            </a:pPr>
            <a:endParaRPr lang="en-US" sz="1800" dirty="0">
              <a:solidFill>
                <a:schemeClr val="tx1">
                  <a:lumMod val="75000"/>
                  <a:lumOff val="25000"/>
                </a:schemeClr>
              </a:solidFill>
            </a:endParaRPr>
          </a:p>
          <a:p>
            <a:pPr marL="0" indent="0">
              <a:spcBef>
                <a:spcPts val="600"/>
              </a:spcBef>
              <a:spcAft>
                <a:spcPts val="0"/>
              </a:spcAft>
              <a:buNone/>
            </a:pPr>
            <a:endParaRPr lang="en-US" sz="1800" dirty="0">
              <a:solidFill>
                <a:schemeClr val="tx1">
                  <a:lumMod val="75000"/>
                  <a:lumOff val="25000"/>
                </a:schemeClr>
              </a:solidFill>
            </a:endParaRPr>
          </a:p>
          <a:p>
            <a:pPr>
              <a:spcBef>
                <a:spcPts val="600"/>
              </a:spcBef>
              <a:spcAft>
                <a:spcPts val="0"/>
              </a:spcAft>
            </a:pPr>
            <a:endParaRPr lang="en-US" sz="1800" dirty="0">
              <a:solidFill>
                <a:schemeClr val="tx1">
                  <a:lumMod val="75000"/>
                  <a:lumOff val="25000"/>
                </a:schemeClr>
              </a:solidFill>
            </a:endParaRPr>
          </a:p>
          <a:p>
            <a:pPr>
              <a:spcBef>
                <a:spcPts val="600"/>
              </a:spcBef>
              <a:spcAft>
                <a:spcPts val="0"/>
              </a:spcAft>
            </a:pPr>
            <a:endParaRPr lang="en-US" sz="1800" dirty="0">
              <a:solidFill>
                <a:schemeClr val="tx1">
                  <a:lumMod val="75000"/>
                  <a:lumOff val="25000"/>
                </a:schemeClr>
              </a:solidFill>
            </a:endParaRPr>
          </a:p>
          <a:p>
            <a:pPr>
              <a:spcBef>
                <a:spcPts val="600"/>
              </a:spcBef>
              <a:spcAft>
                <a:spcPts val="0"/>
              </a:spcAft>
            </a:pPr>
            <a:endParaRPr lang="en-US" sz="1800" dirty="0">
              <a:solidFill>
                <a:schemeClr val="tx1">
                  <a:lumMod val="75000"/>
                  <a:lumOff val="25000"/>
                </a:schemeClr>
              </a:solidFill>
            </a:endParaRPr>
          </a:p>
          <a:p>
            <a:pPr marL="0" indent="0">
              <a:spcBef>
                <a:spcPts val="600"/>
              </a:spcBef>
              <a:spcAft>
                <a:spcPts val="0"/>
              </a:spcAft>
              <a:buNone/>
            </a:pPr>
            <a:endParaRPr lang="en-US" sz="1800" dirty="0"/>
          </a:p>
          <a:p>
            <a:pPr>
              <a:spcBef>
                <a:spcPts val="600"/>
              </a:spcBef>
              <a:spcAft>
                <a:spcPts val="0"/>
              </a:spcAft>
            </a:pPr>
            <a:endParaRPr lang="en-US" sz="1800" dirty="0"/>
          </a:p>
          <a:p>
            <a:pPr>
              <a:spcBef>
                <a:spcPts val="600"/>
              </a:spcBef>
              <a:spcAft>
                <a:spcPts val="0"/>
              </a:spcAft>
            </a:pPr>
            <a:endParaRPr lang="en-US" sz="1800" dirty="0"/>
          </a:p>
        </p:txBody>
      </p:sp>
      <p:sp>
        <p:nvSpPr>
          <p:cNvPr id="4" name="Text Placeholder 3"/>
          <p:cNvSpPr>
            <a:spLocks noGrp="1"/>
          </p:cNvSpPr>
          <p:nvPr>
            <p:ph type="body" sz="quarter" idx="13"/>
          </p:nvPr>
        </p:nvSpPr>
        <p:spPr/>
        <p:txBody>
          <a:bodyPr/>
          <a:lstStyle/>
          <a:p>
            <a:r>
              <a:rPr lang="en-US" dirty="0"/>
              <a:t>Next Steps</a:t>
            </a:r>
          </a:p>
        </p:txBody>
      </p:sp>
      <p:sp>
        <p:nvSpPr>
          <p:cNvPr id="3" name="Slide Number Placeholder 2"/>
          <p:cNvSpPr>
            <a:spLocks noGrp="1"/>
          </p:cNvSpPr>
          <p:nvPr>
            <p:ph type="sldNum" sz="quarter" idx="12"/>
          </p:nvPr>
        </p:nvSpPr>
        <p:spPr/>
        <p:txBody>
          <a:bodyPr/>
          <a:lstStyle/>
          <a:p>
            <a:fld id="{73479C13-1970-4968-BE4F-D14125000ECD}" type="slidenum">
              <a:rPr lang="en-US" smtClean="0"/>
              <a:pPr/>
              <a:t>18</a:t>
            </a:fld>
            <a:endParaRPr lang="en-US" dirty="0"/>
          </a:p>
        </p:txBody>
      </p:sp>
    </p:spTree>
    <p:extLst>
      <p:ext uri="{BB962C8B-B14F-4D97-AF65-F5344CB8AC3E}">
        <p14:creationId xmlns:p14="http://schemas.microsoft.com/office/powerpoint/2010/main" val="1572965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endParaRPr lang="en-US" dirty="0"/>
          </a:p>
          <a:p>
            <a:pPr marL="0" indent="0">
              <a:buNone/>
            </a:pPr>
            <a:endParaRPr lang="en-US" dirty="0"/>
          </a:p>
        </p:txBody>
      </p:sp>
      <p:sp>
        <p:nvSpPr>
          <p:cNvPr id="4" name="Text Placeholder 3"/>
          <p:cNvSpPr>
            <a:spLocks noGrp="1"/>
          </p:cNvSpPr>
          <p:nvPr>
            <p:ph type="body" sz="quarter" idx="13"/>
          </p:nvPr>
        </p:nvSpPr>
        <p:spPr>
          <a:xfrm>
            <a:off x="628650" y="1353312"/>
            <a:ext cx="7863840" cy="1205599"/>
          </a:xfrm>
        </p:spPr>
        <p:txBody>
          <a:bodyPr/>
          <a:lstStyle/>
          <a:p>
            <a:pPr algn="ctr"/>
            <a:r>
              <a:rPr lang="en-US" sz="7200"/>
              <a:t>Welcome</a:t>
            </a:r>
            <a:endParaRPr lang="en-US" sz="7200" dirty="0">
              <a:solidFill>
                <a:srgbClr val="FF0000"/>
              </a:solidFill>
            </a:endParaRPr>
          </a:p>
        </p:txBody>
      </p:sp>
      <p:sp>
        <p:nvSpPr>
          <p:cNvPr id="6" name="Text Placeholder 3"/>
          <p:cNvSpPr txBox="1">
            <a:spLocks/>
          </p:cNvSpPr>
          <p:nvPr/>
        </p:nvSpPr>
        <p:spPr>
          <a:xfrm>
            <a:off x="628650" y="2880360"/>
            <a:ext cx="7863840" cy="1931842"/>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3200" kern="1200" baseline="0">
                <a:solidFill>
                  <a:schemeClr val="accent3"/>
                </a:solidFill>
                <a:latin typeface="Franklin Gothic Demi Cond" panose="020B0706030402020204" pitchFamily="34" charset="0"/>
                <a:ea typeface="+mn-ea"/>
                <a:cs typeface="+mn-cs"/>
              </a:defRPr>
            </a:lvl1pPr>
            <a:lvl2pPr marL="342900" indent="0" algn="l" defTabSz="685800" rtl="0" eaLnBrk="1" latinLnBrk="0" hangingPunct="1">
              <a:lnSpc>
                <a:spcPct val="90000"/>
              </a:lnSpc>
              <a:spcBef>
                <a:spcPts val="375"/>
              </a:spcBef>
              <a:buFont typeface="Franklin Gothic Medium" panose="020B0603020102020204" pitchFamily="34" charset="0"/>
              <a:buNone/>
              <a:defRPr sz="3200" kern="1200">
                <a:solidFill>
                  <a:schemeClr val="tx1"/>
                </a:solidFill>
                <a:latin typeface="Franklin Gothic Demi Cond" panose="020B07060304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3200" kern="1200">
                <a:solidFill>
                  <a:schemeClr val="tx1"/>
                </a:solidFill>
                <a:latin typeface="Franklin Gothic Demi Cond" panose="020B0706030402020204" pitchFamily="34" charset="0"/>
                <a:ea typeface="+mn-ea"/>
                <a:cs typeface="+mn-cs"/>
              </a:defRPr>
            </a:lvl3pPr>
            <a:lvl4pPr marL="1028700" indent="0" algn="l" defTabSz="685800" rtl="0" eaLnBrk="1" latinLnBrk="0" hangingPunct="1">
              <a:lnSpc>
                <a:spcPct val="90000"/>
              </a:lnSpc>
              <a:spcBef>
                <a:spcPts val="375"/>
              </a:spcBef>
              <a:buFont typeface="Franklin Gothic Medium" panose="020B0603020102020204" pitchFamily="34" charset="0"/>
              <a:buNone/>
              <a:defRPr sz="3200" kern="1200">
                <a:solidFill>
                  <a:schemeClr val="tx1"/>
                </a:solidFill>
                <a:latin typeface="Franklin Gothic Demi Cond" panose="020B07060304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3200" kern="1200">
                <a:solidFill>
                  <a:schemeClr val="tx1"/>
                </a:solidFill>
                <a:latin typeface="Franklin Gothic Demi Cond" panose="020B07060304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dirty="0"/>
              <a:t>NC Department of Health and Human Services</a:t>
            </a:r>
          </a:p>
          <a:p>
            <a:pPr algn="ctr"/>
            <a:endParaRPr lang="en-US" sz="1000" dirty="0"/>
          </a:p>
          <a:p>
            <a:pPr algn="ctr"/>
            <a:r>
              <a:rPr lang="en-US" dirty="0">
                <a:solidFill>
                  <a:schemeClr val="tx2"/>
                </a:solidFill>
              </a:rPr>
              <a:t>Dee Jones</a:t>
            </a:r>
            <a:endParaRPr lang="en-US" sz="1800" dirty="0">
              <a:solidFill>
                <a:schemeClr val="tx2"/>
              </a:solidFill>
              <a:latin typeface="Arial" panose="020B0604020202020204" pitchFamily="34" charset="0"/>
              <a:cs typeface="Arial" panose="020B0604020202020204" pitchFamily="34" charset="0"/>
            </a:endParaRPr>
          </a:p>
          <a:p>
            <a:pPr algn="ctr"/>
            <a:r>
              <a:rPr lang="en-US" dirty="0">
                <a:solidFill>
                  <a:schemeClr val="tx2"/>
                </a:solidFill>
              </a:rPr>
              <a:t>Dave Richard</a:t>
            </a:r>
            <a:endParaRPr lang="en-US" sz="3600" dirty="0">
              <a:solidFill>
                <a:schemeClr val="tx2"/>
              </a:solidFill>
              <a:latin typeface="+mn-lt"/>
            </a:endParaRPr>
          </a:p>
        </p:txBody>
      </p:sp>
      <p:sp>
        <p:nvSpPr>
          <p:cNvPr id="11" name="Slide Number Placeholder 10"/>
          <p:cNvSpPr>
            <a:spLocks noGrp="1"/>
          </p:cNvSpPr>
          <p:nvPr>
            <p:ph type="sldNum" sz="quarter" idx="12"/>
          </p:nvPr>
        </p:nvSpPr>
        <p:spPr/>
        <p:txBody>
          <a:bodyPr/>
          <a:lstStyle/>
          <a:p>
            <a:fld id="{73479C13-1970-4968-BE4F-D14125000ECD}" type="slidenum">
              <a:rPr lang="en-US" smtClean="0"/>
              <a:pPr/>
              <a:t>2</a:t>
            </a:fld>
            <a:endParaRPr lang="en-US" dirty="0"/>
          </a:p>
        </p:txBody>
      </p:sp>
    </p:spTree>
    <p:extLst>
      <p:ext uri="{BB962C8B-B14F-4D97-AF65-F5344CB8AC3E}">
        <p14:creationId xmlns:p14="http://schemas.microsoft.com/office/powerpoint/2010/main" val="69905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034211"/>
            <a:ext cx="7863840" cy="4272903"/>
          </a:xfrm>
        </p:spPr>
        <p:txBody>
          <a:bodyPr/>
          <a:lstStyle/>
          <a:p>
            <a:pPr>
              <a:spcAft>
                <a:spcPts val="0"/>
              </a:spcAft>
            </a:pPr>
            <a:r>
              <a:rPr lang="en-US" dirty="0">
                <a:solidFill>
                  <a:schemeClr val="tx1">
                    <a:lumMod val="75000"/>
                    <a:lumOff val="25000"/>
                  </a:schemeClr>
                </a:solidFill>
              </a:rPr>
              <a:t>Member Introductions</a:t>
            </a:r>
          </a:p>
          <a:p>
            <a:pPr>
              <a:spcAft>
                <a:spcPts val="0"/>
              </a:spcAft>
            </a:pPr>
            <a:r>
              <a:rPr lang="en-US" dirty="0">
                <a:solidFill>
                  <a:schemeClr val="tx1">
                    <a:lumMod val="75000"/>
                    <a:lumOff val="25000"/>
                  </a:schemeClr>
                </a:solidFill>
              </a:rPr>
              <a:t>Dual Eligibles Report Timeline</a:t>
            </a:r>
          </a:p>
          <a:p>
            <a:pPr>
              <a:spcAft>
                <a:spcPts val="0"/>
              </a:spcAft>
            </a:pPr>
            <a:r>
              <a:rPr lang="en-US" dirty="0">
                <a:solidFill>
                  <a:schemeClr val="tx1">
                    <a:lumMod val="75000"/>
                    <a:lumOff val="25000"/>
                  </a:schemeClr>
                </a:solidFill>
              </a:rPr>
              <a:t>Status of Data Requests</a:t>
            </a:r>
          </a:p>
          <a:p>
            <a:pPr>
              <a:spcAft>
                <a:spcPts val="0"/>
              </a:spcAft>
            </a:pPr>
            <a:r>
              <a:rPr lang="en-US" dirty="0">
                <a:solidFill>
                  <a:schemeClr val="tx1">
                    <a:lumMod val="75000"/>
                    <a:lumOff val="25000"/>
                  </a:schemeClr>
                </a:solidFill>
              </a:rPr>
              <a:t>Prior Advisory Committee Results</a:t>
            </a:r>
          </a:p>
          <a:p>
            <a:pPr>
              <a:spcAft>
                <a:spcPts val="0"/>
              </a:spcAft>
            </a:pPr>
            <a:r>
              <a:rPr lang="en-US" dirty="0">
                <a:solidFill>
                  <a:schemeClr val="tx1">
                    <a:lumMod val="75000"/>
                    <a:lumOff val="25000"/>
                  </a:schemeClr>
                </a:solidFill>
              </a:rPr>
              <a:t>Group Discussion</a:t>
            </a:r>
          </a:p>
          <a:p>
            <a:pPr>
              <a:spcAft>
                <a:spcPts val="0"/>
              </a:spcAft>
            </a:pPr>
            <a:r>
              <a:rPr lang="en-US" dirty="0">
                <a:solidFill>
                  <a:schemeClr val="tx1">
                    <a:lumMod val="75000"/>
                    <a:lumOff val="25000"/>
                  </a:schemeClr>
                </a:solidFill>
              </a:rPr>
              <a:t>Next Steps</a:t>
            </a:r>
            <a:endParaRPr lang="en-US" sz="1800" dirty="0">
              <a:solidFill>
                <a:schemeClr val="tx1">
                  <a:lumMod val="75000"/>
                  <a:lumOff val="25000"/>
                </a:schemeClr>
              </a:solidFill>
            </a:endParaRPr>
          </a:p>
          <a:p>
            <a:pPr>
              <a:spcBef>
                <a:spcPts val="600"/>
              </a:spcBef>
              <a:spcAft>
                <a:spcPts val="0"/>
              </a:spcAft>
            </a:pPr>
            <a:endParaRPr lang="en-US" sz="1800" dirty="0">
              <a:solidFill>
                <a:schemeClr val="tx1">
                  <a:lumMod val="75000"/>
                  <a:lumOff val="25000"/>
                </a:schemeClr>
              </a:solidFill>
            </a:endParaRPr>
          </a:p>
          <a:p>
            <a:pPr>
              <a:spcBef>
                <a:spcPts val="600"/>
              </a:spcBef>
              <a:spcAft>
                <a:spcPts val="0"/>
              </a:spcAft>
            </a:pPr>
            <a:endParaRPr lang="en-US" sz="1800" dirty="0">
              <a:solidFill>
                <a:schemeClr val="tx1">
                  <a:lumMod val="75000"/>
                  <a:lumOff val="25000"/>
                </a:schemeClr>
              </a:solidFill>
            </a:endParaRPr>
          </a:p>
          <a:p>
            <a:pPr>
              <a:spcBef>
                <a:spcPts val="600"/>
              </a:spcBef>
              <a:spcAft>
                <a:spcPts val="0"/>
              </a:spcAft>
            </a:pPr>
            <a:endParaRPr lang="en-US" sz="1800" dirty="0">
              <a:solidFill>
                <a:schemeClr val="tx1">
                  <a:lumMod val="75000"/>
                  <a:lumOff val="25000"/>
                </a:schemeClr>
              </a:solidFill>
            </a:endParaRPr>
          </a:p>
          <a:p>
            <a:pPr marL="0" indent="0">
              <a:spcBef>
                <a:spcPts val="600"/>
              </a:spcBef>
              <a:spcAft>
                <a:spcPts val="0"/>
              </a:spcAft>
              <a:buNone/>
            </a:pPr>
            <a:endParaRPr lang="en-US" sz="1800" dirty="0"/>
          </a:p>
          <a:p>
            <a:pPr>
              <a:spcBef>
                <a:spcPts val="600"/>
              </a:spcBef>
              <a:spcAft>
                <a:spcPts val="0"/>
              </a:spcAft>
            </a:pPr>
            <a:endParaRPr lang="en-US" sz="1800" dirty="0"/>
          </a:p>
          <a:p>
            <a:pPr>
              <a:spcBef>
                <a:spcPts val="600"/>
              </a:spcBef>
              <a:spcAft>
                <a:spcPts val="0"/>
              </a:spcAft>
            </a:pPr>
            <a:endParaRPr lang="en-US" sz="1800" dirty="0"/>
          </a:p>
        </p:txBody>
      </p:sp>
      <p:sp>
        <p:nvSpPr>
          <p:cNvPr id="4" name="Text Placeholder 3"/>
          <p:cNvSpPr>
            <a:spLocks noGrp="1"/>
          </p:cNvSpPr>
          <p:nvPr>
            <p:ph type="body" sz="quarter" idx="13"/>
          </p:nvPr>
        </p:nvSpPr>
        <p:spPr/>
        <p:txBody>
          <a:bodyPr/>
          <a:lstStyle/>
          <a:p>
            <a:r>
              <a:rPr lang="en-US" dirty="0"/>
              <a:t>Agenda</a:t>
            </a:r>
          </a:p>
        </p:txBody>
      </p:sp>
      <p:sp>
        <p:nvSpPr>
          <p:cNvPr id="3" name="Slide Number Placeholder 2"/>
          <p:cNvSpPr>
            <a:spLocks noGrp="1"/>
          </p:cNvSpPr>
          <p:nvPr>
            <p:ph type="sldNum" sz="quarter" idx="12"/>
          </p:nvPr>
        </p:nvSpPr>
        <p:spPr/>
        <p:txBody>
          <a:bodyPr/>
          <a:lstStyle/>
          <a:p>
            <a:fld id="{73479C13-1970-4968-BE4F-D14125000ECD}" type="slidenum">
              <a:rPr lang="en-US" smtClean="0"/>
              <a:pPr/>
              <a:t>3</a:t>
            </a:fld>
            <a:endParaRPr lang="en-US" dirty="0"/>
          </a:p>
        </p:txBody>
      </p:sp>
    </p:spTree>
    <p:extLst>
      <p:ext uri="{BB962C8B-B14F-4D97-AF65-F5344CB8AC3E}">
        <p14:creationId xmlns:p14="http://schemas.microsoft.com/office/powerpoint/2010/main" val="774660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19506" y="1115568"/>
            <a:ext cx="7863840" cy="4069080"/>
          </a:xfrm>
        </p:spPr>
        <p:txBody>
          <a:bodyPr anchor="ctr"/>
          <a:lstStyle/>
          <a:p>
            <a:pPr algn="ctr"/>
            <a:r>
              <a:rPr lang="en-US" sz="3600" dirty="0"/>
              <a:t>Member Introductions</a:t>
            </a:r>
          </a:p>
        </p:txBody>
      </p:sp>
      <p:sp>
        <p:nvSpPr>
          <p:cNvPr id="6" name="Slide Number Placeholder 5"/>
          <p:cNvSpPr>
            <a:spLocks noGrp="1"/>
          </p:cNvSpPr>
          <p:nvPr>
            <p:ph type="sldNum" sz="quarter" idx="12"/>
          </p:nvPr>
        </p:nvSpPr>
        <p:spPr/>
        <p:txBody>
          <a:bodyPr/>
          <a:lstStyle/>
          <a:p>
            <a:fld id="{73479C13-1970-4968-BE4F-D14125000ECD}" type="slidenum">
              <a:rPr lang="en-US" smtClean="0"/>
              <a:pPr/>
              <a:t>4</a:t>
            </a:fld>
            <a:endParaRPr lang="en-US" dirty="0"/>
          </a:p>
        </p:txBody>
      </p:sp>
    </p:spTree>
    <p:extLst>
      <p:ext uri="{BB962C8B-B14F-4D97-AF65-F5344CB8AC3E}">
        <p14:creationId xmlns:p14="http://schemas.microsoft.com/office/powerpoint/2010/main" val="299854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3479C13-1970-4968-BE4F-D14125000ECD}" type="slidenum">
              <a:rPr lang="en-US" smtClean="0"/>
              <a:pPr/>
              <a:t>5</a:t>
            </a:fld>
            <a:endParaRPr lang="en-US" dirty="0"/>
          </a:p>
        </p:txBody>
      </p:sp>
      <p:sp>
        <p:nvSpPr>
          <p:cNvPr id="2" name="Text Placeholder 1"/>
          <p:cNvSpPr>
            <a:spLocks noGrp="1"/>
          </p:cNvSpPr>
          <p:nvPr>
            <p:ph type="body" sz="quarter" idx="13"/>
          </p:nvPr>
        </p:nvSpPr>
        <p:spPr/>
        <p:txBody>
          <a:bodyPr/>
          <a:lstStyle/>
          <a:p>
            <a:r>
              <a:rPr lang="en-US" dirty="0"/>
              <a:t>Dual Eligibles Report Timeline</a:t>
            </a:r>
          </a:p>
        </p:txBody>
      </p:sp>
      <p:graphicFrame>
        <p:nvGraphicFramePr>
          <p:cNvPr id="8" name="Table 7"/>
          <p:cNvGraphicFramePr>
            <a:graphicFrameLocks noGrp="1"/>
          </p:cNvGraphicFramePr>
          <p:nvPr>
            <p:extLst>
              <p:ext uri="{D42A27DB-BD31-4B8C-83A1-F6EECF244321}">
                <p14:modId xmlns:p14="http://schemas.microsoft.com/office/powerpoint/2010/main" val="4077153502"/>
              </p:ext>
            </p:extLst>
          </p:nvPr>
        </p:nvGraphicFramePr>
        <p:xfrm>
          <a:off x="318080" y="1397613"/>
          <a:ext cx="8423248" cy="3376487"/>
        </p:xfrm>
        <a:graphic>
          <a:graphicData uri="http://schemas.openxmlformats.org/drawingml/2006/table">
            <a:tbl>
              <a:tblPr/>
              <a:tblGrid>
                <a:gridCol w="1728834">
                  <a:extLst>
                    <a:ext uri="{9D8B030D-6E8A-4147-A177-3AD203B41FA5}">
                      <a16:colId xmlns:a16="http://schemas.microsoft.com/office/drawing/2014/main" val="3921461533"/>
                    </a:ext>
                  </a:extLst>
                </a:gridCol>
                <a:gridCol w="595618">
                  <a:extLst>
                    <a:ext uri="{9D8B030D-6E8A-4147-A177-3AD203B41FA5}">
                      <a16:colId xmlns:a16="http://schemas.microsoft.com/office/drawing/2014/main" val="3174987370"/>
                    </a:ext>
                  </a:extLst>
                </a:gridCol>
                <a:gridCol w="444617">
                  <a:extLst>
                    <a:ext uri="{9D8B030D-6E8A-4147-A177-3AD203B41FA5}">
                      <a16:colId xmlns:a16="http://schemas.microsoft.com/office/drawing/2014/main" val="4267710753"/>
                    </a:ext>
                  </a:extLst>
                </a:gridCol>
                <a:gridCol w="511728">
                  <a:extLst>
                    <a:ext uri="{9D8B030D-6E8A-4147-A177-3AD203B41FA5}">
                      <a16:colId xmlns:a16="http://schemas.microsoft.com/office/drawing/2014/main" val="4234357255"/>
                    </a:ext>
                  </a:extLst>
                </a:gridCol>
                <a:gridCol w="570451">
                  <a:extLst>
                    <a:ext uri="{9D8B030D-6E8A-4147-A177-3AD203B41FA5}">
                      <a16:colId xmlns:a16="http://schemas.microsoft.com/office/drawing/2014/main" val="3845992917"/>
                    </a:ext>
                  </a:extLst>
                </a:gridCol>
                <a:gridCol w="182880">
                  <a:extLst>
                    <a:ext uri="{9D8B030D-6E8A-4147-A177-3AD203B41FA5}">
                      <a16:colId xmlns:a16="http://schemas.microsoft.com/office/drawing/2014/main" val="3542724615"/>
                    </a:ext>
                  </a:extLst>
                </a:gridCol>
                <a:gridCol w="182880">
                  <a:extLst>
                    <a:ext uri="{9D8B030D-6E8A-4147-A177-3AD203B41FA5}">
                      <a16:colId xmlns:a16="http://schemas.microsoft.com/office/drawing/2014/main" val="2140608371"/>
                    </a:ext>
                  </a:extLst>
                </a:gridCol>
                <a:gridCol w="182880">
                  <a:extLst>
                    <a:ext uri="{9D8B030D-6E8A-4147-A177-3AD203B41FA5}">
                      <a16:colId xmlns:a16="http://schemas.microsoft.com/office/drawing/2014/main" val="1317989642"/>
                    </a:ext>
                  </a:extLst>
                </a:gridCol>
                <a:gridCol w="182880">
                  <a:extLst>
                    <a:ext uri="{9D8B030D-6E8A-4147-A177-3AD203B41FA5}">
                      <a16:colId xmlns:a16="http://schemas.microsoft.com/office/drawing/2014/main" val="2292571990"/>
                    </a:ext>
                  </a:extLst>
                </a:gridCol>
                <a:gridCol w="182880">
                  <a:extLst>
                    <a:ext uri="{9D8B030D-6E8A-4147-A177-3AD203B41FA5}">
                      <a16:colId xmlns:a16="http://schemas.microsoft.com/office/drawing/2014/main" val="1540399824"/>
                    </a:ext>
                  </a:extLst>
                </a:gridCol>
                <a:gridCol w="182880">
                  <a:extLst>
                    <a:ext uri="{9D8B030D-6E8A-4147-A177-3AD203B41FA5}">
                      <a16:colId xmlns:a16="http://schemas.microsoft.com/office/drawing/2014/main" val="3654254517"/>
                    </a:ext>
                  </a:extLst>
                </a:gridCol>
                <a:gridCol w="182880">
                  <a:extLst>
                    <a:ext uri="{9D8B030D-6E8A-4147-A177-3AD203B41FA5}">
                      <a16:colId xmlns:a16="http://schemas.microsoft.com/office/drawing/2014/main" val="674219149"/>
                    </a:ext>
                  </a:extLst>
                </a:gridCol>
                <a:gridCol w="182880">
                  <a:extLst>
                    <a:ext uri="{9D8B030D-6E8A-4147-A177-3AD203B41FA5}">
                      <a16:colId xmlns:a16="http://schemas.microsoft.com/office/drawing/2014/main" val="130033934"/>
                    </a:ext>
                  </a:extLst>
                </a:gridCol>
                <a:gridCol w="182880">
                  <a:extLst>
                    <a:ext uri="{9D8B030D-6E8A-4147-A177-3AD203B41FA5}">
                      <a16:colId xmlns:a16="http://schemas.microsoft.com/office/drawing/2014/main" val="1775696475"/>
                    </a:ext>
                  </a:extLst>
                </a:gridCol>
                <a:gridCol w="182880">
                  <a:extLst>
                    <a:ext uri="{9D8B030D-6E8A-4147-A177-3AD203B41FA5}">
                      <a16:colId xmlns:a16="http://schemas.microsoft.com/office/drawing/2014/main" val="3497551688"/>
                    </a:ext>
                  </a:extLst>
                </a:gridCol>
                <a:gridCol w="182880">
                  <a:extLst>
                    <a:ext uri="{9D8B030D-6E8A-4147-A177-3AD203B41FA5}">
                      <a16:colId xmlns:a16="http://schemas.microsoft.com/office/drawing/2014/main" val="3674720067"/>
                    </a:ext>
                  </a:extLst>
                </a:gridCol>
                <a:gridCol w="182880">
                  <a:extLst>
                    <a:ext uri="{9D8B030D-6E8A-4147-A177-3AD203B41FA5}">
                      <a16:colId xmlns:a16="http://schemas.microsoft.com/office/drawing/2014/main" val="4271201731"/>
                    </a:ext>
                  </a:extLst>
                </a:gridCol>
                <a:gridCol w="182880">
                  <a:extLst>
                    <a:ext uri="{9D8B030D-6E8A-4147-A177-3AD203B41FA5}">
                      <a16:colId xmlns:a16="http://schemas.microsoft.com/office/drawing/2014/main" val="2716723789"/>
                    </a:ext>
                  </a:extLst>
                </a:gridCol>
                <a:gridCol w="182880">
                  <a:extLst>
                    <a:ext uri="{9D8B030D-6E8A-4147-A177-3AD203B41FA5}">
                      <a16:colId xmlns:a16="http://schemas.microsoft.com/office/drawing/2014/main" val="4050460279"/>
                    </a:ext>
                  </a:extLst>
                </a:gridCol>
                <a:gridCol w="182880">
                  <a:extLst>
                    <a:ext uri="{9D8B030D-6E8A-4147-A177-3AD203B41FA5}">
                      <a16:colId xmlns:a16="http://schemas.microsoft.com/office/drawing/2014/main" val="4168534693"/>
                    </a:ext>
                  </a:extLst>
                </a:gridCol>
                <a:gridCol w="182880">
                  <a:extLst>
                    <a:ext uri="{9D8B030D-6E8A-4147-A177-3AD203B41FA5}">
                      <a16:colId xmlns:a16="http://schemas.microsoft.com/office/drawing/2014/main" val="1527017543"/>
                    </a:ext>
                  </a:extLst>
                </a:gridCol>
                <a:gridCol w="182880">
                  <a:extLst>
                    <a:ext uri="{9D8B030D-6E8A-4147-A177-3AD203B41FA5}">
                      <a16:colId xmlns:a16="http://schemas.microsoft.com/office/drawing/2014/main" val="18459012"/>
                    </a:ext>
                  </a:extLst>
                </a:gridCol>
                <a:gridCol w="182880">
                  <a:extLst>
                    <a:ext uri="{9D8B030D-6E8A-4147-A177-3AD203B41FA5}">
                      <a16:colId xmlns:a16="http://schemas.microsoft.com/office/drawing/2014/main" val="3755430872"/>
                    </a:ext>
                  </a:extLst>
                </a:gridCol>
                <a:gridCol w="182880">
                  <a:extLst>
                    <a:ext uri="{9D8B030D-6E8A-4147-A177-3AD203B41FA5}">
                      <a16:colId xmlns:a16="http://schemas.microsoft.com/office/drawing/2014/main" val="1461824103"/>
                    </a:ext>
                  </a:extLst>
                </a:gridCol>
                <a:gridCol w="182880">
                  <a:extLst>
                    <a:ext uri="{9D8B030D-6E8A-4147-A177-3AD203B41FA5}">
                      <a16:colId xmlns:a16="http://schemas.microsoft.com/office/drawing/2014/main" val="7188399"/>
                    </a:ext>
                  </a:extLst>
                </a:gridCol>
                <a:gridCol w="182880">
                  <a:extLst>
                    <a:ext uri="{9D8B030D-6E8A-4147-A177-3AD203B41FA5}">
                      <a16:colId xmlns:a16="http://schemas.microsoft.com/office/drawing/2014/main" val="1915775340"/>
                    </a:ext>
                  </a:extLst>
                </a:gridCol>
                <a:gridCol w="182880">
                  <a:extLst>
                    <a:ext uri="{9D8B030D-6E8A-4147-A177-3AD203B41FA5}">
                      <a16:colId xmlns:a16="http://schemas.microsoft.com/office/drawing/2014/main" val="2128449160"/>
                    </a:ext>
                  </a:extLst>
                </a:gridCol>
                <a:gridCol w="182880">
                  <a:extLst>
                    <a:ext uri="{9D8B030D-6E8A-4147-A177-3AD203B41FA5}">
                      <a16:colId xmlns:a16="http://schemas.microsoft.com/office/drawing/2014/main" val="375580962"/>
                    </a:ext>
                  </a:extLst>
                </a:gridCol>
                <a:gridCol w="182880">
                  <a:extLst>
                    <a:ext uri="{9D8B030D-6E8A-4147-A177-3AD203B41FA5}">
                      <a16:colId xmlns:a16="http://schemas.microsoft.com/office/drawing/2014/main" val="1371497007"/>
                    </a:ext>
                  </a:extLst>
                </a:gridCol>
                <a:gridCol w="182880">
                  <a:extLst>
                    <a:ext uri="{9D8B030D-6E8A-4147-A177-3AD203B41FA5}">
                      <a16:colId xmlns:a16="http://schemas.microsoft.com/office/drawing/2014/main" val="3487364543"/>
                    </a:ext>
                  </a:extLst>
                </a:gridCol>
              </a:tblGrid>
              <a:tr h="429335">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dirty="0">
                          <a:solidFill>
                            <a:schemeClr val="bg1">
                              <a:lumMod val="65000"/>
                            </a:schemeClr>
                          </a:solidFill>
                          <a:effectLst/>
                          <a:latin typeface="Calibri" panose="020F0502020204030204" pitchFamily="34" charset="0"/>
                        </a:rPr>
                        <a:t>TASK</a:t>
                      </a: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chemeClr val="bg1">
                              <a:lumMod val="65000"/>
                            </a:schemeClr>
                          </a:solidFill>
                          <a:effectLst/>
                          <a:latin typeface="Calibri" panose="020F0502020204030204" pitchFamily="34" charset="0"/>
                        </a:rPr>
                        <a:t>DURATION</a:t>
                      </a: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chemeClr val="bg1">
                              <a:lumMod val="65000"/>
                            </a:schemeClr>
                          </a:solidFill>
                          <a:effectLst/>
                          <a:latin typeface="Calibri" panose="020F0502020204030204" pitchFamily="34" charset="0"/>
                        </a:rPr>
                        <a:t>START</a:t>
                      </a:r>
                      <a:endParaRPr lang="en-US" sz="900" b="1" i="0" u="none" strike="noStrike" dirty="0">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chemeClr val="bg1">
                              <a:lumMod val="65000"/>
                            </a:schemeClr>
                          </a:solidFill>
                          <a:effectLst/>
                          <a:latin typeface="Calibri" panose="020F0502020204030204" pitchFamily="34" charset="0"/>
                        </a:rPr>
                        <a:t>FINISH</a:t>
                      </a:r>
                      <a:endParaRPr lang="en-US" sz="900" b="1" i="0" u="none" strike="noStrike" dirty="0">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chemeClr val="bg1">
                              <a:lumMod val="65000"/>
                            </a:schemeClr>
                          </a:solidFill>
                          <a:effectLst/>
                          <a:latin typeface="Calibri" panose="020F0502020204030204" pitchFamily="34" charset="0"/>
                        </a:rPr>
                        <a:t>RESOURCE</a:t>
                      </a:r>
                      <a:endParaRPr lang="en-US" sz="900" b="1" i="0" u="none" strike="noStrike" dirty="0">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Light" panose="020F0302020204030204" pitchFamily="34" charset="0"/>
                        </a:rPr>
                        <a:t>Aug-15</a:t>
                      </a:r>
                    </a:p>
                  </a:txBody>
                  <a:tcPr marL="9333" marR="9333" marT="9333" marB="0" vert="vert27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Light" panose="020F0302020204030204" pitchFamily="34" charset="0"/>
                        </a:rPr>
                        <a:t>Aug-22</a:t>
                      </a:r>
                    </a:p>
                  </a:txBody>
                  <a:tcPr marL="9333" marR="9333" marT="9333" marB="0" vert="vert27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Light" panose="020F0302020204030204" pitchFamily="34" charset="0"/>
                        </a:rPr>
                        <a:t>Aug-29</a:t>
                      </a:r>
                    </a:p>
                  </a:txBody>
                  <a:tcPr marL="9333" marR="9333" marT="9333" marB="0" vert="vert27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Light" panose="020F0302020204030204" pitchFamily="34" charset="0"/>
                        </a:rPr>
                        <a:t>Sep-05</a:t>
                      </a:r>
                    </a:p>
                  </a:txBody>
                  <a:tcPr marL="9333" marR="9333" marT="9333" marB="0" vert="vert27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Light" panose="020F0302020204030204" pitchFamily="34" charset="0"/>
                        </a:rPr>
                        <a:t>Sep-12</a:t>
                      </a:r>
                    </a:p>
                  </a:txBody>
                  <a:tcPr marL="9333" marR="9333" marT="9333" marB="0" vert="vert27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Light" panose="020F0302020204030204" pitchFamily="34" charset="0"/>
                        </a:rPr>
                        <a:t>Sep-19</a:t>
                      </a:r>
                    </a:p>
                  </a:txBody>
                  <a:tcPr marL="9333" marR="9333" marT="9333" marB="0" vert="vert27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Light" panose="020F0302020204030204" pitchFamily="34" charset="0"/>
                        </a:rPr>
                        <a:t>Sep-26</a:t>
                      </a:r>
                    </a:p>
                  </a:txBody>
                  <a:tcPr marL="9333" marR="9333" marT="9333" marB="0" vert="vert27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Light" panose="020F0302020204030204" pitchFamily="34" charset="0"/>
                        </a:rPr>
                        <a:t>Oct-03</a:t>
                      </a:r>
                    </a:p>
                  </a:txBody>
                  <a:tcPr marL="9333" marR="9333" marT="9333" marB="0" vert="vert27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Light" panose="020F0302020204030204" pitchFamily="34" charset="0"/>
                        </a:rPr>
                        <a:t>Oct-10</a:t>
                      </a:r>
                    </a:p>
                  </a:txBody>
                  <a:tcPr marL="9333" marR="9333" marT="9333" marB="0" vert="vert27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Light" panose="020F0302020204030204" pitchFamily="34" charset="0"/>
                        </a:rPr>
                        <a:t>Oct-17</a:t>
                      </a:r>
                    </a:p>
                  </a:txBody>
                  <a:tcPr marL="9333" marR="9333" marT="9333" marB="0" vert="vert27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Light" panose="020F0302020204030204" pitchFamily="34" charset="0"/>
                        </a:rPr>
                        <a:t>Oct-24</a:t>
                      </a:r>
                    </a:p>
                  </a:txBody>
                  <a:tcPr marL="9333" marR="9333" marT="9333" marB="0" vert="vert27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Light" panose="020F0302020204030204" pitchFamily="34" charset="0"/>
                        </a:rPr>
                        <a:t>Oct-31</a:t>
                      </a:r>
                    </a:p>
                  </a:txBody>
                  <a:tcPr marL="9333" marR="9333" marT="9333" marB="0" vert="vert27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Light" panose="020F0302020204030204" pitchFamily="34" charset="0"/>
                        </a:rPr>
                        <a:t>Nov-07</a:t>
                      </a:r>
                    </a:p>
                  </a:txBody>
                  <a:tcPr marL="9333" marR="9333" marT="9333" marB="0" vert="vert27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Light" panose="020F0302020204030204" pitchFamily="34" charset="0"/>
                        </a:rPr>
                        <a:t>Nov-14</a:t>
                      </a:r>
                    </a:p>
                  </a:txBody>
                  <a:tcPr marL="9333" marR="9333" marT="9333" marB="0" vert="vert27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Light" panose="020F0302020204030204" pitchFamily="34" charset="0"/>
                        </a:rPr>
                        <a:t>Nov-21</a:t>
                      </a:r>
                    </a:p>
                  </a:txBody>
                  <a:tcPr marL="9333" marR="9333" marT="9333" marB="0" vert="vert27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Light" panose="020F0302020204030204" pitchFamily="34" charset="0"/>
                        </a:rPr>
                        <a:t>Nov-28</a:t>
                      </a:r>
                    </a:p>
                  </a:txBody>
                  <a:tcPr marL="9333" marR="9333" marT="9333" marB="0" vert="vert27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Light" panose="020F0302020204030204" pitchFamily="34" charset="0"/>
                        </a:rPr>
                        <a:t>Dec-05</a:t>
                      </a:r>
                    </a:p>
                  </a:txBody>
                  <a:tcPr marL="9333" marR="9333" marT="9333" marB="0" vert="vert27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Light" panose="020F0302020204030204" pitchFamily="34" charset="0"/>
                        </a:rPr>
                        <a:t>Dec-12</a:t>
                      </a:r>
                    </a:p>
                  </a:txBody>
                  <a:tcPr marL="9333" marR="9333" marT="9333" marB="0" vert="vert27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Light" panose="020F0302020204030204" pitchFamily="34" charset="0"/>
                        </a:rPr>
                        <a:t>Dec-19</a:t>
                      </a:r>
                    </a:p>
                  </a:txBody>
                  <a:tcPr marL="9333" marR="9333" marT="9333" marB="0" vert="vert27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Light" panose="020F0302020204030204" pitchFamily="34" charset="0"/>
                        </a:rPr>
                        <a:t>Dec-26</a:t>
                      </a:r>
                    </a:p>
                  </a:txBody>
                  <a:tcPr marL="9333" marR="9333" marT="9333" marB="0" vert="vert27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Light" panose="020F0302020204030204" pitchFamily="34" charset="0"/>
                        </a:rPr>
                        <a:t>Jan-02</a:t>
                      </a:r>
                    </a:p>
                  </a:txBody>
                  <a:tcPr marL="9333" marR="9333" marT="9333" marB="0" vert="vert27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Light" panose="020F0302020204030204" pitchFamily="34" charset="0"/>
                        </a:rPr>
                        <a:t>Jan-09</a:t>
                      </a:r>
                    </a:p>
                  </a:txBody>
                  <a:tcPr marL="9333" marR="9333" marT="9333" marB="0" vert="vert27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Light" panose="020F0302020204030204" pitchFamily="34" charset="0"/>
                        </a:rPr>
                        <a:t>Jan-16</a:t>
                      </a:r>
                    </a:p>
                  </a:txBody>
                  <a:tcPr marL="9333" marR="9333" marT="9333" marB="0" vert="vert27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Light" panose="020F0302020204030204" pitchFamily="34" charset="0"/>
                        </a:rPr>
                        <a:t>Jan-23</a:t>
                      </a:r>
                    </a:p>
                  </a:txBody>
                  <a:tcPr marL="9333" marR="9333" marT="9333" marB="0" vert="vert27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Light" panose="020F0302020204030204" pitchFamily="34" charset="0"/>
                        </a:rPr>
                        <a:t>Jan-30</a:t>
                      </a:r>
                    </a:p>
                  </a:txBody>
                  <a:tcPr marL="9333" marR="9333" marT="9333" marB="0" vert="vert27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54655213"/>
                  </a:ext>
                </a:extLst>
              </a:tr>
              <a:tr h="186668">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dirty="0">
                          <a:solidFill>
                            <a:srgbClr val="000000"/>
                          </a:solidFill>
                          <a:effectLst/>
                          <a:latin typeface="Calibri" panose="020F0502020204030204" pitchFamily="34" charset="0"/>
                        </a:rPr>
                        <a:t>Present Report Timeline</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900" b="0" i="0" u="none" strike="noStrike" dirty="0">
                        <a:solidFill>
                          <a:srgbClr val="000000"/>
                        </a:solidFill>
                        <a:effectLst/>
                        <a:latin typeface="Calibri" panose="020F0502020204030204" pitchFamily="34" charset="0"/>
                      </a:endParaRP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Aug-23</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Aug-23</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panose="020F0502020204030204" pitchFamily="34" charset="0"/>
                        </a:rPr>
                        <a:t>DHHS</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dirty="0">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dirty="0">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dirty="0">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dirty="0">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dirty="0">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dirty="0">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50622789"/>
                  </a:ext>
                </a:extLst>
              </a:tr>
              <a:tr h="9144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62439057"/>
                  </a:ext>
                </a:extLst>
              </a:tr>
              <a:tr h="186668">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dirty="0">
                          <a:solidFill>
                            <a:srgbClr val="000000"/>
                          </a:solidFill>
                          <a:effectLst/>
                          <a:latin typeface="Calibri" panose="020F0502020204030204" pitchFamily="34" charset="0"/>
                        </a:rPr>
                        <a:t>Propose Report Structure</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panose="020F0502020204030204" pitchFamily="34" charset="0"/>
                        </a:rPr>
                        <a:t>24 days</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panose="020F0502020204030204" pitchFamily="34" charset="0"/>
                        </a:rPr>
                        <a:t>Aug-23</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panose="020F0502020204030204" pitchFamily="34" charset="0"/>
                        </a:rPr>
                        <a:t>Sep-23</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panose="020F0502020204030204" pitchFamily="34" charset="0"/>
                        </a:rPr>
                        <a:t>DHHS</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dirty="0">
                          <a:solidFill>
                            <a:srgbClr val="000000"/>
                          </a:solidFill>
                          <a:effectLst/>
                          <a:latin typeface="Calibri" panose="020F0502020204030204" pitchFamily="34" charset="0"/>
                        </a:rPr>
                        <a:t> </a:t>
                      </a: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dirty="0">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dirty="0">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84418908"/>
                  </a:ext>
                </a:extLst>
              </a:tr>
              <a:tr h="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03250796"/>
                  </a:ext>
                </a:extLst>
              </a:tr>
              <a:tr h="186668">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dirty="0">
                          <a:solidFill>
                            <a:srgbClr val="000000"/>
                          </a:solidFill>
                          <a:effectLst/>
                          <a:latin typeface="Calibri" panose="020F0502020204030204" pitchFamily="34" charset="0"/>
                        </a:rPr>
                        <a:t>Review</a:t>
                      </a:r>
                      <a:r>
                        <a:rPr lang="en-US" sz="900" b="0" i="0" u="none" strike="noStrike" baseline="0" dirty="0">
                          <a:solidFill>
                            <a:srgbClr val="000000"/>
                          </a:solidFill>
                          <a:effectLst/>
                          <a:latin typeface="Calibri" panose="020F0502020204030204" pitchFamily="34" charset="0"/>
                        </a:rPr>
                        <a:t> Provided Information</a:t>
                      </a:r>
                      <a:endParaRPr lang="en-US" sz="900" b="0" i="0" u="none" strike="noStrike" dirty="0">
                        <a:solidFill>
                          <a:srgbClr val="000000"/>
                        </a:solidFill>
                        <a:effectLst/>
                        <a:latin typeface="Calibri" panose="020F0502020204030204" pitchFamily="34" charset="0"/>
                      </a:endParaRP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Calibri" panose="020F0502020204030204" pitchFamily="34" charset="0"/>
                        </a:rPr>
                        <a:t>24 days</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Calibri" panose="020F0502020204030204" pitchFamily="34" charset="0"/>
                        </a:rPr>
                        <a:t>Aug-23</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Calibri" panose="020F0502020204030204" pitchFamily="34" charset="0"/>
                        </a:rPr>
                        <a:t>Oct-23</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panose="020F0502020204030204" pitchFamily="34" charset="0"/>
                        </a:rPr>
                        <a:t>Committee</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dirty="0">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70AD47">
                        <a:lumMod val="75000"/>
                      </a:srgbClr>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solidFill>
                      <a:srgbClr val="70AD47">
                        <a:lumMod val="75000"/>
                      </a:srgbClr>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dirty="0">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solidFill>
                      <a:srgbClr val="70AD47">
                        <a:lumMod val="75000"/>
                      </a:srgbClr>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dirty="0">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70AD47">
                        <a:lumMod val="75000"/>
                      </a:srgbClr>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dirty="0">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548235"/>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solidFill>
                      <a:srgbClr val="548235"/>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solidFill>
                      <a:srgbClr val="548235"/>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dirty="0">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548235"/>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dirty="0">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38301014"/>
                  </a:ext>
                </a:extLst>
              </a:tr>
              <a:tr h="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05887954"/>
                  </a:ext>
                </a:extLst>
              </a:tr>
              <a:tr h="186668">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dirty="0">
                          <a:solidFill>
                            <a:srgbClr val="000000"/>
                          </a:solidFill>
                          <a:effectLst/>
                          <a:latin typeface="Calibri" panose="020F0502020204030204" pitchFamily="34" charset="0"/>
                        </a:rPr>
                        <a:t>DEAC Written Recommendations</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40 days</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panose="020F0502020204030204" pitchFamily="34" charset="0"/>
                        </a:rPr>
                        <a:t>Oct-23</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Nov-17</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panose="020F0502020204030204" pitchFamily="34" charset="0"/>
                        </a:rPr>
                        <a:t>Committee</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dirty="0">
                          <a:solidFill>
                            <a:srgbClr val="000000"/>
                          </a:solidFill>
                          <a:effectLst/>
                          <a:latin typeface="Calibri" panose="020F0502020204030204" pitchFamily="34" charset="0"/>
                        </a:rPr>
                        <a:t> </a:t>
                      </a: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dirty="0">
                          <a:solidFill>
                            <a:srgbClr val="000000"/>
                          </a:solidFill>
                          <a:effectLst/>
                          <a:latin typeface="Calibri" panose="020F0502020204030204" pitchFamily="34" charset="0"/>
                        </a:rPr>
                        <a:t> </a:t>
                      </a: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548235"/>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548235"/>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solidFill>
                      <a:srgbClr val="548235"/>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548235"/>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dirty="0">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94384633"/>
                  </a:ext>
                </a:extLst>
              </a:tr>
              <a:tr h="64008">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28487473"/>
                  </a:ext>
                </a:extLst>
              </a:tr>
              <a:tr h="186668">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dirty="0">
                          <a:solidFill>
                            <a:srgbClr val="000000"/>
                          </a:solidFill>
                          <a:effectLst/>
                          <a:latin typeface="Calibri" panose="020F0502020204030204" pitchFamily="34" charset="0"/>
                        </a:rPr>
                        <a:t>Work on Report</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65 days</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Sep-26</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Dec-23</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panose="020F0502020204030204" pitchFamily="34" charset="0"/>
                        </a:rPr>
                        <a:t>DHHS</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 </a:t>
                      </a: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900" b="0" i="0" u="none" strike="noStrike" dirty="0">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28500437"/>
                  </a:ext>
                </a:extLst>
              </a:tr>
              <a:tr h="64008">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10188607"/>
                  </a:ext>
                </a:extLst>
              </a:tr>
              <a:tr h="186668">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dirty="0">
                          <a:solidFill>
                            <a:srgbClr val="000000"/>
                          </a:solidFill>
                          <a:effectLst/>
                          <a:latin typeface="Calibri" panose="020F0502020204030204" pitchFamily="34" charset="0"/>
                        </a:rPr>
                        <a:t>Send Near Final Report to Team</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900" b="0" i="0" u="none" strike="noStrike" dirty="0">
                        <a:solidFill>
                          <a:srgbClr val="000000"/>
                        </a:solidFill>
                        <a:effectLst/>
                        <a:latin typeface="Calibri" panose="020F0502020204030204" pitchFamily="34" charset="0"/>
                      </a:endParaRP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panose="020F0502020204030204" pitchFamily="34" charset="0"/>
                        </a:rPr>
                        <a:t>Jan-03</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Jan-03</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panose="020F0502020204030204" pitchFamily="34" charset="0"/>
                        </a:rPr>
                        <a:t>DHHS</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1000" b="0" i="0" u="none" strike="noStrike">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85827971"/>
                  </a:ext>
                </a:extLst>
              </a:tr>
              <a:tr h="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35601488"/>
                  </a:ext>
                </a:extLst>
              </a:tr>
              <a:tr h="186668">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baseline="30000" dirty="0">
                          <a:solidFill>
                            <a:srgbClr val="000000"/>
                          </a:solidFill>
                          <a:effectLst/>
                          <a:latin typeface="Calibri" panose="020F0502020204030204" pitchFamily="34" charset="0"/>
                        </a:rPr>
                        <a:t>1</a:t>
                      </a:r>
                      <a:r>
                        <a:rPr lang="en-US" sz="900" b="0" i="0" u="none" strike="noStrike" dirty="0">
                          <a:solidFill>
                            <a:srgbClr val="000000"/>
                          </a:solidFill>
                          <a:effectLst/>
                          <a:latin typeface="Calibri" panose="020F0502020204030204" pitchFamily="34" charset="0"/>
                        </a:rPr>
                        <a:t>Team Review / Feedback</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4 days</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Jan-03</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Jan-06</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panose="020F0502020204030204" pitchFamily="34" charset="0"/>
                        </a:rPr>
                        <a:t>All</a:t>
                      </a:r>
                      <a:r>
                        <a:rPr lang="en-US" sz="900" b="0" i="0" u="none" strike="noStrike" baseline="0" dirty="0">
                          <a:solidFill>
                            <a:srgbClr val="000000"/>
                          </a:solidFill>
                          <a:effectLst/>
                          <a:latin typeface="Calibri" panose="020F0502020204030204" pitchFamily="34" charset="0"/>
                        </a:rPr>
                        <a:t> Parties</a:t>
                      </a:r>
                      <a:endParaRPr lang="en-US" sz="900" b="0" i="0" u="none" strike="noStrike" dirty="0">
                        <a:solidFill>
                          <a:srgbClr val="000000"/>
                        </a:solidFill>
                        <a:effectLst/>
                        <a:latin typeface="Calibri" panose="020F0502020204030204" pitchFamily="34" charset="0"/>
                      </a:endParaRP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1000" b="0" i="0" u="none" strike="noStrike" dirty="0">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solidFill>
                      <a:srgbClr val="548235"/>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2916779"/>
                  </a:ext>
                </a:extLst>
              </a:tr>
              <a:tr h="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01622654"/>
                  </a:ext>
                </a:extLst>
              </a:tr>
              <a:tr h="186668">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dirty="0">
                          <a:solidFill>
                            <a:srgbClr val="000000"/>
                          </a:solidFill>
                          <a:effectLst/>
                          <a:latin typeface="Calibri" panose="020F0502020204030204" pitchFamily="34" charset="0"/>
                        </a:rPr>
                        <a:t>Revisions based on Team Feedback</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3 days</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panose="020F0502020204030204" pitchFamily="34" charset="0"/>
                        </a:rPr>
                        <a:t>Jan-06</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Jan-10</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panose="020F0502020204030204" pitchFamily="34" charset="0"/>
                        </a:rPr>
                        <a:t>DHHS</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1000" b="0" i="0" u="none" strike="noStrike">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1000" b="0" i="0" u="none" strike="noStrike">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66657032"/>
                  </a:ext>
                </a:extLst>
              </a:tr>
              <a:tr h="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01018299"/>
                  </a:ext>
                </a:extLst>
              </a:tr>
              <a:tr h="186668">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dirty="0">
                          <a:solidFill>
                            <a:srgbClr val="000000"/>
                          </a:solidFill>
                          <a:effectLst/>
                          <a:latin typeface="Calibri" panose="020F0502020204030204" pitchFamily="34" charset="0"/>
                        </a:rPr>
                        <a:t>Send to DHHS Executive</a:t>
                      </a:r>
                      <a:r>
                        <a:rPr lang="en-US" sz="900" b="0" i="0" u="none" strike="noStrike" baseline="0" dirty="0">
                          <a:solidFill>
                            <a:srgbClr val="000000"/>
                          </a:solidFill>
                          <a:effectLst/>
                          <a:latin typeface="Calibri" panose="020F0502020204030204" pitchFamily="34" charset="0"/>
                        </a:rPr>
                        <a:t> Team</a:t>
                      </a:r>
                      <a:endParaRPr lang="en-US" sz="900" b="0" i="0" u="none" strike="noStrike" dirty="0">
                        <a:solidFill>
                          <a:srgbClr val="000000"/>
                        </a:solidFill>
                        <a:effectLst/>
                        <a:latin typeface="Calibri" panose="020F0502020204030204" pitchFamily="34" charset="0"/>
                      </a:endParaRP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900" b="0" i="0" u="none" strike="noStrike" dirty="0">
                        <a:solidFill>
                          <a:srgbClr val="000000"/>
                        </a:solidFill>
                        <a:effectLst/>
                        <a:latin typeface="Calibri" panose="020F0502020204030204" pitchFamily="34" charset="0"/>
                      </a:endParaRP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panose="020F0502020204030204" pitchFamily="34" charset="0"/>
                        </a:rPr>
                        <a:t>Jan-11</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Jan-11</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panose="020F0502020204030204" pitchFamily="34" charset="0"/>
                        </a:rPr>
                        <a:t>DHHS</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1000" b="0" i="0" u="none" strike="noStrike">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49846488"/>
                  </a:ext>
                </a:extLst>
              </a:tr>
              <a:tr h="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11908610"/>
                  </a:ext>
                </a:extLst>
              </a:tr>
              <a:tr h="186668">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dirty="0">
                          <a:solidFill>
                            <a:srgbClr val="000000"/>
                          </a:solidFill>
                          <a:effectLst/>
                          <a:latin typeface="Calibri" panose="020F0502020204030204" pitchFamily="34" charset="0"/>
                        </a:rPr>
                        <a:t>DHHS</a:t>
                      </a:r>
                      <a:r>
                        <a:rPr lang="en-US" sz="900" b="0" i="0" u="none" strike="noStrike" baseline="0" dirty="0">
                          <a:solidFill>
                            <a:srgbClr val="000000"/>
                          </a:solidFill>
                          <a:effectLst/>
                          <a:latin typeface="Calibri" panose="020F0502020204030204" pitchFamily="34" charset="0"/>
                        </a:rPr>
                        <a:t> </a:t>
                      </a:r>
                      <a:r>
                        <a:rPr lang="en-US" sz="900" b="0" i="0" u="none" strike="noStrike" dirty="0">
                          <a:solidFill>
                            <a:srgbClr val="000000"/>
                          </a:solidFill>
                          <a:effectLst/>
                          <a:latin typeface="Calibri" panose="020F0502020204030204" pitchFamily="34" charset="0"/>
                        </a:rPr>
                        <a:t>Executive Team Review</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900" b="0" i="0" u="none" strike="noStrike" dirty="0">
                        <a:solidFill>
                          <a:srgbClr val="000000"/>
                        </a:solidFill>
                        <a:effectLst/>
                        <a:latin typeface="Calibri" panose="020F0502020204030204" pitchFamily="34" charset="0"/>
                      </a:endParaRP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Jan-11</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Jan-16</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panose="020F0502020204030204" pitchFamily="34" charset="0"/>
                        </a:rPr>
                        <a:t>DHHS</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1000" b="0" i="0" u="none" strike="noStrike">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1000" b="0" i="0" u="none" strike="noStrike">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3391844"/>
                  </a:ext>
                </a:extLst>
              </a:tr>
              <a:tr h="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85191669"/>
                  </a:ext>
                </a:extLst>
              </a:tr>
              <a:tr h="186668">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dirty="0">
                          <a:solidFill>
                            <a:srgbClr val="000000"/>
                          </a:solidFill>
                          <a:effectLst/>
                          <a:latin typeface="Calibri" panose="020F0502020204030204" pitchFamily="34" charset="0"/>
                        </a:rPr>
                        <a:t>Final Edits</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6 days</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Jan-16</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Jan-23</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panose="020F0502020204030204" pitchFamily="34" charset="0"/>
                        </a:rPr>
                        <a:t>DHHS</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1000" b="0" i="0" u="none" strike="noStrike">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1000" b="0" i="0" u="none" strike="noStrike">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solidFill>
                      <a:srgbClr val="30549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73856575"/>
                  </a:ext>
                </a:extLst>
              </a:tr>
              <a:tr h="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4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02567661"/>
                  </a:ext>
                </a:extLst>
              </a:tr>
              <a:tr h="186668">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900" b="0" i="0" u="none" strike="noStrike">
                          <a:solidFill>
                            <a:srgbClr val="000000"/>
                          </a:solidFill>
                          <a:effectLst/>
                          <a:latin typeface="Calibri" panose="020F0502020204030204" pitchFamily="34" charset="0"/>
                        </a:rPr>
                        <a:t>Submit Report</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endParaRPr lang="en-US" sz="900" b="0" i="0" u="none" strike="noStrike" dirty="0">
                        <a:solidFill>
                          <a:srgbClr val="000000"/>
                        </a:solidFill>
                        <a:effectLst/>
                        <a:latin typeface="Calibri" panose="020F0502020204030204" pitchFamily="34" charset="0"/>
                      </a:endParaRP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Jan-31</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a:solidFill>
                            <a:srgbClr val="000000"/>
                          </a:solidFill>
                          <a:effectLst/>
                          <a:latin typeface="Calibri" panose="020F0502020204030204" pitchFamily="34" charset="0"/>
                        </a:rPr>
                        <a:t>Jan-31</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r" fontAlgn="b"/>
                      <a:r>
                        <a:rPr lang="en-US" sz="900" b="0" i="0" u="none" strike="noStrike" dirty="0">
                          <a:solidFill>
                            <a:srgbClr val="000000"/>
                          </a:solidFill>
                          <a:effectLst/>
                          <a:latin typeface="Calibri" panose="020F0502020204030204" pitchFamily="34" charset="0"/>
                        </a:rPr>
                        <a:t>DHHS</a:t>
                      </a:r>
                    </a:p>
                  </a:txBody>
                  <a:tcPr marL="9333" marR="9333" marT="9333"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dirty="0">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dirty="0">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dirty="0">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dirty="0">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dirty="0">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dirty="0">
                        <a:solidFill>
                          <a:srgbClr val="000000"/>
                        </a:solidFill>
                        <a:effectLst/>
                        <a:latin typeface="Calibri" panose="020F0502020204030204" pitchFamily="34" charset="0"/>
                      </a:endParaRPr>
                    </a:p>
                  </a:txBody>
                  <a:tcPr marL="9333" marR="9333" marT="9333" marB="0" anchor="b">
                    <a:lnL>
                      <a:noFill/>
                    </a:lnL>
                    <a:lnR w="3175"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w="3175"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endParaRPr lang="en-US" sz="1000" b="0" i="0" u="none" strike="noStrike">
                        <a:solidFill>
                          <a:srgbClr val="000000"/>
                        </a:solidFill>
                        <a:effectLst/>
                        <a:latin typeface="Calibri" panose="020F0502020204030204" pitchFamily="34" charset="0"/>
                      </a:endParaRPr>
                    </a:p>
                  </a:txBody>
                  <a:tcPr marL="9333" marR="9333" marT="933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b"/>
                      <a:r>
                        <a:rPr lang="en-US" sz="1000" b="0" i="0" u="none" strike="noStrike" dirty="0">
                          <a:solidFill>
                            <a:srgbClr val="000000"/>
                          </a:solidFill>
                          <a:effectLst/>
                          <a:latin typeface="Calibri" panose="020F0502020204030204" pitchFamily="34" charset="0"/>
                        </a:rPr>
                        <a:t> </a:t>
                      </a:r>
                    </a:p>
                  </a:txBody>
                  <a:tcPr marL="9333" marR="9333" marT="9333" marB="0" anchor="b">
                    <a:lnL>
                      <a:noFill/>
                    </a:lnL>
                    <a:lnR>
                      <a:noFill/>
                    </a:lnR>
                    <a:lnT>
                      <a:noFill/>
                    </a:lnT>
                    <a:lnB>
                      <a:noFill/>
                    </a:lnB>
                    <a:lnTlToBr w="12700" cmpd="sng">
                      <a:noFill/>
                      <a:prstDash val="solid"/>
                    </a:lnTlToBr>
                    <a:lnBlToTr w="12700" cmpd="sng">
                      <a:noFill/>
                      <a:prstDash val="solid"/>
                    </a:lnBlToTr>
                    <a:solidFill>
                      <a:srgbClr val="305496"/>
                    </a:solidFill>
                  </a:tcPr>
                </a:tc>
                <a:extLst>
                  <a:ext uri="{0D108BD9-81ED-4DB2-BD59-A6C34878D82A}">
                    <a16:rowId xmlns:a16="http://schemas.microsoft.com/office/drawing/2014/main" val="3077644482"/>
                  </a:ext>
                </a:extLst>
              </a:tr>
            </a:tbl>
          </a:graphicData>
        </a:graphic>
      </p:graphicFrame>
      <p:sp>
        <p:nvSpPr>
          <p:cNvPr id="9" name="TextBox 8"/>
          <p:cNvSpPr txBox="1"/>
          <p:nvPr/>
        </p:nvSpPr>
        <p:spPr>
          <a:xfrm>
            <a:off x="215641" y="6147146"/>
            <a:ext cx="7347524" cy="307777"/>
          </a:xfrm>
          <a:prstGeom prst="rect">
            <a:avLst/>
          </a:prstGeom>
          <a:noFill/>
        </p:spPr>
        <p:txBody>
          <a:bodyPr wrap="none" rtlCol="0">
            <a:spAutoFit/>
          </a:bodyPr>
          <a:lstStyle/>
          <a:p>
            <a:r>
              <a:rPr lang="en-US" sz="1400" baseline="30000" dirty="0">
                <a:solidFill>
                  <a:prstClr val="black"/>
                </a:solidFill>
                <a:latin typeface="Calibri" panose="020F0502020204030204"/>
              </a:rPr>
              <a:t>1 </a:t>
            </a:r>
            <a:r>
              <a:rPr lang="en-US" sz="1400" dirty="0">
                <a:solidFill>
                  <a:prstClr val="black"/>
                </a:solidFill>
                <a:latin typeface="Calibri" panose="020F0502020204030204"/>
              </a:rPr>
              <a:t>Team Review consists of the Advisory &amp; Steering Committees along with the DHHS Planning Team</a:t>
            </a:r>
          </a:p>
        </p:txBody>
      </p:sp>
      <p:sp>
        <p:nvSpPr>
          <p:cNvPr id="4" name="Line Callout 1 3"/>
          <p:cNvSpPr/>
          <p:nvPr/>
        </p:nvSpPr>
        <p:spPr>
          <a:xfrm>
            <a:off x="7123150" y="779675"/>
            <a:ext cx="1369340" cy="251670"/>
          </a:xfrm>
          <a:prstGeom prst="borderCallout1">
            <a:avLst>
              <a:gd name="adj1" fmla="val 18750"/>
              <a:gd name="adj2" fmla="val -8333"/>
              <a:gd name="adj3" fmla="val 219168"/>
              <a:gd name="adj4" fmla="val -78767"/>
            </a:avLst>
          </a:prstGeom>
          <a:ln w="3175">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t>Denotes Advisory Committee Meetings</a:t>
            </a:r>
          </a:p>
        </p:txBody>
      </p:sp>
    </p:spTree>
    <p:extLst>
      <p:ext uri="{BB962C8B-B14F-4D97-AF65-F5344CB8AC3E}">
        <p14:creationId xmlns:p14="http://schemas.microsoft.com/office/powerpoint/2010/main" val="318763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19506" y="1115568"/>
            <a:ext cx="7863840" cy="4069080"/>
          </a:xfrm>
        </p:spPr>
        <p:txBody>
          <a:bodyPr anchor="ctr"/>
          <a:lstStyle/>
          <a:p>
            <a:pPr algn="ctr"/>
            <a:r>
              <a:rPr lang="en-US" sz="3600" dirty="0"/>
              <a:t>Status of Data Requests</a:t>
            </a:r>
          </a:p>
        </p:txBody>
      </p:sp>
      <p:sp>
        <p:nvSpPr>
          <p:cNvPr id="6" name="Slide Number Placeholder 5"/>
          <p:cNvSpPr>
            <a:spLocks noGrp="1"/>
          </p:cNvSpPr>
          <p:nvPr>
            <p:ph type="sldNum" sz="quarter" idx="12"/>
          </p:nvPr>
        </p:nvSpPr>
        <p:spPr/>
        <p:txBody>
          <a:bodyPr/>
          <a:lstStyle/>
          <a:p>
            <a:fld id="{73479C13-1970-4968-BE4F-D14125000ECD}" type="slidenum">
              <a:rPr lang="en-US" smtClean="0"/>
              <a:pPr/>
              <a:t>6</a:t>
            </a:fld>
            <a:endParaRPr lang="en-US" dirty="0"/>
          </a:p>
        </p:txBody>
      </p:sp>
    </p:spTree>
    <p:extLst>
      <p:ext uri="{BB962C8B-B14F-4D97-AF65-F5344CB8AC3E}">
        <p14:creationId xmlns:p14="http://schemas.microsoft.com/office/powerpoint/2010/main" val="952817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10128"/>
            <a:ext cx="7863840" cy="4272903"/>
          </a:xfrm>
        </p:spPr>
        <p:txBody>
          <a:bodyPr/>
          <a:lstStyle/>
          <a:p>
            <a:pPr>
              <a:spcAft>
                <a:spcPts val="0"/>
              </a:spcAft>
            </a:pPr>
            <a:r>
              <a:rPr lang="en-US" dirty="0">
                <a:solidFill>
                  <a:schemeClr val="tx1">
                    <a:lumMod val="75000"/>
                    <a:lumOff val="25000"/>
                  </a:schemeClr>
                </a:solidFill>
              </a:rPr>
              <a:t>More up-to-date enrollment</a:t>
            </a:r>
          </a:p>
          <a:p>
            <a:pPr>
              <a:spcAft>
                <a:spcPts val="0"/>
              </a:spcAft>
            </a:pPr>
            <a:r>
              <a:rPr lang="en-US" dirty="0">
                <a:solidFill>
                  <a:schemeClr val="tx1">
                    <a:lumMod val="75000"/>
                    <a:lumOff val="25000"/>
                  </a:schemeClr>
                </a:solidFill>
              </a:rPr>
              <a:t>Eligibility group descriptions</a:t>
            </a:r>
          </a:p>
          <a:p>
            <a:pPr>
              <a:spcAft>
                <a:spcPts val="0"/>
              </a:spcAft>
            </a:pPr>
            <a:r>
              <a:rPr lang="en-US" dirty="0">
                <a:solidFill>
                  <a:schemeClr val="tx1">
                    <a:lumMod val="75000"/>
                    <a:lumOff val="25000"/>
                  </a:schemeClr>
                </a:solidFill>
              </a:rPr>
              <a:t>Population by region and rural/urban status</a:t>
            </a:r>
          </a:p>
          <a:p>
            <a:pPr>
              <a:spcAft>
                <a:spcPts val="0"/>
              </a:spcAft>
            </a:pPr>
            <a:r>
              <a:rPr lang="en-US" dirty="0">
                <a:solidFill>
                  <a:schemeClr val="tx1">
                    <a:lumMod val="75000"/>
                    <a:lumOff val="25000"/>
                  </a:schemeClr>
                </a:solidFill>
              </a:rPr>
              <a:t>Population by living arrangement</a:t>
            </a:r>
          </a:p>
          <a:p>
            <a:pPr>
              <a:spcAft>
                <a:spcPts val="0"/>
              </a:spcAft>
            </a:pPr>
            <a:r>
              <a:rPr lang="en-US" dirty="0">
                <a:solidFill>
                  <a:schemeClr val="tx1">
                    <a:lumMod val="75000"/>
                    <a:lumOff val="25000"/>
                  </a:schemeClr>
                </a:solidFill>
              </a:rPr>
              <a:t>Explanation for Medicaid-only disabled enrollment</a:t>
            </a:r>
          </a:p>
          <a:p>
            <a:pPr>
              <a:spcAft>
                <a:spcPts val="0"/>
              </a:spcAft>
            </a:pPr>
            <a:r>
              <a:rPr lang="en-US" dirty="0">
                <a:solidFill>
                  <a:schemeClr val="tx1">
                    <a:lumMod val="75000"/>
                    <a:lumOff val="25000"/>
                  </a:schemeClr>
                </a:solidFill>
              </a:rPr>
              <a:t>List of mandatory vs. optional services</a:t>
            </a:r>
          </a:p>
          <a:p>
            <a:pPr>
              <a:spcAft>
                <a:spcPts val="0"/>
              </a:spcAft>
            </a:pPr>
            <a:r>
              <a:rPr lang="en-US" dirty="0">
                <a:solidFill>
                  <a:schemeClr val="tx1">
                    <a:lumMod val="75000"/>
                    <a:lumOff val="25000"/>
                  </a:schemeClr>
                </a:solidFill>
              </a:rPr>
              <a:t>Population served by medical homes</a:t>
            </a:r>
          </a:p>
          <a:p>
            <a:pPr>
              <a:spcAft>
                <a:spcPts val="0"/>
              </a:spcAft>
            </a:pPr>
            <a:r>
              <a:rPr lang="en-US" dirty="0">
                <a:solidFill>
                  <a:schemeClr val="tx1">
                    <a:lumMod val="75000"/>
                    <a:lumOff val="25000"/>
                  </a:schemeClr>
                </a:solidFill>
              </a:rPr>
              <a:t>MLTSS Utilization Changes (sent 9/2)</a:t>
            </a:r>
          </a:p>
          <a:p>
            <a:pPr>
              <a:spcBef>
                <a:spcPts val="600"/>
              </a:spcBef>
              <a:spcAft>
                <a:spcPts val="0"/>
              </a:spcAft>
            </a:pPr>
            <a:endParaRPr lang="en-US" sz="1800" dirty="0">
              <a:solidFill>
                <a:schemeClr val="tx1">
                  <a:lumMod val="75000"/>
                  <a:lumOff val="25000"/>
                </a:schemeClr>
              </a:solidFill>
            </a:endParaRPr>
          </a:p>
          <a:p>
            <a:pPr marL="0" indent="0">
              <a:spcBef>
                <a:spcPts val="600"/>
              </a:spcBef>
              <a:spcAft>
                <a:spcPts val="0"/>
              </a:spcAft>
              <a:buNone/>
            </a:pPr>
            <a:endParaRPr lang="en-US" sz="1800" dirty="0">
              <a:solidFill>
                <a:schemeClr val="tx1">
                  <a:lumMod val="75000"/>
                  <a:lumOff val="25000"/>
                </a:schemeClr>
              </a:solidFill>
            </a:endParaRPr>
          </a:p>
          <a:p>
            <a:pPr>
              <a:spcBef>
                <a:spcPts val="600"/>
              </a:spcBef>
              <a:spcAft>
                <a:spcPts val="0"/>
              </a:spcAft>
            </a:pPr>
            <a:endParaRPr lang="en-US" sz="1800" dirty="0">
              <a:solidFill>
                <a:schemeClr val="tx1">
                  <a:lumMod val="75000"/>
                  <a:lumOff val="25000"/>
                </a:schemeClr>
              </a:solidFill>
            </a:endParaRPr>
          </a:p>
          <a:p>
            <a:pPr>
              <a:spcBef>
                <a:spcPts val="600"/>
              </a:spcBef>
              <a:spcAft>
                <a:spcPts val="0"/>
              </a:spcAft>
            </a:pPr>
            <a:endParaRPr lang="en-US" sz="1800" dirty="0">
              <a:solidFill>
                <a:schemeClr val="tx1">
                  <a:lumMod val="75000"/>
                  <a:lumOff val="25000"/>
                </a:schemeClr>
              </a:solidFill>
            </a:endParaRPr>
          </a:p>
          <a:p>
            <a:pPr>
              <a:spcBef>
                <a:spcPts val="600"/>
              </a:spcBef>
              <a:spcAft>
                <a:spcPts val="0"/>
              </a:spcAft>
            </a:pPr>
            <a:endParaRPr lang="en-US" sz="1800" dirty="0">
              <a:solidFill>
                <a:schemeClr val="tx1">
                  <a:lumMod val="75000"/>
                  <a:lumOff val="25000"/>
                </a:schemeClr>
              </a:solidFill>
            </a:endParaRPr>
          </a:p>
          <a:p>
            <a:pPr marL="0" indent="0">
              <a:spcBef>
                <a:spcPts val="600"/>
              </a:spcBef>
              <a:spcAft>
                <a:spcPts val="0"/>
              </a:spcAft>
              <a:buNone/>
            </a:pPr>
            <a:endParaRPr lang="en-US" sz="1800" dirty="0"/>
          </a:p>
          <a:p>
            <a:pPr>
              <a:spcBef>
                <a:spcPts val="600"/>
              </a:spcBef>
              <a:spcAft>
                <a:spcPts val="0"/>
              </a:spcAft>
            </a:pPr>
            <a:endParaRPr lang="en-US" sz="1800" dirty="0"/>
          </a:p>
          <a:p>
            <a:pPr>
              <a:spcBef>
                <a:spcPts val="600"/>
              </a:spcBef>
              <a:spcAft>
                <a:spcPts val="0"/>
              </a:spcAft>
            </a:pPr>
            <a:endParaRPr lang="en-US" sz="1800" dirty="0"/>
          </a:p>
        </p:txBody>
      </p:sp>
      <p:sp>
        <p:nvSpPr>
          <p:cNvPr id="4" name="Text Placeholder 3"/>
          <p:cNvSpPr>
            <a:spLocks noGrp="1"/>
          </p:cNvSpPr>
          <p:nvPr>
            <p:ph type="body" sz="quarter" idx="13"/>
          </p:nvPr>
        </p:nvSpPr>
        <p:spPr/>
        <p:txBody>
          <a:bodyPr/>
          <a:lstStyle/>
          <a:p>
            <a:r>
              <a:rPr lang="en-US" dirty="0"/>
              <a:t>Completed Requests</a:t>
            </a:r>
          </a:p>
        </p:txBody>
      </p:sp>
      <p:sp>
        <p:nvSpPr>
          <p:cNvPr id="3" name="Slide Number Placeholder 2"/>
          <p:cNvSpPr>
            <a:spLocks noGrp="1"/>
          </p:cNvSpPr>
          <p:nvPr>
            <p:ph type="sldNum" sz="quarter" idx="12"/>
          </p:nvPr>
        </p:nvSpPr>
        <p:spPr/>
        <p:txBody>
          <a:bodyPr/>
          <a:lstStyle/>
          <a:p>
            <a:fld id="{73479C13-1970-4968-BE4F-D14125000ECD}" type="slidenum">
              <a:rPr lang="en-US" smtClean="0"/>
              <a:pPr/>
              <a:t>7</a:t>
            </a:fld>
            <a:endParaRPr lang="en-US" dirty="0"/>
          </a:p>
        </p:txBody>
      </p:sp>
    </p:spTree>
    <p:extLst>
      <p:ext uri="{BB962C8B-B14F-4D97-AF65-F5344CB8AC3E}">
        <p14:creationId xmlns:p14="http://schemas.microsoft.com/office/powerpoint/2010/main" val="3875117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422399"/>
            <a:ext cx="7863840" cy="4272903"/>
          </a:xfrm>
        </p:spPr>
        <p:txBody>
          <a:bodyPr/>
          <a:lstStyle/>
          <a:p>
            <a:pPr>
              <a:spcBef>
                <a:spcPts val="600"/>
              </a:spcBef>
              <a:spcAft>
                <a:spcPts val="0"/>
              </a:spcAft>
            </a:pPr>
            <a:endParaRPr lang="en-US" sz="1800" dirty="0">
              <a:solidFill>
                <a:schemeClr val="tx1">
                  <a:lumMod val="75000"/>
                  <a:lumOff val="25000"/>
                </a:schemeClr>
              </a:solidFill>
            </a:endParaRPr>
          </a:p>
          <a:p>
            <a:pPr marL="0" indent="0">
              <a:spcBef>
                <a:spcPts val="600"/>
              </a:spcBef>
              <a:spcAft>
                <a:spcPts val="0"/>
              </a:spcAft>
              <a:buNone/>
            </a:pPr>
            <a:endParaRPr lang="en-US" sz="1800" dirty="0">
              <a:solidFill>
                <a:schemeClr val="tx1">
                  <a:lumMod val="75000"/>
                  <a:lumOff val="25000"/>
                </a:schemeClr>
              </a:solidFill>
            </a:endParaRPr>
          </a:p>
          <a:p>
            <a:pPr>
              <a:spcBef>
                <a:spcPts val="600"/>
              </a:spcBef>
              <a:spcAft>
                <a:spcPts val="0"/>
              </a:spcAft>
            </a:pPr>
            <a:endParaRPr lang="en-US" sz="1800" dirty="0">
              <a:solidFill>
                <a:schemeClr val="tx1">
                  <a:lumMod val="75000"/>
                  <a:lumOff val="25000"/>
                </a:schemeClr>
              </a:solidFill>
            </a:endParaRPr>
          </a:p>
          <a:p>
            <a:pPr>
              <a:spcBef>
                <a:spcPts val="600"/>
              </a:spcBef>
              <a:spcAft>
                <a:spcPts val="0"/>
              </a:spcAft>
            </a:pPr>
            <a:endParaRPr lang="en-US" sz="1800" dirty="0">
              <a:solidFill>
                <a:schemeClr val="tx1">
                  <a:lumMod val="75000"/>
                  <a:lumOff val="25000"/>
                </a:schemeClr>
              </a:solidFill>
            </a:endParaRPr>
          </a:p>
          <a:p>
            <a:pPr>
              <a:spcBef>
                <a:spcPts val="600"/>
              </a:spcBef>
              <a:spcAft>
                <a:spcPts val="0"/>
              </a:spcAft>
            </a:pPr>
            <a:endParaRPr lang="en-US" sz="1800" dirty="0">
              <a:solidFill>
                <a:schemeClr val="tx1">
                  <a:lumMod val="75000"/>
                  <a:lumOff val="25000"/>
                </a:schemeClr>
              </a:solidFill>
            </a:endParaRPr>
          </a:p>
          <a:p>
            <a:pPr marL="0" indent="0">
              <a:spcBef>
                <a:spcPts val="600"/>
              </a:spcBef>
              <a:spcAft>
                <a:spcPts val="0"/>
              </a:spcAft>
              <a:buNone/>
            </a:pPr>
            <a:endParaRPr lang="en-US" sz="1800" dirty="0"/>
          </a:p>
          <a:p>
            <a:pPr>
              <a:spcBef>
                <a:spcPts val="600"/>
              </a:spcBef>
              <a:spcAft>
                <a:spcPts val="0"/>
              </a:spcAft>
            </a:pPr>
            <a:endParaRPr lang="en-US" sz="1800" dirty="0"/>
          </a:p>
          <a:p>
            <a:pPr>
              <a:spcBef>
                <a:spcPts val="600"/>
              </a:spcBef>
              <a:spcAft>
                <a:spcPts val="0"/>
              </a:spcAft>
            </a:pPr>
            <a:endParaRPr lang="en-US" sz="1800" dirty="0"/>
          </a:p>
        </p:txBody>
      </p:sp>
      <p:sp>
        <p:nvSpPr>
          <p:cNvPr id="4" name="Text Placeholder 3"/>
          <p:cNvSpPr>
            <a:spLocks noGrp="1"/>
          </p:cNvSpPr>
          <p:nvPr>
            <p:ph type="body" sz="quarter" idx="13"/>
          </p:nvPr>
        </p:nvSpPr>
        <p:spPr/>
        <p:txBody>
          <a:bodyPr/>
          <a:lstStyle/>
          <a:p>
            <a:r>
              <a:rPr lang="en-US" dirty="0"/>
              <a:t>Status of Outstanding Requests</a:t>
            </a:r>
          </a:p>
        </p:txBody>
      </p:sp>
      <p:sp>
        <p:nvSpPr>
          <p:cNvPr id="3" name="Slide Number Placeholder 2"/>
          <p:cNvSpPr>
            <a:spLocks noGrp="1"/>
          </p:cNvSpPr>
          <p:nvPr>
            <p:ph type="sldNum" sz="quarter" idx="12"/>
          </p:nvPr>
        </p:nvSpPr>
        <p:spPr/>
        <p:txBody>
          <a:bodyPr/>
          <a:lstStyle/>
          <a:p>
            <a:fld id="{73479C13-1970-4968-BE4F-D14125000ECD}" type="slidenum">
              <a:rPr lang="en-US" smtClean="0"/>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16501894"/>
              </p:ext>
            </p:extLst>
          </p:nvPr>
        </p:nvGraphicFramePr>
        <p:xfrm>
          <a:off x="783772" y="1201057"/>
          <a:ext cx="7045778" cy="4335780"/>
        </p:xfrm>
        <a:graphic>
          <a:graphicData uri="http://schemas.openxmlformats.org/drawingml/2006/table">
            <a:tbl>
              <a:tblPr firstRow="1" bandRow="1">
                <a:tableStyleId>{5C22544A-7EE6-4342-B048-85BDC9FD1C3A}</a:tableStyleId>
              </a:tblPr>
              <a:tblGrid>
                <a:gridCol w="3228370">
                  <a:extLst>
                    <a:ext uri="{9D8B030D-6E8A-4147-A177-3AD203B41FA5}">
                      <a16:colId xmlns:a16="http://schemas.microsoft.com/office/drawing/2014/main" val="20000"/>
                    </a:ext>
                  </a:extLst>
                </a:gridCol>
                <a:gridCol w="3817408">
                  <a:extLst>
                    <a:ext uri="{9D8B030D-6E8A-4147-A177-3AD203B41FA5}">
                      <a16:colId xmlns:a16="http://schemas.microsoft.com/office/drawing/2014/main" val="20001"/>
                    </a:ext>
                  </a:extLst>
                </a:gridCol>
              </a:tblGrid>
              <a:tr h="370840">
                <a:tc>
                  <a:txBody>
                    <a:bodyPr/>
                    <a:lstStyle/>
                    <a:p>
                      <a:r>
                        <a:rPr lang="en-US" dirty="0"/>
                        <a:t>Request</a:t>
                      </a:r>
                    </a:p>
                  </a:txBody>
                  <a:tcPr anchor="ctr"/>
                </a:tc>
                <a:tc>
                  <a:txBody>
                    <a:bodyPr/>
                    <a:lstStyle/>
                    <a:p>
                      <a:r>
                        <a:rPr lang="en-US" dirty="0"/>
                        <a:t>Status</a:t>
                      </a:r>
                    </a:p>
                  </a:txBody>
                  <a:tcPr anchor="ctr"/>
                </a:tc>
                <a:extLst>
                  <a:ext uri="{0D108BD9-81ED-4DB2-BD59-A6C34878D82A}">
                    <a16:rowId xmlns:a16="http://schemas.microsoft.com/office/drawing/2014/main" val="10000"/>
                  </a:ext>
                </a:extLst>
              </a:tr>
              <a:tr h="370840">
                <a:tc>
                  <a:txBody>
                    <a:bodyPr/>
                    <a:lstStyle/>
                    <a:p>
                      <a:r>
                        <a:rPr lang="en-US" dirty="0"/>
                        <a:t>Diagnosis/Co-morbidity data</a:t>
                      </a:r>
                    </a:p>
                  </a:txBody>
                  <a:tcPr/>
                </a:tc>
                <a:tc>
                  <a:txBody>
                    <a:bodyPr/>
                    <a:lstStyle/>
                    <a:p>
                      <a:r>
                        <a:rPr lang="en-US" dirty="0"/>
                        <a:t>Requested internally; may only include FFS data</a:t>
                      </a:r>
                    </a:p>
                  </a:txBody>
                  <a:tcPr/>
                </a:tc>
                <a:extLst>
                  <a:ext uri="{0D108BD9-81ED-4DB2-BD59-A6C34878D82A}">
                    <a16:rowId xmlns:a16="http://schemas.microsoft.com/office/drawing/2014/main" val="10001"/>
                  </a:ext>
                </a:extLst>
              </a:tr>
              <a:tr h="370840">
                <a:tc>
                  <a:txBody>
                    <a:bodyPr/>
                    <a:lstStyle/>
                    <a:p>
                      <a:r>
                        <a:rPr lang="en-US" dirty="0"/>
                        <a:t>Additional detail on HMO premiums</a:t>
                      </a:r>
                    </a:p>
                  </a:txBody>
                  <a:tcPr/>
                </a:tc>
                <a:tc>
                  <a:txBody>
                    <a:bodyPr/>
                    <a:lstStyle/>
                    <a:p>
                      <a:r>
                        <a:rPr lang="en-US" dirty="0"/>
                        <a:t>Requested internally</a:t>
                      </a:r>
                    </a:p>
                  </a:txBody>
                  <a:tcPr/>
                </a:tc>
                <a:extLst>
                  <a:ext uri="{0D108BD9-81ED-4DB2-BD59-A6C34878D82A}">
                    <a16:rowId xmlns:a16="http://schemas.microsoft.com/office/drawing/2014/main" val="10002"/>
                  </a:ext>
                </a:extLst>
              </a:tr>
              <a:tr h="370840">
                <a:tc>
                  <a:txBody>
                    <a:bodyPr/>
                    <a:lstStyle/>
                    <a:p>
                      <a:r>
                        <a:rPr lang="en-US" dirty="0"/>
                        <a:t>Split out utilization and claims by partial vs. full duals</a:t>
                      </a:r>
                    </a:p>
                  </a:txBody>
                  <a:tcPr/>
                </a:tc>
                <a:tc>
                  <a:txBody>
                    <a:bodyPr/>
                    <a:lstStyle/>
                    <a:p>
                      <a:r>
                        <a:rPr lang="en-US" dirty="0"/>
                        <a:t>Requested internally</a:t>
                      </a:r>
                    </a:p>
                  </a:txBody>
                  <a:tcPr/>
                </a:tc>
                <a:extLst>
                  <a:ext uri="{0D108BD9-81ED-4DB2-BD59-A6C34878D82A}">
                    <a16:rowId xmlns:a16="http://schemas.microsoft.com/office/drawing/2014/main" val="10003"/>
                  </a:ext>
                </a:extLst>
              </a:tr>
              <a:tr h="370840">
                <a:tc>
                  <a:txBody>
                    <a:bodyPr/>
                    <a:lstStyle/>
                    <a:p>
                      <a:r>
                        <a:rPr lang="en-US" dirty="0"/>
                        <a:t>Distribution of claims to identify</a:t>
                      </a:r>
                      <a:r>
                        <a:rPr lang="en-US" baseline="0" dirty="0"/>
                        <a:t> high utilizers</a:t>
                      </a:r>
                      <a:endParaRPr lang="en-US" dirty="0"/>
                    </a:p>
                  </a:txBody>
                  <a:tcPr/>
                </a:tc>
                <a:tc>
                  <a:txBody>
                    <a:bodyPr/>
                    <a:lstStyle/>
                    <a:p>
                      <a:r>
                        <a:rPr lang="en-US" dirty="0"/>
                        <a:t>Requested internally</a:t>
                      </a:r>
                    </a:p>
                  </a:txBody>
                  <a:tcPr/>
                </a:tc>
                <a:extLst>
                  <a:ext uri="{0D108BD9-81ED-4DB2-BD59-A6C34878D82A}">
                    <a16:rowId xmlns:a16="http://schemas.microsoft.com/office/drawing/2014/main" val="10004"/>
                  </a:ext>
                </a:extLst>
              </a:tr>
              <a:tr h="370840">
                <a:tc>
                  <a:txBody>
                    <a:bodyPr/>
                    <a:lstStyle/>
                    <a:p>
                      <a:r>
                        <a:rPr lang="en-US" dirty="0"/>
                        <a:t>Income levels of people who</a:t>
                      </a:r>
                      <a:r>
                        <a:rPr lang="en-US" baseline="0" dirty="0"/>
                        <a:t> qualify for spend down</a:t>
                      </a:r>
                      <a:endParaRPr lang="en-US" dirty="0"/>
                    </a:p>
                  </a:txBody>
                  <a:tcPr/>
                </a:tc>
                <a:tc>
                  <a:txBody>
                    <a:bodyPr/>
                    <a:lstStyle/>
                    <a:p>
                      <a:r>
                        <a:rPr lang="en-US" dirty="0"/>
                        <a:t>Requested internally</a:t>
                      </a:r>
                    </a:p>
                  </a:txBody>
                  <a:tcPr/>
                </a:tc>
                <a:extLst>
                  <a:ext uri="{0D108BD9-81ED-4DB2-BD59-A6C34878D82A}">
                    <a16:rowId xmlns:a16="http://schemas.microsoft.com/office/drawing/2014/main" val="10005"/>
                  </a:ext>
                </a:extLst>
              </a:tr>
              <a:tr h="370840">
                <a:tc>
                  <a:txBody>
                    <a:bodyPr/>
                    <a:lstStyle/>
                    <a:p>
                      <a:r>
                        <a:rPr lang="en-US" dirty="0"/>
                        <a:t>Volume of services utilized</a:t>
                      </a:r>
                    </a:p>
                  </a:txBody>
                  <a:tcPr/>
                </a:tc>
                <a:tc>
                  <a:txBody>
                    <a:bodyPr/>
                    <a:lstStyle/>
                    <a:p>
                      <a:r>
                        <a:rPr lang="en-US" dirty="0"/>
                        <a:t>Requested internally</a:t>
                      </a:r>
                    </a:p>
                  </a:txBody>
                  <a:tcPr/>
                </a:tc>
                <a:extLst>
                  <a:ext uri="{0D108BD9-81ED-4DB2-BD59-A6C34878D82A}">
                    <a16:rowId xmlns:a16="http://schemas.microsoft.com/office/drawing/2014/main" val="10006"/>
                  </a:ext>
                </a:extLst>
              </a:tr>
              <a:tr h="370840">
                <a:tc>
                  <a:txBody>
                    <a:bodyPr/>
                    <a:lstStyle/>
                    <a:p>
                      <a:r>
                        <a:rPr lang="en-US" dirty="0"/>
                        <a:t>Number of duals utilizing</a:t>
                      </a:r>
                      <a:r>
                        <a:rPr lang="en-US" baseline="0" dirty="0"/>
                        <a:t> services through LME-MCOs</a:t>
                      </a:r>
                      <a:endParaRPr lang="en-US" dirty="0"/>
                    </a:p>
                  </a:txBody>
                  <a:tcPr/>
                </a:tc>
                <a:tc>
                  <a:txBody>
                    <a:bodyPr/>
                    <a:lstStyle/>
                    <a:p>
                      <a:r>
                        <a:rPr lang="en-US" dirty="0"/>
                        <a:t>Requested from consultant</a:t>
                      </a:r>
                    </a:p>
                  </a:txBody>
                  <a:tcPr/>
                </a:tc>
                <a:extLst>
                  <a:ext uri="{0D108BD9-81ED-4DB2-BD59-A6C34878D82A}">
                    <a16:rowId xmlns:a16="http://schemas.microsoft.com/office/drawing/2014/main" val="10008"/>
                  </a:ext>
                </a:extLst>
              </a:tr>
              <a:tr h="370840">
                <a:tc>
                  <a:txBody>
                    <a:bodyPr/>
                    <a:lstStyle/>
                    <a:p>
                      <a:r>
                        <a:rPr lang="en-US" dirty="0"/>
                        <a:t>Incorporation</a:t>
                      </a:r>
                      <a:r>
                        <a:rPr lang="en-US" baseline="0" dirty="0"/>
                        <a:t> of Medicare data</a:t>
                      </a:r>
                      <a:endParaRPr lang="en-US" dirty="0"/>
                    </a:p>
                  </a:txBody>
                  <a:tcPr/>
                </a:tc>
                <a:tc>
                  <a:txBody>
                    <a:bodyPr/>
                    <a:lstStyle/>
                    <a:p>
                      <a:r>
                        <a:rPr lang="en-US" dirty="0"/>
                        <a:t>Medicare</a:t>
                      </a:r>
                      <a:r>
                        <a:rPr lang="en-US" baseline="0" dirty="0"/>
                        <a:t> data is not available; not feasible to obtain in the time period for the Dual </a:t>
                      </a:r>
                      <a:r>
                        <a:rPr lang="en-US" baseline="0" dirty="0" err="1"/>
                        <a:t>Eligibles</a:t>
                      </a:r>
                      <a:r>
                        <a:rPr lang="en-US" baseline="0" dirty="0"/>
                        <a:t> Advisory Committee</a:t>
                      </a:r>
                      <a:endParaRPr lang="en-US"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5460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40080" y="82550"/>
            <a:ext cx="7863840" cy="822960"/>
          </a:xfrm>
        </p:spPr>
        <p:txBody>
          <a:bodyPr/>
          <a:lstStyle/>
          <a:p>
            <a:r>
              <a:rPr lang="en-US" dirty="0"/>
              <a:t>Prior Advisory Committee Results</a:t>
            </a:r>
          </a:p>
        </p:txBody>
      </p:sp>
      <p:sp>
        <p:nvSpPr>
          <p:cNvPr id="3" name="Slide Number Placeholder 2"/>
          <p:cNvSpPr>
            <a:spLocks noGrp="1"/>
          </p:cNvSpPr>
          <p:nvPr>
            <p:ph type="sldNum" sz="quarter" idx="12"/>
          </p:nvPr>
        </p:nvSpPr>
        <p:spPr/>
        <p:txBody>
          <a:bodyPr/>
          <a:lstStyle/>
          <a:p>
            <a:fld id="{73479C13-1970-4968-BE4F-D14125000ECD}" type="slidenum">
              <a:rPr lang="en-US" smtClean="0"/>
              <a:pPr/>
              <a:t>9</a:t>
            </a:fld>
            <a:endParaRPr lang="en-US" dirty="0"/>
          </a:p>
        </p:txBody>
      </p:sp>
      <p:sp>
        <p:nvSpPr>
          <p:cNvPr id="10" name="Content Placeholder 1"/>
          <p:cNvSpPr>
            <a:spLocks noGrp="1"/>
          </p:cNvSpPr>
          <p:nvPr>
            <p:ph idx="1"/>
          </p:nvPr>
        </p:nvSpPr>
        <p:spPr>
          <a:xfrm>
            <a:off x="628650" y="979055"/>
            <a:ext cx="7863840" cy="5443010"/>
          </a:xfrm>
        </p:spPr>
        <p:txBody>
          <a:bodyPr/>
          <a:lstStyle/>
          <a:p>
            <a:pPr marL="0" indent="0">
              <a:spcAft>
                <a:spcPts val="1800"/>
              </a:spcAft>
              <a:buNone/>
            </a:pPr>
            <a:r>
              <a:rPr lang="en-US" dirty="0">
                <a:solidFill>
                  <a:schemeClr val="tx1">
                    <a:lumMod val="75000"/>
                    <a:lumOff val="25000"/>
                  </a:schemeClr>
                </a:solidFill>
              </a:rPr>
              <a:t>During the last meeting, the Duals Advisory Committee responded to four questions related to how and when the duals population should be incorporated into managed care.</a:t>
            </a:r>
          </a:p>
          <a:p>
            <a:pPr marL="0" indent="0">
              <a:buNone/>
            </a:pPr>
            <a:r>
              <a:rPr lang="en-US" dirty="0">
                <a:solidFill>
                  <a:schemeClr val="tx1">
                    <a:lumMod val="75000"/>
                    <a:lumOff val="25000"/>
                  </a:schemeClr>
                </a:solidFill>
              </a:rPr>
              <a:t>The Steering Committee then reviewed these responses and worked to consolidate them into very specific recommendations.</a:t>
            </a:r>
          </a:p>
        </p:txBody>
      </p:sp>
    </p:spTree>
    <p:extLst>
      <p:ext uri="{BB962C8B-B14F-4D97-AF65-F5344CB8AC3E}">
        <p14:creationId xmlns:p14="http://schemas.microsoft.com/office/powerpoint/2010/main" val="663401478"/>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11829</TotalTime>
  <Words>1212</Words>
  <Application>Microsoft Office PowerPoint</Application>
  <PresentationFormat>On-screen Show (4:3)</PresentationFormat>
  <Paragraphs>285</Paragraphs>
  <Slides>18</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Franklin Gothic Demi Cond</vt:lpstr>
      <vt:lpstr>Franklin Gothic Medium</vt:lpstr>
      <vt:lpstr>Franklin Gothic Medium Cond</vt:lpstr>
      <vt:lpstr>Times New Roman</vt:lpstr>
      <vt:lpstr>Wingdings</vt:lpstr>
      <vt:lpstr>2_Office Theme</vt:lpstr>
      <vt:lpstr>NC Dual Eligibles Advisory Committee September 23,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Diaz, Angela L</cp:lastModifiedBy>
  <cp:revision>717</cp:revision>
  <cp:lastPrinted>2016-06-22T19:53:58Z</cp:lastPrinted>
  <dcterms:created xsi:type="dcterms:W3CDTF">2015-07-07T20:02:11Z</dcterms:created>
  <dcterms:modified xsi:type="dcterms:W3CDTF">2016-09-20T19:34:15Z</dcterms:modified>
</cp:coreProperties>
</file>