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709" r:id="rId2"/>
    <p:sldMasterId id="2147483698" r:id="rId3"/>
  </p:sldMasterIdLst>
  <p:notesMasterIdLst>
    <p:notesMasterId r:id="rId32"/>
  </p:notesMasterIdLst>
  <p:handoutMasterIdLst>
    <p:handoutMasterId r:id="rId33"/>
  </p:handoutMasterIdLst>
  <p:sldIdLst>
    <p:sldId id="458" r:id="rId4"/>
    <p:sldId id="498" r:id="rId5"/>
    <p:sldId id="492" r:id="rId6"/>
    <p:sldId id="449" r:id="rId7"/>
    <p:sldId id="501" r:id="rId8"/>
    <p:sldId id="493" r:id="rId9"/>
    <p:sldId id="494" r:id="rId10"/>
    <p:sldId id="495" r:id="rId11"/>
    <p:sldId id="496" r:id="rId12"/>
    <p:sldId id="462" r:id="rId13"/>
    <p:sldId id="464" r:id="rId14"/>
    <p:sldId id="463" r:id="rId15"/>
    <p:sldId id="465" r:id="rId16"/>
    <p:sldId id="466" r:id="rId17"/>
    <p:sldId id="467" r:id="rId18"/>
    <p:sldId id="468" r:id="rId19"/>
    <p:sldId id="473" r:id="rId20"/>
    <p:sldId id="474" r:id="rId21"/>
    <p:sldId id="476" r:id="rId22"/>
    <p:sldId id="499" r:id="rId23"/>
    <p:sldId id="475" r:id="rId24"/>
    <p:sldId id="479" r:id="rId25"/>
    <p:sldId id="480" r:id="rId26"/>
    <p:sldId id="478" r:id="rId27"/>
    <p:sldId id="482" r:id="rId28"/>
    <p:sldId id="485" r:id="rId29"/>
    <p:sldId id="487" r:id="rId30"/>
    <p:sldId id="490" r:id="rId31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rche, Julia K" initials="LJK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365E"/>
    <a:srgbClr val="94B6C7"/>
    <a:srgbClr val="657E32"/>
    <a:srgbClr val="E9F0F3"/>
    <a:srgbClr val="DBE7EC"/>
    <a:srgbClr val="CEDDEC"/>
    <a:srgbClr val="E4EEF4"/>
    <a:srgbClr val="288D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5" autoAdjust="0"/>
    <p:restoredTop sz="88070" autoAdjust="0"/>
  </p:normalViewPr>
  <p:slideViewPr>
    <p:cSldViewPr snapToGrid="0">
      <p:cViewPr varScale="1">
        <p:scale>
          <a:sx n="69" d="100"/>
          <a:sy n="69" d="100"/>
        </p:scale>
        <p:origin x="140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27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9" y="0"/>
            <a:ext cx="3038475" cy="463550"/>
          </a:xfrm>
          <a:prstGeom prst="rect">
            <a:avLst/>
          </a:prstGeom>
        </p:spPr>
        <p:txBody>
          <a:bodyPr vert="horz" lIns="91759" tIns="45880" rIns="91759" bIns="458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5" y="0"/>
            <a:ext cx="3038475" cy="463550"/>
          </a:xfrm>
          <a:prstGeom prst="rect">
            <a:avLst/>
          </a:prstGeom>
        </p:spPr>
        <p:txBody>
          <a:bodyPr vert="horz" lIns="91759" tIns="45880" rIns="91759" bIns="45880" rtlCol="0"/>
          <a:lstStyle>
            <a:lvl1pPr algn="r">
              <a:defRPr sz="1200"/>
            </a:lvl1pPr>
          </a:lstStyle>
          <a:p>
            <a:fld id="{A9B734D9-FBB7-4B85-86A2-24E15EDE55E0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9" y="8772526"/>
            <a:ext cx="3038475" cy="463550"/>
          </a:xfrm>
          <a:prstGeom prst="rect">
            <a:avLst/>
          </a:prstGeom>
        </p:spPr>
        <p:txBody>
          <a:bodyPr vert="horz" lIns="91759" tIns="45880" rIns="91759" bIns="458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5" y="8772526"/>
            <a:ext cx="3038475" cy="463550"/>
          </a:xfrm>
          <a:prstGeom prst="rect">
            <a:avLst/>
          </a:prstGeom>
        </p:spPr>
        <p:txBody>
          <a:bodyPr vert="horz" lIns="91759" tIns="45880" rIns="91759" bIns="45880" rtlCol="0" anchor="b"/>
          <a:lstStyle>
            <a:lvl1pPr algn="r">
              <a:defRPr sz="1200"/>
            </a:lvl1pPr>
          </a:lstStyle>
          <a:p>
            <a:fld id="{41803F26-4061-4820-A8A7-DA9F547591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075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7"/>
            <a:ext cx="3037840" cy="463408"/>
          </a:xfrm>
          <a:prstGeom prst="rect">
            <a:avLst/>
          </a:prstGeom>
        </p:spPr>
        <p:txBody>
          <a:bodyPr vert="horz" lIns="93155" tIns="46576" rIns="93155" bIns="465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7"/>
            <a:ext cx="3037840" cy="463408"/>
          </a:xfrm>
          <a:prstGeom prst="rect">
            <a:avLst/>
          </a:prstGeom>
        </p:spPr>
        <p:txBody>
          <a:bodyPr vert="horz" lIns="93155" tIns="46576" rIns="93155" bIns="46576" rtlCol="0"/>
          <a:lstStyle>
            <a:lvl1pPr algn="r">
              <a:defRPr sz="1200"/>
            </a:lvl1pPr>
          </a:lstStyle>
          <a:p>
            <a:fld id="{E3FD6F98-055A-4837-90F2-8E5F6821A1BB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5" tIns="46576" rIns="93155" bIns="4657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8"/>
            <a:ext cx="5608320" cy="3636705"/>
          </a:xfrm>
          <a:prstGeom prst="rect">
            <a:avLst/>
          </a:prstGeom>
        </p:spPr>
        <p:txBody>
          <a:bodyPr vert="horz" lIns="93155" tIns="46576" rIns="93155" bIns="4657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7"/>
            <a:ext cx="3037840" cy="463407"/>
          </a:xfrm>
          <a:prstGeom prst="rect">
            <a:avLst/>
          </a:prstGeom>
        </p:spPr>
        <p:txBody>
          <a:bodyPr vert="horz" lIns="93155" tIns="46576" rIns="93155" bIns="465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72677"/>
            <a:ext cx="3037840" cy="463407"/>
          </a:xfrm>
          <a:prstGeom prst="rect">
            <a:avLst/>
          </a:prstGeom>
        </p:spPr>
        <p:txBody>
          <a:bodyPr vert="horz" lIns="93155" tIns="46576" rIns="93155" bIns="46576" rtlCol="0" anchor="b"/>
          <a:lstStyle>
            <a:lvl1pPr algn="r">
              <a:defRPr sz="1200"/>
            </a:lvl1pPr>
          </a:lstStyle>
          <a:p>
            <a:fld id="{DBCC7D24-0DC9-4E9C-89C0-35D79A09D3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17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521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093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669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622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759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782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72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88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C7D24-0DC9-4E9C-89C0-35D79A09D337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992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- Photo header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50" y="2067904"/>
            <a:ext cx="2017011" cy="199084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0" i="0" baseline="0"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0FD344B-6B01-554D-8ED2-3BB8677B5CA3}"/>
              </a:ext>
            </a:extLst>
          </p:cNvPr>
          <p:cNvSpPr/>
          <p:nvPr userDrawn="1"/>
        </p:nvSpPr>
        <p:spPr>
          <a:xfrm>
            <a:off x="0" y="-2388"/>
            <a:ext cx="9144000" cy="166790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55F9543-F264-E749-BE41-F4DED20160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34" y="230729"/>
            <a:ext cx="1824946" cy="121663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7FB28BE-95CF-A648-9958-233FA3E2FD4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086" y="232218"/>
            <a:ext cx="1820301" cy="121365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36632A4-6418-EB46-8B31-F39C39E1D0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715" y="230096"/>
            <a:ext cx="1617803" cy="121789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2ACDB17-9B72-2747-AC8F-8FD41A14435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786" y="231327"/>
            <a:ext cx="1823652" cy="121543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764052B-33F9-6041-8EFF-89AD41BE985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473" y="231327"/>
            <a:ext cx="1823625" cy="121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20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34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563C9-0006-4F7E-B57A-052A75B5B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DA422F-CD96-4592-9C15-7CC89345F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29F2D-DF7D-44D5-9F47-F168B380D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0ADC2-8065-44DA-BBA8-A94215BDB1EC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75A6F-4375-4473-ADCF-86E780863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BFC4A-21BE-44A0-917B-0E5C31D0A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9000-7D89-4749-8447-62F28EAEC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66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20157-099B-48AC-ADBB-75198C2DE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988B7-DF54-42BA-AA0A-0013ADF82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926FE-BD3F-405D-B69B-DF0EAC680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0ADC2-8065-44DA-BBA8-A94215BDB1EC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5345C-8C1C-4C51-8CD2-86BDFE71F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F26F2-0BF7-4C45-B356-4A31B86D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9000-7D89-4749-8447-62F28EAEC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48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515A8-1405-4891-B2B2-045B2439B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41C7A-16C6-4400-88EE-23099E5A1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99695-A9DF-442F-A314-D15516F1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0ADC2-8065-44DA-BBA8-A94215BDB1EC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77FF5-A410-4158-A5E8-E8551BC5B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564F2-4940-4D4F-9D5A-CC164ED8E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9000-7D89-4749-8447-62F28EAEC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30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56AC2-949D-42B7-973F-78A97FDD0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FE9FC-0A3B-43FB-B1DC-C1BC77A10A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B80A76-A17D-4C71-AC68-F9D7BB6A1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5D080E-C57A-4653-B3FA-E0F048DF4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0ADC2-8065-44DA-BBA8-A94215BDB1EC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2CF47-CED0-47FD-8B2F-1A5B8B662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B6C187-F252-41E7-9176-DA842917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9000-7D89-4749-8447-62F28EAEC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48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0EB35-D72E-467F-B6EB-16999E4B0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52D99F-306F-4E2F-81EA-D0B430868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59F639-A64B-4999-B946-89197AF5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ED60A0-C735-46AC-ACC6-3D43D490DF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05C435-E945-4D8F-A1B6-C77DCE1FA0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DD4D10-24C2-4321-AD26-164EBC352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0ADC2-8065-44DA-BBA8-A94215BDB1EC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90B8CC-7C70-4534-BF6D-75FF27EA2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8C4BA6-4432-495D-BC7A-751B8F257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9000-7D89-4749-8447-62F28EAEC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11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63836-35C9-4019-9B5F-85E456EFF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1F987-B2E3-4D97-8190-57148155F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0ADC2-8065-44DA-BBA8-A94215BDB1EC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4E3F02-6F0D-4A27-B105-603C2C456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970A0E-CA36-46F0-A124-89EEE1FDF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9000-7D89-4749-8447-62F28EAEC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168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1EC2CB-2542-4A12-99DC-EFA902EAF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0ADC2-8065-44DA-BBA8-A94215BDB1EC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6FBF76-19FA-4E8C-AD7A-80C27393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C62B55-D54B-41F7-BAEC-A309DE335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9000-7D89-4749-8447-62F28EAEC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17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379E5-6052-47BE-AD0C-35FF9DAC1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692CD-3B3D-4831-BFEF-75DAA736B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95D6B7-A105-42DE-A011-C0C728C75E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A31FF-1DF2-4E3F-B58D-6190AD0E8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0ADC2-8065-44DA-BBA8-A94215BDB1EC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9C6722-E8A4-4B5F-892A-A50280979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0D0616-F4AD-4495-A271-B98ED1047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9000-7D89-4749-8447-62F28EAEC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4711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99D2E-D700-47B9-A022-86A404665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C73BF-1683-4804-A694-CB4A06506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30BF6-2664-4FB7-A58A-91EC24B04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E839BE-7DC7-4EBB-92A2-89B229C37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0ADC2-8065-44DA-BBA8-A94215BDB1EC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D408B-20D7-487F-8D62-09FB283A7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0A989-120D-4BE1-B85D-F2B1D8DA2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9000-7D89-4749-8447-62F28EAEC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94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50" y="2067904"/>
            <a:ext cx="2017011" cy="199084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0" i="0" baseline="0"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</p:spTree>
    <p:extLst/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956CD-1979-4F56-8004-16B88D67D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0F07F-3B3C-4A86-AC7E-65D4B22D6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1F2D6-B255-4AC6-9B4D-12EFEC4B0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0ADC2-8065-44DA-BBA8-A94215BDB1EC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B6487-B2DE-4AE2-8224-753C275A5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6A810-24F2-4219-9B60-0AAC70218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9000-7D89-4749-8447-62F28EAEC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57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3BEE6D-44D3-42A4-B2F3-2C4689307A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FEABEE-B0A8-487E-981B-57A6D18F7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EC851-2C2A-413B-900A-4D827F580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0ADC2-8065-44DA-BBA8-A94215BDB1EC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6FB68-CB37-4606-B741-8A08A25F4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95F99-E08C-4967-87FF-F3D9BD1EB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9000-7D89-4749-8447-62F28EAEC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16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- Photo header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50" y="2067904"/>
            <a:ext cx="2017011" cy="199084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0" i="0" baseline="0"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0FD344B-6B01-554D-8ED2-3BB8677B5CA3}"/>
              </a:ext>
            </a:extLst>
          </p:cNvPr>
          <p:cNvSpPr/>
          <p:nvPr userDrawn="1"/>
        </p:nvSpPr>
        <p:spPr>
          <a:xfrm>
            <a:off x="0" y="-2388"/>
            <a:ext cx="9144000" cy="166790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55F9543-F264-E749-BE41-F4DED20160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34" y="230729"/>
            <a:ext cx="1824946" cy="121663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7FB28BE-95CF-A648-9958-233FA3E2FD4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086" y="232218"/>
            <a:ext cx="1820301" cy="121365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36632A4-6418-EB46-8B31-F39C39E1D0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715" y="230096"/>
            <a:ext cx="1617803" cy="121789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2ACDB17-9B72-2747-AC8F-8FD41A14435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786" y="231327"/>
            <a:ext cx="1823652" cy="121543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764052B-33F9-6041-8EFF-89AD41BE985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473" y="231327"/>
            <a:ext cx="1823625" cy="121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0106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50" y="2067904"/>
            <a:ext cx="2017011" cy="199084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0" i="0" baseline="0"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6840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66" y="2061985"/>
            <a:ext cx="2023733" cy="199887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0" i="0" baseline="0"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15771393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447800"/>
            <a:ext cx="7888288" cy="479530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defRPr sz="2800" b="1" i="0">
                <a:latin typeface="Gotham Bold" charset="0"/>
                <a:ea typeface="Gotham Bold" charset="0"/>
                <a:cs typeface="Gotham Bold" charset="0"/>
              </a:defRPr>
            </a:lvl1pPr>
            <a:lvl2pPr marL="576263" indent="-233363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 b="1" i="0">
                <a:latin typeface="Gotham Bold" charset="0"/>
                <a:ea typeface="Gotham Bold" charset="0"/>
                <a:cs typeface="Gotham Bold" charset="0"/>
              </a:defRPr>
            </a:lvl2pPr>
            <a:lvl3pPr marL="973138" indent="-228600">
              <a:lnSpc>
                <a:spcPct val="100000"/>
              </a:lnSpc>
              <a:defRPr sz="2000" b="1" i="0">
                <a:latin typeface="Gotham Bold" charset="0"/>
                <a:ea typeface="Gotham Bold" charset="0"/>
                <a:cs typeface="Gotham Bold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7" y="624310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228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&amp;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0" i="0" baseline="0">
                <a:solidFill>
                  <a:schemeClr val="tx2">
                    <a:lumMod val="75000"/>
                  </a:schemeClr>
                </a:solidFill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335572"/>
            <a:ext cx="7888288" cy="12128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defRPr sz="2000" b="0" i="0">
                <a:latin typeface="Gotham Bold" charset="0"/>
                <a:ea typeface="Gotham Bold" charset="0"/>
                <a:cs typeface="Gotham Bold" charset="0"/>
              </a:defRPr>
            </a:lvl1pPr>
            <a:lvl2pPr marL="576263" indent="-233363">
              <a:lnSpc>
                <a:spcPct val="100000"/>
              </a:lnSpc>
              <a:spcBef>
                <a:spcPts val="0"/>
              </a:spcBef>
              <a:buFont typeface="Franklin Gothic Medium" panose="020B0603020102020204" pitchFamily="34" charset="0"/>
              <a:buChar char="−"/>
              <a:defRPr sz="2000" b="0" i="0">
                <a:latin typeface="Gotham Bold" charset="0"/>
                <a:ea typeface="Gotham Bold" charset="0"/>
                <a:cs typeface="Gotham Bold" charset="0"/>
              </a:defRPr>
            </a:lvl2pPr>
            <a:lvl3pPr marL="973138" indent="-228600">
              <a:lnSpc>
                <a:spcPct val="100000"/>
              </a:lnSpc>
              <a:spcBef>
                <a:spcPts val="0"/>
              </a:spcBef>
              <a:defRPr sz="2000" b="0" i="0">
                <a:latin typeface="Gotham Bold" charset="0"/>
                <a:ea typeface="Gotham Bold" charset="0"/>
                <a:cs typeface="Gotham Bold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7" y="6251575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2548467"/>
            <a:ext cx="7894638" cy="369423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7991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Table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0" i="0" baseline="0">
                <a:solidFill>
                  <a:schemeClr val="tx2">
                    <a:lumMod val="75000"/>
                  </a:schemeClr>
                </a:solidFill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3" y="624945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1335573"/>
            <a:ext cx="7894638" cy="49028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26186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0" i="0" baseline="0">
                <a:solidFill>
                  <a:schemeClr val="tx2">
                    <a:lumMod val="75000"/>
                  </a:schemeClr>
                </a:solidFill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3" y="624945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299" y="1845731"/>
            <a:ext cx="384048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4665132" y="1845731"/>
            <a:ext cx="384048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0" i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0" i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1618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22300" y="1849438"/>
            <a:ext cx="3840163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0" i="0">
                <a:latin typeface="Gotham Bold" charset="0"/>
                <a:ea typeface="Gotham Bold" charset="0"/>
                <a:cs typeface="Gotham Bold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="0" i="0">
                <a:latin typeface="Gotham Bold" charset="0"/>
                <a:ea typeface="Gotham Bold" charset="0"/>
                <a:cs typeface="Gotham Bold" charset="0"/>
              </a:defRPr>
            </a:lvl2pPr>
            <a:lvl3pPr>
              <a:defRPr sz="2000" b="0" i="0">
                <a:latin typeface="Gotham Bold" charset="0"/>
                <a:ea typeface="Gotham Bold" charset="0"/>
                <a:cs typeface="Gotham Bold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0" i="0" baseline="0">
                <a:solidFill>
                  <a:schemeClr val="tx2">
                    <a:lumMod val="75000"/>
                  </a:schemeClr>
                </a:solidFill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3" y="6251575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0" i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0" i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65449" y="1840559"/>
            <a:ext cx="3840163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0" i="0">
                <a:latin typeface="Gotham Bold" charset="0"/>
                <a:ea typeface="Gotham Bold" charset="0"/>
                <a:cs typeface="Gotham Bold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="0" i="0" baseline="0">
                <a:latin typeface="Gotham Bold" charset="0"/>
                <a:ea typeface="Gotham Bold" charset="0"/>
                <a:cs typeface="Gotham Bold" charset="0"/>
              </a:defRPr>
            </a:lvl2pPr>
            <a:lvl3pPr>
              <a:defRPr sz="2000" b="0" i="0" baseline="0">
                <a:latin typeface="Gotham Bold" charset="0"/>
                <a:ea typeface="Gotham Bold" charset="0"/>
                <a:cs typeface="Gotham Bold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94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66" y="2061985"/>
            <a:ext cx="2023733" cy="199887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6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0" i="0" baseline="0"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6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6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/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op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0" i="0" baseline="0">
                <a:solidFill>
                  <a:schemeClr val="tx2">
                    <a:lumMod val="75000"/>
                  </a:schemeClr>
                </a:solidFill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2376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211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447800"/>
            <a:ext cx="7888288" cy="479530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defRPr sz="2800" b="1" i="0">
                <a:latin typeface="Gotham Bold" charset="0"/>
                <a:ea typeface="Gotham Bold" charset="0"/>
                <a:cs typeface="Gotham Bold" charset="0"/>
              </a:defRPr>
            </a:lvl1pPr>
            <a:lvl2pPr marL="576263" indent="-233363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 b="1" i="0">
                <a:latin typeface="Gotham Bold" charset="0"/>
                <a:ea typeface="Gotham Bold" charset="0"/>
                <a:cs typeface="Gotham Bold" charset="0"/>
              </a:defRPr>
            </a:lvl2pPr>
            <a:lvl3pPr marL="973138" indent="-228600">
              <a:lnSpc>
                <a:spcPct val="100000"/>
              </a:lnSpc>
              <a:defRPr sz="2000" b="1" i="0">
                <a:latin typeface="Gotham Bold" charset="0"/>
                <a:ea typeface="Gotham Bold" charset="0"/>
                <a:cs typeface="Gotham Bold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7" y="624310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&amp;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0" i="0" baseline="0">
                <a:solidFill>
                  <a:schemeClr val="tx2">
                    <a:lumMod val="75000"/>
                  </a:schemeClr>
                </a:solidFill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335572"/>
            <a:ext cx="7888288" cy="12128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defRPr sz="2000" b="0" i="0">
                <a:latin typeface="Gotham Bold" charset="0"/>
                <a:ea typeface="Gotham Bold" charset="0"/>
                <a:cs typeface="Gotham Bold" charset="0"/>
              </a:defRPr>
            </a:lvl1pPr>
            <a:lvl2pPr marL="576263" indent="-233363">
              <a:lnSpc>
                <a:spcPct val="100000"/>
              </a:lnSpc>
              <a:spcBef>
                <a:spcPts val="0"/>
              </a:spcBef>
              <a:buFont typeface="Franklin Gothic Medium" panose="020B0603020102020204" pitchFamily="34" charset="0"/>
              <a:buChar char="−"/>
              <a:defRPr sz="2000" b="0" i="0">
                <a:latin typeface="Gotham Bold" charset="0"/>
                <a:ea typeface="Gotham Bold" charset="0"/>
                <a:cs typeface="Gotham Bold" charset="0"/>
              </a:defRPr>
            </a:lvl2pPr>
            <a:lvl3pPr marL="973138" indent="-228600">
              <a:lnSpc>
                <a:spcPct val="100000"/>
              </a:lnSpc>
              <a:spcBef>
                <a:spcPts val="0"/>
              </a:spcBef>
              <a:defRPr sz="2000" b="0" i="0">
                <a:latin typeface="Gotham Bold" charset="0"/>
                <a:ea typeface="Gotham Bold" charset="0"/>
                <a:cs typeface="Gotham Bold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2287" y="6251575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2548467"/>
            <a:ext cx="7894638" cy="369423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Table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0" i="0" baseline="0">
                <a:solidFill>
                  <a:schemeClr val="tx2">
                    <a:lumMod val="75000"/>
                  </a:schemeClr>
                </a:solidFill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3" y="624945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1335573"/>
            <a:ext cx="7894638" cy="49028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0" i="0" baseline="0">
                <a:solidFill>
                  <a:schemeClr val="tx2">
                    <a:lumMod val="75000"/>
                  </a:schemeClr>
                </a:solidFill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3" y="624945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299" y="1845731"/>
            <a:ext cx="384048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4665132" y="1845731"/>
            <a:ext cx="384048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0" i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0" i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22300" y="1849438"/>
            <a:ext cx="3840163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0" i="0">
                <a:latin typeface="Gotham Bold" charset="0"/>
                <a:ea typeface="Gotham Bold" charset="0"/>
                <a:cs typeface="Gotham Bold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="0" i="0">
                <a:latin typeface="Gotham Bold" charset="0"/>
                <a:ea typeface="Gotham Bold" charset="0"/>
                <a:cs typeface="Gotham Bold" charset="0"/>
              </a:defRPr>
            </a:lvl2pPr>
            <a:lvl3pPr>
              <a:defRPr sz="2000" b="0" i="0">
                <a:latin typeface="Gotham Bold" charset="0"/>
                <a:ea typeface="Gotham Bold" charset="0"/>
                <a:cs typeface="Gotham Bold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0" i="0" baseline="0">
                <a:solidFill>
                  <a:schemeClr val="tx2">
                    <a:lumMod val="75000"/>
                  </a:schemeClr>
                </a:solidFill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4933" y="6251575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 baseline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footnote, reference or source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0" i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0" i="0"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65449" y="1840559"/>
            <a:ext cx="3840163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0" i="0">
                <a:latin typeface="Gotham Bold" charset="0"/>
                <a:ea typeface="Gotham Bold" charset="0"/>
                <a:cs typeface="Gotham Bold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="0" i="0" baseline="0">
                <a:latin typeface="Gotham Bold" charset="0"/>
                <a:ea typeface="Gotham Bold" charset="0"/>
                <a:cs typeface="Gotham Bold" charset="0"/>
              </a:defRPr>
            </a:lvl2pPr>
            <a:lvl3pPr>
              <a:defRPr sz="2000" b="0" i="0" baseline="0">
                <a:latin typeface="Gotham Bold" charset="0"/>
                <a:ea typeface="Gotham Bold" charset="0"/>
                <a:cs typeface="Gotham Bold" charset="0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op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0" i="0" baseline="0">
                <a:solidFill>
                  <a:schemeClr val="tx2">
                    <a:lumMod val="75000"/>
                  </a:schemeClr>
                </a:solidFill>
                <a:latin typeface="Gotham Bold" charset="0"/>
                <a:ea typeface="Gotham Bold" charset="0"/>
                <a:cs typeface="Gotham Bold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0" i="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 txBox="1">
            <a:spLocks/>
          </p:cNvSpPr>
          <p:nvPr userDrawn="1"/>
        </p:nvSpPr>
        <p:spPr>
          <a:xfrm>
            <a:off x="522287" y="6603332"/>
            <a:ext cx="7994651" cy="266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 baseline="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NCDHHS, DMH/DD/SAS | Revision of Laws Pertaining to IVC | February 2019</a:t>
            </a:r>
          </a:p>
        </p:txBody>
      </p:sp>
      <p:sp>
        <p:nvSpPr>
          <p:cNvPr id="5" name="Text Placeholder 13"/>
          <p:cNvSpPr txBox="1">
            <a:spLocks/>
          </p:cNvSpPr>
          <p:nvPr userDrawn="1"/>
        </p:nvSpPr>
        <p:spPr>
          <a:xfrm>
            <a:off x="8627269" y="6600157"/>
            <a:ext cx="406400" cy="2698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D8F5E8-15B1-AB47-A7E0-4212F4A2D8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1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91" r:id="rId7"/>
    <p:sldLayoutId id="2147483692" r:id="rId8"/>
    <p:sldLayoutId id="2147483681" r:id="rId9"/>
    <p:sldLayoutId id="2147483696" r:id="rId10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60C661-5558-4934-B628-28F59B074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D06B9-F43D-459A-898B-D7BB89023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7C5E0-4078-4425-8A6C-3F45B26AAC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0ADC2-8065-44DA-BBA8-A94215BDB1EC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5809A-1323-44BC-92F8-EED138C27A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D0167-D02A-4996-9E77-E040DFD98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69000-7D89-4749-8447-62F28EAEC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12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 txBox="1">
            <a:spLocks/>
          </p:cNvSpPr>
          <p:nvPr userDrawn="1"/>
        </p:nvSpPr>
        <p:spPr>
          <a:xfrm>
            <a:off x="522287" y="6603332"/>
            <a:ext cx="7994651" cy="266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 baseline="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Franklin Gothic Medium Cond" panose="020B0606030402020204" pitchFamily="34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NCDHHS, Division | Presentation Title | Presentation Date</a:t>
            </a:r>
          </a:p>
        </p:txBody>
      </p:sp>
      <p:sp>
        <p:nvSpPr>
          <p:cNvPr id="5" name="Text Placeholder 13"/>
          <p:cNvSpPr txBox="1">
            <a:spLocks/>
          </p:cNvSpPr>
          <p:nvPr userDrawn="1"/>
        </p:nvSpPr>
        <p:spPr>
          <a:xfrm>
            <a:off x="8627269" y="6600157"/>
            <a:ext cx="406400" cy="2698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D8F5E8-15B1-AB47-A7E0-4212F4A2D8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70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leg.net/Sessions/2017/Bills/Senate/HTML/S630v4.html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514599" y="284206"/>
            <a:ext cx="6573795" cy="3787628"/>
          </a:xfrm>
        </p:spPr>
        <p:txBody>
          <a:bodyPr/>
          <a:lstStyle/>
          <a:p>
            <a:endParaRPr lang="en-US" sz="2400" dirty="0"/>
          </a:p>
          <a:p>
            <a:endParaRPr lang="en-US" sz="2400" dirty="0"/>
          </a:p>
          <a:p>
            <a:r>
              <a:rPr lang="en-US" sz="2400" b="1" dirty="0"/>
              <a:t>Revision of North Carolina Laws Pertaining to Involuntary Commitment (IVC)   </a:t>
            </a:r>
          </a:p>
          <a:p>
            <a:r>
              <a:rPr lang="en-US" sz="2000" dirty="0"/>
              <a:t>Session Law 2018-33</a:t>
            </a:r>
          </a:p>
          <a:p>
            <a:r>
              <a:rPr lang="en-US" sz="2000" b="1" dirty="0"/>
              <a:t>Senate Bill 630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341606" y="3818239"/>
            <a:ext cx="7055708" cy="1202346"/>
          </a:xfrm>
        </p:spPr>
        <p:txBody>
          <a:bodyPr/>
          <a:lstStyle/>
          <a:p>
            <a:r>
              <a:rPr lang="en-US" sz="2400" dirty="0"/>
              <a:t>Carrie L. Brown, MD, MPH</a:t>
            </a:r>
          </a:p>
          <a:p>
            <a:r>
              <a:rPr lang="en-US" sz="2000" dirty="0"/>
              <a:t>Chief Medical Officer for Behavioral Health &amp; IDD</a:t>
            </a:r>
          </a:p>
          <a:p>
            <a:r>
              <a:rPr lang="en-US" sz="2000" b="1" dirty="0">
                <a:latin typeface="Gotham Light" pitchFamily="50" charset="0"/>
                <a:cs typeface="Arial"/>
              </a:rPr>
              <a:t>NC Department of Health and Human Services </a:t>
            </a:r>
            <a:endParaRPr lang="en-US" sz="24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2341606" y="5523470"/>
            <a:ext cx="6201257" cy="383060"/>
          </a:xfrm>
        </p:spPr>
        <p:txBody>
          <a:bodyPr>
            <a:normAutofit/>
          </a:bodyPr>
          <a:lstStyle/>
          <a:p>
            <a:r>
              <a:rPr lang="en-US" sz="2000" dirty="0"/>
              <a:t>February 7, 2019</a:t>
            </a:r>
          </a:p>
        </p:txBody>
      </p:sp>
    </p:spTree>
    <p:extLst>
      <p:ext uri="{BB962C8B-B14F-4D97-AF65-F5344CB8AC3E}">
        <p14:creationId xmlns:p14="http://schemas.microsoft.com/office/powerpoint/2010/main" val="695022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4369" y="811689"/>
            <a:ext cx="8274246" cy="548640"/>
          </a:xfrm>
        </p:spPr>
        <p:txBody>
          <a:bodyPr/>
          <a:lstStyle/>
          <a:p>
            <a:pPr algn="ctr"/>
            <a:r>
              <a:rPr lang="en-US" dirty="0">
                <a:latin typeface="Gotham Bold"/>
              </a:rPr>
              <a:t>NEW: Commitment Examiner Definition</a:t>
            </a:r>
            <a:br>
              <a:rPr lang="en-US" b="0" dirty="0"/>
            </a:br>
            <a:endParaRPr lang="en-US" b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28650" y="1695778"/>
            <a:ext cx="7888288" cy="341496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1" indent="0">
              <a:buNone/>
            </a:pPr>
            <a:r>
              <a:rPr lang="en-US" b="0" dirty="0"/>
              <a:t>A physician, an eligible psychologist, </a:t>
            </a:r>
            <a:r>
              <a:rPr lang="en-US" dirty="0"/>
              <a:t>or any health professional or mental health professional </a:t>
            </a:r>
            <a:r>
              <a:rPr lang="en-US" b="0" dirty="0"/>
              <a:t>who is </a:t>
            </a:r>
            <a:r>
              <a:rPr lang="en-US" dirty="0"/>
              <a:t>certified under G.S. 122C-263.1 </a:t>
            </a:r>
            <a:r>
              <a:rPr lang="en-US" b="0" dirty="0"/>
              <a:t>to perform the first examination for involuntary commitment described in G.S. 122C-263(c) or G.S. 122C-283(c) </a:t>
            </a:r>
          </a:p>
          <a:p>
            <a:pPr marL="744538" lvl="2" indent="0">
              <a:buNone/>
            </a:pPr>
            <a:endParaRPr lang="en-US" b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019203" y="6073346"/>
            <a:ext cx="7992005" cy="333146"/>
          </a:xfrm>
        </p:spPr>
        <p:txBody>
          <a:bodyPr/>
          <a:lstStyle/>
          <a:p>
            <a:r>
              <a:rPr lang="en-US" sz="1400" dirty="0"/>
              <a:t>SOURCE:  GS 122C-3(8a)</a:t>
            </a:r>
          </a:p>
        </p:txBody>
      </p:sp>
    </p:spTree>
    <p:extLst>
      <p:ext uri="{BB962C8B-B14F-4D97-AF65-F5344CB8AC3E}">
        <p14:creationId xmlns:p14="http://schemas.microsoft.com/office/powerpoint/2010/main" val="4260789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3671" y="631321"/>
            <a:ext cx="7843267" cy="548640"/>
          </a:xfrm>
        </p:spPr>
        <p:txBody>
          <a:bodyPr/>
          <a:lstStyle/>
          <a:p>
            <a:pPr algn="ctr"/>
            <a:r>
              <a:rPr lang="en-US" b="1" dirty="0"/>
              <a:t>REVISED: Commitment Examiner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98689" y="5171304"/>
            <a:ext cx="8269908" cy="821724"/>
          </a:xfrm>
        </p:spPr>
        <p:txBody>
          <a:bodyPr/>
          <a:lstStyle/>
          <a:p>
            <a:r>
              <a:rPr lang="en-US" sz="1400" b="1" dirty="0"/>
              <a:t>*Professional groups newly eligible effective October 1, 2019	      </a:t>
            </a:r>
          </a:p>
          <a:p>
            <a:r>
              <a:rPr lang="en-US" sz="1400" b="1" dirty="0"/>
              <a:t>**Formerly only Masters Level Psychiatric nurses                                                                            </a:t>
            </a:r>
          </a:p>
          <a:p>
            <a:r>
              <a:rPr lang="en-US" sz="1400" b="1" dirty="0"/>
              <a:t> SOURCE:  GS 122C-263.1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949570" y="1711569"/>
            <a:ext cx="7497427" cy="707819"/>
          </a:xfrm>
        </p:spPr>
        <p:txBody>
          <a:bodyPr/>
          <a:lstStyle/>
          <a:p>
            <a:pPr algn="l"/>
            <a:r>
              <a:rPr lang="en-US" b="1" dirty="0"/>
              <a:t>Additional</a:t>
            </a:r>
            <a:r>
              <a:rPr lang="en-US" dirty="0"/>
              <a:t> Professionals eligible to become commitment examiners effective October 1, 2019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890955" y="1587843"/>
            <a:ext cx="7614658" cy="3583461"/>
          </a:xfrm>
        </p:spPr>
        <p:txBody>
          <a:bodyPr/>
          <a:lstStyle/>
          <a:p>
            <a:pPr marL="231775" lvl="2"/>
            <a:endParaRPr lang="en-US" dirty="0"/>
          </a:p>
          <a:p>
            <a:pPr marL="60325" lvl="2" indent="0">
              <a:buNone/>
            </a:pPr>
            <a:endParaRPr lang="en-US" dirty="0"/>
          </a:p>
          <a:p>
            <a:pPr marL="231775" lvl="2"/>
            <a:endParaRPr lang="en-US" dirty="0"/>
          </a:p>
          <a:p>
            <a:pPr marL="60325" lvl="2" indent="0">
              <a:buNone/>
            </a:pPr>
            <a:endParaRPr lang="en-US" dirty="0"/>
          </a:p>
          <a:p>
            <a:pPr marL="231775" lvl="2"/>
            <a:r>
              <a:rPr lang="en-US" dirty="0"/>
              <a:t>Licensed Clinical Social Worker (LCSW)</a:t>
            </a:r>
          </a:p>
          <a:p>
            <a:pPr marL="231775" lvl="2"/>
            <a:r>
              <a:rPr lang="en-US" dirty="0"/>
              <a:t>Master’s level </a:t>
            </a:r>
            <a:r>
              <a:rPr lang="en-US" i="1" dirty="0"/>
              <a:t>Licensed</a:t>
            </a:r>
            <a:r>
              <a:rPr lang="en-US" dirty="0"/>
              <a:t> Clinical Addictions Specialist (LCAS)</a:t>
            </a:r>
          </a:p>
          <a:p>
            <a:pPr marL="231775" lvl="2"/>
            <a:r>
              <a:rPr lang="en-US" dirty="0">
                <a:solidFill>
                  <a:srgbClr val="FF0000"/>
                </a:solidFill>
              </a:rPr>
              <a:t>Licensed Professional Counselor (LPC)*</a:t>
            </a:r>
          </a:p>
          <a:p>
            <a:pPr marL="231775" lvl="2"/>
            <a:r>
              <a:rPr lang="en-US" dirty="0">
                <a:solidFill>
                  <a:srgbClr val="FF0000"/>
                </a:solidFill>
              </a:rPr>
              <a:t>Physician’s Assistant (PA)*</a:t>
            </a:r>
          </a:p>
          <a:p>
            <a:pPr marL="231775" lvl="2"/>
            <a:r>
              <a:rPr lang="en-US" dirty="0">
                <a:solidFill>
                  <a:srgbClr val="FF0000"/>
                </a:solidFill>
              </a:rPr>
              <a:t>Master’s or higher level degree </a:t>
            </a:r>
            <a:r>
              <a:rPr lang="en-US" i="1" dirty="0">
                <a:solidFill>
                  <a:srgbClr val="FF0000"/>
                </a:solidFill>
              </a:rPr>
              <a:t>Nurse Practitioner </a:t>
            </a:r>
            <a:r>
              <a:rPr lang="en-US" dirty="0">
                <a:solidFill>
                  <a:srgbClr val="FF0000"/>
                </a:solidFill>
              </a:rPr>
              <a:t>(NP)**</a:t>
            </a:r>
          </a:p>
          <a:p>
            <a:pPr marL="60325" lvl="2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051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14868" y="723451"/>
            <a:ext cx="8341040" cy="529264"/>
          </a:xfrm>
        </p:spPr>
        <p:txBody>
          <a:bodyPr/>
          <a:lstStyle/>
          <a:p>
            <a:pPr algn="ctr"/>
            <a:r>
              <a:rPr lang="en-US" b="1" dirty="0"/>
              <a:t>REVISED: Commitment Examiner Certification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69211" y="5975988"/>
            <a:ext cx="7992005" cy="330200"/>
          </a:xfrm>
        </p:spPr>
        <p:txBody>
          <a:bodyPr/>
          <a:lstStyle/>
          <a:p>
            <a:r>
              <a:rPr lang="en-US" sz="1400" b="1" dirty="0"/>
              <a:t>SOURCE:  GS 122C-263.1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388478" y="2023042"/>
            <a:ext cx="7980679" cy="2811916"/>
          </a:xfrm>
        </p:spPr>
        <p:txBody>
          <a:bodyPr/>
          <a:lstStyle/>
          <a:p>
            <a:r>
              <a:rPr lang="en-US" sz="2400" dirty="0"/>
              <a:t>The waiver process has been </a:t>
            </a:r>
            <a:r>
              <a:rPr lang="en-US" sz="2400" b="1" dirty="0"/>
              <a:t>replaced by a direct application process </a:t>
            </a:r>
            <a:r>
              <a:rPr lang="en-US" sz="2400" dirty="0"/>
              <a:t>through DHHS for eligible professionals.</a:t>
            </a:r>
          </a:p>
          <a:p>
            <a:endParaRPr lang="en-US" sz="2400" dirty="0"/>
          </a:p>
          <a:p>
            <a:r>
              <a:rPr lang="en-US" sz="2400" dirty="0"/>
              <a:t>Applicants will still be </a:t>
            </a:r>
            <a:r>
              <a:rPr lang="en-US" sz="2400" b="1" dirty="0"/>
              <a:t>required to complete training and testing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The process will be available on the DMH/DD/SAS website.</a:t>
            </a:r>
          </a:p>
        </p:txBody>
      </p:sp>
    </p:spTree>
    <p:extLst>
      <p:ext uri="{BB962C8B-B14F-4D97-AF65-F5344CB8AC3E}">
        <p14:creationId xmlns:p14="http://schemas.microsoft.com/office/powerpoint/2010/main" val="565037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4369" y="811689"/>
            <a:ext cx="7843267" cy="548640"/>
          </a:xfrm>
        </p:spPr>
        <p:txBody>
          <a:bodyPr/>
          <a:lstStyle/>
          <a:p>
            <a:pPr algn="ctr"/>
            <a:r>
              <a:rPr lang="en-US" dirty="0"/>
              <a:t>NEW: Health Screening Definition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0532" y="2069757"/>
            <a:ext cx="7888288" cy="2182606"/>
          </a:xfrm>
        </p:spPr>
        <p:txBody>
          <a:bodyPr/>
          <a:lstStyle/>
          <a:p>
            <a:pPr marL="342900" lvl="1" indent="0">
              <a:buNone/>
            </a:pPr>
            <a:r>
              <a:rPr lang="en-US" b="0" dirty="0">
                <a:latin typeface="Gotham Bold"/>
              </a:rPr>
              <a:t>An </a:t>
            </a:r>
            <a:r>
              <a:rPr lang="en-US" dirty="0">
                <a:latin typeface="Gotham Bold"/>
              </a:rPr>
              <a:t>appropriate screening </a:t>
            </a:r>
            <a:r>
              <a:rPr lang="en-US" b="0" dirty="0">
                <a:latin typeface="Gotham Bold"/>
              </a:rPr>
              <a:t>suitable for the symptoms presented and within the capability of the entity, including ancillary services routinely available to the entity, </a:t>
            </a:r>
            <a:r>
              <a:rPr lang="en-US" dirty="0">
                <a:latin typeface="Gotham Bold"/>
              </a:rPr>
              <a:t>to determine whether or not an emergency medical condition exists</a:t>
            </a:r>
          </a:p>
          <a:p>
            <a:pPr marL="342900" lvl="1" indent="0">
              <a:buNone/>
            </a:pPr>
            <a:endParaRPr lang="en-US" dirty="0">
              <a:latin typeface="Gotham Bold"/>
            </a:endParaRPr>
          </a:p>
          <a:p>
            <a:pPr marL="744538" lvl="2" indent="0">
              <a:buNone/>
            </a:pPr>
            <a:endParaRPr lang="en-US" b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072163" y="5983616"/>
            <a:ext cx="7992005" cy="330200"/>
          </a:xfrm>
        </p:spPr>
        <p:txBody>
          <a:bodyPr/>
          <a:lstStyle/>
          <a:p>
            <a:r>
              <a:rPr lang="en-US" sz="1400" dirty="0"/>
              <a:t>SOURCE:  GS 122C-3(16a)</a:t>
            </a:r>
          </a:p>
        </p:txBody>
      </p:sp>
    </p:spTree>
    <p:extLst>
      <p:ext uri="{BB962C8B-B14F-4D97-AF65-F5344CB8AC3E}">
        <p14:creationId xmlns:p14="http://schemas.microsoft.com/office/powerpoint/2010/main" val="3828678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3671" y="634962"/>
            <a:ext cx="7843267" cy="548640"/>
          </a:xfrm>
        </p:spPr>
        <p:txBody>
          <a:bodyPr/>
          <a:lstStyle/>
          <a:p>
            <a:pPr algn="ctr"/>
            <a:r>
              <a:rPr lang="en-US" dirty="0"/>
              <a:t>NEW: Health Screening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28650" y="1887986"/>
            <a:ext cx="7888288" cy="3574235"/>
          </a:xfrm>
        </p:spPr>
        <p:txBody>
          <a:bodyPr/>
          <a:lstStyle/>
          <a:p>
            <a:pPr marL="0" indent="0">
              <a:buNone/>
            </a:pPr>
            <a:r>
              <a:rPr lang="en-US" sz="2400" b="0" dirty="0">
                <a:latin typeface="Gotham Bold"/>
              </a:rPr>
              <a:t>A health screening shall be completed, </a:t>
            </a:r>
            <a:r>
              <a:rPr lang="en-US" sz="2400" dirty="0">
                <a:latin typeface="Gotham Bold"/>
              </a:rPr>
              <a:t>conducted by a commitment examiner or other individual </a:t>
            </a:r>
            <a:r>
              <a:rPr lang="en-US" sz="2400" b="0" dirty="0">
                <a:latin typeface="Gotham Bold"/>
              </a:rPr>
              <a:t>who is determined by the area facility, contracted facility, or other location to be </a:t>
            </a:r>
            <a:r>
              <a:rPr lang="en-US" sz="2400" dirty="0">
                <a:latin typeface="Gotham Bold"/>
              </a:rPr>
              <a:t>qualified to perform the health screening,</a:t>
            </a:r>
            <a:r>
              <a:rPr lang="en-US" sz="2400" b="0" dirty="0">
                <a:latin typeface="Gotham Bold"/>
              </a:rPr>
              <a:t> and in conjunction with the first examination. The screening may happen </a:t>
            </a:r>
            <a:r>
              <a:rPr lang="en-US" sz="2400" dirty="0">
                <a:latin typeface="Gotham Bold"/>
              </a:rPr>
              <a:t>face-to-face or utilizing telemedicine </a:t>
            </a:r>
            <a:r>
              <a:rPr lang="en-US" sz="2400" b="0" dirty="0">
                <a:latin typeface="Gotham Bold"/>
              </a:rPr>
              <a:t>equipment and procedures.  </a:t>
            </a:r>
            <a:endParaRPr lang="en-US" b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73671" y="6154249"/>
            <a:ext cx="7992005" cy="253811"/>
          </a:xfrm>
        </p:spPr>
        <p:txBody>
          <a:bodyPr/>
          <a:lstStyle/>
          <a:p>
            <a:endParaRPr lang="en-US" dirty="0"/>
          </a:p>
          <a:p>
            <a:r>
              <a:rPr lang="en-US" sz="1400" dirty="0"/>
              <a:t>SOURCE:  GS 122C-263(a1), -283(a1)</a:t>
            </a:r>
          </a:p>
        </p:txBody>
      </p:sp>
    </p:spTree>
    <p:extLst>
      <p:ext uri="{BB962C8B-B14F-4D97-AF65-F5344CB8AC3E}">
        <p14:creationId xmlns:p14="http://schemas.microsoft.com/office/powerpoint/2010/main" val="4036879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4369" y="697385"/>
            <a:ext cx="7843267" cy="548640"/>
          </a:xfrm>
        </p:spPr>
        <p:txBody>
          <a:bodyPr/>
          <a:lstStyle/>
          <a:p>
            <a:pPr algn="ctr"/>
            <a:r>
              <a:rPr lang="en-US" dirty="0"/>
              <a:t>NEW: Health Screening Tool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3691" y="2073187"/>
            <a:ext cx="7888288" cy="1723087"/>
          </a:xfrm>
        </p:spPr>
        <p:txBody>
          <a:bodyPr/>
          <a:lstStyle/>
          <a:p>
            <a:pPr marL="0" indent="0">
              <a:buNone/>
            </a:pPr>
            <a:r>
              <a:rPr lang="en-US" sz="2400" b="0" dirty="0">
                <a:latin typeface="Gotham Bold"/>
              </a:rPr>
              <a:t>The Department will work with commitment examiner professionals to develop a health screening tool.  </a:t>
            </a:r>
            <a:r>
              <a:rPr lang="en-US" sz="2400" dirty="0">
                <a:latin typeface="Gotham Bold"/>
              </a:rPr>
              <a:t>Documentation of the completed screening shall accompany the individual </a:t>
            </a:r>
            <a:r>
              <a:rPr lang="en-US" sz="2400" b="0" dirty="0">
                <a:latin typeface="Gotham Bold"/>
              </a:rPr>
              <a:t>or otherwise be made available at time of transport.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29974" y="5811398"/>
            <a:ext cx="7992005" cy="330200"/>
          </a:xfrm>
        </p:spPr>
        <p:txBody>
          <a:bodyPr/>
          <a:lstStyle/>
          <a:p>
            <a:r>
              <a:rPr lang="en-US" sz="1400" dirty="0"/>
              <a:t>SOURCE:  GS 122C-263(a-a1),-283(a1)</a:t>
            </a:r>
          </a:p>
        </p:txBody>
      </p:sp>
    </p:spTree>
    <p:extLst>
      <p:ext uri="{BB962C8B-B14F-4D97-AF65-F5344CB8AC3E}">
        <p14:creationId xmlns:p14="http://schemas.microsoft.com/office/powerpoint/2010/main" val="3290041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4369" y="811689"/>
            <a:ext cx="7843267" cy="548640"/>
          </a:xfrm>
        </p:spPr>
        <p:txBody>
          <a:bodyPr/>
          <a:lstStyle/>
          <a:p>
            <a:pPr algn="ctr"/>
            <a:r>
              <a:rPr lang="en-US" dirty="0"/>
              <a:t>NEW: Inclusion of Incapable Adult Definition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16108" y="2020329"/>
            <a:ext cx="7888288" cy="3904734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latin typeface="Gotham Bold"/>
              </a:rPr>
              <a:t>In the opinion of a </a:t>
            </a:r>
            <a:r>
              <a:rPr lang="en-US" b="0" dirty="0">
                <a:solidFill>
                  <a:srgbClr val="FF0000"/>
                </a:solidFill>
                <a:latin typeface="Gotham Bold"/>
              </a:rPr>
              <a:t>physician or eligible psychologist</a:t>
            </a:r>
            <a:r>
              <a:rPr lang="en-US" b="0" dirty="0">
                <a:latin typeface="Gotham Bold"/>
              </a:rPr>
              <a:t>, the person currently lacks sufficient understanding or capacity to make and communicate mental health treatment decisions</a:t>
            </a:r>
          </a:p>
          <a:p>
            <a:pPr marL="342900" lvl="1" indent="0">
              <a:buNone/>
            </a:pPr>
            <a:endParaRPr lang="en-US" b="0" dirty="0">
              <a:latin typeface="Gotham Bold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latin typeface="Gotham Bold"/>
              </a:rPr>
              <a:t>An </a:t>
            </a:r>
            <a:r>
              <a:rPr lang="en-US" dirty="0">
                <a:latin typeface="Gotham Bold"/>
              </a:rPr>
              <a:t>incapable adult has not been adjudicated incompetent</a:t>
            </a:r>
            <a:r>
              <a:rPr lang="en-US" b="0" dirty="0">
                <a:latin typeface="Gotham Bold"/>
              </a:rPr>
              <a:t>. Capacity determination is made by a physician or eligible psychologist, whereas a finding of incompetence is made by the courts.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004199" y="6057757"/>
            <a:ext cx="7992005" cy="330200"/>
          </a:xfrm>
        </p:spPr>
        <p:txBody>
          <a:bodyPr/>
          <a:lstStyle/>
          <a:p>
            <a:r>
              <a:rPr lang="en-US" sz="1400" dirty="0"/>
              <a:t>SOURCE:  GS 122C-3(16b), -72(4)</a:t>
            </a:r>
          </a:p>
        </p:txBody>
      </p:sp>
    </p:spTree>
    <p:extLst>
      <p:ext uri="{BB962C8B-B14F-4D97-AF65-F5344CB8AC3E}">
        <p14:creationId xmlns:p14="http://schemas.microsoft.com/office/powerpoint/2010/main" val="1864594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4369" y="599414"/>
            <a:ext cx="7843267" cy="548640"/>
          </a:xfrm>
        </p:spPr>
        <p:txBody>
          <a:bodyPr/>
          <a:lstStyle/>
          <a:p>
            <a:pPr algn="ctr"/>
            <a:r>
              <a:rPr lang="en-US" dirty="0"/>
              <a:t>Revised: Voluntary Admissions of Individuals Determined to be Incapable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461" y="1148054"/>
            <a:ext cx="8323820" cy="5259290"/>
          </a:xfrm>
        </p:spPr>
        <p:txBody>
          <a:bodyPr/>
          <a:lstStyle/>
          <a:p>
            <a:endParaRPr lang="en-US" sz="2400" b="0" dirty="0"/>
          </a:p>
          <a:p>
            <a:endParaRPr lang="en-US" sz="2400" b="0" dirty="0"/>
          </a:p>
          <a:p>
            <a:r>
              <a:rPr lang="en-US" sz="2400" b="0" dirty="0"/>
              <a:t>Persons found to be</a:t>
            </a:r>
            <a:r>
              <a:rPr lang="en-US" sz="2400" dirty="0"/>
              <a:t> incapable at the time of admission </a:t>
            </a:r>
            <a:r>
              <a:rPr lang="en-US" sz="2400" b="0" dirty="0"/>
              <a:t>may </a:t>
            </a:r>
            <a:r>
              <a:rPr lang="en-US" sz="2400" dirty="0"/>
              <a:t>only be held for 15 days </a:t>
            </a:r>
            <a:r>
              <a:rPr lang="en-US" sz="2400" b="0" dirty="0"/>
              <a:t>of treatment.  A facility may file a petition for IVC if an individual who was admitted voluntarily, but found to be incapable if they meet criteria at the conclusion of their 15-day maximum stay.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74369" y="5983616"/>
            <a:ext cx="7992005" cy="330200"/>
          </a:xfrm>
        </p:spPr>
        <p:txBody>
          <a:bodyPr/>
          <a:lstStyle/>
          <a:p>
            <a:r>
              <a:rPr lang="en-US" sz="1400" dirty="0"/>
              <a:t>SOURCE:  GS 122C-213</a:t>
            </a:r>
          </a:p>
        </p:txBody>
      </p:sp>
    </p:spTree>
    <p:extLst>
      <p:ext uri="{BB962C8B-B14F-4D97-AF65-F5344CB8AC3E}">
        <p14:creationId xmlns:p14="http://schemas.microsoft.com/office/powerpoint/2010/main" val="1406425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4369" y="485111"/>
            <a:ext cx="8097098" cy="548640"/>
          </a:xfrm>
        </p:spPr>
        <p:txBody>
          <a:bodyPr/>
          <a:lstStyle/>
          <a:p>
            <a:pPr algn="ctr"/>
            <a:r>
              <a:rPr lang="en-US" dirty="0"/>
              <a:t>NEW: Community Crisis Services Plan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5990" y="1185200"/>
            <a:ext cx="8587946" cy="5223008"/>
          </a:xfrm>
        </p:spPr>
        <p:txBody>
          <a:bodyPr/>
          <a:lstStyle/>
          <a:p>
            <a:r>
              <a:rPr lang="en-US" sz="2200" b="0" dirty="0"/>
              <a:t>Every LME/MCO </a:t>
            </a:r>
            <a:r>
              <a:rPr lang="en-US" sz="2200" dirty="0"/>
              <a:t>shall adopt a </a:t>
            </a:r>
            <a:r>
              <a:rPr lang="en-US" sz="2200" i="1" dirty="0"/>
              <a:t>community crisis services plan</a:t>
            </a:r>
            <a:r>
              <a:rPr lang="en-US" sz="2200" dirty="0"/>
              <a:t> </a:t>
            </a:r>
            <a:r>
              <a:rPr lang="en-US" sz="2200" b="0" dirty="0"/>
              <a:t>to facilitate 1</a:t>
            </a:r>
            <a:r>
              <a:rPr lang="en-US" sz="2200" b="0" baseline="30000" dirty="0"/>
              <a:t>st</a:t>
            </a:r>
            <a:r>
              <a:rPr lang="en-US" sz="2200" b="0" dirty="0"/>
              <a:t> exams in conjunction with a health screening at the same location.  </a:t>
            </a:r>
          </a:p>
          <a:p>
            <a:r>
              <a:rPr lang="en-US" sz="2200" b="0" dirty="0"/>
              <a:t>This plan shall be comprised of separate </a:t>
            </a:r>
            <a:r>
              <a:rPr lang="en-US" sz="2200" dirty="0"/>
              <a:t>“</a:t>
            </a:r>
            <a:r>
              <a:rPr lang="en-US" sz="2200" i="1" dirty="0"/>
              <a:t>local area crisis services plans</a:t>
            </a:r>
            <a:r>
              <a:rPr lang="en-US" sz="2200" dirty="0"/>
              <a:t>,”</a:t>
            </a:r>
            <a:r>
              <a:rPr lang="en-US" sz="2200" b="0" dirty="0"/>
              <a:t> for each of the local areas or regions within the catchment area (local areas/regions defined by LME/MCO’s).</a:t>
            </a:r>
          </a:p>
          <a:p>
            <a:r>
              <a:rPr lang="en-US" sz="2200" dirty="0"/>
              <a:t>Affected agencies shall participate </a:t>
            </a:r>
            <a:r>
              <a:rPr lang="en-US" sz="2200" b="0" dirty="0"/>
              <a:t>in the development of the plan.</a:t>
            </a:r>
          </a:p>
          <a:p>
            <a:r>
              <a:rPr lang="en-US" sz="2200" b="0" dirty="0"/>
              <a:t>The local plan, which must be agreed upon, in writing, by all participating agencies, </a:t>
            </a:r>
            <a:r>
              <a:rPr lang="en-US" sz="2200" dirty="0"/>
              <a:t>shall be submitted to DMH/DD/SAS on or before October 1, 2019</a:t>
            </a:r>
            <a:r>
              <a:rPr lang="en-US" sz="2200" b="0" dirty="0"/>
              <a:t>.  </a:t>
            </a:r>
          </a:p>
          <a:p>
            <a:pPr lvl="1"/>
            <a:r>
              <a:rPr lang="en-US" sz="1800" b="0" dirty="0"/>
              <a:t>If the area authority modifies the plan, the modified plan shall be submitted to DMH/DD/SAS at least 10 days prior to the new plan’s effective date  </a:t>
            </a:r>
          </a:p>
          <a:p>
            <a:endParaRPr lang="en-US" sz="2400" b="0" dirty="0"/>
          </a:p>
          <a:p>
            <a:endParaRPr lang="en-US" sz="2400" b="0" dirty="0"/>
          </a:p>
          <a:p>
            <a:pPr lvl="1"/>
            <a:endParaRPr lang="en-SD" b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400" dirty="0"/>
              <a:t>SOURCE:  GS 122C-202.2; GS 122C-294(a)</a:t>
            </a:r>
          </a:p>
        </p:txBody>
      </p:sp>
    </p:spTree>
    <p:extLst>
      <p:ext uri="{BB962C8B-B14F-4D97-AF65-F5344CB8AC3E}">
        <p14:creationId xmlns:p14="http://schemas.microsoft.com/office/powerpoint/2010/main" val="586738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4369" y="525303"/>
            <a:ext cx="8042911" cy="548640"/>
          </a:xfrm>
        </p:spPr>
        <p:txBody>
          <a:bodyPr/>
          <a:lstStyle/>
          <a:p>
            <a:pPr algn="ctr"/>
            <a:r>
              <a:rPr lang="en-US" dirty="0"/>
              <a:t>NEW: Community Crisis Services Plan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28650" y="1221060"/>
            <a:ext cx="7888288" cy="4868167"/>
          </a:xfrm>
        </p:spPr>
        <p:txBody>
          <a:bodyPr/>
          <a:lstStyle/>
          <a:p>
            <a:r>
              <a:rPr lang="en-US" sz="2000" dirty="0"/>
              <a:t>Agencies that shall participate </a:t>
            </a:r>
            <a:r>
              <a:rPr lang="en-US" sz="2000" b="0" dirty="0"/>
              <a:t>in the development of local area crisis services plans </a:t>
            </a:r>
            <a:r>
              <a:rPr lang="en-US" sz="2000" dirty="0"/>
              <a:t>include:</a:t>
            </a:r>
          </a:p>
          <a:p>
            <a:pPr lvl="1"/>
            <a:r>
              <a:rPr lang="en-US" sz="1600" b="0" dirty="0"/>
              <a:t>Law Enforcement Agencies</a:t>
            </a:r>
          </a:p>
          <a:p>
            <a:pPr lvl="1"/>
            <a:r>
              <a:rPr lang="en-US" sz="1600" b="0" dirty="0"/>
              <a:t>Acute Care Hospitals</a:t>
            </a:r>
          </a:p>
          <a:p>
            <a:pPr lvl="1"/>
            <a:r>
              <a:rPr lang="en-US" sz="1600" b="0" dirty="0"/>
              <a:t>Magistrates</a:t>
            </a:r>
          </a:p>
          <a:p>
            <a:pPr lvl="1"/>
            <a:r>
              <a:rPr lang="en-US" sz="1600" b="0" dirty="0"/>
              <a:t>Area Facilities with Identified Commitment Examiners</a:t>
            </a:r>
          </a:p>
          <a:p>
            <a:pPr lvl="1"/>
            <a:r>
              <a:rPr lang="en-US" sz="1600" b="0" dirty="0"/>
              <a:t>Other affected agencies</a:t>
            </a:r>
          </a:p>
          <a:p>
            <a:r>
              <a:rPr lang="en-US" sz="2000" dirty="0"/>
              <a:t>Other stakeholders </a:t>
            </a:r>
            <a:r>
              <a:rPr lang="en-US" sz="2000" b="0" dirty="0"/>
              <a:t>identified by the LME/MCO may be invited to participate in the planning. (Department expects this will include persons with lived experience, families, advocates, etc.)</a:t>
            </a:r>
          </a:p>
          <a:p>
            <a:r>
              <a:rPr lang="en-US" sz="2000" b="0" dirty="0"/>
              <a:t>The developed </a:t>
            </a:r>
            <a:r>
              <a:rPr lang="en-US" sz="2000" dirty="0"/>
              <a:t>plan is effective when all entities agree in writing </a:t>
            </a:r>
            <a:r>
              <a:rPr lang="en-US" sz="2000" b="0" dirty="0"/>
              <a:t>to the plan. If any member of the Crisis Planning Committee does not agree to the plan in writing, the Secretary shall develop a procedure to attempt to resolve the conflict in order to achieve approval of the plan.</a:t>
            </a:r>
            <a:endParaRPr lang="en-SD" sz="2000" b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99821" y="6144254"/>
            <a:ext cx="7992005" cy="330200"/>
          </a:xfrm>
        </p:spPr>
        <p:txBody>
          <a:bodyPr/>
          <a:lstStyle/>
          <a:p>
            <a:r>
              <a:rPr lang="en-US" sz="1400" dirty="0"/>
              <a:t>SOURCE:  GS 122C-202.2</a:t>
            </a:r>
          </a:p>
        </p:txBody>
      </p:sp>
    </p:spTree>
    <p:extLst>
      <p:ext uri="{BB962C8B-B14F-4D97-AF65-F5344CB8AC3E}">
        <p14:creationId xmlns:p14="http://schemas.microsoft.com/office/powerpoint/2010/main" val="526799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A5BE0-154A-4089-9046-47CADCDCF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Involuntary Commitment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BF82C6-0A10-4AEA-9FBB-3FFEF05DEF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4843" y="2100648"/>
            <a:ext cx="8402595" cy="2928552"/>
          </a:xfrm>
        </p:spPr>
        <p:txBody>
          <a:bodyPr/>
          <a:lstStyle/>
          <a:p>
            <a:r>
              <a:rPr lang="en-US" sz="2400" b="0" dirty="0"/>
              <a:t>The purpose of this presentation is to provide </a:t>
            </a:r>
            <a:r>
              <a:rPr lang="en-US" sz="2400" dirty="0"/>
              <a:t>a high level overview</a:t>
            </a:r>
            <a:r>
              <a:rPr lang="en-US" sz="2400" b="0" dirty="0"/>
              <a:t> of the changes to the Involuntary Commitment Laws in North Carolina as a result of SB630.</a:t>
            </a:r>
          </a:p>
          <a:p>
            <a:endParaRPr lang="en-US" sz="2200" b="0" dirty="0"/>
          </a:p>
          <a:p>
            <a:r>
              <a:rPr lang="en-US" sz="2200" b="0" dirty="0"/>
              <a:t>For more </a:t>
            </a:r>
            <a:r>
              <a:rPr lang="en-US" sz="2200" dirty="0"/>
              <a:t>detailed</a:t>
            </a:r>
            <a:r>
              <a:rPr lang="en-US" sz="2200" b="0" dirty="0"/>
              <a:t> information please reference:</a:t>
            </a:r>
          </a:p>
          <a:p>
            <a:pPr marL="0" indent="0">
              <a:buNone/>
            </a:pPr>
            <a:r>
              <a:rPr lang="en-US" sz="2000" b="0" dirty="0">
                <a:hlinkClick r:id="rId2"/>
              </a:rPr>
              <a:t>https://www.ncleg.net/Sessions/2017/Bills/Senate/HTML/S630v4.html</a:t>
            </a:r>
            <a:endParaRPr lang="en-US" sz="2000" b="0" dirty="0"/>
          </a:p>
          <a:p>
            <a:pPr marL="0" indent="0">
              <a:buNone/>
            </a:pPr>
            <a:endParaRPr lang="en-US" b="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248513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F50DF-4849-4CF5-A8FB-1163604B9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287" y="624054"/>
            <a:ext cx="7995349" cy="548640"/>
          </a:xfrm>
        </p:spPr>
        <p:txBody>
          <a:bodyPr/>
          <a:lstStyle/>
          <a:p>
            <a:pPr algn="ctr"/>
            <a:r>
              <a:rPr lang="en-US" dirty="0"/>
              <a:t>Community Crisis Services Plan Requirements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06A88B-A22C-4198-AC54-B6BF360089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75601" y="1600084"/>
            <a:ext cx="7888288" cy="2909102"/>
          </a:xfrm>
        </p:spPr>
        <p:txBody>
          <a:bodyPr/>
          <a:lstStyle/>
          <a:p>
            <a:endParaRPr lang="en-US" sz="2000" b="0" dirty="0"/>
          </a:p>
          <a:p>
            <a:pPr marL="0" indent="0">
              <a:buNone/>
            </a:pPr>
            <a:r>
              <a:rPr lang="en-US" sz="2400" b="0" dirty="0"/>
              <a:t>Each local plan shall do </a:t>
            </a:r>
            <a:r>
              <a:rPr lang="en-US" sz="2400" b="0" i="1" u="sng" dirty="0">
                <a:solidFill>
                  <a:srgbClr val="FF0000"/>
                </a:solidFill>
              </a:rPr>
              <a:t>at least</a:t>
            </a:r>
            <a:r>
              <a:rPr lang="en-US" sz="2400" b="0" u="sng" dirty="0">
                <a:solidFill>
                  <a:srgbClr val="FF0000"/>
                </a:solidFill>
              </a:rPr>
              <a:t> </a:t>
            </a:r>
            <a:r>
              <a:rPr lang="en-US" sz="2400" b="0" dirty="0"/>
              <a:t>the 3 following items: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Incorporate </a:t>
            </a:r>
            <a:r>
              <a:rPr lang="en-US" b="0" dirty="0"/>
              <a:t>the involuntary commitment </a:t>
            </a:r>
            <a:r>
              <a:rPr lang="en-US" dirty="0"/>
              <a:t>transportation agreement </a:t>
            </a:r>
            <a:r>
              <a:rPr lang="en-US" b="0" dirty="0"/>
              <a:t>for the cities/counties with the area.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Identify one or more facilities </a:t>
            </a:r>
            <a:r>
              <a:rPr lang="en-US" b="0" dirty="0"/>
              <a:t>that will contract with the LME/MCO to provide 1</a:t>
            </a:r>
            <a:r>
              <a:rPr lang="en-US" b="0" baseline="30000" dirty="0"/>
              <a:t>st</a:t>
            </a:r>
            <a:r>
              <a:rPr lang="en-US" b="0" dirty="0"/>
              <a:t> exams in conjunction with health screenings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Identify </a:t>
            </a:r>
            <a:r>
              <a:rPr lang="en-US" dirty="0"/>
              <a:t>training for transporters</a:t>
            </a:r>
          </a:p>
          <a:p>
            <a:pPr marL="342900" lvl="1" indent="0">
              <a:buNone/>
            </a:pPr>
            <a:endParaRPr lang="en-US" sz="2000" b="0" dirty="0"/>
          </a:p>
          <a:p>
            <a:pPr marL="342900" lvl="1" indent="0">
              <a:buNone/>
            </a:pPr>
            <a:endParaRPr lang="en-US" sz="2000" b="0" dirty="0"/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ADE8CC-B449-456E-B8A4-EFD7C02A256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75601" y="6175146"/>
            <a:ext cx="7992005" cy="330200"/>
          </a:xfrm>
        </p:spPr>
        <p:txBody>
          <a:bodyPr/>
          <a:lstStyle/>
          <a:p>
            <a:r>
              <a:rPr lang="en-US" sz="1400" dirty="0"/>
              <a:t>Source:  GS 122C-202.2</a:t>
            </a:r>
          </a:p>
        </p:txBody>
      </p:sp>
    </p:spTree>
    <p:extLst>
      <p:ext uri="{BB962C8B-B14F-4D97-AF65-F5344CB8AC3E}">
        <p14:creationId xmlns:p14="http://schemas.microsoft.com/office/powerpoint/2010/main" val="2571339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2287" y="525303"/>
            <a:ext cx="7995349" cy="548640"/>
          </a:xfrm>
        </p:spPr>
        <p:txBody>
          <a:bodyPr/>
          <a:lstStyle/>
          <a:p>
            <a:pPr algn="ctr"/>
            <a:r>
              <a:rPr lang="en-US" dirty="0"/>
              <a:t>Community Crisis Services Plan Requirements</a:t>
            </a:r>
            <a:br>
              <a:rPr lang="en-US" dirty="0"/>
            </a:b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29348" y="1370837"/>
            <a:ext cx="7888288" cy="4968718"/>
          </a:xfrm>
        </p:spPr>
        <p:txBody>
          <a:bodyPr/>
          <a:lstStyle/>
          <a:p>
            <a:pPr lvl="1"/>
            <a:endParaRPr lang="en-US" sz="20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Identify available training for law enforcement personnel, </a:t>
            </a:r>
            <a:r>
              <a:rPr lang="en-US" dirty="0"/>
              <a:t>other transportation and custody providers</a:t>
            </a:r>
            <a:r>
              <a:rPr lang="en-US" b="0" dirty="0"/>
              <a:t>. Persons who are not law enforcement are required to take the training; officers may request to participate in the training.  </a:t>
            </a:r>
          </a:p>
          <a:p>
            <a:pPr marL="342900" lvl="1" indent="0">
              <a:buNone/>
            </a:pPr>
            <a:r>
              <a:rPr lang="en-US" b="0" dirty="0"/>
              <a:t>   The </a:t>
            </a:r>
            <a:r>
              <a:rPr lang="en-US" dirty="0"/>
              <a:t>training shall address </a:t>
            </a:r>
          </a:p>
          <a:p>
            <a:pPr lvl="2"/>
            <a:r>
              <a:rPr lang="en-US" sz="1800" dirty="0"/>
              <a:t>use of de-escalation </a:t>
            </a:r>
            <a:r>
              <a:rPr lang="en-US" sz="1800" b="0" dirty="0"/>
              <a:t>strategies/techniques </a:t>
            </a:r>
          </a:p>
          <a:p>
            <a:pPr lvl="2"/>
            <a:r>
              <a:rPr lang="en-US" sz="1800" dirty="0"/>
              <a:t>safe use of force and restraint </a:t>
            </a:r>
          </a:p>
          <a:p>
            <a:pPr lvl="2"/>
            <a:r>
              <a:rPr lang="en-US" sz="1800" dirty="0"/>
              <a:t>respondent rights </a:t>
            </a:r>
            <a:r>
              <a:rPr lang="en-US" sz="1800" b="0" dirty="0"/>
              <a:t>relevant to custody/transportation </a:t>
            </a:r>
          </a:p>
          <a:p>
            <a:pPr lvl="2"/>
            <a:r>
              <a:rPr lang="en-US" sz="1800" b="0" dirty="0"/>
              <a:t>location of </a:t>
            </a:r>
            <a:r>
              <a:rPr lang="en-US" sz="1800" dirty="0"/>
              <a:t>identified facilities </a:t>
            </a:r>
          </a:p>
          <a:p>
            <a:pPr lvl="2"/>
            <a:r>
              <a:rPr lang="en-US" sz="1800" dirty="0"/>
              <a:t>completion and return of custody order </a:t>
            </a:r>
            <a:r>
              <a:rPr lang="en-US" sz="1800" b="0" dirty="0"/>
              <a:t>to the clerk of superior court  </a:t>
            </a:r>
          </a:p>
          <a:p>
            <a:pPr marL="342900" lvl="1" indent="0">
              <a:buNone/>
            </a:pPr>
            <a:endParaRPr lang="en-SD" b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98022" y="6129490"/>
            <a:ext cx="7992005" cy="330200"/>
          </a:xfrm>
        </p:spPr>
        <p:txBody>
          <a:bodyPr/>
          <a:lstStyle/>
          <a:p>
            <a:r>
              <a:rPr lang="en-US" sz="1400" dirty="0"/>
              <a:t>SOURCE:  GS 122C-202.2</a:t>
            </a:r>
          </a:p>
        </p:txBody>
      </p:sp>
    </p:spTree>
    <p:extLst>
      <p:ext uri="{BB962C8B-B14F-4D97-AF65-F5344CB8AC3E}">
        <p14:creationId xmlns:p14="http://schemas.microsoft.com/office/powerpoint/2010/main" val="703237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4369" y="525303"/>
            <a:ext cx="7843267" cy="548640"/>
          </a:xfrm>
        </p:spPr>
        <p:txBody>
          <a:bodyPr/>
          <a:lstStyle/>
          <a:p>
            <a:pPr algn="ctr"/>
            <a:r>
              <a:rPr lang="en-US" dirty="0"/>
              <a:t>REVISED: Transportation Plan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74145" y="1279673"/>
            <a:ext cx="7888288" cy="4757704"/>
          </a:xfrm>
        </p:spPr>
        <p:txBody>
          <a:bodyPr/>
          <a:lstStyle/>
          <a:p>
            <a:r>
              <a:rPr lang="en-US" sz="1800" b="0" dirty="0"/>
              <a:t>The </a:t>
            </a:r>
            <a:r>
              <a:rPr lang="en-US" sz="1800" dirty="0"/>
              <a:t>governing body of a city or county </a:t>
            </a:r>
            <a:r>
              <a:rPr lang="en-US" sz="1800" b="0" i="1" u="sng" dirty="0">
                <a:solidFill>
                  <a:srgbClr val="FF0000"/>
                </a:solidFill>
              </a:rPr>
              <a:t>shall</a:t>
            </a:r>
            <a:r>
              <a:rPr lang="en-US" sz="1800" b="0" u="sng" dirty="0">
                <a:solidFill>
                  <a:srgbClr val="FF0000"/>
                </a:solidFill>
              </a:rPr>
              <a:t> </a:t>
            </a:r>
            <a:r>
              <a:rPr lang="en-US" sz="1800" b="0" dirty="0"/>
              <a:t>adopt a plan known as an </a:t>
            </a:r>
            <a:r>
              <a:rPr lang="en-US" sz="1800" dirty="0"/>
              <a:t>“involuntary commitment transportation agreement” </a:t>
            </a:r>
            <a:r>
              <a:rPr lang="en-US" sz="1800" b="0" dirty="0"/>
              <a:t>or “transportation agreement” for the custody and transportation of respondents.</a:t>
            </a:r>
          </a:p>
          <a:p>
            <a:pPr lvl="1"/>
            <a:r>
              <a:rPr lang="en-US" sz="1600" dirty="0"/>
              <a:t>Law enforcement and other affected agencies, </a:t>
            </a:r>
            <a:r>
              <a:rPr lang="en-US" sz="1600" b="0" dirty="0"/>
              <a:t>including local acute care hospitals and other mental health providers, </a:t>
            </a:r>
            <a:r>
              <a:rPr lang="en-US" sz="1600" i="1" dirty="0"/>
              <a:t>shall</a:t>
            </a:r>
            <a:r>
              <a:rPr lang="en-US" sz="1600" dirty="0"/>
              <a:t> participate in developing the agreement</a:t>
            </a:r>
            <a:r>
              <a:rPr lang="en-US" sz="1600" b="0" dirty="0"/>
              <a:t>. The area authority </a:t>
            </a:r>
            <a:r>
              <a:rPr lang="en-US" sz="1600" b="0" i="1" dirty="0"/>
              <a:t>may</a:t>
            </a:r>
            <a:r>
              <a:rPr lang="en-US" sz="1600" b="0" dirty="0"/>
              <a:t> participate</a:t>
            </a:r>
            <a:r>
              <a:rPr lang="en-US" sz="1800" b="0" dirty="0"/>
              <a:t>.</a:t>
            </a:r>
            <a:endParaRPr lang="en-SD" sz="1800" b="0" dirty="0"/>
          </a:p>
          <a:p>
            <a:r>
              <a:rPr lang="en-US" sz="1800" b="0" dirty="0"/>
              <a:t>The transportation agreement shall be </a:t>
            </a:r>
            <a:r>
              <a:rPr lang="en-US" sz="1800" dirty="0"/>
              <a:t>submitted by January 1, 2019 to</a:t>
            </a:r>
            <a:r>
              <a:rPr lang="en-US" sz="1800" b="0" dirty="0"/>
              <a:t>:</a:t>
            </a:r>
          </a:p>
          <a:p>
            <a:pPr lvl="1"/>
            <a:r>
              <a:rPr lang="en-US" sz="1600" dirty="0"/>
              <a:t>Magistrates </a:t>
            </a:r>
            <a:r>
              <a:rPr lang="en-US" sz="1600" b="0" dirty="0"/>
              <a:t>in the city or county</a:t>
            </a:r>
          </a:p>
          <a:p>
            <a:pPr lvl="1"/>
            <a:r>
              <a:rPr lang="en-US" sz="1600" dirty="0"/>
              <a:t>County clerks </a:t>
            </a:r>
            <a:r>
              <a:rPr lang="en-US" sz="1600" b="0" dirty="0"/>
              <a:t>of court</a:t>
            </a:r>
          </a:p>
          <a:p>
            <a:pPr lvl="1"/>
            <a:r>
              <a:rPr lang="en-US" sz="1600" dirty="0"/>
              <a:t>LME/MCO</a:t>
            </a:r>
            <a:r>
              <a:rPr lang="en-US" sz="1600" b="0" dirty="0"/>
              <a:t> that serves the city or county</a:t>
            </a:r>
          </a:p>
          <a:p>
            <a:pPr lvl="1"/>
            <a:r>
              <a:rPr lang="en-US" sz="1600" dirty="0"/>
              <a:t>DMH/DD/SAS</a:t>
            </a:r>
          </a:p>
          <a:p>
            <a:r>
              <a:rPr lang="en-US" sz="1800" b="0" dirty="0"/>
              <a:t>If the city or county </a:t>
            </a:r>
            <a:r>
              <a:rPr lang="en-US" sz="1800" dirty="0"/>
              <a:t>modifies the plan, </a:t>
            </a:r>
            <a:r>
              <a:rPr lang="en-US" sz="1800" b="0" dirty="0"/>
              <a:t>the modified plan shall be submitted to the above noted entities</a:t>
            </a:r>
            <a:r>
              <a:rPr lang="en-US" sz="1800" dirty="0"/>
              <a:t> at least 10 days prior to the effective date </a:t>
            </a:r>
            <a:r>
              <a:rPr lang="en-US" sz="1800" b="0" dirty="0"/>
              <a:t>of the new plan.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74369" y="6078007"/>
            <a:ext cx="7992005" cy="330200"/>
          </a:xfrm>
        </p:spPr>
        <p:txBody>
          <a:bodyPr/>
          <a:lstStyle/>
          <a:p>
            <a:r>
              <a:rPr lang="en-US" sz="1400" dirty="0"/>
              <a:t>SOURCE:  GS 122C-251(g)</a:t>
            </a:r>
          </a:p>
        </p:txBody>
      </p:sp>
    </p:spTree>
    <p:extLst>
      <p:ext uri="{BB962C8B-B14F-4D97-AF65-F5344CB8AC3E}">
        <p14:creationId xmlns:p14="http://schemas.microsoft.com/office/powerpoint/2010/main" val="2390265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3671" y="587087"/>
            <a:ext cx="7843267" cy="548640"/>
          </a:xfrm>
        </p:spPr>
        <p:txBody>
          <a:bodyPr/>
          <a:lstStyle/>
          <a:p>
            <a:pPr algn="ctr"/>
            <a:r>
              <a:rPr lang="en-US" dirty="0"/>
              <a:t>NEW: Custody and Transportation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28650" y="1376016"/>
            <a:ext cx="7888288" cy="412454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The agreement </a:t>
            </a:r>
            <a:r>
              <a:rPr lang="en-US" sz="2200" b="0" dirty="0"/>
              <a:t>may designate officers, volunteers, or other personnel to provide all or part of the transportation required.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0" dirty="0"/>
              <a:t>The agreement may </a:t>
            </a:r>
            <a:r>
              <a:rPr lang="en-US" sz="2200" dirty="0"/>
              <a:t>designate volunteers, or other public or private personnel, </a:t>
            </a:r>
            <a:r>
              <a:rPr lang="en-US" sz="2200" b="0" dirty="0"/>
              <a:t>who have </a:t>
            </a:r>
            <a:r>
              <a:rPr lang="en-US" sz="2200" dirty="0"/>
              <a:t>agreed in writing </a:t>
            </a:r>
            <a:r>
              <a:rPr lang="en-US" sz="2200" b="0" dirty="0"/>
              <a:t>to provide all/part of the custody and transportation required.</a:t>
            </a:r>
          </a:p>
          <a:p>
            <a:pPr marL="342900" lvl="1" indent="0">
              <a:buNone/>
            </a:pPr>
            <a:endParaRPr lang="en-US" sz="22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Cities and counties are responsible for custody and transportation</a:t>
            </a:r>
            <a:r>
              <a:rPr lang="en-US" sz="2200" b="0" dirty="0"/>
              <a:t>; the county is responsible for persons who are physically taken into custody outside the city limits.</a:t>
            </a:r>
            <a:endParaRPr lang="en-SD" sz="22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lvl="1" indent="0">
              <a:buNone/>
            </a:pPr>
            <a:endParaRPr lang="en-SD" b="0" dirty="0"/>
          </a:p>
          <a:p>
            <a:pPr lvl="1"/>
            <a:endParaRPr lang="en-SD" b="0" dirty="0"/>
          </a:p>
          <a:p>
            <a:pPr lvl="1"/>
            <a:endParaRPr lang="en-SD" b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1995" y="6336058"/>
            <a:ext cx="7992005" cy="45719"/>
          </a:xfrm>
        </p:spPr>
        <p:txBody>
          <a:bodyPr/>
          <a:lstStyle/>
          <a:p>
            <a:r>
              <a:rPr lang="en-US" sz="1400" dirty="0"/>
              <a:t>SOURCE:  GS 122C-251(g)</a:t>
            </a:r>
          </a:p>
        </p:txBody>
      </p:sp>
    </p:spTree>
    <p:extLst>
      <p:ext uri="{BB962C8B-B14F-4D97-AF65-F5344CB8AC3E}">
        <p14:creationId xmlns:p14="http://schemas.microsoft.com/office/powerpoint/2010/main" val="1349522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4369" y="525303"/>
            <a:ext cx="7843267" cy="548640"/>
          </a:xfrm>
        </p:spPr>
        <p:txBody>
          <a:bodyPr/>
          <a:lstStyle/>
          <a:p>
            <a:pPr algn="ctr"/>
            <a:r>
              <a:rPr lang="en-US" dirty="0"/>
              <a:t>Custody and Transportation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10114" y="1377778"/>
            <a:ext cx="8231145" cy="5350476"/>
          </a:xfrm>
        </p:spPr>
        <p:txBody>
          <a:bodyPr/>
          <a:lstStyle/>
          <a:p>
            <a:r>
              <a:rPr lang="en-US" sz="2200" dirty="0"/>
              <a:t>Any use of restraints shall be as reasonably determined by the officer </a:t>
            </a:r>
            <a:r>
              <a:rPr lang="en-US" sz="2200" b="0" dirty="0"/>
              <a:t>to be necessary under the circumstances for the safety of the respondent, the law enforcement officer and other persons. </a:t>
            </a:r>
          </a:p>
          <a:p>
            <a:pPr lvl="1"/>
            <a:r>
              <a:rPr lang="en-US" sz="1800" b="0" dirty="0"/>
              <a:t>Every effort </a:t>
            </a:r>
            <a:r>
              <a:rPr lang="en-US" sz="1800" dirty="0"/>
              <a:t>to avoid restraint of a child under the age of 10 </a:t>
            </a:r>
            <a:r>
              <a:rPr lang="en-US" sz="1800" b="0" dirty="0"/>
              <a:t>unless the child’s behavior or other circumstances dictate that restraint is necessary.</a:t>
            </a:r>
          </a:p>
          <a:p>
            <a:pPr marL="342900" lvl="1" indent="0">
              <a:buNone/>
            </a:pPr>
            <a:endParaRPr lang="en-US" sz="1800" b="0" dirty="0"/>
          </a:p>
          <a:p>
            <a:r>
              <a:rPr lang="en-US" sz="2200" dirty="0"/>
              <a:t>NEW</a:t>
            </a:r>
            <a:r>
              <a:rPr lang="en-US" sz="2200" b="0" dirty="0"/>
              <a:t>: With the exception of circumstances in which information is confidential or would otherwise compromise a law enforcement investigation, </a:t>
            </a:r>
            <a:r>
              <a:rPr lang="en-US" sz="2200" dirty="0"/>
              <a:t>the officer shall respond to all inquires from the facilities concerning the respondents’ behavior </a:t>
            </a:r>
            <a:r>
              <a:rPr lang="en-US" sz="2200" b="0" dirty="0"/>
              <a:t>and the use of any restraints related to the custody and transportation of the respondent.</a:t>
            </a:r>
            <a:endParaRPr lang="en-SD" sz="2200" b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400" dirty="0"/>
              <a:t>SOURCE:  GS 122C-251(a-f)</a:t>
            </a:r>
          </a:p>
        </p:txBody>
      </p:sp>
    </p:spTree>
    <p:extLst>
      <p:ext uri="{BB962C8B-B14F-4D97-AF65-F5344CB8AC3E}">
        <p14:creationId xmlns:p14="http://schemas.microsoft.com/office/powerpoint/2010/main" val="38173154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4369" y="525303"/>
            <a:ext cx="7843267" cy="548640"/>
          </a:xfrm>
        </p:spPr>
        <p:txBody>
          <a:bodyPr/>
          <a:lstStyle/>
          <a:p>
            <a:pPr algn="ctr"/>
            <a:r>
              <a:rPr lang="en-US" dirty="0"/>
              <a:t>Custody and Transportation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27536" y="1297459"/>
            <a:ext cx="8760771" cy="5238779"/>
          </a:xfrm>
        </p:spPr>
        <p:txBody>
          <a:bodyPr/>
          <a:lstStyle/>
          <a:p>
            <a:r>
              <a:rPr lang="en-US" sz="2200" b="0" dirty="0">
                <a:latin typeface="Gotham Bold"/>
              </a:rPr>
              <a:t>Upon assuming custody, individual shall be transported to:</a:t>
            </a:r>
          </a:p>
          <a:p>
            <a:pPr marL="800100" lvl="1" indent="-457200">
              <a:spcAft>
                <a:spcPts val="600"/>
              </a:spcAft>
              <a:buFont typeface="+mj-lt"/>
              <a:buAutoNum type="alphaLcParenR"/>
            </a:pPr>
            <a:r>
              <a:rPr lang="en-US" sz="2200" b="0" dirty="0">
                <a:latin typeface="Gotham Bold"/>
              </a:rPr>
              <a:t>A</a:t>
            </a:r>
            <a:r>
              <a:rPr lang="en-US" sz="2200" dirty="0">
                <a:latin typeface="Gotham Bold"/>
              </a:rPr>
              <a:t> facility or other location identified </a:t>
            </a:r>
            <a:r>
              <a:rPr lang="en-US" sz="2200" b="0" dirty="0">
                <a:latin typeface="Gotham Bold"/>
              </a:rPr>
              <a:t>by the LME/MCO in the community services crisis plan, </a:t>
            </a:r>
            <a:r>
              <a:rPr lang="en-US" sz="2200" b="0" u="sng" dirty="0">
                <a:latin typeface="Gotham Bold"/>
              </a:rPr>
              <a:t>unless exigent circumstances require the respondent be transported to an emergency department</a:t>
            </a:r>
            <a:r>
              <a:rPr lang="en-US" sz="2200" b="0" dirty="0">
                <a:latin typeface="Gotham Bold"/>
              </a:rPr>
              <a:t>. </a:t>
            </a:r>
          </a:p>
          <a:p>
            <a:pPr marL="800100" lvl="1" indent="-457200">
              <a:spcAft>
                <a:spcPts val="600"/>
              </a:spcAft>
              <a:buFont typeface="+mj-lt"/>
              <a:buAutoNum type="alphaLcParenR"/>
            </a:pPr>
            <a:r>
              <a:rPr lang="en-US" sz="2200" b="0" dirty="0">
                <a:latin typeface="Gotham Bold"/>
              </a:rPr>
              <a:t> If a) not available, </a:t>
            </a:r>
            <a:r>
              <a:rPr lang="en-US" sz="2200" dirty="0">
                <a:latin typeface="Gotham Bold"/>
              </a:rPr>
              <a:t>an alternative non-hospital provider </a:t>
            </a:r>
            <a:r>
              <a:rPr lang="en-US" sz="2200" b="0" dirty="0">
                <a:latin typeface="Gotham Bold"/>
              </a:rPr>
              <a:t>(provider of either behavioral or medical health services) or facility-based crisis center to complete the same process.</a:t>
            </a:r>
          </a:p>
          <a:p>
            <a:pPr marL="800100" lvl="1" indent="-457200">
              <a:buFont typeface="+mj-lt"/>
              <a:buAutoNum type="alphaLcParenR"/>
            </a:pPr>
            <a:r>
              <a:rPr lang="en-US" sz="2200" b="0" dirty="0">
                <a:latin typeface="Gotham Bold"/>
              </a:rPr>
              <a:t>If a) and b) not available, </a:t>
            </a:r>
            <a:r>
              <a:rPr lang="en-US" sz="2200" dirty="0">
                <a:latin typeface="Gotham Bold"/>
              </a:rPr>
              <a:t>a private hospital or clinic, a general hospital, an acute care hospital, or a State facility </a:t>
            </a:r>
            <a:r>
              <a:rPr lang="en-US" sz="2200" b="0" dirty="0">
                <a:latin typeface="Gotham Bold"/>
              </a:rPr>
              <a:t>for the mentally ill.  If no examiner is available, the individual may be temporarily detained in an area facility or under appropriate supervision.</a:t>
            </a:r>
            <a:endParaRPr lang="en-SD" sz="2200" b="0" dirty="0">
              <a:latin typeface="Gotham Bold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11920" y="6206038"/>
            <a:ext cx="7992005" cy="330200"/>
          </a:xfrm>
        </p:spPr>
        <p:txBody>
          <a:bodyPr/>
          <a:lstStyle/>
          <a:p>
            <a:r>
              <a:rPr lang="en-US" sz="1400" dirty="0"/>
              <a:t>SOURCE:  GS 122C-263(a) </a:t>
            </a:r>
          </a:p>
        </p:txBody>
      </p:sp>
    </p:spTree>
    <p:extLst>
      <p:ext uri="{BB962C8B-B14F-4D97-AF65-F5344CB8AC3E}">
        <p14:creationId xmlns:p14="http://schemas.microsoft.com/office/powerpoint/2010/main" val="33018415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4369" y="523574"/>
            <a:ext cx="7843267" cy="548640"/>
          </a:xfrm>
        </p:spPr>
        <p:txBody>
          <a:bodyPr/>
          <a:lstStyle/>
          <a:p>
            <a:pPr algn="ctr"/>
            <a:r>
              <a:rPr lang="en-US" b="1" dirty="0"/>
              <a:t>NEW: Custody/First Examination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674369" y="6240162"/>
            <a:ext cx="7842569" cy="364524"/>
          </a:xfrm>
        </p:spPr>
        <p:txBody>
          <a:bodyPr/>
          <a:lstStyle/>
          <a:p>
            <a:r>
              <a:rPr lang="en-US" sz="1400" b="1" dirty="0"/>
              <a:t>SOURCE:  GS 122C-263(d)(2)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518984" y="1285103"/>
            <a:ext cx="8124568" cy="4955059"/>
          </a:xfrm>
        </p:spPr>
        <p:txBody>
          <a:bodyPr/>
          <a:lstStyle/>
          <a:p>
            <a:r>
              <a:rPr lang="en-US" sz="2200" dirty="0"/>
              <a:t>When the commitment examiner recommends inpatient commitment and the need is documented on the examination report, </a:t>
            </a:r>
            <a:r>
              <a:rPr lang="en-US" sz="2200" b="1" dirty="0"/>
              <a:t>transportation to a 24-hour facility shall occur </a:t>
            </a:r>
            <a:r>
              <a:rPr lang="en-US" sz="2200" b="1" i="1" dirty="0"/>
              <a:t>within six (6) hours of notification*</a:t>
            </a:r>
            <a:r>
              <a:rPr lang="en-US" sz="2200" b="1" dirty="0"/>
              <a:t> </a:t>
            </a:r>
            <a:r>
              <a:rPr lang="en-US" sz="2200" dirty="0"/>
              <a:t>of availability from the accepting facility.</a:t>
            </a:r>
          </a:p>
          <a:p>
            <a:endParaRPr lang="en-US" sz="2200" dirty="0"/>
          </a:p>
          <a:p>
            <a:r>
              <a:rPr lang="en-US" sz="2200" dirty="0"/>
              <a:t>Proceedings shall be</a:t>
            </a:r>
            <a:r>
              <a:rPr lang="en-US" sz="2200" b="1" dirty="0"/>
              <a:t> terminated after seven (7) days </a:t>
            </a:r>
            <a:r>
              <a:rPr lang="en-US" sz="2200" dirty="0"/>
              <a:t>if an appropriate facility is not available. </a:t>
            </a:r>
            <a:r>
              <a:rPr lang="en-US" sz="2200" i="1" dirty="0"/>
              <a:t>A commitment examiner </a:t>
            </a:r>
            <a:r>
              <a:rPr lang="en-US" sz="2200" b="1" i="1" dirty="0"/>
              <a:t>may initiate a new IVC proceeding prior to the expiration of this seven-day period</a:t>
            </a:r>
            <a:r>
              <a:rPr lang="en-US" sz="2200" i="1" dirty="0"/>
              <a:t>, provided the individual continues to meet applicable criteria</a:t>
            </a:r>
            <a:r>
              <a:rPr lang="en-US" sz="2200" dirty="0"/>
              <a:t>.  A</a:t>
            </a:r>
            <a:r>
              <a:rPr lang="en-US" sz="2200" b="1" dirty="0"/>
              <a:t> new examination </a:t>
            </a:r>
            <a:r>
              <a:rPr lang="en-US" sz="2200" dirty="0"/>
              <a:t>is required.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* </a:t>
            </a:r>
            <a:r>
              <a:rPr lang="en-US" sz="1600" dirty="0"/>
              <a:t>For law enforcement: “to the extent feasible, the law enforcement officer shall act within 6 hours of notification.”</a:t>
            </a:r>
            <a:endParaRPr lang="en-SD" sz="1600" dirty="0"/>
          </a:p>
        </p:txBody>
      </p:sp>
    </p:spTree>
    <p:extLst>
      <p:ext uri="{BB962C8B-B14F-4D97-AF65-F5344CB8AC3E}">
        <p14:creationId xmlns:p14="http://schemas.microsoft.com/office/powerpoint/2010/main" val="15131958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4369" y="473334"/>
            <a:ext cx="7843267" cy="548640"/>
          </a:xfrm>
        </p:spPr>
        <p:txBody>
          <a:bodyPr/>
          <a:lstStyle/>
          <a:p>
            <a:pPr algn="ctr"/>
            <a:r>
              <a:rPr lang="en-US" b="1" dirty="0"/>
              <a:t>REVISED: District Court Hearing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674369" y="6251575"/>
            <a:ext cx="7992005" cy="330200"/>
          </a:xfrm>
        </p:spPr>
        <p:txBody>
          <a:bodyPr/>
          <a:lstStyle/>
          <a:p>
            <a:r>
              <a:rPr lang="en-US" sz="1400" b="1" dirty="0"/>
              <a:t>SOURCE:  GS 122C-263(d)(2)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592594" y="1408670"/>
            <a:ext cx="8155554" cy="4670129"/>
          </a:xfrm>
        </p:spPr>
        <p:txBody>
          <a:bodyPr/>
          <a:lstStyle/>
          <a:p>
            <a:r>
              <a:rPr lang="en-US" sz="2200" dirty="0"/>
              <a:t>To the extent feasible, </a:t>
            </a:r>
            <a:r>
              <a:rPr lang="en-US" sz="2200" b="1" dirty="0"/>
              <a:t>hearings shall be held </a:t>
            </a:r>
            <a:r>
              <a:rPr lang="en-US" sz="2200" dirty="0"/>
              <a:t>in an appropriate room where the individual is being treated in a </a:t>
            </a:r>
            <a:r>
              <a:rPr lang="en-US" sz="2200" b="1" dirty="0"/>
              <a:t>manner approved by the chief district court judge </a:t>
            </a:r>
            <a:r>
              <a:rPr lang="en-US" sz="2200" dirty="0"/>
              <a:t>within the presiding district, in the judge’s chambers, </a:t>
            </a:r>
            <a:r>
              <a:rPr lang="en-US" sz="2200" b="1" dirty="0"/>
              <a:t>or by audio/video transmission</a:t>
            </a:r>
            <a:r>
              <a:rPr lang="en-US" sz="2200" dirty="0"/>
              <a:t>. If the respondent, through counsel, objects to a hearing by audio/video transmission, the hearing shall be held in the physical presence of the presiding district court judge. </a:t>
            </a:r>
          </a:p>
          <a:p>
            <a:endParaRPr lang="en-US" sz="2200" dirty="0"/>
          </a:p>
          <a:p>
            <a:r>
              <a:rPr lang="en-US" sz="2200" dirty="0"/>
              <a:t>Regardless of manner, hearings shall be held in a manner that </a:t>
            </a:r>
            <a:r>
              <a:rPr lang="en-US" sz="2200" b="1" dirty="0"/>
              <a:t>complies with any applicable federal and State laws governing the confidentiality and security </a:t>
            </a:r>
            <a:r>
              <a:rPr lang="en-US" sz="2200" dirty="0"/>
              <a:t>of confidential information, including any information transmitted from the treatment facility by audio/video transmission.</a:t>
            </a:r>
          </a:p>
        </p:txBody>
      </p:sp>
    </p:spTree>
    <p:extLst>
      <p:ext uri="{BB962C8B-B14F-4D97-AF65-F5344CB8AC3E}">
        <p14:creationId xmlns:p14="http://schemas.microsoft.com/office/powerpoint/2010/main" val="23030991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4369" y="525303"/>
            <a:ext cx="7843267" cy="548640"/>
          </a:xfrm>
        </p:spPr>
        <p:txBody>
          <a:bodyPr/>
          <a:lstStyle/>
          <a:p>
            <a:pPr algn="ctr"/>
            <a:r>
              <a:rPr lang="en-US" dirty="0"/>
              <a:t> NEW: Data Submission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15631" y="1940012"/>
            <a:ext cx="7994651" cy="2507512"/>
          </a:xfrm>
        </p:spPr>
        <p:txBody>
          <a:bodyPr/>
          <a:lstStyle/>
          <a:p>
            <a:pPr marL="0" indent="0">
              <a:buNone/>
            </a:pPr>
            <a:r>
              <a:rPr lang="en-US" sz="2400" b="0" dirty="0">
                <a:latin typeface="Gotham Bold"/>
              </a:rPr>
              <a:t>The </a:t>
            </a:r>
            <a:r>
              <a:rPr lang="en-US" sz="2400" dirty="0">
                <a:latin typeface="Gotham Bold"/>
              </a:rPr>
              <a:t>Department shall provide the data </a:t>
            </a:r>
            <a:r>
              <a:rPr lang="en-US" sz="2400" b="0" dirty="0">
                <a:latin typeface="Gotham Bold"/>
              </a:rPr>
              <a:t>collected by DMH/DD/SAS concerning the </a:t>
            </a:r>
            <a:r>
              <a:rPr lang="en-US" sz="2400" dirty="0">
                <a:latin typeface="Gotham Bold"/>
              </a:rPr>
              <a:t>number of respondents receiving treatment under IVC in designated facilities </a:t>
            </a:r>
            <a:r>
              <a:rPr lang="en-US" sz="2400" b="0" dirty="0">
                <a:latin typeface="Gotham Bold"/>
              </a:rPr>
              <a:t>to the Fiscal Research Division and the Joint Legislative Oversight Committee for Health and Human Services </a:t>
            </a:r>
            <a:r>
              <a:rPr lang="en-US" sz="2400" dirty="0">
                <a:latin typeface="Gotham Bold"/>
              </a:rPr>
              <a:t>on October 1 </a:t>
            </a:r>
            <a:r>
              <a:rPr lang="en-US" sz="2400" b="0" dirty="0">
                <a:latin typeface="Gotham Bold"/>
              </a:rPr>
              <a:t>of each year </a:t>
            </a:r>
            <a:r>
              <a:rPr lang="en-US" sz="2400" dirty="0">
                <a:latin typeface="Gotham Bold"/>
              </a:rPr>
              <a:t>beginning in 2019 </a:t>
            </a:r>
            <a:r>
              <a:rPr lang="en-US" sz="2400" b="0" dirty="0">
                <a:latin typeface="Gotham Bold"/>
              </a:rPr>
              <a:t>and </a:t>
            </a:r>
            <a:r>
              <a:rPr lang="en-US" sz="2400" b="0" u="sng" dirty="0">
                <a:latin typeface="Gotham Bold"/>
              </a:rPr>
              <a:t>any other time upon request</a:t>
            </a:r>
            <a:r>
              <a:rPr lang="en-US" sz="2400" b="0" dirty="0">
                <a:latin typeface="Gotham Bold"/>
              </a:rPr>
              <a:t>.</a:t>
            </a:r>
          </a:p>
          <a:p>
            <a:pPr marL="0" indent="0">
              <a:buNone/>
            </a:pPr>
            <a:endParaRPr lang="en-SD" sz="2400" b="0" dirty="0">
              <a:latin typeface="Gotham Bold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15631" y="5940368"/>
            <a:ext cx="7992005" cy="330200"/>
          </a:xfrm>
        </p:spPr>
        <p:txBody>
          <a:bodyPr/>
          <a:lstStyle/>
          <a:p>
            <a:r>
              <a:rPr lang="en-US" sz="1400" dirty="0"/>
              <a:t>SOURCE:  GS 122C-294(b)</a:t>
            </a:r>
          </a:p>
        </p:txBody>
      </p:sp>
    </p:spTree>
    <p:extLst>
      <p:ext uri="{BB962C8B-B14F-4D97-AF65-F5344CB8AC3E}">
        <p14:creationId xmlns:p14="http://schemas.microsoft.com/office/powerpoint/2010/main" val="1047760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3B14D-6F32-44F8-A8F8-5A0CC0C82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71" y="614893"/>
            <a:ext cx="7843267" cy="548640"/>
          </a:xfrm>
        </p:spPr>
        <p:txBody>
          <a:bodyPr/>
          <a:lstStyle/>
          <a:p>
            <a:pPr algn="ctr"/>
            <a:r>
              <a:rPr lang="en-US" dirty="0"/>
              <a:t>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14A34-B8F4-4028-AC06-44ECB8DB33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1865870"/>
            <a:ext cx="7888288" cy="2761735"/>
          </a:xfrm>
        </p:spPr>
        <p:txBody>
          <a:bodyPr/>
          <a:lstStyle/>
          <a:p>
            <a:r>
              <a:rPr lang="en-US" sz="2400" dirty="0">
                <a:latin typeface="Gotham Bold"/>
              </a:rPr>
              <a:t>Introduction to IVC</a:t>
            </a:r>
          </a:p>
          <a:p>
            <a:pPr marL="0" indent="0">
              <a:buNone/>
            </a:pPr>
            <a:endParaRPr lang="en-US" sz="2400" dirty="0">
              <a:latin typeface="Gotham Bold"/>
            </a:endParaRPr>
          </a:p>
          <a:p>
            <a:r>
              <a:rPr lang="en-US" sz="2400" dirty="0">
                <a:latin typeface="Gotham Bold"/>
              </a:rPr>
              <a:t>Understand the process for IVC in NC</a:t>
            </a:r>
          </a:p>
          <a:p>
            <a:pPr marL="0" indent="0">
              <a:buNone/>
            </a:pPr>
            <a:endParaRPr lang="en-US" sz="2400" dirty="0">
              <a:latin typeface="Gotham Bold"/>
            </a:endParaRPr>
          </a:p>
          <a:p>
            <a:r>
              <a:rPr lang="en-US" sz="2400" dirty="0">
                <a:latin typeface="Gotham Bold"/>
              </a:rPr>
              <a:t>Understand the revisions to IVC Law</a:t>
            </a:r>
          </a:p>
        </p:txBody>
      </p:sp>
    </p:spTree>
    <p:extLst>
      <p:ext uri="{BB962C8B-B14F-4D97-AF65-F5344CB8AC3E}">
        <p14:creationId xmlns:p14="http://schemas.microsoft.com/office/powerpoint/2010/main" val="1029990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otham Bold"/>
              </a:rPr>
              <a:t>Involuntary Commitment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27855" y="1745444"/>
            <a:ext cx="7888288" cy="3808918"/>
          </a:xfrm>
        </p:spPr>
        <p:txBody>
          <a:bodyPr/>
          <a:lstStyle/>
          <a:p>
            <a:r>
              <a:rPr lang="en-US" sz="2200" b="0" dirty="0">
                <a:latin typeface="Gotham Bold"/>
              </a:rPr>
              <a:t>IVC Laws </a:t>
            </a:r>
            <a:r>
              <a:rPr lang="en-US" sz="2200" dirty="0">
                <a:latin typeface="Gotham Bold"/>
              </a:rPr>
              <a:t>provide for custody, transportation and evaluations </a:t>
            </a:r>
            <a:r>
              <a:rPr lang="en-US" sz="2200" b="0" dirty="0">
                <a:latin typeface="Gotham Bold"/>
              </a:rPr>
              <a:t>for individuals identified as potentially having a mental illness or substance use disorder that </a:t>
            </a:r>
            <a:r>
              <a:rPr lang="en-US" sz="2200" dirty="0">
                <a:latin typeface="Gotham Bold"/>
              </a:rPr>
              <a:t>may be a danger to themselves or others</a:t>
            </a:r>
            <a:r>
              <a:rPr lang="en-US" sz="2200" b="0" dirty="0">
                <a:latin typeface="Gotham Bold"/>
              </a:rPr>
              <a:t>.  </a:t>
            </a:r>
          </a:p>
          <a:p>
            <a:endParaRPr lang="en-US" sz="2200" b="0" dirty="0">
              <a:latin typeface="Gotham Bold"/>
            </a:endParaRPr>
          </a:p>
          <a:p>
            <a:r>
              <a:rPr lang="en-US" sz="2200" b="0" dirty="0">
                <a:latin typeface="Gotham Bold"/>
              </a:rPr>
              <a:t>IVC also allows </a:t>
            </a:r>
            <a:r>
              <a:rPr lang="en-US" sz="2200" dirty="0">
                <a:latin typeface="Gotham Bold"/>
              </a:rPr>
              <a:t>an individual found to be a danger to themselves or others to be remanded into the custody of a facility</a:t>
            </a:r>
            <a:r>
              <a:rPr lang="en-US" sz="2200" b="0" dirty="0">
                <a:latin typeface="Gotham Bold"/>
              </a:rPr>
              <a:t> that provides treatment for mental illness or substance use when that individual does not voluntarily seek treatment. </a:t>
            </a:r>
          </a:p>
        </p:txBody>
      </p:sp>
    </p:spTree>
    <p:extLst>
      <p:ext uri="{BB962C8B-B14F-4D97-AF65-F5344CB8AC3E}">
        <p14:creationId xmlns:p14="http://schemas.microsoft.com/office/powerpoint/2010/main" val="953865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03189" y="389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661863"/>
              </p:ext>
            </p:extLst>
          </p:nvPr>
        </p:nvGraphicFramePr>
        <p:xfrm>
          <a:off x="43249" y="0"/>
          <a:ext cx="8927757" cy="6783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r:id="rId4" imgW="9391773" imgH="7505687" progId="Visio.Drawing.15">
                  <p:embed/>
                </p:oleObj>
              </mc:Choice>
              <mc:Fallback>
                <p:oleObj r:id="rId4" imgW="9391773" imgH="7505687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49" y="0"/>
                        <a:ext cx="8927757" cy="67838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1459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24428-5FB3-463E-9217-E10F33AF7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69" y="624054"/>
            <a:ext cx="8279978" cy="548640"/>
          </a:xfrm>
        </p:spPr>
        <p:txBody>
          <a:bodyPr/>
          <a:lstStyle/>
          <a:p>
            <a:pPr algn="ctr"/>
            <a:r>
              <a:rPr lang="en-US" dirty="0">
                <a:latin typeface="Gotham Bold"/>
              </a:rPr>
              <a:t>Paths to IVC - Petition for Evaluation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FC8C2-82E7-40C8-8AC7-D7C759B7C9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1075038"/>
            <a:ext cx="7888288" cy="5168069"/>
          </a:xfrm>
        </p:spPr>
        <p:txBody>
          <a:bodyPr/>
          <a:lstStyle/>
          <a:p>
            <a:pPr marL="0" indent="0">
              <a:buNone/>
            </a:pPr>
            <a:endParaRPr lang="en-US" b="0" dirty="0">
              <a:latin typeface="Gotham Bold"/>
            </a:endParaRPr>
          </a:p>
          <a:p>
            <a:r>
              <a:rPr lang="en-US" sz="2400" dirty="0">
                <a:latin typeface="Gotham Bold"/>
              </a:rPr>
              <a:t>Petition to magistrate </a:t>
            </a:r>
          </a:p>
          <a:p>
            <a:pPr lvl="1"/>
            <a:r>
              <a:rPr lang="en-US" b="0" dirty="0">
                <a:latin typeface="Gotham Bold"/>
              </a:rPr>
              <a:t>Family member, friend, police officer or concerned citizen</a:t>
            </a:r>
          </a:p>
          <a:p>
            <a:pPr lvl="1"/>
            <a:endParaRPr lang="en-US" b="0" dirty="0">
              <a:latin typeface="Gotham Bold"/>
            </a:endParaRPr>
          </a:p>
          <a:p>
            <a:r>
              <a:rPr lang="en-US" sz="2400" dirty="0">
                <a:latin typeface="Gotham Bold"/>
              </a:rPr>
              <a:t>Clinical or Emergency petition*</a:t>
            </a:r>
          </a:p>
          <a:p>
            <a:pPr lvl="1"/>
            <a:r>
              <a:rPr lang="en-US" b="0" dirty="0">
                <a:latin typeface="Gotham Bold"/>
              </a:rPr>
              <a:t>NC approved medical or behavioral health professional (Commitment Examiner)</a:t>
            </a:r>
          </a:p>
          <a:p>
            <a:pPr marL="342900" lvl="1" indent="0">
              <a:buNone/>
            </a:pPr>
            <a:endParaRPr lang="en-US" dirty="0">
              <a:latin typeface="Gotham Bold"/>
            </a:endParaRPr>
          </a:p>
          <a:p>
            <a:pPr marL="0" indent="0">
              <a:buNone/>
            </a:pPr>
            <a:r>
              <a:rPr lang="en-US" sz="1800" dirty="0"/>
              <a:t>*Previous law only allowed physician or eligible psychologist</a:t>
            </a:r>
          </a:p>
          <a:p>
            <a:pPr marL="0" indent="0">
              <a:buNone/>
            </a:pPr>
            <a:endParaRPr lang="en-US" dirty="0">
              <a:latin typeface="Gotham Bold"/>
            </a:endParaRPr>
          </a:p>
          <a:p>
            <a:pPr lvl="1"/>
            <a:endParaRPr lang="en-US" dirty="0">
              <a:latin typeface="Gotham Bold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850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2DD17-0F3F-4DEF-9B85-79BA588B3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otham Bold"/>
              </a:rPr>
              <a:t>Examination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06649-C1C1-4DEB-89CF-E08EF51D99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0554" y="1577667"/>
            <a:ext cx="8148668" cy="5200014"/>
          </a:xfrm>
        </p:spPr>
        <p:txBody>
          <a:bodyPr/>
          <a:lstStyle/>
          <a:p>
            <a:r>
              <a:rPr lang="en-US" sz="2400" b="0" dirty="0">
                <a:latin typeface="Gotham Bold"/>
              </a:rPr>
              <a:t>Magistrate issues custody order for </a:t>
            </a:r>
            <a:r>
              <a:rPr lang="en-US" sz="2400" dirty="0">
                <a:latin typeface="Gotham Bold"/>
              </a:rPr>
              <a:t>first examination</a:t>
            </a:r>
          </a:p>
          <a:p>
            <a:pPr marL="0" indent="0">
              <a:buNone/>
            </a:pPr>
            <a:endParaRPr lang="en-US" sz="2400" b="0" dirty="0">
              <a:latin typeface="Gotham Bold"/>
            </a:endParaRPr>
          </a:p>
          <a:p>
            <a:r>
              <a:rPr lang="en-US" sz="2400" b="0" dirty="0">
                <a:latin typeface="Gotham Bold"/>
              </a:rPr>
              <a:t>If the </a:t>
            </a:r>
            <a:r>
              <a:rPr lang="en-US" sz="2400" dirty="0">
                <a:latin typeface="Gotham Bold"/>
              </a:rPr>
              <a:t>first examination determines </a:t>
            </a:r>
            <a:r>
              <a:rPr lang="en-US" sz="2400" b="0" dirty="0">
                <a:latin typeface="Gotham Bold"/>
              </a:rPr>
              <a:t>the individual </a:t>
            </a:r>
            <a:r>
              <a:rPr lang="en-US" sz="2400" dirty="0">
                <a:latin typeface="Gotham Bold"/>
              </a:rPr>
              <a:t>meets criteria for IVC,</a:t>
            </a:r>
            <a:r>
              <a:rPr lang="en-US" sz="2400" b="0" dirty="0">
                <a:latin typeface="Gotham Bold"/>
              </a:rPr>
              <a:t> then the individual is transferred to a designated IVC facility and a </a:t>
            </a:r>
            <a:r>
              <a:rPr lang="en-US" sz="2400" dirty="0">
                <a:latin typeface="Gotham Bold"/>
              </a:rPr>
              <a:t>second evaluation </a:t>
            </a:r>
            <a:r>
              <a:rPr lang="en-US" sz="2400" b="0" dirty="0">
                <a:latin typeface="Gotham Bold"/>
              </a:rPr>
              <a:t>is completed by </a:t>
            </a:r>
            <a:r>
              <a:rPr lang="en-US" sz="2400" dirty="0">
                <a:latin typeface="Gotham Bold"/>
              </a:rPr>
              <a:t>a physician within 24 hours</a:t>
            </a:r>
            <a:endParaRPr lang="en-US" sz="2400" b="0" dirty="0">
              <a:latin typeface="Gotham Bold"/>
            </a:endParaRPr>
          </a:p>
          <a:p>
            <a:pPr marL="0" indent="0">
              <a:buNone/>
            </a:pPr>
            <a:endParaRPr lang="en-US" sz="2400" b="0" dirty="0">
              <a:latin typeface="Gotham Bold"/>
            </a:endParaRPr>
          </a:p>
          <a:p>
            <a:r>
              <a:rPr lang="en-US" sz="2400" b="0" dirty="0">
                <a:latin typeface="Gotham Bold"/>
              </a:rPr>
              <a:t>If the</a:t>
            </a:r>
            <a:r>
              <a:rPr lang="en-US" sz="2400" dirty="0">
                <a:latin typeface="Gotham Bold"/>
              </a:rPr>
              <a:t> second exam </a:t>
            </a:r>
            <a:r>
              <a:rPr lang="en-US" sz="2400" b="0" dirty="0">
                <a:latin typeface="Gotham Bold"/>
              </a:rPr>
              <a:t>also determines that IVC criteria is met, the individual </a:t>
            </a:r>
            <a:r>
              <a:rPr lang="en-US" sz="2400" dirty="0">
                <a:latin typeface="Gotham Bold"/>
              </a:rPr>
              <a:t>may be held for treatment</a:t>
            </a:r>
            <a:endParaRPr lang="en-US" sz="2400" b="0" dirty="0">
              <a:latin typeface="Gotham Bold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310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2EE65-6F98-4A3F-9AD3-9D3214D24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366" y="845435"/>
            <a:ext cx="7843267" cy="548640"/>
          </a:xfrm>
        </p:spPr>
        <p:txBody>
          <a:bodyPr/>
          <a:lstStyle/>
          <a:p>
            <a:pPr algn="ctr"/>
            <a:r>
              <a:rPr lang="en-US" dirty="0"/>
              <a:t>Duration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A771CC-F800-484F-A0ED-601F110A91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7519" y="1961850"/>
            <a:ext cx="8606481" cy="2999388"/>
          </a:xfrm>
        </p:spPr>
        <p:txBody>
          <a:bodyPr/>
          <a:lstStyle/>
          <a:p>
            <a:pPr marL="0" indent="0">
              <a:buNone/>
            </a:pPr>
            <a:r>
              <a:rPr lang="en-US" sz="2400" b="0" dirty="0">
                <a:latin typeface="Gotham Bold"/>
              </a:rPr>
              <a:t>The law </a:t>
            </a:r>
            <a:r>
              <a:rPr lang="en-US" sz="2400" dirty="0">
                <a:latin typeface="Gotham Bold"/>
              </a:rPr>
              <a:t>provides for structured re-evaluation </a:t>
            </a:r>
            <a:r>
              <a:rPr lang="en-US" sz="2400" b="0" dirty="0">
                <a:latin typeface="Gotham Bold"/>
              </a:rPr>
              <a:t>of the individual for the determination of:</a:t>
            </a:r>
          </a:p>
          <a:p>
            <a:r>
              <a:rPr lang="en-US" sz="2400" dirty="0">
                <a:latin typeface="Gotham Bold"/>
              </a:rPr>
              <a:t>continued IVC treatment</a:t>
            </a:r>
          </a:p>
          <a:p>
            <a:r>
              <a:rPr lang="en-US" sz="2400" dirty="0">
                <a:latin typeface="Gotham Bold"/>
              </a:rPr>
              <a:t>termination</a:t>
            </a:r>
            <a:r>
              <a:rPr lang="en-US" sz="2400" b="0" dirty="0">
                <a:latin typeface="Gotham Bold"/>
              </a:rPr>
              <a:t> of IVC custody order</a:t>
            </a:r>
          </a:p>
          <a:p>
            <a:r>
              <a:rPr lang="en-US" sz="2400" dirty="0">
                <a:latin typeface="Gotham Bold"/>
              </a:rPr>
              <a:t>need for outpatient commitment</a:t>
            </a:r>
            <a:r>
              <a:rPr lang="en-US" sz="2400" b="0" dirty="0">
                <a:latin typeface="Gotham Bold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01761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B2FE9-1A04-466E-B589-2E7828F1E7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Revisions to NC IVC Laws</a:t>
            </a:r>
          </a:p>
        </p:txBody>
      </p:sp>
    </p:spTree>
    <p:extLst>
      <p:ext uri="{BB962C8B-B14F-4D97-AF65-F5344CB8AC3E}">
        <p14:creationId xmlns:p14="http://schemas.microsoft.com/office/powerpoint/2010/main" val="2623050912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NC Brand PPT 04.23.1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7F9E3F"/>
      </a:accent1>
      <a:accent2>
        <a:srgbClr val="52849C"/>
      </a:accent2>
      <a:accent3>
        <a:srgbClr val="1F497D"/>
      </a:accent3>
      <a:accent4>
        <a:srgbClr val="71C9C5"/>
      </a:accent4>
      <a:accent5>
        <a:srgbClr val="6D2E75"/>
      </a:accent5>
      <a:accent6>
        <a:srgbClr val="F6D888"/>
      </a:accent6>
      <a:hlink>
        <a:srgbClr val="52849C"/>
      </a:hlink>
      <a:folHlink>
        <a:srgbClr val="52849C"/>
      </a:folHlink>
    </a:clrScheme>
    <a:fontScheme name="TNR/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NC Brand PPT 04.23.1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7F9E3F"/>
      </a:accent1>
      <a:accent2>
        <a:srgbClr val="52849C"/>
      </a:accent2>
      <a:accent3>
        <a:srgbClr val="1F497D"/>
      </a:accent3>
      <a:accent4>
        <a:srgbClr val="71C9C5"/>
      </a:accent4>
      <a:accent5>
        <a:srgbClr val="6D2E75"/>
      </a:accent5>
      <a:accent6>
        <a:srgbClr val="F6D888"/>
      </a:accent6>
      <a:hlink>
        <a:srgbClr val="52849C"/>
      </a:hlink>
      <a:folHlink>
        <a:srgbClr val="52849C"/>
      </a:folHlink>
    </a:clrScheme>
    <a:fontScheme name="TNR/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6675</TotalTime>
  <Words>2087</Words>
  <Application>Microsoft Office PowerPoint</Application>
  <PresentationFormat>On-screen Show (4:3)</PresentationFormat>
  <Paragraphs>184</Paragraphs>
  <Slides>28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1" baseType="lpstr">
      <vt:lpstr>Arial</vt:lpstr>
      <vt:lpstr>Calibri</vt:lpstr>
      <vt:lpstr>Calibri Light</vt:lpstr>
      <vt:lpstr>Franklin Gothic Demi Cond</vt:lpstr>
      <vt:lpstr>Franklin Gothic Medium</vt:lpstr>
      <vt:lpstr>Franklin Gothic Medium Cond</vt:lpstr>
      <vt:lpstr>Gotham Bold</vt:lpstr>
      <vt:lpstr>Gotham Light</vt:lpstr>
      <vt:lpstr>Helvetica</vt:lpstr>
      <vt:lpstr>3_Office Theme</vt:lpstr>
      <vt:lpstr>Custom Design</vt:lpstr>
      <vt:lpstr>4_Office Theme</vt:lpstr>
      <vt:lpstr>Visio.Drawing.15</vt:lpstr>
      <vt:lpstr>PowerPoint Presentation</vt:lpstr>
      <vt:lpstr>Involuntary Commitment</vt:lpstr>
      <vt:lpstr>Objectives</vt:lpstr>
      <vt:lpstr>Involuntary Commitment</vt:lpstr>
      <vt:lpstr>PowerPoint Presentation</vt:lpstr>
      <vt:lpstr>Paths to IVC - Petition for Evaluation</vt:lpstr>
      <vt:lpstr>Examination</vt:lpstr>
      <vt:lpstr>Duration</vt:lpstr>
      <vt:lpstr>PowerPoint Presentation</vt:lpstr>
      <vt:lpstr>NEW: Commitment Examiner Definition </vt:lpstr>
      <vt:lpstr>REVISED: Commitment Examiner</vt:lpstr>
      <vt:lpstr>REVISED: Commitment Examiner Certification    </vt:lpstr>
      <vt:lpstr>NEW: Health Screening Definition</vt:lpstr>
      <vt:lpstr>NEW: Health Screening</vt:lpstr>
      <vt:lpstr>NEW: Health Screening Tool</vt:lpstr>
      <vt:lpstr>NEW: Inclusion of Incapable Adult Definition</vt:lpstr>
      <vt:lpstr>Revised: Voluntary Admissions of Individuals Determined to be Incapable</vt:lpstr>
      <vt:lpstr>NEW: Community Crisis Services Plan</vt:lpstr>
      <vt:lpstr>NEW: Community Crisis Services Plan</vt:lpstr>
      <vt:lpstr>Community Crisis Services Plan Requirements</vt:lpstr>
      <vt:lpstr>Community Crisis Services Plan Requirements </vt:lpstr>
      <vt:lpstr>REVISED: Transportation Plan</vt:lpstr>
      <vt:lpstr>NEW: Custody and Transportation</vt:lpstr>
      <vt:lpstr>Custody and Transportation</vt:lpstr>
      <vt:lpstr>Custody and Transportation</vt:lpstr>
      <vt:lpstr>NEW: Custody/First Examination</vt:lpstr>
      <vt:lpstr>REVISED: District Court Hearing</vt:lpstr>
      <vt:lpstr> NEW: Data Submission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Taryn Dietrich</dc:creator>
  <cp:lastModifiedBy>Keaton, Markita</cp:lastModifiedBy>
  <cp:revision>546</cp:revision>
  <cp:lastPrinted>2018-03-22T13:26:44Z</cp:lastPrinted>
  <dcterms:created xsi:type="dcterms:W3CDTF">2015-07-07T20:02:11Z</dcterms:created>
  <dcterms:modified xsi:type="dcterms:W3CDTF">2019-05-10T18:56:14Z</dcterms:modified>
</cp:coreProperties>
</file>