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BD32D"/>
    <a:srgbClr val="D1FB37"/>
    <a:srgbClr val="7719D5"/>
    <a:srgbClr val="CC6600"/>
    <a:srgbClr val="CC0066"/>
    <a:srgbClr val="CC0000"/>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383" autoAdjust="0"/>
  </p:normalViewPr>
  <p:slideViewPr>
    <p:cSldViewPr>
      <p:cViewPr>
        <p:scale>
          <a:sx n="50" d="100"/>
          <a:sy n="50" d="100"/>
        </p:scale>
        <p:origin x="-576" y="23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US"/>
          </a:p>
        </p:txBody>
      </p:sp>
      <p:sp>
        <p:nvSpPr>
          <p:cNvPr id="1843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FB09A893-7A66-4786-9D27-46E2270EF3FC}" type="slidenum">
              <a:rPr lang="en-US" altLang="en-US"/>
              <a:pPr>
                <a:defRPr/>
              </a:pPr>
              <a:t>‹#›</a:t>
            </a:fld>
            <a:endParaRPr lang="en-US" altLang="en-US"/>
          </a:p>
        </p:txBody>
      </p:sp>
    </p:spTree>
    <p:extLst>
      <p:ext uri="{BB962C8B-B14F-4D97-AF65-F5344CB8AC3E}">
        <p14:creationId xmlns:p14="http://schemas.microsoft.com/office/powerpoint/2010/main" val="19733700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0D33C961-5823-48FA-AE65-D506B1912ACF}" type="slidenum">
              <a:rPr lang="en-US" altLang="en-US" smtClean="0"/>
              <a:pPr eaLnBrk="1" hangingPunct="1">
                <a:spcBef>
                  <a:spcPct val="0"/>
                </a:spcBef>
              </a:pPr>
              <a:t>1</a:t>
            </a:fld>
            <a:endParaRPr lang="en-US" altLang="en-US" smtClean="0"/>
          </a:p>
        </p:txBody>
      </p:sp>
      <p:sp>
        <p:nvSpPr>
          <p:cNvPr id="19459" name="Slide Image Placeholder 1"/>
          <p:cNvSpPr>
            <a:spLocks noGrp="1" noRot="1" noChangeAspect="1" noTextEdit="1"/>
          </p:cNvSpPr>
          <p:nvPr>
            <p:ph type="sldImg"/>
          </p:nvPr>
        </p:nvSpPr>
        <p:spPr>
          <a:ln/>
        </p:spPr>
      </p:sp>
      <p:sp>
        <p:nvSpPr>
          <p:cNvPr id="19460" name="Notes Placeholder 2"/>
          <p:cNvSpPr>
            <a:spLocks noGrp="1"/>
          </p:cNvSpPr>
          <p:nvPr>
            <p:ph type="body" idx="1"/>
          </p:nvPr>
        </p:nvSpPr>
        <p:spPr>
          <a:noFill/>
        </p:spPr>
        <p:txBody>
          <a:bodyPr lIns="91438" tIns="45719" rIns="91438" bIns="45719"/>
          <a:lstStyle/>
          <a:p>
            <a:r>
              <a:rPr lang="en-US" altLang="en-US" smtClean="0"/>
              <a:t>Hello, my name is Margaret Mason and together with Carol Robertson we are going to provide an overview of customer service in as it relates to the new process for Routine Provider Monitoring of state-funded and Medicaid-funded services.   Carol and I have been working together on the DHHS LME/MCO-Provider Collaboration Workgroup since November 2013.  What we are presenting is the results of our efforts.</a:t>
            </a:r>
          </a:p>
          <a:p>
            <a:endParaRPr lang="en-US" altLang="en-US" smtClean="0"/>
          </a:p>
          <a:p>
            <a:r>
              <a:rPr lang="en-US" altLang="en-US" smtClean="0"/>
              <a:t>Though out the monitoring process both the LME/MCO and the provider agency should be mindful of the purpose of monitoring;  to improve outcomes and to strengthen the provider network.  With those considerations in mind Carol and I are going to share our perspectives on Routine Provider Monitoring and Customer Service.</a:t>
            </a:r>
          </a:p>
          <a:p>
            <a:pPr eaLnBrk="1" hangingPunct="1"/>
            <a:endParaRPr lang="en-US" altLang="en-US" smtClean="0"/>
          </a:p>
        </p:txBody>
      </p:sp>
      <p:sp>
        <p:nvSpPr>
          <p:cNvPr id="19461"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21E78C74-8CA5-4A48-8744-3911DC5088BC}" type="slidenum">
              <a:rPr lang="en-US" altLang="en-US">
                <a:latin typeface="Calibri" pitchFamily="34" charset="0"/>
              </a:rPr>
              <a:pPr algn="r" eaLnBrk="1" hangingPunct="1">
                <a:spcBef>
                  <a:spcPct val="0"/>
                </a:spcBef>
              </a:pPr>
              <a:t>1</a:t>
            </a:fld>
            <a:endParaRPr lang="en-US" altLang="en-US">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796A9AAB-DDD5-42A5-AED4-FE6475603592}" type="slidenum">
              <a:rPr lang="en-US" altLang="en-US" smtClean="0"/>
              <a:pPr eaLnBrk="1" hangingPunct="1">
                <a:spcBef>
                  <a:spcPct val="0"/>
                </a:spcBef>
              </a:pPr>
              <a:t>10</a:t>
            </a:fld>
            <a:endParaRPr lang="en-US" altLang="en-US" smtClean="0"/>
          </a:p>
        </p:txBody>
      </p:sp>
      <p:sp>
        <p:nvSpPr>
          <p:cNvPr id="28675" name="Slide Image Placeholder 1"/>
          <p:cNvSpPr>
            <a:spLocks noGrp="1" noRot="1" noChangeAspect="1" noTextEdit="1"/>
          </p:cNvSpPr>
          <p:nvPr>
            <p:ph type="sldImg"/>
          </p:nvPr>
        </p:nvSpPr>
        <p:spPr>
          <a:ln/>
        </p:spPr>
      </p:sp>
      <p:sp>
        <p:nvSpPr>
          <p:cNvPr id="28676" name="Notes Placeholder 2"/>
          <p:cNvSpPr>
            <a:spLocks noGrp="1"/>
          </p:cNvSpPr>
          <p:nvPr>
            <p:ph type="body" idx="1"/>
          </p:nvPr>
        </p:nvSpPr>
        <p:spPr>
          <a:noFill/>
        </p:spPr>
        <p:txBody>
          <a:bodyPr lIns="91428" tIns="45714" rIns="91428" bIns="45714"/>
          <a:lstStyle/>
          <a:p>
            <a:pPr eaLnBrk="1" hangingPunct="1"/>
            <a:endParaRPr lang="en-US" altLang="en-US" b="1" smtClean="0"/>
          </a:p>
        </p:txBody>
      </p:sp>
      <p:sp>
        <p:nvSpPr>
          <p:cNvPr id="28677"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7B65EADC-9E99-4D07-BF71-4BF69C5E002B}" type="slidenum">
              <a:rPr lang="en-US" altLang="en-US">
                <a:latin typeface="Calibri" pitchFamily="34" charset="0"/>
              </a:rPr>
              <a:pPr algn="r" eaLnBrk="1" hangingPunct="1">
                <a:spcBef>
                  <a:spcPct val="0"/>
                </a:spcBef>
              </a:pPr>
              <a:t>10</a:t>
            </a:fld>
            <a:endParaRPr lang="en-US" altLang="en-US">
              <a:latin typeface="Calibri"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1C205698-BD41-4A7A-AE9E-EC5899031C0B}" type="slidenum">
              <a:rPr lang="en-US" altLang="en-US" smtClean="0"/>
              <a:pPr eaLnBrk="1" hangingPunct="1">
                <a:spcBef>
                  <a:spcPct val="0"/>
                </a:spcBef>
              </a:pPr>
              <a:t>11</a:t>
            </a:fld>
            <a:endParaRPr lang="en-US" altLang="en-US" smtClean="0"/>
          </a:p>
        </p:txBody>
      </p:sp>
      <p:sp>
        <p:nvSpPr>
          <p:cNvPr id="29699" name="Slide Image Placeholder 1"/>
          <p:cNvSpPr>
            <a:spLocks noGrp="1" noRot="1" noChangeAspect="1" noTextEdit="1"/>
          </p:cNvSpPr>
          <p:nvPr>
            <p:ph type="sldImg"/>
          </p:nvPr>
        </p:nvSpPr>
        <p:spPr>
          <a:ln/>
        </p:spPr>
      </p:sp>
      <p:sp>
        <p:nvSpPr>
          <p:cNvPr id="29700" name="Notes Placeholder 2"/>
          <p:cNvSpPr>
            <a:spLocks noGrp="1"/>
          </p:cNvSpPr>
          <p:nvPr>
            <p:ph type="body" idx="1"/>
          </p:nvPr>
        </p:nvSpPr>
        <p:spPr>
          <a:noFill/>
        </p:spPr>
        <p:txBody>
          <a:bodyPr lIns="91438" tIns="45719" rIns="91438" bIns="45719"/>
          <a:lstStyle/>
          <a:p>
            <a:pPr defTabSz="457200" eaLnBrk="1" hangingPunct="1"/>
            <a:endParaRPr lang="en-US" altLang="en-US" b="1" smtClean="0"/>
          </a:p>
        </p:txBody>
      </p:sp>
      <p:sp>
        <p:nvSpPr>
          <p:cNvPr id="29701"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9" rIns="91438" bIns="45719"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199C94B9-7B3A-4ADA-BF7F-0407DF77B492}" type="slidenum">
              <a:rPr lang="en-US" altLang="en-US">
                <a:latin typeface="Calibri" pitchFamily="34" charset="0"/>
              </a:rPr>
              <a:pPr algn="r" eaLnBrk="1" hangingPunct="1">
                <a:spcBef>
                  <a:spcPct val="0"/>
                </a:spcBef>
              </a:pPr>
              <a:t>11</a:t>
            </a:fld>
            <a:endParaRPr lang="en-US" altLang="en-US">
              <a:latin typeface="Calibri"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69B52B85-2C7B-4CCD-97A7-3F379AE1E22C}" type="slidenum">
              <a:rPr lang="en-US" altLang="en-US" smtClean="0"/>
              <a:pPr eaLnBrk="1" hangingPunct="1">
                <a:spcBef>
                  <a:spcPct val="0"/>
                </a:spcBef>
              </a:pPr>
              <a:t>12</a:t>
            </a:fld>
            <a:endParaRPr lang="en-US" altLang="en-US" smtClean="0"/>
          </a:p>
        </p:txBody>
      </p:sp>
      <p:sp>
        <p:nvSpPr>
          <p:cNvPr id="30723" name="Slide Image Placeholder 1"/>
          <p:cNvSpPr>
            <a:spLocks noGrp="1" noRot="1" noChangeAspect="1" noTextEdit="1"/>
          </p:cNvSpPr>
          <p:nvPr>
            <p:ph type="sldImg"/>
          </p:nvPr>
        </p:nvSpPr>
        <p:spPr>
          <a:ln/>
        </p:spPr>
      </p:sp>
      <p:sp>
        <p:nvSpPr>
          <p:cNvPr id="29700" name="Notes Placeholder 2"/>
          <p:cNvSpPr>
            <a:spLocks noGrp="1"/>
          </p:cNvSpPr>
          <p:nvPr>
            <p:ph type="body" idx="1"/>
          </p:nvPr>
        </p:nvSpPr>
        <p:spPr/>
        <p:txBody>
          <a:bodyPr lIns="91428" tIns="45714" rIns="91428" bIns="45714"/>
          <a:lstStyle/>
          <a:p>
            <a:pPr eaLnBrk="1" hangingPunct="1">
              <a:spcBef>
                <a:spcPct val="0"/>
              </a:spcBef>
              <a:defRPr/>
            </a:pPr>
            <a:r>
              <a:rPr lang="en-US" altLang="en-US" sz="1000" dirty="0" smtClean="0"/>
              <a:t>Questions</a:t>
            </a:r>
          </a:p>
          <a:p>
            <a:pPr eaLnBrk="1" hangingPunct="1">
              <a:spcBef>
                <a:spcPct val="0"/>
              </a:spcBef>
              <a:defRPr/>
            </a:pPr>
            <a:endParaRPr lang="en-US" altLang="en-US" sz="1000" dirty="0" smtClean="0"/>
          </a:p>
          <a:p>
            <a:pPr marL="171450" indent="-171450">
              <a:buFont typeface="Arial" panose="020B0604020202020204" pitchFamily="34" charset="0"/>
              <a:buChar char="•"/>
              <a:defRPr/>
            </a:pPr>
            <a:r>
              <a:rPr lang="en-US" dirty="0" smtClean="0"/>
              <a:t>Providers should feel free to ask questions when they don’t understand </a:t>
            </a:r>
          </a:p>
          <a:p>
            <a:pPr marL="171450" indent="-171450">
              <a:buFont typeface="Arial" panose="020B0604020202020204" pitchFamily="34" charset="0"/>
              <a:buChar char="•"/>
              <a:defRPr/>
            </a:pPr>
            <a:r>
              <a:rPr lang="en-US" dirty="0" smtClean="0"/>
              <a:t>LME-MCOs should always take time to answer these questions, and </a:t>
            </a:r>
          </a:p>
          <a:p>
            <a:pPr marL="171450" indent="-171450">
              <a:buFont typeface="Arial" panose="020B0604020202020204" pitchFamily="34" charset="0"/>
              <a:buChar char="•"/>
              <a:defRPr/>
            </a:pPr>
            <a:r>
              <a:rPr lang="en-US" dirty="0" smtClean="0"/>
              <a:t>Be sure that answers are accurate, to the point and referenced based</a:t>
            </a:r>
          </a:p>
          <a:p>
            <a:pPr marL="171450" indent="-171450">
              <a:buFont typeface="Arial" panose="020B0604020202020204" pitchFamily="34" charset="0"/>
              <a:buChar char="•"/>
              <a:defRPr/>
            </a:pPr>
            <a:r>
              <a:rPr lang="en-US" dirty="0" smtClean="0"/>
              <a:t>If you as the LME-MCO don’t clearly understand what the question is, let the provider know so that you will be on the same page</a:t>
            </a:r>
          </a:p>
          <a:p>
            <a:pPr marL="171450" indent="-171450">
              <a:buFont typeface="Arial" panose="020B0604020202020204" pitchFamily="34" charset="0"/>
              <a:buChar char="•"/>
              <a:defRPr/>
            </a:pPr>
            <a:r>
              <a:rPr lang="en-US" dirty="0" smtClean="0"/>
              <a:t>Do not use responses such as “I think”, if you do not know, then delay a response and get back to the provider after the review, or call your supervisor during the review to clarify </a:t>
            </a:r>
          </a:p>
          <a:p>
            <a:pPr marL="171450" indent="-171450" eaLnBrk="1" hangingPunct="1">
              <a:spcBef>
                <a:spcPct val="0"/>
              </a:spcBef>
              <a:buFont typeface="Arial" panose="020B0604020202020204" pitchFamily="34" charset="0"/>
              <a:buChar char="•"/>
              <a:defRPr/>
            </a:pPr>
            <a:endParaRPr lang="en-US" altLang="en-US" sz="1000" dirty="0" smtClean="0"/>
          </a:p>
        </p:txBody>
      </p:sp>
      <p:sp>
        <p:nvSpPr>
          <p:cNvPr id="30725"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3972928C-19FA-421F-AE95-A23A4DC9BFB1}" type="slidenum">
              <a:rPr lang="en-US" altLang="en-US">
                <a:latin typeface="Calibri" pitchFamily="34" charset="0"/>
              </a:rPr>
              <a:pPr algn="r" eaLnBrk="1" hangingPunct="1">
                <a:spcBef>
                  <a:spcPct val="0"/>
                </a:spcBef>
              </a:pPr>
              <a:t>12</a:t>
            </a:fld>
            <a:endParaRPr lang="en-US" altLang="en-US">
              <a:latin typeface="Calibri"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942B8BC1-2398-45C4-9080-F16B37D18B01}" type="slidenum">
              <a:rPr lang="en-US" altLang="en-US" smtClean="0"/>
              <a:pPr eaLnBrk="1" hangingPunct="1">
                <a:spcBef>
                  <a:spcPct val="0"/>
                </a:spcBef>
              </a:pPr>
              <a:t>13</a:t>
            </a:fld>
            <a:endParaRPr lang="en-US" altLang="en-US" smtClean="0"/>
          </a:p>
        </p:txBody>
      </p:sp>
      <p:sp>
        <p:nvSpPr>
          <p:cNvPr id="31747" name="Slide Image Placeholder 1"/>
          <p:cNvSpPr>
            <a:spLocks noGrp="1" noRot="1" noChangeAspect="1" noTextEdit="1"/>
          </p:cNvSpPr>
          <p:nvPr>
            <p:ph type="sldImg"/>
          </p:nvPr>
        </p:nvSpPr>
        <p:spPr>
          <a:ln/>
        </p:spPr>
      </p:sp>
      <p:sp>
        <p:nvSpPr>
          <p:cNvPr id="31748" name="Notes Placeholder 2"/>
          <p:cNvSpPr>
            <a:spLocks noGrp="1"/>
          </p:cNvSpPr>
          <p:nvPr>
            <p:ph type="body" idx="1"/>
          </p:nvPr>
        </p:nvSpPr>
        <p:spPr>
          <a:noFill/>
        </p:spPr>
        <p:txBody>
          <a:bodyPr lIns="91428" tIns="45714" rIns="91428" bIns="45714"/>
          <a:lstStyle/>
          <a:p>
            <a:pPr eaLnBrk="1" hangingPunct="1">
              <a:spcBef>
                <a:spcPct val="0"/>
              </a:spcBef>
            </a:pPr>
            <a:endParaRPr lang="en-US" altLang="en-US" u="sng" smtClean="0"/>
          </a:p>
        </p:txBody>
      </p:sp>
      <p:sp>
        <p:nvSpPr>
          <p:cNvPr id="31749"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A852B183-19C4-43EB-85F3-90CB0646D81A}" type="slidenum">
              <a:rPr lang="en-US" altLang="en-US">
                <a:latin typeface="Calibri" pitchFamily="34" charset="0"/>
              </a:rPr>
              <a:pPr algn="r" eaLnBrk="1" hangingPunct="1">
                <a:spcBef>
                  <a:spcPct val="0"/>
                </a:spcBef>
              </a:pPr>
              <a:t>13</a:t>
            </a:fld>
            <a:endParaRPr lang="en-US" altLang="en-US">
              <a:latin typeface="Calibri"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1AF9AC27-3AA7-423A-9F4B-DCC32E312A2B}" type="slidenum">
              <a:rPr lang="en-US" altLang="en-US" smtClean="0"/>
              <a:pPr eaLnBrk="1" hangingPunct="1">
                <a:spcBef>
                  <a:spcPct val="0"/>
                </a:spcBef>
              </a:pPr>
              <a:t>14</a:t>
            </a:fld>
            <a:endParaRPr lang="en-US" altLang="en-US" smtClean="0"/>
          </a:p>
        </p:txBody>
      </p:sp>
      <p:sp>
        <p:nvSpPr>
          <p:cNvPr id="32771" name="Slide Image Placeholder 1"/>
          <p:cNvSpPr>
            <a:spLocks noGrp="1" noRot="1" noChangeAspect="1" noTextEdit="1"/>
          </p:cNvSpPr>
          <p:nvPr>
            <p:ph type="sldImg"/>
          </p:nvPr>
        </p:nvSpPr>
        <p:spPr>
          <a:ln/>
        </p:spPr>
      </p:sp>
      <p:sp>
        <p:nvSpPr>
          <p:cNvPr id="32772" name="Notes Placeholder 2"/>
          <p:cNvSpPr>
            <a:spLocks noGrp="1"/>
          </p:cNvSpPr>
          <p:nvPr>
            <p:ph type="body" idx="1"/>
          </p:nvPr>
        </p:nvSpPr>
        <p:spPr>
          <a:noFill/>
        </p:spPr>
        <p:txBody>
          <a:bodyPr lIns="91428" tIns="45714" rIns="91428" bIns="45714"/>
          <a:lstStyle/>
          <a:p>
            <a:pPr eaLnBrk="1" hangingPunct="1">
              <a:spcBef>
                <a:spcPct val="0"/>
              </a:spcBef>
            </a:pPr>
            <a:r>
              <a:rPr lang="en-US" altLang="en-US" smtClean="0"/>
              <a:t>Seek recourse when:</a:t>
            </a:r>
          </a:p>
          <a:p>
            <a:pPr eaLnBrk="1" hangingPunct="1">
              <a:spcBef>
                <a:spcPct val="0"/>
              </a:spcBef>
            </a:pPr>
            <a:endParaRPr lang="en-US" altLang="en-US" smtClean="0"/>
          </a:p>
          <a:p>
            <a:r>
              <a:rPr lang="en-US" altLang="en-US" smtClean="0"/>
              <a:t>•  Providers should see recourse when they have tried to resolve an issue at the lowest possible level and cannot reach resolution</a:t>
            </a:r>
          </a:p>
          <a:p>
            <a:r>
              <a:rPr lang="en-US" altLang="en-US" smtClean="0"/>
              <a:t>•  There is a lack of professionalism</a:t>
            </a:r>
          </a:p>
          <a:p>
            <a:r>
              <a:rPr lang="en-US" altLang="en-US" smtClean="0"/>
              <a:t>•  Actions are not in accordance with standard operating procedures</a:t>
            </a:r>
          </a:p>
          <a:p>
            <a:r>
              <a:rPr lang="en-US" altLang="en-US" smtClean="0"/>
              <a:t>•  Additional support is warranted</a:t>
            </a:r>
          </a:p>
          <a:p>
            <a:r>
              <a:rPr lang="en-US" altLang="en-US" smtClean="0"/>
              <a:t>•  If monitoring staff is unprofessional in any way, provider should inform that staff’s supervisor and/or the Department Head ( QM Director or Network Director depending on where monitoring is set up at the LME-MCO )</a:t>
            </a:r>
          </a:p>
          <a:p>
            <a:pPr eaLnBrk="1" hangingPunct="1">
              <a:spcBef>
                <a:spcPct val="0"/>
              </a:spcBef>
            </a:pPr>
            <a:endParaRPr lang="en-US" altLang="en-US" smtClean="0"/>
          </a:p>
        </p:txBody>
      </p:sp>
      <p:sp>
        <p:nvSpPr>
          <p:cNvPr id="32773"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EBA7B8D8-F8A3-4C79-A40D-8346A9A16DD3}" type="slidenum">
              <a:rPr lang="en-US" altLang="en-US">
                <a:latin typeface="Calibri" pitchFamily="34" charset="0"/>
              </a:rPr>
              <a:pPr algn="r" eaLnBrk="1" hangingPunct="1">
                <a:spcBef>
                  <a:spcPct val="0"/>
                </a:spcBef>
              </a:pPr>
              <a:t>14</a:t>
            </a:fld>
            <a:endParaRPr lang="en-US" altLang="en-US">
              <a:latin typeface="Calibri"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0D6D7154-2785-4FA2-AABC-3EAB3145B930}" type="slidenum">
              <a:rPr lang="en-US" altLang="en-US" smtClean="0"/>
              <a:pPr eaLnBrk="1" hangingPunct="1">
                <a:spcBef>
                  <a:spcPct val="0"/>
                </a:spcBef>
              </a:pPr>
              <a:t>15</a:t>
            </a:fld>
            <a:endParaRPr lang="en-US" altLang="en-US" smtClean="0"/>
          </a:p>
        </p:txBody>
      </p:sp>
      <p:sp>
        <p:nvSpPr>
          <p:cNvPr id="33795" name="Slide Image Placeholder 1"/>
          <p:cNvSpPr>
            <a:spLocks noGrp="1" noRot="1" noChangeAspect="1" noTextEdit="1"/>
          </p:cNvSpPr>
          <p:nvPr>
            <p:ph type="sldImg"/>
          </p:nvPr>
        </p:nvSpPr>
        <p:spPr>
          <a:ln/>
        </p:spPr>
      </p:sp>
      <p:sp>
        <p:nvSpPr>
          <p:cNvPr id="33796" name="Notes Placeholder 2"/>
          <p:cNvSpPr>
            <a:spLocks noGrp="1"/>
          </p:cNvSpPr>
          <p:nvPr>
            <p:ph type="body" idx="1"/>
          </p:nvPr>
        </p:nvSpPr>
        <p:spPr>
          <a:noFill/>
        </p:spPr>
        <p:txBody>
          <a:bodyPr lIns="91428" tIns="45714" rIns="91428" bIns="45714"/>
          <a:lstStyle/>
          <a:p>
            <a:pPr eaLnBrk="1" hangingPunct="1"/>
            <a:endParaRPr lang="en-US" altLang="en-US" b="1" smtClean="0"/>
          </a:p>
        </p:txBody>
      </p:sp>
      <p:sp>
        <p:nvSpPr>
          <p:cNvPr id="33797"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895BC4A5-193E-4DB2-8EA8-A5A7154C8D0F}" type="slidenum">
              <a:rPr lang="en-US" altLang="en-US">
                <a:latin typeface="Calibri" pitchFamily="34" charset="0"/>
              </a:rPr>
              <a:pPr algn="r" eaLnBrk="1" hangingPunct="1">
                <a:spcBef>
                  <a:spcPct val="0"/>
                </a:spcBef>
              </a:pPr>
              <a:t>15</a:t>
            </a:fld>
            <a:endParaRPr lang="en-US" altLang="en-US">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99690551-6030-41C3-BAB4-C74687D155B0}" type="slidenum">
              <a:rPr lang="en-US" altLang="en-US" smtClean="0"/>
              <a:pPr eaLnBrk="1" hangingPunct="1">
                <a:spcBef>
                  <a:spcPct val="0"/>
                </a:spcBef>
              </a:pPr>
              <a:t>2</a:t>
            </a:fld>
            <a:endParaRPr lang="en-US" altLang="en-US" smtClean="0"/>
          </a:p>
        </p:txBody>
      </p:sp>
      <p:sp>
        <p:nvSpPr>
          <p:cNvPr id="20483" name="Slide Image Placeholder 1"/>
          <p:cNvSpPr>
            <a:spLocks noGrp="1" noRot="1" noChangeAspect="1" noTextEdit="1"/>
          </p:cNvSpPr>
          <p:nvPr>
            <p:ph type="sldImg"/>
          </p:nvPr>
        </p:nvSpPr>
        <p:spPr>
          <a:ln/>
        </p:spPr>
      </p:sp>
      <p:sp>
        <p:nvSpPr>
          <p:cNvPr id="20484" name="Notes Placeholder 2"/>
          <p:cNvSpPr>
            <a:spLocks noGrp="1"/>
          </p:cNvSpPr>
          <p:nvPr>
            <p:ph type="body" idx="1"/>
          </p:nvPr>
        </p:nvSpPr>
        <p:spPr>
          <a:noFill/>
        </p:spPr>
        <p:txBody>
          <a:bodyPr lIns="91428" tIns="45714" rIns="91428" bIns="45714"/>
          <a:lstStyle/>
          <a:p>
            <a:pPr eaLnBrk="1" hangingPunct="1">
              <a:spcBef>
                <a:spcPct val="0"/>
              </a:spcBef>
            </a:pPr>
            <a:r>
              <a:rPr lang="en-US" altLang="en-US" b="1" smtClean="0"/>
              <a:t>We are all accountable for the services provided, billed and monitored.  A large part of this accountability is full engagement and participation in monitoring reviews.</a:t>
            </a:r>
          </a:p>
          <a:p>
            <a:pPr eaLnBrk="1" hangingPunct="1">
              <a:spcBef>
                <a:spcPct val="0"/>
              </a:spcBef>
            </a:pPr>
            <a:endParaRPr lang="en-US" altLang="en-US" b="1" smtClean="0"/>
          </a:p>
          <a:p>
            <a:pPr eaLnBrk="1" hangingPunct="1">
              <a:spcBef>
                <a:spcPct val="0"/>
              </a:spcBef>
            </a:pPr>
            <a:r>
              <a:rPr lang="en-US" altLang="en-US" smtClean="0"/>
              <a:t>These monitoring </a:t>
            </a:r>
            <a:r>
              <a:rPr lang="en-US" altLang="en-US" u="sng" smtClean="0"/>
              <a:t>agencies are our partners </a:t>
            </a:r>
            <a:r>
              <a:rPr lang="en-US" altLang="en-US" smtClean="0"/>
              <a:t>and should be </a:t>
            </a:r>
            <a:r>
              <a:rPr lang="en-US" altLang="en-US" u="sng" smtClean="0"/>
              <a:t>shown courtesy and respect </a:t>
            </a:r>
            <a:r>
              <a:rPr lang="en-US" altLang="en-US" smtClean="0"/>
              <a:t>at all times, and this should be clearly reciprocated.  Everyone should </a:t>
            </a:r>
            <a:r>
              <a:rPr lang="en-US" altLang="en-US" u="sng" smtClean="0"/>
              <a:t>work together to ensure </a:t>
            </a:r>
            <a:r>
              <a:rPr lang="en-US" altLang="en-US" smtClean="0"/>
              <a:t>that reviewers/surveyors </a:t>
            </a:r>
            <a:r>
              <a:rPr lang="en-US" altLang="en-US" u="sng" smtClean="0"/>
              <a:t>receive the information they need </a:t>
            </a:r>
            <a:r>
              <a:rPr lang="en-US" altLang="en-US" smtClean="0"/>
              <a:t>to make </a:t>
            </a:r>
            <a:r>
              <a:rPr lang="en-US" altLang="en-US" u="sng" smtClean="0"/>
              <a:t>accurate decisions </a:t>
            </a:r>
            <a:r>
              <a:rPr lang="en-US" altLang="en-US" smtClean="0"/>
              <a:t>that can help providers continually </a:t>
            </a:r>
            <a:r>
              <a:rPr lang="en-US" altLang="en-US" u="sng" smtClean="0"/>
              <a:t>improve the quality of services.</a:t>
            </a:r>
          </a:p>
          <a:p>
            <a:pPr eaLnBrk="1" hangingPunct="1">
              <a:spcBef>
                <a:spcPct val="0"/>
              </a:spcBef>
            </a:pPr>
            <a:endParaRPr lang="en-US" altLang="en-US" smtClean="0"/>
          </a:p>
        </p:txBody>
      </p:sp>
      <p:sp>
        <p:nvSpPr>
          <p:cNvPr id="20485"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7E82CF12-D5C9-4308-8188-11C33C882814}" type="slidenum">
              <a:rPr lang="en-US" altLang="en-US">
                <a:latin typeface="Calibri" pitchFamily="34" charset="0"/>
              </a:rPr>
              <a:pPr algn="r" eaLnBrk="1" hangingPunct="1">
                <a:spcBef>
                  <a:spcPct val="0"/>
                </a:spcBef>
              </a:pPr>
              <a:t>2</a:t>
            </a:fld>
            <a:endParaRPr lang="en-US" altLang="en-US">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31454EFF-2A70-4250-A04B-DFF960E376A1}" type="slidenum">
              <a:rPr lang="en-US" altLang="en-US" smtClean="0"/>
              <a:pPr eaLnBrk="1" hangingPunct="1">
                <a:spcBef>
                  <a:spcPct val="0"/>
                </a:spcBef>
              </a:pPr>
              <a:t>3</a:t>
            </a:fld>
            <a:endParaRPr lang="en-US" altLang="en-US" smtClean="0"/>
          </a:p>
        </p:txBody>
      </p:sp>
      <p:sp>
        <p:nvSpPr>
          <p:cNvPr id="21507" name="Slide Image Placeholder 1"/>
          <p:cNvSpPr>
            <a:spLocks noGrp="1" noRot="1" noChangeAspect="1" noTextEdit="1"/>
          </p:cNvSpPr>
          <p:nvPr>
            <p:ph type="sldImg"/>
          </p:nvPr>
        </p:nvSpPr>
        <p:spPr>
          <a:ln/>
        </p:spPr>
      </p:sp>
      <p:sp>
        <p:nvSpPr>
          <p:cNvPr id="21508" name="Notes Placeholder 2"/>
          <p:cNvSpPr>
            <a:spLocks noGrp="1"/>
          </p:cNvSpPr>
          <p:nvPr>
            <p:ph type="body" idx="1"/>
          </p:nvPr>
        </p:nvSpPr>
        <p:spPr>
          <a:noFill/>
        </p:spPr>
        <p:txBody>
          <a:bodyPr lIns="91428" tIns="45714" rIns="91428" bIns="45714"/>
          <a:lstStyle/>
          <a:p>
            <a:pPr eaLnBrk="1" hangingPunct="1">
              <a:spcBef>
                <a:spcPct val="0"/>
              </a:spcBef>
            </a:pPr>
            <a:endParaRPr lang="en-US" altLang="en-US" i="1" smtClean="0"/>
          </a:p>
        </p:txBody>
      </p:sp>
      <p:sp>
        <p:nvSpPr>
          <p:cNvPr id="21509"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2635978D-553E-4356-8C75-D4E6BB21B6A6}" type="slidenum">
              <a:rPr lang="en-US" altLang="en-US">
                <a:latin typeface="Calibri" pitchFamily="34" charset="0"/>
              </a:rPr>
              <a:pPr algn="r" eaLnBrk="1" hangingPunct="1">
                <a:spcBef>
                  <a:spcPct val="0"/>
                </a:spcBef>
              </a:pPr>
              <a:t>3</a:t>
            </a:fld>
            <a:endParaRPr lang="en-US" altLang="en-US">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F8BE3601-68D4-44AB-90C8-C7B747BE74ED}" type="slidenum">
              <a:rPr lang="en-US" altLang="en-US" smtClean="0"/>
              <a:pPr eaLnBrk="1" hangingPunct="1">
                <a:spcBef>
                  <a:spcPct val="0"/>
                </a:spcBef>
              </a:pPr>
              <a:t>4</a:t>
            </a:fld>
            <a:endParaRPr lang="en-US" altLang="en-US" smtClean="0"/>
          </a:p>
        </p:txBody>
      </p:sp>
      <p:sp>
        <p:nvSpPr>
          <p:cNvPr id="22531" name="Slide Image Placeholder 1"/>
          <p:cNvSpPr>
            <a:spLocks noGrp="1" noRot="1" noChangeAspect="1" noTextEdit="1"/>
          </p:cNvSpPr>
          <p:nvPr>
            <p:ph type="sldImg"/>
          </p:nvPr>
        </p:nvSpPr>
        <p:spPr>
          <a:ln/>
        </p:spPr>
      </p:sp>
      <p:sp>
        <p:nvSpPr>
          <p:cNvPr id="22532" name="Notes Placeholder 2"/>
          <p:cNvSpPr>
            <a:spLocks noGrp="1"/>
          </p:cNvSpPr>
          <p:nvPr>
            <p:ph type="body" idx="1"/>
          </p:nvPr>
        </p:nvSpPr>
        <p:spPr>
          <a:noFill/>
        </p:spPr>
        <p:txBody>
          <a:bodyPr lIns="91428" tIns="45714" rIns="91428" bIns="45714"/>
          <a:lstStyle/>
          <a:p>
            <a:r>
              <a:rPr lang="en-US" altLang="en-US" smtClean="0"/>
              <a:t>As providers we have the responsibility of remaining abreast of applicable policies, rules, regulations and other standards provided by DMH/DD/SAS, Administrative Code, DMA and the Federal Government.</a:t>
            </a:r>
          </a:p>
          <a:p>
            <a:endParaRPr lang="en-US" altLang="en-US" smtClean="0"/>
          </a:p>
          <a:p>
            <a:r>
              <a:rPr lang="en-US" altLang="en-US" smtClean="0"/>
              <a:t>So to being with, I would like to take a few moments to explain how to navigate and locate several critical documents.</a:t>
            </a:r>
          </a:p>
          <a:p>
            <a:endParaRPr lang="en-US" altLang="en-US" smtClean="0"/>
          </a:p>
          <a:p>
            <a:r>
              <a:rPr lang="en-US" altLang="en-US" smtClean="0"/>
              <a:t>First is the Records Management and Document Manual ( commonly known as APSM 45-2), and is located on the North Carolina Division of Mental Health, Intellectual/Development Disabilities and Substance Abuse Services website. Once there, click Statistics and Publications, then manual.  You will see APSM 45-2 at that point.</a:t>
            </a:r>
          </a:p>
          <a:p>
            <a:endParaRPr lang="en-US" altLang="en-US" smtClean="0"/>
          </a:p>
          <a:p>
            <a:r>
              <a:rPr lang="en-US" altLang="en-US" smtClean="0"/>
              <a:t>Clinical Coverage policies are also critical elements.  To locate these policies, start at North Carolina Division of Medical Assistance website.  Once there, click on Clinical Coverage Policies and scroll down to Section 8 and  you will find all behavioral health policies, 8A and 8P will be used for routine but the others listed may be used for post payment reviews also.   Many of the items in these policies are included on the monitoring tools.</a:t>
            </a:r>
          </a:p>
          <a:p>
            <a:endParaRPr lang="en-US" altLang="en-US" smtClean="0"/>
          </a:p>
          <a:p>
            <a:r>
              <a:rPr lang="en-US" altLang="en-US" smtClean="0"/>
              <a:t>State Service definitions are located at the North Carolina Division of Mental Health, Intellectual/Development Disabilities and Substance Abuse Services website.  Click on providers, then service definitions. </a:t>
            </a:r>
          </a:p>
          <a:p>
            <a:endParaRPr lang="en-US" altLang="en-US" smtClean="0"/>
          </a:p>
          <a:p>
            <a:r>
              <a:rPr lang="en-US" altLang="en-US" smtClean="0"/>
              <a:t>To locate the Provider Monitoring Tools for agency audits, to the North Carolina Division of Mental Health, Intellectual/Development Disabilities and Substance Abuse Services website and click on Provider Monitoring.  Also included in this workbook, you will see “guidelines”.  You can down load these to your computer and they will assist you in preparing for your monitoring visit.</a:t>
            </a:r>
          </a:p>
          <a:p>
            <a:pPr eaLnBrk="1" hangingPunct="1">
              <a:spcBef>
                <a:spcPct val="0"/>
              </a:spcBef>
            </a:pPr>
            <a:endParaRPr lang="en-US" altLang="en-US" smtClean="0"/>
          </a:p>
        </p:txBody>
      </p:sp>
      <p:sp>
        <p:nvSpPr>
          <p:cNvPr id="22533"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D3E35B1F-AEEA-4222-BC92-A1EBDFD5BE26}" type="slidenum">
              <a:rPr lang="en-US" altLang="en-US">
                <a:latin typeface="Calibri" pitchFamily="34" charset="0"/>
              </a:rPr>
              <a:pPr algn="r" eaLnBrk="1" hangingPunct="1">
                <a:spcBef>
                  <a:spcPct val="0"/>
                </a:spcBef>
              </a:pPr>
              <a:t>4</a:t>
            </a:fld>
            <a:endParaRPr lang="en-US" altLang="en-US">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BA76DA36-B49B-4280-B8EB-14341C5E85A7}" type="slidenum">
              <a:rPr lang="en-US" altLang="en-US" smtClean="0"/>
              <a:pPr eaLnBrk="1" hangingPunct="1">
                <a:spcBef>
                  <a:spcPct val="0"/>
                </a:spcBef>
              </a:pPr>
              <a:t>5</a:t>
            </a:fld>
            <a:endParaRPr lang="en-US" altLang="en-US" smtClean="0"/>
          </a:p>
        </p:txBody>
      </p:sp>
      <p:sp>
        <p:nvSpPr>
          <p:cNvPr id="23555" name="Slide Image Placeholder 1"/>
          <p:cNvSpPr>
            <a:spLocks noGrp="1" noRot="1" noChangeAspect="1" noTextEdit="1"/>
          </p:cNvSpPr>
          <p:nvPr>
            <p:ph type="sldImg"/>
          </p:nvPr>
        </p:nvSpPr>
        <p:spPr>
          <a:ln/>
        </p:spPr>
      </p:sp>
      <p:sp>
        <p:nvSpPr>
          <p:cNvPr id="22532" name="Notes Placeholder 2"/>
          <p:cNvSpPr>
            <a:spLocks noGrp="1"/>
          </p:cNvSpPr>
          <p:nvPr>
            <p:ph type="body" idx="1"/>
          </p:nvPr>
        </p:nvSpPr>
        <p:spPr/>
        <p:txBody>
          <a:bodyPr lIns="91428" tIns="45714" rIns="91428" bIns="45714"/>
          <a:lstStyle/>
          <a:p>
            <a:pPr eaLnBrk="1" hangingPunct="1">
              <a:spcBef>
                <a:spcPct val="0"/>
              </a:spcBef>
              <a:defRPr/>
            </a:pPr>
            <a:r>
              <a:rPr lang="en-US" altLang="en-US" dirty="0" smtClean="0"/>
              <a:t>LME-MCOs</a:t>
            </a:r>
          </a:p>
          <a:p>
            <a:pPr eaLnBrk="1" hangingPunct="1">
              <a:spcBef>
                <a:spcPct val="0"/>
              </a:spcBef>
              <a:defRPr/>
            </a:pPr>
            <a:endParaRPr lang="en-US" altLang="en-US" dirty="0" smtClean="0"/>
          </a:p>
          <a:p>
            <a:pPr marL="171450" indent="-171450">
              <a:buFont typeface="Arial" panose="020B0604020202020204" pitchFamily="34" charset="0"/>
              <a:buChar char="•"/>
              <a:defRPr/>
            </a:pPr>
            <a:r>
              <a:rPr lang="en-US" dirty="0" smtClean="0"/>
              <a:t>Have the responsibility to coordinate monitoring services provided, all tools are found at the site just indicated by Margaret.</a:t>
            </a:r>
          </a:p>
          <a:p>
            <a:pPr marL="171450" indent="-171450">
              <a:buFont typeface="Arial" panose="020B0604020202020204" pitchFamily="34" charset="0"/>
              <a:buChar char="•"/>
              <a:defRPr/>
            </a:pPr>
            <a:endParaRPr lang="en-US" dirty="0" smtClean="0"/>
          </a:p>
          <a:p>
            <a:pPr>
              <a:defRPr/>
            </a:pPr>
            <a:r>
              <a:rPr lang="en-US" dirty="0" smtClean="0"/>
              <a:t>•  Will use the tools provided by DHHS in monitoring process</a:t>
            </a:r>
          </a:p>
          <a:p>
            <a:pPr>
              <a:defRPr/>
            </a:pPr>
            <a:endParaRPr lang="en-US" dirty="0" smtClean="0"/>
          </a:p>
          <a:p>
            <a:pPr>
              <a:defRPr/>
            </a:pPr>
            <a:r>
              <a:rPr lang="en-US" dirty="0" smtClean="0"/>
              <a:t>•  Will complete Routine and Post Payment Reviews, provider agencies will be notified in writing 21-28 calendar days prior to the date of the review. At this time the LME-MCO will identify any items they want submitted prior to the onsite review such as policies on complaints or protection of property.</a:t>
            </a:r>
          </a:p>
          <a:p>
            <a:pPr>
              <a:defRPr/>
            </a:pPr>
            <a:endParaRPr lang="en-US" dirty="0" smtClean="0"/>
          </a:p>
          <a:p>
            <a:pPr>
              <a:defRPr/>
            </a:pPr>
            <a:r>
              <a:rPr lang="en-US" dirty="0" smtClean="0"/>
              <a:t>If the date of the review poses great difficulty for the provider, the provider is responsible for contacting the LME-MCO as soon as possible to reschedule.  5 days before the review, the LME-MCO will send to the provider a list of the records they need during the review.  The consumer name and service will be given.</a:t>
            </a:r>
          </a:p>
          <a:p>
            <a:pPr>
              <a:defRPr/>
            </a:pPr>
            <a:endParaRPr lang="en-US" dirty="0" smtClean="0"/>
          </a:p>
          <a:p>
            <a:pPr>
              <a:defRPr/>
            </a:pPr>
            <a:r>
              <a:rPr lang="en-US" dirty="0" smtClean="0"/>
              <a:t>Communication between provider and LME-MCO is critical  to make this process as easy as possible.</a:t>
            </a:r>
          </a:p>
          <a:p>
            <a:pPr>
              <a:defRPr/>
            </a:pPr>
            <a:endParaRPr lang="en-US" dirty="0" smtClean="0"/>
          </a:p>
          <a:p>
            <a:pPr>
              <a:defRPr/>
            </a:pPr>
            <a:r>
              <a:rPr lang="en-US" dirty="0" smtClean="0"/>
              <a:t>•  LME-MCOs are also responsible for targeted or focused monitoring for </a:t>
            </a:r>
          </a:p>
          <a:p>
            <a:pPr>
              <a:defRPr/>
            </a:pPr>
            <a:r>
              <a:rPr lang="en-US" dirty="0" smtClean="0"/>
              <a:t>1.	Complaints</a:t>
            </a:r>
          </a:p>
          <a:p>
            <a:pPr>
              <a:defRPr/>
            </a:pPr>
            <a:r>
              <a:rPr lang="en-US" dirty="0" smtClean="0"/>
              <a:t>2.	Incidents reports that reach a high risk level</a:t>
            </a:r>
          </a:p>
          <a:p>
            <a:pPr>
              <a:defRPr/>
            </a:pPr>
            <a:r>
              <a:rPr lang="en-US" dirty="0" smtClean="0"/>
              <a:t>3.	Quality of care concerns </a:t>
            </a:r>
          </a:p>
          <a:p>
            <a:pPr>
              <a:defRPr/>
            </a:pPr>
            <a:r>
              <a:rPr lang="en-US" dirty="0" smtClean="0"/>
              <a:t> </a:t>
            </a:r>
          </a:p>
          <a:p>
            <a:pPr eaLnBrk="1" hangingPunct="1">
              <a:spcBef>
                <a:spcPct val="0"/>
              </a:spcBef>
              <a:defRPr/>
            </a:pPr>
            <a:endParaRPr lang="en-US" altLang="en-US" dirty="0" smtClean="0"/>
          </a:p>
        </p:txBody>
      </p:sp>
      <p:sp>
        <p:nvSpPr>
          <p:cNvPr id="23557"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D88251AE-51B9-4AFA-AFB0-3C2663588F14}" type="slidenum">
              <a:rPr lang="en-US" altLang="en-US">
                <a:latin typeface="Calibri" pitchFamily="34" charset="0"/>
              </a:rPr>
              <a:pPr algn="r" eaLnBrk="1" hangingPunct="1">
                <a:spcBef>
                  <a:spcPct val="0"/>
                </a:spcBef>
              </a:pPr>
              <a:t>5</a:t>
            </a:fld>
            <a:endParaRPr lang="en-US" altLang="en-US">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CA773387-FF11-4308-9133-044C578F3199}" type="slidenum">
              <a:rPr lang="en-US" altLang="en-US" smtClean="0"/>
              <a:pPr eaLnBrk="1" hangingPunct="1">
                <a:spcBef>
                  <a:spcPct val="0"/>
                </a:spcBef>
              </a:pPr>
              <a:t>6</a:t>
            </a:fld>
            <a:endParaRPr lang="en-US" altLang="en-US" smtClean="0"/>
          </a:p>
        </p:txBody>
      </p:sp>
      <p:sp>
        <p:nvSpPr>
          <p:cNvPr id="24579" name="Slide Image Placeholder 1"/>
          <p:cNvSpPr>
            <a:spLocks noGrp="1" noRot="1" noChangeAspect="1" noTextEdit="1"/>
          </p:cNvSpPr>
          <p:nvPr>
            <p:ph type="sldImg"/>
          </p:nvPr>
        </p:nvSpPr>
        <p:spPr>
          <a:ln/>
        </p:spPr>
      </p:sp>
      <p:sp>
        <p:nvSpPr>
          <p:cNvPr id="24580" name="Notes Placeholder 2"/>
          <p:cNvSpPr>
            <a:spLocks noGrp="1"/>
          </p:cNvSpPr>
          <p:nvPr>
            <p:ph type="body" idx="1"/>
          </p:nvPr>
        </p:nvSpPr>
        <p:spPr>
          <a:noFill/>
        </p:spPr>
        <p:txBody>
          <a:bodyPr lIns="91428" tIns="45714" rIns="91428" bIns="45714"/>
          <a:lstStyle/>
          <a:p>
            <a:pPr eaLnBrk="1" hangingPunct="1">
              <a:spcBef>
                <a:spcPct val="0"/>
              </a:spcBef>
            </a:pPr>
            <a:endParaRPr lang="en-US" altLang="en-US" u="sng" smtClean="0"/>
          </a:p>
        </p:txBody>
      </p:sp>
      <p:sp>
        <p:nvSpPr>
          <p:cNvPr id="24581"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ECC072B8-2D76-443E-A659-DDCBC6796652}" type="slidenum">
              <a:rPr lang="en-US" altLang="en-US">
                <a:latin typeface="Calibri" pitchFamily="34" charset="0"/>
              </a:rPr>
              <a:pPr algn="r" eaLnBrk="1" hangingPunct="1">
                <a:spcBef>
                  <a:spcPct val="0"/>
                </a:spcBef>
              </a:pPr>
              <a:t>6</a:t>
            </a:fld>
            <a:endParaRPr lang="en-US" altLang="en-US">
              <a:latin typeface="Calibri"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BCF80D0A-AF11-4572-A01A-D98CABB4B6F7}" type="slidenum">
              <a:rPr lang="en-US" altLang="en-US" smtClean="0"/>
              <a:pPr eaLnBrk="1" hangingPunct="1">
                <a:spcBef>
                  <a:spcPct val="0"/>
                </a:spcBef>
              </a:pPr>
              <a:t>7</a:t>
            </a:fld>
            <a:endParaRPr lang="en-US" altLang="en-US" smtClean="0"/>
          </a:p>
        </p:txBody>
      </p:sp>
      <p:sp>
        <p:nvSpPr>
          <p:cNvPr id="25603" name="Slide Image Placeholder 1"/>
          <p:cNvSpPr>
            <a:spLocks noGrp="1" noRot="1" noChangeAspect="1" noTextEdit="1"/>
          </p:cNvSpPr>
          <p:nvPr>
            <p:ph type="sldImg"/>
          </p:nvPr>
        </p:nvSpPr>
        <p:spPr>
          <a:ln/>
        </p:spPr>
      </p:sp>
      <p:sp>
        <p:nvSpPr>
          <p:cNvPr id="24580" name="Notes Placeholder 2"/>
          <p:cNvSpPr>
            <a:spLocks noGrp="1"/>
          </p:cNvSpPr>
          <p:nvPr>
            <p:ph type="body" idx="1"/>
          </p:nvPr>
        </p:nvSpPr>
        <p:spPr/>
        <p:txBody>
          <a:bodyPr lIns="91428" tIns="45714" rIns="91428" bIns="45714"/>
          <a:lstStyle/>
          <a:p>
            <a:pPr eaLnBrk="1" hangingPunct="1">
              <a:defRPr/>
            </a:pPr>
            <a:r>
              <a:rPr lang="en-US" altLang="en-US" dirty="0" smtClean="0"/>
              <a:t>Remember</a:t>
            </a:r>
          </a:p>
          <a:p>
            <a:pPr eaLnBrk="1" hangingPunct="1">
              <a:defRPr/>
            </a:pPr>
            <a:endParaRPr lang="en-US" altLang="en-US" dirty="0" smtClean="0"/>
          </a:p>
          <a:p>
            <a:pPr marL="171450" indent="-171450">
              <a:buFont typeface="Arial" panose="020B0604020202020204" pitchFamily="34" charset="0"/>
              <a:buChar char="•"/>
              <a:defRPr/>
            </a:pPr>
            <a:r>
              <a:rPr lang="en-US" dirty="0" smtClean="0"/>
              <a:t>When LME-MCO staff arrive they should</a:t>
            </a:r>
          </a:p>
          <a:p>
            <a:pPr marL="685800" lvl="1" indent="-228600">
              <a:buFont typeface="+mj-lt"/>
              <a:buAutoNum type="arabicPeriod"/>
              <a:defRPr/>
            </a:pPr>
            <a:r>
              <a:rPr lang="en-US" dirty="0" smtClean="0"/>
              <a:t>Introduce themselves and state why they are there</a:t>
            </a:r>
          </a:p>
          <a:p>
            <a:pPr marL="685800" lvl="1" indent="-228600">
              <a:buFont typeface="+mj-lt"/>
              <a:buAutoNum type="arabicPeriod"/>
              <a:defRPr/>
            </a:pPr>
            <a:r>
              <a:rPr lang="en-US" dirty="0" smtClean="0"/>
              <a:t>Be professional and friendly</a:t>
            </a:r>
          </a:p>
          <a:p>
            <a:pPr marL="685800" lvl="1" indent="-228600">
              <a:buFont typeface="+mj-lt"/>
              <a:buAutoNum type="arabicPeriod"/>
              <a:defRPr/>
            </a:pPr>
            <a:r>
              <a:rPr lang="en-US" dirty="0" smtClean="0"/>
              <a:t>If there is a disagreement, remain calm and be willing to discuss items  calmly and openly</a:t>
            </a:r>
          </a:p>
          <a:p>
            <a:pPr marL="685800" lvl="1" indent="-228600">
              <a:buFont typeface="+mj-lt"/>
              <a:buAutoNum type="arabicPeriod"/>
              <a:defRPr/>
            </a:pPr>
            <a:r>
              <a:rPr lang="en-US" dirty="0" smtClean="0"/>
              <a:t>Demonstrate respect  for all staff while you are there, you are in their facility and should act as a guest </a:t>
            </a:r>
          </a:p>
          <a:p>
            <a:pPr marL="685800" lvl="1" indent="-228600" eaLnBrk="1" hangingPunct="1">
              <a:buFont typeface="+mj-lt"/>
              <a:buAutoNum type="arabicPeriod"/>
              <a:defRPr/>
            </a:pPr>
            <a:endParaRPr lang="en-US" altLang="en-US" dirty="0" smtClean="0"/>
          </a:p>
        </p:txBody>
      </p:sp>
      <p:sp>
        <p:nvSpPr>
          <p:cNvPr id="25605"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5DD0A5DC-519C-4DE5-9FE8-30282B679D57}" type="slidenum">
              <a:rPr lang="en-US" altLang="en-US">
                <a:latin typeface="Calibri" pitchFamily="34" charset="0"/>
              </a:rPr>
              <a:pPr algn="r" eaLnBrk="1" hangingPunct="1">
                <a:spcBef>
                  <a:spcPct val="0"/>
                </a:spcBef>
              </a:pPr>
              <a:t>7</a:t>
            </a:fld>
            <a:endParaRPr lang="en-US" altLang="en-US">
              <a:latin typeface="Calibri"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F9E5AAA0-FCE8-4135-AE1D-45694E798D75}" type="slidenum">
              <a:rPr lang="en-US" altLang="en-US" smtClean="0"/>
              <a:pPr eaLnBrk="1" hangingPunct="1">
                <a:spcBef>
                  <a:spcPct val="0"/>
                </a:spcBef>
              </a:pPr>
              <a:t>8</a:t>
            </a:fld>
            <a:endParaRPr lang="en-US" altLang="en-US" smtClean="0"/>
          </a:p>
        </p:txBody>
      </p:sp>
      <p:sp>
        <p:nvSpPr>
          <p:cNvPr id="26627" name="Slide Image Placeholder 1"/>
          <p:cNvSpPr>
            <a:spLocks noGrp="1" noRot="1" noChangeAspect="1" noTextEdit="1"/>
          </p:cNvSpPr>
          <p:nvPr>
            <p:ph type="sldImg"/>
          </p:nvPr>
        </p:nvSpPr>
        <p:spPr>
          <a:ln/>
        </p:spPr>
      </p:sp>
      <p:sp>
        <p:nvSpPr>
          <p:cNvPr id="25604" name="Notes Placeholder 2"/>
          <p:cNvSpPr>
            <a:spLocks noGrp="1"/>
          </p:cNvSpPr>
          <p:nvPr>
            <p:ph type="body" idx="1"/>
          </p:nvPr>
        </p:nvSpPr>
        <p:spPr/>
        <p:txBody>
          <a:bodyPr lIns="91428" tIns="45714" rIns="91428" bIns="45714"/>
          <a:lstStyle/>
          <a:p>
            <a:pPr eaLnBrk="1" hangingPunct="1">
              <a:defRPr/>
            </a:pPr>
            <a:r>
              <a:rPr lang="en-US" altLang="en-US" dirty="0" smtClean="0"/>
              <a:t>Remember</a:t>
            </a:r>
          </a:p>
          <a:p>
            <a:pPr eaLnBrk="1" hangingPunct="1">
              <a:defRPr/>
            </a:pPr>
            <a:endParaRPr lang="en-US" altLang="en-US" dirty="0" smtClean="0"/>
          </a:p>
          <a:p>
            <a:pPr marL="171450" indent="-171450">
              <a:buFont typeface="Arial" panose="020B0604020202020204" pitchFamily="34" charset="0"/>
              <a:buChar char="•"/>
              <a:defRPr/>
            </a:pPr>
            <a:r>
              <a:rPr lang="en-US" dirty="0" smtClean="0"/>
              <a:t>Be prepared when the LME-MCO arrives </a:t>
            </a:r>
          </a:p>
          <a:p>
            <a:pPr marL="171450" indent="-171450">
              <a:buFont typeface="Arial" panose="020B0604020202020204" pitchFamily="34" charset="0"/>
              <a:buChar char="•"/>
              <a:defRPr/>
            </a:pPr>
            <a:r>
              <a:rPr lang="en-US" dirty="0" smtClean="0"/>
              <a:t>During monitoring,  providers should have staff available to help navigate records and documentation if needed.</a:t>
            </a:r>
          </a:p>
          <a:p>
            <a:pPr marL="171450" indent="-171450">
              <a:buFont typeface="Arial" panose="020B0604020202020204" pitchFamily="34" charset="0"/>
              <a:buChar char="•"/>
              <a:defRPr/>
            </a:pPr>
            <a:r>
              <a:rPr lang="en-US" dirty="0" smtClean="0"/>
              <a:t>You are not required to be present during the review, but having staff available will enhance the process</a:t>
            </a:r>
          </a:p>
          <a:p>
            <a:pPr marL="171450" indent="-171450">
              <a:buFont typeface="Arial" panose="020B0604020202020204" pitchFamily="34" charset="0"/>
              <a:buChar char="•"/>
              <a:defRPr/>
            </a:pPr>
            <a:r>
              <a:rPr lang="en-US" dirty="0" smtClean="0"/>
              <a:t>If documentation is not present, the LME-MCO can accept the information as long as they are onsite.</a:t>
            </a:r>
          </a:p>
          <a:p>
            <a:pPr marL="171450" indent="-171450">
              <a:buFont typeface="Arial" panose="020B0604020202020204" pitchFamily="34" charset="0"/>
              <a:buChar char="•"/>
              <a:defRPr/>
            </a:pPr>
            <a:r>
              <a:rPr lang="en-US" dirty="0" smtClean="0"/>
              <a:t>This process is not personal; it is a system and we are all accountable This is not a punitive exercise and we should work collaboratively.</a:t>
            </a:r>
          </a:p>
          <a:p>
            <a:pPr marL="171450" indent="-171450">
              <a:buFont typeface="Arial" panose="020B0604020202020204" pitchFamily="34" charset="0"/>
              <a:buChar char="•"/>
              <a:defRPr/>
            </a:pPr>
            <a:r>
              <a:rPr lang="en-US" dirty="0" smtClean="0"/>
              <a:t>Remember to complete the survey, this is a way to improve the process going forward.</a:t>
            </a:r>
            <a:endParaRPr lang="en-US" altLang="en-US" dirty="0" smtClean="0"/>
          </a:p>
        </p:txBody>
      </p:sp>
      <p:sp>
        <p:nvSpPr>
          <p:cNvPr id="26629"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B029609C-82E0-40BA-97D0-2BF7D2023112}" type="slidenum">
              <a:rPr lang="en-US" altLang="en-US">
                <a:latin typeface="Calibri" pitchFamily="34" charset="0"/>
              </a:rPr>
              <a:pPr algn="r" eaLnBrk="1" hangingPunct="1">
                <a:spcBef>
                  <a:spcPct val="0"/>
                </a:spcBef>
              </a:pPr>
              <a:t>8</a:t>
            </a:fld>
            <a:endParaRPr lang="en-US" altLang="en-US">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6A1FCA6F-6406-4413-B5A1-421A8F330DC0}" type="slidenum">
              <a:rPr lang="en-US" altLang="en-US" smtClean="0"/>
              <a:pPr eaLnBrk="1" hangingPunct="1">
                <a:spcBef>
                  <a:spcPct val="0"/>
                </a:spcBef>
              </a:pPr>
              <a:t>9</a:t>
            </a:fld>
            <a:endParaRPr lang="en-US" altLang="en-US" smtClean="0"/>
          </a:p>
        </p:txBody>
      </p:sp>
      <p:sp>
        <p:nvSpPr>
          <p:cNvPr id="27651" name="Slide Image Placeholder 1"/>
          <p:cNvSpPr>
            <a:spLocks noGrp="1" noRot="1" noChangeAspect="1" noTextEdit="1"/>
          </p:cNvSpPr>
          <p:nvPr>
            <p:ph type="sldImg"/>
          </p:nvPr>
        </p:nvSpPr>
        <p:spPr>
          <a:ln/>
        </p:spPr>
      </p:sp>
      <p:sp>
        <p:nvSpPr>
          <p:cNvPr id="27652" name="Notes Placeholder 2"/>
          <p:cNvSpPr>
            <a:spLocks noGrp="1"/>
          </p:cNvSpPr>
          <p:nvPr>
            <p:ph type="body" idx="1"/>
          </p:nvPr>
        </p:nvSpPr>
        <p:spPr>
          <a:noFill/>
        </p:spPr>
        <p:txBody>
          <a:bodyPr lIns="91428" tIns="45714" rIns="91428" bIns="45714"/>
          <a:lstStyle/>
          <a:p>
            <a:pPr eaLnBrk="1" hangingPunct="1"/>
            <a:endParaRPr lang="en-US" altLang="en-US" b="1" smtClean="0"/>
          </a:p>
        </p:txBody>
      </p:sp>
      <p:sp>
        <p:nvSpPr>
          <p:cNvPr id="27653"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nchor="b"/>
          <a:lstStyle>
            <a:lvl1pPr eaLnBrk="0" hangingPunct="0">
              <a:spcBef>
                <a:spcPct val="30000"/>
              </a:spcBef>
              <a:defRPr sz="1200">
                <a:solidFill>
                  <a:schemeClr val="tx1"/>
                </a:solidFill>
                <a:latin typeface="Arial" charset="0"/>
              </a:defRPr>
            </a:lvl1pPr>
            <a:lvl2pPr marL="735013" indent="-282575" eaLnBrk="0" hangingPunct="0">
              <a:spcBef>
                <a:spcPct val="30000"/>
              </a:spcBef>
              <a:defRPr sz="1200">
                <a:solidFill>
                  <a:schemeClr val="tx1"/>
                </a:solidFill>
                <a:latin typeface="Arial" charset="0"/>
              </a:defRPr>
            </a:lvl2pPr>
            <a:lvl3pPr marL="1130300" indent="-225425" eaLnBrk="0" hangingPunct="0">
              <a:spcBef>
                <a:spcPct val="30000"/>
              </a:spcBef>
              <a:defRPr sz="1200">
                <a:solidFill>
                  <a:schemeClr val="tx1"/>
                </a:solidFill>
                <a:latin typeface="Arial" charset="0"/>
              </a:defRPr>
            </a:lvl3pPr>
            <a:lvl4pPr marL="1582738" indent="-225425" eaLnBrk="0" hangingPunct="0">
              <a:spcBef>
                <a:spcPct val="30000"/>
              </a:spcBef>
              <a:defRPr sz="1200">
                <a:solidFill>
                  <a:schemeClr val="tx1"/>
                </a:solidFill>
                <a:latin typeface="Arial" charset="0"/>
              </a:defRPr>
            </a:lvl4pPr>
            <a:lvl5pPr marL="2035175" indent="-227013" eaLnBrk="0" hangingPunct="0">
              <a:spcBef>
                <a:spcPct val="30000"/>
              </a:spcBef>
              <a:defRPr sz="1200">
                <a:solidFill>
                  <a:schemeClr val="tx1"/>
                </a:solidFill>
                <a:latin typeface="Arial" charset="0"/>
              </a:defRPr>
            </a:lvl5pPr>
            <a:lvl6pPr marL="2492375" indent="-227013" eaLnBrk="0" fontAlgn="base" hangingPunct="0">
              <a:spcBef>
                <a:spcPct val="30000"/>
              </a:spcBef>
              <a:spcAft>
                <a:spcPct val="0"/>
              </a:spcAft>
              <a:defRPr sz="1200">
                <a:solidFill>
                  <a:schemeClr val="tx1"/>
                </a:solidFill>
                <a:latin typeface="Arial" charset="0"/>
              </a:defRPr>
            </a:lvl6pPr>
            <a:lvl7pPr marL="2949575" indent="-227013" eaLnBrk="0" fontAlgn="base" hangingPunct="0">
              <a:spcBef>
                <a:spcPct val="30000"/>
              </a:spcBef>
              <a:spcAft>
                <a:spcPct val="0"/>
              </a:spcAft>
              <a:defRPr sz="1200">
                <a:solidFill>
                  <a:schemeClr val="tx1"/>
                </a:solidFill>
                <a:latin typeface="Arial" charset="0"/>
              </a:defRPr>
            </a:lvl7pPr>
            <a:lvl8pPr marL="3406775" indent="-227013" eaLnBrk="0" fontAlgn="base" hangingPunct="0">
              <a:spcBef>
                <a:spcPct val="30000"/>
              </a:spcBef>
              <a:spcAft>
                <a:spcPct val="0"/>
              </a:spcAft>
              <a:defRPr sz="1200">
                <a:solidFill>
                  <a:schemeClr val="tx1"/>
                </a:solidFill>
                <a:latin typeface="Arial" charset="0"/>
              </a:defRPr>
            </a:lvl8pPr>
            <a:lvl9pPr marL="3863975" indent="-227013" eaLnBrk="0" fontAlgn="base" hangingPunct="0">
              <a:spcBef>
                <a:spcPct val="30000"/>
              </a:spcBef>
              <a:spcAft>
                <a:spcPct val="0"/>
              </a:spcAft>
              <a:defRPr sz="1200">
                <a:solidFill>
                  <a:schemeClr val="tx1"/>
                </a:solidFill>
                <a:latin typeface="Arial" charset="0"/>
              </a:defRPr>
            </a:lvl9pPr>
          </a:lstStyle>
          <a:p>
            <a:pPr algn="r" eaLnBrk="1" hangingPunct="1">
              <a:spcBef>
                <a:spcPct val="0"/>
              </a:spcBef>
            </a:pPr>
            <a:fld id="{4DE3FBE7-023C-4FA4-9382-D1B577424505}" type="slidenum">
              <a:rPr lang="en-US" altLang="en-US">
                <a:latin typeface="Calibri" pitchFamily="34" charset="0"/>
              </a:rPr>
              <a:pPr algn="r" eaLnBrk="1" hangingPunct="1">
                <a:spcBef>
                  <a:spcPct val="0"/>
                </a:spcBef>
              </a:pPr>
              <a:t>9</a:t>
            </a:fld>
            <a:endParaRPr lang="en-US" altLang="en-US">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00026D3D-D230-429A-8DAD-9EEBD3E22725}" type="slidenum">
              <a:rPr lang="en-US" altLang="en-US"/>
              <a:pPr>
                <a:defRPr/>
              </a:pPr>
              <a:t>‹#›</a:t>
            </a:fld>
            <a:endParaRPr lang="en-US" altLang="en-US"/>
          </a:p>
        </p:txBody>
      </p:sp>
    </p:spTree>
    <p:extLst>
      <p:ext uri="{BB962C8B-B14F-4D97-AF65-F5344CB8AC3E}">
        <p14:creationId xmlns:p14="http://schemas.microsoft.com/office/powerpoint/2010/main" val="32671101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91A8A5F8-94F1-41F3-A4BC-55890174E2FB}" type="slidenum">
              <a:rPr lang="en-US" altLang="en-US"/>
              <a:pPr>
                <a:defRPr/>
              </a:pPr>
              <a:t>‹#›</a:t>
            </a:fld>
            <a:endParaRPr lang="en-US" altLang="en-US"/>
          </a:p>
        </p:txBody>
      </p:sp>
    </p:spTree>
    <p:extLst>
      <p:ext uri="{BB962C8B-B14F-4D97-AF65-F5344CB8AC3E}">
        <p14:creationId xmlns:p14="http://schemas.microsoft.com/office/powerpoint/2010/main" val="2812240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8F09C00D-468C-42E0-BB9B-349E2DDF78CF}" type="slidenum">
              <a:rPr lang="en-US" altLang="en-US"/>
              <a:pPr>
                <a:defRPr/>
              </a:pPr>
              <a:t>‹#›</a:t>
            </a:fld>
            <a:endParaRPr lang="en-US" altLang="en-US"/>
          </a:p>
        </p:txBody>
      </p:sp>
    </p:spTree>
    <p:extLst>
      <p:ext uri="{BB962C8B-B14F-4D97-AF65-F5344CB8AC3E}">
        <p14:creationId xmlns:p14="http://schemas.microsoft.com/office/powerpoint/2010/main" val="262082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3BEC0C6C-A4EB-467B-823F-4CA5546B3052}" type="slidenum">
              <a:rPr lang="en-US" altLang="en-US"/>
              <a:pPr>
                <a:defRPr/>
              </a:pPr>
              <a:t>‹#›</a:t>
            </a:fld>
            <a:endParaRPr lang="en-US" altLang="en-US"/>
          </a:p>
        </p:txBody>
      </p:sp>
    </p:spTree>
    <p:extLst>
      <p:ext uri="{BB962C8B-B14F-4D97-AF65-F5344CB8AC3E}">
        <p14:creationId xmlns:p14="http://schemas.microsoft.com/office/powerpoint/2010/main" val="7857036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323A5621-03EB-4CD2-9596-297B38D1E5DC}" type="slidenum">
              <a:rPr lang="en-US" altLang="en-US"/>
              <a:pPr>
                <a:defRPr/>
              </a:pPr>
              <a:t>‹#›</a:t>
            </a:fld>
            <a:endParaRPr lang="en-US" altLang="en-US"/>
          </a:p>
        </p:txBody>
      </p:sp>
    </p:spTree>
    <p:extLst>
      <p:ext uri="{BB962C8B-B14F-4D97-AF65-F5344CB8AC3E}">
        <p14:creationId xmlns:p14="http://schemas.microsoft.com/office/powerpoint/2010/main" val="2744003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54AF14F8-ADCA-4D2F-83BA-83FCBB36D012}" type="slidenum">
              <a:rPr lang="en-US" altLang="en-US"/>
              <a:pPr>
                <a:defRPr/>
              </a:pPr>
              <a:t>‹#›</a:t>
            </a:fld>
            <a:endParaRPr lang="en-US" altLang="en-US"/>
          </a:p>
        </p:txBody>
      </p:sp>
    </p:spTree>
    <p:extLst>
      <p:ext uri="{BB962C8B-B14F-4D97-AF65-F5344CB8AC3E}">
        <p14:creationId xmlns:p14="http://schemas.microsoft.com/office/powerpoint/2010/main" val="2395276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115F76F7-EE19-4373-B51E-F55F3AC9A4BB}" type="slidenum">
              <a:rPr lang="en-US" altLang="en-US"/>
              <a:pPr>
                <a:defRPr/>
              </a:pPr>
              <a:t>‹#›</a:t>
            </a:fld>
            <a:endParaRPr lang="en-US" altLang="en-US"/>
          </a:p>
        </p:txBody>
      </p:sp>
    </p:spTree>
    <p:extLst>
      <p:ext uri="{BB962C8B-B14F-4D97-AF65-F5344CB8AC3E}">
        <p14:creationId xmlns:p14="http://schemas.microsoft.com/office/powerpoint/2010/main" val="870589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44884E12-56AC-4C9F-9824-3921456DC3FA}" type="slidenum">
              <a:rPr lang="en-US" altLang="en-US"/>
              <a:pPr>
                <a:defRPr/>
              </a:pPr>
              <a:t>‹#›</a:t>
            </a:fld>
            <a:endParaRPr lang="en-US" altLang="en-US"/>
          </a:p>
        </p:txBody>
      </p:sp>
    </p:spTree>
    <p:extLst>
      <p:ext uri="{BB962C8B-B14F-4D97-AF65-F5344CB8AC3E}">
        <p14:creationId xmlns:p14="http://schemas.microsoft.com/office/powerpoint/2010/main" val="155629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D9AC14EA-C8B0-48A8-AE59-F1600F6AE2EE}" type="slidenum">
              <a:rPr lang="en-US" altLang="en-US"/>
              <a:pPr>
                <a:defRPr/>
              </a:pPr>
              <a:t>‹#›</a:t>
            </a:fld>
            <a:endParaRPr lang="en-US" altLang="en-US"/>
          </a:p>
        </p:txBody>
      </p:sp>
    </p:spTree>
    <p:extLst>
      <p:ext uri="{BB962C8B-B14F-4D97-AF65-F5344CB8AC3E}">
        <p14:creationId xmlns:p14="http://schemas.microsoft.com/office/powerpoint/2010/main" val="178329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E923A876-0680-406D-9325-80E353A8FBC8}" type="slidenum">
              <a:rPr lang="en-US" altLang="en-US"/>
              <a:pPr>
                <a:defRPr/>
              </a:pPr>
              <a:t>‹#›</a:t>
            </a:fld>
            <a:endParaRPr lang="en-US" altLang="en-US"/>
          </a:p>
        </p:txBody>
      </p:sp>
    </p:spTree>
    <p:extLst>
      <p:ext uri="{BB962C8B-B14F-4D97-AF65-F5344CB8AC3E}">
        <p14:creationId xmlns:p14="http://schemas.microsoft.com/office/powerpoint/2010/main" val="358097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94400FFD-55E4-440F-9177-CB641417FD1F}" type="slidenum">
              <a:rPr lang="en-US" altLang="en-US"/>
              <a:pPr>
                <a:defRPr/>
              </a:pPr>
              <a:t>‹#›</a:t>
            </a:fld>
            <a:endParaRPr lang="en-US" altLang="en-US"/>
          </a:p>
        </p:txBody>
      </p:sp>
    </p:spTree>
    <p:extLst>
      <p:ext uri="{BB962C8B-B14F-4D97-AF65-F5344CB8AC3E}">
        <p14:creationId xmlns:p14="http://schemas.microsoft.com/office/powerpoint/2010/main" val="3012669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1FB37"/>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3164CF25-1AC3-40F2-A452-25E05FABFEF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hyperlink" Target="mailto:provider.monitoring@dhhs.nc.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hyperlink" Target="http://www.ncdhhs.gov/mhddsas/providers/providermonitoring/tools.html"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hyperlink" Target="http://www.ncdhhs.gov/mhddsas/providers/providermonitoring/index.htm#tools"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ncdhhs.gov/mhddsas/providers/providermonitoring/index.htm#tools"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B4FC3568-0960-4A06-AA5E-9D2122F498DF}" type="slidenum">
              <a:rPr lang="en-US" altLang="en-US" sz="1400" smtClean="0"/>
              <a:pPr eaLnBrk="1" hangingPunct="1">
                <a:spcBef>
                  <a:spcPct val="0"/>
                </a:spcBef>
                <a:buFontTx/>
                <a:buNone/>
              </a:pPr>
              <a:t>1</a:t>
            </a:fld>
            <a:endParaRPr lang="en-US" altLang="en-US" sz="1400" smtClean="0"/>
          </a:p>
        </p:txBody>
      </p:sp>
      <p:sp>
        <p:nvSpPr>
          <p:cNvPr id="2051" name="Title 1"/>
          <p:cNvSpPr>
            <a:spLocks noGrp="1"/>
          </p:cNvSpPr>
          <p:nvPr>
            <p:ph type="title" idx="4294967295"/>
          </p:nvPr>
        </p:nvSpPr>
        <p:spPr>
          <a:xfrm>
            <a:off x="457200" y="0"/>
            <a:ext cx="8229600" cy="2286000"/>
          </a:xfrm>
        </p:spPr>
        <p:txBody>
          <a:bodyPr/>
          <a:lstStyle/>
          <a:p>
            <a:pPr eaLnBrk="1" hangingPunct="1"/>
            <a:r>
              <a:rPr lang="en-US" altLang="en-US" sz="3500" b="1" smtClean="0">
                <a:solidFill>
                  <a:schemeClr val="tx1"/>
                </a:solidFill>
              </a:rPr>
              <a:t>Customer Service</a:t>
            </a:r>
            <a:br>
              <a:rPr lang="en-US" altLang="en-US" sz="3500" b="1" smtClean="0">
                <a:solidFill>
                  <a:schemeClr val="tx1"/>
                </a:solidFill>
              </a:rPr>
            </a:br>
            <a:r>
              <a:rPr lang="en-US" altLang="en-US" sz="3500" b="1" smtClean="0">
                <a:solidFill>
                  <a:schemeClr val="tx1"/>
                </a:solidFill>
              </a:rPr>
              <a:t>One to Another</a:t>
            </a:r>
          </a:p>
        </p:txBody>
      </p:sp>
      <p:sp>
        <p:nvSpPr>
          <p:cNvPr id="2052" name="Content Placeholder 2"/>
          <p:cNvSpPr>
            <a:spLocks noGrp="1"/>
          </p:cNvSpPr>
          <p:nvPr>
            <p:ph idx="4294967295"/>
          </p:nvPr>
        </p:nvSpPr>
        <p:spPr>
          <a:xfrm>
            <a:off x="533400" y="1752600"/>
            <a:ext cx="8001000" cy="2292350"/>
          </a:xfrm>
        </p:spPr>
        <p:txBody>
          <a:bodyPr/>
          <a:lstStyle/>
          <a:p>
            <a:pPr marL="463550" indent="-463550" algn="ctr" eaLnBrk="1" hangingPunct="1">
              <a:buFontTx/>
              <a:buNone/>
            </a:pPr>
            <a:r>
              <a:rPr lang="en-US" altLang="en-US" sz="2400" i="1" dirty="0" smtClean="0"/>
              <a:t>Developed by the</a:t>
            </a:r>
            <a:r>
              <a:rPr lang="en-US" altLang="en-US" i="1" dirty="0" smtClean="0"/>
              <a:t> </a:t>
            </a:r>
          </a:p>
          <a:p>
            <a:pPr marL="463550" indent="-463550" algn="ctr" eaLnBrk="1" hangingPunct="1">
              <a:buFontTx/>
              <a:buNone/>
            </a:pPr>
            <a:r>
              <a:rPr lang="en-US" altLang="en-US" sz="2400" i="1" dirty="0" smtClean="0"/>
              <a:t>NC </a:t>
            </a:r>
            <a:r>
              <a:rPr lang="en-US" altLang="en-US" sz="2400" i="1" dirty="0" smtClean="0"/>
              <a:t>DHHS-LME/MCO-Provider </a:t>
            </a:r>
            <a:r>
              <a:rPr lang="en-US" altLang="en-US" sz="2400" i="1" dirty="0" smtClean="0"/>
              <a:t>Collaboration Workgroup</a:t>
            </a:r>
          </a:p>
          <a:p>
            <a:pPr marL="463550" indent="-463550" algn="ctr" eaLnBrk="1" hangingPunct="1">
              <a:buFontTx/>
              <a:buNone/>
            </a:pPr>
            <a:r>
              <a:rPr lang="en-US" altLang="en-US" sz="2400" i="1" dirty="0" smtClean="0"/>
              <a:t>February 2014</a:t>
            </a:r>
          </a:p>
        </p:txBody>
      </p:sp>
      <p:sp>
        <p:nvSpPr>
          <p:cNvPr id="4" name="Slide Number Placeholder 3"/>
          <p:cNvSpPr txBox="1">
            <a:spLocks noGrp="1"/>
          </p:cNvSpPr>
          <p:nvPr/>
        </p:nvSpPr>
        <p:spPr>
          <a:xfrm>
            <a:off x="9844088" y="4411663"/>
            <a:ext cx="1482725" cy="850900"/>
          </a:xfrm>
          <a:prstGeom prst="rect">
            <a:avLst/>
          </a:prstGeom>
          <a:noFill/>
        </p:spPr>
        <p:txBody>
          <a:bodyPr anchor="ctr"/>
          <a:lstStyle/>
          <a:p>
            <a:pPr algn="r" fontAlgn="auto">
              <a:spcBef>
                <a:spcPts val="0"/>
              </a:spcBef>
              <a:spcAft>
                <a:spcPts val="0"/>
              </a:spcAft>
              <a:defRPr/>
            </a:pPr>
            <a:endParaRPr lang="en-US" sz="2000" dirty="0">
              <a:gradFill>
                <a:gsLst>
                  <a:gs pos="0">
                    <a:schemeClr val="tx1">
                      <a:alpha val="10000"/>
                    </a:schemeClr>
                  </a:gs>
                  <a:gs pos="100000">
                    <a:schemeClr val="tx1">
                      <a:alpha val="10000"/>
                    </a:schemeClr>
                  </a:gs>
                </a:gsLst>
                <a:lin ang="5400000" scaled="0"/>
              </a:gradFill>
              <a:latin typeface="Impact" pitchFamily="34" charset="0"/>
            </a:endParaRPr>
          </a:p>
        </p:txBody>
      </p:sp>
      <p:pic>
        <p:nvPicPr>
          <p:cNvPr id="2054" name="Picture 2" descr="C:\Users\Sandee\AppData\Local\Microsoft\Windows\Temporary Internet Files\Content.IE5\IAHNX1GU\MP910216391[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3222625"/>
            <a:ext cx="3035300" cy="264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Text Box 7"/>
          <p:cNvSpPr txBox="1">
            <a:spLocks noChangeArrowheads="1"/>
          </p:cNvSpPr>
          <p:nvPr/>
        </p:nvSpPr>
        <p:spPr bwMode="auto">
          <a:xfrm>
            <a:off x="444500" y="6215063"/>
            <a:ext cx="17335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800" i="1"/>
              <a:t>Revised</a:t>
            </a:r>
            <a:r>
              <a:rPr lang="en-US" altLang="en-US" sz="1800" i="1">
                <a:solidFill>
                  <a:schemeClr val="accent1"/>
                </a:solidFill>
              </a:rPr>
              <a:t> </a:t>
            </a:r>
            <a:r>
              <a:rPr lang="en-US" altLang="en-US" sz="1800" i="1"/>
              <a:t>3-4-14</a:t>
            </a:r>
          </a:p>
        </p:txBody>
      </p:sp>
      <p:sp>
        <p:nvSpPr>
          <p:cNvPr id="2056" name="Text Box 7"/>
          <p:cNvSpPr txBox="1">
            <a:spLocks noChangeArrowheads="1"/>
          </p:cNvSpPr>
          <p:nvPr/>
        </p:nvSpPr>
        <p:spPr bwMode="auto">
          <a:xfrm>
            <a:off x="3124200" y="3657600"/>
            <a:ext cx="6248400" cy="283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2000" dirty="0"/>
              <a:t>Presented by: </a:t>
            </a:r>
          </a:p>
          <a:p>
            <a:pPr eaLnBrk="1" hangingPunct="1">
              <a:spcBef>
                <a:spcPct val="0"/>
              </a:spcBef>
              <a:buFontTx/>
              <a:buNone/>
            </a:pPr>
            <a:r>
              <a:rPr lang="en-US" altLang="en-US" sz="2000" dirty="0"/>
              <a:t>Margaret Mason</a:t>
            </a:r>
          </a:p>
          <a:p>
            <a:pPr eaLnBrk="1" hangingPunct="1">
              <a:spcBef>
                <a:spcPct val="0"/>
              </a:spcBef>
              <a:buFontTx/>
              <a:buNone/>
            </a:pPr>
            <a:r>
              <a:rPr lang="en-US" altLang="en-US" sz="2000" dirty="0"/>
              <a:t>COO, HomeCare </a:t>
            </a:r>
            <a:r>
              <a:rPr lang="en-US" altLang="en-US" sz="2000"/>
              <a:t>Management </a:t>
            </a:r>
            <a:r>
              <a:rPr lang="en-US" altLang="en-US" sz="2000" smtClean="0"/>
              <a:t>Corporation</a:t>
            </a:r>
            <a:endParaRPr lang="en-US" altLang="en-US" sz="2000"/>
          </a:p>
          <a:p>
            <a:pPr eaLnBrk="1" hangingPunct="1">
              <a:spcBef>
                <a:spcPct val="0"/>
              </a:spcBef>
              <a:buFontTx/>
              <a:buNone/>
            </a:pPr>
            <a:r>
              <a:rPr lang="en-US" altLang="en-US" sz="2000" dirty="0"/>
              <a:t>Representing the NC Providers Council</a:t>
            </a:r>
          </a:p>
          <a:p>
            <a:pPr eaLnBrk="1" hangingPunct="1">
              <a:spcBef>
                <a:spcPct val="0"/>
              </a:spcBef>
              <a:buFontTx/>
              <a:buNone/>
            </a:pPr>
            <a:endParaRPr lang="en-US" altLang="en-US" sz="2000" dirty="0"/>
          </a:p>
          <a:p>
            <a:pPr eaLnBrk="1" hangingPunct="1">
              <a:spcBef>
                <a:spcPct val="0"/>
              </a:spcBef>
              <a:buFontTx/>
              <a:buNone/>
            </a:pPr>
            <a:r>
              <a:rPr lang="en-US" altLang="en-US" sz="2000" dirty="0"/>
              <a:t>Carol Robertson</a:t>
            </a:r>
          </a:p>
          <a:p>
            <a:pPr eaLnBrk="1" hangingPunct="1">
              <a:spcBef>
                <a:spcPct val="0"/>
              </a:spcBef>
              <a:buFontTx/>
              <a:buNone/>
            </a:pPr>
            <a:r>
              <a:rPr lang="en-US" altLang="en-US" sz="2000" dirty="0"/>
              <a:t>QM Director, Sandhills Center for MH/DD/SAS</a:t>
            </a:r>
          </a:p>
          <a:p>
            <a:pPr eaLnBrk="1" hangingPunct="1">
              <a:spcBef>
                <a:spcPct val="0"/>
              </a:spcBef>
              <a:buFontTx/>
              <a:buNone/>
            </a:pPr>
            <a:r>
              <a:rPr lang="en-US" altLang="en-US" sz="2000" dirty="0"/>
              <a:t>Representing the NC Council of Community Programs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6920FE1A-F420-4AD8-8E52-74B101C307B5}" type="slidenum">
              <a:rPr lang="en-US" altLang="en-US" sz="1400" smtClean="0"/>
              <a:pPr eaLnBrk="1" hangingPunct="1">
                <a:spcBef>
                  <a:spcPct val="0"/>
                </a:spcBef>
                <a:buFontTx/>
                <a:buNone/>
              </a:pPr>
              <a:t>10</a:t>
            </a:fld>
            <a:endParaRPr lang="en-US" altLang="en-US" sz="1400" smtClean="0"/>
          </a:p>
        </p:txBody>
      </p:sp>
      <p:sp>
        <p:nvSpPr>
          <p:cNvPr id="11267" name="Content Placeholder 13"/>
          <p:cNvSpPr>
            <a:spLocks noGrp="1"/>
          </p:cNvSpPr>
          <p:nvPr>
            <p:ph sz="half" idx="4294967295"/>
          </p:nvPr>
        </p:nvSpPr>
        <p:spPr>
          <a:xfrm>
            <a:off x="457200" y="1524000"/>
            <a:ext cx="7696200" cy="4379913"/>
          </a:xfrm>
        </p:spPr>
        <p:txBody>
          <a:bodyPr/>
          <a:lstStyle/>
          <a:p>
            <a:pPr marL="365125" indent="-255588" eaLnBrk="1" hangingPunct="1">
              <a:buClr>
                <a:srgbClr val="00B0F0"/>
              </a:buClr>
              <a:buSzPct val="125000"/>
            </a:pPr>
            <a:r>
              <a:rPr lang="en-US" altLang="en-US" smtClean="0">
                <a:cs typeface="Arial" charset="0"/>
              </a:rPr>
              <a:t>We must all work collaboratively.</a:t>
            </a:r>
          </a:p>
          <a:p>
            <a:pPr marL="365125" indent="-255588" eaLnBrk="1" hangingPunct="1">
              <a:buClr>
                <a:srgbClr val="00B0F0"/>
              </a:buClr>
              <a:buSzPct val="125000"/>
            </a:pPr>
            <a:r>
              <a:rPr lang="en-US" altLang="en-US" smtClean="0">
                <a:cs typeface="Arial" charset="0"/>
              </a:rPr>
              <a:t>Collaboration will ensure an effective, efficient, and successful process.</a:t>
            </a:r>
          </a:p>
          <a:p>
            <a:pPr marL="365125" indent="-255588" eaLnBrk="1" hangingPunct="1">
              <a:buClr>
                <a:srgbClr val="00B0F0"/>
              </a:buClr>
              <a:buSzPct val="125000"/>
            </a:pPr>
            <a:r>
              <a:rPr lang="en-US" altLang="en-US" smtClean="0">
                <a:cs typeface="Arial" charset="0"/>
              </a:rPr>
              <a:t>Assume positive intent - monitoring is a learning experience, not a punitive exercise.</a:t>
            </a:r>
          </a:p>
          <a:p>
            <a:pPr marL="365125" indent="-255588" eaLnBrk="1" hangingPunct="1">
              <a:buClr>
                <a:srgbClr val="00B0F0"/>
              </a:buClr>
              <a:buSzPct val="125000"/>
            </a:pPr>
            <a:r>
              <a:rPr lang="en-US" altLang="en-US" smtClean="0">
                <a:cs typeface="Arial" charset="0"/>
              </a:rPr>
              <a:t>Be engaged in the information and dialogue.</a:t>
            </a:r>
          </a:p>
          <a:p>
            <a:pPr marL="365125" indent="-255588" eaLnBrk="1" hangingPunct="1"/>
            <a:endParaRPr lang="en-US" altLang="en-US" smtClean="0"/>
          </a:p>
        </p:txBody>
      </p:sp>
      <p:sp>
        <p:nvSpPr>
          <p:cNvPr id="7" name="Title 6"/>
          <p:cNvSpPr>
            <a:spLocks noGrp="1"/>
          </p:cNvSpPr>
          <p:nvPr>
            <p:ph type="title" idx="4294967295"/>
          </p:nvPr>
        </p:nvSpPr>
        <p:spPr>
          <a:xfrm>
            <a:off x="457200" y="274638"/>
            <a:ext cx="8229600" cy="792162"/>
          </a:xfrm>
          <a:ln>
            <a:miter lim="800000"/>
            <a:headEnd/>
            <a:tailEnd/>
          </a:ln>
          <a:extLst/>
        </p:spPr>
        <p:txBody>
          <a:bodyPr rtlCol="0">
            <a:normAutofit/>
            <a:scene3d>
              <a:camera prst="orthographicFront"/>
              <a:lightRig rig="soft" dir="t"/>
            </a:scene3d>
            <a:sp3d prstMaterial="softEdge">
              <a:bevelT w="25400" h="25400"/>
            </a:sp3d>
          </a:bodyPr>
          <a:lstStyle/>
          <a:p>
            <a:pPr algn="l" eaLnBrk="1" fontAlgn="auto" hangingPunct="1">
              <a:spcAft>
                <a:spcPts val="0"/>
              </a:spcAft>
              <a:defRPr/>
            </a:pPr>
            <a:r>
              <a:rPr lang="en-US" b="1" kern="1200" dirty="0">
                <a:solidFill>
                  <a:srgbClr val="00B0F0"/>
                </a:solidFill>
                <a:effectLst>
                  <a:outerShdw blurRad="31750" dist="25400" dir="5400000" algn="tl" rotWithShape="0">
                    <a:srgbClr val="000000">
                      <a:alpha val="25000"/>
                    </a:srgbClr>
                  </a:outerShdw>
                </a:effectLst>
                <a:cs typeface="Arial" panose="020B0604020202020204" pitchFamily="34" charset="0"/>
              </a:rPr>
              <a:t>Other Reminders:</a:t>
            </a:r>
          </a:p>
        </p:txBody>
      </p:sp>
      <p:pic>
        <p:nvPicPr>
          <p:cNvPr id="11269" name="Picture 6" descr="MC9002304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00" y="228600"/>
            <a:ext cx="1254125"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130C843E-A9CE-4736-8D8F-85D579B0971F}" type="slidenum">
              <a:rPr lang="en-US" altLang="en-US" sz="1400" smtClean="0"/>
              <a:pPr eaLnBrk="1" hangingPunct="1">
                <a:spcBef>
                  <a:spcPct val="0"/>
                </a:spcBef>
                <a:buFontTx/>
                <a:buNone/>
              </a:pPr>
              <a:t>11</a:t>
            </a:fld>
            <a:endParaRPr lang="en-US" altLang="en-US" sz="1400" smtClean="0"/>
          </a:p>
        </p:txBody>
      </p:sp>
      <p:sp>
        <p:nvSpPr>
          <p:cNvPr id="12291" name="Content Placeholder 13"/>
          <p:cNvSpPr>
            <a:spLocks noGrp="1"/>
          </p:cNvSpPr>
          <p:nvPr>
            <p:ph sz="half" idx="4294967295"/>
          </p:nvPr>
        </p:nvSpPr>
        <p:spPr>
          <a:xfrm>
            <a:off x="609600" y="1371600"/>
            <a:ext cx="7467600" cy="4114800"/>
          </a:xfrm>
        </p:spPr>
        <p:txBody>
          <a:bodyPr/>
          <a:lstStyle/>
          <a:p>
            <a:pPr marL="708025" eaLnBrk="1" hangingPunct="1">
              <a:spcBef>
                <a:spcPct val="0"/>
              </a:spcBef>
              <a:spcAft>
                <a:spcPts val="600"/>
              </a:spcAft>
              <a:buClr>
                <a:srgbClr val="00B0F0"/>
              </a:buClr>
              <a:buSzPct val="125000"/>
            </a:pPr>
            <a:r>
              <a:rPr lang="en-US" altLang="en-US" smtClean="0">
                <a:cs typeface="Arial" charset="0"/>
              </a:rPr>
              <a:t>Complete the survey as means to further improve the process.</a:t>
            </a:r>
          </a:p>
          <a:p>
            <a:pPr marL="708025" eaLnBrk="1" hangingPunct="1">
              <a:spcBef>
                <a:spcPct val="0"/>
              </a:spcBef>
              <a:spcAft>
                <a:spcPts val="600"/>
              </a:spcAft>
              <a:buClr>
                <a:srgbClr val="00B0F0"/>
              </a:buClr>
              <a:buSzPct val="125000"/>
            </a:pPr>
            <a:endParaRPr lang="en-US" altLang="en-US" sz="800" smtClean="0">
              <a:cs typeface="Arial" charset="0"/>
            </a:endParaRPr>
          </a:p>
          <a:p>
            <a:pPr marL="708025" eaLnBrk="1" hangingPunct="1">
              <a:spcBef>
                <a:spcPct val="0"/>
              </a:spcBef>
              <a:spcAft>
                <a:spcPts val="600"/>
              </a:spcAft>
              <a:buClr>
                <a:srgbClr val="00B0F0"/>
              </a:buClr>
              <a:buSzPct val="125000"/>
            </a:pPr>
            <a:r>
              <a:rPr lang="en-US" altLang="en-US" smtClean="0">
                <a:cs typeface="Arial" charset="0"/>
              </a:rPr>
              <a:t>Most importantly, remember the primary objective is to ensure the health and safety of all the participants supported in the MH/I/DD/SAS system.</a:t>
            </a:r>
          </a:p>
          <a:p>
            <a:pPr marL="708025" eaLnBrk="1" hangingPunct="1"/>
            <a:endParaRPr lang="en-US" altLang="en-US" sz="3100" smtClean="0"/>
          </a:p>
        </p:txBody>
      </p:sp>
      <p:sp>
        <p:nvSpPr>
          <p:cNvPr id="12292" name="Title 6"/>
          <p:cNvSpPr>
            <a:spLocks noGrp="1"/>
          </p:cNvSpPr>
          <p:nvPr>
            <p:ph type="title" idx="4294967295"/>
          </p:nvPr>
        </p:nvSpPr>
        <p:spPr>
          <a:xfrm>
            <a:off x="381000" y="381000"/>
            <a:ext cx="8229600" cy="792163"/>
          </a:xfrm>
        </p:spPr>
        <p:txBody>
          <a:bodyPr/>
          <a:lstStyle/>
          <a:p>
            <a:pPr algn="l" eaLnBrk="1" hangingPunct="1"/>
            <a:r>
              <a:rPr lang="en-US" altLang="en-US" sz="4200" b="1" smtClean="0">
                <a:solidFill>
                  <a:srgbClr val="00B0F0"/>
                </a:solidFill>
                <a:cs typeface="Arial" charset="0"/>
              </a:rPr>
              <a:t>Other Reminders:</a:t>
            </a:r>
          </a:p>
        </p:txBody>
      </p:sp>
      <p:pic>
        <p:nvPicPr>
          <p:cNvPr id="12293" name="Picture 8" descr="dglxasset[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4724400"/>
            <a:ext cx="2752725" cy="183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3E606B6A-8815-4E3D-B6B7-ECC4F469ABC6}" type="slidenum">
              <a:rPr lang="en-US" altLang="en-US" sz="1400" smtClean="0"/>
              <a:pPr eaLnBrk="1" hangingPunct="1">
                <a:spcBef>
                  <a:spcPct val="0"/>
                </a:spcBef>
                <a:buFontTx/>
                <a:buNone/>
              </a:pPr>
              <a:t>12</a:t>
            </a:fld>
            <a:endParaRPr lang="en-US" altLang="en-US" sz="1400" smtClean="0"/>
          </a:p>
        </p:txBody>
      </p:sp>
      <p:sp>
        <p:nvSpPr>
          <p:cNvPr id="13315" name="Content Placeholder 5"/>
          <p:cNvSpPr>
            <a:spLocks noGrp="1"/>
          </p:cNvSpPr>
          <p:nvPr>
            <p:ph idx="4294967295"/>
          </p:nvPr>
        </p:nvSpPr>
        <p:spPr>
          <a:xfrm>
            <a:off x="685800" y="922338"/>
            <a:ext cx="7391400" cy="5092700"/>
          </a:xfrm>
        </p:spPr>
        <p:txBody>
          <a:bodyPr/>
          <a:lstStyle/>
          <a:p>
            <a:pPr marL="0" lvl="1" indent="0" eaLnBrk="1" hangingPunct="1">
              <a:buFont typeface="Wingdings" pitchFamily="2" charset="2"/>
              <a:buChar char="ü"/>
            </a:pPr>
            <a:endParaRPr lang="en-US" altLang="en-US" smtClean="0"/>
          </a:p>
          <a:p>
            <a:pPr eaLnBrk="1" hangingPunct="1">
              <a:spcBef>
                <a:spcPct val="0"/>
              </a:spcBef>
              <a:spcAft>
                <a:spcPts val="600"/>
              </a:spcAft>
              <a:buClr>
                <a:srgbClr val="00B0F0"/>
              </a:buClr>
              <a:buSzPct val="125000"/>
            </a:pPr>
            <a:r>
              <a:rPr lang="en-US" altLang="en-US" smtClean="0">
                <a:cs typeface="Arial" charset="0"/>
              </a:rPr>
              <a:t>Ask questions when indicated.</a:t>
            </a:r>
          </a:p>
          <a:p>
            <a:pPr eaLnBrk="1" hangingPunct="1">
              <a:spcBef>
                <a:spcPct val="0"/>
              </a:spcBef>
              <a:spcAft>
                <a:spcPts val="600"/>
              </a:spcAft>
              <a:buClr>
                <a:srgbClr val="00B0F0"/>
              </a:buClr>
              <a:buSzPct val="125000"/>
            </a:pPr>
            <a:r>
              <a:rPr lang="en-US" altLang="en-US" smtClean="0">
                <a:cs typeface="Arial" charset="0"/>
              </a:rPr>
              <a:t>Provide responses to questions.</a:t>
            </a:r>
          </a:p>
          <a:p>
            <a:pPr eaLnBrk="1" hangingPunct="1">
              <a:spcBef>
                <a:spcPct val="0"/>
              </a:spcBef>
              <a:spcAft>
                <a:spcPts val="600"/>
              </a:spcAft>
              <a:buClr>
                <a:srgbClr val="00B0F0"/>
              </a:buClr>
              <a:buSzPct val="125000"/>
            </a:pPr>
            <a:r>
              <a:rPr lang="en-US" altLang="en-US" smtClean="0">
                <a:cs typeface="Arial" charset="0"/>
              </a:rPr>
              <a:t>Ensure responses are accurate and to the point.</a:t>
            </a:r>
          </a:p>
          <a:p>
            <a:pPr eaLnBrk="1" hangingPunct="1">
              <a:spcBef>
                <a:spcPct val="0"/>
              </a:spcBef>
              <a:spcAft>
                <a:spcPts val="600"/>
              </a:spcAft>
              <a:buClr>
                <a:srgbClr val="00B0F0"/>
              </a:buClr>
              <a:buSzPct val="125000"/>
            </a:pPr>
            <a:r>
              <a:rPr lang="en-US" altLang="en-US" smtClean="0">
                <a:cs typeface="Arial" charset="0"/>
              </a:rPr>
              <a:t>Stick to the question; do not talk around it.</a:t>
            </a:r>
          </a:p>
          <a:p>
            <a:pPr eaLnBrk="1" hangingPunct="1">
              <a:spcBef>
                <a:spcPct val="0"/>
              </a:spcBef>
              <a:spcAft>
                <a:spcPts val="600"/>
              </a:spcAft>
              <a:buClr>
                <a:srgbClr val="00B0F0"/>
              </a:buClr>
              <a:buSzPct val="125000"/>
            </a:pPr>
            <a:endParaRPr lang="en-US" altLang="en-US" smtClean="0">
              <a:cs typeface="Arial" charset="0"/>
            </a:endParaRPr>
          </a:p>
          <a:p>
            <a:pPr marL="0" lvl="1" indent="0" eaLnBrk="1" hangingPunct="1">
              <a:buClr>
                <a:srgbClr val="33CCCC"/>
              </a:buClr>
              <a:buFontTx/>
              <a:buChar char="•"/>
            </a:pPr>
            <a:endParaRPr lang="en-US" altLang="en-US" smtClean="0">
              <a:cs typeface="Arial" charset="0"/>
            </a:endParaRPr>
          </a:p>
          <a:p>
            <a:pPr marL="0" lvl="1" indent="0" eaLnBrk="1" hangingPunct="1">
              <a:buFont typeface="Wingdings" pitchFamily="2" charset="2"/>
              <a:buChar char="ü"/>
            </a:pPr>
            <a:endParaRPr lang="en-US" altLang="en-US" smtClean="0"/>
          </a:p>
          <a:p>
            <a:pPr marL="0" lvl="1" indent="0" eaLnBrk="1" hangingPunct="1">
              <a:buFont typeface="Wingdings" pitchFamily="2" charset="2"/>
              <a:buChar char="ü"/>
            </a:pPr>
            <a:endParaRPr lang="en-US" altLang="en-US" smtClean="0"/>
          </a:p>
          <a:p>
            <a:pPr marL="0" lvl="1" indent="0" eaLnBrk="1" hangingPunct="1">
              <a:buFontTx/>
              <a:buNone/>
            </a:pPr>
            <a:endParaRPr lang="en-US" altLang="en-US" smtClean="0"/>
          </a:p>
        </p:txBody>
      </p:sp>
      <p:sp>
        <p:nvSpPr>
          <p:cNvPr id="5" name="Title 4"/>
          <p:cNvSpPr>
            <a:spLocks noGrp="1"/>
          </p:cNvSpPr>
          <p:nvPr>
            <p:ph type="title" idx="4294967295"/>
          </p:nvPr>
        </p:nvSpPr>
        <p:spPr>
          <a:xfrm>
            <a:off x="457200" y="228600"/>
            <a:ext cx="8229600" cy="1143000"/>
          </a:xfrm>
          <a:ln>
            <a:miter lim="800000"/>
            <a:headEnd/>
            <a:tailEnd/>
          </a:ln>
          <a:extLst/>
        </p:spPr>
        <p:txBody>
          <a:bodyPr rtlCol="0">
            <a:noAutofit/>
            <a:scene3d>
              <a:camera prst="orthographicFront"/>
              <a:lightRig rig="soft" dir="t"/>
            </a:scene3d>
            <a:sp3d prstMaterial="softEdge">
              <a:bevelT w="25400" h="25400"/>
            </a:sp3d>
          </a:bodyPr>
          <a:lstStyle/>
          <a:p>
            <a:pPr algn="l" eaLnBrk="1" fontAlgn="auto" hangingPunct="1">
              <a:spcAft>
                <a:spcPts val="0"/>
              </a:spcAft>
              <a:defRPr/>
            </a:pPr>
            <a:r>
              <a:rPr lang="en-US" sz="3600" b="1" kern="1200" dirty="0">
                <a:solidFill>
                  <a:srgbClr val="00B0F0"/>
                </a:solidFill>
                <a:effectLst>
                  <a:outerShdw blurRad="31750" dist="25400" dir="5400000" algn="tl" rotWithShape="0">
                    <a:srgbClr val="000000">
                      <a:alpha val="25000"/>
                    </a:srgbClr>
                  </a:outerShdw>
                </a:effectLst>
                <a:cs typeface="Arial" panose="020B0604020202020204" pitchFamily="34" charset="0"/>
              </a:rPr>
              <a:t/>
            </a:r>
            <a:br>
              <a:rPr lang="en-US" sz="3600" b="1" kern="1200" dirty="0">
                <a:solidFill>
                  <a:srgbClr val="00B0F0"/>
                </a:solidFill>
                <a:effectLst>
                  <a:outerShdw blurRad="31750" dist="25400" dir="5400000" algn="tl" rotWithShape="0">
                    <a:srgbClr val="000000">
                      <a:alpha val="25000"/>
                    </a:srgbClr>
                  </a:outerShdw>
                </a:effectLst>
                <a:cs typeface="Arial" panose="020B0604020202020204" pitchFamily="34" charset="0"/>
              </a:rPr>
            </a:br>
            <a:r>
              <a:rPr lang="en-US" sz="3600" b="1" kern="1200" dirty="0">
                <a:solidFill>
                  <a:srgbClr val="00B0F0"/>
                </a:solidFill>
                <a:effectLst>
                  <a:outerShdw blurRad="31750" dist="25400" dir="5400000" algn="tl" rotWithShape="0">
                    <a:srgbClr val="000000">
                      <a:alpha val="25000"/>
                    </a:srgbClr>
                  </a:outerShdw>
                </a:effectLst>
                <a:cs typeface="Arial" panose="020B0604020202020204" pitchFamily="34" charset="0"/>
              </a:rPr>
              <a:t>Asking and Answering Questions:</a:t>
            </a:r>
            <a:r>
              <a:rPr lang="en-US" sz="3600" b="1" kern="1200" dirty="0">
                <a:solidFill>
                  <a:srgbClr val="00B0F0"/>
                </a:solidFill>
                <a:effectLst>
                  <a:outerShdw blurRad="31750" dist="25400" dir="5400000" algn="tl" rotWithShape="0">
                    <a:srgbClr val="000000">
                      <a:alpha val="25000"/>
                    </a:srgbClr>
                  </a:outerShdw>
                </a:effectLst>
              </a:rPr>
              <a:t>	</a:t>
            </a:r>
          </a:p>
        </p:txBody>
      </p:sp>
      <p:pic>
        <p:nvPicPr>
          <p:cNvPr id="13317" name="Picture 6" descr="MC900360516[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43400" y="4622800"/>
            <a:ext cx="3200400" cy="184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6CBDAB79-2B79-4BFD-A5BD-C5E8A8187DCA}" type="slidenum">
              <a:rPr lang="en-US" altLang="en-US" sz="1400" smtClean="0"/>
              <a:pPr eaLnBrk="1" hangingPunct="1">
                <a:spcBef>
                  <a:spcPct val="0"/>
                </a:spcBef>
                <a:buFontTx/>
                <a:buNone/>
              </a:pPr>
              <a:t>13</a:t>
            </a:fld>
            <a:endParaRPr lang="en-US" altLang="en-US" sz="1400" smtClean="0"/>
          </a:p>
        </p:txBody>
      </p:sp>
      <p:sp>
        <p:nvSpPr>
          <p:cNvPr id="14339" name="Content Placeholder 1"/>
          <p:cNvSpPr>
            <a:spLocks noGrp="1"/>
          </p:cNvSpPr>
          <p:nvPr>
            <p:ph idx="4294967295"/>
          </p:nvPr>
        </p:nvSpPr>
        <p:spPr>
          <a:xfrm>
            <a:off x="457200" y="1619250"/>
            <a:ext cx="8231188" cy="2800350"/>
          </a:xfrm>
        </p:spPr>
        <p:txBody>
          <a:bodyPr/>
          <a:lstStyle/>
          <a:p>
            <a:pPr marL="365125" indent="-255588" eaLnBrk="1" hangingPunct="1">
              <a:buClr>
                <a:srgbClr val="00B0F0"/>
              </a:buClr>
              <a:buSzPct val="125000"/>
            </a:pPr>
            <a:r>
              <a:rPr lang="en-US" altLang="en-US" smtClean="0">
                <a:cs typeface="Arial" charset="0"/>
              </a:rPr>
              <a:t>Responses should be referenced-based as needed.</a:t>
            </a:r>
          </a:p>
          <a:p>
            <a:pPr marL="365125" indent="-255588" eaLnBrk="1" hangingPunct="1">
              <a:buClr>
                <a:srgbClr val="00B0F0"/>
              </a:buClr>
              <a:buSzPct val="125000"/>
            </a:pPr>
            <a:r>
              <a:rPr lang="en-US" altLang="en-US" smtClean="0">
                <a:cs typeface="Arial" charset="0"/>
              </a:rPr>
              <a:t>Make sure the question is understood in its entirety.</a:t>
            </a:r>
          </a:p>
          <a:p>
            <a:pPr marL="365125" indent="-255588" eaLnBrk="1" hangingPunct="1">
              <a:buClr>
                <a:srgbClr val="00B0F0"/>
              </a:buClr>
              <a:buSzPct val="125000"/>
            </a:pPr>
            <a:r>
              <a:rPr lang="en-US" altLang="en-US" smtClean="0">
                <a:cs typeface="Arial" charset="0"/>
              </a:rPr>
              <a:t>Recognize the difference between “I think” and “I know.”  </a:t>
            </a:r>
          </a:p>
        </p:txBody>
      </p:sp>
      <p:sp>
        <p:nvSpPr>
          <p:cNvPr id="3" name="Title 2"/>
          <p:cNvSpPr>
            <a:spLocks noGrp="1"/>
          </p:cNvSpPr>
          <p:nvPr>
            <p:ph type="title" idx="4294967295"/>
          </p:nvPr>
        </p:nvSpPr>
        <p:spPr>
          <a:xfrm>
            <a:off x="457200" y="304800"/>
            <a:ext cx="8229600" cy="1143000"/>
          </a:xfrm>
          <a:ln>
            <a:miter lim="800000"/>
            <a:headEnd/>
            <a:tailEnd/>
          </a:ln>
          <a:extLst/>
        </p:spPr>
        <p:txBody>
          <a:bodyPr rtlCol="0">
            <a:noAutofit/>
            <a:scene3d>
              <a:camera prst="orthographicFront"/>
              <a:lightRig rig="soft" dir="t"/>
            </a:scene3d>
            <a:sp3d prstMaterial="softEdge">
              <a:bevelT w="25400" h="25400"/>
            </a:sp3d>
          </a:bodyPr>
          <a:lstStyle/>
          <a:p>
            <a:pPr algn="l" eaLnBrk="1" fontAlgn="auto" hangingPunct="1">
              <a:spcAft>
                <a:spcPts val="0"/>
              </a:spcAft>
              <a:defRPr/>
            </a:pPr>
            <a:r>
              <a:rPr lang="en-US" sz="3600" b="1" kern="1200" dirty="0">
                <a:solidFill>
                  <a:srgbClr val="00B0F0"/>
                </a:solidFill>
                <a:effectLst>
                  <a:outerShdw blurRad="31750" dist="25400" dir="5400000" algn="tl" rotWithShape="0">
                    <a:srgbClr val="000000">
                      <a:alpha val="25000"/>
                    </a:srgbClr>
                  </a:outerShdw>
                </a:effectLst>
                <a:cs typeface="Arial" panose="020B0604020202020204" pitchFamily="34" charset="0"/>
              </a:rPr>
              <a:t>Asking and Answering Questions:</a:t>
            </a:r>
          </a:p>
        </p:txBody>
      </p:sp>
      <p:pic>
        <p:nvPicPr>
          <p:cNvPr id="14341" name="Picture 5" descr="MC900360516[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43400" y="4622800"/>
            <a:ext cx="3200400" cy="184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0B9B2658-A315-4B4E-A1CE-42D34B33B154}" type="slidenum">
              <a:rPr lang="en-US" altLang="en-US" sz="1400" smtClean="0"/>
              <a:pPr eaLnBrk="1" hangingPunct="1">
                <a:spcBef>
                  <a:spcPct val="0"/>
                </a:spcBef>
                <a:buFontTx/>
                <a:buNone/>
              </a:pPr>
              <a:t>14</a:t>
            </a:fld>
            <a:endParaRPr lang="en-US" altLang="en-US" sz="1400" smtClean="0"/>
          </a:p>
        </p:txBody>
      </p:sp>
      <p:sp>
        <p:nvSpPr>
          <p:cNvPr id="15363" name="Content Placeholder 1"/>
          <p:cNvSpPr>
            <a:spLocks noGrp="1"/>
          </p:cNvSpPr>
          <p:nvPr>
            <p:ph idx="4294967295"/>
          </p:nvPr>
        </p:nvSpPr>
        <p:spPr>
          <a:xfrm>
            <a:off x="228600" y="914400"/>
            <a:ext cx="8229600" cy="5168900"/>
          </a:xfrm>
        </p:spPr>
        <p:txBody>
          <a:bodyPr/>
          <a:lstStyle/>
          <a:p>
            <a:pPr marL="620713" lvl="1" indent="-228600" eaLnBrk="1" hangingPunct="1">
              <a:lnSpc>
                <a:spcPct val="90000"/>
              </a:lnSpc>
              <a:spcBef>
                <a:spcPct val="0"/>
              </a:spcBef>
              <a:spcAft>
                <a:spcPts val="600"/>
              </a:spcAft>
            </a:pPr>
            <a:endParaRPr lang="en-US" altLang="en-US" sz="2500" smtClean="0"/>
          </a:p>
          <a:p>
            <a:pPr marL="620713" lvl="1" indent="-228600" eaLnBrk="1" hangingPunct="1">
              <a:lnSpc>
                <a:spcPct val="90000"/>
              </a:lnSpc>
              <a:spcBef>
                <a:spcPct val="0"/>
              </a:spcBef>
              <a:spcAft>
                <a:spcPts val="600"/>
              </a:spcAft>
              <a:buClr>
                <a:srgbClr val="00B0F0"/>
              </a:buClr>
              <a:buSzPct val="125000"/>
              <a:buFontTx/>
              <a:buChar char="•"/>
            </a:pPr>
            <a:r>
              <a:rPr lang="en-US" altLang="en-US" sz="2900" smtClean="0">
                <a:cs typeface="Arial" charset="0"/>
              </a:rPr>
              <a:t>Efforts to resolve at the lowest possible level have proved ineffective.</a:t>
            </a:r>
          </a:p>
          <a:p>
            <a:pPr marL="620713" lvl="1" indent="-228600" eaLnBrk="1" hangingPunct="1">
              <a:lnSpc>
                <a:spcPct val="90000"/>
              </a:lnSpc>
              <a:spcBef>
                <a:spcPct val="0"/>
              </a:spcBef>
              <a:spcAft>
                <a:spcPts val="600"/>
              </a:spcAft>
              <a:buClr>
                <a:srgbClr val="00B0F0"/>
              </a:buClr>
              <a:buSzPct val="125000"/>
              <a:buFontTx/>
              <a:buChar char="•"/>
            </a:pPr>
            <a:endParaRPr lang="en-US" altLang="en-US" sz="800" smtClean="0">
              <a:cs typeface="Arial" charset="0"/>
            </a:endParaRPr>
          </a:p>
          <a:p>
            <a:pPr marL="620713" lvl="1" indent="-228600" eaLnBrk="1" hangingPunct="1">
              <a:lnSpc>
                <a:spcPct val="90000"/>
              </a:lnSpc>
              <a:spcBef>
                <a:spcPct val="0"/>
              </a:spcBef>
              <a:spcAft>
                <a:spcPts val="600"/>
              </a:spcAft>
              <a:buClr>
                <a:srgbClr val="00B0F0"/>
              </a:buClr>
              <a:buSzPct val="125000"/>
              <a:buFontTx/>
              <a:buChar char="•"/>
            </a:pPr>
            <a:r>
              <a:rPr lang="en-US" altLang="en-US" sz="2900" smtClean="0">
                <a:cs typeface="Arial" charset="0"/>
              </a:rPr>
              <a:t>There is lack of professionalism.</a:t>
            </a:r>
          </a:p>
          <a:p>
            <a:pPr marL="620713" lvl="1" indent="-228600" eaLnBrk="1" hangingPunct="1">
              <a:lnSpc>
                <a:spcPct val="90000"/>
              </a:lnSpc>
              <a:spcBef>
                <a:spcPct val="0"/>
              </a:spcBef>
              <a:spcAft>
                <a:spcPts val="600"/>
              </a:spcAft>
              <a:buClr>
                <a:srgbClr val="00B0F0"/>
              </a:buClr>
              <a:buSzPct val="125000"/>
              <a:buFontTx/>
              <a:buChar char="•"/>
            </a:pPr>
            <a:endParaRPr lang="en-US" altLang="en-US" sz="800" smtClean="0">
              <a:cs typeface="Arial" charset="0"/>
            </a:endParaRPr>
          </a:p>
          <a:p>
            <a:pPr marL="620713" lvl="1" indent="-228600" eaLnBrk="1" hangingPunct="1">
              <a:lnSpc>
                <a:spcPct val="90000"/>
              </a:lnSpc>
              <a:spcBef>
                <a:spcPct val="0"/>
              </a:spcBef>
              <a:spcAft>
                <a:spcPts val="600"/>
              </a:spcAft>
              <a:buClr>
                <a:srgbClr val="00B0F0"/>
              </a:buClr>
              <a:buSzPct val="125000"/>
              <a:buFontTx/>
              <a:buChar char="•"/>
            </a:pPr>
            <a:r>
              <a:rPr lang="en-US" altLang="en-US" sz="2900" smtClean="0">
                <a:cs typeface="Arial" charset="0"/>
              </a:rPr>
              <a:t>Actions are not in accordance with standard operating practices for the LME-MCO or Provider. </a:t>
            </a:r>
          </a:p>
          <a:p>
            <a:pPr marL="620713" lvl="1" indent="-228600" eaLnBrk="1" hangingPunct="1">
              <a:lnSpc>
                <a:spcPct val="90000"/>
              </a:lnSpc>
              <a:spcBef>
                <a:spcPct val="0"/>
              </a:spcBef>
              <a:spcAft>
                <a:spcPts val="600"/>
              </a:spcAft>
              <a:buClr>
                <a:srgbClr val="00B0F0"/>
              </a:buClr>
              <a:buSzPct val="125000"/>
              <a:buFontTx/>
              <a:buChar char="•"/>
            </a:pPr>
            <a:endParaRPr lang="en-US" altLang="en-US" sz="800" smtClean="0">
              <a:cs typeface="Arial" charset="0"/>
            </a:endParaRPr>
          </a:p>
          <a:p>
            <a:pPr marL="620713" lvl="1" indent="-228600" eaLnBrk="1" hangingPunct="1">
              <a:lnSpc>
                <a:spcPct val="90000"/>
              </a:lnSpc>
              <a:spcBef>
                <a:spcPct val="0"/>
              </a:spcBef>
              <a:spcAft>
                <a:spcPts val="600"/>
              </a:spcAft>
              <a:buClr>
                <a:srgbClr val="00B0F0"/>
              </a:buClr>
              <a:buSzPct val="125000"/>
              <a:buFontTx/>
              <a:buChar char="•"/>
            </a:pPr>
            <a:r>
              <a:rPr lang="en-US" altLang="en-US" sz="2900" smtClean="0">
                <a:cs typeface="Arial" charset="0"/>
              </a:rPr>
              <a:t>There is continued disagreement concerning a particular issue.</a:t>
            </a:r>
          </a:p>
          <a:p>
            <a:pPr marL="620713" lvl="1" indent="-228600" eaLnBrk="1" hangingPunct="1">
              <a:lnSpc>
                <a:spcPct val="90000"/>
              </a:lnSpc>
              <a:spcBef>
                <a:spcPct val="0"/>
              </a:spcBef>
              <a:spcAft>
                <a:spcPts val="600"/>
              </a:spcAft>
              <a:buClr>
                <a:srgbClr val="00B0F0"/>
              </a:buClr>
              <a:buSzPct val="125000"/>
              <a:buFontTx/>
              <a:buChar char="•"/>
            </a:pPr>
            <a:endParaRPr lang="en-US" altLang="en-US" sz="800" smtClean="0">
              <a:cs typeface="Arial" charset="0"/>
            </a:endParaRPr>
          </a:p>
          <a:p>
            <a:pPr marL="620713" lvl="1" indent="-228600" eaLnBrk="1" hangingPunct="1">
              <a:lnSpc>
                <a:spcPct val="90000"/>
              </a:lnSpc>
              <a:spcBef>
                <a:spcPct val="0"/>
              </a:spcBef>
              <a:spcAft>
                <a:spcPts val="600"/>
              </a:spcAft>
              <a:buClr>
                <a:srgbClr val="00B0F0"/>
              </a:buClr>
              <a:buSzPct val="125000"/>
              <a:buFontTx/>
              <a:buChar char="•"/>
            </a:pPr>
            <a:r>
              <a:rPr lang="en-US" altLang="en-US" sz="2900" smtClean="0">
                <a:cs typeface="Arial" charset="0"/>
              </a:rPr>
              <a:t>Additional support is warranted.  </a:t>
            </a:r>
          </a:p>
          <a:p>
            <a:pPr marL="620713" lvl="1" indent="-228600" eaLnBrk="1" hangingPunct="1">
              <a:lnSpc>
                <a:spcPct val="80000"/>
              </a:lnSpc>
            </a:pPr>
            <a:endParaRPr lang="en-US" altLang="en-US" sz="3000" smtClean="0"/>
          </a:p>
          <a:p>
            <a:pPr marL="620713" lvl="1" indent="-228600" eaLnBrk="1" hangingPunct="1">
              <a:lnSpc>
                <a:spcPct val="80000"/>
              </a:lnSpc>
            </a:pPr>
            <a:endParaRPr lang="en-US" altLang="en-US" sz="3000" smtClean="0"/>
          </a:p>
        </p:txBody>
      </p:sp>
      <p:sp>
        <p:nvSpPr>
          <p:cNvPr id="3" name="Title 2"/>
          <p:cNvSpPr>
            <a:spLocks noGrp="1"/>
          </p:cNvSpPr>
          <p:nvPr>
            <p:ph type="title" idx="4294967295"/>
          </p:nvPr>
        </p:nvSpPr>
        <p:spPr>
          <a:xfrm>
            <a:off x="457200" y="228600"/>
            <a:ext cx="8229600" cy="1066800"/>
          </a:xfrm>
          <a:ln>
            <a:miter lim="800000"/>
            <a:headEnd/>
            <a:tailEnd/>
          </a:ln>
          <a:extLst/>
        </p:spPr>
        <p:txBody>
          <a:bodyPr rtlCol="0">
            <a:noAutofit/>
            <a:scene3d>
              <a:camera prst="orthographicFront"/>
              <a:lightRig rig="soft" dir="t"/>
            </a:scene3d>
            <a:sp3d prstMaterial="softEdge">
              <a:bevelT w="25400" h="25400"/>
            </a:sp3d>
          </a:bodyPr>
          <a:lstStyle/>
          <a:p>
            <a:pPr algn="l" eaLnBrk="1" fontAlgn="auto" hangingPunct="1">
              <a:spcAft>
                <a:spcPts val="0"/>
              </a:spcAft>
              <a:defRPr/>
            </a:pPr>
            <a:r>
              <a:rPr lang="en-US" b="1" kern="1200" dirty="0">
                <a:solidFill>
                  <a:srgbClr val="00B0F0"/>
                </a:solidFill>
                <a:effectLst>
                  <a:outerShdw blurRad="31750" dist="25400" dir="5400000" algn="tl" rotWithShape="0">
                    <a:srgbClr val="000000">
                      <a:alpha val="25000"/>
                    </a:srgbClr>
                  </a:outerShdw>
                </a:effectLst>
                <a:cs typeface="Arial" panose="020B0604020202020204" pitchFamily="34" charset="0"/>
              </a:rPr>
              <a:t>Seek Recourse When:</a:t>
            </a:r>
          </a:p>
        </p:txBody>
      </p:sp>
      <p:pic>
        <p:nvPicPr>
          <p:cNvPr id="15365" name="Picture 6" descr="MP900398749[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5029200"/>
            <a:ext cx="2057400"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521946BF-87F5-4ADF-BBDD-AF60D7E1D46F}" type="slidenum">
              <a:rPr lang="en-US" altLang="en-US" sz="1400" smtClean="0"/>
              <a:pPr eaLnBrk="1" hangingPunct="1">
                <a:spcBef>
                  <a:spcPct val="0"/>
                </a:spcBef>
                <a:buFontTx/>
                <a:buNone/>
              </a:pPr>
              <a:t>15</a:t>
            </a:fld>
            <a:endParaRPr lang="en-US" altLang="en-US" sz="1400" smtClean="0"/>
          </a:p>
        </p:txBody>
      </p:sp>
      <p:sp>
        <p:nvSpPr>
          <p:cNvPr id="16387" name="Content Placeholder 13"/>
          <p:cNvSpPr>
            <a:spLocks noGrp="1"/>
          </p:cNvSpPr>
          <p:nvPr>
            <p:ph sz="half" idx="4294967295"/>
          </p:nvPr>
        </p:nvSpPr>
        <p:spPr>
          <a:xfrm>
            <a:off x="609600" y="1371600"/>
            <a:ext cx="7467600" cy="5092700"/>
          </a:xfrm>
        </p:spPr>
        <p:txBody>
          <a:bodyPr/>
          <a:lstStyle/>
          <a:p>
            <a:pPr marL="365125" indent="0" eaLnBrk="1" hangingPunct="1">
              <a:spcBef>
                <a:spcPct val="0"/>
              </a:spcBef>
              <a:spcAft>
                <a:spcPts val="600"/>
              </a:spcAft>
            </a:pPr>
            <a:endParaRPr lang="en-US" altLang="en-US" sz="2900" smtClean="0">
              <a:cs typeface="Arial" charset="0"/>
            </a:endParaRPr>
          </a:p>
          <a:p>
            <a:pPr marL="365125" indent="0" eaLnBrk="1" hangingPunct="1">
              <a:spcBef>
                <a:spcPct val="0"/>
              </a:spcBef>
              <a:spcAft>
                <a:spcPts val="600"/>
              </a:spcAft>
              <a:buClr>
                <a:srgbClr val="00B0F0"/>
              </a:buClr>
              <a:buSzPct val="125000"/>
              <a:buFontTx/>
              <a:buNone/>
            </a:pPr>
            <a:endParaRPr lang="en-US" altLang="en-US" smtClean="0"/>
          </a:p>
        </p:txBody>
      </p:sp>
      <p:sp>
        <p:nvSpPr>
          <p:cNvPr id="7" name="Title 6"/>
          <p:cNvSpPr>
            <a:spLocks noGrp="1"/>
          </p:cNvSpPr>
          <p:nvPr>
            <p:ph type="title" idx="4294967295"/>
          </p:nvPr>
        </p:nvSpPr>
        <p:spPr>
          <a:xfrm>
            <a:off x="381000" y="381000"/>
            <a:ext cx="8229600" cy="792162"/>
          </a:xfrm>
          <a:ln>
            <a:miter lim="800000"/>
            <a:headEnd/>
            <a:tailEnd/>
          </a:ln>
          <a:extLst/>
        </p:spPr>
        <p:txBody>
          <a:bodyPr rtlCol="0">
            <a:normAutofit/>
            <a:scene3d>
              <a:camera prst="orthographicFront"/>
              <a:lightRig rig="soft" dir="t"/>
            </a:scene3d>
            <a:sp3d prstMaterial="softEdge">
              <a:bevelT w="25400" h="25400"/>
            </a:sp3d>
          </a:bodyPr>
          <a:lstStyle/>
          <a:p>
            <a:pPr algn="l" eaLnBrk="1" fontAlgn="auto" hangingPunct="1">
              <a:spcAft>
                <a:spcPts val="0"/>
              </a:spcAft>
              <a:defRPr/>
            </a:pPr>
            <a:r>
              <a:rPr lang="en-US" b="1" kern="1200" dirty="0">
                <a:solidFill>
                  <a:srgbClr val="00B0F0"/>
                </a:solidFill>
                <a:effectLst>
                  <a:outerShdw blurRad="31750" dist="25400" dir="5400000" algn="tl" rotWithShape="0">
                    <a:srgbClr val="000000">
                      <a:alpha val="25000"/>
                    </a:srgbClr>
                  </a:outerShdw>
                </a:effectLst>
                <a:cs typeface="Arial" panose="020B0604020202020204" pitchFamily="34" charset="0"/>
              </a:rPr>
              <a:t>Partners Making a Difference</a:t>
            </a:r>
          </a:p>
        </p:txBody>
      </p:sp>
      <p:pic>
        <p:nvPicPr>
          <p:cNvPr id="16389" name="Picture 3" descr="http://ts1.mm.bing.net/th?id=H.4689160623426687&amp;pid=1.9&amp;m=&amp;w=300&amp;h=300&amp;p=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1752600"/>
            <a:ext cx="5373688"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lide Number Placeholder 4"/>
          <p:cNvSpPr txBox="1">
            <a:spLocks noGrp="1"/>
          </p:cNvSpPr>
          <p:nvPr/>
        </p:nvSpPr>
        <p:spPr>
          <a:xfrm>
            <a:off x="9172939" y="6157018"/>
            <a:ext cx="273020" cy="506328"/>
          </a:xfrm>
          <a:prstGeom prst="rect">
            <a:avLst/>
          </a:prstGeom>
          <a:noFill/>
        </p:spPr>
        <p:txBody>
          <a:bodyPr anchor="ctr"/>
          <a:lstStyle/>
          <a:p>
            <a:pPr algn="r" fontAlgn="auto">
              <a:spcBef>
                <a:spcPts val="0"/>
              </a:spcBef>
              <a:spcAft>
                <a:spcPts val="0"/>
              </a:spcAft>
              <a:defRPr/>
            </a:pPr>
            <a:fld id="{6B776C53-C0FD-4D18-812B-DD345CC6DCCD}" type="slidenum">
              <a:rPr lang="en-US" sz="8200">
                <a:gradFill>
                  <a:gsLst>
                    <a:gs pos="0">
                      <a:schemeClr val="tx1">
                        <a:alpha val="10000"/>
                      </a:schemeClr>
                    </a:gs>
                    <a:gs pos="100000">
                      <a:schemeClr val="tx1">
                        <a:alpha val="10000"/>
                      </a:schemeClr>
                    </a:gs>
                  </a:gsLst>
                  <a:lin ang="5400000" scaled="0"/>
                </a:gradFill>
                <a:latin typeface="Impact" pitchFamily="34" charset="0"/>
              </a:rPr>
              <a:pPr algn="r" fontAlgn="auto">
                <a:spcBef>
                  <a:spcPts val="0"/>
                </a:spcBef>
                <a:spcAft>
                  <a:spcPts val="0"/>
                </a:spcAft>
                <a:defRPr/>
              </a:pPr>
              <a:t>15</a:t>
            </a:fld>
            <a:endParaRPr lang="en-US" sz="8200">
              <a:gradFill>
                <a:gsLst>
                  <a:gs pos="0">
                    <a:schemeClr val="tx1">
                      <a:alpha val="10000"/>
                    </a:schemeClr>
                  </a:gs>
                  <a:gs pos="100000">
                    <a:schemeClr val="tx1">
                      <a:alpha val="10000"/>
                    </a:schemeClr>
                  </a:gs>
                </a:gsLst>
                <a:lin ang="5400000" scaled="0"/>
              </a:gradFill>
              <a:latin typeface="Impact" pitchFamily="34" charset="0"/>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altLang="en-US" smtClean="0"/>
              <a:t>Questions</a:t>
            </a:r>
          </a:p>
        </p:txBody>
      </p:sp>
      <p:sp>
        <p:nvSpPr>
          <p:cNvPr id="3" name="Content Placeholder 2"/>
          <p:cNvSpPr>
            <a:spLocks noGrp="1"/>
          </p:cNvSpPr>
          <p:nvPr>
            <p:ph idx="1"/>
          </p:nvPr>
        </p:nvSpPr>
        <p:spPr/>
        <p:txBody>
          <a:bodyPr/>
          <a:lstStyle/>
          <a:p>
            <a:pPr marL="0" indent="0">
              <a:buFontTx/>
              <a:buNone/>
              <a:defRPr/>
            </a:pPr>
            <a:r>
              <a:rPr lang="en-US" dirty="0" smtClean="0"/>
              <a:t>If you have any questions about how the use the automated workbook and review tools, please send your questions to the Provider Monitoring mailbox:</a:t>
            </a:r>
          </a:p>
          <a:p>
            <a:pPr>
              <a:defRPr/>
            </a:pPr>
            <a:endParaRPr lang="en-US" dirty="0" smtClean="0"/>
          </a:p>
          <a:p>
            <a:pPr marL="0" indent="0" algn="ctr">
              <a:buFontTx/>
              <a:buNone/>
              <a:defRPr/>
            </a:pPr>
            <a:r>
              <a:rPr lang="en-US" dirty="0" smtClean="0">
                <a:hlinkClick r:id="rId2"/>
              </a:rPr>
              <a:t>provider.monitoring@dhhs.nc.gov</a:t>
            </a:r>
            <a:r>
              <a:rPr lang="en-US" dirty="0" smtClean="0"/>
              <a:t> </a:t>
            </a:r>
          </a:p>
          <a:p>
            <a:pPr marL="0" indent="0" algn="ctr">
              <a:buFontTx/>
              <a:buNone/>
              <a:defRPr/>
            </a:pPr>
            <a:endParaRPr lang="en-US" dirty="0" smtClean="0"/>
          </a:p>
          <a:p>
            <a:pPr marL="0" indent="0">
              <a:buFontTx/>
              <a:buNone/>
              <a:defRPr/>
            </a:pPr>
            <a:r>
              <a:rPr lang="en-US" dirty="0" smtClean="0"/>
              <a:t>Please include in the Subject line the nature of your question.</a:t>
            </a:r>
          </a:p>
          <a:p>
            <a:pPr marL="0" indent="0">
              <a:buFontTx/>
              <a:buNone/>
              <a:defRPr/>
            </a:pPr>
            <a:endParaRPr lang="en-US" dirty="0"/>
          </a:p>
        </p:txBody>
      </p:sp>
      <p:sp>
        <p:nvSpPr>
          <p:cNvPr id="17412" name="Slide Number Placeholder 3"/>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1A5D920-2104-4A8E-9360-866151D48381}" type="slidenum">
              <a:rPr lang="en-US" altLang="en-US" smtClean="0"/>
              <a:pPr eaLnBrk="1" hangingPunct="1"/>
              <a:t>16</a:t>
            </a:fld>
            <a:endParaRPr lang="en-US" alt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CDFE0423-1FD2-4090-A616-A2CE92D0121B}" type="slidenum">
              <a:rPr lang="en-US" altLang="en-US" sz="1400" smtClean="0"/>
              <a:pPr eaLnBrk="1" hangingPunct="1">
                <a:spcBef>
                  <a:spcPct val="0"/>
                </a:spcBef>
                <a:buFontTx/>
                <a:buNone/>
              </a:pPr>
              <a:t>2</a:t>
            </a:fld>
            <a:endParaRPr lang="en-US" altLang="en-US" sz="1400" smtClean="0"/>
          </a:p>
        </p:txBody>
      </p:sp>
      <p:sp>
        <p:nvSpPr>
          <p:cNvPr id="2" name="Title 1"/>
          <p:cNvSpPr>
            <a:spLocks noGrp="1"/>
          </p:cNvSpPr>
          <p:nvPr>
            <p:ph type="title" idx="4294967295"/>
          </p:nvPr>
        </p:nvSpPr>
        <p:spPr>
          <a:xfrm>
            <a:off x="914400" y="1805781"/>
            <a:ext cx="7313613" cy="868362"/>
          </a:xfrm>
          <a:ln>
            <a:miter lim="800000"/>
            <a:headEnd/>
            <a:tailEnd/>
          </a:ln>
          <a:extLst/>
        </p:spPr>
        <p:txBody>
          <a:bodyPr anchor="b">
            <a:normAutofit fontScale="90000"/>
            <a:scene3d>
              <a:camera prst="orthographicFront"/>
              <a:lightRig rig="soft" dir="t"/>
            </a:scene3d>
            <a:sp3d prstMaterial="softEdge">
              <a:bevelT w="25400" h="25400"/>
            </a:sp3d>
          </a:bodyPr>
          <a:lstStyle/>
          <a:p>
            <a:pPr eaLnBrk="1" fontAlgn="auto" hangingPunct="1">
              <a:spcAft>
                <a:spcPts val="0"/>
              </a:spcAft>
              <a:defRPr/>
            </a:pPr>
            <a:r>
              <a:rPr lang="en-US" sz="4800" b="1" kern="1200" dirty="0">
                <a:solidFill>
                  <a:srgbClr val="00B0F0"/>
                </a:solidFill>
                <a:effectLst>
                  <a:outerShdw blurRad="31750" dist="25400" dir="5400000" algn="tl" rotWithShape="0">
                    <a:srgbClr val="000000">
                      <a:alpha val="25000"/>
                    </a:srgbClr>
                  </a:outerShdw>
                </a:effectLst>
                <a:cs typeface="Arial" panose="020B0604020202020204" pitchFamily="34" charset="0"/>
              </a:rPr>
              <a:t>Customer Service </a:t>
            </a:r>
            <a:br>
              <a:rPr lang="en-US" sz="4800" b="1" kern="1200" dirty="0">
                <a:solidFill>
                  <a:srgbClr val="00B0F0"/>
                </a:solidFill>
                <a:effectLst>
                  <a:outerShdw blurRad="31750" dist="25400" dir="5400000" algn="tl" rotWithShape="0">
                    <a:srgbClr val="000000">
                      <a:alpha val="25000"/>
                    </a:srgbClr>
                  </a:outerShdw>
                </a:effectLst>
                <a:cs typeface="Arial" panose="020B0604020202020204" pitchFamily="34" charset="0"/>
              </a:rPr>
            </a:br>
            <a:r>
              <a:rPr lang="en-US" sz="4800" b="1" kern="1200" dirty="0">
                <a:solidFill>
                  <a:srgbClr val="00B0F0"/>
                </a:solidFill>
                <a:effectLst>
                  <a:outerShdw blurRad="31750" dist="25400" dir="5400000" algn="tl" rotWithShape="0">
                    <a:srgbClr val="000000">
                      <a:alpha val="25000"/>
                    </a:srgbClr>
                  </a:outerShdw>
                </a:effectLst>
                <a:cs typeface="Arial" panose="020B0604020202020204" pitchFamily="34" charset="0"/>
              </a:rPr>
              <a:t>One to Another</a:t>
            </a:r>
            <a:r>
              <a:rPr lang="en-US" sz="4800" b="1" kern="1200" dirty="0">
                <a:solidFill>
                  <a:srgbClr val="00B0F0"/>
                </a:solidFill>
                <a:effectLst>
                  <a:outerShdw blurRad="31750" dist="25400" dir="5400000" algn="tl" rotWithShape="0">
                    <a:srgbClr val="000000">
                      <a:alpha val="25000"/>
                    </a:srgbClr>
                  </a:outerShdw>
                </a:effectLst>
              </a:rPr>
              <a:t> </a:t>
            </a:r>
          </a:p>
        </p:txBody>
      </p:sp>
      <p:pic>
        <p:nvPicPr>
          <p:cNvPr id="3076" name="Picture 2" descr="C:\Users\Sandee\AppData\Local\Microsoft\Windows\Temporary Internet Files\Content.IE5\IAHNX1GU\MC900060143[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52750" y="3268663"/>
            <a:ext cx="3073400" cy="241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0654DF7B-2832-41DA-B229-3E2F8DC48D3F}" type="slidenum">
              <a:rPr lang="en-US" altLang="en-US" sz="1400" smtClean="0"/>
              <a:pPr eaLnBrk="1" hangingPunct="1">
                <a:spcBef>
                  <a:spcPct val="0"/>
                </a:spcBef>
                <a:buFontTx/>
                <a:buNone/>
              </a:pPr>
              <a:t>3</a:t>
            </a:fld>
            <a:endParaRPr lang="en-US" altLang="en-US" sz="1400" smtClean="0"/>
          </a:p>
        </p:txBody>
      </p:sp>
      <p:sp>
        <p:nvSpPr>
          <p:cNvPr id="3" name="Title 2"/>
          <p:cNvSpPr>
            <a:spLocks noGrp="1"/>
          </p:cNvSpPr>
          <p:nvPr>
            <p:ph type="title" idx="4294967295"/>
          </p:nvPr>
        </p:nvSpPr>
        <p:spPr>
          <a:xfrm>
            <a:off x="685800" y="312738"/>
            <a:ext cx="8229600" cy="1600200"/>
          </a:xfrm>
          <a:ln>
            <a:miter lim="800000"/>
            <a:headEnd/>
            <a:tailEnd/>
          </a:ln>
          <a:extLst/>
        </p:spPr>
        <p:txBody>
          <a:bodyPr rtlCol="0">
            <a:noAutofit/>
            <a:scene3d>
              <a:camera prst="orthographicFront"/>
              <a:lightRig rig="soft" dir="t"/>
            </a:scene3d>
            <a:sp3d prstMaterial="softEdge">
              <a:bevelT w="25400" h="25400"/>
            </a:sp3d>
          </a:bodyPr>
          <a:lstStyle/>
          <a:p>
            <a:pPr algn="l" eaLnBrk="1" fontAlgn="auto" hangingPunct="1">
              <a:spcAft>
                <a:spcPts val="0"/>
              </a:spcAft>
              <a:defRPr/>
            </a:pPr>
            <a:r>
              <a:rPr lang="en-US" b="1" kern="1200" dirty="0">
                <a:solidFill>
                  <a:schemeClr val="accent1">
                    <a:lumMod val="75000"/>
                  </a:schemeClr>
                </a:solidFill>
                <a:effectLst>
                  <a:outerShdw blurRad="31750" dist="25400" dir="5400000" algn="tl" rotWithShape="0">
                    <a:srgbClr val="000000">
                      <a:alpha val="25000"/>
                    </a:srgbClr>
                  </a:outerShdw>
                </a:effectLst>
              </a:rPr>
              <a:t/>
            </a:r>
            <a:br>
              <a:rPr lang="en-US" b="1" kern="1200" dirty="0">
                <a:solidFill>
                  <a:schemeClr val="accent1">
                    <a:lumMod val="75000"/>
                  </a:schemeClr>
                </a:solidFill>
                <a:effectLst>
                  <a:outerShdw blurRad="31750" dist="25400" dir="5400000" algn="tl" rotWithShape="0">
                    <a:srgbClr val="000000">
                      <a:alpha val="25000"/>
                    </a:srgbClr>
                  </a:outerShdw>
                </a:effectLst>
              </a:rPr>
            </a:br>
            <a:r>
              <a:rPr lang="en-US" sz="4000" b="1" kern="1200" dirty="0">
                <a:solidFill>
                  <a:srgbClr val="00B0F0"/>
                </a:solidFill>
                <a:effectLst>
                  <a:outerShdw blurRad="31750" dist="25400" dir="5400000" algn="tl" rotWithShape="0">
                    <a:srgbClr val="000000">
                      <a:alpha val="25000"/>
                    </a:srgbClr>
                  </a:outerShdw>
                </a:effectLst>
                <a:cs typeface="Arial" panose="020B0604020202020204" pitchFamily="34" charset="0"/>
              </a:rPr>
              <a:t>Important Things to Remember:</a:t>
            </a:r>
            <a:br>
              <a:rPr lang="en-US" sz="4000" b="1" kern="1200" dirty="0">
                <a:solidFill>
                  <a:srgbClr val="00B0F0"/>
                </a:solidFill>
                <a:effectLst>
                  <a:outerShdw blurRad="31750" dist="25400" dir="5400000" algn="tl" rotWithShape="0">
                    <a:srgbClr val="000000">
                      <a:alpha val="25000"/>
                    </a:srgbClr>
                  </a:outerShdw>
                </a:effectLst>
                <a:cs typeface="Arial" panose="020B0604020202020204" pitchFamily="34" charset="0"/>
              </a:rPr>
            </a:br>
            <a:endParaRPr lang="en-US" sz="4000" b="1" kern="1200" dirty="0">
              <a:solidFill>
                <a:srgbClr val="00B0F0"/>
              </a:solidFill>
              <a:effectLst>
                <a:outerShdw blurRad="31750" dist="25400" dir="5400000" algn="tl" rotWithShape="0">
                  <a:srgbClr val="000000">
                    <a:alpha val="25000"/>
                  </a:srgbClr>
                </a:outerShdw>
              </a:effectLst>
              <a:cs typeface="Arial" panose="020B0604020202020204" pitchFamily="34" charset="0"/>
            </a:endParaRPr>
          </a:p>
        </p:txBody>
      </p:sp>
      <p:pic>
        <p:nvPicPr>
          <p:cNvPr id="4100" name="Picture 2" descr="C:\Documents and Settings\caroline\Local Settings\Temporary Internet Files\Content.IE5\DHZJJDMT\MC900434929[1].png"/>
          <p:cNvPicPr>
            <a:picLocks noGrp="1" noChangeAspect="1" noChangeArrowheads="1"/>
          </p:cNvPicPr>
          <p:nvPr>
            <p:ph idx="4294967295"/>
          </p:nvPr>
        </p:nvPicPr>
        <p:blipFill>
          <a:blip r:embed="rId3">
            <a:extLst>
              <a:ext uri="{28A0092B-C50C-407E-A947-70E740481C1C}">
                <a14:useLocalDpi xmlns:a14="http://schemas.microsoft.com/office/drawing/2010/main" val="0"/>
              </a:ext>
            </a:extLst>
          </a:blip>
          <a:srcRect/>
          <a:stretch>
            <a:fillRect/>
          </a:stretch>
        </p:blipFill>
        <p:spPr>
          <a:xfrm>
            <a:off x="-7938" y="2209800"/>
            <a:ext cx="3124201" cy="3124200"/>
          </a:xfrm>
        </p:spPr>
      </p:pic>
      <p:pic>
        <p:nvPicPr>
          <p:cNvPr id="4101" name="Picture 4" descr="http://ak4.picdn.net/shutterstock/videos/546007/preview/stock-footage-a-downtown-park-is-the-setting-for-a-man-holding-a-clipboard-talking-with-a-woman.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2217738"/>
            <a:ext cx="5638800" cy="341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ECE1ED43-6C00-43C1-97BB-CDC233F028B5}" type="slidenum">
              <a:rPr lang="en-US" altLang="en-US" sz="1400" smtClean="0"/>
              <a:pPr eaLnBrk="1" hangingPunct="1">
                <a:spcBef>
                  <a:spcPct val="0"/>
                </a:spcBef>
                <a:buFontTx/>
                <a:buNone/>
              </a:pPr>
              <a:t>4</a:t>
            </a:fld>
            <a:endParaRPr lang="en-US" altLang="en-US" sz="1400" smtClean="0"/>
          </a:p>
        </p:txBody>
      </p:sp>
      <p:sp>
        <p:nvSpPr>
          <p:cNvPr id="5123" name="Content Placeholder 2"/>
          <p:cNvSpPr>
            <a:spLocks noGrp="1"/>
          </p:cNvSpPr>
          <p:nvPr>
            <p:ph idx="4294967295"/>
          </p:nvPr>
        </p:nvSpPr>
        <p:spPr>
          <a:xfrm>
            <a:off x="457200" y="1295400"/>
            <a:ext cx="8153400" cy="4724400"/>
          </a:xfrm>
        </p:spPr>
        <p:txBody>
          <a:bodyPr/>
          <a:lstStyle/>
          <a:p>
            <a:pPr marL="620713" lvl="1" indent="-228600" eaLnBrk="1" hangingPunct="1">
              <a:buClr>
                <a:srgbClr val="00B0F0"/>
              </a:buClr>
              <a:buSzPct val="125000"/>
              <a:buFontTx/>
              <a:buChar char="•"/>
            </a:pPr>
            <a:r>
              <a:rPr lang="en-US" altLang="en-US" sz="2400" smtClean="0">
                <a:cs typeface="Arial" charset="0"/>
              </a:rPr>
              <a:t>Remain abreast of applicable policies, rules, regulations, standards and other information provided by the Division of MH/DD/SAS Administrative Publications and all other standards established by the Federal Government, State of NC or LME-MCO per contractual  agreement.</a:t>
            </a:r>
          </a:p>
          <a:p>
            <a:pPr marL="620713" lvl="1" indent="-228600" eaLnBrk="1" hangingPunct="1">
              <a:buClr>
                <a:srgbClr val="00B0F0"/>
              </a:buClr>
              <a:buSzPct val="125000"/>
              <a:buFontTx/>
              <a:buChar char="•"/>
            </a:pPr>
            <a:r>
              <a:rPr lang="en-US" altLang="en-US" sz="2400" smtClean="0">
                <a:cs typeface="Arial" charset="0"/>
              </a:rPr>
              <a:t>Comply with contractual obligations as denoted in </a:t>
            </a:r>
            <a:r>
              <a:rPr lang="en-US" altLang="en-US" smtClean="0">
                <a:cs typeface="Arial" charset="0"/>
              </a:rPr>
              <a:t> </a:t>
            </a:r>
            <a:r>
              <a:rPr lang="en-US" altLang="en-US" sz="2400" smtClean="0">
                <a:cs typeface="Arial" charset="0"/>
              </a:rPr>
              <a:t>individual contracts with respective LME-MCOs.</a:t>
            </a:r>
          </a:p>
          <a:p>
            <a:pPr marL="620713" lvl="1" indent="-228600" eaLnBrk="1" hangingPunct="1">
              <a:buClr>
                <a:srgbClr val="00B0F0"/>
              </a:buClr>
              <a:buSzPct val="125000"/>
              <a:buFontTx/>
              <a:buChar char="•"/>
            </a:pPr>
            <a:r>
              <a:rPr lang="en-US" altLang="en-US" sz="2400" smtClean="0">
                <a:cs typeface="Arial" charset="0"/>
              </a:rPr>
              <a:t>Provide services as delineated in individual contracts with respective LME-MCOs.</a:t>
            </a:r>
          </a:p>
          <a:p>
            <a:pPr marL="620713" lvl="1" indent="-228600" eaLnBrk="1" hangingPunct="1">
              <a:buClr>
                <a:srgbClr val="00B0F0"/>
              </a:buClr>
              <a:buSzPct val="125000"/>
              <a:buFontTx/>
              <a:buChar char="•"/>
            </a:pPr>
            <a:r>
              <a:rPr lang="en-US" altLang="en-US" sz="2400" smtClean="0">
                <a:cs typeface="Arial" charset="0"/>
              </a:rPr>
              <a:t>Use </a:t>
            </a:r>
            <a:r>
              <a:rPr lang="en-US" altLang="en-US" sz="2400" i="1" smtClean="0">
                <a:cs typeface="Arial" charset="0"/>
              </a:rPr>
              <a:t>Provider Monitoring Tool </a:t>
            </a:r>
            <a:r>
              <a:rPr lang="en-US" altLang="en-US" sz="2400" smtClean="0">
                <a:cs typeface="Arial" charset="0"/>
              </a:rPr>
              <a:t>for agency audits</a:t>
            </a:r>
            <a:r>
              <a:rPr lang="en-US" altLang="en-US" b="1" smtClean="0">
                <a:cs typeface="Arial" charset="0"/>
                <a:hlinkClick r:id="rId3"/>
              </a:rPr>
              <a:t> </a:t>
            </a:r>
            <a:r>
              <a:rPr lang="en-US" altLang="en-US" sz="2000" b="1" smtClean="0">
                <a:hlinkClick r:id="rId4"/>
              </a:rPr>
              <a:t>http://www.ncdhhs.gov/mhddsas/providers/providermonitoring/index.htm#tools</a:t>
            </a:r>
            <a:r>
              <a:rPr lang="en-US" altLang="en-US" sz="2000" b="1" smtClean="0"/>
              <a:t> </a:t>
            </a:r>
            <a:endParaRPr lang="en-US" altLang="en-US" sz="1400" smtClean="0">
              <a:cs typeface="Arial" charset="0"/>
            </a:endParaRPr>
          </a:p>
          <a:p>
            <a:pPr marL="620713" lvl="1" indent="-228600" eaLnBrk="1" hangingPunct="1">
              <a:buClr>
                <a:srgbClr val="00B0F0"/>
              </a:buClr>
              <a:buSzPct val="125000"/>
              <a:buFont typeface="Wingdings" pitchFamily="2" charset="2"/>
              <a:buChar char="v"/>
            </a:pPr>
            <a:endParaRPr lang="en-US" altLang="en-US" sz="1800" smtClean="0">
              <a:cs typeface="Arial" charset="0"/>
            </a:endParaRPr>
          </a:p>
          <a:p>
            <a:pPr marL="620713" lvl="1" indent="-228600" eaLnBrk="1" hangingPunct="1">
              <a:buClr>
                <a:srgbClr val="00B0F0"/>
              </a:buClr>
              <a:buSzPct val="125000"/>
              <a:buFont typeface="Wingdings" pitchFamily="2" charset="2"/>
              <a:buChar char="v"/>
            </a:pPr>
            <a:endParaRPr lang="en-US" altLang="en-US" smtClean="0">
              <a:cs typeface="Arial" charset="0"/>
            </a:endParaRPr>
          </a:p>
          <a:p>
            <a:pPr marL="365125" indent="-255588" eaLnBrk="1" hangingPunct="1"/>
            <a:endParaRPr lang="en-US" altLang="en-US" smtClean="0"/>
          </a:p>
        </p:txBody>
      </p:sp>
      <p:sp>
        <p:nvSpPr>
          <p:cNvPr id="2" name="Title 1"/>
          <p:cNvSpPr>
            <a:spLocks noGrp="1"/>
          </p:cNvSpPr>
          <p:nvPr>
            <p:ph type="title" idx="4294967295"/>
          </p:nvPr>
        </p:nvSpPr>
        <p:spPr>
          <a:xfrm>
            <a:off x="457200" y="541337"/>
            <a:ext cx="8153400" cy="685801"/>
          </a:xfrm>
          <a:ln>
            <a:miter lim="800000"/>
            <a:headEnd/>
            <a:tailEnd/>
          </a:ln>
          <a:extLst/>
        </p:spPr>
        <p:txBody>
          <a:bodyPr rtlCol="0">
            <a:normAutofit fontScale="90000"/>
            <a:scene3d>
              <a:camera prst="orthographicFront"/>
              <a:lightRig rig="soft" dir="t"/>
            </a:scene3d>
            <a:sp3d prstMaterial="softEdge">
              <a:bevelT w="25400" h="25400"/>
            </a:sp3d>
          </a:bodyPr>
          <a:lstStyle/>
          <a:p>
            <a:pPr algn="just" eaLnBrk="1" fontAlgn="auto" hangingPunct="1">
              <a:spcAft>
                <a:spcPts val="0"/>
              </a:spcAft>
              <a:defRPr/>
            </a:pPr>
            <a:r>
              <a:rPr lang="en-US" sz="4900" b="1" kern="1200" dirty="0">
                <a:solidFill>
                  <a:srgbClr val="00B0F0"/>
                </a:solidFill>
                <a:effectLst>
                  <a:outerShdw blurRad="31750" dist="25400" dir="5400000" algn="tl" rotWithShape="0">
                    <a:srgbClr val="000000">
                      <a:alpha val="25000"/>
                    </a:srgbClr>
                  </a:outerShdw>
                </a:effectLst>
                <a:cs typeface="Arial" panose="020B0604020202020204" pitchFamily="34" charset="0"/>
              </a:rPr>
              <a:t/>
            </a:r>
            <a:br>
              <a:rPr lang="en-US" sz="4900" b="1" kern="1200" dirty="0">
                <a:solidFill>
                  <a:srgbClr val="00B0F0"/>
                </a:solidFill>
                <a:effectLst>
                  <a:outerShdw blurRad="31750" dist="25400" dir="5400000" algn="tl" rotWithShape="0">
                    <a:srgbClr val="000000">
                      <a:alpha val="25000"/>
                    </a:srgbClr>
                  </a:outerShdw>
                </a:effectLst>
                <a:cs typeface="Arial" panose="020B0604020202020204" pitchFamily="34" charset="0"/>
              </a:rPr>
            </a:br>
            <a:r>
              <a:rPr lang="en-US" sz="4900" b="1" kern="1200" dirty="0">
                <a:solidFill>
                  <a:srgbClr val="00B0F0"/>
                </a:solidFill>
                <a:effectLst>
                  <a:outerShdw blurRad="31750" dist="25400" dir="5400000" algn="tl" rotWithShape="0">
                    <a:srgbClr val="000000">
                      <a:alpha val="25000"/>
                    </a:srgbClr>
                  </a:outerShdw>
                </a:effectLst>
                <a:cs typeface="Arial" panose="020B0604020202020204" pitchFamily="34" charset="0"/>
              </a:rPr>
              <a:t/>
            </a:r>
            <a:br>
              <a:rPr lang="en-US" sz="4900" b="1" kern="1200" dirty="0">
                <a:solidFill>
                  <a:srgbClr val="00B0F0"/>
                </a:solidFill>
                <a:effectLst>
                  <a:outerShdw blurRad="31750" dist="25400" dir="5400000" algn="tl" rotWithShape="0">
                    <a:srgbClr val="000000">
                      <a:alpha val="25000"/>
                    </a:srgbClr>
                  </a:outerShdw>
                </a:effectLst>
                <a:cs typeface="Arial" panose="020B0604020202020204" pitchFamily="34" charset="0"/>
              </a:rPr>
            </a:br>
            <a:r>
              <a:rPr lang="en-US" sz="4900" b="1" kern="1200" dirty="0">
                <a:solidFill>
                  <a:srgbClr val="00B0F0"/>
                </a:solidFill>
                <a:effectLst>
                  <a:outerShdw blurRad="31750" dist="25400" dir="5400000" algn="tl" rotWithShape="0">
                    <a:srgbClr val="000000">
                      <a:alpha val="25000"/>
                    </a:srgbClr>
                  </a:outerShdw>
                </a:effectLst>
                <a:cs typeface="Arial" panose="020B0604020202020204" pitchFamily="34" charset="0"/>
              </a:rPr>
              <a:t/>
            </a:r>
            <a:br>
              <a:rPr lang="en-US" sz="4900" b="1" kern="1200" dirty="0">
                <a:solidFill>
                  <a:srgbClr val="00B0F0"/>
                </a:solidFill>
                <a:effectLst>
                  <a:outerShdw blurRad="31750" dist="25400" dir="5400000" algn="tl" rotWithShape="0">
                    <a:srgbClr val="000000">
                      <a:alpha val="25000"/>
                    </a:srgbClr>
                  </a:outerShdw>
                </a:effectLst>
                <a:cs typeface="Arial" panose="020B0604020202020204" pitchFamily="34" charset="0"/>
              </a:rPr>
            </a:br>
            <a:r>
              <a:rPr lang="en-US" sz="4900" b="1" kern="1200" dirty="0">
                <a:solidFill>
                  <a:srgbClr val="00B0F0"/>
                </a:solidFill>
                <a:effectLst>
                  <a:outerShdw blurRad="31750" dist="25400" dir="5400000" algn="tl" rotWithShape="0">
                    <a:srgbClr val="000000">
                      <a:alpha val="25000"/>
                    </a:srgbClr>
                  </a:outerShdw>
                </a:effectLst>
                <a:cs typeface="Arial" panose="020B0604020202020204" pitchFamily="34" charset="0"/>
              </a:rPr>
              <a:t>Providers</a:t>
            </a:r>
            <a:br>
              <a:rPr lang="en-US" sz="4900" b="1" kern="1200" dirty="0">
                <a:solidFill>
                  <a:srgbClr val="00B0F0"/>
                </a:solidFill>
                <a:effectLst>
                  <a:outerShdw blurRad="31750" dist="25400" dir="5400000" algn="tl" rotWithShape="0">
                    <a:srgbClr val="000000">
                      <a:alpha val="25000"/>
                    </a:srgbClr>
                  </a:outerShdw>
                </a:effectLst>
                <a:cs typeface="Arial" panose="020B0604020202020204" pitchFamily="34" charset="0"/>
              </a:rPr>
            </a:br>
            <a:r>
              <a:rPr lang="en-US" sz="4900" b="1" kern="1200" dirty="0">
                <a:solidFill>
                  <a:srgbClr val="00B0F0"/>
                </a:solidFill>
                <a:effectLst>
                  <a:outerShdw blurRad="31750" dist="25400" dir="5400000" algn="tl" rotWithShape="0">
                    <a:srgbClr val="000000">
                      <a:alpha val="25000"/>
                    </a:srgbClr>
                  </a:outerShdw>
                </a:effectLst>
                <a:cs typeface="Arial" panose="020B0604020202020204" pitchFamily="34" charset="0"/>
              </a:rPr>
              <a:t/>
            </a:r>
            <a:br>
              <a:rPr lang="en-US" sz="4900" b="1" kern="1200" dirty="0">
                <a:solidFill>
                  <a:srgbClr val="00B0F0"/>
                </a:solidFill>
                <a:effectLst>
                  <a:outerShdw blurRad="31750" dist="25400" dir="5400000" algn="tl" rotWithShape="0">
                    <a:srgbClr val="000000">
                      <a:alpha val="25000"/>
                    </a:srgbClr>
                  </a:outerShdw>
                </a:effectLst>
                <a:cs typeface="Arial" panose="020B0604020202020204" pitchFamily="34" charset="0"/>
              </a:rPr>
            </a:br>
            <a:r>
              <a:rPr lang="en-US" sz="4900" b="1" kern="1200" dirty="0">
                <a:solidFill>
                  <a:srgbClr val="00B0F0"/>
                </a:solidFill>
                <a:effectLst>
                  <a:outerShdw blurRad="31750" dist="25400" dir="5400000" algn="tl" rotWithShape="0">
                    <a:srgbClr val="000000">
                      <a:alpha val="25000"/>
                    </a:srgbClr>
                  </a:outerShdw>
                </a:effectLst>
                <a:cs typeface="Arial" panose="020B0604020202020204" pitchFamily="34" charset="0"/>
              </a:rPr>
              <a:t/>
            </a:r>
            <a:br>
              <a:rPr lang="en-US" sz="4900" b="1" kern="1200" dirty="0">
                <a:solidFill>
                  <a:srgbClr val="00B0F0"/>
                </a:solidFill>
                <a:effectLst>
                  <a:outerShdw blurRad="31750" dist="25400" dir="5400000" algn="tl" rotWithShape="0">
                    <a:srgbClr val="000000">
                      <a:alpha val="25000"/>
                    </a:srgbClr>
                  </a:outerShdw>
                </a:effectLst>
                <a:cs typeface="Arial" panose="020B0604020202020204" pitchFamily="34" charset="0"/>
              </a:rPr>
            </a:br>
            <a:r>
              <a:rPr lang="en-US" sz="4100" b="1" kern="1200" dirty="0">
                <a:solidFill>
                  <a:srgbClr val="00B0F0"/>
                </a:solidFill>
                <a:effectLst>
                  <a:outerShdw blurRad="31750" dist="25400" dir="5400000" algn="tl" rotWithShape="0">
                    <a:srgbClr val="000000">
                      <a:alpha val="25000"/>
                    </a:srgbClr>
                  </a:outerShdw>
                </a:effectLst>
              </a:rPr>
              <a:t> </a:t>
            </a:r>
            <a:br>
              <a:rPr lang="en-US" sz="4100" b="1" kern="1200" dirty="0">
                <a:solidFill>
                  <a:srgbClr val="00B0F0"/>
                </a:solidFill>
                <a:effectLst>
                  <a:outerShdw blurRad="31750" dist="25400" dir="5400000" algn="tl" rotWithShape="0">
                    <a:srgbClr val="000000">
                      <a:alpha val="25000"/>
                    </a:srgbClr>
                  </a:outerShdw>
                </a:effectLst>
              </a:rPr>
            </a:br>
            <a:endParaRPr lang="en-US" sz="4100" b="1" kern="1200" dirty="0">
              <a:solidFill>
                <a:srgbClr val="00B0F0"/>
              </a:solidFill>
              <a:effectLst>
                <a:outerShdw blurRad="31750" dist="25400" dir="5400000" algn="tl" rotWithShape="0">
                  <a:srgbClr val="000000">
                    <a:alpha val="25000"/>
                  </a:srgbClr>
                </a:outerShdw>
              </a:effectLst>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414AEEA1-3C91-4C61-A6DC-4E4355D1AE7A}" type="slidenum">
              <a:rPr lang="en-US" altLang="en-US" sz="1400" smtClean="0"/>
              <a:pPr eaLnBrk="1" hangingPunct="1">
                <a:spcBef>
                  <a:spcPct val="0"/>
                </a:spcBef>
                <a:buFontTx/>
                <a:buNone/>
              </a:pPr>
              <a:t>5</a:t>
            </a:fld>
            <a:endParaRPr lang="en-US" altLang="en-US" sz="1400" smtClean="0"/>
          </a:p>
        </p:txBody>
      </p:sp>
      <p:sp>
        <p:nvSpPr>
          <p:cNvPr id="6147" name="Content Placeholder 2"/>
          <p:cNvSpPr>
            <a:spLocks noGrp="1"/>
          </p:cNvSpPr>
          <p:nvPr>
            <p:ph idx="4294967295"/>
          </p:nvPr>
        </p:nvSpPr>
        <p:spPr>
          <a:xfrm>
            <a:off x="381000" y="1295400"/>
            <a:ext cx="8382000" cy="4648200"/>
          </a:xfrm>
        </p:spPr>
        <p:txBody>
          <a:bodyPr/>
          <a:lstStyle/>
          <a:p>
            <a:pPr marL="963613" lvl="1" indent="-342900" eaLnBrk="1" hangingPunct="1">
              <a:spcBef>
                <a:spcPct val="0"/>
              </a:spcBef>
              <a:spcAft>
                <a:spcPts val="1200"/>
              </a:spcAft>
              <a:buClr>
                <a:srgbClr val="00B0F0"/>
              </a:buClr>
              <a:buSzPct val="125000"/>
              <a:buFontTx/>
              <a:buChar char="•"/>
            </a:pPr>
            <a:r>
              <a:rPr lang="en-US" altLang="en-US" sz="2500" smtClean="0">
                <a:cs typeface="Arial" charset="0"/>
              </a:rPr>
              <a:t>Develop and manage service benefit plans; coordinate and monitor services provided.</a:t>
            </a:r>
          </a:p>
          <a:p>
            <a:pPr marL="963613" lvl="1" indent="-342900" eaLnBrk="1" hangingPunct="1">
              <a:spcBef>
                <a:spcPct val="0"/>
              </a:spcBef>
              <a:spcAft>
                <a:spcPts val="1200"/>
              </a:spcAft>
              <a:buClr>
                <a:srgbClr val="00B0F0"/>
              </a:buClr>
              <a:buSzPct val="125000"/>
              <a:buFontTx/>
              <a:buChar char="•"/>
            </a:pPr>
            <a:r>
              <a:rPr lang="en-US" altLang="en-US" sz="2500" smtClean="0">
                <a:cs typeface="Arial" charset="0"/>
              </a:rPr>
              <a:t>Use </a:t>
            </a:r>
            <a:r>
              <a:rPr lang="en-US" altLang="en-US" sz="2500" i="1" smtClean="0">
                <a:cs typeface="Arial" charset="0"/>
              </a:rPr>
              <a:t>DHHS</a:t>
            </a:r>
            <a:r>
              <a:rPr lang="en-US" altLang="en-US" sz="2500" smtClean="0">
                <a:cs typeface="Arial" charset="0"/>
              </a:rPr>
              <a:t> </a:t>
            </a:r>
            <a:r>
              <a:rPr lang="en-US" altLang="en-US" sz="2500" i="1" smtClean="0">
                <a:cs typeface="Arial" charset="0"/>
              </a:rPr>
              <a:t>Provider Monitoring Tools </a:t>
            </a:r>
            <a:r>
              <a:rPr lang="en-US" altLang="en-US" sz="2500" smtClean="0">
                <a:cs typeface="Arial" charset="0"/>
              </a:rPr>
              <a:t>for agency audits</a:t>
            </a:r>
            <a:r>
              <a:rPr lang="en-US" altLang="en-US" sz="2900" smtClean="0">
                <a:cs typeface="Arial" charset="0"/>
              </a:rPr>
              <a:t>  </a:t>
            </a:r>
            <a:r>
              <a:rPr lang="en-US" altLang="en-US" sz="2000" b="1" smtClean="0">
                <a:hlinkClick r:id="rId3"/>
              </a:rPr>
              <a:t>http://www.ncdhhs.gov/mhddsas/providers/providermonitoring/index.htm#tools</a:t>
            </a:r>
            <a:r>
              <a:rPr lang="en-US" altLang="en-US" sz="2900" smtClean="0">
                <a:cs typeface="Arial" charset="0"/>
              </a:rPr>
              <a:t> </a:t>
            </a:r>
          </a:p>
          <a:p>
            <a:pPr marL="963613" lvl="1" indent="-342900" eaLnBrk="1" hangingPunct="1">
              <a:spcBef>
                <a:spcPct val="0"/>
              </a:spcBef>
              <a:spcAft>
                <a:spcPts val="1200"/>
              </a:spcAft>
              <a:buClr>
                <a:srgbClr val="00B0F0"/>
              </a:buClr>
              <a:buSzPct val="125000"/>
              <a:buFontTx/>
              <a:buChar char="•"/>
            </a:pPr>
            <a:r>
              <a:rPr lang="en-US" altLang="en-US" sz="2500" smtClean="0">
                <a:cs typeface="Arial" charset="0"/>
              </a:rPr>
              <a:t>Also completes fiscal and billing audits (Post-Payment Reviews).</a:t>
            </a:r>
          </a:p>
          <a:p>
            <a:pPr marL="963613" lvl="1" indent="-342900" eaLnBrk="1" hangingPunct="1">
              <a:spcBef>
                <a:spcPct val="0"/>
              </a:spcBef>
              <a:spcAft>
                <a:spcPts val="1200"/>
              </a:spcAft>
              <a:buClr>
                <a:srgbClr val="00B0F0"/>
              </a:buClr>
              <a:buSzPct val="125000"/>
              <a:buFontTx/>
              <a:buChar char="•"/>
            </a:pPr>
            <a:r>
              <a:rPr lang="en-US" altLang="en-US" sz="2500" smtClean="0">
                <a:cs typeface="Arial" charset="0"/>
              </a:rPr>
              <a:t>Reviews when complaints are received.</a:t>
            </a:r>
          </a:p>
          <a:p>
            <a:pPr marL="963613" lvl="1" indent="-342900" eaLnBrk="1" hangingPunct="1">
              <a:spcBef>
                <a:spcPct val="0"/>
              </a:spcBef>
              <a:spcAft>
                <a:spcPts val="1200"/>
              </a:spcAft>
              <a:buClr>
                <a:srgbClr val="00B0F0"/>
              </a:buClr>
              <a:buSzPct val="125000"/>
              <a:buFontTx/>
              <a:buChar char="•"/>
            </a:pPr>
            <a:r>
              <a:rPr lang="en-US" altLang="en-US" sz="2500" smtClean="0">
                <a:cs typeface="Arial" charset="0"/>
              </a:rPr>
              <a:t>Targeted/Focused Monitoring.</a:t>
            </a:r>
          </a:p>
          <a:p>
            <a:pPr marL="963613" lvl="1" indent="-342900" eaLnBrk="1" hangingPunct="1">
              <a:spcBef>
                <a:spcPct val="0"/>
              </a:spcBef>
              <a:spcAft>
                <a:spcPts val="1200"/>
              </a:spcAft>
              <a:buClr>
                <a:srgbClr val="00B0F0"/>
              </a:buClr>
              <a:buSzPct val="125000"/>
              <a:buFontTx/>
              <a:buChar char="•"/>
            </a:pPr>
            <a:r>
              <a:rPr lang="en-US" altLang="en-US" sz="2500" smtClean="0">
                <a:cs typeface="Arial" charset="0"/>
              </a:rPr>
              <a:t>Incident Report reviews.</a:t>
            </a:r>
          </a:p>
          <a:p>
            <a:pPr marL="365125" indent="-255588" eaLnBrk="1" hangingPunct="1"/>
            <a:endParaRPr lang="en-US" altLang="en-US" sz="2800" smtClean="0"/>
          </a:p>
        </p:txBody>
      </p:sp>
      <p:sp>
        <p:nvSpPr>
          <p:cNvPr id="2" name="Title 1"/>
          <p:cNvSpPr>
            <a:spLocks noGrp="1"/>
          </p:cNvSpPr>
          <p:nvPr>
            <p:ph type="title" idx="4294967295"/>
          </p:nvPr>
        </p:nvSpPr>
        <p:spPr>
          <a:xfrm>
            <a:off x="457200" y="381000"/>
            <a:ext cx="8229600" cy="884238"/>
          </a:xfrm>
          <a:ln>
            <a:miter lim="800000"/>
            <a:headEnd/>
            <a:tailEnd/>
          </a:ln>
          <a:extLst/>
        </p:spPr>
        <p:txBody>
          <a:bodyPr rtlCol="0">
            <a:normAutofit fontScale="90000"/>
            <a:scene3d>
              <a:camera prst="orthographicFront"/>
              <a:lightRig rig="soft" dir="t"/>
            </a:scene3d>
            <a:sp3d prstMaterial="softEdge">
              <a:bevelT w="25400" h="25400"/>
            </a:sp3d>
          </a:bodyPr>
          <a:lstStyle/>
          <a:p>
            <a:pPr eaLnBrk="1" fontAlgn="auto" hangingPunct="1">
              <a:spcAft>
                <a:spcPts val="0"/>
              </a:spcAft>
              <a:defRPr/>
            </a:pPr>
            <a:r>
              <a:rPr lang="en-US" sz="3600" b="1" kern="1200" dirty="0">
                <a:solidFill>
                  <a:srgbClr val="00B0F0"/>
                </a:solidFill>
                <a:effectLst>
                  <a:outerShdw blurRad="31750" dist="25400" dir="5400000" algn="tl" rotWithShape="0">
                    <a:srgbClr val="000000">
                      <a:alpha val="25000"/>
                    </a:srgbClr>
                  </a:outerShdw>
                </a:effectLst>
                <a:cs typeface="Arial" panose="020B0604020202020204" pitchFamily="34" charset="0"/>
              </a:rPr>
              <a:t>Managed Care Organization (LME/MCO)  </a:t>
            </a:r>
            <a:endParaRPr lang="en-US" sz="4100" b="1" kern="1200" dirty="0">
              <a:solidFill>
                <a:srgbClr val="00B0F0"/>
              </a:solidFill>
              <a:effectLst>
                <a:outerShdw blurRad="31750" dist="25400" dir="5400000" algn="tl" rotWithShape="0">
                  <a:srgbClr val="000000">
                    <a:alpha val="25000"/>
                  </a:srgbClr>
                </a:outerShdw>
              </a:effectLst>
            </a:endParaRPr>
          </a:p>
        </p:txBody>
      </p:sp>
      <p:pic>
        <p:nvPicPr>
          <p:cNvPr id="6149" name="Picture 5" descr="MC900039016[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81800" y="4343400"/>
            <a:ext cx="2073275"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21AC52EA-286F-4FE7-962C-4EA7A0332DD6}" type="slidenum">
              <a:rPr lang="en-US" altLang="en-US" sz="1400" smtClean="0"/>
              <a:pPr eaLnBrk="1" hangingPunct="1">
                <a:spcBef>
                  <a:spcPct val="0"/>
                </a:spcBef>
                <a:buFontTx/>
                <a:buNone/>
              </a:pPr>
              <a:t>6</a:t>
            </a:fld>
            <a:endParaRPr lang="en-US" altLang="en-US" sz="1400" smtClean="0"/>
          </a:p>
        </p:txBody>
      </p:sp>
      <p:sp>
        <p:nvSpPr>
          <p:cNvPr id="4" name="Title 3"/>
          <p:cNvSpPr>
            <a:spLocks noGrp="1"/>
          </p:cNvSpPr>
          <p:nvPr>
            <p:ph type="title" idx="4294967295"/>
          </p:nvPr>
        </p:nvSpPr>
        <p:spPr>
          <a:xfrm>
            <a:off x="457200" y="274638"/>
            <a:ext cx="8229600" cy="1325562"/>
          </a:xfrm>
          <a:ln>
            <a:miter lim="800000"/>
            <a:headEnd/>
            <a:tailEnd/>
          </a:ln>
          <a:extLst/>
        </p:spPr>
        <p:txBody>
          <a:bodyPr rtlCol="0">
            <a:normAutofit/>
            <a:scene3d>
              <a:camera prst="orthographicFront"/>
              <a:lightRig rig="soft" dir="t"/>
            </a:scene3d>
            <a:sp3d prstMaterial="softEdge">
              <a:bevelT w="25400" h="25400"/>
            </a:sp3d>
          </a:bodyPr>
          <a:lstStyle/>
          <a:p>
            <a:pPr eaLnBrk="1" fontAlgn="auto" hangingPunct="1">
              <a:spcAft>
                <a:spcPts val="0"/>
              </a:spcAft>
              <a:defRPr/>
            </a:pPr>
            <a:r>
              <a:rPr lang="en-US" b="1" kern="1200" dirty="0">
                <a:solidFill>
                  <a:srgbClr val="00B0F0"/>
                </a:solidFill>
                <a:effectLst>
                  <a:outerShdw blurRad="31750" dist="25400" dir="5400000" algn="tl" rotWithShape="0">
                    <a:srgbClr val="000000">
                      <a:alpha val="25000"/>
                    </a:srgbClr>
                  </a:outerShdw>
                </a:effectLst>
                <a:cs typeface="Arial" panose="020B0604020202020204" pitchFamily="34" charset="0"/>
              </a:rPr>
              <a:t>General</a:t>
            </a:r>
            <a:r>
              <a:rPr lang="en-US" sz="4000" b="1" kern="1200" dirty="0">
                <a:solidFill>
                  <a:srgbClr val="00B0F0"/>
                </a:solidFill>
                <a:effectLst>
                  <a:outerShdw blurRad="31750" dist="25400" dir="5400000" algn="tl" rotWithShape="0">
                    <a:srgbClr val="000000">
                      <a:alpha val="25000"/>
                    </a:srgbClr>
                  </a:outerShdw>
                </a:effectLst>
                <a:cs typeface="Arial" panose="020B0604020202020204" pitchFamily="34" charset="0"/>
              </a:rPr>
              <a:t> Monitoring Courtesies</a:t>
            </a:r>
          </a:p>
        </p:txBody>
      </p:sp>
      <p:pic>
        <p:nvPicPr>
          <p:cNvPr id="7172" name="Picture 2"/>
          <p:cNvPicPr>
            <a:picLocks noGrp="1" noChangeAspect="1" noChangeArrowheads="1"/>
          </p:cNvPicPr>
          <p:nvPr>
            <p:ph idx="4294967295"/>
          </p:nvPr>
        </p:nvPicPr>
        <p:blipFill>
          <a:blip r:embed="rId3">
            <a:extLst>
              <a:ext uri="{28A0092B-C50C-407E-A947-70E740481C1C}">
                <a14:useLocalDpi xmlns:a14="http://schemas.microsoft.com/office/drawing/2010/main" val="0"/>
              </a:ext>
            </a:extLst>
          </a:blip>
          <a:srcRect/>
          <a:stretch>
            <a:fillRect/>
          </a:stretch>
        </p:blipFill>
        <p:spPr>
          <a:xfrm>
            <a:off x="1752600" y="2057400"/>
            <a:ext cx="5484813" cy="3638550"/>
          </a:xfrm>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1A36307A-975A-437A-9228-F2624E586871}" type="slidenum">
              <a:rPr lang="en-US" altLang="en-US" sz="1400" smtClean="0"/>
              <a:pPr eaLnBrk="1" hangingPunct="1">
                <a:spcBef>
                  <a:spcPct val="0"/>
                </a:spcBef>
                <a:buFontTx/>
                <a:buNone/>
              </a:pPr>
              <a:t>7</a:t>
            </a:fld>
            <a:endParaRPr lang="en-US" altLang="en-US" sz="1400" smtClean="0"/>
          </a:p>
        </p:txBody>
      </p:sp>
      <p:sp>
        <p:nvSpPr>
          <p:cNvPr id="8195" name="Content Placeholder 13"/>
          <p:cNvSpPr>
            <a:spLocks noGrp="1"/>
          </p:cNvSpPr>
          <p:nvPr>
            <p:ph sz="half" idx="4294967295"/>
          </p:nvPr>
        </p:nvSpPr>
        <p:spPr>
          <a:xfrm>
            <a:off x="1371600" y="1143000"/>
            <a:ext cx="7239000" cy="4495800"/>
          </a:xfrm>
        </p:spPr>
        <p:txBody>
          <a:bodyPr/>
          <a:lstStyle/>
          <a:p>
            <a:pPr marL="107950" indent="0" eaLnBrk="1" hangingPunct="1">
              <a:spcBef>
                <a:spcPct val="0"/>
              </a:spcBef>
              <a:buFontTx/>
              <a:buNone/>
            </a:pPr>
            <a:endParaRPr lang="en-US" altLang="en-US" sz="2800" smtClean="0">
              <a:cs typeface="Arial" charset="0"/>
            </a:endParaRPr>
          </a:p>
          <a:p>
            <a:pPr marL="107950" indent="0" eaLnBrk="1" hangingPunct="1">
              <a:spcBef>
                <a:spcPct val="0"/>
              </a:spcBef>
              <a:buClr>
                <a:srgbClr val="00B0F0"/>
              </a:buClr>
              <a:buSzPct val="125000"/>
            </a:pPr>
            <a:r>
              <a:rPr lang="en-US" altLang="en-US" sz="2800" smtClean="0">
                <a:cs typeface="Arial" charset="0"/>
              </a:rPr>
              <a:t> Greet and welcome</a:t>
            </a:r>
          </a:p>
          <a:p>
            <a:pPr marL="107950" indent="0" eaLnBrk="1" hangingPunct="1">
              <a:spcBef>
                <a:spcPct val="0"/>
              </a:spcBef>
              <a:buClr>
                <a:srgbClr val="00B0F0"/>
              </a:buClr>
              <a:buSzPct val="125000"/>
            </a:pPr>
            <a:endParaRPr lang="en-US" altLang="en-US" sz="800" smtClean="0">
              <a:cs typeface="Arial" charset="0"/>
            </a:endParaRPr>
          </a:p>
          <a:p>
            <a:pPr marL="107950" indent="0" eaLnBrk="1" hangingPunct="1">
              <a:spcBef>
                <a:spcPct val="0"/>
              </a:spcBef>
              <a:buClr>
                <a:srgbClr val="00B0F0"/>
              </a:buClr>
              <a:buSzPct val="125000"/>
            </a:pPr>
            <a:r>
              <a:rPr lang="en-US" altLang="en-US" sz="2800" smtClean="0">
                <a:cs typeface="Arial" charset="0"/>
              </a:rPr>
              <a:t> Make introductions</a:t>
            </a:r>
          </a:p>
          <a:p>
            <a:pPr marL="107950" indent="0" eaLnBrk="1" hangingPunct="1">
              <a:spcBef>
                <a:spcPct val="0"/>
              </a:spcBef>
              <a:buClr>
                <a:srgbClr val="00B0F0"/>
              </a:buClr>
              <a:buSzPct val="125000"/>
            </a:pPr>
            <a:endParaRPr lang="en-US" altLang="en-US" sz="800" smtClean="0">
              <a:cs typeface="Arial" charset="0"/>
            </a:endParaRPr>
          </a:p>
          <a:p>
            <a:pPr marL="107950" indent="0" eaLnBrk="1" hangingPunct="1">
              <a:spcBef>
                <a:spcPct val="0"/>
              </a:spcBef>
              <a:buClr>
                <a:srgbClr val="00B0F0"/>
              </a:buClr>
              <a:buSzPct val="125000"/>
            </a:pPr>
            <a:r>
              <a:rPr lang="en-US" altLang="en-US" sz="2800" smtClean="0">
                <a:cs typeface="Arial" charset="0"/>
              </a:rPr>
              <a:t> Demonstrate respect</a:t>
            </a:r>
          </a:p>
          <a:p>
            <a:pPr marL="107950" indent="0" eaLnBrk="1" hangingPunct="1">
              <a:spcBef>
                <a:spcPct val="0"/>
              </a:spcBef>
              <a:buClr>
                <a:srgbClr val="00B0F0"/>
              </a:buClr>
              <a:buSzPct val="125000"/>
              <a:buFontTx/>
              <a:buNone/>
            </a:pPr>
            <a:endParaRPr lang="en-US" altLang="en-US" sz="800" smtClean="0">
              <a:cs typeface="Arial" charset="0"/>
            </a:endParaRPr>
          </a:p>
          <a:p>
            <a:pPr marL="107950" indent="0" eaLnBrk="1" hangingPunct="1">
              <a:spcBef>
                <a:spcPct val="0"/>
              </a:spcBef>
              <a:buClr>
                <a:srgbClr val="00B0F0"/>
              </a:buClr>
              <a:buSzPct val="125000"/>
            </a:pPr>
            <a:r>
              <a:rPr lang="en-US" altLang="en-US" sz="2800" smtClean="0">
                <a:cs typeface="Arial" charset="0"/>
              </a:rPr>
              <a:t> Be professional</a:t>
            </a:r>
          </a:p>
          <a:p>
            <a:pPr marL="107950" indent="0" eaLnBrk="1" hangingPunct="1">
              <a:spcBef>
                <a:spcPct val="0"/>
              </a:spcBef>
              <a:buClr>
                <a:srgbClr val="00B0F0"/>
              </a:buClr>
              <a:buSzPct val="125000"/>
              <a:buFontTx/>
              <a:buNone/>
            </a:pPr>
            <a:endParaRPr lang="en-US" altLang="en-US" sz="800" smtClean="0">
              <a:cs typeface="Arial" charset="0"/>
            </a:endParaRPr>
          </a:p>
          <a:p>
            <a:pPr marL="107950" indent="0" eaLnBrk="1" hangingPunct="1">
              <a:spcBef>
                <a:spcPct val="0"/>
              </a:spcBef>
              <a:buClr>
                <a:srgbClr val="00B0F0"/>
              </a:buClr>
              <a:buSzPct val="125000"/>
            </a:pPr>
            <a:r>
              <a:rPr lang="en-US" altLang="en-US" sz="2800" smtClean="0">
                <a:cs typeface="Arial" charset="0"/>
              </a:rPr>
              <a:t> Be calm and friendly</a:t>
            </a:r>
          </a:p>
          <a:p>
            <a:pPr marL="107950" indent="0" eaLnBrk="1" hangingPunct="1">
              <a:spcBef>
                <a:spcPct val="0"/>
              </a:spcBef>
              <a:buClr>
                <a:srgbClr val="00B0F0"/>
              </a:buClr>
              <a:buSzPct val="125000"/>
              <a:buFontTx/>
              <a:buNone/>
            </a:pPr>
            <a:endParaRPr lang="en-US" altLang="en-US" sz="800" smtClean="0">
              <a:cs typeface="Arial" charset="0"/>
            </a:endParaRPr>
          </a:p>
          <a:p>
            <a:pPr marL="107950" indent="0" eaLnBrk="1" hangingPunct="1">
              <a:spcBef>
                <a:spcPct val="0"/>
              </a:spcBef>
              <a:buClr>
                <a:srgbClr val="00B0F0"/>
              </a:buClr>
              <a:buSzPct val="125000"/>
            </a:pPr>
            <a:r>
              <a:rPr lang="en-US" altLang="en-US" sz="2800" smtClean="0">
                <a:cs typeface="Arial" charset="0"/>
              </a:rPr>
              <a:t> Discuss openly when there is disagreement</a:t>
            </a:r>
            <a:endParaRPr lang="en-US" altLang="en-US" sz="2500" smtClean="0">
              <a:cs typeface="Arial" charset="0"/>
            </a:endParaRPr>
          </a:p>
          <a:p>
            <a:pPr marL="107950" indent="0" eaLnBrk="1" hangingPunct="1">
              <a:buFontTx/>
              <a:buNone/>
            </a:pPr>
            <a:endParaRPr lang="en-US" altLang="en-US" sz="2800" smtClean="0"/>
          </a:p>
          <a:p>
            <a:pPr marL="107950" indent="0" eaLnBrk="1" hangingPunct="1">
              <a:buFontTx/>
              <a:buNone/>
            </a:pPr>
            <a:endParaRPr lang="en-US" altLang="en-US" sz="2800" smtClean="0"/>
          </a:p>
        </p:txBody>
      </p:sp>
      <p:sp>
        <p:nvSpPr>
          <p:cNvPr id="7" name="Title 6"/>
          <p:cNvSpPr>
            <a:spLocks noGrp="1"/>
          </p:cNvSpPr>
          <p:nvPr>
            <p:ph type="title" idx="4294967295"/>
          </p:nvPr>
        </p:nvSpPr>
        <p:spPr>
          <a:xfrm>
            <a:off x="533400" y="312738"/>
            <a:ext cx="8229600" cy="792161"/>
          </a:xfrm>
          <a:ln>
            <a:miter lim="800000"/>
            <a:headEnd/>
            <a:tailEnd/>
          </a:ln>
          <a:extLst/>
        </p:spPr>
        <p:txBody>
          <a:bodyPr rtlCol="0">
            <a:noAutofit/>
            <a:scene3d>
              <a:camera prst="orthographicFront"/>
              <a:lightRig rig="soft" dir="t"/>
            </a:scene3d>
            <a:sp3d prstMaterial="softEdge">
              <a:bevelT w="25400" h="25400"/>
            </a:sp3d>
          </a:bodyPr>
          <a:lstStyle/>
          <a:p>
            <a:pPr algn="l" eaLnBrk="1" fontAlgn="auto" hangingPunct="1">
              <a:spcAft>
                <a:spcPts val="0"/>
              </a:spcAft>
              <a:defRPr/>
            </a:pPr>
            <a:r>
              <a:rPr lang="en-US" b="1" kern="1200" dirty="0">
                <a:solidFill>
                  <a:srgbClr val="0070C0"/>
                </a:solidFill>
                <a:effectLst>
                  <a:outerShdw blurRad="31750" dist="25400" dir="5400000" algn="tl" rotWithShape="0">
                    <a:srgbClr val="000000">
                      <a:alpha val="25000"/>
                    </a:srgbClr>
                  </a:outerShdw>
                </a:effectLst>
              </a:rPr>
              <a:t/>
            </a:r>
            <a:br>
              <a:rPr lang="en-US" b="1" kern="1200" dirty="0">
                <a:solidFill>
                  <a:srgbClr val="0070C0"/>
                </a:solidFill>
                <a:effectLst>
                  <a:outerShdw blurRad="31750" dist="25400" dir="5400000" algn="tl" rotWithShape="0">
                    <a:srgbClr val="000000">
                      <a:alpha val="25000"/>
                    </a:srgbClr>
                  </a:outerShdw>
                </a:effectLst>
              </a:rPr>
            </a:br>
            <a:r>
              <a:rPr lang="en-US" b="1" kern="1200" dirty="0">
                <a:solidFill>
                  <a:srgbClr val="00B0F0"/>
                </a:solidFill>
                <a:effectLst>
                  <a:outerShdw blurRad="31750" dist="25400" dir="5400000" algn="tl" rotWithShape="0">
                    <a:srgbClr val="000000">
                      <a:alpha val="25000"/>
                    </a:srgbClr>
                  </a:outerShdw>
                </a:effectLst>
                <a:cs typeface="Arial" panose="020B0604020202020204" pitchFamily="34" charset="0"/>
              </a:rPr>
              <a:t>Remember to:</a:t>
            </a:r>
            <a:r>
              <a:rPr lang="en-US" b="1" kern="1200" dirty="0">
                <a:solidFill>
                  <a:srgbClr val="00B0F0"/>
                </a:solidFill>
                <a:effectLst>
                  <a:outerShdw blurRad="31750" dist="25400" dir="5400000" algn="tl" rotWithShape="0">
                    <a:srgbClr val="000000">
                      <a:alpha val="25000"/>
                    </a:srgbClr>
                  </a:outerShdw>
                </a:effectLst>
              </a:rPr>
              <a:t/>
            </a:r>
            <a:br>
              <a:rPr lang="en-US" b="1" kern="1200" dirty="0">
                <a:solidFill>
                  <a:srgbClr val="00B0F0"/>
                </a:solidFill>
                <a:effectLst>
                  <a:outerShdw blurRad="31750" dist="25400" dir="5400000" algn="tl" rotWithShape="0">
                    <a:srgbClr val="000000">
                      <a:alpha val="25000"/>
                    </a:srgbClr>
                  </a:outerShdw>
                </a:effectLst>
              </a:rPr>
            </a:br>
            <a:endParaRPr lang="en-US" b="1" kern="1200" dirty="0">
              <a:solidFill>
                <a:srgbClr val="00B0F0"/>
              </a:solidFill>
              <a:effectLst>
                <a:outerShdw blurRad="31750" dist="25400" dir="5400000" algn="tl" rotWithShape="0">
                  <a:srgbClr val="000000">
                    <a:alpha val="25000"/>
                  </a:srgbClr>
                </a:outerShdw>
              </a:effectLst>
            </a:endParaRPr>
          </a:p>
        </p:txBody>
      </p:sp>
      <p:pic>
        <p:nvPicPr>
          <p:cNvPr id="8197" name="Picture 6" descr="MC90031999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53200" y="1447800"/>
            <a:ext cx="1387475"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83FA7432-4968-4F3B-8B5D-4ABAA2C35011}" type="slidenum">
              <a:rPr lang="en-US" altLang="en-US" sz="1400" smtClean="0"/>
              <a:pPr eaLnBrk="1" hangingPunct="1">
                <a:spcBef>
                  <a:spcPct val="0"/>
                </a:spcBef>
                <a:buFontTx/>
                <a:buNone/>
              </a:pPr>
              <a:t>8</a:t>
            </a:fld>
            <a:endParaRPr lang="en-US" altLang="en-US" sz="1400" smtClean="0"/>
          </a:p>
        </p:txBody>
      </p:sp>
      <p:sp>
        <p:nvSpPr>
          <p:cNvPr id="9219" name="Content Placeholder 13"/>
          <p:cNvSpPr>
            <a:spLocks noGrp="1"/>
          </p:cNvSpPr>
          <p:nvPr>
            <p:ph sz="half" idx="4294967295"/>
          </p:nvPr>
        </p:nvSpPr>
        <p:spPr>
          <a:xfrm>
            <a:off x="1143000" y="1582738"/>
            <a:ext cx="7086600" cy="4419600"/>
          </a:xfrm>
        </p:spPr>
        <p:txBody>
          <a:bodyPr/>
          <a:lstStyle/>
          <a:p>
            <a:pPr marL="365125" indent="-255588" eaLnBrk="1" hangingPunct="1">
              <a:buClr>
                <a:srgbClr val="00B0F0"/>
              </a:buClr>
              <a:buSzPct val="125000"/>
            </a:pPr>
            <a:r>
              <a:rPr lang="en-US" altLang="en-US" smtClean="0">
                <a:cs typeface="Arial" charset="0"/>
              </a:rPr>
              <a:t>Ask questions. </a:t>
            </a:r>
          </a:p>
          <a:p>
            <a:pPr marL="365125" indent="-255588" eaLnBrk="1" hangingPunct="1">
              <a:buClr>
                <a:srgbClr val="00B0F0"/>
              </a:buClr>
              <a:buSzPct val="125000"/>
            </a:pPr>
            <a:r>
              <a:rPr lang="en-US" altLang="en-US" smtClean="0">
                <a:cs typeface="Arial" charset="0"/>
              </a:rPr>
              <a:t>To share, without hesitation, if the review  becomes too disruptive for the participants.</a:t>
            </a:r>
          </a:p>
          <a:p>
            <a:pPr marL="365125" indent="-255588" eaLnBrk="1" hangingPunct="1">
              <a:buClr>
                <a:srgbClr val="00B0F0"/>
              </a:buClr>
              <a:buSzPct val="125000"/>
            </a:pPr>
            <a:r>
              <a:rPr lang="en-US" altLang="en-US" smtClean="0">
                <a:cs typeface="Arial" charset="0"/>
              </a:rPr>
              <a:t>Demonstrate integrity throughout the process.</a:t>
            </a:r>
          </a:p>
          <a:p>
            <a:pPr marL="365125" indent="-255588" eaLnBrk="1" hangingPunct="1">
              <a:buClr>
                <a:srgbClr val="00B0F0"/>
              </a:buClr>
              <a:buSzPct val="125000"/>
            </a:pPr>
            <a:r>
              <a:rPr lang="en-US" altLang="en-US" smtClean="0">
                <a:cs typeface="Arial" charset="0"/>
              </a:rPr>
              <a:t>Ensure transparency.</a:t>
            </a:r>
          </a:p>
          <a:p>
            <a:pPr marL="365125" indent="-255588" eaLnBrk="1" hangingPunct="1"/>
            <a:endParaRPr lang="en-US" altLang="en-US" sz="2900" smtClean="0">
              <a:cs typeface="Arial" charset="0"/>
            </a:endParaRPr>
          </a:p>
          <a:p>
            <a:pPr marL="365125" indent="-255588" eaLnBrk="1" hangingPunct="1"/>
            <a:endParaRPr lang="en-US" altLang="en-US" sz="2900" smtClean="0"/>
          </a:p>
        </p:txBody>
      </p:sp>
      <p:sp>
        <p:nvSpPr>
          <p:cNvPr id="7" name="Title 6"/>
          <p:cNvSpPr>
            <a:spLocks noGrp="1"/>
          </p:cNvSpPr>
          <p:nvPr>
            <p:ph type="title" idx="4294967295"/>
          </p:nvPr>
        </p:nvSpPr>
        <p:spPr>
          <a:xfrm>
            <a:off x="457200" y="228600"/>
            <a:ext cx="8229600" cy="792162"/>
          </a:xfrm>
          <a:ln>
            <a:miter lim="800000"/>
            <a:headEnd/>
            <a:tailEnd/>
          </a:ln>
          <a:extLst/>
        </p:spPr>
        <p:txBody>
          <a:bodyPr rtlCol="0">
            <a:normAutofit/>
            <a:scene3d>
              <a:camera prst="orthographicFront"/>
              <a:lightRig rig="soft" dir="t"/>
            </a:scene3d>
            <a:sp3d prstMaterial="softEdge">
              <a:bevelT w="25400" h="25400"/>
            </a:sp3d>
          </a:bodyPr>
          <a:lstStyle/>
          <a:p>
            <a:pPr algn="l" eaLnBrk="1" fontAlgn="auto" hangingPunct="1">
              <a:spcAft>
                <a:spcPts val="0"/>
              </a:spcAft>
              <a:defRPr/>
            </a:pPr>
            <a:r>
              <a:rPr lang="en-US" b="1" kern="1200" dirty="0">
                <a:solidFill>
                  <a:srgbClr val="00B0F0"/>
                </a:solidFill>
                <a:effectLst>
                  <a:outerShdw blurRad="31750" dist="25400" dir="5400000" algn="tl" rotWithShape="0">
                    <a:srgbClr val="000000">
                      <a:alpha val="25000"/>
                    </a:srgbClr>
                  </a:outerShdw>
                </a:effectLst>
                <a:cs typeface="Arial" panose="020B0604020202020204" pitchFamily="34" charset="0"/>
              </a:rPr>
              <a:t>Remember to:</a:t>
            </a:r>
          </a:p>
        </p:txBody>
      </p:sp>
      <p:pic>
        <p:nvPicPr>
          <p:cNvPr id="9221" name="Picture 7" descr="MC900439348[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4419600"/>
            <a:ext cx="2209800" cy="2209800"/>
          </a:xfrm>
          <a:prstGeom prst="rect">
            <a:avLst/>
          </a:prstGeom>
          <a:solidFill>
            <a:schemeClr val="accent1"/>
          </a:solidFill>
          <a:ln w="9525">
            <a:solidFill>
              <a:schemeClr val="tx1"/>
            </a:solidFill>
            <a:miter lim="800000"/>
            <a:headEnd/>
            <a:tailEnd/>
          </a:ln>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3"/>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9F0C3B60-C842-4210-A7E3-4977C6CD9239}" type="slidenum">
              <a:rPr lang="en-US" altLang="en-US" sz="1400" smtClean="0"/>
              <a:pPr eaLnBrk="1" hangingPunct="1">
                <a:spcBef>
                  <a:spcPct val="0"/>
                </a:spcBef>
                <a:buFontTx/>
                <a:buNone/>
              </a:pPr>
              <a:t>9</a:t>
            </a:fld>
            <a:endParaRPr lang="en-US" altLang="en-US" sz="1400" smtClean="0"/>
          </a:p>
        </p:txBody>
      </p:sp>
      <p:sp>
        <p:nvSpPr>
          <p:cNvPr id="10243" name="Content Placeholder 13"/>
          <p:cNvSpPr>
            <a:spLocks noGrp="1"/>
          </p:cNvSpPr>
          <p:nvPr>
            <p:ph sz="half" idx="4294967295"/>
          </p:nvPr>
        </p:nvSpPr>
        <p:spPr>
          <a:xfrm>
            <a:off x="457200" y="1447800"/>
            <a:ext cx="7315200" cy="4518025"/>
          </a:xfrm>
        </p:spPr>
        <p:txBody>
          <a:bodyPr/>
          <a:lstStyle/>
          <a:p>
            <a:pPr marL="365125" indent="-255588" eaLnBrk="1" hangingPunct="1">
              <a:buClr>
                <a:srgbClr val="00B0F0"/>
              </a:buClr>
              <a:buSzPct val="125000"/>
            </a:pPr>
            <a:r>
              <a:rPr lang="en-US" altLang="en-US" smtClean="0">
                <a:cs typeface="Arial" charset="0"/>
              </a:rPr>
              <a:t>The process is not  personal; it is a system – we all have shared accountability.</a:t>
            </a:r>
          </a:p>
          <a:p>
            <a:pPr marL="365125" indent="-255588" eaLnBrk="1" hangingPunct="1">
              <a:buClr>
                <a:srgbClr val="00B0F0"/>
              </a:buClr>
              <a:buSzPct val="125000"/>
            </a:pPr>
            <a:r>
              <a:rPr lang="en-US" altLang="en-US" smtClean="0">
                <a:cs typeface="Arial" charset="0"/>
              </a:rPr>
              <a:t>Providers need to ensure preparedness, and LME-MCOs need to demonstrate patience, e.g. information may not be readily available and/or resources may be limited.</a:t>
            </a:r>
          </a:p>
          <a:p>
            <a:pPr marL="365125" indent="-255588" eaLnBrk="1" hangingPunct="1"/>
            <a:endParaRPr lang="en-US" altLang="en-US" smtClean="0"/>
          </a:p>
          <a:p>
            <a:pPr marL="365125" indent="-255588" eaLnBrk="1" hangingPunct="1">
              <a:buFontTx/>
              <a:buNone/>
            </a:pPr>
            <a:endParaRPr lang="en-US" altLang="en-US" smtClean="0"/>
          </a:p>
          <a:p>
            <a:pPr marL="365125" indent="-255588" eaLnBrk="1" hangingPunct="1">
              <a:buFontTx/>
              <a:buNone/>
            </a:pPr>
            <a:r>
              <a:rPr lang="en-US" altLang="en-US" smtClean="0"/>
              <a:t> </a:t>
            </a:r>
          </a:p>
          <a:p>
            <a:pPr marL="365125" indent="-255588" eaLnBrk="1" hangingPunct="1">
              <a:buFontTx/>
              <a:buNone/>
            </a:pPr>
            <a:endParaRPr lang="en-US" altLang="en-US" smtClean="0"/>
          </a:p>
        </p:txBody>
      </p:sp>
      <p:sp>
        <p:nvSpPr>
          <p:cNvPr id="7" name="Title 6"/>
          <p:cNvSpPr>
            <a:spLocks noGrp="1"/>
          </p:cNvSpPr>
          <p:nvPr>
            <p:ph type="title" idx="4294967295"/>
          </p:nvPr>
        </p:nvSpPr>
        <p:spPr>
          <a:xfrm>
            <a:off x="457200" y="304800"/>
            <a:ext cx="8229600" cy="792162"/>
          </a:xfrm>
          <a:ln>
            <a:miter lim="800000"/>
            <a:headEnd/>
            <a:tailEnd/>
          </a:ln>
          <a:extLst/>
        </p:spPr>
        <p:txBody>
          <a:bodyPr rtlCol="0">
            <a:normAutofit/>
            <a:scene3d>
              <a:camera prst="orthographicFront"/>
              <a:lightRig rig="soft" dir="t"/>
            </a:scene3d>
            <a:sp3d prstMaterial="softEdge">
              <a:bevelT w="25400" h="25400"/>
            </a:sp3d>
          </a:bodyPr>
          <a:lstStyle/>
          <a:p>
            <a:pPr algn="l" eaLnBrk="1" fontAlgn="auto" hangingPunct="1">
              <a:spcAft>
                <a:spcPts val="0"/>
              </a:spcAft>
              <a:defRPr/>
            </a:pPr>
            <a:r>
              <a:rPr lang="en-US" b="1" kern="1200" dirty="0">
                <a:solidFill>
                  <a:srgbClr val="00B0F0"/>
                </a:solidFill>
                <a:effectLst>
                  <a:outerShdw blurRad="31750" dist="25400" dir="5400000" algn="tl" rotWithShape="0">
                    <a:srgbClr val="000000">
                      <a:alpha val="25000"/>
                    </a:srgbClr>
                  </a:outerShdw>
                </a:effectLst>
                <a:cs typeface="Arial" panose="020B0604020202020204" pitchFamily="34" charset="0"/>
              </a:rPr>
              <a:t>Other Reminders:</a:t>
            </a:r>
          </a:p>
        </p:txBody>
      </p:sp>
      <p:pic>
        <p:nvPicPr>
          <p:cNvPr id="10245" name="Picture 5" descr="MC90007873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00" y="1828800"/>
            <a:ext cx="11176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TotalTime>
  <Words>1583</Words>
  <Application>Microsoft Office PowerPoint</Application>
  <PresentationFormat>On-screen Show (4:3)</PresentationFormat>
  <Paragraphs>203</Paragraphs>
  <Slides>16</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Impact</vt:lpstr>
      <vt:lpstr>Wingdings</vt:lpstr>
      <vt:lpstr>Calibri</vt:lpstr>
      <vt:lpstr>Default Design</vt:lpstr>
      <vt:lpstr>Customer Service One to Another</vt:lpstr>
      <vt:lpstr>Customer Service  One to Another </vt:lpstr>
      <vt:lpstr> Important Things to Remember: </vt:lpstr>
      <vt:lpstr>   Providers     </vt:lpstr>
      <vt:lpstr>Managed Care Organization (LME/MCO)  </vt:lpstr>
      <vt:lpstr>General Monitoring Courtesies</vt:lpstr>
      <vt:lpstr> Remember to: </vt:lpstr>
      <vt:lpstr>Remember to:</vt:lpstr>
      <vt:lpstr>Other Reminders:</vt:lpstr>
      <vt:lpstr>Other Reminders:</vt:lpstr>
      <vt:lpstr>Other Reminders:</vt:lpstr>
      <vt:lpstr> Asking and Answering Questions: </vt:lpstr>
      <vt:lpstr>Asking and Answering Questions:</vt:lpstr>
      <vt:lpstr>Seek Recourse When:</vt:lpstr>
      <vt:lpstr>Partners Making a Difference</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Customer Service One to Another</dc:title>
  <dc:creator>Sandee Resnick</dc:creator>
  <cp:lastModifiedBy>Mary T. Tripp</cp:lastModifiedBy>
  <cp:revision>14</cp:revision>
  <dcterms:created xsi:type="dcterms:W3CDTF">2014-03-15T16:09:38Z</dcterms:created>
  <dcterms:modified xsi:type="dcterms:W3CDTF">2014-05-08T01:12:20Z</dcterms:modified>
</cp:coreProperties>
</file>