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5"/>
  </p:notesMasterIdLst>
  <p:sldIdLst>
    <p:sldId id="256" r:id="rId2"/>
    <p:sldId id="268" r:id="rId3"/>
    <p:sldId id="269" r:id="rId4"/>
    <p:sldId id="270" r:id="rId5"/>
    <p:sldId id="271" r:id="rId6"/>
    <p:sldId id="272" r:id="rId7"/>
    <p:sldId id="273" r:id="rId8"/>
    <p:sldId id="274" r:id="rId9"/>
    <p:sldId id="275" r:id="rId10"/>
    <p:sldId id="276" r:id="rId11"/>
    <p:sldId id="278" r:id="rId12"/>
    <p:sldId id="279" r:id="rId13"/>
    <p:sldId id="277" r:id="rId14"/>
    <p:sldId id="280" r:id="rId15"/>
    <p:sldId id="311" r:id="rId16"/>
    <p:sldId id="282" r:id="rId17"/>
    <p:sldId id="281" r:id="rId18"/>
    <p:sldId id="283" r:id="rId19"/>
    <p:sldId id="309" r:id="rId20"/>
    <p:sldId id="310" r:id="rId21"/>
    <p:sldId id="284" r:id="rId22"/>
    <p:sldId id="285" r:id="rId23"/>
    <p:sldId id="286" r:id="rId24"/>
    <p:sldId id="287" r:id="rId25"/>
    <p:sldId id="288" r:id="rId26"/>
    <p:sldId id="289" r:id="rId27"/>
    <p:sldId id="290" r:id="rId28"/>
    <p:sldId id="291" r:id="rId29"/>
    <p:sldId id="292" r:id="rId30"/>
    <p:sldId id="293" r:id="rId31"/>
    <p:sldId id="294" r:id="rId32"/>
    <p:sldId id="295" r:id="rId33"/>
    <p:sldId id="298" r:id="rId34"/>
    <p:sldId id="299" r:id="rId35"/>
    <p:sldId id="303" r:id="rId36"/>
    <p:sldId id="304" r:id="rId37"/>
    <p:sldId id="305" r:id="rId38"/>
    <p:sldId id="306" r:id="rId39"/>
    <p:sldId id="308" r:id="rId40"/>
    <p:sldId id="307" r:id="rId41"/>
    <p:sldId id="302" r:id="rId42"/>
    <p:sldId id="300" r:id="rId43"/>
    <p:sldId id="301" r:id="rId44"/>
  </p:sldIdLst>
  <p:sldSz cx="9144000" cy="6858000" type="screen4x3"/>
  <p:notesSz cx="6881813"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65740" autoAdjust="0"/>
  </p:normalViewPr>
  <p:slideViewPr>
    <p:cSldViewPr>
      <p:cViewPr>
        <p:scale>
          <a:sx n="57" d="100"/>
          <a:sy n="57" d="100"/>
        </p:scale>
        <p:origin x="-384" y="73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82913"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46" tIns="46223" rIns="92446" bIns="46223" numCol="1" anchor="t" anchorCtr="0" compatLnSpc="1">
            <a:prstTxWarp prst="textNoShape">
              <a:avLst/>
            </a:prstTxWarp>
          </a:bodyPr>
          <a:lstStyle>
            <a:lvl1pPr>
              <a:defRPr sz="1200">
                <a:latin typeface="Arial" pitchFamily="34" charset="0"/>
              </a:defRPr>
            </a:lvl1pPr>
          </a:lstStyle>
          <a:p>
            <a:pPr>
              <a:defRPr/>
            </a:pPr>
            <a:endParaRPr lang="en-US" altLang="en-US"/>
          </a:p>
        </p:txBody>
      </p:sp>
      <p:sp>
        <p:nvSpPr>
          <p:cNvPr id="4099" name="Rectangle 3"/>
          <p:cNvSpPr>
            <a:spLocks noGrp="1" noChangeArrowheads="1"/>
          </p:cNvSpPr>
          <p:nvPr>
            <p:ph type="dt" idx="1"/>
          </p:nvPr>
        </p:nvSpPr>
        <p:spPr bwMode="auto">
          <a:xfrm>
            <a:off x="3897313" y="0"/>
            <a:ext cx="2982912"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46" tIns="46223" rIns="92446" bIns="46223" numCol="1" anchor="t" anchorCtr="0" compatLnSpc="1">
            <a:prstTxWarp prst="textNoShape">
              <a:avLst/>
            </a:prstTxWarp>
          </a:bodyPr>
          <a:lstStyle>
            <a:lvl1pPr algn="r">
              <a:defRPr sz="1200">
                <a:latin typeface="Arial" pitchFamily="34" charset="0"/>
              </a:defRPr>
            </a:lvl1pPr>
          </a:lstStyle>
          <a:p>
            <a:pPr>
              <a:defRPr/>
            </a:pPr>
            <a:endParaRPr lang="en-US" altLang="en-US"/>
          </a:p>
        </p:txBody>
      </p:sp>
      <p:sp>
        <p:nvSpPr>
          <p:cNvPr id="46084" name="Rectangle 4"/>
          <p:cNvSpPr>
            <a:spLocks noRot="1" noChangeArrowheads="1" noTextEdit="1"/>
          </p:cNvSpPr>
          <p:nvPr>
            <p:ph type="sldImg" idx="2"/>
          </p:nvPr>
        </p:nvSpPr>
        <p:spPr bwMode="auto">
          <a:xfrm>
            <a:off x="1117600" y="696913"/>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688975" y="4416425"/>
            <a:ext cx="550545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46" tIns="46223" rIns="92446" bIns="46223"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4102" name="Rectangle 6"/>
          <p:cNvSpPr>
            <a:spLocks noGrp="1" noChangeArrowheads="1"/>
          </p:cNvSpPr>
          <p:nvPr>
            <p:ph type="ftr" sz="quarter" idx="4"/>
          </p:nvPr>
        </p:nvSpPr>
        <p:spPr bwMode="auto">
          <a:xfrm>
            <a:off x="0" y="8829675"/>
            <a:ext cx="2982913"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46" tIns="46223" rIns="92446" bIns="46223" numCol="1" anchor="b" anchorCtr="0" compatLnSpc="1">
            <a:prstTxWarp prst="textNoShape">
              <a:avLst/>
            </a:prstTxWarp>
          </a:bodyPr>
          <a:lstStyle>
            <a:lvl1pPr>
              <a:defRPr sz="1200">
                <a:latin typeface="Arial" pitchFamily="34" charset="0"/>
              </a:defRPr>
            </a:lvl1pPr>
          </a:lstStyle>
          <a:p>
            <a:pPr>
              <a:defRPr/>
            </a:pPr>
            <a:endParaRPr lang="en-US" altLang="en-US"/>
          </a:p>
        </p:txBody>
      </p:sp>
      <p:sp>
        <p:nvSpPr>
          <p:cNvPr id="4103" name="Rectangle 7"/>
          <p:cNvSpPr>
            <a:spLocks noGrp="1" noChangeArrowheads="1"/>
          </p:cNvSpPr>
          <p:nvPr>
            <p:ph type="sldNum" sz="quarter" idx="5"/>
          </p:nvPr>
        </p:nvSpPr>
        <p:spPr bwMode="auto">
          <a:xfrm>
            <a:off x="3897313" y="8829675"/>
            <a:ext cx="2982912"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46" tIns="46223" rIns="92446" bIns="46223" numCol="1" anchor="b" anchorCtr="0" compatLnSpc="1">
            <a:prstTxWarp prst="textNoShape">
              <a:avLst/>
            </a:prstTxWarp>
          </a:bodyPr>
          <a:lstStyle>
            <a:lvl1pPr algn="r">
              <a:defRPr sz="1200">
                <a:latin typeface="Arial" pitchFamily="34" charset="0"/>
              </a:defRPr>
            </a:lvl1pPr>
          </a:lstStyle>
          <a:p>
            <a:pPr>
              <a:defRPr/>
            </a:pPr>
            <a:fld id="{75F90EC3-46A9-47D2-B62C-CAFC50FE9E68}" type="slidenum">
              <a:rPr lang="en-US" altLang="en-US"/>
              <a:pPr>
                <a:defRPr/>
              </a:pPr>
              <a:t>‹#›</a:t>
            </a:fld>
            <a:endParaRPr lang="en-US" altLang="en-US"/>
          </a:p>
        </p:txBody>
      </p:sp>
    </p:spTree>
    <p:extLst>
      <p:ext uri="{BB962C8B-B14F-4D97-AF65-F5344CB8AC3E}">
        <p14:creationId xmlns:p14="http://schemas.microsoft.com/office/powerpoint/2010/main" val="10103516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50888" indent="-287338" eaLnBrk="0" hangingPunct="0">
              <a:spcBef>
                <a:spcPct val="30000"/>
              </a:spcBef>
              <a:defRPr sz="1200">
                <a:solidFill>
                  <a:schemeClr val="tx1"/>
                </a:solidFill>
                <a:latin typeface="Arial" charset="0"/>
              </a:defRPr>
            </a:lvl2pPr>
            <a:lvl3pPr marL="1154113" indent="-230188" eaLnBrk="0" hangingPunct="0">
              <a:spcBef>
                <a:spcPct val="30000"/>
              </a:spcBef>
              <a:defRPr sz="1200">
                <a:solidFill>
                  <a:schemeClr val="tx1"/>
                </a:solidFill>
                <a:latin typeface="Arial" charset="0"/>
              </a:defRPr>
            </a:lvl3pPr>
            <a:lvl4pPr marL="1617663" indent="-230188" eaLnBrk="0" hangingPunct="0">
              <a:spcBef>
                <a:spcPct val="30000"/>
              </a:spcBef>
              <a:defRPr sz="1200">
                <a:solidFill>
                  <a:schemeClr val="tx1"/>
                </a:solidFill>
                <a:latin typeface="Arial" charset="0"/>
              </a:defRPr>
            </a:lvl4pPr>
            <a:lvl5pPr marL="2079625" indent="-230188" eaLnBrk="0" hangingPunct="0">
              <a:spcBef>
                <a:spcPct val="30000"/>
              </a:spcBef>
              <a:defRPr sz="1200">
                <a:solidFill>
                  <a:schemeClr val="tx1"/>
                </a:solidFill>
                <a:latin typeface="Arial" charset="0"/>
              </a:defRPr>
            </a:lvl5pPr>
            <a:lvl6pPr marL="2536825" indent="-230188" eaLnBrk="0" fontAlgn="base" hangingPunct="0">
              <a:spcBef>
                <a:spcPct val="30000"/>
              </a:spcBef>
              <a:spcAft>
                <a:spcPct val="0"/>
              </a:spcAft>
              <a:defRPr sz="1200">
                <a:solidFill>
                  <a:schemeClr val="tx1"/>
                </a:solidFill>
                <a:latin typeface="Arial" charset="0"/>
              </a:defRPr>
            </a:lvl6pPr>
            <a:lvl7pPr marL="2994025" indent="-230188" eaLnBrk="0" fontAlgn="base" hangingPunct="0">
              <a:spcBef>
                <a:spcPct val="30000"/>
              </a:spcBef>
              <a:spcAft>
                <a:spcPct val="0"/>
              </a:spcAft>
              <a:defRPr sz="1200">
                <a:solidFill>
                  <a:schemeClr val="tx1"/>
                </a:solidFill>
                <a:latin typeface="Arial" charset="0"/>
              </a:defRPr>
            </a:lvl7pPr>
            <a:lvl8pPr marL="3451225" indent="-230188" eaLnBrk="0" fontAlgn="base" hangingPunct="0">
              <a:spcBef>
                <a:spcPct val="30000"/>
              </a:spcBef>
              <a:spcAft>
                <a:spcPct val="0"/>
              </a:spcAft>
              <a:defRPr sz="1200">
                <a:solidFill>
                  <a:schemeClr val="tx1"/>
                </a:solidFill>
                <a:latin typeface="Arial" charset="0"/>
              </a:defRPr>
            </a:lvl8pPr>
            <a:lvl9pPr marL="3908425" indent="-230188"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F43A236-E267-4773-BAF7-6E3F07894789}" type="slidenum">
              <a:rPr lang="en-US" altLang="en-US" smtClean="0"/>
              <a:pPr eaLnBrk="1" hangingPunct="1">
                <a:spcBef>
                  <a:spcPct val="0"/>
                </a:spcBef>
              </a:pPr>
              <a:t>1</a:t>
            </a:fld>
            <a:endParaRPr lang="en-US" altLang="en-US" smtClean="0"/>
          </a:p>
        </p:txBody>
      </p:sp>
      <p:sp>
        <p:nvSpPr>
          <p:cNvPr id="47107" name="Slide Image Placeholder 1"/>
          <p:cNvSpPr>
            <a:spLocks noGrp="1" noRot="1" noChangeAspect="1" noTextEdit="1"/>
          </p:cNvSpPr>
          <p:nvPr>
            <p:ph type="sldImg"/>
          </p:nvPr>
        </p:nvSpPr>
        <p:spPr>
          <a:ln/>
        </p:spPr>
      </p:sp>
      <p:sp>
        <p:nvSpPr>
          <p:cNvPr id="47108" name="Notes Placeholder 2"/>
          <p:cNvSpPr>
            <a:spLocks noGrp="1"/>
          </p:cNvSpPr>
          <p:nvPr>
            <p:ph type="body" idx="1"/>
          </p:nvPr>
        </p:nvSpPr>
        <p:spPr>
          <a:noFill/>
        </p:spPr>
        <p:txBody>
          <a:bodyPr lIns="92444" tIns="46222" rIns="92444" bIns="46222"/>
          <a:lstStyle/>
          <a:p>
            <a:pPr defTabSz="461963" eaLnBrk="1" hangingPunct="1"/>
            <a:endParaRPr lang="en-US" altLang="en-US" smtClean="0">
              <a:latin typeface="Arial" charset="0"/>
            </a:endParaRPr>
          </a:p>
          <a:p>
            <a:pPr defTabSz="461963" eaLnBrk="1" hangingPunct="1"/>
            <a:r>
              <a:rPr lang="en-US" altLang="en-US" sz="1100" smtClean="0">
                <a:latin typeface="Arial" charset="0"/>
              </a:rPr>
              <a:t>Hello.  My name is Mary Tripp.  I am the Policy Unit Leader in the DMH/DD/SAS Accountability Team.  On behalf of the NC DHHS-LME/MCO-Provider Collaboration Workgroup, we are pleased to present a series of webinars on the new process for routine monitoring of licensed independent practitioners and provider agencies. These webinars are an extension of the workshops presented across the state in February 2014 to introduce the new process and monitoring tools.  These webinars allow time for a more in-depth discussion of each topic than was possible during the introductory workshops.  The webinars are recorded in modules to allow you to directly access a specific topic of interest to you.  </a:t>
            </a:r>
          </a:p>
          <a:p>
            <a:pPr defTabSz="461963" eaLnBrk="1" hangingPunct="1"/>
            <a:endParaRPr lang="en-US" altLang="en-US" sz="1100" smtClean="0">
              <a:latin typeface="Arial" charset="0"/>
            </a:endParaRPr>
          </a:p>
          <a:p>
            <a:pPr defTabSz="461963" eaLnBrk="1" hangingPunct="1"/>
            <a:r>
              <a:rPr lang="en-US" altLang="en-US" sz="1100" smtClean="0">
                <a:latin typeface="Arial" charset="0"/>
              </a:rPr>
              <a:t>In addition to this webinar which provides an overview of the new process for routine provider monitoring, other webinars in this series include a discussion of each item on the routine review tools and post-payment review tools from the standpoint of what the reviewer will be looking for and the criteria for scoring an item as Met or Not Met.  In order to address the special and unique requirements for each provider type, there are separate modules for licensed independent practitioners and provider agencies.  Other modules in this series include tips for organizing for the review; important process points; how the items are weighted and scored; transparency in the provider monitoring process; and creating a partnership by providing good customer service.</a:t>
            </a:r>
          </a:p>
        </p:txBody>
      </p:sp>
      <p:sp>
        <p:nvSpPr>
          <p:cNvPr id="47109" name="Slide Number Placeholder 3"/>
          <p:cNvSpPr txBox="1">
            <a:spLocks noGrp="1"/>
          </p:cNvSpPr>
          <p:nvPr/>
        </p:nvSpPr>
        <p:spPr bwMode="auto">
          <a:xfrm>
            <a:off x="3897313" y="8829675"/>
            <a:ext cx="2982912"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44" tIns="46222" rIns="92444" bIns="46222" anchor="b"/>
          <a:lstStyle>
            <a:lvl1pPr eaLnBrk="0" hangingPunct="0">
              <a:spcBef>
                <a:spcPct val="30000"/>
              </a:spcBef>
              <a:defRPr sz="1200">
                <a:solidFill>
                  <a:schemeClr val="tx1"/>
                </a:solidFill>
                <a:latin typeface="Arial" charset="0"/>
              </a:defRPr>
            </a:lvl1pPr>
            <a:lvl2pPr marL="735013" indent="-282575" eaLnBrk="0" hangingPunct="0">
              <a:spcBef>
                <a:spcPct val="30000"/>
              </a:spcBef>
              <a:defRPr sz="1200">
                <a:solidFill>
                  <a:schemeClr val="tx1"/>
                </a:solidFill>
                <a:latin typeface="Arial" charset="0"/>
              </a:defRPr>
            </a:lvl2pPr>
            <a:lvl3pPr marL="1130300" indent="-225425" eaLnBrk="0" hangingPunct="0">
              <a:spcBef>
                <a:spcPct val="30000"/>
              </a:spcBef>
              <a:defRPr sz="1200">
                <a:solidFill>
                  <a:schemeClr val="tx1"/>
                </a:solidFill>
                <a:latin typeface="Arial" charset="0"/>
              </a:defRPr>
            </a:lvl3pPr>
            <a:lvl4pPr marL="1582738" indent="-225425" eaLnBrk="0" hangingPunct="0">
              <a:spcBef>
                <a:spcPct val="30000"/>
              </a:spcBef>
              <a:defRPr sz="1200">
                <a:solidFill>
                  <a:schemeClr val="tx1"/>
                </a:solidFill>
                <a:latin typeface="Arial" charset="0"/>
              </a:defRPr>
            </a:lvl4pPr>
            <a:lvl5pPr marL="2035175" indent="-227013" eaLnBrk="0" hangingPunct="0">
              <a:spcBef>
                <a:spcPct val="30000"/>
              </a:spcBef>
              <a:defRPr sz="1200">
                <a:solidFill>
                  <a:schemeClr val="tx1"/>
                </a:solidFill>
                <a:latin typeface="Arial" charset="0"/>
              </a:defRPr>
            </a:lvl5pPr>
            <a:lvl6pPr marL="2492375" indent="-227013" eaLnBrk="0" fontAlgn="base" hangingPunct="0">
              <a:spcBef>
                <a:spcPct val="30000"/>
              </a:spcBef>
              <a:spcAft>
                <a:spcPct val="0"/>
              </a:spcAft>
              <a:defRPr sz="1200">
                <a:solidFill>
                  <a:schemeClr val="tx1"/>
                </a:solidFill>
                <a:latin typeface="Arial" charset="0"/>
              </a:defRPr>
            </a:lvl6pPr>
            <a:lvl7pPr marL="2949575" indent="-227013" eaLnBrk="0" fontAlgn="base" hangingPunct="0">
              <a:spcBef>
                <a:spcPct val="30000"/>
              </a:spcBef>
              <a:spcAft>
                <a:spcPct val="0"/>
              </a:spcAft>
              <a:defRPr sz="1200">
                <a:solidFill>
                  <a:schemeClr val="tx1"/>
                </a:solidFill>
                <a:latin typeface="Arial" charset="0"/>
              </a:defRPr>
            </a:lvl7pPr>
            <a:lvl8pPr marL="3406775" indent="-227013" eaLnBrk="0" fontAlgn="base" hangingPunct="0">
              <a:spcBef>
                <a:spcPct val="30000"/>
              </a:spcBef>
              <a:spcAft>
                <a:spcPct val="0"/>
              </a:spcAft>
              <a:defRPr sz="1200">
                <a:solidFill>
                  <a:schemeClr val="tx1"/>
                </a:solidFill>
                <a:latin typeface="Arial" charset="0"/>
              </a:defRPr>
            </a:lvl8pPr>
            <a:lvl9pPr marL="3863975" indent="-227013"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7D567176-16AB-45A5-9839-203D713818A4}" type="slidenum">
              <a:rPr lang="en-US" altLang="en-US">
                <a:latin typeface="Calibri" pitchFamily="34" charset="0"/>
              </a:rPr>
              <a:pPr algn="r" eaLnBrk="1" hangingPunct="1">
                <a:spcBef>
                  <a:spcPct val="0"/>
                </a:spcBef>
              </a:pPr>
              <a:t>1</a:t>
            </a:fld>
            <a:endParaRPr lang="en-US" altLang="en-US">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p:spPr>
        <p:txBody>
          <a:bodyPr/>
          <a:lstStyle/>
          <a:p>
            <a:pPr eaLnBrk="1" hangingPunct="1"/>
            <a:endParaRPr lang="en-US" altLang="en-US" smtClean="0">
              <a:latin typeface="Arial" charset="0"/>
            </a:endParaRPr>
          </a:p>
          <a:p>
            <a:pPr eaLnBrk="1" hangingPunct="1"/>
            <a:r>
              <a:rPr lang="en-US" altLang="en-US" smtClean="0">
                <a:latin typeface="Arial" charset="0"/>
              </a:rPr>
              <a:t>The belief that there is a direct correlation between quality providers, quality services, and the best possible outcomes for the individuals and families that we serve has been a guiding principle as we work together to develop viable strategies for a more efficient process for evaluating provider performance.</a:t>
            </a:r>
          </a:p>
        </p:txBody>
      </p:sp>
      <p:sp>
        <p:nvSpPr>
          <p:cNvPr id="56324"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50888" indent="-287338" eaLnBrk="0" hangingPunct="0">
              <a:spcBef>
                <a:spcPct val="30000"/>
              </a:spcBef>
              <a:defRPr sz="1200">
                <a:solidFill>
                  <a:schemeClr val="tx1"/>
                </a:solidFill>
                <a:latin typeface="Arial" charset="0"/>
              </a:defRPr>
            </a:lvl2pPr>
            <a:lvl3pPr marL="1154113" indent="-230188" eaLnBrk="0" hangingPunct="0">
              <a:spcBef>
                <a:spcPct val="30000"/>
              </a:spcBef>
              <a:defRPr sz="1200">
                <a:solidFill>
                  <a:schemeClr val="tx1"/>
                </a:solidFill>
                <a:latin typeface="Arial" charset="0"/>
              </a:defRPr>
            </a:lvl3pPr>
            <a:lvl4pPr marL="1617663" indent="-230188" eaLnBrk="0" hangingPunct="0">
              <a:spcBef>
                <a:spcPct val="30000"/>
              </a:spcBef>
              <a:defRPr sz="1200">
                <a:solidFill>
                  <a:schemeClr val="tx1"/>
                </a:solidFill>
                <a:latin typeface="Arial" charset="0"/>
              </a:defRPr>
            </a:lvl4pPr>
            <a:lvl5pPr marL="2079625" indent="-230188" eaLnBrk="0" hangingPunct="0">
              <a:spcBef>
                <a:spcPct val="30000"/>
              </a:spcBef>
              <a:defRPr sz="1200">
                <a:solidFill>
                  <a:schemeClr val="tx1"/>
                </a:solidFill>
                <a:latin typeface="Arial" charset="0"/>
              </a:defRPr>
            </a:lvl5pPr>
            <a:lvl6pPr marL="2536825" indent="-230188" eaLnBrk="0" fontAlgn="base" hangingPunct="0">
              <a:spcBef>
                <a:spcPct val="30000"/>
              </a:spcBef>
              <a:spcAft>
                <a:spcPct val="0"/>
              </a:spcAft>
              <a:defRPr sz="1200">
                <a:solidFill>
                  <a:schemeClr val="tx1"/>
                </a:solidFill>
                <a:latin typeface="Arial" charset="0"/>
              </a:defRPr>
            </a:lvl6pPr>
            <a:lvl7pPr marL="2994025" indent="-230188" eaLnBrk="0" fontAlgn="base" hangingPunct="0">
              <a:spcBef>
                <a:spcPct val="30000"/>
              </a:spcBef>
              <a:spcAft>
                <a:spcPct val="0"/>
              </a:spcAft>
              <a:defRPr sz="1200">
                <a:solidFill>
                  <a:schemeClr val="tx1"/>
                </a:solidFill>
                <a:latin typeface="Arial" charset="0"/>
              </a:defRPr>
            </a:lvl7pPr>
            <a:lvl8pPr marL="3451225" indent="-230188" eaLnBrk="0" fontAlgn="base" hangingPunct="0">
              <a:spcBef>
                <a:spcPct val="30000"/>
              </a:spcBef>
              <a:spcAft>
                <a:spcPct val="0"/>
              </a:spcAft>
              <a:defRPr sz="1200">
                <a:solidFill>
                  <a:schemeClr val="tx1"/>
                </a:solidFill>
                <a:latin typeface="Arial" charset="0"/>
              </a:defRPr>
            </a:lvl8pPr>
            <a:lvl9pPr marL="3908425" indent="-230188"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D6A5E1B-269B-4663-86F5-4863FD771B8A}" type="slidenum">
              <a:rPr lang="en-US" altLang="en-US" smtClean="0"/>
              <a:pPr eaLnBrk="1" hangingPunct="1">
                <a:spcBef>
                  <a:spcPct val="0"/>
                </a:spcBef>
              </a:pPr>
              <a:t>10</a:t>
            </a:fld>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p:spPr>
        <p:txBody>
          <a:bodyPr/>
          <a:lstStyle/>
          <a:p>
            <a:pPr eaLnBrk="1" hangingPunct="1"/>
            <a:endParaRPr lang="en-US" altLang="en-US" smtClean="0">
              <a:latin typeface="Arial" charset="0"/>
            </a:endParaRPr>
          </a:p>
          <a:p>
            <a:pPr eaLnBrk="1" hangingPunct="1"/>
            <a:r>
              <a:rPr lang="en-US" altLang="en-US" smtClean="0">
                <a:latin typeface="Arial" charset="0"/>
              </a:rPr>
              <a:t>Now let’s talk about the scope of routine monitoring – what it does and does not include – and how the process is structured.</a:t>
            </a:r>
          </a:p>
          <a:p>
            <a:pPr eaLnBrk="1" hangingPunct="1"/>
            <a:endParaRPr lang="en-US" altLang="en-US" smtClean="0">
              <a:latin typeface="Arial" charset="0"/>
            </a:endParaRPr>
          </a:p>
          <a:p>
            <a:pPr eaLnBrk="1" hangingPunct="1"/>
            <a:r>
              <a:rPr lang="en-US" altLang="en-US" smtClean="0">
                <a:latin typeface="Arial" charset="0"/>
              </a:rPr>
              <a:t>Routine provider monitoring involves state-funded as well as Medicaid-funded services and includes a routine review and a post-payment review.</a:t>
            </a:r>
          </a:p>
          <a:p>
            <a:pPr eaLnBrk="1" hangingPunct="1"/>
            <a:endParaRPr lang="en-US" altLang="en-US" smtClean="0">
              <a:latin typeface="Arial" charset="0"/>
            </a:endParaRPr>
          </a:p>
          <a:p>
            <a:pPr eaLnBrk="1" hangingPunct="1"/>
            <a:r>
              <a:rPr lang="en-US" altLang="en-US" smtClean="0">
                <a:latin typeface="Arial" charset="0"/>
              </a:rPr>
              <a:t>While both components of the routine monitoring are typically completed during the same on-site visit, they may occur at different times.</a:t>
            </a:r>
          </a:p>
        </p:txBody>
      </p:sp>
      <p:sp>
        <p:nvSpPr>
          <p:cNvPr id="57348"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50888" indent="-287338" eaLnBrk="0" hangingPunct="0">
              <a:spcBef>
                <a:spcPct val="30000"/>
              </a:spcBef>
              <a:defRPr sz="1200">
                <a:solidFill>
                  <a:schemeClr val="tx1"/>
                </a:solidFill>
                <a:latin typeface="Arial" charset="0"/>
              </a:defRPr>
            </a:lvl2pPr>
            <a:lvl3pPr marL="1154113" indent="-230188" eaLnBrk="0" hangingPunct="0">
              <a:spcBef>
                <a:spcPct val="30000"/>
              </a:spcBef>
              <a:defRPr sz="1200">
                <a:solidFill>
                  <a:schemeClr val="tx1"/>
                </a:solidFill>
                <a:latin typeface="Arial" charset="0"/>
              </a:defRPr>
            </a:lvl3pPr>
            <a:lvl4pPr marL="1617663" indent="-230188" eaLnBrk="0" hangingPunct="0">
              <a:spcBef>
                <a:spcPct val="30000"/>
              </a:spcBef>
              <a:defRPr sz="1200">
                <a:solidFill>
                  <a:schemeClr val="tx1"/>
                </a:solidFill>
                <a:latin typeface="Arial" charset="0"/>
              </a:defRPr>
            </a:lvl4pPr>
            <a:lvl5pPr marL="2079625" indent="-230188" eaLnBrk="0" hangingPunct="0">
              <a:spcBef>
                <a:spcPct val="30000"/>
              </a:spcBef>
              <a:defRPr sz="1200">
                <a:solidFill>
                  <a:schemeClr val="tx1"/>
                </a:solidFill>
                <a:latin typeface="Arial" charset="0"/>
              </a:defRPr>
            </a:lvl5pPr>
            <a:lvl6pPr marL="2536825" indent="-230188" eaLnBrk="0" fontAlgn="base" hangingPunct="0">
              <a:spcBef>
                <a:spcPct val="30000"/>
              </a:spcBef>
              <a:spcAft>
                <a:spcPct val="0"/>
              </a:spcAft>
              <a:defRPr sz="1200">
                <a:solidFill>
                  <a:schemeClr val="tx1"/>
                </a:solidFill>
                <a:latin typeface="Arial" charset="0"/>
              </a:defRPr>
            </a:lvl6pPr>
            <a:lvl7pPr marL="2994025" indent="-230188" eaLnBrk="0" fontAlgn="base" hangingPunct="0">
              <a:spcBef>
                <a:spcPct val="30000"/>
              </a:spcBef>
              <a:spcAft>
                <a:spcPct val="0"/>
              </a:spcAft>
              <a:defRPr sz="1200">
                <a:solidFill>
                  <a:schemeClr val="tx1"/>
                </a:solidFill>
                <a:latin typeface="Arial" charset="0"/>
              </a:defRPr>
            </a:lvl7pPr>
            <a:lvl8pPr marL="3451225" indent="-230188" eaLnBrk="0" fontAlgn="base" hangingPunct="0">
              <a:spcBef>
                <a:spcPct val="30000"/>
              </a:spcBef>
              <a:spcAft>
                <a:spcPct val="0"/>
              </a:spcAft>
              <a:defRPr sz="1200">
                <a:solidFill>
                  <a:schemeClr val="tx1"/>
                </a:solidFill>
                <a:latin typeface="Arial" charset="0"/>
              </a:defRPr>
            </a:lvl8pPr>
            <a:lvl9pPr marL="3908425" indent="-230188"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0E75C84-D444-40F2-92A1-A681A81B4759}" type="slidenum">
              <a:rPr lang="en-US" altLang="en-US" smtClean="0"/>
              <a:pPr eaLnBrk="1" hangingPunct="1">
                <a:spcBef>
                  <a:spcPct val="0"/>
                </a:spcBef>
              </a:pPr>
              <a:t>11</a:t>
            </a:fld>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p:spPr>
        <p:txBody>
          <a:bodyPr/>
          <a:lstStyle/>
          <a:p>
            <a:pPr eaLnBrk="1" hangingPunct="1"/>
            <a:endParaRPr lang="en-US" altLang="en-US" smtClean="0">
              <a:latin typeface="Arial" charset="0"/>
            </a:endParaRPr>
          </a:p>
          <a:p>
            <a:pPr eaLnBrk="1" hangingPunct="1"/>
            <a:r>
              <a:rPr lang="en-US" altLang="en-US" smtClean="0">
                <a:latin typeface="Arial" charset="0"/>
              </a:rPr>
              <a:t>Either tool, in whole or part, can be used for other types of monitoring aside from routine monitoring.  </a:t>
            </a:r>
          </a:p>
          <a:p>
            <a:pPr eaLnBrk="1" hangingPunct="1"/>
            <a:endParaRPr lang="en-US" altLang="en-US" smtClean="0">
              <a:latin typeface="Arial" charset="0"/>
            </a:endParaRPr>
          </a:p>
          <a:p>
            <a:pPr eaLnBrk="1" hangingPunct="1"/>
            <a:r>
              <a:rPr lang="en-US" altLang="en-US" smtClean="0">
                <a:latin typeface="Arial" charset="0"/>
              </a:rPr>
              <a:t>These tools can also be used to conduct special, focused or targeted monitoring in connection with the investigation of incidents, complaints, program integrity or quality of care issues.</a:t>
            </a:r>
          </a:p>
        </p:txBody>
      </p:sp>
      <p:sp>
        <p:nvSpPr>
          <p:cNvPr id="58372"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50888" indent="-287338" eaLnBrk="0" hangingPunct="0">
              <a:spcBef>
                <a:spcPct val="30000"/>
              </a:spcBef>
              <a:defRPr sz="1200">
                <a:solidFill>
                  <a:schemeClr val="tx1"/>
                </a:solidFill>
                <a:latin typeface="Arial" charset="0"/>
              </a:defRPr>
            </a:lvl2pPr>
            <a:lvl3pPr marL="1154113" indent="-230188" eaLnBrk="0" hangingPunct="0">
              <a:spcBef>
                <a:spcPct val="30000"/>
              </a:spcBef>
              <a:defRPr sz="1200">
                <a:solidFill>
                  <a:schemeClr val="tx1"/>
                </a:solidFill>
                <a:latin typeface="Arial" charset="0"/>
              </a:defRPr>
            </a:lvl3pPr>
            <a:lvl4pPr marL="1617663" indent="-230188" eaLnBrk="0" hangingPunct="0">
              <a:spcBef>
                <a:spcPct val="30000"/>
              </a:spcBef>
              <a:defRPr sz="1200">
                <a:solidFill>
                  <a:schemeClr val="tx1"/>
                </a:solidFill>
                <a:latin typeface="Arial" charset="0"/>
              </a:defRPr>
            </a:lvl4pPr>
            <a:lvl5pPr marL="2079625" indent="-230188" eaLnBrk="0" hangingPunct="0">
              <a:spcBef>
                <a:spcPct val="30000"/>
              </a:spcBef>
              <a:defRPr sz="1200">
                <a:solidFill>
                  <a:schemeClr val="tx1"/>
                </a:solidFill>
                <a:latin typeface="Arial" charset="0"/>
              </a:defRPr>
            </a:lvl5pPr>
            <a:lvl6pPr marL="2536825" indent="-230188" eaLnBrk="0" fontAlgn="base" hangingPunct="0">
              <a:spcBef>
                <a:spcPct val="30000"/>
              </a:spcBef>
              <a:spcAft>
                <a:spcPct val="0"/>
              </a:spcAft>
              <a:defRPr sz="1200">
                <a:solidFill>
                  <a:schemeClr val="tx1"/>
                </a:solidFill>
                <a:latin typeface="Arial" charset="0"/>
              </a:defRPr>
            </a:lvl6pPr>
            <a:lvl7pPr marL="2994025" indent="-230188" eaLnBrk="0" fontAlgn="base" hangingPunct="0">
              <a:spcBef>
                <a:spcPct val="30000"/>
              </a:spcBef>
              <a:spcAft>
                <a:spcPct val="0"/>
              </a:spcAft>
              <a:defRPr sz="1200">
                <a:solidFill>
                  <a:schemeClr val="tx1"/>
                </a:solidFill>
                <a:latin typeface="Arial" charset="0"/>
              </a:defRPr>
            </a:lvl7pPr>
            <a:lvl8pPr marL="3451225" indent="-230188" eaLnBrk="0" fontAlgn="base" hangingPunct="0">
              <a:spcBef>
                <a:spcPct val="30000"/>
              </a:spcBef>
              <a:spcAft>
                <a:spcPct val="0"/>
              </a:spcAft>
              <a:defRPr sz="1200">
                <a:solidFill>
                  <a:schemeClr val="tx1"/>
                </a:solidFill>
                <a:latin typeface="Arial" charset="0"/>
              </a:defRPr>
            </a:lvl8pPr>
            <a:lvl9pPr marL="3908425" indent="-230188"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7597A34-D1E7-4EC6-A05A-585257461758}" type="slidenum">
              <a:rPr lang="en-US" altLang="en-US" smtClean="0"/>
              <a:pPr eaLnBrk="1" hangingPunct="1">
                <a:spcBef>
                  <a:spcPct val="0"/>
                </a:spcBef>
              </a:pPr>
              <a:t>12</a:t>
            </a:fld>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p:spPr>
        <p:txBody>
          <a:bodyPr/>
          <a:lstStyle/>
          <a:p>
            <a:pPr eaLnBrk="1" hangingPunct="1"/>
            <a:endParaRPr lang="en-US" altLang="en-US" smtClean="0">
              <a:latin typeface="Arial" charset="0"/>
            </a:endParaRPr>
          </a:p>
          <a:p>
            <a:pPr eaLnBrk="1" hangingPunct="1"/>
            <a:r>
              <a:rPr lang="en-US" altLang="en-US" smtClean="0">
                <a:latin typeface="Arial" charset="0"/>
              </a:rPr>
              <a:t>There are separate  routine review tools for licensed independent practitioners and for provider agencies.  </a:t>
            </a:r>
          </a:p>
          <a:p>
            <a:pPr eaLnBrk="1" hangingPunct="1"/>
            <a:endParaRPr lang="en-US" altLang="en-US" smtClean="0">
              <a:latin typeface="Arial" charset="0"/>
            </a:endParaRPr>
          </a:p>
          <a:p>
            <a:pPr eaLnBrk="1" hangingPunct="1"/>
            <a:r>
              <a:rPr lang="en-US" altLang="en-US" smtClean="0">
                <a:latin typeface="Arial" charset="0"/>
              </a:rPr>
              <a:t>The LIP review tools are for LIPs who only provide outpatient/basic benefit services, regardless of whether the LIP is in a solo or group practice.</a:t>
            </a:r>
          </a:p>
          <a:p>
            <a:pPr eaLnBrk="1" hangingPunct="1"/>
            <a:endParaRPr lang="en-US" altLang="en-US" smtClean="0">
              <a:latin typeface="Arial" charset="0"/>
            </a:endParaRPr>
          </a:p>
          <a:p>
            <a:pPr eaLnBrk="1" hangingPunct="1"/>
            <a:r>
              <a:rPr lang="en-US" altLang="en-US" smtClean="0">
                <a:latin typeface="Arial" charset="0"/>
              </a:rPr>
              <a:t>The Agency review tools are used with providers of an array of services (e.g., day-night, periodic, residential) other than just outpatient treatment.  </a:t>
            </a:r>
          </a:p>
          <a:p>
            <a:pPr eaLnBrk="1" hangingPunct="1"/>
            <a:endParaRPr lang="en-US" altLang="en-US" smtClean="0">
              <a:latin typeface="Arial" charset="0"/>
            </a:endParaRPr>
          </a:p>
          <a:p>
            <a:pPr eaLnBrk="1" hangingPunct="1"/>
            <a:r>
              <a:rPr lang="en-US" altLang="en-US" smtClean="0">
                <a:latin typeface="Arial" charset="0"/>
              </a:rPr>
              <a:t>For LIPs who work in an agency that provides diversified services (e.g., CABHA), their work is included as part of  the agency review.</a:t>
            </a:r>
          </a:p>
        </p:txBody>
      </p:sp>
      <p:sp>
        <p:nvSpPr>
          <p:cNvPr id="59396"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50888" indent="-287338" eaLnBrk="0" hangingPunct="0">
              <a:spcBef>
                <a:spcPct val="30000"/>
              </a:spcBef>
              <a:defRPr sz="1200">
                <a:solidFill>
                  <a:schemeClr val="tx1"/>
                </a:solidFill>
                <a:latin typeface="Arial" charset="0"/>
              </a:defRPr>
            </a:lvl2pPr>
            <a:lvl3pPr marL="1154113" indent="-230188" eaLnBrk="0" hangingPunct="0">
              <a:spcBef>
                <a:spcPct val="30000"/>
              </a:spcBef>
              <a:defRPr sz="1200">
                <a:solidFill>
                  <a:schemeClr val="tx1"/>
                </a:solidFill>
                <a:latin typeface="Arial" charset="0"/>
              </a:defRPr>
            </a:lvl3pPr>
            <a:lvl4pPr marL="1617663" indent="-230188" eaLnBrk="0" hangingPunct="0">
              <a:spcBef>
                <a:spcPct val="30000"/>
              </a:spcBef>
              <a:defRPr sz="1200">
                <a:solidFill>
                  <a:schemeClr val="tx1"/>
                </a:solidFill>
                <a:latin typeface="Arial" charset="0"/>
              </a:defRPr>
            </a:lvl4pPr>
            <a:lvl5pPr marL="2079625" indent="-230188" eaLnBrk="0" hangingPunct="0">
              <a:spcBef>
                <a:spcPct val="30000"/>
              </a:spcBef>
              <a:defRPr sz="1200">
                <a:solidFill>
                  <a:schemeClr val="tx1"/>
                </a:solidFill>
                <a:latin typeface="Arial" charset="0"/>
              </a:defRPr>
            </a:lvl5pPr>
            <a:lvl6pPr marL="2536825" indent="-230188" eaLnBrk="0" fontAlgn="base" hangingPunct="0">
              <a:spcBef>
                <a:spcPct val="30000"/>
              </a:spcBef>
              <a:spcAft>
                <a:spcPct val="0"/>
              </a:spcAft>
              <a:defRPr sz="1200">
                <a:solidFill>
                  <a:schemeClr val="tx1"/>
                </a:solidFill>
                <a:latin typeface="Arial" charset="0"/>
              </a:defRPr>
            </a:lvl6pPr>
            <a:lvl7pPr marL="2994025" indent="-230188" eaLnBrk="0" fontAlgn="base" hangingPunct="0">
              <a:spcBef>
                <a:spcPct val="30000"/>
              </a:spcBef>
              <a:spcAft>
                <a:spcPct val="0"/>
              </a:spcAft>
              <a:defRPr sz="1200">
                <a:solidFill>
                  <a:schemeClr val="tx1"/>
                </a:solidFill>
                <a:latin typeface="Arial" charset="0"/>
              </a:defRPr>
            </a:lvl7pPr>
            <a:lvl8pPr marL="3451225" indent="-230188" eaLnBrk="0" fontAlgn="base" hangingPunct="0">
              <a:spcBef>
                <a:spcPct val="30000"/>
              </a:spcBef>
              <a:spcAft>
                <a:spcPct val="0"/>
              </a:spcAft>
              <a:defRPr sz="1200">
                <a:solidFill>
                  <a:schemeClr val="tx1"/>
                </a:solidFill>
                <a:latin typeface="Arial" charset="0"/>
              </a:defRPr>
            </a:lvl8pPr>
            <a:lvl9pPr marL="3908425" indent="-230188"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F67D9CB-0A91-4242-A70C-27DB9C876926}" type="slidenum">
              <a:rPr lang="en-US" altLang="en-US" smtClean="0"/>
              <a:pPr eaLnBrk="1" hangingPunct="1">
                <a:spcBef>
                  <a:spcPct val="0"/>
                </a:spcBef>
              </a:pPr>
              <a:t>13</a:t>
            </a:fld>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p:spPr>
        <p:txBody>
          <a:bodyPr/>
          <a:lstStyle/>
          <a:p>
            <a:pPr eaLnBrk="1" hangingPunct="1"/>
            <a:endParaRPr lang="en-US" altLang="en-US" smtClean="0">
              <a:latin typeface="Arial" charset="0"/>
            </a:endParaRPr>
          </a:p>
          <a:p>
            <a:pPr eaLnBrk="1" hangingPunct="1"/>
            <a:r>
              <a:rPr lang="en-US" altLang="en-US" smtClean="0">
                <a:latin typeface="Arial" charset="0"/>
              </a:rPr>
              <a:t>Let’s talk for a moment about what is within the LME-MCO’s responsibility for monitoring and what is not.</a:t>
            </a:r>
          </a:p>
          <a:p>
            <a:pPr eaLnBrk="1" hangingPunct="1"/>
            <a:endParaRPr lang="en-US" altLang="en-US" smtClean="0">
              <a:latin typeface="Arial" charset="0"/>
            </a:endParaRPr>
          </a:p>
          <a:p>
            <a:pPr eaLnBrk="1" hangingPunct="1"/>
            <a:r>
              <a:rPr lang="en-US" altLang="en-US" smtClean="0">
                <a:latin typeface="Arial" charset="0"/>
              </a:rPr>
              <a:t>Nothing has changed with respect to DHSR’s relationship to the LME-MCO in terms of routine monitoring.  </a:t>
            </a:r>
          </a:p>
          <a:p>
            <a:pPr eaLnBrk="1" hangingPunct="1"/>
            <a:endParaRPr lang="en-US" altLang="en-US" smtClean="0">
              <a:latin typeface="Arial" charset="0"/>
            </a:endParaRPr>
          </a:p>
          <a:p>
            <a:pPr eaLnBrk="1" hangingPunct="1"/>
            <a:r>
              <a:rPr lang="en-US" altLang="en-US" smtClean="0">
                <a:latin typeface="Arial" charset="0"/>
              </a:rPr>
              <a:t>The responsibility for routine monitoring of residential and opiod treatment services has been delegated to DHSR-MHL.  These are services which are surveyed by DHSR on an annual (12-15 month) basis.</a:t>
            </a:r>
          </a:p>
          <a:p>
            <a:pPr eaLnBrk="1" hangingPunct="1"/>
            <a:endParaRPr lang="en-US" altLang="en-US" smtClean="0">
              <a:latin typeface="Arial" charset="0"/>
            </a:endParaRPr>
          </a:p>
          <a:p>
            <a:pPr eaLnBrk="1" hangingPunct="1"/>
            <a:r>
              <a:rPr lang="en-US" altLang="en-US" smtClean="0">
                <a:latin typeface="Arial" charset="0"/>
              </a:rPr>
              <a:t>The LME-MCO is responsible for the routine monitoring of all unlicensed services under GS § 122C, and for those services that are not surveyed by DHSR-MHL on an annual basis (e.g., Day Treatment, PSR, SAIOP, SACOT, etc.).  </a:t>
            </a:r>
          </a:p>
        </p:txBody>
      </p:sp>
      <p:sp>
        <p:nvSpPr>
          <p:cNvPr id="60420"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50888" indent="-287338" eaLnBrk="0" hangingPunct="0">
              <a:spcBef>
                <a:spcPct val="30000"/>
              </a:spcBef>
              <a:defRPr sz="1200">
                <a:solidFill>
                  <a:schemeClr val="tx1"/>
                </a:solidFill>
                <a:latin typeface="Arial" charset="0"/>
              </a:defRPr>
            </a:lvl2pPr>
            <a:lvl3pPr marL="1154113" indent="-230188" eaLnBrk="0" hangingPunct="0">
              <a:spcBef>
                <a:spcPct val="30000"/>
              </a:spcBef>
              <a:defRPr sz="1200">
                <a:solidFill>
                  <a:schemeClr val="tx1"/>
                </a:solidFill>
                <a:latin typeface="Arial" charset="0"/>
              </a:defRPr>
            </a:lvl3pPr>
            <a:lvl4pPr marL="1617663" indent="-230188" eaLnBrk="0" hangingPunct="0">
              <a:spcBef>
                <a:spcPct val="30000"/>
              </a:spcBef>
              <a:defRPr sz="1200">
                <a:solidFill>
                  <a:schemeClr val="tx1"/>
                </a:solidFill>
                <a:latin typeface="Arial" charset="0"/>
              </a:defRPr>
            </a:lvl4pPr>
            <a:lvl5pPr marL="2079625" indent="-230188" eaLnBrk="0" hangingPunct="0">
              <a:spcBef>
                <a:spcPct val="30000"/>
              </a:spcBef>
              <a:defRPr sz="1200">
                <a:solidFill>
                  <a:schemeClr val="tx1"/>
                </a:solidFill>
                <a:latin typeface="Arial" charset="0"/>
              </a:defRPr>
            </a:lvl5pPr>
            <a:lvl6pPr marL="2536825" indent="-230188" eaLnBrk="0" fontAlgn="base" hangingPunct="0">
              <a:spcBef>
                <a:spcPct val="30000"/>
              </a:spcBef>
              <a:spcAft>
                <a:spcPct val="0"/>
              </a:spcAft>
              <a:defRPr sz="1200">
                <a:solidFill>
                  <a:schemeClr val="tx1"/>
                </a:solidFill>
                <a:latin typeface="Arial" charset="0"/>
              </a:defRPr>
            </a:lvl6pPr>
            <a:lvl7pPr marL="2994025" indent="-230188" eaLnBrk="0" fontAlgn="base" hangingPunct="0">
              <a:spcBef>
                <a:spcPct val="30000"/>
              </a:spcBef>
              <a:spcAft>
                <a:spcPct val="0"/>
              </a:spcAft>
              <a:defRPr sz="1200">
                <a:solidFill>
                  <a:schemeClr val="tx1"/>
                </a:solidFill>
                <a:latin typeface="Arial" charset="0"/>
              </a:defRPr>
            </a:lvl7pPr>
            <a:lvl8pPr marL="3451225" indent="-230188" eaLnBrk="0" fontAlgn="base" hangingPunct="0">
              <a:spcBef>
                <a:spcPct val="30000"/>
              </a:spcBef>
              <a:spcAft>
                <a:spcPct val="0"/>
              </a:spcAft>
              <a:defRPr sz="1200">
                <a:solidFill>
                  <a:schemeClr val="tx1"/>
                </a:solidFill>
                <a:latin typeface="Arial" charset="0"/>
              </a:defRPr>
            </a:lvl8pPr>
            <a:lvl9pPr marL="3908425" indent="-230188"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E578969-7B6E-460E-AC64-A7FF81937CFE}" type="slidenum">
              <a:rPr lang="en-US" altLang="en-US" smtClean="0"/>
              <a:pPr eaLnBrk="1" hangingPunct="1">
                <a:spcBef>
                  <a:spcPct val="0"/>
                </a:spcBef>
              </a:pPr>
              <a:t>14</a:t>
            </a:fld>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p:spPr>
        <p:txBody>
          <a:bodyPr/>
          <a:lstStyle/>
          <a:p>
            <a:pPr eaLnBrk="1" hangingPunct="1"/>
            <a:endParaRPr lang="en-US" altLang="en-US" smtClean="0">
              <a:latin typeface="Arial" charset="0"/>
            </a:endParaRPr>
          </a:p>
          <a:p>
            <a:pPr eaLnBrk="1" hangingPunct="1"/>
            <a:r>
              <a:rPr lang="en-US" altLang="en-US" smtClean="0">
                <a:latin typeface="Arial" charset="0"/>
              </a:rPr>
              <a:t>This is a screenshot of the grid in the Provider Agency workbook which identifies those services where DHSR takes the lead in monitoring and those services where the LME-MCO is responsible for conducting routine monitoring.</a:t>
            </a:r>
          </a:p>
          <a:p>
            <a:pPr eaLnBrk="1" hangingPunct="1"/>
            <a:endParaRPr lang="en-US" altLang="en-US" smtClean="0">
              <a:latin typeface="Arial" charset="0"/>
            </a:endParaRPr>
          </a:p>
          <a:p>
            <a:pPr eaLnBrk="1" hangingPunct="1"/>
            <a:r>
              <a:rPr lang="en-US" altLang="en-US" smtClean="0">
                <a:latin typeface="Arial" charset="0"/>
              </a:rPr>
              <a:t>In addition to the unlicensed and licensed services for which the LME-MCO is responsible for monitoring, the LME-MCO is also responsible for conducting post-payment reviews on all services, whether those services are unlicensed or licensed by DHSR-MHL. </a:t>
            </a:r>
          </a:p>
        </p:txBody>
      </p:sp>
      <p:sp>
        <p:nvSpPr>
          <p:cNvPr id="61444"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50888" indent="-287338" eaLnBrk="0" hangingPunct="0">
              <a:spcBef>
                <a:spcPct val="30000"/>
              </a:spcBef>
              <a:defRPr sz="1200">
                <a:solidFill>
                  <a:schemeClr val="tx1"/>
                </a:solidFill>
                <a:latin typeface="Arial" charset="0"/>
              </a:defRPr>
            </a:lvl2pPr>
            <a:lvl3pPr marL="1154113" indent="-230188" eaLnBrk="0" hangingPunct="0">
              <a:spcBef>
                <a:spcPct val="30000"/>
              </a:spcBef>
              <a:defRPr sz="1200">
                <a:solidFill>
                  <a:schemeClr val="tx1"/>
                </a:solidFill>
                <a:latin typeface="Arial" charset="0"/>
              </a:defRPr>
            </a:lvl3pPr>
            <a:lvl4pPr marL="1617663" indent="-230188" eaLnBrk="0" hangingPunct="0">
              <a:spcBef>
                <a:spcPct val="30000"/>
              </a:spcBef>
              <a:defRPr sz="1200">
                <a:solidFill>
                  <a:schemeClr val="tx1"/>
                </a:solidFill>
                <a:latin typeface="Arial" charset="0"/>
              </a:defRPr>
            </a:lvl4pPr>
            <a:lvl5pPr marL="2079625" indent="-230188" eaLnBrk="0" hangingPunct="0">
              <a:spcBef>
                <a:spcPct val="30000"/>
              </a:spcBef>
              <a:defRPr sz="1200">
                <a:solidFill>
                  <a:schemeClr val="tx1"/>
                </a:solidFill>
                <a:latin typeface="Arial" charset="0"/>
              </a:defRPr>
            </a:lvl5pPr>
            <a:lvl6pPr marL="2536825" indent="-230188" eaLnBrk="0" fontAlgn="base" hangingPunct="0">
              <a:spcBef>
                <a:spcPct val="30000"/>
              </a:spcBef>
              <a:spcAft>
                <a:spcPct val="0"/>
              </a:spcAft>
              <a:defRPr sz="1200">
                <a:solidFill>
                  <a:schemeClr val="tx1"/>
                </a:solidFill>
                <a:latin typeface="Arial" charset="0"/>
              </a:defRPr>
            </a:lvl6pPr>
            <a:lvl7pPr marL="2994025" indent="-230188" eaLnBrk="0" fontAlgn="base" hangingPunct="0">
              <a:spcBef>
                <a:spcPct val="30000"/>
              </a:spcBef>
              <a:spcAft>
                <a:spcPct val="0"/>
              </a:spcAft>
              <a:defRPr sz="1200">
                <a:solidFill>
                  <a:schemeClr val="tx1"/>
                </a:solidFill>
                <a:latin typeface="Arial" charset="0"/>
              </a:defRPr>
            </a:lvl7pPr>
            <a:lvl8pPr marL="3451225" indent="-230188" eaLnBrk="0" fontAlgn="base" hangingPunct="0">
              <a:spcBef>
                <a:spcPct val="30000"/>
              </a:spcBef>
              <a:spcAft>
                <a:spcPct val="0"/>
              </a:spcAft>
              <a:defRPr sz="1200">
                <a:solidFill>
                  <a:schemeClr val="tx1"/>
                </a:solidFill>
                <a:latin typeface="Arial" charset="0"/>
              </a:defRPr>
            </a:lvl8pPr>
            <a:lvl9pPr marL="3908425" indent="-230188"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279C62B-20AC-4AE9-9CA7-4868D6DDDEF7}" type="slidenum">
              <a:rPr lang="en-US" altLang="en-US" smtClean="0"/>
              <a:pPr eaLnBrk="1" hangingPunct="1">
                <a:spcBef>
                  <a:spcPct val="0"/>
                </a:spcBef>
              </a:pPr>
              <a:t>15</a:t>
            </a:fld>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p:spPr>
        <p:txBody>
          <a:bodyPr/>
          <a:lstStyle/>
          <a:p>
            <a:pPr eaLnBrk="1" hangingPunct="1"/>
            <a:endParaRPr lang="en-US" altLang="en-US" smtClean="0">
              <a:latin typeface="Arial" charset="0"/>
            </a:endParaRPr>
          </a:p>
          <a:p>
            <a:pPr eaLnBrk="1" hangingPunct="1"/>
            <a:r>
              <a:rPr lang="en-US" altLang="en-US" smtClean="0">
                <a:latin typeface="Arial" charset="0"/>
              </a:rPr>
              <a:t>There are other services for which the LME-MCO only does post-payment reviews and follow-up on health and safety concerns in conjunction with DHSR – PRTF, residential and opiod treatment.</a:t>
            </a:r>
          </a:p>
        </p:txBody>
      </p:sp>
      <p:sp>
        <p:nvSpPr>
          <p:cNvPr id="62468"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50888" indent="-287338" eaLnBrk="0" hangingPunct="0">
              <a:spcBef>
                <a:spcPct val="30000"/>
              </a:spcBef>
              <a:defRPr sz="1200">
                <a:solidFill>
                  <a:schemeClr val="tx1"/>
                </a:solidFill>
                <a:latin typeface="Arial" charset="0"/>
              </a:defRPr>
            </a:lvl2pPr>
            <a:lvl3pPr marL="1154113" indent="-230188" eaLnBrk="0" hangingPunct="0">
              <a:spcBef>
                <a:spcPct val="30000"/>
              </a:spcBef>
              <a:defRPr sz="1200">
                <a:solidFill>
                  <a:schemeClr val="tx1"/>
                </a:solidFill>
                <a:latin typeface="Arial" charset="0"/>
              </a:defRPr>
            </a:lvl3pPr>
            <a:lvl4pPr marL="1617663" indent="-230188" eaLnBrk="0" hangingPunct="0">
              <a:spcBef>
                <a:spcPct val="30000"/>
              </a:spcBef>
              <a:defRPr sz="1200">
                <a:solidFill>
                  <a:schemeClr val="tx1"/>
                </a:solidFill>
                <a:latin typeface="Arial" charset="0"/>
              </a:defRPr>
            </a:lvl4pPr>
            <a:lvl5pPr marL="2079625" indent="-230188" eaLnBrk="0" hangingPunct="0">
              <a:spcBef>
                <a:spcPct val="30000"/>
              </a:spcBef>
              <a:defRPr sz="1200">
                <a:solidFill>
                  <a:schemeClr val="tx1"/>
                </a:solidFill>
                <a:latin typeface="Arial" charset="0"/>
              </a:defRPr>
            </a:lvl5pPr>
            <a:lvl6pPr marL="2536825" indent="-230188" eaLnBrk="0" fontAlgn="base" hangingPunct="0">
              <a:spcBef>
                <a:spcPct val="30000"/>
              </a:spcBef>
              <a:spcAft>
                <a:spcPct val="0"/>
              </a:spcAft>
              <a:defRPr sz="1200">
                <a:solidFill>
                  <a:schemeClr val="tx1"/>
                </a:solidFill>
                <a:latin typeface="Arial" charset="0"/>
              </a:defRPr>
            </a:lvl6pPr>
            <a:lvl7pPr marL="2994025" indent="-230188" eaLnBrk="0" fontAlgn="base" hangingPunct="0">
              <a:spcBef>
                <a:spcPct val="30000"/>
              </a:spcBef>
              <a:spcAft>
                <a:spcPct val="0"/>
              </a:spcAft>
              <a:defRPr sz="1200">
                <a:solidFill>
                  <a:schemeClr val="tx1"/>
                </a:solidFill>
                <a:latin typeface="Arial" charset="0"/>
              </a:defRPr>
            </a:lvl7pPr>
            <a:lvl8pPr marL="3451225" indent="-230188" eaLnBrk="0" fontAlgn="base" hangingPunct="0">
              <a:spcBef>
                <a:spcPct val="30000"/>
              </a:spcBef>
              <a:spcAft>
                <a:spcPct val="0"/>
              </a:spcAft>
              <a:defRPr sz="1200">
                <a:solidFill>
                  <a:schemeClr val="tx1"/>
                </a:solidFill>
                <a:latin typeface="Arial" charset="0"/>
              </a:defRPr>
            </a:lvl8pPr>
            <a:lvl9pPr marL="3908425" indent="-230188"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2BED764-D1D3-44DA-BAAC-F4245F3DDC5A}" type="slidenum">
              <a:rPr lang="en-US" altLang="en-US" smtClean="0"/>
              <a:pPr eaLnBrk="1" hangingPunct="1">
                <a:spcBef>
                  <a:spcPct val="0"/>
                </a:spcBef>
              </a:pPr>
              <a:t>16</a:t>
            </a:fld>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p:spPr>
        <p:txBody>
          <a:bodyPr/>
          <a:lstStyle/>
          <a:p>
            <a:pPr eaLnBrk="1" hangingPunct="1"/>
            <a:endParaRPr lang="en-US" altLang="en-US" smtClean="0">
              <a:latin typeface="Arial" charset="0"/>
            </a:endParaRPr>
          </a:p>
          <a:p>
            <a:pPr eaLnBrk="1" hangingPunct="1"/>
            <a:r>
              <a:rPr lang="en-US" altLang="en-US" smtClean="0">
                <a:latin typeface="Arial" charset="0"/>
              </a:rPr>
              <a:t>Some services fall outside the purview of the LME-MCO’s responsibility for routine monitoring.  </a:t>
            </a:r>
          </a:p>
          <a:p>
            <a:pPr eaLnBrk="1" hangingPunct="1"/>
            <a:endParaRPr lang="en-US" altLang="en-US" smtClean="0">
              <a:latin typeface="Arial" charset="0"/>
            </a:endParaRPr>
          </a:p>
          <a:p>
            <a:pPr eaLnBrk="1" hangingPunct="1"/>
            <a:r>
              <a:rPr lang="en-US" altLang="en-US" smtClean="0">
                <a:latin typeface="Arial" charset="0"/>
              </a:rPr>
              <a:t>These include:  TFC, Intermediate Care Facilities for Individuals with Intellectual Disorders, and inpatient programs, whether in a community-based or free-standing hospital.</a:t>
            </a:r>
          </a:p>
        </p:txBody>
      </p:sp>
      <p:sp>
        <p:nvSpPr>
          <p:cNvPr id="63492"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50888" indent="-287338" eaLnBrk="0" hangingPunct="0">
              <a:spcBef>
                <a:spcPct val="30000"/>
              </a:spcBef>
              <a:defRPr sz="1200">
                <a:solidFill>
                  <a:schemeClr val="tx1"/>
                </a:solidFill>
                <a:latin typeface="Arial" charset="0"/>
              </a:defRPr>
            </a:lvl2pPr>
            <a:lvl3pPr marL="1154113" indent="-230188" eaLnBrk="0" hangingPunct="0">
              <a:spcBef>
                <a:spcPct val="30000"/>
              </a:spcBef>
              <a:defRPr sz="1200">
                <a:solidFill>
                  <a:schemeClr val="tx1"/>
                </a:solidFill>
                <a:latin typeface="Arial" charset="0"/>
              </a:defRPr>
            </a:lvl3pPr>
            <a:lvl4pPr marL="1617663" indent="-230188" eaLnBrk="0" hangingPunct="0">
              <a:spcBef>
                <a:spcPct val="30000"/>
              </a:spcBef>
              <a:defRPr sz="1200">
                <a:solidFill>
                  <a:schemeClr val="tx1"/>
                </a:solidFill>
                <a:latin typeface="Arial" charset="0"/>
              </a:defRPr>
            </a:lvl4pPr>
            <a:lvl5pPr marL="2079625" indent="-230188" eaLnBrk="0" hangingPunct="0">
              <a:spcBef>
                <a:spcPct val="30000"/>
              </a:spcBef>
              <a:defRPr sz="1200">
                <a:solidFill>
                  <a:schemeClr val="tx1"/>
                </a:solidFill>
                <a:latin typeface="Arial" charset="0"/>
              </a:defRPr>
            </a:lvl5pPr>
            <a:lvl6pPr marL="2536825" indent="-230188" eaLnBrk="0" fontAlgn="base" hangingPunct="0">
              <a:spcBef>
                <a:spcPct val="30000"/>
              </a:spcBef>
              <a:spcAft>
                <a:spcPct val="0"/>
              </a:spcAft>
              <a:defRPr sz="1200">
                <a:solidFill>
                  <a:schemeClr val="tx1"/>
                </a:solidFill>
                <a:latin typeface="Arial" charset="0"/>
              </a:defRPr>
            </a:lvl6pPr>
            <a:lvl7pPr marL="2994025" indent="-230188" eaLnBrk="0" fontAlgn="base" hangingPunct="0">
              <a:spcBef>
                <a:spcPct val="30000"/>
              </a:spcBef>
              <a:spcAft>
                <a:spcPct val="0"/>
              </a:spcAft>
              <a:defRPr sz="1200">
                <a:solidFill>
                  <a:schemeClr val="tx1"/>
                </a:solidFill>
                <a:latin typeface="Arial" charset="0"/>
              </a:defRPr>
            </a:lvl7pPr>
            <a:lvl8pPr marL="3451225" indent="-230188" eaLnBrk="0" fontAlgn="base" hangingPunct="0">
              <a:spcBef>
                <a:spcPct val="30000"/>
              </a:spcBef>
              <a:spcAft>
                <a:spcPct val="0"/>
              </a:spcAft>
              <a:defRPr sz="1200">
                <a:solidFill>
                  <a:schemeClr val="tx1"/>
                </a:solidFill>
                <a:latin typeface="Arial" charset="0"/>
              </a:defRPr>
            </a:lvl8pPr>
            <a:lvl9pPr marL="3908425" indent="-230188"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D27F257-CD83-4CAB-82BD-6D153BABBC5A}" type="slidenum">
              <a:rPr lang="en-US" altLang="en-US" smtClean="0"/>
              <a:pPr eaLnBrk="1" hangingPunct="1">
                <a:spcBef>
                  <a:spcPct val="0"/>
                </a:spcBef>
              </a:pPr>
              <a:t>17</a:t>
            </a:fld>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p:spPr>
        <p:txBody>
          <a:bodyPr/>
          <a:lstStyle/>
          <a:p>
            <a:pPr eaLnBrk="1" hangingPunct="1"/>
            <a:endParaRPr lang="en-US" altLang="en-US" smtClean="0">
              <a:latin typeface="Arial" charset="0"/>
            </a:endParaRPr>
          </a:p>
          <a:p>
            <a:pPr eaLnBrk="1" hangingPunct="1"/>
            <a:r>
              <a:rPr lang="en-US" altLang="en-US" smtClean="0">
                <a:latin typeface="Arial" charset="0"/>
              </a:rPr>
              <a:t>Now that we have discussed the scope of the LME-MCO’s responsibility for routine monitoring, there are few terms and concepts we want to clarify before talking about how this process differs from the Gold Star process of monitoring.</a:t>
            </a:r>
          </a:p>
          <a:p>
            <a:pPr eaLnBrk="1" hangingPunct="1"/>
            <a:endParaRPr lang="en-US" altLang="en-US" smtClean="0">
              <a:latin typeface="Arial" charset="0"/>
            </a:endParaRPr>
          </a:p>
          <a:p>
            <a:pPr eaLnBrk="1" hangingPunct="1"/>
            <a:r>
              <a:rPr lang="en-US" altLang="en-US" smtClean="0">
                <a:latin typeface="Arial" charset="0"/>
              </a:rPr>
              <a:t>First of all, the term “Gold Star” was used to refer to the provider monitoring process as a whole as well as to the highest level of advanced standing a provider could attain.  </a:t>
            </a:r>
          </a:p>
          <a:p>
            <a:pPr eaLnBrk="1" hangingPunct="1"/>
            <a:endParaRPr lang="en-US" altLang="en-US" smtClean="0">
              <a:latin typeface="Arial" charset="0"/>
            </a:endParaRPr>
          </a:p>
          <a:p>
            <a:pPr eaLnBrk="1" hangingPunct="1"/>
            <a:r>
              <a:rPr lang="en-US" altLang="en-US" smtClean="0">
                <a:latin typeface="Arial" charset="0"/>
              </a:rPr>
              <a:t>To eliminate confusion, we no longer refer to the overall monitoring process as a “Gold Star” review.  </a:t>
            </a:r>
          </a:p>
          <a:p>
            <a:pPr eaLnBrk="1" hangingPunct="1"/>
            <a:endParaRPr lang="en-US" altLang="en-US" smtClean="0">
              <a:latin typeface="Arial" charset="0"/>
            </a:endParaRPr>
          </a:p>
          <a:p>
            <a:pPr eaLnBrk="1" hangingPunct="1"/>
            <a:r>
              <a:rPr lang="en-US" altLang="en-US" smtClean="0">
                <a:latin typeface="Arial" charset="0"/>
              </a:rPr>
              <a:t>The overall process for profiling a provider’s status is called “Provider Monitoring.”  </a:t>
            </a:r>
          </a:p>
          <a:p>
            <a:pPr eaLnBrk="1" hangingPunct="1"/>
            <a:endParaRPr lang="en-US" altLang="en-US" smtClean="0">
              <a:latin typeface="Arial" charset="0"/>
            </a:endParaRPr>
          </a:p>
          <a:p>
            <a:pPr eaLnBrk="1" hangingPunct="1"/>
            <a:r>
              <a:rPr lang="en-US" altLang="en-US" smtClean="0">
                <a:latin typeface="Arial" charset="0"/>
              </a:rPr>
              <a:t>The term “Gold Star” is still used to refer to the most advanced standing a provider agency can achieve.</a:t>
            </a:r>
          </a:p>
        </p:txBody>
      </p:sp>
      <p:sp>
        <p:nvSpPr>
          <p:cNvPr id="64516"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50888" indent="-287338" eaLnBrk="0" hangingPunct="0">
              <a:spcBef>
                <a:spcPct val="30000"/>
              </a:spcBef>
              <a:defRPr sz="1200">
                <a:solidFill>
                  <a:schemeClr val="tx1"/>
                </a:solidFill>
                <a:latin typeface="Arial" charset="0"/>
              </a:defRPr>
            </a:lvl2pPr>
            <a:lvl3pPr marL="1154113" indent="-230188" eaLnBrk="0" hangingPunct="0">
              <a:spcBef>
                <a:spcPct val="30000"/>
              </a:spcBef>
              <a:defRPr sz="1200">
                <a:solidFill>
                  <a:schemeClr val="tx1"/>
                </a:solidFill>
                <a:latin typeface="Arial" charset="0"/>
              </a:defRPr>
            </a:lvl3pPr>
            <a:lvl4pPr marL="1617663" indent="-230188" eaLnBrk="0" hangingPunct="0">
              <a:spcBef>
                <a:spcPct val="30000"/>
              </a:spcBef>
              <a:defRPr sz="1200">
                <a:solidFill>
                  <a:schemeClr val="tx1"/>
                </a:solidFill>
                <a:latin typeface="Arial" charset="0"/>
              </a:defRPr>
            </a:lvl4pPr>
            <a:lvl5pPr marL="2079625" indent="-230188" eaLnBrk="0" hangingPunct="0">
              <a:spcBef>
                <a:spcPct val="30000"/>
              </a:spcBef>
              <a:defRPr sz="1200">
                <a:solidFill>
                  <a:schemeClr val="tx1"/>
                </a:solidFill>
                <a:latin typeface="Arial" charset="0"/>
              </a:defRPr>
            </a:lvl5pPr>
            <a:lvl6pPr marL="2536825" indent="-230188" eaLnBrk="0" fontAlgn="base" hangingPunct="0">
              <a:spcBef>
                <a:spcPct val="30000"/>
              </a:spcBef>
              <a:spcAft>
                <a:spcPct val="0"/>
              </a:spcAft>
              <a:defRPr sz="1200">
                <a:solidFill>
                  <a:schemeClr val="tx1"/>
                </a:solidFill>
                <a:latin typeface="Arial" charset="0"/>
              </a:defRPr>
            </a:lvl6pPr>
            <a:lvl7pPr marL="2994025" indent="-230188" eaLnBrk="0" fontAlgn="base" hangingPunct="0">
              <a:spcBef>
                <a:spcPct val="30000"/>
              </a:spcBef>
              <a:spcAft>
                <a:spcPct val="0"/>
              </a:spcAft>
              <a:defRPr sz="1200">
                <a:solidFill>
                  <a:schemeClr val="tx1"/>
                </a:solidFill>
                <a:latin typeface="Arial" charset="0"/>
              </a:defRPr>
            </a:lvl7pPr>
            <a:lvl8pPr marL="3451225" indent="-230188" eaLnBrk="0" fontAlgn="base" hangingPunct="0">
              <a:spcBef>
                <a:spcPct val="30000"/>
              </a:spcBef>
              <a:spcAft>
                <a:spcPct val="0"/>
              </a:spcAft>
              <a:defRPr sz="1200">
                <a:solidFill>
                  <a:schemeClr val="tx1"/>
                </a:solidFill>
                <a:latin typeface="Arial" charset="0"/>
              </a:defRPr>
            </a:lvl8pPr>
            <a:lvl9pPr marL="3908425" indent="-230188"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3ECA3E4-A6ED-44EA-9B1C-81E393733ECE}" type="slidenum">
              <a:rPr lang="en-US" altLang="en-US" smtClean="0"/>
              <a:pPr eaLnBrk="1" hangingPunct="1">
                <a:spcBef>
                  <a:spcPct val="0"/>
                </a:spcBef>
              </a:pPr>
              <a:t>18</a:t>
            </a:fld>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p:spPr>
        <p:txBody>
          <a:bodyPr/>
          <a:lstStyle/>
          <a:p>
            <a:pPr eaLnBrk="1" hangingPunct="1"/>
            <a:endParaRPr lang="en-US" altLang="en-US" smtClean="0">
              <a:latin typeface="Arial" charset="0"/>
            </a:endParaRPr>
          </a:p>
          <a:p>
            <a:pPr eaLnBrk="1" hangingPunct="1"/>
            <a:r>
              <a:rPr lang="en-US" altLang="en-US" smtClean="0">
                <a:latin typeface="Arial" charset="0"/>
              </a:rPr>
              <a:t>Two of the Gold Star tools looked at health and safety issues and had similar names, making it difficult to distinguish the purpose of and when each tool should be used.  </a:t>
            </a:r>
          </a:p>
          <a:p>
            <a:pPr eaLnBrk="1" hangingPunct="1"/>
            <a:endParaRPr lang="en-US" altLang="en-US" smtClean="0">
              <a:latin typeface="Arial" charset="0"/>
            </a:endParaRPr>
          </a:p>
          <a:p>
            <a:pPr eaLnBrk="1" hangingPunct="1"/>
            <a:r>
              <a:rPr lang="en-US" altLang="en-US" smtClean="0">
                <a:latin typeface="Arial" charset="0"/>
              </a:rPr>
              <a:t>In order to eliminate confusion and redundancy in the names of the tool used to monitor unlicensed AFLs and to conduct compliance reviews on unlicensed services that operate out of a facility, the names of these tools were simplified.  The Health &amp; Safety Review Tool for AFLs is now simply called the Unlicensed AFL Review Tool.  </a:t>
            </a:r>
          </a:p>
          <a:p>
            <a:pPr eaLnBrk="1" hangingPunct="1"/>
            <a:endParaRPr lang="en-US" altLang="en-US" smtClean="0">
              <a:latin typeface="Arial" charset="0"/>
            </a:endParaRPr>
          </a:p>
          <a:p>
            <a:pPr eaLnBrk="1" hangingPunct="1"/>
            <a:r>
              <a:rPr lang="en-US" altLang="en-US" smtClean="0">
                <a:latin typeface="Arial" charset="0"/>
              </a:rPr>
              <a:t>The Health, Safety &amp; Compliance Review Tool is still a part of the toolkit for monitoring provider agencies, however, this tool is now intended to specifically be used for unlicensed facilities that operate out of a setting which is not co-located with a licensed service.  This tool is only used during the initial implementation review or when a service locates to a new site rather than being completed on an annual basis as was the case in the Gold Star system.</a:t>
            </a:r>
          </a:p>
        </p:txBody>
      </p:sp>
      <p:sp>
        <p:nvSpPr>
          <p:cNvPr id="65540"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50888" indent="-287338" eaLnBrk="0" hangingPunct="0">
              <a:spcBef>
                <a:spcPct val="30000"/>
              </a:spcBef>
              <a:defRPr sz="1200">
                <a:solidFill>
                  <a:schemeClr val="tx1"/>
                </a:solidFill>
                <a:latin typeface="Arial" charset="0"/>
              </a:defRPr>
            </a:lvl2pPr>
            <a:lvl3pPr marL="1154113" indent="-230188" eaLnBrk="0" hangingPunct="0">
              <a:spcBef>
                <a:spcPct val="30000"/>
              </a:spcBef>
              <a:defRPr sz="1200">
                <a:solidFill>
                  <a:schemeClr val="tx1"/>
                </a:solidFill>
                <a:latin typeface="Arial" charset="0"/>
              </a:defRPr>
            </a:lvl3pPr>
            <a:lvl4pPr marL="1617663" indent="-230188" eaLnBrk="0" hangingPunct="0">
              <a:spcBef>
                <a:spcPct val="30000"/>
              </a:spcBef>
              <a:defRPr sz="1200">
                <a:solidFill>
                  <a:schemeClr val="tx1"/>
                </a:solidFill>
                <a:latin typeface="Arial" charset="0"/>
              </a:defRPr>
            </a:lvl4pPr>
            <a:lvl5pPr marL="2079625" indent="-230188" eaLnBrk="0" hangingPunct="0">
              <a:spcBef>
                <a:spcPct val="30000"/>
              </a:spcBef>
              <a:defRPr sz="1200">
                <a:solidFill>
                  <a:schemeClr val="tx1"/>
                </a:solidFill>
                <a:latin typeface="Arial" charset="0"/>
              </a:defRPr>
            </a:lvl5pPr>
            <a:lvl6pPr marL="2536825" indent="-230188" eaLnBrk="0" fontAlgn="base" hangingPunct="0">
              <a:spcBef>
                <a:spcPct val="30000"/>
              </a:spcBef>
              <a:spcAft>
                <a:spcPct val="0"/>
              </a:spcAft>
              <a:defRPr sz="1200">
                <a:solidFill>
                  <a:schemeClr val="tx1"/>
                </a:solidFill>
                <a:latin typeface="Arial" charset="0"/>
              </a:defRPr>
            </a:lvl6pPr>
            <a:lvl7pPr marL="2994025" indent="-230188" eaLnBrk="0" fontAlgn="base" hangingPunct="0">
              <a:spcBef>
                <a:spcPct val="30000"/>
              </a:spcBef>
              <a:spcAft>
                <a:spcPct val="0"/>
              </a:spcAft>
              <a:defRPr sz="1200">
                <a:solidFill>
                  <a:schemeClr val="tx1"/>
                </a:solidFill>
                <a:latin typeface="Arial" charset="0"/>
              </a:defRPr>
            </a:lvl7pPr>
            <a:lvl8pPr marL="3451225" indent="-230188" eaLnBrk="0" fontAlgn="base" hangingPunct="0">
              <a:spcBef>
                <a:spcPct val="30000"/>
              </a:spcBef>
              <a:spcAft>
                <a:spcPct val="0"/>
              </a:spcAft>
              <a:defRPr sz="1200">
                <a:solidFill>
                  <a:schemeClr val="tx1"/>
                </a:solidFill>
                <a:latin typeface="Arial" charset="0"/>
              </a:defRPr>
            </a:lvl8pPr>
            <a:lvl9pPr marL="3908425" indent="-230188"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53D2804-FA25-4A7C-90B8-005F1DADC3C4}" type="slidenum">
              <a:rPr lang="en-US" altLang="en-US" smtClean="0"/>
              <a:pPr eaLnBrk="1" hangingPunct="1">
                <a:spcBef>
                  <a:spcPct val="0"/>
                </a:spcBef>
              </a:pPr>
              <a:t>19</a:t>
            </a:fld>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p:spPr>
        <p:txBody>
          <a:bodyPr/>
          <a:lstStyle/>
          <a:p>
            <a:pPr eaLnBrk="1" hangingPunct="1"/>
            <a:endParaRPr lang="en-US" altLang="en-US" smtClean="0">
              <a:latin typeface="Arial" charset="0"/>
            </a:endParaRPr>
          </a:p>
          <a:p>
            <a:pPr eaLnBrk="1" hangingPunct="1"/>
            <a:r>
              <a:rPr lang="en-US" altLang="en-US" smtClean="0">
                <a:latin typeface="Arial" charset="0"/>
              </a:rPr>
              <a:t>This webinar provides a general overview of our new approach to routine monitoring.  In this webinar, we will discuss those developments that provided an impetus for re-evaluating the efficiency of the Gold Star process, procedural changes in the new system, the involvement of stakeholders in revamping the process, important accomplishments over the past few months and opportunities for continued collaboration.</a:t>
            </a:r>
          </a:p>
        </p:txBody>
      </p:sp>
      <p:sp>
        <p:nvSpPr>
          <p:cNvPr id="48132"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50888" indent="-287338" eaLnBrk="0" hangingPunct="0">
              <a:spcBef>
                <a:spcPct val="30000"/>
              </a:spcBef>
              <a:defRPr sz="1200">
                <a:solidFill>
                  <a:schemeClr val="tx1"/>
                </a:solidFill>
                <a:latin typeface="Arial" charset="0"/>
              </a:defRPr>
            </a:lvl2pPr>
            <a:lvl3pPr marL="1154113" indent="-230188" eaLnBrk="0" hangingPunct="0">
              <a:spcBef>
                <a:spcPct val="30000"/>
              </a:spcBef>
              <a:defRPr sz="1200">
                <a:solidFill>
                  <a:schemeClr val="tx1"/>
                </a:solidFill>
                <a:latin typeface="Arial" charset="0"/>
              </a:defRPr>
            </a:lvl3pPr>
            <a:lvl4pPr marL="1617663" indent="-230188" eaLnBrk="0" hangingPunct="0">
              <a:spcBef>
                <a:spcPct val="30000"/>
              </a:spcBef>
              <a:defRPr sz="1200">
                <a:solidFill>
                  <a:schemeClr val="tx1"/>
                </a:solidFill>
                <a:latin typeface="Arial" charset="0"/>
              </a:defRPr>
            </a:lvl4pPr>
            <a:lvl5pPr marL="2079625" indent="-230188" eaLnBrk="0" hangingPunct="0">
              <a:spcBef>
                <a:spcPct val="30000"/>
              </a:spcBef>
              <a:defRPr sz="1200">
                <a:solidFill>
                  <a:schemeClr val="tx1"/>
                </a:solidFill>
                <a:latin typeface="Arial" charset="0"/>
              </a:defRPr>
            </a:lvl5pPr>
            <a:lvl6pPr marL="2536825" indent="-230188" eaLnBrk="0" fontAlgn="base" hangingPunct="0">
              <a:spcBef>
                <a:spcPct val="30000"/>
              </a:spcBef>
              <a:spcAft>
                <a:spcPct val="0"/>
              </a:spcAft>
              <a:defRPr sz="1200">
                <a:solidFill>
                  <a:schemeClr val="tx1"/>
                </a:solidFill>
                <a:latin typeface="Arial" charset="0"/>
              </a:defRPr>
            </a:lvl6pPr>
            <a:lvl7pPr marL="2994025" indent="-230188" eaLnBrk="0" fontAlgn="base" hangingPunct="0">
              <a:spcBef>
                <a:spcPct val="30000"/>
              </a:spcBef>
              <a:spcAft>
                <a:spcPct val="0"/>
              </a:spcAft>
              <a:defRPr sz="1200">
                <a:solidFill>
                  <a:schemeClr val="tx1"/>
                </a:solidFill>
                <a:latin typeface="Arial" charset="0"/>
              </a:defRPr>
            </a:lvl7pPr>
            <a:lvl8pPr marL="3451225" indent="-230188" eaLnBrk="0" fontAlgn="base" hangingPunct="0">
              <a:spcBef>
                <a:spcPct val="30000"/>
              </a:spcBef>
              <a:spcAft>
                <a:spcPct val="0"/>
              </a:spcAft>
              <a:defRPr sz="1200">
                <a:solidFill>
                  <a:schemeClr val="tx1"/>
                </a:solidFill>
                <a:latin typeface="Arial" charset="0"/>
              </a:defRPr>
            </a:lvl8pPr>
            <a:lvl9pPr marL="3908425" indent="-230188"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5F1B89C-748D-410E-A46A-7A66BEEEAF15}" type="slidenum">
              <a:rPr lang="en-US" altLang="en-US" smtClean="0"/>
              <a:pPr eaLnBrk="1" hangingPunct="1">
                <a:spcBef>
                  <a:spcPct val="0"/>
                </a:spcBef>
              </a:pPr>
              <a:t>2</a:t>
            </a:fld>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p:spPr>
        <p:txBody>
          <a:bodyPr/>
          <a:lstStyle/>
          <a:p>
            <a:pPr eaLnBrk="1" hangingPunct="1"/>
            <a:endParaRPr lang="en-US" altLang="en-US" smtClean="0">
              <a:latin typeface="Arial" charset="0"/>
            </a:endParaRPr>
          </a:p>
          <a:p>
            <a:pPr eaLnBrk="1" hangingPunct="1"/>
            <a:r>
              <a:rPr lang="en-US" altLang="en-US" smtClean="0">
                <a:latin typeface="Arial" charset="0"/>
              </a:rPr>
              <a:t>In the public MH/IDD/SA system, the term “facility” not only means a private, public, licensable, residential or other 24-hour program or service that operates out of a brick and mortar building but the term facility in the mental health statutes also refers to a person engaged in the treatment of this population.  </a:t>
            </a:r>
          </a:p>
          <a:p>
            <a:pPr eaLnBrk="1" hangingPunct="1"/>
            <a:endParaRPr lang="en-US" altLang="en-US" smtClean="0">
              <a:latin typeface="Arial" charset="0"/>
            </a:endParaRPr>
          </a:p>
          <a:p>
            <a:pPr eaLnBrk="1" hangingPunct="1"/>
            <a:r>
              <a:rPr lang="en-US" altLang="en-US" smtClean="0">
                <a:latin typeface="Arial" charset="0"/>
              </a:rPr>
              <a:t>The use of the term “facility,” which is found in the Guidelines for the tools, can be quite confusing to someone new to the public system, such as LIPs.  It is important to keep this distinction in mind when reading the guidelines.</a:t>
            </a:r>
          </a:p>
        </p:txBody>
      </p:sp>
      <p:sp>
        <p:nvSpPr>
          <p:cNvPr id="66564"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50888" indent="-287338" eaLnBrk="0" hangingPunct="0">
              <a:spcBef>
                <a:spcPct val="30000"/>
              </a:spcBef>
              <a:defRPr sz="1200">
                <a:solidFill>
                  <a:schemeClr val="tx1"/>
                </a:solidFill>
                <a:latin typeface="Arial" charset="0"/>
              </a:defRPr>
            </a:lvl2pPr>
            <a:lvl3pPr marL="1154113" indent="-230188" eaLnBrk="0" hangingPunct="0">
              <a:spcBef>
                <a:spcPct val="30000"/>
              </a:spcBef>
              <a:defRPr sz="1200">
                <a:solidFill>
                  <a:schemeClr val="tx1"/>
                </a:solidFill>
                <a:latin typeface="Arial" charset="0"/>
              </a:defRPr>
            </a:lvl3pPr>
            <a:lvl4pPr marL="1617663" indent="-230188" eaLnBrk="0" hangingPunct="0">
              <a:spcBef>
                <a:spcPct val="30000"/>
              </a:spcBef>
              <a:defRPr sz="1200">
                <a:solidFill>
                  <a:schemeClr val="tx1"/>
                </a:solidFill>
                <a:latin typeface="Arial" charset="0"/>
              </a:defRPr>
            </a:lvl4pPr>
            <a:lvl5pPr marL="2079625" indent="-230188" eaLnBrk="0" hangingPunct="0">
              <a:spcBef>
                <a:spcPct val="30000"/>
              </a:spcBef>
              <a:defRPr sz="1200">
                <a:solidFill>
                  <a:schemeClr val="tx1"/>
                </a:solidFill>
                <a:latin typeface="Arial" charset="0"/>
              </a:defRPr>
            </a:lvl5pPr>
            <a:lvl6pPr marL="2536825" indent="-230188" eaLnBrk="0" fontAlgn="base" hangingPunct="0">
              <a:spcBef>
                <a:spcPct val="30000"/>
              </a:spcBef>
              <a:spcAft>
                <a:spcPct val="0"/>
              </a:spcAft>
              <a:defRPr sz="1200">
                <a:solidFill>
                  <a:schemeClr val="tx1"/>
                </a:solidFill>
                <a:latin typeface="Arial" charset="0"/>
              </a:defRPr>
            </a:lvl6pPr>
            <a:lvl7pPr marL="2994025" indent="-230188" eaLnBrk="0" fontAlgn="base" hangingPunct="0">
              <a:spcBef>
                <a:spcPct val="30000"/>
              </a:spcBef>
              <a:spcAft>
                <a:spcPct val="0"/>
              </a:spcAft>
              <a:defRPr sz="1200">
                <a:solidFill>
                  <a:schemeClr val="tx1"/>
                </a:solidFill>
                <a:latin typeface="Arial" charset="0"/>
              </a:defRPr>
            </a:lvl7pPr>
            <a:lvl8pPr marL="3451225" indent="-230188" eaLnBrk="0" fontAlgn="base" hangingPunct="0">
              <a:spcBef>
                <a:spcPct val="30000"/>
              </a:spcBef>
              <a:spcAft>
                <a:spcPct val="0"/>
              </a:spcAft>
              <a:defRPr sz="1200">
                <a:solidFill>
                  <a:schemeClr val="tx1"/>
                </a:solidFill>
                <a:latin typeface="Arial" charset="0"/>
              </a:defRPr>
            </a:lvl8pPr>
            <a:lvl9pPr marL="3908425" indent="-230188"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EDD7BE1-A11E-4634-9BA3-971EEEC1B2A6}" type="slidenum">
              <a:rPr lang="en-US" altLang="en-US" smtClean="0"/>
              <a:pPr eaLnBrk="1" hangingPunct="1">
                <a:spcBef>
                  <a:spcPct val="0"/>
                </a:spcBef>
              </a:pPr>
              <a:t>20</a:t>
            </a:fld>
            <a:endParaRPr lang="en-US"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p:spPr>
        <p:txBody>
          <a:bodyPr/>
          <a:lstStyle/>
          <a:p>
            <a:pPr eaLnBrk="1" hangingPunct="1"/>
            <a:endParaRPr lang="en-US" altLang="en-US" smtClean="0">
              <a:latin typeface="Arial" charset="0"/>
            </a:endParaRPr>
          </a:p>
          <a:p>
            <a:pPr eaLnBrk="1" hangingPunct="1"/>
            <a:r>
              <a:rPr lang="en-US" altLang="en-US" smtClean="0">
                <a:latin typeface="Arial" charset="0"/>
              </a:rPr>
              <a:t>Now that we have talked about how we came to the decision to revamp the process for routine monitoring and some of the changes that have been made in order to reduce redundancies and duplication, I will highlight some of the things about the new process that are different from the Gold Star process.</a:t>
            </a:r>
          </a:p>
          <a:p>
            <a:pPr eaLnBrk="1" hangingPunct="1"/>
            <a:endParaRPr lang="en-US" altLang="en-US" smtClean="0">
              <a:latin typeface="Arial" charset="0"/>
            </a:endParaRPr>
          </a:p>
          <a:p>
            <a:pPr eaLnBrk="1" hangingPunct="1"/>
            <a:r>
              <a:rPr lang="en-US" altLang="en-US" smtClean="0">
                <a:latin typeface="Arial" charset="0"/>
              </a:rPr>
              <a:t>As was mentioned earlier, the term “Gold Star” is no longer used to refer to the overall process.  At this point,  “Gold Star” only refers to the highest level of advanced standing for provider agencies.</a:t>
            </a:r>
          </a:p>
        </p:txBody>
      </p:sp>
      <p:sp>
        <p:nvSpPr>
          <p:cNvPr id="67588"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50888" indent="-287338" eaLnBrk="0" hangingPunct="0">
              <a:spcBef>
                <a:spcPct val="30000"/>
              </a:spcBef>
              <a:defRPr sz="1200">
                <a:solidFill>
                  <a:schemeClr val="tx1"/>
                </a:solidFill>
                <a:latin typeface="Arial" charset="0"/>
              </a:defRPr>
            </a:lvl2pPr>
            <a:lvl3pPr marL="1154113" indent="-230188" eaLnBrk="0" hangingPunct="0">
              <a:spcBef>
                <a:spcPct val="30000"/>
              </a:spcBef>
              <a:defRPr sz="1200">
                <a:solidFill>
                  <a:schemeClr val="tx1"/>
                </a:solidFill>
                <a:latin typeface="Arial" charset="0"/>
              </a:defRPr>
            </a:lvl3pPr>
            <a:lvl4pPr marL="1617663" indent="-230188" eaLnBrk="0" hangingPunct="0">
              <a:spcBef>
                <a:spcPct val="30000"/>
              </a:spcBef>
              <a:defRPr sz="1200">
                <a:solidFill>
                  <a:schemeClr val="tx1"/>
                </a:solidFill>
                <a:latin typeface="Arial" charset="0"/>
              </a:defRPr>
            </a:lvl4pPr>
            <a:lvl5pPr marL="2079625" indent="-230188" eaLnBrk="0" hangingPunct="0">
              <a:spcBef>
                <a:spcPct val="30000"/>
              </a:spcBef>
              <a:defRPr sz="1200">
                <a:solidFill>
                  <a:schemeClr val="tx1"/>
                </a:solidFill>
                <a:latin typeface="Arial" charset="0"/>
              </a:defRPr>
            </a:lvl5pPr>
            <a:lvl6pPr marL="2536825" indent="-230188" eaLnBrk="0" fontAlgn="base" hangingPunct="0">
              <a:spcBef>
                <a:spcPct val="30000"/>
              </a:spcBef>
              <a:spcAft>
                <a:spcPct val="0"/>
              </a:spcAft>
              <a:defRPr sz="1200">
                <a:solidFill>
                  <a:schemeClr val="tx1"/>
                </a:solidFill>
                <a:latin typeface="Arial" charset="0"/>
              </a:defRPr>
            </a:lvl6pPr>
            <a:lvl7pPr marL="2994025" indent="-230188" eaLnBrk="0" fontAlgn="base" hangingPunct="0">
              <a:spcBef>
                <a:spcPct val="30000"/>
              </a:spcBef>
              <a:spcAft>
                <a:spcPct val="0"/>
              </a:spcAft>
              <a:defRPr sz="1200">
                <a:solidFill>
                  <a:schemeClr val="tx1"/>
                </a:solidFill>
                <a:latin typeface="Arial" charset="0"/>
              </a:defRPr>
            </a:lvl7pPr>
            <a:lvl8pPr marL="3451225" indent="-230188" eaLnBrk="0" fontAlgn="base" hangingPunct="0">
              <a:spcBef>
                <a:spcPct val="30000"/>
              </a:spcBef>
              <a:spcAft>
                <a:spcPct val="0"/>
              </a:spcAft>
              <a:defRPr sz="1200">
                <a:solidFill>
                  <a:schemeClr val="tx1"/>
                </a:solidFill>
                <a:latin typeface="Arial" charset="0"/>
              </a:defRPr>
            </a:lvl8pPr>
            <a:lvl9pPr marL="3908425" indent="-230188"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21E954F-9EB5-49EF-8738-99256D29893A}" type="slidenum">
              <a:rPr lang="en-US" altLang="en-US" smtClean="0"/>
              <a:pPr eaLnBrk="1" hangingPunct="1">
                <a:spcBef>
                  <a:spcPct val="0"/>
                </a:spcBef>
              </a:pPr>
              <a:t>21</a:t>
            </a:fld>
            <a:endParaRPr lang="en-US"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p:spPr>
        <p:txBody>
          <a:bodyPr/>
          <a:lstStyle/>
          <a:p>
            <a:pPr eaLnBrk="1" hangingPunct="1"/>
            <a:endParaRPr lang="en-US" altLang="en-US" smtClean="0">
              <a:latin typeface="Arial" charset="0"/>
            </a:endParaRPr>
          </a:p>
          <a:p>
            <a:pPr eaLnBrk="1" hangingPunct="1"/>
            <a:r>
              <a:rPr lang="en-US" altLang="en-US" smtClean="0">
                <a:latin typeface="Arial" charset="0"/>
              </a:rPr>
              <a:t>Both the routine review and the post-payment review occur every two years rather than annually.  </a:t>
            </a:r>
          </a:p>
          <a:p>
            <a:pPr eaLnBrk="1" hangingPunct="1"/>
            <a:endParaRPr lang="en-US" altLang="en-US" smtClean="0">
              <a:latin typeface="Arial" charset="0"/>
            </a:endParaRPr>
          </a:p>
          <a:p>
            <a:pPr eaLnBrk="1" hangingPunct="1"/>
            <a:r>
              <a:rPr lang="en-US" altLang="en-US" smtClean="0">
                <a:latin typeface="Arial" charset="0"/>
              </a:rPr>
              <a:t>Please keep in mind, however, that both the routine review tool and the post-payment review tools may be used at any time to conduct targeted reviews; however, in terms of routine monitoring, routine monitoring occurs every two years.</a:t>
            </a:r>
          </a:p>
        </p:txBody>
      </p:sp>
      <p:sp>
        <p:nvSpPr>
          <p:cNvPr id="68612"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50888" indent="-287338" eaLnBrk="0" hangingPunct="0">
              <a:spcBef>
                <a:spcPct val="30000"/>
              </a:spcBef>
              <a:defRPr sz="1200">
                <a:solidFill>
                  <a:schemeClr val="tx1"/>
                </a:solidFill>
                <a:latin typeface="Arial" charset="0"/>
              </a:defRPr>
            </a:lvl2pPr>
            <a:lvl3pPr marL="1154113" indent="-230188" eaLnBrk="0" hangingPunct="0">
              <a:spcBef>
                <a:spcPct val="30000"/>
              </a:spcBef>
              <a:defRPr sz="1200">
                <a:solidFill>
                  <a:schemeClr val="tx1"/>
                </a:solidFill>
                <a:latin typeface="Arial" charset="0"/>
              </a:defRPr>
            </a:lvl3pPr>
            <a:lvl4pPr marL="1617663" indent="-230188" eaLnBrk="0" hangingPunct="0">
              <a:spcBef>
                <a:spcPct val="30000"/>
              </a:spcBef>
              <a:defRPr sz="1200">
                <a:solidFill>
                  <a:schemeClr val="tx1"/>
                </a:solidFill>
                <a:latin typeface="Arial" charset="0"/>
              </a:defRPr>
            </a:lvl4pPr>
            <a:lvl5pPr marL="2079625" indent="-230188" eaLnBrk="0" hangingPunct="0">
              <a:spcBef>
                <a:spcPct val="30000"/>
              </a:spcBef>
              <a:defRPr sz="1200">
                <a:solidFill>
                  <a:schemeClr val="tx1"/>
                </a:solidFill>
                <a:latin typeface="Arial" charset="0"/>
              </a:defRPr>
            </a:lvl5pPr>
            <a:lvl6pPr marL="2536825" indent="-230188" eaLnBrk="0" fontAlgn="base" hangingPunct="0">
              <a:spcBef>
                <a:spcPct val="30000"/>
              </a:spcBef>
              <a:spcAft>
                <a:spcPct val="0"/>
              </a:spcAft>
              <a:defRPr sz="1200">
                <a:solidFill>
                  <a:schemeClr val="tx1"/>
                </a:solidFill>
                <a:latin typeface="Arial" charset="0"/>
              </a:defRPr>
            </a:lvl6pPr>
            <a:lvl7pPr marL="2994025" indent="-230188" eaLnBrk="0" fontAlgn="base" hangingPunct="0">
              <a:spcBef>
                <a:spcPct val="30000"/>
              </a:spcBef>
              <a:spcAft>
                <a:spcPct val="0"/>
              </a:spcAft>
              <a:defRPr sz="1200">
                <a:solidFill>
                  <a:schemeClr val="tx1"/>
                </a:solidFill>
                <a:latin typeface="Arial" charset="0"/>
              </a:defRPr>
            </a:lvl7pPr>
            <a:lvl8pPr marL="3451225" indent="-230188" eaLnBrk="0" fontAlgn="base" hangingPunct="0">
              <a:spcBef>
                <a:spcPct val="30000"/>
              </a:spcBef>
              <a:spcAft>
                <a:spcPct val="0"/>
              </a:spcAft>
              <a:defRPr sz="1200">
                <a:solidFill>
                  <a:schemeClr val="tx1"/>
                </a:solidFill>
                <a:latin typeface="Arial" charset="0"/>
              </a:defRPr>
            </a:lvl8pPr>
            <a:lvl9pPr marL="3908425" indent="-230188"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1AB477A-77A0-4C78-A16C-6F9B77ABE3C4}" type="slidenum">
              <a:rPr lang="en-US" altLang="en-US" smtClean="0"/>
              <a:pPr eaLnBrk="1" hangingPunct="1">
                <a:spcBef>
                  <a:spcPct val="0"/>
                </a:spcBef>
              </a:pPr>
              <a:t>22</a:t>
            </a:fld>
            <a:endParaRPr lang="en-US"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p:spPr>
        <p:txBody>
          <a:bodyPr/>
          <a:lstStyle/>
          <a:p>
            <a:pPr eaLnBrk="1" hangingPunct="1"/>
            <a:endParaRPr lang="en-US" altLang="en-US" smtClean="0">
              <a:latin typeface="Arial" charset="0"/>
            </a:endParaRPr>
          </a:p>
          <a:p>
            <a:pPr eaLnBrk="1" hangingPunct="1"/>
            <a:r>
              <a:rPr lang="en-US" altLang="en-US" smtClean="0">
                <a:latin typeface="Arial" charset="0"/>
              </a:rPr>
              <a:t>There have been some changes in the weighting and scoring of the items on the tools as well as in the threshold for passing the review.  </a:t>
            </a:r>
          </a:p>
          <a:p>
            <a:pPr eaLnBrk="1" hangingPunct="1"/>
            <a:endParaRPr lang="en-US" altLang="en-US" smtClean="0">
              <a:latin typeface="Arial" charset="0"/>
            </a:endParaRPr>
          </a:p>
          <a:p>
            <a:pPr eaLnBrk="1" hangingPunct="1"/>
            <a:r>
              <a:rPr lang="en-US" altLang="en-US" smtClean="0">
                <a:latin typeface="Arial" charset="0"/>
              </a:rPr>
              <a:t>The overall threshold for passing the review has increased from 75% to 85%.  </a:t>
            </a:r>
          </a:p>
          <a:p>
            <a:pPr eaLnBrk="1" hangingPunct="1"/>
            <a:endParaRPr lang="en-US" altLang="en-US" smtClean="0">
              <a:latin typeface="Arial" charset="0"/>
            </a:endParaRPr>
          </a:p>
          <a:p>
            <a:pPr eaLnBrk="1" hangingPunct="1"/>
            <a:r>
              <a:rPr lang="en-US" altLang="en-US" smtClean="0">
                <a:latin typeface="Arial" charset="0"/>
              </a:rPr>
              <a:t>This decision was based on the experience, longevity, and maturity of the provider network as well as the high standards of performance expected of the service system.  </a:t>
            </a:r>
          </a:p>
          <a:p>
            <a:pPr eaLnBrk="1" hangingPunct="1"/>
            <a:endParaRPr lang="en-US" altLang="en-US" smtClean="0">
              <a:latin typeface="Arial" charset="0"/>
            </a:endParaRPr>
          </a:p>
          <a:p>
            <a:pPr eaLnBrk="1" hangingPunct="1"/>
            <a:r>
              <a:rPr lang="en-US" altLang="en-US" smtClean="0">
                <a:latin typeface="Arial" charset="0"/>
              </a:rPr>
              <a:t>You can obtain more information on the changes in the scoring and weighting of the items on the tools from the webinar on  “Transparency in Provider Monitoring.”</a:t>
            </a:r>
          </a:p>
        </p:txBody>
      </p:sp>
      <p:sp>
        <p:nvSpPr>
          <p:cNvPr id="69636"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50888" indent="-287338" eaLnBrk="0" hangingPunct="0">
              <a:spcBef>
                <a:spcPct val="30000"/>
              </a:spcBef>
              <a:defRPr sz="1200">
                <a:solidFill>
                  <a:schemeClr val="tx1"/>
                </a:solidFill>
                <a:latin typeface="Arial" charset="0"/>
              </a:defRPr>
            </a:lvl2pPr>
            <a:lvl3pPr marL="1154113" indent="-230188" eaLnBrk="0" hangingPunct="0">
              <a:spcBef>
                <a:spcPct val="30000"/>
              </a:spcBef>
              <a:defRPr sz="1200">
                <a:solidFill>
                  <a:schemeClr val="tx1"/>
                </a:solidFill>
                <a:latin typeface="Arial" charset="0"/>
              </a:defRPr>
            </a:lvl3pPr>
            <a:lvl4pPr marL="1617663" indent="-230188" eaLnBrk="0" hangingPunct="0">
              <a:spcBef>
                <a:spcPct val="30000"/>
              </a:spcBef>
              <a:defRPr sz="1200">
                <a:solidFill>
                  <a:schemeClr val="tx1"/>
                </a:solidFill>
                <a:latin typeface="Arial" charset="0"/>
              </a:defRPr>
            </a:lvl4pPr>
            <a:lvl5pPr marL="2079625" indent="-230188" eaLnBrk="0" hangingPunct="0">
              <a:spcBef>
                <a:spcPct val="30000"/>
              </a:spcBef>
              <a:defRPr sz="1200">
                <a:solidFill>
                  <a:schemeClr val="tx1"/>
                </a:solidFill>
                <a:latin typeface="Arial" charset="0"/>
              </a:defRPr>
            </a:lvl5pPr>
            <a:lvl6pPr marL="2536825" indent="-230188" eaLnBrk="0" fontAlgn="base" hangingPunct="0">
              <a:spcBef>
                <a:spcPct val="30000"/>
              </a:spcBef>
              <a:spcAft>
                <a:spcPct val="0"/>
              </a:spcAft>
              <a:defRPr sz="1200">
                <a:solidFill>
                  <a:schemeClr val="tx1"/>
                </a:solidFill>
                <a:latin typeface="Arial" charset="0"/>
              </a:defRPr>
            </a:lvl6pPr>
            <a:lvl7pPr marL="2994025" indent="-230188" eaLnBrk="0" fontAlgn="base" hangingPunct="0">
              <a:spcBef>
                <a:spcPct val="30000"/>
              </a:spcBef>
              <a:spcAft>
                <a:spcPct val="0"/>
              </a:spcAft>
              <a:defRPr sz="1200">
                <a:solidFill>
                  <a:schemeClr val="tx1"/>
                </a:solidFill>
                <a:latin typeface="Arial" charset="0"/>
              </a:defRPr>
            </a:lvl7pPr>
            <a:lvl8pPr marL="3451225" indent="-230188" eaLnBrk="0" fontAlgn="base" hangingPunct="0">
              <a:spcBef>
                <a:spcPct val="30000"/>
              </a:spcBef>
              <a:spcAft>
                <a:spcPct val="0"/>
              </a:spcAft>
              <a:defRPr sz="1200">
                <a:solidFill>
                  <a:schemeClr val="tx1"/>
                </a:solidFill>
                <a:latin typeface="Arial" charset="0"/>
              </a:defRPr>
            </a:lvl8pPr>
            <a:lvl9pPr marL="3908425" indent="-230188"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A37F317-D892-487D-B491-119BC1F9054A}" type="slidenum">
              <a:rPr lang="en-US" altLang="en-US" smtClean="0"/>
              <a:pPr eaLnBrk="1" hangingPunct="1">
                <a:spcBef>
                  <a:spcPct val="0"/>
                </a:spcBef>
              </a:pPr>
              <a:t>23</a:t>
            </a:fld>
            <a:endParaRPr lang="en-US"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p:spPr>
        <p:txBody>
          <a:bodyPr/>
          <a:lstStyle/>
          <a:p>
            <a:pPr eaLnBrk="1" hangingPunct="1"/>
            <a:endParaRPr lang="en-US" altLang="en-US" smtClean="0">
              <a:latin typeface="Arial" charset="0"/>
            </a:endParaRPr>
          </a:p>
          <a:p>
            <a:pPr eaLnBrk="1" hangingPunct="1"/>
            <a:r>
              <a:rPr lang="en-US" altLang="en-US" smtClean="0">
                <a:latin typeface="Arial" charset="0"/>
              </a:rPr>
              <a:t>30 paid claims or 30 service events form the basis of the sample drawn for the post-payment review and for most of the items on the routine review tools. </a:t>
            </a:r>
          </a:p>
          <a:p>
            <a:pPr eaLnBrk="1" hangingPunct="1"/>
            <a:endParaRPr lang="en-US" altLang="en-US" smtClean="0">
              <a:latin typeface="Arial" charset="0"/>
            </a:endParaRPr>
          </a:p>
          <a:p>
            <a:pPr eaLnBrk="1" hangingPunct="1"/>
            <a:r>
              <a:rPr lang="en-US" altLang="en-US" smtClean="0">
                <a:latin typeface="Arial" charset="0"/>
              </a:rPr>
              <a:t>The sample size for provider agencies or for LIPs who operate a group practice that bills under the same provider number is 30 while the sample size for LIPs who operate a solo practice is 10.</a:t>
            </a:r>
          </a:p>
          <a:p>
            <a:pPr eaLnBrk="1" hangingPunct="1"/>
            <a:endParaRPr lang="en-US" altLang="en-US" smtClean="0">
              <a:latin typeface="Arial" charset="0"/>
            </a:endParaRPr>
          </a:p>
          <a:p>
            <a:pPr eaLnBrk="1" hangingPunct="1"/>
            <a:r>
              <a:rPr lang="en-US" altLang="en-US" smtClean="0">
                <a:latin typeface="Arial" charset="0"/>
              </a:rPr>
              <a:t>On the routine agency tool, the sample size for some items is specific to the item reviewed  and may require additional records than the standard sample size of 30.  </a:t>
            </a:r>
          </a:p>
          <a:p>
            <a:pPr eaLnBrk="1" hangingPunct="1"/>
            <a:endParaRPr lang="en-US" altLang="en-US" smtClean="0">
              <a:latin typeface="Arial" charset="0"/>
            </a:endParaRPr>
          </a:p>
          <a:p>
            <a:pPr eaLnBrk="1" hangingPunct="1"/>
            <a:r>
              <a:rPr lang="en-US" altLang="en-US" smtClean="0">
                <a:latin typeface="Arial" charset="0"/>
              </a:rPr>
              <a:t>For instance, the items involving incident reporting involve randomly selecting 10 events from the incidents that occurred within the agency over the past year.  The sample size for restrictive interventions and for complaints is also 10.  </a:t>
            </a:r>
          </a:p>
          <a:p>
            <a:pPr eaLnBrk="1" hangingPunct="1"/>
            <a:endParaRPr lang="en-US" altLang="en-US" smtClean="0">
              <a:latin typeface="Arial" charset="0"/>
            </a:endParaRPr>
          </a:p>
          <a:p>
            <a:pPr eaLnBrk="1" hangingPunct="1"/>
            <a:r>
              <a:rPr lang="en-US" altLang="en-US" smtClean="0">
                <a:latin typeface="Arial" charset="0"/>
              </a:rPr>
              <a:t>In those cases where the provider manages the person’s funds or administers medication, the sample size is 5.</a:t>
            </a:r>
          </a:p>
        </p:txBody>
      </p:sp>
      <p:sp>
        <p:nvSpPr>
          <p:cNvPr id="70660"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50888" indent="-287338" eaLnBrk="0" hangingPunct="0">
              <a:spcBef>
                <a:spcPct val="30000"/>
              </a:spcBef>
              <a:defRPr sz="1200">
                <a:solidFill>
                  <a:schemeClr val="tx1"/>
                </a:solidFill>
                <a:latin typeface="Arial" charset="0"/>
              </a:defRPr>
            </a:lvl2pPr>
            <a:lvl3pPr marL="1154113" indent="-230188" eaLnBrk="0" hangingPunct="0">
              <a:spcBef>
                <a:spcPct val="30000"/>
              </a:spcBef>
              <a:defRPr sz="1200">
                <a:solidFill>
                  <a:schemeClr val="tx1"/>
                </a:solidFill>
                <a:latin typeface="Arial" charset="0"/>
              </a:defRPr>
            </a:lvl3pPr>
            <a:lvl4pPr marL="1617663" indent="-230188" eaLnBrk="0" hangingPunct="0">
              <a:spcBef>
                <a:spcPct val="30000"/>
              </a:spcBef>
              <a:defRPr sz="1200">
                <a:solidFill>
                  <a:schemeClr val="tx1"/>
                </a:solidFill>
                <a:latin typeface="Arial" charset="0"/>
              </a:defRPr>
            </a:lvl4pPr>
            <a:lvl5pPr marL="2079625" indent="-230188" eaLnBrk="0" hangingPunct="0">
              <a:spcBef>
                <a:spcPct val="30000"/>
              </a:spcBef>
              <a:defRPr sz="1200">
                <a:solidFill>
                  <a:schemeClr val="tx1"/>
                </a:solidFill>
                <a:latin typeface="Arial" charset="0"/>
              </a:defRPr>
            </a:lvl5pPr>
            <a:lvl6pPr marL="2536825" indent="-230188" eaLnBrk="0" fontAlgn="base" hangingPunct="0">
              <a:spcBef>
                <a:spcPct val="30000"/>
              </a:spcBef>
              <a:spcAft>
                <a:spcPct val="0"/>
              </a:spcAft>
              <a:defRPr sz="1200">
                <a:solidFill>
                  <a:schemeClr val="tx1"/>
                </a:solidFill>
                <a:latin typeface="Arial" charset="0"/>
              </a:defRPr>
            </a:lvl6pPr>
            <a:lvl7pPr marL="2994025" indent="-230188" eaLnBrk="0" fontAlgn="base" hangingPunct="0">
              <a:spcBef>
                <a:spcPct val="30000"/>
              </a:spcBef>
              <a:spcAft>
                <a:spcPct val="0"/>
              </a:spcAft>
              <a:defRPr sz="1200">
                <a:solidFill>
                  <a:schemeClr val="tx1"/>
                </a:solidFill>
                <a:latin typeface="Arial" charset="0"/>
              </a:defRPr>
            </a:lvl7pPr>
            <a:lvl8pPr marL="3451225" indent="-230188" eaLnBrk="0" fontAlgn="base" hangingPunct="0">
              <a:spcBef>
                <a:spcPct val="30000"/>
              </a:spcBef>
              <a:spcAft>
                <a:spcPct val="0"/>
              </a:spcAft>
              <a:defRPr sz="1200">
                <a:solidFill>
                  <a:schemeClr val="tx1"/>
                </a:solidFill>
                <a:latin typeface="Arial" charset="0"/>
              </a:defRPr>
            </a:lvl8pPr>
            <a:lvl9pPr marL="3908425" indent="-230188"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6D997F1-C205-4257-BA10-28CE4B0B406A}" type="slidenum">
              <a:rPr lang="en-US" altLang="en-US" smtClean="0"/>
              <a:pPr eaLnBrk="1" hangingPunct="1">
                <a:spcBef>
                  <a:spcPct val="0"/>
                </a:spcBef>
              </a:pPr>
              <a:t>24</a:t>
            </a:fld>
            <a:endParaRPr lang="en-US"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p:spPr>
        <p:txBody>
          <a:bodyPr/>
          <a:lstStyle/>
          <a:p>
            <a:pPr eaLnBrk="1" hangingPunct="1"/>
            <a:endParaRPr lang="en-US" altLang="en-US" smtClean="0">
              <a:latin typeface="Arial" charset="0"/>
            </a:endParaRPr>
          </a:p>
          <a:p>
            <a:pPr eaLnBrk="1" hangingPunct="1"/>
            <a:r>
              <a:rPr lang="en-US" altLang="en-US" smtClean="0">
                <a:latin typeface="Arial" charset="0"/>
              </a:rPr>
              <a:t>Under the Gold Star system, plans of correction were required for all non-compliances.  </a:t>
            </a:r>
          </a:p>
          <a:p>
            <a:pPr eaLnBrk="1" hangingPunct="1"/>
            <a:endParaRPr lang="en-US" altLang="en-US" smtClean="0">
              <a:latin typeface="Arial" charset="0"/>
            </a:endParaRPr>
          </a:p>
          <a:p>
            <a:pPr eaLnBrk="1" hangingPunct="1"/>
            <a:r>
              <a:rPr lang="en-US" altLang="en-US" smtClean="0">
                <a:latin typeface="Arial" charset="0"/>
              </a:rPr>
              <a:t>Plans of correction are now only required when necessary to address systemic issues or trends rather than isolated non-compliant issues.  </a:t>
            </a:r>
          </a:p>
          <a:p>
            <a:pPr eaLnBrk="1" hangingPunct="1"/>
            <a:endParaRPr lang="en-US" altLang="en-US" smtClean="0">
              <a:latin typeface="Arial" charset="0"/>
            </a:endParaRPr>
          </a:p>
          <a:p>
            <a:pPr eaLnBrk="1" hangingPunct="1"/>
            <a:r>
              <a:rPr lang="en-US" altLang="en-US" smtClean="0">
                <a:latin typeface="Arial" charset="0"/>
              </a:rPr>
              <a:t>It is left to the discretion of the LME-MCO as to whether a plan of correction will be required.</a:t>
            </a:r>
          </a:p>
        </p:txBody>
      </p:sp>
      <p:sp>
        <p:nvSpPr>
          <p:cNvPr id="71684"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50888" indent="-287338" eaLnBrk="0" hangingPunct="0">
              <a:spcBef>
                <a:spcPct val="30000"/>
              </a:spcBef>
              <a:defRPr sz="1200">
                <a:solidFill>
                  <a:schemeClr val="tx1"/>
                </a:solidFill>
                <a:latin typeface="Arial" charset="0"/>
              </a:defRPr>
            </a:lvl2pPr>
            <a:lvl3pPr marL="1154113" indent="-230188" eaLnBrk="0" hangingPunct="0">
              <a:spcBef>
                <a:spcPct val="30000"/>
              </a:spcBef>
              <a:defRPr sz="1200">
                <a:solidFill>
                  <a:schemeClr val="tx1"/>
                </a:solidFill>
                <a:latin typeface="Arial" charset="0"/>
              </a:defRPr>
            </a:lvl3pPr>
            <a:lvl4pPr marL="1617663" indent="-230188" eaLnBrk="0" hangingPunct="0">
              <a:spcBef>
                <a:spcPct val="30000"/>
              </a:spcBef>
              <a:defRPr sz="1200">
                <a:solidFill>
                  <a:schemeClr val="tx1"/>
                </a:solidFill>
                <a:latin typeface="Arial" charset="0"/>
              </a:defRPr>
            </a:lvl4pPr>
            <a:lvl5pPr marL="2079625" indent="-230188" eaLnBrk="0" hangingPunct="0">
              <a:spcBef>
                <a:spcPct val="30000"/>
              </a:spcBef>
              <a:defRPr sz="1200">
                <a:solidFill>
                  <a:schemeClr val="tx1"/>
                </a:solidFill>
                <a:latin typeface="Arial" charset="0"/>
              </a:defRPr>
            </a:lvl5pPr>
            <a:lvl6pPr marL="2536825" indent="-230188" eaLnBrk="0" fontAlgn="base" hangingPunct="0">
              <a:spcBef>
                <a:spcPct val="30000"/>
              </a:spcBef>
              <a:spcAft>
                <a:spcPct val="0"/>
              </a:spcAft>
              <a:defRPr sz="1200">
                <a:solidFill>
                  <a:schemeClr val="tx1"/>
                </a:solidFill>
                <a:latin typeface="Arial" charset="0"/>
              </a:defRPr>
            </a:lvl6pPr>
            <a:lvl7pPr marL="2994025" indent="-230188" eaLnBrk="0" fontAlgn="base" hangingPunct="0">
              <a:spcBef>
                <a:spcPct val="30000"/>
              </a:spcBef>
              <a:spcAft>
                <a:spcPct val="0"/>
              </a:spcAft>
              <a:defRPr sz="1200">
                <a:solidFill>
                  <a:schemeClr val="tx1"/>
                </a:solidFill>
                <a:latin typeface="Arial" charset="0"/>
              </a:defRPr>
            </a:lvl7pPr>
            <a:lvl8pPr marL="3451225" indent="-230188" eaLnBrk="0" fontAlgn="base" hangingPunct="0">
              <a:spcBef>
                <a:spcPct val="30000"/>
              </a:spcBef>
              <a:spcAft>
                <a:spcPct val="0"/>
              </a:spcAft>
              <a:defRPr sz="1200">
                <a:solidFill>
                  <a:schemeClr val="tx1"/>
                </a:solidFill>
                <a:latin typeface="Arial" charset="0"/>
              </a:defRPr>
            </a:lvl8pPr>
            <a:lvl9pPr marL="3908425" indent="-230188"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7EB4CCD-4607-4EC4-A586-54DC90738A69}" type="slidenum">
              <a:rPr lang="en-US" altLang="en-US" smtClean="0"/>
              <a:pPr eaLnBrk="1" hangingPunct="1">
                <a:spcBef>
                  <a:spcPct val="0"/>
                </a:spcBef>
              </a:pPr>
              <a:t>25</a:t>
            </a:fld>
            <a:endParaRPr lang="en-US"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p:spPr>
        <p:txBody>
          <a:bodyPr/>
          <a:lstStyle/>
          <a:p>
            <a:pPr eaLnBrk="1" hangingPunct="1"/>
            <a:endParaRPr lang="en-US" altLang="en-US" smtClean="0">
              <a:latin typeface="Arial" charset="0"/>
            </a:endParaRPr>
          </a:p>
          <a:p>
            <a:pPr eaLnBrk="1" hangingPunct="1"/>
            <a:r>
              <a:rPr lang="en-US" altLang="en-US" smtClean="0">
                <a:latin typeface="Arial" charset="0"/>
              </a:rPr>
              <a:t>Only unlicensed AFL services under the Innovations waiver are required to be monitored each year.  </a:t>
            </a:r>
          </a:p>
          <a:p>
            <a:pPr eaLnBrk="1" hangingPunct="1"/>
            <a:endParaRPr lang="en-US" altLang="en-US" smtClean="0">
              <a:latin typeface="Arial" charset="0"/>
            </a:endParaRPr>
          </a:p>
          <a:p>
            <a:pPr eaLnBrk="1" hangingPunct="1"/>
            <a:r>
              <a:rPr lang="en-US" altLang="en-US" smtClean="0">
                <a:latin typeface="Arial" charset="0"/>
              </a:rPr>
              <a:t>All other unlicensed AFL services are reviewed every 2 years.</a:t>
            </a:r>
          </a:p>
        </p:txBody>
      </p:sp>
      <p:sp>
        <p:nvSpPr>
          <p:cNvPr id="72708"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50888" indent="-287338" eaLnBrk="0" hangingPunct="0">
              <a:spcBef>
                <a:spcPct val="30000"/>
              </a:spcBef>
              <a:defRPr sz="1200">
                <a:solidFill>
                  <a:schemeClr val="tx1"/>
                </a:solidFill>
                <a:latin typeface="Arial" charset="0"/>
              </a:defRPr>
            </a:lvl2pPr>
            <a:lvl3pPr marL="1154113" indent="-230188" eaLnBrk="0" hangingPunct="0">
              <a:spcBef>
                <a:spcPct val="30000"/>
              </a:spcBef>
              <a:defRPr sz="1200">
                <a:solidFill>
                  <a:schemeClr val="tx1"/>
                </a:solidFill>
                <a:latin typeface="Arial" charset="0"/>
              </a:defRPr>
            </a:lvl3pPr>
            <a:lvl4pPr marL="1617663" indent="-230188" eaLnBrk="0" hangingPunct="0">
              <a:spcBef>
                <a:spcPct val="30000"/>
              </a:spcBef>
              <a:defRPr sz="1200">
                <a:solidFill>
                  <a:schemeClr val="tx1"/>
                </a:solidFill>
                <a:latin typeface="Arial" charset="0"/>
              </a:defRPr>
            </a:lvl4pPr>
            <a:lvl5pPr marL="2079625" indent="-230188" eaLnBrk="0" hangingPunct="0">
              <a:spcBef>
                <a:spcPct val="30000"/>
              </a:spcBef>
              <a:defRPr sz="1200">
                <a:solidFill>
                  <a:schemeClr val="tx1"/>
                </a:solidFill>
                <a:latin typeface="Arial" charset="0"/>
              </a:defRPr>
            </a:lvl5pPr>
            <a:lvl6pPr marL="2536825" indent="-230188" eaLnBrk="0" fontAlgn="base" hangingPunct="0">
              <a:spcBef>
                <a:spcPct val="30000"/>
              </a:spcBef>
              <a:spcAft>
                <a:spcPct val="0"/>
              </a:spcAft>
              <a:defRPr sz="1200">
                <a:solidFill>
                  <a:schemeClr val="tx1"/>
                </a:solidFill>
                <a:latin typeface="Arial" charset="0"/>
              </a:defRPr>
            </a:lvl6pPr>
            <a:lvl7pPr marL="2994025" indent="-230188" eaLnBrk="0" fontAlgn="base" hangingPunct="0">
              <a:spcBef>
                <a:spcPct val="30000"/>
              </a:spcBef>
              <a:spcAft>
                <a:spcPct val="0"/>
              </a:spcAft>
              <a:defRPr sz="1200">
                <a:solidFill>
                  <a:schemeClr val="tx1"/>
                </a:solidFill>
                <a:latin typeface="Arial" charset="0"/>
              </a:defRPr>
            </a:lvl7pPr>
            <a:lvl8pPr marL="3451225" indent="-230188" eaLnBrk="0" fontAlgn="base" hangingPunct="0">
              <a:spcBef>
                <a:spcPct val="30000"/>
              </a:spcBef>
              <a:spcAft>
                <a:spcPct val="0"/>
              </a:spcAft>
              <a:defRPr sz="1200">
                <a:solidFill>
                  <a:schemeClr val="tx1"/>
                </a:solidFill>
                <a:latin typeface="Arial" charset="0"/>
              </a:defRPr>
            </a:lvl8pPr>
            <a:lvl9pPr marL="3908425" indent="-230188"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AE84512-CD53-4DD8-8BA9-6ECBCF673BE1}" type="slidenum">
              <a:rPr lang="en-US" altLang="en-US" smtClean="0"/>
              <a:pPr eaLnBrk="1" hangingPunct="1">
                <a:spcBef>
                  <a:spcPct val="0"/>
                </a:spcBef>
              </a:pPr>
              <a:t>26</a:t>
            </a:fld>
            <a:endParaRPr lang="en-US"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p:spPr>
        <p:txBody>
          <a:bodyPr/>
          <a:lstStyle/>
          <a:p>
            <a:pPr eaLnBrk="1" hangingPunct="1"/>
            <a:endParaRPr lang="en-US" altLang="en-US" smtClean="0">
              <a:latin typeface="Arial" charset="0"/>
            </a:endParaRPr>
          </a:p>
          <a:p>
            <a:pPr eaLnBrk="1" hangingPunct="1"/>
            <a:r>
              <a:rPr lang="en-US" altLang="en-US" smtClean="0">
                <a:latin typeface="Arial" charset="0"/>
              </a:rPr>
              <a:t>Providers must attain an overall compliance score of 85% in order to pass the routine review.  </a:t>
            </a:r>
          </a:p>
          <a:p>
            <a:pPr eaLnBrk="1" hangingPunct="1"/>
            <a:endParaRPr lang="en-US" altLang="en-US" smtClean="0">
              <a:latin typeface="Arial" charset="0"/>
            </a:endParaRPr>
          </a:p>
          <a:p>
            <a:pPr eaLnBrk="1" hangingPunct="1"/>
            <a:r>
              <a:rPr lang="en-US" altLang="en-US" smtClean="0">
                <a:latin typeface="Arial" charset="0"/>
              </a:rPr>
              <a:t>This increased standard is reflective of the expectations from a more mature, sophisticated provider network.</a:t>
            </a:r>
          </a:p>
        </p:txBody>
      </p:sp>
      <p:sp>
        <p:nvSpPr>
          <p:cNvPr id="73732"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50888" indent="-287338" eaLnBrk="0" hangingPunct="0">
              <a:spcBef>
                <a:spcPct val="30000"/>
              </a:spcBef>
              <a:defRPr sz="1200">
                <a:solidFill>
                  <a:schemeClr val="tx1"/>
                </a:solidFill>
                <a:latin typeface="Arial" charset="0"/>
              </a:defRPr>
            </a:lvl2pPr>
            <a:lvl3pPr marL="1154113" indent="-230188" eaLnBrk="0" hangingPunct="0">
              <a:spcBef>
                <a:spcPct val="30000"/>
              </a:spcBef>
              <a:defRPr sz="1200">
                <a:solidFill>
                  <a:schemeClr val="tx1"/>
                </a:solidFill>
                <a:latin typeface="Arial" charset="0"/>
              </a:defRPr>
            </a:lvl3pPr>
            <a:lvl4pPr marL="1617663" indent="-230188" eaLnBrk="0" hangingPunct="0">
              <a:spcBef>
                <a:spcPct val="30000"/>
              </a:spcBef>
              <a:defRPr sz="1200">
                <a:solidFill>
                  <a:schemeClr val="tx1"/>
                </a:solidFill>
                <a:latin typeface="Arial" charset="0"/>
              </a:defRPr>
            </a:lvl4pPr>
            <a:lvl5pPr marL="2079625" indent="-230188" eaLnBrk="0" hangingPunct="0">
              <a:spcBef>
                <a:spcPct val="30000"/>
              </a:spcBef>
              <a:defRPr sz="1200">
                <a:solidFill>
                  <a:schemeClr val="tx1"/>
                </a:solidFill>
                <a:latin typeface="Arial" charset="0"/>
              </a:defRPr>
            </a:lvl5pPr>
            <a:lvl6pPr marL="2536825" indent="-230188" eaLnBrk="0" fontAlgn="base" hangingPunct="0">
              <a:spcBef>
                <a:spcPct val="30000"/>
              </a:spcBef>
              <a:spcAft>
                <a:spcPct val="0"/>
              </a:spcAft>
              <a:defRPr sz="1200">
                <a:solidFill>
                  <a:schemeClr val="tx1"/>
                </a:solidFill>
                <a:latin typeface="Arial" charset="0"/>
              </a:defRPr>
            </a:lvl6pPr>
            <a:lvl7pPr marL="2994025" indent="-230188" eaLnBrk="0" fontAlgn="base" hangingPunct="0">
              <a:spcBef>
                <a:spcPct val="30000"/>
              </a:spcBef>
              <a:spcAft>
                <a:spcPct val="0"/>
              </a:spcAft>
              <a:defRPr sz="1200">
                <a:solidFill>
                  <a:schemeClr val="tx1"/>
                </a:solidFill>
                <a:latin typeface="Arial" charset="0"/>
              </a:defRPr>
            </a:lvl7pPr>
            <a:lvl8pPr marL="3451225" indent="-230188" eaLnBrk="0" fontAlgn="base" hangingPunct="0">
              <a:spcBef>
                <a:spcPct val="30000"/>
              </a:spcBef>
              <a:spcAft>
                <a:spcPct val="0"/>
              </a:spcAft>
              <a:defRPr sz="1200">
                <a:solidFill>
                  <a:schemeClr val="tx1"/>
                </a:solidFill>
                <a:latin typeface="Arial" charset="0"/>
              </a:defRPr>
            </a:lvl8pPr>
            <a:lvl9pPr marL="3908425" indent="-230188"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ADF79DB-2B98-4D39-BFEC-20446B8D3250}" type="slidenum">
              <a:rPr lang="en-US" altLang="en-US" smtClean="0"/>
              <a:pPr eaLnBrk="1" hangingPunct="1">
                <a:spcBef>
                  <a:spcPct val="0"/>
                </a:spcBef>
              </a:pPr>
              <a:t>27</a:t>
            </a:fld>
            <a:endParaRPr lang="en-US"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p:spPr>
        <p:txBody>
          <a:bodyPr/>
          <a:lstStyle/>
          <a:p>
            <a:pPr eaLnBrk="1" hangingPunct="1"/>
            <a:endParaRPr lang="en-US" altLang="en-US" smtClean="0">
              <a:latin typeface="Arial" charset="0"/>
            </a:endParaRPr>
          </a:p>
          <a:p>
            <a:pPr eaLnBrk="1" hangingPunct="1"/>
            <a:r>
              <a:rPr lang="en-US" altLang="en-US" smtClean="0">
                <a:latin typeface="Arial" charset="0"/>
              </a:rPr>
              <a:t>If an unlicensed service which operates out of a facility setting is located in the same building as a service that is licensed by DHSR, the Health, Safety and Compliance Review does not need to be conducted.  </a:t>
            </a:r>
          </a:p>
          <a:p>
            <a:pPr eaLnBrk="1" hangingPunct="1"/>
            <a:endParaRPr lang="en-US" altLang="en-US" smtClean="0">
              <a:latin typeface="Arial" charset="0"/>
            </a:endParaRPr>
          </a:p>
          <a:p>
            <a:pPr eaLnBrk="1" hangingPunct="1"/>
            <a:r>
              <a:rPr lang="en-US" altLang="en-US" smtClean="0">
                <a:latin typeface="Arial" charset="0"/>
              </a:rPr>
              <a:t>The co-location of the service in the same building as a licensed facility reduces duplication since the core rules were reviewed during the initial licensure of the facility.</a:t>
            </a:r>
          </a:p>
        </p:txBody>
      </p:sp>
      <p:sp>
        <p:nvSpPr>
          <p:cNvPr id="74756"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50888" indent="-287338" eaLnBrk="0" hangingPunct="0">
              <a:spcBef>
                <a:spcPct val="30000"/>
              </a:spcBef>
              <a:defRPr sz="1200">
                <a:solidFill>
                  <a:schemeClr val="tx1"/>
                </a:solidFill>
                <a:latin typeface="Arial" charset="0"/>
              </a:defRPr>
            </a:lvl2pPr>
            <a:lvl3pPr marL="1154113" indent="-230188" eaLnBrk="0" hangingPunct="0">
              <a:spcBef>
                <a:spcPct val="30000"/>
              </a:spcBef>
              <a:defRPr sz="1200">
                <a:solidFill>
                  <a:schemeClr val="tx1"/>
                </a:solidFill>
                <a:latin typeface="Arial" charset="0"/>
              </a:defRPr>
            </a:lvl3pPr>
            <a:lvl4pPr marL="1617663" indent="-230188" eaLnBrk="0" hangingPunct="0">
              <a:spcBef>
                <a:spcPct val="30000"/>
              </a:spcBef>
              <a:defRPr sz="1200">
                <a:solidFill>
                  <a:schemeClr val="tx1"/>
                </a:solidFill>
                <a:latin typeface="Arial" charset="0"/>
              </a:defRPr>
            </a:lvl4pPr>
            <a:lvl5pPr marL="2079625" indent="-230188" eaLnBrk="0" hangingPunct="0">
              <a:spcBef>
                <a:spcPct val="30000"/>
              </a:spcBef>
              <a:defRPr sz="1200">
                <a:solidFill>
                  <a:schemeClr val="tx1"/>
                </a:solidFill>
                <a:latin typeface="Arial" charset="0"/>
              </a:defRPr>
            </a:lvl5pPr>
            <a:lvl6pPr marL="2536825" indent="-230188" eaLnBrk="0" fontAlgn="base" hangingPunct="0">
              <a:spcBef>
                <a:spcPct val="30000"/>
              </a:spcBef>
              <a:spcAft>
                <a:spcPct val="0"/>
              </a:spcAft>
              <a:defRPr sz="1200">
                <a:solidFill>
                  <a:schemeClr val="tx1"/>
                </a:solidFill>
                <a:latin typeface="Arial" charset="0"/>
              </a:defRPr>
            </a:lvl6pPr>
            <a:lvl7pPr marL="2994025" indent="-230188" eaLnBrk="0" fontAlgn="base" hangingPunct="0">
              <a:spcBef>
                <a:spcPct val="30000"/>
              </a:spcBef>
              <a:spcAft>
                <a:spcPct val="0"/>
              </a:spcAft>
              <a:defRPr sz="1200">
                <a:solidFill>
                  <a:schemeClr val="tx1"/>
                </a:solidFill>
                <a:latin typeface="Arial" charset="0"/>
              </a:defRPr>
            </a:lvl7pPr>
            <a:lvl8pPr marL="3451225" indent="-230188" eaLnBrk="0" fontAlgn="base" hangingPunct="0">
              <a:spcBef>
                <a:spcPct val="30000"/>
              </a:spcBef>
              <a:spcAft>
                <a:spcPct val="0"/>
              </a:spcAft>
              <a:defRPr sz="1200">
                <a:solidFill>
                  <a:schemeClr val="tx1"/>
                </a:solidFill>
                <a:latin typeface="Arial" charset="0"/>
              </a:defRPr>
            </a:lvl8pPr>
            <a:lvl9pPr marL="3908425" indent="-230188"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F112C94-5A7C-46F9-A7F2-1AA2D68C72BD}" type="slidenum">
              <a:rPr lang="en-US" altLang="en-US" smtClean="0"/>
              <a:pPr eaLnBrk="1" hangingPunct="1">
                <a:spcBef>
                  <a:spcPct val="0"/>
                </a:spcBef>
              </a:pPr>
              <a:t>28</a:t>
            </a:fld>
            <a:endParaRPr lang="en-US"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p:spPr>
        <p:txBody>
          <a:bodyPr/>
          <a:lstStyle/>
          <a:p>
            <a:pPr eaLnBrk="1" hangingPunct="1"/>
            <a:endParaRPr lang="en-US" altLang="en-US" smtClean="0">
              <a:latin typeface="Arial" charset="0"/>
            </a:endParaRPr>
          </a:p>
          <a:p>
            <a:pPr eaLnBrk="1" hangingPunct="1"/>
            <a:r>
              <a:rPr lang="en-US" altLang="en-US" smtClean="0">
                <a:latin typeface="Arial" charset="0"/>
              </a:rPr>
              <a:t>There has been a significant reduction in the number of items on the tools – on both the routine tools for provider agencies and for LIPs as well as on the post-payment review tools.</a:t>
            </a:r>
          </a:p>
          <a:p>
            <a:pPr eaLnBrk="1" hangingPunct="1"/>
            <a:endParaRPr lang="en-US" altLang="en-US" smtClean="0">
              <a:latin typeface="Arial" charset="0"/>
            </a:endParaRPr>
          </a:p>
        </p:txBody>
      </p:sp>
      <p:sp>
        <p:nvSpPr>
          <p:cNvPr id="75780"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50888" indent="-287338" eaLnBrk="0" hangingPunct="0">
              <a:spcBef>
                <a:spcPct val="30000"/>
              </a:spcBef>
              <a:defRPr sz="1200">
                <a:solidFill>
                  <a:schemeClr val="tx1"/>
                </a:solidFill>
                <a:latin typeface="Arial" charset="0"/>
              </a:defRPr>
            </a:lvl2pPr>
            <a:lvl3pPr marL="1154113" indent="-230188" eaLnBrk="0" hangingPunct="0">
              <a:spcBef>
                <a:spcPct val="30000"/>
              </a:spcBef>
              <a:defRPr sz="1200">
                <a:solidFill>
                  <a:schemeClr val="tx1"/>
                </a:solidFill>
                <a:latin typeface="Arial" charset="0"/>
              </a:defRPr>
            </a:lvl3pPr>
            <a:lvl4pPr marL="1617663" indent="-230188" eaLnBrk="0" hangingPunct="0">
              <a:spcBef>
                <a:spcPct val="30000"/>
              </a:spcBef>
              <a:defRPr sz="1200">
                <a:solidFill>
                  <a:schemeClr val="tx1"/>
                </a:solidFill>
                <a:latin typeface="Arial" charset="0"/>
              </a:defRPr>
            </a:lvl4pPr>
            <a:lvl5pPr marL="2079625" indent="-230188" eaLnBrk="0" hangingPunct="0">
              <a:spcBef>
                <a:spcPct val="30000"/>
              </a:spcBef>
              <a:defRPr sz="1200">
                <a:solidFill>
                  <a:schemeClr val="tx1"/>
                </a:solidFill>
                <a:latin typeface="Arial" charset="0"/>
              </a:defRPr>
            </a:lvl5pPr>
            <a:lvl6pPr marL="2536825" indent="-230188" eaLnBrk="0" fontAlgn="base" hangingPunct="0">
              <a:spcBef>
                <a:spcPct val="30000"/>
              </a:spcBef>
              <a:spcAft>
                <a:spcPct val="0"/>
              </a:spcAft>
              <a:defRPr sz="1200">
                <a:solidFill>
                  <a:schemeClr val="tx1"/>
                </a:solidFill>
                <a:latin typeface="Arial" charset="0"/>
              </a:defRPr>
            </a:lvl6pPr>
            <a:lvl7pPr marL="2994025" indent="-230188" eaLnBrk="0" fontAlgn="base" hangingPunct="0">
              <a:spcBef>
                <a:spcPct val="30000"/>
              </a:spcBef>
              <a:spcAft>
                <a:spcPct val="0"/>
              </a:spcAft>
              <a:defRPr sz="1200">
                <a:solidFill>
                  <a:schemeClr val="tx1"/>
                </a:solidFill>
                <a:latin typeface="Arial" charset="0"/>
              </a:defRPr>
            </a:lvl7pPr>
            <a:lvl8pPr marL="3451225" indent="-230188" eaLnBrk="0" fontAlgn="base" hangingPunct="0">
              <a:spcBef>
                <a:spcPct val="30000"/>
              </a:spcBef>
              <a:spcAft>
                <a:spcPct val="0"/>
              </a:spcAft>
              <a:defRPr sz="1200">
                <a:solidFill>
                  <a:schemeClr val="tx1"/>
                </a:solidFill>
                <a:latin typeface="Arial" charset="0"/>
              </a:defRPr>
            </a:lvl8pPr>
            <a:lvl9pPr marL="3908425" indent="-230188"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CBF30D3C-ECCB-4A14-ABFF-D54414A34B7E}" type="slidenum">
              <a:rPr lang="en-US" altLang="en-US" smtClean="0"/>
              <a:pPr eaLnBrk="1" hangingPunct="1">
                <a:spcBef>
                  <a:spcPct val="0"/>
                </a:spcBef>
              </a:pPr>
              <a:t>29</a:t>
            </a:fld>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p:spPr>
        <p:txBody>
          <a:bodyPr/>
          <a:lstStyle/>
          <a:p>
            <a:pPr eaLnBrk="1" hangingPunct="1"/>
            <a:endParaRPr lang="en-US" altLang="en-US" smtClean="0">
              <a:latin typeface="Arial" charset="0"/>
            </a:endParaRPr>
          </a:p>
          <a:p>
            <a:pPr eaLnBrk="1" hangingPunct="1"/>
            <a:r>
              <a:rPr lang="en-US" altLang="en-US" smtClean="0">
                <a:latin typeface="Arial" charset="0"/>
              </a:rPr>
              <a:t>First, let’s talk about how we came to the point of recognizing the need to re-evaluate and re-assess the routine monitoring process or the impetus for streamlining provider monitoring.</a:t>
            </a:r>
          </a:p>
        </p:txBody>
      </p:sp>
      <p:sp>
        <p:nvSpPr>
          <p:cNvPr id="49156"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50888" indent="-287338" eaLnBrk="0" hangingPunct="0">
              <a:spcBef>
                <a:spcPct val="30000"/>
              </a:spcBef>
              <a:defRPr sz="1200">
                <a:solidFill>
                  <a:schemeClr val="tx1"/>
                </a:solidFill>
                <a:latin typeface="Arial" charset="0"/>
              </a:defRPr>
            </a:lvl2pPr>
            <a:lvl3pPr marL="1154113" indent="-230188" eaLnBrk="0" hangingPunct="0">
              <a:spcBef>
                <a:spcPct val="30000"/>
              </a:spcBef>
              <a:defRPr sz="1200">
                <a:solidFill>
                  <a:schemeClr val="tx1"/>
                </a:solidFill>
                <a:latin typeface="Arial" charset="0"/>
              </a:defRPr>
            </a:lvl3pPr>
            <a:lvl4pPr marL="1617663" indent="-230188" eaLnBrk="0" hangingPunct="0">
              <a:spcBef>
                <a:spcPct val="30000"/>
              </a:spcBef>
              <a:defRPr sz="1200">
                <a:solidFill>
                  <a:schemeClr val="tx1"/>
                </a:solidFill>
                <a:latin typeface="Arial" charset="0"/>
              </a:defRPr>
            </a:lvl4pPr>
            <a:lvl5pPr marL="2079625" indent="-230188" eaLnBrk="0" hangingPunct="0">
              <a:spcBef>
                <a:spcPct val="30000"/>
              </a:spcBef>
              <a:defRPr sz="1200">
                <a:solidFill>
                  <a:schemeClr val="tx1"/>
                </a:solidFill>
                <a:latin typeface="Arial" charset="0"/>
              </a:defRPr>
            </a:lvl5pPr>
            <a:lvl6pPr marL="2536825" indent="-230188" eaLnBrk="0" fontAlgn="base" hangingPunct="0">
              <a:spcBef>
                <a:spcPct val="30000"/>
              </a:spcBef>
              <a:spcAft>
                <a:spcPct val="0"/>
              </a:spcAft>
              <a:defRPr sz="1200">
                <a:solidFill>
                  <a:schemeClr val="tx1"/>
                </a:solidFill>
                <a:latin typeface="Arial" charset="0"/>
              </a:defRPr>
            </a:lvl6pPr>
            <a:lvl7pPr marL="2994025" indent="-230188" eaLnBrk="0" fontAlgn="base" hangingPunct="0">
              <a:spcBef>
                <a:spcPct val="30000"/>
              </a:spcBef>
              <a:spcAft>
                <a:spcPct val="0"/>
              </a:spcAft>
              <a:defRPr sz="1200">
                <a:solidFill>
                  <a:schemeClr val="tx1"/>
                </a:solidFill>
                <a:latin typeface="Arial" charset="0"/>
              </a:defRPr>
            </a:lvl7pPr>
            <a:lvl8pPr marL="3451225" indent="-230188" eaLnBrk="0" fontAlgn="base" hangingPunct="0">
              <a:spcBef>
                <a:spcPct val="30000"/>
              </a:spcBef>
              <a:spcAft>
                <a:spcPct val="0"/>
              </a:spcAft>
              <a:defRPr sz="1200">
                <a:solidFill>
                  <a:schemeClr val="tx1"/>
                </a:solidFill>
                <a:latin typeface="Arial" charset="0"/>
              </a:defRPr>
            </a:lvl8pPr>
            <a:lvl9pPr marL="3908425" indent="-230188"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62C092D-3CAC-48D2-871A-ADCC628DCF53}" type="slidenum">
              <a:rPr lang="en-US" altLang="en-US" smtClean="0"/>
              <a:pPr eaLnBrk="1" hangingPunct="1">
                <a:spcBef>
                  <a:spcPct val="0"/>
                </a:spcBef>
              </a:pPr>
              <a:t>3</a:t>
            </a:fld>
            <a:endParaRPr lang="en-US"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p:spPr>
        <p:txBody>
          <a:bodyPr/>
          <a:lstStyle/>
          <a:p>
            <a:pPr eaLnBrk="1" hangingPunct="1"/>
            <a:endParaRPr lang="en-US" altLang="en-US" smtClean="0">
              <a:latin typeface="Arial" charset="0"/>
            </a:endParaRPr>
          </a:p>
          <a:p>
            <a:pPr eaLnBrk="1" hangingPunct="1"/>
            <a:r>
              <a:rPr lang="en-US" altLang="en-US" smtClean="0">
                <a:latin typeface="Arial" charset="0"/>
              </a:rPr>
              <a:t>While the requirements of the items on the tools are rule-based and therefore regulatory in nature (involving both federal and state requirements – e.g., waiver-specific requirements, ADA and HIPAA, etc.) – the focus is very much oriented toward those areas which provide assurance that individual’s rights are being protected and that some of the key elements of quality service provision are in place.</a:t>
            </a:r>
          </a:p>
          <a:p>
            <a:pPr eaLnBrk="1" hangingPunct="1"/>
            <a:endParaRPr lang="en-US" altLang="en-US" smtClean="0">
              <a:latin typeface="Arial" charset="0"/>
            </a:endParaRPr>
          </a:p>
          <a:p>
            <a:pPr eaLnBrk="1" hangingPunct="1"/>
            <a:r>
              <a:rPr lang="en-US" altLang="en-US" smtClean="0">
                <a:latin typeface="Arial" charset="0"/>
              </a:rPr>
              <a:t>In looking at ways to reduce redundancy and duplication, this new approach to monitoring is more data-driven – drawing upon various sources of data and reviewing submitted reports to get a sense of how a provider is performing – not just at the point of routine monitoring through an on-site review but on an ongoing basis where triggers might give rise to a targeted review.</a:t>
            </a:r>
          </a:p>
          <a:p>
            <a:pPr eaLnBrk="1" hangingPunct="1"/>
            <a:endParaRPr lang="en-US" altLang="en-US" smtClean="0">
              <a:latin typeface="Arial" charset="0"/>
            </a:endParaRPr>
          </a:p>
          <a:p>
            <a:pPr eaLnBrk="1" hangingPunct="1"/>
            <a:r>
              <a:rPr lang="en-US" altLang="en-US" smtClean="0">
                <a:latin typeface="Arial" charset="0"/>
              </a:rPr>
              <a:t>Desk reviews rather than relying mostly on on-site reviews play a more prominent role in this new approach to routine monitoring.</a:t>
            </a:r>
          </a:p>
          <a:p>
            <a:pPr eaLnBrk="1" hangingPunct="1"/>
            <a:endParaRPr lang="en-US" altLang="en-US" smtClean="0">
              <a:latin typeface="Arial" charset="0"/>
            </a:endParaRPr>
          </a:p>
        </p:txBody>
      </p:sp>
      <p:sp>
        <p:nvSpPr>
          <p:cNvPr id="76804"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50888" indent="-287338" eaLnBrk="0" hangingPunct="0">
              <a:spcBef>
                <a:spcPct val="30000"/>
              </a:spcBef>
              <a:defRPr sz="1200">
                <a:solidFill>
                  <a:schemeClr val="tx1"/>
                </a:solidFill>
                <a:latin typeface="Arial" charset="0"/>
              </a:defRPr>
            </a:lvl2pPr>
            <a:lvl3pPr marL="1154113" indent="-230188" eaLnBrk="0" hangingPunct="0">
              <a:spcBef>
                <a:spcPct val="30000"/>
              </a:spcBef>
              <a:defRPr sz="1200">
                <a:solidFill>
                  <a:schemeClr val="tx1"/>
                </a:solidFill>
                <a:latin typeface="Arial" charset="0"/>
              </a:defRPr>
            </a:lvl3pPr>
            <a:lvl4pPr marL="1617663" indent="-230188" eaLnBrk="0" hangingPunct="0">
              <a:spcBef>
                <a:spcPct val="30000"/>
              </a:spcBef>
              <a:defRPr sz="1200">
                <a:solidFill>
                  <a:schemeClr val="tx1"/>
                </a:solidFill>
                <a:latin typeface="Arial" charset="0"/>
              </a:defRPr>
            </a:lvl4pPr>
            <a:lvl5pPr marL="2079625" indent="-230188" eaLnBrk="0" hangingPunct="0">
              <a:spcBef>
                <a:spcPct val="30000"/>
              </a:spcBef>
              <a:defRPr sz="1200">
                <a:solidFill>
                  <a:schemeClr val="tx1"/>
                </a:solidFill>
                <a:latin typeface="Arial" charset="0"/>
              </a:defRPr>
            </a:lvl5pPr>
            <a:lvl6pPr marL="2536825" indent="-230188" eaLnBrk="0" fontAlgn="base" hangingPunct="0">
              <a:spcBef>
                <a:spcPct val="30000"/>
              </a:spcBef>
              <a:spcAft>
                <a:spcPct val="0"/>
              </a:spcAft>
              <a:defRPr sz="1200">
                <a:solidFill>
                  <a:schemeClr val="tx1"/>
                </a:solidFill>
                <a:latin typeface="Arial" charset="0"/>
              </a:defRPr>
            </a:lvl6pPr>
            <a:lvl7pPr marL="2994025" indent="-230188" eaLnBrk="0" fontAlgn="base" hangingPunct="0">
              <a:spcBef>
                <a:spcPct val="30000"/>
              </a:spcBef>
              <a:spcAft>
                <a:spcPct val="0"/>
              </a:spcAft>
              <a:defRPr sz="1200">
                <a:solidFill>
                  <a:schemeClr val="tx1"/>
                </a:solidFill>
                <a:latin typeface="Arial" charset="0"/>
              </a:defRPr>
            </a:lvl7pPr>
            <a:lvl8pPr marL="3451225" indent="-230188" eaLnBrk="0" fontAlgn="base" hangingPunct="0">
              <a:spcBef>
                <a:spcPct val="30000"/>
              </a:spcBef>
              <a:spcAft>
                <a:spcPct val="0"/>
              </a:spcAft>
              <a:defRPr sz="1200">
                <a:solidFill>
                  <a:schemeClr val="tx1"/>
                </a:solidFill>
                <a:latin typeface="Arial" charset="0"/>
              </a:defRPr>
            </a:lvl8pPr>
            <a:lvl9pPr marL="3908425" indent="-230188"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7DCF82F-3756-4090-B0A6-B632A59E45BE}" type="slidenum">
              <a:rPr lang="en-US" altLang="en-US" smtClean="0"/>
              <a:pPr eaLnBrk="1" hangingPunct="1">
                <a:spcBef>
                  <a:spcPct val="0"/>
                </a:spcBef>
              </a:pPr>
              <a:t>30</a:t>
            </a:fld>
            <a:endParaRPr lang="en-US"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p:spPr>
        <p:txBody>
          <a:bodyPr/>
          <a:lstStyle/>
          <a:p>
            <a:pPr eaLnBrk="1" hangingPunct="1"/>
            <a:endParaRPr lang="en-US" altLang="en-US" smtClean="0">
              <a:latin typeface="Arial" charset="0"/>
            </a:endParaRPr>
          </a:p>
          <a:p>
            <a:pPr eaLnBrk="1" hangingPunct="1"/>
            <a:r>
              <a:rPr lang="en-US" altLang="en-US" smtClean="0">
                <a:latin typeface="Arial" charset="0"/>
              </a:rPr>
              <a:t>Since the new tools and process were launched on March 1, additional enhancements  have been made.</a:t>
            </a:r>
          </a:p>
          <a:p>
            <a:pPr eaLnBrk="1" hangingPunct="1"/>
            <a:endParaRPr lang="en-US" altLang="en-US" smtClean="0">
              <a:latin typeface="Arial" charset="0"/>
            </a:endParaRPr>
          </a:p>
          <a:p>
            <a:pPr eaLnBrk="1" hangingPunct="1"/>
            <a:r>
              <a:rPr lang="en-US" altLang="en-US" smtClean="0">
                <a:latin typeface="Arial" charset="0"/>
              </a:rPr>
              <a:t>For instance, this webinar series is a follow-up to the workshops held statewide to introduce the new provider monitoring process and tools.  The webinars, which are recorded in modules, can be used as a refresher or more formally for in-service training and staff development for reviewers at the LME-MCOs and as part of the provider’s QA/QI process.  </a:t>
            </a:r>
          </a:p>
          <a:p>
            <a:pPr eaLnBrk="1" hangingPunct="1"/>
            <a:endParaRPr lang="en-US" altLang="en-US" smtClean="0">
              <a:latin typeface="Arial" charset="0"/>
            </a:endParaRPr>
          </a:p>
          <a:p>
            <a:pPr eaLnBrk="1" hangingPunct="1"/>
            <a:r>
              <a:rPr lang="en-US" altLang="en-US" smtClean="0">
                <a:latin typeface="Arial" charset="0"/>
              </a:rPr>
              <a:t>Another new development is that questions or requests for clarification that are sent to the provider monitoring mailbox or that come up during conference presentations are compiled into an FAQ document that is posted on the provider monitoring web page.  Subject matter experts, including members of the workgroup, assist in answering the questions.</a:t>
            </a:r>
          </a:p>
          <a:p>
            <a:pPr eaLnBrk="1" hangingPunct="1"/>
            <a:endParaRPr lang="en-US" altLang="en-US" smtClean="0">
              <a:latin typeface="Arial" charset="0"/>
            </a:endParaRPr>
          </a:p>
          <a:p>
            <a:pPr eaLnBrk="1" hangingPunct="1"/>
            <a:r>
              <a:rPr lang="en-US" altLang="en-US" smtClean="0">
                <a:latin typeface="Arial" charset="0"/>
              </a:rPr>
              <a:t>In addition, a Provider Survey has been developed and converted to SurveyMax to providers to give us feedback on the provider’s experience during the on-site review.  The link to complete this online anonymous online survey is sent to the provider with the monitoring report.  These survey results allow the workgroup to monitor the progression of the process and to identify emerging issues that need to be addressed in order to achieve greater consistency, accountability and success in collaboration between providers and LME-MCOs.</a:t>
            </a:r>
          </a:p>
          <a:p>
            <a:pPr eaLnBrk="1" hangingPunct="1"/>
            <a:endParaRPr lang="en-US" altLang="en-US" smtClean="0">
              <a:latin typeface="Arial" charset="0"/>
            </a:endParaRPr>
          </a:p>
        </p:txBody>
      </p:sp>
      <p:sp>
        <p:nvSpPr>
          <p:cNvPr id="77828"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50888" indent="-287338" eaLnBrk="0" hangingPunct="0">
              <a:spcBef>
                <a:spcPct val="30000"/>
              </a:spcBef>
              <a:defRPr sz="1200">
                <a:solidFill>
                  <a:schemeClr val="tx1"/>
                </a:solidFill>
                <a:latin typeface="Arial" charset="0"/>
              </a:defRPr>
            </a:lvl2pPr>
            <a:lvl3pPr marL="1154113" indent="-230188" eaLnBrk="0" hangingPunct="0">
              <a:spcBef>
                <a:spcPct val="30000"/>
              </a:spcBef>
              <a:defRPr sz="1200">
                <a:solidFill>
                  <a:schemeClr val="tx1"/>
                </a:solidFill>
                <a:latin typeface="Arial" charset="0"/>
              </a:defRPr>
            </a:lvl3pPr>
            <a:lvl4pPr marL="1617663" indent="-230188" eaLnBrk="0" hangingPunct="0">
              <a:spcBef>
                <a:spcPct val="30000"/>
              </a:spcBef>
              <a:defRPr sz="1200">
                <a:solidFill>
                  <a:schemeClr val="tx1"/>
                </a:solidFill>
                <a:latin typeface="Arial" charset="0"/>
              </a:defRPr>
            </a:lvl4pPr>
            <a:lvl5pPr marL="2079625" indent="-230188" eaLnBrk="0" hangingPunct="0">
              <a:spcBef>
                <a:spcPct val="30000"/>
              </a:spcBef>
              <a:defRPr sz="1200">
                <a:solidFill>
                  <a:schemeClr val="tx1"/>
                </a:solidFill>
                <a:latin typeface="Arial" charset="0"/>
              </a:defRPr>
            </a:lvl5pPr>
            <a:lvl6pPr marL="2536825" indent="-230188" eaLnBrk="0" fontAlgn="base" hangingPunct="0">
              <a:spcBef>
                <a:spcPct val="30000"/>
              </a:spcBef>
              <a:spcAft>
                <a:spcPct val="0"/>
              </a:spcAft>
              <a:defRPr sz="1200">
                <a:solidFill>
                  <a:schemeClr val="tx1"/>
                </a:solidFill>
                <a:latin typeface="Arial" charset="0"/>
              </a:defRPr>
            </a:lvl6pPr>
            <a:lvl7pPr marL="2994025" indent="-230188" eaLnBrk="0" fontAlgn="base" hangingPunct="0">
              <a:spcBef>
                <a:spcPct val="30000"/>
              </a:spcBef>
              <a:spcAft>
                <a:spcPct val="0"/>
              </a:spcAft>
              <a:defRPr sz="1200">
                <a:solidFill>
                  <a:schemeClr val="tx1"/>
                </a:solidFill>
                <a:latin typeface="Arial" charset="0"/>
              </a:defRPr>
            </a:lvl7pPr>
            <a:lvl8pPr marL="3451225" indent="-230188" eaLnBrk="0" fontAlgn="base" hangingPunct="0">
              <a:spcBef>
                <a:spcPct val="30000"/>
              </a:spcBef>
              <a:spcAft>
                <a:spcPct val="0"/>
              </a:spcAft>
              <a:defRPr sz="1200">
                <a:solidFill>
                  <a:schemeClr val="tx1"/>
                </a:solidFill>
                <a:latin typeface="Arial" charset="0"/>
              </a:defRPr>
            </a:lvl8pPr>
            <a:lvl9pPr marL="3908425" indent="-230188"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C842BCE3-E707-4E2C-B590-B5848E8B2954}" type="slidenum">
              <a:rPr lang="en-US" altLang="en-US" smtClean="0"/>
              <a:pPr eaLnBrk="1" hangingPunct="1">
                <a:spcBef>
                  <a:spcPct val="0"/>
                </a:spcBef>
              </a:pPr>
              <a:t>31</a:t>
            </a:fld>
            <a:endParaRPr lang="en-US" alt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p:spPr>
        <p:txBody>
          <a:bodyPr/>
          <a:lstStyle/>
          <a:p>
            <a:pPr eaLnBrk="1" hangingPunct="1"/>
            <a:endParaRPr lang="en-US" altLang="en-US" smtClean="0">
              <a:latin typeface="Arial" charset="0"/>
            </a:endParaRPr>
          </a:p>
          <a:p>
            <a:pPr eaLnBrk="1" hangingPunct="1"/>
            <a:r>
              <a:rPr lang="en-US" altLang="en-US" smtClean="0">
                <a:latin typeface="Arial" charset="0"/>
              </a:rPr>
              <a:t>The survey asks whether the LME-MCO complied with the notification guidelines when the on-site review was scheduled.  The survey also asks about the professionalism of the review team  and the provider’s performance during the review (e.g., areas where non-compliances were found or if a plan of correction was required).</a:t>
            </a:r>
          </a:p>
          <a:p>
            <a:pPr eaLnBrk="1" hangingPunct="1"/>
            <a:endParaRPr lang="en-US" altLang="en-US" smtClean="0">
              <a:latin typeface="Arial" charset="0"/>
            </a:endParaRPr>
          </a:p>
        </p:txBody>
      </p:sp>
      <p:sp>
        <p:nvSpPr>
          <p:cNvPr id="78852"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50888" indent="-287338" eaLnBrk="0" hangingPunct="0">
              <a:spcBef>
                <a:spcPct val="30000"/>
              </a:spcBef>
              <a:defRPr sz="1200">
                <a:solidFill>
                  <a:schemeClr val="tx1"/>
                </a:solidFill>
                <a:latin typeface="Arial" charset="0"/>
              </a:defRPr>
            </a:lvl2pPr>
            <a:lvl3pPr marL="1154113" indent="-230188" eaLnBrk="0" hangingPunct="0">
              <a:spcBef>
                <a:spcPct val="30000"/>
              </a:spcBef>
              <a:defRPr sz="1200">
                <a:solidFill>
                  <a:schemeClr val="tx1"/>
                </a:solidFill>
                <a:latin typeface="Arial" charset="0"/>
              </a:defRPr>
            </a:lvl3pPr>
            <a:lvl4pPr marL="1617663" indent="-230188" eaLnBrk="0" hangingPunct="0">
              <a:spcBef>
                <a:spcPct val="30000"/>
              </a:spcBef>
              <a:defRPr sz="1200">
                <a:solidFill>
                  <a:schemeClr val="tx1"/>
                </a:solidFill>
                <a:latin typeface="Arial" charset="0"/>
              </a:defRPr>
            </a:lvl4pPr>
            <a:lvl5pPr marL="2079625" indent="-230188" eaLnBrk="0" hangingPunct="0">
              <a:spcBef>
                <a:spcPct val="30000"/>
              </a:spcBef>
              <a:defRPr sz="1200">
                <a:solidFill>
                  <a:schemeClr val="tx1"/>
                </a:solidFill>
                <a:latin typeface="Arial" charset="0"/>
              </a:defRPr>
            </a:lvl5pPr>
            <a:lvl6pPr marL="2536825" indent="-230188" eaLnBrk="0" fontAlgn="base" hangingPunct="0">
              <a:spcBef>
                <a:spcPct val="30000"/>
              </a:spcBef>
              <a:spcAft>
                <a:spcPct val="0"/>
              </a:spcAft>
              <a:defRPr sz="1200">
                <a:solidFill>
                  <a:schemeClr val="tx1"/>
                </a:solidFill>
                <a:latin typeface="Arial" charset="0"/>
              </a:defRPr>
            </a:lvl6pPr>
            <a:lvl7pPr marL="2994025" indent="-230188" eaLnBrk="0" fontAlgn="base" hangingPunct="0">
              <a:spcBef>
                <a:spcPct val="30000"/>
              </a:spcBef>
              <a:spcAft>
                <a:spcPct val="0"/>
              </a:spcAft>
              <a:defRPr sz="1200">
                <a:solidFill>
                  <a:schemeClr val="tx1"/>
                </a:solidFill>
                <a:latin typeface="Arial" charset="0"/>
              </a:defRPr>
            </a:lvl7pPr>
            <a:lvl8pPr marL="3451225" indent="-230188" eaLnBrk="0" fontAlgn="base" hangingPunct="0">
              <a:spcBef>
                <a:spcPct val="30000"/>
              </a:spcBef>
              <a:spcAft>
                <a:spcPct val="0"/>
              </a:spcAft>
              <a:defRPr sz="1200">
                <a:solidFill>
                  <a:schemeClr val="tx1"/>
                </a:solidFill>
                <a:latin typeface="Arial" charset="0"/>
              </a:defRPr>
            </a:lvl8pPr>
            <a:lvl9pPr marL="3908425" indent="-230188"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424BCE4-AAB7-4CE8-A5CE-453FB4B03B32}" type="slidenum">
              <a:rPr lang="en-US" altLang="en-US" smtClean="0"/>
              <a:pPr eaLnBrk="1" hangingPunct="1">
                <a:spcBef>
                  <a:spcPct val="0"/>
                </a:spcBef>
              </a:pPr>
              <a:t>32</a:t>
            </a:fld>
            <a:endParaRPr lang="en-US" alt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p:spPr>
        <p:txBody>
          <a:bodyPr/>
          <a:lstStyle/>
          <a:p>
            <a:pPr eaLnBrk="1" hangingPunct="1"/>
            <a:endParaRPr lang="en-US" altLang="en-US" smtClean="0">
              <a:latin typeface="Arial" charset="0"/>
            </a:endParaRPr>
          </a:p>
          <a:p>
            <a:pPr eaLnBrk="1" hangingPunct="1"/>
            <a:r>
              <a:rPr lang="en-US" altLang="en-US" smtClean="0">
                <a:latin typeface="Arial" charset="0"/>
              </a:rPr>
              <a:t>This new process of monitoring providers is the result of many months of intense deliberation and collaboration.  </a:t>
            </a:r>
          </a:p>
          <a:p>
            <a:pPr eaLnBrk="1" hangingPunct="1"/>
            <a:endParaRPr lang="en-US" altLang="en-US" smtClean="0">
              <a:latin typeface="Arial" charset="0"/>
            </a:endParaRPr>
          </a:p>
          <a:p>
            <a:pPr eaLnBrk="1" hangingPunct="1"/>
            <a:r>
              <a:rPr lang="en-US" altLang="en-US" smtClean="0">
                <a:latin typeface="Arial" charset="0"/>
              </a:rPr>
              <a:t>The result is an improved, more streamlined process.  </a:t>
            </a:r>
          </a:p>
          <a:p>
            <a:pPr eaLnBrk="1" hangingPunct="1"/>
            <a:endParaRPr lang="en-US" altLang="en-US" smtClean="0">
              <a:latin typeface="Arial" charset="0"/>
            </a:endParaRPr>
          </a:p>
          <a:p>
            <a:pPr eaLnBrk="1" hangingPunct="1"/>
            <a:r>
              <a:rPr lang="en-US" altLang="en-US" smtClean="0">
                <a:latin typeface="Arial" charset="0"/>
              </a:rPr>
              <a:t>The system that has been designed is the first piece of a puzzle that needs to be fit together.  </a:t>
            </a:r>
          </a:p>
          <a:p>
            <a:pPr eaLnBrk="1" hangingPunct="1"/>
            <a:endParaRPr lang="en-US" altLang="en-US" smtClean="0">
              <a:latin typeface="Arial" charset="0"/>
            </a:endParaRPr>
          </a:p>
          <a:p>
            <a:pPr eaLnBrk="1" hangingPunct="1"/>
            <a:r>
              <a:rPr lang="en-US" altLang="en-US" smtClean="0">
                <a:latin typeface="Arial" charset="0"/>
              </a:rPr>
              <a:t>A lot more work needs to be done, however, we believe we are moving in the right direction.  </a:t>
            </a:r>
          </a:p>
        </p:txBody>
      </p:sp>
      <p:sp>
        <p:nvSpPr>
          <p:cNvPr id="79876"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50888" indent="-287338" eaLnBrk="0" hangingPunct="0">
              <a:spcBef>
                <a:spcPct val="30000"/>
              </a:spcBef>
              <a:defRPr sz="1200">
                <a:solidFill>
                  <a:schemeClr val="tx1"/>
                </a:solidFill>
                <a:latin typeface="Arial" charset="0"/>
              </a:defRPr>
            </a:lvl2pPr>
            <a:lvl3pPr marL="1154113" indent="-230188" eaLnBrk="0" hangingPunct="0">
              <a:spcBef>
                <a:spcPct val="30000"/>
              </a:spcBef>
              <a:defRPr sz="1200">
                <a:solidFill>
                  <a:schemeClr val="tx1"/>
                </a:solidFill>
                <a:latin typeface="Arial" charset="0"/>
              </a:defRPr>
            </a:lvl3pPr>
            <a:lvl4pPr marL="1617663" indent="-230188" eaLnBrk="0" hangingPunct="0">
              <a:spcBef>
                <a:spcPct val="30000"/>
              </a:spcBef>
              <a:defRPr sz="1200">
                <a:solidFill>
                  <a:schemeClr val="tx1"/>
                </a:solidFill>
                <a:latin typeface="Arial" charset="0"/>
              </a:defRPr>
            </a:lvl4pPr>
            <a:lvl5pPr marL="2079625" indent="-230188" eaLnBrk="0" hangingPunct="0">
              <a:spcBef>
                <a:spcPct val="30000"/>
              </a:spcBef>
              <a:defRPr sz="1200">
                <a:solidFill>
                  <a:schemeClr val="tx1"/>
                </a:solidFill>
                <a:latin typeface="Arial" charset="0"/>
              </a:defRPr>
            </a:lvl5pPr>
            <a:lvl6pPr marL="2536825" indent="-230188" eaLnBrk="0" fontAlgn="base" hangingPunct="0">
              <a:spcBef>
                <a:spcPct val="30000"/>
              </a:spcBef>
              <a:spcAft>
                <a:spcPct val="0"/>
              </a:spcAft>
              <a:defRPr sz="1200">
                <a:solidFill>
                  <a:schemeClr val="tx1"/>
                </a:solidFill>
                <a:latin typeface="Arial" charset="0"/>
              </a:defRPr>
            </a:lvl6pPr>
            <a:lvl7pPr marL="2994025" indent="-230188" eaLnBrk="0" fontAlgn="base" hangingPunct="0">
              <a:spcBef>
                <a:spcPct val="30000"/>
              </a:spcBef>
              <a:spcAft>
                <a:spcPct val="0"/>
              </a:spcAft>
              <a:defRPr sz="1200">
                <a:solidFill>
                  <a:schemeClr val="tx1"/>
                </a:solidFill>
                <a:latin typeface="Arial" charset="0"/>
              </a:defRPr>
            </a:lvl7pPr>
            <a:lvl8pPr marL="3451225" indent="-230188" eaLnBrk="0" fontAlgn="base" hangingPunct="0">
              <a:spcBef>
                <a:spcPct val="30000"/>
              </a:spcBef>
              <a:spcAft>
                <a:spcPct val="0"/>
              </a:spcAft>
              <a:defRPr sz="1200">
                <a:solidFill>
                  <a:schemeClr val="tx1"/>
                </a:solidFill>
                <a:latin typeface="Arial" charset="0"/>
              </a:defRPr>
            </a:lvl8pPr>
            <a:lvl9pPr marL="3908425" indent="-230188"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60D16FF-7BF6-424C-86D3-1DB5552832CD}" type="slidenum">
              <a:rPr lang="en-US" altLang="en-US" smtClean="0"/>
              <a:pPr eaLnBrk="1" hangingPunct="1">
                <a:spcBef>
                  <a:spcPct val="0"/>
                </a:spcBef>
              </a:pPr>
              <a:t>33</a:t>
            </a:fld>
            <a:endParaRPr lang="en-US" alt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p:spPr>
        <p:txBody>
          <a:bodyPr/>
          <a:lstStyle/>
          <a:p>
            <a:pPr eaLnBrk="1" hangingPunct="1"/>
            <a:endParaRPr lang="en-US" altLang="en-US" smtClean="0">
              <a:latin typeface="Arial" charset="0"/>
            </a:endParaRPr>
          </a:p>
          <a:p>
            <a:pPr eaLnBrk="1" hangingPunct="1"/>
            <a:r>
              <a:rPr lang="en-US" altLang="en-US" smtClean="0">
                <a:latin typeface="Arial" charset="0"/>
              </a:rPr>
              <a:t>There are many more issues that need to be addressed to improve the efficiency, efficacy, and standardization of the process.</a:t>
            </a:r>
          </a:p>
        </p:txBody>
      </p:sp>
      <p:sp>
        <p:nvSpPr>
          <p:cNvPr id="80900"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50888" indent="-287338" eaLnBrk="0" hangingPunct="0">
              <a:spcBef>
                <a:spcPct val="30000"/>
              </a:spcBef>
              <a:defRPr sz="1200">
                <a:solidFill>
                  <a:schemeClr val="tx1"/>
                </a:solidFill>
                <a:latin typeface="Arial" charset="0"/>
              </a:defRPr>
            </a:lvl2pPr>
            <a:lvl3pPr marL="1154113" indent="-230188" eaLnBrk="0" hangingPunct="0">
              <a:spcBef>
                <a:spcPct val="30000"/>
              </a:spcBef>
              <a:defRPr sz="1200">
                <a:solidFill>
                  <a:schemeClr val="tx1"/>
                </a:solidFill>
                <a:latin typeface="Arial" charset="0"/>
              </a:defRPr>
            </a:lvl3pPr>
            <a:lvl4pPr marL="1617663" indent="-230188" eaLnBrk="0" hangingPunct="0">
              <a:spcBef>
                <a:spcPct val="30000"/>
              </a:spcBef>
              <a:defRPr sz="1200">
                <a:solidFill>
                  <a:schemeClr val="tx1"/>
                </a:solidFill>
                <a:latin typeface="Arial" charset="0"/>
              </a:defRPr>
            </a:lvl4pPr>
            <a:lvl5pPr marL="2079625" indent="-230188" eaLnBrk="0" hangingPunct="0">
              <a:spcBef>
                <a:spcPct val="30000"/>
              </a:spcBef>
              <a:defRPr sz="1200">
                <a:solidFill>
                  <a:schemeClr val="tx1"/>
                </a:solidFill>
                <a:latin typeface="Arial" charset="0"/>
              </a:defRPr>
            </a:lvl5pPr>
            <a:lvl6pPr marL="2536825" indent="-230188" eaLnBrk="0" fontAlgn="base" hangingPunct="0">
              <a:spcBef>
                <a:spcPct val="30000"/>
              </a:spcBef>
              <a:spcAft>
                <a:spcPct val="0"/>
              </a:spcAft>
              <a:defRPr sz="1200">
                <a:solidFill>
                  <a:schemeClr val="tx1"/>
                </a:solidFill>
                <a:latin typeface="Arial" charset="0"/>
              </a:defRPr>
            </a:lvl6pPr>
            <a:lvl7pPr marL="2994025" indent="-230188" eaLnBrk="0" fontAlgn="base" hangingPunct="0">
              <a:spcBef>
                <a:spcPct val="30000"/>
              </a:spcBef>
              <a:spcAft>
                <a:spcPct val="0"/>
              </a:spcAft>
              <a:defRPr sz="1200">
                <a:solidFill>
                  <a:schemeClr val="tx1"/>
                </a:solidFill>
                <a:latin typeface="Arial" charset="0"/>
              </a:defRPr>
            </a:lvl7pPr>
            <a:lvl8pPr marL="3451225" indent="-230188" eaLnBrk="0" fontAlgn="base" hangingPunct="0">
              <a:spcBef>
                <a:spcPct val="30000"/>
              </a:spcBef>
              <a:spcAft>
                <a:spcPct val="0"/>
              </a:spcAft>
              <a:defRPr sz="1200">
                <a:solidFill>
                  <a:schemeClr val="tx1"/>
                </a:solidFill>
                <a:latin typeface="Arial" charset="0"/>
              </a:defRPr>
            </a:lvl8pPr>
            <a:lvl9pPr marL="3908425" indent="-230188"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AA5987C-7E09-4E29-94C1-F969CC2D3007}" type="slidenum">
              <a:rPr lang="en-US" altLang="en-US" smtClean="0"/>
              <a:pPr eaLnBrk="1" hangingPunct="1">
                <a:spcBef>
                  <a:spcPct val="0"/>
                </a:spcBef>
              </a:pPr>
              <a:t>34</a:t>
            </a:fld>
            <a:endParaRPr lang="en-US" alt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p:spPr>
        <p:txBody>
          <a:bodyPr/>
          <a:lstStyle/>
          <a:p>
            <a:pPr eaLnBrk="1" hangingPunct="1"/>
            <a:endParaRPr lang="en-US" altLang="en-US" smtClean="0">
              <a:latin typeface="Arial" charset="0"/>
            </a:endParaRPr>
          </a:p>
          <a:p>
            <a:pPr eaLnBrk="1" hangingPunct="1"/>
            <a:r>
              <a:rPr lang="en-US" altLang="en-US" smtClean="0">
                <a:latin typeface="Arial" charset="0"/>
              </a:rPr>
              <a:t>The new process for routine provider monitoring that we have presented here lays the foundation upon which other components of the process will be revised and re-constructed, for instance, in the development of criteria for the advanced standing of providers at Preferred, Exceptional or Gold Star status for example.</a:t>
            </a:r>
          </a:p>
        </p:txBody>
      </p:sp>
      <p:sp>
        <p:nvSpPr>
          <p:cNvPr id="81924"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50888" indent="-287338" eaLnBrk="0" hangingPunct="0">
              <a:spcBef>
                <a:spcPct val="30000"/>
              </a:spcBef>
              <a:defRPr sz="1200">
                <a:solidFill>
                  <a:schemeClr val="tx1"/>
                </a:solidFill>
                <a:latin typeface="Arial" charset="0"/>
              </a:defRPr>
            </a:lvl2pPr>
            <a:lvl3pPr marL="1154113" indent="-230188" eaLnBrk="0" hangingPunct="0">
              <a:spcBef>
                <a:spcPct val="30000"/>
              </a:spcBef>
              <a:defRPr sz="1200">
                <a:solidFill>
                  <a:schemeClr val="tx1"/>
                </a:solidFill>
                <a:latin typeface="Arial" charset="0"/>
              </a:defRPr>
            </a:lvl3pPr>
            <a:lvl4pPr marL="1617663" indent="-230188" eaLnBrk="0" hangingPunct="0">
              <a:spcBef>
                <a:spcPct val="30000"/>
              </a:spcBef>
              <a:defRPr sz="1200">
                <a:solidFill>
                  <a:schemeClr val="tx1"/>
                </a:solidFill>
                <a:latin typeface="Arial" charset="0"/>
              </a:defRPr>
            </a:lvl4pPr>
            <a:lvl5pPr marL="2079625" indent="-230188" eaLnBrk="0" hangingPunct="0">
              <a:spcBef>
                <a:spcPct val="30000"/>
              </a:spcBef>
              <a:defRPr sz="1200">
                <a:solidFill>
                  <a:schemeClr val="tx1"/>
                </a:solidFill>
                <a:latin typeface="Arial" charset="0"/>
              </a:defRPr>
            </a:lvl5pPr>
            <a:lvl6pPr marL="2536825" indent="-230188" eaLnBrk="0" fontAlgn="base" hangingPunct="0">
              <a:spcBef>
                <a:spcPct val="30000"/>
              </a:spcBef>
              <a:spcAft>
                <a:spcPct val="0"/>
              </a:spcAft>
              <a:defRPr sz="1200">
                <a:solidFill>
                  <a:schemeClr val="tx1"/>
                </a:solidFill>
                <a:latin typeface="Arial" charset="0"/>
              </a:defRPr>
            </a:lvl6pPr>
            <a:lvl7pPr marL="2994025" indent="-230188" eaLnBrk="0" fontAlgn="base" hangingPunct="0">
              <a:spcBef>
                <a:spcPct val="30000"/>
              </a:spcBef>
              <a:spcAft>
                <a:spcPct val="0"/>
              </a:spcAft>
              <a:defRPr sz="1200">
                <a:solidFill>
                  <a:schemeClr val="tx1"/>
                </a:solidFill>
                <a:latin typeface="Arial" charset="0"/>
              </a:defRPr>
            </a:lvl7pPr>
            <a:lvl8pPr marL="3451225" indent="-230188" eaLnBrk="0" fontAlgn="base" hangingPunct="0">
              <a:spcBef>
                <a:spcPct val="30000"/>
              </a:spcBef>
              <a:spcAft>
                <a:spcPct val="0"/>
              </a:spcAft>
              <a:defRPr sz="1200">
                <a:solidFill>
                  <a:schemeClr val="tx1"/>
                </a:solidFill>
                <a:latin typeface="Arial" charset="0"/>
              </a:defRPr>
            </a:lvl8pPr>
            <a:lvl9pPr marL="3908425" indent="-230188"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B8DB527-1B60-4C9E-9890-0E99585FA595}" type="slidenum">
              <a:rPr lang="en-US" altLang="en-US" smtClean="0"/>
              <a:pPr eaLnBrk="1" hangingPunct="1">
                <a:spcBef>
                  <a:spcPct val="0"/>
                </a:spcBef>
              </a:pPr>
              <a:t>35</a:t>
            </a:fld>
            <a:endParaRPr lang="en-US" alt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p:spPr>
        <p:txBody>
          <a:bodyPr/>
          <a:lstStyle/>
          <a:p>
            <a:pPr eaLnBrk="1" hangingPunct="1"/>
            <a:endParaRPr lang="en-US" altLang="en-US" smtClean="0">
              <a:latin typeface="Arial" charset="0"/>
            </a:endParaRPr>
          </a:p>
          <a:p>
            <a:pPr eaLnBrk="1" hangingPunct="1"/>
            <a:r>
              <a:rPr lang="en-US" altLang="en-US" smtClean="0">
                <a:latin typeface="Arial" charset="0"/>
              </a:rPr>
              <a:t>The DHHS-LME/MCO-Provider Collaboration Workgroup is committed to evaluating this new process for provider monitoring as it unfolds based on the feedback we receive -- working to address critical issues that impact successful implementation as such issues and barriers are identified. </a:t>
            </a:r>
          </a:p>
          <a:p>
            <a:pPr eaLnBrk="1" hangingPunct="1"/>
            <a:endParaRPr lang="en-US" altLang="en-US" smtClean="0">
              <a:latin typeface="Arial" charset="0"/>
            </a:endParaRPr>
          </a:p>
        </p:txBody>
      </p:sp>
      <p:sp>
        <p:nvSpPr>
          <p:cNvPr id="82948"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50888" indent="-287338" eaLnBrk="0" hangingPunct="0">
              <a:spcBef>
                <a:spcPct val="30000"/>
              </a:spcBef>
              <a:defRPr sz="1200">
                <a:solidFill>
                  <a:schemeClr val="tx1"/>
                </a:solidFill>
                <a:latin typeface="Arial" charset="0"/>
              </a:defRPr>
            </a:lvl2pPr>
            <a:lvl3pPr marL="1154113" indent="-230188" eaLnBrk="0" hangingPunct="0">
              <a:spcBef>
                <a:spcPct val="30000"/>
              </a:spcBef>
              <a:defRPr sz="1200">
                <a:solidFill>
                  <a:schemeClr val="tx1"/>
                </a:solidFill>
                <a:latin typeface="Arial" charset="0"/>
              </a:defRPr>
            </a:lvl3pPr>
            <a:lvl4pPr marL="1617663" indent="-230188" eaLnBrk="0" hangingPunct="0">
              <a:spcBef>
                <a:spcPct val="30000"/>
              </a:spcBef>
              <a:defRPr sz="1200">
                <a:solidFill>
                  <a:schemeClr val="tx1"/>
                </a:solidFill>
                <a:latin typeface="Arial" charset="0"/>
              </a:defRPr>
            </a:lvl4pPr>
            <a:lvl5pPr marL="2079625" indent="-230188" eaLnBrk="0" hangingPunct="0">
              <a:spcBef>
                <a:spcPct val="30000"/>
              </a:spcBef>
              <a:defRPr sz="1200">
                <a:solidFill>
                  <a:schemeClr val="tx1"/>
                </a:solidFill>
                <a:latin typeface="Arial" charset="0"/>
              </a:defRPr>
            </a:lvl5pPr>
            <a:lvl6pPr marL="2536825" indent="-230188" eaLnBrk="0" fontAlgn="base" hangingPunct="0">
              <a:spcBef>
                <a:spcPct val="30000"/>
              </a:spcBef>
              <a:spcAft>
                <a:spcPct val="0"/>
              </a:spcAft>
              <a:defRPr sz="1200">
                <a:solidFill>
                  <a:schemeClr val="tx1"/>
                </a:solidFill>
                <a:latin typeface="Arial" charset="0"/>
              </a:defRPr>
            </a:lvl6pPr>
            <a:lvl7pPr marL="2994025" indent="-230188" eaLnBrk="0" fontAlgn="base" hangingPunct="0">
              <a:spcBef>
                <a:spcPct val="30000"/>
              </a:spcBef>
              <a:spcAft>
                <a:spcPct val="0"/>
              </a:spcAft>
              <a:defRPr sz="1200">
                <a:solidFill>
                  <a:schemeClr val="tx1"/>
                </a:solidFill>
                <a:latin typeface="Arial" charset="0"/>
              </a:defRPr>
            </a:lvl7pPr>
            <a:lvl8pPr marL="3451225" indent="-230188" eaLnBrk="0" fontAlgn="base" hangingPunct="0">
              <a:spcBef>
                <a:spcPct val="30000"/>
              </a:spcBef>
              <a:spcAft>
                <a:spcPct val="0"/>
              </a:spcAft>
              <a:defRPr sz="1200">
                <a:solidFill>
                  <a:schemeClr val="tx1"/>
                </a:solidFill>
                <a:latin typeface="Arial" charset="0"/>
              </a:defRPr>
            </a:lvl8pPr>
            <a:lvl9pPr marL="3908425" indent="-230188"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CF3F59D4-6858-4C19-BAEF-DA48709CA301}" type="slidenum">
              <a:rPr lang="en-US" altLang="en-US" smtClean="0"/>
              <a:pPr eaLnBrk="1" hangingPunct="1">
                <a:spcBef>
                  <a:spcPct val="0"/>
                </a:spcBef>
              </a:pPr>
              <a:t>36</a:t>
            </a:fld>
            <a:endParaRPr lang="en-US" alt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p:spPr>
        <p:txBody>
          <a:bodyPr/>
          <a:lstStyle/>
          <a:p>
            <a:pPr eaLnBrk="1" hangingPunct="1"/>
            <a:endParaRPr lang="en-US" altLang="en-US" smtClean="0">
              <a:latin typeface="Arial" charset="0"/>
            </a:endParaRPr>
          </a:p>
          <a:p>
            <a:pPr eaLnBrk="1" hangingPunct="1"/>
            <a:r>
              <a:rPr lang="en-US" altLang="en-US" smtClean="0">
                <a:latin typeface="Arial" charset="0"/>
              </a:rPr>
              <a:t>We are committed to continuous quality improvement…..</a:t>
            </a:r>
          </a:p>
          <a:p>
            <a:pPr eaLnBrk="1" hangingPunct="1"/>
            <a:endParaRPr lang="en-US" altLang="en-US" smtClean="0">
              <a:latin typeface="Arial" charset="0"/>
            </a:endParaRPr>
          </a:p>
        </p:txBody>
      </p:sp>
      <p:sp>
        <p:nvSpPr>
          <p:cNvPr id="83972"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50888" indent="-287338" eaLnBrk="0" hangingPunct="0">
              <a:spcBef>
                <a:spcPct val="30000"/>
              </a:spcBef>
              <a:defRPr sz="1200">
                <a:solidFill>
                  <a:schemeClr val="tx1"/>
                </a:solidFill>
                <a:latin typeface="Arial" charset="0"/>
              </a:defRPr>
            </a:lvl2pPr>
            <a:lvl3pPr marL="1154113" indent="-230188" eaLnBrk="0" hangingPunct="0">
              <a:spcBef>
                <a:spcPct val="30000"/>
              </a:spcBef>
              <a:defRPr sz="1200">
                <a:solidFill>
                  <a:schemeClr val="tx1"/>
                </a:solidFill>
                <a:latin typeface="Arial" charset="0"/>
              </a:defRPr>
            </a:lvl3pPr>
            <a:lvl4pPr marL="1617663" indent="-230188" eaLnBrk="0" hangingPunct="0">
              <a:spcBef>
                <a:spcPct val="30000"/>
              </a:spcBef>
              <a:defRPr sz="1200">
                <a:solidFill>
                  <a:schemeClr val="tx1"/>
                </a:solidFill>
                <a:latin typeface="Arial" charset="0"/>
              </a:defRPr>
            </a:lvl4pPr>
            <a:lvl5pPr marL="2079625" indent="-230188" eaLnBrk="0" hangingPunct="0">
              <a:spcBef>
                <a:spcPct val="30000"/>
              </a:spcBef>
              <a:defRPr sz="1200">
                <a:solidFill>
                  <a:schemeClr val="tx1"/>
                </a:solidFill>
                <a:latin typeface="Arial" charset="0"/>
              </a:defRPr>
            </a:lvl5pPr>
            <a:lvl6pPr marL="2536825" indent="-230188" eaLnBrk="0" fontAlgn="base" hangingPunct="0">
              <a:spcBef>
                <a:spcPct val="30000"/>
              </a:spcBef>
              <a:spcAft>
                <a:spcPct val="0"/>
              </a:spcAft>
              <a:defRPr sz="1200">
                <a:solidFill>
                  <a:schemeClr val="tx1"/>
                </a:solidFill>
                <a:latin typeface="Arial" charset="0"/>
              </a:defRPr>
            </a:lvl6pPr>
            <a:lvl7pPr marL="2994025" indent="-230188" eaLnBrk="0" fontAlgn="base" hangingPunct="0">
              <a:spcBef>
                <a:spcPct val="30000"/>
              </a:spcBef>
              <a:spcAft>
                <a:spcPct val="0"/>
              </a:spcAft>
              <a:defRPr sz="1200">
                <a:solidFill>
                  <a:schemeClr val="tx1"/>
                </a:solidFill>
                <a:latin typeface="Arial" charset="0"/>
              </a:defRPr>
            </a:lvl7pPr>
            <a:lvl8pPr marL="3451225" indent="-230188" eaLnBrk="0" fontAlgn="base" hangingPunct="0">
              <a:spcBef>
                <a:spcPct val="30000"/>
              </a:spcBef>
              <a:spcAft>
                <a:spcPct val="0"/>
              </a:spcAft>
              <a:defRPr sz="1200">
                <a:solidFill>
                  <a:schemeClr val="tx1"/>
                </a:solidFill>
                <a:latin typeface="Arial" charset="0"/>
              </a:defRPr>
            </a:lvl8pPr>
            <a:lvl9pPr marL="3908425" indent="-230188"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C60B43F-41E0-4A86-ADF7-EEFFEE9E06CA}" type="slidenum">
              <a:rPr lang="en-US" altLang="en-US" smtClean="0"/>
              <a:pPr eaLnBrk="1" hangingPunct="1">
                <a:spcBef>
                  <a:spcPct val="0"/>
                </a:spcBef>
              </a:pPr>
              <a:t>37</a:t>
            </a:fld>
            <a:endParaRPr lang="en-US" alt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p:spPr>
        <p:txBody>
          <a:bodyPr/>
          <a:lstStyle/>
          <a:p>
            <a:pPr eaLnBrk="1" hangingPunct="1"/>
            <a:endParaRPr lang="en-US" altLang="en-US" smtClean="0">
              <a:latin typeface="Arial" charset="0"/>
            </a:endParaRPr>
          </a:p>
          <a:p>
            <a:pPr eaLnBrk="1" hangingPunct="1"/>
            <a:r>
              <a:rPr lang="en-US" altLang="en-US" smtClean="0">
                <a:latin typeface="Arial" charset="0"/>
              </a:rPr>
              <a:t>……and to making the necessary enhancements to bring about a more efficient and relevant process.</a:t>
            </a:r>
          </a:p>
        </p:txBody>
      </p:sp>
      <p:sp>
        <p:nvSpPr>
          <p:cNvPr id="84996"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50888" indent="-287338" eaLnBrk="0" hangingPunct="0">
              <a:spcBef>
                <a:spcPct val="30000"/>
              </a:spcBef>
              <a:defRPr sz="1200">
                <a:solidFill>
                  <a:schemeClr val="tx1"/>
                </a:solidFill>
                <a:latin typeface="Arial" charset="0"/>
              </a:defRPr>
            </a:lvl2pPr>
            <a:lvl3pPr marL="1154113" indent="-230188" eaLnBrk="0" hangingPunct="0">
              <a:spcBef>
                <a:spcPct val="30000"/>
              </a:spcBef>
              <a:defRPr sz="1200">
                <a:solidFill>
                  <a:schemeClr val="tx1"/>
                </a:solidFill>
                <a:latin typeface="Arial" charset="0"/>
              </a:defRPr>
            </a:lvl3pPr>
            <a:lvl4pPr marL="1617663" indent="-230188" eaLnBrk="0" hangingPunct="0">
              <a:spcBef>
                <a:spcPct val="30000"/>
              </a:spcBef>
              <a:defRPr sz="1200">
                <a:solidFill>
                  <a:schemeClr val="tx1"/>
                </a:solidFill>
                <a:latin typeface="Arial" charset="0"/>
              </a:defRPr>
            </a:lvl4pPr>
            <a:lvl5pPr marL="2079625" indent="-230188" eaLnBrk="0" hangingPunct="0">
              <a:spcBef>
                <a:spcPct val="30000"/>
              </a:spcBef>
              <a:defRPr sz="1200">
                <a:solidFill>
                  <a:schemeClr val="tx1"/>
                </a:solidFill>
                <a:latin typeface="Arial" charset="0"/>
              </a:defRPr>
            </a:lvl5pPr>
            <a:lvl6pPr marL="2536825" indent="-230188" eaLnBrk="0" fontAlgn="base" hangingPunct="0">
              <a:spcBef>
                <a:spcPct val="30000"/>
              </a:spcBef>
              <a:spcAft>
                <a:spcPct val="0"/>
              </a:spcAft>
              <a:defRPr sz="1200">
                <a:solidFill>
                  <a:schemeClr val="tx1"/>
                </a:solidFill>
                <a:latin typeface="Arial" charset="0"/>
              </a:defRPr>
            </a:lvl6pPr>
            <a:lvl7pPr marL="2994025" indent="-230188" eaLnBrk="0" fontAlgn="base" hangingPunct="0">
              <a:spcBef>
                <a:spcPct val="30000"/>
              </a:spcBef>
              <a:spcAft>
                <a:spcPct val="0"/>
              </a:spcAft>
              <a:defRPr sz="1200">
                <a:solidFill>
                  <a:schemeClr val="tx1"/>
                </a:solidFill>
                <a:latin typeface="Arial" charset="0"/>
              </a:defRPr>
            </a:lvl7pPr>
            <a:lvl8pPr marL="3451225" indent="-230188" eaLnBrk="0" fontAlgn="base" hangingPunct="0">
              <a:spcBef>
                <a:spcPct val="30000"/>
              </a:spcBef>
              <a:spcAft>
                <a:spcPct val="0"/>
              </a:spcAft>
              <a:defRPr sz="1200">
                <a:solidFill>
                  <a:schemeClr val="tx1"/>
                </a:solidFill>
                <a:latin typeface="Arial" charset="0"/>
              </a:defRPr>
            </a:lvl8pPr>
            <a:lvl9pPr marL="3908425" indent="-230188"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BCE89E3-065C-43F4-9AD9-45129DBA005B}" type="slidenum">
              <a:rPr lang="en-US" altLang="en-US" smtClean="0"/>
              <a:pPr eaLnBrk="1" hangingPunct="1">
                <a:spcBef>
                  <a:spcPct val="0"/>
                </a:spcBef>
              </a:pPr>
              <a:t>38</a:t>
            </a:fld>
            <a:endParaRPr lang="en-US" alt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p:spPr>
        <p:txBody>
          <a:bodyPr/>
          <a:lstStyle/>
          <a:p>
            <a:pPr eaLnBrk="1" hangingPunct="1"/>
            <a:endParaRPr lang="en-US" altLang="en-US" smtClean="0">
              <a:latin typeface="Arial" charset="0"/>
            </a:endParaRPr>
          </a:p>
          <a:p>
            <a:pPr eaLnBrk="1" hangingPunct="1"/>
            <a:r>
              <a:rPr lang="en-US" altLang="en-US" smtClean="0">
                <a:latin typeface="Arial" charset="0"/>
              </a:rPr>
              <a:t>Transparency and collaboration are the cornerstones of our work.</a:t>
            </a:r>
          </a:p>
        </p:txBody>
      </p:sp>
      <p:sp>
        <p:nvSpPr>
          <p:cNvPr id="86020"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50888" indent="-287338" eaLnBrk="0" hangingPunct="0">
              <a:spcBef>
                <a:spcPct val="30000"/>
              </a:spcBef>
              <a:defRPr sz="1200">
                <a:solidFill>
                  <a:schemeClr val="tx1"/>
                </a:solidFill>
                <a:latin typeface="Arial" charset="0"/>
              </a:defRPr>
            </a:lvl2pPr>
            <a:lvl3pPr marL="1154113" indent="-230188" eaLnBrk="0" hangingPunct="0">
              <a:spcBef>
                <a:spcPct val="30000"/>
              </a:spcBef>
              <a:defRPr sz="1200">
                <a:solidFill>
                  <a:schemeClr val="tx1"/>
                </a:solidFill>
                <a:latin typeface="Arial" charset="0"/>
              </a:defRPr>
            </a:lvl3pPr>
            <a:lvl4pPr marL="1617663" indent="-230188" eaLnBrk="0" hangingPunct="0">
              <a:spcBef>
                <a:spcPct val="30000"/>
              </a:spcBef>
              <a:defRPr sz="1200">
                <a:solidFill>
                  <a:schemeClr val="tx1"/>
                </a:solidFill>
                <a:latin typeface="Arial" charset="0"/>
              </a:defRPr>
            </a:lvl4pPr>
            <a:lvl5pPr marL="2079625" indent="-230188" eaLnBrk="0" hangingPunct="0">
              <a:spcBef>
                <a:spcPct val="30000"/>
              </a:spcBef>
              <a:defRPr sz="1200">
                <a:solidFill>
                  <a:schemeClr val="tx1"/>
                </a:solidFill>
                <a:latin typeface="Arial" charset="0"/>
              </a:defRPr>
            </a:lvl5pPr>
            <a:lvl6pPr marL="2536825" indent="-230188" eaLnBrk="0" fontAlgn="base" hangingPunct="0">
              <a:spcBef>
                <a:spcPct val="30000"/>
              </a:spcBef>
              <a:spcAft>
                <a:spcPct val="0"/>
              </a:spcAft>
              <a:defRPr sz="1200">
                <a:solidFill>
                  <a:schemeClr val="tx1"/>
                </a:solidFill>
                <a:latin typeface="Arial" charset="0"/>
              </a:defRPr>
            </a:lvl6pPr>
            <a:lvl7pPr marL="2994025" indent="-230188" eaLnBrk="0" fontAlgn="base" hangingPunct="0">
              <a:spcBef>
                <a:spcPct val="30000"/>
              </a:spcBef>
              <a:spcAft>
                <a:spcPct val="0"/>
              </a:spcAft>
              <a:defRPr sz="1200">
                <a:solidFill>
                  <a:schemeClr val="tx1"/>
                </a:solidFill>
                <a:latin typeface="Arial" charset="0"/>
              </a:defRPr>
            </a:lvl7pPr>
            <a:lvl8pPr marL="3451225" indent="-230188" eaLnBrk="0" fontAlgn="base" hangingPunct="0">
              <a:spcBef>
                <a:spcPct val="30000"/>
              </a:spcBef>
              <a:spcAft>
                <a:spcPct val="0"/>
              </a:spcAft>
              <a:defRPr sz="1200">
                <a:solidFill>
                  <a:schemeClr val="tx1"/>
                </a:solidFill>
                <a:latin typeface="Arial" charset="0"/>
              </a:defRPr>
            </a:lvl8pPr>
            <a:lvl9pPr marL="3908425" indent="-230188"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2CA14FD-F91B-4FD3-AE37-0BE64E8597EA}" type="slidenum">
              <a:rPr lang="en-US" altLang="en-US" smtClean="0"/>
              <a:pPr eaLnBrk="1" hangingPunct="1">
                <a:spcBef>
                  <a:spcPct val="0"/>
                </a:spcBef>
              </a:pPr>
              <a:t>39</a:t>
            </a:fld>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p:spPr>
        <p:txBody>
          <a:bodyPr/>
          <a:lstStyle/>
          <a:p>
            <a:pPr eaLnBrk="1" hangingPunct="1"/>
            <a:endParaRPr lang="en-US" altLang="en-US" smtClean="0">
              <a:latin typeface="Arial" charset="0"/>
            </a:endParaRPr>
          </a:p>
          <a:p>
            <a:pPr eaLnBrk="1" hangingPunct="1"/>
            <a:r>
              <a:rPr lang="en-US" altLang="en-US" smtClean="0">
                <a:latin typeface="Arial" charset="0"/>
              </a:rPr>
              <a:t>Expansion of the waiver statewide resulted in the realization that while the Gold Star tools, which had been developed by Piedmont Behavioral Health when they were a 5-county catchment area, had been an effective set of tools for evaluating provider performance at that point, there were significant challenges inherent in trying to standardize implementation of those tools across the state.  While provider monitoring was not new, transitioning to the Gold Star tools was not easy for a number of reasons:</a:t>
            </a:r>
          </a:p>
          <a:p>
            <a:pPr eaLnBrk="1" hangingPunct="1"/>
            <a:endParaRPr lang="en-US" altLang="en-US" smtClean="0">
              <a:latin typeface="Arial" charset="0"/>
            </a:endParaRPr>
          </a:p>
          <a:p>
            <a:pPr eaLnBrk="1" hangingPunct="1">
              <a:buFont typeface="Wingdings" pitchFamily="2" charset="2"/>
              <a:buChar char="Ø"/>
            </a:pPr>
            <a:r>
              <a:rPr lang="en-US" altLang="en-US" smtClean="0">
                <a:latin typeface="Arial" charset="0"/>
              </a:rPr>
              <a:t>As the only LME-MCO that was initially under the 1915(b)(c) waiver, there was a real concern about their assumption of risk; therefore, PBH developed a comprehensive set of tools to “cover all bases” in their effort to ensure compliance in a wide range of areas.</a:t>
            </a:r>
          </a:p>
          <a:p>
            <a:pPr eaLnBrk="1" hangingPunct="1">
              <a:buFont typeface="Wingdings" pitchFamily="2" charset="2"/>
              <a:buNone/>
            </a:pPr>
            <a:endParaRPr lang="en-US" altLang="en-US" smtClean="0">
              <a:latin typeface="Arial" charset="0"/>
            </a:endParaRPr>
          </a:p>
          <a:p>
            <a:pPr eaLnBrk="1" hangingPunct="1">
              <a:buFont typeface="Wingdings" pitchFamily="2" charset="2"/>
              <a:buChar char="Ø"/>
            </a:pPr>
            <a:r>
              <a:rPr lang="en-US" altLang="en-US" smtClean="0">
                <a:latin typeface="Arial" charset="0"/>
              </a:rPr>
              <a:t>While other providers went through provider endorsement, national accreditation, and in some cases, CABHA certification, these requirements were not in place at PBH when the Gold Star tools were developed.</a:t>
            </a:r>
          </a:p>
          <a:p>
            <a:pPr eaLnBrk="1" hangingPunct="1">
              <a:buFont typeface="Wingdings" pitchFamily="2" charset="2"/>
              <a:buChar char="Ø"/>
            </a:pPr>
            <a:endParaRPr lang="en-US" altLang="en-US" smtClean="0">
              <a:latin typeface="Arial" charset="0"/>
            </a:endParaRPr>
          </a:p>
          <a:p>
            <a:pPr eaLnBrk="1" hangingPunct="1">
              <a:buFont typeface="Wingdings" pitchFamily="2" charset="2"/>
              <a:buChar char="Ø"/>
            </a:pPr>
            <a:r>
              <a:rPr lang="en-US" altLang="en-US" smtClean="0">
                <a:latin typeface="Arial" charset="0"/>
              </a:rPr>
              <a:t>The legislative mandate of Senate Bill 202 which directed the Department to explore and implement strategies to reduce duplication and administrative  burden on providers and LME-MCOs had implications for provider monitoring and was another catalyst for coming up with more efficient ways of evaluating and profiling provider performance.</a:t>
            </a:r>
          </a:p>
          <a:p>
            <a:pPr eaLnBrk="1" hangingPunct="1">
              <a:buFont typeface="Wingdings" pitchFamily="2" charset="2"/>
              <a:buChar char="Ø"/>
            </a:pPr>
            <a:endParaRPr lang="en-US" altLang="en-US" smtClean="0">
              <a:latin typeface="Arial" charset="0"/>
            </a:endParaRPr>
          </a:p>
          <a:p>
            <a:pPr eaLnBrk="1" hangingPunct="1">
              <a:buFont typeface="Wingdings" pitchFamily="2" charset="2"/>
              <a:buChar char="Ø"/>
            </a:pPr>
            <a:r>
              <a:rPr lang="en-US" altLang="en-US" smtClean="0">
                <a:latin typeface="Arial" charset="0"/>
              </a:rPr>
              <a:t> The Business Practices Subcommittee of the Stakeholder Steering Committee presented several recommendations to the Department for reducing duplication and increasing efficiency in the monitoring process. </a:t>
            </a:r>
          </a:p>
          <a:p>
            <a:pPr eaLnBrk="1" hangingPunct="1">
              <a:buFont typeface="Wingdings" pitchFamily="2" charset="2"/>
              <a:buChar char="Ø"/>
            </a:pPr>
            <a:endParaRPr lang="en-US" altLang="en-US" smtClean="0">
              <a:latin typeface="Arial" charset="0"/>
            </a:endParaRPr>
          </a:p>
          <a:p>
            <a:pPr eaLnBrk="1" hangingPunct="1"/>
            <a:r>
              <a:rPr lang="en-US" altLang="en-US" smtClean="0">
                <a:latin typeface="Arial" charset="0"/>
              </a:rPr>
              <a:t>All of these developments served as a catalyst for coming up with more efficient and effective ways of evaluating provider performance.</a:t>
            </a:r>
          </a:p>
          <a:p>
            <a:pPr eaLnBrk="1" hangingPunct="1"/>
            <a:endParaRPr lang="en-US" altLang="en-US" smtClean="0">
              <a:latin typeface="Arial" charset="0"/>
            </a:endParaRPr>
          </a:p>
          <a:p>
            <a:pPr eaLnBrk="1" hangingPunct="1">
              <a:buFont typeface="Wingdings" pitchFamily="2" charset="2"/>
              <a:buChar char="Ø"/>
            </a:pPr>
            <a:endParaRPr lang="en-US" altLang="en-US" smtClean="0">
              <a:latin typeface="Arial" charset="0"/>
            </a:endParaRPr>
          </a:p>
          <a:p>
            <a:pPr eaLnBrk="1" hangingPunct="1">
              <a:spcBef>
                <a:spcPct val="0"/>
              </a:spcBef>
            </a:pPr>
            <a:endParaRPr lang="en-US" altLang="en-US" smtClean="0">
              <a:latin typeface="Arial" charset="0"/>
            </a:endParaRPr>
          </a:p>
        </p:txBody>
      </p:sp>
      <p:sp>
        <p:nvSpPr>
          <p:cNvPr id="50180"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50888" indent="-287338" eaLnBrk="0" hangingPunct="0">
              <a:spcBef>
                <a:spcPct val="30000"/>
              </a:spcBef>
              <a:defRPr sz="1200">
                <a:solidFill>
                  <a:schemeClr val="tx1"/>
                </a:solidFill>
                <a:latin typeface="Arial" charset="0"/>
              </a:defRPr>
            </a:lvl2pPr>
            <a:lvl3pPr marL="1154113" indent="-230188" eaLnBrk="0" hangingPunct="0">
              <a:spcBef>
                <a:spcPct val="30000"/>
              </a:spcBef>
              <a:defRPr sz="1200">
                <a:solidFill>
                  <a:schemeClr val="tx1"/>
                </a:solidFill>
                <a:latin typeface="Arial" charset="0"/>
              </a:defRPr>
            </a:lvl3pPr>
            <a:lvl4pPr marL="1617663" indent="-230188" eaLnBrk="0" hangingPunct="0">
              <a:spcBef>
                <a:spcPct val="30000"/>
              </a:spcBef>
              <a:defRPr sz="1200">
                <a:solidFill>
                  <a:schemeClr val="tx1"/>
                </a:solidFill>
                <a:latin typeface="Arial" charset="0"/>
              </a:defRPr>
            </a:lvl4pPr>
            <a:lvl5pPr marL="2079625" indent="-230188" eaLnBrk="0" hangingPunct="0">
              <a:spcBef>
                <a:spcPct val="30000"/>
              </a:spcBef>
              <a:defRPr sz="1200">
                <a:solidFill>
                  <a:schemeClr val="tx1"/>
                </a:solidFill>
                <a:latin typeface="Arial" charset="0"/>
              </a:defRPr>
            </a:lvl5pPr>
            <a:lvl6pPr marL="2536825" indent="-230188" eaLnBrk="0" fontAlgn="base" hangingPunct="0">
              <a:spcBef>
                <a:spcPct val="30000"/>
              </a:spcBef>
              <a:spcAft>
                <a:spcPct val="0"/>
              </a:spcAft>
              <a:defRPr sz="1200">
                <a:solidFill>
                  <a:schemeClr val="tx1"/>
                </a:solidFill>
                <a:latin typeface="Arial" charset="0"/>
              </a:defRPr>
            </a:lvl6pPr>
            <a:lvl7pPr marL="2994025" indent="-230188" eaLnBrk="0" fontAlgn="base" hangingPunct="0">
              <a:spcBef>
                <a:spcPct val="30000"/>
              </a:spcBef>
              <a:spcAft>
                <a:spcPct val="0"/>
              </a:spcAft>
              <a:defRPr sz="1200">
                <a:solidFill>
                  <a:schemeClr val="tx1"/>
                </a:solidFill>
                <a:latin typeface="Arial" charset="0"/>
              </a:defRPr>
            </a:lvl7pPr>
            <a:lvl8pPr marL="3451225" indent="-230188" eaLnBrk="0" fontAlgn="base" hangingPunct="0">
              <a:spcBef>
                <a:spcPct val="30000"/>
              </a:spcBef>
              <a:spcAft>
                <a:spcPct val="0"/>
              </a:spcAft>
              <a:defRPr sz="1200">
                <a:solidFill>
                  <a:schemeClr val="tx1"/>
                </a:solidFill>
                <a:latin typeface="Arial" charset="0"/>
              </a:defRPr>
            </a:lvl8pPr>
            <a:lvl9pPr marL="3908425" indent="-230188"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7502A37-3DDD-4A8D-B661-AD05DE72FBD6}" type="slidenum">
              <a:rPr lang="en-US" altLang="en-US" smtClean="0"/>
              <a:pPr eaLnBrk="1" hangingPunct="1">
                <a:spcBef>
                  <a:spcPct val="0"/>
                </a:spcBef>
              </a:pPr>
              <a:t>4</a:t>
            </a:fld>
            <a:endParaRPr lang="en-US" alt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p:spPr>
        <p:txBody>
          <a:bodyPr/>
          <a:lstStyle/>
          <a:p>
            <a:pPr eaLnBrk="1" hangingPunct="1"/>
            <a:endParaRPr lang="en-US" altLang="en-US" smtClean="0">
              <a:latin typeface="Arial" charset="0"/>
            </a:endParaRPr>
          </a:p>
          <a:p>
            <a:pPr eaLnBrk="1" hangingPunct="1"/>
            <a:r>
              <a:rPr lang="en-US" altLang="en-US" smtClean="0">
                <a:latin typeface="Arial" charset="0"/>
              </a:rPr>
              <a:t>We endeavor to be responsive and to provide you with the information and resources needed to ensure the fidelity of service delivery and reimbursement.</a:t>
            </a:r>
          </a:p>
        </p:txBody>
      </p:sp>
      <p:sp>
        <p:nvSpPr>
          <p:cNvPr id="87044"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50888" indent="-287338" eaLnBrk="0" hangingPunct="0">
              <a:spcBef>
                <a:spcPct val="30000"/>
              </a:spcBef>
              <a:defRPr sz="1200">
                <a:solidFill>
                  <a:schemeClr val="tx1"/>
                </a:solidFill>
                <a:latin typeface="Arial" charset="0"/>
              </a:defRPr>
            </a:lvl2pPr>
            <a:lvl3pPr marL="1154113" indent="-230188" eaLnBrk="0" hangingPunct="0">
              <a:spcBef>
                <a:spcPct val="30000"/>
              </a:spcBef>
              <a:defRPr sz="1200">
                <a:solidFill>
                  <a:schemeClr val="tx1"/>
                </a:solidFill>
                <a:latin typeface="Arial" charset="0"/>
              </a:defRPr>
            </a:lvl3pPr>
            <a:lvl4pPr marL="1617663" indent="-230188" eaLnBrk="0" hangingPunct="0">
              <a:spcBef>
                <a:spcPct val="30000"/>
              </a:spcBef>
              <a:defRPr sz="1200">
                <a:solidFill>
                  <a:schemeClr val="tx1"/>
                </a:solidFill>
                <a:latin typeface="Arial" charset="0"/>
              </a:defRPr>
            </a:lvl4pPr>
            <a:lvl5pPr marL="2079625" indent="-230188" eaLnBrk="0" hangingPunct="0">
              <a:spcBef>
                <a:spcPct val="30000"/>
              </a:spcBef>
              <a:defRPr sz="1200">
                <a:solidFill>
                  <a:schemeClr val="tx1"/>
                </a:solidFill>
                <a:latin typeface="Arial" charset="0"/>
              </a:defRPr>
            </a:lvl5pPr>
            <a:lvl6pPr marL="2536825" indent="-230188" eaLnBrk="0" fontAlgn="base" hangingPunct="0">
              <a:spcBef>
                <a:spcPct val="30000"/>
              </a:spcBef>
              <a:spcAft>
                <a:spcPct val="0"/>
              </a:spcAft>
              <a:defRPr sz="1200">
                <a:solidFill>
                  <a:schemeClr val="tx1"/>
                </a:solidFill>
                <a:latin typeface="Arial" charset="0"/>
              </a:defRPr>
            </a:lvl6pPr>
            <a:lvl7pPr marL="2994025" indent="-230188" eaLnBrk="0" fontAlgn="base" hangingPunct="0">
              <a:spcBef>
                <a:spcPct val="30000"/>
              </a:spcBef>
              <a:spcAft>
                <a:spcPct val="0"/>
              </a:spcAft>
              <a:defRPr sz="1200">
                <a:solidFill>
                  <a:schemeClr val="tx1"/>
                </a:solidFill>
                <a:latin typeface="Arial" charset="0"/>
              </a:defRPr>
            </a:lvl7pPr>
            <a:lvl8pPr marL="3451225" indent="-230188" eaLnBrk="0" fontAlgn="base" hangingPunct="0">
              <a:spcBef>
                <a:spcPct val="30000"/>
              </a:spcBef>
              <a:spcAft>
                <a:spcPct val="0"/>
              </a:spcAft>
              <a:defRPr sz="1200">
                <a:solidFill>
                  <a:schemeClr val="tx1"/>
                </a:solidFill>
                <a:latin typeface="Arial" charset="0"/>
              </a:defRPr>
            </a:lvl8pPr>
            <a:lvl9pPr marL="3908425" indent="-230188"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C76AEA41-6158-4967-BAE6-1E9DEB2B8471}" type="slidenum">
              <a:rPr lang="en-US" altLang="en-US" smtClean="0"/>
              <a:pPr eaLnBrk="1" hangingPunct="1">
                <a:spcBef>
                  <a:spcPct val="0"/>
                </a:spcBef>
              </a:pPr>
              <a:t>40</a:t>
            </a:fld>
            <a:endParaRPr lang="en-US" alt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p:spPr>
        <p:txBody>
          <a:bodyPr/>
          <a:lstStyle/>
          <a:p>
            <a:pPr eaLnBrk="1" hangingPunct="1"/>
            <a:endParaRPr lang="en-US" altLang="en-US" smtClean="0">
              <a:latin typeface="Arial" charset="0"/>
            </a:endParaRPr>
          </a:p>
          <a:p>
            <a:pPr eaLnBrk="1" hangingPunct="1"/>
            <a:r>
              <a:rPr lang="en-US" altLang="en-US" smtClean="0">
                <a:latin typeface="Arial" charset="0"/>
              </a:rPr>
              <a:t>All tool revisions, updates, or new materials are posted on the Provider Monitoring web page.  </a:t>
            </a:r>
          </a:p>
          <a:p>
            <a:pPr eaLnBrk="1" hangingPunct="1"/>
            <a:endParaRPr lang="en-US" altLang="en-US" smtClean="0">
              <a:latin typeface="Arial" charset="0"/>
            </a:endParaRPr>
          </a:p>
          <a:p>
            <a:pPr eaLnBrk="1" hangingPunct="1"/>
            <a:r>
              <a:rPr lang="en-US" altLang="en-US" smtClean="0">
                <a:latin typeface="Arial" charset="0"/>
              </a:rPr>
              <a:t>We recommend that you check the Announcements page of the DMH/DD/SAS website to find out if new material has been posted on the Provider Monitoring page where there will be a brief description of the most important revisions/updates made.  </a:t>
            </a:r>
          </a:p>
        </p:txBody>
      </p:sp>
      <p:sp>
        <p:nvSpPr>
          <p:cNvPr id="88068"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50888" indent="-287338" eaLnBrk="0" hangingPunct="0">
              <a:spcBef>
                <a:spcPct val="30000"/>
              </a:spcBef>
              <a:defRPr sz="1200">
                <a:solidFill>
                  <a:schemeClr val="tx1"/>
                </a:solidFill>
                <a:latin typeface="Arial" charset="0"/>
              </a:defRPr>
            </a:lvl2pPr>
            <a:lvl3pPr marL="1154113" indent="-230188" eaLnBrk="0" hangingPunct="0">
              <a:spcBef>
                <a:spcPct val="30000"/>
              </a:spcBef>
              <a:defRPr sz="1200">
                <a:solidFill>
                  <a:schemeClr val="tx1"/>
                </a:solidFill>
                <a:latin typeface="Arial" charset="0"/>
              </a:defRPr>
            </a:lvl3pPr>
            <a:lvl4pPr marL="1617663" indent="-230188" eaLnBrk="0" hangingPunct="0">
              <a:spcBef>
                <a:spcPct val="30000"/>
              </a:spcBef>
              <a:defRPr sz="1200">
                <a:solidFill>
                  <a:schemeClr val="tx1"/>
                </a:solidFill>
                <a:latin typeface="Arial" charset="0"/>
              </a:defRPr>
            </a:lvl4pPr>
            <a:lvl5pPr marL="2079625" indent="-230188" eaLnBrk="0" hangingPunct="0">
              <a:spcBef>
                <a:spcPct val="30000"/>
              </a:spcBef>
              <a:defRPr sz="1200">
                <a:solidFill>
                  <a:schemeClr val="tx1"/>
                </a:solidFill>
                <a:latin typeface="Arial" charset="0"/>
              </a:defRPr>
            </a:lvl5pPr>
            <a:lvl6pPr marL="2536825" indent="-230188" eaLnBrk="0" fontAlgn="base" hangingPunct="0">
              <a:spcBef>
                <a:spcPct val="30000"/>
              </a:spcBef>
              <a:spcAft>
                <a:spcPct val="0"/>
              </a:spcAft>
              <a:defRPr sz="1200">
                <a:solidFill>
                  <a:schemeClr val="tx1"/>
                </a:solidFill>
                <a:latin typeface="Arial" charset="0"/>
              </a:defRPr>
            </a:lvl6pPr>
            <a:lvl7pPr marL="2994025" indent="-230188" eaLnBrk="0" fontAlgn="base" hangingPunct="0">
              <a:spcBef>
                <a:spcPct val="30000"/>
              </a:spcBef>
              <a:spcAft>
                <a:spcPct val="0"/>
              </a:spcAft>
              <a:defRPr sz="1200">
                <a:solidFill>
                  <a:schemeClr val="tx1"/>
                </a:solidFill>
                <a:latin typeface="Arial" charset="0"/>
              </a:defRPr>
            </a:lvl7pPr>
            <a:lvl8pPr marL="3451225" indent="-230188" eaLnBrk="0" fontAlgn="base" hangingPunct="0">
              <a:spcBef>
                <a:spcPct val="30000"/>
              </a:spcBef>
              <a:spcAft>
                <a:spcPct val="0"/>
              </a:spcAft>
              <a:defRPr sz="1200">
                <a:solidFill>
                  <a:schemeClr val="tx1"/>
                </a:solidFill>
                <a:latin typeface="Arial" charset="0"/>
              </a:defRPr>
            </a:lvl8pPr>
            <a:lvl9pPr marL="3908425" indent="-230188"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76AABD3-EF49-46D7-98F0-E79B424F7A32}" type="slidenum">
              <a:rPr lang="en-US" altLang="en-US" smtClean="0"/>
              <a:pPr eaLnBrk="1" hangingPunct="1">
                <a:spcBef>
                  <a:spcPct val="0"/>
                </a:spcBef>
              </a:pPr>
              <a:t>41</a:t>
            </a:fld>
            <a:endParaRPr lang="en-US" alt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p:spPr>
        <p:txBody>
          <a:bodyPr/>
          <a:lstStyle/>
          <a:p>
            <a:pPr eaLnBrk="1" hangingPunct="1">
              <a:spcBef>
                <a:spcPct val="0"/>
              </a:spcBef>
            </a:pPr>
            <a:endParaRPr lang="en-US" altLang="en-US" smtClean="0">
              <a:latin typeface="Arial" charset="0"/>
            </a:endParaRPr>
          </a:p>
          <a:p>
            <a:pPr eaLnBrk="1" hangingPunct="1">
              <a:spcBef>
                <a:spcPct val="0"/>
              </a:spcBef>
            </a:pPr>
            <a:r>
              <a:rPr lang="en-US" altLang="en-US" smtClean="0">
                <a:latin typeface="Arial" charset="0"/>
              </a:rPr>
              <a:t>Your feedback, questions and comments are important to us.  They help us know what your concerns are.   </a:t>
            </a:r>
          </a:p>
          <a:p>
            <a:pPr eaLnBrk="1" hangingPunct="1">
              <a:spcBef>
                <a:spcPct val="0"/>
              </a:spcBef>
            </a:pPr>
            <a:endParaRPr lang="en-US" altLang="en-US" smtClean="0">
              <a:latin typeface="Arial" charset="0"/>
            </a:endParaRPr>
          </a:p>
          <a:p>
            <a:pPr eaLnBrk="1" hangingPunct="1">
              <a:spcBef>
                <a:spcPct val="0"/>
              </a:spcBef>
            </a:pPr>
            <a:r>
              <a:rPr lang="en-US" altLang="en-US" smtClean="0">
                <a:latin typeface="Arial" charset="0"/>
              </a:rPr>
              <a:t>If you are a provider, please complete the  confidential Provider Monitoring Survey when you receive your monitoring report.</a:t>
            </a:r>
          </a:p>
          <a:p>
            <a:pPr eaLnBrk="1" hangingPunct="1">
              <a:spcBef>
                <a:spcPct val="0"/>
              </a:spcBef>
            </a:pPr>
            <a:endParaRPr lang="en-US" altLang="en-US" smtClean="0">
              <a:latin typeface="Arial" charset="0"/>
            </a:endParaRPr>
          </a:p>
        </p:txBody>
      </p:sp>
      <p:sp>
        <p:nvSpPr>
          <p:cNvPr id="89092" name="Slide Number Placeholder 3"/>
          <p:cNvSpPr txBox="1">
            <a:spLocks noGrp="1"/>
          </p:cNvSpPr>
          <p:nvPr/>
        </p:nvSpPr>
        <p:spPr bwMode="auto">
          <a:xfrm>
            <a:off x="3897313" y="8829675"/>
            <a:ext cx="2982912"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44" tIns="46222" rIns="92444" bIns="46222" anchor="b"/>
          <a:lstStyle>
            <a:lvl1pPr defTabSz="912813" eaLnBrk="0" hangingPunct="0">
              <a:spcBef>
                <a:spcPct val="30000"/>
              </a:spcBef>
              <a:defRPr sz="1200">
                <a:solidFill>
                  <a:schemeClr val="tx1"/>
                </a:solidFill>
                <a:latin typeface="Arial" charset="0"/>
              </a:defRPr>
            </a:lvl1pPr>
            <a:lvl2pPr marL="742950" indent="-285750" defTabSz="912813" eaLnBrk="0" hangingPunct="0">
              <a:spcBef>
                <a:spcPct val="30000"/>
              </a:spcBef>
              <a:defRPr sz="1200">
                <a:solidFill>
                  <a:schemeClr val="tx1"/>
                </a:solidFill>
                <a:latin typeface="Arial" charset="0"/>
              </a:defRPr>
            </a:lvl2pPr>
            <a:lvl3pPr marL="1143000" indent="-228600" defTabSz="912813" eaLnBrk="0" hangingPunct="0">
              <a:spcBef>
                <a:spcPct val="30000"/>
              </a:spcBef>
              <a:defRPr sz="1200">
                <a:solidFill>
                  <a:schemeClr val="tx1"/>
                </a:solidFill>
                <a:latin typeface="Arial" charset="0"/>
              </a:defRPr>
            </a:lvl3pPr>
            <a:lvl4pPr marL="1600200" indent="-228600" defTabSz="912813" eaLnBrk="0" hangingPunct="0">
              <a:spcBef>
                <a:spcPct val="30000"/>
              </a:spcBef>
              <a:defRPr sz="1200">
                <a:solidFill>
                  <a:schemeClr val="tx1"/>
                </a:solidFill>
                <a:latin typeface="Arial" charset="0"/>
              </a:defRPr>
            </a:lvl4pPr>
            <a:lvl5pPr marL="2057400" indent="-228600" defTabSz="912813" eaLnBrk="0" hangingPunct="0">
              <a:spcBef>
                <a:spcPct val="30000"/>
              </a:spcBef>
              <a:defRPr sz="1200">
                <a:solidFill>
                  <a:schemeClr val="tx1"/>
                </a:solidFill>
                <a:latin typeface="Arial" charset="0"/>
              </a:defRPr>
            </a:lvl5pPr>
            <a:lvl6pPr marL="2514600" indent="-228600" defTabSz="912813" eaLnBrk="0" fontAlgn="base" hangingPunct="0">
              <a:spcBef>
                <a:spcPct val="30000"/>
              </a:spcBef>
              <a:spcAft>
                <a:spcPct val="0"/>
              </a:spcAft>
              <a:defRPr sz="1200">
                <a:solidFill>
                  <a:schemeClr val="tx1"/>
                </a:solidFill>
                <a:latin typeface="Arial" charset="0"/>
              </a:defRPr>
            </a:lvl6pPr>
            <a:lvl7pPr marL="2971800" indent="-228600" defTabSz="912813" eaLnBrk="0" fontAlgn="base" hangingPunct="0">
              <a:spcBef>
                <a:spcPct val="30000"/>
              </a:spcBef>
              <a:spcAft>
                <a:spcPct val="0"/>
              </a:spcAft>
              <a:defRPr sz="1200">
                <a:solidFill>
                  <a:schemeClr val="tx1"/>
                </a:solidFill>
                <a:latin typeface="Arial" charset="0"/>
              </a:defRPr>
            </a:lvl7pPr>
            <a:lvl8pPr marL="3429000" indent="-228600" defTabSz="912813" eaLnBrk="0" fontAlgn="base" hangingPunct="0">
              <a:spcBef>
                <a:spcPct val="30000"/>
              </a:spcBef>
              <a:spcAft>
                <a:spcPct val="0"/>
              </a:spcAft>
              <a:defRPr sz="1200">
                <a:solidFill>
                  <a:schemeClr val="tx1"/>
                </a:solidFill>
                <a:latin typeface="Arial" charset="0"/>
              </a:defRPr>
            </a:lvl8pPr>
            <a:lvl9pPr marL="3886200" indent="-228600" defTabSz="912813"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025484F4-8551-4C96-9F84-9B0431CF8C63}" type="slidenum">
              <a:rPr lang="en-US" altLang="en-US">
                <a:latin typeface="Calibri" pitchFamily="34" charset="0"/>
              </a:rPr>
              <a:pPr algn="r" eaLnBrk="1" hangingPunct="1">
                <a:spcBef>
                  <a:spcPct val="0"/>
                </a:spcBef>
              </a:pPr>
              <a:t>42</a:t>
            </a:fld>
            <a:endParaRPr lang="en-US" altLang="en-US">
              <a:latin typeface="Calibri"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p:spPr>
        <p:txBody>
          <a:bodyPr/>
          <a:lstStyle/>
          <a:p>
            <a:pPr eaLnBrk="1" hangingPunct="1"/>
            <a:endParaRPr lang="en-US" altLang="en-US" smtClean="0">
              <a:latin typeface="Arial" charset="0"/>
            </a:endParaRPr>
          </a:p>
          <a:p>
            <a:pPr eaLnBrk="1" hangingPunct="1"/>
            <a:r>
              <a:rPr lang="en-US" altLang="en-US" smtClean="0">
                <a:latin typeface="Arial" charset="0"/>
              </a:rPr>
              <a:t>This concludes our overview of the new provider monitoring process.  </a:t>
            </a:r>
          </a:p>
          <a:p>
            <a:pPr eaLnBrk="1" hangingPunct="1"/>
            <a:endParaRPr lang="en-US" altLang="en-US" smtClean="0">
              <a:latin typeface="Arial" charset="0"/>
            </a:endParaRPr>
          </a:p>
          <a:p>
            <a:pPr eaLnBrk="1" hangingPunct="1"/>
            <a:r>
              <a:rPr lang="en-US" altLang="en-US" smtClean="0">
                <a:latin typeface="Arial" charset="0"/>
              </a:rPr>
              <a:t>A centralized mailbox has been set up to receive your questions and comments.  The mailbox address is provider.monitoring@dhhs.nc.gov.  </a:t>
            </a:r>
          </a:p>
          <a:p>
            <a:pPr eaLnBrk="1" hangingPunct="1"/>
            <a:endParaRPr lang="en-US" altLang="en-US" smtClean="0">
              <a:latin typeface="Arial" charset="0"/>
            </a:endParaRPr>
          </a:p>
          <a:p>
            <a:pPr eaLnBrk="1" hangingPunct="1"/>
            <a:r>
              <a:rPr lang="en-US" altLang="en-US" smtClean="0">
                <a:latin typeface="Arial" charset="0"/>
              </a:rPr>
              <a:t>Identifying the nature of your feedback in the subject line facilitates the processing of your e-mail.</a:t>
            </a:r>
          </a:p>
          <a:p>
            <a:pPr eaLnBrk="1" hangingPunct="1"/>
            <a:endParaRPr lang="en-US" altLang="en-US" smtClean="0">
              <a:latin typeface="Arial" charset="0"/>
            </a:endParaRPr>
          </a:p>
          <a:p>
            <a:pPr eaLnBrk="1" hangingPunct="1"/>
            <a:r>
              <a:rPr lang="en-US" altLang="en-US" smtClean="0">
                <a:latin typeface="Arial" charset="0"/>
              </a:rPr>
              <a:t>Thank you for your time and attention.  </a:t>
            </a:r>
          </a:p>
          <a:p>
            <a:pPr eaLnBrk="1" hangingPunct="1"/>
            <a:endParaRPr lang="en-US" altLang="en-US" smtClean="0">
              <a:latin typeface="Arial" charset="0"/>
            </a:endParaRPr>
          </a:p>
          <a:p>
            <a:pPr eaLnBrk="1" hangingPunct="1"/>
            <a:r>
              <a:rPr lang="en-US" altLang="en-US" smtClean="0">
                <a:latin typeface="Arial" charset="0"/>
              </a:rPr>
              <a:t>We trust that you found this webinar and the other webinars in this series helpful and informative. </a:t>
            </a:r>
          </a:p>
        </p:txBody>
      </p:sp>
      <p:sp>
        <p:nvSpPr>
          <p:cNvPr id="90116"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50888" indent="-287338" eaLnBrk="0" hangingPunct="0">
              <a:spcBef>
                <a:spcPct val="30000"/>
              </a:spcBef>
              <a:defRPr sz="1200">
                <a:solidFill>
                  <a:schemeClr val="tx1"/>
                </a:solidFill>
                <a:latin typeface="Arial" charset="0"/>
              </a:defRPr>
            </a:lvl2pPr>
            <a:lvl3pPr marL="1154113" indent="-230188" eaLnBrk="0" hangingPunct="0">
              <a:spcBef>
                <a:spcPct val="30000"/>
              </a:spcBef>
              <a:defRPr sz="1200">
                <a:solidFill>
                  <a:schemeClr val="tx1"/>
                </a:solidFill>
                <a:latin typeface="Arial" charset="0"/>
              </a:defRPr>
            </a:lvl3pPr>
            <a:lvl4pPr marL="1617663" indent="-230188" eaLnBrk="0" hangingPunct="0">
              <a:spcBef>
                <a:spcPct val="30000"/>
              </a:spcBef>
              <a:defRPr sz="1200">
                <a:solidFill>
                  <a:schemeClr val="tx1"/>
                </a:solidFill>
                <a:latin typeface="Arial" charset="0"/>
              </a:defRPr>
            </a:lvl4pPr>
            <a:lvl5pPr marL="2079625" indent="-230188" eaLnBrk="0" hangingPunct="0">
              <a:spcBef>
                <a:spcPct val="30000"/>
              </a:spcBef>
              <a:defRPr sz="1200">
                <a:solidFill>
                  <a:schemeClr val="tx1"/>
                </a:solidFill>
                <a:latin typeface="Arial" charset="0"/>
              </a:defRPr>
            </a:lvl5pPr>
            <a:lvl6pPr marL="2536825" indent="-230188" eaLnBrk="0" fontAlgn="base" hangingPunct="0">
              <a:spcBef>
                <a:spcPct val="30000"/>
              </a:spcBef>
              <a:spcAft>
                <a:spcPct val="0"/>
              </a:spcAft>
              <a:defRPr sz="1200">
                <a:solidFill>
                  <a:schemeClr val="tx1"/>
                </a:solidFill>
                <a:latin typeface="Arial" charset="0"/>
              </a:defRPr>
            </a:lvl6pPr>
            <a:lvl7pPr marL="2994025" indent="-230188" eaLnBrk="0" fontAlgn="base" hangingPunct="0">
              <a:spcBef>
                <a:spcPct val="30000"/>
              </a:spcBef>
              <a:spcAft>
                <a:spcPct val="0"/>
              </a:spcAft>
              <a:defRPr sz="1200">
                <a:solidFill>
                  <a:schemeClr val="tx1"/>
                </a:solidFill>
                <a:latin typeface="Arial" charset="0"/>
              </a:defRPr>
            </a:lvl7pPr>
            <a:lvl8pPr marL="3451225" indent="-230188" eaLnBrk="0" fontAlgn="base" hangingPunct="0">
              <a:spcBef>
                <a:spcPct val="30000"/>
              </a:spcBef>
              <a:spcAft>
                <a:spcPct val="0"/>
              </a:spcAft>
              <a:defRPr sz="1200">
                <a:solidFill>
                  <a:schemeClr val="tx1"/>
                </a:solidFill>
                <a:latin typeface="Arial" charset="0"/>
              </a:defRPr>
            </a:lvl8pPr>
            <a:lvl9pPr marL="3908425" indent="-230188"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E2A5CF2-96D5-4F38-8C90-C77EACED2B98}" type="slidenum">
              <a:rPr lang="en-US" altLang="en-US" smtClean="0"/>
              <a:pPr eaLnBrk="1" hangingPunct="1">
                <a:spcBef>
                  <a:spcPct val="0"/>
                </a:spcBef>
              </a:pPr>
              <a:t>43</a:t>
            </a:fld>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p:spPr>
        <p:txBody>
          <a:bodyPr/>
          <a:lstStyle/>
          <a:p>
            <a:pPr defTabSz="923925" eaLnBrk="1" hangingPunct="1"/>
            <a:endParaRPr lang="en-US" altLang="en-US" smtClean="0">
              <a:latin typeface="Arial" charset="0"/>
            </a:endParaRPr>
          </a:p>
          <a:p>
            <a:pPr defTabSz="923925" eaLnBrk="1" hangingPunct="1"/>
            <a:r>
              <a:rPr lang="en-US" altLang="en-US" smtClean="0">
                <a:latin typeface="Arial" charset="0"/>
              </a:rPr>
              <a:t>The feedback that we received from you as providers and LME-MCOs about the difficulty in implementing the Gold Star process uniformly across the state caused us to take a careful look at the process.  </a:t>
            </a:r>
          </a:p>
          <a:p>
            <a:pPr defTabSz="923925" eaLnBrk="1" hangingPunct="1"/>
            <a:endParaRPr lang="en-US" altLang="en-US" smtClean="0">
              <a:latin typeface="Arial" charset="0"/>
            </a:endParaRPr>
          </a:p>
          <a:p>
            <a:pPr defTabSz="923925" eaLnBrk="1" hangingPunct="1"/>
            <a:r>
              <a:rPr lang="en-US" altLang="en-US" smtClean="0">
                <a:latin typeface="Arial" charset="0"/>
              </a:rPr>
              <a:t>Cardinal Innovations was a part of this process of re-examination and revamping.</a:t>
            </a:r>
          </a:p>
          <a:p>
            <a:pPr defTabSz="923925" eaLnBrk="1" hangingPunct="1"/>
            <a:endParaRPr lang="en-US" altLang="en-US" smtClean="0">
              <a:latin typeface="Arial" charset="0"/>
            </a:endParaRPr>
          </a:p>
          <a:p>
            <a:pPr defTabSz="923925" eaLnBrk="1" hangingPunct="1"/>
            <a:endParaRPr lang="en-US" altLang="en-US" smtClean="0">
              <a:latin typeface="Arial" charset="0"/>
            </a:endParaRPr>
          </a:p>
        </p:txBody>
      </p:sp>
      <p:sp>
        <p:nvSpPr>
          <p:cNvPr id="51204"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50888" indent="-287338" eaLnBrk="0" hangingPunct="0">
              <a:spcBef>
                <a:spcPct val="30000"/>
              </a:spcBef>
              <a:defRPr sz="1200">
                <a:solidFill>
                  <a:schemeClr val="tx1"/>
                </a:solidFill>
                <a:latin typeface="Arial" charset="0"/>
              </a:defRPr>
            </a:lvl2pPr>
            <a:lvl3pPr marL="1154113" indent="-230188" eaLnBrk="0" hangingPunct="0">
              <a:spcBef>
                <a:spcPct val="30000"/>
              </a:spcBef>
              <a:defRPr sz="1200">
                <a:solidFill>
                  <a:schemeClr val="tx1"/>
                </a:solidFill>
                <a:latin typeface="Arial" charset="0"/>
              </a:defRPr>
            </a:lvl3pPr>
            <a:lvl4pPr marL="1617663" indent="-230188" eaLnBrk="0" hangingPunct="0">
              <a:spcBef>
                <a:spcPct val="30000"/>
              </a:spcBef>
              <a:defRPr sz="1200">
                <a:solidFill>
                  <a:schemeClr val="tx1"/>
                </a:solidFill>
                <a:latin typeface="Arial" charset="0"/>
              </a:defRPr>
            </a:lvl4pPr>
            <a:lvl5pPr marL="2079625" indent="-230188" eaLnBrk="0" hangingPunct="0">
              <a:spcBef>
                <a:spcPct val="30000"/>
              </a:spcBef>
              <a:defRPr sz="1200">
                <a:solidFill>
                  <a:schemeClr val="tx1"/>
                </a:solidFill>
                <a:latin typeface="Arial" charset="0"/>
              </a:defRPr>
            </a:lvl5pPr>
            <a:lvl6pPr marL="2536825" indent="-230188" eaLnBrk="0" fontAlgn="base" hangingPunct="0">
              <a:spcBef>
                <a:spcPct val="30000"/>
              </a:spcBef>
              <a:spcAft>
                <a:spcPct val="0"/>
              </a:spcAft>
              <a:defRPr sz="1200">
                <a:solidFill>
                  <a:schemeClr val="tx1"/>
                </a:solidFill>
                <a:latin typeface="Arial" charset="0"/>
              </a:defRPr>
            </a:lvl6pPr>
            <a:lvl7pPr marL="2994025" indent="-230188" eaLnBrk="0" fontAlgn="base" hangingPunct="0">
              <a:spcBef>
                <a:spcPct val="30000"/>
              </a:spcBef>
              <a:spcAft>
                <a:spcPct val="0"/>
              </a:spcAft>
              <a:defRPr sz="1200">
                <a:solidFill>
                  <a:schemeClr val="tx1"/>
                </a:solidFill>
                <a:latin typeface="Arial" charset="0"/>
              </a:defRPr>
            </a:lvl7pPr>
            <a:lvl8pPr marL="3451225" indent="-230188" eaLnBrk="0" fontAlgn="base" hangingPunct="0">
              <a:spcBef>
                <a:spcPct val="30000"/>
              </a:spcBef>
              <a:spcAft>
                <a:spcPct val="0"/>
              </a:spcAft>
              <a:defRPr sz="1200">
                <a:solidFill>
                  <a:schemeClr val="tx1"/>
                </a:solidFill>
                <a:latin typeface="Arial" charset="0"/>
              </a:defRPr>
            </a:lvl8pPr>
            <a:lvl9pPr marL="3908425" indent="-230188"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CCACD3B6-8A84-4FE3-BC1F-92831A22D87C}" type="slidenum">
              <a:rPr lang="en-US" altLang="en-US" smtClean="0"/>
              <a:pPr eaLnBrk="1" hangingPunct="1">
                <a:spcBef>
                  <a:spcPct val="0"/>
                </a:spcBef>
              </a:pPr>
              <a:t>5</a:t>
            </a:fld>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p:spPr>
        <p:txBody>
          <a:bodyPr/>
          <a:lstStyle/>
          <a:p>
            <a:pPr eaLnBrk="1" hangingPunct="1">
              <a:spcBef>
                <a:spcPct val="0"/>
              </a:spcBef>
            </a:pPr>
            <a:endParaRPr lang="en-US" altLang="en-US" smtClean="0">
              <a:latin typeface="Arial" charset="0"/>
            </a:endParaRPr>
          </a:p>
          <a:p>
            <a:pPr eaLnBrk="1" hangingPunct="1">
              <a:spcBef>
                <a:spcPct val="0"/>
              </a:spcBef>
            </a:pPr>
            <a:r>
              <a:rPr lang="en-US" altLang="en-US" smtClean="0">
                <a:latin typeface="Arial" charset="0"/>
              </a:rPr>
              <a:t>With the feedback we received from provider organizations, from individual providers, from legislators, and various stakeholders, it became evident that there was a need for a more simplified process:  a reduction in the number of items subject to review and a consolidation of the number of review tools, both of which would lead to a more efficient method of review.</a:t>
            </a:r>
          </a:p>
          <a:p>
            <a:pPr eaLnBrk="1" hangingPunct="1">
              <a:spcBef>
                <a:spcPct val="0"/>
              </a:spcBef>
            </a:pPr>
            <a:endParaRPr lang="en-US" altLang="en-US" smtClean="0">
              <a:latin typeface="Arial" charset="0"/>
            </a:endParaRPr>
          </a:p>
        </p:txBody>
      </p:sp>
      <p:sp>
        <p:nvSpPr>
          <p:cNvPr id="52228"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50888" indent="-287338" eaLnBrk="0" hangingPunct="0">
              <a:spcBef>
                <a:spcPct val="30000"/>
              </a:spcBef>
              <a:defRPr sz="1200">
                <a:solidFill>
                  <a:schemeClr val="tx1"/>
                </a:solidFill>
                <a:latin typeface="Arial" charset="0"/>
              </a:defRPr>
            </a:lvl2pPr>
            <a:lvl3pPr marL="1154113" indent="-230188" eaLnBrk="0" hangingPunct="0">
              <a:spcBef>
                <a:spcPct val="30000"/>
              </a:spcBef>
              <a:defRPr sz="1200">
                <a:solidFill>
                  <a:schemeClr val="tx1"/>
                </a:solidFill>
                <a:latin typeface="Arial" charset="0"/>
              </a:defRPr>
            </a:lvl3pPr>
            <a:lvl4pPr marL="1617663" indent="-230188" eaLnBrk="0" hangingPunct="0">
              <a:spcBef>
                <a:spcPct val="30000"/>
              </a:spcBef>
              <a:defRPr sz="1200">
                <a:solidFill>
                  <a:schemeClr val="tx1"/>
                </a:solidFill>
                <a:latin typeface="Arial" charset="0"/>
              </a:defRPr>
            </a:lvl4pPr>
            <a:lvl5pPr marL="2079625" indent="-230188" eaLnBrk="0" hangingPunct="0">
              <a:spcBef>
                <a:spcPct val="30000"/>
              </a:spcBef>
              <a:defRPr sz="1200">
                <a:solidFill>
                  <a:schemeClr val="tx1"/>
                </a:solidFill>
                <a:latin typeface="Arial" charset="0"/>
              </a:defRPr>
            </a:lvl5pPr>
            <a:lvl6pPr marL="2536825" indent="-230188" eaLnBrk="0" fontAlgn="base" hangingPunct="0">
              <a:spcBef>
                <a:spcPct val="30000"/>
              </a:spcBef>
              <a:spcAft>
                <a:spcPct val="0"/>
              </a:spcAft>
              <a:defRPr sz="1200">
                <a:solidFill>
                  <a:schemeClr val="tx1"/>
                </a:solidFill>
                <a:latin typeface="Arial" charset="0"/>
              </a:defRPr>
            </a:lvl6pPr>
            <a:lvl7pPr marL="2994025" indent="-230188" eaLnBrk="0" fontAlgn="base" hangingPunct="0">
              <a:spcBef>
                <a:spcPct val="30000"/>
              </a:spcBef>
              <a:spcAft>
                <a:spcPct val="0"/>
              </a:spcAft>
              <a:defRPr sz="1200">
                <a:solidFill>
                  <a:schemeClr val="tx1"/>
                </a:solidFill>
                <a:latin typeface="Arial" charset="0"/>
              </a:defRPr>
            </a:lvl7pPr>
            <a:lvl8pPr marL="3451225" indent="-230188" eaLnBrk="0" fontAlgn="base" hangingPunct="0">
              <a:spcBef>
                <a:spcPct val="30000"/>
              </a:spcBef>
              <a:spcAft>
                <a:spcPct val="0"/>
              </a:spcAft>
              <a:defRPr sz="1200">
                <a:solidFill>
                  <a:schemeClr val="tx1"/>
                </a:solidFill>
                <a:latin typeface="Arial" charset="0"/>
              </a:defRPr>
            </a:lvl8pPr>
            <a:lvl9pPr marL="3908425" indent="-230188"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5778054-E4EB-466F-A0AD-35617EAEBA4B}" type="slidenum">
              <a:rPr lang="en-US" altLang="en-US" smtClean="0"/>
              <a:pPr eaLnBrk="1" hangingPunct="1">
                <a:spcBef>
                  <a:spcPct val="0"/>
                </a:spcBef>
              </a:pPr>
              <a:t>6</a:t>
            </a:fld>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p:spPr>
        <p:txBody>
          <a:bodyPr/>
          <a:lstStyle/>
          <a:p>
            <a:pPr eaLnBrk="1" hangingPunct="1"/>
            <a:endParaRPr lang="en-US" altLang="en-US" smtClean="0">
              <a:latin typeface="Arial" charset="0"/>
            </a:endParaRPr>
          </a:p>
          <a:p>
            <a:pPr eaLnBrk="1" hangingPunct="1"/>
            <a:r>
              <a:rPr lang="en-US" altLang="en-US" smtClean="0">
                <a:latin typeface="Arial" charset="0"/>
              </a:rPr>
              <a:t>The Provider Monitoring Workgroup originally consisted of Cardinal Innovations, the Division of Health Service Regulation, the Division of Medical Assistance and the Division of Mental Health, Developmental Disabilities and Substance Abuse Services.  </a:t>
            </a:r>
          </a:p>
          <a:p>
            <a:pPr eaLnBrk="1" hangingPunct="1"/>
            <a:endParaRPr lang="en-US" altLang="en-US" smtClean="0">
              <a:latin typeface="Arial" charset="0"/>
            </a:endParaRPr>
          </a:p>
          <a:p>
            <a:pPr eaLnBrk="1" hangingPunct="1"/>
            <a:r>
              <a:rPr lang="en-US" altLang="en-US" smtClean="0">
                <a:latin typeface="Arial" charset="0"/>
              </a:rPr>
              <a:t>This group was subsequently expanded to include representatives from provider organizations as well as additional staff from the LME-MCOs with responsibility for provider monitoring.  </a:t>
            </a:r>
          </a:p>
          <a:p>
            <a:pPr eaLnBrk="1" hangingPunct="1"/>
            <a:endParaRPr lang="en-US" altLang="en-US" smtClean="0">
              <a:latin typeface="Arial" charset="0"/>
            </a:endParaRPr>
          </a:p>
          <a:p>
            <a:pPr eaLnBrk="1" hangingPunct="1"/>
            <a:r>
              <a:rPr lang="en-US" altLang="en-US" smtClean="0">
                <a:latin typeface="Arial" charset="0"/>
              </a:rPr>
              <a:t>The NC Council of Community Programs selected the representatives from the LME-MCOs to participate in the workgroup.</a:t>
            </a:r>
          </a:p>
          <a:p>
            <a:pPr eaLnBrk="1" hangingPunct="1"/>
            <a:endParaRPr lang="en-US" altLang="en-US" smtClean="0">
              <a:latin typeface="Arial" charset="0"/>
            </a:endParaRPr>
          </a:p>
          <a:p>
            <a:pPr eaLnBrk="1" hangingPunct="1"/>
            <a:r>
              <a:rPr lang="en-US" altLang="en-US" smtClean="0">
                <a:latin typeface="Arial" charset="0"/>
              </a:rPr>
              <a:t>The provider organizations that became a part of the workgroup are Benchmarks, the NC Providers Council and the Professional Association Council.</a:t>
            </a:r>
          </a:p>
          <a:p>
            <a:pPr eaLnBrk="1" hangingPunct="1"/>
            <a:endParaRPr lang="en-US" altLang="en-US" smtClean="0">
              <a:latin typeface="Arial" charset="0"/>
            </a:endParaRPr>
          </a:p>
        </p:txBody>
      </p:sp>
      <p:sp>
        <p:nvSpPr>
          <p:cNvPr id="53252"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50888" indent="-287338" eaLnBrk="0" hangingPunct="0">
              <a:spcBef>
                <a:spcPct val="30000"/>
              </a:spcBef>
              <a:defRPr sz="1200">
                <a:solidFill>
                  <a:schemeClr val="tx1"/>
                </a:solidFill>
                <a:latin typeface="Arial" charset="0"/>
              </a:defRPr>
            </a:lvl2pPr>
            <a:lvl3pPr marL="1154113" indent="-230188" eaLnBrk="0" hangingPunct="0">
              <a:spcBef>
                <a:spcPct val="30000"/>
              </a:spcBef>
              <a:defRPr sz="1200">
                <a:solidFill>
                  <a:schemeClr val="tx1"/>
                </a:solidFill>
                <a:latin typeface="Arial" charset="0"/>
              </a:defRPr>
            </a:lvl3pPr>
            <a:lvl4pPr marL="1617663" indent="-230188" eaLnBrk="0" hangingPunct="0">
              <a:spcBef>
                <a:spcPct val="30000"/>
              </a:spcBef>
              <a:defRPr sz="1200">
                <a:solidFill>
                  <a:schemeClr val="tx1"/>
                </a:solidFill>
                <a:latin typeface="Arial" charset="0"/>
              </a:defRPr>
            </a:lvl4pPr>
            <a:lvl5pPr marL="2079625" indent="-230188" eaLnBrk="0" hangingPunct="0">
              <a:spcBef>
                <a:spcPct val="30000"/>
              </a:spcBef>
              <a:defRPr sz="1200">
                <a:solidFill>
                  <a:schemeClr val="tx1"/>
                </a:solidFill>
                <a:latin typeface="Arial" charset="0"/>
              </a:defRPr>
            </a:lvl5pPr>
            <a:lvl6pPr marL="2536825" indent="-230188" eaLnBrk="0" fontAlgn="base" hangingPunct="0">
              <a:spcBef>
                <a:spcPct val="30000"/>
              </a:spcBef>
              <a:spcAft>
                <a:spcPct val="0"/>
              </a:spcAft>
              <a:defRPr sz="1200">
                <a:solidFill>
                  <a:schemeClr val="tx1"/>
                </a:solidFill>
                <a:latin typeface="Arial" charset="0"/>
              </a:defRPr>
            </a:lvl6pPr>
            <a:lvl7pPr marL="2994025" indent="-230188" eaLnBrk="0" fontAlgn="base" hangingPunct="0">
              <a:spcBef>
                <a:spcPct val="30000"/>
              </a:spcBef>
              <a:spcAft>
                <a:spcPct val="0"/>
              </a:spcAft>
              <a:defRPr sz="1200">
                <a:solidFill>
                  <a:schemeClr val="tx1"/>
                </a:solidFill>
                <a:latin typeface="Arial" charset="0"/>
              </a:defRPr>
            </a:lvl7pPr>
            <a:lvl8pPr marL="3451225" indent="-230188" eaLnBrk="0" fontAlgn="base" hangingPunct="0">
              <a:spcBef>
                <a:spcPct val="30000"/>
              </a:spcBef>
              <a:spcAft>
                <a:spcPct val="0"/>
              </a:spcAft>
              <a:defRPr sz="1200">
                <a:solidFill>
                  <a:schemeClr val="tx1"/>
                </a:solidFill>
                <a:latin typeface="Arial" charset="0"/>
              </a:defRPr>
            </a:lvl8pPr>
            <a:lvl9pPr marL="3908425" indent="-230188"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CCE8815F-63D1-4F58-A150-A5BBD1E9E91C}" type="slidenum">
              <a:rPr lang="en-US" altLang="en-US" smtClean="0"/>
              <a:pPr eaLnBrk="1" hangingPunct="1">
                <a:spcBef>
                  <a:spcPct val="0"/>
                </a:spcBef>
              </a:pPr>
              <a:t>7</a:t>
            </a:fld>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p:spPr>
        <p:txBody>
          <a:bodyPr/>
          <a:lstStyle/>
          <a:p>
            <a:pPr eaLnBrk="1" hangingPunct="1"/>
            <a:endParaRPr lang="en-US" altLang="en-US" smtClean="0">
              <a:latin typeface="Arial" charset="0"/>
            </a:endParaRPr>
          </a:p>
          <a:p>
            <a:pPr eaLnBrk="1" hangingPunct="1"/>
            <a:r>
              <a:rPr lang="en-US" altLang="en-US" smtClean="0">
                <a:latin typeface="Arial" charset="0"/>
              </a:rPr>
              <a:t>The Professional Association Council consists of various professional organizations for  licensed clinicians including psychologists, psychiatrists, nurses, social workers, counselors, addiction specialists, and marriage and family therapists.</a:t>
            </a:r>
          </a:p>
        </p:txBody>
      </p:sp>
      <p:sp>
        <p:nvSpPr>
          <p:cNvPr id="54276"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50888" indent="-287338" eaLnBrk="0" hangingPunct="0">
              <a:spcBef>
                <a:spcPct val="30000"/>
              </a:spcBef>
              <a:defRPr sz="1200">
                <a:solidFill>
                  <a:schemeClr val="tx1"/>
                </a:solidFill>
                <a:latin typeface="Arial" charset="0"/>
              </a:defRPr>
            </a:lvl2pPr>
            <a:lvl3pPr marL="1154113" indent="-230188" eaLnBrk="0" hangingPunct="0">
              <a:spcBef>
                <a:spcPct val="30000"/>
              </a:spcBef>
              <a:defRPr sz="1200">
                <a:solidFill>
                  <a:schemeClr val="tx1"/>
                </a:solidFill>
                <a:latin typeface="Arial" charset="0"/>
              </a:defRPr>
            </a:lvl3pPr>
            <a:lvl4pPr marL="1617663" indent="-230188" eaLnBrk="0" hangingPunct="0">
              <a:spcBef>
                <a:spcPct val="30000"/>
              </a:spcBef>
              <a:defRPr sz="1200">
                <a:solidFill>
                  <a:schemeClr val="tx1"/>
                </a:solidFill>
                <a:latin typeface="Arial" charset="0"/>
              </a:defRPr>
            </a:lvl4pPr>
            <a:lvl5pPr marL="2079625" indent="-230188" eaLnBrk="0" hangingPunct="0">
              <a:spcBef>
                <a:spcPct val="30000"/>
              </a:spcBef>
              <a:defRPr sz="1200">
                <a:solidFill>
                  <a:schemeClr val="tx1"/>
                </a:solidFill>
                <a:latin typeface="Arial" charset="0"/>
              </a:defRPr>
            </a:lvl5pPr>
            <a:lvl6pPr marL="2536825" indent="-230188" eaLnBrk="0" fontAlgn="base" hangingPunct="0">
              <a:spcBef>
                <a:spcPct val="30000"/>
              </a:spcBef>
              <a:spcAft>
                <a:spcPct val="0"/>
              </a:spcAft>
              <a:defRPr sz="1200">
                <a:solidFill>
                  <a:schemeClr val="tx1"/>
                </a:solidFill>
                <a:latin typeface="Arial" charset="0"/>
              </a:defRPr>
            </a:lvl6pPr>
            <a:lvl7pPr marL="2994025" indent="-230188" eaLnBrk="0" fontAlgn="base" hangingPunct="0">
              <a:spcBef>
                <a:spcPct val="30000"/>
              </a:spcBef>
              <a:spcAft>
                <a:spcPct val="0"/>
              </a:spcAft>
              <a:defRPr sz="1200">
                <a:solidFill>
                  <a:schemeClr val="tx1"/>
                </a:solidFill>
                <a:latin typeface="Arial" charset="0"/>
              </a:defRPr>
            </a:lvl7pPr>
            <a:lvl8pPr marL="3451225" indent="-230188" eaLnBrk="0" fontAlgn="base" hangingPunct="0">
              <a:spcBef>
                <a:spcPct val="30000"/>
              </a:spcBef>
              <a:spcAft>
                <a:spcPct val="0"/>
              </a:spcAft>
              <a:defRPr sz="1200">
                <a:solidFill>
                  <a:schemeClr val="tx1"/>
                </a:solidFill>
                <a:latin typeface="Arial" charset="0"/>
              </a:defRPr>
            </a:lvl8pPr>
            <a:lvl9pPr marL="3908425" indent="-230188"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648B3EB-4FA2-45F7-9FC6-B9C6FD78C5F9}" type="slidenum">
              <a:rPr lang="en-US" altLang="en-US" smtClean="0"/>
              <a:pPr eaLnBrk="1" hangingPunct="1">
                <a:spcBef>
                  <a:spcPct val="0"/>
                </a:spcBef>
              </a:pPr>
              <a:t>8</a:t>
            </a:fld>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p:spPr>
        <p:txBody>
          <a:bodyPr/>
          <a:lstStyle/>
          <a:p>
            <a:pPr eaLnBrk="1" hangingPunct="1">
              <a:spcBef>
                <a:spcPct val="0"/>
              </a:spcBef>
            </a:pPr>
            <a:endParaRPr lang="en-US" altLang="en-US" smtClean="0">
              <a:latin typeface="Arial" charset="0"/>
            </a:endParaRPr>
          </a:p>
          <a:p>
            <a:pPr eaLnBrk="1" hangingPunct="1">
              <a:spcBef>
                <a:spcPct val="0"/>
              </a:spcBef>
            </a:pPr>
            <a:r>
              <a:rPr lang="en-US" altLang="en-US" smtClean="0">
                <a:latin typeface="Arial" charset="0"/>
              </a:rPr>
              <a:t>The workgroup evolved into the DHHS-LME/MCO-Provider Collaboration Workgroup.</a:t>
            </a:r>
          </a:p>
          <a:p>
            <a:pPr eaLnBrk="1" hangingPunct="1">
              <a:spcBef>
                <a:spcPct val="0"/>
              </a:spcBef>
            </a:pPr>
            <a:endParaRPr lang="en-US" altLang="en-US" smtClean="0">
              <a:latin typeface="Arial" charset="0"/>
            </a:endParaRPr>
          </a:p>
          <a:p>
            <a:pPr eaLnBrk="1" hangingPunct="1">
              <a:spcBef>
                <a:spcPct val="0"/>
              </a:spcBef>
            </a:pPr>
            <a:r>
              <a:rPr lang="en-US" altLang="en-US" smtClean="0">
                <a:latin typeface="Arial" charset="0"/>
              </a:rPr>
              <a:t>We came to the table with various perspectives on what we felt was needed to improve the process of monitoring providers.  At the core of our sometimes passionate discussions was the deep abiding commitment  that our common goal was to improve the system of care for the people we serve.</a:t>
            </a:r>
          </a:p>
          <a:p>
            <a:pPr eaLnBrk="1" hangingPunct="1"/>
            <a:endParaRPr lang="en-US" altLang="en-US" smtClean="0">
              <a:latin typeface="Arial" charset="0"/>
            </a:endParaRPr>
          </a:p>
          <a:p>
            <a:pPr eaLnBrk="1" hangingPunct="1"/>
            <a:r>
              <a:rPr lang="en-US" altLang="en-US" smtClean="0">
                <a:latin typeface="Arial" charset="0"/>
              </a:rPr>
              <a:t>Each person’s perspective in the workgroup is valued and respected, working together cooperatively and candidly with open discussion and input.</a:t>
            </a:r>
          </a:p>
          <a:p>
            <a:pPr eaLnBrk="1" hangingPunct="1">
              <a:spcBef>
                <a:spcPct val="0"/>
              </a:spcBef>
            </a:pPr>
            <a:endParaRPr lang="en-US" altLang="en-US" smtClean="0">
              <a:latin typeface="Arial" charset="0"/>
            </a:endParaRPr>
          </a:p>
          <a:p>
            <a:pPr eaLnBrk="1" hangingPunct="1">
              <a:spcBef>
                <a:spcPct val="0"/>
              </a:spcBef>
            </a:pPr>
            <a:r>
              <a:rPr lang="en-US" altLang="en-US" smtClean="0">
                <a:latin typeface="Arial" charset="0"/>
              </a:rPr>
              <a:t>With all things considered, we concluded that we had a more mature provider network than had been the case when the 1915(b)(c) waiver was first implemented and that it was important to recognize this and to develop a process and tools that took into account the maturity of the network.</a:t>
            </a:r>
          </a:p>
          <a:p>
            <a:pPr eaLnBrk="1" hangingPunct="1">
              <a:spcBef>
                <a:spcPct val="0"/>
              </a:spcBef>
            </a:pPr>
            <a:endParaRPr lang="en-US" altLang="en-US" smtClean="0">
              <a:latin typeface="Arial" charset="0"/>
            </a:endParaRPr>
          </a:p>
          <a:p>
            <a:pPr eaLnBrk="1" hangingPunct="1">
              <a:spcBef>
                <a:spcPct val="0"/>
              </a:spcBef>
            </a:pPr>
            <a:r>
              <a:rPr lang="en-US" altLang="en-US" smtClean="0">
                <a:latin typeface="Arial" charset="0"/>
              </a:rPr>
              <a:t>The outcome of these deliberations was an improved, more streamlined process which is a step in the right direction – the first piece of the puzzle that has been put in place; however, there are many other parts to the puzzle that need to be fit together.  </a:t>
            </a:r>
          </a:p>
          <a:p>
            <a:pPr eaLnBrk="1" hangingPunct="1">
              <a:spcBef>
                <a:spcPct val="0"/>
              </a:spcBef>
            </a:pPr>
            <a:endParaRPr lang="en-US" altLang="en-US" smtClean="0">
              <a:latin typeface="Arial" charset="0"/>
            </a:endParaRPr>
          </a:p>
        </p:txBody>
      </p:sp>
      <p:sp>
        <p:nvSpPr>
          <p:cNvPr id="55300"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50888" indent="-287338" eaLnBrk="0" hangingPunct="0">
              <a:spcBef>
                <a:spcPct val="30000"/>
              </a:spcBef>
              <a:defRPr sz="1200">
                <a:solidFill>
                  <a:schemeClr val="tx1"/>
                </a:solidFill>
                <a:latin typeface="Arial" charset="0"/>
              </a:defRPr>
            </a:lvl2pPr>
            <a:lvl3pPr marL="1154113" indent="-230188" eaLnBrk="0" hangingPunct="0">
              <a:spcBef>
                <a:spcPct val="30000"/>
              </a:spcBef>
              <a:defRPr sz="1200">
                <a:solidFill>
                  <a:schemeClr val="tx1"/>
                </a:solidFill>
                <a:latin typeface="Arial" charset="0"/>
              </a:defRPr>
            </a:lvl3pPr>
            <a:lvl4pPr marL="1617663" indent="-230188" eaLnBrk="0" hangingPunct="0">
              <a:spcBef>
                <a:spcPct val="30000"/>
              </a:spcBef>
              <a:defRPr sz="1200">
                <a:solidFill>
                  <a:schemeClr val="tx1"/>
                </a:solidFill>
                <a:latin typeface="Arial" charset="0"/>
              </a:defRPr>
            </a:lvl4pPr>
            <a:lvl5pPr marL="2079625" indent="-230188" eaLnBrk="0" hangingPunct="0">
              <a:spcBef>
                <a:spcPct val="30000"/>
              </a:spcBef>
              <a:defRPr sz="1200">
                <a:solidFill>
                  <a:schemeClr val="tx1"/>
                </a:solidFill>
                <a:latin typeface="Arial" charset="0"/>
              </a:defRPr>
            </a:lvl5pPr>
            <a:lvl6pPr marL="2536825" indent="-230188" eaLnBrk="0" fontAlgn="base" hangingPunct="0">
              <a:spcBef>
                <a:spcPct val="30000"/>
              </a:spcBef>
              <a:spcAft>
                <a:spcPct val="0"/>
              </a:spcAft>
              <a:defRPr sz="1200">
                <a:solidFill>
                  <a:schemeClr val="tx1"/>
                </a:solidFill>
                <a:latin typeface="Arial" charset="0"/>
              </a:defRPr>
            </a:lvl6pPr>
            <a:lvl7pPr marL="2994025" indent="-230188" eaLnBrk="0" fontAlgn="base" hangingPunct="0">
              <a:spcBef>
                <a:spcPct val="30000"/>
              </a:spcBef>
              <a:spcAft>
                <a:spcPct val="0"/>
              </a:spcAft>
              <a:defRPr sz="1200">
                <a:solidFill>
                  <a:schemeClr val="tx1"/>
                </a:solidFill>
                <a:latin typeface="Arial" charset="0"/>
              </a:defRPr>
            </a:lvl7pPr>
            <a:lvl8pPr marL="3451225" indent="-230188" eaLnBrk="0" fontAlgn="base" hangingPunct="0">
              <a:spcBef>
                <a:spcPct val="30000"/>
              </a:spcBef>
              <a:spcAft>
                <a:spcPct val="0"/>
              </a:spcAft>
              <a:defRPr sz="1200">
                <a:solidFill>
                  <a:schemeClr val="tx1"/>
                </a:solidFill>
                <a:latin typeface="Arial" charset="0"/>
              </a:defRPr>
            </a:lvl8pPr>
            <a:lvl9pPr marL="3908425" indent="-230188"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453AFB0-3F8F-4862-9291-660509954D92}" type="slidenum">
              <a:rPr lang="en-US" altLang="en-US" smtClean="0"/>
              <a:pPr eaLnBrk="1" hangingPunct="1">
                <a:spcBef>
                  <a:spcPct val="0"/>
                </a:spcBef>
              </a:pPr>
              <a:t>9</a:t>
            </a:fld>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05176E97-FD79-41BA-B279-53870017C02B}" type="slidenum">
              <a:rPr lang="en-US" altLang="en-US"/>
              <a:pPr>
                <a:defRPr/>
              </a:pPr>
              <a:t>‹#›</a:t>
            </a:fld>
            <a:endParaRPr lang="en-US" altLang="en-US"/>
          </a:p>
        </p:txBody>
      </p:sp>
    </p:spTree>
    <p:extLst>
      <p:ext uri="{BB962C8B-B14F-4D97-AF65-F5344CB8AC3E}">
        <p14:creationId xmlns:p14="http://schemas.microsoft.com/office/powerpoint/2010/main" val="12314134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C602038F-60D6-4B2B-9EE8-63F54480BA77}" type="slidenum">
              <a:rPr lang="en-US" altLang="en-US"/>
              <a:pPr>
                <a:defRPr/>
              </a:pPr>
              <a:t>‹#›</a:t>
            </a:fld>
            <a:endParaRPr lang="en-US" altLang="en-US"/>
          </a:p>
        </p:txBody>
      </p:sp>
    </p:spTree>
    <p:extLst>
      <p:ext uri="{BB962C8B-B14F-4D97-AF65-F5344CB8AC3E}">
        <p14:creationId xmlns:p14="http://schemas.microsoft.com/office/powerpoint/2010/main" val="693405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DE1699D3-046D-46BA-BC12-A0BF7C037A27}" type="slidenum">
              <a:rPr lang="en-US" altLang="en-US"/>
              <a:pPr>
                <a:defRPr/>
              </a:pPr>
              <a:t>‹#›</a:t>
            </a:fld>
            <a:endParaRPr lang="en-US" altLang="en-US"/>
          </a:p>
        </p:txBody>
      </p:sp>
    </p:spTree>
    <p:extLst>
      <p:ext uri="{BB962C8B-B14F-4D97-AF65-F5344CB8AC3E}">
        <p14:creationId xmlns:p14="http://schemas.microsoft.com/office/powerpoint/2010/main" val="1372575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44B51C99-3533-4B6C-9981-07C7ED36EBBC}" type="slidenum">
              <a:rPr lang="en-US" altLang="en-US"/>
              <a:pPr>
                <a:defRPr/>
              </a:pPr>
              <a:t>‹#›</a:t>
            </a:fld>
            <a:endParaRPr lang="en-US" altLang="en-US"/>
          </a:p>
        </p:txBody>
      </p:sp>
    </p:spTree>
    <p:extLst>
      <p:ext uri="{BB962C8B-B14F-4D97-AF65-F5344CB8AC3E}">
        <p14:creationId xmlns:p14="http://schemas.microsoft.com/office/powerpoint/2010/main" val="1190995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86827F97-4A60-41C2-96D0-6CCBB4849947}" type="slidenum">
              <a:rPr lang="en-US" altLang="en-US"/>
              <a:pPr>
                <a:defRPr/>
              </a:pPr>
              <a:t>‹#›</a:t>
            </a:fld>
            <a:endParaRPr lang="en-US" altLang="en-US"/>
          </a:p>
        </p:txBody>
      </p:sp>
    </p:spTree>
    <p:extLst>
      <p:ext uri="{BB962C8B-B14F-4D97-AF65-F5344CB8AC3E}">
        <p14:creationId xmlns:p14="http://schemas.microsoft.com/office/powerpoint/2010/main" val="2038618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1F6BF02F-2505-414E-8A5A-7029CC238B8A}" type="slidenum">
              <a:rPr lang="en-US" altLang="en-US"/>
              <a:pPr>
                <a:defRPr/>
              </a:pPr>
              <a:t>‹#›</a:t>
            </a:fld>
            <a:endParaRPr lang="en-US" altLang="en-US"/>
          </a:p>
        </p:txBody>
      </p:sp>
    </p:spTree>
    <p:extLst>
      <p:ext uri="{BB962C8B-B14F-4D97-AF65-F5344CB8AC3E}">
        <p14:creationId xmlns:p14="http://schemas.microsoft.com/office/powerpoint/2010/main" val="18443297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510290B6-6BE6-4EA1-A85B-07D4EAF2118A}" type="slidenum">
              <a:rPr lang="en-US" altLang="en-US"/>
              <a:pPr>
                <a:defRPr/>
              </a:pPr>
              <a:t>‹#›</a:t>
            </a:fld>
            <a:endParaRPr lang="en-US" altLang="en-US"/>
          </a:p>
        </p:txBody>
      </p:sp>
    </p:spTree>
    <p:extLst>
      <p:ext uri="{BB962C8B-B14F-4D97-AF65-F5344CB8AC3E}">
        <p14:creationId xmlns:p14="http://schemas.microsoft.com/office/powerpoint/2010/main" val="2078852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B77A02C4-588D-4355-9EC1-AF63A50B5C75}" type="slidenum">
              <a:rPr lang="en-US" altLang="en-US"/>
              <a:pPr>
                <a:defRPr/>
              </a:pPr>
              <a:t>‹#›</a:t>
            </a:fld>
            <a:endParaRPr lang="en-US" altLang="en-US"/>
          </a:p>
        </p:txBody>
      </p:sp>
    </p:spTree>
    <p:extLst>
      <p:ext uri="{BB962C8B-B14F-4D97-AF65-F5344CB8AC3E}">
        <p14:creationId xmlns:p14="http://schemas.microsoft.com/office/powerpoint/2010/main" val="2522797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71D9C31C-65C8-4A9F-9507-0C528024550F}" type="slidenum">
              <a:rPr lang="en-US" altLang="en-US"/>
              <a:pPr>
                <a:defRPr/>
              </a:pPr>
              <a:t>‹#›</a:t>
            </a:fld>
            <a:endParaRPr lang="en-US" altLang="en-US"/>
          </a:p>
        </p:txBody>
      </p:sp>
    </p:spTree>
    <p:extLst>
      <p:ext uri="{BB962C8B-B14F-4D97-AF65-F5344CB8AC3E}">
        <p14:creationId xmlns:p14="http://schemas.microsoft.com/office/powerpoint/2010/main" val="2755533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FF27D8C8-38CF-4FC2-B72A-98066E3DEAFC}" type="slidenum">
              <a:rPr lang="en-US" altLang="en-US"/>
              <a:pPr>
                <a:defRPr/>
              </a:pPr>
              <a:t>‹#›</a:t>
            </a:fld>
            <a:endParaRPr lang="en-US" altLang="en-US"/>
          </a:p>
        </p:txBody>
      </p:sp>
    </p:spTree>
    <p:extLst>
      <p:ext uri="{BB962C8B-B14F-4D97-AF65-F5344CB8AC3E}">
        <p14:creationId xmlns:p14="http://schemas.microsoft.com/office/powerpoint/2010/main" val="3444932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0EDEC392-C135-4617-AAFC-4BE48D39EE9D}" type="slidenum">
              <a:rPr lang="en-US" altLang="en-US"/>
              <a:pPr>
                <a:defRPr/>
              </a:pPr>
              <a:t>‹#›</a:t>
            </a:fld>
            <a:endParaRPr lang="en-US" altLang="en-US"/>
          </a:p>
        </p:txBody>
      </p:sp>
    </p:spTree>
    <p:extLst>
      <p:ext uri="{BB962C8B-B14F-4D97-AF65-F5344CB8AC3E}">
        <p14:creationId xmlns:p14="http://schemas.microsoft.com/office/powerpoint/2010/main" val="1587819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C66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pitchFamily="34" charset="0"/>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Arial" pitchFamily="34" charset="0"/>
              </a:defRPr>
            </a:lvl1pPr>
          </a:lstStyle>
          <a:p>
            <a:pPr>
              <a:defRPr/>
            </a:pPr>
            <a:fld id="{B56A1BCE-A5FC-4D68-B280-7D3493D0C9F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34.wmf"/><Relationship Id="rId3" Type="http://schemas.openxmlformats.org/officeDocument/2006/relationships/hyperlink" Target="http://www.ncdhhs.gov/mhddsas/providers/providermonitoring/index.htm" TargetMode="External"/><Relationship Id="rId7" Type="http://schemas.openxmlformats.org/officeDocument/2006/relationships/hyperlink" Target="http://www.ncdhhs.gov/dhsr/mhlcs/mhpage.html"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hyperlink" Target="http://www.ncdhhs.gov/mhddsas/providers/POC/index.htm" TargetMode="External"/><Relationship Id="rId5" Type="http://schemas.openxmlformats.org/officeDocument/2006/relationships/hyperlink" Target="http://www.ncdhhs.gov/dma/mp/" TargetMode="External"/><Relationship Id="rId4" Type="http://schemas.openxmlformats.org/officeDocument/2006/relationships/hyperlink" Target="http://www.ncdhhs.gov/mhddsas/statspublications/Manuals/rmdmanual-final.pdf"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www.ncdhhs.gov/mhddsas/providers/providermonitoring/index.htm"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hyperlink" Target="mailto:provider.monitoring@dhhs.nc.gov"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4.wmf"/></Relationships>
</file>

<file path=ppt/slides/_rels/slide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C77C5290-4A7A-4ACA-AA3B-213393BAA4A1}" type="slidenum">
              <a:rPr lang="en-US" altLang="en-US" sz="1400" smtClean="0"/>
              <a:pPr eaLnBrk="1" hangingPunct="1">
                <a:spcBef>
                  <a:spcPct val="0"/>
                </a:spcBef>
                <a:buFontTx/>
                <a:buNone/>
              </a:pPr>
              <a:t>1</a:t>
            </a:fld>
            <a:endParaRPr lang="en-US" altLang="en-US" sz="1400" smtClean="0"/>
          </a:p>
        </p:txBody>
      </p:sp>
      <p:sp>
        <p:nvSpPr>
          <p:cNvPr id="2051" name="Title 1"/>
          <p:cNvSpPr>
            <a:spLocks noGrp="1"/>
          </p:cNvSpPr>
          <p:nvPr>
            <p:ph type="title" idx="4294967295"/>
          </p:nvPr>
        </p:nvSpPr>
        <p:spPr>
          <a:xfrm>
            <a:off x="457200" y="304800"/>
            <a:ext cx="8229600" cy="2286000"/>
          </a:xfrm>
        </p:spPr>
        <p:txBody>
          <a:bodyPr/>
          <a:lstStyle/>
          <a:p>
            <a:pPr eaLnBrk="1" hangingPunct="1"/>
            <a:r>
              <a:rPr lang="en-US" altLang="en-US" sz="3500" b="1" smtClean="0"/>
              <a:t>Introduction to the New Routine </a:t>
            </a:r>
            <a:br>
              <a:rPr lang="en-US" altLang="en-US" sz="3500" b="1" smtClean="0"/>
            </a:br>
            <a:r>
              <a:rPr lang="en-US" altLang="en-US" sz="3500" b="1" smtClean="0"/>
              <a:t>Provider Monitoring </a:t>
            </a:r>
            <a:br>
              <a:rPr lang="en-US" altLang="en-US" sz="3500" b="1" smtClean="0"/>
            </a:br>
            <a:r>
              <a:rPr lang="en-US" altLang="en-US" sz="3500" b="1" smtClean="0"/>
              <a:t>Process</a:t>
            </a:r>
          </a:p>
        </p:txBody>
      </p:sp>
      <p:sp>
        <p:nvSpPr>
          <p:cNvPr id="2052" name="Content Placeholder 2"/>
          <p:cNvSpPr>
            <a:spLocks noGrp="1"/>
          </p:cNvSpPr>
          <p:nvPr>
            <p:ph idx="4294967295"/>
          </p:nvPr>
        </p:nvSpPr>
        <p:spPr>
          <a:xfrm>
            <a:off x="2514600" y="2590800"/>
            <a:ext cx="5562600" cy="2292350"/>
          </a:xfrm>
        </p:spPr>
        <p:txBody>
          <a:bodyPr/>
          <a:lstStyle/>
          <a:p>
            <a:pPr marL="463550" indent="-463550" algn="ctr" eaLnBrk="1" hangingPunct="1">
              <a:buFontTx/>
              <a:buNone/>
            </a:pPr>
            <a:r>
              <a:rPr lang="en-US" altLang="en-US" sz="2400" i="1" smtClean="0"/>
              <a:t>Developed by the</a:t>
            </a:r>
            <a:r>
              <a:rPr lang="en-US" altLang="en-US" i="1" smtClean="0"/>
              <a:t> </a:t>
            </a:r>
          </a:p>
          <a:p>
            <a:pPr marL="463550" indent="-463550" algn="ctr" eaLnBrk="1" hangingPunct="1">
              <a:buFontTx/>
              <a:buNone/>
            </a:pPr>
            <a:r>
              <a:rPr lang="en-US" altLang="en-US" sz="2400" i="1" smtClean="0"/>
              <a:t>NC DHHS-LME/MCO-Provider </a:t>
            </a:r>
          </a:p>
          <a:p>
            <a:pPr marL="463550" indent="-463550" algn="ctr" eaLnBrk="1" hangingPunct="1">
              <a:buFontTx/>
              <a:buNone/>
            </a:pPr>
            <a:r>
              <a:rPr lang="en-US" altLang="en-US" sz="2400" i="1" smtClean="0"/>
              <a:t>Collaboration Workgroup</a:t>
            </a:r>
          </a:p>
          <a:p>
            <a:pPr marL="463550" indent="-463550" algn="ctr" eaLnBrk="1" hangingPunct="1">
              <a:buFontTx/>
              <a:buNone/>
            </a:pPr>
            <a:r>
              <a:rPr lang="en-US" altLang="en-US" sz="2400" i="1" smtClean="0"/>
              <a:t>February 2014</a:t>
            </a:r>
          </a:p>
          <a:p>
            <a:pPr marL="463550" indent="-463550" algn="ctr" eaLnBrk="1" hangingPunct="1">
              <a:buFontTx/>
              <a:buNone/>
            </a:pPr>
            <a:endParaRPr lang="en-US" altLang="en-US" sz="2800" i="1" smtClean="0"/>
          </a:p>
        </p:txBody>
      </p:sp>
      <p:sp>
        <p:nvSpPr>
          <p:cNvPr id="4" name="Slide Number Placeholder 3"/>
          <p:cNvSpPr txBox="1">
            <a:spLocks noGrp="1"/>
          </p:cNvSpPr>
          <p:nvPr/>
        </p:nvSpPr>
        <p:spPr>
          <a:xfrm>
            <a:off x="9844088" y="4411663"/>
            <a:ext cx="1482725" cy="850900"/>
          </a:xfrm>
          <a:prstGeom prst="rect">
            <a:avLst/>
          </a:prstGeom>
          <a:noFill/>
        </p:spPr>
        <p:txBody>
          <a:bodyPr anchor="ctr"/>
          <a:lstStyle/>
          <a:p>
            <a:pPr algn="r" fontAlgn="auto">
              <a:spcBef>
                <a:spcPts val="0"/>
              </a:spcBef>
              <a:spcAft>
                <a:spcPts val="0"/>
              </a:spcAft>
              <a:defRPr/>
            </a:pPr>
            <a:endParaRPr lang="en-US" sz="2000" dirty="0">
              <a:gradFill>
                <a:gsLst>
                  <a:gs pos="0">
                    <a:schemeClr val="tx1">
                      <a:alpha val="10000"/>
                    </a:schemeClr>
                  </a:gs>
                  <a:gs pos="100000">
                    <a:schemeClr val="tx1">
                      <a:alpha val="10000"/>
                    </a:schemeClr>
                  </a:gs>
                </a:gsLst>
                <a:lin ang="5400000" scaled="0"/>
              </a:gradFill>
              <a:latin typeface="Impact" pitchFamily="34" charset="0"/>
            </a:endParaRPr>
          </a:p>
        </p:txBody>
      </p:sp>
      <p:pic>
        <p:nvPicPr>
          <p:cNvPr id="2054" name="Picture 2" descr="C:\Users\Sandee\AppData\Local\Microsoft\Windows\Temporary Internet Files\Content.IE5\IAHNX1GU\MP91021639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222625"/>
            <a:ext cx="3035300" cy="264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 name="Text Box 7"/>
          <p:cNvSpPr txBox="1">
            <a:spLocks noChangeArrowheads="1"/>
          </p:cNvSpPr>
          <p:nvPr/>
        </p:nvSpPr>
        <p:spPr bwMode="auto">
          <a:xfrm>
            <a:off x="444500" y="6215063"/>
            <a:ext cx="17494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i="1"/>
              <a:t>Revised 3-4-14</a:t>
            </a:r>
          </a:p>
        </p:txBody>
      </p:sp>
      <p:sp>
        <p:nvSpPr>
          <p:cNvPr id="2056" name="Text Box 7"/>
          <p:cNvSpPr txBox="1">
            <a:spLocks noChangeArrowheads="1"/>
          </p:cNvSpPr>
          <p:nvPr/>
        </p:nvSpPr>
        <p:spPr bwMode="auto">
          <a:xfrm>
            <a:off x="3276600" y="4953000"/>
            <a:ext cx="4945063"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t>Presented by Mary T. Tripp</a:t>
            </a:r>
          </a:p>
          <a:p>
            <a:pPr eaLnBrk="1" hangingPunct="1">
              <a:spcBef>
                <a:spcPct val="0"/>
              </a:spcBef>
              <a:buFontTx/>
              <a:buNone/>
            </a:pPr>
            <a:r>
              <a:rPr lang="en-US" altLang="en-US" sz="2000"/>
              <a:t>Policy Unit Leader</a:t>
            </a:r>
          </a:p>
          <a:p>
            <a:pPr eaLnBrk="1" hangingPunct="1">
              <a:spcBef>
                <a:spcPct val="0"/>
              </a:spcBef>
              <a:buFontTx/>
              <a:buNone/>
            </a:pPr>
            <a:r>
              <a:rPr lang="en-US" altLang="en-US" sz="2000"/>
              <a:t>DHHS-DMH/DD/SAS Accountability Team</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p:cNvSpPr>
          <p:nvPr>
            <p:ph type="title"/>
          </p:nvPr>
        </p:nvSpPr>
        <p:spPr>
          <a:xfrm>
            <a:off x="914400" y="739775"/>
            <a:ext cx="7313613" cy="2946400"/>
          </a:xfrm>
        </p:spPr>
        <p:txBody>
          <a:bodyPr/>
          <a:lstStyle/>
          <a:p>
            <a:pPr eaLnBrk="1" hangingPunct="1"/>
            <a:r>
              <a:rPr lang="en-US" altLang="en-US" sz="3800" smtClean="0"/>
              <a:t>Quality Providers </a:t>
            </a:r>
            <a:br>
              <a:rPr lang="en-US" altLang="en-US" sz="3800" smtClean="0"/>
            </a:br>
            <a:r>
              <a:rPr lang="en-US" altLang="en-US" sz="3800" smtClean="0"/>
              <a:t>= </a:t>
            </a:r>
            <a:br>
              <a:rPr lang="en-US" altLang="en-US" sz="3800" smtClean="0"/>
            </a:br>
            <a:r>
              <a:rPr lang="en-US" altLang="en-US" sz="3800" smtClean="0"/>
              <a:t>Quality Services </a:t>
            </a:r>
            <a:br>
              <a:rPr lang="en-US" altLang="en-US" sz="3800" smtClean="0"/>
            </a:br>
            <a:r>
              <a:rPr lang="en-US" altLang="en-US" sz="3800" smtClean="0"/>
              <a:t>= </a:t>
            </a:r>
            <a:br>
              <a:rPr lang="en-US" altLang="en-US" sz="3800" smtClean="0"/>
            </a:br>
            <a:r>
              <a:rPr lang="en-US" altLang="en-US" sz="3800" smtClean="0"/>
              <a:t>Best Possible Outcomes for Individuals and Families</a:t>
            </a:r>
          </a:p>
        </p:txBody>
      </p:sp>
      <p:pic>
        <p:nvPicPr>
          <p:cNvPr id="11267" name="Picture 6" descr="MP90044851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8800" y="4267200"/>
            <a:ext cx="1509713" cy="226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7" descr="MP900438729[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4746625"/>
            <a:ext cx="2667000"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Slide Number Placeholder 4"/>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53503822-67E4-4C8A-A0E1-B5BD438E19C7}" type="slidenum">
              <a:rPr lang="en-US" altLang="en-US" sz="2000" smtClean="0">
                <a:solidFill>
                  <a:srgbClr val="092471"/>
                </a:solidFill>
              </a:rPr>
              <a:pPr eaLnBrk="1" hangingPunct="1">
                <a:spcBef>
                  <a:spcPct val="0"/>
                </a:spcBef>
                <a:buFontTx/>
                <a:buNone/>
              </a:pPr>
              <a:t>10</a:t>
            </a:fld>
            <a:endParaRPr lang="en-US" altLang="en-US" sz="2000" smtClean="0">
              <a:solidFill>
                <a:srgbClr val="09247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altLang="en-US" sz="4000" smtClean="0"/>
              <a:t>Routine Monitoring</a:t>
            </a:r>
          </a:p>
        </p:txBody>
      </p:sp>
      <p:sp>
        <p:nvSpPr>
          <p:cNvPr id="48130" name="Content Placeholder 2"/>
          <p:cNvSpPr>
            <a:spLocks noGrp="1"/>
          </p:cNvSpPr>
          <p:nvPr>
            <p:ph idx="1"/>
          </p:nvPr>
        </p:nvSpPr>
        <p:spPr>
          <a:xfrm>
            <a:off x="327025" y="1752600"/>
            <a:ext cx="8562975" cy="4613275"/>
          </a:xfrm>
        </p:spPr>
        <p:txBody>
          <a:bodyPr/>
          <a:lstStyle/>
          <a:p>
            <a:pPr eaLnBrk="1" hangingPunct="1">
              <a:spcAft>
                <a:spcPts val="1200"/>
              </a:spcAft>
              <a:defRPr/>
            </a:pPr>
            <a:r>
              <a:rPr lang="en-US" dirty="0" smtClean="0">
                <a:solidFill>
                  <a:srgbClr val="413C29"/>
                </a:solidFill>
              </a:rPr>
              <a:t>Includes: </a:t>
            </a:r>
          </a:p>
          <a:p>
            <a:pPr lvl="1" eaLnBrk="1" hangingPunct="1">
              <a:spcAft>
                <a:spcPts val="1200"/>
              </a:spcAft>
              <a:buFont typeface="Wingdings" panose="05000000000000000000" pitchFamily="2" charset="2"/>
              <a:buChar char="Ø"/>
              <a:defRPr/>
            </a:pPr>
            <a:r>
              <a:rPr lang="en-US" sz="3200" dirty="0" smtClean="0">
                <a:solidFill>
                  <a:srgbClr val="413C29"/>
                </a:solidFill>
              </a:rPr>
              <a:t>Routine Review </a:t>
            </a:r>
          </a:p>
          <a:p>
            <a:pPr lvl="1" eaLnBrk="1" hangingPunct="1">
              <a:spcAft>
                <a:spcPts val="1200"/>
              </a:spcAft>
              <a:buFont typeface="Wingdings" panose="05000000000000000000" pitchFamily="2" charset="2"/>
              <a:buChar char="Ø"/>
              <a:defRPr/>
            </a:pPr>
            <a:r>
              <a:rPr lang="en-US" sz="3200" dirty="0" smtClean="0">
                <a:solidFill>
                  <a:srgbClr val="413C29"/>
                </a:solidFill>
              </a:rPr>
              <a:t>Post-Payment Review </a:t>
            </a:r>
          </a:p>
          <a:p>
            <a:pPr eaLnBrk="1" hangingPunct="1">
              <a:spcAft>
                <a:spcPts val="1200"/>
              </a:spcAft>
              <a:buFont typeface="Courier New" panose="02070309020205020404" pitchFamily="49" charset="0"/>
              <a:buChar char="o"/>
              <a:defRPr/>
            </a:pPr>
            <a:r>
              <a:rPr lang="en-US" dirty="0" smtClean="0">
                <a:solidFill>
                  <a:srgbClr val="413C29"/>
                </a:solidFill>
              </a:rPr>
              <a:t>State-funded and Medicaid-funded services</a:t>
            </a:r>
          </a:p>
          <a:p>
            <a:pPr eaLnBrk="1" hangingPunct="1">
              <a:spcAft>
                <a:spcPts val="1200"/>
              </a:spcAft>
              <a:buFont typeface="Courier New" panose="02070309020205020404" pitchFamily="49" charset="0"/>
              <a:buChar char="o"/>
              <a:defRPr/>
            </a:pPr>
            <a:r>
              <a:rPr lang="en-US" dirty="0" smtClean="0">
                <a:solidFill>
                  <a:srgbClr val="413C29"/>
                </a:solidFill>
              </a:rPr>
              <a:t>May be used together or separately.</a:t>
            </a:r>
          </a:p>
          <a:p>
            <a:pPr eaLnBrk="1" hangingPunct="1">
              <a:spcAft>
                <a:spcPts val="1200"/>
              </a:spcAft>
              <a:buFont typeface="Courier New" panose="02070309020205020404" pitchFamily="49" charset="0"/>
              <a:buChar char="o"/>
              <a:defRPr/>
            </a:pPr>
            <a:endParaRPr lang="en-US" dirty="0" smtClean="0">
              <a:solidFill>
                <a:srgbClr val="413C29"/>
              </a:solidFill>
            </a:endParaRPr>
          </a:p>
          <a:p>
            <a:pPr marL="0" indent="0" eaLnBrk="1" hangingPunct="1">
              <a:spcBef>
                <a:spcPct val="0"/>
              </a:spcBef>
              <a:buFontTx/>
              <a:buNone/>
              <a:defRPr/>
            </a:pPr>
            <a:r>
              <a:rPr lang="en-US" sz="2700" dirty="0" smtClean="0">
                <a:solidFill>
                  <a:srgbClr val="413C29"/>
                </a:solidFill>
              </a:rPr>
              <a:t>	</a:t>
            </a:r>
          </a:p>
        </p:txBody>
      </p:sp>
      <p:sp>
        <p:nvSpPr>
          <p:cNvPr id="12292" name="Slide Number Placeholder 3"/>
          <p:cNvSpPr>
            <a:spLocks noGrp="1"/>
          </p:cNvSpPr>
          <p:nvPr>
            <p:ph type="sldNum" sz="quarter" idx="12"/>
          </p:nvPr>
        </p:nvSpPr>
        <p:spPr>
          <a:xfrm>
            <a:off x="7407275" y="5513388"/>
            <a:ext cx="1482725" cy="852487"/>
          </a:xfrm>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2C2D2203-AA26-4288-9735-33956B735E6D}" type="slidenum">
              <a:rPr lang="en-US" altLang="en-US" sz="2000" smtClean="0">
                <a:solidFill>
                  <a:srgbClr val="092471"/>
                </a:solidFill>
              </a:rPr>
              <a:pPr eaLnBrk="1" hangingPunct="1">
                <a:spcBef>
                  <a:spcPct val="0"/>
                </a:spcBef>
                <a:buFontTx/>
                <a:buNone/>
              </a:pPr>
              <a:t>11</a:t>
            </a:fld>
            <a:endParaRPr lang="en-US" altLang="en-US" sz="2000" smtClean="0">
              <a:solidFill>
                <a:srgbClr val="092471"/>
              </a:solidFill>
            </a:endParaRPr>
          </a:p>
        </p:txBody>
      </p:sp>
      <p:pic>
        <p:nvPicPr>
          <p:cNvPr id="12293" name="Picture 5" descr="MC900441426[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8288" y="809625"/>
            <a:ext cx="1609725"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idx="4294967295"/>
          </p:nvPr>
        </p:nvSpPr>
        <p:spPr/>
        <p:txBody>
          <a:bodyPr/>
          <a:lstStyle/>
          <a:p>
            <a:pPr eaLnBrk="1" hangingPunct="1"/>
            <a:r>
              <a:rPr lang="en-US" altLang="en-US" i="1" smtClean="0"/>
              <a:t>Remember…</a:t>
            </a:r>
          </a:p>
        </p:txBody>
      </p:sp>
      <p:sp>
        <p:nvSpPr>
          <p:cNvPr id="50178" name="Rectangle 3"/>
          <p:cNvSpPr>
            <a:spLocks noGrp="1"/>
          </p:cNvSpPr>
          <p:nvPr>
            <p:ph type="body" idx="4294967295"/>
          </p:nvPr>
        </p:nvSpPr>
        <p:spPr>
          <a:xfrm>
            <a:off x="914400" y="2238375"/>
            <a:ext cx="7313613" cy="4056063"/>
          </a:xfrm>
        </p:spPr>
        <p:txBody>
          <a:bodyPr/>
          <a:lstStyle/>
          <a:p>
            <a:pPr eaLnBrk="1" hangingPunct="1">
              <a:lnSpc>
                <a:spcPct val="90000"/>
              </a:lnSpc>
              <a:defRPr/>
            </a:pPr>
            <a:r>
              <a:rPr lang="en-US" dirty="0" smtClean="0"/>
              <a:t>Any of the monitoring or post-payment tools can be used at any time for targeted monitoring or investigations</a:t>
            </a:r>
          </a:p>
          <a:p>
            <a:pPr marL="0" indent="0" eaLnBrk="1" hangingPunct="1">
              <a:lnSpc>
                <a:spcPct val="90000"/>
              </a:lnSpc>
              <a:buFontTx/>
              <a:buNone/>
              <a:defRPr/>
            </a:pPr>
            <a:endParaRPr lang="en-US" sz="800" dirty="0" smtClean="0"/>
          </a:p>
          <a:p>
            <a:pPr lvl="1" eaLnBrk="1" hangingPunct="1">
              <a:lnSpc>
                <a:spcPct val="90000"/>
              </a:lnSpc>
              <a:buFont typeface="Wingdings" pitchFamily="2" charset="2"/>
              <a:buChar char="Ø"/>
              <a:defRPr/>
            </a:pPr>
            <a:r>
              <a:rPr lang="en-US" sz="3100" dirty="0" smtClean="0"/>
              <a:t> Incidents</a:t>
            </a:r>
          </a:p>
          <a:p>
            <a:pPr marL="457200" lvl="1" indent="0" eaLnBrk="1" hangingPunct="1">
              <a:lnSpc>
                <a:spcPct val="90000"/>
              </a:lnSpc>
              <a:buFontTx/>
              <a:buNone/>
              <a:defRPr/>
            </a:pPr>
            <a:endParaRPr lang="en-US" sz="800" dirty="0" smtClean="0"/>
          </a:p>
          <a:p>
            <a:pPr lvl="1" eaLnBrk="1" hangingPunct="1">
              <a:lnSpc>
                <a:spcPct val="90000"/>
              </a:lnSpc>
              <a:buFont typeface="Wingdings" pitchFamily="2" charset="2"/>
              <a:buChar char="Ø"/>
              <a:defRPr/>
            </a:pPr>
            <a:r>
              <a:rPr lang="en-US" sz="3100" dirty="0" smtClean="0"/>
              <a:t> Complaints</a:t>
            </a:r>
          </a:p>
          <a:p>
            <a:pPr marL="457200" lvl="1" indent="0" eaLnBrk="1" hangingPunct="1">
              <a:lnSpc>
                <a:spcPct val="90000"/>
              </a:lnSpc>
              <a:buFontTx/>
              <a:buNone/>
              <a:defRPr/>
            </a:pPr>
            <a:endParaRPr lang="en-US" sz="800" dirty="0" smtClean="0"/>
          </a:p>
          <a:p>
            <a:pPr lvl="1" eaLnBrk="1" hangingPunct="1">
              <a:lnSpc>
                <a:spcPct val="90000"/>
              </a:lnSpc>
              <a:buFont typeface="Wingdings" pitchFamily="2" charset="2"/>
              <a:buChar char="Ø"/>
              <a:defRPr/>
            </a:pPr>
            <a:r>
              <a:rPr lang="en-US" sz="3100" dirty="0" smtClean="0"/>
              <a:t> Quality of Care concerns</a:t>
            </a:r>
          </a:p>
        </p:txBody>
      </p:sp>
      <p:pic>
        <p:nvPicPr>
          <p:cNvPr id="13316" name="Picture 4" descr="MC900151699[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9588" y="885825"/>
            <a:ext cx="1824037"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Slide Number Placeholder 4"/>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9EE06101-4CFB-46A1-A4F0-A55DD9D8EE3C}" type="slidenum">
              <a:rPr lang="en-US" altLang="en-US" sz="2000" smtClean="0">
                <a:solidFill>
                  <a:srgbClr val="092471"/>
                </a:solidFill>
              </a:rPr>
              <a:pPr eaLnBrk="1" hangingPunct="1">
                <a:spcBef>
                  <a:spcPct val="0"/>
                </a:spcBef>
                <a:buFontTx/>
                <a:buNone/>
              </a:pPr>
              <a:t>12</a:t>
            </a:fld>
            <a:endParaRPr lang="en-US" altLang="en-US" sz="2000" smtClean="0">
              <a:solidFill>
                <a:srgbClr val="09247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altLang="en-US" smtClean="0"/>
              <a:t>The Who-What &amp; When </a:t>
            </a:r>
            <a:br>
              <a:rPr lang="en-US" altLang="en-US" smtClean="0"/>
            </a:br>
            <a:r>
              <a:rPr lang="en-US" altLang="en-US" smtClean="0"/>
              <a:t>of the Review Tools</a:t>
            </a:r>
          </a:p>
        </p:txBody>
      </p:sp>
      <p:sp>
        <p:nvSpPr>
          <p:cNvPr id="58370" name="Content Placeholder 2"/>
          <p:cNvSpPr>
            <a:spLocks noGrp="1"/>
          </p:cNvSpPr>
          <p:nvPr>
            <p:ph idx="1"/>
          </p:nvPr>
        </p:nvSpPr>
        <p:spPr/>
        <p:txBody>
          <a:bodyPr/>
          <a:lstStyle/>
          <a:p>
            <a:pPr eaLnBrk="1" hangingPunct="1">
              <a:defRPr/>
            </a:pPr>
            <a:endParaRPr lang="en-US" dirty="0" smtClean="0"/>
          </a:p>
          <a:p>
            <a:pPr eaLnBrk="1" hangingPunct="1">
              <a:defRPr/>
            </a:pPr>
            <a:r>
              <a:rPr lang="en-US" sz="2800" dirty="0" smtClean="0"/>
              <a:t>The Routine Review Tools are used with two provider types:</a:t>
            </a:r>
          </a:p>
          <a:p>
            <a:pPr marL="0" indent="0" eaLnBrk="1" hangingPunct="1">
              <a:buFontTx/>
              <a:buNone/>
              <a:defRPr/>
            </a:pPr>
            <a:endParaRPr lang="en-US" sz="800" dirty="0" smtClean="0"/>
          </a:p>
          <a:p>
            <a:pPr lvl="1" eaLnBrk="1" hangingPunct="1">
              <a:buFont typeface="Wingdings" pitchFamily="2" charset="2"/>
              <a:buChar char="Ø"/>
              <a:defRPr/>
            </a:pPr>
            <a:r>
              <a:rPr lang="en-US" sz="2400" dirty="0" smtClean="0"/>
              <a:t>LIP Review Tool is used with LIPs in a solo or group practice where only outpatient / basic benefit services are provided.</a:t>
            </a:r>
          </a:p>
          <a:p>
            <a:pPr marL="457200" lvl="1" indent="0" eaLnBrk="1" hangingPunct="1">
              <a:buFontTx/>
              <a:buNone/>
              <a:defRPr/>
            </a:pPr>
            <a:endParaRPr lang="en-US" sz="800" dirty="0" smtClean="0"/>
          </a:p>
          <a:p>
            <a:pPr lvl="1" eaLnBrk="1" hangingPunct="1">
              <a:buFont typeface="Wingdings" pitchFamily="2" charset="2"/>
              <a:buChar char="Ø"/>
              <a:defRPr/>
            </a:pPr>
            <a:r>
              <a:rPr lang="en-US" sz="2400" dirty="0" smtClean="0"/>
              <a:t>Agency Review Tool is used with provider agencies that provide any service(s) other than outpatient services exclusively.</a:t>
            </a:r>
          </a:p>
        </p:txBody>
      </p:sp>
      <p:sp>
        <p:nvSpPr>
          <p:cNvPr id="14340" name="Slide Number Placeholder 1"/>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C169C532-2DDF-492A-AF8E-2CAFA2F43439}" type="slidenum">
              <a:rPr lang="en-US" altLang="en-US" sz="2000" smtClean="0">
                <a:solidFill>
                  <a:srgbClr val="092471"/>
                </a:solidFill>
              </a:rPr>
              <a:pPr eaLnBrk="1" hangingPunct="1">
                <a:spcBef>
                  <a:spcPct val="0"/>
                </a:spcBef>
                <a:buFontTx/>
                <a:buNone/>
              </a:pPr>
              <a:t>13</a:t>
            </a:fld>
            <a:endParaRPr lang="en-US" altLang="en-US" sz="2000" smtClean="0">
              <a:solidFill>
                <a:srgbClr val="09247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altLang="en-US" smtClean="0"/>
              <a:t>Routine Monitoring </a:t>
            </a:r>
            <a:br>
              <a:rPr lang="en-US" altLang="en-US" smtClean="0"/>
            </a:br>
            <a:r>
              <a:rPr lang="en-US" altLang="en-US" smtClean="0"/>
              <a:t>of Provider Agencies</a:t>
            </a:r>
          </a:p>
        </p:txBody>
      </p:sp>
      <p:sp>
        <p:nvSpPr>
          <p:cNvPr id="15363" name="Content Placeholder 2"/>
          <p:cNvSpPr>
            <a:spLocks noGrp="1"/>
          </p:cNvSpPr>
          <p:nvPr>
            <p:ph idx="1"/>
          </p:nvPr>
        </p:nvSpPr>
        <p:spPr/>
        <p:txBody>
          <a:bodyPr/>
          <a:lstStyle/>
          <a:p>
            <a:pPr marL="0" indent="0" eaLnBrk="1" hangingPunct="1">
              <a:buFontTx/>
              <a:buNone/>
            </a:pPr>
            <a:r>
              <a:rPr lang="en-US" altLang="en-US" sz="2800" smtClean="0"/>
              <a:t>Includes:</a:t>
            </a:r>
          </a:p>
          <a:p>
            <a:pPr marL="0" indent="0" eaLnBrk="1" hangingPunct="1">
              <a:spcBef>
                <a:spcPct val="0"/>
              </a:spcBef>
            </a:pPr>
            <a:r>
              <a:rPr lang="en-US" altLang="en-US" smtClean="0">
                <a:solidFill>
                  <a:srgbClr val="413C29"/>
                </a:solidFill>
              </a:rPr>
              <a:t>  </a:t>
            </a:r>
            <a:r>
              <a:rPr lang="en-US" altLang="en-US" sz="2400" smtClean="0">
                <a:solidFill>
                  <a:srgbClr val="413C29"/>
                </a:solidFill>
              </a:rPr>
              <a:t>All  GS §122C MH/IDD/SA services that are not     </a:t>
            </a:r>
          </a:p>
          <a:p>
            <a:pPr marL="0" indent="0" eaLnBrk="1" hangingPunct="1">
              <a:spcBef>
                <a:spcPct val="0"/>
              </a:spcBef>
              <a:buFontTx/>
              <a:buNone/>
            </a:pPr>
            <a:r>
              <a:rPr lang="en-US" altLang="en-US" sz="2400" smtClean="0">
                <a:solidFill>
                  <a:srgbClr val="413C29"/>
                </a:solidFill>
              </a:rPr>
              <a:t>licensed by DHSR (e.g., Supervised Living, Unlicensed AFLs).</a:t>
            </a:r>
          </a:p>
          <a:p>
            <a:pPr marL="0" indent="0" eaLnBrk="1" hangingPunct="1">
              <a:spcBef>
                <a:spcPct val="0"/>
              </a:spcBef>
              <a:buFontTx/>
              <a:buNone/>
            </a:pPr>
            <a:endParaRPr lang="en-US" altLang="en-US" sz="2400" smtClean="0">
              <a:solidFill>
                <a:srgbClr val="413C29"/>
              </a:solidFill>
            </a:endParaRPr>
          </a:p>
          <a:p>
            <a:pPr marL="0" indent="0" eaLnBrk="1" hangingPunct="1">
              <a:spcBef>
                <a:spcPct val="0"/>
              </a:spcBef>
            </a:pPr>
            <a:r>
              <a:rPr lang="en-US" altLang="en-US" sz="2400" smtClean="0">
                <a:solidFill>
                  <a:srgbClr val="413C29"/>
                </a:solidFill>
              </a:rPr>
              <a:t>  All GS §122C MH/IDD/SA services that are licensed by DHSR, but are not surveyed annually (e.g., PSR, Day Treatment, ADVP-IDD, SAIOP, SACOT, etc.).</a:t>
            </a:r>
          </a:p>
          <a:p>
            <a:pPr marL="0" indent="0" eaLnBrk="1" hangingPunct="1">
              <a:spcBef>
                <a:spcPct val="0"/>
              </a:spcBef>
              <a:buFontTx/>
              <a:buNone/>
            </a:pPr>
            <a:endParaRPr lang="en-US" altLang="en-US" sz="1200" smtClean="0">
              <a:solidFill>
                <a:srgbClr val="413C29"/>
              </a:solidFill>
            </a:endParaRPr>
          </a:p>
          <a:p>
            <a:pPr marL="0" indent="0" eaLnBrk="1" hangingPunct="1">
              <a:spcBef>
                <a:spcPct val="0"/>
              </a:spcBef>
              <a:buFontTx/>
              <a:buNone/>
            </a:pPr>
            <a:r>
              <a:rPr lang="en-US" altLang="en-US" sz="1600" smtClean="0">
                <a:solidFill>
                  <a:srgbClr val="413C29"/>
                </a:solidFill>
              </a:rPr>
              <a:t>See</a:t>
            </a:r>
            <a:r>
              <a:rPr lang="en-US" altLang="en-US" sz="1600" b="1" smtClean="0"/>
              <a:t> “</a:t>
            </a:r>
            <a:r>
              <a:rPr lang="en-US" altLang="en-US" sz="1600" b="1" i="1" smtClean="0"/>
              <a:t>Licensed MH/DD/SA Services and Frequency of Surveys Conducted by DHSR Mental Health Licensure and Certification Section</a:t>
            </a:r>
            <a:r>
              <a:rPr lang="en-US" altLang="en-US" sz="1600" b="1" smtClean="0"/>
              <a:t>” </a:t>
            </a:r>
            <a:r>
              <a:rPr lang="en-US" altLang="en-US" sz="1600" smtClean="0">
                <a:solidFill>
                  <a:srgbClr val="413C29"/>
                </a:solidFill>
              </a:rPr>
              <a:t>in the Provider Agency workbook.</a:t>
            </a:r>
            <a:r>
              <a:rPr lang="en-US" altLang="en-US" sz="1200" b="1" smtClean="0"/>
              <a:t> </a:t>
            </a:r>
          </a:p>
        </p:txBody>
      </p:sp>
      <p:sp>
        <p:nvSpPr>
          <p:cNvPr id="15364" name="Slide Number Placeholder 3"/>
          <p:cNvSpPr>
            <a:spLocks noGrp="1"/>
          </p:cNvSpPr>
          <p:nvPr>
            <p:ph type="sldNum" sz="quarter" idx="12"/>
          </p:nvPr>
        </p:nvSpPr>
        <p:spPr>
          <a:xfrm>
            <a:off x="7486650" y="5476875"/>
            <a:ext cx="1482725" cy="852488"/>
          </a:xfrm>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112F3C0C-CEB7-4660-BC14-79C7ACEB7771}" type="slidenum">
              <a:rPr lang="en-US" altLang="en-US" sz="2000" smtClean="0">
                <a:solidFill>
                  <a:srgbClr val="092471"/>
                </a:solidFill>
              </a:rPr>
              <a:pPr eaLnBrk="1" hangingPunct="1">
                <a:spcBef>
                  <a:spcPct val="0"/>
                </a:spcBef>
                <a:buFontTx/>
                <a:buNone/>
              </a:pPr>
              <a:t>14</a:t>
            </a:fld>
            <a:endParaRPr lang="en-US" altLang="en-US" sz="2000" smtClean="0">
              <a:solidFill>
                <a:srgbClr val="09247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1"/>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E4730910-7E84-40D3-B50D-CF974FF5C050}" type="slidenum">
              <a:rPr lang="en-US" altLang="en-US" sz="1400" smtClean="0"/>
              <a:pPr eaLnBrk="1" hangingPunct="1">
                <a:spcBef>
                  <a:spcPct val="0"/>
                </a:spcBef>
                <a:buFontTx/>
                <a:buNone/>
              </a:pPr>
              <a:t>15</a:t>
            </a:fld>
            <a:endParaRPr lang="en-US" altLang="en-US" sz="1400" smtClean="0"/>
          </a:p>
        </p:txBody>
      </p:sp>
      <p:pic>
        <p:nvPicPr>
          <p:cNvPr id="16387" name="Picture 2"/>
          <p:cNvPicPr>
            <a:picLocks noChangeAspect="1" noChangeArrowheads="1"/>
          </p:cNvPicPr>
          <p:nvPr/>
        </p:nvPicPr>
        <p:blipFill>
          <a:blip r:embed="rId3">
            <a:extLst>
              <a:ext uri="{28A0092B-C50C-407E-A947-70E740481C1C}">
                <a14:useLocalDpi xmlns:a14="http://schemas.microsoft.com/office/drawing/2010/main" val="0"/>
              </a:ext>
            </a:extLst>
          </a:blip>
          <a:srcRect l="8591" t="21988" r="28000" b="12045"/>
          <a:stretch>
            <a:fillRect/>
          </a:stretch>
        </p:blipFill>
        <p:spPr bwMode="auto">
          <a:xfrm>
            <a:off x="609600" y="228600"/>
            <a:ext cx="7731125" cy="6434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p:cNvSpPr>
          <p:nvPr>
            <p:ph type="title"/>
          </p:nvPr>
        </p:nvSpPr>
        <p:spPr/>
        <p:txBody>
          <a:bodyPr/>
          <a:lstStyle/>
          <a:p>
            <a:pPr eaLnBrk="1" hangingPunct="1"/>
            <a:r>
              <a:rPr lang="en-US" altLang="en-US" sz="4200" smtClean="0"/>
              <a:t>Limited Monitoring </a:t>
            </a:r>
            <a:br>
              <a:rPr lang="en-US" altLang="en-US" sz="4200" smtClean="0"/>
            </a:br>
            <a:r>
              <a:rPr lang="en-US" altLang="en-US" sz="4200" smtClean="0"/>
              <a:t>by LME-MCOs</a:t>
            </a:r>
          </a:p>
        </p:txBody>
      </p:sp>
      <p:sp>
        <p:nvSpPr>
          <p:cNvPr id="17411" name="Rectangle 3"/>
          <p:cNvSpPr>
            <a:spLocks noGrp="1"/>
          </p:cNvSpPr>
          <p:nvPr>
            <p:ph type="body" idx="1"/>
          </p:nvPr>
        </p:nvSpPr>
        <p:spPr>
          <a:xfrm>
            <a:off x="914400" y="1927225"/>
            <a:ext cx="7313613" cy="3067050"/>
          </a:xfrm>
        </p:spPr>
        <p:txBody>
          <a:bodyPr/>
          <a:lstStyle/>
          <a:p>
            <a:pPr eaLnBrk="1" hangingPunct="1"/>
            <a:r>
              <a:rPr lang="en-US" altLang="en-US" sz="2800" smtClean="0"/>
              <a:t>PRTF – Post-payment and reported health and safety issues</a:t>
            </a:r>
          </a:p>
          <a:p>
            <a:pPr eaLnBrk="1" hangingPunct="1"/>
            <a:r>
              <a:rPr lang="en-US" altLang="en-US" sz="2800" smtClean="0"/>
              <a:t>Licensed Residential Facilities – Post-payment and reported health and safety issues</a:t>
            </a:r>
          </a:p>
          <a:p>
            <a:pPr eaLnBrk="1" hangingPunct="1"/>
            <a:r>
              <a:rPr lang="en-US" altLang="en-US" sz="2800" smtClean="0"/>
              <a:t>Opioid Treatment – Post-payment and reported health and safety i</a:t>
            </a:r>
            <a:r>
              <a:rPr lang="en-US" altLang="en-US" smtClean="0"/>
              <a:t>ssues</a:t>
            </a:r>
          </a:p>
          <a:p>
            <a:pPr eaLnBrk="1" hangingPunct="1"/>
            <a:endParaRPr lang="en-US" altLang="en-US" smtClean="0"/>
          </a:p>
        </p:txBody>
      </p:sp>
      <p:pic>
        <p:nvPicPr>
          <p:cNvPr id="17412" name="Picture 2" descr="C:\Users\Sandee\AppData\Local\Microsoft\Windows\Temporary Internet Files\Content.IE5\RIMKOYVU\MC900293160[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4494213"/>
            <a:ext cx="1679575" cy="163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Slide Number Placeholder 4"/>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8F4549BD-0BF8-40B6-B600-0932A88173CC}" type="slidenum">
              <a:rPr lang="en-US" altLang="en-US" sz="2000" smtClean="0">
                <a:solidFill>
                  <a:srgbClr val="092471"/>
                </a:solidFill>
              </a:rPr>
              <a:pPr eaLnBrk="1" hangingPunct="1">
                <a:spcBef>
                  <a:spcPct val="0"/>
                </a:spcBef>
                <a:buFontTx/>
                <a:buNone/>
              </a:pPr>
              <a:t>16</a:t>
            </a:fld>
            <a:endParaRPr lang="en-US" altLang="en-US" sz="2000" smtClean="0">
              <a:solidFill>
                <a:srgbClr val="09247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p:cNvSpPr>
          <p:nvPr>
            <p:ph type="title"/>
          </p:nvPr>
        </p:nvSpPr>
        <p:spPr>
          <a:xfrm>
            <a:off x="688975" y="503238"/>
            <a:ext cx="7708900" cy="868362"/>
          </a:xfrm>
        </p:spPr>
        <p:txBody>
          <a:bodyPr/>
          <a:lstStyle/>
          <a:p>
            <a:pPr eaLnBrk="1" hangingPunct="1"/>
            <a:r>
              <a:rPr lang="en-US" altLang="en-US" smtClean="0"/>
              <a:t>No Monitoring by LME-MCOs</a:t>
            </a:r>
          </a:p>
        </p:txBody>
      </p:sp>
      <p:sp>
        <p:nvSpPr>
          <p:cNvPr id="18435" name="Rectangle 3"/>
          <p:cNvSpPr>
            <a:spLocks noGrp="1"/>
          </p:cNvSpPr>
          <p:nvPr>
            <p:ph type="body" idx="1"/>
          </p:nvPr>
        </p:nvSpPr>
        <p:spPr/>
        <p:txBody>
          <a:bodyPr/>
          <a:lstStyle/>
          <a:p>
            <a:pPr eaLnBrk="1" hangingPunct="1">
              <a:buFontTx/>
              <a:buNone/>
            </a:pPr>
            <a:r>
              <a:rPr lang="en-US" altLang="en-US" smtClean="0"/>
              <a:t>The following services are referred to</a:t>
            </a:r>
          </a:p>
          <a:p>
            <a:pPr eaLnBrk="1" hangingPunct="1">
              <a:buFontTx/>
              <a:buNone/>
            </a:pPr>
            <a:r>
              <a:rPr lang="en-US" altLang="en-US" smtClean="0"/>
              <a:t> the appropriate licensing agency:</a:t>
            </a:r>
          </a:p>
          <a:p>
            <a:pPr eaLnBrk="1" hangingPunct="1"/>
            <a:r>
              <a:rPr lang="en-US" altLang="en-US" sz="2800" smtClean="0"/>
              <a:t>Therapeutic Foster Care (Licensed by DSS under GS §131D)</a:t>
            </a:r>
          </a:p>
          <a:p>
            <a:pPr eaLnBrk="1" hangingPunct="1"/>
            <a:r>
              <a:rPr lang="en-US" altLang="en-US" sz="2800" smtClean="0"/>
              <a:t>Hospitals (Licensed by DHSR Acute and Home Care Licensure Section)</a:t>
            </a:r>
          </a:p>
          <a:p>
            <a:pPr eaLnBrk="1" hangingPunct="1"/>
            <a:r>
              <a:rPr lang="en-US" altLang="en-US" sz="2800" smtClean="0"/>
              <a:t>ICF-IID -formerly ICF/MR- (Licensed by DHSR Mental Health Licensure Section)</a:t>
            </a:r>
          </a:p>
        </p:txBody>
      </p:sp>
      <p:pic>
        <p:nvPicPr>
          <p:cNvPr id="18436" name="Picture 2" descr="C:\Users\Sandee\AppData\Local\Microsoft\Windows\Temporary Internet Files\Content.IE5\IAHNX1GU\MC900217388[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6625" y="1371600"/>
            <a:ext cx="1819275"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Slide Number Placeholder 4"/>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DE576871-664B-4358-8ED9-E4F71858B232}" type="slidenum">
              <a:rPr lang="en-US" altLang="en-US" sz="2000" smtClean="0">
                <a:solidFill>
                  <a:srgbClr val="092471"/>
                </a:solidFill>
              </a:rPr>
              <a:pPr eaLnBrk="1" hangingPunct="1">
                <a:spcBef>
                  <a:spcPct val="0"/>
                </a:spcBef>
                <a:buFontTx/>
                <a:buNone/>
              </a:pPr>
              <a:t>17</a:t>
            </a:fld>
            <a:endParaRPr lang="en-US" altLang="en-US" sz="2000" smtClean="0">
              <a:solidFill>
                <a:srgbClr val="09247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p:cNvSpPr>
          <p:nvPr>
            <p:ph type="title"/>
          </p:nvPr>
        </p:nvSpPr>
        <p:spPr/>
        <p:txBody>
          <a:bodyPr/>
          <a:lstStyle/>
          <a:p>
            <a:pPr eaLnBrk="1" hangingPunct="1"/>
            <a:r>
              <a:rPr lang="en-US" altLang="en-US" sz="6000" smtClean="0"/>
              <a:t>Semantics</a:t>
            </a:r>
          </a:p>
        </p:txBody>
      </p:sp>
      <p:sp>
        <p:nvSpPr>
          <p:cNvPr id="19459" name="Rectangle 3"/>
          <p:cNvSpPr>
            <a:spLocks noGrp="1"/>
          </p:cNvSpPr>
          <p:nvPr>
            <p:ph type="body" idx="1"/>
          </p:nvPr>
        </p:nvSpPr>
        <p:spPr>
          <a:xfrm>
            <a:off x="914400" y="1700213"/>
            <a:ext cx="7313613" cy="4056062"/>
          </a:xfrm>
        </p:spPr>
        <p:txBody>
          <a:bodyPr/>
          <a:lstStyle/>
          <a:p>
            <a:pPr eaLnBrk="1" hangingPunct="1"/>
            <a:r>
              <a:rPr lang="en-US" altLang="en-US" sz="2800" smtClean="0"/>
              <a:t>Decision made to stop using Gold Star as the name of the NC provider monitoring process.</a:t>
            </a:r>
          </a:p>
          <a:p>
            <a:pPr eaLnBrk="1" hangingPunct="1"/>
            <a:r>
              <a:rPr lang="en-US" altLang="en-US" sz="2800" smtClean="0"/>
              <a:t>Confusion between Gold Star, the process, and Gold Star, the highest level to be achieved.</a:t>
            </a:r>
          </a:p>
          <a:p>
            <a:pPr eaLnBrk="1" hangingPunct="1"/>
            <a:r>
              <a:rPr lang="en-US" altLang="en-US" sz="2800" smtClean="0"/>
              <a:t>Gold Star as a term remains as the highest level achievable.</a:t>
            </a:r>
          </a:p>
        </p:txBody>
      </p:sp>
      <p:pic>
        <p:nvPicPr>
          <p:cNvPr id="19460" name="Picture 5" descr="MC90043161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510540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Slide Number Placeholder 4"/>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C45FEBC3-7D55-40D9-8165-3814962DEAEC}" type="slidenum">
              <a:rPr lang="en-US" altLang="en-US" sz="2000" smtClean="0">
                <a:solidFill>
                  <a:srgbClr val="092471"/>
                </a:solidFill>
              </a:rPr>
              <a:pPr eaLnBrk="1" hangingPunct="1">
                <a:spcBef>
                  <a:spcPct val="0"/>
                </a:spcBef>
                <a:buFontTx/>
                <a:buNone/>
              </a:pPr>
              <a:t>18</a:t>
            </a:fld>
            <a:endParaRPr lang="en-US" altLang="en-US" sz="2000" smtClean="0">
              <a:solidFill>
                <a:srgbClr val="09247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p:cNvSpPr>
          <p:nvPr>
            <p:ph type="title"/>
          </p:nvPr>
        </p:nvSpPr>
        <p:spPr/>
        <p:txBody>
          <a:bodyPr/>
          <a:lstStyle/>
          <a:p>
            <a:pPr eaLnBrk="1" hangingPunct="1"/>
            <a:r>
              <a:rPr lang="en-US" altLang="en-US" sz="6000" smtClean="0"/>
              <a:t>Semantics</a:t>
            </a:r>
          </a:p>
        </p:txBody>
      </p:sp>
      <p:sp>
        <p:nvSpPr>
          <p:cNvPr id="35842" name="Rectangle 3"/>
          <p:cNvSpPr>
            <a:spLocks noGrp="1"/>
          </p:cNvSpPr>
          <p:nvPr>
            <p:ph type="body" idx="1"/>
          </p:nvPr>
        </p:nvSpPr>
        <p:spPr>
          <a:xfrm>
            <a:off x="914400" y="1700213"/>
            <a:ext cx="7313613" cy="4056062"/>
          </a:xfrm>
        </p:spPr>
        <p:txBody>
          <a:bodyPr/>
          <a:lstStyle/>
          <a:p>
            <a:pPr eaLnBrk="1" hangingPunct="1">
              <a:defRPr/>
            </a:pPr>
            <a:r>
              <a:rPr lang="en-US" sz="2800" dirty="0" smtClean="0"/>
              <a:t>Health &amp; Safety Review Tool for Unlicensed AFLs </a:t>
            </a:r>
            <a:r>
              <a:rPr lang="en-US" sz="3600" b="1" dirty="0" smtClean="0">
                <a:latin typeface="Garamond"/>
              </a:rPr>
              <a:t>→</a:t>
            </a:r>
            <a:r>
              <a:rPr lang="en-US" sz="2800" dirty="0" smtClean="0">
                <a:latin typeface="Garamond"/>
              </a:rPr>
              <a:t> </a:t>
            </a:r>
            <a:r>
              <a:rPr lang="en-US" sz="2800" dirty="0" smtClean="0"/>
              <a:t>Unlicensed AFL Review Tool</a:t>
            </a:r>
          </a:p>
          <a:p>
            <a:pPr marL="0" indent="0" eaLnBrk="1" hangingPunct="1">
              <a:buFontTx/>
              <a:buNone/>
              <a:defRPr/>
            </a:pPr>
            <a:endParaRPr lang="en-US" sz="2800" dirty="0" smtClean="0"/>
          </a:p>
          <a:p>
            <a:pPr eaLnBrk="1" hangingPunct="1">
              <a:defRPr/>
            </a:pPr>
            <a:r>
              <a:rPr lang="en-US" sz="2800" dirty="0" smtClean="0"/>
              <a:t>Health, Safety &amp; Compliance Review Tool </a:t>
            </a:r>
            <a:r>
              <a:rPr lang="en-US" sz="3600" b="1" dirty="0" smtClean="0">
                <a:latin typeface="Garamond"/>
              </a:rPr>
              <a:t>→</a:t>
            </a:r>
            <a:r>
              <a:rPr lang="en-US" sz="2800" dirty="0" smtClean="0">
                <a:latin typeface="Garamond"/>
              </a:rPr>
              <a:t> </a:t>
            </a:r>
            <a:r>
              <a:rPr lang="en-US" sz="2800" dirty="0" smtClean="0"/>
              <a:t>Health, Safety and Compliance Review Tool for Initial Reviews</a:t>
            </a:r>
          </a:p>
          <a:p>
            <a:pPr eaLnBrk="1" hangingPunct="1">
              <a:defRPr/>
            </a:pPr>
            <a:endParaRPr lang="en-US" sz="2800" dirty="0" smtClean="0"/>
          </a:p>
        </p:txBody>
      </p:sp>
      <p:pic>
        <p:nvPicPr>
          <p:cNvPr id="20484" name="Picture 5" descr="MC90043161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510540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Slide Number Placeholder 4"/>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6B114CA0-ADD1-4AAA-86F4-0B905D75E37B}" type="slidenum">
              <a:rPr lang="en-US" altLang="en-US" sz="2000" smtClean="0">
                <a:solidFill>
                  <a:srgbClr val="092471"/>
                </a:solidFill>
              </a:rPr>
              <a:pPr eaLnBrk="1" hangingPunct="1">
                <a:spcBef>
                  <a:spcPct val="0"/>
                </a:spcBef>
                <a:buFontTx/>
                <a:buNone/>
              </a:pPr>
              <a:t>19</a:t>
            </a:fld>
            <a:endParaRPr lang="en-US" altLang="en-US" sz="2000" smtClean="0">
              <a:solidFill>
                <a:srgbClr val="09247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hangingPunct="1"/>
            <a:r>
              <a:rPr lang="en-US" altLang="en-US" smtClean="0"/>
              <a:t>Focus of this Webinar</a:t>
            </a:r>
          </a:p>
        </p:txBody>
      </p:sp>
      <p:sp>
        <p:nvSpPr>
          <p:cNvPr id="27650" name="Content Placeholder 2"/>
          <p:cNvSpPr>
            <a:spLocks noGrp="1"/>
          </p:cNvSpPr>
          <p:nvPr>
            <p:ph idx="1"/>
          </p:nvPr>
        </p:nvSpPr>
        <p:spPr>
          <a:xfrm>
            <a:off x="914400" y="1371600"/>
            <a:ext cx="7313613" cy="3721100"/>
          </a:xfrm>
        </p:spPr>
        <p:txBody>
          <a:bodyPr/>
          <a:lstStyle/>
          <a:p>
            <a:pPr eaLnBrk="1" hangingPunct="1">
              <a:lnSpc>
                <a:spcPct val="80000"/>
              </a:lnSpc>
              <a:defRPr/>
            </a:pPr>
            <a:endParaRPr lang="en-US" sz="1000" dirty="0" smtClean="0"/>
          </a:p>
          <a:p>
            <a:pPr eaLnBrk="1" hangingPunct="1">
              <a:lnSpc>
                <a:spcPct val="80000"/>
              </a:lnSpc>
              <a:defRPr/>
            </a:pPr>
            <a:r>
              <a:rPr lang="en-US" sz="2800" dirty="0" smtClean="0"/>
              <a:t>Streamlining Provider Monitoring</a:t>
            </a:r>
          </a:p>
          <a:p>
            <a:pPr marL="0" indent="0" eaLnBrk="1" hangingPunct="1">
              <a:lnSpc>
                <a:spcPct val="80000"/>
              </a:lnSpc>
              <a:buFontTx/>
              <a:buNone/>
              <a:defRPr/>
            </a:pPr>
            <a:endParaRPr lang="en-US" sz="2800" dirty="0" smtClean="0"/>
          </a:p>
          <a:p>
            <a:pPr marL="0" indent="0" eaLnBrk="1" hangingPunct="1">
              <a:lnSpc>
                <a:spcPct val="80000"/>
              </a:lnSpc>
              <a:buFontTx/>
              <a:buNone/>
              <a:defRPr/>
            </a:pPr>
            <a:endParaRPr lang="en-US" sz="2800" dirty="0" smtClean="0"/>
          </a:p>
          <a:p>
            <a:pPr eaLnBrk="1" hangingPunct="1">
              <a:lnSpc>
                <a:spcPct val="80000"/>
              </a:lnSpc>
              <a:defRPr/>
            </a:pPr>
            <a:r>
              <a:rPr lang="en-US" sz="2800" dirty="0" smtClean="0"/>
              <a:t>What’s New or Different</a:t>
            </a:r>
          </a:p>
          <a:p>
            <a:pPr marL="0" indent="0" eaLnBrk="1" hangingPunct="1">
              <a:lnSpc>
                <a:spcPct val="80000"/>
              </a:lnSpc>
              <a:buFontTx/>
              <a:buNone/>
              <a:defRPr/>
            </a:pPr>
            <a:endParaRPr lang="en-US" sz="2800" dirty="0" smtClean="0"/>
          </a:p>
          <a:p>
            <a:pPr marL="0" indent="0" eaLnBrk="1" hangingPunct="1">
              <a:lnSpc>
                <a:spcPct val="80000"/>
              </a:lnSpc>
              <a:buFontTx/>
              <a:buNone/>
              <a:defRPr/>
            </a:pPr>
            <a:endParaRPr lang="en-US" sz="2800" dirty="0" smtClean="0"/>
          </a:p>
          <a:p>
            <a:pPr eaLnBrk="1" hangingPunct="1">
              <a:lnSpc>
                <a:spcPct val="80000"/>
              </a:lnSpc>
              <a:defRPr/>
            </a:pPr>
            <a:r>
              <a:rPr lang="en-US" sz="2800" dirty="0" smtClean="0"/>
              <a:t>Accomplishments to Date</a:t>
            </a:r>
          </a:p>
          <a:p>
            <a:pPr marL="0" indent="0" eaLnBrk="1" hangingPunct="1">
              <a:lnSpc>
                <a:spcPct val="80000"/>
              </a:lnSpc>
              <a:buFontTx/>
              <a:buNone/>
              <a:defRPr/>
            </a:pPr>
            <a:endParaRPr lang="en-US" sz="2800" dirty="0" smtClean="0"/>
          </a:p>
          <a:p>
            <a:pPr marL="0" indent="0" eaLnBrk="1" hangingPunct="1">
              <a:lnSpc>
                <a:spcPct val="80000"/>
              </a:lnSpc>
              <a:buFontTx/>
              <a:buNone/>
              <a:defRPr/>
            </a:pPr>
            <a:endParaRPr lang="en-US" sz="2800" dirty="0" smtClean="0"/>
          </a:p>
          <a:p>
            <a:pPr eaLnBrk="1" hangingPunct="1">
              <a:lnSpc>
                <a:spcPct val="80000"/>
              </a:lnSpc>
              <a:defRPr/>
            </a:pPr>
            <a:r>
              <a:rPr lang="en-US" sz="2800" dirty="0" smtClean="0"/>
              <a:t>Continued Collaboration</a:t>
            </a:r>
          </a:p>
          <a:p>
            <a:pPr eaLnBrk="1" hangingPunct="1">
              <a:lnSpc>
                <a:spcPct val="80000"/>
              </a:lnSpc>
              <a:defRPr/>
            </a:pPr>
            <a:endParaRPr lang="en-US" sz="2800" dirty="0" smtClean="0"/>
          </a:p>
        </p:txBody>
      </p:sp>
      <p:pic>
        <p:nvPicPr>
          <p:cNvPr id="3076" name="Picture 3" descr="C:\Users\Sandee\AppData\Local\Microsoft\Windows\Temporary Internet Files\Content.IE5\RIMKOYVU\dglxasse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2713" y="4864100"/>
            <a:ext cx="1765300" cy="176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Slide Number Placeholder 4"/>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19AA3328-7D13-48DF-AE9B-9CAC1261D32C}" type="slidenum">
              <a:rPr lang="en-US" altLang="en-US" sz="2000" smtClean="0">
                <a:solidFill>
                  <a:srgbClr val="092471"/>
                </a:solidFill>
              </a:rPr>
              <a:pPr eaLnBrk="1" hangingPunct="1">
                <a:spcBef>
                  <a:spcPct val="0"/>
                </a:spcBef>
                <a:buFontTx/>
                <a:buNone/>
              </a:pPr>
              <a:t>2</a:t>
            </a:fld>
            <a:endParaRPr lang="en-US" altLang="en-US" sz="2000" smtClean="0">
              <a:solidFill>
                <a:srgbClr val="09247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p:cNvSpPr>
          <p:nvPr>
            <p:ph type="title"/>
          </p:nvPr>
        </p:nvSpPr>
        <p:spPr/>
        <p:txBody>
          <a:bodyPr/>
          <a:lstStyle/>
          <a:p>
            <a:pPr eaLnBrk="1" hangingPunct="1"/>
            <a:r>
              <a:rPr lang="en-US" altLang="en-US" sz="6000" smtClean="0"/>
              <a:t>Semantics</a:t>
            </a:r>
          </a:p>
        </p:txBody>
      </p:sp>
      <p:sp>
        <p:nvSpPr>
          <p:cNvPr id="35842" name="Rectangle 3"/>
          <p:cNvSpPr>
            <a:spLocks noGrp="1"/>
          </p:cNvSpPr>
          <p:nvPr>
            <p:ph type="body" idx="1"/>
          </p:nvPr>
        </p:nvSpPr>
        <p:spPr>
          <a:xfrm>
            <a:off x="914400" y="1700213"/>
            <a:ext cx="7313613" cy="4056062"/>
          </a:xfrm>
        </p:spPr>
        <p:txBody>
          <a:bodyPr/>
          <a:lstStyle/>
          <a:p>
            <a:pPr marL="0" indent="0" eaLnBrk="1" hangingPunct="1">
              <a:buFontTx/>
              <a:buNone/>
              <a:defRPr/>
            </a:pPr>
            <a:r>
              <a:rPr lang="en-US" sz="2800" dirty="0" smtClean="0"/>
              <a:t>Facility (GS § 122C-3(14)</a:t>
            </a:r>
          </a:p>
          <a:p>
            <a:pPr eaLnBrk="1" hangingPunct="1">
              <a:defRPr/>
            </a:pPr>
            <a:endParaRPr lang="en-US" sz="2800" dirty="0" smtClean="0"/>
          </a:p>
          <a:p>
            <a:pPr eaLnBrk="1" hangingPunct="1">
              <a:defRPr/>
            </a:pPr>
            <a:r>
              <a:rPr lang="en-US" sz="2800" dirty="0" smtClean="0"/>
              <a:t>“….any person at one location whose primary purpose is to provide services for the care, treatment, habilitation, or rehabilitation of the mentally ill, the developmentally disabled or substance abusers”</a:t>
            </a:r>
          </a:p>
        </p:txBody>
      </p:sp>
      <p:sp>
        <p:nvSpPr>
          <p:cNvPr id="21508" name="Slide Number Placeholder 4"/>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783B30E8-F6BD-41D8-8502-F77877C11943}" type="slidenum">
              <a:rPr lang="en-US" altLang="en-US" sz="2000" smtClean="0">
                <a:solidFill>
                  <a:srgbClr val="092471"/>
                </a:solidFill>
              </a:rPr>
              <a:pPr eaLnBrk="1" hangingPunct="1">
                <a:spcBef>
                  <a:spcPct val="0"/>
                </a:spcBef>
                <a:buFontTx/>
                <a:buNone/>
              </a:pPr>
              <a:t>20</a:t>
            </a:fld>
            <a:endParaRPr lang="en-US" altLang="en-US" sz="2000" smtClean="0">
              <a:solidFill>
                <a:srgbClr val="092471"/>
              </a:solidFill>
            </a:endParaRPr>
          </a:p>
        </p:txBody>
      </p:sp>
      <p:pic>
        <p:nvPicPr>
          <p:cNvPr id="2150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914400"/>
            <a:ext cx="1181100" cy="1709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914400" y="457200"/>
            <a:ext cx="7313613" cy="1166813"/>
          </a:xfrm>
        </p:spPr>
        <p:txBody>
          <a:bodyPr/>
          <a:lstStyle/>
          <a:p>
            <a:pPr eaLnBrk="1" hangingPunct="1"/>
            <a:r>
              <a:rPr lang="en-US" altLang="en-US" smtClean="0"/>
              <a:t>What’s New or Different</a:t>
            </a:r>
          </a:p>
        </p:txBody>
      </p:sp>
      <p:sp>
        <p:nvSpPr>
          <p:cNvPr id="22531"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3C819FD4-9C40-4AD7-8155-1BFA0F1F1449}" type="slidenum">
              <a:rPr lang="en-US" altLang="en-US" sz="2000" smtClean="0">
                <a:solidFill>
                  <a:srgbClr val="092471"/>
                </a:solidFill>
              </a:rPr>
              <a:pPr eaLnBrk="1" hangingPunct="1">
                <a:spcBef>
                  <a:spcPct val="0"/>
                </a:spcBef>
                <a:buFontTx/>
                <a:buNone/>
              </a:pPr>
              <a:t>21</a:t>
            </a:fld>
            <a:endParaRPr lang="en-US" altLang="en-US" sz="2000" smtClean="0">
              <a:solidFill>
                <a:srgbClr val="092471"/>
              </a:solidFill>
            </a:endParaRPr>
          </a:p>
        </p:txBody>
      </p:sp>
      <p:sp>
        <p:nvSpPr>
          <p:cNvPr id="5" name="Content Placeholder 4"/>
          <p:cNvSpPr>
            <a:spLocks noGrp="1"/>
          </p:cNvSpPr>
          <p:nvPr>
            <p:ph idx="1"/>
          </p:nvPr>
        </p:nvSpPr>
        <p:spPr>
          <a:xfrm>
            <a:off x="914400" y="1735138"/>
            <a:ext cx="7313613" cy="4416425"/>
          </a:xfrm>
        </p:spPr>
        <p:txBody>
          <a:bodyPr/>
          <a:lstStyle/>
          <a:p>
            <a:pPr marL="0" indent="0" eaLnBrk="1" hangingPunct="1">
              <a:buFontTx/>
              <a:buNone/>
              <a:defRPr/>
            </a:pPr>
            <a:r>
              <a:rPr lang="en-US" dirty="0" smtClean="0"/>
              <a:t>NC Provider Monitoring Process</a:t>
            </a:r>
          </a:p>
          <a:p>
            <a:pPr eaLnBrk="1" hangingPunct="1">
              <a:defRPr/>
            </a:pPr>
            <a:endParaRPr lang="en-US" dirty="0"/>
          </a:p>
          <a:p>
            <a:pPr marL="0" indent="0" eaLnBrk="1" hangingPunct="1">
              <a:buFontTx/>
              <a:buNone/>
              <a:defRPr/>
            </a:pPr>
            <a:endParaRPr lang="en-US" dirty="0" smtClean="0"/>
          </a:p>
          <a:p>
            <a:pPr eaLnBrk="1" hangingPunct="1">
              <a:defRPr/>
            </a:pPr>
            <a:endParaRPr lang="en-US" dirty="0" smtClean="0"/>
          </a:p>
          <a:p>
            <a:pPr marL="0" indent="0" eaLnBrk="1" hangingPunct="1">
              <a:buFontTx/>
              <a:buNone/>
              <a:defRPr/>
            </a:pPr>
            <a:r>
              <a:rPr lang="en-US" dirty="0" smtClean="0"/>
              <a:t>	</a:t>
            </a:r>
          </a:p>
          <a:p>
            <a:pPr marL="0" indent="0" eaLnBrk="1" hangingPunct="1">
              <a:buFontTx/>
              <a:buNone/>
              <a:defRPr/>
            </a:pPr>
            <a:endParaRPr lang="en-US" dirty="0" smtClean="0"/>
          </a:p>
          <a:p>
            <a:pPr marL="0" indent="0" eaLnBrk="1" hangingPunct="1">
              <a:buFontTx/>
              <a:buNone/>
              <a:defRPr/>
            </a:pPr>
            <a:r>
              <a:rPr lang="en-US" dirty="0" smtClean="0"/>
              <a:t>Gold Star Provider Monitoring</a:t>
            </a:r>
          </a:p>
        </p:txBody>
      </p:sp>
      <p:pic>
        <p:nvPicPr>
          <p:cNvPr id="2253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8950" y="1592263"/>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4"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60788" y="2930525"/>
            <a:ext cx="1189037" cy="2327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altLang="en-US" smtClean="0"/>
              <a:t>What’s New or Different</a:t>
            </a:r>
          </a:p>
        </p:txBody>
      </p:sp>
      <p:sp>
        <p:nvSpPr>
          <p:cNvPr id="3" name="Content Placeholder 2"/>
          <p:cNvSpPr>
            <a:spLocks noGrp="1"/>
          </p:cNvSpPr>
          <p:nvPr>
            <p:ph idx="1"/>
          </p:nvPr>
        </p:nvSpPr>
        <p:spPr/>
        <p:txBody>
          <a:bodyPr/>
          <a:lstStyle/>
          <a:p>
            <a:pPr marL="0" indent="0" eaLnBrk="1" hangingPunct="1">
              <a:buFontTx/>
              <a:buNone/>
              <a:defRPr/>
            </a:pPr>
            <a:r>
              <a:rPr lang="en-US" sz="3600" dirty="0" smtClean="0"/>
              <a:t>Frequency:</a:t>
            </a:r>
          </a:p>
          <a:p>
            <a:pPr eaLnBrk="1" hangingPunct="1">
              <a:defRPr/>
            </a:pPr>
            <a:endParaRPr lang="en-US" dirty="0" smtClean="0"/>
          </a:p>
          <a:p>
            <a:pPr eaLnBrk="1" hangingPunct="1">
              <a:defRPr/>
            </a:pPr>
            <a:endParaRPr lang="en-US" dirty="0" smtClean="0"/>
          </a:p>
          <a:p>
            <a:pPr eaLnBrk="1" hangingPunct="1">
              <a:defRPr/>
            </a:pPr>
            <a:endParaRPr lang="en-US" dirty="0"/>
          </a:p>
          <a:p>
            <a:pPr eaLnBrk="1" hangingPunct="1">
              <a:defRPr/>
            </a:pPr>
            <a:r>
              <a:rPr lang="en-US" sz="3600" dirty="0" smtClean="0"/>
              <a:t>Routine monitoring occurs on a </a:t>
            </a:r>
          </a:p>
          <a:p>
            <a:pPr marL="0" indent="0" eaLnBrk="1" hangingPunct="1">
              <a:buFontTx/>
              <a:buNone/>
              <a:defRPr/>
            </a:pPr>
            <a:r>
              <a:rPr lang="en-US" sz="3600" dirty="0" smtClean="0"/>
              <a:t>2-year cycle as opposed to annually.</a:t>
            </a:r>
            <a:endParaRPr lang="en-US" sz="3600" dirty="0"/>
          </a:p>
        </p:txBody>
      </p:sp>
      <p:sp>
        <p:nvSpPr>
          <p:cNvPr id="23556"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F1447564-8472-4F67-A0DE-76F8C9BF1253}" type="slidenum">
              <a:rPr lang="en-US" altLang="en-US" sz="2000" smtClean="0">
                <a:solidFill>
                  <a:srgbClr val="092471"/>
                </a:solidFill>
              </a:rPr>
              <a:pPr eaLnBrk="1" hangingPunct="1">
                <a:spcBef>
                  <a:spcPct val="0"/>
                </a:spcBef>
                <a:buFontTx/>
                <a:buNone/>
              </a:pPr>
              <a:t>22</a:t>
            </a:fld>
            <a:endParaRPr lang="en-US" altLang="en-US" sz="2000" smtClean="0">
              <a:solidFill>
                <a:srgbClr val="092471"/>
              </a:solidFill>
            </a:endParaRPr>
          </a:p>
        </p:txBody>
      </p:sp>
      <p:pic>
        <p:nvPicPr>
          <p:cNvPr id="2355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8213" y="1517650"/>
            <a:ext cx="2209800" cy="2076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914400" y="457200"/>
            <a:ext cx="7313613" cy="1166813"/>
          </a:xfrm>
        </p:spPr>
        <p:txBody>
          <a:bodyPr/>
          <a:lstStyle/>
          <a:p>
            <a:pPr eaLnBrk="1" hangingPunct="1"/>
            <a:r>
              <a:rPr lang="en-US" altLang="en-US" smtClean="0"/>
              <a:t>What’s New or Different</a:t>
            </a:r>
          </a:p>
        </p:txBody>
      </p:sp>
      <p:sp>
        <p:nvSpPr>
          <p:cNvPr id="24579"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90EEA29F-3C51-4AAE-B80D-2AE1485E7CDA}" type="slidenum">
              <a:rPr lang="en-US" altLang="en-US" sz="2000" smtClean="0">
                <a:solidFill>
                  <a:srgbClr val="092471"/>
                </a:solidFill>
              </a:rPr>
              <a:pPr eaLnBrk="1" hangingPunct="1">
                <a:spcBef>
                  <a:spcPct val="0"/>
                </a:spcBef>
                <a:buFontTx/>
                <a:buNone/>
              </a:pPr>
              <a:t>23</a:t>
            </a:fld>
            <a:endParaRPr lang="en-US" altLang="en-US" sz="2000" smtClean="0">
              <a:solidFill>
                <a:srgbClr val="092471"/>
              </a:solidFill>
            </a:endParaRPr>
          </a:p>
        </p:txBody>
      </p:sp>
      <p:sp>
        <p:nvSpPr>
          <p:cNvPr id="24580" name="Content Placeholder 4"/>
          <p:cNvSpPr>
            <a:spLocks noGrp="1"/>
          </p:cNvSpPr>
          <p:nvPr>
            <p:ph idx="1"/>
          </p:nvPr>
        </p:nvSpPr>
        <p:spPr/>
        <p:txBody>
          <a:bodyPr/>
          <a:lstStyle/>
          <a:p>
            <a:pPr eaLnBrk="1" hangingPunct="1"/>
            <a:endParaRPr lang="en-US" altLang="en-US" smtClean="0"/>
          </a:p>
          <a:p>
            <a:pPr eaLnBrk="1" hangingPunct="1"/>
            <a:endParaRPr lang="en-US" altLang="en-US" smtClean="0"/>
          </a:p>
          <a:p>
            <a:pPr eaLnBrk="1" hangingPunct="1"/>
            <a:endParaRPr lang="en-US" altLang="en-US" smtClean="0"/>
          </a:p>
          <a:p>
            <a:pPr eaLnBrk="1" hangingPunct="1"/>
            <a:endParaRPr lang="en-US" altLang="en-US" smtClean="0"/>
          </a:p>
          <a:p>
            <a:pPr eaLnBrk="1" hangingPunct="1"/>
            <a:r>
              <a:rPr lang="en-US" altLang="en-US" smtClean="0"/>
              <a:t>The scoring and weighting of the review items has been revised.</a:t>
            </a:r>
          </a:p>
        </p:txBody>
      </p:sp>
      <p:pic>
        <p:nvPicPr>
          <p:cNvPr id="2458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9013" y="2046288"/>
            <a:ext cx="2679700" cy="1839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914400" y="457200"/>
            <a:ext cx="7313613" cy="1166813"/>
          </a:xfrm>
        </p:spPr>
        <p:txBody>
          <a:bodyPr/>
          <a:lstStyle/>
          <a:p>
            <a:pPr eaLnBrk="1" hangingPunct="1"/>
            <a:r>
              <a:rPr lang="en-US" altLang="en-US" smtClean="0"/>
              <a:t>What’s New or Different</a:t>
            </a:r>
          </a:p>
        </p:txBody>
      </p:sp>
      <p:sp>
        <p:nvSpPr>
          <p:cNvPr id="25603"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43E1861F-A1BE-490A-B6FC-11C8EF3718EF}" type="slidenum">
              <a:rPr lang="en-US" altLang="en-US" sz="2000" smtClean="0">
                <a:solidFill>
                  <a:srgbClr val="092471"/>
                </a:solidFill>
              </a:rPr>
              <a:pPr eaLnBrk="1" hangingPunct="1">
                <a:spcBef>
                  <a:spcPct val="0"/>
                </a:spcBef>
                <a:buFontTx/>
                <a:buNone/>
              </a:pPr>
              <a:t>24</a:t>
            </a:fld>
            <a:endParaRPr lang="en-US" altLang="en-US" sz="2000" smtClean="0">
              <a:solidFill>
                <a:srgbClr val="092471"/>
              </a:solidFill>
            </a:endParaRPr>
          </a:p>
        </p:txBody>
      </p:sp>
      <p:sp>
        <p:nvSpPr>
          <p:cNvPr id="5" name="Content Placeholder 4"/>
          <p:cNvSpPr>
            <a:spLocks noGrp="1"/>
          </p:cNvSpPr>
          <p:nvPr>
            <p:ph idx="1"/>
          </p:nvPr>
        </p:nvSpPr>
        <p:spPr/>
        <p:txBody>
          <a:bodyPr/>
          <a:lstStyle/>
          <a:p>
            <a:pPr eaLnBrk="1" hangingPunct="1">
              <a:defRPr/>
            </a:pPr>
            <a:endParaRPr lang="en-US" dirty="0" smtClean="0"/>
          </a:p>
          <a:p>
            <a:pPr eaLnBrk="1" hangingPunct="1">
              <a:defRPr/>
            </a:pPr>
            <a:r>
              <a:rPr lang="en-US" sz="2800" dirty="0" smtClean="0"/>
              <a:t>Each of the following areas has a</a:t>
            </a:r>
          </a:p>
          <a:p>
            <a:pPr marL="450850" lvl="1" indent="0" eaLnBrk="1" hangingPunct="1">
              <a:buFontTx/>
              <a:buNone/>
              <a:defRPr/>
            </a:pPr>
            <a:r>
              <a:rPr lang="en-US" dirty="0" smtClean="0"/>
              <a:t>clearly defined sample size:</a:t>
            </a:r>
          </a:p>
          <a:p>
            <a:pPr lvl="1" eaLnBrk="1" hangingPunct="1">
              <a:buFont typeface="Wingdings" panose="05000000000000000000" pitchFamily="2" charset="2"/>
              <a:buChar char="Ø"/>
              <a:defRPr/>
            </a:pPr>
            <a:r>
              <a:rPr lang="en-US" dirty="0" smtClean="0"/>
              <a:t>Incident Reporting</a:t>
            </a:r>
          </a:p>
          <a:p>
            <a:pPr lvl="1" eaLnBrk="1" hangingPunct="1">
              <a:buFont typeface="Wingdings" panose="05000000000000000000" pitchFamily="2" charset="2"/>
              <a:buChar char="Ø"/>
              <a:defRPr/>
            </a:pPr>
            <a:r>
              <a:rPr lang="en-US" dirty="0" smtClean="0"/>
              <a:t>Restrictive Interventions</a:t>
            </a:r>
          </a:p>
          <a:p>
            <a:pPr lvl="1" eaLnBrk="1" hangingPunct="1">
              <a:buFont typeface="Wingdings" panose="05000000000000000000" pitchFamily="2" charset="2"/>
              <a:buChar char="Ø"/>
              <a:defRPr/>
            </a:pPr>
            <a:r>
              <a:rPr lang="en-US" dirty="0"/>
              <a:t>Complaints</a:t>
            </a:r>
          </a:p>
          <a:p>
            <a:pPr lvl="1" eaLnBrk="1" hangingPunct="1">
              <a:buFont typeface="Wingdings" panose="05000000000000000000" pitchFamily="2" charset="2"/>
              <a:buChar char="Ø"/>
              <a:defRPr/>
            </a:pPr>
            <a:r>
              <a:rPr lang="en-US" dirty="0"/>
              <a:t>Funds</a:t>
            </a:r>
            <a:r>
              <a:rPr lang="en-US" sz="2400" dirty="0"/>
              <a:t> </a:t>
            </a:r>
            <a:r>
              <a:rPr lang="en-US" dirty="0"/>
              <a:t>Management</a:t>
            </a:r>
          </a:p>
          <a:p>
            <a:pPr lvl="1" eaLnBrk="1" hangingPunct="1">
              <a:buFont typeface="Wingdings" panose="05000000000000000000" pitchFamily="2" charset="2"/>
              <a:buChar char="Ø"/>
              <a:defRPr/>
            </a:pPr>
            <a:r>
              <a:rPr lang="en-US" dirty="0"/>
              <a:t>Medication Management</a:t>
            </a:r>
          </a:p>
          <a:p>
            <a:pPr lvl="1" eaLnBrk="1" hangingPunct="1">
              <a:buFont typeface="Wingdings" panose="05000000000000000000" pitchFamily="2" charset="2"/>
              <a:buChar char="Ø"/>
              <a:defRPr/>
            </a:pPr>
            <a:endParaRPr lang="en-US" dirty="0" smtClean="0"/>
          </a:p>
          <a:p>
            <a:pPr lvl="1" eaLnBrk="1" hangingPunct="1">
              <a:buFont typeface="Wingdings" panose="05000000000000000000" pitchFamily="2" charset="2"/>
              <a:buChar char="Ø"/>
              <a:defRPr/>
            </a:pPr>
            <a:endParaRPr lang="en-US" dirty="0"/>
          </a:p>
        </p:txBody>
      </p:sp>
      <p:pic>
        <p:nvPicPr>
          <p:cNvPr id="2560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8250" y="2209800"/>
            <a:ext cx="1909763" cy="1884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914400" y="457200"/>
            <a:ext cx="7313613" cy="1166813"/>
          </a:xfrm>
        </p:spPr>
        <p:txBody>
          <a:bodyPr/>
          <a:lstStyle/>
          <a:p>
            <a:pPr eaLnBrk="1" hangingPunct="1"/>
            <a:r>
              <a:rPr lang="en-US" altLang="en-US" smtClean="0"/>
              <a:t>What’s New or Different</a:t>
            </a:r>
          </a:p>
        </p:txBody>
      </p:sp>
      <p:sp>
        <p:nvSpPr>
          <p:cNvPr id="26627"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9879C5B3-F00A-41FB-A265-1AAC19DCBEB0}" type="slidenum">
              <a:rPr lang="en-US" altLang="en-US" sz="2000" smtClean="0">
                <a:solidFill>
                  <a:srgbClr val="092471"/>
                </a:solidFill>
              </a:rPr>
              <a:pPr eaLnBrk="1" hangingPunct="1">
                <a:spcBef>
                  <a:spcPct val="0"/>
                </a:spcBef>
                <a:buFontTx/>
                <a:buNone/>
              </a:pPr>
              <a:t>25</a:t>
            </a:fld>
            <a:endParaRPr lang="en-US" altLang="en-US" sz="2000" smtClean="0">
              <a:solidFill>
                <a:srgbClr val="092471"/>
              </a:solidFill>
            </a:endParaRPr>
          </a:p>
        </p:txBody>
      </p:sp>
      <p:sp>
        <p:nvSpPr>
          <p:cNvPr id="26628" name="Content Placeholder 4"/>
          <p:cNvSpPr>
            <a:spLocks noGrp="1"/>
          </p:cNvSpPr>
          <p:nvPr>
            <p:ph idx="1"/>
          </p:nvPr>
        </p:nvSpPr>
        <p:spPr/>
        <p:txBody>
          <a:bodyPr/>
          <a:lstStyle/>
          <a:p>
            <a:pPr eaLnBrk="1" hangingPunct="1"/>
            <a:endParaRPr lang="en-US" altLang="en-US" smtClean="0"/>
          </a:p>
          <a:p>
            <a:pPr eaLnBrk="1" hangingPunct="1"/>
            <a:endParaRPr lang="en-US" altLang="en-US" smtClean="0"/>
          </a:p>
          <a:p>
            <a:pPr eaLnBrk="1" hangingPunct="1"/>
            <a:endParaRPr lang="en-US" altLang="en-US" smtClean="0"/>
          </a:p>
          <a:p>
            <a:pPr eaLnBrk="1" hangingPunct="1"/>
            <a:endParaRPr lang="en-US" altLang="en-US" smtClean="0"/>
          </a:p>
          <a:p>
            <a:pPr eaLnBrk="1" hangingPunct="1"/>
            <a:r>
              <a:rPr lang="en-US" altLang="en-US" smtClean="0"/>
              <a:t>Plans of correction are used to address systemic issues rather than individual non-compliance items.</a:t>
            </a:r>
          </a:p>
        </p:txBody>
      </p:sp>
      <p:pic>
        <p:nvPicPr>
          <p:cNvPr id="2662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1903413"/>
            <a:ext cx="1563688" cy="166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914400" y="457200"/>
            <a:ext cx="7313613" cy="1166813"/>
          </a:xfrm>
        </p:spPr>
        <p:txBody>
          <a:bodyPr/>
          <a:lstStyle/>
          <a:p>
            <a:pPr eaLnBrk="1" hangingPunct="1"/>
            <a:r>
              <a:rPr lang="en-US" altLang="en-US" smtClean="0"/>
              <a:t>What’s New or Different</a:t>
            </a:r>
          </a:p>
        </p:txBody>
      </p:sp>
      <p:sp>
        <p:nvSpPr>
          <p:cNvPr id="27651"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48B6DBFF-5337-4B61-8548-795C5358FD1A}" type="slidenum">
              <a:rPr lang="en-US" altLang="en-US" sz="2000" smtClean="0">
                <a:solidFill>
                  <a:srgbClr val="092471"/>
                </a:solidFill>
              </a:rPr>
              <a:pPr eaLnBrk="1" hangingPunct="1">
                <a:spcBef>
                  <a:spcPct val="0"/>
                </a:spcBef>
                <a:buFontTx/>
                <a:buNone/>
              </a:pPr>
              <a:t>26</a:t>
            </a:fld>
            <a:endParaRPr lang="en-US" altLang="en-US" sz="2000" smtClean="0">
              <a:solidFill>
                <a:srgbClr val="092471"/>
              </a:solidFill>
            </a:endParaRPr>
          </a:p>
        </p:txBody>
      </p:sp>
      <p:sp>
        <p:nvSpPr>
          <p:cNvPr id="27652" name="Content Placeholder 4"/>
          <p:cNvSpPr>
            <a:spLocks noGrp="1"/>
          </p:cNvSpPr>
          <p:nvPr>
            <p:ph idx="1"/>
          </p:nvPr>
        </p:nvSpPr>
        <p:spPr/>
        <p:txBody>
          <a:bodyPr/>
          <a:lstStyle/>
          <a:p>
            <a:pPr eaLnBrk="1" hangingPunct="1"/>
            <a:endParaRPr lang="en-US" altLang="en-US" smtClean="0"/>
          </a:p>
          <a:p>
            <a:pPr eaLnBrk="1" hangingPunct="1"/>
            <a:endParaRPr lang="en-US" altLang="en-US" smtClean="0"/>
          </a:p>
          <a:p>
            <a:pPr eaLnBrk="1" hangingPunct="1"/>
            <a:endParaRPr lang="en-US" altLang="en-US" smtClean="0"/>
          </a:p>
          <a:p>
            <a:pPr eaLnBrk="1" hangingPunct="1"/>
            <a:endParaRPr lang="en-US" altLang="en-US" sz="2800" smtClean="0"/>
          </a:p>
          <a:p>
            <a:pPr eaLnBrk="1" hangingPunct="1"/>
            <a:r>
              <a:rPr lang="en-US" altLang="en-US" sz="2800" smtClean="0"/>
              <a:t>Unlicensed AFLs that are not under the waiver are reviewed every 2 years.</a:t>
            </a:r>
          </a:p>
          <a:p>
            <a:pPr eaLnBrk="1" hangingPunct="1"/>
            <a:r>
              <a:rPr lang="en-US" altLang="en-US" sz="2800" smtClean="0"/>
              <a:t>(Unlicensed AFLs under the Innovations Waiver are still required to be reviewed annually.)</a:t>
            </a:r>
          </a:p>
          <a:p>
            <a:pPr eaLnBrk="1" hangingPunct="1"/>
            <a:endParaRPr lang="en-US" altLang="en-US" smtClean="0"/>
          </a:p>
        </p:txBody>
      </p:sp>
      <p:pic>
        <p:nvPicPr>
          <p:cNvPr id="2765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1581150"/>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914400" y="457200"/>
            <a:ext cx="7313613" cy="1166813"/>
          </a:xfrm>
        </p:spPr>
        <p:txBody>
          <a:bodyPr/>
          <a:lstStyle/>
          <a:p>
            <a:pPr eaLnBrk="1" hangingPunct="1"/>
            <a:r>
              <a:rPr lang="en-US" altLang="en-US" smtClean="0"/>
              <a:t>What’s New or Different</a:t>
            </a:r>
          </a:p>
        </p:txBody>
      </p:sp>
      <p:sp>
        <p:nvSpPr>
          <p:cNvPr id="28675"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1251DE2D-C0CD-4A73-B9C6-2065B0DF5504}" type="slidenum">
              <a:rPr lang="en-US" altLang="en-US" sz="2000" smtClean="0">
                <a:solidFill>
                  <a:srgbClr val="092471"/>
                </a:solidFill>
              </a:rPr>
              <a:pPr eaLnBrk="1" hangingPunct="1">
                <a:spcBef>
                  <a:spcPct val="0"/>
                </a:spcBef>
                <a:buFontTx/>
                <a:buNone/>
              </a:pPr>
              <a:t>27</a:t>
            </a:fld>
            <a:endParaRPr lang="en-US" altLang="en-US" sz="2000" smtClean="0">
              <a:solidFill>
                <a:srgbClr val="092471"/>
              </a:solidFill>
            </a:endParaRPr>
          </a:p>
        </p:txBody>
      </p:sp>
      <p:sp>
        <p:nvSpPr>
          <p:cNvPr id="5" name="Content Placeholder 4"/>
          <p:cNvSpPr>
            <a:spLocks noGrp="1"/>
          </p:cNvSpPr>
          <p:nvPr>
            <p:ph idx="1"/>
          </p:nvPr>
        </p:nvSpPr>
        <p:spPr/>
        <p:txBody>
          <a:bodyPr/>
          <a:lstStyle/>
          <a:p>
            <a:pPr eaLnBrk="1" hangingPunct="1">
              <a:defRPr/>
            </a:pPr>
            <a:endParaRPr lang="en-US" dirty="0" smtClean="0"/>
          </a:p>
          <a:p>
            <a:pPr eaLnBrk="1" hangingPunct="1">
              <a:defRPr/>
            </a:pPr>
            <a:endParaRPr lang="en-US" dirty="0"/>
          </a:p>
          <a:p>
            <a:pPr eaLnBrk="1" hangingPunct="1">
              <a:defRPr/>
            </a:pPr>
            <a:endParaRPr lang="en-US" dirty="0" smtClean="0"/>
          </a:p>
          <a:p>
            <a:pPr marL="0" indent="0" eaLnBrk="1" hangingPunct="1">
              <a:buFontTx/>
              <a:buNone/>
              <a:defRPr/>
            </a:pPr>
            <a:endParaRPr lang="en-US" dirty="0"/>
          </a:p>
          <a:p>
            <a:pPr eaLnBrk="1" hangingPunct="1">
              <a:defRPr/>
            </a:pPr>
            <a:r>
              <a:rPr lang="en-US" sz="2800" dirty="0" smtClean="0"/>
              <a:t>The minimum overall passing score for routine monitoring increased to 85% from 75%.</a:t>
            </a:r>
            <a:endParaRPr lang="en-US" sz="2800" dirty="0"/>
          </a:p>
        </p:txBody>
      </p:sp>
      <p:pic>
        <p:nvPicPr>
          <p:cNvPr id="2867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2175" y="1905000"/>
            <a:ext cx="2276475" cy="200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US" altLang="en-US" smtClean="0"/>
              <a:t>What’s New of Different</a:t>
            </a:r>
          </a:p>
        </p:txBody>
      </p:sp>
      <p:sp>
        <p:nvSpPr>
          <p:cNvPr id="29699" name="Content Placeholder 2"/>
          <p:cNvSpPr>
            <a:spLocks noGrp="1"/>
          </p:cNvSpPr>
          <p:nvPr>
            <p:ph idx="1"/>
          </p:nvPr>
        </p:nvSpPr>
        <p:spPr/>
        <p:txBody>
          <a:bodyPr/>
          <a:lstStyle/>
          <a:p>
            <a:pPr eaLnBrk="1" hangingPunct="1">
              <a:defRPr/>
            </a:pPr>
            <a:endParaRPr lang="en-US" altLang="en-US" dirty="0" smtClean="0"/>
          </a:p>
          <a:p>
            <a:pPr eaLnBrk="1" hangingPunct="1">
              <a:defRPr/>
            </a:pPr>
            <a:endParaRPr lang="en-US" altLang="en-US" dirty="0" smtClean="0"/>
          </a:p>
          <a:p>
            <a:pPr eaLnBrk="1" hangingPunct="1">
              <a:defRPr/>
            </a:pPr>
            <a:endParaRPr lang="en-US" altLang="en-US" dirty="0" smtClean="0"/>
          </a:p>
          <a:p>
            <a:pPr eaLnBrk="1" hangingPunct="1">
              <a:defRPr/>
            </a:pPr>
            <a:r>
              <a:rPr lang="en-US" altLang="en-US" dirty="0" smtClean="0"/>
              <a:t>The on-site Health, Safety &amp; Compliance Review is done at implementation or when the program moves to a new location.</a:t>
            </a:r>
          </a:p>
          <a:p>
            <a:pPr marL="0" indent="0" eaLnBrk="1" hangingPunct="1">
              <a:buFontTx/>
              <a:buNone/>
              <a:defRPr/>
            </a:pPr>
            <a:endParaRPr lang="en-US" altLang="en-US" sz="800" dirty="0" smtClean="0"/>
          </a:p>
          <a:p>
            <a:pPr eaLnBrk="1" hangingPunct="1">
              <a:defRPr/>
            </a:pPr>
            <a:r>
              <a:rPr lang="en-US" altLang="en-US" dirty="0" smtClean="0"/>
              <a:t>This review is not required if the service is located in a site that is licensed by DHSR.</a:t>
            </a:r>
          </a:p>
        </p:txBody>
      </p:sp>
      <p:sp>
        <p:nvSpPr>
          <p:cNvPr id="29700"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E669D58E-BC16-4DF1-9337-EFBCE546BFFD}" type="slidenum">
              <a:rPr lang="en-US" altLang="en-US" sz="2000" smtClean="0">
                <a:solidFill>
                  <a:srgbClr val="092471"/>
                </a:solidFill>
              </a:rPr>
              <a:pPr eaLnBrk="1" hangingPunct="1">
                <a:spcBef>
                  <a:spcPct val="0"/>
                </a:spcBef>
                <a:buFontTx/>
                <a:buNone/>
              </a:pPr>
              <a:t>28</a:t>
            </a:fld>
            <a:endParaRPr lang="en-US" altLang="en-US" sz="2000" smtClean="0">
              <a:solidFill>
                <a:srgbClr val="092471"/>
              </a:solidFill>
            </a:endParaRPr>
          </a:p>
        </p:txBody>
      </p:sp>
      <p:pic>
        <p:nvPicPr>
          <p:cNvPr id="2970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0875" y="1066800"/>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p:cNvSpPr>
          <p:nvPr>
            <p:ph type="title"/>
          </p:nvPr>
        </p:nvSpPr>
        <p:spPr>
          <a:xfrm>
            <a:off x="914400" y="320675"/>
            <a:ext cx="7313613" cy="868363"/>
          </a:xfrm>
        </p:spPr>
        <p:txBody>
          <a:bodyPr/>
          <a:lstStyle/>
          <a:p>
            <a:pPr eaLnBrk="1" hangingPunct="1"/>
            <a:r>
              <a:rPr lang="en-US" altLang="en-US" sz="4200" smtClean="0"/>
              <a:t>What’s Been Accomplished?</a:t>
            </a:r>
          </a:p>
        </p:txBody>
      </p:sp>
      <p:sp>
        <p:nvSpPr>
          <p:cNvPr id="44034" name="Rectangle 3"/>
          <p:cNvSpPr>
            <a:spLocks noGrp="1"/>
          </p:cNvSpPr>
          <p:nvPr>
            <p:ph type="body" idx="1"/>
          </p:nvPr>
        </p:nvSpPr>
        <p:spPr>
          <a:xfrm>
            <a:off x="914400" y="1390650"/>
            <a:ext cx="7313613" cy="4056063"/>
          </a:xfrm>
        </p:spPr>
        <p:txBody>
          <a:bodyPr/>
          <a:lstStyle/>
          <a:p>
            <a:pPr eaLnBrk="1" hangingPunct="1">
              <a:lnSpc>
                <a:spcPct val="80000"/>
              </a:lnSpc>
              <a:defRPr/>
            </a:pPr>
            <a:r>
              <a:rPr lang="en-US" dirty="0" smtClean="0"/>
              <a:t>Routine Provider Agency Tool reduced from 158 items to 18 items</a:t>
            </a:r>
          </a:p>
          <a:p>
            <a:pPr marL="0" indent="0" eaLnBrk="1" hangingPunct="1">
              <a:lnSpc>
                <a:spcPct val="80000"/>
              </a:lnSpc>
              <a:buFontTx/>
              <a:buNone/>
              <a:defRPr/>
            </a:pPr>
            <a:endParaRPr lang="en-US" sz="800" dirty="0" smtClean="0"/>
          </a:p>
          <a:p>
            <a:pPr eaLnBrk="1" hangingPunct="1">
              <a:lnSpc>
                <a:spcPct val="80000"/>
              </a:lnSpc>
              <a:defRPr/>
            </a:pPr>
            <a:r>
              <a:rPr lang="en-US" dirty="0" smtClean="0"/>
              <a:t>Agency Post-Payment tools were reduced from an average of 16 to an average of 12 items</a:t>
            </a:r>
          </a:p>
          <a:p>
            <a:pPr marL="0" indent="0" eaLnBrk="1" hangingPunct="1">
              <a:lnSpc>
                <a:spcPct val="80000"/>
              </a:lnSpc>
              <a:buFontTx/>
              <a:buNone/>
              <a:defRPr/>
            </a:pPr>
            <a:endParaRPr lang="en-US" sz="800" dirty="0" smtClean="0"/>
          </a:p>
          <a:p>
            <a:pPr eaLnBrk="1" hangingPunct="1">
              <a:lnSpc>
                <a:spcPct val="80000"/>
              </a:lnSpc>
              <a:defRPr/>
            </a:pPr>
            <a:r>
              <a:rPr lang="en-US" dirty="0" smtClean="0"/>
              <a:t>LIP Review Tools (routine, office site and post- payment) went from 63 items to 49</a:t>
            </a:r>
          </a:p>
          <a:p>
            <a:pPr eaLnBrk="1" hangingPunct="1">
              <a:lnSpc>
                <a:spcPct val="80000"/>
              </a:lnSpc>
              <a:defRPr/>
            </a:pPr>
            <a:endParaRPr lang="en-US" dirty="0" smtClean="0"/>
          </a:p>
        </p:txBody>
      </p:sp>
      <p:pic>
        <p:nvPicPr>
          <p:cNvPr id="30724" name="Picture 4" descr="MC900059016[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1600" y="5446713"/>
            <a:ext cx="1776413" cy="119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Slide Number Placeholder 4"/>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DB092786-ADF8-410A-A13C-CF544C90F4F8}" type="slidenum">
              <a:rPr lang="en-US" altLang="en-US" sz="2000" smtClean="0">
                <a:solidFill>
                  <a:srgbClr val="092471"/>
                </a:solidFill>
              </a:rPr>
              <a:pPr eaLnBrk="1" hangingPunct="1">
                <a:spcBef>
                  <a:spcPct val="0"/>
                </a:spcBef>
                <a:buFontTx/>
                <a:buNone/>
              </a:pPr>
              <a:t>29</a:t>
            </a:fld>
            <a:endParaRPr lang="en-US" altLang="en-US" sz="2000" smtClean="0">
              <a:solidFill>
                <a:srgbClr val="09247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5"/>
          <p:cNvSpPr>
            <a:spLocks noGrp="1"/>
          </p:cNvSpPr>
          <p:nvPr>
            <p:ph type="ctrTitle"/>
          </p:nvPr>
        </p:nvSpPr>
        <p:spPr/>
        <p:txBody>
          <a:bodyPr/>
          <a:lstStyle/>
          <a:p>
            <a:pPr eaLnBrk="1" hangingPunct="1"/>
            <a:r>
              <a:rPr lang="en-US" altLang="en-US" sz="6900" b="1" smtClean="0"/>
              <a:t>Streamlining Provider Monitoring</a:t>
            </a:r>
            <a:r>
              <a:rPr lang="en-US" altLang="en-US" sz="6900" b="1" i="1" smtClean="0"/>
              <a:t/>
            </a:r>
            <a:br>
              <a:rPr lang="en-US" altLang="en-US" sz="6900" b="1" i="1" smtClean="0"/>
            </a:br>
            <a:endParaRPr lang="en-US" altLang="en-US" sz="6900" b="1" i="1" smtClean="0"/>
          </a:p>
        </p:txBody>
      </p:sp>
      <p:sp>
        <p:nvSpPr>
          <p:cNvPr id="4" name="Slide Number Placeholder 3"/>
          <p:cNvSpPr txBox="1">
            <a:spLocks noGrp="1"/>
          </p:cNvSpPr>
          <p:nvPr/>
        </p:nvSpPr>
        <p:spPr>
          <a:xfrm>
            <a:off x="9361488" y="4786313"/>
            <a:ext cx="1482725" cy="852487"/>
          </a:xfrm>
          <a:prstGeom prst="rect">
            <a:avLst/>
          </a:prstGeom>
          <a:noFill/>
        </p:spPr>
        <p:txBody>
          <a:bodyPr anchor="ctr"/>
          <a:lstStyle/>
          <a:p>
            <a:pPr algn="r" fontAlgn="auto">
              <a:spcBef>
                <a:spcPts val="0"/>
              </a:spcBef>
              <a:spcAft>
                <a:spcPts val="0"/>
              </a:spcAft>
              <a:defRPr/>
            </a:pPr>
            <a:endParaRPr lang="en-US" sz="8200" dirty="0">
              <a:gradFill>
                <a:gsLst>
                  <a:gs pos="0">
                    <a:schemeClr val="tx1">
                      <a:alpha val="10000"/>
                    </a:schemeClr>
                  </a:gs>
                  <a:gs pos="100000">
                    <a:schemeClr val="tx1">
                      <a:alpha val="10000"/>
                    </a:schemeClr>
                  </a:gs>
                </a:gsLst>
                <a:lin ang="5400000" scaled="0"/>
              </a:gradFill>
              <a:latin typeface="Impact" pitchFamily="34" charset="0"/>
            </a:endParaRPr>
          </a:p>
        </p:txBody>
      </p:sp>
      <p:pic>
        <p:nvPicPr>
          <p:cNvPr id="4100" name="Picture 8" descr="MC900059625[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2200" y="4038600"/>
            <a:ext cx="2625725" cy="183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p:cNvSpPr>
          <p:nvPr>
            <p:ph type="title"/>
          </p:nvPr>
        </p:nvSpPr>
        <p:spPr>
          <a:xfrm>
            <a:off x="914400" y="320675"/>
            <a:ext cx="7313613" cy="868363"/>
          </a:xfrm>
        </p:spPr>
        <p:txBody>
          <a:bodyPr/>
          <a:lstStyle/>
          <a:p>
            <a:pPr eaLnBrk="1" hangingPunct="1"/>
            <a:r>
              <a:rPr lang="en-US" altLang="en-US" sz="4200" smtClean="0"/>
              <a:t>What’s Been Accomplished?</a:t>
            </a:r>
          </a:p>
        </p:txBody>
      </p:sp>
      <p:sp>
        <p:nvSpPr>
          <p:cNvPr id="44034" name="Rectangle 3"/>
          <p:cNvSpPr>
            <a:spLocks noGrp="1"/>
          </p:cNvSpPr>
          <p:nvPr>
            <p:ph type="body" idx="1"/>
          </p:nvPr>
        </p:nvSpPr>
        <p:spPr>
          <a:xfrm>
            <a:off x="914400" y="1828800"/>
            <a:ext cx="7313613" cy="3617913"/>
          </a:xfrm>
        </p:spPr>
        <p:txBody>
          <a:bodyPr/>
          <a:lstStyle/>
          <a:p>
            <a:pPr eaLnBrk="1" hangingPunct="1">
              <a:lnSpc>
                <a:spcPct val="80000"/>
              </a:lnSpc>
              <a:defRPr/>
            </a:pPr>
            <a:r>
              <a:rPr lang="en-US" dirty="0" smtClean="0"/>
              <a:t>Focus is on rules related to systemic trends and quality of care</a:t>
            </a:r>
          </a:p>
          <a:p>
            <a:pPr marL="0" indent="0" eaLnBrk="1" hangingPunct="1">
              <a:lnSpc>
                <a:spcPct val="80000"/>
              </a:lnSpc>
              <a:buFontTx/>
              <a:buNone/>
              <a:defRPr/>
            </a:pPr>
            <a:endParaRPr lang="en-US" dirty="0" smtClean="0"/>
          </a:p>
          <a:p>
            <a:pPr eaLnBrk="1" hangingPunct="1">
              <a:lnSpc>
                <a:spcPct val="80000"/>
              </a:lnSpc>
              <a:defRPr/>
            </a:pPr>
            <a:r>
              <a:rPr lang="en-US" dirty="0" smtClean="0"/>
              <a:t>Elimination of duplication by using existing data such as review of IRIS reports, review of provider policies, submitted reports</a:t>
            </a:r>
          </a:p>
          <a:p>
            <a:pPr eaLnBrk="1" hangingPunct="1">
              <a:lnSpc>
                <a:spcPct val="80000"/>
              </a:lnSpc>
              <a:defRPr/>
            </a:pPr>
            <a:endParaRPr lang="en-US" sz="2000" dirty="0" smtClean="0"/>
          </a:p>
        </p:txBody>
      </p:sp>
      <p:pic>
        <p:nvPicPr>
          <p:cNvPr id="31748" name="Picture 4" descr="MC900059016[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1600" y="5446713"/>
            <a:ext cx="1776413" cy="119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Slide Number Placeholder 4"/>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34CA9199-6B29-4426-973C-8FF6CEB95C6B}" type="slidenum">
              <a:rPr lang="en-US" altLang="en-US" sz="2000" smtClean="0">
                <a:solidFill>
                  <a:srgbClr val="092471"/>
                </a:solidFill>
              </a:rPr>
              <a:pPr eaLnBrk="1" hangingPunct="1">
                <a:spcBef>
                  <a:spcPct val="0"/>
                </a:spcBef>
                <a:buFontTx/>
                <a:buNone/>
              </a:pPr>
              <a:t>30</a:t>
            </a:fld>
            <a:endParaRPr lang="en-US" altLang="en-US" sz="2000" smtClean="0">
              <a:solidFill>
                <a:srgbClr val="092471"/>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p:cNvSpPr>
          <p:nvPr>
            <p:ph type="title"/>
          </p:nvPr>
        </p:nvSpPr>
        <p:spPr>
          <a:xfrm>
            <a:off x="914400" y="320675"/>
            <a:ext cx="7313613" cy="868363"/>
          </a:xfrm>
        </p:spPr>
        <p:txBody>
          <a:bodyPr/>
          <a:lstStyle/>
          <a:p>
            <a:pPr eaLnBrk="1" hangingPunct="1"/>
            <a:r>
              <a:rPr lang="en-US" altLang="en-US" sz="4200" smtClean="0"/>
              <a:t>What’s Been Accomplished?</a:t>
            </a:r>
          </a:p>
        </p:txBody>
      </p:sp>
      <p:sp>
        <p:nvSpPr>
          <p:cNvPr id="44034" name="Rectangle 3"/>
          <p:cNvSpPr>
            <a:spLocks noGrp="1"/>
          </p:cNvSpPr>
          <p:nvPr>
            <p:ph type="body" idx="1"/>
          </p:nvPr>
        </p:nvSpPr>
        <p:spPr>
          <a:xfrm>
            <a:off x="914400" y="1219200"/>
            <a:ext cx="7313613" cy="4227513"/>
          </a:xfrm>
        </p:spPr>
        <p:txBody>
          <a:bodyPr/>
          <a:lstStyle/>
          <a:p>
            <a:pPr marL="0" indent="0" eaLnBrk="1" hangingPunct="1">
              <a:lnSpc>
                <a:spcPct val="80000"/>
              </a:lnSpc>
              <a:buFontTx/>
              <a:buNone/>
              <a:defRPr/>
            </a:pPr>
            <a:endParaRPr lang="en-US" sz="800" dirty="0" smtClean="0"/>
          </a:p>
          <a:p>
            <a:pPr eaLnBrk="1" hangingPunct="1">
              <a:lnSpc>
                <a:spcPct val="80000"/>
              </a:lnSpc>
              <a:defRPr/>
            </a:pPr>
            <a:r>
              <a:rPr lang="en-US" dirty="0" smtClean="0"/>
              <a:t>Webinars have been taped as a follow-up to statewide training.</a:t>
            </a:r>
          </a:p>
          <a:p>
            <a:pPr eaLnBrk="1" hangingPunct="1">
              <a:lnSpc>
                <a:spcPct val="80000"/>
              </a:lnSpc>
              <a:defRPr/>
            </a:pPr>
            <a:endParaRPr lang="en-US" sz="800" dirty="0" smtClean="0"/>
          </a:p>
          <a:p>
            <a:pPr eaLnBrk="1" hangingPunct="1">
              <a:lnSpc>
                <a:spcPct val="80000"/>
              </a:lnSpc>
              <a:defRPr/>
            </a:pPr>
            <a:r>
              <a:rPr lang="en-US" dirty="0" smtClean="0"/>
              <a:t>FAQs from training and the provider monitoring mailbox are posted on the Provider Monitoring web page for broad dissemination.</a:t>
            </a:r>
          </a:p>
          <a:p>
            <a:pPr eaLnBrk="1" hangingPunct="1">
              <a:lnSpc>
                <a:spcPct val="80000"/>
              </a:lnSpc>
              <a:defRPr/>
            </a:pPr>
            <a:endParaRPr lang="en-US" sz="800" dirty="0" smtClean="0"/>
          </a:p>
          <a:p>
            <a:pPr eaLnBrk="1" hangingPunct="1">
              <a:lnSpc>
                <a:spcPct val="80000"/>
              </a:lnSpc>
              <a:defRPr/>
            </a:pPr>
            <a:endParaRPr lang="en-US" sz="800" dirty="0" smtClean="0"/>
          </a:p>
          <a:p>
            <a:pPr eaLnBrk="1" hangingPunct="1">
              <a:lnSpc>
                <a:spcPct val="80000"/>
              </a:lnSpc>
              <a:defRPr/>
            </a:pPr>
            <a:r>
              <a:rPr lang="en-US" dirty="0" smtClean="0"/>
              <a:t>A confidential survey tool has been developed to obtain feedback from providers.</a:t>
            </a:r>
          </a:p>
          <a:p>
            <a:pPr marL="0" indent="0" eaLnBrk="1" hangingPunct="1">
              <a:lnSpc>
                <a:spcPct val="80000"/>
              </a:lnSpc>
              <a:buFontTx/>
              <a:buNone/>
              <a:defRPr/>
            </a:pPr>
            <a:endParaRPr lang="en-US" sz="800" dirty="0" smtClean="0"/>
          </a:p>
        </p:txBody>
      </p:sp>
      <p:pic>
        <p:nvPicPr>
          <p:cNvPr id="32772" name="Picture 4" descr="MC900059016[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5029200"/>
            <a:ext cx="1776413"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3" name="Slide Number Placeholder 4"/>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8C01244D-3F65-40DD-B493-C04FAC080FCD}" type="slidenum">
              <a:rPr lang="en-US" altLang="en-US" sz="2000" smtClean="0">
                <a:solidFill>
                  <a:srgbClr val="092471"/>
                </a:solidFill>
              </a:rPr>
              <a:pPr eaLnBrk="1" hangingPunct="1">
                <a:spcBef>
                  <a:spcPct val="0"/>
                </a:spcBef>
                <a:buFontTx/>
                <a:buNone/>
              </a:pPr>
              <a:t>31</a:t>
            </a:fld>
            <a:endParaRPr lang="en-US" altLang="en-US" sz="2000" smtClean="0">
              <a:solidFill>
                <a:srgbClr val="092471"/>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p:cNvSpPr>
          <p:nvPr>
            <p:ph type="title"/>
          </p:nvPr>
        </p:nvSpPr>
        <p:spPr>
          <a:xfrm>
            <a:off x="914400" y="320675"/>
            <a:ext cx="7313613" cy="868363"/>
          </a:xfrm>
        </p:spPr>
        <p:txBody>
          <a:bodyPr/>
          <a:lstStyle/>
          <a:p>
            <a:pPr eaLnBrk="1" hangingPunct="1"/>
            <a:r>
              <a:rPr lang="en-US" altLang="en-US" sz="4200" smtClean="0"/>
              <a:t>Provider Monitoring Survey</a:t>
            </a:r>
          </a:p>
        </p:txBody>
      </p:sp>
      <p:sp>
        <p:nvSpPr>
          <p:cNvPr id="44034" name="Rectangle 3"/>
          <p:cNvSpPr>
            <a:spLocks noGrp="1"/>
          </p:cNvSpPr>
          <p:nvPr>
            <p:ph type="body" idx="1"/>
          </p:nvPr>
        </p:nvSpPr>
        <p:spPr>
          <a:xfrm>
            <a:off x="914400" y="1390650"/>
            <a:ext cx="7313613" cy="4056063"/>
          </a:xfrm>
        </p:spPr>
        <p:txBody>
          <a:bodyPr/>
          <a:lstStyle/>
          <a:p>
            <a:pPr eaLnBrk="1" hangingPunct="1">
              <a:lnSpc>
                <a:spcPct val="80000"/>
              </a:lnSpc>
              <a:defRPr/>
            </a:pPr>
            <a:endParaRPr lang="en-US" dirty="0" smtClean="0"/>
          </a:p>
          <a:p>
            <a:pPr eaLnBrk="1" hangingPunct="1">
              <a:lnSpc>
                <a:spcPct val="80000"/>
              </a:lnSpc>
              <a:buFont typeface="Wingdings" panose="05000000000000000000" pitchFamily="2" charset="2"/>
              <a:buChar char="Ø"/>
              <a:defRPr/>
            </a:pPr>
            <a:r>
              <a:rPr lang="en-US" dirty="0" smtClean="0"/>
              <a:t>LME-MCO Compliance with Notification Guidelines</a:t>
            </a:r>
          </a:p>
          <a:p>
            <a:pPr lvl="1" eaLnBrk="1" hangingPunct="1">
              <a:lnSpc>
                <a:spcPct val="80000"/>
              </a:lnSpc>
              <a:buFont typeface="Wingdings" panose="05000000000000000000" pitchFamily="2" charset="2"/>
              <a:buChar char="§"/>
              <a:defRPr/>
            </a:pPr>
            <a:endParaRPr lang="en-US" dirty="0" smtClean="0"/>
          </a:p>
          <a:p>
            <a:pPr eaLnBrk="1" hangingPunct="1">
              <a:lnSpc>
                <a:spcPct val="80000"/>
              </a:lnSpc>
              <a:buFont typeface="Wingdings" panose="05000000000000000000" pitchFamily="2" charset="2"/>
              <a:buChar char="Ø"/>
              <a:defRPr/>
            </a:pPr>
            <a:r>
              <a:rPr lang="en-US" dirty="0" smtClean="0"/>
              <a:t>Professionalism of Review Team</a:t>
            </a:r>
          </a:p>
          <a:p>
            <a:pPr eaLnBrk="1" hangingPunct="1">
              <a:lnSpc>
                <a:spcPct val="80000"/>
              </a:lnSpc>
              <a:buFont typeface="Wingdings" panose="05000000000000000000" pitchFamily="2" charset="2"/>
              <a:buChar char="Ø"/>
              <a:defRPr/>
            </a:pPr>
            <a:endParaRPr lang="en-US" dirty="0" smtClean="0"/>
          </a:p>
          <a:p>
            <a:pPr eaLnBrk="1" hangingPunct="1">
              <a:lnSpc>
                <a:spcPct val="80000"/>
              </a:lnSpc>
              <a:buFont typeface="Wingdings" panose="05000000000000000000" pitchFamily="2" charset="2"/>
              <a:buChar char="Ø"/>
              <a:defRPr/>
            </a:pPr>
            <a:r>
              <a:rPr lang="en-US" dirty="0" smtClean="0"/>
              <a:t>Results of the Review/</a:t>
            </a:r>
          </a:p>
          <a:p>
            <a:pPr marL="400050" lvl="1" indent="0" eaLnBrk="1" hangingPunct="1">
              <a:lnSpc>
                <a:spcPct val="80000"/>
              </a:lnSpc>
              <a:buFontTx/>
              <a:buNone/>
              <a:defRPr/>
            </a:pPr>
            <a:r>
              <a:rPr lang="en-US" sz="3200" dirty="0" smtClean="0"/>
              <a:t>Provider Performance</a:t>
            </a:r>
          </a:p>
          <a:p>
            <a:pPr lvl="1" eaLnBrk="1" hangingPunct="1">
              <a:lnSpc>
                <a:spcPct val="80000"/>
              </a:lnSpc>
              <a:buFont typeface="Wingdings" panose="05000000000000000000" pitchFamily="2" charset="2"/>
              <a:buChar char="§"/>
              <a:defRPr/>
            </a:pPr>
            <a:endParaRPr lang="en-US" dirty="0" smtClean="0"/>
          </a:p>
          <a:p>
            <a:pPr marL="457200" lvl="1" indent="0" eaLnBrk="1" hangingPunct="1">
              <a:lnSpc>
                <a:spcPct val="80000"/>
              </a:lnSpc>
              <a:buFontTx/>
              <a:buNone/>
              <a:defRPr/>
            </a:pPr>
            <a:endParaRPr lang="en-US" sz="3000" dirty="0" smtClean="0"/>
          </a:p>
          <a:p>
            <a:pPr marL="457200" lvl="1" indent="0" eaLnBrk="1" hangingPunct="1">
              <a:lnSpc>
                <a:spcPct val="80000"/>
              </a:lnSpc>
              <a:buFontTx/>
              <a:buNone/>
              <a:defRPr/>
            </a:pPr>
            <a:endParaRPr lang="en-US" sz="2400" dirty="0" smtClean="0"/>
          </a:p>
          <a:p>
            <a:pPr eaLnBrk="1" hangingPunct="1">
              <a:lnSpc>
                <a:spcPct val="80000"/>
              </a:lnSpc>
              <a:defRPr/>
            </a:pPr>
            <a:endParaRPr lang="en-US" sz="2000" dirty="0" smtClean="0"/>
          </a:p>
        </p:txBody>
      </p:sp>
      <p:sp>
        <p:nvSpPr>
          <p:cNvPr id="33796" name="Slide Number Placeholder 4"/>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C67E03D8-BC20-4F75-92F0-22A7CE593BA2}" type="slidenum">
              <a:rPr lang="en-US" altLang="en-US" sz="2000" smtClean="0">
                <a:solidFill>
                  <a:srgbClr val="092471"/>
                </a:solidFill>
              </a:rPr>
              <a:pPr eaLnBrk="1" hangingPunct="1">
                <a:spcBef>
                  <a:spcPct val="0"/>
                </a:spcBef>
                <a:buFontTx/>
                <a:buNone/>
              </a:pPr>
              <a:t>32</a:t>
            </a:fld>
            <a:endParaRPr lang="en-US" altLang="en-US" sz="2000" smtClean="0">
              <a:solidFill>
                <a:srgbClr val="092471"/>
              </a:solidFill>
            </a:endParaRPr>
          </a:p>
        </p:txBody>
      </p:sp>
      <p:pic>
        <p:nvPicPr>
          <p:cNvPr id="33797" name="Picture 2" descr="https://encrypted-tbn0.gstatic.com/images?q=tbn:ANd9GcTIDWpJ4h_DD47mpYRbRc3ha3FzwGlaK10wCy4UmaA1byB3Fm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4699000"/>
            <a:ext cx="1857375"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r>
              <a:rPr lang="en-US" altLang="en-US" b="1" smtClean="0"/>
              <a:t>Parking Lot Issues</a:t>
            </a:r>
          </a:p>
        </p:txBody>
      </p:sp>
      <p:sp>
        <p:nvSpPr>
          <p:cNvPr id="34819" name="Content Placeholder 2"/>
          <p:cNvSpPr>
            <a:spLocks noGrp="1"/>
          </p:cNvSpPr>
          <p:nvPr>
            <p:ph idx="1"/>
          </p:nvPr>
        </p:nvSpPr>
        <p:spPr/>
        <p:txBody>
          <a:bodyPr/>
          <a:lstStyle/>
          <a:p>
            <a:pPr marL="0" indent="0" eaLnBrk="1" hangingPunct="1">
              <a:buFontTx/>
              <a:buNone/>
            </a:pPr>
            <a:endParaRPr lang="en-US" altLang="en-US" smtClean="0"/>
          </a:p>
          <a:p>
            <a:pPr marL="0" indent="0" eaLnBrk="1" hangingPunct="1">
              <a:buFontTx/>
              <a:buNone/>
            </a:pPr>
            <a:endParaRPr lang="en-US" altLang="en-US" smtClean="0"/>
          </a:p>
          <a:p>
            <a:pPr marL="0" indent="0" algn="ctr" eaLnBrk="1" hangingPunct="1">
              <a:buFontTx/>
              <a:buNone/>
            </a:pPr>
            <a:endParaRPr lang="en-US" altLang="en-US" smtClean="0"/>
          </a:p>
        </p:txBody>
      </p:sp>
      <p:pic>
        <p:nvPicPr>
          <p:cNvPr id="348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7125" y="2436813"/>
            <a:ext cx="4248150" cy="279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Slide Number Placeholder 4"/>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DC825746-448F-4D00-8B49-210BAB7D6F93}" type="slidenum">
              <a:rPr lang="en-US" altLang="en-US" sz="2000" smtClean="0">
                <a:solidFill>
                  <a:srgbClr val="092471"/>
                </a:solidFill>
              </a:rPr>
              <a:pPr eaLnBrk="1" hangingPunct="1">
                <a:spcBef>
                  <a:spcPct val="0"/>
                </a:spcBef>
                <a:buFontTx/>
                <a:buNone/>
              </a:pPr>
              <a:t>33</a:t>
            </a:fld>
            <a:endParaRPr lang="en-US" altLang="en-US" sz="2000" smtClean="0">
              <a:solidFill>
                <a:srgbClr val="092471"/>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p:cNvSpPr>
          <p:nvPr>
            <p:ph type="title"/>
          </p:nvPr>
        </p:nvSpPr>
        <p:spPr/>
        <p:txBody>
          <a:bodyPr/>
          <a:lstStyle/>
          <a:p>
            <a:pPr eaLnBrk="1" hangingPunct="1"/>
            <a:r>
              <a:rPr lang="en-US" altLang="en-US" b="1" smtClean="0"/>
              <a:t>More to Do…</a:t>
            </a:r>
          </a:p>
        </p:txBody>
      </p:sp>
      <p:sp>
        <p:nvSpPr>
          <p:cNvPr id="289794" name="Rectangle 3"/>
          <p:cNvSpPr>
            <a:spLocks noGrp="1"/>
          </p:cNvSpPr>
          <p:nvPr>
            <p:ph type="body" idx="1"/>
          </p:nvPr>
        </p:nvSpPr>
        <p:spPr>
          <a:xfrm>
            <a:off x="914400" y="1420813"/>
            <a:ext cx="7313613" cy="4056062"/>
          </a:xfrm>
        </p:spPr>
        <p:txBody>
          <a:bodyPr/>
          <a:lstStyle/>
          <a:p>
            <a:pPr eaLnBrk="1" hangingPunct="1">
              <a:lnSpc>
                <a:spcPct val="80000"/>
              </a:lnSpc>
              <a:buFontTx/>
              <a:buNone/>
              <a:defRPr/>
            </a:pPr>
            <a:r>
              <a:rPr lang="en-US" sz="2000" dirty="0" smtClean="0"/>
              <a:t>This is a developing list of things to accomplish:</a:t>
            </a:r>
          </a:p>
          <a:p>
            <a:pPr eaLnBrk="1" hangingPunct="1">
              <a:lnSpc>
                <a:spcPct val="80000"/>
              </a:lnSpc>
              <a:defRPr/>
            </a:pPr>
            <a:r>
              <a:rPr lang="en-US" sz="2000" dirty="0" smtClean="0"/>
              <a:t>Will there be a standard monitoring report from the LME-MCOs?</a:t>
            </a:r>
          </a:p>
          <a:p>
            <a:pPr eaLnBrk="1" hangingPunct="1">
              <a:lnSpc>
                <a:spcPct val="80000"/>
              </a:lnSpc>
              <a:defRPr/>
            </a:pPr>
            <a:r>
              <a:rPr lang="en-US" sz="2000" dirty="0" smtClean="0"/>
              <a:t>Will there be a standard response to unsuccessful monitoring?</a:t>
            </a:r>
          </a:p>
          <a:p>
            <a:pPr eaLnBrk="1" hangingPunct="1">
              <a:lnSpc>
                <a:spcPct val="80000"/>
              </a:lnSpc>
              <a:defRPr/>
            </a:pPr>
            <a:r>
              <a:rPr lang="en-US" sz="2000" dirty="0" smtClean="0"/>
              <a:t>The role of national accreditation</a:t>
            </a:r>
          </a:p>
          <a:p>
            <a:pPr eaLnBrk="1" hangingPunct="1">
              <a:lnSpc>
                <a:spcPct val="80000"/>
              </a:lnSpc>
              <a:defRPr/>
            </a:pPr>
            <a:r>
              <a:rPr lang="en-US" sz="2000" dirty="0" smtClean="0"/>
              <a:t>Review and revise, as needed, the POC policy</a:t>
            </a:r>
          </a:p>
          <a:p>
            <a:pPr eaLnBrk="1" hangingPunct="1">
              <a:lnSpc>
                <a:spcPct val="80000"/>
              </a:lnSpc>
              <a:defRPr/>
            </a:pPr>
            <a:r>
              <a:rPr lang="en-US" sz="2000" dirty="0" smtClean="0"/>
              <a:t>Increase consistency and inter-rater reliability among reviewers</a:t>
            </a:r>
          </a:p>
          <a:p>
            <a:pPr eaLnBrk="1" hangingPunct="1">
              <a:lnSpc>
                <a:spcPct val="80000"/>
              </a:lnSpc>
              <a:defRPr/>
            </a:pPr>
            <a:r>
              <a:rPr lang="en-US" sz="2000" dirty="0" smtClean="0"/>
              <a:t>Advanced levels of Provider Monitoring development</a:t>
            </a:r>
          </a:p>
          <a:p>
            <a:pPr eaLnBrk="1" hangingPunct="1">
              <a:lnSpc>
                <a:spcPct val="80000"/>
              </a:lnSpc>
              <a:defRPr/>
            </a:pPr>
            <a:r>
              <a:rPr lang="en-US" sz="2000" dirty="0" smtClean="0"/>
              <a:t>Determine lead LME-MCO</a:t>
            </a:r>
          </a:p>
          <a:p>
            <a:pPr eaLnBrk="1" hangingPunct="1">
              <a:lnSpc>
                <a:spcPct val="80000"/>
              </a:lnSpc>
              <a:defRPr/>
            </a:pPr>
            <a:r>
              <a:rPr lang="en-US" sz="2000" dirty="0" smtClean="0"/>
              <a:t>More research needed on ability to do PPRs on TFC</a:t>
            </a:r>
          </a:p>
          <a:p>
            <a:pPr marL="0" indent="0" eaLnBrk="1" hangingPunct="1">
              <a:lnSpc>
                <a:spcPct val="80000"/>
              </a:lnSpc>
              <a:buFontTx/>
              <a:buNone/>
              <a:defRPr/>
            </a:pPr>
            <a:endParaRPr lang="en-US" sz="2000" dirty="0" smtClean="0"/>
          </a:p>
          <a:p>
            <a:pPr lvl="1" eaLnBrk="1" hangingPunct="1">
              <a:lnSpc>
                <a:spcPct val="80000"/>
              </a:lnSpc>
              <a:defRPr/>
            </a:pPr>
            <a:endParaRPr lang="en-US" sz="2000" dirty="0" smtClean="0"/>
          </a:p>
        </p:txBody>
      </p:sp>
      <p:pic>
        <p:nvPicPr>
          <p:cNvPr id="35844" name="Picture 6" descr="MC900312398[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1388" y="4267200"/>
            <a:ext cx="1787525"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Slide Number Placeholder 4"/>
          <p:cNvSpPr>
            <a:spLocks noGrp="1"/>
          </p:cNvSpPr>
          <p:nvPr>
            <p:ph type="sldNum" sz="quarter" idx="12"/>
          </p:nvPr>
        </p:nvSpPr>
        <p:spPr>
          <a:xfrm>
            <a:off x="6629400" y="6137275"/>
            <a:ext cx="2133600" cy="476250"/>
          </a:xfrm>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082E7490-99D4-4555-8706-AAEDB2F3044C}" type="slidenum">
              <a:rPr lang="en-US" altLang="en-US" sz="2000" smtClean="0">
                <a:solidFill>
                  <a:srgbClr val="092471"/>
                </a:solidFill>
              </a:rPr>
              <a:pPr eaLnBrk="1" hangingPunct="1">
                <a:spcBef>
                  <a:spcPct val="0"/>
                </a:spcBef>
                <a:buFontTx/>
                <a:buNone/>
              </a:pPr>
              <a:t>34</a:t>
            </a:fld>
            <a:endParaRPr lang="en-US" altLang="en-US" sz="2000" smtClean="0">
              <a:solidFill>
                <a:srgbClr val="092471"/>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idx="4294967295"/>
          </p:nvPr>
        </p:nvSpPr>
        <p:spPr/>
        <p:txBody>
          <a:bodyPr/>
          <a:lstStyle/>
          <a:p>
            <a:pPr eaLnBrk="1" hangingPunct="1"/>
            <a:r>
              <a:rPr lang="en-US" altLang="en-US" b="1" smtClean="0"/>
              <a:t>Continued Collaboration</a:t>
            </a:r>
          </a:p>
        </p:txBody>
      </p:sp>
      <p:sp>
        <p:nvSpPr>
          <p:cNvPr id="36867" name="Content Placeholder 2"/>
          <p:cNvSpPr>
            <a:spLocks noGrp="1"/>
          </p:cNvSpPr>
          <p:nvPr>
            <p:ph idx="4294967295"/>
          </p:nvPr>
        </p:nvSpPr>
        <p:spPr/>
        <p:txBody>
          <a:bodyPr/>
          <a:lstStyle/>
          <a:p>
            <a:pPr marL="0" indent="0" eaLnBrk="1" hangingPunct="1">
              <a:buFontTx/>
              <a:buNone/>
            </a:pPr>
            <a:endParaRPr lang="en-US" altLang="en-US" smtClean="0"/>
          </a:p>
          <a:p>
            <a:pPr marL="0" indent="0" eaLnBrk="1" hangingPunct="1">
              <a:buFontTx/>
              <a:buNone/>
            </a:pPr>
            <a:endParaRPr lang="en-US" altLang="en-US" smtClean="0"/>
          </a:p>
          <a:p>
            <a:pPr marL="0" indent="0" algn="ctr" eaLnBrk="1" hangingPunct="1">
              <a:buFontTx/>
              <a:buNone/>
            </a:pPr>
            <a:endParaRPr lang="en-US" altLang="en-US" smtClean="0"/>
          </a:p>
        </p:txBody>
      </p:sp>
      <p:pic>
        <p:nvPicPr>
          <p:cNvPr id="3686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6150" y="2360613"/>
            <a:ext cx="4662488" cy="3248025"/>
          </a:xfrm>
          <a:prstGeom prst="rect">
            <a:avLst/>
          </a:prstGeom>
          <a:noFill/>
          <a:ln w="28575">
            <a:solidFill>
              <a:srgbClr val="092471"/>
            </a:solidFill>
            <a:miter lim="800000"/>
            <a:headEnd/>
            <a:tailEnd/>
          </a:ln>
          <a:extLst>
            <a:ext uri="{909E8E84-426E-40DD-AFC4-6F175D3DCCD1}">
              <a14:hiddenFill xmlns:a14="http://schemas.microsoft.com/office/drawing/2010/main">
                <a:solidFill>
                  <a:srgbClr val="FFFFFF"/>
                </a:solidFill>
              </a14:hiddenFill>
            </a:ext>
          </a:extLst>
        </p:spPr>
      </p:pic>
      <p:sp>
        <p:nvSpPr>
          <p:cNvPr id="36869" name="Slide Number Placeholder 4"/>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860DFDFA-FCC4-4835-92CA-A3B94791FBA6}" type="slidenum">
              <a:rPr lang="en-US" altLang="en-US" sz="2000" smtClean="0">
                <a:solidFill>
                  <a:srgbClr val="092471"/>
                </a:solidFill>
              </a:rPr>
              <a:pPr eaLnBrk="1" hangingPunct="1">
                <a:spcBef>
                  <a:spcPct val="0"/>
                </a:spcBef>
                <a:buFontTx/>
                <a:buNone/>
              </a:pPr>
              <a:t>35</a:t>
            </a:fld>
            <a:endParaRPr lang="en-US" altLang="en-US" sz="2000" smtClean="0">
              <a:solidFill>
                <a:srgbClr val="092471"/>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p:cNvSpPr>
          <p:nvPr>
            <p:ph type="title"/>
          </p:nvPr>
        </p:nvSpPr>
        <p:spPr/>
        <p:txBody>
          <a:bodyPr/>
          <a:lstStyle/>
          <a:p>
            <a:pPr eaLnBrk="1" hangingPunct="1"/>
            <a:r>
              <a:rPr lang="en-US" altLang="en-US" sz="3000" b="1" smtClean="0"/>
              <a:t>DHHS-LME/MCO-Provider </a:t>
            </a:r>
            <a:br>
              <a:rPr lang="en-US" altLang="en-US" sz="3000" b="1" smtClean="0"/>
            </a:br>
            <a:r>
              <a:rPr lang="en-US" altLang="en-US" sz="3000" b="1" smtClean="0"/>
              <a:t>Collaboration Workgroup</a:t>
            </a:r>
          </a:p>
        </p:txBody>
      </p:sp>
      <p:sp>
        <p:nvSpPr>
          <p:cNvPr id="37891" name="Rectangle 3"/>
          <p:cNvSpPr>
            <a:spLocks noGrp="1"/>
          </p:cNvSpPr>
          <p:nvPr>
            <p:ph type="body" idx="1"/>
          </p:nvPr>
        </p:nvSpPr>
        <p:spPr/>
        <p:txBody>
          <a:bodyPr/>
          <a:lstStyle/>
          <a:p>
            <a:pPr algn="ctr" eaLnBrk="1" hangingPunct="1">
              <a:buFontTx/>
              <a:buNone/>
            </a:pPr>
            <a:r>
              <a:rPr lang="en-US" altLang="en-US" u="sng" smtClean="0"/>
              <a:t>Provider Organizations</a:t>
            </a:r>
          </a:p>
          <a:p>
            <a:pPr algn="ctr" eaLnBrk="1" hangingPunct="1">
              <a:buFontTx/>
              <a:buNone/>
            </a:pPr>
            <a:r>
              <a:rPr lang="en-US" altLang="en-US" sz="2000" smtClean="0"/>
              <a:t>Janet Breeding, NC Providers Council</a:t>
            </a:r>
          </a:p>
          <a:p>
            <a:pPr algn="ctr" eaLnBrk="1" hangingPunct="1">
              <a:buFontTx/>
              <a:buNone/>
            </a:pPr>
            <a:r>
              <a:rPr lang="en-US" altLang="en-US" sz="2000" smtClean="0"/>
              <a:t>Sally Cameron, PAC</a:t>
            </a:r>
          </a:p>
          <a:p>
            <a:pPr algn="ctr" eaLnBrk="1" hangingPunct="1">
              <a:buFontTx/>
              <a:buNone/>
            </a:pPr>
            <a:r>
              <a:rPr lang="en-US" altLang="en-US" sz="2000" smtClean="0"/>
              <a:t>Celeste Dominguez, Benchmarks</a:t>
            </a:r>
          </a:p>
          <a:p>
            <a:pPr algn="ctr" eaLnBrk="1" hangingPunct="1">
              <a:buFontTx/>
              <a:buNone/>
            </a:pPr>
            <a:r>
              <a:rPr lang="en-US" altLang="en-US" sz="2000" smtClean="0"/>
              <a:t>Caroline Fisher, Benchmarks</a:t>
            </a:r>
          </a:p>
          <a:p>
            <a:pPr algn="ctr" eaLnBrk="1" hangingPunct="1">
              <a:buFontTx/>
              <a:buNone/>
            </a:pPr>
            <a:r>
              <a:rPr lang="en-US" altLang="en-US" sz="2000" smtClean="0"/>
              <a:t>Lakisha Marelli, Benchmarks</a:t>
            </a:r>
          </a:p>
          <a:p>
            <a:pPr algn="ctr" eaLnBrk="1" hangingPunct="1">
              <a:buFontTx/>
              <a:buNone/>
            </a:pPr>
            <a:r>
              <a:rPr lang="en-US" altLang="en-US" sz="2000" smtClean="0"/>
              <a:t>Margaret Mason, NC Providers Council</a:t>
            </a:r>
          </a:p>
          <a:p>
            <a:pPr eaLnBrk="1" hangingPunct="1">
              <a:buFontTx/>
              <a:buNone/>
            </a:pPr>
            <a:endParaRPr lang="en-US" altLang="en-US" sz="2000" smtClean="0"/>
          </a:p>
        </p:txBody>
      </p:sp>
      <p:pic>
        <p:nvPicPr>
          <p:cNvPr id="3789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3725" y="1371600"/>
            <a:ext cx="1931988" cy="1346200"/>
          </a:xfrm>
          <a:prstGeom prst="rect">
            <a:avLst/>
          </a:prstGeom>
          <a:noFill/>
          <a:ln w="28575">
            <a:solidFill>
              <a:srgbClr val="092471"/>
            </a:solidFill>
            <a:miter lim="800000"/>
            <a:headEnd/>
            <a:tailEnd/>
          </a:ln>
          <a:extLst>
            <a:ext uri="{909E8E84-426E-40DD-AFC4-6F175D3DCCD1}">
              <a14:hiddenFill xmlns:a14="http://schemas.microsoft.com/office/drawing/2010/main">
                <a:solidFill>
                  <a:srgbClr val="FFFFFF"/>
                </a:solidFill>
              </a14:hiddenFill>
            </a:ext>
          </a:extLst>
        </p:spPr>
      </p:pic>
      <p:sp>
        <p:nvSpPr>
          <p:cNvPr id="37893" name="Slide Number Placeholder 4"/>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E8784029-0E99-4A53-8EB4-7D8BB67EA7A3}" type="slidenum">
              <a:rPr lang="en-US" altLang="en-US" sz="2000" smtClean="0">
                <a:solidFill>
                  <a:srgbClr val="092471"/>
                </a:solidFill>
              </a:rPr>
              <a:pPr eaLnBrk="1" hangingPunct="1">
                <a:spcBef>
                  <a:spcPct val="0"/>
                </a:spcBef>
                <a:buFontTx/>
                <a:buNone/>
              </a:pPr>
              <a:t>36</a:t>
            </a:fld>
            <a:endParaRPr lang="en-US" altLang="en-US" sz="2000" smtClean="0">
              <a:solidFill>
                <a:srgbClr val="092471"/>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4"/>
          <p:cNvSpPr>
            <a:spLocks noGrp="1"/>
          </p:cNvSpPr>
          <p:nvPr>
            <p:ph type="title"/>
          </p:nvPr>
        </p:nvSpPr>
        <p:spPr/>
        <p:txBody>
          <a:bodyPr/>
          <a:lstStyle/>
          <a:p>
            <a:pPr eaLnBrk="1" hangingPunct="1"/>
            <a:r>
              <a:rPr lang="en-US" altLang="en-US" sz="3000" b="1" smtClean="0">
                <a:solidFill>
                  <a:srgbClr val="000000"/>
                </a:solidFill>
              </a:rPr>
              <a:t>DHHS-LME/MCO-Provider </a:t>
            </a:r>
            <a:br>
              <a:rPr lang="en-US" altLang="en-US" sz="3000" b="1" smtClean="0">
                <a:solidFill>
                  <a:srgbClr val="000000"/>
                </a:solidFill>
              </a:rPr>
            </a:br>
            <a:r>
              <a:rPr lang="en-US" altLang="en-US" sz="3000" b="1" smtClean="0">
                <a:solidFill>
                  <a:srgbClr val="000000"/>
                </a:solidFill>
              </a:rPr>
              <a:t>Collaboration Workgroup</a:t>
            </a:r>
          </a:p>
        </p:txBody>
      </p:sp>
      <p:sp>
        <p:nvSpPr>
          <p:cNvPr id="38915" name="Rectangle 3"/>
          <p:cNvSpPr>
            <a:spLocks noGrp="1"/>
          </p:cNvSpPr>
          <p:nvPr>
            <p:ph type="body" sz="half" idx="1"/>
          </p:nvPr>
        </p:nvSpPr>
        <p:spPr>
          <a:xfrm>
            <a:off x="254000" y="2368550"/>
            <a:ext cx="4240213" cy="4056063"/>
          </a:xfrm>
        </p:spPr>
        <p:txBody>
          <a:bodyPr/>
          <a:lstStyle/>
          <a:p>
            <a:pPr eaLnBrk="1" hangingPunct="1">
              <a:buFontTx/>
              <a:buNone/>
            </a:pPr>
            <a:r>
              <a:rPr lang="en-US" altLang="en-US" sz="2000" smtClean="0"/>
              <a:t>Leslie Gerard, CenterPoint</a:t>
            </a:r>
          </a:p>
          <a:p>
            <a:pPr eaLnBrk="1" hangingPunct="1">
              <a:buFontTx/>
              <a:buNone/>
            </a:pPr>
            <a:r>
              <a:rPr lang="en-US" altLang="en-US" sz="2000" smtClean="0"/>
              <a:t>Beth Lackey, Partners </a:t>
            </a:r>
          </a:p>
          <a:p>
            <a:pPr eaLnBrk="1" hangingPunct="1">
              <a:buFontTx/>
              <a:buNone/>
            </a:pPr>
            <a:r>
              <a:rPr lang="en-US" altLang="en-US" sz="2000" smtClean="0"/>
              <a:t>Rhonda Little, Cardinal Innovations</a:t>
            </a:r>
          </a:p>
          <a:p>
            <a:pPr eaLnBrk="1" hangingPunct="1">
              <a:buFontTx/>
              <a:buNone/>
            </a:pPr>
            <a:r>
              <a:rPr lang="en-US" altLang="en-US" sz="2000" smtClean="0"/>
              <a:t>Eugene Naughton, CenterPoint </a:t>
            </a:r>
          </a:p>
          <a:p>
            <a:pPr eaLnBrk="1" hangingPunct="1">
              <a:buFontTx/>
              <a:buNone/>
            </a:pPr>
            <a:r>
              <a:rPr lang="en-US" altLang="en-US" sz="2000" smtClean="0"/>
              <a:t>Alison Rieber, Alliance </a:t>
            </a:r>
          </a:p>
          <a:p>
            <a:pPr eaLnBrk="1" hangingPunct="1">
              <a:buFontTx/>
              <a:buNone/>
            </a:pPr>
            <a:endParaRPr lang="en-US" altLang="en-US" sz="2000" smtClean="0"/>
          </a:p>
          <a:p>
            <a:pPr eaLnBrk="1" hangingPunct="1">
              <a:buFontTx/>
              <a:buNone/>
            </a:pPr>
            <a:endParaRPr lang="en-US" altLang="en-US" sz="1600" smtClean="0"/>
          </a:p>
          <a:p>
            <a:pPr eaLnBrk="1" hangingPunct="1">
              <a:buFontTx/>
              <a:buNone/>
            </a:pPr>
            <a:endParaRPr lang="en-US" altLang="en-US" sz="1600" smtClean="0"/>
          </a:p>
          <a:p>
            <a:pPr eaLnBrk="1" hangingPunct="1"/>
            <a:endParaRPr lang="en-US" altLang="en-US" sz="2000" smtClean="0"/>
          </a:p>
        </p:txBody>
      </p:sp>
      <p:sp>
        <p:nvSpPr>
          <p:cNvPr id="38916" name="Rectangle 5"/>
          <p:cNvSpPr>
            <a:spLocks noGrp="1"/>
          </p:cNvSpPr>
          <p:nvPr>
            <p:ph type="body" sz="half" idx="2"/>
          </p:nvPr>
        </p:nvSpPr>
        <p:spPr>
          <a:xfrm>
            <a:off x="4646613" y="2368550"/>
            <a:ext cx="4173537" cy="4056063"/>
          </a:xfrm>
        </p:spPr>
        <p:txBody>
          <a:bodyPr/>
          <a:lstStyle/>
          <a:p>
            <a:pPr eaLnBrk="1" hangingPunct="1">
              <a:buFontTx/>
              <a:buNone/>
            </a:pPr>
            <a:r>
              <a:rPr lang="en-US" altLang="en-US" sz="2000" smtClean="0"/>
              <a:t>Sherry Reece-Cota, Partners </a:t>
            </a:r>
          </a:p>
          <a:p>
            <a:pPr eaLnBrk="1" hangingPunct="1">
              <a:buFontTx/>
              <a:buNone/>
            </a:pPr>
            <a:r>
              <a:rPr lang="en-US" altLang="en-US" sz="2000" smtClean="0"/>
              <a:t>Carol Robertson, Sandhills Center</a:t>
            </a:r>
          </a:p>
          <a:p>
            <a:pPr eaLnBrk="1" hangingPunct="1">
              <a:buFontTx/>
              <a:buNone/>
            </a:pPr>
            <a:r>
              <a:rPr lang="en-US" altLang="en-US" sz="2000" smtClean="0"/>
              <a:t>Karen Salacki, Eastpointe</a:t>
            </a:r>
          </a:p>
          <a:p>
            <a:pPr eaLnBrk="1" hangingPunct="1">
              <a:buFontTx/>
              <a:buNone/>
            </a:pPr>
            <a:r>
              <a:rPr lang="en-US" altLang="en-US" sz="2000" smtClean="0"/>
              <a:t>Claudia Salgado, CenterPoint</a:t>
            </a:r>
          </a:p>
          <a:p>
            <a:pPr eaLnBrk="1" hangingPunct="1">
              <a:buFontTx/>
              <a:buNone/>
            </a:pPr>
            <a:r>
              <a:rPr lang="en-US" altLang="en-US" sz="2000" smtClean="0"/>
              <a:t>Onika Wilson, Cardinal Innovations</a:t>
            </a:r>
          </a:p>
        </p:txBody>
      </p:sp>
      <p:sp>
        <p:nvSpPr>
          <p:cNvPr id="38917" name="Text Box 6"/>
          <p:cNvSpPr txBox="1">
            <a:spLocks noChangeArrowheads="1"/>
          </p:cNvSpPr>
          <p:nvPr/>
        </p:nvSpPr>
        <p:spPr bwMode="auto">
          <a:xfrm>
            <a:off x="2095500" y="1576388"/>
            <a:ext cx="51006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u="sng"/>
              <a:t>NC Council of Community Programs</a:t>
            </a:r>
          </a:p>
        </p:txBody>
      </p:sp>
      <p:pic>
        <p:nvPicPr>
          <p:cNvPr id="389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4575" y="5157788"/>
            <a:ext cx="1817688" cy="1266825"/>
          </a:xfrm>
          <a:prstGeom prst="rect">
            <a:avLst/>
          </a:prstGeom>
          <a:noFill/>
          <a:ln w="28575">
            <a:solidFill>
              <a:srgbClr val="092471"/>
            </a:solidFill>
            <a:miter lim="800000"/>
            <a:headEnd/>
            <a:tailEnd/>
          </a:ln>
          <a:extLst>
            <a:ext uri="{909E8E84-426E-40DD-AFC4-6F175D3DCCD1}">
              <a14:hiddenFill xmlns:a14="http://schemas.microsoft.com/office/drawing/2010/main">
                <a:solidFill>
                  <a:srgbClr val="FFFFFF"/>
                </a:solidFill>
              </a14:hiddenFill>
            </a:ext>
          </a:extLst>
        </p:spPr>
      </p:pic>
      <p:sp>
        <p:nvSpPr>
          <p:cNvPr id="38919" name="Slide Number Placeholder 6"/>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969F4075-55C9-4F64-BA33-C40F4543AA85}" type="slidenum">
              <a:rPr lang="en-US" altLang="en-US" sz="2000" smtClean="0">
                <a:solidFill>
                  <a:srgbClr val="092471"/>
                </a:solidFill>
              </a:rPr>
              <a:pPr eaLnBrk="1" hangingPunct="1">
                <a:spcBef>
                  <a:spcPct val="0"/>
                </a:spcBef>
                <a:buFontTx/>
                <a:buNone/>
              </a:pPr>
              <a:t>37</a:t>
            </a:fld>
            <a:endParaRPr lang="en-US" altLang="en-US" sz="2000" smtClean="0">
              <a:solidFill>
                <a:srgbClr val="092471"/>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p:cNvSpPr>
          <p:nvPr>
            <p:ph type="title"/>
          </p:nvPr>
        </p:nvSpPr>
        <p:spPr/>
        <p:txBody>
          <a:bodyPr/>
          <a:lstStyle/>
          <a:p>
            <a:pPr eaLnBrk="1" hangingPunct="1"/>
            <a:r>
              <a:rPr lang="en-US" altLang="en-US" sz="3000" b="1" smtClean="0"/>
              <a:t>DHHS-LME/MCO-Provider </a:t>
            </a:r>
            <a:br>
              <a:rPr lang="en-US" altLang="en-US" sz="3000" b="1" smtClean="0"/>
            </a:br>
            <a:r>
              <a:rPr lang="en-US" altLang="en-US" sz="3000" b="1" smtClean="0"/>
              <a:t>Collaboration Workgroup</a:t>
            </a:r>
          </a:p>
        </p:txBody>
      </p:sp>
      <p:sp>
        <p:nvSpPr>
          <p:cNvPr id="39939" name="Rectangle 3"/>
          <p:cNvSpPr>
            <a:spLocks noGrp="1"/>
          </p:cNvSpPr>
          <p:nvPr>
            <p:ph type="body" sz="half" idx="1"/>
          </p:nvPr>
        </p:nvSpPr>
        <p:spPr>
          <a:xfrm>
            <a:off x="914400" y="2157413"/>
            <a:ext cx="3579813" cy="4056062"/>
          </a:xfrm>
        </p:spPr>
        <p:txBody>
          <a:bodyPr/>
          <a:lstStyle/>
          <a:p>
            <a:pPr eaLnBrk="1" hangingPunct="1">
              <a:buFontTx/>
              <a:buNone/>
            </a:pPr>
            <a:r>
              <a:rPr lang="en-US" altLang="en-US" sz="1800" smtClean="0"/>
              <a:t>Beverly Bell, DMA</a:t>
            </a:r>
          </a:p>
          <a:p>
            <a:pPr eaLnBrk="1" hangingPunct="1">
              <a:buFontTx/>
              <a:buNone/>
            </a:pPr>
            <a:r>
              <a:rPr lang="en-US" altLang="en-US" sz="1800" smtClean="0"/>
              <a:t>Cynthia Coe, DMH/DD/SAS</a:t>
            </a:r>
          </a:p>
          <a:p>
            <a:pPr eaLnBrk="1" hangingPunct="1">
              <a:buFontTx/>
              <a:buNone/>
            </a:pPr>
            <a:r>
              <a:rPr lang="en-US" altLang="en-US" sz="1800" smtClean="0"/>
              <a:t>Stephanie Gilliam, DHSR</a:t>
            </a:r>
          </a:p>
          <a:p>
            <a:pPr eaLnBrk="1" hangingPunct="1">
              <a:buFontTx/>
              <a:buNone/>
            </a:pPr>
            <a:r>
              <a:rPr lang="en-US" altLang="en-US" sz="1800" smtClean="0"/>
              <a:t>Vince Newton, DMH/DD/SAS</a:t>
            </a:r>
          </a:p>
          <a:p>
            <a:pPr eaLnBrk="1" hangingPunct="1">
              <a:buFontTx/>
              <a:buNone/>
            </a:pPr>
            <a:r>
              <a:rPr lang="en-US" altLang="en-US" sz="1800" smtClean="0"/>
              <a:t>Patrick Piggott, DMA</a:t>
            </a:r>
          </a:p>
          <a:p>
            <a:pPr eaLnBrk="1" hangingPunct="1">
              <a:buFontTx/>
              <a:buNone/>
            </a:pPr>
            <a:r>
              <a:rPr lang="en-US" altLang="en-US" sz="1800" smtClean="0"/>
              <a:t>Sandee Resnick, DMH/DD/SAS</a:t>
            </a:r>
          </a:p>
          <a:p>
            <a:pPr eaLnBrk="1" hangingPunct="1">
              <a:buFontTx/>
              <a:buNone/>
            </a:pPr>
            <a:r>
              <a:rPr lang="en-US" altLang="en-US" sz="1800" smtClean="0"/>
              <a:t>Nancy Rogers, DMH/DD/SAS</a:t>
            </a:r>
          </a:p>
          <a:p>
            <a:pPr eaLnBrk="1" hangingPunct="1">
              <a:buFontTx/>
              <a:buNone/>
            </a:pPr>
            <a:endParaRPr lang="en-US" altLang="en-US" sz="1800" smtClean="0"/>
          </a:p>
          <a:p>
            <a:pPr eaLnBrk="1" hangingPunct="1">
              <a:buFontTx/>
              <a:buNone/>
            </a:pPr>
            <a:endParaRPr lang="en-US" altLang="en-US" sz="1600" smtClean="0"/>
          </a:p>
        </p:txBody>
      </p:sp>
      <p:sp>
        <p:nvSpPr>
          <p:cNvPr id="39940" name="Rectangle 4"/>
          <p:cNvSpPr>
            <a:spLocks noGrp="1"/>
          </p:cNvSpPr>
          <p:nvPr>
            <p:ph type="body" sz="half" idx="2"/>
          </p:nvPr>
        </p:nvSpPr>
        <p:spPr>
          <a:xfrm>
            <a:off x="4646613" y="2157413"/>
            <a:ext cx="3794125" cy="4056062"/>
          </a:xfrm>
        </p:spPr>
        <p:txBody>
          <a:bodyPr/>
          <a:lstStyle/>
          <a:p>
            <a:pPr eaLnBrk="1" hangingPunct="1">
              <a:buFontTx/>
              <a:buNone/>
            </a:pPr>
            <a:r>
              <a:rPr lang="en-US" altLang="en-US" sz="1800" smtClean="0"/>
              <a:t>Michael Schwartz, DMH/DD/SAS</a:t>
            </a:r>
          </a:p>
          <a:p>
            <a:pPr eaLnBrk="1" hangingPunct="1">
              <a:buFontTx/>
              <a:buNone/>
            </a:pPr>
            <a:r>
              <a:rPr lang="en-US" altLang="en-US" sz="1800" smtClean="0"/>
              <a:t>Adolph Simmons, DMA</a:t>
            </a:r>
          </a:p>
          <a:p>
            <a:pPr eaLnBrk="1" hangingPunct="1">
              <a:buFontTx/>
              <a:buNone/>
            </a:pPr>
            <a:r>
              <a:rPr lang="en-US" altLang="en-US" sz="1800" smtClean="0"/>
              <a:t>Glenda Stokes, DMH/DD/SAS</a:t>
            </a:r>
          </a:p>
          <a:p>
            <a:pPr eaLnBrk="1" hangingPunct="1">
              <a:buFontTx/>
              <a:buNone/>
            </a:pPr>
            <a:r>
              <a:rPr lang="en-US" altLang="en-US" sz="1800" smtClean="0"/>
              <a:t>Robin Sulfridge, DHSR</a:t>
            </a:r>
          </a:p>
          <a:p>
            <a:pPr eaLnBrk="1" hangingPunct="1">
              <a:buFontTx/>
              <a:buNone/>
            </a:pPr>
            <a:r>
              <a:rPr lang="en-US" altLang="en-US" sz="1800" smtClean="0"/>
              <a:t>Suzanne Thompson, DMH/DD/SAS</a:t>
            </a:r>
          </a:p>
          <a:p>
            <a:pPr eaLnBrk="1" hangingPunct="1">
              <a:buFontTx/>
              <a:buNone/>
            </a:pPr>
            <a:r>
              <a:rPr lang="en-US" altLang="en-US" sz="1800" smtClean="0"/>
              <a:t>Mary Tripp, DMH/DD/SAS</a:t>
            </a:r>
          </a:p>
          <a:p>
            <a:pPr eaLnBrk="1" hangingPunct="1">
              <a:buFontTx/>
              <a:buNone/>
            </a:pPr>
            <a:r>
              <a:rPr lang="en-US" altLang="en-US" sz="1800" smtClean="0"/>
              <a:t>PeiChi Wu, DMH/DD/SAS</a:t>
            </a:r>
          </a:p>
          <a:p>
            <a:pPr eaLnBrk="1" hangingPunct="1">
              <a:buFontTx/>
              <a:buNone/>
            </a:pPr>
            <a:endParaRPr lang="en-US" altLang="en-US" sz="1800" smtClean="0"/>
          </a:p>
        </p:txBody>
      </p:sp>
      <p:sp>
        <p:nvSpPr>
          <p:cNvPr id="39941" name="Text Box 5"/>
          <p:cNvSpPr txBox="1">
            <a:spLocks noChangeArrowheads="1"/>
          </p:cNvSpPr>
          <p:nvPr/>
        </p:nvSpPr>
        <p:spPr bwMode="auto">
          <a:xfrm>
            <a:off x="3643313" y="1585913"/>
            <a:ext cx="175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u="sng"/>
              <a:t>DHHS Staff</a:t>
            </a:r>
          </a:p>
        </p:txBody>
      </p:sp>
      <p:pic>
        <p:nvPicPr>
          <p:cNvPr id="399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8500" y="868363"/>
            <a:ext cx="1662113" cy="1157287"/>
          </a:xfrm>
          <a:prstGeom prst="rect">
            <a:avLst/>
          </a:prstGeom>
          <a:noFill/>
          <a:ln w="28575">
            <a:solidFill>
              <a:srgbClr val="092471"/>
            </a:solidFill>
            <a:miter lim="800000"/>
            <a:headEnd/>
            <a:tailEnd/>
          </a:ln>
          <a:extLst>
            <a:ext uri="{909E8E84-426E-40DD-AFC4-6F175D3DCCD1}">
              <a14:hiddenFill xmlns:a14="http://schemas.microsoft.com/office/drawing/2010/main">
                <a:solidFill>
                  <a:srgbClr val="FFFFFF"/>
                </a:solidFill>
              </a14:hiddenFill>
            </a:ext>
          </a:extLst>
        </p:spPr>
      </p:pic>
      <p:sp>
        <p:nvSpPr>
          <p:cNvPr id="39943" name="Slide Number Placeholder 6"/>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6766E12E-8C33-47F5-BA6D-523B24AE3391}" type="slidenum">
              <a:rPr lang="en-US" altLang="en-US" sz="2000" smtClean="0">
                <a:solidFill>
                  <a:srgbClr val="092471"/>
                </a:solidFill>
              </a:rPr>
              <a:pPr eaLnBrk="1" hangingPunct="1">
                <a:spcBef>
                  <a:spcPct val="0"/>
                </a:spcBef>
                <a:buFontTx/>
                <a:buNone/>
              </a:pPr>
              <a:t>38</a:t>
            </a:fld>
            <a:endParaRPr lang="en-US" altLang="en-US" sz="2000" smtClean="0">
              <a:solidFill>
                <a:srgbClr val="092471"/>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p:cNvSpPr>
          <p:nvPr>
            <p:ph type="title"/>
          </p:nvPr>
        </p:nvSpPr>
        <p:spPr>
          <a:xfrm>
            <a:off x="914400" y="765175"/>
            <a:ext cx="7313613" cy="868363"/>
          </a:xfrm>
        </p:spPr>
        <p:txBody>
          <a:bodyPr/>
          <a:lstStyle/>
          <a:p>
            <a:pPr eaLnBrk="1" hangingPunct="1"/>
            <a:r>
              <a:rPr lang="en-US" altLang="en-US" sz="5000" smtClean="0"/>
              <a:t>Transparency</a:t>
            </a:r>
          </a:p>
        </p:txBody>
      </p:sp>
      <p:pic>
        <p:nvPicPr>
          <p:cNvPr id="40963" name="Picture 16" descr="http://www.alectia.com/files/8913/0579/1538/RiskManageme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371725"/>
            <a:ext cx="3763963" cy="257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4" name="Picture 19" descr="http://www.bartonheyman.com/images/photo-financial-services.jpg"/>
          <p:cNvPicPr>
            <a:picLocks noGrp="1" noChangeAspect="1" noChangeArrowheads="1"/>
          </p:cNvPicPr>
          <p:nvPr>
            <p:ph type="body" idx="1"/>
          </p:nvPr>
        </p:nvPicPr>
        <p:blipFill>
          <a:blip r:embed="rId4">
            <a:extLst>
              <a:ext uri="{28A0092B-C50C-407E-A947-70E740481C1C}">
                <a14:useLocalDpi xmlns:a14="http://schemas.microsoft.com/office/drawing/2010/main" val="0"/>
              </a:ext>
            </a:extLst>
          </a:blip>
          <a:srcRect/>
          <a:stretch>
            <a:fillRect/>
          </a:stretch>
        </p:blipFill>
        <p:spPr>
          <a:xfrm>
            <a:off x="4678363" y="2371725"/>
            <a:ext cx="3549650" cy="2573338"/>
          </a:xfrm>
        </p:spPr>
      </p:pic>
      <p:sp>
        <p:nvSpPr>
          <p:cNvPr id="40965" name="Text Box 6"/>
          <p:cNvSpPr txBox="1">
            <a:spLocks noChangeArrowheads="1"/>
          </p:cNvSpPr>
          <p:nvPr/>
        </p:nvSpPr>
        <p:spPr bwMode="auto">
          <a:xfrm>
            <a:off x="1912938" y="5459413"/>
            <a:ext cx="51181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40966" name="Text Box 7"/>
          <p:cNvSpPr txBox="1">
            <a:spLocks noChangeArrowheads="1"/>
          </p:cNvSpPr>
          <p:nvPr/>
        </p:nvSpPr>
        <p:spPr bwMode="auto">
          <a:xfrm>
            <a:off x="1512888" y="5754688"/>
            <a:ext cx="62611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40967" name="Text Box 8"/>
          <p:cNvSpPr txBox="1">
            <a:spLocks noChangeArrowheads="1"/>
          </p:cNvSpPr>
          <p:nvPr/>
        </p:nvSpPr>
        <p:spPr bwMode="auto">
          <a:xfrm>
            <a:off x="749300" y="5494338"/>
            <a:ext cx="83343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a:t>The Key to Positive Outcomes and Accountability</a:t>
            </a:r>
          </a:p>
        </p:txBody>
      </p:sp>
      <p:sp>
        <p:nvSpPr>
          <p:cNvPr id="40968" name="Slide Number Placeholder 3"/>
          <p:cNvSpPr txBox="1">
            <a:spLocks noGrp="1"/>
          </p:cNvSpPr>
          <p:nvPr/>
        </p:nvSpPr>
        <p:spPr bwMode="auto">
          <a:xfrm>
            <a:off x="7521575" y="5754688"/>
            <a:ext cx="1482725"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fld id="{4E57CC47-02A1-42D1-BF66-209550DAA252}" type="slidenum">
              <a:rPr lang="en-US" altLang="en-US" sz="2000">
                <a:solidFill>
                  <a:srgbClr val="092471"/>
                </a:solidFill>
                <a:latin typeface="Impact" pitchFamily="34" charset="0"/>
              </a:rPr>
              <a:pPr algn="r" eaLnBrk="1" hangingPunct="1">
                <a:spcBef>
                  <a:spcPct val="0"/>
                </a:spcBef>
                <a:buFontTx/>
                <a:buNone/>
              </a:pPr>
              <a:t>39</a:t>
            </a:fld>
            <a:endParaRPr lang="en-US" altLang="en-US" sz="2000">
              <a:solidFill>
                <a:srgbClr val="092471"/>
              </a:solidFill>
              <a:latin typeface="Impact"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altLang="en-US" sz="3200" smtClean="0"/>
              <a:t>What happened to Gold Star, and what led to this new way of monitoring?</a:t>
            </a:r>
          </a:p>
        </p:txBody>
      </p:sp>
      <p:sp>
        <p:nvSpPr>
          <p:cNvPr id="5123" name="Content Placeholder 2"/>
          <p:cNvSpPr>
            <a:spLocks noGrp="1"/>
          </p:cNvSpPr>
          <p:nvPr>
            <p:ph idx="1"/>
          </p:nvPr>
        </p:nvSpPr>
        <p:spPr>
          <a:xfrm>
            <a:off x="914400" y="1541463"/>
            <a:ext cx="7313613" cy="4056062"/>
          </a:xfrm>
        </p:spPr>
        <p:txBody>
          <a:bodyPr/>
          <a:lstStyle/>
          <a:p>
            <a:pPr eaLnBrk="1" hangingPunct="1">
              <a:buFontTx/>
              <a:buNone/>
            </a:pPr>
            <a:endParaRPr lang="en-US" altLang="en-US" sz="800" smtClean="0">
              <a:solidFill>
                <a:srgbClr val="413C29"/>
              </a:solidFill>
            </a:endParaRPr>
          </a:p>
          <a:p>
            <a:pPr eaLnBrk="1" hangingPunct="1"/>
            <a:r>
              <a:rPr lang="en-US" altLang="en-US" sz="2900" smtClean="0">
                <a:solidFill>
                  <a:srgbClr val="413C29"/>
                </a:solidFill>
              </a:rPr>
              <a:t>Waiver Expansion </a:t>
            </a:r>
          </a:p>
          <a:p>
            <a:pPr eaLnBrk="1" hangingPunct="1"/>
            <a:r>
              <a:rPr lang="en-US" altLang="en-US" sz="2900" smtClean="0">
                <a:solidFill>
                  <a:srgbClr val="413C29"/>
                </a:solidFill>
              </a:rPr>
              <a:t>Continuous Quality Improvement</a:t>
            </a:r>
          </a:p>
          <a:p>
            <a:pPr eaLnBrk="1" hangingPunct="1"/>
            <a:r>
              <a:rPr lang="en-US" altLang="en-US" sz="2900" smtClean="0">
                <a:solidFill>
                  <a:srgbClr val="413C29"/>
                </a:solidFill>
              </a:rPr>
              <a:t>Reduce Administrative Burden on Providers and LME-MCOs per Session Law  2009-451 (SB 202) </a:t>
            </a:r>
          </a:p>
          <a:p>
            <a:pPr eaLnBrk="1" hangingPunct="1"/>
            <a:r>
              <a:rPr lang="en-US" altLang="en-US" sz="2900" smtClean="0">
                <a:solidFill>
                  <a:srgbClr val="413C29"/>
                </a:solidFill>
              </a:rPr>
              <a:t>Business Practices Sub-Committee of the LME-MCO &amp; Provider Standardization Committee</a:t>
            </a:r>
          </a:p>
        </p:txBody>
      </p:sp>
      <p:pic>
        <p:nvPicPr>
          <p:cNvPr id="5124" name="Picture 2" descr="C:\Users\Sandee\AppData\Local\Microsoft\Windows\Temporary Internet Files\Content.IE5\22Q3TSKF\MC90032690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80238" y="1541463"/>
            <a:ext cx="1247775"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Slide Number Placeholder 4"/>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539809A9-D5A1-45DA-913A-6F7270C85B0D}" type="slidenum">
              <a:rPr lang="en-US" altLang="en-US" sz="2000" smtClean="0">
                <a:solidFill>
                  <a:srgbClr val="092471"/>
                </a:solidFill>
              </a:rPr>
              <a:pPr eaLnBrk="1" hangingPunct="1">
                <a:spcBef>
                  <a:spcPct val="0"/>
                </a:spcBef>
                <a:buFontTx/>
                <a:buNone/>
              </a:pPr>
              <a:t>4</a:t>
            </a:fld>
            <a:endParaRPr lang="en-US" altLang="en-US" sz="2000" smtClean="0">
              <a:solidFill>
                <a:srgbClr val="092471"/>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p:cNvSpPr>
          <p:nvPr>
            <p:ph type="title"/>
          </p:nvPr>
        </p:nvSpPr>
        <p:spPr>
          <a:xfrm>
            <a:off x="914400" y="279400"/>
            <a:ext cx="7313613" cy="868363"/>
          </a:xfrm>
        </p:spPr>
        <p:txBody>
          <a:bodyPr/>
          <a:lstStyle/>
          <a:p>
            <a:pPr eaLnBrk="1" hangingPunct="1"/>
            <a:r>
              <a:rPr lang="en-US" altLang="en-US" smtClean="0"/>
              <a:t>Helpful Information</a:t>
            </a:r>
          </a:p>
        </p:txBody>
      </p:sp>
      <p:sp>
        <p:nvSpPr>
          <p:cNvPr id="41987" name="Rectangle 3"/>
          <p:cNvSpPr>
            <a:spLocks noGrp="1"/>
          </p:cNvSpPr>
          <p:nvPr>
            <p:ph type="body" idx="1"/>
          </p:nvPr>
        </p:nvSpPr>
        <p:spPr>
          <a:xfrm>
            <a:off x="914400" y="1311275"/>
            <a:ext cx="7313613" cy="4619625"/>
          </a:xfrm>
        </p:spPr>
        <p:txBody>
          <a:bodyPr/>
          <a:lstStyle/>
          <a:p>
            <a:pPr eaLnBrk="1" hangingPunct="1">
              <a:lnSpc>
                <a:spcPct val="80000"/>
              </a:lnSpc>
            </a:pPr>
            <a:r>
              <a:rPr lang="en-US" altLang="en-US" sz="2000" smtClean="0"/>
              <a:t>DMH/DD/SS Provider Monitoring link for tools, guidelines and updated information:  </a:t>
            </a:r>
            <a:r>
              <a:rPr lang="en-US" altLang="en-US" sz="2000" smtClean="0">
                <a:hlinkClick r:id="rId3"/>
              </a:rPr>
              <a:t>http://www.ncdhhs.gov/mhddsas/providers/providermonitoring/index.htm</a:t>
            </a:r>
            <a:r>
              <a:rPr lang="en-US" altLang="en-US" sz="2000" smtClean="0"/>
              <a:t> </a:t>
            </a:r>
          </a:p>
          <a:p>
            <a:pPr eaLnBrk="1" hangingPunct="1">
              <a:lnSpc>
                <a:spcPct val="80000"/>
              </a:lnSpc>
            </a:pPr>
            <a:r>
              <a:rPr lang="en-US" altLang="en-US" sz="2000" smtClean="0"/>
              <a:t>Records Management and Documentation Manual:  </a:t>
            </a:r>
            <a:r>
              <a:rPr lang="en-US" altLang="en-US" sz="2000" smtClean="0">
                <a:hlinkClick r:id="rId4"/>
              </a:rPr>
              <a:t>http://www.ncdhhs.gov/mhddsas/statspublications/Manuals/rmdmanual-final.pdf</a:t>
            </a:r>
            <a:r>
              <a:rPr lang="en-US" altLang="en-US" sz="2000" smtClean="0"/>
              <a:t> </a:t>
            </a:r>
          </a:p>
          <a:p>
            <a:pPr eaLnBrk="1" hangingPunct="1">
              <a:lnSpc>
                <a:spcPct val="80000"/>
              </a:lnSpc>
            </a:pPr>
            <a:r>
              <a:rPr lang="en-US" altLang="en-US" sz="2000" smtClean="0"/>
              <a:t>DMA Clinical Coverage Policies: </a:t>
            </a:r>
            <a:r>
              <a:rPr lang="en-US" altLang="en-US" sz="2000" smtClean="0">
                <a:hlinkClick r:id="rId5"/>
              </a:rPr>
              <a:t>http://www.ncdhhs.gov/dma/mp/</a:t>
            </a:r>
            <a:r>
              <a:rPr lang="en-US" altLang="en-US" sz="2000" smtClean="0"/>
              <a:t> </a:t>
            </a:r>
          </a:p>
          <a:p>
            <a:pPr eaLnBrk="1" hangingPunct="1">
              <a:lnSpc>
                <a:spcPct val="80000"/>
              </a:lnSpc>
            </a:pPr>
            <a:r>
              <a:rPr lang="en-US" altLang="en-US" sz="2000" smtClean="0"/>
              <a:t>DMH/DD/SAS Plan of Correction Policy and forms:  </a:t>
            </a:r>
            <a:r>
              <a:rPr lang="en-US" altLang="en-US" sz="2000" smtClean="0">
                <a:hlinkClick r:id="rId6"/>
              </a:rPr>
              <a:t>http://www.ncdhhs.gov/mhddsas/providers/POC/ index.htm</a:t>
            </a:r>
            <a:r>
              <a:rPr lang="en-US" altLang="en-US" sz="2000" smtClean="0"/>
              <a:t> </a:t>
            </a:r>
          </a:p>
          <a:p>
            <a:pPr eaLnBrk="1" hangingPunct="1">
              <a:lnSpc>
                <a:spcPct val="80000"/>
              </a:lnSpc>
            </a:pPr>
            <a:r>
              <a:rPr lang="en-US" altLang="en-US" sz="2000" smtClean="0"/>
              <a:t>DHSR Mental Health Licensure Section:  </a:t>
            </a:r>
            <a:r>
              <a:rPr lang="en-US" altLang="en-US" sz="2000" smtClean="0">
                <a:hlinkClick r:id="rId7"/>
              </a:rPr>
              <a:t>http://www.ncdhhs.gov/dhsr/mhlcs/mhpage.html</a:t>
            </a:r>
            <a:r>
              <a:rPr lang="en-US" altLang="en-US" sz="2000" smtClean="0"/>
              <a:t> </a:t>
            </a:r>
          </a:p>
          <a:p>
            <a:pPr eaLnBrk="1" hangingPunct="1">
              <a:lnSpc>
                <a:spcPct val="80000"/>
              </a:lnSpc>
            </a:pPr>
            <a:endParaRPr lang="en-US" altLang="en-US" sz="2000" smtClean="0"/>
          </a:p>
        </p:txBody>
      </p:sp>
      <p:pic>
        <p:nvPicPr>
          <p:cNvPr id="41988" name="Picture 4" descr="MC90023093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72313" y="4419600"/>
            <a:ext cx="1619250"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9" name="Slide Number Placeholder 1"/>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8B3D44EF-2216-4D7F-AB40-C7303B61B4C2}" type="slidenum">
              <a:rPr lang="en-US" altLang="en-US" sz="2000" smtClean="0">
                <a:solidFill>
                  <a:srgbClr val="092471"/>
                </a:solidFill>
              </a:rPr>
              <a:pPr eaLnBrk="1" hangingPunct="1">
                <a:spcBef>
                  <a:spcPct val="0"/>
                </a:spcBef>
                <a:buFontTx/>
                <a:buNone/>
              </a:pPr>
              <a:t>40</a:t>
            </a:fld>
            <a:endParaRPr lang="en-US" altLang="en-US" sz="2000" smtClean="0">
              <a:solidFill>
                <a:srgbClr val="092471"/>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eaLnBrk="1" hangingPunct="1"/>
            <a:r>
              <a:rPr lang="en-US" altLang="en-US" b="1" smtClean="0"/>
              <a:t>Additional Information &amp; Updates</a:t>
            </a:r>
          </a:p>
        </p:txBody>
      </p:sp>
      <p:sp>
        <p:nvSpPr>
          <p:cNvPr id="43011" name="Content Placeholder 2"/>
          <p:cNvSpPr>
            <a:spLocks noGrp="1"/>
          </p:cNvSpPr>
          <p:nvPr>
            <p:ph idx="1"/>
          </p:nvPr>
        </p:nvSpPr>
        <p:spPr/>
        <p:txBody>
          <a:bodyPr/>
          <a:lstStyle/>
          <a:p>
            <a:pPr marL="0" indent="0" eaLnBrk="1" hangingPunct="1">
              <a:buFontTx/>
              <a:buNone/>
            </a:pPr>
            <a:endParaRPr lang="en-US" altLang="en-US" smtClean="0"/>
          </a:p>
          <a:p>
            <a:pPr marL="0" indent="0" algn="ctr" eaLnBrk="1" hangingPunct="1">
              <a:buFontTx/>
              <a:buNone/>
            </a:pPr>
            <a:r>
              <a:rPr lang="en-US" altLang="en-US" smtClean="0"/>
              <a:t>Additional background information about the DHHS Provider Monitoring Process can be found on the Provider Monitoring web page:</a:t>
            </a:r>
          </a:p>
          <a:p>
            <a:pPr marL="0" indent="0" algn="ctr" eaLnBrk="1" hangingPunct="1">
              <a:buFontTx/>
              <a:buNone/>
            </a:pPr>
            <a:r>
              <a:rPr lang="en-US" altLang="en-US" sz="2800" smtClean="0">
                <a:hlinkClick r:id="rId3"/>
              </a:rPr>
              <a:t>http://www.ncdhhs.gov/mhddsas/providers/ providermonitoring/index.htm</a:t>
            </a:r>
            <a:r>
              <a:rPr lang="en-US" altLang="en-US" smtClean="0"/>
              <a:t> </a:t>
            </a:r>
          </a:p>
          <a:p>
            <a:pPr marL="0" indent="0" algn="ctr" eaLnBrk="1" hangingPunct="1">
              <a:buFontTx/>
              <a:buNone/>
            </a:pPr>
            <a:r>
              <a:rPr lang="en-US" altLang="en-US" smtClean="0"/>
              <a:t>Check the Announcements page for new postings.</a:t>
            </a:r>
          </a:p>
        </p:txBody>
      </p:sp>
      <p:sp>
        <p:nvSpPr>
          <p:cNvPr id="43012"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D912CA06-AC55-440E-8E62-FF4E52A336CD}" type="slidenum">
              <a:rPr lang="en-US" altLang="en-US" sz="2000" smtClean="0">
                <a:solidFill>
                  <a:srgbClr val="092471"/>
                </a:solidFill>
              </a:rPr>
              <a:pPr eaLnBrk="1" hangingPunct="1">
                <a:spcBef>
                  <a:spcPct val="0"/>
                </a:spcBef>
                <a:buFontTx/>
                <a:buNone/>
              </a:pPr>
              <a:t>41</a:t>
            </a:fld>
            <a:endParaRPr lang="en-US" altLang="en-US" sz="2000" smtClean="0">
              <a:solidFill>
                <a:srgbClr val="092471"/>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idx="4294967295"/>
          </p:nvPr>
        </p:nvSpPr>
        <p:spPr>
          <a:xfrm>
            <a:off x="914400" y="503238"/>
            <a:ext cx="7313613" cy="715962"/>
          </a:xfrm>
        </p:spPr>
        <p:txBody>
          <a:bodyPr/>
          <a:lstStyle/>
          <a:p>
            <a:pPr eaLnBrk="1" hangingPunct="1"/>
            <a:r>
              <a:rPr lang="en-US" altLang="en-US" smtClean="0"/>
              <a:t>We want to hear from you!!</a:t>
            </a:r>
          </a:p>
        </p:txBody>
      </p:sp>
      <p:sp>
        <p:nvSpPr>
          <p:cNvPr id="44035" name="Content Placeholder 2"/>
          <p:cNvSpPr>
            <a:spLocks noGrp="1"/>
          </p:cNvSpPr>
          <p:nvPr>
            <p:ph idx="4294967295"/>
          </p:nvPr>
        </p:nvSpPr>
        <p:spPr/>
        <p:txBody>
          <a:bodyPr/>
          <a:lstStyle/>
          <a:p>
            <a:pPr algn="ctr" eaLnBrk="1" hangingPunct="1"/>
            <a:endParaRPr lang="en-US" altLang="en-US" smtClean="0"/>
          </a:p>
          <a:p>
            <a:pPr algn="ctr" eaLnBrk="1" hangingPunct="1"/>
            <a:endParaRPr lang="en-US" altLang="en-US" smtClean="0"/>
          </a:p>
          <a:p>
            <a:pPr algn="ctr" eaLnBrk="1" hangingPunct="1"/>
            <a:endParaRPr lang="en-US" altLang="en-US" smtClean="0"/>
          </a:p>
          <a:p>
            <a:pPr algn="ctr" eaLnBrk="1" hangingPunct="1"/>
            <a:endParaRPr lang="en-US" altLang="en-US" smtClean="0"/>
          </a:p>
        </p:txBody>
      </p:sp>
      <p:pic>
        <p:nvPicPr>
          <p:cNvPr id="4403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7888" y="1371600"/>
            <a:ext cx="4732337" cy="518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7" name="Slide Number Placeholder 4"/>
          <p:cNvSpPr txBox="1">
            <a:spLocks noGrp="1"/>
          </p:cNvSpPr>
          <p:nvPr/>
        </p:nvSpPr>
        <p:spPr bwMode="auto">
          <a:xfrm>
            <a:off x="7521575" y="5476875"/>
            <a:ext cx="1482725"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fld id="{C4229E39-ECDD-42AE-B71F-B5ED326DA0CB}" type="slidenum">
              <a:rPr lang="en-US" altLang="en-US" sz="2000">
                <a:solidFill>
                  <a:srgbClr val="092471"/>
                </a:solidFill>
                <a:latin typeface="Impact" pitchFamily="34" charset="0"/>
              </a:rPr>
              <a:pPr algn="r" eaLnBrk="1" hangingPunct="1">
                <a:spcBef>
                  <a:spcPct val="0"/>
                </a:spcBef>
                <a:buFontTx/>
                <a:buNone/>
              </a:pPr>
              <a:t>42</a:t>
            </a:fld>
            <a:endParaRPr lang="en-US" altLang="en-US" sz="2000">
              <a:solidFill>
                <a:srgbClr val="092471"/>
              </a:solidFill>
              <a:latin typeface="Impact" pitchFamily="3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914400" y="373063"/>
            <a:ext cx="7313613" cy="868362"/>
          </a:xfrm>
        </p:spPr>
        <p:txBody>
          <a:bodyPr/>
          <a:lstStyle/>
          <a:p>
            <a:pPr eaLnBrk="1" hangingPunct="1"/>
            <a:r>
              <a:rPr lang="en-US" altLang="en-US" b="1" smtClean="0"/>
              <a:t>Questions</a:t>
            </a:r>
          </a:p>
        </p:txBody>
      </p:sp>
      <p:sp>
        <p:nvSpPr>
          <p:cNvPr id="45059" name="Content Placeholder 2"/>
          <p:cNvSpPr>
            <a:spLocks noGrp="1"/>
          </p:cNvSpPr>
          <p:nvPr>
            <p:ph idx="1"/>
          </p:nvPr>
        </p:nvSpPr>
        <p:spPr>
          <a:xfrm>
            <a:off x="914400" y="1241425"/>
            <a:ext cx="7313613" cy="4056063"/>
          </a:xfrm>
        </p:spPr>
        <p:txBody>
          <a:bodyPr/>
          <a:lstStyle/>
          <a:p>
            <a:pPr marL="0" indent="0" eaLnBrk="1" hangingPunct="1">
              <a:buFontTx/>
              <a:buNone/>
            </a:pPr>
            <a:endParaRPr lang="en-US" altLang="en-US" smtClean="0"/>
          </a:p>
          <a:p>
            <a:pPr marL="0" indent="0" algn="ctr" eaLnBrk="1" hangingPunct="1">
              <a:buFontTx/>
              <a:buNone/>
            </a:pPr>
            <a:endParaRPr lang="en-US" altLang="en-US" sz="8000" smtClean="0">
              <a:latin typeface="Arial Narrow" pitchFamily="34" charset="0"/>
            </a:endParaRPr>
          </a:p>
          <a:p>
            <a:pPr marL="0" indent="0" algn="ctr" eaLnBrk="1" hangingPunct="1">
              <a:buFontTx/>
              <a:buNone/>
            </a:pPr>
            <a:r>
              <a:rPr lang="en-US" altLang="en-US" sz="2800" smtClean="0"/>
              <a:t>Please send any questions or comments about the Provider Monitoring Tools or process to the following mailbox:</a:t>
            </a:r>
          </a:p>
          <a:p>
            <a:pPr marL="0" indent="0" algn="ctr" eaLnBrk="1" hangingPunct="1">
              <a:buFontTx/>
              <a:buNone/>
            </a:pPr>
            <a:r>
              <a:rPr lang="en-US" altLang="en-US" sz="2800" smtClean="0">
                <a:hlinkClick r:id="rId3"/>
              </a:rPr>
              <a:t>provider.monitoring@dhhs.nc.gov</a:t>
            </a:r>
            <a:r>
              <a:rPr lang="en-US" altLang="en-US" sz="2800" smtClean="0"/>
              <a:t> </a:t>
            </a:r>
          </a:p>
          <a:p>
            <a:pPr marL="0" indent="0" algn="ctr" eaLnBrk="1" hangingPunct="1">
              <a:buFontTx/>
              <a:buNone/>
            </a:pPr>
            <a:r>
              <a:rPr lang="en-US" altLang="en-US" sz="2800" smtClean="0"/>
              <a:t>Please put either “FEEDBACK” or “QUESTION” in the subject line!</a:t>
            </a:r>
          </a:p>
        </p:txBody>
      </p:sp>
      <p:pic>
        <p:nvPicPr>
          <p:cNvPr id="45060" name="Picture 2" descr="C:\Users\Sandee\AppData\Local\Microsoft\Windows\Temporary Internet Files\Content.IE5\22Q3TSKF\MC900326908[1].w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3638" y="1241425"/>
            <a:ext cx="1878012" cy="187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1" name="Slide Number Placeholder 4"/>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62E2AE7E-1427-41DC-BA93-C5B333BB049C}" type="slidenum">
              <a:rPr lang="en-US" altLang="en-US" sz="2000" smtClean="0">
                <a:solidFill>
                  <a:srgbClr val="092471"/>
                </a:solidFill>
              </a:rPr>
              <a:pPr eaLnBrk="1" hangingPunct="1">
                <a:spcBef>
                  <a:spcPct val="0"/>
                </a:spcBef>
                <a:buFontTx/>
                <a:buNone/>
              </a:pPr>
              <a:t>43</a:t>
            </a:fld>
            <a:endParaRPr lang="en-US" altLang="en-US" sz="2000" smtClean="0">
              <a:solidFill>
                <a:srgbClr val="09247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altLang="en-US" sz="3200" smtClean="0"/>
              <a:t>What happened to Gold Star, and what led to this new way of monitoring?</a:t>
            </a:r>
            <a:r>
              <a:rPr lang="en-US" altLang="en-US" sz="2900" smtClean="0"/>
              <a:t> </a:t>
            </a:r>
            <a:br>
              <a:rPr lang="en-US" altLang="en-US" sz="2900" smtClean="0"/>
            </a:br>
            <a:r>
              <a:rPr lang="en-US" altLang="en-US" sz="2000" smtClean="0">
                <a:solidFill>
                  <a:srgbClr val="092471"/>
                </a:solidFill>
              </a:rPr>
              <a:t>CONTINUED</a:t>
            </a:r>
            <a:endParaRPr lang="en-US" altLang="en-US" sz="2900" smtClean="0">
              <a:solidFill>
                <a:srgbClr val="092471"/>
              </a:solidFill>
            </a:endParaRPr>
          </a:p>
        </p:txBody>
      </p:sp>
      <p:sp>
        <p:nvSpPr>
          <p:cNvPr id="6147" name="Content Placeholder 2"/>
          <p:cNvSpPr>
            <a:spLocks noGrp="1"/>
          </p:cNvSpPr>
          <p:nvPr>
            <p:ph idx="1"/>
          </p:nvPr>
        </p:nvSpPr>
        <p:spPr>
          <a:xfrm>
            <a:off x="141288" y="1779588"/>
            <a:ext cx="8863012" cy="4056062"/>
          </a:xfrm>
        </p:spPr>
        <p:txBody>
          <a:bodyPr/>
          <a:lstStyle/>
          <a:p>
            <a:pPr eaLnBrk="1" hangingPunct="1">
              <a:lnSpc>
                <a:spcPct val="80000"/>
              </a:lnSpc>
            </a:pPr>
            <a:r>
              <a:rPr lang="en-US" altLang="en-US" sz="2800" smtClean="0">
                <a:solidFill>
                  <a:srgbClr val="413C29"/>
                </a:solidFill>
              </a:rPr>
              <a:t>A greatly streamlined, non-duplicative, standardized process needed for local monitoring.</a:t>
            </a:r>
          </a:p>
          <a:p>
            <a:pPr eaLnBrk="1" hangingPunct="1">
              <a:lnSpc>
                <a:spcPct val="80000"/>
              </a:lnSpc>
            </a:pPr>
            <a:r>
              <a:rPr lang="en-US" altLang="en-US" sz="2800" smtClean="0">
                <a:solidFill>
                  <a:srgbClr val="413C29"/>
                </a:solidFill>
              </a:rPr>
              <a:t>The Provider Monitoring Workgroup expanded to include representatives from:</a:t>
            </a:r>
          </a:p>
          <a:p>
            <a:pPr lvl="2" eaLnBrk="1" hangingPunct="1">
              <a:lnSpc>
                <a:spcPct val="80000"/>
              </a:lnSpc>
              <a:buFont typeface="Wingdings" pitchFamily="2" charset="2"/>
              <a:buChar char="Ø"/>
            </a:pPr>
            <a:r>
              <a:rPr lang="en-US" altLang="en-US" sz="2800" smtClean="0">
                <a:solidFill>
                  <a:srgbClr val="413C29"/>
                </a:solidFill>
              </a:rPr>
              <a:t>NC Council of Community Programs Business Practices Sub-Committee </a:t>
            </a:r>
          </a:p>
          <a:p>
            <a:pPr lvl="2" eaLnBrk="1" hangingPunct="1">
              <a:lnSpc>
                <a:spcPct val="80000"/>
              </a:lnSpc>
              <a:buFont typeface="Wingdings" pitchFamily="2" charset="2"/>
              <a:buChar char="Ø"/>
            </a:pPr>
            <a:r>
              <a:rPr lang="en-US" altLang="en-US" sz="2800" smtClean="0">
                <a:solidFill>
                  <a:srgbClr val="413C29"/>
                </a:solidFill>
              </a:rPr>
              <a:t>NC Providers Council </a:t>
            </a:r>
          </a:p>
          <a:p>
            <a:pPr lvl="2" eaLnBrk="1" hangingPunct="1">
              <a:lnSpc>
                <a:spcPct val="80000"/>
              </a:lnSpc>
              <a:buFont typeface="Wingdings" pitchFamily="2" charset="2"/>
              <a:buChar char="Ø"/>
            </a:pPr>
            <a:r>
              <a:rPr lang="en-US" altLang="en-US" sz="2800" smtClean="0">
                <a:solidFill>
                  <a:srgbClr val="413C29"/>
                </a:solidFill>
              </a:rPr>
              <a:t>Benchmarks</a:t>
            </a:r>
          </a:p>
          <a:p>
            <a:pPr lvl="2" eaLnBrk="1" hangingPunct="1">
              <a:lnSpc>
                <a:spcPct val="80000"/>
              </a:lnSpc>
              <a:buFont typeface="Wingdings" pitchFamily="2" charset="2"/>
              <a:buChar char="Ø"/>
            </a:pPr>
            <a:r>
              <a:rPr lang="en-US" altLang="en-US" sz="2800" smtClean="0">
                <a:solidFill>
                  <a:srgbClr val="413C29"/>
                </a:solidFill>
              </a:rPr>
              <a:t>Professional Association Council</a:t>
            </a:r>
          </a:p>
        </p:txBody>
      </p:sp>
      <p:sp>
        <p:nvSpPr>
          <p:cNvPr id="6148" name="Slide Number Placeholder 3"/>
          <p:cNvSpPr>
            <a:spLocks noGrp="1"/>
          </p:cNvSpPr>
          <p:nvPr>
            <p:ph type="sldNum" sz="quarter" idx="12"/>
          </p:nvPr>
        </p:nvSpPr>
        <p:spPr>
          <a:xfrm>
            <a:off x="7521575" y="5661025"/>
            <a:ext cx="1482725" cy="852488"/>
          </a:xfrm>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smtClean="0">
                <a:solidFill>
                  <a:srgbClr val="092471"/>
                </a:solidFill>
              </a:rPr>
              <a:t>5</a:t>
            </a:r>
          </a:p>
        </p:txBody>
      </p:sp>
      <p:pic>
        <p:nvPicPr>
          <p:cNvPr id="6149" name="Picture 5" descr="MC90023077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16725" y="4043363"/>
            <a:ext cx="1670050" cy="179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914400" y="503238"/>
            <a:ext cx="7313613" cy="715962"/>
          </a:xfrm>
        </p:spPr>
        <p:txBody>
          <a:bodyPr/>
          <a:lstStyle/>
          <a:p>
            <a:pPr eaLnBrk="1" hangingPunct="1"/>
            <a:r>
              <a:rPr lang="en-US" altLang="en-US" smtClean="0"/>
              <a:t>We heard you!!</a:t>
            </a:r>
          </a:p>
        </p:txBody>
      </p:sp>
      <p:sp>
        <p:nvSpPr>
          <p:cNvPr id="7171" name="Content Placeholder 2"/>
          <p:cNvSpPr>
            <a:spLocks noGrp="1"/>
          </p:cNvSpPr>
          <p:nvPr>
            <p:ph idx="1"/>
          </p:nvPr>
        </p:nvSpPr>
        <p:spPr/>
        <p:txBody>
          <a:bodyPr/>
          <a:lstStyle/>
          <a:p>
            <a:pPr algn="ctr" eaLnBrk="1" hangingPunct="1"/>
            <a:endParaRPr lang="en-US" altLang="en-US" smtClean="0"/>
          </a:p>
          <a:p>
            <a:pPr algn="ctr" eaLnBrk="1" hangingPunct="1"/>
            <a:endParaRPr lang="en-US" altLang="en-US" smtClean="0"/>
          </a:p>
          <a:p>
            <a:pPr algn="ctr" eaLnBrk="1" hangingPunct="1"/>
            <a:endParaRPr lang="en-US" altLang="en-US" smtClean="0"/>
          </a:p>
          <a:p>
            <a:pPr algn="ctr" eaLnBrk="1" hangingPunct="1"/>
            <a:endParaRPr lang="en-US" altLang="en-US" smtClean="0"/>
          </a:p>
        </p:txBody>
      </p:sp>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7888" y="1371600"/>
            <a:ext cx="4732337" cy="518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Slide Number Placeholder 4"/>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E838DB5D-22E6-474F-8298-75B10AEB3483}" type="slidenum">
              <a:rPr lang="en-US" altLang="en-US" sz="2000" smtClean="0">
                <a:solidFill>
                  <a:srgbClr val="092471"/>
                </a:solidFill>
              </a:rPr>
              <a:pPr eaLnBrk="1" hangingPunct="1">
                <a:spcBef>
                  <a:spcPct val="0"/>
                </a:spcBef>
                <a:buFontTx/>
                <a:buNone/>
              </a:pPr>
              <a:t>6</a:t>
            </a:fld>
            <a:endParaRPr lang="en-US" altLang="en-US" sz="2000" smtClean="0">
              <a:solidFill>
                <a:srgbClr val="09247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altLang="en-US" smtClean="0"/>
              <a:t>Stakeholder Groups</a:t>
            </a:r>
          </a:p>
        </p:txBody>
      </p:sp>
      <p:sp>
        <p:nvSpPr>
          <p:cNvPr id="8195" name="Content Placeholder 2"/>
          <p:cNvSpPr>
            <a:spLocks noGrp="1"/>
          </p:cNvSpPr>
          <p:nvPr>
            <p:ph idx="1"/>
          </p:nvPr>
        </p:nvSpPr>
        <p:spPr/>
        <p:txBody>
          <a:bodyPr/>
          <a:lstStyle/>
          <a:p>
            <a:pPr eaLnBrk="1" hangingPunct="1"/>
            <a:endParaRPr lang="en-US" altLang="en-US" smtClean="0"/>
          </a:p>
          <a:p>
            <a:pPr eaLnBrk="1" hangingPunct="1"/>
            <a:r>
              <a:rPr lang="en-US" altLang="en-US" smtClean="0"/>
              <a:t>Benchmarks</a:t>
            </a:r>
          </a:p>
          <a:p>
            <a:pPr eaLnBrk="1" hangingPunct="1"/>
            <a:r>
              <a:rPr lang="en-US" altLang="en-US" smtClean="0"/>
              <a:t>N C Council of Community Programs</a:t>
            </a:r>
          </a:p>
          <a:p>
            <a:pPr eaLnBrk="1" hangingPunct="1"/>
            <a:r>
              <a:rPr lang="en-US" altLang="en-US" smtClean="0"/>
              <a:t>NC Providers Council</a:t>
            </a:r>
          </a:p>
          <a:p>
            <a:pPr eaLnBrk="1" hangingPunct="1"/>
            <a:r>
              <a:rPr lang="en-US" altLang="en-US" smtClean="0"/>
              <a:t>Professional Association Council</a:t>
            </a:r>
          </a:p>
        </p:txBody>
      </p:sp>
      <p:sp>
        <p:nvSpPr>
          <p:cNvPr id="8196" name="Slide Number Placeholder 2"/>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BB9D07C2-762B-449E-980B-76E346B4F6D9}" type="slidenum">
              <a:rPr lang="en-US" altLang="en-US" sz="2000" smtClean="0">
                <a:solidFill>
                  <a:srgbClr val="092471"/>
                </a:solidFill>
              </a:rPr>
              <a:pPr eaLnBrk="1" hangingPunct="1">
                <a:spcBef>
                  <a:spcPct val="0"/>
                </a:spcBef>
                <a:buFontTx/>
                <a:buNone/>
              </a:pPr>
              <a:t>7</a:t>
            </a:fld>
            <a:endParaRPr lang="en-US" altLang="en-US" sz="2000" smtClean="0">
              <a:solidFill>
                <a:srgbClr val="09247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altLang="en-US" smtClean="0"/>
              <a:t>Professional Association Council</a:t>
            </a:r>
          </a:p>
        </p:txBody>
      </p:sp>
      <p:sp>
        <p:nvSpPr>
          <p:cNvPr id="40962" name="Content Placeholder 2"/>
          <p:cNvSpPr>
            <a:spLocks noGrp="1"/>
          </p:cNvSpPr>
          <p:nvPr>
            <p:ph sz="half" idx="1"/>
          </p:nvPr>
        </p:nvSpPr>
        <p:spPr>
          <a:xfrm>
            <a:off x="914400" y="1735138"/>
            <a:ext cx="3565525" cy="4351337"/>
          </a:xfrm>
        </p:spPr>
        <p:txBody>
          <a:bodyPr/>
          <a:lstStyle/>
          <a:p>
            <a:pPr eaLnBrk="1" hangingPunct="1">
              <a:defRPr/>
            </a:pPr>
            <a:r>
              <a:rPr lang="en-US" sz="2400" dirty="0"/>
              <a:t>Addiction Professionals of NC</a:t>
            </a:r>
          </a:p>
          <a:p>
            <a:pPr eaLnBrk="1" hangingPunct="1">
              <a:defRPr/>
            </a:pPr>
            <a:r>
              <a:rPr lang="en-US" sz="2400" dirty="0"/>
              <a:t>Licensed Professional Counselors Assoc. of NC</a:t>
            </a:r>
          </a:p>
          <a:p>
            <a:pPr eaLnBrk="1" hangingPunct="1">
              <a:defRPr/>
            </a:pPr>
            <a:r>
              <a:rPr lang="en-US" sz="2400" dirty="0"/>
              <a:t>National Association of Social Workers-NC Chapter</a:t>
            </a:r>
          </a:p>
          <a:p>
            <a:pPr eaLnBrk="1" hangingPunct="1">
              <a:defRPr/>
            </a:pPr>
            <a:r>
              <a:rPr lang="en-US" sz="2400" dirty="0"/>
              <a:t>NC Association for Marriage &amp; Family Therapy</a:t>
            </a:r>
          </a:p>
          <a:p>
            <a:pPr marL="0" indent="0" eaLnBrk="1" hangingPunct="1">
              <a:buFontTx/>
              <a:buNone/>
              <a:defRPr/>
            </a:pPr>
            <a:endParaRPr lang="en-US" sz="2400" dirty="0" smtClean="0"/>
          </a:p>
        </p:txBody>
      </p:sp>
      <p:sp>
        <p:nvSpPr>
          <p:cNvPr id="9220" name="Content Placeholder 3"/>
          <p:cNvSpPr>
            <a:spLocks noGrp="1"/>
          </p:cNvSpPr>
          <p:nvPr>
            <p:ph sz="half" idx="2"/>
          </p:nvPr>
        </p:nvSpPr>
        <p:spPr>
          <a:xfrm>
            <a:off x="4648200" y="1735138"/>
            <a:ext cx="3565525" cy="4351337"/>
          </a:xfrm>
        </p:spPr>
        <p:txBody>
          <a:bodyPr/>
          <a:lstStyle/>
          <a:p>
            <a:pPr eaLnBrk="1" hangingPunct="1"/>
            <a:r>
              <a:rPr lang="en-US" altLang="en-US" sz="2400" smtClean="0"/>
              <a:t>NC Counseling Association</a:t>
            </a:r>
          </a:p>
          <a:p>
            <a:pPr eaLnBrk="1" hangingPunct="1"/>
            <a:r>
              <a:rPr lang="en-US" altLang="en-US" sz="2400" smtClean="0"/>
              <a:t>NC Nurses Association</a:t>
            </a:r>
          </a:p>
          <a:p>
            <a:pPr eaLnBrk="1" hangingPunct="1"/>
            <a:r>
              <a:rPr lang="en-US" altLang="en-US" sz="2400" smtClean="0"/>
              <a:t>NC Psychiatric Association</a:t>
            </a:r>
          </a:p>
          <a:p>
            <a:pPr eaLnBrk="1" hangingPunct="1"/>
            <a:r>
              <a:rPr lang="en-US" altLang="en-US" sz="2400" smtClean="0"/>
              <a:t>NC Psychological Association</a:t>
            </a:r>
          </a:p>
          <a:p>
            <a:pPr eaLnBrk="1" hangingPunct="1"/>
            <a:r>
              <a:rPr lang="en-US" altLang="en-US" sz="2400" smtClean="0"/>
              <a:t>NC Society for Clinical Social Work</a:t>
            </a:r>
          </a:p>
          <a:p>
            <a:pPr eaLnBrk="1" hangingPunct="1"/>
            <a:endParaRPr lang="en-US" altLang="en-US" smtClean="0"/>
          </a:p>
          <a:p>
            <a:pPr eaLnBrk="1" hangingPunct="1"/>
            <a:endParaRPr lang="en-US" altLang="en-US" smtClean="0"/>
          </a:p>
        </p:txBody>
      </p:sp>
      <p:sp>
        <p:nvSpPr>
          <p:cNvPr id="9221" name="Slide Number Placeholder 1"/>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B9CCBDE3-9892-436D-B3D6-7DA71C29A260}" type="slidenum">
              <a:rPr lang="en-US" altLang="en-US" sz="2000" smtClean="0">
                <a:solidFill>
                  <a:srgbClr val="092471"/>
                </a:solidFill>
              </a:rPr>
              <a:pPr eaLnBrk="1" hangingPunct="1">
                <a:spcBef>
                  <a:spcPct val="0"/>
                </a:spcBef>
                <a:buFontTx/>
                <a:buNone/>
              </a:pPr>
              <a:t>8</a:t>
            </a:fld>
            <a:endParaRPr lang="en-US" altLang="en-US" sz="2000" smtClean="0">
              <a:solidFill>
                <a:srgbClr val="09247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 descr="http://stockfresh.com/files/l/lordalea/m/56/1784082_stock-photo-paper-people-in-circle-holding-hand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4763" y="-128588"/>
            <a:ext cx="6824662"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extBox 3"/>
          <p:cNvSpPr txBox="1">
            <a:spLocks noChangeArrowheads="1"/>
          </p:cNvSpPr>
          <p:nvPr/>
        </p:nvSpPr>
        <p:spPr bwMode="auto">
          <a:xfrm>
            <a:off x="4002088" y="5476875"/>
            <a:ext cx="12684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600" b="1">
                <a:latin typeface="Goudy Old Style" pitchFamily="18" charset="0"/>
              </a:rPr>
              <a:t>LME-MCOs</a:t>
            </a:r>
          </a:p>
        </p:txBody>
      </p:sp>
      <p:sp>
        <p:nvSpPr>
          <p:cNvPr id="10244" name="TextBox 4"/>
          <p:cNvSpPr txBox="1">
            <a:spLocks noChangeArrowheads="1"/>
          </p:cNvSpPr>
          <p:nvPr/>
        </p:nvSpPr>
        <p:spPr bwMode="auto">
          <a:xfrm>
            <a:off x="3905250" y="1081088"/>
            <a:ext cx="12890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600" b="1">
                <a:latin typeface="Goudy Old Style" pitchFamily="18" charset="0"/>
              </a:rPr>
              <a:t>NC Council</a:t>
            </a:r>
          </a:p>
        </p:txBody>
      </p:sp>
      <p:sp>
        <p:nvSpPr>
          <p:cNvPr id="10245" name="TextBox 5"/>
          <p:cNvSpPr txBox="1">
            <a:spLocks noChangeArrowheads="1"/>
          </p:cNvSpPr>
          <p:nvPr/>
        </p:nvSpPr>
        <p:spPr bwMode="auto">
          <a:xfrm rot="-5400000">
            <a:off x="5955506" y="3259932"/>
            <a:ext cx="15081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600" b="1">
                <a:latin typeface="Goudy Old Style" pitchFamily="18" charset="0"/>
              </a:rPr>
              <a:t>DMH/DD/SAS</a:t>
            </a:r>
          </a:p>
        </p:txBody>
      </p:sp>
      <p:sp>
        <p:nvSpPr>
          <p:cNvPr id="10246" name="TextBox 6"/>
          <p:cNvSpPr txBox="1">
            <a:spLocks noChangeArrowheads="1"/>
          </p:cNvSpPr>
          <p:nvPr/>
        </p:nvSpPr>
        <p:spPr bwMode="auto">
          <a:xfrm rot="5400000">
            <a:off x="2192338" y="3032125"/>
            <a:ext cx="6508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600" b="1">
                <a:solidFill>
                  <a:schemeClr val="bg1"/>
                </a:solidFill>
                <a:latin typeface="Goudy Old Style" pitchFamily="18" charset="0"/>
              </a:rPr>
              <a:t>DMA</a:t>
            </a:r>
          </a:p>
        </p:txBody>
      </p:sp>
      <p:sp>
        <p:nvSpPr>
          <p:cNvPr id="10247" name="TextBox 7"/>
          <p:cNvSpPr txBox="1">
            <a:spLocks noChangeArrowheads="1"/>
          </p:cNvSpPr>
          <p:nvPr/>
        </p:nvSpPr>
        <p:spPr bwMode="auto">
          <a:xfrm rot="2499371">
            <a:off x="2690813" y="4752975"/>
            <a:ext cx="76358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600" b="1">
                <a:solidFill>
                  <a:schemeClr val="bg1"/>
                </a:solidFill>
                <a:latin typeface="Goudy Old Style" pitchFamily="18" charset="0"/>
              </a:rPr>
              <a:t>DHSR</a:t>
            </a:r>
          </a:p>
        </p:txBody>
      </p:sp>
      <p:sp>
        <p:nvSpPr>
          <p:cNvPr id="10248" name="TextBox 4"/>
          <p:cNvSpPr txBox="1">
            <a:spLocks noChangeArrowheads="1"/>
          </p:cNvSpPr>
          <p:nvPr/>
        </p:nvSpPr>
        <p:spPr bwMode="auto">
          <a:xfrm rot="2602441">
            <a:off x="5522913" y="1662113"/>
            <a:ext cx="14716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600" b="1">
                <a:latin typeface="Goudy Old Style" pitchFamily="18" charset="0"/>
              </a:rPr>
              <a:t>Benchmarks</a:t>
            </a:r>
          </a:p>
        </p:txBody>
      </p:sp>
      <p:sp>
        <p:nvSpPr>
          <p:cNvPr id="10249" name="TextBox 4"/>
          <p:cNvSpPr txBox="1">
            <a:spLocks noChangeArrowheads="1"/>
          </p:cNvSpPr>
          <p:nvPr/>
        </p:nvSpPr>
        <p:spPr bwMode="auto">
          <a:xfrm rot="-2274666">
            <a:off x="5500688" y="4487863"/>
            <a:ext cx="19272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b="1">
                <a:latin typeface="Goudy Old Style" pitchFamily="18" charset="0"/>
              </a:rPr>
              <a:t>NC Prov. Council</a:t>
            </a:r>
          </a:p>
        </p:txBody>
      </p:sp>
      <p:sp>
        <p:nvSpPr>
          <p:cNvPr id="10250" name="TextBox 4"/>
          <p:cNvSpPr txBox="1">
            <a:spLocks noChangeArrowheads="1"/>
          </p:cNvSpPr>
          <p:nvPr/>
        </p:nvSpPr>
        <p:spPr bwMode="auto">
          <a:xfrm rot="-3019929">
            <a:off x="2807494" y="1613694"/>
            <a:ext cx="7699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600" b="1">
                <a:latin typeface="Goudy Old Style" pitchFamily="18" charset="0"/>
              </a:rPr>
              <a:t>PAC</a:t>
            </a:r>
          </a:p>
        </p:txBody>
      </p:sp>
      <p:sp>
        <p:nvSpPr>
          <p:cNvPr id="10251" name="Text Box 12"/>
          <p:cNvSpPr txBox="1">
            <a:spLocks noChangeArrowheads="1"/>
          </p:cNvSpPr>
          <p:nvPr/>
        </p:nvSpPr>
        <p:spPr bwMode="auto">
          <a:xfrm>
            <a:off x="3905250" y="2835275"/>
            <a:ext cx="16176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10252" name="Text Box 13"/>
          <p:cNvSpPr txBox="1">
            <a:spLocks noChangeArrowheads="1"/>
          </p:cNvSpPr>
          <p:nvPr/>
        </p:nvSpPr>
        <p:spPr bwMode="auto">
          <a:xfrm>
            <a:off x="3846513" y="2855913"/>
            <a:ext cx="18748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400" b="1">
                <a:solidFill>
                  <a:srgbClr val="000000"/>
                </a:solidFill>
              </a:rPr>
              <a:t>Individuals </a:t>
            </a:r>
          </a:p>
          <a:p>
            <a:pPr algn="ctr" eaLnBrk="1" hangingPunct="1">
              <a:spcBef>
                <a:spcPct val="0"/>
              </a:spcBef>
              <a:buFontTx/>
              <a:buNone/>
            </a:pPr>
            <a:r>
              <a:rPr lang="en-US" altLang="en-US" sz="2400" b="1">
                <a:solidFill>
                  <a:srgbClr val="000000"/>
                </a:solidFill>
              </a:rPr>
              <a:t>&amp;</a:t>
            </a:r>
          </a:p>
          <a:p>
            <a:pPr algn="ctr" eaLnBrk="1" hangingPunct="1">
              <a:spcBef>
                <a:spcPct val="0"/>
              </a:spcBef>
              <a:buFontTx/>
              <a:buNone/>
            </a:pPr>
            <a:r>
              <a:rPr lang="en-US" altLang="en-US" sz="2400" b="1">
                <a:solidFill>
                  <a:srgbClr val="000000"/>
                </a:solidFill>
              </a:rPr>
              <a:t>Families</a:t>
            </a:r>
          </a:p>
        </p:txBody>
      </p:sp>
      <p:sp>
        <p:nvSpPr>
          <p:cNvPr id="10253" name="Slide Number Placeholder 12"/>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03EEB0F4-521C-4CE1-8DFD-965F4519C03A}" type="slidenum">
              <a:rPr lang="en-US" altLang="en-US" sz="2000" smtClean="0">
                <a:solidFill>
                  <a:srgbClr val="092471"/>
                </a:solidFill>
              </a:rPr>
              <a:pPr eaLnBrk="1" hangingPunct="1">
                <a:spcBef>
                  <a:spcPct val="0"/>
                </a:spcBef>
                <a:buFontTx/>
                <a:buNone/>
              </a:pPr>
              <a:t>9</a:t>
            </a:fld>
            <a:endParaRPr lang="en-US" altLang="en-US" sz="2000" smtClean="0">
              <a:solidFill>
                <a:srgbClr val="09247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1244</TotalTime>
  <Words>4909</Words>
  <Application>Microsoft Office PowerPoint</Application>
  <PresentationFormat>On-screen Show (4:3)</PresentationFormat>
  <Paragraphs>570</Paragraphs>
  <Slides>43</Slides>
  <Notes>43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43</vt:i4>
      </vt:variant>
    </vt:vector>
  </HeadingPairs>
  <TitlesOfParts>
    <vt:vector size="52" baseType="lpstr">
      <vt:lpstr>Arial</vt:lpstr>
      <vt:lpstr>Impact</vt:lpstr>
      <vt:lpstr>Wingdings</vt:lpstr>
      <vt:lpstr>Goudy Old Style</vt:lpstr>
      <vt:lpstr>Courier New</vt:lpstr>
      <vt:lpstr>Garamond</vt:lpstr>
      <vt:lpstr>Arial Narrow</vt:lpstr>
      <vt:lpstr>Calibri</vt:lpstr>
      <vt:lpstr>Default Design</vt:lpstr>
      <vt:lpstr>Introduction to the New Routine  Provider Monitoring  Process</vt:lpstr>
      <vt:lpstr>Focus of this Webinar</vt:lpstr>
      <vt:lpstr>Streamlining Provider Monitoring </vt:lpstr>
      <vt:lpstr>What happened to Gold Star, and what led to this new way of monitoring?</vt:lpstr>
      <vt:lpstr>What happened to Gold Star, and what led to this new way of monitoring?  CONTINUED</vt:lpstr>
      <vt:lpstr>We heard you!!</vt:lpstr>
      <vt:lpstr>Stakeholder Groups</vt:lpstr>
      <vt:lpstr>Professional Association Council</vt:lpstr>
      <vt:lpstr>PowerPoint Presentation</vt:lpstr>
      <vt:lpstr>Quality Providers  =  Quality Services  =  Best Possible Outcomes for Individuals and Families</vt:lpstr>
      <vt:lpstr>Routine Monitoring</vt:lpstr>
      <vt:lpstr>Remember…</vt:lpstr>
      <vt:lpstr>The Who-What &amp; When  of the Review Tools</vt:lpstr>
      <vt:lpstr>Routine Monitoring  of Provider Agencies</vt:lpstr>
      <vt:lpstr>PowerPoint Presentation</vt:lpstr>
      <vt:lpstr>Limited Monitoring  by LME-MCOs</vt:lpstr>
      <vt:lpstr>No Monitoring by LME-MCOs</vt:lpstr>
      <vt:lpstr>Semantics</vt:lpstr>
      <vt:lpstr>Semantics</vt:lpstr>
      <vt:lpstr>Semantics</vt:lpstr>
      <vt:lpstr>What’s New or Different</vt:lpstr>
      <vt:lpstr>What’s New or Different</vt:lpstr>
      <vt:lpstr>What’s New or Different</vt:lpstr>
      <vt:lpstr>What’s New or Different</vt:lpstr>
      <vt:lpstr>What’s New or Different</vt:lpstr>
      <vt:lpstr>What’s New or Different</vt:lpstr>
      <vt:lpstr>What’s New or Different</vt:lpstr>
      <vt:lpstr>What’s New of Different</vt:lpstr>
      <vt:lpstr>What’s Been Accomplished?</vt:lpstr>
      <vt:lpstr>What’s Been Accomplished?</vt:lpstr>
      <vt:lpstr>What’s Been Accomplished?</vt:lpstr>
      <vt:lpstr>Provider Monitoring Survey</vt:lpstr>
      <vt:lpstr>Parking Lot Issues</vt:lpstr>
      <vt:lpstr>More to Do…</vt:lpstr>
      <vt:lpstr>Continued Collaboration</vt:lpstr>
      <vt:lpstr>DHHS-LME/MCO-Provider  Collaboration Workgroup</vt:lpstr>
      <vt:lpstr>DHHS-LME/MCO-Provider  Collaboration Workgroup</vt:lpstr>
      <vt:lpstr>DHHS-LME/MCO-Provider  Collaboration Workgroup</vt:lpstr>
      <vt:lpstr>Transparency</vt:lpstr>
      <vt:lpstr>Helpful Information</vt:lpstr>
      <vt:lpstr>Additional Information &amp; Updates</vt:lpstr>
      <vt:lpstr>We want to hear from you!!</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the New Routine  Provider Monitoring  Process</dc:title>
  <dc:creator>Sandee Resnick</dc:creator>
  <cp:lastModifiedBy>Mary T. Tripp</cp:lastModifiedBy>
  <cp:revision>79</cp:revision>
  <cp:lastPrinted>2014-05-06T16:49:25Z</cp:lastPrinted>
  <dcterms:created xsi:type="dcterms:W3CDTF">2014-03-14T18:21:51Z</dcterms:created>
  <dcterms:modified xsi:type="dcterms:W3CDTF">2014-05-08T01:24:19Z</dcterms:modified>
</cp:coreProperties>
</file>