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sldIdLst>
    <p:sldId id="257" r:id="rId2"/>
    <p:sldId id="275" r:id="rId3"/>
    <p:sldId id="276" r:id="rId4"/>
    <p:sldId id="277" r:id="rId5"/>
    <p:sldId id="279" r:id="rId6"/>
    <p:sldId id="278" r:id="rId7"/>
    <p:sldId id="280" r:id="rId8"/>
    <p:sldId id="281" r:id="rId9"/>
    <p:sldId id="282" r:id="rId10"/>
    <p:sldId id="283" r:id="rId11"/>
    <p:sldId id="284" r:id="rId12"/>
    <p:sldId id="285" r:id="rId13"/>
    <p:sldId id="286" r:id="rId14"/>
    <p:sldId id="287" r:id="rId15"/>
    <p:sldId id="288" r:id="rId16"/>
    <p:sldId id="289" r:id="rId17"/>
    <p:sldId id="290" r:id="rId18"/>
    <p:sldId id="291" r:id="rId19"/>
    <p:sldId id="259" r:id="rId20"/>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66CCFF"/>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1098" autoAdjust="0"/>
  </p:normalViewPr>
  <p:slideViewPr>
    <p:cSldViewPr>
      <p:cViewPr varScale="1">
        <p:scale>
          <a:sx n="50" d="100"/>
          <a:sy n="50" d="100"/>
        </p:scale>
        <p:origin x="-1094"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6513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4099" name="Rectangle 3"/>
          <p:cNvSpPr>
            <a:spLocks noGrp="1" noChangeArrowheads="1"/>
          </p:cNvSpPr>
          <p:nvPr>
            <p:ph type="dt" idx="1"/>
          </p:nvPr>
        </p:nvSpPr>
        <p:spPr bwMode="auto">
          <a:xfrm>
            <a:off x="3884613" y="0"/>
            <a:ext cx="2971800" cy="46513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13316"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416425"/>
            <a:ext cx="5486400" cy="4183063"/>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4102" name="Rectangle 6"/>
          <p:cNvSpPr>
            <a:spLocks noGrp="1" noChangeArrowheads="1"/>
          </p:cNvSpPr>
          <p:nvPr>
            <p:ph type="ftr" sz="quarter" idx="4"/>
          </p:nvPr>
        </p:nvSpPr>
        <p:spPr bwMode="auto">
          <a:xfrm>
            <a:off x="0" y="8829675"/>
            <a:ext cx="2971800" cy="46513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4103" name="Rectangle 7"/>
          <p:cNvSpPr>
            <a:spLocks noGrp="1" noChangeArrowheads="1"/>
          </p:cNvSpPr>
          <p:nvPr>
            <p:ph type="sldNum" sz="quarter" idx="5"/>
          </p:nvPr>
        </p:nvSpPr>
        <p:spPr bwMode="auto">
          <a:xfrm>
            <a:off x="3884613" y="8829675"/>
            <a:ext cx="2971800" cy="46513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vl1pPr>
          </a:lstStyle>
          <a:p>
            <a:pPr>
              <a:defRPr/>
            </a:pPr>
            <a:fld id="{66179B8A-2B6C-406E-86F9-F3E539A4E11E}" type="slidenum">
              <a:rPr lang="en-US" altLang="en-US"/>
              <a:pPr>
                <a:defRPr/>
              </a:pPr>
              <a:t>‹#›</a:t>
            </a:fld>
            <a:endParaRPr lang="en-US" altLang="en-US"/>
          </a:p>
        </p:txBody>
      </p:sp>
    </p:spTree>
    <p:extLst>
      <p:ext uri="{BB962C8B-B14F-4D97-AF65-F5344CB8AC3E}">
        <p14:creationId xmlns:p14="http://schemas.microsoft.com/office/powerpoint/2010/main" val="11867100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a:ln>
            <a:miter lim="800000"/>
            <a:headEnd/>
            <a:tailEnd/>
          </a:ln>
        </p:spPr>
        <p:txBody>
          <a:bodyPr/>
          <a:lstStyle/>
          <a:p>
            <a:fld id="{4F0DA624-2F41-434C-8271-AB2D03AC97B9}" type="slidenum">
              <a:rPr lang="en-US" altLang="en-US" smtClean="0"/>
              <a:pPr/>
              <a:t>1</a:t>
            </a:fld>
            <a:endParaRPr lang="en-US" altLang="en-US" smtClean="0"/>
          </a:p>
        </p:txBody>
      </p:sp>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p:spPr>
        <p:txBody>
          <a:bodyPr lIns="91438" tIns="45719" rIns="91438" bIns="45719"/>
          <a:lstStyle/>
          <a:p>
            <a:pPr defTabSz="457200" eaLnBrk="1" hangingPunct="1"/>
            <a:r>
              <a:rPr lang="en-US" dirty="0" smtClean="0"/>
              <a:t>Welcome.  I am Stephanie Gilliam, the Chief of the Mental Health Licensure and Certification Section of the Division of Health Service Regulation.  I have been a long-time participant of the NC DHHS LME/MCO-Provider Collaboration Workgroup and worked on this presentation about DHSR coordination with LME-MCOs with Eugene Naughton, the Acting Network Operations Manager at CenterPoint, with input and feedback from our workgroup</a:t>
            </a:r>
            <a:r>
              <a:rPr lang="en-US" b="1" dirty="0" smtClean="0">
                <a:solidFill>
                  <a:srgbClr val="00B0F0"/>
                </a:solidFill>
              </a:rPr>
              <a:t>.  </a:t>
            </a:r>
            <a:r>
              <a:rPr lang="en-US" b="1" dirty="0" smtClean="0"/>
              <a:t>During this webinar we will discuss how the role of the Division of Health Service Regulation Mental Health Licensure and Certification Section, the role of the LME-MCO, and how the DHSR Mental Health Licensure and Certification Section and the LME-MCOs coordinate monitoring efforts for licensed facilities.  This includes state-funded and Medicaid funded services.</a:t>
            </a:r>
            <a:endParaRPr lang="en-US" altLang="en-US" dirty="0" smtClean="0"/>
          </a:p>
        </p:txBody>
      </p:sp>
      <p:sp>
        <p:nvSpPr>
          <p:cNvPr id="15364" name="Slide Number Placeholder 3"/>
          <p:cNvSpPr txBox="1">
            <a:spLocks noGrp="1"/>
          </p:cNvSpPr>
          <p:nvPr/>
        </p:nvSpPr>
        <p:spPr bwMode="auto">
          <a:xfrm>
            <a:off x="3884613" y="8829675"/>
            <a:ext cx="2971800" cy="465138"/>
          </a:xfrm>
          <a:prstGeom prst="rect">
            <a:avLst/>
          </a:prstGeom>
          <a:noFill/>
          <a:ln w="9525">
            <a:noFill/>
            <a:miter lim="800000"/>
            <a:headEnd/>
            <a:tailEnd/>
          </a:ln>
        </p:spPr>
        <p:txBody>
          <a:bodyPr lIns="91438" tIns="45719" rIns="91438" bIns="45719" anchor="b"/>
          <a:lstStyle/>
          <a:p>
            <a:pPr algn="r"/>
            <a:fld id="{CEE50EFF-65E0-40C7-8BEC-61915EF39261}" type="slidenum">
              <a:rPr lang="en-US" altLang="en-US" sz="1200">
                <a:latin typeface="Calibri" pitchFamily="34" charset="0"/>
              </a:rPr>
              <a:pPr algn="r"/>
              <a:t>1</a:t>
            </a:fld>
            <a:endParaRPr lang="en-US" altLang="en-US" sz="1200">
              <a:latin typeface="Calibri" pitchFamily="34" charset="0"/>
            </a:endParaRPr>
          </a:p>
        </p:txBody>
      </p:sp>
    </p:spTree>
    <p:extLst>
      <p:ext uri="{BB962C8B-B14F-4D97-AF65-F5344CB8AC3E}">
        <p14:creationId xmlns:p14="http://schemas.microsoft.com/office/powerpoint/2010/main" val="2560425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p:spPr>
        <p:txBody>
          <a:bodyPr/>
          <a:lstStyle/>
          <a:p>
            <a:pPr eaLnBrk="1" hangingPunct="1"/>
            <a:r>
              <a:rPr lang="en-US" altLang="en-US" smtClean="0"/>
              <a:t>If our surveyors find a Type A or Type B violation during a survey, we require the provider to submit a “plan of protection” prior to leaving the facility.  The plan of protection is to immediately abate the Type A or Type B so that individuals are protected from further harm.  This is required by statute .</a:t>
            </a:r>
          </a:p>
          <a:p>
            <a:pPr eaLnBrk="1" hangingPunct="1"/>
            <a:endParaRPr lang="en-US" altLang="en-US" smtClean="0"/>
          </a:p>
          <a:p>
            <a:pPr eaLnBrk="1" hangingPunct="1"/>
            <a:r>
              <a:rPr lang="en-US" altLang="en-US" smtClean="0"/>
              <a:t>In addition to the plan of protection, after the provider receives their statement of deficiencies they are required to submit a more detailed plan of correction.  The plan of correction is expected to elaborate upon the plan of protection and show how the provider has not only fixed the problem, but has enacted measures that will help ensure that the problem will not re-occur.</a:t>
            </a:r>
          </a:p>
          <a:p>
            <a:pPr eaLnBrk="1" hangingPunct="1"/>
            <a:endParaRPr lang="en-US" altLang="en-US" smtClean="0"/>
          </a:p>
          <a:p>
            <a:pPr eaLnBrk="1" hangingPunct="1"/>
            <a:r>
              <a:rPr lang="en-US" altLang="en-US" smtClean="0"/>
              <a:t>It is important to note that plans of correction are required for Type As and Bs, </a:t>
            </a:r>
            <a:r>
              <a:rPr lang="en-US" altLang="en-US" u="sng" smtClean="0"/>
              <a:t>but not for standard deficiencies</a:t>
            </a:r>
            <a:r>
              <a:rPr lang="en-US" altLang="en-US" smtClean="0"/>
              <a:t>.  In addition, when we conduct a follow up survey, although we review the plan of correction, we conduct the survey to determine whether or not the provider has corrected the deficiency, not just whether or not the provider has implemented the plan of correction.</a:t>
            </a:r>
          </a:p>
          <a:p>
            <a:pPr eaLnBrk="1" hangingPunct="1"/>
            <a:endParaRPr lang="en-US" smtClean="0"/>
          </a:p>
        </p:txBody>
      </p:sp>
      <p:sp>
        <p:nvSpPr>
          <p:cNvPr id="33795" name="Slide Number Placeholder 3"/>
          <p:cNvSpPr>
            <a:spLocks noGrp="1"/>
          </p:cNvSpPr>
          <p:nvPr>
            <p:ph type="sldNum" sz="quarter" idx="5"/>
          </p:nvPr>
        </p:nvSpPr>
        <p:spPr>
          <a:noFill/>
          <a:ln>
            <a:miter lim="800000"/>
            <a:headEnd/>
            <a:tailEnd/>
          </a:ln>
        </p:spPr>
        <p:txBody>
          <a:bodyPr/>
          <a:lstStyle/>
          <a:p>
            <a:fld id="{02C021A5-15C0-45EC-83A6-87463E6C9578}" type="slidenum">
              <a:rPr lang="en-US" smtClean="0"/>
              <a:pPr/>
              <a:t>10</a:t>
            </a:fld>
            <a:endParaRPr lang="en-US" smtClean="0"/>
          </a:p>
        </p:txBody>
      </p:sp>
    </p:spTree>
    <p:extLst>
      <p:ext uri="{BB962C8B-B14F-4D97-AF65-F5344CB8AC3E}">
        <p14:creationId xmlns:p14="http://schemas.microsoft.com/office/powerpoint/2010/main" val="37119226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p:spPr>
        <p:txBody>
          <a:bodyPr/>
          <a:lstStyle/>
          <a:p>
            <a:pPr eaLnBrk="1" hangingPunct="1"/>
            <a:r>
              <a:rPr lang="en-US" smtClean="0"/>
              <a:t>Fines are assessed for Type A and Type B violations based on the factors identified in NCGS 122C-24.1.  The Type A fines go into effect as of the date the letter is addressed to the provider.  The fine can be “stayed” if the provider appeals the violation and penalty.  Type B violations do not have fines imposed unless the provider fails to correct the deficiency within 45 days.  If this occurs, the provider will be fined up to $400 per day for each day they did not correct.  If a provider fails to correct a Type A violation within 23 days, the provider will have the original fine, and will also be fined up to $1000 per day for each day after the 23</a:t>
            </a:r>
            <a:r>
              <a:rPr lang="en-US" baseline="30000" smtClean="0"/>
              <a:t>rd</a:t>
            </a:r>
            <a:r>
              <a:rPr lang="en-US" smtClean="0"/>
              <a:t> day that they did not correct the deficiency.</a:t>
            </a:r>
          </a:p>
          <a:p>
            <a:pPr eaLnBrk="1" hangingPunct="1"/>
            <a:endParaRPr lang="en-US" smtClean="0"/>
          </a:p>
          <a:p>
            <a:pPr eaLnBrk="1" hangingPunct="1"/>
            <a:r>
              <a:rPr lang="en-US" smtClean="0"/>
              <a:t>Suspension of Admissions are issued when it appears, based on the history of the provider, that they have the ability to correct but the scope and severity of the problems are such that it is important for the provider to demonstrate they can fix the problems with the current capacity before admitting additional individuals. We will conduct a follow up survey to determine compliance before we will lift the Suspension of Admissions.</a:t>
            </a:r>
          </a:p>
          <a:p>
            <a:pPr eaLnBrk="1" hangingPunct="1"/>
            <a:endParaRPr lang="en-US" smtClean="0"/>
          </a:p>
          <a:p>
            <a:pPr eaLnBrk="1" hangingPunct="1"/>
            <a:r>
              <a:rPr lang="en-US" smtClean="0"/>
              <a:t>Revocation proceedings are initiated when the compliance history indicates that the provider does not have the ability to correct the problems.  This generally happens after the provider has been given numerous opportunities to correct problems, and has been unable to do so, resulting in systemic non-compliance.</a:t>
            </a:r>
          </a:p>
        </p:txBody>
      </p:sp>
      <p:sp>
        <p:nvSpPr>
          <p:cNvPr id="35843" name="Slide Number Placeholder 3"/>
          <p:cNvSpPr>
            <a:spLocks noGrp="1"/>
          </p:cNvSpPr>
          <p:nvPr>
            <p:ph type="sldNum" sz="quarter" idx="5"/>
          </p:nvPr>
        </p:nvSpPr>
        <p:spPr>
          <a:noFill/>
          <a:ln>
            <a:miter lim="800000"/>
            <a:headEnd/>
            <a:tailEnd/>
          </a:ln>
        </p:spPr>
        <p:txBody>
          <a:bodyPr/>
          <a:lstStyle/>
          <a:p>
            <a:fld id="{8C1F4A28-4C4C-4AB5-8A5A-FFE056061C9D}" type="slidenum">
              <a:rPr lang="en-US" smtClean="0"/>
              <a:pPr/>
              <a:t>11</a:t>
            </a:fld>
            <a:endParaRPr lang="en-US" smtClean="0"/>
          </a:p>
        </p:txBody>
      </p:sp>
    </p:spTree>
    <p:extLst>
      <p:ext uri="{BB962C8B-B14F-4D97-AF65-F5344CB8AC3E}">
        <p14:creationId xmlns:p14="http://schemas.microsoft.com/office/powerpoint/2010/main" val="6168282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a:ln/>
        </p:spPr>
      </p:sp>
      <p:sp>
        <p:nvSpPr>
          <p:cNvPr id="37890" name="Notes Placeholder 2"/>
          <p:cNvSpPr>
            <a:spLocks noGrp="1"/>
          </p:cNvSpPr>
          <p:nvPr>
            <p:ph type="body" idx="1"/>
          </p:nvPr>
        </p:nvSpPr>
        <p:spPr>
          <a:noFill/>
        </p:spPr>
        <p:txBody>
          <a:bodyPr/>
          <a:lstStyle/>
          <a:p>
            <a:r>
              <a:rPr lang="en-US" altLang="en-US" smtClean="0"/>
              <a:t>Pursuant to North Carolina General Statute 150-B, we provide information in all of our administrative action letters regarding how to request an informal appeal, as well as how to file a formal contested case petition.  We strive to resolve disputes informally if possible.  Some disputes are resolved through mediation and settlement agreements.  A very small fraction of disputes actually end up in a court hearing.  </a:t>
            </a:r>
          </a:p>
          <a:p>
            <a:pPr eaLnBrk="1" hangingPunct="1"/>
            <a:endParaRPr lang="en-US" smtClean="0"/>
          </a:p>
        </p:txBody>
      </p:sp>
      <p:sp>
        <p:nvSpPr>
          <p:cNvPr id="37891" name="Slide Number Placeholder 3"/>
          <p:cNvSpPr>
            <a:spLocks noGrp="1"/>
          </p:cNvSpPr>
          <p:nvPr>
            <p:ph type="sldNum" sz="quarter" idx="5"/>
          </p:nvPr>
        </p:nvSpPr>
        <p:spPr>
          <a:noFill/>
          <a:ln>
            <a:miter lim="800000"/>
            <a:headEnd/>
            <a:tailEnd/>
          </a:ln>
        </p:spPr>
        <p:txBody>
          <a:bodyPr/>
          <a:lstStyle/>
          <a:p>
            <a:fld id="{60030946-A160-4AB6-989B-23A0AB60990A}" type="slidenum">
              <a:rPr lang="en-US" smtClean="0"/>
              <a:pPr/>
              <a:t>12</a:t>
            </a:fld>
            <a:endParaRPr lang="en-US" smtClean="0"/>
          </a:p>
        </p:txBody>
      </p:sp>
    </p:spTree>
    <p:extLst>
      <p:ext uri="{BB962C8B-B14F-4D97-AF65-F5344CB8AC3E}">
        <p14:creationId xmlns:p14="http://schemas.microsoft.com/office/powerpoint/2010/main" val="10330429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a:spLocks noGrp="1" noChangeArrowheads="1"/>
          </p:cNvSpPr>
          <p:nvPr>
            <p:ph type="sldNum" sz="quarter" idx="5"/>
          </p:nvPr>
        </p:nvSpPr>
        <p:spPr>
          <a:noFill/>
          <a:ln>
            <a:miter lim="800000"/>
            <a:headEnd/>
            <a:tailEnd/>
          </a:ln>
        </p:spPr>
        <p:txBody>
          <a:bodyPr/>
          <a:lstStyle/>
          <a:p>
            <a:fld id="{3671C4F6-5163-4634-9C02-02534990A689}" type="slidenum">
              <a:rPr lang="en-US" smtClean="0"/>
              <a:pPr/>
              <a:t>13</a:t>
            </a:fld>
            <a:endParaRPr lang="en-US" smtClean="0"/>
          </a:p>
        </p:txBody>
      </p:sp>
      <p:sp>
        <p:nvSpPr>
          <p:cNvPr id="39938" name="Rectangle 7"/>
          <p:cNvSpPr txBox="1">
            <a:spLocks noGrp="1" noChangeArrowheads="1"/>
          </p:cNvSpPr>
          <p:nvPr/>
        </p:nvSpPr>
        <p:spPr bwMode="auto">
          <a:xfrm>
            <a:off x="3884613" y="8829675"/>
            <a:ext cx="2971800" cy="465138"/>
          </a:xfrm>
          <a:prstGeom prst="rect">
            <a:avLst/>
          </a:prstGeom>
          <a:noFill/>
          <a:ln w="9525">
            <a:noFill/>
            <a:miter lim="800000"/>
            <a:headEnd/>
            <a:tailEnd/>
          </a:ln>
        </p:spPr>
        <p:txBody>
          <a:bodyPr lIns="89730" tIns="44865" rIns="89730" bIns="44865" anchor="b"/>
          <a:lstStyle/>
          <a:p>
            <a:pPr algn="r" defTabSz="896938"/>
            <a:fld id="{6B0909E2-B88D-4832-AE38-34FC05D69F4B}" type="slidenum">
              <a:rPr lang="en-US" altLang="en-US" sz="1200">
                <a:cs typeface="Arial" charset="0"/>
              </a:rPr>
              <a:pPr algn="r" defTabSz="896938"/>
              <a:t>13</a:t>
            </a:fld>
            <a:endParaRPr lang="en-US" altLang="en-US" sz="1200">
              <a:cs typeface="Arial"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xfrm>
            <a:off x="684213" y="4416425"/>
            <a:ext cx="5489575" cy="4183063"/>
          </a:xfrm>
          <a:noFill/>
        </p:spPr>
        <p:txBody>
          <a:bodyPr lIns="91288" tIns="45644" rIns="91288" bIns="45644"/>
          <a:lstStyle/>
          <a:p>
            <a:pPr marL="266700" indent="-266700" eaLnBrk="1" hangingPunct="1"/>
            <a:r>
              <a:rPr lang="en-US" altLang="en-US" smtClean="0"/>
              <a:t>LME-MCOs, as mentioned earlier, receive copies of all statements of deficiencies of all the surveys conducted by DHSR.  If they have concerns about the health, safety or welfare of a particular individual, they have the role and the authority to visit that individual to determine if their needs are being met or whether any changes need to take place. This could include a change in their treatment plan or a change in their placement.</a:t>
            </a:r>
          </a:p>
          <a:p>
            <a:pPr marL="266700" indent="-266700" eaLnBrk="1" hangingPunct="1"/>
            <a:endParaRPr lang="en-US" altLang="en-US" smtClean="0"/>
          </a:p>
          <a:p>
            <a:pPr marL="266700" indent="-266700" eaLnBrk="1" hangingPunct="1"/>
            <a:r>
              <a:rPr lang="en-US" altLang="en-US" smtClean="0"/>
              <a:t>LME-MCOs have broad authority to conduct routine monitoring of providers in its network and to investigate complaints and grievances brought against those providers. As discussed previously, DHSR conducts annual surveys of residential facilities and outpatient opioid facilities generally within a 12-15 month window.  Therefore, through an arrangement with their national accrediting organizations, LME-MCOs have agreed to accept DHSR’s annual surveys in lieu of conducting their own routine monitoring of these programs.  </a:t>
            </a:r>
          </a:p>
          <a:p>
            <a:pPr marL="266700" indent="-266700" eaLnBrk="1" hangingPunct="1"/>
            <a:endParaRPr lang="en-US" altLang="en-US" smtClean="0"/>
          </a:p>
          <a:p>
            <a:pPr marL="266700" indent="-266700" eaLnBrk="1" hangingPunct="1"/>
            <a:r>
              <a:rPr lang="en-US" altLang="en-US" smtClean="0"/>
              <a:t>The LME-MCO does conduct routine monitoring of all licensed day programs. This process is described in other presentations.  These includes services such as day treatment, SAIOP, SACOT, and PSR.  Also, if DHSR has not been able to conduct an annual survey of a residential facility or outpatient opioid facility within 15 months, the LME-MCO would first confirm the status with DHSR, and then plan to conduct a routine monitoring survey accordingly.</a:t>
            </a:r>
          </a:p>
          <a:p>
            <a:pPr marL="266700" indent="-266700" eaLnBrk="1" hangingPunct="1"/>
            <a:endParaRPr lang="en-US" altLang="en-US" smtClean="0"/>
          </a:p>
          <a:p>
            <a:pPr marL="266700" indent="-266700" eaLnBrk="1" hangingPunct="1"/>
            <a:endParaRPr lang="en-US" altLang="en-US" smtClean="0"/>
          </a:p>
          <a:p>
            <a:pPr marL="266700" indent="-266700" eaLnBrk="1" hangingPunct="1"/>
            <a:endParaRPr lang="en-US" altLang="en-US" smtClean="0"/>
          </a:p>
        </p:txBody>
      </p:sp>
    </p:spTree>
    <p:extLst>
      <p:ext uri="{BB962C8B-B14F-4D97-AF65-F5344CB8AC3E}">
        <p14:creationId xmlns:p14="http://schemas.microsoft.com/office/powerpoint/2010/main" val="10029052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lstStyle/>
          <a:p>
            <a:pPr marL="266700" indent="-266700" eaLnBrk="1" hangingPunct="1">
              <a:defRPr/>
            </a:pPr>
            <a:r>
              <a:rPr lang="en-US" altLang="en-US" dirty="0" smtClean="0"/>
              <a:t>How does the LME-MCO monitor contracts, programs, and services?</a:t>
            </a:r>
          </a:p>
          <a:p>
            <a:pPr marL="266700" indent="-266700" eaLnBrk="1" hangingPunct="1">
              <a:defRPr/>
            </a:pPr>
            <a:endParaRPr lang="en-US" altLang="en-US" dirty="0" smtClean="0"/>
          </a:p>
          <a:p>
            <a:pPr marL="266700" indent="-266700" eaLnBrk="1" hangingPunct="1">
              <a:defRPr/>
            </a:pPr>
            <a:r>
              <a:rPr lang="en-US" altLang="en-US" dirty="0" smtClean="0"/>
              <a:t>The host LME-MCO conducts routine monitoring using the basic agency tool and the post-payment tool to ensure that a service is delivered in fidelity to the service definition promulgated by the state or Medicaid.  One example is Residential Supports. This is a service that is required to be provided in a licensed setting.  While DHSR will monitor the facility for compliance with the Supervised Living rules, the host LME-MCO will monitor how the service is delivered and whether the clients are receiving appropriate treatment.  Another example is Day Treatment. Day Treatment is licensed but does not have annual reviews by DHSR.  In this case, the LME-MCO would conduct routine monitoring of the licensed service, as well as monitoring to ensure fidelity to the service definition.</a:t>
            </a:r>
          </a:p>
          <a:p>
            <a:pPr marL="266700" indent="-266700" eaLnBrk="1" hangingPunct="1">
              <a:defRPr/>
            </a:pPr>
            <a:endParaRPr lang="en-US" altLang="en-US" dirty="0" smtClean="0"/>
          </a:p>
          <a:p>
            <a:pPr marL="266700" indent="-266700" eaLnBrk="1" hangingPunct="1">
              <a:defRPr/>
            </a:pPr>
            <a:r>
              <a:rPr lang="en-US" altLang="en-US" dirty="0" smtClean="0"/>
              <a:t>Whether a service is licensed or not, the host MCO can and should conduct post-payment reviews on a regular schedule and as warranted by grievances or complaints.</a:t>
            </a:r>
          </a:p>
          <a:p>
            <a:pPr eaLnBrk="1" hangingPunct="1">
              <a:defRPr/>
            </a:pPr>
            <a:endParaRPr lang="en-US" dirty="0"/>
          </a:p>
        </p:txBody>
      </p:sp>
      <p:sp>
        <p:nvSpPr>
          <p:cNvPr id="41987" name="Slide Number Placeholder 3"/>
          <p:cNvSpPr>
            <a:spLocks noGrp="1"/>
          </p:cNvSpPr>
          <p:nvPr>
            <p:ph type="sldNum" sz="quarter" idx="5"/>
          </p:nvPr>
        </p:nvSpPr>
        <p:spPr>
          <a:noFill/>
          <a:ln>
            <a:miter lim="800000"/>
            <a:headEnd/>
            <a:tailEnd/>
          </a:ln>
        </p:spPr>
        <p:txBody>
          <a:bodyPr/>
          <a:lstStyle/>
          <a:p>
            <a:fld id="{16A9F91B-C3F1-44A8-B249-F7FD3104D39B}" type="slidenum">
              <a:rPr lang="en-US" smtClean="0"/>
              <a:pPr/>
              <a:t>14</a:t>
            </a:fld>
            <a:endParaRPr lang="en-US" smtClean="0"/>
          </a:p>
        </p:txBody>
      </p:sp>
    </p:spTree>
    <p:extLst>
      <p:ext uri="{BB962C8B-B14F-4D97-AF65-F5344CB8AC3E}">
        <p14:creationId xmlns:p14="http://schemas.microsoft.com/office/powerpoint/2010/main" val="912324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a:ln>
            <a:miter lim="800000"/>
            <a:headEnd/>
            <a:tailEnd/>
          </a:ln>
        </p:spPr>
        <p:txBody>
          <a:bodyPr/>
          <a:lstStyle/>
          <a:p>
            <a:fld id="{3035072E-937B-4CDA-AC5E-1BEFE4C87984}" type="slidenum">
              <a:rPr lang="en-US" smtClean="0"/>
              <a:pPr/>
              <a:t>15</a:t>
            </a:fld>
            <a:endParaRPr lang="en-US" smtClean="0"/>
          </a:p>
        </p:txBody>
      </p:sp>
      <p:sp>
        <p:nvSpPr>
          <p:cNvPr id="44034" name="Rectangle 7"/>
          <p:cNvSpPr txBox="1">
            <a:spLocks noGrp="1" noChangeArrowheads="1"/>
          </p:cNvSpPr>
          <p:nvPr/>
        </p:nvSpPr>
        <p:spPr bwMode="auto">
          <a:xfrm>
            <a:off x="3884613" y="8829675"/>
            <a:ext cx="2971800" cy="465138"/>
          </a:xfrm>
          <a:prstGeom prst="rect">
            <a:avLst/>
          </a:prstGeom>
          <a:noFill/>
          <a:ln w="9525">
            <a:noFill/>
            <a:miter lim="800000"/>
            <a:headEnd/>
            <a:tailEnd/>
          </a:ln>
        </p:spPr>
        <p:txBody>
          <a:bodyPr lIns="89730" tIns="44865" rIns="89730" bIns="44865" anchor="b"/>
          <a:lstStyle/>
          <a:p>
            <a:pPr algn="r" defTabSz="896938"/>
            <a:fld id="{DF2408D1-3189-4BD9-A285-51009014377A}" type="slidenum">
              <a:rPr lang="en-US" altLang="en-US" sz="1200">
                <a:cs typeface="Arial" charset="0"/>
              </a:rPr>
              <a:pPr algn="r" defTabSz="896938"/>
              <a:t>15</a:t>
            </a:fld>
            <a:endParaRPr lang="en-US" altLang="en-US" sz="1200">
              <a:cs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lIns="89730" tIns="44865" rIns="89730" bIns="44865"/>
          <a:lstStyle/>
          <a:p>
            <a:pPr eaLnBrk="1" hangingPunct="1"/>
            <a:endParaRPr lang="en-US" altLang="en-US" smtClean="0"/>
          </a:p>
          <a:p>
            <a:pPr eaLnBrk="1" hangingPunct="1"/>
            <a:r>
              <a:rPr lang="en-US" altLang="en-US" smtClean="0"/>
              <a:t>The LME-MCO has authority to take action where a service is not implemented as it should.  Where a service is not appropriately implemented or where an individual is not receiving proper services, the MCO may consider a range of responses, including suspension of referrals, termination of contract, and other sanctions.  Where such sanctions are not appropriate, the MCO may offer technical assistance to the providers on the proper implementation of the service.  An  MCO will always provide care coordination to individuals in need.</a:t>
            </a:r>
          </a:p>
          <a:p>
            <a:pPr eaLnBrk="1" hangingPunct="1"/>
            <a:endParaRPr lang="en-US" altLang="en-US" smtClean="0"/>
          </a:p>
          <a:p>
            <a:pPr eaLnBrk="1" hangingPunct="1"/>
            <a:r>
              <a:rPr lang="en-US" altLang="en-US" smtClean="0"/>
              <a:t>Intermediate care facilities for individuals with intellectual disabilities (ICF-IIDs) are facilities that treat individuals with developmental and intellectual disabilities.  The ICF-IID program is a federal program with separate regulations.  DHSR licenses ICF-IIDs under state licensure rules and has a separate ICF-IID branch that monitors, certifies, and recertifies ICF-IIDs for inclusions in this federal Medicaid funded program. LME-MCOs do not have the authority to monitor these facilities, nor do LME-MCOs oversee services offered there.</a:t>
            </a:r>
          </a:p>
          <a:p>
            <a:pPr eaLnBrk="1" hangingPunct="1"/>
            <a:endParaRPr lang="en-US" altLang="en-US" smtClean="0"/>
          </a:p>
          <a:p>
            <a:pPr eaLnBrk="1" hangingPunct="1"/>
            <a:endParaRPr lang="en-US" altLang="en-US" smtClean="0"/>
          </a:p>
        </p:txBody>
      </p:sp>
    </p:spTree>
    <p:extLst>
      <p:ext uri="{BB962C8B-B14F-4D97-AF65-F5344CB8AC3E}">
        <p14:creationId xmlns:p14="http://schemas.microsoft.com/office/powerpoint/2010/main" val="15606884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a:ln>
            <a:miter lim="800000"/>
            <a:headEnd/>
            <a:tailEnd/>
          </a:ln>
        </p:spPr>
        <p:txBody>
          <a:bodyPr/>
          <a:lstStyle/>
          <a:p>
            <a:fld id="{9056D16A-99CF-4E30-ABC6-ECA55EF64488}" type="slidenum">
              <a:rPr lang="en-US" smtClean="0"/>
              <a:pPr/>
              <a:t>16</a:t>
            </a:fld>
            <a:endParaRPr lang="en-US" smtClean="0"/>
          </a:p>
        </p:txBody>
      </p:sp>
      <p:sp>
        <p:nvSpPr>
          <p:cNvPr id="46082" name="Rectangle 7"/>
          <p:cNvSpPr txBox="1">
            <a:spLocks noGrp="1" noChangeArrowheads="1"/>
          </p:cNvSpPr>
          <p:nvPr/>
        </p:nvSpPr>
        <p:spPr bwMode="auto">
          <a:xfrm>
            <a:off x="3884613" y="8829675"/>
            <a:ext cx="2971800" cy="465138"/>
          </a:xfrm>
          <a:prstGeom prst="rect">
            <a:avLst/>
          </a:prstGeom>
          <a:noFill/>
          <a:ln w="9525">
            <a:noFill/>
            <a:miter lim="800000"/>
            <a:headEnd/>
            <a:tailEnd/>
          </a:ln>
        </p:spPr>
        <p:txBody>
          <a:bodyPr lIns="89730" tIns="44865" rIns="89730" bIns="44865" anchor="b"/>
          <a:lstStyle/>
          <a:p>
            <a:pPr algn="r" defTabSz="896938"/>
            <a:fld id="{79B6665C-4805-4299-8F06-F38A784BA7D2}" type="slidenum">
              <a:rPr lang="en-US" altLang="en-US" sz="1200">
                <a:cs typeface="Arial" charset="0"/>
              </a:rPr>
              <a:pPr algn="r" defTabSz="896938"/>
              <a:t>16</a:t>
            </a:fld>
            <a:endParaRPr lang="en-US" altLang="en-US" sz="1200">
              <a:cs typeface="Arial" charset="0"/>
            </a:endParaRPr>
          </a:p>
        </p:txBody>
      </p:sp>
      <p:sp>
        <p:nvSpPr>
          <p:cNvPr id="46083" name="Slide Image Placeholder 1"/>
          <p:cNvSpPr>
            <a:spLocks noGrp="1" noRot="1" noChangeAspect="1" noTextEdit="1"/>
          </p:cNvSpPr>
          <p:nvPr>
            <p:ph type="sldImg"/>
          </p:nvPr>
        </p:nvSpPr>
        <p:spPr>
          <a:ln/>
        </p:spPr>
      </p:sp>
      <p:sp>
        <p:nvSpPr>
          <p:cNvPr id="46084" name="Notes Placeholder 2"/>
          <p:cNvSpPr>
            <a:spLocks noGrp="1"/>
          </p:cNvSpPr>
          <p:nvPr>
            <p:ph type="body" idx="1"/>
          </p:nvPr>
        </p:nvSpPr>
        <p:spPr>
          <a:xfrm>
            <a:off x="684213" y="4416425"/>
            <a:ext cx="5489575" cy="4183063"/>
          </a:xfrm>
          <a:noFill/>
        </p:spPr>
        <p:txBody>
          <a:bodyPr lIns="91288" tIns="45644" rIns="91288" bIns="45644"/>
          <a:lstStyle/>
          <a:p>
            <a:pPr eaLnBrk="1" hangingPunct="1">
              <a:lnSpc>
                <a:spcPct val="80000"/>
              </a:lnSpc>
              <a:buFont typeface="Wingdings" pitchFamily="2" charset="2"/>
              <a:buNone/>
            </a:pPr>
            <a:r>
              <a:rPr lang="en-US" altLang="en-US" sz="1400" smtClean="0">
                <a:solidFill>
                  <a:srgbClr val="FF0000"/>
                </a:solidFill>
              </a:rPr>
              <a:t>When it comes to client health, safety and welfare, DHSR, the LME-MCO and sometimes the Division of Social Services work together.  DHSR has sole jurisdiction to investigate the </a:t>
            </a:r>
            <a:r>
              <a:rPr lang="en-US" altLang="en-US" sz="1400" i="1" smtClean="0">
                <a:solidFill>
                  <a:srgbClr val="FF0000"/>
                </a:solidFill>
              </a:rPr>
              <a:t>facility</a:t>
            </a:r>
            <a:r>
              <a:rPr lang="en-US" altLang="en-US" sz="1400" smtClean="0">
                <a:solidFill>
                  <a:srgbClr val="FF0000"/>
                </a:solidFill>
              </a:rPr>
              <a:t> regarding incidents related to client health, safety or welfare.  DSS has the authority to investigate an employee of the facility for allegations of abuse or neglect. The LME-MCO is responsible for care coordination and has placement authority.</a:t>
            </a:r>
          </a:p>
          <a:p>
            <a:pPr eaLnBrk="1" hangingPunct="1">
              <a:lnSpc>
                <a:spcPct val="80000"/>
              </a:lnSpc>
              <a:buFont typeface="Wingdings" pitchFamily="2" charset="2"/>
              <a:buNone/>
            </a:pPr>
            <a:endParaRPr lang="en-US" altLang="en-US" sz="1400" smtClean="0">
              <a:solidFill>
                <a:srgbClr val="FF0000"/>
              </a:solidFill>
            </a:endParaRPr>
          </a:p>
          <a:p>
            <a:pPr eaLnBrk="1" hangingPunct="1">
              <a:lnSpc>
                <a:spcPct val="80000"/>
              </a:lnSpc>
              <a:buFont typeface="Wingdings" pitchFamily="2" charset="2"/>
              <a:buNone/>
            </a:pPr>
            <a:r>
              <a:rPr lang="en-US" altLang="en-US" sz="1400" smtClean="0">
                <a:solidFill>
                  <a:srgbClr val="FF0000"/>
                </a:solidFill>
              </a:rPr>
              <a:t>Once DHSR completes its survey (whether it’s an annual survey or complaint-driven), it will send the statement of deficiencies to the host MCO, and other MCOs that the facility contracts with, plus the home and host DSS.  DHSR also notifies these same MCOs and DSSs when the facility corrects the deficiency.  If there is imminent danger, and DHSR issues a Summary Suspension, DHSR notifies the MCO and DSS immediately so that MCOs can initiate immediate removal of the consumer or consumers from the facility.</a:t>
            </a:r>
          </a:p>
          <a:p>
            <a:pPr eaLnBrk="1" hangingPunct="1">
              <a:lnSpc>
                <a:spcPct val="80000"/>
              </a:lnSpc>
              <a:buFont typeface="Wingdings" pitchFamily="2" charset="2"/>
              <a:buNone/>
            </a:pPr>
            <a:endParaRPr lang="en-US" altLang="en-US" sz="1400" smtClean="0">
              <a:solidFill>
                <a:srgbClr val="FF0000"/>
              </a:solidFill>
            </a:endParaRPr>
          </a:p>
        </p:txBody>
      </p:sp>
      <p:sp>
        <p:nvSpPr>
          <p:cNvPr id="46085" name="Slide Number Placeholder 3"/>
          <p:cNvSpPr txBox="1">
            <a:spLocks noGrp="1"/>
          </p:cNvSpPr>
          <p:nvPr/>
        </p:nvSpPr>
        <p:spPr bwMode="auto">
          <a:xfrm>
            <a:off x="3884613" y="8828088"/>
            <a:ext cx="2971800" cy="466725"/>
          </a:xfrm>
          <a:prstGeom prst="rect">
            <a:avLst/>
          </a:prstGeom>
          <a:noFill/>
          <a:ln w="9525">
            <a:noFill/>
            <a:miter lim="800000"/>
            <a:headEnd/>
            <a:tailEnd/>
          </a:ln>
        </p:spPr>
        <p:txBody>
          <a:bodyPr lIns="91288" tIns="45644" rIns="91288" bIns="45644" anchor="b"/>
          <a:lstStyle/>
          <a:p>
            <a:pPr algn="r" defTabSz="912813"/>
            <a:fld id="{04D07FB0-F64A-4F5C-829F-ED270573BA6A}" type="slidenum">
              <a:rPr lang="en-US" altLang="en-US" sz="1200">
                <a:cs typeface="Arial" charset="0"/>
              </a:rPr>
              <a:pPr algn="r" defTabSz="912813"/>
              <a:t>16</a:t>
            </a:fld>
            <a:endParaRPr lang="en-US" altLang="en-US" sz="1200">
              <a:cs typeface="Arial" charset="0"/>
            </a:endParaRPr>
          </a:p>
        </p:txBody>
      </p:sp>
    </p:spTree>
    <p:extLst>
      <p:ext uri="{BB962C8B-B14F-4D97-AF65-F5344CB8AC3E}">
        <p14:creationId xmlns:p14="http://schemas.microsoft.com/office/powerpoint/2010/main" val="21639383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a:ln/>
        </p:spPr>
      </p:sp>
      <p:sp>
        <p:nvSpPr>
          <p:cNvPr id="48130" name="Notes Placeholder 2"/>
          <p:cNvSpPr>
            <a:spLocks noGrp="1"/>
          </p:cNvSpPr>
          <p:nvPr>
            <p:ph type="body" idx="1"/>
          </p:nvPr>
        </p:nvSpPr>
        <p:spPr>
          <a:noFill/>
        </p:spPr>
        <p:txBody>
          <a:bodyPr/>
          <a:lstStyle/>
          <a:p>
            <a:r>
              <a:rPr lang="en-US" altLang="en-US" smtClean="0">
                <a:solidFill>
                  <a:srgbClr val="FF0000"/>
                </a:solidFill>
              </a:rPr>
              <a:t>What action should the LME-MCO take when it becomes aware of an allegation or complaint involving client health, safety and welfare at a licensed facility, and there is no Summary Suspension?  The LME-MCO should submit a complaint to the DHSR Complaint Intake Unit, and DHSR will follow up with a survey of the facility to investigate health, safety and welfare issues.</a:t>
            </a:r>
          </a:p>
          <a:p>
            <a:endParaRPr lang="en-US" altLang="en-US" smtClean="0">
              <a:solidFill>
                <a:srgbClr val="FF0000"/>
              </a:solidFill>
            </a:endParaRPr>
          </a:p>
          <a:p>
            <a:r>
              <a:rPr lang="en-US" altLang="en-US" smtClean="0">
                <a:solidFill>
                  <a:srgbClr val="FF0000"/>
                </a:solidFill>
              </a:rPr>
              <a:t>However this does not necessarily address the timely needs of the individuals in the facility.  Therefore, as mentioned earlier, the LME-MCO can do a site visit to determine if the needs of the individual are being met, and whether or not the facility is a safe and healthy place for the individual to continue to reside.  They can then make the decision whether a change in treatment plan or technical assistance to the provider will help, or whether they need to look at moving the individual.</a:t>
            </a:r>
          </a:p>
          <a:p>
            <a:endParaRPr lang="en-US" altLang="en-US" smtClean="0">
              <a:solidFill>
                <a:srgbClr val="FF0000"/>
              </a:solidFill>
            </a:endParaRPr>
          </a:p>
          <a:p>
            <a:r>
              <a:rPr lang="en-US" altLang="en-US" smtClean="0">
                <a:solidFill>
                  <a:srgbClr val="FF0000"/>
                </a:solidFill>
              </a:rPr>
              <a:t>In addition, the LME-MCO may make the decision to suspend referrals or terminate their contract with the provider.</a:t>
            </a:r>
          </a:p>
          <a:p>
            <a:pPr eaLnBrk="1" hangingPunct="1"/>
            <a:endParaRPr lang="en-US" smtClean="0"/>
          </a:p>
        </p:txBody>
      </p:sp>
      <p:sp>
        <p:nvSpPr>
          <p:cNvPr id="48131" name="Slide Number Placeholder 3"/>
          <p:cNvSpPr>
            <a:spLocks noGrp="1"/>
          </p:cNvSpPr>
          <p:nvPr>
            <p:ph type="sldNum" sz="quarter" idx="5"/>
          </p:nvPr>
        </p:nvSpPr>
        <p:spPr>
          <a:noFill/>
          <a:ln>
            <a:miter lim="800000"/>
            <a:headEnd/>
            <a:tailEnd/>
          </a:ln>
        </p:spPr>
        <p:txBody>
          <a:bodyPr/>
          <a:lstStyle/>
          <a:p>
            <a:fld id="{6FF8BF10-1162-4AA5-B7A0-852BDD33883A}" type="slidenum">
              <a:rPr lang="en-US" smtClean="0"/>
              <a:pPr/>
              <a:t>17</a:t>
            </a:fld>
            <a:endParaRPr lang="en-US" smtClean="0"/>
          </a:p>
        </p:txBody>
      </p:sp>
    </p:spTree>
    <p:extLst>
      <p:ext uri="{BB962C8B-B14F-4D97-AF65-F5344CB8AC3E}">
        <p14:creationId xmlns:p14="http://schemas.microsoft.com/office/powerpoint/2010/main" val="23913010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a:ln/>
        </p:spPr>
      </p:sp>
      <p:sp>
        <p:nvSpPr>
          <p:cNvPr id="50178" name="Notes Placeholder 2"/>
          <p:cNvSpPr>
            <a:spLocks noGrp="1"/>
          </p:cNvSpPr>
          <p:nvPr>
            <p:ph type="body" idx="1"/>
          </p:nvPr>
        </p:nvSpPr>
        <p:spPr>
          <a:noFill/>
        </p:spPr>
        <p:txBody>
          <a:bodyPr/>
          <a:lstStyle/>
          <a:p>
            <a:pPr eaLnBrk="1" hangingPunct="1"/>
            <a:r>
              <a:rPr lang="en-US" smtClean="0"/>
              <a:t>Thank you for your time.  Please visit the DHSR Mental Health Licensure and Certification Website.  It contains a wealth of information and resources about our regulatory process.  Please note the links on the left hand side of the page that take you to Rules and Resources, Application Packets and instructions, How to establish a licensed facility, information about currently licensed facilities, and more.</a:t>
            </a:r>
          </a:p>
        </p:txBody>
      </p:sp>
      <p:sp>
        <p:nvSpPr>
          <p:cNvPr id="50179" name="Slide Number Placeholder 3"/>
          <p:cNvSpPr>
            <a:spLocks noGrp="1"/>
          </p:cNvSpPr>
          <p:nvPr>
            <p:ph type="sldNum" sz="quarter" idx="5"/>
          </p:nvPr>
        </p:nvSpPr>
        <p:spPr>
          <a:noFill/>
          <a:ln>
            <a:miter lim="800000"/>
            <a:headEnd/>
            <a:tailEnd/>
          </a:ln>
        </p:spPr>
        <p:txBody>
          <a:bodyPr/>
          <a:lstStyle/>
          <a:p>
            <a:fld id="{D7AD6758-0337-4187-94AC-7E062C6F5769}" type="slidenum">
              <a:rPr lang="en-US" smtClean="0"/>
              <a:pPr/>
              <a:t>18</a:t>
            </a:fld>
            <a:endParaRPr lang="en-US" smtClean="0"/>
          </a:p>
        </p:txBody>
      </p:sp>
    </p:spTree>
    <p:extLst>
      <p:ext uri="{BB962C8B-B14F-4D97-AF65-F5344CB8AC3E}">
        <p14:creationId xmlns:p14="http://schemas.microsoft.com/office/powerpoint/2010/main" val="1475086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p:spPr>
        <p:txBody>
          <a:bodyPr/>
          <a:lstStyle/>
          <a:p>
            <a:r>
              <a:rPr lang="en-US" smtClean="0"/>
              <a:t>If you have any questions, please send them to the provider monitoring mail box.</a:t>
            </a:r>
          </a:p>
          <a:p>
            <a:r>
              <a:rPr lang="en-US" smtClean="0"/>
              <a:t>Thank you.</a:t>
            </a:r>
          </a:p>
        </p:txBody>
      </p:sp>
    </p:spTree>
    <p:extLst>
      <p:ext uri="{BB962C8B-B14F-4D97-AF65-F5344CB8AC3E}">
        <p14:creationId xmlns:p14="http://schemas.microsoft.com/office/powerpoint/2010/main" val="3091916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a:ln>
            <a:miter lim="800000"/>
            <a:headEnd/>
            <a:tailEnd/>
          </a:ln>
        </p:spPr>
        <p:txBody>
          <a:bodyPr/>
          <a:lstStyle/>
          <a:p>
            <a:fld id="{63379CB9-D6B7-4DE1-B57B-E1506DEC28D8}" type="slidenum">
              <a:rPr lang="en-US" smtClean="0"/>
              <a:pPr/>
              <a:t>2</a:t>
            </a:fld>
            <a:endParaRPr lang="en-US" smtClean="0"/>
          </a:p>
        </p:txBody>
      </p:sp>
      <p:sp>
        <p:nvSpPr>
          <p:cNvPr id="17410" name="Rectangle 7"/>
          <p:cNvSpPr txBox="1">
            <a:spLocks noGrp="1" noChangeArrowheads="1"/>
          </p:cNvSpPr>
          <p:nvPr/>
        </p:nvSpPr>
        <p:spPr bwMode="auto">
          <a:xfrm>
            <a:off x="3884613" y="8829675"/>
            <a:ext cx="2971800" cy="465138"/>
          </a:xfrm>
          <a:prstGeom prst="rect">
            <a:avLst/>
          </a:prstGeom>
          <a:noFill/>
          <a:ln w="9525">
            <a:noFill/>
            <a:miter lim="800000"/>
            <a:headEnd/>
            <a:tailEnd/>
          </a:ln>
        </p:spPr>
        <p:txBody>
          <a:bodyPr lIns="89730" tIns="44865" rIns="89730" bIns="44865" anchor="b"/>
          <a:lstStyle/>
          <a:p>
            <a:pPr algn="r" defTabSz="896938"/>
            <a:fld id="{75228D2D-3FE0-4CAA-AA4A-7928E5F7CFCB}" type="slidenum">
              <a:rPr lang="en-US" altLang="en-US" sz="1200">
                <a:cs typeface="Arial" charset="0"/>
              </a:rPr>
              <a:pPr algn="r" defTabSz="896938"/>
              <a:t>2</a:t>
            </a:fld>
            <a:endParaRPr lang="en-US" altLang="en-US" sz="1200">
              <a:cs typeface="Arial" charset="0"/>
            </a:endParaRPr>
          </a:p>
        </p:txBody>
      </p:sp>
      <p:sp>
        <p:nvSpPr>
          <p:cNvPr id="17411" name="Slide Image Placeholder 1"/>
          <p:cNvSpPr>
            <a:spLocks noGrp="1" noRot="1" noChangeAspect="1" noTextEdit="1"/>
          </p:cNvSpPr>
          <p:nvPr>
            <p:ph type="sldImg"/>
          </p:nvPr>
        </p:nvSpPr>
        <p:spPr>
          <a:ln/>
        </p:spPr>
      </p:sp>
      <p:sp>
        <p:nvSpPr>
          <p:cNvPr id="17412" name="Notes Placeholder 2"/>
          <p:cNvSpPr>
            <a:spLocks noGrp="1"/>
          </p:cNvSpPr>
          <p:nvPr>
            <p:ph type="body" idx="1"/>
          </p:nvPr>
        </p:nvSpPr>
        <p:spPr>
          <a:xfrm>
            <a:off x="684213" y="4416425"/>
            <a:ext cx="5489575" cy="4183063"/>
          </a:xfrm>
          <a:noFill/>
        </p:spPr>
        <p:txBody>
          <a:bodyPr lIns="91288" tIns="45644" rIns="91288" bIns="45644"/>
          <a:lstStyle/>
          <a:p>
            <a:pPr eaLnBrk="1" hangingPunct="1">
              <a:lnSpc>
                <a:spcPct val="80000"/>
              </a:lnSpc>
            </a:pPr>
            <a:r>
              <a:rPr lang="en-US" altLang="en-US" sz="1000" smtClean="0"/>
              <a:t>DHSR’s primary role is to determine whether a provider operating a licensed facility is operating in compliance with state rules and statutes. We conduct four types of surveys:  Initial Surveys, Annual Surveys, Complaint Surveys and Follow</a:t>
            </a:r>
            <a:r>
              <a:rPr lang="en-US" altLang="en-US" sz="1000" b="1" smtClean="0"/>
              <a:t>-</a:t>
            </a:r>
            <a:r>
              <a:rPr lang="en-US" altLang="en-US" sz="1000" smtClean="0"/>
              <a:t>up surveys.  We send the home LME-MCO and the contracting LME-MCOs copies of all annual, complaint, and follow-up surveys.</a:t>
            </a:r>
          </a:p>
          <a:p>
            <a:pPr eaLnBrk="1" hangingPunct="1">
              <a:lnSpc>
                <a:spcPct val="80000"/>
              </a:lnSpc>
            </a:pPr>
            <a:endParaRPr lang="en-US" altLang="en-US" sz="1000" smtClean="0"/>
          </a:p>
          <a:p>
            <a:pPr eaLnBrk="1" hangingPunct="1">
              <a:lnSpc>
                <a:spcPct val="80000"/>
              </a:lnSpc>
            </a:pPr>
            <a:endParaRPr lang="en-US" altLang="en-US" sz="1000" smtClean="0"/>
          </a:p>
          <a:p>
            <a:pPr eaLnBrk="1" hangingPunct="1">
              <a:lnSpc>
                <a:spcPct val="80000"/>
              </a:lnSpc>
            </a:pPr>
            <a:endParaRPr lang="en-US" altLang="en-US" sz="1000" smtClean="0"/>
          </a:p>
        </p:txBody>
      </p:sp>
      <p:sp>
        <p:nvSpPr>
          <p:cNvPr id="17413" name="Slide Number Placeholder 3"/>
          <p:cNvSpPr txBox="1">
            <a:spLocks noGrp="1"/>
          </p:cNvSpPr>
          <p:nvPr/>
        </p:nvSpPr>
        <p:spPr bwMode="auto">
          <a:xfrm>
            <a:off x="3884613" y="8828088"/>
            <a:ext cx="2971800" cy="466725"/>
          </a:xfrm>
          <a:prstGeom prst="rect">
            <a:avLst/>
          </a:prstGeom>
          <a:noFill/>
          <a:ln w="9525">
            <a:noFill/>
            <a:miter lim="800000"/>
            <a:headEnd/>
            <a:tailEnd/>
          </a:ln>
        </p:spPr>
        <p:txBody>
          <a:bodyPr lIns="91288" tIns="45644" rIns="91288" bIns="45644" anchor="b"/>
          <a:lstStyle/>
          <a:p>
            <a:pPr algn="r" defTabSz="912813"/>
            <a:fld id="{4C3139F5-851B-44AA-BFB9-C9C71B1CBCC2}" type="slidenum">
              <a:rPr lang="en-US" altLang="en-US" sz="1200">
                <a:cs typeface="Arial" charset="0"/>
              </a:rPr>
              <a:pPr algn="r" defTabSz="912813"/>
              <a:t>2</a:t>
            </a:fld>
            <a:endParaRPr lang="en-US" altLang="en-US" sz="1200">
              <a:cs typeface="Arial" charset="0"/>
            </a:endParaRPr>
          </a:p>
        </p:txBody>
      </p:sp>
    </p:spTree>
    <p:extLst>
      <p:ext uri="{BB962C8B-B14F-4D97-AF65-F5344CB8AC3E}">
        <p14:creationId xmlns:p14="http://schemas.microsoft.com/office/powerpoint/2010/main" val="1136029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a:ln/>
        </p:spPr>
      </p:sp>
      <p:sp>
        <p:nvSpPr>
          <p:cNvPr id="19458" name="Notes Placeholder 2"/>
          <p:cNvSpPr>
            <a:spLocks noGrp="1"/>
          </p:cNvSpPr>
          <p:nvPr>
            <p:ph type="body" idx="1"/>
          </p:nvPr>
        </p:nvSpPr>
        <p:spPr>
          <a:noFill/>
        </p:spPr>
        <p:txBody>
          <a:bodyPr/>
          <a:lstStyle/>
          <a:p>
            <a:r>
              <a:rPr lang="en-US" altLang="en-US" smtClean="0"/>
              <a:t>The initial survey is to determine if a provider is in compliance with rules, statutes and staffing requirements and is therefore ready to be licensed.  We review their policies, procedures and staffing.  The policies are expected to show </a:t>
            </a:r>
            <a:r>
              <a:rPr lang="en-US" altLang="en-US" b="1" i="1" smtClean="0"/>
              <a:t>what</a:t>
            </a:r>
            <a:r>
              <a:rPr lang="en-US" altLang="en-US" smtClean="0"/>
              <a:t> the facility wants to achieve and the procedures are expected to show </a:t>
            </a:r>
            <a:r>
              <a:rPr lang="en-US" altLang="en-US" b="1" i="1" smtClean="0"/>
              <a:t>how</a:t>
            </a:r>
            <a:r>
              <a:rPr lang="en-US" altLang="en-US" smtClean="0"/>
              <a:t> the facility is going to implement their policies. We tell providers that their policies and procedures should be written in such a way that a new staff person would be able to understand what they are supposed to do on a day to day basis in order to be in compliance with the required rules.  The rules include core rules, program specific rules, client rights rules and confidentiality rules.  Core Rules are the rules that all licensed providers must follow.  These include things like medication administration, governing body policies, treatment plans, and staffing.  Program Specific rules cover the requirements for a specific licensure category such as day treatment or Level III child residential.  Client rights rules cover restrictive interventions and training as well as the right to have dignity, privacy and humane care.  The confidentiality rules address what information can be collected, stored, and shared.</a:t>
            </a:r>
          </a:p>
          <a:p>
            <a:pPr eaLnBrk="1" hangingPunct="1"/>
            <a:endParaRPr lang="en-US" smtClean="0"/>
          </a:p>
        </p:txBody>
      </p:sp>
      <p:sp>
        <p:nvSpPr>
          <p:cNvPr id="19459" name="Slide Number Placeholder 3"/>
          <p:cNvSpPr>
            <a:spLocks noGrp="1"/>
          </p:cNvSpPr>
          <p:nvPr>
            <p:ph type="sldNum" sz="quarter" idx="5"/>
          </p:nvPr>
        </p:nvSpPr>
        <p:spPr>
          <a:noFill/>
          <a:ln>
            <a:miter lim="800000"/>
            <a:headEnd/>
            <a:tailEnd/>
          </a:ln>
        </p:spPr>
        <p:txBody>
          <a:bodyPr/>
          <a:lstStyle/>
          <a:p>
            <a:fld id="{D8906C1B-AB83-4251-9A31-CD32C2D76EA1}" type="slidenum">
              <a:rPr lang="en-US" smtClean="0"/>
              <a:pPr/>
              <a:t>3</a:t>
            </a:fld>
            <a:endParaRPr lang="en-US" smtClean="0"/>
          </a:p>
        </p:txBody>
      </p:sp>
    </p:spTree>
    <p:extLst>
      <p:ext uri="{BB962C8B-B14F-4D97-AF65-F5344CB8AC3E}">
        <p14:creationId xmlns:p14="http://schemas.microsoft.com/office/powerpoint/2010/main" val="15315188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a:ln/>
        </p:spPr>
      </p:sp>
      <p:sp>
        <p:nvSpPr>
          <p:cNvPr id="21506" name="Notes Placeholder 2"/>
          <p:cNvSpPr>
            <a:spLocks noGrp="1"/>
          </p:cNvSpPr>
          <p:nvPr>
            <p:ph type="body" idx="1"/>
          </p:nvPr>
        </p:nvSpPr>
        <p:spPr>
          <a:noFill/>
        </p:spPr>
        <p:txBody>
          <a:bodyPr/>
          <a:lstStyle/>
          <a:p>
            <a:r>
              <a:rPr lang="en-US" altLang="en-US" smtClean="0"/>
              <a:t>Annual surveys are conducted in all residential and outpatient opioid facilities generally within a 12-15 month window. The primary focus is to determine if treatment needs are being met in a safe and healthy environment. In an annual survey we take a sample of consumers and staff.  We observe staff and consumer interaction.  We interview staff, consumers, and other relevant contacts.  We review various records including incident reports, medication administration records, treatment plans, and other documentation related to the safety, welfare and treatment of the consumer.  The survey is expanded </a:t>
            </a:r>
            <a:r>
              <a:rPr lang="en-US" altLang="en-US" smtClean="0">
                <a:solidFill>
                  <a:srgbClr val="FF0000"/>
                </a:solidFill>
              </a:rPr>
              <a:t>if triggered</a:t>
            </a:r>
            <a:r>
              <a:rPr lang="en-US" altLang="en-US" smtClean="0"/>
              <a:t>. For example, blanks on an MAR would prompt us to look more closely at the way medications are obtained, administered and documented.</a:t>
            </a:r>
          </a:p>
          <a:p>
            <a:pPr eaLnBrk="1" hangingPunct="1"/>
            <a:endParaRPr lang="en-US" smtClean="0"/>
          </a:p>
        </p:txBody>
      </p:sp>
      <p:sp>
        <p:nvSpPr>
          <p:cNvPr id="21507" name="Slide Number Placeholder 3"/>
          <p:cNvSpPr>
            <a:spLocks noGrp="1"/>
          </p:cNvSpPr>
          <p:nvPr>
            <p:ph type="sldNum" sz="quarter" idx="5"/>
          </p:nvPr>
        </p:nvSpPr>
        <p:spPr>
          <a:noFill/>
          <a:ln>
            <a:miter lim="800000"/>
            <a:headEnd/>
            <a:tailEnd/>
          </a:ln>
        </p:spPr>
        <p:txBody>
          <a:bodyPr/>
          <a:lstStyle/>
          <a:p>
            <a:fld id="{79A7DBCD-8962-4ECB-B63A-6D30B7950E58}" type="slidenum">
              <a:rPr lang="en-US" smtClean="0"/>
              <a:pPr/>
              <a:t>4</a:t>
            </a:fld>
            <a:endParaRPr lang="en-US" smtClean="0"/>
          </a:p>
        </p:txBody>
      </p:sp>
    </p:spTree>
    <p:extLst>
      <p:ext uri="{BB962C8B-B14F-4D97-AF65-F5344CB8AC3E}">
        <p14:creationId xmlns:p14="http://schemas.microsoft.com/office/powerpoint/2010/main" val="910939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a:ln/>
        </p:spPr>
      </p:sp>
      <p:sp>
        <p:nvSpPr>
          <p:cNvPr id="23554" name="Notes Placeholder 2"/>
          <p:cNvSpPr>
            <a:spLocks noGrp="1"/>
          </p:cNvSpPr>
          <p:nvPr>
            <p:ph type="body" idx="1"/>
          </p:nvPr>
        </p:nvSpPr>
        <p:spPr>
          <a:noFill/>
        </p:spPr>
        <p:txBody>
          <a:bodyPr/>
          <a:lstStyle/>
          <a:p>
            <a:pPr eaLnBrk="1" hangingPunct="1">
              <a:lnSpc>
                <a:spcPct val="80000"/>
              </a:lnSpc>
            </a:pPr>
            <a:r>
              <a:rPr lang="en-US" altLang="en-US" smtClean="0"/>
              <a:t>Complaint Surveys are the result of an allegation by anyone to the Complaint Intake Unit at the Division of Health Service Regulation.  DHSR investigates these allegations to determine if the provider is out of compliance with a rule.  In the course of a complaint survey, the specific rule area that is alleged to be non-compliant may in fact be unsubstantiated.  However the evidence may lead to non-compliance in a different rule area.  Complaint surveys can also be expanded beyond the original allegation if triggered by other non-compliant findings.  Non-compliance related to the health, safety and welfare of individuals served can result in penalties and/or other administrative actions.</a:t>
            </a:r>
          </a:p>
          <a:p>
            <a:pPr eaLnBrk="1" hangingPunct="1">
              <a:lnSpc>
                <a:spcPct val="80000"/>
              </a:lnSpc>
            </a:pPr>
            <a:endParaRPr lang="en-US" altLang="en-US" smtClean="0"/>
          </a:p>
          <a:p>
            <a:pPr eaLnBrk="1" hangingPunct="1">
              <a:lnSpc>
                <a:spcPct val="80000"/>
              </a:lnSpc>
            </a:pPr>
            <a:endParaRPr lang="en-US" altLang="en-US" smtClean="0"/>
          </a:p>
          <a:p>
            <a:pPr eaLnBrk="1" hangingPunct="1"/>
            <a:endParaRPr lang="en-US" smtClean="0"/>
          </a:p>
        </p:txBody>
      </p:sp>
      <p:sp>
        <p:nvSpPr>
          <p:cNvPr id="23555" name="Slide Number Placeholder 3"/>
          <p:cNvSpPr>
            <a:spLocks noGrp="1"/>
          </p:cNvSpPr>
          <p:nvPr>
            <p:ph type="sldNum" sz="quarter" idx="5"/>
          </p:nvPr>
        </p:nvSpPr>
        <p:spPr>
          <a:noFill/>
          <a:ln>
            <a:miter lim="800000"/>
            <a:headEnd/>
            <a:tailEnd/>
          </a:ln>
        </p:spPr>
        <p:txBody>
          <a:bodyPr/>
          <a:lstStyle/>
          <a:p>
            <a:fld id="{CDDE893C-AA16-4C60-BA7C-CCCE87871259}" type="slidenum">
              <a:rPr lang="en-US" smtClean="0"/>
              <a:pPr/>
              <a:t>5</a:t>
            </a:fld>
            <a:endParaRPr lang="en-US" smtClean="0"/>
          </a:p>
        </p:txBody>
      </p:sp>
    </p:spTree>
    <p:extLst>
      <p:ext uri="{BB962C8B-B14F-4D97-AF65-F5344CB8AC3E}">
        <p14:creationId xmlns:p14="http://schemas.microsoft.com/office/powerpoint/2010/main" val="11874953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p:spPr>
        <p:txBody>
          <a:bodyPr/>
          <a:lstStyle/>
          <a:p>
            <a:pPr eaLnBrk="1" hangingPunct="1"/>
            <a:r>
              <a:rPr lang="en-US" smtClean="0"/>
              <a:t>The Frequency Grid can be found on the fourth tab in the Provider Monitoring workbook. This grid clarifies how often we survey a residential or day facility.</a:t>
            </a:r>
          </a:p>
        </p:txBody>
      </p:sp>
      <p:sp>
        <p:nvSpPr>
          <p:cNvPr id="25603" name="Slide Number Placeholder 3"/>
          <p:cNvSpPr>
            <a:spLocks noGrp="1"/>
          </p:cNvSpPr>
          <p:nvPr>
            <p:ph type="sldNum" sz="quarter" idx="5"/>
          </p:nvPr>
        </p:nvSpPr>
        <p:spPr>
          <a:noFill/>
          <a:ln>
            <a:miter lim="800000"/>
            <a:headEnd/>
            <a:tailEnd/>
          </a:ln>
        </p:spPr>
        <p:txBody>
          <a:bodyPr/>
          <a:lstStyle/>
          <a:p>
            <a:fld id="{D7582C21-9C24-4BC1-9959-63C8BE75A168}" type="slidenum">
              <a:rPr lang="en-US" smtClean="0"/>
              <a:pPr/>
              <a:t>6</a:t>
            </a:fld>
            <a:endParaRPr lang="en-US" smtClean="0"/>
          </a:p>
        </p:txBody>
      </p:sp>
    </p:spTree>
    <p:extLst>
      <p:ext uri="{BB962C8B-B14F-4D97-AF65-F5344CB8AC3E}">
        <p14:creationId xmlns:p14="http://schemas.microsoft.com/office/powerpoint/2010/main" val="32282011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p:spPr>
        <p:txBody>
          <a:bodyPr/>
          <a:lstStyle/>
          <a:p>
            <a:pPr eaLnBrk="1" hangingPunct="1">
              <a:lnSpc>
                <a:spcPct val="80000"/>
              </a:lnSpc>
            </a:pPr>
            <a:r>
              <a:rPr lang="en-US" altLang="en-US" smtClean="0"/>
              <a:t>Follow-Up Surveys are conducted during annual surveys for previous standard level deficiencies that have not yet been reviewed.  They are also conducted within specific time frames for all administrative actions.  For example a Type A must be corrected within 23 days and a Type B within 45 days.  Follow up surveys are always conducted for Type As, Type Bs, and Suspensions of Admission.  We will discuss the types of violations in more detail in the next few slides.  The results of all of our surveys are cc’d to the home LME-MCO and the contracting LME-MCOs.</a:t>
            </a:r>
          </a:p>
        </p:txBody>
      </p:sp>
      <p:sp>
        <p:nvSpPr>
          <p:cNvPr id="27651" name="Slide Number Placeholder 3"/>
          <p:cNvSpPr>
            <a:spLocks noGrp="1"/>
          </p:cNvSpPr>
          <p:nvPr>
            <p:ph type="sldNum" sz="quarter" idx="5"/>
          </p:nvPr>
        </p:nvSpPr>
        <p:spPr>
          <a:noFill/>
          <a:ln>
            <a:miter lim="800000"/>
            <a:headEnd/>
            <a:tailEnd/>
          </a:ln>
        </p:spPr>
        <p:txBody>
          <a:bodyPr/>
          <a:lstStyle/>
          <a:p>
            <a:fld id="{A5A4F100-5000-4A67-A661-9B1BF37F9AD4}" type="slidenum">
              <a:rPr lang="en-US" smtClean="0"/>
              <a:pPr/>
              <a:t>7</a:t>
            </a:fld>
            <a:endParaRPr lang="en-US" smtClean="0"/>
          </a:p>
        </p:txBody>
      </p:sp>
    </p:spTree>
    <p:extLst>
      <p:ext uri="{BB962C8B-B14F-4D97-AF65-F5344CB8AC3E}">
        <p14:creationId xmlns:p14="http://schemas.microsoft.com/office/powerpoint/2010/main" val="1996058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a:ln>
            <a:miter lim="800000"/>
            <a:headEnd/>
            <a:tailEnd/>
          </a:ln>
        </p:spPr>
        <p:txBody>
          <a:bodyPr/>
          <a:lstStyle/>
          <a:p>
            <a:fld id="{6349BEA4-E96E-4330-921B-D0C5F6B9B7BC}" type="slidenum">
              <a:rPr lang="en-US" smtClean="0"/>
              <a:pPr/>
              <a:t>8</a:t>
            </a:fld>
            <a:endParaRPr lang="en-US" smtClean="0"/>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p:spPr>
        <p:txBody>
          <a:bodyPr lIns="89730" tIns="44865" rIns="89730" bIns="44865"/>
          <a:lstStyle/>
          <a:p>
            <a:pPr eaLnBrk="1" hangingPunct="1"/>
            <a:r>
              <a:rPr lang="en-US" altLang="en-US" smtClean="0"/>
              <a:t>In cases where the violation is significant, DHSR may impose what are called Type A or Type B violations and other administrative sanctions depending on the severity of the violation.  Sanctions can range from financial penalties to suspension of services, and finally to revocation of the license to operate.  </a:t>
            </a:r>
          </a:p>
        </p:txBody>
      </p:sp>
    </p:spTree>
    <p:extLst>
      <p:ext uri="{BB962C8B-B14F-4D97-AF65-F5344CB8AC3E}">
        <p14:creationId xmlns:p14="http://schemas.microsoft.com/office/powerpoint/2010/main" val="21818768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p:spPr>
        <p:txBody>
          <a:bodyPr/>
          <a:lstStyle/>
          <a:p>
            <a:pPr eaLnBrk="1" hangingPunct="1"/>
            <a:r>
              <a:rPr lang="en-US" altLang="en-US" smtClean="0"/>
              <a:t>Type As and Bs are violations of rules or regulations that are directly related to the treatment, health, safety, and welfare of the individuals served. A Type A1 is a violation that has occurred, a Type A2 is a violation that poses substantial risk that serious harm, abuse, neglect or exploitation will occur, and a Type B is a violation that is detrimental to the health, safety or welfare, but does not rise to the level of a Type A1 or A2.</a:t>
            </a:r>
          </a:p>
          <a:p>
            <a:pPr eaLnBrk="1" hangingPunct="1"/>
            <a:endParaRPr lang="en-US" altLang="en-US" smtClean="0"/>
          </a:p>
          <a:p>
            <a:pPr eaLnBrk="1" hangingPunct="1"/>
            <a:endParaRPr lang="en-US" smtClean="0"/>
          </a:p>
        </p:txBody>
      </p:sp>
      <p:sp>
        <p:nvSpPr>
          <p:cNvPr id="31747" name="Slide Number Placeholder 3"/>
          <p:cNvSpPr>
            <a:spLocks noGrp="1"/>
          </p:cNvSpPr>
          <p:nvPr>
            <p:ph type="sldNum" sz="quarter" idx="5"/>
          </p:nvPr>
        </p:nvSpPr>
        <p:spPr>
          <a:noFill/>
          <a:ln>
            <a:miter lim="800000"/>
            <a:headEnd/>
            <a:tailEnd/>
          </a:ln>
        </p:spPr>
        <p:txBody>
          <a:bodyPr/>
          <a:lstStyle/>
          <a:p>
            <a:fld id="{3236D526-677D-4AA2-9560-3415011E7C15}" type="slidenum">
              <a:rPr lang="en-US" smtClean="0"/>
              <a:pPr/>
              <a:t>9</a:t>
            </a:fld>
            <a:endParaRPr lang="en-US" smtClean="0"/>
          </a:p>
        </p:txBody>
      </p:sp>
    </p:spTree>
    <p:extLst>
      <p:ext uri="{BB962C8B-B14F-4D97-AF65-F5344CB8AC3E}">
        <p14:creationId xmlns:p14="http://schemas.microsoft.com/office/powerpoint/2010/main" val="3307562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1F873CA9-65BC-4DA2-A683-E017C67715B9}"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BD76C0B2-E506-4004-80A4-8647C6218AA4}"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26E11990-81E5-455B-859C-DDD656D5FAED}"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314AE76-D59F-4BDC-BA06-26B2CC3BF8B9}"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0DA633B0-53DF-4C71-9E34-072CB7FEB7F4}"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CAC49B11-78B4-48E6-B1EC-92A052E0F512}"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53FC24C2-78A0-4E4A-B88C-FB997A4ED364}"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C2945379-F743-43A4-A326-7F32727D99D9}"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6E99EC79-572A-48DF-8B3C-F1137A4C5D35}"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16B8260D-EDED-40EF-A8AB-E57778DE48AC}"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D73BB912-62F1-4BE0-A2E0-AA148FEA15DD}"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a:defRPr/>
            </a:pPr>
            <a:fld id="{0F067028-F0DC-42AA-BD31-5E398A3ABDD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ncdhhs.gov/dhsr/mhlcs/mhpage.html"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provider.monitoring@dhhs.nc.gov"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ncdhhs.gov/mhddsas/providers/providermonitoring/index.ht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www.ncleg.net/EnactedLegislation/Statutes/HTML/BySection/Chapter_122C/GS_122C-24.1.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idx="4294967295"/>
          </p:nvPr>
        </p:nvSpPr>
        <p:spPr>
          <a:xfrm>
            <a:off x="457200" y="0"/>
            <a:ext cx="8229600" cy="2286000"/>
          </a:xfrm>
        </p:spPr>
        <p:txBody>
          <a:bodyPr/>
          <a:lstStyle/>
          <a:p>
            <a:pPr eaLnBrk="1" hangingPunct="1"/>
            <a:r>
              <a:rPr lang="en-US" altLang="en-US" sz="3500" b="1" smtClean="0"/>
              <a:t/>
            </a:r>
            <a:br>
              <a:rPr lang="en-US" altLang="en-US" sz="3500" b="1" smtClean="0"/>
            </a:br>
            <a:r>
              <a:rPr lang="en-US" altLang="en-US" sz="3500" b="1" smtClean="0"/>
              <a:t>Coordination Between the LME-MCOs and DHSR in the Monitoring</a:t>
            </a:r>
            <a:br>
              <a:rPr lang="en-US" altLang="en-US" sz="3500" b="1" smtClean="0"/>
            </a:br>
            <a:r>
              <a:rPr lang="en-US" altLang="en-US" sz="3500" b="1" smtClean="0"/>
              <a:t>of Licensed Facilities</a:t>
            </a:r>
            <a:br>
              <a:rPr lang="en-US" altLang="en-US" sz="3500" b="1" smtClean="0"/>
            </a:br>
            <a:r>
              <a:rPr lang="en-US" altLang="en-US" sz="3500" b="1" smtClean="0"/>
              <a:t/>
            </a:r>
            <a:br>
              <a:rPr lang="en-US" altLang="en-US" sz="3500" b="1" smtClean="0"/>
            </a:br>
            <a:endParaRPr lang="en-US" altLang="en-US" sz="3500" b="1" smtClean="0"/>
          </a:p>
        </p:txBody>
      </p:sp>
      <p:sp>
        <p:nvSpPr>
          <p:cNvPr id="14338" name="Content Placeholder 2"/>
          <p:cNvSpPr>
            <a:spLocks noGrp="1"/>
          </p:cNvSpPr>
          <p:nvPr>
            <p:ph idx="4294967295"/>
          </p:nvPr>
        </p:nvSpPr>
        <p:spPr>
          <a:xfrm>
            <a:off x="533400" y="1752600"/>
            <a:ext cx="8001000" cy="2292350"/>
          </a:xfrm>
        </p:spPr>
        <p:txBody>
          <a:bodyPr/>
          <a:lstStyle/>
          <a:p>
            <a:pPr marL="463550" indent="-463550" algn="ctr" eaLnBrk="1" hangingPunct="1">
              <a:buFontTx/>
              <a:buNone/>
            </a:pPr>
            <a:r>
              <a:rPr lang="en-US" altLang="en-US" sz="2400" i="1" dirty="0" smtClean="0"/>
              <a:t>Developed by the</a:t>
            </a:r>
            <a:r>
              <a:rPr lang="en-US" altLang="en-US" i="1" dirty="0" smtClean="0"/>
              <a:t> </a:t>
            </a:r>
          </a:p>
          <a:p>
            <a:pPr marL="463550" indent="-463550" algn="ctr" eaLnBrk="1" hangingPunct="1">
              <a:buFontTx/>
              <a:buNone/>
            </a:pPr>
            <a:r>
              <a:rPr lang="en-US" altLang="en-US" sz="2400" i="1" dirty="0" smtClean="0"/>
              <a:t>NC DHHS-LME/MCO-Provider Collaboration Workgroup</a:t>
            </a:r>
          </a:p>
          <a:p>
            <a:pPr marL="463550" indent="-463550" algn="ctr" eaLnBrk="1" hangingPunct="1">
              <a:buFontTx/>
              <a:buNone/>
            </a:pPr>
            <a:r>
              <a:rPr lang="en-US" altLang="en-US" sz="2400" i="1" dirty="0" smtClean="0"/>
              <a:t>February 2014</a:t>
            </a:r>
          </a:p>
        </p:txBody>
      </p:sp>
      <p:sp>
        <p:nvSpPr>
          <p:cNvPr id="4" name="Slide Number Placeholder 3"/>
          <p:cNvSpPr txBox="1">
            <a:spLocks noGrp="1"/>
          </p:cNvSpPr>
          <p:nvPr/>
        </p:nvSpPr>
        <p:spPr>
          <a:xfrm>
            <a:off x="9844088" y="4411663"/>
            <a:ext cx="1482725" cy="850900"/>
          </a:xfrm>
          <a:prstGeom prst="rect">
            <a:avLst/>
          </a:prstGeom>
          <a:noFill/>
        </p:spPr>
        <p:txBody>
          <a:bodyPr anchor="ctr"/>
          <a:lstStyle/>
          <a:p>
            <a:pPr algn="r" fontAlgn="auto">
              <a:spcBef>
                <a:spcPts val="0"/>
              </a:spcBef>
              <a:spcAft>
                <a:spcPts val="0"/>
              </a:spcAft>
              <a:defRPr/>
            </a:pPr>
            <a:endParaRPr lang="en-US" sz="2000" dirty="0">
              <a:gradFill>
                <a:gsLst>
                  <a:gs pos="0">
                    <a:schemeClr val="tx1">
                      <a:alpha val="10000"/>
                    </a:schemeClr>
                  </a:gs>
                  <a:gs pos="100000">
                    <a:schemeClr val="tx1">
                      <a:alpha val="10000"/>
                    </a:schemeClr>
                  </a:gs>
                </a:gsLst>
                <a:lin ang="5400000" scaled="0"/>
              </a:gradFill>
              <a:latin typeface="Impact" pitchFamily="34" charset="0"/>
            </a:endParaRPr>
          </a:p>
        </p:txBody>
      </p:sp>
      <p:pic>
        <p:nvPicPr>
          <p:cNvPr id="14340" name="Picture 2" descr="C:\Users\Sandee\AppData\Local\Microsoft\Windows\Temporary Internet Files\Content.IE5\IAHNX1GU\MP910216391[1].png"/>
          <p:cNvPicPr>
            <a:picLocks noChangeAspect="1" noChangeArrowheads="1"/>
          </p:cNvPicPr>
          <p:nvPr/>
        </p:nvPicPr>
        <p:blipFill>
          <a:blip r:embed="rId3"/>
          <a:srcRect/>
          <a:stretch>
            <a:fillRect/>
          </a:stretch>
        </p:blipFill>
        <p:spPr bwMode="auto">
          <a:xfrm>
            <a:off x="304800" y="3222625"/>
            <a:ext cx="3035300" cy="2643188"/>
          </a:xfrm>
          <a:prstGeom prst="rect">
            <a:avLst/>
          </a:prstGeom>
          <a:noFill/>
          <a:ln w="9525">
            <a:noFill/>
            <a:miter lim="800000"/>
            <a:headEnd/>
            <a:tailEnd/>
          </a:ln>
        </p:spPr>
      </p:pic>
      <p:sp>
        <p:nvSpPr>
          <p:cNvPr id="14341" name="Text Box 7"/>
          <p:cNvSpPr txBox="1">
            <a:spLocks noChangeArrowheads="1"/>
          </p:cNvSpPr>
          <p:nvPr/>
        </p:nvSpPr>
        <p:spPr bwMode="auto">
          <a:xfrm>
            <a:off x="444500" y="6215063"/>
            <a:ext cx="971550" cy="366712"/>
          </a:xfrm>
          <a:prstGeom prst="rect">
            <a:avLst/>
          </a:prstGeom>
          <a:noFill/>
          <a:ln w="9525">
            <a:noFill/>
            <a:miter lim="800000"/>
            <a:headEnd/>
            <a:tailEnd/>
          </a:ln>
        </p:spPr>
        <p:txBody>
          <a:bodyPr wrap="none">
            <a:spAutoFit/>
          </a:bodyPr>
          <a:lstStyle/>
          <a:p>
            <a:r>
              <a:rPr lang="en-US" altLang="en-US" i="1"/>
              <a:t>3-15-14</a:t>
            </a:r>
          </a:p>
        </p:txBody>
      </p:sp>
      <p:sp>
        <p:nvSpPr>
          <p:cNvPr id="14342" name="Text Box 7"/>
          <p:cNvSpPr txBox="1">
            <a:spLocks noChangeArrowheads="1"/>
          </p:cNvSpPr>
          <p:nvPr/>
        </p:nvSpPr>
        <p:spPr bwMode="auto">
          <a:xfrm>
            <a:off x="3124200" y="3733800"/>
            <a:ext cx="6248400" cy="2586038"/>
          </a:xfrm>
          <a:prstGeom prst="rect">
            <a:avLst/>
          </a:prstGeom>
          <a:noFill/>
          <a:ln w="9525">
            <a:noFill/>
            <a:miter lim="800000"/>
            <a:headEnd/>
            <a:tailEnd/>
          </a:ln>
        </p:spPr>
        <p:txBody>
          <a:bodyPr>
            <a:spAutoFit/>
          </a:bodyPr>
          <a:lstStyle/>
          <a:p>
            <a:r>
              <a:rPr lang="en-US" altLang="en-US" dirty="0"/>
              <a:t>Presented by: </a:t>
            </a:r>
          </a:p>
          <a:p>
            <a:r>
              <a:rPr lang="en-US" altLang="en-US" dirty="0"/>
              <a:t>Stephanie Gilliam</a:t>
            </a:r>
          </a:p>
          <a:p>
            <a:r>
              <a:rPr lang="en-US" altLang="en-US" dirty="0"/>
              <a:t>Section Chief, Mental Health Licensure &amp; Certification</a:t>
            </a:r>
          </a:p>
          <a:p>
            <a:r>
              <a:rPr lang="en-US" altLang="en-US" dirty="0"/>
              <a:t>DHHS/Division of Health Service Regulation</a:t>
            </a:r>
          </a:p>
          <a:p>
            <a:endParaRPr lang="en-US" altLang="en-US" dirty="0"/>
          </a:p>
          <a:p>
            <a:r>
              <a:rPr lang="en-US" altLang="en-US" dirty="0"/>
              <a:t>Eugene Naughton</a:t>
            </a:r>
          </a:p>
          <a:p>
            <a:r>
              <a:rPr lang="en-US" altLang="en-US" dirty="0" smtClean="0"/>
              <a:t>Acting Network </a:t>
            </a:r>
            <a:r>
              <a:rPr lang="en-US" altLang="en-US" dirty="0"/>
              <a:t>Operations Manager</a:t>
            </a:r>
          </a:p>
          <a:p>
            <a:r>
              <a:rPr lang="en-US" altLang="en-US" dirty="0"/>
              <a:t>CenterPoint Human Services</a:t>
            </a:r>
          </a:p>
          <a:p>
            <a:r>
              <a:rPr lang="en-US" altLang="en-US" dirty="0"/>
              <a:t>Representing the NC Council of Community Programs</a:t>
            </a:r>
          </a:p>
        </p:txBody>
      </p:sp>
      <p:sp>
        <p:nvSpPr>
          <p:cNvPr id="3" name="Slide Number Placeholder 2"/>
          <p:cNvSpPr>
            <a:spLocks noGrp="1"/>
          </p:cNvSpPr>
          <p:nvPr>
            <p:ph type="sldNum" sz="quarter" idx="12"/>
          </p:nvPr>
        </p:nvSpPr>
        <p:spPr/>
        <p:txBody>
          <a:bodyPr/>
          <a:lstStyle/>
          <a:p>
            <a:pPr>
              <a:defRPr/>
            </a:pPr>
            <a:fld id="{6E99EC79-572A-48DF-8B3C-F1137A4C5D35}" type="slidenum">
              <a:rPr lang="en-US" altLang="en-US" smtClean="0"/>
              <a:pPr>
                <a:defRPr/>
              </a:pPr>
              <a:t>1</a:t>
            </a:fld>
            <a:endParaRPr lang="en-US"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pPr eaLnBrk="1" hangingPunct="1"/>
            <a:r>
              <a:rPr lang="en-US" sz="3600" smtClean="0"/>
              <a:t>DHSR Authority: Type As and Bs (cont)</a:t>
            </a:r>
          </a:p>
        </p:txBody>
      </p:sp>
      <p:sp>
        <p:nvSpPr>
          <p:cNvPr id="32770" name="Content Placeholder 2"/>
          <p:cNvSpPr>
            <a:spLocks noGrp="1"/>
          </p:cNvSpPr>
          <p:nvPr>
            <p:ph idx="1"/>
          </p:nvPr>
        </p:nvSpPr>
        <p:spPr/>
        <p:txBody>
          <a:bodyPr/>
          <a:lstStyle/>
          <a:p>
            <a:pPr eaLnBrk="1" hangingPunct="1">
              <a:lnSpc>
                <a:spcPct val="80000"/>
              </a:lnSpc>
            </a:pPr>
            <a:r>
              <a:rPr lang="en-US" altLang="en-US" smtClean="0"/>
              <a:t>Plan of </a:t>
            </a:r>
            <a:r>
              <a:rPr lang="en-US" altLang="en-US" b="1" i="1" smtClean="0"/>
              <a:t>Protection</a:t>
            </a:r>
            <a:r>
              <a:rPr lang="en-US" altLang="en-US" smtClean="0"/>
              <a:t>: If a Type A or Type B is identified on survey, the provider must give our surveyor a “plan of protection” before we exit the survey—to protect individuals from further harm. </a:t>
            </a:r>
          </a:p>
          <a:p>
            <a:pPr eaLnBrk="1" hangingPunct="1">
              <a:lnSpc>
                <a:spcPct val="80000"/>
              </a:lnSpc>
            </a:pPr>
            <a:r>
              <a:rPr lang="en-US" altLang="en-US" smtClean="0"/>
              <a:t>Plan of </a:t>
            </a:r>
            <a:r>
              <a:rPr lang="en-US" altLang="en-US" b="1" i="1" smtClean="0"/>
              <a:t>Correction</a:t>
            </a:r>
            <a:r>
              <a:rPr lang="en-US" altLang="en-US" smtClean="0"/>
              <a:t>:  A more thorough Plan of Correction must be developed and submitted by the provider after they have received our statement of deficiencies.</a:t>
            </a:r>
          </a:p>
          <a:p>
            <a:pPr eaLnBrk="1" hangingPunct="1"/>
            <a:endParaRPr lang="en-US" smtClean="0"/>
          </a:p>
        </p:txBody>
      </p:sp>
      <p:sp>
        <p:nvSpPr>
          <p:cNvPr id="3" name="Slide Number Placeholder 2"/>
          <p:cNvSpPr>
            <a:spLocks noGrp="1"/>
          </p:cNvSpPr>
          <p:nvPr>
            <p:ph type="sldNum" sz="quarter" idx="12"/>
          </p:nvPr>
        </p:nvSpPr>
        <p:spPr/>
        <p:txBody>
          <a:bodyPr/>
          <a:lstStyle/>
          <a:p>
            <a:pPr>
              <a:defRPr/>
            </a:pPr>
            <a:fld id="{8314AE76-D59F-4BDC-BA06-26B2CC3BF8B9}" type="slidenum">
              <a:rPr lang="en-US" altLang="en-US" smtClean="0"/>
              <a:pPr>
                <a:defRPr/>
              </a:pPr>
              <a:t>10</a:t>
            </a:fld>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pPr eaLnBrk="1" hangingPunct="1"/>
            <a:r>
              <a:rPr lang="en-US" sz="3600" smtClean="0"/>
              <a:t>DHSR Authority: Other Sanctions</a:t>
            </a:r>
          </a:p>
        </p:txBody>
      </p:sp>
      <p:sp>
        <p:nvSpPr>
          <p:cNvPr id="34818" name="Content Placeholder 2"/>
          <p:cNvSpPr>
            <a:spLocks noGrp="1"/>
          </p:cNvSpPr>
          <p:nvPr>
            <p:ph idx="1"/>
          </p:nvPr>
        </p:nvSpPr>
        <p:spPr/>
        <p:txBody>
          <a:bodyPr/>
          <a:lstStyle/>
          <a:p>
            <a:pPr eaLnBrk="1" hangingPunct="1"/>
            <a:r>
              <a:rPr lang="en-US" smtClean="0"/>
              <a:t>Fines:  are assessed for Type As and Type Bs based on NCGS 122C-24.1</a:t>
            </a:r>
          </a:p>
          <a:p>
            <a:pPr eaLnBrk="1" hangingPunct="1"/>
            <a:r>
              <a:rPr lang="en-US" smtClean="0"/>
              <a:t>Suspension of Admissions</a:t>
            </a:r>
          </a:p>
          <a:p>
            <a:pPr eaLnBrk="1" hangingPunct="1"/>
            <a:r>
              <a:rPr lang="en-US" smtClean="0"/>
              <a:t>Revocation</a:t>
            </a:r>
          </a:p>
        </p:txBody>
      </p:sp>
      <p:sp>
        <p:nvSpPr>
          <p:cNvPr id="3" name="Slide Number Placeholder 2"/>
          <p:cNvSpPr>
            <a:spLocks noGrp="1"/>
          </p:cNvSpPr>
          <p:nvPr>
            <p:ph type="sldNum" sz="quarter" idx="12"/>
          </p:nvPr>
        </p:nvSpPr>
        <p:spPr/>
        <p:txBody>
          <a:bodyPr/>
          <a:lstStyle/>
          <a:p>
            <a:pPr>
              <a:defRPr/>
            </a:pPr>
            <a:fld id="{8314AE76-D59F-4BDC-BA06-26B2CC3BF8B9}" type="slidenum">
              <a:rPr lang="en-US" altLang="en-US" smtClean="0"/>
              <a:pPr>
                <a:defRPr/>
              </a:pPr>
              <a:t>11</a:t>
            </a:fld>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pPr eaLnBrk="1" hangingPunct="1"/>
            <a:r>
              <a:rPr lang="en-US" sz="3600" smtClean="0"/>
              <a:t>DHSR Authority: Appeals</a:t>
            </a:r>
          </a:p>
        </p:txBody>
      </p:sp>
      <p:sp>
        <p:nvSpPr>
          <p:cNvPr id="3" name="Content Placeholder 2"/>
          <p:cNvSpPr>
            <a:spLocks noGrp="1"/>
          </p:cNvSpPr>
          <p:nvPr>
            <p:ph idx="1"/>
          </p:nvPr>
        </p:nvSpPr>
        <p:spPr/>
        <p:txBody>
          <a:bodyPr/>
          <a:lstStyle/>
          <a:p>
            <a:pPr marL="0" lvl="1" indent="0" eaLnBrk="1" hangingPunct="1">
              <a:buFontTx/>
              <a:buNone/>
              <a:defRPr/>
            </a:pPr>
            <a:r>
              <a:rPr lang="en-US" altLang="en-US" sz="2400" dirty="0" smtClean="0"/>
              <a:t>We </a:t>
            </a:r>
            <a:r>
              <a:rPr lang="en-US" altLang="en-US" sz="2400" dirty="0"/>
              <a:t>are required by NCGS 150-B to resolve disputes informally if possible</a:t>
            </a:r>
            <a:r>
              <a:rPr lang="en-US" altLang="en-US" sz="2400" dirty="0" smtClean="0"/>
              <a:t>.  This includes:</a:t>
            </a:r>
          </a:p>
          <a:p>
            <a:pPr marL="342900" lvl="1" indent="-342900" eaLnBrk="1" hangingPunct="1">
              <a:buFont typeface="Arial" panose="020B0604020202020204" pitchFamily="34" charset="0"/>
              <a:buChar char="•"/>
              <a:defRPr/>
            </a:pPr>
            <a:r>
              <a:rPr lang="en-US" altLang="en-US" sz="2400" dirty="0" smtClean="0"/>
              <a:t>Informal Appeals-meeting with the Chief of the Mental Health Licensure &amp; Certification Section, Branch Manager and Team Leader</a:t>
            </a:r>
          </a:p>
          <a:p>
            <a:pPr marL="342900" lvl="1" indent="-342900" eaLnBrk="1" hangingPunct="1">
              <a:buFont typeface="Arial" panose="020B0604020202020204" pitchFamily="34" charset="0"/>
              <a:buChar char="•"/>
              <a:defRPr/>
            </a:pPr>
            <a:r>
              <a:rPr lang="en-US" altLang="en-US" sz="2400" dirty="0" smtClean="0"/>
              <a:t>Formal Appeals through the Office of Administrative Hearings</a:t>
            </a:r>
          </a:p>
          <a:p>
            <a:pPr marL="342900" lvl="1" indent="-342900" eaLnBrk="1" hangingPunct="1">
              <a:buFont typeface="Arial" panose="020B0604020202020204" pitchFamily="34" charset="0"/>
              <a:buChar char="•"/>
              <a:defRPr/>
            </a:pPr>
            <a:r>
              <a:rPr lang="en-US" altLang="en-US" sz="2400" dirty="0" smtClean="0"/>
              <a:t>Settlement Discussions</a:t>
            </a:r>
          </a:p>
          <a:p>
            <a:pPr marL="342900" lvl="1" indent="-342900" eaLnBrk="1" hangingPunct="1">
              <a:buFont typeface="Arial" panose="020B0604020202020204" pitchFamily="34" charset="0"/>
              <a:buChar char="•"/>
              <a:defRPr/>
            </a:pPr>
            <a:r>
              <a:rPr lang="en-US" altLang="en-US" sz="2400" dirty="0" smtClean="0"/>
              <a:t>Mediation</a:t>
            </a:r>
          </a:p>
          <a:p>
            <a:pPr marL="342900" lvl="1" indent="-342900" eaLnBrk="1" hangingPunct="1">
              <a:buFont typeface="Arial" panose="020B0604020202020204" pitchFamily="34" charset="0"/>
              <a:buChar char="•"/>
              <a:defRPr/>
            </a:pPr>
            <a:r>
              <a:rPr lang="en-US" altLang="en-US" sz="2400" dirty="0" smtClean="0"/>
              <a:t>Hearings</a:t>
            </a:r>
            <a:endParaRPr lang="en-US" altLang="en-US" sz="2400" dirty="0"/>
          </a:p>
          <a:p>
            <a:pPr eaLnBrk="1" hangingPunct="1">
              <a:defRPr/>
            </a:pPr>
            <a:endParaRPr lang="en-US" dirty="0"/>
          </a:p>
        </p:txBody>
      </p:sp>
      <p:sp>
        <p:nvSpPr>
          <p:cNvPr id="4" name="Slide Number Placeholder 3"/>
          <p:cNvSpPr>
            <a:spLocks noGrp="1"/>
          </p:cNvSpPr>
          <p:nvPr>
            <p:ph type="sldNum" sz="quarter" idx="12"/>
          </p:nvPr>
        </p:nvSpPr>
        <p:spPr/>
        <p:txBody>
          <a:bodyPr/>
          <a:lstStyle/>
          <a:p>
            <a:pPr>
              <a:defRPr/>
            </a:pPr>
            <a:fld id="{8314AE76-D59F-4BDC-BA06-26B2CC3BF8B9}" type="slidenum">
              <a:rPr lang="en-US" altLang="en-US" smtClean="0"/>
              <a:pPr>
                <a:defRPr/>
              </a:pPr>
              <a:t>12</a:t>
            </a:fld>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idx="4294967295"/>
          </p:nvPr>
        </p:nvSpPr>
        <p:spPr/>
        <p:txBody>
          <a:bodyPr anchor="b"/>
          <a:lstStyle/>
          <a:p>
            <a:pPr eaLnBrk="1" hangingPunct="1"/>
            <a:r>
              <a:rPr lang="en-US" altLang="en-US" sz="3600" smtClean="0"/>
              <a:t>LME-MCO Role, Process, Authority</a:t>
            </a:r>
          </a:p>
        </p:txBody>
      </p:sp>
      <p:sp>
        <p:nvSpPr>
          <p:cNvPr id="38914" name="Rectangle 3"/>
          <p:cNvSpPr>
            <a:spLocks noGrp="1" noChangeArrowheads="1"/>
          </p:cNvSpPr>
          <p:nvPr>
            <p:ph idx="4294967295"/>
          </p:nvPr>
        </p:nvSpPr>
        <p:spPr/>
        <p:txBody>
          <a:bodyPr/>
          <a:lstStyle/>
          <a:p>
            <a:pPr marL="69850" indent="0" eaLnBrk="1" hangingPunct="1">
              <a:lnSpc>
                <a:spcPct val="90000"/>
              </a:lnSpc>
              <a:buFontTx/>
              <a:buNone/>
            </a:pPr>
            <a:r>
              <a:rPr lang="en-US" altLang="en-US" sz="3600" smtClean="0"/>
              <a:t>The Role of the LME-MCO is to:</a:t>
            </a:r>
          </a:p>
          <a:p>
            <a:pPr lvl="1" eaLnBrk="1" hangingPunct="1">
              <a:lnSpc>
                <a:spcPct val="90000"/>
              </a:lnSpc>
              <a:buFont typeface="Arial" charset="0"/>
              <a:buChar char="•"/>
            </a:pPr>
            <a:r>
              <a:rPr lang="en-US" altLang="en-US" sz="3600" smtClean="0"/>
              <a:t>Ensure consumers receive treatment appropriate to their needs.</a:t>
            </a:r>
          </a:p>
          <a:p>
            <a:pPr lvl="1" eaLnBrk="1" hangingPunct="1">
              <a:lnSpc>
                <a:spcPct val="90000"/>
              </a:lnSpc>
              <a:buFont typeface="Arial" charset="0"/>
              <a:buChar char="•"/>
            </a:pPr>
            <a:r>
              <a:rPr lang="en-US" altLang="en-US" sz="3600" smtClean="0"/>
              <a:t>Manage their provider network</a:t>
            </a:r>
          </a:p>
        </p:txBody>
      </p:sp>
      <p:sp>
        <p:nvSpPr>
          <p:cNvPr id="38915" name="Slide Number Placeholder 5"/>
          <p:cNvSpPr txBox="1">
            <a:spLocks noGrp="1"/>
          </p:cNvSpPr>
          <p:nvPr/>
        </p:nvSpPr>
        <p:spPr bwMode="auto">
          <a:xfrm>
            <a:off x="4649788" y="223838"/>
            <a:ext cx="1331912" cy="365125"/>
          </a:xfrm>
          <a:prstGeom prst="rect">
            <a:avLst/>
          </a:prstGeom>
          <a:noFill/>
          <a:ln w="9525">
            <a:noFill/>
            <a:miter lim="800000"/>
            <a:headEnd/>
            <a:tailEnd/>
          </a:ln>
        </p:spPr>
        <p:txBody>
          <a:bodyPr anchor="ctr"/>
          <a:lstStyle/>
          <a:p>
            <a:pPr>
              <a:buFontTx/>
              <a:buChar char="•"/>
            </a:pPr>
            <a:fld id="{139872BF-6F08-47DA-B697-10AEC1144D6B}" type="slidenum">
              <a:rPr lang="en-US" altLang="en-US" sz="1600">
                <a:solidFill>
                  <a:srgbClr val="FEFEFE"/>
                </a:solidFill>
                <a:latin typeface="Verdana" pitchFamily="34" charset="0"/>
              </a:rPr>
              <a:pPr>
                <a:buFontTx/>
                <a:buChar char="•"/>
              </a:pPr>
              <a:t>13</a:t>
            </a:fld>
            <a:endParaRPr lang="en-US" altLang="en-US" sz="1600">
              <a:solidFill>
                <a:srgbClr val="FEFEFE"/>
              </a:solidFill>
              <a:latin typeface="Verdana" pitchFamily="34" charset="0"/>
            </a:endParaRPr>
          </a:p>
        </p:txBody>
      </p:sp>
      <p:sp>
        <p:nvSpPr>
          <p:cNvPr id="3" name="Slide Number Placeholder 2"/>
          <p:cNvSpPr>
            <a:spLocks noGrp="1"/>
          </p:cNvSpPr>
          <p:nvPr>
            <p:ph type="sldNum" sz="quarter" idx="12"/>
          </p:nvPr>
        </p:nvSpPr>
        <p:spPr/>
        <p:txBody>
          <a:bodyPr/>
          <a:lstStyle/>
          <a:p>
            <a:pPr>
              <a:defRPr/>
            </a:pPr>
            <a:fld id="{6E99EC79-572A-48DF-8B3C-F1137A4C5D35}" type="slidenum">
              <a:rPr lang="en-US" altLang="en-US" smtClean="0"/>
              <a:pPr>
                <a:defRPr/>
              </a:pPr>
              <a:t>13</a:t>
            </a:fld>
            <a:endParaRPr lang="en-US"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pPr eaLnBrk="1" hangingPunct="1"/>
            <a:r>
              <a:rPr lang="en-US" sz="3600" smtClean="0"/>
              <a:t>LME-MCO Role, Process, Authority</a:t>
            </a:r>
          </a:p>
        </p:txBody>
      </p:sp>
      <p:sp>
        <p:nvSpPr>
          <p:cNvPr id="3" name="Content Placeholder 2"/>
          <p:cNvSpPr>
            <a:spLocks noGrp="1"/>
          </p:cNvSpPr>
          <p:nvPr>
            <p:ph idx="1"/>
          </p:nvPr>
        </p:nvSpPr>
        <p:spPr/>
        <p:txBody>
          <a:bodyPr/>
          <a:lstStyle/>
          <a:p>
            <a:pPr marL="527050" indent="-457200" eaLnBrk="1" hangingPunct="1">
              <a:lnSpc>
                <a:spcPct val="90000"/>
              </a:lnSpc>
              <a:defRPr/>
            </a:pPr>
            <a:r>
              <a:rPr lang="en-US" altLang="en-US" sz="2400" dirty="0"/>
              <a:t>Process includes:</a:t>
            </a:r>
          </a:p>
          <a:p>
            <a:pPr lvl="1" eaLnBrk="1" hangingPunct="1">
              <a:lnSpc>
                <a:spcPct val="90000"/>
              </a:lnSpc>
              <a:buFont typeface="Courier New" panose="02070309020205020404" pitchFamily="49" charset="0"/>
              <a:buChar char="o"/>
              <a:defRPr/>
            </a:pPr>
            <a:r>
              <a:rPr lang="en-US" altLang="en-US" sz="2400" dirty="0"/>
              <a:t>Monitor contracts with providers</a:t>
            </a:r>
          </a:p>
          <a:p>
            <a:pPr lvl="1" eaLnBrk="1" hangingPunct="1">
              <a:lnSpc>
                <a:spcPct val="90000"/>
              </a:lnSpc>
              <a:buFont typeface="Courier New" panose="02070309020205020404" pitchFamily="49" charset="0"/>
              <a:buChar char="o"/>
              <a:defRPr/>
            </a:pPr>
            <a:r>
              <a:rPr lang="en-US" altLang="en-US" sz="2400" dirty="0"/>
              <a:t>Authorize services</a:t>
            </a:r>
          </a:p>
          <a:p>
            <a:pPr lvl="1" eaLnBrk="1" hangingPunct="1">
              <a:lnSpc>
                <a:spcPct val="90000"/>
              </a:lnSpc>
              <a:buFont typeface="Courier New" panose="02070309020205020404" pitchFamily="49" charset="0"/>
              <a:buChar char="o"/>
              <a:defRPr/>
            </a:pPr>
            <a:r>
              <a:rPr lang="en-US" altLang="en-US" sz="2400" dirty="0"/>
              <a:t>Monitor programs (licensed and unlicensed) for fidelity to service definition</a:t>
            </a:r>
          </a:p>
          <a:p>
            <a:pPr lvl="1" eaLnBrk="1" hangingPunct="1">
              <a:lnSpc>
                <a:spcPct val="90000"/>
              </a:lnSpc>
              <a:buFont typeface="Courier New" panose="02070309020205020404" pitchFamily="49" charset="0"/>
              <a:buChar char="o"/>
              <a:defRPr/>
            </a:pPr>
            <a:r>
              <a:rPr lang="en-US" altLang="en-US" sz="2400" dirty="0"/>
              <a:t>Monitor licensed services that don’t receive annual surveys from DHSR for health and safety</a:t>
            </a:r>
          </a:p>
          <a:p>
            <a:pPr lvl="1" eaLnBrk="1" hangingPunct="1">
              <a:lnSpc>
                <a:spcPct val="90000"/>
              </a:lnSpc>
              <a:buFont typeface="Courier New" panose="02070309020205020404" pitchFamily="49" charset="0"/>
              <a:buChar char="o"/>
              <a:defRPr/>
            </a:pPr>
            <a:r>
              <a:rPr lang="en-US" altLang="en-US" sz="2400" dirty="0"/>
              <a:t>Conduct Post payment reviews</a:t>
            </a:r>
          </a:p>
          <a:p>
            <a:pPr eaLnBrk="1" hangingPunct="1">
              <a:defRPr/>
            </a:pPr>
            <a:endParaRPr lang="en-US" dirty="0"/>
          </a:p>
        </p:txBody>
      </p:sp>
      <p:sp>
        <p:nvSpPr>
          <p:cNvPr id="4" name="Slide Number Placeholder 3"/>
          <p:cNvSpPr>
            <a:spLocks noGrp="1"/>
          </p:cNvSpPr>
          <p:nvPr>
            <p:ph type="sldNum" sz="quarter" idx="12"/>
          </p:nvPr>
        </p:nvSpPr>
        <p:spPr/>
        <p:txBody>
          <a:bodyPr/>
          <a:lstStyle/>
          <a:p>
            <a:pPr>
              <a:defRPr/>
            </a:pPr>
            <a:fld id="{8314AE76-D59F-4BDC-BA06-26B2CC3BF8B9}" type="slidenum">
              <a:rPr lang="en-US" altLang="en-US" smtClean="0"/>
              <a:pPr>
                <a:defRPr/>
              </a:pPr>
              <a:t>14</a:t>
            </a:fld>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idx="4294967295"/>
          </p:nvPr>
        </p:nvSpPr>
        <p:spPr/>
        <p:txBody>
          <a:bodyPr/>
          <a:lstStyle/>
          <a:p>
            <a:pPr eaLnBrk="1" hangingPunct="1"/>
            <a:r>
              <a:rPr lang="en-US" altLang="en-US" sz="3600" smtClean="0"/>
              <a:t>LME-MCO Role, Process, Authority, cont.</a:t>
            </a:r>
          </a:p>
        </p:txBody>
      </p:sp>
      <p:sp>
        <p:nvSpPr>
          <p:cNvPr id="24578" name="Rectangle 3"/>
          <p:cNvSpPr>
            <a:spLocks noGrp="1" noChangeArrowheads="1"/>
          </p:cNvSpPr>
          <p:nvPr>
            <p:ph type="body" idx="4294967295"/>
          </p:nvPr>
        </p:nvSpPr>
        <p:spPr/>
        <p:txBody>
          <a:bodyPr/>
          <a:lstStyle/>
          <a:p>
            <a:pPr eaLnBrk="1" hangingPunct="1">
              <a:lnSpc>
                <a:spcPct val="90000"/>
              </a:lnSpc>
              <a:defRPr/>
            </a:pPr>
            <a:r>
              <a:rPr lang="en-US" altLang="en-US" dirty="0" smtClean="0"/>
              <a:t>Authority to suspend referrals, cancel contracts.</a:t>
            </a:r>
          </a:p>
          <a:p>
            <a:pPr marL="0" indent="0" eaLnBrk="1" hangingPunct="1">
              <a:lnSpc>
                <a:spcPct val="90000"/>
              </a:lnSpc>
              <a:buFontTx/>
              <a:buNone/>
              <a:defRPr/>
            </a:pPr>
            <a:endParaRPr lang="en-US" altLang="en-US" sz="2400" dirty="0" smtClean="0"/>
          </a:p>
          <a:p>
            <a:pPr eaLnBrk="1" hangingPunct="1">
              <a:lnSpc>
                <a:spcPct val="90000"/>
              </a:lnSpc>
              <a:defRPr/>
            </a:pPr>
            <a:r>
              <a:rPr lang="en-US" altLang="en-US" dirty="0" smtClean="0"/>
              <a:t>May also conduct limited monitoring of non-contracted facilities, provide technical assistance to providers, and provide care coordination to consumers.</a:t>
            </a:r>
          </a:p>
          <a:p>
            <a:pPr marL="0" indent="0" eaLnBrk="1" hangingPunct="1">
              <a:lnSpc>
                <a:spcPct val="90000"/>
              </a:lnSpc>
              <a:buFontTx/>
              <a:buNone/>
              <a:defRPr/>
            </a:pPr>
            <a:endParaRPr lang="en-US" altLang="en-US" sz="2400" dirty="0" smtClean="0">
              <a:solidFill>
                <a:srgbClr val="FF3300"/>
              </a:solidFill>
            </a:endParaRPr>
          </a:p>
          <a:p>
            <a:pPr eaLnBrk="1" hangingPunct="1">
              <a:lnSpc>
                <a:spcPct val="90000"/>
              </a:lnSpc>
              <a:defRPr/>
            </a:pPr>
            <a:r>
              <a:rPr lang="en-US" altLang="en-US" dirty="0" smtClean="0"/>
              <a:t>No monitoring of ICF-IID</a:t>
            </a:r>
          </a:p>
          <a:p>
            <a:pPr eaLnBrk="1" hangingPunct="1">
              <a:defRPr/>
            </a:pPr>
            <a:endParaRPr lang="en-US" altLang="en-US" sz="2000" dirty="0" smtClean="0"/>
          </a:p>
        </p:txBody>
      </p:sp>
      <p:sp>
        <p:nvSpPr>
          <p:cNvPr id="3" name="Slide Number Placeholder 2"/>
          <p:cNvSpPr>
            <a:spLocks noGrp="1"/>
          </p:cNvSpPr>
          <p:nvPr>
            <p:ph type="sldNum" sz="quarter" idx="12"/>
          </p:nvPr>
        </p:nvSpPr>
        <p:spPr/>
        <p:txBody>
          <a:bodyPr/>
          <a:lstStyle/>
          <a:p>
            <a:pPr>
              <a:defRPr/>
            </a:pPr>
            <a:fld id="{6E99EC79-572A-48DF-8B3C-F1137A4C5D35}" type="slidenum">
              <a:rPr lang="en-US" altLang="en-US" smtClean="0"/>
              <a:pPr>
                <a:defRPr/>
              </a:pPr>
              <a:t>15</a:t>
            </a:fld>
            <a:endParaRPr lang="en-US"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idx="4294967295"/>
          </p:nvPr>
        </p:nvSpPr>
        <p:spPr/>
        <p:txBody>
          <a:bodyPr anchor="b"/>
          <a:lstStyle/>
          <a:p>
            <a:pPr eaLnBrk="1" hangingPunct="1"/>
            <a:r>
              <a:rPr lang="en-US" altLang="en-US" smtClean="0"/>
              <a:t>Collaboration Steps</a:t>
            </a:r>
          </a:p>
        </p:txBody>
      </p:sp>
      <p:sp>
        <p:nvSpPr>
          <p:cNvPr id="26626" name="Content Placeholder 2"/>
          <p:cNvSpPr>
            <a:spLocks noGrp="1"/>
          </p:cNvSpPr>
          <p:nvPr>
            <p:ph idx="4294967295"/>
          </p:nvPr>
        </p:nvSpPr>
        <p:spPr/>
        <p:txBody>
          <a:bodyPr/>
          <a:lstStyle/>
          <a:p>
            <a:pPr marL="679450" indent="-609600" eaLnBrk="1" hangingPunct="1">
              <a:lnSpc>
                <a:spcPct val="80000"/>
              </a:lnSpc>
              <a:buFont typeface="Wingdings" pitchFamily="2" charset="2"/>
              <a:buAutoNum type="arabicPeriod"/>
            </a:pPr>
            <a:r>
              <a:rPr lang="en-US" altLang="en-US" sz="2800" smtClean="0"/>
              <a:t>DHSR sends copies of all surveys, including any administrative actions, to the LME-MCO catchment area in which the facility resides, and to any LME-MCOs that contract with the facility or have an enrollee in that provider’s care.</a:t>
            </a:r>
            <a:br>
              <a:rPr lang="en-US" altLang="en-US" sz="2800" smtClean="0"/>
            </a:br>
            <a:endParaRPr lang="en-US" altLang="en-US" sz="2800" smtClean="0"/>
          </a:p>
          <a:p>
            <a:pPr marL="679450" indent="-609600" eaLnBrk="1" hangingPunct="1">
              <a:lnSpc>
                <a:spcPct val="80000"/>
              </a:lnSpc>
              <a:buFontTx/>
              <a:buAutoNum type="arabicPeriod"/>
            </a:pPr>
            <a:r>
              <a:rPr lang="en-US" altLang="en-US" sz="2800" smtClean="0"/>
              <a:t>The LME-MCO tracks DHSR surveys in a provider profile and uses this information to help make placement and/or contractual decisions.</a:t>
            </a:r>
          </a:p>
          <a:p>
            <a:pPr marL="679450" indent="-609600" eaLnBrk="1" hangingPunct="1">
              <a:buFontTx/>
              <a:buNone/>
            </a:pPr>
            <a:endParaRPr lang="en-US" altLang="en-US" smtClean="0"/>
          </a:p>
          <a:p>
            <a:pPr marL="990600" lvl="1" indent="-533400" eaLnBrk="1" hangingPunct="1">
              <a:buFontTx/>
              <a:buNone/>
            </a:pPr>
            <a:r>
              <a:rPr lang="en-US" altLang="en-US" sz="3200" smtClean="0"/>
              <a:t> </a:t>
            </a:r>
          </a:p>
        </p:txBody>
      </p:sp>
      <p:sp>
        <p:nvSpPr>
          <p:cNvPr id="45059" name="Slide Number Placeholder 3"/>
          <p:cNvSpPr txBox="1">
            <a:spLocks noGrp="1"/>
          </p:cNvSpPr>
          <p:nvPr/>
        </p:nvSpPr>
        <p:spPr bwMode="auto">
          <a:xfrm>
            <a:off x="4649788" y="223838"/>
            <a:ext cx="1331912" cy="365125"/>
          </a:xfrm>
          <a:prstGeom prst="rect">
            <a:avLst/>
          </a:prstGeom>
          <a:noFill/>
          <a:ln w="9525">
            <a:noFill/>
            <a:miter lim="800000"/>
            <a:headEnd/>
            <a:tailEnd/>
          </a:ln>
        </p:spPr>
        <p:txBody>
          <a:bodyPr anchor="ctr"/>
          <a:lstStyle/>
          <a:p>
            <a:pPr>
              <a:buFontTx/>
              <a:buChar char="•"/>
            </a:pPr>
            <a:fld id="{77FA04FD-08AB-4AF7-8868-6B2CD4329952}" type="slidenum">
              <a:rPr lang="en-US" altLang="en-US" sz="1600">
                <a:solidFill>
                  <a:srgbClr val="FEFEFE"/>
                </a:solidFill>
                <a:latin typeface="Verdana" pitchFamily="34" charset="0"/>
              </a:rPr>
              <a:pPr>
                <a:buFontTx/>
                <a:buChar char="•"/>
              </a:pPr>
              <a:t>16</a:t>
            </a:fld>
            <a:endParaRPr lang="en-US" altLang="en-US" sz="1600">
              <a:solidFill>
                <a:srgbClr val="FEFEFE"/>
              </a:solidFill>
              <a:latin typeface="Verdana" pitchFamily="34" charset="0"/>
            </a:endParaRPr>
          </a:p>
        </p:txBody>
      </p:sp>
      <p:sp>
        <p:nvSpPr>
          <p:cNvPr id="3" name="Slide Number Placeholder 2"/>
          <p:cNvSpPr>
            <a:spLocks noGrp="1"/>
          </p:cNvSpPr>
          <p:nvPr>
            <p:ph type="sldNum" sz="quarter" idx="12"/>
          </p:nvPr>
        </p:nvSpPr>
        <p:spPr/>
        <p:txBody>
          <a:bodyPr/>
          <a:lstStyle/>
          <a:p>
            <a:pPr>
              <a:defRPr/>
            </a:pPr>
            <a:fld id="{6E99EC79-572A-48DF-8B3C-F1137A4C5D35}" type="slidenum">
              <a:rPr lang="en-US" altLang="en-US" smtClean="0"/>
              <a:pPr>
                <a:defRPr/>
              </a:pPr>
              <a:t>16</a:t>
            </a:fld>
            <a:endParaRPr lang="en-US"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pPr eaLnBrk="1" hangingPunct="1"/>
            <a:r>
              <a:rPr lang="en-US" smtClean="0"/>
              <a:t>Collaboration Steps (cont)</a:t>
            </a:r>
          </a:p>
        </p:txBody>
      </p:sp>
      <p:sp>
        <p:nvSpPr>
          <p:cNvPr id="3" name="Content Placeholder 2"/>
          <p:cNvSpPr>
            <a:spLocks noGrp="1"/>
          </p:cNvSpPr>
          <p:nvPr>
            <p:ph idx="1"/>
          </p:nvPr>
        </p:nvSpPr>
        <p:spPr/>
        <p:txBody>
          <a:bodyPr/>
          <a:lstStyle/>
          <a:p>
            <a:pPr marL="679450" indent="-609600" eaLnBrk="1" hangingPunct="1">
              <a:buFontTx/>
              <a:buAutoNum type="arabicPeriod" startAt="3"/>
              <a:defRPr/>
            </a:pPr>
            <a:r>
              <a:rPr lang="en-US" altLang="en-US" sz="2400" dirty="0"/>
              <a:t>The LME-MCO conducts Routine Monitoring Reviews plus post-payment reviews at a minimum of</a:t>
            </a:r>
            <a:r>
              <a:rPr lang="en-US" altLang="en-US" sz="2400" dirty="0">
                <a:solidFill>
                  <a:srgbClr val="FF0000"/>
                </a:solidFill>
              </a:rPr>
              <a:t> </a:t>
            </a:r>
            <a:r>
              <a:rPr lang="en-US" altLang="en-US" sz="2400" dirty="0"/>
              <a:t>every two years for licensed day services, </a:t>
            </a:r>
            <a:r>
              <a:rPr lang="en-US" altLang="en-US" sz="2400" dirty="0" smtClean="0"/>
              <a:t>(excluding </a:t>
            </a:r>
            <a:r>
              <a:rPr lang="en-US" altLang="en-US" sz="2400" dirty="0"/>
              <a:t>outpatient </a:t>
            </a:r>
            <a:r>
              <a:rPr lang="en-US" altLang="en-US" sz="2400" dirty="0" smtClean="0"/>
              <a:t>opioid </a:t>
            </a:r>
            <a:r>
              <a:rPr lang="en-US" altLang="en-US" sz="2400" dirty="0"/>
              <a:t>and residential </a:t>
            </a:r>
            <a:r>
              <a:rPr lang="en-US" altLang="en-US" sz="2400" dirty="0" smtClean="0"/>
              <a:t>programs). </a:t>
            </a:r>
            <a:endParaRPr lang="en-US" altLang="en-US" sz="2400" dirty="0"/>
          </a:p>
          <a:p>
            <a:pPr marL="679450" indent="-609600" eaLnBrk="1" hangingPunct="1">
              <a:buFontTx/>
              <a:buAutoNum type="arabicPeriod" startAt="4"/>
              <a:defRPr/>
            </a:pPr>
            <a:r>
              <a:rPr lang="en-US" altLang="en-US" sz="2400" dirty="0"/>
              <a:t>The LME-MCO copies DHSR when taking the following actions:</a:t>
            </a:r>
          </a:p>
          <a:p>
            <a:pPr lvl="2" eaLnBrk="1" hangingPunct="1">
              <a:buFont typeface="Courier New" panose="02070309020205020404" pitchFamily="49" charset="0"/>
              <a:buChar char="o"/>
              <a:defRPr/>
            </a:pPr>
            <a:r>
              <a:rPr lang="en-US" altLang="en-US" dirty="0"/>
              <a:t>Termination of contract</a:t>
            </a:r>
          </a:p>
          <a:p>
            <a:pPr lvl="2" eaLnBrk="1" hangingPunct="1">
              <a:buFont typeface="Courier New" panose="02070309020205020404" pitchFamily="49" charset="0"/>
              <a:buChar char="o"/>
              <a:defRPr/>
            </a:pPr>
            <a:r>
              <a:rPr lang="en-US" altLang="en-US" dirty="0"/>
              <a:t>Suspension of referrals</a:t>
            </a:r>
          </a:p>
          <a:p>
            <a:pPr marL="679450" indent="-609600" eaLnBrk="1" hangingPunct="1">
              <a:buFontTx/>
              <a:buAutoNum type="arabicPeriod" startAt="5"/>
              <a:defRPr/>
            </a:pPr>
            <a:r>
              <a:rPr lang="en-US" altLang="en-US" sz="2400" dirty="0"/>
              <a:t>The LME-MCO conducts complaint investigations to determine compliance with service definitions.</a:t>
            </a:r>
          </a:p>
          <a:p>
            <a:pPr eaLnBrk="1" hangingPunct="1">
              <a:defRPr/>
            </a:pPr>
            <a:endParaRPr lang="en-US" dirty="0"/>
          </a:p>
        </p:txBody>
      </p:sp>
      <p:sp>
        <p:nvSpPr>
          <p:cNvPr id="4" name="Slide Number Placeholder 3"/>
          <p:cNvSpPr>
            <a:spLocks noGrp="1"/>
          </p:cNvSpPr>
          <p:nvPr>
            <p:ph type="sldNum" sz="quarter" idx="12"/>
          </p:nvPr>
        </p:nvSpPr>
        <p:spPr/>
        <p:txBody>
          <a:bodyPr/>
          <a:lstStyle/>
          <a:p>
            <a:pPr>
              <a:defRPr/>
            </a:pPr>
            <a:fld id="{8314AE76-D59F-4BDC-BA06-26B2CC3BF8B9}" type="slidenum">
              <a:rPr lang="en-US" altLang="en-US" smtClean="0"/>
              <a:pPr>
                <a:defRPr/>
              </a:pPr>
              <a:t>17</a:t>
            </a:fld>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p:txBody>
          <a:bodyPr/>
          <a:lstStyle/>
          <a:p>
            <a:pPr eaLnBrk="1" hangingPunct="1">
              <a:defRPr/>
            </a:pPr>
            <a:r>
              <a:rPr lang="en-US" dirty="0" smtClean="0"/>
              <a:t>DHSR-Mental Health Licensure and Certification Section Web Site:</a:t>
            </a:r>
          </a:p>
          <a:p>
            <a:pPr eaLnBrk="1" hangingPunct="1">
              <a:defRPr/>
            </a:pPr>
            <a:endParaRPr lang="en-US" dirty="0"/>
          </a:p>
          <a:p>
            <a:pPr marL="0" indent="0" eaLnBrk="1" hangingPunct="1">
              <a:buFontTx/>
              <a:buNone/>
              <a:defRPr/>
            </a:pPr>
            <a:r>
              <a:rPr lang="en-US" dirty="0">
                <a:hlinkClick r:id="rId3"/>
              </a:rPr>
              <a:t>http://</a:t>
            </a:r>
            <a:r>
              <a:rPr lang="en-US" dirty="0" smtClean="0">
                <a:hlinkClick r:id="rId3"/>
              </a:rPr>
              <a:t>www.ncdhhs.gov/dhsr/mhlcs/mhpage.html</a:t>
            </a:r>
            <a:endParaRPr lang="en-US" dirty="0" smtClean="0"/>
          </a:p>
          <a:p>
            <a:pPr marL="0" indent="0" eaLnBrk="1" hangingPunct="1">
              <a:buFontTx/>
              <a:buNone/>
              <a:defRPr/>
            </a:pPr>
            <a:endParaRPr lang="en-US" dirty="0"/>
          </a:p>
        </p:txBody>
      </p:sp>
      <p:sp>
        <p:nvSpPr>
          <p:cNvPr id="4" name="Slide Number Placeholder 3"/>
          <p:cNvSpPr>
            <a:spLocks noGrp="1"/>
          </p:cNvSpPr>
          <p:nvPr>
            <p:ph type="sldNum" sz="quarter" idx="12"/>
          </p:nvPr>
        </p:nvSpPr>
        <p:spPr/>
        <p:txBody>
          <a:bodyPr/>
          <a:lstStyle/>
          <a:p>
            <a:pPr>
              <a:defRPr/>
            </a:pPr>
            <a:fld id="{8314AE76-D59F-4BDC-BA06-26B2CC3BF8B9}" type="slidenum">
              <a:rPr lang="en-US" altLang="en-US" smtClean="0"/>
              <a:pPr>
                <a:defRPr/>
              </a:pPr>
              <a:t>18</a:t>
            </a:fld>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pPr eaLnBrk="1" hangingPunct="1"/>
            <a:r>
              <a:rPr lang="en-US" smtClean="0"/>
              <a:t>Questions</a:t>
            </a:r>
          </a:p>
        </p:txBody>
      </p:sp>
      <p:sp>
        <p:nvSpPr>
          <p:cNvPr id="3" name="Content Placeholder 2"/>
          <p:cNvSpPr>
            <a:spLocks noGrp="1"/>
          </p:cNvSpPr>
          <p:nvPr>
            <p:ph idx="1"/>
          </p:nvPr>
        </p:nvSpPr>
        <p:spPr/>
        <p:txBody>
          <a:bodyPr/>
          <a:lstStyle/>
          <a:p>
            <a:pPr marL="0" indent="0" eaLnBrk="1" hangingPunct="1">
              <a:buFontTx/>
              <a:buNone/>
              <a:defRPr/>
            </a:pPr>
            <a:r>
              <a:rPr lang="en-US" dirty="0" smtClean="0"/>
              <a:t>Please send your questions to the Provider Monitoring mailbox:</a:t>
            </a:r>
          </a:p>
          <a:p>
            <a:pPr eaLnBrk="1" hangingPunct="1">
              <a:defRPr/>
            </a:pPr>
            <a:endParaRPr lang="en-US" dirty="0" smtClean="0"/>
          </a:p>
          <a:p>
            <a:pPr marL="0" indent="0" algn="ctr" eaLnBrk="1" hangingPunct="1">
              <a:buFontTx/>
              <a:buNone/>
              <a:defRPr/>
            </a:pPr>
            <a:r>
              <a:rPr lang="en-US" dirty="0" smtClean="0">
                <a:hlinkClick r:id="rId3"/>
              </a:rPr>
              <a:t>provider.monitoring@dhhs.nc.gov</a:t>
            </a:r>
            <a:r>
              <a:rPr lang="en-US" dirty="0" smtClean="0"/>
              <a:t> </a:t>
            </a:r>
          </a:p>
          <a:p>
            <a:pPr marL="0" indent="0" algn="ctr" eaLnBrk="1" hangingPunct="1">
              <a:buFontTx/>
              <a:buNone/>
              <a:defRPr/>
            </a:pPr>
            <a:endParaRPr lang="en-US" dirty="0" smtClean="0"/>
          </a:p>
          <a:p>
            <a:pPr marL="0" indent="0" eaLnBrk="1" hangingPunct="1">
              <a:buFontTx/>
              <a:buNone/>
              <a:defRPr/>
            </a:pPr>
            <a:r>
              <a:rPr lang="en-US" dirty="0" smtClean="0"/>
              <a:t>To expedite a response, please include the nature of your question in the Subject line.</a:t>
            </a:r>
          </a:p>
          <a:p>
            <a:pPr marL="0" indent="0" eaLnBrk="1" hangingPunct="1">
              <a:buFontTx/>
              <a:buNone/>
              <a:defRPr/>
            </a:pPr>
            <a:endParaRPr lang="en-US" dirty="0"/>
          </a:p>
        </p:txBody>
      </p:sp>
      <p:sp>
        <p:nvSpPr>
          <p:cNvPr id="4" name="Slide Number Placeholder 3"/>
          <p:cNvSpPr>
            <a:spLocks noGrp="1"/>
          </p:cNvSpPr>
          <p:nvPr>
            <p:ph type="sldNum" sz="quarter" idx="12"/>
          </p:nvPr>
        </p:nvSpPr>
        <p:spPr/>
        <p:txBody>
          <a:bodyPr/>
          <a:lstStyle/>
          <a:p>
            <a:pPr>
              <a:defRPr/>
            </a:pPr>
            <a:fld id="{8314AE76-D59F-4BDC-BA06-26B2CC3BF8B9}" type="slidenum">
              <a:rPr lang="en-US" altLang="en-US" smtClean="0"/>
              <a:pPr>
                <a:defRPr/>
              </a:pPr>
              <a:t>19</a:t>
            </a:fld>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p:txBody>
          <a:bodyPr anchor="b"/>
          <a:lstStyle/>
          <a:p>
            <a:pPr eaLnBrk="1" hangingPunct="1"/>
            <a:r>
              <a:rPr lang="en-US" altLang="en-US" sz="3600" smtClean="0"/>
              <a:t>DHSR Role, Process and Authority</a:t>
            </a:r>
            <a:r>
              <a:rPr lang="en-US" altLang="en-US" sz="3200" smtClean="0"/>
              <a:t> </a:t>
            </a:r>
          </a:p>
        </p:txBody>
      </p:sp>
      <p:sp>
        <p:nvSpPr>
          <p:cNvPr id="16386" name="Rectangle 3"/>
          <p:cNvSpPr>
            <a:spLocks noGrp="1" noChangeArrowheads="1"/>
          </p:cNvSpPr>
          <p:nvPr>
            <p:ph idx="1"/>
          </p:nvPr>
        </p:nvSpPr>
        <p:spPr/>
        <p:txBody>
          <a:bodyPr/>
          <a:lstStyle/>
          <a:p>
            <a:pPr marL="527050" indent="-457200" eaLnBrk="1" hangingPunct="1">
              <a:lnSpc>
                <a:spcPct val="80000"/>
              </a:lnSpc>
            </a:pPr>
            <a:r>
              <a:rPr lang="en-US" altLang="en-US" sz="2800" smtClean="0"/>
              <a:t>Role is to determine provider compliance with rules and statutes in licensed facilities.</a:t>
            </a:r>
          </a:p>
          <a:p>
            <a:pPr marL="527050" indent="-457200" eaLnBrk="1" hangingPunct="1">
              <a:lnSpc>
                <a:spcPct val="80000"/>
              </a:lnSpc>
            </a:pPr>
            <a:r>
              <a:rPr lang="en-US" altLang="en-US" sz="2800" smtClean="0"/>
              <a:t>Process is to conduct the following types of surveys:</a:t>
            </a:r>
          </a:p>
          <a:p>
            <a:pPr marL="927100" lvl="1" indent="-457200" eaLnBrk="1" hangingPunct="1">
              <a:lnSpc>
                <a:spcPct val="80000"/>
              </a:lnSpc>
              <a:buFont typeface="Courier New" pitchFamily="49" charset="0"/>
              <a:buChar char="o"/>
            </a:pPr>
            <a:r>
              <a:rPr lang="en-US" altLang="en-US" smtClean="0"/>
              <a:t>Initial</a:t>
            </a:r>
          </a:p>
          <a:p>
            <a:pPr marL="927100" lvl="1" indent="-457200" eaLnBrk="1" hangingPunct="1">
              <a:lnSpc>
                <a:spcPct val="80000"/>
              </a:lnSpc>
              <a:buFont typeface="Courier New" pitchFamily="49" charset="0"/>
              <a:buChar char="o"/>
            </a:pPr>
            <a:r>
              <a:rPr lang="en-US" altLang="en-US" smtClean="0"/>
              <a:t>Annual</a:t>
            </a:r>
          </a:p>
          <a:p>
            <a:pPr marL="927100" lvl="1" indent="-457200" eaLnBrk="1" hangingPunct="1">
              <a:lnSpc>
                <a:spcPct val="80000"/>
              </a:lnSpc>
              <a:buFont typeface="Courier New" pitchFamily="49" charset="0"/>
              <a:buChar char="o"/>
            </a:pPr>
            <a:r>
              <a:rPr lang="en-US" altLang="en-US" smtClean="0"/>
              <a:t>Complaint</a:t>
            </a:r>
          </a:p>
          <a:p>
            <a:pPr marL="927100" lvl="1" indent="-457200" eaLnBrk="1" hangingPunct="1">
              <a:lnSpc>
                <a:spcPct val="80000"/>
              </a:lnSpc>
              <a:buFont typeface="Courier New" pitchFamily="49" charset="0"/>
              <a:buChar char="o"/>
            </a:pPr>
            <a:r>
              <a:rPr lang="en-US" altLang="en-US" smtClean="0"/>
              <a:t>Follow-up</a:t>
            </a:r>
          </a:p>
          <a:p>
            <a:pPr marL="527050" indent="-457200" eaLnBrk="1" hangingPunct="1">
              <a:lnSpc>
                <a:spcPct val="80000"/>
              </a:lnSpc>
            </a:pPr>
            <a:endParaRPr lang="en-US" altLang="en-US" sz="1800" smtClean="0"/>
          </a:p>
        </p:txBody>
      </p:sp>
      <p:sp>
        <p:nvSpPr>
          <p:cNvPr id="16387" name="Slide Number Placeholder 5"/>
          <p:cNvSpPr txBox="1">
            <a:spLocks noGrp="1"/>
          </p:cNvSpPr>
          <p:nvPr/>
        </p:nvSpPr>
        <p:spPr bwMode="auto">
          <a:xfrm>
            <a:off x="4649788" y="223838"/>
            <a:ext cx="1331912" cy="365125"/>
          </a:xfrm>
          <a:prstGeom prst="rect">
            <a:avLst/>
          </a:prstGeom>
          <a:noFill/>
          <a:ln w="9525">
            <a:noFill/>
            <a:miter lim="800000"/>
            <a:headEnd/>
            <a:tailEnd/>
          </a:ln>
        </p:spPr>
        <p:txBody>
          <a:bodyPr anchor="ctr"/>
          <a:lstStyle/>
          <a:p>
            <a:pPr>
              <a:buFontTx/>
              <a:buChar char="•"/>
            </a:pPr>
            <a:fld id="{270EE477-357E-48BF-97E8-35C77F5C638F}" type="slidenum">
              <a:rPr lang="en-US" altLang="en-US" sz="1600">
                <a:solidFill>
                  <a:srgbClr val="FEFEFE"/>
                </a:solidFill>
                <a:latin typeface="Verdana" pitchFamily="34" charset="0"/>
              </a:rPr>
              <a:pPr>
                <a:buFontTx/>
                <a:buChar char="•"/>
              </a:pPr>
              <a:t>2</a:t>
            </a:fld>
            <a:endParaRPr lang="en-US" altLang="en-US" sz="1600">
              <a:solidFill>
                <a:srgbClr val="FEFEFE"/>
              </a:solidFill>
              <a:latin typeface="Verdana" pitchFamily="34" charset="0"/>
            </a:endParaRPr>
          </a:p>
        </p:txBody>
      </p:sp>
      <p:sp>
        <p:nvSpPr>
          <p:cNvPr id="3" name="Slide Number Placeholder 2"/>
          <p:cNvSpPr>
            <a:spLocks noGrp="1"/>
          </p:cNvSpPr>
          <p:nvPr>
            <p:ph type="sldNum" sz="quarter" idx="12"/>
          </p:nvPr>
        </p:nvSpPr>
        <p:spPr/>
        <p:txBody>
          <a:bodyPr/>
          <a:lstStyle/>
          <a:p>
            <a:pPr>
              <a:defRPr/>
            </a:pPr>
            <a:fld id="{8314AE76-D59F-4BDC-BA06-26B2CC3BF8B9}" type="slidenum">
              <a:rPr lang="en-US" altLang="en-US" smtClean="0"/>
              <a:pPr>
                <a:defRPr/>
              </a:pPr>
              <a:t>2</a:t>
            </a:fld>
            <a:endParaRPr lang="en-US"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altLang="en-US" sz="3600" smtClean="0"/>
              <a:t>Initial Survey</a:t>
            </a:r>
            <a:endParaRPr lang="en-US" sz="3600" smtClean="0"/>
          </a:p>
        </p:txBody>
      </p:sp>
      <p:sp>
        <p:nvSpPr>
          <p:cNvPr id="3" name="Content Placeholder 2"/>
          <p:cNvSpPr>
            <a:spLocks noGrp="1"/>
          </p:cNvSpPr>
          <p:nvPr>
            <p:ph idx="1"/>
          </p:nvPr>
        </p:nvSpPr>
        <p:spPr/>
        <p:txBody>
          <a:bodyPr/>
          <a:lstStyle/>
          <a:p>
            <a:pPr marL="0" lvl="1" indent="0" eaLnBrk="1" hangingPunct="1">
              <a:buFontTx/>
              <a:buNone/>
              <a:defRPr/>
            </a:pPr>
            <a:r>
              <a:rPr lang="en-US" altLang="en-US" sz="3200" dirty="0" smtClean="0"/>
              <a:t>The Initial Survey is a review </a:t>
            </a:r>
            <a:r>
              <a:rPr lang="en-US" altLang="en-US" sz="3200" dirty="0"/>
              <a:t>of </a:t>
            </a:r>
            <a:r>
              <a:rPr lang="en-US" altLang="en-US" sz="3200" dirty="0" smtClean="0"/>
              <a:t>the policies, procedures and staffing to </a:t>
            </a:r>
            <a:r>
              <a:rPr lang="en-US" altLang="en-US" sz="3200" dirty="0"/>
              <a:t>determine if the </a:t>
            </a:r>
            <a:r>
              <a:rPr lang="en-US" altLang="en-US" sz="3200" dirty="0" smtClean="0"/>
              <a:t>provider can demonstrate </a:t>
            </a:r>
            <a:r>
              <a:rPr lang="en-US" altLang="en-US" sz="3200" dirty="0"/>
              <a:t>compliance with rules and statutes</a:t>
            </a:r>
            <a:r>
              <a:rPr lang="en-US" altLang="en-US" sz="3200" dirty="0" smtClean="0"/>
              <a:t>.  These rules include:</a:t>
            </a:r>
          </a:p>
          <a:p>
            <a:pPr marL="457200" lvl="1" indent="-457200" eaLnBrk="1" hangingPunct="1">
              <a:buFont typeface="Arial" panose="020B0604020202020204" pitchFamily="34" charset="0"/>
              <a:buChar char="•"/>
              <a:defRPr/>
            </a:pPr>
            <a:r>
              <a:rPr lang="en-US" altLang="en-US" sz="2400" dirty="0" smtClean="0"/>
              <a:t>Core Rules</a:t>
            </a:r>
          </a:p>
          <a:p>
            <a:pPr marL="457200" lvl="1" indent="-457200" eaLnBrk="1" hangingPunct="1">
              <a:buFont typeface="Arial" panose="020B0604020202020204" pitchFamily="34" charset="0"/>
              <a:buChar char="•"/>
              <a:defRPr/>
            </a:pPr>
            <a:r>
              <a:rPr lang="en-US" altLang="en-US" sz="2400" dirty="0" smtClean="0"/>
              <a:t>Program specific rules</a:t>
            </a:r>
          </a:p>
          <a:p>
            <a:pPr marL="457200" lvl="1" indent="-457200" eaLnBrk="1" hangingPunct="1">
              <a:buFont typeface="Arial" panose="020B0604020202020204" pitchFamily="34" charset="0"/>
              <a:buChar char="•"/>
              <a:defRPr/>
            </a:pPr>
            <a:r>
              <a:rPr lang="en-US" altLang="en-US" sz="2400" dirty="0" smtClean="0"/>
              <a:t>Client Rights</a:t>
            </a:r>
          </a:p>
          <a:p>
            <a:pPr marL="457200" lvl="1" indent="-457200" eaLnBrk="1" hangingPunct="1">
              <a:buFont typeface="Arial" panose="020B0604020202020204" pitchFamily="34" charset="0"/>
              <a:buChar char="•"/>
              <a:defRPr/>
            </a:pPr>
            <a:r>
              <a:rPr lang="en-US" altLang="en-US" sz="2400" dirty="0" smtClean="0"/>
              <a:t>Confidentiality</a:t>
            </a:r>
            <a:endParaRPr lang="en-US" altLang="en-US" sz="2400" dirty="0"/>
          </a:p>
          <a:p>
            <a:pPr eaLnBrk="1" hangingPunct="1">
              <a:defRPr/>
            </a:pPr>
            <a:endParaRPr lang="en-US" dirty="0"/>
          </a:p>
        </p:txBody>
      </p:sp>
      <p:sp>
        <p:nvSpPr>
          <p:cNvPr id="4" name="Slide Number Placeholder 3"/>
          <p:cNvSpPr>
            <a:spLocks noGrp="1"/>
          </p:cNvSpPr>
          <p:nvPr>
            <p:ph type="sldNum" sz="quarter" idx="12"/>
          </p:nvPr>
        </p:nvSpPr>
        <p:spPr/>
        <p:txBody>
          <a:bodyPr/>
          <a:lstStyle/>
          <a:p>
            <a:pPr>
              <a:defRPr/>
            </a:pPr>
            <a:fld id="{8314AE76-D59F-4BDC-BA06-26B2CC3BF8B9}" type="slidenum">
              <a:rPr lang="en-US" altLang="en-US" smtClean="0"/>
              <a:pPr>
                <a:defRPr/>
              </a:pPr>
              <a:t>3</a:t>
            </a:fld>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en-US" sz="3600" smtClean="0"/>
              <a:t>Annual Surveys</a:t>
            </a:r>
          </a:p>
        </p:txBody>
      </p:sp>
      <p:sp>
        <p:nvSpPr>
          <p:cNvPr id="3" name="Content Placeholder 2"/>
          <p:cNvSpPr>
            <a:spLocks noGrp="1"/>
          </p:cNvSpPr>
          <p:nvPr>
            <p:ph idx="1"/>
          </p:nvPr>
        </p:nvSpPr>
        <p:spPr/>
        <p:txBody>
          <a:bodyPr/>
          <a:lstStyle/>
          <a:p>
            <a:pPr marL="0" lvl="1" indent="0" eaLnBrk="1" hangingPunct="1">
              <a:buFontTx/>
              <a:buNone/>
              <a:defRPr/>
            </a:pPr>
            <a:r>
              <a:rPr lang="en-US" altLang="en-US" sz="3600" dirty="0"/>
              <a:t>Annual </a:t>
            </a:r>
            <a:r>
              <a:rPr lang="en-US" altLang="en-US" sz="3600" dirty="0" smtClean="0"/>
              <a:t>Surveys are conducted in all </a:t>
            </a:r>
            <a:r>
              <a:rPr lang="en-US" altLang="en-US" sz="3600" dirty="0"/>
              <a:t>residential </a:t>
            </a:r>
            <a:r>
              <a:rPr lang="en-US" altLang="en-US" sz="3600" dirty="0" smtClean="0"/>
              <a:t>facilities and outpatient opioid facilities.</a:t>
            </a:r>
          </a:p>
          <a:p>
            <a:pPr marL="571500" lvl="1" indent="-571500" eaLnBrk="1" hangingPunct="1">
              <a:buFont typeface="Arial" panose="020B0604020202020204" pitchFamily="34" charset="0"/>
              <a:buChar char="•"/>
              <a:defRPr/>
            </a:pPr>
            <a:r>
              <a:rPr lang="en-US" altLang="en-US" sz="3200" dirty="0" smtClean="0"/>
              <a:t>These surveys occur every 12-15 months and focus on whether or not the treatment needs are being met in a safe and healthy environment.</a:t>
            </a:r>
            <a:endParaRPr lang="en-US" sz="3200" dirty="0"/>
          </a:p>
        </p:txBody>
      </p:sp>
      <p:sp>
        <p:nvSpPr>
          <p:cNvPr id="4" name="Slide Number Placeholder 3"/>
          <p:cNvSpPr>
            <a:spLocks noGrp="1"/>
          </p:cNvSpPr>
          <p:nvPr>
            <p:ph type="sldNum" sz="quarter" idx="12"/>
          </p:nvPr>
        </p:nvSpPr>
        <p:spPr/>
        <p:txBody>
          <a:bodyPr/>
          <a:lstStyle/>
          <a:p>
            <a:pPr>
              <a:defRPr/>
            </a:pPr>
            <a:fld id="{8314AE76-D59F-4BDC-BA06-26B2CC3BF8B9}" type="slidenum">
              <a:rPr lang="en-US" altLang="en-US" smtClean="0"/>
              <a:pPr>
                <a:defRPr/>
              </a:pPr>
              <a:t>4</a:t>
            </a:fld>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en-US" sz="3600" smtClean="0"/>
              <a:t>Complaint Surveys</a:t>
            </a:r>
          </a:p>
        </p:txBody>
      </p:sp>
      <p:sp>
        <p:nvSpPr>
          <p:cNvPr id="18434" name="Content Placeholder 2"/>
          <p:cNvSpPr>
            <a:spLocks noGrp="1"/>
          </p:cNvSpPr>
          <p:nvPr>
            <p:ph idx="1"/>
          </p:nvPr>
        </p:nvSpPr>
        <p:spPr/>
        <p:txBody>
          <a:bodyPr/>
          <a:lstStyle/>
          <a:p>
            <a:pPr marL="457200" lvl="1" indent="0" eaLnBrk="1" hangingPunct="1">
              <a:lnSpc>
                <a:spcPct val="80000"/>
              </a:lnSpc>
              <a:buFontTx/>
              <a:buNone/>
              <a:defRPr/>
            </a:pPr>
            <a:endParaRPr lang="en-US" altLang="en-US" sz="3600" dirty="0" smtClean="0"/>
          </a:p>
          <a:p>
            <a:pPr marL="457200" lvl="1" indent="0" eaLnBrk="1" hangingPunct="1">
              <a:lnSpc>
                <a:spcPct val="80000"/>
              </a:lnSpc>
              <a:buFontTx/>
              <a:buNone/>
              <a:defRPr/>
            </a:pPr>
            <a:r>
              <a:rPr lang="en-US" altLang="en-US" sz="3600" dirty="0" smtClean="0"/>
              <a:t>Complaint Surveys: are based on an allegation related to a rule area.</a:t>
            </a:r>
          </a:p>
          <a:p>
            <a:pPr marL="457200" lvl="1" indent="0" eaLnBrk="1" hangingPunct="1">
              <a:lnSpc>
                <a:spcPct val="80000"/>
              </a:lnSpc>
              <a:buFontTx/>
              <a:buNone/>
              <a:defRPr/>
            </a:pPr>
            <a:endParaRPr lang="en-US" altLang="en-US" sz="3600" dirty="0" smtClean="0"/>
          </a:p>
          <a:p>
            <a:pPr lvl="1" eaLnBrk="1" hangingPunct="1">
              <a:lnSpc>
                <a:spcPct val="80000"/>
              </a:lnSpc>
              <a:buFont typeface="Arial" panose="020B0604020202020204" pitchFamily="34" charset="0"/>
              <a:buChar char="•"/>
              <a:defRPr/>
            </a:pPr>
            <a:r>
              <a:rPr lang="en-US" altLang="en-US" sz="3600" dirty="0" smtClean="0"/>
              <a:t> Anyone can call in a complaint to the DHSR Compliant Intake Unit: 800-624-3004</a:t>
            </a:r>
          </a:p>
          <a:p>
            <a:pPr marL="0" indent="0" eaLnBrk="1" hangingPunct="1">
              <a:buFontTx/>
              <a:buNone/>
              <a:defRPr/>
            </a:pPr>
            <a:endParaRPr lang="en-US" sz="2400" dirty="0" smtClean="0"/>
          </a:p>
        </p:txBody>
      </p:sp>
      <p:sp>
        <p:nvSpPr>
          <p:cNvPr id="3" name="Slide Number Placeholder 2"/>
          <p:cNvSpPr>
            <a:spLocks noGrp="1"/>
          </p:cNvSpPr>
          <p:nvPr>
            <p:ph type="sldNum" sz="quarter" idx="12"/>
          </p:nvPr>
        </p:nvSpPr>
        <p:spPr/>
        <p:txBody>
          <a:bodyPr/>
          <a:lstStyle/>
          <a:p>
            <a:pPr>
              <a:defRPr/>
            </a:pPr>
            <a:fld id="{8314AE76-D59F-4BDC-BA06-26B2CC3BF8B9}" type="slidenum">
              <a:rPr lang="en-US" altLang="en-US" smtClean="0"/>
              <a:pPr>
                <a:defRPr/>
              </a:pPr>
              <a:t>5</a:t>
            </a:fld>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r>
              <a:rPr lang="en-US" smtClean="0"/>
              <a:t>Frequency Grid</a:t>
            </a:r>
          </a:p>
        </p:txBody>
      </p:sp>
      <p:sp>
        <p:nvSpPr>
          <p:cNvPr id="5" name="Content Placeholder 4"/>
          <p:cNvSpPr>
            <a:spLocks noGrp="1"/>
          </p:cNvSpPr>
          <p:nvPr>
            <p:ph idx="1"/>
          </p:nvPr>
        </p:nvSpPr>
        <p:spPr/>
        <p:txBody>
          <a:bodyPr/>
          <a:lstStyle/>
          <a:p>
            <a:pPr marL="0" indent="0" eaLnBrk="1" hangingPunct="1">
              <a:buFontTx/>
              <a:buNone/>
              <a:defRPr/>
            </a:pPr>
            <a:r>
              <a:rPr lang="en-US" dirty="0" smtClean="0"/>
              <a:t>The frequency grid can be found on the fourth tab in the Provider Monitoring workbook on the DMH/DD/SAS website:</a:t>
            </a:r>
          </a:p>
          <a:p>
            <a:pPr eaLnBrk="1" hangingPunct="1">
              <a:defRPr/>
            </a:pPr>
            <a:endParaRPr lang="en-US" dirty="0"/>
          </a:p>
          <a:p>
            <a:pPr marL="0" indent="0" eaLnBrk="1" hangingPunct="1">
              <a:buFontTx/>
              <a:buNone/>
              <a:defRPr/>
            </a:pPr>
            <a:r>
              <a:rPr lang="en-US" dirty="0">
                <a:hlinkClick r:id="rId3"/>
              </a:rPr>
              <a:t>http://</a:t>
            </a:r>
            <a:r>
              <a:rPr lang="en-US" dirty="0" smtClean="0">
                <a:hlinkClick r:id="rId3"/>
              </a:rPr>
              <a:t>www.ncdhhs.gov/mhddsas/providers/providermonitoring/index.htm#tools</a:t>
            </a:r>
            <a:endParaRPr lang="en-US" dirty="0" smtClean="0"/>
          </a:p>
          <a:p>
            <a:pPr eaLnBrk="1" hangingPunct="1">
              <a:defRPr/>
            </a:pPr>
            <a:endParaRPr lang="en-US" dirty="0"/>
          </a:p>
        </p:txBody>
      </p:sp>
      <p:sp>
        <p:nvSpPr>
          <p:cNvPr id="3" name="Slide Number Placeholder 2"/>
          <p:cNvSpPr>
            <a:spLocks noGrp="1"/>
          </p:cNvSpPr>
          <p:nvPr>
            <p:ph type="sldNum" sz="quarter" idx="12"/>
          </p:nvPr>
        </p:nvSpPr>
        <p:spPr/>
        <p:txBody>
          <a:bodyPr/>
          <a:lstStyle/>
          <a:p>
            <a:pPr>
              <a:defRPr/>
            </a:pPr>
            <a:fld id="{8314AE76-D59F-4BDC-BA06-26B2CC3BF8B9}" type="slidenum">
              <a:rPr lang="en-US" altLang="en-US" smtClean="0"/>
              <a:pPr>
                <a:defRPr/>
              </a:pPr>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r>
              <a:rPr lang="en-US" sz="3600" smtClean="0"/>
              <a:t>Follow-Up Surveys</a:t>
            </a:r>
          </a:p>
        </p:txBody>
      </p:sp>
      <p:sp>
        <p:nvSpPr>
          <p:cNvPr id="26626" name="Content Placeholder 2"/>
          <p:cNvSpPr>
            <a:spLocks noGrp="1"/>
          </p:cNvSpPr>
          <p:nvPr>
            <p:ph idx="1"/>
          </p:nvPr>
        </p:nvSpPr>
        <p:spPr/>
        <p:txBody>
          <a:bodyPr/>
          <a:lstStyle/>
          <a:p>
            <a:pPr marL="0" lvl="1" indent="0" eaLnBrk="1" hangingPunct="1">
              <a:buFontTx/>
              <a:buNone/>
            </a:pPr>
            <a:r>
              <a:rPr lang="en-US" altLang="en-US" sz="3600" smtClean="0"/>
              <a:t>Follow-Up Surveys are conducted within specific time frames to determine if deficiencies have been corrected.</a:t>
            </a:r>
          </a:p>
          <a:p>
            <a:pPr eaLnBrk="1" hangingPunct="1"/>
            <a:endParaRPr lang="en-US" smtClean="0"/>
          </a:p>
        </p:txBody>
      </p:sp>
      <p:sp>
        <p:nvSpPr>
          <p:cNvPr id="3" name="Slide Number Placeholder 2"/>
          <p:cNvSpPr>
            <a:spLocks noGrp="1"/>
          </p:cNvSpPr>
          <p:nvPr>
            <p:ph type="sldNum" sz="quarter" idx="12"/>
          </p:nvPr>
        </p:nvSpPr>
        <p:spPr/>
        <p:txBody>
          <a:bodyPr/>
          <a:lstStyle/>
          <a:p>
            <a:pPr>
              <a:defRPr/>
            </a:pPr>
            <a:fld id="{8314AE76-D59F-4BDC-BA06-26B2CC3BF8B9}" type="slidenum">
              <a:rPr lang="en-US" altLang="en-US" smtClean="0"/>
              <a:pPr>
                <a:defRPr/>
              </a:pPr>
              <a:t>7</a:t>
            </a:fld>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idx="4294967295"/>
          </p:nvPr>
        </p:nvSpPr>
        <p:spPr/>
        <p:txBody>
          <a:bodyPr/>
          <a:lstStyle/>
          <a:p>
            <a:pPr eaLnBrk="1" hangingPunct="1"/>
            <a:r>
              <a:rPr lang="en-US" altLang="en-US" sz="4000" smtClean="0"/>
              <a:t>DHSR Authority</a:t>
            </a:r>
          </a:p>
        </p:txBody>
      </p:sp>
      <p:sp>
        <p:nvSpPr>
          <p:cNvPr id="20482" name="Rectangle 3"/>
          <p:cNvSpPr>
            <a:spLocks noGrp="1" noChangeArrowheads="1"/>
          </p:cNvSpPr>
          <p:nvPr>
            <p:ph type="body" idx="4294967295"/>
          </p:nvPr>
        </p:nvSpPr>
        <p:spPr/>
        <p:txBody>
          <a:bodyPr/>
          <a:lstStyle/>
          <a:p>
            <a:pPr marL="0" indent="0" eaLnBrk="1" hangingPunct="1">
              <a:lnSpc>
                <a:spcPct val="80000"/>
              </a:lnSpc>
              <a:buFontTx/>
              <a:buNone/>
              <a:defRPr/>
            </a:pPr>
            <a:r>
              <a:rPr lang="en-US" altLang="en-US" sz="3600" dirty="0" smtClean="0"/>
              <a:t>DHSR has the Regulatory authority to levy penalties and sanctions for non-compliance.  This includes:</a:t>
            </a:r>
          </a:p>
          <a:p>
            <a:pPr eaLnBrk="1" hangingPunct="1">
              <a:lnSpc>
                <a:spcPct val="80000"/>
              </a:lnSpc>
              <a:defRPr/>
            </a:pPr>
            <a:r>
              <a:rPr lang="en-US" altLang="en-US" sz="3600" dirty="0" smtClean="0"/>
              <a:t>Type A1, Type A2, &amp; Type B Violations</a:t>
            </a:r>
          </a:p>
          <a:p>
            <a:pPr eaLnBrk="1" hangingPunct="1">
              <a:lnSpc>
                <a:spcPct val="80000"/>
              </a:lnSpc>
              <a:defRPr/>
            </a:pPr>
            <a:r>
              <a:rPr lang="en-US" altLang="en-US" sz="3600" dirty="0" smtClean="0"/>
              <a:t>Fines associated with these violations</a:t>
            </a:r>
          </a:p>
          <a:p>
            <a:pPr eaLnBrk="1" hangingPunct="1">
              <a:lnSpc>
                <a:spcPct val="80000"/>
              </a:lnSpc>
              <a:defRPr/>
            </a:pPr>
            <a:r>
              <a:rPr lang="en-US" altLang="en-US" sz="3600" dirty="0" smtClean="0"/>
              <a:t>Suspension of admissions</a:t>
            </a:r>
          </a:p>
          <a:p>
            <a:pPr eaLnBrk="1" hangingPunct="1">
              <a:lnSpc>
                <a:spcPct val="80000"/>
              </a:lnSpc>
              <a:defRPr/>
            </a:pPr>
            <a:r>
              <a:rPr lang="en-US" altLang="en-US" sz="3600" dirty="0" smtClean="0"/>
              <a:t>Revocation.</a:t>
            </a:r>
          </a:p>
          <a:p>
            <a:pPr eaLnBrk="1" hangingPunct="1">
              <a:defRPr/>
            </a:pPr>
            <a:endParaRPr lang="en-US" altLang="en-US" sz="2400" dirty="0" smtClean="0"/>
          </a:p>
        </p:txBody>
      </p:sp>
      <p:sp>
        <p:nvSpPr>
          <p:cNvPr id="3" name="Slide Number Placeholder 2"/>
          <p:cNvSpPr>
            <a:spLocks noGrp="1"/>
          </p:cNvSpPr>
          <p:nvPr>
            <p:ph type="sldNum" sz="quarter" idx="12"/>
          </p:nvPr>
        </p:nvSpPr>
        <p:spPr/>
        <p:txBody>
          <a:bodyPr/>
          <a:lstStyle/>
          <a:p>
            <a:pPr>
              <a:defRPr/>
            </a:pPr>
            <a:fld id="{6E99EC79-572A-48DF-8B3C-F1137A4C5D35}" type="slidenum">
              <a:rPr lang="en-US" altLang="en-US" smtClean="0"/>
              <a:pPr>
                <a:defRPr/>
              </a:pPr>
              <a:t>8</a:t>
            </a:fld>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r>
              <a:rPr lang="en-US" sz="3600" smtClean="0"/>
              <a:t>DHSR Authority: Type As and Bs</a:t>
            </a:r>
          </a:p>
        </p:txBody>
      </p:sp>
      <p:sp>
        <p:nvSpPr>
          <p:cNvPr id="3" name="Content Placeholder 2"/>
          <p:cNvSpPr>
            <a:spLocks noGrp="1"/>
          </p:cNvSpPr>
          <p:nvPr>
            <p:ph idx="1"/>
          </p:nvPr>
        </p:nvSpPr>
        <p:spPr/>
        <p:txBody>
          <a:bodyPr/>
          <a:lstStyle/>
          <a:p>
            <a:pPr eaLnBrk="1" hangingPunct="1">
              <a:defRPr/>
            </a:pPr>
            <a:r>
              <a:rPr lang="en-US" sz="2400" dirty="0" smtClean="0"/>
              <a:t>Type A1 is violation of a rule or regulation that results in serious physical harm, abuse, neglect, or exploitation.</a:t>
            </a:r>
          </a:p>
          <a:p>
            <a:pPr eaLnBrk="1" hangingPunct="1">
              <a:defRPr/>
            </a:pPr>
            <a:r>
              <a:rPr lang="en-US" sz="2400" dirty="0" smtClean="0"/>
              <a:t>Type A2 is a violation of a rule or regulation that results in substantial risk that serious physical harm, abuse neglect or exploitation will occur.</a:t>
            </a:r>
          </a:p>
          <a:p>
            <a:pPr eaLnBrk="1" hangingPunct="1">
              <a:defRPr/>
            </a:pPr>
            <a:r>
              <a:rPr lang="en-US" sz="2400" dirty="0" smtClean="0"/>
              <a:t>Type B is a violation of a rule or regulation that is detrimental to the health, safety, or welfare of the individual but does not rise to the level of a Type A1 or A2</a:t>
            </a:r>
          </a:p>
          <a:p>
            <a:pPr marL="0" indent="0" algn="ctr" eaLnBrk="1" hangingPunct="1">
              <a:buFontTx/>
              <a:buNone/>
              <a:defRPr/>
            </a:pPr>
            <a:r>
              <a:rPr lang="en-US" sz="1800" dirty="0" smtClean="0"/>
              <a:t>See NCGS 122C-24.1:</a:t>
            </a:r>
          </a:p>
          <a:p>
            <a:pPr marL="0" indent="0" algn="ctr" eaLnBrk="1" hangingPunct="1">
              <a:buFontTx/>
              <a:buNone/>
              <a:defRPr/>
            </a:pPr>
            <a:r>
              <a:rPr lang="en-US" sz="1800" dirty="0">
                <a:hlinkClick r:id="rId3"/>
              </a:rPr>
              <a:t>http://</a:t>
            </a:r>
            <a:r>
              <a:rPr lang="en-US" sz="1800" dirty="0" smtClean="0">
                <a:hlinkClick r:id="rId3"/>
              </a:rPr>
              <a:t>www.ncleg.net/EnactedLegislation/Statutes/HTML/BySection/Chapter_122C/GS_122C-24.1.html</a:t>
            </a:r>
            <a:endParaRPr lang="en-US" sz="1800" dirty="0" smtClean="0"/>
          </a:p>
          <a:p>
            <a:pPr marL="0" indent="0" algn="ctr" eaLnBrk="1" hangingPunct="1">
              <a:buFontTx/>
              <a:buNone/>
              <a:defRPr/>
            </a:pPr>
            <a:endParaRPr lang="en-US" sz="2400" dirty="0"/>
          </a:p>
        </p:txBody>
      </p:sp>
      <p:sp>
        <p:nvSpPr>
          <p:cNvPr id="4" name="Slide Number Placeholder 3"/>
          <p:cNvSpPr>
            <a:spLocks noGrp="1"/>
          </p:cNvSpPr>
          <p:nvPr>
            <p:ph type="sldNum" sz="quarter" idx="12"/>
          </p:nvPr>
        </p:nvSpPr>
        <p:spPr/>
        <p:txBody>
          <a:bodyPr/>
          <a:lstStyle/>
          <a:p>
            <a:pPr>
              <a:defRPr/>
            </a:pPr>
            <a:fld id="{8314AE76-D59F-4BDC-BA06-26B2CC3BF8B9}" type="slidenum">
              <a:rPr lang="en-US" altLang="en-US" smtClean="0"/>
              <a:pPr>
                <a:defRPr/>
              </a:pPr>
              <a:t>9</a:t>
            </a:fld>
            <a:endParaRPr lang="en-US" alt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3326</Words>
  <Application>Microsoft Office PowerPoint</Application>
  <PresentationFormat>On-screen Show (4:3)</PresentationFormat>
  <Paragraphs>199</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Default Design</vt:lpstr>
      <vt:lpstr> Coordination Between the LME-MCOs and DHSR in the Monitoring of Licensed Facilities  </vt:lpstr>
      <vt:lpstr>DHSR Role, Process and Authority </vt:lpstr>
      <vt:lpstr>Initial Survey</vt:lpstr>
      <vt:lpstr>Annual Surveys</vt:lpstr>
      <vt:lpstr>Complaint Surveys</vt:lpstr>
      <vt:lpstr>Frequency Grid</vt:lpstr>
      <vt:lpstr>Follow-Up Surveys</vt:lpstr>
      <vt:lpstr>DHSR Authority</vt:lpstr>
      <vt:lpstr>DHSR Authority: Type As and Bs</vt:lpstr>
      <vt:lpstr>DHSR Authority: Type As and Bs (cont)</vt:lpstr>
      <vt:lpstr>DHSR Authority: Other Sanctions</vt:lpstr>
      <vt:lpstr>DHSR Authority: Appeals</vt:lpstr>
      <vt:lpstr>LME-MCO Role, Process, Authority</vt:lpstr>
      <vt:lpstr>LME-MCO Role, Process, Authority</vt:lpstr>
      <vt:lpstr>LME-MCO Role, Process, Authority, cont.</vt:lpstr>
      <vt:lpstr>Collaboration Steps</vt:lpstr>
      <vt:lpstr>Collaboration Steps (cont)</vt:lpstr>
      <vt:lpstr>PowerPoint Presentation</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Physician Practices</dc:title>
  <dc:creator>Sandee Resnick</dc:creator>
  <cp:lastModifiedBy>Mary T. Tripp</cp:lastModifiedBy>
  <cp:revision>17</cp:revision>
  <dcterms:created xsi:type="dcterms:W3CDTF">2014-03-15T17:43:55Z</dcterms:created>
  <dcterms:modified xsi:type="dcterms:W3CDTF">2014-05-12T16:18:13Z</dcterms:modified>
</cp:coreProperties>
</file>