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sldIdLst>
    <p:sldId id="257" r:id="rId2"/>
    <p:sldId id="258" r:id="rId3"/>
    <p:sldId id="259" r:id="rId4"/>
    <p:sldId id="260" r:id="rId5"/>
    <p:sldId id="261" r:id="rId6"/>
    <p:sldId id="262" r:id="rId7"/>
    <p:sldId id="263" r:id="rId8"/>
    <p:sldId id="264" r:id="rId9"/>
    <p:sldId id="273" r:id="rId10"/>
    <p:sldId id="265" r:id="rId11"/>
    <p:sldId id="266" r:id="rId12"/>
    <p:sldId id="267" r:id="rId13"/>
    <p:sldId id="268" r:id="rId14"/>
    <p:sldId id="269" r:id="rId15"/>
    <p:sldId id="270" r:id="rId16"/>
    <p:sldId id="271" r:id="rId17"/>
    <p:sldId id="272" r:id="rId18"/>
    <p:sldId id="274"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CC"/>
    <a:srgbClr val="CCFF66"/>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402" autoAdjust="0"/>
  </p:normalViewPr>
  <p:slideViewPr>
    <p:cSldViewPr>
      <p:cViewPr>
        <p:scale>
          <a:sx n="55" d="100"/>
          <a:sy n="55" d="100"/>
        </p:scale>
        <p:origin x="-432"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946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BCE3184F-080A-4B94-9293-E696D9D8BB93}" type="slidenum">
              <a:rPr lang="en-US"/>
              <a:pPr>
                <a:defRPr/>
              </a:pPr>
              <a:t>‹#›</a:t>
            </a:fld>
            <a:endParaRPr lang="en-US" dirty="0"/>
          </a:p>
        </p:txBody>
      </p:sp>
    </p:spTree>
    <p:extLst>
      <p:ext uri="{BB962C8B-B14F-4D97-AF65-F5344CB8AC3E}">
        <p14:creationId xmlns:p14="http://schemas.microsoft.com/office/powerpoint/2010/main" val="32714902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DD6ABB5-011C-42AC-9ECE-C7CE6A1F87F0}" type="slidenum">
              <a:rPr lang="en-US" altLang="en-US" smtClean="0"/>
              <a:pPr eaLnBrk="1" hangingPunct="1">
                <a:spcBef>
                  <a:spcPct val="0"/>
                </a:spcBef>
              </a:pPr>
              <a:t>1</a:t>
            </a:fld>
            <a:endParaRPr lang="en-US" altLang="en-US" smtClean="0"/>
          </a:p>
        </p:txBody>
      </p:sp>
      <p:sp>
        <p:nvSpPr>
          <p:cNvPr id="20483" name="Slide Image Placeholder 1"/>
          <p:cNvSpPr>
            <a:spLocks noGrp="1" noRot="1" noChangeAspect="1" noTextEdit="1"/>
          </p:cNvSpPr>
          <p:nvPr>
            <p:ph type="sldImg"/>
          </p:nvPr>
        </p:nvSpPr>
        <p:spPr>
          <a:ln/>
        </p:spPr>
      </p:sp>
      <p:sp>
        <p:nvSpPr>
          <p:cNvPr id="20484" name="Notes Placeholder 2"/>
          <p:cNvSpPr>
            <a:spLocks noGrp="1"/>
          </p:cNvSpPr>
          <p:nvPr>
            <p:ph type="body" idx="1"/>
          </p:nvPr>
        </p:nvSpPr>
        <p:spPr>
          <a:noFill/>
        </p:spPr>
        <p:txBody>
          <a:bodyPr lIns="91438" tIns="45719" rIns="91438" bIns="45719"/>
          <a:lstStyle/>
          <a:p>
            <a:pPr defTabSz="457200" eaLnBrk="1" hangingPunct="1"/>
            <a:endParaRPr lang="en-US" altLang="en-US" smtClean="0"/>
          </a:p>
        </p:txBody>
      </p:sp>
      <p:sp>
        <p:nvSpPr>
          <p:cNvPr id="2048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B4D19D74-323B-47F1-85E7-717F10E0D9DA}" type="slidenum">
              <a:rPr lang="en-US" altLang="en-US">
                <a:latin typeface="Calibri" pitchFamily="34" charset="0"/>
              </a:rPr>
              <a:pPr algn="r" eaLnBrk="1" hangingPunct="1">
                <a:spcBef>
                  <a:spcPct val="0"/>
                </a:spcBef>
              </a:pPr>
              <a:t>1</a:t>
            </a:fld>
            <a:endParaRPr lang="en-US" altLang="en-US">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A4C36A6-71C2-434D-8396-79F33A195624}" type="slidenum">
              <a:rPr lang="en-US" altLang="en-US" smtClean="0"/>
              <a:pPr eaLnBrk="1" hangingPunct="1">
                <a:spcBef>
                  <a:spcPct val="0"/>
                </a:spcBef>
              </a:pPr>
              <a:t>12</a:t>
            </a:fld>
            <a:endParaRPr lang="en-US" altLang="en-US" smtClean="0"/>
          </a:p>
        </p:txBody>
      </p:sp>
      <p:sp>
        <p:nvSpPr>
          <p:cNvPr id="29699" name="Slide Image Placeholder 1"/>
          <p:cNvSpPr>
            <a:spLocks noGrp="1" noRot="1" noChangeAspect="1" noTextEdit="1"/>
          </p:cNvSpPr>
          <p:nvPr>
            <p:ph type="sldImg"/>
          </p:nvPr>
        </p:nvSpPr>
        <p:spPr>
          <a:ln/>
        </p:spPr>
      </p:sp>
      <p:sp>
        <p:nvSpPr>
          <p:cNvPr id="29700" name="Notes Placeholder 2"/>
          <p:cNvSpPr>
            <a:spLocks noGrp="1"/>
          </p:cNvSpPr>
          <p:nvPr>
            <p:ph type="body" idx="1"/>
          </p:nvPr>
        </p:nvSpPr>
        <p:spPr>
          <a:noFill/>
        </p:spPr>
        <p:txBody>
          <a:bodyPr/>
          <a:lstStyle/>
          <a:p>
            <a:pPr eaLnBrk="1" hangingPunct="1">
              <a:spcBef>
                <a:spcPct val="0"/>
              </a:spcBef>
            </a:pPr>
            <a:r>
              <a:rPr lang="en-US" altLang="en-US" smtClean="0"/>
              <a:t>Know your strengths and where you have room for improvement.  If you have areas that get frequently overlooked, use multiple QA systems to check the item at multiple levels of processing.</a:t>
            </a:r>
          </a:p>
          <a:p>
            <a:pPr eaLnBrk="1" hangingPunct="1">
              <a:spcBef>
                <a:spcPct val="0"/>
              </a:spcBef>
            </a:pPr>
            <a:endParaRPr lang="en-US" altLang="en-US" smtClean="0"/>
          </a:p>
          <a:p>
            <a:pPr eaLnBrk="1" hangingPunct="1">
              <a:spcBef>
                <a:spcPct val="0"/>
              </a:spcBef>
            </a:pPr>
            <a:r>
              <a:rPr lang="en-US" altLang="en-US" smtClean="0"/>
              <a:t>All employees should fully understand the service they are providing and the expectations that go with it.  </a:t>
            </a:r>
          </a:p>
          <a:p>
            <a:pPr eaLnBrk="1" hangingPunct="1">
              <a:spcBef>
                <a:spcPct val="0"/>
              </a:spcBef>
            </a:pPr>
            <a:endParaRPr lang="en-US" altLang="en-US" smtClean="0"/>
          </a:p>
          <a:p>
            <a:pPr eaLnBrk="1" hangingPunct="1">
              <a:spcBef>
                <a:spcPct val="0"/>
              </a:spcBef>
            </a:pPr>
            <a:r>
              <a:rPr lang="en-US" altLang="en-US" smtClean="0"/>
              <a:t>Routinely check your on call or first responder system to ensure it works consistently with expectations and policy.  </a:t>
            </a:r>
          </a:p>
          <a:p>
            <a:pPr eaLnBrk="1" hangingPunct="1">
              <a:spcBef>
                <a:spcPct val="0"/>
              </a:spcBef>
            </a:pPr>
            <a:endParaRPr lang="en-US" altLang="en-US" smtClean="0"/>
          </a:p>
        </p:txBody>
      </p:sp>
      <p:sp>
        <p:nvSpPr>
          <p:cNvPr id="2970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5D71CAE8-9C84-4E0E-A7B9-C1E04F413595}" type="slidenum">
              <a:rPr lang="en-US" altLang="en-US">
                <a:latin typeface="Calibri" pitchFamily="34" charset="0"/>
              </a:rPr>
              <a:pPr algn="r" eaLnBrk="1" hangingPunct="1">
                <a:spcBef>
                  <a:spcPct val="0"/>
                </a:spcBef>
              </a:pPr>
              <a:t>12</a:t>
            </a:fld>
            <a:endParaRPr lang="en-US" altLang="en-US">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C47F4EE-05D7-4255-BA6F-00911EC4A091}" type="slidenum">
              <a:rPr lang="en-US" altLang="en-US" smtClean="0"/>
              <a:pPr eaLnBrk="1" hangingPunct="1">
                <a:spcBef>
                  <a:spcPct val="0"/>
                </a:spcBef>
              </a:pPr>
              <a:t>13</a:t>
            </a:fld>
            <a:endParaRPr lang="en-US" altLang="en-US" smtClean="0"/>
          </a:p>
        </p:txBody>
      </p:sp>
      <p:sp>
        <p:nvSpPr>
          <p:cNvPr id="30723" name="Slide Image Placeholder 1"/>
          <p:cNvSpPr>
            <a:spLocks noGrp="1" noRot="1" noChangeAspect="1" noTextEdit="1"/>
          </p:cNvSpPr>
          <p:nvPr>
            <p:ph type="sldImg"/>
          </p:nvPr>
        </p:nvSpPr>
        <p:spPr>
          <a:ln/>
        </p:spPr>
      </p:sp>
      <p:sp>
        <p:nvSpPr>
          <p:cNvPr id="30724" name="Notes Placeholder 2"/>
          <p:cNvSpPr>
            <a:spLocks noGrp="1"/>
          </p:cNvSpPr>
          <p:nvPr>
            <p:ph type="body" idx="1"/>
          </p:nvPr>
        </p:nvSpPr>
        <p:spPr>
          <a:noFill/>
        </p:spPr>
        <p:txBody>
          <a:bodyPr/>
          <a:lstStyle/>
          <a:p>
            <a:pPr eaLnBrk="1" hangingPunct="1">
              <a:spcBef>
                <a:spcPct val="0"/>
              </a:spcBef>
            </a:pPr>
            <a:r>
              <a:rPr lang="en-US" altLang="en-US" smtClean="0"/>
              <a:t>Watch service delivery to provide staff feedback and education, and to ensure actions are consistent with expectations and policy. </a:t>
            </a:r>
          </a:p>
          <a:p>
            <a:pPr eaLnBrk="1" hangingPunct="1">
              <a:spcBef>
                <a:spcPct val="0"/>
              </a:spcBef>
            </a:pPr>
            <a:endParaRPr lang="en-US" altLang="en-US" smtClean="0"/>
          </a:p>
          <a:p>
            <a:pPr eaLnBrk="1" hangingPunct="1">
              <a:spcBef>
                <a:spcPct val="0"/>
              </a:spcBef>
            </a:pPr>
            <a:r>
              <a:rPr lang="en-US" altLang="en-US" smtClean="0"/>
              <a:t>Adopt a philosophy that your agency will be ready for reviews at all times!  Set a culture where doing the right thing is the minimum expectation. Give feedback from QA systems, talk with staff about the agency’s commitment to compliance, and get staff of all types of positions involved in your QA systems. </a:t>
            </a:r>
          </a:p>
        </p:txBody>
      </p:sp>
      <p:sp>
        <p:nvSpPr>
          <p:cNvPr id="3072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68738796-A26B-4C89-BEF4-3B882E932C22}" type="slidenum">
              <a:rPr lang="en-US" altLang="en-US">
                <a:latin typeface="Calibri" pitchFamily="34" charset="0"/>
              </a:rPr>
              <a:pPr algn="r" eaLnBrk="1" hangingPunct="1">
                <a:spcBef>
                  <a:spcPct val="0"/>
                </a:spcBef>
              </a:pPr>
              <a:t>13</a:t>
            </a:fld>
            <a:endParaRPr lang="en-US" altLang="en-US">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DA8DB46E-69E3-4655-AAFC-4AE14B799E70}" type="slidenum">
              <a:rPr lang="en-US" altLang="en-US" smtClean="0"/>
              <a:pPr eaLnBrk="1" hangingPunct="1">
                <a:spcBef>
                  <a:spcPct val="0"/>
                </a:spcBef>
              </a:pPr>
              <a:t>14</a:t>
            </a:fld>
            <a:endParaRPr lang="en-US" altLang="en-US" smtClean="0"/>
          </a:p>
        </p:txBody>
      </p:sp>
      <p:sp>
        <p:nvSpPr>
          <p:cNvPr id="31747" name="Slide Image Placeholder 1"/>
          <p:cNvSpPr>
            <a:spLocks noGrp="1" noRot="1" noChangeAspect="1" noTextEdit="1"/>
          </p:cNvSpPr>
          <p:nvPr>
            <p:ph type="sldImg"/>
          </p:nvPr>
        </p:nvSpPr>
        <p:spPr>
          <a:ln/>
        </p:spPr>
      </p:sp>
      <p:sp>
        <p:nvSpPr>
          <p:cNvPr id="31748" name="Notes Placeholder 2"/>
          <p:cNvSpPr>
            <a:spLocks noGrp="1"/>
          </p:cNvSpPr>
          <p:nvPr>
            <p:ph type="body" idx="1"/>
          </p:nvPr>
        </p:nvSpPr>
        <p:spPr>
          <a:noFill/>
        </p:spPr>
        <p:txBody>
          <a:bodyPr/>
          <a:lstStyle/>
          <a:p>
            <a:pPr eaLnBrk="1" hangingPunct="1">
              <a:spcBef>
                <a:spcPct val="0"/>
              </a:spcBef>
            </a:pPr>
            <a:r>
              <a:rPr lang="en-US" altLang="en-US" smtClean="0"/>
              <a:t>Be very familiar with the incident rules and manual.  </a:t>
            </a:r>
          </a:p>
          <a:p>
            <a:pPr eaLnBrk="1" hangingPunct="1">
              <a:spcBef>
                <a:spcPct val="0"/>
              </a:spcBef>
            </a:pPr>
            <a:endParaRPr lang="en-US" altLang="en-US" smtClean="0"/>
          </a:p>
          <a:p>
            <a:pPr eaLnBrk="1" hangingPunct="1">
              <a:spcBef>
                <a:spcPct val="0"/>
              </a:spcBef>
            </a:pPr>
            <a:r>
              <a:rPr lang="en-US" altLang="en-US" smtClean="0"/>
              <a:t>There is some subjectivity to classifications.  If you are unsure…ask!</a:t>
            </a:r>
          </a:p>
          <a:p>
            <a:pPr eaLnBrk="1" hangingPunct="1">
              <a:spcBef>
                <a:spcPct val="0"/>
              </a:spcBef>
            </a:pPr>
            <a:endParaRPr lang="en-US" altLang="en-US" smtClean="0"/>
          </a:p>
          <a:p>
            <a:pPr eaLnBrk="1" hangingPunct="1">
              <a:spcBef>
                <a:spcPct val="0"/>
              </a:spcBef>
            </a:pPr>
            <a:r>
              <a:rPr lang="en-US" altLang="en-US" smtClean="0"/>
              <a:t>Have someone not routinely involved in incidents do a look behind review to ensure that level 1 incidents have been classified appropriately. </a:t>
            </a:r>
          </a:p>
          <a:p>
            <a:pPr eaLnBrk="1" hangingPunct="1">
              <a:spcBef>
                <a:spcPct val="0"/>
              </a:spcBef>
            </a:pPr>
            <a:endParaRPr lang="en-US" altLang="en-US" smtClean="0"/>
          </a:p>
          <a:p>
            <a:pPr eaLnBrk="1" hangingPunct="1">
              <a:spcBef>
                <a:spcPct val="0"/>
              </a:spcBef>
            </a:pPr>
            <a:r>
              <a:rPr lang="en-US" altLang="en-US" smtClean="0"/>
              <a:t>On Level II and III incidents you will have to show evidence (in writing) of implementation of all recommendations contained in the report and accompanying documentation.  Collect and file your follow up information with your level II and III incident filing so it is available at the time of the review.  </a:t>
            </a:r>
          </a:p>
        </p:txBody>
      </p:sp>
      <p:sp>
        <p:nvSpPr>
          <p:cNvPr id="3174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28CB8166-03A6-4E6A-B53B-F1B5A59B2532}" type="slidenum">
              <a:rPr lang="en-US" altLang="en-US">
                <a:latin typeface="Calibri" pitchFamily="34" charset="0"/>
              </a:rPr>
              <a:pPr algn="r" eaLnBrk="1" hangingPunct="1">
                <a:spcBef>
                  <a:spcPct val="0"/>
                </a:spcBef>
              </a:pPr>
              <a:t>14</a:t>
            </a:fld>
            <a:endParaRPr lang="en-US" altLang="en-US">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21FB5E2-742C-474B-A5CD-2616FEF8F993}" type="slidenum">
              <a:rPr lang="en-US" altLang="en-US" smtClean="0"/>
              <a:pPr eaLnBrk="1" hangingPunct="1">
                <a:spcBef>
                  <a:spcPct val="0"/>
                </a:spcBef>
              </a:pPr>
              <a:t>15</a:t>
            </a:fld>
            <a:endParaRPr lang="en-US" altLang="en-US" smtClean="0"/>
          </a:p>
        </p:txBody>
      </p:sp>
      <p:sp>
        <p:nvSpPr>
          <p:cNvPr id="32771" name="Slide Image Placeholder 1"/>
          <p:cNvSpPr>
            <a:spLocks noGrp="1" noRot="1" noChangeAspect="1" noTextEdit="1"/>
          </p:cNvSpPr>
          <p:nvPr>
            <p:ph type="sldImg"/>
          </p:nvPr>
        </p:nvSpPr>
        <p:spPr>
          <a:ln/>
        </p:spPr>
      </p:sp>
      <p:sp>
        <p:nvSpPr>
          <p:cNvPr id="32772" name="Notes Placeholder 2"/>
          <p:cNvSpPr>
            <a:spLocks noGrp="1"/>
          </p:cNvSpPr>
          <p:nvPr>
            <p:ph type="body" idx="1"/>
          </p:nvPr>
        </p:nvSpPr>
        <p:spPr>
          <a:noFill/>
        </p:spPr>
        <p:txBody>
          <a:bodyPr/>
          <a:lstStyle/>
          <a:p>
            <a:pPr eaLnBrk="1" hangingPunct="1">
              <a:spcBef>
                <a:spcPct val="0"/>
              </a:spcBef>
            </a:pPr>
            <a:r>
              <a:rPr lang="en-US" altLang="en-US" smtClean="0"/>
              <a:t>Reviews are a collaborative effort between the agency and the reviewers.  </a:t>
            </a:r>
          </a:p>
          <a:p>
            <a:pPr eaLnBrk="1" hangingPunct="1">
              <a:spcBef>
                <a:spcPct val="0"/>
              </a:spcBef>
            </a:pPr>
            <a:endParaRPr lang="en-US" altLang="en-US" smtClean="0"/>
          </a:p>
          <a:p>
            <a:pPr eaLnBrk="1" hangingPunct="1">
              <a:spcBef>
                <a:spcPct val="0"/>
              </a:spcBef>
            </a:pPr>
            <a:r>
              <a:rPr lang="en-US" altLang="en-US" smtClean="0"/>
              <a:t>Set the tone of your review.  Welcome and greet reviewers and make sure they know who the key staff are that they can contact for questions or clarifications.  </a:t>
            </a:r>
          </a:p>
          <a:p>
            <a:pPr eaLnBrk="1" hangingPunct="1">
              <a:spcBef>
                <a:spcPct val="0"/>
              </a:spcBef>
            </a:pPr>
            <a:endParaRPr lang="en-US" altLang="en-US" smtClean="0"/>
          </a:p>
          <a:p>
            <a:pPr eaLnBrk="1" hangingPunct="1">
              <a:spcBef>
                <a:spcPct val="0"/>
              </a:spcBef>
            </a:pPr>
            <a:r>
              <a:rPr lang="en-US" altLang="en-US" smtClean="0"/>
              <a:t>Make sure all of the information to be reviewed is gathered and available at the start of the review.  </a:t>
            </a:r>
          </a:p>
          <a:p>
            <a:pPr eaLnBrk="1" hangingPunct="1">
              <a:spcBef>
                <a:spcPct val="0"/>
              </a:spcBef>
            </a:pPr>
            <a:endParaRPr lang="en-US" altLang="en-US" smtClean="0"/>
          </a:p>
          <a:p>
            <a:pPr eaLnBrk="1" hangingPunct="1">
              <a:spcBef>
                <a:spcPct val="0"/>
              </a:spcBef>
            </a:pPr>
            <a:r>
              <a:rPr lang="en-US" altLang="en-US" smtClean="0"/>
              <a:t>Flag the information to be reviewed within records and files so that reviewers can go straight to the evidence that supports the review item.  </a:t>
            </a:r>
          </a:p>
          <a:p>
            <a:pPr eaLnBrk="1" hangingPunct="1">
              <a:spcBef>
                <a:spcPct val="0"/>
              </a:spcBef>
            </a:pPr>
            <a:endParaRPr lang="en-US" altLang="en-US" smtClean="0"/>
          </a:p>
          <a:p>
            <a:pPr eaLnBrk="1" hangingPunct="1">
              <a:spcBef>
                <a:spcPct val="0"/>
              </a:spcBef>
            </a:pPr>
            <a:r>
              <a:rPr lang="en-US" altLang="en-US" smtClean="0"/>
              <a:t>Have people available for questions and discussion, but allow the reviewers to do their job and arrange for them to have privacy.  </a:t>
            </a:r>
          </a:p>
        </p:txBody>
      </p:sp>
      <p:sp>
        <p:nvSpPr>
          <p:cNvPr id="3277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102AB04D-E6B4-4BA4-8EA1-67B1B0C11D7F}" type="slidenum">
              <a:rPr lang="en-US" altLang="en-US">
                <a:latin typeface="Calibri" pitchFamily="34" charset="0"/>
              </a:rPr>
              <a:pPr algn="r" eaLnBrk="1" hangingPunct="1">
                <a:spcBef>
                  <a:spcPct val="0"/>
                </a:spcBef>
              </a:pPr>
              <a:t>15</a:t>
            </a:fld>
            <a:endParaRPr lang="en-US" altLang="en-US">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166AAF1-2AAB-4EAB-B6F1-F931756F2700}" type="slidenum">
              <a:rPr lang="en-US" altLang="en-US" smtClean="0"/>
              <a:pPr eaLnBrk="1" hangingPunct="1">
                <a:spcBef>
                  <a:spcPct val="0"/>
                </a:spcBef>
              </a:pPr>
              <a:t>16</a:t>
            </a:fld>
            <a:endParaRPr lang="en-US" altLang="en-US" smtClean="0"/>
          </a:p>
        </p:txBody>
      </p:sp>
      <p:sp>
        <p:nvSpPr>
          <p:cNvPr id="33795" name="Slide Image Placeholder 1"/>
          <p:cNvSpPr>
            <a:spLocks noGrp="1" noRot="1" noChangeAspect="1" noTextEdit="1"/>
          </p:cNvSpPr>
          <p:nvPr>
            <p:ph type="sldImg"/>
          </p:nvPr>
        </p:nvSpPr>
        <p:spPr>
          <a:ln/>
        </p:spPr>
      </p:sp>
      <p:sp>
        <p:nvSpPr>
          <p:cNvPr id="33796" name="Notes Placeholder 2"/>
          <p:cNvSpPr>
            <a:spLocks noGrp="1"/>
          </p:cNvSpPr>
          <p:nvPr>
            <p:ph type="body" idx="1"/>
          </p:nvPr>
        </p:nvSpPr>
        <p:spPr>
          <a:noFill/>
        </p:spPr>
        <p:txBody>
          <a:bodyPr/>
          <a:lstStyle/>
          <a:p>
            <a:pPr eaLnBrk="1" hangingPunct="1">
              <a:spcBef>
                <a:spcPct val="0"/>
              </a:spcBef>
            </a:pPr>
            <a:r>
              <a:rPr lang="en-US" altLang="en-US" smtClean="0"/>
              <a:t>Prior to pulling information for the review ensure your filing and scanning is up to date so the information contains a full picture. </a:t>
            </a:r>
          </a:p>
          <a:p>
            <a:pPr eaLnBrk="1" hangingPunct="1">
              <a:spcBef>
                <a:spcPct val="0"/>
              </a:spcBef>
            </a:pPr>
            <a:endParaRPr lang="en-US" altLang="en-US" smtClean="0"/>
          </a:p>
          <a:p>
            <a:pPr eaLnBrk="1" hangingPunct="1">
              <a:spcBef>
                <a:spcPct val="0"/>
              </a:spcBef>
            </a:pPr>
            <a:r>
              <a:rPr lang="en-US" altLang="en-US" smtClean="0"/>
              <a:t>If you do not agree with a finding, use the rules to back up your interpretation of the finding. </a:t>
            </a:r>
          </a:p>
          <a:p>
            <a:pPr eaLnBrk="1" hangingPunct="1">
              <a:spcBef>
                <a:spcPct val="0"/>
              </a:spcBef>
            </a:pPr>
            <a:endParaRPr lang="en-US" altLang="en-US" smtClean="0"/>
          </a:p>
          <a:p>
            <a:pPr eaLnBrk="1" hangingPunct="1">
              <a:spcBef>
                <a:spcPct val="0"/>
              </a:spcBef>
            </a:pPr>
            <a:endParaRPr lang="en-US" altLang="en-US" smtClean="0"/>
          </a:p>
        </p:txBody>
      </p:sp>
      <p:sp>
        <p:nvSpPr>
          <p:cNvPr id="3379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19EEA28-63EF-4DCC-828A-9667891BBD38}" type="slidenum">
              <a:rPr lang="en-US" altLang="en-US">
                <a:latin typeface="Calibri" pitchFamily="34" charset="0"/>
              </a:rPr>
              <a:pPr algn="r" eaLnBrk="1" hangingPunct="1">
                <a:spcBef>
                  <a:spcPct val="0"/>
                </a:spcBef>
              </a:pPr>
              <a:t>16</a:t>
            </a:fld>
            <a:endParaRPr lang="en-US" altLang="en-US">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9D1B61E-A4B3-4876-9690-001EC0440C76}" type="slidenum">
              <a:rPr lang="en-US" altLang="en-US" smtClean="0"/>
              <a:pPr eaLnBrk="1" hangingPunct="1">
                <a:spcBef>
                  <a:spcPct val="0"/>
                </a:spcBef>
              </a:pPr>
              <a:t>17</a:t>
            </a:fld>
            <a:endParaRPr lang="en-US" altLang="en-US" smtClean="0"/>
          </a:p>
        </p:txBody>
      </p:sp>
      <p:sp>
        <p:nvSpPr>
          <p:cNvPr id="34819" name="Slide Image Placeholder 1"/>
          <p:cNvSpPr>
            <a:spLocks noGrp="1" noRot="1" noChangeAspect="1" noTextEdit="1"/>
          </p:cNvSpPr>
          <p:nvPr>
            <p:ph type="sldImg"/>
          </p:nvPr>
        </p:nvSpPr>
        <p:spPr>
          <a:ln/>
        </p:spPr>
      </p:sp>
      <p:sp>
        <p:nvSpPr>
          <p:cNvPr id="34820" name="Notes Placeholder 2"/>
          <p:cNvSpPr>
            <a:spLocks noGrp="1"/>
          </p:cNvSpPr>
          <p:nvPr>
            <p:ph type="body" idx="1"/>
          </p:nvPr>
        </p:nvSpPr>
        <p:spPr>
          <a:noFill/>
        </p:spPr>
        <p:txBody>
          <a:bodyPr/>
          <a:lstStyle/>
          <a:p>
            <a:pPr eaLnBrk="1" hangingPunct="1">
              <a:spcBef>
                <a:spcPct val="0"/>
              </a:spcBef>
            </a:pPr>
            <a:r>
              <a:rPr lang="en-US" altLang="en-US" smtClean="0"/>
              <a:t>There are multiple items that providers must submit to the state and MCO to maintain compliance throughout the year.  Use a tracking system to ensure you meet all requirements by the due date.  </a:t>
            </a:r>
          </a:p>
          <a:p>
            <a:pPr eaLnBrk="1" hangingPunct="1">
              <a:spcBef>
                <a:spcPct val="0"/>
              </a:spcBef>
            </a:pPr>
            <a:endParaRPr lang="en-US" altLang="en-US" smtClean="0"/>
          </a:p>
          <a:p>
            <a:pPr eaLnBrk="1" hangingPunct="1">
              <a:spcBef>
                <a:spcPct val="0"/>
              </a:spcBef>
            </a:pPr>
            <a:r>
              <a:rPr lang="en-US" altLang="en-US" smtClean="0"/>
              <a:t>Do not ever be afraid to ask questions!  It is how we learn, and it ensures open communication between the agency and reviewer.  </a:t>
            </a:r>
          </a:p>
          <a:p>
            <a:pPr eaLnBrk="1" hangingPunct="1">
              <a:spcBef>
                <a:spcPct val="0"/>
              </a:spcBef>
            </a:pPr>
            <a:endParaRPr lang="en-US" altLang="en-US" smtClean="0"/>
          </a:p>
          <a:p>
            <a:pPr eaLnBrk="1" hangingPunct="1">
              <a:spcBef>
                <a:spcPct val="0"/>
              </a:spcBef>
            </a:pPr>
            <a:r>
              <a:rPr lang="en-US" altLang="en-US" smtClean="0"/>
              <a:t>Talk with other agencies about systems that have worked for them in tracking, implementing, and maintaining compliance.  </a:t>
            </a:r>
          </a:p>
        </p:txBody>
      </p:sp>
      <p:sp>
        <p:nvSpPr>
          <p:cNvPr id="3482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B7B2583B-9FD3-444A-80A1-27DF88AB631A}" type="slidenum">
              <a:rPr lang="en-US" altLang="en-US">
                <a:latin typeface="Calibri" pitchFamily="34" charset="0"/>
              </a:rPr>
              <a:pPr algn="r" eaLnBrk="1" hangingPunct="1">
                <a:spcBef>
                  <a:spcPct val="0"/>
                </a:spcBef>
              </a:pPr>
              <a:t>17</a:t>
            </a:fld>
            <a:endParaRPr lang="en-US" alt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a:lstStyle/>
          <a:p>
            <a:pPr eaLnBrk="1" hangingPunct="1"/>
            <a:r>
              <a:rPr lang="en-US" altLang="en-US" smtClean="0"/>
              <a:t>Agencies will receive notification from the MCO 21-28 days in advance of the review.  During this 3 to 4 week time period there will need to be discussion between the MCO and the provider agency on topics  such as samples, needed policies, and the review schedule.  </a:t>
            </a:r>
          </a:p>
          <a:p>
            <a:pPr eaLnBrk="1" hangingPunct="1"/>
            <a:endParaRPr lang="en-US" altLang="en-US" smtClean="0"/>
          </a:p>
          <a:p>
            <a:pPr eaLnBrk="1" hangingPunct="1"/>
            <a:r>
              <a:rPr lang="en-US" altLang="en-US" smtClean="0"/>
              <a:t>5 business days before the review date the provider agency will receive a listing of service records that will be needed for the review.  These will be the records that will need to be on site on the review date, and these records will need to contain all information needed for the applicable record sections of the review.  </a:t>
            </a:r>
          </a:p>
          <a:p>
            <a:pPr eaLnBrk="1" hangingPunct="1"/>
            <a:endParaRPr lang="en-US" altLang="en-US" smtClean="0"/>
          </a:p>
          <a:p>
            <a:pPr eaLnBrk="1" hangingPunct="1"/>
            <a:r>
              <a:rPr lang="en-US" altLang="en-US" smtClean="0"/>
              <a:t>Working in partnership with your MCO is critical during this process to ensure that the review can be conducted thoroughly and efficiently.  </a:t>
            </a:r>
          </a:p>
          <a:p>
            <a:pPr eaLnBrk="1" hangingPunct="1"/>
            <a:endParaRPr lang="en-US" altLang="en-US" smtClean="0"/>
          </a:p>
          <a:p>
            <a:pPr eaLnBrk="1" hangingPunct="1"/>
            <a:r>
              <a:rPr lang="en-US" altLang="en-US" smtClean="0"/>
              <a:t>Please talk with your MCO representative if you have any questions or barriers in the review scheduling process.  </a:t>
            </a:r>
          </a:p>
          <a:p>
            <a:pPr eaLnBrk="1" hangingPunct="1"/>
            <a:endParaRPr lang="en-US" altLang="en-US" smtClean="0"/>
          </a:p>
        </p:txBody>
      </p:sp>
      <p:sp>
        <p:nvSpPr>
          <p:cNvPr id="21508"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788464D-9DF4-4915-95B8-48B47C352A2B}" type="slidenum">
              <a:rPr lang="en-US" altLang="en-US" smtClean="0"/>
              <a:pPr eaLnBrk="1" hangingPunct="1">
                <a:spcBef>
                  <a:spcPct val="0"/>
                </a:spcBef>
              </a:pPr>
              <a:t>3</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p:spPr>
        <p:txBody>
          <a:bodyPr/>
          <a:lstStyle/>
          <a:p>
            <a:pPr eaLnBrk="1" hangingPunct="1"/>
            <a:r>
              <a:rPr lang="en-US" altLang="en-US" smtClean="0"/>
              <a:t>The sample for the provider’s review will be pulled from claims that have been paid to the provider.  </a:t>
            </a:r>
          </a:p>
          <a:p>
            <a:pPr eaLnBrk="1" hangingPunct="1"/>
            <a:endParaRPr lang="en-US" altLang="en-US" smtClean="0"/>
          </a:p>
          <a:p>
            <a:pPr eaLnBrk="1" hangingPunct="1"/>
            <a:r>
              <a:rPr lang="en-US" altLang="en-US" smtClean="0"/>
              <a:t>The goal is to select a date range from which to pull the sample that ensures that the sample is being pulled from paid claims only.  </a:t>
            </a:r>
          </a:p>
          <a:p>
            <a:pPr eaLnBrk="1" hangingPunct="1"/>
            <a:endParaRPr lang="en-US" altLang="en-US" smtClean="0"/>
          </a:p>
          <a:p>
            <a:pPr eaLnBrk="1" hangingPunct="1"/>
            <a:r>
              <a:rPr lang="en-US" altLang="en-US" smtClean="0"/>
              <a:t>To obtain this date range all MCOs will use the same process.  </a:t>
            </a:r>
          </a:p>
          <a:p>
            <a:pPr eaLnBrk="1" hangingPunct="1"/>
            <a:endParaRPr lang="en-US" altLang="en-US" smtClean="0"/>
          </a:p>
        </p:txBody>
      </p:sp>
      <p:sp>
        <p:nvSpPr>
          <p:cNvPr id="22532"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BC285005-5733-4AC8-B7DD-99EECADD18BD}" type="slidenum">
              <a:rPr lang="en-US" altLang="en-US" smtClean="0"/>
              <a:pPr eaLnBrk="1" hangingPunct="1">
                <a:spcBef>
                  <a:spcPct val="0"/>
                </a:spcBef>
              </a:pPr>
              <a:t>4</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pPr eaLnBrk="1" hangingPunct="1"/>
            <a:r>
              <a:rPr lang="en-US" altLang="en-US" smtClean="0"/>
              <a:t>To select the date range for the sample the MCO will go back 6 months from the review date, and then 3 months forward in order to establish the timeframe from which paid claims will be drawn.  </a:t>
            </a:r>
          </a:p>
          <a:p>
            <a:pPr eaLnBrk="1" hangingPunct="1"/>
            <a:endParaRPr lang="en-US" altLang="en-US" smtClean="0"/>
          </a:p>
          <a:p>
            <a:pPr eaLnBrk="1" hangingPunct="1"/>
            <a:r>
              <a:rPr lang="en-US" altLang="en-US" smtClean="0"/>
              <a:t>For example – if the onsite review date is April 1</a:t>
            </a:r>
            <a:r>
              <a:rPr lang="en-US" altLang="en-US" baseline="30000" smtClean="0"/>
              <a:t>st</a:t>
            </a:r>
            <a:r>
              <a:rPr lang="en-US" altLang="en-US" smtClean="0"/>
              <a:t>, the MCO will go back 6 months in time to October 1</a:t>
            </a:r>
            <a:r>
              <a:rPr lang="en-US" altLang="en-US" baseline="30000" smtClean="0"/>
              <a:t>st</a:t>
            </a:r>
            <a:r>
              <a:rPr lang="en-US" altLang="en-US" smtClean="0"/>
              <a:t> and then count 3 months forward – January 1</a:t>
            </a:r>
            <a:r>
              <a:rPr lang="en-US" altLang="en-US" baseline="30000" smtClean="0"/>
              <a:t>st</a:t>
            </a:r>
            <a:r>
              <a:rPr lang="en-US" altLang="en-US" smtClean="0"/>
              <a:t>.  The claim sample would then be pulled for dates paid October 1</a:t>
            </a:r>
            <a:r>
              <a:rPr lang="en-US" altLang="en-US" baseline="30000" smtClean="0"/>
              <a:t>st</a:t>
            </a:r>
            <a:r>
              <a:rPr lang="en-US" altLang="en-US" smtClean="0"/>
              <a:t> to January 1</a:t>
            </a:r>
            <a:r>
              <a:rPr lang="en-US" altLang="en-US" baseline="30000" smtClean="0"/>
              <a:t>st</a:t>
            </a:r>
            <a:r>
              <a:rPr lang="en-US" altLang="en-US" smtClean="0"/>
              <a:t>.  </a:t>
            </a:r>
          </a:p>
          <a:p>
            <a:pPr eaLnBrk="1" hangingPunct="1"/>
            <a:endParaRPr lang="en-US" altLang="en-US" smtClean="0"/>
          </a:p>
          <a:p>
            <a:pPr eaLnBrk="1" hangingPunct="1"/>
            <a:r>
              <a:rPr lang="en-US" altLang="en-US" smtClean="0"/>
              <a:t>If this date range does not produce enough service events for the MCO to pull the needed sample, they may go back 1 year in paid claims to obtain the required event sample. </a:t>
            </a:r>
          </a:p>
          <a:p>
            <a:pPr eaLnBrk="1" hangingPunct="1"/>
            <a:endParaRPr lang="en-US" altLang="en-US" smtClean="0"/>
          </a:p>
        </p:txBody>
      </p:sp>
      <p:sp>
        <p:nvSpPr>
          <p:cNvPr id="23556"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D91999F-C91B-4065-9E1C-CB6EFC8758C8}" type="slidenum">
              <a:rPr lang="en-US" altLang="en-US" smtClean="0"/>
              <a:pPr eaLnBrk="1" hangingPunct="1">
                <a:spcBef>
                  <a:spcPct val="0"/>
                </a:spcBef>
              </a:pPr>
              <a:t>5</a:t>
            </a:fld>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pPr eaLnBrk="1" hangingPunct="1"/>
            <a:r>
              <a:rPr lang="en-US" altLang="en-US" smtClean="0"/>
              <a:t>While not required, it is preferred the agency have staff available at the on site visit that are knowledgeable of the items being reviewed.  </a:t>
            </a:r>
          </a:p>
          <a:p>
            <a:pPr eaLnBrk="1" hangingPunct="1"/>
            <a:endParaRPr lang="en-US" altLang="en-US" smtClean="0"/>
          </a:p>
          <a:p>
            <a:pPr eaLnBrk="1" hangingPunct="1"/>
            <a:r>
              <a:rPr lang="en-US" altLang="en-US" smtClean="0"/>
              <a:t>Reviewers may have questions, need assistance locating the correct information, or may request your assistance in explaining information.  It is to the benefit of the agency to have staff who can provide requested information promptly and thoroughly.  </a:t>
            </a:r>
          </a:p>
          <a:p>
            <a:pPr eaLnBrk="1" hangingPunct="1"/>
            <a:endParaRPr lang="en-US" altLang="en-US" smtClean="0"/>
          </a:p>
          <a:p>
            <a:pPr eaLnBrk="1" hangingPunct="1"/>
            <a:r>
              <a:rPr lang="en-US" altLang="en-US" smtClean="0"/>
              <a:t>Provider agencies should ensure that all information that is going to be included in the review be available on the review date.  Information will be accepted only until the end of the on  site review day, and may not be submitted after this time for scoring purposes.  </a:t>
            </a:r>
          </a:p>
        </p:txBody>
      </p:sp>
      <p:sp>
        <p:nvSpPr>
          <p:cNvPr id="24580"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48C1DAC-2E5D-4576-9962-045C66D54EE9}" type="slidenum">
              <a:rPr lang="en-US" altLang="en-US" smtClean="0"/>
              <a:pPr eaLnBrk="1" hangingPunct="1">
                <a:spcBef>
                  <a:spcPct val="0"/>
                </a:spcBef>
              </a:pPr>
              <a:t>6</a:t>
            </a:fld>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p:spPr>
        <p:txBody>
          <a:bodyPr/>
          <a:lstStyle/>
          <a:p>
            <a:pPr eaLnBrk="1" hangingPunct="1"/>
            <a:r>
              <a:rPr lang="en-US" altLang="en-US" smtClean="0"/>
              <a:t>At the end of the review the MCO and provider will conduct an exit meeting.  At this time the MCO will be able to give the provider agency some general information on the result of the review.  The MCO will not be able to provide the provider agency their exact score, and may need time to review their findings with the MCO agency prior to making follow up recommendations.  </a:t>
            </a:r>
          </a:p>
          <a:p>
            <a:pPr eaLnBrk="1" hangingPunct="1"/>
            <a:endParaRPr lang="en-US" altLang="en-US" smtClean="0"/>
          </a:p>
          <a:p>
            <a:pPr eaLnBrk="1" hangingPunct="1"/>
            <a:r>
              <a:rPr lang="en-US" altLang="en-US" smtClean="0"/>
              <a:t>The purpose of the exit meeting is for the MCO to give overall impressions of compliance, provide information on major findings and trends, and notify the provider of any known follow up that will be required.  </a:t>
            </a:r>
          </a:p>
          <a:p>
            <a:pPr eaLnBrk="1" hangingPunct="1"/>
            <a:endParaRPr lang="en-US" altLang="en-US" smtClean="0"/>
          </a:p>
          <a:p>
            <a:pPr eaLnBrk="1" hangingPunct="1"/>
            <a:r>
              <a:rPr lang="en-US" altLang="en-US" smtClean="0"/>
              <a:t>This is also a good time for the provider agency to ask any questions, request technical assistance, or seek clarification on further expectations.  </a:t>
            </a:r>
          </a:p>
          <a:p>
            <a:pPr eaLnBrk="1" hangingPunct="1"/>
            <a:endParaRPr lang="en-US" altLang="en-US" smtClean="0"/>
          </a:p>
          <a:p>
            <a:pPr eaLnBrk="1" hangingPunct="1"/>
            <a:r>
              <a:rPr lang="en-US" altLang="en-US" smtClean="0"/>
              <a:t>The MCO and provider agency staff should also verify contact information for the written report the provider agency will receive.  </a:t>
            </a:r>
          </a:p>
        </p:txBody>
      </p:sp>
      <p:sp>
        <p:nvSpPr>
          <p:cNvPr id="2560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FA16D24-52A0-4E9D-BAD6-D023CD5A5D7C}" type="slidenum">
              <a:rPr lang="en-US" altLang="en-US" smtClean="0"/>
              <a:pPr eaLnBrk="1" hangingPunct="1">
                <a:spcBef>
                  <a:spcPct val="0"/>
                </a:spcBef>
              </a:pPr>
              <a:t>7</a:t>
            </a:fld>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pPr eaLnBrk="1" hangingPunct="1"/>
            <a:r>
              <a:rPr lang="en-US" altLang="en-US" smtClean="0"/>
              <a:t>Provider agencies will receive the findings from their review within 15 calendar days of the exit conference.  These findings will include individual scores obtained, items noted to be out of compliance, and expectations for the provider agency’s follow up.  </a:t>
            </a:r>
          </a:p>
          <a:p>
            <a:pPr eaLnBrk="1" hangingPunct="1"/>
            <a:endParaRPr lang="en-US" altLang="en-US" smtClean="0"/>
          </a:p>
          <a:p>
            <a:pPr eaLnBrk="1" hangingPunct="1"/>
            <a:r>
              <a:rPr lang="en-US" altLang="en-US" smtClean="0"/>
              <a:t>Some out of compliance findings may result in a request for the provider agency to complete a plan of correction (POC).  Providers should follow the POC policy and format that is outlined on the Division of MH/DD/SA website.  </a:t>
            </a:r>
          </a:p>
          <a:p>
            <a:pPr eaLnBrk="1" hangingPunct="1"/>
            <a:endParaRPr lang="en-US" altLang="en-US" smtClean="0"/>
          </a:p>
          <a:p>
            <a:pPr eaLnBrk="1" hangingPunct="1"/>
            <a:r>
              <a:rPr lang="en-US" altLang="en-US" smtClean="0"/>
              <a:t>When writing plans of corrections provider should address each item noted as deficient, and provide detailed actions that will be taken to address the identified issue.  Providers should keep their plans of corrections focused on the cited issue, address each item thoroughly, and address how the system will be changed to address any noted trends or patterns of error. </a:t>
            </a:r>
          </a:p>
          <a:p>
            <a:pPr eaLnBrk="1" hangingPunct="1"/>
            <a:endParaRPr lang="en-US" altLang="en-US" smtClean="0"/>
          </a:p>
          <a:p>
            <a:pPr eaLnBrk="1" hangingPunct="1"/>
            <a:r>
              <a:rPr lang="en-US" altLang="en-US" smtClean="0"/>
              <a:t>The provider agency will be held accountable for fully implementing their plan of correction.  Agencies should keep documentation of each step of implementation of the plan, and be prepared to show this evidence to the MCO. </a:t>
            </a:r>
          </a:p>
          <a:p>
            <a:pPr eaLnBrk="1" hangingPunct="1"/>
            <a:endParaRPr lang="en-US" altLang="en-US" smtClean="0"/>
          </a:p>
          <a:p>
            <a:pPr eaLnBrk="1" hangingPunct="1"/>
            <a:r>
              <a:rPr lang="en-US" altLang="en-US" smtClean="0"/>
              <a:t>If a provider is having problems understanding a citation, or is confused by any regulation or system reviewed they may request technical assistance from the MCO.  MCOs have documented their technical assistance request methods in their provider operations manuals which can be located on each MCO web site.  </a:t>
            </a:r>
          </a:p>
        </p:txBody>
      </p:sp>
      <p:sp>
        <p:nvSpPr>
          <p:cNvPr id="26628"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293DA18-7078-4B99-A851-621D42E7BFE9}" type="slidenum">
              <a:rPr lang="en-US" altLang="en-US" smtClean="0"/>
              <a:pPr eaLnBrk="1" hangingPunct="1">
                <a:spcBef>
                  <a:spcPct val="0"/>
                </a:spcBef>
              </a:pPr>
              <a:t>8</a:t>
            </a:fld>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C70D489-3D20-4BAE-904A-6F89C3ED14C3}" type="slidenum">
              <a:rPr lang="en-US" altLang="en-US" smtClean="0"/>
              <a:pPr eaLnBrk="1" hangingPunct="1">
                <a:spcBef>
                  <a:spcPct val="0"/>
                </a:spcBef>
              </a:pPr>
              <a:t>10</a:t>
            </a:fld>
            <a:endParaRPr lang="en-US" altLang="en-US" smtClean="0"/>
          </a:p>
        </p:txBody>
      </p:sp>
      <p:sp>
        <p:nvSpPr>
          <p:cNvPr id="27651" name="Slide Image Placeholder 1"/>
          <p:cNvSpPr>
            <a:spLocks noGrp="1" noRot="1" noChangeAspect="1" noTextEdit="1"/>
          </p:cNvSpPr>
          <p:nvPr>
            <p:ph type="sldImg"/>
          </p:nvPr>
        </p:nvSpPr>
        <p:spPr>
          <a:ln/>
        </p:spPr>
      </p:sp>
      <p:sp>
        <p:nvSpPr>
          <p:cNvPr id="27652" name="Notes Placeholder 2"/>
          <p:cNvSpPr>
            <a:spLocks noGrp="1"/>
          </p:cNvSpPr>
          <p:nvPr>
            <p:ph type="body" idx="1"/>
          </p:nvPr>
        </p:nvSpPr>
        <p:spPr>
          <a:noFill/>
        </p:spPr>
        <p:txBody>
          <a:bodyPr/>
          <a:lstStyle/>
          <a:p>
            <a:pPr eaLnBrk="1" hangingPunct="1">
              <a:spcBef>
                <a:spcPct val="0"/>
              </a:spcBef>
            </a:pPr>
            <a:r>
              <a:rPr lang="en-US" altLang="en-US" smtClean="0"/>
              <a:t>Our service system is large and complex.  It is a provider’s responsibility to know the regulations that apply to their services, and have processes and systems to ensure these requirements are met.  </a:t>
            </a:r>
          </a:p>
          <a:p>
            <a:pPr eaLnBrk="1" hangingPunct="1">
              <a:spcBef>
                <a:spcPct val="0"/>
              </a:spcBef>
            </a:pPr>
            <a:endParaRPr lang="en-US" altLang="en-US" smtClean="0"/>
          </a:p>
          <a:p>
            <a:pPr eaLnBrk="1" hangingPunct="1">
              <a:spcBef>
                <a:spcPct val="0"/>
              </a:spcBef>
            </a:pPr>
            <a:r>
              <a:rPr lang="en-US" altLang="en-US" smtClean="0"/>
              <a:t>Employees should be trained thoroughly on all of the regulatory and service expectations for their position.  Training should be updated as these expectations and requirements change. </a:t>
            </a:r>
          </a:p>
          <a:p>
            <a:pPr eaLnBrk="1" hangingPunct="1">
              <a:spcBef>
                <a:spcPct val="0"/>
              </a:spcBef>
            </a:pPr>
            <a:endParaRPr lang="en-US" altLang="en-US" smtClean="0"/>
          </a:p>
          <a:p>
            <a:pPr eaLnBrk="1" hangingPunct="1">
              <a:spcBef>
                <a:spcPct val="0"/>
              </a:spcBef>
            </a:pPr>
            <a:r>
              <a:rPr lang="en-US" altLang="en-US" smtClean="0"/>
              <a:t>Information changes both at a state and MCO level frequently.  Providers should have systems in place that allow the agency to keep abreast of these changes.  Given the volume, it is recommended that agencies make communication the expectations of assigned employees.  This allows assigned  employees to monitor specific areas, and communicate them within your agency as assigned. </a:t>
            </a:r>
          </a:p>
          <a:p>
            <a:pPr eaLnBrk="1" hangingPunct="1">
              <a:spcBef>
                <a:spcPct val="0"/>
              </a:spcBef>
            </a:pPr>
            <a:endParaRPr lang="en-US" altLang="en-US" smtClean="0"/>
          </a:p>
          <a:p>
            <a:pPr eaLnBrk="1" hangingPunct="1">
              <a:spcBef>
                <a:spcPct val="0"/>
              </a:spcBef>
            </a:pPr>
            <a:r>
              <a:rPr lang="en-US" altLang="en-US" smtClean="0"/>
              <a:t>Providers should ensure they are aware of the publication sites and schedules to stay on top of new initiatives and changes.  Most MCOs have email lists for information updates, and state publications such as Medicaid bulletins come out on a predicable schedule.  Agencies are encouraged to have systems that ensure that all information is obtained from the various sources, information is read and communicated, and agency systems change as needed to maintain continual compliance.   </a:t>
            </a:r>
          </a:p>
          <a:p>
            <a:pPr eaLnBrk="1" hangingPunct="1">
              <a:spcBef>
                <a:spcPct val="0"/>
              </a:spcBef>
            </a:pPr>
            <a:endParaRPr lang="en-US" altLang="en-US" smtClean="0"/>
          </a:p>
          <a:p>
            <a:pPr eaLnBrk="1" hangingPunct="1">
              <a:spcBef>
                <a:spcPct val="0"/>
              </a:spcBef>
            </a:pPr>
            <a:r>
              <a:rPr lang="en-US" altLang="en-US" smtClean="0"/>
              <a:t>If regulations are unclear, or if you receive an interpretation of a regulation that you are confused by, please contact your MCO for interpretation and assistance.  </a:t>
            </a:r>
          </a:p>
          <a:p>
            <a:pPr eaLnBrk="1" hangingPunct="1">
              <a:spcBef>
                <a:spcPct val="0"/>
              </a:spcBef>
            </a:pPr>
            <a:endParaRPr lang="en-US" altLang="en-US" smtClean="0"/>
          </a:p>
          <a:p>
            <a:pPr eaLnBrk="1" hangingPunct="1">
              <a:spcBef>
                <a:spcPct val="0"/>
              </a:spcBef>
            </a:pPr>
            <a:r>
              <a:rPr lang="en-US" altLang="en-US" smtClean="0"/>
              <a:t>State regulations may be found in:  </a:t>
            </a:r>
          </a:p>
          <a:p>
            <a:pPr eaLnBrk="1" hangingPunct="1">
              <a:spcBef>
                <a:spcPct val="0"/>
              </a:spcBef>
              <a:buFontTx/>
              <a:buChar char="•"/>
            </a:pPr>
            <a:r>
              <a:rPr lang="en-US" altLang="en-US" smtClean="0"/>
              <a:t>GS 122C </a:t>
            </a:r>
          </a:p>
          <a:p>
            <a:pPr eaLnBrk="1" hangingPunct="1">
              <a:spcBef>
                <a:spcPct val="0"/>
              </a:spcBef>
              <a:buFontTx/>
              <a:buChar char="•"/>
            </a:pPr>
            <a:r>
              <a:rPr lang="en-US" altLang="en-US" smtClean="0"/>
              <a:t>APSM 30-1 – State Standards</a:t>
            </a:r>
          </a:p>
          <a:p>
            <a:pPr eaLnBrk="1" hangingPunct="1">
              <a:spcBef>
                <a:spcPct val="0"/>
              </a:spcBef>
              <a:buFontTx/>
              <a:buChar char="•"/>
            </a:pPr>
            <a:r>
              <a:rPr lang="en-US" altLang="en-US" smtClean="0"/>
              <a:t>APSM 95-2 – Client Rights Rules</a:t>
            </a:r>
          </a:p>
          <a:p>
            <a:pPr eaLnBrk="1" hangingPunct="1">
              <a:spcBef>
                <a:spcPct val="0"/>
              </a:spcBef>
              <a:buFontTx/>
              <a:buChar char="•"/>
            </a:pPr>
            <a:r>
              <a:rPr lang="en-US" altLang="en-US" smtClean="0"/>
              <a:t>APSM 45-2 – Records Management and Documentation Manual </a:t>
            </a:r>
          </a:p>
          <a:p>
            <a:pPr eaLnBrk="1" hangingPunct="1">
              <a:spcBef>
                <a:spcPct val="0"/>
              </a:spcBef>
              <a:buFontTx/>
              <a:buChar char="•"/>
            </a:pPr>
            <a:r>
              <a:rPr lang="en-US" altLang="en-US" smtClean="0"/>
              <a:t>APSM 10-3 – Confidentiality Standards</a:t>
            </a:r>
          </a:p>
          <a:p>
            <a:pPr eaLnBrk="1" hangingPunct="1">
              <a:spcBef>
                <a:spcPct val="0"/>
              </a:spcBef>
              <a:buFontTx/>
              <a:buChar char="•"/>
            </a:pPr>
            <a:r>
              <a:rPr lang="en-US" altLang="en-US" smtClean="0"/>
              <a:t>Medicaid Basic Billing Guide</a:t>
            </a:r>
          </a:p>
          <a:p>
            <a:pPr eaLnBrk="1" hangingPunct="1">
              <a:spcBef>
                <a:spcPct val="0"/>
              </a:spcBef>
              <a:buFontTx/>
              <a:buChar char="•"/>
            </a:pPr>
            <a:r>
              <a:rPr lang="en-US" altLang="en-US" smtClean="0"/>
              <a:t>Clinical Coverage Policies</a:t>
            </a:r>
          </a:p>
          <a:p>
            <a:pPr eaLnBrk="1" hangingPunct="1">
              <a:spcBef>
                <a:spcPct val="0"/>
              </a:spcBef>
              <a:buFontTx/>
              <a:buChar char="•"/>
            </a:pPr>
            <a:r>
              <a:rPr lang="en-US" altLang="en-US" smtClean="0"/>
              <a:t>Service Definitions</a:t>
            </a:r>
          </a:p>
          <a:p>
            <a:pPr eaLnBrk="1" hangingPunct="1">
              <a:spcBef>
                <a:spcPct val="0"/>
              </a:spcBef>
              <a:buFontTx/>
              <a:buChar char="•"/>
            </a:pPr>
            <a:r>
              <a:rPr lang="en-US" altLang="en-US" smtClean="0"/>
              <a:t>Licensure Regulations</a:t>
            </a:r>
          </a:p>
          <a:p>
            <a:pPr eaLnBrk="1" hangingPunct="1">
              <a:spcBef>
                <a:spcPct val="0"/>
              </a:spcBef>
              <a:buFontTx/>
              <a:buChar char="•"/>
            </a:pPr>
            <a:r>
              <a:rPr lang="en-US" altLang="en-US" smtClean="0"/>
              <a:t>MCO-Provider contract</a:t>
            </a:r>
          </a:p>
          <a:p>
            <a:pPr eaLnBrk="1" hangingPunct="1">
              <a:spcBef>
                <a:spcPct val="0"/>
              </a:spcBef>
              <a:buFontTx/>
              <a:buChar char="•"/>
            </a:pPr>
            <a:r>
              <a:rPr lang="en-US" altLang="en-US" smtClean="0"/>
              <a:t>MCO Provider Manual</a:t>
            </a:r>
          </a:p>
          <a:p>
            <a:pPr eaLnBrk="1" hangingPunct="1">
              <a:spcBef>
                <a:spcPct val="0"/>
              </a:spcBef>
              <a:buFontTx/>
              <a:buChar char="•"/>
            </a:pPr>
            <a:endParaRPr lang="en-US" altLang="en-US" smtClean="0"/>
          </a:p>
          <a:p>
            <a:pPr eaLnBrk="1" hangingPunct="1">
              <a:spcBef>
                <a:spcPct val="0"/>
              </a:spcBef>
              <a:buFontTx/>
              <a:buChar char="•"/>
            </a:pPr>
            <a:endParaRPr lang="en-US" altLang="en-US" smtClean="0"/>
          </a:p>
        </p:txBody>
      </p:sp>
      <p:sp>
        <p:nvSpPr>
          <p:cNvPr id="2765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3046293C-D700-4811-A55C-9DC99068FA30}" type="slidenum">
              <a:rPr lang="en-US" altLang="en-US">
                <a:latin typeface="Calibri" pitchFamily="34" charset="0"/>
              </a:rPr>
              <a:pPr algn="r" eaLnBrk="1" hangingPunct="1">
                <a:spcBef>
                  <a:spcPct val="0"/>
                </a:spcBef>
              </a:pPr>
              <a:t>10</a:t>
            </a:fld>
            <a:endParaRPr lang="en-US" altLang="en-US">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94A581B-2868-4F64-8B2B-BE24FF1E4854}" type="slidenum">
              <a:rPr lang="en-US" altLang="en-US" smtClean="0"/>
              <a:pPr eaLnBrk="1" hangingPunct="1">
                <a:spcBef>
                  <a:spcPct val="0"/>
                </a:spcBef>
              </a:pPr>
              <a:t>11</a:t>
            </a:fld>
            <a:endParaRPr lang="en-US" altLang="en-US" smtClean="0"/>
          </a:p>
        </p:txBody>
      </p:sp>
      <p:sp>
        <p:nvSpPr>
          <p:cNvPr id="28675" name="Slide Image Placeholder 1"/>
          <p:cNvSpPr>
            <a:spLocks noGrp="1" noRot="1" noChangeAspect="1" noTextEdit="1"/>
          </p:cNvSpPr>
          <p:nvPr>
            <p:ph type="sldImg"/>
          </p:nvPr>
        </p:nvSpPr>
        <p:spPr>
          <a:ln/>
        </p:spPr>
      </p:sp>
      <p:sp>
        <p:nvSpPr>
          <p:cNvPr id="28676" name="Notes Placeholder 2"/>
          <p:cNvSpPr>
            <a:spLocks noGrp="1"/>
          </p:cNvSpPr>
          <p:nvPr>
            <p:ph type="body" idx="1"/>
          </p:nvPr>
        </p:nvSpPr>
        <p:spPr>
          <a:noFill/>
        </p:spPr>
        <p:txBody>
          <a:bodyPr/>
          <a:lstStyle/>
          <a:p>
            <a:pPr eaLnBrk="1" hangingPunct="1">
              <a:spcBef>
                <a:spcPct val="0"/>
              </a:spcBef>
            </a:pPr>
            <a:r>
              <a:rPr lang="en-US" altLang="en-US" smtClean="0"/>
              <a:t>QA = quality assurance = measuring internal compliance with pre-set standards.  Basically…provider agencies need to monitor themselves continually to verify they are meeting expectations and regulations.  </a:t>
            </a:r>
          </a:p>
          <a:p>
            <a:pPr eaLnBrk="1" hangingPunct="1">
              <a:spcBef>
                <a:spcPct val="0"/>
              </a:spcBef>
            </a:pPr>
            <a:endParaRPr lang="en-US" altLang="en-US" smtClean="0"/>
          </a:p>
          <a:p>
            <a:pPr eaLnBrk="1" hangingPunct="1">
              <a:spcBef>
                <a:spcPct val="0"/>
              </a:spcBef>
            </a:pPr>
            <a:r>
              <a:rPr lang="en-US" altLang="en-US" smtClean="0"/>
              <a:t>The review tools have the regulatory reference listed for the requirement, the requirement itself, and guidelines for reviewers.  Read these forms carefully and they will provide you with what will be reviewed, and how it will be reviewed.  </a:t>
            </a:r>
          </a:p>
          <a:p>
            <a:pPr eaLnBrk="1" hangingPunct="1">
              <a:spcBef>
                <a:spcPct val="0"/>
              </a:spcBef>
            </a:pPr>
            <a:endParaRPr lang="en-US" altLang="en-US" smtClean="0"/>
          </a:p>
          <a:p>
            <a:pPr eaLnBrk="1" hangingPunct="1">
              <a:spcBef>
                <a:spcPct val="0"/>
              </a:spcBef>
            </a:pPr>
            <a:r>
              <a:rPr lang="en-US" altLang="en-US" smtClean="0"/>
              <a:t>Routinely pull a sample of records, incidents, financial records, or other information and use the tools to rate yourself.  This allows you to see if you have missing items, or even trends of issues that you can address and correct proactively. </a:t>
            </a:r>
          </a:p>
          <a:p>
            <a:pPr eaLnBrk="1" hangingPunct="1">
              <a:spcBef>
                <a:spcPct val="0"/>
              </a:spcBef>
            </a:pPr>
            <a:endParaRPr lang="en-US" altLang="en-US" smtClean="0"/>
          </a:p>
          <a:p>
            <a:pPr eaLnBrk="1" hangingPunct="1">
              <a:spcBef>
                <a:spcPct val="0"/>
              </a:spcBef>
            </a:pPr>
            <a:r>
              <a:rPr lang="en-US" altLang="en-US" smtClean="0"/>
              <a:t>Look to see how one internal review system can cover multiple areas.  Ex – the health and safety tool requires that hallways and pathways be clear.  You may already do a quarterly building inspection.  Include this item on your current tool and monitor.  </a:t>
            </a:r>
          </a:p>
          <a:p>
            <a:pPr eaLnBrk="1" hangingPunct="1">
              <a:spcBef>
                <a:spcPct val="0"/>
              </a:spcBef>
            </a:pPr>
            <a:endParaRPr lang="en-US" altLang="en-US" smtClean="0"/>
          </a:p>
          <a:p>
            <a:pPr eaLnBrk="1" hangingPunct="1">
              <a:spcBef>
                <a:spcPct val="0"/>
              </a:spcBef>
            </a:pPr>
            <a:r>
              <a:rPr lang="en-US" altLang="en-US" smtClean="0"/>
              <a:t>Use the review tools to train employees on the intent and parameters of each review item. </a:t>
            </a:r>
          </a:p>
          <a:p>
            <a:pPr eaLnBrk="1" hangingPunct="1">
              <a:spcBef>
                <a:spcPct val="0"/>
              </a:spcBef>
            </a:pPr>
            <a:endParaRPr lang="en-US" altLang="en-US" smtClean="0"/>
          </a:p>
          <a:p>
            <a:pPr eaLnBrk="1" hangingPunct="1">
              <a:spcBef>
                <a:spcPct val="0"/>
              </a:spcBef>
            </a:pPr>
            <a:r>
              <a:rPr lang="en-US" altLang="en-US" smtClean="0"/>
              <a:t>Have a routine schedule where policies and procedures are reviewed to ensure they remain consistent with requirements, and still reflect current processes. </a:t>
            </a:r>
          </a:p>
        </p:txBody>
      </p:sp>
      <p:sp>
        <p:nvSpPr>
          <p:cNvPr id="2867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D3F11D45-7026-4785-8040-DCD8BB933C47}" type="slidenum">
              <a:rPr lang="en-US" altLang="en-US">
                <a:latin typeface="Calibri" pitchFamily="34" charset="0"/>
              </a:rPr>
              <a:pPr algn="r" eaLnBrk="1" hangingPunct="1">
                <a:spcBef>
                  <a:spcPct val="0"/>
                </a:spcBef>
              </a:pPr>
              <a:t>11</a:t>
            </a:fld>
            <a:endParaRPr lang="en-US" altLang="en-US">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4494463-7230-4F5A-A3F0-05A81FDE3420}" type="slidenum">
              <a:rPr lang="en-US"/>
              <a:pPr>
                <a:defRPr/>
              </a:pPr>
              <a:t>‹#›</a:t>
            </a:fld>
            <a:endParaRPr lang="en-US" dirty="0"/>
          </a:p>
        </p:txBody>
      </p:sp>
    </p:spTree>
    <p:extLst>
      <p:ext uri="{BB962C8B-B14F-4D97-AF65-F5344CB8AC3E}">
        <p14:creationId xmlns:p14="http://schemas.microsoft.com/office/powerpoint/2010/main" val="4287940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64AE12-FB6F-459C-8EEA-9DD5B193E63E}" type="slidenum">
              <a:rPr lang="en-US"/>
              <a:pPr>
                <a:defRPr/>
              </a:pPr>
              <a:t>‹#›</a:t>
            </a:fld>
            <a:endParaRPr lang="en-US" dirty="0"/>
          </a:p>
        </p:txBody>
      </p:sp>
    </p:spTree>
    <p:extLst>
      <p:ext uri="{BB962C8B-B14F-4D97-AF65-F5344CB8AC3E}">
        <p14:creationId xmlns:p14="http://schemas.microsoft.com/office/powerpoint/2010/main" val="590037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18B16FF-E4CD-4B55-BD1F-A923A41C9BC8}" type="slidenum">
              <a:rPr lang="en-US"/>
              <a:pPr>
                <a:defRPr/>
              </a:pPr>
              <a:t>‹#›</a:t>
            </a:fld>
            <a:endParaRPr lang="en-US" dirty="0"/>
          </a:p>
        </p:txBody>
      </p:sp>
    </p:spTree>
    <p:extLst>
      <p:ext uri="{BB962C8B-B14F-4D97-AF65-F5344CB8AC3E}">
        <p14:creationId xmlns:p14="http://schemas.microsoft.com/office/powerpoint/2010/main" val="4015639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BFECE0-D6DE-47FA-81B9-A3BB44F4A94B}" type="slidenum">
              <a:rPr lang="en-US"/>
              <a:pPr>
                <a:defRPr/>
              </a:pPr>
              <a:t>‹#›</a:t>
            </a:fld>
            <a:endParaRPr lang="en-US" dirty="0"/>
          </a:p>
        </p:txBody>
      </p:sp>
    </p:spTree>
    <p:extLst>
      <p:ext uri="{BB962C8B-B14F-4D97-AF65-F5344CB8AC3E}">
        <p14:creationId xmlns:p14="http://schemas.microsoft.com/office/powerpoint/2010/main" val="679720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15D64A-FCBF-4491-8B66-856957DAE6C0}" type="slidenum">
              <a:rPr lang="en-US"/>
              <a:pPr>
                <a:defRPr/>
              </a:pPr>
              <a:t>‹#›</a:t>
            </a:fld>
            <a:endParaRPr lang="en-US" dirty="0"/>
          </a:p>
        </p:txBody>
      </p:sp>
    </p:spTree>
    <p:extLst>
      <p:ext uri="{BB962C8B-B14F-4D97-AF65-F5344CB8AC3E}">
        <p14:creationId xmlns:p14="http://schemas.microsoft.com/office/powerpoint/2010/main" val="4029216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5D3A5C5-1171-4A70-A65A-1E468084902F}" type="slidenum">
              <a:rPr lang="en-US"/>
              <a:pPr>
                <a:defRPr/>
              </a:pPr>
              <a:t>‹#›</a:t>
            </a:fld>
            <a:endParaRPr lang="en-US" dirty="0"/>
          </a:p>
        </p:txBody>
      </p:sp>
    </p:spTree>
    <p:extLst>
      <p:ext uri="{BB962C8B-B14F-4D97-AF65-F5344CB8AC3E}">
        <p14:creationId xmlns:p14="http://schemas.microsoft.com/office/powerpoint/2010/main" val="1554250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27CBBB3-B0B1-45A7-98FD-D74DF885DC69}" type="slidenum">
              <a:rPr lang="en-US"/>
              <a:pPr>
                <a:defRPr/>
              </a:pPr>
              <a:t>‹#›</a:t>
            </a:fld>
            <a:endParaRPr lang="en-US" dirty="0"/>
          </a:p>
        </p:txBody>
      </p:sp>
    </p:spTree>
    <p:extLst>
      <p:ext uri="{BB962C8B-B14F-4D97-AF65-F5344CB8AC3E}">
        <p14:creationId xmlns:p14="http://schemas.microsoft.com/office/powerpoint/2010/main" val="181255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092A843-05C1-4595-BE17-A19D0FDA2879}" type="slidenum">
              <a:rPr lang="en-US"/>
              <a:pPr>
                <a:defRPr/>
              </a:pPr>
              <a:t>‹#›</a:t>
            </a:fld>
            <a:endParaRPr lang="en-US" dirty="0"/>
          </a:p>
        </p:txBody>
      </p:sp>
    </p:spTree>
    <p:extLst>
      <p:ext uri="{BB962C8B-B14F-4D97-AF65-F5344CB8AC3E}">
        <p14:creationId xmlns:p14="http://schemas.microsoft.com/office/powerpoint/2010/main" val="105452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2DE5FB-697E-40E2-BB8F-473A475E3F69}" type="slidenum">
              <a:rPr lang="en-US"/>
              <a:pPr>
                <a:defRPr/>
              </a:pPr>
              <a:t>‹#›</a:t>
            </a:fld>
            <a:endParaRPr lang="en-US" dirty="0"/>
          </a:p>
        </p:txBody>
      </p:sp>
    </p:spTree>
    <p:extLst>
      <p:ext uri="{BB962C8B-B14F-4D97-AF65-F5344CB8AC3E}">
        <p14:creationId xmlns:p14="http://schemas.microsoft.com/office/powerpoint/2010/main" val="887547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996F706-4AC6-478F-9DA7-3ABB564ED209}" type="slidenum">
              <a:rPr lang="en-US"/>
              <a:pPr>
                <a:defRPr/>
              </a:pPr>
              <a:t>‹#›</a:t>
            </a:fld>
            <a:endParaRPr lang="en-US" dirty="0"/>
          </a:p>
        </p:txBody>
      </p:sp>
    </p:spTree>
    <p:extLst>
      <p:ext uri="{BB962C8B-B14F-4D97-AF65-F5344CB8AC3E}">
        <p14:creationId xmlns:p14="http://schemas.microsoft.com/office/powerpoint/2010/main" val="4056862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76DCEA3-8E0D-4903-A927-C87DA154F931}" type="slidenum">
              <a:rPr lang="en-US"/>
              <a:pPr>
                <a:defRPr/>
              </a:pPr>
              <a:t>‹#›</a:t>
            </a:fld>
            <a:endParaRPr lang="en-US" dirty="0"/>
          </a:p>
        </p:txBody>
      </p:sp>
    </p:spTree>
    <p:extLst>
      <p:ext uri="{BB962C8B-B14F-4D97-AF65-F5344CB8AC3E}">
        <p14:creationId xmlns:p14="http://schemas.microsoft.com/office/powerpoint/2010/main" val="2504317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FFCC"/>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6F124018-30BB-4DE7-A467-ADEC44A543C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6.wmf"/></Relationships>
</file>

<file path=ppt/slides/_rels/slide16.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mailto:provider.monitoring@dhhs.nc.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E04F1023-5B3D-4909-8334-C492B552B990}" type="slidenum">
              <a:rPr lang="en-US" altLang="en-US" sz="1400" smtClean="0"/>
              <a:pPr eaLnBrk="1" hangingPunct="1">
                <a:spcBef>
                  <a:spcPct val="0"/>
                </a:spcBef>
                <a:buFontTx/>
                <a:buNone/>
              </a:pPr>
              <a:t>1</a:t>
            </a:fld>
            <a:endParaRPr lang="en-US" altLang="en-US" sz="1400" smtClean="0"/>
          </a:p>
        </p:txBody>
      </p:sp>
      <p:sp>
        <p:nvSpPr>
          <p:cNvPr id="2051" name="Title 1"/>
          <p:cNvSpPr>
            <a:spLocks noGrp="1"/>
          </p:cNvSpPr>
          <p:nvPr>
            <p:ph type="title" idx="4294967295"/>
          </p:nvPr>
        </p:nvSpPr>
        <p:spPr>
          <a:xfrm>
            <a:off x="304800" y="304800"/>
            <a:ext cx="8534400" cy="1981200"/>
          </a:xfrm>
        </p:spPr>
        <p:txBody>
          <a:bodyPr/>
          <a:lstStyle/>
          <a:p>
            <a:pPr eaLnBrk="1" hangingPunct="1"/>
            <a:r>
              <a:rPr lang="en-US" altLang="en-US" sz="3500" b="1" smtClean="0"/>
              <a:t>Tips for Providers:</a:t>
            </a:r>
            <a:br>
              <a:rPr lang="en-US" altLang="en-US" sz="3500" b="1" smtClean="0"/>
            </a:br>
            <a:r>
              <a:rPr lang="en-US" altLang="en-US" sz="3500" b="1" smtClean="0"/>
              <a:t>Organizing &amp; Preparing</a:t>
            </a:r>
          </a:p>
        </p:txBody>
      </p:sp>
      <p:sp>
        <p:nvSpPr>
          <p:cNvPr id="2052" name="Content Placeholder 2"/>
          <p:cNvSpPr>
            <a:spLocks noGrp="1"/>
          </p:cNvSpPr>
          <p:nvPr>
            <p:ph idx="4294967295"/>
          </p:nvPr>
        </p:nvSpPr>
        <p:spPr>
          <a:xfrm>
            <a:off x="2514600" y="2362200"/>
            <a:ext cx="5562600" cy="2133600"/>
          </a:xfrm>
        </p:spPr>
        <p:txBody>
          <a:bodyPr/>
          <a:lstStyle/>
          <a:p>
            <a:pPr marL="463550" indent="-463550" algn="ctr" eaLnBrk="1" hangingPunct="1">
              <a:buFontTx/>
              <a:buNone/>
            </a:pPr>
            <a:r>
              <a:rPr lang="en-US" altLang="en-US" sz="2400" i="1" dirty="0" smtClean="0"/>
              <a:t>Developed by the</a:t>
            </a:r>
            <a:r>
              <a:rPr lang="en-US" altLang="en-US" i="1" dirty="0" smtClean="0"/>
              <a:t> </a:t>
            </a:r>
          </a:p>
          <a:p>
            <a:pPr marL="463550" indent="-463550" algn="ctr" eaLnBrk="1" hangingPunct="1">
              <a:buFontTx/>
              <a:buNone/>
            </a:pPr>
            <a:r>
              <a:rPr lang="en-US" altLang="en-US" sz="2400" i="1" dirty="0" smtClean="0"/>
              <a:t>NC-DHHS </a:t>
            </a:r>
            <a:r>
              <a:rPr lang="en-US" altLang="en-US" sz="2400" i="1" dirty="0" smtClean="0"/>
              <a:t>LME/MCO-Provider </a:t>
            </a:r>
          </a:p>
          <a:p>
            <a:pPr marL="463550" indent="-463550" algn="ctr" eaLnBrk="1" hangingPunct="1">
              <a:buFontTx/>
              <a:buNone/>
            </a:pPr>
            <a:r>
              <a:rPr lang="en-US" altLang="en-US" sz="2400" i="1" dirty="0" smtClean="0"/>
              <a:t>Collaboration Workgroup</a:t>
            </a:r>
          </a:p>
          <a:p>
            <a:pPr marL="463550" indent="-463550" algn="ctr" eaLnBrk="1" hangingPunct="1">
              <a:buFontTx/>
              <a:buNone/>
            </a:pPr>
            <a:r>
              <a:rPr lang="en-US" altLang="en-US" sz="2400" i="1" dirty="0" smtClean="0"/>
              <a:t>February 2014</a:t>
            </a:r>
          </a:p>
          <a:p>
            <a:pPr marL="463550" indent="-463550" algn="ctr" eaLnBrk="1" hangingPunct="1">
              <a:buFontTx/>
              <a:buNone/>
            </a:pPr>
            <a:endParaRPr lang="en-US" altLang="en-US" sz="2800" i="1" dirty="0" smtClean="0"/>
          </a:p>
        </p:txBody>
      </p:sp>
      <p:sp>
        <p:nvSpPr>
          <p:cNvPr id="4" name="Slide Number Placeholder 3"/>
          <p:cNvSpPr txBox="1">
            <a:spLocks noGrp="1"/>
          </p:cNvSpPr>
          <p:nvPr/>
        </p:nvSpPr>
        <p:spPr>
          <a:xfrm>
            <a:off x="9844088" y="4411663"/>
            <a:ext cx="1482725" cy="850900"/>
          </a:xfrm>
          <a:prstGeom prst="rect">
            <a:avLst/>
          </a:prstGeom>
          <a:noFill/>
        </p:spPr>
        <p:txBody>
          <a:bodyPr anchor="ctr"/>
          <a:lstStyle/>
          <a:p>
            <a:pPr algn="r" fontAlgn="auto">
              <a:spcBef>
                <a:spcPts val="0"/>
              </a:spcBef>
              <a:spcAft>
                <a:spcPts val="0"/>
              </a:spcAft>
              <a:defRPr/>
            </a:pPr>
            <a:endParaRPr lang="en-US" sz="2000" dirty="0">
              <a:gradFill>
                <a:gsLst>
                  <a:gs pos="0">
                    <a:schemeClr val="tx1">
                      <a:alpha val="10000"/>
                    </a:schemeClr>
                  </a:gs>
                  <a:gs pos="100000">
                    <a:schemeClr val="tx1">
                      <a:alpha val="10000"/>
                    </a:schemeClr>
                  </a:gs>
                </a:gsLst>
                <a:lin ang="5400000" scaled="0"/>
              </a:gradFill>
              <a:latin typeface="Impact" pitchFamily="34" charset="0"/>
            </a:endParaRPr>
          </a:p>
        </p:txBody>
      </p:sp>
      <p:pic>
        <p:nvPicPr>
          <p:cNvPr id="2054" name="Picture 2" descr="C:\Users\Sandee\AppData\Local\Microsoft\Windows\Temporary Internet Files\Content.IE5\IAHNX1GU\MP91021639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222625"/>
            <a:ext cx="3035300" cy="264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7"/>
          <p:cNvSpPr txBox="1">
            <a:spLocks noChangeArrowheads="1"/>
          </p:cNvSpPr>
          <p:nvPr/>
        </p:nvSpPr>
        <p:spPr bwMode="auto">
          <a:xfrm>
            <a:off x="444500" y="6215063"/>
            <a:ext cx="1860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i="1"/>
              <a:t>Revised 3-15-14</a:t>
            </a:r>
          </a:p>
        </p:txBody>
      </p:sp>
      <p:sp>
        <p:nvSpPr>
          <p:cNvPr id="2056" name="Text Box 7"/>
          <p:cNvSpPr txBox="1">
            <a:spLocks noChangeArrowheads="1"/>
          </p:cNvSpPr>
          <p:nvPr/>
        </p:nvSpPr>
        <p:spPr bwMode="auto">
          <a:xfrm>
            <a:off x="3276600" y="4800600"/>
            <a:ext cx="34417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t>Presented by Caroline Fisher</a:t>
            </a:r>
          </a:p>
          <a:p>
            <a:pPr eaLnBrk="1" hangingPunct="1">
              <a:spcBef>
                <a:spcPct val="0"/>
              </a:spcBef>
              <a:buFontTx/>
              <a:buNone/>
            </a:pPr>
            <a:r>
              <a:rPr lang="en-US" altLang="en-US" sz="1800"/>
              <a:t>Director of Quality Management</a:t>
            </a:r>
          </a:p>
          <a:p>
            <a:pPr eaLnBrk="1" hangingPunct="1">
              <a:spcBef>
                <a:spcPct val="0"/>
              </a:spcBef>
              <a:buFontTx/>
              <a:buNone/>
            </a:pPr>
            <a:r>
              <a:rPr lang="en-US" altLang="en-US" sz="1800"/>
              <a:t>Monarch</a:t>
            </a:r>
          </a:p>
          <a:p>
            <a:pPr eaLnBrk="1" hangingPunct="1">
              <a:spcBef>
                <a:spcPct val="0"/>
              </a:spcBef>
              <a:buFontTx/>
              <a:buNone/>
            </a:pPr>
            <a:r>
              <a:rPr lang="en-US" altLang="en-US" sz="1800"/>
              <a:t>Representing Benchmarks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03A02255-7FCE-4BE5-8FA6-7FA799AF3830}" type="slidenum">
              <a:rPr lang="en-US" altLang="en-US" sz="1400" smtClean="0"/>
              <a:pPr eaLnBrk="1" hangingPunct="1">
                <a:spcBef>
                  <a:spcPct val="0"/>
                </a:spcBef>
                <a:buFontTx/>
                <a:buNone/>
              </a:pPr>
              <a:t>10</a:t>
            </a:fld>
            <a:endParaRPr lang="en-US" altLang="en-US" sz="1400" smtClean="0"/>
          </a:p>
        </p:txBody>
      </p:sp>
      <p:sp>
        <p:nvSpPr>
          <p:cNvPr id="11267" name="Title 1"/>
          <p:cNvSpPr>
            <a:spLocks noGrp="1"/>
          </p:cNvSpPr>
          <p:nvPr>
            <p:ph type="title" idx="4294967295"/>
          </p:nvPr>
        </p:nvSpPr>
        <p:spPr/>
        <p:txBody>
          <a:bodyPr/>
          <a:lstStyle/>
          <a:p>
            <a:pPr eaLnBrk="1" hangingPunct="1"/>
            <a:r>
              <a:rPr lang="en-US" altLang="en-US" sz="4000" smtClean="0"/>
              <a:t>Know the requirements</a:t>
            </a:r>
          </a:p>
        </p:txBody>
      </p:sp>
      <p:sp>
        <p:nvSpPr>
          <p:cNvPr id="11268" name="Content Placeholder 2"/>
          <p:cNvSpPr>
            <a:spLocks noGrp="1"/>
          </p:cNvSpPr>
          <p:nvPr>
            <p:ph idx="4294967295"/>
          </p:nvPr>
        </p:nvSpPr>
        <p:spPr>
          <a:xfrm>
            <a:off x="457200" y="1371600"/>
            <a:ext cx="8229600" cy="4876800"/>
          </a:xfrm>
        </p:spPr>
        <p:txBody>
          <a:bodyPr/>
          <a:lstStyle/>
          <a:p>
            <a:pPr eaLnBrk="1" hangingPunct="1"/>
            <a:r>
              <a:rPr lang="en-US" altLang="en-US" sz="2800" smtClean="0"/>
              <a:t>Fully understand the regulations that apply to your services. </a:t>
            </a:r>
          </a:p>
          <a:p>
            <a:pPr eaLnBrk="1" hangingPunct="1"/>
            <a:r>
              <a:rPr lang="en-US" altLang="en-US" sz="2800" smtClean="0"/>
              <a:t>Train employees on requirements.</a:t>
            </a:r>
          </a:p>
          <a:p>
            <a:pPr eaLnBrk="1" hangingPunct="1"/>
            <a:r>
              <a:rPr lang="en-US" altLang="en-US" sz="2800" smtClean="0"/>
              <a:t>Assign staff to keep abreast of changes to LME-MCO web sites. </a:t>
            </a:r>
          </a:p>
          <a:p>
            <a:pPr eaLnBrk="1" hangingPunct="1"/>
            <a:r>
              <a:rPr lang="en-US" altLang="en-US" sz="2800" smtClean="0"/>
              <a:t>Review all communication bulletins, Medicaid updates, and informational updates carefully. </a:t>
            </a:r>
          </a:p>
          <a:p>
            <a:pPr eaLnBrk="1" hangingPunct="1"/>
            <a:r>
              <a:rPr lang="en-US" altLang="en-US" sz="2800" smtClean="0"/>
              <a:t>Ask your LME-MCO for help if regulations or updates are unclear.  </a:t>
            </a:r>
          </a:p>
          <a:p>
            <a:pPr eaLnBrk="1" hangingPunct="1"/>
            <a:endParaRPr lang="en-US" altLang="en-US" sz="2800" smtClean="0"/>
          </a:p>
        </p:txBody>
      </p:sp>
      <p:pic>
        <p:nvPicPr>
          <p:cNvPr id="11269" name="Picture 5" descr="MC90028996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76800" y="5211763"/>
            <a:ext cx="2133600"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152CEF40-D9AB-4A04-B11F-F5E851DA41E3}" type="slidenum">
              <a:rPr lang="en-US" altLang="en-US" sz="1400" smtClean="0"/>
              <a:pPr eaLnBrk="1" hangingPunct="1">
                <a:spcBef>
                  <a:spcPct val="0"/>
                </a:spcBef>
                <a:buFontTx/>
                <a:buNone/>
              </a:pPr>
              <a:t>11</a:t>
            </a:fld>
            <a:endParaRPr lang="en-US" altLang="en-US" sz="1400" smtClean="0"/>
          </a:p>
        </p:txBody>
      </p:sp>
      <p:sp>
        <p:nvSpPr>
          <p:cNvPr id="12291" name="Title 1"/>
          <p:cNvSpPr>
            <a:spLocks noGrp="1"/>
          </p:cNvSpPr>
          <p:nvPr>
            <p:ph type="title" idx="4294967295"/>
          </p:nvPr>
        </p:nvSpPr>
        <p:spPr/>
        <p:txBody>
          <a:bodyPr/>
          <a:lstStyle/>
          <a:p>
            <a:pPr eaLnBrk="1" hangingPunct="1"/>
            <a:r>
              <a:rPr lang="en-US" altLang="en-US" sz="4000" smtClean="0"/>
              <a:t>Have QA Systems</a:t>
            </a:r>
            <a:r>
              <a:rPr lang="en-US" altLang="en-US" smtClean="0"/>
              <a:t> </a:t>
            </a:r>
          </a:p>
        </p:txBody>
      </p:sp>
      <p:sp>
        <p:nvSpPr>
          <p:cNvPr id="12292" name="Content Placeholder 2"/>
          <p:cNvSpPr>
            <a:spLocks noGrp="1"/>
          </p:cNvSpPr>
          <p:nvPr>
            <p:ph idx="4294967295"/>
          </p:nvPr>
        </p:nvSpPr>
        <p:spPr>
          <a:xfrm>
            <a:off x="457200" y="1295400"/>
            <a:ext cx="8229600" cy="4830763"/>
          </a:xfrm>
        </p:spPr>
        <p:txBody>
          <a:bodyPr/>
          <a:lstStyle/>
          <a:p>
            <a:pPr eaLnBrk="1" hangingPunct="1"/>
            <a:r>
              <a:rPr lang="en-US" altLang="en-US" sz="2800" smtClean="0"/>
              <a:t>Use the tools themselves and conduct mock audits in your own agency. </a:t>
            </a:r>
          </a:p>
          <a:p>
            <a:pPr eaLnBrk="1" hangingPunct="1"/>
            <a:r>
              <a:rPr lang="en-US" altLang="en-US" sz="2800" smtClean="0"/>
              <a:t>Incorporate key items in other systems. (i.e. use peer review to routinely review for rights notification requirements).</a:t>
            </a:r>
          </a:p>
          <a:p>
            <a:pPr eaLnBrk="1" hangingPunct="1"/>
            <a:r>
              <a:rPr lang="en-US" altLang="en-US" sz="2800" smtClean="0"/>
              <a:t>Use the tools to train your employees.  </a:t>
            </a:r>
          </a:p>
          <a:p>
            <a:pPr eaLnBrk="1" hangingPunct="1"/>
            <a:r>
              <a:rPr lang="en-US" altLang="en-US" sz="2800" smtClean="0"/>
              <a:t>Crosswalk your policies, procedures, systems, and forms to the rules routinely.</a:t>
            </a:r>
            <a:r>
              <a:rPr lang="en-US" altLang="en-US" smtClean="0"/>
              <a:t>  </a:t>
            </a:r>
          </a:p>
        </p:txBody>
      </p:sp>
      <p:pic>
        <p:nvPicPr>
          <p:cNvPr id="12293" name="Picture 4" descr="MP90044867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4724400"/>
            <a:ext cx="2443163"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A5EE673-F976-4298-B072-21490E17B70D}" type="slidenum">
              <a:rPr lang="en-US" altLang="en-US" sz="1400" smtClean="0"/>
              <a:pPr eaLnBrk="1" hangingPunct="1">
                <a:spcBef>
                  <a:spcPct val="0"/>
                </a:spcBef>
                <a:buFontTx/>
                <a:buNone/>
              </a:pPr>
              <a:t>12</a:t>
            </a:fld>
            <a:endParaRPr lang="en-US" altLang="en-US" sz="1400" smtClean="0"/>
          </a:p>
        </p:txBody>
      </p:sp>
      <p:sp>
        <p:nvSpPr>
          <p:cNvPr id="13315" name="Title 1"/>
          <p:cNvSpPr>
            <a:spLocks noGrp="1"/>
          </p:cNvSpPr>
          <p:nvPr>
            <p:ph type="title" idx="4294967295"/>
          </p:nvPr>
        </p:nvSpPr>
        <p:spPr/>
        <p:txBody>
          <a:bodyPr/>
          <a:lstStyle/>
          <a:p>
            <a:pPr eaLnBrk="1" hangingPunct="1"/>
            <a:r>
              <a:rPr lang="en-US" altLang="en-US" sz="4000" smtClean="0"/>
              <a:t>QA Systems </a:t>
            </a:r>
            <a:r>
              <a:rPr lang="en-US" altLang="en-US" sz="3200" smtClean="0">
                <a:solidFill>
                  <a:schemeClr val="accent2"/>
                </a:solidFill>
              </a:rPr>
              <a:t>Continued</a:t>
            </a:r>
          </a:p>
        </p:txBody>
      </p:sp>
      <p:sp>
        <p:nvSpPr>
          <p:cNvPr id="13316" name="Content Placeholder 2"/>
          <p:cNvSpPr>
            <a:spLocks noGrp="1"/>
          </p:cNvSpPr>
          <p:nvPr>
            <p:ph idx="4294967295"/>
          </p:nvPr>
        </p:nvSpPr>
        <p:spPr>
          <a:xfrm>
            <a:off x="457200" y="1447800"/>
            <a:ext cx="8229600" cy="4525963"/>
          </a:xfrm>
        </p:spPr>
        <p:txBody>
          <a:bodyPr/>
          <a:lstStyle/>
          <a:p>
            <a:pPr eaLnBrk="1" hangingPunct="1"/>
            <a:r>
              <a:rPr lang="en-US" altLang="en-US" sz="2800" smtClean="0"/>
              <a:t>Set up multiple levels of checks for items easily overlooked.  (i.e. signatures – check at time of documentation, supervisory review, peer review, and at filing).</a:t>
            </a:r>
          </a:p>
          <a:p>
            <a:pPr eaLnBrk="1" hangingPunct="1"/>
            <a:r>
              <a:rPr lang="en-US" altLang="en-US" sz="2800" smtClean="0"/>
              <a:t>Reinforce individual staff knowledge of the service they are providing, and the expectations for the service.  </a:t>
            </a:r>
          </a:p>
          <a:p>
            <a:pPr eaLnBrk="1" hangingPunct="1"/>
            <a:r>
              <a:rPr lang="en-US" altLang="en-US" sz="2800" smtClean="0"/>
              <a:t>Test your own 1</a:t>
            </a:r>
            <a:r>
              <a:rPr lang="en-US" altLang="en-US" sz="2800" baseline="30000" smtClean="0"/>
              <a:t>st</a:t>
            </a:r>
            <a:r>
              <a:rPr lang="en-US" altLang="en-US" sz="2800" smtClean="0"/>
              <a:t> responder system. </a:t>
            </a:r>
          </a:p>
        </p:txBody>
      </p:sp>
      <p:grpSp>
        <p:nvGrpSpPr>
          <p:cNvPr id="13317" name="Group 5"/>
          <p:cNvGrpSpPr>
            <a:grpSpLocks/>
          </p:cNvGrpSpPr>
          <p:nvPr/>
        </p:nvGrpSpPr>
        <p:grpSpPr bwMode="auto">
          <a:xfrm>
            <a:off x="6172200" y="4343400"/>
            <a:ext cx="2095500" cy="2057400"/>
            <a:chOff x="1248" y="240"/>
            <a:chExt cx="4176" cy="3600"/>
          </a:xfrm>
        </p:grpSpPr>
        <p:sp>
          <p:nvSpPr>
            <p:cNvPr id="13318" name="Pyr1"/>
            <p:cNvSpPr>
              <a:spLocks noEditPoints="1" noChangeArrowheads="1"/>
            </p:cNvSpPr>
            <p:nvPr/>
          </p:nvSpPr>
          <p:spPr bwMode="auto">
            <a:xfrm>
              <a:off x="2873" y="240"/>
              <a:ext cx="936" cy="798"/>
            </a:xfrm>
            <a:custGeom>
              <a:avLst/>
              <a:gdLst>
                <a:gd name="T0" fmla="*/ 20 w 21600"/>
                <a:gd name="T1" fmla="*/ 0 h 21600"/>
                <a:gd name="T2" fmla="*/ 41 w 21600"/>
                <a:gd name="T3" fmla="*/ 29 h 21600"/>
                <a:gd name="T4" fmla="*/ 0 w 21600"/>
                <a:gd name="T5" fmla="*/ 29 h 21600"/>
                <a:gd name="T6" fmla="*/ 0 60000 65536"/>
                <a:gd name="T7" fmla="*/ 0 60000 65536"/>
                <a:gd name="T8" fmla="*/ 0 60000 65536"/>
                <a:gd name="T9" fmla="*/ 5400 w 21600"/>
                <a:gd name="T10" fmla="*/ 11802 h 21600"/>
                <a:gd name="T11" fmla="*/ 16200 w 21600"/>
                <a:gd name="T12" fmla="*/ 20598 h 21600"/>
              </a:gdLst>
              <a:ahLst/>
              <a:cxnLst>
                <a:cxn ang="T6">
                  <a:pos x="T0" y="T1"/>
                </a:cxn>
                <a:cxn ang="T7">
                  <a:pos x="T2" y="T3"/>
                </a:cxn>
                <a:cxn ang="T8">
                  <a:pos x="T4" y="T5"/>
                </a:cxn>
              </a:cxnLst>
              <a:rect l="T9" t="T10" r="T11" b="T12"/>
              <a:pathLst>
                <a:path w="21600" h="21600">
                  <a:moveTo>
                    <a:pt x="10800" y="0"/>
                  </a:moveTo>
                  <a:lnTo>
                    <a:pt x="21600" y="21600"/>
                  </a:lnTo>
                  <a:lnTo>
                    <a:pt x="0" y="21600"/>
                  </a:lnTo>
                  <a:lnTo>
                    <a:pt x="10800" y="0"/>
                  </a:lnTo>
                  <a:close/>
                </a:path>
              </a:pathLst>
            </a:custGeom>
            <a:solidFill>
              <a:srgbClr val="D8EBB3"/>
            </a:solidFill>
            <a:ln w="9525">
              <a:solidFill>
                <a:srgbClr val="000000"/>
              </a:solidFill>
              <a:miter lim="800000"/>
              <a:headEnd/>
              <a:tailEnd/>
            </a:ln>
          </p:spPr>
          <p:txBody>
            <a:bodyPr/>
            <a:lstStyle/>
            <a:p>
              <a:endParaRPr lang="en-US"/>
            </a:p>
          </p:txBody>
        </p:sp>
        <p:sp>
          <p:nvSpPr>
            <p:cNvPr id="13319" name="Pyr2"/>
            <p:cNvSpPr>
              <a:spLocks noEditPoints="1" noChangeArrowheads="1"/>
            </p:cNvSpPr>
            <p:nvPr/>
          </p:nvSpPr>
          <p:spPr bwMode="auto">
            <a:xfrm>
              <a:off x="2331" y="1038"/>
              <a:ext cx="2015" cy="936"/>
            </a:xfrm>
            <a:custGeom>
              <a:avLst/>
              <a:gdLst>
                <a:gd name="T0" fmla="*/ 50 w 21600"/>
                <a:gd name="T1" fmla="*/ 0 h 21600"/>
                <a:gd name="T2" fmla="*/ 138 w 21600"/>
                <a:gd name="T3" fmla="*/ 0 h 21600"/>
                <a:gd name="T4" fmla="*/ 188 w 21600"/>
                <a:gd name="T5" fmla="*/ 41 h 21600"/>
                <a:gd name="T6" fmla="*/ 0 w 21600"/>
                <a:gd name="T7" fmla="*/ 41 h 21600"/>
                <a:gd name="T8" fmla="*/ 0 60000 65536"/>
                <a:gd name="T9" fmla="*/ 0 60000 65536"/>
                <a:gd name="T10" fmla="*/ 0 60000 65536"/>
                <a:gd name="T11" fmla="*/ 0 60000 65536"/>
                <a:gd name="T12" fmla="*/ 5789 w 21600"/>
                <a:gd name="T13" fmla="*/ 508 h 21600"/>
                <a:gd name="T14" fmla="*/ 15811 w 21600"/>
                <a:gd name="T15" fmla="*/ 21092 h 21600"/>
              </a:gdLst>
              <a:ahLst/>
              <a:cxnLst>
                <a:cxn ang="T8">
                  <a:pos x="T0" y="T1"/>
                </a:cxn>
                <a:cxn ang="T9">
                  <a:pos x="T2" y="T3"/>
                </a:cxn>
                <a:cxn ang="T10">
                  <a:pos x="T4" y="T5"/>
                </a:cxn>
                <a:cxn ang="T11">
                  <a:pos x="T6" y="T7"/>
                </a:cxn>
              </a:cxnLst>
              <a:rect l="T12" t="T13" r="T14" b="T15"/>
              <a:pathLst>
                <a:path w="21600" h="21600">
                  <a:moveTo>
                    <a:pt x="5787" y="0"/>
                  </a:moveTo>
                  <a:lnTo>
                    <a:pt x="15812" y="0"/>
                  </a:lnTo>
                  <a:lnTo>
                    <a:pt x="21600" y="21600"/>
                  </a:lnTo>
                  <a:lnTo>
                    <a:pt x="0" y="21600"/>
                  </a:lnTo>
                  <a:lnTo>
                    <a:pt x="5787" y="0"/>
                  </a:lnTo>
                  <a:close/>
                </a:path>
              </a:pathLst>
            </a:custGeom>
            <a:solidFill>
              <a:srgbClr val="CCCCFF"/>
            </a:solidFill>
            <a:ln w="9525">
              <a:solidFill>
                <a:srgbClr val="000000"/>
              </a:solidFill>
              <a:miter lim="800000"/>
              <a:headEnd/>
              <a:tailEnd/>
            </a:ln>
          </p:spPr>
          <p:txBody>
            <a:bodyPr/>
            <a:lstStyle/>
            <a:p>
              <a:endParaRPr lang="en-US"/>
            </a:p>
          </p:txBody>
        </p:sp>
        <p:sp>
          <p:nvSpPr>
            <p:cNvPr id="13320" name="Pyr3"/>
            <p:cNvSpPr>
              <a:spLocks noEditPoints="1" noChangeArrowheads="1"/>
            </p:cNvSpPr>
            <p:nvPr/>
          </p:nvSpPr>
          <p:spPr bwMode="auto">
            <a:xfrm>
              <a:off x="1795" y="1974"/>
              <a:ext cx="3087" cy="935"/>
            </a:xfrm>
            <a:custGeom>
              <a:avLst/>
              <a:gdLst>
                <a:gd name="T0" fmla="*/ 77 w 21600"/>
                <a:gd name="T1" fmla="*/ 0 h 21600"/>
                <a:gd name="T2" fmla="*/ 364 w 21600"/>
                <a:gd name="T3" fmla="*/ 0 h 21600"/>
                <a:gd name="T4" fmla="*/ 441 w 21600"/>
                <a:gd name="T5" fmla="*/ 40 h 21600"/>
                <a:gd name="T6" fmla="*/ 0 w 21600"/>
                <a:gd name="T7" fmla="*/ 40 h 21600"/>
                <a:gd name="T8" fmla="*/ 0 60000 65536"/>
                <a:gd name="T9" fmla="*/ 0 60000 65536"/>
                <a:gd name="T10" fmla="*/ 0 60000 65536"/>
                <a:gd name="T11" fmla="*/ 0 60000 65536"/>
                <a:gd name="T12" fmla="*/ 5290 w 21600"/>
                <a:gd name="T13" fmla="*/ 508 h 21600"/>
                <a:gd name="T14" fmla="*/ 16310 w 21600"/>
                <a:gd name="T15" fmla="*/ 21092 h 21600"/>
              </a:gdLst>
              <a:ahLst/>
              <a:cxnLst>
                <a:cxn ang="T8">
                  <a:pos x="T0" y="T1"/>
                </a:cxn>
                <a:cxn ang="T9">
                  <a:pos x="T2" y="T3"/>
                </a:cxn>
                <a:cxn ang="T10">
                  <a:pos x="T4" y="T5"/>
                </a:cxn>
                <a:cxn ang="T11">
                  <a:pos x="T6" y="T7"/>
                </a:cxn>
              </a:cxnLst>
              <a:rect l="T12" t="T13" r="T14" b="T15"/>
              <a:pathLst>
                <a:path w="21600" h="21600">
                  <a:moveTo>
                    <a:pt x="3768" y="0"/>
                  </a:moveTo>
                  <a:lnTo>
                    <a:pt x="17831" y="0"/>
                  </a:lnTo>
                  <a:lnTo>
                    <a:pt x="21600" y="21600"/>
                  </a:lnTo>
                  <a:lnTo>
                    <a:pt x="0" y="21600"/>
                  </a:lnTo>
                  <a:lnTo>
                    <a:pt x="3768" y="0"/>
                  </a:lnTo>
                  <a:close/>
                </a:path>
              </a:pathLst>
            </a:custGeom>
            <a:solidFill>
              <a:srgbClr val="FFBE7D"/>
            </a:solidFill>
            <a:ln w="9525">
              <a:solidFill>
                <a:srgbClr val="000000"/>
              </a:solidFill>
              <a:miter lim="800000"/>
              <a:headEnd/>
              <a:tailEnd/>
            </a:ln>
          </p:spPr>
          <p:txBody>
            <a:bodyPr/>
            <a:lstStyle/>
            <a:p>
              <a:endParaRPr lang="en-US"/>
            </a:p>
          </p:txBody>
        </p:sp>
        <p:sp>
          <p:nvSpPr>
            <p:cNvPr id="13321" name="Pyr4"/>
            <p:cNvSpPr>
              <a:spLocks noEditPoints="1" noChangeArrowheads="1"/>
            </p:cNvSpPr>
            <p:nvPr/>
          </p:nvSpPr>
          <p:spPr bwMode="auto">
            <a:xfrm>
              <a:off x="1248" y="2904"/>
              <a:ext cx="4176" cy="936"/>
            </a:xfrm>
            <a:custGeom>
              <a:avLst/>
              <a:gdLst>
                <a:gd name="T0" fmla="*/ 104 w 21600"/>
                <a:gd name="T1" fmla="*/ 0 h 21600"/>
                <a:gd name="T2" fmla="*/ 703 w 21600"/>
                <a:gd name="T3" fmla="*/ 0 h 21600"/>
                <a:gd name="T4" fmla="*/ 807 w 21600"/>
                <a:gd name="T5" fmla="*/ 41 h 21600"/>
                <a:gd name="T6" fmla="*/ 0 w 21600"/>
                <a:gd name="T7" fmla="*/ 41 h 21600"/>
                <a:gd name="T8" fmla="*/ 0 60000 65536"/>
                <a:gd name="T9" fmla="*/ 0 60000 65536"/>
                <a:gd name="T10" fmla="*/ 0 60000 65536"/>
                <a:gd name="T11" fmla="*/ 0 60000 65536"/>
                <a:gd name="T12" fmla="*/ 3284 w 21600"/>
                <a:gd name="T13" fmla="*/ 508 h 21600"/>
                <a:gd name="T14" fmla="*/ 17312 w 21600"/>
                <a:gd name="T15" fmla="*/ 21092 h 21600"/>
              </a:gdLst>
              <a:ahLst/>
              <a:cxnLst>
                <a:cxn ang="T8">
                  <a:pos x="T0" y="T1"/>
                </a:cxn>
                <a:cxn ang="T9">
                  <a:pos x="T2" y="T3"/>
                </a:cxn>
                <a:cxn ang="T10">
                  <a:pos x="T4" y="T5"/>
                </a:cxn>
                <a:cxn ang="T11">
                  <a:pos x="T6" y="T7"/>
                </a:cxn>
              </a:cxnLst>
              <a:rect l="T12" t="T13" r="T14" b="T15"/>
              <a:pathLst>
                <a:path w="21600" h="21600">
                  <a:moveTo>
                    <a:pt x="2793" y="0"/>
                  </a:moveTo>
                  <a:lnTo>
                    <a:pt x="18806" y="0"/>
                  </a:lnTo>
                  <a:lnTo>
                    <a:pt x="21600" y="21600"/>
                  </a:lnTo>
                  <a:lnTo>
                    <a:pt x="0" y="21600"/>
                  </a:lnTo>
                  <a:lnTo>
                    <a:pt x="2793" y="0"/>
                  </a:lnTo>
                  <a:close/>
                </a:path>
              </a:pathLst>
            </a:custGeom>
            <a:solidFill>
              <a:srgbClr val="FFFFCC"/>
            </a:solidFill>
            <a:ln w="9525">
              <a:solidFill>
                <a:srgbClr val="000000"/>
              </a:solidFill>
              <a:miter lim="800000"/>
              <a:headEnd/>
              <a:tailEnd/>
            </a:ln>
          </p:spPr>
          <p:txBody>
            <a:bodyPr/>
            <a:lstStyle/>
            <a:p>
              <a:endParaRPr lang="en-US"/>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01C89611-3157-456A-ABF1-3B5089552F22}" type="slidenum">
              <a:rPr lang="en-US" altLang="en-US" sz="1400" smtClean="0"/>
              <a:pPr eaLnBrk="1" hangingPunct="1">
                <a:spcBef>
                  <a:spcPct val="0"/>
                </a:spcBef>
                <a:buFontTx/>
                <a:buNone/>
              </a:pPr>
              <a:t>13</a:t>
            </a:fld>
            <a:endParaRPr lang="en-US" altLang="en-US" sz="1400" smtClean="0"/>
          </a:p>
        </p:txBody>
      </p:sp>
      <p:sp>
        <p:nvSpPr>
          <p:cNvPr id="14339" name="Title 1"/>
          <p:cNvSpPr>
            <a:spLocks noGrp="1"/>
          </p:cNvSpPr>
          <p:nvPr>
            <p:ph type="title" idx="4294967295"/>
          </p:nvPr>
        </p:nvSpPr>
        <p:spPr/>
        <p:txBody>
          <a:bodyPr/>
          <a:lstStyle/>
          <a:p>
            <a:pPr eaLnBrk="1" hangingPunct="1"/>
            <a:r>
              <a:rPr lang="en-US" altLang="en-US" sz="4000" smtClean="0"/>
              <a:t>QA Systems </a:t>
            </a:r>
            <a:r>
              <a:rPr lang="en-US" altLang="en-US" sz="3200" smtClean="0">
                <a:solidFill>
                  <a:schemeClr val="accent2"/>
                </a:solidFill>
              </a:rPr>
              <a:t>Continued</a:t>
            </a:r>
            <a:r>
              <a:rPr lang="en-US" altLang="en-US" smtClean="0"/>
              <a:t> </a:t>
            </a:r>
          </a:p>
        </p:txBody>
      </p:sp>
      <p:sp>
        <p:nvSpPr>
          <p:cNvPr id="14340" name="Content Placeholder 2"/>
          <p:cNvSpPr>
            <a:spLocks noGrp="1"/>
          </p:cNvSpPr>
          <p:nvPr>
            <p:ph idx="4294967295"/>
          </p:nvPr>
        </p:nvSpPr>
        <p:spPr/>
        <p:txBody>
          <a:bodyPr/>
          <a:lstStyle/>
          <a:p>
            <a:pPr eaLnBrk="1" hangingPunct="1">
              <a:lnSpc>
                <a:spcPct val="90000"/>
              </a:lnSpc>
            </a:pPr>
            <a:r>
              <a:rPr lang="en-US" altLang="en-US" smtClean="0"/>
              <a:t>Do observations of service delivery to verify that day-to-day processes match what is outlined in policy and procedure. </a:t>
            </a:r>
          </a:p>
          <a:p>
            <a:pPr eaLnBrk="1" hangingPunct="1">
              <a:lnSpc>
                <a:spcPct val="90000"/>
              </a:lnSpc>
            </a:pPr>
            <a:endParaRPr lang="en-US" altLang="en-US" sz="900" smtClean="0"/>
          </a:p>
          <a:p>
            <a:pPr eaLnBrk="1" hangingPunct="1">
              <a:lnSpc>
                <a:spcPct val="90000"/>
              </a:lnSpc>
            </a:pPr>
            <a:r>
              <a:rPr lang="en-US" altLang="en-US" smtClean="0"/>
              <a:t>Make talking about your agency’s commitment to compliance by routinely talking about requirements.  </a:t>
            </a:r>
          </a:p>
          <a:p>
            <a:pPr eaLnBrk="1" hangingPunct="1">
              <a:lnSpc>
                <a:spcPct val="90000"/>
              </a:lnSpc>
            </a:pPr>
            <a:endParaRPr lang="en-US" altLang="en-US" sz="900" smtClean="0"/>
          </a:p>
          <a:p>
            <a:pPr eaLnBrk="1" hangingPunct="1">
              <a:lnSpc>
                <a:spcPct val="90000"/>
              </a:lnSpc>
            </a:pPr>
            <a:r>
              <a:rPr lang="en-US" altLang="en-US" smtClean="0"/>
              <a:t>Be ready for audit at all times.  </a:t>
            </a:r>
          </a:p>
        </p:txBody>
      </p:sp>
      <p:pic>
        <p:nvPicPr>
          <p:cNvPr id="14341" name="Picture 6" descr="MC91021758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600" y="4114800"/>
            <a:ext cx="19685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33B733A9-C001-4B36-9EA3-E0B07F22E1BE}" type="slidenum">
              <a:rPr lang="en-US" altLang="en-US" sz="1400" smtClean="0"/>
              <a:pPr eaLnBrk="1" hangingPunct="1">
                <a:spcBef>
                  <a:spcPct val="0"/>
                </a:spcBef>
                <a:buFontTx/>
                <a:buNone/>
              </a:pPr>
              <a:t>14</a:t>
            </a:fld>
            <a:endParaRPr lang="en-US" altLang="en-US" sz="1400" smtClean="0"/>
          </a:p>
        </p:txBody>
      </p:sp>
      <p:sp>
        <p:nvSpPr>
          <p:cNvPr id="15363" name="Title 1"/>
          <p:cNvSpPr>
            <a:spLocks noGrp="1"/>
          </p:cNvSpPr>
          <p:nvPr>
            <p:ph type="title" idx="4294967295"/>
          </p:nvPr>
        </p:nvSpPr>
        <p:spPr>
          <a:xfrm>
            <a:off x="457200" y="152400"/>
            <a:ext cx="8229600" cy="1143000"/>
          </a:xfrm>
        </p:spPr>
        <p:txBody>
          <a:bodyPr/>
          <a:lstStyle/>
          <a:p>
            <a:pPr eaLnBrk="1" hangingPunct="1"/>
            <a:r>
              <a:rPr lang="en-US" altLang="en-US" sz="4000" smtClean="0"/>
              <a:t>Incidents</a:t>
            </a:r>
          </a:p>
        </p:txBody>
      </p:sp>
      <p:sp>
        <p:nvSpPr>
          <p:cNvPr id="15364" name="Content Placeholder 2"/>
          <p:cNvSpPr>
            <a:spLocks noGrp="1"/>
          </p:cNvSpPr>
          <p:nvPr>
            <p:ph idx="4294967295"/>
          </p:nvPr>
        </p:nvSpPr>
        <p:spPr>
          <a:xfrm>
            <a:off x="457200" y="1371600"/>
            <a:ext cx="8229600" cy="5181600"/>
          </a:xfrm>
        </p:spPr>
        <p:txBody>
          <a:bodyPr/>
          <a:lstStyle/>
          <a:p>
            <a:pPr eaLnBrk="1" hangingPunct="1">
              <a:lnSpc>
                <a:spcPct val="90000"/>
              </a:lnSpc>
            </a:pPr>
            <a:r>
              <a:rPr lang="en-US" altLang="en-US" smtClean="0"/>
              <a:t>Match level I incidents against rule classifications at the time of the incident.  </a:t>
            </a:r>
          </a:p>
          <a:p>
            <a:pPr eaLnBrk="1" hangingPunct="1">
              <a:lnSpc>
                <a:spcPct val="90000"/>
              </a:lnSpc>
            </a:pPr>
            <a:endParaRPr lang="en-US" altLang="en-US" sz="900" smtClean="0"/>
          </a:p>
          <a:p>
            <a:pPr eaLnBrk="1" hangingPunct="1">
              <a:lnSpc>
                <a:spcPct val="90000"/>
              </a:lnSpc>
            </a:pPr>
            <a:r>
              <a:rPr lang="en-US" altLang="en-US" smtClean="0"/>
              <a:t>Conduct random checks of level I classification. </a:t>
            </a:r>
          </a:p>
          <a:p>
            <a:pPr eaLnBrk="1" hangingPunct="1">
              <a:lnSpc>
                <a:spcPct val="90000"/>
              </a:lnSpc>
            </a:pPr>
            <a:endParaRPr lang="en-US" altLang="en-US" sz="900" smtClean="0"/>
          </a:p>
          <a:p>
            <a:pPr eaLnBrk="1" hangingPunct="1">
              <a:lnSpc>
                <a:spcPct val="90000"/>
              </a:lnSpc>
            </a:pPr>
            <a:r>
              <a:rPr lang="en-US" altLang="en-US" smtClean="0"/>
              <a:t>File documentation (including level II and III incidents) that follow up was conducted as outlined in the incident report and investigation information.</a:t>
            </a:r>
            <a:r>
              <a:rPr lang="en-US" altLang="en-US" sz="2800" smtClean="0"/>
              <a:t> </a:t>
            </a:r>
          </a:p>
        </p:txBody>
      </p:sp>
      <p:pic>
        <p:nvPicPr>
          <p:cNvPr id="15365" name="Picture 10" descr="MC90044189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9800" y="4876800"/>
            <a:ext cx="1873250" cy="157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D17ECBDF-1878-421A-9FF8-D239A4823403}" type="slidenum">
              <a:rPr lang="en-US" altLang="en-US" sz="1400" smtClean="0"/>
              <a:pPr eaLnBrk="1" hangingPunct="1">
                <a:spcBef>
                  <a:spcPct val="0"/>
                </a:spcBef>
                <a:buFontTx/>
                <a:buNone/>
              </a:pPr>
              <a:t>15</a:t>
            </a:fld>
            <a:endParaRPr lang="en-US" altLang="en-US" sz="1400" smtClean="0"/>
          </a:p>
        </p:txBody>
      </p:sp>
      <p:sp>
        <p:nvSpPr>
          <p:cNvPr id="16387" name="Title 1"/>
          <p:cNvSpPr>
            <a:spLocks noGrp="1"/>
          </p:cNvSpPr>
          <p:nvPr>
            <p:ph type="title" idx="4294967295"/>
          </p:nvPr>
        </p:nvSpPr>
        <p:spPr>
          <a:xfrm>
            <a:off x="457200" y="304800"/>
            <a:ext cx="8229600" cy="1143000"/>
          </a:xfrm>
        </p:spPr>
        <p:txBody>
          <a:bodyPr/>
          <a:lstStyle/>
          <a:p>
            <a:pPr eaLnBrk="1" hangingPunct="1"/>
            <a:r>
              <a:rPr lang="en-US" altLang="en-US" sz="4000" smtClean="0"/>
              <a:t>Review</a:t>
            </a:r>
          </a:p>
        </p:txBody>
      </p:sp>
      <p:sp>
        <p:nvSpPr>
          <p:cNvPr id="16388" name="Content Placeholder 2"/>
          <p:cNvSpPr>
            <a:spLocks noGrp="1"/>
          </p:cNvSpPr>
          <p:nvPr>
            <p:ph idx="4294967295"/>
          </p:nvPr>
        </p:nvSpPr>
        <p:spPr/>
        <p:txBody>
          <a:bodyPr/>
          <a:lstStyle/>
          <a:p>
            <a:pPr eaLnBrk="1" hangingPunct="1"/>
            <a:r>
              <a:rPr lang="en-US" altLang="en-US" sz="2800" smtClean="0"/>
              <a:t>Set a positive tone.  Greet reviewers and make introductions.  </a:t>
            </a:r>
          </a:p>
          <a:p>
            <a:pPr eaLnBrk="1" hangingPunct="1"/>
            <a:r>
              <a:rPr lang="en-US" altLang="en-US" sz="2800" smtClean="0"/>
              <a:t>Have information ready and organized.  </a:t>
            </a:r>
          </a:p>
          <a:p>
            <a:pPr eaLnBrk="1" hangingPunct="1"/>
            <a:r>
              <a:rPr lang="en-US" altLang="en-US" sz="2800" smtClean="0"/>
              <a:t>Flag information to be reviewed in records so reviewers can go straight to it.  </a:t>
            </a:r>
          </a:p>
          <a:p>
            <a:pPr eaLnBrk="1" hangingPunct="1"/>
            <a:r>
              <a:rPr lang="en-US" altLang="en-US" sz="2800" smtClean="0"/>
              <a:t>Make staff available to answer questions . </a:t>
            </a:r>
          </a:p>
          <a:p>
            <a:pPr eaLnBrk="1" hangingPunct="1"/>
            <a:r>
              <a:rPr lang="en-US" altLang="en-US" sz="2800" smtClean="0"/>
              <a:t>Do not allow staff to hover.  Let the reviewers work.  </a:t>
            </a:r>
          </a:p>
          <a:p>
            <a:pPr eaLnBrk="1" hangingPunct="1">
              <a:buFontTx/>
              <a:buNone/>
            </a:pPr>
            <a:endParaRPr lang="en-US" altLang="en-US" sz="2800" smtClean="0"/>
          </a:p>
        </p:txBody>
      </p:sp>
      <p:pic>
        <p:nvPicPr>
          <p:cNvPr id="16389" name="Picture 11" descr="MC90003008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6600" y="5072063"/>
            <a:ext cx="1951038" cy="163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13" descr="MC90006032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5600" y="152400"/>
            <a:ext cx="1905000"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7CB4C96B-E753-45CD-88E5-915B863A5285}" type="slidenum">
              <a:rPr lang="en-US" altLang="en-US" sz="1400" smtClean="0"/>
              <a:pPr eaLnBrk="1" hangingPunct="1">
                <a:spcBef>
                  <a:spcPct val="0"/>
                </a:spcBef>
                <a:buFontTx/>
                <a:buNone/>
              </a:pPr>
              <a:t>16</a:t>
            </a:fld>
            <a:endParaRPr lang="en-US" altLang="en-US" sz="1400" smtClean="0"/>
          </a:p>
        </p:txBody>
      </p:sp>
      <p:sp>
        <p:nvSpPr>
          <p:cNvPr id="17411" name="Title 1"/>
          <p:cNvSpPr>
            <a:spLocks noGrp="1"/>
          </p:cNvSpPr>
          <p:nvPr>
            <p:ph type="title" idx="4294967295"/>
          </p:nvPr>
        </p:nvSpPr>
        <p:spPr/>
        <p:txBody>
          <a:bodyPr/>
          <a:lstStyle/>
          <a:p>
            <a:pPr eaLnBrk="1" hangingPunct="1"/>
            <a:r>
              <a:rPr lang="en-US" altLang="en-US" sz="4000" smtClean="0"/>
              <a:t>Review </a:t>
            </a:r>
            <a:r>
              <a:rPr lang="en-US" altLang="en-US" sz="3200" smtClean="0">
                <a:solidFill>
                  <a:schemeClr val="accent2"/>
                </a:solidFill>
              </a:rPr>
              <a:t>Continued</a:t>
            </a:r>
          </a:p>
        </p:txBody>
      </p:sp>
      <p:sp>
        <p:nvSpPr>
          <p:cNvPr id="17412" name="Content Placeholder 2"/>
          <p:cNvSpPr>
            <a:spLocks noGrp="1"/>
          </p:cNvSpPr>
          <p:nvPr>
            <p:ph idx="4294967295"/>
          </p:nvPr>
        </p:nvSpPr>
        <p:spPr/>
        <p:txBody>
          <a:bodyPr/>
          <a:lstStyle/>
          <a:p>
            <a:pPr eaLnBrk="1" hangingPunct="1"/>
            <a:r>
              <a:rPr lang="en-US" altLang="en-US" smtClean="0"/>
              <a:t>At the time of the review/audit ensure all filing/scanning is up-to-date.</a:t>
            </a:r>
          </a:p>
          <a:p>
            <a:pPr eaLnBrk="1" hangingPunct="1"/>
            <a:r>
              <a:rPr lang="en-US" altLang="en-US" smtClean="0"/>
              <a:t>When you disagree with findings, present rule based documentation to back up your point.</a:t>
            </a:r>
            <a:r>
              <a:rPr lang="en-US" altLang="en-US" sz="2800" smtClean="0"/>
              <a:t> </a:t>
            </a:r>
          </a:p>
        </p:txBody>
      </p:sp>
      <p:pic>
        <p:nvPicPr>
          <p:cNvPr id="17413" name="Picture 8" descr="MC900432495[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3897313"/>
            <a:ext cx="2667000" cy="2652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38CF398-5AF2-474C-A729-C7465BA8575F}" type="slidenum">
              <a:rPr lang="en-US" altLang="en-US" sz="1400" smtClean="0"/>
              <a:pPr eaLnBrk="1" hangingPunct="1">
                <a:spcBef>
                  <a:spcPct val="0"/>
                </a:spcBef>
                <a:buFontTx/>
                <a:buNone/>
              </a:pPr>
              <a:t>17</a:t>
            </a:fld>
            <a:endParaRPr lang="en-US" altLang="en-US" sz="1400" smtClean="0"/>
          </a:p>
        </p:txBody>
      </p:sp>
      <p:sp>
        <p:nvSpPr>
          <p:cNvPr id="18435" name="Title 1"/>
          <p:cNvSpPr>
            <a:spLocks noGrp="1"/>
          </p:cNvSpPr>
          <p:nvPr>
            <p:ph type="title" idx="4294967295"/>
          </p:nvPr>
        </p:nvSpPr>
        <p:spPr/>
        <p:txBody>
          <a:bodyPr/>
          <a:lstStyle/>
          <a:p>
            <a:pPr eaLnBrk="1" hangingPunct="1"/>
            <a:r>
              <a:rPr lang="en-US" altLang="en-US" sz="4000" smtClean="0"/>
              <a:t>General</a:t>
            </a:r>
            <a:r>
              <a:rPr lang="en-US" altLang="en-US" smtClean="0"/>
              <a:t> </a:t>
            </a:r>
          </a:p>
        </p:txBody>
      </p:sp>
      <p:sp>
        <p:nvSpPr>
          <p:cNvPr id="18436" name="Content Placeholder 2"/>
          <p:cNvSpPr>
            <a:spLocks noGrp="1"/>
          </p:cNvSpPr>
          <p:nvPr>
            <p:ph idx="4294967295"/>
          </p:nvPr>
        </p:nvSpPr>
        <p:spPr/>
        <p:txBody>
          <a:bodyPr/>
          <a:lstStyle/>
          <a:p>
            <a:pPr eaLnBrk="1" hangingPunct="1"/>
            <a:r>
              <a:rPr lang="en-US" altLang="en-US" smtClean="0"/>
              <a:t>Use scheduling software to track dates. </a:t>
            </a:r>
          </a:p>
          <a:p>
            <a:pPr eaLnBrk="1" hangingPunct="1"/>
            <a:r>
              <a:rPr lang="en-US" altLang="en-US" smtClean="0"/>
              <a:t>Ask questions if you are unsure of anything. </a:t>
            </a:r>
          </a:p>
          <a:p>
            <a:pPr eaLnBrk="1" hangingPunct="1"/>
            <a:r>
              <a:rPr lang="en-US" altLang="en-US" smtClean="0"/>
              <a:t>Network and talk with other agencies about how they handle systems that you may be struggling with. </a:t>
            </a:r>
          </a:p>
          <a:p>
            <a:pPr eaLnBrk="1" hangingPunct="1"/>
            <a:endParaRPr lang="en-US" altLang="en-US" smtClean="0"/>
          </a:p>
        </p:txBody>
      </p:sp>
      <p:pic>
        <p:nvPicPr>
          <p:cNvPr id="18437" name="Picture 4" descr="MC90044209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4343400"/>
            <a:ext cx="2895600" cy="178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457200" y="1447800"/>
            <a:ext cx="8229600" cy="4678363"/>
          </a:xfrm>
        </p:spPr>
        <p:txBody>
          <a:bodyPr/>
          <a:lstStyle/>
          <a:p>
            <a:pPr marL="0" indent="0">
              <a:buFontTx/>
              <a:buNone/>
              <a:defRPr/>
            </a:pPr>
            <a:r>
              <a:rPr lang="en-US" dirty="0"/>
              <a:t>If you have any questions about how the use the automated workbook and review tools, please send your questions to the Provider Monitoring mailbox:</a:t>
            </a:r>
          </a:p>
          <a:p>
            <a:pPr>
              <a:defRPr/>
            </a:pPr>
            <a:endParaRPr lang="en-US" dirty="0"/>
          </a:p>
          <a:p>
            <a:pPr marL="0" indent="0" algn="ctr">
              <a:buFontTx/>
              <a:buNone/>
              <a:defRPr/>
            </a:pPr>
            <a:r>
              <a:rPr lang="en-US" dirty="0">
                <a:hlinkClick r:id="rId2"/>
              </a:rPr>
              <a:t>provider.monitoring@dhhs.nc.gov</a:t>
            </a:r>
            <a:r>
              <a:rPr lang="en-US" dirty="0"/>
              <a:t> </a:t>
            </a:r>
          </a:p>
          <a:p>
            <a:pPr marL="0" indent="0" algn="ctr">
              <a:buFontTx/>
              <a:buNone/>
              <a:defRPr/>
            </a:pPr>
            <a:endParaRPr lang="en-US" dirty="0"/>
          </a:p>
          <a:p>
            <a:pPr marL="0" indent="0">
              <a:buFontTx/>
              <a:buNone/>
              <a:defRPr/>
            </a:pPr>
            <a:r>
              <a:rPr lang="en-US" dirty="0"/>
              <a:t>Please include in the Subject line the nature of your question.</a:t>
            </a:r>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EFBFECE0-D6DE-47FA-81B9-A3BB44F4A94B}" type="slidenum">
              <a:rPr lang="en-US" smtClean="0"/>
              <a:pPr>
                <a:defRPr/>
              </a:pPr>
              <a:t>18</a:t>
            </a:fld>
            <a:endParaRPr lang="en-US" dirty="0"/>
          </a:p>
        </p:txBody>
      </p:sp>
    </p:spTree>
    <p:extLst>
      <p:ext uri="{BB962C8B-B14F-4D97-AF65-F5344CB8AC3E}">
        <p14:creationId xmlns:p14="http://schemas.microsoft.com/office/powerpoint/2010/main" val="2175969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BDC7BAF1-EB38-4103-80B2-E6671F5D4F10}" type="slidenum">
              <a:rPr lang="en-US" altLang="en-US" sz="1400" smtClean="0"/>
              <a:pPr eaLnBrk="1" hangingPunct="1">
                <a:spcBef>
                  <a:spcPct val="0"/>
                </a:spcBef>
                <a:buFontTx/>
                <a:buNone/>
              </a:pPr>
              <a:t>2</a:t>
            </a:fld>
            <a:endParaRPr lang="en-US" altLang="en-US" sz="1400" smtClean="0"/>
          </a:p>
        </p:txBody>
      </p:sp>
      <p:sp>
        <p:nvSpPr>
          <p:cNvPr id="3075" name="Rectangle 4"/>
          <p:cNvSpPr>
            <a:spLocks noGrp="1"/>
          </p:cNvSpPr>
          <p:nvPr>
            <p:ph type="title" idx="4294967295"/>
          </p:nvPr>
        </p:nvSpPr>
        <p:spPr>
          <a:xfrm>
            <a:off x="931863" y="533400"/>
            <a:ext cx="7313612" cy="1700213"/>
          </a:xfrm>
        </p:spPr>
        <p:txBody>
          <a:bodyPr/>
          <a:lstStyle/>
          <a:p>
            <a:pPr eaLnBrk="1" hangingPunct="1"/>
            <a:r>
              <a:rPr lang="en-US" altLang="en-US" smtClean="0"/>
              <a:t>Some Monitoring </a:t>
            </a:r>
            <a:br>
              <a:rPr lang="en-US" altLang="en-US" smtClean="0"/>
            </a:br>
            <a:r>
              <a:rPr lang="en-US" altLang="en-US" smtClean="0"/>
              <a:t>Process Points</a:t>
            </a:r>
          </a:p>
        </p:txBody>
      </p:sp>
      <p:pic>
        <p:nvPicPr>
          <p:cNvPr id="3076" name="Picture 6" descr="MC91021696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397125"/>
            <a:ext cx="4911725" cy="370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212100F-9212-462C-9190-92938C3CB7D2}" type="slidenum">
              <a:rPr lang="en-US" altLang="en-US" sz="1400" smtClean="0"/>
              <a:pPr eaLnBrk="1" hangingPunct="1">
                <a:spcBef>
                  <a:spcPct val="0"/>
                </a:spcBef>
                <a:buFontTx/>
                <a:buNone/>
              </a:pPr>
              <a:t>3</a:t>
            </a:fld>
            <a:endParaRPr lang="en-US" altLang="en-US" sz="1400" smtClean="0"/>
          </a:p>
        </p:txBody>
      </p:sp>
      <p:sp>
        <p:nvSpPr>
          <p:cNvPr id="4099" name="Rectangle 2"/>
          <p:cNvSpPr>
            <a:spLocks noGrp="1"/>
          </p:cNvSpPr>
          <p:nvPr>
            <p:ph type="title" idx="4294967295"/>
          </p:nvPr>
        </p:nvSpPr>
        <p:spPr/>
        <p:txBody>
          <a:bodyPr/>
          <a:lstStyle/>
          <a:p>
            <a:pPr eaLnBrk="1" hangingPunct="1"/>
            <a:r>
              <a:rPr lang="en-US" altLang="en-US" sz="4000" smtClean="0"/>
              <a:t>Notification of Routine Monitoring</a:t>
            </a:r>
          </a:p>
        </p:txBody>
      </p:sp>
      <p:sp>
        <p:nvSpPr>
          <p:cNvPr id="4100" name="Rectangle 3"/>
          <p:cNvSpPr>
            <a:spLocks noGrp="1"/>
          </p:cNvSpPr>
          <p:nvPr>
            <p:ph type="body" idx="4294967295"/>
          </p:nvPr>
        </p:nvSpPr>
        <p:spPr>
          <a:xfrm>
            <a:off x="914400" y="1371600"/>
            <a:ext cx="7313613" cy="4056063"/>
          </a:xfrm>
        </p:spPr>
        <p:txBody>
          <a:bodyPr/>
          <a:lstStyle/>
          <a:p>
            <a:pPr marL="463550" indent="-463550" eaLnBrk="1" hangingPunct="1"/>
            <a:r>
              <a:rPr lang="en-US" altLang="en-US" smtClean="0">
                <a:cs typeface="Arial" charset="0"/>
              </a:rPr>
              <a:t>Provider agencies will be notified in writing 21 – 28 calendar days prior to the date of review.</a:t>
            </a:r>
          </a:p>
          <a:p>
            <a:pPr marL="463550" indent="-463550" eaLnBrk="1" hangingPunct="1"/>
            <a:r>
              <a:rPr lang="en-US" altLang="en-US" smtClean="0">
                <a:cs typeface="Arial" charset="0"/>
              </a:rPr>
              <a:t>Provider agencies will be notified of specific service records needed for review no less than 5 business days prior to the date of review.</a:t>
            </a:r>
          </a:p>
        </p:txBody>
      </p:sp>
      <p:pic>
        <p:nvPicPr>
          <p:cNvPr id="4101" name="Picture 4" descr="MC900039003[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71800" y="4973638"/>
            <a:ext cx="1927225" cy="188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5" descr="MC90038951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48400" y="4572000"/>
            <a:ext cx="1990725" cy="158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3D83A946-D216-434D-9475-F49FE87BAD48}" type="slidenum">
              <a:rPr lang="en-US" altLang="en-US" sz="1400" smtClean="0"/>
              <a:pPr eaLnBrk="1" hangingPunct="1">
                <a:spcBef>
                  <a:spcPct val="0"/>
                </a:spcBef>
                <a:buFontTx/>
                <a:buNone/>
              </a:pPr>
              <a:t>4</a:t>
            </a:fld>
            <a:endParaRPr lang="en-US" altLang="en-US" sz="1400" smtClean="0"/>
          </a:p>
        </p:txBody>
      </p:sp>
      <p:sp>
        <p:nvSpPr>
          <p:cNvPr id="2" name="Title 1"/>
          <p:cNvSpPr>
            <a:spLocks noGrp="1"/>
          </p:cNvSpPr>
          <p:nvPr>
            <p:ph type="title" idx="4294967295"/>
          </p:nvPr>
        </p:nvSpPr>
        <p:spPr/>
        <p:txBody>
          <a:bodyPr>
            <a:normAutofit fontScale="90000"/>
          </a:bodyPr>
          <a:lstStyle/>
          <a:p>
            <a:pPr eaLnBrk="1" hangingPunct="1">
              <a:defRPr/>
            </a:pPr>
            <a:r>
              <a:rPr lang="en-US" sz="3900" dirty="0" smtClean="0"/>
              <a:t/>
            </a:r>
            <a:br>
              <a:rPr lang="en-US" sz="3900" dirty="0" smtClean="0"/>
            </a:br>
            <a:r>
              <a:rPr lang="en-US" sz="4000" dirty="0" smtClean="0"/>
              <a:t>Timeframe for Review Samples</a:t>
            </a:r>
            <a:r>
              <a:rPr lang="en-US" sz="3900" dirty="0" smtClean="0"/>
              <a:t> </a:t>
            </a:r>
            <a:br>
              <a:rPr lang="en-US" sz="3900" dirty="0" smtClean="0"/>
            </a:br>
            <a:endParaRPr lang="en-US" sz="3900" dirty="0" smtClean="0"/>
          </a:p>
        </p:txBody>
      </p:sp>
      <p:sp>
        <p:nvSpPr>
          <p:cNvPr id="5124" name="Content Placeholder 2"/>
          <p:cNvSpPr>
            <a:spLocks noGrp="1"/>
          </p:cNvSpPr>
          <p:nvPr>
            <p:ph idx="4294967295"/>
          </p:nvPr>
        </p:nvSpPr>
        <p:spPr>
          <a:xfrm>
            <a:off x="457200" y="1524000"/>
            <a:ext cx="8229600" cy="3568700"/>
          </a:xfrm>
        </p:spPr>
        <p:txBody>
          <a:bodyPr/>
          <a:lstStyle/>
          <a:p>
            <a:pPr marL="463550" indent="-463550" eaLnBrk="1" hangingPunct="1"/>
            <a:r>
              <a:rPr lang="en-US" altLang="en-US" smtClean="0"/>
              <a:t>The sample for service events for both Routine and PPR tools is drawn from paid claims.</a:t>
            </a:r>
          </a:p>
          <a:p>
            <a:pPr marL="463550" indent="-463550" eaLnBrk="1" hangingPunct="1"/>
            <a:endParaRPr lang="en-US" altLang="en-US" sz="800" smtClean="0"/>
          </a:p>
          <a:p>
            <a:pPr marL="463550" indent="-463550" eaLnBrk="1" hangingPunct="1"/>
            <a:r>
              <a:rPr lang="en-US" altLang="en-US" smtClean="0"/>
              <a:t>Paid claims and service dates will represent service events from 6 months prior to the review date, through the following 90 days.</a:t>
            </a:r>
          </a:p>
        </p:txBody>
      </p:sp>
      <p:pic>
        <p:nvPicPr>
          <p:cNvPr id="5125" name="Picture 2" descr="C:\Users\Sandee\AppData\Local\Microsoft\Windows\Temporary Internet Files\Content.IE5\IAHNX1GU\MM900283190[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295900" y="4625975"/>
            <a:ext cx="2141538"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0D5C43AE-A0DF-4887-BA51-B2042D92867C}" type="slidenum">
              <a:rPr lang="en-US" altLang="en-US" sz="1400" smtClean="0"/>
              <a:pPr eaLnBrk="1" hangingPunct="1">
                <a:spcBef>
                  <a:spcPct val="0"/>
                </a:spcBef>
                <a:buFontTx/>
                <a:buNone/>
              </a:pPr>
              <a:t>5</a:t>
            </a:fld>
            <a:endParaRPr lang="en-US" altLang="en-US" sz="1400" smtClean="0"/>
          </a:p>
        </p:txBody>
      </p:sp>
      <p:sp>
        <p:nvSpPr>
          <p:cNvPr id="6147" name="Title 1"/>
          <p:cNvSpPr>
            <a:spLocks noGrp="1"/>
          </p:cNvSpPr>
          <p:nvPr>
            <p:ph type="title" idx="4294967295"/>
          </p:nvPr>
        </p:nvSpPr>
        <p:spPr/>
        <p:txBody>
          <a:bodyPr/>
          <a:lstStyle/>
          <a:p>
            <a:pPr eaLnBrk="1" hangingPunct="1"/>
            <a:r>
              <a:rPr lang="en-US" altLang="en-US" sz="4000" smtClean="0"/>
              <a:t>Timeframe for Samples </a:t>
            </a:r>
            <a:r>
              <a:rPr lang="en-US" altLang="en-US" sz="2800" smtClean="0">
                <a:solidFill>
                  <a:schemeClr val="accent2"/>
                </a:solidFill>
              </a:rPr>
              <a:t>Continued</a:t>
            </a:r>
            <a:r>
              <a:rPr lang="en-US" altLang="en-US" sz="3900" smtClean="0"/>
              <a:t> </a:t>
            </a:r>
          </a:p>
        </p:txBody>
      </p:sp>
      <p:sp>
        <p:nvSpPr>
          <p:cNvPr id="6148" name="Content Placeholder 2"/>
          <p:cNvSpPr>
            <a:spLocks noGrp="1"/>
          </p:cNvSpPr>
          <p:nvPr>
            <p:ph idx="4294967295"/>
          </p:nvPr>
        </p:nvSpPr>
        <p:spPr>
          <a:xfrm>
            <a:off x="457200" y="1524000"/>
            <a:ext cx="8229600" cy="4525963"/>
          </a:xfrm>
        </p:spPr>
        <p:txBody>
          <a:bodyPr/>
          <a:lstStyle/>
          <a:p>
            <a:pPr marL="463550" indent="-463550" eaLnBrk="1" hangingPunct="1"/>
            <a:r>
              <a:rPr lang="en-US" altLang="en-US" smtClean="0"/>
              <a:t>If there are not enough service events during the 90 day time frame, the sample may go back as far as one year.</a:t>
            </a:r>
          </a:p>
          <a:p>
            <a:pPr marL="463550" indent="-463550" eaLnBrk="1" hangingPunct="1"/>
            <a:endParaRPr lang="en-US" altLang="en-US" sz="1000" smtClean="0"/>
          </a:p>
          <a:p>
            <a:pPr marL="463550" indent="-463550" eaLnBrk="1" hangingPunct="1"/>
            <a:r>
              <a:rPr lang="en-US" altLang="en-US" smtClean="0"/>
              <a:t>EXAMPLE:  If the on-site review is March 1, the sample drawn will be paid claims and service dates from Sept. 1 – Nov. 30.</a:t>
            </a:r>
          </a:p>
          <a:p>
            <a:pPr marL="463550" indent="-463550" eaLnBrk="1" hangingPunct="1"/>
            <a:endParaRPr lang="en-US" altLang="en-US" smtClean="0"/>
          </a:p>
        </p:txBody>
      </p:sp>
      <p:pic>
        <p:nvPicPr>
          <p:cNvPr id="6149" name="Picture 8" descr="MC900156753[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67000" y="4806950"/>
            <a:ext cx="2514600" cy="190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DDC2A16B-8E12-4D44-AA28-3C5A488B86B1}" type="slidenum">
              <a:rPr lang="en-US" altLang="en-US" sz="1400" smtClean="0"/>
              <a:pPr eaLnBrk="1" hangingPunct="1">
                <a:spcBef>
                  <a:spcPct val="0"/>
                </a:spcBef>
                <a:buFontTx/>
                <a:buNone/>
              </a:pPr>
              <a:t>6</a:t>
            </a:fld>
            <a:endParaRPr lang="en-US" altLang="en-US" sz="1400" smtClean="0"/>
          </a:p>
        </p:txBody>
      </p:sp>
      <p:sp>
        <p:nvSpPr>
          <p:cNvPr id="7171" name="Rectangle 2"/>
          <p:cNvSpPr>
            <a:spLocks noGrp="1"/>
          </p:cNvSpPr>
          <p:nvPr>
            <p:ph type="title" idx="4294967295"/>
          </p:nvPr>
        </p:nvSpPr>
        <p:spPr/>
        <p:txBody>
          <a:bodyPr/>
          <a:lstStyle/>
          <a:p>
            <a:pPr eaLnBrk="1" hangingPunct="1"/>
            <a:r>
              <a:rPr lang="en-US" altLang="en-US" sz="4000" smtClean="0"/>
              <a:t>During Monitoring</a:t>
            </a:r>
          </a:p>
        </p:txBody>
      </p:sp>
      <p:sp>
        <p:nvSpPr>
          <p:cNvPr id="7172" name="Rectangle 3"/>
          <p:cNvSpPr>
            <a:spLocks noGrp="1"/>
          </p:cNvSpPr>
          <p:nvPr>
            <p:ph type="body" idx="4294967295"/>
          </p:nvPr>
        </p:nvSpPr>
        <p:spPr>
          <a:xfrm>
            <a:off x="533400" y="1420813"/>
            <a:ext cx="8001000" cy="4056062"/>
          </a:xfrm>
        </p:spPr>
        <p:txBody>
          <a:bodyPr/>
          <a:lstStyle/>
          <a:p>
            <a:pPr marL="463550" indent="-463550" eaLnBrk="1" hangingPunct="1"/>
            <a:r>
              <a:rPr lang="en-US" altLang="en-US" sz="2800" smtClean="0"/>
              <a:t>Agencies should have staff available to help navigate records/documentation if needed.  </a:t>
            </a:r>
          </a:p>
          <a:p>
            <a:pPr marL="463550" indent="-463550" eaLnBrk="1" hangingPunct="1"/>
            <a:r>
              <a:rPr lang="en-US" altLang="en-US" sz="2800" smtClean="0"/>
              <a:t>It is not required to be present during the review, but having staff available can enhance the process.</a:t>
            </a:r>
          </a:p>
          <a:p>
            <a:pPr marL="463550" indent="-463550" eaLnBrk="1" hangingPunct="1"/>
            <a:r>
              <a:rPr lang="en-US" altLang="en-US" sz="2800" smtClean="0"/>
              <a:t>If documentation for a specific item is not immediately available, it will be accepted at any time during the on-site review.</a:t>
            </a:r>
          </a:p>
          <a:p>
            <a:pPr marL="463550" indent="-463550" eaLnBrk="1" hangingPunct="1"/>
            <a:endParaRPr lang="en-US" altLang="en-US" sz="2800" smtClean="0"/>
          </a:p>
        </p:txBody>
      </p:sp>
      <p:pic>
        <p:nvPicPr>
          <p:cNvPr id="7173" name="Picture 4" descr="MP90040903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4648200"/>
            <a:ext cx="1833563"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225370AA-3391-490A-A47F-FB5C09B70EC2}" type="slidenum">
              <a:rPr lang="en-US" altLang="en-US" sz="1400" smtClean="0"/>
              <a:pPr eaLnBrk="1" hangingPunct="1">
                <a:spcBef>
                  <a:spcPct val="0"/>
                </a:spcBef>
                <a:buFontTx/>
                <a:buNone/>
              </a:pPr>
              <a:t>7</a:t>
            </a:fld>
            <a:endParaRPr lang="en-US" altLang="en-US" sz="1400" smtClean="0"/>
          </a:p>
        </p:txBody>
      </p:sp>
      <p:sp>
        <p:nvSpPr>
          <p:cNvPr id="8195" name="Rectangle 2"/>
          <p:cNvSpPr>
            <a:spLocks noGrp="1"/>
          </p:cNvSpPr>
          <p:nvPr>
            <p:ph type="title" idx="4294967295"/>
          </p:nvPr>
        </p:nvSpPr>
        <p:spPr/>
        <p:txBody>
          <a:bodyPr/>
          <a:lstStyle/>
          <a:p>
            <a:pPr eaLnBrk="1" hangingPunct="1"/>
            <a:r>
              <a:rPr lang="en-US" altLang="en-US" sz="4000" smtClean="0"/>
              <a:t>Exit Interview</a:t>
            </a:r>
          </a:p>
        </p:txBody>
      </p:sp>
      <p:sp>
        <p:nvSpPr>
          <p:cNvPr id="8196" name="Rectangle 3"/>
          <p:cNvSpPr>
            <a:spLocks noGrp="1"/>
          </p:cNvSpPr>
          <p:nvPr>
            <p:ph type="body" idx="4294967295"/>
          </p:nvPr>
        </p:nvSpPr>
        <p:spPr>
          <a:xfrm>
            <a:off x="914400" y="1371600"/>
            <a:ext cx="7313613" cy="4502150"/>
          </a:xfrm>
        </p:spPr>
        <p:txBody>
          <a:bodyPr/>
          <a:lstStyle/>
          <a:p>
            <a:pPr marL="463550" indent="-463550" eaLnBrk="1" hangingPunct="1">
              <a:buFontTx/>
              <a:buNone/>
            </a:pPr>
            <a:r>
              <a:rPr lang="en-US" altLang="en-US" sz="2800" smtClean="0"/>
              <a:t>An  Exit Interview will occur following the on-site review to provide the agency with some immediate feedback:</a:t>
            </a:r>
          </a:p>
          <a:p>
            <a:pPr marL="463550" indent="-463550" eaLnBrk="1" hangingPunct="1"/>
            <a:r>
              <a:rPr lang="en-US" altLang="en-US" sz="2400" smtClean="0"/>
              <a:t>General impressions on preparedness and results of the review</a:t>
            </a:r>
          </a:p>
          <a:p>
            <a:pPr marL="463550" indent="-463550" eaLnBrk="1" hangingPunct="1"/>
            <a:r>
              <a:rPr lang="en-US" altLang="en-US" sz="2400" smtClean="0"/>
              <a:t>General information on any major findings, trends, etc.</a:t>
            </a:r>
          </a:p>
          <a:p>
            <a:pPr marL="463550" indent="-463550" eaLnBrk="1" hangingPunct="1"/>
            <a:r>
              <a:rPr lang="en-US" altLang="en-US" sz="2400" smtClean="0"/>
              <a:t>Expectations, if any, for technical assistance needed, plan of correction and follow-up</a:t>
            </a:r>
          </a:p>
          <a:p>
            <a:pPr marL="463550" indent="-463550" eaLnBrk="1" hangingPunct="1"/>
            <a:r>
              <a:rPr lang="en-US" altLang="en-US" sz="2400" smtClean="0"/>
              <a:t>Verify contact(s) for receipt of report:  Name, Mailing Address, Email Address.</a:t>
            </a:r>
          </a:p>
        </p:txBody>
      </p:sp>
      <p:pic>
        <p:nvPicPr>
          <p:cNvPr id="8197" name="Picture 4" descr="MC900389926[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2225675"/>
            <a:ext cx="1673225" cy="150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A9A8253A-0D9A-42F4-86D4-D9C9DE53BC4C}" type="slidenum">
              <a:rPr lang="en-US" altLang="en-US" sz="1400" smtClean="0"/>
              <a:pPr eaLnBrk="1" hangingPunct="1">
                <a:spcBef>
                  <a:spcPct val="0"/>
                </a:spcBef>
                <a:buFontTx/>
                <a:buNone/>
              </a:pPr>
              <a:t>8</a:t>
            </a:fld>
            <a:endParaRPr lang="en-US" altLang="en-US" sz="1400" smtClean="0"/>
          </a:p>
        </p:txBody>
      </p:sp>
      <p:sp>
        <p:nvSpPr>
          <p:cNvPr id="9219" name="Rectangle 2"/>
          <p:cNvSpPr>
            <a:spLocks noGrp="1"/>
          </p:cNvSpPr>
          <p:nvPr>
            <p:ph type="title" idx="4294967295"/>
          </p:nvPr>
        </p:nvSpPr>
        <p:spPr/>
        <p:txBody>
          <a:bodyPr/>
          <a:lstStyle/>
          <a:p>
            <a:pPr eaLnBrk="1" hangingPunct="1"/>
            <a:r>
              <a:rPr lang="en-US" altLang="en-US" sz="4000" smtClean="0"/>
              <a:t>Reports </a:t>
            </a:r>
            <a:br>
              <a:rPr lang="en-US" altLang="en-US" sz="4000" smtClean="0"/>
            </a:br>
            <a:r>
              <a:rPr lang="en-US" altLang="en-US" sz="4000" smtClean="0"/>
              <a:t>and Plans of Correction</a:t>
            </a:r>
          </a:p>
        </p:txBody>
      </p:sp>
      <p:sp>
        <p:nvSpPr>
          <p:cNvPr id="9220" name="Rectangle 3"/>
          <p:cNvSpPr>
            <a:spLocks noGrp="1"/>
          </p:cNvSpPr>
          <p:nvPr>
            <p:ph type="body" idx="4294967295"/>
          </p:nvPr>
        </p:nvSpPr>
        <p:spPr>
          <a:xfrm>
            <a:off x="762000" y="990600"/>
            <a:ext cx="7313613" cy="3598863"/>
          </a:xfrm>
        </p:spPr>
        <p:txBody>
          <a:bodyPr/>
          <a:lstStyle/>
          <a:p>
            <a:pPr marL="463550" indent="-463550" eaLnBrk="1" hangingPunct="1">
              <a:buClr>
                <a:srgbClr val="00B0F0"/>
              </a:buClr>
              <a:buSzPct val="125000"/>
              <a:buFont typeface="Wingdings" pitchFamily="2" charset="2"/>
              <a:buNone/>
            </a:pPr>
            <a:endParaRPr lang="en-US" altLang="en-US" smtClean="0">
              <a:cs typeface="Arial" charset="0"/>
            </a:endParaRPr>
          </a:p>
          <a:p>
            <a:pPr marL="463550" indent="-463550" eaLnBrk="1" hangingPunct="1"/>
            <a:r>
              <a:rPr lang="en-US" altLang="en-US" sz="2800" smtClean="0">
                <a:cs typeface="Arial" charset="0"/>
              </a:rPr>
              <a:t>Comprehensive findings will be reported by the LME-MCO within 15 calendar days.</a:t>
            </a:r>
          </a:p>
          <a:p>
            <a:pPr marL="463550" indent="-463550" eaLnBrk="1" hangingPunct="1"/>
            <a:r>
              <a:rPr lang="en-US" altLang="en-US" sz="2800" smtClean="0">
                <a:cs typeface="Arial" charset="0"/>
              </a:rPr>
              <a:t>Ensure POC is specific, detailed and addresses each of the systemic areas noted in the findings.</a:t>
            </a:r>
          </a:p>
          <a:p>
            <a:pPr marL="463550" indent="-463550" eaLnBrk="1" hangingPunct="1"/>
            <a:r>
              <a:rPr lang="en-US" altLang="en-US" sz="2800" smtClean="0">
                <a:cs typeface="Arial" charset="0"/>
              </a:rPr>
              <a:t>Fully implement the POC – seek technical assistance as warranted.</a:t>
            </a:r>
          </a:p>
          <a:p>
            <a:pPr marL="463550" indent="-463550" eaLnBrk="1" hangingPunct="1"/>
            <a:endParaRPr lang="en-US" altLang="en-US" sz="2800" smtClean="0"/>
          </a:p>
          <a:p>
            <a:pPr marL="463550" indent="-463550" eaLnBrk="1" hangingPunct="1"/>
            <a:endParaRPr lang="en-US" altLang="en-US" smtClean="0"/>
          </a:p>
        </p:txBody>
      </p:sp>
      <p:pic>
        <p:nvPicPr>
          <p:cNvPr id="9221" name="Picture 6" descr="MC90044151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62600" y="4800600"/>
            <a:ext cx="2114550" cy="190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4"/>
          <p:cNvSpPr>
            <a:spLocks noGrp="1"/>
          </p:cNvSpPr>
          <p:nvPr>
            <p:ph type="ctrTitle"/>
          </p:nvPr>
        </p:nvSpPr>
        <p:spPr>
          <a:xfrm>
            <a:off x="762000" y="1219200"/>
            <a:ext cx="7772400" cy="1470025"/>
          </a:xfrm>
        </p:spPr>
        <p:txBody>
          <a:bodyPr/>
          <a:lstStyle/>
          <a:p>
            <a:pPr eaLnBrk="1" hangingPunct="1"/>
            <a:r>
              <a:rPr lang="en-US" altLang="en-US" smtClean="0"/>
              <a:t>Review Tips </a:t>
            </a:r>
          </a:p>
        </p:txBody>
      </p:sp>
      <p:sp>
        <p:nvSpPr>
          <p:cNvPr id="10243" name="Slide Number Placeholder 1"/>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787C2D87-7C80-4254-8C24-346B6C076998}" type="slidenum">
              <a:rPr lang="en-US" altLang="en-US" sz="1400" smtClean="0"/>
              <a:pPr eaLnBrk="1" hangingPunct="1">
                <a:spcBef>
                  <a:spcPct val="0"/>
                </a:spcBef>
                <a:buFontTx/>
                <a:buNone/>
              </a:pPr>
              <a:t>9</a:t>
            </a:fld>
            <a:endParaRPr lang="en-US" altLang="en-US" sz="1400" smtClean="0"/>
          </a:p>
        </p:txBody>
      </p:sp>
      <p:pic>
        <p:nvPicPr>
          <p:cNvPr id="10244" name="Picture 5" descr="C:\Users\23455\AppData\Local\Microsoft\Windows\Temporary Internet Files\Content.IE5\R5QXW7LP\MC900434824[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5913" y="3276600"/>
            <a:ext cx="3048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2640</Words>
  <Application>Microsoft Office PowerPoint</Application>
  <PresentationFormat>On-screen Show (4:3)</PresentationFormat>
  <Paragraphs>229</Paragraphs>
  <Slides>18</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Impact</vt:lpstr>
      <vt:lpstr>Wingdings</vt:lpstr>
      <vt:lpstr>Calibri</vt:lpstr>
      <vt:lpstr>Default Design</vt:lpstr>
      <vt:lpstr>Tips for Providers: Organizing &amp; Preparing</vt:lpstr>
      <vt:lpstr>Some Monitoring  Process Points</vt:lpstr>
      <vt:lpstr>Notification of Routine Monitoring</vt:lpstr>
      <vt:lpstr> Timeframe for Review Samples  </vt:lpstr>
      <vt:lpstr>Timeframe for Samples Continued </vt:lpstr>
      <vt:lpstr>During Monitoring</vt:lpstr>
      <vt:lpstr>Exit Interview</vt:lpstr>
      <vt:lpstr>Reports  and Plans of Correction</vt:lpstr>
      <vt:lpstr>Review Tips </vt:lpstr>
      <vt:lpstr>Know the requirements</vt:lpstr>
      <vt:lpstr>Have QA Systems </vt:lpstr>
      <vt:lpstr>QA Systems Continued</vt:lpstr>
      <vt:lpstr>QA Systems Continued </vt:lpstr>
      <vt:lpstr>Incidents</vt:lpstr>
      <vt:lpstr>Review</vt:lpstr>
      <vt:lpstr>Review Continued</vt:lpstr>
      <vt:lpstr>General </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for Providers: Organizing &amp; Preparing</dc:title>
  <dc:creator>Sandee Resnick</dc:creator>
  <cp:lastModifiedBy>Mary T. Tripp</cp:lastModifiedBy>
  <cp:revision>29</cp:revision>
  <dcterms:created xsi:type="dcterms:W3CDTF">2014-03-15T13:41:07Z</dcterms:created>
  <dcterms:modified xsi:type="dcterms:W3CDTF">2014-05-08T01:17:05Z</dcterms:modified>
</cp:coreProperties>
</file>