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66FF33"/>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075" autoAdjust="0"/>
  </p:normalViewPr>
  <p:slideViewPr>
    <p:cSldViewPr>
      <p:cViewPr varScale="1">
        <p:scale>
          <a:sx n="42" d="100"/>
          <a:sy n="42" d="100"/>
        </p:scale>
        <p:origin x="-816"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512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4A570ACC-6555-4768-869A-457932291104}" type="slidenum">
              <a:rPr lang="en-US" altLang="en-US"/>
              <a:pPr>
                <a:defRPr/>
              </a:pPr>
              <a:t>‹#›</a:t>
            </a:fld>
            <a:endParaRPr lang="en-US" altLang="en-US"/>
          </a:p>
        </p:txBody>
      </p:sp>
    </p:spTree>
    <p:extLst>
      <p:ext uri="{BB962C8B-B14F-4D97-AF65-F5344CB8AC3E}">
        <p14:creationId xmlns:p14="http://schemas.microsoft.com/office/powerpoint/2010/main" val="17165051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874E7E1-3055-4E20-934E-883A4B979D7C}" type="slidenum">
              <a:rPr lang="en-US" altLang="en-US" smtClean="0"/>
              <a:pPr eaLnBrk="1" hangingPunct="1">
                <a:spcBef>
                  <a:spcPct val="0"/>
                </a:spcBef>
              </a:pPr>
              <a:t>1</a:t>
            </a:fld>
            <a:endParaRPr lang="en-US" altLang="en-US" smtClean="0"/>
          </a:p>
        </p:txBody>
      </p:sp>
      <p:sp>
        <p:nvSpPr>
          <p:cNvPr id="52227" name="Slide Image Placeholder 1"/>
          <p:cNvSpPr>
            <a:spLocks noGrp="1" noRot="1" noChangeAspect="1" noTextEdit="1"/>
          </p:cNvSpPr>
          <p:nvPr>
            <p:ph type="sldImg"/>
          </p:nvPr>
        </p:nvSpPr>
        <p:spPr>
          <a:ln/>
        </p:spPr>
      </p:sp>
      <p:sp>
        <p:nvSpPr>
          <p:cNvPr id="52228" name="Notes Placeholder 2"/>
          <p:cNvSpPr>
            <a:spLocks noGrp="1"/>
          </p:cNvSpPr>
          <p:nvPr>
            <p:ph type="body" idx="1"/>
          </p:nvPr>
        </p:nvSpPr>
        <p:spPr>
          <a:noFill/>
        </p:spPr>
        <p:txBody>
          <a:bodyPr lIns="91438" tIns="45719" rIns="91438" bIns="45719"/>
          <a:lstStyle/>
          <a:p>
            <a:pPr defTabSz="457200" eaLnBrk="1" hangingPunct="1"/>
            <a:r>
              <a:rPr lang="en-US" altLang="en-US" smtClean="0"/>
              <a:t>Hello, my name is Margaret Mason and together with Carol Robertson we are going to provide an introduction to the new process for Routine Provider Monitoring of state-funded and Medicaid-funded services.    </a:t>
            </a:r>
            <a:r>
              <a:rPr lang="en-US" altLang="en-US" dirty="0" smtClean="0"/>
              <a:t>Carol and  I have been working together on the DHHS LME/MCO-Provider Collaboration Workgroup since November 2013.  What we are presenting is the results of our efforts.</a:t>
            </a:r>
          </a:p>
          <a:p>
            <a:pPr defTabSz="457200" eaLnBrk="1" hangingPunct="1"/>
            <a:endParaRPr lang="en-US" altLang="en-US" dirty="0" smtClean="0"/>
          </a:p>
        </p:txBody>
      </p:sp>
      <p:sp>
        <p:nvSpPr>
          <p:cNvPr id="5222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34E81591-DA2A-46F1-A6A5-F5F3BCAF35BD}" type="slidenum">
              <a:rPr lang="en-US" altLang="en-US">
                <a:latin typeface="Calibri" pitchFamily="34" charset="0"/>
              </a:rPr>
              <a:pPr algn="r" eaLnBrk="1" hangingPunct="1">
                <a:spcBef>
                  <a:spcPct val="0"/>
                </a:spcBef>
              </a:pPr>
              <a:t>1</a:t>
            </a:fld>
            <a:endParaRPr lang="en-US" alt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550F434-5112-4284-A952-77D1CA80AEAB}" type="slidenum">
              <a:rPr lang="en-US" altLang="en-US" smtClean="0"/>
              <a:pPr eaLnBrk="1" hangingPunct="1">
                <a:spcBef>
                  <a:spcPct val="0"/>
                </a:spcBef>
              </a:pPr>
              <a:t>10</a:t>
            </a:fld>
            <a:endParaRPr lang="en-US" alt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p:spPr>
        <p:txBody>
          <a:bodyPr lIns="91438" tIns="45719" rIns="91438" bIns="45719"/>
          <a:lstStyle/>
          <a:p>
            <a:pPr defTabSz="457200"/>
            <a:r>
              <a:rPr lang="en-US" altLang="en-US" smtClean="0"/>
              <a:t>In addition to the routine tools and the PPR tools, there are other specialized tools for both LIPs and provider agencies. The presenters will give a brief overview of these specialized tools.</a:t>
            </a:r>
          </a:p>
          <a:p>
            <a:pPr defTabSz="457200"/>
            <a:endParaRPr lang="en-US" altLang="en-US" smtClean="0"/>
          </a:p>
          <a:p>
            <a:pPr defTabSz="457200" eaLnBrk="1" hangingPunct="1"/>
            <a:endParaRPr lang="en-US" altLang="en-US" smtClean="0"/>
          </a:p>
        </p:txBody>
      </p:sp>
      <p:sp>
        <p:nvSpPr>
          <p:cNvPr id="6144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6D20F403-E7BE-40B3-AF09-229644DA2603}" type="slidenum">
              <a:rPr lang="en-US" altLang="en-US">
                <a:latin typeface="Calibri" pitchFamily="34" charset="0"/>
              </a:rPr>
              <a:pPr algn="r" eaLnBrk="1" hangingPunct="1">
                <a:spcBef>
                  <a:spcPct val="0"/>
                </a:spcBef>
              </a:pPr>
              <a:t>10</a:t>
            </a:fld>
            <a:endParaRPr lang="en-US" altLang="en-US">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D1475AE6-78E3-4B10-A9B1-AE521D2C9B2E}" type="slidenum">
              <a:rPr lang="en-US" altLang="en-US" smtClean="0"/>
              <a:pPr eaLnBrk="1" hangingPunct="1">
                <a:spcBef>
                  <a:spcPct val="0"/>
                </a:spcBef>
              </a:pPr>
              <a:t>11</a:t>
            </a:fld>
            <a:endParaRPr lang="en-US" alt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p:spPr>
        <p:txBody>
          <a:bodyPr lIns="91438" tIns="45719" rIns="91438" bIns="45719"/>
          <a:lstStyle/>
          <a:p>
            <a:r>
              <a:rPr lang="en-US" altLang="en-US" smtClean="0"/>
              <a:t>Both the routine review tool for LIPs and the routine review tool for provider agencies monitor the following areas:  whether the provider notified the individual of their rights; provisions for access to crisis behavioral health services 24/7/365; and coordination of care.</a:t>
            </a:r>
          </a:p>
          <a:p>
            <a:endParaRPr lang="en-US" altLang="en-US" smtClean="0"/>
          </a:p>
          <a:p>
            <a:r>
              <a:rPr lang="en-US" altLang="en-US" smtClean="0"/>
              <a:t>For provider agencies, there are additional items that look at response to complaints, the proper classification and reporting of incidents and the use of restrictive interventions.</a:t>
            </a:r>
          </a:p>
          <a:p>
            <a:endParaRPr lang="en-US" altLang="en-US" smtClean="0"/>
          </a:p>
          <a:p>
            <a:r>
              <a:rPr lang="en-US" altLang="en-US" smtClean="0"/>
              <a:t>Protecting the rights, safety and well-being of individuals is also looked at in those programs where medication is administered or the program manages the funds of the individuals in their care.  The review also looks at assurances that the personal property and belongings of individuals residing in 24-hour programs is safeguarded.</a:t>
            </a:r>
          </a:p>
          <a:p>
            <a:pPr eaLnBrk="1" hangingPunct="1"/>
            <a:endParaRPr lang="en-US" altLang="en-US" smtClean="0"/>
          </a:p>
        </p:txBody>
      </p:sp>
      <p:sp>
        <p:nvSpPr>
          <p:cNvPr id="6246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DA2EAA26-3FAC-4C0E-96BF-29A01E31FDE4}" type="slidenum">
              <a:rPr lang="en-US" altLang="en-US">
                <a:latin typeface="Calibri" pitchFamily="34" charset="0"/>
              </a:rPr>
              <a:pPr algn="r" eaLnBrk="1" hangingPunct="1">
                <a:spcBef>
                  <a:spcPct val="0"/>
                </a:spcBef>
              </a:pPr>
              <a:t>11</a:t>
            </a:fld>
            <a:endParaRPr lang="en-US" altLang="en-US">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999BE14-3E37-4199-B639-2DC32B545336}" type="slidenum">
              <a:rPr lang="en-US" altLang="en-US" smtClean="0"/>
              <a:pPr eaLnBrk="1" hangingPunct="1">
                <a:spcBef>
                  <a:spcPct val="0"/>
                </a:spcBef>
              </a:pPr>
              <a:t>12</a:t>
            </a:fld>
            <a:endParaRPr lang="en-US" alt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p:spPr>
        <p:txBody>
          <a:bodyPr lIns="91438" tIns="45719" rIns="91438" bIns="45719"/>
          <a:lstStyle/>
          <a:p>
            <a:pPr defTabSz="457200" eaLnBrk="1" hangingPunct="1"/>
            <a:endParaRPr lang="en-US" altLang="en-US" smtClean="0"/>
          </a:p>
        </p:txBody>
      </p:sp>
      <p:sp>
        <p:nvSpPr>
          <p:cNvPr id="6349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604FFB4D-5C85-46CA-9230-15E801E4474A}" type="slidenum">
              <a:rPr lang="en-US" altLang="en-US">
                <a:latin typeface="Calibri" pitchFamily="34" charset="0"/>
              </a:rPr>
              <a:pPr algn="r" eaLnBrk="1" hangingPunct="1">
                <a:spcBef>
                  <a:spcPct val="0"/>
                </a:spcBef>
              </a:pPr>
              <a:t>12</a:t>
            </a:fld>
            <a:endParaRPr lang="en-US" altLang="en-US">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B6EC55E-E1F5-4BAE-B1A8-F3E9CD415A2E}" type="slidenum">
              <a:rPr lang="en-US" altLang="en-US" smtClean="0"/>
              <a:pPr eaLnBrk="1" hangingPunct="1">
                <a:spcBef>
                  <a:spcPct val="0"/>
                </a:spcBef>
              </a:pPr>
              <a:t>13</a:t>
            </a:fld>
            <a:endParaRPr lang="en-US" alt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p:spPr>
        <p:txBody>
          <a:bodyPr lIns="91438" tIns="45719" rIns="91438" bIns="45719"/>
          <a:lstStyle/>
          <a:p>
            <a:pPr defTabSz="457200" eaLnBrk="1" hangingPunct="1"/>
            <a:endParaRPr lang="en-US" altLang="en-US" smtClean="0"/>
          </a:p>
        </p:txBody>
      </p:sp>
      <p:sp>
        <p:nvSpPr>
          <p:cNvPr id="6451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343A4968-5CC2-4FCF-A583-9387F3C53F98}" type="slidenum">
              <a:rPr lang="en-US" altLang="en-US">
                <a:latin typeface="Calibri" pitchFamily="34" charset="0"/>
              </a:rPr>
              <a:pPr algn="r" eaLnBrk="1" hangingPunct="1">
                <a:spcBef>
                  <a:spcPct val="0"/>
                </a:spcBef>
              </a:pPr>
              <a:t>13</a:t>
            </a:fld>
            <a:endParaRPr lang="en-US" altLang="en-US">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4DEBF04-1AE6-442E-BAC3-C380FA267F68}" type="slidenum">
              <a:rPr lang="en-US" altLang="en-US" smtClean="0"/>
              <a:pPr eaLnBrk="1" hangingPunct="1">
                <a:spcBef>
                  <a:spcPct val="0"/>
                </a:spcBef>
              </a:pPr>
              <a:t>14</a:t>
            </a:fld>
            <a:endParaRPr lang="en-US" alt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p:spPr>
        <p:txBody>
          <a:bodyPr lIns="91438" tIns="45719" rIns="91438" bIns="45719"/>
          <a:lstStyle/>
          <a:p>
            <a:pPr defTabSz="457200" eaLnBrk="1" hangingPunct="1"/>
            <a:endParaRPr lang="en-US" altLang="en-US" smtClean="0"/>
          </a:p>
        </p:txBody>
      </p:sp>
      <p:sp>
        <p:nvSpPr>
          <p:cNvPr id="6554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FA557812-C353-48E3-85DD-BC4CF5AC4F1D}" type="slidenum">
              <a:rPr lang="en-US" altLang="en-US">
                <a:latin typeface="Calibri" pitchFamily="34" charset="0"/>
              </a:rPr>
              <a:pPr algn="r" eaLnBrk="1" hangingPunct="1">
                <a:spcBef>
                  <a:spcPct val="0"/>
                </a:spcBef>
              </a:pPr>
              <a:t>14</a:t>
            </a:fld>
            <a:endParaRPr lang="en-US" altLang="en-US">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p:spPr>
        <p:txBody>
          <a:bodyPr/>
          <a:lstStyle/>
          <a:p>
            <a:r>
              <a:rPr lang="en-US" altLang="en-US" smtClean="0"/>
              <a:t>To begin, I would like to take a few moments to explain how to navigate and locate several critical documents.</a:t>
            </a:r>
          </a:p>
          <a:p>
            <a:endParaRPr lang="en-US" altLang="en-US" smtClean="0"/>
          </a:p>
          <a:p>
            <a:r>
              <a:rPr lang="en-US" altLang="en-US" smtClean="0"/>
              <a:t>First, is the  Records Management and Documentation Manual (also known as APSM 45-2).  This manual can be located on the North Carolina Division of Mental Health, Developmental Disabilities and Substance Abuse website.  Once you are on the website click Statistics and Publications, then  manuals,  then you will see the Records Management and Documentation Manual.</a:t>
            </a:r>
          </a:p>
          <a:p>
            <a:endParaRPr lang="en-US" altLang="en-US" smtClean="0"/>
          </a:p>
          <a:p>
            <a:r>
              <a:rPr lang="en-US" altLang="en-US" smtClean="0"/>
              <a:t>The Clinical Coverage Policies are also critical elements.  [You might want to mention that the clinical coverage policies are in essence the service definitions for Medicaid-funded services]. To locate the policies start at the North Carolina Division of Medical Assistance website.   Then, click for providers,  and click on Medicaid Clinical Coverage Policies and provider manuals.  Listed you will see many clinical coverage policies.  Scroll down to behavioral health.  Listed you will see Clinical Coverage Policy 8A and 8P which will include many of the items on the Routine Monitoring Tool.</a:t>
            </a:r>
          </a:p>
          <a:p>
            <a:endParaRPr lang="en-US" altLang="en-US" smtClean="0"/>
          </a:p>
          <a:p>
            <a:r>
              <a:rPr lang="en-US" altLang="en-US" smtClean="0"/>
              <a:t>State Service Definitions are located at the North Carolina Division of Mental Health, Developmental Disabilities and Substance Abuse website.  Click on For Providers, then service definitions.   There you will see the State Funded Enhanced Mental Health and Substance Abuse Services and Existing State Funded Service Definitions. </a:t>
            </a:r>
          </a:p>
          <a:p>
            <a:endParaRPr lang="en-US" altLang="en-US" smtClean="0"/>
          </a:p>
          <a:p>
            <a:r>
              <a:rPr lang="en-US" altLang="en-US" smtClean="0"/>
              <a:t>To Locate the Routine Monitoring Tool from the North Carolina Division of Mental Health, Developmental Disability and Substance Abuse website, click on For Providers.  Then, scroll to Provider Monitoring.  Scroll to see the Routine Monitoring Tool for Provider Agencies.  </a:t>
            </a:r>
          </a:p>
          <a:p>
            <a:r>
              <a:rPr lang="en-US" altLang="en-US" smtClean="0"/>
              <a:t>Included in the tool along with the Routine Monitoring Tool are the Post-Payment Tools.  There are</a:t>
            </a:r>
            <a:r>
              <a:rPr lang="en-US" altLang="en-US" b="1" smtClean="0"/>
              <a:t> </a:t>
            </a:r>
            <a:r>
              <a:rPr lang="en-US" altLang="en-US" smtClean="0"/>
              <a:t>definition.   The post-payment review tools for agencies are covered in a separate webinar in this series.</a:t>
            </a:r>
          </a:p>
          <a:p>
            <a:endParaRPr lang="en-US" altLang="en-US" smtClean="0"/>
          </a:p>
          <a:p>
            <a:r>
              <a:rPr lang="en-US" altLang="en-US" smtClean="0"/>
              <a:t>Also included  in the excel workbook is the “guidelines”.  You will find the guidelines on the bottom tab on the excel spreadsheet.  The “guidelines” are an adobe pdf file that will download on your computer.  Becoming familiar with the guidelines will be an important tool to assist providers with preparing for their routine monitoring</a:t>
            </a:r>
            <a:r>
              <a:rPr lang="en-US" altLang="en-US" b="1" smtClean="0"/>
              <a:t>.</a:t>
            </a:r>
            <a:endParaRPr lang="en-US" altLang="en-US" smtClean="0"/>
          </a:p>
          <a:p>
            <a:endParaRPr lang="en-US" altLang="en-US" smtClean="0"/>
          </a:p>
        </p:txBody>
      </p:sp>
      <p:sp>
        <p:nvSpPr>
          <p:cNvPr id="6656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4CBE677-EDB0-4916-9BB8-00003D60FB7F}" type="slidenum">
              <a:rPr lang="en-US" altLang="en-US" smtClean="0"/>
              <a:pPr eaLnBrk="1" hangingPunct="1">
                <a:spcBef>
                  <a:spcPct val="0"/>
                </a:spcBef>
              </a:pPr>
              <a:t>15</a:t>
            </a:fld>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7985073-28F0-4627-86F0-65B348DA8633}" type="slidenum">
              <a:rPr lang="en-US" altLang="en-US" smtClean="0"/>
              <a:pPr eaLnBrk="1" hangingPunct="1">
                <a:spcBef>
                  <a:spcPct val="0"/>
                </a:spcBef>
              </a:pPr>
              <a:t>16</a:t>
            </a:fld>
            <a:endParaRPr lang="en-US" alt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p:spPr>
        <p:txBody>
          <a:bodyPr lIns="91438" tIns="45719" rIns="91438" bIns="45719"/>
          <a:lstStyle/>
          <a:p>
            <a:pPr defTabSz="457200" eaLnBrk="1" hangingPunct="1"/>
            <a:endParaRPr lang="en-US" altLang="en-US" smtClean="0"/>
          </a:p>
        </p:txBody>
      </p:sp>
      <p:sp>
        <p:nvSpPr>
          <p:cNvPr id="6758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39AB7D05-8D0D-4884-9F6B-B14C3E219C16}" type="slidenum">
              <a:rPr lang="en-US" altLang="en-US">
                <a:latin typeface="Calibri" pitchFamily="34" charset="0"/>
              </a:rPr>
              <a:pPr algn="r" eaLnBrk="1" hangingPunct="1">
                <a:spcBef>
                  <a:spcPct val="0"/>
                </a:spcBef>
              </a:pPr>
              <a:t>16</a:t>
            </a:fld>
            <a:endParaRPr lang="en-US" altLang="en-US">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1C291F6-3C4A-4C42-9FED-CD71063C6A00}" type="slidenum">
              <a:rPr lang="en-US" altLang="en-US" smtClean="0"/>
              <a:pPr eaLnBrk="1" hangingPunct="1">
                <a:spcBef>
                  <a:spcPct val="0"/>
                </a:spcBef>
              </a:pPr>
              <a:t>17</a:t>
            </a:fld>
            <a:endParaRPr lang="en-US" alt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p:spPr>
        <p:txBody>
          <a:bodyPr lIns="91438" tIns="45719" rIns="91438" bIns="45719"/>
          <a:lstStyle/>
          <a:p>
            <a:r>
              <a:rPr lang="en-US" altLang="en-US" b="1" smtClean="0"/>
              <a:t>Item 1 </a:t>
            </a:r>
            <a:r>
              <a:rPr lang="en-US" altLang="en-US" smtClean="0"/>
              <a:t>  </a:t>
            </a:r>
            <a:r>
              <a:rPr lang="en-US" altLang="en-US" b="1" smtClean="0"/>
              <a:t>Is there evidence that the individual or LRP has been informed of their rights?</a:t>
            </a:r>
          </a:p>
          <a:p>
            <a:endParaRPr lang="en-US" altLang="en-US" smtClean="0"/>
          </a:p>
          <a:p>
            <a:r>
              <a:rPr lang="en-US" altLang="en-US" smtClean="0"/>
              <a:t>Sample is 30 events ( notes from paid claims, not 30 individual records)</a:t>
            </a:r>
          </a:p>
          <a:p>
            <a:r>
              <a:rPr lang="en-US" altLang="en-US" smtClean="0"/>
              <a:t>LME-MCO will look to see that there is a signed statement that rights have reviewed with the consumer and LRP and explained.   </a:t>
            </a:r>
          </a:p>
          <a:p>
            <a:endParaRPr lang="en-US" altLang="en-US" smtClean="0"/>
          </a:p>
          <a:p>
            <a:r>
              <a:rPr lang="en-US" altLang="en-US" smtClean="0"/>
              <a:t>This can be a form that is signed or a brochure or a handbook  as long as all of the elements are there, including how to obtain a copy of their service plan</a:t>
            </a:r>
          </a:p>
          <a:p>
            <a:endParaRPr lang="en-US" altLang="en-US" smtClean="0"/>
          </a:p>
          <a:p>
            <a:r>
              <a:rPr lang="en-US" altLang="en-US" smtClean="0"/>
              <a:t>All elements must be present to receive a score of met.</a:t>
            </a:r>
          </a:p>
          <a:p>
            <a:endParaRPr lang="en-US" altLang="en-US" smtClean="0"/>
          </a:p>
          <a:p>
            <a:r>
              <a:rPr lang="en-US" altLang="en-US" smtClean="0"/>
              <a:t>The elements are: rules for the individual to follow, penalties if rules are not followed and how to contact Disability Rights </a:t>
            </a:r>
          </a:p>
          <a:p>
            <a:pPr eaLnBrk="1" hangingPunct="1"/>
            <a:endParaRPr lang="en-US" altLang="en-US" smtClean="0"/>
          </a:p>
        </p:txBody>
      </p:sp>
      <p:sp>
        <p:nvSpPr>
          <p:cNvPr id="6861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3809ACA6-3A4F-4135-A747-B5B40CB24FA3}" type="slidenum">
              <a:rPr lang="en-US" altLang="en-US">
                <a:latin typeface="Calibri" pitchFamily="34" charset="0"/>
              </a:rPr>
              <a:pPr algn="r" eaLnBrk="1" hangingPunct="1">
                <a:spcBef>
                  <a:spcPct val="0"/>
                </a:spcBef>
              </a:pPr>
              <a:t>17</a:t>
            </a:fld>
            <a:endParaRPr lang="en-US" altLang="en-US">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D32F49F-8C6C-44AE-A62D-7374BE86745E}" type="slidenum">
              <a:rPr lang="en-US" altLang="en-US" smtClean="0"/>
              <a:pPr eaLnBrk="1" hangingPunct="1">
                <a:spcBef>
                  <a:spcPct val="0"/>
                </a:spcBef>
              </a:pPr>
              <a:t>18</a:t>
            </a:fld>
            <a:endParaRPr lang="en-US" altLang="en-US" smtClean="0"/>
          </a:p>
        </p:txBody>
      </p:sp>
      <p:sp>
        <p:nvSpPr>
          <p:cNvPr id="69635" name="Slide Image Placeholder 1"/>
          <p:cNvSpPr>
            <a:spLocks noGrp="1" noRot="1" noChangeAspect="1" noTextEdit="1"/>
          </p:cNvSpPr>
          <p:nvPr>
            <p:ph type="sldImg"/>
          </p:nvPr>
        </p:nvSpPr>
        <p:spPr>
          <a:ln/>
        </p:spPr>
      </p:sp>
      <p:sp>
        <p:nvSpPr>
          <p:cNvPr id="69636" name="Notes Placeholder 2"/>
          <p:cNvSpPr>
            <a:spLocks noGrp="1"/>
          </p:cNvSpPr>
          <p:nvPr>
            <p:ph type="body" idx="1"/>
          </p:nvPr>
        </p:nvSpPr>
        <p:spPr>
          <a:noFill/>
        </p:spPr>
        <p:txBody>
          <a:bodyPr lIns="91438" tIns="45719" rIns="91438" bIns="45719"/>
          <a:lstStyle/>
          <a:p>
            <a:r>
              <a:rPr lang="en-US" altLang="en-US" b="1" smtClean="0"/>
              <a:t>Item 2 the individual has been informed of the right to consent to or refuse treatment</a:t>
            </a:r>
          </a:p>
          <a:p>
            <a:endParaRPr lang="en-US" altLang="en-US" smtClean="0"/>
          </a:p>
          <a:p>
            <a:r>
              <a:rPr lang="en-US" altLang="en-US" smtClean="0"/>
              <a:t>Again same 30 events,  looking to see that information has been given to consumer/LRP</a:t>
            </a:r>
          </a:p>
          <a:p>
            <a:endParaRPr lang="en-US" altLang="en-US" smtClean="0"/>
          </a:p>
          <a:p>
            <a:r>
              <a:rPr lang="en-US" altLang="en-US" smtClean="0"/>
              <a:t>Consent must contain all elements in rule such as but not limited to :  </a:t>
            </a:r>
          </a:p>
          <a:p>
            <a:endParaRPr lang="en-US" altLang="en-US" smtClean="0"/>
          </a:p>
          <a:p>
            <a:r>
              <a:rPr lang="en-US" altLang="en-US" smtClean="0"/>
              <a:t>1.  the person giving consent may withdraw consent at any time, </a:t>
            </a:r>
          </a:p>
          <a:p>
            <a:r>
              <a:rPr lang="en-US" altLang="en-US" smtClean="0"/>
              <a:t>2.  if all appropriate treatment modalities are refused the voluntarily admitted consumer may be discharged however refusal of consent shall not be used as sole reason for termination or threat of termination unless that is the only service available at the facility </a:t>
            </a:r>
          </a:p>
          <a:p>
            <a:r>
              <a:rPr lang="en-US" altLang="en-US" smtClean="0"/>
              <a:t>3.  right to receive age appropriate services </a:t>
            </a:r>
          </a:p>
          <a:p>
            <a:r>
              <a:rPr lang="en-US" altLang="en-US" smtClean="0"/>
              <a:t>4.  length of time consent is valid</a:t>
            </a:r>
          </a:p>
          <a:p>
            <a:pPr eaLnBrk="1" hangingPunct="1"/>
            <a:endParaRPr lang="en-US" altLang="en-US" smtClean="0"/>
          </a:p>
        </p:txBody>
      </p:sp>
      <p:sp>
        <p:nvSpPr>
          <p:cNvPr id="6963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CC0FE55B-E3D5-41B6-A01D-3B1D984ACB91}" type="slidenum">
              <a:rPr lang="en-US" altLang="en-US">
                <a:latin typeface="Calibri" pitchFamily="34" charset="0"/>
              </a:rPr>
              <a:pPr algn="r" eaLnBrk="1" hangingPunct="1">
                <a:spcBef>
                  <a:spcPct val="0"/>
                </a:spcBef>
              </a:pPr>
              <a:t>18</a:t>
            </a:fld>
            <a:endParaRPr lang="en-US" altLang="en-US">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89FCD74-D213-4946-8D21-BE6648692669}" type="slidenum">
              <a:rPr lang="en-US" altLang="en-US" smtClean="0"/>
              <a:pPr eaLnBrk="1" hangingPunct="1">
                <a:spcBef>
                  <a:spcPct val="0"/>
                </a:spcBef>
              </a:pPr>
              <a:t>19</a:t>
            </a:fld>
            <a:endParaRPr lang="en-US" altLang="en-US" smtClean="0"/>
          </a:p>
        </p:txBody>
      </p:sp>
      <p:sp>
        <p:nvSpPr>
          <p:cNvPr id="70659" name="Slide Image Placeholder 1"/>
          <p:cNvSpPr>
            <a:spLocks noGrp="1" noRot="1" noChangeAspect="1" noTextEdit="1"/>
          </p:cNvSpPr>
          <p:nvPr>
            <p:ph type="sldImg"/>
          </p:nvPr>
        </p:nvSpPr>
        <p:spPr>
          <a:ln/>
        </p:spPr>
      </p:sp>
      <p:sp>
        <p:nvSpPr>
          <p:cNvPr id="70660" name="Notes Placeholder 2"/>
          <p:cNvSpPr>
            <a:spLocks noGrp="1"/>
          </p:cNvSpPr>
          <p:nvPr>
            <p:ph type="body" idx="1"/>
          </p:nvPr>
        </p:nvSpPr>
        <p:spPr>
          <a:noFill/>
        </p:spPr>
        <p:txBody>
          <a:bodyPr lIns="91438" tIns="45719" rIns="91438" bIns="45719"/>
          <a:lstStyle/>
          <a:p>
            <a:r>
              <a:rPr lang="en-US" altLang="en-US" b="1" smtClean="0"/>
              <a:t>Item 3 The individual is informed of right to treatment including access to medical care and habilitation, regardless of age or degree of disability </a:t>
            </a:r>
          </a:p>
          <a:p>
            <a:endParaRPr lang="en-US" altLang="en-US" smtClean="0"/>
          </a:p>
          <a:p>
            <a:r>
              <a:rPr lang="en-US" altLang="en-US" smtClean="0"/>
              <a:t>Right to dignity, privacy, humane care, freedom from abuse, neglect exploitation</a:t>
            </a:r>
          </a:p>
          <a:p>
            <a:endParaRPr lang="en-US" altLang="en-US" smtClean="0"/>
          </a:p>
          <a:p>
            <a:r>
              <a:rPr lang="en-US" altLang="en-US" smtClean="0"/>
              <a:t>Right to individualized treatment plan</a:t>
            </a:r>
          </a:p>
          <a:p>
            <a:endParaRPr lang="en-US" altLang="en-US" smtClean="0"/>
          </a:p>
          <a:p>
            <a:r>
              <a:rPr lang="en-US" altLang="en-US" smtClean="0"/>
              <a:t>If written consent cannot be obtained, the record should include information documenting why </a:t>
            </a:r>
          </a:p>
          <a:p>
            <a:pPr eaLnBrk="1" hangingPunct="1"/>
            <a:endParaRPr lang="en-US" altLang="en-US" smtClean="0"/>
          </a:p>
        </p:txBody>
      </p:sp>
      <p:sp>
        <p:nvSpPr>
          <p:cNvPr id="7066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4517C43F-ED3B-49B2-BA90-C7405C4D90B5}" type="slidenum">
              <a:rPr lang="en-US" altLang="en-US">
                <a:latin typeface="Calibri" pitchFamily="34" charset="0"/>
              </a:rPr>
              <a:pPr algn="r" eaLnBrk="1" hangingPunct="1">
                <a:spcBef>
                  <a:spcPct val="0"/>
                </a:spcBef>
              </a:pPr>
              <a:t>19</a:t>
            </a:fld>
            <a:endParaRPr lang="en-US" alt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F28619B-6451-4A26-8FA8-DB38CD606726}" type="slidenum">
              <a:rPr lang="en-US" altLang="en-US" smtClean="0"/>
              <a:pPr eaLnBrk="1" hangingPunct="1">
                <a:spcBef>
                  <a:spcPct val="0"/>
                </a:spcBef>
              </a:pPr>
              <a:t>2</a:t>
            </a:fld>
            <a:endParaRPr lang="en-US" altLang="en-US" smtClean="0"/>
          </a:p>
        </p:txBody>
      </p:sp>
      <p:sp>
        <p:nvSpPr>
          <p:cNvPr id="53251" name="Slide Image Placeholder 1"/>
          <p:cNvSpPr>
            <a:spLocks noGrp="1" noRot="1" noChangeAspect="1" noTextEdit="1"/>
          </p:cNvSpPr>
          <p:nvPr>
            <p:ph type="sldImg"/>
          </p:nvPr>
        </p:nvSpPr>
        <p:spPr>
          <a:ln/>
        </p:spPr>
      </p:sp>
      <p:sp>
        <p:nvSpPr>
          <p:cNvPr id="53252" name="Notes Placeholder 2"/>
          <p:cNvSpPr>
            <a:spLocks noGrp="1"/>
          </p:cNvSpPr>
          <p:nvPr>
            <p:ph type="body" idx="1"/>
          </p:nvPr>
        </p:nvSpPr>
        <p:spPr>
          <a:noFill/>
        </p:spPr>
        <p:txBody>
          <a:bodyPr lIns="91438" tIns="45719" rIns="91438" bIns="45719"/>
          <a:lstStyle/>
          <a:p>
            <a:r>
              <a:rPr lang="en-US" altLang="en-US" smtClean="0"/>
              <a:t>What’s new is that routine provider monitoring occurs at least every 2 years.  This is in sync with the CMS waiver requirement that post-payment reviews should routinely be conducted every 2 years.</a:t>
            </a:r>
          </a:p>
          <a:p>
            <a:endParaRPr lang="en-US" altLang="en-US" smtClean="0"/>
          </a:p>
          <a:p>
            <a:r>
              <a:rPr lang="en-US" altLang="en-US" smtClean="0"/>
              <a:t>What has not changed is that routine monitoring includes use of the routine tool (for LIPs or provider agencies, whichever applies) and a post-payment review.</a:t>
            </a:r>
          </a:p>
          <a:p>
            <a:endParaRPr lang="en-US" altLang="en-US" smtClean="0"/>
          </a:p>
          <a:p>
            <a:r>
              <a:rPr lang="en-US" altLang="en-US" smtClean="0"/>
              <a:t>The routine review and the PPR can occur at the same time or separately.  We encourage coordination and collaboration between the LME/MCO and the provider in scheduling reviews.</a:t>
            </a:r>
          </a:p>
          <a:p>
            <a:endParaRPr lang="en-US" altLang="en-US" smtClean="0"/>
          </a:p>
          <a:p>
            <a:r>
              <a:rPr lang="en-US" altLang="en-US" smtClean="0"/>
              <a:t>Either tool, in whole or in part, is not designed just for routine reviews. They can be used for targeted reviews and program integrity activities as well.</a:t>
            </a:r>
          </a:p>
          <a:p>
            <a:endParaRPr lang="en-US" altLang="en-US" smtClean="0"/>
          </a:p>
          <a:p>
            <a:endParaRPr lang="en-US" altLang="en-US" smtClean="0"/>
          </a:p>
          <a:p>
            <a:pPr eaLnBrk="1" hangingPunct="1"/>
            <a:endParaRPr lang="en-US" altLang="en-US" smtClean="0"/>
          </a:p>
        </p:txBody>
      </p:sp>
      <p:sp>
        <p:nvSpPr>
          <p:cNvPr id="5325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797C9A4E-24F5-4C0F-9E80-A80BC654FE32}" type="slidenum">
              <a:rPr lang="en-US" altLang="en-US">
                <a:latin typeface="Calibri" pitchFamily="34" charset="0"/>
              </a:rPr>
              <a:pPr algn="r" eaLnBrk="1" hangingPunct="1">
                <a:spcBef>
                  <a:spcPct val="0"/>
                </a:spcBef>
              </a:pPr>
              <a:t>2</a:t>
            </a:fld>
            <a:endParaRPr lang="en-US" altLang="en-US">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22A1216-15B9-4BA3-A766-2616B82796A4}" type="slidenum">
              <a:rPr lang="en-US" altLang="en-US" smtClean="0"/>
              <a:pPr eaLnBrk="1" hangingPunct="1">
                <a:spcBef>
                  <a:spcPct val="0"/>
                </a:spcBef>
              </a:pPr>
              <a:t>20</a:t>
            </a:fld>
            <a:endParaRPr lang="en-US" altLang="en-US" smtClean="0"/>
          </a:p>
        </p:txBody>
      </p:sp>
      <p:sp>
        <p:nvSpPr>
          <p:cNvPr id="71683" name="Slide Image Placeholder 1"/>
          <p:cNvSpPr>
            <a:spLocks noGrp="1" noRot="1" noChangeAspect="1" noTextEdit="1"/>
          </p:cNvSpPr>
          <p:nvPr>
            <p:ph type="sldImg"/>
          </p:nvPr>
        </p:nvSpPr>
        <p:spPr>
          <a:ln/>
        </p:spPr>
      </p:sp>
      <p:sp>
        <p:nvSpPr>
          <p:cNvPr id="71684" name="Notes Placeholder 2"/>
          <p:cNvSpPr>
            <a:spLocks noGrp="1"/>
          </p:cNvSpPr>
          <p:nvPr>
            <p:ph type="body" idx="1"/>
          </p:nvPr>
        </p:nvSpPr>
        <p:spPr>
          <a:noFill/>
        </p:spPr>
        <p:txBody>
          <a:bodyPr lIns="91438" tIns="45719" rIns="91438" bIns="45719"/>
          <a:lstStyle/>
          <a:p>
            <a:r>
              <a:rPr lang="en-US" altLang="en-US" b="1" smtClean="0"/>
              <a:t>Item 4   The individual has been notified that release/disclosure of information may only occur with a consent unless it is an emergency </a:t>
            </a:r>
            <a:r>
              <a:rPr lang="en-US" altLang="en-US" b="1" u="sng" smtClean="0"/>
              <a:t>or</a:t>
            </a:r>
            <a:r>
              <a:rPr lang="en-US" altLang="en-US" b="1" smtClean="0"/>
              <a:t> for other exceptions</a:t>
            </a:r>
          </a:p>
          <a:p>
            <a:r>
              <a:rPr lang="en-US" altLang="en-US" b="1" smtClean="0"/>
              <a:t> </a:t>
            </a:r>
            <a:endParaRPr lang="en-US" altLang="en-US" smtClean="0"/>
          </a:p>
          <a:p>
            <a:r>
              <a:rPr lang="en-US" altLang="en-US" smtClean="0"/>
              <a:t>Provider should present evidence that each of the elements cited in the regs have been explained to the consumer/LRP</a:t>
            </a:r>
          </a:p>
          <a:p>
            <a:endParaRPr lang="en-US" altLang="en-US" smtClean="0"/>
          </a:p>
          <a:p>
            <a:r>
              <a:rPr lang="en-US" altLang="en-US" smtClean="0"/>
              <a:t>Release sheets cannot be blank with the consumer/LRP signature at the bottom, must be filled out completely with:</a:t>
            </a:r>
          </a:p>
          <a:p>
            <a:endParaRPr lang="en-US" altLang="en-US" smtClean="0"/>
          </a:p>
          <a:p>
            <a:r>
              <a:rPr lang="en-US" altLang="en-US" smtClean="0"/>
              <a:t>1.  What is to be released</a:t>
            </a:r>
          </a:p>
          <a:p>
            <a:r>
              <a:rPr lang="en-US" altLang="en-US" smtClean="0"/>
              <a:t>2.  To whom should it be released, if multiple items on standardized sheet, must initial the items that the release covers</a:t>
            </a:r>
          </a:p>
          <a:p>
            <a:r>
              <a:rPr lang="en-US" altLang="en-US" smtClean="0"/>
              <a:t>3.  The consumer/LRP must be informed about what release covers</a:t>
            </a:r>
          </a:p>
          <a:p>
            <a:r>
              <a:rPr lang="en-US" altLang="en-US" smtClean="0"/>
              <a:t>4.  Consumer should be informed that the provision of services is not contingent on this consent or need for release</a:t>
            </a:r>
          </a:p>
          <a:p>
            <a:pPr eaLnBrk="1" hangingPunct="1"/>
            <a:endParaRPr lang="en-US" altLang="en-US" smtClean="0"/>
          </a:p>
        </p:txBody>
      </p:sp>
      <p:sp>
        <p:nvSpPr>
          <p:cNvPr id="7168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4550D698-6933-4EF7-9678-0073748B8341}" type="slidenum">
              <a:rPr lang="en-US" altLang="en-US">
                <a:latin typeface="Calibri" pitchFamily="34" charset="0"/>
              </a:rPr>
              <a:pPr algn="r" eaLnBrk="1" hangingPunct="1">
                <a:spcBef>
                  <a:spcPct val="0"/>
                </a:spcBef>
              </a:pPr>
              <a:t>20</a:t>
            </a:fld>
            <a:endParaRPr lang="en-US" altLang="en-US">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D6A6D9F-45CA-4FD3-A565-2C233871A519}" type="slidenum">
              <a:rPr lang="en-US" altLang="en-US" smtClean="0"/>
              <a:pPr eaLnBrk="1" hangingPunct="1">
                <a:spcBef>
                  <a:spcPct val="0"/>
                </a:spcBef>
              </a:pPr>
              <a:t>21</a:t>
            </a:fld>
            <a:endParaRPr lang="en-US" altLang="en-US" smtClean="0"/>
          </a:p>
        </p:txBody>
      </p:sp>
      <p:sp>
        <p:nvSpPr>
          <p:cNvPr id="72707" name="Slide Image Placeholder 1"/>
          <p:cNvSpPr>
            <a:spLocks noGrp="1" noRot="1" noChangeAspect="1" noTextEdit="1"/>
          </p:cNvSpPr>
          <p:nvPr>
            <p:ph type="sldImg"/>
          </p:nvPr>
        </p:nvSpPr>
        <p:spPr>
          <a:ln/>
        </p:spPr>
      </p:sp>
      <p:sp>
        <p:nvSpPr>
          <p:cNvPr id="72708" name="Notes Placeholder 2"/>
          <p:cNvSpPr>
            <a:spLocks noGrp="1"/>
          </p:cNvSpPr>
          <p:nvPr>
            <p:ph type="body" idx="1"/>
          </p:nvPr>
        </p:nvSpPr>
        <p:spPr>
          <a:noFill/>
        </p:spPr>
        <p:txBody>
          <a:bodyPr lIns="91438" tIns="45719" rIns="91438" bIns="45719"/>
          <a:lstStyle/>
          <a:p>
            <a:r>
              <a:rPr lang="en-US" altLang="en-US" b="1" smtClean="0"/>
              <a:t>Item 5 Authorizations to release information are specific to include the items listed: </a:t>
            </a:r>
          </a:p>
          <a:p>
            <a:endParaRPr lang="en-US" altLang="en-US" smtClean="0"/>
          </a:p>
          <a:p>
            <a:r>
              <a:rPr lang="en-US" altLang="en-US" smtClean="0"/>
              <a:t>The consumer’s name</a:t>
            </a:r>
          </a:p>
          <a:p>
            <a:endParaRPr lang="en-US" altLang="en-US" smtClean="0"/>
          </a:p>
          <a:p>
            <a:r>
              <a:rPr lang="en-US" altLang="en-US" smtClean="0"/>
              <a:t>The name of the facility releasing the information </a:t>
            </a:r>
          </a:p>
          <a:p>
            <a:endParaRPr lang="en-US" altLang="en-US" smtClean="0"/>
          </a:p>
          <a:p>
            <a:r>
              <a:rPr lang="en-US" altLang="en-US" smtClean="0"/>
              <a:t>The name of the individual (s), agency (ies) to whom the information is being released</a:t>
            </a:r>
          </a:p>
          <a:p>
            <a:endParaRPr lang="en-US" altLang="en-US" smtClean="0"/>
          </a:p>
          <a:p>
            <a:r>
              <a:rPr lang="en-US" altLang="en-US" smtClean="0"/>
              <a:t>The information to be released</a:t>
            </a:r>
          </a:p>
          <a:p>
            <a:endParaRPr lang="en-US" altLang="en-US" smtClean="0"/>
          </a:p>
          <a:p>
            <a:r>
              <a:rPr lang="en-US" altLang="en-US" smtClean="0"/>
              <a:t>The purpose of release</a:t>
            </a:r>
          </a:p>
          <a:p>
            <a:pPr eaLnBrk="1" hangingPunct="1"/>
            <a:endParaRPr lang="en-US" altLang="en-US" smtClean="0"/>
          </a:p>
        </p:txBody>
      </p:sp>
      <p:sp>
        <p:nvSpPr>
          <p:cNvPr id="7270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79C362F2-F91A-44B6-B2B7-CD2E67CBF6A7}" type="slidenum">
              <a:rPr lang="en-US" altLang="en-US">
                <a:latin typeface="Calibri" pitchFamily="34" charset="0"/>
              </a:rPr>
              <a:pPr algn="r" eaLnBrk="1" hangingPunct="1">
                <a:spcBef>
                  <a:spcPct val="0"/>
                </a:spcBef>
              </a:pPr>
              <a:t>21</a:t>
            </a:fld>
            <a:endParaRPr lang="en-US" altLang="en-US">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DE503DC-6C02-44DF-B8B8-CAA8835D7881}" type="slidenum">
              <a:rPr lang="en-US" altLang="en-US" smtClean="0"/>
              <a:pPr eaLnBrk="1" hangingPunct="1">
                <a:spcBef>
                  <a:spcPct val="0"/>
                </a:spcBef>
              </a:pPr>
              <a:t>22</a:t>
            </a:fld>
            <a:endParaRPr lang="en-US" altLang="en-US" smtClean="0"/>
          </a:p>
        </p:txBody>
      </p:sp>
      <p:sp>
        <p:nvSpPr>
          <p:cNvPr id="73731" name="Slide Image Placeholder 1"/>
          <p:cNvSpPr>
            <a:spLocks noGrp="1" noRot="1" noChangeAspect="1" noTextEdit="1"/>
          </p:cNvSpPr>
          <p:nvPr>
            <p:ph type="sldImg"/>
          </p:nvPr>
        </p:nvSpPr>
        <p:spPr>
          <a:ln/>
        </p:spPr>
      </p:sp>
      <p:sp>
        <p:nvSpPr>
          <p:cNvPr id="73732" name="Notes Placeholder 2"/>
          <p:cNvSpPr>
            <a:spLocks noGrp="1"/>
          </p:cNvSpPr>
          <p:nvPr>
            <p:ph type="body" idx="1"/>
          </p:nvPr>
        </p:nvSpPr>
        <p:spPr>
          <a:noFill/>
        </p:spPr>
        <p:txBody>
          <a:bodyPr lIns="91438" tIns="45719" rIns="91438" bIns="45719"/>
          <a:lstStyle/>
          <a:p>
            <a:r>
              <a:rPr lang="en-US" altLang="en-US" smtClean="0"/>
              <a:t>The length of time release is valid</a:t>
            </a:r>
          </a:p>
          <a:p>
            <a:endParaRPr lang="en-US" altLang="en-US" smtClean="0"/>
          </a:p>
          <a:p>
            <a:r>
              <a:rPr lang="en-US" altLang="en-US" smtClean="0"/>
              <a:t>A statement that the consent is subject to revocation at any time except to the extent that action has been taken in reliance on the consent(  simply put if the provider released information prior to the time the revocation occurred , the consent cannot be revoked for that information to be released)</a:t>
            </a:r>
          </a:p>
          <a:p>
            <a:endParaRPr lang="en-US" altLang="en-US" smtClean="0"/>
          </a:p>
          <a:p>
            <a:r>
              <a:rPr lang="en-US" altLang="en-US" smtClean="0"/>
              <a:t>The signature of the consumer/LRP</a:t>
            </a:r>
          </a:p>
          <a:p>
            <a:endParaRPr lang="en-US" altLang="en-US" smtClean="0"/>
          </a:p>
          <a:p>
            <a:r>
              <a:rPr lang="en-US" altLang="en-US" smtClean="0"/>
              <a:t>The date the consent is signed </a:t>
            </a:r>
          </a:p>
          <a:p>
            <a:endParaRPr lang="en-US" altLang="en-US" smtClean="0"/>
          </a:p>
          <a:p>
            <a:r>
              <a:rPr lang="en-US" altLang="en-US" smtClean="0"/>
              <a:t>Must include a statement regarding protection of HIV or SA information and require disclosure in compliance with Federal law</a:t>
            </a:r>
          </a:p>
          <a:p>
            <a:endParaRPr lang="en-US" altLang="en-US" smtClean="0"/>
          </a:p>
          <a:p>
            <a:r>
              <a:rPr lang="en-US" altLang="en-US" smtClean="0"/>
              <a:t>All elements on this item must be met for each record for overall rating of met</a:t>
            </a:r>
          </a:p>
          <a:p>
            <a:pPr eaLnBrk="1" hangingPunct="1"/>
            <a:endParaRPr lang="en-US" altLang="en-US" smtClean="0"/>
          </a:p>
        </p:txBody>
      </p:sp>
      <p:sp>
        <p:nvSpPr>
          <p:cNvPr id="7373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85C6BEBB-A304-44F2-934F-91E79A17A3D9}" type="slidenum">
              <a:rPr lang="en-US" altLang="en-US">
                <a:latin typeface="Calibri" pitchFamily="34" charset="0"/>
              </a:rPr>
              <a:pPr algn="r" eaLnBrk="1" hangingPunct="1">
                <a:spcBef>
                  <a:spcPct val="0"/>
                </a:spcBef>
              </a:pPr>
              <a:t>22</a:t>
            </a:fld>
            <a:endParaRPr lang="en-US" altLang="en-US">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9BD8B7D-09C8-4D76-9375-725F3529046F}" type="slidenum">
              <a:rPr lang="en-US" altLang="en-US" smtClean="0"/>
              <a:pPr eaLnBrk="1" hangingPunct="1">
                <a:spcBef>
                  <a:spcPct val="0"/>
                </a:spcBef>
              </a:pPr>
              <a:t>23</a:t>
            </a:fld>
            <a:endParaRPr lang="en-US" altLang="en-US" smtClean="0"/>
          </a:p>
        </p:txBody>
      </p:sp>
      <p:sp>
        <p:nvSpPr>
          <p:cNvPr id="74755" name="Slide Image Placeholder 1"/>
          <p:cNvSpPr>
            <a:spLocks noGrp="1" noRot="1" noChangeAspect="1" noTextEdit="1"/>
          </p:cNvSpPr>
          <p:nvPr>
            <p:ph type="sldImg"/>
          </p:nvPr>
        </p:nvSpPr>
        <p:spPr>
          <a:ln/>
        </p:spPr>
      </p:sp>
      <p:sp>
        <p:nvSpPr>
          <p:cNvPr id="74756" name="Notes Placeholder 2"/>
          <p:cNvSpPr>
            <a:spLocks noGrp="1"/>
          </p:cNvSpPr>
          <p:nvPr>
            <p:ph type="body" idx="1"/>
          </p:nvPr>
        </p:nvSpPr>
        <p:spPr>
          <a:noFill/>
        </p:spPr>
        <p:txBody>
          <a:bodyPr lIns="91438" tIns="45719" rIns="91438" bIns="45719"/>
          <a:lstStyle/>
          <a:p>
            <a:pPr defTabSz="457200" eaLnBrk="1" hangingPunct="1"/>
            <a:endParaRPr lang="en-US" altLang="en-US" smtClean="0"/>
          </a:p>
        </p:txBody>
      </p:sp>
      <p:sp>
        <p:nvSpPr>
          <p:cNvPr id="7475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5F535E7A-1DB2-48B3-9792-4A2A6769D3D4}" type="slidenum">
              <a:rPr lang="en-US" altLang="en-US">
                <a:latin typeface="Calibri" pitchFamily="34" charset="0"/>
              </a:rPr>
              <a:pPr algn="r" eaLnBrk="1" hangingPunct="1">
                <a:spcBef>
                  <a:spcPct val="0"/>
                </a:spcBef>
              </a:pPr>
              <a:t>23</a:t>
            </a:fld>
            <a:endParaRPr lang="en-US" altLang="en-US">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CDC3F84-BC2C-4FD8-94CA-24C663E64B31}" type="slidenum">
              <a:rPr lang="en-US" altLang="en-US" smtClean="0"/>
              <a:pPr eaLnBrk="1" hangingPunct="1">
                <a:spcBef>
                  <a:spcPct val="0"/>
                </a:spcBef>
              </a:pPr>
              <a:t>24</a:t>
            </a:fld>
            <a:endParaRPr lang="en-US" altLang="en-US" smtClean="0"/>
          </a:p>
        </p:txBody>
      </p:sp>
      <p:sp>
        <p:nvSpPr>
          <p:cNvPr id="75779" name="Slide Image Placeholder 1"/>
          <p:cNvSpPr>
            <a:spLocks noGrp="1" noRot="1" noChangeAspect="1" noTextEdit="1"/>
          </p:cNvSpPr>
          <p:nvPr>
            <p:ph type="sldImg"/>
          </p:nvPr>
        </p:nvSpPr>
        <p:spPr>
          <a:ln/>
        </p:spPr>
      </p:sp>
      <p:sp>
        <p:nvSpPr>
          <p:cNvPr id="75780" name="Notes Placeholder 2"/>
          <p:cNvSpPr>
            <a:spLocks noGrp="1"/>
          </p:cNvSpPr>
          <p:nvPr>
            <p:ph type="body" idx="1"/>
          </p:nvPr>
        </p:nvSpPr>
        <p:spPr>
          <a:noFill/>
        </p:spPr>
        <p:txBody>
          <a:bodyPr lIns="91438" tIns="45719" rIns="91438" bIns="45719"/>
          <a:lstStyle/>
          <a:p>
            <a:r>
              <a:rPr lang="en-US" altLang="en-US" b="1" smtClean="0"/>
              <a:t>Level I incidents were classified appropriately and reported in accordance with rule.</a:t>
            </a:r>
          </a:p>
          <a:p>
            <a:endParaRPr lang="en-US" altLang="en-US" smtClean="0"/>
          </a:p>
          <a:p>
            <a:r>
              <a:rPr lang="en-US" altLang="en-US" smtClean="0"/>
              <a:t>Sample is 10 Level I Incident Reports</a:t>
            </a:r>
          </a:p>
          <a:p>
            <a:endParaRPr lang="en-US" altLang="en-US" smtClean="0"/>
          </a:p>
          <a:p>
            <a:r>
              <a:rPr lang="en-US" altLang="en-US" smtClean="0"/>
              <a:t> 	The reviewer is able to go back up to 1 year in order to obtain the sample.</a:t>
            </a:r>
          </a:p>
          <a:p>
            <a:endParaRPr lang="en-US" altLang="en-US" smtClean="0"/>
          </a:p>
          <a:p>
            <a:r>
              <a:rPr lang="en-US" altLang="en-US" smtClean="0"/>
              <a:t> 	If there are not 10 to review the reviewer will only review what is available.</a:t>
            </a:r>
          </a:p>
          <a:p>
            <a:endParaRPr lang="en-US" altLang="en-US" smtClean="0"/>
          </a:p>
          <a:p>
            <a:r>
              <a:rPr lang="en-US" altLang="en-US" smtClean="0"/>
              <a:t> 	The primary focus on this item is to determine if each incident was classified appropriately</a:t>
            </a:r>
          </a:p>
          <a:p>
            <a:endParaRPr lang="en-US" altLang="en-US" smtClean="0"/>
          </a:p>
          <a:p>
            <a:r>
              <a:rPr lang="en-US" altLang="en-US" smtClean="0"/>
              <a:t> 	Incidents related to med errors, restrictive intervention or search and seizure must be included in Level I quarterly report.  If not, technical assistance will be provided.</a:t>
            </a:r>
          </a:p>
          <a:p>
            <a:endParaRPr lang="en-US" altLang="en-US" smtClean="0"/>
          </a:p>
          <a:p>
            <a:r>
              <a:rPr lang="en-US" altLang="en-US" smtClean="0"/>
              <a:t> 	If NO incidents, item is rated “N/A.”</a:t>
            </a:r>
          </a:p>
          <a:p>
            <a:endParaRPr lang="en-US" altLang="en-US" smtClean="0"/>
          </a:p>
          <a:p>
            <a:r>
              <a:rPr lang="en-US" altLang="en-US" smtClean="0"/>
              <a:t> 	All incidents must be classified correctly to rate this item “Met.”</a:t>
            </a:r>
          </a:p>
          <a:p>
            <a:pPr eaLnBrk="1" hangingPunct="1"/>
            <a:endParaRPr lang="en-US" altLang="en-US" smtClean="0"/>
          </a:p>
          <a:p>
            <a:r>
              <a:rPr lang="en-US" altLang="en-US" smtClean="0"/>
              <a:t>In addition, the guidelines include</a:t>
            </a:r>
          </a:p>
          <a:p>
            <a:r>
              <a:rPr lang="en-US" altLang="en-US" smtClean="0"/>
              <a:t> </a:t>
            </a:r>
          </a:p>
          <a:p>
            <a:pPr>
              <a:buFontTx/>
              <a:buAutoNum type="arabicPeriod"/>
            </a:pPr>
            <a:r>
              <a:rPr lang="en-US" altLang="en-US" smtClean="0"/>
              <a:t>In cases where no incidents occurred within the reporting period, the quarterly report would indicate "0" and this item is to be scored "NA.“</a:t>
            </a:r>
          </a:p>
          <a:p>
            <a:pPr>
              <a:buFontTx/>
              <a:buAutoNum type="arabicPeriod"/>
            </a:pPr>
            <a:endParaRPr lang="en-US" altLang="en-US" smtClean="0"/>
          </a:p>
          <a:p>
            <a:pPr>
              <a:buFontTx/>
              <a:buAutoNum type="arabicPeriod" startAt="2"/>
            </a:pPr>
            <a:r>
              <a:rPr lang="en-US" altLang="en-US" smtClean="0"/>
              <a:t>Provider will have available Level I incidents for the time period selected for the Routine Review</a:t>
            </a:r>
          </a:p>
          <a:p>
            <a:pPr>
              <a:buFontTx/>
              <a:buAutoNum type="arabicPeriod" startAt="2"/>
            </a:pPr>
            <a:endParaRPr lang="en-US" altLang="en-US" smtClean="0"/>
          </a:p>
          <a:p>
            <a:pPr>
              <a:buFontTx/>
              <a:buAutoNum type="arabicPeriod" startAt="3"/>
            </a:pPr>
            <a:r>
              <a:rPr lang="en-US" altLang="en-US" smtClean="0"/>
              <a:t>The MCO will select 10 reports from provider's system, e.g., handwritten log, notebook with forms, database, spreadsheet, to ensure they were classified as a Level I appropriately. </a:t>
            </a:r>
          </a:p>
          <a:p>
            <a:pPr>
              <a:buFontTx/>
              <a:buAutoNum type="arabicPeriod" startAt="3"/>
            </a:pPr>
            <a:endParaRPr lang="en-US" altLang="en-US" smtClean="0"/>
          </a:p>
          <a:p>
            <a:r>
              <a:rPr lang="en-US" altLang="en-US" smtClean="0"/>
              <a:t>4.  Note: Level I incidents do not have a required form or elements, including follow-up or recommendations. </a:t>
            </a:r>
          </a:p>
          <a:p>
            <a:pPr eaLnBrk="1" hangingPunct="1"/>
            <a:endParaRPr lang="en-US" altLang="en-US" smtClean="0"/>
          </a:p>
        </p:txBody>
      </p:sp>
      <p:sp>
        <p:nvSpPr>
          <p:cNvPr id="7578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E2D77EE6-1C11-456D-A48B-5882FD55A8E7}" type="slidenum">
              <a:rPr lang="en-US" altLang="en-US">
                <a:latin typeface="Calibri" pitchFamily="34" charset="0"/>
              </a:rPr>
              <a:pPr algn="r" eaLnBrk="1" hangingPunct="1">
                <a:spcBef>
                  <a:spcPct val="0"/>
                </a:spcBef>
              </a:pPr>
              <a:t>24</a:t>
            </a:fld>
            <a:endParaRPr lang="en-US" altLang="en-US">
              <a:latin typeface="Calibri"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99BA413-9402-47DB-B7DF-2B7F5F8EEAAE}" type="slidenum">
              <a:rPr lang="en-US" altLang="en-US" smtClean="0"/>
              <a:pPr eaLnBrk="1" hangingPunct="1">
                <a:spcBef>
                  <a:spcPct val="0"/>
                </a:spcBef>
              </a:pPr>
              <a:t>25</a:t>
            </a:fld>
            <a:endParaRPr lang="en-US" altLang="en-US" smtClean="0"/>
          </a:p>
        </p:txBody>
      </p:sp>
      <p:sp>
        <p:nvSpPr>
          <p:cNvPr id="76803" name="Slide Image Placeholder 1"/>
          <p:cNvSpPr>
            <a:spLocks noGrp="1" noRot="1" noChangeAspect="1" noTextEdit="1"/>
          </p:cNvSpPr>
          <p:nvPr>
            <p:ph type="sldImg"/>
          </p:nvPr>
        </p:nvSpPr>
        <p:spPr>
          <a:ln/>
        </p:spPr>
      </p:sp>
      <p:sp>
        <p:nvSpPr>
          <p:cNvPr id="76804" name="Notes Placeholder 2"/>
          <p:cNvSpPr>
            <a:spLocks noGrp="1"/>
          </p:cNvSpPr>
          <p:nvPr>
            <p:ph type="body" idx="1"/>
          </p:nvPr>
        </p:nvSpPr>
        <p:spPr>
          <a:noFill/>
        </p:spPr>
        <p:txBody>
          <a:bodyPr lIns="91438" tIns="45719" rIns="91438" bIns="45719"/>
          <a:lstStyle/>
          <a:p>
            <a:r>
              <a:rPr lang="en-US" altLang="en-US" b="1" smtClean="0"/>
              <a:t>For all Level II and Level III incidents reported, follow-up was conducted and recommendations were implemented in accordance with rule</a:t>
            </a:r>
          </a:p>
          <a:p>
            <a:endParaRPr lang="en-US" altLang="en-US" smtClean="0"/>
          </a:p>
          <a:p>
            <a:r>
              <a:rPr lang="en-US" altLang="en-US" smtClean="0"/>
              <a:t>Sample is 10 Level II and III Reports</a:t>
            </a:r>
          </a:p>
          <a:p>
            <a:endParaRPr lang="en-US" altLang="en-US" smtClean="0"/>
          </a:p>
          <a:p>
            <a:r>
              <a:rPr lang="en-US" altLang="en-US" smtClean="0"/>
              <a:t> 	Pre-site:  Review incidents in IRIS to determine if follow-up completed and recommendations implemented.</a:t>
            </a:r>
          </a:p>
          <a:p>
            <a:endParaRPr lang="en-US" altLang="en-US" smtClean="0"/>
          </a:p>
          <a:p>
            <a:r>
              <a:rPr lang="en-US" altLang="en-US" smtClean="0"/>
              <a:t> 	On-site:  Review provider documentation for follow-up and implementation of recommendations for outstanding Level IIs and IIIs.</a:t>
            </a:r>
          </a:p>
          <a:p>
            <a:endParaRPr lang="en-US" altLang="en-US" smtClean="0"/>
          </a:p>
          <a:p>
            <a:r>
              <a:rPr lang="en-US" altLang="en-US" smtClean="0"/>
              <a:t> 	Review incident log or list against IRIS to determine if all incidents were submitted.</a:t>
            </a:r>
          </a:p>
          <a:p>
            <a:endParaRPr lang="en-US" altLang="en-US" smtClean="0"/>
          </a:p>
          <a:p>
            <a:r>
              <a:rPr lang="en-US" altLang="en-US" smtClean="0"/>
              <a:t> 	Each incident must have been reported, follow-up occurred and recommendation implemented to rate this item “Met.” </a:t>
            </a:r>
          </a:p>
          <a:p>
            <a:endParaRPr lang="en-US" altLang="en-US" smtClean="0"/>
          </a:p>
          <a:p>
            <a:r>
              <a:rPr lang="en-US" altLang="en-US" smtClean="0"/>
              <a:t>In addition, the guidelines include:</a:t>
            </a:r>
          </a:p>
          <a:p>
            <a:endParaRPr lang="en-US" altLang="en-US" smtClean="0"/>
          </a:p>
          <a:p>
            <a:pPr>
              <a:buFontTx/>
              <a:buAutoNum type="arabicPeriod"/>
            </a:pPr>
            <a:r>
              <a:rPr lang="en-US" altLang="en-US" smtClean="0"/>
              <a:t>On-site: Evidence of implementation of follow-up and recommendations for outstanding Level IIs and IIIs would be in employee supervision logs/notes, training logs, provider training sign-in sheets, provider internal follow up forms, or other written documentation the provider uses. </a:t>
            </a:r>
          </a:p>
          <a:p>
            <a:pPr>
              <a:buFontTx/>
              <a:buAutoNum type="arabicPeriod"/>
            </a:pPr>
            <a:endParaRPr lang="en-US" altLang="en-US" smtClean="0"/>
          </a:p>
          <a:p>
            <a:r>
              <a:rPr lang="en-US" altLang="en-US" smtClean="0"/>
              <a:t>2.	LME/MCO will review provider's incident log or listing of incidents against IRIS listing of incidents in order to determine if any incidents were created but not submitted.</a:t>
            </a:r>
          </a:p>
          <a:p>
            <a:pPr eaLnBrk="1" hangingPunct="1"/>
            <a:endParaRPr lang="en-US" altLang="en-US" smtClean="0"/>
          </a:p>
        </p:txBody>
      </p:sp>
      <p:sp>
        <p:nvSpPr>
          <p:cNvPr id="7680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D520CE87-E167-40D3-ADC2-2F2A60A4E7D5}" type="slidenum">
              <a:rPr lang="en-US" altLang="en-US">
                <a:latin typeface="Calibri" pitchFamily="34" charset="0"/>
              </a:rPr>
              <a:pPr algn="r" eaLnBrk="1" hangingPunct="1">
                <a:spcBef>
                  <a:spcPct val="0"/>
                </a:spcBef>
              </a:pPr>
              <a:t>25</a:t>
            </a:fld>
            <a:endParaRPr lang="en-US" altLang="en-US">
              <a:latin typeface="Calibri"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EEAF70A-5FF6-4F4C-A223-8B32DA82A8DA}" type="slidenum">
              <a:rPr lang="en-US" altLang="en-US" smtClean="0"/>
              <a:pPr eaLnBrk="1" hangingPunct="1">
                <a:spcBef>
                  <a:spcPct val="0"/>
                </a:spcBef>
              </a:pPr>
              <a:t>26</a:t>
            </a:fld>
            <a:endParaRPr lang="en-US" altLang="en-US" smtClean="0"/>
          </a:p>
        </p:txBody>
      </p:sp>
      <p:sp>
        <p:nvSpPr>
          <p:cNvPr id="77827" name="Slide Image Placeholder 1"/>
          <p:cNvSpPr>
            <a:spLocks noGrp="1" noRot="1" noChangeAspect="1" noTextEdit="1"/>
          </p:cNvSpPr>
          <p:nvPr>
            <p:ph type="sldImg"/>
          </p:nvPr>
        </p:nvSpPr>
        <p:spPr>
          <a:ln/>
        </p:spPr>
      </p:sp>
      <p:sp>
        <p:nvSpPr>
          <p:cNvPr id="77828" name="Notes Placeholder 2"/>
          <p:cNvSpPr>
            <a:spLocks noGrp="1"/>
          </p:cNvSpPr>
          <p:nvPr>
            <p:ph type="body" idx="1"/>
          </p:nvPr>
        </p:nvSpPr>
        <p:spPr>
          <a:noFill/>
        </p:spPr>
        <p:txBody>
          <a:bodyPr lIns="91438" tIns="45719" rIns="91438" bIns="45719"/>
          <a:lstStyle/>
          <a:p>
            <a:r>
              <a:rPr lang="en-US" altLang="en-US" b="1" smtClean="0"/>
              <a:t>The agency's practice of restrictive interventions is in accordance with their agency policy and administrative rule</a:t>
            </a:r>
          </a:p>
          <a:p>
            <a:endParaRPr lang="en-US" altLang="en-US" smtClean="0"/>
          </a:p>
          <a:p>
            <a:r>
              <a:rPr lang="en-US" altLang="en-US" smtClean="0"/>
              <a:t>Sample is 10 Incidents of Restrictive Intervention</a:t>
            </a:r>
          </a:p>
          <a:p>
            <a:endParaRPr lang="en-US" altLang="en-US" smtClean="0"/>
          </a:p>
          <a:p>
            <a:r>
              <a:rPr lang="en-US" altLang="en-US" smtClean="0"/>
              <a:t>Pre-site:</a:t>
            </a:r>
          </a:p>
          <a:p>
            <a:endParaRPr lang="en-US" altLang="en-US" smtClean="0"/>
          </a:p>
          <a:p>
            <a:r>
              <a:rPr lang="en-US" altLang="en-US" smtClean="0"/>
              <a:t> 	Review policy &amp; procedure on Restrictive Intervention and determine if all elements of rule are included.</a:t>
            </a:r>
          </a:p>
          <a:p>
            <a:endParaRPr lang="en-US" altLang="en-US" smtClean="0"/>
          </a:p>
          <a:p>
            <a:r>
              <a:rPr lang="en-US" altLang="en-US" smtClean="0"/>
              <a:t> 	Each RI sampled must be in the submitted corresponding Quarterly Summary and in IRIS</a:t>
            </a:r>
          </a:p>
          <a:p>
            <a:pPr eaLnBrk="1" hangingPunct="1"/>
            <a:endParaRPr lang="en-US" altLang="en-US" smtClean="0"/>
          </a:p>
          <a:p>
            <a:pPr eaLnBrk="1" hangingPunct="1"/>
            <a:endParaRPr lang="en-US" altLang="en-US" smtClean="0"/>
          </a:p>
        </p:txBody>
      </p:sp>
      <p:sp>
        <p:nvSpPr>
          <p:cNvPr id="7782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66A2F380-42D3-4878-BB70-D035BFD81435}" type="slidenum">
              <a:rPr lang="en-US" altLang="en-US">
                <a:latin typeface="Calibri" pitchFamily="34" charset="0"/>
              </a:rPr>
              <a:pPr algn="r" eaLnBrk="1" hangingPunct="1">
                <a:spcBef>
                  <a:spcPct val="0"/>
                </a:spcBef>
              </a:pPr>
              <a:t>26</a:t>
            </a:fld>
            <a:endParaRPr lang="en-US" altLang="en-US">
              <a:latin typeface="Calibri"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A64B6C8-C3B3-407C-88FF-EDFB7AE85C21}" type="slidenum">
              <a:rPr lang="en-US" altLang="en-US" smtClean="0"/>
              <a:pPr eaLnBrk="1" hangingPunct="1">
                <a:spcBef>
                  <a:spcPct val="0"/>
                </a:spcBef>
              </a:pPr>
              <a:t>27</a:t>
            </a:fld>
            <a:endParaRPr lang="en-US" altLang="en-US" smtClean="0"/>
          </a:p>
        </p:txBody>
      </p:sp>
      <p:sp>
        <p:nvSpPr>
          <p:cNvPr id="78851" name="Slide Image Placeholder 1"/>
          <p:cNvSpPr>
            <a:spLocks noGrp="1" noRot="1" noChangeAspect="1" noTextEdit="1"/>
          </p:cNvSpPr>
          <p:nvPr>
            <p:ph type="sldImg"/>
          </p:nvPr>
        </p:nvSpPr>
        <p:spPr>
          <a:ln/>
        </p:spPr>
      </p:sp>
      <p:sp>
        <p:nvSpPr>
          <p:cNvPr id="78852" name="Notes Placeholder 2"/>
          <p:cNvSpPr>
            <a:spLocks noGrp="1"/>
          </p:cNvSpPr>
          <p:nvPr>
            <p:ph type="body" idx="1"/>
          </p:nvPr>
        </p:nvSpPr>
        <p:spPr>
          <a:noFill/>
        </p:spPr>
        <p:txBody>
          <a:bodyPr lIns="91438" tIns="45719" rIns="91438" bIns="45719"/>
          <a:lstStyle/>
          <a:p>
            <a:r>
              <a:rPr lang="en-US" altLang="en-US" smtClean="0"/>
              <a:t>On-site: Review RI log to ensure compliance with rule:</a:t>
            </a:r>
          </a:p>
          <a:p>
            <a:endParaRPr lang="en-US" altLang="en-US" smtClean="0"/>
          </a:p>
          <a:p>
            <a:r>
              <a:rPr lang="en-US" altLang="en-US" smtClean="0"/>
              <a:t> 	Agency policy and procedure must meet requirements of rule; and </a:t>
            </a:r>
          </a:p>
          <a:p>
            <a:r>
              <a:rPr lang="en-US" altLang="en-US" smtClean="0"/>
              <a:t> </a:t>
            </a:r>
          </a:p>
          <a:p>
            <a:r>
              <a:rPr lang="en-US" altLang="en-US" smtClean="0"/>
              <a:t> 	Each RI in sample must be conducted per policy and per elements in rule to rate this item “Met.”</a:t>
            </a:r>
          </a:p>
          <a:p>
            <a:endParaRPr lang="en-US" altLang="en-US" smtClean="0"/>
          </a:p>
          <a:p>
            <a:r>
              <a:rPr lang="en-US" altLang="en-US" smtClean="0"/>
              <a:t> 	This item requires 100% compliance as part of the assessment for Health &amp; Safety</a:t>
            </a:r>
          </a:p>
          <a:p>
            <a:endParaRPr lang="en-US" altLang="en-US" smtClean="0"/>
          </a:p>
          <a:p>
            <a:r>
              <a:rPr lang="en-US" altLang="en-US" smtClean="0"/>
              <a:t>In addition, the guidelines include:</a:t>
            </a:r>
          </a:p>
          <a:p>
            <a:endParaRPr lang="en-US" altLang="en-US" smtClean="0"/>
          </a:p>
          <a:p>
            <a:pPr>
              <a:buFontTx/>
              <a:buAutoNum type="arabicPeriod"/>
            </a:pPr>
            <a:r>
              <a:rPr lang="en-US" altLang="en-US" smtClean="0"/>
              <a:t>Verify that in programs where restrictive interventions are used that the provider has written and implemented policies and procedures for the prevention and use of restrictive interventions. Policies and procedures shall be consistent with 10A NCAC 27E.0104(e)(1-19).</a:t>
            </a:r>
          </a:p>
          <a:p>
            <a:pPr>
              <a:buFontTx/>
              <a:buAutoNum type="arabicPeriod"/>
            </a:pPr>
            <a:endParaRPr lang="en-US" altLang="en-US" smtClean="0"/>
          </a:p>
          <a:p>
            <a:pPr>
              <a:buFontTx/>
              <a:buAutoNum type="arabicPeriod" startAt="2"/>
            </a:pPr>
            <a:r>
              <a:rPr lang="en-US" altLang="en-US" smtClean="0"/>
              <a:t>There are two pre-site activities the MCO will conduct first will be to </a:t>
            </a:r>
          </a:p>
          <a:p>
            <a:pPr>
              <a:buFontTx/>
              <a:buAutoNum type="arabicPeriod" startAt="2"/>
            </a:pPr>
            <a:endParaRPr lang="en-US" altLang="en-US" smtClean="0"/>
          </a:p>
          <a:p>
            <a:pPr>
              <a:buFontTx/>
              <a:buAutoNum type="arabicPeriod" startAt="3"/>
            </a:pPr>
            <a:r>
              <a:rPr lang="en-US" altLang="en-US" smtClean="0"/>
              <a:t>review the provider's policy and procedure on use of Restrictive Interventions to ensure all elements of the rule are included and</a:t>
            </a:r>
          </a:p>
          <a:p>
            <a:pPr>
              <a:buFontTx/>
              <a:buAutoNum type="arabicPeriod" startAt="3"/>
            </a:pPr>
            <a:endParaRPr lang="en-US" altLang="en-US" smtClean="0"/>
          </a:p>
          <a:p>
            <a:pPr>
              <a:buFontTx/>
              <a:buAutoNum type="arabicPeriod" startAt="4"/>
            </a:pPr>
            <a:r>
              <a:rPr lang="en-US" altLang="en-US" smtClean="0"/>
              <a:t>MCO review the provider’s quarterly summaries and level III and III Restrictive Interventions in IRIS.</a:t>
            </a:r>
          </a:p>
          <a:p>
            <a:r>
              <a:rPr lang="en-US" altLang="en-US" smtClean="0"/>
              <a:t> </a:t>
            </a:r>
          </a:p>
          <a:p>
            <a:r>
              <a:rPr lang="en-US" altLang="en-US" smtClean="0"/>
              <a:t>5.  On-site: MCO to review the provider’s Restrictive Intervention log to</a:t>
            </a:r>
          </a:p>
          <a:p>
            <a:r>
              <a:rPr lang="en-US" altLang="en-US" smtClean="0"/>
              <a:t>ensure compliance with elements in the rule 10A NCAC 27E.0104 (e) (17) (i-x), the log can be in various formats, a spreadsheet, notebook of restrictive interventions.</a:t>
            </a:r>
          </a:p>
          <a:p>
            <a:r>
              <a:rPr lang="en-US" altLang="en-US" smtClean="0"/>
              <a:t> </a:t>
            </a:r>
          </a:p>
          <a:p>
            <a:pPr>
              <a:buFontTx/>
              <a:buAutoNum type="arabicPeriod" startAt="6"/>
            </a:pPr>
            <a:r>
              <a:rPr lang="en-US" altLang="en-US" smtClean="0"/>
              <a:t>The sample will include both planned and emergency restrictive interventions.</a:t>
            </a:r>
          </a:p>
          <a:p>
            <a:pPr>
              <a:buFontTx/>
              <a:buAutoNum type="arabicPeriod" startAt="6"/>
            </a:pPr>
            <a:endParaRPr lang="en-US" altLang="en-US" smtClean="0"/>
          </a:p>
          <a:p>
            <a:pPr>
              <a:buFontTx/>
              <a:buAutoNum type="arabicPeriod" startAt="7"/>
            </a:pPr>
            <a:r>
              <a:rPr lang="en-US" altLang="en-US" smtClean="0"/>
              <a:t>Scoring: The agency policy must be in accordance with the administrative code and each restricitive intervention must be conducted in accordance with agency policy and all elements in the administrative code for the restrictive intervention to be scored as met.</a:t>
            </a:r>
          </a:p>
          <a:p>
            <a:pPr>
              <a:buFontTx/>
              <a:buAutoNum type="arabicPeriod" startAt="7"/>
            </a:pPr>
            <a:endParaRPr lang="en-US" altLang="en-US" smtClean="0"/>
          </a:p>
          <a:p>
            <a:r>
              <a:rPr lang="en-US" altLang="en-US" smtClean="0"/>
              <a:t>8.  Due to the necessity to assess for health and safety, this item requires 100% compliance. For providers that score under 100% the MCO may choose to conduct a targeted monitoring, request a plan of correction or provide technical assistance based on the determination if significant health and safety issues are present.</a:t>
            </a:r>
          </a:p>
          <a:p>
            <a:pPr eaLnBrk="1" hangingPunct="1"/>
            <a:endParaRPr lang="en-US" altLang="en-US" smtClean="0"/>
          </a:p>
        </p:txBody>
      </p:sp>
      <p:sp>
        <p:nvSpPr>
          <p:cNvPr id="7885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C4DACA4E-FE56-4C7F-A505-DB2B781BD4A2}" type="slidenum">
              <a:rPr lang="en-US" altLang="en-US">
                <a:latin typeface="Calibri" pitchFamily="34" charset="0"/>
              </a:rPr>
              <a:pPr algn="r" eaLnBrk="1" hangingPunct="1">
                <a:spcBef>
                  <a:spcPct val="0"/>
                </a:spcBef>
              </a:pPr>
              <a:t>27</a:t>
            </a:fld>
            <a:endParaRPr lang="en-US" altLang="en-US">
              <a:latin typeface="Calibri"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11169DB-31BE-451F-AB51-EC96F5248441}" type="slidenum">
              <a:rPr lang="en-US" altLang="en-US" smtClean="0"/>
              <a:pPr eaLnBrk="1" hangingPunct="1">
                <a:spcBef>
                  <a:spcPct val="0"/>
                </a:spcBef>
              </a:pPr>
              <a:t>28</a:t>
            </a:fld>
            <a:endParaRPr lang="en-US" altLang="en-US" smtClean="0"/>
          </a:p>
        </p:txBody>
      </p:sp>
      <p:sp>
        <p:nvSpPr>
          <p:cNvPr id="79875" name="Slide Image Placeholder 1"/>
          <p:cNvSpPr>
            <a:spLocks noGrp="1" noRot="1" noChangeAspect="1" noTextEdit="1"/>
          </p:cNvSpPr>
          <p:nvPr>
            <p:ph type="sldImg"/>
          </p:nvPr>
        </p:nvSpPr>
        <p:spPr>
          <a:ln/>
        </p:spPr>
      </p:sp>
      <p:sp>
        <p:nvSpPr>
          <p:cNvPr id="79876" name="Notes Placeholder 2"/>
          <p:cNvSpPr>
            <a:spLocks noGrp="1"/>
          </p:cNvSpPr>
          <p:nvPr>
            <p:ph type="body" idx="1"/>
          </p:nvPr>
        </p:nvSpPr>
        <p:spPr>
          <a:noFill/>
        </p:spPr>
        <p:txBody>
          <a:bodyPr lIns="91438" tIns="45719" rIns="91438" bIns="45719"/>
          <a:lstStyle/>
          <a:p>
            <a:r>
              <a:rPr lang="en-US" altLang="en-US" b="1" smtClean="0"/>
              <a:t>The provider is responsive to complaints received per timelines in policy</a:t>
            </a:r>
          </a:p>
          <a:p>
            <a:endParaRPr lang="en-US" altLang="en-US" smtClean="0"/>
          </a:p>
          <a:p>
            <a:r>
              <a:rPr lang="en-US" altLang="en-US" smtClean="0"/>
              <a:t>Sample is 10 Complaints</a:t>
            </a:r>
          </a:p>
          <a:p>
            <a:endParaRPr lang="en-US" altLang="en-US" smtClean="0"/>
          </a:p>
          <a:p>
            <a:r>
              <a:rPr lang="en-US" altLang="en-US" smtClean="0"/>
              <a:t> 	Pre-site activities include:  Review provider Complaint Policy &amp; Procedure for addressing and resolving complaints/grievances .  There must be a defined procedure.  However the rule doesn’t have any required elements or timeframe.</a:t>
            </a:r>
          </a:p>
          <a:p>
            <a:endParaRPr lang="en-US" altLang="en-US" smtClean="0"/>
          </a:p>
          <a:p>
            <a:r>
              <a:rPr lang="en-US" altLang="en-US" smtClean="0"/>
              <a:t> 	On-site the MCO will request to see 10 complaints.  If there are not 10 reports, for the time period of the review the MCO will go back up to 1 year if needed.  If there are still not 10, review the number found.</a:t>
            </a:r>
          </a:p>
          <a:p>
            <a:endParaRPr lang="en-US" altLang="en-US" smtClean="0"/>
          </a:p>
          <a:p>
            <a:r>
              <a:rPr lang="en-US" altLang="en-US" smtClean="0"/>
              <a:t> 	Policy &amp; Procedure must be present and implemented in all complaints reviewed to rate this item “Met.”</a:t>
            </a:r>
          </a:p>
          <a:p>
            <a:endParaRPr lang="en-US" altLang="en-US" smtClean="0"/>
          </a:p>
          <a:p>
            <a:r>
              <a:rPr lang="en-US" altLang="en-US" smtClean="0"/>
              <a:t>In addition, the guidelines include:</a:t>
            </a:r>
          </a:p>
          <a:p>
            <a:endParaRPr lang="en-US" altLang="en-US" smtClean="0"/>
          </a:p>
          <a:p>
            <a:pPr>
              <a:buFontTx/>
              <a:buAutoNum type="arabicPeriod"/>
            </a:pPr>
            <a:r>
              <a:rPr lang="en-US" altLang="en-US" smtClean="0"/>
              <a:t>Review documentation to verify that the provider has an investigation process in place. Provider has system to maintain documentation of complaints /grievances to include specific actions taken during follow-up.</a:t>
            </a:r>
          </a:p>
          <a:p>
            <a:pPr>
              <a:buFontTx/>
              <a:buAutoNum type="arabicPeriod"/>
            </a:pPr>
            <a:endParaRPr lang="en-US" altLang="en-US" smtClean="0"/>
          </a:p>
          <a:p>
            <a:pPr>
              <a:buFontTx/>
              <a:buAutoNum type="arabicPeriod" startAt="2"/>
            </a:pPr>
            <a:r>
              <a:rPr lang="en-US" altLang="en-US" smtClean="0"/>
              <a:t>Pre-Site: MCO reviews and is familiar with provider’s policy and procedure on complaints. Note: Rule 10A NCAC 27G .0201 does not require that providers have certain elements in their policy and procedure. However, agency policy must include the procedures for addressing and resolving complaints/ grievances.</a:t>
            </a:r>
          </a:p>
          <a:p>
            <a:pPr>
              <a:buFontTx/>
              <a:buAutoNum type="arabicPeriod" startAt="2"/>
            </a:pPr>
            <a:endParaRPr lang="en-US" altLang="en-US" smtClean="0"/>
          </a:p>
          <a:p>
            <a:pPr>
              <a:buFontTx/>
              <a:buAutoNum type="arabicPeriod" startAt="3"/>
            </a:pPr>
            <a:r>
              <a:rPr lang="en-US" altLang="en-US" smtClean="0"/>
              <a:t>On-site: Complaints reviewed must be from the MCO conducting the review. The MCO will not go back more than one year to obtain a sample of 10 complaints. If there are not 10 complaints, only those complaints which are presented will be reviewed. The MCO will select 10 complaints chosen at random from provider's system e.g. handwritten log, notebook with forms, database, spreadsheet, etc. to ensure they were handled according to agencies' policy and procedures. </a:t>
            </a:r>
          </a:p>
          <a:p>
            <a:pPr>
              <a:buFontTx/>
              <a:buAutoNum type="arabicPeriod" startAt="3"/>
            </a:pPr>
            <a:endParaRPr lang="en-US" altLang="en-US" smtClean="0"/>
          </a:p>
          <a:p>
            <a:pPr>
              <a:buFontTx/>
              <a:buAutoNum type="arabicPeriod" startAt="4"/>
            </a:pPr>
            <a:r>
              <a:rPr lang="en-US" altLang="en-US" smtClean="0"/>
              <a:t>There must be a defined policy and procedure. If there is no defined procedure with timelines specified by the provider (such as person/ position to contact), this item is scored Not Met and LME/MCO may conduct a targeted monitoring, request a plan of correction or provide technical assistance.</a:t>
            </a:r>
          </a:p>
          <a:p>
            <a:pPr>
              <a:buFontTx/>
              <a:buAutoNum type="arabicPeriod" startAt="4"/>
            </a:pPr>
            <a:endParaRPr lang="en-US" altLang="en-US" smtClean="0"/>
          </a:p>
          <a:p>
            <a:pPr>
              <a:buFontTx/>
              <a:buAutoNum type="arabicPeriod" startAt="5"/>
            </a:pPr>
            <a:r>
              <a:rPr lang="en-US" altLang="en-US" smtClean="0"/>
              <a:t>Scoring: The agency policy must include a procedure for addressing complaints. Each complaint must be handled in accordance with agency procedure for the complaint to be scored as met.</a:t>
            </a:r>
          </a:p>
          <a:p>
            <a:pPr>
              <a:buFontTx/>
              <a:buAutoNum type="arabicPeriod" startAt="5"/>
            </a:pPr>
            <a:endParaRPr lang="en-US" altLang="en-US" smtClean="0"/>
          </a:p>
          <a:p>
            <a:r>
              <a:rPr lang="en-US" altLang="en-US" smtClean="0"/>
              <a:t> </a:t>
            </a:r>
          </a:p>
          <a:p>
            <a:pPr eaLnBrk="1" hangingPunct="1"/>
            <a:endParaRPr lang="en-US" altLang="en-US" smtClean="0"/>
          </a:p>
        </p:txBody>
      </p:sp>
      <p:sp>
        <p:nvSpPr>
          <p:cNvPr id="7987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AF60B416-82DF-4CB6-B90C-5406FBAF5A91}" type="slidenum">
              <a:rPr lang="en-US" altLang="en-US">
                <a:latin typeface="Calibri" pitchFamily="34" charset="0"/>
              </a:rPr>
              <a:pPr algn="r" eaLnBrk="1" hangingPunct="1">
                <a:spcBef>
                  <a:spcPct val="0"/>
                </a:spcBef>
              </a:pPr>
              <a:t>28</a:t>
            </a:fld>
            <a:endParaRPr lang="en-US" altLang="en-US">
              <a:latin typeface="Calibri"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4B1BEF2-CB52-4128-AEFF-30C39DAD8AB4}" type="slidenum">
              <a:rPr lang="en-US" altLang="en-US" smtClean="0"/>
              <a:pPr eaLnBrk="1" hangingPunct="1">
                <a:spcBef>
                  <a:spcPct val="0"/>
                </a:spcBef>
              </a:pPr>
              <a:t>29</a:t>
            </a:fld>
            <a:endParaRPr lang="en-US" altLang="en-US" smtClean="0"/>
          </a:p>
        </p:txBody>
      </p:sp>
      <p:sp>
        <p:nvSpPr>
          <p:cNvPr id="80899" name="Slide Image Placeholder 1"/>
          <p:cNvSpPr>
            <a:spLocks noGrp="1" noRot="1" noChangeAspect="1" noTextEdit="1"/>
          </p:cNvSpPr>
          <p:nvPr>
            <p:ph type="sldImg"/>
          </p:nvPr>
        </p:nvSpPr>
        <p:spPr>
          <a:ln/>
        </p:spPr>
      </p:sp>
      <p:sp>
        <p:nvSpPr>
          <p:cNvPr id="80900" name="Notes Placeholder 2"/>
          <p:cNvSpPr>
            <a:spLocks noGrp="1"/>
          </p:cNvSpPr>
          <p:nvPr>
            <p:ph type="body" idx="1"/>
          </p:nvPr>
        </p:nvSpPr>
        <p:spPr>
          <a:noFill/>
        </p:spPr>
        <p:txBody>
          <a:bodyPr lIns="91438" tIns="45719" rIns="91438" bIns="45719"/>
          <a:lstStyle/>
          <a:p>
            <a:pPr defTabSz="457200" eaLnBrk="1" hangingPunct="1"/>
            <a:endParaRPr lang="en-US" altLang="en-US" smtClean="0"/>
          </a:p>
        </p:txBody>
      </p:sp>
      <p:sp>
        <p:nvSpPr>
          <p:cNvPr id="8090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49E2F0E1-37C2-4E9B-8723-B8842E156BF1}" type="slidenum">
              <a:rPr lang="en-US" altLang="en-US">
                <a:latin typeface="Calibri" pitchFamily="34" charset="0"/>
              </a:rPr>
              <a:pPr algn="r" eaLnBrk="1" hangingPunct="1">
                <a:spcBef>
                  <a:spcPct val="0"/>
                </a:spcBef>
              </a:pPr>
              <a:t>29</a:t>
            </a:fld>
            <a:endParaRPr lang="en-US" alt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3E69B24-58DB-4279-AECE-DC7F91715D95}" type="slidenum">
              <a:rPr lang="en-US" altLang="en-US" smtClean="0"/>
              <a:pPr eaLnBrk="1" hangingPunct="1">
                <a:spcBef>
                  <a:spcPct val="0"/>
                </a:spcBef>
              </a:pPr>
              <a:t>3</a:t>
            </a:fld>
            <a:endParaRPr lang="en-US" altLang="en-US" smtClean="0"/>
          </a:p>
        </p:txBody>
      </p:sp>
      <p:sp>
        <p:nvSpPr>
          <p:cNvPr id="54275" name="Slide Image Placeholder 1"/>
          <p:cNvSpPr>
            <a:spLocks noGrp="1" noRot="1" noChangeAspect="1" noTextEdit="1"/>
          </p:cNvSpPr>
          <p:nvPr>
            <p:ph type="sldImg"/>
          </p:nvPr>
        </p:nvSpPr>
        <p:spPr>
          <a:ln/>
        </p:spPr>
      </p:sp>
      <p:sp>
        <p:nvSpPr>
          <p:cNvPr id="54276" name="Notes Placeholder 2"/>
          <p:cNvSpPr>
            <a:spLocks noGrp="1"/>
          </p:cNvSpPr>
          <p:nvPr>
            <p:ph type="body" idx="1"/>
          </p:nvPr>
        </p:nvSpPr>
        <p:spPr>
          <a:noFill/>
        </p:spPr>
        <p:txBody>
          <a:bodyPr lIns="91438" tIns="45719" rIns="91438" bIns="45719"/>
          <a:lstStyle/>
          <a:p>
            <a:r>
              <a:rPr lang="en-US" altLang="en-US" smtClean="0"/>
              <a:t>This webinar will only focus on Routine Monitoring – not specialized or targeted reviews.  The point that we want to make here is that the routine tools, in their entirety or in part, can be used for other type of reviews, investigations, audits or monitoring activities.</a:t>
            </a:r>
          </a:p>
          <a:p>
            <a:endParaRPr lang="en-US" altLang="en-US" smtClean="0"/>
          </a:p>
          <a:p>
            <a:r>
              <a:rPr lang="en-US" altLang="en-US" smtClean="0"/>
              <a:t>Our discussion of the Routine Monitoring Tools today lays the foundation upon which other components of the process will be revised and reconstructed (e.g, advanced placement).</a:t>
            </a:r>
          </a:p>
          <a:p>
            <a:endParaRPr lang="en-US" altLang="en-US" smtClean="0"/>
          </a:p>
          <a:p>
            <a:pPr eaLnBrk="1" hangingPunct="1"/>
            <a:endParaRPr lang="en-US" altLang="en-US" smtClean="0"/>
          </a:p>
        </p:txBody>
      </p:sp>
      <p:sp>
        <p:nvSpPr>
          <p:cNvPr id="5427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66DD3A4A-C80E-4CCC-94DC-3F755220DCF2}" type="slidenum">
              <a:rPr lang="en-US" altLang="en-US">
                <a:latin typeface="Calibri" pitchFamily="34" charset="0"/>
              </a:rPr>
              <a:pPr algn="r" eaLnBrk="1" hangingPunct="1">
                <a:spcBef>
                  <a:spcPct val="0"/>
                </a:spcBef>
              </a:pPr>
              <a:t>3</a:t>
            </a:fld>
            <a:endParaRPr lang="en-US" altLang="en-US">
              <a:latin typeface="Calibri"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33E38F0-78F2-4149-A3BB-8752AB93A955}" type="slidenum">
              <a:rPr lang="en-US" altLang="en-US" smtClean="0"/>
              <a:pPr eaLnBrk="1" hangingPunct="1">
                <a:spcBef>
                  <a:spcPct val="0"/>
                </a:spcBef>
              </a:pPr>
              <a:t>30</a:t>
            </a:fld>
            <a:endParaRPr lang="en-US" altLang="en-US" smtClean="0"/>
          </a:p>
        </p:txBody>
      </p:sp>
      <p:sp>
        <p:nvSpPr>
          <p:cNvPr id="81923" name="Slide Image Placeholder 1"/>
          <p:cNvSpPr>
            <a:spLocks noGrp="1" noRot="1" noChangeAspect="1" noTextEdit="1"/>
          </p:cNvSpPr>
          <p:nvPr>
            <p:ph type="sldImg"/>
          </p:nvPr>
        </p:nvSpPr>
        <p:spPr>
          <a:ln/>
        </p:spPr>
      </p:sp>
      <p:sp>
        <p:nvSpPr>
          <p:cNvPr id="81924" name="Notes Placeholder 2"/>
          <p:cNvSpPr>
            <a:spLocks noGrp="1"/>
          </p:cNvSpPr>
          <p:nvPr>
            <p:ph type="body" idx="1"/>
          </p:nvPr>
        </p:nvSpPr>
        <p:spPr>
          <a:noFill/>
        </p:spPr>
        <p:txBody>
          <a:bodyPr lIns="91438" tIns="45719" rIns="91438" bIns="45719"/>
          <a:lstStyle/>
          <a:p>
            <a:r>
              <a:rPr lang="en-US" altLang="en-US" b="1" smtClean="0"/>
              <a:t>There is documentation that coordination of care is occurring between providers involved with the individual</a:t>
            </a:r>
          </a:p>
          <a:p>
            <a:endParaRPr lang="en-US" altLang="en-US" smtClean="0"/>
          </a:p>
          <a:p>
            <a:r>
              <a:rPr lang="en-US" altLang="en-US" smtClean="0"/>
              <a:t>Sample is same 30 service events as in Item 1</a:t>
            </a:r>
          </a:p>
          <a:p>
            <a:endParaRPr lang="en-US" altLang="en-US" smtClean="0"/>
          </a:p>
          <a:p>
            <a:r>
              <a:rPr lang="en-US" altLang="en-US" smtClean="0"/>
              <a:t> 	Coordination of Care requirements vary per service definition</a:t>
            </a:r>
          </a:p>
          <a:p>
            <a:endParaRPr lang="en-US" altLang="en-US" smtClean="0"/>
          </a:p>
          <a:p>
            <a:r>
              <a:rPr lang="en-US" altLang="en-US" smtClean="0"/>
              <a:t> 	Evidence must be written</a:t>
            </a:r>
          </a:p>
          <a:p>
            <a:endParaRPr lang="en-US" altLang="en-US" smtClean="0"/>
          </a:p>
          <a:p>
            <a:r>
              <a:rPr lang="en-US" altLang="en-US" smtClean="0"/>
              <a:t> 	Common requirements include but are not limited to:  case management; coordination with medical, psychiatric or other providers; coordination in crisis or discharge planning; participation in child &amp; family teams</a:t>
            </a:r>
          </a:p>
          <a:p>
            <a:endParaRPr lang="en-US" altLang="en-US" smtClean="0"/>
          </a:p>
          <a:p>
            <a:r>
              <a:rPr lang="en-US" altLang="en-US" smtClean="0"/>
              <a:t> 	If individual does not agree to contacting other providers, refusal must be documented.</a:t>
            </a:r>
          </a:p>
          <a:p>
            <a:endParaRPr lang="en-US" altLang="en-US" smtClean="0"/>
          </a:p>
          <a:p>
            <a:r>
              <a:rPr lang="en-US" altLang="en-US" smtClean="0"/>
              <a:t>In addition, the guidelines include: </a:t>
            </a:r>
          </a:p>
          <a:p>
            <a:endParaRPr lang="en-US" altLang="en-US" smtClean="0"/>
          </a:p>
          <a:p>
            <a:pPr>
              <a:buFontTx/>
              <a:buAutoNum type="arabicPeriod"/>
            </a:pPr>
            <a:r>
              <a:rPr lang="en-US" altLang="en-US" smtClean="0"/>
              <a:t>Evidence: The agency must demonstrate that coordination with other providers, organizations and natural supports as required by the service definition is occuring for each client in the sample.</a:t>
            </a:r>
          </a:p>
          <a:p>
            <a:pPr>
              <a:buFontTx/>
              <a:buAutoNum type="arabicPeriod"/>
            </a:pPr>
            <a:endParaRPr lang="en-US" altLang="en-US" smtClean="0"/>
          </a:p>
          <a:p>
            <a:pPr>
              <a:buFontTx/>
              <a:buAutoNum type="arabicPeriod" startAt="2"/>
            </a:pPr>
            <a:r>
              <a:rPr lang="en-US" altLang="en-US" smtClean="0"/>
              <a:t>Coordination of care requirements will vary by service definition and documentation formats will vary byagency but must be written. </a:t>
            </a:r>
          </a:p>
          <a:p>
            <a:pPr>
              <a:buFontTx/>
              <a:buAutoNum type="arabicPeriod" startAt="2"/>
            </a:pPr>
            <a:endParaRPr lang="en-US" altLang="en-US" smtClean="0"/>
          </a:p>
          <a:p>
            <a:pPr>
              <a:buFontTx/>
              <a:buAutoNum type="arabicPeriod" startAt="3"/>
            </a:pPr>
            <a:r>
              <a:rPr lang="en-US" altLang="en-US" smtClean="0"/>
              <a:t>Clinical coverage policy 8A: Coordination of care expectations vary by service definition. Documented activities should be based on service definition requirements and individualized according to the PCP.</a:t>
            </a:r>
          </a:p>
          <a:p>
            <a:pPr>
              <a:buFontTx/>
              <a:buAutoNum type="arabicPeriod" startAt="3"/>
            </a:pPr>
            <a:endParaRPr lang="en-US" altLang="en-US" smtClean="0"/>
          </a:p>
          <a:p>
            <a:pPr>
              <a:buFontTx/>
              <a:buAutoNum type="arabicPeriod" startAt="4"/>
            </a:pPr>
            <a:r>
              <a:rPr lang="en-US" altLang="en-US" smtClean="0"/>
              <a:t>All service definitions except Diagnostic Assessment, Partial Hospitalization and Detoxification services contain some description of expected coordination activities. For claims for these 3 services, this item should be marked N/A.</a:t>
            </a:r>
          </a:p>
          <a:p>
            <a:pPr>
              <a:buFontTx/>
              <a:buAutoNum type="arabicPeriod" startAt="4"/>
            </a:pPr>
            <a:endParaRPr lang="en-US" altLang="en-US" smtClean="0"/>
          </a:p>
          <a:p>
            <a:pPr>
              <a:buFontTx/>
              <a:buAutoNum type="arabicPeriod" startAt="5"/>
            </a:pPr>
            <a:r>
              <a:rPr lang="en-US" altLang="en-US" smtClean="0"/>
              <a:t>Mobile Crisis Management requires co-oordination through crisis planning at discharge.</a:t>
            </a:r>
          </a:p>
          <a:p>
            <a:pPr>
              <a:buFontTx/>
              <a:buAutoNum type="arabicPeriod" startAt="5"/>
            </a:pPr>
            <a:endParaRPr lang="en-US" altLang="en-US" smtClean="0"/>
          </a:p>
          <a:p>
            <a:pPr>
              <a:buFontTx/>
              <a:buAutoNum type="arabicPeriod" startAt="6"/>
            </a:pPr>
            <a:r>
              <a:rPr lang="en-US" altLang="en-US" smtClean="0"/>
              <a:t>Professional Treatment Services in Facility-Based Crisis Program and Substance Abuse Medically Monitored Community Residential Treatment require linkage to the community at discharge.</a:t>
            </a:r>
          </a:p>
          <a:p>
            <a:pPr>
              <a:buFontTx/>
              <a:buAutoNum type="arabicPeriod" startAt="6"/>
            </a:pPr>
            <a:endParaRPr lang="en-US" altLang="en-US" smtClean="0"/>
          </a:p>
          <a:p>
            <a:pPr>
              <a:buFontTx/>
              <a:buAutoNum type="arabicPeriod" startAt="7"/>
            </a:pPr>
            <a:r>
              <a:rPr lang="en-US" altLang="en-US" smtClean="0"/>
              <a:t>Clinical Coverage Policy 8C: Documentation must conform to specifications of 8C 7.2.2</a:t>
            </a:r>
          </a:p>
          <a:p>
            <a:pPr>
              <a:buFontTx/>
              <a:buAutoNum type="arabicPeriod" startAt="7"/>
            </a:pPr>
            <a:endParaRPr lang="en-US" altLang="en-US" smtClean="0"/>
          </a:p>
          <a:p>
            <a:pPr>
              <a:buFontTx/>
              <a:buAutoNum type="arabicPeriod" startAt="8"/>
            </a:pPr>
            <a:r>
              <a:rPr lang="en-US" altLang="en-US" smtClean="0"/>
              <a:t>Clinical Coverage Policy 8P: Coordination of care activities are only described in Community Guide and Day Supports. The Day Supports service definition describes coordination with physical, occupational or speech therapies if listed in the Individual Support Plan.</a:t>
            </a:r>
          </a:p>
          <a:p>
            <a:pPr>
              <a:buFontTx/>
              <a:buAutoNum type="arabicPeriod" startAt="8"/>
            </a:pPr>
            <a:endParaRPr lang="en-US" altLang="en-US" smtClean="0"/>
          </a:p>
          <a:p>
            <a:pPr>
              <a:buFontTx/>
              <a:buAutoNum type="arabicPeriod" startAt="9"/>
            </a:pPr>
            <a:r>
              <a:rPr lang="en-US" altLang="en-US" smtClean="0"/>
              <a:t>For claims for Innovations services other than Community Guide and Day Supports, this item should be marked N/A.</a:t>
            </a:r>
          </a:p>
          <a:p>
            <a:pPr>
              <a:buFontTx/>
              <a:buAutoNum type="arabicPeriod" startAt="9"/>
            </a:pPr>
            <a:endParaRPr lang="en-US" altLang="en-US" smtClean="0"/>
          </a:p>
          <a:p>
            <a:r>
              <a:rPr lang="en-US" altLang="en-US" smtClean="0"/>
              <a:t>10.  Scoring: For each service which requires care coordination, the agency must provide documentation that demonstrates coordination with another agency, organization or natural support as described by the service definition and individualized to the consumer in order for this review item to be scored as met.</a:t>
            </a:r>
          </a:p>
          <a:p>
            <a:pPr eaLnBrk="1" hangingPunct="1"/>
            <a:endParaRPr lang="en-US" altLang="en-US" smtClean="0"/>
          </a:p>
        </p:txBody>
      </p:sp>
      <p:sp>
        <p:nvSpPr>
          <p:cNvPr id="8192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53EAB3D2-6F82-452E-A491-6544A753307B}" type="slidenum">
              <a:rPr lang="en-US" altLang="en-US">
                <a:latin typeface="Calibri" pitchFamily="34" charset="0"/>
              </a:rPr>
              <a:pPr algn="r" eaLnBrk="1" hangingPunct="1">
                <a:spcBef>
                  <a:spcPct val="0"/>
                </a:spcBef>
              </a:pPr>
              <a:t>30</a:t>
            </a:fld>
            <a:endParaRPr lang="en-US" altLang="en-US">
              <a:latin typeface="Calibri"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50E794E-C39C-42A0-BE19-F5CDB6849921}" type="slidenum">
              <a:rPr lang="en-US" altLang="en-US" smtClean="0"/>
              <a:pPr eaLnBrk="1" hangingPunct="1">
                <a:spcBef>
                  <a:spcPct val="0"/>
                </a:spcBef>
              </a:pPr>
              <a:t>31</a:t>
            </a:fld>
            <a:endParaRPr lang="en-US" altLang="en-US" smtClean="0"/>
          </a:p>
        </p:txBody>
      </p:sp>
      <p:sp>
        <p:nvSpPr>
          <p:cNvPr id="82947" name="Slide Image Placeholder 1"/>
          <p:cNvSpPr>
            <a:spLocks noGrp="1" noRot="1" noChangeAspect="1" noTextEdit="1"/>
          </p:cNvSpPr>
          <p:nvPr>
            <p:ph type="sldImg"/>
          </p:nvPr>
        </p:nvSpPr>
        <p:spPr>
          <a:ln/>
        </p:spPr>
      </p:sp>
      <p:sp>
        <p:nvSpPr>
          <p:cNvPr id="82948" name="Notes Placeholder 2"/>
          <p:cNvSpPr>
            <a:spLocks noGrp="1"/>
          </p:cNvSpPr>
          <p:nvPr>
            <p:ph type="body" idx="1"/>
          </p:nvPr>
        </p:nvSpPr>
        <p:spPr>
          <a:noFill/>
        </p:spPr>
        <p:txBody>
          <a:bodyPr lIns="91438" tIns="45719" rIns="91438" bIns="45719"/>
          <a:lstStyle/>
          <a:p>
            <a:r>
              <a:rPr lang="en-US" altLang="en-US" b="1" smtClean="0"/>
              <a:t>Access to behavioral health crisis services is available 24/7/365 and provided directly by the agency or through written arrangements.  </a:t>
            </a:r>
          </a:p>
          <a:p>
            <a:endParaRPr lang="en-US" altLang="en-US" smtClean="0"/>
          </a:p>
          <a:p>
            <a:r>
              <a:rPr lang="en-US" altLang="en-US" smtClean="0"/>
              <a:t>Sample is same 30 service events as in Item 1</a:t>
            </a:r>
          </a:p>
          <a:p>
            <a:endParaRPr lang="en-US" altLang="en-US" smtClean="0"/>
          </a:p>
          <a:p>
            <a:r>
              <a:rPr lang="en-US" altLang="en-US" smtClean="0"/>
              <a:t> 	Providing 24/7/365 per service definition</a:t>
            </a:r>
          </a:p>
          <a:p>
            <a:endParaRPr lang="en-US" altLang="en-US" smtClean="0"/>
          </a:p>
          <a:p>
            <a:r>
              <a:rPr lang="en-US" altLang="en-US" smtClean="0"/>
              <a:t> 	Documentation will vary: first responder procedures and staffing logs, written arrangements with other entities for crisis services; notification to individuals of how to access services in a crisis</a:t>
            </a:r>
          </a:p>
          <a:p>
            <a:endParaRPr lang="en-US" altLang="en-US" smtClean="0"/>
          </a:p>
          <a:p>
            <a:r>
              <a:rPr lang="en-US" altLang="en-US" smtClean="0"/>
              <a:t>In addition, the guidelines include: </a:t>
            </a:r>
          </a:p>
          <a:p>
            <a:endParaRPr lang="en-US" altLang="en-US" smtClean="0"/>
          </a:p>
          <a:p>
            <a:pPr>
              <a:buFontTx/>
              <a:buAutoNum type="arabicPeriod"/>
            </a:pPr>
            <a:r>
              <a:rPr lang="en-US" altLang="en-US" smtClean="0"/>
              <a:t>Evidence: The agency must demonstrate that it is providing 24/7/365 coverage as provided by their service definition. </a:t>
            </a:r>
          </a:p>
          <a:p>
            <a:pPr>
              <a:buFontTx/>
              <a:buAutoNum type="arabicPeriod"/>
            </a:pPr>
            <a:endParaRPr lang="en-US" altLang="en-US" smtClean="0"/>
          </a:p>
          <a:p>
            <a:pPr>
              <a:buFontTx/>
              <a:buAutoNum type="arabicPeriod" startAt="2"/>
            </a:pPr>
            <a:r>
              <a:rPr lang="en-US" altLang="en-US" smtClean="0"/>
              <a:t>For service definitions covered in Clinical Coverage Policies 8A and 8O, the individual's crisis plan must include the agency or designate as the first responder and provide explicit information about how to access first responder service when in crisis. </a:t>
            </a:r>
          </a:p>
          <a:p>
            <a:pPr>
              <a:buFontTx/>
              <a:buAutoNum type="arabicPeriod" startAt="2"/>
            </a:pPr>
            <a:endParaRPr lang="en-US" altLang="en-US" smtClean="0"/>
          </a:p>
          <a:p>
            <a:pPr>
              <a:buFontTx/>
              <a:buAutoNum type="arabicPeriod" startAt="3"/>
            </a:pPr>
            <a:r>
              <a:rPr lang="en-US" altLang="en-US" smtClean="0"/>
              <a:t>The LME/MCO monitoring team may at their discretion choose to test first responder 24/7/365</a:t>
            </a:r>
          </a:p>
          <a:p>
            <a:pPr>
              <a:buFontTx/>
              <a:buAutoNum type="arabicPeriod" startAt="3"/>
            </a:pPr>
            <a:endParaRPr lang="en-US" altLang="en-US" smtClean="0"/>
          </a:p>
          <a:p>
            <a:pPr>
              <a:buFontTx/>
              <a:buAutoNum type="arabicPeriod" startAt="4"/>
            </a:pPr>
            <a:r>
              <a:rPr lang="en-US" altLang="en-US" smtClean="0"/>
              <a:t>capabilities by calling the first responder line.</a:t>
            </a:r>
          </a:p>
          <a:p>
            <a:pPr>
              <a:buFontTx/>
              <a:buAutoNum type="arabicPeriod" startAt="4"/>
            </a:pPr>
            <a:endParaRPr lang="en-US" altLang="en-US" smtClean="0"/>
          </a:p>
          <a:p>
            <a:pPr>
              <a:buFontTx/>
              <a:buAutoNum type="arabicPeriod" startAt="5"/>
            </a:pPr>
            <a:r>
              <a:rPr lang="en-US" altLang="en-US" smtClean="0"/>
              <a:t>Clinical coverage policy 8A (Enhanced MH and SAS): First responder requirements vary by service definition. Diagnostic Assessment, Psychosocial Rehabilitation and Partial Hospitalization do not have first responder requirements, For claims for these three services, this item should be marked N/A.</a:t>
            </a:r>
          </a:p>
          <a:p>
            <a:pPr>
              <a:buFontTx/>
              <a:buAutoNum type="arabicPeriod" startAt="5"/>
            </a:pPr>
            <a:endParaRPr lang="en-US" altLang="en-US" smtClean="0"/>
          </a:p>
          <a:p>
            <a:pPr>
              <a:buFontTx/>
              <a:buAutoNum type="arabicPeriod" startAt="6"/>
            </a:pPr>
            <a:r>
              <a:rPr lang="en-US" altLang="en-US" smtClean="0"/>
              <a:t>Clinical Coverage Policy 8C (Outpatient Behavioral Health): Documentation shall conform to 8C 7.4</a:t>
            </a:r>
          </a:p>
          <a:p>
            <a:pPr>
              <a:buFontTx/>
              <a:buAutoNum type="arabicPeriod" startAt="6"/>
            </a:pPr>
            <a:endParaRPr lang="en-US" altLang="en-US" smtClean="0"/>
          </a:p>
          <a:p>
            <a:pPr>
              <a:buFontTx/>
              <a:buAutoNum type="arabicPeriod" startAt="7"/>
            </a:pPr>
            <a:r>
              <a:rPr lang="en-US" altLang="en-US" smtClean="0"/>
              <a:t>Clinical Coverage Policy 8P (Innovations): Provision of crisis services or an arrangement with an enrolled crisis services provider is only required for the following service definitions: In Home Intensive Supports, In Home Skill Building, Personal Care, and Residential Supports. The client may choose any enrolled crisis provider and is not required to use the agency's crisis services provider. </a:t>
            </a:r>
          </a:p>
          <a:p>
            <a:pPr>
              <a:buFontTx/>
              <a:buAutoNum type="arabicPeriod" startAt="7"/>
            </a:pPr>
            <a:endParaRPr lang="en-US" altLang="en-US" smtClean="0"/>
          </a:p>
          <a:p>
            <a:pPr>
              <a:buFontTx/>
              <a:buAutoNum type="arabicPeriod" startAt="8"/>
            </a:pPr>
            <a:r>
              <a:rPr lang="en-US" altLang="en-US" smtClean="0"/>
              <a:t>For claims for services definitions which do not require crisis services this item should be marked N/A</a:t>
            </a:r>
          </a:p>
          <a:p>
            <a:pPr>
              <a:buFontTx/>
              <a:buAutoNum type="arabicPeriod" startAt="8"/>
            </a:pPr>
            <a:endParaRPr lang="en-US" altLang="en-US" smtClean="0"/>
          </a:p>
          <a:p>
            <a:r>
              <a:rPr lang="en-US" altLang="en-US" smtClean="0"/>
              <a:t>9.  Scoring: For each service which requires 24-hour coverage, agency must provide documentation that demonstrates provision of crisis services as required by their service definition. In addition, crisis plans must include explicit information about accessing first responder or crisis services.</a:t>
            </a:r>
          </a:p>
          <a:p>
            <a:pPr eaLnBrk="1" hangingPunct="1"/>
            <a:endParaRPr lang="en-US" altLang="en-US" smtClean="0"/>
          </a:p>
        </p:txBody>
      </p:sp>
      <p:sp>
        <p:nvSpPr>
          <p:cNvPr id="8294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3D51ACCA-A19F-453D-9342-7E473FD152DC}" type="slidenum">
              <a:rPr lang="en-US" altLang="en-US">
                <a:latin typeface="Calibri" pitchFamily="34" charset="0"/>
              </a:rPr>
              <a:pPr algn="r" eaLnBrk="1" hangingPunct="1">
                <a:spcBef>
                  <a:spcPct val="0"/>
                </a:spcBef>
              </a:pPr>
              <a:t>31</a:t>
            </a:fld>
            <a:endParaRPr lang="en-US" altLang="en-US">
              <a:latin typeface="Calibri"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2773FD2-D114-4EC9-B131-54ED96FB3BD9}" type="slidenum">
              <a:rPr lang="en-US" altLang="en-US" smtClean="0"/>
              <a:pPr eaLnBrk="1" hangingPunct="1">
                <a:spcBef>
                  <a:spcPct val="0"/>
                </a:spcBef>
              </a:pPr>
              <a:t>32</a:t>
            </a:fld>
            <a:endParaRPr lang="en-US" altLang="en-US" smtClean="0"/>
          </a:p>
        </p:txBody>
      </p:sp>
      <p:sp>
        <p:nvSpPr>
          <p:cNvPr id="83971" name="Slide Image Placeholder 1"/>
          <p:cNvSpPr>
            <a:spLocks noGrp="1" noRot="1" noChangeAspect="1" noTextEdit="1"/>
          </p:cNvSpPr>
          <p:nvPr>
            <p:ph type="sldImg"/>
          </p:nvPr>
        </p:nvSpPr>
        <p:spPr>
          <a:ln/>
        </p:spPr>
      </p:sp>
      <p:sp>
        <p:nvSpPr>
          <p:cNvPr id="83972" name="Notes Placeholder 2"/>
          <p:cNvSpPr>
            <a:spLocks noGrp="1"/>
          </p:cNvSpPr>
          <p:nvPr>
            <p:ph type="body" idx="1"/>
          </p:nvPr>
        </p:nvSpPr>
        <p:spPr>
          <a:noFill/>
        </p:spPr>
        <p:txBody>
          <a:bodyPr lIns="91438" tIns="45719" rIns="91438" bIns="45719"/>
          <a:lstStyle/>
          <a:p>
            <a:pPr defTabSz="457200" eaLnBrk="1" hangingPunct="1"/>
            <a:endParaRPr lang="en-US" altLang="en-US" smtClean="0"/>
          </a:p>
        </p:txBody>
      </p:sp>
      <p:sp>
        <p:nvSpPr>
          <p:cNvPr id="8397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326DAFC4-F134-41EC-8F28-8A179205638A}" type="slidenum">
              <a:rPr lang="en-US" altLang="en-US">
                <a:latin typeface="Calibri" pitchFamily="34" charset="0"/>
              </a:rPr>
              <a:pPr algn="r" eaLnBrk="1" hangingPunct="1">
                <a:spcBef>
                  <a:spcPct val="0"/>
                </a:spcBef>
              </a:pPr>
              <a:t>32</a:t>
            </a:fld>
            <a:endParaRPr lang="en-US" altLang="en-US">
              <a:latin typeface="Calibri"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F081C6C-DBDB-4127-87BD-C2F6521CA05D}" type="slidenum">
              <a:rPr lang="en-US" altLang="en-US" smtClean="0"/>
              <a:pPr eaLnBrk="1" hangingPunct="1">
                <a:spcBef>
                  <a:spcPct val="0"/>
                </a:spcBef>
              </a:pPr>
              <a:t>33</a:t>
            </a:fld>
            <a:endParaRPr lang="en-US" altLang="en-US" smtClean="0"/>
          </a:p>
        </p:txBody>
      </p:sp>
      <p:sp>
        <p:nvSpPr>
          <p:cNvPr id="84995" name="Slide Image Placeholder 1"/>
          <p:cNvSpPr>
            <a:spLocks noGrp="1" noRot="1" noChangeAspect="1" noTextEdit="1"/>
          </p:cNvSpPr>
          <p:nvPr>
            <p:ph type="sldImg"/>
          </p:nvPr>
        </p:nvSpPr>
        <p:spPr>
          <a:ln/>
        </p:spPr>
      </p:sp>
      <p:sp>
        <p:nvSpPr>
          <p:cNvPr id="84996" name="Notes Placeholder 2"/>
          <p:cNvSpPr>
            <a:spLocks noGrp="1"/>
          </p:cNvSpPr>
          <p:nvPr>
            <p:ph type="body" idx="1"/>
          </p:nvPr>
        </p:nvSpPr>
        <p:spPr>
          <a:noFill/>
        </p:spPr>
        <p:txBody>
          <a:bodyPr lIns="91438" tIns="45719" rIns="91438" bIns="45719"/>
          <a:lstStyle/>
          <a:p>
            <a:r>
              <a:rPr lang="en-US" altLang="en-US" smtClean="0"/>
              <a:t>THE FOLLOWING ITEMS, #s 12 &amp; 13, APPLY ONLY TO 24 HOUR FACILITIES </a:t>
            </a:r>
          </a:p>
          <a:p>
            <a:r>
              <a:rPr lang="en-US" altLang="en-US" smtClean="0"/>
              <a:t>THAT SEE AN INDIVIDUAL FOR MORE THAN 30 DAYS,  INCLUDING UNLICENSED AFLS.</a:t>
            </a:r>
          </a:p>
          <a:p>
            <a:pPr eaLnBrk="1" hangingPunct="1"/>
            <a:endParaRPr lang="en-US" altLang="en-US" smtClean="0"/>
          </a:p>
        </p:txBody>
      </p:sp>
      <p:sp>
        <p:nvSpPr>
          <p:cNvPr id="8499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856C2B26-37EE-4F5A-BA82-B189B7FDA34A}" type="slidenum">
              <a:rPr lang="en-US" altLang="en-US">
                <a:latin typeface="Calibri" pitchFamily="34" charset="0"/>
              </a:rPr>
              <a:pPr algn="r" eaLnBrk="1" hangingPunct="1">
                <a:spcBef>
                  <a:spcPct val="0"/>
                </a:spcBef>
              </a:pPr>
              <a:t>33</a:t>
            </a:fld>
            <a:endParaRPr lang="en-US" altLang="en-US">
              <a:latin typeface="Calibri"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B8E00E51-FBC3-4BFD-9E99-F3C350C9D8BA}" type="slidenum">
              <a:rPr lang="en-US" altLang="en-US" smtClean="0"/>
              <a:pPr eaLnBrk="1" hangingPunct="1">
                <a:spcBef>
                  <a:spcPct val="0"/>
                </a:spcBef>
              </a:pPr>
              <a:t>34</a:t>
            </a:fld>
            <a:endParaRPr lang="en-US" altLang="en-US" smtClean="0"/>
          </a:p>
        </p:txBody>
      </p:sp>
      <p:sp>
        <p:nvSpPr>
          <p:cNvPr id="86019" name="Slide Image Placeholder 1"/>
          <p:cNvSpPr>
            <a:spLocks noGrp="1" noRot="1" noChangeAspect="1" noTextEdit="1"/>
          </p:cNvSpPr>
          <p:nvPr>
            <p:ph type="sldImg"/>
          </p:nvPr>
        </p:nvSpPr>
        <p:spPr>
          <a:ln/>
        </p:spPr>
      </p:sp>
      <p:sp>
        <p:nvSpPr>
          <p:cNvPr id="86020" name="Notes Placeholder 2"/>
          <p:cNvSpPr>
            <a:spLocks noGrp="1"/>
          </p:cNvSpPr>
          <p:nvPr>
            <p:ph type="body" idx="1"/>
          </p:nvPr>
        </p:nvSpPr>
        <p:spPr>
          <a:noFill/>
        </p:spPr>
        <p:txBody>
          <a:bodyPr lIns="91438" tIns="45719" rIns="91438" bIns="45719"/>
          <a:lstStyle/>
          <a:p>
            <a:r>
              <a:rPr lang="en-US" altLang="en-US" b="1" smtClean="0"/>
              <a:t>The agency has a current policy that outlines how the requirements for protecting an individual's property in accordance with rule are met.</a:t>
            </a:r>
          </a:p>
          <a:p>
            <a:endParaRPr lang="en-US" altLang="en-US" smtClean="0"/>
          </a:p>
          <a:p>
            <a:r>
              <a:rPr lang="en-US" altLang="en-US" smtClean="0"/>
              <a:t> 	Pre-Site Review:  Review policies and procedures to ensure that property is safe from theft, damage, destruction, loss and misplacement. </a:t>
            </a:r>
          </a:p>
          <a:p>
            <a:endParaRPr lang="en-US" altLang="en-US" smtClean="0"/>
          </a:p>
          <a:p>
            <a:r>
              <a:rPr lang="en-US" altLang="en-US" smtClean="0"/>
              <a:t> 	This is a policy review only, but all areas must be covered for this item to be rated as “Met.”</a:t>
            </a:r>
          </a:p>
          <a:p>
            <a:r>
              <a:rPr lang="en-US" altLang="en-US" smtClean="0"/>
              <a:t> </a:t>
            </a:r>
          </a:p>
          <a:p>
            <a:pPr eaLnBrk="1" hangingPunct="1"/>
            <a:endParaRPr lang="en-US" altLang="en-US" smtClean="0"/>
          </a:p>
        </p:txBody>
      </p:sp>
      <p:sp>
        <p:nvSpPr>
          <p:cNvPr id="8602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B49F75EE-2F7C-413E-8F2E-FAD2F08CAFC0}" type="slidenum">
              <a:rPr lang="en-US" altLang="en-US">
                <a:latin typeface="Calibri" pitchFamily="34" charset="0"/>
              </a:rPr>
              <a:pPr algn="r" eaLnBrk="1" hangingPunct="1">
                <a:spcBef>
                  <a:spcPct val="0"/>
                </a:spcBef>
              </a:pPr>
              <a:t>34</a:t>
            </a:fld>
            <a:endParaRPr lang="en-US" altLang="en-US">
              <a:latin typeface="Calibri"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D1648890-31C3-4A3F-A644-F20EB24903C9}" type="slidenum">
              <a:rPr lang="en-US" altLang="en-US" smtClean="0"/>
              <a:pPr eaLnBrk="1" hangingPunct="1">
                <a:spcBef>
                  <a:spcPct val="0"/>
                </a:spcBef>
              </a:pPr>
              <a:t>35</a:t>
            </a:fld>
            <a:endParaRPr lang="en-US" altLang="en-US" smtClean="0"/>
          </a:p>
        </p:txBody>
      </p:sp>
      <p:sp>
        <p:nvSpPr>
          <p:cNvPr id="87043" name="Slide Image Placeholder 1"/>
          <p:cNvSpPr>
            <a:spLocks noGrp="1" noRot="1" noChangeAspect="1" noTextEdit="1"/>
          </p:cNvSpPr>
          <p:nvPr>
            <p:ph type="sldImg"/>
          </p:nvPr>
        </p:nvSpPr>
        <p:spPr>
          <a:ln/>
        </p:spPr>
      </p:sp>
      <p:sp>
        <p:nvSpPr>
          <p:cNvPr id="87044" name="Notes Placeholder 2"/>
          <p:cNvSpPr>
            <a:spLocks noGrp="1"/>
          </p:cNvSpPr>
          <p:nvPr>
            <p:ph type="body" idx="1"/>
          </p:nvPr>
        </p:nvSpPr>
        <p:spPr>
          <a:noFill/>
        </p:spPr>
        <p:txBody>
          <a:bodyPr lIns="91438" tIns="45719" rIns="91438" bIns="45719"/>
          <a:lstStyle/>
          <a:p>
            <a:r>
              <a:rPr lang="en-US" altLang="en-US" b="1" smtClean="0"/>
              <a:t>Quarterly, the individual or LRP is provided with a  financial record containing an accurate accounting of deposits, withdrawals, fund status, interest earned, specific expenditures, type, amount and date of disbursements. </a:t>
            </a:r>
          </a:p>
          <a:p>
            <a:r>
              <a:rPr lang="en-US" altLang="en-US" b="1" smtClean="0"/>
              <a:t>  </a:t>
            </a:r>
            <a:endParaRPr lang="en-US" altLang="en-US" smtClean="0"/>
          </a:p>
          <a:p>
            <a:r>
              <a:rPr lang="en-US" altLang="en-US" smtClean="0"/>
              <a:t>Sample is 1-5 records of individuals whose funds are managed by the provider agency. If less than 5 individuals in home, review records for all. </a:t>
            </a:r>
          </a:p>
          <a:p>
            <a:endParaRPr lang="en-US" altLang="en-US" smtClean="0"/>
          </a:p>
          <a:p>
            <a:r>
              <a:rPr lang="en-US" altLang="en-US" smtClean="0"/>
              <a:t>Review most recent quarterly accounting statement for all records in the sample to ensure they reflect all transactions.  (Note - these records may not be kept in the clinical/service record as they contain financial information.) </a:t>
            </a:r>
          </a:p>
          <a:p>
            <a:endParaRPr lang="en-US" altLang="en-US" smtClean="0"/>
          </a:p>
          <a:p>
            <a:r>
              <a:rPr lang="en-US" altLang="en-US" smtClean="0"/>
              <a:t>Ensure that each person's money is managed separately from the agency's funds and accounts.  </a:t>
            </a:r>
          </a:p>
          <a:p>
            <a:pPr eaLnBrk="1" hangingPunct="1"/>
            <a:endParaRPr lang="en-US" altLang="en-US" smtClean="0"/>
          </a:p>
        </p:txBody>
      </p:sp>
      <p:sp>
        <p:nvSpPr>
          <p:cNvPr id="8704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6D6705F9-09CB-4783-A6F9-7B1D3BCEDF34}" type="slidenum">
              <a:rPr lang="en-US" altLang="en-US">
                <a:latin typeface="Calibri" pitchFamily="34" charset="0"/>
              </a:rPr>
              <a:pPr algn="r" eaLnBrk="1" hangingPunct="1">
                <a:spcBef>
                  <a:spcPct val="0"/>
                </a:spcBef>
              </a:pPr>
              <a:t>35</a:t>
            </a:fld>
            <a:endParaRPr lang="en-US" altLang="en-US">
              <a:latin typeface="Calibri"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9C8BF49-914F-4346-99A9-16A989A662B4}" type="slidenum">
              <a:rPr lang="en-US" altLang="en-US" smtClean="0"/>
              <a:pPr eaLnBrk="1" hangingPunct="1">
                <a:spcBef>
                  <a:spcPct val="0"/>
                </a:spcBef>
              </a:pPr>
              <a:t>36</a:t>
            </a:fld>
            <a:endParaRPr lang="en-US" altLang="en-US" smtClean="0"/>
          </a:p>
        </p:txBody>
      </p:sp>
      <p:sp>
        <p:nvSpPr>
          <p:cNvPr id="88067" name="Slide Image Placeholder 1"/>
          <p:cNvSpPr>
            <a:spLocks noGrp="1" noRot="1" noChangeAspect="1" noTextEdit="1"/>
          </p:cNvSpPr>
          <p:nvPr>
            <p:ph type="sldImg"/>
          </p:nvPr>
        </p:nvSpPr>
        <p:spPr>
          <a:ln/>
        </p:spPr>
      </p:sp>
      <p:sp>
        <p:nvSpPr>
          <p:cNvPr id="88068" name="Notes Placeholder 2"/>
          <p:cNvSpPr>
            <a:spLocks noGrp="1"/>
          </p:cNvSpPr>
          <p:nvPr>
            <p:ph type="body" idx="1"/>
          </p:nvPr>
        </p:nvSpPr>
        <p:spPr>
          <a:noFill/>
        </p:spPr>
        <p:txBody>
          <a:bodyPr lIns="91438" tIns="45719" rIns="91438" bIns="45719"/>
          <a:lstStyle/>
          <a:p>
            <a:r>
              <a:rPr lang="en-US" altLang="en-US" smtClean="0"/>
              <a:t>There must be an accounting statement for each person which at a minimum summarizes the financial transactions to rate this item “Met.” </a:t>
            </a:r>
          </a:p>
          <a:p>
            <a:endParaRPr lang="en-US" altLang="en-US" smtClean="0"/>
          </a:p>
          <a:p>
            <a:r>
              <a:rPr lang="en-US" altLang="en-US" smtClean="0"/>
              <a:t>Additionally, 85% must be achieved across the sample  (4 of 5 records met) for this item to be scored as met.   </a:t>
            </a:r>
          </a:p>
          <a:p>
            <a:pPr eaLnBrk="1" hangingPunct="1"/>
            <a:endParaRPr lang="en-US" altLang="en-US" smtClean="0"/>
          </a:p>
        </p:txBody>
      </p:sp>
      <p:sp>
        <p:nvSpPr>
          <p:cNvPr id="8806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5CEB34DF-F000-4EC9-92E0-A57950C9F18F}" type="slidenum">
              <a:rPr lang="en-US" altLang="en-US">
                <a:latin typeface="Calibri" pitchFamily="34" charset="0"/>
              </a:rPr>
              <a:pPr algn="r" eaLnBrk="1" hangingPunct="1">
                <a:spcBef>
                  <a:spcPct val="0"/>
                </a:spcBef>
              </a:pPr>
              <a:t>36</a:t>
            </a:fld>
            <a:endParaRPr lang="en-US" altLang="en-US">
              <a:latin typeface="Calibri"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FA96C26-1064-4156-921E-3AA16AAEE75F}" type="slidenum">
              <a:rPr lang="en-US" altLang="en-US" smtClean="0"/>
              <a:pPr eaLnBrk="1" hangingPunct="1">
                <a:spcBef>
                  <a:spcPct val="0"/>
                </a:spcBef>
              </a:pPr>
              <a:t>37</a:t>
            </a:fld>
            <a:endParaRPr lang="en-US" altLang="en-US" smtClean="0"/>
          </a:p>
        </p:txBody>
      </p:sp>
      <p:sp>
        <p:nvSpPr>
          <p:cNvPr id="89091" name="Slide Image Placeholder 1"/>
          <p:cNvSpPr>
            <a:spLocks noGrp="1" noRot="1" noChangeAspect="1" noTextEdit="1"/>
          </p:cNvSpPr>
          <p:nvPr>
            <p:ph type="sldImg"/>
          </p:nvPr>
        </p:nvSpPr>
        <p:spPr>
          <a:ln/>
        </p:spPr>
      </p:sp>
      <p:sp>
        <p:nvSpPr>
          <p:cNvPr id="89092" name="Notes Placeholder 2"/>
          <p:cNvSpPr>
            <a:spLocks noGrp="1"/>
          </p:cNvSpPr>
          <p:nvPr>
            <p:ph type="body" idx="1"/>
          </p:nvPr>
        </p:nvSpPr>
        <p:spPr>
          <a:noFill/>
        </p:spPr>
        <p:txBody>
          <a:bodyPr lIns="91438" tIns="45719" rIns="91438" bIns="45719"/>
          <a:lstStyle/>
          <a:p>
            <a:pPr defTabSz="457200" eaLnBrk="1" hangingPunct="1"/>
            <a:r>
              <a:rPr lang="en-US" altLang="en-US" b="1" smtClean="0"/>
              <a:t>Medication Requirements are noted in 10A NCAC 27G .0209   Facilities licensed as .5600 F (.5601 Scope) are exempt from portions of 27G .0209.</a:t>
            </a:r>
            <a:endParaRPr lang="en-US" altLang="en-US" smtClean="0"/>
          </a:p>
          <a:p>
            <a:pPr defTabSz="457200" eaLnBrk="1" hangingPunct="1"/>
            <a:endParaRPr lang="en-US" altLang="en-US" smtClean="0"/>
          </a:p>
        </p:txBody>
      </p:sp>
      <p:sp>
        <p:nvSpPr>
          <p:cNvPr id="8909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E5A4D8C1-8863-4B24-B214-3665428FC5C7}" type="slidenum">
              <a:rPr lang="en-US" altLang="en-US">
                <a:latin typeface="Calibri" pitchFamily="34" charset="0"/>
              </a:rPr>
              <a:pPr algn="r" eaLnBrk="1" hangingPunct="1">
                <a:spcBef>
                  <a:spcPct val="0"/>
                </a:spcBef>
              </a:pPr>
              <a:t>37</a:t>
            </a:fld>
            <a:endParaRPr lang="en-US" altLang="en-US">
              <a:latin typeface="Calibri"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BC0ABD3-9887-4847-91E8-51808A444130}" type="slidenum">
              <a:rPr lang="en-US" altLang="en-US" smtClean="0"/>
              <a:pPr eaLnBrk="1" hangingPunct="1">
                <a:spcBef>
                  <a:spcPct val="0"/>
                </a:spcBef>
              </a:pPr>
              <a:t>38</a:t>
            </a:fld>
            <a:endParaRPr lang="en-US" altLang="en-US" smtClean="0"/>
          </a:p>
        </p:txBody>
      </p:sp>
      <p:sp>
        <p:nvSpPr>
          <p:cNvPr id="90115" name="Slide Image Placeholder 1"/>
          <p:cNvSpPr>
            <a:spLocks noGrp="1" noRot="1" noChangeAspect="1" noTextEdit="1"/>
          </p:cNvSpPr>
          <p:nvPr>
            <p:ph type="sldImg"/>
          </p:nvPr>
        </p:nvSpPr>
        <p:spPr>
          <a:ln/>
        </p:spPr>
      </p:sp>
      <p:sp>
        <p:nvSpPr>
          <p:cNvPr id="90116" name="Notes Placeholder 2"/>
          <p:cNvSpPr>
            <a:spLocks noGrp="1"/>
          </p:cNvSpPr>
          <p:nvPr>
            <p:ph type="body" idx="1"/>
          </p:nvPr>
        </p:nvSpPr>
        <p:spPr>
          <a:noFill/>
        </p:spPr>
        <p:txBody>
          <a:bodyPr lIns="91438" tIns="45719" rIns="91438" bIns="45719"/>
          <a:lstStyle/>
          <a:p>
            <a:r>
              <a:rPr lang="en-US" altLang="en-US" b="1" smtClean="0"/>
              <a:t>Item 14   Medication Review   Medications are stored appropriately, including separate storage for each service recipient, separately for each type of use, behind secure lock, and secured for individuals self-administering</a:t>
            </a:r>
          </a:p>
          <a:p>
            <a:endParaRPr lang="en-US" altLang="en-US" smtClean="0"/>
          </a:p>
          <a:p>
            <a:r>
              <a:rPr lang="en-US" altLang="en-US" smtClean="0"/>
              <a:t>A sample of 5 records will be reviewed if your agency administers medications.   If there are not 5 consumers receiving medications in the original 30 events, additional records will be requested to make up the 5 required</a:t>
            </a:r>
          </a:p>
          <a:p>
            <a:endParaRPr lang="en-US" altLang="en-US" smtClean="0"/>
          </a:p>
          <a:p>
            <a:r>
              <a:rPr lang="en-US" altLang="en-US" smtClean="0"/>
              <a:t>The LME-MCO will check onsite when the records are stored to see that the requirements in 27 G .0209 are met   </a:t>
            </a:r>
            <a:r>
              <a:rPr lang="en-US" altLang="en-US" b="1" smtClean="0"/>
              <a:t>(e) (1) (A), (D),(E), medications must be stored in locked cabinet ,must be stored separately and in a secure manner if consumer can self-medicate  is  excluded in facilities licensed as 27G.5600 F</a:t>
            </a:r>
          </a:p>
          <a:p>
            <a:endParaRPr lang="en-US" altLang="en-US" smtClean="0"/>
          </a:p>
          <a:p>
            <a:r>
              <a:rPr lang="en-US" altLang="en-US" smtClean="0"/>
              <a:t>Mediations maybe stored in tamper resistant packaging that will minimize the risk of accidental ingestion by children.  Examples are ziploc bags, bags or other containers as long as the label and the person’s name remains intact. Packaging labels  are to include consumer name , prescriber name, current dispensing date, clear directions for self- administration, name, strength and quantity and expiration of drug and name and address and phone number of pharmacy or dispensing location and the name of the dispensing practitioner </a:t>
            </a:r>
          </a:p>
          <a:p>
            <a:endParaRPr lang="en-US" altLang="en-US" smtClean="0"/>
          </a:p>
          <a:p>
            <a:r>
              <a:rPr lang="en-US" altLang="en-US" smtClean="0"/>
              <a:t>If stored in refrigerator shall be kept in a separate locked compartment or container</a:t>
            </a:r>
          </a:p>
          <a:p>
            <a:endParaRPr lang="en-US" altLang="en-US" smtClean="0"/>
          </a:p>
          <a:p>
            <a:r>
              <a:rPr lang="en-US" altLang="en-US" smtClean="0"/>
              <a:t>Stored in a secure manner for consumers that self-medicate    </a:t>
            </a:r>
            <a:r>
              <a:rPr lang="en-US" altLang="en-US" b="1" smtClean="0"/>
              <a:t>see exclusion note </a:t>
            </a:r>
          </a:p>
          <a:p>
            <a:endParaRPr lang="en-US" altLang="en-US" smtClean="0"/>
          </a:p>
          <a:p>
            <a:r>
              <a:rPr lang="en-US" altLang="en-US" smtClean="0"/>
              <a:t>Any medication samples received at physician office must be stored the same way as other medications </a:t>
            </a:r>
          </a:p>
          <a:p>
            <a:endParaRPr lang="en-US" altLang="en-US" smtClean="0"/>
          </a:p>
          <a:p>
            <a:r>
              <a:rPr lang="en-US" altLang="en-US" smtClean="0"/>
              <a:t>100% compliance must be achieved for this item to be marked as met</a:t>
            </a:r>
          </a:p>
          <a:p>
            <a:pPr eaLnBrk="1" hangingPunct="1"/>
            <a:endParaRPr lang="en-US" altLang="en-US" smtClean="0"/>
          </a:p>
        </p:txBody>
      </p:sp>
      <p:sp>
        <p:nvSpPr>
          <p:cNvPr id="9011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76BE3B3C-985B-4021-B8D0-4960FC2AECB9}" type="slidenum">
              <a:rPr lang="en-US" altLang="en-US">
                <a:latin typeface="Calibri" pitchFamily="34" charset="0"/>
              </a:rPr>
              <a:pPr algn="r" eaLnBrk="1" hangingPunct="1">
                <a:spcBef>
                  <a:spcPct val="0"/>
                </a:spcBef>
              </a:pPr>
              <a:t>38</a:t>
            </a:fld>
            <a:endParaRPr lang="en-US" altLang="en-US">
              <a:latin typeface="Calibri"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4FCDE67-F663-4E90-AE7A-F19377ADF4C1}" type="slidenum">
              <a:rPr lang="en-US" altLang="en-US" smtClean="0"/>
              <a:pPr eaLnBrk="1" hangingPunct="1">
                <a:spcBef>
                  <a:spcPct val="0"/>
                </a:spcBef>
              </a:pPr>
              <a:t>39</a:t>
            </a:fld>
            <a:endParaRPr lang="en-US" altLang="en-US" smtClean="0"/>
          </a:p>
        </p:txBody>
      </p:sp>
      <p:sp>
        <p:nvSpPr>
          <p:cNvPr id="91139" name="Slide Image Placeholder 1"/>
          <p:cNvSpPr>
            <a:spLocks noGrp="1" noRot="1" noChangeAspect="1" noTextEdit="1"/>
          </p:cNvSpPr>
          <p:nvPr>
            <p:ph type="sldImg"/>
          </p:nvPr>
        </p:nvSpPr>
        <p:spPr>
          <a:ln/>
        </p:spPr>
      </p:sp>
      <p:sp>
        <p:nvSpPr>
          <p:cNvPr id="91140" name="Notes Placeholder 2"/>
          <p:cNvSpPr>
            <a:spLocks noGrp="1"/>
          </p:cNvSpPr>
          <p:nvPr>
            <p:ph type="body" idx="1"/>
          </p:nvPr>
        </p:nvSpPr>
        <p:spPr>
          <a:noFill/>
        </p:spPr>
        <p:txBody>
          <a:bodyPr lIns="91438" tIns="45719" rIns="91438" bIns="45719"/>
          <a:lstStyle/>
          <a:p>
            <a:pPr marL="228600" indent="-228600">
              <a:buFontTx/>
              <a:buAutoNum type="arabicPlain" startAt="40"/>
            </a:pPr>
            <a:r>
              <a:rPr lang="en-US" altLang="en-US" b="1" smtClean="0"/>
              <a:t>Item 15 All orders for medications are signed or countersigned and dated by prescribing physician/physician extender </a:t>
            </a:r>
          </a:p>
          <a:p>
            <a:pPr marL="228600" indent="-228600">
              <a:buFontTx/>
              <a:buAutoNum type="arabicPlain" startAt="40"/>
            </a:pPr>
            <a:endParaRPr lang="en-US" altLang="en-US" smtClean="0"/>
          </a:p>
          <a:p>
            <a:pPr marL="228600" indent="-228600"/>
            <a:r>
              <a:rPr lang="en-US" altLang="en-US" smtClean="0"/>
              <a:t>Physician extender is a Nurse Practitioner or a Physician’s Assistant</a:t>
            </a:r>
          </a:p>
          <a:p>
            <a:pPr marL="228600" indent="-228600"/>
            <a:r>
              <a:rPr lang="en-US" altLang="en-US" smtClean="0"/>
              <a:t> </a:t>
            </a:r>
          </a:p>
          <a:p>
            <a:pPr marL="228600" indent="-228600"/>
            <a:r>
              <a:rPr lang="en-US" altLang="en-US" smtClean="0"/>
              <a:t>Same 5 records will be reviewed as indicated in previous slide</a:t>
            </a:r>
          </a:p>
          <a:p>
            <a:pPr marL="228600" indent="-228600"/>
            <a:endParaRPr lang="en-US" altLang="en-US" smtClean="0"/>
          </a:p>
          <a:p>
            <a:pPr marL="228600" indent="-228600"/>
            <a:r>
              <a:rPr lang="en-US" altLang="en-US" smtClean="0"/>
              <a:t>The order can be on a prescription that is signed and dated or you can have a separate order sheet in the record where all orders are recorded.  Either way must be signed and dated by prescriber.  </a:t>
            </a:r>
          </a:p>
          <a:p>
            <a:pPr marL="228600" indent="-228600"/>
            <a:endParaRPr lang="en-US" altLang="en-US" smtClean="0"/>
          </a:p>
          <a:p>
            <a:pPr marL="228600" indent="-228600"/>
            <a:r>
              <a:rPr lang="en-US" altLang="en-US" smtClean="0"/>
              <a:t>Over-the-counter medications must also have an order for individual consumers</a:t>
            </a:r>
            <a:r>
              <a:rPr lang="en-US" altLang="en-US" b="1" smtClean="0"/>
              <a:t>   27G .5600 F agencies are exempt from this requirement</a:t>
            </a:r>
            <a:endParaRPr lang="en-US" altLang="en-US" smtClean="0"/>
          </a:p>
          <a:p>
            <a:pPr marL="228600" indent="-228600" eaLnBrk="1" hangingPunct="1"/>
            <a:endParaRPr lang="en-US" altLang="en-US" smtClean="0"/>
          </a:p>
        </p:txBody>
      </p:sp>
      <p:sp>
        <p:nvSpPr>
          <p:cNvPr id="9114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85EA9A51-4D6F-45F5-9D73-5AC2079D7439}" type="slidenum">
              <a:rPr lang="en-US" altLang="en-US">
                <a:latin typeface="Calibri" pitchFamily="34" charset="0"/>
              </a:rPr>
              <a:pPr algn="r" eaLnBrk="1" hangingPunct="1">
                <a:spcBef>
                  <a:spcPct val="0"/>
                </a:spcBef>
              </a:pPr>
              <a:t>39</a:t>
            </a:fld>
            <a:endParaRPr lang="en-US" altLang="en-US">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512007E-0A69-4257-AF9E-0DF81D61EC61}" type="slidenum">
              <a:rPr lang="en-US" altLang="en-US" smtClean="0"/>
              <a:pPr eaLnBrk="1" hangingPunct="1">
                <a:spcBef>
                  <a:spcPct val="0"/>
                </a:spcBef>
              </a:pPr>
              <a:t>4</a:t>
            </a:fld>
            <a:endParaRPr lang="en-US" altLang="en-US" smtClean="0"/>
          </a:p>
        </p:txBody>
      </p:sp>
      <p:sp>
        <p:nvSpPr>
          <p:cNvPr id="55299" name="Slide Image Placeholder 1"/>
          <p:cNvSpPr>
            <a:spLocks noGrp="1" noRot="1" noChangeAspect="1" noTextEdit="1"/>
          </p:cNvSpPr>
          <p:nvPr>
            <p:ph type="sldImg"/>
          </p:nvPr>
        </p:nvSpPr>
        <p:spPr>
          <a:ln/>
        </p:spPr>
      </p:sp>
      <p:sp>
        <p:nvSpPr>
          <p:cNvPr id="55300" name="Notes Placeholder 2"/>
          <p:cNvSpPr>
            <a:spLocks noGrp="1"/>
          </p:cNvSpPr>
          <p:nvPr>
            <p:ph type="body" idx="1"/>
          </p:nvPr>
        </p:nvSpPr>
        <p:spPr>
          <a:noFill/>
        </p:spPr>
        <p:txBody>
          <a:bodyPr lIns="91438" tIns="45719" rIns="91438" bIns="45719"/>
          <a:lstStyle/>
          <a:p>
            <a:r>
              <a:rPr lang="en-US" altLang="en-US" smtClean="0"/>
              <a:t>For providers of services licensed under GS § 122C, there has been no change in the role and the relationship between the LME-MCO and the Mental Health Licensure Section of DHSR with respect to routine monitoring.</a:t>
            </a:r>
          </a:p>
          <a:p>
            <a:endParaRPr lang="en-US" altLang="en-US" smtClean="0"/>
          </a:p>
          <a:p>
            <a:r>
              <a:rPr lang="en-US" altLang="en-US" smtClean="0"/>
              <a:t>DHSR conducts routine monitoring of residential treatment and opiod treatment services  on an annual (12-15 month) basis and sends those results to the LME-MCOs.</a:t>
            </a:r>
          </a:p>
          <a:p>
            <a:endParaRPr lang="en-US" altLang="en-US" smtClean="0"/>
          </a:p>
          <a:p>
            <a:r>
              <a:rPr lang="en-US" altLang="en-US" smtClean="0"/>
              <a:t>The LME-MCO is responsible for the routine monitoring of all unlicensed services under GS § 122C, and for those services that are not surveyed by DHSR-MHL on an annual basis (e.g., Day Treatment, PSR, SAIOP, SACOT, etc.).  There is a table in the Provider Agency Workbook which identifies those services where DHSR takes the lead in monitoring and those services where the LME-MCO is responsible for conducting routine monitoring on.</a:t>
            </a:r>
          </a:p>
          <a:p>
            <a:endParaRPr lang="en-US" altLang="en-US" smtClean="0"/>
          </a:p>
          <a:p>
            <a:r>
              <a:rPr lang="en-US" altLang="en-US" smtClean="0"/>
              <a:t>The LME-MCO is also responsible for conducting PPRs on all services, whether those services are unlicensed or licensed by DHSR-MHL.  </a:t>
            </a:r>
          </a:p>
          <a:p>
            <a:endParaRPr lang="en-US" altLang="en-US" smtClean="0"/>
          </a:p>
          <a:p>
            <a:pPr eaLnBrk="1" hangingPunct="1"/>
            <a:endParaRPr lang="en-US" altLang="en-US" smtClean="0"/>
          </a:p>
        </p:txBody>
      </p:sp>
      <p:sp>
        <p:nvSpPr>
          <p:cNvPr id="5530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EC8E6516-1EC9-4864-96BD-493C25B19F73}" type="slidenum">
              <a:rPr lang="en-US" altLang="en-US">
                <a:latin typeface="Calibri" pitchFamily="34" charset="0"/>
              </a:rPr>
              <a:pPr algn="r" eaLnBrk="1" hangingPunct="1">
                <a:spcBef>
                  <a:spcPct val="0"/>
                </a:spcBef>
              </a:pPr>
              <a:t>4</a:t>
            </a:fld>
            <a:endParaRPr lang="en-US" altLang="en-US">
              <a:latin typeface="Calibri"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p:spPr>
        <p:txBody>
          <a:bodyPr/>
          <a:lstStyle/>
          <a:p>
            <a:r>
              <a:rPr lang="en-US" altLang="en-US" smtClean="0"/>
              <a:t>If a consumer receives psychotropic medications, his/her drug regime must be reviewed by a pharmacist or physician at least every 6 months.. This review should be documented in the record.</a:t>
            </a:r>
            <a:r>
              <a:rPr lang="en-US" altLang="en-US" b="1" smtClean="0"/>
              <a:t> Agencies licensed as 27G .5600 F are exempt from this requirement</a:t>
            </a:r>
          </a:p>
          <a:p>
            <a:endParaRPr lang="en-US" altLang="en-US" smtClean="0"/>
          </a:p>
          <a:p>
            <a:r>
              <a:rPr lang="en-US" altLang="en-US" smtClean="0"/>
              <a:t>100% compliance must be achieved for this item to be marked as met </a:t>
            </a:r>
          </a:p>
          <a:p>
            <a:endParaRPr lang="en-US" altLang="en-US" smtClean="0"/>
          </a:p>
        </p:txBody>
      </p:sp>
      <p:sp>
        <p:nvSpPr>
          <p:cNvPr id="9216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DAED68F9-4F55-4156-85A7-5F2A351DDC0C}" type="slidenum">
              <a:rPr lang="en-US" altLang="en-US" smtClean="0"/>
              <a:pPr eaLnBrk="1" hangingPunct="1">
                <a:spcBef>
                  <a:spcPct val="0"/>
                </a:spcBef>
              </a:pPr>
              <a:t>40</a:t>
            </a:fld>
            <a:endParaRPr lang="en-US" alt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5BF7645-85D4-494D-9667-DFFB9A5C789F}" type="slidenum">
              <a:rPr lang="en-US" altLang="en-US" smtClean="0"/>
              <a:pPr eaLnBrk="1" hangingPunct="1">
                <a:spcBef>
                  <a:spcPct val="0"/>
                </a:spcBef>
              </a:pPr>
              <a:t>41</a:t>
            </a:fld>
            <a:endParaRPr lang="en-US" altLang="en-US" smtClean="0"/>
          </a:p>
        </p:txBody>
      </p:sp>
      <p:sp>
        <p:nvSpPr>
          <p:cNvPr id="93187" name="Slide Image Placeholder 1"/>
          <p:cNvSpPr>
            <a:spLocks noGrp="1" noRot="1" noChangeAspect="1" noTextEdit="1"/>
          </p:cNvSpPr>
          <p:nvPr>
            <p:ph type="sldImg"/>
          </p:nvPr>
        </p:nvSpPr>
        <p:spPr>
          <a:ln/>
        </p:spPr>
      </p:sp>
      <p:sp>
        <p:nvSpPr>
          <p:cNvPr id="93188" name="Notes Placeholder 2"/>
          <p:cNvSpPr>
            <a:spLocks noGrp="1"/>
          </p:cNvSpPr>
          <p:nvPr>
            <p:ph type="body" idx="1"/>
          </p:nvPr>
        </p:nvSpPr>
        <p:spPr>
          <a:noFill/>
        </p:spPr>
        <p:txBody>
          <a:bodyPr lIns="91438" tIns="45719" rIns="91438" bIns="45719"/>
          <a:lstStyle/>
          <a:p>
            <a:r>
              <a:rPr lang="en-US" altLang="en-US" b="1" smtClean="0"/>
              <a:t>Item 16 The medication label matches the physician’s order </a:t>
            </a:r>
          </a:p>
          <a:p>
            <a:endParaRPr lang="en-US" altLang="en-US" smtClean="0"/>
          </a:p>
          <a:p>
            <a:r>
              <a:rPr lang="en-US" altLang="en-US" smtClean="0"/>
              <a:t>Same 5 records</a:t>
            </a:r>
          </a:p>
          <a:p>
            <a:endParaRPr lang="en-US" altLang="en-US" smtClean="0"/>
          </a:p>
          <a:p>
            <a:r>
              <a:rPr lang="en-US" altLang="en-US" smtClean="0"/>
              <a:t>Ensure the label on the medication matches the order </a:t>
            </a:r>
          </a:p>
          <a:p>
            <a:endParaRPr lang="en-US" altLang="en-US" smtClean="0"/>
          </a:p>
          <a:p>
            <a:r>
              <a:rPr lang="en-US" altLang="en-US" smtClean="0"/>
              <a:t>If the brand name has been ordered and the generic dispensed, check with the pharmacy to be sure it is the same medication and vice versa.   There is a cheat sheet included in the guide for some of the most commonly used antipsychotics but always be sure you have the drug the prescriber intended for the consumer.</a:t>
            </a:r>
          </a:p>
          <a:p>
            <a:endParaRPr lang="en-US" altLang="en-US" smtClean="0"/>
          </a:p>
          <a:p>
            <a:r>
              <a:rPr lang="en-US" altLang="en-US" smtClean="0"/>
              <a:t>The label on the medication should include: Client’s name, , prescriber’s name, current dispensing date, clear directions for administration ( including method—injection, inhale, swallow, chew, under the tongue, application of cream, etc) ;name, strength, quantity and expiration date of medication and the name and address of the pharmacy dispensing and the name of the prescriber</a:t>
            </a:r>
          </a:p>
          <a:p>
            <a:endParaRPr lang="en-US" altLang="en-US" smtClean="0"/>
          </a:p>
          <a:p>
            <a:r>
              <a:rPr lang="en-US" altLang="en-US" smtClean="0"/>
              <a:t>100% compliance must be achieved for this item to be met </a:t>
            </a:r>
          </a:p>
          <a:p>
            <a:pPr eaLnBrk="1" hangingPunct="1"/>
            <a:endParaRPr lang="en-US" altLang="en-US" smtClean="0"/>
          </a:p>
        </p:txBody>
      </p:sp>
      <p:sp>
        <p:nvSpPr>
          <p:cNvPr id="9318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2858FC96-1CC8-41A9-865C-B7375E866CE2}" type="slidenum">
              <a:rPr lang="en-US" altLang="en-US">
                <a:latin typeface="Calibri" pitchFamily="34" charset="0"/>
              </a:rPr>
              <a:pPr algn="r" eaLnBrk="1" hangingPunct="1">
                <a:spcBef>
                  <a:spcPct val="0"/>
                </a:spcBef>
              </a:pPr>
              <a:t>41</a:t>
            </a:fld>
            <a:endParaRPr lang="en-US" altLang="en-US">
              <a:latin typeface="Calibri"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0DC3437-9A17-46D2-8F01-1203E0E31388}" type="slidenum">
              <a:rPr lang="en-US" altLang="en-US" smtClean="0"/>
              <a:pPr eaLnBrk="1" hangingPunct="1">
                <a:spcBef>
                  <a:spcPct val="0"/>
                </a:spcBef>
              </a:pPr>
              <a:t>42</a:t>
            </a:fld>
            <a:endParaRPr lang="en-US" altLang="en-US" smtClean="0"/>
          </a:p>
        </p:txBody>
      </p:sp>
      <p:sp>
        <p:nvSpPr>
          <p:cNvPr id="94211" name="Slide Image Placeholder 1"/>
          <p:cNvSpPr>
            <a:spLocks noGrp="1" noRot="1" noChangeAspect="1" noTextEdit="1"/>
          </p:cNvSpPr>
          <p:nvPr>
            <p:ph type="sldImg"/>
          </p:nvPr>
        </p:nvSpPr>
        <p:spPr>
          <a:ln/>
        </p:spPr>
      </p:sp>
      <p:sp>
        <p:nvSpPr>
          <p:cNvPr id="88068" name="Notes Placeholder 2"/>
          <p:cNvSpPr>
            <a:spLocks noGrp="1"/>
          </p:cNvSpPr>
          <p:nvPr>
            <p:ph type="body" idx="1"/>
          </p:nvPr>
        </p:nvSpPr>
        <p:spPr/>
        <p:txBody>
          <a:bodyPr lIns="91438" tIns="45719" rIns="91438" bIns="45719"/>
          <a:lstStyle/>
          <a:p>
            <a:pPr>
              <a:defRPr/>
            </a:pPr>
            <a:r>
              <a:rPr lang="en-US" b="1" dirty="0" smtClean="0"/>
              <a:t>Item 17 The Medication listed on the MAR (Medication Administration Record matches the physician order</a:t>
            </a:r>
          </a:p>
          <a:p>
            <a:pPr>
              <a:defRPr/>
            </a:pPr>
            <a:endParaRPr lang="en-US" dirty="0" smtClean="0"/>
          </a:p>
          <a:p>
            <a:pPr>
              <a:defRPr/>
            </a:pPr>
            <a:r>
              <a:rPr lang="en-US" dirty="0" smtClean="0"/>
              <a:t>Same 5 records</a:t>
            </a:r>
          </a:p>
          <a:p>
            <a:pPr>
              <a:defRPr/>
            </a:pPr>
            <a:endParaRPr lang="en-US" dirty="0" smtClean="0"/>
          </a:p>
          <a:p>
            <a:pPr>
              <a:defRPr/>
            </a:pPr>
            <a:r>
              <a:rPr lang="en-US" dirty="0" smtClean="0"/>
              <a:t>Ensure the physician’s order is listed within the MAR</a:t>
            </a:r>
          </a:p>
          <a:p>
            <a:pPr>
              <a:defRPr/>
            </a:pPr>
            <a:endParaRPr lang="en-US" dirty="0" smtClean="0"/>
          </a:p>
          <a:p>
            <a:pPr>
              <a:defRPr/>
            </a:pPr>
            <a:r>
              <a:rPr lang="en-US" dirty="0" smtClean="0"/>
              <a:t>If consumer has an order to self- medicate, dosages also need to be documented on the MAR showing they took the medication </a:t>
            </a:r>
          </a:p>
          <a:p>
            <a:pPr>
              <a:defRPr/>
            </a:pPr>
            <a:endParaRPr lang="en-US" dirty="0" smtClean="0"/>
          </a:p>
          <a:p>
            <a:pPr>
              <a:defRPr/>
            </a:pPr>
            <a:r>
              <a:rPr lang="en-US" dirty="0" smtClean="0"/>
              <a:t>Medications are administered by staff with required licensure and training  (#19 on guide, not on power point)</a:t>
            </a:r>
          </a:p>
          <a:p>
            <a:pPr>
              <a:defRPr/>
            </a:pPr>
            <a:r>
              <a:rPr lang="en-US" dirty="0" smtClean="0"/>
              <a:t> </a:t>
            </a:r>
          </a:p>
          <a:p>
            <a:pPr>
              <a:defRPr/>
            </a:pPr>
            <a:r>
              <a:rPr lang="en-US" dirty="0" smtClean="0"/>
              <a:t>Medications should be recorded immediately after administration and should include:</a:t>
            </a:r>
          </a:p>
          <a:p>
            <a:pPr marL="228600" indent="-228600">
              <a:buFont typeface="+mj-lt"/>
              <a:buAutoNum type="arabicPeriod"/>
              <a:defRPr/>
            </a:pPr>
            <a:r>
              <a:rPr lang="en-US" dirty="0" smtClean="0"/>
              <a:t>Consumer name</a:t>
            </a:r>
          </a:p>
          <a:p>
            <a:pPr marL="228600" indent="-228600">
              <a:buFont typeface="+mj-lt"/>
              <a:buAutoNum type="arabicPeriod"/>
              <a:defRPr/>
            </a:pPr>
            <a:r>
              <a:rPr lang="en-US" dirty="0" smtClean="0"/>
              <a:t>Name, strength and quantity of medication ( 1 pill, 2 pills 1 puff,  if liquid number of ounces, </a:t>
            </a:r>
            <a:r>
              <a:rPr lang="en-US" dirty="0" err="1" smtClean="0"/>
              <a:t>etc</a:t>
            </a:r>
            <a:r>
              <a:rPr lang="en-US" dirty="0" smtClean="0"/>
              <a:t>)</a:t>
            </a:r>
          </a:p>
          <a:p>
            <a:pPr marL="228600" indent="-228600">
              <a:buFont typeface="+mj-lt"/>
              <a:buAutoNum type="arabicPeriod"/>
              <a:defRPr/>
            </a:pPr>
            <a:r>
              <a:rPr lang="en-US" dirty="0" smtClean="0"/>
              <a:t>Instructions for administering the medication ( by injection and site of injection, by month, inhaled, application of cream, </a:t>
            </a:r>
            <a:r>
              <a:rPr lang="en-US" dirty="0" err="1" smtClean="0"/>
              <a:t>etc</a:t>
            </a:r>
            <a:r>
              <a:rPr lang="en-US" dirty="0" smtClean="0"/>
              <a:t>)</a:t>
            </a:r>
          </a:p>
          <a:p>
            <a:pPr marL="228600" indent="-228600">
              <a:buFont typeface="+mj-lt"/>
              <a:buAutoNum type="arabicPeriod"/>
              <a:defRPr/>
            </a:pPr>
            <a:r>
              <a:rPr lang="en-US" dirty="0" smtClean="0"/>
              <a:t>Date and time medication administered</a:t>
            </a:r>
          </a:p>
          <a:p>
            <a:pPr marL="228600" indent="-228600">
              <a:buFont typeface="+mj-lt"/>
              <a:buAutoNum type="arabicPeriod"/>
              <a:defRPr/>
            </a:pPr>
            <a:r>
              <a:rPr lang="en-US" dirty="0" smtClean="0"/>
              <a:t>Name or initials of person administering medication </a:t>
            </a:r>
            <a:endParaRPr lang="en-US" altLang="en-US" dirty="0" smtClean="0"/>
          </a:p>
        </p:txBody>
      </p:sp>
      <p:sp>
        <p:nvSpPr>
          <p:cNvPr id="9421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7BF18178-53D4-4578-8022-39B772AA64C2}" type="slidenum">
              <a:rPr lang="en-US" altLang="en-US">
                <a:latin typeface="Calibri" pitchFamily="34" charset="0"/>
              </a:rPr>
              <a:pPr algn="r" eaLnBrk="1" hangingPunct="1">
                <a:spcBef>
                  <a:spcPct val="0"/>
                </a:spcBef>
              </a:pPr>
              <a:t>42</a:t>
            </a:fld>
            <a:endParaRPr lang="en-US" altLang="en-US">
              <a:latin typeface="Calibri"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4783EB0-5354-4D81-B1EA-28378AFCB182}" type="slidenum">
              <a:rPr lang="en-US" altLang="en-US" smtClean="0"/>
              <a:pPr eaLnBrk="1" hangingPunct="1">
                <a:spcBef>
                  <a:spcPct val="0"/>
                </a:spcBef>
              </a:pPr>
              <a:t>43</a:t>
            </a:fld>
            <a:endParaRPr lang="en-US" altLang="en-US" smtClean="0"/>
          </a:p>
        </p:txBody>
      </p:sp>
      <p:sp>
        <p:nvSpPr>
          <p:cNvPr id="95235" name="Slide Image Placeholder 1"/>
          <p:cNvSpPr>
            <a:spLocks noGrp="1" noRot="1" noChangeAspect="1" noTextEdit="1"/>
          </p:cNvSpPr>
          <p:nvPr>
            <p:ph type="sldImg"/>
          </p:nvPr>
        </p:nvSpPr>
        <p:spPr>
          <a:ln/>
        </p:spPr>
      </p:sp>
      <p:sp>
        <p:nvSpPr>
          <p:cNvPr id="95236" name="Notes Placeholder 2"/>
          <p:cNvSpPr>
            <a:spLocks noGrp="1"/>
          </p:cNvSpPr>
          <p:nvPr>
            <p:ph type="body" idx="1"/>
          </p:nvPr>
        </p:nvSpPr>
        <p:spPr>
          <a:noFill/>
        </p:spPr>
        <p:txBody>
          <a:bodyPr lIns="91438" tIns="45719" rIns="91438" bIns="45719"/>
          <a:lstStyle/>
          <a:p>
            <a:r>
              <a:rPr lang="en-US" altLang="en-US" b="1" smtClean="0"/>
              <a:t>Item 18 for each service recipient receiving medications, the individual/LRP shall receive education regarding the medication prescribed.  All instances of medication administration are documented. •	Facilities licensed as 27G .0056 F are exempt for this requirement</a:t>
            </a:r>
          </a:p>
          <a:p>
            <a:endParaRPr lang="en-US" altLang="en-US" smtClean="0"/>
          </a:p>
          <a:p>
            <a:r>
              <a:rPr lang="en-US" altLang="en-US" smtClean="0"/>
              <a:t>Same 5 records </a:t>
            </a:r>
          </a:p>
          <a:p>
            <a:endParaRPr lang="en-US" altLang="en-US" smtClean="0"/>
          </a:p>
          <a:p>
            <a:r>
              <a:rPr lang="en-US" altLang="en-US" smtClean="0"/>
              <a:t>This should occur at the prescriber’s office at the time of the prescription and can be verbal or written and should be sufficient to enable the consumer or LRP to make informed consent, to safely administer the medication and to encourage compliance with the prescribed regimen</a:t>
            </a:r>
          </a:p>
          <a:p>
            <a:pPr eaLnBrk="1" hangingPunct="1"/>
            <a:endParaRPr lang="en-US" altLang="en-US" smtClean="0"/>
          </a:p>
        </p:txBody>
      </p:sp>
      <p:sp>
        <p:nvSpPr>
          <p:cNvPr id="9523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958A7A2F-DC05-405C-837E-B8AE884B7C1C}" type="slidenum">
              <a:rPr lang="en-US" altLang="en-US">
                <a:latin typeface="Calibri" pitchFamily="34" charset="0"/>
              </a:rPr>
              <a:pPr algn="r" eaLnBrk="1" hangingPunct="1">
                <a:spcBef>
                  <a:spcPct val="0"/>
                </a:spcBef>
              </a:pPr>
              <a:t>43</a:t>
            </a:fld>
            <a:endParaRPr lang="en-US" altLang="en-US">
              <a:latin typeface="Calibri"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D005A97C-7ABB-4C65-AF86-8670ED7D8D2E}" type="slidenum">
              <a:rPr lang="en-US" altLang="en-US" smtClean="0"/>
              <a:pPr eaLnBrk="1" hangingPunct="1">
                <a:spcBef>
                  <a:spcPct val="0"/>
                </a:spcBef>
              </a:pPr>
              <a:t>44</a:t>
            </a:fld>
            <a:endParaRPr lang="en-US" altLang="en-US" smtClean="0"/>
          </a:p>
        </p:txBody>
      </p:sp>
      <p:sp>
        <p:nvSpPr>
          <p:cNvPr id="96259" name="Slide Image Placeholder 1"/>
          <p:cNvSpPr>
            <a:spLocks noGrp="1" noRot="1" noChangeAspect="1" noTextEdit="1"/>
          </p:cNvSpPr>
          <p:nvPr>
            <p:ph type="sldImg"/>
          </p:nvPr>
        </p:nvSpPr>
        <p:spPr>
          <a:ln/>
        </p:spPr>
      </p:sp>
      <p:sp>
        <p:nvSpPr>
          <p:cNvPr id="96260" name="Notes Placeholder 2"/>
          <p:cNvSpPr>
            <a:spLocks noGrp="1"/>
          </p:cNvSpPr>
          <p:nvPr>
            <p:ph type="body" idx="1"/>
          </p:nvPr>
        </p:nvSpPr>
        <p:spPr>
          <a:noFill/>
        </p:spPr>
        <p:txBody>
          <a:bodyPr lIns="91438" tIns="45719" rIns="91438" bIns="45719"/>
          <a:lstStyle/>
          <a:p>
            <a:r>
              <a:rPr lang="en-US" altLang="en-US" smtClean="0"/>
              <a:t>Should be  documented in the prescriber’s notes, including to whom the education was given and a copy sent to agency for records</a:t>
            </a:r>
          </a:p>
          <a:p>
            <a:endParaRPr lang="en-US" altLang="en-US" smtClean="0"/>
          </a:p>
          <a:p>
            <a:r>
              <a:rPr lang="en-US" altLang="en-US" smtClean="0"/>
              <a:t>If education was declined, that should also be documented in prescriber’s records</a:t>
            </a:r>
          </a:p>
          <a:p>
            <a:endParaRPr lang="en-US" altLang="en-US" smtClean="0"/>
          </a:p>
          <a:p>
            <a:r>
              <a:rPr lang="en-US" altLang="en-US" smtClean="0"/>
              <a:t>Agencies may ask the consumer/LRP if education was received and also document the response </a:t>
            </a:r>
          </a:p>
          <a:p>
            <a:pPr eaLnBrk="1" hangingPunct="1"/>
            <a:endParaRPr lang="en-US" altLang="en-US" smtClean="0"/>
          </a:p>
        </p:txBody>
      </p:sp>
      <p:sp>
        <p:nvSpPr>
          <p:cNvPr id="9626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5C48584E-8D80-47A0-B710-02C72FE2CDDB}" type="slidenum">
              <a:rPr lang="en-US" altLang="en-US">
                <a:latin typeface="Calibri" pitchFamily="34" charset="0"/>
              </a:rPr>
              <a:pPr algn="r" eaLnBrk="1" hangingPunct="1">
                <a:spcBef>
                  <a:spcPct val="0"/>
                </a:spcBef>
              </a:pPr>
              <a:t>44</a:t>
            </a:fld>
            <a:endParaRPr lang="en-US" altLang="en-US">
              <a:latin typeface="Calibri"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84BC21A-852D-43D6-B213-9FC3CFE3ABB0}" type="slidenum">
              <a:rPr lang="en-US" altLang="en-US" smtClean="0"/>
              <a:pPr eaLnBrk="1" hangingPunct="1">
                <a:spcBef>
                  <a:spcPct val="0"/>
                </a:spcBef>
              </a:pPr>
              <a:t>45</a:t>
            </a:fld>
            <a:endParaRPr lang="en-US" altLang="en-US" smtClean="0"/>
          </a:p>
        </p:txBody>
      </p:sp>
      <p:sp>
        <p:nvSpPr>
          <p:cNvPr id="97283" name="Slide Image Placeholder 1"/>
          <p:cNvSpPr>
            <a:spLocks noGrp="1" noRot="1" noChangeAspect="1" noTextEdit="1"/>
          </p:cNvSpPr>
          <p:nvPr>
            <p:ph type="sldImg"/>
          </p:nvPr>
        </p:nvSpPr>
        <p:spPr>
          <a:ln/>
        </p:spPr>
      </p:sp>
      <p:sp>
        <p:nvSpPr>
          <p:cNvPr id="97284" name="Notes Placeholder 2"/>
          <p:cNvSpPr>
            <a:spLocks noGrp="1"/>
          </p:cNvSpPr>
          <p:nvPr>
            <p:ph type="body" idx="1"/>
          </p:nvPr>
        </p:nvSpPr>
        <p:spPr>
          <a:noFill/>
        </p:spPr>
        <p:txBody>
          <a:bodyPr lIns="91438" tIns="45719" rIns="91438" bIns="45719"/>
          <a:lstStyle/>
          <a:p>
            <a:pPr defTabSz="457200" eaLnBrk="1" hangingPunct="1"/>
            <a:endParaRPr lang="en-US" altLang="en-US" smtClean="0"/>
          </a:p>
        </p:txBody>
      </p:sp>
      <p:sp>
        <p:nvSpPr>
          <p:cNvPr id="9728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21EC1D6E-1F51-4414-923A-75EB8B5EACAC}" type="slidenum">
              <a:rPr lang="en-US" altLang="en-US">
                <a:latin typeface="Calibri" pitchFamily="34" charset="0"/>
              </a:rPr>
              <a:pPr algn="r" eaLnBrk="1" hangingPunct="1">
                <a:spcBef>
                  <a:spcPct val="0"/>
                </a:spcBef>
              </a:pPr>
              <a:t>45</a:t>
            </a:fld>
            <a:endParaRPr lang="en-US" altLang="en-US">
              <a:latin typeface="Calibri"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B2F224EC-4585-49F1-90E3-67B912E10EDC}" type="slidenum">
              <a:rPr lang="en-US" altLang="en-US" smtClean="0"/>
              <a:pPr eaLnBrk="1" hangingPunct="1">
                <a:spcBef>
                  <a:spcPct val="0"/>
                </a:spcBef>
              </a:pPr>
              <a:t>46</a:t>
            </a:fld>
            <a:endParaRPr lang="en-US" altLang="en-US" smtClean="0"/>
          </a:p>
        </p:txBody>
      </p:sp>
      <p:sp>
        <p:nvSpPr>
          <p:cNvPr id="98307" name="Slide Image Placeholder 1"/>
          <p:cNvSpPr>
            <a:spLocks noGrp="1" noRot="1" noChangeAspect="1" noTextEdit="1"/>
          </p:cNvSpPr>
          <p:nvPr>
            <p:ph type="sldImg"/>
          </p:nvPr>
        </p:nvSpPr>
        <p:spPr>
          <a:ln/>
        </p:spPr>
      </p:sp>
      <p:sp>
        <p:nvSpPr>
          <p:cNvPr id="98308" name="Notes Placeholder 2"/>
          <p:cNvSpPr>
            <a:spLocks noGrp="1"/>
          </p:cNvSpPr>
          <p:nvPr>
            <p:ph type="body" idx="1"/>
          </p:nvPr>
        </p:nvSpPr>
        <p:spPr>
          <a:noFill/>
        </p:spPr>
        <p:txBody>
          <a:bodyPr lIns="91438" tIns="45719" rIns="91438" bIns="45719"/>
          <a:lstStyle/>
          <a:p>
            <a:r>
              <a:rPr lang="en-US" altLang="en-US" b="1" smtClean="0"/>
              <a:t>Unlicensed AFL Review Tool</a:t>
            </a:r>
            <a:r>
              <a:rPr lang="en-US" altLang="en-US" smtClean="0"/>
              <a:t>   looks at health can safety issues and compliance with personnel and training requirements of providers and staff.   This will be completed annually for AFL services under the Innovations waiver.   * Note   this is different from the 2 year timeframe for Routine monitoring for all other services.  </a:t>
            </a:r>
          </a:p>
          <a:p>
            <a:r>
              <a:rPr lang="en-US" altLang="en-US" smtClean="0"/>
              <a:t>All other unlicensed AFL sites will be reviewed every two years </a:t>
            </a:r>
          </a:p>
          <a:p>
            <a:r>
              <a:rPr lang="en-US" altLang="en-US" smtClean="0"/>
              <a:t> </a:t>
            </a:r>
          </a:p>
          <a:p>
            <a:pPr eaLnBrk="1" hangingPunct="1"/>
            <a:endParaRPr lang="en-US" altLang="en-US" smtClean="0"/>
          </a:p>
        </p:txBody>
      </p:sp>
      <p:sp>
        <p:nvSpPr>
          <p:cNvPr id="9830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643CFCAF-85A0-408D-ADF1-85D8079C25C1}" type="slidenum">
              <a:rPr lang="en-US" altLang="en-US">
                <a:latin typeface="Calibri" pitchFamily="34" charset="0"/>
              </a:rPr>
              <a:pPr algn="r" eaLnBrk="1" hangingPunct="1">
                <a:spcBef>
                  <a:spcPct val="0"/>
                </a:spcBef>
              </a:pPr>
              <a:t>46</a:t>
            </a:fld>
            <a:endParaRPr lang="en-US" altLang="en-US">
              <a:latin typeface="Calibri"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263741F-BF6B-4062-828B-AB57F8C27E4F}" type="slidenum">
              <a:rPr lang="en-US" altLang="en-US" smtClean="0"/>
              <a:pPr eaLnBrk="1" hangingPunct="1">
                <a:spcBef>
                  <a:spcPct val="0"/>
                </a:spcBef>
              </a:pPr>
              <a:t>47</a:t>
            </a:fld>
            <a:endParaRPr lang="en-US" altLang="en-US" smtClean="0"/>
          </a:p>
        </p:txBody>
      </p:sp>
      <p:sp>
        <p:nvSpPr>
          <p:cNvPr id="99331" name="Slide Image Placeholder 1"/>
          <p:cNvSpPr>
            <a:spLocks noGrp="1" noRot="1" noChangeAspect="1" noTextEdit="1"/>
          </p:cNvSpPr>
          <p:nvPr>
            <p:ph type="sldImg"/>
          </p:nvPr>
        </p:nvSpPr>
        <p:spPr>
          <a:ln/>
        </p:spPr>
      </p:sp>
      <p:sp>
        <p:nvSpPr>
          <p:cNvPr id="99332" name="Notes Placeholder 2"/>
          <p:cNvSpPr>
            <a:spLocks noGrp="1"/>
          </p:cNvSpPr>
          <p:nvPr>
            <p:ph type="body" idx="1"/>
          </p:nvPr>
        </p:nvSpPr>
        <p:spPr>
          <a:noFill/>
        </p:spPr>
        <p:txBody>
          <a:bodyPr lIns="91438" tIns="45719" rIns="91438" bIns="45719"/>
          <a:lstStyle/>
          <a:p>
            <a:r>
              <a:rPr lang="en-US" altLang="en-US" b="1" smtClean="0"/>
              <a:t>Health &amp; Safety and Compliance Review Tool </a:t>
            </a:r>
            <a:r>
              <a:rPr lang="en-US" altLang="en-US" smtClean="0"/>
              <a:t> is completed for each new provider that operates a service not licensed by DHSR</a:t>
            </a:r>
          </a:p>
          <a:p>
            <a:r>
              <a:rPr lang="en-US" altLang="en-US" b="1" smtClean="0"/>
              <a:t> </a:t>
            </a:r>
            <a:endParaRPr lang="en-US" altLang="en-US" smtClean="0"/>
          </a:p>
          <a:p>
            <a:r>
              <a:rPr lang="en-US" altLang="en-US" smtClean="0"/>
              <a:t>Is used when an unlicensed provider moves to a new location and that is not a licensed service at that location</a:t>
            </a:r>
          </a:p>
          <a:p>
            <a:r>
              <a:rPr lang="en-US" altLang="en-US" smtClean="0"/>
              <a:t> </a:t>
            </a:r>
          </a:p>
          <a:p>
            <a:r>
              <a:rPr lang="en-US" altLang="en-US" smtClean="0"/>
              <a:t> </a:t>
            </a:r>
          </a:p>
          <a:p>
            <a:pPr eaLnBrk="1" hangingPunct="1"/>
            <a:endParaRPr lang="en-US" altLang="en-US" smtClean="0"/>
          </a:p>
        </p:txBody>
      </p:sp>
      <p:sp>
        <p:nvSpPr>
          <p:cNvPr id="9933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267F80A6-82CB-47B7-BB84-1AAB41D37DD4}" type="slidenum">
              <a:rPr lang="en-US" altLang="en-US">
                <a:latin typeface="Calibri" pitchFamily="34" charset="0"/>
              </a:rPr>
              <a:pPr algn="r" eaLnBrk="1" hangingPunct="1">
                <a:spcBef>
                  <a:spcPct val="0"/>
                </a:spcBef>
              </a:pPr>
              <a:t>47</a:t>
            </a:fld>
            <a:endParaRPr lang="en-US" altLang="en-US">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0A379A7-98B3-4F1A-85F2-B751B64AE1EA}" type="slidenum">
              <a:rPr lang="en-US" altLang="en-US" smtClean="0"/>
              <a:pPr eaLnBrk="1" hangingPunct="1">
                <a:spcBef>
                  <a:spcPct val="0"/>
                </a:spcBef>
              </a:pPr>
              <a:t>5</a:t>
            </a:fld>
            <a:endParaRPr lang="en-US" altLang="en-US" smtClean="0"/>
          </a:p>
        </p:txBody>
      </p:sp>
      <p:sp>
        <p:nvSpPr>
          <p:cNvPr id="56323" name="Slide Image Placeholder 1"/>
          <p:cNvSpPr>
            <a:spLocks noGrp="1" noRot="1" noChangeAspect="1" noTextEdit="1"/>
          </p:cNvSpPr>
          <p:nvPr>
            <p:ph type="sldImg"/>
          </p:nvPr>
        </p:nvSpPr>
        <p:spPr>
          <a:ln/>
        </p:spPr>
      </p:sp>
      <p:sp>
        <p:nvSpPr>
          <p:cNvPr id="56324" name="Notes Placeholder 2"/>
          <p:cNvSpPr>
            <a:spLocks noGrp="1"/>
          </p:cNvSpPr>
          <p:nvPr>
            <p:ph type="body" idx="1"/>
          </p:nvPr>
        </p:nvSpPr>
        <p:spPr>
          <a:noFill/>
        </p:spPr>
        <p:txBody>
          <a:bodyPr lIns="91438" tIns="45719" rIns="91438" bIns="45719"/>
          <a:lstStyle/>
          <a:p>
            <a:r>
              <a:rPr lang="en-US" altLang="en-US" smtClean="0"/>
              <a:t>There are some services that fall outside the purview of the LME-MCO’s responsibility for monitoring.  These include:  TFC, Intermediate Care Facilities for Individuals with Intellectual Disorders, and inpatient programs.</a:t>
            </a:r>
          </a:p>
          <a:p>
            <a:endParaRPr lang="en-US" altLang="en-US" smtClean="0"/>
          </a:p>
          <a:p>
            <a:r>
              <a:rPr lang="en-US" altLang="en-US" smtClean="0"/>
              <a:t>We have engaged in preliminary discussions with DSS about TFCs.  We will continue those discussions in order to better understand their process. </a:t>
            </a:r>
          </a:p>
          <a:p>
            <a:endParaRPr lang="en-US" altLang="en-US" smtClean="0"/>
          </a:p>
          <a:p>
            <a:pPr eaLnBrk="1" hangingPunct="1"/>
            <a:endParaRPr lang="en-US" altLang="en-US" smtClean="0"/>
          </a:p>
        </p:txBody>
      </p:sp>
      <p:sp>
        <p:nvSpPr>
          <p:cNvPr id="5632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1F03D25A-8155-4493-82BA-C354FAFF869A}" type="slidenum">
              <a:rPr lang="en-US" altLang="en-US">
                <a:latin typeface="Calibri" pitchFamily="34" charset="0"/>
              </a:rPr>
              <a:pPr algn="r" eaLnBrk="1" hangingPunct="1">
                <a:spcBef>
                  <a:spcPct val="0"/>
                </a:spcBef>
              </a:pPr>
              <a:t>5</a:t>
            </a:fld>
            <a:endParaRPr lang="en-US" altLang="en-US">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C3AEE8F-83B9-402F-977D-A81B83C5DAAE}" type="slidenum">
              <a:rPr lang="en-US" altLang="en-US" smtClean="0"/>
              <a:pPr eaLnBrk="1" hangingPunct="1">
                <a:spcBef>
                  <a:spcPct val="0"/>
                </a:spcBef>
              </a:pPr>
              <a:t>6</a:t>
            </a:fld>
            <a:endParaRPr lang="en-US" altLang="en-US" smtClean="0"/>
          </a:p>
        </p:txBody>
      </p:sp>
      <p:sp>
        <p:nvSpPr>
          <p:cNvPr id="57347" name="Slide Image Placeholder 1"/>
          <p:cNvSpPr>
            <a:spLocks noGrp="1" noRot="1" noChangeAspect="1" noTextEdit="1"/>
          </p:cNvSpPr>
          <p:nvPr>
            <p:ph type="sldImg"/>
          </p:nvPr>
        </p:nvSpPr>
        <p:spPr>
          <a:ln/>
        </p:spPr>
      </p:sp>
      <p:sp>
        <p:nvSpPr>
          <p:cNvPr id="57348" name="Notes Placeholder 2"/>
          <p:cNvSpPr>
            <a:spLocks noGrp="1"/>
          </p:cNvSpPr>
          <p:nvPr>
            <p:ph type="body" idx="1"/>
          </p:nvPr>
        </p:nvSpPr>
        <p:spPr>
          <a:noFill/>
        </p:spPr>
        <p:txBody>
          <a:bodyPr lIns="91438" tIns="45719" rIns="91438" bIns="45719"/>
          <a:lstStyle/>
          <a:p>
            <a:pPr defTabSz="457200"/>
            <a:r>
              <a:rPr lang="en-US" altLang="en-US" smtClean="0"/>
              <a:t>There are other services for which the LME-MCO only does PPRs and follow-up on health and safety concerns in conjunction with DHSR – PRTF, residential and opiod treatment.</a:t>
            </a:r>
          </a:p>
          <a:p>
            <a:pPr defTabSz="457200"/>
            <a:endParaRPr lang="en-US" altLang="en-US" smtClean="0"/>
          </a:p>
          <a:p>
            <a:pPr defTabSz="457200" eaLnBrk="1" hangingPunct="1"/>
            <a:endParaRPr lang="en-US" altLang="en-US" smtClean="0"/>
          </a:p>
        </p:txBody>
      </p:sp>
      <p:sp>
        <p:nvSpPr>
          <p:cNvPr id="5734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8A2CEF3F-9FC8-4BE3-A243-5723068BFE34}" type="slidenum">
              <a:rPr lang="en-US" altLang="en-US">
                <a:latin typeface="Calibri" pitchFamily="34" charset="0"/>
              </a:rPr>
              <a:pPr algn="r" eaLnBrk="1" hangingPunct="1">
                <a:spcBef>
                  <a:spcPct val="0"/>
                </a:spcBef>
              </a:pPr>
              <a:t>6</a:t>
            </a:fld>
            <a:endParaRPr lang="en-US" altLang="en-US">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p:spPr>
        <p:txBody>
          <a:bodyPr/>
          <a:lstStyle/>
          <a:p>
            <a:r>
              <a:rPr lang="en-US" altLang="en-US" smtClean="0"/>
              <a:t>The Routine Monitoring Tools consist of two workbooks:</a:t>
            </a:r>
          </a:p>
          <a:p>
            <a:endParaRPr lang="en-US" altLang="en-US" smtClean="0"/>
          </a:p>
          <a:p>
            <a:pPr marL="628650" lvl="1" indent="-171450">
              <a:buFont typeface="Wingdings" pitchFamily="2" charset="2"/>
              <a:buChar char="Ø"/>
            </a:pPr>
            <a:r>
              <a:rPr lang="en-US" altLang="en-US" smtClean="0"/>
              <a:t>The tools in the LIP workbook are used for LIPs that are in a solo practice.</a:t>
            </a:r>
          </a:p>
          <a:p>
            <a:pPr marL="628650" lvl="1" indent="-171450">
              <a:buFont typeface="Wingdings" pitchFamily="2" charset="2"/>
              <a:buChar char="Ø"/>
            </a:pPr>
            <a:r>
              <a:rPr lang="en-US" altLang="en-US" smtClean="0"/>
              <a:t>As the name implies, the Agency Tool is used with provider agencies and with LIPs in a partnership or group practice where the group practice has a contract with the LME-MCO and the group practice uses one provider number.</a:t>
            </a:r>
          </a:p>
          <a:p>
            <a:pPr marL="628650" lvl="1" indent="-171450">
              <a:buFont typeface="Wingdings" pitchFamily="2" charset="2"/>
              <a:buChar char="Ø"/>
            </a:pPr>
            <a:endParaRPr lang="en-US" altLang="en-US" smtClean="0"/>
          </a:p>
          <a:p>
            <a:pPr marL="628650" lvl="1" indent="-171450">
              <a:buFont typeface="Wingdings" pitchFamily="2" charset="2"/>
              <a:buChar char="Ø"/>
            </a:pPr>
            <a:r>
              <a:rPr lang="en-US" altLang="en-US" smtClean="0"/>
              <a:t>If a group of LIPs share office space but each LIP has a separate contract with the LME-MCO and his/her own provider number, the LIP Review Tool would be used for those providers.</a:t>
            </a:r>
          </a:p>
          <a:p>
            <a:pPr marL="628650" lvl="1" indent="-171450">
              <a:buFont typeface="Wingdings" pitchFamily="2" charset="2"/>
              <a:buChar char="Ø"/>
            </a:pPr>
            <a:endParaRPr lang="en-US" altLang="en-US" smtClean="0"/>
          </a:p>
          <a:p>
            <a:pPr marL="628650" lvl="1" indent="-171450">
              <a:buFont typeface="Wingdings" pitchFamily="2" charset="2"/>
              <a:buChar char="Ø"/>
            </a:pPr>
            <a:r>
              <a:rPr lang="en-US" altLang="en-US" smtClean="0"/>
              <a:t>The determination as to whether the LIP Review Tool or the Provider Agency Tool is appropriate is based on the provider number.  The sample for routine monitoring is based on paid claims.</a:t>
            </a:r>
          </a:p>
          <a:p>
            <a:endParaRPr lang="en-US" altLang="en-US" smtClean="0"/>
          </a:p>
          <a:p>
            <a:endParaRPr lang="en-US" altLang="en-US" smtClean="0"/>
          </a:p>
        </p:txBody>
      </p:sp>
      <p:sp>
        <p:nvSpPr>
          <p:cNvPr id="58372"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DD90BC4-3EC8-4C72-B47A-1BF51AE9AE8A}" type="slidenum">
              <a:rPr lang="en-US" altLang="en-US" smtClean="0"/>
              <a:pPr eaLnBrk="1" hangingPunct="1">
                <a:spcBef>
                  <a:spcPct val="0"/>
                </a:spcBef>
              </a:pPr>
              <a:t>7</a:t>
            </a:fld>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p:spPr>
        <p:txBody>
          <a:bodyPr/>
          <a:lstStyle/>
          <a:p>
            <a:r>
              <a:rPr lang="en-US" altLang="en-US" smtClean="0"/>
              <a:t>The requirement of routine monitoring of provider agencies is a longstanding requirement in both rule and statute, most notably under Senate Bill 163.  </a:t>
            </a:r>
          </a:p>
          <a:p>
            <a:endParaRPr lang="en-US" altLang="en-US" smtClean="0"/>
          </a:p>
          <a:p>
            <a:r>
              <a:rPr lang="en-US" altLang="en-US" smtClean="0"/>
              <a:t>Provider agencies are accustomed to routine monitoring by the LME-MCO whereas LIPs have been monitored less frequently (for example,  in connection with billing or reimbursement issues).  If the LIP has not had previous experience in the public system, the prospect of routine monitoring and oversight by the LME-MCO may be a daunting and overwhelming proposition.  Licensed independent practitioners have an important and vital role in our system.  </a:t>
            </a:r>
          </a:p>
          <a:p>
            <a:endParaRPr lang="en-US" altLang="en-US" smtClean="0"/>
          </a:p>
          <a:p>
            <a:r>
              <a:rPr lang="en-US" altLang="en-US" smtClean="0"/>
              <a:t>Becoming familiar with the process, tool has been helpful for many LIPs who are new to the monitoring process.</a:t>
            </a:r>
          </a:p>
          <a:p>
            <a:endParaRPr lang="en-US" altLang="en-US" smtClean="0"/>
          </a:p>
          <a:p>
            <a:endParaRPr lang="en-US" altLang="en-US" smtClean="0"/>
          </a:p>
          <a:p>
            <a:r>
              <a:rPr lang="en-US" altLang="en-US" smtClean="0"/>
              <a:t>[Technical assistance is available through the LME-MCO and the respective provider organizations  and through workshops such as this to assist in understanding  the requirements of the public system.]</a:t>
            </a:r>
          </a:p>
          <a:p>
            <a:endParaRPr lang="en-US" altLang="en-US" smtClean="0"/>
          </a:p>
        </p:txBody>
      </p:sp>
      <p:sp>
        <p:nvSpPr>
          <p:cNvPr id="5939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D36E5B86-CED8-40ED-90FA-FE4B3DD6ED96}" type="slidenum">
              <a:rPr lang="en-US" altLang="en-US" smtClean="0"/>
              <a:pPr eaLnBrk="1" hangingPunct="1">
                <a:spcBef>
                  <a:spcPct val="0"/>
                </a:spcBef>
              </a:pPr>
              <a:t>8</a:t>
            </a:fld>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p:spPr>
        <p:txBody>
          <a:bodyPr/>
          <a:lstStyle/>
          <a:p>
            <a:pPr defTabSz="457200"/>
            <a:r>
              <a:rPr lang="en-US" altLang="en-US" smtClean="0"/>
              <a:t>We believe in a transparent process.  Just as this training is available to providers and LME-MCOs alike, the tools are posted on the web for everyone to download and use.  The criteria by which you will be evaluated is an open book test.  One of the best ways to quell any anxiety you might have about the process is to use the tools to do conduct an internal peer review or self-assessment.  This will help you not only prepare for the on-site review but give you an opportunity to be familiar with the tools and the regulations that undergird the items on the tools and to evaluate for yourself where your practice or agency stands in terms of compliance.  You may have the opportunity to put in place strategies to prevent certain deficient practices from continuing.  The accessibility of the tools presents an opportunity to be proactive.</a:t>
            </a:r>
          </a:p>
          <a:p>
            <a:pPr defTabSz="457200"/>
            <a:endParaRPr lang="en-US" altLang="en-US" smtClean="0"/>
          </a:p>
          <a:p>
            <a:pPr defTabSz="457200"/>
            <a:endParaRPr lang="en-US" altLang="en-US" smtClean="0"/>
          </a:p>
        </p:txBody>
      </p:sp>
      <p:sp>
        <p:nvSpPr>
          <p:cNvPr id="6042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D0583D2-BEC5-44B5-97A1-34849B2EECE0}" type="slidenum">
              <a:rPr lang="en-US" altLang="en-US" smtClean="0"/>
              <a:pPr eaLnBrk="1" hangingPunct="1">
                <a:spcBef>
                  <a:spcPct val="0"/>
                </a:spcBef>
              </a:pPr>
              <a:t>9</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1A04ADA-2823-40CC-B587-E3DAD9E4A488}" type="slidenum">
              <a:rPr lang="en-US" altLang="en-US"/>
              <a:pPr>
                <a:defRPr/>
              </a:pPr>
              <a:t>‹#›</a:t>
            </a:fld>
            <a:endParaRPr lang="en-US" altLang="en-US"/>
          </a:p>
        </p:txBody>
      </p:sp>
    </p:spTree>
    <p:extLst>
      <p:ext uri="{BB962C8B-B14F-4D97-AF65-F5344CB8AC3E}">
        <p14:creationId xmlns:p14="http://schemas.microsoft.com/office/powerpoint/2010/main" val="3901031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8AE98EA-31F5-4012-8A59-FC82E27726BB}" type="slidenum">
              <a:rPr lang="en-US" altLang="en-US"/>
              <a:pPr>
                <a:defRPr/>
              </a:pPr>
              <a:t>‹#›</a:t>
            </a:fld>
            <a:endParaRPr lang="en-US" altLang="en-US"/>
          </a:p>
        </p:txBody>
      </p:sp>
    </p:spTree>
    <p:extLst>
      <p:ext uri="{BB962C8B-B14F-4D97-AF65-F5344CB8AC3E}">
        <p14:creationId xmlns:p14="http://schemas.microsoft.com/office/powerpoint/2010/main" val="3036068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F79D0CDB-79C7-420B-B0C4-9BDDF6E718DD}" type="slidenum">
              <a:rPr lang="en-US" altLang="en-US"/>
              <a:pPr>
                <a:defRPr/>
              </a:pPr>
              <a:t>‹#›</a:t>
            </a:fld>
            <a:endParaRPr lang="en-US" altLang="en-US"/>
          </a:p>
        </p:txBody>
      </p:sp>
    </p:spTree>
    <p:extLst>
      <p:ext uri="{BB962C8B-B14F-4D97-AF65-F5344CB8AC3E}">
        <p14:creationId xmlns:p14="http://schemas.microsoft.com/office/powerpoint/2010/main" val="905470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7420E4D-BE86-4576-9A1F-D70CE61113F2}" type="slidenum">
              <a:rPr lang="en-US" altLang="en-US"/>
              <a:pPr>
                <a:defRPr/>
              </a:pPr>
              <a:t>‹#›</a:t>
            </a:fld>
            <a:endParaRPr lang="en-US" altLang="en-US"/>
          </a:p>
        </p:txBody>
      </p:sp>
    </p:spTree>
    <p:extLst>
      <p:ext uri="{BB962C8B-B14F-4D97-AF65-F5344CB8AC3E}">
        <p14:creationId xmlns:p14="http://schemas.microsoft.com/office/powerpoint/2010/main" val="1984615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52E69CB3-B9D0-42B6-9EDB-F556E39829C1}" type="slidenum">
              <a:rPr lang="en-US" altLang="en-US"/>
              <a:pPr>
                <a:defRPr/>
              </a:pPr>
              <a:t>‹#›</a:t>
            </a:fld>
            <a:endParaRPr lang="en-US" altLang="en-US"/>
          </a:p>
        </p:txBody>
      </p:sp>
    </p:spTree>
    <p:extLst>
      <p:ext uri="{BB962C8B-B14F-4D97-AF65-F5344CB8AC3E}">
        <p14:creationId xmlns:p14="http://schemas.microsoft.com/office/powerpoint/2010/main" val="3517820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DC59D8A-EF1D-4CEA-8001-4821C03B34E6}" type="slidenum">
              <a:rPr lang="en-US" altLang="en-US"/>
              <a:pPr>
                <a:defRPr/>
              </a:pPr>
              <a:t>‹#›</a:t>
            </a:fld>
            <a:endParaRPr lang="en-US" altLang="en-US"/>
          </a:p>
        </p:txBody>
      </p:sp>
    </p:spTree>
    <p:extLst>
      <p:ext uri="{BB962C8B-B14F-4D97-AF65-F5344CB8AC3E}">
        <p14:creationId xmlns:p14="http://schemas.microsoft.com/office/powerpoint/2010/main" val="908259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DDB21C90-069F-4FC6-9F72-F199DB160766}" type="slidenum">
              <a:rPr lang="en-US" altLang="en-US"/>
              <a:pPr>
                <a:defRPr/>
              </a:pPr>
              <a:t>‹#›</a:t>
            </a:fld>
            <a:endParaRPr lang="en-US" altLang="en-US"/>
          </a:p>
        </p:txBody>
      </p:sp>
    </p:spTree>
    <p:extLst>
      <p:ext uri="{BB962C8B-B14F-4D97-AF65-F5344CB8AC3E}">
        <p14:creationId xmlns:p14="http://schemas.microsoft.com/office/powerpoint/2010/main" val="1677370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BC0D5F0B-1B00-482F-9056-79249248F797}" type="slidenum">
              <a:rPr lang="en-US" altLang="en-US"/>
              <a:pPr>
                <a:defRPr/>
              </a:pPr>
              <a:t>‹#›</a:t>
            </a:fld>
            <a:endParaRPr lang="en-US" altLang="en-US"/>
          </a:p>
        </p:txBody>
      </p:sp>
    </p:spTree>
    <p:extLst>
      <p:ext uri="{BB962C8B-B14F-4D97-AF65-F5344CB8AC3E}">
        <p14:creationId xmlns:p14="http://schemas.microsoft.com/office/powerpoint/2010/main" val="2879334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E0C96AC4-A087-4FC5-8CE3-25359F229E45}" type="slidenum">
              <a:rPr lang="en-US" altLang="en-US"/>
              <a:pPr>
                <a:defRPr/>
              </a:pPr>
              <a:t>‹#›</a:t>
            </a:fld>
            <a:endParaRPr lang="en-US" altLang="en-US"/>
          </a:p>
        </p:txBody>
      </p:sp>
    </p:spTree>
    <p:extLst>
      <p:ext uri="{BB962C8B-B14F-4D97-AF65-F5344CB8AC3E}">
        <p14:creationId xmlns:p14="http://schemas.microsoft.com/office/powerpoint/2010/main" val="479835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D70A7817-BBDD-425C-85EF-BBF15D28CCF9}" type="slidenum">
              <a:rPr lang="en-US" altLang="en-US"/>
              <a:pPr>
                <a:defRPr/>
              </a:pPr>
              <a:t>‹#›</a:t>
            </a:fld>
            <a:endParaRPr lang="en-US" altLang="en-US"/>
          </a:p>
        </p:txBody>
      </p:sp>
    </p:spTree>
    <p:extLst>
      <p:ext uri="{BB962C8B-B14F-4D97-AF65-F5344CB8AC3E}">
        <p14:creationId xmlns:p14="http://schemas.microsoft.com/office/powerpoint/2010/main" val="289696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76DA81E-A5F5-4259-B7FE-5D36D4CAB8A7}" type="slidenum">
              <a:rPr lang="en-US" altLang="en-US"/>
              <a:pPr>
                <a:defRPr/>
              </a:pPr>
              <a:t>‹#›</a:t>
            </a:fld>
            <a:endParaRPr lang="en-US" altLang="en-US"/>
          </a:p>
        </p:txBody>
      </p:sp>
    </p:spTree>
    <p:extLst>
      <p:ext uri="{BB962C8B-B14F-4D97-AF65-F5344CB8AC3E}">
        <p14:creationId xmlns:p14="http://schemas.microsoft.com/office/powerpoint/2010/main" val="708781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7C8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4DB4A157-3BF7-4976-AB1E-73286769A28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3.wmf"/></Relationships>
</file>

<file path=ppt/slides/_rels/slide1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hyperlink" Target="mailto:provider.monitoring@dhhs.nc.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62275BC1-2C3A-428E-B973-861AED3E4EB8}" type="slidenum">
              <a:rPr lang="en-US" altLang="en-US" sz="1400" smtClean="0"/>
              <a:pPr eaLnBrk="1" hangingPunct="1">
                <a:spcBef>
                  <a:spcPct val="0"/>
                </a:spcBef>
                <a:buFontTx/>
                <a:buNone/>
              </a:pPr>
              <a:t>1</a:t>
            </a:fld>
            <a:endParaRPr lang="en-US" altLang="en-US" sz="1400" smtClean="0"/>
          </a:p>
        </p:txBody>
      </p:sp>
      <p:sp>
        <p:nvSpPr>
          <p:cNvPr id="2051" name="Title 1"/>
          <p:cNvSpPr>
            <a:spLocks noGrp="1"/>
          </p:cNvSpPr>
          <p:nvPr>
            <p:ph type="title" idx="4294967295"/>
          </p:nvPr>
        </p:nvSpPr>
        <p:spPr>
          <a:xfrm>
            <a:off x="457200" y="0"/>
            <a:ext cx="8229600" cy="2286000"/>
          </a:xfrm>
        </p:spPr>
        <p:txBody>
          <a:bodyPr/>
          <a:lstStyle/>
          <a:p>
            <a:pPr eaLnBrk="1" hangingPunct="1"/>
            <a:r>
              <a:rPr lang="en-US" altLang="en-US" sz="3500" b="1" smtClean="0"/>
              <a:t>Routine Review Tools </a:t>
            </a:r>
            <a:br>
              <a:rPr lang="en-US" altLang="en-US" sz="3500" b="1" smtClean="0"/>
            </a:br>
            <a:r>
              <a:rPr lang="en-US" altLang="en-US" sz="3500" b="1" smtClean="0"/>
              <a:t>for Provider Agencies</a:t>
            </a:r>
          </a:p>
        </p:txBody>
      </p:sp>
      <p:sp>
        <p:nvSpPr>
          <p:cNvPr id="2052" name="Content Placeholder 2"/>
          <p:cNvSpPr>
            <a:spLocks noGrp="1"/>
          </p:cNvSpPr>
          <p:nvPr>
            <p:ph idx="4294967295"/>
          </p:nvPr>
        </p:nvSpPr>
        <p:spPr>
          <a:xfrm>
            <a:off x="533400" y="1752600"/>
            <a:ext cx="8001000" cy="2292350"/>
          </a:xfrm>
        </p:spPr>
        <p:txBody>
          <a:bodyPr/>
          <a:lstStyle/>
          <a:p>
            <a:pPr marL="463550" indent="-463550" algn="ctr" eaLnBrk="1" hangingPunct="1">
              <a:buFontTx/>
              <a:buNone/>
            </a:pPr>
            <a:r>
              <a:rPr lang="en-US" altLang="en-US" sz="2400" i="1" dirty="0" smtClean="0"/>
              <a:t>Developed by the</a:t>
            </a:r>
            <a:r>
              <a:rPr lang="en-US" altLang="en-US" i="1" dirty="0" smtClean="0"/>
              <a:t> </a:t>
            </a:r>
          </a:p>
          <a:p>
            <a:pPr marL="463550" indent="-463550" algn="ctr" eaLnBrk="1" hangingPunct="1">
              <a:buFontTx/>
              <a:buNone/>
            </a:pPr>
            <a:r>
              <a:rPr lang="en-US" altLang="en-US" sz="2400" i="1" dirty="0" smtClean="0"/>
              <a:t>NC </a:t>
            </a:r>
            <a:r>
              <a:rPr lang="en-US" altLang="en-US" sz="2400" i="1" dirty="0" smtClean="0"/>
              <a:t>DHHS-LME/MCO-Provider </a:t>
            </a:r>
            <a:r>
              <a:rPr lang="en-US" altLang="en-US" sz="2400" i="1" dirty="0" smtClean="0"/>
              <a:t>Collaboration Workgroup</a:t>
            </a:r>
          </a:p>
          <a:p>
            <a:pPr marL="463550" indent="-463550" algn="ctr" eaLnBrk="1" hangingPunct="1">
              <a:buFontTx/>
              <a:buNone/>
            </a:pPr>
            <a:r>
              <a:rPr lang="en-US" altLang="en-US" sz="2400" i="1" dirty="0" smtClean="0"/>
              <a:t>February 2014</a:t>
            </a:r>
          </a:p>
        </p:txBody>
      </p:sp>
      <p:sp>
        <p:nvSpPr>
          <p:cNvPr id="4" name="Slide Number Placeholder 3"/>
          <p:cNvSpPr txBox="1">
            <a:spLocks noGrp="1"/>
          </p:cNvSpPr>
          <p:nvPr/>
        </p:nvSpPr>
        <p:spPr>
          <a:xfrm>
            <a:off x="9844088" y="4411663"/>
            <a:ext cx="1482725" cy="850900"/>
          </a:xfrm>
          <a:prstGeom prst="rect">
            <a:avLst/>
          </a:prstGeom>
          <a:noFill/>
        </p:spPr>
        <p:txBody>
          <a:bodyPr anchor="ctr"/>
          <a:lstStyle/>
          <a:p>
            <a:pPr algn="r" fontAlgn="auto">
              <a:spcBef>
                <a:spcPts val="0"/>
              </a:spcBef>
              <a:spcAft>
                <a:spcPts val="0"/>
              </a:spcAft>
              <a:defRPr/>
            </a:pPr>
            <a:endParaRPr lang="en-US" sz="2000" dirty="0">
              <a:gradFill>
                <a:gsLst>
                  <a:gs pos="0">
                    <a:schemeClr val="tx1">
                      <a:alpha val="10000"/>
                    </a:schemeClr>
                  </a:gs>
                  <a:gs pos="100000">
                    <a:schemeClr val="tx1">
                      <a:alpha val="10000"/>
                    </a:schemeClr>
                  </a:gs>
                </a:gsLst>
                <a:lin ang="5400000" scaled="0"/>
              </a:gradFill>
              <a:latin typeface="Impact" pitchFamily="34" charset="0"/>
            </a:endParaRPr>
          </a:p>
        </p:txBody>
      </p:sp>
      <p:pic>
        <p:nvPicPr>
          <p:cNvPr id="2054" name="Picture 2" descr="C:\Users\Sandee\AppData\Local\Microsoft\Windows\Temporary Internet Files\Content.IE5\IAHNX1GU\MP91021639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222625"/>
            <a:ext cx="3035300" cy="264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7"/>
          <p:cNvSpPr txBox="1">
            <a:spLocks noChangeArrowheads="1"/>
          </p:cNvSpPr>
          <p:nvPr/>
        </p:nvSpPr>
        <p:spPr bwMode="auto">
          <a:xfrm>
            <a:off x="444500" y="6215063"/>
            <a:ext cx="17494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i="1"/>
              <a:t>Revised 3-4-14</a:t>
            </a:r>
          </a:p>
        </p:txBody>
      </p:sp>
      <p:sp>
        <p:nvSpPr>
          <p:cNvPr id="2056" name="Text Box 7"/>
          <p:cNvSpPr txBox="1">
            <a:spLocks noChangeArrowheads="1"/>
          </p:cNvSpPr>
          <p:nvPr/>
        </p:nvSpPr>
        <p:spPr bwMode="auto">
          <a:xfrm>
            <a:off x="3124200" y="3733800"/>
            <a:ext cx="624840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a:t>Presented by: </a:t>
            </a:r>
          </a:p>
          <a:p>
            <a:pPr eaLnBrk="1" hangingPunct="1">
              <a:spcBef>
                <a:spcPct val="0"/>
              </a:spcBef>
              <a:buFontTx/>
              <a:buNone/>
            </a:pPr>
            <a:r>
              <a:rPr lang="en-US" altLang="en-US" sz="2000"/>
              <a:t>Margaret Mason</a:t>
            </a:r>
          </a:p>
          <a:p>
            <a:pPr eaLnBrk="1" hangingPunct="1">
              <a:spcBef>
                <a:spcPct val="0"/>
              </a:spcBef>
              <a:buFontTx/>
              <a:buNone/>
            </a:pPr>
            <a:r>
              <a:rPr lang="en-US" altLang="en-US" sz="2000"/>
              <a:t>COO, HomeCare Management Corp.</a:t>
            </a:r>
          </a:p>
          <a:p>
            <a:pPr eaLnBrk="1" hangingPunct="1">
              <a:spcBef>
                <a:spcPct val="0"/>
              </a:spcBef>
              <a:buFontTx/>
              <a:buNone/>
            </a:pPr>
            <a:r>
              <a:rPr lang="en-US" altLang="en-US" sz="2000"/>
              <a:t>Representing the NC Providers Council</a:t>
            </a:r>
          </a:p>
          <a:p>
            <a:pPr eaLnBrk="1" hangingPunct="1">
              <a:spcBef>
                <a:spcPct val="0"/>
              </a:spcBef>
              <a:buFontTx/>
              <a:buNone/>
            </a:pPr>
            <a:endParaRPr lang="en-US" altLang="en-US" sz="2000"/>
          </a:p>
          <a:p>
            <a:pPr eaLnBrk="1" hangingPunct="1">
              <a:spcBef>
                <a:spcPct val="0"/>
              </a:spcBef>
              <a:buFontTx/>
              <a:buNone/>
            </a:pPr>
            <a:r>
              <a:rPr lang="en-US" altLang="en-US" sz="2000"/>
              <a:t>Carol Robertson</a:t>
            </a:r>
          </a:p>
          <a:p>
            <a:pPr eaLnBrk="1" hangingPunct="1">
              <a:spcBef>
                <a:spcPct val="0"/>
              </a:spcBef>
              <a:buFontTx/>
              <a:buNone/>
            </a:pPr>
            <a:r>
              <a:rPr lang="en-US" altLang="en-US" sz="2000"/>
              <a:t>QM Director, Sandhills Center for MH/DD/SAS</a:t>
            </a:r>
          </a:p>
          <a:p>
            <a:pPr eaLnBrk="1" hangingPunct="1">
              <a:spcBef>
                <a:spcPct val="0"/>
              </a:spcBef>
              <a:buFontTx/>
              <a:buNone/>
            </a:pPr>
            <a:r>
              <a:rPr lang="en-US" altLang="en-US" sz="2000"/>
              <a:t>Representing the NC Council of Community Programs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AA0E2904-F0B5-4446-841F-B6049B0FA5C8}" type="slidenum">
              <a:rPr lang="en-US" altLang="en-US" sz="1400" smtClean="0"/>
              <a:pPr eaLnBrk="1" hangingPunct="1">
                <a:spcBef>
                  <a:spcPct val="0"/>
                </a:spcBef>
                <a:buFontTx/>
                <a:buNone/>
              </a:pPr>
              <a:t>10</a:t>
            </a:fld>
            <a:endParaRPr lang="en-US" altLang="en-US" sz="1400" smtClean="0"/>
          </a:p>
        </p:txBody>
      </p:sp>
      <p:sp>
        <p:nvSpPr>
          <p:cNvPr id="11267" name="Rectangle 2"/>
          <p:cNvSpPr>
            <a:spLocks noGrp="1"/>
          </p:cNvSpPr>
          <p:nvPr>
            <p:ph type="title" idx="4294967295"/>
          </p:nvPr>
        </p:nvSpPr>
        <p:spPr/>
        <p:txBody>
          <a:bodyPr/>
          <a:lstStyle/>
          <a:p>
            <a:pPr eaLnBrk="1" hangingPunct="1"/>
            <a:r>
              <a:rPr lang="en-US" altLang="en-US" smtClean="0"/>
              <a:t>Routine Monitoring </a:t>
            </a:r>
            <a:br>
              <a:rPr lang="en-US" altLang="en-US" smtClean="0"/>
            </a:br>
            <a:r>
              <a:rPr lang="en-US" altLang="en-US" smtClean="0"/>
              <a:t>of Provider Agencies</a:t>
            </a:r>
          </a:p>
        </p:txBody>
      </p:sp>
      <p:sp>
        <p:nvSpPr>
          <p:cNvPr id="11268" name="Rectangle 3"/>
          <p:cNvSpPr>
            <a:spLocks noGrp="1"/>
          </p:cNvSpPr>
          <p:nvPr>
            <p:ph type="body" idx="4294967295"/>
          </p:nvPr>
        </p:nvSpPr>
        <p:spPr>
          <a:xfrm>
            <a:off x="914400" y="1938338"/>
            <a:ext cx="7313613" cy="4056062"/>
          </a:xfrm>
        </p:spPr>
        <p:txBody>
          <a:bodyPr/>
          <a:lstStyle/>
          <a:p>
            <a:pPr marL="463550" indent="-463550" eaLnBrk="1" hangingPunct="1"/>
            <a:r>
              <a:rPr lang="en-US" altLang="en-US" smtClean="0"/>
              <a:t>Two Components:</a:t>
            </a:r>
          </a:p>
          <a:p>
            <a:pPr marL="914400" lvl="1" indent="-457200" eaLnBrk="1" hangingPunct="1">
              <a:buFont typeface="Wingdings" pitchFamily="2" charset="2"/>
              <a:buChar char="Ø"/>
            </a:pPr>
            <a:r>
              <a:rPr lang="en-US" altLang="en-US" smtClean="0"/>
              <a:t>Routine Tool</a:t>
            </a:r>
          </a:p>
          <a:p>
            <a:pPr marL="914400" lvl="1" indent="-457200" eaLnBrk="1" hangingPunct="1">
              <a:buFont typeface="Wingdings" pitchFamily="2" charset="2"/>
              <a:buChar char="Ø"/>
            </a:pPr>
            <a:r>
              <a:rPr lang="en-US" altLang="en-US" smtClean="0"/>
              <a:t>Post-Payment Review Tool</a:t>
            </a:r>
          </a:p>
          <a:p>
            <a:pPr marL="914400" lvl="1" indent="-457200" eaLnBrk="1" hangingPunct="1"/>
            <a:endParaRPr lang="en-US" altLang="en-US" smtClean="0"/>
          </a:p>
          <a:p>
            <a:pPr marL="463550" indent="-463550" eaLnBrk="1" hangingPunct="1"/>
            <a:r>
              <a:rPr lang="en-US" altLang="en-US" smtClean="0"/>
              <a:t>Other Specialized Tools</a:t>
            </a:r>
          </a:p>
          <a:p>
            <a:pPr marL="914400" lvl="1" indent="-457200" eaLnBrk="1" hangingPunct="1">
              <a:buFont typeface="Wingdings" pitchFamily="2" charset="2"/>
              <a:buChar char="Ø"/>
            </a:pPr>
            <a:r>
              <a:rPr lang="en-US" altLang="en-US" smtClean="0"/>
              <a:t>Unlicensed </a:t>
            </a:r>
            <a:r>
              <a:rPr lang="en-US" altLang="en-US" smtClean="0">
                <a:solidFill>
                  <a:srgbClr val="413C29"/>
                </a:solidFill>
              </a:rPr>
              <a:t>AFL Provider Review Tool</a:t>
            </a:r>
            <a:endParaRPr lang="en-US" altLang="en-US" smtClean="0"/>
          </a:p>
          <a:p>
            <a:pPr marL="914400" lvl="1" indent="-457200" eaLnBrk="1" hangingPunct="1">
              <a:buFont typeface="Wingdings" pitchFamily="2" charset="2"/>
              <a:buChar char="Ø"/>
            </a:pPr>
            <a:r>
              <a:rPr lang="en-US" altLang="en-US" smtClean="0"/>
              <a:t>Health, Safety and Compliance Review Tool</a:t>
            </a:r>
          </a:p>
          <a:p>
            <a:pPr marL="914400" lvl="1" indent="-457200" eaLnBrk="1" hangingPunct="1"/>
            <a:endParaRPr lang="en-US" altLang="en-US" smtClean="0"/>
          </a:p>
        </p:txBody>
      </p:sp>
      <p:pic>
        <p:nvPicPr>
          <p:cNvPr id="1126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59538" y="1735138"/>
            <a:ext cx="1776412"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35A3EBFE-045A-4B93-856D-537D84470AD7}" type="slidenum">
              <a:rPr lang="en-US" altLang="en-US" sz="1400" smtClean="0"/>
              <a:pPr eaLnBrk="1" hangingPunct="1">
                <a:spcBef>
                  <a:spcPct val="0"/>
                </a:spcBef>
                <a:buFontTx/>
                <a:buNone/>
              </a:pPr>
              <a:t>11</a:t>
            </a:fld>
            <a:endParaRPr lang="en-US" altLang="en-US" sz="1400" smtClean="0"/>
          </a:p>
        </p:txBody>
      </p:sp>
      <p:sp>
        <p:nvSpPr>
          <p:cNvPr id="12291" name="Title 1"/>
          <p:cNvSpPr>
            <a:spLocks noGrp="1"/>
          </p:cNvSpPr>
          <p:nvPr>
            <p:ph type="title" idx="4294967295"/>
          </p:nvPr>
        </p:nvSpPr>
        <p:spPr/>
        <p:txBody>
          <a:bodyPr/>
          <a:lstStyle/>
          <a:p>
            <a:pPr eaLnBrk="1" hangingPunct="1"/>
            <a:r>
              <a:rPr lang="en-US" altLang="en-US" smtClean="0"/>
              <a:t>Routine Monitoring </a:t>
            </a:r>
            <a:br>
              <a:rPr lang="en-US" altLang="en-US" smtClean="0"/>
            </a:br>
            <a:r>
              <a:rPr lang="en-US" altLang="en-US" smtClean="0"/>
              <a:t>of Provider Agencies</a:t>
            </a:r>
          </a:p>
        </p:txBody>
      </p:sp>
      <p:sp>
        <p:nvSpPr>
          <p:cNvPr id="12292" name="Content Placeholder 2"/>
          <p:cNvSpPr>
            <a:spLocks noGrp="1"/>
          </p:cNvSpPr>
          <p:nvPr>
            <p:ph idx="4294967295"/>
          </p:nvPr>
        </p:nvSpPr>
        <p:spPr>
          <a:xfrm>
            <a:off x="914400" y="2133600"/>
            <a:ext cx="6934200" cy="3657600"/>
          </a:xfrm>
        </p:spPr>
        <p:txBody>
          <a:bodyPr/>
          <a:lstStyle/>
          <a:p>
            <a:pPr marL="463550" indent="-463550" eaLnBrk="1" hangingPunct="1">
              <a:lnSpc>
                <a:spcPct val="80000"/>
              </a:lnSpc>
            </a:pPr>
            <a:r>
              <a:rPr lang="en-US" altLang="en-US" sz="3600" smtClean="0"/>
              <a:t>Rights Notification</a:t>
            </a:r>
          </a:p>
          <a:p>
            <a:pPr marL="463550" indent="-463550" eaLnBrk="1" hangingPunct="1">
              <a:lnSpc>
                <a:spcPct val="80000"/>
              </a:lnSpc>
            </a:pPr>
            <a:r>
              <a:rPr lang="en-US" altLang="en-US" sz="3600" smtClean="0"/>
              <a:t>Service Availability</a:t>
            </a:r>
          </a:p>
          <a:p>
            <a:pPr marL="463550" indent="-463550" eaLnBrk="1" hangingPunct="1">
              <a:lnSpc>
                <a:spcPct val="80000"/>
              </a:lnSpc>
            </a:pPr>
            <a:r>
              <a:rPr lang="en-US" altLang="en-US" sz="3600" smtClean="0"/>
              <a:t>Coordination of Care</a:t>
            </a:r>
          </a:p>
          <a:p>
            <a:pPr marL="463550" indent="-463550" eaLnBrk="1" hangingPunct="1">
              <a:lnSpc>
                <a:spcPct val="80000"/>
              </a:lnSpc>
            </a:pPr>
            <a:r>
              <a:rPr lang="en-US" altLang="en-US" sz="3600" smtClean="0"/>
              <a:t>Incidents</a:t>
            </a:r>
          </a:p>
          <a:p>
            <a:pPr marL="463550" indent="-463550" eaLnBrk="1" hangingPunct="1">
              <a:lnSpc>
                <a:spcPct val="80000"/>
              </a:lnSpc>
            </a:pPr>
            <a:r>
              <a:rPr lang="en-US" altLang="en-US" sz="3600" smtClean="0"/>
              <a:t>Restrictive Interventions</a:t>
            </a:r>
          </a:p>
          <a:p>
            <a:pPr marL="463550" indent="-463550" eaLnBrk="1" hangingPunct="1">
              <a:lnSpc>
                <a:spcPct val="80000"/>
              </a:lnSpc>
            </a:pPr>
            <a:endParaRPr lang="en-US" altLang="en-US" sz="4400" smtClean="0"/>
          </a:p>
          <a:p>
            <a:pPr marL="914400" lvl="1" indent="-457200" eaLnBrk="1" hangingPunct="1">
              <a:lnSpc>
                <a:spcPct val="80000"/>
              </a:lnSpc>
              <a:buFont typeface="Wingdings" pitchFamily="2" charset="2"/>
              <a:buChar char="Ø"/>
            </a:pPr>
            <a:endParaRPr lang="en-US" altLang="en-US" sz="3300" smtClean="0"/>
          </a:p>
        </p:txBody>
      </p:sp>
      <p:pic>
        <p:nvPicPr>
          <p:cNvPr id="12293" name="Picture 5" descr="MC90043982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1600200"/>
            <a:ext cx="2257425" cy="225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E1D1479C-441A-473C-A9F5-04BC0B64094F}" type="slidenum">
              <a:rPr lang="en-US" altLang="en-US" sz="1400" smtClean="0"/>
              <a:pPr eaLnBrk="1" hangingPunct="1">
                <a:spcBef>
                  <a:spcPct val="0"/>
                </a:spcBef>
                <a:buFontTx/>
                <a:buNone/>
              </a:pPr>
              <a:t>12</a:t>
            </a:fld>
            <a:endParaRPr lang="en-US" altLang="en-US" sz="1400" smtClean="0"/>
          </a:p>
        </p:txBody>
      </p:sp>
      <p:sp>
        <p:nvSpPr>
          <p:cNvPr id="13315" name="Rectangle 2"/>
          <p:cNvSpPr>
            <a:spLocks noGrp="1"/>
          </p:cNvSpPr>
          <p:nvPr>
            <p:ph type="title" idx="4294967295"/>
          </p:nvPr>
        </p:nvSpPr>
        <p:spPr>
          <a:xfrm>
            <a:off x="381000" y="457200"/>
            <a:ext cx="8229600" cy="1143000"/>
          </a:xfrm>
        </p:spPr>
        <p:txBody>
          <a:bodyPr/>
          <a:lstStyle/>
          <a:p>
            <a:pPr eaLnBrk="1" hangingPunct="1"/>
            <a:r>
              <a:rPr lang="en-US" altLang="en-US" smtClean="0"/>
              <a:t>Routine Monitoring </a:t>
            </a:r>
            <a:br>
              <a:rPr lang="en-US" altLang="en-US" smtClean="0"/>
            </a:br>
            <a:r>
              <a:rPr lang="en-US" altLang="en-US" smtClean="0"/>
              <a:t>of Provider Agencies </a:t>
            </a:r>
            <a:br>
              <a:rPr lang="en-US" altLang="en-US" smtClean="0"/>
            </a:br>
            <a:r>
              <a:rPr lang="en-US" altLang="en-US" sz="1900" smtClean="0">
                <a:solidFill>
                  <a:srgbClr val="002060"/>
                </a:solidFill>
              </a:rPr>
              <a:t>CONTINUED</a:t>
            </a:r>
            <a:endParaRPr lang="en-US" altLang="en-US" sz="3800" smtClean="0"/>
          </a:p>
        </p:txBody>
      </p:sp>
      <p:sp>
        <p:nvSpPr>
          <p:cNvPr id="13316" name="Rectangle 3"/>
          <p:cNvSpPr>
            <a:spLocks noGrp="1"/>
          </p:cNvSpPr>
          <p:nvPr>
            <p:ph type="body" idx="4294967295"/>
          </p:nvPr>
        </p:nvSpPr>
        <p:spPr>
          <a:xfrm>
            <a:off x="685800" y="2209800"/>
            <a:ext cx="7837488" cy="4056063"/>
          </a:xfrm>
        </p:spPr>
        <p:txBody>
          <a:bodyPr/>
          <a:lstStyle/>
          <a:p>
            <a:pPr marL="463550" indent="-463550" eaLnBrk="1" hangingPunct="1"/>
            <a:r>
              <a:rPr lang="en-US" altLang="en-US" sz="3600" smtClean="0"/>
              <a:t>Complaints</a:t>
            </a:r>
          </a:p>
          <a:p>
            <a:pPr marL="463550" indent="-463550" eaLnBrk="1" hangingPunct="1"/>
            <a:r>
              <a:rPr lang="en-US" altLang="en-US" sz="3600" smtClean="0"/>
              <a:t>Protection of Property (as applicable)</a:t>
            </a:r>
          </a:p>
          <a:p>
            <a:pPr marL="463550" indent="-463550" eaLnBrk="1" hangingPunct="1"/>
            <a:r>
              <a:rPr lang="en-US" altLang="en-US" sz="3600" smtClean="0"/>
              <a:t>Funds Management (as applicable)</a:t>
            </a:r>
          </a:p>
          <a:p>
            <a:pPr marL="463550" indent="-463550" eaLnBrk="1" hangingPunct="1"/>
            <a:r>
              <a:rPr lang="en-US" altLang="en-US" sz="3600" smtClean="0"/>
              <a:t>Medication Review (as applicable)</a:t>
            </a:r>
          </a:p>
          <a:p>
            <a:pPr marL="463550" indent="-463550" eaLnBrk="1" hangingPunct="1"/>
            <a:endParaRPr lang="en-US" altLang="en-US" sz="2400" smtClean="0"/>
          </a:p>
          <a:p>
            <a:pPr marL="463550" indent="-463550" eaLnBrk="1" hangingPunct="1"/>
            <a:endParaRPr lang="en-US" altLang="en-US" smtClean="0"/>
          </a:p>
        </p:txBody>
      </p:sp>
      <p:pic>
        <p:nvPicPr>
          <p:cNvPr id="13317" name="Picture 4" descr="MC900439824[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6563" y="762000"/>
            <a:ext cx="2357437" cy="2357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6EFFFF5-2065-48ED-8640-D6B702027F84}" type="slidenum">
              <a:rPr lang="en-US" altLang="en-US" sz="1400" smtClean="0"/>
              <a:pPr eaLnBrk="1" hangingPunct="1">
                <a:spcBef>
                  <a:spcPct val="0"/>
                </a:spcBef>
                <a:buFontTx/>
                <a:buNone/>
              </a:pPr>
              <a:t>13</a:t>
            </a:fld>
            <a:endParaRPr lang="en-US" altLang="en-US" sz="1400" smtClean="0"/>
          </a:p>
        </p:txBody>
      </p:sp>
      <p:sp>
        <p:nvSpPr>
          <p:cNvPr id="14339" name="Title 1"/>
          <p:cNvSpPr>
            <a:spLocks noGrp="1"/>
          </p:cNvSpPr>
          <p:nvPr>
            <p:ph type="title" idx="4294967295"/>
          </p:nvPr>
        </p:nvSpPr>
        <p:spPr/>
        <p:txBody>
          <a:bodyPr/>
          <a:lstStyle/>
          <a:p>
            <a:pPr eaLnBrk="1" hangingPunct="1"/>
            <a:r>
              <a:rPr lang="en-US" altLang="en-US" smtClean="0"/>
              <a:t>Specialized Tools </a:t>
            </a:r>
            <a:br>
              <a:rPr lang="en-US" altLang="en-US" smtClean="0"/>
            </a:br>
            <a:r>
              <a:rPr lang="en-US" altLang="en-US" smtClean="0"/>
              <a:t>for Provider Agencies</a:t>
            </a:r>
          </a:p>
        </p:txBody>
      </p:sp>
      <p:sp>
        <p:nvSpPr>
          <p:cNvPr id="14340" name="Content Placeholder 2"/>
          <p:cNvSpPr>
            <a:spLocks noGrp="1"/>
          </p:cNvSpPr>
          <p:nvPr>
            <p:ph idx="4294967295"/>
          </p:nvPr>
        </p:nvSpPr>
        <p:spPr/>
        <p:txBody>
          <a:bodyPr/>
          <a:lstStyle/>
          <a:p>
            <a:pPr marL="463550" indent="-463550" eaLnBrk="1" hangingPunct="1">
              <a:lnSpc>
                <a:spcPct val="80000"/>
              </a:lnSpc>
            </a:pPr>
            <a:endParaRPr lang="en-US" altLang="en-US" sz="3300" smtClean="0"/>
          </a:p>
          <a:p>
            <a:pPr marL="463550" indent="-463550" eaLnBrk="1" hangingPunct="1">
              <a:lnSpc>
                <a:spcPct val="80000"/>
              </a:lnSpc>
            </a:pPr>
            <a:r>
              <a:rPr lang="en-US" altLang="en-US" sz="4000" smtClean="0"/>
              <a:t>Unlicensed AFL Review Tool</a:t>
            </a:r>
          </a:p>
          <a:p>
            <a:pPr marL="914400" lvl="1" indent="-457200" eaLnBrk="1" hangingPunct="1">
              <a:lnSpc>
                <a:spcPct val="80000"/>
              </a:lnSpc>
              <a:buFont typeface="Wingdings" pitchFamily="2" charset="2"/>
              <a:buNone/>
            </a:pPr>
            <a:endParaRPr lang="en-US" altLang="en-US" sz="3300" smtClean="0"/>
          </a:p>
          <a:p>
            <a:pPr marL="463550" indent="-463550" eaLnBrk="1" hangingPunct="1">
              <a:lnSpc>
                <a:spcPct val="80000"/>
              </a:lnSpc>
            </a:pPr>
            <a:r>
              <a:rPr lang="en-US" altLang="en-US" sz="4000" smtClean="0"/>
              <a:t>Health, Safety and Compliance Review Tool</a:t>
            </a:r>
          </a:p>
          <a:p>
            <a:pPr marL="463550" indent="-463550" eaLnBrk="1" hangingPunct="1">
              <a:lnSpc>
                <a:spcPct val="80000"/>
              </a:lnSpc>
              <a:buFontTx/>
              <a:buNone/>
            </a:pPr>
            <a:endParaRPr lang="en-US" altLang="en-US" sz="3300" smtClean="0"/>
          </a:p>
        </p:txBody>
      </p:sp>
      <p:pic>
        <p:nvPicPr>
          <p:cNvPr id="14341" name="Picture 6" descr="dglxasset[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4975" y="3949700"/>
            <a:ext cx="2713038"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6BDCDF4-AAFE-45D7-A0DB-D32ABD6E33C3}" type="slidenum">
              <a:rPr lang="en-US" altLang="en-US" sz="1400" smtClean="0"/>
              <a:pPr eaLnBrk="1" hangingPunct="1">
                <a:spcBef>
                  <a:spcPct val="0"/>
                </a:spcBef>
                <a:buFontTx/>
                <a:buNone/>
              </a:pPr>
              <a:t>14</a:t>
            </a:fld>
            <a:endParaRPr lang="en-US" altLang="en-US" sz="1400" smtClean="0"/>
          </a:p>
        </p:txBody>
      </p:sp>
      <p:sp>
        <p:nvSpPr>
          <p:cNvPr id="15363" name="Rectangle 4"/>
          <p:cNvSpPr>
            <a:spLocks noGrp="1"/>
          </p:cNvSpPr>
          <p:nvPr>
            <p:ph type="title" idx="4294967295"/>
          </p:nvPr>
        </p:nvSpPr>
        <p:spPr>
          <a:xfrm>
            <a:off x="914400" y="2582863"/>
            <a:ext cx="7313613" cy="868362"/>
          </a:xfrm>
        </p:spPr>
        <p:txBody>
          <a:bodyPr/>
          <a:lstStyle/>
          <a:p>
            <a:pPr eaLnBrk="1" hangingPunct="1"/>
            <a:r>
              <a:rPr lang="en-US" altLang="en-US" b="1" smtClean="0"/>
              <a:t>Routine Review Tools</a:t>
            </a:r>
            <a:r>
              <a:rPr lang="en-US" altLang="en-US" smtClean="0"/>
              <a:t> </a:t>
            </a:r>
          </a:p>
        </p:txBody>
      </p:sp>
      <p:pic>
        <p:nvPicPr>
          <p:cNvPr id="15364" name="Picture 6" descr="MC90004483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81713" y="688975"/>
            <a:ext cx="2376487"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4" descr="MC900056378[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4663" y="4149725"/>
            <a:ext cx="2370137" cy="215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4C76B0FC-8597-47BA-A9EA-F75A60258D9D}" type="slidenum">
              <a:rPr lang="en-US" altLang="en-US" sz="1400" smtClean="0"/>
              <a:pPr eaLnBrk="1" hangingPunct="1">
                <a:spcBef>
                  <a:spcPct val="0"/>
                </a:spcBef>
                <a:buFontTx/>
                <a:buNone/>
              </a:pPr>
              <a:t>15</a:t>
            </a:fld>
            <a:endParaRPr lang="en-US" altLang="en-US" sz="1400" smtClean="0"/>
          </a:p>
        </p:txBody>
      </p:sp>
      <p:sp>
        <p:nvSpPr>
          <p:cNvPr id="16387" name="Rectangle 2"/>
          <p:cNvSpPr>
            <a:spLocks noGrp="1"/>
          </p:cNvSpPr>
          <p:nvPr>
            <p:ph type="title" idx="4294967295"/>
          </p:nvPr>
        </p:nvSpPr>
        <p:spPr>
          <a:xfrm>
            <a:off x="914400" y="771525"/>
            <a:ext cx="7313613" cy="868363"/>
          </a:xfrm>
        </p:spPr>
        <p:txBody>
          <a:bodyPr/>
          <a:lstStyle/>
          <a:p>
            <a:pPr eaLnBrk="1" hangingPunct="1"/>
            <a:r>
              <a:rPr lang="en-US" altLang="en-US" smtClean="0"/>
              <a:t>How to Navigate </a:t>
            </a:r>
            <a:br>
              <a:rPr lang="en-US" altLang="en-US" smtClean="0"/>
            </a:br>
            <a:r>
              <a:rPr lang="en-US" altLang="en-US" smtClean="0"/>
              <a:t>the Excel Workbook and</a:t>
            </a:r>
            <a:br>
              <a:rPr lang="en-US" altLang="en-US" smtClean="0"/>
            </a:br>
            <a:r>
              <a:rPr lang="en-US" altLang="en-US" smtClean="0"/>
              <a:t>Clinical Coverage Policies</a:t>
            </a:r>
          </a:p>
        </p:txBody>
      </p:sp>
      <p:pic>
        <p:nvPicPr>
          <p:cNvPr id="16388" name="Picture 4" descr="MC900292688[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3200" y="2582863"/>
            <a:ext cx="3876675" cy="364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51BC26C-982C-4F91-BDCB-A7DFD2EF144F}" type="slidenum">
              <a:rPr lang="en-US" altLang="en-US" sz="1400" smtClean="0"/>
              <a:pPr eaLnBrk="1" hangingPunct="1">
                <a:spcBef>
                  <a:spcPct val="0"/>
                </a:spcBef>
                <a:buFontTx/>
                <a:buNone/>
              </a:pPr>
              <a:t>16</a:t>
            </a:fld>
            <a:endParaRPr lang="en-US" altLang="en-US" sz="1400" smtClean="0"/>
          </a:p>
        </p:txBody>
      </p:sp>
      <p:sp>
        <p:nvSpPr>
          <p:cNvPr id="17411" name="Rectangle 4"/>
          <p:cNvSpPr>
            <a:spLocks noGrp="1"/>
          </p:cNvSpPr>
          <p:nvPr>
            <p:ph type="title" idx="4294967295"/>
          </p:nvPr>
        </p:nvSpPr>
        <p:spPr>
          <a:xfrm>
            <a:off x="914400" y="1566863"/>
            <a:ext cx="7313613" cy="868362"/>
          </a:xfrm>
        </p:spPr>
        <p:txBody>
          <a:bodyPr/>
          <a:lstStyle/>
          <a:p>
            <a:pPr eaLnBrk="1" hangingPunct="1"/>
            <a:r>
              <a:rPr lang="en-US" altLang="en-US" b="1" smtClean="0"/>
              <a:t>Rights Notification</a:t>
            </a:r>
          </a:p>
        </p:txBody>
      </p:sp>
      <p:pic>
        <p:nvPicPr>
          <p:cNvPr id="17412" name="Picture 5" descr="MP90034177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1488" y="3143250"/>
            <a:ext cx="3251200" cy="231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BB9796DF-B96F-4C30-8523-145ABC9FB173}" type="slidenum">
              <a:rPr lang="en-US" altLang="en-US" sz="1400" smtClean="0"/>
              <a:pPr eaLnBrk="1" hangingPunct="1">
                <a:spcBef>
                  <a:spcPct val="0"/>
                </a:spcBef>
                <a:buFontTx/>
                <a:buNone/>
              </a:pPr>
              <a:t>17</a:t>
            </a:fld>
            <a:endParaRPr lang="en-US" altLang="en-US" sz="1400" smtClean="0"/>
          </a:p>
        </p:txBody>
      </p:sp>
      <p:sp>
        <p:nvSpPr>
          <p:cNvPr id="18435" name="Title 1"/>
          <p:cNvSpPr>
            <a:spLocks noGrp="1"/>
          </p:cNvSpPr>
          <p:nvPr>
            <p:ph type="title" idx="4294967295"/>
          </p:nvPr>
        </p:nvSpPr>
        <p:spPr/>
        <p:txBody>
          <a:bodyPr/>
          <a:lstStyle/>
          <a:p>
            <a:pPr eaLnBrk="1" hangingPunct="1"/>
            <a:r>
              <a:rPr lang="en-US" altLang="en-US" sz="2300" smtClean="0"/>
              <a:t/>
            </a:r>
            <a:br>
              <a:rPr lang="en-US" altLang="en-US" sz="2300" smtClean="0"/>
            </a:br>
            <a:r>
              <a:rPr lang="en-US" altLang="en-US" sz="2300" b="1" smtClean="0">
                <a:solidFill>
                  <a:srgbClr val="092471"/>
                </a:solidFill>
              </a:rPr>
              <a:t>Item 1</a:t>
            </a:r>
            <a:r>
              <a:rPr lang="en-US" altLang="en-US" sz="2300" b="1" smtClean="0"/>
              <a:t>:  There is evidence that the individual or LRP has been informed of their rights.</a:t>
            </a:r>
            <a:r>
              <a:rPr lang="en-US" altLang="en-US" sz="2300" smtClean="0"/>
              <a:t>  </a:t>
            </a:r>
            <a:br>
              <a:rPr lang="en-US" altLang="en-US" sz="2300" smtClean="0"/>
            </a:br>
            <a:r>
              <a:rPr lang="en-US" altLang="en-US" sz="2300" smtClean="0">
                <a:solidFill>
                  <a:srgbClr val="092471"/>
                </a:solidFill>
              </a:rPr>
              <a:t>10A NCAC 27D .0201. </a:t>
            </a:r>
            <a:r>
              <a:rPr lang="en-US" altLang="en-US" sz="2300" smtClean="0">
                <a:solidFill>
                  <a:srgbClr val="000090"/>
                </a:solidFill>
              </a:rPr>
              <a:t/>
            </a:r>
            <a:br>
              <a:rPr lang="en-US" altLang="en-US" sz="2300" smtClean="0">
                <a:solidFill>
                  <a:srgbClr val="000090"/>
                </a:solidFill>
              </a:rPr>
            </a:br>
            <a:endParaRPr lang="en-US" altLang="en-US" sz="2300" smtClean="0"/>
          </a:p>
        </p:txBody>
      </p:sp>
      <p:sp>
        <p:nvSpPr>
          <p:cNvPr id="18436" name="Content Placeholder 2"/>
          <p:cNvSpPr>
            <a:spLocks noGrp="1"/>
          </p:cNvSpPr>
          <p:nvPr>
            <p:ph idx="4294967295"/>
          </p:nvPr>
        </p:nvSpPr>
        <p:spPr>
          <a:xfrm>
            <a:off x="600075" y="1552575"/>
            <a:ext cx="7939088" cy="4851400"/>
          </a:xfrm>
          <a:ln w="28575">
            <a:solidFill>
              <a:srgbClr val="092471"/>
            </a:solidFill>
            <a:miter lim="800000"/>
            <a:headEnd/>
            <a:tailEnd/>
          </a:ln>
        </p:spPr>
        <p:txBody>
          <a:bodyPr/>
          <a:lstStyle/>
          <a:p>
            <a:pPr marL="463550" indent="-463550" eaLnBrk="1" hangingPunct="1">
              <a:buFontTx/>
              <a:buNone/>
            </a:pPr>
            <a:r>
              <a:rPr lang="en-US" altLang="en-US" sz="2400" smtClean="0">
                <a:solidFill>
                  <a:srgbClr val="413C29"/>
                </a:solidFill>
              </a:rPr>
              <a:t>Sample is 30 service events</a:t>
            </a:r>
          </a:p>
          <a:p>
            <a:pPr marL="463550" indent="-463550" eaLnBrk="1" hangingPunct="1">
              <a:buFontTx/>
              <a:buNone/>
            </a:pPr>
            <a:r>
              <a:rPr lang="en-US" altLang="en-US" smtClean="0">
                <a:solidFill>
                  <a:srgbClr val="413C29"/>
                </a:solidFill>
              </a:rPr>
              <a:t>Notification includes:</a:t>
            </a:r>
          </a:p>
          <a:p>
            <a:pPr marL="463550" indent="-463550" eaLnBrk="1" hangingPunct="1"/>
            <a:r>
              <a:rPr lang="en-US" altLang="en-US" sz="2800" smtClean="0">
                <a:solidFill>
                  <a:srgbClr val="413C29"/>
                </a:solidFill>
              </a:rPr>
              <a:t>Rules to be followed and possible penalties.</a:t>
            </a:r>
          </a:p>
          <a:p>
            <a:pPr marL="463550" indent="-463550" eaLnBrk="1" hangingPunct="1"/>
            <a:r>
              <a:rPr lang="en-US" altLang="en-US" sz="2800" smtClean="0">
                <a:solidFill>
                  <a:srgbClr val="413C29"/>
                </a:solidFill>
              </a:rPr>
              <a:t>How to obtain a copy of one’s service plan</a:t>
            </a:r>
          </a:p>
          <a:p>
            <a:pPr marL="463550" indent="-463550" eaLnBrk="1" hangingPunct="1"/>
            <a:r>
              <a:rPr lang="en-US" altLang="en-US" sz="2800" smtClean="0">
                <a:solidFill>
                  <a:srgbClr val="413C29"/>
                </a:solidFill>
              </a:rPr>
              <a:t>Information received within 3 visits or 72 hours (for residential)</a:t>
            </a:r>
          </a:p>
          <a:p>
            <a:pPr marL="463550" indent="-463550" eaLnBrk="1" hangingPunct="1"/>
            <a:r>
              <a:rPr lang="en-US" altLang="en-US" sz="2800" smtClean="0">
                <a:solidFill>
                  <a:srgbClr val="413C29"/>
                </a:solidFill>
              </a:rPr>
              <a:t>How to contact Disability Rights North Carolina</a:t>
            </a:r>
          </a:p>
          <a:p>
            <a:pPr marL="463550" indent="-463550" eaLnBrk="1" hangingPunct="1"/>
            <a:r>
              <a:rPr lang="en-US" altLang="en-US" sz="2800" smtClean="0">
                <a:solidFill>
                  <a:srgbClr val="413C29"/>
                </a:solidFill>
              </a:rPr>
              <a:t>All areas above must be met to rate this item “Met”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64FDAC49-20D8-4F40-B7E3-61D6F144CA64}" type="slidenum">
              <a:rPr lang="en-US" altLang="en-US" sz="1400" smtClean="0"/>
              <a:pPr eaLnBrk="1" hangingPunct="1">
                <a:spcBef>
                  <a:spcPct val="0"/>
                </a:spcBef>
                <a:buFontTx/>
                <a:buNone/>
              </a:pPr>
              <a:t>18</a:t>
            </a:fld>
            <a:endParaRPr lang="en-US" altLang="en-US" sz="1400" smtClean="0"/>
          </a:p>
        </p:txBody>
      </p:sp>
      <p:sp>
        <p:nvSpPr>
          <p:cNvPr id="19459" name="Title 1"/>
          <p:cNvSpPr>
            <a:spLocks noGrp="1"/>
          </p:cNvSpPr>
          <p:nvPr>
            <p:ph type="title" idx="4294967295"/>
          </p:nvPr>
        </p:nvSpPr>
        <p:spPr>
          <a:xfrm>
            <a:off x="219075" y="503238"/>
            <a:ext cx="8478838" cy="868362"/>
          </a:xfrm>
        </p:spPr>
        <p:txBody>
          <a:bodyPr/>
          <a:lstStyle/>
          <a:p>
            <a:pPr eaLnBrk="1" hangingPunct="1"/>
            <a:r>
              <a:rPr lang="en-US" altLang="en-US" sz="2300" b="1" smtClean="0">
                <a:solidFill>
                  <a:srgbClr val="092471"/>
                </a:solidFill>
              </a:rPr>
              <a:t>Item 2</a:t>
            </a:r>
            <a:r>
              <a:rPr lang="en-US" altLang="en-US" sz="2300" b="1" smtClean="0"/>
              <a:t>:  The individual has been informed of the right to consent to or to refuse treatment.  </a:t>
            </a:r>
            <a:r>
              <a:rPr lang="en-US" altLang="en-US" sz="2300" smtClean="0">
                <a:solidFill>
                  <a:srgbClr val="092471"/>
                </a:solidFill>
              </a:rPr>
              <a:t>42 CFR 438.100 (Enrollee Rights), G.S. 122C-57(d); 10A NCAC 27D .0303 (c)</a:t>
            </a:r>
            <a:br>
              <a:rPr lang="en-US" altLang="en-US" sz="2300" smtClean="0">
                <a:solidFill>
                  <a:srgbClr val="092471"/>
                </a:solidFill>
              </a:rPr>
            </a:br>
            <a:endParaRPr lang="en-US" altLang="en-US" sz="2300" smtClean="0">
              <a:solidFill>
                <a:schemeClr val="accent1"/>
              </a:solidFill>
            </a:endParaRPr>
          </a:p>
        </p:txBody>
      </p:sp>
      <p:sp>
        <p:nvSpPr>
          <p:cNvPr id="19460" name="Content Placeholder 2"/>
          <p:cNvSpPr>
            <a:spLocks noGrp="1"/>
          </p:cNvSpPr>
          <p:nvPr>
            <p:ph idx="4294967295"/>
          </p:nvPr>
        </p:nvSpPr>
        <p:spPr>
          <a:xfrm>
            <a:off x="738188" y="1963738"/>
            <a:ext cx="7667625" cy="3513137"/>
          </a:xfrm>
          <a:ln w="28575">
            <a:solidFill>
              <a:srgbClr val="092471"/>
            </a:solidFill>
            <a:miter lim="800000"/>
            <a:headEnd/>
            <a:tailEnd/>
          </a:ln>
        </p:spPr>
        <p:txBody>
          <a:bodyPr/>
          <a:lstStyle/>
          <a:p>
            <a:pPr marL="463550" indent="-463550" eaLnBrk="1" hangingPunct="1">
              <a:buFontTx/>
              <a:buNone/>
            </a:pPr>
            <a:r>
              <a:rPr lang="en-US" altLang="en-US" sz="2400" smtClean="0">
                <a:solidFill>
                  <a:srgbClr val="413C29"/>
                </a:solidFill>
              </a:rPr>
              <a:t>Sample is same 30 service events as in Item 1</a:t>
            </a:r>
          </a:p>
          <a:p>
            <a:pPr marL="463550" indent="-463550" eaLnBrk="1" hangingPunct="1"/>
            <a:r>
              <a:rPr lang="en-US" altLang="en-US" sz="2800" smtClean="0">
                <a:solidFill>
                  <a:srgbClr val="413C29"/>
                </a:solidFill>
              </a:rPr>
              <a:t>Review documentation indicating the individual or LRP has been informed of the right to consent to or refuse treatment.</a:t>
            </a:r>
          </a:p>
          <a:p>
            <a:pPr marL="463550" indent="-463550" eaLnBrk="1" hangingPunct="1"/>
            <a:r>
              <a:rPr lang="en-US" altLang="en-US" sz="2800" smtClean="0">
                <a:solidFill>
                  <a:srgbClr val="413C29"/>
                </a:solidFill>
              </a:rPr>
              <a:t>Signed consent must be present for each record in the sample to rate this item “Met”</a:t>
            </a:r>
          </a:p>
          <a:p>
            <a:pPr marL="463550" indent="-463550" eaLnBrk="1" hangingPunct="1"/>
            <a:endParaRPr lang="en-US" altLang="en-US" sz="2800" smtClean="0">
              <a:solidFill>
                <a:srgbClr val="413C29"/>
              </a:solidFill>
            </a:endParaRPr>
          </a:p>
          <a:p>
            <a:pPr marL="463550" indent="-463550" eaLnBrk="1" hangingPunct="1"/>
            <a:endParaRPr lang="en-US" altLang="en-US" smtClean="0">
              <a:solidFill>
                <a:srgbClr val="413C2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943ABC68-B407-47AD-821C-DC8A141CDAD4}" type="slidenum">
              <a:rPr lang="en-US" altLang="en-US" sz="1400" smtClean="0"/>
              <a:pPr eaLnBrk="1" hangingPunct="1">
                <a:spcBef>
                  <a:spcPct val="0"/>
                </a:spcBef>
                <a:buFontTx/>
                <a:buNone/>
              </a:pPr>
              <a:t>19</a:t>
            </a:fld>
            <a:endParaRPr lang="en-US" altLang="en-US" sz="1400" smtClean="0"/>
          </a:p>
        </p:txBody>
      </p:sp>
      <p:sp>
        <p:nvSpPr>
          <p:cNvPr id="20483" name="Title 1"/>
          <p:cNvSpPr>
            <a:spLocks noGrp="1"/>
          </p:cNvSpPr>
          <p:nvPr>
            <p:ph type="title" idx="4294967295"/>
          </p:nvPr>
        </p:nvSpPr>
        <p:spPr>
          <a:xfrm>
            <a:off x="382588" y="625475"/>
            <a:ext cx="8207375" cy="868363"/>
          </a:xfrm>
        </p:spPr>
        <p:txBody>
          <a:bodyPr/>
          <a:lstStyle/>
          <a:p>
            <a:pPr eaLnBrk="1" hangingPunct="1"/>
            <a:r>
              <a:rPr lang="en-US" altLang="en-US" sz="2300" b="1" smtClean="0">
                <a:solidFill>
                  <a:srgbClr val="000090"/>
                </a:solidFill>
              </a:rPr>
              <a:t>Item 3</a:t>
            </a:r>
            <a:r>
              <a:rPr lang="en-US" altLang="en-US" sz="2300" b="1" smtClean="0"/>
              <a:t>:  The individual is informed of right to treatment, including access to medical care and habilitation, regardless of age or degree of disability.  </a:t>
            </a:r>
            <a:r>
              <a:rPr lang="en-US" altLang="en-US" sz="2300" smtClean="0">
                <a:solidFill>
                  <a:srgbClr val="092471"/>
                </a:solidFill>
              </a:rPr>
              <a:t>G.S. 122C-51</a:t>
            </a:r>
            <a:br>
              <a:rPr lang="en-US" altLang="en-US" sz="2300" smtClean="0">
                <a:solidFill>
                  <a:srgbClr val="092471"/>
                </a:solidFill>
              </a:rPr>
            </a:br>
            <a:endParaRPr lang="en-US" altLang="en-US" sz="2300" smtClean="0">
              <a:solidFill>
                <a:schemeClr val="accent1"/>
              </a:solidFill>
            </a:endParaRPr>
          </a:p>
        </p:txBody>
      </p:sp>
      <p:sp>
        <p:nvSpPr>
          <p:cNvPr id="20484" name="Content Placeholder 2"/>
          <p:cNvSpPr>
            <a:spLocks noGrp="1"/>
          </p:cNvSpPr>
          <p:nvPr>
            <p:ph idx="4294967295"/>
          </p:nvPr>
        </p:nvSpPr>
        <p:spPr>
          <a:xfrm>
            <a:off x="703263" y="1941513"/>
            <a:ext cx="7702550" cy="4056062"/>
          </a:xfrm>
          <a:ln w="28575">
            <a:solidFill>
              <a:srgbClr val="092471"/>
            </a:solidFill>
            <a:miter lim="800000"/>
            <a:headEnd/>
            <a:tailEnd/>
          </a:ln>
        </p:spPr>
        <p:txBody>
          <a:bodyPr/>
          <a:lstStyle/>
          <a:p>
            <a:pPr marL="463550" indent="-463550" eaLnBrk="1" hangingPunct="1">
              <a:buFontTx/>
              <a:buNone/>
            </a:pPr>
            <a:r>
              <a:rPr lang="en-US" altLang="en-US" sz="2400" smtClean="0">
                <a:solidFill>
                  <a:srgbClr val="413C29"/>
                </a:solidFill>
              </a:rPr>
              <a:t>Sample is same 30 service events as in Item 1</a:t>
            </a:r>
          </a:p>
          <a:p>
            <a:pPr marL="463550" indent="-463550" eaLnBrk="1" hangingPunct="1"/>
            <a:r>
              <a:rPr lang="en-US" altLang="en-US" sz="2800" smtClean="0">
                <a:solidFill>
                  <a:srgbClr val="413C29"/>
                </a:solidFill>
              </a:rPr>
              <a:t>Must specifically inform, in writing, of right to Tx, including access to medical care and habilitation, regardless of age or disability.</a:t>
            </a:r>
          </a:p>
          <a:p>
            <a:pPr marL="463550" indent="-463550" eaLnBrk="1" hangingPunct="1"/>
            <a:r>
              <a:rPr lang="en-US" altLang="en-US" sz="2800" smtClean="0">
                <a:solidFill>
                  <a:srgbClr val="413C29"/>
                </a:solidFill>
              </a:rPr>
              <a:t>Right to an individualized written treatment plan and right to access medical care.</a:t>
            </a:r>
          </a:p>
          <a:p>
            <a:pPr marL="463550" indent="-463550" eaLnBrk="1" hangingPunct="1"/>
            <a:r>
              <a:rPr lang="en-US" altLang="en-US" sz="2800" smtClean="0">
                <a:solidFill>
                  <a:srgbClr val="413C29"/>
                </a:solidFill>
              </a:rPr>
              <a:t>All records in the sample must have the above to rate this item “Met.”</a:t>
            </a:r>
          </a:p>
          <a:p>
            <a:pPr marL="463550" indent="-463550" eaLnBrk="1" hangingPunct="1"/>
            <a:endParaRPr lang="en-US" altLang="en-US" sz="2800" smtClean="0">
              <a:solidFill>
                <a:srgbClr val="413C2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DD8EC2B-ED0B-45DF-883F-9A0239E757B7}" type="slidenum">
              <a:rPr lang="en-US" altLang="en-US" sz="1400" smtClean="0"/>
              <a:pPr eaLnBrk="1" hangingPunct="1">
                <a:spcBef>
                  <a:spcPct val="0"/>
                </a:spcBef>
                <a:buFontTx/>
                <a:buNone/>
              </a:pPr>
              <a:t>2</a:t>
            </a:fld>
            <a:endParaRPr lang="en-US" altLang="en-US" sz="1400" smtClean="0"/>
          </a:p>
        </p:txBody>
      </p:sp>
      <p:sp>
        <p:nvSpPr>
          <p:cNvPr id="3075" name="Title 1"/>
          <p:cNvSpPr>
            <a:spLocks noGrp="1"/>
          </p:cNvSpPr>
          <p:nvPr>
            <p:ph type="title" idx="4294967295"/>
          </p:nvPr>
        </p:nvSpPr>
        <p:spPr/>
        <p:txBody>
          <a:bodyPr/>
          <a:lstStyle/>
          <a:p>
            <a:pPr eaLnBrk="1" hangingPunct="1"/>
            <a:r>
              <a:rPr lang="en-US" altLang="en-US" smtClean="0"/>
              <a:t>Routine Monitoring of Provider Agencies</a:t>
            </a:r>
          </a:p>
        </p:txBody>
      </p:sp>
      <p:sp>
        <p:nvSpPr>
          <p:cNvPr id="3076" name="Content Placeholder 2"/>
          <p:cNvSpPr>
            <a:spLocks noGrp="1"/>
          </p:cNvSpPr>
          <p:nvPr>
            <p:ph idx="4294967295"/>
          </p:nvPr>
        </p:nvSpPr>
        <p:spPr>
          <a:xfrm>
            <a:off x="327025" y="2309813"/>
            <a:ext cx="8562975" cy="4056062"/>
          </a:xfrm>
        </p:spPr>
        <p:txBody>
          <a:bodyPr/>
          <a:lstStyle/>
          <a:p>
            <a:pPr marL="463550" indent="-463550" eaLnBrk="1" hangingPunct="1">
              <a:spcAft>
                <a:spcPts val="1200"/>
              </a:spcAft>
            </a:pPr>
            <a:r>
              <a:rPr lang="en-US" altLang="en-US" sz="3600" smtClean="0">
                <a:solidFill>
                  <a:srgbClr val="413C29"/>
                </a:solidFill>
              </a:rPr>
              <a:t>Occurs at a minimum of every two years</a:t>
            </a:r>
          </a:p>
          <a:p>
            <a:pPr marL="463550" indent="-463550" eaLnBrk="1" hangingPunct="1">
              <a:spcAft>
                <a:spcPts val="1200"/>
              </a:spcAft>
            </a:pPr>
            <a:r>
              <a:rPr lang="en-US" altLang="en-US" sz="3600" smtClean="0">
                <a:solidFill>
                  <a:srgbClr val="413C29"/>
                </a:solidFill>
              </a:rPr>
              <a:t>Includes use of a Routine Review Tool and a Post-Payment Review.  They may be used together or separately.</a:t>
            </a:r>
          </a:p>
          <a:p>
            <a:pPr marL="463550" indent="-463550" eaLnBrk="1" hangingPunct="1">
              <a:spcBef>
                <a:spcPct val="0"/>
              </a:spcBef>
              <a:buFontTx/>
              <a:buNone/>
            </a:pPr>
            <a:r>
              <a:rPr lang="en-US" altLang="en-US" sz="3600" smtClean="0">
                <a:solidFill>
                  <a:srgbClr val="413C29"/>
                </a:solidFill>
              </a:rPr>
              <a:t>	.</a:t>
            </a:r>
          </a:p>
        </p:txBody>
      </p:sp>
      <p:pic>
        <p:nvPicPr>
          <p:cNvPr id="3077" name="Picture 5" descr="MC90044142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8288" y="809625"/>
            <a:ext cx="1609725"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29530F26-9E02-49F8-9B19-E2C9CF622685}" type="slidenum">
              <a:rPr lang="en-US" altLang="en-US" sz="1400" smtClean="0"/>
              <a:pPr eaLnBrk="1" hangingPunct="1">
                <a:spcBef>
                  <a:spcPct val="0"/>
                </a:spcBef>
                <a:buFontTx/>
                <a:buNone/>
              </a:pPr>
              <a:t>20</a:t>
            </a:fld>
            <a:endParaRPr lang="en-US" altLang="en-US" sz="1400" smtClean="0"/>
          </a:p>
        </p:txBody>
      </p:sp>
      <p:sp>
        <p:nvSpPr>
          <p:cNvPr id="21507" name="Title 1"/>
          <p:cNvSpPr>
            <a:spLocks noGrp="1"/>
          </p:cNvSpPr>
          <p:nvPr>
            <p:ph type="title" idx="4294967295"/>
          </p:nvPr>
        </p:nvSpPr>
        <p:spPr>
          <a:xfrm>
            <a:off x="234950" y="477838"/>
            <a:ext cx="8543925" cy="1379537"/>
          </a:xfrm>
        </p:spPr>
        <p:txBody>
          <a:bodyPr/>
          <a:lstStyle/>
          <a:p>
            <a:pPr eaLnBrk="1" hangingPunct="1"/>
            <a:r>
              <a:rPr lang="en-US" altLang="en-US" sz="1900" b="1" smtClean="0">
                <a:solidFill>
                  <a:srgbClr val="092471"/>
                </a:solidFill>
              </a:rPr>
              <a:t>Item 4</a:t>
            </a:r>
            <a:r>
              <a:rPr lang="en-US" altLang="en-US" sz="1900" b="1" smtClean="0"/>
              <a:t>:  The individual has been notified that release/ disclosure of information may only occur with a consent unless it is an emergency </a:t>
            </a:r>
            <a:r>
              <a:rPr lang="en-US" altLang="en-US" sz="1900" b="1" u="sng" smtClean="0"/>
              <a:t>or</a:t>
            </a:r>
            <a:r>
              <a:rPr lang="en-US" altLang="en-US" sz="1900" b="1" smtClean="0"/>
              <a:t> for other exceptions.  </a:t>
            </a:r>
            <a:r>
              <a:rPr lang="en-US" altLang="en-US" sz="1900" smtClean="0">
                <a:solidFill>
                  <a:srgbClr val="092471"/>
                </a:solidFill>
              </a:rPr>
              <a:t>G.S. § 122C-55 </a:t>
            </a:r>
            <a:r>
              <a:rPr lang="en-US" altLang="en-US" sz="1900" u="sng" smtClean="0">
                <a:solidFill>
                  <a:srgbClr val="092471"/>
                </a:solidFill>
              </a:rPr>
              <a:t>or</a:t>
            </a:r>
            <a:r>
              <a:rPr lang="en-US" altLang="en-US" sz="1900" smtClean="0">
                <a:solidFill>
                  <a:srgbClr val="092471"/>
                </a:solidFill>
              </a:rPr>
              <a:t> in 45 CFR 164.512 of HIPAA.  10A NCAC 26B .0205 </a:t>
            </a:r>
            <a:br>
              <a:rPr lang="en-US" altLang="en-US" sz="1900" smtClean="0">
                <a:solidFill>
                  <a:srgbClr val="092471"/>
                </a:solidFill>
              </a:rPr>
            </a:br>
            <a:r>
              <a:rPr lang="en-US" altLang="en-US" sz="1900" smtClean="0">
                <a:solidFill>
                  <a:srgbClr val="092471"/>
                </a:solidFill>
              </a:rPr>
              <a:t> </a:t>
            </a:r>
            <a:br>
              <a:rPr lang="en-US" altLang="en-US" sz="1900" smtClean="0">
                <a:solidFill>
                  <a:srgbClr val="092471"/>
                </a:solidFill>
              </a:rPr>
            </a:br>
            <a:endParaRPr lang="en-US" altLang="en-US" sz="1900" smtClean="0">
              <a:solidFill>
                <a:srgbClr val="092471"/>
              </a:solidFill>
            </a:endParaRPr>
          </a:p>
        </p:txBody>
      </p:sp>
      <p:sp>
        <p:nvSpPr>
          <p:cNvPr id="21508" name="Content Placeholder 2"/>
          <p:cNvSpPr>
            <a:spLocks noGrp="1"/>
          </p:cNvSpPr>
          <p:nvPr>
            <p:ph idx="4294967295"/>
          </p:nvPr>
        </p:nvSpPr>
        <p:spPr>
          <a:xfrm>
            <a:off x="457200" y="1676400"/>
            <a:ext cx="8229600" cy="4603750"/>
          </a:xfrm>
          <a:ln w="28575">
            <a:solidFill>
              <a:srgbClr val="000090"/>
            </a:solidFill>
            <a:miter lim="800000"/>
            <a:headEnd/>
            <a:tailEnd/>
          </a:ln>
        </p:spPr>
        <p:txBody>
          <a:bodyPr/>
          <a:lstStyle/>
          <a:p>
            <a:pPr marL="463550" indent="-463550" eaLnBrk="1" hangingPunct="1">
              <a:buFontTx/>
              <a:buNone/>
            </a:pPr>
            <a:r>
              <a:rPr lang="en-US" altLang="en-US" sz="2300" smtClean="0">
                <a:solidFill>
                  <a:srgbClr val="413C29"/>
                </a:solidFill>
              </a:rPr>
              <a:t>Sample is same 30 service events as in Item 1</a:t>
            </a:r>
          </a:p>
          <a:p>
            <a:pPr marL="463550" indent="-463550" eaLnBrk="1" hangingPunct="1"/>
            <a:r>
              <a:rPr lang="en-US" altLang="en-US" sz="2800" smtClean="0">
                <a:solidFill>
                  <a:srgbClr val="413C29"/>
                </a:solidFill>
              </a:rPr>
              <a:t>Confidential information may not be released without written consent except in the case of an emergency.</a:t>
            </a:r>
          </a:p>
          <a:p>
            <a:pPr marL="463550" indent="-463550" eaLnBrk="1" hangingPunct="1"/>
            <a:r>
              <a:rPr lang="en-US" altLang="en-US" sz="2800" smtClean="0">
                <a:solidFill>
                  <a:srgbClr val="413C29"/>
                </a:solidFill>
              </a:rPr>
              <a:t>Each element of the required notice listed in Statute must be explained in writing or verbally, but individual must sign that they have been explained.</a:t>
            </a:r>
          </a:p>
          <a:p>
            <a:pPr marL="463550" indent="-463550" eaLnBrk="1" hangingPunct="1"/>
            <a:r>
              <a:rPr lang="en-US" altLang="en-US" sz="2800" smtClean="0">
                <a:solidFill>
                  <a:srgbClr val="413C29"/>
                </a:solidFill>
              </a:rPr>
              <a:t>Each record in the sample must have the above to rate this item “Met.”</a:t>
            </a:r>
          </a:p>
          <a:p>
            <a:pPr marL="463550" indent="-463550" eaLnBrk="1" hangingPunct="1"/>
            <a:endParaRPr lang="en-US" altLang="en-US" sz="2800" smtClean="0">
              <a:solidFill>
                <a:srgbClr val="413C29"/>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329EC2D-F46E-4D7C-AD30-94E85D971FFA}" type="slidenum">
              <a:rPr lang="en-US" altLang="en-US" sz="1400" smtClean="0"/>
              <a:pPr eaLnBrk="1" hangingPunct="1">
                <a:spcBef>
                  <a:spcPct val="0"/>
                </a:spcBef>
                <a:buFontTx/>
                <a:buNone/>
              </a:pPr>
              <a:t>21</a:t>
            </a:fld>
            <a:endParaRPr lang="en-US" altLang="en-US" sz="1400" smtClean="0"/>
          </a:p>
        </p:txBody>
      </p:sp>
      <p:sp>
        <p:nvSpPr>
          <p:cNvPr id="22531" name="Rectangle 2"/>
          <p:cNvSpPr>
            <a:spLocks noGrp="1"/>
          </p:cNvSpPr>
          <p:nvPr>
            <p:ph type="title" idx="4294967295"/>
          </p:nvPr>
        </p:nvSpPr>
        <p:spPr/>
        <p:txBody>
          <a:bodyPr/>
          <a:lstStyle/>
          <a:p>
            <a:pPr eaLnBrk="1" hangingPunct="1"/>
            <a:r>
              <a:rPr lang="en-US" altLang="en-US" sz="2300" b="1" smtClean="0">
                <a:solidFill>
                  <a:srgbClr val="000090"/>
                </a:solidFill>
              </a:rPr>
              <a:t>Item 5</a:t>
            </a:r>
            <a:r>
              <a:rPr lang="en-US" altLang="en-US" sz="2300" b="1" smtClean="0"/>
              <a:t>:  Authorizations to release information are specific to include [the items below]. </a:t>
            </a:r>
            <a:br>
              <a:rPr lang="en-US" altLang="en-US" sz="2300" b="1" smtClean="0"/>
            </a:br>
            <a:r>
              <a:rPr lang="en-US" altLang="en-US" sz="2300" smtClean="0">
                <a:solidFill>
                  <a:srgbClr val="092471"/>
                </a:solidFill>
              </a:rPr>
              <a:t>10A NCAC 26B .0202</a:t>
            </a:r>
            <a:br>
              <a:rPr lang="en-US" altLang="en-US" sz="2300" smtClean="0">
                <a:solidFill>
                  <a:srgbClr val="092471"/>
                </a:solidFill>
              </a:rPr>
            </a:br>
            <a:endParaRPr lang="en-US" altLang="en-US" sz="2300" smtClean="0">
              <a:solidFill>
                <a:schemeClr val="accent1"/>
              </a:solidFill>
            </a:endParaRPr>
          </a:p>
        </p:txBody>
      </p:sp>
      <p:sp>
        <p:nvSpPr>
          <p:cNvPr id="22532" name="Rectangle 3"/>
          <p:cNvSpPr>
            <a:spLocks noGrp="1"/>
          </p:cNvSpPr>
          <p:nvPr>
            <p:ph type="body" idx="4294967295"/>
          </p:nvPr>
        </p:nvSpPr>
        <p:spPr>
          <a:xfrm>
            <a:off x="914400" y="1735138"/>
            <a:ext cx="7467600" cy="4056062"/>
          </a:xfrm>
          <a:ln w="28575">
            <a:solidFill>
              <a:schemeClr val="accent2"/>
            </a:solidFill>
            <a:miter lim="800000"/>
            <a:headEnd/>
            <a:tailEnd/>
          </a:ln>
        </p:spPr>
        <p:txBody>
          <a:bodyPr/>
          <a:lstStyle/>
          <a:p>
            <a:pPr marL="463550" indent="-463550" eaLnBrk="1" hangingPunct="1">
              <a:buFontTx/>
              <a:buNone/>
            </a:pPr>
            <a:r>
              <a:rPr lang="en-US" altLang="en-US" sz="2400" smtClean="0"/>
              <a:t>Sample is the same 30 service events as in Item 1</a:t>
            </a:r>
          </a:p>
          <a:p>
            <a:pPr marL="463550" indent="-463550" eaLnBrk="1" hangingPunct="1"/>
            <a:r>
              <a:rPr lang="en-US" altLang="en-US" sz="2800" smtClean="0"/>
              <a:t>Individual’s name</a:t>
            </a:r>
          </a:p>
          <a:p>
            <a:pPr marL="463550" indent="-463550" eaLnBrk="1" hangingPunct="1"/>
            <a:r>
              <a:rPr lang="en-US" altLang="en-US" sz="2800" smtClean="0"/>
              <a:t>Name of facility releasing information</a:t>
            </a:r>
          </a:p>
          <a:p>
            <a:pPr marL="463550" indent="-463550" eaLnBrk="1" hangingPunct="1"/>
            <a:r>
              <a:rPr lang="en-US" altLang="en-US" sz="2800" smtClean="0"/>
              <a:t>Name of individual(s), facility(ies) to whom information is released</a:t>
            </a:r>
          </a:p>
          <a:p>
            <a:pPr marL="463550" indent="-463550" eaLnBrk="1" hangingPunct="1"/>
            <a:r>
              <a:rPr lang="en-US" altLang="en-US" sz="2800" smtClean="0"/>
              <a:t>Specific information to be released</a:t>
            </a:r>
          </a:p>
          <a:p>
            <a:pPr marL="463550" indent="-463550" eaLnBrk="1" hangingPunct="1"/>
            <a:r>
              <a:rPr lang="en-US" altLang="en-US" sz="2800" smtClean="0"/>
              <a:t>Purpose of the release</a:t>
            </a:r>
          </a:p>
          <a:p>
            <a:pPr marL="463550" indent="-463550" eaLnBrk="1" hangingPunct="1"/>
            <a:endParaRPr lang="en-US" altLang="en-US" sz="2800" smtClean="0"/>
          </a:p>
          <a:p>
            <a:pPr marL="463550" indent="-463550" eaLnBrk="1" hangingPunct="1"/>
            <a:endParaRPr lang="en-US" altLang="en-US" smtClean="0"/>
          </a:p>
          <a:p>
            <a:pPr marL="463550" indent="-463550" eaLnBrk="1" hangingPunct="1"/>
            <a:endParaRPr lang="en-US" altLang="en-US" smtClean="0"/>
          </a:p>
          <a:p>
            <a:pPr marL="463550" indent="-463550" eaLnBrk="1" hangingPunct="1"/>
            <a:endParaRPr lang="en-US" alt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86570193-B09B-4DB1-AC2C-C44758FA5732}" type="slidenum">
              <a:rPr lang="en-US" altLang="en-US" sz="1400" smtClean="0"/>
              <a:pPr eaLnBrk="1" hangingPunct="1">
                <a:spcBef>
                  <a:spcPct val="0"/>
                </a:spcBef>
                <a:buFontTx/>
                <a:buNone/>
              </a:pPr>
              <a:t>22</a:t>
            </a:fld>
            <a:endParaRPr lang="en-US" altLang="en-US" sz="1400" smtClean="0"/>
          </a:p>
        </p:txBody>
      </p:sp>
      <p:sp>
        <p:nvSpPr>
          <p:cNvPr id="23555" name="Rectangle 2"/>
          <p:cNvSpPr>
            <a:spLocks noGrp="1"/>
          </p:cNvSpPr>
          <p:nvPr>
            <p:ph type="title" idx="4294967295"/>
          </p:nvPr>
        </p:nvSpPr>
        <p:spPr/>
        <p:txBody>
          <a:bodyPr/>
          <a:lstStyle/>
          <a:p>
            <a:pPr eaLnBrk="1" hangingPunct="1"/>
            <a:r>
              <a:rPr lang="en-US" altLang="en-US" sz="2300" b="1" smtClean="0">
                <a:solidFill>
                  <a:srgbClr val="000090"/>
                </a:solidFill>
              </a:rPr>
              <a:t>Item 5</a:t>
            </a:r>
            <a:r>
              <a:rPr lang="en-US" altLang="en-US" sz="2300" b="1" smtClean="0"/>
              <a:t>:  Authorizations to release information are specific to include [the items below]. </a:t>
            </a:r>
            <a:br>
              <a:rPr lang="en-US" altLang="en-US" sz="2300" b="1" smtClean="0"/>
            </a:br>
            <a:r>
              <a:rPr lang="en-US" altLang="en-US" sz="2300" smtClean="0">
                <a:solidFill>
                  <a:srgbClr val="092471"/>
                </a:solidFill>
              </a:rPr>
              <a:t>10A NCAC 26B .0202</a:t>
            </a:r>
            <a:br>
              <a:rPr lang="en-US" altLang="en-US" sz="2300" smtClean="0">
                <a:solidFill>
                  <a:srgbClr val="092471"/>
                </a:solidFill>
              </a:rPr>
            </a:br>
            <a:r>
              <a:rPr lang="en-US" altLang="en-US" sz="2300" smtClean="0">
                <a:solidFill>
                  <a:srgbClr val="092471"/>
                </a:solidFill>
              </a:rPr>
              <a:t>CONTINUED</a:t>
            </a:r>
          </a:p>
        </p:txBody>
      </p:sp>
      <p:sp>
        <p:nvSpPr>
          <p:cNvPr id="23556" name="Rectangle 3"/>
          <p:cNvSpPr>
            <a:spLocks noGrp="1"/>
          </p:cNvSpPr>
          <p:nvPr>
            <p:ph type="body" idx="4294967295"/>
          </p:nvPr>
        </p:nvSpPr>
        <p:spPr>
          <a:xfrm>
            <a:off x="914400" y="1924050"/>
            <a:ext cx="7313613" cy="4389438"/>
          </a:xfrm>
          <a:ln w="28575">
            <a:solidFill>
              <a:schemeClr val="accent2"/>
            </a:solidFill>
            <a:miter lim="800000"/>
            <a:headEnd/>
            <a:tailEnd/>
          </a:ln>
        </p:spPr>
        <p:txBody>
          <a:bodyPr/>
          <a:lstStyle/>
          <a:p>
            <a:pPr marL="463550" indent="-463550" eaLnBrk="1" hangingPunct="1"/>
            <a:r>
              <a:rPr lang="en-US" altLang="en-US" sz="2400" smtClean="0"/>
              <a:t>Length of time consent is valid</a:t>
            </a:r>
          </a:p>
          <a:p>
            <a:pPr marL="463550" indent="-463550" eaLnBrk="1" hangingPunct="1"/>
            <a:r>
              <a:rPr lang="en-US" altLang="en-US" sz="2400" smtClean="0"/>
              <a:t>Statement that consent can be revoked</a:t>
            </a:r>
          </a:p>
          <a:p>
            <a:pPr marL="463550" indent="-463550" eaLnBrk="1" hangingPunct="1"/>
            <a:r>
              <a:rPr lang="en-US" altLang="en-US" sz="2400" smtClean="0"/>
              <a:t>Date consent signed</a:t>
            </a:r>
          </a:p>
          <a:p>
            <a:pPr marL="463550" indent="-463550" eaLnBrk="1" hangingPunct="1"/>
            <a:r>
              <a:rPr lang="en-US" altLang="en-US" sz="2400" smtClean="0"/>
              <a:t>Must include a statement regarding the protection of HIV and SA information and disclosure requirements under 42 CFR Part 2</a:t>
            </a:r>
          </a:p>
          <a:p>
            <a:pPr marL="463550" indent="-463550" eaLnBrk="1" hangingPunct="1"/>
            <a:r>
              <a:rPr lang="en-US" altLang="en-US" sz="2400" smtClean="0"/>
              <a:t>Each record in the sample must include authorizations with all elements to rate this item “Met.”</a:t>
            </a:r>
          </a:p>
          <a:p>
            <a:pPr marL="463550" indent="-463550" eaLnBrk="1" hangingPunct="1"/>
            <a:endParaRPr lang="en-US" altLang="en-US" sz="2400" smtClean="0"/>
          </a:p>
          <a:p>
            <a:pPr marL="463550" indent="-463550" eaLnBrk="1" hangingPunct="1"/>
            <a:endParaRPr lang="en-US" altLang="en-US" sz="20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EDD7A2A1-BD7A-4C90-8106-43E92BDBD325}" type="slidenum">
              <a:rPr lang="en-US" altLang="en-US" sz="1400" smtClean="0"/>
              <a:pPr eaLnBrk="1" hangingPunct="1">
                <a:spcBef>
                  <a:spcPct val="0"/>
                </a:spcBef>
                <a:buFontTx/>
                <a:buNone/>
              </a:pPr>
              <a:t>23</a:t>
            </a:fld>
            <a:endParaRPr lang="en-US" altLang="en-US" sz="1400" smtClean="0"/>
          </a:p>
        </p:txBody>
      </p:sp>
      <p:sp>
        <p:nvSpPr>
          <p:cNvPr id="24579" name="Rectangle 4"/>
          <p:cNvSpPr>
            <a:spLocks noGrp="1"/>
          </p:cNvSpPr>
          <p:nvPr>
            <p:ph type="title" idx="4294967295"/>
          </p:nvPr>
        </p:nvSpPr>
        <p:spPr>
          <a:xfrm>
            <a:off x="914400" y="1751013"/>
            <a:ext cx="7313613" cy="868362"/>
          </a:xfrm>
        </p:spPr>
        <p:txBody>
          <a:bodyPr/>
          <a:lstStyle/>
          <a:p>
            <a:pPr eaLnBrk="1" hangingPunct="1"/>
            <a:r>
              <a:rPr lang="en-US" altLang="en-US" sz="4000" b="1" smtClean="0"/>
              <a:t>Incidents, Restrictive Intervention &amp; Complaints</a:t>
            </a:r>
          </a:p>
        </p:txBody>
      </p:sp>
      <p:pic>
        <p:nvPicPr>
          <p:cNvPr id="196613" name="Picture 5" descr="MC900078762[1]"/>
          <p:cNvPicPr>
            <a:picLocks noChangeAspect="1" noChangeArrowheads="1"/>
          </p:cNvPicPr>
          <p:nvPr/>
        </p:nvPicPr>
        <p:blipFill>
          <a:blip r:embed="rId3" cstate="print">
            <a:duotone>
              <a:prstClr val="black"/>
              <a:srgbClr val="7030A0">
                <a:tint val="45000"/>
                <a:satMod val="400000"/>
              </a:srgbClr>
            </a:duotone>
          </a:blip>
          <a:srcRect/>
          <a:stretch>
            <a:fillRect/>
          </a:stretch>
        </p:blipFill>
        <p:spPr bwMode="auto">
          <a:xfrm>
            <a:off x="5187950" y="3106738"/>
            <a:ext cx="2344738" cy="2708275"/>
          </a:xfrm>
          <a:prstGeom prst="rect">
            <a:avLst/>
          </a:prstGeom>
          <a:noFill/>
          <a:ln w="38100">
            <a:solidFill>
              <a:srgbClr val="7030A0"/>
            </a:solidFill>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E9B499BF-4EF5-41D2-B48F-AC4A4A95AC2A}" type="slidenum">
              <a:rPr lang="en-US" altLang="en-US" sz="1400" smtClean="0"/>
              <a:pPr eaLnBrk="1" hangingPunct="1">
                <a:spcBef>
                  <a:spcPct val="0"/>
                </a:spcBef>
                <a:buFontTx/>
                <a:buNone/>
              </a:pPr>
              <a:t>24</a:t>
            </a:fld>
            <a:endParaRPr lang="en-US" altLang="en-US" sz="1400" smtClean="0"/>
          </a:p>
        </p:txBody>
      </p:sp>
      <p:sp>
        <p:nvSpPr>
          <p:cNvPr id="25603" name="Title 1"/>
          <p:cNvSpPr>
            <a:spLocks noGrp="1"/>
          </p:cNvSpPr>
          <p:nvPr>
            <p:ph type="title" idx="4294967295"/>
          </p:nvPr>
        </p:nvSpPr>
        <p:spPr>
          <a:xfrm>
            <a:off x="352425" y="233363"/>
            <a:ext cx="8428038" cy="1093787"/>
          </a:xfrm>
        </p:spPr>
        <p:txBody>
          <a:bodyPr/>
          <a:lstStyle/>
          <a:p>
            <a:pPr eaLnBrk="1" hangingPunct="1"/>
            <a:r>
              <a:rPr lang="en-US" altLang="en-US" sz="2300" b="1" smtClean="0">
                <a:solidFill>
                  <a:srgbClr val="092471"/>
                </a:solidFill>
              </a:rPr>
              <a:t>Item 6</a:t>
            </a:r>
            <a:r>
              <a:rPr lang="en-US" altLang="en-US" sz="2300" b="1" smtClean="0"/>
              <a:t>:  Level I incidents were classified appropriately and reported in accordance with</a:t>
            </a:r>
            <a:r>
              <a:rPr lang="en-US" altLang="en-US" sz="1900" b="1" smtClean="0"/>
              <a:t> </a:t>
            </a:r>
            <a:r>
              <a:rPr lang="en-US" altLang="en-US" sz="1900" smtClean="0">
                <a:solidFill>
                  <a:srgbClr val="092471"/>
                </a:solidFill>
              </a:rPr>
              <a:t>10A NCAC 27G .0602(3), 10A NCAC 27G .0103(b)(32) and 10A NCAC 27G .0604.</a:t>
            </a:r>
            <a:r>
              <a:rPr lang="en-US" altLang="en-US" sz="1900" smtClean="0"/>
              <a:t> </a:t>
            </a:r>
            <a:br>
              <a:rPr lang="en-US" altLang="en-US" sz="1900" smtClean="0"/>
            </a:br>
            <a:endParaRPr lang="en-US" altLang="en-US" sz="1900" smtClean="0">
              <a:solidFill>
                <a:schemeClr val="accent1"/>
              </a:solidFill>
            </a:endParaRPr>
          </a:p>
        </p:txBody>
      </p:sp>
      <p:sp>
        <p:nvSpPr>
          <p:cNvPr id="25604" name="Content Placeholder 2"/>
          <p:cNvSpPr>
            <a:spLocks noGrp="1"/>
          </p:cNvSpPr>
          <p:nvPr>
            <p:ph idx="4294967295"/>
          </p:nvPr>
        </p:nvSpPr>
        <p:spPr>
          <a:xfrm>
            <a:off x="679450" y="1512888"/>
            <a:ext cx="7772400" cy="4814887"/>
          </a:xfrm>
          <a:ln w="28575">
            <a:solidFill>
              <a:srgbClr val="000090"/>
            </a:solidFill>
            <a:miter lim="800000"/>
            <a:headEnd/>
            <a:tailEnd/>
          </a:ln>
        </p:spPr>
        <p:txBody>
          <a:bodyPr/>
          <a:lstStyle/>
          <a:p>
            <a:pPr marL="463550" indent="-463550" eaLnBrk="1" hangingPunct="1">
              <a:lnSpc>
                <a:spcPct val="80000"/>
              </a:lnSpc>
              <a:buFontTx/>
              <a:buNone/>
            </a:pPr>
            <a:r>
              <a:rPr lang="en-US" altLang="en-US" sz="2700" smtClean="0">
                <a:solidFill>
                  <a:srgbClr val="413C29"/>
                </a:solidFill>
              </a:rPr>
              <a:t>Sample is 10 Level I Incident Reports</a:t>
            </a:r>
          </a:p>
          <a:p>
            <a:pPr marL="463550" indent="-463550" eaLnBrk="1" hangingPunct="1">
              <a:lnSpc>
                <a:spcPct val="80000"/>
              </a:lnSpc>
            </a:pPr>
            <a:r>
              <a:rPr lang="en-US" altLang="en-US" sz="2800" smtClean="0">
                <a:solidFill>
                  <a:srgbClr val="413C29"/>
                </a:solidFill>
              </a:rPr>
              <a:t>The reviewer is able to go back up to 1 year in order to obtain the sample.</a:t>
            </a:r>
          </a:p>
          <a:p>
            <a:pPr marL="463550" indent="-463550" eaLnBrk="1" hangingPunct="1">
              <a:lnSpc>
                <a:spcPct val="80000"/>
              </a:lnSpc>
            </a:pPr>
            <a:r>
              <a:rPr lang="en-US" altLang="en-US" sz="2800" smtClean="0">
                <a:solidFill>
                  <a:srgbClr val="413C29"/>
                </a:solidFill>
              </a:rPr>
              <a:t>Determine if each incident was classified appropriately</a:t>
            </a:r>
          </a:p>
          <a:p>
            <a:pPr marL="463550" indent="-463550" eaLnBrk="1" hangingPunct="1">
              <a:lnSpc>
                <a:spcPct val="80000"/>
              </a:lnSpc>
            </a:pPr>
            <a:r>
              <a:rPr lang="en-US" altLang="en-US" sz="2800" smtClean="0">
                <a:solidFill>
                  <a:srgbClr val="413C29"/>
                </a:solidFill>
              </a:rPr>
              <a:t>Incidents related to </a:t>
            </a:r>
            <a:r>
              <a:rPr lang="en-US" altLang="en-US" sz="2800" smtClean="0"/>
              <a:t>med errors, restrictive intervention or search and seizure must be</a:t>
            </a:r>
            <a:r>
              <a:rPr lang="en-US" altLang="en-US" sz="2800" smtClean="0">
                <a:solidFill>
                  <a:srgbClr val="413C29"/>
                </a:solidFill>
              </a:rPr>
              <a:t> included in Level I quarterly report.  If not, technical assistance will be provided.</a:t>
            </a:r>
          </a:p>
          <a:p>
            <a:pPr marL="463550" indent="-463550" eaLnBrk="1" hangingPunct="1">
              <a:lnSpc>
                <a:spcPct val="80000"/>
              </a:lnSpc>
            </a:pPr>
            <a:r>
              <a:rPr lang="en-US" altLang="en-US" sz="2800" smtClean="0">
                <a:solidFill>
                  <a:srgbClr val="413C29"/>
                </a:solidFill>
              </a:rPr>
              <a:t>If NO incidents, item is rated “N/A.”</a:t>
            </a:r>
          </a:p>
          <a:p>
            <a:pPr marL="463550" indent="-463550" eaLnBrk="1" hangingPunct="1">
              <a:lnSpc>
                <a:spcPct val="80000"/>
              </a:lnSpc>
            </a:pPr>
            <a:r>
              <a:rPr lang="en-US" altLang="en-US" sz="2800" smtClean="0">
                <a:solidFill>
                  <a:srgbClr val="413C29"/>
                </a:solidFill>
              </a:rPr>
              <a:t>All incidents must be classified correctly to rate this item “Met.”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9FF6DCF0-CEB8-4569-A7F5-5DB710D8DE21}" type="slidenum">
              <a:rPr lang="en-US" altLang="en-US" sz="1400" smtClean="0"/>
              <a:pPr eaLnBrk="1" hangingPunct="1">
                <a:spcBef>
                  <a:spcPct val="0"/>
                </a:spcBef>
                <a:buFontTx/>
                <a:buNone/>
              </a:pPr>
              <a:t>25</a:t>
            </a:fld>
            <a:endParaRPr lang="en-US" altLang="en-US" sz="1400" smtClean="0"/>
          </a:p>
        </p:txBody>
      </p:sp>
      <p:sp>
        <p:nvSpPr>
          <p:cNvPr id="26627" name="Title 1"/>
          <p:cNvSpPr>
            <a:spLocks noGrp="1"/>
          </p:cNvSpPr>
          <p:nvPr>
            <p:ph type="title" idx="4294967295"/>
          </p:nvPr>
        </p:nvSpPr>
        <p:spPr>
          <a:xfrm>
            <a:off x="122238" y="473075"/>
            <a:ext cx="8780462" cy="1276350"/>
          </a:xfrm>
        </p:spPr>
        <p:txBody>
          <a:bodyPr/>
          <a:lstStyle/>
          <a:p>
            <a:pPr eaLnBrk="1" hangingPunct="1"/>
            <a:r>
              <a:rPr lang="en-US" altLang="en-US" sz="2300" b="1" smtClean="0">
                <a:solidFill>
                  <a:srgbClr val="000090"/>
                </a:solidFill>
              </a:rPr>
              <a:t>Item 7</a:t>
            </a:r>
            <a:r>
              <a:rPr lang="en-US" altLang="en-US" sz="2300" b="1" smtClean="0"/>
              <a:t>:  For all Level II and Level III incidents reported, follow-up was conducted and recommendations were implemented in accordance with </a:t>
            </a:r>
            <a:r>
              <a:rPr lang="en-US" altLang="en-US" sz="1900" smtClean="0">
                <a:solidFill>
                  <a:srgbClr val="092471"/>
                </a:solidFill>
              </a:rPr>
              <a:t>10A NCAC 27G .0603 - .0604.</a:t>
            </a:r>
            <a:br>
              <a:rPr lang="en-US" altLang="en-US" sz="1900" smtClean="0">
                <a:solidFill>
                  <a:srgbClr val="092471"/>
                </a:solidFill>
              </a:rPr>
            </a:br>
            <a:r>
              <a:rPr lang="en-US" altLang="en-US" sz="1900" smtClean="0">
                <a:solidFill>
                  <a:srgbClr val="092471"/>
                </a:solidFill>
              </a:rPr>
              <a:t> </a:t>
            </a:r>
            <a:r>
              <a:rPr lang="en-US" altLang="en-US" sz="2300" smtClean="0">
                <a:solidFill>
                  <a:srgbClr val="000090"/>
                </a:solidFill>
              </a:rPr>
              <a:t/>
            </a:r>
            <a:br>
              <a:rPr lang="en-US" altLang="en-US" sz="2300" smtClean="0">
                <a:solidFill>
                  <a:srgbClr val="000090"/>
                </a:solidFill>
              </a:rPr>
            </a:br>
            <a:endParaRPr lang="en-US" altLang="en-US" sz="2300" smtClean="0">
              <a:solidFill>
                <a:srgbClr val="000090"/>
              </a:solidFill>
            </a:endParaRPr>
          </a:p>
        </p:txBody>
      </p:sp>
      <p:sp>
        <p:nvSpPr>
          <p:cNvPr id="26628" name="Content Placeholder 2"/>
          <p:cNvSpPr>
            <a:spLocks noGrp="1"/>
          </p:cNvSpPr>
          <p:nvPr>
            <p:ph idx="4294967295"/>
          </p:nvPr>
        </p:nvSpPr>
        <p:spPr>
          <a:xfrm>
            <a:off x="685800" y="1600200"/>
            <a:ext cx="7723188" cy="4386263"/>
          </a:xfrm>
          <a:ln w="28575">
            <a:solidFill>
              <a:srgbClr val="092471"/>
            </a:solidFill>
            <a:miter lim="800000"/>
            <a:headEnd/>
            <a:tailEnd/>
          </a:ln>
        </p:spPr>
        <p:txBody>
          <a:bodyPr/>
          <a:lstStyle/>
          <a:p>
            <a:pPr marL="463550" indent="-463550" eaLnBrk="1" hangingPunct="1">
              <a:lnSpc>
                <a:spcPct val="80000"/>
              </a:lnSpc>
              <a:buFontTx/>
              <a:buNone/>
            </a:pPr>
            <a:r>
              <a:rPr lang="en-US" altLang="en-US" sz="2300" smtClean="0">
                <a:solidFill>
                  <a:srgbClr val="413C29"/>
                </a:solidFill>
              </a:rPr>
              <a:t>Sample is 10 Level II and III Reports</a:t>
            </a:r>
          </a:p>
          <a:p>
            <a:pPr marL="463550" indent="-463550" eaLnBrk="1" hangingPunct="1">
              <a:lnSpc>
                <a:spcPct val="80000"/>
              </a:lnSpc>
            </a:pPr>
            <a:r>
              <a:rPr lang="en-US" altLang="en-US" sz="2300" smtClean="0">
                <a:solidFill>
                  <a:srgbClr val="413C29"/>
                </a:solidFill>
              </a:rPr>
              <a:t>Pre-site:  Review incidents in IRIS to determine if follow-up completed and recommendations implemented.</a:t>
            </a:r>
          </a:p>
          <a:p>
            <a:pPr marL="463550" indent="-463550" eaLnBrk="1" hangingPunct="1">
              <a:lnSpc>
                <a:spcPct val="80000"/>
              </a:lnSpc>
            </a:pPr>
            <a:r>
              <a:rPr lang="en-US" altLang="en-US" sz="2300" smtClean="0">
                <a:solidFill>
                  <a:srgbClr val="413C29"/>
                </a:solidFill>
              </a:rPr>
              <a:t>On-site:  Review provider documentation for follow-up and implementation of recommendations for outstanding Level IIs and IIIs.</a:t>
            </a:r>
          </a:p>
          <a:p>
            <a:pPr marL="463550" indent="-463550" eaLnBrk="1" hangingPunct="1">
              <a:lnSpc>
                <a:spcPct val="80000"/>
              </a:lnSpc>
            </a:pPr>
            <a:r>
              <a:rPr lang="en-US" altLang="en-US" sz="2300" smtClean="0">
                <a:solidFill>
                  <a:srgbClr val="413C29"/>
                </a:solidFill>
              </a:rPr>
              <a:t>Review incident log or list against IRIS to determine if all incidents were submitted.</a:t>
            </a:r>
          </a:p>
          <a:p>
            <a:pPr marL="463550" indent="-463550" eaLnBrk="1" hangingPunct="1">
              <a:lnSpc>
                <a:spcPct val="80000"/>
              </a:lnSpc>
            </a:pPr>
            <a:r>
              <a:rPr lang="en-US" altLang="en-US" sz="2300" smtClean="0">
                <a:solidFill>
                  <a:srgbClr val="413C29"/>
                </a:solidFill>
              </a:rPr>
              <a:t>Each incident must have been reported, follow-up occurred and recommendation implemented to rate this item “Met.”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AEF235D-A2CA-4EC9-9087-7F86BD5C6C14}" type="slidenum">
              <a:rPr lang="en-US" altLang="en-US" sz="1400" smtClean="0"/>
              <a:pPr eaLnBrk="1" hangingPunct="1">
                <a:spcBef>
                  <a:spcPct val="0"/>
                </a:spcBef>
                <a:buFontTx/>
                <a:buNone/>
              </a:pPr>
              <a:t>26</a:t>
            </a:fld>
            <a:endParaRPr lang="en-US" altLang="en-US" sz="1400" smtClean="0"/>
          </a:p>
        </p:txBody>
      </p:sp>
      <p:sp>
        <p:nvSpPr>
          <p:cNvPr id="27651" name="Title 1"/>
          <p:cNvSpPr>
            <a:spLocks noGrp="1"/>
          </p:cNvSpPr>
          <p:nvPr>
            <p:ph type="title" idx="4294967295"/>
          </p:nvPr>
        </p:nvSpPr>
        <p:spPr>
          <a:xfrm>
            <a:off x="450850" y="381000"/>
            <a:ext cx="8143875" cy="1131888"/>
          </a:xfrm>
        </p:spPr>
        <p:txBody>
          <a:bodyPr/>
          <a:lstStyle/>
          <a:p>
            <a:pPr eaLnBrk="1" hangingPunct="1"/>
            <a:r>
              <a:rPr lang="en-US" altLang="en-US" sz="2300" smtClean="0"/>
              <a:t/>
            </a:r>
            <a:br>
              <a:rPr lang="en-US" altLang="en-US" sz="2300" smtClean="0"/>
            </a:br>
            <a:r>
              <a:rPr lang="en-US" altLang="en-US" sz="2300" b="1" smtClean="0">
                <a:solidFill>
                  <a:srgbClr val="000090"/>
                </a:solidFill>
              </a:rPr>
              <a:t>Item 8</a:t>
            </a:r>
            <a:r>
              <a:rPr lang="en-US" altLang="en-US" sz="2300" b="1" smtClean="0"/>
              <a:t>:  The agency's practice of restrictive interventions is in accordance with their agency policy and administrative rule.  </a:t>
            </a:r>
            <a:r>
              <a:rPr lang="en-US" altLang="en-US" sz="2300" smtClean="0">
                <a:solidFill>
                  <a:srgbClr val="092471"/>
                </a:solidFill>
              </a:rPr>
              <a:t>10A NCAC 27E .0104.</a:t>
            </a:r>
            <a:br>
              <a:rPr lang="en-US" altLang="en-US" sz="2300" smtClean="0">
                <a:solidFill>
                  <a:srgbClr val="092471"/>
                </a:solidFill>
              </a:rPr>
            </a:br>
            <a:endParaRPr lang="en-US" altLang="en-US" sz="2300" smtClean="0">
              <a:solidFill>
                <a:schemeClr val="accent1"/>
              </a:solidFill>
            </a:endParaRPr>
          </a:p>
        </p:txBody>
      </p:sp>
      <p:sp>
        <p:nvSpPr>
          <p:cNvPr id="27652" name="Content Placeholder 2"/>
          <p:cNvSpPr>
            <a:spLocks noGrp="1"/>
          </p:cNvSpPr>
          <p:nvPr>
            <p:ph idx="4294967295"/>
          </p:nvPr>
        </p:nvSpPr>
        <p:spPr>
          <a:xfrm>
            <a:off x="914400" y="1676400"/>
            <a:ext cx="7313613" cy="4648200"/>
          </a:xfrm>
          <a:ln w="28575">
            <a:solidFill>
              <a:srgbClr val="092471"/>
            </a:solidFill>
            <a:miter lim="800000"/>
            <a:headEnd/>
            <a:tailEnd/>
          </a:ln>
        </p:spPr>
        <p:txBody>
          <a:bodyPr/>
          <a:lstStyle/>
          <a:p>
            <a:pPr marL="463550" indent="-463550" eaLnBrk="1" hangingPunct="1">
              <a:buFontTx/>
              <a:buNone/>
            </a:pPr>
            <a:r>
              <a:rPr lang="en-US" altLang="en-US" sz="2000" smtClean="0">
                <a:solidFill>
                  <a:srgbClr val="413C29"/>
                </a:solidFill>
              </a:rPr>
              <a:t>Sample is 10 Incidents of Restrictive Intervention</a:t>
            </a:r>
          </a:p>
          <a:p>
            <a:pPr marL="463550" indent="-463550" eaLnBrk="1" hangingPunct="1">
              <a:buFontTx/>
              <a:buNone/>
            </a:pPr>
            <a:r>
              <a:rPr lang="en-US" altLang="en-US" sz="2800" smtClean="0">
                <a:solidFill>
                  <a:srgbClr val="413C29"/>
                </a:solidFill>
              </a:rPr>
              <a:t>Pre-site:</a:t>
            </a:r>
          </a:p>
          <a:p>
            <a:pPr marL="463550" indent="-463550" eaLnBrk="1" hangingPunct="1"/>
            <a:r>
              <a:rPr lang="en-US" altLang="en-US" sz="2800" smtClean="0">
                <a:solidFill>
                  <a:srgbClr val="413C29"/>
                </a:solidFill>
              </a:rPr>
              <a:t>Review policy &amp; procedure on Restrictive Intervention and determine if all elements of rule are included.</a:t>
            </a:r>
          </a:p>
          <a:p>
            <a:pPr marL="463550" indent="-463550" eaLnBrk="1" hangingPunct="1"/>
            <a:r>
              <a:rPr lang="en-US" altLang="en-US" sz="2800" smtClean="0">
                <a:solidFill>
                  <a:srgbClr val="413C29"/>
                </a:solidFill>
              </a:rPr>
              <a:t>Each RI sampled must be in the submitted corresponding Quarterly Summary and in IRIS</a:t>
            </a:r>
          </a:p>
          <a:p>
            <a:pPr marL="463550" indent="-463550" eaLnBrk="1" hangingPunct="1"/>
            <a:r>
              <a:rPr lang="en-US" altLang="en-US" sz="2800" smtClean="0">
                <a:solidFill>
                  <a:srgbClr val="413C29"/>
                </a:solidFill>
              </a:rPr>
              <a:t>On-site: Review RI log to ensure compliance with rule</a:t>
            </a:r>
          </a:p>
          <a:p>
            <a:pPr marL="463550" indent="-463550" eaLnBrk="1" hangingPunct="1"/>
            <a:endParaRPr lang="en-US" altLang="en-US" sz="2800" smtClean="0">
              <a:solidFill>
                <a:srgbClr val="413C29"/>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18C1B6C-9732-4D5A-B120-E130FA1E5DAE}" type="slidenum">
              <a:rPr lang="en-US" altLang="en-US" sz="1400" smtClean="0"/>
              <a:pPr eaLnBrk="1" hangingPunct="1">
                <a:spcBef>
                  <a:spcPct val="0"/>
                </a:spcBef>
                <a:buFontTx/>
                <a:buNone/>
              </a:pPr>
              <a:t>27</a:t>
            </a:fld>
            <a:endParaRPr lang="en-US" altLang="en-US" sz="1400" smtClean="0"/>
          </a:p>
        </p:txBody>
      </p:sp>
      <p:sp>
        <p:nvSpPr>
          <p:cNvPr id="28675" name="Title 1"/>
          <p:cNvSpPr>
            <a:spLocks noGrp="1"/>
          </p:cNvSpPr>
          <p:nvPr>
            <p:ph type="title" idx="4294967295"/>
          </p:nvPr>
        </p:nvSpPr>
        <p:spPr>
          <a:xfrm>
            <a:off x="450850" y="381000"/>
            <a:ext cx="8143875" cy="1131888"/>
          </a:xfrm>
        </p:spPr>
        <p:txBody>
          <a:bodyPr/>
          <a:lstStyle/>
          <a:p>
            <a:pPr eaLnBrk="1" hangingPunct="1"/>
            <a:r>
              <a:rPr lang="en-US" altLang="en-US" sz="2300" smtClean="0"/>
              <a:t/>
            </a:r>
            <a:br>
              <a:rPr lang="en-US" altLang="en-US" sz="2300" smtClean="0"/>
            </a:br>
            <a:r>
              <a:rPr lang="en-US" altLang="en-US" sz="2300" b="1" smtClean="0">
                <a:solidFill>
                  <a:srgbClr val="000090"/>
                </a:solidFill>
              </a:rPr>
              <a:t>Item 8</a:t>
            </a:r>
            <a:r>
              <a:rPr lang="en-US" altLang="en-US" sz="2300" b="1" smtClean="0"/>
              <a:t>:  The agency's practice of restrictive interventions is in accordance with their agency policy and administrative rule.  </a:t>
            </a:r>
            <a:r>
              <a:rPr lang="en-US" altLang="en-US" sz="2300" smtClean="0">
                <a:solidFill>
                  <a:srgbClr val="092471"/>
                </a:solidFill>
              </a:rPr>
              <a:t>10A NCAC 27E .0104.  CONTINUED</a:t>
            </a:r>
            <a:br>
              <a:rPr lang="en-US" altLang="en-US" sz="2300" smtClean="0">
                <a:solidFill>
                  <a:srgbClr val="092471"/>
                </a:solidFill>
              </a:rPr>
            </a:br>
            <a:endParaRPr lang="en-US" altLang="en-US" sz="2300" smtClean="0">
              <a:solidFill>
                <a:srgbClr val="092471"/>
              </a:solidFill>
            </a:endParaRPr>
          </a:p>
        </p:txBody>
      </p:sp>
      <p:sp>
        <p:nvSpPr>
          <p:cNvPr id="28676" name="Content Placeholder 2"/>
          <p:cNvSpPr>
            <a:spLocks noGrp="1"/>
          </p:cNvSpPr>
          <p:nvPr>
            <p:ph idx="4294967295"/>
          </p:nvPr>
        </p:nvSpPr>
        <p:spPr>
          <a:xfrm>
            <a:off x="457200" y="1814513"/>
            <a:ext cx="8229600" cy="3960812"/>
          </a:xfrm>
          <a:ln w="28575">
            <a:solidFill>
              <a:srgbClr val="000090"/>
            </a:solidFill>
            <a:miter lim="800000"/>
            <a:headEnd/>
            <a:tailEnd/>
          </a:ln>
        </p:spPr>
        <p:txBody>
          <a:bodyPr/>
          <a:lstStyle/>
          <a:p>
            <a:pPr marL="463550" indent="-463550" eaLnBrk="1" hangingPunct="1">
              <a:lnSpc>
                <a:spcPct val="90000"/>
              </a:lnSpc>
              <a:buFontTx/>
              <a:buNone/>
            </a:pPr>
            <a:endParaRPr lang="en-US" altLang="en-US" sz="1000" smtClean="0">
              <a:solidFill>
                <a:srgbClr val="413C29"/>
              </a:solidFill>
            </a:endParaRPr>
          </a:p>
          <a:p>
            <a:pPr marL="463550" indent="-463550" eaLnBrk="1" hangingPunct="1">
              <a:lnSpc>
                <a:spcPct val="90000"/>
              </a:lnSpc>
            </a:pPr>
            <a:r>
              <a:rPr lang="en-US" altLang="en-US" sz="2800" smtClean="0">
                <a:solidFill>
                  <a:srgbClr val="413C29"/>
                </a:solidFill>
              </a:rPr>
              <a:t>Agency policy and procedure must meet requirements of rule; and  </a:t>
            </a:r>
          </a:p>
          <a:p>
            <a:pPr marL="463550" indent="-463550" eaLnBrk="1" hangingPunct="1">
              <a:lnSpc>
                <a:spcPct val="90000"/>
              </a:lnSpc>
            </a:pPr>
            <a:r>
              <a:rPr lang="en-US" altLang="en-US" sz="2800" smtClean="0">
                <a:solidFill>
                  <a:srgbClr val="413C29"/>
                </a:solidFill>
              </a:rPr>
              <a:t>Each RI in sample must be conducted per policy and per elements in rule to rate this item “Met.”</a:t>
            </a:r>
          </a:p>
          <a:p>
            <a:pPr marL="463550" indent="-463550" eaLnBrk="1" hangingPunct="1">
              <a:lnSpc>
                <a:spcPct val="90000"/>
              </a:lnSpc>
            </a:pPr>
            <a:r>
              <a:rPr lang="en-US" altLang="en-US" sz="2800" smtClean="0">
                <a:solidFill>
                  <a:srgbClr val="413C29"/>
                </a:solidFill>
              </a:rPr>
              <a:t>This item requires 100% compliance as part of the assessment for Health &amp; Safety</a:t>
            </a:r>
          </a:p>
          <a:p>
            <a:pPr marL="463550" indent="-463550" eaLnBrk="1" hangingPunct="1">
              <a:lnSpc>
                <a:spcPct val="90000"/>
              </a:lnSpc>
            </a:pPr>
            <a:endParaRPr lang="en-US" altLang="en-US" sz="2800" smtClean="0">
              <a:solidFill>
                <a:srgbClr val="413C29"/>
              </a:solidFill>
            </a:endParaRPr>
          </a:p>
        </p:txBody>
      </p:sp>
      <p:sp>
        <p:nvSpPr>
          <p:cNvPr id="28677" name="Slide Number Placeholder 3"/>
          <p:cNvSpPr txBox="1">
            <a:spLocks noGrp="1"/>
          </p:cNvSpPr>
          <p:nvPr/>
        </p:nvSpPr>
        <p:spPr bwMode="auto">
          <a:xfrm>
            <a:off x="7485063" y="5476875"/>
            <a:ext cx="14859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r" eaLnBrk="1" hangingPunct="1">
              <a:spcBef>
                <a:spcPct val="0"/>
              </a:spcBef>
              <a:buFontTx/>
              <a:buNone/>
            </a:pPr>
            <a:r>
              <a:rPr lang="en-US" altLang="en-US" sz="2000">
                <a:solidFill>
                  <a:srgbClr val="092471"/>
                </a:solidFill>
                <a:latin typeface="Impact" pitchFamily="34" charset="0"/>
              </a:rPr>
              <a:t>38</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DD7FC72B-451C-49CD-8FF0-A6FABEE99393}" type="slidenum">
              <a:rPr lang="en-US" altLang="en-US" sz="1400" smtClean="0"/>
              <a:pPr eaLnBrk="1" hangingPunct="1">
                <a:spcBef>
                  <a:spcPct val="0"/>
                </a:spcBef>
                <a:buFontTx/>
                <a:buNone/>
              </a:pPr>
              <a:t>28</a:t>
            </a:fld>
            <a:endParaRPr lang="en-US" altLang="en-US" sz="1400" smtClean="0"/>
          </a:p>
        </p:txBody>
      </p:sp>
      <p:sp>
        <p:nvSpPr>
          <p:cNvPr id="29699" name="Title 1"/>
          <p:cNvSpPr>
            <a:spLocks noGrp="1"/>
          </p:cNvSpPr>
          <p:nvPr>
            <p:ph type="title" idx="4294967295"/>
          </p:nvPr>
        </p:nvSpPr>
        <p:spPr>
          <a:xfrm>
            <a:off x="914400" y="801688"/>
            <a:ext cx="7313613" cy="868362"/>
          </a:xfrm>
        </p:spPr>
        <p:txBody>
          <a:bodyPr/>
          <a:lstStyle/>
          <a:p>
            <a:pPr eaLnBrk="1" hangingPunct="1"/>
            <a:r>
              <a:rPr lang="en-US" altLang="en-US" sz="2300" b="1" smtClean="0">
                <a:solidFill>
                  <a:srgbClr val="092471"/>
                </a:solidFill>
              </a:rPr>
              <a:t>Item 9</a:t>
            </a:r>
            <a:r>
              <a:rPr lang="en-US" altLang="en-US" sz="2300" b="1" smtClean="0"/>
              <a:t>:  The provider is responsive to complaints received per timelines in policy.  </a:t>
            </a:r>
            <a:br>
              <a:rPr lang="en-US" altLang="en-US" sz="2300" b="1" smtClean="0"/>
            </a:br>
            <a:r>
              <a:rPr lang="en-US" altLang="en-US" sz="2300" smtClean="0">
                <a:solidFill>
                  <a:srgbClr val="092471"/>
                </a:solidFill>
              </a:rPr>
              <a:t>10A NCAC 27G .0201</a:t>
            </a:r>
            <a:br>
              <a:rPr lang="en-US" altLang="en-US" sz="2300" smtClean="0">
                <a:solidFill>
                  <a:srgbClr val="092471"/>
                </a:solidFill>
              </a:rPr>
            </a:br>
            <a:r>
              <a:rPr lang="en-US" altLang="en-US" sz="2300" smtClean="0">
                <a:solidFill>
                  <a:srgbClr val="092471"/>
                </a:solidFill>
              </a:rPr>
              <a:t> </a:t>
            </a:r>
            <a:br>
              <a:rPr lang="en-US" altLang="en-US" sz="2300" smtClean="0">
                <a:solidFill>
                  <a:srgbClr val="092471"/>
                </a:solidFill>
              </a:rPr>
            </a:br>
            <a:endParaRPr lang="en-US" altLang="en-US" sz="2300" smtClean="0">
              <a:solidFill>
                <a:srgbClr val="092471"/>
              </a:solidFill>
            </a:endParaRPr>
          </a:p>
        </p:txBody>
      </p:sp>
      <p:sp>
        <p:nvSpPr>
          <p:cNvPr id="29700" name="Content Placeholder 2"/>
          <p:cNvSpPr>
            <a:spLocks noGrp="1"/>
          </p:cNvSpPr>
          <p:nvPr>
            <p:ph idx="4294967295"/>
          </p:nvPr>
        </p:nvSpPr>
        <p:spPr>
          <a:xfrm>
            <a:off x="914400" y="1909763"/>
            <a:ext cx="7313613" cy="4370387"/>
          </a:xfrm>
          <a:ln w="28575">
            <a:solidFill>
              <a:srgbClr val="000090"/>
            </a:solidFill>
            <a:miter lim="800000"/>
            <a:headEnd/>
            <a:tailEnd/>
          </a:ln>
        </p:spPr>
        <p:txBody>
          <a:bodyPr/>
          <a:lstStyle/>
          <a:p>
            <a:pPr marL="463550" indent="-463550" eaLnBrk="1" hangingPunct="1">
              <a:lnSpc>
                <a:spcPct val="90000"/>
              </a:lnSpc>
              <a:buFontTx/>
              <a:buNone/>
            </a:pPr>
            <a:r>
              <a:rPr lang="en-US" altLang="en-US" sz="2300" smtClean="0">
                <a:solidFill>
                  <a:srgbClr val="413C29"/>
                </a:solidFill>
              </a:rPr>
              <a:t>Sample is 10 Complaints</a:t>
            </a:r>
          </a:p>
          <a:p>
            <a:pPr marL="463550" indent="-463550" eaLnBrk="1" hangingPunct="1">
              <a:lnSpc>
                <a:spcPct val="90000"/>
              </a:lnSpc>
            </a:pPr>
            <a:r>
              <a:rPr lang="en-US" altLang="en-US" sz="2700" smtClean="0">
                <a:solidFill>
                  <a:srgbClr val="413C29"/>
                </a:solidFill>
              </a:rPr>
              <a:t>Pre-site:  Review provider Complaint Policy &amp; Procedure for addressing and resolving complaints/grievances (elements not in rule).  There must be a defined procedure.</a:t>
            </a:r>
          </a:p>
          <a:p>
            <a:pPr marL="463550" indent="-463550" eaLnBrk="1" hangingPunct="1">
              <a:lnSpc>
                <a:spcPct val="90000"/>
              </a:lnSpc>
            </a:pPr>
            <a:r>
              <a:rPr lang="en-US" altLang="en-US" sz="2700" smtClean="0">
                <a:solidFill>
                  <a:srgbClr val="413C29"/>
                </a:solidFill>
              </a:rPr>
              <a:t>On-site:  If there are not 10 reports, go back up to 1 year if needed.  If still not 10, review the number found.</a:t>
            </a:r>
          </a:p>
          <a:p>
            <a:pPr marL="463550" indent="-463550" eaLnBrk="1" hangingPunct="1">
              <a:lnSpc>
                <a:spcPct val="90000"/>
              </a:lnSpc>
            </a:pPr>
            <a:r>
              <a:rPr lang="en-US" altLang="en-US" sz="2700" smtClean="0">
                <a:solidFill>
                  <a:srgbClr val="413C29"/>
                </a:solidFill>
              </a:rPr>
              <a:t>Policy &amp; Procedure must be present and implemented in all complaints reviewed to rate this item “Met.”</a:t>
            </a:r>
          </a:p>
          <a:p>
            <a:pPr marL="463550" indent="-463550" eaLnBrk="1" hangingPunct="1">
              <a:lnSpc>
                <a:spcPct val="90000"/>
              </a:lnSpc>
            </a:pPr>
            <a:endParaRPr lang="en-US" altLang="en-US" sz="2700" smtClean="0">
              <a:solidFill>
                <a:srgbClr val="413C29"/>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DA77851-5EB7-4FB6-9093-868C18709F68}" type="slidenum">
              <a:rPr lang="en-US" altLang="en-US" sz="1400" smtClean="0"/>
              <a:pPr eaLnBrk="1" hangingPunct="1">
                <a:spcBef>
                  <a:spcPct val="0"/>
                </a:spcBef>
                <a:buFontTx/>
                <a:buNone/>
              </a:pPr>
              <a:t>29</a:t>
            </a:fld>
            <a:endParaRPr lang="en-US" altLang="en-US" sz="1400" smtClean="0"/>
          </a:p>
        </p:txBody>
      </p:sp>
      <p:sp>
        <p:nvSpPr>
          <p:cNvPr id="30723" name="Rectangle 4"/>
          <p:cNvSpPr>
            <a:spLocks noGrp="1"/>
          </p:cNvSpPr>
          <p:nvPr>
            <p:ph type="title" idx="4294967295"/>
          </p:nvPr>
        </p:nvSpPr>
        <p:spPr>
          <a:xfrm>
            <a:off x="914400" y="1371600"/>
            <a:ext cx="7313613" cy="868363"/>
          </a:xfrm>
        </p:spPr>
        <p:txBody>
          <a:bodyPr/>
          <a:lstStyle/>
          <a:p>
            <a:pPr eaLnBrk="1" hangingPunct="1"/>
            <a:r>
              <a:rPr lang="en-US" altLang="en-US" sz="4000" b="1" smtClean="0"/>
              <a:t>Coordination of Care / Service Availability</a:t>
            </a:r>
          </a:p>
        </p:txBody>
      </p:sp>
      <p:pic>
        <p:nvPicPr>
          <p:cNvPr id="30724" name="Picture 6" descr="MC90029186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19425" y="3065463"/>
            <a:ext cx="3105150" cy="310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DA13FA4-17CE-4FD3-BDBE-B9ABF7EB5E75}" type="slidenum">
              <a:rPr lang="en-US" altLang="en-US" sz="1400" smtClean="0"/>
              <a:pPr eaLnBrk="1" hangingPunct="1">
                <a:spcBef>
                  <a:spcPct val="0"/>
                </a:spcBef>
                <a:buFontTx/>
                <a:buNone/>
              </a:pPr>
              <a:t>3</a:t>
            </a:fld>
            <a:endParaRPr lang="en-US" altLang="en-US" sz="1400" smtClean="0"/>
          </a:p>
        </p:txBody>
      </p:sp>
      <p:sp>
        <p:nvSpPr>
          <p:cNvPr id="4099" name="Rectangle 2"/>
          <p:cNvSpPr>
            <a:spLocks noGrp="1"/>
          </p:cNvSpPr>
          <p:nvPr>
            <p:ph type="title" idx="4294967295"/>
          </p:nvPr>
        </p:nvSpPr>
        <p:spPr/>
        <p:txBody>
          <a:bodyPr/>
          <a:lstStyle/>
          <a:p>
            <a:pPr eaLnBrk="1" hangingPunct="1"/>
            <a:r>
              <a:rPr lang="en-US" altLang="en-US" i="1" smtClean="0"/>
              <a:t>Remember…</a:t>
            </a:r>
          </a:p>
        </p:txBody>
      </p:sp>
      <p:sp>
        <p:nvSpPr>
          <p:cNvPr id="4100" name="Rectangle 3"/>
          <p:cNvSpPr>
            <a:spLocks noGrp="1"/>
          </p:cNvSpPr>
          <p:nvPr>
            <p:ph type="body" idx="4294967295"/>
          </p:nvPr>
        </p:nvSpPr>
        <p:spPr>
          <a:xfrm>
            <a:off x="914400" y="1676400"/>
            <a:ext cx="7313613" cy="4056063"/>
          </a:xfrm>
        </p:spPr>
        <p:txBody>
          <a:bodyPr/>
          <a:lstStyle/>
          <a:p>
            <a:pPr marL="463550" indent="-463550" eaLnBrk="1" hangingPunct="1">
              <a:lnSpc>
                <a:spcPct val="90000"/>
              </a:lnSpc>
            </a:pPr>
            <a:r>
              <a:rPr lang="en-US" altLang="en-US" sz="3600" smtClean="0"/>
              <a:t>This is about Routine Monitoring only</a:t>
            </a:r>
          </a:p>
          <a:p>
            <a:pPr marL="463550" indent="-463550" eaLnBrk="1" hangingPunct="1">
              <a:lnSpc>
                <a:spcPct val="90000"/>
              </a:lnSpc>
            </a:pPr>
            <a:r>
              <a:rPr lang="en-US" altLang="en-US" sz="3600" smtClean="0"/>
              <a:t>Any monitoring or post-payment tools can be used at any time for targeted monitoring or investigations</a:t>
            </a:r>
          </a:p>
          <a:p>
            <a:pPr lvl="1" eaLnBrk="1" hangingPunct="1">
              <a:lnSpc>
                <a:spcPct val="90000"/>
              </a:lnSpc>
              <a:buFont typeface="Wingdings" pitchFamily="2" charset="2"/>
              <a:buChar char="Ø"/>
            </a:pPr>
            <a:r>
              <a:rPr lang="en-US" altLang="en-US" sz="3200" smtClean="0"/>
              <a:t> Incidents</a:t>
            </a:r>
          </a:p>
          <a:p>
            <a:pPr lvl="1" eaLnBrk="1" hangingPunct="1">
              <a:lnSpc>
                <a:spcPct val="90000"/>
              </a:lnSpc>
              <a:buFont typeface="Wingdings" pitchFamily="2" charset="2"/>
              <a:buChar char="Ø"/>
            </a:pPr>
            <a:r>
              <a:rPr lang="en-US" altLang="en-US" sz="3200" smtClean="0"/>
              <a:t> Complaints</a:t>
            </a:r>
          </a:p>
          <a:p>
            <a:pPr lvl="1" eaLnBrk="1" hangingPunct="1">
              <a:lnSpc>
                <a:spcPct val="90000"/>
              </a:lnSpc>
              <a:buFont typeface="Wingdings" pitchFamily="2" charset="2"/>
              <a:buChar char="Ø"/>
            </a:pPr>
            <a:r>
              <a:rPr lang="en-US" altLang="en-US" sz="3200" smtClean="0"/>
              <a:t> Quality of Care concerns</a:t>
            </a:r>
          </a:p>
        </p:txBody>
      </p:sp>
      <p:pic>
        <p:nvPicPr>
          <p:cNvPr id="4101" name="Picture 4" descr="MC900151699[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304800"/>
            <a:ext cx="1824038" cy="169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AA59B4E6-BF1C-4083-A437-CDFFCE9370D9}" type="slidenum">
              <a:rPr lang="en-US" altLang="en-US" sz="1400" smtClean="0"/>
              <a:pPr eaLnBrk="1" hangingPunct="1">
                <a:spcBef>
                  <a:spcPct val="0"/>
                </a:spcBef>
                <a:buFontTx/>
                <a:buNone/>
              </a:pPr>
              <a:t>30</a:t>
            </a:fld>
            <a:endParaRPr lang="en-US" altLang="en-US" sz="1400" smtClean="0"/>
          </a:p>
        </p:txBody>
      </p:sp>
      <p:sp>
        <p:nvSpPr>
          <p:cNvPr id="31747" name="Title 1"/>
          <p:cNvSpPr>
            <a:spLocks noGrp="1"/>
          </p:cNvSpPr>
          <p:nvPr>
            <p:ph type="title" idx="4294967295"/>
          </p:nvPr>
        </p:nvSpPr>
        <p:spPr>
          <a:xfrm>
            <a:off x="177800" y="395288"/>
            <a:ext cx="8697913" cy="1543050"/>
          </a:xfrm>
        </p:spPr>
        <p:txBody>
          <a:bodyPr/>
          <a:lstStyle/>
          <a:p>
            <a:pPr eaLnBrk="1" hangingPunct="1"/>
            <a:r>
              <a:rPr lang="en-US" altLang="en-US" sz="2300" smtClean="0"/>
              <a:t/>
            </a:r>
            <a:br>
              <a:rPr lang="en-US" altLang="en-US" sz="2300" smtClean="0"/>
            </a:br>
            <a:r>
              <a:rPr lang="en-US" altLang="en-US" sz="2300" b="1" smtClean="0">
                <a:solidFill>
                  <a:srgbClr val="092471"/>
                </a:solidFill>
              </a:rPr>
              <a:t>Item 10</a:t>
            </a:r>
            <a:r>
              <a:rPr lang="en-US" altLang="en-US" sz="2300" b="1" smtClean="0"/>
              <a:t>:  There is documentation that coordination of care is occurring between providers involved with the individual.  </a:t>
            </a:r>
            <a:r>
              <a:rPr lang="en-US" altLang="en-US" sz="2300" smtClean="0">
                <a:solidFill>
                  <a:srgbClr val="092471"/>
                </a:solidFill>
              </a:rPr>
              <a:t>CCPs 8A through 8P </a:t>
            </a:r>
            <a:br>
              <a:rPr lang="en-US" altLang="en-US" sz="2300" smtClean="0">
                <a:solidFill>
                  <a:srgbClr val="092471"/>
                </a:solidFill>
              </a:rPr>
            </a:br>
            <a:r>
              <a:rPr lang="en-US" altLang="en-US" sz="2300" smtClean="0">
                <a:solidFill>
                  <a:srgbClr val="092471"/>
                </a:solidFill>
              </a:rPr>
              <a:t> </a:t>
            </a:r>
            <a:br>
              <a:rPr lang="en-US" altLang="en-US" sz="2300" smtClean="0">
                <a:solidFill>
                  <a:srgbClr val="092471"/>
                </a:solidFill>
              </a:rPr>
            </a:br>
            <a:endParaRPr lang="en-US" altLang="en-US" sz="2300" smtClean="0">
              <a:solidFill>
                <a:srgbClr val="092471"/>
              </a:solidFill>
            </a:endParaRPr>
          </a:p>
        </p:txBody>
      </p:sp>
      <p:sp>
        <p:nvSpPr>
          <p:cNvPr id="31748" name="Content Placeholder 2"/>
          <p:cNvSpPr>
            <a:spLocks noGrp="1"/>
          </p:cNvSpPr>
          <p:nvPr>
            <p:ph idx="4294967295"/>
          </p:nvPr>
        </p:nvSpPr>
        <p:spPr>
          <a:xfrm>
            <a:off x="685800" y="1752600"/>
            <a:ext cx="7848600" cy="4495800"/>
          </a:xfrm>
          <a:ln w="28575">
            <a:solidFill>
              <a:srgbClr val="000090"/>
            </a:solidFill>
            <a:miter lim="800000"/>
            <a:headEnd/>
            <a:tailEnd/>
          </a:ln>
        </p:spPr>
        <p:txBody>
          <a:bodyPr/>
          <a:lstStyle/>
          <a:p>
            <a:pPr marL="463550" indent="-463550" eaLnBrk="1" hangingPunct="1">
              <a:lnSpc>
                <a:spcPct val="90000"/>
              </a:lnSpc>
              <a:buFontTx/>
              <a:buNone/>
            </a:pPr>
            <a:r>
              <a:rPr lang="en-US" altLang="en-US" sz="2300" smtClean="0">
                <a:solidFill>
                  <a:srgbClr val="413C29"/>
                </a:solidFill>
              </a:rPr>
              <a:t>Sample is same 30 service events as in Item 1</a:t>
            </a:r>
          </a:p>
          <a:p>
            <a:pPr marL="463550" indent="-463550" eaLnBrk="1" hangingPunct="1">
              <a:lnSpc>
                <a:spcPct val="90000"/>
              </a:lnSpc>
            </a:pPr>
            <a:r>
              <a:rPr lang="en-US" altLang="en-US" sz="2700" smtClean="0">
                <a:solidFill>
                  <a:srgbClr val="413C29"/>
                </a:solidFill>
              </a:rPr>
              <a:t>Coordination of Care requirements vary per service definition</a:t>
            </a:r>
          </a:p>
          <a:p>
            <a:pPr marL="463550" indent="-463550" eaLnBrk="1" hangingPunct="1">
              <a:lnSpc>
                <a:spcPct val="90000"/>
              </a:lnSpc>
            </a:pPr>
            <a:r>
              <a:rPr lang="en-US" altLang="en-US" sz="2700" smtClean="0">
                <a:solidFill>
                  <a:srgbClr val="413C29"/>
                </a:solidFill>
              </a:rPr>
              <a:t>Evidence must be written</a:t>
            </a:r>
          </a:p>
          <a:p>
            <a:pPr marL="463550" indent="-463550" eaLnBrk="1" hangingPunct="1">
              <a:lnSpc>
                <a:spcPct val="90000"/>
              </a:lnSpc>
            </a:pPr>
            <a:r>
              <a:rPr lang="en-US" altLang="en-US" sz="2700" smtClean="0">
                <a:solidFill>
                  <a:srgbClr val="413C29"/>
                </a:solidFill>
              </a:rPr>
              <a:t>Common requirements include but are not limited to:  case management; coordination with medical, psychiatric or other providers; coordination in crisis or discharge planning; participation in child &amp; family teams</a:t>
            </a:r>
          </a:p>
          <a:p>
            <a:pPr marL="463550" indent="-463550" eaLnBrk="1" hangingPunct="1">
              <a:lnSpc>
                <a:spcPct val="90000"/>
              </a:lnSpc>
            </a:pPr>
            <a:r>
              <a:rPr lang="en-US" altLang="en-US" sz="2700" smtClean="0">
                <a:solidFill>
                  <a:srgbClr val="413C29"/>
                </a:solidFill>
              </a:rPr>
              <a:t>If individual does not agree to contacting other providers, refusal must be documented.</a:t>
            </a:r>
          </a:p>
        </p:txBody>
      </p:sp>
      <p:sp>
        <p:nvSpPr>
          <p:cNvPr id="4" name="Slide Number Placeholder 3"/>
          <p:cNvSpPr txBox="1">
            <a:spLocks noGrp="1"/>
          </p:cNvSpPr>
          <p:nvPr/>
        </p:nvSpPr>
        <p:spPr>
          <a:xfrm>
            <a:off x="7521575" y="5476875"/>
            <a:ext cx="1482725" cy="850900"/>
          </a:xfrm>
          <a:prstGeom prst="rect">
            <a:avLst/>
          </a:prstGeom>
          <a:noFill/>
        </p:spPr>
        <p:txBody>
          <a:bodyPr anchor="ctr"/>
          <a:lstStyle/>
          <a:p>
            <a:pPr algn="r" fontAlgn="auto">
              <a:spcBef>
                <a:spcPts val="0"/>
              </a:spcBef>
              <a:spcAft>
                <a:spcPts val="0"/>
              </a:spcAft>
              <a:defRPr/>
            </a:pPr>
            <a:endParaRPr lang="en-US" sz="8200" dirty="0">
              <a:gradFill>
                <a:gsLst>
                  <a:gs pos="0">
                    <a:schemeClr val="tx1">
                      <a:alpha val="10000"/>
                    </a:schemeClr>
                  </a:gs>
                  <a:gs pos="100000">
                    <a:schemeClr val="tx1">
                      <a:alpha val="10000"/>
                    </a:schemeClr>
                  </a:gs>
                </a:gsLst>
                <a:lin ang="5400000" scaled="0"/>
              </a:gradFill>
              <a:latin typeface="Impact"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8052395-3CE6-4AF8-969C-638479721ACE}" type="slidenum">
              <a:rPr lang="en-US" altLang="en-US" sz="1400" smtClean="0"/>
              <a:pPr eaLnBrk="1" hangingPunct="1">
                <a:spcBef>
                  <a:spcPct val="0"/>
                </a:spcBef>
                <a:buFontTx/>
                <a:buNone/>
              </a:pPr>
              <a:t>31</a:t>
            </a:fld>
            <a:endParaRPr lang="en-US" altLang="en-US" sz="1400" smtClean="0"/>
          </a:p>
        </p:txBody>
      </p:sp>
      <p:sp>
        <p:nvSpPr>
          <p:cNvPr id="32771" name="Title 1"/>
          <p:cNvSpPr>
            <a:spLocks noGrp="1"/>
          </p:cNvSpPr>
          <p:nvPr>
            <p:ph type="title" idx="4294967295"/>
          </p:nvPr>
        </p:nvSpPr>
        <p:spPr>
          <a:xfrm>
            <a:off x="352425" y="612775"/>
            <a:ext cx="8453438" cy="868363"/>
          </a:xfrm>
        </p:spPr>
        <p:txBody>
          <a:bodyPr/>
          <a:lstStyle/>
          <a:p>
            <a:pPr eaLnBrk="1" hangingPunct="1"/>
            <a:r>
              <a:rPr lang="en-US" altLang="en-US" sz="2300" b="1" smtClean="0">
                <a:solidFill>
                  <a:srgbClr val="000090"/>
                </a:solidFill>
              </a:rPr>
              <a:t>Item 11</a:t>
            </a:r>
            <a:r>
              <a:rPr lang="en-US" altLang="en-US" sz="2300" b="1" smtClean="0"/>
              <a:t>:  Access to behavioral health crisis services is available 24/7/365 and provided directly by the agency or through written arrangements.  </a:t>
            </a:r>
            <a:r>
              <a:rPr lang="en-US" altLang="en-US" sz="2300" smtClean="0">
                <a:solidFill>
                  <a:srgbClr val="092471"/>
                </a:solidFill>
              </a:rPr>
              <a:t>CCP 8A</a:t>
            </a:r>
          </a:p>
        </p:txBody>
      </p:sp>
      <p:sp>
        <p:nvSpPr>
          <p:cNvPr id="32772" name="Content Placeholder 2"/>
          <p:cNvSpPr>
            <a:spLocks noGrp="1"/>
          </p:cNvSpPr>
          <p:nvPr>
            <p:ph idx="4294967295"/>
          </p:nvPr>
        </p:nvSpPr>
        <p:spPr>
          <a:xfrm>
            <a:off x="914400" y="1970088"/>
            <a:ext cx="7512050" cy="3457575"/>
          </a:xfrm>
          <a:ln w="28575">
            <a:solidFill>
              <a:srgbClr val="092471"/>
            </a:solidFill>
            <a:miter lim="800000"/>
            <a:headEnd/>
            <a:tailEnd/>
          </a:ln>
        </p:spPr>
        <p:txBody>
          <a:bodyPr/>
          <a:lstStyle/>
          <a:p>
            <a:pPr marL="463550" indent="-463550" eaLnBrk="1" hangingPunct="1">
              <a:buFontTx/>
              <a:buNone/>
            </a:pPr>
            <a:r>
              <a:rPr lang="en-US" altLang="en-US" sz="2400" smtClean="0">
                <a:solidFill>
                  <a:srgbClr val="413C29"/>
                </a:solidFill>
              </a:rPr>
              <a:t>Sample is same 30 service events as in Item 1</a:t>
            </a:r>
          </a:p>
          <a:p>
            <a:pPr marL="463550" indent="-463550" eaLnBrk="1" hangingPunct="1"/>
            <a:r>
              <a:rPr lang="en-US" altLang="en-US" sz="2800" smtClean="0">
                <a:solidFill>
                  <a:srgbClr val="413C29"/>
                </a:solidFill>
              </a:rPr>
              <a:t>Providing 24/7/365 per service definition</a:t>
            </a:r>
          </a:p>
          <a:p>
            <a:pPr marL="463550" indent="-463550" eaLnBrk="1" hangingPunct="1"/>
            <a:r>
              <a:rPr lang="en-US" altLang="en-US" sz="2800" smtClean="0">
                <a:solidFill>
                  <a:srgbClr val="413C29"/>
                </a:solidFill>
              </a:rPr>
              <a:t>Documentation will vary: first responder procedures and staffing logs, written arrangements with other entities for crisis services; notification to individuals of how to access services in a crisis</a:t>
            </a:r>
          </a:p>
        </p:txBody>
      </p:sp>
      <p:sp>
        <p:nvSpPr>
          <p:cNvPr id="4" name="Slide Number Placeholder 3"/>
          <p:cNvSpPr txBox="1">
            <a:spLocks noGrp="1"/>
          </p:cNvSpPr>
          <p:nvPr/>
        </p:nvSpPr>
        <p:spPr>
          <a:xfrm>
            <a:off x="7521575" y="5476875"/>
            <a:ext cx="1482725" cy="850900"/>
          </a:xfrm>
          <a:prstGeom prst="rect">
            <a:avLst/>
          </a:prstGeom>
          <a:noFill/>
        </p:spPr>
        <p:txBody>
          <a:bodyPr anchor="ctr"/>
          <a:lstStyle/>
          <a:p>
            <a:pPr algn="r" fontAlgn="auto">
              <a:spcBef>
                <a:spcPts val="0"/>
              </a:spcBef>
              <a:spcAft>
                <a:spcPts val="0"/>
              </a:spcAft>
              <a:defRPr/>
            </a:pPr>
            <a:endParaRPr lang="en-US" sz="8200" dirty="0">
              <a:gradFill>
                <a:gsLst>
                  <a:gs pos="0">
                    <a:schemeClr val="tx1">
                      <a:alpha val="10000"/>
                    </a:schemeClr>
                  </a:gs>
                  <a:gs pos="100000">
                    <a:schemeClr val="tx1">
                      <a:alpha val="10000"/>
                    </a:schemeClr>
                  </a:gs>
                </a:gsLst>
                <a:lin ang="5400000" scaled="0"/>
              </a:gradFill>
              <a:latin typeface="Impact"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FC734A7-DC1E-4D97-B79B-F24022A6A2AC}" type="slidenum">
              <a:rPr lang="en-US" altLang="en-US" sz="1400" smtClean="0"/>
              <a:pPr eaLnBrk="1" hangingPunct="1">
                <a:spcBef>
                  <a:spcPct val="0"/>
                </a:spcBef>
                <a:buFontTx/>
                <a:buNone/>
              </a:pPr>
              <a:t>32</a:t>
            </a:fld>
            <a:endParaRPr lang="en-US" altLang="en-US" sz="1400" smtClean="0"/>
          </a:p>
        </p:txBody>
      </p:sp>
      <p:sp>
        <p:nvSpPr>
          <p:cNvPr id="33795" name="Rectangle 4"/>
          <p:cNvSpPr>
            <a:spLocks noGrp="1"/>
          </p:cNvSpPr>
          <p:nvPr>
            <p:ph type="title" idx="4294967295"/>
          </p:nvPr>
        </p:nvSpPr>
        <p:spPr>
          <a:xfrm>
            <a:off x="914400" y="1371600"/>
            <a:ext cx="7313613" cy="868363"/>
          </a:xfrm>
        </p:spPr>
        <p:txBody>
          <a:bodyPr/>
          <a:lstStyle/>
          <a:p>
            <a:pPr eaLnBrk="1" hangingPunct="1"/>
            <a:r>
              <a:rPr lang="en-US" altLang="en-US" sz="4000" b="1" smtClean="0"/>
              <a:t>Protection of Property </a:t>
            </a:r>
            <a:br>
              <a:rPr lang="en-US" altLang="en-US" sz="4000" b="1" smtClean="0"/>
            </a:br>
            <a:r>
              <a:rPr lang="en-US" altLang="en-US" sz="4000" b="1" smtClean="0"/>
              <a:t>&amp; Management of Funds</a:t>
            </a:r>
          </a:p>
        </p:txBody>
      </p:sp>
      <p:pic>
        <p:nvPicPr>
          <p:cNvPr id="33796" name="Picture 6" descr="dglxasset[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10200" y="3055938"/>
            <a:ext cx="2201863"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3535CB39-C0B2-40B2-B066-BA451E3C0FE2}" type="slidenum">
              <a:rPr lang="en-US" altLang="en-US" sz="1400" smtClean="0"/>
              <a:pPr eaLnBrk="1" hangingPunct="1">
                <a:spcBef>
                  <a:spcPct val="0"/>
                </a:spcBef>
                <a:buFontTx/>
                <a:buNone/>
              </a:pPr>
              <a:t>33</a:t>
            </a:fld>
            <a:endParaRPr lang="en-US" altLang="en-US" sz="1400" smtClean="0"/>
          </a:p>
        </p:txBody>
      </p:sp>
      <p:sp>
        <p:nvSpPr>
          <p:cNvPr id="34819" name="Content Placeholder 2"/>
          <p:cNvSpPr>
            <a:spLocks noGrp="1"/>
          </p:cNvSpPr>
          <p:nvPr>
            <p:ph idx="4294967295"/>
          </p:nvPr>
        </p:nvSpPr>
        <p:spPr>
          <a:xfrm>
            <a:off x="465138" y="1125538"/>
            <a:ext cx="8088312" cy="4056062"/>
          </a:xfrm>
          <a:ln w="28575">
            <a:solidFill>
              <a:srgbClr val="092471"/>
            </a:solidFill>
            <a:miter lim="800000"/>
            <a:headEnd/>
            <a:tailEnd/>
          </a:ln>
        </p:spPr>
        <p:txBody>
          <a:bodyPr/>
          <a:lstStyle/>
          <a:p>
            <a:pPr marL="463550" indent="-463550" algn="ctr" eaLnBrk="1" hangingPunct="1">
              <a:buFontTx/>
              <a:buNone/>
            </a:pPr>
            <a:r>
              <a:rPr lang="en-US" altLang="en-US" sz="4000" b="1" i="1" smtClean="0">
                <a:solidFill>
                  <a:srgbClr val="000090"/>
                </a:solidFill>
              </a:rPr>
              <a:t>THE FOLLOWING ITEMS, #s 12 &amp; 13 ,</a:t>
            </a:r>
          </a:p>
          <a:p>
            <a:pPr marL="463550" indent="-463550" algn="ctr" eaLnBrk="1" hangingPunct="1">
              <a:buFontTx/>
              <a:buNone/>
            </a:pPr>
            <a:r>
              <a:rPr lang="en-US" altLang="en-US" b="1" i="1" smtClean="0"/>
              <a:t>APPLY ONLY TO 24 HOUR FACILITIES </a:t>
            </a:r>
          </a:p>
          <a:p>
            <a:pPr marL="463550" indent="-463550" algn="ctr" eaLnBrk="1" hangingPunct="1">
              <a:buFontTx/>
              <a:buNone/>
            </a:pPr>
            <a:r>
              <a:rPr lang="en-US" altLang="en-US" b="1" i="1" smtClean="0"/>
              <a:t>THAT SEE AN INDIVIDUAL </a:t>
            </a:r>
          </a:p>
          <a:p>
            <a:pPr marL="463550" indent="-463550" algn="ctr" eaLnBrk="1" hangingPunct="1">
              <a:buFontTx/>
              <a:buNone/>
            </a:pPr>
            <a:r>
              <a:rPr lang="en-US" altLang="en-US" b="1" i="1" smtClean="0"/>
              <a:t>FOR MORE THAN 30 DAYS, </a:t>
            </a:r>
          </a:p>
          <a:p>
            <a:pPr marL="463550" indent="-463550" algn="ctr" eaLnBrk="1" hangingPunct="1">
              <a:buFontTx/>
              <a:buNone/>
            </a:pPr>
            <a:r>
              <a:rPr lang="en-US" altLang="en-US" b="1" i="1" smtClean="0"/>
              <a:t>INCLUDING UNLICENSED AFLS.</a:t>
            </a:r>
          </a:p>
        </p:txBody>
      </p:sp>
      <p:sp>
        <p:nvSpPr>
          <p:cNvPr id="4" name="Slide Number Placeholder 3"/>
          <p:cNvSpPr txBox="1">
            <a:spLocks noGrp="1"/>
          </p:cNvSpPr>
          <p:nvPr/>
        </p:nvSpPr>
        <p:spPr>
          <a:xfrm>
            <a:off x="7521575" y="5476875"/>
            <a:ext cx="1482725" cy="850900"/>
          </a:xfrm>
          <a:prstGeom prst="rect">
            <a:avLst/>
          </a:prstGeom>
          <a:noFill/>
        </p:spPr>
        <p:txBody>
          <a:bodyPr anchor="ctr"/>
          <a:lstStyle/>
          <a:p>
            <a:pPr algn="r" fontAlgn="auto">
              <a:spcBef>
                <a:spcPts val="0"/>
              </a:spcBef>
              <a:spcAft>
                <a:spcPts val="0"/>
              </a:spcAft>
              <a:defRPr/>
            </a:pPr>
            <a:endParaRPr lang="en-US" sz="8200" dirty="0">
              <a:gradFill>
                <a:gsLst>
                  <a:gs pos="0">
                    <a:schemeClr val="tx1">
                      <a:alpha val="10000"/>
                    </a:schemeClr>
                  </a:gs>
                  <a:gs pos="100000">
                    <a:schemeClr val="tx1">
                      <a:alpha val="10000"/>
                    </a:schemeClr>
                  </a:gs>
                </a:gsLst>
                <a:lin ang="5400000" scaled="0"/>
              </a:gradFill>
              <a:latin typeface="Impact"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94C6EA9A-58F8-4E8E-ACD1-196D719A2C94}" type="slidenum">
              <a:rPr lang="en-US" altLang="en-US" sz="1400" smtClean="0"/>
              <a:pPr eaLnBrk="1" hangingPunct="1">
                <a:spcBef>
                  <a:spcPct val="0"/>
                </a:spcBef>
                <a:buFontTx/>
                <a:buNone/>
              </a:pPr>
              <a:t>34</a:t>
            </a:fld>
            <a:endParaRPr lang="en-US" altLang="en-US" sz="1400" smtClean="0"/>
          </a:p>
        </p:txBody>
      </p:sp>
      <p:sp>
        <p:nvSpPr>
          <p:cNvPr id="35843" name="Title 1"/>
          <p:cNvSpPr>
            <a:spLocks noGrp="1"/>
          </p:cNvSpPr>
          <p:nvPr>
            <p:ph type="title" idx="4294967295"/>
          </p:nvPr>
        </p:nvSpPr>
        <p:spPr>
          <a:xfrm>
            <a:off x="914400" y="723900"/>
            <a:ext cx="7313613" cy="1095375"/>
          </a:xfrm>
        </p:spPr>
        <p:txBody>
          <a:bodyPr/>
          <a:lstStyle/>
          <a:p>
            <a:pPr eaLnBrk="1" hangingPunct="1"/>
            <a:r>
              <a:rPr lang="en-US" altLang="en-US" sz="2300" b="1" smtClean="0">
                <a:solidFill>
                  <a:srgbClr val="000090"/>
                </a:solidFill>
              </a:rPr>
              <a:t>Item 12</a:t>
            </a:r>
            <a:r>
              <a:rPr lang="en-US" altLang="en-US" sz="2300" b="1" smtClean="0"/>
              <a:t>:  The agency has a current policy that outlines how the requirements for protecting </a:t>
            </a:r>
            <a:br>
              <a:rPr lang="en-US" altLang="en-US" sz="2300" b="1" smtClean="0"/>
            </a:br>
            <a:r>
              <a:rPr lang="en-US" altLang="en-US" sz="2300" b="1" smtClean="0"/>
              <a:t>an individual's property in accordance with </a:t>
            </a:r>
            <a:br>
              <a:rPr lang="en-US" altLang="en-US" sz="2300" b="1" smtClean="0"/>
            </a:br>
            <a:r>
              <a:rPr lang="en-US" altLang="en-US" sz="2300" smtClean="0">
                <a:solidFill>
                  <a:srgbClr val="092471"/>
                </a:solidFill>
              </a:rPr>
              <a:t>10A NCAC 27F .0104</a:t>
            </a:r>
            <a:r>
              <a:rPr lang="en-US" altLang="en-US" sz="2300" smtClean="0"/>
              <a:t> </a:t>
            </a:r>
            <a:r>
              <a:rPr lang="en-US" altLang="en-US" sz="2300" b="1" smtClean="0"/>
              <a:t>are met. </a:t>
            </a:r>
            <a:br>
              <a:rPr lang="en-US" altLang="en-US" sz="2300" b="1" smtClean="0"/>
            </a:br>
            <a:endParaRPr lang="en-US" altLang="en-US" sz="2300" smtClean="0">
              <a:solidFill>
                <a:srgbClr val="092471"/>
              </a:solidFill>
            </a:endParaRPr>
          </a:p>
        </p:txBody>
      </p:sp>
      <p:sp>
        <p:nvSpPr>
          <p:cNvPr id="35844" name="Content Placeholder 2"/>
          <p:cNvSpPr>
            <a:spLocks noGrp="1"/>
          </p:cNvSpPr>
          <p:nvPr>
            <p:ph idx="4294967295"/>
          </p:nvPr>
        </p:nvSpPr>
        <p:spPr>
          <a:xfrm>
            <a:off x="914400" y="2133600"/>
            <a:ext cx="7456488" cy="3657600"/>
          </a:xfrm>
          <a:ln w="28575">
            <a:solidFill>
              <a:srgbClr val="092471"/>
            </a:solidFill>
            <a:miter lim="800000"/>
            <a:headEnd/>
            <a:tailEnd/>
          </a:ln>
        </p:spPr>
        <p:txBody>
          <a:bodyPr/>
          <a:lstStyle/>
          <a:p>
            <a:pPr marL="463550" indent="-463550" eaLnBrk="1" hangingPunct="1"/>
            <a:r>
              <a:rPr lang="en-US" altLang="en-US" sz="2800" smtClean="0">
                <a:solidFill>
                  <a:srgbClr val="413C29"/>
                </a:solidFill>
              </a:rPr>
              <a:t>Pre-Site Review:  Review policies and procedures to ensure that property is safe from theft, damage, destruction, loss and misplacement. To be completed at LME-MCO.</a:t>
            </a:r>
          </a:p>
          <a:p>
            <a:pPr marL="463550" indent="-463550" eaLnBrk="1" hangingPunct="1"/>
            <a:r>
              <a:rPr lang="en-US" altLang="en-US" sz="2800" smtClean="0">
                <a:solidFill>
                  <a:srgbClr val="413C29"/>
                </a:solidFill>
              </a:rPr>
              <a:t>This is a policy review only, but all areas must be covered for this item to be rated as “Met.”</a:t>
            </a:r>
          </a:p>
          <a:p>
            <a:pPr marL="463550" indent="-463550" eaLnBrk="1" hangingPunct="1">
              <a:buFontTx/>
              <a:buNone/>
            </a:pPr>
            <a:endParaRPr lang="en-US" altLang="en-US" sz="2800" smtClean="0">
              <a:solidFill>
                <a:srgbClr val="413C29"/>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904A4E47-B9DB-4E1C-886D-20CD3139BD36}" type="slidenum">
              <a:rPr lang="en-US" altLang="en-US" sz="1400" smtClean="0"/>
              <a:pPr eaLnBrk="1" hangingPunct="1">
                <a:spcBef>
                  <a:spcPct val="0"/>
                </a:spcBef>
                <a:buFontTx/>
                <a:buNone/>
              </a:pPr>
              <a:t>35</a:t>
            </a:fld>
            <a:endParaRPr lang="en-US" altLang="en-US" sz="1400" smtClean="0"/>
          </a:p>
        </p:txBody>
      </p:sp>
      <p:sp>
        <p:nvSpPr>
          <p:cNvPr id="36867" name="Title 1"/>
          <p:cNvSpPr>
            <a:spLocks noGrp="1"/>
          </p:cNvSpPr>
          <p:nvPr>
            <p:ph type="title" idx="4294967295"/>
          </p:nvPr>
        </p:nvSpPr>
        <p:spPr>
          <a:xfrm>
            <a:off x="368300" y="323850"/>
            <a:ext cx="8370888" cy="1858963"/>
          </a:xfrm>
        </p:spPr>
        <p:txBody>
          <a:bodyPr/>
          <a:lstStyle/>
          <a:p>
            <a:pPr eaLnBrk="1" hangingPunct="1"/>
            <a:r>
              <a:rPr lang="en-US" altLang="en-US" sz="2200" b="1" smtClean="0">
                <a:solidFill>
                  <a:srgbClr val="092471"/>
                </a:solidFill>
              </a:rPr>
              <a:t>Item 13</a:t>
            </a:r>
            <a:r>
              <a:rPr lang="en-US" altLang="en-US" sz="2200" b="1" smtClean="0"/>
              <a:t>:  Quarterly, the individual or LRP is provided with a  financial record containing an accurate accounting of deposits, withdrawals, fund status, interest earned, specific expenditures, type, amount and date of disbursements.   </a:t>
            </a:r>
            <a:r>
              <a:rPr lang="en-US" altLang="en-US" sz="2200" smtClean="0">
                <a:solidFill>
                  <a:srgbClr val="092471"/>
                </a:solidFill>
              </a:rPr>
              <a:t>10A NCAC 27F .0105. </a:t>
            </a:r>
          </a:p>
        </p:txBody>
      </p:sp>
      <p:sp>
        <p:nvSpPr>
          <p:cNvPr id="36868" name="Content Placeholder 2"/>
          <p:cNvSpPr>
            <a:spLocks noGrp="1"/>
          </p:cNvSpPr>
          <p:nvPr>
            <p:ph idx="4294967295"/>
          </p:nvPr>
        </p:nvSpPr>
        <p:spPr>
          <a:xfrm>
            <a:off x="368300" y="2182813"/>
            <a:ext cx="8180388" cy="4144962"/>
          </a:xfrm>
          <a:ln w="28575">
            <a:solidFill>
              <a:srgbClr val="000090"/>
            </a:solidFill>
            <a:miter lim="800000"/>
            <a:headEnd/>
            <a:tailEnd/>
          </a:ln>
        </p:spPr>
        <p:txBody>
          <a:bodyPr/>
          <a:lstStyle/>
          <a:p>
            <a:pPr marL="463550" indent="-463550" eaLnBrk="1" hangingPunct="1">
              <a:spcBef>
                <a:spcPct val="0"/>
              </a:spcBef>
              <a:buFontTx/>
              <a:buNone/>
            </a:pPr>
            <a:r>
              <a:rPr lang="en-US" altLang="en-US" sz="2000" smtClean="0">
                <a:solidFill>
                  <a:srgbClr val="413C29"/>
                </a:solidFill>
              </a:rPr>
              <a:t>Sample is 1-5 records of individuals whose funds are managed by the agency. If less than 5 individuals in home, review records for all. </a:t>
            </a:r>
          </a:p>
          <a:p>
            <a:pPr marL="463550" indent="-463550" eaLnBrk="1" hangingPunct="1">
              <a:spcBef>
                <a:spcPct val="0"/>
              </a:spcBef>
            </a:pPr>
            <a:endParaRPr lang="en-US" altLang="en-US" sz="1200" smtClean="0">
              <a:solidFill>
                <a:srgbClr val="413C29"/>
              </a:solidFill>
            </a:endParaRPr>
          </a:p>
          <a:p>
            <a:pPr marL="463550" indent="-463550" eaLnBrk="1" hangingPunct="1">
              <a:spcBef>
                <a:spcPct val="0"/>
              </a:spcBef>
            </a:pPr>
            <a:r>
              <a:rPr lang="en-US" altLang="en-US" sz="2400" smtClean="0">
                <a:solidFill>
                  <a:srgbClr val="413C29"/>
                </a:solidFill>
              </a:rPr>
              <a:t>Review most recent quarterly accounting statement for all records in the sample to ensure they reflect all transactions.  (Note - these records may not be kept in the clinical/service record as they contain financial information.) </a:t>
            </a:r>
          </a:p>
          <a:p>
            <a:pPr marL="463550" indent="-463550" eaLnBrk="1" hangingPunct="1">
              <a:spcBef>
                <a:spcPct val="0"/>
              </a:spcBef>
            </a:pPr>
            <a:endParaRPr lang="en-US" altLang="en-US" sz="1400" smtClean="0">
              <a:solidFill>
                <a:srgbClr val="413C29"/>
              </a:solidFill>
            </a:endParaRPr>
          </a:p>
          <a:p>
            <a:pPr marL="463550" indent="-463550" eaLnBrk="1" hangingPunct="1">
              <a:spcBef>
                <a:spcPct val="0"/>
              </a:spcBef>
            </a:pPr>
            <a:r>
              <a:rPr lang="en-US" altLang="en-US" sz="2400" smtClean="0">
                <a:solidFill>
                  <a:srgbClr val="413C29"/>
                </a:solidFill>
              </a:rPr>
              <a:t>Ensure that each person's money is managed separately from the agency's funds and accounts.  </a:t>
            </a:r>
          </a:p>
          <a:p>
            <a:pPr marL="463550" indent="-463550" eaLnBrk="1" hangingPunct="1">
              <a:spcBef>
                <a:spcPct val="0"/>
              </a:spcBef>
            </a:pPr>
            <a:endParaRPr lang="en-US" altLang="en-US" sz="2400" smtClean="0">
              <a:solidFill>
                <a:srgbClr val="413C29"/>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35E8135E-95FA-4D35-94A5-789B22251BC4}" type="slidenum">
              <a:rPr lang="en-US" altLang="en-US" sz="1400" smtClean="0"/>
              <a:pPr eaLnBrk="1" hangingPunct="1">
                <a:spcBef>
                  <a:spcPct val="0"/>
                </a:spcBef>
                <a:buFontTx/>
                <a:buNone/>
              </a:pPr>
              <a:t>36</a:t>
            </a:fld>
            <a:endParaRPr lang="en-US" altLang="en-US" sz="1400" smtClean="0"/>
          </a:p>
        </p:txBody>
      </p:sp>
      <p:sp>
        <p:nvSpPr>
          <p:cNvPr id="37891" name="Title 1"/>
          <p:cNvSpPr>
            <a:spLocks noGrp="1"/>
          </p:cNvSpPr>
          <p:nvPr>
            <p:ph type="title" idx="4294967295"/>
          </p:nvPr>
        </p:nvSpPr>
        <p:spPr>
          <a:xfrm>
            <a:off x="368300" y="503238"/>
            <a:ext cx="8370888" cy="1858962"/>
          </a:xfrm>
        </p:spPr>
        <p:txBody>
          <a:bodyPr/>
          <a:lstStyle/>
          <a:p>
            <a:pPr eaLnBrk="1" hangingPunct="1"/>
            <a:r>
              <a:rPr lang="en-US" altLang="en-US" sz="2200" b="1" smtClean="0">
                <a:solidFill>
                  <a:srgbClr val="092471"/>
                </a:solidFill>
              </a:rPr>
              <a:t>Item 13</a:t>
            </a:r>
            <a:r>
              <a:rPr lang="en-US" altLang="en-US" sz="2200" b="1" smtClean="0"/>
              <a:t>:  Quarterly, the individual or LRP is provided with a  financial record containing an accurate accounting of deposits, withdrawals, fund status, interest earned, specific expenditures, type, amount and date of disbursements.   </a:t>
            </a:r>
            <a:r>
              <a:rPr lang="en-US" altLang="en-US" sz="2200" smtClean="0">
                <a:solidFill>
                  <a:srgbClr val="092471"/>
                </a:solidFill>
              </a:rPr>
              <a:t>10A NCAC 27F .0105</a:t>
            </a:r>
            <a:br>
              <a:rPr lang="en-US" altLang="en-US" sz="2200" smtClean="0">
                <a:solidFill>
                  <a:srgbClr val="092471"/>
                </a:solidFill>
              </a:rPr>
            </a:br>
            <a:r>
              <a:rPr lang="en-US" altLang="en-US" sz="2200" smtClean="0">
                <a:solidFill>
                  <a:srgbClr val="092471"/>
                </a:solidFill>
              </a:rPr>
              <a:t>CONTINUED</a:t>
            </a:r>
          </a:p>
        </p:txBody>
      </p:sp>
      <p:sp>
        <p:nvSpPr>
          <p:cNvPr id="37892" name="Content Placeholder 2"/>
          <p:cNvSpPr>
            <a:spLocks noGrp="1"/>
          </p:cNvSpPr>
          <p:nvPr>
            <p:ph idx="4294967295"/>
          </p:nvPr>
        </p:nvSpPr>
        <p:spPr>
          <a:xfrm>
            <a:off x="609600" y="2514600"/>
            <a:ext cx="7980363" cy="3548063"/>
          </a:xfrm>
          <a:ln w="28575">
            <a:solidFill>
              <a:srgbClr val="092471"/>
            </a:solidFill>
            <a:miter lim="800000"/>
            <a:headEnd/>
            <a:tailEnd/>
          </a:ln>
        </p:spPr>
        <p:txBody>
          <a:bodyPr/>
          <a:lstStyle/>
          <a:p>
            <a:pPr marL="463550" indent="-463550" eaLnBrk="1" hangingPunct="1">
              <a:spcBef>
                <a:spcPct val="0"/>
              </a:spcBef>
            </a:pPr>
            <a:endParaRPr lang="en-US" altLang="en-US" sz="1600" smtClean="0">
              <a:solidFill>
                <a:srgbClr val="413C29"/>
              </a:solidFill>
            </a:endParaRPr>
          </a:p>
          <a:p>
            <a:pPr marL="463550" indent="-463550" eaLnBrk="1" hangingPunct="1">
              <a:spcBef>
                <a:spcPct val="0"/>
              </a:spcBef>
            </a:pPr>
            <a:r>
              <a:rPr lang="en-US" altLang="en-US" sz="2800" smtClean="0">
                <a:solidFill>
                  <a:srgbClr val="413C29"/>
                </a:solidFill>
              </a:rPr>
              <a:t>There must be an accounting statement for each person which at a minimum summarizes the financial transactions to rate this item “Met.” </a:t>
            </a:r>
          </a:p>
          <a:p>
            <a:pPr marL="463550" indent="-463550" eaLnBrk="1" hangingPunct="1">
              <a:spcBef>
                <a:spcPct val="0"/>
              </a:spcBef>
            </a:pPr>
            <a:endParaRPr lang="en-US" altLang="en-US" sz="1400" smtClean="0">
              <a:solidFill>
                <a:srgbClr val="413C29"/>
              </a:solidFill>
            </a:endParaRPr>
          </a:p>
          <a:p>
            <a:pPr marL="463550" indent="-463550" eaLnBrk="1" hangingPunct="1">
              <a:spcBef>
                <a:spcPct val="0"/>
              </a:spcBef>
            </a:pPr>
            <a:r>
              <a:rPr lang="en-US" altLang="en-US" sz="2800" smtClean="0">
                <a:solidFill>
                  <a:srgbClr val="413C29"/>
                </a:solidFill>
              </a:rPr>
              <a:t>Additionally, 85% must be achieved across the sample  (4 of 5 records met) for this item to be scored as met.   </a:t>
            </a:r>
          </a:p>
          <a:p>
            <a:pPr marL="463550" indent="-463550" eaLnBrk="1" hangingPunct="1">
              <a:spcBef>
                <a:spcPct val="0"/>
              </a:spcBef>
            </a:pPr>
            <a:endParaRPr lang="en-US" altLang="en-US" sz="1400" smtClean="0">
              <a:solidFill>
                <a:srgbClr val="413C29"/>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68039F7-7732-461A-BB89-8BE582EA5399}" type="slidenum">
              <a:rPr lang="en-US" altLang="en-US" sz="1400" smtClean="0"/>
              <a:pPr eaLnBrk="1" hangingPunct="1">
                <a:spcBef>
                  <a:spcPct val="0"/>
                </a:spcBef>
                <a:buFontTx/>
                <a:buNone/>
              </a:pPr>
              <a:t>37</a:t>
            </a:fld>
            <a:endParaRPr lang="en-US" altLang="en-US" sz="1400" smtClean="0"/>
          </a:p>
        </p:txBody>
      </p:sp>
      <p:sp>
        <p:nvSpPr>
          <p:cNvPr id="38915" name="Rectangle 4"/>
          <p:cNvSpPr>
            <a:spLocks noGrp="1"/>
          </p:cNvSpPr>
          <p:nvPr>
            <p:ph type="title" idx="4294967295"/>
          </p:nvPr>
        </p:nvSpPr>
        <p:spPr>
          <a:xfrm>
            <a:off x="914400" y="1371600"/>
            <a:ext cx="7313613" cy="868363"/>
          </a:xfrm>
        </p:spPr>
        <p:txBody>
          <a:bodyPr/>
          <a:lstStyle/>
          <a:p>
            <a:pPr eaLnBrk="1" hangingPunct="1"/>
            <a:r>
              <a:rPr lang="en-US" altLang="en-US" sz="4600" b="1" smtClean="0"/>
              <a:t>Medication Review</a:t>
            </a:r>
          </a:p>
        </p:txBody>
      </p:sp>
      <p:pic>
        <p:nvPicPr>
          <p:cNvPr id="38916" name="Picture 5" descr="MC90038394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83238" y="2867025"/>
            <a:ext cx="1841500" cy="211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DFCBDAC-2A52-40F0-AC04-273A3FDA9EA5}" type="slidenum">
              <a:rPr lang="en-US" altLang="en-US" sz="1400" smtClean="0"/>
              <a:pPr eaLnBrk="1" hangingPunct="1">
                <a:spcBef>
                  <a:spcPct val="0"/>
                </a:spcBef>
                <a:buFontTx/>
                <a:buNone/>
              </a:pPr>
              <a:t>38</a:t>
            </a:fld>
            <a:endParaRPr lang="en-US" altLang="en-US" sz="1400" smtClean="0"/>
          </a:p>
        </p:txBody>
      </p:sp>
      <p:sp>
        <p:nvSpPr>
          <p:cNvPr id="39939" name="Title 1"/>
          <p:cNvSpPr>
            <a:spLocks noGrp="1"/>
          </p:cNvSpPr>
          <p:nvPr>
            <p:ph type="title" idx="4294967295"/>
          </p:nvPr>
        </p:nvSpPr>
        <p:spPr>
          <a:xfrm>
            <a:off x="382588" y="503238"/>
            <a:ext cx="8083550" cy="1544637"/>
          </a:xfrm>
        </p:spPr>
        <p:txBody>
          <a:bodyPr/>
          <a:lstStyle/>
          <a:p>
            <a:pPr eaLnBrk="1" hangingPunct="1"/>
            <a:r>
              <a:rPr lang="en-US" altLang="en-US" sz="2300" b="1" smtClean="0">
                <a:solidFill>
                  <a:srgbClr val="092471"/>
                </a:solidFill>
              </a:rPr>
              <a:t>Item 14</a:t>
            </a:r>
            <a:r>
              <a:rPr lang="en-US" altLang="en-US" sz="2300" b="1" smtClean="0"/>
              <a:t>:  Medications are stored appropriately, including separate storage for each service recipient, separately for each type of use, in refrigerator, behind secure lock, and secured for individuals self-administering</a:t>
            </a:r>
            <a:r>
              <a:rPr lang="en-US" altLang="en-US" sz="2300" smtClean="0"/>
              <a:t>.  </a:t>
            </a:r>
            <a:r>
              <a:rPr lang="en-US" altLang="en-US" sz="2300" smtClean="0">
                <a:solidFill>
                  <a:srgbClr val="092471"/>
                </a:solidFill>
              </a:rPr>
              <a:t>10A NCAC 27G .0209. </a:t>
            </a:r>
          </a:p>
        </p:txBody>
      </p:sp>
      <p:sp>
        <p:nvSpPr>
          <p:cNvPr id="39940" name="Content Placeholder 2"/>
          <p:cNvSpPr>
            <a:spLocks noGrp="1"/>
          </p:cNvSpPr>
          <p:nvPr>
            <p:ph idx="4294967295"/>
          </p:nvPr>
        </p:nvSpPr>
        <p:spPr>
          <a:xfrm>
            <a:off x="382588" y="2362200"/>
            <a:ext cx="8412162" cy="3816350"/>
          </a:xfrm>
          <a:ln w="28575">
            <a:solidFill>
              <a:srgbClr val="092471"/>
            </a:solidFill>
            <a:miter lim="800000"/>
            <a:headEnd/>
            <a:tailEnd/>
          </a:ln>
        </p:spPr>
        <p:txBody>
          <a:bodyPr/>
          <a:lstStyle/>
          <a:p>
            <a:pPr marL="463550" indent="-463550" eaLnBrk="1" hangingPunct="1">
              <a:lnSpc>
                <a:spcPct val="90000"/>
              </a:lnSpc>
              <a:spcBef>
                <a:spcPct val="0"/>
              </a:spcBef>
              <a:buFontTx/>
              <a:buNone/>
            </a:pPr>
            <a:r>
              <a:rPr lang="en-US" altLang="en-US" sz="2100" smtClean="0">
                <a:solidFill>
                  <a:srgbClr val="413C29"/>
                </a:solidFill>
              </a:rPr>
              <a:t>Sample is 5 records from individuals who receive medication from the agency.</a:t>
            </a:r>
            <a:r>
              <a:rPr lang="en-US" altLang="en-US" sz="2500" smtClean="0">
                <a:solidFill>
                  <a:srgbClr val="413C29"/>
                </a:solidFill>
              </a:rPr>
              <a:t>  </a:t>
            </a:r>
          </a:p>
          <a:p>
            <a:pPr marL="463550" indent="-463550" eaLnBrk="1" hangingPunct="1">
              <a:lnSpc>
                <a:spcPct val="90000"/>
              </a:lnSpc>
              <a:spcBef>
                <a:spcPct val="0"/>
              </a:spcBef>
            </a:pPr>
            <a:endParaRPr lang="en-US" altLang="en-US" sz="1800" smtClean="0">
              <a:solidFill>
                <a:srgbClr val="413C29"/>
              </a:solidFill>
            </a:endParaRPr>
          </a:p>
          <a:p>
            <a:pPr marL="463550" indent="-463550" eaLnBrk="1" hangingPunct="1">
              <a:lnSpc>
                <a:spcPct val="90000"/>
              </a:lnSpc>
              <a:spcBef>
                <a:spcPct val="0"/>
              </a:spcBef>
            </a:pPr>
            <a:r>
              <a:rPr lang="en-US" altLang="en-US" sz="2100" smtClean="0">
                <a:solidFill>
                  <a:srgbClr val="413C29"/>
                </a:solidFill>
              </a:rPr>
              <a:t>Inspect medication storage area to ensure that medications are stored appropriately, and consistent with the requirements in the rule.  Medication storage may include separate Ziploc bags, boxes, or other containers, as long as the labels with the person's name remain intact for each medication.  </a:t>
            </a:r>
          </a:p>
          <a:p>
            <a:pPr marL="463550" indent="-463550" eaLnBrk="1" hangingPunct="1">
              <a:lnSpc>
                <a:spcPct val="90000"/>
              </a:lnSpc>
              <a:spcBef>
                <a:spcPct val="0"/>
              </a:spcBef>
            </a:pPr>
            <a:r>
              <a:rPr lang="en-US" altLang="en-US" sz="2000" smtClean="0"/>
              <a:t>Any medication samples received from the physician must be stored in the same way as other medications.</a:t>
            </a:r>
            <a:endParaRPr lang="en-US" altLang="en-US" sz="2100" smtClean="0">
              <a:solidFill>
                <a:srgbClr val="413C29"/>
              </a:solidFill>
            </a:endParaRPr>
          </a:p>
          <a:p>
            <a:pPr marL="463550" indent="-463550" eaLnBrk="1" hangingPunct="1">
              <a:lnSpc>
                <a:spcPct val="90000"/>
              </a:lnSpc>
              <a:spcBef>
                <a:spcPct val="0"/>
              </a:spcBef>
            </a:pPr>
            <a:endParaRPr lang="en-US" altLang="en-US" sz="1600" smtClean="0">
              <a:solidFill>
                <a:srgbClr val="413C29"/>
              </a:solidFill>
            </a:endParaRPr>
          </a:p>
          <a:p>
            <a:pPr marL="463550" indent="-463550" eaLnBrk="1" hangingPunct="1">
              <a:lnSpc>
                <a:spcPct val="90000"/>
              </a:lnSpc>
              <a:spcBef>
                <a:spcPct val="0"/>
              </a:spcBef>
            </a:pPr>
            <a:r>
              <a:rPr lang="en-US" altLang="en-US" sz="2100" smtClean="0">
                <a:solidFill>
                  <a:srgbClr val="413C29"/>
                </a:solidFill>
              </a:rPr>
              <a:t>100% must be achieved for each item for the record to be rated “Met”.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49500106-D57A-4ADF-A09E-1DE25BFF2101}" type="slidenum">
              <a:rPr lang="en-US" altLang="en-US" sz="1400" smtClean="0"/>
              <a:pPr eaLnBrk="1" hangingPunct="1">
                <a:spcBef>
                  <a:spcPct val="0"/>
                </a:spcBef>
                <a:buFontTx/>
                <a:buNone/>
              </a:pPr>
              <a:t>39</a:t>
            </a:fld>
            <a:endParaRPr lang="en-US" altLang="en-US" sz="1400" smtClean="0"/>
          </a:p>
        </p:txBody>
      </p:sp>
      <p:sp>
        <p:nvSpPr>
          <p:cNvPr id="40963" name="Title 1"/>
          <p:cNvSpPr>
            <a:spLocks noGrp="1"/>
          </p:cNvSpPr>
          <p:nvPr>
            <p:ph type="title" idx="4294967295"/>
          </p:nvPr>
        </p:nvSpPr>
        <p:spPr>
          <a:xfrm>
            <a:off x="219075" y="395288"/>
            <a:ext cx="8785225" cy="976312"/>
          </a:xfrm>
        </p:spPr>
        <p:txBody>
          <a:bodyPr/>
          <a:lstStyle/>
          <a:p>
            <a:pPr eaLnBrk="1" hangingPunct="1"/>
            <a:r>
              <a:rPr lang="en-US" altLang="en-US" sz="2200" b="1" smtClean="0">
                <a:solidFill>
                  <a:srgbClr val="092471"/>
                </a:solidFill>
              </a:rPr>
              <a:t>Item 15</a:t>
            </a:r>
            <a:r>
              <a:rPr lang="en-US" altLang="en-US" sz="2200" b="1" smtClean="0"/>
              <a:t>:  All orders for medication are signed or countersigned and dated by the prescribing physician/physician extender.</a:t>
            </a:r>
            <a:r>
              <a:rPr lang="en-US" altLang="en-US" sz="2200" smtClean="0"/>
              <a:t>  </a:t>
            </a:r>
            <a:r>
              <a:rPr lang="en-US" altLang="en-US" sz="2200" smtClean="0">
                <a:solidFill>
                  <a:srgbClr val="092471"/>
                </a:solidFill>
              </a:rPr>
              <a:t>10A NCAC 27G .0209. </a:t>
            </a:r>
          </a:p>
        </p:txBody>
      </p:sp>
      <p:sp>
        <p:nvSpPr>
          <p:cNvPr id="40964" name="Content Placeholder 2"/>
          <p:cNvSpPr>
            <a:spLocks noGrp="1"/>
          </p:cNvSpPr>
          <p:nvPr>
            <p:ph idx="4294967295"/>
          </p:nvPr>
        </p:nvSpPr>
        <p:spPr>
          <a:xfrm>
            <a:off x="914400" y="1662113"/>
            <a:ext cx="7313613" cy="4521200"/>
          </a:xfrm>
          <a:ln w="28575">
            <a:solidFill>
              <a:srgbClr val="092471"/>
            </a:solidFill>
            <a:miter lim="800000"/>
            <a:headEnd/>
            <a:tailEnd/>
          </a:ln>
        </p:spPr>
        <p:txBody>
          <a:bodyPr/>
          <a:lstStyle/>
          <a:p>
            <a:pPr marL="463550" indent="-463550" eaLnBrk="1" hangingPunct="1">
              <a:spcBef>
                <a:spcPct val="0"/>
              </a:spcBef>
              <a:buFontTx/>
              <a:buNone/>
            </a:pPr>
            <a:r>
              <a:rPr lang="en-US" altLang="en-US" sz="2400" smtClean="0">
                <a:solidFill>
                  <a:srgbClr val="413C29"/>
                </a:solidFill>
              </a:rPr>
              <a:t>Sample is same 5 records from item 14.</a:t>
            </a:r>
          </a:p>
          <a:p>
            <a:pPr marL="463550" indent="-463550" eaLnBrk="1" hangingPunct="1">
              <a:spcBef>
                <a:spcPct val="0"/>
              </a:spcBef>
              <a:buFontTx/>
              <a:buNone/>
            </a:pPr>
            <a:endParaRPr lang="en-US" altLang="en-US" sz="2400" smtClean="0">
              <a:solidFill>
                <a:srgbClr val="413C29"/>
              </a:solidFill>
            </a:endParaRPr>
          </a:p>
          <a:p>
            <a:pPr marL="463550" indent="-463550" eaLnBrk="1" hangingPunct="1">
              <a:spcBef>
                <a:spcPct val="0"/>
              </a:spcBef>
            </a:pPr>
            <a:r>
              <a:rPr lang="en-US" altLang="en-US" sz="2800" smtClean="0">
                <a:solidFill>
                  <a:srgbClr val="413C29"/>
                </a:solidFill>
              </a:rPr>
              <a:t>Review the record to ensure there is a written order that has been signed or countersigned and dated by the responsible physician/physician extender.  </a:t>
            </a:r>
          </a:p>
          <a:p>
            <a:pPr marL="463550" indent="-463550" eaLnBrk="1" hangingPunct="1">
              <a:spcBef>
                <a:spcPct val="0"/>
              </a:spcBef>
            </a:pPr>
            <a:r>
              <a:rPr lang="en-US" altLang="en-US" sz="2800" smtClean="0">
                <a:solidFill>
                  <a:srgbClr val="413C29"/>
                </a:solidFill>
              </a:rPr>
              <a:t>Enter the number of medications for both prescribed and over the counter medications as the number of possible items on the Medication Review Sheet. </a:t>
            </a:r>
          </a:p>
          <a:p>
            <a:pPr marL="463550" indent="-463550" eaLnBrk="1" hangingPunct="1">
              <a:spcBef>
                <a:spcPct val="0"/>
              </a:spcBef>
            </a:pPr>
            <a:endParaRPr lang="en-US" altLang="en-US" sz="2800" smtClean="0">
              <a:solidFill>
                <a:srgbClr val="413C29"/>
              </a:solidFill>
            </a:endParaRPr>
          </a:p>
          <a:p>
            <a:pPr marL="463550" indent="-463550" eaLnBrk="1" hangingPunct="1">
              <a:spcBef>
                <a:spcPct val="0"/>
              </a:spcBef>
            </a:pPr>
            <a:endParaRPr lang="en-US" altLang="en-US" sz="2800" smtClean="0">
              <a:solidFill>
                <a:srgbClr val="413C29"/>
              </a:solidFill>
            </a:endParaRPr>
          </a:p>
          <a:p>
            <a:pPr marL="463550" indent="-463550" eaLnBrk="1" hangingPunct="1">
              <a:spcBef>
                <a:spcPct val="0"/>
              </a:spcBef>
              <a:buFontTx/>
              <a:buNone/>
            </a:pPr>
            <a:endParaRPr lang="en-US" altLang="en-US" sz="2800" smtClean="0">
              <a:solidFill>
                <a:srgbClr val="413C29"/>
              </a:solidFill>
            </a:endParaRPr>
          </a:p>
          <a:p>
            <a:pPr marL="463550" indent="-463550" eaLnBrk="1" hangingPunct="1">
              <a:spcBef>
                <a:spcPct val="0"/>
              </a:spcBef>
              <a:buFontTx/>
              <a:buNone/>
            </a:pPr>
            <a:endParaRPr lang="en-US" altLang="en-US" sz="2800" smtClean="0">
              <a:solidFill>
                <a:srgbClr val="413C29"/>
              </a:solidFill>
            </a:endParaRPr>
          </a:p>
          <a:p>
            <a:pPr marL="463550" indent="-463550" eaLnBrk="1" hangingPunct="1">
              <a:spcBef>
                <a:spcPct val="0"/>
              </a:spcBef>
              <a:buFontTx/>
              <a:buNone/>
            </a:pPr>
            <a:endParaRPr lang="en-US" altLang="en-US" sz="2800" smtClean="0">
              <a:solidFill>
                <a:srgbClr val="413C29"/>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3FB3CD4-A805-4BDF-9FA3-16085F7DC208}" type="slidenum">
              <a:rPr lang="en-US" altLang="en-US" sz="1400" smtClean="0"/>
              <a:pPr eaLnBrk="1" hangingPunct="1">
                <a:spcBef>
                  <a:spcPct val="0"/>
                </a:spcBef>
                <a:buFontTx/>
                <a:buNone/>
              </a:pPr>
              <a:t>4</a:t>
            </a:fld>
            <a:endParaRPr lang="en-US" altLang="en-US" sz="1400" smtClean="0"/>
          </a:p>
        </p:txBody>
      </p:sp>
      <p:sp>
        <p:nvSpPr>
          <p:cNvPr id="5123" name="Title 1"/>
          <p:cNvSpPr>
            <a:spLocks noGrp="1"/>
          </p:cNvSpPr>
          <p:nvPr>
            <p:ph type="title" idx="4294967295"/>
          </p:nvPr>
        </p:nvSpPr>
        <p:spPr/>
        <p:txBody>
          <a:bodyPr/>
          <a:lstStyle/>
          <a:p>
            <a:pPr eaLnBrk="1" hangingPunct="1"/>
            <a:r>
              <a:rPr lang="en-US" altLang="en-US" smtClean="0"/>
              <a:t>Routine Monitoring </a:t>
            </a:r>
            <a:br>
              <a:rPr lang="en-US" altLang="en-US" smtClean="0"/>
            </a:br>
            <a:r>
              <a:rPr lang="en-US" altLang="en-US" smtClean="0"/>
              <a:t>of Provider Agencies</a:t>
            </a:r>
          </a:p>
        </p:txBody>
      </p:sp>
      <p:sp>
        <p:nvSpPr>
          <p:cNvPr id="5124" name="Content Placeholder 2"/>
          <p:cNvSpPr>
            <a:spLocks noGrp="1"/>
          </p:cNvSpPr>
          <p:nvPr>
            <p:ph idx="4294967295"/>
          </p:nvPr>
        </p:nvSpPr>
        <p:spPr/>
        <p:txBody>
          <a:bodyPr/>
          <a:lstStyle/>
          <a:p>
            <a:pPr marL="0" indent="0" eaLnBrk="1" hangingPunct="1">
              <a:buFontTx/>
              <a:buNone/>
            </a:pPr>
            <a:r>
              <a:rPr lang="en-US" altLang="en-US" smtClean="0"/>
              <a:t>Includes:</a:t>
            </a:r>
          </a:p>
          <a:p>
            <a:pPr marL="0" indent="0" eaLnBrk="1" hangingPunct="1">
              <a:spcBef>
                <a:spcPct val="0"/>
              </a:spcBef>
            </a:pPr>
            <a:r>
              <a:rPr lang="en-US" altLang="en-US" sz="2800" smtClean="0">
                <a:solidFill>
                  <a:srgbClr val="413C29"/>
                </a:solidFill>
              </a:rPr>
              <a:t>  All  GS §122C MH/IDD/SA services that are not     </a:t>
            </a:r>
          </a:p>
          <a:p>
            <a:pPr marL="0" indent="0" eaLnBrk="1" hangingPunct="1">
              <a:spcBef>
                <a:spcPct val="0"/>
              </a:spcBef>
              <a:buFontTx/>
              <a:buNone/>
            </a:pPr>
            <a:r>
              <a:rPr lang="en-US" altLang="en-US" sz="2800" smtClean="0">
                <a:solidFill>
                  <a:srgbClr val="413C29"/>
                </a:solidFill>
              </a:rPr>
              <a:t>licensed by DHSR (e.g., Supervised Living, Unlicensed AFLs).</a:t>
            </a:r>
          </a:p>
          <a:p>
            <a:pPr marL="0" indent="0" eaLnBrk="1" hangingPunct="1">
              <a:spcBef>
                <a:spcPct val="0"/>
              </a:spcBef>
              <a:buFontTx/>
              <a:buNone/>
            </a:pPr>
            <a:endParaRPr lang="en-US" altLang="en-US" sz="1400" smtClean="0">
              <a:solidFill>
                <a:srgbClr val="413C29"/>
              </a:solidFill>
            </a:endParaRPr>
          </a:p>
          <a:p>
            <a:pPr marL="0" indent="0" eaLnBrk="1" hangingPunct="1">
              <a:spcBef>
                <a:spcPct val="0"/>
              </a:spcBef>
            </a:pPr>
            <a:r>
              <a:rPr lang="en-US" altLang="en-US" sz="2800" smtClean="0">
                <a:solidFill>
                  <a:srgbClr val="413C29"/>
                </a:solidFill>
              </a:rPr>
              <a:t>  All GS §122C MH/IDD/SA services that are      licensed by DHSR, but are not surveyed annually (e.g., PSR, Day Treatment, ADVP-IDD, SAIOP, SACOT, etc.).</a:t>
            </a:r>
          </a:p>
          <a:p>
            <a:pPr marL="0" indent="0" eaLnBrk="1" hangingPunct="1">
              <a:spcBef>
                <a:spcPct val="0"/>
              </a:spcBef>
              <a:buFontTx/>
              <a:buNone/>
            </a:pPr>
            <a:endParaRPr lang="en-US" altLang="en-US" sz="1400" smtClean="0">
              <a:solidFill>
                <a:srgbClr val="413C29"/>
              </a:solidFill>
            </a:endParaRPr>
          </a:p>
          <a:p>
            <a:pPr marL="0" indent="0" eaLnBrk="1" hangingPunct="1">
              <a:spcBef>
                <a:spcPct val="0"/>
              </a:spcBef>
              <a:buFontTx/>
              <a:buNone/>
            </a:pPr>
            <a:r>
              <a:rPr lang="en-US" altLang="en-US" sz="2000" smtClean="0">
                <a:solidFill>
                  <a:srgbClr val="413C29"/>
                </a:solidFill>
              </a:rPr>
              <a:t>See</a:t>
            </a:r>
            <a:r>
              <a:rPr lang="en-US" altLang="en-US" sz="2000" b="1" smtClean="0"/>
              <a:t> “</a:t>
            </a:r>
            <a:r>
              <a:rPr lang="en-US" altLang="en-US" sz="2000" b="1" i="1" smtClean="0"/>
              <a:t>Licensed MH/DD/SA Services and Frequency of Surveys Conducted by DHSR Mental Health Licensure and Certification Section</a:t>
            </a:r>
            <a:r>
              <a:rPr lang="en-US" altLang="en-US" sz="2000" b="1" smtClean="0"/>
              <a:t>” </a:t>
            </a:r>
            <a:r>
              <a:rPr lang="en-US" altLang="en-US" sz="2000" smtClean="0">
                <a:solidFill>
                  <a:srgbClr val="413C29"/>
                </a:solidFill>
              </a:rPr>
              <a:t>in the Provider Agency workbook.</a:t>
            </a:r>
            <a:r>
              <a:rPr lang="en-US" altLang="en-US" sz="1600" b="1" smtClean="0"/>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B1B5020-FDB5-4118-A467-F3D33DDD7B9D}" type="slidenum">
              <a:rPr lang="en-US" altLang="en-US" sz="1400" smtClean="0"/>
              <a:pPr eaLnBrk="1" hangingPunct="1">
                <a:spcBef>
                  <a:spcPct val="0"/>
                </a:spcBef>
                <a:buFontTx/>
                <a:buNone/>
              </a:pPr>
              <a:t>40</a:t>
            </a:fld>
            <a:endParaRPr lang="en-US" altLang="en-US" sz="1400" smtClean="0"/>
          </a:p>
        </p:txBody>
      </p:sp>
      <p:sp>
        <p:nvSpPr>
          <p:cNvPr id="41987" name="Rectangle 2"/>
          <p:cNvSpPr>
            <a:spLocks noGrp="1"/>
          </p:cNvSpPr>
          <p:nvPr>
            <p:ph type="title" idx="4294967295"/>
          </p:nvPr>
        </p:nvSpPr>
        <p:spPr>
          <a:xfrm>
            <a:off x="457200" y="549275"/>
            <a:ext cx="8194675" cy="868363"/>
          </a:xfrm>
        </p:spPr>
        <p:txBody>
          <a:bodyPr/>
          <a:lstStyle/>
          <a:p>
            <a:pPr eaLnBrk="1" hangingPunct="1"/>
            <a:r>
              <a:rPr lang="en-US" altLang="en-US" sz="2300" b="1" smtClean="0">
                <a:solidFill>
                  <a:srgbClr val="092471"/>
                </a:solidFill>
              </a:rPr>
              <a:t>Item 15</a:t>
            </a:r>
            <a:r>
              <a:rPr lang="en-US" altLang="en-US" sz="2300" b="1" smtClean="0"/>
              <a:t>:  All orders for medication are signed or countersigned and dated by the prescribing physician/physician extender.</a:t>
            </a:r>
            <a:r>
              <a:rPr lang="en-US" altLang="en-US" sz="2300" smtClean="0"/>
              <a:t>  </a:t>
            </a:r>
            <a:r>
              <a:rPr lang="en-US" altLang="en-US" sz="2300" smtClean="0">
                <a:solidFill>
                  <a:srgbClr val="092471"/>
                </a:solidFill>
              </a:rPr>
              <a:t>10A NCAC 27G .0209</a:t>
            </a:r>
            <a:br>
              <a:rPr lang="en-US" altLang="en-US" sz="2300" smtClean="0">
                <a:solidFill>
                  <a:srgbClr val="092471"/>
                </a:solidFill>
              </a:rPr>
            </a:br>
            <a:r>
              <a:rPr lang="en-US" altLang="en-US" sz="1900" smtClean="0">
                <a:solidFill>
                  <a:srgbClr val="092471"/>
                </a:solidFill>
              </a:rPr>
              <a:t>CONTINUED</a:t>
            </a:r>
          </a:p>
        </p:txBody>
      </p:sp>
      <p:sp>
        <p:nvSpPr>
          <p:cNvPr id="41988" name="Rectangle 3"/>
          <p:cNvSpPr>
            <a:spLocks noGrp="1"/>
          </p:cNvSpPr>
          <p:nvPr>
            <p:ph type="body" idx="4294967295"/>
          </p:nvPr>
        </p:nvSpPr>
        <p:spPr>
          <a:xfrm>
            <a:off x="457200" y="1954213"/>
            <a:ext cx="8229600" cy="3714750"/>
          </a:xfrm>
          <a:ln w="28575">
            <a:solidFill>
              <a:srgbClr val="092471"/>
            </a:solidFill>
            <a:miter lim="800000"/>
            <a:headEnd/>
            <a:tailEnd/>
          </a:ln>
        </p:spPr>
        <p:txBody>
          <a:bodyPr/>
          <a:lstStyle/>
          <a:p>
            <a:pPr marL="463550" indent="-463550" eaLnBrk="1" hangingPunct="1">
              <a:spcBef>
                <a:spcPct val="0"/>
              </a:spcBef>
            </a:pPr>
            <a:r>
              <a:rPr lang="en-US" altLang="en-US" smtClean="0">
                <a:solidFill>
                  <a:srgbClr val="413C29"/>
                </a:solidFill>
              </a:rPr>
              <a:t>If an individual receives psychotropic drugs, his/her drug regimen must be reviewed by a pharmacist or physician at least every 6 months.</a:t>
            </a:r>
          </a:p>
          <a:p>
            <a:pPr marL="463550" indent="-463550" eaLnBrk="1" hangingPunct="1">
              <a:spcBef>
                <a:spcPct val="0"/>
              </a:spcBef>
              <a:buFontTx/>
              <a:buNone/>
            </a:pPr>
            <a:endParaRPr lang="en-US" altLang="en-US" smtClean="0">
              <a:solidFill>
                <a:srgbClr val="413C29"/>
              </a:solidFill>
            </a:endParaRPr>
          </a:p>
          <a:p>
            <a:pPr marL="463550" indent="-463550" eaLnBrk="1" hangingPunct="1">
              <a:spcBef>
                <a:spcPct val="0"/>
              </a:spcBef>
            </a:pPr>
            <a:r>
              <a:rPr lang="en-US" altLang="en-US" smtClean="0">
                <a:solidFill>
                  <a:srgbClr val="413C29"/>
                </a:solidFill>
              </a:rPr>
              <a:t>100% compliance must be achieved for this item to be rated “Met” (per individual).</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E558D58-48AF-4083-8DAC-F7E0C6FCE64D}" type="slidenum">
              <a:rPr lang="en-US" altLang="en-US" sz="1400" smtClean="0"/>
              <a:pPr eaLnBrk="1" hangingPunct="1">
                <a:spcBef>
                  <a:spcPct val="0"/>
                </a:spcBef>
                <a:buFontTx/>
                <a:buNone/>
              </a:pPr>
              <a:t>41</a:t>
            </a:fld>
            <a:endParaRPr lang="en-US" altLang="en-US" sz="1400" smtClean="0"/>
          </a:p>
        </p:txBody>
      </p:sp>
      <p:sp>
        <p:nvSpPr>
          <p:cNvPr id="43011" name="Title 1"/>
          <p:cNvSpPr>
            <a:spLocks noGrp="1"/>
          </p:cNvSpPr>
          <p:nvPr>
            <p:ph type="title" idx="4294967295"/>
          </p:nvPr>
        </p:nvSpPr>
        <p:spPr>
          <a:xfrm>
            <a:off x="614363" y="630238"/>
            <a:ext cx="7613650" cy="879475"/>
          </a:xfrm>
        </p:spPr>
        <p:txBody>
          <a:bodyPr/>
          <a:lstStyle/>
          <a:p>
            <a:pPr eaLnBrk="1" hangingPunct="1"/>
            <a:r>
              <a:rPr lang="en-US" altLang="en-US" sz="2300" b="1" smtClean="0">
                <a:solidFill>
                  <a:srgbClr val="092471"/>
                </a:solidFill>
              </a:rPr>
              <a:t>Item 16</a:t>
            </a:r>
            <a:r>
              <a:rPr lang="en-US" altLang="en-US" sz="2300" b="1" smtClean="0"/>
              <a:t>:  The medication label matches the physician's order.</a:t>
            </a:r>
            <a:r>
              <a:rPr lang="en-US" altLang="en-US" sz="2300" smtClean="0"/>
              <a:t>  </a:t>
            </a:r>
            <a:r>
              <a:rPr lang="en-US" altLang="en-US" sz="2300" smtClean="0">
                <a:solidFill>
                  <a:srgbClr val="092471"/>
                </a:solidFill>
              </a:rPr>
              <a:t>10A 27G .0209.</a:t>
            </a:r>
            <a:br>
              <a:rPr lang="en-US" altLang="en-US" sz="2300" smtClean="0">
                <a:solidFill>
                  <a:srgbClr val="092471"/>
                </a:solidFill>
              </a:rPr>
            </a:br>
            <a:endParaRPr lang="en-US" altLang="en-US" sz="2300" smtClean="0">
              <a:solidFill>
                <a:srgbClr val="092471"/>
              </a:solidFill>
            </a:endParaRPr>
          </a:p>
        </p:txBody>
      </p:sp>
      <p:sp>
        <p:nvSpPr>
          <p:cNvPr id="43012" name="Content Placeholder 2"/>
          <p:cNvSpPr>
            <a:spLocks noGrp="1"/>
          </p:cNvSpPr>
          <p:nvPr>
            <p:ph idx="4294967295"/>
          </p:nvPr>
        </p:nvSpPr>
        <p:spPr>
          <a:xfrm>
            <a:off x="914400" y="1509713"/>
            <a:ext cx="7313613" cy="4186237"/>
          </a:xfrm>
          <a:ln w="28575">
            <a:solidFill>
              <a:srgbClr val="092471"/>
            </a:solidFill>
            <a:miter lim="800000"/>
            <a:headEnd/>
            <a:tailEnd/>
          </a:ln>
        </p:spPr>
        <p:txBody>
          <a:bodyPr/>
          <a:lstStyle/>
          <a:p>
            <a:pPr marL="463550" indent="-463550" eaLnBrk="1" hangingPunct="1">
              <a:spcBef>
                <a:spcPct val="0"/>
              </a:spcBef>
              <a:buFontTx/>
              <a:buNone/>
            </a:pPr>
            <a:r>
              <a:rPr lang="en-US" altLang="en-US" sz="2400" smtClean="0">
                <a:solidFill>
                  <a:srgbClr val="413C29"/>
                </a:solidFill>
              </a:rPr>
              <a:t>Sample is same 5 records from item 14.</a:t>
            </a:r>
          </a:p>
          <a:p>
            <a:pPr marL="463550" indent="-463550" eaLnBrk="1" hangingPunct="1">
              <a:spcBef>
                <a:spcPct val="0"/>
              </a:spcBef>
              <a:buFontTx/>
              <a:buNone/>
            </a:pPr>
            <a:endParaRPr lang="en-US" altLang="en-US" sz="1400" smtClean="0">
              <a:solidFill>
                <a:srgbClr val="413C29"/>
              </a:solidFill>
            </a:endParaRPr>
          </a:p>
          <a:p>
            <a:pPr marL="463550" indent="-463550" eaLnBrk="1" hangingPunct="1"/>
            <a:r>
              <a:rPr lang="en-US" altLang="en-US" sz="2800" smtClean="0">
                <a:solidFill>
                  <a:srgbClr val="413C29"/>
                </a:solidFill>
              </a:rPr>
              <a:t>Ensure label on bottles/packaging matches the physician's order.  </a:t>
            </a:r>
          </a:p>
          <a:p>
            <a:pPr marL="463550" indent="-463550" eaLnBrk="1" hangingPunct="1"/>
            <a:r>
              <a:rPr lang="en-US" altLang="en-US" sz="2800" smtClean="0">
                <a:solidFill>
                  <a:srgbClr val="413C29"/>
                </a:solidFill>
              </a:rPr>
              <a:t>In some cases, the brand name of the drug will have been dispensed, in other generic per order.  </a:t>
            </a:r>
          </a:p>
          <a:p>
            <a:pPr marL="463550" indent="-463550" eaLnBrk="1" hangingPunct="1"/>
            <a:r>
              <a:rPr lang="en-US" altLang="en-US" sz="2800" smtClean="0">
                <a:solidFill>
                  <a:srgbClr val="413C29"/>
                </a:solidFill>
              </a:rPr>
              <a:t>100% must be achieved for each item for the record to be rated as “Met.”</a:t>
            </a:r>
          </a:p>
          <a:p>
            <a:pPr marL="463550" indent="-463550" eaLnBrk="1" hangingPunct="1">
              <a:buFontTx/>
              <a:buNone/>
            </a:pPr>
            <a:endParaRPr lang="en-US" altLang="en-US" sz="2800" smtClean="0">
              <a:solidFill>
                <a:srgbClr val="413C29"/>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21EB5C8-769D-4278-AF3B-28C18CF8D8C2}" type="slidenum">
              <a:rPr lang="en-US" altLang="en-US" sz="1400" smtClean="0"/>
              <a:pPr eaLnBrk="1" hangingPunct="1">
                <a:spcBef>
                  <a:spcPct val="0"/>
                </a:spcBef>
                <a:buFontTx/>
                <a:buNone/>
              </a:pPr>
              <a:t>42</a:t>
            </a:fld>
            <a:endParaRPr lang="en-US" altLang="en-US" sz="1400" smtClean="0"/>
          </a:p>
        </p:txBody>
      </p:sp>
      <p:sp>
        <p:nvSpPr>
          <p:cNvPr id="44035" name="Title 1"/>
          <p:cNvSpPr>
            <a:spLocks noGrp="1"/>
          </p:cNvSpPr>
          <p:nvPr>
            <p:ph type="title" idx="4294967295"/>
          </p:nvPr>
        </p:nvSpPr>
        <p:spPr/>
        <p:txBody>
          <a:bodyPr/>
          <a:lstStyle/>
          <a:p>
            <a:pPr eaLnBrk="1" hangingPunct="1"/>
            <a:r>
              <a:rPr lang="en-US" altLang="en-US" sz="2300" b="1" smtClean="0">
                <a:solidFill>
                  <a:srgbClr val="092471"/>
                </a:solidFill>
              </a:rPr>
              <a:t>Item 17</a:t>
            </a:r>
            <a:r>
              <a:rPr lang="en-US" altLang="en-US" sz="2300" b="1" smtClean="0"/>
              <a:t>:  The medication listed on the MAR matches the physician's order.</a:t>
            </a:r>
            <a:r>
              <a:rPr lang="en-US" altLang="en-US" sz="2300" smtClean="0"/>
              <a:t>  </a:t>
            </a:r>
            <a:r>
              <a:rPr lang="en-US" altLang="en-US" sz="2300" smtClean="0">
                <a:solidFill>
                  <a:srgbClr val="092471"/>
                </a:solidFill>
              </a:rPr>
              <a:t>10A 27G .0209. </a:t>
            </a:r>
          </a:p>
        </p:txBody>
      </p:sp>
      <p:sp>
        <p:nvSpPr>
          <p:cNvPr id="44036" name="Content Placeholder 2"/>
          <p:cNvSpPr>
            <a:spLocks noGrp="1"/>
          </p:cNvSpPr>
          <p:nvPr>
            <p:ph idx="4294967295"/>
          </p:nvPr>
        </p:nvSpPr>
        <p:spPr>
          <a:xfrm>
            <a:off x="450850" y="1887538"/>
            <a:ext cx="7947025" cy="3951287"/>
          </a:xfrm>
          <a:ln w="28575">
            <a:solidFill>
              <a:srgbClr val="092471"/>
            </a:solidFill>
            <a:miter lim="800000"/>
            <a:headEnd/>
            <a:tailEnd/>
          </a:ln>
        </p:spPr>
        <p:txBody>
          <a:bodyPr/>
          <a:lstStyle/>
          <a:p>
            <a:pPr marL="463550" indent="-463550" eaLnBrk="1" hangingPunct="1">
              <a:spcBef>
                <a:spcPct val="0"/>
              </a:spcBef>
              <a:buFontTx/>
              <a:buNone/>
            </a:pPr>
            <a:r>
              <a:rPr lang="en-US" altLang="en-US" sz="2400" smtClean="0">
                <a:solidFill>
                  <a:srgbClr val="413C29"/>
                </a:solidFill>
              </a:rPr>
              <a:t>Sample is same 5 records from item 14</a:t>
            </a:r>
            <a:r>
              <a:rPr lang="en-US" altLang="en-US" sz="2300" smtClean="0">
                <a:solidFill>
                  <a:srgbClr val="413C29"/>
                </a:solidFill>
              </a:rPr>
              <a:t>.    </a:t>
            </a:r>
          </a:p>
          <a:p>
            <a:pPr marL="463550" indent="-463550" eaLnBrk="1" hangingPunct="1">
              <a:spcBef>
                <a:spcPct val="0"/>
              </a:spcBef>
            </a:pPr>
            <a:endParaRPr lang="en-US" altLang="en-US" sz="1700" smtClean="0">
              <a:solidFill>
                <a:srgbClr val="413C29"/>
              </a:solidFill>
            </a:endParaRPr>
          </a:p>
          <a:p>
            <a:pPr marL="463550" indent="-463550" eaLnBrk="1" hangingPunct="1">
              <a:spcBef>
                <a:spcPct val="0"/>
              </a:spcBef>
            </a:pPr>
            <a:r>
              <a:rPr lang="en-US" altLang="en-US" sz="2400" smtClean="0"/>
              <a:t>Ensure that each physician's order is listed within the MAR.  </a:t>
            </a:r>
          </a:p>
          <a:p>
            <a:pPr marL="463550" indent="-463550" eaLnBrk="1" hangingPunct="1">
              <a:spcBef>
                <a:spcPct val="0"/>
              </a:spcBef>
            </a:pPr>
            <a:r>
              <a:rPr lang="en-US" altLang="en-US" sz="2400" smtClean="0"/>
              <a:t>Any medication samples received from the physician are recorded in the same way on the MAR.</a:t>
            </a:r>
          </a:p>
          <a:p>
            <a:pPr marL="463550" indent="-463550" eaLnBrk="1" hangingPunct="1">
              <a:spcBef>
                <a:spcPct val="0"/>
              </a:spcBef>
            </a:pPr>
            <a:r>
              <a:rPr lang="en-US" altLang="en-US" sz="2400" smtClean="0"/>
              <a:t>If an individual administers his/her own medication at an agency site, the medication must be listed on the MAR.</a:t>
            </a:r>
          </a:p>
          <a:p>
            <a:pPr marL="463550" indent="-463550" eaLnBrk="1" hangingPunct="1">
              <a:spcBef>
                <a:spcPct val="0"/>
              </a:spcBef>
            </a:pPr>
            <a:r>
              <a:rPr lang="en-US" altLang="en-US" sz="2400" smtClean="0"/>
              <a:t>100% must be achieved for each item for the record to be rated “Met.”</a:t>
            </a:r>
          </a:p>
          <a:p>
            <a:pPr marL="463550" indent="-463550" eaLnBrk="1" hangingPunct="1">
              <a:spcBef>
                <a:spcPct val="0"/>
              </a:spcBef>
            </a:pPr>
            <a:endParaRPr lang="en-US" altLang="en-US" sz="2400" smtClean="0"/>
          </a:p>
          <a:p>
            <a:pPr marL="463550" indent="-463550" eaLnBrk="1" hangingPunct="1">
              <a:spcBef>
                <a:spcPct val="0"/>
              </a:spcBef>
              <a:buFontTx/>
              <a:buNone/>
            </a:pPr>
            <a:endParaRPr lang="en-US" altLang="en-US" sz="2300" smtClean="0">
              <a:solidFill>
                <a:srgbClr val="413C29"/>
              </a:solidFill>
            </a:endParaRPr>
          </a:p>
          <a:p>
            <a:pPr marL="463550" indent="-463550" eaLnBrk="1" hangingPunct="1"/>
            <a:endParaRPr lang="en-US" altLang="en-US" sz="230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A7E8C84F-DA7F-49B0-9686-0B7583A0F3DF}" type="slidenum">
              <a:rPr lang="en-US" altLang="en-US" sz="1400" smtClean="0"/>
              <a:pPr eaLnBrk="1" hangingPunct="1">
                <a:spcBef>
                  <a:spcPct val="0"/>
                </a:spcBef>
                <a:buFontTx/>
                <a:buNone/>
              </a:pPr>
              <a:t>43</a:t>
            </a:fld>
            <a:endParaRPr lang="en-US" altLang="en-US" sz="1400" smtClean="0"/>
          </a:p>
        </p:txBody>
      </p:sp>
      <p:sp>
        <p:nvSpPr>
          <p:cNvPr id="45059" name="Title 1"/>
          <p:cNvSpPr>
            <a:spLocks noGrp="1"/>
          </p:cNvSpPr>
          <p:nvPr>
            <p:ph type="title" idx="4294967295"/>
          </p:nvPr>
        </p:nvSpPr>
        <p:spPr>
          <a:xfrm>
            <a:off x="409575" y="393700"/>
            <a:ext cx="8358188" cy="1492250"/>
          </a:xfrm>
        </p:spPr>
        <p:txBody>
          <a:bodyPr/>
          <a:lstStyle/>
          <a:p>
            <a:pPr eaLnBrk="1" hangingPunct="1"/>
            <a:r>
              <a:rPr lang="en-US" altLang="en-US" sz="2200" b="1" smtClean="0">
                <a:solidFill>
                  <a:srgbClr val="092471"/>
                </a:solidFill>
              </a:rPr>
              <a:t>Item 18</a:t>
            </a:r>
            <a:r>
              <a:rPr lang="en-US" altLang="en-US" sz="2200" b="1" smtClean="0"/>
              <a:t>:  For each service recipient receiving medication, the individual/LRP shall receive education regarding medication prescribed.  All instances of medication education are documented by staff.</a:t>
            </a:r>
            <a:r>
              <a:rPr lang="en-US" altLang="en-US" sz="2200" smtClean="0"/>
              <a:t>  </a:t>
            </a:r>
            <a:r>
              <a:rPr lang="en-US" altLang="en-US" sz="2200" smtClean="0">
                <a:solidFill>
                  <a:srgbClr val="092471"/>
                </a:solidFill>
              </a:rPr>
              <a:t>10A NCAC 27G .0209. </a:t>
            </a:r>
          </a:p>
        </p:txBody>
      </p:sp>
      <p:sp>
        <p:nvSpPr>
          <p:cNvPr id="45060" name="Content Placeholder 2"/>
          <p:cNvSpPr>
            <a:spLocks noGrp="1"/>
          </p:cNvSpPr>
          <p:nvPr>
            <p:ph idx="4294967295"/>
          </p:nvPr>
        </p:nvSpPr>
        <p:spPr>
          <a:xfrm>
            <a:off x="457200" y="2093913"/>
            <a:ext cx="8229600" cy="3576637"/>
          </a:xfrm>
          <a:ln w="28575">
            <a:solidFill>
              <a:srgbClr val="092471"/>
            </a:solidFill>
            <a:miter lim="800000"/>
            <a:headEnd/>
            <a:tailEnd/>
          </a:ln>
        </p:spPr>
        <p:txBody>
          <a:bodyPr/>
          <a:lstStyle/>
          <a:p>
            <a:pPr marL="463550" indent="-463550" eaLnBrk="1" hangingPunct="1">
              <a:spcBef>
                <a:spcPct val="0"/>
              </a:spcBef>
              <a:buFontTx/>
              <a:buNone/>
            </a:pPr>
            <a:r>
              <a:rPr lang="en-US" altLang="en-US" sz="2400" smtClean="0">
                <a:solidFill>
                  <a:srgbClr val="413C29"/>
                </a:solidFill>
              </a:rPr>
              <a:t>Sample is same 5 records from item 14</a:t>
            </a:r>
            <a:r>
              <a:rPr lang="en-US" altLang="en-US" sz="2300" smtClean="0">
                <a:solidFill>
                  <a:srgbClr val="413C29"/>
                </a:solidFill>
              </a:rPr>
              <a:t>.</a:t>
            </a:r>
          </a:p>
          <a:p>
            <a:pPr marL="463550" indent="-463550" eaLnBrk="1" hangingPunct="1">
              <a:spcBef>
                <a:spcPct val="0"/>
              </a:spcBef>
              <a:buFontTx/>
              <a:buNone/>
            </a:pPr>
            <a:endParaRPr lang="en-US" altLang="en-US" sz="2400" smtClean="0">
              <a:solidFill>
                <a:srgbClr val="413C29"/>
              </a:solidFill>
            </a:endParaRPr>
          </a:p>
          <a:p>
            <a:pPr marL="463550" indent="-463550" eaLnBrk="1" hangingPunct="1">
              <a:spcBef>
                <a:spcPct val="0"/>
              </a:spcBef>
            </a:pPr>
            <a:r>
              <a:rPr lang="en-US" altLang="en-US" sz="2800" smtClean="0">
                <a:solidFill>
                  <a:srgbClr val="413C29"/>
                </a:solidFill>
              </a:rPr>
              <a:t>Documentation of medication education provided to the individual/LRP should be reviewed for each prescribed or over-the-counter medication if ordered by the agency physician. </a:t>
            </a:r>
          </a:p>
          <a:p>
            <a:pPr marL="463550" indent="-463550" eaLnBrk="1" hangingPunct="1"/>
            <a:endParaRPr lang="en-US" altLang="en-US" sz="2800" smtClean="0">
              <a:solidFill>
                <a:srgbClr val="413C29"/>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D63D5300-0A45-4EB9-AEA1-133EAA75D469}" type="slidenum">
              <a:rPr lang="en-US" altLang="en-US" sz="1400" smtClean="0"/>
              <a:pPr eaLnBrk="1" hangingPunct="1">
                <a:spcBef>
                  <a:spcPct val="0"/>
                </a:spcBef>
                <a:buFontTx/>
                <a:buNone/>
              </a:pPr>
              <a:t>44</a:t>
            </a:fld>
            <a:endParaRPr lang="en-US" altLang="en-US" sz="1400" smtClean="0"/>
          </a:p>
        </p:txBody>
      </p:sp>
      <p:sp>
        <p:nvSpPr>
          <p:cNvPr id="46083" name="Title 1"/>
          <p:cNvSpPr>
            <a:spLocks noGrp="1"/>
          </p:cNvSpPr>
          <p:nvPr>
            <p:ph type="title" idx="4294967295"/>
          </p:nvPr>
        </p:nvSpPr>
        <p:spPr>
          <a:xfrm>
            <a:off x="409575" y="393700"/>
            <a:ext cx="8083550" cy="1492250"/>
          </a:xfrm>
        </p:spPr>
        <p:txBody>
          <a:bodyPr/>
          <a:lstStyle/>
          <a:p>
            <a:pPr eaLnBrk="1" hangingPunct="1"/>
            <a:r>
              <a:rPr lang="en-US" altLang="en-US" sz="2300" b="1" smtClean="0">
                <a:solidFill>
                  <a:srgbClr val="092471"/>
                </a:solidFill>
              </a:rPr>
              <a:t>Item 18</a:t>
            </a:r>
            <a:r>
              <a:rPr lang="en-US" altLang="en-US" sz="2300" b="1" smtClean="0"/>
              <a:t>:  For each service recipient receiving medication, the individual/LRP shall receive education regarding medication prescribed.  All instances of medication education are documented by staff. </a:t>
            </a:r>
            <a:r>
              <a:rPr lang="en-US" altLang="en-US" sz="2300" smtClean="0">
                <a:solidFill>
                  <a:srgbClr val="092471"/>
                </a:solidFill>
              </a:rPr>
              <a:t>CONTINUED</a:t>
            </a:r>
          </a:p>
        </p:txBody>
      </p:sp>
      <p:sp>
        <p:nvSpPr>
          <p:cNvPr id="46084" name="Content Placeholder 2"/>
          <p:cNvSpPr>
            <a:spLocks noGrp="1"/>
          </p:cNvSpPr>
          <p:nvPr>
            <p:ph idx="4294967295"/>
          </p:nvPr>
        </p:nvSpPr>
        <p:spPr>
          <a:xfrm>
            <a:off x="638175" y="2230438"/>
            <a:ext cx="7854950" cy="4022725"/>
          </a:xfrm>
          <a:ln w="28575">
            <a:solidFill>
              <a:srgbClr val="092471"/>
            </a:solidFill>
            <a:miter lim="800000"/>
            <a:headEnd/>
            <a:tailEnd/>
          </a:ln>
        </p:spPr>
        <p:txBody>
          <a:bodyPr/>
          <a:lstStyle/>
          <a:p>
            <a:pPr marL="0" indent="0" eaLnBrk="1" hangingPunct="1">
              <a:spcBef>
                <a:spcPct val="0"/>
              </a:spcBef>
              <a:buFontTx/>
              <a:buNone/>
            </a:pPr>
            <a:endParaRPr lang="en-US" altLang="en-US" sz="1800" smtClean="0"/>
          </a:p>
          <a:p>
            <a:pPr marL="0" indent="0" eaLnBrk="1" hangingPunct="1">
              <a:spcBef>
                <a:spcPct val="0"/>
              </a:spcBef>
            </a:pPr>
            <a:r>
              <a:rPr lang="en-US" altLang="en-US" smtClean="0">
                <a:solidFill>
                  <a:srgbClr val="413C29"/>
                </a:solidFill>
              </a:rPr>
              <a:t> </a:t>
            </a:r>
            <a:r>
              <a:rPr lang="en-US" altLang="en-US" sz="2400" smtClean="0">
                <a:solidFill>
                  <a:srgbClr val="413C29"/>
                </a:solidFill>
              </a:rPr>
              <a:t>Medication education may be given orally or in writing </a:t>
            </a:r>
          </a:p>
          <a:p>
            <a:pPr lvl="1" eaLnBrk="1" hangingPunct="1">
              <a:spcBef>
                <a:spcPct val="0"/>
              </a:spcBef>
            </a:pPr>
            <a:r>
              <a:rPr lang="en-US" altLang="en-US" sz="2100" smtClean="0">
                <a:solidFill>
                  <a:srgbClr val="413C29"/>
                </a:solidFill>
              </a:rPr>
              <a:t>documentation may be in the prescribing physician's note </a:t>
            </a:r>
          </a:p>
          <a:p>
            <a:pPr lvl="1" eaLnBrk="1" hangingPunct="1">
              <a:spcBef>
                <a:spcPct val="0"/>
              </a:spcBef>
            </a:pPr>
            <a:r>
              <a:rPr lang="en-US" altLang="en-US" sz="2100" smtClean="0">
                <a:solidFill>
                  <a:srgbClr val="413C29"/>
                </a:solidFill>
              </a:rPr>
              <a:t>may be documented in writing according to agency policy</a:t>
            </a:r>
          </a:p>
          <a:p>
            <a:pPr marL="0" indent="0" eaLnBrk="1" hangingPunct="1">
              <a:spcBef>
                <a:spcPct val="0"/>
              </a:spcBef>
              <a:buFontTx/>
              <a:buNone/>
            </a:pPr>
            <a:endParaRPr lang="en-US" altLang="en-US" sz="1200" smtClean="0">
              <a:solidFill>
                <a:srgbClr val="413C29"/>
              </a:solidFill>
            </a:endParaRPr>
          </a:p>
          <a:p>
            <a:pPr marL="0" indent="0" eaLnBrk="1" hangingPunct="1">
              <a:spcBef>
                <a:spcPct val="0"/>
              </a:spcBef>
            </a:pPr>
            <a:r>
              <a:rPr lang="en-US" altLang="en-US" sz="2400" smtClean="0">
                <a:solidFill>
                  <a:srgbClr val="413C29"/>
                </a:solidFill>
              </a:rPr>
              <a:t> Medication education is required for all medications prescribed  by the provider agency’s physician. </a:t>
            </a:r>
          </a:p>
          <a:p>
            <a:pPr marL="0" indent="0" eaLnBrk="1" hangingPunct="1">
              <a:spcBef>
                <a:spcPct val="0"/>
              </a:spcBef>
              <a:buFontTx/>
              <a:buNone/>
            </a:pPr>
            <a:endParaRPr lang="en-US" altLang="en-US" sz="1200" smtClean="0">
              <a:solidFill>
                <a:srgbClr val="413C29"/>
              </a:solidFill>
            </a:endParaRPr>
          </a:p>
          <a:p>
            <a:pPr marL="0" indent="0" eaLnBrk="1" hangingPunct="1">
              <a:spcBef>
                <a:spcPct val="0"/>
              </a:spcBef>
            </a:pPr>
            <a:r>
              <a:rPr lang="en-US" altLang="en-US" sz="2400" smtClean="0">
                <a:solidFill>
                  <a:srgbClr val="413C29"/>
                </a:solidFill>
              </a:rPr>
              <a:t>100% must be achieved for each item for record to be rated “Met”  </a:t>
            </a:r>
          </a:p>
          <a:p>
            <a:pPr marL="0" indent="0" eaLnBrk="1" hangingPunct="1">
              <a:spcBef>
                <a:spcPct val="0"/>
              </a:spcBef>
            </a:pPr>
            <a:endParaRPr lang="en-US" altLang="en-US" sz="1200" smtClean="0">
              <a:solidFill>
                <a:srgbClr val="413C29"/>
              </a:solidFill>
            </a:endParaRPr>
          </a:p>
          <a:p>
            <a:pPr marL="0" indent="0" eaLnBrk="1" hangingPunct="1">
              <a:spcBef>
                <a:spcPct val="0"/>
              </a:spcBef>
              <a:buFontTx/>
              <a:buNone/>
            </a:pPr>
            <a:endParaRPr lang="en-US" altLang="en-US" sz="2300" smtClean="0">
              <a:solidFill>
                <a:srgbClr val="413C29"/>
              </a:solidFill>
            </a:endParaRPr>
          </a:p>
          <a:p>
            <a:pPr marL="0" indent="0" eaLnBrk="1" hangingPunct="1"/>
            <a:endParaRPr lang="en-US" altLang="en-US" sz="230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90968462-C8D3-4A4B-BEC2-FB7CECE45BEB}" type="slidenum">
              <a:rPr lang="en-US" altLang="en-US" sz="1400" smtClean="0"/>
              <a:pPr eaLnBrk="1" hangingPunct="1">
                <a:spcBef>
                  <a:spcPct val="0"/>
                </a:spcBef>
                <a:buFontTx/>
                <a:buNone/>
              </a:pPr>
              <a:t>45</a:t>
            </a:fld>
            <a:endParaRPr lang="en-US" altLang="en-US" sz="1400" smtClean="0"/>
          </a:p>
        </p:txBody>
      </p:sp>
      <p:sp>
        <p:nvSpPr>
          <p:cNvPr id="47107" name="Title 1"/>
          <p:cNvSpPr>
            <a:spLocks noGrp="1"/>
          </p:cNvSpPr>
          <p:nvPr>
            <p:ph type="title" idx="4294967295"/>
          </p:nvPr>
        </p:nvSpPr>
        <p:spPr>
          <a:xfrm>
            <a:off x="457200" y="314325"/>
            <a:ext cx="8231188" cy="1103313"/>
          </a:xfrm>
        </p:spPr>
        <p:txBody>
          <a:bodyPr/>
          <a:lstStyle/>
          <a:p>
            <a:pPr eaLnBrk="1" hangingPunct="1"/>
            <a:r>
              <a:rPr lang="en-US" altLang="en-US" b="1" smtClean="0"/>
              <a:t>Specialized Tools</a:t>
            </a:r>
          </a:p>
        </p:txBody>
      </p:sp>
      <p:sp>
        <p:nvSpPr>
          <p:cNvPr id="47108" name="Content Placeholder 2"/>
          <p:cNvSpPr>
            <a:spLocks noGrp="1"/>
          </p:cNvSpPr>
          <p:nvPr>
            <p:ph idx="4294967295"/>
          </p:nvPr>
        </p:nvSpPr>
        <p:spPr/>
        <p:txBody>
          <a:bodyPr/>
          <a:lstStyle/>
          <a:p>
            <a:pPr marL="0" indent="0" algn="ctr" eaLnBrk="1" hangingPunct="1">
              <a:buFontTx/>
              <a:buNone/>
            </a:pPr>
            <a:endParaRPr lang="en-US" altLang="en-US" smtClean="0"/>
          </a:p>
          <a:p>
            <a:pPr marL="0" indent="0" algn="ctr" eaLnBrk="1" hangingPunct="1">
              <a:buFontTx/>
              <a:buNone/>
            </a:pPr>
            <a:endParaRPr lang="en-US" altLang="en-US" smtClean="0"/>
          </a:p>
          <a:p>
            <a:pPr marL="0" indent="0" algn="ctr" eaLnBrk="1" hangingPunct="1">
              <a:buFontTx/>
              <a:buNone/>
            </a:pPr>
            <a:endParaRPr lang="en-US" altLang="en-US" smtClean="0"/>
          </a:p>
        </p:txBody>
      </p:sp>
      <p:pic>
        <p:nvPicPr>
          <p:cNvPr id="4710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4113" y="1922463"/>
            <a:ext cx="4357687" cy="355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5D4F691-C9EB-4DDD-AA91-6FAF159989F7}" type="slidenum">
              <a:rPr lang="en-US" altLang="en-US" sz="1400" smtClean="0"/>
              <a:pPr eaLnBrk="1" hangingPunct="1">
                <a:spcBef>
                  <a:spcPct val="0"/>
                </a:spcBef>
                <a:buFontTx/>
                <a:buNone/>
              </a:pPr>
              <a:t>46</a:t>
            </a:fld>
            <a:endParaRPr lang="en-US" altLang="en-US" sz="1400" smtClean="0"/>
          </a:p>
        </p:txBody>
      </p:sp>
      <p:sp>
        <p:nvSpPr>
          <p:cNvPr id="48131" name="Title 1"/>
          <p:cNvSpPr>
            <a:spLocks noGrp="1"/>
          </p:cNvSpPr>
          <p:nvPr>
            <p:ph type="title" idx="4294967295"/>
          </p:nvPr>
        </p:nvSpPr>
        <p:spPr/>
        <p:txBody>
          <a:bodyPr/>
          <a:lstStyle/>
          <a:p>
            <a:pPr eaLnBrk="1" hangingPunct="1"/>
            <a:r>
              <a:rPr lang="en-US" altLang="en-US" smtClean="0"/>
              <a:t>Specialized Tools</a:t>
            </a:r>
          </a:p>
        </p:txBody>
      </p:sp>
      <p:sp>
        <p:nvSpPr>
          <p:cNvPr id="48132" name="Content Placeholder 2"/>
          <p:cNvSpPr>
            <a:spLocks noGrp="1"/>
          </p:cNvSpPr>
          <p:nvPr>
            <p:ph idx="4294967295"/>
          </p:nvPr>
        </p:nvSpPr>
        <p:spPr>
          <a:xfrm>
            <a:off x="914400" y="1420813"/>
            <a:ext cx="7313613" cy="4056062"/>
          </a:xfrm>
        </p:spPr>
        <p:txBody>
          <a:bodyPr/>
          <a:lstStyle/>
          <a:p>
            <a:pPr marL="463550" indent="-463550" eaLnBrk="1" hangingPunct="1"/>
            <a:r>
              <a:rPr lang="en-US" altLang="en-US" smtClean="0"/>
              <a:t>Unlicensed AFL Review Tool</a:t>
            </a:r>
            <a:r>
              <a:rPr lang="en-US" altLang="en-US" sz="3600" smtClean="0"/>
              <a:t> </a:t>
            </a:r>
          </a:p>
          <a:p>
            <a:pPr marL="914400" lvl="1" indent="-457200" eaLnBrk="1" hangingPunct="1">
              <a:buFontTx/>
              <a:buChar char="-"/>
            </a:pPr>
            <a:r>
              <a:rPr lang="en-US" altLang="en-US" smtClean="0"/>
              <a:t>Looks at health and safety issues and compliance with the personnel and training requirements of providers and staff</a:t>
            </a:r>
          </a:p>
          <a:p>
            <a:pPr marL="914400" lvl="1" indent="-457200" eaLnBrk="1" hangingPunct="1">
              <a:buFontTx/>
              <a:buChar char="-"/>
            </a:pPr>
            <a:r>
              <a:rPr lang="en-US" altLang="en-US" smtClean="0"/>
              <a:t>Is required to be completed annually for AFL services under the Innovations Waiver </a:t>
            </a:r>
          </a:p>
          <a:p>
            <a:pPr marL="914400" lvl="1" indent="-457200" eaLnBrk="1" hangingPunct="1">
              <a:buFontTx/>
              <a:buChar char="-"/>
            </a:pPr>
            <a:r>
              <a:rPr lang="en-US" altLang="en-US" smtClean="0"/>
              <a:t>Is completed every two years for all other unlicensed AFL sites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7C11F0C-8275-4CD1-8906-F758548D32C8}" type="slidenum">
              <a:rPr lang="en-US" altLang="en-US" sz="1400" smtClean="0"/>
              <a:pPr eaLnBrk="1" hangingPunct="1">
                <a:spcBef>
                  <a:spcPct val="0"/>
                </a:spcBef>
                <a:buFontTx/>
                <a:buNone/>
              </a:pPr>
              <a:t>47</a:t>
            </a:fld>
            <a:endParaRPr lang="en-US" altLang="en-US" sz="1400" smtClean="0"/>
          </a:p>
        </p:txBody>
      </p:sp>
      <p:sp>
        <p:nvSpPr>
          <p:cNvPr id="49155" name="Title 1"/>
          <p:cNvSpPr>
            <a:spLocks noGrp="1"/>
          </p:cNvSpPr>
          <p:nvPr>
            <p:ph type="title" idx="4294967295"/>
          </p:nvPr>
        </p:nvSpPr>
        <p:spPr/>
        <p:txBody>
          <a:bodyPr/>
          <a:lstStyle/>
          <a:p>
            <a:pPr eaLnBrk="1" hangingPunct="1"/>
            <a:r>
              <a:rPr lang="en-US" altLang="en-US" sz="4000" smtClean="0"/>
              <a:t>Specialized Tools</a:t>
            </a:r>
            <a:br>
              <a:rPr lang="en-US" altLang="en-US" sz="4000" smtClean="0"/>
            </a:br>
            <a:r>
              <a:rPr lang="en-US" altLang="en-US" sz="2300" smtClean="0">
                <a:solidFill>
                  <a:srgbClr val="092471"/>
                </a:solidFill>
              </a:rPr>
              <a:t>CONTINUED</a:t>
            </a:r>
            <a:endParaRPr lang="en-US" altLang="en-US" sz="4000" smtClean="0"/>
          </a:p>
        </p:txBody>
      </p:sp>
      <p:sp>
        <p:nvSpPr>
          <p:cNvPr id="49156" name="Content Placeholder 2"/>
          <p:cNvSpPr>
            <a:spLocks noGrp="1"/>
          </p:cNvSpPr>
          <p:nvPr>
            <p:ph idx="4294967295"/>
          </p:nvPr>
        </p:nvSpPr>
        <p:spPr>
          <a:xfrm>
            <a:off x="685800" y="1524000"/>
            <a:ext cx="7696200" cy="4378325"/>
          </a:xfrm>
        </p:spPr>
        <p:txBody>
          <a:bodyPr/>
          <a:lstStyle/>
          <a:p>
            <a:pPr marL="0" indent="0" eaLnBrk="1" hangingPunct="1"/>
            <a:r>
              <a:rPr lang="en-US" altLang="en-US" smtClean="0"/>
              <a:t> </a:t>
            </a:r>
            <a:r>
              <a:rPr lang="en-US" altLang="en-US" sz="2800" smtClean="0"/>
              <a:t>Health, Safety and Compliance Review Tool</a:t>
            </a:r>
          </a:p>
          <a:p>
            <a:pPr marL="914400" lvl="1" indent="-457200" eaLnBrk="1" hangingPunct="1">
              <a:buFontTx/>
              <a:buChar char="-"/>
            </a:pPr>
            <a:r>
              <a:rPr lang="en-US" altLang="en-US" sz="2400" smtClean="0"/>
              <a:t>Is only for the initial review of services that operate out of a setting that is not licensed by DHSR (e.g., Unlicensed Supervised Living Programs).</a:t>
            </a:r>
          </a:p>
          <a:p>
            <a:pPr marL="914400" lvl="1" indent="-457200" eaLnBrk="1" hangingPunct="1">
              <a:buFontTx/>
              <a:buChar char="-"/>
            </a:pPr>
            <a:r>
              <a:rPr lang="en-US" altLang="en-US" sz="2400" smtClean="0"/>
              <a:t>Is used when an unlicensed service moves to a new location which is not co-located with a licensed service.</a:t>
            </a:r>
          </a:p>
          <a:p>
            <a:pPr marL="914400" lvl="1" indent="-457200" eaLnBrk="1" hangingPunct="1">
              <a:buFontTx/>
              <a:buChar char="-"/>
            </a:pPr>
            <a:r>
              <a:rPr lang="en-US" altLang="en-US" sz="2400" smtClean="0"/>
              <a:t>Subsequent reviews of these services would utilize the Routine Review Tool.</a:t>
            </a:r>
          </a:p>
          <a:p>
            <a:pPr marL="914400" lvl="1" indent="-457200" eaLnBrk="1" hangingPunct="1">
              <a:buFont typeface="Wingdings" pitchFamily="2" charset="2"/>
              <a:buNone/>
            </a:pPr>
            <a:endParaRPr lang="en-US" altLang="en-US" sz="2400" smtClean="0"/>
          </a:p>
          <a:p>
            <a:pPr marL="914400" lvl="1" indent="-457200" eaLnBrk="1" hangingPunct="1"/>
            <a:endParaRPr lang="en-US" altLang="en-US" smtClean="0"/>
          </a:p>
          <a:p>
            <a:pPr marL="914400" lvl="1" indent="-457200" eaLnBrk="1" hangingPunct="1">
              <a:buFont typeface="Wingdings" pitchFamily="2" charset="2"/>
              <a:buChar char="Ø"/>
            </a:pPr>
            <a:endParaRPr lang="en-US" altLang="en-US" smtClean="0"/>
          </a:p>
          <a:p>
            <a:pPr marL="914400" lvl="1" indent="-457200" eaLnBrk="1" hangingPunct="1">
              <a:buFont typeface="Wingdings" pitchFamily="2" charset="2"/>
              <a:buChar char="Ø"/>
            </a:pPr>
            <a:endParaRPr lang="en-US" altLang="en-US" smtClean="0"/>
          </a:p>
          <a:p>
            <a:pPr marL="914400" lvl="1" indent="-457200" eaLnBrk="1" hangingPunct="1">
              <a:buFont typeface="Wingdings" pitchFamily="2" charset="2"/>
              <a:buChar char="Ø"/>
            </a:pPr>
            <a:endParaRPr lang="en-US" altLang="en-US" smtClean="0"/>
          </a:p>
          <a:p>
            <a:pPr marL="0" indent="0" eaLnBrk="1" hangingPunct="1"/>
            <a:endParaRPr lang="en-US" altLang="en-US"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smtClean="0"/>
              <a:t>Questions</a:t>
            </a:r>
          </a:p>
        </p:txBody>
      </p:sp>
      <p:sp>
        <p:nvSpPr>
          <p:cNvPr id="3" name="Content Placeholder 2"/>
          <p:cNvSpPr>
            <a:spLocks noGrp="1"/>
          </p:cNvSpPr>
          <p:nvPr>
            <p:ph idx="1"/>
          </p:nvPr>
        </p:nvSpPr>
        <p:spPr/>
        <p:txBody>
          <a:bodyPr/>
          <a:lstStyle/>
          <a:p>
            <a:pPr marL="0" indent="0">
              <a:buFontTx/>
              <a:buNone/>
              <a:defRPr/>
            </a:pPr>
            <a:r>
              <a:rPr lang="en-US" dirty="0" smtClean="0"/>
              <a:t>If you have any questions about how the use the automated workbook and review tools, please send your questions to the Provider Monitoring mailbox:</a:t>
            </a:r>
          </a:p>
          <a:p>
            <a:pPr>
              <a:defRPr/>
            </a:pPr>
            <a:endParaRPr lang="en-US" dirty="0" smtClean="0"/>
          </a:p>
          <a:p>
            <a:pPr marL="0" indent="0" algn="ctr">
              <a:buFontTx/>
              <a:buNone/>
              <a:defRPr/>
            </a:pPr>
            <a:r>
              <a:rPr lang="en-US" dirty="0" smtClean="0">
                <a:hlinkClick r:id="rId2"/>
              </a:rPr>
              <a:t>provider.monitoring@dhhs.nc.gov</a:t>
            </a:r>
            <a:r>
              <a:rPr lang="en-US" dirty="0" smtClean="0"/>
              <a:t> </a:t>
            </a:r>
          </a:p>
          <a:p>
            <a:pPr marL="0" indent="0" algn="ctr">
              <a:buFontTx/>
              <a:buNone/>
              <a:defRPr/>
            </a:pPr>
            <a:endParaRPr lang="en-US" dirty="0" smtClean="0"/>
          </a:p>
          <a:p>
            <a:pPr marL="0" indent="0">
              <a:buFontTx/>
              <a:buNone/>
              <a:defRPr/>
            </a:pPr>
            <a:r>
              <a:rPr lang="en-US" dirty="0" smtClean="0"/>
              <a:t>Please include in the Subject line the nature of your question.</a:t>
            </a:r>
          </a:p>
          <a:p>
            <a:pPr marL="0" indent="0">
              <a:buFontTx/>
              <a:buNone/>
              <a:defRPr/>
            </a:pPr>
            <a:endParaRPr lang="en-US" dirty="0"/>
          </a:p>
        </p:txBody>
      </p:sp>
      <p:sp>
        <p:nvSpPr>
          <p:cNvPr id="50180" name="Slide Number Placeholder 3"/>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27A6B24-0258-48BC-9A8C-7FA3BFA26738}" type="slidenum">
              <a:rPr lang="en-US" altLang="en-US" smtClean="0"/>
              <a:pPr eaLnBrk="1" hangingPunct="1"/>
              <a:t>48</a:t>
            </a:fld>
            <a:endParaRPr lang="en-US" alt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B013ECBB-35E9-4A4E-9D8E-E1F166B5C7A4}" type="slidenum">
              <a:rPr lang="en-US" altLang="en-US" sz="1400" smtClean="0"/>
              <a:pPr eaLnBrk="1" hangingPunct="1">
                <a:spcBef>
                  <a:spcPct val="0"/>
                </a:spcBef>
                <a:buFontTx/>
                <a:buNone/>
              </a:pPr>
              <a:t>5</a:t>
            </a:fld>
            <a:endParaRPr lang="en-US" altLang="en-US" sz="1400" smtClean="0"/>
          </a:p>
        </p:txBody>
      </p:sp>
      <p:sp>
        <p:nvSpPr>
          <p:cNvPr id="6147" name="Rectangle 2"/>
          <p:cNvSpPr>
            <a:spLocks noGrp="1"/>
          </p:cNvSpPr>
          <p:nvPr>
            <p:ph type="title" idx="4294967295"/>
          </p:nvPr>
        </p:nvSpPr>
        <p:spPr>
          <a:xfrm>
            <a:off x="688975" y="503238"/>
            <a:ext cx="7708900" cy="868362"/>
          </a:xfrm>
        </p:spPr>
        <p:txBody>
          <a:bodyPr/>
          <a:lstStyle/>
          <a:p>
            <a:pPr eaLnBrk="1" hangingPunct="1"/>
            <a:r>
              <a:rPr lang="en-US" altLang="en-US" smtClean="0"/>
              <a:t>No Monitoring by LME-MCOs</a:t>
            </a:r>
          </a:p>
        </p:txBody>
      </p:sp>
      <p:sp>
        <p:nvSpPr>
          <p:cNvPr id="6148" name="Rectangle 3"/>
          <p:cNvSpPr>
            <a:spLocks noGrp="1"/>
          </p:cNvSpPr>
          <p:nvPr>
            <p:ph type="body" idx="4294967295"/>
          </p:nvPr>
        </p:nvSpPr>
        <p:spPr>
          <a:xfrm>
            <a:off x="457200" y="1676400"/>
            <a:ext cx="8229600" cy="4525963"/>
          </a:xfrm>
        </p:spPr>
        <p:txBody>
          <a:bodyPr/>
          <a:lstStyle/>
          <a:p>
            <a:pPr marL="463550" indent="-463550" eaLnBrk="1" hangingPunct="1">
              <a:buFontTx/>
              <a:buNone/>
            </a:pPr>
            <a:r>
              <a:rPr lang="en-US" altLang="en-US" sz="2800" smtClean="0"/>
              <a:t>The following services are referred to the appropriate licensing agency:</a:t>
            </a:r>
          </a:p>
          <a:p>
            <a:pPr marL="463550" indent="-463550" eaLnBrk="1" hangingPunct="1"/>
            <a:r>
              <a:rPr lang="en-US" altLang="en-US" sz="2800" smtClean="0"/>
              <a:t>Therapeutic Foster Care (Licensed by DSS under GS §131D)</a:t>
            </a:r>
          </a:p>
          <a:p>
            <a:pPr marL="463550" indent="-463550" eaLnBrk="1" hangingPunct="1"/>
            <a:r>
              <a:rPr lang="en-US" altLang="en-US" sz="2800" smtClean="0"/>
              <a:t>Hospitals (Licensed by DHSR Acute and Home Care Licensure Section)</a:t>
            </a:r>
          </a:p>
          <a:p>
            <a:pPr marL="463550" indent="-463550" eaLnBrk="1" hangingPunct="1"/>
            <a:r>
              <a:rPr lang="en-US" altLang="en-US" sz="2800" smtClean="0"/>
              <a:t>ICF-IID -formerly ICF/MR- (Licensed by DHSR Mental Health Licensure Section)</a:t>
            </a:r>
          </a:p>
        </p:txBody>
      </p:sp>
      <p:pic>
        <p:nvPicPr>
          <p:cNvPr id="6149" name="Picture 2" descr="C:\Users\Sandee\AppData\Local\Microsoft\Windows\Temporary Internet Files\Content.IE5\IAHNX1GU\MC90021738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914400"/>
            <a:ext cx="1819275"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8567EA82-F099-43C2-B990-A30E1289EB87}" type="slidenum">
              <a:rPr lang="en-US" altLang="en-US" sz="1400" smtClean="0"/>
              <a:pPr eaLnBrk="1" hangingPunct="1">
                <a:spcBef>
                  <a:spcPct val="0"/>
                </a:spcBef>
                <a:buFontTx/>
                <a:buNone/>
              </a:pPr>
              <a:t>6</a:t>
            </a:fld>
            <a:endParaRPr lang="en-US" altLang="en-US" sz="1400" smtClean="0"/>
          </a:p>
        </p:txBody>
      </p:sp>
      <p:sp>
        <p:nvSpPr>
          <p:cNvPr id="7171" name="Rectangle 2"/>
          <p:cNvSpPr>
            <a:spLocks noGrp="1"/>
          </p:cNvSpPr>
          <p:nvPr>
            <p:ph type="title" idx="4294967295"/>
          </p:nvPr>
        </p:nvSpPr>
        <p:spPr/>
        <p:txBody>
          <a:bodyPr/>
          <a:lstStyle/>
          <a:p>
            <a:pPr eaLnBrk="1" hangingPunct="1"/>
            <a:r>
              <a:rPr lang="en-US" altLang="en-US" smtClean="0"/>
              <a:t>Limited Monitoring </a:t>
            </a:r>
            <a:br>
              <a:rPr lang="en-US" altLang="en-US" smtClean="0"/>
            </a:br>
            <a:r>
              <a:rPr lang="en-US" altLang="en-US" smtClean="0"/>
              <a:t>by LME-MCOs</a:t>
            </a:r>
          </a:p>
        </p:txBody>
      </p:sp>
      <p:sp>
        <p:nvSpPr>
          <p:cNvPr id="7172" name="Rectangle 3"/>
          <p:cNvSpPr>
            <a:spLocks noGrp="1"/>
          </p:cNvSpPr>
          <p:nvPr>
            <p:ph type="body" idx="4294967295"/>
          </p:nvPr>
        </p:nvSpPr>
        <p:spPr>
          <a:xfrm>
            <a:off x="457200" y="1814513"/>
            <a:ext cx="8229600" cy="3422650"/>
          </a:xfrm>
        </p:spPr>
        <p:txBody>
          <a:bodyPr/>
          <a:lstStyle/>
          <a:p>
            <a:pPr marL="463550" indent="-463550" eaLnBrk="1" hangingPunct="1"/>
            <a:r>
              <a:rPr lang="en-US" altLang="en-US" smtClean="0"/>
              <a:t>PRTF – Post-payment and reported health and safety issues</a:t>
            </a:r>
          </a:p>
          <a:p>
            <a:pPr marL="463550" indent="-463550" eaLnBrk="1" hangingPunct="1"/>
            <a:r>
              <a:rPr lang="en-US" altLang="en-US" smtClean="0"/>
              <a:t>Licensed Residential Facilities – Post-payment and reported health and safety issues</a:t>
            </a:r>
          </a:p>
          <a:p>
            <a:pPr marL="463550" indent="-463550" eaLnBrk="1" hangingPunct="1"/>
            <a:r>
              <a:rPr lang="en-US" altLang="en-US" smtClean="0"/>
              <a:t>Opioid Treatment – Post-payment and reported health and safety issues</a:t>
            </a:r>
          </a:p>
          <a:p>
            <a:pPr marL="463550" indent="-463550" eaLnBrk="1" hangingPunct="1"/>
            <a:endParaRPr lang="en-US" altLang="en-US" smtClean="0"/>
          </a:p>
        </p:txBody>
      </p:sp>
      <p:pic>
        <p:nvPicPr>
          <p:cNvPr id="7173" name="Picture 2" descr="C:\Users\Sandee\AppData\Local\Microsoft\Windows\Temporary Internet Files\Content.IE5\RIMKOYVU\MC90029316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304800"/>
            <a:ext cx="1755775" cy="170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D500B66-C1A9-4882-AD1B-7B73765C971F}" type="slidenum">
              <a:rPr lang="en-US" altLang="en-US" sz="1400" smtClean="0"/>
              <a:pPr eaLnBrk="1" hangingPunct="1">
                <a:spcBef>
                  <a:spcPct val="0"/>
                </a:spcBef>
                <a:buFontTx/>
                <a:buNone/>
              </a:pPr>
              <a:t>7</a:t>
            </a:fld>
            <a:endParaRPr lang="en-US" altLang="en-US" sz="1400" smtClean="0"/>
          </a:p>
        </p:txBody>
      </p:sp>
      <p:sp>
        <p:nvSpPr>
          <p:cNvPr id="8195" name="Title 1"/>
          <p:cNvSpPr>
            <a:spLocks noGrp="1"/>
          </p:cNvSpPr>
          <p:nvPr>
            <p:ph type="title" idx="4294967295"/>
          </p:nvPr>
        </p:nvSpPr>
        <p:spPr/>
        <p:txBody>
          <a:bodyPr/>
          <a:lstStyle/>
          <a:p>
            <a:pPr eaLnBrk="1" hangingPunct="1"/>
            <a:r>
              <a:rPr lang="en-US" altLang="en-US" smtClean="0"/>
              <a:t>The Who-What &amp;When </a:t>
            </a:r>
            <a:br>
              <a:rPr lang="en-US" altLang="en-US" smtClean="0"/>
            </a:br>
            <a:r>
              <a:rPr lang="en-US" altLang="en-US" smtClean="0"/>
              <a:t>of the Review Tools</a:t>
            </a:r>
          </a:p>
        </p:txBody>
      </p:sp>
      <p:sp>
        <p:nvSpPr>
          <p:cNvPr id="8196" name="Content Placeholder 2"/>
          <p:cNvSpPr>
            <a:spLocks noGrp="1"/>
          </p:cNvSpPr>
          <p:nvPr>
            <p:ph idx="4294967295"/>
          </p:nvPr>
        </p:nvSpPr>
        <p:spPr>
          <a:xfrm>
            <a:off x="914400" y="1371600"/>
            <a:ext cx="7313613" cy="4056063"/>
          </a:xfrm>
        </p:spPr>
        <p:txBody>
          <a:bodyPr/>
          <a:lstStyle/>
          <a:p>
            <a:pPr marL="463550" indent="-463550" eaLnBrk="1" hangingPunct="1"/>
            <a:endParaRPr lang="en-US" altLang="en-US" smtClean="0"/>
          </a:p>
          <a:p>
            <a:pPr marL="463550" indent="-463550" eaLnBrk="1" hangingPunct="1"/>
            <a:r>
              <a:rPr lang="en-US" altLang="en-US" sz="3600" smtClean="0"/>
              <a:t>The Agency Review Tool is used with provider agencies that provide any service(s) other than outpatient services exclusively.</a:t>
            </a:r>
          </a:p>
        </p:txBody>
      </p:sp>
      <p:pic>
        <p:nvPicPr>
          <p:cNvPr id="8197" name="Picture 8" descr="C:\Users\Sandee\AppData\Local\Microsoft\Windows\Temporary Internet Files\Content.IE5\AZU8RL0N\MP900442177[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316413"/>
            <a:ext cx="2227263" cy="197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97A5C695-1096-4BAF-9C61-10ABBF5F1EDC}" type="slidenum">
              <a:rPr lang="en-US" altLang="en-US" sz="1400" smtClean="0"/>
              <a:pPr eaLnBrk="1" hangingPunct="1">
                <a:spcBef>
                  <a:spcPct val="0"/>
                </a:spcBef>
                <a:buFontTx/>
                <a:buNone/>
              </a:pPr>
              <a:t>8</a:t>
            </a:fld>
            <a:endParaRPr lang="en-US" altLang="en-US" sz="1400" smtClean="0"/>
          </a:p>
        </p:txBody>
      </p:sp>
      <p:sp>
        <p:nvSpPr>
          <p:cNvPr id="9219" name="Title 1"/>
          <p:cNvSpPr>
            <a:spLocks noGrp="1"/>
          </p:cNvSpPr>
          <p:nvPr>
            <p:ph type="title" idx="4294967295"/>
          </p:nvPr>
        </p:nvSpPr>
        <p:spPr/>
        <p:txBody>
          <a:bodyPr/>
          <a:lstStyle/>
          <a:p>
            <a:pPr eaLnBrk="1" hangingPunct="1"/>
            <a:r>
              <a:rPr lang="en-US" altLang="en-US" smtClean="0"/>
              <a:t>Historical Context</a:t>
            </a:r>
          </a:p>
        </p:txBody>
      </p:sp>
      <p:sp>
        <p:nvSpPr>
          <p:cNvPr id="9220" name="Content Placeholder 2"/>
          <p:cNvSpPr>
            <a:spLocks noGrp="1"/>
          </p:cNvSpPr>
          <p:nvPr>
            <p:ph idx="4294967295"/>
          </p:nvPr>
        </p:nvSpPr>
        <p:spPr>
          <a:xfrm>
            <a:off x="914400" y="1371600"/>
            <a:ext cx="7313613" cy="4056063"/>
          </a:xfrm>
        </p:spPr>
        <p:txBody>
          <a:bodyPr/>
          <a:lstStyle/>
          <a:p>
            <a:pPr marL="0" indent="0" eaLnBrk="1" hangingPunct="1">
              <a:buFontTx/>
              <a:buNone/>
            </a:pPr>
            <a:r>
              <a:rPr lang="en-US" altLang="en-US" smtClean="0"/>
              <a:t>                                                    </a:t>
            </a:r>
          </a:p>
          <a:p>
            <a:pPr marL="0" indent="0" eaLnBrk="1" hangingPunct="1"/>
            <a:r>
              <a:rPr lang="en-US" altLang="en-US" sz="4000" smtClean="0"/>
              <a:t> Agencies have a history of Routine Monitoring, i.e. endorsement, FEM, etc.</a:t>
            </a:r>
          </a:p>
          <a:p>
            <a:pPr marL="0" indent="0" eaLnBrk="1" hangingPunct="1">
              <a:buFontTx/>
              <a:buNone/>
            </a:pPr>
            <a:endParaRPr lang="en-US" altLang="en-US" sz="4000" smtClean="0"/>
          </a:p>
        </p:txBody>
      </p:sp>
      <p:pic>
        <p:nvPicPr>
          <p:cNvPr id="922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4114800"/>
            <a:ext cx="2447925"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A50B6A0-F627-4D6E-BD78-92E793ED8EE9}" type="slidenum">
              <a:rPr lang="en-US" altLang="en-US" sz="1400" smtClean="0"/>
              <a:pPr eaLnBrk="1" hangingPunct="1">
                <a:spcBef>
                  <a:spcPct val="0"/>
                </a:spcBef>
                <a:buFontTx/>
                <a:buNone/>
              </a:pPr>
              <a:t>9</a:t>
            </a:fld>
            <a:endParaRPr lang="en-US" altLang="en-US" sz="1400" smtClean="0"/>
          </a:p>
        </p:txBody>
      </p:sp>
      <p:sp>
        <p:nvSpPr>
          <p:cNvPr id="10243" name="Title 1"/>
          <p:cNvSpPr>
            <a:spLocks noGrp="1"/>
          </p:cNvSpPr>
          <p:nvPr>
            <p:ph type="title" idx="4294967295"/>
          </p:nvPr>
        </p:nvSpPr>
        <p:spPr/>
        <p:txBody>
          <a:bodyPr/>
          <a:lstStyle/>
          <a:p>
            <a:pPr eaLnBrk="1" hangingPunct="1"/>
            <a:r>
              <a:rPr lang="en-US" altLang="en-US" smtClean="0"/>
              <a:t>Internal Quality Assurance</a:t>
            </a:r>
          </a:p>
        </p:txBody>
      </p:sp>
      <p:sp>
        <p:nvSpPr>
          <p:cNvPr id="10244" name="Content Placeholder 2"/>
          <p:cNvSpPr>
            <a:spLocks noGrp="1"/>
          </p:cNvSpPr>
          <p:nvPr>
            <p:ph idx="4294967295"/>
          </p:nvPr>
        </p:nvSpPr>
        <p:spPr/>
        <p:txBody>
          <a:bodyPr/>
          <a:lstStyle/>
          <a:p>
            <a:pPr marL="463550" indent="-463550" eaLnBrk="1" hangingPunct="1">
              <a:buFontTx/>
              <a:buNone/>
            </a:pPr>
            <a:r>
              <a:rPr lang="en-US" altLang="en-US" smtClean="0"/>
              <a:t>Routine Monitoring….                                       </a:t>
            </a:r>
          </a:p>
          <a:p>
            <a:pPr marL="463550" indent="-463550" eaLnBrk="1" hangingPunct="1">
              <a:buFontTx/>
              <a:buNone/>
            </a:pPr>
            <a:r>
              <a:rPr lang="en-US" altLang="en-US" smtClean="0"/>
              <a:t>                                                                                     </a:t>
            </a:r>
          </a:p>
          <a:p>
            <a:pPr marL="463550" indent="-463550" eaLnBrk="1" hangingPunct="1"/>
            <a:r>
              <a:rPr lang="en-US" altLang="en-US" smtClean="0"/>
              <a:t>….will only involve review of documents needed to determine the met/not met/NA status for the review tool questions</a:t>
            </a:r>
          </a:p>
          <a:p>
            <a:pPr marL="463550" indent="-463550" eaLnBrk="1" hangingPunct="1"/>
            <a:r>
              <a:rPr lang="en-US" altLang="en-US" smtClean="0"/>
              <a:t>….is less anxiety-provoking when providers use the tool as a pre-review self-assessment.</a:t>
            </a:r>
          </a:p>
          <a:p>
            <a:pPr marL="463550" indent="-463550" eaLnBrk="1" hangingPunct="1">
              <a:buFontTx/>
              <a:buNone/>
            </a:pPr>
            <a:r>
              <a:rPr lang="en-US" altLang="en-US" smtClean="0"/>
              <a:t> </a:t>
            </a:r>
          </a:p>
          <a:p>
            <a:pPr marL="463550" indent="-463550" eaLnBrk="1" hangingPunct="1"/>
            <a:endParaRPr lang="en-US" altLang="en-US" smtClean="0"/>
          </a:p>
        </p:txBody>
      </p:sp>
      <p:pic>
        <p:nvPicPr>
          <p:cNvPr id="1024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1219200"/>
            <a:ext cx="2363788" cy="157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6109</Words>
  <Application>Microsoft Office PowerPoint</Application>
  <PresentationFormat>On-screen Show (4:3)</PresentationFormat>
  <Paragraphs>753</Paragraphs>
  <Slides>48</Slides>
  <Notes>47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Impact</vt:lpstr>
      <vt:lpstr>Wingdings</vt:lpstr>
      <vt:lpstr>Calibri</vt:lpstr>
      <vt:lpstr>Default Design</vt:lpstr>
      <vt:lpstr>Routine Review Tools  for Provider Agencies</vt:lpstr>
      <vt:lpstr>Routine Monitoring of Provider Agencies</vt:lpstr>
      <vt:lpstr>Remember…</vt:lpstr>
      <vt:lpstr>Routine Monitoring  of Provider Agencies</vt:lpstr>
      <vt:lpstr>No Monitoring by LME-MCOs</vt:lpstr>
      <vt:lpstr>Limited Monitoring  by LME-MCOs</vt:lpstr>
      <vt:lpstr>The Who-What &amp;When  of the Review Tools</vt:lpstr>
      <vt:lpstr>Historical Context</vt:lpstr>
      <vt:lpstr>Internal Quality Assurance</vt:lpstr>
      <vt:lpstr>Routine Monitoring  of Provider Agencies</vt:lpstr>
      <vt:lpstr>Routine Monitoring  of Provider Agencies</vt:lpstr>
      <vt:lpstr>Routine Monitoring  of Provider Agencies  CONTINUED</vt:lpstr>
      <vt:lpstr>Specialized Tools  for Provider Agencies</vt:lpstr>
      <vt:lpstr>Routine Review Tools </vt:lpstr>
      <vt:lpstr>How to Navigate  the Excel Workbook and Clinical Coverage Policies</vt:lpstr>
      <vt:lpstr>Rights Notification</vt:lpstr>
      <vt:lpstr> Item 1:  There is evidence that the individual or LRP has been informed of their rights.   10A NCAC 27D .0201.  </vt:lpstr>
      <vt:lpstr>Item 2:  The individual has been informed of the right to consent to or to refuse treatment.  42 CFR 438.100 (Enrollee Rights), G.S. 122C-57(d); 10A NCAC 27D .0303 (c) </vt:lpstr>
      <vt:lpstr>Item 3:  The individual is informed of right to treatment, including access to medical care and habilitation, regardless of age or degree of disability.  G.S. 122C-51 </vt:lpstr>
      <vt:lpstr>Item 4:  The individual has been notified that release/ disclosure of information may only occur with a consent unless it is an emergency or for other exceptions.  G.S. § 122C-55 or in 45 CFR 164.512 of HIPAA.  10A NCAC 26B .0205    </vt:lpstr>
      <vt:lpstr>Item 5:  Authorizations to release information are specific to include [the items below].  10A NCAC 26B .0202 </vt:lpstr>
      <vt:lpstr>Item 5:  Authorizations to release information are specific to include [the items below].  10A NCAC 26B .0202 CONTINUED</vt:lpstr>
      <vt:lpstr>Incidents, Restrictive Intervention &amp; Complaints</vt:lpstr>
      <vt:lpstr>Item 6:  Level I incidents were classified appropriately and reported in accordance with 10A NCAC 27G .0602(3), 10A NCAC 27G .0103(b)(32) and 10A NCAC 27G .0604.  </vt:lpstr>
      <vt:lpstr>Item 7:  For all Level II and Level III incidents reported, follow-up was conducted and recommendations were implemented in accordance with 10A NCAC 27G .0603 - .0604.   </vt:lpstr>
      <vt:lpstr> Item 8:  The agency's practice of restrictive interventions is in accordance with their agency policy and administrative rule.  10A NCAC 27E .0104. </vt:lpstr>
      <vt:lpstr> Item 8:  The agency's practice of restrictive interventions is in accordance with their agency policy and administrative rule.  10A NCAC 27E .0104.  CONTINUED </vt:lpstr>
      <vt:lpstr>Item 9:  The provider is responsive to complaints received per timelines in policy.   10A NCAC 27G .0201   </vt:lpstr>
      <vt:lpstr>Coordination of Care / Service Availability</vt:lpstr>
      <vt:lpstr> Item 10:  There is documentation that coordination of care is occurring between providers involved with the individual.  CCPs 8A through 8P    </vt:lpstr>
      <vt:lpstr>Item 11:  Access to behavioral health crisis services is available 24/7/365 and provided directly by the agency or through written arrangements.  CCP 8A</vt:lpstr>
      <vt:lpstr>Protection of Property  &amp; Management of Funds</vt:lpstr>
      <vt:lpstr>PowerPoint Presentation</vt:lpstr>
      <vt:lpstr>Item 12:  The agency has a current policy that outlines how the requirements for protecting  an individual's property in accordance with  10A NCAC 27F .0104 are met.  </vt:lpstr>
      <vt:lpstr>Item 13:  Quarterly, the individual or LRP is provided with a  financial record containing an accurate accounting of deposits, withdrawals, fund status, interest earned, specific expenditures, type, amount and date of disbursements.   10A NCAC 27F .0105. </vt:lpstr>
      <vt:lpstr>Item 13:  Quarterly, the individual or LRP is provided with a  financial record containing an accurate accounting of deposits, withdrawals, fund status, interest earned, specific expenditures, type, amount and date of disbursements.   10A NCAC 27F .0105 CONTINUED</vt:lpstr>
      <vt:lpstr>Medication Review</vt:lpstr>
      <vt:lpstr>Item 14:  Medications are stored appropriately, including separate storage for each service recipient, separately for each type of use, in refrigerator, behind secure lock, and secured for individuals self-administering.  10A NCAC 27G .0209. </vt:lpstr>
      <vt:lpstr>Item 15:  All orders for medication are signed or countersigned and dated by the prescribing physician/physician extender.  10A NCAC 27G .0209. </vt:lpstr>
      <vt:lpstr>Item 15:  All orders for medication are signed or countersigned and dated by the prescribing physician/physician extender.  10A NCAC 27G .0209 CONTINUED</vt:lpstr>
      <vt:lpstr>Item 16:  The medication label matches the physician's order.  10A 27G .0209. </vt:lpstr>
      <vt:lpstr>Item 17:  The medication listed on the MAR matches the physician's order.  10A 27G .0209. </vt:lpstr>
      <vt:lpstr>Item 18:  For each service recipient receiving medication, the individual/LRP shall receive education regarding medication prescribed.  All instances of medication education are documented by staff.  10A NCAC 27G .0209. </vt:lpstr>
      <vt:lpstr>Item 18:  For each service recipient receiving medication, the individual/LRP shall receive education regarding medication prescribed.  All instances of medication education are documented by staff. CONTINUED</vt:lpstr>
      <vt:lpstr>Specialized Tools</vt:lpstr>
      <vt:lpstr>Specialized Tools</vt:lpstr>
      <vt:lpstr>Specialized Tools CONTINUED</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Routine Review Tools  for Provider Agencies</dc:title>
  <dc:creator>Sandee Resnick</dc:creator>
  <cp:lastModifiedBy>Mary T. Tripp</cp:lastModifiedBy>
  <cp:revision>19</cp:revision>
  <dcterms:created xsi:type="dcterms:W3CDTF">2014-03-14T18:57:48Z</dcterms:created>
  <dcterms:modified xsi:type="dcterms:W3CDTF">2014-05-08T01:16:00Z</dcterms:modified>
</cp:coreProperties>
</file>