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88" r:id="rId3"/>
    <p:sldId id="292" r:id="rId4"/>
    <p:sldId id="293" r:id="rId5"/>
    <p:sldId id="259" r:id="rId6"/>
    <p:sldId id="295" r:id="rId7"/>
    <p:sldId id="294" r:id="rId8"/>
    <p:sldId id="265" r:id="rId9"/>
    <p:sldId id="266" r:id="rId10"/>
    <p:sldId id="300" r:id="rId11"/>
    <p:sldId id="267" r:id="rId12"/>
    <p:sldId id="299" r:id="rId13"/>
    <p:sldId id="268" r:id="rId14"/>
    <p:sldId id="269" r:id="rId15"/>
    <p:sldId id="270" r:id="rId16"/>
    <p:sldId id="271" r:id="rId17"/>
    <p:sldId id="258" r:id="rId18"/>
    <p:sldId id="260" r:id="rId19"/>
    <p:sldId id="261" r:id="rId20"/>
    <p:sldId id="296" r:id="rId21"/>
    <p:sldId id="297" r:id="rId22"/>
    <p:sldId id="263" r:id="rId23"/>
    <p:sldId id="264" r:id="rId24"/>
    <p:sldId id="289" r:id="rId25"/>
    <p:sldId id="301" r:id="rId26"/>
    <p:sldId id="280" r:id="rId27"/>
    <p:sldId id="298" r:id="rId28"/>
    <p:sldId id="272" r:id="rId29"/>
    <p:sldId id="273" r:id="rId30"/>
    <p:sldId id="274" r:id="rId31"/>
    <p:sldId id="275" r:id="rId32"/>
    <p:sldId id="276" r:id="rId33"/>
    <p:sldId id="277" r:id="rId34"/>
    <p:sldId id="278" r:id="rId35"/>
    <p:sldId id="279" r:id="rId36"/>
    <p:sldId id="283" r:id="rId37"/>
    <p:sldId id="287" r:id="rId38"/>
    <p:sldId id="284" r:id="rId39"/>
  </p:sldIdLst>
  <p:sldSz cx="9144000" cy="6858000" type="screen4x3"/>
  <p:notesSz cx="6881813" cy="9296400"/>
  <p:custDataLst>
    <p:tags r:id="rId41"/>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E6464"/>
    <a:srgbClr val="E8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53" autoAdjust="0"/>
  </p:normalViewPr>
  <p:slideViewPr>
    <p:cSldViewPr>
      <p:cViewPr>
        <p:scale>
          <a:sx n="55" d="100"/>
          <a:sy n="55" d="100"/>
        </p:scale>
        <p:origin x="-946" y="-21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98102"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98102"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vl1pPr>
          </a:lstStyle>
          <a:p>
            <a:fld id="{5734FA7B-4118-4ACF-BE77-7DB6F1DA9CB5}" type="slidenum">
              <a:rPr lang="en-US" altLang="en-US"/>
              <a:pPr/>
              <a:t>‹#›</a:t>
            </a:fld>
            <a:endParaRPr lang="en-US" altLang="en-US"/>
          </a:p>
        </p:txBody>
      </p:sp>
    </p:spTree>
    <p:extLst>
      <p:ext uri="{BB962C8B-B14F-4D97-AF65-F5344CB8AC3E}">
        <p14:creationId xmlns:p14="http://schemas.microsoft.com/office/powerpoint/2010/main" val="16072983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79E4D8-34CA-4C48-BD07-5497B897EE60}" type="slidenum">
              <a:rPr lang="en-US" altLang="en-US"/>
              <a:pPr/>
              <a:t>1</a:t>
            </a:fld>
            <a:endParaRPr lang="en-US" altLang="en-US"/>
          </a:p>
        </p:txBody>
      </p:sp>
      <p:sp>
        <p:nvSpPr>
          <p:cNvPr id="512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123" name="Notes Placeholder 2"/>
          <p:cNvSpPr>
            <a:spLocks noGrp="1"/>
          </p:cNvSpPr>
          <p:nvPr>
            <p:ph type="body" idx="1"/>
          </p:nvPr>
        </p:nvSpPr>
        <p:spPr/>
        <p:txBody>
          <a:bodyPr lIns="92444" tIns="46222" rIns="92444" bIns="46222"/>
          <a:lstStyle/>
          <a:p>
            <a:pPr defTabSz="462229"/>
            <a:endParaRPr lang="en-US" altLang="en-US" dirty="0" smtClean="0"/>
          </a:p>
          <a:p>
            <a:pPr defTabSz="462229"/>
            <a:r>
              <a:rPr lang="en-US" altLang="en-US" dirty="0" smtClean="0"/>
              <a:t>Hello,</a:t>
            </a:r>
            <a:r>
              <a:rPr lang="en-US" altLang="en-US" baseline="0" dirty="0" smtClean="0"/>
              <a:t> my name is Mary Tripp.  I am the Policy Unit Leader in the Division of Mental Health, Developmental Disabilities and Substance Abuse Services Accountability Team.  On behalf of the DHHS-LME/MCO-Provider Collaboration Workgroup, we are pleased to present this webinar on “Transparency in Provider Monitoring.”  </a:t>
            </a:r>
          </a:p>
          <a:p>
            <a:pPr defTabSz="462229"/>
            <a:endParaRPr lang="en-US" altLang="en-US" baseline="0" dirty="0" smtClean="0"/>
          </a:p>
          <a:p>
            <a:pPr defTabSz="462229"/>
            <a:r>
              <a:rPr lang="en-US" altLang="en-US" baseline="0" dirty="0" smtClean="0"/>
              <a:t>This webinar is part of a series of webinars developed as a follow-up to the workshops that were presented in February 2014 to introduce the new process and tools for routine provider monitoring.  These webinars  supplement the workshops by allowing us to provide more detail and explanations than was possible during the introductory workshops.  </a:t>
            </a:r>
          </a:p>
          <a:p>
            <a:pPr defTabSz="462229"/>
            <a:endParaRPr lang="en-US" altLang="en-US" baseline="0" dirty="0" smtClean="0"/>
          </a:p>
          <a:p>
            <a:pPr defTabSz="462229"/>
            <a:r>
              <a:rPr lang="en-US" altLang="en-US" baseline="0" dirty="0" smtClean="0"/>
              <a:t>The webinars are presented in modules so you can select whichever module you would like to review without having to view the entire series.  </a:t>
            </a:r>
            <a:endParaRPr lang="en-US" altLang="en-US" dirty="0"/>
          </a:p>
        </p:txBody>
      </p:sp>
      <p:sp>
        <p:nvSpPr>
          <p:cNvPr id="5124" name="Slide Number Placeholder 3"/>
          <p:cNvSpPr txBox="1">
            <a:spLocks noGrp="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4" tIns="46222" rIns="92444" bIns="46222" anchor="b"/>
          <a:lstStyle>
            <a:lvl1pPr>
              <a:defRPr>
                <a:solidFill>
                  <a:schemeClr val="tx1"/>
                </a:solidFill>
                <a:latin typeface="Arial" pitchFamily="34" charset="0"/>
              </a:defRPr>
            </a:lvl1pPr>
            <a:lvl2pPr marL="735013" indent="-282575">
              <a:defRPr>
                <a:solidFill>
                  <a:schemeClr val="tx1"/>
                </a:solidFill>
                <a:latin typeface="Arial" pitchFamily="34" charset="0"/>
              </a:defRPr>
            </a:lvl2pPr>
            <a:lvl3pPr marL="1130300" indent="-225425">
              <a:defRPr>
                <a:solidFill>
                  <a:schemeClr val="tx1"/>
                </a:solidFill>
                <a:latin typeface="Arial" pitchFamily="34" charset="0"/>
              </a:defRPr>
            </a:lvl3pPr>
            <a:lvl4pPr marL="1582738" indent="-225425">
              <a:defRPr>
                <a:solidFill>
                  <a:schemeClr val="tx1"/>
                </a:solidFill>
                <a:latin typeface="Arial" pitchFamily="34" charset="0"/>
              </a:defRPr>
            </a:lvl4pPr>
            <a:lvl5pPr marL="2035175" indent="-227013">
              <a:defRPr>
                <a:solidFill>
                  <a:schemeClr val="tx1"/>
                </a:solidFill>
                <a:latin typeface="Arial" pitchFamily="34" charset="0"/>
              </a:defRPr>
            </a:lvl5pPr>
            <a:lvl6pPr marL="2492375" indent="-227013" fontAlgn="base">
              <a:spcBef>
                <a:spcPct val="0"/>
              </a:spcBef>
              <a:spcAft>
                <a:spcPct val="0"/>
              </a:spcAft>
              <a:defRPr>
                <a:solidFill>
                  <a:schemeClr val="tx1"/>
                </a:solidFill>
                <a:latin typeface="Arial" pitchFamily="34" charset="0"/>
              </a:defRPr>
            </a:lvl6pPr>
            <a:lvl7pPr marL="2949575" indent="-227013" fontAlgn="base">
              <a:spcBef>
                <a:spcPct val="0"/>
              </a:spcBef>
              <a:spcAft>
                <a:spcPct val="0"/>
              </a:spcAft>
              <a:defRPr>
                <a:solidFill>
                  <a:schemeClr val="tx1"/>
                </a:solidFill>
                <a:latin typeface="Arial" pitchFamily="34" charset="0"/>
              </a:defRPr>
            </a:lvl7pPr>
            <a:lvl8pPr marL="3406775" indent="-227013" fontAlgn="base">
              <a:spcBef>
                <a:spcPct val="0"/>
              </a:spcBef>
              <a:spcAft>
                <a:spcPct val="0"/>
              </a:spcAft>
              <a:defRPr>
                <a:solidFill>
                  <a:schemeClr val="tx1"/>
                </a:solidFill>
                <a:latin typeface="Arial" pitchFamily="34" charset="0"/>
              </a:defRPr>
            </a:lvl8pPr>
            <a:lvl9pPr marL="3863975" indent="-227013" fontAlgn="base">
              <a:spcBef>
                <a:spcPct val="0"/>
              </a:spcBef>
              <a:spcAft>
                <a:spcPct val="0"/>
              </a:spcAft>
              <a:defRPr>
                <a:solidFill>
                  <a:schemeClr val="tx1"/>
                </a:solidFill>
                <a:latin typeface="Arial" pitchFamily="34" charset="0"/>
              </a:defRPr>
            </a:lvl9pPr>
          </a:lstStyle>
          <a:p>
            <a:pPr algn="r"/>
            <a:fld id="{4850C438-EAED-4167-8049-FB2C62D97AEE}" type="slidenum">
              <a:rPr lang="en-US" altLang="en-US" sz="1200">
                <a:latin typeface="Calibri" pitchFamily="34" charset="0"/>
              </a:rPr>
              <a:pPr algn="r"/>
              <a:t>1</a:t>
            </a:fld>
            <a:endParaRPr lang="en-US" alt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 these items, the checklists help the provider to know which of the multiple element(s)</a:t>
            </a:r>
            <a:r>
              <a:rPr lang="en-US" baseline="0" dirty="0" smtClean="0"/>
              <a:t> was out of compliance.  </a:t>
            </a:r>
          </a:p>
          <a:p>
            <a:endParaRPr lang="en-US" baseline="0" dirty="0" smtClean="0"/>
          </a:p>
          <a:p>
            <a:r>
              <a:rPr lang="en-US" baseline="0" dirty="0" smtClean="0"/>
              <a:t>The Authorization to Release Information is new.  It is the latest checklist to be developed.</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10</a:t>
            </a:fld>
            <a:endParaRPr lang="en-US" altLang="en-US"/>
          </a:p>
        </p:txBody>
      </p:sp>
    </p:spTree>
    <p:extLst>
      <p:ext uri="{BB962C8B-B14F-4D97-AF65-F5344CB8AC3E}">
        <p14:creationId xmlns:p14="http://schemas.microsoft.com/office/powerpoint/2010/main" val="1828269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One of</a:t>
            </a:r>
            <a:r>
              <a:rPr lang="en-US" baseline="0" dirty="0" smtClean="0"/>
              <a:t> the most significant accomplishments from the collaborations within the workgroup is the contributions made by the LME-MCO and provider representatives in refining the guidelines for the tools.  </a:t>
            </a:r>
          </a:p>
          <a:p>
            <a:endParaRPr lang="en-US" baseline="0" dirty="0" smtClean="0"/>
          </a:p>
          <a:p>
            <a:r>
              <a:rPr lang="en-US" baseline="0" dirty="0" smtClean="0"/>
              <a:t>The criteria for rating and scoring is clearer and more closely reflects general operations within a provider’s practice.</a:t>
            </a:r>
            <a:endParaRPr lang="en-US" dirty="0"/>
          </a:p>
        </p:txBody>
      </p:sp>
      <p:sp>
        <p:nvSpPr>
          <p:cNvPr id="4" name="Slide Number Placeholder 3"/>
          <p:cNvSpPr>
            <a:spLocks noGrp="1"/>
          </p:cNvSpPr>
          <p:nvPr>
            <p:ph type="sldNum" sz="quarter" idx="10"/>
          </p:nvPr>
        </p:nvSpPr>
        <p:spPr/>
        <p:txBody>
          <a:bodyPr/>
          <a:lstStyle/>
          <a:p>
            <a:pPr>
              <a:defRPr/>
            </a:pPr>
            <a:fld id="{9FA8FF96-2D15-4CF7-9A11-3919C3D0C109}" type="slidenum">
              <a:rPr lang="en-US" smtClean="0"/>
              <a:pPr>
                <a:defRPr/>
              </a:pPr>
              <a:t>11</a:t>
            </a:fld>
            <a:endParaRPr lang="en-US"/>
          </a:p>
        </p:txBody>
      </p:sp>
    </p:spTree>
    <p:extLst>
      <p:ext uri="{BB962C8B-B14F-4D97-AF65-F5344CB8AC3E}">
        <p14:creationId xmlns:p14="http://schemas.microsoft.com/office/powerpoint/2010/main" val="171630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Guidelines include the sample</a:t>
            </a:r>
            <a:r>
              <a:rPr lang="en-US" baseline="0" dirty="0" smtClean="0"/>
              <a:t> size and the evidence or documentation the reviewer needs to see in order to rate the item as passed.  </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12</a:t>
            </a:fld>
            <a:endParaRPr lang="en-US" altLang="en-US"/>
          </a:p>
        </p:txBody>
      </p:sp>
    </p:spTree>
    <p:extLst>
      <p:ext uri="{BB962C8B-B14F-4D97-AF65-F5344CB8AC3E}">
        <p14:creationId xmlns:p14="http://schemas.microsoft.com/office/powerpoint/2010/main" val="293704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a:t>
            </a:r>
            <a:r>
              <a:rPr lang="en-US" baseline="0" dirty="0" smtClean="0"/>
              <a:t> is a 85% threshold for passing each section of the tool as well as for passing the review overall.  </a:t>
            </a:r>
          </a:p>
          <a:p>
            <a:endParaRPr lang="en-US" baseline="0" dirty="0" smtClean="0"/>
          </a:p>
          <a:p>
            <a:r>
              <a:rPr lang="en-US" baseline="0" dirty="0" smtClean="0"/>
              <a:t>The exception is with Restrictive Interventions, where if a provider fails that item, the provider fails the entire section on incidents, complaints and restrictive interventions.</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13</a:t>
            </a:fld>
            <a:endParaRPr lang="en-US" altLang="en-US"/>
          </a:p>
        </p:txBody>
      </p:sp>
    </p:spTree>
    <p:extLst>
      <p:ext uri="{BB962C8B-B14F-4D97-AF65-F5344CB8AC3E}">
        <p14:creationId xmlns:p14="http://schemas.microsoft.com/office/powerpoint/2010/main" val="2460920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p:cNvSpPr>
          <p:nvPr>
            <p:ph type="sldImg"/>
          </p:nvPr>
        </p:nvSpPr>
        <p:spPr bwMode="auto">
          <a:noFill/>
          <a:ln>
            <a:solidFill>
              <a:srgbClr val="000000"/>
            </a:solidFill>
            <a:miter lim="800000"/>
            <a:headEnd/>
            <a:tailEnd/>
          </a:ln>
        </p:spPr>
      </p:sp>
      <p:sp>
        <p:nvSpPr>
          <p:cNvPr id="249858" name="Notes Placeholder 2"/>
          <p:cNvSpPr>
            <a:spLocks noGrp="1"/>
          </p:cNvSpPr>
          <p:nvPr>
            <p:ph type="body" idx="1"/>
          </p:nvPr>
        </p:nvSpPr>
        <p:spPr>
          <a:noFill/>
          <a:ln/>
        </p:spPr>
        <p:txBody>
          <a:bodyPr/>
          <a:lstStyle/>
          <a:p>
            <a:endParaRPr lang="en-US" dirty="0" smtClean="0"/>
          </a:p>
          <a:p>
            <a:r>
              <a:rPr lang="en-US" dirty="0" smtClean="0"/>
              <a:t>When an item is found to be not applicable, the provider is not penalized</a:t>
            </a:r>
            <a:r>
              <a:rPr lang="en-US" baseline="0" dirty="0" smtClean="0"/>
              <a:t> for a N/A rating.  </a:t>
            </a:r>
          </a:p>
          <a:p>
            <a:endParaRPr lang="en-US" baseline="0" dirty="0" smtClean="0"/>
          </a:p>
          <a:p>
            <a:r>
              <a:rPr lang="en-US" baseline="0" dirty="0" smtClean="0"/>
              <a:t>These items are not factored into the score for that section of the tool.</a:t>
            </a:r>
            <a:endParaRPr lang="en-US" dirty="0" smtClean="0"/>
          </a:p>
        </p:txBody>
      </p:sp>
      <p:sp>
        <p:nvSpPr>
          <p:cNvPr id="249859" name="Slide Number Placeholder 3"/>
          <p:cNvSpPr>
            <a:spLocks noGrp="1"/>
          </p:cNvSpPr>
          <p:nvPr>
            <p:ph type="sldNum" sz="quarter" idx="5"/>
          </p:nvPr>
        </p:nvSpPr>
        <p:spPr>
          <a:noFill/>
        </p:spPr>
        <p:txBody>
          <a:bodyPr/>
          <a:lstStyle/>
          <a:p>
            <a:fld id="{C5A6D640-8E4A-46EC-AD01-B7F119F1653F}" type="slidenum">
              <a:rPr lang="en-US" smtClean="0"/>
              <a:pPr/>
              <a:t>14</a:t>
            </a:fld>
            <a:endParaRPr lang="en-US" smtClean="0"/>
          </a:p>
        </p:txBody>
      </p:sp>
    </p:spTree>
    <p:extLst>
      <p:ext uri="{BB962C8B-B14F-4D97-AF65-F5344CB8AC3E}">
        <p14:creationId xmlns:p14="http://schemas.microsoft.com/office/powerpoint/2010/main" val="2939756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a:noFill/>
          <a:ln/>
        </p:spPr>
        <p:txBody>
          <a:bodyPr/>
          <a:lstStyle/>
          <a:p>
            <a:endParaRPr lang="en-US" dirty="0" smtClean="0"/>
          </a:p>
          <a:p>
            <a:r>
              <a:rPr lang="en-US" dirty="0" smtClean="0"/>
              <a:t>If a provider misses some items</a:t>
            </a:r>
            <a:r>
              <a:rPr lang="en-US" baseline="0" dirty="0" smtClean="0"/>
              <a:t> on the checklists, it results in that item being Not Met for that record.  The score is automatically populated onto the review tool.</a:t>
            </a:r>
            <a:endParaRPr lang="en-US" dirty="0" smtClean="0"/>
          </a:p>
        </p:txBody>
      </p:sp>
      <p:sp>
        <p:nvSpPr>
          <p:cNvPr id="251907" name="Slide Number Placeholder 3"/>
          <p:cNvSpPr>
            <a:spLocks noGrp="1"/>
          </p:cNvSpPr>
          <p:nvPr>
            <p:ph type="sldNum" sz="quarter" idx="5"/>
          </p:nvPr>
        </p:nvSpPr>
        <p:spPr>
          <a:noFill/>
        </p:spPr>
        <p:txBody>
          <a:bodyPr/>
          <a:lstStyle/>
          <a:p>
            <a:fld id="{46936614-A95E-4B73-9553-1570FBEE0ED4}" type="slidenum">
              <a:rPr lang="en-US" smtClean="0"/>
              <a:pPr/>
              <a:t>15</a:t>
            </a:fld>
            <a:endParaRPr lang="en-US" smtClean="0"/>
          </a:p>
        </p:txBody>
      </p:sp>
    </p:spTree>
    <p:extLst>
      <p:ext uri="{BB962C8B-B14F-4D97-AF65-F5344CB8AC3E}">
        <p14:creationId xmlns:p14="http://schemas.microsoft.com/office/powerpoint/2010/main" val="1193567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p:spPr>
      </p:sp>
      <p:sp>
        <p:nvSpPr>
          <p:cNvPr id="253954" name="Notes Placeholder 2"/>
          <p:cNvSpPr>
            <a:spLocks noGrp="1"/>
          </p:cNvSpPr>
          <p:nvPr>
            <p:ph type="body" idx="1"/>
          </p:nvPr>
        </p:nvSpPr>
        <p:spPr>
          <a:noFill/>
          <a:ln/>
        </p:spPr>
        <p:txBody>
          <a:bodyPr/>
          <a:lstStyle/>
          <a:p>
            <a:endParaRPr lang="en-US" dirty="0" smtClean="0"/>
          </a:p>
          <a:p>
            <a:r>
              <a:rPr lang="en-US" dirty="0" smtClean="0"/>
              <a:t>The workgroup felt that problems in implementing restrictive</a:t>
            </a:r>
            <a:r>
              <a:rPr lang="en-US" baseline="0" dirty="0" smtClean="0"/>
              <a:t> interventions were significant enough that because of the risk associated with restrictive interventions, if this item is not </a:t>
            </a:r>
            <a:r>
              <a:rPr lang="en-US" baseline="0" dirty="0" err="1" smtClean="0"/>
              <a:t>Not</a:t>
            </a:r>
            <a:r>
              <a:rPr lang="en-US" baseline="0" dirty="0" smtClean="0"/>
              <a:t> Met, it provider has to perform extremely well on the other parts of the review in order to pass the review.</a:t>
            </a:r>
            <a:endParaRPr lang="en-US" dirty="0" smtClean="0"/>
          </a:p>
        </p:txBody>
      </p:sp>
      <p:sp>
        <p:nvSpPr>
          <p:cNvPr id="253955" name="Slide Number Placeholder 3"/>
          <p:cNvSpPr>
            <a:spLocks noGrp="1"/>
          </p:cNvSpPr>
          <p:nvPr>
            <p:ph type="sldNum" sz="quarter" idx="5"/>
          </p:nvPr>
        </p:nvSpPr>
        <p:spPr>
          <a:noFill/>
        </p:spPr>
        <p:txBody>
          <a:bodyPr/>
          <a:lstStyle/>
          <a:p>
            <a:fld id="{6F635785-F1F9-4166-B1B9-8CE5DCE319F1}" type="slidenum">
              <a:rPr lang="en-US" smtClean="0"/>
              <a:pPr/>
              <a:t>16</a:t>
            </a:fld>
            <a:endParaRPr lang="en-US" smtClean="0"/>
          </a:p>
        </p:txBody>
      </p:sp>
    </p:spTree>
    <p:extLst>
      <p:ext uri="{BB962C8B-B14F-4D97-AF65-F5344CB8AC3E}">
        <p14:creationId xmlns:p14="http://schemas.microsoft.com/office/powerpoint/2010/main" val="1977062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explained how</a:t>
            </a:r>
            <a:r>
              <a:rPr lang="en-US" baseline="0" dirty="0" smtClean="0"/>
              <a:t> the sample for the review is selected, l</a:t>
            </a:r>
            <a:r>
              <a:rPr lang="en-US" dirty="0" smtClean="0"/>
              <a:t>et’s turn our attention to several important</a:t>
            </a:r>
            <a:r>
              <a:rPr lang="en-US" baseline="0" dirty="0" smtClean="0"/>
              <a:t> junctures in the review process.</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17</a:t>
            </a:fld>
            <a:endParaRPr lang="en-US" altLang="en-US"/>
          </a:p>
        </p:txBody>
      </p:sp>
    </p:spTree>
    <p:extLst>
      <p:ext uri="{BB962C8B-B14F-4D97-AF65-F5344CB8AC3E}">
        <p14:creationId xmlns:p14="http://schemas.microsoft.com/office/powerpoint/2010/main" val="2872375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2400" dirty="0">
                <a:latin typeface="Arial" charset="0"/>
                <a:cs typeface="Arial" charset="0"/>
              </a:rPr>
              <a:t>For the majority of the review, the sample of paid claims will be based on claims paid starting 6 months before the scheduled on-site visit through the next 3 months (~ 90 days).</a:t>
            </a:r>
          </a:p>
          <a:p>
            <a:pPr lvl="1">
              <a:buFont typeface="Wingdings" panose="05000000000000000000" pitchFamily="2" charset="2"/>
              <a:buChar char="Ø"/>
            </a:pPr>
            <a:r>
              <a:rPr lang="en-US" sz="2000" dirty="0">
                <a:latin typeface="Arial" charset="0"/>
                <a:cs typeface="Arial" charset="0"/>
              </a:rPr>
              <a:t>Example:  If the date of the on-site is May 1, the sample will drawn from randomly selected claims that were paid between December 1 – February 28.</a:t>
            </a:r>
          </a:p>
          <a:p>
            <a:pPr lvl="1">
              <a:buFont typeface="Wingdings" panose="05000000000000000000" pitchFamily="2" charset="2"/>
              <a:buChar char="Ø"/>
            </a:pPr>
            <a:endParaRPr lang="en-US" sz="2000" dirty="0">
              <a:latin typeface="Arial" charset="0"/>
              <a:cs typeface="Arial" charset="0"/>
            </a:endParaRPr>
          </a:p>
          <a:p>
            <a:pPr lvl="1">
              <a:buFont typeface="Wingdings" panose="05000000000000000000" pitchFamily="2" charset="2"/>
              <a:buChar char="Ø"/>
            </a:pPr>
            <a:endParaRPr lang="en-US" sz="2000" dirty="0">
              <a:latin typeface="Arial" charset="0"/>
              <a:cs typeface="Arial" charset="0"/>
            </a:endParaRPr>
          </a:p>
          <a:p>
            <a:r>
              <a:rPr lang="en-US" sz="2400" dirty="0">
                <a:latin typeface="Arial" charset="0"/>
                <a:cs typeface="Arial" charset="0"/>
              </a:rPr>
              <a:t>The timeframe for incidents, restrictive interventions, complaints, funds management and medication review can go back up to 1 year in order to obtain an adequate sample.</a:t>
            </a:r>
          </a:p>
          <a:p>
            <a:endParaRPr lang="en-US" sz="2400" dirty="0">
              <a:latin typeface="Arial" charset="0"/>
              <a:cs typeface="Arial" charset="0"/>
            </a:endParaRPr>
          </a:p>
          <a:p>
            <a:r>
              <a:rPr lang="en-US" sz="2400" dirty="0">
                <a:latin typeface="Arial" charset="0"/>
                <a:cs typeface="Arial" charset="0"/>
              </a:rPr>
              <a:t>It is important to note here that these parameters apply to routine monitoring only.  There are no prescribed timelines for how far an audit may extend in the case of a targeted review or investigation.</a:t>
            </a:r>
          </a:p>
          <a:p>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18</a:t>
            </a:fld>
            <a:endParaRPr lang="en-US" altLang="en-US"/>
          </a:p>
        </p:txBody>
      </p:sp>
    </p:spTree>
    <p:extLst>
      <p:ext uri="{BB962C8B-B14F-4D97-AF65-F5344CB8AC3E}">
        <p14:creationId xmlns:p14="http://schemas.microsoft.com/office/powerpoint/2010/main" val="1213416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LME-MCO will notify the provider 3</a:t>
            </a:r>
            <a:r>
              <a:rPr lang="en-US" baseline="0" dirty="0" smtClean="0"/>
              <a:t> – 4 weeks (or within 21-28 calendar days) prior to the on-site review when the review has been scheduled.  This notification will be in writing with confirmation of receipt.</a:t>
            </a:r>
          </a:p>
          <a:p>
            <a:endParaRPr lang="en-US" baseline="0" dirty="0" smtClean="0"/>
          </a:p>
          <a:p>
            <a:r>
              <a:rPr lang="en-US" baseline="0" dirty="0" smtClean="0"/>
              <a:t>To ensure that the provider has the records and documentation available for the review, the LME-MCO will notify the provider of the service records that will be needed.  To maintain the integrity and fidelity of the review, the LME-MCO will not identify the specific services or dates of service that will be reviewed.  </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19</a:t>
            </a:fld>
            <a:endParaRPr lang="en-US" altLang="en-US"/>
          </a:p>
        </p:txBody>
      </p:sp>
    </p:spTree>
    <p:extLst>
      <p:ext uri="{BB962C8B-B14F-4D97-AF65-F5344CB8AC3E}">
        <p14:creationId xmlns:p14="http://schemas.microsoft.com/office/powerpoint/2010/main" val="208767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purpose</a:t>
            </a:r>
            <a:r>
              <a:rPr lang="en-US" baseline="0" dirty="0" smtClean="0"/>
              <a:t> of this webinar is to explain some of the behind-the-scenes aspects of routine monitoring to help you better understand how the process works – leading up to the provider’s score or rating on the tools.  </a:t>
            </a:r>
          </a:p>
          <a:p>
            <a:endParaRPr lang="en-US" baseline="0" dirty="0" smtClean="0"/>
          </a:p>
          <a:p>
            <a:r>
              <a:rPr lang="en-US" baseline="0" dirty="0" smtClean="0"/>
              <a:t>We hope that by sharing this information,  it will help to dispel any anxiety providers might have about the prospect of being monitored by equipping them with essential information about how the process is structured.  </a:t>
            </a:r>
          </a:p>
          <a:p>
            <a:endParaRPr lang="en-US" baseline="0" dirty="0" smtClean="0"/>
          </a:p>
          <a:p>
            <a:r>
              <a:rPr lang="en-US" baseline="0" dirty="0" smtClean="0"/>
              <a:t>This is all part of our emphasis on transparency.   Provider monitoring is an open book test.  We have provided the tools and guidelines to equip reviewers and providers with the information they need to successfully use the tools.   </a:t>
            </a:r>
          </a:p>
          <a:p>
            <a:endParaRPr lang="en-US" baseline="0" dirty="0" smtClean="0"/>
          </a:p>
          <a:p>
            <a:endParaRPr lang="en-US" baseline="0" dirty="0" smtClean="0"/>
          </a:p>
          <a:p>
            <a:r>
              <a:rPr lang="en-US" baseline="0" dirty="0" smtClean="0"/>
              <a:t>First, I will talk about how the sample is selected and the sample size for different components of the tools.</a:t>
            </a:r>
          </a:p>
          <a:p>
            <a:endParaRPr lang="en-US" baseline="0" dirty="0" smtClean="0"/>
          </a:p>
          <a:p>
            <a:r>
              <a:rPr lang="en-US" baseline="0" dirty="0" smtClean="0"/>
              <a:t>We will also explain how the items on the tools are scored, including some features that are built into the process to facilitate scoring.</a:t>
            </a:r>
          </a:p>
          <a:p>
            <a:endParaRPr lang="en-US" baseline="0" dirty="0" smtClean="0"/>
          </a:p>
          <a:p>
            <a:r>
              <a:rPr lang="en-US" baseline="0" dirty="0" smtClean="0"/>
              <a:t>We will also discuss key components of the process, highlighting important timelines to be aware of from the time the provider is notified of the date of the on-site review to when the provider can expect to receive the report of findings and the timelines for submitting a plan of correction.  </a:t>
            </a:r>
          </a:p>
          <a:p>
            <a:endParaRPr lang="en-US" baseline="0" dirty="0" smtClean="0"/>
          </a:p>
          <a:p>
            <a:r>
              <a:rPr lang="en-US" baseline="0" dirty="0" smtClean="0"/>
              <a:t>In this webinar, we will introduce the Provider Monitoring Survey.  This survey was developed to assist the workgroup in getting feedback from providers on the provider monitoring the on-site visit  and the provider’s performance.</a:t>
            </a:r>
          </a:p>
          <a:p>
            <a:endParaRPr lang="en-US" baseline="0" dirty="0" smtClean="0"/>
          </a:p>
          <a:p>
            <a:r>
              <a:rPr lang="en-US" baseline="0" dirty="0" smtClean="0"/>
              <a:t>And finally, we will discuss the benefits of setting up an internal QA/QI process for conducting periodic self-audits where we encourage providers to be proactive in setting up viable systems to enable them to be audit-ready at any time.</a:t>
            </a:r>
          </a:p>
          <a:p>
            <a:endParaRPr lang="en-US" baseline="0" dirty="0" smtClean="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2</a:t>
            </a:fld>
            <a:endParaRPr lang="en-US" altLang="en-US"/>
          </a:p>
        </p:txBody>
      </p:sp>
    </p:spTree>
    <p:extLst>
      <p:ext uri="{BB962C8B-B14F-4D97-AF65-F5344CB8AC3E}">
        <p14:creationId xmlns:p14="http://schemas.microsoft.com/office/powerpoint/2010/main" val="1716616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Having</a:t>
            </a:r>
            <a:r>
              <a:rPr lang="en-US" baseline="0" dirty="0" smtClean="0"/>
              <a:t> organized and easily accessible records and documentation makes things go smoother and can expedite the review regardless of whether the records management system is electronic or paper.</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20</a:t>
            </a:fld>
            <a:endParaRPr lang="en-US" altLang="en-US"/>
          </a:p>
        </p:txBody>
      </p:sp>
    </p:spTree>
    <p:extLst>
      <p:ext uri="{BB962C8B-B14F-4D97-AF65-F5344CB8AC3E}">
        <p14:creationId xmlns:p14="http://schemas.microsoft.com/office/powerpoint/2010/main" val="3448447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There’s always the</a:t>
            </a:r>
            <a:r>
              <a:rPr lang="en-US" baseline="0" dirty="0" smtClean="0"/>
              <a:t> question of how involved providers should be involved during the review.  It’s important to strike to balance between being intrusive and being helpful.  The process is intended to be collegial and congenial.  While it’s important to give the review team the privacy and space to conduct an independent review, it is important for providers to have staff available to help navigate the records and documentation if needed.  Since providers best know what their records are organized, it is a good idea to explain to the review team how your records are organized before the review starts.</a:t>
            </a:r>
          </a:p>
          <a:p>
            <a:endParaRPr lang="en-US" baseline="0" dirty="0" smtClean="0"/>
          </a:p>
          <a:p>
            <a:r>
              <a:rPr lang="en-US" baseline="0" dirty="0" smtClean="0"/>
              <a:t>While it is not required that staff be present during the review, have staff available can enhance and facilitate the process to answer questions.</a:t>
            </a:r>
          </a:p>
          <a:p>
            <a:endParaRPr lang="en-US" baseline="0" dirty="0" smtClean="0"/>
          </a:p>
          <a:p>
            <a:r>
              <a:rPr lang="en-US" baseline="0" dirty="0" smtClean="0"/>
              <a:t>If documentation for a specific item is not immediately available, it can be accepted at any time before the conclusion of the on-site review.</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21</a:t>
            </a:fld>
            <a:endParaRPr lang="en-US" altLang="en-US"/>
          </a:p>
        </p:txBody>
      </p:sp>
    </p:spTree>
    <p:extLst>
      <p:ext uri="{BB962C8B-B14F-4D97-AF65-F5344CB8AC3E}">
        <p14:creationId xmlns:p14="http://schemas.microsoft.com/office/powerpoint/2010/main" val="354742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a:buFontTx/>
              <a:buNone/>
            </a:pPr>
            <a:r>
              <a:rPr lang="en-US" dirty="0"/>
              <a:t>An  Exit Interview will occur following the on-site review to provide the LIP or agency with some immediate feedback:</a:t>
            </a:r>
          </a:p>
          <a:p>
            <a:endParaRPr lang="en-US" dirty="0"/>
          </a:p>
          <a:p>
            <a:r>
              <a:rPr lang="en-US" dirty="0"/>
              <a:t>General impressions on preparedness and results of the review</a:t>
            </a:r>
          </a:p>
          <a:p>
            <a:endParaRPr lang="en-US" dirty="0"/>
          </a:p>
          <a:p>
            <a:r>
              <a:rPr lang="en-US" dirty="0"/>
              <a:t>General information on any major findings, trends, etc.</a:t>
            </a:r>
          </a:p>
          <a:p>
            <a:endParaRPr lang="en-US" dirty="0"/>
          </a:p>
          <a:p>
            <a:r>
              <a:rPr lang="en-US" dirty="0"/>
              <a:t>Expectations, if any, for technical assistance needed, plan of correction and follow-up</a:t>
            </a:r>
          </a:p>
          <a:p>
            <a:endParaRPr lang="en-US" dirty="0"/>
          </a:p>
          <a:p>
            <a:r>
              <a:rPr lang="en-US" dirty="0" smtClean="0"/>
              <a:t>A final score cannot be given at the conclusion</a:t>
            </a:r>
            <a:r>
              <a:rPr lang="en-US" baseline="0" dirty="0" smtClean="0"/>
              <a:t> of the review.  The review team may be able to tell the provider if technical assistance can be provided.  Requests for plans of correction are usually deferred until the report is finalized.</a:t>
            </a:r>
          </a:p>
          <a:p>
            <a:endParaRPr lang="en-US" baseline="0" dirty="0" smtClean="0"/>
          </a:p>
          <a:p>
            <a:r>
              <a:rPr lang="en-US" baseline="0" dirty="0" smtClean="0"/>
              <a:t>It is very important during the exit interview that the provider provides the contact information, including the name of the individual to whom the final report should be sent, including the mailing address and e-mail address for that individual.</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22</a:t>
            </a:fld>
            <a:endParaRPr lang="en-US" altLang="en-US"/>
          </a:p>
        </p:txBody>
      </p:sp>
    </p:spTree>
    <p:extLst>
      <p:ext uri="{BB962C8B-B14F-4D97-AF65-F5344CB8AC3E}">
        <p14:creationId xmlns:p14="http://schemas.microsoft.com/office/powerpoint/2010/main" val="1048013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provider can expect to receive the monitoring report within 15</a:t>
            </a:r>
            <a:r>
              <a:rPr lang="en-US" baseline="0" dirty="0" smtClean="0"/>
              <a:t> calendar days of the conclusion of the on-site review.</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23</a:t>
            </a:fld>
            <a:endParaRPr lang="en-US" altLang="en-US"/>
          </a:p>
        </p:txBody>
      </p:sp>
    </p:spTree>
    <p:extLst>
      <p:ext uri="{BB962C8B-B14F-4D97-AF65-F5344CB8AC3E}">
        <p14:creationId xmlns:p14="http://schemas.microsoft.com/office/powerpoint/2010/main" val="2154305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One</a:t>
            </a:r>
            <a:r>
              <a:rPr lang="en-US" baseline="0" dirty="0" smtClean="0"/>
              <a:t> of the first things a provider is interested in when the monitoring report is received is their overall performance.  Consequently, the Overall Summary Worksheet has been moved closer to the beginning of the workbook (i.e., next to the Workbook Set-up worksheet).</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24</a:t>
            </a:fld>
            <a:endParaRPr lang="en-US" altLang="en-US"/>
          </a:p>
        </p:txBody>
      </p:sp>
    </p:spTree>
    <p:extLst>
      <p:ext uri="{BB962C8B-B14F-4D97-AF65-F5344CB8AC3E}">
        <p14:creationId xmlns:p14="http://schemas.microsoft.com/office/powerpoint/2010/main" val="445452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a:t>
            </a:r>
            <a:r>
              <a:rPr lang="en-US" baseline="0" dirty="0" smtClean="0"/>
              <a:t> addition, the detail concerning how the provider performed overall has been moved from the bottom of the worksheet to the top of the worksheet along with an itemized listing of how the provider performed on each of the sub-sections of the tool.</a:t>
            </a:r>
          </a:p>
          <a:p>
            <a:endParaRPr lang="en-US" baseline="0" dirty="0" smtClean="0"/>
          </a:p>
          <a:p>
            <a:r>
              <a:rPr lang="en-US" baseline="0" dirty="0" smtClean="0"/>
              <a:t>These modifications were instituted to make the tool more user-friendly for providers.</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25</a:t>
            </a:fld>
            <a:endParaRPr lang="en-US" altLang="en-US"/>
          </a:p>
        </p:txBody>
      </p:sp>
    </p:spTree>
    <p:extLst>
      <p:ext uri="{BB962C8B-B14F-4D97-AF65-F5344CB8AC3E}">
        <p14:creationId xmlns:p14="http://schemas.microsoft.com/office/powerpoint/2010/main" val="2908190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endParaRPr lang="en-US" dirty="0" smtClean="0"/>
          </a:p>
          <a:p>
            <a:r>
              <a:rPr lang="en-US" dirty="0" smtClean="0"/>
              <a:t>When the monitoring</a:t>
            </a:r>
            <a:r>
              <a:rPr lang="en-US" baseline="0" dirty="0" smtClean="0"/>
              <a:t> report is received, there will be a link to the Provider Monitoring Survey.  This survey is the mechanism through which the workgroup will monitor how this new process is unfolding, identify emerging issues that need to be addressed, and gauge the extent to which positive interactions between providers and LME-MCOs are occurring.</a:t>
            </a:r>
            <a:endParaRPr lang="en-US" dirty="0" smtClean="0"/>
          </a:p>
          <a:p>
            <a:endParaRPr lang="en-US" dirty="0" smtClean="0"/>
          </a:p>
          <a:p>
            <a:r>
              <a:rPr lang="en-US" dirty="0" smtClean="0"/>
              <a:t>It is very important for</a:t>
            </a:r>
            <a:r>
              <a:rPr lang="en-US" baseline="0" dirty="0" smtClean="0"/>
              <a:t> us to receive this feedback.  Therefore, we encourage providers to complete this survey as soon as they receive their monitoring report.  A link to the survey will be included with the cover letter or e-mail for the report.</a:t>
            </a:r>
            <a:endParaRPr lang="en-US" dirty="0" smtClean="0"/>
          </a:p>
          <a:p>
            <a:endParaRPr lang="en-US" dirty="0" smtClean="0"/>
          </a:p>
          <a:p>
            <a:r>
              <a:rPr lang="en-US" dirty="0" smtClean="0"/>
              <a:t>The Provider</a:t>
            </a:r>
            <a:r>
              <a:rPr lang="en-US" baseline="0" dirty="0" smtClean="0"/>
              <a:t> Monitoring Survey is completed online via SurveyMax and is completely confidential.  This survey looks at the LME-MCO’s compliance with the notification guidelines, the professionalism of the review team, and the provider’s performance on the review.</a:t>
            </a:r>
            <a:endParaRPr lang="en-US" dirty="0" smtClean="0"/>
          </a:p>
          <a:p>
            <a:endParaRPr lang="en-US" dirty="0" smtClean="0"/>
          </a:p>
          <a:p>
            <a:pPr>
              <a:lnSpc>
                <a:spcPct val="80000"/>
              </a:lnSpc>
            </a:pPr>
            <a:r>
              <a:rPr lang="en-US" sz="3200" dirty="0"/>
              <a:t>Notification</a:t>
            </a:r>
          </a:p>
          <a:p>
            <a:pPr>
              <a:lnSpc>
                <a:spcPct val="80000"/>
              </a:lnSpc>
            </a:pPr>
            <a:endParaRPr lang="en-US" sz="3200" dirty="0"/>
          </a:p>
          <a:p>
            <a:pPr lvl="1">
              <a:lnSpc>
                <a:spcPct val="80000"/>
              </a:lnSpc>
              <a:buFont typeface="Wingdings" panose="05000000000000000000" pitchFamily="2" charset="2"/>
              <a:buChar char="Ø"/>
            </a:pPr>
            <a:r>
              <a:rPr lang="en-US" sz="2400" dirty="0"/>
              <a:t>Received notification of date of on-site review in accordance with guidelines</a:t>
            </a:r>
          </a:p>
          <a:p>
            <a:pPr lvl="1">
              <a:lnSpc>
                <a:spcPct val="80000"/>
              </a:lnSpc>
              <a:buFont typeface="Wingdings" panose="05000000000000000000" pitchFamily="2" charset="2"/>
              <a:buChar char="Ø"/>
            </a:pPr>
            <a:endParaRPr lang="en-US" sz="2400" dirty="0"/>
          </a:p>
          <a:p>
            <a:pPr lvl="1">
              <a:lnSpc>
                <a:spcPct val="80000"/>
              </a:lnSpc>
              <a:buFont typeface="Wingdings" panose="05000000000000000000" pitchFamily="2" charset="2"/>
              <a:buChar char="Ø"/>
            </a:pPr>
            <a:r>
              <a:rPr lang="en-US" sz="2400" dirty="0"/>
              <a:t>Information needed for the review was included in the notification letter</a:t>
            </a:r>
          </a:p>
          <a:p>
            <a:pPr lvl="1">
              <a:lnSpc>
                <a:spcPct val="80000"/>
              </a:lnSpc>
              <a:buFont typeface="Wingdings" panose="05000000000000000000" pitchFamily="2" charset="2"/>
              <a:buChar char="Ø"/>
            </a:pPr>
            <a:endParaRPr lang="en-US" sz="2400" dirty="0"/>
          </a:p>
          <a:p>
            <a:pPr>
              <a:lnSpc>
                <a:spcPct val="80000"/>
              </a:lnSpc>
            </a:pPr>
            <a:r>
              <a:rPr lang="en-US" sz="3200" dirty="0"/>
              <a:t>Professionalism of the Review Team</a:t>
            </a:r>
          </a:p>
          <a:p>
            <a:pPr>
              <a:lnSpc>
                <a:spcPct val="80000"/>
              </a:lnSpc>
            </a:pPr>
            <a:endParaRPr lang="en-US" sz="800" dirty="0"/>
          </a:p>
          <a:p>
            <a:pPr>
              <a:lnSpc>
                <a:spcPct val="80000"/>
              </a:lnSpc>
            </a:pPr>
            <a:endParaRPr lang="en-US" sz="800" dirty="0"/>
          </a:p>
          <a:p>
            <a:pPr lvl="1">
              <a:lnSpc>
                <a:spcPct val="80000"/>
              </a:lnSpc>
              <a:buFont typeface="Wingdings" panose="05000000000000000000" pitchFamily="2" charset="2"/>
              <a:buChar char="Ø"/>
            </a:pPr>
            <a:r>
              <a:rPr lang="en-US" sz="2400" dirty="0"/>
              <a:t>Reviewers introduced themselves in a professional manner.</a:t>
            </a:r>
          </a:p>
          <a:p>
            <a:pPr marL="462229" lvl="1">
              <a:lnSpc>
                <a:spcPct val="80000"/>
              </a:lnSpc>
            </a:pPr>
            <a:endParaRPr lang="en-US" sz="800" dirty="0"/>
          </a:p>
          <a:p>
            <a:pPr lvl="1">
              <a:lnSpc>
                <a:spcPct val="80000"/>
              </a:lnSpc>
              <a:buFont typeface="Wingdings" panose="05000000000000000000" pitchFamily="2" charset="2"/>
              <a:buChar char="Ø"/>
            </a:pPr>
            <a:r>
              <a:rPr lang="en-US" sz="2400" dirty="0"/>
              <a:t>Reviewers were knowledgeable about the services that were reviewed.</a:t>
            </a:r>
          </a:p>
          <a:p>
            <a:pPr marL="462229" lvl="1">
              <a:lnSpc>
                <a:spcPct val="80000"/>
              </a:lnSpc>
            </a:pPr>
            <a:endParaRPr lang="en-US" sz="800" dirty="0"/>
          </a:p>
          <a:p>
            <a:pPr lvl="1">
              <a:lnSpc>
                <a:spcPct val="80000"/>
              </a:lnSpc>
              <a:buFont typeface="Wingdings" panose="05000000000000000000" pitchFamily="2" charset="2"/>
              <a:buChar char="Ø"/>
            </a:pPr>
            <a:r>
              <a:rPr lang="en-US" sz="2400" dirty="0"/>
              <a:t>Reviewers followed the guidelines for scoring the items on the tools.</a:t>
            </a:r>
          </a:p>
          <a:p>
            <a:pPr marL="462229" lvl="1">
              <a:lnSpc>
                <a:spcPct val="80000"/>
              </a:lnSpc>
            </a:pPr>
            <a:endParaRPr lang="en-US" sz="800" dirty="0"/>
          </a:p>
          <a:p>
            <a:pPr lvl="1">
              <a:lnSpc>
                <a:spcPct val="80000"/>
              </a:lnSpc>
              <a:buFont typeface="Wingdings" panose="05000000000000000000" pitchFamily="2" charset="2"/>
              <a:buChar char="Ø"/>
            </a:pPr>
            <a:r>
              <a:rPr lang="en-US" sz="2400" dirty="0"/>
              <a:t>Was able to have an open discussion with reviewers.</a:t>
            </a:r>
          </a:p>
          <a:p>
            <a:pPr marL="462229" lvl="1">
              <a:lnSpc>
                <a:spcPct val="80000"/>
              </a:lnSpc>
            </a:pPr>
            <a:endParaRPr lang="en-US" sz="800" dirty="0"/>
          </a:p>
          <a:p>
            <a:pPr lvl="1">
              <a:lnSpc>
                <a:spcPct val="80000"/>
              </a:lnSpc>
              <a:buFont typeface="Wingdings" panose="05000000000000000000" pitchFamily="2" charset="2"/>
              <a:buChar char="Ø"/>
            </a:pPr>
            <a:r>
              <a:rPr lang="en-US" sz="2400" dirty="0"/>
              <a:t>Had adequate time to provide the requested information.</a:t>
            </a:r>
          </a:p>
          <a:p>
            <a:pPr lvl="1">
              <a:lnSpc>
                <a:spcPct val="80000"/>
              </a:lnSpc>
              <a:buFont typeface="Wingdings" panose="05000000000000000000" pitchFamily="2" charset="2"/>
              <a:buChar char="Ø"/>
            </a:pPr>
            <a:endParaRPr lang="en-US" sz="3000" dirty="0"/>
          </a:p>
          <a:p>
            <a:pPr>
              <a:lnSpc>
                <a:spcPct val="80000"/>
              </a:lnSpc>
            </a:pPr>
            <a:r>
              <a:rPr lang="en-US" sz="3200" dirty="0"/>
              <a:t>Results</a:t>
            </a:r>
          </a:p>
          <a:p>
            <a:pPr>
              <a:lnSpc>
                <a:spcPct val="80000"/>
              </a:lnSpc>
            </a:pPr>
            <a:endParaRPr lang="en-US" sz="800" dirty="0"/>
          </a:p>
          <a:p>
            <a:pPr>
              <a:lnSpc>
                <a:spcPct val="80000"/>
              </a:lnSpc>
            </a:pPr>
            <a:endParaRPr lang="en-US" sz="800" dirty="0"/>
          </a:p>
          <a:p>
            <a:pPr lvl="1">
              <a:lnSpc>
                <a:spcPct val="80000"/>
              </a:lnSpc>
              <a:buFont typeface="Wingdings" panose="05000000000000000000" pitchFamily="2" charset="2"/>
              <a:buChar char="Ø"/>
            </a:pPr>
            <a:r>
              <a:rPr lang="en-US" sz="2400" dirty="0"/>
              <a:t>A clear explanation was given for all non-compliances found.</a:t>
            </a:r>
          </a:p>
          <a:p>
            <a:pPr marL="462229" lvl="1">
              <a:lnSpc>
                <a:spcPct val="80000"/>
              </a:lnSpc>
            </a:pPr>
            <a:endParaRPr lang="en-US" sz="2400" dirty="0"/>
          </a:p>
          <a:p>
            <a:pPr lvl="1">
              <a:lnSpc>
                <a:spcPct val="80000"/>
              </a:lnSpc>
              <a:buFont typeface="Wingdings" panose="05000000000000000000" pitchFamily="2" charset="2"/>
              <a:buChar char="Ø"/>
            </a:pPr>
            <a:r>
              <a:rPr lang="en-US" sz="2400" dirty="0"/>
              <a:t>Specific areas of non-compliance found during the routine review and the post-payment review</a:t>
            </a:r>
          </a:p>
          <a:p>
            <a:pPr marL="462229" lvl="1">
              <a:lnSpc>
                <a:spcPct val="80000"/>
              </a:lnSpc>
            </a:pPr>
            <a:endParaRPr lang="en-US" sz="2400" dirty="0"/>
          </a:p>
          <a:p>
            <a:pPr lvl="1">
              <a:lnSpc>
                <a:spcPct val="80000"/>
              </a:lnSpc>
              <a:buFont typeface="Wingdings" panose="05000000000000000000" pitchFamily="2" charset="2"/>
              <a:buChar char="Ø"/>
            </a:pPr>
            <a:r>
              <a:rPr lang="en-US" sz="2400" dirty="0"/>
              <a:t>Did the review result in a payback?</a:t>
            </a:r>
          </a:p>
          <a:p>
            <a:pPr marL="462229" lvl="1">
              <a:lnSpc>
                <a:spcPct val="80000"/>
              </a:lnSpc>
            </a:pPr>
            <a:endParaRPr lang="en-US" sz="800" dirty="0"/>
          </a:p>
          <a:p>
            <a:pPr lvl="1">
              <a:lnSpc>
                <a:spcPct val="80000"/>
              </a:lnSpc>
              <a:buFont typeface="Wingdings" panose="05000000000000000000" pitchFamily="2" charset="2"/>
              <a:buChar char="Ø"/>
            </a:pPr>
            <a:r>
              <a:rPr lang="en-US" sz="2400" dirty="0"/>
              <a:t>Did the review result in a plan of correction?</a:t>
            </a:r>
          </a:p>
          <a:p>
            <a:pPr marL="462229" lvl="1">
              <a:lnSpc>
                <a:spcPct val="80000"/>
              </a:lnSpc>
            </a:pPr>
            <a:endParaRPr lang="en-US" sz="800" dirty="0"/>
          </a:p>
          <a:p>
            <a:pPr lvl="1">
              <a:lnSpc>
                <a:spcPct val="80000"/>
              </a:lnSpc>
              <a:buFont typeface="Wingdings" panose="05000000000000000000" pitchFamily="2" charset="2"/>
              <a:buChar char="Ø"/>
            </a:pPr>
            <a:r>
              <a:rPr lang="en-US" sz="2400" dirty="0"/>
              <a:t>Does the provider plan to appeal any non-compliant findings?</a:t>
            </a:r>
          </a:p>
          <a:p>
            <a:pPr lvl="1">
              <a:lnSpc>
                <a:spcPct val="80000"/>
              </a:lnSpc>
              <a:buFont typeface="Wingdings" panose="05000000000000000000" pitchFamily="2" charset="2"/>
              <a:buChar char="Ø"/>
            </a:pPr>
            <a:endParaRPr lang="en-US" sz="3000" dirty="0"/>
          </a:p>
          <a:p>
            <a:pPr>
              <a:lnSpc>
                <a:spcPct val="80000"/>
              </a:lnSpc>
            </a:pPr>
            <a:endParaRPr lang="en-US" sz="2000" dirty="0"/>
          </a:p>
          <a:p>
            <a:pPr lvl="1">
              <a:lnSpc>
                <a:spcPct val="80000"/>
              </a:lnSpc>
              <a:buFont typeface="Wingdings" panose="05000000000000000000" pitchFamily="2" charset="2"/>
              <a:buChar char="Ø"/>
            </a:pPr>
            <a:endParaRPr lang="en-US" sz="2400" dirty="0"/>
          </a:p>
          <a:p>
            <a:endParaRPr lang="en-US" dirty="0" smtClean="0"/>
          </a:p>
        </p:txBody>
      </p:sp>
      <p:sp>
        <p:nvSpPr>
          <p:cNvPr id="45059" name="Slide Number Placeholder 3"/>
          <p:cNvSpPr>
            <a:spLocks noGrp="1"/>
          </p:cNvSpPr>
          <p:nvPr>
            <p:ph type="sldNum" sz="quarter" idx="5"/>
          </p:nvPr>
        </p:nvSpPr>
        <p:spPr>
          <a:noFill/>
        </p:spPr>
        <p:txBody>
          <a:bodyPr/>
          <a:lstStyle/>
          <a:p>
            <a:fld id="{8CF64081-8871-4E1A-8E9E-2B291AD9C0E7}" type="slidenum">
              <a:rPr lang="en-US" smtClean="0"/>
              <a:pPr/>
              <a:t>26</a:t>
            </a:fld>
            <a:endParaRPr lang="en-US" smtClean="0"/>
          </a:p>
        </p:txBody>
      </p:sp>
    </p:spTree>
    <p:extLst>
      <p:ext uri="{BB962C8B-B14F-4D97-AF65-F5344CB8AC3E}">
        <p14:creationId xmlns:p14="http://schemas.microsoft.com/office/powerpoint/2010/main" val="108135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Plans of correction will follow the guidelines and timelines</a:t>
            </a:r>
            <a:r>
              <a:rPr lang="en-US" baseline="0" dirty="0" smtClean="0"/>
              <a:t> in the DMH/DD/SAS Plan of Correction Policy.  When a POC is required, it is because  non-compliant issue(s) were identified that were determined to be systemic in nature which need special attention in order to be ameliorated.</a:t>
            </a:r>
          </a:p>
          <a:p>
            <a:endParaRPr lang="en-US" baseline="0" dirty="0" smtClean="0"/>
          </a:p>
          <a:p>
            <a:r>
              <a:rPr lang="en-US" baseline="0" dirty="0" smtClean="0"/>
              <a:t>If technical assistance is needed to address the findings, request assistance from the LME-MCO.</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27</a:t>
            </a:fld>
            <a:endParaRPr lang="en-US" altLang="en-US"/>
          </a:p>
        </p:txBody>
      </p:sp>
    </p:spTree>
    <p:extLst>
      <p:ext uri="{BB962C8B-B14F-4D97-AF65-F5344CB8AC3E}">
        <p14:creationId xmlns:p14="http://schemas.microsoft.com/office/powerpoint/2010/main" val="3367216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p:spPr>
      </p:sp>
      <p:sp>
        <p:nvSpPr>
          <p:cNvPr id="256002" name="Notes Placeholder 2"/>
          <p:cNvSpPr>
            <a:spLocks noGrp="1"/>
          </p:cNvSpPr>
          <p:nvPr>
            <p:ph type="body" idx="1"/>
          </p:nvPr>
        </p:nvSpPr>
        <p:spPr>
          <a:noFill/>
          <a:ln/>
        </p:spPr>
        <p:txBody>
          <a:bodyPr/>
          <a:lstStyle/>
          <a:p>
            <a:endParaRPr lang="en-US" dirty="0" smtClean="0"/>
          </a:p>
          <a:p>
            <a:r>
              <a:rPr lang="en-US" dirty="0" smtClean="0"/>
              <a:t>Sometimes</a:t>
            </a:r>
            <a:r>
              <a:rPr lang="en-US" baseline="0" dirty="0" smtClean="0"/>
              <a:t> a provider may not meet the 85% threshold for passing the review.</a:t>
            </a:r>
            <a:endParaRPr lang="en-US" dirty="0" smtClean="0"/>
          </a:p>
        </p:txBody>
      </p:sp>
      <p:sp>
        <p:nvSpPr>
          <p:cNvPr id="256003" name="Slide Number Placeholder 3"/>
          <p:cNvSpPr>
            <a:spLocks noGrp="1"/>
          </p:cNvSpPr>
          <p:nvPr>
            <p:ph type="sldNum" sz="quarter" idx="5"/>
          </p:nvPr>
        </p:nvSpPr>
        <p:spPr>
          <a:noFill/>
        </p:spPr>
        <p:txBody>
          <a:bodyPr/>
          <a:lstStyle/>
          <a:p>
            <a:fld id="{5DB81E2C-8E98-4722-BCBB-82F2A10B4000}" type="slidenum">
              <a:rPr lang="en-US" smtClean="0"/>
              <a:pPr/>
              <a:t>28</a:t>
            </a:fld>
            <a:endParaRPr lang="en-US" smtClean="0"/>
          </a:p>
        </p:txBody>
      </p:sp>
    </p:spTree>
    <p:extLst>
      <p:ext uri="{BB962C8B-B14F-4D97-AF65-F5344CB8AC3E}">
        <p14:creationId xmlns:p14="http://schemas.microsoft.com/office/powerpoint/2010/main" val="1213781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a:noFill/>
          <a:ln/>
        </p:spPr>
        <p:txBody>
          <a:bodyPr/>
          <a:lstStyle/>
          <a:p>
            <a:endParaRPr lang="en-US" dirty="0" smtClean="0"/>
          </a:p>
          <a:p>
            <a:r>
              <a:rPr lang="en-US" dirty="0" smtClean="0"/>
              <a:t>When</a:t>
            </a:r>
            <a:r>
              <a:rPr lang="en-US" baseline="0" dirty="0" smtClean="0"/>
              <a:t> this occurs, there are several options the LME-MCO may pursue in taking action in response to the provider’s performance during the review.  </a:t>
            </a:r>
          </a:p>
          <a:p>
            <a:endParaRPr lang="en-US" baseline="0" dirty="0" smtClean="0"/>
          </a:p>
          <a:p>
            <a:r>
              <a:rPr lang="en-US" baseline="0" dirty="0" smtClean="0"/>
              <a:t>In some instances, technical assistance will be offered.  Some non-compliances will require a plan of correction.  In the case of the post-payment review, some non-compliance will result in a payback.  </a:t>
            </a:r>
          </a:p>
          <a:p>
            <a:endParaRPr lang="en-US" baseline="0" dirty="0" smtClean="0"/>
          </a:p>
          <a:p>
            <a:r>
              <a:rPr lang="en-US" baseline="0" dirty="0" smtClean="0"/>
              <a:t>A targeted review is sometimes instituted based on issues found during the routine review which necessitate the LME-MCO during a further investigation of the issues or concerns raised.  The targeted review may occur in conjunction with the routine review or may occur at a different time.  It is important to note here that targeted reviews and investigations will typically not have the same sampling methodology as the routine review.  The size and scope and parameters instituted to conduct a targeted review are specific to the nature of the concern or issue which needs to be further investigated.</a:t>
            </a:r>
          </a:p>
          <a:p>
            <a:endParaRPr lang="en-US" baseline="0" dirty="0" smtClean="0"/>
          </a:p>
          <a:p>
            <a:r>
              <a:rPr lang="en-US" baseline="0" dirty="0" smtClean="0"/>
              <a:t>In some instances, an inter-departmental team is convened to discuss the provider’s performance and to make a decision about the provider’s status with the LME-MCO.  This team is generally multidisciplinary.  The team looks at the provider’s performance across the board, in terms of looking at compliance to other requirements per their contract – not just the provider’s performance on the routine review.</a:t>
            </a:r>
            <a:endParaRPr lang="en-US" dirty="0" smtClean="0"/>
          </a:p>
        </p:txBody>
      </p:sp>
      <p:sp>
        <p:nvSpPr>
          <p:cNvPr id="258051" name="Slide Number Placeholder 3"/>
          <p:cNvSpPr>
            <a:spLocks noGrp="1"/>
          </p:cNvSpPr>
          <p:nvPr>
            <p:ph type="sldNum" sz="quarter" idx="5"/>
          </p:nvPr>
        </p:nvSpPr>
        <p:spPr>
          <a:noFill/>
        </p:spPr>
        <p:txBody>
          <a:bodyPr/>
          <a:lstStyle/>
          <a:p>
            <a:fld id="{3A3C2E08-8A14-450F-B0C6-A4CFB14DBCD6}" type="slidenum">
              <a:rPr lang="en-US" smtClean="0"/>
              <a:pPr/>
              <a:t>29</a:t>
            </a:fld>
            <a:endParaRPr lang="en-US" smtClean="0"/>
          </a:p>
        </p:txBody>
      </p:sp>
    </p:spTree>
    <p:extLst>
      <p:ext uri="{BB962C8B-B14F-4D97-AF65-F5344CB8AC3E}">
        <p14:creationId xmlns:p14="http://schemas.microsoft.com/office/powerpoint/2010/main" val="407488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I’ll</a:t>
            </a:r>
            <a:r>
              <a:rPr lang="en-US" baseline="0" dirty="0" smtClean="0"/>
              <a:t> start by talking about how the sample is drawn for the on-site review but first, let me explain some of the terminology.  </a:t>
            </a:r>
          </a:p>
          <a:p>
            <a:endParaRPr lang="en-US" baseline="0" dirty="0" smtClean="0"/>
          </a:p>
          <a:p>
            <a:r>
              <a:rPr lang="en-US" baseline="0" dirty="0" smtClean="0"/>
              <a:t>When I mention “paid claims,” I am talking about service events for which a provider has been reimbursed.  </a:t>
            </a:r>
          </a:p>
          <a:p>
            <a:r>
              <a:rPr lang="en-US" baseline="0" dirty="0" smtClean="0"/>
              <a:t>The sample for most of the items on the tools is drawn from paid claims – where the provider has submitted a claim for services provided and the provider has been reimbursed for those services.   Claims are based on service codes and dates of service.  An appointment, visit or treatment is called a “service event.” </a:t>
            </a:r>
          </a:p>
          <a:p>
            <a:endParaRPr lang="en-US" baseline="0" dirty="0" smtClean="0"/>
          </a:p>
          <a:p>
            <a:pPr defTabSz="924458">
              <a:defRPr/>
            </a:pPr>
            <a:r>
              <a:rPr lang="en-US" baseline="0" dirty="0" smtClean="0"/>
              <a:t>For the purpose of this discussion, “paid claims” can be used interchangeably with “service events.”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3</a:t>
            </a:fld>
            <a:endParaRPr lang="en-US" altLang="en-US"/>
          </a:p>
        </p:txBody>
      </p:sp>
    </p:spTree>
    <p:extLst>
      <p:ext uri="{BB962C8B-B14F-4D97-AF65-F5344CB8AC3E}">
        <p14:creationId xmlns:p14="http://schemas.microsoft.com/office/powerpoint/2010/main" val="1287754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conclude this webinar, I want to talk about the importance of provider’s having an internal process to be proactive in routinely conducting self-audits.</a:t>
            </a:r>
          </a:p>
          <a:p>
            <a:endParaRPr lang="en-US" baseline="0" dirty="0" smtClean="0"/>
          </a:p>
          <a:p>
            <a:r>
              <a:rPr lang="en-US" baseline="0" dirty="0" smtClean="0"/>
              <a:t>Here are some tips for becoming audit-ready:</a:t>
            </a:r>
            <a:endParaRPr lang="en-US" dirty="0" smtClean="0"/>
          </a:p>
          <a:p>
            <a:endParaRPr lang="en-US" dirty="0" smtClean="0"/>
          </a:p>
          <a:p>
            <a:r>
              <a:rPr lang="en-US" dirty="0" smtClean="0"/>
              <a:t>Organize your records and documentation</a:t>
            </a:r>
            <a:r>
              <a:rPr lang="en-US" baseline="0" dirty="0" smtClean="0"/>
              <a:t> so that the information needed for to present as evidence of compliance is readily accessible.  </a:t>
            </a:r>
          </a:p>
          <a:p>
            <a:endParaRPr lang="en-US" baseline="0" dirty="0" smtClean="0"/>
          </a:p>
          <a:p>
            <a:r>
              <a:rPr lang="en-US" baseline="0" dirty="0" smtClean="0"/>
              <a:t>The guidelines are an important source of reference for what documentation is required for the reviewer to determine if the requirements have been met.  </a:t>
            </a:r>
          </a:p>
          <a:p>
            <a:endParaRPr lang="en-US" baseline="0" dirty="0" smtClean="0"/>
          </a:p>
          <a:p>
            <a:r>
              <a:rPr lang="en-US" baseline="0" dirty="0" smtClean="0"/>
              <a:t>Establishing a system where a self-audit is periodically conducted helps providers identify areas of non-compliance or weak controls so that corrective action can be taken as part of the provider’s internal QA/QI process.  </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30</a:t>
            </a:fld>
            <a:endParaRPr lang="en-US" altLang="en-US"/>
          </a:p>
        </p:txBody>
      </p:sp>
    </p:spTree>
    <p:extLst>
      <p:ext uri="{BB962C8B-B14F-4D97-AF65-F5344CB8AC3E}">
        <p14:creationId xmlns:p14="http://schemas.microsoft.com/office/powerpoint/2010/main" val="3778922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 proactive</a:t>
            </a:r>
            <a:r>
              <a:rPr lang="en-US" baseline="0" dirty="0" smtClean="0"/>
              <a:t> – the best offense is always a good defense.</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31</a:t>
            </a:fld>
            <a:endParaRPr lang="en-US" altLang="en-US"/>
          </a:p>
        </p:txBody>
      </p:sp>
    </p:spTree>
    <p:extLst>
      <p:ext uri="{BB962C8B-B14F-4D97-AF65-F5344CB8AC3E}">
        <p14:creationId xmlns:p14="http://schemas.microsoft.com/office/powerpoint/2010/main" val="1278549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a</a:t>
            </a:r>
            <a:r>
              <a:rPr lang="en-US" baseline="0" dirty="0" smtClean="0"/>
              <a:t> transparent process.  LME-MCOs and providers have all the tools and the same resource information at their disposal.  Everything you need to know to enable your success is laid out in the tools and on the Provider Monitoring web page.</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32</a:t>
            </a:fld>
            <a:endParaRPr lang="en-US" altLang="en-US"/>
          </a:p>
        </p:txBody>
      </p:sp>
    </p:spTree>
    <p:extLst>
      <p:ext uri="{BB962C8B-B14F-4D97-AF65-F5344CB8AC3E}">
        <p14:creationId xmlns:p14="http://schemas.microsoft.com/office/powerpoint/2010/main" val="1231754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an open-book</a:t>
            </a:r>
            <a:r>
              <a:rPr lang="en-US" baseline="0" dirty="0" smtClean="0"/>
              <a:t> test.  Put systems in place to ensure your success.</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33</a:t>
            </a:fld>
            <a:endParaRPr lang="en-US" altLang="en-US"/>
          </a:p>
        </p:txBody>
      </p:sp>
    </p:spTree>
    <p:extLst>
      <p:ext uri="{BB962C8B-B14F-4D97-AF65-F5344CB8AC3E}">
        <p14:creationId xmlns:p14="http://schemas.microsoft.com/office/powerpoint/2010/main" val="3065413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 much easier can it be than this?</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34</a:t>
            </a:fld>
            <a:endParaRPr lang="en-US" altLang="en-US"/>
          </a:p>
        </p:txBody>
      </p:sp>
    </p:spTree>
    <p:extLst>
      <p:ext uri="{BB962C8B-B14F-4D97-AF65-F5344CB8AC3E}">
        <p14:creationId xmlns:p14="http://schemas.microsoft.com/office/powerpoint/2010/main" val="803481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Implement</a:t>
            </a:r>
            <a:r>
              <a:rPr lang="en-US" baseline="0" dirty="0" smtClean="0"/>
              <a:t> and carry out a  system that ensure audit-readiness at all times.  Conduct periodic self- audits.  </a:t>
            </a:r>
            <a:r>
              <a:rPr lang="en-US" dirty="0" smtClean="0"/>
              <a:t>Practice makes perfect and</a:t>
            </a:r>
            <a:r>
              <a:rPr lang="en-US" baseline="0" dirty="0" smtClean="0"/>
              <a:t> is an important component of a good continuous quality improvement program</a:t>
            </a:r>
            <a:r>
              <a:rPr lang="en-US" dirty="0" smtClean="0"/>
              <a:t>.</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35</a:t>
            </a:fld>
            <a:endParaRPr lang="en-US" altLang="en-US"/>
          </a:p>
        </p:txBody>
      </p:sp>
    </p:spTree>
    <p:extLst>
      <p:ext uri="{BB962C8B-B14F-4D97-AF65-F5344CB8AC3E}">
        <p14:creationId xmlns:p14="http://schemas.microsoft.com/office/powerpoint/2010/main" val="1205775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Develop</a:t>
            </a:r>
            <a:r>
              <a:rPr lang="en-US" baseline="0" dirty="0" smtClean="0"/>
              <a:t> expertise in knowing, interpreting and applying the rules and regulations to which you are held.  This also includes your contractual obligations.</a:t>
            </a:r>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36</a:t>
            </a:fld>
            <a:endParaRPr lang="en-US" altLang="en-US"/>
          </a:p>
        </p:txBody>
      </p:sp>
    </p:spTree>
    <p:extLst>
      <p:ext uri="{BB962C8B-B14F-4D97-AF65-F5344CB8AC3E}">
        <p14:creationId xmlns:p14="http://schemas.microsoft.com/office/powerpoint/2010/main" val="4177073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a:noFill/>
          <a:ln/>
        </p:spPr>
        <p:txBody>
          <a:bodyPr/>
          <a:lstStyle/>
          <a:p>
            <a:endParaRPr lang="en-US" dirty="0" smtClean="0"/>
          </a:p>
          <a:p>
            <a:r>
              <a:rPr lang="en-US" dirty="0" smtClean="0"/>
              <a:t>We</a:t>
            </a:r>
            <a:r>
              <a:rPr lang="en-US" baseline="0" dirty="0" smtClean="0"/>
              <a:t> are constantly updating information on the Provider Monitoring web page.  Keep abreast of these updates.  Make a habit of checking the Announcements page on the DMH web site at least once a week to see if anything new pertaining to provider monitoring has been posted.   You might assign a specific staff person to do this for your agency.</a:t>
            </a:r>
            <a:endParaRPr lang="en-US" dirty="0" smtClean="0"/>
          </a:p>
        </p:txBody>
      </p:sp>
      <p:sp>
        <p:nvSpPr>
          <p:cNvPr id="296963" name="Slide Number Placeholder 3"/>
          <p:cNvSpPr>
            <a:spLocks noGrp="1"/>
          </p:cNvSpPr>
          <p:nvPr>
            <p:ph type="sldNum" sz="quarter" idx="5"/>
          </p:nvPr>
        </p:nvSpPr>
        <p:spPr>
          <a:noFill/>
        </p:spPr>
        <p:txBody>
          <a:bodyPr/>
          <a:lstStyle/>
          <a:p>
            <a:fld id="{DF02C18E-4067-4B49-B0AA-848AEA901F15}" type="slidenum">
              <a:rPr lang="en-US" smtClean="0"/>
              <a:pPr/>
              <a:t>37</a:t>
            </a:fld>
            <a:endParaRPr lang="en-US" smtClean="0"/>
          </a:p>
        </p:txBody>
      </p:sp>
    </p:spTree>
    <p:extLst>
      <p:ext uri="{BB962C8B-B14F-4D97-AF65-F5344CB8AC3E}">
        <p14:creationId xmlns:p14="http://schemas.microsoft.com/office/powerpoint/2010/main" val="4287926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p:cNvSpPr>
          <p:nvPr>
            <p:ph type="sldImg"/>
          </p:nvPr>
        </p:nvSpPr>
        <p:spPr bwMode="auto">
          <a:noFill/>
          <a:ln>
            <a:solidFill>
              <a:srgbClr val="000000"/>
            </a:solidFill>
            <a:miter lim="800000"/>
            <a:headEnd/>
            <a:tailEnd/>
          </a:ln>
        </p:spPr>
      </p:sp>
      <p:sp>
        <p:nvSpPr>
          <p:cNvPr id="294914" name="Notes Placeholder 2"/>
          <p:cNvSpPr>
            <a:spLocks noGrp="1"/>
          </p:cNvSpPr>
          <p:nvPr>
            <p:ph type="body" idx="1"/>
          </p:nvPr>
        </p:nvSpPr>
        <p:spPr>
          <a:noFill/>
          <a:ln/>
        </p:spPr>
        <p:txBody>
          <a:bodyPr/>
          <a:lstStyle/>
          <a:p>
            <a:endParaRPr lang="en-US" dirty="0" smtClean="0"/>
          </a:p>
          <a:p>
            <a:r>
              <a:rPr lang="en-US" dirty="0" smtClean="0"/>
              <a:t>This concludes this webinar on Transparency in the Provider Monitoring Process.  </a:t>
            </a:r>
          </a:p>
          <a:p>
            <a:endParaRPr lang="en-US" dirty="0" smtClean="0"/>
          </a:p>
          <a:p>
            <a:r>
              <a:rPr lang="en-US" dirty="0" smtClean="0"/>
              <a:t>If you have questions or other feedback</a:t>
            </a:r>
            <a:r>
              <a:rPr lang="en-US" baseline="0" dirty="0" smtClean="0"/>
              <a:t>, please send them to the provider monitoring mailbox.  The e-mail address is provider.monitoring@dhhs.nc.gov.</a:t>
            </a:r>
          </a:p>
          <a:p>
            <a:endParaRPr lang="en-US" baseline="0" dirty="0" smtClean="0"/>
          </a:p>
          <a:p>
            <a:endParaRPr lang="en-US" dirty="0" smtClean="0"/>
          </a:p>
        </p:txBody>
      </p:sp>
      <p:sp>
        <p:nvSpPr>
          <p:cNvPr id="294915" name="Slide Number Placeholder 3"/>
          <p:cNvSpPr>
            <a:spLocks noGrp="1"/>
          </p:cNvSpPr>
          <p:nvPr>
            <p:ph type="sldNum" sz="quarter" idx="5"/>
          </p:nvPr>
        </p:nvSpPr>
        <p:spPr>
          <a:noFill/>
        </p:spPr>
        <p:txBody>
          <a:bodyPr/>
          <a:lstStyle/>
          <a:p>
            <a:fld id="{700AF657-3BE5-4ACD-B8AF-24B2BD828EC2}" type="slidenum">
              <a:rPr lang="en-US" smtClean="0"/>
              <a:pPr/>
              <a:t>38</a:t>
            </a:fld>
            <a:endParaRPr lang="en-US" smtClean="0"/>
          </a:p>
        </p:txBody>
      </p:sp>
    </p:spTree>
    <p:extLst>
      <p:ext uri="{BB962C8B-B14F-4D97-AF65-F5344CB8AC3E}">
        <p14:creationId xmlns:p14="http://schemas.microsoft.com/office/powerpoint/2010/main" val="372698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The service events selected for the routine review are drawn by random sampling.</a:t>
            </a:r>
          </a:p>
          <a:p>
            <a:endParaRPr lang="en-US" baseline="0" dirty="0" smtClean="0"/>
          </a:p>
          <a:p>
            <a:r>
              <a:rPr lang="en-US" baseline="0" dirty="0" smtClean="0"/>
              <a:t>Random sampling is a method of selecting a sample purely by chance where each event has an equal chance of being selected to be included in the sample from the pool of all events that meet the criteria or condition for selection.  </a:t>
            </a:r>
          </a:p>
          <a:p>
            <a:endParaRPr lang="en-US" baseline="0" dirty="0" smtClean="0"/>
          </a:p>
          <a:p>
            <a:r>
              <a:rPr lang="en-US" baseline="0" dirty="0" smtClean="0"/>
              <a:t>For example:</a:t>
            </a:r>
          </a:p>
          <a:p>
            <a:endParaRPr lang="en-US" baseline="0" dirty="0" smtClean="0"/>
          </a:p>
          <a:p>
            <a:r>
              <a:rPr lang="en-US" baseline="0" dirty="0" smtClean="0"/>
              <a:t>All the claims paid out during the 90-day time period from which the sample is drawn are equally as likely to be included in the sample.  </a:t>
            </a:r>
          </a:p>
          <a:p>
            <a:endParaRPr lang="en-US" baseline="0" dirty="0" smtClean="0"/>
          </a:p>
          <a:p>
            <a:r>
              <a:rPr lang="en-US" baseline="0" dirty="0" smtClean="0"/>
              <a:t>The same applies to the review of incidents, restrictive interventions, complaints, funds management and medication review – no one incident is more likely to be selected than another from the incident log, for example.</a:t>
            </a:r>
          </a:p>
          <a:p>
            <a:endParaRPr lang="en-US" baseline="0" dirty="0" smtClean="0"/>
          </a:p>
          <a:p>
            <a:r>
              <a:rPr lang="en-US" baseline="0" dirty="0" smtClean="0"/>
              <a:t>Only those events that have the specified characteristic are eligible for possible inclusion in the sample, (for example, a paid claim vs. a claim that is pended and has not been fully adjudicated.  The sample for these reviews is based on paid claims – claims that have been fully adjudicated.</a:t>
            </a:r>
          </a:p>
          <a:p>
            <a:endParaRPr lang="en-US" baseline="0" dirty="0" smtClean="0"/>
          </a:p>
          <a:p>
            <a:r>
              <a:rPr lang="en-US" baseline="0" dirty="0" smtClean="0"/>
              <a:t>Another example of how a certain characteristic or condition must be present before sampling is relevant is in the case of the Funds Management and Medication Review.  These services only occur in certain situations, programs and services.  When the items pertaining to these services are reviewed, the sample is drawn from individuals for which these services are relevant.  Complaints and Restrictive Interventions are also examples of where the sample is restricted to those situations where these events occurred.</a:t>
            </a:r>
          </a:p>
          <a:p>
            <a:endParaRPr lang="en-US" baseline="0" dirty="0" smtClean="0"/>
          </a:p>
          <a:p>
            <a:endParaRPr lang="en-US" baseline="0" dirty="0" smtClean="0"/>
          </a:p>
          <a:p>
            <a:pPr defTabSz="924458">
              <a:defRPr/>
            </a:pPr>
            <a:r>
              <a:rPr lang="en-US" dirty="0">
                <a:latin typeface="Arial" charset="0"/>
                <a:cs typeface="Arial" charset="0"/>
              </a:rPr>
              <a:t>With an adequate sample size, the results of a provider’s performance based on a  randomly selected sample are considered to be representative of the provider’s level of compliance across the board.</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4</a:t>
            </a:fld>
            <a:endParaRPr lang="en-US" altLang="en-US"/>
          </a:p>
        </p:txBody>
      </p:sp>
    </p:spTree>
    <p:extLst>
      <p:ext uri="{BB962C8B-B14F-4D97-AF65-F5344CB8AC3E}">
        <p14:creationId xmlns:p14="http://schemas.microsoft.com/office/powerpoint/2010/main" val="178644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For licensed independent practitioners, the sample selection is straightforward – that is, sample selection on the LIP tools is based strictly on randomly selected paid claims for both the routine review and for the post-payment review with the exception of the Storage of Records question on the Routine Review Tool which involves a review of the LIP’s policy and procedures for storage of records and a physical inspection of the area used to store records.</a:t>
            </a:r>
          </a:p>
          <a:p>
            <a:endParaRPr lang="en-US" baseline="0" dirty="0" smtClean="0"/>
          </a:p>
          <a:p>
            <a:r>
              <a:rPr lang="en-US" baseline="0" dirty="0" smtClean="0"/>
              <a:t>For provider agencies, the sample selection process is more diversified.  </a:t>
            </a:r>
          </a:p>
          <a:p>
            <a:endParaRPr lang="en-US" baseline="0" dirty="0" smtClean="0"/>
          </a:p>
          <a:p>
            <a:r>
              <a:rPr lang="en-US" baseline="0" dirty="0" smtClean="0"/>
              <a:t>The post-payment review for provider agencies is based entirely on paid claims.  However, as we explained earlier, some of the items on the routine review tool are based on paid claims (for example, those items having to do with Rights Notification, Coordination of Care and Service Availability) while other items on the routine review tool are based on whether certain activities occurred, such as Incidents, Restrictive Interventions, Complaints, Funds Management or Medication Administration.</a:t>
            </a:r>
          </a:p>
          <a:p>
            <a:endParaRPr lang="en-US" baseline="0" dirty="0" smtClean="0"/>
          </a:p>
          <a:p>
            <a:pPr defTabSz="924458">
              <a:defRPr/>
            </a:pPr>
            <a:r>
              <a:rPr lang="en-US" dirty="0" smtClean="0"/>
              <a:t>Paid claims are the basis</a:t>
            </a:r>
            <a:r>
              <a:rPr lang="en-US" baseline="0" dirty="0" smtClean="0"/>
              <a:t> upon which most of the sample is drawn, however, there is not necessarily a direct  correlation between the number of paid claims or service events required for the sample and the number of records to be reviewed, especially when multiple service  events are selected for the same person.</a:t>
            </a:r>
            <a:endParaRPr lang="en-US" dirty="0" smtClean="0"/>
          </a:p>
          <a:p>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5</a:t>
            </a:fld>
            <a:endParaRPr lang="en-US" altLang="en-US"/>
          </a:p>
        </p:txBody>
      </p:sp>
    </p:spTree>
    <p:extLst>
      <p:ext uri="{BB962C8B-B14F-4D97-AF65-F5344CB8AC3E}">
        <p14:creationId xmlns:p14="http://schemas.microsoft.com/office/powerpoint/2010/main" val="341924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24458">
              <a:defRPr/>
            </a:pPr>
            <a:r>
              <a:rPr lang="en-US" baseline="0" dirty="0" smtClean="0"/>
              <a:t>The sample size  or N means the number of service events required for the sample.</a:t>
            </a:r>
          </a:p>
          <a:p>
            <a:pPr defTabSz="924458">
              <a:defRPr/>
            </a:pPr>
            <a:endParaRPr lang="en-US" baseline="0" dirty="0" smtClean="0"/>
          </a:p>
          <a:p>
            <a:pPr defTabSz="924458">
              <a:defRPr/>
            </a:pPr>
            <a:r>
              <a:rPr lang="en-US" baseline="0" dirty="0" smtClean="0"/>
              <a:t>For LIPs, the sample size is the same for the routine review and the post-payment review.</a:t>
            </a:r>
          </a:p>
          <a:p>
            <a:pPr defTabSz="924458">
              <a:defRPr/>
            </a:pPr>
            <a:endParaRPr lang="en-US" baseline="0" dirty="0" smtClean="0"/>
          </a:p>
          <a:p>
            <a:pPr defTabSz="924458">
              <a:defRPr/>
            </a:pPr>
            <a:r>
              <a:rPr lang="en-US" baseline="0" dirty="0" smtClean="0"/>
              <a:t>However, the sample size varies according to whether the LIP is in a solo practice or a group practice.</a:t>
            </a:r>
          </a:p>
          <a:p>
            <a:pPr defTabSz="924458">
              <a:defRPr/>
            </a:pPr>
            <a:endParaRPr lang="en-US" baseline="0" dirty="0" smtClean="0"/>
          </a:p>
          <a:p>
            <a:pPr defTabSz="924458">
              <a:defRPr/>
            </a:pPr>
            <a:r>
              <a:rPr lang="en-US" baseline="0" dirty="0" smtClean="0"/>
              <a:t>LIPs that operate a solo practice will have a sample size of 10 service events.  This includes a LIP who shares office space with other clinicians but has their own contract and provider number with the LME-MCO.</a:t>
            </a:r>
          </a:p>
          <a:p>
            <a:pPr defTabSz="924458">
              <a:defRPr/>
            </a:pPr>
            <a:endParaRPr lang="en-US" baseline="0" dirty="0" smtClean="0"/>
          </a:p>
          <a:p>
            <a:pPr defTabSz="924458">
              <a:defRPr/>
            </a:pPr>
            <a:r>
              <a:rPr lang="en-US" baseline="0" dirty="0" smtClean="0"/>
              <a:t>For LIPs in a group practice where they all bill under the same provider number, the sample size is 30 service events.  </a:t>
            </a:r>
          </a:p>
          <a:p>
            <a:pPr defTabSz="924458">
              <a:defRPr/>
            </a:pPr>
            <a:endParaRPr lang="en-US" baseline="0" dirty="0" smtClean="0"/>
          </a:p>
          <a:p>
            <a:pPr defTabSz="924458">
              <a:defRPr/>
            </a:pPr>
            <a:r>
              <a:rPr lang="en-US" baseline="0" dirty="0" smtClean="0"/>
              <a:t>For licensed clinicians who are employees of an agency that provides an array of services other than outpatient services, for example, a CABHA,  that clinician’s work is included in the sample for the agency. </a:t>
            </a:r>
          </a:p>
          <a:p>
            <a:pPr defTabSz="924458">
              <a:defRPr/>
            </a:pP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6</a:t>
            </a:fld>
            <a:endParaRPr lang="en-US" altLang="en-US"/>
          </a:p>
        </p:txBody>
      </p:sp>
    </p:spTree>
    <p:extLst>
      <p:ext uri="{BB962C8B-B14F-4D97-AF65-F5344CB8AC3E}">
        <p14:creationId xmlns:p14="http://schemas.microsoft.com/office/powerpoint/2010/main" val="219810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 alluded</a:t>
            </a:r>
            <a:r>
              <a:rPr lang="en-US" baseline="0" dirty="0" smtClean="0"/>
              <a:t> to </a:t>
            </a:r>
            <a:r>
              <a:rPr lang="en-US" dirty="0" smtClean="0"/>
              <a:t>earlier, the sampling methodology for the Routine Review Tool</a:t>
            </a:r>
            <a:r>
              <a:rPr lang="en-US" baseline="0" dirty="0" smtClean="0"/>
              <a:t> for provider agencies is not as uniform as with the LIP review tools.  Various sample sizes are required based on the specific item(s) being reviewed.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7</a:t>
            </a:fld>
            <a:endParaRPr lang="en-US" altLang="en-US"/>
          </a:p>
        </p:txBody>
      </p:sp>
    </p:spTree>
    <p:extLst>
      <p:ext uri="{BB962C8B-B14F-4D97-AF65-F5344CB8AC3E}">
        <p14:creationId xmlns:p14="http://schemas.microsoft.com/office/powerpoint/2010/main" val="25015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a:noFill/>
          <a:ln/>
        </p:spPr>
        <p:txBody>
          <a:bodyPr/>
          <a:lstStyle/>
          <a:p>
            <a:r>
              <a:rPr lang="en-US" dirty="0" smtClean="0"/>
              <a:t>Now</a:t>
            </a:r>
            <a:r>
              <a:rPr lang="en-US" baseline="0" dirty="0" smtClean="0"/>
              <a:t> let’s turn our attention to how the rating system is set up.</a:t>
            </a:r>
            <a:endParaRPr lang="en-US" dirty="0" smtClean="0"/>
          </a:p>
        </p:txBody>
      </p:sp>
      <p:sp>
        <p:nvSpPr>
          <p:cNvPr id="244739" name="Slide Number Placeholder 3"/>
          <p:cNvSpPr>
            <a:spLocks noGrp="1"/>
          </p:cNvSpPr>
          <p:nvPr>
            <p:ph type="sldNum" sz="quarter" idx="5"/>
          </p:nvPr>
        </p:nvSpPr>
        <p:spPr>
          <a:noFill/>
        </p:spPr>
        <p:txBody>
          <a:bodyPr/>
          <a:lstStyle/>
          <a:p>
            <a:fld id="{B6008B5B-18C3-4461-9EE4-04374B7535B2}" type="slidenum">
              <a:rPr lang="en-US" smtClean="0"/>
              <a:pPr/>
              <a:t>8</a:t>
            </a:fld>
            <a:endParaRPr lang="en-US" smtClean="0"/>
          </a:p>
        </p:txBody>
      </p:sp>
    </p:spTree>
    <p:extLst>
      <p:ext uri="{BB962C8B-B14F-4D97-AF65-F5344CB8AC3E}">
        <p14:creationId xmlns:p14="http://schemas.microsoft.com/office/powerpoint/2010/main" val="266209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a:t>
            </a:r>
            <a:r>
              <a:rPr lang="en-US" baseline="0" dirty="0" smtClean="0"/>
              <a:t> scoring options have remained the same – Met, Not Met and Not Applicable or N/A.</a:t>
            </a:r>
          </a:p>
          <a:p>
            <a:endParaRPr lang="en-US" baseline="0" dirty="0" smtClean="0"/>
          </a:p>
          <a:p>
            <a:r>
              <a:rPr lang="en-US" baseline="0" dirty="0" smtClean="0"/>
              <a:t>There is also included in the workbook special checklists to assist in scoring those items for which there are multiple elements to which the provider is required to comply (e.g., Medication Review, Staff Qualifications and Authorization to Release Information).</a:t>
            </a:r>
            <a:endParaRPr lang="en-US" dirty="0" smtClean="0"/>
          </a:p>
        </p:txBody>
      </p:sp>
      <p:sp>
        <p:nvSpPr>
          <p:cNvPr id="4" name="Slide Number Placeholder 3"/>
          <p:cNvSpPr>
            <a:spLocks noGrp="1"/>
          </p:cNvSpPr>
          <p:nvPr>
            <p:ph type="sldNum" sz="quarter" idx="10"/>
          </p:nvPr>
        </p:nvSpPr>
        <p:spPr/>
        <p:txBody>
          <a:bodyPr/>
          <a:lstStyle/>
          <a:p>
            <a:fld id="{5734FA7B-4118-4ACF-BE77-7DB6F1DA9CB5}" type="slidenum">
              <a:rPr lang="en-US" altLang="en-US" smtClean="0"/>
              <a:pPr/>
              <a:t>9</a:t>
            </a:fld>
            <a:endParaRPr lang="en-US" altLang="en-US"/>
          </a:p>
        </p:txBody>
      </p:sp>
    </p:spTree>
    <p:extLst>
      <p:ext uri="{BB962C8B-B14F-4D97-AF65-F5344CB8AC3E}">
        <p14:creationId xmlns:p14="http://schemas.microsoft.com/office/powerpoint/2010/main" val="55183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EF0A47-A4E2-4E97-87C8-7F2F06CA5CD2}" type="slidenum">
              <a:rPr lang="en-US" altLang="en-US"/>
              <a:pPr/>
              <a:t>‹#›</a:t>
            </a:fld>
            <a:endParaRPr lang="en-US" altLang="en-US"/>
          </a:p>
        </p:txBody>
      </p:sp>
    </p:spTree>
    <p:extLst>
      <p:ext uri="{BB962C8B-B14F-4D97-AF65-F5344CB8AC3E}">
        <p14:creationId xmlns:p14="http://schemas.microsoft.com/office/powerpoint/2010/main" val="66346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7F46A7-328E-455C-BCB1-6BB82D1E57C8}" type="slidenum">
              <a:rPr lang="en-US" altLang="en-US"/>
              <a:pPr/>
              <a:t>‹#›</a:t>
            </a:fld>
            <a:endParaRPr lang="en-US" altLang="en-US"/>
          </a:p>
        </p:txBody>
      </p:sp>
    </p:spTree>
    <p:extLst>
      <p:ext uri="{BB962C8B-B14F-4D97-AF65-F5344CB8AC3E}">
        <p14:creationId xmlns:p14="http://schemas.microsoft.com/office/powerpoint/2010/main" val="178230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1B697F-0520-4681-891A-F538073A5A36}" type="slidenum">
              <a:rPr lang="en-US" altLang="en-US"/>
              <a:pPr/>
              <a:t>‹#›</a:t>
            </a:fld>
            <a:endParaRPr lang="en-US" altLang="en-US"/>
          </a:p>
        </p:txBody>
      </p:sp>
    </p:spTree>
    <p:extLst>
      <p:ext uri="{BB962C8B-B14F-4D97-AF65-F5344CB8AC3E}">
        <p14:creationId xmlns:p14="http://schemas.microsoft.com/office/powerpoint/2010/main" val="300268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FFE925-A777-404F-80AC-C3EA935E1816}" type="slidenum">
              <a:rPr lang="en-US" altLang="en-US"/>
              <a:pPr/>
              <a:t>‹#›</a:t>
            </a:fld>
            <a:endParaRPr lang="en-US" altLang="en-US"/>
          </a:p>
        </p:txBody>
      </p:sp>
    </p:spTree>
    <p:extLst>
      <p:ext uri="{BB962C8B-B14F-4D97-AF65-F5344CB8AC3E}">
        <p14:creationId xmlns:p14="http://schemas.microsoft.com/office/powerpoint/2010/main" val="207801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6E60DE-A790-44A7-9112-FA0BD5D67DB6}" type="slidenum">
              <a:rPr lang="en-US" altLang="en-US"/>
              <a:pPr/>
              <a:t>‹#›</a:t>
            </a:fld>
            <a:endParaRPr lang="en-US" altLang="en-US"/>
          </a:p>
        </p:txBody>
      </p:sp>
    </p:spTree>
    <p:extLst>
      <p:ext uri="{BB962C8B-B14F-4D97-AF65-F5344CB8AC3E}">
        <p14:creationId xmlns:p14="http://schemas.microsoft.com/office/powerpoint/2010/main" val="345482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69AD86-06B8-40AE-9EC9-6117CC650AB6}" type="slidenum">
              <a:rPr lang="en-US" altLang="en-US"/>
              <a:pPr/>
              <a:t>‹#›</a:t>
            </a:fld>
            <a:endParaRPr lang="en-US" altLang="en-US"/>
          </a:p>
        </p:txBody>
      </p:sp>
    </p:spTree>
    <p:extLst>
      <p:ext uri="{BB962C8B-B14F-4D97-AF65-F5344CB8AC3E}">
        <p14:creationId xmlns:p14="http://schemas.microsoft.com/office/powerpoint/2010/main" val="241216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A89F31F-BD43-4109-BD60-6EB4E17269EB}" type="slidenum">
              <a:rPr lang="en-US" altLang="en-US"/>
              <a:pPr/>
              <a:t>‹#›</a:t>
            </a:fld>
            <a:endParaRPr lang="en-US" altLang="en-US"/>
          </a:p>
        </p:txBody>
      </p:sp>
    </p:spTree>
    <p:extLst>
      <p:ext uri="{BB962C8B-B14F-4D97-AF65-F5344CB8AC3E}">
        <p14:creationId xmlns:p14="http://schemas.microsoft.com/office/powerpoint/2010/main" val="11424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13F1FD1-B837-47B1-B5F0-AE8E9C33E515}" type="slidenum">
              <a:rPr lang="en-US" altLang="en-US"/>
              <a:pPr/>
              <a:t>‹#›</a:t>
            </a:fld>
            <a:endParaRPr lang="en-US" altLang="en-US"/>
          </a:p>
        </p:txBody>
      </p:sp>
    </p:spTree>
    <p:extLst>
      <p:ext uri="{BB962C8B-B14F-4D97-AF65-F5344CB8AC3E}">
        <p14:creationId xmlns:p14="http://schemas.microsoft.com/office/powerpoint/2010/main" val="7446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FE33797-145C-46AD-820D-5B175066A16C}" type="slidenum">
              <a:rPr lang="en-US" altLang="en-US"/>
              <a:pPr/>
              <a:t>‹#›</a:t>
            </a:fld>
            <a:endParaRPr lang="en-US" altLang="en-US"/>
          </a:p>
        </p:txBody>
      </p:sp>
    </p:spTree>
    <p:extLst>
      <p:ext uri="{BB962C8B-B14F-4D97-AF65-F5344CB8AC3E}">
        <p14:creationId xmlns:p14="http://schemas.microsoft.com/office/powerpoint/2010/main" val="314439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F1012E-A86F-4AA9-AFE0-E176BBEBA5D0}" type="slidenum">
              <a:rPr lang="en-US" altLang="en-US"/>
              <a:pPr/>
              <a:t>‹#›</a:t>
            </a:fld>
            <a:endParaRPr lang="en-US" altLang="en-US"/>
          </a:p>
        </p:txBody>
      </p:sp>
    </p:spTree>
    <p:extLst>
      <p:ext uri="{BB962C8B-B14F-4D97-AF65-F5344CB8AC3E}">
        <p14:creationId xmlns:p14="http://schemas.microsoft.com/office/powerpoint/2010/main" val="45399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B2127A-BEDA-47E4-AB68-528A1C93EFCF}" type="slidenum">
              <a:rPr lang="en-US" altLang="en-US"/>
              <a:pPr/>
              <a:t>‹#›</a:t>
            </a:fld>
            <a:endParaRPr lang="en-US" altLang="en-US"/>
          </a:p>
        </p:txBody>
      </p:sp>
    </p:spTree>
    <p:extLst>
      <p:ext uri="{BB962C8B-B14F-4D97-AF65-F5344CB8AC3E}">
        <p14:creationId xmlns:p14="http://schemas.microsoft.com/office/powerpoint/2010/main" val="387128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C9AC613-C7A7-419A-9978-A4509DA2A9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hyperlink" Target="http://www.ncdhhs.gov/mhddsas/providers/providermonitoring/index.htm" TargetMode="External"/><Relationship Id="rId7" Type="http://schemas.openxmlformats.org/officeDocument/2006/relationships/hyperlink" Target="http://www.ncdhhs.gov/dhsr/mhlcs/mhpage.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ncdhhs.gov/mhddsas/providers/POC/index.htm" TargetMode="External"/><Relationship Id="rId5" Type="http://schemas.openxmlformats.org/officeDocument/2006/relationships/hyperlink" Target="http://www.ncdhhs.gov/dma/mp/" TargetMode="External"/><Relationship Id="rId4" Type="http://schemas.openxmlformats.org/officeDocument/2006/relationships/hyperlink" Target="http://www.ncdhhs.gov/mhddsas/statspublications/Manuals/rmdmanual-final.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ncdhhs.gov/mhddsas/providers/providermonitoring/index.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provider.monitoring@dhhs.nc.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304800"/>
            <a:ext cx="8229600" cy="2286000"/>
          </a:xfrm>
        </p:spPr>
        <p:txBody>
          <a:bodyPr/>
          <a:lstStyle/>
          <a:p>
            <a:r>
              <a:rPr lang="en-US" altLang="en-US" sz="4300" b="1" dirty="0" smtClean="0"/>
              <a:t>Transparency in Provider Monitoring</a:t>
            </a:r>
            <a:endParaRPr lang="en-US" altLang="en-US" sz="4300" b="1" dirty="0"/>
          </a:p>
        </p:txBody>
      </p:sp>
      <p:sp>
        <p:nvSpPr>
          <p:cNvPr id="3075" name="Content Placeholder 2"/>
          <p:cNvSpPr>
            <a:spLocks noGrp="1"/>
          </p:cNvSpPr>
          <p:nvPr>
            <p:ph idx="4294967295"/>
          </p:nvPr>
        </p:nvSpPr>
        <p:spPr>
          <a:xfrm>
            <a:off x="2514600" y="2590800"/>
            <a:ext cx="5562600" cy="2292350"/>
          </a:xfrm>
        </p:spPr>
        <p:txBody>
          <a:bodyPr/>
          <a:lstStyle/>
          <a:p>
            <a:pPr marL="463550" indent="-463550" algn="ctr">
              <a:buFontTx/>
              <a:buNone/>
            </a:pPr>
            <a:r>
              <a:rPr lang="en-US" altLang="en-US" sz="2400" i="1" dirty="0"/>
              <a:t>Developed by the</a:t>
            </a:r>
            <a:r>
              <a:rPr lang="en-US" altLang="en-US" i="1" dirty="0"/>
              <a:t> </a:t>
            </a:r>
          </a:p>
          <a:p>
            <a:pPr marL="463550" indent="-463550" algn="ctr">
              <a:buFontTx/>
              <a:buNone/>
            </a:pPr>
            <a:r>
              <a:rPr lang="en-US" altLang="en-US" sz="2400" i="1" dirty="0"/>
              <a:t>NC </a:t>
            </a:r>
            <a:r>
              <a:rPr lang="en-US" altLang="en-US" sz="2400" i="1" dirty="0" smtClean="0"/>
              <a:t>DHHS-LME/MCO-Provider </a:t>
            </a:r>
            <a:endParaRPr lang="en-US" altLang="en-US" sz="2400" i="1" dirty="0"/>
          </a:p>
          <a:p>
            <a:pPr marL="463550" indent="-463550" algn="ctr">
              <a:buFontTx/>
              <a:buNone/>
            </a:pPr>
            <a:r>
              <a:rPr lang="en-US" altLang="en-US" sz="2400" i="1" dirty="0"/>
              <a:t>Collaboration Workgroup</a:t>
            </a:r>
          </a:p>
          <a:p>
            <a:pPr marL="463550" indent="-463550" algn="ctr">
              <a:buFontTx/>
              <a:buNone/>
            </a:pPr>
            <a:r>
              <a:rPr lang="en-US" altLang="en-US" sz="2400" i="1" dirty="0"/>
              <a:t>February 2014</a:t>
            </a:r>
          </a:p>
          <a:p>
            <a:pPr marL="463550" indent="-463550" algn="ctr">
              <a:buFontTx/>
              <a:buNone/>
            </a:pPr>
            <a:endParaRPr lang="en-US" altLang="en-US" sz="2800" i="1" dirty="0"/>
          </a:p>
        </p:txBody>
      </p:sp>
      <p:sp>
        <p:nvSpPr>
          <p:cNvPr id="4" name="Slide Number Placeholder 3"/>
          <p:cNvSpPr txBox="1">
            <a:spLocks noGrp="1"/>
          </p:cNvSpPr>
          <p:nvPr/>
        </p:nvSpPr>
        <p:spPr>
          <a:xfrm>
            <a:off x="9844088" y="4411663"/>
            <a:ext cx="1482725" cy="850900"/>
          </a:xfrm>
          <a:prstGeom prst="rect">
            <a:avLst/>
          </a:prstGeom>
          <a:noFill/>
        </p:spPr>
        <p:txBody>
          <a:bodyPr anchor="ctr"/>
          <a:lstStyle/>
          <a:p>
            <a:pPr algn="r" fontAlgn="auto">
              <a:spcBef>
                <a:spcPts val="0"/>
              </a:spcBef>
              <a:spcAft>
                <a:spcPts val="0"/>
              </a:spcAft>
              <a:defRPr/>
            </a:pPr>
            <a:endParaRPr lang="en-US" sz="2000" dirty="0">
              <a:gradFill>
                <a:gsLst>
                  <a:gs pos="0">
                    <a:schemeClr val="tx1">
                      <a:alpha val="10000"/>
                    </a:schemeClr>
                  </a:gs>
                  <a:gs pos="100000">
                    <a:schemeClr val="tx1">
                      <a:alpha val="10000"/>
                    </a:schemeClr>
                  </a:gs>
                </a:gsLst>
                <a:lin ang="5400000" scaled="0"/>
              </a:gradFill>
              <a:latin typeface="Impact" pitchFamily="34" charset="0"/>
            </a:endParaRPr>
          </a:p>
        </p:txBody>
      </p:sp>
      <p:pic>
        <p:nvPicPr>
          <p:cNvPr id="3077" name="Picture 2" descr="C:\Users\Sandee\AppData\Local\Microsoft\Windows\Temporary Internet Files\Content.IE5\IAHNX1GU\MP910216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22625"/>
            <a:ext cx="30353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7"/>
          <p:cNvSpPr txBox="1">
            <a:spLocks noChangeArrowheads="1"/>
          </p:cNvSpPr>
          <p:nvPr/>
        </p:nvSpPr>
        <p:spPr bwMode="auto">
          <a:xfrm>
            <a:off x="444500" y="6215063"/>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i="1"/>
              <a:t>Revised 3-4-14</a:t>
            </a:r>
          </a:p>
        </p:txBody>
      </p:sp>
      <p:sp>
        <p:nvSpPr>
          <p:cNvPr id="3079" name="Text Box 7"/>
          <p:cNvSpPr txBox="1">
            <a:spLocks noChangeArrowheads="1"/>
          </p:cNvSpPr>
          <p:nvPr/>
        </p:nvSpPr>
        <p:spPr bwMode="auto">
          <a:xfrm>
            <a:off x="3276600" y="4953000"/>
            <a:ext cx="50154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Presented by </a:t>
            </a:r>
            <a:r>
              <a:rPr lang="en-US" altLang="en-US" sz="2000" dirty="0" smtClean="0"/>
              <a:t>Mary T. Tripp</a:t>
            </a:r>
          </a:p>
          <a:p>
            <a:r>
              <a:rPr lang="en-US" altLang="en-US" sz="2000" dirty="0" smtClean="0"/>
              <a:t>Policy Unit Leader</a:t>
            </a:r>
            <a:endParaRPr lang="en-US" altLang="en-US" sz="2000" dirty="0"/>
          </a:p>
          <a:p>
            <a:r>
              <a:rPr lang="en-US" altLang="en-US" sz="2000" dirty="0" smtClean="0"/>
              <a:t>DHHS-DMH/DD/SAS </a:t>
            </a:r>
            <a:r>
              <a:rPr lang="en-US" altLang="en-US" sz="2000" dirty="0"/>
              <a:t>Accountability </a:t>
            </a:r>
            <a:r>
              <a:rPr lang="en-US" altLang="en-US" sz="2000" dirty="0" smtClean="0"/>
              <a:t>Team</a:t>
            </a:r>
            <a:endParaRPr lang="en-US"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33797-145C-46AD-820D-5B175066A16C}" type="slidenum">
              <a:rPr lang="en-US" altLang="en-US" smtClean="0"/>
              <a:pPr/>
              <a:t>10</a:t>
            </a:fld>
            <a:endParaRPr lang="en-US" alt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3" t="21486" r="2891" b="17479"/>
          <a:stretch/>
        </p:blipFill>
        <p:spPr bwMode="auto">
          <a:xfrm>
            <a:off x="178338" y="735396"/>
            <a:ext cx="8813262" cy="452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40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p:txBody>
          <a:bodyPr/>
          <a:lstStyle/>
          <a:p>
            <a:r>
              <a:rPr lang="en-US" smtClean="0"/>
              <a:t>Scoring</a:t>
            </a:r>
          </a:p>
        </p:txBody>
      </p:sp>
      <p:sp>
        <p:nvSpPr>
          <p:cNvPr id="246786" name="Content Placeholder 2"/>
          <p:cNvSpPr>
            <a:spLocks noGrp="1"/>
          </p:cNvSpPr>
          <p:nvPr>
            <p:ph idx="1"/>
          </p:nvPr>
        </p:nvSpPr>
        <p:spPr>
          <a:xfrm>
            <a:off x="914400" y="762000"/>
            <a:ext cx="7313613" cy="4618038"/>
          </a:xfrm>
        </p:spPr>
        <p:txBody>
          <a:bodyPr/>
          <a:lstStyle/>
          <a:p>
            <a:pPr marL="0" indent="0">
              <a:buFontTx/>
              <a:buNone/>
            </a:pPr>
            <a:r>
              <a:rPr lang="en-US" dirty="0" smtClean="0"/>
              <a:t>                                                 </a:t>
            </a:r>
          </a:p>
          <a:p>
            <a:pPr marL="0" indent="0">
              <a:buFontTx/>
              <a:buNone/>
            </a:pPr>
            <a:r>
              <a:rPr lang="en-US" dirty="0" smtClean="0"/>
              <a:t>                       </a:t>
            </a:r>
          </a:p>
          <a:p>
            <a:pPr marL="0" indent="0"/>
            <a:r>
              <a:rPr lang="en-US" sz="2800" dirty="0" smtClean="0"/>
              <a:t>Enhanced Guidelines:</a:t>
            </a:r>
          </a:p>
          <a:p>
            <a:pPr marL="0" indent="0"/>
            <a:endParaRPr lang="en-US" sz="800" dirty="0" smtClean="0"/>
          </a:p>
          <a:p>
            <a:pPr lvl="1">
              <a:buFont typeface="Wingdings" pitchFamily="2" charset="2"/>
              <a:buChar char="Ø"/>
            </a:pPr>
            <a:r>
              <a:rPr lang="en-US" sz="2600" dirty="0" smtClean="0"/>
              <a:t>More specific </a:t>
            </a:r>
          </a:p>
          <a:p>
            <a:pPr lvl="1">
              <a:buFont typeface="Wingdings" pitchFamily="2" charset="2"/>
              <a:buChar char="Ø"/>
            </a:pPr>
            <a:endParaRPr lang="en-US" sz="2600" dirty="0" smtClean="0"/>
          </a:p>
          <a:p>
            <a:pPr lvl="1">
              <a:buFont typeface="Wingdings" pitchFamily="2" charset="2"/>
              <a:buChar char="Ø"/>
            </a:pPr>
            <a:r>
              <a:rPr lang="en-US" sz="2600" dirty="0" smtClean="0"/>
              <a:t>More pertinent to general program operations</a:t>
            </a:r>
          </a:p>
        </p:txBody>
      </p:sp>
      <p:pic>
        <p:nvPicPr>
          <p:cNvPr id="24678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83" b="100000" l="0" r="100000">
                        <a14:foregroundMark x1="54589" y1="36232" x2="54589" y2="36232"/>
                        <a14:foregroundMark x1="48309" y1="34783" x2="48309" y2="34783"/>
                        <a14:foregroundMark x1="45411" y1="37198" x2="45411" y2="37198"/>
                        <a14:foregroundMark x1="50242" y1="45411" x2="50242" y2="45411"/>
                        <a14:foregroundMark x1="55556" y1="43961" x2="55556" y2="43961"/>
                        <a14:foregroundMark x1="31401" y1="81159" x2="31401" y2="81159"/>
                        <a14:foregroundMark x1="81159" y1="50725" x2="81159" y2="50725"/>
                        <a14:foregroundMark x1="85024" y1="29952" x2="85024" y2="29952"/>
                        <a14:foregroundMark x1="76329" y1="29469" x2="76329" y2="29469"/>
                        <a14:foregroundMark x1="48309" y1="55072" x2="48309" y2="55072"/>
                        <a14:foregroundMark x1="48309" y1="63285" x2="48309" y2="63285"/>
                        <a14:foregroundMark x1="93237" y1="61353" x2="93237" y2="61353"/>
                        <a14:foregroundMark x1="88889" y1="68116" x2="88889" y2="68116"/>
                        <a14:foregroundMark x1="53623" y1="55072" x2="53623" y2="55072"/>
                        <a14:foregroundMark x1="33816" y1="31401" x2="33816" y2="31401"/>
                        <a14:foregroundMark x1="87440" y1="63285" x2="87440" y2="63285"/>
                        <a14:foregroundMark x1="84058" y1="69565" x2="84058" y2="69565"/>
                      </a14:backgroundRemoval>
                    </a14:imgEffect>
                  </a14:imgLayer>
                </a14:imgProps>
              </a:ext>
            </a:extLst>
          </a:blip>
          <a:srcRect/>
          <a:stretch>
            <a:fillRect/>
          </a:stretch>
        </p:blipFill>
        <p:spPr bwMode="auto">
          <a:xfrm>
            <a:off x="5819775" y="1125538"/>
            <a:ext cx="1971675" cy="19716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FFE925-A777-404F-80AC-C3EA935E1816}" type="slidenum">
              <a:rPr lang="en-US" altLang="en-US" smtClean="0"/>
              <a:pPr/>
              <a:t>11</a:t>
            </a:fld>
            <a:endParaRPr lang="en-US" altLang="en-US"/>
          </a:p>
        </p:txBody>
      </p:sp>
    </p:spTree>
    <p:extLst>
      <p:ext uri="{BB962C8B-B14F-4D97-AF65-F5344CB8AC3E}">
        <p14:creationId xmlns:p14="http://schemas.microsoft.com/office/powerpoint/2010/main" val="62969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33797-145C-46AD-820D-5B175066A16C}" type="slidenum">
              <a:rPr lang="en-US" altLang="en-US" smtClean="0"/>
              <a:pPr/>
              <a:t>12</a:t>
            </a:fld>
            <a:endParaRPr lang="en-US"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2" t="21386" r="24452" b="9180"/>
          <a:stretch/>
        </p:blipFill>
        <p:spPr bwMode="auto">
          <a:xfrm>
            <a:off x="304800" y="533400"/>
            <a:ext cx="8017557"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40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en-US" smtClean="0"/>
              <a:t>Scoring</a:t>
            </a:r>
          </a:p>
        </p:txBody>
      </p:sp>
      <p:sp>
        <p:nvSpPr>
          <p:cNvPr id="247810" name="Content Placeholder 2"/>
          <p:cNvSpPr>
            <a:spLocks noGrp="1"/>
          </p:cNvSpPr>
          <p:nvPr>
            <p:ph idx="1"/>
          </p:nvPr>
        </p:nvSpPr>
        <p:spPr>
          <a:xfrm>
            <a:off x="738188" y="198438"/>
            <a:ext cx="7313612" cy="4056062"/>
          </a:xfrm>
        </p:spPr>
        <p:txBody>
          <a:bodyPr/>
          <a:lstStyle/>
          <a:p>
            <a:pPr marL="0" indent="0">
              <a:buFontTx/>
              <a:buNone/>
            </a:pPr>
            <a:r>
              <a:rPr lang="en-US" dirty="0" smtClean="0"/>
              <a:t>                                                 </a:t>
            </a:r>
          </a:p>
          <a:p>
            <a:pPr marL="0" indent="0">
              <a:buFontTx/>
              <a:buNone/>
            </a:pPr>
            <a:endParaRPr lang="en-US" dirty="0" smtClean="0"/>
          </a:p>
          <a:p>
            <a:pPr marL="0" indent="0">
              <a:buFontTx/>
              <a:buNone/>
            </a:pPr>
            <a:r>
              <a:rPr lang="en-US" dirty="0" smtClean="0"/>
              <a:t>                        </a:t>
            </a:r>
          </a:p>
          <a:p>
            <a:pPr marL="0" indent="0"/>
            <a:endParaRPr lang="en-US" sz="2800" dirty="0" smtClean="0"/>
          </a:p>
          <a:p>
            <a:pPr marL="0" indent="0"/>
            <a:r>
              <a:rPr lang="en-US" sz="2800" dirty="0" smtClean="0"/>
              <a:t>The threshold for passing each section of the routine review tool is 85%.   </a:t>
            </a:r>
            <a:r>
              <a:rPr lang="en-US" sz="1800" dirty="0" smtClean="0"/>
              <a:t>(Exception:  On the Agency Tool, if the Restrictive  Interventions item is missed, the entire section on Incidents, Restrictive Interventions and Complaints is failed).</a:t>
            </a:r>
          </a:p>
          <a:p>
            <a:pPr marL="0" indent="0"/>
            <a:r>
              <a:rPr lang="en-US" sz="2800" dirty="0" smtClean="0"/>
              <a:t>The minimum overall score for the routine review tool is also 85%.</a:t>
            </a:r>
          </a:p>
        </p:txBody>
      </p:sp>
      <p:pic>
        <p:nvPicPr>
          <p:cNvPr id="24781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8980" y1="61111" x2="48980" y2="61111"/>
                        <a14:foregroundMark x1="65306" y1="76852" x2="65306" y2="76852"/>
                        <a14:foregroundMark x1="65306" y1="76852" x2="65306" y2="76852"/>
                        <a14:foregroundMark x1="38776" y1="64815" x2="38776" y2="64815"/>
                        <a14:foregroundMark x1="26531" y1="44444" x2="26531" y2="44444"/>
                        <a14:foregroundMark x1="22449" y1="29630" x2="22449" y2="29630"/>
                        <a14:foregroundMark x1="12245" y1="34259" x2="12245" y2="34259"/>
                        <a14:foregroundMark x1="18367" y1="50000" x2="18367" y2="50000"/>
                        <a14:foregroundMark x1="9184" y1="22222" x2="9184" y2="22222"/>
                        <a14:foregroundMark x1="8163" y1="40741" x2="8163" y2="40741"/>
                        <a14:foregroundMark x1="19388" y1="66667" x2="19388" y2="66667"/>
                        <a14:foregroundMark x1="22449" y1="87037" x2="22449" y2="87037"/>
                        <a14:foregroundMark x1="48980" y1="86111" x2="48980" y2="86111"/>
                        <a14:foregroundMark x1="70408" y1="71296" x2="70408" y2="71296"/>
                        <a14:foregroundMark x1="78571" y1="37037" x2="78571" y2="37037"/>
                        <a14:foregroundMark x1="78571" y1="33333" x2="78571" y2="33333"/>
                      </a14:backgroundRemoval>
                    </a14:imgEffect>
                  </a14:imgLayer>
                </a14:imgProps>
              </a:ext>
            </a:extLst>
          </a:blip>
          <a:srcRect/>
          <a:stretch>
            <a:fillRect/>
          </a:stretch>
        </p:blipFill>
        <p:spPr bwMode="auto">
          <a:xfrm>
            <a:off x="6516687" y="264319"/>
            <a:ext cx="2009775" cy="221456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FFE925-A777-404F-80AC-C3EA935E1816}" type="slidenum">
              <a:rPr lang="en-US" altLang="en-US" smtClean="0"/>
              <a:pPr/>
              <a:t>13</a:t>
            </a:fld>
            <a:endParaRPr lang="en-US" altLang="en-US"/>
          </a:p>
        </p:txBody>
      </p:sp>
    </p:spTree>
    <p:extLst>
      <p:ext uri="{BB962C8B-B14F-4D97-AF65-F5344CB8AC3E}">
        <p14:creationId xmlns:p14="http://schemas.microsoft.com/office/powerpoint/2010/main" val="84831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p:txBody>
          <a:bodyPr/>
          <a:lstStyle/>
          <a:p>
            <a:pPr eaLnBrk="1" hangingPunct="1"/>
            <a:r>
              <a:rPr lang="en-US" smtClean="0"/>
              <a:t>Weighting</a:t>
            </a:r>
          </a:p>
        </p:txBody>
      </p:sp>
      <p:sp>
        <p:nvSpPr>
          <p:cNvPr id="248834" name="Content Placeholder 2"/>
          <p:cNvSpPr>
            <a:spLocks noGrp="1"/>
          </p:cNvSpPr>
          <p:nvPr>
            <p:ph idx="1"/>
          </p:nvPr>
        </p:nvSpPr>
        <p:spPr/>
        <p:txBody>
          <a:bodyPr/>
          <a:lstStyle/>
          <a:p>
            <a:pPr eaLnBrk="1" hangingPunct="1"/>
            <a:r>
              <a:rPr lang="en-US" sz="2800" smtClean="0"/>
              <a:t>The weight for any item scored as “N/A” is distributed across the other items in that section.</a:t>
            </a:r>
          </a:p>
          <a:p>
            <a:pPr algn="ctr" eaLnBrk="1" hangingPunct="1">
              <a:buFontTx/>
              <a:buNone/>
            </a:pPr>
            <a:endParaRPr lang="en-US" sz="2800" smtClean="0"/>
          </a:p>
        </p:txBody>
      </p:sp>
      <p:pic>
        <p:nvPicPr>
          <p:cNvPr id="24883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9064" y1="4333" x2="29064" y2="4333"/>
                      </a14:backgroundRemoval>
                    </a14:imgEffect>
                  </a14:imgLayer>
                </a14:imgProps>
              </a:ext>
            </a:extLst>
          </a:blip>
          <a:srcRect/>
          <a:stretch>
            <a:fillRect/>
          </a:stretch>
        </p:blipFill>
        <p:spPr bwMode="auto">
          <a:xfrm>
            <a:off x="3605213" y="3032125"/>
            <a:ext cx="1933575" cy="3295650"/>
          </a:xfrm>
          <a:prstGeom prst="rect">
            <a:avLst/>
          </a:prstGeom>
          <a:noFill/>
          <a:ln w="9525">
            <a:noFill/>
            <a:miter lim="800000"/>
            <a:headEnd/>
            <a:tailEnd/>
          </a:ln>
        </p:spPr>
      </p:pic>
      <p:sp>
        <p:nvSpPr>
          <p:cNvPr id="2488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A89F31F-BD43-4109-BD60-6EB4E17269EB}" type="slidenum">
              <a:rPr lang="en-US" altLang="en-US"/>
              <a:pPr/>
              <a:t>14</a:t>
            </a:fld>
            <a:endParaRPr lang="en-US" altLang="en-US" dirty="0"/>
          </a:p>
          <a:p>
            <a:pPr fontAlgn="base">
              <a:spcBef>
                <a:spcPct val="0"/>
              </a:spcBef>
              <a:spcAft>
                <a:spcPct val="0"/>
              </a:spcAft>
            </a:pPr>
            <a:endParaRPr lang="en-US" dirty="0" smtClean="0">
              <a:solidFill>
                <a:srgbClr val="092471"/>
              </a:solidFill>
            </a:endParaRPr>
          </a:p>
        </p:txBody>
      </p:sp>
    </p:spTree>
    <p:extLst>
      <p:ext uri="{BB962C8B-B14F-4D97-AF65-F5344CB8AC3E}">
        <p14:creationId xmlns:p14="http://schemas.microsoft.com/office/powerpoint/2010/main" val="2656717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a:xfrm>
            <a:off x="914400" y="511175"/>
            <a:ext cx="7313613" cy="868363"/>
          </a:xfrm>
        </p:spPr>
        <p:txBody>
          <a:bodyPr/>
          <a:lstStyle/>
          <a:p>
            <a:pPr eaLnBrk="1" hangingPunct="1"/>
            <a:r>
              <a:rPr lang="en-US" dirty="0" smtClean="0"/>
              <a:t>Weighting</a:t>
            </a:r>
          </a:p>
        </p:txBody>
      </p:sp>
      <p:sp>
        <p:nvSpPr>
          <p:cNvPr id="3" name="Content Placeholder 2"/>
          <p:cNvSpPr>
            <a:spLocks noGrp="1"/>
          </p:cNvSpPr>
          <p:nvPr>
            <p:ph idx="1"/>
          </p:nvPr>
        </p:nvSpPr>
        <p:spPr>
          <a:xfrm>
            <a:off x="914400" y="1524000"/>
            <a:ext cx="7313613" cy="4267200"/>
          </a:xfrm>
        </p:spPr>
        <p:txBody>
          <a:bodyPr rtlCol="0">
            <a:noAutofit/>
          </a:bodyPr>
          <a:lstStyle/>
          <a:p>
            <a:pPr eaLnBrk="1" fontAlgn="auto" hangingPunct="1">
              <a:spcAft>
                <a:spcPts val="0"/>
              </a:spcAft>
              <a:defRPr/>
            </a:pPr>
            <a:r>
              <a:rPr lang="en-US" sz="2000" dirty="0" smtClean="0">
                <a:latin typeface="Times New Roman" panose="02020603050405020304" pitchFamily="18" charset="0"/>
                <a:cs typeface="Times New Roman" panose="02020603050405020304" pitchFamily="18" charset="0"/>
              </a:rPr>
              <a:t>Non-compliance </a:t>
            </a:r>
            <a:r>
              <a:rPr lang="en-US" sz="2000" dirty="0">
                <a:latin typeface="Times New Roman" panose="02020603050405020304" pitchFamily="18" charset="0"/>
                <a:cs typeface="Times New Roman" panose="02020603050405020304" pitchFamily="18" charset="0"/>
              </a:rPr>
              <a:t>on certain items </a:t>
            </a:r>
            <a:r>
              <a:rPr lang="en-US" sz="2000" dirty="0" smtClean="0">
                <a:latin typeface="Times New Roman" panose="02020603050405020304" pitchFamily="18" charset="0"/>
                <a:cs typeface="Times New Roman" panose="02020603050405020304" pitchFamily="18" charset="0"/>
              </a:rPr>
              <a:t>results in the individual record being scored as “Not Met:”</a:t>
            </a:r>
          </a:p>
          <a:p>
            <a:pPr marL="450850" lvl="1" indent="0" eaLnBrk="1" fontAlgn="auto" hangingPunct="1">
              <a:spcAft>
                <a:spcPts val="0"/>
              </a:spcAft>
              <a:buFontTx/>
              <a:buNone/>
              <a:defRPr/>
            </a:pPr>
            <a:endParaRPr lang="en-US" sz="800" u="sng"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smtClean="0">
                <a:latin typeface="Times New Roman" panose="02020603050405020304" pitchFamily="18" charset="0"/>
                <a:cs typeface="Times New Roman" panose="02020603050405020304" pitchFamily="18" charset="0"/>
              </a:rPr>
              <a:t>Authorization to Release Records</a:t>
            </a:r>
          </a:p>
          <a:p>
            <a:pPr lvl="1" eaLnBrk="1" fontAlgn="auto" hangingPunct="1">
              <a:spcAft>
                <a:spcPts val="0"/>
              </a:spcAft>
              <a:buFont typeface="Wingdings" panose="05000000000000000000" pitchFamily="2" charset="2"/>
              <a:buChar char="Ø"/>
              <a:defRPr/>
            </a:pPr>
            <a:r>
              <a:rPr lang="en-US" sz="1800" dirty="0" smtClean="0">
                <a:latin typeface="Times New Roman" panose="02020603050405020304" pitchFamily="18" charset="0"/>
                <a:cs typeface="Times New Roman" panose="02020603050405020304" pitchFamily="18" charset="0"/>
              </a:rPr>
              <a:t>All elements required by rule must be included in the record release form  in order for this item to be scored as “Met.” [See Record Release Checklist]</a:t>
            </a:r>
          </a:p>
          <a:p>
            <a:pPr lvl="1" eaLnBrk="1" fontAlgn="auto" hangingPunct="1">
              <a:spcAft>
                <a:spcPts val="0"/>
              </a:spcAft>
              <a:buFont typeface="Wingdings" panose="05000000000000000000" pitchFamily="2" charset="2"/>
              <a:buChar char="Ø"/>
              <a:defRPr/>
            </a:pPr>
            <a:endParaRPr lang="en-US" sz="800"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a:latin typeface="Times New Roman" panose="02020603050405020304" pitchFamily="18" charset="0"/>
                <a:cs typeface="Times New Roman" panose="02020603050405020304" pitchFamily="18" charset="0"/>
              </a:rPr>
              <a:t>Medication Review Tool</a:t>
            </a:r>
          </a:p>
          <a:p>
            <a:pPr lvl="1" eaLnBrk="1" fontAlgn="auto" hangingPunct="1">
              <a:spcAft>
                <a:spcPts val="0"/>
              </a:spcAft>
              <a:buFont typeface="Wingdings" panose="05000000000000000000" pitchFamily="2" charset="2"/>
              <a:buChar char="Ø"/>
              <a:defRPr/>
            </a:pPr>
            <a:r>
              <a:rPr lang="en-US" sz="1800" dirty="0">
                <a:latin typeface="Times New Roman" panose="02020603050405020304" pitchFamily="18" charset="0"/>
                <a:cs typeface="Times New Roman" panose="02020603050405020304" pitchFamily="18" charset="0"/>
              </a:rPr>
              <a:t>If any of the following requirements is out-of-compliance, the individual record is “Not Met.” [see Medication Review Checklist]</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Medication Order Properly Signed/Countersigned by Prescribing Physician</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Medication Label Matches the Medication Order</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List of Medications on the MAR match the Medication Order</a:t>
            </a:r>
          </a:p>
          <a:p>
            <a:pPr lvl="2" eaLnBrk="1" fontAlgn="auto" hangingPunct="1">
              <a:spcAft>
                <a:spcPts val="0"/>
              </a:spcAft>
              <a:buFont typeface="Wingdings" panose="05000000000000000000" pitchFamily="2" charset="2"/>
              <a:buChar char="§"/>
              <a:defRPr/>
            </a:pPr>
            <a:r>
              <a:rPr lang="en-US" sz="1400" dirty="0">
                <a:latin typeface="Times New Roman" panose="02020603050405020304" pitchFamily="18" charset="0"/>
                <a:cs typeface="Times New Roman" panose="02020603050405020304" pitchFamily="18" charset="0"/>
              </a:rPr>
              <a:t>Documentation that Medication Education Occurred</a:t>
            </a:r>
          </a:p>
          <a:p>
            <a:pPr lvl="1" eaLnBrk="1" fontAlgn="auto" hangingPunct="1">
              <a:spcAft>
                <a:spcPts val="0"/>
              </a:spcAft>
              <a:buFont typeface="Wingdings" panose="05000000000000000000" pitchFamily="2" charset="2"/>
              <a:buChar char="Ø"/>
              <a:defRPr/>
            </a:pPr>
            <a:endParaRPr lang="en-US" sz="1800" dirty="0" smtClean="0"/>
          </a:p>
        </p:txBody>
      </p:sp>
      <p:sp>
        <p:nvSpPr>
          <p:cNvPr id="2508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A89F31F-BD43-4109-BD60-6EB4E17269EB}" type="slidenum">
              <a:rPr lang="en-US" altLang="en-US"/>
              <a:pPr/>
              <a:t>15</a:t>
            </a:fld>
            <a:endParaRPr lang="en-US" altLang="en-US" dirty="0"/>
          </a:p>
        </p:txBody>
      </p:sp>
    </p:spTree>
    <p:extLst>
      <p:ext uri="{BB962C8B-B14F-4D97-AF65-F5344CB8AC3E}">
        <p14:creationId xmlns:p14="http://schemas.microsoft.com/office/powerpoint/2010/main" val="3369442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a:xfrm>
            <a:off x="914400" y="511175"/>
            <a:ext cx="7313613" cy="868363"/>
          </a:xfrm>
        </p:spPr>
        <p:txBody>
          <a:bodyPr/>
          <a:lstStyle/>
          <a:p>
            <a:pPr eaLnBrk="1" hangingPunct="1"/>
            <a:r>
              <a:rPr lang="en-US" dirty="0" smtClean="0"/>
              <a:t>Weighting</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Non-compliance on certain items results in the </a:t>
            </a:r>
            <a:r>
              <a:rPr lang="en-US" sz="2000" dirty="0" smtClean="0">
                <a:latin typeface="Times New Roman" panose="02020603050405020304" pitchFamily="18" charset="0"/>
                <a:cs typeface="Times New Roman" panose="02020603050405020304" pitchFamily="18" charset="0"/>
              </a:rPr>
              <a:t>entire </a:t>
            </a:r>
            <a:r>
              <a:rPr lang="en-US" sz="2000" dirty="0">
                <a:latin typeface="Times New Roman" panose="02020603050405020304" pitchFamily="18" charset="0"/>
                <a:cs typeface="Times New Roman" panose="02020603050405020304" pitchFamily="18" charset="0"/>
              </a:rPr>
              <a:t>section to be scored as “Not Met</a:t>
            </a:r>
            <a:r>
              <a:rPr lang="en-US" sz="20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None/>
              <a:defRPr/>
            </a:pPr>
            <a:endParaRPr lang="en-US" sz="2000" dirty="0" smtClean="0">
              <a:latin typeface="Times New Roman" panose="02020603050405020304" pitchFamily="18" charset="0"/>
              <a:cs typeface="Times New Roman" panose="02020603050405020304" pitchFamily="18" charset="0"/>
            </a:endParaRPr>
          </a:p>
          <a:p>
            <a:pPr marL="450850" lvl="1" indent="0" eaLnBrk="1" fontAlgn="auto" hangingPunct="1">
              <a:spcAft>
                <a:spcPts val="0"/>
              </a:spcAft>
              <a:buFontTx/>
              <a:buNone/>
              <a:defRPr/>
            </a:pPr>
            <a:r>
              <a:rPr lang="en-US" sz="2000" u="sng" dirty="0">
                <a:latin typeface="Times New Roman" panose="02020603050405020304" pitchFamily="18" charset="0"/>
                <a:cs typeface="Times New Roman" panose="02020603050405020304" pitchFamily="18" charset="0"/>
              </a:rPr>
              <a:t>Restrictive Interventions</a:t>
            </a:r>
          </a:p>
          <a:p>
            <a:pPr lvl="1" eaLnBrk="1" fontAlgn="auto" hangingPunct="1">
              <a:spcAft>
                <a:spcPts val="0"/>
              </a:spcAft>
              <a:buFont typeface="Wingdings" panose="05000000000000000000" pitchFamily="2" charset="2"/>
              <a:buChar char="Ø"/>
              <a:defRPr/>
            </a:pPr>
            <a:r>
              <a:rPr lang="en-US" sz="1800" dirty="0">
                <a:latin typeface="Times New Roman" panose="02020603050405020304" pitchFamily="18" charset="0"/>
                <a:cs typeface="Times New Roman" panose="02020603050405020304" pitchFamily="18" charset="0"/>
              </a:rPr>
              <a:t>If the Restrictive Intervention question is “Not Met” for any event reviewed, the entire section on Incidents, Restrictive Interventions and Complaints is failed.</a:t>
            </a:r>
          </a:p>
        </p:txBody>
      </p:sp>
      <p:sp>
        <p:nvSpPr>
          <p:cNvPr id="2529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A89F31F-BD43-4109-BD60-6EB4E17269EB}" type="slidenum">
              <a:rPr lang="en-US" altLang="en-US"/>
              <a:pPr/>
              <a:t>16</a:t>
            </a:fld>
            <a:endParaRPr lang="en-US" altLang="en-US" dirty="0"/>
          </a:p>
        </p:txBody>
      </p:sp>
    </p:spTree>
    <p:extLst>
      <p:ext uri="{BB962C8B-B14F-4D97-AF65-F5344CB8AC3E}">
        <p14:creationId xmlns:p14="http://schemas.microsoft.com/office/powerpoint/2010/main" val="1349946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4"/>
          <p:cNvSpPr>
            <a:spLocks noGrp="1"/>
          </p:cNvSpPr>
          <p:nvPr>
            <p:ph type="title"/>
          </p:nvPr>
        </p:nvSpPr>
        <p:spPr>
          <a:xfrm>
            <a:off x="914400" y="503238"/>
            <a:ext cx="7313613" cy="1700212"/>
          </a:xfrm>
        </p:spPr>
        <p:txBody>
          <a:bodyPr/>
          <a:lstStyle/>
          <a:p>
            <a:r>
              <a:rPr lang="en-US" dirty="0" smtClean="0"/>
              <a:t>Some Monitoring </a:t>
            </a:r>
            <a:br>
              <a:rPr lang="en-US" dirty="0" smtClean="0"/>
            </a:br>
            <a:r>
              <a:rPr lang="en-US" dirty="0" smtClean="0"/>
              <a:t>Process Points</a:t>
            </a:r>
          </a:p>
        </p:txBody>
      </p:sp>
      <p:pic>
        <p:nvPicPr>
          <p:cNvPr id="238594" name="Picture 6" descr="MC910216962[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2667" y1="95556" x2="92667" y2="95556"/>
                        <a14:foregroundMark x1="60778" y1="70444" x2="60778" y2="70444"/>
                        <a14:foregroundMark x1="59111" y1="69333" x2="59111" y2="69333"/>
                      </a14:backgroundRemoval>
                    </a14:imgEffect>
                  </a14:imgLayer>
                </a14:imgProps>
              </a:ext>
            </a:extLst>
          </a:blip>
          <a:srcRect/>
          <a:stretch>
            <a:fillRect/>
          </a:stretch>
        </p:blipFill>
        <p:spPr bwMode="auto">
          <a:xfrm>
            <a:off x="2133600" y="2397125"/>
            <a:ext cx="4911725" cy="3705225"/>
          </a:xfrm>
          <a:prstGeom prst="rect">
            <a:avLst/>
          </a:prstGeom>
          <a:noFill/>
          <a:ln w="9525">
            <a:noFill/>
            <a:miter lim="800000"/>
            <a:headEnd/>
            <a:tailEnd/>
          </a:ln>
        </p:spPr>
      </p:pic>
      <p:sp>
        <p:nvSpPr>
          <p:cNvPr id="5" name="Slide Number Placeholder 3"/>
          <p:cNvSpPr txBox="1">
            <a:spLocks/>
          </p:cNvSpPr>
          <p:nvPr/>
        </p:nvSpPr>
        <p:spPr bwMode="auto">
          <a:xfrm>
            <a:off x="6553200" y="6245225"/>
            <a:ext cx="2133600" cy="47625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8A89F31F-BD43-4109-BD60-6EB4E17269EB}" type="slidenum">
              <a:rPr lang="en-US" altLang="en-US" smtClean="0"/>
              <a:pPr/>
              <a:t>17</a:t>
            </a:fld>
            <a:endParaRPr lang="en-US" altLang="en-US" dirty="0"/>
          </a:p>
        </p:txBody>
      </p:sp>
    </p:spTree>
    <p:extLst>
      <p:ext uri="{BB962C8B-B14F-4D97-AF65-F5344CB8AC3E}">
        <p14:creationId xmlns:p14="http://schemas.microsoft.com/office/powerpoint/2010/main" val="363179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p:nvPr>
        </p:nvSpPr>
        <p:spPr/>
        <p:txBody>
          <a:bodyPr/>
          <a:lstStyle/>
          <a:p>
            <a:r>
              <a:rPr lang="en-US" sz="4200" dirty="0" smtClean="0"/>
              <a:t>Selection of the Review Period</a:t>
            </a:r>
          </a:p>
        </p:txBody>
      </p:sp>
      <p:sp>
        <p:nvSpPr>
          <p:cNvPr id="239618" name="Rectangle 3"/>
          <p:cNvSpPr>
            <a:spLocks noGrp="1"/>
          </p:cNvSpPr>
          <p:nvPr>
            <p:ph type="body" idx="1"/>
          </p:nvPr>
        </p:nvSpPr>
        <p:spPr>
          <a:xfrm>
            <a:off x="914400" y="1447800"/>
            <a:ext cx="7313613" cy="4565650"/>
          </a:xfrm>
        </p:spPr>
        <p:txBody>
          <a:bodyPr/>
          <a:lstStyle/>
          <a:p>
            <a:endParaRPr lang="en-US" sz="2400" dirty="0" smtClean="0">
              <a:latin typeface="Arial" charset="0"/>
              <a:cs typeface="Arial" charset="0"/>
            </a:endParaRPr>
          </a:p>
          <a:p>
            <a:endParaRPr lang="en-US" sz="2400" dirty="0" smtClean="0">
              <a:latin typeface="Arial" charset="0"/>
              <a:cs typeface="Arial" charset="0"/>
            </a:endParaRPr>
          </a:p>
          <a:p>
            <a:endParaRPr lang="en-US" sz="2400" dirty="0">
              <a:latin typeface="Arial" charset="0"/>
              <a:cs typeface="Arial" charset="0"/>
            </a:endParaRPr>
          </a:p>
          <a:p>
            <a:pPr marL="0" indent="0" algn="ctr">
              <a:buNone/>
            </a:pPr>
            <a:endParaRPr lang="en-US" sz="2400" dirty="0" smtClean="0">
              <a:latin typeface="Arial" charset="0"/>
              <a:cs typeface="Arial" charset="0"/>
            </a:endParaRPr>
          </a:p>
          <a:p>
            <a:endParaRPr lang="en-US" sz="2400" dirty="0">
              <a:latin typeface="Arial" charset="0"/>
              <a:cs typeface="Arial" charset="0"/>
            </a:endParaRPr>
          </a:p>
          <a:p>
            <a:endParaRPr lang="en-US" sz="2400" dirty="0" smtClean="0">
              <a:latin typeface="Arial" charset="0"/>
              <a:cs typeface="Arial" charset="0"/>
            </a:endParaRPr>
          </a:p>
          <a:p>
            <a:endParaRPr lang="en-US" sz="2400" dirty="0">
              <a:latin typeface="Arial" charset="0"/>
              <a:cs typeface="Arial" charset="0"/>
            </a:endParaRPr>
          </a:p>
          <a:p>
            <a:endParaRPr lang="en-US" sz="2400" dirty="0" smtClean="0">
              <a:latin typeface="Arial" charset="0"/>
              <a:cs typeface="Arial" charset="0"/>
            </a:endParaRPr>
          </a:p>
          <a:p>
            <a:pPr marL="0" indent="0">
              <a:buNone/>
            </a:pPr>
            <a:r>
              <a:rPr lang="en-US" sz="2400" dirty="0" smtClean="0">
                <a:latin typeface="Arial" charset="0"/>
                <a:cs typeface="Arial" charset="0"/>
              </a:rPr>
              <a:t>How is the timeframe from which the sample is drawn determined for the routine review?</a:t>
            </a:r>
            <a:endParaRPr lang="en-US" sz="2400" dirty="0">
              <a:latin typeface="Arial" charset="0"/>
              <a:cs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49931"/>
            <a:ext cx="2778841"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2EFFE925-A777-404F-80AC-C3EA935E1816}" type="slidenum">
              <a:rPr lang="en-US" altLang="en-US" smtClean="0"/>
              <a:pPr/>
              <a:t>18</a:t>
            </a:fld>
            <a:endParaRPr lang="en-US" altLang="en-US"/>
          </a:p>
        </p:txBody>
      </p:sp>
    </p:spTree>
    <p:extLst>
      <p:ext uri="{BB962C8B-B14F-4D97-AF65-F5344CB8AC3E}">
        <p14:creationId xmlns:p14="http://schemas.microsoft.com/office/powerpoint/2010/main" val="34909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p:nvPr>
        </p:nvSpPr>
        <p:spPr/>
        <p:txBody>
          <a:bodyPr/>
          <a:lstStyle/>
          <a:p>
            <a:r>
              <a:rPr lang="en-US" sz="4200" dirty="0" smtClean="0"/>
              <a:t>Notification of Routine Monitoring</a:t>
            </a:r>
          </a:p>
        </p:txBody>
      </p:sp>
      <p:sp>
        <p:nvSpPr>
          <p:cNvPr id="239618" name="Rectangle 3"/>
          <p:cNvSpPr>
            <a:spLocks noGrp="1"/>
          </p:cNvSpPr>
          <p:nvPr>
            <p:ph type="body" idx="1"/>
          </p:nvPr>
        </p:nvSpPr>
        <p:spPr>
          <a:xfrm>
            <a:off x="914400" y="1371600"/>
            <a:ext cx="7313613" cy="4641850"/>
          </a:xfrm>
        </p:spPr>
        <p:txBody>
          <a:bodyPr/>
          <a:lstStyle/>
          <a:p>
            <a:r>
              <a:rPr lang="en-US" sz="2400" dirty="0">
                <a:latin typeface="Arial" charset="0"/>
                <a:cs typeface="Arial" charset="0"/>
              </a:rPr>
              <a:t>Provider agencies and LIPs will be notified in writing </a:t>
            </a:r>
            <a:r>
              <a:rPr lang="en-US" sz="2400" dirty="0" smtClean="0">
                <a:latin typeface="Arial" charset="0"/>
                <a:cs typeface="Arial" charset="0"/>
              </a:rPr>
              <a:t>21 – 28 calendar days prior to the date of review.</a:t>
            </a:r>
          </a:p>
          <a:p>
            <a:pPr marL="0" indent="0">
              <a:buNone/>
            </a:pPr>
            <a:endParaRPr lang="en-US" sz="2400" dirty="0" smtClean="0">
              <a:latin typeface="Arial" charset="0"/>
              <a:cs typeface="Arial" charset="0"/>
            </a:endParaRPr>
          </a:p>
          <a:p>
            <a:r>
              <a:rPr lang="en-US" sz="2400" dirty="0" smtClean="0">
                <a:latin typeface="Arial" charset="0"/>
                <a:cs typeface="Arial" charset="0"/>
              </a:rPr>
              <a:t>Provider agencies and LIPs will be notified of specific service records needed for review no less than 5 business days prior to the date of review</a:t>
            </a:r>
            <a:r>
              <a:rPr lang="en-US" dirty="0" smtClean="0">
                <a:latin typeface="Arial" charset="0"/>
                <a:cs typeface="Arial" charset="0"/>
              </a:rPr>
              <a:t>.</a:t>
            </a:r>
          </a:p>
        </p:txBody>
      </p:sp>
      <p:pic>
        <p:nvPicPr>
          <p:cNvPr id="239619" name="Picture 4" descr="MC900039003[1]"/>
          <p:cNvPicPr>
            <a:picLocks noChangeAspect="1" noChangeArrowheads="1"/>
          </p:cNvPicPr>
          <p:nvPr/>
        </p:nvPicPr>
        <p:blipFill>
          <a:blip r:embed="rId3"/>
          <a:srcRect/>
          <a:stretch>
            <a:fillRect/>
          </a:stretch>
        </p:blipFill>
        <p:spPr bwMode="auto">
          <a:xfrm>
            <a:off x="2916238" y="4651375"/>
            <a:ext cx="1927225" cy="1884363"/>
          </a:xfrm>
          <a:prstGeom prst="rect">
            <a:avLst/>
          </a:prstGeom>
          <a:noFill/>
          <a:ln w="9525">
            <a:noFill/>
            <a:miter lim="800000"/>
            <a:headEnd/>
            <a:tailEnd/>
          </a:ln>
        </p:spPr>
      </p:pic>
      <p:pic>
        <p:nvPicPr>
          <p:cNvPr id="239620" name="Picture 5" descr="MC900389514[1]"/>
          <p:cNvPicPr>
            <a:picLocks noChangeAspect="1" noChangeArrowheads="1"/>
          </p:cNvPicPr>
          <p:nvPr/>
        </p:nvPicPr>
        <p:blipFill>
          <a:blip r:embed="rId4"/>
          <a:srcRect/>
          <a:stretch>
            <a:fillRect/>
          </a:stretch>
        </p:blipFill>
        <p:spPr bwMode="auto">
          <a:xfrm>
            <a:off x="5240338" y="4651375"/>
            <a:ext cx="1990725" cy="15859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FFE925-A777-404F-80AC-C3EA935E1816}" type="slidenum">
              <a:rPr lang="en-US" altLang="en-US" smtClean="0"/>
              <a:pPr/>
              <a:t>19</a:t>
            </a:fld>
            <a:endParaRPr lang="en-US" altLang="en-US"/>
          </a:p>
        </p:txBody>
      </p:sp>
    </p:spTree>
    <p:extLst>
      <p:ext uri="{BB962C8B-B14F-4D97-AF65-F5344CB8AC3E}">
        <p14:creationId xmlns:p14="http://schemas.microsoft.com/office/powerpoint/2010/main" val="417873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this Webinar</a:t>
            </a:r>
            <a:endParaRPr lang="en-US" dirty="0"/>
          </a:p>
        </p:txBody>
      </p:sp>
      <p:sp>
        <p:nvSpPr>
          <p:cNvPr id="3" name="Content Placeholder 2"/>
          <p:cNvSpPr>
            <a:spLocks noGrp="1"/>
          </p:cNvSpPr>
          <p:nvPr>
            <p:ph idx="1"/>
          </p:nvPr>
        </p:nvSpPr>
        <p:spPr/>
        <p:txBody>
          <a:bodyPr/>
          <a:lstStyle/>
          <a:p>
            <a:r>
              <a:rPr lang="en-US" dirty="0" smtClean="0"/>
              <a:t>Sample Selection and Sample Size</a:t>
            </a:r>
          </a:p>
          <a:p>
            <a:endParaRPr lang="en-US" dirty="0" smtClean="0"/>
          </a:p>
          <a:p>
            <a:r>
              <a:rPr lang="en-US" dirty="0" smtClean="0"/>
              <a:t>Scoring and Weighting Items on the Tools</a:t>
            </a:r>
          </a:p>
          <a:p>
            <a:endParaRPr lang="en-US" dirty="0" smtClean="0"/>
          </a:p>
          <a:p>
            <a:r>
              <a:rPr lang="en-US" dirty="0" smtClean="0"/>
              <a:t>Important Process Points</a:t>
            </a:r>
          </a:p>
          <a:p>
            <a:pPr marL="0" indent="0">
              <a:buNone/>
            </a:pPr>
            <a:endParaRPr lang="en-US" dirty="0" smtClean="0"/>
          </a:p>
          <a:p>
            <a:r>
              <a:rPr lang="en-US" dirty="0" smtClean="0"/>
              <a:t>Internal Quality Assurance</a:t>
            </a:r>
            <a:endParaRPr lang="en-US" dirty="0"/>
          </a:p>
        </p:txBody>
      </p:sp>
      <p:sp>
        <p:nvSpPr>
          <p:cNvPr id="4" name="Slide Number Placeholder 3"/>
          <p:cNvSpPr>
            <a:spLocks noGrp="1"/>
          </p:cNvSpPr>
          <p:nvPr>
            <p:ph type="sldNum" sz="quarter" idx="12"/>
          </p:nvPr>
        </p:nvSpPr>
        <p:spPr/>
        <p:txBody>
          <a:bodyPr/>
          <a:lstStyle/>
          <a:p>
            <a:fld id="{2EFFE925-A777-404F-80AC-C3EA935E1816}" type="slidenum">
              <a:rPr lang="en-US" altLang="en-US" smtClean="0"/>
              <a:pPr/>
              <a:t>2</a:t>
            </a:fld>
            <a:endParaRPr lang="en-US" altLang="en-US"/>
          </a:p>
        </p:txBody>
      </p:sp>
    </p:spTree>
    <p:extLst>
      <p:ext uri="{BB962C8B-B14F-4D97-AF65-F5344CB8AC3E}">
        <p14:creationId xmlns:p14="http://schemas.microsoft.com/office/powerpoint/2010/main" val="534104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the On-site Review</a:t>
            </a:r>
            <a:endParaRPr lang="en-US" dirty="0"/>
          </a:p>
        </p:txBody>
      </p:sp>
      <p:sp>
        <p:nvSpPr>
          <p:cNvPr id="4" name="Slide Number Placeholder 3"/>
          <p:cNvSpPr>
            <a:spLocks noGrp="1"/>
          </p:cNvSpPr>
          <p:nvPr>
            <p:ph type="sldNum" sz="quarter" idx="12"/>
          </p:nvPr>
        </p:nvSpPr>
        <p:spPr/>
        <p:txBody>
          <a:bodyPr/>
          <a:lstStyle/>
          <a:p>
            <a:fld id="{2EFFE925-A777-404F-80AC-C3EA935E1816}" type="slidenum">
              <a:rPr lang="en-US" altLang="en-US" smtClean="0"/>
              <a:pPr/>
              <a:t>20</a:t>
            </a:fld>
            <a:endParaRPr lang="en-US" altLang="en-US"/>
          </a:p>
        </p:txBody>
      </p:sp>
      <p:pic>
        <p:nvPicPr>
          <p:cNvPr id="5" name="Content Placeholder 4" descr="MP900409031[1]"/>
          <p:cNvPicPr>
            <a:picLocks noGrp="1" noChangeAspect="1" noChangeArrowheads="1"/>
          </p:cNvPicPr>
          <p:nvPr>
            <p:ph idx="1"/>
          </p:nvPr>
        </p:nvPicPr>
        <p:blipFill>
          <a:blip r:embed="rId3"/>
          <a:srcRect/>
          <a:stretch>
            <a:fillRect/>
          </a:stretch>
        </p:blipFill>
        <p:spPr bwMode="auto">
          <a:xfrm>
            <a:off x="3048000" y="1905000"/>
            <a:ext cx="3048001" cy="3279357"/>
          </a:xfrm>
          <a:prstGeom prst="rect">
            <a:avLst/>
          </a:prstGeom>
          <a:noFill/>
          <a:ln w="9525">
            <a:noFill/>
            <a:miter lim="800000"/>
            <a:headEnd/>
            <a:tailEnd/>
          </a:ln>
        </p:spPr>
      </p:pic>
      <p:sp>
        <p:nvSpPr>
          <p:cNvPr id="3" name="TextBox 2"/>
          <p:cNvSpPr txBox="1"/>
          <p:nvPr/>
        </p:nvSpPr>
        <p:spPr>
          <a:xfrm>
            <a:off x="1676400" y="5522210"/>
            <a:ext cx="5029200" cy="369332"/>
          </a:xfrm>
          <a:prstGeom prst="rect">
            <a:avLst/>
          </a:prstGeom>
          <a:noFill/>
        </p:spPr>
        <p:txBody>
          <a:bodyPr wrap="square" rtlCol="0">
            <a:spAutoFit/>
          </a:bodyPr>
          <a:lstStyle/>
          <a:p>
            <a:r>
              <a:rPr lang="en-US" b="1" dirty="0" smtClean="0"/>
              <a:t>          Organized </a:t>
            </a:r>
            <a:r>
              <a:rPr lang="en-US" b="1" dirty="0"/>
              <a:t>Accessible Recordkeeping</a:t>
            </a:r>
          </a:p>
        </p:txBody>
      </p:sp>
    </p:spTree>
    <p:extLst>
      <p:ext uri="{BB962C8B-B14F-4D97-AF65-F5344CB8AC3E}">
        <p14:creationId xmlns:p14="http://schemas.microsoft.com/office/powerpoint/2010/main" val="272209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
            </a:r>
            <a:br>
              <a:rPr lang="en-US" sz="4200" dirty="0" smtClean="0"/>
            </a:br>
            <a:r>
              <a:rPr lang="en-US" sz="4200" dirty="0" smtClean="0"/>
              <a:t>During Monitoring</a:t>
            </a:r>
            <a:r>
              <a:rPr lang="en-US" sz="4200" dirty="0"/>
              <a:t/>
            </a:r>
            <a:br>
              <a:rPr lang="en-US" sz="4200" dirty="0"/>
            </a:br>
            <a:endParaRPr lang="en-US" sz="4200" dirty="0"/>
          </a:p>
        </p:txBody>
      </p:sp>
      <p:sp>
        <p:nvSpPr>
          <p:cNvPr id="3" name="Text Placeholder 2"/>
          <p:cNvSpPr>
            <a:spLocks noGrp="1"/>
          </p:cNvSpPr>
          <p:nvPr>
            <p:ph type="body" idx="1"/>
          </p:nvPr>
        </p:nvSpPr>
        <p:spPr>
          <a:xfrm>
            <a:off x="2589212" y="1722438"/>
            <a:ext cx="4040188" cy="487362"/>
          </a:xfrm>
        </p:spPr>
        <p:txBody>
          <a:bodyPr/>
          <a:lstStyle/>
          <a:p>
            <a:r>
              <a:rPr lang="en-US" dirty="0"/>
              <a:t>How involved should I be?</a:t>
            </a:r>
          </a:p>
        </p:txBody>
      </p:sp>
      <p:sp>
        <p:nvSpPr>
          <p:cNvPr id="7" name="Slide Number Placeholder 6"/>
          <p:cNvSpPr>
            <a:spLocks noGrp="1"/>
          </p:cNvSpPr>
          <p:nvPr>
            <p:ph type="sldNum" sz="quarter" idx="12"/>
          </p:nvPr>
        </p:nvSpPr>
        <p:spPr/>
        <p:txBody>
          <a:bodyPr/>
          <a:lstStyle/>
          <a:p>
            <a:fld id="{8A89F31F-BD43-4109-BD60-6EB4E17269EB}" type="slidenum">
              <a:rPr lang="en-US" altLang="en-US" smtClean="0"/>
              <a:pPr/>
              <a:t>21</a:t>
            </a:fld>
            <a:endParaRPr lang="en-US" altLang="en-US"/>
          </a:p>
        </p:txBody>
      </p:sp>
      <p:pic>
        <p:nvPicPr>
          <p:cNvPr id="81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2895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410200" y="2895600"/>
            <a:ext cx="24003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4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p:cNvSpPr>
          <p:nvPr>
            <p:ph type="title"/>
          </p:nvPr>
        </p:nvSpPr>
        <p:spPr>
          <a:xfrm>
            <a:off x="462059" y="296345"/>
            <a:ext cx="8229600" cy="1143000"/>
          </a:xfrm>
        </p:spPr>
        <p:txBody>
          <a:bodyPr/>
          <a:lstStyle/>
          <a:p>
            <a:r>
              <a:rPr lang="en-US" dirty="0" smtClean="0"/>
              <a:t>Exit Interview</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3886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1077256">
            <a:off x="1063180" y="1625619"/>
            <a:ext cx="2864887" cy="369332"/>
          </a:xfrm>
          <a:prstGeom prst="rect">
            <a:avLst/>
          </a:prstGeom>
          <a:noFill/>
        </p:spPr>
        <p:txBody>
          <a:bodyPr wrap="none" rtlCol="0">
            <a:spAutoFit/>
          </a:bodyPr>
          <a:lstStyle/>
          <a:p>
            <a:r>
              <a:rPr lang="en-US" b="1" dirty="0"/>
              <a:t>Preliminary impressions</a:t>
            </a:r>
            <a:endParaRPr lang="en-US" dirty="0"/>
          </a:p>
        </p:txBody>
      </p:sp>
      <p:sp>
        <p:nvSpPr>
          <p:cNvPr id="4" name="TextBox 3"/>
          <p:cNvSpPr txBox="1"/>
          <p:nvPr/>
        </p:nvSpPr>
        <p:spPr>
          <a:xfrm rot="1645881">
            <a:off x="6082527" y="1606839"/>
            <a:ext cx="941348" cy="369332"/>
          </a:xfrm>
          <a:prstGeom prst="rect">
            <a:avLst/>
          </a:prstGeom>
          <a:noFill/>
        </p:spPr>
        <p:txBody>
          <a:bodyPr wrap="none" rtlCol="0">
            <a:spAutoFit/>
          </a:bodyPr>
          <a:lstStyle/>
          <a:p>
            <a:r>
              <a:rPr lang="en-US" b="1" dirty="0"/>
              <a:t>Trends</a:t>
            </a:r>
            <a:endParaRPr lang="en-US" dirty="0"/>
          </a:p>
        </p:txBody>
      </p:sp>
      <p:sp>
        <p:nvSpPr>
          <p:cNvPr id="5" name="TextBox 4"/>
          <p:cNvSpPr txBox="1"/>
          <p:nvPr/>
        </p:nvSpPr>
        <p:spPr>
          <a:xfrm rot="1289849">
            <a:off x="1064366" y="5745799"/>
            <a:ext cx="1582484" cy="369332"/>
          </a:xfrm>
          <a:prstGeom prst="rect">
            <a:avLst/>
          </a:prstGeom>
          <a:noFill/>
        </p:spPr>
        <p:txBody>
          <a:bodyPr wrap="none" rtlCol="0">
            <a:spAutoFit/>
          </a:bodyPr>
          <a:lstStyle/>
          <a:p>
            <a:r>
              <a:rPr lang="en-US" b="1" dirty="0"/>
              <a:t>Major Issues</a:t>
            </a:r>
            <a:endParaRPr lang="en-US" dirty="0"/>
          </a:p>
        </p:txBody>
      </p:sp>
      <p:sp>
        <p:nvSpPr>
          <p:cNvPr id="6" name="TextBox 5"/>
          <p:cNvSpPr txBox="1"/>
          <p:nvPr/>
        </p:nvSpPr>
        <p:spPr>
          <a:xfrm rot="698848">
            <a:off x="6858000" y="3448050"/>
            <a:ext cx="1800493" cy="369332"/>
          </a:xfrm>
          <a:prstGeom prst="rect">
            <a:avLst/>
          </a:prstGeom>
          <a:noFill/>
        </p:spPr>
        <p:txBody>
          <a:bodyPr wrap="none" rtlCol="0">
            <a:spAutoFit/>
          </a:bodyPr>
          <a:lstStyle/>
          <a:p>
            <a:r>
              <a:rPr lang="en-US" b="1" dirty="0"/>
              <a:t>No Final Score</a:t>
            </a:r>
            <a:endParaRPr lang="en-US" dirty="0"/>
          </a:p>
        </p:txBody>
      </p:sp>
      <p:sp>
        <p:nvSpPr>
          <p:cNvPr id="7" name="TextBox 6"/>
          <p:cNvSpPr txBox="1"/>
          <p:nvPr/>
        </p:nvSpPr>
        <p:spPr>
          <a:xfrm rot="20591448">
            <a:off x="5194620" y="5980428"/>
            <a:ext cx="1890261" cy="369332"/>
          </a:xfrm>
          <a:prstGeom prst="rect">
            <a:avLst/>
          </a:prstGeom>
          <a:noFill/>
        </p:spPr>
        <p:txBody>
          <a:bodyPr wrap="none" rtlCol="0">
            <a:spAutoFit/>
          </a:bodyPr>
          <a:lstStyle/>
          <a:p>
            <a:r>
              <a:rPr lang="en-US" b="1" dirty="0"/>
              <a:t>Contact </a:t>
            </a:r>
            <a:r>
              <a:rPr lang="en-US" b="1" dirty="0" smtClean="0"/>
              <a:t>Person</a:t>
            </a:r>
            <a:endParaRPr lang="en-US" dirty="0"/>
          </a:p>
        </p:txBody>
      </p:sp>
      <p:sp>
        <p:nvSpPr>
          <p:cNvPr id="8" name="TextBox 7"/>
          <p:cNvSpPr txBox="1"/>
          <p:nvPr/>
        </p:nvSpPr>
        <p:spPr>
          <a:xfrm rot="21002278">
            <a:off x="685800" y="3587234"/>
            <a:ext cx="1377300" cy="369332"/>
          </a:xfrm>
          <a:prstGeom prst="rect">
            <a:avLst/>
          </a:prstGeom>
          <a:noFill/>
        </p:spPr>
        <p:txBody>
          <a:bodyPr wrap="none" rtlCol="0">
            <a:spAutoFit/>
          </a:bodyPr>
          <a:lstStyle/>
          <a:p>
            <a:r>
              <a:rPr lang="en-US" b="1" dirty="0"/>
              <a:t>Next </a:t>
            </a:r>
            <a:r>
              <a:rPr lang="en-US" b="1" dirty="0" smtClean="0"/>
              <a:t>Steps</a:t>
            </a:r>
            <a:endParaRPr lang="en-US" dirty="0"/>
          </a:p>
        </p:txBody>
      </p:sp>
      <p:sp>
        <p:nvSpPr>
          <p:cNvPr id="11" name="Slide Number Placeholder 10"/>
          <p:cNvSpPr>
            <a:spLocks noGrp="1"/>
          </p:cNvSpPr>
          <p:nvPr>
            <p:ph type="sldNum" sz="quarter" idx="12"/>
          </p:nvPr>
        </p:nvSpPr>
        <p:spPr/>
        <p:txBody>
          <a:bodyPr/>
          <a:lstStyle/>
          <a:p>
            <a:fld id="{2EFFE925-A777-404F-80AC-C3EA935E1816}" type="slidenum">
              <a:rPr lang="en-US" altLang="en-US" smtClean="0"/>
              <a:pPr/>
              <a:t>22</a:t>
            </a:fld>
            <a:endParaRPr lang="en-US" altLang="en-US"/>
          </a:p>
        </p:txBody>
      </p:sp>
      <p:sp>
        <p:nvSpPr>
          <p:cNvPr id="14" name="&quot;No&quot; Symbol 13"/>
          <p:cNvSpPr/>
          <p:nvPr/>
        </p:nvSpPr>
        <p:spPr>
          <a:xfrm>
            <a:off x="7301046" y="3158516"/>
            <a:ext cx="914400" cy="914400"/>
          </a:xfrm>
          <a:prstGeom prst="noSmoking">
            <a:avLst/>
          </a:prstGeom>
          <a:solidFill>
            <a:srgbClr val="C00000">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28237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p:cNvSpPr>
          <p:nvPr>
            <p:ph type="title"/>
          </p:nvPr>
        </p:nvSpPr>
        <p:spPr/>
        <p:txBody>
          <a:bodyPr/>
          <a:lstStyle/>
          <a:p>
            <a:r>
              <a:rPr lang="en-US" sz="4200" dirty="0" smtClean="0"/>
              <a:t>Monitoring Report </a:t>
            </a:r>
            <a:br>
              <a:rPr lang="en-US" sz="4200" dirty="0" smtClean="0"/>
            </a:br>
            <a:endParaRPr lang="en-US" sz="4200" dirty="0" smtClean="0"/>
          </a:p>
        </p:txBody>
      </p:sp>
      <p:sp>
        <p:nvSpPr>
          <p:cNvPr id="242690" name="Rectangle 3"/>
          <p:cNvSpPr>
            <a:spLocks noGrp="1"/>
          </p:cNvSpPr>
          <p:nvPr>
            <p:ph type="body" idx="1"/>
          </p:nvPr>
        </p:nvSpPr>
        <p:spPr>
          <a:xfrm>
            <a:off x="773113" y="1371600"/>
            <a:ext cx="7313612" cy="4056063"/>
          </a:xfrm>
        </p:spPr>
        <p:txBody>
          <a:bodyPr/>
          <a:lstStyle/>
          <a:p>
            <a:pPr eaLnBrk="1" hangingPunct="1">
              <a:buClr>
                <a:srgbClr val="00B0F0"/>
              </a:buClr>
              <a:buSzPct val="125000"/>
              <a:buFont typeface="Wingdings" pitchFamily="2" charset="2"/>
              <a:buNone/>
            </a:pPr>
            <a:endParaRPr lang="en-US" dirty="0" smtClean="0">
              <a:latin typeface="Arial" charset="0"/>
              <a:cs typeface="Arial" charset="0"/>
            </a:endParaRPr>
          </a:p>
          <a:p>
            <a:r>
              <a:rPr lang="en-US" sz="2400" dirty="0">
                <a:latin typeface="Arial" charset="0"/>
                <a:cs typeface="Arial" charset="0"/>
              </a:rPr>
              <a:t>Comprehensive findings will be reported by the LME-MCO within 15 calendar days.</a:t>
            </a:r>
          </a:p>
          <a:p>
            <a:endParaRPr lang="en-US" dirty="0" smtClean="0"/>
          </a:p>
          <a:p>
            <a:endParaRPr lang="en-US" dirty="0" smtClean="0"/>
          </a:p>
        </p:txBody>
      </p:sp>
      <p:pic>
        <p:nvPicPr>
          <p:cNvPr id="242691" name="Picture 5" descr="MC900240397[1]"/>
          <p:cNvPicPr>
            <a:picLocks noChangeAspect="1" noChangeArrowheads="1"/>
          </p:cNvPicPr>
          <p:nvPr/>
        </p:nvPicPr>
        <p:blipFill>
          <a:blip r:embed="rId3"/>
          <a:srcRect/>
          <a:stretch>
            <a:fillRect/>
          </a:stretch>
        </p:blipFill>
        <p:spPr bwMode="auto">
          <a:xfrm>
            <a:off x="2667000" y="3505200"/>
            <a:ext cx="2871787" cy="2186794"/>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FFE925-A777-404F-80AC-C3EA935E1816}" type="slidenum">
              <a:rPr lang="en-US" altLang="en-US" smtClean="0"/>
              <a:pPr/>
              <a:t>23</a:t>
            </a:fld>
            <a:endParaRPr lang="en-US" altLang="en-US"/>
          </a:p>
        </p:txBody>
      </p:sp>
    </p:spTree>
    <p:extLst>
      <p:ext uri="{BB962C8B-B14F-4D97-AF65-F5344CB8AC3E}">
        <p14:creationId xmlns:p14="http://schemas.microsoft.com/office/powerpoint/2010/main" val="2101367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 in the </a:t>
            </a:r>
            <a:br>
              <a:rPr lang="en-US" dirty="0" smtClean="0"/>
            </a:br>
            <a:r>
              <a:rPr lang="en-US" dirty="0" smtClean="0"/>
              <a:t>Overall Summary Worksheet</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dirty="0" smtClean="0"/>
              <a:t>The Overall Summary worksheet has been moved to after the Workbook Set-up worksheet to make it easier for providers to see the results when they open their monitoring report.</a:t>
            </a:r>
          </a:p>
          <a:p>
            <a:pPr marL="457200" lvl="1" indent="0">
              <a:buNone/>
            </a:pPr>
            <a:endParaRPr lang="en-US" sz="800" dirty="0" smtClean="0"/>
          </a:p>
          <a:p>
            <a:pPr lvl="1">
              <a:buFont typeface="Wingdings" panose="05000000000000000000" pitchFamily="2" charset="2"/>
              <a:buChar char="Ø"/>
            </a:pPr>
            <a:r>
              <a:rPr lang="en-US" dirty="0" smtClean="0"/>
              <a:t>The overall results have been moved to the top of the worksheet.</a:t>
            </a:r>
          </a:p>
          <a:p>
            <a:pPr lvl="1">
              <a:buFont typeface="Wingdings" panose="05000000000000000000" pitchFamily="2" charset="2"/>
              <a:buChar char="Ø"/>
            </a:pPr>
            <a:endParaRPr lang="en-US" sz="800" dirty="0" smtClean="0"/>
          </a:p>
          <a:p>
            <a:pPr lvl="1">
              <a:buFont typeface="Wingdings" panose="05000000000000000000" pitchFamily="2" charset="2"/>
              <a:buChar char="Ø"/>
            </a:pPr>
            <a:r>
              <a:rPr lang="en-US" dirty="0" smtClean="0"/>
              <a:t>Performance is displayed for each section of the tool.</a:t>
            </a:r>
          </a:p>
          <a:p>
            <a:pPr marL="457200" lvl="1" indent="0">
              <a:buNone/>
            </a:pPr>
            <a:endParaRPr lang="en-US" dirty="0"/>
          </a:p>
        </p:txBody>
      </p:sp>
      <p:sp>
        <p:nvSpPr>
          <p:cNvPr id="4" name="Slide Number Placeholder 3"/>
          <p:cNvSpPr>
            <a:spLocks noGrp="1"/>
          </p:cNvSpPr>
          <p:nvPr>
            <p:ph type="sldNum" sz="quarter" idx="12"/>
          </p:nvPr>
        </p:nvSpPr>
        <p:spPr/>
        <p:txBody>
          <a:bodyPr/>
          <a:lstStyle/>
          <a:p>
            <a:fld id="{2EFFE925-A777-404F-80AC-C3EA935E1816}" type="slidenum">
              <a:rPr lang="en-US" altLang="en-US" smtClean="0"/>
              <a:pPr/>
              <a:t>24</a:t>
            </a:fld>
            <a:endParaRPr lang="en-US" altLang="en-US"/>
          </a:p>
        </p:txBody>
      </p:sp>
    </p:spTree>
    <p:extLst>
      <p:ext uri="{BB962C8B-B14F-4D97-AF65-F5344CB8AC3E}">
        <p14:creationId xmlns:p14="http://schemas.microsoft.com/office/powerpoint/2010/main" val="2070991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33797-145C-46AD-820D-5B175066A16C}" type="slidenum">
              <a:rPr lang="en-US" altLang="en-US" smtClean="0"/>
              <a:pPr/>
              <a:t>25</a:t>
            </a:fld>
            <a:endParaRPr lang="en-US" alt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4" t="21386" r="17186" b="15722"/>
          <a:stretch/>
        </p:blipFill>
        <p:spPr bwMode="auto">
          <a:xfrm>
            <a:off x="228599" y="381000"/>
            <a:ext cx="869496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333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914400" y="320675"/>
            <a:ext cx="7313613" cy="868363"/>
          </a:xfrm>
        </p:spPr>
        <p:txBody>
          <a:bodyPr/>
          <a:lstStyle/>
          <a:p>
            <a:r>
              <a:rPr lang="en-US" sz="4200" dirty="0" smtClean="0"/>
              <a:t>Provider Monitoring Survey</a:t>
            </a:r>
          </a:p>
        </p:txBody>
      </p:sp>
      <p:sp>
        <p:nvSpPr>
          <p:cNvPr id="44034" name="Rectangle 3"/>
          <p:cNvSpPr>
            <a:spLocks noGrp="1"/>
          </p:cNvSpPr>
          <p:nvPr>
            <p:ph type="body" idx="1"/>
          </p:nvPr>
        </p:nvSpPr>
        <p:spPr>
          <a:xfrm>
            <a:off x="914400" y="1390650"/>
            <a:ext cx="7313613" cy="4056063"/>
          </a:xfrm>
        </p:spPr>
        <p:txBody>
          <a:bodyPr/>
          <a:lstStyle/>
          <a:p>
            <a:pPr>
              <a:lnSpc>
                <a:spcPct val="80000"/>
              </a:lnSpc>
            </a:pPr>
            <a:r>
              <a:rPr lang="en-US" sz="3200" dirty="0" smtClean="0"/>
              <a:t>LME-MCO Compliance with Notification Guidelines</a:t>
            </a:r>
          </a:p>
          <a:p>
            <a:pPr>
              <a:lnSpc>
                <a:spcPct val="80000"/>
              </a:lnSpc>
            </a:pPr>
            <a:endParaRPr lang="en-US" sz="3200" dirty="0" smtClean="0"/>
          </a:p>
          <a:p>
            <a:pPr>
              <a:lnSpc>
                <a:spcPct val="80000"/>
              </a:lnSpc>
            </a:pPr>
            <a:r>
              <a:rPr lang="en-US" sz="3200" dirty="0" smtClean="0"/>
              <a:t>Professionalism of Review Team</a:t>
            </a:r>
          </a:p>
          <a:p>
            <a:pPr>
              <a:lnSpc>
                <a:spcPct val="80000"/>
              </a:lnSpc>
            </a:pPr>
            <a:endParaRPr lang="en-US" sz="3200" dirty="0" smtClean="0"/>
          </a:p>
          <a:p>
            <a:pPr>
              <a:lnSpc>
                <a:spcPct val="80000"/>
              </a:lnSpc>
            </a:pPr>
            <a:r>
              <a:rPr lang="en-US" dirty="0" smtClean="0"/>
              <a:t>Results of the Review/</a:t>
            </a:r>
          </a:p>
          <a:p>
            <a:pPr marL="0" indent="0">
              <a:lnSpc>
                <a:spcPct val="80000"/>
              </a:lnSpc>
              <a:buNone/>
            </a:pPr>
            <a:r>
              <a:rPr lang="en-US" sz="3200" dirty="0"/>
              <a:t> </a:t>
            </a:r>
            <a:r>
              <a:rPr lang="en-US" sz="3200" dirty="0" smtClean="0"/>
              <a:t>  Provider Performance</a:t>
            </a:r>
          </a:p>
          <a:p>
            <a:pPr lvl="1">
              <a:lnSpc>
                <a:spcPct val="80000"/>
              </a:lnSpc>
              <a:buFont typeface="Wingdings" panose="05000000000000000000" pitchFamily="2" charset="2"/>
              <a:buChar char="Ø"/>
            </a:pPr>
            <a:endParaRPr lang="en-US" sz="2400" dirty="0" smtClean="0"/>
          </a:p>
          <a:p>
            <a:pPr marL="457200" lvl="1" indent="0">
              <a:lnSpc>
                <a:spcPct val="80000"/>
              </a:lnSpc>
              <a:buNone/>
            </a:pPr>
            <a:endParaRPr lang="en-US" sz="3000" dirty="0" smtClean="0"/>
          </a:p>
          <a:p>
            <a:pPr>
              <a:lnSpc>
                <a:spcPct val="80000"/>
              </a:lnSpc>
            </a:pPr>
            <a:endParaRPr lang="en-US" sz="2000" dirty="0" smtClean="0"/>
          </a:p>
        </p:txBody>
      </p:sp>
      <p:sp>
        <p:nvSpPr>
          <p:cNvPr id="440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t>26</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05200"/>
            <a:ext cx="2868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184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p:cNvSpPr>
          <p:nvPr>
            <p:ph type="title"/>
          </p:nvPr>
        </p:nvSpPr>
        <p:spPr/>
        <p:txBody>
          <a:bodyPr/>
          <a:lstStyle/>
          <a:p>
            <a:r>
              <a:rPr lang="en-US" sz="4200" dirty="0" smtClean="0"/>
              <a:t>Plans of Correction</a:t>
            </a:r>
          </a:p>
        </p:txBody>
      </p:sp>
      <p:sp>
        <p:nvSpPr>
          <p:cNvPr id="242690" name="Rectangle 3"/>
          <p:cNvSpPr>
            <a:spLocks noGrp="1"/>
          </p:cNvSpPr>
          <p:nvPr>
            <p:ph type="body" idx="1"/>
          </p:nvPr>
        </p:nvSpPr>
        <p:spPr>
          <a:xfrm>
            <a:off x="773113" y="1371600"/>
            <a:ext cx="7313612" cy="4056063"/>
          </a:xfrm>
        </p:spPr>
        <p:txBody>
          <a:bodyPr/>
          <a:lstStyle/>
          <a:p>
            <a:pPr eaLnBrk="1" hangingPunct="1">
              <a:buClr>
                <a:srgbClr val="00B0F0"/>
              </a:buClr>
              <a:buSzPct val="125000"/>
              <a:buFont typeface="Wingdings" pitchFamily="2" charset="2"/>
              <a:buNone/>
            </a:pPr>
            <a:endParaRPr lang="en-US" dirty="0" smtClean="0">
              <a:latin typeface="Arial" charset="0"/>
              <a:cs typeface="Arial" charset="0"/>
            </a:endParaRPr>
          </a:p>
          <a:p>
            <a:r>
              <a:rPr lang="en-US" sz="2400" dirty="0" smtClean="0">
                <a:latin typeface="Arial" charset="0"/>
                <a:cs typeface="Arial" charset="0"/>
              </a:rPr>
              <a:t>Ensure </a:t>
            </a:r>
            <a:r>
              <a:rPr lang="en-US" sz="2400" dirty="0">
                <a:latin typeface="Arial" charset="0"/>
                <a:cs typeface="Arial" charset="0"/>
              </a:rPr>
              <a:t>POC is specific, </a:t>
            </a:r>
            <a:r>
              <a:rPr lang="en-US" sz="2400" dirty="0" smtClean="0">
                <a:latin typeface="Arial" charset="0"/>
                <a:cs typeface="Arial" charset="0"/>
              </a:rPr>
              <a:t>detailed and addresses each of the systemic areas noted in the findings.</a:t>
            </a:r>
          </a:p>
          <a:p>
            <a:endParaRPr lang="en-US" sz="800" dirty="0" smtClean="0">
              <a:latin typeface="Arial" charset="0"/>
              <a:cs typeface="Arial" charset="0"/>
            </a:endParaRPr>
          </a:p>
          <a:p>
            <a:r>
              <a:rPr lang="en-US" sz="2400" dirty="0" smtClean="0">
                <a:latin typeface="Arial" charset="0"/>
                <a:cs typeface="Arial" charset="0"/>
              </a:rPr>
              <a:t>Fully implement the POC – seek technical assistance as warranted</a:t>
            </a:r>
            <a:r>
              <a:rPr lang="en-US" dirty="0" smtClean="0">
                <a:latin typeface="Arial" charset="0"/>
                <a:cs typeface="Arial" charset="0"/>
              </a:rPr>
              <a:t>.</a:t>
            </a:r>
          </a:p>
          <a:p>
            <a:endParaRPr lang="en-US" dirty="0" smtClean="0"/>
          </a:p>
          <a:p>
            <a:endParaRPr lang="en-US" dirty="0" smtClean="0"/>
          </a:p>
        </p:txBody>
      </p:sp>
      <p:pic>
        <p:nvPicPr>
          <p:cNvPr id="242692" name="Picture 6" descr="MC900441515[1]"/>
          <p:cNvPicPr>
            <a:picLocks noChangeAspect="1" noChangeArrowheads="1"/>
          </p:cNvPicPr>
          <p:nvPr/>
        </p:nvPicPr>
        <p:blipFill>
          <a:blip r:embed="rId3"/>
          <a:srcRect/>
          <a:stretch>
            <a:fillRect/>
          </a:stretch>
        </p:blipFill>
        <p:spPr bwMode="auto">
          <a:xfrm>
            <a:off x="3657600" y="3998913"/>
            <a:ext cx="2114550" cy="190341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FFE925-A777-404F-80AC-C3EA935E1816}" type="slidenum">
              <a:rPr lang="en-US" altLang="en-US" smtClean="0"/>
              <a:pPr/>
              <a:t>27</a:t>
            </a:fld>
            <a:endParaRPr lang="en-US" altLang="en-US"/>
          </a:p>
        </p:txBody>
      </p:sp>
    </p:spTree>
    <p:extLst>
      <p:ext uri="{BB962C8B-B14F-4D97-AF65-F5344CB8AC3E}">
        <p14:creationId xmlns:p14="http://schemas.microsoft.com/office/powerpoint/2010/main" val="405932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595313" y="685800"/>
            <a:ext cx="7953375" cy="3205163"/>
          </a:xfrm>
        </p:spPr>
        <p:txBody>
          <a:bodyPr/>
          <a:lstStyle/>
          <a:p>
            <a:pPr eaLnBrk="1" hangingPunct="1"/>
            <a:r>
              <a:rPr lang="en-US" sz="4800" b="1" smtClean="0"/>
              <a:t>What happens </a:t>
            </a:r>
            <a:br>
              <a:rPr lang="en-US" sz="4800" b="1" smtClean="0"/>
            </a:br>
            <a:r>
              <a:rPr lang="en-US" sz="4800" b="1" smtClean="0"/>
              <a:t>if a provider agency </a:t>
            </a:r>
            <a:br>
              <a:rPr lang="en-US" sz="4800" b="1" smtClean="0"/>
            </a:br>
            <a:r>
              <a:rPr lang="en-US" sz="4800" b="1" smtClean="0"/>
              <a:t>does not pass </a:t>
            </a:r>
            <a:br>
              <a:rPr lang="en-US" sz="4800" b="1" smtClean="0"/>
            </a:br>
            <a:r>
              <a:rPr lang="en-US" sz="4800" b="1" smtClean="0"/>
              <a:t>the monitoring or review?</a:t>
            </a:r>
            <a:endParaRPr lang="en-US" b="1" smtClean="0"/>
          </a:p>
        </p:txBody>
      </p:sp>
      <p:pic>
        <p:nvPicPr>
          <p:cNvPr id="254978" name="Picture 4" descr="MC900326736[1]"/>
          <p:cNvPicPr>
            <a:picLocks noChangeAspect="1" noChangeArrowheads="1"/>
          </p:cNvPicPr>
          <p:nvPr/>
        </p:nvPicPr>
        <p:blipFill>
          <a:blip r:embed="rId3"/>
          <a:srcRect/>
          <a:stretch>
            <a:fillRect/>
          </a:stretch>
        </p:blipFill>
        <p:spPr bwMode="auto">
          <a:xfrm>
            <a:off x="5921375" y="3890963"/>
            <a:ext cx="1855788" cy="2592387"/>
          </a:xfrm>
          <a:prstGeom prst="rect">
            <a:avLst/>
          </a:prstGeom>
          <a:noFill/>
          <a:ln w="9525">
            <a:noFill/>
            <a:miter lim="800000"/>
            <a:headEnd/>
            <a:tailEnd/>
          </a:ln>
        </p:spPr>
      </p:pic>
      <p:sp>
        <p:nvSpPr>
          <p:cNvPr id="2549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5173A-CA59-4F2F-AF97-6C2D3575EB22}" type="slidenum">
              <a:rPr lang="en-US" smtClean="0"/>
              <a:pPr fontAlgn="base">
                <a:spcBef>
                  <a:spcPct val="0"/>
                </a:spcBef>
                <a:spcAft>
                  <a:spcPct val="0"/>
                </a:spcAft>
              </a:pPr>
              <a:t>28</a:t>
            </a:fld>
            <a:endParaRPr lang="en-US" dirty="0" smtClean="0"/>
          </a:p>
        </p:txBody>
      </p:sp>
    </p:spTree>
    <p:extLst>
      <p:ext uri="{BB962C8B-B14F-4D97-AF65-F5344CB8AC3E}">
        <p14:creationId xmlns:p14="http://schemas.microsoft.com/office/powerpoint/2010/main" val="17343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pPr eaLnBrk="1" hangingPunct="1"/>
            <a:r>
              <a:rPr lang="en-US" sz="4200" smtClean="0"/>
              <a:t>LME-MCO Responses</a:t>
            </a:r>
            <a:br>
              <a:rPr lang="en-US" sz="4200" smtClean="0"/>
            </a:br>
            <a:r>
              <a:rPr lang="en-US" sz="4200" smtClean="0"/>
              <a:t>to Unsuccessful Monitoring</a:t>
            </a:r>
          </a:p>
        </p:txBody>
      </p:sp>
      <p:sp>
        <p:nvSpPr>
          <p:cNvPr id="257026" name="Content Placeholder 2"/>
          <p:cNvSpPr>
            <a:spLocks noGrp="1"/>
          </p:cNvSpPr>
          <p:nvPr>
            <p:ph idx="1"/>
          </p:nvPr>
        </p:nvSpPr>
        <p:spPr>
          <a:xfrm>
            <a:off x="914400" y="1676400"/>
            <a:ext cx="7313613" cy="4289425"/>
          </a:xfrm>
        </p:spPr>
        <p:txBody>
          <a:bodyPr/>
          <a:lstStyle/>
          <a:p>
            <a:pPr eaLnBrk="1" hangingPunct="1"/>
            <a:r>
              <a:rPr lang="en-US" sz="2400" dirty="0" smtClean="0">
                <a:solidFill>
                  <a:srgbClr val="413C29"/>
                </a:solidFill>
              </a:rPr>
              <a:t>One or more of the following may occur, specific to individual LME-MCO policy.  </a:t>
            </a:r>
          </a:p>
          <a:p>
            <a:pPr marL="742950" lvl="1" indent="-285750" eaLnBrk="1" hangingPunct="1">
              <a:buFont typeface="Wingdings" pitchFamily="2" charset="2"/>
              <a:buChar char="Ø"/>
            </a:pPr>
            <a:r>
              <a:rPr lang="en-US" sz="2400" dirty="0" smtClean="0">
                <a:solidFill>
                  <a:srgbClr val="413C29"/>
                </a:solidFill>
              </a:rPr>
              <a:t>Technical Assistance</a:t>
            </a:r>
          </a:p>
          <a:p>
            <a:pPr marL="742950" lvl="1" indent="-285750" eaLnBrk="1" hangingPunct="1">
              <a:buFont typeface="Wingdings" pitchFamily="2" charset="2"/>
              <a:buChar char="Ø"/>
            </a:pPr>
            <a:r>
              <a:rPr lang="en-US" sz="2400" dirty="0" smtClean="0">
                <a:solidFill>
                  <a:srgbClr val="413C29"/>
                </a:solidFill>
              </a:rPr>
              <a:t>Plan of Correction</a:t>
            </a:r>
          </a:p>
          <a:p>
            <a:pPr marL="742950" lvl="1" indent="-285750" eaLnBrk="1" hangingPunct="1">
              <a:buFont typeface="Wingdings" pitchFamily="2" charset="2"/>
              <a:buChar char="Ø"/>
            </a:pPr>
            <a:r>
              <a:rPr lang="en-US" sz="2400" dirty="0" smtClean="0">
                <a:solidFill>
                  <a:srgbClr val="413C29"/>
                </a:solidFill>
              </a:rPr>
              <a:t>Recoupment (for Post-Payment Reviews only)</a:t>
            </a:r>
          </a:p>
          <a:p>
            <a:pPr marL="742950" lvl="1" indent="-285750" eaLnBrk="1" hangingPunct="1">
              <a:buFont typeface="Wingdings" pitchFamily="2" charset="2"/>
              <a:buChar char="Ø"/>
            </a:pPr>
            <a:r>
              <a:rPr lang="en-US" sz="2400" dirty="0" smtClean="0">
                <a:solidFill>
                  <a:srgbClr val="413C29"/>
                </a:solidFill>
              </a:rPr>
              <a:t>Targeted Investigation</a:t>
            </a:r>
          </a:p>
          <a:p>
            <a:pPr marL="742950" lvl="1" indent="-285750" eaLnBrk="1" hangingPunct="1">
              <a:buFont typeface="Wingdings" pitchFamily="2" charset="2"/>
              <a:buChar char="Ø"/>
            </a:pPr>
            <a:r>
              <a:rPr lang="en-US" sz="2400" dirty="0" smtClean="0">
                <a:solidFill>
                  <a:srgbClr val="413C29"/>
                </a:solidFill>
              </a:rPr>
              <a:t>Referral to internal review committee for determination of provider status</a:t>
            </a:r>
          </a:p>
          <a:p>
            <a:pPr eaLnBrk="1" hangingPunct="1"/>
            <a:r>
              <a:rPr lang="en-US" sz="2400" dirty="0" smtClean="0">
                <a:solidFill>
                  <a:srgbClr val="413C29"/>
                </a:solidFill>
              </a:rPr>
              <a:t>LME-MCOs will inform providers and LIPs of their process for appeal or reconsideration.</a:t>
            </a:r>
          </a:p>
        </p:txBody>
      </p:sp>
      <p:sp>
        <p:nvSpPr>
          <p:cNvPr id="2570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7592E-5159-4197-81EA-47A6FF52387B}" type="slidenum">
              <a:rPr lang="en-US" smtClean="0"/>
              <a:pPr fontAlgn="base">
                <a:spcBef>
                  <a:spcPct val="0"/>
                </a:spcBef>
                <a:spcAft>
                  <a:spcPct val="0"/>
                </a:spcAft>
              </a:pPr>
              <a:t>29</a:t>
            </a:fld>
            <a:endParaRPr lang="en-US" dirty="0" smtClean="0"/>
          </a:p>
        </p:txBody>
      </p:sp>
    </p:spTree>
    <p:extLst>
      <p:ext uri="{BB962C8B-B14F-4D97-AF65-F5344CB8AC3E}">
        <p14:creationId xmlns:p14="http://schemas.microsoft.com/office/powerpoint/2010/main" val="2098121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Event </a:t>
            </a:r>
            <a:r>
              <a:rPr lang="en-US" dirty="0" smtClean="0">
                <a:latin typeface="Garamond"/>
              </a:rPr>
              <a:t>→ </a:t>
            </a:r>
            <a:r>
              <a:rPr lang="en-US" dirty="0"/>
              <a:t>Paid Claim</a:t>
            </a:r>
          </a:p>
        </p:txBody>
      </p:sp>
      <p:sp>
        <p:nvSpPr>
          <p:cNvPr id="5" name="Slide Number Placeholder 4"/>
          <p:cNvSpPr>
            <a:spLocks noGrp="1"/>
          </p:cNvSpPr>
          <p:nvPr>
            <p:ph type="sldNum" sz="quarter" idx="12"/>
          </p:nvPr>
        </p:nvSpPr>
        <p:spPr/>
        <p:txBody>
          <a:bodyPr/>
          <a:lstStyle/>
          <a:p>
            <a:fld id="{FD69AD86-06B8-40AE-9EC9-6117CC650AB6}" type="slidenum">
              <a:rPr lang="en-US" altLang="en-US" smtClean="0"/>
              <a:pPr/>
              <a:t>3</a:t>
            </a:fld>
            <a:endParaRPr lang="en-US"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199"/>
            <a:ext cx="4239070" cy="386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24400" y="1961744"/>
            <a:ext cx="4191000" cy="3860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308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Internal Quality Assurance</a:t>
            </a:r>
          </a:p>
        </p:txBody>
      </p:sp>
      <p:sp>
        <p:nvSpPr>
          <p:cNvPr id="3" name="Content Placeholder 2"/>
          <p:cNvSpPr>
            <a:spLocks noGrp="1"/>
          </p:cNvSpPr>
          <p:nvPr>
            <p:ph idx="1"/>
          </p:nvPr>
        </p:nvSpPr>
        <p:spPr>
          <a:xfrm>
            <a:off x="914400" y="1517073"/>
            <a:ext cx="7313613" cy="4274127"/>
          </a:xfrm>
        </p:spPr>
        <p:txBody>
          <a:bodyPr/>
          <a:lstStyle/>
          <a:p>
            <a:pPr>
              <a:defRPr/>
            </a:pPr>
            <a:endParaRPr lang="en-US" sz="2800" dirty="0" smtClean="0"/>
          </a:p>
          <a:p>
            <a:pPr>
              <a:defRPr/>
            </a:pPr>
            <a:endParaRPr lang="en-US" sz="2800" dirty="0"/>
          </a:p>
          <a:p>
            <a:pPr>
              <a:defRPr/>
            </a:pPr>
            <a:endParaRPr lang="en-US" sz="2800" dirty="0" smtClean="0"/>
          </a:p>
          <a:p>
            <a:pPr>
              <a:defRPr/>
            </a:pPr>
            <a:endParaRPr lang="en-US" sz="2800" dirty="0"/>
          </a:p>
          <a:p>
            <a:pPr>
              <a:defRPr/>
            </a:pPr>
            <a:r>
              <a:rPr lang="en-US" sz="2800" dirty="0" smtClean="0"/>
              <a:t>…. </a:t>
            </a:r>
            <a:r>
              <a:rPr lang="en-US" sz="2800" dirty="0"/>
              <a:t>only </a:t>
            </a:r>
            <a:r>
              <a:rPr lang="en-US" sz="2800" dirty="0" smtClean="0"/>
              <a:t>involves a </a:t>
            </a:r>
            <a:r>
              <a:rPr lang="en-US" sz="2800" dirty="0"/>
              <a:t>review of documents needed to determine the met/not met/NA status for the review tool </a:t>
            </a:r>
            <a:r>
              <a:rPr lang="en-US" sz="2800" dirty="0" smtClean="0"/>
              <a:t>questions.</a:t>
            </a:r>
            <a:endParaRPr lang="en-US" sz="2800" dirty="0"/>
          </a:p>
          <a:p>
            <a:pPr>
              <a:defRPr/>
            </a:pPr>
            <a:r>
              <a:rPr lang="en-US" sz="2800" dirty="0"/>
              <a:t>….less </a:t>
            </a:r>
            <a:r>
              <a:rPr lang="en-US" sz="2800" dirty="0" smtClean="0"/>
              <a:t>anxiety-provoking when providers (LIPs and agencies) use </a:t>
            </a:r>
            <a:r>
              <a:rPr lang="en-US" sz="2800" dirty="0"/>
              <a:t>the tool </a:t>
            </a:r>
            <a:r>
              <a:rPr lang="en-US" sz="2800" dirty="0" smtClean="0"/>
              <a:t>as </a:t>
            </a:r>
            <a:r>
              <a:rPr lang="en-US" sz="2800" dirty="0"/>
              <a:t>a pre-review </a:t>
            </a:r>
            <a:r>
              <a:rPr lang="en-US" sz="2800" dirty="0" smtClean="0"/>
              <a:t>self-assessment.</a:t>
            </a:r>
          </a:p>
          <a:p>
            <a:pPr marL="0" indent="0">
              <a:buNone/>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mtClean="0"/>
              <a:pPr>
                <a:defRPr/>
              </a:pPr>
              <a:t>30</a:t>
            </a:fld>
            <a:endParaRPr lang="en-US" dirty="0"/>
          </a:p>
        </p:txBody>
      </p:sp>
      <p:pic>
        <p:nvPicPr>
          <p:cNvPr id="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3352" l="13556" r="89556">
                        <a14:foregroundMark x1="56889" y1="39335" x2="56889" y2="39335"/>
                        <a14:foregroundMark x1="59111" y1="32964" x2="59111" y2="32964"/>
                        <a14:foregroundMark x1="56889" y1="27978" x2="56889" y2="27978"/>
                        <a14:foregroundMark x1="79333" y1="58726" x2="79333" y2="58726"/>
                        <a14:foregroundMark x1="74000" y1="49030" x2="74000" y2="49030"/>
                        <a14:foregroundMark x1="58000" y1="54571" x2="58000" y2="54571"/>
                        <a14:foregroundMark x1="42889" y1="57895" x2="42889" y2="57895"/>
                        <a14:foregroundMark x1="41333" y1="51524" x2="41333" y2="51524"/>
                        <a14:foregroundMark x1="50889" y1="58726" x2="50889" y2="58726"/>
                        <a14:foregroundMark x1="50889" y1="81163" x2="50889" y2="81163"/>
                        <a14:foregroundMark x1="62222" y1="89197" x2="62222" y2="89197"/>
                        <a14:foregroundMark x1="59556" y1="46537" x2="59556" y2="46537"/>
                        <a14:foregroundMark x1="50000" y1="36842" x2="50000" y2="36842"/>
                        <a14:foregroundMark x1="50000" y1="29640" x2="50000" y2="29640"/>
                        <a14:foregroundMark x1="68667" y1="58726" x2="68667" y2="58726"/>
                        <a14:foregroundMark x1="69111" y1="65928" x2="69111" y2="65928"/>
                        <a14:foregroundMark x1="64889" y1="68421" x2="64889" y2="68421"/>
                        <a14:foregroundMark x1="69111" y1="81163" x2="69111" y2="81163"/>
                        <a14:foregroundMark x1="52667" y1="89197" x2="52667" y2="89197"/>
                        <a14:foregroundMark x1="50889" y1="73961" x2="50889" y2="73961"/>
                        <a14:foregroundMark x1="52000" y1="67590" x2="52000" y2="67590"/>
                        <a14:foregroundMark x1="50444" y1="50693" x2="50444" y2="50693"/>
                        <a14:foregroundMark x1="34444" y1="67590" x2="34444" y2="67590"/>
                        <a14:foregroundMark x1="32667" y1="59557" x2="32667" y2="59557"/>
                        <a14:foregroundMark x1="33333" y1="51524" x2="33333" y2="51524"/>
                        <a14:foregroundMark x1="40222" y1="69252" x2="40222" y2="69252"/>
                        <a14:foregroundMark x1="85333" y1="55402" x2="85333" y2="55402"/>
                        <a14:foregroundMark x1="68667" y1="50693" x2="68667" y2="50693"/>
                        <a14:foregroundMark x1="64444" y1="46537" x2="64444" y2="46537"/>
                        <a14:foregroundMark x1="66444" y1="36011" x2="66444" y2="36011"/>
                        <a14:foregroundMark x1="59556" y1="80332" x2="59556" y2="80332"/>
                        <a14:foregroundMark x1="68222" y1="87812" x2="68222" y2="87812"/>
                        <a14:foregroundMark x1="68222" y1="76454" x2="68222" y2="76454"/>
                        <a14:foregroundMark x1="80000" y1="66759" x2="80000" y2="66759"/>
                        <a14:foregroundMark x1="84222" y1="46537" x2="84222" y2="46537"/>
                      </a14:backgroundRemoval>
                    </a14:imgEffect>
                  </a14:imgLayer>
                </a14:imgProps>
              </a:ext>
            </a:extLst>
          </a:blip>
          <a:srcRect l="13465" r="10962" b="6647"/>
          <a:stretch/>
        </p:blipFill>
        <p:spPr bwMode="auto">
          <a:xfrm>
            <a:off x="3657600" y="1371600"/>
            <a:ext cx="2144973" cy="1981200"/>
          </a:xfrm>
          <a:prstGeom prst="rect">
            <a:avLst/>
          </a:prstGeom>
          <a:noFill/>
          <a:ln w="9525">
            <a:noFill/>
            <a:miter lim="800000"/>
            <a:headEnd/>
            <a:tailEnd/>
          </a:ln>
        </p:spPr>
      </p:pic>
    </p:spTree>
    <p:extLst>
      <p:ext uri="{BB962C8B-B14F-4D97-AF65-F5344CB8AC3E}">
        <p14:creationId xmlns:p14="http://schemas.microsoft.com/office/powerpoint/2010/main" val="95447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b="1" dirty="0" smtClean="0"/>
              <a:t>Internal Quality Assurance</a:t>
            </a:r>
          </a:p>
        </p:txBody>
      </p:sp>
      <p:sp>
        <p:nvSpPr>
          <p:cNvPr id="3" name="Content Placeholder 2"/>
          <p:cNvSpPr>
            <a:spLocks noGrp="1"/>
          </p:cNvSpPr>
          <p:nvPr>
            <p:ph idx="1"/>
          </p:nvPr>
        </p:nvSpPr>
        <p:spPr>
          <a:xfrm>
            <a:off x="1371599" y="5306096"/>
            <a:ext cx="7772401" cy="1021679"/>
          </a:xfrm>
        </p:spPr>
        <p:txBody>
          <a:bodyPr/>
          <a:lstStyle/>
          <a:p>
            <a:pPr marL="0" indent="0">
              <a:buNone/>
              <a:defRPr/>
            </a:pPr>
            <a:r>
              <a:rPr lang="en-US" sz="2800" b="1" dirty="0" smtClean="0"/>
              <a:t>The best offense is a good defense.</a:t>
            </a:r>
            <a:endParaRPr lang="en-US" sz="2800" b="1" dirty="0"/>
          </a:p>
          <a:p>
            <a:pPr marL="0" indent="0" algn="ctr">
              <a:buFontTx/>
              <a:buNone/>
              <a:defRPr/>
            </a:pPr>
            <a:endParaRPr lang="en-US" sz="2800" b="1" dirty="0" smtClean="0"/>
          </a:p>
          <a:p>
            <a:pPr marL="0" indent="0" algn="ctr">
              <a:buFontTx/>
              <a:buNone/>
              <a:defRPr/>
            </a:pPr>
            <a:r>
              <a:rPr lang="en-US" sz="2800" dirty="0"/>
              <a:t> </a:t>
            </a:r>
          </a:p>
          <a:p>
            <a:pPr marL="0" indent="0">
              <a:buNone/>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mtClean="0"/>
              <a:pPr>
                <a:defRPr/>
              </a:pPr>
              <a:t>31</a:t>
            </a:fld>
            <a:endParaRPr lang="en-US" dirty="0"/>
          </a:p>
        </p:txBody>
      </p:sp>
      <p:sp>
        <p:nvSpPr>
          <p:cNvPr id="5" name="AutoShape 2" descr="data:image/jpeg;base64,/9j/4AAQSkZJRgABAQAAAQABAAD/2wCEAAkGBhQSERUUEhQWFBUVFxQXGBgYFRgXFxcVFxQVFBUWFxcXGyYeFxojHBcVHy8gJCcpLCwsFR4xNTAqNSYrLCkBCQoKDgwOGg8PGiwhHyQtLC0wKikpLCosKiwsLCwsLCkqLCwsLCwsLCwsLCwsKSwsKSwsLCwsLCwsLCwsLCwsLP/AABEIAMABBgMBIgACEQEDEQH/xAAcAAAABwEBAAAAAAAAAAAAAAABAgMEBQYHAAj/xABAEAACAAMGAwYCCAUDBAMAAAABAgADEQQFEiExQQZRYRMicYGRoTKxBxRCUmLB0fAjM3KC4UOS8SQ0orIVFlP/xAAbAQACAwEBAQAAAAAAAAAAAAADBAECBQAGB//EADERAAICAQQAAwYFBAMAAAAAAAECAAMRBBIhMSJBUQUTMmFxgZGhscHRIzNC8CTh8f/aAAwDAQACEQMRAD8AkDHFoEy/GE2XrHlDxNyOrum4ZqMdj88oukifpyjNLyt4kric66UFSfSLdw1fiz5KTBowoa6hhkQfn5xs+ziwU5HHrE9QFJwDzLKXU/4jK/peuurybSrZKOzYZ1BxF1J6aiNGMk86fL/EIXhdEudKeXOVsLggnFUZ79OflGi+XG2BrPu2DTE7KEYvOlsT2jnEpHwMasue4OfpEvcr0tQ/EjfKv5RH2GxfVrTMs70o1ZbHka1R68q0NeRiYuCyvLt0kzFZcLlG7rUwsCpqQKUzjKC5Y1k/SaN+FAcScZx1gtTzhzel3mVMK4gRXIjcaiEFk9YQesqxBnAgjIiWfOBD8zBzKMF7ExTbIyIBmiDS2rsIDsekLSJVIsCMzoztVhDfZU+Qhi9zJ92nhUfKLH2MNLTZjQ7ZH5Rxf0kYlEvW+MLmXIZ8jQtjNK7gfrCMq+jLGYDV3IqfU5xGWizFNNIbTZB1zpT5ZGNmrYo4ibhvOWewX8zuqY8IY4QWGKhOg1rTaLEtlnjeW3+4frGY2eWcYFaGtdsuVScl8Y1y7ZhdBu2FcQzBBI1I1Fdc+cKaurkMg7hKX4wxiH1maBnKB8HH5gQC3kw1kuP9p+RiSazN90wn2dNjCDVunxKR9eIyrqfhOY3e+lAzDqOqNT2EK2a2JM+CYreefpCgUw2tN0ypnxopPMZH1GcQNp7k8+UkEkHnAPIIiI/+Omy/5M5qD7Mzvj11EKC/5sv+dINPvS+8P9uoi+wH4TI3Y7klHVhlZOIrPMPdmCv3Tk3oc4Ve2qT0irKV7kggxwSBCYnVgAyneBEsbRTmTxAY9ITeDOtIQmudonEjMRnEc46G84EnSOjsSMyXaeBzgFm10hPAdh7xyym6RSWzE7ZY1mUxg5ad6kP+GrKJZdQxKkA4SaitaVht9UB1rDy7AJcwN5EHQg6iHaNU6Yrz4fSBetT4scyyWG17HMDQ6kDqNxEmjDbunp8JhlLsa1DoadPyhysjLFLzG6nOh6RuoGA5iT4J4lF+lLhUPK+sotHl0D0+1LOVct1NPImKiZpeXLqxJKLmTnUd32pGzzFDqVIqrAgjUEEUIoc4wu+LH2ExpZDBZeLCxBWoZyFIrtlr0ML3KAwaM1OWr2ek0W7ryFvkVI/jWeizQPtLTuuOmvvAyZA0jP8AhLiX6rapc0klX7k3kUJpXqRr5RqF62AS3qvwN3lppQ50jP1SZHvh9/5hVG07fXkfxGQs8D9WpHA9Y7GYziwhNsJ2PODdkI7EYaXpfUqzpimtSuQAFWY8gIhQWOBLHAGTHeGDOBEfw9e0y2n+BZpxWtMZChB4sWA8gSYl7ZYmlHC60OuvuDvBHpsrGWUyi2I3AMz/AInu9UeirhU6DbrTp0iuT17w5d4nPLMAUA20rGl3zdAnpStGFcJ2zpWo30jP7Pc02fNZJY/lsQxNQoINNaekNU2eGQwnSbHLrWlKcta84nbFezS0SXKpiYBmY50xDUj7TGhAqdF8BBTwhaE+HA/g1PZqQ1kSGlzO+CCoAKnpUAemH1h3T6rAJU84gbKQcZlns89qDFNmE/2D0ASlIWe3TZYr/Ol+AEwf25K/lhPjFdmWkDNSQfGE1vdsWe+oOanyhldSR5wLUD0lnl3nLcBlIIbetOh10IORBpSFyvSKpLlISxRjKZiGoc5eIZV5rUVB1GnKJqxWl1bC9SSO5XNWyFFxDw161O9CPoKdZXuqwrjy8j9oEX2ad8Pyp8/SSBlQIsuR/WBkTQ6hl0NelCMiD1ELLLNI80yNWxVxgiaqsGGVkNbuHpU7+YgJ56EeBGcRzXDaJP8AInY1H+nNz8g4zEWYp0MCBtSJWxhxIKgyppxLgbBapbSG5nND4MImEcMAVNQdwaiHk+yq4owDA7EVHvEFM4TMsl7JMMlvuHvSz0KnSLgo3yP5SpDD5yQMkncxzSD1iNlcUNJYJbJfZHZxUy289osaTVZQykMDmCDUH0irKy9yVIMiGs55x0TCy67R0V5lsRssscjBwPGBWzwosnxgUmAGgk+1BFLNQAZmFwlIpvEt69pMKA9xDn+Jv8QWqve2JVjiaNw1fqWmUCp7wyZa94eXI84mGtKyKMzBQzKtCaAljQDxqYwe6ps76wDZyRMGYIPLXXKnjGhXXaZ86XW2UZ8VQCqigFKGgyrXONs6tUXHnFzRu5zxNGeWGzGR/eR6xQfpO4bmTpYnIGJkg4k17tSSwGppnl+kPb6+kMWYKBKZnI3ylnz1J6Uitz/pIts5HlrJlnErCoVyVBFKjMj1g731OvJlatPaDuA4+cps6Wk2zY1yaQe8NyjnXyavrFx4X48R7MtntGLtFKrLNKgrWiljtQZdcooNmt2AkKVcurSypBwgGmeVMxQQpY54ExEw6uoJBoKVGYGtfGElDAMPIx+33TYBPU1sy+kdh6QAlkQOExhSsDs4Cw8Ay59o+s2s9qgCiTJ+wAMyz/eJavd0510BqdTFe4hvq0ymaWJrJKZRSlAQKZqDTECTWuYyIjQ0DhLCxHlAXoXXAlv4i+kOVZP4clRMdcsK5Im1DTlyHtFasvHsy1TFSeZYDGiqBRg50pqaUFDU77Rn9sR3UhDh21IJ5abaxI3XdKq9ndXxTQw7tczUihpqP+Y07bTapB/CLrWEORNJdOUCq/ukA6kEgggg0IOogymPOnjiaEKzeEVTi6xGuNSAT0yxCgz8gPQ8otpfwhje1j7WUVBAOoOuY8Ya0Tqty7/hPB+kFcCUO3uZmL0Gav3GGoJ9wdCOsDKtWP4TXwNYkL4uMdkzHDMEtgCKUIVtGBxV1qCNiDrSK9Ku/CMUpCn42c0p0rT5R6E+zWP9o5ERGsUcWcSaWoGphezX66d05odVOY/xEJLvV1H8UArWgYaVgHvVS2Ea8umtR5QoaraWwwxGFsS1ciXmwcSIZhNQmOhZKDBiApiUj4SRrFpkzlZaggjxjMLEAwxZHLWHVz3k0uaoxHCWAI1FK5+1YHqEOpxn4uvr8jITFXXU0ctAYhBJeEgEE59YM0oc4x2UoSrcERsEMMicyqYIZI2rATJXWC9m3OI4kxG02JXBV1DKdiKiK3bLinWYmZYmy1Mls1P9NdItJBgWryi6WMvXXpKsgaV+6OLJU1SJn8GYvxK+XoTrHQ4vW4JM8gzEzG4qD4E7x0Mhqcc5H4QeLB6SSoYMPCFSD4x2I8oQzCw1kkY3Cjc+25iicS8NT7M7h1LKzEh1BKkE1z+6fGNRuCXmzkaCnrrA3pauR/5jZopVdObG7ij2E2bRKTwfcvYy8bCjvzGi7CLDQQmBXnAjxPpGUxLHdGQMcQlssKTRhmAEVBp1EFeWstDhAAUE0ApoKw4HjDO+m/6ebT7jfKIzziTzjEz+77oUBphGZPuczSD8O3X2lsWo7q1c+WnvSJFJwEqnIE+cP+CaEzWNAe6K9MzGrc+1DiLhcnEsrZCuKgHODXFeMiZPEuYzCpAU07jk6DFWq8swAecVS877M5yqfy1NBsHI+0eY5COFswLiBAeop47GBafTBcPYPtLO+eBNTt92SpsvsgWlKTmZZCsciKE0JIrQ03oIwi32JpTzJUzOZLLIxApipoSdTXIiuxjaUthdVavxYSP7lxRU+OuHTNH1mUtXApMUZllGjAbkadRTlGzco2eERKsnOCZly3oR5V12MKyrce0SY5ANVJZeWIZZAZw3tEtGyBzOQAzJrkAKakxOSeDZVnCTJ7MSKMUyoGrVV/EecKJjvqGfd1Lle3EDLPWr0DqSCxqMiCASf6qeQiUstrxbgHll45HcRnnEN5doiMtSFZkII6BgIY2C+3WYO8aKQVz+Hp4QK+pLsnoyUZkxNbFTuIAqYa2WbjVWGjAH1FYWwxi7DmPSk8SXTMlFirsVetM2+HdTnnl7ecVVJRY0JJ8TGs2yyrMQo9Sp60IPMHUGKheXCxk/xELTFDfCFzC5DOhzPWlMvX1fs32ihAruOD6+sxdXpG+JORIO3qE7OoyRHam2I0AiMvALhZyP4iOgU/ZwhRiVhv8A5MOOIJ1cPjQ+ukCk1JkucswEKxBLDVDU0I5/DmOsb2rVbEPGccjEz9OzI3eM8cx/d6AS+58LVdacmNcPkajyhOxTAJqswqFJJ8Mxpvzp0hDh1cMps8Shmo2YqKDMA6Z1hpa5vufl/wAx5vTL/wAhQfWbN7f0SflL/dN6BSQpxLiNOtc8q76+MWWU6sK1/LrGVXXbStNzTypuB5Vi5WG/WadLRyCrJgU6GoqVDHfLIHlTlGj7Z9nrch1FYww5PzH8xDQak1sKm6PUsboNjAFTzguAbGOI8PSPDz0MH96RwY9IIfD3gC55GJE6DMJG0dCMyb4+kdF5GI5DwOLrCeGJS57F/qMKgZCulecTRS1zhBB2OEXJjuSezlAbnM+cRVqbvZxKT7ale8K+BEMLbRiTpuPDQiNnXptpCKeonp2y5JjUCDuwpvBQIGnWMJXKgiP4hcHWsI2mRjRlIyYEbbikOCfCCYehiB3OlWbgm2CXTs65bOm/nEKlueRKmSaUdmIc60w5FRTKuojbmcrQbgCvQ00jGeO7seTaXYL/AA5jsyN9nvd5l6EEn5x6SyhQMzPW0k4kQtrK0A0EFF4GpJzrucyBCEqWxRplO6pUMcqVY0UCpzNdukTXDFyJOmOXJPYzMJWnxUOWfKoOXSF23HuGAwMzQLqciRLDZES5dehAAMPBbCCf3tEdbbesuW8x8lRGY+ABOXWuUVlvpElZsJbkBMZqygirYEWgrmcj0BhsWHHEBs5ku3D0kWs2kIAxGlMsVc5lNnIyr56wlel2iYpB0Oddw2xiJncfUktN7EKO6EDTVJZmzzCiqgKCc+g3iLfiC2TjIRGlyxaC4GFakBXKljirQUroc8JijDMuMyTtF1LPszLI77I9K5CrqRjNdNGbpttFPeSEfvZEZEZ1B0zBjUrpsCyZSy0GSALsK0GZPUmp84ieLuHBOTtEH8RRy+IDbxEZxvHvNsPtysZcCX+WmNJY5NUoDswOYHiM/KLuyRidmtLSXDjIqa+Y0jU+HL+Fql1yDj4h+Y6QS2v/ACEqjEcGSxlwQKOsGIMEeZQVOgz9M4QYcxiY/fNkmqhPxrWtc6rSu/L95Q2uyxPPlAIKDGQ5rkaAMPTF7xYb3tgWUa7194TSWbPZ5coCk1+8RuGmZ08aYR/aY9f7ML2sEY8TE1qqg3DuCUEuWVHUZCgoBn7xDWpcpZrqWqPCh/OH1umFAqUyORao1JzJrziOlistXO7TR7j/ABAVO/Wbh1k/vDMMabafIfuI4szUw+cTFin5pzV5ZHjjA/OIRT8of3fMAmyq5DtZVfAOCflG5a39Nh8jMqseMfWaaSRtHVPWFwRsY7DHzKeuiQJgCTC7S4SZOsTIiLMY6DFBzjomdHZPMQ+lXsMGBlwilMs1PnEe85RrCL3mo+EVMM6S16j4YC2sOOYeZalZiFYVGoBqRluNokBJLpUHPlz5ecU+32S1THDSeylH72AFvDTMdIs10SLQFrPmS2I+7Lw/MmNA6itwRZ+UX92ykbYmG8oCtdoWaRnBDK6Rhkx2BEvc1iFMbZk/CNh1PXWIuzymZgoFK+3MxL2y0hFoNAKCNT2dSGY2MOB+sV1LkDaPOGtdrwkg6xT+K77liUVmJ2q64aEiuzFgO50OvKLDddl7Vi8w9wGgG7H9BGX8eWt/rJRwUUzGqBQ7hVIFcwJfZ06k9Y1bS2Bjzg9OiFju8pCXrZURiS9QoBCrhVwcQ7rAkgZZ5YtM94sH0dzneZaJhUhHYEHm2JyQDvrE03BFnZAvY0Iw51IYkcz615xKynEui9mq0FAFFMug/SKe6KjnmXe8P1xEr8uf6zJ7Iu0sEgnCAa0zANdq0PlEG/0dyijKJjrVsWQWmVQq4TsKnfeLMbRypHS5xPL1gXiXqQCDKtM4CQDFNnnCque5KSUFyqzd2oJoOXyhHhYy5toQSJJKypZVZjzQXwlmz7IaYmLZnY1i0X5d7z7O0uW4QuKEkVGEnvDLmMojuHbjWx4u9iZ6YyFwig0UCuW9edYsp3HaTIPhGZdTcLYFMqr92pGQq2+EnIjT06xHnz+UKWW/5hNEyUbsa+gEQnGXE06QUmCWHQsVeo2p3SGB7pOeopA9ToEfxV8GVquYHDSicc3UZE2oHcckqfcqfD5UiIuC+Xs80Mux02PMHxjT5s+zW6Qivks6uDF3WxCo7tdwa8wesZfxHw/Msc3C+anNH2YfkeYilTn+3Zw36y7j/Jeps1itSTpazEPdYVH5g9Rp5RHX5fMtEaWHxTCKYV7zAHIkjbKusVH6P+JwizJT1I+Jf6t16V18jElgLsznu4jWi9esLsmx8ERivxrmQUmxh7RK7YhZIaprq2GrBSBXWgjgQXabMJ7WYXNDooJIAA/pGvWJC2SmUqVC1qaYsTfZOtGEQcuQwmszkE4XyApQ9DyjQp1TICBwTx9PpAWaZSQe8RC8G1P4Sa+UNrMP+mlD8U35iOt87uNUZlR/5Qaxp/00s/im/MfpDGjH9RT8/wBjF9QfC30/cQUhemXhn57QgusLYqDzUe8eiB4mP5zUrE+OWjj7Sq3qAYchOkR/Cj4rJK6Ar/tYj5RLFY+cahPd2svoTPVVNuQH5RIKOogaD70HKwUr0gMJEmQcwYGAbwEdFsyJCjiiznVsP9SsvzEPrHecmYKpMlnwYfrFKl2wGJu5jJfusAGGgNKMOcaj6ZS3h4zKsmBnMtkllOYIP76QvNY0oDSKxPkS9Auf4df/ABhOfds84cDmQBU5zGYk0oBhBpTOuZgZ0e3PixBF/vLIBBw5ERF2SGlrSZOmTjzbCPQKPzh9MtSKCSSAASfAZxnFcHA5hQeMmTFg0LHwH5wytTF3CLmflTUnwhWTekp7MGkuHUZHZlbcMpzU9DDGxmYGqhUE8wTlyjfDLpqlQ9mZ+Da5Ik6R2aBQaADXSvM9c/npGcXTcf8A8neM1pwMyQmM4swlaKqqCKVGWQ6V8bTxPbJi2WYWw1YBQVqPiNNzyrCfCHE1ks9llI05ZbAu0wEMCWLGmikEYcArXaGksSxhjoSwqdKy2OTxLGl2qgpsMhTlAtd6tkQGHUVhL/7BZ54/gzUm9FIJ8waU9IbJNmV/hhvUU9waQ2zLE8Hzjx7rqMgPYiIy12AqdEr4kewgWmu2rv6gD2AgoSmlfOMy/V1jw45jddLdxjMVgMvzp75wilj55nrp6RI4KneFZdmz0/flAqyTCtgROzyNKD8vQRXuJeOls+KVZ6TJujMc0Q7j8bdNBvXSGHGfGRBNns5zzEx122KKefM+QjOrbbMAwimL2Hj1hn3h+Fe5K0qB7yzqP7XfFWLzWLzCa1r3q7Z/ZA29otXD15G8ZD2e2Jl/pzNDXQZnVhz3zB65/dllxsXbMDnueUTQvRgw6fsQOypGGM8+vpKm92wcYX0j27LoeyT5smYtSOzZW2K1YBl51qB0ziXe2UxN93If1Ef5A9YVu60LeEoy2IWfKIeU1K6ZkHmpoKjrXaK8LZiU/eOq9a1r4QnYGLZPf+8xipgFwJJPbi5UnkxHhkM4irbOOHFo0wmWOVAcyfb3haZONchoAPmT+UM7VOCjOhNDQa0rvHVAs3AlrGCpyYxvmeaZEUJC+SjIw6sLVskvpMmD/wBTE1cliltLJmhGbGaUAdiSuippUUGx1gt4WlRL7iKtTRVIWoJB79FFAaD28I0qWIsVfQ/j5fvELFBRnHmP+/2kNK3g0890f1L+ccppkIGbJLL3QTn6ZR6Gxgq8mYyKWbAl+4BtNbOw+7MPowB/WLN2kU/6O0ISaCRmVyqDSgIzIyB6axcQDHhPaJB1LFZ6TTAipQ3cKzwn2njCrDxgjLCMYiLzRHQJEDEyJQLBcFpcfyxKU7zDn/sH5xMWfg6WCDMd5pBrrhWv9K/mYfLw/KHwNNl/0TnHsSRBjdc9f5dqfwmS0me4AMaD6gsMBsfb/wBi53E5bmTdilADCAByjrRY66xEybVbUIJSROH4SZbejAj3iYa8e7V5brlyr7qYsN7pwc/eVyAfSMJiKgLMcIG50iuX9fIZCiVAOrcwDXLlEfxBerzScTGgo2BfgQbYm+23Qe+dIedbC0s0ByWrEaAHIVO2wi1NAXxN3Ods8CTXB8o2i0mYxOGSKVzDOxyAcj4gACc+kX9aAxV+ALuKWYuwoZrYhWo7oFFOm+ZizhB0hPVWF7fpCVKAsrv0nX2JVnlKKMzuSAToFUgk9KsBGWtfb7hff9YvPE9uSdOyAIVcKkgGuZLEV2rFNt1mQscgNdMo2KAoQbhzFnttB8DcRKVeoJBzQjQg6eYzEW67+OrbIAUzDMSnwzBWo6N8XvFUueUspy0xS1PhyqK/ezice9O0yCHPnn7QRsg+CWW7cMWgGaZc16raJKzVGGtag6hhkRXeH/71iE4RsRlWYAjCSzNQ8jSnyiZ9I87ec2MfnGxgDiHRqbRF8a372FmCyjSZNJUGuaqBVyORzA867RJr5Qyva5VtCYX2qVbdTzH5iD6fVNV4T1+kqa0ZgWmVWazZ5jIa7CJm6/o4Wf33xy1OYz7zde8DFmuTgpZJDTW7Rgch9kdepiy4R1g1ur28Vn7zmHvDluvSUGf9GhlpSROxUrRZi0r0xL+kU21WUqzK3dZSQw3BBzjcKRm30gXaEtImAZTFB/uHdP5HzitGoZmwxlXQAcSs3TeDSJyzFyIP7B6becT9ruiW1qkOTgs9qJZSpoVenelmulHI8j0iuOkXbgGWlolmVMFexcTE6YgVYeH6w474G6CC84hb64QMhS8tjMTOqse+p0BFPjHSkUmeKGNE+lO8OzsqS1NGmzBprhTvE127xSMuN9Tt3r/UA3uRWG9DY4qyQDz9ItqVVn5JH5yVJ/6c42wrjTP7VFB+EaVqYVSV/BDB+0xTGNdSaga1zrkQfCIiw2edbZiylIZqMVBoo7qljpQVoPlCDTJ9mZkq8pge8uYNfD84upYWbgec5xJLKU244xjPnJ2VZ2JyVj4Axb+DriR1mGdKRyCoAdQxXI1yNaRlz3nNbWY58WP6xcuBuORIpInACWTk4UAqTu9PiHXUdYtrbbrKSq4+3cHp1qRwefvNMlWdVGFVCgbKAB6CDZQqNAQRQ6HYjaAwx5Q585scRMt1MFJP3oVKwRh+6R06JlOo9I6I2+b7kWYKZzYcWgpUnrQZ06x0GWp2GQDBmxQcEyYMoQU2cQpSOxRUjiTEPq/KvrCwQlGQs1CCKjUV5QKNWFMPSOS0p1IK5lDvW4nYgCVhBPZyl1FAcRnTW331/IQa2cCzMBEuaWqVYo/wF1BzyGhrpF6MFYV3pBTqn8pX3YlQTjGZZyEt0lpOwdBilnlT9AT4R1+8QdqMEonBTNtC2WnPD84c8YXlhUSAal82yGSg5eZPyMU+8bUFUKNekN0Vo2LCMH8vrAsSPDnMY221kGgNTE1wnwW1qPazarKU16zCNQvIdYccCXNInTmadRylD2fjozcxtT1jS3moBQLkBkAMh6QS67AI6nImeZCSuGrKhqJC16ivzh7KsMofDLRfBQPlBu71ECPE+0ZJsY+ZjAUekWB/f/MAf3kIKRTcQAmHp6xSWh8v2IAAc/eC9oeX5wJbpTyjpMEk844MeUJ+nygVbl846dD/AFg/sRF8SXL9alYcg6mqHrTMHofyESeL9/8AMCGG/wAosCQciQeZitsszS3KuKMpII6iLD9HE4i1kD7UtvYqYvFv4Ws1obG6Ym3IZlr4gEVhW6rikyX/AIUpUJBFdWOVaVNTqBvG0q+8rz8oqW2tIb6RrsWbZMZGcpgwz2aisPl6Rkdps4pkDWNu4nsRm2Sco1wFhoc079PPDTzjFJRd8lFTrkM6DOHvZdqGgo3eYrrFIcER/wAAWgJeEgtoSyeboyj3IjUOKeEJVtXPuTVFFccvusPtL7iuUY3Z7QZcxXGqMreakH8o9ABq584zvaG6uxXX/f8Acw+lwyFTMAvm5JtlmmXOXCw0OoYbMp3EMkaN5v7h+Va5ZlzR1Vh8SHmPzG8Yvf8AcMyyTjLmDqrAHC681/eUNaXVi4YPBgbqCnI6l8+jfirEv1Wa3eX+UTuu6V5jMjp4RezL8PlGCXQjY1YVAUg16g1FOsbTdF9JOlGYWC4R36mgH4ugMZ2uoAbcvn3G9M5K4aSOD91iucT8XrZv4cusye2QQZ0J0xU/9dT0hjeHE021OZF3gn7845Ko/CSMvHU7CJK4OEEsvfr2k46zGFaE64a6eOpgC1rUN1v4fzCFy/CfjIK7uC2nkzrezNMf7ANMI2qRofwjIQMXNy0dEHU2k8Nj5CcKE8xmPMMDTKCmYa6COM2BMeJYQ4EDTrCfajr6QcWgHp5QMyZ2e0EmTCKk5KASTXQDMwcTAeXrElZbuR0ONcSMCp5HEKEZdDBqKDc4QSjuEGTMbvO9TNmvNO5y6KBRR6UglwXO1pnbgasfur+p2ifv/wCjxlm0s7h0rkrEhh0qBRvHKLNYLpSxWfvEZDHMbmQPkNAP1jS1BNS7R3Aph+ZnVkrZL2KITh7ULTU4JlMjzoG9o1giM0uC7ja7wNpzCK/aN4/6a+OQ/wBpjSga/wDMK61hlR545lqARn0zAYQWnSDmkFC9IQjEDAIAoNjCmPpHEg7R06J4OsBhOzQoFHURzDrHToQ4uYgMZ3UQVqwmTE4nRVp/SC9svUecExQGW5EWxOjmRagDrl1GXvDiXa5bGqOhwkVwspI3zC6ecRuARB2SZbJkxwsxTN7S0or4VCvIl4QrU3wzMSgkbuM42PZ7HaVieo7En7VaAZsyTQjuKwroUmYlyruCCD5c4weVaWkTDkCVLKQa03U6GNYsVjtaOWnzBiAIo4VVw5OQCDiY1w1oDSorFPvnh6WZ8wlWRixYjFoW73LrBkA07njAMEQblGOxKcKswA1Y08yaR6BSYQAOVBoNsoym5rlli1ShSvfU5mumf5Rp2I86wnrrRYQBD6eo15zHJndPaGV62GVaJfZzpasuo1BB5g7GELxvWXIXFNZVG2eZ8BqYgDeVrtuVnU2eSf8AVYd5h+AD8vUQrXWx8Q4HrDM467+UgL5utZEwoGUgCooRUD8Q2MVy2XpnhXNKgkZ0am3hGo2HgqzS5bIy9ozgh3c9811p93yz8Yz3irhT6nSrEhicJpky5ZVHwuNwciMwdo0tNZWzbc5P6xa4OFmpcKXjZptmU2dRLUZFBSqvTMHcnqdYl2I5xglx37MsszGmhyZT8LDkf12jWrh4kk2lB2bYW3QnvA/mOsJ6rSMjFhyDC0Xhhg9ycYR0NXJ5x0JbYxmPxO5/KDVB3gcAgAvSKmRBPlA0EFwfusBhMROh5dnxMBTMmLHOIlS6DYe8USw8Wy5U8tNFF7MgYe8Se1fs2IJFCZYr4TFhteXHC2xVl2XGsxmoe7VlTIkgnulqkDPIVroI9Do6hQhZuzM66z3hCiWLGqAzHOEHevy69Ig75sky8R2aMySQQSxFQ1PLM8hWJGx3Gz0e1PjI0XRR6Ur5UiakqFFFAAGw2hfeoJbsn8owFJGOhIm77pWzyhLQDCOepO5J3MLKOkPrRUDWGaqQNYy7wA0ZTqCAIKT19o4pRddesJUHOBsuJOYdphGlD6iCmYeXvBcXSvrAE9D6/rEYkZnF+hEAZw5mAwH9/wCIMPEROJ2YAYc4ME/F7RxQdIDTb0jp06nMA+UAJA1oPSAaZ09oI7nYxOJMG0TllqXatFzIGZIGeQ3PSFrtvSS69pZykwEnEAcEwVOI91gKmudDTziOmSGOucFtPDMph3kDb0wg/lD+kvFQOYCysueJbJEntRSYRhKijAUfPPMEUUj57CkZnx7LkWe2GWj5GWjd4itTiHICmQ0iWt7WqyyiJU1JcoAUVlxFQNkAoQOmcZpbrPNtVrlfWGMvtiEWY0sqKDfDXSppWu8agZdQuIoQ1LZkjdV8SUtUtncYQTU6gd05mm0Wh+IJ9q7thlUTQz5gwr/aDr7+EZvw7KH12QrgMO2RSDmD3gKesbmFoABkNPCM/VhaSOMn59RilmtBycSvXdwYit2loZrTOP2n+Ef0ofz9oncMGqecdU9IznsZz4o0qhep2GIHjW62n2R5aHvVDAUqWw5lRuD1/WJ1ieUML5vGXKlF5ugBFK/ETngA3rTSJqJDgr3OYAg5mFmWa0pnEnYMUoB60OLu58qFj8h5nlCM204phZ86kk58zWg5QtbLSHKhFIVQFUanUk1puSY9MWPWJkhQATn6TQrn4vlzAQ9cgM+vLr4x0Qdy8FPMXFOYygR3VFMZ6tXQdNfCAjMdNKG5J+0bBuIziahi6wAPWIaZedqb+VZxLB+1PcCn9kup94QNzTZv/cWpyD9iSOyTwrmx9YzfdY+IgfnD7vQSSvLiCTZ/5s1FP3a1Y+CrU+0MpPEM+cy9hZXwFlBeb3KgkA4ErUnlXzhxYLjs8jOVLVT96mJvNjUxK2C3qkxSc6VOlTUAkUAzJ3y5QakVmwKBnnz/AIH8yj7tpJje8p6S5k2WgVaYUyfDXT4hQ1pU7jXTeGFz3CJM+oNOzLkUAOJZn2SSKggjamnI0FsmcQWVJeNWQE55LQmu5NK1irSbxWbaWZWqCug2NRUkc6KPSN3UkFCBEKR4smWLtIVWbDSUOsHdqRlisLH8wtrtWdKwj22ghnMUkk19oLLmUOvvCDeJoUcCPrRM25Qiac6eUNGYn/BgpfqRFW5nCPQv4hBlHMj1hgZnX1gK+EUxJkiWgBM8YZCY21YOGaOxOjgzR08xBMfQfKEhXf3gJ9tly1LTGVQNywA99YkfKdHAHj6x2Ef8iK8/E/a5WSRMnEfbNZcoH+ptfCBXh+0Wj/urQQv/AOUmqLTkznNoN7oj4zj9ZTdn4eY6vHiazSThr2kzQS5QxuTyyNB5mD2G1WucQSgs0vI95scwgjkMl294e3ZcUqQKSpapzoMz4sczEqskUFRFldV+Afc/xO2k/EfwjWTZpaDEe+VqcTd5uZy3jMfpbt3aWiUoAoiHMHXGQaU2ph940DiC+5chKBlLVFQDmBrmBWldhGWXpazappxLUuQFpUHkMq08vfWHtLvZ97dCCvVQmB2ZWrLPwTFcaqyt5qQfyj0FZ5yzFDo1VYVBBqKGMFtFjCuQaihII6g0jRvoxvOqTJJNSD2gHQ0DU86QX2hXvQOPKA0rFWKmXc15+ogBL55+EGxdIIZg6xhzRja9rxlWeU0yYaKvqSdFHUxk/EPELWtyW7qDJVrUAcyd26xpPEdj7eUZZTECQdaEEaEUinWfhiZKNVWTUbvLZ/8A2ciNPSNVWNzdxW8O/A6kLcfCc60EFFpL3d8l8hq3l6iL/dHDMqzZ4Q7/AH2Gf9oGSjw9YCw26aMprIf6VZfasSsqch3MUv1DWHGePlLVVBBEmAOxgYWeSp0PrWOhPEN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UEhQWFBUVFxQXGBgYFRgXFxcVFxQVFBUWFxcXGyYeFxojHBcVHy8gJCcpLCwsFR4xNTAqNSYrLCkBCQoKDgwOGg8PGiwhHyQtLC0wKikpLCosKiwsLCwsLCkqLCwsLCwsLCwsLCwsKSwsKSwsLCwsLCwsLCwsLCwsLP/AABEIAMABBgMBIgACEQEDEQH/xAAcAAAABwEBAAAAAAAAAAAAAAABAgMEBQYHAAj/xABAEAACAAMGAwYCCAUDBAMAAAABAgADEQQFEiExQQZRYRMicYGRoTKxBxRCUmLB0fAjM3KC4UOS8SQ0orIVFlP/xAAbAQACAwEBAQAAAAAAAAAAAAADBAECBQAGB//EADERAAICAQQAAwYFBAMAAAAAAAECAAMRBBIhMSJBUQUTMmFxgZGhscHRIzNC8CTh8f/aAAwDAQACEQMRAD8AkDHFoEy/GE2XrHlDxNyOrum4ZqMdj88oukifpyjNLyt4kric66UFSfSLdw1fiz5KTBowoa6hhkQfn5xs+ziwU5HHrE9QFJwDzLKXU/4jK/peuurybSrZKOzYZ1BxF1J6aiNGMk86fL/EIXhdEudKeXOVsLggnFUZ79OflGi+XG2BrPu2DTE7KEYvOlsT2jnEpHwMasue4OfpEvcr0tQ/EjfKv5RH2GxfVrTMs70o1ZbHka1R68q0NeRiYuCyvLt0kzFZcLlG7rUwsCpqQKUzjKC5Y1k/SaN+FAcScZx1gtTzhzel3mVMK4gRXIjcaiEFk9YQesqxBnAgjIiWfOBD8zBzKMF7ExTbIyIBmiDS2rsIDsekLSJVIsCMzoztVhDfZU+Qhi9zJ92nhUfKLH2MNLTZjQ7ZH5Rxf0kYlEvW+MLmXIZ8jQtjNK7gfrCMq+jLGYDV3IqfU5xGWizFNNIbTZB1zpT5ZGNmrYo4ibhvOWewX8zuqY8IY4QWGKhOg1rTaLEtlnjeW3+4frGY2eWcYFaGtdsuVScl8Y1y7ZhdBu2FcQzBBI1I1Fdc+cKaurkMg7hKX4wxiH1maBnKB8HH5gQC3kw1kuP9p+RiSazN90wn2dNjCDVunxKR9eIyrqfhOY3e+lAzDqOqNT2EK2a2JM+CYreefpCgUw2tN0ypnxopPMZH1GcQNp7k8+UkEkHnAPIIiI/+Omy/5M5qD7Mzvj11EKC/5sv+dINPvS+8P9uoi+wH4TI3Y7klHVhlZOIrPMPdmCv3Tk3oc4Ve2qT0irKV7kggxwSBCYnVgAyneBEsbRTmTxAY9ITeDOtIQmudonEjMRnEc46G84EnSOjsSMyXaeBzgFm10hPAdh7xyym6RSWzE7ZY1mUxg5ad6kP+GrKJZdQxKkA4SaitaVht9UB1rDy7AJcwN5EHQg6iHaNU6Yrz4fSBetT4scyyWG17HMDQ6kDqNxEmjDbunp8JhlLsa1DoadPyhysjLFLzG6nOh6RuoGA5iT4J4lF+lLhUPK+sotHl0D0+1LOVct1NPImKiZpeXLqxJKLmTnUd32pGzzFDqVIqrAgjUEEUIoc4wu+LH2ExpZDBZeLCxBWoZyFIrtlr0ML3KAwaM1OWr2ek0W7ryFvkVI/jWeizQPtLTuuOmvvAyZA0jP8AhLiX6rapc0klX7k3kUJpXqRr5RqF62AS3qvwN3lppQ50jP1SZHvh9/5hVG07fXkfxGQs8D9WpHA9Y7GYziwhNsJ2PODdkI7EYaXpfUqzpimtSuQAFWY8gIhQWOBLHAGTHeGDOBEfw9e0y2n+BZpxWtMZChB4sWA8gSYl7ZYmlHC60OuvuDvBHpsrGWUyi2I3AMz/AInu9UeirhU6DbrTp0iuT17w5d4nPLMAUA20rGl3zdAnpStGFcJ2zpWo30jP7Pc02fNZJY/lsQxNQoINNaekNU2eGQwnSbHLrWlKcta84nbFezS0SXKpiYBmY50xDUj7TGhAqdF8BBTwhaE+HA/g1PZqQ1kSGlzO+CCoAKnpUAemH1h3T6rAJU84gbKQcZlns89qDFNmE/2D0ASlIWe3TZYr/Ol+AEwf25K/lhPjFdmWkDNSQfGE1vdsWe+oOanyhldSR5wLUD0lnl3nLcBlIIbetOh10IORBpSFyvSKpLlISxRjKZiGoc5eIZV5rUVB1GnKJqxWl1bC9SSO5XNWyFFxDw161O9CPoKdZXuqwrjy8j9oEX2ad8Pyp8/SSBlQIsuR/WBkTQ6hl0NelCMiD1ELLLNI80yNWxVxgiaqsGGVkNbuHpU7+YgJ56EeBGcRzXDaJP8AInY1H+nNz8g4zEWYp0MCBtSJWxhxIKgyppxLgbBapbSG5nND4MImEcMAVNQdwaiHk+yq4owDA7EVHvEFM4TMsl7JMMlvuHvSz0KnSLgo3yP5SpDD5yQMkncxzSD1iNlcUNJYJbJfZHZxUy289osaTVZQykMDmCDUH0irKy9yVIMiGs55x0TCy67R0V5lsRssscjBwPGBWzwosnxgUmAGgk+1BFLNQAZmFwlIpvEt69pMKA9xDn+Jv8QWqve2JVjiaNw1fqWmUCp7wyZa94eXI84mGtKyKMzBQzKtCaAljQDxqYwe6ps76wDZyRMGYIPLXXKnjGhXXaZ86XW2UZ8VQCqigFKGgyrXONs6tUXHnFzRu5zxNGeWGzGR/eR6xQfpO4bmTpYnIGJkg4k17tSSwGppnl+kPb6+kMWYKBKZnI3ylnz1J6Uitz/pIts5HlrJlnErCoVyVBFKjMj1g731OvJlatPaDuA4+cps6Wk2zY1yaQe8NyjnXyavrFx4X48R7MtntGLtFKrLNKgrWiljtQZdcooNmt2AkKVcurSypBwgGmeVMxQQpY54ExEw6uoJBoKVGYGtfGElDAMPIx+33TYBPU1sy+kdh6QAlkQOExhSsDs4Cw8Ay59o+s2s9qgCiTJ+wAMyz/eJavd0510BqdTFe4hvq0ymaWJrJKZRSlAQKZqDTECTWuYyIjQ0DhLCxHlAXoXXAlv4i+kOVZP4clRMdcsK5Im1DTlyHtFasvHsy1TFSeZYDGiqBRg50pqaUFDU77Rn9sR3UhDh21IJ5abaxI3XdKq9ndXxTQw7tczUihpqP+Y07bTapB/CLrWEORNJdOUCq/ukA6kEgggg0IOogymPOnjiaEKzeEVTi6xGuNSAT0yxCgz8gPQ8otpfwhje1j7WUVBAOoOuY8Ya0Tqty7/hPB+kFcCUO3uZmL0Gav3GGoJ9wdCOsDKtWP4TXwNYkL4uMdkzHDMEtgCKUIVtGBxV1qCNiDrSK9Ku/CMUpCn42c0p0rT5R6E+zWP9o5ERGsUcWcSaWoGphezX66d05odVOY/xEJLvV1H8UArWgYaVgHvVS2Ea8umtR5QoaraWwwxGFsS1ciXmwcSIZhNQmOhZKDBiApiUj4SRrFpkzlZaggjxjMLEAwxZHLWHVz3k0uaoxHCWAI1FK5+1YHqEOpxn4uvr8jITFXXU0ctAYhBJeEgEE59YM0oc4x2UoSrcERsEMMicyqYIZI2rATJXWC9m3OI4kxG02JXBV1DKdiKiK3bLinWYmZYmy1Mls1P9NdItJBgWryi6WMvXXpKsgaV+6OLJU1SJn8GYvxK+XoTrHQ4vW4JM8gzEzG4qD4E7x0Mhqcc5H4QeLB6SSoYMPCFSD4x2I8oQzCw1kkY3Cjc+25iicS8NT7M7h1LKzEh1BKkE1z+6fGNRuCXmzkaCnrrA3pauR/5jZopVdObG7ij2E2bRKTwfcvYy8bCjvzGi7CLDQQmBXnAjxPpGUxLHdGQMcQlssKTRhmAEVBp1EFeWstDhAAUE0ApoKw4HjDO+m/6ebT7jfKIzziTzjEz+77oUBphGZPuczSD8O3X2lsWo7q1c+WnvSJFJwEqnIE+cP+CaEzWNAe6K9MzGrc+1DiLhcnEsrZCuKgHODXFeMiZPEuYzCpAU07jk6DFWq8swAecVS877M5yqfy1NBsHI+0eY5COFswLiBAeop47GBafTBcPYPtLO+eBNTt92SpsvsgWlKTmZZCsciKE0JIrQ03oIwi32JpTzJUzOZLLIxApipoSdTXIiuxjaUthdVavxYSP7lxRU+OuHTNH1mUtXApMUZllGjAbkadRTlGzco2eERKsnOCZly3oR5V12MKyrce0SY5ANVJZeWIZZAZw3tEtGyBzOQAzJrkAKakxOSeDZVnCTJ7MSKMUyoGrVV/EecKJjvqGfd1Lle3EDLPWr0DqSCxqMiCASf6qeQiUstrxbgHll45HcRnnEN5doiMtSFZkII6BgIY2C+3WYO8aKQVz+Hp4QK+pLsnoyUZkxNbFTuIAqYa2WbjVWGjAH1FYWwxi7DmPSk8SXTMlFirsVetM2+HdTnnl7ecVVJRY0JJ8TGs2yyrMQo9Sp60IPMHUGKheXCxk/xELTFDfCFzC5DOhzPWlMvX1fs32ihAruOD6+sxdXpG+JORIO3qE7OoyRHam2I0AiMvALhZyP4iOgU/ZwhRiVhv8A5MOOIJ1cPjQ+ukCk1JkucswEKxBLDVDU0I5/DmOsb2rVbEPGccjEz9OzI3eM8cx/d6AS+58LVdacmNcPkajyhOxTAJqswqFJJ8Mxpvzp0hDh1cMps8Shmo2YqKDMA6Z1hpa5vufl/wAx5vTL/wAhQfWbN7f0SflL/dN6BSQpxLiNOtc8q76+MWWU6sK1/LrGVXXbStNzTypuB5Vi5WG/WadLRyCrJgU6GoqVDHfLIHlTlGj7Z9nrch1FYww5PzH8xDQak1sKm6PUsboNjAFTzguAbGOI8PSPDz0MH96RwY9IIfD3gC55GJE6DMJG0dCMyb4+kdF5GI5DwOLrCeGJS57F/qMKgZCulecTRS1zhBB2OEXJjuSezlAbnM+cRVqbvZxKT7ale8K+BEMLbRiTpuPDQiNnXptpCKeonp2y5JjUCDuwpvBQIGnWMJXKgiP4hcHWsI2mRjRlIyYEbbikOCfCCYehiB3OlWbgm2CXTs65bOm/nEKlueRKmSaUdmIc60w5FRTKuojbmcrQbgCvQ00jGeO7seTaXYL/AA5jsyN9nvd5l6EEn5x6SyhQMzPW0k4kQtrK0A0EFF4GpJzrucyBCEqWxRplO6pUMcqVY0UCpzNdukTXDFyJOmOXJPYzMJWnxUOWfKoOXSF23HuGAwMzQLqciRLDZES5dehAAMPBbCCf3tEdbbesuW8x8lRGY+ABOXWuUVlvpElZsJbkBMZqygirYEWgrmcj0BhsWHHEBs5ku3D0kWs2kIAxGlMsVc5lNnIyr56wlel2iYpB0Oddw2xiJncfUktN7EKO6EDTVJZmzzCiqgKCc+g3iLfiC2TjIRGlyxaC4GFakBXKljirQUroc8JijDMuMyTtF1LPszLI77I9K5CrqRjNdNGbpttFPeSEfvZEZEZ1B0zBjUrpsCyZSy0GSALsK0GZPUmp84ieLuHBOTtEH8RRy+IDbxEZxvHvNsPtysZcCX+WmNJY5NUoDswOYHiM/KLuyRidmtLSXDjIqa+Y0jU+HL+Fql1yDj4h+Y6QS2v/ACEqjEcGSxlwQKOsGIMEeZQVOgz9M4QYcxiY/fNkmqhPxrWtc6rSu/L95Q2uyxPPlAIKDGQ5rkaAMPTF7xYb3tgWUa7194TSWbPZ5coCk1+8RuGmZ08aYR/aY9f7ML2sEY8TE1qqg3DuCUEuWVHUZCgoBn7xDWpcpZrqWqPCh/OH1umFAqUyORao1JzJrziOlistXO7TR7j/ABAVO/Wbh1k/vDMMabafIfuI4szUw+cTFin5pzV5ZHjjA/OIRT8of3fMAmyq5DtZVfAOCflG5a39Nh8jMqseMfWaaSRtHVPWFwRsY7DHzKeuiQJgCTC7S4SZOsTIiLMY6DFBzjomdHZPMQ+lXsMGBlwilMs1PnEe85RrCL3mo+EVMM6S16j4YC2sOOYeZalZiFYVGoBqRluNokBJLpUHPlz5ecU+32S1THDSeylH72AFvDTMdIs10SLQFrPmS2I+7Lw/MmNA6itwRZ+UX92ykbYmG8oCtdoWaRnBDK6Rhkx2BEvc1iFMbZk/CNh1PXWIuzymZgoFK+3MxL2y0hFoNAKCNT2dSGY2MOB+sV1LkDaPOGtdrwkg6xT+K77liUVmJ2q64aEiuzFgO50OvKLDddl7Vi8w9wGgG7H9BGX8eWt/rJRwUUzGqBQ7hVIFcwJfZ06k9Y1bS2Bjzg9OiFju8pCXrZURiS9QoBCrhVwcQ7rAkgZZ5YtM94sH0dzneZaJhUhHYEHm2JyQDvrE03BFnZAvY0Iw51IYkcz615xKynEui9mq0FAFFMug/SKe6KjnmXe8P1xEr8uf6zJ7Iu0sEgnCAa0zANdq0PlEG/0dyijKJjrVsWQWmVQq4TsKnfeLMbRypHS5xPL1gXiXqQCDKtM4CQDFNnnCque5KSUFyqzd2oJoOXyhHhYy5toQSJJKypZVZjzQXwlmz7IaYmLZnY1i0X5d7z7O0uW4QuKEkVGEnvDLmMojuHbjWx4u9iZ6YyFwig0UCuW9edYsp3HaTIPhGZdTcLYFMqr92pGQq2+EnIjT06xHnz+UKWW/5hNEyUbsa+gEQnGXE06QUmCWHQsVeo2p3SGB7pOeopA9ToEfxV8GVquYHDSicc3UZE2oHcckqfcqfD5UiIuC+Xs80Mux02PMHxjT5s+zW6Qivks6uDF3WxCo7tdwa8wesZfxHw/Msc3C+anNH2YfkeYilTn+3Zw36y7j/Jeps1itSTpazEPdYVH5g9Rp5RHX5fMtEaWHxTCKYV7zAHIkjbKusVH6P+JwizJT1I+Jf6t16V18jElgLsznu4jWi9esLsmx8ERivxrmQUmxh7RK7YhZIaprq2GrBSBXWgjgQXabMJ7WYXNDooJIAA/pGvWJC2SmUqVC1qaYsTfZOtGEQcuQwmszkE4XyApQ9DyjQp1TICBwTx9PpAWaZSQe8RC8G1P4Sa+UNrMP+mlD8U35iOt87uNUZlR/5Qaxp/00s/im/MfpDGjH9RT8/wBjF9QfC30/cQUhemXhn57QgusLYqDzUe8eiB4mP5zUrE+OWjj7Sq3qAYchOkR/Cj4rJK6Ar/tYj5RLFY+cahPd2svoTPVVNuQH5RIKOogaD70HKwUr0gMJEmQcwYGAbwEdFsyJCjiiznVsP9SsvzEPrHecmYKpMlnwYfrFKl2wGJu5jJfusAGGgNKMOcaj6ZS3h4zKsmBnMtkllOYIP76QvNY0oDSKxPkS9Auf4df/ABhOfds84cDmQBU5zGYk0oBhBpTOuZgZ0e3PixBF/vLIBBw5ERF2SGlrSZOmTjzbCPQKPzh9MtSKCSSAASfAZxnFcHA5hQeMmTFg0LHwH5wytTF3CLmflTUnwhWTekp7MGkuHUZHZlbcMpzU9DDGxmYGqhUE8wTlyjfDLpqlQ9mZ+Da5Ik6R2aBQaADXSvM9c/npGcXTcf8A8neM1pwMyQmM4swlaKqqCKVGWQ6V8bTxPbJi2WYWw1YBQVqPiNNzyrCfCHE1ks9llI05ZbAu0wEMCWLGmikEYcArXaGksSxhjoSwqdKy2OTxLGl2qgpsMhTlAtd6tkQGHUVhL/7BZ54/gzUm9FIJ8waU9IbJNmV/hhvUU9waQ2zLE8Hzjx7rqMgPYiIy12AqdEr4kewgWmu2rv6gD2AgoSmlfOMy/V1jw45jddLdxjMVgMvzp75wilj55nrp6RI4KneFZdmz0/flAqyTCtgROzyNKD8vQRXuJeOls+KVZ6TJujMc0Q7j8bdNBvXSGHGfGRBNns5zzEx122KKefM+QjOrbbMAwimL2Hj1hn3h+Fe5K0qB7yzqP7XfFWLzWLzCa1r3q7Z/ZA29otXD15G8ZD2e2Jl/pzNDXQZnVhz3zB65/dllxsXbMDnueUTQvRgw6fsQOypGGM8+vpKm92wcYX0j27LoeyT5smYtSOzZW2K1YBl51qB0ziXe2UxN93If1Ef5A9YVu60LeEoy2IWfKIeU1K6ZkHmpoKjrXaK8LZiU/eOq9a1r4QnYGLZPf+8xipgFwJJPbi5UnkxHhkM4irbOOHFo0wmWOVAcyfb3haZONchoAPmT+UM7VOCjOhNDQa0rvHVAs3AlrGCpyYxvmeaZEUJC+SjIw6sLVskvpMmD/wBTE1cliltLJmhGbGaUAdiSuippUUGx1gt4WlRL7iKtTRVIWoJB79FFAaD28I0qWIsVfQ/j5fvELFBRnHmP+/2kNK3g0890f1L+ccppkIGbJLL3QTn6ZR6Gxgq8mYyKWbAl+4BtNbOw+7MPowB/WLN2kU/6O0ISaCRmVyqDSgIzIyB6axcQDHhPaJB1LFZ6TTAipQ3cKzwn2njCrDxgjLCMYiLzRHQJEDEyJQLBcFpcfyxKU7zDn/sH5xMWfg6WCDMd5pBrrhWv9K/mYfLw/KHwNNl/0TnHsSRBjdc9f5dqfwmS0me4AMaD6gsMBsfb/wBi53E5bmTdilADCAByjrRY66xEybVbUIJSROH4SZbejAj3iYa8e7V5brlyr7qYsN7pwc/eVyAfSMJiKgLMcIG50iuX9fIZCiVAOrcwDXLlEfxBerzScTGgo2BfgQbYm+23Qe+dIedbC0s0ByWrEaAHIVO2wi1NAXxN3Ods8CTXB8o2i0mYxOGSKVzDOxyAcj4gACc+kX9aAxV+ALuKWYuwoZrYhWo7oFFOm+ZizhB0hPVWF7fpCVKAsrv0nX2JVnlKKMzuSAToFUgk9KsBGWtfb7hff9YvPE9uSdOyAIVcKkgGuZLEV2rFNt1mQscgNdMo2KAoQbhzFnttB8DcRKVeoJBzQjQg6eYzEW67+OrbIAUzDMSnwzBWo6N8XvFUueUspy0xS1PhyqK/ezice9O0yCHPnn7QRsg+CWW7cMWgGaZc16raJKzVGGtag6hhkRXeH/71iE4RsRlWYAjCSzNQ8jSnyiZ9I87ec2MfnGxgDiHRqbRF8a372FmCyjSZNJUGuaqBVyORzA867RJr5Qyva5VtCYX2qVbdTzH5iD6fVNV4T1+kqa0ZgWmVWazZ5jIa7CJm6/o4Wf33xy1OYz7zde8DFmuTgpZJDTW7Rgch9kdepiy4R1g1ur28Vn7zmHvDluvSUGf9GhlpSROxUrRZi0r0xL+kU21WUqzK3dZSQw3BBzjcKRm30gXaEtImAZTFB/uHdP5HzitGoZmwxlXQAcSs3TeDSJyzFyIP7B6becT9ruiW1qkOTgs9qJZSpoVenelmulHI8j0iuOkXbgGWlolmVMFexcTE6YgVYeH6w474G6CC84hb64QMhS8tjMTOqse+p0BFPjHSkUmeKGNE+lO8OzsqS1NGmzBprhTvE127xSMuN9Tt3r/UA3uRWG9DY4qyQDz9ItqVVn5JH5yVJ/6c42wrjTP7VFB+EaVqYVSV/BDB+0xTGNdSaga1zrkQfCIiw2edbZiylIZqMVBoo7qljpQVoPlCDTJ9mZkq8pge8uYNfD84upYWbgec5xJLKU244xjPnJ2VZ2JyVj4Axb+DriR1mGdKRyCoAdQxXI1yNaRlz3nNbWY58WP6xcuBuORIpInACWTk4UAqTu9PiHXUdYtrbbrKSq4+3cHp1qRwefvNMlWdVGFVCgbKAB6CDZQqNAQRQ6HYjaAwx5Q585scRMt1MFJP3oVKwRh+6R06JlOo9I6I2+b7kWYKZzYcWgpUnrQZ06x0GWp2GQDBmxQcEyYMoQU2cQpSOxRUjiTEPq/KvrCwQlGQs1CCKjUV5QKNWFMPSOS0p1IK5lDvW4nYgCVhBPZyl1FAcRnTW331/IQa2cCzMBEuaWqVYo/wF1BzyGhrpF6MFYV3pBTqn8pX3YlQTjGZZyEt0lpOwdBilnlT9AT4R1+8QdqMEonBTNtC2WnPD84c8YXlhUSAal82yGSg5eZPyMU+8bUFUKNekN0Vo2LCMH8vrAsSPDnMY221kGgNTE1wnwW1qPazarKU16zCNQvIdYccCXNInTmadRylD2fjozcxtT1jS3moBQLkBkAMh6QS67AI6nImeZCSuGrKhqJC16ivzh7KsMofDLRfBQPlBu71ECPE+0ZJsY+ZjAUekWB/f/MAf3kIKRTcQAmHp6xSWh8v2IAAc/eC9oeX5wJbpTyjpMEk844MeUJ+nygVbl846dD/AFg/sRF8SXL9alYcg6mqHrTMHofyESeL9/8AMCGG/wAosCQciQeZitsszS3KuKMpII6iLD9HE4i1kD7UtvYqYvFv4Ws1obG6Ym3IZlr4gEVhW6rikyX/AIUpUJBFdWOVaVNTqBvG0q+8rz8oqW2tIb6RrsWbZMZGcpgwz2aisPl6Rkdps4pkDWNu4nsRm2Sco1wFhoc079PPDTzjFJRd8lFTrkM6DOHvZdqGgo3eYrrFIcER/wAAWgJeEgtoSyeboyj3IjUOKeEJVtXPuTVFFccvusPtL7iuUY3Z7QZcxXGqMreakH8o9ABq584zvaG6uxXX/f8Acw+lwyFTMAvm5JtlmmXOXCw0OoYbMp3EMkaN5v7h+Va5ZlzR1Vh8SHmPzG8Yvf8AcMyyTjLmDqrAHC681/eUNaXVi4YPBgbqCnI6l8+jfirEv1Wa3eX+UTuu6V5jMjp4RezL8PlGCXQjY1YVAUg16g1FOsbTdF9JOlGYWC4R36mgH4ugMZ2uoAbcvn3G9M5K4aSOD91iucT8XrZv4cusye2QQZ0J0xU/9dT0hjeHE021OZF3gn7845Ko/CSMvHU7CJK4OEEsvfr2k46zGFaE64a6eOpgC1rUN1v4fzCFy/CfjIK7uC2nkzrezNMf7ANMI2qRofwjIQMXNy0dEHU2k8Nj5CcKE8xmPMMDTKCmYa6COM2BMeJYQ4EDTrCfajr6QcWgHp5QMyZ2e0EmTCKk5KASTXQDMwcTAeXrElZbuR0ONcSMCp5HEKEZdDBqKDc4QSjuEGTMbvO9TNmvNO5y6KBRR6UglwXO1pnbgasfur+p2ifv/wCjxlm0s7h0rkrEhh0qBRvHKLNYLpSxWfvEZDHMbmQPkNAP1jS1BNS7R3Aph+ZnVkrZL2KITh7ULTU4JlMjzoG9o1giM0uC7ja7wNpzCK/aN4/6a+OQ/wBpjSga/wDMK61hlR545lqARn0zAYQWnSDmkFC9IQjEDAIAoNjCmPpHEg7R06J4OsBhOzQoFHURzDrHToQ4uYgMZ3UQVqwmTE4nRVp/SC9svUecExQGW5EWxOjmRagDrl1GXvDiXa5bGqOhwkVwspI3zC6ecRuARB2SZbJkxwsxTN7S0or4VCvIl4QrU3wzMSgkbuM42PZ7HaVieo7En7VaAZsyTQjuKwroUmYlyruCCD5c4weVaWkTDkCVLKQa03U6GNYsVjtaOWnzBiAIo4VVw5OQCDiY1w1oDSorFPvnh6WZ8wlWRixYjFoW73LrBkA07njAMEQblGOxKcKswA1Y08yaR6BSYQAOVBoNsoym5rlli1ShSvfU5mumf5Rp2I86wnrrRYQBD6eo15zHJndPaGV62GVaJfZzpasuo1BB5g7GELxvWXIXFNZVG2eZ8BqYgDeVrtuVnU2eSf8AVYd5h+AD8vUQrXWx8Q4HrDM467+UgL5utZEwoGUgCooRUD8Q2MVy2XpnhXNKgkZ0am3hGo2HgqzS5bIy9ozgh3c9811p93yz8Yz3irhT6nSrEhicJpky5ZVHwuNwciMwdo0tNZWzbc5P6xa4OFmpcKXjZptmU2dRLUZFBSqvTMHcnqdYl2I5xglx37MsszGmhyZT8LDkf12jWrh4kk2lB2bYW3QnvA/mOsJ6rSMjFhyDC0Xhhg9ycYR0NXJ5x0JbYxmPxO5/KDVB3gcAgAvSKmRBPlA0EFwfusBhMROh5dnxMBTMmLHOIlS6DYe8USw8Wy5U8tNFF7MgYe8Se1fs2IJFCZYr4TFhteXHC2xVl2XGsxmoe7VlTIkgnulqkDPIVroI9Do6hQhZuzM66z3hCiWLGqAzHOEHevy69Ig75sky8R2aMySQQSxFQ1PLM8hWJGx3Gz0e1PjI0XRR6Ur5UiakqFFFAAGw2hfeoJbsn8owFJGOhIm77pWzyhLQDCOepO5J3MLKOkPrRUDWGaqQNYy7wA0ZTqCAIKT19o4pRddesJUHOBsuJOYdphGlD6iCmYeXvBcXSvrAE9D6/rEYkZnF+hEAZw5mAwH9/wCIMPEROJ2YAYc4ME/F7RxQdIDTb0jp06nMA+UAJA1oPSAaZ09oI7nYxOJMG0TllqXatFzIGZIGeQ3PSFrtvSS69pZykwEnEAcEwVOI91gKmudDTziOmSGOucFtPDMph3kDb0wg/lD+kvFQOYCysueJbJEntRSYRhKijAUfPPMEUUj57CkZnx7LkWe2GWj5GWjd4itTiHICmQ0iWt7WqyyiJU1JcoAUVlxFQNkAoQOmcZpbrPNtVrlfWGMvtiEWY0sqKDfDXSppWu8agZdQuIoQ1LZkjdV8SUtUtncYQTU6gd05mm0Wh+IJ9q7thlUTQz5gwr/aDr7+EZvw7KH12QrgMO2RSDmD3gKesbmFoABkNPCM/VhaSOMn59RilmtBycSvXdwYit2loZrTOP2n+Ef0ofz9oncMGqecdU9IznsZz4o0qhep2GIHjW62n2R5aHvVDAUqWw5lRuD1/WJ1ieUML5vGXKlF5ugBFK/ETngA3rTSJqJDgr3OYAg5mFmWa0pnEnYMUoB60OLu58qFj8h5nlCM204phZ86kk58zWg5QtbLSHKhFIVQFUanUk1puSY9MWPWJkhQATn6TQrn4vlzAQ9cgM+vLr4x0Qdy8FPMXFOYygR3VFMZ6tXQdNfCAjMdNKG5J+0bBuIziahi6wAPWIaZedqb+VZxLB+1PcCn9kup94QNzTZv/cWpyD9iSOyTwrmx9YzfdY+IgfnD7vQSSvLiCTZ/5s1FP3a1Y+CrU+0MpPEM+cy9hZXwFlBeb3KgkA4ErUnlXzhxYLjs8jOVLVT96mJvNjUxK2C3qkxSc6VOlTUAkUAzJ3y5QakVmwKBnnz/AIH8yj7tpJje8p6S5k2WgVaYUyfDXT4hQ1pU7jXTeGFz3CJM+oNOzLkUAOJZn2SSKggjamnI0FsmcQWVJeNWQE55LQmu5NK1irSbxWbaWZWqCug2NRUkc6KPSN3UkFCBEKR4smWLtIVWbDSUOsHdqRlisLH8wtrtWdKwj22ghnMUkk19oLLmUOvvCDeJoUcCPrRM25Qiac6eUNGYn/BgpfqRFW5nCPQv4hBlHMj1hgZnX1gK+EUxJkiWgBM8YZCY21YOGaOxOjgzR08xBMfQfKEhXf3gJ9tly1LTGVQNywA99YkfKdHAHj6x2Ef8iK8/E/a5WSRMnEfbNZcoH+ptfCBXh+0Wj/urQQv/AOUmqLTkznNoN7oj4zj9ZTdn4eY6vHiazSThr2kzQS5QxuTyyNB5mD2G1WucQSgs0vI95scwgjkMl294e3ZcUqQKSpapzoMz4sczEqskUFRFldV+Afc/xO2k/EfwjWTZpaDEe+VqcTd5uZy3jMfpbt3aWiUoAoiHMHXGQaU2ph940DiC+5chKBlLVFQDmBrmBWldhGWXpazappxLUuQFpUHkMq08vfWHtLvZ97dCCvVQmB2ZWrLPwTFcaqyt5qQfyj0FZ5yzFDo1VYVBBqKGMFtFjCuQaihII6g0jRvoxvOqTJJNSD2gHQ0DU86QX2hXvQOPKA0rFWKmXc15+ogBL55+EGxdIIZg6xhzRja9rxlWeU0yYaKvqSdFHUxk/EPELWtyW7qDJVrUAcyd26xpPEdj7eUZZTECQdaEEaEUinWfhiZKNVWTUbvLZ/8A2ciNPSNVWNzdxW8O/A6kLcfCc60EFFpL3d8l8hq3l6iL/dHDMqzZ4Q7/AH2Gf9oGSjw9YCw26aMprIf6VZfasSsqch3MUv1DWHGePlLVVBBEmAOxgYWeSp0PrWOhPEN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basketballhq.com/wp-content/uploads/2013/02/Is-LeBrons-defense-the-difference-611MSGR5-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013" y="1593073"/>
            <a:ext cx="4667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85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b="1" dirty="0" smtClean="0"/>
              <a:t>Transparency</a:t>
            </a:r>
          </a:p>
        </p:txBody>
      </p:sp>
      <p:sp>
        <p:nvSpPr>
          <p:cNvPr id="3" name="Content Placeholder 2"/>
          <p:cNvSpPr>
            <a:spLocks noGrp="1"/>
          </p:cNvSpPr>
          <p:nvPr>
            <p:ph idx="1"/>
          </p:nvPr>
        </p:nvSpPr>
        <p:spPr>
          <a:xfrm>
            <a:off x="914400" y="1517073"/>
            <a:ext cx="7313613" cy="4274127"/>
          </a:xfrm>
        </p:spPr>
        <p:txBody>
          <a:bodyPr/>
          <a:lstStyle/>
          <a:p>
            <a:pPr>
              <a:defRPr/>
            </a:pPr>
            <a:endParaRPr lang="en-US" sz="2800" dirty="0" smtClean="0"/>
          </a:p>
          <a:p>
            <a:pPr>
              <a:defRPr/>
            </a:pPr>
            <a:endParaRPr lang="en-US" sz="2800" dirty="0"/>
          </a:p>
          <a:p>
            <a:pPr marL="0" indent="0" algn="ctr">
              <a:buFontTx/>
              <a:buNone/>
              <a:defRPr/>
            </a:pPr>
            <a:endParaRPr lang="en-US" sz="2800" dirty="0" smtClean="0"/>
          </a:p>
          <a:p>
            <a:pPr marL="0" indent="0">
              <a:buFontTx/>
              <a:buNone/>
              <a:defRPr/>
            </a:pPr>
            <a:r>
              <a:rPr lang="en-US" sz="2800" dirty="0"/>
              <a:t> </a:t>
            </a:r>
          </a:p>
          <a:p>
            <a:pPr>
              <a:buFont typeface="Arial" panose="020B0604020202020204"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mtClean="0"/>
              <a:pPr>
                <a:defRPr/>
              </a:pPr>
              <a:t>32</a:t>
            </a:fld>
            <a:endParaRPr lang="en-US" dirty="0"/>
          </a:p>
        </p:txBody>
      </p:sp>
      <p:pic>
        <p:nvPicPr>
          <p:cNvPr id="5" name="Picture 4"/>
          <p:cNvPicPr>
            <a:picLocks noChangeAspect="1"/>
          </p:cNvPicPr>
          <p:nvPr/>
        </p:nvPicPr>
        <p:blipFill>
          <a:blip r:embed="rId3"/>
          <a:stretch>
            <a:fillRect/>
          </a:stretch>
        </p:blipFill>
        <p:spPr>
          <a:xfrm>
            <a:off x="2691685" y="1781074"/>
            <a:ext cx="3837904" cy="3837904"/>
          </a:xfrm>
          <a:prstGeom prst="rect">
            <a:avLst/>
          </a:prstGeom>
        </p:spPr>
      </p:pic>
    </p:spTree>
    <p:extLst>
      <p:ext uri="{BB962C8B-B14F-4D97-AF65-F5344CB8AC3E}">
        <p14:creationId xmlns:p14="http://schemas.microsoft.com/office/powerpoint/2010/main" val="2247029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b="1" dirty="0" smtClean="0"/>
              <a:t>Internal Quality Assurance</a:t>
            </a:r>
          </a:p>
        </p:txBody>
      </p:sp>
      <p:sp>
        <p:nvSpPr>
          <p:cNvPr id="3" name="Content Placeholder 2"/>
          <p:cNvSpPr>
            <a:spLocks noGrp="1"/>
          </p:cNvSpPr>
          <p:nvPr>
            <p:ph idx="1"/>
          </p:nvPr>
        </p:nvSpPr>
        <p:spPr>
          <a:xfrm>
            <a:off x="914400" y="1517073"/>
            <a:ext cx="7313613" cy="4274127"/>
          </a:xfrm>
        </p:spPr>
        <p:txBody>
          <a:bodyPr/>
          <a:lstStyle/>
          <a:p>
            <a:pPr>
              <a:defRPr/>
            </a:pPr>
            <a:endParaRPr lang="en-US" sz="2800" dirty="0" smtClean="0"/>
          </a:p>
          <a:p>
            <a:pPr>
              <a:defRPr/>
            </a:pPr>
            <a:endParaRPr lang="en-US" sz="2800" dirty="0"/>
          </a:p>
          <a:p>
            <a:pPr marL="0" indent="0" algn="ctr">
              <a:buFontTx/>
              <a:buNone/>
              <a:defRPr/>
            </a:pPr>
            <a:endParaRPr lang="en-US" sz="2800" dirty="0" smtClean="0"/>
          </a:p>
          <a:p>
            <a:pPr marL="0" indent="0">
              <a:buFontTx/>
              <a:buNone/>
              <a:defRPr/>
            </a:pPr>
            <a:r>
              <a:rPr lang="en-US" sz="2800" dirty="0"/>
              <a:t> </a:t>
            </a:r>
          </a:p>
          <a:p>
            <a:pPr marL="0" indent="0">
              <a:buNone/>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mtClean="0"/>
              <a:pPr>
                <a:defRPr/>
              </a:pPr>
              <a:t>33</a:t>
            </a:fld>
            <a:endParaRPr lang="en-US" dirty="0"/>
          </a:p>
        </p:txBody>
      </p:sp>
      <p:pic>
        <p:nvPicPr>
          <p:cNvPr id="5" name="Picture 4"/>
          <p:cNvPicPr>
            <a:picLocks noChangeAspect="1"/>
          </p:cNvPicPr>
          <p:nvPr/>
        </p:nvPicPr>
        <p:blipFill>
          <a:blip r:embed="rId3"/>
          <a:stretch>
            <a:fillRect/>
          </a:stretch>
        </p:blipFill>
        <p:spPr>
          <a:xfrm>
            <a:off x="2331076" y="2505074"/>
            <a:ext cx="4575003" cy="3426837"/>
          </a:xfrm>
          <a:prstGeom prst="rect">
            <a:avLst/>
          </a:prstGeom>
        </p:spPr>
      </p:pic>
    </p:spTree>
    <p:extLst>
      <p:ext uri="{BB962C8B-B14F-4D97-AF65-F5344CB8AC3E}">
        <p14:creationId xmlns:p14="http://schemas.microsoft.com/office/powerpoint/2010/main" val="1464253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b="1" dirty="0" smtClean="0"/>
              <a:t>Internal Quality Assurance</a:t>
            </a:r>
          </a:p>
        </p:txBody>
      </p:sp>
      <p:sp>
        <p:nvSpPr>
          <p:cNvPr id="3" name="Content Placeholder 2"/>
          <p:cNvSpPr>
            <a:spLocks noGrp="1"/>
          </p:cNvSpPr>
          <p:nvPr>
            <p:ph idx="1"/>
          </p:nvPr>
        </p:nvSpPr>
        <p:spPr>
          <a:xfrm>
            <a:off x="914400" y="1517074"/>
            <a:ext cx="7313613" cy="3840537"/>
          </a:xfrm>
        </p:spPr>
        <p:txBody>
          <a:bodyPr/>
          <a:lstStyle/>
          <a:p>
            <a:pPr>
              <a:defRPr/>
            </a:pPr>
            <a:endParaRPr lang="en-US" sz="2800" dirty="0" smtClean="0"/>
          </a:p>
          <a:p>
            <a:pPr>
              <a:defRPr/>
            </a:pPr>
            <a:endParaRPr lang="en-US" sz="2800" dirty="0"/>
          </a:p>
          <a:p>
            <a:pPr marL="0" indent="0" algn="ctr">
              <a:buFontTx/>
              <a:buNone/>
              <a:defRPr/>
            </a:pPr>
            <a:endParaRPr lang="en-US" sz="2800" dirty="0" smtClean="0"/>
          </a:p>
          <a:p>
            <a:pPr marL="0" indent="0">
              <a:buFontTx/>
              <a:buNone/>
              <a:defRPr/>
            </a:pPr>
            <a:r>
              <a:rPr lang="en-US" sz="2800" dirty="0"/>
              <a:t> </a:t>
            </a:r>
            <a:endParaRPr lang="en-US" sz="2800" dirty="0" smtClean="0"/>
          </a:p>
          <a:p>
            <a:pPr marL="0" indent="0">
              <a:buFontTx/>
              <a:buNone/>
              <a:defRPr/>
            </a:pPr>
            <a:endParaRPr lang="en-US" sz="2800" dirty="0"/>
          </a:p>
          <a:p>
            <a:pPr marL="0" indent="0" algn="ctr">
              <a:buNone/>
              <a:defRPr/>
            </a:pPr>
            <a:endParaRPr lang="en-US" sz="4000" b="1" dirty="0" smtClean="0"/>
          </a:p>
          <a:p>
            <a:pPr marL="0" indent="0" algn="ctr">
              <a:spcBef>
                <a:spcPts val="0"/>
              </a:spcBef>
              <a:buNone/>
              <a:defRPr/>
            </a:pPr>
            <a:r>
              <a:rPr lang="en-US" sz="4000" b="1" dirty="0" smtClean="0"/>
              <a:t>Be Proactive</a:t>
            </a:r>
            <a:endParaRPr lang="en-US" sz="4000" b="1"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mtClean="0"/>
              <a:pPr>
                <a:defRPr/>
              </a:pPr>
              <a:t>34</a:t>
            </a:fld>
            <a:endParaRPr lang="en-US" dirty="0"/>
          </a:p>
        </p:txBody>
      </p:sp>
      <p:pic>
        <p:nvPicPr>
          <p:cNvPr id="5" name="Picture 4"/>
          <p:cNvPicPr>
            <a:picLocks noChangeAspect="1"/>
          </p:cNvPicPr>
          <p:nvPr/>
        </p:nvPicPr>
        <p:blipFill>
          <a:blip r:embed="rId3"/>
          <a:stretch>
            <a:fillRect/>
          </a:stretch>
        </p:blipFill>
        <p:spPr>
          <a:xfrm>
            <a:off x="2575775" y="1700011"/>
            <a:ext cx="4242298" cy="3563982"/>
          </a:xfrm>
          <a:prstGeom prst="rect">
            <a:avLst/>
          </a:prstGeom>
        </p:spPr>
      </p:pic>
    </p:spTree>
    <p:extLst>
      <p:ext uri="{BB962C8B-B14F-4D97-AF65-F5344CB8AC3E}">
        <p14:creationId xmlns:p14="http://schemas.microsoft.com/office/powerpoint/2010/main" val="3971002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b="1" dirty="0" smtClean="0"/>
              <a:t>Internal Quality Assurance</a:t>
            </a:r>
          </a:p>
        </p:txBody>
      </p:sp>
      <p:sp>
        <p:nvSpPr>
          <p:cNvPr id="3" name="Content Placeholder 2"/>
          <p:cNvSpPr>
            <a:spLocks noGrp="1"/>
          </p:cNvSpPr>
          <p:nvPr>
            <p:ph idx="1"/>
          </p:nvPr>
        </p:nvSpPr>
        <p:spPr>
          <a:xfrm>
            <a:off x="914400" y="1517073"/>
            <a:ext cx="7313613" cy="4045527"/>
          </a:xfrm>
        </p:spPr>
        <p:txBody>
          <a:bodyPr/>
          <a:lstStyle/>
          <a:p>
            <a:pPr>
              <a:defRPr/>
            </a:pPr>
            <a:endParaRPr lang="en-US" sz="2800" dirty="0" smtClean="0"/>
          </a:p>
          <a:p>
            <a:pPr>
              <a:defRPr/>
            </a:pPr>
            <a:endParaRPr lang="en-US" sz="2800" dirty="0"/>
          </a:p>
          <a:p>
            <a:pPr marL="0" indent="0" algn="ctr">
              <a:buFontTx/>
              <a:buNone/>
              <a:defRPr/>
            </a:pPr>
            <a:endParaRPr lang="en-US" sz="2800" dirty="0" smtClean="0"/>
          </a:p>
          <a:p>
            <a:pPr marL="0" indent="0">
              <a:buFontTx/>
              <a:buNone/>
              <a:defRPr/>
            </a:pPr>
            <a:r>
              <a:rPr lang="en-US" sz="2800" dirty="0"/>
              <a:t> </a:t>
            </a:r>
          </a:p>
          <a:p>
            <a:pPr>
              <a:defRPr/>
            </a:pPr>
            <a:endParaRPr lang="en-US" sz="2800" b="1" dirty="0" smtClean="0"/>
          </a:p>
          <a:p>
            <a:pPr>
              <a:defRPr/>
            </a:pPr>
            <a:endParaRPr lang="en-US" sz="2800" b="1" dirty="0" smtClean="0"/>
          </a:p>
          <a:p>
            <a:pPr>
              <a:defRPr/>
            </a:pPr>
            <a:endParaRPr lang="en-US" sz="2800" b="1" dirty="0"/>
          </a:p>
          <a:p>
            <a:pPr>
              <a:defRPr/>
            </a:pPr>
            <a:r>
              <a:rPr lang="en-US" sz="2800" b="1" dirty="0" smtClean="0"/>
              <a:t>Do you have a system in place that ensures audit-readiness at all times?</a:t>
            </a:r>
          </a:p>
          <a:p>
            <a:pPr marL="0" indent="0">
              <a:buNone/>
              <a:defRPr/>
            </a:pPr>
            <a:endParaRPr lang="en-US" dirty="0"/>
          </a:p>
        </p:txBody>
      </p:sp>
      <p:sp>
        <p:nvSpPr>
          <p:cNvPr id="2" name="Slide Number Placeholder 1"/>
          <p:cNvSpPr>
            <a:spLocks noGrp="1"/>
          </p:cNvSpPr>
          <p:nvPr>
            <p:ph type="sldNum" sz="quarter" idx="12"/>
          </p:nvPr>
        </p:nvSpPr>
        <p:spPr/>
        <p:txBody>
          <a:bodyPr/>
          <a:lstStyle/>
          <a:p>
            <a:pPr>
              <a:defRPr/>
            </a:pPr>
            <a:fld id="{A15F7989-6B75-438F-823A-40B700A504B2}" type="slidenum">
              <a:rPr lang="en-US" smtClean="0"/>
              <a:pPr>
                <a:defRPr/>
              </a:pPr>
              <a:t>35</a:t>
            </a:fld>
            <a:endParaRPr lang="en-US" dirty="0"/>
          </a:p>
        </p:txBody>
      </p:sp>
      <p:pic>
        <p:nvPicPr>
          <p:cNvPr id="4" name="Picture 3"/>
          <p:cNvPicPr>
            <a:picLocks noChangeAspect="1"/>
          </p:cNvPicPr>
          <p:nvPr/>
        </p:nvPicPr>
        <p:blipFill>
          <a:blip r:embed="rId3"/>
          <a:stretch>
            <a:fillRect/>
          </a:stretch>
        </p:blipFill>
        <p:spPr>
          <a:xfrm>
            <a:off x="1455314" y="1435715"/>
            <a:ext cx="5872765" cy="3318112"/>
          </a:xfrm>
          <a:prstGeom prst="rect">
            <a:avLst/>
          </a:prstGeom>
        </p:spPr>
      </p:pic>
    </p:spTree>
    <p:extLst>
      <p:ext uri="{BB962C8B-B14F-4D97-AF65-F5344CB8AC3E}">
        <p14:creationId xmlns:p14="http://schemas.microsoft.com/office/powerpoint/2010/main" val="2479762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p:cNvSpPr>
          <p:nvPr>
            <p:ph type="title"/>
          </p:nvPr>
        </p:nvSpPr>
        <p:spPr>
          <a:xfrm>
            <a:off x="914400" y="279400"/>
            <a:ext cx="7313613" cy="868363"/>
          </a:xfrm>
        </p:spPr>
        <p:txBody>
          <a:bodyPr/>
          <a:lstStyle/>
          <a:p>
            <a:r>
              <a:rPr lang="en-US" smtClean="0"/>
              <a:t>Helpful Information</a:t>
            </a:r>
          </a:p>
        </p:txBody>
      </p:sp>
      <p:sp>
        <p:nvSpPr>
          <p:cNvPr id="306178" name="Rectangle 3"/>
          <p:cNvSpPr>
            <a:spLocks noGrp="1"/>
          </p:cNvSpPr>
          <p:nvPr>
            <p:ph type="body" idx="1"/>
          </p:nvPr>
        </p:nvSpPr>
        <p:spPr>
          <a:xfrm>
            <a:off x="914400" y="1311275"/>
            <a:ext cx="7313613" cy="4619625"/>
          </a:xfrm>
        </p:spPr>
        <p:txBody>
          <a:bodyPr/>
          <a:lstStyle/>
          <a:p>
            <a:pPr>
              <a:lnSpc>
                <a:spcPct val="80000"/>
              </a:lnSpc>
            </a:pPr>
            <a:r>
              <a:rPr lang="en-US" sz="2000" smtClean="0"/>
              <a:t>DMH/DD/SS Provider Monitoring link for tools, guidelines and updated information:  </a:t>
            </a:r>
            <a:r>
              <a:rPr lang="en-US" sz="2000" smtClean="0">
                <a:hlinkClick r:id="rId3"/>
              </a:rPr>
              <a:t>http://www.ncdhhs.gov/mhddsas/providers/providermonitoring/index.htm</a:t>
            </a:r>
            <a:r>
              <a:rPr lang="en-US" sz="2000" smtClean="0"/>
              <a:t> </a:t>
            </a:r>
          </a:p>
          <a:p>
            <a:pPr>
              <a:lnSpc>
                <a:spcPct val="80000"/>
              </a:lnSpc>
            </a:pPr>
            <a:r>
              <a:rPr lang="en-US" sz="2000" smtClean="0"/>
              <a:t>Records Management and Documentation Manual:  </a:t>
            </a:r>
            <a:r>
              <a:rPr lang="en-US" sz="2000" smtClean="0">
                <a:hlinkClick r:id="rId4"/>
              </a:rPr>
              <a:t>http://www.ncdhhs.gov/mhddsas/statspublications/Manuals/rmdmanual-final.pdf</a:t>
            </a:r>
            <a:r>
              <a:rPr lang="en-US" sz="2000" smtClean="0"/>
              <a:t> </a:t>
            </a:r>
          </a:p>
          <a:p>
            <a:pPr>
              <a:lnSpc>
                <a:spcPct val="80000"/>
              </a:lnSpc>
            </a:pPr>
            <a:r>
              <a:rPr lang="en-US" sz="2000" smtClean="0"/>
              <a:t>DMA Clinical Coverage Policies: </a:t>
            </a:r>
            <a:r>
              <a:rPr lang="en-US" sz="2000" smtClean="0">
                <a:hlinkClick r:id="rId5"/>
              </a:rPr>
              <a:t>http://www.ncdhhs.gov/dma/mp/</a:t>
            </a:r>
            <a:r>
              <a:rPr lang="en-US" sz="2000" smtClean="0"/>
              <a:t> </a:t>
            </a:r>
          </a:p>
          <a:p>
            <a:pPr>
              <a:lnSpc>
                <a:spcPct val="80000"/>
              </a:lnSpc>
            </a:pPr>
            <a:r>
              <a:rPr lang="en-US" sz="2000" smtClean="0"/>
              <a:t>DMH/DD/SAS Plan of Correction Policy and forms:  </a:t>
            </a:r>
            <a:r>
              <a:rPr lang="en-US" sz="2000" smtClean="0">
                <a:hlinkClick r:id="rId6"/>
              </a:rPr>
              <a:t>http://www.ncdhhs.gov/mhddsas/providers/POC/ index.htm</a:t>
            </a:r>
            <a:r>
              <a:rPr lang="en-US" sz="2000" smtClean="0"/>
              <a:t> </a:t>
            </a:r>
          </a:p>
          <a:p>
            <a:pPr>
              <a:lnSpc>
                <a:spcPct val="80000"/>
              </a:lnSpc>
            </a:pPr>
            <a:r>
              <a:rPr lang="en-US" sz="2000" smtClean="0"/>
              <a:t>DHSR Mental Health Licensure Section:  </a:t>
            </a:r>
            <a:r>
              <a:rPr lang="en-US" sz="2000" smtClean="0">
                <a:hlinkClick r:id="rId7"/>
              </a:rPr>
              <a:t>http://www.ncdhhs.gov/dhsr/mhlcs/mhpage.html</a:t>
            </a:r>
            <a:r>
              <a:rPr lang="en-US" sz="2000" smtClean="0"/>
              <a:t> </a:t>
            </a:r>
          </a:p>
          <a:p>
            <a:pPr>
              <a:lnSpc>
                <a:spcPct val="80000"/>
              </a:lnSpc>
            </a:pPr>
            <a:endParaRPr lang="en-US" sz="2000" smtClean="0"/>
          </a:p>
        </p:txBody>
      </p:sp>
      <p:pic>
        <p:nvPicPr>
          <p:cNvPr id="306179" name="Picture 4" descr="MC900230931[1]"/>
          <p:cNvPicPr>
            <a:picLocks noChangeAspect="1" noChangeArrowheads="1"/>
          </p:cNvPicPr>
          <p:nvPr/>
        </p:nvPicPr>
        <p:blipFill>
          <a:blip r:embed="rId8"/>
          <a:srcRect/>
          <a:stretch>
            <a:fillRect/>
          </a:stretch>
        </p:blipFill>
        <p:spPr bwMode="auto">
          <a:xfrm>
            <a:off x="6934200" y="4648200"/>
            <a:ext cx="1619250" cy="17811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fontAlgn="base">
              <a:spcBef>
                <a:spcPct val="0"/>
              </a:spcBef>
              <a:spcAft>
                <a:spcPct val="0"/>
              </a:spcAft>
            </a:pPr>
            <a:fld id="{A15F7989-6B75-438F-823A-40B700A504B2}" type="slidenum">
              <a:rPr lang="en-US"/>
              <a:pPr fontAlgn="base">
                <a:spcBef>
                  <a:spcPct val="0"/>
                </a:spcBef>
                <a:spcAft>
                  <a:spcPct val="0"/>
                </a:spcAft>
              </a:pPr>
              <a:t>36</a:t>
            </a:fld>
            <a:endParaRPr lang="en-US" dirty="0"/>
          </a:p>
        </p:txBody>
      </p:sp>
    </p:spTree>
    <p:extLst>
      <p:ext uri="{BB962C8B-B14F-4D97-AF65-F5344CB8AC3E}">
        <p14:creationId xmlns:p14="http://schemas.microsoft.com/office/powerpoint/2010/main" val="3233692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p:txBody>
          <a:bodyPr/>
          <a:lstStyle/>
          <a:p>
            <a:r>
              <a:rPr lang="en-US" b="1" smtClean="0"/>
              <a:t>Additional Information &amp; Updates</a:t>
            </a:r>
          </a:p>
        </p:txBody>
      </p:sp>
      <p:sp>
        <p:nvSpPr>
          <p:cNvPr id="295938" name="Content Placeholder 2"/>
          <p:cNvSpPr>
            <a:spLocks noGrp="1"/>
          </p:cNvSpPr>
          <p:nvPr>
            <p:ph idx="1"/>
          </p:nvPr>
        </p:nvSpPr>
        <p:spPr/>
        <p:txBody>
          <a:bodyPr/>
          <a:lstStyle/>
          <a:p>
            <a:pPr marL="0" indent="0">
              <a:buFontTx/>
              <a:buNone/>
            </a:pPr>
            <a:endParaRPr lang="en-US" smtClean="0"/>
          </a:p>
          <a:p>
            <a:pPr marL="0" indent="0" algn="ctr">
              <a:buFontTx/>
              <a:buNone/>
            </a:pPr>
            <a:r>
              <a:rPr lang="en-US" smtClean="0"/>
              <a:t>Additional background information about the DHHS Provider Monitoring Process can be found on the Provider Monitoring web page:</a:t>
            </a:r>
          </a:p>
          <a:p>
            <a:pPr marL="0" indent="0" algn="ctr">
              <a:buFontTx/>
              <a:buNone/>
            </a:pPr>
            <a:r>
              <a:rPr lang="en-US" sz="2800" smtClean="0">
                <a:hlinkClick r:id="rId3"/>
              </a:rPr>
              <a:t>http://www.ncdhhs.gov/mhddsas/providers/ providermonitoring/index.htm</a:t>
            </a:r>
            <a:r>
              <a:rPr lang="en-US" smtClean="0"/>
              <a:t> </a:t>
            </a:r>
          </a:p>
          <a:p>
            <a:pPr marL="0" indent="0" algn="ctr">
              <a:buFontTx/>
              <a:buNone/>
            </a:pPr>
            <a:r>
              <a:rPr lang="en-US" smtClean="0"/>
              <a:t>Check the Announcements page for new postings.</a:t>
            </a:r>
          </a:p>
        </p:txBody>
      </p:sp>
      <p:sp>
        <p:nvSpPr>
          <p:cNvPr id="295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3BFA4-03CA-4D17-A359-382987D8E9E3}" type="slidenum">
              <a:rPr lang="en-US" smtClean="0"/>
              <a:pPr fontAlgn="base">
                <a:spcBef>
                  <a:spcPct val="0"/>
                </a:spcBef>
                <a:spcAft>
                  <a:spcPct val="0"/>
                </a:spcAft>
              </a:pPr>
              <a:t>37</a:t>
            </a:fld>
            <a:endParaRPr lang="en-US" dirty="0" smtClean="0"/>
          </a:p>
        </p:txBody>
      </p:sp>
    </p:spTree>
    <p:extLst>
      <p:ext uri="{BB962C8B-B14F-4D97-AF65-F5344CB8AC3E}">
        <p14:creationId xmlns:p14="http://schemas.microsoft.com/office/powerpoint/2010/main" val="1562658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a:xfrm>
            <a:off x="914400" y="373063"/>
            <a:ext cx="7313613" cy="868362"/>
          </a:xfrm>
        </p:spPr>
        <p:txBody>
          <a:bodyPr/>
          <a:lstStyle/>
          <a:p>
            <a:r>
              <a:rPr lang="en-US" b="1" smtClean="0"/>
              <a:t>Questions</a:t>
            </a:r>
          </a:p>
        </p:txBody>
      </p:sp>
      <p:sp>
        <p:nvSpPr>
          <p:cNvPr id="293890" name="Content Placeholder 2"/>
          <p:cNvSpPr>
            <a:spLocks noGrp="1"/>
          </p:cNvSpPr>
          <p:nvPr>
            <p:ph idx="1"/>
          </p:nvPr>
        </p:nvSpPr>
        <p:spPr>
          <a:xfrm>
            <a:off x="914400" y="1241425"/>
            <a:ext cx="7313613" cy="4056063"/>
          </a:xfrm>
        </p:spPr>
        <p:txBody>
          <a:bodyPr/>
          <a:lstStyle/>
          <a:p>
            <a:pPr marL="0" indent="0">
              <a:buFontTx/>
              <a:buNone/>
            </a:pPr>
            <a:endParaRPr lang="en-US" smtClean="0"/>
          </a:p>
          <a:p>
            <a:pPr marL="0" indent="0" algn="ctr">
              <a:buFontTx/>
              <a:buNone/>
            </a:pPr>
            <a:endParaRPr lang="en-US" sz="8000" smtClean="0">
              <a:latin typeface="Arial Narrow" pitchFamily="34" charset="0"/>
            </a:endParaRPr>
          </a:p>
          <a:p>
            <a:pPr marL="0" indent="0" algn="ctr">
              <a:buFontTx/>
              <a:buNone/>
            </a:pPr>
            <a:r>
              <a:rPr lang="en-US" smtClean="0"/>
              <a:t>Please send any questions or comments about the Provider Monitoring Tools or process to the following mailbox:</a:t>
            </a:r>
          </a:p>
          <a:p>
            <a:pPr marL="0" indent="0" algn="ctr">
              <a:buFontTx/>
              <a:buNone/>
            </a:pPr>
            <a:r>
              <a:rPr lang="en-US" sz="2800" smtClean="0">
                <a:hlinkClick r:id="rId3"/>
              </a:rPr>
              <a:t>provider.monitoring@dhhs.nc.gov</a:t>
            </a:r>
            <a:r>
              <a:rPr lang="en-US" sz="2800" smtClean="0"/>
              <a:t> </a:t>
            </a:r>
          </a:p>
          <a:p>
            <a:pPr marL="0" indent="0" algn="ctr">
              <a:buFontTx/>
              <a:buNone/>
            </a:pPr>
            <a:r>
              <a:rPr lang="en-US" smtClean="0"/>
              <a:t>Please put either “FEEDBACK” or “QUESTION”      in the subject line!</a:t>
            </a:r>
          </a:p>
        </p:txBody>
      </p:sp>
      <p:pic>
        <p:nvPicPr>
          <p:cNvPr id="293891" name="Picture 2" descr="C:\Users\Sandee\AppData\Local\Microsoft\Windows\Temporary Internet Files\Content.IE5\22Q3TSKF\MC900326908[1].wmf"/>
          <p:cNvPicPr>
            <a:picLocks noChangeAspect="1" noChangeArrowheads="1"/>
          </p:cNvPicPr>
          <p:nvPr/>
        </p:nvPicPr>
        <p:blipFill>
          <a:blip r:embed="rId4"/>
          <a:srcRect/>
          <a:stretch>
            <a:fillRect/>
          </a:stretch>
        </p:blipFill>
        <p:spPr bwMode="auto">
          <a:xfrm>
            <a:off x="3703638" y="1241425"/>
            <a:ext cx="1878012" cy="1878013"/>
          </a:xfrm>
          <a:prstGeom prst="rect">
            <a:avLst/>
          </a:prstGeom>
          <a:noFill/>
          <a:ln w="9525">
            <a:noFill/>
            <a:miter lim="800000"/>
            <a:headEnd/>
            <a:tailEnd/>
          </a:ln>
        </p:spPr>
      </p:pic>
      <p:sp>
        <p:nvSpPr>
          <p:cNvPr id="2938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736EDB-32FF-4B5A-8DD0-BC448F3494F6}" type="slidenum">
              <a:rPr lang="en-US" smtClean="0"/>
              <a:pPr fontAlgn="base">
                <a:spcBef>
                  <a:spcPct val="0"/>
                </a:spcBef>
                <a:spcAft>
                  <a:spcPct val="0"/>
                </a:spcAft>
              </a:pPr>
              <a:t>38</a:t>
            </a:fld>
            <a:endParaRPr lang="en-US" smtClean="0"/>
          </a:p>
        </p:txBody>
      </p:sp>
    </p:spTree>
    <p:extLst>
      <p:ext uri="{BB962C8B-B14F-4D97-AF65-F5344CB8AC3E}">
        <p14:creationId xmlns:p14="http://schemas.microsoft.com/office/powerpoint/2010/main" val="3365276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Selection</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a:p>
            <a:pPr marL="0" indent="0" algn="ctr">
              <a:buNone/>
            </a:pPr>
            <a:r>
              <a:rPr lang="en-US" dirty="0" smtClean="0"/>
              <a:t>Random Sampling</a:t>
            </a:r>
            <a:endParaRPr lang="en-US" dirty="0"/>
          </a:p>
        </p:txBody>
      </p:sp>
      <p:sp>
        <p:nvSpPr>
          <p:cNvPr id="4" name="Slide Number Placeholder 3"/>
          <p:cNvSpPr>
            <a:spLocks noGrp="1"/>
          </p:cNvSpPr>
          <p:nvPr>
            <p:ph type="sldNum" sz="quarter" idx="12"/>
          </p:nvPr>
        </p:nvSpPr>
        <p:spPr/>
        <p:txBody>
          <a:bodyPr/>
          <a:lstStyle/>
          <a:p>
            <a:fld id="{2EFFE925-A777-404F-80AC-C3EA935E1816}" type="slidenum">
              <a:rPr lang="en-US" altLang="en-US" smtClean="0"/>
              <a:pPr/>
              <a:t>4</a:t>
            </a:fld>
            <a:endParaRPr lang="en-US"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87525"/>
            <a:ext cx="6705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27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p:cNvSpPr>
          <p:nvPr>
            <p:ph type="title"/>
          </p:nvPr>
        </p:nvSpPr>
        <p:spPr/>
        <p:txBody>
          <a:bodyPr/>
          <a:lstStyle/>
          <a:p>
            <a:r>
              <a:rPr lang="en-US" sz="4200" dirty="0" smtClean="0"/>
              <a:t>Sample Selection</a:t>
            </a:r>
          </a:p>
        </p:txBody>
      </p:sp>
      <p:sp>
        <p:nvSpPr>
          <p:cNvPr id="239618" name="Rectangle 3"/>
          <p:cNvSpPr>
            <a:spLocks noGrp="1"/>
          </p:cNvSpPr>
          <p:nvPr>
            <p:ph type="body" idx="1"/>
          </p:nvPr>
        </p:nvSpPr>
        <p:spPr>
          <a:xfrm>
            <a:off x="914400" y="1371600"/>
            <a:ext cx="7313613" cy="4641850"/>
          </a:xfrm>
        </p:spPr>
        <p:txBody>
          <a:bodyPr/>
          <a:lstStyle/>
          <a:p>
            <a:pPr marL="0" indent="0">
              <a:buNone/>
            </a:pPr>
            <a:endParaRPr lang="en-US" sz="2400" dirty="0" smtClean="0">
              <a:latin typeface="Arial" charset="0"/>
              <a:cs typeface="Arial" charset="0"/>
            </a:endParaRPr>
          </a:p>
          <a:p>
            <a:pPr marL="0" indent="0">
              <a:buNone/>
            </a:pPr>
            <a:endParaRPr lang="en-US" sz="2400" dirty="0">
              <a:latin typeface="Arial" charset="0"/>
              <a:cs typeface="Arial" charset="0"/>
            </a:endParaRPr>
          </a:p>
          <a:p>
            <a:pPr marL="0" indent="0" algn="ctr">
              <a:buNone/>
            </a:pPr>
            <a:endParaRPr lang="en-US" sz="2400" dirty="0" smtClean="0">
              <a:latin typeface="Arial" charset="0"/>
              <a:cs typeface="Arial" charset="0"/>
            </a:endParaRPr>
          </a:p>
          <a:p>
            <a:pPr marL="0" indent="0">
              <a:buNone/>
            </a:pPr>
            <a:endParaRPr lang="en-US" sz="2400" dirty="0">
              <a:latin typeface="Arial" charset="0"/>
              <a:cs typeface="Arial" charset="0"/>
            </a:endParaRPr>
          </a:p>
          <a:p>
            <a:pPr marL="0" indent="0">
              <a:buNone/>
            </a:pPr>
            <a:endParaRPr lang="en-US" sz="2400" dirty="0" smtClean="0">
              <a:latin typeface="Arial" charset="0"/>
              <a:cs typeface="Arial" charset="0"/>
            </a:endParaRPr>
          </a:p>
          <a:p>
            <a:pPr marL="0" indent="0">
              <a:buNone/>
            </a:pPr>
            <a:r>
              <a:rPr lang="en-US" sz="2400" dirty="0" smtClean="0">
                <a:latin typeface="Arial" charset="0"/>
                <a:cs typeface="Arial" charset="0"/>
              </a:rPr>
              <a:t>The sample is randomly selected from:</a:t>
            </a:r>
          </a:p>
          <a:p>
            <a:pPr lvl="1" indent="-342900">
              <a:buFont typeface="Wingdings" panose="05000000000000000000" pitchFamily="2" charset="2"/>
              <a:buChar char="Ø"/>
            </a:pPr>
            <a:r>
              <a:rPr lang="en-US" sz="2000" dirty="0" smtClean="0">
                <a:latin typeface="Arial" charset="0"/>
                <a:cs typeface="Arial" charset="0"/>
              </a:rPr>
              <a:t>Paid claims</a:t>
            </a:r>
          </a:p>
          <a:p>
            <a:pPr lvl="1" indent="-342900">
              <a:buFont typeface="Wingdings" panose="05000000000000000000" pitchFamily="2" charset="2"/>
              <a:buChar char="Ø"/>
            </a:pPr>
            <a:r>
              <a:rPr lang="en-US" sz="2000" dirty="0" smtClean="0">
                <a:latin typeface="Arial" charset="0"/>
                <a:cs typeface="Arial" charset="0"/>
              </a:rPr>
              <a:t>Incidents</a:t>
            </a:r>
          </a:p>
          <a:p>
            <a:pPr lvl="1" indent="-342900">
              <a:buFont typeface="Wingdings" panose="05000000000000000000" pitchFamily="2" charset="2"/>
              <a:buChar char="Ø"/>
            </a:pPr>
            <a:r>
              <a:rPr lang="en-US" sz="2000" dirty="0" smtClean="0">
                <a:latin typeface="Arial" charset="0"/>
                <a:cs typeface="Arial" charset="0"/>
              </a:rPr>
              <a:t>Restrictive Interventions</a:t>
            </a:r>
          </a:p>
          <a:p>
            <a:pPr lvl="1" indent="-342900">
              <a:buFont typeface="Wingdings" panose="05000000000000000000" pitchFamily="2" charset="2"/>
              <a:buChar char="Ø"/>
            </a:pPr>
            <a:r>
              <a:rPr lang="en-US" sz="2000" dirty="0" smtClean="0">
                <a:latin typeface="Arial" charset="0"/>
                <a:cs typeface="Arial" charset="0"/>
              </a:rPr>
              <a:t>Complaints</a:t>
            </a:r>
          </a:p>
          <a:p>
            <a:pPr lvl="1" indent="-342900">
              <a:buFont typeface="Wingdings" panose="05000000000000000000" pitchFamily="2" charset="2"/>
              <a:buChar char="Ø"/>
            </a:pPr>
            <a:r>
              <a:rPr lang="en-US" sz="2000" dirty="0" smtClean="0">
                <a:latin typeface="Arial" charset="0"/>
                <a:cs typeface="Arial" charset="0"/>
              </a:rPr>
              <a:t>Funds Management</a:t>
            </a:r>
          </a:p>
          <a:p>
            <a:pPr lvl="1" indent="-342900">
              <a:buFont typeface="Wingdings" panose="05000000000000000000" pitchFamily="2" charset="2"/>
              <a:buChar char="Ø"/>
            </a:pPr>
            <a:r>
              <a:rPr lang="en-US" sz="2000" dirty="0" smtClean="0">
                <a:latin typeface="Arial" charset="0"/>
                <a:cs typeface="Arial" charset="0"/>
              </a:rPr>
              <a:t>Medication Administration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1336509"/>
            <a:ext cx="1752600" cy="194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2EFFE925-A777-404F-80AC-C3EA935E1816}" type="slidenum">
              <a:rPr lang="en-US" altLang="en-US" smtClean="0"/>
              <a:pPr/>
              <a:t>5</a:t>
            </a:fld>
            <a:endParaRPr lang="en-US" altLang="en-US"/>
          </a:p>
        </p:txBody>
      </p:sp>
    </p:spTree>
    <p:extLst>
      <p:ext uri="{BB962C8B-B14F-4D97-AF65-F5344CB8AC3E}">
        <p14:creationId xmlns:p14="http://schemas.microsoft.com/office/powerpoint/2010/main" val="116859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a:t>
            </a:r>
            <a:endParaRPr lang="en-US" dirty="0"/>
          </a:p>
        </p:txBody>
      </p:sp>
      <p:sp>
        <p:nvSpPr>
          <p:cNvPr id="3" name="Content Placeholder 2"/>
          <p:cNvSpPr>
            <a:spLocks noGrp="1"/>
          </p:cNvSpPr>
          <p:nvPr>
            <p:ph idx="1"/>
          </p:nvPr>
        </p:nvSpPr>
        <p:spPr>
          <a:xfrm>
            <a:off x="457200" y="1600200"/>
            <a:ext cx="8229600" cy="4648200"/>
          </a:xfrm>
        </p:spPr>
        <p:txBody>
          <a:bodyPr/>
          <a:lstStyle/>
          <a:p>
            <a:pPr marL="0" indent="0">
              <a:buNone/>
            </a:pPr>
            <a:r>
              <a:rPr lang="en-US" sz="2400" b="1" dirty="0"/>
              <a:t>Licensed Independent </a:t>
            </a:r>
            <a:r>
              <a:rPr lang="en-US" sz="2400" b="1" dirty="0" smtClean="0"/>
              <a:t>Practitioners </a:t>
            </a:r>
            <a:r>
              <a:rPr lang="en-US" sz="4400" dirty="0" smtClean="0"/>
              <a:t>*</a:t>
            </a:r>
          </a:p>
          <a:p>
            <a:pPr marL="0" indent="0">
              <a:buNone/>
            </a:pPr>
            <a:r>
              <a:rPr lang="en-US" sz="2000" dirty="0" smtClean="0"/>
              <a:t>-- Provide basic benefit services only</a:t>
            </a:r>
          </a:p>
          <a:p>
            <a:pPr marL="0" indent="0">
              <a:buNone/>
            </a:pPr>
            <a:endParaRPr lang="en-US" sz="2000" dirty="0" smtClean="0"/>
          </a:p>
          <a:p>
            <a:pPr lvl="1">
              <a:buFont typeface="Wingdings" panose="05000000000000000000" pitchFamily="2" charset="2"/>
              <a:buChar char="§"/>
            </a:pPr>
            <a:r>
              <a:rPr lang="en-US" dirty="0" smtClean="0"/>
              <a:t>Solo Practice:  N = 10 </a:t>
            </a:r>
          </a:p>
          <a:p>
            <a:pPr marL="457200" lvl="1" indent="0">
              <a:buNone/>
            </a:pPr>
            <a:endParaRPr lang="en-US" dirty="0" smtClean="0"/>
          </a:p>
          <a:p>
            <a:pPr lvl="1">
              <a:buFont typeface="Wingdings" panose="05000000000000000000" pitchFamily="2" charset="2"/>
              <a:buChar char="§"/>
            </a:pPr>
            <a:r>
              <a:rPr lang="en-US" dirty="0" smtClean="0"/>
              <a:t>Group Practice Billing Under the Same Provider Number:  N = 30 </a:t>
            </a:r>
          </a:p>
          <a:p>
            <a:pPr marL="57150" indent="0">
              <a:buNone/>
            </a:pPr>
            <a:r>
              <a:rPr lang="en-US" sz="4400" dirty="0" smtClean="0"/>
              <a:t>*</a:t>
            </a:r>
            <a:r>
              <a:rPr lang="en-US" sz="2000" i="1" dirty="0" smtClean="0"/>
              <a:t>Applies to the Routine Review and the Post-Payment Review</a:t>
            </a:r>
            <a:endParaRPr lang="en-US" sz="2000" i="1" dirty="0"/>
          </a:p>
        </p:txBody>
      </p:sp>
      <p:sp>
        <p:nvSpPr>
          <p:cNvPr id="4" name="Slide Number Placeholder 3"/>
          <p:cNvSpPr>
            <a:spLocks noGrp="1"/>
          </p:cNvSpPr>
          <p:nvPr>
            <p:ph type="sldNum" sz="quarter" idx="12"/>
          </p:nvPr>
        </p:nvSpPr>
        <p:spPr/>
        <p:txBody>
          <a:bodyPr/>
          <a:lstStyle/>
          <a:p>
            <a:fld id="{2EFFE925-A777-404F-80AC-C3EA935E1816}" type="slidenum">
              <a:rPr lang="en-US" altLang="en-US" smtClean="0"/>
              <a:pPr/>
              <a:t>6</a:t>
            </a:fld>
            <a:endParaRPr lang="en-US"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640" y="1600200"/>
            <a:ext cx="124968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54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a:t>
            </a:r>
            <a:endParaRPr lang="en-US" dirty="0"/>
          </a:p>
        </p:txBody>
      </p:sp>
      <p:sp>
        <p:nvSpPr>
          <p:cNvPr id="3" name="Text Placeholder 2"/>
          <p:cNvSpPr>
            <a:spLocks noGrp="1"/>
          </p:cNvSpPr>
          <p:nvPr>
            <p:ph type="body" idx="1"/>
          </p:nvPr>
        </p:nvSpPr>
        <p:spPr/>
        <p:txBody>
          <a:bodyPr/>
          <a:lstStyle/>
          <a:p>
            <a:r>
              <a:rPr lang="en-US" dirty="0" smtClean="0"/>
              <a:t>Provider Agencies</a:t>
            </a:r>
            <a:endParaRPr lang="en-US" dirty="0"/>
          </a:p>
        </p:txBody>
      </p:sp>
      <p:sp>
        <p:nvSpPr>
          <p:cNvPr id="4" name="Content Placeholder 3"/>
          <p:cNvSpPr>
            <a:spLocks noGrp="1"/>
          </p:cNvSpPr>
          <p:nvPr>
            <p:ph sz="half" idx="2"/>
          </p:nvPr>
        </p:nvSpPr>
        <p:spPr/>
        <p:txBody>
          <a:bodyPr/>
          <a:lstStyle/>
          <a:p>
            <a:pPr marL="0" indent="0">
              <a:buNone/>
            </a:pPr>
            <a:r>
              <a:rPr lang="en-US" dirty="0" smtClean="0"/>
              <a:t>N = 30</a:t>
            </a:r>
          </a:p>
          <a:p>
            <a:pPr>
              <a:buFont typeface="Wingdings" panose="05000000000000000000" pitchFamily="2" charset="2"/>
              <a:buChar char="§"/>
            </a:pPr>
            <a:r>
              <a:rPr lang="en-US" dirty="0" smtClean="0"/>
              <a:t>Rights Notification</a:t>
            </a:r>
          </a:p>
          <a:p>
            <a:pPr>
              <a:buFont typeface="Wingdings" panose="05000000000000000000" pitchFamily="2" charset="2"/>
              <a:buChar char="§"/>
            </a:pPr>
            <a:r>
              <a:rPr lang="en-US" dirty="0" smtClean="0"/>
              <a:t>Coordination of Care</a:t>
            </a:r>
          </a:p>
          <a:p>
            <a:pPr>
              <a:buFont typeface="Wingdings" panose="05000000000000000000" pitchFamily="2" charset="2"/>
              <a:buChar char="§"/>
            </a:pPr>
            <a:r>
              <a:rPr lang="en-US" dirty="0" smtClean="0"/>
              <a:t>Service Availability</a:t>
            </a:r>
          </a:p>
          <a:p>
            <a:pPr>
              <a:buFont typeface="Wingdings" panose="05000000000000000000" pitchFamily="2" charset="2"/>
              <a:buChar char="§"/>
            </a:pPr>
            <a:r>
              <a:rPr lang="en-US" dirty="0" smtClean="0"/>
              <a:t>Post-Payment Review</a:t>
            </a:r>
          </a:p>
          <a:p>
            <a:pPr>
              <a:buFont typeface="Wingdings" panose="05000000000000000000" pitchFamily="2" charset="2"/>
              <a:buChar char="§"/>
            </a:pPr>
            <a:endParaRPr lang="en-US" dirty="0" smtClean="0"/>
          </a:p>
          <a:p>
            <a:pPr marL="0" indent="0">
              <a:buNone/>
            </a:pPr>
            <a:endParaRPr lang="en-US" dirty="0" smtClean="0"/>
          </a:p>
          <a:p>
            <a:pPr marL="0" indent="0" algn="r">
              <a:buNone/>
            </a:pPr>
            <a:endParaRPr lang="en-US" dirty="0"/>
          </a:p>
        </p:txBody>
      </p:sp>
      <p:sp>
        <p:nvSpPr>
          <p:cNvPr id="6" name="Content Placeholder 5"/>
          <p:cNvSpPr>
            <a:spLocks noGrp="1"/>
          </p:cNvSpPr>
          <p:nvPr>
            <p:ph sz="quarter" idx="4"/>
          </p:nvPr>
        </p:nvSpPr>
        <p:spPr>
          <a:xfrm>
            <a:off x="4648200" y="2209800"/>
            <a:ext cx="4041775" cy="3951288"/>
          </a:xfrm>
        </p:spPr>
        <p:txBody>
          <a:bodyPr/>
          <a:lstStyle/>
          <a:p>
            <a:pPr marL="0" indent="0">
              <a:buNone/>
            </a:pPr>
            <a:r>
              <a:rPr lang="en-US" dirty="0" smtClean="0"/>
              <a:t>N = 10</a:t>
            </a:r>
          </a:p>
          <a:p>
            <a:pPr>
              <a:buFont typeface="Wingdings" panose="05000000000000000000" pitchFamily="2" charset="2"/>
              <a:buChar char="§"/>
            </a:pPr>
            <a:r>
              <a:rPr lang="en-US" dirty="0" smtClean="0"/>
              <a:t>Incidents</a:t>
            </a:r>
          </a:p>
          <a:p>
            <a:pPr>
              <a:buFont typeface="Wingdings" panose="05000000000000000000" pitchFamily="2" charset="2"/>
              <a:buChar char="§"/>
            </a:pPr>
            <a:r>
              <a:rPr lang="en-US" dirty="0" smtClean="0"/>
              <a:t>Restrictive Interventions</a:t>
            </a:r>
          </a:p>
          <a:p>
            <a:pPr>
              <a:buFont typeface="Wingdings" panose="05000000000000000000" pitchFamily="2" charset="2"/>
              <a:buChar char="§"/>
            </a:pPr>
            <a:r>
              <a:rPr lang="en-US" dirty="0" smtClean="0"/>
              <a:t>Complaints</a:t>
            </a:r>
          </a:p>
          <a:p>
            <a:pPr>
              <a:buFont typeface="Wingdings" panose="05000000000000000000" pitchFamily="2" charset="2"/>
              <a:buChar char="§"/>
            </a:pPr>
            <a:endParaRPr lang="en-US" dirty="0" smtClean="0"/>
          </a:p>
          <a:p>
            <a:pPr marL="0" indent="0">
              <a:buNone/>
            </a:pPr>
            <a:r>
              <a:rPr lang="en-US" dirty="0" smtClean="0"/>
              <a:t>N = 5</a:t>
            </a:r>
          </a:p>
          <a:p>
            <a:pPr>
              <a:buFont typeface="Wingdings" panose="05000000000000000000" pitchFamily="2" charset="2"/>
              <a:buChar char="§"/>
            </a:pPr>
            <a:r>
              <a:rPr lang="en-US" dirty="0" smtClean="0"/>
              <a:t>Funds Management</a:t>
            </a:r>
          </a:p>
          <a:p>
            <a:pPr>
              <a:buFont typeface="Wingdings" panose="05000000000000000000" pitchFamily="2" charset="2"/>
              <a:buChar char="§"/>
            </a:pPr>
            <a:r>
              <a:rPr lang="en-US" dirty="0" smtClean="0"/>
              <a:t>Medication Review</a:t>
            </a:r>
            <a:endParaRPr 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7" name="Slide Number Placeholder 6"/>
          <p:cNvSpPr>
            <a:spLocks noGrp="1"/>
          </p:cNvSpPr>
          <p:nvPr>
            <p:ph type="sldNum" sz="quarter" idx="12"/>
          </p:nvPr>
        </p:nvSpPr>
        <p:spPr/>
        <p:txBody>
          <a:bodyPr/>
          <a:lstStyle/>
          <a:p>
            <a:fld id="{8A89F31F-BD43-4109-BD60-6EB4E17269EB}" type="slidenum">
              <a:rPr lang="en-US" altLang="en-US" smtClean="0"/>
              <a:pPr/>
              <a:t>7</a:t>
            </a:fld>
            <a:endParaRPr lang="en-US"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876800"/>
            <a:ext cx="10858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27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r>
              <a:rPr lang="en-US" b="1" smtClean="0"/>
              <a:t>Scoring &amp; Weighting</a:t>
            </a:r>
          </a:p>
        </p:txBody>
      </p:sp>
      <p:pic>
        <p:nvPicPr>
          <p:cNvPr id="24371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815975" y="1721483"/>
            <a:ext cx="3863975" cy="4056062"/>
          </a:xfrm>
          <a:prstGeom prst="rect">
            <a:avLst/>
          </a:prstGeom>
          <a:noFill/>
          <a:ln w="9525">
            <a:noFill/>
            <a:miter lim="800000"/>
            <a:headEnd/>
            <a:tailEnd/>
          </a:ln>
        </p:spPr>
      </p:pic>
      <p:pic>
        <p:nvPicPr>
          <p:cNvPr id="24371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3990" y1="7667" x2="33990" y2="7667"/>
                      </a14:backgroundRemoval>
                    </a14:imgEffect>
                  </a14:imgLayer>
                </a14:imgProps>
              </a:ext>
            </a:extLst>
          </a:blip>
          <a:srcRect/>
          <a:stretch>
            <a:fillRect/>
          </a:stretch>
        </p:blipFill>
        <p:spPr bwMode="auto">
          <a:xfrm>
            <a:off x="4648200" y="1735132"/>
            <a:ext cx="3579813" cy="4056062"/>
          </a:xfrm>
          <a:prstGeom prst="rect">
            <a:avLst/>
          </a:prstGeom>
          <a:noFill/>
          <a:ln w="9525">
            <a:noFill/>
            <a:miter lim="800000"/>
            <a:headEnd/>
            <a:tailEnd/>
          </a:ln>
        </p:spPr>
      </p:pic>
      <p:sp>
        <p:nvSpPr>
          <p:cNvPr id="243718"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A89F31F-BD43-4109-BD60-6EB4E17269EB}" type="slidenum">
              <a:rPr lang="en-US" altLang="en-US"/>
              <a:pPr/>
              <a:t>8</a:t>
            </a:fld>
            <a:endParaRPr lang="en-US" altLang="en-US" dirty="0"/>
          </a:p>
        </p:txBody>
      </p:sp>
    </p:spTree>
    <p:extLst>
      <p:ext uri="{BB962C8B-B14F-4D97-AF65-F5344CB8AC3E}">
        <p14:creationId xmlns:p14="http://schemas.microsoft.com/office/powerpoint/2010/main" val="3039412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smtClean="0"/>
              <a:t>Scoring</a:t>
            </a:r>
          </a:p>
        </p:txBody>
      </p:sp>
      <p:sp>
        <p:nvSpPr>
          <p:cNvPr id="245762" name="Content Placeholder 2"/>
          <p:cNvSpPr>
            <a:spLocks noGrp="1"/>
          </p:cNvSpPr>
          <p:nvPr>
            <p:ph idx="1"/>
          </p:nvPr>
        </p:nvSpPr>
        <p:spPr>
          <a:xfrm>
            <a:off x="914400" y="187325"/>
            <a:ext cx="7313613" cy="3986213"/>
          </a:xfrm>
        </p:spPr>
        <p:txBody>
          <a:bodyPr/>
          <a:lstStyle/>
          <a:p>
            <a:pPr marL="0" indent="0">
              <a:buFontTx/>
              <a:buNone/>
            </a:pPr>
            <a:r>
              <a:rPr lang="en-US" smtClean="0"/>
              <a:t>                                             </a:t>
            </a:r>
          </a:p>
          <a:p>
            <a:pPr marL="0" indent="0">
              <a:buFontTx/>
              <a:buNone/>
            </a:pPr>
            <a:endParaRPr lang="en-US" smtClean="0"/>
          </a:p>
          <a:p>
            <a:pPr marL="0" indent="0">
              <a:buFontTx/>
              <a:buNone/>
            </a:pPr>
            <a:r>
              <a:rPr lang="en-US" smtClean="0"/>
              <a:t>                        </a:t>
            </a:r>
          </a:p>
          <a:p>
            <a:pPr marL="0" indent="0"/>
            <a:r>
              <a:rPr lang="en-US" sz="2800" smtClean="0"/>
              <a:t>The three (3) scoring options                  are:</a:t>
            </a:r>
          </a:p>
          <a:p>
            <a:pPr lvl="1">
              <a:buFont typeface="Wingdings" pitchFamily="2" charset="2"/>
              <a:buChar char="Ø"/>
            </a:pPr>
            <a:r>
              <a:rPr lang="en-US" sz="2800" smtClean="0"/>
              <a:t>Met</a:t>
            </a:r>
          </a:p>
          <a:p>
            <a:pPr lvl="1">
              <a:buFont typeface="Wingdings" pitchFamily="2" charset="2"/>
              <a:buChar char="Ø"/>
            </a:pPr>
            <a:r>
              <a:rPr lang="en-US" sz="2800" smtClean="0"/>
              <a:t>Not Met</a:t>
            </a:r>
          </a:p>
          <a:p>
            <a:pPr lvl="1">
              <a:buFont typeface="Wingdings" pitchFamily="2" charset="2"/>
              <a:buChar char="Ø"/>
            </a:pPr>
            <a:r>
              <a:rPr lang="en-US" sz="2800" smtClean="0"/>
              <a:t>Not Applicable (N/A)</a:t>
            </a:r>
          </a:p>
        </p:txBody>
      </p:sp>
      <p:pic>
        <p:nvPicPr>
          <p:cNvPr id="24576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4286" y1="62963" x2="64286" y2="62963"/>
                        <a14:foregroundMark x1="38776" y1="41667" x2="38776" y2="41667"/>
                        <a14:foregroundMark x1="45918" y1="37037" x2="45918" y2="37037"/>
                        <a14:foregroundMark x1="25510" y1="25000" x2="25510" y2="25000"/>
                        <a14:foregroundMark x1="6122" y1="22222" x2="6122" y2="22222"/>
                        <a14:foregroundMark x1="9184" y1="28704" x2="9184" y2="28704"/>
                        <a14:foregroundMark x1="7143" y1="40741" x2="7143" y2="40741"/>
                        <a14:foregroundMark x1="21429" y1="64815" x2="21429" y2="64815"/>
                        <a14:foregroundMark x1="18367" y1="75000" x2="18367" y2="75000"/>
                        <a14:foregroundMark x1="32653" y1="82407" x2="32653" y2="82407"/>
                        <a14:foregroundMark x1="55102" y1="81481" x2="55102" y2="81481"/>
                        <a14:foregroundMark x1="33673" y1="19444" x2="33673" y2="19444"/>
                        <a14:foregroundMark x1="22449" y1="21296" x2="22449" y2="21296"/>
                        <a14:foregroundMark x1="14286" y1="22222" x2="14286" y2="22222"/>
                        <a14:foregroundMark x1="79592" y1="41667" x2="79592" y2="41667"/>
                        <a14:foregroundMark x1="59184" y1="16667" x2="59184" y2="16667"/>
                      </a14:backgroundRemoval>
                    </a14:imgEffect>
                  </a14:imgLayer>
                </a14:imgProps>
              </a:ext>
            </a:extLst>
          </a:blip>
          <a:srcRect/>
          <a:stretch>
            <a:fillRect/>
          </a:stretch>
        </p:blipFill>
        <p:spPr bwMode="auto">
          <a:xfrm>
            <a:off x="6218238" y="627063"/>
            <a:ext cx="2292350" cy="27368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2EFFE925-A777-404F-80AC-C3EA935E1816}" type="slidenum">
              <a:rPr lang="en-US" altLang="en-US" smtClean="0"/>
              <a:pPr/>
              <a:t>9</a:t>
            </a:fld>
            <a:endParaRPr lang="en-US" altLang="en-US"/>
          </a:p>
        </p:txBody>
      </p:sp>
    </p:spTree>
    <p:extLst>
      <p:ext uri="{BB962C8B-B14F-4D97-AF65-F5344CB8AC3E}">
        <p14:creationId xmlns:p14="http://schemas.microsoft.com/office/powerpoint/2010/main" val="3760957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ransparency in Provider Monitoring&amp;quot;&quot;/&gt;&lt;property id=&quot;20307&quot; value=&quot;257&quot;/&gt;&lt;/object&gt;&lt;object type=&quot;3&quot; unique_id=&quot;10005&quot;&gt;&lt;property id=&quot;20148&quot; value=&quot;5&quot;/&gt;&lt;property id=&quot;20300&quot; value=&quot;Slide 2 - &amp;quot;Focus of this Webinar&amp;quot;&quot;/&gt;&lt;property id=&quot;20307&quot; value=&quot;288&quot;/&gt;&lt;/object&gt;&lt;object type=&quot;3&quot; unique_id=&quot;10006&quot;&gt;&lt;property id=&quot;20148&quot; value=&quot;5&quot;/&gt;&lt;property id=&quot;20300&quot; value=&quot;Slide 3 - &amp;quot;Service Event → Paid Claim&amp;quot;&quot;/&gt;&lt;property id=&quot;20307&quot; value=&quot;292&quot;/&gt;&lt;/object&gt;&lt;object type=&quot;3&quot; unique_id=&quot;10007&quot;&gt;&lt;property id=&quot;20148&quot; value=&quot;5&quot;/&gt;&lt;property id=&quot;20300&quot; value=&quot;Slide 4 - &amp;quot;Sample Selection&amp;quot;&quot;/&gt;&lt;property id=&quot;20307&quot; value=&quot;293&quot;/&gt;&lt;/object&gt;&lt;object type=&quot;3&quot; unique_id=&quot;10008&quot;&gt;&lt;property id=&quot;20148&quot; value=&quot;5&quot;/&gt;&lt;property id=&quot;20300&quot; value=&quot;Slide 5 - &amp;quot;Sample Selection&amp;quot;&quot;/&gt;&lt;property id=&quot;20307&quot; value=&quot;259&quot;/&gt;&lt;/object&gt;&lt;object type=&quot;3&quot; unique_id=&quot;10009&quot;&gt;&lt;property id=&quot;20148&quot; value=&quot;5&quot;/&gt;&lt;property id=&quot;20300&quot; value=&quot;Slide 6 - &amp;quot;Sample Size&amp;quot;&quot;/&gt;&lt;property id=&quot;20307&quot; value=&quot;295&quot;/&gt;&lt;/object&gt;&lt;object type=&quot;3&quot; unique_id=&quot;10010&quot;&gt;&lt;property id=&quot;20148&quot; value=&quot;5&quot;/&gt;&lt;property id=&quot;20300&quot; value=&quot;Slide 7 - &amp;quot;Sample Size&amp;quot;&quot;/&gt;&lt;property id=&quot;20307&quot; value=&quot;294&quot;/&gt;&lt;/object&gt;&lt;object type=&quot;3&quot; unique_id=&quot;10011&quot;&gt;&lt;property id=&quot;20148&quot; value=&quot;5&quot;/&gt;&lt;property id=&quot;20300&quot; value=&quot;Slide 8 - &amp;quot;Scoring &amp;amp; Weighting&amp;quot;&quot;/&gt;&lt;property id=&quot;20307&quot; value=&quot;265&quot;/&gt;&lt;/object&gt;&lt;object type=&quot;3&quot; unique_id=&quot;10012&quot;&gt;&lt;property id=&quot;20148&quot; value=&quot;5&quot;/&gt;&lt;property id=&quot;20300&quot; value=&quot;Slide 9 - &amp;quot;Scoring&amp;quot;&quot;/&gt;&lt;property id=&quot;20307&quot; value=&quot;266&quot;/&gt;&lt;/object&gt;&lt;object type=&quot;3&quot; unique_id=&quot;10013&quot;&gt;&lt;property id=&quot;20148&quot; value=&quot;5&quot;/&gt;&lt;property id=&quot;20300&quot; value=&quot;Slide 10&quot;/&gt;&lt;property id=&quot;20307&quot; value=&quot;300&quot;/&gt;&lt;/object&gt;&lt;object type=&quot;3&quot; unique_id=&quot;10014&quot;&gt;&lt;property id=&quot;20148&quot; value=&quot;5&quot;/&gt;&lt;property id=&quot;20300&quot; value=&quot;Slide 11 - &amp;quot;Scoring&amp;quot;&quot;/&gt;&lt;property id=&quot;20307&quot; value=&quot;267&quot;/&gt;&lt;/object&gt;&lt;object type=&quot;3&quot; unique_id=&quot;10015&quot;&gt;&lt;property id=&quot;20148&quot; value=&quot;5&quot;/&gt;&lt;property id=&quot;20300&quot; value=&quot;Slide 12&quot;/&gt;&lt;property id=&quot;20307&quot; value=&quot;299&quot;/&gt;&lt;/object&gt;&lt;object type=&quot;3&quot; unique_id=&quot;10016&quot;&gt;&lt;property id=&quot;20148&quot; value=&quot;5&quot;/&gt;&lt;property id=&quot;20300&quot; value=&quot;Slide 13 - &amp;quot;Scoring&amp;quot;&quot;/&gt;&lt;property id=&quot;20307&quot; value=&quot;268&quot;/&gt;&lt;/object&gt;&lt;object type=&quot;3&quot; unique_id=&quot;10017&quot;&gt;&lt;property id=&quot;20148&quot; value=&quot;5&quot;/&gt;&lt;property id=&quot;20300&quot; value=&quot;Slide 14 - &amp;quot;Weighting&amp;quot;&quot;/&gt;&lt;property id=&quot;20307&quot; value=&quot;269&quot;/&gt;&lt;/object&gt;&lt;object type=&quot;3&quot; unique_id=&quot;10018&quot;&gt;&lt;property id=&quot;20148&quot; value=&quot;5&quot;/&gt;&lt;property id=&quot;20300&quot; value=&quot;Slide 15 - &amp;quot;Weighting&amp;quot;&quot;/&gt;&lt;property id=&quot;20307&quot; value=&quot;270&quot;/&gt;&lt;/object&gt;&lt;object type=&quot;3&quot; unique_id=&quot;10019&quot;&gt;&lt;property id=&quot;20148&quot; value=&quot;5&quot;/&gt;&lt;property id=&quot;20300&quot; value=&quot;Slide 16 - &amp;quot;Weighting&amp;quot;&quot;/&gt;&lt;property id=&quot;20307&quot; value=&quot;271&quot;/&gt;&lt;/object&gt;&lt;object type=&quot;3&quot; unique_id=&quot;10020&quot;&gt;&lt;property id=&quot;20148&quot; value=&quot;5&quot;/&gt;&lt;property id=&quot;20300&quot; value=&quot;Slide 17 - &amp;quot;Some Monitoring &amp;#x0D;&amp;#x0A;Process Points&amp;quot;&quot;/&gt;&lt;property id=&quot;20307&quot; value=&quot;258&quot;/&gt;&lt;/object&gt;&lt;object type=&quot;3&quot; unique_id=&quot;10021&quot;&gt;&lt;property id=&quot;20148&quot; value=&quot;5&quot;/&gt;&lt;property id=&quot;20300&quot; value=&quot;Slide 18 - &amp;quot;Selection of the Review Period&amp;quot;&quot;/&gt;&lt;property id=&quot;20307&quot; value=&quot;260&quot;/&gt;&lt;/object&gt;&lt;object type=&quot;3&quot; unique_id=&quot;10022&quot;&gt;&lt;property id=&quot;20148&quot; value=&quot;5&quot;/&gt;&lt;property id=&quot;20300&quot; value=&quot;Slide 19 - &amp;quot;Notification of Routine Monitoring&amp;quot;&quot;/&gt;&lt;property id=&quot;20307&quot; value=&quot;261&quot;/&gt;&lt;/object&gt;&lt;object type=&quot;3&quot; unique_id=&quot;10023&quot;&gt;&lt;property id=&quot;20148&quot; value=&quot;5&quot;/&gt;&lt;property id=&quot;20300&quot; value=&quot;Slide 20 - &amp;quot;Prior to the On-site Review&amp;quot;&quot;/&gt;&lt;property id=&quot;20307&quot; value=&quot;296&quot;/&gt;&lt;/object&gt;&lt;object type=&quot;3&quot; unique_id=&quot;10024&quot;&gt;&lt;property id=&quot;20148&quot; value=&quot;5&quot;/&gt;&lt;property id=&quot;20300&quot; value=&quot;Slide 21 - &amp;quot;&amp;#x0D;&amp;#x0A;During Monitoring&amp;#x0D;&amp;#x0A;&amp;quot;&quot;/&gt;&lt;property id=&quot;20307&quot; value=&quot;297&quot;/&gt;&lt;/object&gt;&lt;object type=&quot;3&quot; unique_id=&quot;10025&quot;&gt;&lt;property id=&quot;20148&quot; value=&quot;5&quot;/&gt;&lt;property id=&quot;20300&quot; value=&quot;Slide 22 - &amp;quot;Exit Interview&amp;quot;&quot;/&gt;&lt;property id=&quot;20307&quot; value=&quot;263&quot;/&gt;&lt;/object&gt;&lt;object type=&quot;3&quot; unique_id=&quot;10026&quot;&gt;&lt;property id=&quot;20148&quot; value=&quot;5&quot;/&gt;&lt;property id=&quot;20300&quot; value=&quot;Slide 23 - &amp;quot;Monitoring Report &amp;#x0D;&amp;#x0A;&amp;quot;&quot;/&gt;&lt;property id=&quot;20307&quot; value=&quot;264&quot;/&gt;&lt;/object&gt;&lt;object type=&quot;3&quot; unique_id=&quot;10027&quot;&gt;&lt;property id=&quot;20148&quot; value=&quot;5&quot;/&gt;&lt;property id=&quot;20300&quot; value=&quot;Slide 24 - &amp;quot;Modifications in the &amp;#x0D;&amp;#x0A;Overall Summary Worksheet&amp;quot;&quot;/&gt;&lt;property id=&quot;20307&quot; value=&quot;289&quot;/&gt;&lt;/object&gt;&lt;object type=&quot;3&quot; unique_id=&quot;10028&quot;&gt;&lt;property id=&quot;20148&quot; value=&quot;5&quot;/&gt;&lt;property id=&quot;20300&quot; value=&quot;Slide 25&quot;/&gt;&lt;property id=&quot;20307&quot; value=&quot;301&quot;/&gt;&lt;/object&gt;&lt;object type=&quot;3&quot; unique_id=&quot;10029&quot;&gt;&lt;property id=&quot;20148&quot; value=&quot;5&quot;/&gt;&lt;property id=&quot;20300&quot; value=&quot;Slide 26 - &amp;quot;Provider Monitoring Survey&amp;quot;&quot;/&gt;&lt;property id=&quot;20307&quot; value=&quot;280&quot;/&gt;&lt;/object&gt;&lt;object type=&quot;3&quot; unique_id=&quot;10030&quot;&gt;&lt;property id=&quot;20148&quot; value=&quot;5&quot;/&gt;&lt;property id=&quot;20300&quot; value=&quot;Slide 27 - &amp;quot;Plans of Correction&amp;quot;&quot;/&gt;&lt;property id=&quot;20307&quot; value=&quot;298&quot;/&gt;&lt;/object&gt;&lt;object type=&quot;3&quot; unique_id=&quot;10031&quot;&gt;&lt;property id=&quot;20148&quot; value=&quot;5&quot;/&gt;&lt;property id=&quot;20300&quot; value=&quot;Slide 28 - &amp;quot;What happens &amp;#x0D;&amp;#x0A;if a provider agency &amp;#x0D;&amp;#x0A;does not pass &amp;#x0D;&amp;#x0A;the monitoring or review?&amp;quot;&quot;/&gt;&lt;property id=&quot;20307&quot; value=&quot;272&quot;/&gt;&lt;/object&gt;&lt;object type=&quot;3&quot; unique_id=&quot;10032&quot;&gt;&lt;property id=&quot;20148&quot; value=&quot;5&quot;/&gt;&lt;property id=&quot;20300&quot; value=&quot;Slide 29 - &amp;quot;LME-MCO Responses&amp;#x0D;&amp;#x0A;to Unsuccessful Monitoring&amp;quot;&quot;/&gt;&lt;property id=&quot;20307&quot; value=&quot;273&quot;/&gt;&lt;/object&gt;&lt;object type=&quot;3&quot; unique_id=&quot;10033&quot;&gt;&lt;property id=&quot;20148&quot; value=&quot;5&quot;/&gt;&lt;property id=&quot;20300&quot; value=&quot;Slide 30 - &amp;quot;Internal Quality Assurance&amp;quot;&quot;/&gt;&lt;property id=&quot;20307&quot; value=&quot;274&quot;/&gt;&lt;/object&gt;&lt;object type=&quot;3&quot; unique_id=&quot;10034&quot;&gt;&lt;property id=&quot;20148&quot; value=&quot;5&quot;/&gt;&lt;property id=&quot;20300&quot; value=&quot;Slide 31 - &amp;quot;Internal Quality Assurance&amp;quot;&quot;/&gt;&lt;property id=&quot;20307&quot; value=&quot;275&quot;/&gt;&lt;/object&gt;&lt;object type=&quot;3&quot; unique_id=&quot;10035&quot;&gt;&lt;property id=&quot;20148&quot; value=&quot;5&quot;/&gt;&lt;property id=&quot;20300&quot; value=&quot;Slide 32 - &amp;quot;Transparency&amp;quot;&quot;/&gt;&lt;property id=&quot;20307&quot; value=&quot;276&quot;/&gt;&lt;/object&gt;&lt;object type=&quot;3&quot; unique_id=&quot;10036&quot;&gt;&lt;property id=&quot;20148&quot; value=&quot;5&quot;/&gt;&lt;property id=&quot;20300&quot; value=&quot;Slide 33 - &amp;quot;Internal Quality Assurance&amp;quot;&quot;/&gt;&lt;property id=&quot;20307&quot; value=&quot;277&quot;/&gt;&lt;/object&gt;&lt;object type=&quot;3&quot; unique_id=&quot;10037&quot;&gt;&lt;property id=&quot;20148&quot; value=&quot;5&quot;/&gt;&lt;property id=&quot;20300&quot; value=&quot;Slide 34 - &amp;quot;Internal Quality Assurance&amp;quot;&quot;/&gt;&lt;property id=&quot;20307&quot; value=&quot;278&quot;/&gt;&lt;/object&gt;&lt;object type=&quot;3&quot; unique_id=&quot;10038&quot;&gt;&lt;property id=&quot;20148&quot; value=&quot;5&quot;/&gt;&lt;property id=&quot;20300&quot; value=&quot;Slide 35 - &amp;quot;Internal Quality Assurance&amp;quot;&quot;/&gt;&lt;property id=&quot;20307&quot; value=&quot;279&quot;/&gt;&lt;/object&gt;&lt;object type=&quot;3&quot; unique_id=&quot;10039&quot;&gt;&lt;property id=&quot;20148&quot; value=&quot;5&quot;/&gt;&lt;property id=&quot;20300&quot; value=&quot;Slide 36 - &amp;quot;Helpful Information&amp;quot;&quot;/&gt;&lt;property id=&quot;20307&quot; value=&quot;283&quot;/&gt;&lt;/object&gt;&lt;object type=&quot;3&quot; unique_id=&quot;10040&quot;&gt;&lt;property id=&quot;20148&quot; value=&quot;5&quot;/&gt;&lt;property id=&quot;20300&quot; value=&quot;Slide 37 - &amp;quot;Additional Information &amp;amp; Updates&amp;quot;&quot;/&gt;&lt;property id=&quot;20307&quot; value=&quot;287&quot;/&gt;&lt;/object&gt;&lt;object type=&quot;3&quot; unique_id=&quot;10041&quot;&gt;&lt;property id=&quot;20148&quot; value=&quot;5&quot;/&gt;&lt;property id=&quot;20300&quot; value=&quot;Slide 38 - &amp;quot;Questions&amp;quot;&quot;/&gt;&lt;property id=&quot;20307&quot; value=&quot;28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3173</TotalTime>
  <Words>4256</Words>
  <Application>Microsoft Office PowerPoint</Application>
  <PresentationFormat>On-screen Show (4:3)</PresentationFormat>
  <Paragraphs>518</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Transparency in Provider Monitoring</vt:lpstr>
      <vt:lpstr>Focus of this Webinar</vt:lpstr>
      <vt:lpstr>Service Event → Paid Claim</vt:lpstr>
      <vt:lpstr>Sample Selection</vt:lpstr>
      <vt:lpstr>Sample Selection</vt:lpstr>
      <vt:lpstr>Sample Size</vt:lpstr>
      <vt:lpstr>Sample Size</vt:lpstr>
      <vt:lpstr>Scoring &amp; Weighting</vt:lpstr>
      <vt:lpstr>Scoring</vt:lpstr>
      <vt:lpstr>PowerPoint Presentation</vt:lpstr>
      <vt:lpstr>Scoring</vt:lpstr>
      <vt:lpstr>PowerPoint Presentation</vt:lpstr>
      <vt:lpstr>Scoring</vt:lpstr>
      <vt:lpstr>Weighting</vt:lpstr>
      <vt:lpstr>Weighting</vt:lpstr>
      <vt:lpstr>Weighting</vt:lpstr>
      <vt:lpstr>Some Monitoring  Process Points</vt:lpstr>
      <vt:lpstr>Selection of the Review Period</vt:lpstr>
      <vt:lpstr>Notification of Routine Monitoring</vt:lpstr>
      <vt:lpstr>Prior to the On-site Review</vt:lpstr>
      <vt:lpstr> During Monitoring </vt:lpstr>
      <vt:lpstr>Exit Interview</vt:lpstr>
      <vt:lpstr>Monitoring Report  </vt:lpstr>
      <vt:lpstr>Modifications in the  Overall Summary Worksheet</vt:lpstr>
      <vt:lpstr>PowerPoint Presentation</vt:lpstr>
      <vt:lpstr>Provider Monitoring Survey</vt:lpstr>
      <vt:lpstr>Plans of Correction</vt:lpstr>
      <vt:lpstr>What happens  if a provider agency  does not pass  the monitoring or review?</vt:lpstr>
      <vt:lpstr>LME-MCO Responses to Unsuccessful Monitoring</vt:lpstr>
      <vt:lpstr>Internal Quality Assurance</vt:lpstr>
      <vt:lpstr>Internal Quality Assurance</vt:lpstr>
      <vt:lpstr>Transparency</vt:lpstr>
      <vt:lpstr>Internal Quality Assurance</vt:lpstr>
      <vt:lpstr>Internal Quality Assurance</vt:lpstr>
      <vt:lpstr>Internal Quality Assurance</vt:lpstr>
      <vt:lpstr>Helpful Information</vt:lpstr>
      <vt:lpstr>Additional Information &amp; Updates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Scoring and Weighting</dc:title>
  <dc:creator>Sandee Resnick</dc:creator>
  <cp:lastModifiedBy>DMH</cp:lastModifiedBy>
  <cp:revision>88</cp:revision>
  <cp:lastPrinted>2014-05-12T15:37:59Z</cp:lastPrinted>
  <dcterms:created xsi:type="dcterms:W3CDTF">2014-03-15T15:40:28Z</dcterms:created>
  <dcterms:modified xsi:type="dcterms:W3CDTF">2014-05-12T18:36:19Z</dcterms:modified>
</cp:coreProperties>
</file>