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257" r:id="rId2"/>
    <p:sldId id="258" r:id="rId3"/>
    <p:sldId id="275" r:id="rId4"/>
    <p:sldId id="262" r:id="rId5"/>
    <p:sldId id="276" r:id="rId6"/>
    <p:sldId id="277" r:id="rId7"/>
    <p:sldId id="263" r:id="rId8"/>
    <p:sldId id="264" r:id="rId9"/>
    <p:sldId id="278" r:id="rId10"/>
    <p:sldId id="260" r:id="rId11"/>
    <p:sldId id="279" r:id="rId12"/>
    <p:sldId id="268" r:id="rId13"/>
    <p:sldId id="266" r:id="rId14"/>
    <p:sldId id="280" r:id="rId15"/>
    <p:sldId id="267" r:id="rId16"/>
    <p:sldId id="269" r:id="rId17"/>
    <p:sldId id="271" r:id="rId18"/>
    <p:sldId id="265" r:id="rId19"/>
    <p:sldId id="270" r:id="rId20"/>
    <p:sldId id="261" r:id="rId21"/>
    <p:sldId id="273" r:id="rId22"/>
    <p:sldId id="285" r:id="rId23"/>
    <p:sldId id="286" r:id="rId24"/>
    <p:sldId id="287" r:id="rId25"/>
    <p:sldId id="272" r:id="rId26"/>
    <p:sldId id="274" r:id="rId2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073" autoAdjust="0"/>
  </p:normalViewPr>
  <p:slideViewPr>
    <p:cSldViewPr>
      <p:cViewPr varScale="1">
        <p:scale>
          <a:sx n="38" d="100"/>
          <a:sy n="38" d="100"/>
        </p:scale>
        <p:origin x="-912"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a:p>
        </p:txBody>
      </p:sp>
      <p:sp>
        <p:nvSpPr>
          <p:cNvPr id="4099" name="Rectangle 3"/>
          <p:cNvSpPr>
            <a:spLocks noGrp="1" noChangeArrowheads="1"/>
          </p:cNvSpPr>
          <p:nvPr>
            <p:ph type="dt" idx="1"/>
          </p:nvPr>
        </p:nvSpPr>
        <p:spPr bwMode="auto">
          <a:xfrm>
            <a:off x="3970939"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a:p>
        </p:txBody>
      </p:sp>
      <p:sp>
        <p:nvSpPr>
          <p:cNvPr id="41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701041" y="4415790"/>
            <a:ext cx="560832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2" name="Rectangle 6"/>
          <p:cNvSpPr>
            <a:spLocks noGrp="1" noChangeArrowheads="1"/>
          </p:cNvSpPr>
          <p:nvPr>
            <p:ph type="ftr" sz="quarter" idx="4"/>
          </p:nvPr>
        </p:nvSpPr>
        <p:spPr bwMode="auto">
          <a:xfrm>
            <a:off x="1"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a:p>
        </p:txBody>
      </p:sp>
      <p:sp>
        <p:nvSpPr>
          <p:cNvPr id="4103" name="Rectangle 7"/>
          <p:cNvSpPr>
            <a:spLocks noGrp="1" noChangeArrowheads="1"/>
          </p:cNvSpPr>
          <p:nvPr>
            <p:ph type="sldNum" sz="quarter" idx="5"/>
          </p:nvPr>
        </p:nvSpPr>
        <p:spPr bwMode="auto">
          <a:xfrm>
            <a:off x="3970939"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AD359F49-D68E-49E0-BA4D-A47180EF70D5}" type="slidenum">
              <a:rPr lang="en-US" altLang="en-US"/>
              <a:pPr/>
              <a:t>‹#›</a:t>
            </a:fld>
            <a:endParaRPr lang="en-US" altLang="en-US"/>
          </a:p>
        </p:txBody>
      </p:sp>
    </p:spTree>
    <p:extLst>
      <p:ext uri="{BB962C8B-B14F-4D97-AF65-F5344CB8AC3E}">
        <p14:creationId xmlns:p14="http://schemas.microsoft.com/office/powerpoint/2010/main" val="32234493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DDBA42B-1E70-48B5-BDAB-D8423B847CC6}" type="slidenum">
              <a:rPr lang="en-US" altLang="en-US"/>
              <a:pPr/>
              <a:t>1</a:t>
            </a:fld>
            <a:endParaRPr lang="en-US" altLang="en-US"/>
          </a:p>
        </p:txBody>
      </p:sp>
      <p:sp>
        <p:nvSpPr>
          <p:cNvPr id="5122" name="Slide Image Placeholder 1"/>
          <p:cNvSpPr>
            <a:spLocks noGrp="1" noRot="1" noChangeAspect="1" noTextEdit="1"/>
          </p:cNvSpPr>
          <p:nvPr>
            <p:ph type="sldImg"/>
          </p:nvPr>
        </p:nvSpPr>
        <p:spPr>
          <a:ln/>
          <a:extLst>
            <a:ext uri="{909E8E84-426E-40DD-AFC4-6F175D3DCCD1}">
              <a14:hiddenFill xmlns:a14="http://schemas.microsoft.com/office/drawing/2010/main">
                <a:noFill/>
              </a14:hiddenFill>
            </a:ext>
          </a:extLst>
        </p:spPr>
      </p:sp>
      <p:sp>
        <p:nvSpPr>
          <p:cNvPr id="5123" name="Notes Placeholder 2"/>
          <p:cNvSpPr>
            <a:spLocks noGrp="1"/>
          </p:cNvSpPr>
          <p:nvPr>
            <p:ph type="body" idx="1"/>
          </p:nvPr>
        </p:nvSpPr>
        <p:spPr/>
        <p:txBody>
          <a:bodyPr lIns="93175" tIns="46588" rIns="93175" bIns="46588"/>
          <a:lstStyle/>
          <a:p>
            <a:pPr defTabSz="465887"/>
            <a:r>
              <a:rPr lang="en-US" altLang="en-US" dirty="0" smtClean="0"/>
              <a:t>I am</a:t>
            </a:r>
            <a:r>
              <a:rPr lang="en-US" altLang="en-US" baseline="0" dirty="0" smtClean="0"/>
              <a:t> Pei Chi Wu.  I will be showing you how to use the automated workbooks for routine provider monitoring.   Although the examples that I will be using today are from the Provider Agency workbook, the same principles apply to the workbook for licensed independent practitioners.</a:t>
            </a:r>
          </a:p>
          <a:p>
            <a:pPr defTabSz="465887"/>
            <a:endParaRPr lang="en-US" altLang="en-US" baseline="0" dirty="0" smtClean="0"/>
          </a:p>
          <a:p>
            <a:pPr defTabSz="465887"/>
            <a:r>
              <a:rPr lang="en-US" altLang="en-US" baseline="0" dirty="0" smtClean="0"/>
              <a:t>I will be moving systematically through the workbook from one worksheet or tab to the next.  </a:t>
            </a:r>
          </a:p>
          <a:p>
            <a:pPr defTabSz="465887"/>
            <a:endParaRPr lang="en-US" altLang="en-US" baseline="0" dirty="0" smtClean="0"/>
          </a:p>
          <a:p>
            <a:pPr defTabSz="465887"/>
            <a:r>
              <a:rPr lang="en-US" altLang="en-US" baseline="0" dirty="0" smtClean="0"/>
              <a:t>Both the agency and LIP tools have two workbooks – one contains dummy or test data and the other one is a clean copy of the tool itself.  For purposes of illustration during this webinar, I will be using the workbook with test data so you can see how the workbook looks when data is inputted.  </a:t>
            </a:r>
          </a:p>
          <a:p>
            <a:pPr defTabSz="465887"/>
            <a:endParaRPr lang="en-US" altLang="en-US" baseline="0" dirty="0" smtClean="0"/>
          </a:p>
          <a:p>
            <a:pPr defTabSz="465887"/>
            <a:r>
              <a:rPr lang="en-US" altLang="en-US" baseline="0" dirty="0" smtClean="0"/>
              <a:t>After explaining each of the worksheets, I will show you how to set up the workbook prior to the review and how the results of the review are tabulated.</a:t>
            </a:r>
          </a:p>
          <a:p>
            <a:pPr defTabSz="465887"/>
            <a:endParaRPr lang="en-US" altLang="en-US" baseline="0" dirty="0" smtClean="0"/>
          </a:p>
          <a:p>
            <a:pPr defTabSz="465887"/>
            <a:endParaRPr lang="en-US" altLang="en-US" baseline="0" dirty="0" smtClean="0"/>
          </a:p>
          <a:p>
            <a:pPr defTabSz="465887"/>
            <a:r>
              <a:rPr lang="en-US" altLang="en-US" baseline="0" dirty="0" smtClean="0"/>
              <a:t>I will be going back and forth between these PowerPoint slides and the Excel workbook to show you what I am talking about.</a:t>
            </a:r>
            <a:endParaRPr lang="en-US" altLang="en-US" dirty="0"/>
          </a:p>
        </p:txBody>
      </p:sp>
      <p:sp>
        <p:nvSpPr>
          <p:cNvPr id="5124" name="Slide Number Placeholder 3"/>
          <p:cNvSpPr txBox="1">
            <a:spLocks noGrp="1"/>
          </p:cNvSpPr>
          <p:nvPr/>
        </p:nvSpPr>
        <p:spPr bwMode="auto">
          <a:xfrm>
            <a:off x="3970939" y="8829967"/>
            <a:ext cx="30378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5" tIns="46588" rIns="93175" bIns="46588" anchor="b"/>
          <a:lstStyle>
            <a:lvl1pPr>
              <a:defRPr>
                <a:solidFill>
                  <a:schemeClr val="tx1"/>
                </a:solidFill>
                <a:latin typeface="Arial" charset="0"/>
              </a:defRPr>
            </a:lvl1pPr>
            <a:lvl2pPr marL="735013" indent="-282575">
              <a:defRPr>
                <a:solidFill>
                  <a:schemeClr val="tx1"/>
                </a:solidFill>
                <a:latin typeface="Arial" charset="0"/>
              </a:defRPr>
            </a:lvl2pPr>
            <a:lvl3pPr marL="1130300" indent="-225425">
              <a:defRPr>
                <a:solidFill>
                  <a:schemeClr val="tx1"/>
                </a:solidFill>
                <a:latin typeface="Arial" charset="0"/>
              </a:defRPr>
            </a:lvl3pPr>
            <a:lvl4pPr marL="1582738" indent="-225425">
              <a:defRPr>
                <a:solidFill>
                  <a:schemeClr val="tx1"/>
                </a:solidFill>
                <a:latin typeface="Arial" charset="0"/>
              </a:defRPr>
            </a:lvl4pPr>
            <a:lvl5pPr marL="2035175" indent="-227013">
              <a:defRPr>
                <a:solidFill>
                  <a:schemeClr val="tx1"/>
                </a:solidFill>
                <a:latin typeface="Arial" charset="0"/>
              </a:defRPr>
            </a:lvl5pPr>
            <a:lvl6pPr marL="2492375" indent="-227013" fontAlgn="base">
              <a:spcBef>
                <a:spcPct val="0"/>
              </a:spcBef>
              <a:spcAft>
                <a:spcPct val="0"/>
              </a:spcAft>
              <a:defRPr>
                <a:solidFill>
                  <a:schemeClr val="tx1"/>
                </a:solidFill>
                <a:latin typeface="Arial" charset="0"/>
              </a:defRPr>
            </a:lvl6pPr>
            <a:lvl7pPr marL="2949575" indent="-227013" fontAlgn="base">
              <a:spcBef>
                <a:spcPct val="0"/>
              </a:spcBef>
              <a:spcAft>
                <a:spcPct val="0"/>
              </a:spcAft>
              <a:defRPr>
                <a:solidFill>
                  <a:schemeClr val="tx1"/>
                </a:solidFill>
                <a:latin typeface="Arial" charset="0"/>
              </a:defRPr>
            </a:lvl7pPr>
            <a:lvl8pPr marL="3406775" indent="-227013" fontAlgn="base">
              <a:spcBef>
                <a:spcPct val="0"/>
              </a:spcBef>
              <a:spcAft>
                <a:spcPct val="0"/>
              </a:spcAft>
              <a:defRPr>
                <a:solidFill>
                  <a:schemeClr val="tx1"/>
                </a:solidFill>
                <a:latin typeface="Arial" charset="0"/>
              </a:defRPr>
            </a:lvl8pPr>
            <a:lvl9pPr marL="3863975" indent="-227013" fontAlgn="base">
              <a:spcBef>
                <a:spcPct val="0"/>
              </a:spcBef>
              <a:spcAft>
                <a:spcPct val="0"/>
              </a:spcAft>
              <a:defRPr>
                <a:solidFill>
                  <a:schemeClr val="tx1"/>
                </a:solidFill>
                <a:latin typeface="Arial" charset="0"/>
              </a:defRPr>
            </a:lvl9pPr>
          </a:lstStyle>
          <a:p>
            <a:pPr algn="r"/>
            <a:fld id="{1E4C8841-A212-48B5-9F42-3F0EA073F9FC}" type="slidenum">
              <a:rPr lang="en-US" altLang="en-US" sz="1200">
                <a:latin typeface="Calibri" pitchFamily="34" charset="0"/>
              </a:rPr>
              <a:pPr algn="r"/>
              <a:t>1</a:t>
            </a:fld>
            <a:endParaRPr lang="en-US" altLang="en-US" sz="120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Routine Monitoring Tools consist of the Routine Review tool, Health, Safety and Compliance Review tool, and the Unlicensed AFL Review tool.  </a:t>
            </a:r>
          </a:p>
          <a:p>
            <a:pPr marL="174708" indent="-174708">
              <a:buFontTx/>
              <a:buChar char="-"/>
            </a:pPr>
            <a:endParaRPr lang="en-US" baseline="0" dirty="0" smtClean="0"/>
          </a:p>
          <a:p>
            <a:pPr marL="174708" indent="-174708">
              <a:buFontTx/>
              <a:buChar char="-"/>
            </a:pPr>
            <a:r>
              <a:rPr lang="en-US" baseline="0" dirty="0" smtClean="0"/>
              <a:t>The Health, Safety and Compliance Review Tool and the Unlicensed AFL Review Tool are used in specific situations which are described on the Overview worksheet.</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10</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Routine Review Tool for LIPs and Provider Agencies both look at Rights Notification, Coordination of Care and Service Availability.</a:t>
            </a:r>
          </a:p>
          <a:p>
            <a:pPr marL="174708" indent="-174708">
              <a:buFontTx/>
              <a:buChar char="-"/>
            </a:pPr>
            <a:endParaRPr lang="en-US" baseline="0" dirty="0" smtClean="0"/>
          </a:p>
          <a:p>
            <a:pPr marL="174708" indent="-174708">
              <a:buFontTx/>
              <a:buChar char="-"/>
            </a:pPr>
            <a:r>
              <a:rPr lang="en-US" baseline="0" dirty="0" smtClean="0"/>
              <a:t>The LIP Tool looks at the additional area of Storage of Records while the routine tool for provider agencies looks at incidents, restrictive interventions, and complaints in addition to rights notification, coordination of care and service availability and depending on the type service provided, the routine review may also include a review of protection of the individual’s property, funds management and medication review.</a:t>
            </a:r>
          </a:p>
          <a:p>
            <a:pPr marL="174708" indent="-174708">
              <a:buFontTx/>
              <a:buChar char="-"/>
            </a:pPr>
            <a:endParaRPr lang="en-US" baseline="0" dirty="0" smtClean="0"/>
          </a:p>
          <a:p>
            <a:pPr marL="174708" indent="-174708">
              <a:buFontTx/>
              <a:buChar char="-"/>
            </a:pPr>
            <a:endParaRPr lang="en-US" baseline="0" dirty="0" smtClean="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11</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There are 2 tools that are used along with the Routine Review tool.  They are the Record Release Checklist and the Medication Review tool.</a:t>
            </a:r>
          </a:p>
          <a:p>
            <a:pPr marL="174708" indent="-174708">
              <a:buFontTx/>
              <a:buChar char="-"/>
            </a:pPr>
            <a:endParaRPr lang="en-US" baseline="0" dirty="0" smtClean="0"/>
          </a:p>
          <a:p>
            <a:pPr marL="174708" indent="-174708">
              <a:buFontTx/>
              <a:buChar char="-"/>
            </a:pPr>
            <a:r>
              <a:rPr lang="en-US" baseline="0" dirty="0" smtClean="0"/>
              <a:t>The Record Release Checklist is associated with Question #5 in the Rights Notification section of the tool.</a:t>
            </a:r>
          </a:p>
          <a:p>
            <a:pPr marL="174708" indent="-174708">
              <a:buFontTx/>
              <a:buChar char="-"/>
            </a:pPr>
            <a:endParaRPr lang="en-US" baseline="0" dirty="0" smtClean="0"/>
          </a:p>
          <a:p>
            <a:pPr marL="174708" indent="-174708">
              <a:buFontTx/>
              <a:buChar char="-"/>
            </a:pPr>
            <a:r>
              <a:rPr lang="en-US" baseline="0" dirty="0" smtClean="0"/>
              <a:t>The Medication Review worksheets link to Questions #15 through 18 on the Routine Review tool.  Up to 20 medications for each individual can be entered on the Medication Review tool.</a:t>
            </a:r>
          </a:p>
          <a:p>
            <a:pPr marL="174708" indent="-174708">
              <a:buFontTx/>
              <a:buChar char="-"/>
            </a:pPr>
            <a:endParaRPr lang="en-US" baseline="0" dirty="0" smtClean="0"/>
          </a:p>
          <a:p>
            <a:pPr marL="174708" indent="-174708">
              <a:buFontTx/>
              <a:buChar char="-"/>
            </a:pPr>
            <a:r>
              <a:rPr lang="en-US" baseline="0" dirty="0" smtClean="0"/>
              <a:t>The results on each of these checklists automatically populate the corresponding items on the tool.  </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12</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As you can see in the Routine Review tool, the heading (LME, Provider Name, Facility Name, etc.) came from the Workbook Set-up page.  You will not need to enter this over and over again on each tool.  The format of each tool in this workbook is the same.  Each question has a drop down menu where you can select “Met”, “Not Met” or “N/A”.  If you select “Not Met”, </a:t>
            </a:r>
            <a:r>
              <a:rPr lang="en-US" baseline="0" dirty="0" smtClean="0">
                <a:solidFill>
                  <a:schemeClr val="tx1"/>
                </a:solidFill>
              </a:rPr>
              <a:t>the result will turn RED, “N/A” will turn GRAY.  For this particular tool, you will not be able to select anything for # 5, 15, 16, 17 and 18 because the results are linked to these other worksheets.  All tools and worksheets </a:t>
            </a:r>
            <a:r>
              <a:rPr lang="en-US" baseline="0" dirty="0" smtClean="0"/>
              <a:t>are protected so no one will accidentally overwrite and delete things they are not supposed to such as the questions or formulas.  If you scroll all the way to the right, you will see results for each question on that tool.  These results are automatically transferred to the Overall Summary worksheet.  </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13</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If you scroll all the way down, you will see results for each event for that review.  You will also be able to enter comments under the scores.  There are also spaces for each column under the tool where you can enter the reviewers’ initials.  You can enter up to 30 events in this tool and most of the tools.  Each tool is set up to print 10 events to a page.  If you only have 10 events for this review, you can hide the rest of the columns when you print.  All you need to do is highlight all the columns you don’t need, right mouse click and select hide.</a:t>
            </a:r>
          </a:p>
          <a:p>
            <a:pPr marL="0" indent="0">
              <a:buFontTx/>
              <a:buNone/>
            </a:pPr>
            <a:endParaRPr lang="en-US" baseline="0" dirty="0" smtClean="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14</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marR="0" indent="-174708" algn="l" defTabSz="914400" rtl="0" eaLnBrk="1" fontAlgn="base" latinLnBrk="0" hangingPunct="1">
              <a:lnSpc>
                <a:spcPct val="100000"/>
              </a:lnSpc>
              <a:spcBef>
                <a:spcPct val="30000"/>
              </a:spcBef>
              <a:spcAft>
                <a:spcPct val="0"/>
              </a:spcAft>
              <a:buClrTx/>
              <a:buSzTx/>
              <a:buFontTx/>
              <a:buChar char="-"/>
              <a:tabLst/>
              <a:defRPr/>
            </a:pPr>
            <a:r>
              <a:rPr lang="en-US" baseline="0" dirty="0" smtClean="0"/>
              <a:t>The Health, Safety, and Compliance Review and Unlicensed AFL Review tools have the same format as the Routine Review tool.</a:t>
            </a:r>
            <a:endParaRPr lang="en-US" i="1" baseline="0" dirty="0" smtClean="0"/>
          </a:p>
          <a:p>
            <a:pPr marL="174708" indent="-174708">
              <a:buFontTx/>
              <a:buChar char="-"/>
            </a:pPr>
            <a:endParaRPr lang="en-US" baseline="0" dirty="0" smtClean="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15</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endParaRPr lang="en-US" baseline="0" dirty="0" smtClean="0"/>
          </a:p>
          <a:p>
            <a:pPr marL="174708" indent="-174708">
              <a:buFontTx/>
              <a:buChar char="-"/>
            </a:pPr>
            <a:r>
              <a:rPr lang="en-US" baseline="0" dirty="0" smtClean="0"/>
              <a:t>The LIP Tool has its own Post-Payment Review Tool.</a:t>
            </a:r>
          </a:p>
          <a:p>
            <a:pPr marL="174708" indent="-174708">
              <a:buFontTx/>
              <a:buChar char="-"/>
            </a:pPr>
            <a:endParaRPr lang="en-US" baseline="0" dirty="0" smtClean="0"/>
          </a:p>
          <a:p>
            <a:pPr marL="174708" indent="-174708">
              <a:buFontTx/>
              <a:buChar char="-"/>
            </a:pPr>
            <a:r>
              <a:rPr lang="en-US" baseline="0" dirty="0" smtClean="0"/>
              <a:t>There are 7 different PPR tools in the Provider Agency workbook:  PPR Generic, Innovations Waiver, Opiod Treatment, Diagnostic Assessment, Residential Services, Day Treatment and PRTF.  The specific tool that is used is based on the service that is being reviewed.  Each post-payment review tool is tailored to the specific requirements of the service definition.</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16</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On most of the PPR tools, you will be able to enter </a:t>
            </a:r>
            <a:r>
              <a:rPr lang="en-US" b="1" baseline="0" dirty="0" smtClean="0"/>
              <a:t>From</a:t>
            </a:r>
            <a:r>
              <a:rPr lang="en-US" baseline="0" dirty="0" smtClean="0"/>
              <a:t> and </a:t>
            </a:r>
            <a:r>
              <a:rPr lang="en-US" b="1" baseline="0" dirty="0" smtClean="0"/>
              <a:t>To</a:t>
            </a:r>
            <a:r>
              <a:rPr lang="en-US" baseline="0" dirty="0" smtClean="0"/>
              <a:t> dates for items that are “</a:t>
            </a:r>
            <a:r>
              <a:rPr lang="en-US" b="1" baseline="0" dirty="0" smtClean="0"/>
              <a:t>Not Met</a:t>
            </a:r>
            <a:r>
              <a:rPr lang="en-US" baseline="0" dirty="0" smtClean="0"/>
              <a:t>” over a period of time. At the bottom of the tool,  it will automatically calculate the earliest </a:t>
            </a:r>
            <a:r>
              <a:rPr lang="en-US" b="1" baseline="0" dirty="0" smtClean="0"/>
              <a:t>From</a:t>
            </a:r>
            <a:r>
              <a:rPr lang="en-US" baseline="0" dirty="0" smtClean="0"/>
              <a:t> date and the latest </a:t>
            </a:r>
            <a:r>
              <a:rPr lang="en-US" b="1" baseline="0" dirty="0" smtClean="0"/>
              <a:t>To</a:t>
            </a:r>
            <a:r>
              <a:rPr lang="en-US" baseline="0" dirty="0" smtClean="0"/>
              <a:t> date in each column for all items with dates that are “Not Met”.</a:t>
            </a:r>
          </a:p>
          <a:p>
            <a:pPr marL="174708" indent="-174708">
              <a:buFontTx/>
              <a:buChar char="-"/>
            </a:pPr>
            <a:endParaRPr lang="en-US" baseline="0" dirty="0" smtClean="0"/>
          </a:p>
          <a:p>
            <a:pPr marL="174708" marR="0" indent="-174708" algn="l" defTabSz="914400" rtl="0" eaLnBrk="1" fontAlgn="base" latinLnBrk="0" hangingPunct="1">
              <a:lnSpc>
                <a:spcPct val="100000"/>
              </a:lnSpc>
              <a:spcBef>
                <a:spcPct val="30000"/>
              </a:spcBef>
              <a:spcAft>
                <a:spcPct val="0"/>
              </a:spcAft>
              <a:buClrTx/>
              <a:buSzTx/>
              <a:buFontTx/>
              <a:buChar char="-"/>
              <a:tabLst/>
              <a:defRPr/>
            </a:pPr>
            <a:r>
              <a:rPr lang="en-US" sz="1200" kern="1200" dirty="0" smtClean="0">
                <a:solidFill>
                  <a:schemeClr val="dk1"/>
                </a:solidFill>
                <a:effectLst/>
                <a:latin typeface="Arial" charset="0"/>
                <a:ea typeface="+mn-ea"/>
                <a:cs typeface="+mn-cs"/>
              </a:rPr>
              <a:t>All of the review tools are designed to document results for items reviewed and individual records sampled.  They do not contain protected health</a:t>
            </a:r>
            <a:r>
              <a:rPr lang="en-US" sz="1200" kern="1200" baseline="0" dirty="0" smtClean="0">
                <a:solidFill>
                  <a:schemeClr val="dk1"/>
                </a:solidFill>
                <a:effectLst/>
                <a:latin typeface="Arial" charset="0"/>
                <a:ea typeface="+mn-ea"/>
                <a:cs typeface="+mn-cs"/>
              </a:rPr>
              <a:t> information (PHI)</a:t>
            </a:r>
            <a:r>
              <a:rPr lang="en-US" sz="1200" kern="1200" dirty="0" smtClean="0">
                <a:solidFill>
                  <a:schemeClr val="dk1"/>
                </a:solidFill>
                <a:effectLst/>
                <a:latin typeface="Arial" charset="0"/>
                <a:ea typeface="+mn-ea"/>
                <a:cs typeface="+mn-cs"/>
              </a:rPr>
              <a:t> and may be printed and attached to the review report or given to the provider, as appropriate, as part of the supporting documentation.</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17</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These worksheets are used to document and answer questions/items regarding staff qualifications and training requirements for the service.  </a:t>
            </a:r>
          </a:p>
          <a:p>
            <a:pPr marL="174708" indent="-174708">
              <a:buFontTx/>
              <a:buChar char="-"/>
            </a:pPr>
            <a:endParaRPr lang="en-US" baseline="0" dirty="0" smtClean="0"/>
          </a:p>
          <a:p>
            <a:pPr marL="174708" indent="-174708">
              <a:buFontTx/>
              <a:buChar char="-"/>
            </a:pPr>
            <a:r>
              <a:rPr lang="en-US" baseline="0" dirty="0" smtClean="0"/>
              <a:t>Since the Generic PPR tool can be used for a number of services, there are different staff qualifications worksheets for the Generic PPR tool, depending on the type of services reviewed.  There are also staff qualification worksheets that are used for specific PPR tools.  </a:t>
            </a:r>
          </a:p>
          <a:p>
            <a:pPr marL="174708" indent="-174708">
              <a:buFontTx/>
              <a:buChar char="-"/>
            </a:pPr>
            <a:endParaRPr lang="en-US" baseline="0" dirty="0" smtClean="0"/>
          </a:p>
          <a:p>
            <a:pPr marL="174708" indent="-174708">
              <a:buFontTx/>
              <a:buChar char="-"/>
            </a:pPr>
            <a:r>
              <a:rPr lang="en-US" baseline="0" dirty="0" smtClean="0"/>
              <a:t>The Staff Qualifications worksheets are placed to the right of the applicable PPR tool.  However, these worksheets are not linked to the PPR tools.</a:t>
            </a:r>
          </a:p>
          <a:p>
            <a:pPr marL="174708" indent="-174708">
              <a:buFontTx/>
              <a:buChar char="-"/>
            </a:pPr>
            <a:endParaRPr lang="en-US" baseline="0" dirty="0" smtClean="0"/>
          </a:p>
          <a:p>
            <a:pPr marL="174708" marR="0" indent="-174708" algn="l" defTabSz="914400" rtl="0" eaLnBrk="1" fontAlgn="base" latinLnBrk="0" hangingPunct="1">
              <a:lnSpc>
                <a:spcPct val="100000"/>
              </a:lnSpc>
              <a:spcBef>
                <a:spcPct val="30000"/>
              </a:spcBef>
              <a:spcAft>
                <a:spcPct val="0"/>
              </a:spcAft>
              <a:buClrTx/>
              <a:buSzTx/>
              <a:buFontTx/>
              <a:buChar char="-"/>
              <a:tabLst/>
              <a:defRPr/>
            </a:pPr>
            <a:r>
              <a:rPr lang="en-US" sz="1200" kern="1200" dirty="0" smtClean="0">
                <a:solidFill>
                  <a:schemeClr val="dk1"/>
                </a:solidFill>
                <a:effectLst/>
                <a:latin typeface="Arial" charset="0"/>
                <a:ea typeface="+mn-ea"/>
                <a:cs typeface="+mn-cs"/>
              </a:rPr>
              <a:t>Each Staff Qualifications worksheet has multiple columns to provide a place to document results for multiple</a:t>
            </a:r>
            <a:r>
              <a:rPr lang="en-US" sz="1200" kern="1200" baseline="0" dirty="0" smtClean="0">
                <a:solidFill>
                  <a:schemeClr val="dk1"/>
                </a:solidFill>
                <a:effectLst/>
                <a:latin typeface="Arial" charset="0"/>
                <a:ea typeface="+mn-ea"/>
                <a:cs typeface="+mn-cs"/>
              </a:rPr>
              <a:t> staff reviewed.  Each column is numbered for easy reference. Only use the columns needed. [For example, if throughout the sample, there were only 4 providers for the 7 Day Treatment service events that were pulled, you only need to fill out 4 columns  on the Staff Qualifications Checklist for Day Treatment].</a:t>
            </a:r>
          </a:p>
          <a:p>
            <a:pPr marL="174708" marR="0" indent="-174708" algn="l" defTabSz="914400" rtl="0" eaLnBrk="1" fontAlgn="base" latinLnBrk="0" hangingPunct="1">
              <a:lnSpc>
                <a:spcPct val="100000"/>
              </a:lnSpc>
              <a:spcBef>
                <a:spcPct val="30000"/>
              </a:spcBef>
              <a:spcAft>
                <a:spcPct val="0"/>
              </a:spcAft>
              <a:buClrTx/>
              <a:buSzTx/>
              <a:buFontTx/>
              <a:buChar char="-"/>
              <a:tabLst/>
              <a:defRPr/>
            </a:pPr>
            <a:endParaRPr lang="en-US" sz="1200" kern="1200" baseline="0" dirty="0" smtClean="0">
              <a:solidFill>
                <a:schemeClr val="dk1"/>
              </a:solidFill>
              <a:effectLst/>
              <a:latin typeface="Arial" charset="0"/>
              <a:ea typeface="+mn-ea"/>
              <a:cs typeface="+mn-cs"/>
            </a:endParaRPr>
          </a:p>
          <a:p>
            <a:pPr marL="174708" marR="0" indent="-174708" algn="l" defTabSz="914400" rtl="0" eaLnBrk="1" fontAlgn="base" latinLnBrk="0" hangingPunct="1">
              <a:lnSpc>
                <a:spcPct val="100000"/>
              </a:lnSpc>
              <a:spcBef>
                <a:spcPct val="30000"/>
              </a:spcBef>
              <a:spcAft>
                <a:spcPct val="0"/>
              </a:spcAft>
              <a:buClrTx/>
              <a:buSzTx/>
              <a:buFontTx/>
              <a:buChar char="-"/>
              <a:tabLst/>
              <a:defRPr/>
            </a:pPr>
            <a:r>
              <a:rPr lang="en-US" sz="1200" kern="1200" baseline="0" dirty="0" smtClean="0">
                <a:solidFill>
                  <a:schemeClr val="dk1"/>
                </a:solidFill>
                <a:effectLst/>
                <a:latin typeface="Arial" charset="0"/>
                <a:ea typeface="+mn-ea"/>
                <a:cs typeface="+mn-cs"/>
              </a:rPr>
              <a:t>Each tool contains columns at the far right and/or rows at the bottom for automatically counting the number of items on the tool that are marked "Met", "Not Met", and "N/A" (not applicable).  Again, the results are for information purposes only and are not linked to any other worksheet in this workbook.</a:t>
            </a:r>
          </a:p>
          <a:p>
            <a:pPr marL="174708" indent="-174708">
              <a:buFontTx/>
              <a:buChar char="-"/>
            </a:pPr>
            <a:endParaRPr lang="en-US" baseline="0" dirty="0" smtClean="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18</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CAP Services Special Requirements is an information worksheet that provides criteria for evaluating items on the PPR Tool for the Innovations Waiver.</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19</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Instructions worksheet explains how to use the workbook and how each tool is used.</a:t>
            </a:r>
          </a:p>
          <a:p>
            <a:pPr marL="174708" indent="-174708">
              <a:buFontTx/>
              <a:buChar char="-"/>
            </a:pPr>
            <a:endParaRPr lang="en-US" baseline="0" dirty="0" smtClean="0"/>
          </a:p>
          <a:p>
            <a:pPr marL="174708" indent="-174708">
              <a:buFontTx/>
              <a:buChar char="-"/>
            </a:pPr>
            <a:endParaRPr lang="en-US" baseline="0" dirty="0" smtClean="0"/>
          </a:p>
          <a:p>
            <a:pPr marL="174708" indent="-174708">
              <a:buFontTx/>
              <a:buChar char="-"/>
            </a:pPr>
            <a:r>
              <a:rPr lang="en-US" baseline="0" dirty="0" smtClean="0"/>
              <a:t>Each section of the instructions is color-coded to correspond to the color of the tabs for that section in the workbook.</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Tx/>
              <a:buChar char="-"/>
            </a:pPr>
            <a:r>
              <a:rPr lang="en-US" dirty="0" smtClean="0"/>
              <a:t>In addition to</a:t>
            </a:r>
            <a:r>
              <a:rPr lang="en-US" baseline="0" dirty="0" smtClean="0"/>
              <a:t> the Workbook Set-Up Worksheet which I discussed earlier, towards the end of the workbook  are 3 very important spreadsheets that provide critical and essential information about the service events included in the sample, the individuals who received the service and the clinician/staff person who provided the service.  </a:t>
            </a:r>
          </a:p>
          <a:p>
            <a:pPr marL="0" indent="0" defTabSz="931774">
              <a:buFontTx/>
              <a:buNone/>
            </a:pPr>
            <a:endParaRPr lang="en-US" baseline="0" dirty="0" smtClean="0"/>
          </a:p>
          <a:p>
            <a:pPr marL="174708" marR="0" indent="-174708" algn="l" defTabSz="931774" rtl="0" eaLnBrk="1" fontAlgn="base" latinLnBrk="0" hangingPunct="1">
              <a:lnSpc>
                <a:spcPct val="100000"/>
              </a:lnSpc>
              <a:spcBef>
                <a:spcPct val="30000"/>
              </a:spcBef>
              <a:spcAft>
                <a:spcPct val="0"/>
              </a:spcAft>
              <a:buClrTx/>
              <a:buSzTx/>
              <a:buFontTx/>
              <a:buChar char="-"/>
              <a:tabLst/>
              <a:defRPr/>
            </a:pPr>
            <a:r>
              <a:rPr lang="en-US" baseline="0" dirty="0" smtClean="0"/>
              <a:t>These 3 worksheets are  the </a:t>
            </a:r>
            <a:r>
              <a:rPr lang="en-US" dirty="0" smtClean="0"/>
              <a:t>Individual Records List, the Personnel List, and the Post-Payment Review List are used to document </a:t>
            </a:r>
            <a:r>
              <a:rPr lang="en-US" dirty="0"/>
              <a:t>the specific </a:t>
            </a:r>
            <a:r>
              <a:rPr lang="en-US" dirty="0" smtClean="0"/>
              <a:t>records </a:t>
            </a:r>
            <a:r>
              <a:rPr lang="en-US" dirty="0"/>
              <a:t>in the sample to be reviewed</a:t>
            </a:r>
            <a:r>
              <a:rPr lang="en-US" dirty="0" smtClean="0"/>
              <a:t>. </a:t>
            </a:r>
          </a:p>
          <a:p>
            <a:pPr marL="174708" marR="0" indent="-174708" algn="l" defTabSz="931774" rtl="0" eaLnBrk="1" fontAlgn="base" latinLnBrk="0" hangingPunct="1">
              <a:lnSpc>
                <a:spcPct val="100000"/>
              </a:lnSpc>
              <a:spcBef>
                <a:spcPct val="30000"/>
              </a:spcBef>
              <a:spcAft>
                <a:spcPct val="0"/>
              </a:spcAft>
              <a:buClrTx/>
              <a:buSzTx/>
              <a:buFontTx/>
              <a:buChar char="-"/>
              <a:tabLst/>
              <a:defRPr/>
            </a:pPr>
            <a:endParaRPr lang="en-US" baseline="0" dirty="0" smtClean="0"/>
          </a:p>
          <a:p>
            <a:pPr marL="174708" marR="0" indent="-174708" algn="l" defTabSz="931774" rtl="0" eaLnBrk="1" fontAlgn="base" latinLnBrk="0" hangingPunct="1">
              <a:lnSpc>
                <a:spcPct val="100000"/>
              </a:lnSpc>
              <a:spcBef>
                <a:spcPct val="30000"/>
              </a:spcBef>
              <a:spcAft>
                <a:spcPct val="0"/>
              </a:spcAft>
              <a:buClrTx/>
              <a:buSzTx/>
              <a:buFontTx/>
              <a:buChar char="-"/>
              <a:tabLst/>
              <a:defRPr/>
            </a:pPr>
            <a:r>
              <a:rPr lang="en-US" baseline="0" dirty="0" smtClean="0"/>
              <a:t>Although these worksheets appear at the end of the workbook, they should be completed first --- </a:t>
            </a:r>
            <a:r>
              <a:rPr lang="en-US" b="1" i="1" baseline="0" dirty="0" smtClean="0"/>
              <a:t>before </a:t>
            </a:r>
            <a:r>
              <a:rPr lang="en-US" b="0" i="0" baseline="0" dirty="0" smtClean="0"/>
              <a:t> the review begins whether you are conducting a internal quality assurance self-audit or an LME-MCO conducting an on-site review.</a:t>
            </a:r>
            <a:endParaRPr lang="en-US" b="1" i="1" baseline="0" dirty="0" smtClean="0"/>
          </a:p>
          <a:p>
            <a:pPr marL="0" indent="0" defTabSz="931774">
              <a:buFontTx/>
              <a:buNone/>
            </a:pPr>
            <a:r>
              <a:rPr lang="en-US" dirty="0" smtClean="0"/>
              <a:t>  </a:t>
            </a:r>
          </a:p>
          <a:p>
            <a:pPr marL="174708" indent="-174708" defTabSz="931774">
              <a:buFontTx/>
              <a:buChar char="-"/>
            </a:pPr>
            <a:r>
              <a:rPr lang="en-US" dirty="0" smtClean="0"/>
              <a:t>The record #s on these</a:t>
            </a:r>
            <a:r>
              <a:rPr lang="en-US" baseline="0" dirty="0" smtClean="0"/>
              <a:t> sheets correspond to the record # or service event on the review tools.  These sheets enable you to match the service events in the sample to the individual who received the service and the person who provided the service for purposes of follow-up after the review.  </a:t>
            </a:r>
            <a:endParaRPr lang="en-US" dirty="0" smtClean="0"/>
          </a:p>
          <a:p>
            <a:pPr marL="174708" indent="-174708" defTabSz="931774">
              <a:buFontTx/>
              <a:buChar char="-"/>
            </a:pPr>
            <a:endParaRPr lang="en-US" dirty="0" smtClean="0"/>
          </a:p>
          <a:p>
            <a:pPr marL="174708" indent="-174708" defTabSz="931774">
              <a:buFontTx/>
              <a:buChar char="-"/>
            </a:pPr>
            <a:r>
              <a:rPr lang="en-US" dirty="0" smtClean="0"/>
              <a:t>The </a:t>
            </a:r>
            <a:r>
              <a:rPr lang="en-US" baseline="0" dirty="0" smtClean="0"/>
              <a:t>Individual Records worksheet pertains to the recipient of the service.</a:t>
            </a:r>
          </a:p>
          <a:p>
            <a:pPr marL="174708" indent="-174708" defTabSz="931774">
              <a:buFontTx/>
              <a:buChar char="-"/>
            </a:pPr>
            <a:endParaRPr lang="en-US" baseline="0" dirty="0" smtClean="0"/>
          </a:p>
          <a:p>
            <a:pPr marL="174708" indent="-174708" defTabSz="931774">
              <a:buFontTx/>
              <a:buChar char="-"/>
            </a:pPr>
            <a:r>
              <a:rPr lang="en-US" baseline="0" dirty="0" smtClean="0"/>
              <a:t>The Personnel List identifies the clinician/staff person who provided and billed service.</a:t>
            </a:r>
          </a:p>
          <a:p>
            <a:pPr marL="174708" indent="-174708" defTabSz="931774">
              <a:buFontTx/>
              <a:buChar char="-"/>
            </a:pPr>
            <a:endParaRPr lang="en-US" baseline="0" dirty="0" smtClean="0"/>
          </a:p>
          <a:p>
            <a:pPr marL="174708" indent="-174708" defTabSz="931774">
              <a:buFontTx/>
              <a:buChar char="-"/>
            </a:pPr>
            <a:r>
              <a:rPr lang="en-US" baseline="0" dirty="0" smtClean="0"/>
              <a:t>The Post-Payment Review List identifies the service events that are a part of the sample drawn for the review.</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20</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Tx/>
              <a:buChar char="-"/>
            </a:pPr>
            <a:r>
              <a:rPr lang="en-US" sz="1200" kern="1200" dirty="0" smtClean="0">
                <a:solidFill>
                  <a:schemeClr val="dk1"/>
                </a:solidFill>
                <a:effectLst/>
                <a:latin typeface="Arial" charset="0"/>
                <a:ea typeface="+mn-ea"/>
                <a:cs typeface="+mn-cs"/>
              </a:rPr>
              <a:t>The Individual</a:t>
            </a:r>
            <a:r>
              <a:rPr lang="en-US" sz="1200" kern="1200" baseline="0" dirty="0" smtClean="0">
                <a:solidFill>
                  <a:schemeClr val="dk1"/>
                </a:solidFill>
                <a:effectLst/>
                <a:latin typeface="Arial" charset="0"/>
                <a:ea typeface="+mn-ea"/>
                <a:cs typeface="+mn-cs"/>
              </a:rPr>
              <a:t> Records List, the Personnel List and the Post-Payment Review List w</a:t>
            </a:r>
            <a:r>
              <a:rPr lang="en-US" sz="1200" kern="1200" dirty="0" smtClean="0">
                <a:solidFill>
                  <a:schemeClr val="dk1"/>
                </a:solidFill>
                <a:effectLst/>
                <a:latin typeface="Arial" charset="0"/>
                <a:ea typeface="+mn-ea"/>
                <a:cs typeface="+mn-cs"/>
              </a:rPr>
              <a:t>orksheets involve consumer records which include identifying information that is considered to be </a:t>
            </a:r>
            <a:r>
              <a:rPr lang="en-US" sz="1200" b="1" kern="1200" dirty="0" smtClean="0">
                <a:solidFill>
                  <a:schemeClr val="dk1"/>
                </a:solidFill>
                <a:effectLst/>
                <a:latin typeface="Arial" charset="0"/>
                <a:ea typeface="+mn-ea"/>
                <a:cs typeface="+mn-cs"/>
              </a:rPr>
              <a:t>Protected Health Information (PHI)</a:t>
            </a:r>
            <a:r>
              <a:rPr lang="en-US" sz="1200" kern="1200" dirty="0" smtClean="0">
                <a:solidFill>
                  <a:schemeClr val="dk1"/>
                </a:solidFill>
                <a:effectLst/>
                <a:latin typeface="Arial" charset="0"/>
                <a:ea typeface="+mn-ea"/>
                <a:cs typeface="+mn-cs"/>
              </a:rPr>
              <a:t> and as such require the file to be stored in a secure location and encrypted/password protected prior to emailing.  Again, the record numbers in the first column in these worksheets (e.g. 1 through 30) correspond to the record</a:t>
            </a:r>
            <a:r>
              <a:rPr lang="en-US" sz="1200" kern="1200" baseline="0" dirty="0" smtClean="0">
                <a:solidFill>
                  <a:schemeClr val="dk1"/>
                </a:solidFill>
                <a:effectLst/>
                <a:latin typeface="Arial" charset="0"/>
                <a:ea typeface="+mn-ea"/>
                <a:cs typeface="+mn-cs"/>
              </a:rPr>
              <a:t> numbers across the top of the review tools.  </a:t>
            </a:r>
          </a:p>
          <a:p>
            <a:pPr marL="174708" indent="-174708" defTabSz="931774">
              <a:buFontTx/>
              <a:buChar char="-"/>
            </a:pPr>
            <a:endParaRPr lang="en-US" sz="1200" kern="1200" baseline="0" dirty="0" smtClean="0">
              <a:solidFill>
                <a:schemeClr val="dk1"/>
              </a:solidFill>
              <a:effectLst/>
              <a:latin typeface="Arial" charset="0"/>
              <a:ea typeface="+mn-ea"/>
              <a:cs typeface="+mn-cs"/>
            </a:endParaRPr>
          </a:p>
          <a:p>
            <a:pPr marL="174708" indent="-174708" defTabSz="931774">
              <a:buFontTx/>
              <a:buChar char="-"/>
            </a:pPr>
            <a:r>
              <a:rPr lang="en-US" sz="1200" kern="1200" baseline="0" dirty="0" smtClean="0">
                <a:solidFill>
                  <a:schemeClr val="dk1"/>
                </a:solidFill>
                <a:effectLst/>
                <a:latin typeface="Arial" charset="0"/>
                <a:ea typeface="+mn-ea"/>
                <a:cs typeface="+mn-cs"/>
              </a:rPr>
              <a:t>Each of these worksheets is separate and not linked to any of the other worksheets in the workbook.</a:t>
            </a:r>
            <a:endParaRPr lang="en-US" dirty="0" smtClean="0">
              <a:effectLst/>
            </a:endParaRPr>
          </a:p>
          <a:p>
            <a:endParaRPr lang="en-US" baseline="0" dirty="0" smtClean="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21</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a:t>
            </a:r>
            <a:r>
              <a:rPr lang="en-US" baseline="0" dirty="0" smtClean="0"/>
              <a:t> you have completed the Individual List, the Personnel List and the Post-Payment Review List, you are now ready to complete the Workbook Set-Up Worksheet, the final step before conducting the actual review.</a:t>
            </a:r>
          </a:p>
          <a:p>
            <a:endParaRPr lang="en-US" baseline="0" dirty="0" smtClean="0"/>
          </a:p>
          <a:p>
            <a:r>
              <a:rPr lang="en-US" baseline="0" dirty="0" smtClean="0"/>
              <a:t>These are screen shots of the Workbook Set-up Worksheet.  This slide shows the first section of the worksheet which identifies the LME-MCO and captures information about the provider.  This information is automatically transferred to other parts of the workbook so that this basic identifying information about the LME-MCO and the provider only needs to be entered once.</a:t>
            </a:r>
            <a:endParaRPr lang="en-US" dirty="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22</a:t>
            </a:fld>
            <a:endParaRPr lang="en-US" altLang="en-US"/>
          </a:p>
        </p:txBody>
      </p:sp>
    </p:spTree>
    <p:extLst>
      <p:ext uri="{BB962C8B-B14F-4D97-AF65-F5344CB8AC3E}">
        <p14:creationId xmlns:p14="http://schemas.microsoft.com/office/powerpoint/2010/main" val="7220940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section of the Workbook</a:t>
            </a:r>
            <a:r>
              <a:rPr lang="en-US" baseline="0" dirty="0" smtClean="0"/>
              <a:t> Set-up Worksheet is where you actually select  all the tools necessary for the review based on the sample drawn from paid claims and the provider’s complaint, restrictive interventions, and incident logs.</a:t>
            </a:r>
          </a:p>
          <a:p>
            <a:endParaRPr lang="en-US" baseline="0" dirty="0" smtClean="0"/>
          </a:p>
          <a:p>
            <a:r>
              <a:rPr lang="en-US" baseline="0" dirty="0" smtClean="0"/>
              <a:t>Keep in mind that the LME-MCO is responsible for conducting post-payment reviews on licensed services, including residential services and opiod treatment services which DHSR surveys on an annual basis.</a:t>
            </a:r>
            <a:endParaRPr lang="en-US" dirty="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23</a:t>
            </a:fld>
            <a:endParaRPr lang="en-US" altLang="en-US"/>
          </a:p>
        </p:txBody>
      </p:sp>
    </p:spTree>
    <p:extLst>
      <p:ext uri="{BB962C8B-B14F-4D97-AF65-F5344CB8AC3E}">
        <p14:creationId xmlns:p14="http://schemas.microsoft.com/office/powerpoint/2010/main" val="38045879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section of the Workbook Set-up Worksheet helps </a:t>
            </a:r>
            <a:r>
              <a:rPr lang="en-US" baseline="0" dirty="0" smtClean="0"/>
              <a:t>determine whether a licensed service should be included in the review.  This worksheet is used in conjunction with the Frequency – Licensed Survey grid to help planning the  monitoring event.</a:t>
            </a:r>
          </a:p>
          <a:p>
            <a:endParaRPr lang="en-US" baseline="0" dirty="0" smtClean="0"/>
          </a:p>
          <a:p>
            <a:r>
              <a:rPr lang="en-US" baseline="0" dirty="0" smtClean="0"/>
              <a:t>Now that all 4 of the VIP spreadsheets have been completed, you are now ready to begin the actual monitoring process using the appropriate monitoring tools.  </a:t>
            </a:r>
            <a:endParaRPr lang="en-US" dirty="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24</a:t>
            </a:fld>
            <a:endParaRPr lang="en-US" altLang="en-US"/>
          </a:p>
        </p:txBody>
      </p:sp>
    </p:spTree>
    <p:extLst>
      <p:ext uri="{BB962C8B-B14F-4D97-AF65-F5344CB8AC3E}">
        <p14:creationId xmlns:p14="http://schemas.microsoft.com/office/powerpoint/2010/main" val="26086913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endParaRPr lang="en-US" baseline="0" dirty="0" smtClean="0"/>
          </a:p>
          <a:p>
            <a:pPr marL="174708" indent="-174708">
              <a:buFontTx/>
              <a:buChar char="-"/>
            </a:pPr>
            <a:r>
              <a:rPr lang="en-US" baseline="0" dirty="0" smtClean="0"/>
              <a:t>The Data Extraction Worksheet is the last worksheet in both workbooks.  </a:t>
            </a:r>
          </a:p>
          <a:p>
            <a:pPr marL="0" indent="0">
              <a:buFontTx/>
              <a:buNone/>
            </a:pPr>
            <a:endParaRPr lang="en-US" baseline="0" dirty="0" smtClean="0"/>
          </a:p>
          <a:p>
            <a:pPr marL="174708" indent="-174708">
              <a:buFontTx/>
              <a:buChar char="-"/>
            </a:pPr>
            <a:r>
              <a:rPr lang="en-US" baseline="0" dirty="0" smtClean="0"/>
              <a:t>The purpose of the Data Extraction Worksheet is to transfer the review results from this workbook to an external database.  You do not enter anything on this page.  </a:t>
            </a:r>
          </a:p>
          <a:p>
            <a:pPr marL="174708" indent="-174708">
              <a:buFontTx/>
              <a:buChar char="-"/>
            </a:pPr>
            <a:endParaRPr lang="en-US" baseline="0" dirty="0" smtClean="0"/>
          </a:p>
          <a:p>
            <a:pPr marL="174708" indent="-174708">
              <a:buFontTx/>
              <a:buChar char="-"/>
            </a:pPr>
            <a:r>
              <a:rPr lang="en-US" baseline="0" dirty="0" smtClean="0"/>
              <a:t>Columns A-J are information from the Workbook Set-up page.  </a:t>
            </a:r>
          </a:p>
          <a:p>
            <a:pPr marL="174708" indent="-174708">
              <a:buFontTx/>
              <a:buChar char="-"/>
            </a:pPr>
            <a:endParaRPr lang="en-US" baseline="0" dirty="0" smtClean="0"/>
          </a:p>
          <a:p>
            <a:pPr marL="174708" indent="-174708">
              <a:buFontTx/>
              <a:buChar char="-"/>
            </a:pPr>
            <a:r>
              <a:rPr lang="en-US" baseline="0" dirty="0" smtClean="0"/>
              <a:t>Columns K-BH are the summary results for each tool which come from the Overall Summary page.  </a:t>
            </a:r>
          </a:p>
          <a:p>
            <a:pPr marL="174708" indent="-174708">
              <a:buFontTx/>
              <a:buChar char="-"/>
            </a:pPr>
            <a:endParaRPr lang="en-US" baseline="0" dirty="0" smtClean="0"/>
          </a:p>
          <a:p>
            <a:pPr marL="174708" indent="-174708">
              <a:buFontTx/>
              <a:buChar char="-"/>
            </a:pPr>
            <a:r>
              <a:rPr lang="en-US" baseline="0" dirty="0" smtClean="0"/>
              <a:t>Columns BI-BW are the overall results for all tools which also come from the Overall Summary page.  </a:t>
            </a:r>
          </a:p>
          <a:p>
            <a:pPr marL="174708" indent="-174708">
              <a:buFontTx/>
              <a:buChar char="-"/>
            </a:pPr>
            <a:endParaRPr lang="en-US" baseline="0" dirty="0" smtClean="0"/>
          </a:p>
          <a:p>
            <a:pPr marL="174708" indent="-174708">
              <a:buFontTx/>
              <a:buChar char="-"/>
            </a:pPr>
            <a:r>
              <a:rPr lang="en-US" baseline="0" dirty="0" smtClean="0"/>
              <a:t>The selected row can be copied and pasted to an external database. The database is an Excel database that will help us aggregate and analyze the results for all providers in 1 place.</a:t>
            </a:r>
          </a:p>
          <a:p>
            <a:endParaRPr lang="en-US" baseline="0" dirty="0" smtClean="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25</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now at </a:t>
            </a:r>
            <a:r>
              <a:rPr lang="en-US" baseline="0" dirty="0" smtClean="0"/>
              <a:t>the end of this webinar presentation.  If you have any questions regarding the automation of the tools and workbook, please send your questions to the Provider Monitoring mailbox.  </a:t>
            </a:r>
            <a:r>
              <a:rPr lang="en-US" baseline="0" smtClean="0"/>
              <a:t>Remember </a:t>
            </a:r>
            <a:r>
              <a:rPr lang="en-US" baseline="0" dirty="0" smtClean="0"/>
              <a:t>to include the nature of your question in the Subject line to expedite processing of your question.  </a:t>
            </a:r>
            <a:endParaRPr lang="en-US" dirty="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26</a:t>
            </a:fld>
            <a:endParaRPr lang="en-US" altLang="en-US"/>
          </a:p>
        </p:txBody>
      </p:sp>
    </p:spTree>
    <p:extLst>
      <p:ext uri="{BB962C8B-B14F-4D97-AF65-F5344CB8AC3E}">
        <p14:creationId xmlns:p14="http://schemas.microsoft.com/office/powerpoint/2010/main" val="3437758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guidelines for all tools are in one pdf document.  All guidelines are bookmarked so they are easier to find.  You will need to double click the icon to open the pdf file.  </a:t>
            </a:r>
          </a:p>
          <a:p>
            <a:pPr marL="174708" indent="-174708">
              <a:buFontTx/>
              <a:buChar char="-"/>
            </a:pP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400" i="1" baseline="0" dirty="0" smtClean="0">
                <a:solidFill>
                  <a:srgbClr val="FF0000"/>
                </a:solidFill>
              </a:rPr>
              <a:t>[Demonstrate this --- Select a guideline and open it up/let them know which guideline you are opening]</a:t>
            </a:r>
          </a:p>
          <a:p>
            <a:pPr marL="0" indent="0">
              <a:buFontTx/>
              <a:buNone/>
            </a:pPr>
            <a:endParaRPr lang="en-US" sz="1400" i="1" baseline="0" dirty="0" smtClean="0">
              <a:solidFill>
                <a:srgbClr val="FF0000"/>
              </a:solidFill>
            </a:endParaRPr>
          </a:p>
          <a:p>
            <a:pPr marL="174708" indent="-174708">
              <a:buFontTx/>
              <a:buChar char="-"/>
            </a:pPr>
            <a:r>
              <a:rPr lang="en-US" baseline="0" dirty="0" smtClean="0"/>
              <a:t>Also included in this guidelines worksheet is the list of the Behavioral Health Clinical Coverage Policies.   Among the clinical coverage policies  most frequently used by behavioral health providers are:</a:t>
            </a:r>
          </a:p>
          <a:p>
            <a:pPr marL="174708" indent="-174708">
              <a:buFontTx/>
              <a:buChar char="-"/>
            </a:pPr>
            <a:endParaRPr lang="en-US" baseline="0" dirty="0" smtClean="0"/>
          </a:p>
          <a:p>
            <a:pPr marL="457200" lvl="1" indent="0">
              <a:buFontTx/>
              <a:buNone/>
            </a:pPr>
            <a:r>
              <a:rPr lang="en-US" baseline="0" dirty="0" smtClean="0"/>
              <a:t>8A for Providers of Enhanced Services</a:t>
            </a:r>
          </a:p>
          <a:p>
            <a:pPr marL="457200" lvl="1" indent="0">
              <a:buFontTx/>
              <a:buNone/>
            </a:pPr>
            <a:r>
              <a:rPr lang="en-US" baseline="0" dirty="0" smtClean="0"/>
              <a:t>8C for Licensed Independent Practitioners and Outpatient Service Providers</a:t>
            </a:r>
          </a:p>
          <a:p>
            <a:pPr marL="457200" lvl="1" indent="0">
              <a:buFontTx/>
              <a:buNone/>
            </a:pPr>
            <a:r>
              <a:rPr lang="en-US" baseline="0" dirty="0" smtClean="0"/>
              <a:t>8P for Providers of Innovations Waiver Services </a:t>
            </a:r>
          </a:p>
          <a:p>
            <a:pPr marL="457200" lvl="1" indent="0">
              <a:buFontTx/>
              <a:buNone/>
            </a:pPr>
            <a:endParaRPr lang="en-US" baseline="0" dirty="0" smtClean="0"/>
          </a:p>
          <a:p>
            <a:pPr marL="174708" indent="-174708">
              <a:buFontTx/>
              <a:buChar char="-"/>
            </a:pPr>
            <a:r>
              <a:rPr lang="en-US" baseline="0" dirty="0" smtClean="0"/>
              <a:t>You can double click on each link to access each policy.</a:t>
            </a:r>
          </a:p>
          <a:p>
            <a:pPr marL="174708" indent="-174708">
              <a:buFontTx/>
              <a:buChar char="-"/>
            </a:pPr>
            <a:endParaRPr lang="en-US" baseline="0" dirty="0" smtClean="0"/>
          </a:p>
          <a:p>
            <a:pPr marL="0" indent="0">
              <a:buFontTx/>
              <a:buNone/>
            </a:pPr>
            <a:endParaRPr lang="en-US" baseline="0" dirty="0" smtClean="0">
              <a:solidFill>
                <a:srgbClr val="FF0000"/>
              </a:solidFill>
            </a:endParaRPr>
          </a:p>
          <a:p>
            <a:pPr marL="0" indent="0">
              <a:buFontTx/>
              <a:buNone/>
            </a:pPr>
            <a:r>
              <a:rPr lang="en-US" i="1" baseline="0" dirty="0" smtClean="0">
                <a:solidFill>
                  <a:srgbClr val="FF0000"/>
                </a:solidFill>
              </a:rPr>
              <a:t>[Click on Clinical Coverage Policy 8A for Providers of Enhanced Services to show them how the link works.  An alternative way of accessing the links is to go to the DMA website, click on the Provider portal, under the Quick Links, click on Medicaid Clinical Coverage Policies  and Provider Manuals on the left side of the page , then scroll down to Section 8  where you will find the Clinical Coverage Policies]</a:t>
            </a:r>
          </a:p>
          <a:p>
            <a:pPr marL="0" indent="0">
              <a:buFontTx/>
              <a:buNone/>
            </a:pPr>
            <a:endParaRPr lang="en-US" i="1" baseline="0" dirty="0" smtClean="0">
              <a:solidFill>
                <a:srgbClr val="FF0000"/>
              </a:solidFill>
            </a:endParaRPr>
          </a:p>
          <a:p>
            <a:pPr marL="0" indent="0">
              <a:buFontTx/>
              <a:buNone/>
            </a:pPr>
            <a:endParaRPr lang="en-US" i="1" baseline="0" dirty="0" smtClean="0">
              <a:solidFill>
                <a:srgbClr val="FF0000"/>
              </a:solidFill>
            </a:endParaRP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3</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Overview page provides a description of each tool and lets you know which tools are used to monitor LIPs and which tools are used to monitor agencies and under what circumstances.</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4</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Frequency of DHSR Surveys worksheet  shows the services that are licensed under GS 122C  are surveyed by DHSR.  The services are organized by service category and service name.  The frequency with which the Mental Health Licensure section surveys each service after initial licensure is reflected on this grid.  This worksheet is a very important reference for planning an on-site review at an agency that provides licensed services.</a:t>
            </a:r>
          </a:p>
          <a:p>
            <a:pPr marL="174708" indent="-174708">
              <a:buFontTx/>
              <a:buChar char="-"/>
            </a:pPr>
            <a:endParaRPr lang="en-US" baseline="0" dirty="0" smtClean="0"/>
          </a:p>
          <a:p>
            <a:pPr marL="174708" indent="-174708">
              <a:buFontTx/>
              <a:buChar char="-"/>
            </a:pPr>
            <a:r>
              <a:rPr lang="en-US" baseline="0" dirty="0" smtClean="0"/>
              <a:t>DHSR’s annual survey of residential and opiod treatment services in done in lieu of routine monitoring of these services by the LME-MCO.</a:t>
            </a:r>
          </a:p>
          <a:p>
            <a:pPr marL="174708" indent="-174708">
              <a:buFontTx/>
              <a:buChar char="-"/>
            </a:pPr>
            <a:endParaRPr lang="en-US" baseline="0" dirty="0" smtClean="0"/>
          </a:p>
          <a:p>
            <a:pPr marL="174708" indent="-174708">
              <a:buFontTx/>
              <a:buChar char="-"/>
            </a:pPr>
            <a:r>
              <a:rPr lang="en-US" baseline="0" dirty="0" smtClean="0"/>
              <a:t>“Annual” is defined as a survey which is conducted every 12 – 15 months.</a:t>
            </a:r>
          </a:p>
          <a:p>
            <a:pPr marL="174708" indent="-174708">
              <a:buFontTx/>
              <a:buChar char="-"/>
            </a:pPr>
            <a:endParaRPr lang="en-US" baseline="0" dirty="0" smtClean="0"/>
          </a:p>
          <a:p>
            <a:pPr marL="174708" indent="-174708">
              <a:buFontTx/>
              <a:buChar char="-"/>
            </a:pPr>
            <a:r>
              <a:rPr lang="en-US" i="1" baseline="0" dirty="0" smtClean="0"/>
              <a:t>[Pull up the grid.  Note opiod treatment and 2-3 of the residential services that are surveyed on an annual basis.  Also note a couple of other services where DHSR only surveys as part of follow-up or a complaint investigation after initial licensure].</a:t>
            </a:r>
          </a:p>
          <a:p>
            <a:pPr marL="0" indent="0">
              <a:buFontTx/>
              <a:buNone/>
            </a:pPr>
            <a:endParaRPr lang="en-US" baseline="0" dirty="0" smtClean="0"/>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5</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The Workbook Set-up worksheet is a very important page in helping to organize your review. </a:t>
            </a:r>
          </a:p>
          <a:p>
            <a:pPr marL="174708" indent="-174708">
              <a:buFontTx/>
              <a:buChar char="-"/>
            </a:pPr>
            <a:endParaRPr lang="en-US" baseline="0" dirty="0" smtClean="0"/>
          </a:p>
          <a:p>
            <a:pPr marL="174708" indent="-174708">
              <a:buFontTx/>
              <a:buChar char="-"/>
            </a:pPr>
            <a:r>
              <a:rPr lang="en-US" baseline="0" dirty="0" smtClean="0"/>
              <a:t>The top section is for you to enter the provider info, the name of reviewers, dates and type of review.  You can enter more than 1 reviewer, separated by comas.  If the review occurs in 1 day, then enter the same date for Begin Review Date and End Review Date.  The LME-MCO and the Type of Review fields are drop-down menu so you do not have to type these in.  </a:t>
            </a:r>
          </a:p>
          <a:p>
            <a:pPr marL="174708" indent="-174708">
              <a:buFontTx/>
              <a:buChar char="-"/>
            </a:pPr>
            <a:endParaRPr lang="en-US" baseline="0" dirty="0" smtClean="0"/>
          </a:p>
          <a:p>
            <a:pPr marL="174708" indent="-174708">
              <a:buFontTx/>
              <a:buChar char="-"/>
            </a:pPr>
            <a:r>
              <a:rPr lang="en-US" baseline="0" dirty="0" smtClean="0"/>
              <a:t>The second section is for you to indicate which tools are used in this review.  You can select Yes or No from the drop down menu.  The purpose of this section is to filter out all the tools that are not used in this review in the Overall Summary worksheet so you can view or print only the results of the applicable tools.  </a:t>
            </a:r>
          </a:p>
          <a:p>
            <a:pPr marL="174708" indent="-174708">
              <a:buFontTx/>
              <a:buChar char="-"/>
            </a:pPr>
            <a:endParaRPr lang="en-US" baseline="0" dirty="0" smtClean="0"/>
          </a:p>
          <a:p>
            <a:pPr marL="174708" indent="-174708">
              <a:buFontTx/>
              <a:buChar char="-"/>
            </a:pPr>
            <a:r>
              <a:rPr lang="en-US" baseline="0" dirty="0" smtClean="0"/>
              <a:t>The third and last section is for you to enter the DHSR Survey information such as the date of last survey, service category, type of survey and survey results or findings.  This is the only section on this page that is not linked to anything else in this workbook.  It is here to help you determine and document which licensed services you will review based on the frequency grid we discussed earlier.</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6</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baseline="0" dirty="0" smtClean="0"/>
              <a:t>Once all the basic information is entered on the Workbook Set-up worksheet,  this information is automatically populated throughout the tool, thereby necessitating this information only needing to be entered once.</a:t>
            </a:r>
          </a:p>
          <a:p>
            <a:pPr marL="174708" indent="-174708">
              <a:buFontTx/>
              <a:buChar char="-"/>
            </a:pPr>
            <a:endParaRPr lang="en-US" baseline="0" dirty="0" smtClean="0"/>
          </a:p>
          <a:p>
            <a:pPr marL="174708" indent="-174708">
              <a:buFontTx/>
              <a:buChar char="-"/>
            </a:pPr>
            <a:r>
              <a:rPr lang="en-US" baseline="0" dirty="0" smtClean="0"/>
              <a:t>I will return to this page later in this session when I talk bout how to set up the workbook prior to beginning the review.</a:t>
            </a: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7</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marR="0" lvl="0" indent="-174708" algn="l" defTabSz="914400" rtl="0" eaLnBrk="1" fontAlgn="base" latinLnBrk="0" hangingPunct="1">
              <a:lnSpc>
                <a:spcPct val="100000"/>
              </a:lnSpc>
              <a:spcBef>
                <a:spcPct val="30000"/>
              </a:spcBef>
              <a:spcAft>
                <a:spcPct val="0"/>
              </a:spcAft>
              <a:buClrTx/>
              <a:buSzTx/>
              <a:buFontTx/>
              <a:buChar char="-"/>
              <a:tabLst/>
              <a:defRPr/>
            </a:pPr>
            <a:endParaRPr lang="en-US" sz="1200" kern="1200" dirty="0" smtClean="0">
              <a:solidFill>
                <a:srgbClr val="FF0000"/>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8</a:t>
            </a:fld>
            <a:endParaRPr lang="en-US" altLang="en-US"/>
          </a:p>
        </p:txBody>
      </p:sp>
    </p:spTree>
    <p:extLst>
      <p:ext uri="{BB962C8B-B14F-4D97-AF65-F5344CB8AC3E}">
        <p14:creationId xmlns:p14="http://schemas.microsoft.com/office/powerpoint/2010/main" val="188582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base" latinLnBrk="0" hangingPunct="1">
              <a:lnSpc>
                <a:spcPct val="100000"/>
              </a:lnSpc>
              <a:spcBef>
                <a:spcPct val="30000"/>
              </a:spcBef>
              <a:spcAft>
                <a:spcPct val="0"/>
              </a:spcAft>
              <a:buClrTx/>
              <a:buSzTx/>
              <a:buFontTx/>
              <a:buChar char="-"/>
              <a:tabLst/>
              <a:defRPr/>
            </a:pPr>
            <a:r>
              <a:rPr lang="en-US" baseline="0" dirty="0" smtClean="0"/>
              <a:t>The Overall Summary worksheet shows the results of all the tools used in the review.  This page will give you the score in percentage for each question of all tools.  It will also gives you the overall or summary results for each tool and for all tools.  Items that are Met will turn Green, Not Met will turn Red and N/A will turn Gray.  At the top of the Overall Summary page where the overall results are, the total percentage will turn RED if the 85% threshold is not met, and will turn green if the threshold is met.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1200" kern="1200" dirty="0" smtClean="0">
                <a:solidFill>
                  <a:schemeClr val="dk1"/>
                </a:solidFill>
                <a:effectLst/>
                <a:latin typeface="Arial" charset="0"/>
                <a:ea typeface="+mn-ea"/>
                <a:cs typeface="+mn-cs"/>
              </a:rPr>
              <a:t>The far right column of this worksheet indicates whether the tool was designated on the Workbook Set-Up worksheet to be applicable to the review.  This column may be used to filter the report to hide results for tools that were not used and to print the results only for the tools that were used.  </a:t>
            </a:r>
            <a:r>
              <a:rPr lang="en-US" sz="1200" kern="1200" dirty="0" smtClean="0">
                <a:solidFill>
                  <a:srgbClr val="FF0000"/>
                </a:solidFill>
                <a:effectLst/>
                <a:latin typeface="Arial" charset="0"/>
                <a:ea typeface="+mn-ea"/>
                <a:cs typeface="+mn-cs"/>
              </a:rPr>
              <a:t>[</a:t>
            </a:r>
            <a:r>
              <a:rPr lang="en-US" sz="1200" i="1" kern="1200" dirty="0" smtClean="0">
                <a:solidFill>
                  <a:srgbClr val="FF0000"/>
                </a:solidFill>
                <a:effectLst/>
                <a:latin typeface="Arial" charset="0"/>
                <a:ea typeface="+mn-ea"/>
                <a:cs typeface="+mn-cs"/>
              </a:rPr>
              <a:t>demonstrate this</a:t>
            </a:r>
            <a:r>
              <a:rPr lang="en-US" sz="1200" kern="1200" dirty="0" smtClean="0">
                <a:solidFill>
                  <a:srgbClr val="FF0000"/>
                </a:solidFill>
                <a:effectLst/>
                <a:latin typeface="Arial" charset="0"/>
                <a:ea typeface="+mn-ea"/>
                <a:cs typeface="+mn-cs"/>
              </a:rPr>
              <a:t>]</a:t>
            </a:r>
          </a:p>
          <a:p>
            <a:pPr marL="171450" marR="0" indent="-171450" algn="l" defTabSz="914400" rtl="0" eaLnBrk="1" fontAlgn="base" latinLnBrk="0" hangingPunct="1">
              <a:lnSpc>
                <a:spcPct val="100000"/>
              </a:lnSpc>
              <a:spcBef>
                <a:spcPct val="30000"/>
              </a:spcBef>
              <a:spcAft>
                <a:spcPct val="0"/>
              </a:spcAft>
              <a:buClrTx/>
              <a:buSzTx/>
              <a:buFontTx/>
              <a:buChar char="-"/>
              <a:tabLst/>
              <a:defRPr/>
            </a:pP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0" indent="0">
              <a:buFontTx/>
              <a:buNone/>
            </a:pPr>
            <a:endParaRPr lang="en-US" sz="1200" kern="1200" dirty="0" smtClean="0">
              <a:solidFill>
                <a:schemeClr val="dk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fld id="{AD359F49-D68E-49E0-BA4D-A47180EF70D5}" type="slidenum">
              <a:rPr lang="en-US" altLang="en-US" smtClean="0"/>
              <a:pPr/>
              <a:t>9</a:t>
            </a:fld>
            <a:endParaRPr lang="en-US" altLang="en-US"/>
          </a:p>
        </p:txBody>
      </p:sp>
    </p:spTree>
    <p:extLst>
      <p:ext uri="{BB962C8B-B14F-4D97-AF65-F5344CB8AC3E}">
        <p14:creationId xmlns:p14="http://schemas.microsoft.com/office/powerpoint/2010/main" val="188582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7D897BB-A64C-4E3F-9B8B-F283AAD093F7}" type="slidenum">
              <a:rPr lang="en-US" altLang="en-US"/>
              <a:pPr/>
              <a:t>‹#›</a:t>
            </a:fld>
            <a:endParaRPr lang="en-US" altLang="en-US"/>
          </a:p>
        </p:txBody>
      </p:sp>
    </p:spTree>
    <p:extLst>
      <p:ext uri="{BB962C8B-B14F-4D97-AF65-F5344CB8AC3E}">
        <p14:creationId xmlns:p14="http://schemas.microsoft.com/office/powerpoint/2010/main" val="3796473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A897C0C-9491-4734-9F26-DC1CCAC5F700}" type="slidenum">
              <a:rPr lang="en-US" altLang="en-US"/>
              <a:pPr/>
              <a:t>‹#›</a:t>
            </a:fld>
            <a:endParaRPr lang="en-US" altLang="en-US"/>
          </a:p>
        </p:txBody>
      </p:sp>
    </p:spTree>
    <p:extLst>
      <p:ext uri="{BB962C8B-B14F-4D97-AF65-F5344CB8AC3E}">
        <p14:creationId xmlns:p14="http://schemas.microsoft.com/office/powerpoint/2010/main" val="2282797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08DE6ED-16FC-4527-ABED-A5D7458B7A09}" type="slidenum">
              <a:rPr lang="en-US" altLang="en-US"/>
              <a:pPr/>
              <a:t>‹#›</a:t>
            </a:fld>
            <a:endParaRPr lang="en-US" altLang="en-US"/>
          </a:p>
        </p:txBody>
      </p:sp>
    </p:spTree>
    <p:extLst>
      <p:ext uri="{BB962C8B-B14F-4D97-AF65-F5344CB8AC3E}">
        <p14:creationId xmlns:p14="http://schemas.microsoft.com/office/powerpoint/2010/main" val="40496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1E037CC-884F-4750-90DF-F1AB1A97F649}" type="slidenum">
              <a:rPr lang="en-US" altLang="en-US"/>
              <a:pPr/>
              <a:t>‹#›</a:t>
            </a:fld>
            <a:endParaRPr lang="en-US" altLang="en-US"/>
          </a:p>
        </p:txBody>
      </p:sp>
    </p:spTree>
    <p:extLst>
      <p:ext uri="{BB962C8B-B14F-4D97-AF65-F5344CB8AC3E}">
        <p14:creationId xmlns:p14="http://schemas.microsoft.com/office/powerpoint/2010/main" val="967347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1277196-BA39-4AC1-8171-FDCD6C84D404}" type="slidenum">
              <a:rPr lang="en-US" altLang="en-US"/>
              <a:pPr/>
              <a:t>‹#›</a:t>
            </a:fld>
            <a:endParaRPr lang="en-US" altLang="en-US"/>
          </a:p>
        </p:txBody>
      </p:sp>
    </p:spTree>
    <p:extLst>
      <p:ext uri="{BB962C8B-B14F-4D97-AF65-F5344CB8AC3E}">
        <p14:creationId xmlns:p14="http://schemas.microsoft.com/office/powerpoint/2010/main" val="1991624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2BE097F-EC45-48CE-8032-FCEA333804FA}" type="slidenum">
              <a:rPr lang="en-US" altLang="en-US"/>
              <a:pPr/>
              <a:t>‹#›</a:t>
            </a:fld>
            <a:endParaRPr lang="en-US" altLang="en-US"/>
          </a:p>
        </p:txBody>
      </p:sp>
    </p:spTree>
    <p:extLst>
      <p:ext uri="{BB962C8B-B14F-4D97-AF65-F5344CB8AC3E}">
        <p14:creationId xmlns:p14="http://schemas.microsoft.com/office/powerpoint/2010/main" val="746601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3EC1428D-7F92-4026-ABD0-4093DBF2518B}" type="slidenum">
              <a:rPr lang="en-US" altLang="en-US"/>
              <a:pPr/>
              <a:t>‹#›</a:t>
            </a:fld>
            <a:endParaRPr lang="en-US" altLang="en-US"/>
          </a:p>
        </p:txBody>
      </p:sp>
    </p:spTree>
    <p:extLst>
      <p:ext uri="{BB962C8B-B14F-4D97-AF65-F5344CB8AC3E}">
        <p14:creationId xmlns:p14="http://schemas.microsoft.com/office/powerpoint/2010/main" val="996357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9B9DBF0A-AAB6-453D-A8C0-4A13D81DF65E}" type="slidenum">
              <a:rPr lang="en-US" altLang="en-US"/>
              <a:pPr/>
              <a:t>‹#›</a:t>
            </a:fld>
            <a:endParaRPr lang="en-US" altLang="en-US"/>
          </a:p>
        </p:txBody>
      </p:sp>
    </p:spTree>
    <p:extLst>
      <p:ext uri="{BB962C8B-B14F-4D97-AF65-F5344CB8AC3E}">
        <p14:creationId xmlns:p14="http://schemas.microsoft.com/office/powerpoint/2010/main" val="86064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D7FC3ED6-1AE4-41FF-AEFC-BAD4DE2511D9}" type="slidenum">
              <a:rPr lang="en-US" altLang="en-US"/>
              <a:pPr/>
              <a:t>‹#›</a:t>
            </a:fld>
            <a:endParaRPr lang="en-US" altLang="en-US"/>
          </a:p>
        </p:txBody>
      </p:sp>
    </p:spTree>
    <p:extLst>
      <p:ext uri="{BB962C8B-B14F-4D97-AF65-F5344CB8AC3E}">
        <p14:creationId xmlns:p14="http://schemas.microsoft.com/office/powerpoint/2010/main" val="3944323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52D64EF-9E67-4214-896E-5F3A0A3599CC}" type="slidenum">
              <a:rPr lang="en-US" altLang="en-US"/>
              <a:pPr/>
              <a:t>‹#›</a:t>
            </a:fld>
            <a:endParaRPr lang="en-US" altLang="en-US"/>
          </a:p>
        </p:txBody>
      </p:sp>
    </p:spTree>
    <p:extLst>
      <p:ext uri="{BB962C8B-B14F-4D97-AF65-F5344CB8AC3E}">
        <p14:creationId xmlns:p14="http://schemas.microsoft.com/office/powerpoint/2010/main" val="3342790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4320A5D-2E90-4AF5-BA58-107832813798}" type="slidenum">
              <a:rPr lang="en-US" altLang="en-US"/>
              <a:pPr/>
              <a:t>‹#›</a:t>
            </a:fld>
            <a:endParaRPr lang="en-US" altLang="en-US"/>
          </a:p>
        </p:txBody>
      </p:sp>
    </p:spTree>
    <p:extLst>
      <p:ext uri="{BB962C8B-B14F-4D97-AF65-F5344CB8AC3E}">
        <p14:creationId xmlns:p14="http://schemas.microsoft.com/office/powerpoint/2010/main" val="706475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627D577-3121-4A0A-A391-785EC9F4E3D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provider.monitoring@dhhs.nc.gov"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457200" y="152400"/>
            <a:ext cx="8229600" cy="2286000"/>
          </a:xfrm>
        </p:spPr>
        <p:txBody>
          <a:bodyPr/>
          <a:lstStyle/>
          <a:p>
            <a:r>
              <a:rPr lang="en-US" altLang="en-US" sz="3500" b="1" dirty="0"/>
              <a:t>Using the Automated </a:t>
            </a:r>
            <a:r>
              <a:rPr lang="en-US" altLang="en-US" sz="3500" b="1" dirty="0" smtClean="0"/>
              <a:t>Workbook for the Provider Monitoring Tools</a:t>
            </a:r>
            <a:endParaRPr lang="en-US" altLang="en-US" sz="3500" b="1" dirty="0"/>
          </a:p>
        </p:txBody>
      </p:sp>
      <p:sp>
        <p:nvSpPr>
          <p:cNvPr id="3075" name="Content Placeholder 2"/>
          <p:cNvSpPr>
            <a:spLocks noGrp="1"/>
          </p:cNvSpPr>
          <p:nvPr>
            <p:ph idx="4294967295"/>
          </p:nvPr>
        </p:nvSpPr>
        <p:spPr>
          <a:xfrm>
            <a:off x="2514600" y="2286000"/>
            <a:ext cx="5562600" cy="2292350"/>
          </a:xfrm>
        </p:spPr>
        <p:txBody>
          <a:bodyPr/>
          <a:lstStyle/>
          <a:p>
            <a:pPr marL="463550" indent="-463550" algn="ctr">
              <a:buFontTx/>
              <a:buNone/>
            </a:pPr>
            <a:r>
              <a:rPr lang="en-US" altLang="en-US" sz="2400" i="1" dirty="0"/>
              <a:t>Developed by the</a:t>
            </a:r>
            <a:r>
              <a:rPr lang="en-US" altLang="en-US" i="1" dirty="0"/>
              <a:t> </a:t>
            </a:r>
          </a:p>
          <a:p>
            <a:pPr marL="463550" indent="-463550" algn="ctr">
              <a:buFontTx/>
              <a:buNone/>
            </a:pPr>
            <a:r>
              <a:rPr lang="en-US" altLang="en-US" sz="2400" i="1" dirty="0"/>
              <a:t>NC </a:t>
            </a:r>
            <a:r>
              <a:rPr lang="en-US" altLang="en-US" sz="2400" i="1" dirty="0" smtClean="0"/>
              <a:t>DHHS-LME/MCO-Provider </a:t>
            </a:r>
            <a:endParaRPr lang="en-US" altLang="en-US" sz="2400" i="1" dirty="0"/>
          </a:p>
          <a:p>
            <a:pPr marL="463550" indent="-463550" algn="ctr">
              <a:buFontTx/>
              <a:buNone/>
            </a:pPr>
            <a:r>
              <a:rPr lang="en-US" altLang="en-US" sz="2400" i="1" dirty="0"/>
              <a:t>Collaboration Workgroup</a:t>
            </a:r>
          </a:p>
          <a:p>
            <a:pPr marL="463550" indent="-463550" algn="ctr">
              <a:buFontTx/>
              <a:buNone/>
            </a:pPr>
            <a:r>
              <a:rPr lang="en-US" altLang="en-US" sz="2400" i="1" dirty="0"/>
              <a:t>February 2014</a:t>
            </a:r>
          </a:p>
          <a:p>
            <a:pPr marL="463550" indent="-463550" algn="ctr">
              <a:buFontTx/>
              <a:buNone/>
            </a:pPr>
            <a:endParaRPr lang="en-US" altLang="en-US" sz="2800" i="1" dirty="0"/>
          </a:p>
        </p:txBody>
      </p:sp>
      <p:sp>
        <p:nvSpPr>
          <p:cNvPr id="4" name="Slide Number Placeholder 3"/>
          <p:cNvSpPr txBox="1">
            <a:spLocks noGrp="1"/>
          </p:cNvSpPr>
          <p:nvPr/>
        </p:nvSpPr>
        <p:spPr>
          <a:xfrm>
            <a:off x="9844088" y="4411663"/>
            <a:ext cx="1482725" cy="850900"/>
          </a:xfrm>
          <a:prstGeom prst="rect">
            <a:avLst/>
          </a:prstGeom>
          <a:noFill/>
        </p:spPr>
        <p:txBody>
          <a:bodyPr anchor="ctr"/>
          <a:lstStyle/>
          <a:p>
            <a:pPr algn="r" fontAlgn="auto">
              <a:spcBef>
                <a:spcPts val="0"/>
              </a:spcBef>
              <a:spcAft>
                <a:spcPts val="0"/>
              </a:spcAft>
              <a:defRPr/>
            </a:pPr>
            <a:endParaRPr lang="en-US" sz="2000" dirty="0">
              <a:gradFill>
                <a:gsLst>
                  <a:gs pos="0">
                    <a:schemeClr val="tx1">
                      <a:alpha val="10000"/>
                    </a:schemeClr>
                  </a:gs>
                  <a:gs pos="100000">
                    <a:schemeClr val="tx1">
                      <a:alpha val="10000"/>
                    </a:schemeClr>
                  </a:gs>
                </a:gsLst>
                <a:lin ang="5400000" scaled="0"/>
              </a:gradFill>
              <a:latin typeface="Impact" pitchFamily="34" charset="0"/>
            </a:endParaRPr>
          </a:p>
        </p:txBody>
      </p:sp>
      <p:pic>
        <p:nvPicPr>
          <p:cNvPr id="3077" name="Picture 2" descr="C:\Users\Sandee\AppData\Local\Microsoft\Windows\Temporary Internet Files\Content.IE5\IAHNX1GU\MP91021639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222625"/>
            <a:ext cx="3035300" cy="264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Text Box 7"/>
          <p:cNvSpPr txBox="1">
            <a:spLocks noChangeArrowheads="1"/>
          </p:cNvSpPr>
          <p:nvPr/>
        </p:nvSpPr>
        <p:spPr bwMode="auto">
          <a:xfrm>
            <a:off x="3276600" y="4953000"/>
            <a:ext cx="51054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000" dirty="0"/>
              <a:t>Presented by PeiChi Wu</a:t>
            </a:r>
          </a:p>
          <a:p>
            <a:r>
              <a:rPr lang="en-US" altLang="en-US" sz="2000" dirty="0"/>
              <a:t>Human Services Planner/Evaluator </a:t>
            </a:r>
          </a:p>
          <a:p>
            <a:r>
              <a:rPr lang="en-US" altLang="en-US" sz="2000" dirty="0" smtClean="0"/>
              <a:t>DHHS-DMH/DD/SAS </a:t>
            </a:r>
            <a:r>
              <a:rPr lang="en-US" altLang="en-US" sz="2000" dirty="0"/>
              <a:t>Accountability Team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 Monitoring Tools</a:t>
            </a:r>
            <a:endParaRPr lang="en-US" dirty="0"/>
          </a:p>
        </p:txBody>
      </p:sp>
      <p:sp>
        <p:nvSpPr>
          <p:cNvPr id="3" name="Content Placeholder 2"/>
          <p:cNvSpPr>
            <a:spLocks noGrp="1"/>
          </p:cNvSpPr>
          <p:nvPr>
            <p:ph idx="1"/>
          </p:nvPr>
        </p:nvSpPr>
        <p:spPr>
          <a:xfrm>
            <a:off x="457200" y="1600200"/>
            <a:ext cx="8229600" cy="4525963"/>
          </a:xfrm>
        </p:spPr>
        <p:txBody>
          <a:bodyPr/>
          <a:lstStyle/>
          <a:p>
            <a:pPr lvl="1"/>
            <a:r>
              <a:rPr lang="en-US" dirty="0" smtClean="0"/>
              <a:t>Routine Review</a:t>
            </a:r>
          </a:p>
          <a:p>
            <a:pPr lvl="1"/>
            <a:endParaRPr lang="en-US" dirty="0"/>
          </a:p>
          <a:p>
            <a:pPr lvl="1"/>
            <a:endParaRPr lang="en-US" dirty="0" smtClean="0"/>
          </a:p>
          <a:p>
            <a:pPr lvl="1"/>
            <a:r>
              <a:rPr lang="en-US" dirty="0"/>
              <a:t>Health, Safety and Compliance </a:t>
            </a:r>
            <a:r>
              <a:rPr lang="en-US" dirty="0" smtClean="0"/>
              <a:t>Review</a:t>
            </a:r>
          </a:p>
          <a:p>
            <a:pPr lvl="1"/>
            <a:endParaRPr lang="en-US" dirty="0"/>
          </a:p>
          <a:p>
            <a:pPr lvl="1"/>
            <a:endParaRPr lang="en-US" dirty="0"/>
          </a:p>
          <a:p>
            <a:pPr lvl="1"/>
            <a:r>
              <a:rPr lang="en-US" dirty="0"/>
              <a:t>Unlicensed AFL </a:t>
            </a:r>
            <a:r>
              <a:rPr lang="en-US" dirty="0" smtClean="0"/>
              <a:t>Review</a:t>
            </a:r>
            <a:endParaRPr lang="en-US"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10</a:t>
            </a:fld>
            <a:endParaRPr lang="en-US" altLang="en-US"/>
          </a:p>
        </p:txBody>
      </p:sp>
    </p:spTree>
    <p:extLst>
      <p:ext uri="{BB962C8B-B14F-4D97-AF65-F5344CB8AC3E}">
        <p14:creationId xmlns:p14="http://schemas.microsoft.com/office/powerpoint/2010/main" val="2748081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 Review Tool</a:t>
            </a:r>
            <a:endParaRPr lang="en-US" dirty="0"/>
          </a:p>
        </p:txBody>
      </p:sp>
      <p:sp>
        <p:nvSpPr>
          <p:cNvPr id="3" name="Content Placeholder 2"/>
          <p:cNvSpPr>
            <a:spLocks noGrp="1"/>
          </p:cNvSpPr>
          <p:nvPr>
            <p:ph idx="1"/>
          </p:nvPr>
        </p:nvSpPr>
        <p:spPr>
          <a:xfrm>
            <a:off x="457200" y="1447800"/>
            <a:ext cx="8229600" cy="4800600"/>
          </a:xfrm>
        </p:spPr>
        <p:txBody>
          <a:bodyPr/>
          <a:lstStyle/>
          <a:p>
            <a:pPr lvl="1"/>
            <a:r>
              <a:rPr lang="en-US" sz="2400" dirty="0" smtClean="0"/>
              <a:t>LIP and Provider Agency Tools</a:t>
            </a:r>
          </a:p>
          <a:p>
            <a:pPr marL="457200" lvl="1" indent="0">
              <a:buNone/>
            </a:pPr>
            <a:endParaRPr lang="en-US" sz="900" dirty="0" smtClean="0"/>
          </a:p>
          <a:p>
            <a:pPr lvl="2"/>
            <a:r>
              <a:rPr lang="en-US" sz="2000" dirty="0" smtClean="0"/>
              <a:t>Rights Notification</a:t>
            </a:r>
          </a:p>
          <a:p>
            <a:pPr lvl="2"/>
            <a:r>
              <a:rPr lang="en-US" sz="2000" dirty="0" smtClean="0"/>
              <a:t>Coordination of Care/Service Availability</a:t>
            </a:r>
          </a:p>
          <a:p>
            <a:pPr marL="914400" lvl="2" indent="0">
              <a:buNone/>
            </a:pPr>
            <a:endParaRPr lang="en-US" sz="900" dirty="0" smtClean="0"/>
          </a:p>
          <a:p>
            <a:pPr lvl="1"/>
            <a:r>
              <a:rPr lang="en-US" sz="2400" dirty="0" smtClean="0"/>
              <a:t>LIP Tool</a:t>
            </a:r>
          </a:p>
          <a:p>
            <a:pPr lvl="2"/>
            <a:r>
              <a:rPr lang="en-US" sz="2000" dirty="0" smtClean="0"/>
              <a:t>Storage of Records</a:t>
            </a:r>
          </a:p>
          <a:p>
            <a:pPr marL="914400" lvl="2" indent="0">
              <a:buNone/>
            </a:pPr>
            <a:endParaRPr lang="en-US" sz="900" dirty="0" smtClean="0"/>
          </a:p>
          <a:p>
            <a:pPr lvl="1"/>
            <a:r>
              <a:rPr lang="en-US" sz="2400" dirty="0" smtClean="0"/>
              <a:t>Provider Agency Tool</a:t>
            </a:r>
          </a:p>
          <a:p>
            <a:pPr lvl="2"/>
            <a:r>
              <a:rPr lang="en-US" sz="2000" dirty="0"/>
              <a:t>Incidents, Restrictive Interventions, Complaints</a:t>
            </a:r>
          </a:p>
          <a:p>
            <a:pPr lvl="2"/>
            <a:r>
              <a:rPr lang="en-US" sz="2000" dirty="0" smtClean="0"/>
              <a:t>Protection of Property/Funds Management*</a:t>
            </a:r>
          </a:p>
          <a:p>
            <a:pPr lvl="2"/>
            <a:r>
              <a:rPr lang="en-US" sz="2000" dirty="0" smtClean="0"/>
              <a:t>Medication Review*</a:t>
            </a:r>
          </a:p>
          <a:p>
            <a:pPr marL="457200" lvl="1" indent="0">
              <a:buNone/>
            </a:pPr>
            <a:r>
              <a:rPr lang="en-US" dirty="0" smtClean="0"/>
              <a:t>* </a:t>
            </a:r>
            <a:r>
              <a:rPr lang="en-US" sz="2000" dirty="0" smtClean="0"/>
              <a:t>These sections of the tool are used as applicable to the service(s) being reviewed.</a:t>
            </a:r>
            <a:endParaRPr lang="en-US" sz="2000" dirty="0"/>
          </a:p>
          <a:p>
            <a:pPr lvl="1"/>
            <a:endParaRPr lang="en-US" sz="2000" dirty="0" smtClean="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11</a:t>
            </a:fld>
            <a:endParaRPr lang="en-US" altLang="en-US"/>
          </a:p>
        </p:txBody>
      </p:sp>
    </p:spTree>
    <p:extLst>
      <p:ext uri="{BB962C8B-B14F-4D97-AF65-F5344CB8AC3E}">
        <p14:creationId xmlns:p14="http://schemas.microsoft.com/office/powerpoint/2010/main" val="3064804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 Review Tool</a:t>
            </a:r>
            <a:endParaRPr lang="en-US" dirty="0"/>
          </a:p>
        </p:txBody>
      </p:sp>
      <p:sp>
        <p:nvSpPr>
          <p:cNvPr id="3" name="Content Placeholder 2"/>
          <p:cNvSpPr>
            <a:spLocks noGrp="1"/>
          </p:cNvSpPr>
          <p:nvPr>
            <p:ph idx="1"/>
          </p:nvPr>
        </p:nvSpPr>
        <p:spPr>
          <a:xfrm>
            <a:off x="457200" y="1600200"/>
            <a:ext cx="8229600" cy="4525963"/>
          </a:xfrm>
        </p:spPr>
        <p:txBody>
          <a:bodyPr/>
          <a:lstStyle/>
          <a:p>
            <a:r>
              <a:rPr lang="en-US" sz="2400" dirty="0" smtClean="0"/>
              <a:t>The following checklists correspond to specific items on the tool.  When these checklists are completed, they automatically score the associated item(s) on the routine review tools. </a:t>
            </a:r>
          </a:p>
          <a:p>
            <a:endParaRPr lang="en-US" sz="1000" dirty="0" smtClean="0"/>
          </a:p>
          <a:p>
            <a:pPr lvl="1"/>
            <a:r>
              <a:rPr lang="en-US" sz="2400" b="1" dirty="0" smtClean="0"/>
              <a:t>Record </a:t>
            </a:r>
            <a:r>
              <a:rPr lang="en-US" sz="2400" b="1" dirty="0"/>
              <a:t>Release </a:t>
            </a:r>
            <a:r>
              <a:rPr lang="en-US" sz="2400" b="1" dirty="0" smtClean="0"/>
              <a:t>Checklist: </a:t>
            </a:r>
            <a:r>
              <a:rPr lang="en-US" sz="2400" dirty="0" smtClean="0">
                <a:solidFill>
                  <a:schemeClr val="dk1"/>
                </a:solidFill>
              </a:rPr>
              <a:t>Rights </a:t>
            </a:r>
            <a:r>
              <a:rPr lang="en-US" sz="2400" dirty="0">
                <a:solidFill>
                  <a:schemeClr val="dk1"/>
                </a:solidFill>
              </a:rPr>
              <a:t>Notification Section </a:t>
            </a:r>
            <a:r>
              <a:rPr lang="en-US" sz="2400" dirty="0" smtClean="0">
                <a:solidFill>
                  <a:schemeClr val="dk1"/>
                </a:solidFill>
              </a:rPr>
              <a:t>-  </a:t>
            </a:r>
            <a:r>
              <a:rPr lang="en-US" sz="2400" dirty="0">
                <a:solidFill>
                  <a:schemeClr val="dk1"/>
                </a:solidFill>
              </a:rPr>
              <a:t>question #</a:t>
            </a:r>
            <a:r>
              <a:rPr lang="en-US" sz="2400" dirty="0" smtClean="0">
                <a:solidFill>
                  <a:schemeClr val="dk1"/>
                </a:solidFill>
              </a:rPr>
              <a:t>5 – required elements on a record release form.</a:t>
            </a:r>
          </a:p>
          <a:p>
            <a:pPr lvl="1"/>
            <a:endParaRPr lang="en-US" sz="1000" dirty="0"/>
          </a:p>
          <a:p>
            <a:pPr lvl="1"/>
            <a:r>
              <a:rPr lang="en-US" sz="2400" b="1" dirty="0"/>
              <a:t>Medication </a:t>
            </a:r>
            <a:r>
              <a:rPr lang="en-US" sz="2400" b="1" dirty="0" smtClean="0"/>
              <a:t>Review</a:t>
            </a:r>
            <a:r>
              <a:rPr lang="en-US" sz="2400" dirty="0" smtClean="0"/>
              <a:t>: </a:t>
            </a:r>
            <a:r>
              <a:rPr lang="en-US" sz="2400" dirty="0" smtClean="0">
                <a:solidFill>
                  <a:schemeClr val="dk1"/>
                </a:solidFill>
              </a:rPr>
              <a:t>Medication </a:t>
            </a:r>
            <a:r>
              <a:rPr lang="en-US" sz="2400" dirty="0">
                <a:solidFill>
                  <a:schemeClr val="dk1"/>
                </a:solidFill>
              </a:rPr>
              <a:t>Review </a:t>
            </a:r>
            <a:r>
              <a:rPr lang="en-US" sz="2400" dirty="0" smtClean="0">
                <a:solidFill>
                  <a:schemeClr val="dk1"/>
                </a:solidFill>
              </a:rPr>
              <a:t>Section – relates to questions </a:t>
            </a:r>
            <a:r>
              <a:rPr lang="en-US" sz="2400" dirty="0">
                <a:solidFill>
                  <a:schemeClr val="dk1"/>
                </a:solidFill>
              </a:rPr>
              <a:t>#15, 16, 17, and </a:t>
            </a:r>
            <a:r>
              <a:rPr lang="en-US" sz="2400" dirty="0" smtClean="0">
                <a:solidFill>
                  <a:schemeClr val="dk1"/>
                </a:solidFill>
              </a:rPr>
              <a:t>18 for each individual in the sample.</a:t>
            </a:r>
            <a:endParaRPr lang="en-US" sz="2400"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12</a:t>
            </a:fld>
            <a:endParaRPr lang="en-US" altLang="en-US"/>
          </a:p>
        </p:txBody>
      </p:sp>
    </p:spTree>
    <p:extLst>
      <p:ext uri="{BB962C8B-B14F-4D97-AF65-F5344CB8AC3E}">
        <p14:creationId xmlns:p14="http://schemas.microsoft.com/office/powerpoint/2010/main" val="2880267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Features</a:t>
            </a:r>
            <a:endParaRPr lang="en-US" dirty="0"/>
          </a:p>
        </p:txBody>
      </p:sp>
      <p:sp>
        <p:nvSpPr>
          <p:cNvPr id="3" name="Content Placeholder 2"/>
          <p:cNvSpPr>
            <a:spLocks noGrp="1"/>
          </p:cNvSpPr>
          <p:nvPr>
            <p:ph idx="1"/>
          </p:nvPr>
        </p:nvSpPr>
        <p:spPr>
          <a:xfrm>
            <a:off x="457200" y="1600200"/>
            <a:ext cx="8458200" cy="4525963"/>
          </a:xfrm>
        </p:spPr>
        <p:txBody>
          <a:bodyPr/>
          <a:lstStyle/>
          <a:p>
            <a:pPr lvl="1"/>
            <a:endParaRPr lang="en-US" sz="2400" dirty="0" smtClean="0">
              <a:solidFill>
                <a:schemeClr val="dk1"/>
              </a:solidFill>
            </a:endParaRPr>
          </a:p>
          <a:p>
            <a:pPr lvl="1"/>
            <a:r>
              <a:rPr lang="en-US" sz="2400" dirty="0" smtClean="0">
                <a:solidFill>
                  <a:schemeClr val="dk1"/>
                </a:solidFill>
              </a:rPr>
              <a:t>Each </a:t>
            </a:r>
            <a:r>
              <a:rPr lang="en-US" sz="2400" dirty="0">
                <a:solidFill>
                  <a:schemeClr val="dk1"/>
                </a:solidFill>
              </a:rPr>
              <a:t>tool is designed with multiple columns to provide a place to document results for multiple records.  </a:t>
            </a:r>
            <a:endParaRPr lang="en-US" sz="2400" dirty="0" smtClean="0">
              <a:solidFill>
                <a:schemeClr val="dk1"/>
              </a:solidFill>
            </a:endParaRPr>
          </a:p>
          <a:p>
            <a:pPr lvl="1"/>
            <a:endParaRPr lang="en-US" sz="2400" dirty="0" smtClean="0">
              <a:solidFill>
                <a:schemeClr val="dk1"/>
              </a:solidFill>
            </a:endParaRPr>
          </a:p>
          <a:p>
            <a:pPr lvl="1"/>
            <a:r>
              <a:rPr lang="en-US" sz="2400" dirty="0" smtClean="0">
                <a:solidFill>
                  <a:schemeClr val="dk1"/>
                </a:solidFill>
              </a:rPr>
              <a:t>Each </a:t>
            </a:r>
            <a:r>
              <a:rPr lang="en-US" sz="2400" dirty="0">
                <a:solidFill>
                  <a:schemeClr val="dk1"/>
                </a:solidFill>
              </a:rPr>
              <a:t>column is numbered for easy reference. </a:t>
            </a:r>
            <a:endParaRPr lang="en-US" sz="2400" dirty="0" smtClean="0">
              <a:solidFill>
                <a:schemeClr val="dk1"/>
              </a:solidFill>
            </a:endParaRPr>
          </a:p>
          <a:p>
            <a:pPr lvl="1"/>
            <a:endParaRPr lang="en-US" sz="2400" dirty="0" smtClean="0">
              <a:solidFill>
                <a:schemeClr val="dk1"/>
              </a:solidFill>
            </a:endParaRPr>
          </a:p>
          <a:p>
            <a:pPr lvl="1"/>
            <a:r>
              <a:rPr lang="en-US" sz="2400" dirty="0" smtClean="0">
                <a:solidFill>
                  <a:schemeClr val="dk1"/>
                </a:solidFill>
              </a:rPr>
              <a:t>The </a:t>
            </a:r>
            <a:r>
              <a:rPr lang="en-US" sz="2400" dirty="0">
                <a:solidFill>
                  <a:schemeClr val="dk1"/>
                </a:solidFill>
              </a:rPr>
              <a:t>number of columns provided represents the maximum possible number of records anticipated to be sampled during a review.  </a:t>
            </a:r>
            <a:endParaRPr lang="en-US" sz="2400" dirty="0" smtClean="0">
              <a:solidFill>
                <a:schemeClr val="dk1"/>
              </a:solidFill>
            </a:endParaRP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13</a:t>
            </a:fld>
            <a:endParaRPr lang="en-US" altLang="en-US"/>
          </a:p>
        </p:txBody>
      </p:sp>
    </p:spTree>
    <p:extLst>
      <p:ext uri="{BB962C8B-B14F-4D97-AF65-F5344CB8AC3E}">
        <p14:creationId xmlns:p14="http://schemas.microsoft.com/office/powerpoint/2010/main" val="3213011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Features</a:t>
            </a:r>
            <a:endParaRPr lang="en-US" dirty="0"/>
          </a:p>
        </p:txBody>
      </p:sp>
      <p:sp>
        <p:nvSpPr>
          <p:cNvPr id="3" name="Content Placeholder 2"/>
          <p:cNvSpPr>
            <a:spLocks noGrp="1"/>
          </p:cNvSpPr>
          <p:nvPr>
            <p:ph idx="1"/>
          </p:nvPr>
        </p:nvSpPr>
        <p:spPr>
          <a:xfrm>
            <a:off x="457200" y="1600200"/>
            <a:ext cx="8458200" cy="4525963"/>
          </a:xfrm>
        </p:spPr>
        <p:txBody>
          <a:bodyPr/>
          <a:lstStyle/>
          <a:p>
            <a:pPr lvl="1"/>
            <a:r>
              <a:rPr lang="en-US" sz="2400" dirty="0">
                <a:solidFill>
                  <a:schemeClr val="dk1"/>
                </a:solidFill>
              </a:rPr>
              <a:t>If all columns are not needed, either hide unneeded columns or limit the number of pages printed (worksheets are formatted to print 10 columns per page).  </a:t>
            </a:r>
            <a:endParaRPr lang="en-US" sz="2400" dirty="0" smtClean="0">
              <a:solidFill>
                <a:schemeClr val="dk1"/>
              </a:solidFill>
            </a:endParaRPr>
          </a:p>
          <a:p>
            <a:pPr lvl="1"/>
            <a:endParaRPr lang="en-US" sz="2400" dirty="0">
              <a:solidFill>
                <a:schemeClr val="dk1"/>
              </a:solidFill>
            </a:endParaRPr>
          </a:p>
          <a:p>
            <a:pPr lvl="1"/>
            <a:r>
              <a:rPr lang="en-US" sz="2400" dirty="0" smtClean="0">
                <a:solidFill>
                  <a:schemeClr val="dk1"/>
                </a:solidFill>
              </a:rPr>
              <a:t>Some </a:t>
            </a:r>
            <a:r>
              <a:rPr lang="en-US" sz="2400" dirty="0">
                <a:solidFill>
                  <a:schemeClr val="dk1"/>
                </a:solidFill>
              </a:rPr>
              <a:t>items (such as policies and procedures) are reviewed once for the individual or agency being reviewed.  </a:t>
            </a:r>
            <a:r>
              <a:rPr lang="en-US" sz="2400" dirty="0" smtClean="0">
                <a:solidFill>
                  <a:schemeClr val="dk1"/>
                </a:solidFill>
              </a:rPr>
              <a:t>Enter </a:t>
            </a:r>
            <a:r>
              <a:rPr lang="en-US" sz="2400" dirty="0">
                <a:solidFill>
                  <a:schemeClr val="dk1"/>
                </a:solidFill>
              </a:rPr>
              <a:t>the results for these items in the first column.  </a:t>
            </a:r>
            <a:endParaRPr lang="en-US" sz="2400" dirty="0" smtClean="0">
              <a:solidFill>
                <a:schemeClr val="dk1"/>
              </a:solidFill>
            </a:endParaRPr>
          </a:p>
          <a:p>
            <a:pPr lvl="1"/>
            <a:endParaRPr lang="en-US" sz="2400" dirty="0" smtClean="0">
              <a:solidFill>
                <a:schemeClr val="dk1"/>
              </a:solidFill>
            </a:endParaRPr>
          </a:p>
          <a:p>
            <a:pPr lvl="1"/>
            <a:r>
              <a:rPr lang="en-US" sz="2400" dirty="0" smtClean="0">
                <a:solidFill>
                  <a:schemeClr val="dk1"/>
                </a:solidFill>
              </a:rPr>
              <a:t>Columns </a:t>
            </a:r>
            <a:r>
              <a:rPr lang="en-US" sz="2400" dirty="0">
                <a:solidFill>
                  <a:schemeClr val="dk1"/>
                </a:solidFill>
              </a:rPr>
              <a:t>that do not apply have been shaded gray and are locked to prevent anything being entered.</a:t>
            </a:r>
            <a:endParaRPr lang="en-US" sz="2400" dirty="0" smtClean="0">
              <a:solidFill>
                <a:schemeClr val="dk1"/>
              </a:solidFill>
            </a:endParaRP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14</a:t>
            </a:fld>
            <a:endParaRPr lang="en-US" altLang="en-US"/>
          </a:p>
        </p:txBody>
      </p:sp>
    </p:spTree>
    <p:extLst>
      <p:ext uri="{BB962C8B-B14F-4D97-AF65-F5344CB8AC3E}">
        <p14:creationId xmlns:p14="http://schemas.microsoft.com/office/powerpoint/2010/main" val="1636494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Features</a:t>
            </a:r>
            <a:endParaRPr lang="en-US" dirty="0"/>
          </a:p>
        </p:txBody>
      </p:sp>
      <p:sp>
        <p:nvSpPr>
          <p:cNvPr id="3" name="Content Placeholder 2"/>
          <p:cNvSpPr>
            <a:spLocks noGrp="1"/>
          </p:cNvSpPr>
          <p:nvPr>
            <p:ph idx="1"/>
          </p:nvPr>
        </p:nvSpPr>
        <p:spPr>
          <a:xfrm>
            <a:off x="457200" y="1600200"/>
            <a:ext cx="8458200" cy="4525963"/>
          </a:xfrm>
        </p:spPr>
        <p:txBody>
          <a:bodyPr/>
          <a:lstStyle/>
          <a:p>
            <a:pPr lvl="1"/>
            <a:r>
              <a:rPr lang="en-US" sz="2400" dirty="0" smtClean="0">
                <a:solidFill>
                  <a:schemeClr val="dk1"/>
                </a:solidFill>
              </a:rPr>
              <a:t>Cells </a:t>
            </a:r>
            <a:r>
              <a:rPr lang="en-US" sz="2400" dirty="0">
                <a:solidFill>
                  <a:schemeClr val="dk1"/>
                </a:solidFill>
              </a:rPr>
              <a:t>for entering results contain drop-down menus to indicate whether an item is "</a:t>
            </a:r>
            <a:r>
              <a:rPr lang="en-US" sz="2400" b="1" dirty="0">
                <a:solidFill>
                  <a:schemeClr val="dk1"/>
                </a:solidFill>
              </a:rPr>
              <a:t>Met</a:t>
            </a:r>
            <a:r>
              <a:rPr lang="en-US" sz="2400" dirty="0">
                <a:solidFill>
                  <a:schemeClr val="dk1"/>
                </a:solidFill>
              </a:rPr>
              <a:t>", "</a:t>
            </a:r>
            <a:r>
              <a:rPr lang="en-US" sz="2400" b="1" dirty="0">
                <a:solidFill>
                  <a:srgbClr val="FF0000"/>
                </a:solidFill>
              </a:rPr>
              <a:t>Not Met</a:t>
            </a:r>
            <a:r>
              <a:rPr lang="en-US" sz="2400" dirty="0">
                <a:solidFill>
                  <a:sysClr val="windowText" lastClr="000000"/>
                </a:solidFill>
              </a:rPr>
              <a:t>"</a:t>
            </a:r>
            <a:r>
              <a:rPr lang="en-US" sz="2400" dirty="0">
                <a:solidFill>
                  <a:srgbClr val="FF0000"/>
                </a:solidFill>
              </a:rPr>
              <a:t> </a:t>
            </a:r>
            <a:r>
              <a:rPr lang="en-US" sz="2400" dirty="0">
                <a:solidFill>
                  <a:schemeClr val="dk1"/>
                </a:solidFill>
              </a:rPr>
              <a:t>or "</a:t>
            </a:r>
            <a:r>
              <a:rPr lang="en-US" sz="2400" b="1" dirty="0">
                <a:solidFill>
                  <a:schemeClr val="dk1"/>
                </a:solidFill>
              </a:rPr>
              <a:t>N/A</a:t>
            </a:r>
            <a:r>
              <a:rPr lang="en-US" sz="2400" dirty="0">
                <a:solidFill>
                  <a:schemeClr val="dk1"/>
                </a:solidFill>
              </a:rPr>
              <a:t>".  Items that are "</a:t>
            </a:r>
            <a:r>
              <a:rPr lang="en-US" sz="2400" b="1" dirty="0">
                <a:solidFill>
                  <a:srgbClr val="FF0000"/>
                </a:solidFill>
              </a:rPr>
              <a:t>Not Met</a:t>
            </a:r>
            <a:r>
              <a:rPr lang="en-US" sz="2400" dirty="0">
                <a:solidFill>
                  <a:schemeClr val="dk1"/>
                </a:solidFill>
              </a:rPr>
              <a:t>" will be displayed in </a:t>
            </a:r>
            <a:r>
              <a:rPr lang="en-US" sz="2400" b="1" dirty="0">
                <a:solidFill>
                  <a:srgbClr val="FF0000"/>
                </a:solidFill>
              </a:rPr>
              <a:t>red font </a:t>
            </a:r>
            <a:r>
              <a:rPr lang="en-US" sz="2400" dirty="0">
                <a:solidFill>
                  <a:schemeClr val="dk1"/>
                </a:solidFill>
              </a:rPr>
              <a:t>to make them stand out.  Each tool contains columns at the far right and/or rows at the bottom for automatically counting the number of items on the tool that are marked "Met", "Not Met", and "N/A" (not applicable).  Results from each tool are automatically entered on the "</a:t>
            </a:r>
            <a:r>
              <a:rPr lang="en-US" sz="2400" b="1" dirty="0">
                <a:solidFill>
                  <a:schemeClr val="dk1"/>
                </a:solidFill>
              </a:rPr>
              <a:t>Overall Summary</a:t>
            </a:r>
            <a:r>
              <a:rPr lang="en-US" sz="2400" dirty="0">
                <a:solidFill>
                  <a:schemeClr val="dk1"/>
                </a:solidFill>
              </a:rPr>
              <a:t>" worksheet (explained below).</a:t>
            </a:r>
          </a:p>
          <a:p>
            <a:pPr lvl="1"/>
            <a:endParaRPr lang="en-US" sz="2000" dirty="0" smtClean="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15</a:t>
            </a:fld>
            <a:endParaRPr lang="en-US" altLang="en-US"/>
          </a:p>
        </p:txBody>
      </p:sp>
    </p:spTree>
    <p:extLst>
      <p:ext uri="{BB962C8B-B14F-4D97-AF65-F5344CB8AC3E}">
        <p14:creationId xmlns:p14="http://schemas.microsoft.com/office/powerpoint/2010/main" val="92304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Post-Payment Review Tools</a:t>
            </a:r>
            <a:endParaRPr lang="en-US" dirty="0"/>
          </a:p>
        </p:txBody>
      </p:sp>
      <p:sp>
        <p:nvSpPr>
          <p:cNvPr id="3" name="Content Placeholder 2"/>
          <p:cNvSpPr>
            <a:spLocks noGrp="1"/>
          </p:cNvSpPr>
          <p:nvPr>
            <p:ph idx="1"/>
          </p:nvPr>
        </p:nvSpPr>
        <p:spPr>
          <a:xfrm>
            <a:off x="457200" y="1600200"/>
            <a:ext cx="8534400" cy="4525963"/>
          </a:xfrm>
        </p:spPr>
        <p:txBody>
          <a:bodyPr/>
          <a:lstStyle/>
          <a:p>
            <a:r>
              <a:rPr lang="en-US" dirty="0" smtClean="0">
                <a:solidFill>
                  <a:schemeClr val="dk1"/>
                </a:solidFill>
              </a:rPr>
              <a:t>Licensed Independent Practitioners</a:t>
            </a:r>
          </a:p>
          <a:p>
            <a:pPr lvl="1"/>
            <a:r>
              <a:rPr lang="en-US" sz="2000" dirty="0" smtClean="0">
                <a:solidFill>
                  <a:schemeClr val="dk1"/>
                </a:solidFill>
              </a:rPr>
              <a:t>Post-Payment Review Tool for LIPs</a:t>
            </a:r>
          </a:p>
          <a:p>
            <a:r>
              <a:rPr lang="en-US" dirty="0" smtClean="0">
                <a:solidFill>
                  <a:schemeClr val="dk1"/>
                </a:solidFill>
              </a:rPr>
              <a:t>Provider Agencies</a:t>
            </a:r>
          </a:p>
          <a:p>
            <a:pPr lvl="1"/>
            <a:r>
              <a:rPr lang="en-US" sz="2000" dirty="0" smtClean="0">
                <a:solidFill>
                  <a:schemeClr val="dk1"/>
                </a:solidFill>
              </a:rPr>
              <a:t>Post-Payment </a:t>
            </a:r>
            <a:r>
              <a:rPr lang="en-US" sz="2000" dirty="0">
                <a:solidFill>
                  <a:schemeClr val="dk1"/>
                </a:solidFill>
              </a:rPr>
              <a:t>Review Tool for </a:t>
            </a:r>
            <a:r>
              <a:rPr lang="en-US" sz="2000" dirty="0" smtClean="0">
                <a:solidFill>
                  <a:schemeClr val="dk1"/>
                </a:solidFill>
              </a:rPr>
              <a:t>Providers </a:t>
            </a:r>
            <a:r>
              <a:rPr lang="en-US" sz="2000" dirty="0">
                <a:solidFill>
                  <a:schemeClr val="dk1"/>
                </a:solidFill>
              </a:rPr>
              <a:t>(Generic </a:t>
            </a:r>
            <a:r>
              <a:rPr lang="en-US" sz="2000" dirty="0" smtClean="0">
                <a:solidFill>
                  <a:schemeClr val="dk1"/>
                </a:solidFill>
              </a:rPr>
              <a:t>Tool)</a:t>
            </a:r>
          </a:p>
          <a:p>
            <a:pPr lvl="1"/>
            <a:r>
              <a:rPr lang="en-US" sz="2000" dirty="0" smtClean="0">
                <a:solidFill>
                  <a:schemeClr val="dk1"/>
                </a:solidFill>
              </a:rPr>
              <a:t>Post-Payment </a:t>
            </a:r>
            <a:r>
              <a:rPr lang="en-US" sz="2000" dirty="0">
                <a:solidFill>
                  <a:schemeClr val="dk1"/>
                </a:solidFill>
              </a:rPr>
              <a:t>Review Tool for Innovations Waiver Service </a:t>
            </a:r>
            <a:r>
              <a:rPr lang="en-US" sz="2000" dirty="0" smtClean="0">
                <a:solidFill>
                  <a:schemeClr val="dk1"/>
                </a:solidFill>
              </a:rPr>
              <a:t>Providers</a:t>
            </a:r>
          </a:p>
          <a:p>
            <a:pPr lvl="1"/>
            <a:r>
              <a:rPr lang="en-US" sz="2000" dirty="0" smtClean="0">
                <a:solidFill>
                  <a:schemeClr val="dk1"/>
                </a:solidFill>
              </a:rPr>
              <a:t>Post-Payment </a:t>
            </a:r>
            <a:r>
              <a:rPr lang="en-US" sz="2000" dirty="0">
                <a:solidFill>
                  <a:schemeClr val="dk1"/>
                </a:solidFill>
              </a:rPr>
              <a:t>Review Tool for Opioid Treatment </a:t>
            </a:r>
            <a:r>
              <a:rPr lang="en-US" sz="2000" dirty="0" smtClean="0">
                <a:solidFill>
                  <a:schemeClr val="dk1"/>
                </a:solidFill>
              </a:rPr>
              <a:t>Services</a:t>
            </a:r>
          </a:p>
          <a:p>
            <a:pPr lvl="1"/>
            <a:r>
              <a:rPr lang="en-US" sz="2000" dirty="0" smtClean="0">
                <a:solidFill>
                  <a:schemeClr val="dk1"/>
                </a:solidFill>
              </a:rPr>
              <a:t>Post-Payment </a:t>
            </a:r>
            <a:r>
              <a:rPr lang="en-US" sz="2000" dirty="0">
                <a:solidFill>
                  <a:schemeClr val="dk1"/>
                </a:solidFill>
              </a:rPr>
              <a:t>Review Tool for Diagnostic </a:t>
            </a:r>
            <a:r>
              <a:rPr lang="en-US" sz="2000" dirty="0" smtClean="0">
                <a:solidFill>
                  <a:schemeClr val="dk1"/>
                </a:solidFill>
              </a:rPr>
              <a:t>Assessment</a:t>
            </a:r>
          </a:p>
          <a:p>
            <a:pPr lvl="1"/>
            <a:r>
              <a:rPr lang="en-US" sz="2000" dirty="0" smtClean="0">
                <a:solidFill>
                  <a:schemeClr val="dk1"/>
                </a:solidFill>
              </a:rPr>
              <a:t>Post-Payment </a:t>
            </a:r>
            <a:r>
              <a:rPr lang="en-US" sz="2000" dirty="0">
                <a:solidFill>
                  <a:schemeClr val="dk1"/>
                </a:solidFill>
              </a:rPr>
              <a:t>Review Tool for Residential </a:t>
            </a:r>
            <a:r>
              <a:rPr lang="en-US" sz="2000" dirty="0" smtClean="0">
                <a:solidFill>
                  <a:schemeClr val="dk1"/>
                </a:solidFill>
              </a:rPr>
              <a:t>Services</a:t>
            </a:r>
          </a:p>
          <a:p>
            <a:pPr lvl="1"/>
            <a:r>
              <a:rPr lang="en-US" sz="2000" dirty="0" smtClean="0">
                <a:solidFill>
                  <a:schemeClr val="dk1"/>
                </a:solidFill>
              </a:rPr>
              <a:t>Post-Payment </a:t>
            </a:r>
            <a:r>
              <a:rPr lang="en-US" sz="2000" dirty="0">
                <a:solidFill>
                  <a:schemeClr val="dk1"/>
                </a:solidFill>
              </a:rPr>
              <a:t>Review Tool for Day </a:t>
            </a:r>
            <a:r>
              <a:rPr lang="en-US" sz="2000" dirty="0" smtClean="0">
                <a:solidFill>
                  <a:schemeClr val="dk1"/>
                </a:solidFill>
              </a:rPr>
              <a:t>Treatment</a:t>
            </a:r>
          </a:p>
          <a:p>
            <a:pPr lvl="1"/>
            <a:r>
              <a:rPr lang="en-US" sz="2000" dirty="0" smtClean="0">
                <a:solidFill>
                  <a:schemeClr val="dk1"/>
                </a:solidFill>
              </a:rPr>
              <a:t>Post-Payment </a:t>
            </a:r>
            <a:r>
              <a:rPr lang="en-US" sz="2000" dirty="0">
                <a:solidFill>
                  <a:schemeClr val="dk1"/>
                </a:solidFill>
              </a:rPr>
              <a:t>Review Tool for Psychiatric Residential Treatment Facilities (PRTF)</a:t>
            </a: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16</a:t>
            </a:fld>
            <a:endParaRPr lang="en-US" altLang="en-US"/>
          </a:p>
        </p:txBody>
      </p:sp>
    </p:spTree>
    <p:extLst>
      <p:ext uri="{BB962C8B-B14F-4D97-AF65-F5344CB8AC3E}">
        <p14:creationId xmlns:p14="http://schemas.microsoft.com/office/powerpoint/2010/main" val="2624461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Post-Payment Review Tools</a:t>
            </a:r>
            <a:endParaRPr lang="en-US" dirty="0"/>
          </a:p>
        </p:txBody>
      </p:sp>
      <p:sp>
        <p:nvSpPr>
          <p:cNvPr id="3" name="Content Placeholder 2"/>
          <p:cNvSpPr>
            <a:spLocks noGrp="1"/>
          </p:cNvSpPr>
          <p:nvPr>
            <p:ph idx="1"/>
          </p:nvPr>
        </p:nvSpPr>
        <p:spPr>
          <a:xfrm>
            <a:off x="457200" y="1371600"/>
            <a:ext cx="8229600" cy="4754563"/>
          </a:xfrm>
        </p:spPr>
        <p:txBody>
          <a:bodyPr/>
          <a:lstStyle/>
          <a:p>
            <a:pPr lvl="1"/>
            <a:r>
              <a:rPr lang="en-US" sz="2400" dirty="0" smtClean="0">
                <a:solidFill>
                  <a:schemeClr val="dk1"/>
                </a:solidFill>
              </a:rPr>
              <a:t>The </a:t>
            </a:r>
            <a:r>
              <a:rPr lang="en-US" sz="2400" dirty="0">
                <a:solidFill>
                  <a:schemeClr val="dk1"/>
                </a:solidFill>
              </a:rPr>
              <a:t>specific post-payment review tool(s) used during a </a:t>
            </a:r>
            <a:r>
              <a:rPr lang="en-US" sz="2400" dirty="0" smtClean="0">
                <a:solidFill>
                  <a:schemeClr val="dk1"/>
                </a:solidFill>
              </a:rPr>
              <a:t>review </a:t>
            </a:r>
            <a:r>
              <a:rPr lang="en-US" sz="2400" dirty="0">
                <a:solidFill>
                  <a:schemeClr val="dk1"/>
                </a:solidFill>
              </a:rPr>
              <a:t>are determined by the service(s) reviewed.  </a:t>
            </a:r>
            <a:endParaRPr lang="en-US" sz="2400" dirty="0" smtClean="0">
              <a:solidFill>
                <a:schemeClr val="dk1"/>
              </a:solidFill>
            </a:endParaRPr>
          </a:p>
          <a:p>
            <a:pPr lvl="1"/>
            <a:r>
              <a:rPr lang="en-US" sz="2400" dirty="0" smtClean="0">
                <a:solidFill>
                  <a:schemeClr val="dk1"/>
                </a:solidFill>
              </a:rPr>
              <a:t>In </a:t>
            </a:r>
            <a:r>
              <a:rPr lang="en-US" sz="2400" dirty="0">
                <a:solidFill>
                  <a:schemeClr val="dk1"/>
                </a:solidFill>
              </a:rPr>
              <a:t>cases where there is not a designated service-specific post-payment review tool, use the generic post-payment review tool.  </a:t>
            </a:r>
            <a:endParaRPr lang="en-US" sz="2400" dirty="0" smtClean="0">
              <a:solidFill>
                <a:schemeClr val="dk1"/>
              </a:solidFill>
            </a:endParaRPr>
          </a:p>
          <a:p>
            <a:pPr lvl="1"/>
            <a:r>
              <a:rPr lang="en-US" sz="2400" dirty="0" smtClean="0">
                <a:solidFill>
                  <a:schemeClr val="dk1"/>
                </a:solidFill>
              </a:rPr>
              <a:t>These </a:t>
            </a:r>
            <a:r>
              <a:rPr lang="en-US" sz="2400" dirty="0">
                <a:solidFill>
                  <a:schemeClr val="dk1"/>
                </a:solidFill>
              </a:rPr>
              <a:t>tools work the same way the multiple column review tools work.  </a:t>
            </a:r>
            <a:endParaRPr lang="en-US" sz="2400" dirty="0" smtClean="0">
              <a:solidFill>
                <a:schemeClr val="dk1"/>
              </a:solidFill>
            </a:endParaRPr>
          </a:p>
          <a:p>
            <a:pPr lvl="1"/>
            <a:r>
              <a:rPr lang="en-US" sz="2400" dirty="0" smtClean="0">
                <a:solidFill>
                  <a:schemeClr val="dk1"/>
                </a:solidFill>
              </a:rPr>
              <a:t>Some </a:t>
            </a:r>
            <a:r>
              <a:rPr lang="en-US" sz="2400" dirty="0">
                <a:solidFill>
                  <a:schemeClr val="dk1"/>
                </a:solidFill>
              </a:rPr>
              <a:t>items contain a place to enter "from" and "to" dates for items that are not met.  At the bottom of the column are two rows that automatically calculate the earliest "from date" and the latest "to date" for all items in the column with date entries</a:t>
            </a:r>
            <a:r>
              <a:rPr lang="en-US" sz="2400" dirty="0" smtClean="0">
                <a:solidFill>
                  <a:schemeClr val="dk1"/>
                </a:solidFill>
              </a:rPr>
              <a:t>.</a:t>
            </a:r>
            <a:endParaRPr lang="en-US" sz="2400"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17</a:t>
            </a:fld>
            <a:endParaRPr lang="en-US" altLang="en-US"/>
          </a:p>
        </p:txBody>
      </p:sp>
    </p:spTree>
    <p:extLst>
      <p:ext uri="{BB962C8B-B14F-4D97-AF65-F5344CB8AC3E}">
        <p14:creationId xmlns:p14="http://schemas.microsoft.com/office/powerpoint/2010/main" val="2851602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Staff Qualifications Worksheets</a:t>
            </a:r>
            <a:endParaRPr lang="en-US" dirty="0"/>
          </a:p>
        </p:txBody>
      </p:sp>
      <p:sp>
        <p:nvSpPr>
          <p:cNvPr id="3" name="Content Placeholder 2"/>
          <p:cNvSpPr>
            <a:spLocks noGrp="1"/>
          </p:cNvSpPr>
          <p:nvPr>
            <p:ph idx="1"/>
          </p:nvPr>
        </p:nvSpPr>
        <p:spPr/>
        <p:txBody>
          <a:bodyPr/>
          <a:lstStyle/>
          <a:p>
            <a:pPr lvl="1"/>
            <a:endParaRPr lang="en-US" sz="2400" dirty="0" smtClean="0">
              <a:solidFill>
                <a:schemeClr val="dk1"/>
              </a:solidFill>
            </a:endParaRPr>
          </a:p>
          <a:p>
            <a:pPr lvl="1"/>
            <a:r>
              <a:rPr lang="en-US" sz="2400" dirty="0" smtClean="0">
                <a:solidFill>
                  <a:schemeClr val="dk1"/>
                </a:solidFill>
              </a:rPr>
              <a:t>Each </a:t>
            </a:r>
            <a:r>
              <a:rPr lang="en-US" sz="2400" dirty="0">
                <a:solidFill>
                  <a:schemeClr val="dk1"/>
                </a:solidFill>
              </a:rPr>
              <a:t>Post-Payment Review tool has one or more staff qualification worksheets to assist the reviewer document answers to questions related to specific service requirements, staff qualification/training requirements, supervision, health care registry, and criminal record checks.  </a:t>
            </a:r>
            <a:endParaRPr lang="en-US" sz="2400" dirty="0" smtClean="0">
              <a:solidFill>
                <a:schemeClr val="dk1"/>
              </a:solidFill>
            </a:endParaRPr>
          </a:p>
          <a:p>
            <a:pPr lvl="1"/>
            <a:endParaRPr lang="en-US" sz="2400" dirty="0" smtClean="0">
              <a:solidFill>
                <a:schemeClr val="dk1"/>
              </a:solidFill>
            </a:endParaRPr>
          </a:p>
          <a:p>
            <a:pPr lvl="1"/>
            <a:r>
              <a:rPr lang="en-US" sz="2400" dirty="0" smtClean="0">
                <a:solidFill>
                  <a:schemeClr val="dk1"/>
                </a:solidFill>
              </a:rPr>
              <a:t>The </a:t>
            </a:r>
            <a:r>
              <a:rPr lang="en-US" sz="2400" dirty="0">
                <a:solidFill>
                  <a:schemeClr val="dk1"/>
                </a:solidFill>
              </a:rPr>
              <a:t>Generic Post-Payment Review tool has multiple staff qualification worksheets.  Use the applicable worksheet(s</a:t>
            </a:r>
            <a:r>
              <a:rPr lang="en-US" sz="2400" dirty="0" smtClean="0">
                <a:solidFill>
                  <a:schemeClr val="dk1"/>
                </a:solidFill>
              </a:rPr>
              <a:t>).</a:t>
            </a:r>
            <a:endParaRPr lang="en-US" sz="2400" dirty="0">
              <a:solidFill>
                <a:schemeClr val="dk1"/>
              </a:solidFill>
            </a:endParaRP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18</a:t>
            </a:fld>
            <a:endParaRPr lang="en-US" altLang="en-US"/>
          </a:p>
        </p:txBody>
      </p:sp>
    </p:spTree>
    <p:extLst>
      <p:ext uri="{BB962C8B-B14F-4D97-AF65-F5344CB8AC3E}">
        <p14:creationId xmlns:p14="http://schemas.microsoft.com/office/powerpoint/2010/main" val="860848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Innovations Waiver Services</a:t>
            </a:r>
            <a:endParaRPr lang="en-US" dirty="0"/>
          </a:p>
        </p:txBody>
      </p:sp>
      <p:sp>
        <p:nvSpPr>
          <p:cNvPr id="3" name="Content Placeholder 2"/>
          <p:cNvSpPr>
            <a:spLocks noGrp="1"/>
          </p:cNvSpPr>
          <p:nvPr>
            <p:ph idx="1"/>
          </p:nvPr>
        </p:nvSpPr>
        <p:spPr/>
        <p:txBody>
          <a:bodyPr/>
          <a:lstStyle/>
          <a:p>
            <a:endParaRPr lang="en-US" dirty="0" smtClean="0"/>
          </a:p>
          <a:p>
            <a:r>
              <a:rPr lang="en-US" dirty="0" smtClean="0"/>
              <a:t>Special Requirements for Services  Provided Under the Innovations Waiver (formerly known as the Community Alternatives Program [CAP-IDD]</a:t>
            </a:r>
          </a:p>
          <a:p>
            <a:endParaRPr lang="en-US"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19</a:t>
            </a:fld>
            <a:endParaRPr lang="en-US" altLang="en-US"/>
          </a:p>
        </p:txBody>
      </p:sp>
    </p:spTree>
    <p:extLst>
      <p:ext uri="{BB962C8B-B14F-4D97-AF65-F5344CB8AC3E}">
        <p14:creationId xmlns:p14="http://schemas.microsoft.com/office/powerpoint/2010/main" val="1213782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a:t>
            </a:r>
            <a:endParaRPr lang="en-US" dirty="0"/>
          </a:p>
        </p:txBody>
      </p:sp>
      <p:sp>
        <p:nvSpPr>
          <p:cNvPr id="3" name="Content Placeholder 2"/>
          <p:cNvSpPr>
            <a:spLocks noGrp="1"/>
          </p:cNvSpPr>
          <p:nvPr>
            <p:ph idx="1"/>
          </p:nvPr>
        </p:nvSpPr>
        <p:spPr/>
        <p:txBody>
          <a:bodyPr/>
          <a:lstStyle/>
          <a:p>
            <a:pPr lvl="1"/>
            <a:r>
              <a:rPr lang="en-US" sz="2400" dirty="0" smtClean="0"/>
              <a:t>Give a brief explanation of how to use the workbook.</a:t>
            </a:r>
          </a:p>
          <a:p>
            <a:pPr lvl="1"/>
            <a:endParaRPr lang="en-US" sz="2400" dirty="0" smtClean="0"/>
          </a:p>
          <a:p>
            <a:pPr lvl="1"/>
            <a:r>
              <a:rPr lang="en-US" sz="2400" dirty="0" smtClean="0"/>
              <a:t>Is color-coded to correspond to each section of the workbook.</a:t>
            </a:r>
          </a:p>
          <a:p>
            <a:pPr marL="457200" lvl="1" indent="0">
              <a:buNone/>
            </a:pPr>
            <a:r>
              <a:rPr lang="en-US" sz="2400" dirty="0" smtClean="0"/>
              <a:t>  </a:t>
            </a: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2</a:t>
            </a:fld>
            <a:endParaRPr lang="en-US" altLang="en-US"/>
          </a:p>
        </p:txBody>
      </p:sp>
      <p:pic>
        <p:nvPicPr>
          <p:cNvPr id="1028" name="Picture 4" descr="http://ca4c.com/images/c4c010.jpg"/>
          <p:cNvPicPr>
            <a:picLocks noChangeAspect="1" noChangeArrowheads="1"/>
          </p:cNvPicPr>
          <p:nvPr/>
        </p:nvPicPr>
        <p:blipFill rotWithShape="1">
          <a:blip r:embed="rId3">
            <a:extLst>
              <a:ext uri="{28A0092B-C50C-407E-A947-70E740481C1C}">
                <a14:useLocalDpi xmlns:a14="http://schemas.microsoft.com/office/drawing/2010/main" val="0"/>
              </a:ext>
            </a:extLst>
          </a:blip>
          <a:srcRect l="44665" r="1556"/>
          <a:stretch/>
        </p:blipFill>
        <p:spPr bwMode="auto">
          <a:xfrm>
            <a:off x="3048000" y="3419474"/>
            <a:ext cx="3073400" cy="3133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087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VIP</a:t>
            </a:r>
            <a:r>
              <a:rPr lang="en-US" b="1" dirty="0" smtClean="0"/>
              <a:t>*</a:t>
            </a:r>
            <a:r>
              <a:rPr lang="en-US" dirty="0" smtClean="0"/>
              <a:t> Spreadsheets</a:t>
            </a:r>
            <a:endParaRPr lang="en-US" dirty="0"/>
          </a:p>
        </p:txBody>
      </p:sp>
      <p:sp>
        <p:nvSpPr>
          <p:cNvPr id="3" name="Content Placeholder 2"/>
          <p:cNvSpPr>
            <a:spLocks noGrp="1"/>
          </p:cNvSpPr>
          <p:nvPr>
            <p:ph idx="1"/>
          </p:nvPr>
        </p:nvSpPr>
        <p:spPr/>
        <p:txBody>
          <a:bodyPr/>
          <a:lstStyle/>
          <a:p>
            <a:r>
              <a:rPr lang="en-US" dirty="0" smtClean="0"/>
              <a:t>Individual Records List</a:t>
            </a:r>
          </a:p>
          <a:p>
            <a:endParaRPr lang="en-US" sz="900" dirty="0" smtClean="0"/>
          </a:p>
          <a:p>
            <a:r>
              <a:rPr lang="en-US" dirty="0" smtClean="0"/>
              <a:t>Personnel List</a:t>
            </a:r>
          </a:p>
          <a:p>
            <a:endParaRPr lang="en-US" sz="900" dirty="0" smtClean="0"/>
          </a:p>
          <a:p>
            <a:r>
              <a:rPr lang="en-US" dirty="0" smtClean="0"/>
              <a:t>Post-Payment Review List</a:t>
            </a:r>
          </a:p>
          <a:p>
            <a:endParaRPr lang="en-US" sz="900" dirty="0" smtClean="0"/>
          </a:p>
          <a:p>
            <a:r>
              <a:rPr lang="en-US" dirty="0" smtClean="0"/>
              <a:t>Workbook Set-Up Worksheet</a:t>
            </a:r>
          </a:p>
          <a:p>
            <a:pPr marL="0" indent="0">
              <a:buNone/>
            </a:pPr>
            <a:r>
              <a:rPr lang="en-US" sz="4400" dirty="0" smtClean="0"/>
              <a:t>*</a:t>
            </a:r>
            <a:r>
              <a:rPr lang="en-US" sz="2400" dirty="0" smtClean="0"/>
              <a:t>These spreadsheets are the lifeline of the monitoring process.  Each of these sheets needs to be completed </a:t>
            </a:r>
            <a:r>
              <a:rPr lang="en-US" sz="2400" b="1" i="1" dirty="0" smtClean="0"/>
              <a:t>before</a:t>
            </a:r>
            <a:r>
              <a:rPr lang="en-US" sz="2400" dirty="0" smtClean="0"/>
              <a:t> the review.</a:t>
            </a: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20</a:t>
            </a:fld>
            <a:endParaRPr lang="en-US" altLang="en-US"/>
          </a:p>
        </p:txBody>
      </p:sp>
    </p:spTree>
    <p:extLst>
      <p:ext uri="{BB962C8B-B14F-4D97-AF65-F5344CB8AC3E}">
        <p14:creationId xmlns:p14="http://schemas.microsoft.com/office/powerpoint/2010/main" val="25758152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VIP Spreadsheets</a:t>
            </a:r>
            <a:endParaRPr lang="en-US" dirty="0"/>
          </a:p>
        </p:txBody>
      </p:sp>
      <p:sp>
        <p:nvSpPr>
          <p:cNvPr id="3" name="Content Placeholder 2"/>
          <p:cNvSpPr>
            <a:spLocks noGrp="1"/>
          </p:cNvSpPr>
          <p:nvPr>
            <p:ph idx="1"/>
          </p:nvPr>
        </p:nvSpPr>
        <p:spPr/>
        <p:txBody>
          <a:bodyPr/>
          <a:lstStyle/>
          <a:p>
            <a:pPr lvl="1"/>
            <a:r>
              <a:rPr lang="en-US" sz="2400" dirty="0" smtClean="0">
                <a:solidFill>
                  <a:schemeClr val="dk1"/>
                </a:solidFill>
              </a:rPr>
              <a:t>These </a:t>
            </a:r>
            <a:r>
              <a:rPr lang="en-US" sz="2400" dirty="0">
                <a:solidFill>
                  <a:schemeClr val="dk1"/>
                </a:solidFill>
              </a:rPr>
              <a:t>worksheets provide a place to list </a:t>
            </a:r>
            <a:r>
              <a:rPr lang="en-US" sz="2400" dirty="0" smtClean="0">
                <a:solidFill>
                  <a:schemeClr val="dk1"/>
                </a:solidFill>
              </a:rPr>
              <a:t>the individual </a:t>
            </a:r>
            <a:r>
              <a:rPr lang="en-US" sz="2400" dirty="0">
                <a:solidFill>
                  <a:schemeClr val="dk1"/>
                </a:solidFill>
              </a:rPr>
              <a:t>consumer records, staff, </a:t>
            </a:r>
            <a:r>
              <a:rPr lang="en-US" sz="2400" dirty="0" smtClean="0">
                <a:solidFill>
                  <a:schemeClr val="dk1"/>
                </a:solidFill>
              </a:rPr>
              <a:t>and the </a:t>
            </a:r>
            <a:r>
              <a:rPr lang="en-US" sz="2400" dirty="0">
                <a:solidFill>
                  <a:schemeClr val="dk1"/>
                </a:solidFill>
              </a:rPr>
              <a:t>post-payment records </a:t>
            </a:r>
            <a:r>
              <a:rPr lang="en-US" sz="2400" dirty="0" smtClean="0">
                <a:solidFill>
                  <a:schemeClr val="dk1"/>
                </a:solidFill>
              </a:rPr>
              <a:t>that are part of the sample for the </a:t>
            </a:r>
            <a:r>
              <a:rPr lang="en-US" sz="2400" dirty="0">
                <a:solidFill>
                  <a:schemeClr val="dk1"/>
                </a:solidFill>
              </a:rPr>
              <a:t>review</a:t>
            </a:r>
            <a:r>
              <a:rPr lang="en-US" sz="2400" dirty="0" smtClean="0">
                <a:solidFill>
                  <a:schemeClr val="dk1"/>
                </a:solidFill>
              </a:rPr>
              <a:t>.</a:t>
            </a:r>
          </a:p>
          <a:p>
            <a:pPr lvl="1"/>
            <a:r>
              <a:rPr lang="en-US" sz="2400" kern="1200" dirty="0" smtClean="0">
                <a:solidFill>
                  <a:schemeClr val="dk1"/>
                </a:solidFill>
              </a:rPr>
              <a:t>The worksheets involve </a:t>
            </a:r>
            <a:r>
              <a:rPr lang="en-US" sz="2400" kern="1200" dirty="0">
                <a:solidFill>
                  <a:schemeClr val="dk1"/>
                </a:solidFill>
              </a:rPr>
              <a:t>consumer records </a:t>
            </a:r>
            <a:r>
              <a:rPr lang="en-US" sz="2400" kern="1200" dirty="0" smtClean="0">
                <a:solidFill>
                  <a:schemeClr val="dk1"/>
                </a:solidFill>
              </a:rPr>
              <a:t>and include </a:t>
            </a:r>
            <a:r>
              <a:rPr lang="en-US" sz="2400" kern="1200" dirty="0">
                <a:solidFill>
                  <a:schemeClr val="dk1"/>
                </a:solidFill>
              </a:rPr>
              <a:t>identifying information that is considered to be </a:t>
            </a:r>
            <a:r>
              <a:rPr lang="en-US" sz="2400" b="1" kern="1200" dirty="0">
                <a:solidFill>
                  <a:schemeClr val="dk1"/>
                </a:solidFill>
              </a:rPr>
              <a:t>Protected Health Information (PHI)</a:t>
            </a:r>
            <a:r>
              <a:rPr lang="en-US" sz="2400" kern="1200" dirty="0">
                <a:solidFill>
                  <a:schemeClr val="dk1"/>
                </a:solidFill>
              </a:rPr>
              <a:t> and as such require the file to be stored in a secure location and encrypted/password protected prior to emailing.  The record numbers in the first column in these worksheets (e.g. 1 through 30) correspond to the record numbers across the top of the review tools.</a:t>
            </a:r>
            <a:endParaRPr lang="en-US" sz="2400"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21</a:t>
            </a:fld>
            <a:endParaRPr lang="en-US" altLang="en-US"/>
          </a:p>
        </p:txBody>
      </p:sp>
    </p:spTree>
    <p:extLst>
      <p:ext uri="{BB962C8B-B14F-4D97-AF65-F5344CB8AC3E}">
        <p14:creationId xmlns:p14="http://schemas.microsoft.com/office/powerpoint/2010/main" val="3765980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Workbook Set-up Information</a:t>
            </a:r>
            <a:endParaRPr lang="en-US" dirty="0"/>
          </a:p>
        </p:txBody>
      </p:sp>
      <p:sp>
        <p:nvSpPr>
          <p:cNvPr id="3" name="Slide Number Placeholder 2"/>
          <p:cNvSpPr>
            <a:spLocks noGrp="1"/>
          </p:cNvSpPr>
          <p:nvPr>
            <p:ph type="sldNum" sz="quarter" idx="12"/>
          </p:nvPr>
        </p:nvSpPr>
        <p:spPr/>
        <p:txBody>
          <a:bodyPr/>
          <a:lstStyle/>
          <a:p>
            <a:fld id="{EA60CE95-DD34-4413-B45E-F0365F1EFDD2}" type="slidenum">
              <a:rPr lang="en-US" smtClean="0"/>
              <a:t>22</a:t>
            </a:fld>
            <a:endParaRPr lang="en-US"/>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21295" r="30785" b="32366"/>
          <a:stretch/>
        </p:blipFill>
        <p:spPr bwMode="auto">
          <a:xfrm>
            <a:off x="324394" y="1600200"/>
            <a:ext cx="8438606" cy="4519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17081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2"/>
          <p:cNvSpPr txBox="1">
            <a:spLocks/>
          </p:cNvSpPr>
          <p:nvPr/>
        </p:nvSpPr>
        <p:spPr bwMode="auto">
          <a:xfrm>
            <a:off x="457200" y="274638"/>
            <a:ext cx="8229600" cy="1143000"/>
          </a:xfrm>
          <a:prstGeom prst="rect">
            <a:avLst/>
          </a:prstGeom>
          <a:noFill/>
          <a:ln w="9525">
            <a:noFill/>
            <a:miter lim="800000"/>
            <a:headEnd/>
            <a:tailEnd/>
          </a:ln>
        </p:spPr>
        <p:txBody>
          <a:bodyPr/>
          <a:lstStyle/>
          <a:p>
            <a:pPr algn="ctr"/>
            <a:r>
              <a:rPr lang="en-US" sz="4400">
                <a:latin typeface="Calibri" pitchFamily="34" charset="0"/>
              </a:rPr>
              <a:t>Tools in this Workbook</a:t>
            </a:r>
          </a:p>
        </p:txBody>
      </p:sp>
      <p:sp>
        <p:nvSpPr>
          <p:cNvPr id="2" name="Slide Number Placeholder 1"/>
          <p:cNvSpPr>
            <a:spLocks noGrp="1"/>
          </p:cNvSpPr>
          <p:nvPr>
            <p:ph type="sldNum" sz="quarter" idx="12"/>
          </p:nvPr>
        </p:nvSpPr>
        <p:spPr/>
        <p:txBody>
          <a:bodyPr/>
          <a:lstStyle/>
          <a:p>
            <a:fld id="{D7FC3ED6-1AE4-41FF-AEFC-BAD4DE2511D9}" type="slidenum">
              <a:rPr lang="en-US" altLang="en-US" smtClean="0"/>
              <a:pPr/>
              <a:t>23</a:t>
            </a:fld>
            <a:endParaRPr lang="en-US" altLang="en-US"/>
          </a:p>
        </p:txBody>
      </p:sp>
      <p:pic>
        <p:nvPicPr>
          <p:cNvPr id="2052"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t="33482" r="13643" b="32232"/>
          <a:stretch/>
        </p:blipFill>
        <p:spPr bwMode="auto">
          <a:xfrm>
            <a:off x="228600" y="1584317"/>
            <a:ext cx="8686800" cy="2759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2819195"/>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of DHSR Survey Results</a:t>
            </a:r>
            <a:endParaRPr lang="en-US" dirty="0"/>
          </a:p>
        </p:txBody>
      </p:sp>
      <p:sp>
        <p:nvSpPr>
          <p:cNvPr id="3" name="Slide Number Placeholder 2"/>
          <p:cNvSpPr>
            <a:spLocks noGrp="1"/>
          </p:cNvSpPr>
          <p:nvPr>
            <p:ph type="sldNum" sz="quarter" idx="12"/>
          </p:nvPr>
        </p:nvSpPr>
        <p:spPr/>
        <p:txBody>
          <a:bodyPr/>
          <a:lstStyle/>
          <a:p>
            <a:fld id="{EA60CE95-DD34-4413-B45E-F0365F1EFDD2}" type="slidenum">
              <a:rPr lang="en-US" smtClean="0"/>
              <a:t>24</a:t>
            </a:fld>
            <a:endParaRPr lang="en-US"/>
          </a:p>
        </p:txBody>
      </p:sp>
      <p:pic>
        <p:nvPicPr>
          <p:cNvPr id="6"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t="71786" r="13643" b="13411"/>
          <a:stretch/>
        </p:blipFill>
        <p:spPr bwMode="auto">
          <a:xfrm>
            <a:off x="228600" y="2455918"/>
            <a:ext cx="8686800" cy="11912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224477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Extraction Worksheet</a:t>
            </a:r>
            <a:endParaRPr lang="en-US" dirty="0"/>
          </a:p>
        </p:txBody>
      </p:sp>
      <p:sp>
        <p:nvSpPr>
          <p:cNvPr id="3" name="Content Placeholder 2"/>
          <p:cNvSpPr>
            <a:spLocks noGrp="1"/>
          </p:cNvSpPr>
          <p:nvPr>
            <p:ph idx="1"/>
          </p:nvPr>
        </p:nvSpPr>
        <p:spPr/>
        <p:txBody>
          <a:bodyPr/>
          <a:lstStyle/>
          <a:p>
            <a:pPr lvl="1"/>
            <a:r>
              <a:rPr lang="en-US" sz="2400" dirty="0" smtClean="0">
                <a:solidFill>
                  <a:schemeClr val="dk1"/>
                </a:solidFill>
              </a:rPr>
              <a:t>This </a:t>
            </a:r>
            <a:r>
              <a:rPr lang="en-US" sz="2400" dirty="0">
                <a:solidFill>
                  <a:schemeClr val="dk1"/>
                </a:solidFill>
              </a:rPr>
              <a:t>worksheet is linked to the Workbook Set-up and Overall Summary worksheets and places identifying information and summary results into a single row in a format that will permit the data to be copied and pasted into a separate Excel database.  </a:t>
            </a:r>
            <a:endParaRPr lang="en-US" sz="2400" dirty="0" smtClean="0">
              <a:solidFill>
                <a:schemeClr val="dk1"/>
              </a:solidFill>
            </a:endParaRPr>
          </a:p>
          <a:p>
            <a:pPr lvl="1"/>
            <a:endParaRPr lang="en-US" sz="2400" dirty="0" smtClean="0">
              <a:solidFill>
                <a:schemeClr val="dk1"/>
              </a:solidFill>
            </a:endParaRPr>
          </a:p>
          <a:p>
            <a:pPr lvl="1"/>
            <a:r>
              <a:rPr lang="en-US" sz="2400" dirty="0" smtClean="0">
                <a:solidFill>
                  <a:schemeClr val="dk1"/>
                </a:solidFill>
              </a:rPr>
              <a:t>The </a:t>
            </a:r>
            <a:r>
              <a:rPr lang="en-US" sz="2400" dirty="0">
                <a:solidFill>
                  <a:schemeClr val="dk1"/>
                </a:solidFill>
              </a:rPr>
              <a:t>Excel database may be used by the LME-MCO and DHHS to aggregate and analyze review results for all providers over time and across the catchment area and the state.</a:t>
            </a:r>
            <a:endParaRPr lang="en-US" sz="2400" dirty="0"/>
          </a:p>
          <a:p>
            <a:pPr lvl="1"/>
            <a:endParaRPr lang="en-US"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25</a:t>
            </a:fld>
            <a:endParaRPr lang="en-US" altLang="en-US"/>
          </a:p>
        </p:txBody>
      </p:sp>
    </p:spTree>
    <p:extLst>
      <p:ext uri="{BB962C8B-B14F-4D97-AF65-F5344CB8AC3E}">
        <p14:creationId xmlns:p14="http://schemas.microsoft.com/office/powerpoint/2010/main" val="3979071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1371600"/>
            <a:ext cx="8229600" cy="4754563"/>
          </a:xfrm>
        </p:spPr>
        <p:txBody>
          <a:bodyPr/>
          <a:lstStyle/>
          <a:p>
            <a:pPr marL="0" indent="0">
              <a:buNone/>
            </a:pPr>
            <a:r>
              <a:rPr lang="en-US" dirty="0" smtClean="0"/>
              <a:t>If you have any questions about how the use the automated workbook and review tools, please send your questions to the Provider Monitoring mailbox:</a:t>
            </a:r>
          </a:p>
          <a:p>
            <a:endParaRPr lang="en-US" dirty="0"/>
          </a:p>
          <a:p>
            <a:pPr marL="0" indent="0" algn="ctr">
              <a:buNone/>
            </a:pPr>
            <a:r>
              <a:rPr lang="en-US" dirty="0" smtClean="0">
                <a:hlinkClick r:id="rId3"/>
              </a:rPr>
              <a:t>provider.monitoring@dhhs.nc.gov</a:t>
            </a:r>
            <a:r>
              <a:rPr lang="en-US" dirty="0" smtClean="0"/>
              <a:t> </a:t>
            </a:r>
          </a:p>
          <a:p>
            <a:pPr marL="0" indent="0" algn="ctr">
              <a:buNone/>
            </a:pPr>
            <a:endParaRPr lang="en-US" dirty="0"/>
          </a:p>
          <a:p>
            <a:pPr marL="0" indent="0">
              <a:buNone/>
            </a:pPr>
            <a:r>
              <a:rPr lang="en-US" dirty="0" smtClean="0"/>
              <a:t>Please include in the Subject line the nature of your question.</a:t>
            </a: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26</a:t>
            </a:fld>
            <a:endParaRPr lang="en-US" altLang="en-US"/>
          </a:p>
        </p:txBody>
      </p:sp>
    </p:spTree>
    <p:extLst>
      <p:ext uri="{BB962C8B-B14F-4D97-AF65-F5344CB8AC3E}">
        <p14:creationId xmlns:p14="http://schemas.microsoft.com/office/powerpoint/2010/main" val="2549405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a:t>
            </a:r>
            <a:endParaRPr lang="en-US" dirty="0"/>
          </a:p>
        </p:txBody>
      </p:sp>
      <p:sp>
        <p:nvSpPr>
          <p:cNvPr id="3" name="Content Placeholder 2"/>
          <p:cNvSpPr>
            <a:spLocks noGrp="1"/>
          </p:cNvSpPr>
          <p:nvPr>
            <p:ph idx="1"/>
          </p:nvPr>
        </p:nvSpPr>
        <p:spPr/>
        <p:txBody>
          <a:bodyPr/>
          <a:lstStyle/>
          <a:p>
            <a:pPr marL="457200" lvl="1" indent="0">
              <a:buNone/>
            </a:pPr>
            <a:endParaRPr lang="en-US" sz="2400" dirty="0" smtClean="0"/>
          </a:p>
          <a:p>
            <a:pPr lvl="1"/>
            <a:r>
              <a:rPr lang="en-US" sz="2400" dirty="0" smtClean="0">
                <a:solidFill>
                  <a:schemeClr val="dk1"/>
                </a:solidFill>
              </a:rPr>
              <a:t>Guidelines are provided for each of the </a:t>
            </a:r>
            <a:r>
              <a:rPr lang="en-US" sz="2400" dirty="0">
                <a:solidFill>
                  <a:schemeClr val="dk1"/>
                </a:solidFill>
              </a:rPr>
              <a:t>review tools.  The guidelines are embedded in a single PDF file</a:t>
            </a:r>
            <a:r>
              <a:rPr lang="en-US" sz="2400" dirty="0" smtClean="0">
                <a:solidFill>
                  <a:schemeClr val="dk1"/>
                </a:solidFill>
              </a:rPr>
              <a:t>.</a:t>
            </a:r>
          </a:p>
          <a:p>
            <a:pPr marL="457200" lvl="1" indent="0">
              <a:buNone/>
            </a:pPr>
            <a:r>
              <a:rPr lang="en-US" sz="2400" dirty="0" smtClean="0">
                <a:solidFill>
                  <a:schemeClr val="dk1"/>
                </a:solidFill>
              </a:rPr>
              <a:t> </a:t>
            </a:r>
          </a:p>
          <a:p>
            <a:pPr lvl="1"/>
            <a:r>
              <a:rPr lang="en-US" sz="2400" dirty="0" smtClean="0">
                <a:solidFill>
                  <a:schemeClr val="dk1"/>
                </a:solidFill>
              </a:rPr>
              <a:t>Service </a:t>
            </a:r>
            <a:r>
              <a:rPr lang="en-US" sz="2400" dirty="0">
                <a:solidFill>
                  <a:schemeClr val="dk1"/>
                </a:solidFill>
              </a:rPr>
              <a:t>definitions can be found in the DMA Clinical Coverage Policies.  A list of the Behavioral Health Clinical Coverage Policies is included on the Guidelines worksheet.  Links are provided for direct access to each policy.</a:t>
            </a:r>
            <a:endParaRPr lang="en-US" sz="2400" dirty="0" smtClean="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3</a:t>
            </a:fld>
            <a:endParaRPr lang="en-US" altLang="en-US"/>
          </a:p>
        </p:txBody>
      </p:sp>
    </p:spTree>
    <p:extLst>
      <p:ext uri="{BB962C8B-B14F-4D97-AF65-F5344CB8AC3E}">
        <p14:creationId xmlns:p14="http://schemas.microsoft.com/office/powerpoint/2010/main" val="3481865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pPr lvl="1"/>
            <a:r>
              <a:rPr lang="en-US" sz="2400" dirty="0" smtClean="0">
                <a:solidFill>
                  <a:schemeClr val="dk1"/>
                </a:solidFill>
              </a:rPr>
              <a:t>This </a:t>
            </a:r>
            <a:r>
              <a:rPr lang="en-US" sz="2400" dirty="0">
                <a:solidFill>
                  <a:schemeClr val="dk1"/>
                </a:solidFill>
              </a:rPr>
              <a:t>sheet </a:t>
            </a:r>
            <a:r>
              <a:rPr lang="en-US" sz="2400" dirty="0" smtClean="0">
                <a:solidFill>
                  <a:schemeClr val="dk1"/>
                </a:solidFill>
              </a:rPr>
              <a:t>provides </a:t>
            </a:r>
            <a:r>
              <a:rPr lang="en-US" sz="2400" dirty="0">
                <a:solidFill>
                  <a:schemeClr val="dk1"/>
                </a:solidFill>
              </a:rPr>
              <a:t>a brief description of the purpose of each tool and how each tool fits into the routine monitoring process</a:t>
            </a:r>
            <a:r>
              <a:rPr lang="en-US" sz="2400" dirty="0" smtClean="0">
                <a:solidFill>
                  <a:schemeClr val="dk1"/>
                </a:solidFill>
              </a:rPr>
              <a:t>.</a:t>
            </a:r>
            <a:endParaRPr lang="en-US" sz="2400" dirty="0">
              <a:solidFill>
                <a:schemeClr val="dk1"/>
              </a:solidFill>
            </a:endParaRP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4</a:t>
            </a:fld>
            <a:endParaRPr lang="en-US" altLang="en-US"/>
          </a:p>
        </p:txBody>
      </p:sp>
      <p:pic>
        <p:nvPicPr>
          <p:cNvPr id="2050" name="Picture 2" descr="https://sp3.yimg.com/ib/th?id=HN.607987169589332479&amp;pid=1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62300" y="34671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3422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of DHSR Surveys</a:t>
            </a:r>
            <a:endParaRPr lang="en-US" dirty="0"/>
          </a:p>
        </p:txBody>
      </p:sp>
      <p:sp>
        <p:nvSpPr>
          <p:cNvPr id="3" name="Content Placeholder 2"/>
          <p:cNvSpPr>
            <a:spLocks noGrp="1"/>
          </p:cNvSpPr>
          <p:nvPr>
            <p:ph idx="1"/>
          </p:nvPr>
        </p:nvSpPr>
        <p:spPr/>
        <p:txBody>
          <a:bodyPr/>
          <a:lstStyle/>
          <a:p>
            <a:pPr lvl="1"/>
            <a:endParaRPr lang="en-US" dirty="0" smtClean="0"/>
          </a:p>
          <a:p>
            <a:pPr lvl="1"/>
            <a:r>
              <a:rPr lang="en-US" sz="2400" dirty="0" smtClean="0"/>
              <a:t>This grid provides a list of MH/DD/SA services and frequency of surveys conducted by DHSR Mental Health Licensure and Certification Section.</a:t>
            </a: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5</a:t>
            </a:fld>
            <a:endParaRPr lang="en-US" altLang="en-US"/>
          </a:p>
        </p:txBody>
      </p:sp>
      <p:pic>
        <p:nvPicPr>
          <p:cNvPr id="3074" name="Picture 2" descr="http://3.bp.blogspot.com/_83Ar9WcES2M/TUTt37Lk84I/AAAAAAAAANY/Rz1iizf1-9o/s1600/gif_POS0133-1-2.jpg"/>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100000">
                        <a14:foregroundMark x1="35632" y1="27813" x2="35632" y2="27813"/>
                        <a14:foregroundMark x1="43391" y1="25000" x2="43391" y2="25000"/>
                        <a14:foregroundMark x1="52874" y1="23438" x2="52874" y2="23438"/>
                        <a14:foregroundMark x1="47989" y1="23438" x2="47989" y2="23438"/>
                        <a14:foregroundMark x1="30747" y1="30312" x2="30747" y2="30312"/>
                        <a14:foregroundMark x1="27586" y1="30312" x2="27586" y2="30312"/>
                      </a14:backgroundRemoval>
                    </a14:imgEffect>
                  </a14:imgLayer>
                </a14:imgProps>
              </a:ext>
              <a:ext uri="{28A0092B-C50C-407E-A947-70E740481C1C}">
                <a14:useLocalDpi xmlns:a14="http://schemas.microsoft.com/office/drawing/2010/main" val="0"/>
              </a:ext>
            </a:extLst>
          </a:blip>
          <a:srcRect/>
          <a:stretch>
            <a:fillRect/>
          </a:stretch>
        </p:blipFill>
        <p:spPr bwMode="auto">
          <a:xfrm>
            <a:off x="2895600" y="3428999"/>
            <a:ext cx="3314700" cy="304800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rot="20595467">
            <a:off x="3568906" y="4323376"/>
            <a:ext cx="1510350" cy="369332"/>
          </a:xfrm>
          <a:prstGeom prst="rect">
            <a:avLst/>
          </a:prstGeom>
          <a:noFill/>
        </p:spPr>
        <p:txBody>
          <a:bodyPr wrap="none" rtlCol="0">
            <a:spAutoFit/>
          </a:bodyPr>
          <a:lstStyle/>
          <a:p>
            <a:r>
              <a:rPr lang="en-US" dirty="0" smtClean="0">
                <a:latin typeface="Wide Latin" panose="020A0A07050505020404" pitchFamily="18" charset="0"/>
              </a:rPr>
              <a:t>DHSR</a:t>
            </a:r>
            <a:endParaRPr lang="en-US" dirty="0">
              <a:latin typeface="Wide Latin" panose="020A0A07050505020404" pitchFamily="18" charset="0"/>
            </a:endParaRPr>
          </a:p>
        </p:txBody>
      </p:sp>
    </p:spTree>
    <p:extLst>
      <p:ext uri="{BB962C8B-B14F-4D97-AF65-F5344CB8AC3E}">
        <p14:creationId xmlns:p14="http://schemas.microsoft.com/office/powerpoint/2010/main" val="2684102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Workbook Set-up</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Consists of Three Sections</a:t>
            </a:r>
          </a:p>
          <a:p>
            <a:pPr marL="0" indent="0">
              <a:buNone/>
            </a:pPr>
            <a:endParaRPr lang="en-US" sz="2000" dirty="0" smtClean="0"/>
          </a:p>
          <a:p>
            <a:pPr lvl="1"/>
            <a:r>
              <a:rPr lang="en-US" dirty="0" smtClean="0"/>
              <a:t>Provider/LME-MCO/Review Team/Date(s) of On-site Review</a:t>
            </a:r>
          </a:p>
          <a:p>
            <a:pPr lvl="1"/>
            <a:endParaRPr lang="en-US" dirty="0"/>
          </a:p>
          <a:p>
            <a:pPr lvl="1"/>
            <a:r>
              <a:rPr lang="en-US" dirty="0" smtClean="0"/>
              <a:t>Section of Review Tools Based on the Provider’s Service Array</a:t>
            </a:r>
          </a:p>
          <a:p>
            <a:pPr lvl="1"/>
            <a:endParaRPr lang="en-US" dirty="0"/>
          </a:p>
          <a:p>
            <a:pPr lvl="1"/>
            <a:r>
              <a:rPr lang="en-US" dirty="0" smtClean="0"/>
              <a:t>DHSR Survey Information</a:t>
            </a:r>
          </a:p>
          <a:p>
            <a:pPr marL="0" indent="0">
              <a:buNone/>
            </a:pPr>
            <a:endParaRPr lang="en-US"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6</a:t>
            </a:fld>
            <a:endParaRPr lang="en-US" altLang="en-US"/>
          </a:p>
        </p:txBody>
      </p:sp>
    </p:spTree>
    <p:extLst>
      <p:ext uri="{BB962C8B-B14F-4D97-AF65-F5344CB8AC3E}">
        <p14:creationId xmlns:p14="http://schemas.microsoft.com/office/powerpoint/2010/main" val="436577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Workbook Set-up</a:t>
            </a:r>
            <a:endParaRPr lang="en-US" dirty="0"/>
          </a:p>
        </p:txBody>
      </p:sp>
      <p:sp>
        <p:nvSpPr>
          <p:cNvPr id="3" name="Content Placeholder 2"/>
          <p:cNvSpPr>
            <a:spLocks noGrp="1"/>
          </p:cNvSpPr>
          <p:nvPr>
            <p:ph idx="1"/>
          </p:nvPr>
        </p:nvSpPr>
        <p:spPr/>
        <p:txBody>
          <a:bodyPr/>
          <a:lstStyle/>
          <a:p>
            <a:pPr lvl="1"/>
            <a:r>
              <a:rPr lang="en-US" sz="2400" dirty="0" smtClean="0">
                <a:solidFill>
                  <a:schemeClr val="dk1"/>
                </a:solidFill>
              </a:rPr>
              <a:t>Contains </a:t>
            </a:r>
            <a:r>
              <a:rPr lang="en-US" sz="2400" dirty="0">
                <a:solidFill>
                  <a:schemeClr val="dk1"/>
                </a:solidFill>
              </a:rPr>
              <a:t>information about the LME-MCO, the provider, the review, and the tools used for the review.  </a:t>
            </a:r>
            <a:endParaRPr lang="en-US" sz="2400" dirty="0" smtClean="0">
              <a:solidFill>
                <a:schemeClr val="dk1"/>
              </a:solidFill>
            </a:endParaRPr>
          </a:p>
          <a:p>
            <a:pPr lvl="1"/>
            <a:r>
              <a:rPr lang="en-US" sz="2400" dirty="0" smtClean="0">
                <a:solidFill>
                  <a:schemeClr val="dk1"/>
                </a:solidFill>
              </a:rPr>
              <a:t>Only needs to be </a:t>
            </a:r>
            <a:r>
              <a:rPr lang="en-US" sz="2400" dirty="0">
                <a:solidFill>
                  <a:schemeClr val="dk1"/>
                </a:solidFill>
              </a:rPr>
              <a:t>entered one time.  </a:t>
            </a:r>
            <a:endParaRPr lang="en-US" sz="2400" dirty="0" smtClean="0">
              <a:solidFill>
                <a:schemeClr val="dk1"/>
              </a:solidFill>
            </a:endParaRPr>
          </a:p>
          <a:p>
            <a:pPr lvl="1"/>
            <a:r>
              <a:rPr lang="en-US" sz="2400" dirty="0" smtClean="0">
                <a:solidFill>
                  <a:schemeClr val="dk1"/>
                </a:solidFill>
              </a:rPr>
              <a:t>Is automatically </a:t>
            </a:r>
            <a:r>
              <a:rPr lang="en-US" sz="2400" dirty="0">
                <a:solidFill>
                  <a:schemeClr val="dk1"/>
                </a:solidFill>
              </a:rPr>
              <a:t>entered throughout the workbook where needed (e.g. in the header of each tool and staff qualification worksheet, the Overall Summary, and the Data Extraction worksheet).  </a:t>
            </a:r>
            <a:endParaRPr lang="en-US" sz="2400" dirty="0" smtClean="0">
              <a:solidFill>
                <a:schemeClr val="dk1"/>
              </a:solidFill>
            </a:endParaRPr>
          </a:p>
          <a:p>
            <a:pPr lvl="1"/>
            <a:r>
              <a:rPr lang="en-US" sz="2400" dirty="0" smtClean="0">
                <a:solidFill>
                  <a:schemeClr val="dk1"/>
                </a:solidFill>
              </a:rPr>
              <a:t>Simply </a:t>
            </a:r>
            <a:r>
              <a:rPr lang="en-US" sz="2400" dirty="0">
                <a:solidFill>
                  <a:schemeClr val="dk1"/>
                </a:solidFill>
              </a:rPr>
              <a:t>update the workbook set-up sheet, and the information will be automatically updated throughout the </a:t>
            </a:r>
            <a:r>
              <a:rPr lang="en-US" sz="2400" dirty="0" smtClean="0">
                <a:solidFill>
                  <a:schemeClr val="dk1"/>
                </a:solidFill>
              </a:rPr>
              <a:t>workbook when changes need to be made.</a:t>
            </a:r>
            <a:endParaRPr lang="en-US" sz="2400" dirty="0">
              <a:solidFill>
                <a:schemeClr val="dk1"/>
              </a:solidFill>
            </a:endParaRPr>
          </a:p>
          <a:p>
            <a:pPr lvl="1"/>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7</a:t>
            </a:fld>
            <a:endParaRPr lang="en-US" altLang="en-US"/>
          </a:p>
        </p:txBody>
      </p:sp>
    </p:spTree>
    <p:extLst>
      <p:ext uri="{BB962C8B-B14F-4D97-AF65-F5344CB8AC3E}">
        <p14:creationId xmlns:p14="http://schemas.microsoft.com/office/powerpoint/2010/main" val="3223988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Summary</a:t>
            </a:r>
            <a:endParaRPr lang="en-US" dirty="0"/>
          </a:p>
        </p:txBody>
      </p:sp>
      <p:sp>
        <p:nvSpPr>
          <p:cNvPr id="3" name="Content Placeholder 2"/>
          <p:cNvSpPr>
            <a:spLocks noGrp="1"/>
          </p:cNvSpPr>
          <p:nvPr>
            <p:ph idx="1"/>
          </p:nvPr>
        </p:nvSpPr>
        <p:spPr/>
        <p:txBody>
          <a:bodyPr/>
          <a:lstStyle/>
          <a:p>
            <a:pPr lvl="1"/>
            <a:r>
              <a:rPr lang="en-US" sz="2400" dirty="0" smtClean="0">
                <a:solidFill>
                  <a:schemeClr val="dk1"/>
                </a:solidFill>
              </a:rPr>
              <a:t>Summarizes </a:t>
            </a:r>
            <a:r>
              <a:rPr lang="en-US" sz="2400" dirty="0">
                <a:solidFill>
                  <a:schemeClr val="dk1"/>
                </a:solidFill>
              </a:rPr>
              <a:t>the results for all tools in one convenient place.  </a:t>
            </a:r>
            <a:endParaRPr lang="en-US" sz="2400" dirty="0" smtClean="0">
              <a:solidFill>
                <a:schemeClr val="dk1"/>
              </a:solidFill>
            </a:endParaRPr>
          </a:p>
          <a:p>
            <a:pPr marL="457200" lvl="1" indent="0">
              <a:buNone/>
            </a:pPr>
            <a:endParaRPr lang="en-US" sz="1000" dirty="0" smtClean="0">
              <a:solidFill>
                <a:schemeClr val="dk1"/>
              </a:solidFill>
            </a:endParaRPr>
          </a:p>
          <a:p>
            <a:pPr lvl="1"/>
            <a:r>
              <a:rPr lang="en-US" sz="2400" dirty="0" smtClean="0">
                <a:solidFill>
                  <a:schemeClr val="dk1"/>
                </a:solidFill>
              </a:rPr>
              <a:t>Calculates </a:t>
            </a:r>
            <a:r>
              <a:rPr lang="en-US" sz="2400" dirty="0">
                <a:solidFill>
                  <a:schemeClr val="dk1"/>
                </a:solidFill>
              </a:rPr>
              <a:t>the number and percent met for each item or record </a:t>
            </a:r>
            <a:r>
              <a:rPr lang="en-US" sz="2400" dirty="0" smtClean="0">
                <a:solidFill>
                  <a:schemeClr val="dk1"/>
                </a:solidFill>
              </a:rPr>
              <a:t>reviewed.</a:t>
            </a:r>
          </a:p>
          <a:p>
            <a:pPr lvl="1"/>
            <a:endParaRPr lang="en-US" sz="1000" dirty="0" smtClean="0">
              <a:solidFill>
                <a:schemeClr val="dk1"/>
              </a:solidFill>
            </a:endParaRPr>
          </a:p>
          <a:p>
            <a:pPr lvl="1"/>
            <a:r>
              <a:rPr lang="en-US" sz="2400" dirty="0" smtClean="0">
                <a:solidFill>
                  <a:schemeClr val="dk1"/>
                </a:solidFill>
              </a:rPr>
              <a:t>Calculates </a:t>
            </a:r>
            <a:r>
              <a:rPr lang="en-US" sz="2400" dirty="0">
                <a:solidFill>
                  <a:schemeClr val="dk1"/>
                </a:solidFill>
              </a:rPr>
              <a:t>overall performance for each individual tool as well as for all tools combined</a:t>
            </a:r>
            <a:r>
              <a:rPr lang="en-US" sz="2400" dirty="0" smtClean="0">
                <a:solidFill>
                  <a:schemeClr val="dk1"/>
                </a:solidFill>
              </a:rPr>
              <a:t>.</a:t>
            </a:r>
          </a:p>
          <a:p>
            <a:pPr lvl="1"/>
            <a:endParaRPr lang="en-US" sz="1000" dirty="0" smtClean="0">
              <a:solidFill>
                <a:schemeClr val="dk1"/>
              </a:solidFill>
            </a:endParaRPr>
          </a:p>
          <a:p>
            <a:pPr lvl="1"/>
            <a:r>
              <a:rPr lang="en-US" sz="2400" dirty="0" smtClean="0">
                <a:solidFill>
                  <a:schemeClr val="dk1"/>
                </a:solidFill>
              </a:rPr>
              <a:t>Can </a:t>
            </a:r>
            <a:r>
              <a:rPr lang="en-US" sz="2400" dirty="0">
                <a:solidFill>
                  <a:schemeClr val="dk1"/>
                </a:solidFill>
              </a:rPr>
              <a:t>be printed and attached to the review report to serve as a handy reference to the provider and reviewer of results and items needing corrective action.  </a:t>
            </a:r>
            <a:endParaRPr lang="en-US" dirty="0"/>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8</a:t>
            </a:fld>
            <a:endParaRPr lang="en-US" altLang="en-US"/>
          </a:p>
        </p:txBody>
      </p:sp>
    </p:spTree>
    <p:extLst>
      <p:ext uri="{BB962C8B-B14F-4D97-AF65-F5344CB8AC3E}">
        <p14:creationId xmlns:p14="http://schemas.microsoft.com/office/powerpoint/2010/main" val="1454303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Summary</a:t>
            </a:r>
            <a:endParaRPr lang="en-US" dirty="0"/>
          </a:p>
        </p:txBody>
      </p:sp>
      <p:sp>
        <p:nvSpPr>
          <p:cNvPr id="3" name="Content Placeholder 2"/>
          <p:cNvSpPr>
            <a:spLocks noGrp="1"/>
          </p:cNvSpPr>
          <p:nvPr>
            <p:ph idx="1"/>
          </p:nvPr>
        </p:nvSpPr>
        <p:spPr/>
        <p:txBody>
          <a:bodyPr/>
          <a:lstStyle/>
          <a:p>
            <a:pPr lvl="1"/>
            <a:r>
              <a:rPr lang="en-US" sz="2400" dirty="0" smtClean="0">
                <a:solidFill>
                  <a:schemeClr val="dk1"/>
                </a:solidFill>
              </a:rPr>
              <a:t>Uses color coding to indicate which items were Met, Not Met or Not Applicable:</a:t>
            </a:r>
          </a:p>
          <a:p>
            <a:pPr lvl="2"/>
            <a:r>
              <a:rPr lang="en-US" sz="2000" dirty="0" smtClean="0">
                <a:solidFill>
                  <a:srgbClr val="00B050"/>
                </a:solidFill>
              </a:rPr>
              <a:t>Green = Met</a:t>
            </a:r>
          </a:p>
          <a:p>
            <a:pPr lvl="2"/>
            <a:r>
              <a:rPr lang="en-US" sz="2000" dirty="0" smtClean="0">
                <a:solidFill>
                  <a:srgbClr val="FF0000"/>
                </a:solidFill>
              </a:rPr>
              <a:t>Red = Not Met</a:t>
            </a:r>
          </a:p>
          <a:p>
            <a:pPr lvl="2"/>
            <a:r>
              <a:rPr lang="en-US" sz="2000" dirty="0" smtClean="0">
                <a:solidFill>
                  <a:schemeClr val="bg1">
                    <a:lumMod val="50000"/>
                  </a:schemeClr>
                </a:solidFill>
              </a:rPr>
              <a:t>Gray = Not Applicable</a:t>
            </a:r>
            <a:endParaRPr lang="en-US" sz="2000" dirty="0" smtClean="0">
              <a:solidFill>
                <a:schemeClr val="dk1"/>
              </a:solidFill>
            </a:endParaRPr>
          </a:p>
          <a:p>
            <a:pPr marL="457200" lvl="1" indent="0">
              <a:buNone/>
            </a:pPr>
            <a:endParaRPr lang="en-US" sz="1000" dirty="0" smtClean="0">
              <a:solidFill>
                <a:schemeClr val="dk1"/>
              </a:solidFill>
            </a:endParaRPr>
          </a:p>
          <a:p>
            <a:pPr lvl="1"/>
            <a:r>
              <a:rPr lang="en-US" sz="2400" dirty="0" smtClean="0">
                <a:solidFill>
                  <a:schemeClr val="dk1"/>
                </a:solidFill>
              </a:rPr>
              <a:t>Identifies whether the 85% threshold for passing was Met or Not Met.</a:t>
            </a:r>
          </a:p>
          <a:p>
            <a:pPr lvl="1"/>
            <a:endParaRPr lang="en-US" sz="1000" dirty="0" smtClean="0">
              <a:solidFill>
                <a:schemeClr val="dk1"/>
              </a:solidFill>
            </a:endParaRPr>
          </a:p>
          <a:p>
            <a:pPr lvl="1"/>
            <a:r>
              <a:rPr lang="en-US" sz="2400" dirty="0" smtClean="0">
                <a:solidFill>
                  <a:schemeClr val="dk1"/>
                </a:solidFill>
              </a:rPr>
              <a:t>Results can be filtered so that only those tools which were used during the review will be printed for the report.</a:t>
            </a:r>
          </a:p>
          <a:p>
            <a:pPr lvl="1"/>
            <a:endParaRPr lang="en-US" sz="1000" dirty="0" smtClean="0">
              <a:solidFill>
                <a:schemeClr val="dk1"/>
              </a:solidFill>
            </a:endParaRPr>
          </a:p>
        </p:txBody>
      </p:sp>
      <p:sp>
        <p:nvSpPr>
          <p:cNvPr id="4" name="Slide Number Placeholder 3"/>
          <p:cNvSpPr>
            <a:spLocks noGrp="1"/>
          </p:cNvSpPr>
          <p:nvPr>
            <p:ph type="sldNum" sz="quarter" idx="12"/>
          </p:nvPr>
        </p:nvSpPr>
        <p:spPr/>
        <p:txBody>
          <a:bodyPr/>
          <a:lstStyle/>
          <a:p>
            <a:fld id="{A1E037CC-884F-4750-90DF-F1AB1A97F649}" type="slidenum">
              <a:rPr lang="en-US" altLang="en-US" smtClean="0"/>
              <a:pPr/>
              <a:t>9</a:t>
            </a:fld>
            <a:endParaRPr lang="en-US" altLang="en-US"/>
          </a:p>
        </p:txBody>
      </p:sp>
    </p:spTree>
    <p:extLst>
      <p:ext uri="{BB962C8B-B14F-4D97-AF65-F5344CB8AC3E}">
        <p14:creationId xmlns:p14="http://schemas.microsoft.com/office/powerpoint/2010/main" val="145732204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901</TotalTime>
  <Words>4139</Words>
  <Application>Microsoft Office PowerPoint</Application>
  <PresentationFormat>On-screen Show (4:3)</PresentationFormat>
  <Paragraphs>319</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 Design</vt:lpstr>
      <vt:lpstr>Using the Automated Workbook for the Provider Monitoring Tools</vt:lpstr>
      <vt:lpstr>Instructions</vt:lpstr>
      <vt:lpstr>Guidelines</vt:lpstr>
      <vt:lpstr>Overview</vt:lpstr>
      <vt:lpstr>Frequency of DHSR Surveys</vt:lpstr>
      <vt:lpstr>Workbook Set-up</vt:lpstr>
      <vt:lpstr>Workbook Set-up</vt:lpstr>
      <vt:lpstr>Overall Summary</vt:lpstr>
      <vt:lpstr>Overall Summary</vt:lpstr>
      <vt:lpstr>Routine Monitoring Tools</vt:lpstr>
      <vt:lpstr>Routine Review Tool</vt:lpstr>
      <vt:lpstr>Routine Review Tool</vt:lpstr>
      <vt:lpstr>Automated Features</vt:lpstr>
      <vt:lpstr>Automated Features</vt:lpstr>
      <vt:lpstr>Automated Features</vt:lpstr>
      <vt:lpstr>Post-Payment Review Tools</vt:lpstr>
      <vt:lpstr>Post-Payment Review Tools</vt:lpstr>
      <vt:lpstr>Staff Qualifications Worksheets</vt:lpstr>
      <vt:lpstr>Innovations Waiver Services</vt:lpstr>
      <vt:lpstr>VIP* Spreadsheets</vt:lpstr>
      <vt:lpstr>VIP Spreadsheets</vt:lpstr>
      <vt:lpstr>Workbook Set-up Information</vt:lpstr>
      <vt:lpstr>PowerPoint Presentation</vt:lpstr>
      <vt:lpstr>Documentation of DHSR Survey Results</vt:lpstr>
      <vt:lpstr>Data Extraction Worksheet</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the Automated Workbooks</dc:title>
  <dc:creator>Sandee Resnick</dc:creator>
  <cp:lastModifiedBy>Mary T. Tripp</cp:lastModifiedBy>
  <cp:revision>68</cp:revision>
  <cp:lastPrinted>2014-04-25T19:13:37Z</cp:lastPrinted>
  <dcterms:created xsi:type="dcterms:W3CDTF">2014-03-15T17:39:31Z</dcterms:created>
  <dcterms:modified xsi:type="dcterms:W3CDTF">2014-05-08T01:31:57Z</dcterms:modified>
</cp:coreProperties>
</file>