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419" r:id="rId2"/>
    <p:sldId id="454" r:id="rId3"/>
    <p:sldId id="587" r:id="rId4"/>
    <p:sldId id="429" r:id="rId5"/>
    <p:sldId id="430" r:id="rId6"/>
    <p:sldId id="431" r:id="rId7"/>
    <p:sldId id="432" r:id="rId8"/>
    <p:sldId id="433" r:id="rId9"/>
    <p:sldId id="434" r:id="rId10"/>
    <p:sldId id="441" r:id="rId11"/>
    <p:sldId id="435" r:id="rId12"/>
    <p:sldId id="436" r:id="rId13"/>
    <p:sldId id="438" r:id="rId14"/>
    <p:sldId id="442" r:id="rId15"/>
    <p:sldId id="439" r:id="rId16"/>
    <p:sldId id="445" r:id="rId17"/>
    <p:sldId id="444" r:id="rId18"/>
    <p:sldId id="447" r:id="rId19"/>
    <p:sldId id="658" r:id="rId20"/>
    <p:sldId id="583" r:id="rId21"/>
    <p:sldId id="589" r:id="rId22"/>
    <p:sldId id="671" r:id="rId23"/>
    <p:sldId id="672" r:id="rId24"/>
    <p:sldId id="633" r:id="rId25"/>
    <p:sldId id="634" r:id="rId26"/>
    <p:sldId id="635" r:id="rId27"/>
    <p:sldId id="637" r:id="rId28"/>
    <p:sldId id="638" r:id="rId29"/>
    <p:sldId id="639" r:id="rId30"/>
    <p:sldId id="640" r:id="rId31"/>
    <p:sldId id="642" r:id="rId32"/>
    <p:sldId id="641" r:id="rId33"/>
    <p:sldId id="643" r:id="rId34"/>
    <p:sldId id="644" r:id="rId35"/>
    <p:sldId id="544" r:id="rId36"/>
    <p:sldId id="670" r:id="rId37"/>
    <p:sldId id="650" r:id="rId38"/>
    <p:sldId id="659" r:id="rId39"/>
    <p:sldId id="660" r:id="rId40"/>
    <p:sldId id="661" r:id="rId41"/>
    <p:sldId id="662" r:id="rId42"/>
    <p:sldId id="663" r:id="rId43"/>
    <p:sldId id="664" r:id="rId44"/>
    <p:sldId id="652" r:id="rId45"/>
    <p:sldId id="653" r:id="rId46"/>
    <p:sldId id="666" r:id="rId47"/>
    <p:sldId id="667" r:id="rId48"/>
    <p:sldId id="571" r:id="rId49"/>
    <p:sldId id="593" r:id="rId50"/>
    <p:sldId id="654" r:id="rId51"/>
    <p:sldId id="624" r:id="rId52"/>
    <p:sldId id="625" r:id="rId53"/>
    <p:sldId id="657" r:id="rId54"/>
    <p:sldId id="590" r:id="rId55"/>
    <p:sldId id="554" r:id="rId56"/>
    <p:sldId id="560" r:id="rId57"/>
    <p:sldId id="665" r:id="rId58"/>
    <p:sldId id="655" r:id="rId59"/>
    <p:sldId id="675" r:id="rId60"/>
    <p:sldId id="585" r:id="rId61"/>
    <p:sldId id="673" r:id="rId62"/>
    <p:sldId id="676" r:id="rId63"/>
    <p:sldId id="677" r:id="rId64"/>
    <p:sldId id="678" r:id="rId65"/>
    <p:sldId id="679" r:id="rId66"/>
    <p:sldId id="680" r:id="rId67"/>
    <p:sldId id="681" r:id="rId68"/>
    <p:sldId id="682" r:id="rId69"/>
    <p:sldId id="683" r:id="rId70"/>
    <p:sldId id="684" r:id="rId71"/>
    <p:sldId id="685" r:id="rId72"/>
    <p:sldId id="686" r:id="rId73"/>
    <p:sldId id="687" r:id="rId74"/>
    <p:sldId id="688" r:id="rId75"/>
    <p:sldId id="689" r:id="rId76"/>
    <p:sldId id="690" r:id="rId77"/>
    <p:sldId id="691" r:id="rId78"/>
    <p:sldId id="692" r:id="rId79"/>
    <p:sldId id="693" r:id="rId80"/>
    <p:sldId id="694" r:id="rId81"/>
    <p:sldId id="695" r:id="rId82"/>
    <p:sldId id="696" r:id="rId83"/>
    <p:sldId id="697" r:id="rId84"/>
    <p:sldId id="698" r:id="rId85"/>
    <p:sldId id="699" r:id="rId86"/>
    <p:sldId id="700" r:id="rId87"/>
    <p:sldId id="701" r:id="rId88"/>
    <p:sldId id="669" r:id="rId89"/>
    <p:sldId id="647" r:id="rId90"/>
    <p:sldId id="649" r:id="rId9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0EB"/>
    <a:srgbClr val="D7E7F5"/>
    <a:srgbClr val="98C6E8"/>
    <a:srgbClr val="76ABDC"/>
    <a:srgbClr val="C0D2FE"/>
    <a:srgbClr val="5B9BD5"/>
    <a:srgbClr val="023F5C"/>
    <a:srgbClr val="ED7B2E"/>
    <a:srgbClr val="79FF79"/>
    <a:srgbClr val="DEE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1290" autoAdjust="0"/>
  </p:normalViewPr>
  <p:slideViewPr>
    <p:cSldViewPr snapToGrid="0">
      <p:cViewPr varScale="1">
        <p:scale>
          <a:sx n="57" d="100"/>
          <a:sy n="57" d="100"/>
        </p:scale>
        <p:origin x="87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9:47:15.414"/>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9:47:32.187"/>
    </inkml:context>
    <inkml:brush xml:id="br0">
      <inkml:brushProperty name="width" value="0.035" units="cm"/>
      <inkml:brushProperty name="height" value="0.035" units="cm"/>
      <inkml:brushProperty name="color" value="#FFFFFF"/>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9:47:32.778"/>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9:47:33.287"/>
    </inkml:context>
    <inkml:brush xml:id="br0">
      <inkml:brushProperty name="width" value="0.035" units="cm"/>
      <inkml:brushProperty name="height" value="0.035" units="cm"/>
      <inkml:brushProperty name="color" value="#FFFFFF"/>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9:47:33.645"/>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8T19:47:34"/>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CEE064-6556-459C-AE89-7CBC718B1C19}" type="datetimeFigureOut">
              <a:rPr lang="en-US" smtClean="0"/>
              <a:t>2/26/2025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3E3228-4DED-45CA-AC47-0AF78B0E38D3}" type="slidenum">
              <a:rPr lang="en-US" smtClean="0"/>
              <a:t>‹#›</a:t>
            </a:fld>
            <a:endParaRPr lang="en-US" dirty="0"/>
          </a:p>
        </p:txBody>
      </p:sp>
    </p:spTree>
    <p:extLst>
      <p:ext uri="{BB962C8B-B14F-4D97-AF65-F5344CB8AC3E}">
        <p14:creationId xmlns:p14="http://schemas.microsoft.com/office/powerpoint/2010/main" val="251993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Introductions</a:t>
            </a:r>
          </a:p>
          <a:p>
            <a:r>
              <a:rPr lang="en-US" dirty="0"/>
              <a:t>Housekeeping – Restrooms, vending machines</a:t>
            </a:r>
          </a:p>
        </p:txBody>
      </p:sp>
      <p:sp>
        <p:nvSpPr>
          <p:cNvPr id="4" name="Slide Number Placeholder 3"/>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742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B46AC-2CBC-23C8-8B67-F8AC5AA02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0B64A-ECC3-BF3A-638C-A760B2183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22809-ADB9-EE67-8681-31944C7120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292886-CD02-1B6E-7632-FD058B5450D9}"/>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2209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E912-3BE8-98A4-3CB4-53B9FDB6E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36907-10A2-5B4E-64FE-642994BD6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73C29-188D-AE07-2996-3AE01EAC62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4BE914-B480-8D9B-EF69-ED45B1B8B5F1}"/>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451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A816-F416-6E65-BE74-7F1E1A112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5906C-DE90-9426-6EB3-4F9E40A98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15588-0D06-D938-A465-557B5146C033}"/>
              </a:ext>
            </a:extLst>
          </p:cNvPr>
          <p:cNvSpPr>
            <a:spLocks noGrp="1"/>
          </p:cNvSpPr>
          <p:nvPr>
            <p:ph type="body" idx="1"/>
          </p:nvPr>
        </p:nvSpPr>
        <p:spPr/>
        <p:txBody>
          <a:bodyPr/>
          <a:lstStyle/>
          <a:p>
            <a:r>
              <a:rPr lang="en-US" dirty="0"/>
              <a:t>We are hearing that Work Number charges will be back to July 2024, although we have not received official correspondence in writing.</a:t>
            </a:r>
          </a:p>
        </p:txBody>
      </p:sp>
      <p:sp>
        <p:nvSpPr>
          <p:cNvPr id="4" name="Slide Number Placeholder 3">
            <a:extLst>
              <a:ext uri="{FF2B5EF4-FFF2-40B4-BE49-F238E27FC236}">
                <a16:creationId xmlns:a16="http://schemas.microsoft.com/office/drawing/2014/main" id="{9E3B2337-C188-B5A4-8CCB-9B5D70DE5526}"/>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63096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E7E20-8D42-EC78-2C0E-76064680D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A4C5C-B523-E302-FA17-43EBD7C16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BFBB8-369C-8F32-EFE5-5E50E9C9C453}"/>
              </a:ext>
            </a:extLst>
          </p:cNvPr>
          <p:cNvSpPr>
            <a:spLocks noGrp="1"/>
          </p:cNvSpPr>
          <p:nvPr>
            <p:ph type="body" idx="1"/>
          </p:nvPr>
        </p:nvSpPr>
        <p:spPr/>
        <p:txBody>
          <a:bodyPr/>
          <a:lstStyle/>
          <a:p>
            <a:r>
              <a:rPr lang="en-US" dirty="0"/>
              <a:t>EBP = Evidence Based Programs</a:t>
            </a:r>
          </a:p>
          <a:p>
            <a:endParaRPr lang="en-US" dirty="0"/>
          </a:p>
        </p:txBody>
      </p:sp>
      <p:sp>
        <p:nvSpPr>
          <p:cNvPr id="4" name="Slide Number Placeholder 3">
            <a:extLst>
              <a:ext uri="{FF2B5EF4-FFF2-40B4-BE49-F238E27FC236}">
                <a16:creationId xmlns:a16="http://schemas.microsoft.com/office/drawing/2014/main" id="{FEC3342A-F8CB-EE70-5736-8D7AD7203CAA}"/>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3252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EDE6-36C9-4324-8773-BD9AB2534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9DACA-7763-8D08-19CE-CDA3AC067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9A192-9CE6-6782-12FA-A3FDB74B8C06}"/>
              </a:ext>
            </a:extLst>
          </p:cNvPr>
          <p:cNvSpPr>
            <a:spLocks noGrp="1"/>
          </p:cNvSpPr>
          <p:nvPr>
            <p:ph type="body" idx="1"/>
          </p:nvPr>
        </p:nvSpPr>
        <p:spPr/>
        <p:txBody>
          <a:bodyPr/>
          <a:lstStyle/>
          <a:p>
            <a:pPr marL="0" marR="0" indent="0">
              <a:spcBef>
                <a:spcPts val="0"/>
              </a:spcBef>
              <a:spcAft>
                <a:spcPts val="0"/>
              </a:spcAft>
              <a:buClr>
                <a:srgbClr val="ED7B2E"/>
              </a:buClr>
              <a:buFont typeface="Arial" panose="020B0604020202020204" pitchFamily="34" charset="0"/>
              <a:buNone/>
            </a:pPr>
            <a:r>
              <a:rPr lang="en-US" sz="1200" kern="100" dirty="0">
                <a:solidFill>
                  <a:srgbClr val="023F5C"/>
                </a:solidFill>
                <a:effectLst/>
                <a:latin typeface="+mn-lt"/>
                <a:ea typeface="Aptos" panose="020B0004020202020204" pitchFamily="34" charset="0"/>
                <a:cs typeface="Times New Roman" panose="02020603050405020304" pitchFamily="18" charset="0"/>
              </a:rPr>
              <a:t>Identified practices:</a:t>
            </a:r>
          </a:p>
          <a:p>
            <a:pPr marL="342900" marR="0" indent="-342900">
              <a:spcBef>
                <a:spcPts val="0"/>
              </a:spcBef>
              <a:spcAft>
                <a:spcPts val="0"/>
              </a:spcAft>
              <a:buClr>
                <a:srgbClr val="ED7B2E"/>
              </a:buClr>
              <a:buFont typeface="Arial" panose="020B0604020202020204" pitchFamily="34" charset="0"/>
              <a:buChar char="•"/>
            </a:pPr>
            <a:r>
              <a:rPr lang="en-US" sz="1200" kern="100" dirty="0">
                <a:solidFill>
                  <a:srgbClr val="023F5C"/>
                </a:solidFill>
                <a:effectLst/>
                <a:latin typeface="+mn-lt"/>
                <a:ea typeface="Aptos" panose="020B0004020202020204" pitchFamily="34" charset="0"/>
                <a:cs typeface="Times New Roman" panose="02020603050405020304" pitchFamily="18" charset="0"/>
              </a:rPr>
              <a:t>Maintaining experienced foster families on retainer to provide temporary emergency placement until a treatment placement can be located.</a:t>
            </a:r>
          </a:p>
          <a:p>
            <a:pPr marL="342900" marR="0" indent="-342900">
              <a:spcBef>
                <a:spcPts val="0"/>
              </a:spcBef>
              <a:spcAft>
                <a:spcPts val="0"/>
              </a:spcAft>
              <a:buClr>
                <a:srgbClr val="ED7B2E"/>
              </a:buClr>
              <a:buFont typeface="Arial" panose="020B0604020202020204" pitchFamily="34" charset="0"/>
              <a:buChar char="•"/>
            </a:pPr>
            <a:r>
              <a:rPr lang="en-US" sz="1200" kern="100" dirty="0">
                <a:solidFill>
                  <a:srgbClr val="023F5C"/>
                </a:solidFill>
                <a:effectLst/>
                <a:latin typeface="+mn-lt"/>
                <a:ea typeface="Aptos" panose="020B0004020202020204" pitchFamily="34" charset="0"/>
                <a:cs typeface="Times New Roman" panose="02020603050405020304" pitchFamily="18" charset="0"/>
              </a:rPr>
              <a:t>Providing short-term rate increases to placement providers who can meet the needs of children who require an exceptional level of supervision.</a:t>
            </a:r>
          </a:p>
          <a:p>
            <a:pPr marL="342900" marR="0" indent="-342900">
              <a:spcBef>
                <a:spcPts val="0"/>
              </a:spcBef>
              <a:spcAft>
                <a:spcPts val="0"/>
              </a:spcAft>
              <a:buClr>
                <a:srgbClr val="ED7B2E"/>
              </a:buClr>
              <a:buFont typeface="Arial" panose="020B0604020202020204" pitchFamily="34" charset="0"/>
              <a:buChar char="•"/>
            </a:pPr>
            <a:r>
              <a:rPr lang="en-US" sz="1200" kern="100" dirty="0">
                <a:solidFill>
                  <a:srgbClr val="023F5C"/>
                </a:solidFill>
                <a:effectLst/>
                <a:latin typeface="+mn-lt"/>
                <a:ea typeface="Aptos" panose="020B0004020202020204" pitchFamily="34" charset="0"/>
                <a:cs typeface="Times New Roman" panose="02020603050405020304" pitchFamily="18" charset="0"/>
              </a:rPr>
              <a:t>Implementing individual local solutions (approved on case by case) that prevent a child in DSS custody from spending a night in the DSS offices.</a:t>
            </a:r>
          </a:p>
          <a:p>
            <a:endParaRPr lang="en-US" dirty="0"/>
          </a:p>
        </p:txBody>
      </p:sp>
      <p:sp>
        <p:nvSpPr>
          <p:cNvPr id="4" name="Slide Number Placeholder 3">
            <a:extLst>
              <a:ext uri="{FF2B5EF4-FFF2-40B4-BE49-F238E27FC236}">
                <a16:creationId xmlns:a16="http://schemas.microsoft.com/office/drawing/2014/main" id="{E8284A95-98C1-9628-250F-A32B7323A089}"/>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1822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A6B5-7960-A831-DFD8-1044DE641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3BFDA-40F3-192D-4D69-94EC969E6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1FFDA-3B04-E092-04F4-D5F446D6D27F}"/>
              </a:ext>
            </a:extLst>
          </p:cNvPr>
          <p:cNvSpPr>
            <a:spLocks noGrp="1"/>
          </p:cNvSpPr>
          <p:nvPr>
            <p:ph type="body" idx="1"/>
          </p:nvPr>
        </p:nvSpPr>
        <p:spPr/>
        <p:txBody>
          <a:bodyPr/>
          <a:lstStyle/>
          <a:p>
            <a:r>
              <a:rPr lang="en-US" dirty="0"/>
              <a:t>PATH NC = Partnership and Technology Hub for North Carolina </a:t>
            </a:r>
          </a:p>
          <a:p>
            <a:r>
              <a:rPr lang="en-US" dirty="0"/>
              <a:t>Does your county use a case management system in child welfare other than CWIS/PATH NC?  NCDHHS has implemented a statewide child welfare solution, PATH NC, and this system may contain components that could be considered duplicative of some or all functionality that a county purchased system provides.  When ADP is duplicative, costs are not approved for reimbursement and become a county expense.</a:t>
            </a:r>
          </a:p>
        </p:txBody>
      </p:sp>
      <p:sp>
        <p:nvSpPr>
          <p:cNvPr id="4" name="Slide Number Placeholder 3">
            <a:extLst>
              <a:ext uri="{FF2B5EF4-FFF2-40B4-BE49-F238E27FC236}">
                <a16:creationId xmlns:a16="http://schemas.microsoft.com/office/drawing/2014/main" id="{77101DBA-7329-4D9B-A2EB-FC2EDAD7C986}"/>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8411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B48C-877C-7FBF-E5F9-CB092EC7F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75916-843B-DC0D-C05E-1EFD0CB52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B67A7-80E1-EC38-E3E4-4D20F1B78318}"/>
              </a:ext>
            </a:extLst>
          </p:cNvPr>
          <p:cNvSpPr>
            <a:spLocks noGrp="1"/>
          </p:cNvSpPr>
          <p:nvPr>
            <p:ph type="body" idx="1"/>
          </p:nvPr>
        </p:nvSpPr>
        <p:spPr/>
        <p:txBody>
          <a:bodyPr/>
          <a:lstStyle/>
          <a:p>
            <a:r>
              <a:rPr lang="en-US" dirty="0"/>
              <a:t>Background – Cost is estimated at $24.00 per employee plus any additional fees charged by the agency’s local sheriff’s department for fingerprinting costs associated with background check testing.   Counties are billed (drafted?) 34% for the background fee, so this is not reimbursable.  Fees charged to agency by local sheriff’s department for fingerprinting are reimbursable.</a:t>
            </a:r>
          </a:p>
          <a:p>
            <a:r>
              <a:rPr lang="en-US" dirty="0"/>
              <a:t>Genetic Testing – </a:t>
            </a:r>
            <a:r>
              <a:rPr lang="en-US" sz="12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Counties are billed directly by vendor.  C</a:t>
            </a:r>
            <a:r>
              <a:rPr lang="en-US" dirty="0"/>
              <a:t>urrent contract ends April 5, 2028.</a:t>
            </a:r>
          </a:p>
        </p:txBody>
      </p:sp>
      <p:sp>
        <p:nvSpPr>
          <p:cNvPr id="4" name="Slide Number Placeholder 3">
            <a:extLst>
              <a:ext uri="{FF2B5EF4-FFF2-40B4-BE49-F238E27FC236}">
                <a16:creationId xmlns:a16="http://schemas.microsoft.com/office/drawing/2014/main" id="{F64BA0BD-8EAC-0B06-AC2F-40178C3F8E5D}"/>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4289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207B-A444-2012-FA58-34DF4F3CE5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B5A90-E734-A9E7-348C-965C75AA3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EE196-38BE-F137-A21B-C44C6E2105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1C9716-B8EF-C8A5-F715-F2715ABA3372}"/>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487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FE6C-8253-0703-10CD-05DBF225B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22C90-0CCD-FE5B-93D8-4721041E8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627B7-C788-B1C4-8756-37EB47C0F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801690-F145-0A9A-FB85-751071EDA771}"/>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9298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637E-D9B0-1E4A-8C75-ED7905459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F56A3-8DE6-F7BB-71C7-059190444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C946D-BDE0-C227-468B-2F7B3C2D96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6CDBB-3D4A-4F36-B4B3-AB61F7064827}"/>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1992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32935-5E68-4798-82B3-865B63E5EBAC}" type="slidenum">
              <a:rPr lang="en-US" smtClean="0"/>
              <a:t>2</a:t>
            </a:fld>
            <a:endParaRPr lang="en-US" dirty="0"/>
          </a:p>
        </p:txBody>
      </p:sp>
    </p:spTree>
    <p:extLst>
      <p:ext uri="{BB962C8B-B14F-4D97-AF65-F5344CB8AC3E}">
        <p14:creationId xmlns:p14="http://schemas.microsoft.com/office/powerpoint/2010/main" val="293095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A73D-4851-34F1-41BF-033FBC225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F52D5-B63A-B771-C1EF-8A5F02F2F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76D95-DFB5-DA8B-91E4-87C8D3520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DBE2C-2243-339F-AAC6-68BBC598EA37}"/>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8687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94A8B-3CF9-938B-2C69-ACCCBD68F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7A012-1473-CF20-5AD9-754C01B7C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6AD4A-B10A-1729-B453-3488A56F8F20}"/>
              </a:ext>
            </a:extLst>
          </p:cNvPr>
          <p:cNvSpPr>
            <a:spLocks noGrp="1"/>
          </p:cNvSpPr>
          <p:nvPr>
            <p:ph type="body" idx="1"/>
          </p:nvPr>
        </p:nvSpPr>
        <p:spPr/>
        <p:txBody>
          <a:bodyPr/>
          <a:lstStyle/>
          <a:p>
            <a:r>
              <a:rPr lang="en-US" dirty="0"/>
              <a:t>Counties will see increased costs on their budget estimates for Food and Nutrition services based on increased numbers of FNS recipients enrolled in the program as a result of lingering impact of COVID on the economy, ongoing food insecurities, and Medicaid expansion.</a:t>
            </a:r>
          </a:p>
        </p:txBody>
      </p:sp>
      <p:sp>
        <p:nvSpPr>
          <p:cNvPr id="4" name="Slide Number Placeholder 3">
            <a:extLst>
              <a:ext uri="{FF2B5EF4-FFF2-40B4-BE49-F238E27FC236}">
                <a16:creationId xmlns:a16="http://schemas.microsoft.com/office/drawing/2014/main" id="{30C665D8-E3E0-78E1-3B3C-4FA7237F6989}"/>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0962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ED74A-62A3-13FC-7697-40CB6270D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21B35-15F7-B332-2B69-313765CE3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CC589-D6B6-386F-F4E7-373F3D5091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38A54-6FDB-6A70-6E8B-5BF4B884292D}"/>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0432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midst of budget season.  Some of you may even be completed with our budget as some County Management teams require budgets early.  Others will allow time for DSS to receive budget estimates which are released by February 15</a:t>
            </a:r>
            <a:r>
              <a:rPr lang="en-US" baseline="30000" dirty="0"/>
              <a:t>th</a:t>
            </a:r>
            <a:r>
              <a:rPr lang="en-US" dirty="0"/>
              <a:t> annually – which were just released February 13</a:t>
            </a:r>
            <a:r>
              <a:rPr lang="en-US" baseline="30000" dirty="0"/>
              <a:t>th</a:t>
            </a:r>
            <a:r>
              <a:rPr lang="en-US" dirty="0"/>
              <a:t>.</a:t>
            </a:r>
          </a:p>
          <a:p>
            <a:r>
              <a:rPr lang="en-US" dirty="0"/>
              <a:t>Here are a few key budget issues for to consider for the upcoming year.  We included the handout with your materials for today’s meeting.</a:t>
            </a:r>
          </a:p>
        </p:txBody>
      </p:sp>
      <p:sp>
        <p:nvSpPr>
          <p:cNvPr id="4" name="Slide Number Placeholder 3"/>
          <p:cNvSpPr>
            <a:spLocks noGrp="1"/>
          </p:cNvSpPr>
          <p:nvPr>
            <p:ph type="sldNum" sz="quarter" idx="5"/>
          </p:nvPr>
        </p:nvSpPr>
        <p:spPr/>
        <p:txBody>
          <a:bodyPr/>
          <a:lstStyle/>
          <a:p>
            <a:pPr defTabSz="931774">
              <a:defRPr/>
            </a:pPr>
            <a:fld id="{1B632935-5E68-4798-82B3-865B63E5EBAC}" type="slidenum">
              <a:rPr lang="en-US">
                <a:solidFill>
                  <a:prstClr val="black"/>
                </a:solidFill>
                <a:latin typeface="Calibri" panose="020F0502020204030204"/>
              </a:rPr>
              <a:pPr defTabSz="931774">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9392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7E169-3458-04B0-8B47-A669B4A84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B53C0-0DCE-EC31-284A-7A301CFA5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008E0-0D4A-1A41-BC1E-E271AE155F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77241-AB1D-AC1C-F226-BBC9033952C2}"/>
              </a:ext>
            </a:extLst>
          </p:cNvPr>
          <p:cNvSpPr>
            <a:spLocks noGrp="1"/>
          </p:cNvSpPr>
          <p:nvPr>
            <p:ph type="sldNum" sz="quarter" idx="5"/>
          </p:nvPr>
        </p:nvSpPr>
        <p:spPr/>
        <p:txBody>
          <a:bodyPr/>
          <a:lstStyle/>
          <a:p>
            <a:fld id="{1B3E3228-4DED-45CA-AC47-0AF78B0E38D3}" type="slidenum">
              <a:rPr lang="en-US" smtClean="0"/>
              <a:t>36</a:t>
            </a:fld>
            <a:endParaRPr lang="en-US" dirty="0"/>
          </a:p>
        </p:txBody>
      </p:sp>
    </p:spTree>
    <p:extLst>
      <p:ext uri="{BB962C8B-B14F-4D97-AF65-F5344CB8AC3E}">
        <p14:creationId xmlns:p14="http://schemas.microsoft.com/office/powerpoint/2010/main" val="97454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7D57-F524-107C-7678-3835C9D5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5DD3B-0972-5E57-29C1-8F04AFBA2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AB632-D5AF-B71C-9CF8-FCD8D206A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CCCDC1-DC57-EA59-0E1F-8402EFE7260C}"/>
              </a:ext>
            </a:extLst>
          </p:cNvPr>
          <p:cNvSpPr>
            <a:spLocks noGrp="1"/>
          </p:cNvSpPr>
          <p:nvPr>
            <p:ph type="sldNum" sz="quarter" idx="5"/>
          </p:nvPr>
        </p:nvSpPr>
        <p:spPr/>
        <p:txBody>
          <a:bodyPr/>
          <a:lstStyle/>
          <a:p>
            <a:fld id="{1B632935-5E68-4798-82B3-865B63E5EBAC}" type="slidenum">
              <a:rPr lang="en-US" smtClean="0"/>
              <a:t>37</a:t>
            </a:fld>
            <a:endParaRPr lang="en-US" dirty="0"/>
          </a:p>
        </p:txBody>
      </p:sp>
    </p:spTree>
    <p:extLst>
      <p:ext uri="{BB962C8B-B14F-4D97-AF65-F5344CB8AC3E}">
        <p14:creationId xmlns:p14="http://schemas.microsoft.com/office/powerpoint/2010/main" val="2577586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1BC02-526D-17F6-8B56-A6C64BE08535}"/>
            </a:ext>
          </a:extLst>
        </p:cNvPr>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1713582-2AAE-813A-D55D-960E715B2D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C1748ADA-E90A-C2E1-D0A7-A158EF1A0D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CC3D175B-7DFE-0708-126F-32B5DA35B5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C9F696D4-0BF1-4E7A-A3BC-3ACE9DF439F7}"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65887"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1716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6C2A9-45F1-5F7E-A89E-6B76FFD21E1A}"/>
            </a:ext>
          </a:extLst>
        </p:cNvPr>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0BBFB3F0-BCB0-B1C4-5140-B610E5A4A9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4F292127-B462-57E4-FCE6-FF4300109D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52BBEEB3-EDBA-3276-BB2E-5F84F1AFEE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C9F696D4-0BF1-4E7A-A3BC-3ACE9DF439F7}"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65887"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649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17C7-01D0-17E9-9ACA-1A868D708D23}"/>
            </a:ext>
          </a:extLst>
        </p:cNvPr>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0CB82319-84AE-9027-BF3F-06AB2C1D84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AAE054DB-A23F-BE4F-66F0-3F41C29EB6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46893865-0E4D-2501-DDC6-746356FEAB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C9F696D4-0BF1-4E7A-A3BC-3ACE9DF439F7}"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65887"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4934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93C9B-C01C-69DA-90D1-682B904B40BB}"/>
            </a:ext>
          </a:extLst>
        </p:cNvPr>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D6BCBAC-E2BE-5482-94B4-DBF301F27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C2540BC7-1C0A-4687-C470-C955BE8189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39EE6FED-0B3D-2FC2-2A4A-87E786CA29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C9F696D4-0BF1-4E7A-A3BC-3ACE9DF439F7}"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65887"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988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32935-5E68-4798-82B3-865B63E5EBAC}" type="slidenum">
              <a:rPr lang="en-US" smtClean="0"/>
              <a:t>3</a:t>
            </a:fld>
            <a:endParaRPr lang="en-US" dirty="0"/>
          </a:p>
        </p:txBody>
      </p:sp>
    </p:spTree>
    <p:extLst>
      <p:ext uri="{BB962C8B-B14F-4D97-AF65-F5344CB8AC3E}">
        <p14:creationId xmlns:p14="http://schemas.microsoft.com/office/powerpoint/2010/main" val="288813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5ED3-09B2-F299-7EFD-9F0B39E7D5CF}"/>
            </a:ext>
          </a:extLst>
        </p:cNvPr>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EA2BFFD2-0AE5-56B3-0089-A62EFA3A29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078E8BFC-ADAD-17E1-6C32-89AF67F9F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3B0BE074-B25E-4385-D822-EABEBAF487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C9F696D4-0BF1-4E7A-A3BC-3ACE9DF439F7}"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65887"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535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8F6A0-4E90-2AFF-025B-5B4C55F6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0A1A5-BE3B-6A52-9006-61680E6B80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052E3-5CF7-B7C2-0FCD-6CEFBFF152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94D89-6186-ECCE-2CE7-61B7388CA12B}"/>
              </a:ext>
            </a:extLst>
          </p:cNvPr>
          <p:cNvSpPr>
            <a:spLocks noGrp="1"/>
          </p:cNvSpPr>
          <p:nvPr>
            <p:ph type="sldNum" sz="quarter" idx="5"/>
          </p:nvPr>
        </p:nvSpPr>
        <p:spPr/>
        <p:txBody>
          <a:bodyPr/>
          <a:lstStyle/>
          <a:p>
            <a:fld id="{1B632935-5E68-4798-82B3-865B63E5EBAC}" type="slidenum">
              <a:rPr lang="en-US" smtClean="0"/>
              <a:t>43</a:t>
            </a:fld>
            <a:endParaRPr lang="en-US" dirty="0"/>
          </a:p>
        </p:txBody>
      </p:sp>
    </p:spTree>
    <p:extLst>
      <p:ext uri="{BB962C8B-B14F-4D97-AF65-F5344CB8AC3E}">
        <p14:creationId xmlns:p14="http://schemas.microsoft.com/office/powerpoint/2010/main" val="3755670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80F9-50E0-E4AF-0526-A7E8E56DE9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163ED-5EC1-1A66-6D4E-8330C42B5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EF8D6-B37A-60EB-33B1-964731D245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E0AFB-5030-7937-2CEE-6484AC3E8524}"/>
              </a:ext>
            </a:extLst>
          </p:cNvPr>
          <p:cNvSpPr>
            <a:spLocks noGrp="1"/>
          </p:cNvSpPr>
          <p:nvPr>
            <p:ph type="sldNum" sz="quarter" idx="5"/>
          </p:nvPr>
        </p:nvSpPr>
        <p:spPr/>
        <p:txBody>
          <a:bodyPr/>
          <a:lstStyle/>
          <a:p>
            <a:fld id="{1B632935-5E68-4798-82B3-865B63E5EBAC}" type="slidenum">
              <a:rPr lang="en-US" smtClean="0"/>
              <a:t>44</a:t>
            </a:fld>
            <a:endParaRPr lang="en-US" dirty="0"/>
          </a:p>
        </p:txBody>
      </p:sp>
    </p:spTree>
    <p:extLst>
      <p:ext uri="{BB962C8B-B14F-4D97-AF65-F5344CB8AC3E}">
        <p14:creationId xmlns:p14="http://schemas.microsoft.com/office/powerpoint/2010/main" val="2005677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416F-E8BF-CD66-2B0D-B62D072A4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B9373-C806-D4FF-5098-90D6390E0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7DF37-D91B-57FC-0BF6-1EE5A69568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73F3E0-7FD3-DFEF-1164-DE170AB5B9EF}"/>
              </a:ext>
            </a:extLst>
          </p:cNvPr>
          <p:cNvSpPr>
            <a:spLocks noGrp="1"/>
          </p:cNvSpPr>
          <p:nvPr>
            <p:ph type="sldNum" sz="quarter" idx="5"/>
          </p:nvPr>
        </p:nvSpPr>
        <p:spPr/>
        <p:txBody>
          <a:bodyPr/>
          <a:lstStyle/>
          <a:p>
            <a:fld id="{1B632935-5E68-4798-82B3-865B63E5EBAC}" type="slidenum">
              <a:rPr lang="en-US" smtClean="0"/>
              <a:t>45</a:t>
            </a:fld>
            <a:endParaRPr lang="en-US" dirty="0"/>
          </a:p>
        </p:txBody>
      </p:sp>
    </p:spTree>
    <p:extLst>
      <p:ext uri="{BB962C8B-B14F-4D97-AF65-F5344CB8AC3E}">
        <p14:creationId xmlns:p14="http://schemas.microsoft.com/office/powerpoint/2010/main" val="3579302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75F2-001F-381D-E5EE-348B2D0EF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03D92-B975-5B27-9581-69733FAA0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8A10B-6A3C-E772-3A29-785AC39382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2C40E1-7F3E-6284-9E81-1B93EEF29C29}"/>
              </a:ext>
            </a:extLst>
          </p:cNvPr>
          <p:cNvSpPr>
            <a:spLocks noGrp="1"/>
          </p:cNvSpPr>
          <p:nvPr>
            <p:ph type="sldNum" sz="quarter" idx="5"/>
          </p:nvPr>
        </p:nvSpPr>
        <p:spPr/>
        <p:txBody>
          <a:bodyPr/>
          <a:lstStyle/>
          <a:p>
            <a:fld id="{1B632935-5E68-4798-82B3-865B63E5EBAC}" type="slidenum">
              <a:rPr lang="en-US" smtClean="0"/>
              <a:t>46</a:t>
            </a:fld>
            <a:endParaRPr lang="en-US" dirty="0"/>
          </a:p>
        </p:txBody>
      </p:sp>
    </p:spTree>
    <p:extLst>
      <p:ext uri="{BB962C8B-B14F-4D97-AF65-F5344CB8AC3E}">
        <p14:creationId xmlns:p14="http://schemas.microsoft.com/office/powerpoint/2010/main" val="3224438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C91D5-46C2-D1B6-40E9-549F80DA6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0931-46A5-39B2-23FD-87302703F1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F9E41-83D8-6573-3088-5E8C739019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0BA642-5FC7-F565-58E7-560ABC4C3F69}"/>
              </a:ext>
            </a:extLst>
          </p:cNvPr>
          <p:cNvSpPr>
            <a:spLocks noGrp="1"/>
          </p:cNvSpPr>
          <p:nvPr>
            <p:ph type="sldNum" sz="quarter" idx="5"/>
          </p:nvPr>
        </p:nvSpPr>
        <p:spPr/>
        <p:txBody>
          <a:bodyPr/>
          <a:lstStyle/>
          <a:p>
            <a:fld id="{1B632935-5E68-4798-82B3-865B63E5EBAC}" type="slidenum">
              <a:rPr lang="en-US" smtClean="0"/>
              <a:t>47</a:t>
            </a:fld>
            <a:endParaRPr lang="en-US" dirty="0"/>
          </a:p>
        </p:txBody>
      </p:sp>
    </p:spTree>
    <p:extLst>
      <p:ext uri="{BB962C8B-B14F-4D97-AF65-F5344CB8AC3E}">
        <p14:creationId xmlns:p14="http://schemas.microsoft.com/office/powerpoint/2010/main" val="2618334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32935-5E68-4798-82B3-865B63E5EBAC}" type="slidenum">
              <a:rPr lang="en-US" smtClean="0"/>
              <a:t>48</a:t>
            </a:fld>
            <a:endParaRPr lang="en-US" dirty="0"/>
          </a:p>
        </p:txBody>
      </p:sp>
    </p:spTree>
    <p:extLst>
      <p:ext uri="{BB962C8B-B14F-4D97-AF65-F5344CB8AC3E}">
        <p14:creationId xmlns:p14="http://schemas.microsoft.com/office/powerpoint/2010/main" val="1700883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CB84E-5A06-2348-7418-D8E5FC83A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8A5B5-E2E3-6C76-A348-3108030BB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14EA0-81DD-E2DF-C108-6D73E3E5DE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7CD8A-AA05-1BE5-7AB6-10443A236186}"/>
              </a:ext>
            </a:extLst>
          </p:cNvPr>
          <p:cNvSpPr>
            <a:spLocks noGrp="1"/>
          </p:cNvSpPr>
          <p:nvPr>
            <p:ph type="sldNum" sz="quarter" idx="5"/>
          </p:nvPr>
        </p:nvSpPr>
        <p:spPr/>
        <p:txBody>
          <a:bodyPr/>
          <a:lstStyle/>
          <a:p>
            <a:fld id="{1B632935-5E68-4798-82B3-865B63E5EBAC}" type="slidenum">
              <a:rPr lang="en-US" smtClean="0"/>
              <a:t>49</a:t>
            </a:fld>
            <a:endParaRPr lang="en-US" dirty="0"/>
          </a:p>
        </p:txBody>
      </p:sp>
    </p:spTree>
    <p:extLst>
      <p:ext uri="{BB962C8B-B14F-4D97-AF65-F5344CB8AC3E}">
        <p14:creationId xmlns:p14="http://schemas.microsoft.com/office/powerpoint/2010/main" val="3924366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A0834-1D37-4C7E-36BC-4BEC4FE80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2B52E-1897-8626-150C-03BC9EF24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632EE-04EF-B6B5-FEF0-8EBEF59494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F09493-9FAC-179D-8666-2C513A8921C6}"/>
              </a:ext>
            </a:extLst>
          </p:cNvPr>
          <p:cNvSpPr>
            <a:spLocks noGrp="1"/>
          </p:cNvSpPr>
          <p:nvPr>
            <p:ph type="sldNum" sz="quarter" idx="5"/>
          </p:nvPr>
        </p:nvSpPr>
        <p:spPr/>
        <p:txBody>
          <a:bodyPr/>
          <a:lstStyle/>
          <a:p>
            <a:fld id="{1B632935-5E68-4798-82B3-865B63E5EBAC}" type="slidenum">
              <a:rPr lang="en-US" smtClean="0"/>
              <a:t>50</a:t>
            </a:fld>
            <a:endParaRPr lang="en-US" dirty="0"/>
          </a:p>
        </p:txBody>
      </p:sp>
    </p:spTree>
    <p:extLst>
      <p:ext uri="{BB962C8B-B14F-4D97-AF65-F5344CB8AC3E}">
        <p14:creationId xmlns:p14="http://schemas.microsoft.com/office/powerpoint/2010/main" val="1968791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E47F-BA5C-E79C-40C5-71051B7D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AEFCC-3FF5-83AA-163F-EB9A498F6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8EFF4-DFE6-E92C-4ED4-2EAEE49A8C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93972-B2DE-6910-7639-8C5ED05A6F97}"/>
              </a:ext>
            </a:extLst>
          </p:cNvPr>
          <p:cNvSpPr>
            <a:spLocks noGrp="1"/>
          </p:cNvSpPr>
          <p:nvPr>
            <p:ph type="sldNum" sz="quarter" idx="5"/>
          </p:nvPr>
        </p:nvSpPr>
        <p:spPr/>
        <p:txBody>
          <a:bodyPr/>
          <a:lstStyle/>
          <a:p>
            <a:fld id="{1B632935-5E68-4798-82B3-865B63E5EBAC}" type="slidenum">
              <a:rPr lang="en-US" smtClean="0"/>
              <a:t>53</a:t>
            </a:fld>
            <a:endParaRPr lang="en-US" dirty="0"/>
          </a:p>
        </p:txBody>
      </p:sp>
    </p:spTree>
    <p:extLst>
      <p:ext uri="{BB962C8B-B14F-4D97-AF65-F5344CB8AC3E}">
        <p14:creationId xmlns:p14="http://schemas.microsoft.com/office/powerpoint/2010/main" val="155900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16</a:t>
            </a:fld>
            <a:endParaRPr lang="en-US" dirty="0"/>
          </a:p>
        </p:txBody>
      </p:sp>
    </p:spTree>
    <p:extLst>
      <p:ext uri="{BB962C8B-B14F-4D97-AF65-F5344CB8AC3E}">
        <p14:creationId xmlns:p14="http://schemas.microsoft.com/office/powerpoint/2010/main" val="1125868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8DA08-E75A-A745-DB50-3AF4249A6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90954-0E92-ED6F-9EDF-BD877AE2D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A90E2B-4928-7B6C-A9BE-BF85BA3A9F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5F6765-F6CA-711D-1F67-3B23D691F4F8}"/>
              </a:ext>
            </a:extLst>
          </p:cNvPr>
          <p:cNvSpPr>
            <a:spLocks noGrp="1"/>
          </p:cNvSpPr>
          <p:nvPr>
            <p:ph type="sldNum" sz="quarter" idx="5"/>
          </p:nvPr>
        </p:nvSpPr>
        <p:spPr/>
        <p:txBody>
          <a:bodyPr/>
          <a:lstStyle/>
          <a:p>
            <a:fld id="{1B632935-5E68-4798-82B3-865B63E5EBAC}" type="slidenum">
              <a:rPr lang="en-US" smtClean="0"/>
              <a:t>54</a:t>
            </a:fld>
            <a:endParaRPr lang="en-US" dirty="0"/>
          </a:p>
        </p:txBody>
      </p:sp>
    </p:spTree>
    <p:extLst>
      <p:ext uri="{BB962C8B-B14F-4D97-AF65-F5344CB8AC3E}">
        <p14:creationId xmlns:p14="http://schemas.microsoft.com/office/powerpoint/2010/main" val="1465562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BE7E7D2-4C92-D11D-590C-AE250D5A47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BB1BAB80-67E1-6A29-4549-1916B652B4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a:extLst>
              <a:ext uri="{FF2B5EF4-FFF2-40B4-BE49-F238E27FC236}">
                <a16:creationId xmlns:a16="http://schemas.microsoft.com/office/drawing/2014/main" id="{7A2FEBA8-23E7-2A0E-7D3A-175FD27169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defTabSz="465887" fontAlgn="base">
              <a:spcBef>
                <a:spcPct val="0"/>
              </a:spcBef>
              <a:spcAft>
                <a:spcPct val="0"/>
              </a:spcAft>
              <a:defRPr/>
            </a:pPr>
            <a:fld id="{8706610C-A7A7-4863-B725-45262302DC80}" type="slidenum">
              <a:rPr lang="en-US" altLang="en-US">
                <a:solidFill>
                  <a:srgbClr val="000000"/>
                </a:solidFill>
                <a:latin typeface="Calibri" panose="020F0502020204030204" pitchFamily="34" charset="0"/>
              </a:rPr>
              <a:pPr defTabSz="465887" fontAlgn="base">
                <a:spcBef>
                  <a:spcPct val="0"/>
                </a:spcBef>
                <a:spcAft>
                  <a:spcPct val="0"/>
                </a:spcAft>
                <a:defRPr/>
              </a:pPr>
              <a:t>55</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858912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AD4D3A2-7227-6F65-84A1-B7254C942A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A8E782D3-E1D7-D699-D6B0-FDECF19B09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EBF603EF-738E-1A87-7FB3-C8A2DBF091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defTabSz="465887" fontAlgn="base">
              <a:spcBef>
                <a:spcPct val="0"/>
              </a:spcBef>
              <a:spcAft>
                <a:spcPct val="0"/>
              </a:spcAft>
              <a:defRPr/>
            </a:pPr>
            <a:fld id="{C9F696D4-0BF1-4E7A-A3BC-3ACE9DF439F7}" type="slidenum">
              <a:rPr lang="en-US" altLang="en-US">
                <a:solidFill>
                  <a:srgbClr val="000000"/>
                </a:solidFill>
                <a:latin typeface="Calibri" panose="020F0502020204030204" pitchFamily="34" charset="0"/>
              </a:rPr>
              <a:pPr defTabSz="465887" fontAlgn="base">
                <a:spcBef>
                  <a:spcPct val="0"/>
                </a:spcBef>
                <a:spcAft>
                  <a:spcPct val="0"/>
                </a:spcAft>
                <a:defRPr/>
              </a:pPr>
              <a:t>56</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89750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A33A-92F0-01F2-08E8-543049B6B34B}"/>
            </a:ext>
          </a:extLst>
        </p:cNvPr>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E101B770-5873-B12E-16F9-60E55D881D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FE4F69CC-8894-21B7-D4F3-FEA262302E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4F3DAF82-9561-82C7-DDA3-FEBB0C872E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anose="02040604050505020304" pitchFamily="18" charset="0"/>
              </a:defRPr>
            </a:lvl1pPr>
            <a:lvl2pPr marL="757066" indent="-291179">
              <a:defRPr>
                <a:solidFill>
                  <a:schemeClr val="tx1"/>
                </a:solidFill>
                <a:latin typeface="Century Schoolbook" panose="02040604050505020304" pitchFamily="18" charset="0"/>
              </a:defRPr>
            </a:lvl2pPr>
            <a:lvl3pPr marL="1164717" indent="-232943">
              <a:defRPr>
                <a:solidFill>
                  <a:schemeClr val="tx1"/>
                </a:solidFill>
                <a:latin typeface="Century Schoolbook" panose="02040604050505020304" pitchFamily="18" charset="0"/>
              </a:defRPr>
            </a:lvl3pPr>
            <a:lvl4pPr marL="1630604" indent="-232943">
              <a:defRPr>
                <a:solidFill>
                  <a:schemeClr val="tx1"/>
                </a:solidFill>
                <a:latin typeface="Century Schoolbook" panose="02040604050505020304" pitchFamily="18" charset="0"/>
              </a:defRPr>
            </a:lvl4pPr>
            <a:lvl5pPr marL="2096491" indent="-232943">
              <a:defRPr>
                <a:solidFill>
                  <a:schemeClr val="tx1"/>
                </a:solidFill>
                <a:latin typeface="Century Schoolbook" panose="02040604050505020304" pitchFamily="18" charset="0"/>
              </a:defRPr>
            </a:lvl5pPr>
            <a:lvl6pPr marL="2562377" indent="-232943" defTabSz="465887" eaLnBrk="0" fontAlgn="base" hangingPunct="0">
              <a:spcBef>
                <a:spcPct val="0"/>
              </a:spcBef>
              <a:spcAft>
                <a:spcPct val="0"/>
              </a:spcAft>
              <a:defRPr>
                <a:solidFill>
                  <a:schemeClr val="tx1"/>
                </a:solidFill>
                <a:latin typeface="Century Schoolbook" panose="02040604050505020304" pitchFamily="18" charset="0"/>
              </a:defRPr>
            </a:lvl6pPr>
            <a:lvl7pPr marL="3028264" indent="-232943" defTabSz="465887" eaLnBrk="0" fontAlgn="base" hangingPunct="0">
              <a:spcBef>
                <a:spcPct val="0"/>
              </a:spcBef>
              <a:spcAft>
                <a:spcPct val="0"/>
              </a:spcAft>
              <a:defRPr>
                <a:solidFill>
                  <a:schemeClr val="tx1"/>
                </a:solidFill>
                <a:latin typeface="Century Schoolbook" panose="02040604050505020304" pitchFamily="18" charset="0"/>
              </a:defRPr>
            </a:lvl7pPr>
            <a:lvl8pPr marL="3494151" indent="-232943" defTabSz="465887" eaLnBrk="0" fontAlgn="base" hangingPunct="0">
              <a:spcBef>
                <a:spcPct val="0"/>
              </a:spcBef>
              <a:spcAft>
                <a:spcPct val="0"/>
              </a:spcAft>
              <a:defRPr>
                <a:solidFill>
                  <a:schemeClr val="tx1"/>
                </a:solidFill>
                <a:latin typeface="Century Schoolbook" panose="02040604050505020304" pitchFamily="18" charset="0"/>
              </a:defRPr>
            </a:lvl8pPr>
            <a:lvl9pPr marL="3960038" indent="-232943" defTabSz="465887" eaLnBrk="0" fontAlgn="base" hangingPunct="0">
              <a:spcBef>
                <a:spcPct val="0"/>
              </a:spcBef>
              <a:spcAft>
                <a:spcPct val="0"/>
              </a:spcAft>
              <a:defRPr>
                <a:solidFill>
                  <a:schemeClr val="tx1"/>
                </a:solidFill>
                <a:latin typeface="Century Schoolbook" panose="02040604050505020304" pitchFamily="18" charset="0"/>
              </a:defRPr>
            </a:lvl9pPr>
          </a:lstStyle>
          <a:p>
            <a:pPr defTabSz="465887" fontAlgn="base">
              <a:spcBef>
                <a:spcPct val="0"/>
              </a:spcBef>
              <a:spcAft>
                <a:spcPct val="0"/>
              </a:spcAft>
              <a:defRPr/>
            </a:pPr>
            <a:fld id="{C9F696D4-0BF1-4E7A-A3BC-3ACE9DF439F7}" type="slidenum">
              <a:rPr lang="en-US" altLang="en-US">
                <a:solidFill>
                  <a:srgbClr val="000000"/>
                </a:solidFill>
                <a:latin typeface="Calibri" panose="020F0502020204030204" pitchFamily="34" charset="0"/>
              </a:rPr>
              <a:pPr defTabSz="465887" fontAlgn="base">
                <a:spcBef>
                  <a:spcPct val="0"/>
                </a:spcBef>
                <a:spcAft>
                  <a:spcPct val="0"/>
                </a:spcAft>
                <a:defRPr/>
              </a:pPr>
              <a:t>57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28122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4D844-22D7-1FDE-AAE8-0664370DB2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5B32E-D556-A1BD-DC3B-0A6A1A94F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FACC4-FAEE-60E6-78A9-2F77ABFBCB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A86E88-0CE7-8282-FCA0-BD047855EF2E}"/>
              </a:ext>
            </a:extLst>
          </p:cNvPr>
          <p:cNvSpPr>
            <a:spLocks noGrp="1"/>
          </p:cNvSpPr>
          <p:nvPr>
            <p:ph type="sldNum" sz="quarter" idx="5"/>
          </p:nvPr>
        </p:nvSpPr>
        <p:spPr/>
        <p:txBody>
          <a:bodyPr/>
          <a:lstStyle/>
          <a:p>
            <a:fld id="{1B632935-5E68-4798-82B3-865B63E5EBAC}" type="slidenum">
              <a:rPr lang="en-US" smtClean="0"/>
              <a:t>58</a:t>
            </a:fld>
            <a:endParaRPr lang="en-US" dirty="0"/>
          </a:p>
        </p:txBody>
      </p:sp>
    </p:spTree>
    <p:extLst>
      <p:ext uri="{BB962C8B-B14F-4D97-AF65-F5344CB8AC3E}">
        <p14:creationId xmlns:p14="http://schemas.microsoft.com/office/powerpoint/2010/main" val="3487943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60</a:t>
            </a:fld>
            <a:endParaRPr lang="en-US" dirty="0"/>
          </a:p>
        </p:txBody>
      </p:sp>
    </p:spTree>
    <p:extLst>
      <p:ext uri="{BB962C8B-B14F-4D97-AF65-F5344CB8AC3E}">
        <p14:creationId xmlns:p14="http://schemas.microsoft.com/office/powerpoint/2010/main" val="247801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77B1-8219-A1AF-20E4-867268222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B49DA-063C-44D2-7683-BC6ACF79F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7B1F2-89C6-2B3B-7008-0CC8AFCAE9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54BD61-C110-1222-00BC-425C09342DE1}"/>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61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22465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65</a:t>
            </a:fld>
            <a:endParaRPr lang="en-US" dirty="0"/>
          </a:p>
        </p:txBody>
      </p:sp>
    </p:spTree>
    <p:extLst>
      <p:ext uri="{BB962C8B-B14F-4D97-AF65-F5344CB8AC3E}">
        <p14:creationId xmlns:p14="http://schemas.microsoft.com/office/powerpoint/2010/main" val="24940864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66</a:t>
            </a:fld>
            <a:endParaRPr lang="en-US" dirty="0"/>
          </a:p>
        </p:txBody>
      </p:sp>
    </p:spTree>
    <p:extLst>
      <p:ext uri="{BB962C8B-B14F-4D97-AF65-F5344CB8AC3E}">
        <p14:creationId xmlns:p14="http://schemas.microsoft.com/office/powerpoint/2010/main" val="4051774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68</a:t>
            </a:fld>
            <a:endParaRPr lang="en-US" dirty="0"/>
          </a:p>
        </p:txBody>
      </p:sp>
    </p:spTree>
    <p:extLst>
      <p:ext uri="{BB962C8B-B14F-4D97-AF65-F5344CB8AC3E}">
        <p14:creationId xmlns:p14="http://schemas.microsoft.com/office/powerpoint/2010/main" val="38898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17</a:t>
            </a:fld>
            <a:endParaRPr lang="en-US" dirty="0"/>
          </a:p>
        </p:txBody>
      </p:sp>
    </p:spTree>
    <p:extLst>
      <p:ext uri="{BB962C8B-B14F-4D97-AF65-F5344CB8AC3E}">
        <p14:creationId xmlns:p14="http://schemas.microsoft.com/office/powerpoint/2010/main" val="2813964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70</a:t>
            </a:fld>
            <a:endParaRPr lang="en-US" dirty="0"/>
          </a:p>
        </p:txBody>
      </p:sp>
    </p:spTree>
    <p:extLst>
      <p:ext uri="{BB962C8B-B14F-4D97-AF65-F5344CB8AC3E}">
        <p14:creationId xmlns:p14="http://schemas.microsoft.com/office/powerpoint/2010/main" val="3624294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87</a:t>
            </a:fld>
            <a:endParaRPr lang="en-US" dirty="0"/>
          </a:p>
        </p:txBody>
      </p:sp>
    </p:spTree>
    <p:extLst>
      <p:ext uri="{BB962C8B-B14F-4D97-AF65-F5344CB8AC3E}">
        <p14:creationId xmlns:p14="http://schemas.microsoft.com/office/powerpoint/2010/main" val="931526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31520-721F-FE5D-9CFB-6DC1A75A1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0EBD3-474E-0EB6-0297-D2393C8A01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2FF4A-C231-7605-1A85-9E1386A408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375A7A-D4BE-D7CE-3AB8-E4C7D0442359}"/>
              </a:ext>
            </a:extLst>
          </p:cNvPr>
          <p:cNvSpPr>
            <a:spLocks noGrp="1"/>
          </p:cNvSpPr>
          <p:nvPr>
            <p:ph type="sldNum" sz="quarter" idx="5"/>
          </p:nvPr>
        </p:nvSpPr>
        <p:spPr/>
        <p:txBody>
          <a:bodyPr/>
          <a:lstStyle/>
          <a:p>
            <a:pPr defTabSz="931774">
              <a:defRPr/>
            </a:pPr>
            <a:fld id="{389DB146-CBD7-4B41-8AA5-6447D70D8890}" type="slidenum">
              <a:rPr lang="en-US">
                <a:solidFill>
                  <a:prstClr val="black"/>
                </a:solidFill>
                <a:latin typeface="Calibri" panose="020F0502020204030204"/>
              </a:rPr>
              <a:pPr defTabSz="931774">
                <a:defRPr/>
              </a:pPr>
              <a:t>88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4403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18</a:t>
            </a:fld>
            <a:endParaRPr lang="en-US" dirty="0"/>
          </a:p>
        </p:txBody>
      </p:sp>
    </p:spTree>
    <p:extLst>
      <p:ext uri="{BB962C8B-B14F-4D97-AF65-F5344CB8AC3E}">
        <p14:creationId xmlns:p14="http://schemas.microsoft.com/office/powerpoint/2010/main" val="269317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1EFC9-0D0E-B4EF-8CC5-BB1F3511A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75074-3E5B-BBCF-1272-4A585C9D1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AFD88-6843-92B9-DF80-F33B12CB36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77DF5-2D2C-77DD-2E1C-14A8791034B6}"/>
              </a:ext>
            </a:extLst>
          </p:cNvPr>
          <p:cNvSpPr>
            <a:spLocks noGrp="1"/>
          </p:cNvSpPr>
          <p:nvPr>
            <p:ph type="sldNum" sz="quarter" idx="5"/>
          </p:nvPr>
        </p:nvSpPr>
        <p:spPr/>
        <p:txBody>
          <a:bodyPr/>
          <a:lstStyle/>
          <a:p>
            <a:fld id="{1B3E3228-4DED-45CA-AC47-0AF78B0E38D3}" type="slidenum">
              <a:rPr lang="en-US" smtClean="0"/>
              <a:t>19</a:t>
            </a:fld>
            <a:endParaRPr lang="en-US" dirty="0"/>
          </a:p>
        </p:txBody>
      </p:sp>
    </p:spTree>
    <p:extLst>
      <p:ext uri="{BB962C8B-B14F-4D97-AF65-F5344CB8AC3E}">
        <p14:creationId xmlns:p14="http://schemas.microsoft.com/office/powerpoint/2010/main" val="372967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counties to spend all funds available to them, so make sure strategies are implemented so that you don’t fall short at the end of the year!</a:t>
            </a:r>
          </a:p>
        </p:txBody>
      </p:sp>
      <p:sp>
        <p:nvSpPr>
          <p:cNvPr id="4" name="Slide Number Placeholder 3"/>
          <p:cNvSpPr>
            <a:spLocks noGrp="1"/>
          </p:cNvSpPr>
          <p:nvPr>
            <p:ph type="sldNum" sz="quarter" idx="5"/>
          </p:nvPr>
        </p:nvSpPr>
        <p:spPr/>
        <p:txBody>
          <a:bodyPr/>
          <a:lstStyle/>
          <a:p>
            <a:fld id="{1B3E3228-4DED-45CA-AC47-0AF78B0E38D3}" type="slidenum">
              <a:rPr lang="en-US" smtClean="0"/>
              <a:t>20</a:t>
            </a:fld>
            <a:endParaRPr lang="en-US" dirty="0"/>
          </a:p>
        </p:txBody>
      </p:sp>
    </p:spTree>
    <p:extLst>
      <p:ext uri="{BB962C8B-B14F-4D97-AF65-F5344CB8AC3E}">
        <p14:creationId xmlns:p14="http://schemas.microsoft.com/office/powerpoint/2010/main" val="315522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32935-5E68-4798-82B3-865B63E5EBAC}" type="slidenum">
              <a:rPr lang="en-US" smtClean="0"/>
              <a:t>21</a:t>
            </a:fld>
            <a:endParaRPr lang="en-US" dirty="0"/>
          </a:p>
        </p:txBody>
      </p:sp>
    </p:spTree>
    <p:extLst>
      <p:ext uri="{BB962C8B-B14F-4D97-AF65-F5344CB8AC3E}">
        <p14:creationId xmlns:p14="http://schemas.microsoft.com/office/powerpoint/2010/main" val="41346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6134-D528-4B43-B659-A6769DA94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690F0-3876-45E7-90E7-3A38F6661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D030A8-7309-4104-B8D3-66A069A450D3}"/>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5" name="Footer Placeholder 4">
            <a:extLst>
              <a:ext uri="{FF2B5EF4-FFF2-40B4-BE49-F238E27FC236}">
                <a16:creationId xmlns:a16="http://schemas.microsoft.com/office/drawing/2014/main" id="{91192EE0-F222-4B97-BA61-89081F6397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99EEDA-8BCD-4D4D-A689-A85F9B27522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96460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12BB-F7B9-4CDA-A978-961755EFDA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1E5B2-9878-4035-BE9F-D8D9982AA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BF285-D6D7-4034-814B-B48B972A584C}"/>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5" name="Footer Placeholder 4">
            <a:extLst>
              <a:ext uri="{FF2B5EF4-FFF2-40B4-BE49-F238E27FC236}">
                <a16:creationId xmlns:a16="http://schemas.microsoft.com/office/drawing/2014/main" id="{2BA51F21-D9D8-4390-A7E5-EFAD6B2F18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F73B2C-634E-4FAE-B7AE-ADC6A0F99CA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43791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779E45-F175-443D-A10C-4009099EB5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2488D-B581-4340-A7B7-7CEDB2CEA7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C4BB0-CEA5-487E-9C78-9FDB502EDE57}"/>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5" name="Footer Placeholder 4">
            <a:extLst>
              <a:ext uri="{FF2B5EF4-FFF2-40B4-BE49-F238E27FC236}">
                <a16:creationId xmlns:a16="http://schemas.microsoft.com/office/drawing/2014/main" id="{B53EB03E-3745-4DB4-BB3D-46EACE659A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99E6D1-6F73-4A8A-8771-CCE96401D432}"/>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56651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D612-15DB-4899-8DE7-8B218656E9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873CD-010B-4045-88F9-C63383883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2DAD1-EC2C-486F-B41A-96B2040A3398}"/>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5" name="Footer Placeholder 4">
            <a:extLst>
              <a:ext uri="{FF2B5EF4-FFF2-40B4-BE49-F238E27FC236}">
                <a16:creationId xmlns:a16="http://schemas.microsoft.com/office/drawing/2014/main" id="{6D0D05DC-FB85-4CEB-B65C-97CC6040E7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8F5DB-38D5-4D7D-8F73-F19E4613D6DE}"/>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76087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2AA6-2D7C-4A4D-B72F-3C567AF54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4DE90-0ADF-4F72-94B4-194EAE435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B46126-CD66-45C7-A327-94F81D543330}"/>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5" name="Footer Placeholder 4">
            <a:extLst>
              <a:ext uri="{FF2B5EF4-FFF2-40B4-BE49-F238E27FC236}">
                <a16:creationId xmlns:a16="http://schemas.microsoft.com/office/drawing/2014/main" id="{BEBFF65B-ADED-4516-81B1-AB29165379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239361-0098-4038-8CD7-D2C13BF4EAF4}"/>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9344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0F44-B374-4756-8048-28D70F588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A6ED6-EF90-4126-B0FF-0234B71E1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27BB2-34A4-42DB-A950-C848B6457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81DE3-6F87-4619-882C-51BB543CB260}"/>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6" name="Footer Placeholder 5">
            <a:extLst>
              <a:ext uri="{FF2B5EF4-FFF2-40B4-BE49-F238E27FC236}">
                <a16:creationId xmlns:a16="http://schemas.microsoft.com/office/drawing/2014/main" id="{220880DD-EE8C-47A7-9C48-D1FAE39B7C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81E8E4-D32C-4360-A978-BB70DAA3AC53}"/>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24310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3381-776E-4666-A8CB-748F28984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97847-34B9-4B42-B409-C413CF445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7BD7E-254B-47CD-928E-863726A8F2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83B6C4-77FA-494F-9A23-BFDB48780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6748B4-A820-4E7D-B0BA-6E5729BB5B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7A9B7-8758-424D-8FD3-F69A8659FBCC}"/>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8" name="Footer Placeholder 7">
            <a:extLst>
              <a:ext uri="{FF2B5EF4-FFF2-40B4-BE49-F238E27FC236}">
                <a16:creationId xmlns:a16="http://schemas.microsoft.com/office/drawing/2014/main" id="{2ADCEDBE-82CA-4CEA-B52D-FA094E3F62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F93174-831A-496A-B5BD-A2D8B8E6611D}"/>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03727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0822-1FF3-4BEB-B439-1CF592D2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51074-BAEF-45A2-9FDE-42B1F7EE9243}"/>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4" name="Footer Placeholder 3">
            <a:extLst>
              <a:ext uri="{FF2B5EF4-FFF2-40B4-BE49-F238E27FC236}">
                <a16:creationId xmlns:a16="http://schemas.microsoft.com/office/drawing/2014/main" id="{2CC58E8D-F31F-4ADF-B6E5-5F9BE83684B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91F9ED-0B56-4D50-B082-7514B72889A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9960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E26A8-7954-46F4-B5A0-98AA2A4884A4}"/>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3" name="Footer Placeholder 2">
            <a:extLst>
              <a:ext uri="{FF2B5EF4-FFF2-40B4-BE49-F238E27FC236}">
                <a16:creationId xmlns:a16="http://schemas.microsoft.com/office/drawing/2014/main" id="{1E8F6F32-FF64-4175-B5B4-3561714950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097DB4-324E-4538-9DA1-82B006485648}"/>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150952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0C5E-9EB4-46F4-9573-74EFB7F069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4B9253-1098-4ABC-9E60-26EF0CE1E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3E5B9-BBE9-48C5-AFE8-470CAD6A3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3A75E7-ED97-48C4-B716-811736641D7A}"/>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6" name="Footer Placeholder 5">
            <a:extLst>
              <a:ext uri="{FF2B5EF4-FFF2-40B4-BE49-F238E27FC236}">
                <a16:creationId xmlns:a16="http://schemas.microsoft.com/office/drawing/2014/main" id="{ACDEC56E-97EF-4E59-868C-2CBBE1F3C1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A62BBA-F7B3-4C84-ABEF-26B48BB217E6}"/>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131131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2E2-FAD7-4248-B133-6815212FCF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861034-2382-453A-BFA7-D32352A28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C380309-98DC-4337-A6E6-94D887AB2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EB783-8024-4E2F-8C9B-23A63E869CA2}"/>
              </a:ext>
            </a:extLst>
          </p:cNvPr>
          <p:cNvSpPr>
            <a:spLocks noGrp="1"/>
          </p:cNvSpPr>
          <p:nvPr>
            <p:ph type="dt" sz="half" idx="10"/>
          </p:nvPr>
        </p:nvSpPr>
        <p:spPr/>
        <p:txBody>
          <a:bodyPr/>
          <a:lstStyle/>
          <a:p>
            <a:fld id="{53C5D97A-FD3A-492A-9D2E-644B612C9BB4}" type="datetimeFigureOut">
              <a:rPr lang="en-US" smtClean="0"/>
              <a:t>2/26/2025</a:t>
            </a:fld>
            <a:endParaRPr lang="en-US" dirty="0"/>
          </a:p>
        </p:txBody>
      </p:sp>
      <p:sp>
        <p:nvSpPr>
          <p:cNvPr id="6" name="Footer Placeholder 5">
            <a:extLst>
              <a:ext uri="{FF2B5EF4-FFF2-40B4-BE49-F238E27FC236}">
                <a16:creationId xmlns:a16="http://schemas.microsoft.com/office/drawing/2014/main" id="{10049A38-A7D6-44FF-9B29-3D436D0390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D22BDC-F67D-4930-AC2E-DDADE1A58587}"/>
              </a:ext>
            </a:extLst>
          </p:cNvPr>
          <p:cNvSpPr>
            <a:spLocks noGrp="1"/>
          </p:cNvSpPr>
          <p:nvPr>
            <p:ph type="sldNum" sz="quarter" idx="12"/>
          </p:nvPr>
        </p:nvSpPr>
        <p:spPr/>
        <p:txBody>
          <a:bodyPr/>
          <a:lstStyle/>
          <a:p>
            <a:fld id="{68705C14-4FBD-42D1-A95C-365E1A2325EC}" type="slidenum">
              <a:rPr lang="en-US" smtClean="0"/>
              <a:t>‹#›</a:t>
            </a:fld>
            <a:endParaRPr lang="en-US" dirty="0"/>
          </a:p>
        </p:txBody>
      </p:sp>
    </p:spTree>
    <p:extLst>
      <p:ext uri="{BB962C8B-B14F-4D97-AF65-F5344CB8AC3E}">
        <p14:creationId xmlns:p14="http://schemas.microsoft.com/office/powerpoint/2010/main" val="35075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A9B08B-9512-4122-BE25-23DFF52B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9B279-37FC-402D-ABB6-9B31AECB1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E908D-5EAE-4A63-ABAB-F86F17AD4D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5D97A-FD3A-492A-9D2E-644B612C9BB4}" type="datetimeFigureOut">
              <a:rPr lang="en-US" smtClean="0"/>
              <a:t>2/26/2025</a:t>
            </a:fld>
            <a:endParaRPr lang="en-US" dirty="0"/>
          </a:p>
        </p:txBody>
      </p:sp>
      <p:sp>
        <p:nvSpPr>
          <p:cNvPr id="5" name="Footer Placeholder 4">
            <a:extLst>
              <a:ext uri="{FF2B5EF4-FFF2-40B4-BE49-F238E27FC236}">
                <a16:creationId xmlns:a16="http://schemas.microsoft.com/office/drawing/2014/main" id="{73815C29-279C-4822-98A4-87F7ECD9A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DFADB6-2725-431B-8889-7795019BD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05C14-4FBD-42D1-A95C-365E1A2325EC}" type="slidenum">
              <a:rPr lang="en-US" smtClean="0"/>
              <a:t>‹#›</a:t>
            </a:fld>
            <a:endParaRPr lang="en-US" dirty="0"/>
          </a:p>
        </p:txBody>
      </p:sp>
    </p:spTree>
    <p:extLst>
      <p:ext uri="{BB962C8B-B14F-4D97-AF65-F5344CB8AC3E}">
        <p14:creationId xmlns:p14="http://schemas.microsoft.com/office/powerpoint/2010/main" val="322895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dhhs.gov/divisions/social-services/dss-budget-office/dss-budget-estim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ncdhhs.gov/cws732024/download?attachment" TargetMode="External"/><Relationship Id="rId4" Type="http://schemas.openxmlformats.org/officeDocument/2006/relationships/hyperlink" Target="https://www.ncdhhs.gov/cws082024/download?attach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sa.gov/paye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ssa.gov/payee/documents/2024OrgGuid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0.tmp"/><Relationship Id="rId4" Type="http://schemas.openxmlformats.org/officeDocument/2006/relationships/image" Target="../media/image19.tmp"/></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3.jpg"/><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hyperlink" Target="https://www.ncdhhs.gov/cws052025a1/download?attachment" TargetMode="External"/><Relationship Id="rId3" Type="http://schemas.openxmlformats.org/officeDocument/2006/relationships/image" Target="../media/image1.png"/><Relationship Id="rId7" Type="http://schemas.openxmlformats.org/officeDocument/2006/relationships/hyperlink" Target="https://www.ncdhhs.gov/cws052025/download?attach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ncdhhs.gov/cws032025a2/download?attachment" TargetMode="External"/><Relationship Id="rId5" Type="http://schemas.openxmlformats.org/officeDocument/2006/relationships/hyperlink" Target="https://www.ncdhhs.gov/cws032025a1/download?attachment" TargetMode="External"/><Relationship Id="rId4" Type="http://schemas.openxmlformats.org/officeDocument/2006/relationships/hyperlink" Target="https://www.ncdhhs.gov/cws712024a1/op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50.png"/><Relationship Id="rId9" Type="http://schemas.openxmlformats.org/officeDocument/2006/relationships/customXml" Target="../ink/ink6.xml"/></Relationships>
</file>

<file path=ppt/slides/_rels/slide5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ncdhhs.gov/divisions/child-and-family-well-being/food-and-nutrition-services-food-stamps/more-job-nc-program/information-providers"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43F6-D504-4872-B38E-685DF2BEAFBA}"/>
              </a:ext>
            </a:extLst>
          </p:cNvPr>
          <p:cNvSpPr>
            <a:spLocks noGrp="1"/>
          </p:cNvSpPr>
          <p:nvPr>
            <p:ph type="title"/>
          </p:nvPr>
        </p:nvSpPr>
        <p:spPr>
          <a:xfrm>
            <a:off x="0" y="5658501"/>
            <a:ext cx="12192000" cy="1202421"/>
          </a:xfrm>
          <a:solidFill>
            <a:srgbClr val="5B9BD5"/>
          </a:solidFill>
          <a:ln>
            <a:noFill/>
          </a:ln>
        </p:spPr>
        <p:txBody>
          <a:bodyPr>
            <a:normAutofit/>
          </a:bodyPr>
          <a:lstStyle/>
          <a:p>
            <a:pPr algn="ctr"/>
            <a:endParaRPr lang="en-US" sz="2800" spc="300" dirty="0">
              <a:solidFill>
                <a:srgbClr val="5B9BD5"/>
              </a:solidFill>
              <a:latin typeface="Arial Black" panose="020B0A04020102020204" pitchFamily="34" charset="0"/>
            </a:endParaRPr>
          </a:p>
        </p:txBody>
      </p:sp>
      <p:sp>
        <p:nvSpPr>
          <p:cNvPr id="9" name="Title 1">
            <a:extLst>
              <a:ext uri="{FF2B5EF4-FFF2-40B4-BE49-F238E27FC236}">
                <a16:creationId xmlns:a16="http://schemas.microsoft.com/office/drawing/2014/main" id="{A398C231-99EB-485A-B0E7-D4AE01C46368}"/>
              </a:ext>
            </a:extLst>
          </p:cNvPr>
          <p:cNvSpPr txBox="1">
            <a:spLocks/>
          </p:cNvSpPr>
          <p:nvPr/>
        </p:nvSpPr>
        <p:spPr>
          <a:xfrm>
            <a:off x="1138518" y="2254912"/>
            <a:ext cx="9914964"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7200" b="1" dirty="0">
                <a:solidFill>
                  <a:srgbClr val="023F5C"/>
                </a:solidFill>
              </a:rPr>
              <a:t>Eastern Regional Meeting</a:t>
            </a:r>
          </a:p>
          <a:p>
            <a:pPr lvl="0" algn="ctr">
              <a:defRPr/>
            </a:pPr>
            <a:r>
              <a:rPr kumimoji="0" lang="en-US" sz="7200" b="1" i="0" u="none" strike="noStrike" kern="1200" cap="none" spc="300" normalizeH="0" baseline="0" noProof="0" dirty="0">
                <a:ln>
                  <a:noFill/>
                </a:ln>
                <a:solidFill>
                  <a:srgbClr val="023F5C"/>
                </a:solidFill>
                <a:effectLst/>
                <a:uLnTx/>
                <a:uFillTx/>
                <a:latin typeface="Calibri Light" panose="020F0302020204030204"/>
                <a:ea typeface="+mj-ea"/>
                <a:cs typeface="+mj-cs"/>
              </a:rPr>
              <a:t>Fiscal Officers Session</a:t>
            </a:r>
            <a:endParaRPr kumimoji="0" lang="en-US" sz="4800" b="1" i="0" u="none" strike="noStrike" kern="1200" cap="none" spc="300" normalizeH="0" baseline="0" noProof="0" dirty="0">
              <a:ln>
                <a:noFill/>
              </a:ln>
              <a:solidFill>
                <a:srgbClr val="023F5C"/>
              </a:solidFill>
              <a:effectLst/>
              <a:uLnTx/>
              <a:uFillTx/>
              <a:latin typeface="Calibri Light" panose="020F0302020204030204"/>
              <a:ea typeface="+mj-ea"/>
              <a:cs typeface="+mj-cs"/>
            </a:endParaRPr>
          </a:p>
        </p:txBody>
      </p:sp>
      <p:sp>
        <p:nvSpPr>
          <p:cNvPr id="10" name="Rectangle 9">
            <a:extLst>
              <a:ext uri="{FF2B5EF4-FFF2-40B4-BE49-F238E27FC236}">
                <a16:creationId xmlns:a16="http://schemas.microsoft.com/office/drawing/2014/main" id="{EB04C838-6841-406E-9448-8BA1EA113CBD}"/>
              </a:ext>
            </a:extLst>
          </p:cNvPr>
          <p:cNvSpPr/>
          <p:nvPr/>
        </p:nvSpPr>
        <p:spPr>
          <a:xfrm>
            <a:off x="0" y="0"/>
            <a:ext cx="12192000" cy="801558"/>
          </a:xfrm>
          <a:prstGeom prst="rect">
            <a:avLst/>
          </a:prstGeom>
          <a:solidFill>
            <a:srgbClr val="02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3F5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AE2EFD0-EE2D-4E4E-AF23-B5B95308855F}"/>
              </a:ext>
            </a:extLst>
          </p:cNvPr>
          <p:cNvPicPr>
            <a:picLocks noChangeAspect="1"/>
          </p:cNvPicPr>
          <p:nvPr/>
        </p:nvPicPr>
        <p:blipFill>
          <a:blip r:embed="rId3"/>
          <a:stretch>
            <a:fillRect/>
          </a:stretch>
        </p:blipFill>
        <p:spPr>
          <a:xfrm rot="5400000">
            <a:off x="5975970" y="-5144312"/>
            <a:ext cx="240060" cy="12192001"/>
          </a:xfrm>
          <a:prstGeom prst="rect">
            <a:avLst/>
          </a:prstGeom>
        </p:spPr>
      </p:pic>
      <p:pic>
        <p:nvPicPr>
          <p:cNvPr id="11" name="Picture 10">
            <a:extLst>
              <a:ext uri="{FF2B5EF4-FFF2-40B4-BE49-F238E27FC236}">
                <a16:creationId xmlns:a16="http://schemas.microsoft.com/office/drawing/2014/main" id="{D03571CA-DF32-4360-AAF1-AEBF448FEAAE}"/>
              </a:ext>
            </a:extLst>
          </p:cNvPr>
          <p:cNvPicPr>
            <a:picLocks noChangeAspect="1"/>
          </p:cNvPicPr>
          <p:nvPr/>
        </p:nvPicPr>
        <p:blipFill>
          <a:blip r:embed="rId3"/>
          <a:stretch>
            <a:fillRect/>
          </a:stretch>
        </p:blipFill>
        <p:spPr>
          <a:xfrm rot="5400000">
            <a:off x="5975970" y="-325859"/>
            <a:ext cx="240060" cy="12192001"/>
          </a:xfrm>
          <a:prstGeom prst="rect">
            <a:avLst/>
          </a:prstGeom>
        </p:spPr>
      </p:pic>
      <p:sp>
        <p:nvSpPr>
          <p:cNvPr id="3" name="TextBox 2">
            <a:extLst>
              <a:ext uri="{FF2B5EF4-FFF2-40B4-BE49-F238E27FC236}">
                <a16:creationId xmlns:a16="http://schemas.microsoft.com/office/drawing/2014/main" id="{13DF05EA-7852-427E-BA65-ADAE995829B8}"/>
              </a:ext>
            </a:extLst>
          </p:cNvPr>
          <p:cNvSpPr txBox="1"/>
          <p:nvPr/>
        </p:nvSpPr>
        <p:spPr>
          <a:xfrm>
            <a:off x="3346450" y="6026342"/>
            <a:ext cx="5499100" cy="584775"/>
          </a:xfrm>
          <a:prstGeom prst="rect">
            <a:avLst/>
          </a:prstGeom>
          <a:noFill/>
        </p:spPr>
        <p:txBody>
          <a:bodyPr wrap="square" rtlCol="0">
            <a:spAutoFit/>
          </a:bodyPr>
          <a:lstStyle/>
          <a:p>
            <a:pPr algn="ctr"/>
            <a:r>
              <a:rPr lang="en-US" sz="3200" dirty="0">
                <a:solidFill>
                  <a:schemeClr val="bg1"/>
                </a:solidFill>
              </a:rPr>
              <a:t>February 27, 2025</a:t>
            </a:r>
          </a:p>
        </p:txBody>
      </p:sp>
    </p:spTree>
    <p:extLst>
      <p:ext uri="{BB962C8B-B14F-4D97-AF65-F5344CB8AC3E}">
        <p14:creationId xmlns:p14="http://schemas.microsoft.com/office/powerpoint/2010/main" val="2774149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10838A-1CA5-488D-8C04-FB4917B1AFB3}"/>
              </a:ext>
            </a:extLst>
          </p:cNvPr>
          <p:cNvGraphicFramePr>
            <a:graphicFrameLocks noGrp="1"/>
          </p:cNvGraphicFramePr>
          <p:nvPr>
            <p:ph idx="1"/>
            <p:extLst>
              <p:ext uri="{D42A27DB-BD31-4B8C-83A1-F6EECF244321}">
                <p14:modId xmlns:p14="http://schemas.microsoft.com/office/powerpoint/2010/main" val="1435118568"/>
              </p:ext>
            </p:extLst>
          </p:nvPr>
        </p:nvGraphicFramePr>
        <p:xfrm>
          <a:off x="838200" y="1184565"/>
          <a:ext cx="10515599" cy="5569696"/>
        </p:xfrm>
        <a:graphic>
          <a:graphicData uri="http://schemas.openxmlformats.org/drawingml/2006/table">
            <a:tbl>
              <a:tblPr/>
              <a:tblGrid>
                <a:gridCol w="2258210">
                  <a:extLst>
                    <a:ext uri="{9D8B030D-6E8A-4147-A177-3AD203B41FA5}">
                      <a16:colId xmlns:a16="http://schemas.microsoft.com/office/drawing/2014/main" val="3582227312"/>
                    </a:ext>
                  </a:extLst>
                </a:gridCol>
                <a:gridCol w="192890">
                  <a:extLst>
                    <a:ext uri="{9D8B030D-6E8A-4147-A177-3AD203B41FA5}">
                      <a16:colId xmlns:a16="http://schemas.microsoft.com/office/drawing/2014/main" val="3124003138"/>
                    </a:ext>
                  </a:extLst>
                </a:gridCol>
                <a:gridCol w="457200">
                  <a:extLst>
                    <a:ext uri="{9D8B030D-6E8A-4147-A177-3AD203B41FA5}">
                      <a16:colId xmlns:a16="http://schemas.microsoft.com/office/drawing/2014/main" val="890940440"/>
                    </a:ext>
                  </a:extLst>
                </a:gridCol>
                <a:gridCol w="279400">
                  <a:extLst>
                    <a:ext uri="{9D8B030D-6E8A-4147-A177-3AD203B41FA5}">
                      <a16:colId xmlns:a16="http://schemas.microsoft.com/office/drawing/2014/main" val="1886185750"/>
                    </a:ext>
                  </a:extLst>
                </a:gridCol>
                <a:gridCol w="1163247">
                  <a:extLst>
                    <a:ext uri="{9D8B030D-6E8A-4147-A177-3AD203B41FA5}">
                      <a16:colId xmlns:a16="http://schemas.microsoft.com/office/drawing/2014/main" val="1838716788"/>
                    </a:ext>
                  </a:extLst>
                </a:gridCol>
                <a:gridCol w="1160853">
                  <a:extLst>
                    <a:ext uri="{9D8B030D-6E8A-4147-A177-3AD203B41FA5}">
                      <a16:colId xmlns:a16="http://schemas.microsoft.com/office/drawing/2014/main" val="240198645"/>
                    </a:ext>
                  </a:extLst>
                </a:gridCol>
                <a:gridCol w="257017">
                  <a:extLst>
                    <a:ext uri="{9D8B030D-6E8A-4147-A177-3AD203B41FA5}">
                      <a16:colId xmlns:a16="http://schemas.microsoft.com/office/drawing/2014/main" val="2090915482"/>
                    </a:ext>
                  </a:extLst>
                </a:gridCol>
                <a:gridCol w="1099903">
                  <a:extLst>
                    <a:ext uri="{9D8B030D-6E8A-4147-A177-3AD203B41FA5}">
                      <a16:colId xmlns:a16="http://schemas.microsoft.com/office/drawing/2014/main" val="2872745350"/>
                    </a:ext>
                  </a:extLst>
                </a:gridCol>
                <a:gridCol w="1129104">
                  <a:extLst>
                    <a:ext uri="{9D8B030D-6E8A-4147-A177-3AD203B41FA5}">
                      <a16:colId xmlns:a16="http://schemas.microsoft.com/office/drawing/2014/main" val="3998956685"/>
                    </a:ext>
                  </a:extLst>
                </a:gridCol>
                <a:gridCol w="285522">
                  <a:extLst>
                    <a:ext uri="{9D8B030D-6E8A-4147-A177-3AD203B41FA5}">
                      <a16:colId xmlns:a16="http://schemas.microsoft.com/office/drawing/2014/main" val="464681296"/>
                    </a:ext>
                  </a:extLst>
                </a:gridCol>
                <a:gridCol w="1090171">
                  <a:extLst>
                    <a:ext uri="{9D8B030D-6E8A-4147-A177-3AD203B41FA5}">
                      <a16:colId xmlns:a16="http://schemas.microsoft.com/office/drawing/2014/main" val="199121793"/>
                    </a:ext>
                  </a:extLst>
                </a:gridCol>
                <a:gridCol w="1142082">
                  <a:extLst>
                    <a:ext uri="{9D8B030D-6E8A-4147-A177-3AD203B41FA5}">
                      <a16:colId xmlns:a16="http://schemas.microsoft.com/office/drawing/2014/main" val="616231068"/>
                    </a:ext>
                  </a:extLst>
                </a:gridCol>
              </a:tblGrid>
              <a:tr h="254658">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CHILD CARE DEV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COVID 19</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WF FEDERAL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25741230"/>
                  </a:ext>
                </a:extLst>
              </a:tr>
              <a:tr h="499732">
                <a:tc gridSpan="3">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 Pandemic LIEAP              Energy Portal – FIS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612889568"/>
                  </a:ext>
                </a:extLst>
              </a:tr>
              <a:tr h="49973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693353"/>
                  </a:ext>
                </a:extLst>
              </a:tr>
              <a:tr h="254658">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80,000.00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87,995.15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154,856.00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23636"/>
                  </a:ext>
                </a:extLst>
              </a:tr>
              <a:tr h="254658">
                <a:tc gridSpan="3">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2752687"/>
                  </a:ext>
                </a:extLst>
              </a:tr>
              <a:tr h="347011">
                <a:tc gridSpan="3">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5,517.24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10,541.04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0506853"/>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5,637.09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8,152.42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279025"/>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9,812.80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20,020.54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236886"/>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6,452.54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31,370.14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1550971"/>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4,022.35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7,343.86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58896"/>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6,442.74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517227"/>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5,876.93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54,995.15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38,714.00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043983"/>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5,726.03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500865"/>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4,150.11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81733"/>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2,931.69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22,896.03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803507"/>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1,890.33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15,817.97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663284"/>
                  </a:ext>
                </a:extLst>
              </a:tr>
              <a:tr h="254658">
                <a:tc gridSpan="3">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2,174.18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523228"/>
                  </a:ext>
                </a:extLst>
              </a:tr>
              <a:tr h="254658">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60,634.03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54,995.15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154,856.00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098265"/>
                  </a:ext>
                </a:extLst>
              </a:tr>
              <a:tr h="254658">
                <a:tc gridSpan="3">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19,365.97</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33,000.00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90725"/>
                  </a:ext>
                </a:extLst>
              </a:tr>
            </a:tbl>
          </a:graphicData>
        </a:graphic>
      </p:graphicFrame>
      <p:sp>
        <p:nvSpPr>
          <p:cNvPr id="6" name="Title 1">
            <a:extLst>
              <a:ext uri="{FF2B5EF4-FFF2-40B4-BE49-F238E27FC236}">
                <a16:creationId xmlns:a16="http://schemas.microsoft.com/office/drawing/2014/main" id="{98300831-2112-897F-18B7-F6C738845683}"/>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5E4FA59D-4A80-B813-393C-93CF3918F00A}"/>
              </a:ext>
            </a:extLst>
          </p:cNvPr>
          <p:cNvSpPr/>
          <p:nvPr/>
        </p:nvSpPr>
        <p:spPr>
          <a:xfrm>
            <a:off x="7336465" y="3429000"/>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65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D0F077F-3F8D-4368-9790-59AE4BD4722A}"/>
              </a:ext>
            </a:extLst>
          </p:cNvPr>
          <p:cNvGraphicFramePr>
            <a:graphicFrameLocks noGrp="1"/>
          </p:cNvGraphicFramePr>
          <p:nvPr>
            <p:ph idx="1"/>
            <p:extLst>
              <p:ext uri="{D42A27DB-BD31-4B8C-83A1-F6EECF244321}">
                <p14:modId xmlns:p14="http://schemas.microsoft.com/office/powerpoint/2010/main" val="1644630152"/>
              </p:ext>
            </p:extLst>
          </p:nvPr>
        </p:nvGraphicFramePr>
        <p:xfrm>
          <a:off x="838200" y="1257300"/>
          <a:ext cx="10515599" cy="5214457"/>
        </p:xfrm>
        <a:graphic>
          <a:graphicData uri="http://schemas.openxmlformats.org/drawingml/2006/table">
            <a:tbl>
              <a:tblPr/>
              <a:tblGrid>
                <a:gridCol w="2258210">
                  <a:extLst>
                    <a:ext uri="{9D8B030D-6E8A-4147-A177-3AD203B41FA5}">
                      <a16:colId xmlns:a16="http://schemas.microsoft.com/office/drawing/2014/main" val="2774990935"/>
                    </a:ext>
                  </a:extLst>
                </a:gridCol>
                <a:gridCol w="807894">
                  <a:extLst>
                    <a:ext uri="{9D8B030D-6E8A-4147-A177-3AD203B41FA5}">
                      <a16:colId xmlns:a16="http://schemas.microsoft.com/office/drawing/2014/main" val="1913839095"/>
                    </a:ext>
                  </a:extLst>
                </a:gridCol>
                <a:gridCol w="350411">
                  <a:extLst>
                    <a:ext uri="{9D8B030D-6E8A-4147-A177-3AD203B41FA5}">
                      <a16:colId xmlns:a16="http://schemas.microsoft.com/office/drawing/2014/main" val="1178215331"/>
                    </a:ext>
                  </a:extLst>
                </a:gridCol>
                <a:gridCol w="934432">
                  <a:extLst>
                    <a:ext uri="{9D8B030D-6E8A-4147-A177-3AD203B41FA5}">
                      <a16:colId xmlns:a16="http://schemas.microsoft.com/office/drawing/2014/main" val="2369434682"/>
                    </a:ext>
                  </a:extLst>
                </a:gridCol>
                <a:gridCol w="1119371">
                  <a:extLst>
                    <a:ext uri="{9D8B030D-6E8A-4147-A177-3AD203B41FA5}">
                      <a16:colId xmlns:a16="http://schemas.microsoft.com/office/drawing/2014/main" val="1832182686"/>
                    </a:ext>
                  </a:extLst>
                </a:gridCol>
                <a:gridCol w="298499">
                  <a:extLst>
                    <a:ext uri="{9D8B030D-6E8A-4147-A177-3AD203B41FA5}">
                      <a16:colId xmlns:a16="http://schemas.microsoft.com/office/drawing/2014/main" val="2402931585"/>
                    </a:ext>
                  </a:extLst>
                </a:gridCol>
                <a:gridCol w="1099903">
                  <a:extLst>
                    <a:ext uri="{9D8B030D-6E8A-4147-A177-3AD203B41FA5}">
                      <a16:colId xmlns:a16="http://schemas.microsoft.com/office/drawing/2014/main" val="129449605"/>
                    </a:ext>
                  </a:extLst>
                </a:gridCol>
                <a:gridCol w="1129104">
                  <a:extLst>
                    <a:ext uri="{9D8B030D-6E8A-4147-A177-3AD203B41FA5}">
                      <a16:colId xmlns:a16="http://schemas.microsoft.com/office/drawing/2014/main" val="2357011586"/>
                    </a:ext>
                  </a:extLst>
                </a:gridCol>
                <a:gridCol w="285522">
                  <a:extLst>
                    <a:ext uri="{9D8B030D-6E8A-4147-A177-3AD203B41FA5}">
                      <a16:colId xmlns:a16="http://schemas.microsoft.com/office/drawing/2014/main" val="2656976650"/>
                    </a:ext>
                  </a:extLst>
                </a:gridCol>
                <a:gridCol w="1090171">
                  <a:extLst>
                    <a:ext uri="{9D8B030D-6E8A-4147-A177-3AD203B41FA5}">
                      <a16:colId xmlns:a16="http://schemas.microsoft.com/office/drawing/2014/main" val="3068583570"/>
                    </a:ext>
                  </a:extLst>
                </a:gridCol>
                <a:gridCol w="1142082">
                  <a:extLst>
                    <a:ext uri="{9D8B030D-6E8A-4147-A177-3AD203B41FA5}">
                      <a16:colId xmlns:a16="http://schemas.microsoft.com/office/drawing/2014/main" val="732600358"/>
                    </a:ext>
                  </a:extLst>
                </a:gridCol>
              </a:tblGrid>
              <a:tr h="248529">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  CPS CSLD 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SHARE THE WARMTH</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STATE ADC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811652664"/>
                  </a:ext>
                </a:extLst>
              </a:tr>
              <a:tr h="411630">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CRF</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Energy Portal - FIS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314197151"/>
                  </a:ext>
                </a:extLst>
              </a:tr>
              <a:tr h="487704">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9184583"/>
                  </a:ext>
                </a:extLst>
              </a:tr>
              <a:tr h="248529">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7057921"/>
                  </a:ext>
                </a:extLst>
              </a:tr>
              <a:tr h="248529">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7748370"/>
                  </a:ext>
                </a:extLst>
              </a:tr>
              <a:tr h="338659">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6718051"/>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0301921"/>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8714252"/>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2674176"/>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6634848"/>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581658"/>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1418208"/>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631542"/>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5025011"/>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5324355"/>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2058540"/>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7661788"/>
                  </a:ext>
                </a:extLst>
              </a:tr>
              <a:tr h="248529">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4438130"/>
                  </a:ext>
                </a:extLst>
              </a:tr>
              <a:tr h="248529">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84167"/>
                  </a:ext>
                </a:extLst>
              </a:tr>
            </a:tbl>
          </a:graphicData>
        </a:graphic>
      </p:graphicFrame>
      <p:sp>
        <p:nvSpPr>
          <p:cNvPr id="6" name="Title 1">
            <a:extLst>
              <a:ext uri="{FF2B5EF4-FFF2-40B4-BE49-F238E27FC236}">
                <a16:creationId xmlns:a16="http://schemas.microsoft.com/office/drawing/2014/main" id="{87F277FF-4362-B94A-5135-476E80AB6393}"/>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C51F0B8A-35B1-574F-F8AF-778831F93406}"/>
              </a:ext>
            </a:extLst>
          </p:cNvPr>
          <p:cNvSpPr/>
          <p:nvPr/>
        </p:nvSpPr>
        <p:spPr>
          <a:xfrm>
            <a:off x="7123814" y="3115339"/>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4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35F8BC-8D97-41D2-9CAA-9739CC170B8B}"/>
              </a:ext>
            </a:extLst>
          </p:cNvPr>
          <p:cNvGraphicFramePr>
            <a:graphicFrameLocks noGrp="1"/>
          </p:cNvGraphicFramePr>
          <p:nvPr>
            <p:ph idx="1"/>
            <p:extLst>
              <p:ext uri="{D42A27DB-BD31-4B8C-83A1-F6EECF244321}">
                <p14:modId xmlns:p14="http://schemas.microsoft.com/office/powerpoint/2010/main" val="1723701114"/>
              </p:ext>
            </p:extLst>
          </p:nvPr>
        </p:nvGraphicFramePr>
        <p:xfrm>
          <a:off x="838199" y="1184654"/>
          <a:ext cx="10587683" cy="5463270"/>
        </p:xfrm>
        <a:graphic>
          <a:graphicData uri="http://schemas.openxmlformats.org/drawingml/2006/table">
            <a:tbl>
              <a:tblPr/>
              <a:tblGrid>
                <a:gridCol w="2273688">
                  <a:extLst>
                    <a:ext uri="{9D8B030D-6E8A-4147-A177-3AD203B41FA5}">
                      <a16:colId xmlns:a16="http://schemas.microsoft.com/office/drawing/2014/main" val="1141854566"/>
                    </a:ext>
                  </a:extLst>
                </a:gridCol>
                <a:gridCol w="813433">
                  <a:extLst>
                    <a:ext uri="{9D8B030D-6E8A-4147-A177-3AD203B41FA5}">
                      <a16:colId xmlns:a16="http://schemas.microsoft.com/office/drawing/2014/main" val="1744768024"/>
                    </a:ext>
                  </a:extLst>
                </a:gridCol>
                <a:gridCol w="160791">
                  <a:extLst>
                    <a:ext uri="{9D8B030D-6E8A-4147-A177-3AD203B41FA5}">
                      <a16:colId xmlns:a16="http://schemas.microsoft.com/office/drawing/2014/main" val="1166918863"/>
                    </a:ext>
                  </a:extLst>
                </a:gridCol>
                <a:gridCol w="1132861">
                  <a:extLst>
                    <a:ext uri="{9D8B030D-6E8A-4147-A177-3AD203B41FA5}">
                      <a16:colId xmlns:a16="http://schemas.microsoft.com/office/drawing/2014/main" val="2607117522"/>
                    </a:ext>
                  </a:extLst>
                </a:gridCol>
                <a:gridCol w="1373402">
                  <a:extLst>
                    <a:ext uri="{9D8B030D-6E8A-4147-A177-3AD203B41FA5}">
                      <a16:colId xmlns:a16="http://schemas.microsoft.com/office/drawing/2014/main" val="3256927235"/>
                    </a:ext>
                  </a:extLst>
                </a:gridCol>
                <a:gridCol w="140658">
                  <a:extLst>
                    <a:ext uri="{9D8B030D-6E8A-4147-A177-3AD203B41FA5}">
                      <a16:colId xmlns:a16="http://schemas.microsoft.com/office/drawing/2014/main" val="724983666"/>
                    </a:ext>
                  </a:extLst>
                </a:gridCol>
                <a:gridCol w="1020973">
                  <a:extLst>
                    <a:ext uri="{9D8B030D-6E8A-4147-A177-3AD203B41FA5}">
                      <a16:colId xmlns:a16="http://schemas.microsoft.com/office/drawing/2014/main" val="2234224190"/>
                    </a:ext>
                  </a:extLst>
                </a:gridCol>
                <a:gridCol w="1255123">
                  <a:extLst>
                    <a:ext uri="{9D8B030D-6E8A-4147-A177-3AD203B41FA5}">
                      <a16:colId xmlns:a16="http://schemas.microsoft.com/office/drawing/2014/main" val="3398680675"/>
                    </a:ext>
                  </a:extLst>
                </a:gridCol>
                <a:gridCol w="169200">
                  <a:extLst>
                    <a:ext uri="{9D8B030D-6E8A-4147-A177-3AD203B41FA5}">
                      <a16:colId xmlns:a16="http://schemas.microsoft.com/office/drawing/2014/main" val="813269262"/>
                    </a:ext>
                  </a:extLst>
                </a:gridCol>
                <a:gridCol w="1097643">
                  <a:extLst>
                    <a:ext uri="{9D8B030D-6E8A-4147-A177-3AD203B41FA5}">
                      <a16:colId xmlns:a16="http://schemas.microsoft.com/office/drawing/2014/main" val="2897113851"/>
                    </a:ext>
                  </a:extLst>
                </a:gridCol>
                <a:gridCol w="1149911">
                  <a:extLst>
                    <a:ext uri="{9D8B030D-6E8A-4147-A177-3AD203B41FA5}">
                      <a16:colId xmlns:a16="http://schemas.microsoft.com/office/drawing/2014/main" val="1515159917"/>
                    </a:ext>
                  </a:extLst>
                </a:gridCol>
              </a:tblGrid>
              <a:tr h="575795">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FC CASE WKR VISIT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TANF TO SSBG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APS SSBG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863636194"/>
                  </a:ext>
                </a:extLst>
              </a:tr>
              <a:tr h="434853">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Fiscal Officer codes to it - 109,117 or 118 - P,V,X,R,0,9 change to 05/10/A</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V</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J</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919388501"/>
                  </a:ext>
                </a:extLst>
              </a:tr>
              <a:tr h="456437">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0246927"/>
                  </a:ext>
                </a:extLst>
              </a:tr>
              <a:tr h="232678">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1,850.56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37,816.28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16,701.58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6128911"/>
                  </a:ext>
                </a:extLst>
              </a:tr>
              <a:tr h="232678">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2156062"/>
                  </a:ext>
                </a:extLst>
              </a:tr>
              <a:tr h="292596">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9,877.89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9,840.50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6078189"/>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9,758.88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6,246.47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8768539"/>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14,148.37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-11,971.98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4145614"/>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-16,055.15</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4,115.00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8761046"/>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2438515"/>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4099881"/>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8,865.00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4,115.00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7764256"/>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1,785.00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4513001"/>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1689800"/>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4,576.92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3,510.99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9506703"/>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4,288.09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604.01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7242665"/>
                  </a:ext>
                </a:extLst>
              </a:tr>
              <a:tr h="232678">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2,356.28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241.59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315825"/>
                  </a:ext>
                </a:extLst>
              </a:tr>
              <a:tr h="232678">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1,850.56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37,816.28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16,701.58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8220706"/>
                  </a:ext>
                </a:extLst>
              </a:tr>
              <a:tr h="232678">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379415"/>
                  </a:ext>
                </a:extLst>
              </a:tr>
            </a:tbl>
          </a:graphicData>
        </a:graphic>
      </p:graphicFrame>
      <p:sp>
        <p:nvSpPr>
          <p:cNvPr id="6" name="Title 1">
            <a:extLst>
              <a:ext uri="{FF2B5EF4-FFF2-40B4-BE49-F238E27FC236}">
                <a16:creationId xmlns:a16="http://schemas.microsoft.com/office/drawing/2014/main" id="{35891974-E455-30A0-C4AC-BEDFB070A4B4}"/>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Tree>
    <p:extLst>
      <p:ext uri="{BB962C8B-B14F-4D97-AF65-F5344CB8AC3E}">
        <p14:creationId xmlns:p14="http://schemas.microsoft.com/office/powerpoint/2010/main" val="4636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FE216F-B0E4-4116-99A9-E4B23C206363}"/>
              </a:ext>
            </a:extLst>
          </p:cNvPr>
          <p:cNvGraphicFramePr>
            <a:graphicFrameLocks noGrp="1"/>
          </p:cNvGraphicFramePr>
          <p:nvPr>
            <p:ph idx="1"/>
            <p:extLst>
              <p:ext uri="{D42A27DB-BD31-4B8C-83A1-F6EECF244321}">
                <p14:modId xmlns:p14="http://schemas.microsoft.com/office/powerpoint/2010/main" val="131339870"/>
              </p:ext>
            </p:extLst>
          </p:nvPr>
        </p:nvGraphicFramePr>
        <p:xfrm>
          <a:off x="838200" y="1163782"/>
          <a:ext cx="10515599" cy="5324041"/>
        </p:xfrm>
        <a:graphic>
          <a:graphicData uri="http://schemas.openxmlformats.org/drawingml/2006/table">
            <a:tbl>
              <a:tblPr/>
              <a:tblGrid>
                <a:gridCol w="2258210">
                  <a:extLst>
                    <a:ext uri="{9D8B030D-6E8A-4147-A177-3AD203B41FA5}">
                      <a16:colId xmlns:a16="http://schemas.microsoft.com/office/drawing/2014/main" val="3635368917"/>
                    </a:ext>
                  </a:extLst>
                </a:gridCol>
                <a:gridCol w="807894">
                  <a:extLst>
                    <a:ext uri="{9D8B030D-6E8A-4147-A177-3AD203B41FA5}">
                      <a16:colId xmlns:a16="http://schemas.microsoft.com/office/drawing/2014/main" val="3420735732"/>
                    </a:ext>
                  </a:extLst>
                </a:gridCol>
                <a:gridCol w="350411">
                  <a:extLst>
                    <a:ext uri="{9D8B030D-6E8A-4147-A177-3AD203B41FA5}">
                      <a16:colId xmlns:a16="http://schemas.microsoft.com/office/drawing/2014/main" val="2542066331"/>
                    </a:ext>
                  </a:extLst>
                </a:gridCol>
                <a:gridCol w="934432">
                  <a:extLst>
                    <a:ext uri="{9D8B030D-6E8A-4147-A177-3AD203B41FA5}">
                      <a16:colId xmlns:a16="http://schemas.microsoft.com/office/drawing/2014/main" val="3158691992"/>
                    </a:ext>
                  </a:extLst>
                </a:gridCol>
                <a:gridCol w="1119371">
                  <a:extLst>
                    <a:ext uri="{9D8B030D-6E8A-4147-A177-3AD203B41FA5}">
                      <a16:colId xmlns:a16="http://schemas.microsoft.com/office/drawing/2014/main" val="2314495447"/>
                    </a:ext>
                  </a:extLst>
                </a:gridCol>
                <a:gridCol w="298499">
                  <a:extLst>
                    <a:ext uri="{9D8B030D-6E8A-4147-A177-3AD203B41FA5}">
                      <a16:colId xmlns:a16="http://schemas.microsoft.com/office/drawing/2014/main" val="1308043086"/>
                    </a:ext>
                  </a:extLst>
                </a:gridCol>
                <a:gridCol w="1099903">
                  <a:extLst>
                    <a:ext uri="{9D8B030D-6E8A-4147-A177-3AD203B41FA5}">
                      <a16:colId xmlns:a16="http://schemas.microsoft.com/office/drawing/2014/main" val="2356786175"/>
                    </a:ext>
                  </a:extLst>
                </a:gridCol>
                <a:gridCol w="1129104">
                  <a:extLst>
                    <a:ext uri="{9D8B030D-6E8A-4147-A177-3AD203B41FA5}">
                      <a16:colId xmlns:a16="http://schemas.microsoft.com/office/drawing/2014/main" val="1573144016"/>
                    </a:ext>
                  </a:extLst>
                </a:gridCol>
                <a:gridCol w="285522">
                  <a:extLst>
                    <a:ext uri="{9D8B030D-6E8A-4147-A177-3AD203B41FA5}">
                      <a16:colId xmlns:a16="http://schemas.microsoft.com/office/drawing/2014/main" val="741487256"/>
                    </a:ext>
                  </a:extLst>
                </a:gridCol>
                <a:gridCol w="1090171">
                  <a:extLst>
                    <a:ext uri="{9D8B030D-6E8A-4147-A177-3AD203B41FA5}">
                      <a16:colId xmlns:a16="http://schemas.microsoft.com/office/drawing/2014/main" val="1029385177"/>
                    </a:ext>
                  </a:extLst>
                </a:gridCol>
                <a:gridCol w="1142082">
                  <a:extLst>
                    <a:ext uri="{9D8B030D-6E8A-4147-A177-3AD203B41FA5}">
                      <a16:colId xmlns:a16="http://schemas.microsoft.com/office/drawing/2014/main" val="3406973259"/>
                    </a:ext>
                  </a:extLst>
                </a:gridCol>
              </a:tblGrid>
              <a:tr h="25298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TANF CPS &amp; FC/ADOPT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LINKS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COVID 19 ADMIN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14818662"/>
                  </a:ext>
                </a:extLst>
              </a:tr>
              <a:tr h="41901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0 (zero)</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K</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 (SIS code 889)</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8639520"/>
                  </a:ext>
                </a:extLst>
              </a:tr>
              <a:tr h="496451">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RATE SPEND</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728703"/>
                  </a:ext>
                </a:extLst>
              </a:tr>
              <a:tr h="25298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20,857.30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10,066.86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5,125.00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8407365"/>
                  </a:ext>
                </a:extLst>
              </a:tr>
              <a:tr h="252987">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652659"/>
                  </a:ext>
                </a:extLst>
              </a:tr>
              <a:tr h="344733">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2,173.33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004657"/>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28,670.35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878144"/>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-8,180.35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094828"/>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026025"/>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455.92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7515080"/>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1,939.12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6830753"/>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2,297.85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194.74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609551"/>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770.06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4326640"/>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1,235.82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073475"/>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181.18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4254098"/>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72.70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018095"/>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308.48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193052"/>
                  </a:ext>
                </a:extLst>
              </a:tr>
              <a:tr h="252987">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20,857.30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10,066.86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2,133.86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030898"/>
                  </a:ext>
                </a:extLst>
              </a:tr>
              <a:tr h="252987">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94567"/>
                  </a:ext>
                </a:extLst>
              </a:tr>
            </a:tbl>
          </a:graphicData>
        </a:graphic>
      </p:graphicFrame>
      <p:sp>
        <p:nvSpPr>
          <p:cNvPr id="6" name="Title 1">
            <a:extLst>
              <a:ext uri="{FF2B5EF4-FFF2-40B4-BE49-F238E27FC236}">
                <a16:creationId xmlns:a16="http://schemas.microsoft.com/office/drawing/2014/main" id="{266C8F3E-C3C6-D51E-1B16-A2A1C3070030}"/>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5FC668DB-91C4-BD15-BF95-9574DD2656EA}"/>
              </a:ext>
            </a:extLst>
          </p:cNvPr>
          <p:cNvSpPr/>
          <p:nvPr/>
        </p:nvSpPr>
        <p:spPr>
          <a:xfrm>
            <a:off x="9728792" y="3136604"/>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25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FE216F-B0E4-4116-99A9-E4B23C206363}"/>
              </a:ext>
            </a:extLst>
          </p:cNvPr>
          <p:cNvGraphicFramePr>
            <a:graphicFrameLocks noGrp="1"/>
          </p:cNvGraphicFramePr>
          <p:nvPr>
            <p:ph idx="1"/>
            <p:extLst>
              <p:ext uri="{D42A27DB-BD31-4B8C-83A1-F6EECF244321}">
                <p14:modId xmlns:p14="http://schemas.microsoft.com/office/powerpoint/2010/main" val="546579554"/>
              </p:ext>
            </p:extLst>
          </p:nvPr>
        </p:nvGraphicFramePr>
        <p:xfrm>
          <a:off x="861134" y="1257300"/>
          <a:ext cx="10492665" cy="5401416"/>
        </p:xfrm>
        <a:graphic>
          <a:graphicData uri="http://schemas.openxmlformats.org/drawingml/2006/table">
            <a:tbl>
              <a:tblPr/>
              <a:tblGrid>
                <a:gridCol w="2235276">
                  <a:extLst>
                    <a:ext uri="{9D8B030D-6E8A-4147-A177-3AD203B41FA5}">
                      <a16:colId xmlns:a16="http://schemas.microsoft.com/office/drawing/2014/main" val="3635368917"/>
                    </a:ext>
                  </a:extLst>
                </a:gridCol>
                <a:gridCol w="807894">
                  <a:extLst>
                    <a:ext uri="{9D8B030D-6E8A-4147-A177-3AD203B41FA5}">
                      <a16:colId xmlns:a16="http://schemas.microsoft.com/office/drawing/2014/main" val="3420735732"/>
                    </a:ext>
                  </a:extLst>
                </a:gridCol>
                <a:gridCol w="350411">
                  <a:extLst>
                    <a:ext uri="{9D8B030D-6E8A-4147-A177-3AD203B41FA5}">
                      <a16:colId xmlns:a16="http://schemas.microsoft.com/office/drawing/2014/main" val="2542066331"/>
                    </a:ext>
                  </a:extLst>
                </a:gridCol>
                <a:gridCol w="934432">
                  <a:extLst>
                    <a:ext uri="{9D8B030D-6E8A-4147-A177-3AD203B41FA5}">
                      <a16:colId xmlns:a16="http://schemas.microsoft.com/office/drawing/2014/main" val="3158691992"/>
                    </a:ext>
                  </a:extLst>
                </a:gridCol>
                <a:gridCol w="1119371">
                  <a:extLst>
                    <a:ext uri="{9D8B030D-6E8A-4147-A177-3AD203B41FA5}">
                      <a16:colId xmlns:a16="http://schemas.microsoft.com/office/drawing/2014/main" val="2314495447"/>
                    </a:ext>
                  </a:extLst>
                </a:gridCol>
                <a:gridCol w="298499">
                  <a:extLst>
                    <a:ext uri="{9D8B030D-6E8A-4147-A177-3AD203B41FA5}">
                      <a16:colId xmlns:a16="http://schemas.microsoft.com/office/drawing/2014/main" val="1308043086"/>
                    </a:ext>
                  </a:extLst>
                </a:gridCol>
                <a:gridCol w="1099903">
                  <a:extLst>
                    <a:ext uri="{9D8B030D-6E8A-4147-A177-3AD203B41FA5}">
                      <a16:colId xmlns:a16="http://schemas.microsoft.com/office/drawing/2014/main" val="2356786175"/>
                    </a:ext>
                  </a:extLst>
                </a:gridCol>
                <a:gridCol w="1129104">
                  <a:extLst>
                    <a:ext uri="{9D8B030D-6E8A-4147-A177-3AD203B41FA5}">
                      <a16:colId xmlns:a16="http://schemas.microsoft.com/office/drawing/2014/main" val="1573144016"/>
                    </a:ext>
                  </a:extLst>
                </a:gridCol>
                <a:gridCol w="285522">
                  <a:extLst>
                    <a:ext uri="{9D8B030D-6E8A-4147-A177-3AD203B41FA5}">
                      <a16:colId xmlns:a16="http://schemas.microsoft.com/office/drawing/2014/main" val="741487256"/>
                    </a:ext>
                  </a:extLst>
                </a:gridCol>
                <a:gridCol w="1090171">
                  <a:extLst>
                    <a:ext uri="{9D8B030D-6E8A-4147-A177-3AD203B41FA5}">
                      <a16:colId xmlns:a16="http://schemas.microsoft.com/office/drawing/2014/main" val="1029385177"/>
                    </a:ext>
                  </a:extLst>
                </a:gridCol>
                <a:gridCol w="1142082">
                  <a:extLst>
                    <a:ext uri="{9D8B030D-6E8A-4147-A177-3AD203B41FA5}">
                      <a16:colId xmlns:a16="http://schemas.microsoft.com/office/drawing/2014/main" val="3406973259"/>
                    </a:ext>
                  </a:extLst>
                </a:gridCol>
              </a:tblGrid>
              <a:tr h="449323">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ADULT HOME 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LIHEAP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NC MIC 1                               used to be NC Health choice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14818662"/>
                  </a:ext>
                </a:extLst>
              </a:tr>
              <a:tr h="285765">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O</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Energy Portal - FIS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MIC 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8639520"/>
                  </a:ext>
                </a:extLst>
              </a:tr>
              <a:tr h="465741">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728703"/>
                  </a:ext>
                </a:extLst>
              </a:tr>
              <a:tr h="2373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1,418.37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126,147.00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3,839.36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8407365"/>
                  </a:ext>
                </a:extLst>
              </a:tr>
              <a:tr h="237337">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652659"/>
                  </a:ext>
                </a:extLst>
              </a:tr>
              <a:tr h="465741">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1,701.67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004657"/>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313.45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796.85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878144"/>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-95.45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2,516.20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094828"/>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157.79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3,984.33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026025"/>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193.21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2,606.44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7515080"/>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2,296.28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6830753"/>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71,400.00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-10,123.50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609551"/>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157.26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19,900.00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4326640"/>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073475"/>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25,965.00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4254098"/>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16.04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018095"/>
                  </a:ext>
                </a:extLst>
              </a:tr>
              <a:tr h="23733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275.42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4,247.00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61.09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193052"/>
                  </a:ext>
                </a:extLst>
              </a:tr>
              <a:tr h="412128">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1,418.37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125,977.00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3,839.36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030898"/>
                  </a:ext>
                </a:extLst>
              </a:tr>
              <a:tr h="237337">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170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94567"/>
                  </a:ext>
                </a:extLst>
              </a:tr>
            </a:tbl>
          </a:graphicData>
        </a:graphic>
      </p:graphicFrame>
      <p:sp>
        <p:nvSpPr>
          <p:cNvPr id="6" name="Title 1">
            <a:extLst>
              <a:ext uri="{FF2B5EF4-FFF2-40B4-BE49-F238E27FC236}">
                <a16:creationId xmlns:a16="http://schemas.microsoft.com/office/drawing/2014/main" id="{C345672B-EA49-7334-37FB-DD903530A1F0}"/>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771AB443-D108-A3F6-AD39-991E0E3CBCFE}"/>
              </a:ext>
            </a:extLst>
          </p:cNvPr>
          <p:cNvSpPr/>
          <p:nvPr/>
        </p:nvSpPr>
        <p:spPr>
          <a:xfrm>
            <a:off x="7400261" y="3104707"/>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71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618A6B-07DE-4A00-8B12-2EE3759ED1C9}"/>
              </a:ext>
            </a:extLst>
          </p:cNvPr>
          <p:cNvGraphicFramePr>
            <a:graphicFrameLocks noGrp="1"/>
          </p:cNvGraphicFramePr>
          <p:nvPr>
            <p:ph idx="1"/>
            <p:extLst>
              <p:ext uri="{D42A27DB-BD31-4B8C-83A1-F6EECF244321}">
                <p14:modId xmlns:p14="http://schemas.microsoft.com/office/powerpoint/2010/main" val="3018467090"/>
              </p:ext>
            </p:extLst>
          </p:nvPr>
        </p:nvGraphicFramePr>
        <p:xfrm>
          <a:off x="838201" y="1174173"/>
          <a:ext cx="10515599" cy="5297585"/>
        </p:xfrm>
        <a:graphic>
          <a:graphicData uri="http://schemas.openxmlformats.org/drawingml/2006/table">
            <a:tbl>
              <a:tblPr/>
              <a:tblGrid>
                <a:gridCol w="2258209">
                  <a:extLst>
                    <a:ext uri="{9D8B030D-6E8A-4147-A177-3AD203B41FA5}">
                      <a16:colId xmlns:a16="http://schemas.microsoft.com/office/drawing/2014/main" val="3477371528"/>
                    </a:ext>
                  </a:extLst>
                </a:gridCol>
                <a:gridCol w="954836">
                  <a:extLst>
                    <a:ext uri="{9D8B030D-6E8A-4147-A177-3AD203B41FA5}">
                      <a16:colId xmlns:a16="http://schemas.microsoft.com/office/drawing/2014/main" val="3143845813"/>
                    </a:ext>
                  </a:extLst>
                </a:gridCol>
                <a:gridCol w="203470">
                  <a:extLst>
                    <a:ext uri="{9D8B030D-6E8A-4147-A177-3AD203B41FA5}">
                      <a16:colId xmlns:a16="http://schemas.microsoft.com/office/drawing/2014/main" val="1978875473"/>
                    </a:ext>
                  </a:extLst>
                </a:gridCol>
                <a:gridCol w="934432">
                  <a:extLst>
                    <a:ext uri="{9D8B030D-6E8A-4147-A177-3AD203B41FA5}">
                      <a16:colId xmlns:a16="http://schemas.microsoft.com/office/drawing/2014/main" val="791362792"/>
                    </a:ext>
                  </a:extLst>
                </a:gridCol>
                <a:gridCol w="1119371">
                  <a:extLst>
                    <a:ext uri="{9D8B030D-6E8A-4147-A177-3AD203B41FA5}">
                      <a16:colId xmlns:a16="http://schemas.microsoft.com/office/drawing/2014/main" val="1384123200"/>
                    </a:ext>
                  </a:extLst>
                </a:gridCol>
                <a:gridCol w="298499">
                  <a:extLst>
                    <a:ext uri="{9D8B030D-6E8A-4147-A177-3AD203B41FA5}">
                      <a16:colId xmlns:a16="http://schemas.microsoft.com/office/drawing/2014/main" val="3671282289"/>
                    </a:ext>
                  </a:extLst>
                </a:gridCol>
                <a:gridCol w="1099903">
                  <a:extLst>
                    <a:ext uri="{9D8B030D-6E8A-4147-A177-3AD203B41FA5}">
                      <a16:colId xmlns:a16="http://schemas.microsoft.com/office/drawing/2014/main" val="3086344413"/>
                    </a:ext>
                  </a:extLst>
                </a:gridCol>
                <a:gridCol w="1129104">
                  <a:extLst>
                    <a:ext uri="{9D8B030D-6E8A-4147-A177-3AD203B41FA5}">
                      <a16:colId xmlns:a16="http://schemas.microsoft.com/office/drawing/2014/main" val="2691237472"/>
                    </a:ext>
                  </a:extLst>
                </a:gridCol>
                <a:gridCol w="285522">
                  <a:extLst>
                    <a:ext uri="{9D8B030D-6E8A-4147-A177-3AD203B41FA5}">
                      <a16:colId xmlns:a16="http://schemas.microsoft.com/office/drawing/2014/main" val="2760503202"/>
                    </a:ext>
                  </a:extLst>
                </a:gridCol>
                <a:gridCol w="1090171">
                  <a:extLst>
                    <a:ext uri="{9D8B030D-6E8A-4147-A177-3AD203B41FA5}">
                      <a16:colId xmlns:a16="http://schemas.microsoft.com/office/drawing/2014/main" val="1576958795"/>
                    </a:ext>
                  </a:extLst>
                </a:gridCol>
                <a:gridCol w="1142082">
                  <a:extLst>
                    <a:ext uri="{9D8B030D-6E8A-4147-A177-3AD203B41FA5}">
                      <a16:colId xmlns:a16="http://schemas.microsoft.com/office/drawing/2014/main" val="2281340485"/>
                    </a:ext>
                  </a:extLst>
                </a:gridCol>
              </a:tblGrid>
              <a:tr h="252491">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FAM REUNIFICATION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CCDF FRAUD INVEST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 100% FED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07292861"/>
                  </a:ext>
                </a:extLst>
              </a:tr>
              <a:tr h="41819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24</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PSX</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473880182"/>
                  </a:ext>
                </a:extLst>
              </a:tr>
              <a:tr h="495479">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5669582"/>
                  </a:ext>
                </a:extLst>
              </a:tr>
              <a:tr h="252491">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24,229.91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032687"/>
                  </a:ext>
                </a:extLst>
              </a:tr>
              <a:tr h="252491">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8140676"/>
                  </a:ext>
                </a:extLst>
              </a:tr>
              <a:tr h="344058">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274.36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9225156"/>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1,297.71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0783538"/>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1,415.53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9856316"/>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1,581.62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1705"/>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1192122"/>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9,689.99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8506133"/>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1,742.80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614042"/>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523.99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7365959"/>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167559"/>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7239036"/>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2431376"/>
                  </a:ext>
                </a:extLst>
              </a:tr>
              <a:tr h="252491">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7,703.91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3690826"/>
                  </a:ext>
                </a:extLst>
              </a:tr>
              <a:tr h="252491">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24,229.91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1190096"/>
                  </a:ext>
                </a:extLst>
              </a:tr>
              <a:tr h="252491">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948734"/>
                  </a:ext>
                </a:extLst>
              </a:tr>
            </a:tbl>
          </a:graphicData>
        </a:graphic>
      </p:graphicFrame>
      <p:sp>
        <p:nvSpPr>
          <p:cNvPr id="6" name="Title 1">
            <a:extLst>
              <a:ext uri="{FF2B5EF4-FFF2-40B4-BE49-F238E27FC236}">
                <a16:creationId xmlns:a16="http://schemas.microsoft.com/office/drawing/2014/main" id="{D7C00456-977B-8C61-9BD6-60ADE7196BBB}"/>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Tree>
    <p:extLst>
      <p:ext uri="{BB962C8B-B14F-4D97-AF65-F5344CB8AC3E}">
        <p14:creationId xmlns:p14="http://schemas.microsoft.com/office/powerpoint/2010/main" val="373850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618A6B-07DE-4A00-8B12-2EE3759ED1C9}"/>
              </a:ext>
            </a:extLst>
          </p:cNvPr>
          <p:cNvGraphicFramePr>
            <a:graphicFrameLocks noGrp="1"/>
          </p:cNvGraphicFramePr>
          <p:nvPr>
            <p:ph idx="1"/>
            <p:extLst>
              <p:ext uri="{D42A27DB-BD31-4B8C-83A1-F6EECF244321}">
                <p14:modId xmlns:p14="http://schemas.microsoft.com/office/powerpoint/2010/main" val="407872476"/>
              </p:ext>
            </p:extLst>
          </p:nvPr>
        </p:nvGraphicFramePr>
        <p:xfrm>
          <a:off x="838201" y="1257300"/>
          <a:ext cx="10515599" cy="5237892"/>
        </p:xfrm>
        <a:graphic>
          <a:graphicData uri="http://schemas.openxmlformats.org/drawingml/2006/table">
            <a:tbl>
              <a:tblPr/>
              <a:tblGrid>
                <a:gridCol w="2258209">
                  <a:extLst>
                    <a:ext uri="{9D8B030D-6E8A-4147-A177-3AD203B41FA5}">
                      <a16:colId xmlns:a16="http://schemas.microsoft.com/office/drawing/2014/main" val="3477371528"/>
                    </a:ext>
                  </a:extLst>
                </a:gridCol>
                <a:gridCol w="954836">
                  <a:extLst>
                    <a:ext uri="{9D8B030D-6E8A-4147-A177-3AD203B41FA5}">
                      <a16:colId xmlns:a16="http://schemas.microsoft.com/office/drawing/2014/main" val="3143845813"/>
                    </a:ext>
                  </a:extLst>
                </a:gridCol>
                <a:gridCol w="203470">
                  <a:extLst>
                    <a:ext uri="{9D8B030D-6E8A-4147-A177-3AD203B41FA5}">
                      <a16:colId xmlns:a16="http://schemas.microsoft.com/office/drawing/2014/main" val="1978875473"/>
                    </a:ext>
                  </a:extLst>
                </a:gridCol>
                <a:gridCol w="934432">
                  <a:extLst>
                    <a:ext uri="{9D8B030D-6E8A-4147-A177-3AD203B41FA5}">
                      <a16:colId xmlns:a16="http://schemas.microsoft.com/office/drawing/2014/main" val="791362792"/>
                    </a:ext>
                  </a:extLst>
                </a:gridCol>
                <a:gridCol w="1119371">
                  <a:extLst>
                    <a:ext uri="{9D8B030D-6E8A-4147-A177-3AD203B41FA5}">
                      <a16:colId xmlns:a16="http://schemas.microsoft.com/office/drawing/2014/main" val="1384123200"/>
                    </a:ext>
                  </a:extLst>
                </a:gridCol>
                <a:gridCol w="298499">
                  <a:extLst>
                    <a:ext uri="{9D8B030D-6E8A-4147-A177-3AD203B41FA5}">
                      <a16:colId xmlns:a16="http://schemas.microsoft.com/office/drawing/2014/main" val="3671282289"/>
                    </a:ext>
                  </a:extLst>
                </a:gridCol>
                <a:gridCol w="1099903">
                  <a:extLst>
                    <a:ext uri="{9D8B030D-6E8A-4147-A177-3AD203B41FA5}">
                      <a16:colId xmlns:a16="http://schemas.microsoft.com/office/drawing/2014/main" val="3086344413"/>
                    </a:ext>
                  </a:extLst>
                </a:gridCol>
                <a:gridCol w="1129104">
                  <a:extLst>
                    <a:ext uri="{9D8B030D-6E8A-4147-A177-3AD203B41FA5}">
                      <a16:colId xmlns:a16="http://schemas.microsoft.com/office/drawing/2014/main" val="2691237472"/>
                    </a:ext>
                  </a:extLst>
                </a:gridCol>
                <a:gridCol w="285522">
                  <a:extLst>
                    <a:ext uri="{9D8B030D-6E8A-4147-A177-3AD203B41FA5}">
                      <a16:colId xmlns:a16="http://schemas.microsoft.com/office/drawing/2014/main" val="2760503202"/>
                    </a:ext>
                  </a:extLst>
                </a:gridCol>
                <a:gridCol w="1090171">
                  <a:extLst>
                    <a:ext uri="{9D8B030D-6E8A-4147-A177-3AD203B41FA5}">
                      <a16:colId xmlns:a16="http://schemas.microsoft.com/office/drawing/2014/main" val="1576958795"/>
                    </a:ext>
                  </a:extLst>
                </a:gridCol>
                <a:gridCol w="1142082">
                  <a:extLst>
                    <a:ext uri="{9D8B030D-6E8A-4147-A177-3AD203B41FA5}">
                      <a16:colId xmlns:a16="http://schemas.microsoft.com/office/drawing/2014/main" val="2281340485"/>
                    </a:ext>
                  </a:extLst>
                </a:gridCol>
              </a:tblGrid>
              <a:tr h="248529">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ARPA ADM</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ARPA </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  ESSENTL SVCS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07292861"/>
                  </a:ext>
                </a:extLst>
              </a:tr>
              <a:tr h="411630">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p>
                      <a:pPr algn="ctr" fontAlgn="b"/>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473880182"/>
                  </a:ext>
                </a:extLst>
              </a:tr>
              <a:tr h="487704">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5669582"/>
                  </a:ext>
                </a:extLst>
              </a:tr>
              <a:tr h="248529">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032687"/>
                  </a:ext>
                </a:extLst>
              </a:tr>
              <a:tr h="248529">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8140676"/>
                  </a:ext>
                </a:extLst>
              </a:tr>
              <a:tr h="338659">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9225156"/>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0783538"/>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9856316"/>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1705"/>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1192122"/>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8506133"/>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614042"/>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7365959"/>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167559"/>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7239036"/>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2431376"/>
                  </a:ext>
                </a:extLst>
              </a:tr>
              <a:tr h="248529">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3690826"/>
                  </a:ext>
                </a:extLst>
              </a:tr>
              <a:tr h="248529">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1190096"/>
                  </a:ext>
                </a:extLst>
              </a:tr>
              <a:tr h="248529">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948734"/>
                  </a:ext>
                </a:extLst>
              </a:tr>
            </a:tbl>
          </a:graphicData>
        </a:graphic>
      </p:graphicFrame>
      <p:sp>
        <p:nvSpPr>
          <p:cNvPr id="6" name="Title 1">
            <a:extLst>
              <a:ext uri="{FF2B5EF4-FFF2-40B4-BE49-F238E27FC236}">
                <a16:creationId xmlns:a16="http://schemas.microsoft.com/office/drawing/2014/main" id="{B81005A4-2AB2-EBF0-DB1B-7DC8AA2B44A4}"/>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3620A0B3-7175-EC5C-C6D3-83C427DAC686}"/>
              </a:ext>
            </a:extLst>
          </p:cNvPr>
          <p:cNvSpPr/>
          <p:nvPr/>
        </p:nvSpPr>
        <p:spPr>
          <a:xfrm>
            <a:off x="4653513" y="3076353"/>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2EFED762-90D0-7A2A-9721-D5E8FA2BE3AC}"/>
              </a:ext>
            </a:extLst>
          </p:cNvPr>
          <p:cNvSpPr/>
          <p:nvPr/>
        </p:nvSpPr>
        <p:spPr>
          <a:xfrm>
            <a:off x="7276213" y="3076353"/>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12DE407F-4A07-C3D8-CAEB-3EEA50FB5254}"/>
              </a:ext>
            </a:extLst>
          </p:cNvPr>
          <p:cNvSpPr/>
          <p:nvPr/>
        </p:nvSpPr>
        <p:spPr>
          <a:xfrm>
            <a:off x="9898913" y="2977116"/>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59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618A6B-07DE-4A00-8B12-2EE3759ED1C9}"/>
              </a:ext>
            </a:extLst>
          </p:cNvPr>
          <p:cNvGraphicFramePr>
            <a:graphicFrameLocks noGrp="1"/>
          </p:cNvGraphicFramePr>
          <p:nvPr>
            <p:ph idx="1"/>
            <p:extLst>
              <p:ext uri="{D42A27DB-BD31-4B8C-83A1-F6EECF244321}">
                <p14:modId xmlns:p14="http://schemas.microsoft.com/office/powerpoint/2010/main" val="3105945673"/>
              </p:ext>
            </p:extLst>
          </p:nvPr>
        </p:nvGraphicFramePr>
        <p:xfrm>
          <a:off x="838201" y="1163782"/>
          <a:ext cx="10515599" cy="5324041"/>
        </p:xfrm>
        <a:graphic>
          <a:graphicData uri="http://schemas.openxmlformats.org/drawingml/2006/table">
            <a:tbl>
              <a:tblPr/>
              <a:tblGrid>
                <a:gridCol w="2258209">
                  <a:extLst>
                    <a:ext uri="{9D8B030D-6E8A-4147-A177-3AD203B41FA5}">
                      <a16:colId xmlns:a16="http://schemas.microsoft.com/office/drawing/2014/main" val="3477371528"/>
                    </a:ext>
                  </a:extLst>
                </a:gridCol>
                <a:gridCol w="954836">
                  <a:extLst>
                    <a:ext uri="{9D8B030D-6E8A-4147-A177-3AD203B41FA5}">
                      <a16:colId xmlns:a16="http://schemas.microsoft.com/office/drawing/2014/main" val="3143845813"/>
                    </a:ext>
                  </a:extLst>
                </a:gridCol>
                <a:gridCol w="203470">
                  <a:extLst>
                    <a:ext uri="{9D8B030D-6E8A-4147-A177-3AD203B41FA5}">
                      <a16:colId xmlns:a16="http://schemas.microsoft.com/office/drawing/2014/main" val="1978875473"/>
                    </a:ext>
                  </a:extLst>
                </a:gridCol>
                <a:gridCol w="934432">
                  <a:extLst>
                    <a:ext uri="{9D8B030D-6E8A-4147-A177-3AD203B41FA5}">
                      <a16:colId xmlns:a16="http://schemas.microsoft.com/office/drawing/2014/main" val="791362792"/>
                    </a:ext>
                  </a:extLst>
                </a:gridCol>
                <a:gridCol w="1119371">
                  <a:extLst>
                    <a:ext uri="{9D8B030D-6E8A-4147-A177-3AD203B41FA5}">
                      <a16:colId xmlns:a16="http://schemas.microsoft.com/office/drawing/2014/main" val="1384123200"/>
                    </a:ext>
                  </a:extLst>
                </a:gridCol>
                <a:gridCol w="298499">
                  <a:extLst>
                    <a:ext uri="{9D8B030D-6E8A-4147-A177-3AD203B41FA5}">
                      <a16:colId xmlns:a16="http://schemas.microsoft.com/office/drawing/2014/main" val="3671282289"/>
                    </a:ext>
                  </a:extLst>
                </a:gridCol>
                <a:gridCol w="1099903">
                  <a:extLst>
                    <a:ext uri="{9D8B030D-6E8A-4147-A177-3AD203B41FA5}">
                      <a16:colId xmlns:a16="http://schemas.microsoft.com/office/drawing/2014/main" val="3086344413"/>
                    </a:ext>
                  </a:extLst>
                </a:gridCol>
                <a:gridCol w="1129104">
                  <a:extLst>
                    <a:ext uri="{9D8B030D-6E8A-4147-A177-3AD203B41FA5}">
                      <a16:colId xmlns:a16="http://schemas.microsoft.com/office/drawing/2014/main" val="2691237472"/>
                    </a:ext>
                  </a:extLst>
                </a:gridCol>
                <a:gridCol w="285522">
                  <a:extLst>
                    <a:ext uri="{9D8B030D-6E8A-4147-A177-3AD203B41FA5}">
                      <a16:colId xmlns:a16="http://schemas.microsoft.com/office/drawing/2014/main" val="2760503202"/>
                    </a:ext>
                  </a:extLst>
                </a:gridCol>
                <a:gridCol w="1090171">
                  <a:extLst>
                    <a:ext uri="{9D8B030D-6E8A-4147-A177-3AD203B41FA5}">
                      <a16:colId xmlns:a16="http://schemas.microsoft.com/office/drawing/2014/main" val="1576958795"/>
                    </a:ext>
                  </a:extLst>
                </a:gridCol>
                <a:gridCol w="1142082">
                  <a:extLst>
                    <a:ext uri="{9D8B030D-6E8A-4147-A177-3AD203B41FA5}">
                      <a16:colId xmlns:a16="http://schemas.microsoft.com/office/drawing/2014/main" val="2281340485"/>
                    </a:ext>
                  </a:extLst>
                </a:gridCol>
              </a:tblGrid>
              <a:tr h="25298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LIHWAP ARP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LIHWAP ARP ADM</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APS-ARPA-SSA</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07292861"/>
                  </a:ext>
                </a:extLst>
              </a:tr>
              <a:tr h="41901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a:t>
                      </a:r>
                    </a:p>
                    <a:p>
                      <a:pPr algn="ctr" fontAlgn="b"/>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473880182"/>
                  </a:ext>
                </a:extLst>
              </a:tr>
              <a:tr h="496451">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5669582"/>
                  </a:ext>
                </a:extLst>
              </a:tr>
              <a:tr h="25298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032687"/>
                  </a:ext>
                </a:extLst>
              </a:tr>
              <a:tr h="252987">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8140676"/>
                  </a:ext>
                </a:extLst>
              </a:tr>
              <a:tr h="344733">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9225156"/>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0783538"/>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9856316"/>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1705"/>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1192122"/>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8506133"/>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614042"/>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7365959"/>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167559"/>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7239036"/>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2431376"/>
                  </a:ext>
                </a:extLst>
              </a:tr>
              <a:tr h="25298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3690826"/>
                  </a:ext>
                </a:extLst>
              </a:tr>
              <a:tr h="252987">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1190096"/>
                  </a:ext>
                </a:extLst>
              </a:tr>
              <a:tr h="252987">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948734"/>
                  </a:ext>
                </a:extLst>
              </a:tr>
            </a:tbl>
          </a:graphicData>
        </a:graphic>
      </p:graphicFrame>
      <p:sp>
        <p:nvSpPr>
          <p:cNvPr id="6" name="Title 1">
            <a:extLst>
              <a:ext uri="{FF2B5EF4-FFF2-40B4-BE49-F238E27FC236}">
                <a16:creationId xmlns:a16="http://schemas.microsoft.com/office/drawing/2014/main" id="{93F0CE08-1DB0-13BC-E233-804D00E7BC8D}"/>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F9236BB4-747E-0C5E-E638-906352534E14}"/>
              </a:ext>
            </a:extLst>
          </p:cNvPr>
          <p:cNvSpPr/>
          <p:nvPr/>
        </p:nvSpPr>
        <p:spPr>
          <a:xfrm>
            <a:off x="4646427" y="2977116"/>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7590B6C3-7A81-7986-A4EC-88C54B53AD2E}"/>
              </a:ext>
            </a:extLst>
          </p:cNvPr>
          <p:cNvSpPr/>
          <p:nvPr/>
        </p:nvSpPr>
        <p:spPr>
          <a:xfrm>
            <a:off x="7272670" y="2977116"/>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F913DD81-8D84-65CE-6A16-1DFC6D70A32D}"/>
              </a:ext>
            </a:extLst>
          </p:cNvPr>
          <p:cNvSpPr/>
          <p:nvPr/>
        </p:nvSpPr>
        <p:spPr>
          <a:xfrm>
            <a:off x="9898913" y="2939902"/>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59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618A6B-07DE-4A00-8B12-2EE3759ED1C9}"/>
              </a:ext>
            </a:extLst>
          </p:cNvPr>
          <p:cNvGraphicFramePr>
            <a:graphicFrameLocks noGrp="1"/>
          </p:cNvGraphicFramePr>
          <p:nvPr>
            <p:ph idx="1"/>
            <p:extLst>
              <p:ext uri="{D42A27DB-BD31-4B8C-83A1-F6EECF244321}">
                <p14:modId xmlns:p14="http://schemas.microsoft.com/office/powerpoint/2010/main" val="2348463708"/>
              </p:ext>
            </p:extLst>
          </p:nvPr>
        </p:nvGraphicFramePr>
        <p:xfrm>
          <a:off x="838201" y="1257300"/>
          <a:ext cx="10515599" cy="5275471"/>
        </p:xfrm>
        <a:graphic>
          <a:graphicData uri="http://schemas.openxmlformats.org/drawingml/2006/table">
            <a:tbl>
              <a:tblPr/>
              <a:tblGrid>
                <a:gridCol w="2258209">
                  <a:extLst>
                    <a:ext uri="{9D8B030D-6E8A-4147-A177-3AD203B41FA5}">
                      <a16:colId xmlns:a16="http://schemas.microsoft.com/office/drawing/2014/main" val="3477371528"/>
                    </a:ext>
                  </a:extLst>
                </a:gridCol>
                <a:gridCol w="954836">
                  <a:extLst>
                    <a:ext uri="{9D8B030D-6E8A-4147-A177-3AD203B41FA5}">
                      <a16:colId xmlns:a16="http://schemas.microsoft.com/office/drawing/2014/main" val="3143845813"/>
                    </a:ext>
                  </a:extLst>
                </a:gridCol>
                <a:gridCol w="203470">
                  <a:extLst>
                    <a:ext uri="{9D8B030D-6E8A-4147-A177-3AD203B41FA5}">
                      <a16:colId xmlns:a16="http://schemas.microsoft.com/office/drawing/2014/main" val="1978875473"/>
                    </a:ext>
                  </a:extLst>
                </a:gridCol>
                <a:gridCol w="934432">
                  <a:extLst>
                    <a:ext uri="{9D8B030D-6E8A-4147-A177-3AD203B41FA5}">
                      <a16:colId xmlns:a16="http://schemas.microsoft.com/office/drawing/2014/main" val="791362792"/>
                    </a:ext>
                  </a:extLst>
                </a:gridCol>
                <a:gridCol w="1119371">
                  <a:extLst>
                    <a:ext uri="{9D8B030D-6E8A-4147-A177-3AD203B41FA5}">
                      <a16:colId xmlns:a16="http://schemas.microsoft.com/office/drawing/2014/main" val="1384123200"/>
                    </a:ext>
                  </a:extLst>
                </a:gridCol>
                <a:gridCol w="298499">
                  <a:extLst>
                    <a:ext uri="{9D8B030D-6E8A-4147-A177-3AD203B41FA5}">
                      <a16:colId xmlns:a16="http://schemas.microsoft.com/office/drawing/2014/main" val="3671282289"/>
                    </a:ext>
                  </a:extLst>
                </a:gridCol>
                <a:gridCol w="1099903">
                  <a:extLst>
                    <a:ext uri="{9D8B030D-6E8A-4147-A177-3AD203B41FA5}">
                      <a16:colId xmlns:a16="http://schemas.microsoft.com/office/drawing/2014/main" val="3086344413"/>
                    </a:ext>
                  </a:extLst>
                </a:gridCol>
                <a:gridCol w="1129104">
                  <a:extLst>
                    <a:ext uri="{9D8B030D-6E8A-4147-A177-3AD203B41FA5}">
                      <a16:colId xmlns:a16="http://schemas.microsoft.com/office/drawing/2014/main" val="2691237472"/>
                    </a:ext>
                  </a:extLst>
                </a:gridCol>
                <a:gridCol w="285522">
                  <a:extLst>
                    <a:ext uri="{9D8B030D-6E8A-4147-A177-3AD203B41FA5}">
                      <a16:colId xmlns:a16="http://schemas.microsoft.com/office/drawing/2014/main" val="2760503202"/>
                    </a:ext>
                  </a:extLst>
                </a:gridCol>
                <a:gridCol w="1090171">
                  <a:extLst>
                    <a:ext uri="{9D8B030D-6E8A-4147-A177-3AD203B41FA5}">
                      <a16:colId xmlns:a16="http://schemas.microsoft.com/office/drawing/2014/main" val="1576958795"/>
                    </a:ext>
                  </a:extLst>
                </a:gridCol>
                <a:gridCol w="1142082">
                  <a:extLst>
                    <a:ext uri="{9D8B030D-6E8A-4147-A177-3AD203B41FA5}">
                      <a16:colId xmlns:a16="http://schemas.microsoft.com/office/drawing/2014/main" val="2281340485"/>
                    </a:ext>
                  </a:extLst>
                </a:gridCol>
              </a:tblGrid>
              <a:tr h="468204">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SUPPLMENT II</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CCU MEDICAID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  MEDICAID EXP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07292861"/>
                  </a:ext>
                </a:extLst>
              </a:tr>
              <a:tr h="395171">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Energy Portal – FIS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Money Advanced FY23 for FY24</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MAE/MIX</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473880182"/>
                  </a:ext>
                </a:extLst>
              </a:tr>
              <a:tr h="468204">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5669582"/>
                  </a:ext>
                </a:extLst>
              </a:tr>
              <a:tr h="23859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032687"/>
                  </a:ext>
                </a:extLst>
              </a:tr>
              <a:tr h="238592">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8140676"/>
                  </a:ext>
                </a:extLst>
              </a:tr>
              <a:tr h="325118">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9225156"/>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0783538"/>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9856316"/>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1705"/>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1192122"/>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8506133"/>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614042"/>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7365959"/>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167559"/>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7239036"/>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2431376"/>
                  </a:ext>
                </a:extLst>
              </a:tr>
              <a:tr h="238592">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3690826"/>
                  </a:ext>
                </a:extLst>
              </a:tr>
              <a:tr h="23859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1190096"/>
                  </a:ext>
                </a:extLst>
              </a:tr>
              <a:tr h="23859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948734"/>
                  </a:ext>
                </a:extLst>
              </a:tr>
            </a:tbl>
          </a:graphicData>
        </a:graphic>
      </p:graphicFrame>
      <p:sp>
        <p:nvSpPr>
          <p:cNvPr id="6" name="Title 1">
            <a:extLst>
              <a:ext uri="{FF2B5EF4-FFF2-40B4-BE49-F238E27FC236}">
                <a16:creationId xmlns:a16="http://schemas.microsoft.com/office/drawing/2014/main" id="{033B0CA2-41E0-8FAE-8368-F4C9EE5508F7}"/>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1226C823-9434-D80D-94A9-36923B2CB8EC}"/>
              </a:ext>
            </a:extLst>
          </p:cNvPr>
          <p:cNvSpPr/>
          <p:nvPr/>
        </p:nvSpPr>
        <p:spPr>
          <a:xfrm>
            <a:off x="4646425" y="3299611"/>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BF98D1FF-0055-EE8B-6BB4-E96191FCD84D}"/>
              </a:ext>
            </a:extLst>
          </p:cNvPr>
          <p:cNvSpPr/>
          <p:nvPr/>
        </p:nvSpPr>
        <p:spPr>
          <a:xfrm>
            <a:off x="7489750" y="3264195"/>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0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B3B8-12B1-F7F3-EC62-68E3B064BB7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BF72249-0417-FBDC-5104-6E02E6FAF535}"/>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graphicFrame>
        <p:nvGraphicFramePr>
          <p:cNvPr id="5" name="Content Placeholder 3">
            <a:extLst>
              <a:ext uri="{FF2B5EF4-FFF2-40B4-BE49-F238E27FC236}">
                <a16:creationId xmlns:a16="http://schemas.microsoft.com/office/drawing/2014/main" id="{D6005175-70EA-A959-FCA3-870117AE5DCF}"/>
              </a:ext>
            </a:extLst>
          </p:cNvPr>
          <p:cNvGraphicFramePr>
            <a:graphicFrameLocks/>
          </p:cNvGraphicFramePr>
          <p:nvPr>
            <p:extLst>
              <p:ext uri="{D42A27DB-BD31-4B8C-83A1-F6EECF244321}">
                <p14:modId xmlns:p14="http://schemas.microsoft.com/office/powerpoint/2010/main" val="2238282868"/>
              </p:ext>
            </p:extLst>
          </p:nvPr>
        </p:nvGraphicFramePr>
        <p:xfrm>
          <a:off x="838200" y="1234911"/>
          <a:ext cx="10638147" cy="5059999"/>
        </p:xfrm>
        <a:graphic>
          <a:graphicData uri="http://schemas.openxmlformats.org/drawingml/2006/table">
            <a:tbl>
              <a:tblPr/>
              <a:tblGrid>
                <a:gridCol w="2284526">
                  <a:extLst>
                    <a:ext uri="{9D8B030D-6E8A-4147-A177-3AD203B41FA5}">
                      <a16:colId xmlns:a16="http://schemas.microsoft.com/office/drawing/2014/main" val="20000"/>
                    </a:ext>
                  </a:extLst>
                </a:gridCol>
                <a:gridCol w="965964">
                  <a:extLst>
                    <a:ext uri="{9D8B030D-6E8A-4147-A177-3AD203B41FA5}">
                      <a16:colId xmlns:a16="http://schemas.microsoft.com/office/drawing/2014/main" val="20001"/>
                    </a:ext>
                  </a:extLst>
                </a:gridCol>
                <a:gridCol w="205841">
                  <a:extLst>
                    <a:ext uri="{9D8B030D-6E8A-4147-A177-3AD203B41FA5}">
                      <a16:colId xmlns:a16="http://schemas.microsoft.com/office/drawing/2014/main" val="20002"/>
                    </a:ext>
                  </a:extLst>
                </a:gridCol>
                <a:gridCol w="945322">
                  <a:extLst>
                    <a:ext uri="{9D8B030D-6E8A-4147-A177-3AD203B41FA5}">
                      <a16:colId xmlns:a16="http://schemas.microsoft.com/office/drawing/2014/main" val="20003"/>
                    </a:ext>
                  </a:extLst>
                </a:gridCol>
                <a:gridCol w="1132416">
                  <a:extLst>
                    <a:ext uri="{9D8B030D-6E8A-4147-A177-3AD203B41FA5}">
                      <a16:colId xmlns:a16="http://schemas.microsoft.com/office/drawing/2014/main" val="20004"/>
                    </a:ext>
                  </a:extLst>
                </a:gridCol>
                <a:gridCol w="301978">
                  <a:extLst>
                    <a:ext uri="{9D8B030D-6E8A-4147-A177-3AD203B41FA5}">
                      <a16:colId xmlns:a16="http://schemas.microsoft.com/office/drawing/2014/main" val="20005"/>
                    </a:ext>
                  </a:extLst>
                </a:gridCol>
                <a:gridCol w="1112721">
                  <a:extLst>
                    <a:ext uri="{9D8B030D-6E8A-4147-A177-3AD203B41FA5}">
                      <a16:colId xmlns:a16="http://schemas.microsoft.com/office/drawing/2014/main" val="20006"/>
                    </a:ext>
                  </a:extLst>
                </a:gridCol>
                <a:gridCol w="1142262">
                  <a:extLst>
                    <a:ext uri="{9D8B030D-6E8A-4147-A177-3AD203B41FA5}">
                      <a16:colId xmlns:a16="http://schemas.microsoft.com/office/drawing/2014/main" val="20007"/>
                    </a:ext>
                  </a:extLst>
                </a:gridCol>
                <a:gridCol w="288849">
                  <a:extLst>
                    <a:ext uri="{9D8B030D-6E8A-4147-A177-3AD203B41FA5}">
                      <a16:colId xmlns:a16="http://schemas.microsoft.com/office/drawing/2014/main" val="20008"/>
                    </a:ext>
                  </a:extLst>
                </a:gridCol>
                <a:gridCol w="1102876">
                  <a:extLst>
                    <a:ext uri="{9D8B030D-6E8A-4147-A177-3AD203B41FA5}">
                      <a16:colId xmlns:a16="http://schemas.microsoft.com/office/drawing/2014/main" val="20009"/>
                    </a:ext>
                  </a:extLst>
                </a:gridCol>
                <a:gridCol w="1155392">
                  <a:extLst>
                    <a:ext uri="{9D8B030D-6E8A-4147-A177-3AD203B41FA5}">
                      <a16:colId xmlns:a16="http://schemas.microsoft.com/office/drawing/2014/main" val="20010"/>
                    </a:ext>
                  </a:extLst>
                </a:gridCol>
              </a:tblGrid>
              <a:tr h="581734">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EMERGENCY PLMT-FC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0000"/>
                  </a:ext>
                </a:extLst>
              </a:tr>
              <a:tr h="371207">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01"/>
                  </a:ext>
                </a:extLst>
              </a:tr>
              <a:tr h="439811">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24123">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43,436.00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24123">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5402">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24123">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24123">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24123">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3238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10C9-6CB1-4E49-8F5B-DA4E3BA64B36}"/>
              </a:ext>
            </a:extLst>
          </p:cNvPr>
          <p:cNvSpPr>
            <a:spLocks noGrp="1"/>
          </p:cNvSpPr>
          <p:nvPr>
            <p:ph idx="1"/>
          </p:nvPr>
        </p:nvSpPr>
        <p:spPr>
          <a:xfrm>
            <a:off x="2123850" y="468046"/>
            <a:ext cx="9674450" cy="6234412"/>
          </a:xfrm>
        </p:spPr>
        <p:txBody>
          <a:bodyPr>
            <a:normAutofit fontScale="85000" lnSpcReduction="20000"/>
          </a:bodyPr>
          <a:lstStyle/>
          <a:p>
            <a:pPr marL="0" indent="0">
              <a:buNone/>
            </a:pPr>
            <a:r>
              <a:rPr lang="en-US" b="1" dirty="0">
                <a:solidFill>
                  <a:srgbClr val="5B9BD5"/>
                </a:solidFill>
              </a:rPr>
              <a:t>9:00 am – 12:00 pm	</a:t>
            </a:r>
          </a:p>
          <a:p>
            <a:pPr>
              <a:spcBef>
                <a:spcPts val="1200"/>
              </a:spcBef>
              <a:buClr>
                <a:srgbClr val="5B9BD5"/>
              </a:buClr>
            </a:pPr>
            <a:r>
              <a:rPr lang="en-US" dirty="0">
                <a:solidFill>
                  <a:srgbClr val="023F5C"/>
                </a:solidFill>
              </a:rPr>
              <a:t>Review of Latest XS411 Report</a:t>
            </a:r>
          </a:p>
          <a:p>
            <a:pPr>
              <a:spcBef>
                <a:spcPts val="600"/>
              </a:spcBef>
              <a:buClr>
                <a:srgbClr val="5B9BD5"/>
              </a:buClr>
            </a:pPr>
            <a:r>
              <a:rPr lang="en-US" dirty="0">
                <a:solidFill>
                  <a:srgbClr val="023F5C"/>
                </a:solidFill>
              </a:rPr>
              <a:t>FY25-26 Budget Estimates/Narrative Overview</a:t>
            </a:r>
          </a:p>
          <a:p>
            <a:pPr lvl="1">
              <a:spcBef>
                <a:spcPts val="600"/>
              </a:spcBef>
              <a:buClr>
                <a:srgbClr val="5B9BD5"/>
              </a:buClr>
              <a:buFont typeface="Courier New" panose="02070309020205020404" pitchFamily="49" charset="0"/>
              <a:buChar char="o"/>
            </a:pPr>
            <a:r>
              <a:rPr lang="en-US" dirty="0">
                <a:solidFill>
                  <a:srgbClr val="023F5C"/>
                </a:solidFill>
              </a:rPr>
              <a:t>Budget Issues – things to think about while planning for FY25-26</a:t>
            </a:r>
          </a:p>
          <a:p>
            <a:pPr>
              <a:spcBef>
                <a:spcPts val="600"/>
              </a:spcBef>
              <a:buClr>
                <a:srgbClr val="5B9BD5"/>
              </a:buClr>
            </a:pPr>
            <a:r>
              <a:rPr lang="en-US" dirty="0">
                <a:solidFill>
                  <a:srgbClr val="023F5C"/>
                </a:solidFill>
              </a:rPr>
              <a:t>Trust Accounts</a:t>
            </a:r>
          </a:p>
          <a:p>
            <a:pPr>
              <a:spcBef>
                <a:spcPts val="600"/>
              </a:spcBef>
              <a:buClr>
                <a:srgbClr val="5B9BD5"/>
              </a:buClr>
            </a:pPr>
            <a:r>
              <a:rPr lang="en-US" dirty="0">
                <a:solidFill>
                  <a:srgbClr val="023F5C"/>
                </a:solidFill>
              </a:rPr>
              <a:t>Negative Check Adjustments</a:t>
            </a:r>
          </a:p>
          <a:p>
            <a:pPr>
              <a:spcBef>
                <a:spcPts val="600"/>
              </a:spcBef>
              <a:buClr>
                <a:srgbClr val="5B9BD5"/>
              </a:buClr>
            </a:pPr>
            <a:r>
              <a:rPr lang="en-US" dirty="0">
                <a:solidFill>
                  <a:srgbClr val="023F5C"/>
                </a:solidFill>
              </a:rPr>
              <a:t>Medicaid Expansion Funding</a:t>
            </a:r>
          </a:p>
          <a:p>
            <a:pPr>
              <a:spcBef>
                <a:spcPts val="600"/>
              </a:spcBef>
              <a:buClr>
                <a:srgbClr val="5B9BD5"/>
              </a:buClr>
            </a:pPr>
            <a:r>
              <a:rPr lang="en-US" dirty="0">
                <a:solidFill>
                  <a:srgbClr val="023F5C"/>
                </a:solidFill>
              </a:rPr>
              <a:t>Odds and Ends:</a:t>
            </a:r>
          </a:p>
          <a:p>
            <a:pPr lvl="1">
              <a:spcBef>
                <a:spcPts val="600"/>
              </a:spcBef>
              <a:buClr>
                <a:srgbClr val="5B9BD5"/>
              </a:buClr>
              <a:buFont typeface="Courier New" panose="02070309020205020404" pitchFamily="49" charset="0"/>
              <a:buChar char="o"/>
            </a:pPr>
            <a:r>
              <a:rPr lang="en-US" dirty="0">
                <a:solidFill>
                  <a:srgbClr val="023F5C"/>
                </a:solidFill>
              </a:rPr>
              <a:t>Path NC Implementation</a:t>
            </a:r>
          </a:p>
          <a:p>
            <a:pPr lvl="1">
              <a:spcBef>
                <a:spcPts val="600"/>
              </a:spcBef>
              <a:buClr>
                <a:srgbClr val="5B9BD5"/>
              </a:buClr>
              <a:buFont typeface="Courier New" panose="02070309020205020404" pitchFamily="49" charset="0"/>
              <a:buChar char="o"/>
            </a:pPr>
            <a:r>
              <a:rPr lang="en-US" dirty="0">
                <a:solidFill>
                  <a:srgbClr val="023F5C"/>
                </a:solidFill>
              </a:rPr>
              <a:t>Indirect Cost Plan – due 4/15/2025; Cost breakout – 310/804</a:t>
            </a:r>
          </a:p>
          <a:p>
            <a:pPr lvl="1">
              <a:spcBef>
                <a:spcPts val="600"/>
              </a:spcBef>
              <a:buClr>
                <a:srgbClr val="5B9BD5"/>
              </a:buClr>
              <a:buFont typeface="Courier New" panose="02070309020205020404" pitchFamily="49" charset="0"/>
              <a:buChar char="o"/>
            </a:pPr>
            <a:r>
              <a:rPr lang="en-US" dirty="0">
                <a:solidFill>
                  <a:srgbClr val="023F5C"/>
                </a:solidFill>
              </a:rPr>
              <a:t>FNS E &amp; T Program rebranding to MTAJ-NC (More Than A Job-NC)</a:t>
            </a:r>
          </a:p>
          <a:p>
            <a:pPr lvl="1">
              <a:spcBef>
                <a:spcPts val="600"/>
              </a:spcBef>
              <a:buClr>
                <a:srgbClr val="5B9BD5"/>
              </a:buClr>
              <a:buFont typeface="Courier New" panose="02070309020205020404" pitchFamily="49" charset="0"/>
              <a:buChar char="o"/>
            </a:pPr>
            <a:r>
              <a:rPr lang="en-US" dirty="0">
                <a:solidFill>
                  <a:srgbClr val="023F5C"/>
                </a:solidFill>
              </a:rPr>
              <a:t>Meeting MOE by the 11</a:t>
            </a:r>
            <a:r>
              <a:rPr lang="en-US" baseline="30000" dirty="0">
                <a:solidFill>
                  <a:srgbClr val="023F5C"/>
                </a:solidFill>
              </a:rPr>
              <a:t>th</a:t>
            </a:r>
            <a:r>
              <a:rPr lang="en-US" dirty="0">
                <a:solidFill>
                  <a:srgbClr val="023F5C"/>
                </a:solidFill>
              </a:rPr>
              <a:t> month</a:t>
            </a:r>
          </a:p>
          <a:p>
            <a:pPr lvl="1">
              <a:spcBef>
                <a:spcPts val="600"/>
              </a:spcBef>
              <a:buClr>
                <a:srgbClr val="5B9BD5"/>
              </a:buClr>
              <a:buFont typeface="Courier New" panose="02070309020205020404" pitchFamily="49" charset="0"/>
              <a:buChar char="o"/>
            </a:pPr>
            <a:r>
              <a:rPr lang="en-US" dirty="0">
                <a:solidFill>
                  <a:srgbClr val="023F5C"/>
                </a:solidFill>
              </a:rPr>
              <a:t>NC-CoReLS Report / fund that tracks your MOE</a:t>
            </a:r>
          </a:p>
          <a:p>
            <a:pPr lvl="1">
              <a:spcBef>
                <a:spcPts val="600"/>
              </a:spcBef>
              <a:buClr>
                <a:srgbClr val="5B9BD5"/>
              </a:buClr>
              <a:buFont typeface="Courier New" panose="02070309020205020404" pitchFamily="49" charset="0"/>
              <a:buChar char="o"/>
            </a:pPr>
            <a:r>
              <a:rPr lang="en-US" dirty="0">
                <a:solidFill>
                  <a:srgbClr val="023F5C"/>
                </a:solidFill>
              </a:rPr>
              <a:t>Employee IDs – What does your county use?  Ensure no duplicate IDs.</a:t>
            </a:r>
          </a:p>
          <a:p>
            <a:pPr lvl="1">
              <a:spcBef>
                <a:spcPts val="600"/>
              </a:spcBef>
              <a:buClr>
                <a:srgbClr val="5B9BD5"/>
              </a:buClr>
              <a:buFont typeface="Courier New" panose="02070309020205020404" pitchFamily="49" charset="0"/>
              <a:buChar char="o"/>
            </a:pPr>
            <a:r>
              <a:rPr lang="en-US" dirty="0">
                <a:solidFill>
                  <a:srgbClr val="023F5C"/>
                </a:solidFill>
              </a:rPr>
              <a:t>NC-CoReLS Multiple Import Sources Report</a:t>
            </a:r>
          </a:p>
          <a:p>
            <a:pPr lvl="1">
              <a:spcBef>
                <a:spcPts val="600"/>
              </a:spcBef>
              <a:buClr>
                <a:srgbClr val="5B9BD5"/>
              </a:buClr>
              <a:buFont typeface="Courier New" panose="02070309020205020404" pitchFamily="49" charset="0"/>
              <a:buChar char="o"/>
            </a:pPr>
            <a:r>
              <a:rPr lang="en-US" dirty="0">
                <a:solidFill>
                  <a:srgbClr val="023F5C"/>
                </a:solidFill>
              </a:rPr>
              <a:t>Special Assistance In-Home Case Management Program – MAC 386 &amp; 387</a:t>
            </a:r>
          </a:p>
          <a:p>
            <a:pPr lvl="1">
              <a:spcBef>
                <a:spcPts val="600"/>
              </a:spcBef>
              <a:buClr>
                <a:srgbClr val="5B9BD5"/>
              </a:buClr>
              <a:buFont typeface="Courier New" panose="02070309020205020404" pitchFamily="49" charset="0"/>
              <a:buChar char="o"/>
            </a:pPr>
            <a:r>
              <a:rPr lang="en-US" dirty="0">
                <a:solidFill>
                  <a:srgbClr val="023F5C"/>
                </a:solidFill>
              </a:rPr>
              <a:t>Feedback on Disaster Programs</a:t>
            </a:r>
            <a:endParaRPr lang="en-US" dirty="0"/>
          </a:p>
          <a:p>
            <a:pPr marL="0" indent="0">
              <a:buNone/>
            </a:pPr>
            <a:r>
              <a:rPr lang="en-US" b="1" dirty="0">
                <a:solidFill>
                  <a:srgbClr val="5B9BD5"/>
                </a:solidFill>
              </a:rPr>
              <a:t>1:30 pm</a:t>
            </a:r>
          </a:p>
          <a:p>
            <a:pPr>
              <a:buClr>
                <a:srgbClr val="5B9BD5"/>
              </a:buClr>
            </a:pPr>
            <a:r>
              <a:rPr lang="en-US" dirty="0">
                <a:solidFill>
                  <a:srgbClr val="023F5C"/>
                </a:solidFill>
              </a:rPr>
              <a:t>Budget Template Training</a:t>
            </a:r>
          </a:p>
          <a:p>
            <a:pPr marL="0" indent="0">
              <a:buNone/>
            </a:pPr>
            <a:endParaRPr lang="en-US" dirty="0"/>
          </a:p>
          <a:p>
            <a:pPr marL="0" indent="0">
              <a:buNone/>
            </a:pPr>
            <a:endParaRPr lang="en-US" dirty="0"/>
          </a:p>
          <a:p>
            <a:endParaRPr lang="en-US" dirty="0"/>
          </a:p>
        </p:txBody>
      </p:sp>
      <p:sp>
        <p:nvSpPr>
          <p:cNvPr id="9" name="Rectangle 8">
            <a:extLst>
              <a:ext uri="{FF2B5EF4-FFF2-40B4-BE49-F238E27FC236}">
                <a16:creationId xmlns:a16="http://schemas.microsoft.com/office/drawing/2014/main" id="{D3B0C5D6-3153-43DD-A8BB-8BAE0E57B024}"/>
              </a:ext>
            </a:extLst>
          </p:cNvPr>
          <p:cNvSpPr/>
          <p:nvPr/>
        </p:nvSpPr>
        <p:spPr>
          <a:xfrm>
            <a:off x="9237" y="0"/>
            <a:ext cx="1603664" cy="68580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CA16C947-73BD-4C5E-B7A4-FAEB9E0514A5}"/>
              </a:ext>
            </a:extLst>
          </p:cNvPr>
          <p:cNvPicPr>
            <a:picLocks noChangeAspect="1"/>
          </p:cNvPicPr>
          <p:nvPr/>
        </p:nvPicPr>
        <p:blipFill>
          <a:blip r:embed="rId3"/>
          <a:stretch>
            <a:fillRect/>
          </a:stretch>
        </p:blipFill>
        <p:spPr>
          <a:xfrm>
            <a:off x="1708702" y="1"/>
            <a:ext cx="180135" cy="6858000"/>
          </a:xfrm>
          <a:prstGeom prst="rect">
            <a:avLst/>
          </a:prstGeom>
        </p:spPr>
      </p:pic>
      <p:sp>
        <p:nvSpPr>
          <p:cNvPr id="6" name="Title 1">
            <a:extLst>
              <a:ext uri="{FF2B5EF4-FFF2-40B4-BE49-F238E27FC236}">
                <a16:creationId xmlns:a16="http://schemas.microsoft.com/office/drawing/2014/main" id="{7E2C2392-CCF9-4921-AF70-094EC1351BAE}"/>
              </a:ext>
            </a:extLst>
          </p:cNvPr>
          <p:cNvSpPr>
            <a:spLocks noGrp="1"/>
          </p:cNvSpPr>
          <p:nvPr>
            <p:ph type="title"/>
          </p:nvPr>
        </p:nvSpPr>
        <p:spPr>
          <a:xfrm>
            <a:off x="520186" y="468046"/>
            <a:ext cx="770082" cy="5810389"/>
          </a:xfrm>
        </p:spPr>
        <p:txBody>
          <a:bodyPr>
            <a:normAutofit/>
          </a:bodyPr>
          <a:lstStyle/>
          <a:p>
            <a:r>
              <a:rPr lang="en-US" sz="5400" b="1" dirty="0">
                <a:solidFill>
                  <a:schemeClr val="bg1"/>
                </a:solidFill>
              </a:rPr>
              <a:t>A</a:t>
            </a:r>
            <a:br>
              <a:rPr lang="en-US" sz="5400" b="1" dirty="0">
                <a:solidFill>
                  <a:schemeClr val="bg1"/>
                </a:solidFill>
              </a:rPr>
            </a:br>
            <a:r>
              <a:rPr lang="en-US" sz="5400" b="1" dirty="0">
                <a:solidFill>
                  <a:schemeClr val="bg1"/>
                </a:solidFill>
              </a:rPr>
              <a:t>G</a:t>
            </a:r>
            <a:br>
              <a:rPr lang="en-US" sz="5400" b="1" dirty="0">
                <a:solidFill>
                  <a:schemeClr val="bg1"/>
                </a:solidFill>
              </a:rPr>
            </a:br>
            <a:r>
              <a:rPr lang="en-US" sz="5400" b="1" dirty="0">
                <a:solidFill>
                  <a:schemeClr val="bg1"/>
                </a:solidFill>
              </a:rPr>
              <a:t>E</a:t>
            </a:r>
            <a:br>
              <a:rPr lang="en-US" sz="5400" b="1" dirty="0">
                <a:solidFill>
                  <a:schemeClr val="bg1"/>
                </a:solidFill>
              </a:rPr>
            </a:br>
            <a:r>
              <a:rPr lang="en-US" sz="5400" b="1" dirty="0">
                <a:solidFill>
                  <a:schemeClr val="bg1"/>
                </a:solidFill>
              </a:rPr>
              <a:t>N</a:t>
            </a:r>
            <a:br>
              <a:rPr lang="en-US" sz="5400" b="1" dirty="0">
                <a:solidFill>
                  <a:schemeClr val="bg1"/>
                </a:solidFill>
              </a:rPr>
            </a:br>
            <a:r>
              <a:rPr lang="en-US" sz="5400" b="1" dirty="0">
                <a:solidFill>
                  <a:schemeClr val="bg1"/>
                </a:solidFill>
              </a:rPr>
              <a:t>D</a:t>
            </a:r>
            <a:br>
              <a:rPr lang="en-US" sz="5400" b="1" dirty="0">
                <a:solidFill>
                  <a:schemeClr val="bg1"/>
                </a:solidFill>
              </a:rPr>
            </a:br>
            <a:r>
              <a:rPr lang="en-US" sz="5400" b="1" dirty="0">
                <a:solidFill>
                  <a:schemeClr val="bg1"/>
                </a:solidFill>
              </a:rPr>
              <a:t>A</a:t>
            </a:r>
            <a:endParaRPr lang="en-US" sz="4800" b="1" dirty="0">
              <a:solidFill>
                <a:schemeClr val="bg1"/>
              </a:solidFill>
            </a:endParaRPr>
          </a:p>
        </p:txBody>
      </p:sp>
    </p:spTree>
    <p:extLst>
      <p:ext uri="{BB962C8B-B14F-4D97-AF65-F5344CB8AC3E}">
        <p14:creationId xmlns:p14="http://schemas.microsoft.com/office/powerpoint/2010/main" val="23959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CB91D-3077-4741-A102-F712D01E400B}"/>
              </a:ext>
            </a:extLst>
          </p:cNvPr>
          <p:cNvSpPr>
            <a:spLocks noGrp="1"/>
          </p:cNvSpPr>
          <p:nvPr>
            <p:ph idx="1"/>
          </p:nvPr>
        </p:nvSpPr>
        <p:spPr>
          <a:xfrm>
            <a:off x="5249993" y="727641"/>
            <a:ext cx="6224335" cy="5402718"/>
          </a:xfrm>
        </p:spPr>
        <p:txBody>
          <a:bodyPr anchor="ctr">
            <a:normAutofit/>
          </a:bodyPr>
          <a:lstStyle/>
          <a:p>
            <a:pPr marL="0" indent="0" algn="ctr">
              <a:buNone/>
            </a:pPr>
            <a:r>
              <a:rPr lang="en-US" sz="9600" b="1" dirty="0">
                <a:solidFill>
                  <a:srgbClr val="023F5C"/>
                </a:solidFill>
              </a:rPr>
              <a:t>QUESTIONS</a:t>
            </a:r>
          </a:p>
        </p:txBody>
      </p:sp>
      <p:sp>
        <p:nvSpPr>
          <p:cNvPr id="5" name="TextBox 4">
            <a:extLst>
              <a:ext uri="{FF2B5EF4-FFF2-40B4-BE49-F238E27FC236}">
                <a16:creationId xmlns:a16="http://schemas.microsoft.com/office/drawing/2014/main" id="{409D8AC9-167D-4E5F-BBF2-02E61F2E8598}"/>
              </a:ext>
            </a:extLst>
          </p:cNvPr>
          <p:cNvSpPr txBox="1"/>
          <p:nvPr/>
        </p:nvSpPr>
        <p:spPr>
          <a:xfrm>
            <a:off x="2940240" y="1268477"/>
            <a:ext cx="1782393" cy="3154710"/>
          </a:xfrm>
          <a:prstGeom prst="rect">
            <a:avLst/>
          </a:prstGeom>
          <a:noFill/>
        </p:spPr>
        <p:txBody>
          <a:bodyPr wrap="square" rtlCol="0">
            <a:spAutoFit/>
          </a:bodyPr>
          <a:lstStyle/>
          <a:p>
            <a:r>
              <a:rPr lang="en-US" sz="19900" b="1" dirty="0">
                <a:solidFill>
                  <a:srgbClr val="5B9BD5"/>
                </a:solidFill>
              </a:rPr>
              <a:t>?</a:t>
            </a:r>
          </a:p>
        </p:txBody>
      </p:sp>
      <p:sp>
        <p:nvSpPr>
          <p:cNvPr id="11" name="TextBox 10">
            <a:extLst>
              <a:ext uri="{FF2B5EF4-FFF2-40B4-BE49-F238E27FC236}">
                <a16:creationId xmlns:a16="http://schemas.microsoft.com/office/drawing/2014/main" id="{F4FBF4FD-DBDD-42DD-B7A1-889B218BD16E}"/>
              </a:ext>
            </a:extLst>
          </p:cNvPr>
          <p:cNvSpPr txBox="1"/>
          <p:nvPr/>
        </p:nvSpPr>
        <p:spPr>
          <a:xfrm>
            <a:off x="2399412" y="2684249"/>
            <a:ext cx="1782393" cy="3477875"/>
          </a:xfrm>
          <a:prstGeom prst="rect">
            <a:avLst/>
          </a:prstGeom>
          <a:noFill/>
        </p:spPr>
        <p:txBody>
          <a:bodyPr wrap="square" rtlCol="0">
            <a:spAutoFit/>
          </a:bodyPr>
          <a:lstStyle/>
          <a:p>
            <a:r>
              <a:rPr lang="en-US" sz="22000" b="1" dirty="0">
                <a:solidFill>
                  <a:srgbClr val="55C3CF"/>
                </a:solidFill>
              </a:rPr>
              <a:t>?</a:t>
            </a:r>
          </a:p>
        </p:txBody>
      </p:sp>
      <p:sp>
        <p:nvSpPr>
          <p:cNvPr id="13" name="TextBox 12">
            <a:extLst>
              <a:ext uri="{FF2B5EF4-FFF2-40B4-BE49-F238E27FC236}">
                <a16:creationId xmlns:a16="http://schemas.microsoft.com/office/drawing/2014/main" id="{0CAEA637-9ABC-4CFC-8AC0-47B89358CA8F}"/>
              </a:ext>
            </a:extLst>
          </p:cNvPr>
          <p:cNvSpPr txBox="1"/>
          <p:nvPr/>
        </p:nvSpPr>
        <p:spPr>
          <a:xfrm>
            <a:off x="802178" y="563314"/>
            <a:ext cx="1782393" cy="3770263"/>
          </a:xfrm>
          <a:prstGeom prst="rect">
            <a:avLst/>
          </a:prstGeom>
          <a:noFill/>
        </p:spPr>
        <p:txBody>
          <a:bodyPr wrap="square" rtlCol="0">
            <a:spAutoFit/>
          </a:bodyPr>
          <a:lstStyle/>
          <a:p>
            <a:r>
              <a:rPr lang="en-US" sz="23900" b="1" dirty="0">
                <a:solidFill>
                  <a:srgbClr val="4BC174"/>
                </a:solidFill>
              </a:rPr>
              <a:t>?</a:t>
            </a:r>
          </a:p>
        </p:txBody>
      </p:sp>
      <p:sp>
        <p:nvSpPr>
          <p:cNvPr id="16" name="TextBox 15">
            <a:extLst>
              <a:ext uri="{FF2B5EF4-FFF2-40B4-BE49-F238E27FC236}">
                <a16:creationId xmlns:a16="http://schemas.microsoft.com/office/drawing/2014/main" id="{242382B5-211F-4838-BA4B-C2947850EE7D}"/>
              </a:ext>
            </a:extLst>
          </p:cNvPr>
          <p:cNvSpPr txBox="1"/>
          <p:nvPr/>
        </p:nvSpPr>
        <p:spPr>
          <a:xfrm>
            <a:off x="448711" y="2528837"/>
            <a:ext cx="1782393" cy="3154710"/>
          </a:xfrm>
          <a:prstGeom prst="rect">
            <a:avLst/>
          </a:prstGeom>
          <a:noFill/>
        </p:spPr>
        <p:txBody>
          <a:bodyPr wrap="square" rtlCol="0">
            <a:spAutoFit/>
          </a:bodyPr>
          <a:lstStyle/>
          <a:p>
            <a:r>
              <a:rPr lang="en-US" sz="19900" b="1" dirty="0">
                <a:solidFill>
                  <a:srgbClr val="023F5C"/>
                </a:solidFill>
              </a:rPr>
              <a:t>?</a:t>
            </a:r>
          </a:p>
        </p:txBody>
      </p:sp>
      <p:sp>
        <p:nvSpPr>
          <p:cNvPr id="15" name="TextBox 14">
            <a:extLst>
              <a:ext uri="{FF2B5EF4-FFF2-40B4-BE49-F238E27FC236}">
                <a16:creationId xmlns:a16="http://schemas.microsoft.com/office/drawing/2014/main" id="{8BAAA7C3-85B2-48C0-BA07-592CF66DDD40}"/>
              </a:ext>
            </a:extLst>
          </p:cNvPr>
          <p:cNvSpPr txBox="1"/>
          <p:nvPr/>
        </p:nvSpPr>
        <p:spPr>
          <a:xfrm>
            <a:off x="1339907" y="695876"/>
            <a:ext cx="2846239" cy="5386090"/>
          </a:xfrm>
          <a:prstGeom prst="rect">
            <a:avLst/>
          </a:prstGeom>
          <a:noFill/>
        </p:spPr>
        <p:txBody>
          <a:bodyPr wrap="square" rtlCol="0">
            <a:spAutoFit/>
          </a:bodyPr>
          <a:lstStyle/>
          <a:p>
            <a:r>
              <a:rPr lang="en-US" sz="34400" b="1" dirty="0">
                <a:solidFill>
                  <a:srgbClr val="ED7D31"/>
                </a:solidFill>
              </a:rPr>
              <a:t>?</a:t>
            </a:r>
          </a:p>
        </p:txBody>
      </p:sp>
    </p:spTree>
    <p:extLst>
      <p:ext uri="{BB962C8B-B14F-4D97-AF65-F5344CB8AC3E}">
        <p14:creationId xmlns:p14="http://schemas.microsoft.com/office/powerpoint/2010/main" val="409076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10C9-6CB1-4E49-8F5B-DA4E3BA64B36}"/>
              </a:ext>
            </a:extLst>
          </p:cNvPr>
          <p:cNvSpPr>
            <a:spLocks noGrp="1"/>
          </p:cNvSpPr>
          <p:nvPr>
            <p:ph idx="1"/>
          </p:nvPr>
        </p:nvSpPr>
        <p:spPr>
          <a:xfrm>
            <a:off x="1237384" y="1375131"/>
            <a:ext cx="10494173" cy="5321760"/>
          </a:xfrm>
        </p:spPr>
        <p:txBody>
          <a:bodyPr>
            <a:normAutofit fontScale="92500" lnSpcReduction="20000"/>
          </a:bodyPr>
          <a:lstStyle/>
          <a:p>
            <a:pPr marL="0" indent="0">
              <a:spcBef>
                <a:spcPts val="2400"/>
              </a:spcBef>
              <a:buClr>
                <a:srgbClr val="5B9BD5"/>
              </a:buClr>
              <a:buNone/>
            </a:pPr>
            <a:r>
              <a:rPr lang="en-US" dirty="0">
                <a:solidFill>
                  <a:srgbClr val="023F5C"/>
                </a:solidFill>
              </a:rPr>
              <a:t>Budget Estimates published before February 15</a:t>
            </a:r>
            <a:r>
              <a:rPr lang="en-US" baseline="30000" dirty="0">
                <a:solidFill>
                  <a:srgbClr val="023F5C"/>
                </a:solidFill>
              </a:rPr>
              <a:t>th</a:t>
            </a:r>
            <a:r>
              <a:rPr lang="en-US" dirty="0">
                <a:solidFill>
                  <a:srgbClr val="023F5C"/>
                </a:solidFill>
              </a:rPr>
              <a:t> of each year per § 108A-88.</a:t>
            </a:r>
          </a:p>
          <a:p>
            <a:pPr marL="0" indent="0">
              <a:spcBef>
                <a:spcPts val="2400"/>
              </a:spcBef>
              <a:buClr>
                <a:srgbClr val="5B9BD5"/>
              </a:buClr>
              <a:buNone/>
            </a:pPr>
            <a:r>
              <a:rPr lang="en-US" dirty="0">
                <a:solidFill>
                  <a:srgbClr val="023F5C"/>
                </a:solidFill>
              </a:rPr>
              <a:t>Narrative Overview highlights specific service areas where changes are underway that may impact local budgets. </a:t>
            </a:r>
          </a:p>
          <a:p>
            <a:pPr marL="0" indent="0">
              <a:spcBef>
                <a:spcPts val="2400"/>
              </a:spcBef>
              <a:buClr>
                <a:srgbClr val="5B9BD5"/>
              </a:buClr>
              <a:buNone/>
            </a:pPr>
            <a:r>
              <a:rPr lang="en-US" dirty="0">
                <a:solidFill>
                  <a:srgbClr val="023F5C"/>
                </a:solidFill>
              </a:rPr>
              <a:t>While the State may not be able to provide cost on some items, it is important to provide information that would be helpful to counties.</a:t>
            </a:r>
          </a:p>
          <a:p>
            <a:pPr marL="0" indent="0">
              <a:spcBef>
                <a:spcPts val="2400"/>
              </a:spcBef>
              <a:buClr>
                <a:srgbClr val="5B9BD5"/>
              </a:buClr>
              <a:buNone/>
            </a:pPr>
            <a:r>
              <a:rPr lang="en-US" b="1" dirty="0">
                <a:solidFill>
                  <a:srgbClr val="ED7B2E"/>
                </a:solidFill>
              </a:rPr>
              <a:t>Please note that budgets are subject to change, this is an early projection based on the best available information at this point-in-time. </a:t>
            </a:r>
          </a:p>
          <a:p>
            <a:pPr marL="0" indent="0">
              <a:spcBef>
                <a:spcPts val="2400"/>
              </a:spcBef>
              <a:buClr>
                <a:srgbClr val="5B9BD5"/>
              </a:buClr>
              <a:buNone/>
            </a:pPr>
            <a:r>
              <a:rPr lang="en-US" dirty="0">
                <a:solidFill>
                  <a:srgbClr val="023F5C"/>
                </a:solidFill>
              </a:rPr>
              <a:t>Link to Budget Estimates webpage: </a:t>
            </a:r>
          </a:p>
          <a:p>
            <a:pPr marL="0" indent="0">
              <a:buClr>
                <a:srgbClr val="5B9BD5"/>
              </a:buClr>
              <a:buNone/>
            </a:pPr>
            <a:r>
              <a:rPr lang="en-US" dirty="0">
                <a:solidFill>
                  <a:srgbClr val="023F5C"/>
                </a:solidFill>
                <a:hlinkClick r:id="rId3"/>
              </a:rPr>
              <a:t>https://www.ncdhhs.gov/divisions/social-services/dss-budget-office/dss-budget-estimates</a:t>
            </a:r>
            <a:endParaRPr lang="en-US" dirty="0">
              <a:solidFill>
                <a:srgbClr val="023F5C"/>
              </a:solidFill>
            </a:endParaRPr>
          </a:p>
          <a:p>
            <a:pPr marL="0" indent="0">
              <a:buNone/>
            </a:pPr>
            <a:endParaRPr lang="en-US" sz="1500" dirty="0">
              <a:solidFill>
                <a:srgbClr val="023F5C"/>
              </a:solidFill>
            </a:endParaRPr>
          </a:p>
          <a:p>
            <a:pPr marL="0" indent="0" algn="ctr">
              <a:buNone/>
            </a:pPr>
            <a:r>
              <a:rPr lang="en-US" b="1" i="1" dirty="0">
                <a:solidFill>
                  <a:srgbClr val="ED7D31"/>
                </a:solidFill>
              </a:rPr>
              <a:t>Budget Estimate Narrative tells you the things you will need to take into consideration when preparing your budget.</a:t>
            </a:r>
          </a:p>
          <a:p>
            <a:pPr marL="0" indent="0">
              <a:buNone/>
            </a:pPr>
            <a:endParaRPr lang="en-US" dirty="0"/>
          </a:p>
          <a:p>
            <a:endParaRPr lang="en-US" dirty="0"/>
          </a:p>
        </p:txBody>
      </p:sp>
      <p:sp>
        <p:nvSpPr>
          <p:cNvPr id="6" name="Title 1">
            <a:extLst>
              <a:ext uri="{FF2B5EF4-FFF2-40B4-BE49-F238E27FC236}">
                <a16:creationId xmlns:a16="http://schemas.microsoft.com/office/drawing/2014/main" id="{7E2C2392-CCF9-4921-AF70-094EC1351BAE}"/>
              </a:ext>
            </a:extLst>
          </p:cNvPr>
          <p:cNvSpPr>
            <a:spLocks noGrp="1"/>
          </p:cNvSpPr>
          <p:nvPr>
            <p:ph type="title"/>
          </p:nvPr>
        </p:nvSpPr>
        <p:spPr>
          <a:xfrm>
            <a:off x="1069223" y="223056"/>
            <a:ext cx="10954088" cy="1152074"/>
          </a:xfrm>
        </p:spPr>
        <p:txBody>
          <a:bodyPr>
            <a:normAutofit fontScale="90000"/>
          </a:bodyPr>
          <a:lstStyle/>
          <a:p>
            <a:r>
              <a:rPr lang="en-US" sz="4800" b="1" dirty="0">
                <a:solidFill>
                  <a:srgbClr val="5B9BD5"/>
                </a:solidFill>
              </a:rPr>
              <a:t>FY2025-2026 Budget Estimate Narrative Overview</a:t>
            </a:r>
            <a:endParaRPr lang="en-US" b="1" dirty="0">
              <a:solidFill>
                <a:srgbClr val="5B9BD5"/>
              </a:solidFill>
            </a:endParaRPr>
          </a:p>
        </p:txBody>
      </p:sp>
      <p:sp>
        <p:nvSpPr>
          <p:cNvPr id="9" name="Rectangle 8">
            <a:extLst>
              <a:ext uri="{FF2B5EF4-FFF2-40B4-BE49-F238E27FC236}">
                <a16:creationId xmlns:a16="http://schemas.microsoft.com/office/drawing/2014/main" id="{D3B0C5D6-3153-43DD-A8BB-8BAE0E57B024}"/>
              </a:ext>
            </a:extLst>
          </p:cNvPr>
          <p:cNvSpPr/>
          <p:nvPr/>
        </p:nvSpPr>
        <p:spPr>
          <a:xfrm>
            <a:off x="528" y="0"/>
            <a:ext cx="824972" cy="6858000"/>
          </a:xfrm>
          <a:prstGeom prst="rect">
            <a:avLst/>
          </a:prstGeom>
          <a:solidFill>
            <a:srgbClr val="023F5C"/>
          </a:solidFill>
          <a:ln>
            <a:solidFill>
              <a:srgbClr val="02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CA16C947-73BD-4C5E-B7A4-FAEB9E0514A5}"/>
              </a:ext>
            </a:extLst>
          </p:cNvPr>
          <p:cNvPicPr>
            <a:picLocks noChangeAspect="1"/>
          </p:cNvPicPr>
          <p:nvPr/>
        </p:nvPicPr>
        <p:blipFill>
          <a:blip r:embed="rId4"/>
          <a:stretch>
            <a:fillRect/>
          </a:stretch>
        </p:blipFill>
        <p:spPr>
          <a:xfrm>
            <a:off x="884307" y="0"/>
            <a:ext cx="180135" cy="6858000"/>
          </a:xfrm>
          <a:prstGeom prst="rect">
            <a:avLst/>
          </a:prstGeom>
        </p:spPr>
      </p:pic>
    </p:spTree>
    <p:extLst>
      <p:ext uri="{BB962C8B-B14F-4D97-AF65-F5344CB8AC3E}">
        <p14:creationId xmlns:p14="http://schemas.microsoft.com/office/powerpoint/2010/main" val="50601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3551D-CC9B-1A77-F1D9-C2184FBE7CF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0C3D84-3A74-800F-317F-6622B26ED606}"/>
              </a:ext>
            </a:extLst>
          </p:cNvPr>
          <p:cNvPicPr>
            <a:picLocks noChangeAspect="1"/>
          </p:cNvPicPr>
          <p:nvPr/>
        </p:nvPicPr>
        <p:blipFill>
          <a:blip r:embed="rId3"/>
          <a:stretch>
            <a:fillRect/>
          </a:stretch>
        </p:blipFill>
        <p:spPr>
          <a:xfrm>
            <a:off x="355498" y="3241592"/>
            <a:ext cx="3485800" cy="2603644"/>
          </a:xfrm>
          <a:prstGeom prst="rect">
            <a:avLst/>
          </a:prstGeom>
        </p:spPr>
      </p:pic>
      <p:sp>
        <p:nvSpPr>
          <p:cNvPr id="2" name="Title 1">
            <a:extLst>
              <a:ext uri="{FF2B5EF4-FFF2-40B4-BE49-F238E27FC236}">
                <a16:creationId xmlns:a16="http://schemas.microsoft.com/office/drawing/2014/main" id="{C88663DE-2640-96F3-1206-03A65C3D8A26}"/>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645FF2A6-2D22-93AC-483C-3FCB5A927FD7}"/>
              </a:ext>
            </a:extLst>
          </p:cNvPr>
          <p:cNvPicPr>
            <a:picLocks noChangeAspect="1"/>
          </p:cNvPicPr>
          <p:nvPr/>
        </p:nvPicPr>
        <p:blipFill>
          <a:blip r:embed="rId4"/>
          <a:stretch>
            <a:fillRect/>
          </a:stretch>
        </p:blipFill>
        <p:spPr>
          <a:xfrm rot="5400000">
            <a:off x="5975970" y="335622"/>
            <a:ext cx="240060" cy="12192001"/>
          </a:xfrm>
          <a:prstGeom prst="rect">
            <a:avLst/>
          </a:prstGeom>
        </p:spPr>
      </p:pic>
      <p:graphicFrame>
        <p:nvGraphicFramePr>
          <p:cNvPr id="12" name="Table 11">
            <a:extLst>
              <a:ext uri="{FF2B5EF4-FFF2-40B4-BE49-F238E27FC236}">
                <a16:creationId xmlns:a16="http://schemas.microsoft.com/office/drawing/2014/main" id="{E2CCE821-133F-8DF7-8D4B-03CE6728B84E}"/>
              </a:ext>
            </a:extLst>
          </p:cNvPr>
          <p:cNvGraphicFramePr>
            <a:graphicFrameLocks noGrp="1"/>
          </p:cNvGraphicFramePr>
          <p:nvPr/>
        </p:nvGraphicFramePr>
        <p:xfrm>
          <a:off x="615203" y="2237652"/>
          <a:ext cx="11146492" cy="4373880"/>
        </p:xfrm>
        <a:graphic>
          <a:graphicData uri="http://schemas.openxmlformats.org/drawingml/2006/table">
            <a:tbl>
              <a:tblPr firstRow="1" firstCol="1" bandRow="1"/>
              <a:tblGrid>
                <a:gridCol w="3885079">
                  <a:extLst>
                    <a:ext uri="{9D8B030D-6E8A-4147-A177-3AD203B41FA5}">
                      <a16:colId xmlns:a16="http://schemas.microsoft.com/office/drawing/2014/main" val="3240565936"/>
                    </a:ext>
                  </a:extLst>
                </a:gridCol>
                <a:gridCol w="7261413">
                  <a:extLst>
                    <a:ext uri="{9D8B030D-6E8A-4147-A177-3AD203B41FA5}">
                      <a16:colId xmlns:a16="http://schemas.microsoft.com/office/drawing/2014/main" val="266234625"/>
                    </a:ext>
                  </a:extLst>
                </a:gridCol>
              </a:tblGrid>
              <a:tr h="0">
                <a:tc>
                  <a:txBody>
                    <a:bodyPr/>
                    <a:lstStyle/>
                    <a:p>
                      <a:pPr marL="0" marR="0">
                        <a:spcBef>
                          <a:spcPts val="0"/>
                        </a:spcBef>
                        <a:spcAft>
                          <a:spcPts val="0"/>
                        </a:spcAft>
                      </a:pPr>
                      <a:r>
                        <a:rPr lang="en-US" sz="24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  Workstation Security</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3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 to prior year</a:t>
                      </a:r>
                    </a:p>
                    <a:p>
                      <a:pPr marL="0" marR="0">
                        <a:spcBef>
                          <a:spcPts val="600"/>
                        </a:spcBef>
                        <a:spcAft>
                          <a:spcPts val="0"/>
                        </a:spcAft>
                      </a:pPr>
                      <a:r>
                        <a:rPr lang="en-US" sz="23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IRS Publication 1075, Tax Information Security Guidelines for Federal, State and Local Agencies notes: </a:t>
                      </a:r>
                    </a:p>
                    <a:p>
                      <a:pPr marL="0" marR="0">
                        <a:spcBef>
                          <a:spcPts val="0"/>
                        </a:spcBef>
                        <a:spcAft>
                          <a:spcPts val="0"/>
                        </a:spcAft>
                      </a:pPr>
                      <a:r>
                        <a:rPr lang="en-US" sz="2300" i="1"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rPr>
                        <a:t>"The agency must scan for vulnerabilities in the information system and hosted applications at a minimum of monthly for all systems and when new vulnerabilities potentially affecting the system/applications are identified and reported" (Section 9.3.14.3(a)).</a:t>
                      </a:r>
                    </a:p>
                    <a:p>
                      <a:pPr marL="0" marR="0">
                        <a:spcBef>
                          <a:spcPts val="600"/>
                        </a:spcBef>
                        <a:spcAft>
                          <a:spcPts val="0"/>
                        </a:spcAft>
                      </a:pPr>
                      <a:r>
                        <a:rPr lang="en-US" sz="2300" b="1"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Please be aware that this requirement applies to all programs, workstations, and systems with access to FTI, not only Child Support.</a:t>
                      </a:r>
                    </a:p>
                    <a:p>
                      <a:pPr marL="0" marR="0">
                        <a:spcBef>
                          <a:spcPts val="0"/>
                        </a:spcBef>
                        <a:spcAft>
                          <a:spcPts val="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7434965"/>
                  </a:ext>
                </a:extLst>
              </a:tr>
            </a:tbl>
          </a:graphicData>
        </a:graphic>
      </p:graphicFrame>
      <p:sp>
        <p:nvSpPr>
          <p:cNvPr id="5" name="TextBox 4">
            <a:extLst>
              <a:ext uri="{FF2B5EF4-FFF2-40B4-BE49-F238E27FC236}">
                <a16:creationId xmlns:a16="http://schemas.microsoft.com/office/drawing/2014/main" id="{5A641571-C338-7451-F1FA-9B4C21820988}"/>
              </a:ext>
            </a:extLst>
          </p:cNvPr>
          <p:cNvSpPr txBox="1"/>
          <p:nvPr/>
        </p:nvSpPr>
        <p:spPr>
          <a:xfrm>
            <a:off x="355498" y="178995"/>
            <a:ext cx="11406197" cy="1508105"/>
          </a:xfrm>
          <a:prstGeom prst="rect">
            <a:avLst/>
          </a:prstGeom>
          <a:noFill/>
        </p:spPr>
        <p:txBody>
          <a:bodyPr wrap="square">
            <a:spAutoFit/>
          </a:bodyPr>
          <a:lstStyle/>
          <a:p>
            <a:pPr algn="l"/>
            <a:endParaRPr lang="en-US" sz="1200" b="0" i="0" u="none" strike="noStrike" baseline="0" dirty="0">
              <a:solidFill>
                <a:srgbClr val="000000"/>
              </a:solidFill>
              <a:latin typeface="Aptos Display" panose="020B0004020202020204" pitchFamily="34" charset="0"/>
            </a:endParaRPr>
          </a:p>
          <a:p>
            <a:pPr marR="8700"/>
            <a:r>
              <a:rPr lang="en-US" sz="4000" b="1" i="1" u="none" strike="noStrike" baseline="0" dirty="0">
                <a:solidFill>
                  <a:srgbClr val="ED7D31"/>
                </a:solidFill>
              </a:rPr>
              <a:t>Let’s </a:t>
            </a:r>
            <a:r>
              <a:rPr lang="en-US" sz="4000" b="1" i="1" u="none" strike="noStrike" baseline="0" dirty="0">
                <a:solidFill>
                  <a:srgbClr val="5B9BD5"/>
                </a:solidFill>
              </a:rPr>
              <a:t>UNPACK</a:t>
            </a:r>
            <a:r>
              <a:rPr lang="en-US" sz="4000" b="1" i="1" u="none" strike="noStrike" baseline="0" dirty="0">
                <a:solidFill>
                  <a:srgbClr val="ED7D31"/>
                </a:solidFill>
              </a:rPr>
              <a:t> the</a:t>
            </a:r>
          </a:p>
          <a:p>
            <a:pPr marR="8700"/>
            <a:r>
              <a:rPr lang="en-US" sz="4000" b="1" i="1" u="none" strike="noStrike" baseline="0" dirty="0">
                <a:solidFill>
                  <a:srgbClr val="ED7D31"/>
                </a:solidFill>
              </a:rPr>
              <a:t>FY2025-2026 Budget Estimates Narrative Overview…</a:t>
            </a:r>
            <a:endParaRPr lang="en-US" sz="3600" b="1" i="1" u="none" strike="noStrike" baseline="0" dirty="0">
              <a:solidFill>
                <a:srgbClr val="ED7D31"/>
              </a:solidFill>
            </a:endParaRPr>
          </a:p>
        </p:txBody>
      </p:sp>
    </p:spTree>
    <p:extLst>
      <p:ext uri="{BB962C8B-B14F-4D97-AF65-F5344CB8AC3E}">
        <p14:creationId xmlns:p14="http://schemas.microsoft.com/office/powerpoint/2010/main" val="157700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509C-E3C2-71E6-866A-E397A1260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50F53-E4CF-A8F3-B46C-19D39F09AE92}"/>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39B0C8DD-FBF5-BEBA-AB91-BDE6785F23CA}"/>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10" name="Table 9">
            <a:extLst>
              <a:ext uri="{FF2B5EF4-FFF2-40B4-BE49-F238E27FC236}">
                <a16:creationId xmlns:a16="http://schemas.microsoft.com/office/drawing/2014/main" id="{EFE66B67-6FDE-8CE8-D21D-9D2166F3C950}"/>
              </a:ext>
            </a:extLst>
          </p:cNvPr>
          <p:cNvGraphicFramePr>
            <a:graphicFrameLocks noGrp="1"/>
          </p:cNvGraphicFramePr>
          <p:nvPr>
            <p:extLst>
              <p:ext uri="{D42A27DB-BD31-4B8C-83A1-F6EECF244321}">
                <p14:modId xmlns:p14="http://schemas.microsoft.com/office/powerpoint/2010/main" val="300950599"/>
              </p:ext>
            </p:extLst>
          </p:nvPr>
        </p:nvGraphicFramePr>
        <p:xfrm>
          <a:off x="522754" y="470777"/>
          <a:ext cx="10743123" cy="4389120"/>
        </p:xfrm>
        <a:graphic>
          <a:graphicData uri="http://schemas.openxmlformats.org/drawingml/2006/table">
            <a:tbl>
              <a:tblPr firstRow="1" firstCol="1" bandRow="1"/>
              <a:tblGrid>
                <a:gridCol w="848846">
                  <a:extLst>
                    <a:ext uri="{9D8B030D-6E8A-4147-A177-3AD203B41FA5}">
                      <a16:colId xmlns:a16="http://schemas.microsoft.com/office/drawing/2014/main" val="287612300"/>
                    </a:ext>
                  </a:extLst>
                </a:gridCol>
                <a:gridCol w="9894277">
                  <a:extLst>
                    <a:ext uri="{9D8B030D-6E8A-4147-A177-3AD203B41FA5}">
                      <a16:colId xmlns:a16="http://schemas.microsoft.com/office/drawing/2014/main" val="722238313"/>
                    </a:ext>
                  </a:extLst>
                </a:gridCol>
              </a:tblGrid>
              <a:tr h="0">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II  Enhanced 75/25 Medicaid Administration Funding</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2136348367"/>
                  </a:ext>
                </a:extLst>
              </a:tr>
              <a:tr h="0">
                <a:tc>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Beginning the September 2022 service month (claimed and reimbursed in October 2022), NCDHHS implemented changes to the NC CoReLS system and claiming processes for local DSS agencies.  These changes involved standardizing the reporting of job classifications and the monthly reclassification of certain expenditures from 75/25 to 50/50. </a:t>
                      </a:r>
                    </a:p>
                    <a:p>
                      <a:pPr marL="0" marR="0">
                        <a:spcBef>
                          <a:spcPts val="120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CMS continues to engage DHHS in review of our process as well as doing local county site visits in the fall of 2024.  At this point, we have no additional information to share.</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52050"/>
                  </a:ext>
                </a:extLst>
              </a:tr>
              <a:tr h="0">
                <a:tc>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400" kern="100" dirty="0">
                        <a:solidFill>
                          <a:srgbClr val="ED7D3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282915"/>
                  </a:ext>
                </a:extLst>
              </a:tr>
            </a:tbl>
          </a:graphicData>
        </a:graphic>
      </p:graphicFrame>
      <p:pic>
        <p:nvPicPr>
          <p:cNvPr id="3" name="Picture 2">
            <a:extLst>
              <a:ext uri="{FF2B5EF4-FFF2-40B4-BE49-F238E27FC236}">
                <a16:creationId xmlns:a16="http://schemas.microsoft.com/office/drawing/2014/main" id="{EDCFE0CE-1F4E-B4EA-950C-7A83964DF10B}"/>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99172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5ED2-8816-2769-1B17-F3E9BE65E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831CCA-DE9A-AACC-8700-2480BEAC3D23}"/>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80CAF080-4299-EEDE-5E60-15F46D28FC46}"/>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10" name="Table 9">
            <a:extLst>
              <a:ext uri="{FF2B5EF4-FFF2-40B4-BE49-F238E27FC236}">
                <a16:creationId xmlns:a16="http://schemas.microsoft.com/office/drawing/2014/main" id="{6F3B76DB-FD65-6A28-5F0E-B28E62B93D07}"/>
              </a:ext>
            </a:extLst>
          </p:cNvPr>
          <p:cNvGraphicFramePr>
            <a:graphicFrameLocks noGrp="1"/>
          </p:cNvGraphicFramePr>
          <p:nvPr>
            <p:extLst>
              <p:ext uri="{D42A27DB-BD31-4B8C-83A1-F6EECF244321}">
                <p14:modId xmlns:p14="http://schemas.microsoft.com/office/powerpoint/2010/main" val="1392954451"/>
              </p:ext>
            </p:extLst>
          </p:nvPr>
        </p:nvGraphicFramePr>
        <p:xfrm>
          <a:off x="522754" y="470777"/>
          <a:ext cx="11146491" cy="5638800"/>
        </p:xfrm>
        <a:graphic>
          <a:graphicData uri="http://schemas.openxmlformats.org/drawingml/2006/table">
            <a:tbl>
              <a:tblPr firstRow="1" firstCol="1" bandRow="1"/>
              <a:tblGrid>
                <a:gridCol w="3134846">
                  <a:extLst>
                    <a:ext uri="{9D8B030D-6E8A-4147-A177-3AD203B41FA5}">
                      <a16:colId xmlns:a16="http://schemas.microsoft.com/office/drawing/2014/main" val="287612300"/>
                    </a:ext>
                  </a:extLst>
                </a:gridCol>
                <a:gridCol w="8011645">
                  <a:extLst>
                    <a:ext uri="{9D8B030D-6E8A-4147-A177-3AD203B41FA5}">
                      <a16:colId xmlns:a16="http://schemas.microsoft.com/office/drawing/2014/main" val="722238313"/>
                    </a:ext>
                  </a:extLst>
                </a:gridCol>
              </a:tblGrid>
              <a:tr h="0">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III  Economic &amp; Family Services</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136348367"/>
                  </a:ext>
                </a:extLst>
              </a:tr>
              <a:tr h="0">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Work Number</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Management of this contract has been moved from the Division of Social Services to the Division of Health Benefits (DHB). A new, annual contract was executed by DHB, with the current contract expiring November 1, 2025.</a:t>
                      </a:r>
                    </a:p>
                    <a:p>
                      <a:pPr marL="0" marR="0">
                        <a:spcBef>
                          <a:spcPts val="60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Medicaid costs are covered at 100% by a combination of federal and state funding.</a:t>
                      </a:r>
                    </a:p>
                    <a:p>
                      <a:pPr marL="0" marR="0">
                        <a:spcBef>
                          <a:spcPts val="60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Counties are responsible for the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nonfederal share </a:t>
                      </a: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for other economic services programs and will be invoiced by DHB.</a:t>
                      </a:r>
                    </a:p>
                    <a:p>
                      <a:pPr marL="0" marR="0">
                        <a:spcBef>
                          <a:spcPts val="600"/>
                        </a:spcBef>
                        <a:spcAft>
                          <a:spcPts val="0"/>
                        </a:spcAft>
                      </a:pPr>
                      <a:endParaRPr lang="en-US" sz="2400" i="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endParaRPr>
                    </a:p>
                    <a:p>
                      <a:pPr marL="0" marR="0">
                        <a:spcBef>
                          <a:spcPts val="600"/>
                        </a:spcBef>
                        <a:spcAft>
                          <a:spcPts val="0"/>
                        </a:spcAft>
                      </a:pPr>
                      <a:r>
                        <a:rPr lang="en-US" sz="2400" i="1"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rPr>
                        <a:t>Note:  county share has not been drafted since 10/2022.</a:t>
                      </a:r>
                    </a:p>
                    <a:p>
                      <a:pPr marL="0" marR="0">
                        <a:spcBef>
                          <a:spcPts val="0"/>
                        </a:spcBef>
                        <a:spcAft>
                          <a:spcPts val="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52050"/>
                  </a:ext>
                </a:extLst>
              </a:tr>
              <a:tr h="0">
                <a:tc>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400" kern="100" dirty="0">
                        <a:solidFill>
                          <a:srgbClr val="ED7D3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2282915"/>
                  </a:ext>
                </a:extLst>
              </a:tr>
            </a:tbl>
          </a:graphicData>
        </a:graphic>
      </p:graphicFrame>
      <p:pic>
        <p:nvPicPr>
          <p:cNvPr id="5" name="Picture 4">
            <a:extLst>
              <a:ext uri="{FF2B5EF4-FFF2-40B4-BE49-F238E27FC236}">
                <a16:creationId xmlns:a16="http://schemas.microsoft.com/office/drawing/2014/main" id="{4BE964EE-3E77-9268-645D-82B51D898644}"/>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255097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3EDC-C503-0FFF-CD74-0F8DA4A92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5EF3A-A8B0-953C-DA5F-03181508CC48}"/>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C4884A4B-9224-A6B3-4FA4-AE86C5633A40}"/>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CED7207B-3772-E4C3-6868-B7817359CA0F}"/>
              </a:ext>
            </a:extLst>
          </p:cNvPr>
          <p:cNvGraphicFramePr>
            <a:graphicFrameLocks noGrp="1"/>
          </p:cNvGraphicFramePr>
          <p:nvPr>
            <p:extLst>
              <p:ext uri="{D42A27DB-BD31-4B8C-83A1-F6EECF244321}">
                <p14:modId xmlns:p14="http://schemas.microsoft.com/office/powerpoint/2010/main" val="3215802912"/>
              </p:ext>
            </p:extLst>
          </p:nvPr>
        </p:nvGraphicFramePr>
        <p:xfrm>
          <a:off x="573741" y="449484"/>
          <a:ext cx="11017624" cy="5852160"/>
        </p:xfrm>
        <a:graphic>
          <a:graphicData uri="http://schemas.openxmlformats.org/drawingml/2006/table">
            <a:tbl>
              <a:tblPr firstRow="1" firstCol="1" bandRow="1"/>
              <a:tblGrid>
                <a:gridCol w="3325906">
                  <a:extLst>
                    <a:ext uri="{9D8B030D-6E8A-4147-A177-3AD203B41FA5}">
                      <a16:colId xmlns:a16="http://schemas.microsoft.com/office/drawing/2014/main" val="3380849158"/>
                    </a:ext>
                  </a:extLst>
                </a:gridCol>
                <a:gridCol w="7691718">
                  <a:extLst>
                    <a:ext uri="{9D8B030D-6E8A-4147-A177-3AD203B41FA5}">
                      <a16:colId xmlns:a16="http://schemas.microsoft.com/office/drawing/2014/main" val="376391609"/>
                    </a:ext>
                  </a:extLst>
                </a:gridCol>
              </a:tblGrid>
              <a:tr h="0">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IV  Child Welfare</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11201845"/>
                  </a:ext>
                </a:extLst>
              </a:tr>
              <a:tr h="0">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Family First Prevention Services Act (FFPSA) of 2018</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spcBef>
                          <a:spcPts val="0"/>
                        </a:spcBef>
                        <a:spcAft>
                          <a:spcPts val="0"/>
                        </a:spcAft>
                        <a:buFont typeface="+mj-lt"/>
                        <a:buNone/>
                      </a:pPr>
                      <a:r>
                        <a:rPr lang="en-US" sz="2300" kern="100" dirty="0">
                          <a:solidFill>
                            <a:srgbClr val="023F5C"/>
                          </a:solidFill>
                          <a:effectLst/>
                          <a:latin typeface="+mn-lt"/>
                          <a:ea typeface="Aptos" panose="020B0004020202020204" pitchFamily="34" charset="0"/>
                          <a:cs typeface="Times New Roman" panose="02020603050405020304" pitchFamily="18" charset="0"/>
                        </a:rPr>
                        <a:t>Changes anticipated in SFY 2024 into SFY 2025 will enable counties to increase IV-E reimbursement for case management costs for candidates for foster care.  Changes:</a:t>
                      </a:r>
                    </a:p>
                    <a:p>
                      <a:pPr marL="457200" marR="0" lvl="0" indent="-457200">
                        <a:spcBef>
                          <a:spcPts val="0"/>
                        </a:spcBef>
                        <a:spcAft>
                          <a:spcPts val="0"/>
                        </a:spcAft>
                        <a:buFont typeface="+mj-lt"/>
                        <a:buAutoNum type="arabicParenR"/>
                      </a:pPr>
                      <a:r>
                        <a:rPr lang="en-US" sz="2300" kern="100" dirty="0">
                          <a:solidFill>
                            <a:srgbClr val="023F5C"/>
                          </a:solidFill>
                          <a:effectLst/>
                          <a:latin typeface="+mn-lt"/>
                          <a:ea typeface="Aptos" panose="020B0004020202020204" pitchFamily="34" charset="0"/>
                          <a:cs typeface="Times New Roman" panose="02020603050405020304" pitchFamily="18" charset="0"/>
                        </a:rPr>
                        <a:t>Increased IV-E reimbursement rate will become available to candidates for foster care receiving in-home services and who are receiving Homebuilders services. Because all candidates for foster care receiving an EBP service under the state’s approved Title IV-E Prevention Services Plan are IV-E eligible under FFPSA, </a:t>
                      </a:r>
                      <a:r>
                        <a:rPr lang="en-US" sz="2300" kern="100" dirty="0">
                          <a:solidFill>
                            <a:srgbClr val="ED7B2E"/>
                          </a:solidFill>
                          <a:effectLst/>
                          <a:latin typeface="+mn-lt"/>
                          <a:ea typeface="Aptos" panose="020B0004020202020204" pitchFamily="34" charset="0"/>
                          <a:cs typeface="Times New Roman" panose="02020603050405020304" pitchFamily="18" charset="0"/>
                        </a:rPr>
                        <a:t>the IV-E penetration rate will not be applied to administrative claims for these children.</a:t>
                      </a:r>
                    </a:p>
                    <a:p>
                      <a:pPr marL="457200" marR="0" lvl="0" indent="-457200">
                        <a:spcBef>
                          <a:spcPts val="0"/>
                        </a:spcBef>
                        <a:spcAft>
                          <a:spcPts val="0"/>
                        </a:spcAft>
                        <a:buFont typeface="+mj-lt"/>
                        <a:buAutoNum type="arabicParenR"/>
                      </a:pPr>
                      <a:r>
                        <a:rPr lang="en-US" sz="2300" kern="100" dirty="0">
                          <a:solidFill>
                            <a:srgbClr val="023F5C"/>
                          </a:solidFill>
                          <a:effectLst/>
                          <a:latin typeface="+mn-lt"/>
                          <a:ea typeface="Aptos" panose="020B0004020202020204" pitchFamily="34" charset="0"/>
                          <a:cs typeface="Times New Roman" panose="02020603050405020304" pitchFamily="18" charset="0"/>
                        </a:rPr>
                        <a:t>New procedures for counties to determine foster care candidacy during a CPS Assessment. </a:t>
                      </a:r>
                      <a:r>
                        <a:rPr lang="en-US" sz="2300" kern="100" dirty="0">
                          <a:solidFill>
                            <a:srgbClr val="ED7B2E"/>
                          </a:solidFill>
                          <a:effectLst/>
                          <a:latin typeface="+mn-lt"/>
                          <a:ea typeface="Aptos" panose="020B0004020202020204" pitchFamily="34" charset="0"/>
                          <a:cs typeface="Times New Roman" panose="02020603050405020304" pitchFamily="18" charset="0"/>
                        </a:rPr>
                        <a:t>More details </a:t>
                      </a:r>
                      <a:r>
                        <a:rPr lang="en-US" sz="2300" kern="100" dirty="0">
                          <a:solidFill>
                            <a:srgbClr val="023F5C"/>
                          </a:solidFill>
                          <a:effectLst/>
                          <a:latin typeface="+mn-lt"/>
                          <a:ea typeface="Aptos" panose="020B0004020202020204" pitchFamily="34" charset="0"/>
                          <a:cs typeface="Times New Roman" panose="02020603050405020304" pitchFamily="18" charset="0"/>
                        </a:rPr>
                        <a:t>on new protocols for determining candidacy for foster care </a:t>
                      </a:r>
                      <a:r>
                        <a:rPr lang="en-US" sz="2300" kern="100" dirty="0">
                          <a:solidFill>
                            <a:srgbClr val="ED7B2E"/>
                          </a:solidFill>
                          <a:effectLst/>
                          <a:latin typeface="+mn-lt"/>
                          <a:ea typeface="Aptos" panose="020B0004020202020204" pitchFamily="34" charset="0"/>
                          <a:cs typeface="Times New Roman" panose="02020603050405020304" pitchFamily="18" charset="0"/>
                        </a:rPr>
                        <a:t>will be provided</a:t>
                      </a:r>
                      <a:r>
                        <a:rPr lang="en-US" sz="2300" kern="100" dirty="0">
                          <a:solidFill>
                            <a:srgbClr val="023F5C"/>
                          </a:solidFill>
                          <a:effectLst/>
                          <a:latin typeface="+mn-lt"/>
                          <a:ea typeface="Aptos" panose="020B0004020202020204" pitchFamily="34" charset="0"/>
                          <a:cs typeface="Times New Roman" panose="02020603050405020304" pitchFamily="18" charset="0"/>
                        </a:rPr>
                        <a:t> as those protocols are ready for implementation.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839042"/>
                  </a:ext>
                </a:extLst>
              </a:tr>
            </a:tbl>
          </a:graphicData>
        </a:graphic>
      </p:graphicFrame>
      <p:pic>
        <p:nvPicPr>
          <p:cNvPr id="5" name="Picture 4">
            <a:extLst>
              <a:ext uri="{FF2B5EF4-FFF2-40B4-BE49-F238E27FC236}">
                <a16:creationId xmlns:a16="http://schemas.microsoft.com/office/drawing/2014/main" id="{595A0EE4-79E4-3B99-2D00-5907A940F531}"/>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290830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3B6B6-C7DB-7CC7-FC30-83D3B5B7D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506D0-7566-7EE3-0E25-2BF6AE37273B}"/>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0E5488C9-0512-5110-3B07-F2F5E0291E2F}"/>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A2A51A22-1C5D-DDBB-B16E-1D18785BA0FA}"/>
              </a:ext>
            </a:extLst>
          </p:cNvPr>
          <p:cNvGraphicFramePr>
            <a:graphicFrameLocks noGrp="1"/>
          </p:cNvGraphicFramePr>
          <p:nvPr>
            <p:extLst>
              <p:ext uri="{D42A27DB-BD31-4B8C-83A1-F6EECF244321}">
                <p14:modId xmlns:p14="http://schemas.microsoft.com/office/powerpoint/2010/main" val="356437193"/>
              </p:ext>
            </p:extLst>
          </p:nvPr>
        </p:nvGraphicFramePr>
        <p:xfrm>
          <a:off x="573741" y="521200"/>
          <a:ext cx="11017624" cy="5617067"/>
        </p:xfrm>
        <a:graphic>
          <a:graphicData uri="http://schemas.openxmlformats.org/drawingml/2006/table">
            <a:tbl>
              <a:tblPr firstRow="1" firstCol="1" bandRow="1"/>
              <a:tblGrid>
                <a:gridCol w="3110753">
                  <a:extLst>
                    <a:ext uri="{9D8B030D-6E8A-4147-A177-3AD203B41FA5}">
                      <a16:colId xmlns:a16="http://schemas.microsoft.com/office/drawing/2014/main" val="3380849158"/>
                    </a:ext>
                  </a:extLst>
                </a:gridCol>
                <a:gridCol w="7906871">
                  <a:extLst>
                    <a:ext uri="{9D8B030D-6E8A-4147-A177-3AD203B41FA5}">
                      <a16:colId xmlns:a16="http://schemas.microsoft.com/office/drawing/2014/main" val="376391609"/>
                    </a:ext>
                  </a:extLst>
                </a:gridCol>
              </a:tblGrid>
              <a:tr h="1009279">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IV Child Welfare </a:t>
                      </a:r>
                      <a:r>
                        <a:rPr lang="en-US" sz="2800" b="1" i="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(continued)</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11201845"/>
                  </a:ext>
                </a:extLst>
              </a:tr>
              <a:tr h="931367">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Congregate Care Bridge Funding</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NCDHHS is assessing potential options, but cannot confirm whether there will be any funding available at this time.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019312"/>
                  </a:ext>
                </a:extLst>
              </a:tr>
              <a:tr h="963701">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Kinship Care Reimbursement</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Rate based on half of the standard foster care board rate (effective November 16, 2023).  50% State/50% County Share.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3413095"/>
                  </a:ext>
                </a:extLst>
              </a:tr>
              <a:tr h="2596705">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Emergency Placement Fund</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Funds allocated to assist county departments of social services in preventing children from staying in the DSS office while awaiting an appropriate Medicaid leveled treatment placement.</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1571 Part II</a:t>
                      </a:r>
                    </a:p>
                    <a:p>
                      <a:pPr marL="0" marR="0">
                        <a:spcBef>
                          <a:spcPts val="0"/>
                        </a:spcBef>
                        <a:spcAft>
                          <a:spcPts val="0"/>
                        </a:spcAft>
                      </a:pPr>
                      <a:r>
                        <a:rPr lang="en-US" sz="2400"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rPr>
                        <a:t>Identified practices which can be supported with these funds are in </a:t>
                      </a:r>
                      <a:r>
                        <a:rPr lang="en-US" sz="2400"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DCDL CWS-08-2024 </a:t>
                      </a:r>
                      <a:r>
                        <a:rPr lang="en-US" sz="2400"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rPr>
                        <a:t>and </a:t>
                      </a:r>
                      <a:r>
                        <a:rPr lang="en-US" sz="2400"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CWS-73-2024</a:t>
                      </a:r>
                      <a:r>
                        <a:rPr lang="en-US" sz="2400"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89179"/>
                  </a:ext>
                </a:extLst>
              </a:tr>
            </a:tbl>
          </a:graphicData>
        </a:graphic>
      </p:graphicFrame>
      <p:pic>
        <p:nvPicPr>
          <p:cNvPr id="4" name="Picture 3">
            <a:extLst>
              <a:ext uri="{FF2B5EF4-FFF2-40B4-BE49-F238E27FC236}">
                <a16:creationId xmlns:a16="http://schemas.microsoft.com/office/drawing/2014/main" id="{42EFF7B3-3BD6-33F5-9611-966D7F89CFC8}"/>
              </a:ext>
            </a:extLst>
          </p:cNvPr>
          <p:cNvPicPr>
            <a:picLocks noChangeAspect="1"/>
          </p:cNvPicPr>
          <p:nvPr/>
        </p:nvPicPr>
        <p:blipFill>
          <a:blip r:embed="rId6"/>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179905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B2073-937B-9B17-B74D-3E813A7F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9C90B-A447-E673-4BD0-26745091902C}"/>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64E060CD-357B-5526-9235-84CFDBCC5CD8}"/>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A383AF32-6945-3EEB-9334-C243E990C933}"/>
              </a:ext>
            </a:extLst>
          </p:cNvPr>
          <p:cNvGraphicFramePr>
            <a:graphicFrameLocks noGrp="1"/>
          </p:cNvGraphicFramePr>
          <p:nvPr>
            <p:extLst>
              <p:ext uri="{D42A27DB-BD31-4B8C-83A1-F6EECF244321}">
                <p14:modId xmlns:p14="http://schemas.microsoft.com/office/powerpoint/2010/main" val="1362898575"/>
              </p:ext>
            </p:extLst>
          </p:nvPr>
        </p:nvGraphicFramePr>
        <p:xfrm>
          <a:off x="573741" y="521201"/>
          <a:ext cx="11017624" cy="5783028"/>
        </p:xfrm>
        <a:graphic>
          <a:graphicData uri="http://schemas.openxmlformats.org/drawingml/2006/table">
            <a:tbl>
              <a:tblPr firstRow="1" firstCol="1" bandRow="1"/>
              <a:tblGrid>
                <a:gridCol w="3110753">
                  <a:extLst>
                    <a:ext uri="{9D8B030D-6E8A-4147-A177-3AD203B41FA5}">
                      <a16:colId xmlns:a16="http://schemas.microsoft.com/office/drawing/2014/main" val="3380849158"/>
                    </a:ext>
                  </a:extLst>
                </a:gridCol>
                <a:gridCol w="7906871">
                  <a:extLst>
                    <a:ext uri="{9D8B030D-6E8A-4147-A177-3AD203B41FA5}">
                      <a16:colId xmlns:a16="http://schemas.microsoft.com/office/drawing/2014/main" val="376391609"/>
                    </a:ext>
                  </a:extLst>
                </a:gridCol>
              </a:tblGrid>
              <a:tr h="1030354">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IV Child Welfare </a:t>
                      </a:r>
                      <a:r>
                        <a:rPr lang="en-US" sz="2800" b="1" i="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(continued)</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11201845"/>
                  </a:ext>
                </a:extLst>
              </a:tr>
              <a:tr h="1994234">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FMAP</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FMAP rate is used to determine the federal share for Title IV-E funding for foster care maintenance, adoption assistance, and guardianship assistance. Effective October 2024, the regular FMAP is 65.06%, and changes in October 2025 are expected to be minimal.</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019312"/>
                  </a:ext>
                </a:extLst>
              </a:tr>
              <a:tr h="2642360">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Child Welfare Information System</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new system is called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PATH NC </a:t>
                      </a: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(Partnership and Technology Hub for NC).  Module implementation plans anticipated for:</a:t>
                      </a:r>
                    </a:p>
                    <a:p>
                      <a:pPr marL="342900" marR="0" indent="-342900">
                        <a:spcBef>
                          <a:spcPts val="0"/>
                        </a:spcBef>
                        <a:spcAft>
                          <a:spcPts val="600"/>
                        </a:spcAft>
                        <a:buClr>
                          <a:srgbClr val="ED7B2E"/>
                        </a:buClr>
                        <a:buFont typeface="Arial" panose="020B0604020202020204" pitchFamily="34" charset="0"/>
                        <a:buChar char="•"/>
                      </a:pPr>
                      <a:r>
                        <a:rPr lang="en-US" sz="23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SFY 2024-25 – Intake and Assessment Modules</a:t>
                      </a:r>
                    </a:p>
                    <a:p>
                      <a:pPr marL="342900" marR="0" indent="-342900">
                        <a:spcBef>
                          <a:spcPts val="0"/>
                        </a:spcBef>
                        <a:spcAft>
                          <a:spcPts val="600"/>
                        </a:spcAft>
                        <a:buClr>
                          <a:srgbClr val="ED7B2E"/>
                        </a:buClr>
                        <a:buFont typeface="Arial" panose="020B0604020202020204" pitchFamily="34" charset="0"/>
                        <a:buChar char="•"/>
                      </a:pPr>
                      <a:r>
                        <a:rPr lang="en-US" sz="23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SFY 2025-26 – Ongoing Case Management Modules</a:t>
                      </a:r>
                    </a:p>
                    <a:p>
                      <a:pPr marL="0" marR="0">
                        <a:spcBef>
                          <a:spcPts val="0"/>
                        </a:spcBef>
                        <a:spcAft>
                          <a:spcPts val="600"/>
                        </a:spcAft>
                      </a:pPr>
                      <a:r>
                        <a:rPr lang="en-US" sz="2400" kern="100" dirty="0">
                          <a:solidFill>
                            <a:srgbClr val="023F5C"/>
                          </a:solidFill>
                          <a:effectLst/>
                          <a:latin typeface="+mn-lt"/>
                          <a:ea typeface="Aptos" panose="020B0004020202020204" pitchFamily="34" charset="0"/>
                          <a:cs typeface="Times New Roman" panose="02020603050405020304" pitchFamily="18" charset="0"/>
                        </a:rPr>
                        <a:t>Counties should expect involvement in the Readiness, </a:t>
                      </a:r>
                      <a:r>
                        <a:rPr lang="en-US" sz="2400" kern="100" dirty="0">
                          <a:solidFill>
                            <a:srgbClr val="ED7B2E"/>
                          </a:solidFill>
                          <a:effectLst/>
                          <a:latin typeface="+mn-lt"/>
                          <a:ea typeface="Aptos" panose="020B0004020202020204" pitchFamily="34" charset="0"/>
                          <a:cs typeface="Times New Roman" panose="02020603050405020304" pitchFamily="18" charset="0"/>
                        </a:rPr>
                        <a:t>Training</a:t>
                      </a:r>
                      <a:r>
                        <a:rPr lang="en-US" sz="2400" kern="100" dirty="0">
                          <a:solidFill>
                            <a:srgbClr val="023F5C"/>
                          </a:solidFill>
                          <a:effectLst/>
                          <a:latin typeface="+mn-lt"/>
                          <a:ea typeface="Aptos" panose="020B0004020202020204" pitchFamily="34" charset="0"/>
                          <a:cs typeface="Times New Roman" panose="02020603050405020304" pitchFamily="18" charset="0"/>
                        </a:rPr>
                        <a:t>, and Implementation process for about 3.5 months during SFY 2024-2025 and the beginning of SFY 2025-2026.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323580"/>
                  </a:ext>
                </a:extLst>
              </a:tr>
            </a:tbl>
          </a:graphicData>
        </a:graphic>
      </p:graphicFrame>
      <p:pic>
        <p:nvPicPr>
          <p:cNvPr id="4" name="Picture 3">
            <a:extLst>
              <a:ext uri="{FF2B5EF4-FFF2-40B4-BE49-F238E27FC236}">
                <a16:creationId xmlns:a16="http://schemas.microsoft.com/office/drawing/2014/main" id="{C80AB0D7-D381-7E08-1E36-0B06F1D781B5}"/>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135448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0DF4-0E93-27CF-70FC-E3CBFF2C4E6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81962D-8CD0-B2C4-6ADF-59F3C8019B64}"/>
              </a:ext>
            </a:extLst>
          </p:cNvPr>
          <p:cNvPicPr>
            <a:picLocks noChangeAspect="1"/>
          </p:cNvPicPr>
          <p:nvPr/>
        </p:nvPicPr>
        <p:blipFill>
          <a:blip r:embed="rId3"/>
          <a:stretch>
            <a:fillRect/>
          </a:stretch>
        </p:blipFill>
        <p:spPr>
          <a:xfrm>
            <a:off x="10257692" y="5540608"/>
            <a:ext cx="1653643" cy="717066"/>
          </a:xfrm>
          <a:prstGeom prst="rect">
            <a:avLst/>
          </a:prstGeom>
        </p:spPr>
      </p:pic>
      <p:sp>
        <p:nvSpPr>
          <p:cNvPr id="2" name="Title 1">
            <a:extLst>
              <a:ext uri="{FF2B5EF4-FFF2-40B4-BE49-F238E27FC236}">
                <a16:creationId xmlns:a16="http://schemas.microsoft.com/office/drawing/2014/main" id="{51FEE1FC-22C9-5FA1-3228-42292EDD6AB0}"/>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B5FCBA11-0A8D-F6F0-7FA6-2C408E2C8CA0}"/>
              </a:ext>
            </a:extLst>
          </p:cNvPr>
          <p:cNvPicPr>
            <a:picLocks noChangeAspect="1"/>
          </p:cNvPicPr>
          <p:nvPr/>
        </p:nvPicPr>
        <p:blipFill>
          <a:blip r:embed="rId4"/>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718A9CCF-A403-DC2A-AB8A-1AB56E2F7798}"/>
              </a:ext>
            </a:extLst>
          </p:cNvPr>
          <p:cNvGraphicFramePr>
            <a:graphicFrameLocks noGrp="1"/>
          </p:cNvGraphicFramePr>
          <p:nvPr>
            <p:extLst>
              <p:ext uri="{D42A27DB-BD31-4B8C-83A1-F6EECF244321}">
                <p14:modId xmlns:p14="http://schemas.microsoft.com/office/powerpoint/2010/main" val="2832022376"/>
              </p:ext>
            </p:extLst>
          </p:nvPr>
        </p:nvGraphicFramePr>
        <p:xfrm>
          <a:off x="573741" y="521200"/>
          <a:ext cx="11172782" cy="5765169"/>
        </p:xfrm>
        <a:graphic>
          <a:graphicData uri="http://schemas.openxmlformats.org/drawingml/2006/table">
            <a:tbl>
              <a:tblPr firstRow="1" firstCol="1" bandRow="1"/>
              <a:tblGrid>
                <a:gridCol w="3154561">
                  <a:extLst>
                    <a:ext uri="{9D8B030D-6E8A-4147-A177-3AD203B41FA5}">
                      <a16:colId xmlns:a16="http://schemas.microsoft.com/office/drawing/2014/main" val="3380849158"/>
                    </a:ext>
                  </a:extLst>
                </a:gridCol>
                <a:gridCol w="8018221">
                  <a:extLst>
                    <a:ext uri="{9D8B030D-6E8A-4147-A177-3AD203B41FA5}">
                      <a16:colId xmlns:a16="http://schemas.microsoft.com/office/drawing/2014/main" val="376391609"/>
                    </a:ext>
                  </a:extLst>
                </a:gridCol>
              </a:tblGrid>
              <a:tr h="1006624">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V  Child Support</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11201845"/>
                  </a:ext>
                </a:extLst>
              </a:tr>
              <a:tr h="1625684">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IRS Background Investigation</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For those counties who conducted their criminal background checks for all staff in SFY 2020-2021, </a:t>
                      </a:r>
                      <a:r>
                        <a:rPr lang="en-US" sz="2400" kern="100" dirty="0">
                          <a:solidFill>
                            <a:srgbClr val="ED7D31"/>
                          </a:solidFill>
                          <a:effectLst/>
                          <a:latin typeface="Calibri" panose="020F0502020204030204" pitchFamily="34" charset="0"/>
                          <a:ea typeface="Aptos" panose="020B0004020202020204" pitchFamily="34" charset="0"/>
                          <a:cs typeface="Times New Roman" panose="02020603050405020304" pitchFamily="18" charset="0"/>
                        </a:rPr>
                        <a:t>the five-year requirement for redoing the check will be in SFY 2025-2026</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  Cost estimate is $24 per employee + fees charged by local sheriff’s department.</a:t>
                      </a:r>
                      <a:endParaRPr lang="en-US" sz="2400" kern="100" dirty="0">
                        <a:solidFill>
                          <a:srgbClr val="ED7B2E"/>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41572752"/>
                  </a:ext>
                </a:extLst>
              </a:tr>
              <a:tr h="2743200">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Genetic Testing</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State maintains an umbrella contract with a paternity testing vendor and counties benefit from the negotiated state rate.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Current contracted rate of sample collection cost if conducted by LabCorp is $42 per person; if by certified child support staff is $21 per person.</a:t>
                      </a:r>
                    </a:p>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County offices may choose to have individual contracts to perform paternity testing for child support purposes.</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019312"/>
                  </a:ext>
                </a:extLst>
              </a:tr>
              <a:tr h="389661">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Offset – IV-D Incentive</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323580"/>
                  </a:ext>
                </a:extLst>
              </a:tr>
            </a:tbl>
          </a:graphicData>
        </a:graphic>
      </p:graphicFrame>
    </p:spTree>
    <p:extLst>
      <p:ext uri="{BB962C8B-B14F-4D97-AF65-F5344CB8AC3E}">
        <p14:creationId xmlns:p14="http://schemas.microsoft.com/office/powerpoint/2010/main" val="2699978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E1DAB-7254-8EA1-24E9-A30C55C58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86A19-A70A-09A1-414E-8AF0008369F6}"/>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09D95D90-25E2-C074-9E73-55CA1B29F7A0}"/>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1839918B-6D84-B737-F226-C3680835585C}"/>
              </a:ext>
            </a:extLst>
          </p:cNvPr>
          <p:cNvGraphicFramePr>
            <a:graphicFrameLocks noGrp="1"/>
          </p:cNvGraphicFramePr>
          <p:nvPr>
            <p:extLst>
              <p:ext uri="{D42A27DB-BD31-4B8C-83A1-F6EECF244321}">
                <p14:modId xmlns:p14="http://schemas.microsoft.com/office/powerpoint/2010/main" val="3544901082"/>
              </p:ext>
            </p:extLst>
          </p:nvPr>
        </p:nvGraphicFramePr>
        <p:xfrm>
          <a:off x="573741" y="521201"/>
          <a:ext cx="11017624" cy="5641621"/>
        </p:xfrm>
        <a:graphic>
          <a:graphicData uri="http://schemas.openxmlformats.org/drawingml/2006/table">
            <a:tbl>
              <a:tblPr firstRow="1" firstCol="1" bandRow="1"/>
              <a:tblGrid>
                <a:gridCol w="3110753">
                  <a:extLst>
                    <a:ext uri="{9D8B030D-6E8A-4147-A177-3AD203B41FA5}">
                      <a16:colId xmlns:a16="http://schemas.microsoft.com/office/drawing/2014/main" val="3380849158"/>
                    </a:ext>
                  </a:extLst>
                </a:gridCol>
                <a:gridCol w="7906871">
                  <a:extLst>
                    <a:ext uri="{9D8B030D-6E8A-4147-A177-3AD203B41FA5}">
                      <a16:colId xmlns:a16="http://schemas.microsoft.com/office/drawing/2014/main" val="376391609"/>
                    </a:ext>
                  </a:extLst>
                </a:gridCol>
              </a:tblGrid>
              <a:tr h="0">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VI  Adult Services</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11201845"/>
                  </a:ext>
                </a:extLst>
              </a:tr>
              <a:tr h="597181">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Guardianship Services</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 – same allocation as received SFY 2024-25</a:t>
                      </a: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41572752"/>
                  </a:ext>
                </a:extLst>
              </a:tr>
              <a:tr h="0">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State-County Special Assistance</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Special Assistance rates will be adjusted each January 1 using the federally approved Social Security cost-of-living change (if any) effective for the applicable year.  Effective January 1, 2025:</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Clr>
                          <a:srgbClr val="ED7B2E"/>
                        </a:buClr>
                        <a:buFont typeface="Arial" panose="020B0604020202020204" pitchFamily="34" charset="0"/>
                        <a:buChar char="•"/>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monthly Basic Rate shall be $1,359, and the SA Basic Maintenance Amount shall be $1,429.</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600"/>
                        </a:spcAft>
                        <a:buClr>
                          <a:srgbClr val="ED7B2E"/>
                        </a:buClr>
                        <a:buFont typeface="Arial" panose="020B0604020202020204" pitchFamily="34" charset="0"/>
                        <a:buChar char="•"/>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monthly Enhanced Rate (previously known as the Special Care Unit Rate) shall be $1,743, and the SA Enhanced Maintenance Amount shall be $1,813.</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2400" kern="100" dirty="0">
                          <a:solidFill>
                            <a:srgbClr val="ED7D31"/>
                          </a:solidFill>
                          <a:effectLst/>
                          <a:latin typeface="Calibri" panose="020F0502020204030204" pitchFamily="34" charset="0"/>
                          <a:ea typeface="Aptos" panose="020B0004020202020204" pitchFamily="34" charset="0"/>
                          <a:cs typeface="Times New Roman" panose="02020603050405020304" pitchFamily="18" charset="0"/>
                        </a:rPr>
                        <a:t>Counties should budget for increased county share.  Counties receive notification of monthly drafts via EFT Notices.</a:t>
                      </a:r>
                      <a:endParaRPr lang="en-US" sz="2400" kern="100" dirty="0">
                        <a:solidFill>
                          <a:srgbClr val="ED7D3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019312"/>
                  </a:ext>
                </a:extLst>
              </a:tr>
            </a:tbl>
          </a:graphicData>
        </a:graphic>
      </p:graphicFrame>
      <p:pic>
        <p:nvPicPr>
          <p:cNvPr id="4" name="Picture 3">
            <a:extLst>
              <a:ext uri="{FF2B5EF4-FFF2-40B4-BE49-F238E27FC236}">
                <a16:creationId xmlns:a16="http://schemas.microsoft.com/office/drawing/2014/main" id="{F03AD124-13B1-C7B2-A7A4-56EDAE18C265}"/>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71591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110C9-6CB1-4E49-8F5B-DA4E3BA64B36}"/>
              </a:ext>
            </a:extLst>
          </p:cNvPr>
          <p:cNvSpPr>
            <a:spLocks noGrp="1"/>
          </p:cNvSpPr>
          <p:nvPr>
            <p:ph idx="1"/>
          </p:nvPr>
        </p:nvSpPr>
        <p:spPr>
          <a:xfrm>
            <a:off x="1237384" y="1326489"/>
            <a:ext cx="10494173" cy="5346683"/>
          </a:xfrm>
        </p:spPr>
        <p:txBody>
          <a:bodyPr>
            <a:normAutofit/>
          </a:bodyPr>
          <a:lstStyle/>
          <a:p>
            <a:endParaRPr lang="en-US" dirty="0">
              <a:solidFill>
                <a:srgbClr val="023F5C"/>
              </a:solidFill>
            </a:endParaRPr>
          </a:p>
          <a:p>
            <a:endParaRPr lang="en-US" dirty="0">
              <a:solidFill>
                <a:srgbClr val="5B9BD5"/>
              </a:solidFill>
            </a:endParaRPr>
          </a:p>
          <a:p>
            <a:endParaRPr lang="en-US" dirty="0"/>
          </a:p>
          <a:p>
            <a:endParaRPr lang="en-US" dirty="0"/>
          </a:p>
          <a:p>
            <a:pPr marL="0" indent="0">
              <a:buNone/>
            </a:pPr>
            <a:endParaRPr lang="en-US" dirty="0"/>
          </a:p>
          <a:p>
            <a:endParaRPr lang="en-US" dirty="0"/>
          </a:p>
        </p:txBody>
      </p:sp>
      <p:sp>
        <p:nvSpPr>
          <p:cNvPr id="6" name="Title 1">
            <a:extLst>
              <a:ext uri="{FF2B5EF4-FFF2-40B4-BE49-F238E27FC236}">
                <a16:creationId xmlns:a16="http://schemas.microsoft.com/office/drawing/2014/main" id="{7E2C2392-CCF9-4921-AF70-094EC1351BAE}"/>
              </a:ext>
            </a:extLst>
          </p:cNvPr>
          <p:cNvSpPr>
            <a:spLocks noGrp="1"/>
          </p:cNvSpPr>
          <p:nvPr>
            <p:ph type="title"/>
          </p:nvPr>
        </p:nvSpPr>
        <p:spPr>
          <a:xfrm>
            <a:off x="1237383" y="223055"/>
            <a:ext cx="10571439" cy="6260871"/>
          </a:xfrm>
        </p:spPr>
        <p:txBody>
          <a:bodyPr>
            <a:normAutofit/>
          </a:bodyPr>
          <a:lstStyle/>
          <a:p>
            <a:pPr algn="ctr"/>
            <a:r>
              <a:rPr lang="en-US" sz="7200" b="1" dirty="0">
                <a:solidFill>
                  <a:srgbClr val="5B9BD5"/>
                </a:solidFill>
              </a:rPr>
              <a:t>XS411 Report Review</a:t>
            </a:r>
            <a:endParaRPr lang="en-US" sz="6600" b="1" dirty="0">
              <a:solidFill>
                <a:srgbClr val="5B9BD5"/>
              </a:solidFill>
            </a:endParaRPr>
          </a:p>
        </p:txBody>
      </p:sp>
      <p:sp>
        <p:nvSpPr>
          <p:cNvPr id="9" name="Rectangle 8">
            <a:extLst>
              <a:ext uri="{FF2B5EF4-FFF2-40B4-BE49-F238E27FC236}">
                <a16:creationId xmlns:a16="http://schemas.microsoft.com/office/drawing/2014/main" id="{D3B0C5D6-3153-43DD-A8BB-8BAE0E57B024}"/>
              </a:ext>
            </a:extLst>
          </p:cNvPr>
          <p:cNvSpPr/>
          <p:nvPr/>
        </p:nvSpPr>
        <p:spPr>
          <a:xfrm>
            <a:off x="528" y="0"/>
            <a:ext cx="824972" cy="6858000"/>
          </a:xfrm>
          <a:prstGeom prst="rect">
            <a:avLst/>
          </a:prstGeom>
          <a:solidFill>
            <a:srgbClr val="023F5C"/>
          </a:solidFill>
          <a:ln>
            <a:solidFill>
              <a:srgbClr val="02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CA16C947-73BD-4C5E-B7A4-FAEB9E0514A5}"/>
              </a:ext>
            </a:extLst>
          </p:cNvPr>
          <p:cNvPicPr>
            <a:picLocks noChangeAspect="1"/>
          </p:cNvPicPr>
          <p:nvPr/>
        </p:nvPicPr>
        <p:blipFill>
          <a:blip r:embed="rId3"/>
          <a:stretch>
            <a:fillRect/>
          </a:stretch>
        </p:blipFill>
        <p:spPr>
          <a:xfrm>
            <a:off x="884307" y="0"/>
            <a:ext cx="180135" cy="6858000"/>
          </a:xfrm>
          <a:prstGeom prst="rect">
            <a:avLst/>
          </a:prstGeom>
        </p:spPr>
      </p:pic>
    </p:spTree>
    <p:extLst>
      <p:ext uri="{BB962C8B-B14F-4D97-AF65-F5344CB8AC3E}">
        <p14:creationId xmlns:p14="http://schemas.microsoft.com/office/powerpoint/2010/main" val="133556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8FC8F-99DC-7785-1752-BDBFDAB83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2C70B-2938-E364-A2AB-E9F4454612DE}"/>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12CC0EDC-3C5D-3C23-A574-889A93A6B2EC}"/>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255FE91F-E640-6F2A-6764-8B77FEC33ACA}"/>
              </a:ext>
            </a:extLst>
          </p:cNvPr>
          <p:cNvGraphicFramePr>
            <a:graphicFrameLocks noGrp="1"/>
          </p:cNvGraphicFramePr>
          <p:nvPr>
            <p:extLst>
              <p:ext uri="{D42A27DB-BD31-4B8C-83A1-F6EECF244321}">
                <p14:modId xmlns:p14="http://schemas.microsoft.com/office/powerpoint/2010/main" val="589100139"/>
              </p:ext>
            </p:extLst>
          </p:nvPr>
        </p:nvGraphicFramePr>
        <p:xfrm>
          <a:off x="573741" y="521200"/>
          <a:ext cx="11017624" cy="5494572"/>
        </p:xfrm>
        <a:graphic>
          <a:graphicData uri="http://schemas.openxmlformats.org/drawingml/2006/table">
            <a:tbl>
              <a:tblPr firstRow="1" firstCol="1" bandRow="1"/>
              <a:tblGrid>
                <a:gridCol w="3747247">
                  <a:extLst>
                    <a:ext uri="{9D8B030D-6E8A-4147-A177-3AD203B41FA5}">
                      <a16:colId xmlns:a16="http://schemas.microsoft.com/office/drawing/2014/main" val="3380849158"/>
                    </a:ext>
                  </a:extLst>
                </a:gridCol>
                <a:gridCol w="7270377">
                  <a:extLst>
                    <a:ext uri="{9D8B030D-6E8A-4147-A177-3AD203B41FA5}">
                      <a16:colId xmlns:a16="http://schemas.microsoft.com/office/drawing/2014/main" val="376391609"/>
                    </a:ext>
                  </a:extLst>
                </a:gridCol>
              </a:tblGrid>
              <a:tr h="1037430">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VI  Adult Services </a:t>
                      </a:r>
                      <a:r>
                        <a:rPr lang="en-US" sz="2800" b="1" i="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(continued)</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11201845"/>
                  </a:ext>
                </a:extLst>
              </a:tr>
              <a:tr h="803171">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Adult Protective Services</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 – estimates remain at the 2024-2025 level</a:t>
                      </a:r>
                    </a:p>
                    <a:p>
                      <a:pPr marL="0" marR="0">
                        <a:spcBef>
                          <a:spcPts val="0"/>
                        </a:spcBef>
                        <a:spcAft>
                          <a:spcPts val="0"/>
                        </a:spcAft>
                      </a:pPr>
                      <a:r>
                        <a:rPr lang="en-US" sz="2200" kern="100" dirty="0">
                          <a:solidFill>
                            <a:srgbClr val="ED7B2E"/>
                          </a:solidFill>
                          <a:effectLst/>
                          <a:latin typeface="+mn-lt"/>
                          <a:ea typeface="Aptos" panose="020B0004020202020204" pitchFamily="34" charset="0"/>
                          <a:cs typeface="Times New Roman" panose="02020603050405020304" pitchFamily="18" charset="0"/>
                        </a:rPr>
                        <a:t>1571 Part II – program codes J and PSX</a:t>
                      </a: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41572752"/>
                  </a:ext>
                </a:extLst>
              </a:tr>
              <a:tr h="908937">
                <a:tc>
                  <a:txBody>
                    <a:bodyPr/>
                    <a:lstStyle/>
                    <a:p>
                      <a:pPr marL="0" marR="0">
                        <a:spcBef>
                          <a:spcPts val="600"/>
                        </a:spcBef>
                        <a:spcAft>
                          <a:spcPts val="18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Adult Protective Services Essential Services Fund</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Funding </a:t>
                      </a:r>
                      <a:r>
                        <a:rPr lang="en-US" sz="2400" kern="100" dirty="0">
                          <a:solidFill>
                            <a:srgbClr val="5B9BD5"/>
                          </a:solidFill>
                          <a:effectLst/>
                          <a:latin typeface="Calibri" panose="020F0502020204030204" pitchFamily="34" charset="0"/>
                          <a:ea typeface="Aptos" panose="020B0004020202020204" pitchFamily="34" charset="0"/>
                          <a:cs typeface="Times New Roman" panose="02020603050405020304" pitchFamily="18" charset="0"/>
                        </a:rPr>
                        <a:t>ended on June 30, 2024 </a:t>
                      </a: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 </a:t>
                      </a: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funding available for the APS Essential Services Fund beyond this date</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75073424"/>
                  </a:ext>
                </a:extLst>
              </a:tr>
              <a:tr h="803171">
                <a:tc>
                  <a:txBody>
                    <a:bodyPr/>
                    <a:lstStyle/>
                    <a:p>
                      <a:pPr marL="0" marR="0">
                        <a:spcBef>
                          <a:spcPts val="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State Adult Day Care Fund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 – estimates remain at the 2023-2024 level</a:t>
                      </a:r>
                    </a:p>
                    <a:p>
                      <a:pPr marL="0" marR="0">
                        <a:spcBef>
                          <a:spcPts val="0"/>
                        </a:spcBef>
                        <a:spcAft>
                          <a:spcPts val="0"/>
                        </a:spcAft>
                      </a:pPr>
                      <a:r>
                        <a:rPr lang="en-US" sz="22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1571 Part IV expense</a:t>
                      </a: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4232254"/>
                  </a:ext>
                </a:extLst>
              </a:tr>
              <a:tr h="803171">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State In Home Fund</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 – estimates remain at the 2024-2025 level</a:t>
                      </a:r>
                    </a:p>
                    <a:p>
                      <a:pPr marL="0" marR="0">
                        <a:spcBef>
                          <a:spcPts val="0"/>
                        </a:spcBef>
                        <a:spcAft>
                          <a:spcPts val="0"/>
                        </a:spcAft>
                      </a:pPr>
                      <a:r>
                        <a:rPr lang="en-US" sz="22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1571 Part I, II, or IV – program codes B, C, I</a:t>
                      </a: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38427358"/>
                  </a:ext>
                </a:extLst>
              </a:tr>
              <a:tr h="1138692">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Adult Home Specialist Fund</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No change – estimates remain at the 2024-2025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00" dirty="0">
                          <a:solidFill>
                            <a:srgbClr val="ED7B2E"/>
                          </a:solidFill>
                          <a:effectLst/>
                          <a:latin typeface="+mn-lt"/>
                          <a:ea typeface="Aptos" panose="020B0004020202020204" pitchFamily="34" charset="0"/>
                          <a:cs typeface="Times New Roman" panose="02020603050405020304" pitchFamily="18" charset="0"/>
                        </a:rPr>
                        <a:t>1571 Part I – program code O (alpha)</a:t>
                      </a:r>
                    </a:p>
                    <a:p>
                      <a:pPr marL="0" marR="0">
                        <a:spcBef>
                          <a:spcPts val="0"/>
                        </a:spcBef>
                        <a:spcAft>
                          <a:spcPts val="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9019312"/>
                  </a:ext>
                </a:extLst>
              </a:tr>
            </a:tbl>
          </a:graphicData>
        </a:graphic>
      </p:graphicFrame>
      <p:pic>
        <p:nvPicPr>
          <p:cNvPr id="4" name="Picture 3">
            <a:extLst>
              <a:ext uri="{FF2B5EF4-FFF2-40B4-BE49-F238E27FC236}">
                <a16:creationId xmlns:a16="http://schemas.microsoft.com/office/drawing/2014/main" id="{30EAEE25-6F25-04A7-8ADE-C31EC491B8E6}"/>
              </a:ext>
            </a:extLst>
          </p:cNvPr>
          <p:cNvPicPr>
            <a:picLocks noChangeAspect="1"/>
          </p:cNvPicPr>
          <p:nvPr/>
        </p:nvPicPr>
        <p:blipFill>
          <a:blip r:embed="rId4"/>
          <a:stretch>
            <a:fillRect/>
          </a:stretch>
        </p:blipFill>
        <p:spPr>
          <a:xfrm>
            <a:off x="516907" y="5355961"/>
            <a:ext cx="2284907" cy="990800"/>
          </a:xfrm>
          <a:prstGeom prst="rect">
            <a:avLst/>
          </a:prstGeom>
        </p:spPr>
      </p:pic>
    </p:spTree>
    <p:extLst>
      <p:ext uri="{BB962C8B-B14F-4D97-AF65-F5344CB8AC3E}">
        <p14:creationId xmlns:p14="http://schemas.microsoft.com/office/powerpoint/2010/main" val="105745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5DC17-10AA-A8D1-2C5E-62C72B7F6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6BD10-0CFF-127E-DA9B-69072CD67EBB}"/>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8CE987D5-F130-7FB9-743B-063594DD97A6}"/>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081F2142-48DB-7282-3989-AB4407946E3C}"/>
              </a:ext>
            </a:extLst>
          </p:cNvPr>
          <p:cNvGraphicFramePr>
            <a:graphicFrameLocks noGrp="1"/>
          </p:cNvGraphicFramePr>
          <p:nvPr>
            <p:extLst>
              <p:ext uri="{D42A27DB-BD31-4B8C-83A1-F6EECF244321}">
                <p14:modId xmlns:p14="http://schemas.microsoft.com/office/powerpoint/2010/main" val="3294555926"/>
              </p:ext>
            </p:extLst>
          </p:nvPr>
        </p:nvGraphicFramePr>
        <p:xfrm>
          <a:off x="573741" y="521201"/>
          <a:ext cx="11078997" cy="6370320"/>
        </p:xfrm>
        <a:graphic>
          <a:graphicData uri="http://schemas.openxmlformats.org/drawingml/2006/table">
            <a:tbl>
              <a:tblPr firstRow="1" firstCol="1" bandRow="1"/>
              <a:tblGrid>
                <a:gridCol w="11078997">
                  <a:extLst>
                    <a:ext uri="{9D8B030D-6E8A-4147-A177-3AD203B41FA5}">
                      <a16:colId xmlns:a16="http://schemas.microsoft.com/office/drawing/2014/main" val="3380849158"/>
                    </a:ext>
                  </a:extLst>
                </a:gridCol>
              </a:tblGrid>
              <a:tr h="0">
                <a:tc>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VII  Subsidized Child Care Assistance Program</a:t>
                      </a:r>
                    </a:p>
                    <a:p>
                      <a:pPr marL="0" marR="0">
                        <a:spcBef>
                          <a:spcPts val="600"/>
                        </a:spcBef>
                        <a:spcAft>
                          <a:spcPts val="600"/>
                        </a:spcAft>
                      </a:pPr>
                      <a:endParaRPr lang="en-US" sz="28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201845"/>
                  </a:ext>
                </a:extLst>
              </a:tr>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Estimates are based on county allocations as of January 1, 2025, minus any allocated Title IV-E (Foster Care) funding earned by the county.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Previous language referencing allowing counties spending at least 92% of their previous year’s allocation to be eligible to receive at least their ending allocation amount plus any additional available funds was removed in NC Session Law 2021-180/Senate Bill 105.</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All carryforward funds, except for up to 2% of the available funds for preventing termination of services throughout the state fiscal year and repayment of any federal funds per Session Law 2023-134, Section 9D.4.(a)(2), will be available for allocation to all counties based on potential eligible children per the American Community Survey and average cost for services by county in SFY 2023-24 based on their final expenses amounts.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0215014"/>
                  </a:ext>
                </a:extLst>
              </a:tr>
            </a:tbl>
          </a:graphicData>
        </a:graphic>
      </p:graphicFrame>
    </p:spTree>
    <p:extLst>
      <p:ext uri="{BB962C8B-B14F-4D97-AF65-F5344CB8AC3E}">
        <p14:creationId xmlns:p14="http://schemas.microsoft.com/office/powerpoint/2010/main" val="424320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DC5E7-1C48-3A7F-7227-60A5AE188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CF7BC-A6CE-3FFF-3084-91EDC7354E7A}"/>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BA33AEC3-8B5D-F147-B162-96678F756197}"/>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A4AEA2DC-0BD0-526D-3637-E5D51C7F6153}"/>
              </a:ext>
            </a:extLst>
          </p:cNvPr>
          <p:cNvGraphicFramePr>
            <a:graphicFrameLocks noGrp="1"/>
          </p:cNvGraphicFramePr>
          <p:nvPr>
            <p:extLst>
              <p:ext uri="{D42A27DB-BD31-4B8C-83A1-F6EECF244321}">
                <p14:modId xmlns:p14="http://schemas.microsoft.com/office/powerpoint/2010/main" val="3304282092"/>
              </p:ext>
            </p:extLst>
          </p:nvPr>
        </p:nvGraphicFramePr>
        <p:xfrm>
          <a:off x="573740" y="521201"/>
          <a:ext cx="11161059" cy="5743611"/>
        </p:xfrm>
        <a:graphic>
          <a:graphicData uri="http://schemas.openxmlformats.org/drawingml/2006/table">
            <a:tbl>
              <a:tblPr firstRow="1" firstCol="1" bandRow="1"/>
              <a:tblGrid>
                <a:gridCol w="3214821">
                  <a:extLst>
                    <a:ext uri="{9D8B030D-6E8A-4147-A177-3AD203B41FA5}">
                      <a16:colId xmlns:a16="http://schemas.microsoft.com/office/drawing/2014/main" val="3380849158"/>
                    </a:ext>
                  </a:extLst>
                </a:gridCol>
                <a:gridCol w="7946238">
                  <a:extLst>
                    <a:ext uri="{9D8B030D-6E8A-4147-A177-3AD203B41FA5}">
                      <a16:colId xmlns:a16="http://schemas.microsoft.com/office/drawing/2014/main" val="792246289"/>
                    </a:ext>
                  </a:extLst>
                </a:gridCol>
              </a:tblGrid>
              <a:tr h="902021">
                <a:tc gridSpan="2">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VIII  Medicaid</a:t>
                      </a:r>
                    </a:p>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941572752"/>
                  </a:ext>
                </a:extLst>
              </a:tr>
              <a:tr h="932878">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Continuous Coverage Unwinding</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SFY 2023-2024 advancement only – No funds will be provided for SFY 2025-2026.</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073424"/>
                  </a:ext>
                </a:extLst>
              </a:tr>
              <a:tr h="1305533">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Medicaid Expansion</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Funding is expected to be available for each month that expansion is effective.  Funds will be allocated to counties on a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quarterly</a:t>
                      </a: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 basis.</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32254"/>
                  </a:ext>
                </a:extLst>
              </a:tr>
              <a:tr h="2444185">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Medicaid Managed Care</a:t>
                      </a: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The Children and Families Specialty Plan (CFSP), a statewide health plan for foster children, former foster children, and their families, will launch on December 1, 2025. Prior to launch,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training</a:t>
                      </a: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 will be provided on CFSP to county staff to facilitate the transition and county readiness to implement CFSP will be assessed.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County Departments of Social Services may experience an increase in calls and inquiries.</a:t>
                      </a:r>
                      <a:endParaRPr lang="en-US" sz="2400" kern="100" dirty="0">
                        <a:solidFill>
                          <a:srgbClr val="ED7B2E"/>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8427358"/>
                  </a:ext>
                </a:extLst>
              </a:tr>
            </a:tbl>
          </a:graphicData>
        </a:graphic>
      </p:graphicFrame>
      <p:pic>
        <p:nvPicPr>
          <p:cNvPr id="5" name="Picture 4">
            <a:extLst>
              <a:ext uri="{FF2B5EF4-FFF2-40B4-BE49-F238E27FC236}">
                <a16:creationId xmlns:a16="http://schemas.microsoft.com/office/drawing/2014/main" id="{235DC274-09F8-6703-4731-11D0E7C15077}"/>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4118051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83360-231A-D2C7-7584-6A7EB6CE8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D651A-FAA2-4882-CE0E-137793EA3DA8}"/>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r>
              <a:rPr lang="en-US" sz="2800" spc="300" dirty="0">
                <a:solidFill>
                  <a:srgbClr val="5B9BD5"/>
                </a:solidFill>
                <a:latin typeface="Arial Black" panose="020B0A04020102020204" pitchFamily="34" charset="0"/>
              </a:rPr>
              <a:t>v</a:t>
            </a:r>
          </a:p>
        </p:txBody>
      </p:sp>
      <p:pic>
        <p:nvPicPr>
          <p:cNvPr id="11" name="Picture 10">
            <a:extLst>
              <a:ext uri="{FF2B5EF4-FFF2-40B4-BE49-F238E27FC236}">
                <a16:creationId xmlns:a16="http://schemas.microsoft.com/office/drawing/2014/main" id="{84853132-143C-3BCA-52C0-346A525DEC76}"/>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43CB9949-B252-1E90-002B-A2690075EF08}"/>
              </a:ext>
            </a:extLst>
          </p:cNvPr>
          <p:cNvGraphicFramePr>
            <a:graphicFrameLocks noGrp="1"/>
          </p:cNvGraphicFramePr>
          <p:nvPr>
            <p:extLst>
              <p:ext uri="{D42A27DB-BD31-4B8C-83A1-F6EECF244321}">
                <p14:modId xmlns:p14="http://schemas.microsoft.com/office/powerpoint/2010/main" val="281713777"/>
              </p:ext>
            </p:extLst>
          </p:nvPr>
        </p:nvGraphicFramePr>
        <p:xfrm>
          <a:off x="573741" y="521201"/>
          <a:ext cx="11017624" cy="5638800"/>
        </p:xfrm>
        <a:graphic>
          <a:graphicData uri="http://schemas.openxmlformats.org/drawingml/2006/table">
            <a:tbl>
              <a:tblPr firstRow="1" firstCol="1" bandRow="1"/>
              <a:tblGrid>
                <a:gridCol w="3173506">
                  <a:extLst>
                    <a:ext uri="{9D8B030D-6E8A-4147-A177-3AD203B41FA5}">
                      <a16:colId xmlns:a16="http://schemas.microsoft.com/office/drawing/2014/main" val="3380849158"/>
                    </a:ext>
                  </a:extLst>
                </a:gridCol>
                <a:gridCol w="7844118">
                  <a:extLst>
                    <a:ext uri="{9D8B030D-6E8A-4147-A177-3AD203B41FA5}">
                      <a16:colId xmlns:a16="http://schemas.microsoft.com/office/drawing/2014/main" val="792246289"/>
                    </a:ext>
                  </a:extLst>
                </a:gridCol>
              </a:tblGrid>
              <a:tr h="0">
                <a:tc>
                  <a:txBody>
                    <a:bodyPr/>
                    <a:lstStyle/>
                    <a:p>
                      <a:pPr marL="0" marR="0">
                        <a:spcBef>
                          <a:spcPts val="600"/>
                        </a:spcBef>
                        <a:spcAft>
                          <a:spcPts val="600"/>
                        </a:spcAf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IX  Food and Nutrition Services (FNS)</a:t>
                      </a:r>
                      <a:endParaRPr lang="en-US" sz="28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Effective June 1, 2024, the FNS administrative waiver that waives eligibility interview of all mandatory verifications are completed will end.  Therefore, on June 1, 2024, eligibility staff will be required to conduct interviews for all applications and recertifications.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Counties should expect additional time for application and recertification processing.</a:t>
                      </a:r>
                      <a:endParaRPr lang="en-US" sz="2400" kern="100" dirty="0">
                        <a:solidFill>
                          <a:srgbClr val="ED7B2E"/>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600"/>
                        </a:spcBef>
                        <a:spcAft>
                          <a:spcPts val="600"/>
                        </a:spcAft>
                      </a:pPr>
                      <a:r>
                        <a:rPr lang="en-US" sz="2400"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NCDHHS in partnership with NC Department of Public Instruction (DPI), is expanding its food assistance efforts to become one of the first states to administer USDA’s new, permanent summer nutrition program, “SUN Bucks.” NCDHHS will issue three months of benefits at $40 per month ($120 in total) per eligible child, which can be used to purchase nutritious food.  </a:t>
                      </a:r>
                      <a:r>
                        <a:rPr lang="en-US" sz="2400" kern="100" dirty="0">
                          <a:solidFill>
                            <a:srgbClr val="ED7B2E"/>
                          </a:solidFill>
                          <a:effectLst/>
                          <a:latin typeface="Calibri" panose="020F0502020204030204" pitchFamily="34" charset="0"/>
                          <a:ea typeface="Aptos" panose="020B0004020202020204" pitchFamily="34" charset="0"/>
                          <a:cs typeface="Times New Roman" panose="02020603050405020304" pitchFamily="18" charset="0"/>
                        </a:rPr>
                        <a:t>There will not be a cost to counties to administer the program; however, counties may experience an increase in calls and inquiries.</a:t>
                      </a:r>
                      <a:endParaRPr lang="en-US" sz="2400" kern="100" dirty="0">
                        <a:solidFill>
                          <a:srgbClr val="ED7B2E"/>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41572752"/>
                  </a:ext>
                </a:extLst>
              </a:tr>
            </a:tbl>
          </a:graphicData>
        </a:graphic>
      </p:graphicFrame>
      <p:pic>
        <p:nvPicPr>
          <p:cNvPr id="5" name="Picture 4">
            <a:extLst>
              <a:ext uri="{FF2B5EF4-FFF2-40B4-BE49-F238E27FC236}">
                <a16:creationId xmlns:a16="http://schemas.microsoft.com/office/drawing/2014/main" id="{739E213F-5C62-6775-E0DF-DB86DC8BB341}"/>
              </a:ext>
            </a:extLst>
          </p:cNvPr>
          <p:cNvPicPr>
            <a:picLocks noChangeAspect="1"/>
          </p:cNvPicPr>
          <p:nvPr/>
        </p:nvPicPr>
        <p:blipFill>
          <a:blip r:embed="rId4"/>
          <a:stretch>
            <a:fillRect/>
          </a:stretch>
        </p:blipFill>
        <p:spPr>
          <a:xfrm>
            <a:off x="276933" y="4803388"/>
            <a:ext cx="3229426" cy="1400370"/>
          </a:xfrm>
          <a:prstGeom prst="rect">
            <a:avLst/>
          </a:prstGeom>
        </p:spPr>
      </p:pic>
    </p:spTree>
    <p:extLst>
      <p:ext uri="{BB962C8B-B14F-4D97-AF65-F5344CB8AC3E}">
        <p14:creationId xmlns:p14="http://schemas.microsoft.com/office/powerpoint/2010/main" val="66328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E291E-ACB6-A75B-7687-3068875B2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0E7B9-402D-8598-7781-F87DDA5AF9EF}"/>
              </a:ext>
            </a:extLst>
          </p:cNvPr>
          <p:cNvSpPr>
            <a:spLocks noGrp="1"/>
          </p:cNvSpPr>
          <p:nvPr>
            <p:ph type="title"/>
          </p:nvPr>
        </p:nvSpPr>
        <p:spPr>
          <a:xfrm>
            <a:off x="9728" y="6527261"/>
            <a:ext cx="12192000" cy="321012"/>
          </a:xfrm>
          <a:solidFill>
            <a:srgbClr val="5B9BD5"/>
          </a:solidFill>
          <a:ln>
            <a:noFill/>
          </a:ln>
        </p:spPr>
        <p:txBody>
          <a:bodyPr>
            <a:normAutofit fontScale="90000"/>
          </a:bodyPr>
          <a:lstStyle/>
          <a:p>
            <a:pPr algn="ctr"/>
            <a:endParaRPr lang="en-US" sz="2800" spc="300" dirty="0">
              <a:solidFill>
                <a:srgbClr val="5B9BD5"/>
              </a:solidFill>
              <a:latin typeface="Arial Black" panose="020B0A04020102020204" pitchFamily="34" charset="0"/>
            </a:endParaRPr>
          </a:p>
        </p:txBody>
      </p:sp>
      <p:pic>
        <p:nvPicPr>
          <p:cNvPr id="11" name="Picture 10">
            <a:extLst>
              <a:ext uri="{FF2B5EF4-FFF2-40B4-BE49-F238E27FC236}">
                <a16:creationId xmlns:a16="http://schemas.microsoft.com/office/drawing/2014/main" id="{E73D37E5-22E2-BED8-EC14-B403D48763E5}"/>
              </a:ext>
            </a:extLst>
          </p:cNvPr>
          <p:cNvPicPr>
            <a:picLocks noChangeAspect="1"/>
          </p:cNvPicPr>
          <p:nvPr/>
        </p:nvPicPr>
        <p:blipFill>
          <a:blip r:embed="rId3"/>
          <a:stretch>
            <a:fillRect/>
          </a:stretch>
        </p:blipFill>
        <p:spPr>
          <a:xfrm rot="5400000">
            <a:off x="5975970" y="335622"/>
            <a:ext cx="240060" cy="12192001"/>
          </a:xfrm>
          <a:prstGeom prst="rect">
            <a:avLst/>
          </a:prstGeom>
        </p:spPr>
      </p:pic>
      <p:graphicFrame>
        <p:nvGraphicFramePr>
          <p:cNvPr id="3" name="Table 2">
            <a:extLst>
              <a:ext uri="{FF2B5EF4-FFF2-40B4-BE49-F238E27FC236}">
                <a16:creationId xmlns:a16="http://schemas.microsoft.com/office/drawing/2014/main" id="{CB3C7D05-2171-F08F-9AE5-DE587062AA06}"/>
              </a:ext>
            </a:extLst>
          </p:cNvPr>
          <p:cNvGraphicFramePr>
            <a:graphicFrameLocks noGrp="1"/>
          </p:cNvGraphicFramePr>
          <p:nvPr>
            <p:extLst>
              <p:ext uri="{D42A27DB-BD31-4B8C-83A1-F6EECF244321}">
                <p14:modId xmlns:p14="http://schemas.microsoft.com/office/powerpoint/2010/main" val="1600550653"/>
              </p:ext>
            </p:extLst>
          </p:nvPr>
        </p:nvGraphicFramePr>
        <p:xfrm>
          <a:off x="573741" y="521201"/>
          <a:ext cx="11017624" cy="3718560"/>
        </p:xfrm>
        <a:graphic>
          <a:graphicData uri="http://schemas.openxmlformats.org/drawingml/2006/table">
            <a:tbl>
              <a:tblPr firstRow="1" firstCol="1" bandRow="1"/>
              <a:tblGrid>
                <a:gridCol w="3173506">
                  <a:extLst>
                    <a:ext uri="{9D8B030D-6E8A-4147-A177-3AD203B41FA5}">
                      <a16:colId xmlns:a16="http://schemas.microsoft.com/office/drawing/2014/main" val="3380849158"/>
                    </a:ext>
                  </a:extLst>
                </a:gridCol>
                <a:gridCol w="7844118">
                  <a:extLst>
                    <a:ext uri="{9D8B030D-6E8A-4147-A177-3AD203B41FA5}">
                      <a16:colId xmlns:a16="http://schemas.microsoft.com/office/drawing/2014/main" val="792246289"/>
                    </a:ext>
                  </a:extLst>
                </a:gridCol>
              </a:tblGrid>
              <a:tr h="0">
                <a:tc gridSpan="2">
                  <a:txBody>
                    <a:bodyPr/>
                    <a:lstStyle/>
                    <a:p>
                      <a:pPr marL="0" marR="0">
                        <a:spcBef>
                          <a:spcPts val="0"/>
                        </a:spcBef>
                        <a:spcAft>
                          <a:spcPts val="0"/>
                        </a:spcAft>
                        <a:tabLst>
                          <a:tab pos="339725" algn="l"/>
                        </a:tabLst>
                      </a:pPr>
                      <a:r>
                        <a:rPr lang="en-US" sz="2800" b="1" kern="100" dirty="0">
                          <a:solidFill>
                            <a:srgbClr val="023F5C"/>
                          </a:solidFill>
                          <a:effectLst/>
                          <a:latin typeface="Calibri" panose="020F0502020204030204" pitchFamily="34" charset="0"/>
                          <a:ea typeface="Aptos" panose="020B0004020202020204" pitchFamily="34" charset="0"/>
                          <a:cs typeface="Times New Roman" panose="02020603050405020304" pitchFamily="18" charset="0"/>
                        </a:rPr>
                        <a:t>X  County Administration Reimbursement System (CARS) – 	Replacement Project</a:t>
                      </a:r>
                      <a:endParaRPr lang="en-US" sz="28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41572752"/>
                  </a:ext>
                </a:extLst>
              </a:tr>
              <a:tr h="0">
                <a:tc>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85617824"/>
                  </a:ext>
                </a:extLst>
              </a:tr>
              <a:tr h="0">
                <a:tc gridSpan="2">
                  <a:txBody>
                    <a:bodyPr/>
                    <a:lstStyle/>
                    <a:p>
                      <a:pPr marL="0" marR="0">
                        <a:spcBef>
                          <a:spcPts val="600"/>
                        </a:spcBef>
                        <a:spcAft>
                          <a:spcPts val="600"/>
                        </a:spcAft>
                      </a:pPr>
                      <a:r>
                        <a:rPr lang="en-US" sz="2400" kern="100" dirty="0">
                          <a:solidFill>
                            <a:srgbClr val="023F5C"/>
                          </a:solidFill>
                          <a:effectLst/>
                          <a:latin typeface="+mn-lt"/>
                          <a:ea typeface="Aptos" panose="020B0004020202020204" pitchFamily="34" charset="0"/>
                          <a:cs typeface="Times New Roman" panose="02020603050405020304" pitchFamily="18" charset="0"/>
                        </a:rPr>
                        <a:t>NC DHHS is actively engaged in the CARS/NC-CoReLS (1571) replacement system project.  All state and federal partners were consulted and approved move forward and to release an RFP.  </a:t>
                      </a:r>
                    </a:p>
                    <a:p>
                      <a:pPr marL="0" marR="0">
                        <a:spcBef>
                          <a:spcPts val="600"/>
                        </a:spcBef>
                        <a:spcAft>
                          <a:spcPts val="600"/>
                        </a:spcAft>
                      </a:pPr>
                      <a:r>
                        <a:rPr lang="en-US" sz="2400" kern="100" dirty="0">
                          <a:solidFill>
                            <a:srgbClr val="023F5C"/>
                          </a:solidFill>
                          <a:effectLst/>
                          <a:latin typeface="+mn-lt"/>
                          <a:ea typeface="Aptos" panose="020B0004020202020204" pitchFamily="34" charset="0"/>
                          <a:cs typeface="Times New Roman" panose="02020603050405020304" pitchFamily="18" charset="0"/>
                        </a:rPr>
                        <a:t>Proposals have been received from prospective vendors and the DHHS team is currently reviewing those.  Counties will shortly be engaged as critical stakeholders in the project.  </a:t>
                      </a:r>
                    </a:p>
                    <a:p>
                      <a:pPr marL="0" marR="0">
                        <a:spcBef>
                          <a:spcPts val="600"/>
                        </a:spcBef>
                        <a:spcAft>
                          <a:spcPts val="600"/>
                        </a:spcAft>
                      </a:pPr>
                      <a:r>
                        <a:rPr lang="en-US" sz="2400" kern="100" dirty="0">
                          <a:solidFill>
                            <a:srgbClr val="ED7B2E"/>
                          </a:solidFill>
                          <a:effectLst/>
                          <a:latin typeface="+mn-lt"/>
                          <a:ea typeface="Aptos" panose="020B0004020202020204" pitchFamily="34" charset="0"/>
                          <a:cs typeface="Times New Roman" panose="02020603050405020304" pitchFamily="18" charset="0"/>
                        </a:rPr>
                        <a:t>The new system is projected to go live </a:t>
                      </a:r>
                      <a:r>
                        <a:rPr lang="en-US" sz="2400" b="1" kern="100" dirty="0">
                          <a:solidFill>
                            <a:srgbClr val="ED7B2E"/>
                          </a:solidFill>
                          <a:effectLst/>
                          <a:latin typeface="+mn-lt"/>
                          <a:ea typeface="Aptos" panose="020B0004020202020204" pitchFamily="34" charset="0"/>
                          <a:cs typeface="Times New Roman" panose="02020603050405020304" pitchFamily="18" charset="0"/>
                        </a:rPr>
                        <a:t>mid to late 2027</a:t>
                      </a:r>
                      <a:r>
                        <a:rPr lang="en-US" sz="2400" kern="100" dirty="0">
                          <a:solidFill>
                            <a:srgbClr val="ED7B2E"/>
                          </a:solidFill>
                          <a:effectLst/>
                          <a:latin typeface="+mn-lt"/>
                          <a:ea typeface="Aptos" panose="020B0004020202020204" pitchFamily="34" charset="0"/>
                          <a:cs typeface="Times New Roman" panose="02020603050405020304" pitchFamily="18" charset="0"/>
                        </a:rPr>
                        <a:t>.</a:t>
                      </a:r>
                    </a:p>
                  </a:txBody>
                  <a:tcPr marL="68580" marR="68580" marT="0" marB="0">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spcBef>
                          <a:spcPts val="600"/>
                        </a:spcBef>
                        <a:spcAft>
                          <a:spcPts val="600"/>
                        </a:spcAft>
                      </a:pPr>
                      <a:endParaRPr lang="en-US" sz="2400" kern="100" dirty="0">
                        <a:solidFill>
                          <a:srgbClr val="023F5C"/>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25892375"/>
                  </a:ext>
                </a:extLst>
              </a:tr>
            </a:tbl>
          </a:graphicData>
        </a:graphic>
      </p:graphicFrame>
      <p:pic>
        <p:nvPicPr>
          <p:cNvPr id="5" name="Picture 4">
            <a:extLst>
              <a:ext uri="{FF2B5EF4-FFF2-40B4-BE49-F238E27FC236}">
                <a16:creationId xmlns:a16="http://schemas.microsoft.com/office/drawing/2014/main" id="{3B586A46-F6D5-7F1F-56D2-0EE35DA62047}"/>
              </a:ext>
            </a:extLst>
          </p:cNvPr>
          <p:cNvPicPr>
            <a:picLocks noChangeAspect="1"/>
          </p:cNvPicPr>
          <p:nvPr/>
        </p:nvPicPr>
        <p:blipFill>
          <a:blip r:embed="rId4"/>
          <a:stretch>
            <a:fillRect/>
          </a:stretch>
        </p:blipFill>
        <p:spPr>
          <a:xfrm>
            <a:off x="6740769" y="4575818"/>
            <a:ext cx="3552911" cy="1439154"/>
          </a:xfrm>
          <a:prstGeom prst="rect">
            <a:avLst/>
          </a:prstGeom>
        </p:spPr>
      </p:pic>
      <p:sp>
        <p:nvSpPr>
          <p:cNvPr id="7" name="Rectangle 6">
            <a:extLst>
              <a:ext uri="{FF2B5EF4-FFF2-40B4-BE49-F238E27FC236}">
                <a16:creationId xmlns:a16="http://schemas.microsoft.com/office/drawing/2014/main" id="{8B43137A-69FB-E6D5-86F1-FB5E3F3C71CD}"/>
              </a:ext>
            </a:extLst>
          </p:cNvPr>
          <p:cNvSpPr/>
          <p:nvPr/>
        </p:nvSpPr>
        <p:spPr>
          <a:xfrm rot="676905">
            <a:off x="8084435" y="4609726"/>
            <a:ext cx="1395637" cy="577081"/>
          </a:xfrm>
          <a:prstGeom prst="rect">
            <a:avLst/>
          </a:prstGeom>
          <a:noFill/>
          <a:scene3d>
            <a:camera prst="isometricOffAxis2Right">
              <a:rot lat="3600000" lon="18600000" rev="19153748"/>
            </a:camera>
            <a:lightRig rig="threePt" dir="t"/>
          </a:scene3d>
        </p:spPr>
        <p:txBody>
          <a:bodyPr wrap="square" lIns="91440" tIns="45720" rIns="91440" bIns="45720">
            <a:spAutoFit/>
            <a:scene3d>
              <a:camera prst="isometricOffAxis1Right">
                <a:rot lat="3283805" lon="18600000" rev="14472588"/>
              </a:camera>
              <a:lightRig rig="threePt" dir="t"/>
            </a:scene3d>
            <a:sp3d z="25400"/>
          </a:bodyPr>
          <a:lstStyle/>
          <a:p>
            <a:pPr algn="ctr"/>
            <a:r>
              <a:rPr lang="en-US" sz="1050" b="1" cap="none" spc="0" dirty="0">
                <a:ln w="0"/>
                <a:solidFill>
                  <a:srgbClr val="4472C4"/>
                </a:solidFill>
                <a:effectLst>
                  <a:outerShdw blurRad="38100" dist="25400" dir="5400000" algn="ctr" rotWithShape="0">
                    <a:srgbClr val="6E747A">
                      <a:alpha val="43000"/>
                    </a:srgbClr>
                  </a:outerShdw>
                </a:effectLst>
              </a:rPr>
              <a:t>FY2025-2026</a:t>
            </a:r>
          </a:p>
          <a:p>
            <a:pPr algn="ctr"/>
            <a:r>
              <a:rPr lang="en-US" sz="1050" b="0" cap="none" spc="0" dirty="0">
                <a:ln w="0"/>
                <a:solidFill>
                  <a:srgbClr val="4472C4"/>
                </a:solidFill>
                <a:effectLst>
                  <a:outerShdw blurRad="38100" dist="25400" dir="5400000" algn="ctr" rotWithShape="0">
                    <a:srgbClr val="6E747A">
                      <a:alpha val="43000"/>
                    </a:srgbClr>
                  </a:outerShdw>
                </a:effectLst>
              </a:rPr>
              <a:t>Budget Estimates</a:t>
            </a:r>
          </a:p>
          <a:p>
            <a:pPr algn="ctr"/>
            <a:r>
              <a:rPr lang="en-US" sz="1050" b="0" cap="none" spc="0" dirty="0">
                <a:ln w="0"/>
                <a:solidFill>
                  <a:srgbClr val="4472C4"/>
                </a:solidFill>
                <a:effectLst>
                  <a:outerShdw blurRad="38100" dist="25400" dir="5400000" algn="ctr" rotWithShape="0">
                    <a:srgbClr val="6E747A">
                      <a:alpha val="43000"/>
                    </a:srgbClr>
                  </a:outerShdw>
                </a:effectLst>
              </a:rPr>
              <a:t>Narrative Overview</a:t>
            </a:r>
          </a:p>
        </p:txBody>
      </p:sp>
      <p:pic>
        <p:nvPicPr>
          <p:cNvPr id="4" name="Picture 3">
            <a:extLst>
              <a:ext uri="{FF2B5EF4-FFF2-40B4-BE49-F238E27FC236}">
                <a16:creationId xmlns:a16="http://schemas.microsoft.com/office/drawing/2014/main" id="{04EFF44B-6E01-26F9-1B9E-D3877D6E2B74}"/>
              </a:ext>
            </a:extLst>
          </p:cNvPr>
          <p:cNvPicPr>
            <a:picLocks noChangeAspect="1"/>
          </p:cNvPicPr>
          <p:nvPr/>
        </p:nvPicPr>
        <p:blipFill>
          <a:blip r:embed="rId5"/>
          <a:stretch>
            <a:fillRect/>
          </a:stretch>
        </p:blipFill>
        <p:spPr>
          <a:xfrm>
            <a:off x="1898320" y="4432160"/>
            <a:ext cx="4719216" cy="1907270"/>
          </a:xfrm>
          <a:prstGeom prst="rect">
            <a:avLst/>
          </a:prstGeom>
        </p:spPr>
      </p:pic>
    </p:spTree>
    <p:extLst>
      <p:ext uri="{BB962C8B-B14F-4D97-AF65-F5344CB8AC3E}">
        <p14:creationId xmlns:p14="http://schemas.microsoft.com/office/powerpoint/2010/main" val="3469873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2C2392-CCF9-4921-AF70-094EC1351BAE}"/>
              </a:ext>
            </a:extLst>
          </p:cNvPr>
          <p:cNvSpPr>
            <a:spLocks noGrp="1"/>
          </p:cNvSpPr>
          <p:nvPr>
            <p:ph type="title"/>
          </p:nvPr>
        </p:nvSpPr>
        <p:spPr>
          <a:xfrm>
            <a:off x="1237384" y="223055"/>
            <a:ext cx="3287263" cy="2650773"/>
          </a:xfrm>
        </p:spPr>
        <p:txBody>
          <a:bodyPr>
            <a:normAutofit/>
          </a:bodyPr>
          <a:lstStyle/>
          <a:p>
            <a:r>
              <a:rPr lang="en-US" sz="4800" b="1" dirty="0">
                <a:solidFill>
                  <a:srgbClr val="023F5C"/>
                </a:solidFill>
              </a:rPr>
              <a:t>Budget</a:t>
            </a:r>
            <a:br>
              <a:rPr lang="en-US" sz="4800" b="1" dirty="0">
                <a:solidFill>
                  <a:srgbClr val="023F5C"/>
                </a:solidFill>
              </a:rPr>
            </a:br>
            <a:r>
              <a:rPr lang="en-US" sz="4800" b="1" dirty="0">
                <a:solidFill>
                  <a:srgbClr val="023F5C"/>
                </a:solidFill>
              </a:rPr>
              <a:t>Issues</a:t>
            </a:r>
            <a:br>
              <a:rPr lang="en-US" sz="4800" b="1" dirty="0">
                <a:solidFill>
                  <a:srgbClr val="023F5C"/>
                </a:solidFill>
              </a:rPr>
            </a:br>
            <a:r>
              <a:rPr lang="en-US" sz="4800" b="1" dirty="0">
                <a:solidFill>
                  <a:srgbClr val="023F5C"/>
                </a:solidFill>
              </a:rPr>
              <a:t>Document</a:t>
            </a:r>
            <a:endParaRPr lang="en-US" b="1" dirty="0">
              <a:solidFill>
                <a:srgbClr val="023F5C"/>
              </a:solidFill>
            </a:endParaRPr>
          </a:p>
        </p:txBody>
      </p:sp>
      <p:sp>
        <p:nvSpPr>
          <p:cNvPr id="9" name="Rectangle 8">
            <a:extLst>
              <a:ext uri="{FF2B5EF4-FFF2-40B4-BE49-F238E27FC236}">
                <a16:creationId xmlns:a16="http://schemas.microsoft.com/office/drawing/2014/main" id="{D3B0C5D6-3153-43DD-A8BB-8BAE0E57B024}"/>
              </a:ext>
            </a:extLst>
          </p:cNvPr>
          <p:cNvSpPr/>
          <p:nvPr/>
        </p:nvSpPr>
        <p:spPr>
          <a:xfrm>
            <a:off x="528" y="-8709"/>
            <a:ext cx="824972" cy="685800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A16C947-73BD-4C5E-B7A4-FAEB9E0514A5}"/>
              </a:ext>
            </a:extLst>
          </p:cNvPr>
          <p:cNvPicPr>
            <a:picLocks noChangeAspect="1"/>
          </p:cNvPicPr>
          <p:nvPr/>
        </p:nvPicPr>
        <p:blipFill>
          <a:blip r:embed="rId3"/>
          <a:stretch>
            <a:fillRect/>
          </a:stretch>
        </p:blipFill>
        <p:spPr>
          <a:xfrm>
            <a:off x="884307" y="0"/>
            <a:ext cx="180135" cy="6858000"/>
          </a:xfrm>
          <a:prstGeom prst="rect">
            <a:avLst/>
          </a:prstGeom>
        </p:spPr>
      </p:pic>
      <p:pic>
        <p:nvPicPr>
          <p:cNvPr id="3" name="Picture 2">
            <a:extLst>
              <a:ext uri="{FF2B5EF4-FFF2-40B4-BE49-F238E27FC236}">
                <a16:creationId xmlns:a16="http://schemas.microsoft.com/office/drawing/2014/main" id="{F71C0371-CDF8-3201-F392-A2DE96E1FDE3}"/>
              </a:ext>
            </a:extLst>
          </p:cNvPr>
          <p:cNvPicPr>
            <a:picLocks noChangeAspect="1"/>
          </p:cNvPicPr>
          <p:nvPr/>
        </p:nvPicPr>
        <p:blipFill>
          <a:blip r:embed="rId4"/>
          <a:stretch>
            <a:fillRect/>
          </a:stretch>
        </p:blipFill>
        <p:spPr>
          <a:xfrm>
            <a:off x="4268479" y="602309"/>
            <a:ext cx="7375898" cy="5634367"/>
          </a:xfrm>
          <a:prstGeom prst="rect">
            <a:avLst/>
          </a:prstGeom>
          <a:effectLst>
            <a:glow rad="88900">
              <a:srgbClr val="ED7B2E"/>
            </a:glow>
          </a:effectLst>
        </p:spPr>
      </p:pic>
    </p:spTree>
    <p:extLst>
      <p:ext uri="{BB962C8B-B14F-4D97-AF65-F5344CB8AC3E}">
        <p14:creationId xmlns:p14="http://schemas.microsoft.com/office/powerpoint/2010/main" val="2344023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664F0-A9FC-3315-B50F-782B08EF16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F30CF4-A97B-6ACC-D14E-44F8B5A5A8C8}"/>
              </a:ext>
            </a:extLst>
          </p:cNvPr>
          <p:cNvSpPr>
            <a:spLocks noGrp="1"/>
          </p:cNvSpPr>
          <p:nvPr>
            <p:ph idx="1"/>
          </p:nvPr>
        </p:nvSpPr>
        <p:spPr>
          <a:xfrm>
            <a:off x="5249993" y="727641"/>
            <a:ext cx="6224335" cy="5402718"/>
          </a:xfrm>
        </p:spPr>
        <p:txBody>
          <a:bodyPr anchor="ctr">
            <a:normAutofit/>
          </a:bodyPr>
          <a:lstStyle/>
          <a:p>
            <a:pPr marL="0" indent="0" algn="ctr">
              <a:buNone/>
            </a:pPr>
            <a:r>
              <a:rPr lang="en-US" sz="9600" b="1" dirty="0">
                <a:solidFill>
                  <a:srgbClr val="023F5C"/>
                </a:solidFill>
              </a:rPr>
              <a:t>QUESTIONS</a:t>
            </a:r>
          </a:p>
        </p:txBody>
      </p:sp>
      <p:sp>
        <p:nvSpPr>
          <p:cNvPr id="5" name="TextBox 4">
            <a:extLst>
              <a:ext uri="{FF2B5EF4-FFF2-40B4-BE49-F238E27FC236}">
                <a16:creationId xmlns:a16="http://schemas.microsoft.com/office/drawing/2014/main" id="{9735D8A5-B16C-236B-A917-0904416E0CEA}"/>
              </a:ext>
            </a:extLst>
          </p:cNvPr>
          <p:cNvSpPr txBox="1"/>
          <p:nvPr/>
        </p:nvSpPr>
        <p:spPr>
          <a:xfrm>
            <a:off x="2940240" y="1268477"/>
            <a:ext cx="1782393" cy="3154710"/>
          </a:xfrm>
          <a:prstGeom prst="rect">
            <a:avLst/>
          </a:prstGeom>
          <a:noFill/>
        </p:spPr>
        <p:txBody>
          <a:bodyPr wrap="square" rtlCol="0">
            <a:spAutoFit/>
          </a:bodyPr>
          <a:lstStyle/>
          <a:p>
            <a:r>
              <a:rPr lang="en-US" sz="19900" b="1" dirty="0">
                <a:solidFill>
                  <a:srgbClr val="5B9BD5"/>
                </a:solidFill>
              </a:rPr>
              <a:t>?</a:t>
            </a:r>
          </a:p>
        </p:txBody>
      </p:sp>
      <p:sp>
        <p:nvSpPr>
          <p:cNvPr id="11" name="TextBox 10">
            <a:extLst>
              <a:ext uri="{FF2B5EF4-FFF2-40B4-BE49-F238E27FC236}">
                <a16:creationId xmlns:a16="http://schemas.microsoft.com/office/drawing/2014/main" id="{73B45311-9309-9E48-A051-D4CD16AF132C}"/>
              </a:ext>
            </a:extLst>
          </p:cNvPr>
          <p:cNvSpPr txBox="1"/>
          <p:nvPr/>
        </p:nvSpPr>
        <p:spPr>
          <a:xfrm>
            <a:off x="2399412" y="2684249"/>
            <a:ext cx="1782393" cy="3477875"/>
          </a:xfrm>
          <a:prstGeom prst="rect">
            <a:avLst/>
          </a:prstGeom>
          <a:noFill/>
        </p:spPr>
        <p:txBody>
          <a:bodyPr wrap="square" rtlCol="0">
            <a:spAutoFit/>
          </a:bodyPr>
          <a:lstStyle/>
          <a:p>
            <a:r>
              <a:rPr lang="en-US" sz="22000" b="1" dirty="0">
                <a:solidFill>
                  <a:srgbClr val="55C3CF"/>
                </a:solidFill>
              </a:rPr>
              <a:t>?</a:t>
            </a:r>
          </a:p>
        </p:txBody>
      </p:sp>
      <p:sp>
        <p:nvSpPr>
          <p:cNvPr id="13" name="TextBox 12">
            <a:extLst>
              <a:ext uri="{FF2B5EF4-FFF2-40B4-BE49-F238E27FC236}">
                <a16:creationId xmlns:a16="http://schemas.microsoft.com/office/drawing/2014/main" id="{A5FE4476-132A-7716-7828-A923885856BF}"/>
              </a:ext>
            </a:extLst>
          </p:cNvPr>
          <p:cNvSpPr txBox="1"/>
          <p:nvPr/>
        </p:nvSpPr>
        <p:spPr>
          <a:xfrm>
            <a:off x="802178" y="563314"/>
            <a:ext cx="1782393" cy="3770263"/>
          </a:xfrm>
          <a:prstGeom prst="rect">
            <a:avLst/>
          </a:prstGeom>
          <a:noFill/>
        </p:spPr>
        <p:txBody>
          <a:bodyPr wrap="square" rtlCol="0">
            <a:spAutoFit/>
          </a:bodyPr>
          <a:lstStyle/>
          <a:p>
            <a:r>
              <a:rPr lang="en-US" sz="23900" b="1" dirty="0">
                <a:solidFill>
                  <a:srgbClr val="4BC174"/>
                </a:solidFill>
              </a:rPr>
              <a:t>?</a:t>
            </a:r>
          </a:p>
        </p:txBody>
      </p:sp>
      <p:sp>
        <p:nvSpPr>
          <p:cNvPr id="16" name="TextBox 15">
            <a:extLst>
              <a:ext uri="{FF2B5EF4-FFF2-40B4-BE49-F238E27FC236}">
                <a16:creationId xmlns:a16="http://schemas.microsoft.com/office/drawing/2014/main" id="{CA2D329C-A9FE-3AAE-C02B-17936C2265B5}"/>
              </a:ext>
            </a:extLst>
          </p:cNvPr>
          <p:cNvSpPr txBox="1"/>
          <p:nvPr/>
        </p:nvSpPr>
        <p:spPr>
          <a:xfrm>
            <a:off x="448711" y="2528837"/>
            <a:ext cx="1782393" cy="3154710"/>
          </a:xfrm>
          <a:prstGeom prst="rect">
            <a:avLst/>
          </a:prstGeom>
          <a:noFill/>
        </p:spPr>
        <p:txBody>
          <a:bodyPr wrap="square" rtlCol="0">
            <a:spAutoFit/>
          </a:bodyPr>
          <a:lstStyle/>
          <a:p>
            <a:r>
              <a:rPr lang="en-US" sz="19900" b="1" dirty="0">
                <a:solidFill>
                  <a:srgbClr val="023F5C"/>
                </a:solidFill>
              </a:rPr>
              <a:t>?</a:t>
            </a:r>
          </a:p>
        </p:txBody>
      </p:sp>
      <p:sp>
        <p:nvSpPr>
          <p:cNvPr id="15" name="TextBox 14">
            <a:extLst>
              <a:ext uri="{FF2B5EF4-FFF2-40B4-BE49-F238E27FC236}">
                <a16:creationId xmlns:a16="http://schemas.microsoft.com/office/drawing/2014/main" id="{44464ED2-5C08-DB29-E71C-ABD835115046}"/>
              </a:ext>
            </a:extLst>
          </p:cNvPr>
          <p:cNvSpPr txBox="1"/>
          <p:nvPr/>
        </p:nvSpPr>
        <p:spPr>
          <a:xfrm>
            <a:off x="1339907" y="695876"/>
            <a:ext cx="2846239" cy="5386090"/>
          </a:xfrm>
          <a:prstGeom prst="rect">
            <a:avLst/>
          </a:prstGeom>
          <a:noFill/>
        </p:spPr>
        <p:txBody>
          <a:bodyPr wrap="square" rtlCol="0">
            <a:spAutoFit/>
          </a:bodyPr>
          <a:lstStyle/>
          <a:p>
            <a:r>
              <a:rPr lang="en-US" sz="34400" b="1" dirty="0">
                <a:solidFill>
                  <a:srgbClr val="ED7D31"/>
                </a:solidFill>
              </a:rPr>
              <a:t>?</a:t>
            </a:r>
          </a:p>
        </p:txBody>
      </p:sp>
    </p:spTree>
    <p:extLst>
      <p:ext uri="{BB962C8B-B14F-4D97-AF65-F5344CB8AC3E}">
        <p14:creationId xmlns:p14="http://schemas.microsoft.com/office/powerpoint/2010/main" val="1843365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463E-8B3E-BBAB-9AB1-479DC004B5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89C17-0DD2-F65A-28CF-E07D08E08793}"/>
              </a:ext>
            </a:extLst>
          </p:cNvPr>
          <p:cNvSpPr>
            <a:spLocks noGrp="1"/>
          </p:cNvSpPr>
          <p:nvPr>
            <p:ph idx="1"/>
          </p:nvPr>
        </p:nvSpPr>
        <p:spPr>
          <a:xfrm>
            <a:off x="1237384" y="1375131"/>
            <a:ext cx="10494173" cy="5321760"/>
          </a:xfrm>
        </p:spPr>
        <p:txBody>
          <a:bodyPr>
            <a:normAutofit/>
          </a:bodyPr>
          <a:lstStyle/>
          <a:p>
            <a:pPr marL="0" indent="0">
              <a:spcBef>
                <a:spcPts val="2400"/>
              </a:spcBef>
              <a:buClr>
                <a:srgbClr val="5B9BD5"/>
              </a:buClr>
              <a:buNone/>
            </a:pPr>
            <a:r>
              <a:rPr lang="en-US" sz="3600" b="1" dirty="0">
                <a:solidFill>
                  <a:srgbClr val="ED7B2E"/>
                </a:solidFill>
              </a:rPr>
              <a:t>Resources</a:t>
            </a:r>
          </a:p>
          <a:p>
            <a:pPr marL="0" indent="0">
              <a:spcBef>
                <a:spcPts val="1200"/>
              </a:spcBef>
              <a:buClr>
                <a:srgbClr val="5B9BD5"/>
              </a:buClr>
              <a:buNone/>
            </a:pPr>
            <a:r>
              <a:rPr lang="en-US" sz="3200" b="1" dirty="0">
                <a:solidFill>
                  <a:srgbClr val="5B9BD5"/>
                </a:solidFill>
              </a:rPr>
              <a:t>SSA Payee Website</a:t>
            </a:r>
          </a:p>
          <a:p>
            <a:pPr marL="0" indent="0">
              <a:spcBef>
                <a:spcPts val="1200"/>
              </a:spcBef>
              <a:buClr>
                <a:srgbClr val="5B9BD5"/>
              </a:buClr>
              <a:buNone/>
            </a:pPr>
            <a:r>
              <a:rPr lang="en-US" sz="3200" dirty="0">
                <a:solidFill>
                  <a:srgbClr val="023F5C"/>
                </a:solidFill>
                <a:hlinkClick r:id="rId3">
                  <a:extLst>
                    <a:ext uri="{A12FA001-AC4F-418D-AE19-62706E023703}">
                      <ahyp:hlinkClr xmlns:ahyp="http://schemas.microsoft.com/office/drawing/2018/hyperlinkcolor" val="tx"/>
                    </a:ext>
                  </a:extLst>
                </a:hlinkClick>
              </a:rPr>
              <a:t>https://www.ssa.gov/payee/</a:t>
            </a:r>
            <a:endParaRPr lang="en-US" sz="3200" dirty="0">
              <a:solidFill>
                <a:srgbClr val="023F5C"/>
              </a:solidFill>
            </a:endParaRPr>
          </a:p>
          <a:p>
            <a:pPr marL="0" indent="0">
              <a:spcBef>
                <a:spcPts val="3600"/>
              </a:spcBef>
              <a:spcAft>
                <a:spcPts val="1800"/>
              </a:spcAft>
              <a:buClr>
                <a:srgbClr val="5B9BD5"/>
              </a:buClr>
              <a:buNone/>
            </a:pPr>
            <a:r>
              <a:rPr lang="en-US" sz="3200" dirty="0">
                <a:solidFill>
                  <a:srgbClr val="023F5C"/>
                </a:solidFill>
              </a:rPr>
              <a:t>Phone: 800-772-1213</a:t>
            </a:r>
          </a:p>
          <a:p>
            <a:pPr marL="0" indent="0">
              <a:spcBef>
                <a:spcPts val="2400"/>
              </a:spcBef>
              <a:buClr>
                <a:srgbClr val="5B9BD5"/>
              </a:buClr>
              <a:buNone/>
            </a:pPr>
            <a:r>
              <a:rPr lang="en-US" sz="3200" b="1" dirty="0">
                <a:solidFill>
                  <a:srgbClr val="5B9BD5"/>
                </a:solidFill>
              </a:rPr>
              <a:t>Guide for Organizational Representative Payees</a:t>
            </a:r>
          </a:p>
          <a:p>
            <a:pPr marL="0" indent="0">
              <a:spcBef>
                <a:spcPts val="1200"/>
              </a:spcBef>
              <a:buClr>
                <a:srgbClr val="5B9BD5"/>
              </a:buClr>
              <a:buNone/>
            </a:pPr>
            <a:r>
              <a:rPr lang="en-US" sz="3200" dirty="0">
                <a:solidFill>
                  <a:srgbClr val="023F5C"/>
                </a:solidFill>
                <a:hlinkClick r:id="rId4">
                  <a:extLst>
                    <a:ext uri="{A12FA001-AC4F-418D-AE19-62706E023703}">
                      <ahyp:hlinkClr xmlns:ahyp="http://schemas.microsoft.com/office/drawing/2018/hyperlinkcolor" val="tx"/>
                    </a:ext>
                  </a:extLst>
                </a:hlinkClick>
              </a:rPr>
              <a:t>https://www.ssa.gov/payee/documents/2024OrgGuide.pdf</a:t>
            </a:r>
            <a:endParaRPr lang="en-US" sz="3200" dirty="0">
              <a:solidFill>
                <a:srgbClr val="023F5C"/>
              </a:solidFill>
            </a:endParaRPr>
          </a:p>
          <a:p>
            <a:pPr marL="0" indent="0">
              <a:spcBef>
                <a:spcPts val="1200"/>
              </a:spcBef>
              <a:buClr>
                <a:srgbClr val="5B9BD5"/>
              </a:buClr>
              <a:buNone/>
            </a:pPr>
            <a:endParaRPr lang="en-US" sz="3200" dirty="0">
              <a:solidFill>
                <a:srgbClr val="023F5C"/>
              </a:solidFill>
            </a:endParaRPr>
          </a:p>
          <a:p>
            <a:pPr marL="0" indent="0">
              <a:spcBef>
                <a:spcPts val="1200"/>
              </a:spcBef>
              <a:buClr>
                <a:srgbClr val="5B9BD5"/>
              </a:buClr>
              <a:buNone/>
            </a:pPr>
            <a:endParaRPr lang="en-US" dirty="0">
              <a:solidFill>
                <a:srgbClr val="023F5C"/>
              </a:solidFill>
            </a:endParaRPr>
          </a:p>
          <a:p>
            <a:pPr marL="0" indent="0">
              <a:spcBef>
                <a:spcPts val="2400"/>
              </a:spcBef>
              <a:buClr>
                <a:srgbClr val="5B9BD5"/>
              </a:buClr>
              <a:buNone/>
            </a:pPr>
            <a:endParaRPr lang="en-US" dirty="0">
              <a:solidFill>
                <a:srgbClr val="023F5C"/>
              </a:solidFill>
            </a:endParaRPr>
          </a:p>
          <a:p>
            <a:pPr marL="0" indent="0">
              <a:spcBef>
                <a:spcPts val="2400"/>
              </a:spcBef>
              <a:buClr>
                <a:srgbClr val="5B9BD5"/>
              </a:buClr>
              <a:buNone/>
            </a:pPr>
            <a:endParaRPr lang="en-US" dirty="0"/>
          </a:p>
          <a:p>
            <a:endParaRPr lang="en-US" dirty="0"/>
          </a:p>
        </p:txBody>
      </p:sp>
      <p:sp>
        <p:nvSpPr>
          <p:cNvPr id="6" name="Title 1">
            <a:extLst>
              <a:ext uri="{FF2B5EF4-FFF2-40B4-BE49-F238E27FC236}">
                <a16:creationId xmlns:a16="http://schemas.microsoft.com/office/drawing/2014/main" id="{0A35E38A-FFF1-3438-C226-500397FDAAA1}"/>
              </a:ext>
            </a:extLst>
          </p:cNvPr>
          <p:cNvSpPr>
            <a:spLocks noGrp="1"/>
          </p:cNvSpPr>
          <p:nvPr>
            <p:ph type="title"/>
          </p:nvPr>
        </p:nvSpPr>
        <p:spPr>
          <a:xfrm>
            <a:off x="1237384" y="223056"/>
            <a:ext cx="9717232" cy="1152074"/>
          </a:xfrm>
        </p:spPr>
        <p:txBody>
          <a:bodyPr>
            <a:normAutofit/>
          </a:bodyPr>
          <a:lstStyle/>
          <a:p>
            <a:r>
              <a:rPr lang="en-US" sz="4800" b="1" dirty="0">
                <a:solidFill>
                  <a:srgbClr val="5B9BD5"/>
                </a:solidFill>
              </a:rPr>
              <a:t>Trust Accounts</a:t>
            </a:r>
            <a:endParaRPr lang="en-US" b="1" dirty="0">
              <a:solidFill>
                <a:srgbClr val="5B9BD5"/>
              </a:solidFill>
            </a:endParaRPr>
          </a:p>
        </p:txBody>
      </p:sp>
      <p:sp>
        <p:nvSpPr>
          <p:cNvPr id="9" name="Rectangle 8">
            <a:extLst>
              <a:ext uri="{FF2B5EF4-FFF2-40B4-BE49-F238E27FC236}">
                <a16:creationId xmlns:a16="http://schemas.microsoft.com/office/drawing/2014/main" id="{4D269151-EE52-D90F-A96D-5AE457190370}"/>
              </a:ext>
            </a:extLst>
          </p:cNvPr>
          <p:cNvSpPr/>
          <p:nvPr/>
        </p:nvSpPr>
        <p:spPr>
          <a:xfrm>
            <a:off x="528" y="0"/>
            <a:ext cx="824972" cy="6858000"/>
          </a:xfrm>
          <a:prstGeom prst="rect">
            <a:avLst/>
          </a:prstGeom>
          <a:solidFill>
            <a:srgbClr val="023F5C"/>
          </a:solidFill>
          <a:ln>
            <a:solidFill>
              <a:srgbClr val="02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C43EDA76-7B2E-287C-42BC-76FB39E74A35}"/>
              </a:ext>
            </a:extLst>
          </p:cNvPr>
          <p:cNvPicPr>
            <a:picLocks noChangeAspect="1"/>
          </p:cNvPicPr>
          <p:nvPr/>
        </p:nvPicPr>
        <p:blipFill>
          <a:blip r:embed="rId5"/>
          <a:stretch>
            <a:fillRect/>
          </a:stretch>
        </p:blipFill>
        <p:spPr>
          <a:xfrm>
            <a:off x="874880" y="0"/>
            <a:ext cx="180135" cy="6858000"/>
          </a:xfrm>
          <a:prstGeom prst="rect">
            <a:avLst/>
          </a:prstGeom>
        </p:spPr>
      </p:pic>
    </p:spTree>
    <p:extLst>
      <p:ext uri="{BB962C8B-B14F-4D97-AF65-F5344CB8AC3E}">
        <p14:creationId xmlns:p14="http://schemas.microsoft.com/office/powerpoint/2010/main" val="2162653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98E73-3C96-7A2A-082E-B91E7E93D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F7760-D796-6DCB-E6A4-9ECE382784FD}"/>
              </a:ext>
            </a:extLst>
          </p:cNvPr>
          <p:cNvSpPr>
            <a:spLocks noGrp="1"/>
          </p:cNvSpPr>
          <p:nvPr>
            <p:ph type="title"/>
          </p:nvPr>
        </p:nvSpPr>
        <p:spPr>
          <a:xfrm>
            <a:off x="838200" y="164826"/>
            <a:ext cx="10515600" cy="1325563"/>
          </a:xfrm>
        </p:spPr>
        <p:txBody>
          <a:bodyPr>
            <a:normAutofit/>
          </a:bodyPr>
          <a:lstStyle/>
          <a:p>
            <a:pPr>
              <a:defRPr/>
            </a:pPr>
            <a:r>
              <a:rPr lang="en-US" sz="4800" b="1" dirty="0">
                <a:solidFill>
                  <a:srgbClr val="5B9BD5"/>
                </a:solidFill>
              </a:rPr>
              <a:t>Suggestions/Helpful Hints</a:t>
            </a:r>
          </a:p>
        </p:txBody>
      </p:sp>
      <p:sp>
        <p:nvSpPr>
          <p:cNvPr id="3" name="Content Placeholder 2">
            <a:extLst>
              <a:ext uri="{FF2B5EF4-FFF2-40B4-BE49-F238E27FC236}">
                <a16:creationId xmlns:a16="http://schemas.microsoft.com/office/drawing/2014/main" id="{CBFF80E0-48FB-36A7-7E1E-F95DC7DB1E58}"/>
              </a:ext>
            </a:extLst>
          </p:cNvPr>
          <p:cNvSpPr>
            <a:spLocks noGrp="1"/>
          </p:cNvSpPr>
          <p:nvPr>
            <p:ph idx="1"/>
          </p:nvPr>
        </p:nvSpPr>
        <p:spPr>
          <a:xfrm>
            <a:off x="838200" y="1402080"/>
            <a:ext cx="10515600" cy="4897151"/>
          </a:xfrm>
        </p:spPr>
        <p:txBody>
          <a:bodyPr>
            <a:normAutofit fontScale="70000" lnSpcReduction="20000"/>
          </a:bodyPr>
          <a:lstStyle/>
          <a:p>
            <a:pPr>
              <a:lnSpc>
                <a:spcPct val="100000"/>
              </a:lnSpc>
              <a:spcBef>
                <a:spcPts val="1200"/>
              </a:spcBef>
              <a:buClr>
                <a:srgbClr val="ED7D31"/>
              </a:buClr>
              <a:defRPr/>
            </a:pPr>
            <a:r>
              <a:rPr lang="en-US" sz="3600" dirty="0">
                <a:solidFill>
                  <a:srgbClr val="023F5C"/>
                </a:solidFill>
              </a:rPr>
              <a:t>You should have a policy and procedures in place for trust accounts that include a declaration of responsibilities for all agency staff involved with trust accounts.</a:t>
            </a:r>
          </a:p>
          <a:p>
            <a:pPr>
              <a:lnSpc>
                <a:spcPct val="100000"/>
              </a:lnSpc>
              <a:spcBef>
                <a:spcPts val="1200"/>
              </a:spcBef>
              <a:buClr>
                <a:srgbClr val="ED7D31"/>
              </a:buClr>
              <a:defRPr/>
            </a:pPr>
            <a:r>
              <a:rPr lang="en-US" sz="3600" dirty="0">
                <a:solidFill>
                  <a:srgbClr val="023F5C"/>
                </a:solidFill>
              </a:rPr>
              <a:t>Finance should be where all SSA correspondence is addressed too. It should never be addressed to social workers.</a:t>
            </a:r>
          </a:p>
          <a:p>
            <a:pPr>
              <a:lnSpc>
                <a:spcPct val="100000"/>
              </a:lnSpc>
              <a:spcBef>
                <a:spcPts val="1200"/>
              </a:spcBef>
              <a:buClr>
                <a:srgbClr val="ED7D31"/>
              </a:buClr>
              <a:defRPr/>
            </a:pPr>
            <a:r>
              <a:rPr lang="en-US" sz="3600" dirty="0">
                <a:solidFill>
                  <a:srgbClr val="023F5C"/>
                </a:solidFill>
              </a:rPr>
              <a:t>Trust fund financial information including bank account information for the accounts used for trust accounts should be kept by finance and given to SSA by finance.</a:t>
            </a:r>
          </a:p>
          <a:p>
            <a:pPr>
              <a:lnSpc>
                <a:spcPct val="100000"/>
              </a:lnSpc>
              <a:spcBef>
                <a:spcPts val="1200"/>
              </a:spcBef>
              <a:buClr>
                <a:srgbClr val="ED7D31"/>
              </a:buClr>
              <a:defRPr/>
            </a:pPr>
            <a:r>
              <a:rPr lang="en-US" sz="3600" dirty="0">
                <a:solidFill>
                  <a:srgbClr val="023F5C"/>
                </a:solidFill>
              </a:rPr>
              <a:t>Make a contact at your closest local office. Get their phone extension!</a:t>
            </a:r>
          </a:p>
          <a:p>
            <a:pPr>
              <a:lnSpc>
                <a:spcPct val="100000"/>
              </a:lnSpc>
              <a:spcBef>
                <a:spcPts val="1200"/>
              </a:spcBef>
              <a:buClr>
                <a:srgbClr val="ED7D31"/>
              </a:buClr>
              <a:defRPr/>
            </a:pPr>
            <a:r>
              <a:rPr lang="en-US" sz="3600" dirty="0">
                <a:solidFill>
                  <a:srgbClr val="023F5C"/>
                </a:solidFill>
              </a:rPr>
              <a:t>Reconcile the bank statements for the accounts monthly.</a:t>
            </a:r>
          </a:p>
          <a:p>
            <a:pPr>
              <a:lnSpc>
                <a:spcPct val="100000"/>
              </a:lnSpc>
              <a:spcBef>
                <a:spcPts val="1200"/>
              </a:spcBef>
              <a:buClr>
                <a:srgbClr val="ED7D31"/>
              </a:buClr>
              <a:defRPr/>
            </a:pPr>
            <a:r>
              <a:rPr lang="en-US" sz="3600" dirty="0">
                <a:solidFill>
                  <a:srgbClr val="023F5C"/>
                </a:solidFill>
              </a:rPr>
              <a:t>Keep a spreadsheet of all beneficiaries including names, social security numbers and date of birth. You will need this information any time you have to contact SSA.</a:t>
            </a:r>
          </a:p>
          <a:p>
            <a:pPr marL="0" indent="0">
              <a:buFont typeface="Arial" panose="020B0604020202020204" pitchFamily="34" charset="0"/>
              <a:buNone/>
              <a:defRPr/>
            </a:pPr>
            <a:endParaRPr lang="en-US" dirty="0"/>
          </a:p>
          <a:p>
            <a:pPr>
              <a:defRPr/>
            </a:pPr>
            <a:endParaRPr lang="en-US" dirty="0"/>
          </a:p>
          <a:p>
            <a:pPr>
              <a:defRPr/>
            </a:pPr>
            <a:endParaRPr lang="en-US" dirty="0"/>
          </a:p>
        </p:txBody>
      </p:sp>
      <p:pic>
        <p:nvPicPr>
          <p:cNvPr id="4" name="Picture 3">
            <a:extLst>
              <a:ext uri="{FF2B5EF4-FFF2-40B4-BE49-F238E27FC236}">
                <a16:creationId xmlns:a16="http://schemas.microsoft.com/office/drawing/2014/main" id="{18D4306E-77B3-3958-7CA1-A4880A95DC32}"/>
              </a:ext>
            </a:extLst>
          </p:cNvPr>
          <p:cNvPicPr>
            <a:picLocks noChangeAspect="1"/>
          </p:cNvPicPr>
          <p:nvPr/>
        </p:nvPicPr>
        <p:blipFill>
          <a:blip r:embed="rId3"/>
          <a:stretch>
            <a:fillRect/>
          </a:stretch>
        </p:blipFill>
        <p:spPr>
          <a:xfrm rot="5400000">
            <a:off x="5975970" y="323262"/>
            <a:ext cx="240060" cy="12192001"/>
          </a:xfrm>
          <a:prstGeom prst="rect">
            <a:avLst/>
          </a:prstGeom>
        </p:spPr>
      </p:pic>
      <p:pic>
        <p:nvPicPr>
          <p:cNvPr id="5" name="Picture 4">
            <a:extLst>
              <a:ext uri="{FF2B5EF4-FFF2-40B4-BE49-F238E27FC236}">
                <a16:creationId xmlns:a16="http://schemas.microsoft.com/office/drawing/2014/main" id="{222C5E26-8136-FE0D-5633-6CFFAC1B4904}"/>
              </a:ext>
            </a:extLst>
          </p:cNvPr>
          <p:cNvPicPr>
            <a:picLocks noChangeAspect="1"/>
          </p:cNvPicPr>
          <p:nvPr/>
        </p:nvPicPr>
        <p:blipFill>
          <a:blip r:embed="rId4"/>
          <a:stretch>
            <a:fillRect/>
          </a:stretch>
        </p:blipFill>
        <p:spPr>
          <a:xfrm>
            <a:off x="0" y="6533252"/>
            <a:ext cx="12192000" cy="316992"/>
          </a:xfrm>
          <a:prstGeom prst="rect">
            <a:avLst/>
          </a:prstGeom>
        </p:spPr>
      </p:pic>
    </p:spTree>
    <p:extLst>
      <p:ext uri="{BB962C8B-B14F-4D97-AF65-F5344CB8AC3E}">
        <p14:creationId xmlns:p14="http://schemas.microsoft.com/office/powerpoint/2010/main" val="290507780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82004-014F-C7B0-C32F-BB8C58488D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E1FBF1-292E-D71D-0A99-0F1215DBC1EF}"/>
              </a:ext>
            </a:extLst>
          </p:cNvPr>
          <p:cNvPicPr>
            <a:picLocks noChangeAspect="1"/>
          </p:cNvPicPr>
          <p:nvPr/>
        </p:nvPicPr>
        <p:blipFill>
          <a:blip r:embed="rId3"/>
          <a:stretch>
            <a:fillRect/>
          </a:stretch>
        </p:blipFill>
        <p:spPr>
          <a:xfrm>
            <a:off x="11664890" y="149326"/>
            <a:ext cx="240060" cy="6633257"/>
          </a:xfrm>
          <a:prstGeom prst="rect">
            <a:avLst/>
          </a:prstGeom>
        </p:spPr>
      </p:pic>
      <p:pic>
        <p:nvPicPr>
          <p:cNvPr id="5" name="Picture 4">
            <a:extLst>
              <a:ext uri="{FF2B5EF4-FFF2-40B4-BE49-F238E27FC236}">
                <a16:creationId xmlns:a16="http://schemas.microsoft.com/office/drawing/2014/main" id="{BEB4C124-9724-FE53-2AE2-2C84B05D5D2F}"/>
              </a:ext>
            </a:extLst>
          </p:cNvPr>
          <p:cNvPicPr>
            <a:picLocks noChangeAspect="1"/>
          </p:cNvPicPr>
          <p:nvPr/>
        </p:nvPicPr>
        <p:blipFill>
          <a:blip r:embed="rId4"/>
          <a:stretch>
            <a:fillRect/>
          </a:stretch>
        </p:blipFill>
        <p:spPr>
          <a:xfrm rot="16200000">
            <a:off x="8604504" y="3270504"/>
            <a:ext cx="6858000" cy="316992"/>
          </a:xfrm>
          <a:prstGeom prst="rect">
            <a:avLst/>
          </a:prstGeom>
        </p:spPr>
      </p:pic>
      <p:pic>
        <p:nvPicPr>
          <p:cNvPr id="11" name="Picture 10">
            <a:extLst>
              <a:ext uri="{FF2B5EF4-FFF2-40B4-BE49-F238E27FC236}">
                <a16:creationId xmlns:a16="http://schemas.microsoft.com/office/drawing/2014/main" id="{77526EFD-7DD1-4800-49A3-B2FD8B2595B0}"/>
              </a:ext>
            </a:extLst>
          </p:cNvPr>
          <p:cNvPicPr>
            <a:picLocks noChangeAspect="1"/>
          </p:cNvPicPr>
          <p:nvPr/>
        </p:nvPicPr>
        <p:blipFill>
          <a:blip r:embed="rId5"/>
          <a:stretch>
            <a:fillRect/>
          </a:stretch>
        </p:blipFill>
        <p:spPr>
          <a:xfrm>
            <a:off x="836340" y="807469"/>
            <a:ext cx="4832723" cy="5948800"/>
          </a:xfrm>
          <a:prstGeom prst="rect">
            <a:avLst/>
          </a:prstGeom>
        </p:spPr>
      </p:pic>
      <p:pic>
        <p:nvPicPr>
          <p:cNvPr id="13" name="Picture 12">
            <a:extLst>
              <a:ext uri="{FF2B5EF4-FFF2-40B4-BE49-F238E27FC236}">
                <a16:creationId xmlns:a16="http://schemas.microsoft.com/office/drawing/2014/main" id="{027A16E1-7B07-1BB2-A4DD-ED9831D17F7A}"/>
              </a:ext>
            </a:extLst>
          </p:cNvPr>
          <p:cNvPicPr>
            <a:picLocks noChangeAspect="1"/>
          </p:cNvPicPr>
          <p:nvPr/>
        </p:nvPicPr>
        <p:blipFill>
          <a:blip r:embed="rId6"/>
          <a:stretch>
            <a:fillRect/>
          </a:stretch>
        </p:blipFill>
        <p:spPr>
          <a:xfrm>
            <a:off x="6419796" y="1256561"/>
            <a:ext cx="4569901" cy="5499708"/>
          </a:xfrm>
          <a:prstGeom prst="rect">
            <a:avLst/>
          </a:prstGeom>
        </p:spPr>
      </p:pic>
      <p:sp>
        <p:nvSpPr>
          <p:cNvPr id="2" name="Title 1">
            <a:extLst>
              <a:ext uri="{FF2B5EF4-FFF2-40B4-BE49-F238E27FC236}">
                <a16:creationId xmlns:a16="http://schemas.microsoft.com/office/drawing/2014/main" id="{DF4FCCD3-0A27-19D6-9959-E0AEDBEA4F68}"/>
              </a:ext>
            </a:extLst>
          </p:cNvPr>
          <p:cNvSpPr>
            <a:spLocks noGrp="1"/>
          </p:cNvSpPr>
          <p:nvPr>
            <p:ph type="title"/>
          </p:nvPr>
        </p:nvSpPr>
        <p:spPr>
          <a:xfrm>
            <a:off x="3663417" y="26317"/>
            <a:ext cx="4865166" cy="1035111"/>
          </a:xfrm>
        </p:spPr>
        <p:txBody>
          <a:bodyPr>
            <a:normAutofit/>
          </a:bodyPr>
          <a:lstStyle/>
          <a:p>
            <a:pPr>
              <a:defRPr/>
            </a:pPr>
            <a:r>
              <a:rPr lang="en-US" sz="4800" b="1" dirty="0">
                <a:solidFill>
                  <a:srgbClr val="5B9BD5"/>
                </a:solidFill>
              </a:rPr>
              <a:t>Procedure Example</a:t>
            </a:r>
          </a:p>
        </p:txBody>
      </p:sp>
      <p:pic>
        <p:nvPicPr>
          <p:cNvPr id="16" name="Picture 15">
            <a:extLst>
              <a:ext uri="{FF2B5EF4-FFF2-40B4-BE49-F238E27FC236}">
                <a16:creationId xmlns:a16="http://schemas.microsoft.com/office/drawing/2014/main" id="{5A93CB26-3D21-C389-F952-8543B7B48B33}"/>
              </a:ext>
            </a:extLst>
          </p:cNvPr>
          <p:cNvPicPr>
            <a:picLocks noChangeAspect="1"/>
          </p:cNvPicPr>
          <p:nvPr/>
        </p:nvPicPr>
        <p:blipFill>
          <a:blip r:embed="rId3"/>
          <a:stretch>
            <a:fillRect/>
          </a:stretch>
        </p:blipFill>
        <p:spPr>
          <a:xfrm rot="10800000">
            <a:off x="307162" y="150896"/>
            <a:ext cx="240060" cy="6633257"/>
          </a:xfrm>
          <a:prstGeom prst="rect">
            <a:avLst/>
          </a:prstGeom>
        </p:spPr>
      </p:pic>
      <p:pic>
        <p:nvPicPr>
          <p:cNvPr id="14" name="Picture 13">
            <a:extLst>
              <a:ext uri="{FF2B5EF4-FFF2-40B4-BE49-F238E27FC236}">
                <a16:creationId xmlns:a16="http://schemas.microsoft.com/office/drawing/2014/main" id="{E83544C6-E804-7C89-732C-7BE95EFAF06A}"/>
              </a:ext>
            </a:extLst>
          </p:cNvPr>
          <p:cNvPicPr>
            <a:picLocks noChangeAspect="1"/>
          </p:cNvPicPr>
          <p:nvPr/>
        </p:nvPicPr>
        <p:blipFill>
          <a:blip r:embed="rId4"/>
          <a:stretch>
            <a:fillRect/>
          </a:stretch>
        </p:blipFill>
        <p:spPr>
          <a:xfrm rot="16200000">
            <a:off x="-3270504" y="3270504"/>
            <a:ext cx="6858000" cy="316992"/>
          </a:xfrm>
          <a:prstGeom prst="rect">
            <a:avLst/>
          </a:prstGeom>
        </p:spPr>
      </p:pic>
    </p:spTree>
    <p:extLst>
      <p:ext uri="{BB962C8B-B14F-4D97-AF65-F5344CB8AC3E}">
        <p14:creationId xmlns:p14="http://schemas.microsoft.com/office/powerpoint/2010/main" val="16410530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19CF-6442-473B-BD96-4FF544757684}"/>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graphicFrame>
        <p:nvGraphicFramePr>
          <p:cNvPr id="4" name="Content Placeholder 3">
            <a:extLst>
              <a:ext uri="{FF2B5EF4-FFF2-40B4-BE49-F238E27FC236}">
                <a16:creationId xmlns:a16="http://schemas.microsoft.com/office/drawing/2014/main" id="{72E59E66-791F-48A8-82DE-2B4203E37557}"/>
              </a:ext>
            </a:extLst>
          </p:cNvPr>
          <p:cNvGraphicFramePr>
            <a:graphicFrameLocks noGrp="1"/>
          </p:cNvGraphicFramePr>
          <p:nvPr>
            <p:ph idx="1"/>
            <p:extLst>
              <p:ext uri="{D42A27DB-BD31-4B8C-83A1-F6EECF244321}">
                <p14:modId xmlns:p14="http://schemas.microsoft.com/office/powerpoint/2010/main" val="1608653125"/>
              </p:ext>
            </p:extLst>
          </p:nvPr>
        </p:nvGraphicFramePr>
        <p:xfrm>
          <a:off x="838201" y="1257300"/>
          <a:ext cx="10515600" cy="5424901"/>
        </p:xfrm>
        <a:graphic>
          <a:graphicData uri="http://schemas.openxmlformats.org/drawingml/2006/table">
            <a:tbl>
              <a:tblPr/>
              <a:tblGrid>
                <a:gridCol w="1855894">
                  <a:extLst>
                    <a:ext uri="{9D8B030D-6E8A-4147-A177-3AD203B41FA5}">
                      <a16:colId xmlns:a16="http://schemas.microsoft.com/office/drawing/2014/main" val="704790208"/>
                    </a:ext>
                  </a:extLst>
                </a:gridCol>
                <a:gridCol w="843279">
                  <a:extLst>
                    <a:ext uri="{9D8B030D-6E8A-4147-A177-3AD203B41FA5}">
                      <a16:colId xmlns:a16="http://schemas.microsoft.com/office/drawing/2014/main" val="116763614"/>
                    </a:ext>
                  </a:extLst>
                </a:gridCol>
                <a:gridCol w="365760">
                  <a:extLst>
                    <a:ext uri="{9D8B030D-6E8A-4147-A177-3AD203B41FA5}">
                      <a16:colId xmlns:a16="http://schemas.microsoft.com/office/drawing/2014/main" val="889639474"/>
                    </a:ext>
                  </a:extLst>
                </a:gridCol>
                <a:gridCol w="975360">
                  <a:extLst>
                    <a:ext uri="{9D8B030D-6E8A-4147-A177-3AD203B41FA5}">
                      <a16:colId xmlns:a16="http://schemas.microsoft.com/office/drawing/2014/main" val="437447948"/>
                    </a:ext>
                  </a:extLst>
                </a:gridCol>
                <a:gridCol w="1029547">
                  <a:extLst>
                    <a:ext uri="{9D8B030D-6E8A-4147-A177-3AD203B41FA5}">
                      <a16:colId xmlns:a16="http://schemas.microsoft.com/office/drawing/2014/main" val="2971392743"/>
                    </a:ext>
                  </a:extLst>
                </a:gridCol>
                <a:gridCol w="365760">
                  <a:extLst>
                    <a:ext uri="{9D8B030D-6E8A-4147-A177-3AD203B41FA5}">
                      <a16:colId xmlns:a16="http://schemas.microsoft.com/office/drawing/2014/main" val="464027310"/>
                    </a:ext>
                  </a:extLst>
                </a:gridCol>
                <a:gridCol w="985520">
                  <a:extLst>
                    <a:ext uri="{9D8B030D-6E8A-4147-A177-3AD203B41FA5}">
                      <a16:colId xmlns:a16="http://schemas.microsoft.com/office/drawing/2014/main" val="4251071803"/>
                    </a:ext>
                  </a:extLst>
                </a:gridCol>
                <a:gridCol w="1127759">
                  <a:extLst>
                    <a:ext uri="{9D8B030D-6E8A-4147-A177-3AD203B41FA5}">
                      <a16:colId xmlns:a16="http://schemas.microsoft.com/office/drawing/2014/main" val="2930024984"/>
                    </a:ext>
                  </a:extLst>
                </a:gridCol>
                <a:gridCol w="365760">
                  <a:extLst>
                    <a:ext uri="{9D8B030D-6E8A-4147-A177-3AD203B41FA5}">
                      <a16:colId xmlns:a16="http://schemas.microsoft.com/office/drawing/2014/main" val="195614610"/>
                    </a:ext>
                  </a:extLst>
                </a:gridCol>
                <a:gridCol w="1351281">
                  <a:extLst>
                    <a:ext uri="{9D8B030D-6E8A-4147-A177-3AD203B41FA5}">
                      <a16:colId xmlns:a16="http://schemas.microsoft.com/office/drawing/2014/main" val="919304884"/>
                    </a:ext>
                  </a:extLst>
                </a:gridCol>
                <a:gridCol w="1249680">
                  <a:extLst>
                    <a:ext uri="{9D8B030D-6E8A-4147-A177-3AD203B41FA5}">
                      <a16:colId xmlns:a16="http://schemas.microsoft.com/office/drawing/2014/main" val="3363905554"/>
                    </a:ext>
                  </a:extLst>
                </a:gridCol>
              </a:tblGrid>
              <a:tr h="247465">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SSBG FEDERAL</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STATE IN HOME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ADOPT /FC STATE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5955779"/>
                  </a:ext>
                </a:extLst>
              </a:tr>
              <a:tr h="247465">
                <a:tc gridSpan="2">
                  <a:txBody>
                    <a:bodyPr/>
                    <a:lstStyle/>
                    <a:p>
                      <a:pPr algn="ctr" fontAlgn="b"/>
                      <a:r>
                        <a:rPr lang="en-US" sz="1400" b="1" i="0" u="none" strike="noStrike" dirty="0">
                          <a:solidFill>
                            <a:srgbClr val="FF0000"/>
                          </a:solidFill>
                          <a:effectLst/>
                          <a:latin typeface="Calibri" panose="020F0502020204030204" pitchFamily="34" charset="0"/>
                        </a:rPr>
                        <a:t>                                PROGRAM CODES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X</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B, C, I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Fiscal Officer codes to it</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931317783"/>
                  </a:ext>
                </a:extLst>
              </a:tr>
              <a:tr h="247465">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Change - 38/09 to 38/10 or 38/11</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922652238"/>
                  </a:ext>
                </a:extLst>
              </a:tr>
              <a:tr h="723066">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9629115"/>
                  </a:ext>
                </a:extLst>
              </a:tr>
              <a:tr h="247465">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52,222.00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408.70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28,359.87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2348097"/>
                  </a:ext>
                </a:extLst>
              </a:tr>
              <a:tr h="247465">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5406260"/>
                  </a:ext>
                </a:extLst>
              </a:tr>
              <a:tr h="247465">
                <a:tc gridSpan="2">
                  <a:txBody>
                    <a:bodyPr/>
                    <a:lstStyle/>
                    <a:p>
                      <a:pPr algn="r" fontAlgn="b"/>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r>
                        <a:rPr lang="en-US" sz="1400" b="0" i="0" u="none" strike="noStrike" dirty="0">
                          <a:solidFill>
                            <a:srgbClr val="FF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13,550.33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135.16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9351100"/>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JULY</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16,106.46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425.67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6593500"/>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AUG</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-16,600.80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-329.58</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2117420"/>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SEPT</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9,670.86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13,860.00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48</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8723136"/>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OCT</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3,385.13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4193568"/>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NOV</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567643"/>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DEC</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13,055.99</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6398696"/>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JAN</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6,930.00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9040941"/>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FEB</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5491251"/>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MAR</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10,783.79</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2846106"/>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APRIL</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2,270.20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4,234.74</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7000583"/>
                  </a:ext>
                </a:extLst>
              </a:tr>
              <a:tr h="247465">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MAY</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177.45</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3,335.13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7400777"/>
                  </a:ext>
                </a:extLst>
              </a:tr>
              <a:tr h="247465">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52,222.00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408.70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28,359.87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7397792"/>
                  </a:ext>
                </a:extLst>
              </a:tr>
              <a:tr h="247465">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627333"/>
                  </a:ext>
                </a:extLst>
              </a:tr>
            </a:tbl>
          </a:graphicData>
        </a:graphic>
      </p:graphicFrame>
    </p:spTree>
    <p:extLst>
      <p:ext uri="{BB962C8B-B14F-4D97-AF65-F5344CB8AC3E}">
        <p14:creationId xmlns:p14="http://schemas.microsoft.com/office/powerpoint/2010/main" val="135748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12A8E-0FCD-39A7-AA01-B0444CEB3ED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8EB78FF-1B60-46ED-9B2E-870D6A6FBCB9}"/>
              </a:ext>
            </a:extLst>
          </p:cNvPr>
          <p:cNvPicPr>
            <a:picLocks noChangeAspect="1"/>
          </p:cNvPicPr>
          <p:nvPr/>
        </p:nvPicPr>
        <p:blipFill>
          <a:blip r:embed="rId3"/>
          <a:stretch>
            <a:fillRect/>
          </a:stretch>
        </p:blipFill>
        <p:spPr>
          <a:xfrm>
            <a:off x="6351118" y="1312612"/>
            <a:ext cx="5248051" cy="1157211"/>
          </a:xfrm>
          <a:prstGeom prst="rect">
            <a:avLst/>
          </a:prstGeom>
        </p:spPr>
      </p:pic>
      <p:pic>
        <p:nvPicPr>
          <p:cNvPr id="4" name="Picture 3">
            <a:extLst>
              <a:ext uri="{FF2B5EF4-FFF2-40B4-BE49-F238E27FC236}">
                <a16:creationId xmlns:a16="http://schemas.microsoft.com/office/drawing/2014/main" id="{608B020C-78D5-6889-2F73-2764E8FCEEAD}"/>
              </a:ext>
            </a:extLst>
          </p:cNvPr>
          <p:cNvPicPr>
            <a:picLocks noChangeAspect="1"/>
          </p:cNvPicPr>
          <p:nvPr/>
        </p:nvPicPr>
        <p:blipFill>
          <a:blip r:embed="rId4"/>
          <a:stretch>
            <a:fillRect/>
          </a:stretch>
        </p:blipFill>
        <p:spPr>
          <a:xfrm>
            <a:off x="11664890" y="149326"/>
            <a:ext cx="240060" cy="6633257"/>
          </a:xfrm>
          <a:prstGeom prst="rect">
            <a:avLst/>
          </a:prstGeom>
        </p:spPr>
      </p:pic>
      <p:pic>
        <p:nvPicPr>
          <p:cNvPr id="5" name="Picture 4">
            <a:extLst>
              <a:ext uri="{FF2B5EF4-FFF2-40B4-BE49-F238E27FC236}">
                <a16:creationId xmlns:a16="http://schemas.microsoft.com/office/drawing/2014/main" id="{A33E8DF3-86EF-12CD-736C-3E0FFB9F7BCC}"/>
              </a:ext>
            </a:extLst>
          </p:cNvPr>
          <p:cNvPicPr>
            <a:picLocks noChangeAspect="1"/>
          </p:cNvPicPr>
          <p:nvPr/>
        </p:nvPicPr>
        <p:blipFill>
          <a:blip r:embed="rId5"/>
          <a:stretch>
            <a:fillRect/>
          </a:stretch>
        </p:blipFill>
        <p:spPr>
          <a:xfrm rot="16200000">
            <a:off x="8604504" y="3270504"/>
            <a:ext cx="6858000" cy="316992"/>
          </a:xfrm>
          <a:prstGeom prst="rect">
            <a:avLst/>
          </a:prstGeom>
        </p:spPr>
      </p:pic>
      <p:sp>
        <p:nvSpPr>
          <p:cNvPr id="2" name="Title 1">
            <a:extLst>
              <a:ext uri="{FF2B5EF4-FFF2-40B4-BE49-F238E27FC236}">
                <a16:creationId xmlns:a16="http://schemas.microsoft.com/office/drawing/2014/main" id="{A05CA0FE-837D-A97B-E9CD-0B6EAC69F193}"/>
              </a:ext>
            </a:extLst>
          </p:cNvPr>
          <p:cNvSpPr>
            <a:spLocks noGrp="1"/>
          </p:cNvSpPr>
          <p:nvPr>
            <p:ph type="title"/>
          </p:nvPr>
        </p:nvSpPr>
        <p:spPr>
          <a:xfrm>
            <a:off x="2616678" y="9728"/>
            <a:ext cx="6958644" cy="1035111"/>
          </a:xfrm>
        </p:spPr>
        <p:txBody>
          <a:bodyPr>
            <a:normAutofit fontScale="90000"/>
          </a:bodyPr>
          <a:lstStyle/>
          <a:p>
            <a:pPr>
              <a:defRPr/>
            </a:pPr>
            <a:r>
              <a:rPr lang="en-US" sz="5300" b="1" dirty="0">
                <a:solidFill>
                  <a:srgbClr val="5B9BD5"/>
                </a:solidFill>
              </a:rPr>
              <a:t>Procedure Example </a:t>
            </a:r>
            <a:r>
              <a:rPr lang="en-US" sz="3600" b="1" i="1" dirty="0">
                <a:solidFill>
                  <a:srgbClr val="5B9BD5"/>
                </a:solidFill>
              </a:rPr>
              <a:t>(continued)</a:t>
            </a:r>
            <a:endParaRPr lang="en-US" sz="3600" b="1" dirty="0">
              <a:solidFill>
                <a:srgbClr val="5B9BD5"/>
              </a:solidFill>
            </a:endParaRPr>
          </a:p>
        </p:txBody>
      </p:sp>
      <p:pic>
        <p:nvPicPr>
          <p:cNvPr id="16" name="Picture 15">
            <a:extLst>
              <a:ext uri="{FF2B5EF4-FFF2-40B4-BE49-F238E27FC236}">
                <a16:creationId xmlns:a16="http://schemas.microsoft.com/office/drawing/2014/main" id="{1259F9BA-3A6E-85F5-6F18-03B16C33E3D1}"/>
              </a:ext>
            </a:extLst>
          </p:cNvPr>
          <p:cNvPicPr>
            <a:picLocks noChangeAspect="1"/>
          </p:cNvPicPr>
          <p:nvPr/>
        </p:nvPicPr>
        <p:blipFill>
          <a:blip r:embed="rId4"/>
          <a:stretch>
            <a:fillRect/>
          </a:stretch>
        </p:blipFill>
        <p:spPr>
          <a:xfrm rot="10800000">
            <a:off x="307162" y="150896"/>
            <a:ext cx="240060" cy="6633257"/>
          </a:xfrm>
          <a:prstGeom prst="rect">
            <a:avLst/>
          </a:prstGeom>
        </p:spPr>
      </p:pic>
      <p:pic>
        <p:nvPicPr>
          <p:cNvPr id="14" name="Picture 13">
            <a:extLst>
              <a:ext uri="{FF2B5EF4-FFF2-40B4-BE49-F238E27FC236}">
                <a16:creationId xmlns:a16="http://schemas.microsoft.com/office/drawing/2014/main" id="{1AB2B63D-9756-043E-83F4-D90C1EA64B01}"/>
              </a:ext>
            </a:extLst>
          </p:cNvPr>
          <p:cNvPicPr>
            <a:picLocks noChangeAspect="1"/>
          </p:cNvPicPr>
          <p:nvPr/>
        </p:nvPicPr>
        <p:blipFill>
          <a:blip r:embed="rId5"/>
          <a:stretch>
            <a:fillRect/>
          </a:stretch>
        </p:blipFill>
        <p:spPr>
          <a:xfrm rot="16200000">
            <a:off x="-3270504" y="3270504"/>
            <a:ext cx="6858000" cy="316992"/>
          </a:xfrm>
          <a:prstGeom prst="rect">
            <a:avLst/>
          </a:prstGeom>
        </p:spPr>
      </p:pic>
      <p:pic>
        <p:nvPicPr>
          <p:cNvPr id="15" name="Picture 14">
            <a:extLst>
              <a:ext uri="{FF2B5EF4-FFF2-40B4-BE49-F238E27FC236}">
                <a16:creationId xmlns:a16="http://schemas.microsoft.com/office/drawing/2014/main" id="{C53C997B-2AEE-B273-74E7-C79F4EEB12C2}"/>
              </a:ext>
            </a:extLst>
          </p:cNvPr>
          <p:cNvPicPr>
            <a:picLocks noChangeAspect="1"/>
          </p:cNvPicPr>
          <p:nvPr/>
        </p:nvPicPr>
        <p:blipFill>
          <a:blip r:embed="rId6"/>
          <a:stretch>
            <a:fillRect/>
          </a:stretch>
        </p:blipFill>
        <p:spPr>
          <a:xfrm>
            <a:off x="774831" y="1270874"/>
            <a:ext cx="5363323" cy="5296639"/>
          </a:xfrm>
          <a:prstGeom prst="rect">
            <a:avLst/>
          </a:prstGeom>
        </p:spPr>
      </p:pic>
      <p:pic>
        <p:nvPicPr>
          <p:cNvPr id="18" name="Picture 17">
            <a:extLst>
              <a:ext uri="{FF2B5EF4-FFF2-40B4-BE49-F238E27FC236}">
                <a16:creationId xmlns:a16="http://schemas.microsoft.com/office/drawing/2014/main" id="{6873C1D0-07DF-77EE-1378-53A0F58635A3}"/>
              </a:ext>
            </a:extLst>
          </p:cNvPr>
          <p:cNvPicPr>
            <a:picLocks noChangeAspect="1"/>
          </p:cNvPicPr>
          <p:nvPr/>
        </p:nvPicPr>
        <p:blipFill>
          <a:blip r:embed="rId7"/>
          <a:stretch>
            <a:fillRect/>
          </a:stretch>
        </p:blipFill>
        <p:spPr>
          <a:xfrm>
            <a:off x="6120730" y="2373270"/>
            <a:ext cx="5191850" cy="1790950"/>
          </a:xfrm>
          <a:prstGeom prst="rect">
            <a:avLst/>
          </a:prstGeom>
        </p:spPr>
      </p:pic>
    </p:spTree>
    <p:extLst>
      <p:ext uri="{BB962C8B-B14F-4D97-AF65-F5344CB8AC3E}">
        <p14:creationId xmlns:p14="http://schemas.microsoft.com/office/powerpoint/2010/main" val="275984947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9506-6192-BE3C-3035-AE2914592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D84C4-659E-406A-2A8D-5214177F23FE}"/>
              </a:ext>
            </a:extLst>
          </p:cNvPr>
          <p:cNvSpPr>
            <a:spLocks noGrp="1"/>
          </p:cNvSpPr>
          <p:nvPr>
            <p:ph type="title"/>
          </p:nvPr>
        </p:nvSpPr>
        <p:spPr>
          <a:xfrm>
            <a:off x="838200" y="164826"/>
            <a:ext cx="10515600" cy="1325563"/>
          </a:xfrm>
        </p:spPr>
        <p:txBody>
          <a:bodyPr>
            <a:normAutofit/>
          </a:bodyPr>
          <a:lstStyle/>
          <a:p>
            <a:pPr>
              <a:defRPr/>
            </a:pPr>
            <a:r>
              <a:rPr lang="en-US" sz="4800" b="1" dirty="0">
                <a:solidFill>
                  <a:srgbClr val="5B9BD5"/>
                </a:solidFill>
              </a:rPr>
              <a:t>MUSTS and MUST NOTS</a:t>
            </a:r>
          </a:p>
        </p:txBody>
      </p:sp>
      <p:sp>
        <p:nvSpPr>
          <p:cNvPr id="3" name="Content Placeholder 2">
            <a:extLst>
              <a:ext uri="{FF2B5EF4-FFF2-40B4-BE49-F238E27FC236}">
                <a16:creationId xmlns:a16="http://schemas.microsoft.com/office/drawing/2014/main" id="{607CCCD2-D2E9-79FA-3EC4-054B23739DDE}"/>
              </a:ext>
            </a:extLst>
          </p:cNvPr>
          <p:cNvSpPr>
            <a:spLocks noGrp="1"/>
          </p:cNvSpPr>
          <p:nvPr>
            <p:ph idx="1"/>
          </p:nvPr>
        </p:nvSpPr>
        <p:spPr>
          <a:xfrm>
            <a:off x="838200" y="1402080"/>
            <a:ext cx="10515600" cy="4897151"/>
          </a:xfrm>
        </p:spPr>
        <p:txBody>
          <a:bodyPr>
            <a:normAutofit fontScale="55000" lnSpcReduction="20000"/>
          </a:bodyPr>
          <a:lstStyle/>
          <a:p>
            <a:pPr>
              <a:lnSpc>
                <a:spcPct val="100000"/>
              </a:lnSpc>
              <a:spcBef>
                <a:spcPts val="1200"/>
              </a:spcBef>
              <a:buClr>
                <a:srgbClr val="ED7D31"/>
              </a:buClr>
              <a:defRPr/>
            </a:pPr>
            <a:r>
              <a:rPr lang="en-US" sz="4400" dirty="0">
                <a:solidFill>
                  <a:srgbClr val="023F5C"/>
                </a:solidFill>
              </a:rPr>
              <a:t>You </a:t>
            </a:r>
            <a:r>
              <a:rPr lang="en-US" sz="4400" dirty="0">
                <a:solidFill>
                  <a:srgbClr val="ED7B2E"/>
                </a:solidFill>
              </a:rPr>
              <a:t>MUST</a:t>
            </a:r>
            <a:r>
              <a:rPr lang="en-US" sz="4400" dirty="0">
                <a:solidFill>
                  <a:srgbClr val="023F5C"/>
                </a:solidFill>
              </a:rPr>
              <a:t> have a separate collective savings or checking account for trust account funds. They </a:t>
            </a:r>
            <a:r>
              <a:rPr lang="en-US" sz="4400" dirty="0">
                <a:solidFill>
                  <a:srgbClr val="ED7B2E"/>
                </a:solidFill>
              </a:rPr>
              <a:t>can NOT </a:t>
            </a:r>
            <a:r>
              <a:rPr lang="en-US" sz="4400" dirty="0">
                <a:solidFill>
                  <a:srgbClr val="023F5C"/>
                </a:solidFill>
              </a:rPr>
              <a:t>be deposited into or operated from the county’s bank account.</a:t>
            </a:r>
          </a:p>
          <a:p>
            <a:pPr>
              <a:lnSpc>
                <a:spcPct val="100000"/>
              </a:lnSpc>
              <a:spcBef>
                <a:spcPts val="1200"/>
              </a:spcBef>
              <a:buClr>
                <a:srgbClr val="ED7D31"/>
              </a:buClr>
              <a:defRPr/>
            </a:pPr>
            <a:r>
              <a:rPr lang="en-US" sz="4400" dirty="0">
                <a:solidFill>
                  <a:srgbClr val="023F5C"/>
                </a:solidFill>
              </a:rPr>
              <a:t>You </a:t>
            </a:r>
            <a:r>
              <a:rPr lang="en-US" sz="4400" dirty="0">
                <a:solidFill>
                  <a:srgbClr val="ED7B2E"/>
                </a:solidFill>
              </a:rPr>
              <a:t>MUST</a:t>
            </a:r>
            <a:r>
              <a:rPr lang="en-US" sz="4400" dirty="0">
                <a:solidFill>
                  <a:srgbClr val="023F5C"/>
                </a:solidFill>
              </a:rPr>
              <a:t> have a separate dedicated account for large back payments. There are restrictions on how funds in a dedicated account can be used. </a:t>
            </a:r>
          </a:p>
          <a:p>
            <a:pPr lvl="1">
              <a:lnSpc>
                <a:spcPct val="100000"/>
              </a:lnSpc>
              <a:spcBef>
                <a:spcPts val="1200"/>
              </a:spcBef>
              <a:buClr>
                <a:srgbClr val="ED7D31"/>
              </a:buClr>
              <a:buFont typeface="Courier New" panose="02070309020205020404" pitchFamily="49" charset="0"/>
              <a:buChar char="o"/>
              <a:defRPr/>
            </a:pPr>
            <a:r>
              <a:rPr lang="en-US" sz="4000" dirty="0">
                <a:solidFill>
                  <a:srgbClr val="023F5C"/>
                </a:solidFill>
              </a:rPr>
              <a:t>Dedicated accounts funds can only be used for:</a:t>
            </a:r>
          </a:p>
          <a:p>
            <a:pPr lvl="2">
              <a:lnSpc>
                <a:spcPct val="100000"/>
              </a:lnSpc>
              <a:spcBef>
                <a:spcPts val="1200"/>
              </a:spcBef>
              <a:buClr>
                <a:srgbClr val="ED7D31"/>
              </a:buClr>
              <a:buFont typeface="Wingdings" panose="05000000000000000000" pitchFamily="2" charset="2"/>
              <a:buChar char="ü"/>
              <a:defRPr/>
            </a:pPr>
            <a:r>
              <a:rPr lang="en-US" sz="3600" dirty="0">
                <a:solidFill>
                  <a:srgbClr val="023F5C"/>
                </a:solidFill>
              </a:rPr>
              <a:t>Medical treatment for the beneficiary</a:t>
            </a:r>
          </a:p>
          <a:p>
            <a:pPr lvl="2">
              <a:lnSpc>
                <a:spcPct val="100000"/>
              </a:lnSpc>
              <a:spcBef>
                <a:spcPts val="1200"/>
              </a:spcBef>
              <a:buClr>
                <a:srgbClr val="ED7D31"/>
              </a:buClr>
              <a:buFont typeface="Wingdings" panose="05000000000000000000" pitchFamily="2" charset="2"/>
              <a:buChar char="ü"/>
              <a:defRPr/>
            </a:pPr>
            <a:r>
              <a:rPr lang="en-US" sz="3600" dirty="0">
                <a:solidFill>
                  <a:srgbClr val="023F5C"/>
                </a:solidFill>
              </a:rPr>
              <a:t>Education or job skills training for the beneficiary</a:t>
            </a:r>
          </a:p>
          <a:p>
            <a:pPr lvl="2">
              <a:lnSpc>
                <a:spcPct val="100000"/>
              </a:lnSpc>
              <a:spcBef>
                <a:spcPts val="1200"/>
              </a:spcBef>
              <a:buClr>
                <a:srgbClr val="ED7D31"/>
              </a:buClr>
              <a:buFont typeface="Wingdings" panose="05000000000000000000" pitchFamily="2" charset="2"/>
              <a:buChar char="ü"/>
              <a:defRPr/>
            </a:pPr>
            <a:r>
              <a:rPr lang="en-US" sz="3600" dirty="0">
                <a:solidFill>
                  <a:srgbClr val="023F5C"/>
                </a:solidFill>
              </a:rPr>
              <a:t>Expenses related to the beneficiary’s impairment(s), personal needs assistance, special equipment, housing modification, and therapy or rehabilitation</a:t>
            </a:r>
          </a:p>
          <a:p>
            <a:pPr lvl="2">
              <a:lnSpc>
                <a:spcPct val="100000"/>
              </a:lnSpc>
              <a:spcBef>
                <a:spcPts val="1200"/>
              </a:spcBef>
              <a:buClr>
                <a:srgbClr val="ED7D31"/>
              </a:buClr>
              <a:buFont typeface="Wingdings" panose="05000000000000000000" pitchFamily="2" charset="2"/>
              <a:buChar char="ü"/>
              <a:defRPr/>
            </a:pPr>
            <a:r>
              <a:rPr lang="en-US" sz="3600" dirty="0">
                <a:solidFill>
                  <a:srgbClr val="023F5C"/>
                </a:solidFill>
              </a:rPr>
              <a:t>Other items or services related to the beneficiary’s impairment(s) that SSA determines appropriate.</a:t>
            </a:r>
          </a:p>
          <a:p>
            <a:pPr lvl="1">
              <a:lnSpc>
                <a:spcPct val="100000"/>
              </a:lnSpc>
              <a:spcBef>
                <a:spcPts val="1200"/>
              </a:spcBef>
              <a:buClr>
                <a:srgbClr val="ED7D31"/>
              </a:buClr>
              <a:buFont typeface="Courier New" panose="02070309020205020404" pitchFamily="49" charset="0"/>
              <a:buChar char="o"/>
              <a:defRPr/>
            </a:pPr>
            <a:r>
              <a:rPr lang="en-US" sz="4000" dirty="0">
                <a:solidFill>
                  <a:srgbClr val="023F5C"/>
                </a:solidFill>
              </a:rPr>
              <a:t>Dedicated account funds </a:t>
            </a:r>
            <a:r>
              <a:rPr lang="en-US" sz="4000" dirty="0">
                <a:solidFill>
                  <a:srgbClr val="ED7B2E"/>
                </a:solidFill>
              </a:rPr>
              <a:t>can NOT </a:t>
            </a:r>
            <a:r>
              <a:rPr lang="en-US" sz="4000" dirty="0">
                <a:solidFill>
                  <a:srgbClr val="023F5C"/>
                </a:solidFill>
              </a:rPr>
              <a:t>be used for food, housing, clothing, personal items or to repay any SSI overpayments.</a:t>
            </a:r>
          </a:p>
          <a:p>
            <a:pPr marL="0" indent="0">
              <a:buFont typeface="Arial" panose="020B0604020202020204" pitchFamily="34" charset="0"/>
              <a:buNone/>
              <a:defRPr/>
            </a:pPr>
            <a:endParaRPr lang="en-US" dirty="0"/>
          </a:p>
          <a:p>
            <a:pPr>
              <a:defRPr/>
            </a:pPr>
            <a:endParaRPr lang="en-US" dirty="0"/>
          </a:p>
          <a:p>
            <a:pPr>
              <a:defRPr/>
            </a:pPr>
            <a:endParaRPr lang="en-US" dirty="0"/>
          </a:p>
        </p:txBody>
      </p:sp>
      <p:pic>
        <p:nvPicPr>
          <p:cNvPr id="4" name="Picture 3">
            <a:extLst>
              <a:ext uri="{FF2B5EF4-FFF2-40B4-BE49-F238E27FC236}">
                <a16:creationId xmlns:a16="http://schemas.microsoft.com/office/drawing/2014/main" id="{3FF58C04-26A8-76CC-3A35-E50B1C0C4769}"/>
              </a:ext>
            </a:extLst>
          </p:cNvPr>
          <p:cNvPicPr>
            <a:picLocks noChangeAspect="1"/>
          </p:cNvPicPr>
          <p:nvPr/>
        </p:nvPicPr>
        <p:blipFill>
          <a:blip r:embed="rId3"/>
          <a:stretch>
            <a:fillRect/>
          </a:stretch>
        </p:blipFill>
        <p:spPr>
          <a:xfrm rot="5400000">
            <a:off x="5975970" y="323262"/>
            <a:ext cx="240060" cy="12192001"/>
          </a:xfrm>
          <a:prstGeom prst="rect">
            <a:avLst/>
          </a:prstGeom>
        </p:spPr>
      </p:pic>
      <p:pic>
        <p:nvPicPr>
          <p:cNvPr id="5" name="Picture 4">
            <a:extLst>
              <a:ext uri="{FF2B5EF4-FFF2-40B4-BE49-F238E27FC236}">
                <a16:creationId xmlns:a16="http://schemas.microsoft.com/office/drawing/2014/main" id="{337E2DAB-5BF9-79A3-9951-DE471CECADC0}"/>
              </a:ext>
            </a:extLst>
          </p:cNvPr>
          <p:cNvPicPr>
            <a:picLocks noChangeAspect="1"/>
          </p:cNvPicPr>
          <p:nvPr/>
        </p:nvPicPr>
        <p:blipFill>
          <a:blip r:embed="rId4"/>
          <a:stretch>
            <a:fillRect/>
          </a:stretch>
        </p:blipFill>
        <p:spPr>
          <a:xfrm>
            <a:off x="0" y="6533252"/>
            <a:ext cx="12192000" cy="316992"/>
          </a:xfrm>
          <a:prstGeom prst="rect">
            <a:avLst/>
          </a:prstGeom>
        </p:spPr>
      </p:pic>
    </p:spTree>
    <p:extLst>
      <p:ext uri="{BB962C8B-B14F-4D97-AF65-F5344CB8AC3E}">
        <p14:creationId xmlns:p14="http://schemas.microsoft.com/office/powerpoint/2010/main" val="394406141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C47B-10C9-B837-7877-F6BD309A0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A1D79-91F4-85E9-1F77-EEB4712A8109}"/>
              </a:ext>
            </a:extLst>
          </p:cNvPr>
          <p:cNvSpPr>
            <a:spLocks noGrp="1"/>
          </p:cNvSpPr>
          <p:nvPr>
            <p:ph type="title"/>
          </p:nvPr>
        </p:nvSpPr>
        <p:spPr>
          <a:xfrm>
            <a:off x="838200" y="164826"/>
            <a:ext cx="10515600" cy="1325563"/>
          </a:xfrm>
        </p:spPr>
        <p:txBody>
          <a:bodyPr>
            <a:normAutofit/>
          </a:bodyPr>
          <a:lstStyle/>
          <a:p>
            <a:pPr>
              <a:defRPr/>
            </a:pPr>
            <a:r>
              <a:rPr lang="en-US" sz="4800" b="1" dirty="0">
                <a:solidFill>
                  <a:srgbClr val="5B9BD5"/>
                </a:solidFill>
              </a:rPr>
              <a:t>MUSTS and MUST NOTS </a:t>
            </a:r>
            <a:r>
              <a:rPr lang="en-US" sz="3200" b="1" i="1" dirty="0">
                <a:solidFill>
                  <a:srgbClr val="5B9BD5"/>
                </a:solidFill>
              </a:rPr>
              <a:t>(continued)</a:t>
            </a:r>
            <a:endParaRPr lang="en-US" sz="4800" b="1" i="1" dirty="0">
              <a:solidFill>
                <a:srgbClr val="5B9BD5"/>
              </a:solidFill>
            </a:endParaRPr>
          </a:p>
        </p:txBody>
      </p:sp>
      <p:sp>
        <p:nvSpPr>
          <p:cNvPr id="3" name="Content Placeholder 2">
            <a:extLst>
              <a:ext uri="{FF2B5EF4-FFF2-40B4-BE49-F238E27FC236}">
                <a16:creationId xmlns:a16="http://schemas.microsoft.com/office/drawing/2014/main" id="{2376BC69-4528-93D9-3DEF-C7E633A1BB61}"/>
              </a:ext>
            </a:extLst>
          </p:cNvPr>
          <p:cNvSpPr>
            <a:spLocks noGrp="1"/>
          </p:cNvSpPr>
          <p:nvPr>
            <p:ph idx="1"/>
          </p:nvPr>
        </p:nvSpPr>
        <p:spPr>
          <a:xfrm>
            <a:off x="838200" y="1402080"/>
            <a:ext cx="10515600" cy="4897151"/>
          </a:xfrm>
        </p:spPr>
        <p:txBody>
          <a:bodyPr>
            <a:normAutofit/>
          </a:bodyPr>
          <a:lstStyle/>
          <a:p>
            <a:pPr>
              <a:lnSpc>
                <a:spcPct val="80000"/>
              </a:lnSpc>
              <a:spcBef>
                <a:spcPts val="1200"/>
              </a:spcBef>
              <a:buClr>
                <a:srgbClr val="ED7D31"/>
              </a:buClr>
              <a:defRPr/>
            </a:pPr>
            <a:r>
              <a:rPr lang="en-US" sz="2400" dirty="0">
                <a:solidFill>
                  <a:srgbClr val="023F5C"/>
                </a:solidFill>
              </a:rPr>
              <a:t>You </a:t>
            </a:r>
            <a:r>
              <a:rPr lang="en-US" sz="2400" dirty="0">
                <a:solidFill>
                  <a:srgbClr val="ED7B2E"/>
                </a:solidFill>
              </a:rPr>
              <a:t>MUST</a:t>
            </a:r>
            <a:r>
              <a:rPr lang="en-US" sz="2400" dirty="0">
                <a:solidFill>
                  <a:srgbClr val="023F5C"/>
                </a:solidFill>
              </a:rPr>
              <a:t> keep separate records, for each beneficiary for whom you are payee, for at least 2 years. You must keep records of all payments made to you, all bank statements, and receipts or cancelled checks for rent, utilities, and any major purchases made for the beneficiary. </a:t>
            </a:r>
          </a:p>
          <a:p>
            <a:pPr lvl="1">
              <a:lnSpc>
                <a:spcPct val="80000"/>
              </a:lnSpc>
              <a:spcBef>
                <a:spcPts val="1200"/>
              </a:spcBef>
              <a:buClr>
                <a:srgbClr val="ED7D31"/>
              </a:buClr>
              <a:buFont typeface="Courier New" panose="02070309020205020404" pitchFamily="49" charset="0"/>
              <a:buChar char="o"/>
              <a:defRPr/>
            </a:pPr>
            <a:r>
              <a:rPr lang="en-US" sz="2200" dirty="0">
                <a:solidFill>
                  <a:srgbClr val="023F5C"/>
                </a:solidFill>
              </a:rPr>
              <a:t>For example, if you withdraw $100 from the beneficiary’s account and buy an $80 item, then there must be a receipt for the $80 and a record reflecting the disposition of the remaining $20</a:t>
            </a:r>
          </a:p>
          <a:p>
            <a:pPr>
              <a:lnSpc>
                <a:spcPct val="80000"/>
              </a:lnSpc>
              <a:spcBef>
                <a:spcPts val="1200"/>
              </a:spcBef>
              <a:buClr>
                <a:srgbClr val="ED7D31"/>
              </a:buClr>
              <a:defRPr/>
            </a:pPr>
            <a:r>
              <a:rPr lang="en-US" sz="2400" dirty="0">
                <a:solidFill>
                  <a:srgbClr val="023F5C"/>
                </a:solidFill>
              </a:rPr>
              <a:t>You </a:t>
            </a:r>
            <a:r>
              <a:rPr lang="en-US" sz="2400" dirty="0">
                <a:solidFill>
                  <a:srgbClr val="ED7B2E"/>
                </a:solidFill>
              </a:rPr>
              <a:t>MUST</a:t>
            </a:r>
            <a:r>
              <a:rPr lang="en-US" sz="2400" dirty="0">
                <a:solidFill>
                  <a:srgbClr val="023F5C"/>
                </a:solidFill>
              </a:rPr>
              <a:t> return any overpayments promptly.</a:t>
            </a:r>
          </a:p>
          <a:p>
            <a:pPr>
              <a:lnSpc>
                <a:spcPct val="80000"/>
              </a:lnSpc>
              <a:spcBef>
                <a:spcPts val="1200"/>
              </a:spcBef>
              <a:buClr>
                <a:srgbClr val="ED7D31"/>
              </a:buClr>
              <a:defRPr/>
            </a:pPr>
            <a:r>
              <a:rPr lang="en-US" sz="2400" dirty="0">
                <a:solidFill>
                  <a:srgbClr val="023F5C"/>
                </a:solidFill>
              </a:rPr>
              <a:t>You </a:t>
            </a:r>
            <a:r>
              <a:rPr lang="en-US" sz="2400" dirty="0">
                <a:solidFill>
                  <a:srgbClr val="ED7B2E"/>
                </a:solidFill>
              </a:rPr>
              <a:t>MUST</a:t>
            </a:r>
            <a:r>
              <a:rPr lang="en-US" sz="2400" dirty="0">
                <a:solidFill>
                  <a:srgbClr val="023F5C"/>
                </a:solidFill>
              </a:rPr>
              <a:t> submit a Representative Payee Report (form SSA-6234) for each beneficiary each year.</a:t>
            </a:r>
          </a:p>
          <a:p>
            <a:pPr marL="0" indent="0">
              <a:buFont typeface="Arial" panose="020B0604020202020204" pitchFamily="34" charset="0"/>
              <a:buNone/>
              <a:defRPr/>
            </a:pPr>
            <a:endParaRPr lang="en-US" sz="2400" dirty="0"/>
          </a:p>
          <a:p>
            <a:pPr>
              <a:defRPr/>
            </a:pPr>
            <a:endParaRPr lang="en-US" dirty="0"/>
          </a:p>
          <a:p>
            <a:pPr>
              <a:defRPr/>
            </a:pPr>
            <a:endParaRPr lang="en-US" dirty="0"/>
          </a:p>
        </p:txBody>
      </p:sp>
      <p:pic>
        <p:nvPicPr>
          <p:cNvPr id="4" name="Picture 3">
            <a:extLst>
              <a:ext uri="{FF2B5EF4-FFF2-40B4-BE49-F238E27FC236}">
                <a16:creationId xmlns:a16="http://schemas.microsoft.com/office/drawing/2014/main" id="{BCA21B2A-B933-81EF-7B34-BCEEF6858961}"/>
              </a:ext>
            </a:extLst>
          </p:cNvPr>
          <p:cNvPicPr>
            <a:picLocks noChangeAspect="1"/>
          </p:cNvPicPr>
          <p:nvPr/>
        </p:nvPicPr>
        <p:blipFill>
          <a:blip r:embed="rId3"/>
          <a:stretch>
            <a:fillRect/>
          </a:stretch>
        </p:blipFill>
        <p:spPr>
          <a:xfrm rot="5400000">
            <a:off x="5975970" y="323262"/>
            <a:ext cx="240060" cy="12192001"/>
          </a:xfrm>
          <a:prstGeom prst="rect">
            <a:avLst/>
          </a:prstGeom>
        </p:spPr>
      </p:pic>
      <p:pic>
        <p:nvPicPr>
          <p:cNvPr id="5" name="Picture 4">
            <a:extLst>
              <a:ext uri="{FF2B5EF4-FFF2-40B4-BE49-F238E27FC236}">
                <a16:creationId xmlns:a16="http://schemas.microsoft.com/office/drawing/2014/main" id="{C252E9E1-6BDE-F3CC-4F76-CF0AE9098D11}"/>
              </a:ext>
            </a:extLst>
          </p:cNvPr>
          <p:cNvPicPr>
            <a:picLocks noChangeAspect="1"/>
          </p:cNvPicPr>
          <p:nvPr/>
        </p:nvPicPr>
        <p:blipFill>
          <a:blip r:embed="rId4"/>
          <a:stretch>
            <a:fillRect/>
          </a:stretch>
        </p:blipFill>
        <p:spPr>
          <a:xfrm>
            <a:off x="0" y="6533252"/>
            <a:ext cx="12192000" cy="316992"/>
          </a:xfrm>
          <a:prstGeom prst="rect">
            <a:avLst/>
          </a:prstGeom>
        </p:spPr>
      </p:pic>
    </p:spTree>
    <p:extLst>
      <p:ext uri="{BB962C8B-B14F-4D97-AF65-F5344CB8AC3E}">
        <p14:creationId xmlns:p14="http://schemas.microsoft.com/office/powerpoint/2010/main" val="230419526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83B94-45BE-1F29-C0D2-D310047E6B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D88CB-8FF4-8058-6215-DBC36AE6B560}"/>
              </a:ext>
            </a:extLst>
          </p:cNvPr>
          <p:cNvSpPr>
            <a:spLocks noGrp="1"/>
          </p:cNvSpPr>
          <p:nvPr>
            <p:ph idx="1"/>
          </p:nvPr>
        </p:nvSpPr>
        <p:spPr>
          <a:xfrm>
            <a:off x="1274952" y="1291473"/>
            <a:ext cx="10494173" cy="1768150"/>
          </a:xfrm>
        </p:spPr>
        <p:txBody>
          <a:bodyPr>
            <a:noAutofit/>
          </a:bodyPr>
          <a:lstStyle/>
          <a:p>
            <a:pPr>
              <a:spcBef>
                <a:spcPts val="600"/>
              </a:spcBef>
              <a:buClr>
                <a:srgbClr val="ED7B2E"/>
              </a:buClr>
            </a:pPr>
            <a:r>
              <a:rPr lang="en-US" sz="2050" dirty="0">
                <a:solidFill>
                  <a:srgbClr val="023F5C"/>
                </a:solidFill>
                <a:effectLst/>
                <a:ea typeface="Aptos" panose="020B0004020202020204" pitchFamily="34" charset="0"/>
                <a:cs typeface="Aptos" panose="020B0004020202020204" pitchFamily="34" charset="0"/>
              </a:rPr>
              <a:t>This occurs when funding authorizations are not loaded into the XS411 report due to state budget delays.</a:t>
            </a:r>
          </a:p>
          <a:p>
            <a:pPr>
              <a:spcBef>
                <a:spcPts val="600"/>
              </a:spcBef>
              <a:buClr>
                <a:srgbClr val="ED7B2E"/>
              </a:buClr>
            </a:pPr>
            <a:r>
              <a:rPr lang="en-US" sz="2050" dirty="0">
                <a:solidFill>
                  <a:srgbClr val="023F5C"/>
                </a:solidFill>
              </a:rPr>
              <a:t>Counties are reimbursed for expenditures over capped allocations until the funds are allocated.</a:t>
            </a:r>
          </a:p>
          <a:p>
            <a:pPr>
              <a:spcBef>
                <a:spcPts val="600"/>
              </a:spcBef>
              <a:buClr>
                <a:srgbClr val="ED7B2E"/>
              </a:buClr>
            </a:pPr>
            <a:r>
              <a:rPr lang="en-US" sz="2050" dirty="0">
                <a:solidFill>
                  <a:srgbClr val="023F5C"/>
                </a:solidFill>
              </a:rPr>
              <a:t>When funding is entered into the XS411, the state must recoup the amount reimbursed over the allocation. </a:t>
            </a:r>
          </a:p>
        </p:txBody>
      </p:sp>
      <p:sp>
        <p:nvSpPr>
          <p:cNvPr id="6" name="Title 1">
            <a:extLst>
              <a:ext uri="{FF2B5EF4-FFF2-40B4-BE49-F238E27FC236}">
                <a16:creationId xmlns:a16="http://schemas.microsoft.com/office/drawing/2014/main" id="{923EB2F1-7C98-73A6-591E-3659E256CCB7}"/>
              </a:ext>
            </a:extLst>
          </p:cNvPr>
          <p:cNvSpPr>
            <a:spLocks noGrp="1"/>
          </p:cNvSpPr>
          <p:nvPr>
            <p:ph type="title"/>
          </p:nvPr>
        </p:nvSpPr>
        <p:spPr>
          <a:xfrm>
            <a:off x="1237384" y="223056"/>
            <a:ext cx="9717232" cy="1152074"/>
          </a:xfrm>
        </p:spPr>
        <p:txBody>
          <a:bodyPr>
            <a:normAutofit/>
          </a:bodyPr>
          <a:lstStyle/>
          <a:p>
            <a:r>
              <a:rPr lang="en-US" sz="4800" b="1" dirty="0">
                <a:solidFill>
                  <a:srgbClr val="5B9BD5"/>
                </a:solidFill>
              </a:rPr>
              <a:t>Negative Check Adjustments</a:t>
            </a:r>
            <a:endParaRPr lang="en-US" b="1" dirty="0">
              <a:solidFill>
                <a:srgbClr val="5B9BD5"/>
              </a:solidFill>
            </a:endParaRPr>
          </a:p>
        </p:txBody>
      </p:sp>
      <p:sp>
        <p:nvSpPr>
          <p:cNvPr id="9" name="Rectangle 8">
            <a:extLst>
              <a:ext uri="{FF2B5EF4-FFF2-40B4-BE49-F238E27FC236}">
                <a16:creationId xmlns:a16="http://schemas.microsoft.com/office/drawing/2014/main" id="{7BC7F4CE-3CB4-133A-3547-A34F21BF3566}"/>
              </a:ext>
            </a:extLst>
          </p:cNvPr>
          <p:cNvSpPr/>
          <p:nvPr/>
        </p:nvSpPr>
        <p:spPr>
          <a:xfrm>
            <a:off x="528" y="0"/>
            <a:ext cx="824972" cy="6858000"/>
          </a:xfrm>
          <a:prstGeom prst="rect">
            <a:avLst/>
          </a:prstGeom>
          <a:solidFill>
            <a:srgbClr val="023F5C"/>
          </a:solidFill>
          <a:ln>
            <a:solidFill>
              <a:srgbClr val="02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3FE35B38-C0F5-568C-1026-13691D2D9A31}"/>
              </a:ext>
            </a:extLst>
          </p:cNvPr>
          <p:cNvPicPr>
            <a:picLocks noChangeAspect="1"/>
          </p:cNvPicPr>
          <p:nvPr/>
        </p:nvPicPr>
        <p:blipFill>
          <a:blip r:embed="rId3"/>
          <a:stretch>
            <a:fillRect/>
          </a:stretch>
        </p:blipFill>
        <p:spPr>
          <a:xfrm>
            <a:off x="884307" y="0"/>
            <a:ext cx="180135" cy="6858000"/>
          </a:xfrm>
          <a:prstGeom prst="rect">
            <a:avLst/>
          </a:prstGeom>
        </p:spPr>
      </p:pic>
      <p:sp>
        <p:nvSpPr>
          <p:cNvPr id="13" name="Arrow: Right 12">
            <a:extLst>
              <a:ext uri="{FF2B5EF4-FFF2-40B4-BE49-F238E27FC236}">
                <a16:creationId xmlns:a16="http://schemas.microsoft.com/office/drawing/2014/main" id="{7FAF2EB1-F5A4-539C-A56C-DA6228223ECD}"/>
              </a:ext>
            </a:extLst>
          </p:cNvPr>
          <p:cNvSpPr/>
          <p:nvPr/>
        </p:nvSpPr>
        <p:spPr>
          <a:xfrm>
            <a:off x="5742898" y="3154621"/>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E6CADA22-36A1-6CC6-DA67-EF392271CFD6}"/>
              </a:ext>
            </a:extLst>
          </p:cNvPr>
          <p:cNvSpPr/>
          <p:nvPr/>
        </p:nvSpPr>
        <p:spPr>
          <a:xfrm>
            <a:off x="5742898" y="4581856"/>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4225D4F1-18BF-EE76-F874-CB7474930BF8}"/>
              </a:ext>
            </a:extLst>
          </p:cNvPr>
          <p:cNvSpPr/>
          <p:nvPr/>
        </p:nvSpPr>
        <p:spPr>
          <a:xfrm>
            <a:off x="1595467" y="4473343"/>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F30EEEBA-4364-8E92-8F71-4A1167029ADF}"/>
              </a:ext>
            </a:extLst>
          </p:cNvPr>
          <p:cNvSpPr/>
          <p:nvPr/>
        </p:nvSpPr>
        <p:spPr>
          <a:xfrm>
            <a:off x="1595467" y="3142986"/>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36F85658-7FAD-DE3E-417F-FC4D25A6C306}"/>
              </a:ext>
            </a:extLst>
          </p:cNvPr>
          <p:cNvSpPr/>
          <p:nvPr/>
        </p:nvSpPr>
        <p:spPr>
          <a:xfrm>
            <a:off x="5967234" y="5848796"/>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33952AFD-94C5-7A49-6CBC-0759B42B5310}"/>
              </a:ext>
            </a:extLst>
          </p:cNvPr>
          <p:cNvSpPr/>
          <p:nvPr/>
        </p:nvSpPr>
        <p:spPr>
          <a:xfrm>
            <a:off x="1690003" y="6163906"/>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EA7571F-EEF5-E0FC-A92F-45C8C4E5E4A2}"/>
              </a:ext>
            </a:extLst>
          </p:cNvPr>
          <p:cNvPicPr>
            <a:picLocks noChangeAspect="1"/>
          </p:cNvPicPr>
          <p:nvPr/>
        </p:nvPicPr>
        <p:blipFill>
          <a:blip r:embed="rId4"/>
          <a:stretch>
            <a:fillRect/>
          </a:stretch>
        </p:blipFill>
        <p:spPr>
          <a:xfrm>
            <a:off x="2715231" y="3598469"/>
            <a:ext cx="1889278" cy="2874547"/>
          </a:xfrm>
          <a:prstGeom prst="rect">
            <a:avLst/>
          </a:prstGeom>
        </p:spPr>
      </p:pic>
      <p:pic>
        <p:nvPicPr>
          <p:cNvPr id="11" name="Picture 10">
            <a:extLst>
              <a:ext uri="{FF2B5EF4-FFF2-40B4-BE49-F238E27FC236}">
                <a16:creationId xmlns:a16="http://schemas.microsoft.com/office/drawing/2014/main" id="{65259B9F-7BA1-6CCD-F10E-734B07F7C2BD}"/>
              </a:ext>
            </a:extLst>
          </p:cNvPr>
          <p:cNvPicPr>
            <a:picLocks noChangeAspect="1"/>
          </p:cNvPicPr>
          <p:nvPr/>
        </p:nvPicPr>
        <p:blipFill>
          <a:blip r:embed="rId5"/>
          <a:stretch>
            <a:fillRect/>
          </a:stretch>
        </p:blipFill>
        <p:spPr>
          <a:xfrm>
            <a:off x="2619072" y="3248891"/>
            <a:ext cx="2107681" cy="280135"/>
          </a:xfrm>
          <a:prstGeom prst="rect">
            <a:avLst/>
          </a:prstGeom>
        </p:spPr>
      </p:pic>
      <p:pic>
        <p:nvPicPr>
          <p:cNvPr id="19" name="Picture 18">
            <a:extLst>
              <a:ext uri="{FF2B5EF4-FFF2-40B4-BE49-F238E27FC236}">
                <a16:creationId xmlns:a16="http://schemas.microsoft.com/office/drawing/2014/main" id="{D9F6773C-2B07-4CEB-78A6-753F429FFB4E}"/>
              </a:ext>
            </a:extLst>
          </p:cNvPr>
          <p:cNvPicPr>
            <a:picLocks noChangeAspect="1"/>
          </p:cNvPicPr>
          <p:nvPr/>
        </p:nvPicPr>
        <p:blipFill>
          <a:blip r:embed="rId6"/>
          <a:stretch>
            <a:fillRect/>
          </a:stretch>
        </p:blipFill>
        <p:spPr>
          <a:xfrm>
            <a:off x="6954084" y="3598469"/>
            <a:ext cx="1889278" cy="3103814"/>
          </a:xfrm>
          <a:prstGeom prst="rect">
            <a:avLst/>
          </a:prstGeom>
        </p:spPr>
      </p:pic>
      <p:pic>
        <p:nvPicPr>
          <p:cNvPr id="24" name="Picture 23">
            <a:extLst>
              <a:ext uri="{FF2B5EF4-FFF2-40B4-BE49-F238E27FC236}">
                <a16:creationId xmlns:a16="http://schemas.microsoft.com/office/drawing/2014/main" id="{FE1C4EB2-32D3-3FD4-19B3-C7B674A8C632}"/>
              </a:ext>
            </a:extLst>
          </p:cNvPr>
          <p:cNvPicPr>
            <a:picLocks noChangeAspect="1"/>
          </p:cNvPicPr>
          <p:nvPr/>
        </p:nvPicPr>
        <p:blipFill>
          <a:blip r:embed="rId7"/>
          <a:stretch>
            <a:fillRect/>
          </a:stretch>
        </p:blipFill>
        <p:spPr>
          <a:xfrm>
            <a:off x="6838019" y="3214226"/>
            <a:ext cx="2014579" cy="300879"/>
          </a:xfrm>
          <a:prstGeom prst="rect">
            <a:avLst/>
          </a:prstGeom>
        </p:spPr>
      </p:pic>
      <p:sp>
        <p:nvSpPr>
          <p:cNvPr id="25" name="TextBox 24">
            <a:extLst>
              <a:ext uri="{FF2B5EF4-FFF2-40B4-BE49-F238E27FC236}">
                <a16:creationId xmlns:a16="http://schemas.microsoft.com/office/drawing/2014/main" id="{9EAFE33C-2BD6-356C-EBE9-EAA6C6591511}"/>
              </a:ext>
            </a:extLst>
          </p:cNvPr>
          <p:cNvSpPr txBox="1"/>
          <p:nvPr/>
        </p:nvSpPr>
        <p:spPr>
          <a:xfrm>
            <a:off x="8936610" y="4250912"/>
            <a:ext cx="2832515" cy="1569660"/>
          </a:xfrm>
          <a:prstGeom prst="rect">
            <a:avLst/>
          </a:prstGeom>
          <a:noFill/>
        </p:spPr>
        <p:txBody>
          <a:bodyPr wrap="square" rtlCol="0">
            <a:spAutoFit/>
          </a:bodyPr>
          <a:lstStyle/>
          <a:p>
            <a:pPr marL="0" indent="0" algn="ctr">
              <a:spcBef>
                <a:spcPts val="1200"/>
              </a:spcBef>
              <a:buClr>
                <a:srgbClr val="5B9BD5"/>
              </a:buClr>
              <a:buNone/>
            </a:pPr>
            <a:r>
              <a:rPr lang="en-US" sz="2400" b="1" dirty="0">
                <a:solidFill>
                  <a:srgbClr val="ED7B2E"/>
                </a:solidFill>
              </a:rPr>
              <a:t>This county has overspent its Energy Admin funding by $22,504.17</a:t>
            </a:r>
            <a:endParaRPr lang="en-US" sz="2400" dirty="0"/>
          </a:p>
        </p:txBody>
      </p:sp>
    </p:spTree>
    <p:extLst>
      <p:ext uri="{BB962C8B-B14F-4D97-AF65-F5344CB8AC3E}">
        <p14:creationId xmlns:p14="http://schemas.microsoft.com/office/powerpoint/2010/main" val="2212044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287AA-7269-2ADE-6C0C-DA31D8D772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50616-8553-2E9F-CB09-046700C9D5E3}"/>
              </a:ext>
            </a:extLst>
          </p:cNvPr>
          <p:cNvSpPr>
            <a:spLocks noGrp="1"/>
          </p:cNvSpPr>
          <p:nvPr>
            <p:ph idx="1"/>
          </p:nvPr>
        </p:nvSpPr>
        <p:spPr>
          <a:xfrm>
            <a:off x="916866" y="998089"/>
            <a:ext cx="10494173" cy="5321760"/>
          </a:xfrm>
        </p:spPr>
        <p:txBody>
          <a:bodyPr>
            <a:normAutofit/>
          </a:bodyPr>
          <a:lstStyle/>
          <a:p>
            <a:pPr marL="0" indent="0">
              <a:spcBef>
                <a:spcPts val="2400"/>
              </a:spcBef>
              <a:buClr>
                <a:srgbClr val="5B9BD5"/>
              </a:buClr>
              <a:buNone/>
            </a:pPr>
            <a:endParaRPr lang="en-US" sz="1800" dirty="0">
              <a:latin typeface="Aptos" panose="020B0004020202020204" pitchFamily="34" charset="0"/>
            </a:endParaRPr>
          </a:p>
          <a:p>
            <a:pPr marL="0" indent="0">
              <a:spcBef>
                <a:spcPts val="2400"/>
              </a:spcBef>
              <a:buClr>
                <a:srgbClr val="5B9BD5"/>
              </a:buClr>
              <a:buNone/>
            </a:pPr>
            <a:r>
              <a:rPr lang="en-US" sz="2200" dirty="0"/>
              <a:t>These adjustments are shown on the XS335 report with **, which denotes state office manual adjustments.</a:t>
            </a:r>
          </a:p>
          <a:p>
            <a:pPr marL="0" indent="0">
              <a:spcBef>
                <a:spcPts val="2400"/>
              </a:spcBef>
              <a:buClr>
                <a:srgbClr val="5B9BD5"/>
              </a:buClr>
              <a:buNone/>
            </a:pPr>
            <a:r>
              <a:rPr lang="en-US" sz="2200" b="1" dirty="0"/>
              <a:t>The $22,504.17 for prior months plus Energy Admin overspending for the current month will show in this entry.</a:t>
            </a:r>
          </a:p>
          <a:p>
            <a:pPr marL="0" indent="0">
              <a:spcBef>
                <a:spcPts val="2400"/>
              </a:spcBef>
              <a:buClr>
                <a:srgbClr val="5B9BD5"/>
              </a:buClr>
              <a:buNone/>
            </a:pPr>
            <a:endParaRPr lang="en-US" sz="1800" dirty="0">
              <a:latin typeface="Aptos" panose="020B0004020202020204" pitchFamily="34" charset="0"/>
            </a:endParaRPr>
          </a:p>
          <a:p>
            <a:pPr marL="0" indent="0">
              <a:spcBef>
                <a:spcPts val="2400"/>
              </a:spcBef>
              <a:buClr>
                <a:srgbClr val="5B9BD5"/>
              </a:buClr>
              <a:buNone/>
            </a:pPr>
            <a:endParaRPr lang="en-US" sz="1800" dirty="0">
              <a:latin typeface="Aptos" panose="020B0004020202020204" pitchFamily="34" charset="0"/>
            </a:endParaRPr>
          </a:p>
          <a:p>
            <a:pPr marL="0" indent="0">
              <a:spcBef>
                <a:spcPts val="2400"/>
              </a:spcBef>
              <a:buClr>
                <a:srgbClr val="5B9BD5"/>
              </a:buClr>
              <a:buNone/>
            </a:pPr>
            <a:r>
              <a:rPr lang="en-US" sz="2200" dirty="0"/>
              <a:t>Depending on the total amount of overspending, the county may receive a reduced or no reimbursement from expenditures claimed on the 1571. </a:t>
            </a:r>
          </a:p>
          <a:p>
            <a:pPr marL="0" indent="0">
              <a:spcBef>
                <a:spcPts val="2400"/>
              </a:spcBef>
              <a:buClr>
                <a:srgbClr val="5B9BD5"/>
              </a:buClr>
              <a:buNone/>
            </a:pPr>
            <a:endParaRPr lang="en-US" dirty="0"/>
          </a:p>
        </p:txBody>
      </p:sp>
      <p:sp>
        <p:nvSpPr>
          <p:cNvPr id="6" name="Title 1">
            <a:extLst>
              <a:ext uri="{FF2B5EF4-FFF2-40B4-BE49-F238E27FC236}">
                <a16:creationId xmlns:a16="http://schemas.microsoft.com/office/drawing/2014/main" id="{0F127B88-679D-B46B-6990-3883B5C132E8}"/>
              </a:ext>
            </a:extLst>
          </p:cNvPr>
          <p:cNvSpPr>
            <a:spLocks noGrp="1"/>
          </p:cNvSpPr>
          <p:nvPr>
            <p:ph type="title"/>
          </p:nvPr>
        </p:nvSpPr>
        <p:spPr>
          <a:xfrm>
            <a:off x="926299" y="223056"/>
            <a:ext cx="9717232" cy="1152074"/>
          </a:xfrm>
        </p:spPr>
        <p:txBody>
          <a:bodyPr>
            <a:normAutofit/>
          </a:bodyPr>
          <a:lstStyle/>
          <a:p>
            <a:r>
              <a:rPr lang="en-US" sz="4800" b="1" dirty="0">
                <a:solidFill>
                  <a:srgbClr val="5B9BD5"/>
                </a:solidFill>
              </a:rPr>
              <a:t>Negative Check Adjustments </a:t>
            </a:r>
            <a:r>
              <a:rPr lang="en-US" sz="3200" b="1" i="1" dirty="0">
                <a:solidFill>
                  <a:srgbClr val="5B9BD5"/>
                </a:solidFill>
              </a:rPr>
              <a:t>(continued)</a:t>
            </a:r>
            <a:endParaRPr lang="en-US" sz="3200" b="1" dirty="0">
              <a:solidFill>
                <a:srgbClr val="5B9BD5"/>
              </a:solidFill>
            </a:endParaRPr>
          </a:p>
        </p:txBody>
      </p:sp>
      <p:sp>
        <p:nvSpPr>
          <p:cNvPr id="7" name="Arrow: Right 6">
            <a:extLst>
              <a:ext uri="{FF2B5EF4-FFF2-40B4-BE49-F238E27FC236}">
                <a16:creationId xmlns:a16="http://schemas.microsoft.com/office/drawing/2014/main" id="{3FB496FB-95E7-8E59-CFD2-0B150398E412}"/>
              </a:ext>
            </a:extLst>
          </p:cNvPr>
          <p:cNvSpPr/>
          <p:nvPr/>
        </p:nvSpPr>
        <p:spPr>
          <a:xfrm>
            <a:off x="5588205" y="5465520"/>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BDF6EEAA-6819-2F28-924F-CF3D6EB85127}"/>
              </a:ext>
            </a:extLst>
          </p:cNvPr>
          <p:cNvSpPr/>
          <p:nvPr/>
        </p:nvSpPr>
        <p:spPr>
          <a:xfrm>
            <a:off x="2475517" y="3213406"/>
            <a:ext cx="978408" cy="484632"/>
          </a:xfrm>
          <a:prstGeom prst="rightArrow">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C366D4B-DF06-0224-2598-14778212770D}"/>
              </a:ext>
            </a:extLst>
          </p:cNvPr>
          <p:cNvPicPr>
            <a:picLocks noChangeAspect="1"/>
          </p:cNvPicPr>
          <p:nvPr/>
        </p:nvPicPr>
        <p:blipFill>
          <a:blip r:embed="rId3"/>
          <a:stretch>
            <a:fillRect/>
          </a:stretch>
        </p:blipFill>
        <p:spPr>
          <a:xfrm>
            <a:off x="3638206" y="3288822"/>
            <a:ext cx="7514447" cy="320383"/>
          </a:xfrm>
          <a:prstGeom prst="rect">
            <a:avLst/>
          </a:prstGeom>
          <a:ln w="38100">
            <a:solidFill>
              <a:srgbClr val="5B9BD5"/>
            </a:solidFill>
          </a:ln>
        </p:spPr>
      </p:pic>
      <p:pic>
        <p:nvPicPr>
          <p:cNvPr id="12" name="Picture 11">
            <a:extLst>
              <a:ext uri="{FF2B5EF4-FFF2-40B4-BE49-F238E27FC236}">
                <a16:creationId xmlns:a16="http://schemas.microsoft.com/office/drawing/2014/main" id="{0D04BB25-87A7-24D3-E032-D224D8270235}"/>
              </a:ext>
            </a:extLst>
          </p:cNvPr>
          <p:cNvPicPr>
            <a:picLocks noChangeAspect="1"/>
          </p:cNvPicPr>
          <p:nvPr/>
        </p:nvPicPr>
        <p:blipFill>
          <a:blip r:embed="rId4"/>
          <a:stretch>
            <a:fillRect/>
          </a:stretch>
        </p:blipFill>
        <p:spPr>
          <a:xfrm>
            <a:off x="6227820" y="3840497"/>
            <a:ext cx="4556444" cy="322052"/>
          </a:xfrm>
          <a:prstGeom prst="rect">
            <a:avLst/>
          </a:prstGeom>
          <a:ln w="38100">
            <a:solidFill>
              <a:srgbClr val="5B9BD5"/>
            </a:solidFill>
          </a:ln>
        </p:spPr>
      </p:pic>
      <p:pic>
        <p:nvPicPr>
          <p:cNvPr id="14" name="Picture 13">
            <a:extLst>
              <a:ext uri="{FF2B5EF4-FFF2-40B4-BE49-F238E27FC236}">
                <a16:creationId xmlns:a16="http://schemas.microsoft.com/office/drawing/2014/main" id="{14E44179-018F-2AB6-D6A9-822AE38E78A8}"/>
              </a:ext>
            </a:extLst>
          </p:cNvPr>
          <p:cNvPicPr>
            <a:picLocks noChangeAspect="1"/>
          </p:cNvPicPr>
          <p:nvPr/>
        </p:nvPicPr>
        <p:blipFill>
          <a:blip r:embed="rId5"/>
          <a:stretch>
            <a:fillRect/>
          </a:stretch>
        </p:blipFill>
        <p:spPr>
          <a:xfrm>
            <a:off x="6650945" y="5446666"/>
            <a:ext cx="3424358" cy="543021"/>
          </a:xfrm>
          <a:prstGeom prst="rect">
            <a:avLst/>
          </a:prstGeom>
          <a:ln w="38100">
            <a:solidFill>
              <a:srgbClr val="5B9BD5"/>
            </a:solidFill>
          </a:ln>
        </p:spPr>
      </p:pic>
      <p:pic>
        <p:nvPicPr>
          <p:cNvPr id="2" name="Picture 1">
            <a:extLst>
              <a:ext uri="{FF2B5EF4-FFF2-40B4-BE49-F238E27FC236}">
                <a16:creationId xmlns:a16="http://schemas.microsoft.com/office/drawing/2014/main" id="{93C05E11-64E6-0C55-71A3-D45CC2E1B5F5}"/>
              </a:ext>
            </a:extLst>
          </p:cNvPr>
          <p:cNvPicPr>
            <a:picLocks noChangeAspect="1"/>
          </p:cNvPicPr>
          <p:nvPr/>
        </p:nvPicPr>
        <p:blipFill>
          <a:blip r:embed="rId6"/>
          <a:stretch>
            <a:fillRect/>
          </a:stretch>
        </p:blipFill>
        <p:spPr>
          <a:xfrm>
            <a:off x="0" y="6552106"/>
            <a:ext cx="12192000" cy="316992"/>
          </a:xfrm>
          <a:prstGeom prst="rect">
            <a:avLst/>
          </a:prstGeom>
        </p:spPr>
      </p:pic>
      <p:pic>
        <p:nvPicPr>
          <p:cNvPr id="4" name="Picture 3">
            <a:extLst>
              <a:ext uri="{FF2B5EF4-FFF2-40B4-BE49-F238E27FC236}">
                <a16:creationId xmlns:a16="http://schemas.microsoft.com/office/drawing/2014/main" id="{B78E5773-81AE-561C-7698-C8B85C70A15C}"/>
              </a:ext>
            </a:extLst>
          </p:cNvPr>
          <p:cNvPicPr>
            <a:picLocks noChangeAspect="1"/>
          </p:cNvPicPr>
          <p:nvPr/>
        </p:nvPicPr>
        <p:blipFill>
          <a:blip r:embed="rId7"/>
          <a:stretch>
            <a:fillRect/>
          </a:stretch>
        </p:blipFill>
        <p:spPr>
          <a:xfrm rot="5400000">
            <a:off x="5975970" y="323262"/>
            <a:ext cx="240060" cy="12192001"/>
          </a:xfrm>
          <a:prstGeom prst="rect">
            <a:avLst/>
          </a:prstGeom>
        </p:spPr>
      </p:pic>
    </p:spTree>
    <p:extLst>
      <p:ext uri="{BB962C8B-B14F-4D97-AF65-F5344CB8AC3E}">
        <p14:creationId xmlns:p14="http://schemas.microsoft.com/office/powerpoint/2010/main" val="1261230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17842-22D6-64FF-2D3E-D31CB5EA843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EC3EA4-3E07-F069-7498-CC0778F890F8}"/>
              </a:ext>
            </a:extLst>
          </p:cNvPr>
          <p:cNvSpPr>
            <a:spLocks noGrp="1"/>
          </p:cNvSpPr>
          <p:nvPr>
            <p:ph type="title"/>
          </p:nvPr>
        </p:nvSpPr>
        <p:spPr>
          <a:xfrm>
            <a:off x="1237384" y="223056"/>
            <a:ext cx="9717232" cy="1152074"/>
          </a:xfrm>
        </p:spPr>
        <p:txBody>
          <a:bodyPr>
            <a:normAutofit/>
          </a:bodyPr>
          <a:lstStyle/>
          <a:p>
            <a:r>
              <a:rPr lang="en-US" sz="4800" b="1" dirty="0">
                <a:solidFill>
                  <a:srgbClr val="5B9BD5"/>
                </a:solidFill>
              </a:rPr>
              <a:t>Medicaid Expansion Funding</a:t>
            </a:r>
            <a:endParaRPr lang="en-US" b="1" dirty="0">
              <a:solidFill>
                <a:srgbClr val="5B9BD5"/>
              </a:solidFill>
            </a:endParaRPr>
          </a:p>
        </p:txBody>
      </p:sp>
      <p:sp>
        <p:nvSpPr>
          <p:cNvPr id="9" name="Rectangle 8">
            <a:extLst>
              <a:ext uri="{FF2B5EF4-FFF2-40B4-BE49-F238E27FC236}">
                <a16:creationId xmlns:a16="http://schemas.microsoft.com/office/drawing/2014/main" id="{E371D8E7-1A2D-7864-3D1C-29CD501741E2}"/>
              </a:ext>
            </a:extLst>
          </p:cNvPr>
          <p:cNvSpPr/>
          <p:nvPr/>
        </p:nvSpPr>
        <p:spPr>
          <a:xfrm>
            <a:off x="528" y="0"/>
            <a:ext cx="824972" cy="6858000"/>
          </a:xfrm>
          <a:prstGeom prst="rect">
            <a:avLst/>
          </a:prstGeom>
          <a:solidFill>
            <a:srgbClr val="023F5C"/>
          </a:solidFill>
          <a:ln>
            <a:solidFill>
              <a:srgbClr val="02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8FB5D152-BC31-754A-507D-B04FF9A48DF6}"/>
              </a:ext>
            </a:extLst>
          </p:cNvPr>
          <p:cNvPicPr>
            <a:picLocks noChangeAspect="1"/>
          </p:cNvPicPr>
          <p:nvPr/>
        </p:nvPicPr>
        <p:blipFill>
          <a:blip r:embed="rId3"/>
          <a:stretch>
            <a:fillRect/>
          </a:stretch>
        </p:blipFill>
        <p:spPr>
          <a:xfrm>
            <a:off x="884307" y="0"/>
            <a:ext cx="180135" cy="6858000"/>
          </a:xfrm>
          <a:prstGeom prst="rect">
            <a:avLst/>
          </a:prstGeom>
        </p:spPr>
      </p:pic>
      <p:sp>
        <p:nvSpPr>
          <p:cNvPr id="7" name="Content Placeholder 2">
            <a:extLst>
              <a:ext uri="{FF2B5EF4-FFF2-40B4-BE49-F238E27FC236}">
                <a16:creationId xmlns:a16="http://schemas.microsoft.com/office/drawing/2014/main" id="{46430A7A-8909-B603-0D47-688E8E045DCA}"/>
              </a:ext>
            </a:extLst>
          </p:cNvPr>
          <p:cNvSpPr>
            <a:spLocks noGrp="1"/>
          </p:cNvSpPr>
          <p:nvPr>
            <p:ph idx="1"/>
          </p:nvPr>
        </p:nvSpPr>
        <p:spPr>
          <a:xfrm>
            <a:off x="1236663" y="1374775"/>
            <a:ext cx="10494962" cy="5322888"/>
          </a:xfrm>
          <a:prstGeom prst="rect">
            <a:avLst/>
          </a:prstGeom>
        </p:spPr>
        <p:txBody>
          <a:bodyPr vert="horz" lIns="91440" tIns="45720" rIns="91440" bIns="45720" rtlCol="0">
            <a:normAutofit/>
          </a:bodyPr>
          <a:lstStyle>
            <a:lvl1pPr marL="182563" indent="-182563" algn="l" rtl="0" eaLnBrk="0" fontAlgn="base" hangingPunct="0">
              <a:lnSpc>
                <a:spcPct val="95000"/>
              </a:lnSpc>
              <a:spcBef>
                <a:spcPts val="1400"/>
              </a:spcBef>
              <a:spcAft>
                <a:spcPts val="200"/>
              </a:spcAft>
              <a:buClr>
                <a:schemeClr val="accent1"/>
              </a:buClr>
              <a:buSzPct val="80000"/>
              <a:buFont typeface="Arial" panose="020B0604020202020204" pitchFamily="34" charset="0"/>
              <a:buChar char="•"/>
              <a:defRPr sz="2000" kern="1200" spc="10">
                <a:solidFill>
                  <a:srgbClr val="595959"/>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kern="1200">
                <a:solidFill>
                  <a:srgbClr val="595959"/>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ctr">
              <a:buClr>
                <a:srgbClr val="ED7B2E"/>
              </a:buClr>
              <a:buSzPct val="100000"/>
              <a:defRPr/>
            </a:pPr>
            <a:r>
              <a:rPr lang="en-US" sz="2400" dirty="0">
                <a:solidFill>
                  <a:srgbClr val="023F5C"/>
                </a:solidFill>
              </a:rPr>
              <a:t>Ongoing funding for Medicaid Expansion</a:t>
            </a:r>
          </a:p>
          <a:p>
            <a:pPr algn="ctr">
              <a:buClr>
                <a:srgbClr val="ED7B2E"/>
              </a:buClr>
              <a:buSzPct val="100000"/>
              <a:defRPr/>
            </a:pPr>
            <a:r>
              <a:rPr lang="en-US" sz="2400" dirty="0">
                <a:solidFill>
                  <a:srgbClr val="5B9BD5"/>
                </a:solidFill>
              </a:rPr>
              <a:t>Extra state revenue for staffing expenses due to for Medicaid Expansion.</a:t>
            </a:r>
          </a:p>
          <a:p>
            <a:pPr algn="ctr">
              <a:buClr>
                <a:srgbClr val="ED7B2E"/>
              </a:buClr>
              <a:buSzPct val="100000"/>
              <a:defRPr/>
            </a:pPr>
            <a:r>
              <a:rPr lang="en-US" sz="2400" dirty="0">
                <a:solidFill>
                  <a:schemeClr val="accent2"/>
                </a:solidFill>
              </a:rPr>
              <a:t>Initial ‘supplanting’ of budgeted expenditures removed from guidelines – 	ALL Medicaid staff may code to these funds.</a:t>
            </a:r>
          </a:p>
          <a:p>
            <a:pPr algn="ctr">
              <a:buClr>
                <a:srgbClr val="ED7B2E"/>
              </a:buClr>
              <a:buSzPct val="100000"/>
              <a:defRPr/>
            </a:pPr>
            <a:r>
              <a:rPr lang="en-US" sz="2400" dirty="0">
                <a:solidFill>
                  <a:srgbClr val="5B9BD5"/>
                </a:solidFill>
              </a:rPr>
              <a:t>MIX is for Family &amp; Children’s and MAE is for Adult Medicaid</a:t>
            </a:r>
          </a:p>
          <a:p>
            <a:pPr algn="ctr">
              <a:buClr>
                <a:srgbClr val="ED7B2E"/>
              </a:buClr>
              <a:buSzPct val="100000"/>
              <a:defRPr/>
            </a:pPr>
            <a:r>
              <a:rPr lang="en-US" sz="2400" dirty="0">
                <a:solidFill>
                  <a:srgbClr val="023F5C"/>
                </a:solidFill>
              </a:rPr>
              <a:t>Used for staff coding, equipment for Medicaid Staff. (Equipment must request to and be approved to direct charge and must be used exclusively by Medicaid staff and tracked.)</a:t>
            </a:r>
          </a:p>
          <a:p>
            <a:pPr algn="ctr">
              <a:buClr>
                <a:srgbClr val="ED7B2E"/>
              </a:buClr>
              <a:buSzPct val="100000"/>
              <a:defRPr/>
            </a:pPr>
            <a:r>
              <a:rPr lang="en-US" sz="2400" dirty="0">
                <a:solidFill>
                  <a:srgbClr val="5B9BD5"/>
                </a:solidFill>
              </a:rPr>
              <a:t>E&amp;E allowable expenditures (staff who do not key daysheets, overhead) will cost allocate to these funds.</a:t>
            </a:r>
          </a:p>
          <a:p>
            <a:pPr algn="ctr">
              <a:buClr>
                <a:srgbClr val="ED7B2E"/>
              </a:buClr>
              <a:buSzPct val="100000"/>
              <a:defRPr/>
            </a:pPr>
            <a:r>
              <a:rPr lang="en-US" sz="2400" dirty="0">
                <a:solidFill>
                  <a:srgbClr val="023F5C"/>
                </a:solidFill>
              </a:rPr>
              <a:t>Reimbursed through the 1571 process.</a:t>
            </a:r>
          </a:p>
          <a:p>
            <a:pPr marL="0" indent="0" algn="ctr">
              <a:buFont typeface="Arial" panose="020B0604020202020204" pitchFamily="34" charset="0"/>
              <a:buNone/>
              <a:defRPr/>
            </a:pPr>
            <a:endParaRPr lang="en-US" sz="2400" dirty="0">
              <a:solidFill>
                <a:schemeClr val="accent1">
                  <a:lumMod val="75000"/>
                </a:schemeClr>
              </a:solidFill>
            </a:endParaRPr>
          </a:p>
          <a:p>
            <a:pPr marL="0" indent="0" algn="ctr">
              <a:buFont typeface="Arial" panose="020B0604020202020204" pitchFamily="34" charset="0"/>
              <a:buNone/>
              <a:defRPr/>
            </a:pPr>
            <a:endParaRPr lang="en-US" sz="2400" dirty="0">
              <a:solidFill>
                <a:schemeClr val="accent1">
                  <a:lumMod val="75000"/>
                </a:schemeClr>
              </a:solidFill>
            </a:endParaRPr>
          </a:p>
          <a:p>
            <a:pPr marL="0" indent="0" algn="ctr">
              <a:buFont typeface="Arial" panose="020B0604020202020204" pitchFamily="34" charset="0"/>
              <a:buNone/>
              <a:defRPr/>
            </a:pPr>
            <a:endParaRPr lang="en-US" sz="2400" dirty="0">
              <a:solidFill>
                <a:schemeClr val="accent1">
                  <a:lumMod val="75000"/>
                </a:schemeClr>
              </a:solidFill>
            </a:endParaRPr>
          </a:p>
        </p:txBody>
      </p:sp>
    </p:spTree>
    <p:extLst>
      <p:ext uri="{BB962C8B-B14F-4D97-AF65-F5344CB8AC3E}">
        <p14:creationId xmlns:p14="http://schemas.microsoft.com/office/powerpoint/2010/main" val="2388226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AEAE-2B38-D9C9-8F61-12C61350C2C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19B18F0-A313-7D88-7D81-FC454126D4A0}"/>
              </a:ext>
            </a:extLst>
          </p:cNvPr>
          <p:cNvSpPr>
            <a:spLocks noGrp="1"/>
          </p:cNvSpPr>
          <p:nvPr>
            <p:ph type="title"/>
          </p:nvPr>
        </p:nvSpPr>
        <p:spPr>
          <a:xfrm>
            <a:off x="907613" y="223056"/>
            <a:ext cx="10047003" cy="1152074"/>
          </a:xfrm>
        </p:spPr>
        <p:txBody>
          <a:bodyPr>
            <a:normAutofit/>
          </a:bodyPr>
          <a:lstStyle/>
          <a:p>
            <a:r>
              <a:rPr lang="en-US" sz="4800" b="1" dirty="0">
                <a:solidFill>
                  <a:srgbClr val="5B9BD5"/>
                </a:solidFill>
              </a:rPr>
              <a:t>Medicaid Expansion Funding </a:t>
            </a:r>
            <a:r>
              <a:rPr lang="en-US" sz="3200" b="1" i="1" dirty="0">
                <a:solidFill>
                  <a:srgbClr val="5B9BD5"/>
                </a:solidFill>
              </a:rPr>
              <a:t>(continued)</a:t>
            </a:r>
            <a:endParaRPr lang="en-US" sz="3200" b="1" dirty="0">
              <a:solidFill>
                <a:srgbClr val="5B9BD5"/>
              </a:solidFill>
            </a:endParaRPr>
          </a:p>
        </p:txBody>
      </p:sp>
      <p:pic>
        <p:nvPicPr>
          <p:cNvPr id="10" name="Picture 9">
            <a:extLst>
              <a:ext uri="{FF2B5EF4-FFF2-40B4-BE49-F238E27FC236}">
                <a16:creationId xmlns:a16="http://schemas.microsoft.com/office/drawing/2014/main" id="{9922D898-AD7D-81EA-468D-8449B8C0CC41}"/>
              </a:ext>
            </a:extLst>
          </p:cNvPr>
          <p:cNvPicPr>
            <a:picLocks noChangeAspect="1"/>
          </p:cNvPicPr>
          <p:nvPr/>
        </p:nvPicPr>
        <p:blipFill>
          <a:blip r:embed="rId3"/>
          <a:stretch>
            <a:fillRect/>
          </a:stretch>
        </p:blipFill>
        <p:spPr>
          <a:xfrm>
            <a:off x="337551" y="0"/>
            <a:ext cx="180135" cy="6858000"/>
          </a:xfrm>
          <a:prstGeom prst="rect">
            <a:avLst/>
          </a:prstGeom>
        </p:spPr>
      </p:pic>
      <p:sp>
        <p:nvSpPr>
          <p:cNvPr id="2" name="Content Placeholder 2">
            <a:extLst>
              <a:ext uri="{FF2B5EF4-FFF2-40B4-BE49-F238E27FC236}">
                <a16:creationId xmlns:a16="http://schemas.microsoft.com/office/drawing/2014/main" id="{72137DC9-E49F-E5B8-9EBC-DF0943C6227C}"/>
              </a:ext>
            </a:extLst>
          </p:cNvPr>
          <p:cNvSpPr>
            <a:spLocks noGrp="1"/>
          </p:cNvSpPr>
          <p:nvPr>
            <p:ph idx="1"/>
          </p:nvPr>
        </p:nvSpPr>
        <p:spPr>
          <a:xfrm>
            <a:off x="1236663" y="1374775"/>
            <a:ext cx="10494962" cy="5322888"/>
          </a:xfrm>
          <a:prstGeom prst="rect">
            <a:avLst/>
          </a:prstGeom>
        </p:spPr>
        <p:txBody>
          <a:bodyPr vert="horz" lIns="91440" tIns="45720" rIns="91440" bIns="45720" rtlCol="0">
            <a:normAutofit/>
          </a:bodyPr>
          <a:lstStyle>
            <a:lvl1pPr marL="182563" indent="-182563" algn="l" rtl="0" eaLnBrk="0" fontAlgn="base" hangingPunct="0">
              <a:lnSpc>
                <a:spcPct val="95000"/>
              </a:lnSpc>
              <a:spcBef>
                <a:spcPts val="1400"/>
              </a:spcBef>
              <a:spcAft>
                <a:spcPts val="200"/>
              </a:spcAft>
              <a:buClr>
                <a:schemeClr val="accent1"/>
              </a:buClr>
              <a:buSzPct val="80000"/>
              <a:buFont typeface="Arial" panose="020B0604020202020204" pitchFamily="34" charset="0"/>
              <a:buChar char="•"/>
              <a:defRPr sz="2000" kern="1200" spc="10">
                <a:solidFill>
                  <a:srgbClr val="595959"/>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kern="1200">
                <a:solidFill>
                  <a:srgbClr val="595959"/>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0"/>
              </a:spcBef>
              <a:spcAft>
                <a:spcPts val="0"/>
              </a:spcAft>
              <a:buFont typeface="Arial" panose="020B0604020202020204" pitchFamily="34" charset="0"/>
              <a:buNone/>
              <a:defRPr/>
            </a:pPr>
            <a:r>
              <a:rPr lang="en-US" sz="2400" dirty="0">
                <a:solidFill>
                  <a:srgbClr val="023F5C"/>
                </a:solidFill>
              </a:rPr>
              <a:t>Quarterly Allocation – </a:t>
            </a:r>
          </a:p>
          <a:p>
            <a:pPr marL="0" indent="0">
              <a:spcBef>
                <a:spcPts val="0"/>
              </a:spcBef>
              <a:spcAft>
                <a:spcPts val="0"/>
              </a:spcAft>
              <a:buFont typeface="Arial" panose="020B0604020202020204" pitchFamily="34" charset="0"/>
              <a:buNone/>
              <a:defRPr/>
            </a:pPr>
            <a:r>
              <a:rPr lang="en-US" sz="2400" dirty="0">
                <a:solidFill>
                  <a:srgbClr val="023F5C"/>
                </a:solidFill>
              </a:rPr>
              <a:t>XS411 “MED EXP”</a:t>
            </a:r>
            <a:r>
              <a:rPr lang="en-US" sz="2400" dirty="0">
                <a:solidFill>
                  <a:schemeClr val="accent1">
                    <a:lumMod val="75000"/>
                  </a:schemeClr>
                </a:solidFill>
              </a:rPr>
              <a:t>			</a:t>
            </a:r>
            <a:r>
              <a:rPr lang="en-US" sz="2400" dirty="0">
                <a:solidFill>
                  <a:srgbClr val="023F5C"/>
                </a:solidFill>
              </a:rPr>
              <a:t>XS335 – State Portion is capped 								allocation on XS411</a:t>
            </a:r>
          </a:p>
          <a:p>
            <a:pPr marL="0" indent="0" algn="ctr">
              <a:buFont typeface="Arial" panose="020B0604020202020204" pitchFamily="34" charset="0"/>
              <a:buNone/>
              <a:defRPr/>
            </a:pPr>
            <a:endParaRPr lang="en-US" sz="2400" dirty="0">
              <a:solidFill>
                <a:schemeClr val="accent1">
                  <a:lumMod val="75000"/>
                </a:schemeClr>
              </a:solidFill>
            </a:endParaRPr>
          </a:p>
          <a:p>
            <a:pPr marL="0" indent="0" algn="ctr">
              <a:buFont typeface="Arial" panose="020B0604020202020204" pitchFamily="34" charset="0"/>
              <a:buNone/>
              <a:defRPr/>
            </a:pPr>
            <a:endParaRPr lang="en-US" sz="2400" dirty="0">
              <a:solidFill>
                <a:schemeClr val="accent1">
                  <a:lumMod val="75000"/>
                </a:schemeClr>
              </a:solidFill>
            </a:endParaRPr>
          </a:p>
        </p:txBody>
      </p:sp>
      <p:pic>
        <p:nvPicPr>
          <p:cNvPr id="4" name="Picture 3" descr="Graphical user interface&#10;&#10;AI-generated content may be incorrect.">
            <a:extLst>
              <a:ext uri="{FF2B5EF4-FFF2-40B4-BE49-F238E27FC236}">
                <a16:creationId xmlns:a16="http://schemas.microsoft.com/office/drawing/2014/main" id="{73D7D8A3-EDEB-DC1E-B864-C94465EDF82F}"/>
              </a:ext>
            </a:extLst>
          </p:cNvPr>
          <p:cNvPicPr>
            <a:picLocks noChangeAspect="1"/>
          </p:cNvPicPr>
          <p:nvPr/>
        </p:nvPicPr>
        <p:blipFill>
          <a:blip r:embed="rId4">
            <a:extLst>
              <a:ext uri="{28A0092B-C50C-407E-A947-70E740481C1C}">
                <a14:useLocalDpi xmlns:a14="http://schemas.microsoft.com/office/drawing/2010/main" val="0"/>
              </a:ext>
            </a:extLst>
          </a:blip>
          <a:srcRect l="59062" t="26273" r="29755" b="63235"/>
          <a:stretch/>
        </p:blipFill>
        <p:spPr>
          <a:xfrm>
            <a:off x="1375456" y="2147425"/>
            <a:ext cx="2204357" cy="1834705"/>
          </a:xfrm>
          <a:prstGeom prst="rect">
            <a:avLst/>
          </a:prstGeom>
        </p:spPr>
      </p:pic>
      <p:pic>
        <p:nvPicPr>
          <p:cNvPr id="8" name="Picture 7" descr="Graphical user interface, application, table, Excel&#10;&#10;AI-generated content may be incorrect.">
            <a:extLst>
              <a:ext uri="{FF2B5EF4-FFF2-40B4-BE49-F238E27FC236}">
                <a16:creationId xmlns:a16="http://schemas.microsoft.com/office/drawing/2014/main" id="{2B2EE167-76D4-082A-3354-241F9DCFD038}"/>
              </a:ext>
            </a:extLst>
          </p:cNvPr>
          <p:cNvPicPr>
            <a:picLocks noChangeAspect="1"/>
          </p:cNvPicPr>
          <p:nvPr/>
        </p:nvPicPr>
        <p:blipFill>
          <a:blip r:embed="rId5">
            <a:extLst>
              <a:ext uri="{28A0092B-C50C-407E-A947-70E740481C1C}">
                <a14:useLocalDpi xmlns:a14="http://schemas.microsoft.com/office/drawing/2010/main" val="0"/>
              </a:ext>
            </a:extLst>
          </a:blip>
          <a:srcRect l="1005" t="39791" r="28481" b="18283"/>
          <a:stretch/>
        </p:blipFill>
        <p:spPr>
          <a:xfrm>
            <a:off x="2443899" y="4007532"/>
            <a:ext cx="8596993" cy="2715533"/>
          </a:xfrm>
          <a:prstGeom prst="rect">
            <a:avLst/>
          </a:prstGeom>
        </p:spPr>
      </p:pic>
      <p:pic>
        <p:nvPicPr>
          <p:cNvPr id="12" name="Picture 11" descr="Table&#10;&#10;AI-generated content may be incorrect.">
            <a:extLst>
              <a:ext uri="{FF2B5EF4-FFF2-40B4-BE49-F238E27FC236}">
                <a16:creationId xmlns:a16="http://schemas.microsoft.com/office/drawing/2014/main" id="{71064559-7285-3CAA-08E8-4F9584DD1907}"/>
              </a:ext>
            </a:extLst>
          </p:cNvPr>
          <p:cNvPicPr>
            <a:picLocks noChangeAspect="1"/>
          </p:cNvPicPr>
          <p:nvPr/>
        </p:nvPicPr>
        <p:blipFill>
          <a:blip r:embed="rId6">
            <a:extLst>
              <a:ext uri="{28A0092B-C50C-407E-A947-70E740481C1C}">
                <a14:useLocalDpi xmlns:a14="http://schemas.microsoft.com/office/drawing/2010/main" val="0"/>
              </a:ext>
            </a:extLst>
          </a:blip>
          <a:srcRect l="17277" t="13949" r="29285" b="80631"/>
          <a:stretch/>
        </p:blipFill>
        <p:spPr>
          <a:xfrm>
            <a:off x="4446952" y="3656467"/>
            <a:ext cx="6515100" cy="351065"/>
          </a:xfrm>
          <a:prstGeom prst="rect">
            <a:avLst/>
          </a:prstGeom>
        </p:spPr>
      </p:pic>
      <p:sp>
        <p:nvSpPr>
          <p:cNvPr id="13" name="Arrow: Right 12">
            <a:extLst>
              <a:ext uri="{FF2B5EF4-FFF2-40B4-BE49-F238E27FC236}">
                <a16:creationId xmlns:a16="http://schemas.microsoft.com/office/drawing/2014/main" id="{AA40FCBE-50B6-D1EB-005B-32CD7D8E5935}"/>
              </a:ext>
            </a:extLst>
          </p:cNvPr>
          <p:cNvSpPr/>
          <p:nvPr/>
        </p:nvSpPr>
        <p:spPr>
          <a:xfrm>
            <a:off x="1499570" y="5317475"/>
            <a:ext cx="978408" cy="484632"/>
          </a:xfrm>
          <a:prstGeom prst="rightArrow">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767946C4-A2B0-EFE0-33A3-BE369B2A5BC3}"/>
              </a:ext>
            </a:extLst>
          </p:cNvPr>
          <p:cNvSpPr/>
          <p:nvPr/>
        </p:nvSpPr>
        <p:spPr>
          <a:xfrm>
            <a:off x="1499570" y="6042241"/>
            <a:ext cx="978408" cy="484632"/>
          </a:xfrm>
          <a:prstGeom prst="rightArrow">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FC38D121-5646-24CA-D120-BED3E7A8B519}"/>
              </a:ext>
            </a:extLst>
          </p:cNvPr>
          <p:cNvSpPr/>
          <p:nvPr/>
        </p:nvSpPr>
        <p:spPr>
          <a:xfrm>
            <a:off x="7241967" y="2648953"/>
            <a:ext cx="484632" cy="978408"/>
          </a:xfrm>
          <a:prstGeom prst="downArrow">
            <a:avLst/>
          </a:prstGeom>
          <a:solidFill>
            <a:srgbClr val="5B9BD5"/>
          </a:solidFill>
          <a:ln>
            <a:solidFill>
              <a:srgbClr val="5B9B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1623DB2-3111-AAA2-F992-70F326568BAB}"/>
              </a:ext>
            </a:extLst>
          </p:cNvPr>
          <p:cNvPicPr>
            <a:picLocks noChangeAspect="1"/>
          </p:cNvPicPr>
          <p:nvPr/>
        </p:nvPicPr>
        <p:blipFill>
          <a:blip r:embed="rId7"/>
          <a:stretch>
            <a:fillRect/>
          </a:stretch>
        </p:blipFill>
        <p:spPr>
          <a:xfrm rot="16200000">
            <a:off x="-3270504" y="3270504"/>
            <a:ext cx="6858000" cy="316992"/>
          </a:xfrm>
          <a:prstGeom prst="rect">
            <a:avLst/>
          </a:prstGeom>
        </p:spPr>
      </p:pic>
      <p:pic>
        <p:nvPicPr>
          <p:cNvPr id="7" name="Picture 6">
            <a:extLst>
              <a:ext uri="{FF2B5EF4-FFF2-40B4-BE49-F238E27FC236}">
                <a16:creationId xmlns:a16="http://schemas.microsoft.com/office/drawing/2014/main" id="{BEBAF097-F4C9-4BAE-47DC-7F261935A872}"/>
              </a:ext>
            </a:extLst>
          </p:cNvPr>
          <p:cNvPicPr>
            <a:picLocks noChangeAspect="1"/>
          </p:cNvPicPr>
          <p:nvPr/>
        </p:nvPicPr>
        <p:blipFill>
          <a:blip r:embed="rId7"/>
          <a:stretch>
            <a:fillRect/>
          </a:stretch>
        </p:blipFill>
        <p:spPr>
          <a:xfrm rot="16200000">
            <a:off x="8604504" y="3270504"/>
            <a:ext cx="6858000" cy="316992"/>
          </a:xfrm>
          <a:prstGeom prst="rect">
            <a:avLst/>
          </a:prstGeom>
        </p:spPr>
      </p:pic>
      <p:pic>
        <p:nvPicPr>
          <p:cNvPr id="16" name="Picture 15">
            <a:extLst>
              <a:ext uri="{FF2B5EF4-FFF2-40B4-BE49-F238E27FC236}">
                <a16:creationId xmlns:a16="http://schemas.microsoft.com/office/drawing/2014/main" id="{F5351C97-C60F-36BF-DD5C-CAFDFD82AB70}"/>
              </a:ext>
            </a:extLst>
          </p:cNvPr>
          <p:cNvPicPr>
            <a:picLocks noChangeAspect="1"/>
          </p:cNvPicPr>
          <p:nvPr/>
        </p:nvPicPr>
        <p:blipFill>
          <a:blip r:embed="rId3"/>
          <a:stretch>
            <a:fillRect/>
          </a:stretch>
        </p:blipFill>
        <p:spPr>
          <a:xfrm>
            <a:off x="11688994" y="1568"/>
            <a:ext cx="180135" cy="6858000"/>
          </a:xfrm>
          <a:prstGeom prst="rect">
            <a:avLst/>
          </a:prstGeom>
        </p:spPr>
      </p:pic>
    </p:spTree>
    <p:extLst>
      <p:ext uri="{BB962C8B-B14F-4D97-AF65-F5344CB8AC3E}">
        <p14:creationId xmlns:p14="http://schemas.microsoft.com/office/powerpoint/2010/main" val="546797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C3A4-DE8D-0E52-1BB0-F92F157B1C2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551E8B8-AFA7-79FC-5DA8-D720F770D68E}"/>
              </a:ext>
            </a:extLst>
          </p:cNvPr>
          <p:cNvSpPr>
            <a:spLocks noGrp="1"/>
          </p:cNvSpPr>
          <p:nvPr>
            <p:ph type="title"/>
          </p:nvPr>
        </p:nvSpPr>
        <p:spPr>
          <a:xfrm>
            <a:off x="1237384" y="223056"/>
            <a:ext cx="9717232" cy="1152074"/>
          </a:xfrm>
        </p:spPr>
        <p:txBody>
          <a:bodyPr>
            <a:normAutofit/>
          </a:bodyPr>
          <a:lstStyle/>
          <a:p>
            <a:r>
              <a:rPr lang="en-US" sz="4800" b="1" dirty="0">
                <a:solidFill>
                  <a:srgbClr val="5B9BD5"/>
                </a:solidFill>
              </a:rPr>
              <a:t>Medicaid Expansion Funding </a:t>
            </a:r>
            <a:r>
              <a:rPr lang="en-US" sz="3200" b="1" i="1" dirty="0">
                <a:solidFill>
                  <a:srgbClr val="5B9BD5"/>
                </a:solidFill>
              </a:rPr>
              <a:t>(continued)</a:t>
            </a:r>
            <a:endParaRPr lang="en-US" sz="3200" b="1" dirty="0">
              <a:solidFill>
                <a:srgbClr val="5B9BD5"/>
              </a:solidFill>
            </a:endParaRPr>
          </a:p>
        </p:txBody>
      </p:sp>
      <p:sp>
        <p:nvSpPr>
          <p:cNvPr id="9" name="Rectangle 8">
            <a:extLst>
              <a:ext uri="{FF2B5EF4-FFF2-40B4-BE49-F238E27FC236}">
                <a16:creationId xmlns:a16="http://schemas.microsoft.com/office/drawing/2014/main" id="{2618F093-2F60-E177-B468-422EC57D0EF6}"/>
              </a:ext>
            </a:extLst>
          </p:cNvPr>
          <p:cNvSpPr/>
          <p:nvPr/>
        </p:nvSpPr>
        <p:spPr>
          <a:xfrm>
            <a:off x="528" y="0"/>
            <a:ext cx="824972" cy="6858000"/>
          </a:xfrm>
          <a:prstGeom prst="rect">
            <a:avLst/>
          </a:prstGeom>
          <a:solidFill>
            <a:srgbClr val="023F5C"/>
          </a:solidFill>
          <a:ln>
            <a:solidFill>
              <a:srgbClr val="02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6B584CAC-7061-163B-7479-4D33B41FDDF0}"/>
              </a:ext>
            </a:extLst>
          </p:cNvPr>
          <p:cNvPicPr>
            <a:picLocks noChangeAspect="1"/>
          </p:cNvPicPr>
          <p:nvPr/>
        </p:nvPicPr>
        <p:blipFill>
          <a:blip r:embed="rId3"/>
          <a:stretch>
            <a:fillRect/>
          </a:stretch>
        </p:blipFill>
        <p:spPr>
          <a:xfrm>
            <a:off x="884307" y="0"/>
            <a:ext cx="180135" cy="6858000"/>
          </a:xfrm>
          <a:prstGeom prst="rect">
            <a:avLst/>
          </a:prstGeom>
        </p:spPr>
      </p:pic>
      <p:sp>
        <p:nvSpPr>
          <p:cNvPr id="2" name="Content Placeholder 2">
            <a:extLst>
              <a:ext uri="{FF2B5EF4-FFF2-40B4-BE49-F238E27FC236}">
                <a16:creationId xmlns:a16="http://schemas.microsoft.com/office/drawing/2014/main" id="{77030494-8D03-7A0C-442A-8BC809475E3A}"/>
              </a:ext>
            </a:extLst>
          </p:cNvPr>
          <p:cNvSpPr>
            <a:spLocks noGrp="1"/>
          </p:cNvSpPr>
          <p:nvPr>
            <p:ph idx="1"/>
          </p:nvPr>
        </p:nvSpPr>
        <p:spPr>
          <a:xfrm>
            <a:off x="1236663" y="1374775"/>
            <a:ext cx="10494962" cy="5322888"/>
          </a:xfrm>
          <a:prstGeom prst="rect">
            <a:avLst/>
          </a:prstGeom>
        </p:spPr>
        <p:txBody>
          <a:bodyPr vert="horz" lIns="91440" tIns="45720" rIns="91440" bIns="45720" rtlCol="0">
            <a:normAutofit/>
          </a:bodyPr>
          <a:lstStyle>
            <a:lvl1pPr marL="182563" indent="-182563" algn="l" rtl="0" eaLnBrk="0" fontAlgn="base" hangingPunct="0">
              <a:lnSpc>
                <a:spcPct val="95000"/>
              </a:lnSpc>
              <a:spcBef>
                <a:spcPts val="1400"/>
              </a:spcBef>
              <a:spcAft>
                <a:spcPts val="200"/>
              </a:spcAft>
              <a:buClr>
                <a:schemeClr val="accent1"/>
              </a:buClr>
              <a:buSzPct val="80000"/>
              <a:buFont typeface="Arial" panose="020B0604020202020204" pitchFamily="34" charset="0"/>
              <a:buChar char="•"/>
              <a:defRPr sz="2000" kern="1200" spc="10">
                <a:solidFill>
                  <a:srgbClr val="595959"/>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kern="1200">
                <a:solidFill>
                  <a:srgbClr val="595959"/>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spcBef>
                <a:spcPts val="0"/>
              </a:spcBef>
              <a:spcAft>
                <a:spcPts val="0"/>
              </a:spcAft>
              <a:buNone/>
            </a:pPr>
            <a:r>
              <a:rPr lang="en-US" sz="2800" dirty="0">
                <a:solidFill>
                  <a:schemeClr val="accent2"/>
                </a:solidFill>
              </a:rPr>
              <a:t>MAE/MIX to and from Medicaid Codes are an allowable </a:t>
            </a:r>
          </a:p>
          <a:p>
            <a:pPr marL="0" indent="0" algn="ctr">
              <a:spcBef>
                <a:spcPts val="0"/>
              </a:spcBef>
              <a:spcAft>
                <a:spcPts val="0"/>
              </a:spcAft>
              <a:buNone/>
            </a:pPr>
            <a:r>
              <a:rPr lang="en-US" sz="2800" dirty="0">
                <a:solidFill>
                  <a:schemeClr val="accent2"/>
                </a:solidFill>
              </a:rPr>
              <a:t>administrative coding shift</a:t>
            </a:r>
          </a:p>
          <a:p>
            <a:pPr marL="0" indent="0" algn="ctr">
              <a:buNone/>
            </a:pPr>
            <a:endParaRPr lang="en-US" sz="2000"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endParaRPr lang="en-US" sz="2000" dirty="0">
              <a:solidFill>
                <a:schemeClr val="tx2">
                  <a:lumMod val="60000"/>
                  <a:lumOff val="40000"/>
                </a:schemeClr>
              </a:solidFill>
            </a:endParaRPr>
          </a:p>
          <a:p>
            <a:pPr marL="0" indent="0" algn="ctr">
              <a:buNone/>
            </a:pPr>
            <a:endParaRPr lang="en-US" dirty="0">
              <a:solidFill>
                <a:schemeClr val="tx2">
                  <a:lumMod val="60000"/>
                  <a:lumOff val="40000"/>
                </a:schemeClr>
              </a:solidFill>
            </a:endParaRPr>
          </a:p>
          <a:p>
            <a:pPr marL="0" indent="0" algn="ctr">
              <a:buNone/>
            </a:pPr>
            <a:endParaRPr lang="en-US" sz="2000" dirty="0">
              <a:solidFill>
                <a:schemeClr val="accent1"/>
              </a:solidFill>
            </a:endParaRPr>
          </a:p>
          <a:p>
            <a:pPr marL="0" indent="0" algn="ctr">
              <a:buNone/>
            </a:pPr>
            <a:endParaRPr lang="en-US" dirty="0">
              <a:solidFill>
                <a:schemeClr val="accent1"/>
              </a:solidFill>
            </a:endParaRPr>
          </a:p>
          <a:p>
            <a:pPr marL="2317437" lvl="8" indent="0">
              <a:buNone/>
            </a:pPr>
            <a:r>
              <a:rPr lang="en-US" sz="2800" dirty="0">
                <a:solidFill>
                  <a:srgbClr val="5B9BD5"/>
                </a:solidFill>
              </a:rPr>
              <a:t>Please do not wait until </a:t>
            </a:r>
          </a:p>
          <a:p>
            <a:pPr marL="2317437" lvl="8" indent="0">
              <a:buNone/>
            </a:pPr>
            <a:r>
              <a:rPr lang="en-US" sz="2800" dirty="0">
                <a:solidFill>
                  <a:srgbClr val="5B9BD5"/>
                </a:solidFill>
              </a:rPr>
              <a:t>year-end to draw these funds</a:t>
            </a:r>
          </a:p>
          <a:p>
            <a:pPr marL="0" indent="0" algn="ctr">
              <a:buNone/>
            </a:pPr>
            <a:endParaRPr lang="en-US" sz="2000" dirty="0">
              <a:solidFill>
                <a:schemeClr val="tx2">
                  <a:lumMod val="60000"/>
                  <a:lumOff val="40000"/>
                </a:schemeClr>
              </a:solidFill>
            </a:endParaRPr>
          </a:p>
          <a:p>
            <a:pPr marL="0" indent="0" algn="ctr">
              <a:buFont typeface="Arial" panose="020B0604020202020204" pitchFamily="34" charset="0"/>
              <a:buNone/>
              <a:defRPr/>
            </a:pPr>
            <a:endParaRPr lang="en-US" sz="2400" dirty="0">
              <a:solidFill>
                <a:schemeClr val="accent1">
                  <a:lumMod val="75000"/>
                </a:schemeClr>
              </a:solidFill>
            </a:endParaRPr>
          </a:p>
        </p:txBody>
      </p:sp>
      <p:pic>
        <p:nvPicPr>
          <p:cNvPr id="7" name="Picture 6" descr="Close up of checklist">
            <a:extLst>
              <a:ext uri="{FF2B5EF4-FFF2-40B4-BE49-F238E27FC236}">
                <a16:creationId xmlns:a16="http://schemas.microsoft.com/office/drawing/2014/main" id="{4A1C7618-1B86-C4D6-C901-07BB24463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103" y="2398348"/>
            <a:ext cx="2684897" cy="1789931"/>
          </a:xfrm>
          <a:prstGeom prst="rect">
            <a:avLst/>
          </a:prstGeom>
        </p:spPr>
      </p:pic>
      <p:pic>
        <p:nvPicPr>
          <p:cNvPr id="16" name="Picture 15" descr="Alarm clocks with mouths">
            <a:extLst>
              <a:ext uri="{FF2B5EF4-FFF2-40B4-BE49-F238E27FC236}">
                <a16:creationId xmlns:a16="http://schemas.microsoft.com/office/drawing/2014/main" id="{7B097416-2DDB-AFF0-C019-87349EEF6318}"/>
              </a:ext>
            </a:extLst>
          </p:cNvPr>
          <p:cNvPicPr>
            <a:picLocks noChangeAspect="1"/>
          </p:cNvPicPr>
          <p:nvPr/>
        </p:nvPicPr>
        <p:blipFill>
          <a:blip r:embed="rId5">
            <a:extLst>
              <a:ext uri="{28A0092B-C50C-407E-A947-70E740481C1C}">
                <a14:useLocalDpi xmlns:a14="http://schemas.microsoft.com/office/drawing/2010/main" val="0"/>
              </a:ext>
            </a:extLst>
          </a:blip>
          <a:srcRect l="30988" t="62262" r="44454"/>
          <a:stretch/>
        </p:blipFill>
        <p:spPr>
          <a:xfrm>
            <a:off x="8071528" y="3984110"/>
            <a:ext cx="2329951" cy="2405844"/>
          </a:xfrm>
          <a:prstGeom prst="rect">
            <a:avLst/>
          </a:prstGeom>
        </p:spPr>
      </p:pic>
      <p:pic>
        <p:nvPicPr>
          <p:cNvPr id="3" name="Picture 2">
            <a:extLst>
              <a:ext uri="{FF2B5EF4-FFF2-40B4-BE49-F238E27FC236}">
                <a16:creationId xmlns:a16="http://schemas.microsoft.com/office/drawing/2014/main" id="{BBAF9897-10C6-5F25-8DB4-56AFE1638D87}"/>
              </a:ext>
            </a:extLst>
          </p:cNvPr>
          <p:cNvPicPr>
            <a:picLocks noChangeAspect="1"/>
          </p:cNvPicPr>
          <p:nvPr/>
        </p:nvPicPr>
        <p:blipFill>
          <a:blip r:embed="rId6"/>
          <a:stretch>
            <a:fillRect/>
          </a:stretch>
        </p:blipFill>
        <p:spPr>
          <a:xfrm rot="16200000">
            <a:off x="-2693545" y="3339590"/>
            <a:ext cx="6867427" cy="188248"/>
          </a:xfrm>
          <a:prstGeom prst="rect">
            <a:avLst/>
          </a:prstGeom>
        </p:spPr>
      </p:pic>
      <p:pic>
        <p:nvPicPr>
          <p:cNvPr id="4" name="Picture 3">
            <a:extLst>
              <a:ext uri="{FF2B5EF4-FFF2-40B4-BE49-F238E27FC236}">
                <a16:creationId xmlns:a16="http://schemas.microsoft.com/office/drawing/2014/main" id="{BCD58B60-9EC2-3E37-9E2F-44B09690DAD9}"/>
              </a:ext>
            </a:extLst>
          </p:cNvPr>
          <p:cNvPicPr>
            <a:picLocks noChangeAspect="1"/>
          </p:cNvPicPr>
          <p:nvPr/>
        </p:nvPicPr>
        <p:blipFill>
          <a:blip r:embed="rId3"/>
          <a:stretch>
            <a:fillRect/>
          </a:stretch>
        </p:blipFill>
        <p:spPr>
          <a:xfrm>
            <a:off x="11915234" y="10996"/>
            <a:ext cx="180135" cy="6858000"/>
          </a:xfrm>
          <a:prstGeom prst="rect">
            <a:avLst/>
          </a:prstGeom>
        </p:spPr>
      </p:pic>
    </p:spTree>
    <p:extLst>
      <p:ext uri="{BB962C8B-B14F-4D97-AF65-F5344CB8AC3E}">
        <p14:creationId xmlns:p14="http://schemas.microsoft.com/office/powerpoint/2010/main" val="3979571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3A05D86-E79D-458D-B8B0-A29B1708F165}"/>
              </a:ext>
            </a:extLst>
          </p:cNvPr>
          <p:cNvSpPr txBox="1">
            <a:spLocks/>
          </p:cNvSpPr>
          <p:nvPr/>
        </p:nvSpPr>
        <p:spPr>
          <a:xfrm>
            <a:off x="646043" y="468046"/>
            <a:ext cx="10707757" cy="907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Reclass Letters / Adjustments</a:t>
            </a:r>
          </a:p>
        </p:txBody>
      </p:sp>
      <p:pic>
        <p:nvPicPr>
          <p:cNvPr id="11" name="Picture 10" descr="A picture containing text, businesscard, sign&#10;&#10;Description automatically generated">
            <a:extLst>
              <a:ext uri="{FF2B5EF4-FFF2-40B4-BE49-F238E27FC236}">
                <a16:creationId xmlns:a16="http://schemas.microsoft.com/office/drawing/2014/main" id="{2C250A9C-F52C-7540-10F9-3C60F2F8A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038" y="524608"/>
            <a:ext cx="8658654" cy="5706840"/>
          </a:xfrm>
          <a:prstGeom prst="rect">
            <a:avLst/>
          </a:prstGeom>
        </p:spPr>
      </p:pic>
      <p:sp>
        <p:nvSpPr>
          <p:cNvPr id="6" name="Rectangle 5">
            <a:extLst>
              <a:ext uri="{FF2B5EF4-FFF2-40B4-BE49-F238E27FC236}">
                <a16:creationId xmlns:a16="http://schemas.microsoft.com/office/drawing/2014/main" id="{61586D2E-C110-1031-2D30-1286AA7E2095}"/>
              </a:ext>
            </a:extLst>
          </p:cNvPr>
          <p:cNvSpPr/>
          <p:nvPr/>
        </p:nvSpPr>
        <p:spPr>
          <a:xfrm>
            <a:off x="11878001" y="-1904"/>
            <a:ext cx="310757" cy="6547066"/>
          </a:xfrm>
          <a:prstGeom prst="rect">
            <a:avLst/>
          </a:prstGeom>
          <a:solidFill>
            <a:srgbClr val="ED7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sp>
        <p:nvSpPr>
          <p:cNvPr id="7" name="Rectangle 6">
            <a:extLst>
              <a:ext uri="{FF2B5EF4-FFF2-40B4-BE49-F238E27FC236}">
                <a16:creationId xmlns:a16="http://schemas.microsoft.com/office/drawing/2014/main" id="{44566B14-771B-C956-43E9-916368A967AB}"/>
              </a:ext>
            </a:extLst>
          </p:cNvPr>
          <p:cNvSpPr/>
          <p:nvPr/>
        </p:nvSpPr>
        <p:spPr>
          <a:xfrm rot="5400000">
            <a:off x="5954684" y="608874"/>
            <a:ext cx="310757" cy="12183333"/>
          </a:xfrm>
          <a:prstGeom prst="rect">
            <a:avLst/>
          </a:prstGeom>
          <a:solidFill>
            <a:srgbClr val="02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sp>
        <p:nvSpPr>
          <p:cNvPr id="4" name="Rectangle 3">
            <a:extLst>
              <a:ext uri="{FF2B5EF4-FFF2-40B4-BE49-F238E27FC236}">
                <a16:creationId xmlns:a16="http://schemas.microsoft.com/office/drawing/2014/main" id="{DDF0F2DB-FD22-2AD8-23E5-618AE603E973}"/>
              </a:ext>
            </a:extLst>
          </p:cNvPr>
          <p:cNvSpPr/>
          <p:nvPr/>
        </p:nvSpPr>
        <p:spPr>
          <a:xfrm>
            <a:off x="-9200" y="0"/>
            <a:ext cx="310757" cy="6858000"/>
          </a:xfrm>
          <a:prstGeom prst="rect">
            <a:avLst/>
          </a:prstGeom>
          <a:solidFill>
            <a:srgbClr val="ED7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3" name="Picture 2">
            <a:extLst>
              <a:ext uri="{FF2B5EF4-FFF2-40B4-BE49-F238E27FC236}">
                <a16:creationId xmlns:a16="http://schemas.microsoft.com/office/drawing/2014/main" id="{D7807667-14BE-982F-26AB-936ABBAF2E4F}"/>
              </a:ext>
            </a:extLst>
          </p:cNvPr>
          <p:cNvPicPr>
            <a:picLocks noChangeAspect="1"/>
          </p:cNvPicPr>
          <p:nvPr/>
        </p:nvPicPr>
        <p:blipFill>
          <a:blip r:embed="rId4"/>
          <a:stretch>
            <a:fillRect/>
          </a:stretch>
        </p:blipFill>
        <p:spPr>
          <a:xfrm>
            <a:off x="-12970" y="2120"/>
            <a:ext cx="11890971" cy="316992"/>
          </a:xfrm>
          <a:prstGeom prst="rect">
            <a:avLst/>
          </a:prstGeom>
        </p:spPr>
      </p:pic>
    </p:spTree>
    <p:extLst>
      <p:ext uri="{BB962C8B-B14F-4D97-AF65-F5344CB8AC3E}">
        <p14:creationId xmlns:p14="http://schemas.microsoft.com/office/powerpoint/2010/main" val="2785157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CC4D-DDC6-778E-18E8-F20AECB02C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22A4D-2DB8-BC65-D3CD-0830754D96E5}"/>
              </a:ext>
            </a:extLst>
          </p:cNvPr>
          <p:cNvSpPr>
            <a:spLocks noGrp="1"/>
          </p:cNvSpPr>
          <p:nvPr>
            <p:ph idx="1"/>
          </p:nvPr>
        </p:nvSpPr>
        <p:spPr>
          <a:xfrm>
            <a:off x="1237384" y="1620120"/>
            <a:ext cx="10228379" cy="5014824"/>
          </a:xfrm>
        </p:spPr>
        <p:txBody>
          <a:bodyPr>
            <a:normAutofit/>
          </a:bodyPr>
          <a:lstStyle/>
          <a:p>
            <a:endParaRPr lang="en-US" dirty="0"/>
          </a:p>
          <a:p>
            <a:endParaRPr lang="en-US" dirty="0"/>
          </a:p>
          <a:p>
            <a:endParaRPr lang="en-US" dirty="0"/>
          </a:p>
          <a:p>
            <a:pPr marL="0" indent="0">
              <a:buNone/>
            </a:pPr>
            <a:endParaRPr lang="en-US" dirty="0"/>
          </a:p>
          <a:p>
            <a:endParaRPr lang="en-US" dirty="0"/>
          </a:p>
        </p:txBody>
      </p:sp>
      <p:sp>
        <p:nvSpPr>
          <p:cNvPr id="6" name="Title 1">
            <a:extLst>
              <a:ext uri="{FF2B5EF4-FFF2-40B4-BE49-F238E27FC236}">
                <a16:creationId xmlns:a16="http://schemas.microsoft.com/office/drawing/2014/main" id="{080D3305-1038-75D2-404E-AE3F671D032B}"/>
              </a:ext>
            </a:extLst>
          </p:cNvPr>
          <p:cNvSpPr>
            <a:spLocks noGrp="1"/>
          </p:cNvSpPr>
          <p:nvPr>
            <p:ph type="title"/>
          </p:nvPr>
        </p:nvSpPr>
        <p:spPr>
          <a:xfrm>
            <a:off x="1237384" y="223056"/>
            <a:ext cx="7995515" cy="1152074"/>
          </a:xfrm>
        </p:spPr>
        <p:txBody>
          <a:bodyPr>
            <a:normAutofit/>
          </a:bodyPr>
          <a:lstStyle/>
          <a:p>
            <a:r>
              <a:rPr lang="en-US" sz="4800" b="1" dirty="0">
                <a:solidFill>
                  <a:srgbClr val="ED7B2E"/>
                </a:solidFill>
              </a:rPr>
              <a:t>PATH NC Implementation</a:t>
            </a:r>
            <a:endParaRPr lang="en-US" b="1" dirty="0">
              <a:solidFill>
                <a:srgbClr val="ED7B2E"/>
              </a:solidFill>
            </a:endParaRPr>
          </a:p>
        </p:txBody>
      </p:sp>
      <p:sp>
        <p:nvSpPr>
          <p:cNvPr id="9" name="Rectangle 8">
            <a:extLst>
              <a:ext uri="{FF2B5EF4-FFF2-40B4-BE49-F238E27FC236}">
                <a16:creationId xmlns:a16="http://schemas.microsoft.com/office/drawing/2014/main" id="{702080AB-954D-4A19-23E2-EA232C681526}"/>
              </a:ext>
            </a:extLst>
          </p:cNvPr>
          <p:cNvSpPr/>
          <p:nvPr/>
        </p:nvSpPr>
        <p:spPr>
          <a:xfrm>
            <a:off x="528" y="0"/>
            <a:ext cx="824972" cy="6858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0772A309-3CC7-3298-AB25-18E02DB76CFF}"/>
              </a:ext>
            </a:extLst>
          </p:cNvPr>
          <p:cNvPicPr>
            <a:picLocks noChangeAspect="1"/>
          </p:cNvPicPr>
          <p:nvPr/>
        </p:nvPicPr>
        <p:blipFill>
          <a:blip r:embed="rId3"/>
          <a:stretch>
            <a:fillRect/>
          </a:stretch>
        </p:blipFill>
        <p:spPr>
          <a:xfrm>
            <a:off x="884307" y="0"/>
            <a:ext cx="180135" cy="6858000"/>
          </a:xfrm>
          <a:prstGeom prst="rect">
            <a:avLst/>
          </a:prstGeom>
        </p:spPr>
      </p:pic>
      <p:sp>
        <p:nvSpPr>
          <p:cNvPr id="2" name="Content Placeholder 2">
            <a:extLst>
              <a:ext uri="{FF2B5EF4-FFF2-40B4-BE49-F238E27FC236}">
                <a16:creationId xmlns:a16="http://schemas.microsoft.com/office/drawing/2014/main" id="{AC86BE21-2CA1-2485-4415-E48DA0FEEA44}"/>
              </a:ext>
            </a:extLst>
          </p:cNvPr>
          <p:cNvSpPr txBox="1">
            <a:spLocks/>
          </p:cNvSpPr>
          <p:nvPr/>
        </p:nvSpPr>
        <p:spPr>
          <a:xfrm>
            <a:off x="1262408" y="1402081"/>
            <a:ext cx="10515600" cy="4774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D7B2E"/>
              </a:buClr>
              <a:defRPr/>
            </a:pPr>
            <a:r>
              <a:rPr lang="en-US" sz="3000" dirty="0">
                <a:solidFill>
                  <a:srgbClr val="023F5C"/>
                </a:solidFill>
              </a:rPr>
              <a:t>What is PATH NC? </a:t>
            </a:r>
            <a:r>
              <a:rPr lang="en-US" sz="2000" dirty="0">
                <a:hlinkClick r:id="rId4"/>
              </a:rPr>
              <a:t>open</a:t>
            </a:r>
            <a:endParaRPr lang="en-US" sz="3000" dirty="0">
              <a:solidFill>
                <a:srgbClr val="023F5C"/>
              </a:solidFill>
            </a:endParaRPr>
          </a:p>
          <a:p>
            <a:pPr>
              <a:buClr>
                <a:srgbClr val="ED7B2E"/>
              </a:buClr>
              <a:defRPr/>
            </a:pPr>
            <a:r>
              <a:rPr lang="en-US" sz="3000" dirty="0">
                <a:solidFill>
                  <a:srgbClr val="023F5C"/>
                </a:solidFill>
              </a:rPr>
              <a:t>NCDHHS will begin implementation of PATH NC for Intake and Assessment modules beginning in Spring 2025 with Ongoing Case Management functionalities to follow. </a:t>
            </a:r>
          </a:p>
          <a:p>
            <a:pPr>
              <a:buClr>
                <a:srgbClr val="ED7B2E"/>
              </a:buClr>
              <a:defRPr/>
            </a:pPr>
            <a:r>
              <a:rPr lang="en-US" sz="3000" dirty="0">
                <a:solidFill>
                  <a:srgbClr val="023F5C"/>
                </a:solidFill>
              </a:rPr>
              <a:t>Related DCDLs:</a:t>
            </a:r>
          </a:p>
          <a:p>
            <a:pPr marL="574675" lvl="1" indent="-342900">
              <a:buClr>
                <a:srgbClr val="ED7B2E"/>
              </a:buClr>
              <a:buFont typeface="Courier New" panose="02070309020205020404" pitchFamily="49" charset="0"/>
              <a:buChar char="o"/>
              <a:defRPr/>
            </a:pPr>
            <a:r>
              <a:rPr lang="en-US" dirty="0">
                <a:solidFill>
                  <a:srgbClr val="023F5C"/>
                </a:solidFill>
              </a:rPr>
              <a:t>1/10/2025 CWS-03-2025 </a:t>
            </a:r>
            <a:r>
              <a:rPr lang="en-US" u="sng" dirty="0">
                <a:solidFill>
                  <a:srgbClr val="023F5C"/>
                </a:solidFill>
                <a:latin typeface="Source Sans Pro" panose="020B0503030403020204" pitchFamily="34" charset="0"/>
              </a:rPr>
              <a:t>PATH NC Pre-Readiness Survey </a:t>
            </a:r>
            <a:br>
              <a:rPr lang="en-US" dirty="0">
                <a:solidFill>
                  <a:srgbClr val="023F5C"/>
                </a:solidFill>
              </a:rPr>
            </a:br>
            <a:r>
              <a:rPr lang="en-US" b="0" i="0" dirty="0">
                <a:solidFill>
                  <a:srgbClr val="023F5C"/>
                </a:solidFill>
                <a:effectLst/>
                <a:latin typeface="Source Sans Pro" panose="020B0503030403020204" pitchFamily="34" charset="0"/>
              </a:rPr>
              <a:t>Attachment 1 - </a:t>
            </a:r>
            <a:r>
              <a:rPr lang="en-US" b="0" i="0" u="sng" dirty="0">
                <a:solidFill>
                  <a:srgbClr val="023F5C"/>
                </a:solidFill>
                <a:effectLst/>
                <a:latin typeface="Source Sans Pro" panose="020B0503030403020204" pitchFamily="34" charset="0"/>
                <a:hlinkClick r:id="rId5" tooltip="CWS_03_2025a1">
                  <a:extLst>
                    <a:ext uri="{A12FA001-AC4F-418D-AE19-62706E023703}">
                      <ahyp:hlinkClr xmlns:ahyp="http://schemas.microsoft.com/office/drawing/2018/hyperlinkcolor" val="tx"/>
                    </a:ext>
                  </a:extLst>
                </a:hlinkClick>
              </a:rPr>
              <a:t>PATH NC Champion Overview</a:t>
            </a:r>
            <a:br>
              <a:rPr lang="en-US" dirty="0">
                <a:solidFill>
                  <a:srgbClr val="023F5C"/>
                </a:solidFill>
              </a:rPr>
            </a:br>
            <a:r>
              <a:rPr lang="en-US" b="0" i="0" dirty="0">
                <a:solidFill>
                  <a:srgbClr val="023F5C"/>
                </a:solidFill>
                <a:effectLst/>
                <a:latin typeface="Source Sans Pro" panose="020B0503030403020204" pitchFamily="34" charset="0"/>
              </a:rPr>
              <a:t>Attachment 2 - </a:t>
            </a:r>
            <a:r>
              <a:rPr lang="en-US" b="0" i="0" u="sng" dirty="0">
                <a:solidFill>
                  <a:srgbClr val="023F5C"/>
                </a:solidFill>
                <a:effectLst/>
                <a:latin typeface="Source Sans Pro" panose="020B0503030403020204" pitchFamily="34" charset="0"/>
                <a:hlinkClick r:id="rId6" tooltip="CWS_03_2025a2">
                  <a:extLst>
                    <a:ext uri="{A12FA001-AC4F-418D-AE19-62706E023703}">
                      <ahyp:hlinkClr xmlns:ahyp="http://schemas.microsoft.com/office/drawing/2018/hyperlinkcolor" val="tx"/>
                    </a:ext>
                  </a:extLst>
                </a:hlinkClick>
              </a:rPr>
              <a:t>PATH NC County IT Requirements</a:t>
            </a:r>
            <a:endParaRPr lang="en-US" b="0" i="0" u="sng" dirty="0">
              <a:solidFill>
                <a:srgbClr val="023F5C"/>
              </a:solidFill>
              <a:effectLst/>
              <a:latin typeface="Source Sans Pro" panose="020B0503030403020204" pitchFamily="34" charset="0"/>
            </a:endParaRPr>
          </a:p>
          <a:p>
            <a:pPr marL="574675" lvl="1" indent="-342900">
              <a:spcBef>
                <a:spcPts val="1800"/>
              </a:spcBef>
              <a:buClr>
                <a:srgbClr val="ED7B2E"/>
              </a:buClr>
              <a:buFont typeface="Courier New" panose="02070309020205020404" pitchFamily="49" charset="0"/>
              <a:buChar char="o"/>
              <a:defRPr/>
            </a:pPr>
            <a:r>
              <a:rPr lang="en-US" dirty="0">
                <a:solidFill>
                  <a:srgbClr val="023F5C"/>
                </a:solidFill>
                <a:latin typeface="Source Sans Pro" panose="020B0503030403020204" pitchFamily="34" charset="0"/>
              </a:rPr>
              <a:t>1/17/2025 CWS-05-2025 </a:t>
            </a:r>
            <a:r>
              <a:rPr lang="en-US" b="0" i="0" u="sng" dirty="0">
                <a:solidFill>
                  <a:srgbClr val="023F5C"/>
                </a:solidFill>
                <a:effectLst/>
                <a:latin typeface="Source Sans Pro" panose="020B0503030403020204" pitchFamily="34" charset="0"/>
                <a:hlinkClick r:id="rId7" tooltip="CWS_05_2025">
                  <a:extLst>
                    <a:ext uri="{A12FA001-AC4F-418D-AE19-62706E023703}">
                      <ahyp:hlinkClr xmlns:ahyp="http://schemas.microsoft.com/office/drawing/2018/hyperlinkcolor" val="tx"/>
                    </a:ext>
                  </a:extLst>
                </a:hlinkClick>
              </a:rPr>
              <a:t>Updated PATH NC Implementation Timeline in Response to Hurricane Helene Recovery Efforts - Time Sensitive</a:t>
            </a:r>
            <a:br>
              <a:rPr lang="en-US" dirty="0">
                <a:solidFill>
                  <a:srgbClr val="023F5C"/>
                </a:solidFill>
              </a:rPr>
            </a:br>
            <a:r>
              <a:rPr lang="en-US" b="0" i="0" dirty="0">
                <a:solidFill>
                  <a:srgbClr val="023F5C"/>
                </a:solidFill>
                <a:effectLst/>
                <a:latin typeface="Source Sans Pro" panose="020B0503030403020204" pitchFamily="34" charset="0"/>
              </a:rPr>
              <a:t>Attachment - </a:t>
            </a:r>
            <a:r>
              <a:rPr lang="en-US" b="0" i="0" u="sng" dirty="0">
                <a:solidFill>
                  <a:srgbClr val="023F5C"/>
                </a:solidFill>
                <a:effectLst/>
                <a:latin typeface="Source Sans Pro" panose="020B0503030403020204" pitchFamily="34" charset="0"/>
                <a:hlinkClick r:id="rId8" tooltip="CWS_05_2025a1">
                  <a:extLst>
                    <a:ext uri="{A12FA001-AC4F-418D-AE19-62706E023703}">
                      <ahyp:hlinkClr xmlns:ahyp="http://schemas.microsoft.com/office/drawing/2018/hyperlinkcolor" val="tx"/>
                    </a:ext>
                  </a:extLst>
                </a:hlinkClick>
              </a:rPr>
              <a:t>PATH NC Intake and Assessment Rollout Groups</a:t>
            </a:r>
            <a:endParaRPr lang="en-US" b="0" i="0" dirty="0">
              <a:solidFill>
                <a:srgbClr val="023F5C"/>
              </a:solidFill>
              <a:effectLst/>
              <a:latin typeface="Source Sans Pro" panose="020B0503030403020204" pitchFamily="34" charset="0"/>
            </a:endParaRPr>
          </a:p>
          <a:p>
            <a:pPr>
              <a:buClr>
                <a:srgbClr val="ED7D31"/>
              </a:buCl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94062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FA5BBBA-2BB0-4565-8D60-F8166E79EAAE}"/>
              </a:ext>
            </a:extLst>
          </p:cNvPr>
          <p:cNvGraphicFramePr>
            <a:graphicFrameLocks noGrp="1"/>
          </p:cNvGraphicFramePr>
          <p:nvPr>
            <p:ph idx="1"/>
            <p:extLst>
              <p:ext uri="{D42A27DB-BD31-4B8C-83A1-F6EECF244321}">
                <p14:modId xmlns:p14="http://schemas.microsoft.com/office/powerpoint/2010/main" val="781101418"/>
              </p:ext>
            </p:extLst>
          </p:nvPr>
        </p:nvGraphicFramePr>
        <p:xfrm>
          <a:off x="711200" y="1257300"/>
          <a:ext cx="10515600" cy="5310212"/>
        </p:xfrm>
        <a:graphic>
          <a:graphicData uri="http://schemas.openxmlformats.org/drawingml/2006/table">
            <a:tbl>
              <a:tblPr/>
              <a:tblGrid>
                <a:gridCol w="1924699">
                  <a:extLst>
                    <a:ext uri="{9D8B030D-6E8A-4147-A177-3AD203B41FA5}">
                      <a16:colId xmlns:a16="http://schemas.microsoft.com/office/drawing/2014/main" val="504952872"/>
                    </a:ext>
                  </a:extLst>
                </a:gridCol>
                <a:gridCol w="874543">
                  <a:extLst>
                    <a:ext uri="{9D8B030D-6E8A-4147-A177-3AD203B41FA5}">
                      <a16:colId xmlns:a16="http://schemas.microsoft.com/office/drawing/2014/main" val="928860250"/>
                    </a:ext>
                  </a:extLst>
                </a:gridCol>
                <a:gridCol w="274158">
                  <a:extLst>
                    <a:ext uri="{9D8B030D-6E8A-4147-A177-3AD203B41FA5}">
                      <a16:colId xmlns:a16="http://schemas.microsoft.com/office/drawing/2014/main" val="3775040666"/>
                    </a:ext>
                  </a:extLst>
                </a:gridCol>
                <a:gridCol w="1439808">
                  <a:extLst>
                    <a:ext uri="{9D8B030D-6E8A-4147-A177-3AD203B41FA5}">
                      <a16:colId xmlns:a16="http://schemas.microsoft.com/office/drawing/2014/main" val="1012811585"/>
                    </a:ext>
                  </a:extLst>
                </a:gridCol>
                <a:gridCol w="1053668">
                  <a:extLst>
                    <a:ext uri="{9D8B030D-6E8A-4147-A177-3AD203B41FA5}">
                      <a16:colId xmlns:a16="http://schemas.microsoft.com/office/drawing/2014/main" val="2077558470"/>
                    </a:ext>
                  </a:extLst>
                </a:gridCol>
                <a:gridCol w="300524">
                  <a:extLst>
                    <a:ext uri="{9D8B030D-6E8A-4147-A177-3AD203B41FA5}">
                      <a16:colId xmlns:a16="http://schemas.microsoft.com/office/drawing/2014/main" val="3488988432"/>
                    </a:ext>
                  </a:extLst>
                </a:gridCol>
                <a:gridCol w="1367783">
                  <a:extLst>
                    <a:ext uri="{9D8B030D-6E8A-4147-A177-3AD203B41FA5}">
                      <a16:colId xmlns:a16="http://schemas.microsoft.com/office/drawing/2014/main" val="1033928800"/>
                    </a:ext>
                  </a:extLst>
                </a:gridCol>
                <a:gridCol w="1085277">
                  <a:extLst>
                    <a:ext uri="{9D8B030D-6E8A-4147-A177-3AD203B41FA5}">
                      <a16:colId xmlns:a16="http://schemas.microsoft.com/office/drawing/2014/main" val="2947558905"/>
                    </a:ext>
                  </a:extLst>
                </a:gridCol>
                <a:gridCol w="309075">
                  <a:extLst>
                    <a:ext uri="{9D8B030D-6E8A-4147-A177-3AD203B41FA5}">
                      <a16:colId xmlns:a16="http://schemas.microsoft.com/office/drawing/2014/main" val="2838740662"/>
                    </a:ext>
                  </a:extLst>
                </a:gridCol>
                <a:gridCol w="842934">
                  <a:extLst>
                    <a:ext uri="{9D8B030D-6E8A-4147-A177-3AD203B41FA5}">
                      <a16:colId xmlns:a16="http://schemas.microsoft.com/office/drawing/2014/main" val="12831984"/>
                    </a:ext>
                  </a:extLst>
                </a:gridCol>
                <a:gridCol w="1043131">
                  <a:extLst>
                    <a:ext uri="{9D8B030D-6E8A-4147-A177-3AD203B41FA5}">
                      <a16:colId xmlns:a16="http://schemas.microsoft.com/office/drawing/2014/main" val="3230709686"/>
                    </a:ext>
                  </a:extLst>
                </a:gridCol>
              </a:tblGrid>
              <a:tr h="248770">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PERM PLAN ADM</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PERM PLAN SVC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FED ADC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33784134"/>
                  </a:ext>
                </a:extLst>
              </a:tr>
              <a:tr h="248770">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 - split at state level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714531319"/>
                  </a:ext>
                </a:extLst>
              </a:tr>
              <a:tr h="248770">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8142721"/>
                  </a:ext>
                </a:extLst>
              </a:tr>
              <a:tr h="488028">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3016646"/>
                  </a:ext>
                </a:extLst>
              </a:tr>
              <a:tr h="248770">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454.99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4,133.62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7423811"/>
                  </a:ext>
                </a:extLst>
              </a:tr>
              <a:tr h="248770">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157631"/>
                  </a:ext>
                </a:extLst>
              </a:tr>
              <a:tr h="344324">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159.41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907.08</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9671656"/>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67.09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394.84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4582472"/>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133.37</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867.23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6500730"/>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95.12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941.24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3903498"/>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695.96</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6392625"/>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292.65</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8737627"/>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6995225"/>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6064999"/>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0241575"/>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3847714"/>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2576566"/>
                  </a:ext>
                </a:extLst>
              </a:tr>
              <a:tr h="248770">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9994738"/>
                  </a:ext>
                </a:extLst>
              </a:tr>
              <a:tr h="248770">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454.99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4,133.62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3213627"/>
                  </a:ext>
                </a:extLst>
              </a:tr>
              <a:tr h="248770">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68538"/>
                  </a:ext>
                </a:extLst>
              </a:tr>
            </a:tbl>
          </a:graphicData>
        </a:graphic>
      </p:graphicFrame>
      <p:sp>
        <p:nvSpPr>
          <p:cNvPr id="7" name="Title 1">
            <a:extLst>
              <a:ext uri="{FF2B5EF4-FFF2-40B4-BE49-F238E27FC236}">
                <a16:creationId xmlns:a16="http://schemas.microsoft.com/office/drawing/2014/main" id="{FA0821B1-E07E-FAED-F8FC-EF1011584905}"/>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Tree>
    <p:extLst>
      <p:ext uri="{BB962C8B-B14F-4D97-AF65-F5344CB8AC3E}">
        <p14:creationId xmlns:p14="http://schemas.microsoft.com/office/powerpoint/2010/main" val="2783554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43ADA-B340-2874-2E39-096072FD1B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C343AE-5440-00BA-A808-5B18EA8ED82A}"/>
              </a:ext>
            </a:extLst>
          </p:cNvPr>
          <p:cNvSpPr>
            <a:spLocks noGrp="1"/>
          </p:cNvSpPr>
          <p:nvPr>
            <p:ph idx="1"/>
          </p:nvPr>
        </p:nvSpPr>
        <p:spPr>
          <a:xfrm>
            <a:off x="1237384" y="1620120"/>
            <a:ext cx="10228379" cy="5014824"/>
          </a:xfrm>
        </p:spPr>
        <p:txBody>
          <a:bodyPr>
            <a:normAutofit/>
          </a:bodyPr>
          <a:lstStyle/>
          <a:p>
            <a:endParaRPr lang="en-US" dirty="0"/>
          </a:p>
          <a:p>
            <a:endParaRPr lang="en-US" dirty="0"/>
          </a:p>
          <a:p>
            <a:endParaRPr lang="en-US" dirty="0"/>
          </a:p>
          <a:p>
            <a:pPr marL="0" indent="0">
              <a:buNone/>
            </a:pPr>
            <a:endParaRPr lang="en-US" dirty="0"/>
          </a:p>
          <a:p>
            <a:endParaRPr lang="en-US" dirty="0"/>
          </a:p>
        </p:txBody>
      </p:sp>
      <p:sp>
        <p:nvSpPr>
          <p:cNvPr id="6" name="Title 1">
            <a:extLst>
              <a:ext uri="{FF2B5EF4-FFF2-40B4-BE49-F238E27FC236}">
                <a16:creationId xmlns:a16="http://schemas.microsoft.com/office/drawing/2014/main" id="{5E7C2DA7-BC3B-8B0F-2A82-DE8B78B98D96}"/>
              </a:ext>
            </a:extLst>
          </p:cNvPr>
          <p:cNvSpPr>
            <a:spLocks noGrp="1"/>
          </p:cNvSpPr>
          <p:nvPr>
            <p:ph type="title"/>
          </p:nvPr>
        </p:nvSpPr>
        <p:spPr>
          <a:xfrm>
            <a:off x="520945" y="223056"/>
            <a:ext cx="7995515" cy="1152074"/>
          </a:xfrm>
        </p:spPr>
        <p:txBody>
          <a:bodyPr>
            <a:normAutofit/>
          </a:bodyPr>
          <a:lstStyle/>
          <a:p>
            <a:r>
              <a:rPr lang="en-US" sz="4800" b="1" dirty="0">
                <a:solidFill>
                  <a:srgbClr val="ED7B2E"/>
                </a:solidFill>
              </a:rPr>
              <a:t>Indirect Cost Plan</a:t>
            </a:r>
          </a:p>
        </p:txBody>
      </p:sp>
      <p:sp>
        <p:nvSpPr>
          <p:cNvPr id="9" name="Rectangle 8">
            <a:extLst>
              <a:ext uri="{FF2B5EF4-FFF2-40B4-BE49-F238E27FC236}">
                <a16:creationId xmlns:a16="http://schemas.microsoft.com/office/drawing/2014/main" id="{B3F26BDC-08F4-F31E-D920-90B896395DC1}"/>
              </a:ext>
            </a:extLst>
          </p:cNvPr>
          <p:cNvSpPr/>
          <p:nvPr/>
        </p:nvSpPr>
        <p:spPr>
          <a:xfrm>
            <a:off x="11354744" y="0"/>
            <a:ext cx="824972" cy="6858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A9D808AF-820F-3068-1C65-87E314CC8CA9}"/>
              </a:ext>
            </a:extLst>
          </p:cNvPr>
          <p:cNvPicPr>
            <a:picLocks noChangeAspect="1"/>
          </p:cNvPicPr>
          <p:nvPr/>
        </p:nvPicPr>
        <p:blipFill>
          <a:blip r:embed="rId3"/>
          <a:stretch>
            <a:fillRect/>
          </a:stretch>
        </p:blipFill>
        <p:spPr>
          <a:xfrm>
            <a:off x="11162097" y="0"/>
            <a:ext cx="180135" cy="6858000"/>
          </a:xfrm>
          <a:prstGeom prst="rect">
            <a:avLst/>
          </a:prstGeom>
        </p:spPr>
      </p:pic>
      <p:sp>
        <p:nvSpPr>
          <p:cNvPr id="2" name="Content Placeholder 2">
            <a:extLst>
              <a:ext uri="{FF2B5EF4-FFF2-40B4-BE49-F238E27FC236}">
                <a16:creationId xmlns:a16="http://schemas.microsoft.com/office/drawing/2014/main" id="{310A7F03-F277-8003-E798-2103150D4469}"/>
              </a:ext>
            </a:extLst>
          </p:cNvPr>
          <p:cNvSpPr txBox="1">
            <a:spLocks/>
          </p:cNvSpPr>
          <p:nvPr/>
        </p:nvSpPr>
        <p:spPr>
          <a:xfrm>
            <a:off x="527116" y="1402081"/>
            <a:ext cx="10515600" cy="4774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Clr>
                <a:srgbClr val="ED7B2E"/>
              </a:buClr>
            </a:pPr>
            <a:r>
              <a:rPr lang="en-US" dirty="0">
                <a:solidFill>
                  <a:srgbClr val="023F5C"/>
                </a:solidFill>
              </a:rPr>
              <a:t>Plans are due no later than 4/15/25 </a:t>
            </a:r>
            <a:r>
              <a:rPr lang="en-US" dirty="0">
                <a:solidFill>
                  <a:srgbClr val="5B9BD5"/>
                </a:solidFill>
              </a:rPr>
              <a:t>(Cost Allocation Plan for Fiscal Year Ended 2023 which contains indirect costs for FY2025)</a:t>
            </a:r>
          </a:p>
          <a:p>
            <a:pPr marL="738188" lvl="1" indent="-280988">
              <a:spcBef>
                <a:spcPts val="1800"/>
              </a:spcBef>
              <a:buClr>
                <a:srgbClr val="ED7B2E"/>
              </a:buClr>
              <a:buFont typeface="Courier New" panose="02070309020205020404" pitchFamily="49" charset="0"/>
              <a:buChar char="o"/>
            </a:pPr>
            <a:r>
              <a:rPr lang="en-US" sz="2600" dirty="0">
                <a:solidFill>
                  <a:srgbClr val="023F5C"/>
                </a:solidFill>
              </a:rPr>
              <a:t>Original cover letter, Schedule A, and Roll Forward Computation mailed to Controllers’ Office</a:t>
            </a:r>
          </a:p>
          <a:p>
            <a:pPr marL="738188" lvl="1" indent="-280988">
              <a:spcBef>
                <a:spcPts val="1800"/>
              </a:spcBef>
              <a:buClr>
                <a:srgbClr val="ED7B2E"/>
              </a:buClr>
              <a:buFont typeface="Courier New" panose="02070309020205020404" pitchFamily="49" charset="0"/>
              <a:buChar char="o"/>
            </a:pPr>
            <a:r>
              <a:rPr lang="en-US" sz="2600" dirty="0">
                <a:solidFill>
                  <a:srgbClr val="023F5C"/>
                </a:solidFill>
              </a:rPr>
              <a:t>May also email documents, however, original signed cover letter must be mailed</a:t>
            </a:r>
          </a:p>
          <a:p>
            <a:pPr>
              <a:spcBef>
                <a:spcPts val="1800"/>
              </a:spcBef>
              <a:buClr>
                <a:srgbClr val="ED7B2E"/>
              </a:buClr>
            </a:pPr>
            <a:r>
              <a:rPr lang="en-US" dirty="0">
                <a:solidFill>
                  <a:srgbClr val="023F5C"/>
                </a:solidFill>
              </a:rPr>
              <a:t>If not received, counties must back out all indirect costs claimed</a:t>
            </a:r>
          </a:p>
          <a:p>
            <a:pPr>
              <a:spcBef>
                <a:spcPts val="1800"/>
              </a:spcBef>
              <a:buClr>
                <a:srgbClr val="ED7B2E"/>
              </a:buClr>
            </a:pPr>
            <a:r>
              <a:rPr lang="en-US" dirty="0">
                <a:solidFill>
                  <a:srgbClr val="023F5C"/>
                </a:solidFill>
              </a:rPr>
              <a:t>Make sure your preparer is breaking down costs to 310 &amp; 804 and review what is in the plan for these costs</a:t>
            </a:r>
          </a:p>
          <a:p>
            <a:pPr>
              <a:buClr>
                <a:srgbClr val="ED7D31"/>
              </a:buCl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646390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D4B0708-81A9-C6AA-F99C-E12EB669A8DE}"/>
              </a:ext>
            </a:extLst>
          </p:cNvPr>
          <p:cNvPicPr>
            <a:picLocks noChangeAspect="1"/>
          </p:cNvPicPr>
          <p:nvPr/>
        </p:nvPicPr>
        <p:blipFill>
          <a:blip r:embed="rId2"/>
          <a:stretch>
            <a:fillRect/>
          </a:stretch>
        </p:blipFill>
        <p:spPr>
          <a:xfrm>
            <a:off x="6305008" y="184628"/>
            <a:ext cx="5478899" cy="6537981"/>
          </a:xfrm>
          <a:prstGeom prst="rect">
            <a:avLst/>
          </a:prstGeom>
          <a:effectLst>
            <a:glow rad="63500">
              <a:srgbClr val="5B9BD5">
                <a:alpha val="40000"/>
              </a:srgbClr>
            </a:glow>
          </a:effectLst>
        </p:spPr>
      </p:pic>
      <p:sp>
        <p:nvSpPr>
          <p:cNvPr id="2" name="Title 1">
            <a:extLst>
              <a:ext uri="{FF2B5EF4-FFF2-40B4-BE49-F238E27FC236}">
                <a16:creationId xmlns:a16="http://schemas.microsoft.com/office/drawing/2014/main" id="{664EEADC-BDFD-B435-C8DE-AB41CF0B1A90}"/>
              </a:ext>
            </a:extLst>
          </p:cNvPr>
          <p:cNvSpPr>
            <a:spLocks noGrp="1"/>
          </p:cNvSpPr>
          <p:nvPr>
            <p:ph type="title"/>
          </p:nvPr>
        </p:nvSpPr>
        <p:spPr>
          <a:xfrm>
            <a:off x="418347" y="256349"/>
            <a:ext cx="5167884" cy="606261"/>
          </a:xfrm>
        </p:spPr>
        <p:txBody>
          <a:bodyPr>
            <a:noAutofit/>
          </a:bodyPr>
          <a:lstStyle/>
          <a:p>
            <a:r>
              <a:rPr lang="en-US" b="1" dirty="0">
                <a:solidFill>
                  <a:srgbClr val="023F5C"/>
                </a:solidFill>
              </a:rPr>
              <a:t>Sample Cover Letter</a:t>
            </a:r>
          </a:p>
        </p:txBody>
      </p:sp>
      <p:sp>
        <p:nvSpPr>
          <p:cNvPr id="19" name="TextBox 18">
            <a:extLst>
              <a:ext uri="{FF2B5EF4-FFF2-40B4-BE49-F238E27FC236}">
                <a16:creationId xmlns:a16="http://schemas.microsoft.com/office/drawing/2014/main" id="{68283365-DEA3-62A9-425D-6035B0B7D623}"/>
              </a:ext>
            </a:extLst>
          </p:cNvPr>
          <p:cNvSpPr txBox="1"/>
          <p:nvPr/>
        </p:nvSpPr>
        <p:spPr>
          <a:xfrm>
            <a:off x="2542659" y="1146769"/>
            <a:ext cx="3397266" cy="430887"/>
          </a:xfrm>
          <a:prstGeom prst="rect">
            <a:avLst/>
          </a:prstGeom>
          <a:noFill/>
        </p:spPr>
        <p:txBody>
          <a:bodyPr wrap="square" rtlCol="0">
            <a:spAutoFit/>
          </a:bodyPr>
          <a:lstStyle/>
          <a:p>
            <a:pPr algn="r"/>
            <a:r>
              <a:rPr lang="en-US" sz="2200" dirty="0">
                <a:solidFill>
                  <a:schemeClr val="accent1"/>
                </a:solidFill>
              </a:rPr>
              <a:t>On County Letterhead</a:t>
            </a:r>
          </a:p>
        </p:txBody>
      </p:sp>
      <p:sp>
        <p:nvSpPr>
          <p:cNvPr id="22" name="Rectangle 21">
            <a:extLst>
              <a:ext uri="{FF2B5EF4-FFF2-40B4-BE49-F238E27FC236}">
                <a16:creationId xmlns:a16="http://schemas.microsoft.com/office/drawing/2014/main" id="{80DE2A65-DFF1-52BD-5E8C-CD5A23342647}"/>
              </a:ext>
            </a:extLst>
          </p:cNvPr>
          <p:cNvSpPr/>
          <p:nvPr/>
        </p:nvSpPr>
        <p:spPr>
          <a:xfrm>
            <a:off x="8715634" y="5839384"/>
            <a:ext cx="1600200" cy="207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291F176E-765E-24DA-2A46-9CA7ED7A8A78}"/>
              </a:ext>
            </a:extLst>
          </p:cNvPr>
          <p:cNvCxnSpPr>
            <a:cxnSpLocks/>
            <a:stCxn id="26" idx="3"/>
          </p:cNvCxnSpPr>
          <p:nvPr/>
        </p:nvCxnSpPr>
        <p:spPr>
          <a:xfrm>
            <a:off x="6037074" y="4826516"/>
            <a:ext cx="3208052" cy="8574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0D3A6888-2F9B-F089-5150-C32AAC99DE8F}"/>
              </a:ext>
            </a:extLst>
          </p:cNvPr>
          <p:cNvSpPr txBox="1"/>
          <p:nvPr/>
        </p:nvSpPr>
        <p:spPr>
          <a:xfrm>
            <a:off x="1033781" y="4611072"/>
            <a:ext cx="5003293" cy="430887"/>
          </a:xfrm>
          <a:prstGeom prst="rect">
            <a:avLst/>
          </a:prstGeom>
          <a:noFill/>
        </p:spPr>
        <p:txBody>
          <a:bodyPr wrap="none" rtlCol="0">
            <a:spAutoFit/>
          </a:bodyPr>
          <a:lstStyle/>
          <a:p>
            <a:pPr algn="r"/>
            <a:r>
              <a:rPr lang="en-US" sz="2200" dirty="0">
                <a:solidFill>
                  <a:schemeClr val="accent2"/>
                </a:solidFill>
              </a:rPr>
              <a:t>Signed by County Manager &amp; DSS Director</a:t>
            </a:r>
          </a:p>
        </p:txBody>
      </p:sp>
      <p:cxnSp>
        <p:nvCxnSpPr>
          <p:cNvPr id="28" name="Straight Arrow Connector 27">
            <a:extLst>
              <a:ext uri="{FF2B5EF4-FFF2-40B4-BE49-F238E27FC236}">
                <a16:creationId xmlns:a16="http://schemas.microsoft.com/office/drawing/2014/main" id="{7A963B07-D6AB-6EFF-C678-02E6320C5551}"/>
              </a:ext>
            </a:extLst>
          </p:cNvPr>
          <p:cNvCxnSpPr>
            <a:cxnSpLocks/>
            <a:stCxn id="30" idx="3"/>
          </p:cNvCxnSpPr>
          <p:nvPr/>
        </p:nvCxnSpPr>
        <p:spPr>
          <a:xfrm>
            <a:off x="6037074" y="5716627"/>
            <a:ext cx="352842" cy="66785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0" name="TextBox 29">
            <a:extLst>
              <a:ext uri="{FF2B5EF4-FFF2-40B4-BE49-F238E27FC236}">
                <a16:creationId xmlns:a16="http://schemas.microsoft.com/office/drawing/2014/main" id="{868973E8-DBB8-C0A5-3902-74BC1109F191}"/>
              </a:ext>
            </a:extLst>
          </p:cNvPr>
          <p:cNvSpPr txBox="1"/>
          <p:nvPr/>
        </p:nvSpPr>
        <p:spPr>
          <a:xfrm>
            <a:off x="126802" y="5501183"/>
            <a:ext cx="5910272" cy="430887"/>
          </a:xfrm>
          <a:prstGeom prst="rect">
            <a:avLst/>
          </a:prstGeom>
          <a:noFill/>
        </p:spPr>
        <p:txBody>
          <a:bodyPr wrap="none" rtlCol="0">
            <a:spAutoFit/>
          </a:bodyPr>
          <a:lstStyle/>
          <a:p>
            <a:pPr algn="r"/>
            <a:r>
              <a:rPr lang="en-US" sz="2200" dirty="0">
                <a:solidFill>
                  <a:schemeClr val="accent6"/>
                </a:solidFill>
              </a:rPr>
              <a:t>Include Schedule A and Roll Forward Computation</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74C4A97-E4B7-B041-B79C-781A66C5AAFB}"/>
                  </a:ext>
                </a:extLst>
              </p14:cNvPr>
              <p14:cNvContentPartPr/>
              <p14:nvPr/>
            </p14:nvContentPartPr>
            <p14:xfrm>
              <a:off x="10149624" y="4937544"/>
              <a:ext cx="360" cy="360"/>
            </p14:xfrm>
          </p:contentPart>
        </mc:Choice>
        <mc:Fallback xmlns="">
          <p:pic>
            <p:nvPicPr>
              <p:cNvPr id="3" name="Ink 2">
                <a:extLst>
                  <a:ext uri="{FF2B5EF4-FFF2-40B4-BE49-F238E27FC236}">
                    <a16:creationId xmlns:a16="http://schemas.microsoft.com/office/drawing/2014/main" id="{374C4A97-E4B7-B041-B79C-781A66C5AAFB}"/>
                  </a:ext>
                </a:extLst>
              </p:cNvPr>
              <p:cNvPicPr/>
              <p:nvPr/>
            </p:nvPicPr>
            <p:blipFill>
              <a:blip r:embed="rId4"/>
              <a:stretch>
                <a:fillRect/>
              </a:stretch>
            </p:blipFill>
            <p:spPr>
              <a:xfrm>
                <a:off x="10143504" y="493142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140EDA0-AC2D-2849-AFBD-E16D58722AB0}"/>
                  </a:ext>
                </a:extLst>
              </p14:cNvPr>
              <p14:cNvContentPartPr/>
              <p14:nvPr/>
            </p14:nvContentPartPr>
            <p14:xfrm>
              <a:off x="10652544" y="4800024"/>
              <a:ext cx="360" cy="360"/>
            </p14:xfrm>
          </p:contentPart>
        </mc:Choice>
        <mc:Fallback xmlns="">
          <p:pic>
            <p:nvPicPr>
              <p:cNvPr id="8" name="Ink 7">
                <a:extLst>
                  <a:ext uri="{FF2B5EF4-FFF2-40B4-BE49-F238E27FC236}">
                    <a16:creationId xmlns:a16="http://schemas.microsoft.com/office/drawing/2014/main" id="{A140EDA0-AC2D-2849-AFBD-E16D58722AB0}"/>
                  </a:ext>
                </a:extLst>
              </p:cNvPr>
              <p:cNvPicPr/>
              <p:nvPr/>
            </p:nvPicPr>
            <p:blipFill>
              <a:blip r:embed="rId4"/>
              <a:stretch>
                <a:fillRect/>
              </a:stretch>
            </p:blipFill>
            <p:spPr>
              <a:xfrm>
                <a:off x="10646424" y="479390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B88AF6D-C31F-9CF6-ACC8-DA1E1F16642D}"/>
                  </a:ext>
                </a:extLst>
              </p14:cNvPr>
              <p14:cNvContentPartPr/>
              <p14:nvPr/>
            </p14:nvContentPartPr>
            <p14:xfrm>
              <a:off x="10652544" y="4690584"/>
              <a:ext cx="360" cy="360"/>
            </p14:xfrm>
          </p:contentPart>
        </mc:Choice>
        <mc:Fallback xmlns="">
          <p:pic>
            <p:nvPicPr>
              <p:cNvPr id="9" name="Ink 8">
                <a:extLst>
                  <a:ext uri="{FF2B5EF4-FFF2-40B4-BE49-F238E27FC236}">
                    <a16:creationId xmlns:a16="http://schemas.microsoft.com/office/drawing/2014/main" id="{0B88AF6D-C31F-9CF6-ACC8-DA1E1F16642D}"/>
                  </a:ext>
                </a:extLst>
              </p:cNvPr>
              <p:cNvPicPr/>
              <p:nvPr/>
            </p:nvPicPr>
            <p:blipFill>
              <a:blip r:embed="rId4"/>
              <a:stretch>
                <a:fillRect/>
              </a:stretch>
            </p:blipFill>
            <p:spPr>
              <a:xfrm>
                <a:off x="10646424" y="468446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1AF62D8-762A-E023-792E-B1EBAC34678E}"/>
                  </a:ext>
                </a:extLst>
              </p14:cNvPr>
              <p14:cNvContentPartPr/>
              <p14:nvPr/>
            </p14:nvContentPartPr>
            <p14:xfrm>
              <a:off x="10634184" y="4617504"/>
              <a:ext cx="360" cy="360"/>
            </p14:xfrm>
          </p:contentPart>
        </mc:Choice>
        <mc:Fallback xmlns="">
          <p:pic>
            <p:nvPicPr>
              <p:cNvPr id="10" name="Ink 9">
                <a:extLst>
                  <a:ext uri="{FF2B5EF4-FFF2-40B4-BE49-F238E27FC236}">
                    <a16:creationId xmlns:a16="http://schemas.microsoft.com/office/drawing/2014/main" id="{41AF62D8-762A-E023-792E-B1EBAC34678E}"/>
                  </a:ext>
                </a:extLst>
              </p:cNvPr>
              <p:cNvPicPr/>
              <p:nvPr/>
            </p:nvPicPr>
            <p:blipFill>
              <a:blip r:embed="rId4"/>
              <a:stretch>
                <a:fillRect/>
              </a:stretch>
            </p:blipFill>
            <p:spPr>
              <a:xfrm>
                <a:off x="10628064" y="46113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609C0D8A-357C-45A3-5874-9E3915A2C236}"/>
                  </a:ext>
                </a:extLst>
              </p14:cNvPr>
              <p14:cNvContentPartPr/>
              <p14:nvPr/>
            </p14:nvContentPartPr>
            <p14:xfrm>
              <a:off x="10579464" y="4498704"/>
              <a:ext cx="360" cy="360"/>
            </p14:xfrm>
          </p:contentPart>
        </mc:Choice>
        <mc:Fallback xmlns="">
          <p:pic>
            <p:nvPicPr>
              <p:cNvPr id="13" name="Ink 12">
                <a:extLst>
                  <a:ext uri="{FF2B5EF4-FFF2-40B4-BE49-F238E27FC236}">
                    <a16:creationId xmlns:a16="http://schemas.microsoft.com/office/drawing/2014/main" id="{609C0D8A-357C-45A3-5874-9E3915A2C236}"/>
                  </a:ext>
                </a:extLst>
              </p:cNvPr>
              <p:cNvPicPr/>
              <p:nvPr/>
            </p:nvPicPr>
            <p:blipFill>
              <a:blip r:embed="rId4"/>
              <a:stretch>
                <a:fillRect/>
              </a:stretch>
            </p:blipFill>
            <p:spPr>
              <a:xfrm>
                <a:off x="10573344" y="44925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373C1090-2F8A-12AB-A9A8-3B735EE11FAA}"/>
                  </a:ext>
                </a:extLst>
              </p14:cNvPr>
              <p14:cNvContentPartPr/>
              <p14:nvPr/>
            </p14:nvContentPartPr>
            <p14:xfrm>
              <a:off x="10368864" y="4334184"/>
              <a:ext cx="360" cy="360"/>
            </p14:xfrm>
          </p:contentPart>
        </mc:Choice>
        <mc:Fallback xmlns="">
          <p:pic>
            <p:nvPicPr>
              <p:cNvPr id="14" name="Ink 13">
                <a:extLst>
                  <a:ext uri="{FF2B5EF4-FFF2-40B4-BE49-F238E27FC236}">
                    <a16:creationId xmlns:a16="http://schemas.microsoft.com/office/drawing/2014/main" id="{373C1090-2F8A-12AB-A9A8-3B735EE11FAA}"/>
                  </a:ext>
                </a:extLst>
              </p:cNvPr>
              <p:cNvPicPr/>
              <p:nvPr/>
            </p:nvPicPr>
            <p:blipFill>
              <a:blip r:embed="rId4"/>
              <a:stretch>
                <a:fillRect/>
              </a:stretch>
            </p:blipFill>
            <p:spPr>
              <a:xfrm>
                <a:off x="10362744" y="4328064"/>
                <a:ext cx="12600" cy="12600"/>
              </a:xfrm>
              <a:prstGeom prst="rect">
                <a:avLst/>
              </a:prstGeom>
            </p:spPr>
          </p:pic>
        </mc:Fallback>
      </mc:AlternateContent>
      <p:sp>
        <p:nvSpPr>
          <p:cNvPr id="16" name="TextBox 15">
            <a:extLst>
              <a:ext uri="{FF2B5EF4-FFF2-40B4-BE49-F238E27FC236}">
                <a16:creationId xmlns:a16="http://schemas.microsoft.com/office/drawing/2014/main" id="{DCC45063-0596-D11A-7977-EF30A4422CED}"/>
              </a:ext>
            </a:extLst>
          </p:cNvPr>
          <p:cNvSpPr txBox="1"/>
          <p:nvPr/>
        </p:nvSpPr>
        <p:spPr>
          <a:xfrm>
            <a:off x="9966960" y="4937544"/>
            <a:ext cx="299664" cy="290910"/>
          </a:xfrm>
          <a:prstGeom prst="rect">
            <a:avLst/>
          </a:prstGeom>
          <a:solidFill>
            <a:schemeClr val="bg1"/>
          </a:solidFill>
        </p:spPr>
        <p:txBody>
          <a:bodyPr wrap="square" rtlCol="0">
            <a:spAutoFit/>
          </a:bodyPr>
          <a:lstStyle/>
          <a:p>
            <a:endParaRPr lang="en-US" dirty="0"/>
          </a:p>
        </p:txBody>
      </p:sp>
      <p:cxnSp>
        <p:nvCxnSpPr>
          <p:cNvPr id="15" name="Straight Arrow Connector 14">
            <a:extLst>
              <a:ext uri="{FF2B5EF4-FFF2-40B4-BE49-F238E27FC236}">
                <a16:creationId xmlns:a16="http://schemas.microsoft.com/office/drawing/2014/main" id="{23BDA1E1-A038-F2DE-68CE-5E43538B16B2}"/>
              </a:ext>
            </a:extLst>
          </p:cNvPr>
          <p:cNvCxnSpPr>
            <a:cxnSpLocks/>
            <a:stCxn id="19" idx="3"/>
          </p:cNvCxnSpPr>
          <p:nvPr/>
        </p:nvCxnSpPr>
        <p:spPr>
          <a:xfrm flipV="1">
            <a:off x="5939925" y="592183"/>
            <a:ext cx="2185172" cy="77003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9974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close-up of a document&#10;&#10;Description automatically generated">
            <a:extLst>
              <a:ext uri="{FF2B5EF4-FFF2-40B4-BE49-F238E27FC236}">
                <a16:creationId xmlns:a16="http://schemas.microsoft.com/office/drawing/2014/main" id="{C24CB108-2833-794A-EA3A-D8A10F403A2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862" t="32898" r="39204" b="47751"/>
          <a:stretch/>
        </p:blipFill>
        <p:spPr>
          <a:xfrm>
            <a:off x="1417324" y="1927296"/>
            <a:ext cx="9950727" cy="3003407"/>
          </a:xfrm>
          <a:effectLst>
            <a:glow rad="63500">
              <a:srgbClr val="5B9BD5">
                <a:alpha val="40000"/>
              </a:srgbClr>
            </a:glow>
          </a:effectLst>
        </p:spPr>
      </p:pic>
      <p:cxnSp>
        <p:nvCxnSpPr>
          <p:cNvPr id="15" name="Straight Arrow Connector 14">
            <a:extLst>
              <a:ext uri="{FF2B5EF4-FFF2-40B4-BE49-F238E27FC236}">
                <a16:creationId xmlns:a16="http://schemas.microsoft.com/office/drawing/2014/main" id="{23BDA1E1-A038-F2DE-68CE-5E43538B16B2}"/>
              </a:ext>
            </a:extLst>
          </p:cNvPr>
          <p:cNvCxnSpPr>
            <a:cxnSpLocks/>
          </p:cNvCxnSpPr>
          <p:nvPr/>
        </p:nvCxnSpPr>
        <p:spPr>
          <a:xfrm>
            <a:off x="7496556" y="1152915"/>
            <a:ext cx="855423" cy="94408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8283365-DEA3-62A9-425D-6035B0B7D623}"/>
              </a:ext>
            </a:extLst>
          </p:cNvPr>
          <p:cNvSpPr txBox="1"/>
          <p:nvPr/>
        </p:nvSpPr>
        <p:spPr>
          <a:xfrm>
            <a:off x="6736024" y="755809"/>
            <a:ext cx="3900876" cy="430887"/>
          </a:xfrm>
          <a:prstGeom prst="rect">
            <a:avLst/>
          </a:prstGeom>
          <a:noFill/>
        </p:spPr>
        <p:txBody>
          <a:bodyPr wrap="none" rtlCol="0">
            <a:spAutoFit/>
          </a:bodyPr>
          <a:lstStyle/>
          <a:p>
            <a:r>
              <a:rPr lang="en-US" sz="2200" dirty="0">
                <a:solidFill>
                  <a:schemeClr val="accent1"/>
                </a:solidFill>
              </a:rPr>
              <a:t>Date of Letter and Effective Date</a:t>
            </a:r>
          </a:p>
        </p:txBody>
      </p:sp>
      <p:sp>
        <p:nvSpPr>
          <p:cNvPr id="21" name="Rectangle 20">
            <a:extLst>
              <a:ext uri="{FF2B5EF4-FFF2-40B4-BE49-F238E27FC236}">
                <a16:creationId xmlns:a16="http://schemas.microsoft.com/office/drawing/2014/main" id="{CF42DB9A-771E-3DB8-BC5D-C0BD750ABD8C}"/>
              </a:ext>
            </a:extLst>
          </p:cNvPr>
          <p:cNvSpPr/>
          <p:nvPr/>
        </p:nvSpPr>
        <p:spPr>
          <a:xfrm>
            <a:off x="8759952" y="5102352"/>
            <a:ext cx="1600200" cy="3291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0DE2A65-DFF1-52BD-5E8C-CD5A23342647}"/>
              </a:ext>
            </a:extLst>
          </p:cNvPr>
          <p:cNvSpPr/>
          <p:nvPr/>
        </p:nvSpPr>
        <p:spPr>
          <a:xfrm>
            <a:off x="8759952" y="5644849"/>
            <a:ext cx="1600200" cy="2073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291F176E-765E-24DA-2A46-9CA7ED7A8A78}"/>
              </a:ext>
            </a:extLst>
          </p:cNvPr>
          <p:cNvCxnSpPr>
            <a:cxnSpLocks/>
            <a:stCxn id="26" idx="2"/>
          </p:cNvCxnSpPr>
          <p:nvPr/>
        </p:nvCxnSpPr>
        <p:spPr>
          <a:xfrm>
            <a:off x="1836631" y="1755647"/>
            <a:ext cx="861745" cy="9965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0D3A6888-2F9B-F089-5150-C32AAC99DE8F}"/>
              </a:ext>
            </a:extLst>
          </p:cNvPr>
          <p:cNvSpPr txBox="1"/>
          <p:nvPr/>
        </p:nvSpPr>
        <p:spPr>
          <a:xfrm>
            <a:off x="823949" y="1324760"/>
            <a:ext cx="2025363" cy="430887"/>
          </a:xfrm>
          <a:prstGeom prst="rect">
            <a:avLst/>
          </a:prstGeom>
          <a:noFill/>
        </p:spPr>
        <p:txBody>
          <a:bodyPr wrap="none" rtlCol="0">
            <a:spAutoFit/>
          </a:bodyPr>
          <a:lstStyle/>
          <a:p>
            <a:r>
              <a:rPr lang="en-US" sz="2200" dirty="0">
                <a:solidFill>
                  <a:schemeClr val="accent2"/>
                </a:solidFill>
              </a:rPr>
              <a:t>Mail Original to:</a:t>
            </a:r>
          </a:p>
        </p:txBody>
      </p:sp>
      <p:cxnSp>
        <p:nvCxnSpPr>
          <p:cNvPr id="7" name="Straight Arrow Connector 6">
            <a:extLst>
              <a:ext uri="{FF2B5EF4-FFF2-40B4-BE49-F238E27FC236}">
                <a16:creationId xmlns:a16="http://schemas.microsoft.com/office/drawing/2014/main" id="{670A274D-230A-E15A-F7EB-5C91E635AFC8}"/>
              </a:ext>
            </a:extLst>
          </p:cNvPr>
          <p:cNvCxnSpPr>
            <a:cxnSpLocks/>
          </p:cNvCxnSpPr>
          <p:nvPr/>
        </p:nvCxnSpPr>
        <p:spPr>
          <a:xfrm flipV="1">
            <a:off x="5003075" y="4902480"/>
            <a:ext cx="868807" cy="58550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a16="http://schemas.microsoft.com/office/drawing/2014/main" id="{D414DEEA-125B-7982-5947-CF167208CAA4}"/>
              </a:ext>
            </a:extLst>
          </p:cNvPr>
          <p:cNvSpPr txBox="1"/>
          <p:nvPr/>
        </p:nvSpPr>
        <p:spPr>
          <a:xfrm>
            <a:off x="2551176" y="5431536"/>
            <a:ext cx="3548857" cy="430887"/>
          </a:xfrm>
          <a:prstGeom prst="rect">
            <a:avLst/>
          </a:prstGeom>
          <a:noFill/>
        </p:spPr>
        <p:txBody>
          <a:bodyPr wrap="none" rtlCol="0">
            <a:spAutoFit/>
          </a:bodyPr>
          <a:lstStyle/>
          <a:p>
            <a:r>
              <a:rPr lang="en-US" sz="2200" dirty="0">
                <a:solidFill>
                  <a:schemeClr val="accent6"/>
                </a:solidFill>
              </a:rPr>
              <a:t>Make sure this date is correct</a:t>
            </a:r>
          </a:p>
        </p:txBody>
      </p:sp>
      <p:sp>
        <p:nvSpPr>
          <p:cNvPr id="3" name="Title 1">
            <a:extLst>
              <a:ext uri="{FF2B5EF4-FFF2-40B4-BE49-F238E27FC236}">
                <a16:creationId xmlns:a16="http://schemas.microsoft.com/office/drawing/2014/main" id="{968C64ED-7BFD-4B56-17C8-38B5E9923EF4}"/>
              </a:ext>
            </a:extLst>
          </p:cNvPr>
          <p:cNvSpPr txBox="1">
            <a:spLocks/>
          </p:cNvSpPr>
          <p:nvPr/>
        </p:nvSpPr>
        <p:spPr>
          <a:xfrm>
            <a:off x="418347" y="256349"/>
            <a:ext cx="5167884" cy="606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23F5C"/>
                </a:solidFill>
              </a:rPr>
              <a:t>Sample Cover Letter</a:t>
            </a:r>
          </a:p>
        </p:txBody>
      </p:sp>
    </p:spTree>
    <p:extLst>
      <p:ext uri="{BB962C8B-B14F-4D97-AF65-F5344CB8AC3E}">
        <p14:creationId xmlns:p14="http://schemas.microsoft.com/office/powerpoint/2010/main" val="2220330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8D737-5AED-4B69-9AF8-5ED2A24810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B09DC-29B1-92CF-2ABD-B8E36C4C6F59}"/>
              </a:ext>
            </a:extLst>
          </p:cNvPr>
          <p:cNvSpPr>
            <a:spLocks noGrp="1"/>
          </p:cNvSpPr>
          <p:nvPr>
            <p:ph idx="1"/>
          </p:nvPr>
        </p:nvSpPr>
        <p:spPr>
          <a:xfrm>
            <a:off x="1237384" y="1620120"/>
            <a:ext cx="10228379" cy="5014824"/>
          </a:xfrm>
        </p:spPr>
        <p:txBody>
          <a:bodyPr>
            <a:normAutofit/>
          </a:bodyPr>
          <a:lstStyle/>
          <a:p>
            <a:endParaRPr lang="en-US" dirty="0"/>
          </a:p>
          <a:p>
            <a:endParaRPr lang="en-US" dirty="0"/>
          </a:p>
          <a:p>
            <a:endParaRPr lang="en-US" dirty="0"/>
          </a:p>
          <a:p>
            <a:pPr marL="0" indent="0">
              <a:buNone/>
            </a:pPr>
            <a:endParaRPr lang="en-US" dirty="0"/>
          </a:p>
          <a:p>
            <a:endParaRPr lang="en-US" dirty="0"/>
          </a:p>
        </p:txBody>
      </p:sp>
      <p:sp>
        <p:nvSpPr>
          <p:cNvPr id="6" name="Title 1">
            <a:extLst>
              <a:ext uri="{FF2B5EF4-FFF2-40B4-BE49-F238E27FC236}">
                <a16:creationId xmlns:a16="http://schemas.microsoft.com/office/drawing/2014/main" id="{883EEDFD-3C12-CA64-37A3-CCA6883FA8EF}"/>
              </a:ext>
            </a:extLst>
          </p:cNvPr>
          <p:cNvSpPr>
            <a:spLocks noGrp="1"/>
          </p:cNvSpPr>
          <p:nvPr>
            <p:ph type="title"/>
          </p:nvPr>
        </p:nvSpPr>
        <p:spPr>
          <a:xfrm>
            <a:off x="1237384" y="223056"/>
            <a:ext cx="7995515" cy="1152074"/>
          </a:xfrm>
        </p:spPr>
        <p:txBody>
          <a:bodyPr>
            <a:normAutofit/>
          </a:bodyPr>
          <a:lstStyle/>
          <a:p>
            <a:r>
              <a:rPr lang="en-US" sz="4800" b="1" dirty="0">
                <a:solidFill>
                  <a:srgbClr val="ED7B2E"/>
                </a:solidFill>
              </a:rPr>
              <a:t>FNS E&amp;T Program Rebranding</a:t>
            </a:r>
            <a:endParaRPr lang="en-US" b="1" dirty="0">
              <a:solidFill>
                <a:srgbClr val="ED7B2E"/>
              </a:solidFill>
            </a:endParaRPr>
          </a:p>
        </p:txBody>
      </p:sp>
      <p:sp>
        <p:nvSpPr>
          <p:cNvPr id="9" name="Rectangle 8">
            <a:extLst>
              <a:ext uri="{FF2B5EF4-FFF2-40B4-BE49-F238E27FC236}">
                <a16:creationId xmlns:a16="http://schemas.microsoft.com/office/drawing/2014/main" id="{4207AE38-6E86-6E99-651D-21670E26B3F9}"/>
              </a:ext>
            </a:extLst>
          </p:cNvPr>
          <p:cNvSpPr/>
          <p:nvPr/>
        </p:nvSpPr>
        <p:spPr>
          <a:xfrm>
            <a:off x="528" y="0"/>
            <a:ext cx="824972" cy="6858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C4A9B1B7-3D8E-5F9B-2D0C-0D7877F9131A}"/>
              </a:ext>
            </a:extLst>
          </p:cNvPr>
          <p:cNvPicPr>
            <a:picLocks noChangeAspect="1"/>
          </p:cNvPicPr>
          <p:nvPr/>
        </p:nvPicPr>
        <p:blipFill>
          <a:blip r:embed="rId3"/>
          <a:stretch>
            <a:fillRect/>
          </a:stretch>
        </p:blipFill>
        <p:spPr>
          <a:xfrm>
            <a:off x="884307" y="0"/>
            <a:ext cx="180135" cy="6858000"/>
          </a:xfrm>
          <a:prstGeom prst="rect">
            <a:avLst/>
          </a:prstGeom>
        </p:spPr>
      </p:pic>
      <p:sp>
        <p:nvSpPr>
          <p:cNvPr id="2" name="Content Placeholder 2">
            <a:extLst>
              <a:ext uri="{FF2B5EF4-FFF2-40B4-BE49-F238E27FC236}">
                <a16:creationId xmlns:a16="http://schemas.microsoft.com/office/drawing/2014/main" id="{91AF3F59-4D5C-C35C-5104-C7C5C1EE98C5}"/>
              </a:ext>
            </a:extLst>
          </p:cNvPr>
          <p:cNvSpPr txBox="1">
            <a:spLocks/>
          </p:cNvSpPr>
          <p:nvPr/>
        </p:nvSpPr>
        <p:spPr>
          <a:xfrm>
            <a:off x="1262408" y="1402080"/>
            <a:ext cx="10515600" cy="5300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5B9BD5"/>
              </a:buClr>
              <a:buNone/>
              <a:defRPr/>
            </a:pPr>
            <a:r>
              <a:rPr lang="en-US" sz="3000" dirty="0">
                <a:solidFill>
                  <a:srgbClr val="023F5C"/>
                </a:solidFill>
              </a:rPr>
              <a:t>The E &amp; T (Employment &amp; Training) Program has rebranded and is now the MTAJ-NC (</a:t>
            </a:r>
            <a:r>
              <a:rPr lang="en-US" sz="3000" b="1" dirty="0">
                <a:solidFill>
                  <a:srgbClr val="ED7B2E"/>
                </a:solidFill>
              </a:rPr>
              <a:t>M</a:t>
            </a:r>
            <a:r>
              <a:rPr lang="en-US" sz="3000" dirty="0">
                <a:solidFill>
                  <a:srgbClr val="023F5C"/>
                </a:solidFill>
              </a:rPr>
              <a:t>ore </a:t>
            </a:r>
            <a:r>
              <a:rPr lang="en-US" sz="3000" b="1" dirty="0">
                <a:solidFill>
                  <a:srgbClr val="ED7B2E"/>
                </a:solidFill>
              </a:rPr>
              <a:t>T</a:t>
            </a:r>
            <a:r>
              <a:rPr lang="en-US" sz="3000" dirty="0">
                <a:solidFill>
                  <a:srgbClr val="023F5C"/>
                </a:solidFill>
              </a:rPr>
              <a:t>han </a:t>
            </a:r>
            <a:r>
              <a:rPr lang="en-US" sz="3000" b="1" dirty="0">
                <a:solidFill>
                  <a:srgbClr val="ED7B2E"/>
                </a:solidFill>
              </a:rPr>
              <a:t>A J</a:t>
            </a:r>
            <a:r>
              <a:rPr lang="en-US" sz="3000" dirty="0">
                <a:solidFill>
                  <a:srgbClr val="023F5C"/>
                </a:solidFill>
              </a:rPr>
              <a:t>ob – </a:t>
            </a:r>
            <a:r>
              <a:rPr lang="en-US" sz="3000" b="1" dirty="0">
                <a:solidFill>
                  <a:srgbClr val="ED7B2E"/>
                </a:solidFill>
              </a:rPr>
              <a:t>NC</a:t>
            </a:r>
            <a:r>
              <a:rPr lang="en-US" sz="3000" dirty="0">
                <a:solidFill>
                  <a:srgbClr val="023F5C"/>
                </a:solidFill>
              </a:rPr>
              <a:t>) Program.  </a:t>
            </a:r>
          </a:p>
          <a:p>
            <a:pPr marL="0" indent="0">
              <a:buClr>
                <a:srgbClr val="5B9BD5"/>
              </a:buClr>
              <a:buNone/>
              <a:defRPr/>
            </a:pPr>
            <a:endParaRPr lang="en-US" sz="3000" dirty="0">
              <a:solidFill>
                <a:srgbClr val="023F5C"/>
              </a:solidFill>
            </a:endParaRPr>
          </a:p>
          <a:p>
            <a:pPr marL="0" indent="0">
              <a:buClr>
                <a:srgbClr val="5B9BD5"/>
              </a:buClr>
              <a:buNone/>
              <a:defRPr/>
            </a:pPr>
            <a:r>
              <a:rPr lang="en-US" sz="3000" dirty="0">
                <a:solidFill>
                  <a:srgbClr val="023F5C"/>
                </a:solidFill>
              </a:rPr>
              <a:t>Program web page is linked </a:t>
            </a:r>
            <a:r>
              <a:rPr lang="en-US" sz="3000" dirty="0">
                <a:solidFill>
                  <a:srgbClr val="023F5C"/>
                </a:solidFill>
                <a:hlinkClick r:id="rId4"/>
              </a:rPr>
              <a:t>here</a:t>
            </a:r>
            <a:r>
              <a:rPr lang="en-US" sz="3000" dirty="0">
                <a:solidFill>
                  <a:srgbClr val="023F5C"/>
                </a:solidFill>
              </a:rPr>
              <a:t>.</a:t>
            </a:r>
            <a:endParaRPr lang="en-US" sz="3000" dirty="0"/>
          </a:p>
          <a:p>
            <a:pPr marL="0" indent="0">
              <a:buNone/>
              <a:defRPr/>
            </a:pPr>
            <a:endParaRPr lang="en-US" dirty="0"/>
          </a:p>
          <a:p>
            <a:pPr>
              <a:defRPr/>
            </a:pPr>
            <a:endParaRPr lang="en-US" dirty="0"/>
          </a:p>
        </p:txBody>
      </p:sp>
    </p:spTree>
    <p:extLst>
      <p:ext uri="{BB962C8B-B14F-4D97-AF65-F5344CB8AC3E}">
        <p14:creationId xmlns:p14="http://schemas.microsoft.com/office/powerpoint/2010/main" val="4130335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19768-384C-18F9-379E-1C925E2475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DAFA0-EAE2-9468-B219-3129C1A3CEFE}"/>
              </a:ext>
            </a:extLst>
          </p:cNvPr>
          <p:cNvSpPr>
            <a:spLocks noGrp="1"/>
          </p:cNvSpPr>
          <p:nvPr>
            <p:ph idx="1"/>
          </p:nvPr>
        </p:nvSpPr>
        <p:spPr>
          <a:xfrm>
            <a:off x="1237384" y="1326489"/>
            <a:ext cx="10494173" cy="5346683"/>
          </a:xfrm>
        </p:spPr>
        <p:txBody>
          <a:bodyPr>
            <a:normAutofit/>
          </a:bodyPr>
          <a:lstStyle/>
          <a:p>
            <a:endParaRPr lang="en-US" dirty="0">
              <a:solidFill>
                <a:srgbClr val="023F5C"/>
              </a:solidFill>
            </a:endParaRPr>
          </a:p>
          <a:p>
            <a:endParaRPr lang="en-US" dirty="0">
              <a:solidFill>
                <a:srgbClr val="5B9BD5"/>
              </a:solidFill>
            </a:endParaRPr>
          </a:p>
          <a:p>
            <a:endParaRPr lang="en-US" dirty="0"/>
          </a:p>
          <a:p>
            <a:endParaRPr lang="en-US" dirty="0"/>
          </a:p>
          <a:p>
            <a:pPr marL="0" indent="0">
              <a:buNone/>
            </a:pPr>
            <a:endParaRPr lang="en-US" dirty="0"/>
          </a:p>
          <a:p>
            <a:endParaRPr lang="en-US" dirty="0"/>
          </a:p>
        </p:txBody>
      </p:sp>
      <p:sp>
        <p:nvSpPr>
          <p:cNvPr id="5" name="Title 1">
            <a:extLst>
              <a:ext uri="{FF2B5EF4-FFF2-40B4-BE49-F238E27FC236}">
                <a16:creationId xmlns:a16="http://schemas.microsoft.com/office/drawing/2014/main" id="{000A6D56-66CF-114D-E211-46F0DD2069B5}"/>
              </a:ext>
            </a:extLst>
          </p:cNvPr>
          <p:cNvSpPr txBox="1">
            <a:spLocks/>
          </p:cNvSpPr>
          <p:nvPr/>
        </p:nvSpPr>
        <p:spPr>
          <a:xfrm>
            <a:off x="646043" y="468046"/>
            <a:ext cx="10707757" cy="907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endParaRPr>
          </a:p>
        </p:txBody>
      </p:sp>
      <p:sp>
        <p:nvSpPr>
          <p:cNvPr id="6" name="Title 1">
            <a:extLst>
              <a:ext uri="{FF2B5EF4-FFF2-40B4-BE49-F238E27FC236}">
                <a16:creationId xmlns:a16="http://schemas.microsoft.com/office/drawing/2014/main" id="{AE3ECA4F-57C2-BB2E-01F2-EB78C36481D4}"/>
              </a:ext>
            </a:extLst>
          </p:cNvPr>
          <p:cNvSpPr>
            <a:spLocks noGrp="1"/>
          </p:cNvSpPr>
          <p:nvPr>
            <p:ph type="title"/>
          </p:nvPr>
        </p:nvSpPr>
        <p:spPr>
          <a:xfrm>
            <a:off x="586933" y="174415"/>
            <a:ext cx="9717232" cy="1152074"/>
          </a:xfrm>
        </p:spPr>
        <p:txBody>
          <a:bodyPr>
            <a:normAutofit/>
          </a:bodyPr>
          <a:lstStyle/>
          <a:p>
            <a:r>
              <a:rPr lang="en-US" sz="4800" b="1" dirty="0">
                <a:solidFill>
                  <a:srgbClr val="ED7B2E"/>
                </a:solidFill>
              </a:rPr>
              <a:t>Maintenance of Effort (MOE)</a:t>
            </a:r>
            <a:endParaRPr lang="en-US" b="1" dirty="0">
              <a:solidFill>
                <a:srgbClr val="ED7B2E"/>
              </a:solidFill>
            </a:endParaRPr>
          </a:p>
        </p:txBody>
      </p:sp>
      <p:pic>
        <p:nvPicPr>
          <p:cNvPr id="10" name="Picture 9">
            <a:extLst>
              <a:ext uri="{FF2B5EF4-FFF2-40B4-BE49-F238E27FC236}">
                <a16:creationId xmlns:a16="http://schemas.microsoft.com/office/drawing/2014/main" id="{EB1F4F7A-114E-A27E-3823-1A1EE1DA6340}"/>
              </a:ext>
            </a:extLst>
          </p:cNvPr>
          <p:cNvPicPr>
            <a:picLocks noChangeAspect="1"/>
          </p:cNvPicPr>
          <p:nvPr/>
        </p:nvPicPr>
        <p:blipFill>
          <a:blip r:embed="rId3"/>
          <a:stretch>
            <a:fillRect/>
          </a:stretch>
        </p:blipFill>
        <p:spPr>
          <a:xfrm>
            <a:off x="11150096" y="0"/>
            <a:ext cx="180135" cy="6858000"/>
          </a:xfrm>
          <a:prstGeom prst="rect">
            <a:avLst/>
          </a:prstGeom>
        </p:spPr>
      </p:pic>
      <p:sp>
        <p:nvSpPr>
          <p:cNvPr id="4" name="TextBox 3">
            <a:extLst>
              <a:ext uri="{FF2B5EF4-FFF2-40B4-BE49-F238E27FC236}">
                <a16:creationId xmlns:a16="http://schemas.microsoft.com/office/drawing/2014/main" id="{4103491E-B3E6-5E64-74B1-E41CD0D1161E}"/>
              </a:ext>
            </a:extLst>
          </p:cNvPr>
          <p:cNvSpPr txBox="1"/>
          <p:nvPr/>
        </p:nvSpPr>
        <p:spPr>
          <a:xfrm>
            <a:off x="518364" y="1302414"/>
            <a:ext cx="10494173" cy="5174109"/>
          </a:xfrm>
          <a:prstGeom prst="rect">
            <a:avLst/>
          </a:prstGeom>
          <a:noFill/>
        </p:spPr>
        <p:txBody>
          <a:bodyPr wrap="square">
            <a:spAutoFit/>
          </a:bodyPr>
          <a:lstStyle/>
          <a:p>
            <a:pPr algn="ctr">
              <a:lnSpc>
                <a:spcPct val="107000"/>
              </a:lnSpc>
              <a:spcBef>
                <a:spcPts val="0"/>
              </a:spcBef>
              <a:spcAft>
                <a:spcPts val="0"/>
              </a:spcAft>
              <a:defRPr/>
            </a:pPr>
            <a:r>
              <a:rPr lang="en-US" sz="2700" b="1" kern="100" dirty="0">
                <a:solidFill>
                  <a:srgbClr val="5B9BD5"/>
                </a:solidFill>
                <a:latin typeface="Calibri" panose="020F0502020204030204" pitchFamily="34" charset="0"/>
                <a:ea typeface="Calibri" panose="020F0502020204030204" pitchFamily="34" charset="0"/>
                <a:cs typeface="Times New Roman" panose="02020603050405020304" pitchFamily="18" charset="0"/>
              </a:rPr>
              <a:t>Counties must meet MOE to draw the federal portion of the block grant</a:t>
            </a:r>
            <a:endParaRPr lang="en-US" sz="2700" kern="100" dirty="0">
              <a:solidFill>
                <a:srgbClr val="5B9BD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defRPr/>
            </a:pPr>
            <a:r>
              <a:rPr lang="en-US" sz="2400" kern="100" dirty="0">
                <a:latin typeface="Calibri" panose="020F0502020204030204" pitchFamily="34" charset="0"/>
                <a:ea typeface="Calibri" panose="020F0502020204030204" pitchFamily="34" charset="0"/>
                <a:cs typeface="Times New Roman" panose="02020603050405020304" pitchFamily="18" charset="0"/>
              </a:rPr>
              <a:t> </a:t>
            </a:r>
          </a:p>
          <a:p>
            <a:pPr marL="0" lvl="1">
              <a:lnSpc>
                <a:spcPct val="107000"/>
              </a:lnSpc>
              <a:spcBef>
                <a:spcPts val="0"/>
              </a:spcBef>
              <a:spcAft>
                <a:spcPts val="800"/>
              </a:spcAft>
              <a:defRPr/>
            </a:pPr>
            <a:r>
              <a:rPr lang="en-US" sz="2400" kern="100" dirty="0">
                <a:solidFill>
                  <a:srgbClr val="023F5C"/>
                </a:solidFill>
                <a:latin typeface="Calibri" panose="020F0502020204030204" pitchFamily="34" charset="0"/>
                <a:ea typeface="Calibri" panose="020F0502020204030204" pitchFamily="34" charset="0"/>
                <a:cs typeface="Times New Roman" panose="02020603050405020304" pitchFamily="18" charset="0"/>
              </a:rPr>
              <a:t>MOE amounts have remained the same since the block grant was established in 1996-1997.</a:t>
            </a:r>
          </a:p>
          <a:p>
            <a:pPr marL="457200">
              <a:lnSpc>
                <a:spcPct val="107000"/>
              </a:lnSpc>
              <a:spcBef>
                <a:spcPts val="0"/>
              </a:spcBef>
              <a:spcAft>
                <a:spcPts val="800"/>
              </a:spcAft>
              <a:defRPr/>
            </a:pPr>
            <a:r>
              <a:rPr lang="en-US" sz="2400" i="1" kern="100" dirty="0">
                <a:solidFill>
                  <a:srgbClr val="023F5C"/>
                </a:solidFill>
                <a:latin typeface="Calibri" panose="020F0502020204030204" pitchFamily="34" charset="0"/>
                <a:ea typeface="Calibri" panose="020F0502020204030204" pitchFamily="34" charset="0"/>
                <a:cs typeface="Times New Roman" panose="02020603050405020304" pitchFamily="18" charset="0"/>
              </a:rPr>
              <a:t>General Statute: NCGS 108-A</a:t>
            </a:r>
            <a:endParaRPr lang="en-US" sz="2400" kern="100" dirty="0">
              <a:solidFill>
                <a:srgbClr val="023F5C"/>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800"/>
              </a:spcAft>
              <a:defRPr/>
            </a:pPr>
            <a:r>
              <a:rPr lang="en-US" sz="2400" i="1" kern="100" dirty="0">
                <a:solidFill>
                  <a:srgbClr val="023F5C"/>
                </a:solidFill>
                <a:latin typeface="Calibri" panose="020F0502020204030204" pitchFamily="34" charset="0"/>
                <a:ea typeface="Calibri" panose="020F0502020204030204" pitchFamily="34" charset="0"/>
                <a:cs typeface="Times New Roman" panose="02020603050405020304" pitchFamily="18" charset="0"/>
              </a:rPr>
              <a:t>Each standard county shall maintain funding in Work First, child welfare, and related activities as defined by the Department at one hundred percent (100%) of the county funds budgeted in State Fiscal Year 1996-97 for AFDC Administration, JOBS employment and training, and AFDC Emergency Assistance (cash and services).</a:t>
            </a:r>
            <a:endParaRPr lang="en-US" sz="2400" kern="100" dirty="0">
              <a:solidFill>
                <a:srgbClr val="023F5C"/>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400" kern="100" dirty="0">
                <a:solidFill>
                  <a:srgbClr val="023F5C"/>
                </a:solidFill>
                <a:latin typeface="Calibri" panose="020F0502020204030204" pitchFamily="34" charset="0"/>
                <a:ea typeface="Calibri" panose="020F0502020204030204" pitchFamily="34" charset="0"/>
                <a:cs typeface="Times New Roman" panose="02020603050405020304" pitchFamily="18" charset="0"/>
              </a:rPr>
              <a:t>Provides funding for several initiatives…Employment Services, Child Welfare, and Childcare.</a:t>
            </a:r>
          </a:p>
        </p:txBody>
      </p:sp>
      <p:sp>
        <p:nvSpPr>
          <p:cNvPr id="2" name="Rectangle 1">
            <a:extLst>
              <a:ext uri="{FF2B5EF4-FFF2-40B4-BE49-F238E27FC236}">
                <a16:creationId xmlns:a16="http://schemas.microsoft.com/office/drawing/2014/main" id="{D13C778A-0E30-AF41-57BE-CB34D8CDD3F4}"/>
              </a:ext>
            </a:extLst>
          </p:cNvPr>
          <p:cNvSpPr/>
          <p:nvPr/>
        </p:nvSpPr>
        <p:spPr>
          <a:xfrm>
            <a:off x="11350401" y="0"/>
            <a:ext cx="824972" cy="6858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spTree>
    <p:extLst>
      <p:ext uri="{BB962C8B-B14F-4D97-AF65-F5344CB8AC3E}">
        <p14:creationId xmlns:p14="http://schemas.microsoft.com/office/powerpoint/2010/main" val="2252786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
            <a:extLst>
              <a:ext uri="{FF2B5EF4-FFF2-40B4-BE49-F238E27FC236}">
                <a16:creationId xmlns:a16="http://schemas.microsoft.com/office/drawing/2014/main" id="{3318BF74-8FE8-31A7-FD72-1489EF7CC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279" t="57269" r="5836" b="12897"/>
          <a:stretch>
            <a:fillRect/>
          </a:stretch>
        </p:blipFill>
        <p:spPr bwMode="auto">
          <a:xfrm>
            <a:off x="50703" y="2681288"/>
            <a:ext cx="12077895" cy="389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9CBA1FB0-9D8E-1D78-0BA2-EF8DBEFCDE5C}"/>
              </a:ext>
            </a:extLst>
          </p:cNvPr>
          <p:cNvSpPr/>
          <p:nvPr/>
        </p:nvSpPr>
        <p:spPr>
          <a:xfrm>
            <a:off x="8200785" y="4461166"/>
            <a:ext cx="965200" cy="5080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4" name="Oval 3">
            <a:extLst>
              <a:ext uri="{FF2B5EF4-FFF2-40B4-BE49-F238E27FC236}">
                <a16:creationId xmlns:a16="http://schemas.microsoft.com/office/drawing/2014/main" id="{5F5E3678-2F3F-AC20-43CC-BBB84BC498DD}"/>
              </a:ext>
            </a:extLst>
          </p:cNvPr>
          <p:cNvSpPr/>
          <p:nvPr/>
        </p:nvSpPr>
        <p:spPr>
          <a:xfrm>
            <a:off x="6242626" y="4461166"/>
            <a:ext cx="863600" cy="546100"/>
          </a:xfrm>
          <a:prstGeom prst="ellipse">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cxnSp>
        <p:nvCxnSpPr>
          <p:cNvPr id="9" name="Straight Arrow Connector 8">
            <a:extLst>
              <a:ext uri="{FF2B5EF4-FFF2-40B4-BE49-F238E27FC236}">
                <a16:creationId xmlns:a16="http://schemas.microsoft.com/office/drawing/2014/main" id="{0F1ABDC5-FC09-B064-DC11-B1F56C06741A}"/>
              </a:ext>
            </a:extLst>
          </p:cNvPr>
          <p:cNvCxnSpPr>
            <a:cxnSpLocks/>
          </p:cNvCxnSpPr>
          <p:nvPr/>
        </p:nvCxnSpPr>
        <p:spPr>
          <a:xfrm>
            <a:off x="6102350" y="2082800"/>
            <a:ext cx="401638" cy="230216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141CA2-7F0D-9077-2F9C-C887BCBF8755}"/>
              </a:ext>
            </a:extLst>
          </p:cNvPr>
          <p:cNvCxnSpPr>
            <a:cxnSpLocks/>
            <a:stCxn id="107528" idx="2"/>
          </p:cNvCxnSpPr>
          <p:nvPr/>
        </p:nvCxnSpPr>
        <p:spPr>
          <a:xfrm>
            <a:off x="8248650" y="2059454"/>
            <a:ext cx="282286" cy="23255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7527" name="TextBox 16">
            <a:extLst>
              <a:ext uri="{FF2B5EF4-FFF2-40B4-BE49-F238E27FC236}">
                <a16:creationId xmlns:a16="http://schemas.microsoft.com/office/drawing/2014/main" id="{D1A9ECE8-3F30-2AF8-58E7-F3A54AF73FDF}"/>
              </a:ext>
            </a:extLst>
          </p:cNvPr>
          <p:cNvSpPr txBox="1">
            <a:spLocks noChangeArrowheads="1"/>
          </p:cNvSpPr>
          <p:nvPr/>
        </p:nvSpPr>
        <p:spPr bwMode="auto">
          <a:xfrm>
            <a:off x="5578475" y="1536234"/>
            <a:ext cx="102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B0F0"/>
                </a:solidFill>
                <a:effectLst/>
                <a:uLnTx/>
                <a:uFillTx/>
                <a:latin typeface="Franklin Gothic Book" panose="020B0503020102020204" pitchFamily="34" charset="0"/>
                <a:ea typeface="+mn-ea"/>
                <a:cs typeface="+mn-cs"/>
              </a:rPr>
              <a:t>TANF</a:t>
            </a:r>
          </a:p>
        </p:txBody>
      </p:sp>
      <p:sp>
        <p:nvSpPr>
          <p:cNvPr id="107528" name="TextBox 17">
            <a:extLst>
              <a:ext uri="{FF2B5EF4-FFF2-40B4-BE49-F238E27FC236}">
                <a16:creationId xmlns:a16="http://schemas.microsoft.com/office/drawing/2014/main" id="{90F156E9-9580-6911-8281-556DDE052B1E}"/>
              </a:ext>
            </a:extLst>
          </p:cNvPr>
          <p:cNvSpPr txBox="1">
            <a:spLocks noChangeArrowheads="1"/>
          </p:cNvSpPr>
          <p:nvPr/>
        </p:nvSpPr>
        <p:spPr bwMode="auto">
          <a:xfrm>
            <a:off x="7737475" y="1536234"/>
            <a:ext cx="1022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MOE</a:t>
            </a:r>
          </a:p>
        </p:txBody>
      </p:sp>
      <p:sp>
        <p:nvSpPr>
          <p:cNvPr id="5" name="Title 4">
            <a:extLst>
              <a:ext uri="{FF2B5EF4-FFF2-40B4-BE49-F238E27FC236}">
                <a16:creationId xmlns:a16="http://schemas.microsoft.com/office/drawing/2014/main" id="{2A83D3C5-5AA5-B6E7-080D-80C026A9F6F1}"/>
              </a:ext>
            </a:extLst>
          </p:cNvPr>
          <p:cNvSpPr>
            <a:spLocks noGrp="1"/>
          </p:cNvSpPr>
          <p:nvPr>
            <p:ph type="title"/>
          </p:nvPr>
        </p:nvSpPr>
        <p:spPr>
          <a:xfrm>
            <a:off x="852488" y="482600"/>
            <a:ext cx="9601200" cy="690563"/>
          </a:xfrm>
        </p:spPr>
        <p:txBody>
          <a:bodyPr>
            <a:noAutofit/>
          </a:bodyPr>
          <a:lstStyle/>
          <a:p>
            <a:pPr>
              <a:defRPr/>
            </a:pPr>
            <a:r>
              <a:rPr lang="en-US" sz="4800" b="1" dirty="0">
                <a:solidFill>
                  <a:srgbClr val="5B9BD5"/>
                </a:solidFill>
              </a:rPr>
              <a:t>Where to find amounts…..</a:t>
            </a:r>
          </a:p>
        </p:txBody>
      </p:sp>
      <p:sp>
        <p:nvSpPr>
          <p:cNvPr id="107530" name="TextBox 6">
            <a:extLst>
              <a:ext uri="{FF2B5EF4-FFF2-40B4-BE49-F238E27FC236}">
                <a16:creationId xmlns:a16="http://schemas.microsoft.com/office/drawing/2014/main" id="{76EBF62A-89D6-919E-0FEB-7CDF5EEEEB9F}"/>
              </a:ext>
            </a:extLst>
          </p:cNvPr>
          <p:cNvSpPr txBox="1">
            <a:spLocks noChangeArrowheads="1"/>
          </p:cNvSpPr>
          <p:nvPr/>
        </p:nvSpPr>
        <p:spPr bwMode="auto">
          <a:xfrm>
            <a:off x="983159" y="1536234"/>
            <a:ext cx="41867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Schoolbook" panose="02040604050505020304" pitchFamily="18" charset="0"/>
              </a:defRPr>
            </a:lvl1pPr>
            <a:lvl2pPr marL="742950" indent="-285750">
              <a:defRPr>
                <a:solidFill>
                  <a:schemeClr val="tx1"/>
                </a:solidFill>
                <a:latin typeface="Century Schoolbook" panose="02040604050505020304" pitchFamily="18" charset="0"/>
              </a:defRPr>
            </a:lvl2pPr>
            <a:lvl3pPr marL="1143000" indent="-228600">
              <a:defRPr>
                <a:solidFill>
                  <a:schemeClr val="tx1"/>
                </a:solidFill>
                <a:latin typeface="Century Schoolbook" panose="02040604050505020304" pitchFamily="18" charset="0"/>
              </a:defRPr>
            </a:lvl3pPr>
            <a:lvl4pPr marL="1600200" indent="-228600">
              <a:defRPr>
                <a:solidFill>
                  <a:schemeClr val="tx1"/>
                </a:solidFill>
                <a:latin typeface="Century Schoolbook" panose="02040604050505020304" pitchFamily="18" charset="0"/>
              </a:defRPr>
            </a:lvl4pPr>
            <a:lvl5pPr marL="2057400" indent="-228600">
              <a:defRPr>
                <a:solidFill>
                  <a:schemeClr val="tx1"/>
                </a:solidFill>
                <a:latin typeface="Century Schoolbook" panose="02040604050505020304" pitchFamily="18" charset="0"/>
              </a:defRPr>
            </a:lvl5pPr>
            <a:lvl6pPr marL="2514600" indent="-228600" defTabSz="457200" eaLnBrk="0" fontAlgn="base" hangingPunct="0">
              <a:spcBef>
                <a:spcPct val="0"/>
              </a:spcBef>
              <a:spcAft>
                <a:spcPct val="0"/>
              </a:spcAft>
              <a:defRPr>
                <a:solidFill>
                  <a:schemeClr val="tx1"/>
                </a:solidFill>
                <a:latin typeface="Century Schoolbook" panose="02040604050505020304" pitchFamily="18" charset="0"/>
              </a:defRPr>
            </a:lvl6pPr>
            <a:lvl7pPr marL="2971800" indent="-228600" defTabSz="457200" eaLnBrk="0" fontAlgn="base" hangingPunct="0">
              <a:spcBef>
                <a:spcPct val="0"/>
              </a:spcBef>
              <a:spcAft>
                <a:spcPct val="0"/>
              </a:spcAft>
              <a:defRPr>
                <a:solidFill>
                  <a:schemeClr val="tx1"/>
                </a:solidFill>
                <a:latin typeface="Century Schoolbook" panose="02040604050505020304" pitchFamily="18" charset="0"/>
              </a:defRPr>
            </a:lvl7pPr>
            <a:lvl8pPr marL="3429000" indent="-228600" defTabSz="457200" eaLnBrk="0" fontAlgn="base" hangingPunct="0">
              <a:spcBef>
                <a:spcPct val="0"/>
              </a:spcBef>
              <a:spcAft>
                <a:spcPct val="0"/>
              </a:spcAft>
              <a:defRPr>
                <a:solidFill>
                  <a:schemeClr val="tx1"/>
                </a:solidFill>
                <a:latin typeface="Century Schoolbook" panose="02040604050505020304" pitchFamily="18" charset="0"/>
              </a:defRPr>
            </a:lvl8pPr>
            <a:lvl9pPr marL="3886200" indent="-228600" defTabSz="457200" eaLnBrk="0" fontAlgn="base" hangingPunct="0">
              <a:spcBef>
                <a:spcPct val="0"/>
              </a:spcBef>
              <a:spcAft>
                <a:spcPct val="0"/>
              </a:spcAft>
              <a:defRPr>
                <a:solidFill>
                  <a:schemeClr val="tx1"/>
                </a:solidFill>
                <a:latin typeface="Century Schoolbook" panose="020406040505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ED7D31"/>
                </a:solidFill>
                <a:effectLst/>
                <a:uLnTx/>
                <a:uFillTx/>
                <a:latin typeface="Franklin Gothic Book" panose="020B0503020102020204" pitchFamily="34" charset="0"/>
                <a:ea typeface="+mn-ea"/>
                <a:cs typeface="+mn-cs"/>
              </a:rPr>
              <a:t>County Budget Estimate</a:t>
            </a:r>
          </a:p>
        </p:txBody>
      </p:sp>
    </p:spTree>
    <p:extLst>
      <p:ext uri="{BB962C8B-B14F-4D97-AF65-F5344CB8AC3E}">
        <p14:creationId xmlns:p14="http://schemas.microsoft.com/office/powerpoint/2010/main" val="25487672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DBCB-C0AE-2F72-A3A4-DD4C40157F9F}"/>
              </a:ext>
            </a:extLst>
          </p:cNvPr>
          <p:cNvSpPr>
            <a:spLocks noGrp="1"/>
          </p:cNvSpPr>
          <p:nvPr>
            <p:ph type="title"/>
          </p:nvPr>
        </p:nvSpPr>
        <p:spPr>
          <a:xfrm>
            <a:off x="838200" y="164826"/>
            <a:ext cx="10515600" cy="1325563"/>
          </a:xfrm>
        </p:spPr>
        <p:txBody>
          <a:bodyPr>
            <a:normAutofit/>
          </a:bodyPr>
          <a:lstStyle/>
          <a:p>
            <a:pPr>
              <a:defRPr/>
            </a:pPr>
            <a:r>
              <a:rPr lang="en-US" sz="4800" b="1" dirty="0">
                <a:solidFill>
                  <a:srgbClr val="5B9BD5"/>
                </a:solidFill>
              </a:rPr>
              <a:t>When to meet your MOE</a:t>
            </a:r>
          </a:p>
        </p:txBody>
      </p:sp>
      <p:sp>
        <p:nvSpPr>
          <p:cNvPr id="3" name="Content Placeholder 2">
            <a:extLst>
              <a:ext uri="{FF2B5EF4-FFF2-40B4-BE49-F238E27FC236}">
                <a16:creationId xmlns:a16="http://schemas.microsoft.com/office/drawing/2014/main" id="{55008776-DA74-82DD-2283-FB07DCE1630E}"/>
              </a:ext>
            </a:extLst>
          </p:cNvPr>
          <p:cNvSpPr>
            <a:spLocks noGrp="1"/>
          </p:cNvSpPr>
          <p:nvPr>
            <p:ph idx="1"/>
          </p:nvPr>
        </p:nvSpPr>
        <p:spPr>
          <a:xfrm>
            <a:off x="838200" y="1402081"/>
            <a:ext cx="10515600" cy="4774882"/>
          </a:xfrm>
        </p:spPr>
        <p:txBody>
          <a:bodyPr>
            <a:normAutofit/>
          </a:bodyPr>
          <a:lstStyle/>
          <a:p>
            <a:pPr marL="0" indent="0">
              <a:buClr>
                <a:srgbClr val="ED7D31"/>
              </a:buClr>
              <a:buNone/>
              <a:defRPr/>
            </a:pPr>
            <a:r>
              <a:rPr lang="en-US" sz="3000" b="1" dirty="0">
                <a:solidFill>
                  <a:srgbClr val="ED7B2E"/>
                </a:solidFill>
              </a:rPr>
              <a:t>Have a plan…</a:t>
            </a:r>
          </a:p>
          <a:p>
            <a:pPr>
              <a:buClr>
                <a:srgbClr val="ED7D31"/>
              </a:buClr>
              <a:defRPr/>
            </a:pPr>
            <a:r>
              <a:rPr lang="en-US" sz="3000" dirty="0">
                <a:solidFill>
                  <a:srgbClr val="023F5C"/>
                </a:solidFill>
              </a:rPr>
              <a:t>Never wait until the 12</a:t>
            </a:r>
            <a:r>
              <a:rPr lang="en-US" sz="3000" baseline="30000" dirty="0">
                <a:solidFill>
                  <a:srgbClr val="023F5C"/>
                </a:solidFill>
              </a:rPr>
              <a:t>th</a:t>
            </a:r>
            <a:r>
              <a:rPr lang="en-US" sz="3000" dirty="0">
                <a:solidFill>
                  <a:srgbClr val="023F5C"/>
                </a:solidFill>
              </a:rPr>
              <a:t> month  (which is MAY service month reported in June)</a:t>
            </a:r>
          </a:p>
          <a:p>
            <a:pPr>
              <a:buClr>
                <a:srgbClr val="ED7D31"/>
              </a:buClr>
              <a:defRPr/>
            </a:pPr>
            <a:r>
              <a:rPr lang="en-US" sz="3000" dirty="0">
                <a:solidFill>
                  <a:srgbClr val="023F5C"/>
                </a:solidFill>
              </a:rPr>
              <a:t>Monitor your TANF to make sure you are not overspending each quarter (and if you are – could some of those cases be coded to MOE?)</a:t>
            </a:r>
          </a:p>
          <a:p>
            <a:pPr>
              <a:buClr>
                <a:srgbClr val="ED7D31"/>
              </a:buClr>
              <a:defRPr/>
            </a:pPr>
            <a:r>
              <a:rPr lang="en-US" sz="3000" dirty="0">
                <a:solidFill>
                  <a:srgbClr val="023F5C"/>
                </a:solidFill>
              </a:rPr>
              <a:t>If you have met your MOE and you still have TANF dollars you may want to have discussions with your LBL regarding other opportunities to pull down these funds, for example, TEA-FC</a:t>
            </a:r>
          </a:p>
          <a:p>
            <a:pPr marL="0" indent="0">
              <a:buFont typeface="Arial" panose="020B0604020202020204" pitchFamily="34" charset="0"/>
              <a:buNone/>
              <a:defRPr/>
            </a:pPr>
            <a:endParaRPr lang="en-US" dirty="0"/>
          </a:p>
          <a:p>
            <a:pPr>
              <a:defRPr/>
            </a:pPr>
            <a:endParaRPr lang="en-US" dirty="0"/>
          </a:p>
          <a:p>
            <a:pPr>
              <a:defRPr/>
            </a:pPr>
            <a:endParaRPr lang="en-US" dirty="0"/>
          </a:p>
        </p:txBody>
      </p:sp>
      <p:pic>
        <p:nvPicPr>
          <p:cNvPr id="4" name="Picture 3">
            <a:extLst>
              <a:ext uri="{FF2B5EF4-FFF2-40B4-BE49-F238E27FC236}">
                <a16:creationId xmlns:a16="http://schemas.microsoft.com/office/drawing/2014/main" id="{2DB076D6-84E2-90FC-3948-3019A122418D}"/>
              </a:ext>
            </a:extLst>
          </p:cNvPr>
          <p:cNvPicPr>
            <a:picLocks noChangeAspect="1"/>
          </p:cNvPicPr>
          <p:nvPr/>
        </p:nvPicPr>
        <p:blipFill>
          <a:blip r:embed="rId3"/>
          <a:stretch>
            <a:fillRect/>
          </a:stretch>
        </p:blipFill>
        <p:spPr>
          <a:xfrm rot="5400000">
            <a:off x="5975970" y="323262"/>
            <a:ext cx="240060" cy="12192001"/>
          </a:xfrm>
          <a:prstGeom prst="rect">
            <a:avLst/>
          </a:prstGeom>
        </p:spPr>
      </p:pic>
      <p:pic>
        <p:nvPicPr>
          <p:cNvPr id="5" name="Picture 4">
            <a:extLst>
              <a:ext uri="{FF2B5EF4-FFF2-40B4-BE49-F238E27FC236}">
                <a16:creationId xmlns:a16="http://schemas.microsoft.com/office/drawing/2014/main" id="{69B14924-4A47-C2E1-E121-A3EFA13F92A1}"/>
              </a:ext>
            </a:extLst>
          </p:cNvPr>
          <p:cNvPicPr>
            <a:picLocks noChangeAspect="1"/>
          </p:cNvPicPr>
          <p:nvPr/>
        </p:nvPicPr>
        <p:blipFill>
          <a:blip r:embed="rId4"/>
          <a:stretch>
            <a:fillRect/>
          </a:stretch>
        </p:blipFill>
        <p:spPr>
          <a:xfrm>
            <a:off x="0" y="6533252"/>
            <a:ext cx="12192000" cy="316992"/>
          </a:xfrm>
          <a:prstGeom prst="rect">
            <a:avLst/>
          </a:prstGeom>
        </p:spPr>
      </p:pic>
    </p:spTree>
    <p:extLst>
      <p:ext uri="{BB962C8B-B14F-4D97-AF65-F5344CB8AC3E}">
        <p14:creationId xmlns:p14="http://schemas.microsoft.com/office/powerpoint/2010/main" val="2164305668"/>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27611-F8D4-E7AE-FE9F-9F5AFB0F7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81131-A3F7-31E9-5C08-598FC3525925}"/>
              </a:ext>
            </a:extLst>
          </p:cNvPr>
          <p:cNvSpPr>
            <a:spLocks noGrp="1"/>
          </p:cNvSpPr>
          <p:nvPr>
            <p:ph type="title"/>
          </p:nvPr>
        </p:nvSpPr>
        <p:spPr>
          <a:xfrm>
            <a:off x="838200" y="164826"/>
            <a:ext cx="10515600" cy="1325563"/>
          </a:xfrm>
        </p:spPr>
        <p:txBody>
          <a:bodyPr>
            <a:normAutofit/>
          </a:bodyPr>
          <a:lstStyle/>
          <a:p>
            <a:pPr>
              <a:defRPr/>
            </a:pPr>
            <a:r>
              <a:rPr lang="en-US" sz="4800" b="1" dirty="0">
                <a:solidFill>
                  <a:srgbClr val="5B9BD5"/>
                </a:solidFill>
              </a:rPr>
              <a:t>Tracking your MOE</a:t>
            </a:r>
          </a:p>
        </p:txBody>
      </p:sp>
      <p:sp>
        <p:nvSpPr>
          <p:cNvPr id="3" name="Content Placeholder 2">
            <a:extLst>
              <a:ext uri="{FF2B5EF4-FFF2-40B4-BE49-F238E27FC236}">
                <a16:creationId xmlns:a16="http://schemas.microsoft.com/office/drawing/2014/main" id="{C7D23C7F-68B4-FD23-4D22-2EA2E1C2B8F4}"/>
              </a:ext>
            </a:extLst>
          </p:cNvPr>
          <p:cNvSpPr>
            <a:spLocks noGrp="1"/>
          </p:cNvSpPr>
          <p:nvPr>
            <p:ph idx="1"/>
          </p:nvPr>
        </p:nvSpPr>
        <p:spPr>
          <a:xfrm>
            <a:off x="838200" y="1402081"/>
            <a:ext cx="10515600" cy="4774882"/>
          </a:xfrm>
        </p:spPr>
        <p:txBody>
          <a:bodyPr>
            <a:normAutofit/>
          </a:bodyPr>
          <a:lstStyle/>
          <a:p>
            <a:pPr marL="0" indent="0">
              <a:buClr>
                <a:srgbClr val="ED7D31"/>
              </a:buClr>
              <a:buNone/>
              <a:defRPr/>
            </a:pPr>
            <a:endParaRPr lang="en-US" dirty="0"/>
          </a:p>
          <a:p>
            <a:pPr>
              <a:defRPr/>
            </a:pPr>
            <a:endParaRPr lang="en-US" dirty="0"/>
          </a:p>
          <a:p>
            <a:pPr>
              <a:defRPr/>
            </a:pPr>
            <a:endParaRPr lang="en-US" dirty="0"/>
          </a:p>
        </p:txBody>
      </p:sp>
      <p:pic>
        <p:nvPicPr>
          <p:cNvPr id="7" name="Picture 6">
            <a:extLst>
              <a:ext uri="{FF2B5EF4-FFF2-40B4-BE49-F238E27FC236}">
                <a16:creationId xmlns:a16="http://schemas.microsoft.com/office/drawing/2014/main" id="{323A0DE1-049E-BA2F-365E-4A788BAE08FE}"/>
              </a:ext>
            </a:extLst>
          </p:cNvPr>
          <p:cNvPicPr>
            <a:picLocks noChangeAspect="1"/>
          </p:cNvPicPr>
          <p:nvPr/>
        </p:nvPicPr>
        <p:blipFill>
          <a:blip r:embed="rId3"/>
          <a:stretch>
            <a:fillRect/>
          </a:stretch>
        </p:blipFill>
        <p:spPr>
          <a:xfrm>
            <a:off x="734248" y="1303838"/>
            <a:ext cx="10672302" cy="5369447"/>
          </a:xfrm>
          <a:prstGeom prst="rect">
            <a:avLst/>
          </a:prstGeom>
        </p:spPr>
      </p:pic>
      <p:pic>
        <p:nvPicPr>
          <p:cNvPr id="6" name="Picture 5">
            <a:extLst>
              <a:ext uri="{FF2B5EF4-FFF2-40B4-BE49-F238E27FC236}">
                <a16:creationId xmlns:a16="http://schemas.microsoft.com/office/drawing/2014/main" id="{84E3FE5C-E017-37AE-1DE7-09F779CDD0F2}"/>
              </a:ext>
            </a:extLst>
          </p:cNvPr>
          <p:cNvPicPr>
            <a:picLocks noChangeAspect="1"/>
          </p:cNvPicPr>
          <p:nvPr/>
        </p:nvPicPr>
        <p:blipFill>
          <a:blip r:embed="rId4"/>
          <a:stretch>
            <a:fillRect/>
          </a:stretch>
        </p:blipFill>
        <p:spPr>
          <a:xfrm rot="16200000">
            <a:off x="-3270504" y="3270504"/>
            <a:ext cx="6858000" cy="316992"/>
          </a:xfrm>
          <a:prstGeom prst="rect">
            <a:avLst/>
          </a:prstGeom>
        </p:spPr>
      </p:pic>
      <p:pic>
        <p:nvPicPr>
          <p:cNvPr id="8" name="Picture 7">
            <a:extLst>
              <a:ext uri="{FF2B5EF4-FFF2-40B4-BE49-F238E27FC236}">
                <a16:creationId xmlns:a16="http://schemas.microsoft.com/office/drawing/2014/main" id="{9CABD795-3814-8E67-C911-F539FFFADC76}"/>
              </a:ext>
            </a:extLst>
          </p:cNvPr>
          <p:cNvPicPr>
            <a:picLocks noChangeAspect="1"/>
          </p:cNvPicPr>
          <p:nvPr/>
        </p:nvPicPr>
        <p:blipFill>
          <a:blip r:embed="rId5"/>
          <a:stretch>
            <a:fillRect/>
          </a:stretch>
        </p:blipFill>
        <p:spPr>
          <a:xfrm>
            <a:off x="337551" y="0"/>
            <a:ext cx="180135" cy="6858000"/>
          </a:xfrm>
          <a:prstGeom prst="rect">
            <a:avLst/>
          </a:prstGeom>
        </p:spPr>
      </p:pic>
      <p:pic>
        <p:nvPicPr>
          <p:cNvPr id="9" name="Picture 8">
            <a:extLst>
              <a:ext uri="{FF2B5EF4-FFF2-40B4-BE49-F238E27FC236}">
                <a16:creationId xmlns:a16="http://schemas.microsoft.com/office/drawing/2014/main" id="{C1801C02-A9D4-4564-445B-5BF399794B6F}"/>
              </a:ext>
            </a:extLst>
          </p:cNvPr>
          <p:cNvPicPr>
            <a:picLocks noChangeAspect="1"/>
          </p:cNvPicPr>
          <p:nvPr/>
        </p:nvPicPr>
        <p:blipFill>
          <a:blip r:embed="rId5"/>
          <a:stretch>
            <a:fillRect/>
          </a:stretch>
        </p:blipFill>
        <p:spPr>
          <a:xfrm>
            <a:off x="11688994" y="1568"/>
            <a:ext cx="180135" cy="6858000"/>
          </a:xfrm>
          <a:prstGeom prst="rect">
            <a:avLst/>
          </a:prstGeom>
        </p:spPr>
      </p:pic>
      <p:pic>
        <p:nvPicPr>
          <p:cNvPr id="10" name="Picture 9">
            <a:extLst>
              <a:ext uri="{FF2B5EF4-FFF2-40B4-BE49-F238E27FC236}">
                <a16:creationId xmlns:a16="http://schemas.microsoft.com/office/drawing/2014/main" id="{AF198820-6721-D6AB-99A1-AB379B92B844}"/>
              </a:ext>
            </a:extLst>
          </p:cNvPr>
          <p:cNvPicPr>
            <a:picLocks noChangeAspect="1"/>
          </p:cNvPicPr>
          <p:nvPr/>
        </p:nvPicPr>
        <p:blipFill>
          <a:blip r:embed="rId4"/>
          <a:stretch>
            <a:fillRect/>
          </a:stretch>
        </p:blipFill>
        <p:spPr>
          <a:xfrm rot="16200000">
            <a:off x="8604504" y="3270504"/>
            <a:ext cx="6858000" cy="316992"/>
          </a:xfrm>
          <a:prstGeom prst="rect">
            <a:avLst/>
          </a:prstGeom>
        </p:spPr>
      </p:pic>
    </p:spTree>
    <p:extLst>
      <p:ext uri="{BB962C8B-B14F-4D97-AF65-F5344CB8AC3E}">
        <p14:creationId xmlns:p14="http://schemas.microsoft.com/office/powerpoint/2010/main" val="279355513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D7659-0532-0F94-189A-5D62D7FF23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22831-0B89-8D58-49FA-FB2F4E64D8E1}"/>
              </a:ext>
            </a:extLst>
          </p:cNvPr>
          <p:cNvSpPr>
            <a:spLocks noGrp="1"/>
          </p:cNvSpPr>
          <p:nvPr>
            <p:ph idx="1"/>
          </p:nvPr>
        </p:nvSpPr>
        <p:spPr>
          <a:xfrm>
            <a:off x="1237384" y="1620120"/>
            <a:ext cx="10228379" cy="5014824"/>
          </a:xfrm>
        </p:spPr>
        <p:txBody>
          <a:bodyPr>
            <a:normAutofit/>
          </a:bodyPr>
          <a:lstStyle/>
          <a:p>
            <a:endParaRPr lang="en-US" dirty="0"/>
          </a:p>
          <a:p>
            <a:endParaRPr lang="en-US" dirty="0"/>
          </a:p>
          <a:p>
            <a:endParaRPr lang="en-US" dirty="0"/>
          </a:p>
          <a:p>
            <a:pPr marL="0" indent="0">
              <a:buNone/>
            </a:pPr>
            <a:endParaRPr lang="en-US" dirty="0"/>
          </a:p>
          <a:p>
            <a:endParaRPr lang="en-US" dirty="0"/>
          </a:p>
        </p:txBody>
      </p:sp>
      <p:sp>
        <p:nvSpPr>
          <p:cNvPr id="6" name="Title 1">
            <a:extLst>
              <a:ext uri="{FF2B5EF4-FFF2-40B4-BE49-F238E27FC236}">
                <a16:creationId xmlns:a16="http://schemas.microsoft.com/office/drawing/2014/main" id="{C670E922-35E6-7499-2DE1-43CCC2DB1466}"/>
              </a:ext>
            </a:extLst>
          </p:cNvPr>
          <p:cNvSpPr>
            <a:spLocks noGrp="1"/>
          </p:cNvSpPr>
          <p:nvPr>
            <p:ph type="title"/>
          </p:nvPr>
        </p:nvSpPr>
        <p:spPr>
          <a:xfrm>
            <a:off x="1331648" y="223056"/>
            <a:ext cx="7995515" cy="1152074"/>
          </a:xfrm>
        </p:spPr>
        <p:txBody>
          <a:bodyPr>
            <a:normAutofit fontScale="90000"/>
          </a:bodyPr>
          <a:lstStyle/>
          <a:p>
            <a:r>
              <a:rPr lang="en-US" sz="4800" b="1" dirty="0">
                <a:solidFill>
                  <a:srgbClr val="ED7B2E"/>
                </a:solidFill>
              </a:rPr>
              <a:t>CARS Replacement Project Update</a:t>
            </a:r>
          </a:p>
        </p:txBody>
      </p:sp>
      <p:sp>
        <p:nvSpPr>
          <p:cNvPr id="9" name="Rectangle 8">
            <a:extLst>
              <a:ext uri="{FF2B5EF4-FFF2-40B4-BE49-F238E27FC236}">
                <a16:creationId xmlns:a16="http://schemas.microsoft.com/office/drawing/2014/main" id="{235C999B-A453-819A-5AA1-8779673EF612}"/>
              </a:ext>
            </a:extLst>
          </p:cNvPr>
          <p:cNvSpPr/>
          <p:nvPr/>
        </p:nvSpPr>
        <p:spPr>
          <a:xfrm>
            <a:off x="-4556" y="0"/>
            <a:ext cx="824972" cy="6858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B9BD5"/>
              </a:solidFill>
            </a:endParaRPr>
          </a:p>
        </p:txBody>
      </p:sp>
      <p:pic>
        <p:nvPicPr>
          <p:cNvPr id="10" name="Picture 9">
            <a:extLst>
              <a:ext uri="{FF2B5EF4-FFF2-40B4-BE49-F238E27FC236}">
                <a16:creationId xmlns:a16="http://schemas.microsoft.com/office/drawing/2014/main" id="{91A6626A-7672-1D6B-B04B-4813F11CA247}"/>
              </a:ext>
            </a:extLst>
          </p:cNvPr>
          <p:cNvPicPr>
            <a:picLocks noChangeAspect="1"/>
          </p:cNvPicPr>
          <p:nvPr/>
        </p:nvPicPr>
        <p:blipFill>
          <a:blip r:embed="rId3"/>
          <a:stretch>
            <a:fillRect/>
          </a:stretch>
        </p:blipFill>
        <p:spPr>
          <a:xfrm>
            <a:off x="839747" y="0"/>
            <a:ext cx="180135" cy="6858000"/>
          </a:xfrm>
          <a:prstGeom prst="rect">
            <a:avLst/>
          </a:prstGeom>
        </p:spPr>
      </p:pic>
      <p:sp>
        <p:nvSpPr>
          <p:cNvPr id="2" name="Content Placeholder 2">
            <a:extLst>
              <a:ext uri="{FF2B5EF4-FFF2-40B4-BE49-F238E27FC236}">
                <a16:creationId xmlns:a16="http://schemas.microsoft.com/office/drawing/2014/main" id="{A5E6B43B-8796-FA1E-5B0D-06588DFAA88C}"/>
              </a:ext>
            </a:extLst>
          </p:cNvPr>
          <p:cNvSpPr txBox="1">
            <a:spLocks/>
          </p:cNvSpPr>
          <p:nvPr/>
        </p:nvSpPr>
        <p:spPr>
          <a:xfrm>
            <a:off x="1318970" y="1402080"/>
            <a:ext cx="10515600" cy="5356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Clr>
                <a:srgbClr val="5B9BD5"/>
              </a:buClr>
            </a:pPr>
            <a:r>
              <a:rPr lang="en-US" sz="3100" dirty="0">
                <a:solidFill>
                  <a:srgbClr val="023F5C"/>
                </a:solidFill>
              </a:rPr>
              <a:t>Goals is to replace County Administrative Reimbursement System (CARS) and Day Sheets</a:t>
            </a:r>
          </a:p>
          <a:p>
            <a:pPr>
              <a:spcBef>
                <a:spcPts val="1800"/>
              </a:spcBef>
              <a:buClr>
                <a:srgbClr val="5B9BD5"/>
              </a:buClr>
            </a:pPr>
            <a:r>
              <a:rPr lang="en-US" sz="3100" dirty="0">
                <a:solidFill>
                  <a:srgbClr val="023F5C"/>
                </a:solidFill>
              </a:rPr>
              <a:t>Shift from 100% time reporting to Random Moment Time Sampling (RMTS) or RMTS/direct-time reporting hybrid</a:t>
            </a:r>
          </a:p>
          <a:p>
            <a:pPr>
              <a:spcBef>
                <a:spcPts val="1800"/>
              </a:spcBef>
              <a:buClr>
                <a:srgbClr val="5B9BD5"/>
              </a:buClr>
            </a:pPr>
            <a:r>
              <a:rPr lang="en-US" sz="3100" dirty="0">
                <a:solidFill>
                  <a:srgbClr val="023F5C"/>
                </a:solidFill>
              </a:rPr>
              <a:t>Statewide solution</a:t>
            </a:r>
          </a:p>
          <a:p>
            <a:pPr>
              <a:spcBef>
                <a:spcPts val="1800"/>
              </a:spcBef>
              <a:buClr>
                <a:srgbClr val="5B9BD5"/>
              </a:buClr>
            </a:pPr>
            <a:r>
              <a:rPr lang="en-US" sz="3100" dirty="0">
                <a:solidFill>
                  <a:srgbClr val="023F5C"/>
                </a:solidFill>
              </a:rPr>
              <a:t>Currently the state is evaluating vendor proposals</a:t>
            </a:r>
          </a:p>
          <a:p>
            <a:pPr>
              <a:spcBef>
                <a:spcPts val="1800"/>
              </a:spcBef>
              <a:buClr>
                <a:srgbClr val="5B9BD5"/>
              </a:buClr>
            </a:pPr>
            <a:r>
              <a:rPr lang="en-US" sz="3100" dirty="0">
                <a:solidFill>
                  <a:srgbClr val="023F5C"/>
                </a:solidFill>
              </a:rPr>
              <a:t>County engagement will begin in Summer/Fall</a:t>
            </a:r>
          </a:p>
          <a:p>
            <a:pPr>
              <a:spcBef>
                <a:spcPts val="1800"/>
              </a:spcBef>
              <a:buClr>
                <a:srgbClr val="5B9BD5"/>
              </a:buClr>
            </a:pPr>
            <a:r>
              <a:rPr lang="en-US" sz="3100" dirty="0">
                <a:solidFill>
                  <a:srgbClr val="023F5C"/>
                </a:solidFill>
              </a:rPr>
              <a:t>Go live date estimated Spring 2027</a:t>
            </a:r>
            <a:endParaRPr lang="en-US" sz="2800" dirty="0">
              <a:solidFill>
                <a:srgbClr val="023F5C"/>
              </a:solidFill>
            </a:endParaRPr>
          </a:p>
          <a:p>
            <a:pPr>
              <a:buClr>
                <a:srgbClr val="ED7D31"/>
              </a:buClr>
              <a:defRPr/>
            </a:pPr>
            <a:endParaRPr lang="en-US" dirty="0"/>
          </a:p>
          <a:p>
            <a:pPr marL="0" indent="0">
              <a:buNone/>
              <a:defRPr/>
            </a:pPr>
            <a:endParaRPr lang="en-US" dirty="0"/>
          </a:p>
          <a:p>
            <a:pPr>
              <a:defRPr/>
            </a:pPr>
            <a:endParaRPr lang="en-US" dirty="0"/>
          </a:p>
        </p:txBody>
      </p:sp>
    </p:spTree>
    <p:extLst>
      <p:ext uri="{BB962C8B-B14F-4D97-AF65-F5344CB8AC3E}">
        <p14:creationId xmlns:p14="http://schemas.microsoft.com/office/powerpoint/2010/main" val="2687685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45BA-5C3B-43DC-4F4D-73E50D44B5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11F461-53A9-1300-D806-C56395E4DD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964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2AFD00-B265-46F7-AFE5-3EDCA29D4186}"/>
              </a:ext>
            </a:extLst>
          </p:cNvPr>
          <p:cNvGraphicFramePr>
            <a:graphicFrameLocks noGrp="1"/>
          </p:cNvGraphicFramePr>
          <p:nvPr>
            <p:ph idx="1"/>
            <p:extLst>
              <p:ext uri="{D42A27DB-BD31-4B8C-83A1-F6EECF244321}">
                <p14:modId xmlns:p14="http://schemas.microsoft.com/office/powerpoint/2010/main" val="605495559"/>
              </p:ext>
            </p:extLst>
          </p:nvPr>
        </p:nvGraphicFramePr>
        <p:xfrm>
          <a:off x="838200" y="1257300"/>
          <a:ext cx="10515599" cy="5434675"/>
        </p:xfrm>
        <a:graphic>
          <a:graphicData uri="http://schemas.openxmlformats.org/drawingml/2006/table">
            <a:tbl>
              <a:tblPr/>
              <a:tblGrid>
                <a:gridCol w="1904344">
                  <a:extLst>
                    <a:ext uri="{9D8B030D-6E8A-4147-A177-3AD203B41FA5}">
                      <a16:colId xmlns:a16="http://schemas.microsoft.com/office/drawing/2014/main" val="1306793861"/>
                    </a:ext>
                  </a:extLst>
                </a:gridCol>
                <a:gridCol w="865296">
                  <a:extLst>
                    <a:ext uri="{9D8B030D-6E8A-4147-A177-3AD203B41FA5}">
                      <a16:colId xmlns:a16="http://schemas.microsoft.com/office/drawing/2014/main" val="256817686"/>
                    </a:ext>
                  </a:extLst>
                </a:gridCol>
                <a:gridCol w="375309">
                  <a:extLst>
                    <a:ext uri="{9D8B030D-6E8A-4147-A177-3AD203B41FA5}">
                      <a16:colId xmlns:a16="http://schemas.microsoft.com/office/drawing/2014/main" val="256892213"/>
                    </a:ext>
                  </a:extLst>
                </a:gridCol>
                <a:gridCol w="1000824">
                  <a:extLst>
                    <a:ext uri="{9D8B030D-6E8A-4147-A177-3AD203B41FA5}">
                      <a16:colId xmlns:a16="http://schemas.microsoft.com/office/drawing/2014/main" val="2284505543"/>
                    </a:ext>
                  </a:extLst>
                </a:gridCol>
                <a:gridCol w="1198903">
                  <a:extLst>
                    <a:ext uri="{9D8B030D-6E8A-4147-A177-3AD203B41FA5}">
                      <a16:colId xmlns:a16="http://schemas.microsoft.com/office/drawing/2014/main" val="1829785274"/>
                    </a:ext>
                  </a:extLst>
                </a:gridCol>
                <a:gridCol w="319707">
                  <a:extLst>
                    <a:ext uri="{9D8B030D-6E8A-4147-A177-3AD203B41FA5}">
                      <a16:colId xmlns:a16="http://schemas.microsoft.com/office/drawing/2014/main" val="502814351"/>
                    </a:ext>
                  </a:extLst>
                </a:gridCol>
                <a:gridCol w="1178053">
                  <a:extLst>
                    <a:ext uri="{9D8B030D-6E8A-4147-A177-3AD203B41FA5}">
                      <a16:colId xmlns:a16="http://schemas.microsoft.com/office/drawing/2014/main" val="2222467212"/>
                    </a:ext>
                  </a:extLst>
                </a:gridCol>
                <a:gridCol w="1157203">
                  <a:extLst>
                    <a:ext uri="{9D8B030D-6E8A-4147-A177-3AD203B41FA5}">
                      <a16:colId xmlns:a16="http://schemas.microsoft.com/office/drawing/2014/main" val="547966398"/>
                    </a:ext>
                  </a:extLst>
                </a:gridCol>
                <a:gridCol w="305807">
                  <a:extLst>
                    <a:ext uri="{9D8B030D-6E8A-4147-A177-3AD203B41FA5}">
                      <a16:colId xmlns:a16="http://schemas.microsoft.com/office/drawing/2014/main" val="3219851021"/>
                    </a:ext>
                  </a:extLst>
                </a:gridCol>
                <a:gridCol w="1167628">
                  <a:extLst>
                    <a:ext uri="{9D8B030D-6E8A-4147-A177-3AD203B41FA5}">
                      <a16:colId xmlns:a16="http://schemas.microsoft.com/office/drawing/2014/main" val="2820588303"/>
                    </a:ext>
                  </a:extLst>
                </a:gridCol>
                <a:gridCol w="1042525">
                  <a:extLst>
                    <a:ext uri="{9D8B030D-6E8A-4147-A177-3AD203B41FA5}">
                      <a16:colId xmlns:a16="http://schemas.microsoft.com/office/drawing/2014/main" val="2077750798"/>
                    </a:ext>
                  </a:extLst>
                </a:gridCol>
              </a:tblGrid>
              <a:tr h="477933">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ENERGY ADMIN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CRISIS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 SHARE THE LIGHT                 old energy neighbors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60653263"/>
                  </a:ext>
                </a:extLst>
              </a:tr>
              <a:tr h="243624">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Energy portal - FIS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Energy portal - FIS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246278688"/>
                  </a:ext>
                </a:extLst>
              </a:tr>
              <a:tr h="243624">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6574837"/>
                  </a:ext>
                </a:extLst>
              </a:tr>
              <a:tr h="477933">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9117685"/>
                  </a:ext>
                </a:extLst>
              </a:tr>
              <a:tr h="243624">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13,841.00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104,506.00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1,535.00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5627273"/>
                  </a:ext>
                </a:extLst>
              </a:tr>
              <a:tr h="243624">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6314983"/>
                  </a:ext>
                </a:extLst>
              </a:tr>
              <a:tr h="337201">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286139"/>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7634805"/>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99.60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419.71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8910617"/>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54.30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1,171.13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8808564"/>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8,078.39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17,561.55</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5553975"/>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199.30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73,260.81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7119375"/>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5,409.41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1,376.37</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9548456"/>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3,134.66</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3082358"/>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1,168.14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8725083"/>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2,006.12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556360"/>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1,717.13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7162908"/>
                  </a:ext>
                </a:extLst>
              </a:tr>
              <a:tr h="243624">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5144431"/>
                  </a:ext>
                </a:extLst>
              </a:tr>
              <a:tr h="243624">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13,841.00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102,415.62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97</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5338019"/>
                  </a:ext>
                </a:extLst>
              </a:tr>
              <a:tr h="243624">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2,090.38</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1,471.00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117493"/>
                  </a:ext>
                </a:extLst>
              </a:tr>
            </a:tbl>
          </a:graphicData>
        </a:graphic>
      </p:graphicFrame>
      <p:sp>
        <p:nvSpPr>
          <p:cNvPr id="6" name="Title 1">
            <a:extLst>
              <a:ext uri="{FF2B5EF4-FFF2-40B4-BE49-F238E27FC236}">
                <a16:creationId xmlns:a16="http://schemas.microsoft.com/office/drawing/2014/main" id="{D359014F-6A5E-BEBC-60EC-29B3C854A8FF}"/>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3" name="Multiplication Sign 2">
            <a:extLst>
              <a:ext uri="{FF2B5EF4-FFF2-40B4-BE49-F238E27FC236}">
                <a16:creationId xmlns:a16="http://schemas.microsoft.com/office/drawing/2014/main" id="{CA843CAB-7AC2-5A16-CBF5-C84BA80B9F1A}"/>
              </a:ext>
            </a:extLst>
          </p:cNvPr>
          <p:cNvSpPr/>
          <p:nvPr/>
        </p:nvSpPr>
        <p:spPr>
          <a:xfrm>
            <a:off x="10008783" y="3485539"/>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75CD238-BF38-B130-6D99-2F1E9AFF155F}"/>
              </a:ext>
            </a:extLst>
          </p:cNvPr>
          <p:cNvSpPr/>
          <p:nvPr/>
        </p:nvSpPr>
        <p:spPr>
          <a:xfrm>
            <a:off x="7244315" y="3485539"/>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940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CB91D-3077-4741-A102-F712D01E400B}"/>
              </a:ext>
            </a:extLst>
          </p:cNvPr>
          <p:cNvSpPr>
            <a:spLocks noGrp="1"/>
          </p:cNvSpPr>
          <p:nvPr>
            <p:ph idx="1"/>
          </p:nvPr>
        </p:nvSpPr>
        <p:spPr>
          <a:xfrm>
            <a:off x="5249993" y="727641"/>
            <a:ext cx="6224335" cy="5402718"/>
          </a:xfrm>
        </p:spPr>
        <p:txBody>
          <a:bodyPr anchor="ctr">
            <a:normAutofit/>
          </a:bodyPr>
          <a:lstStyle/>
          <a:p>
            <a:pPr marL="0" indent="0" algn="ctr">
              <a:buNone/>
            </a:pPr>
            <a:r>
              <a:rPr lang="en-US" sz="9600" b="1" dirty="0">
                <a:solidFill>
                  <a:srgbClr val="023F5C"/>
                </a:solidFill>
              </a:rPr>
              <a:t>QUESTIONS</a:t>
            </a:r>
          </a:p>
        </p:txBody>
      </p:sp>
      <p:sp>
        <p:nvSpPr>
          <p:cNvPr id="5" name="TextBox 4">
            <a:extLst>
              <a:ext uri="{FF2B5EF4-FFF2-40B4-BE49-F238E27FC236}">
                <a16:creationId xmlns:a16="http://schemas.microsoft.com/office/drawing/2014/main" id="{409D8AC9-167D-4E5F-BBF2-02E61F2E8598}"/>
              </a:ext>
            </a:extLst>
          </p:cNvPr>
          <p:cNvSpPr txBox="1"/>
          <p:nvPr/>
        </p:nvSpPr>
        <p:spPr>
          <a:xfrm>
            <a:off x="2940240" y="1268477"/>
            <a:ext cx="1782393" cy="3154710"/>
          </a:xfrm>
          <a:prstGeom prst="rect">
            <a:avLst/>
          </a:prstGeom>
          <a:noFill/>
        </p:spPr>
        <p:txBody>
          <a:bodyPr wrap="square" rtlCol="0">
            <a:spAutoFit/>
          </a:bodyPr>
          <a:lstStyle/>
          <a:p>
            <a:r>
              <a:rPr lang="en-US" sz="19900" b="1" dirty="0">
                <a:solidFill>
                  <a:srgbClr val="5B9BD5"/>
                </a:solidFill>
              </a:rPr>
              <a:t>?</a:t>
            </a:r>
          </a:p>
        </p:txBody>
      </p:sp>
      <p:sp>
        <p:nvSpPr>
          <p:cNvPr id="11" name="TextBox 10">
            <a:extLst>
              <a:ext uri="{FF2B5EF4-FFF2-40B4-BE49-F238E27FC236}">
                <a16:creationId xmlns:a16="http://schemas.microsoft.com/office/drawing/2014/main" id="{F4FBF4FD-DBDD-42DD-B7A1-889B218BD16E}"/>
              </a:ext>
            </a:extLst>
          </p:cNvPr>
          <p:cNvSpPr txBox="1"/>
          <p:nvPr/>
        </p:nvSpPr>
        <p:spPr>
          <a:xfrm>
            <a:off x="2399412" y="2684249"/>
            <a:ext cx="1782393" cy="3477875"/>
          </a:xfrm>
          <a:prstGeom prst="rect">
            <a:avLst/>
          </a:prstGeom>
          <a:noFill/>
        </p:spPr>
        <p:txBody>
          <a:bodyPr wrap="square" rtlCol="0">
            <a:spAutoFit/>
          </a:bodyPr>
          <a:lstStyle/>
          <a:p>
            <a:r>
              <a:rPr lang="en-US" sz="22000" b="1" dirty="0">
                <a:solidFill>
                  <a:srgbClr val="55C3CF"/>
                </a:solidFill>
              </a:rPr>
              <a:t>?</a:t>
            </a:r>
          </a:p>
        </p:txBody>
      </p:sp>
      <p:sp>
        <p:nvSpPr>
          <p:cNvPr id="13" name="TextBox 12">
            <a:extLst>
              <a:ext uri="{FF2B5EF4-FFF2-40B4-BE49-F238E27FC236}">
                <a16:creationId xmlns:a16="http://schemas.microsoft.com/office/drawing/2014/main" id="{0CAEA637-9ABC-4CFC-8AC0-47B89358CA8F}"/>
              </a:ext>
            </a:extLst>
          </p:cNvPr>
          <p:cNvSpPr txBox="1"/>
          <p:nvPr/>
        </p:nvSpPr>
        <p:spPr>
          <a:xfrm>
            <a:off x="802178" y="563314"/>
            <a:ext cx="1782393" cy="3770263"/>
          </a:xfrm>
          <a:prstGeom prst="rect">
            <a:avLst/>
          </a:prstGeom>
          <a:noFill/>
        </p:spPr>
        <p:txBody>
          <a:bodyPr wrap="square" rtlCol="0">
            <a:spAutoFit/>
          </a:bodyPr>
          <a:lstStyle/>
          <a:p>
            <a:r>
              <a:rPr lang="en-US" sz="23900" b="1" dirty="0">
                <a:solidFill>
                  <a:srgbClr val="4BC174"/>
                </a:solidFill>
              </a:rPr>
              <a:t>?</a:t>
            </a:r>
          </a:p>
        </p:txBody>
      </p:sp>
      <p:sp>
        <p:nvSpPr>
          <p:cNvPr id="16" name="TextBox 15">
            <a:extLst>
              <a:ext uri="{FF2B5EF4-FFF2-40B4-BE49-F238E27FC236}">
                <a16:creationId xmlns:a16="http://schemas.microsoft.com/office/drawing/2014/main" id="{242382B5-211F-4838-BA4B-C2947850EE7D}"/>
              </a:ext>
            </a:extLst>
          </p:cNvPr>
          <p:cNvSpPr txBox="1"/>
          <p:nvPr/>
        </p:nvSpPr>
        <p:spPr>
          <a:xfrm>
            <a:off x="448711" y="2528837"/>
            <a:ext cx="1782393" cy="3154710"/>
          </a:xfrm>
          <a:prstGeom prst="rect">
            <a:avLst/>
          </a:prstGeom>
          <a:noFill/>
        </p:spPr>
        <p:txBody>
          <a:bodyPr wrap="square" rtlCol="0">
            <a:spAutoFit/>
          </a:bodyPr>
          <a:lstStyle/>
          <a:p>
            <a:r>
              <a:rPr lang="en-US" sz="19900" b="1" dirty="0">
                <a:solidFill>
                  <a:srgbClr val="023F5C"/>
                </a:solidFill>
              </a:rPr>
              <a:t>?</a:t>
            </a:r>
          </a:p>
        </p:txBody>
      </p:sp>
      <p:sp>
        <p:nvSpPr>
          <p:cNvPr id="15" name="TextBox 14">
            <a:extLst>
              <a:ext uri="{FF2B5EF4-FFF2-40B4-BE49-F238E27FC236}">
                <a16:creationId xmlns:a16="http://schemas.microsoft.com/office/drawing/2014/main" id="{8BAAA7C3-85B2-48C0-BA07-592CF66DDD40}"/>
              </a:ext>
            </a:extLst>
          </p:cNvPr>
          <p:cNvSpPr txBox="1"/>
          <p:nvPr/>
        </p:nvSpPr>
        <p:spPr>
          <a:xfrm>
            <a:off x="1339907" y="695876"/>
            <a:ext cx="2846239" cy="5386090"/>
          </a:xfrm>
          <a:prstGeom prst="rect">
            <a:avLst/>
          </a:prstGeom>
          <a:noFill/>
        </p:spPr>
        <p:txBody>
          <a:bodyPr wrap="square" rtlCol="0">
            <a:spAutoFit/>
          </a:bodyPr>
          <a:lstStyle/>
          <a:p>
            <a:r>
              <a:rPr lang="en-US" sz="34400" b="1" dirty="0">
                <a:solidFill>
                  <a:srgbClr val="ED7D31"/>
                </a:solidFill>
              </a:rPr>
              <a:t>?</a:t>
            </a:r>
          </a:p>
        </p:txBody>
      </p:sp>
    </p:spTree>
    <p:extLst>
      <p:ext uri="{BB962C8B-B14F-4D97-AF65-F5344CB8AC3E}">
        <p14:creationId xmlns:p14="http://schemas.microsoft.com/office/powerpoint/2010/main" val="2700030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F822C-282C-B3D0-9FA3-854395931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710C06-F50E-A12C-9F4F-655ADA16F1E1}"/>
              </a:ext>
            </a:extLst>
          </p:cNvPr>
          <p:cNvSpPr>
            <a:spLocks noGrp="1"/>
          </p:cNvSpPr>
          <p:nvPr>
            <p:ph type="title"/>
          </p:nvPr>
        </p:nvSpPr>
        <p:spPr>
          <a:xfrm>
            <a:off x="0" y="5658501"/>
            <a:ext cx="12192000" cy="1202421"/>
          </a:xfrm>
          <a:solidFill>
            <a:srgbClr val="5B9BD5"/>
          </a:solidFill>
          <a:ln>
            <a:noFill/>
          </a:ln>
        </p:spPr>
        <p:txBody>
          <a:bodyPr>
            <a:normAutofit/>
          </a:bodyPr>
          <a:lstStyle/>
          <a:p>
            <a:pPr algn="ctr"/>
            <a:endParaRPr lang="en-US" sz="2800" spc="300" dirty="0">
              <a:solidFill>
                <a:srgbClr val="5B9BD5"/>
              </a:solidFill>
              <a:latin typeface="Arial Black" panose="020B0A04020102020204" pitchFamily="34" charset="0"/>
            </a:endParaRPr>
          </a:p>
        </p:txBody>
      </p:sp>
      <p:sp>
        <p:nvSpPr>
          <p:cNvPr id="9" name="Title 1">
            <a:extLst>
              <a:ext uri="{FF2B5EF4-FFF2-40B4-BE49-F238E27FC236}">
                <a16:creationId xmlns:a16="http://schemas.microsoft.com/office/drawing/2014/main" id="{79B5EE09-B606-1F01-257E-758928F02D13}"/>
              </a:ext>
            </a:extLst>
          </p:cNvPr>
          <p:cNvSpPr txBox="1">
            <a:spLocks/>
          </p:cNvSpPr>
          <p:nvPr/>
        </p:nvSpPr>
        <p:spPr>
          <a:xfrm>
            <a:off x="1138518" y="2254912"/>
            <a:ext cx="9914964"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7200" b="1" dirty="0">
                <a:solidFill>
                  <a:srgbClr val="023F5C"/>
                </a:solidFill>
              </a:rPr>
              <a:t>Budget Template Training</a:t>
            </a:r>
            <a:endParaRPr kumimoji="0" lang="en-US" sz="4800" b="1" i="0" u="none" strike="noStrike" kern="1200" cap="none" spc="300" normalizeH="0" baseline="0" noProof="0" dirty="0">
              <a:ln>
                <a:noFill/>
              </a:ln>
              <a:solidFill>
                <a:srgbClr val="023F5C"/>
              </a:solidFill>
              <a:effectLst/>
              <a:uLnTx/>
              <a:uFillTx/>
              <a:latin typeface="Calibri Light" panose="020F0302020204030204"/>
              <a:ea typeface="+mj-ea"/>
              <a:cs typeface="+mj-cs"/>
            </a:endParaRPr>
          </a:p>
        </p:txBody>
      </p:sp>
      <p:sp>
        <p:nvSpPr>
          <p:cNvPr id="10" name="Rectangle 9">
            <a:extLst>
              <a:ext uri="{FF2B5EF4-FFF2-40B4-BE49-F238E27FC236}">
                <a16:creationId xmlns:a16="http://schemas.microsoft.com/office/drawing/2014/main" id="{15CA658F-0F01-8479-B2CF-13E8102F39AE}"/>
              </a:ext>
            </a:extLst>
          </p:cNvPr>
          <p:cNvSpPr/>
          <p:nvPr/>
        </p:nvSpPr>
        <p:spPr>
          <a:xfrm>
            <a:off x="0" y="0"/>
            <a:ext cx="12192000" cy="801558"/>
          </a:xfrm>
          <a:prstGeom prst="rect">
            <a:avLst/>
          </a:prstGeom>
          <a:solidFill>
            <a:srgbClr val="02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3F5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64C975D-9BB5-CBC8-845E-CD1EA2AD9536}"/>
              </a:ext>
            </a:extLst>
          </p:cNvPr>
          <p:cNvPicPr>
            <a:picLocks noChangeAspect="1"/>
          </p:cNvPicPr>
          <p:nvPr/>
        </p:nvPicPr>
        <p:blipFill>
          <a:blip r:embed="rId3"/>
          <a:stretch>
            <a:fillRect/>
          </a:stretch>
        </p:blipFill>
        <p:spPr>
          <a:xfrm rot="5400000">
            <a:off x="5975970" y="-5144312"/>
            <a:ext cx="240060" cy="12192001"/>
          </a:xfrm>
          <a:prstGeom prst="rect">
            <a:avLst/>
          </a:prstGeom>
        </p:spPr>
      </p:pic>
      <p:pic>
        <p:nvPicPr>
          <p:cNvPr id="11" name="Picture 10">
            <a:extLst>
              <a:ext uri="{FF2B5EF4-FFF2-40B4-BE49-F238E27FC236}">
                <a16:creationId xmlns:a16="http://schemas.microsoft.com/office/drawing/2014/main" id="{B635C29A-17B7-EB12-5057-A0E7A452E049}"/>
              </a:ext>
            </a:extLst>
          </p:cNvPr>
          <p:cNvPicPr>
            <a:picLocks noChangeAspect="1"/>
          </p:cNvPicPr>
          <p:nvPr/>
        </p:nvPicPr>
        <p:blipFill>
          <a:blip r:embed="rId3"/>
          <a:stretch>
            <a:fillRect/>
          </a:stretch>
        </p:blipFill>
        <p:spPr>
          <a:xfrm rot="5400000">
            <a:off x="5975970" y="-325859"/>
            <a:ext cx="240060" cy="12192001"/>
          </a:xfrm>
          <a:prstGeom prst="rect">
            <a:avLst/>
          </a:prstGeom>
        </p:spPr>
      </p:pic>
    </p:spTree>
    <p:extLst>
      <p:ext uri="{BB962C8B-B14F-4D97-AF65-F5344CB8AC3E}">
        <p14:creationId xmlns:p14="http://schemas.microsoft.com/office/powerpoint/2010/main" val="3632448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4E48F-54E8-A970-35D7-AB78E1E5D988}"/>
              </a:ext>
            </a:extLst>
          </p:cNvPr>
          <p:cNvSpPr txBox="1"/>
          <p:nvPr/>
        </p:nvSpPr>
        <p:spPr>
          <a:xfrm>
            <a:off x="242186" y="133758"/>
            <a:ext cx="4210493" cy="461665"/>
          </a:xfrm>
          <a:prstGeom prst="rect">
            <a:avLst/>
          </a:prstGeom>
          <a:noFill/>
        </p:spPr>
        <p:txBody>
          <a:bodyPr wrap="square" rtlCol="0">
            <a:spAutoFit/>
          </a:bodyPr>
          <a:lstStyle/>
          <a:p>
            <a:r>
              <a:rPr lang="en-US" sz="2400" b="1" dirty="0">
                <a:solidFill>
                  <a:srgbClr val="023F5C"/>
                </a:solidFill>
              </a:rPr>
              <a:t>Prepare by Gathering Data</a:t>
            </a:r>
          </a:p>
        </p:txBody>
      </p:sp>
      <p:sp>
        <p:nvSpPr>
          <p:cNvPr id="4" name="TextBox 3">
            <a:extLst>
              <a:ext uri="{FF2B5EF4-FFF2-40B4-BE49-F238E27FC236}">
                <a16:creationId xmlns:a16="http://schemas.microsoft.com/office/drawing/2014/main" id="{5328F519-03A2-D24C-1AB0-F41482C2F689}"/>
              </a:ext>
            </a:extLst>
          </p:cNvPr>
          <p:cNvSpPr txBox="1"/>
          <p:nvPr/>
        </p:nvSpPr>
        <p:spPr>
          <a:xfrm>
            <a:off x="1477335" y="754912"/>
            <a:ext cx="9237329" cy="6524863"/>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Salary and benefits for employees</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Past History of Expenditures from your general ledger</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Equipment (new staff or future planning)</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Contracts</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Projects</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Individual Unit Needs</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Budget estimates</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AVG Percentage of Time Report from NC </a:t>
            </a:r>
            <a:r>
              <a:rPr lang="en-US" sz="2000" dirty="0" err="1">
                <a:solidFill>
                  <a:schemeClr val="tx2"/>
                </a:solidFill>
              </a:rPr>
              <a:t>CoReLs</a:t>
            </a:r>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State XS337</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WHATEVER YOU FEEL IS NECESSARY TO COMPLETE YOUR BUDGET</a:t>
            </a:r>
          </a:p>
          <a:p>
            <a:endParaRPr lang="en-US" sz="2000" dirty="0"/>
          </a:p>
          <a:p>
            <a:endParaRPr lang="en-US" sz="2000" dirty="0"/>
          </a:p>
        </p:txBody>
      </p:sp>
    </p:spTree>
    <p:extLst>
      <p:ext uri="{BB962C8B-B14F-4D97-AF65-F5344CB8AC3E}">
        <p14:creationId xmlns:p14="http://schemas.microsoft.com/office/powerpoint/2010/main" val="2293602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27AEFC-D1B4-6CCC-3DDD-8C9230CF261F}"/>
              </a:ext>
            </a:extLst>
          </p:cNvPr>
          <p:cNvSpPr txBox="1"/>
          <p:nvPr/>
        </p:nvSpPr>
        <p:spPr>
          <a:xfrm>
            <a:off x="2668772" y="1637413"/>
            <a:ext cx="7219507" cy="3046988"/>
          </a:xfrm>
          <a:prstGeom prst="rect">
            <a:avLst/>
          </a:prstGeom>
          <a:noFill/>
        </p:spPr>
        <p:txBody>
          <a:bodyPr wrap="square" rtlCol="0">
            <a:spAutoFit/>
          </a:bodyPr>
          <a:lstStyle/>
          <a:p>
            <a:pPr algn="ctr"/>
            <a:r>
              <a:rPr lang="en-US" sz="4800" dirty="0">
                <a:solidFill>
                  <a:srgbClr val="023F5C"/>
                </a:solidFill>
              </a:rPr>
              <a:t>ADVICE FROM REGION 7’S DIRECTOR</a:t>
            </a:r>
          </a:p>
          <a:p>
            <a:pPr algn="ctr"/>
            <a:endParaRPr lang="en-US" sz="4800" dirty="0">
              <a:solidFill>
                <a:srgbClr val="023F5C"/>
              </a:solidFill>
            </a:endParaRPr>
          </a:p>
          <a:p>
            <a:pPr algn="ctr"/>
            <a:r>
              <a:rPr lang="en-US" sz="4800" dirty="0">
                <a:solidFill>
                  <a:srgbClr val="023F5C"/>
                </a:solidFill>
              </a:rPr>
              <a:t>BRANDY MANN</a:t>
            </a:r>
          </a:p>
        </p:txBody>
      </p:sp>
    </p:spTree>
    <p:extLst>
      <p:ext uri="{BB962C8B-B14F-4D97-AF65-F5344CB8AC3E}">
        <p14:creationId xmlns:p14="http://schemas.microsoft.com/office/powerpoint/2010/main" val="2370156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46B4E1-135A-D89D-7E1E-D588EE4334EF}"/>
              </a:ext>
            </a:extLst>
          </p:cNvPr>
          <p:cNvSpPr txBox="1"/>
          <p:nvPr/>
        </p:nvSpPr>
        <p:spPr>
          <a:xfrm>
            <a:off x="3336852" y="202018"/>
            <a:ext cx="5518296" cy="584775"/>
          </a:xfrm>
          <a:prstGeom prst="rect">
            <a:avLst/>
          </a:prstGeom>
          <a:noFill/>
        </p:spPr>
        <p:txBody>
          <a:bodyPr wrap="square" rtlCol="0">
            <a:spAutoFit/>
          </a:bodyPr>
          <a:lstStyle/>
          <a:p>
            <a:r>
              <a:rPr lang="en-US" sz="3200" b="1" dirty="0">
                <a:solidFill>
                  <a:srgbClr val="023F5C"/>
                </a:solidFill>
              </a:rPr>
              <a:t>A FEW THINGS TO REMEMBER</a:t>
            </a:r>
          </a:p>
        </p:txBody>
      </p:sp>
      <p:sp>
        <p:nvSpPr>
          <p:cNvPr id="4" name="TextBox 3">
            <a:extLst>
              <a:ext uri="{FF2B5EF4-FFF2-40B4-BE49-F238E27FC236}">
                <a16:creationId xmlns:a16="http://schemas.microsoft.com/office/drawing/2014/main" id="{5D801426-9FF5-0ACA-9A35-E78CBC3CB768}"/>
              </a:ext>
            </a:extLst>
          </p:cNvPr>
          <p:cNvSpPr txBox="1"/>
          <p:nvPr/>
        </p:nvSpPr>
        <p:spPr>
          <a:xfrm>
            <a:off x="648585" y="1488558"/>
            <a:ext cx="5170968"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23F5C"/>
                </a:solidFill>
              </a:rPr>
              <a:t>You can only key data in the BLUE areas.</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Part-time employee’s FTE = .5; Full time = 1</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If part-time employee DOES NOT use county insurance, change insurance months to 13.</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When grouping employees together, change the FTE, add salaries together, add percentage of time together and change insurance months.</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Use fully qualified salary for “Work Against” employees.</a:t>
            </a:r>
          </a:p>
          <a:p>
            <a:endParaRPr lang="en-US" dirty="0"/>
          </a:p>
        </p:txBody>
      </p:sp>
      <p:sp>
        <p:nvSpPr>
          <p:cNvPr id="5" name="TextBox 4">
            <a:extLst>
              <a:ext uri="{FF2B5EF4-FFF2-40B4-BE49-F238E27FC236}">
                <a16:creationId xmlns:a16="http://schemas.microsoft.com/office/drawing/2014/main" id="{B9D3BF36-BE04-D41B-534F-27FD6ABA75D8}"/>
              </a:ext>
            </a:extLst>
          </p:cNvPr>
          <p:cNvSpPr txBox="1"/>
          <p:nvPr/>
        </p:nvSpPr>
        <p:spPr>
          <a:xfrm>
            <a:off x="6230679" y="1488558"/>
            <a:ext cx="4954772"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23F5C"/>
                </a:solidFill>
              </a:rPr>
              <a:t>For split employees, split the benefits to 6 each. </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When keying employees, click CLOSE. Avoid hitting enter.</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If you unprotect a worksheet, please go back and protect the sheet.</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Keep an eye on the </a:t>
            </a:r>
            <a:r>
              <a:rPr lang="en-US" sz="2000" i="1" dirty="0">
                <a:solidFill>
                  <a:srgbClr val="023F5C"/>
                </a:solidFill>
              </a:rPr>
              <a:t>Error Indicator </a:t>
            </a:r>
            <a:r>
              <a:rPr lang="en-US" sz="2000" dirty="0">
                <a:solidFill>
                  <a:srgbClr val="023F5C"/>
                </a:solidFill>
              </a:rPr>
              <a:t>on the Total Revenues page</a:t>
            </a:r>
          </a:p>
          <a:p>
            <a:pPr marL="285750" indent="-285750">
              <a:buFont typeface="Arial" panose="020B0604020202020204" pitchFamily="34" charset="0"/>
              <a:buChar char="•"/>
            </a:pPr>
            <a:endParaRPr lang="en-US" sz="2000" dirty="0">
              <a:solidFill>
                <a:srgbClr val="023F5C"/>
              </a:solidFill>
            </a:endParaRPr>
          </a:p>
          <a:p>
            <a:pPr marL="285750" indent="-285750">
              <a:buFont typeface="Arial" panose="020B0604020202020204" pitchFamily="34" charset="0"/>
              <a:buChar char="•"/>
            </a:pPr>
            <a:r>
              <a:rPr lang="en-US" sz="2000" dirty="0">
                <a:solidFill>
                  <a:srgbClr val="023F5C"/>
                </a:solidFill>
              </a:rPr>
              <a:t>SAVE, SAVE, SAVE!!!</a:t>
            </a:r>
          </a:p>
          <a:p>
            <a:endParaRPr lang="en-US" dirty="0"/>
          </a:p>
        </p:txBody>
      </p:sp>
    </p:spTree>
    <p:extLst>
      <p:ext uri="{BB962C8B-B14F-4D97-AF65-F5344CB8AC3E}">
        <p14:creationId xmlns:p14="http://schemas.microsoft.com/office/powerpoint/2010/main" val="3945767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7E05EFC6-F0E3-4C6D-2B5B-A6ACC6D8D982}"/>
              </a:ext>
            </a:extLst>
          </p:cNvPr>
          <p:cNvPicPr>
            <a:picLocks noChangeAspect="1"/>
          </p:cNvPicPr>
          <p:nvPr/>
        </p:nvPicPr>
        <p:blipFill>
          <a:blip r:embed="rId3"/>
          <a:stretch>
            <a:fillRect/>
          </a:stretch>
        </p:blipFill>
        <p:spPr>
          <a:xfrm>
            <a:off x="297711" y="0"/>
            <a:ext cx="11596577" cy="6858000"/>
          </a:xfrm>
          <a:prstGeom prst="rect">
            <a:avLst/>
          </a:prstGeom>
        </p:spPr>
      </p:pic>
    </p:spTree>
    <p:extLst>
      <p:ext uri="{BB962C8B-B14F-4D97-AF65-F5344CB8AC3E}">
        <p14:creationId xmlns:p14="http://schemas.microsoft.com/office/powerpoint/2010/main" val="438043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C136C-5580-7771-A996-1BDA636C5C2A}"/>
              </a:ext>
            </a:extLst>
          </p:cNvPr>
          <p:cNvSpPr txBox="1"/>
          <p:nvPr/>
        </p:nvSpPr>
        <p:spPr>
          <a:xfrm>
            <a:off x="5296277" y="488886"/>
            <a:ext cx="6310265" cy="5386090"/>
          </a:xfrm>
          <a:prstGeom prst="rect">
            <a:avLst/>
          </a:prstGeom>
          <a:noFill/>
        </p:spPr>
        <p:txBody>
          <a:bodyPr wrap="square" rtlCol="0">
            <a:spAutoFit/>
          </a:bodyPr>
          <a:lstStyle/>
          <a:p>
            <a:pPr algn="ctr"/>
            <a:r>
              <a:rPr lang="en-US" sz="3200" b="1" u="sng" dirty="0">
                <a:latin typeface="+mj-lt"/>
              </a:rPr>
              <a:t>VARIABLES </a:t>
            </a:r>
          </a:p>
          <a:p>
            <a:pPr algn="ctr"/>
            <a:r>
              <a:rPr lang="en-US" sz="2400" i="1" dirty="0">
                <a:latin typeface="+mj-lt"/>
              </a:rPr>
              <a:t>Must unprotect to key numbers on this page. </a:t>
            </a:r>
          </a:p>
          <a:p>
            <a:pPr marL="342900" indent="-342900">
              <a:buFont typeface="Wingdings" panose="05000000000000000000" pitchFamily="2" charset="2"/>
              <a:buChar char="Ø"/>
            </a:pPr>
            <a:endParaRPr lang="en-US" sz="2400" dirty="0">
              <a:latin typeface="+mj-lt"/>
            </a:endParaRPr>
          </a:p>
          <a:p>
            <a:pPr marL="342900" indent="-342900">
              <a:buFont typeface="Wingdings" panose="05000000000000000000" pitchFamily="2" charset="2"/>
              <a:buChar char="ü"/>
            </a:pPr>
            <a:r>
              <a:rPr lang="en-US" sz="2400" dirty="0">
                <a:latin typeface="+mj-lt"/>
              </a:rPr>
              <a:t>In A2 - Key monthly county cost of health insurance. </a:t>
            </a:r>
          </a:p>
          <a:p>
            <a:pPr marL="342900" indent="-342900">
              <a:buFont typeface="Wingdings" panose="05000000000000000000" pitchFamily="2" charset="2"/>
              <a:buChar char="ü"/>
            </a:pPr>
            <a:endParaRPr lang="en-US" sz="2400" dirty="0">
              <a:latin typeface="+mj-lt"/>
            </a:endParaRPr>
          </a:p>
          <a:p>
            <a:pPr marL="342900" indent="-342900">
              <a:buFont typeface="Wingdings" panose="05000000000000000000" pitchFamily="2" charset="2"/>
              <a:buChar char="ü"/>
            </a:pPr>
            <a:r>
              <a:rPr lang="en-US" sz="2400" dirty="0">
                <a:latin typeface="+mj-lt"/>
              </a:rPr>
              <a:t>In B2 – Key your county’s rate of retirement </a:t>
            </a:r>
          </a:p>
          <a:p>
            <a:pPr marL="342900" indent="-342900">
              <a:buFont typeface="Wingdings" panose="05000000000000000000" pitchFamily="2" charset="2"/>
              <a:buChar char="ü"/>
            </a:pPr>
            <a:endParaRPr lang="en-US" sz="2400" dirty="0">
              <a:latin typeface="+mj-lt"/>
            </a:endParaRPr>
          </a:p>
          <a:p>
            <a:pPr marL="342900" indent="-342900">
              <a:buFont typeface="Wingdings" panose="05000000000000000000" pitchFamily="2" charset="2"/>
              <a:buChar char="ü"/>
            </a:pPr>
            <a:r>
              <a:rPr lang="en-US" sz="2400" dirty="0">
                <a:latin typeface="+mj-lt"/>
              </a:rPr>
              <a:t>In C2 – FICA is 7.65%</a:t>
            </a:r>
          </a:p>
          <a:p>
            <a:pPr marL="342900" indent="-342900">
              <a:buFont typeface="Wingdings" panose="05000000000000000000" pitchFamily="2" charset="2"/>
              <a:buChar char="ü"/>
            </a:pPr>
            <a:endParaRPr lang="en-US" sz="2400" dirty="0">
              <a:latin typeface="+mj-lt"/>
            </a:endParaRPr>
          </a:p>
          <a:p>
            <a:pPr marL="342900" indent="-342900">
              <a:buFont typeface="Wingdings" panose="05000000000000000000" pitchFamily="2" charset="2"/>
              <a:buChar char="ü"/>
            </a:pPr>
            <a:r>
              <a:rPr lang="en-US" sz="2400" dirty="0">
                <a:latin typeface="+mj-lt"/>
              </a:rPr>
              <a:t>In D2 – Key your county’s match of 401k </a:t>
            </a:r>
          </a:p>
          <a:p>
            <a:pPr marL="342900" indent="-342900">
              <a:buFont typeface="Wingdings" panose="05000000000000000000" pitchFamily="2" charset="2"/>
              <a:buChar char="ü"/>
            </a:pPr>
            <a:endParaRPr lang="en-US" sz="2400" dirty="0">
              <a:latin typeface="+mj-lt"/>
            </a:endParaRPr>
          </a:p>
          <a:p>
            <a:pPr marL="342900" indent="-342900">
              <a:buFont typeface="Wingdings" panose="05000000000000000000" pitchFamily="2" charset="2"/>
              <a:buChar char="ü"/>
            </a:pPr>
            <a:r>
              <a:rPr lang="en-US" sz="2400" dirty="0">
                <a:latin typeface="+mj-lt"/>
              </a:rPr>
              <a:t>In E2 -  1 = No Raise. If you are budgeting a 5% raise, then key 1.05</a:t>
            </a:r>
          </a:p>
        </p:txBody>
      </p:sp>
      <p:pic>
        <p:nvPicPr>
          <p:cNvPr id="3" name="Picture 2" descr="Graphical user interface, application, table, Excel&#10;&#10;Description automatically generated">
            <a:extLst>
              <a:ext uri="{FF2B5EF4-FFF2-40B4-BE49-F238E27FC236}">
                <a16:creationId xmlns:a16="http://schemas.microsoft.com/office/drawing/2014/main" id="{2EA96E68-D3E5-FDF2-1425-311ABEC3954F}"/>
              </a:ext>
            </a:extLst>
          </p:cNvPr>
          <p:cNvPicPr>
            <a:picLocks noChangeAspect="1"/>
          </p:cNvPicPr>
          <p:nvPr/>
        </p:nvPicPr>
        <p:blipFill>
          <a:blip r:embed="rId3"/>
          <a:stretch>
            <a:fillRect/>
          </a:stretch>
        </p:blipFill>
        <p:spPr>
          <a:xfrm>
            <a:off x="0" y="0"/>
            <a:ext cx="5135526" cy="6858000"/>
          </a:xfrm>
          <a:prstGeom prst="rect">
            <a:avLst/>
          </a:prstGeom>
        </p:spPr>
      </p:pic>
    </p:spTree>
    <p:extLst>
      <p:ext uri="{BB962C8B-B14F-4D97-AF65-F5344CB8AC3E}">
        <p14:creationId xmlns:p14="http://schemas.microsoft.com/office/powerpoint/2010/main" val="800165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79C489-6750-A41F-DD88-D78EDE3BDD81}"/>
              </a:ext>
            </a:extLst>
          </p:cNvPr>
          <p:cNvSpPr txBox="1"/>
          <p:nvPr/>
        </p:nvSpPr>
        <p:spPr>
          <a:xfrm>
            <a:off x="380246" y="271604"/>
            <a:ext cx="3585171" cy="646331"/>
          </a:xfrm>
          <a:prstGeom prst="rect">
            <a:avLst/>
          </a:prstGeom>
          <a:noFill/>
        </p:spPr>
        <p:txBody>
          <a:bodyPr wrap="square" rtlCol="0">
            <a:spAutoFit/>
          </a:bodyPr>
          <a:lstStyle/>
          <a:p>
            <a:r>
              <a:rPr lang="en-US" sz="3600" b="1" u="sng" dirty="0">
                <a:latin typeface="+mj-lt"/>
              </a:rPr>
              <a:t>Services </a:t>
            </a:r>
          </a:p>
        </p:txBody>
      </p:sp>
      <p:sp>
        <p:nvSpPr>
          <p:cNvPr id="3" name="Arrow: Right 2">
            <a:extLst>
              <a:ext uri="{FF2B5EF4-FFF2-40B4-BE49-F238E27FC236}">
                <a16:creationId xmlns:a16="http://schemas.microsoft.com/office/drawing/2014/main" id="{18D8D833-D882-8B8F-E971-EFAF1478A4C1}"/>
              </a:ext>
            </a:extLst>
          </p:cNvPr>
          <p:cNvSpPr/>
          <p:nvPr/>
        </p:nvSpPr>
        <p:spPr>
          <a:xfrm>
            <a:off x="4816444" y="271604"/>
            <a:ext cx="2553077" cy="57942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TextBox 3">
            <a:extLst>
              <a:ext uri="{FF2B5EF4-FFF2-40B4-BE49-F238E27FC236}">
                <a16:creationId xmlns:a16="http://schemas.microsoft.com/office/drawing/2014/main" id="{8B2D4B3D-F4F1-EBC3-8BB0-92C39D3DA39C}"/>
              </a:ext>
            </a:extLst>
          </p:cNvPr>
          <p:cNvSpPr txBox="1"/>
          <p:nvPr/>
        </p:nvSpPr>
        <p:spPr>
          <a:xfrm>
            <a:off x="4980127" y="407426"/>
            <a:ext cx="2389394" cy="307777"/>
          </a:xfrm>
          <a:prstGeom prst="rect">
            <a:avLst/>
          </a:prstGeom>
          <a:noFill/>
        </p:spPr>
        <p:txBody>
          <a:bodyPr wrap="square" rtlCol="0">
            <a:spAutoFit/>
          </a:bodyPr>
          <a:lstStyle/>
          <a:p>
            <a:r>
              <a:rPr lang="en-US" sz="1400" b="1" dirty="0"/>
              <a:t>Let’s key in Betty’s info</a:t>
            </a:r>
          </a:p>
        </p:txBody>
      </p:sp>
      <p:graphicFrame>
        <p:nvGraphicFramePr>
          <p:cNvPr id="5" name="Table 4">
            <a:extLst>
              <a:ext uri="{FF2B5EF4-FFF2-40B4-BE49-F238E27FC236}">
                <a16:creationId xmlns:a16="http://schemas.microsoft.com/office/drawing/2014/main" id="{759BB386-76EC-9100-E31C-9542557C79F2}"/>
              </a:ext>
            </a:extLst>
          </p:cNvPr>
          <p:cNvGraphicFramePr>
            <a:graphicFrameLocks noGrp="1"/>
          </p:cNvGraphicFramePr>
          <p:nvPr>
            <p:extLst>
              <p:ext uri="{D42A27DB-BD31-4B8C-83A1-F6EECF244321}">
                <p14:modId xmlns:p14="http://schemas.microsoft.com/office/powerpoint/2010/main" val="962112444"/>
              </p:ext>
            </p:extLst>
          </p:nvPr>
        </p:nvGraphicFramePr>
        <p:xfrm>
          <a:off x="7555934" y="374776"/>
          <a:ext cx="4051300" cy="952500"/>
        </p:xfrm>
        <a:graphic>
          <a:graphicData uri="http://schemas.openxmlformats.org/drawingml/2006/table">
            <a:tbl>
              <a:tblPr/>
              <a:tblGrid>
                <a:gridCol w="1104900">
                  <a:extLst>
                    <a:ext uri="{9D8B030D-6E8A-4147-A177-3AD203B41FA5}">
                      <a16:colId xmlns:a16="http://schemas.microsoft.com/office/drawing/2014/main" val="3901040006"/>
                    </a:ext>
                  </a:extLst>
                </a:gridCol>
                <a:gridCol w="745716">
                  <a:extLst>
                    <a:ext uri="{9D8B030D-6E8A-4147-A177-3AD203B41FA5}">
                      <a16:colId xmlns:a16="http://schemas.microsoft.com/office/drawing/2014/main" val="676140626"/>
                    </a:ext>
                  </a:extLst>
                </a:gridCol>
                <a:gridCol w="981484">
                  <a:extLst>
                    <a:ext uri="{9D8B030D-6E8A-4147-A177-3AD203B41FA5}">
                      <a16:colId xmlns:a16="http://schemas.microsoft.com/office/drawing/2014/main" val="3131754759"/>
                    </a:ext>
                  </a:extLst>
                </a:gridCol>
                <a:gridCol w="609600">
                  <a:extLst>
                    <a:ext uri="{9D8B030D-6E8A-4147-A177-3AD203B41FA5}">
                      <a16:colId xmlns:a16="http://schemas.microsoft.com/office/drawing/2014/main" val="423793450"/>
                    </a:ext>
                  </a:extLst>
                </a:gridCol>
                <a:gridCol w="609600">
                  <a:extLst>
                    <a:ext uri="{9D8B030D-6E8A-4147-A177-3AD203B41FA5}">
                      <a16:colId xmlns:a16="http://schemas.microsoft.com/office/drawing/2014/main" val="186387773"/>
                    </a:ext>
                  </a:extLst>
                </a:gridCol>
              </a:tblGrid>
              <a:tr h="190500">
                <a:tc>
                  <a:txBody>
                    <a:bodyPr/>
                    <a:lstStyle/>
                    <a:p>
                      <a:pPr algn="l" fontAlgn="ctr"/>
                      <a:r>
                        <a:rPr lang="en-US" sz="1100" b="1" i="0" u="none" strike="noStrike" dirty="0">
                          <a:solidFill>
                            <a:srgbClr val="FFFF00"/>
                          </a:solidFill>
                          <a:effectLst/>
                          <a:latin typeface="Times New Roman" panose="02020603050405020304" pitchFamily="18" charset="0"/>
                        </a:rPr>
                        <a:t>Employee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l" fontAlgn="ctr"/>
                      <a:r>
                        <a:rPr lang="en-US" sz="1100" b="1" i="0" u="none" strike="noStrike" dirty="0">
                          <a:solidFill>
                            <a:srgbClr val="FFFF00"/>
                          </a:solidFill>
                          <a:effectLst/>
                          <a:latin typeface="Times New Roman" panose="02020603050405020304" pitchFamily="18" charset="0"/>
                        </a:rPr>
                        <a:t>Job 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ctr" fontAlgn="b"/>
                      <a:r>
                        <a:rPr lang="en-US" sz="1100" b="1" i="0" u="none" strike="noStrike">
                          <a:solidFill>
                            <a:srgbClr val="FFFF00"/>
                          </a:solidFill>
                          <a:effectLst/>
                          <a:latin typeface="Times New Roman" panose="02020603050405020304" pitchFamily="18" charset="0"/>
                        </a:rPr>
                        <a:t> Salary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ctr" fontAlgn="b"/>
                      <a:r>
                        <a:rPr lang="en-US" sz="1100" b="1" i="0" u="none" strike="noStrike">
                          <a:solidFill>
                            <a:srgbClr val="FFFF00"/>
                          </a:solidFill>
                          <a:effectLst/>
                          <a:latin typeface="Times New Roman" panose="02020603050405020304" pitchFamily="18" charset="0"/>
                        </a:rPr>
                        <a:t> FTE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ctr" fontAlgn="b"/>
                      <a:r>
                        <a:rPr lang="en-US" sz="1100" b="1" i="0" u="none" strike="noStrike">
                          <a:solidFill>
                            <a:srgbClr val="FFFF00"/>
                          </a:solidFill>
                          <a:effectLst/>
                          <a:latin typeface="Times New Roman" panose="02020603050405020304" pitchFamily="18" charset="0"/>
                        </a:rPr>
                        <a:t> Fund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extLst>
                  <a:ext uri="{0D108BD9-81ED-4DB2-BD59-A6C34878D82A}">
                    <a16:rowId xmlns:a16="http://schemas.microsoft.com/office/drawing/2014/main" val="2531244480"/>
                  </a:ext>
                </a:extLst>
              </a:tr>
              <a:tr h="190500">
                <a:tc>
                  <a:txBody>
                    <a:bodyPr/>
                    <a:lstStyle/>
                    <a:p>
                      <a:pPr algn="l" fontAlgn="b"/>
                      <a:r>
                        <a:rPr lang="en-US" sz="1100" b="0" i="0" u="none" strike="noStrike">
                          <a:solidFill>
                            <a:srgbClr val="000000"/>
                          </a:solidFill>
                          <a:effectLst/>
                          <a:latin typeface="Times New Roman" panose="02020603050405020304" pitchFamily="18" charset="0"/>
                        </a:rPr>
                        <a:t>Betty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Times New Roman" panose="02020603050405020304" pitchFamily="18" charset="0"/>
                        </a:rPr>
                        <a:t>SW II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Times New Roman" panose="02020603050405020304" pitchFamily="18" charset="0"/>
                        </a:rPr>
                        <a:t> $       46,224.29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1100" b="0" i="0" u="none" strike="noStrike">
                          <a:solidFill>
                            <a:srgbClr val="000000"/>
                          </a:solidFill>
                          <a:effectLst/>
                          <a:latin typeface="Aptos Narrow" panose="020B0004020202020204" pitchFamily="34" charset="0"/>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304872617"/>
                  </a:ext>
                </a:extLst>
              </a:tr>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b"/>
                      <a:r>
                        <a:rPr lang="en-US" sz="1100" b="0" i="0" u="none" strike="noStrike">
                          <a:solidFill>
                            <a:srgbClr val="000000"/>
                          </a:solidFill>
                          <a:effectLst/>
                          <a:latin typeface="Aptos Narrow" panose="020B0004020202020204" pitchFamily="34" charset="0"/>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174096557"/>
                  </a:ext>
                </a:extLst>
              </a:tr>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b="0" i="0" u="none" strike="noStrike">
                          <a:solidFill>
                            <a:srgbClr val="000000"/>
                          </a:solidFill>
                          <a:effectLst/>
                          <a:latin typeface="Aptos Narrow" panose="020B00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528793431"/>
                  </a:ext>
                </a:extLst>
              </a:tr>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dirty="0">
                          <a:solidFill>
                            <a:srgbClr val="000000"/>
                          </a:solidFill>
                          <a:effectLst/>
                          <a:latin typeface="Aptos Narrow" panose="020B00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538383731"/>
                  </a:ext>
                </a:extLst>
              </a:tr>
            </a:tbl>
          </a:graphicData>
        </a:graphic>
      </p:graphicFrame>
      <p:sp>
        <p:nvSpPr>
          <p:cNvPr id="6" name="TextBox 5">
            <a:extLst>
              <a:ext uri="{FF2B5EF4-FFF2-40B4-BE49-F238E27FC236}">
                <a16:creationId xmlns:a16="http://schemas.microsoft.com/office/drawing/2014/main" id="{0C142E33-9BD5-EFB3-5AA5-258316A5DAEC}"/>
              </a:ext>
            </a:extLst>
          </p:cNvPr>
          <p:cNvSpPr txBox="1"/>
          <p:nvPr/>
        </p:nvSpPr>
        <p:spPr>
          <a:xfrm>
            <a:off x="116638" y="1451767"/>
            <a:ext cx="1319248" cy="1631216"/>
          </a:xfrm>
          <a:prstGeom prst="rect">
            <a:avLst/>
          </a:prstGeom>
          <a:noFill/>
        </p:spPr>
        <p:txBody>
          <a:bodyPr wrap="square" rtlCol="0">
            <a:spAutoFit/>
          </a:bodyPr>
          <a:lstStyle/>
          <a:p>
            <a:r>
              <a:rPr lang="en-US" sz="2000" dirty="0">
                <a:latin typeface="+mj-lt"/>
              </a:rPr>
              <a:t>Click on  </a:t>
            </a:r>
            <a:r>
              <a:rPr lang="en-US" sz="2000" b="1" i="1" dirty="0">
                <a:latin typeface="+mj-lt"/>
              </a:rPr>
              <a:t>New Employee </a:t>
            </a:r>
            <a:r>
              <a:rPr lang="en-US" sz="2000" dirty="0">
                <a:latin typeface="+mj-lt"/>
              </a:rPr>
              <a:t>on the left corner</a:t>
            </a:r>
          </a:p>
        </p:txBody>
      </p:sp>
      <p:pic>
        <p:nvPicPr>
          <p:cNvPr id="7" name="Picture 6" descr="Graphical user interface, application, table, Excel&#10;&#10;Description automatically generated">
            <a:extLst>
              <a:ext uri="{FF2B5EF4-FFF2-40B4-BE49-F238E27FC236}">
                <a16:creationId xmlns:a16="http://schemas.microsoft.com/office/drawing/2014/main" id="{D24DB6A5-4C0C-F739-CAA5-D7BDE56DFD64}"/>
              </a:ext>
            </a:extLst>
          </p:cNvPr>
          <p:cNvPicPr>
            <a:picLocks noChangeAspect="1"/>
          </p:cNvPicPr>
          <p:nvPr/>
        </p:nvPicPr>
        <p:blipFill>
          <a:blip r:embed="rId2"/>
          <a:stretch>
            <a:fillRect/>
          </a:stretch>
        </p:blipFill>
        <p:spPr>
          <a:xfrm>
            <a:off x="1435886" y="1384858"/>
            <a:ext cx="7088481" cy="5371236"/>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5D0EEE2E-8349-2E59-D29F-89445B17DE5A}"/>
              </a:ext>
            </a:extLst>
          </p:cNvPr>
          <p:cNvPicPr>
            <a:picLocks noChangeAspect="1"/>
          </p:cNvPicPr>
          <p:nvPr/>
        </p:nvPicPr>
        <p:blipFill>
          <a:blip r:embed="rId3"/>
          <a:stretch>
            <a:fillRect/>
          </a:stretch>
        </p:blipFill>
        <p:spPr>
          <a:xfrm>
            <a:off x="8994068" y="4070476"/>
            <a:ext cx="2858500" cy="2358449"/>
          </a:xfrm>
          <a:prstGeom prst="rect">
            <a:avLst/>
          </a:prstGeom>
        </p:spPr>
      </p:pic>
      <p:sp>
        <p:nvSpPr>
          <p:cNvPr id="9" name="TextBox 8">
            <a:extLst>
              <a:ext uri="{FF2B5EF4-FFF2-40B4-BE49-F238E27FC236}">
                <a16:creationId xmlns:a16="http://schemas.microsoft.com/office/drawing/2014/main" id="{DB70F4BA-041F-020F-4104-E90B1E742BDD}"/>
              </a:ext>
            </a:extLst>
          </p:cNvPr>
          <p:cNvSpPr txBox="1"/>
          <p:nvPr/>
        </p:nvSpPr>
        <p:spPr>
          <a:xfrm>
            <a:off x="9419885" y="2921168"/>
            <a:ext cx="2006866" cy="1015663"/>
          </a:xfrm>
          <a:prstGeom prst="rect">
            <a:avLst/>
          </a:prstGeom>
          <a:noFill/>
        </p:spPr>
        <p:txBody>
          <a:bodyPr wrap="square" rtlCol="0">
            <a:spAutoFit/>
          </a:bodyPr>
          <a:lstStyle/>
          <a:p>
            <a:r>
              <a:rPr lang="en-US" sz="2000" dirty="0">
                <a:latin typeface="+mj-lt"/>
              </a:rPr>
              <a:t>Next, key in Employee’s info and click </a:t>
            </a:r>
            <a:r>
              <a:rPr lang="en-US" sz="2000" b="1" i="1" dirty="0">
                <a:latin typeface="+mj-lt"/>
              </a:rPr>
              <a:t>Close</a:t>
            </a:r>
            <a:r>
              <a:rPr lang="en-US" sz="2000" i="1" dirty="0">
                <a:latin typeface="+mj-lt"/>
              </a:rPr>
              <a:t>.</a:t>
            </a:r>
          </a:p>
        </p:txBody>
      </p:sp>
    </p:spTree>
    <p:extLst>
      <p:ext uri="{BB962C8B-B14F-4D97-AF65-F5344CB8AC3E}">
        <p14:creationId xmlns:p14="http://schemas.microsoft.com/office/powerpoint/2010/main" val="3355671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95EAC9-96CE-8B3C-1C36-56D52AD3455B}"/>
              </a:ext>
            </a:extLst>
          </p:cNvPr>
          <p:cNvSpPr txBox="1"/>
          <p:nvPr/>
        </p:nvSpPr>
        <p:spPr>
          <a:xfrm>
            <a:off x="443619" y="264151"/>
            <a:ext cx="3911097" cy="584775"/>
          </a:xfrm>
          <a:prstGeom prst="rect">
            <a:avLst/>
          </a:prstGeom>
          <a:noFill/>
        </p:spPr>
        <p:txBody>
          <a:bodyPr wrap="square" rtlCol="0">
            <a:spAutoFit/>
          </a:bodyPr>
          <a:lstStyle/>
          <a:p>
            <a:r>
              <a:rPr lang="en-US" sz="3200" b="1" u="sng" dirty="0">
                <a:latin typeface="+mj-lt"/>
              </a:rPr>
              <a:t>Services </a:t>
            </a:r>
            <a:r>
              <a:rPr lang="en-US" sz="3200" b="1" u="sng" dirty="0" err="1">
                <a:latin typeface="+mj-lt"/>
              </a:rPr>
              <a:t>cont</a:t>
            </a:r>
            <a:r>
              <a:rPr lang="en-US" sz="3200" b="1" u="sng" dirty="0">
                <a:latin typeface="+mj-lt"/>
              </a:rPr>
              <a:t>…..</a:t>
            </a:r>
          </a:p>
        </p:txBody>
      </p:sp>
      <p:pic>
        <p:nvPicPr>
          <p:cNvPr id="3" name="Picture 2" descr="Graphical user interface, application, table, Excel&#10;&#10;Description automatically generated">
            <a:extLst>
              <a:ext uri="{FF2B5EF4-FFF2-40B4-BE49-F238E27FC236}">
                <a16:creationId xmlns:a16="http://schemas.microsoft.com/office/drawing/2014/main" id="{92736FF0-0E50-DB20-7233-83870720696C}"/>
              </a:ext>
            </a:extLst>
          </p:cNvPr>
          <p:cNvPicPr>
            <a:picLocks noChangeAspect="1"/>
          </p:cNvPicPr>
          <p:nvPr/>
        </p:nvPicPr>
        <p:blipFill>
          <a:blip r:embed="rId3"/>
          <a:stretch>
            <a:fillRect/>
          </a:stretch>
        </p:blipFill>
        <p:spPr>
          <a:xfrm>
            <a:off x="81613" y="971825"/>
            <a:ext cx="6222813" cy="4759124"/>
          </a:xfrm>
          <a:prstGeom prst="rect">
            <a:avLst/>
          </a:prstGeom>
        </p:spPr>
      </p:pic>
      <p:sp>
        <p:nvSpPr>
          <p:cNvPr id="4" name="TextBox 3">
            <a:extLst>
              <a:ext uri="{FF2B5EF4-FFF2-40B4-BE49-F238E27FC236}">
                <a16:creationId xmlns:a16="http://schemas.microsoft.com/office/drawing/2014/main" id="{B7FD8AC4-3805-1D78-BC0A-C8BCDDC02DD0}"/>
              </a:ext>
            </a:extLst>
          </p:cNvPr>
          <p:cNvSpPr txBox="1"/>
          <p:nvPr/>
        </p:nvSpPr>
        <p:spPr>
          <a:xfrm>
            <a:off x="6304426" y="848926"/>
            <a:ext cx="3902044" cy="1631216"/>
          </a:xfrm>
          <a:prstGeom prst="rect">
            <a:avLst/>
          </a:prstGeom>
          <a:noFill/>
        </p:spPr>
        <p:txBody>
          <a:bodyPr wrap="square" rtlCol="0">
            <a:spAutoFit/>
          </a:bodyPr>
          <a:lstStyle/>
          <a:p>
            <a:r>
              <a:rPr lang="en-US" sz="2000" b="1" dirty="0">
                <a:latin typeface="+mj-lt"/>
              </a:rPr>
              <a:t>Now, enter the percentage of time the worker codes.  There should be a ‘0’ under Percent Check beside the workers name to display that you have </a:t>
            </a:r>
            <a:r>
              <a:rPr lang="en-US" sz="2000" b="1" i="1" dirty="0">
                <a:latin typeface="+mj-lt"/>
              </a:rPr>
              <a:t>100% time </a:t>
            </a:r>
            <a:r>
              <a:rPr lang="en-US" sz="2000" b="1" dirty="0">
                <a:latin typeface="+mj-lt"/>
              </a:rPr>
              <a:t>reporting.</a:t>
            </a:r>
          </a:p>
        </p:txBody>
      </p:sp>
      <p:graphicFrame>
        <p:nvGraphicFramePr>
          <p:cNvPr id="5" name="Table 4">
            <a:extLst>
              <a:ext uri="{FF2B5EF4-FFF2-40B4-BE49-F238E27FC236}">
                <a16:creationId xmlns:a16="http://schemas.microsoft.com/office/drawing/2014/main" id="{EF399F61-25D4-DF89-8B4A-1D938EB5F4DC}"/>
              </a:ext>
            </a:extLst>
          </p:cNvPr>
          <p:cNvGraphicFramePr>
            <a:graphicFrameLocks noGrp="1"/>
          </p:cNvGraphicFramePr>
          <p:nvPr>
            <p:extLst>
              <p:ext uri="{D42A27DB-BD31-4B8C-83A1-F6EECF244321}">
                <p14:modId xmlns:p14="http://schemas.microsoft.com/office/powerpoint/2010/main" val="1328822457"/>
              </p:ext>
            </p:extLst>
          </p:nvPr>
        </p:nvGraphicFramePr>
        <p:xfrm>
          <a:off x="7837286" y="184653"/>
          <a:ext cx="4051300" cy="952500"/>
        </p:xfrm>
        <a:graphic>
          <a:graphicData uri="http://schemas.openxmlformats.org/drawingml/2006/table">
            <a:tbl>
              <a:tblPr/>
              <a:tblGrid>
                <a:gridCol w="1104900">
                  <a:extLst>
                    <a:ext uri="{9D8B030D-6E8A-4147-A177-3AD203B41FA5}">
                      <a16:colId xmlns:a16="http://schemas.microsoft.com/office/drawing/2014/main" val="3901040006"/>
                    </a:ext>
                  </a:extLst>
                </a:gridCol>
                <a:gridCol w="745716">
                  <a:extLst>
                    <a:ext uri="{9D8B030D-6E8A-4147-A177-3AD203B41FA5}">
                      <a16:colId xmlns:a16="http://schemas.microsoft.com/office/drawing/2014/main" val="676140626"/>
                    </a:ext>
                  </a:extLst>
                </a:gridCol>
                <a:gridCol w="981484">
                  <a:extLst>
                    <a:ext uri="{9D8B030D-6E8A-4147-A177-3AD203B41FA5}">
                      <a16:colId xmlns:a16="http://schemas.microsoft.com/office/drawing/2014/main" val="3131754759"/>
                    </a:ext>
                  </a:extLst>
                </a:gridCol>
                <a:gridCol w="609600">
                  <a:extLst>
                    <a:ext uri="{9D8B030D-6E8A-4147-A177-3AD203B41FA5}">
                      <a16:colId xmlns:a16="http://schemas.microsoft.com/office/drawing/2014/main" val="423793450"/>
                    </a:ext>
                  </a:extLst>
                </a:gridCol>
                <a:gridCol w="609600">
                  <a:extLst>
                    <a:ext uri="{9D8B030D-6E8A-4147-A177-3AD203B41FA5}">
                      <a16:colId xmlns:a16="http://schemas.microsoft.com/office/drawing/2014/main" val="186387773"/>
                    </a:ext>
                  </a:extLst>
                </a:gridCol>
              </a:tblGrid>
              <a:tr h="190500">
                <a:tc>
                  <a:txBody>
                    <a:bodyPr/>
                    <a:lstStyle/>
                    <a:p>
                      <a:pPr algn="l" fontAlgn="ctr"/>
                      <a:r>
                        <a:rPr lang="en-US" sz="1100" b="1" i="0" u="none" strike="noStrike" dirty="0">
                          <a:solidFill>
                            <a:srgbClr val="FFFF00"/>
                          </a:solidFill>
                          <a:effectLst/>
                          <a:latin typeface="Times New Roman" panose="02020603050405020304" pitchFamily="18" charset="0"/>
                        </a:rPr>
                        <a:t>Employee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l" fontAlgn="ctr"/>
                      <a:r>
                        <a:rPr lang="en-US" sz="1100" b="1" i="0" u="none" strike="noStrike" dirty="0">
                          <a:solidFill>
                            <a:srgbClr val="FFFF00"/>
                          </a:solidFill>
                          <a:effectLst/>
                          <a:latin typeface="Times New Roman" panose="02020603050405020304" pitchFamily="18" charset="0"/>
                        </a:rPr>
                        <a:t>Job Title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ctr" fontAlgn="b"/>
                      <a:r>
                        <a:rPr lang="en-US" sz="1100" b="1" i="0" u="none" strike="noStrike">
                          <a:solidFill>
                            <a:srgbClr val="FFFF00"/>
                          </a:solidFill>
                          <a:effectLst/>
                          <a:latin typeface="Times New Roman" panose="02020603050405020304" pitchFamily="18" charset="0"/>
                        </a:rPr>
                        <a:t> Salary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ctr" fontAlgn="b"/>
                      <a:r>
                        <a:rPr lang="en-US" sz="1100" b="1" i="0" u="none" strike="noStrike">
                          <a:solidFill>
                            <a:srgbClr val="FFFF00"/>
                          </a:solidFill>
                          <a:effectLst/>
                          <a:latin typeface="Times New Roman" panose="02020603050405020304" pitchFamily="18" charset="0"/>
                        </a:rPr>
                        <a:t> FTE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tc>
                  <a:txBody>
                    <a:bodyPr/>
                    <a:lstStyle/>
                    <a:p>
                      <a:pPr algn="ctr" fontAlgn="b"/>
                      <a:r>
                        <a:rPr lang="en-US" sz="1100" b="1" i="0" u="none" strike="noStrike">
                          <a:solidFill>
                            <a:srgbClr val="FFFF00"/>
                          </a:solidFill>
                          <a:effectLst/>
                          <a:latin typeface="Times New Roman" panose="02020603050405020304" pitchFamily="18" charset="0"/>
                        </a:rPr>
                        <a:t> Fund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04861"/>
                    </a:solidFill>
                  </a:tcPr>
                </a:tc>
                <a:extLst>
                  <a:ext uri="{0D108BD9-81ED-4DB2-BD59-A6C34878D82A}">
                    <a16:rowId xmlns:a16="http://schemas.microsoft.com/office/drawing/2014/main" val="2531244480"/>
                  </a:ext>
                </a:extLst>
              </a:tr>
              <a:tr h="190500">
                <a:tc>
                  <a:txBody>
                    <a:bodyPr/>
                    <a:lstStyle/>
                    <a:p>
                      <a:pPr algn="l" fontAlgn="b"/>
                      <a:r>
                        <a:rPr lang="en-US" sz="1100" b="0" i="0" u="none" strike="noStrike">
                          <a:solidFill>
                            <a:srgbClr val="000000"/>
                          </a:solidFill>
                          <a:effectLst/>
                          <a:latin typeface="Times New Roman" panose="02020603050405020304" pitchFamily="18" charset="0"/>
                        </a:rPr>
                        <a:t>Betty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Times New Roman" panose="02020603050405020304" pitchFamily="18" charset="0"/>
                        </a:rPr>
                        <a:t>SW II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Times New Roman" panose="02020603050405020304" pitchFamily="18" charset="0"/>
                        </a:rPr>
                        <a:t> $       46,224.29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1100" b="0" i="0" u="none" strike="noStrike">
                          <a:solidFill>
                            <a:srgbClr val="000000"/>
                          </a:solidFill>
                          <a:effectLst/>
                          <a:latin typeface="Aptos Narrow" panose="020B0004020202020204" pitchFamily="34" charset="0"/>
                        </a:rPr>
                        <a: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304872617"/>
                  </a:ext>
                </a:extLst>
              </a:tr>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b"/>
                      <a:r>
                        <a:rPr lang="en-US" sz="1100" b="0" i="0" u="none" strike="noStrike">
                          <a:solidFill>
                            <a:srgbClr val="000000"/>
                          </a:solidFill>
                          <a:effectLst/>
                          <a:latin typeface="Aptos Narrow" panose="020B0004020202020204" pitchFamily="34" charset="0"/>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174096557"/>
                  </a:ext>
                </a:extLst>
              </a:tr>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b="0" i="0" u="none" strike="noStrike">
                          <a:solidFill>
                            <a:srgbClr val="000000"/>
                          </a:solidFill>
                          <a:effectLst/>
                          <a:latin typeface="Aptos Narrow" panose="020B0004020202020204" pitchFamily="34" charset="0"/>
                        </a:rPr>
                        <a:t>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528793431"/>
                  </a:ext>
                </a:extLst>
              </a:tr>
              <a:tr h="190500">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b"/>
                      <a:r>
                        <a:rPr lang="en-US" sz="1100" b="0" i="0" u="none" strike="noStrike" dirty="0">
                          <a:solidFill>
                            <a:srgbClr val="000000"/>
                          </a:solidFill>
                          <a:effectLst/>
                          <a:latin typeface="Aptos Narrow" panose="020B00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538383731"/>
                  </a:ext>
                </a:extLst>
              </a:tr>
            </a:tbl>
          </a:graphicData>
        </a:graphic>
      </p:graphicFrame>
      <p:pic>
        <p:nvPicPr>
          <p:cNvPr id="6" name="Picture 5" descr="Graphical user interface, table&#10;&#10;Description automatically generated">
            <a:extLst>
              <a:ext uri="{FF2B5EF4-FFF2-40B4-BE49-F238E27FC236}">
                <a16:creationId xmlns:a16="http://schemas.microsoft.com/office/drawing/2014/main" id="{69B8BC5F-1B09-4F83-43AA-768003470D87}"/>
              </a:ext>
            </a:extLst>
          </p:cNvPr>
          <p:cNvPicPr>
            <a:picLocks noChangeAspect="1"/>
          </p:cNvPicPr>
          <p:nvPr/>
        </p:nvPicPr>
        <p:blipFill>
          <a:blip r:embed="rId4"/>
          <a:stretch>
            <a:fillRect/>
          </a:stretch>
        </p:blipFill>
        <p:spPr>
          <a:xfrm>
            <a:off x="6506445" y="2894050"/>
            <a:ext cx="5356341" cy="3866757"/>
          </a:xfrm>
          <a:prstGeom prst="rect">
            <a:avLst/>
          </a:prstGeom>
        </p:spPr>
      </p:pic>
      <p:sp>
        <p:nvSpPr>
          <p:cNvPr id="7" name="TextBox 6">
            <a:extLst>
              <a:ext uri="{FF2B5EF4-FFF2-40B4-BE49-F238E27FC236}">
                <a16:creationId xmlns:a16="http://schemas.microsoft.com/office/drawing/2014/main" id="{B468F1C1-0930-846D-EB61-7A812668C953}"/>
              </a:ext>
            </a:extLst>
          </p:cNvPr>
          <p:cNvSpPr txBox="1"/>
          <p:nvPr/>
        </p:nvSpPr>
        <p:spPr>
          <a:xfrm>
            <a:off x="3836983" y="6009074"/>
            <a:ext cx="3041965" cy="707886"/>
          </a:xfrm>
          <a:prstGeom prst="rect">
            <a:avLst/>
          </a:prstGeom>
          <a:noFill/>
        </p:spPr>
        <p:txBody>
          <a:bodyPr wrap="square" rtlCol="0">
            <a:spAutoFit/>
          </a:bodyPr>
          <a:lstStyle/>
          <a:p>
            <a:r>
              <a:rPr lang="en-US" sz="2000" b="1" dirty="0">
                <a:latin typeface="+mj-lt"/>
              </a:rPr>
              <a:t>Scroll over to see salary, longevity, merit raise. </a:t>
            </a:r>
          </a:p>
        </p:txBody>
      </p:sp>
    </p:spTree>
    <p:extLst>
      <p:ext uri="{BB962C8B-B14F-4D97-AF65-F5344CB8AC3E}">
        <p14:creationId xmlns:p14="http://schemas.microsoft.com/office/powerpoint/2010/main" val="2678022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351DCE-0884-9BC8-83D8-51437E3632B3}"/>
              </a:ext>
            </a:extLst>
          </p:cNvPr>
          <p:cNvSpPr txBox="1"/>
          <p:nvPr/>
        </p:nvSpPr>
        <p:spPr>
          <a:xfrm>
            <a:off x="4403289" y="151909"/>
            <a:ext cx="3815679" cy="646331"/>
          </a:xfrm>
          <a:prstGeom prst="rect">
            <a:avLst/>
          </a:prstGeom>
          <a:noFill/>
        </p:spPr>
        <p:txBody>
          <a:bodyPr wrap="square" rtlCol="0">
            <a:spAutoFit/>
          </a:bodyPr>
          <a:lstStyle/>
          <a:p>
            <a:r>
              <a:rPr lang="en-US" sz="3600" b="1" u="sng" dirty="0">
                <a:latin typeface="+mj-lt"/>
              </a:rPr>
              <a:t>Services Supervisor </a:t>
            </a:r>
          </a:p>
        </p:txBody>
      </p:sp>
      <p:pic>
        <p:nvPicPr>
          <p:cNvPr id="3" name="Picture 2" descr="Graphical user interface, application, table, Excel&#10;&#10;Description automatically generated">
            <a:extLst>
              <a:ext uri="{FF2B5EF4-FFF2-40B4-BE49-F238E27FC236}">
                <a16:creationId xmlns:a16="http://schemas.microsoft.com/office/drawing/2014/main" id="{B474A74B-F55D-8158-F7F6-697ADE545D0F}"/>
              </a:ext>
            </a:extLst>
          </p:cNvPr>
          <p:cNvPicPr>
            <a:picLocks noChangeAspect="1"/>
          </p:cNvPicPr>
          <p:nvPr/>
        </p:nvPicPr>
        <p:blipFill>
          <a:blip r:embed="rId2"/>
          <a:stretch>
            <a:fillRect/>
          </a:stretch>
        </p:blipFill>
        <p:spPr>
          <a:xfrm>
            <a:off x="3150825" y="1624384"/>
            <a:ext cx="9149591" cy="5233615"/>
          </a:xfrm>
          <a:prstGeom prst="rect">
            <a:avLst/>
          </a:prstGeom>
        </p:spPr>
      </p:pic>
      <p:sp>
        <p:nvSpPr>
          <p:cNvPr id="4" name="TextBox 3">
            <a:extLst>
              <a:ext uri="{FF2B5EF4-FFF2-40B4-BE49-F238E27FC236}">
                <a16:creationId xmlns:a16="http://schemas.microsoft.com/office/drawing/2014/main" id="{A6F374E7-A07C-A10F-5F64-849726D2BD89}"/>
              </a:ext>
            </a:extLst>
          </p:cNvPr>
          <p:cNvSpPr txBox="1"/>
          <p:nvPr/>
        </p:nvSpPr>
        <p:spPr>
          <a:xfrm>
            <a:off x="214061" y="798240"/>
            <a:ext cx="4360116" cy="1938992"/>
          </a:xfrm>
          <a:prstGeom prst="rect">
            <a:avLst/>
          </a:prstGeom>
          <a:noFill/>
        </p:spPr>
        <p:txBody>
          <a:bodyPr wrap="square" rtlCol="0">
            <a:spAutoFit/>
          </a:bodyPr>
          <a:lstStyle/>
          <a:p>
            <a:r>
              <a:rPr lang="en-US" sz="2400" dirty="0">
                <a:latin typeface="+mj-lt"/>
              </a:rPr>
              <a:t>All you do is enter the data:</a:t>
            </a:r>
          </a:p>
          <a:p>
            <a:endParaRPr lang="en-US" sz="2400" dirty="0">
              <a:latin typeface="+mj-lt"/>
            </a:endParaRPr>
          </a:p>
          <a:p>
            <a:pPr marL="457200" indent="-457200">
              <a:buFont typeface="Wingdings" panose="05000000000000000000" pitchFamily="2" charset="2"/>
              <a:buChar char="ü"/>
            </a:pPr>
            <a:r>
              <a:rPr lang="en-US" sz="2400" dirty="0">
                <a:latin typeface="+mj-lt"/>
              </a:rPr>
              <a:t>Employee’s Name</a:t>
            </a:r>
          </a:p>
          <a:p>
            <a:pPr marL="457200" indent="-457200">
              <a:buFont typeface="Wingdings" panose="05000000000000000000" pitchFamily="2" charset="2"/>
              <a:buChar char="ü"/>
            </a:pPr>
            <a:r>
              <a:rPr lang="en-US" sz="2400" dirty="0">
                <a:latin typeface="+mj-lt"/>
              </a:rPr>
              <a:t>Salary</a:t>
            </a:r>
          </a:p>
          <a:p>
            <a:pPr marL="457200" indent="-457200">
              <a:buFont typeface="Wingdings" panose="05000000000000000000" pitchFamily="2" charset="2"/>
              <a:buChar char="ü"/>
            </a:pPr>
            <a:r>
              <a:rPr lang="en-US" sz="2400" dirty="0">
                <a:latin typeface="+mj-lt"/>
              </a:rPr>
              <a:t>FTE</a:t>
            </a:r>
          </a:p>
        </p:txBody>
      </p:sp>
    </p:spTree>
    <p:extLst>
      <p:ext uri="{BB962C8B-B14F-4D97-AF65-F5344CB8AC3E}">
        <p14:creationId xmlns:p14="http://schemas.microsoft.com/office/powerpoint/2010/main" val="99592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DE56E2D-2075-4B32-B633-54BCCE9BCBAD}"/>
              </a:ext>
            </a:extLst>
          </p:cNvPr>
          <p:cNvGraphicFramePr>
            <a:graphicFrameLocks noGrp="1"/>
          </p:cNvGraphicFramePr>
          <p:nvPr>
            <p:ph idx="1"/>
            <p:extLst>
              <p:ext uri="{D42A27DB-BD31-4B8C-83A1-F6EECF244321}">
                <p14:modId xmlns:p14="http://schemas.microsoft.com/office/powerpoint/2010/main" val="3720856983"/>
              </p:ext>
            </p:extLst>
          </p:nvPr>
        </p:nvGraphicFramePr>
        <p:xfrm>
          <a:off x="838200" y="1174173"/>
          <a:ext cx="10515600" cy="5373476"/>
        </p:xfrm>
        <a:graphic>
          <a:graphicData uri="http://schemas.openxmlformats.org/drawingml/2006/table">
            <a:tbl>
              <a:tblPr/>
              <a:tblGrid>
                <a:gridCol w="1872173">
                  <a:extLst>
                    <a:ext uri="{9D8B030D-6E8A-4147-A177-3AD203B41FA5}">
                      <a16:colId xmlns:a16="http://schemas.microsoft.com/office/drawing/2014/main" val="1361294969"/>
                    </a:ext>
                  </a:extLst>
                </a:gridCol>
                <a:gridCol w="850677">
                  <a:extLst>
                    <a:ext uri="{9D8B030D-6E8A-4147-A177-3AD203B41FA5}">
                      <a16:colId xmlns:a16="http://schemas.microsoft.com/office/drawing/2014/main" val="3498843262"/>
                    </a:ext>
                  </a:extLst>
                </a:gridCol>
                <a:gridCol w="368968">
                  <a:extLst>
                    <a:ext uri="{9D8B030D-6E8A-4147-A177-3AD203B41FA5}">
                      <a16:colId xmlns:a16="http://schemas.microsoft.com/office/drawing/2014/main" val="2024678199"/>
                    </a:ext>
                  </a:extLst>
                </a:gridCol>
                <a:gridCol w="983916">
                  <a:extLst>
                    <a:ext uri="{9D8B030D-6E8A-4147-A177-3AD203B41FA5}">
                      <a16:colId xmlns:a16="http://schemas.microsoft.com/office/drawing/2014/main" val="2506569434"/>
                    </a:ext>
                  </a:extLst>
                </a:gridCol>
                <a:gridCol w="1178649">
                  <a:extLst>
                    <a:ext uri="{9D8B030D-6E8A-4147-A177-3AD203B41FA5}">
                      <a16:colId xmlns:a16="http://schemas.microsoft.com/office/drawing/2014/main" val="3830529353"/>
                    </a:ext>
                  </a:extLst>
                </a:gridCol>
                <a:gridCol w="314306">
                  <a:extLst>
                    <a:ext uri="{9D8B030D-6E8A-4147-A177-3AD203B41FA5}">
                      <a16:colId xmlns:a16="http://schemas.microsoft.com/office/drawing/2014/main" val="516529946"/>
                    </a:ext>
                  </a:extLst>
                </a:gridCol>
                <a:gridCol w="1158150">
                  <a:extLst>
                    <a:ext uri="{9D8B030D-6E8A-4147-A177-3AD203B41FA5}">
                      <a16:colId xmlns:a16="http://schemas.microsoft.com/office/drawing/2014/main" val="1779460373"/>
                    </a:ext>
                  </a:extLst>
                </a:gridCol>
                <a:gridCol w="1137653">
                  <a:extLst>
                    <a:ext uri="{9D8B030D-6E8A-4147-A177-3AD203B41FA5}">
                      <a16:colId xmlns:a16="http://schemas.microsoft.com/office/drawing/2014/main" val="4060145431"/>
                    </a:ext>
                  </a:extLst>
                </a:gridCol>
                <a:gridCol w="300641">
                  <a:extLst>
                    <a:ext uri="{9D8B030D-6E8A-4147-A177-3AD203B41FA5}">
                      <a16:colId xmlns:a16="http://schemas.microsoft.com/office/drawing/2014/main" val="1159801271"/>
                    </a:ext>
                  </a:extLst>
                </a:gridCol>
                <a:gridCol w="1147903">
                  <a:extLst>
                    <a:ext uri="{9D8B030D-6E8A-4147-A177-3AD203B41FA5}">
                      <a16:colId xmlns:a16="http://schemas.microsoft.com/office/drawing/2014/main" val="760548698"/>
                    </a:ext>
                  </a:extLst>
                </a:gridCol>
                <a:gridCol w="1202564">
                  <a:extLst>
                    <a:ext uri="{9D8B030D-6E8A-4147-A177-3AD203B41FA5}">
                      <a16:colId xmlns:a16="http://schemas.microsoft.com/office/drawing/2014/main" val="3931243867"/>
                    </a:ext>
                  </a:extLst>
                </a:gridCol>
              </a:tblGrid>
              <a:tr h="252226">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IV -E  CPS</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LIHWAP ADM</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SSBG STATE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38011843"/>
                  </a:ext>
                </a:extLst>
              </a:tr>
              <a:tr h="494833">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215, 219 and 228 - Z - (penetration rate - small %)</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Program ended</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no longer funded - rolled into SSBG Federal</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632820369"/>
                  </a:ext>
                </a:extLst>
              </a:tr>
              <a:tr h="494833">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2644981"/>
                  </a:ext>
                </a:extLst>
              </a:tr>
              <a:tr h="252226">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11,309.69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2883652"/>
                  </a:ext>
                </a:extLst>
              </a:tr>
              <a:tr h="252226">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74951024"/>
                  </a:ext>
                </a:extLst>
              </a:tr>
              <a:tr h="348194">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3,881.01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0145188"/>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4,138.60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3118389"/>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-5,222.86</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9332450"/>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2,796.75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5458477"/>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0642620"/>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1594738"/>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2,796.75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9530224"/>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9723222"/>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3483532"/>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1,931.70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3466375"/>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865.05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0447453"/>
                  </a:ext>
                </a:extLst>
              </a:tr>
              <a:tr h="252226">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122.69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0803786"/>
                  </a:ext>
                </a:extLst>
              </a:tr>
              <a:tr h="252226">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11,309.69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4392481"/>
                  </a:ext>
                </a:extLst>
              </a:tr>
              <a:tr h="252226">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183402"/>
                  </a:ext>
                </a:extLst>
              </a:tr>
            </a:tbl>
          </a:graphicData>
        </a:graphic>
      </p:graphicFrame>
      <p:sp>
        <p:nvSpPr>
          <p:cNvPr id="5" name="Title 1">
            <a:extLst>
              <a:ext uri="{FF2B5EF4-FFF2-40B4-BE49-F238E27FC236}">
                <a16:creationId xmlns:a16="http://schemas.microsoft.com/office/drawing/2014/main" id="{797D99AD-9F91-2CC9-B355-E0676DCAEC84}"/>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7BFA5BBE-F2F1-1653-6CE4-F4BA47BC60E4}"/>
              </a:ext>
            </a:extLst>
          </p:cNvPr>
          <p:cNvSpPr/>
          <p:nvPr/>
        </p:nvSpPr>
        <p:spPr>
          <a:xfrm>
            <a:off x="6953693" y="3147237"/>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ication Sign 2">
            <a:extLst>
              <a:ext uri="{FF2B5EF4-FFF2-40B4-BE49-F238E27FC236}">
                <a16:creationId xmlns:a16="http://schemas.microsoft.com/office/drawing/2014/main" id="{4D55B667-AD5F-311B-BC66-23B249E96E58}"/>
              </a:ext>
            </a:extLst>
          </p:cNvPr>
          <p:cNvSpPr/>
          <p:nvPr/>
        </p:nvSpPr>
        <p:spPr>
          <a:xfrm>
            <a:off x="9686261" y="3147237"/>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5324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3D52F9A-393F-A3C8-7463-74916691AA13}"/>
              </a:ext>
            </a:extLst>
          </p:cNvPr>
          <p:cNvSpPr txBox="1">
            <a:spLocks/>
          </p:cNvSpPr>
          <p:nvPr/>
        </p:nvSpPr>
        <p:spPr>
          <a:xfrm>
            <a:off x="4065955" y="264692"/>
            <a:ext cx="4301868" cy="7410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Services Support </a:t>
            </a:r>
          </a:p>
        </p:txBody>
      </p:sp>
      <p:pic>
        <p:nvPicPr>
          <p:cNvPr id="6" name="Picture 5" descr="Graphical user interface, text, application, email&#10;&#10;Description automatically generated">
            <a:extLst>
              <a:ext uri="{FF2B5EF4-FFF2-40B4-BE49-F238E27FC236}">
                <a16:creationId xmlns:a16="http://schemas.microsoft.com/office/drawing/2014/main" id="{67D099DD-D69F-B7A7-0BBF-F4F79AEE81C6}"/>
              </a:ext>
            </a:extLst>
          </p:cNvPr>
          <p:cNvPicPr>
            <a:picLocks noChangeAspect="1"/>
          </p:cNvPicPr>
          <p:nvPr/>
        </p:nvPicPr>
        <p:blipFill>
          <a:blip r:embed="rId3"/>
          <a:stretch>
            <a:fillRect/>
          </a:stretch>
        </p:blipFill>
        <p:spPr>
          <a:xfrm>
            <a:off x="268885" y="2236159"/>
            <a:ext cx="11654230" cy="4585270"/>
          </a:xfrm>
          <a:prstGeom prst="rect">
            <a:avLst/>
          </a:prstGeom>
        </p:spPr>
      </p:pic>
      <p:sp>
        <p:nvSpPr>
          <p:cNvPr id="7" name="TextBox 6">
            <a:extLst>
              <a:ext uri="{FF2B5EF4-FFF2-40B4-BE49-F238E27FC236}">
                <a16:creationId xmlns:a16="http://schemas.microsoft.com/office/drawing/2014/main" id="{A1E51372-2FA3-B675-4E87-E26F9FA4465C}"/>
              </a:ext>
            </a:extLst>
          </p:cNvPr>
          <p:cNvSpPr txBox="1"/>
          <p:nvPr/>
        </p:nvSpPr>
        <p:spPr>
          <a:xfrm>
            <a:off x="535967" y="1143911"/>
            <a:ext cx="9667288" cy="954107"/>
          </a:xfrm>
          <a:prstGeom prst="rect">
            <a:avLst/>
          </a:prstGeom>
          <a:noFill/>
        </p:spPr>
        <p:txBody>
          <a:bodyPr wrap="square" rtlCol="0">
            <a:spAutoFit/>
          </a:bodyPr>
          <a:lstStyle/>
          <a:p>
            <a:r>
              <a:rPr lang="en-US" sz="2800" b="1" dirty="0">
                <a:latin typeface="+mj-lt"/>
              </a:rPr>
              <a:t>Clerical Workers that </a:t>
            </a:r>
            <a:r>
              <a:rPr lang="en-US" sz="2800" b="1" u="sng" dirty="0">
                <a:latin typeface="+mj-lt"/>
              </a:rPr>
              <a:t>DOES NOT </a:t>
            </a:r>
            <a:r>
              <a:rPr lang="en-US" sz="2800" b="1" dirty="0">
                <a:latin typeface="+mj-lt"/>
              </a:rPr>
              <a:t>do a </a:t>
            </a:r>
            <a:r>
              <a:rPr lang="en-US" sz="2800" b="1" dirty="0" err="1">
                <a:latin typeface="+mj-lt"/>
              </a:rPr>
              <a:t>Daysheet</a:t>
            </a:r>
            <a:r>
              <a:rPr lang="en-US" sz="2800" b="1" dirty="0">
                <a:latin typeface="+mj-lt"/>
              </a:rPr>
              <a:t> or key 5097’s will go on this page. </a:t>
            </a:r>
          </a:p>
        </p:txBody>
      </p:sp>
    </p:spTree>
    <p:extLst>
      <p:ext uri="{BB962C8B-B14F-4D97-AF65-F5344CB8AC3E}">
        <p14:creationId xmlns:p14="http://schemas.microsoft.com/office/powerpoint/2010/main" val="1596536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A screenshot of a computer&#10;&#10;Description automatically generated with medium confidence">
            <a:extLst>
              <a:ext uri="{FF2B5EF4-FFF2-40B4-BE49-F238E27FC236}">
                <a16:creationId xmlns:a16="http://schemas.microsoft.com/office/drawing/2014/main" id="{E7E0CC79-2685-B75F-7A02-5D2B5E5E6E3F}"/>
              </a:ext>
            </a:extLst>
          </p:cNvPr>
          <p:cNvPicPr>
            <a:picLocks noChangeAspect="1"/>
          </p:cNvPicPr>
          <p:nvPr/>
        </p:nvPicPr>
        <p:blipFill>
          <a:blip r:embed="rId2"/>
          <a:stretch>
            <a:fillRect/>
          </a:stretch>
        </p:blipFill>
        <p:spPr>
          <a:xfrm>
            <a:off x="527745" y="2141870"/>
            <a:ext cx="11136509" cy="4503479"/>
          </a:xfrm>
          <a:prstGeom prst="rect">
            <a:avLst/>
          </a:prstGeom>
        </p:spPr>
      </p:pic>
      <p:sp>
        <p:nvSpPr>
          <p:cNvPr id="3" name="Title 1">
            <a:extLst>
              <a:ext uri="{FF2B5EF4-FFF2-40B4-BE49-F238E27FC236}">
                <a16:creationId xmlns:a16="http://schemas.microsoft.com/office/drawing/2014/main" id="{56B9D516-1872-7EBE-3612-1A46D45B126D}"/>
              </a:ext>
            </a:extLst>
          </p:cNvPr>
          <p:cNvSpPr txBox="1">
            <a:spLocks/>
          </p:cNvSpPr>
          <p:nvPr/>
        </p:nvSpPr>
        <p:spPr>
          <a:xfrm>
            <a:off x="314667" y="213885"/>
            <a:ext cx="4148691" cy="623135"/>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Income Maintenance </a:t>
            </a:r>
          </a:p>
        </p:txBody>
      </p:sp>
      <p:sp>
        <p:nvSpPr>
          <p:cNvPr id="4" name="TextBox 3">
            <a:extLst>
              <a:ext uri="{FF2B5EF4-FFF2-40B4-BE49-F238E27FC236}">
                <a16:creationId xmlns:a16="http://schemas.microsoft.com/office/drawing/2014/main" id="{6EEF3786-C175-0BC9-C128-272F1622288C}"/>
              </a:ext>
            </a:extLst>
          </p:cNvPr>
          <p:cNvSpPr txBox="1"/>
          <p:nvPr/>
        </p:nvSpPr>
        <p:spPr>
          <a:xfrm>
            <a:off x="426002" y="1027779"/>
            <a:ext cx="10621563" cy="461665"/>
          </a:xfrm>
          <a:prstGeom prst="rect">
            <a:avLst/>
          </a:prstGeom>
          <a:noFill/>
        </p:spPr>
        <p:txBody>
          <a:bodyPr wrap="square" rtlCol="0">
            <a:spAutoFit/>
          </a:bodyPr>
          <a:lstStyle/>
          <a:p>
            <a:r>
              <a:rPr lang="en-US" sz="2400" b="1" dirty="0">
                <a:latin typeface="+mj-lt"/>
              </a:rPr>
              <a:t>There are many different funding sources such as:  MIC1, PI, QA, FNS, LIEAP, Fraud, etc. </a:t>
            </a:r>
          </a:p>
        </p:txBody>
      </p:sp>
    </p:spTree>
    <p:extLst>
      <p:ext uri="{BB962C8B-B14F-4D97-AF65-F5344CB8AC3E}">
        <p14:creationId xmlns:p14="http://schemas.microsoft.com/office/powerpoint/2010/main" val="2027315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349F-F041-2E48-F761-F6B76FDCD8E1}"/>
              </a:ext>
            </a:extLst>
          </p:cNvPr>
          <p:cNvSpPr txBox="1">
            <a:spLocks/>
          </p:cNvSpPr>
          <p:nvPr/>
        </p:nvSpPr>
        <p:spPr>
          <a:xfrm>
            <a:off x="460098" y="369238"/>
            <a:ext cx="2929899" cy="623135"/>
          </a:xfrm>
          <a:prstGeom prst="rect">
            <a:avLst/>
          </a:prstGeom>
        </p:spPr>
        <p:txBody>
          <a:bodyPr vert="horz" lIns="0" tIns="45720" rIns="91440" bIns="45720" rtlCol="0" anchor="b" anchorCtr="0">
            <a:normAutofit fontScale="97500" lnSpcReduction="10000"/>
          </a:bodyPr>
          <a:lstStyle>
            <a:lvl1pPr algn="l" defTabSz="914400" rtl="0" eaLnBrk="1" latinLnBrk="0" hangingPunct="1">
              <a:lnSpc>
                <a:spcPct val="100000"/>
              </a:lnSpc>
              <a:spcBef>
                <a:spcPct val="0"/>
              </a:spcBef>
              <a:buNone/>
              <a:defRPr sz="3600" kern="1200" cap="none" spc="0" baseline="0">
                <a:solidFill>
                  <a:schemeClr val="tx1"/>
                </a:solidFill>
                <a:latin typeface="+mj-lt"/>
                <a:ea typeface="+mj-ea"/>
                <a:cs typeface="+mj-cs"/>
              </a:defRPr>
            </a:lvl1pPr>
          </a:lstStyle>
          <a:p>
            <a:r>
              <a:rPr lang="en-US" b="1" u="sng"/>
              <a:t>IM Supervisors </a:t>
            </a:r>
            <a:endParaRPr lang="en-US" b="1" u="sng" dirty="0"/>
          </a:p>
        </p:txBody>
      </p:sp>
      <p:pic>
        <p:nvPicPr>
          <p:cNvPr id="3" name="Picture 2" descr="Graphical user interface, application, table&#10;&#10;Description automatically generated">
            <a:extLst>
              <a:ext uri="{FF2B5EF4-FFF2-40B4-BE49-F238E27FC236}">
                <a16:creationId xmlns:a16="http://schemas.microsoft.com/office/drawing/2014/main" id="{7E6AC280-F1AC-74F9-B205-886882699C0B}"/>
              </a:ext>
            </a:extLst>
          </p:cNvPr>
          <p:cNvPicPr>
            <a:picLocks noChangeAspect="1"/>
          </p:cNvPicPr>
          <p:nvPr/>
        </p:nvPicPr>
        <p:blipFill>
          <a:blip r:embed="rId2"/>
          <a:stretch>
            <a:fillRect/>
          </a:stretch>
        </p:blipFill>
        <p:spPr>
          <a:xfrm>
            <a:off x="633643" y="1856363"/>
            <a:ext cx="10094607" cy="4810251"/>
          </a:xfrm>
          <a:prstGeom prst="rect">
            <a:avLst/>
          </a:prstGeom>
        </p:spPr>
      </p:pic>
      <p:sp>
        <p:nvSpPr>
          <p:cNvPr id="5" name="TextBox 4">
            <a:extLst>
              <a:ext uri="{FF2B5EF4-FFF2-40B4-BE49-F238E27FC236}">
                <a16:creationId xmlns:a16="http://schemas.microsoft.com/office/drawing/2014/main" id="{022CB8AE-8F75-76AC-2B75-5340146284BD}"/>
              </a:ext>
            </a:extLst>
          </p:cNvPr>
          <p:cNvSpPr txBox="1"/>
          <p:nvPr/>
        </p:nvSpPr>
        <p:spPr>
          <a:xfrm>
            <a:off x="3569882" y="1145302"/>
            <a:ext cx="6097772" cy="523220"/>
          </a:xfrm>
          <a:prstGeom prst="rect">
            <a:avLst/>
          </a:prstGeom>
          <a:noFill/>
        </p:spPr>
        <p:txBody>
          <a:bodyPr wrap="square">
            <a:spAutoFit/>
          </a:bodyPr>
          <a:lstStyle/>
          <a:p>
            <a:r>
              <a:rPr lang="en-US" sz="2800" b="1" dirty="0">
                <a:latin typeface="+mj-lt"/>
              </a:rPr>
              <a:t>E &amp; E Supervisors go on this page. </a:t>
            </a:r>
            <a:endParaRPr lang="en-US" sz="2800" dirty="0"/>
          </a:p>
        </p:txBody>
      </p:sp>
    </p:spTree>
    <p:extLst>
      <p:ext uri="{BB962C8B-B14F-4D97-AF65-F5344CB8AC3E}">
        <p14:creationId xmlns:p14="http://schemas.microsoft.com/office/powerpoint/2010/main" val="1122001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A8642-8DFD-4557-1D60-335CDEE2CE6C}"/>
              </a:ext>
            </a:extLst>
          </p:cNvPr>
          <p:cNvPicPr>
            <a:picLocks noChangeAspect="1"/>
          </p:cNvPicPr>
          <p:nvPr/>
        </p:nvPicPr>
        <p:blipFill>
          <a:blip r:embed="rId2"/>
          <a:stretch>
            <a:fillRect/>
          </a:stretch>
        </p:blipFill>
        <p:spPr>
          <a:xfrm>
            <a:off x="301618" y="1263654"/>
            <a:ext cx="8409350" cy="5381695"/>
          </a:xfrm>
          <a:prstGeom prst="rect">
            <a:avLst/>
          </a:prstGeom>
        </p:spPr>
      </p:pic>
      <p:sp>
        <p:nvSpPr>
          <p:cNvPr id="4" name="Title 1">
            <a:extLst>
              <a:ext uri="{FF2B5EF4-FFF2-40B4-BE49-F238E27FC236}">
                <a16:creationId xmlns:a16="http://schemas.microsoft.com/office/drawing/2014/main" id="{4CA54B3C-A4E6-67BD-C5E2-D1363DB95B9E}"/>
              </a:ext>
            </a:extLst>
          </p:cNvPr>
          <p:cNvSpPr txBox="1">
            <a:spLocks/>
          </p:cNvSpPr>
          <p:nvPr/>
        </p:nvSpPr>
        <p:spPr>
          <a:xfrm>
            <a:off x="225428" y="299870"/>
            <a:ext cx="8004171" cy="7793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a:t>Income Maintenance Non-E&amp;E</a:t>
            </a:r>
            <a:endParaRPr lang="en-US" b="1" u="sng" dirty="0"/>
          </a:p>
        </p:txBody>
      </p:sp>
      <p:sp>
        <p:nvSpPr>
          <p:cNvPr id="5" name="TextBox 4">
            <a:extLst>
              <a:ext uri="{FF2B5EF4-FFF2-40B4-BE49-F238E27FC236}">
                <a16:creationId xmlns:a16="http://schemas.microsoft.com/office/drawing/2014/main" id="{72B862A7-5778-61BC-BF9B-CDA4FAF10435}"/>
              </a:ext>
            </a:extLst>
          </p:cNvPr>
          <p:cNvSpPr txBox="1"/>
          <p:nvPr/>
        </p:nvSpPr>
        <p:spPr>
          <a:xfrm>
            <a:off x="9029486" y="1905506"/>
            <a:ext cx="2860896" cy="3046988"/>
          </a:xfrm>
          <a:prstGeom prst="rect">
            <a:avLst/>
          </a:prstGeom>
          <a:noFill/>
        </p:spPr>
        <p:txBody>
          <a:bodyPr wrap="square" rtlCol="0">
            <a:spAutoFit/>
          </a:bodyPr>
          <a:lstStyle/>
          <a:p>
            <a:r>
              <a:rPr lang="en-US" sz="2400" b="1" dirty="0">
                <a:latin typeface="+mj-lt"/>
              </a:rPr>
              <a:t>ONLY Supervisors are entered on this page.</a:t>
            </a:r>
          </a:p>
          <a:p>
            <a:endParaRPr lang="en-US" sz="2400" b="1" dirty="0">
              <a:latin typeface="+mj-lt"/>
            </a:endParaRPr>
          </a:p>
          <a:p>
            <a:r>
              <a:rPr lang="en-US" sz="2400" b="1" dirty="0">
                <a:latin typeface="+mj-lt"/>
              </a:rPr>
              <a:t>For example, Energy Supervisor and Program Integrity Supervisors. </a:t>
            </a:r>
          </a:p>
        </p:txBody>
      </p:sp>
    </p:spTree>
    <p:extLst>
      <p:ext uri="{BB962C8B-B14F-4D97-AF65-F5344CB8AC3E}">
        <p14:creationId xmlns:p14="http://schemas.microsoft.com/office/powerpoint/2010/main" val="3965281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6612E2D6-2624-915D-F45A-39B9B5DD394B}"/>
              </a:ext>
            </a:extLst>
          </p:cNvPr>
          <p:cNvPicPr>
            <a:picLocks noChangeAspect="1"/>
          </p:cNvPicPr>
          <p:nvPr/>
        </p:nvPicPr>
        <p:blipFill>
          <a:blip r:embed="rId2"/>
          <a:stretch>
            <a:fillRect/>
          </a:stretch>
        </p:blipFill>
        <p:spPr>
          <a:xfrm>
            <a:off x="341763" y="1732459"/>
            <a:ext cx="10894084" cy="5125541"/>
          </a:xfrm>
          <a:prstGeom prst="rect">
            <a:avLst/>
          </a:prstGeom>
        </p:spPr>
      </p:pic>
      <p:sp>
        <p:nvSpPr>
          <p:cNvPr id="3" name="Title 1">
            <a:extLst>
              <a:ext uri="{FF2B5EF4-FFF2-40B4-BE49-F238E27FC236}">
                <a16:creationId xmlns:a16="http://schemas.microsoft.com/office/drawing/2014/main" id="{8585AF64-2BFD-80A7-FC86-F4F5E62F04F1}"/>
              </a:ext>
            </a:extLst>
          </p:cNvPr>
          <p:cNvSpPr txBox="1">
            <a:spLocks/>
          </p:cNvSpPr>
          <p:nvPr/>
        </p:nvSpPr>
        <p:spPr>
          <a:xfrm>
            <a:off x="3135037" y="165892"/>
            <a:ext cx="5307535" cy="699113"/>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Child Support Enforcement</a:t>
            </a:r>
          </a:p>
        </p:txBody>
      </p:sp>
      <p:sp>
        <p:nvSpPr>
          <p:cNvPr id="4" name="TextBox 3">
            <a:extLst>
              <a:ext uri="{FF2B5EF4-FFF2-40B4-BE49-F238E27FC236}">
                <a16:creationId xmlns:a16="http://schemas.microsoft.com/office/drawing/2014/main" id="{0E64318C-B6B9-E83F-D914-40AE536D8787}"/>
              </a:ext>
            </a:extLst>
          </p:cNvPr>
          <p:cNvSpPr txBox="1"/>
          <p:nvPr/>
        </p:nvSpPr>
        <p:spPr>
          <a:xfrm>
            <a:off x="956153" y="787643"/>
            <a:ext cx="10569540" cy="1200329"/>
          </a:xfrm>
          <a:prstGeom prst="rect">
            <a:avLst/>
          </a:prstGeom>
          <a:noFill/>
        </p:spPr>
        <p:txBody>
          <a:bodyPr wrap="square" rtlCol="0">
            <a:spAutoFit/>
          </a:bodyPr>
          <a:lstStyle/>
          <a:p>
            <a:r>
              <a:rPr lang="en-US" sz="2400" b="1" dirty="0">
                <a:latin typeface="+mj-lt"/>
              </a:rPr>
              <a:t>CSE workers are entered on this page. All you are doing after you enter the employee’s name, salary and FTE is assigning the Effort under CSE.</a:t>
            </a:r>
          </a:p>
          <a:p>
            <a:endParaRPr lang="en-US" sz="2400" b="1" dirty="0">
              <a:latin typeface="+mj-lt"/>
            </a:endParaRPr>
          </a:p>
        </p:txBody>
      </p:sp>
    </p:spTree>
    <p:extLst>
      <p:ext uri="{BB962C8B-B14F-4D97-AF65-F5344CB8AC3E}">
        <p14:creationId xmlns:p14="http://schemas.microsoft.com/office/powerpoint/2010/main" val="4226169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ABAC-3E17-0713-4D01-BAEFB205E659}"/>
              </a:ext>
            </a:extLst>
          </p:cNvPr>
          <p:cNvSpPr txBox="1">
            <a:spLocks/>
          </p:cNvSpPr>
          <p:nvPr/>
        </p:nvSpPr>
        <p:spPr>
          <a:xfrm>
            <a:off x="4581621" y="296250"/>
            <a:ext cx="3416799" cy="699113"/>
          </a:xfrm>
          <a:prstGeom prst="rect">
            <a:avLst/>
          </a:prstGeom>
        </p:spPr>
        <p:txBody>
          <a:bodyPr vert="horz" lIns="0" tIns="45720" rIns="91440" bIns="45720" rtlCol="0" anchor="b" anchorCtr="0">
            <a:normAutofit fontScale="97500"/>
          </a:bodyPr>
          <a:lstStyle>
            <a:lvl1pPr algn="l" defTabSz="914400" rtl="0" eaLnBrk="1" latinLnBrk="0" hangingPunct="1">
              <a:lnSpc>
                <a:spcPct val="100000"/>
              </a:lnSpc>
              <a:spcBef>
                <a:spcPct val="0"/>
              </a:spcBef>
              <a:buNone/>
              <a:defRPr sz="3600" kern="1200" cap="none" spc="0" baseline="0">
                <a:solidFill>
                  <a:schemeClr val="tx1"/>
                </a:solidFill>
                <a:latin typeface="+mj-lt"/>
                <a:ea typeface="+mj-ea"/>
                <a:cs typeface="+mj-cs"/>
              </a:defRPr>
            </a:lvl1pPr>
          </a:lstStyle>
          <a:p>
            <a:r>
              <a:rPr lang="en-US" b="1" u="sng" dirty="0"/>
              <a:t>CSE Supervisors</a:t>
            </a:r>
          </a:p>
        </p:txBody>
      </p:sp>
      <p:pic>
        <p:nvPicPr>
          <p:cNvPr id="3" name="Picture 2" descr="Graphical user interface, table&#10;&#10;Description automatically generated with medium confidence">
            <a:extLst>
              <a:ext uri="{FF2B5EF4-FFF2-40B4-BE49-F238E27FC236}">
                <a16:creationId xmlns:a16="http://schemas.microsoft.com/office/drawing/2014/main" id="{B549118D-EDF2-2FB3-23F4-97970C702B4F}"/>
              </a:ext>
            </a:extLst>
          </p:cNvPr>
          <p:cNvPicPr>
            <a:picLocks noChangeAspect="1"/>
          </p:cNvPicPr>
          <p:nvPr/>
        </p:nvPicPr>
        <p:blipFill>
          <a:blip r:embed="rId2"/>
          <a:stretch>
            <a:fillRect/>
          </a:stretch>
        </p:blipFill>
        <p:spPr>
          <a:xfrm>
            <a:off x="1362327" y="1360967"/>
            <a:ext cx="9101653" cy="5284382"/>
          </a:xfrm>
          <a:prstGeom prst="rect">
            <a:avLst/>
          </a:prstGeom>
        </p:spPr>
      </p:pic>
    </p:spTree>
    <p:extLst>
      <p:ext uri="{BB962C8B-B14F-4D97-AF65-F5344CB8AC3E}">
        <p14:creationId xmlns:p14="http://schemas.microsoft.com/office/powerpoint/2010/main" val="2301197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65FB-F151-5070-1C97-0B8053CD2218}"/>
              </a:ext>
            </a:extLst>
          </p:cNvPr>
          <p:cNvSpPr txBox="1">
            <a:spLocks/>
          </p:cNvSpPr>
          <p:nvPr/>
        </p:nvSpPr>
        <p:spPr>
          <a:xfrm>
            <a:off x="2261416" y="293399"/>
            <a:ext cx="2655353" cy="7323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CHORE </a:t>
            </a:r>
          </a:p>
        </p:txBody>
      </p:sp>
      <p:pic>
        <p:nvPicPr>
          <p:cNvPr id="3" name="Picture 2">
            <a:extLst>
              <a:ext uri="{FF2B5EF4-FFF2-40B4-BE49-F238E27FC236}">
                <a16:creationId xmlns:a16="http://schemas.microsoft.com/office/drawing/2014/main" id="{686F9882-2331-1A1F-DE2B-D047B0878901}"/>
              </a:ext>
            </a:extLst>
          </p:cNvPr>
          <p:cNvPicPr>
            <a:picLocks noChangeAspect="1"/>
          </p:cNvPicPr>
          <p:nvPr/>
        </p:nvPicPr>
        <p:blipFill>
          <a:blip r:embed="rId2"/>
          <a:stretch>
            <a:fillRect/>
          </a:stretch>
        </p:blipFill>
        <p:spPr>
          <a:xfrm>
            <a:off x="743557" y="1285159"/>
            <a:ext cx="10300830" cy="5381455"/>
          </a:xfrm>
          <a:prstGeom prst="rect">
            <a:avLst/>
          </a:prstGeom>
        </p:spPr>
      </p:pic>
      <p:sp>
        <p:nvSpPr>
          <p:cNvPr id="4" name="TextBox 3">
            <a:extLst>
              <a:ext uri="{FF2B5EF4-FFF2-40B4-BE49-F238E27FC236}">
                <a16:creationId xmlns:a16="http://schemas.microsoft.com/office/drawing/2014/main" id="{AC812310-674C-C178-E5A7-6A0AE6B92FA4}"/>
              </a:ext>
            </a:extLst>
          </p:cNvPr>
          <p:cNvSpPr txBox="1"/>
          <p:nvPr/>
        </p:nvSpPr>
        <p:spPr>
          <a:xfrm>
            <a:off x="5893972" y="293399"/>
            <a:ext cx="5002052" cy="830997"/>
          </a:xfrm>
          <a:prstGeom prst="rect">
            <a:avLst/>
          </a:prstGeom>
          <a:noFill/>
        </p:spPr>
        <p:txBody>
          <a:bodyPr wrap="square" rtlCol="0">
            <a:spAutoFit/>
          </a:bodyPr>
          <a:lstStyle/>
          <a:p>
            <a:r>
              <a:rPr lang="en-US" sz="2400" b="1" dirty="0">
                <a:latin typeface="+mj-lt"/>
              </a:rPr>
              <a:t>In Home Aid workers that are DSS employees go on this page. </a:t>
            </a:r>
          </a:p>
        </p:txBody>
      </p:sp>
    </p:spTree>
    <p:extLst>
      <p:ext uri="{BB962C8B-B14F-4D97-AF65-F5344CB8AC3E}">
        <p14:creationId xmlns:p14="http://schemas.microsoft.com/office/powerpoint/2010/main" val="622572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A9E1E2B6-9D2D-3E67-5DB6-9F221BCE6897}"/>
              </a:ext>
            </a:extLst>
          </p:cNvPr>
          <p:cNvPicPr>
            <a:picLocks noChangeAspect="1"/>
          </p:cNvPicPr>
          <p:nvPr/>
        </p:nvPicPr>
        <p:blipFill>
          <a:blip r:embed="rId2"/>
          <a:stretch>
            <a:fillRect/>
          </a:stretch>
        </p:blipFill>
        <p:spPr>
          <a:xfrm>
            <a:off x="4678325" y="846689"/>
            <a:ext cx="7045795" cy="5841192"/>
          </a:xfrm>
          <a:prstGeom prst="rect">
            <a:avLst/>
          </a:prstGeom>
        </p:spPr>
      </p:pic>
      <p:sp>
        <p:nvSpPr>
          <p:cNvPr id="3" name="TextBox 2">
            <a:extLst>
              <a:ext uri="{FF2B5EF4-FFF2-40B4-BE49-F238E27FC236}">
                <a16:creationId xmlns:a16="http://schemas.microsoft.com/office/drawing/2014/main" id="{7B8BA43D-5DC8-4654-F797-C20792EC80CB}"/>
              </a:ext>
            </a:extLst>
          </p:cNvPr>
          <p:cNvSpPr txBox="1"/>
          <p:nvPr/>
        </p:nvSpPr>
        <p:spPr>
          <a:xfrm>
            <a:off x="308393" y="323469"/>
            <a:ext cx="3040864" cy="523220"/>
          </a:xfrm>
          <a:prstGeom prst="rect">
            <a:avLst/>
          </a:prstGeom>
          <a:noFill/>
        </p:spPr>
        <p:txBody>
          <a:bodyPr wrap="square" rtlCol="0">
            <a:spAutoFit/>
          </a:bodyPr>
          <a:lstStyle/>
          <a:p>
            <a:r>
              <a:rPr lang="en-US" sz="2800" b="1" u="sng" dirty="0">
                <a:latin typeface="+mj-lt"/>
              </a:rPr>
              <a:t>ADMINISTRATION </a:t>
            </a:r>
          </a:p>
        </p:txBody>
      </p:sp>
      <p:sp>
        <p:nvSpPr>
          <p:cNvPr id="4" name="TextBox 3">
            <a:extLst>
              <a:ext uri="{FF2B5EF4-FFF2-40B4-BE49-F238E27FC236}">
                <a16:creationId xmlns:a16="http://schemas.microsoft.com/office/drawing/2014/main" id="{B9B0881F-C843-93DF-C865-C39F7471B520}"/>
              </a:ext>
            </a:extLst>
          </p:cNvPr>
          <p:cNvSpPr txBox="1"/>
          <p:nvPr/>
        </p:nvSpPr>
        <p:spPr>
          <a:xfrm>
            <a:off x="308393" y="1859340"/>
            <a:ext cx="4230495" cy="1569660"/>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a:latin typeface="+mj-lt"/>
              </a:rPr>
              <a:t>Directors  </a:t>
            </a:r>
          </a:p>
          <a:p>
            <a:pPr marL="342900" indent="-342900">
              <a:buFont typeface="Wingdings" panose="05000000000000000000" pitchFamily="2" charset="2"/>
              <a:buChar char="ü"/>
            </a:pPr>
            <a:endParaRPr lang="en-US" sz="2400" b="1" dirty="0">
              <a:latin typeface="+mj-lt"/>
            </a:endParaRPr>
          </a:p>
          <a:p>
            <a:pPr marL="342900" indent="-342900">
              <a:buFont typeface="Wingdings" panose="05000000000000000000" pitchFamily="2" charset="2"/>
              <a:buChar char="ü"/>
            </a:pPr>
            <a:r>
              <a:rPr lang="en-US" sz="2400" b="1" dirty="0">
                <a:latin typeface="+mj-lt"/>
              </a:rPr>
              <a:t>Front Desk workers that touches MA  (E&amp;E allowable) </a:t>
            </a:r>
          </a:p>
        </p:txBody>
      </p:sp>
    </p:spTree>
    <p:extLst>
      <p:ext uri="{BB962C8B-B14F-4D97-AF65-F5344CB8AC3E}">
        <p14:creationId xmlns:p14="http://schemas.microsoft.com/office/powerpoint/2010/main" val="412708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4106-64F7-19CE-0AEE-79937FCE6425}"/>
              </a:ext>
            </a:extLst>
          </p:cNvPr>
          <p:cNvSpPr txBox="1">
            <a:spLocks/>
          </p:cNvSpPr>
          <p:nvPr/>
        </p:nvSpPr>
        <p:spPr>
          <a:xfrm>
            <a:off x="3161770" y="294682"/>
            <a:ext cx="6396899" cy="7431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a:t>Gen Admin – NON- E&amp;E</a:t>
            </a:r>
            <a:endParaRPr lang="en-US" b="1" u="sng" dirty="0"/>
          </a:p>
        </p:txBody>
      </p:sp>
      <p:pic>
        <p:nvPicPr>
          <p:cNvPr id="3" name="Picture 2" descr="Graphical user interface, application, table&#10;&#10;Description automatically generated">
            <a:extLst>
              <a:ext uri="{FF2B5EF4-FFF2-40B4-BE49-F238E27FC236}">
                <a16:creationId xmlns:a16="http://schemas.microsoft.com/office/drawing/2014/main" id="{AE37091F-37A9-9E3C-6549-6F04AEA44131}"/>
              </a:ext>
            </a:extLst>
          </p:cNvPr>
          <p:cNvPicPr>
            <a:picLocks noChangeAspect="1"/>
          </p:cNvPicPr>
          <p:nvPr/>
        </p:nvPicPr>
        <p:blipFill>
          <a:blip r:embed="rId2"/>
          <a:stretch>
            <a:fillRect/>
          </a:stretch>
        </p:blipFill>
        <p:spPr>
          <a:xfrm>
            <a:off x="167648" y="1037803"/>
            <a:ext cx="7089815" cy="5603358"/>
          </a:xfrm>
          <a:prstGeom prst="rect">
            <a:avLst/>
          </a:prstGeom>
        </p:spPr>
      </p:pic>
      <p:sp>
        <p:nvSpPr>
          <p:cNvPr id="4" name="TextBox 3">
            <a:extLst>
              <a:ext uri="{FF2B5EF4-FFF2-40B4-BE49-F238E27FC236}">
                <a16:creationId xmlns:a16="http://schemas.microsoft.com/office/drawing/2014/main" id="{3CB1D882-63B5-5E19-62D7-BF14E24D7616}"/>
              </a:ext>
            </a:extLst>
          </p:cNvPr>
          <p:cNvSpPr txBox="1"/>
          <p:nvPr/>
        </p:nvSpPr>
        <p:spPr>
          <a:xfrm>
            <a:off x="7379925" y="1788563"/>
            <a:ext cx="4644427" cy="3970318"/>
          </a:xfrm>
          <a:prstGeom prst="rect">
            <a:avLst/>
          </a:prstGeom>
          <a:noFill/>
        </p:spPr>
        <p:txBody>
          <a:bodyPr wrap="square" rtlCol="0">
            <a:spAutoFit/>
          </a:bodyPr>
          <a:lstStyle/>
          <a:p>
            <a:r>
              <a:rPr lang="en-US" sz="2800" dirty="0"/>
              <a:t>Workers with </a:t>
            </a:r>
            <a:r>
              <a:rPr lang="en-US" sz="2800" b="1" u="sng" dirty="0"/>
              <a:t>NO</a:t>
            </a:r>
            <a:r>
              <a:rPr lang="en-US" sz="2800" dirty="0"/>
              <a:t> NC Fast access are entered on this page. For example,</a:t>
            </a:r>
          </a:p>
          <a:p>
            <a:endParaRPr lang="en-US" sz="2800" dirty="0"/>
          </a:p>
          <a:p>
            <a:pPr marL="285750" indent="-285750">
              <a:buFont typeface="Wingdings" panose="05000000000000000000" pitchFamily="2" charset="2"/>
              <a:buChar char="ü"/>
            </a:pPr>
            <a:r>
              <a:rPr lang="en-US" sz="2800" dirty="0"/>
              <a:t>Trust Account Workers</a:t>
            </a:r>
          </a:p>
          <a:p>
            <a:pPr marL="285750" indent="-285750">
              <a:buFont typeface="Wingdings" panose="05000000000000000000" pitchFamily="2" charset="2"/>
              <a:buChar char="ü"/>
            </a:pPr>
            <a:r>
              <a:rPr lang="en-US" sz="2800" dirty="0"/>
              <a:t>Payroll Workers</a:t>
            </a:r>
          </a:p>
          <a:p>
            <a:pPr marL="285750" indent="-285750">
              <a:buFont typeface="Wingdings" panose="05000000000000000000" pitchFamily="2" charset="2"/>
              <a:buChar char="ü"/>
            </a:pPr>
            <a:r>
              <a:rPr lang="en-US" sz="2800" dirty="0"/>
              <a:t>Accounting Workers</a:t>
            </a:r>
          </a:p>
          <a:p>
            <a:pPr marL="285750" indent="-285750">
              <a:buFont typeface="Wingdings" panose="05000000000000000000" pitchFamily="2" charset="2"/>
              <a:buChar char="ü"/>
            </a:pPr>
            <a:r>
              <a:rPr lang="en-US" sz="2800" dirty="0"/>
              <a:t>Admin Assistant to Director</a:t>
            </a:r>
            <a:endParaRPr lang="en-US" sz="2000" dirty="0"/>
          </a:p>
        </p:txBody>
      </p:sp>
    </p:spTree>
    <p:extLst>
      <p:ext uri="{BB962C8B-B14F-4D97-AF65-F5344CB8AC3E}">
        <p14:creationId xmlns:p14="http://schemas.microsoft.com/office/powerpoint/2010/main" val="1531542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A screenshot of a computer&#10;&#10;Description automatically generated with medium confidence">
            <a:extLst>
              <a:ext uri="{FF2B5EF4-FFF2-40B4-BE49-F238E27FC236}">
                <a16:creationId xmlns:a16="http://schemas.microsoft.com/office/drawing/2014/main" id="{F2E6DF67-B5C1-4790-08CB-00C9335C8D48}"/>
              </a:ext>
            </a:extLst>
          </p:cNvPr>
          <p:cNvPicPr>
            <a:picLocks noChangeAspect="1"/>
          </p:cNvPicPr>
          <p:nvPr/>
        </p:nvPicPr>
        <p:blipFill>
          <a:blip r:embed="rId2"/>
          <a:stretch>
            <a:fillRect/>
          </a:stretch>
        </p:blipFill>
        <p:spPr>
          <a:xfrm>
            <a:off x="1" y="1"/>
            <a:ext cx="8546470" cy="7016436"/>
          </a:xfrm>
          <a:prstGeom prst="rect">
            <a:avLst/>
          </a:prstGeom>
        </p:spPr>
      </p:pic>
      <p:sp>
        <p:nvSpPr>
          <p:cNvPr id="3" name="TextBox 2">
            <a:extLst>
              <a:ext uri="{FF2B5EF4-FFF2-40B4-BE49-F238E27FC236}">
                <a16:creationId xmlns:a16="http://schemas.microsoft.com/office/drawing/2014/main" id="{E38C6948-CF94-FFC7-F7BF-944387F8009C}"/>
              </a:ext>
            </a:extLst>
          </p:cNvPr>
          <p:cNvSpPr txBox="1"/>
          <p:nvPr/>
        </p:nvSpPr>
        <p:spPr>
          <a:xfrm>
            <a:off x="8604013" y="1674674"/>
            <a:ext cx="3416582" cy="1754326"/>
          </a:xfrm>
          <a:prstGeom prst="rect">
            <a:avLst/>
          </a:prstGeom>
          <a:noFill/>
        </p:spPr>
        <p:txBody>
          <a:bodyPr wrap="square" rtlCol="0">
            <a:spAutoFit/>
          </a:bodyPr>
          <a:lstStyle/>
          <a:p>
            <a:r>
              <a:rPr lang="en-US" b="1" dirty="0">
                <a:latin typeface="+mj-lt"/>
              </a:rPr>
              <a:t>In the yellow highlighted section, use your Budget Estimates to key Federal or State estimates. Leave the 1 if you don’t have an allocation. Overspending is shown in Line 42 (row 61). </a:t>
            </a:r>
          </a:p>
        </p:txBody>
      </p:sp>
      <p:sp>
        <p:nvSpPr>
          <p:cNvPr id="5" name="Title 1">
            <a:extLst>
              <a:ext uri="{FF2B5EF4-FFF2-40B4-BE49-F238E27FC236}">
                <a16:creationId xmlns:a16="http://schemas.microsoft.com/office/drawing/2014/main" id="{E0251D13-1497-52BE-F442-C98026AB8CC2}"/>
              </a:ext>
            </a:extLst>
          </p:cNvPr>
          <p:cNvSpPr txBox="1">
            <a:spLocks/>
          </p:cNvSpPr>
          <p:nvPr/>
        </p:nvSpPr>
        <p:spPr>
          <a:xfrm>
            <a:off x="8661556" y="331142"/>
            <a:ext cx="3301497" cy="6888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FORM 1035-II</a:t>
            </a:r>
          </a:p>
        </p:txBody>
      </p:sp>
      <p:sp>
        <p:nvSpPr>
          <p:cNvPr id="6" name="TextBox 5">
            <a:extLst>
              <a:ext uri="{FF2B5EF4-FFF2-40B4-BE49-F238E27FC236}">
                <a16:creationId xmlns:a16="http://schemas.microsoft.com/office/drawing/2014/main" id="{6F2CFA19-8768-2930-23AC-69CACB37B5C3}"/>
              </a:ext>
            </a:extLst>
          </p:cNvPr>
          <p:cNvSpPr txBox="1"/>
          <p:nvPr/>
        </p:nvSpPr>
        <p:spPr>
          <a:xfrm>
            <a:off x="8604013" y="4326894"/>
            <a:ext cx="3365077" cy="1200329"/>
          </a:xfrm>
          <a:prstGeom prst="rect">
            <a:avLst/>
          </a:prstGeom>
          <a:noFill/>
        </p:spPr>
        <p:txBody>
          <a:bodyPr wrap="square" rtlCol="0">
            <a:spAutoFit/>
          </a:bodyPr>
          <a:lstStyle/>
          <a:p>
            <a:r>
              <a:rPr lang="en-US" b="1" dirty="0">
                <a:latin typeface="+mj-lt"/>
              </a:rPr>
              <a:t>At the very bottom of this page, use your general ledger to enter the Part II costs that are allocated to specific expenses to services. </a:t>
            </a:r>
          </a:p>
        </p:txBody>
      </p:sp>
    </p:spTree>
    <p:extLst>
      <p:ext uri="{BB962C8B-B14F-4D97-AF65-F5344CB8AC3E}">
        <p14:creationId xmlns:p14="http://schemas.microsoft.com/office/powerpoint/2010/main" val="177993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28D5F0-E7CB-4A22-8F51-34DBD712D212}"/>
              </a:ext>
            </a:extLst>
          </p:cNvPr>
          <p:cNvGraphicFramePr>
            <a:graphicFrameLocks noGrp="1"/>
          </p:cNvGraphicFramePr>
          <p:nvPr>
            <p:ph idx="1"/>
            <p:extLst>
              <p:ext uri="{D42A27DB-BD31-4B8C-83A1-F6EECF244321}">
                <p14:modId xmlns:p14="http://schemas.microsoft.com/office/powerpoint/2010/main" val="1036002244"/>
              </p:ext>
            </p:extLst>
          </p:nvPr>
        </p:nvGraphicFramePr>
        <p:xfrm>
          <a:off x="838200" y="1184564"/>
          <a:ext cx="10515601" cy="5421670"/>
        </p:xfrm>
        <a:graphic>
          <a:graphicData uri="http://schemas.openxmlformats.org/drawingml/2006/table">
            <a:tbl>
              <a:tblPr/>
              <a:tblGrid>
                <a:gridCol w="2258209">
                  <a:extLst>
                    <a:ext uri="{9D8B030D-6E8A-4147-A177-3AD203B41FA5}">
                      <a16:colId xmlns:a16="http://schemas.microsoft.com/office/drawing/2014/main" val="2504815644"/>
                    </a:ext>
                  </a:extLst>
                </a:gridCol>
                <a:gridCol w="807893">
                  <a:extLst>
                    <a:ext uri="{9D8B030D-6E8A-4147-A177-3AD203B41FA5}">
                      <a16:colId xmlns:a16="http://schemas.microsoft.com/office/drawing/2014/main" val="565961547"/>
                    </a:ext>
                  </a:extLst>
                </a:gridCol>
                <a:gridCol w="350412">
                  <a:extLst>
                    <a:ext uri="{9D8B030D-6E8A-4147-A177-3AD203B41FA5}">
                      <a16:colId xmlns:a16="http://schemas.microsoft.com/office/drawing/2014/main" val="2347017010"/>
                    </a:ext>
                  </a:extLst>
                </a:gridCol>
                <a:gridCol w="934432">
                  <a:extLst>
                    <a:ext uri="{9D8B030D-6E8A-4147-A177-3AD203B41FA5}">
                      <a16:colId xmlns:a16="http://schemas.microsoft.com/office/drawing/2014/main" val="3852898301"/>
                    </a:ext>
                  </a:extLst>
                </a:gridCol>
                <a:gridCol w="1119371">
                  <a:extLst>
                    <a:ext uri="{9D8B030D-6E8A-4147-A177-3AD203B41FA5}">
                      <a16:colId xmlns:a16="http://schemas.microsoft.com/office/drawing/2014/main" val="1973966219"/>
                    </a:ext>
                  </a:extLst>
                </a:gridCol>
                <a:gridCol w="298500">
                  <a:extLst>
                    <a:ext uri="{9D8B030D-6E8A-4147-A177-3AD203B41FA5}">
                      <a16:colId xmlns:a16="http://schemas.microsoft.com/office/drawing/2014/main" val="2459836992"/>
                    </a:ext>
                  </a:extLst>
                </a:gridCol>
                <a:gridCol w="1099903">
                  <a:extLst>
                    <a:ext uri="{9D8B030D-6E8A-4147-A177-3AD203B41FA5}">
                      <a16:colId xmlns:a16="http://schemas.microsoft.com/office/drawing/2014/main" val="4095922532"/>
                    </a:ext>
                  </a:extLst>
                </a:gridCol>
                <a:gridCol w="1129105">
                  <a:extLst>
                    <a:ext uri="{9D8B030D-6E8A-4147-A177-3AD203B41FA5}">
                      <a16:colId xmlns:a16="http://schemas.microsoft.com/office/drawing/2014/main" val="317601657"/>
                    </a:ext>
                  </a:extLst>
                </a:gridCol>
                <a:gridCol w="285522">
                  <a:extLst>
                    <a:ext uri="{9D8B030D-6E8A-4147-A177-3AD203B41FA5}">
                      <a16:colId xmlns:a16="http://schemas.microsoft.com/office/drawing/2014/main" val="3458550424"/>
                    </a:ext>
                  </a:extLst>
                </a:gridCol>
                <a:gridCol w="1090171">
                  <a:extLst>
                    <a:ext uri="{9D8B030D-6E8A-4147-A177-3AD203B41FA5}">
                      <a16:colId xmlns:a16="http://schemas.microsoft.com/office/drawing/2014/main" val="2922328702"/>
                    </a:ext>
                  </a:extLst>
                </a:gridCol>
                <a:gridCol w="1142083">
                  <a:extLst>
                    <a:ext uri="{9D8B030D-6E8A-4147-A177-3AD203B41FA5}">
                      <a16:colId xmlns:a16="http://schemas.microsoft.com/office/drawing/2014/main" val="3762642712"/>
                    </a:ext>
                  </a:extLst>
                </a:gridCol>
              </a:tblGrid>
              <a:tr h="251723">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CWS NH EXP</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APS/CPS COVID </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CPS STATE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844769771"/>
                  </a:ext>
                </a:extLst>
              </a:tr>
              <a:tr h="493770">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IHE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 money  advanced to county</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FF0000"/>
                          </a:solidFill>
                          <a:effectLst/>
                          <a:latin typeface="Calibri" panose="020F0502020204030204" pitchFamily="34" charset="0"/>
                        </a:rPr>
                        <a:t>Program ended</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CPS</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889017136"/>
                  </a:ext>
                </a:extLst>
              </a:tr>
              <a:tr h="493770">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5931725"/>
                  </a:ext>
                </a:extLst>
              </a:tr>
              <a:tr h="251723">
                <a:tc>
                  <a:txBody>
                    <a:bodyPr/>
                    <a:lstStyle/>
                    <a:p>
                      <a:pPr algn="l" fontAlgn="b"/>
                      <a:r>
                        <a:rPr lang="en-US" sz="1400" b="1" i="0" u="none" strike="noStrike" dirty="0">
                          <a:solidFill>
                            <a:srgbClr val="000000"/>
                          </a:solidFill>
                          <a:effectLst/>
                          <a:latin typeface="Calibri" panose="020F0502020204030204" pitchFamily="34" charset="0"/>
                        </a:rPr>
                        <a:t> ANNUAL ALLOCATION</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11,234.31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19,523.00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7,578.42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3935061"/>
                  </a:ext>
                </a:extLst>
              </a:tr>
              <a:tr h="251723">
                <a:tc gridSpan="2">
                  <a:txBody>
                    <a:bodyPr/>
                    <a:lstStyle/>
                    <a:p>
                      <a:pPr algn="l" fontAlgn="b"/>
                      <a:r>
                        <a:rPr lang="en-US" sz="1400" b="1" i="0" u="none" strike="noStrike" dirty="0">
                          <a:solidFill>
                            <a:srgbClr val="FF0000"/>
                          </a:solidFill>
                          <a:effectLst/>
                          <a:latin typeface="Calibri" panose="020F0502020204030204" pitchFamily="34" charset="0"/>
                        </a:rPr>
                        <a:t> Month Submitted - July -  June 1571</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8304263"/>
                  </a:ext>
                </a:extLst>
              </a:tr>
              <a:tr h="251723">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7,945.44</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1974318"/>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8,771.34</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115</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942713"/>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-5,238.19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-6,891.34</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479872"/>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9910375"/>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15,523.00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0606782"/>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8115903"/>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3849.00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3669796"/>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9171906"/>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1901170"/>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4911275"/>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1253632"/>
                  </a:ext>
                </a:extLst>
              </a:tr>
              <a:tr h="251723">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405.31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0655141"/>
                  </a:ext>
                </a:extLst>
              </a:tr>
              <a:tr h="251723">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11,234.31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19372.00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99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5282142"/>
                  </a:ext>
                </a:extLst>
              </a:tr>
              <a:tr h="251723">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151.00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099634"/>
                  </a:ext>
                </a:extLst>
              </a:tr>
            </a:tbl>
          </a:graphicData>
        </a:graphic>
      </p:graphicFrame>
      <p:sp>
        <p:nvSpPr>
          <p:cNvPr id="6" name="Title 1">
            <a:extLst>
              <a:ext uri="{FF2B5EF4-FFF2-40B4-BE49-F238E27FC236}">
                <a16:creationId xmlns:a16="http://schemas.microsoft.com/office/drawing/2014/main" id="{33D15473-4F09-6481-D484-36BA8AF7AF7B}"/>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479B1C95-64AC-C52A-8016-7CF66C625AF6}"/>
              </a:ext>
            </a:extLst>
          </p:cNvPr>
          <p:cNvSpPr/>
          <p:nvPr/>
        </p:nvSpPr>
        <p:spPr>
          <a:xfrm>
            <a:off x="7315201" y="3285461"/>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783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94CC1E17-7091-80A0-52E8-1EC8A6B01B96}"/>
              </a:ext>
            </a:extLst>
          </p:cNvPr>
          <p:cNvPicPr>
            <a:picLocks noChangeAspect="1"/>
          </p:cNvPicPr>
          <p:nvPr/>
        </p:nvPicPr>
        <p:blipFill>
          <a:blip r:embed="rId2"/>
          <a:stretch>
            <a:fillRect/>
          </a:stretch>
        </p:blipFill>
        <p:spPr>
          <a:xfrm>
            <a:off x="1903334" y="0"/>
            <a:ext cx="10474860" cy="5024164"/>
          </a:xfrm>
          <a:prstGeom prst="rect">
            <a:avLst/>
          </a:prstGeom>
        </p:spPr>
      </p:pic>
      <p:sp>
        <p:nvSpPr>
          <p:cNvPr id="3" name="Title 1">
            <a:extLst>
              <a:ext uri="{FF2B5EF4-FFF2-40B4-BE49-F238E27FC236}">
                <a16:creationId xmlns:a16="http://schemas.microsoft.com/office/drawing/2014/main" id="{6C1CA732-1CD5-ACF7-BE42-B471F5E989F7}"/>
              </a:ext>
            </a:extLst>
          </p:cNvPr>
          <p:cNvSpPr txBox="1">
            <a:spLocks/>
          </p:cNvSpPr>
          <p:nvPr/>
        </p:nvSpPr>
        <p:spPr>
          <a:xfrm>
            <a:off x="31283" y="392177"/>
            <a:ext cx="1872051" cy="675841"/>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1035-11 </a:t>
            </a:r>
            <a:r>
              <a:rPr lang="en-US" b="1" dirty="0" err="1"/>
              <a:t>cont</a:t>
            </a:r>
            <a:r>
              <a:rPr lang="en-US" b="1" dirty="0"/>
              <a:t>…</a:t>
            </a:r>
          </a:p>
        </p:txBody>
      </p:sp>
      <p:sp>
        <p:nvSpPr>
          <p:cNvPr id="4" name="TextBox 3">
            <a:extLst>
              <a:ext uri="{FF2B5EF4-FFF2-40B4-BE49-F238E27FC236}">
                <a16:creationId xmlns:a16="http://schemas.microsoft.com/office/drawing/2014/main" id="{FE9262A3-FFF4-51F2-99B1-EABC56033B0C}"/>
              </a:ext>
            </a:extLst>
          </p:cNvPr>
          <p:cNvSpPr txBox="1"/>
          <p:nvPr/>
        </p:nvSpPr>
        <p:spPr>
          <a:xfrm>
            <a:off x="2007989" y="5234902"/>
            <a:ext cx="2381047" cy="1200329"/>
          </a:xfrm>
          <a:prstGeom prst="rect">
            <a:avLst/>
          </a:prstGeom>
          <a:noFill/>
        </p:spPr>
        <p:txBody>
          <a:bodyPr wrap="square" rtlCol="0">
            <a:spAutoFit/>
          </a:bodyPr>
          <a:lstStyle/>
          <a:p>
            <a:r>
              <a:rPr lang="en-US" b="1" dirty="0">
                <a:latin typeface="+mj-lt"/>
              </a:rPr>
              <a:t>310 – Costs allocated across the entire agency. Ex: some office equipment, IDC plan</a:t>
            </a:r>
          </a:p>
        </p:txBody>
      </p:sp>
      <p:sp>
        <p:nvSpPr>
          <p:cNvPr id="5" name="TextBox 4">
            <a:extLst>
              <a:ext uri="{FF2B5EF4-FFF2-40B4-BE49-F238E27FC236}">
                <a16:creationId xmlns:a16="http://schemas.microsoft.com/office/drawing/2014/main" id="{D8F2D36F-9A80-E9EC-E936-50DAD3B3D082}"/>
              </a:ext>
            </a:extLst>
          </p:cNvPr>
          <p:cNvSpPr txBox="1"/>
          <p:nvPr/>
        </p:nvSpPr>
        <p:spPr>
          <a:xfrm>
            <a:off x="5260063" y="5160475"/>
            <a:ext cx="2299581" cy="1477328"/>
          </a:xfrm>
          <a:prstGeom prst="rect">
            <a:avLst/>
          </a:prstGeom>
          <a:noFill/>
        </p:spPr>
        <p:txBody>
          <a:bodyPr wrap="square" rtlCol="0">
            <a:spAutoFit/>
          </a:bodyPr>
          <a:lstStyle/>
          <a:p>
            <a:r>
              <a:rPr lang="en-US" b="1" dirty="0">
                <a:latin typeface="+mj-lt"/>
              </a:rPr>
              <a:t>311 – Indirect costs for the agency but doesn’t benefit clients. Ex: board payments, NCACDSS dues</a:t>
            </a:r>
          </a:p>
        </p:txBody>
      </p:sp>
      <p:sp>
        <p:nvSpPr>
          <p:cNvPr id="6" name="TextBox 5">
            <a:extLst>
              <a:ext uri="{FF2B5EF4-FFF2-40B4-BE49-F238E27FC236}">
                <a16:creationId xmlns:a16="http://schemas.microsoft.com/office/drawing/2014/main" id="{DFA95D89-A468-0F01-1247-EE481EA1CA18}"/>
              </a:ext>
            </a:extLst>
          </p:cNvPr>
          <p:cNvSpPr txBox="1"/>
          <p:nvPr/>
        </p:nvSpPr>
        <p:spPr>
          <a:xfrm>
            <a:off x="8256760" y="5160475"/>
            <a:ext cx="2516863" cy="1477328"/>
          </a:xfrm>
          <a:prstGeom prst="rect">
            <a:avLst/>
          </a:prstGeom>
          <a:noFill/>
        </p:spPr>
        <p:txBody>
          <a:bodyPr wrap="square" rtlCol="0">
            <a:spAutoFit/>
          </a:bodyPr>
          <a:lstStyle/>
          <a:p>
            <a:r>
              <a:rPr lang="en-US" b="1" dirty="0">
                <a:latin typeface="+mj-lt"/>
              </a:rPr>
              <a:t>804 – NON-E&amp;E Allowable costs. Ex: postages, registration fees for training, admin travel</a:t>
            </a:r>
          </a:p>
        </p:txBody>
      </p:sp>
    </p:spTree>
    <p:extLst>
      <p:ext uri="{BB962C8B-B14F-4D97-AF65-F5344CB8AC3E}">
        <p14:creationId xmlns:p14="http://schemas.microsoft.com/office/powerpoint/2010/main" val="1024799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Calendar&#10;&#10;Description automatically generated">
            <a:extLst>
              <a:ext uri="{FF2B5EF4-FFF2-40B4-BE49-F238E27FC236}">
                <a16:creationId xmlns:a16="http://schemas.microsoft.com/office/drawing/2014/main" id="{A9ACA8A9-B432-A315-0089-CFFE9A0E0C48}"/>
              </a:ext>
            </a:extLst>
          </p:cNvPr>
          <p:cNvPicPr>
            <a:picLocks noChangeAspect="1"/>
          </p:cNvPicPr>
          <p:nvPr/>
        </p:nvPicPr>
        <p:blipFill>
          <a:blip r:embed="rId2"/>
          <a:stretch>
            <a:fillRect/>
          </a:stretch>
        </p:blipFill>
        <p:spPr>
          <a:xfrm>
            <a:off x="1" y="1"/>
            <a:ext cx="8835656" cy="6858000"/>
          </a:xfrm>
          <a:prstGeom prst="rect">
            <a:avLst/>
          </a:prstGeom>
        </p:spPr>
      </p:pic>
      <p:sp>
        <p:nvSpPr>
          <p:cNvPr id="3" name="Title 1">
            <a:extLst>
              <a:ext uri="{FF2B5EF4-FFF2-40B4-BE49-F238E27FC236}">
                <a16:creationId xmlns:a16="http://schemas.microsoft.com/office/drawing/2014/main" id="{78651AF3-5BC9-65C3-3E46-8A3DF1F418D0}"/>
              </a:ext>
            </a:extLst>
          </p:cNvPr>
          <p:cNvSpPr txBox="1">
            <a:spLocks/>
          </p:cNvSpPr>
          <p:nvPr/>
        </p:nvSpPr>
        <p:spPr>
          <a:xfrm>
            <a:off x="9099510" y="127591"/>
            <a:ext cx="2805411" cy="5619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Transitional </a:t>
            </a:r>
          </a:p>
        </p:txBody>
      </p:sp>
      <p:sp>
        <p:nvSpPr>
          <p:cNvPr id="5" name="TextBox 4">
            <a:extLst>
              <a:ext uri="{FF2B5EF4-FFF2-40B4-BE49-F238E27FC236}">
                <a16:creationId xmlns:a16="http://schemas.microsoft.com/office/drawing/2014/main" id="{F6675206-E4BB-F2B3-9336-0B7402ED1FA8}"/>
              </a:ext>
            </a:extLst>
          </p:cNvPr>
          <p:cNvSpPr txBox="1"/>
          <p:nvPr/>
        </p:nvSpPr>
        <p:spPr>
          <a:xfrm>
            <a:off x="9099510" y="1692142"/>
            <a:ext cx="3069264"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Use GL and Budget estimates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Program related costs</a:t>
            </a:r>
          </a:p>
        </p:txBody>
      </p:sp>
    </p:spTree>
    <p:extLst>
      <p:ext uri="{BB962C8B-B14F-4D97-AF65-F5344CB8AC3E}">
        <p14:creationId xmlns:p14="http://schemas.microsoft.com/office/powerpoint/2010/main" val="2245485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Graphical user interface, table&#10;&#10;Description automatically generated">
            <a:extLst>
              <a:ext uri="{FF2B5EF4-FFF2-40B4-BE49-F238E27FC236}">
                <a16:creationId xmlns:a16="http://schemas.microsoft.com/office/drawing/2014/main" id="{195DAC43-DD06-82F5-1CB2-D92717A98D41}"/>
              </a:ext>
            </a:extLst>
          </p:cNvPr>
          <p:cNvPicPr>
            <a:picLocks noChangeAspect="1"/>
          </p:cNvPicPr>
          <p:nvPr/>
        </p:nvPicPr>
        <p:blipFill>
          <a:blip r:embed="rId2"/>
          <a:stretch>
            <a:fillRect/>
          </a:stretch>
        </p:blipFill>
        <p:spPr>
          <a:xfrm>
            <a:off x="-1" y="-1"/>
            <a:ext cx="7603299" cy="4550735"/>
          </a:xfrm>
          <a:prstGeom prst="rect">
            <a:avLst/>
          </a:prstGeom>
        </p:spPr>
      </p:pic>
      <p:pic>
        <p:nvPicPr>
          <p:cNvPr id="3" name="Picture 2" descr="Graphical user interface, application, table&#10;&#10;Description automatically generated">
            <a:extLst>
              <a:ext uri="{FF2B5EF4-FFF2-40B4-BE49-F238E27FC236}">
                <a16:creationId xmlns:a16="http://schemas.microsoft.com/office/drawing/2014/main" id="{57E5352D-1D36-B716-33FA-90FB38A45EB1}"/>
              </a:ext>
            </a:extLst>
          </p:cNvPr>
          <p:cNvPicPr>
            <a:picLocks noChangeAspect="1"/>
          </p:cNvPicPr>
          <p:nvPr/>
        </p:nvPicPr>
        <p:blipFill>
          <a:blip r:embed="rId3"/>
          <a:stretch>
            <a:fillRect/>
          </a:stretch>
        </p:blipFill>
        <p:spPr>
          <a:xfrm>
            <a:off x="5593890" y="2664180"/>
            <a:ext cx="6454378" cy="4418896"/>
          </a:xfrm>
          <a:prstGeom prst="rect">
            <a:avLst/>
          </a:prstGeom>
        </p:spPr>
      </p:pic>
      <p:sp>
        <p:nvSpPr>
          <p:cNvPr id="5" name="TextBox 4">
            <a:extLst>
              <a:ext uri="{FF2B5EF4-FFF2-40B4-BE49-F238E27FC236}">
                <a16:creationId xmlns:a16="http://schemas.microsoft.com/office/drawing/2014/main" id="{8E9C93E9-C0FD-C704-B284-5413B7CC2C8C}"/>
              </a:ext>
            </a:extLst>
          </p:cNvPr>
          <p:cNvSpPr txBox="1"/>
          <p:nvPr/>
        </p:nvSpPr>
        <p:spPr>
          <a:xfrm>
            <a:off x="7825532" y="177928"/>
            <a:ext cx="4082933" cy="2677656"/>
          </a:xfrm>
          <a:prstGeom prst="rect">
            <a:avLst/>
          </a:prstGeom>
          <a:noFill/>
        </p:spPr>
        <p:txBody>
          <a:bodyPr wrap="square">
            <a:spAutoFit/>
          </a:bodyPr>
          <a:lstStyle/>
          <a:p>
            <a:r>
              <a:rPr lang="en-US" sz="2800" b="1" u="sng" dirty="0"/>
              <a:t>1047  </a:t>
            </a:r>
            <a:r>
              <a:rPr lang="en-US" sz="2800" dirty="0"/>
              <a:t>- Everything totaled together to show federal, state, and county budget summary. Provides a breakdown. </a:t>
            </a:r>
            <a:br>
              <a:rPr lang="en-US" sz="2800" dirty="0"/>
            </a:br>
            <a:endParaRPr lang="en-US" sz="2800" dirty="0"/>
          </a:p>
        </p:txBody>
      </p:sp>
    </p:spTree>
    <p:extLst>
      <p:ext uri="{BB962C8B-B14F-4D97-AF65-F5344CB8AC3E}">
        <p14:creationId xmlns:p14="http://schemas.microsoft.com/office/powerpoint/2010/main" val="1318245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7F92CBCB-3F83-5F83-2D5D-BE697411BC08}"/>
              </a:ext>
            </a:extLst>
          </p:cNvPr>
          <p:cNvPicPr>
            <a:picLocks noChangeAspect="1"/>
          </p:cNvPicPr>
          <p:nvPr/>
        </p:nvPicPr>
        <p:blipFill>
          <a:blip r:embed="rId2"/>
          <a:stretch>
            <a:fillRect/>
          </a:stretch>
        </p:blipFill>
        <p:spPr>
          <a:xfrm>
            <a:off x="313156" y="1217428"/>
            <a:ext cx="8505451" cy="3735805"/>
          </a:xfrm>
          <a:prstGeom prst="rect">
            <a:avLst/>
          </a:prstGeom>
        </p:spPr>
      </p:pic>
      <p:sp>
        <p:nvSpPr>
          <p:cNvPr id="3" name="Title 1">
            <a:extLst>
              <a:ext uri="{FF2B5EF4-FFF2-40B4-BE49-F238E27FC236}">
                <a16:creationId xmlns:a16="http://schemas.microsoft.com/office/drawing/2014/main" id="{700129F4-2D6B-0128-FABF-E7DD29241BE4}"/>
              </a:ext>
            </a:extLst>
          </p:cNvPr>
          <p:cNvSpPr txBox="1">
            <a:spLocks/>
          </p:cNvSpPr>
          <p:nvPr/>
        </p:nvSpPr>
        <p:spPr>
          <a:xfrm>
            <a:off x="402858" y="244549"/>
            <a:ext cx="11960442"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u="sng" dirty="0"/>
              <a:t>Expenditure Detail </a:t>
            </a:r>
            <a:r>
              <a:rPr lang="en-US" sz="3200" dirty="0"/>
              <a:t>- Provides your county amounts you are requesting.  </a:t>
            </a:r>
          </a:p>
        </p:txBody>
      </p:sp>
      <p:pic>
        <p:nvPicPr>
          <p:cNvPr id="4" name="Picture 3" descr="Table&#10;&#10;Description automatically generated">
            <a:extLst>
              <a:ext uri="{FF2B5EF4-FFF2-40B4-BE49-F238E27FC236}">
                <a16:creationId xmlns:a16="http://schemas.microsoft.com/office/drawing/2014/main" id="{9988C7AE-CA80-B203-3954-64FA4F961C42}"/>
              </a:ext>
            </a:extLst>
          </p:cNvPr>
          <p:cNvPicPr>
            <a:picLocks noChangeAspect="1"/>
          </p:cNvPicPr>
          <p:nvPr/>
        </p:nvPicPr>
        <p:blipFill>
          <a:blip r:embed="rId3"/>
          <a:stretch>
            <a:fillRect/>
          </a:stretch>
        </p:blipFill>
        <p:spPr>
          <a:xfrm>
            <a:off x="6383079" y="3429000"/>
            <a:ext cx="3226179" cy="3296409"/>
          </a:xfrm>
          <a:prstGeom prst="rect">
            <a:avLst/>
          </a:prstGeom>
        </p:spPr>
      </p:pic>
      <p:sp>
        <p:nvSpPr>
          <p:cNvPr id="5" name="TextBox 4">
            <a:extLst>
              <a:ext uri="{FF2B5EF4-FFF2-40B4-BE49-F238E27FC236}">
                <a16:creationId xmlns:a16="http://schemas.microsoft.com/office/drawing/2014/main" id="{63523FC7-AA88-729B-205C-1DDD20F3DBAE}"/>
              </a:ext>
            </a:extLst>
          </p:cNvPr>
          <p:cNvSpPr txBox="1"/>
          <p:nvPr/>
        </p:nvSpPr>
        <p:spPr>
          <a:xfrm>
            <a:off x="9638923" y="5199951"/>
            <a:ext cx="2553077" cy="1323439"/>
          </a:xfrm>
          <a:prstGeom prst="rect">
            <a:avLst/>
          </a:prstGeom>
          <a:noFill/>
        </p:spPr>
        <p:txBody>
          <a:bodyPr wrap="square" rtlCol="0">
            <a:spAutoFit/>
          </a:bodyPr>
          <a:lstStyle/>
          <a:p>
            <a:r>
              <a:rPr lang="en-US" sz="2000" b="1" dirty="0">
                <a:latin typeface="+mj-lt"/>
              </a:rPr>
              <a:t>FYI: Check FTE’s on Line 92 to ensure you have all your positions on the template.</a:t>
            </a:r>
          </a:p>
        </p:txBody>
      </p:sp>
    </p:spTree>
    <p:extLst>
      <p:ext uri="{BB962C8B-B14F-4D97-AF65-F5344CB8AC3E}">
        <p14:creationId xmlns:p14="http://schemas.microsoft.com/office/powerpoint/2010/main" val="24521243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descr="Graphical user interface, application, table, Excel&#10;&#10;Description automatically generated">
            <a:extLst>
              <a:ext uri="{FF2B5EF4-FFF2-40B4-BE49-F238E27FC236}">
                <a16:creationId xmlns:a16="http://schemas.microsoft.com/office/drawing/2014/main" id="{67E7F162-F491-DED3-2B5D-FF03EC31E6E2}"/>
              </a:ext>
            </a:extLst>
          </p:cNvPr>
          <p:cNvPicPr>
            <a:picLocks noChangeAspect="1"/>
          </p:cNvPicPr>
          <p:nvPr/>
        </p:nvPicPr>
        <p:blipFill>
          <a:blip r:embed="rId2"/>
          <a:stretch>
            <a:fillRect/>
          </a:stretch>
        </p:blipFill>
        <p:spPr>
          <a:xfrm>
            <a:off x="106326" y="1070982"/>
            <a:ext cx="7277622" cy="4049933"/>
          </a:xfrm>
          <a:prstGeom prst="rect">
            <a:avLst/>
          </a:prstGeom>
        </p:spPr>
      </p:pic>
      <p:sp>
        <p:nvSpPr>
          <p:cNvPr id="3" name="Title 1">
            <a:extLst>
              <a:ext uri="{FF2B5EF4-FFF2-40B4-BE49-F238E27FC236}">
                <a16:creationId xmlns:a16="http://schemas.microsoft.com/office/drawing/2014/main" id="{B36957DA-C7BC-C95E-F6FD-EA58B32BC29C}"/>
              </a:ext>
            </a:extLst>
          </p:cNvPr>
          <p:cNvSpPr txBox="1">
            <a:spLocks/>
          </p:cNvSpPr>
          <p:nvPr/>
        </p:nvSpPr>
        <p:spPr>
          <a:xfrm>
            <a:off x="585481" y="182967"/>
            <a:ext cx="11021038" cy="679252"/>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Revenue Detail Page </a:t>
            </a:r>
            <a:r>
              <a:rPr lang="en-US" dirty="0"/>
              <a:t>-  Shows what parts are federal and state along with all your administrative revenues. Then gives you a bottom line. </a:t>
            </a:r>
          </a:p>
        </p:txBody>
      </p:sp>
      <p:pic>
        <p:nvPicPr>
          <p:cNvPr id="4" name="Picture 3" descr="Graphical user interface, application, table, Excel&#10;&#10;Description automatically generated">
            <a:extLst>
              <a:ext uri="{FF2B5EF4-FFF2-40B4-BE49-F238E27FC236}">
                <a16:creationId xmlns:a16="http://schemas.microsoft.com/office/drawing/2014/main" id="{2858A83C-2E13-C9D6-C910-ECFAE384FE7C}"/>
              </a:ext>
            </a:extLst>
          </p:cNvPr>
          <p:cNvPicPr>
            <a:picLocks noChangeAspect="1"/>
          </p:cNvPicPr>
          <p:nvPr/>
        </p:nvPicPr>
        <p:blipFill>
          <a:blip r:embed="rId3"/>
          <a:stretch>
            <a:fillRect/>
          </a:stretch>
        </p:blipFill>
        <p:spPr>
          <a:xfrm>
            <a:off x="6755283" y="2167761"/>
            <a:ext cx="5058217" cy="4562648"/>
          </a:xfrm>
          <a:prstGeom prst="rect">
            <a:avLst/>
          </a:prstGeom>
        </p:spPr>
      </p:pic>
    </p:spTree>
    <p:extLst>
      <p:ext uri="{BB962C8B-B14F-4D97-AF65-F5344CB8AC3E}">
        <p14:creationId xmlns:p14="http://schemas.microsoft.com/office/powerpoint/2010/main" val="4248218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F7CD7-A199-24C2-A32F-1247ADA716C6}"/>
              </a:ext>
            </a:extLst>
          </p:cNvPr>
          <p:cNvPicPr>
            <a:picLocks noChangeAspect="1"/>
          </p:cNvPicPr>
          <p:nvPr/>
        </p:nvPicPr>
        <p:blipFill>
          <a:blip r:embed="rId2"/>
          <a:stretch>
            <a:fillRect/>
          </a:stretch>
        </p:blipFill>
        <p:spPr>
          <a:xfrm>
            <a:off x="3274828" y="-105424"/>
            <a:ext cx="7401958" cy="5200657"/>
          </a:xfrm>
          <a:prstGeom prst="rect">
            <a:avLst/>
          </a:prstGeom>
        </p:spPr>
      </p:pic>
      <p:pic>
        <p:nvPicPr>
          <p:cNvPr id="3" name="Picture 2" descr="Table&#10;&#10;Description automatically generated">
            <a:extLst>
              <a:ext uri="{FF2B5EF4-FFF2-40B4-BE49-F238E27FC236}">
                <a16:creationId xmlns:a16="http://schemas.microsoft.com/office/drawing/2014/main" id="{E839F95F-5B38-72B6-9F0B-314BF7554008}"/>
              </a:ext>
            </a:extLst>
          </p:cNvPr>
          <p:cNvPicPr>
            <a:picLocks noChangeAspect="1"/>
          </p:cNvPicPr>
          <p:nvPr/>
        </p:nvPicPr>
        <p:blipFill>
          <a:blip r:embed="rId3"/>
          <a:stretch>
            <a:fillRect/>
          </a:stretch>
        </p:blipFill>
        <p:spPr>
          <a:xfrm>
            <a:off x="4561560" y="4904739"/>
            <a:ext cx="7401958" cy="1143160"/>
          </a:xfrm>
          <a:prstGeom prst="rect">
            <a:avLst/>
          </a:prstGeom>
        </p:spPr>
      </p:pic>
      <p:sp>
        <p:nvSpPr>
          <p:cNvPr id="4" name="Title 1">
            <a:extLst>
              <a:ext uri="{FF2B5EF4-FFF2-40B4-BE49-F238E27FC236}">
                <a16:creationId xmlns:a16="http://schemas.microsoft.com/office/drawing/2014/main" id="{D0489DEC-497E-C7DD-C0F4-A19C84A2CD09}"/>
              </a:ext>
            </a:extLst>
          </p:cNvPr>
          <p:cNvSpPr txBox="1">
            <a:spLocks/>
          </p:cNvSpPr>
          <p:nvPr/>
        </p:nvSpPr>
        <p:spPr>
          <a:xfrm>
            <a:off x="234027" y="744279"/>
            <a:ext cx="3040801" cy="455585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Total Expenditures  </a:t>
            </a:r>
          </a:p>
          <a:p>
            <a:endParaRPr lang="en-US" b="1" u="sng" dirty="0"/>
          </a:p>
          <a:p>
            <a:r>
              <a:rPr lang="en-US" dirty="0"/>
              <a:t>What does your county plan to spend? </a:t>
            </a:r>
          </a:p>
        </p:txBody>
      </p:sp>
    </p:spTree>
    <p:extLst>
      <p:ext uri="{BB962C8B-B14F-4D97-AF65-F5344CB8AC3E}">
        <p14:creationId xmlns:p14="http://schemas.microsoft.com/office/powerpoint/2010/main" val="31086186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B3D0EB"/>
        </a:solidFill>
        <a:effectLst/>
      </p:bgPr>
    </p:bg>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1E84C28-D210-3CAA-D0D6-9B68B1D9D961}"/>
              </a:ext>
            </a:extLst>
          </p:cNvPr>
          <p:cNvPicPr>
            <a:picLocks noChangeAspect="1"/>
          </p:cNvPicPr>
          <p:nvPr/>
        </p:nvPicPr>
        <p:blipFill>
          <a:blip r:embed="rId2"/>
          <a:stretch>
            <a:fillRect/>
          </a:stretch>
        </p:blipFill>
        <p:spPr>
          <a:xfrm>
            <a:off x="0" y="99499"/>
            <a:ext cx="5380074" cy="5338189"/>
          </a:xfrm>
          <a:prstGeom prst="rect">
            <a:avLst/>
          </a:prstGeom>
        </p:spPr>
      </p:pic>
      <p:pic>
        <p:nvPicPr>
          <p:cNvPr id="4" name="Picture 3" descr="Table&#10;&#10;Description automatically generated">
            <a:extLst>
              <a:ext uri="{FF2B5EF4-FFF2-40B4-BE49-F238E27FC236}">
                <a16:creationId xmlns:a16="http://schemas.microsoft.com/office/drawing/2014/main" id="{EE387CCF-7261-EB8B-EC23-658061EC62A0}"/>
              </a:ext>
            </a:extLst>
          </p:cNvPr>
          <p:cNvPicPr>
            <a:picLocks noChangeAspect="1"/>
          </p:cNvPicPr>
          <p:nvPr/>
        </p:nvPicPr>
        <p:blipFill>
          <a:blip r:embed="rId3"/>
          <a:stretch>
            <a:fillRect/>
          </a:stretch>
        </p:blipFill>
        <p:spPr>
          <a:xfrm>
            <a:off x="4229298" y="3332505"/>
            <a:ext cx="5165260" cy="3525495"/>
          </a:xfrm>
          <a:prstGeom prst="rect">
            <a:avLst/>
          </a:prstGeom>
        </p:spPr>
      </p:pic>
      <p:sp>
        <p:nvSpPr>
          <p:cNvPr id="5" name="Title 1">
            <a:extLst>
              <a:ext uri="{FF2B5EF4-FFF2-40B4-BE49-F238E27FC236}">
                <a16:creationId xmlns:a16="http://schemas.microsoft.com/office/drawing/2014/main" id="{B7453A1E-4686-D663-6078-6A67C1194E68}"/>
              </a:ext>
            </a:extLst>
          </p:cNvPr>
          <p:cNvSpPr txBox="1">
            <a:spLocks/>
          </p:cNvSpPr>
          <p:nvPr/>
        </p:nvSpPr>
        <p:spPr>
          <a:xfrm>
            <a:off x="5755328" y="103627"/>
            <a:ext cx="5939074" cy="251470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br>
              <a:rPr lang="en-US" dirty="0"/>
            </a:br>
            <a:r>
              <a:rPr lang="en-US" b="1" u="sng" dirty="0"/>
              <a:t>Total Revenues   </a:t>
            </a:r>
            <a:r>
              <a:rPr lang="en-US" dirty="0"/>
              <a:t>- Gives you a total of revenues required, your county dollar. </a:t>
            </a:r>
          </a:p>
        </p:txBody>
      </p:sp>
    </p:spTree>
    <p:extLst>
      <p:ext uri="{BB962C8B-B14F-4D97-AF65-F5344CB8AC3E}">
        <p14:creationId xmlns:p14="http://schemas.microsoft.com/office/powerpoint/2010/main" val="14817110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CB91D-3077-4741-A102-F712D01E400B}"/>
              </a:ext>
            </a:extLst>
          </p:cNvPr>
          <p:cNvSpPr>
            <a:spLocks noGrp="1"/>
          </p:cNvSpPr>
          <p:nvPr>
            <p:ph idx="1"/>
          </p:nvPr>
        </p:nvSpPr>
        <p:spPr>
          <a:xfrm>
            <a:off x="5249993" y="727641"/>
            <a:ext cx="6224335" cy="5402718"/>
          </a:xfrm>
        </p:spPr>
        <p:txBody>
          <a:bodyPr anchor="ctr">
            <a:normAutofit/>
          </a:bodyPr>
          <a:lstStyle/>
          <a:p>
            <a:pPr marL="0" indent="0" algn="ctr">
              <a:buNone/>
            </a:pPr>
            <a:r>
              <a:rPr lang="en-US" sz="9600" b="1" dirty="0">
                <a:solidFill>
                  <a:srgbClr val="023F5C"/>
                </a:solidFill>
              </a:rPr>
              <a:t>QUESTIONS</a:t>
            </a:r>
          </a:p>
        </p:txBody>
      </p:sp>
      <p:sp>
        <p:nvSpPr>
          <p:cNvPr id="5" name="TextBox 4">
            <a:extLst>
              <a:ext uri="{FF2B5EF4-FFF2-40B4-BE49-F238E27FC236}">
                <a16:creationId xmlns:a16="http://schemas.microsoft.com/office/drawing/2014/main" id="{409D8AC9-167D-4E5F-BBF2-02E61F2E8598}"/>
              </a:ext>
            </a:extLst>
          </p:cNvPr>
          <p:cNvSpPr txBox="1"/>
          <p:nvPr/>
        </p:nvSpPr>
        <p:spPr>
          <a:xfrm>
            <a:off x="2940240" y="1268477"/>
            <a:ext cx="1782393" cy="3154710"/>
          </a:xfrm>
          <a:prstGeom prst="rect">
            <a:avLst/>
          </a:prstGeom>
          <a:noFill/>
        </p:spPr>
        <p:txBody>
          <a:bodyPr wrap="square" rtlCol="0">
            <a:spAutoFit/>
          </a:bodyPr>
          <a:lstStyle/>
          <a:p>
            <a:r>
              <a:rPr lang="en-US" sz="19900" b="1" dirty="0">
                <a:solidFill>
                  <a:srgbClr val="5B9BD5"/>
                </a:solidFill>
              </a:rPr>
              <a:t>?</a:t>
            </a:r>
          </a:p>
        </p:txBody>
      </p:sp>
      <p:sp>
        <p:nvSpPr>
          <p:cNvPr id="11" name="TextBox 10">
            <a:extLst>
              <a:ext uri="{FF2B5EF4-FFF2-40B4-BE49-F238E27FC236}">
                <a16:creationId xmlns:a16="http://schemas.microsoft.com/office/drawing/2014/main" id="{F4FBF4FD-DBDD-42DD-B7A1-889B218BD16E}"/>
              </a:ext>
            </a:extLst>
          </p:cNvPr>
          <p:cNvSpPr txBox="1"/>
          <p:nvPr/>
        </p:nvSpPr>
        <p:spPr>
          <a:xfrm>
            <a:off x="2399412" y="2684249"/>
            <a:ext cx="1782393" cy="3477875"/>
          </a:xfrm>
          <a:prstGeom prst="rect">
            <a:avLst/>
          </a:prstGeom>
          <a:noFill/>
        </p:spPr>
        <p:txBody>
          <a:bodyPr wrap="square" rtlCol="0">
            <a:spAutoFit/>
          </a:bodyPr>
          <a:lstStyle/>
          <a:p>
            <a:r>
              <a:rPr lang="en-US" sz="22000" b="1" dirty="0">
                <a:solidFill>
                  <a:srgbClr val="55C3CF"/>
                </a:solidFill>
              </a:rPr>
              <a:t>?</a:t>
            </a:r>
          </a:p>
        </p:txBody>
      </p:sp>
      <p:sp>
        <p:nvSpPr>
          <p:cNvPr id="13" name="TextBox 12">
            <a:extLst>
              <a:ext uri="{FF2B5EF4-FFF2-40B4-BE49-F238E27FC236}">
                <a16:creationId xmlns:a16="http://schemas.microsoft.com/office/drawing/2014/main" id="{0CAEA637-9ABC-4CFC-8AC0-47B89358CA8F}"/>
              </a:ext>
            </a:extLst>
          </p:cNvPr>
          <p:cNvSpPr txBox="1"/>
          <p:nvPr/>
        </p:nvSpPr>
        <p:spPr>
          <a:xfrm>
            <a:off x="802178" y="563314"/>
            <a:ext cx="1782393" cy="3770263"/>
          </a:xfrm>
          <a:prstGeom prst="rect">
            <a:avLst/>
          </a:prstGeom>
          <a:noFill/>
        </p:spPr>
        <p:txBody>
          <a:bodyPr wrap="square" rtlCol="0">
            <a:spAutoFit/>
          </a:bodyPr>
          <a:lstStyle/>
          <a:p>
            <a:r>
              <a:rPr lang="en-US" sz="23900" b="1" dirty="0">
                <a:solidFill>
                  <a:srgbClr val="4BC174"/>
                </a:solidFill>
              </a:rPr>
              <a:t>?</a:t>
            </a:r>
          </a:p>
        </p:txBody>
      </p:sp>
      <p:sp>
        <p:nvSpPr>
          <p:cNvPr id="16" name="TextBox 15">
            <a:extLst>
              <a:ext uri="{FF2B5EF4-FFF2-40B4-BE49-F238E27FC236}">
                <a16:creationId xmlns:a16="http://schemas.microsoft.com/office/drawing/2014/main" id="{242382B5-211F-4838-BA4B-C2947850EE7D}"/>
              </a:ext>
            </a:extLst>
          </p:cNvPr>
          <p:cNvSpPr txBox="1"/>
          <p:nvPr/>
        </p:nvSpPr>
        <p:spPr>
          <a:xfrm>
            <a:off x="448711" y="2528837"/>
            <a:ext cx="1782393" cy="3154710"/>
          </a:xfrm>
          <a:prstGeom prst="rect">
            <a:avLst/>
          </a:prstGeom>
          <a:noFill/>
        </p:spPr>
        <p:txBody>
          <a:bodyPr wrap="square" rtlCol="0">
            <a:spAutoFit/>
          </a:bodyPr>
          <a:lstStyle/>
          <a:p>
            <a:r>
              <a:rPr lang="en-US" sz="19900" b="1" dirty="0">
                <a:solidFill>
                  <a:srgbClr val="023F5C"/>
                </a:solidFill>
              </a:rPr>
              <a:t>?</a:t>
            </a:r>
          </a:p>
        </p:txBody>
      </p:sp>
      <p:sp>
        <p:nvSpPr>
          <p:cNvPr id="15" name="TextBox 14">
            <a:extLst>
              <a:ext uri="{FF2B5EF4-FFF2-40B4-BE49-F238E27FC236}">
                <a16:creationId xmlns:a16="http://schemas.microsoft.com/office/drawing/2014/main" id="{8BAAA7C3-85B2-48C0-BA07-592CF66DDD40}"/>
              </a:ext>
            </a:extLst>
          </p:cNvPr>
          <p:cNvSpPr txBox="1"/>
          <p:nvPr/>
        </p:nvSpPr>
        <p:spPr>
          <a:xfrm>
            <a:off x="1339907" y="695876"/>
            <a:ext cx="2846239" cy="5386090"/>
          </a:xfrm>
          <a:prstGeom prst="rect">
            <a:avLst/>
          </a:prstGeom>
          <a:noFill/>
        </p:spPr>
        <p:txBody>
          <a:bodyPr wrap="square" rtlCol="0">
            <a:spAutoFit/>
          </a:bodyPr>
          <a:lstStyle/>
          <a:p>
            <a:r>
              <a:rPr lang="en-US" sz="34400" b="1" dirty="0">
                <a:solidFill>
                  <a:srgbClr val="ED7D31"/>
                </a:solidFill>
              </a:rPr>
              <a:t>?</a:t>
            </a:r>
          </a:p>
        </p:txBody>
      </p:sp>
    </p:spTree>
    <p:extLst>
      <p:ext uri="{BB962C8B-B14F-4D97-AF65-F5344CB8AC3E}">
        <p14:creationId xmlns:p14="http://schemas.microsoft.com/office/powerpoint/2010/main" val="3354518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BAFD-9CA5-9CF2-5F35-24C4DBED7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05E26-74F9-C1C5-6E8D-7AAF3CB02BEA}"/>
              </a:ext>
            </a:extLst>
          </p:cNvPr>
          <p:cNvSpPr>
            <a:spLocks noGrp="1"/>
          </p:cNvSpPr>
          <p:nvPr>
            <p:ph type="title"/>
          </p:nvPr>
        </p:nvSpPr>
        <p:spPr>
          <a:xfrm>
            <a:off x="0" y="5778230"/>
            <a:ext cx="12192000" cy="1082692"/>
          </a:xfrm>
          <a:solidFill>
            <a:srgbClr val="5B9BD5"/>
          </a:solidFill>
          <a:ln>
            <a:noFill/>
          </a:ln>
        </p:spPr>
        <p:txBody>
          <a:bodyPr>
            <a:normAutofit/>
          </a:bodyPr>
          <a:lstStyle/>
          <a:p>
            <a:pPr algn="ctr">
              <a:spcBef>
                <a:spcPts val="1200"/>
              </a:spcBef>
            </a:pPr>
            <a:r>
              <a:rPr lang="en-US" sz="2800" i="1" spc="3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Please reach out to your LBL with questions -</a:t>
            </a:r>
            <a:endParaRPr lang="en-US" sz="2800" i="1" spc="300" dirty="0">
              <a:solidFill>
                <a:srgbClr val="5B9BD5"/>
              </a:solidFill>
              <a:latin typeface="Arial Black" panose="020B0A04020102020204" pitchFamily="34" charset="0"/>
            </a:endParaRPr>
          </a:p>
        </p:txBody>
      </p:sp>
      <p:sp>
        <p:nvSpPr>
          <p:cNvPr id="10" name="Rectangle 9">
            <a:extLst>
              <a:ext uri="{FF2B5EF4-FFF2-40B4-BE49-F238E27FC236}">
                <a16:creationId xmlns:a16="http://schemas.microsoft.com/office/drawing/2014/main" id="{5D0EB894-5161-D0D9-50B2-79F0CE249402}"/>
              </a:ext>
            </a:extLst>
          </p:cNvPr>
          <p:cNvSpPr/>
          <p:nvPr/>
        </p:nvSpPr>
        <p:spPr>
          <a:xfrm>
            <a:off x="0" y="0"/>
            <a:ext cx="12192000" cy="801558"/>
          </a:xfrm>
          <a:prstGeom prst="rect">
            <a:avLst/>
          </a:prstGeom>
          <a:solidFill>
            <a:srgbClr val="023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23F5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7A50992-816A-04D5-FBC1-11098635E429}"/>
              </a:ext>
            </a:extLst>
          </p:cNvPr>
          <p:cNvPicPr>
            <a:picLocks noChangeAspect="1"/>
          </p:cNvPicPr>
          <p:nvPr/>
        </p:nvPicPr>
        <p:blipFill>
          <a:blip r:embed="rId3"/>
          <a:stretch>
            <a:fillRect/>
          </a:stretch>
        </p:blipFill>
        <p:spPr>
          <a:xfrm rot="5400000">
            <a:off x="5975970" y="-5144312"/>
            <a:ext cx="240060" cy="12192001"/>
          </a:xfrm>
          <a:prstGeom prst="rect">
            <a:avLst/>
          </a:prstGeom>
        </p:spPr>
      </p:pic>
      <p:pic>
        <p:nvPicPr>
          <p:cNvPr id="11" name="Picture 10">
            <a:extLst>
              <a:ext uri="{FF2B5EF4-FFF2-40B4-BE49-F238E27FC236}">
                <a16:creationId xmlns:a16="http://schemas.microsoft.com/office/drawing/2014/main" id="{D56B6503-03A9-8470-ECCD-FEA9D7030622}"/>
              </a:ext>
            </a:extLst>
          </p:cNvPr>
          <p:cNvPicPr>
            <a:picLocks noChangeAspect="1"/>
          </p:cNvPicPr>
          <p:nvPr/>
        </p:nvPicPr>
        <p:blipFill>
          <a:blip r:embed="rId3"/>
          <a:stretch>
            <a:fillRect/>
          </a:stretch>
        </p:blipFill>
        <p:spPr>
          <a:xfrm rot="5400000">
            <a:off x="5975970" y="-325859"/>
            <a:ext cx="240060" cy="12192001"/>
          </a:xfrm>
          <a:prstGeom prst="rect">
            <a:avLst/>
          </a:prstGeom>
        </p:spPr>
      </p:pic>
      <p:sp>
        <p:nvSpPr>
          <p:cNvPr id="4" name="Content Placeholder 2">
            <a:extLst>
              <a:ext uri="{FF2B5EF4-FFF2-40B4-BE49-F238E27FC236}">
                <a16:creationId xmlns:a16="http://schemas.microsoft.com/office/drawing/2014/main" id="{145823C4-C8D1-AB17-3968-293DCD30A437}"/>
              </a:ext>
            </a:extLst>
          </p:cNvPr>
          <p:cNvSpPr>
            <a:spLocks noGrp="1"/>
          </p:cNvSpPr>
          <p:nvPr>
            <p:ph idx="1"/>
          </p:nvPr>
        </p:nvSpPr>
        <p:spPr>
          <a:xfrm>
            <a:off x="759417" y="727641"/>
            <a:ext cx="10631837" cy="5402718"/>
          </a:xfrm>
        </p:spPr>
        <p:txBody>
          <a:bodyPr anchor="ctr">
            <a:normAutofit/>
          </a:bodyPr>
          <a:lstStyle/>
          <a:p>
            <a:pPr marL="0" indent="0" algn="ctr">
              <a:buNone/>
            </a:pPr>
            <a:r>
              <a:rPr lang="en-US" sz="9600" spc="800" dirty="0">
                <a:solidFill>
                  <a:srgbClr val="023F5C"/>
                </a:solidFill>
                <a:latin typeface="Baguet Script" panose="00000500000000000000" pitchFamily="2" charset="0"/>
              </a:rPr>
              <a:t>Thank you</a:t>
            </a:r>
          </a:p>
          <a:p>
            <a:pPr marL="0" indent="0" algn="ctr">
              <a:buNone/>
            </a:pPr>
            <a:r>
              <a:rPr lang="en-US" sz="9600" spc="800" dirty="0">
                <a:solidFill>
                  <a:srgbClr val="023F5C"/>
                </a:solidFill>
                <a:latin typeface="Baguet Script" panose="00000500000000000000" pitchFamily="2" charset="0"/>
              </a:rPr>
              <a:t>for attending!</a:t>
            </a:r>
          </a:p>
        </p:txBody>
      </p:sp>
    </p:spTree>
    <p:extLst>
      <p:ext uri="{BB962C8B-B14F-4D97-AF65-F5344CB8AC3E}">
        <p14:creationId xmlns:p14="http://schemas.microsoft.com/office/powerpoint/2010/main" val="35338154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6F762-A481-F654-CB38-02BBDE79DF9B}"/>
              </a:ext>
            </a:extLst>
          </p:cNvPr>
          <p:cNvPicPr>
            <a:picLocks noChangeAspect="1"/>
          </p:cNvPicPr>
          <p:nvPr/>
        </p:nvPicPr>
        <p:blipFill>
          <a:blip r:embed="rId2"/>
          <a:stretch>
            <a:fillRect/>
          </a:stretch>
        </p:blipFill>
        <p:spPr>
          <a:xfrm>
            <a:off x="306832" y="970511"/>
            <a:ext cx="11321154" cy="4829461"/>
          </a:xfrm>
          <a:prstGeom prst="rect">
            <a:avLst/>
          </a:prstGeom>
        </p:spPr>
      </p:pic>
      <p:sp>
        <p:nvSpPr>
          <p:cNvPr id="6" name="Rectangle 11">
            <a:extLst>
              <a:ext uri="{FF2B5EF4-FFF2-40B4-BE49-F238E27FC236}">
                <a16:creationId xmlns:a16="http://schemas.microsoft.com/office/drawing/2014/main" id="{49DD7DCF-67B4-B1CA-F5F5-D3DBD541EABC}"/>
              </a:ext>
            </a:extLst>
          </p:cNvPr>
          <p:cNvSpPr>
            <a:spLocks noChangeArrowheads="1"/>
          </p:cNvSpPr>
          <p:nvPr/>
        </p:nvSpPr>
        <p:spPr bwMode="auto">
          <a:xfrm>
            <a:off x="340148" y="300893"/>
            <a:ext cx="7754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Univers Condensed" panose="020B0506020202050204" pitchFamily="34" charset="0"/>
              </a:defRPr>
            </a:lvl1pPr>
            <a:lvl2pPr marL="742950" indent="-285750">
              <a:defRPr sz="1200">
                <a:solidFill>
                  <a:schemeClr val="tx1"/>
                </a:solidFill>
                <a:latin typeface="Univers Condensed" panose="020B0506020202050204" pitchFamily="34" charset="0"/>
              </a:defRPr>
            </a:lvl2pPr>
            <a:lvl3pPr marL="1143000" indent="-228600">
              <a:defRPr sz="1200">
                <a:solidFill>
                  <a:schemeClr val="tx1"/>
                </a:solidFill>
                <a:latin typeface="Univers Condensed" panose="020B0506020202050204" pitchFamily="34" charset="0"/>
              </a:defRPr>
            </a:lvl3pPr>
            <a:lvl4pPr marL="1600200" indent="-228600">
              <a:defRPr sz="1200">
                <a:solidFill>
                  <a:schemeClr val="tx1"/>
                </a:solidFill>
                <a:latin typeface="Univers Condensed" panose="020B0506020202050204" pitchFamily="34" charset="0"/>
              </a:defRPr>
            </a:lvl4pPr>
            <a:lvl5pPr marL="2057400" indent="-228600">
              <a:defRPr sz="1200">
                <a:solidFill>
                  <a:schemeClr val="tx1"/>
                </a:solidFill>
                <a:latin typeface="Univers Condensed" panose="020B0506020202050204" pitchFamily="34" charset="0"/>
              </a:defRPr>
            </a:lvl5pPr>
            <a:lvl6pPr marL="2514600" indent="-228600" eaLnBrk="0" fontAlgn="base" hangingPunct="0">
              <a:spcBef>
                <a:spcPct val="0"/>
              </a:spcBef>
              <a:spcAft>
                <a:spcPct val="0"/>
              </a:spcAft>
              <a:defRPr sz="1200">
                <a:solidFill>
                  <a:schemeClr val="tx1"/>
                </a:solidFill>
                <a:latin typeface="Univers Condensed" panose="020B0506020202050204" pitchFamily="34" charset="0"/>
              </a:defRPr>
            </a:lvl6pPr>
            <a:lvl7pPr marL="2971800" indent="-228600" eaLnBrk="0" fontAlgn="base" hangingPunct="0">
              <a:spcBef>
                <a:spcPct val="0"/>
              </a:spcBef>
              <a:spcAft>
                <a:spcPct val="0"/>
              </a:spcAft>
              <a:defRPr sz="1200">
                <a:solidFill>
                  <a:schemeClr val="tx1"/>
                </a:solidFill>
                <a:latin typeface="Univers Condensed" panose="020B0506020202050204" pitchFamily="34" charset="0"/>
              </a:defRPr>
            </a:lvl7pPr>
            <a:lvl8pPr marL="3429000" indent="-228600" eaLnBrk="0" fontAlgn="base" hangingPunct="0">
              <a:spcBef>
                <a:spcPct val="0"/>
              </a:spcBef>
              <a:spcAft>
                <a:spcPct val="0"/>
              </a:spcAft>
              <a:defRPr sz="1200">
                <a:solidFill>
                  <a:schemeClr val="tx1"/>
                </a:solidFill>
                <a:latin typeface="Univers Condensed" panose="020B0506020202050204" pitchFamily="34" charset="0"/>
              </a:defRPr>
            </a:lvl8pPr>
            <a:lvl9pPr marL="3886200" indent="-228600" eaLnBrk="0" fontAlgn="base" hangingPunct="0">
              <a:spcBef>
                <a:spcPct val="0"/>
              </a:spcBef>
              <a:spcAft>
                <a:spcPct val="0"/>
              </a:spcAft>
              <a:defRPr sz="1200">
                <a:solidFill>
                  <a:schemeClr val="tx1"/>
                </a:solidFill>
                <a:latin typeface="Univers Condensed" panose="020B0506020202050204" pitchFamily="34" charset="0"/>
              </a:defRPr>
            </a:lvl9pPr>
          </a:lstStyle>
          <a:p>
            <a:pPr>
              <a:spcBef>
                <a:spcPct val="50000"/>
              </a:spcBef>
            </a:pPr>
            <a:r>
              <a:rPr lang="en-US" altLang="en-US" sz="3200" b="1" dirty="0">
                <a:solidFill>
                  <a:srgbClr val="023F5C"/>
                </a:solidFill>
              </a:rPr>
              <a:t>LBL County Assignments – December 2024</a:t>
            </a:r>
          </a:p>
        </p:txBody>
      </p:sp>
      <p:graphicFrame>
        <p:nvGraphicFramePr>
          <p:cNvPr id="5" name="Table 4">
            <a:extLst>
              <a:ext uri="{FF2B5EF4-FFF2-40B4-BE49-F238E27FC236}">
                <a16:creationId xmlns:a16="http://schemas.microsoft.com/office/drawing/2014/main" id="{4CE29ACB-77DE-D8F1-2343-55A94012B34E}"/>
              </a:ext>
            </a:extLst>
          </p:cNvPr>
          <p:cNvGraphicFramePr>
            <a:graphicFrameLocks noGrp="1"/>
          </p:cNvGraphicFramePr>
          <p:nvPr>
            <p:extLst>
              <p:ext uri="{D42A27DB-BD31-4B8C-83A1-F6EECF244321}">
                <p14:modId xmlns:p14="http://schemas.microsoft.com/office/powerpoint/2010/main" val="2728340875"/>
              </p:ext>
            </p:extLst>
          </p:nvPr>
        </p:nvGraphicFramePr>
        <p:xfrm>
          <a:off x="1747042" y="3942688"/>
          <a:ext cx="2733675" cy="2595565"/>
        </p:xfrm>
        <a:graphic>
          <a:graphicData uri="http://schemas.openxmlformats.org/drawingml/2006/table">
            <a:tbl>
              <a:tblPr>
                <a:tableStyleId>{5C22544A-7EE6-4342-B048-85BDC9FD1C3A}</a:tableStyleId>
              </a:tblPr>
              <a:tblGrid>
                <a:gridCol w="2733675">
                  <a:extLst>
                    <a:ext uri="{9D8B030D-6E8A-4147-A177-3AD203B41FA5}">
                      <a16:colId xmlns:a16="http://schemas.microsoft.com/office/drawing/2014/main" val="20000"/>
                    </a:ext>
                  </a:extLst>
                </a:gridCol>
              </a:tblGrid>
              <a:tr h="370795">
                <a:tc>
                  <a:txBody>
                    <a:bodyPr/>
                    <a:lstStyle/>
                    <a:p>
                      <a:r>
                        <a:rPr lang="en-US" sz="1400" dirty="0">
                          <a:latin typeface="Univers" panose="020F0502020204030204" pitchFamily="34" charset="0"/>
                        </a:rPr>
                        <a:t>Region 1: Pamela Graham</a:t>
                      </a:r>
                    </a:p>
                  </a:txBody>
                  <a:tcPr marL="91445" marR="91445" marT="45714" marB="45714" anchor="ctr">
                    <a:solidFill>
                      <a:srgbClr val="C0D2FE"/>
                    </a:solidFill>
                  </a:tcPr>
                </a:tc>
                <a:extLst>
                  <a:ext uri="{0D108BD9-81ED-4DB2-BD59-A6C34878D82A}">
                    <a16:rowId xmlns:a16="http://schemas.microsoft.com/office/drawing/2014/main" val="10000"/>
                  </a:ext>
                </a:extLst>
              </a:tr>
              <a:tr h="370795">
                <a:tc>
                  <a:txBody>
                    <a:bodyPr/>
                    <a:lstStyle/>
                    <a:p>
                      <a:r>
                        <a:rPr lang="en-US" sz="1400" dirty="0">
                          <a:latin typeface="Univers" panose="020F0502020204030204" pitchFamily="34" charset="0"/>
                        </a:rPr>
                        <a:t>Region 2: April McMasters</a:t>
                      </a:r>
                    </a:p>
                  </a:txBody>
                  <a:tcPr marL="91445" marR="91445" marT="45714" marB="45714" anchor="ctr">
                    <a:solidFill>
                      <a:srgbClr val="FF9966"/>
                    </a:solidFill>
                  </a:tcPr>
                </a:tc>
                <a:extLst>
                  <a:ext uri="{0D108BD9-81ED-4DB2-BD59-A6C34878D82A}">
                    <a16:rowId xmlns:a16="http://schemas.microsoft.com/office/drawing/2014/main" val="10001"/>
                  </a:ext>
                </a:extLst>
              </a:tr>
              <a:tr h="370795">
                <a:tc>
                  <a:txBody>
                    <a:bodyPr/>
                    <a:lstStyle/>
                    <a:p>
                      <a:r>
                        <a:rPr lang="en-US" sz="1400" dirty="0">
                          <a:latin typeface="Univers" panose="020F0502020204030204" pitchFamily="34" charset="0"/>
                        </a:rPr>
                        <a:t>Region 3: Caroline Hedrick</a:t>
                      </a:r>
                    </a:p>
                  </a:txBody>
                  <a:tcPr marL="91445" marR="91445" marT="45714" marB="45714" anchor="ctr">
                    <a:solidFill>
                      <a:srgbClr val="FF99FF"/>
                    </a:solidFill>
                  </a:tcPr>
                </a:tc>
                <a:extLst>
                  <a:ext uri="{0D108BD9-81ED-4DB2-BD59-A6C34878D82A}">
                    <a16:rowId xmlns:a16="http://schemas.microsoft.com/office/drawing/2014/main" val="10002"/>
                  </a:ext>
                </a:extLst>
              </a:tr>
              <a:tr h="370795">
                <a:tc>
                  <a:txBody>
                    <a:bodyPr/>
                    <a:lstStyle/>
                    <a:p>
                      <a:r>
                        <a:rPr lang="en-US" sz="1400" dirty="0">
                          <a:solidFill>
                            <a:schemeClr val="tx1"/>
                          </a:solidFill>
                          <a:latin typeface="Univers" panose="020F0502020204030204" pitchFamily="34" charset="0"/>
                        </a:rPr>
                        <a:t>Region 4: Caleb Hawkins</a:t>
                      </a:r>
                    </a:p>
                  </a:txBody>
                  <a:tcPr marL="91445" marR="91445" marT="45714" marB="45714" anchor="ctr">
                    <a:solidFill>
                      <a:srgbClr val="00B0F0"/>
                    </a:solidFill>
                  </a:tcPr>
                </a:tc>
                <a:extLst>
                  <a:ext uri="{0D108BD9-81ED-4DB2-BD59-A6C34878D82A}">
                    <a16:rowId xmlns:a16="http://schemas.microsoft.com/office/drawing/2014/main" val="10003"/>
                  </a:ext>
                </a:extLst>
              </a:tr>
              <a:tr h="370795">
                <a:tc>
                  <a:txBody>
                    <a:bodyPr/>
                    <a:lstStyle/>
                    <a:p>
                      <a:r>
                        <a:rPr lang="en-US" sz="1400" dirty="0">
                          <a:latin typeface="Univers" panose="020F0502020204030204" pitchFamily="34" charset="0"/>
                        </a:rPr>
                        <a:t>Region 5: Elizabeth Winstead</a:t>
                      </a:r>
                    </a:p>
                  </a:txBody>
                  <a:tcPr marL="91445" marR="91445" marT="45714" marB="45714" anchor="ctr">
                    <a:solidFill>
                      <a:srgbClr val="FFCCCC"/>
                    </a:solidFill>
                  </a:tcPr>
                </a:tc>
                <a:extLst>
                  <a:ext uri="{0D108BD9-81ED-4DB2-BD59-A6C34878D82A}">
                    <a16:rowId xmlns:a16="http://schemas.microsoft.com/office/drawing/2014/main" val="10004"/>
                  </a:ext>
                </a:extLst>
              </a:tr>
              <a:tr h="370795">
                <a:tc>
                  <a:txBody>
                    <a:bodyPr/>
                    <a:lstStyle/>
                    <a:p>
                      <a:r>
                        <a:rPr lang="en-US" sz="1400" dirty="0">
                          <a:latin typeface="Univers" panose="020F0502020204030204" pitchFamily="34" charset="0"/>
                        </a:rPr>
                        <a:t>Region 6: Amber Currie</a:t>
                      </a:r>
                    </a:p>
                  </a:txBody>
                  <a:tcPr marL="91445" marR="91445" marT="45714" marB="45714" anchor="ctr">
                    <a:solidFill>
                      <a:srgbClr val="79FF79"/>
                    </a:solidFill>
                  </a:tcPr>
                </a:tc>
                <a:extLst>
                  <a:ext uri="{0D108BD9-81ED-4DB2-BD59-A6C34878D82A}">
                    <a16:rowId xmlns:a16="http://schemas.microsoft.com/office/drawing/2014/main" val="10005"/>
                  </a:ext>
                </a:extLst>
              </a:tr>
              <a:tr h="370795">
                <a:tc>
                  <a:txBody>
                    <a:bodyPr/>
                    <a:lstStyle/>
                    <a:p>
                      <a:r>
                        <a:rPr lang="en-US" sz="1400" dirty="0">
                          <a:latin typeface="Univers" panose="020F0502020204030204" pitchFamily="34" charset="0"/>
                        </a:rPr>
                        <a:t>Region 7: Latisha Mills</a:t>
                      </a:r>
                    </a:p>
                  </a:txBody>
                  <a:tcPr marL="91445" marR="91445" marT="45714" marB="45714" anchor="ctr">
                    <a:solidFill>
                      <a:srgbClr val="FFFF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2754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10838A-1CA5-488D-8C04-FB4917B1AFB3}"/>
              </a:ext>
            </a:extLst>
          </p:cNvPr>
          <p:cNvGraphicFramePr>
            <a:graphicFrameLocks noGrp="1"/>
          </p:cNvGraphicFramePr>
          <p:nvPr>
            <p:ph idx="1"/>
            <p:extLst>
              <p:ext uri="{D42A27DB-BD31-4B8C-83A1-F6EECF244321}">
                <p14:modId xmlns:p14="http://schemas.microsoft.com/office/powerpoint/2010/main" val="4113130990"/>
              </p:ext>
            </p:extLst>
          </p:nvPr>
        </p:nvGraphicFramePr>
        <p:xfrm>
          <a:off x="838200" y="1184564"/>
          <a:ext cx="10515599" cy="5358182"/>
        </p:xfrm>
        <a:graphic>
          <a:graphicData uri="http://schemas.openxmlformats.org/drawingml/2006/table">
            <a:tbl>
              <a:tblPr/>
              <a:tblGrid>
                <a:gridCol w="2258210">
                  <a:extLst>
                    <a:ext uri="{9D8B030D-6E8A-4147-A177-3AD203B41FA5}">
                      <a16:colId xmlns:a16="http://schemas.microsoft.com/office/drawing/2014/main" val="3582227312"/>
                    </a:ext>
                  </a:extLst>
                </a:gridCol>
                <a:gridCol w="192890">
                  <a:extLst>
                    <a:ext uri="{9D8B030D-6E8A-4147-A177-3AD203B41FA5}">
                      <a16:colId xmlns:a16="http://schemas.microsoft.com/office/drawing/2014/main" val="3124003138"/>
                    </a:ext>
                  </a:extLst>
                </a:gridCol>
                <a:gridCol w="457200">
                  <a:extLst>
                    <a:ext uri="{9D8B030D-6E8A-4147-A177-3AD203B41FA5}">
                      <a16:colId xmlns:a16="http://schemas.microsoft.com/office/drawing/2014/main" val="890940440"/>
                    </a:ext>
                  </a:extLst>
                </a:gridCol>
                <a:gridCol w="279400">
                  <a:extLst>
                    <a:ext uri="{9D8B030D-6E8A-4147-A177-3AD203B41FA5}">
                      <a16:colId xmlns:a16="http://schemas.microsoft.com/office/drawing/2014/main" val="1886185750"/>
                    </a:ext>
                  </a:extLst>
                </a:gridCol>
                <a:gridCol w="1163247">
                  <a:extLst>
                    <a:ext uri="{9D8B030D-6E8A-4147-A177-3AD203B41FA5}">
                      <a16:colId xmlns:a16="http://schemas.microsoft.com/office/drawing/2014/main" val="1838716788"/>
                    </a:ext>
                  </a:extLst>
                </a:gridCol>
                <a:gridCol w="1160853">
                  <a:extLst>
                    <a:ext uri="{9D8B030D-6E8A-4147-A177-3AD203B41FA5}">
                      <a16:colId xmlns:a16="http://schemas.microsoft.com/office/drawing/2014/main" val="240198645"/>
                    </a:ext>
                  </a:extLst>
                </a:gridCol>
                <a:gridCol w="257017">
                  <a:extLst>
                    <a:ext uri="{9D8B030D-6E8A-4147-A177-3AD203B41FA5}">
                      <a16:colId xmlns:a16="http://schemas.microsoft.com/office/drawing/2014/main" val="2090915482"/>
                    </a:ext>
                  </a:extLst>
                </a:gridCol>
                <a:gridCol w="1099903">
                  <a:extLst>
                    <a:ext uri="{9D8B030D-6E8A-4147-A177-3AD203B41FA5}">
                      <a16:colId xmlns:a16="http://schemas.microsoft.com/office/drawing/2014/main" val="2872745350"/>
                    </a:ext>
                  </a:extLst>
                </a:gridCol>
                <a:gridCol w="1129104">
                  <a:extLst>
                    <a:ext uri="{9D8B030D-6E8A-4147-A177-3AD203B41FA5}">
                      <a16:colId xmlns:a16="http://schemas.microsoft.com/office/drawing/2014/main" val="3998956685"/>
                    </a:ext>
                  </a:extLst>
                </a:gridCol>
                <a:gridCol w="285522">
                  <a:extLst>
                    <a:ext uri="{9D8B030D-6E8A-4147-A177-3AD203B41FA5}">
                      <a16:colId xmlns:a16="http://schemas.microsoft.com/office/drawing/2014/main" val="464681296"/>
                    </a:ext>
                  </a:extLst>
                </a:gridCol>
                <a:gridCol w="1090171">
                  <a:extLst>
                    <a:ext uri="{9D8B030D-6E8A-4147-A177-3AD203B41FA5}">
                      <a16:colId xmlns:a16="http://schemas.microsoft.com/office/drawing/2014/main" val="199121793"/>
                    </a:ext>
                  </a:extLst>
                </a:gridCol>
                <a:gridCol w="1142082">
                  <a:extLst>
                    <a:ext uri="{9D8B030D-6E8A-4147-A177-3AD203B41FA5}">
                      <a16:colId xmlns:a16="http://schemas.microsoft.com/office/drawing/2014/main" val="616231068"/>
                    </a:ext>
                  </a:extLst>
                </a:gridCol>
              </a:tblGrid>
              <a:tr h="251749">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LIHWAP CAA</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SMART START REIM</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CPS EXP - TNF TO 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25741230"/>
                  </a:ext>
                </a:extLst>
              </a:tr>
              <a:tr h="493613">
                <a:tc gridSpan="3">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Program ended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4</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23</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612889568"/>
                  </a:ext>
                </a:extLst>
              </a:tr>
              <a:tr h="49382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693353"/>
                  </a:ext>
                </a:extLst>
              </a:tr>
              <a:tr h="251749">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23636"/>
                  </a:ext>
                </a:extLst>
              </a:tr>
              <a:tr h="251749">
                <a:tc gridSpan="3">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2752687"/>
                  </a:ext>
                </a:extLst>
              </a:tr>
              <a:tr h="342763">
                <a:tc gridSpan="3">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0506853"/>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279025"/>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236886"/>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1550971"/>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58896"/>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517227"/>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043983"/>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500865"/>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81733"/>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803507"/>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663284"/>
                  </a:ext>
                </a:extLst>
              </a:tr>
              <a:tr h="251749">
                <a:tc gridSpan="3">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523228"/>
                  </a:ext>
                </a:extLst>
              </a:tr>
              <a:tr h="251749">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098265"/>
                  </a:ext>
                </a:extLst>
              </a:tr>
              <a:tr h="251749">
                <a:tc gridSpan="3">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90725"/>
                  </a:ext>
                </a:extLst>
              </a:tr>
            </a:tbl>
          </a:graphicData>
        </a:graphic>
      </p:graphicFrame>
      <p:sp>
        <p:nvSpPr>
          <p:cNvPr id="6" name="Title 1">
            <a:extLst>
              <a:ext uri="{FF2B5EF4-FFF2-40B4-BE49-F238E27FC236}">
                <a16:creationId xmlns:a16="http://schemas.microsoft.com/office/drawing/2014/main" id="{BE71D277-9877-79D8-4EF0-E49C40E17955}"/>
              </a:ext>
            </a:extLst>
          </p:cNvPr>
          <p:cNvSpPr>
            <a:spLocks noGrp="1"/>
          </p:cNvSpPr>
          <p:nvPr>
            <p:ph type="title"/>
          </p:nvPr>
        </p:nvSpPr>
        <p:spPr>
          <a:xfrm>
            <a:off x="838200" y="365125"/>
            <a:ext cx="10515600" cy="892175"/>
          </a:xfrm>
        </p:spPr>
        <p:txBody>
          <a:bodyPr/>
          <a:lstStyle/>
          <a:p>
            <a:r>
              <a:rPr lang="en-US" b="1" dirty="0">
                <a:solidFill>
                  <a:srgbClr val="5B9BD5"/>
                </a:solidFill>
              </a:rPr>
              <a:t>XS411- Report for Review</a:t>
            </a:r>
          </a:p>
        </p:txBody>
      </p:sp>
      <p:sp>
        <p:nvSpPr>
          <p:cNvPr id="2" name="Multiplication Sign 1">
            <a:extLst>
              <a:ext uri="{FF2B5EF4-FFF2-40B4-BE49-F238E27FC236}">
                <a16:creationId xmlns:a16="http://schemas.microsoft.com/office/drawing/2014/main" id="{31445175-8345-8867-5774-E581F298D890}"/>
              </a:ext>
            </a:extLst>
          </p:cNvPr>
          <p:cNvSpPr/>
          <p:nvPr/>
        </p:nvSpPr>
        <p:spPr>
          <a:xfrm>
            <a:off x="4657061" y="3232297"/>
            <a:ext cx="1020725" cy="97819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3665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a:extLst>
              <a:ext uri="{FF2B5EF4-FFF2-40B4-BE49-F238E27FC236}">
                <a16:creationId xmlns:a16="http://schemas.microsoft.com/office/drawing/2014/main" id="{DCB34107-1ACC-DDEF-970E-CCEDE2D530E4}"/>
              </a:ext>
            </a:extLst>
          </p:cNvPr>
          <p:cNvPicPr>
            <a:picLocks noChangeAspect="1"/>
          </p:cNvPicPr>
          <p:nvPr/>
        </p:nvPicPr>
        <p:blipFill>
          <a:blip r:embed="rId2"/>
          <a:stretch>
            <a:fillRect/>
          </a:stretch>
        </p:blipFill>
        <p:spPr>
          <a:xfrm>
            <a:off x="112370" y="227082"/>
            <a:ext cx="11948406" cy="6406834"/>
          </a:xfrm>
          <a:prstGeom prst="rect">
            <a:avLst/>
          </a:prstGeom>
        </p:spPr>
      </p:pic>
    </p:spTree>
    <p:extLst>
      <p:ext uri="{BB962C8B-B14F-4D97-AF65-F5344CB8AC3E}">
        <p14:creationId xmlns:p14="http://schemas.microsoft.com/office/powerpoint/2010/main" val="553295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5414</TotalTime>
  <Words>7236</Words>
  <Application>Microsoft Office PowerPoint</Application>
  <PresentationFormat>Widescreen</PresentationFormat>
  <Paragraphs>2612</Paragraphs>
  <Slides>90</Slides>
  <Notes>52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90</vt:i4>
      </vt:variant>
    </vt:vector>
  </HeadingPairs>
  <TitlesOfParts>
    <vt:vector size="105" baseType="lpstr">
      <vt:lpstr>Aptos</vt:lpstr>
      <vt:lpstr>Aptos Display</vt:lpstr>
      <vt:lpstr>Aptos Narrow</vt:lpstr>
      <vt:lpstr>Arial</vt:lpstr>
      <vt:lpstr>Arial Black</vt:lpstr>
      <vt:lpstr>Baguet Script</vt:lpstr>
      <vt:lpstr>Calibri</vt:lpstr>
      <vt:lpstr>Calibri Light</vt:lpstr>
      <vt:lpstr>Courier New</vt:lpstr>
      <vt:lpstr>Franklin Gothic Book</vt:lpstr>
      <vt:lpstr>Source Sans Pro</vt:lpstr>
      <vt:lpstr>Times New Roman</vt:lpstr>
      <vt:lpstr>Univers</vt:lpstr>
      <vt:lpstr>Wingdings</vt:lpstr>
      <vt:lpstr>Office Theme</vt:lpstr>
      <vt:lpstr>PowerPoint Presentation</vt:lpstr>
      <vt:lpstr>A G E N D A</vt:lpstr>
      <vt:lpstr>XS411 Report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XS411- Report for Review</vt:lpstr>
      <vt:lpstr>PowerPoint Presentation</vt:lpstr>
      <vt:lpstr>FY2025-2026 Budget Estimate Narrative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vt:lpstr>
      <vt:lpstr>PowerPoint Presentation</vt:lpstr>
      <vt:lpstr>Budget Issues Document</vt:lpstr>
      <vt:lpstr>PowerPoint Presentation</vt:lpstr>
      <vt:lpstr>Trust Accounts</vt:lpstr>
      <vt:lpstr>Suggestions/Helpful Hints</vt:lpstr>
      <vt:lpstr>Procedure Example</vt:lpstr>
      <vt:lpstr>Procedure Example (continued)</vt:lpstr>
      <vt:lpstr>MUSTS and MUST NOTS</vt:lpstr>
      <vt:lpstr>MUSTS and MUST NOTS (continued)</vt:lpstr>
      <vt:lpstr>Negative Check Adjustments</vt:lpstr>
      <vt:lpstr>Negative Check Adjustments (continued)</vt:lpstr>
      <vt:lpstr>Medicaid Expansion Funding</vt:lpstr>
      <vt:lpstr>Medicaid Expansion Funding (continued)</vt:lpstr>
      <vt:lpstr>Medicaid Expansion Funding (continued)</vt:lpstr>
      <vt:lpstr>PowerPoint Presentation</vt:lpstr>
      <vt:lpstr>PATH NC Implementation</vt:lpstr>
      <vt:lpstr>Indirect Cost Plan</vt:lpstr>
      <vt:lpstr>Sample Cover Letter</vt:lpstr>
      <vt:lpstr>PowerPoint Presentation</vt:lpstr>
      <vt:lpstr>FNS E&amp;T Program Rebranding</vt:lpstr>
      <vt:lpstr>Maintenance of Effort (MOE)</vt:lpstr>
      <vt:lpstr>Where to find amounts…..</vt:lpstr>
      <vt:lpstr>When to meet your MOE</vt:lpstr>
      <vt:lpstr>Tracking your MOE</vt:lpstr>
      <vt:lpstr>CARS Replacement Project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Please reach out to your LBL with 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23 &amp; 30, 2021</dc:title>
  <dc:creator>Hedrick, Caroline H</dc:creator>
  <cp:lastModifiedBy>Mills, Latisha M</cp:lastModifiedBy>
  <cp:revision>299</cp:revision>
  <cp:lastPrinted>2024-02-21T18:20:36Z</cp:lastPrinted>
  <dcterms:created xsi:type="dcterms:W3CDTF">2021-03-01T23:22:24Z</dcterms:created>
  <dcterms:modified xsi:type="dcterms:W3CDTF">2025-02-26T23:24:30Z</dcterms:modified>
</cp:coreProperties>
</file>