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2"/>
  </p:notesMasterIdLst>
  <p:sldIdLst>
    <p:sldId id="419" r:id="rId2"/>
    <p:sldId id="454" r:id="rId3"/>
    <p:sldId id="587" r:id="rId4"/>
    <p:sldId id="429" r:id="rId5"/>
    <p:sldId id="430" r:id="rId6"/>
    <p:sldId id="431" r:id="rId7"/>
    <p:sldId id="432" r:id="rId8"/>
    <p:sldId id="433" r:id="rId9"/>
    <p:sldId id="434" r:id="rId10"/>
    <p:sldId id="441" r:id="rId11"/>
    <p:sldId id="435" r:id="rId12"/>
    <p:sldId id="436" r:id="rId13"/>
    <p:sldId id="438" r:id="rId14"/>
    <p:sldId id="442" r:id="rId15"/>
    <p:sldId id="439" r:id="rId16"/>
    <p:sldId id="445" r:id="rId17"/>
    <p:sldId id="444" r:id="rId18"/>
    <p:sldId id="447" r:id="rId19"/>
    <p:sldId id="658" r:id="rId20"/>
    <p:sldId id="583" r:id="rId21"/>
    <p:sldId id="589" r:id="rId22"/>
    <p:sldId id="671" r:id="rId23"/>
    <p:sldId id="672" r:id="rId24"/>
    <p:sldId id="633" r:id="rId25"/>
    <p:sldId id="634" r:id="rId26"/>
    <p:sldId id="635" r:id="rId27"/>
    <p:sldId id="637" r:id="rId28"/>
    <p:sldId id="638" r:id="rId29"/>
    <p:sldId id="639" r:id="rId30"/>
    <p:sldId id="640" r:id="rId31"/>
    <p:sldId id="642" r:id="rId32"/>
    <p:sldId id="641" r:id="rId33"/>
    <p:sldId id="643" r:id="rId34"/>
    <p:sldId id="644" r:id="rId35"/>
    <p:sldId id="544" r:id="rId36"/>
    <p:sldId id="670" r:id="rId37"/>
    <p:sldId id="650" r:id="rId38"/>
    <p:sldId id="659" r:id="rId39"/>
    <p:sldId id="660" r:id="rId40"/>
    <p:sldId id="661" r:id="rId41"/>
    <p:sldId id="662" r:id="rId42"/>
    <p:sldId id="663" r:id="rId43"/>
    <p:sldId id="664" r:id="rId44"/>
    <p:sldId id="652" r:id="rId45"/>
    <p:sldId id="653" r:id="rId46"/>
    <p:sldId id="666" r:id="rId47"/>
    <p:sldId id="667" r:id="rId48"/>
    <p:sldId id="571" r:id="rId49"/>
    <p:sldId id="593" r:id="rId50"/>
    <p:sldId id="654" r:id="rId51"/>
    <p:sldId id="624" r:id="rId52"/>
    <p:sldId id="625" r:id="rId53"/>
    <p:sldId id="657" r:id="rId54"/>
    <p:sldId id="590" r:id="rId55"/>
    <p:sldId id="554" r:id="rId56"/>
    <p:sldId id="560" r:id="rId57"/>
    <p:sldId id="665" r:id="rId58"/>
    <p:sldId id="655" r:id="rId59"/>
    <p:sldId id="675" r:id="rId60"/>
    <p:sldId id="585" r:id="rId61"/>
    <p:sldId id="673" r:id="rId62"/>
    <p:sldId id="676" r:id="rId63"/>
    <p:sldId id="677" r:id="rId64"/>
    <p:sldId id="678" r:id="rId65"/>
    <p:sldId id="679" r:id="rId66"/>
    <p:sldId id="680" r:id="rId67"/>
    <p:sldId id="681" r:id="rId68"/>
    <p:sldId id="682" r:id="rId69"/>
    <p:sldId id="683" r:id="rId70"/>
    <p:sldId id="684" r:id="rId71"/>
    <p:sldId id="685" r:id="rId72"/>
    <p:sldId id="686" r:id="rId73"/>
    <p:sldId id="687" r:id="rId74"/>
    <p:sldId id="688" r:id="rId75"/>
    <p:sldId id="689" r:id="rId76"/>
    <p:sldId id="690" r:id="rId77"/>
    <p:sldId id="691" r:id="rId78"/>
    <p:sldId id="692" r:id="rId79"/>
    <p:sldId id="693" r:id="rId80"/>
    <p:sldId id="694" r:id="rId81"/>
    <p:sldId id="695" r:id="rId82"/>
    <p:sldId id="696" r:id="rId83"/>
    <p:sldId id="697" r:id="rId84"/>
    <p:sldId id="698" r:id="rId85"/>
    <p:sldId id="699" r:id="rId86"/>
    <p:sldId id="700" r:id="rId87"/>
    <p:sldId id="701" r:id="rId88"/>
    <p:sldId id="669" r:id="rId89"/>
    <p:sldId id="647" r:id="rId90"/>
    <p:sldId id="649" r:id="rId91"/>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3D0EB"/>
    <a:srgbClr val="D7E7F5"/>
    <a:srgbClr val="98C6E8"/>
    <a:srgbClr val="76ABDC"/>
    <a:srgbClr val="C0D2FE"/>
    <a:srgbClr val="5B9BD5"/>
    <a:srgbClr val="023F5C"/>
    <a:srgbClr val="ED7B2E"/>
    <a:srgbClr val="79FF79"/>
    <a:srgbClr val="DEEBF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352" autoAdjust="0"/>
    <p:restoredTop sz="81290" autoAdjust="0"/>
  </p:normalViewPr>
  <p:slideViewPr>
    <p:cSldViewPr snapToGrid="0">
      <p:cViewPr varScale="1">
        <p:scale>
          <a:sx n="57" d="100"/>
          <a:sy n="57" d="100"/>
        </p:scale>
        <p:origin x="870" y="66"/>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theme" Target="theme/theme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notesMaster" Target="notesMasters/notesMaster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8T19:47:15.414"/>
    </inkml:context>
    <inkml:brush xml:id="br0">
      <inkml:brushProperty name="width" value="0.035" units="cm"/>
      <inkml:brushProperty name="height" value="0.035" units="cm"/>
      <inkml:brushProperty name="color" value="#FFFFFF"/>
    </inkml:brush>
  </inkml:definitions>
  <inkml:trace contextRef="#ctx0" brushRef="#br0">0 1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8T19:47:32.187"/>
    </inkml:context>
    <inkml:brush xml:id="br0">
      <inkml:brushProperty name="width" value="0.035" units="cm"/>
      <inkml:brushProperty name="height" value="0.035" units="cm"/>
      <inkml:brushProperty name="color" value="#FFFFFF"/>
    </inkml:brush>
  </inkml:definitions>
  <inkml:trace contextRef="#ctx0" brushRef="#br0">0 1 24575,'0'0'-8191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8T19:47:32.778"/>
    </inkml:context>
    <inkml:brush xml:id="br0">
      <inkml:brushProperty name="width" value="0.035" units="cm"/>
      <inkml:brushProperty name="height" value="0.035" units="cm"/>
      <inkml:brushProperty name="color" value="#FFFFFF"/>
    </inkml:brush>
  </inkml:definitions>
  <inkml:trace contextRef="#ctx0" brushRef="#br0">0 0 24575,'0'0'-8191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8T19:47:33.287"/>
    </inkml:context>
    <inkml:brush xml:id="br0">
      <inkml:brushProperty name="width" value="0.035" units="cm"/>
      <inkml:brushProperty name="height" value="0.035" units="cm"/>
      <inkml:brushProperty name="color" value="#FFFFFF"/>
    </inkml:brush>
  </inkml:definitions>
  <inkml:trace contextRef="#ctx0" brushRef="#br0">1 0 24575</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8T19:47:33.645"/>
    </inkml:context>
    <inkml:brush xml:id="br0">
      <inkml:brushProperty name="width" value="0.035" units="cm"/>
      <inkml:brushProperty name="height" value="0.035" units="cm"/>
      <inkml:brushProperty name="color" value="#FFFFFF"/>
    </inkml:brush>
  </inkml:definitions>
  <inkml:trace contextRef="#ctx0" brushRef="#br0">0 0 24575,'0'0'-8191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8T19:47:34"/>
    </inkml:context>
    <inkml:brush xml:id="br0">
      <inkml:brushProperty name="width" value="0.035" units="cm"/>
      <inkml:brushProperty name="height" value="0.035" units="cm"/>
      <inkml:brushProperty name="color" value="#FFFFFF"/>
    </inkml:brush>
  </inkml:definitions>
  <inkml:trace contextRef="#ctx0" brushRef="#br0">1 0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61CEE064-6556-459C-AE89-7CBC718B1C19}" type="datetimeFigureOut">
              <a:rPr lang="en-US" smtClean="0"/>
              <a:t>2/26/2025</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1B3E3228-4DED-45CA-AC47-0AF78B0E38D3}" type="slidenum">
              <a:rPr lang="en-US" smtClean="0"/>
              <a:t>‹#›</a:t>
            </a:fld>
            <a:endParaRPr lang="en-US" dirty="0"/>
          </a:p>
        </p:txBody>
      </p:sp>
    </p:spTree>
    <p:extLst>
      <p:ext uri="{BB962C8B-B14F-4D97-AF65-F5344CB8AC3E}">
        <p14:creationId xmlns:p14="http://schemas.microsoft.com/office/powerpoint/2010/main" val="25199327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a:t>
            </a:r>
          </a:p>
          <a:p>
            <a:r>
              <a:rPr lang="en-US" dirty="0"/>
              <a:t>Introductions</a:t>
            </a:r>
          </a:p>
          <a:p>
            <a:r>
              <a:rPr lang="en-US" dirty="0"/>
              <a:t>Housekeeping – Restrooms, vending machines</a:t>
            </a:r>
          </a:p>
        </p:txBody>
      </p:sp>
      <p:sp>
        <p:nvSpPr>
          <p:cNvPr id="4" name="Slide Number Placeholder 3"/>
          <p:cNvSpPr>
            <a:spLocks noGrp="1"/>
          </p:cNvSpPr>
          <p:nvPr>
            <p:ph type="sldNum" sz="quarter" idx="5"/>
          </p:nvPr>
        </p:nvSpPr>
        <p:spPr/>
        <p:txBody>
          <a:bodyPr/>
          <a:lstStyle/>
          <a:p>
            <a:pPr defTabSz="931774">
              <a:defRPr/>
            </a:pPr>
            <a:fld id="{389DB146-CBD7-4B41-8AA5-6447D70D8890}" type="slidenum">
              <a:rPr lang="en-US">
                <a:solidFill>
                  <a:prstClr val="black"/>
                </a:solidFill>
                <a:latin typeface="Calibri" panose="020F0502020204030204"/>
              </a:rPr>
              <a:pPr defTabSz="931774">
                <a:defRPr/>
              </a:pPr>
              <a:t>1</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21574225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9B46AC-2CBC-23C8-8B67-F8AC5AA021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40B64A-ECC3-BF3A-638C-A760B2183F4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322809-ADB9-EE67-8681-31944C71204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1292886-CD02-1B6E-7632-FD058B5450D9}"/>
              </a:ext>
            </a:extLst>
          </p:cNvPr>
          <p:cNvSpPr>
            <a:spLocks noGrp="1"/>
          </p:cNvSpPr>
          <p:nvPr>
            <p:ph type="sldNum" sz="quarter" idx="5"/>
          </p:nvPr>
        </p:nvSpPr>
        <p:spPr/>
        <p:txBody>
          <a:bodyPr/>
          <a:lstStyle/>
          <a:p>
            <a:pPr defTabSz="931774">
              <a:defRPr/>
            </a:pPr>
            <a:fld id="{389DB146-CBD7-4B41-8AA5-6447D70D8890}" type="slidenum">
              <a:rPr lang="en-US">
                <a:solidFill>
                  <a:prstClr val="black"/>
                </a:solidFill>
                <a:latin typeface="Calibri" panose="020F0502020204030204"/>
              </a:rPr>
              <a:pPr defTabSz="931774">
                <a:defRPr/>
              </a:pPr>
              <a:t>22</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7220907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8EE912-3BE8-98A4-3CB4-53B9FDB6E7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236907-10A2-5B4E-64FE-642994BD63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073C29-188D-AE07-2996-3AE01EAC622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84BE914-B480-8D9B-EF69-ED45B1B8B5F1}"/>
              </a:ext>
            </a:extLst>
          </p:cNvPr>
          <p:cNvSpPr>
            <a:spLocks noGrp="1"/>
          </p:cNvSpPr>
          <p:nvPr>
            <p:ph type="sldNum" sz="quarter" idx="5"/>
          </p:nvPr>
        </p:nvSpPr>
        <p:spPr/>
        <p:txBody>
          <a:bodyPr/>
          <a:lstStyle/>
          <a:p>
            <a:pPr defTabSz="931774">
              <a:defRPr/>
            </a:pPr>
            <a:fld id="{389DB146-CBD7-4B41-8AA5-6447D70D8890}" type="slidenum">
              <a:rPr lang="en-US">
                <a:solidFill>
                  <a:prstClr val="black"/>
                </a:solidFill>
                <a:latin typeface="Calibri" panose="020F0502020204030204"/>
              </a:rPr>
              <a:pPr defTabSz="931774">
                <a:defRPr/>
              </a:pPr>
              <a:t>23</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42945181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B8A816-F416-6E65-BE74-7F1E1A1121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75906C-DE90-9426-6EB3-4F9E40A98A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F215588-0D06-D938-A465-557B5146C033}"/>
              </a:ext>
            </a:extLst>
          </p:cNvPr>
          <p:cNvSpPr>
            <a:spLocks noGrp="1"/>
          </p:cNvSpPr>
          <p:nvPr>
            <p:ph type="body" idx="1"/>
          </p:nvPr>
        </p:nvSpPr>
        <p:spPr/>
        <p:txBody>
          <a:bodyPr/>
          <a:lstStyle/>
          <a:p>
            <a:r>
              <a:rPr lang="en-US" dirty="0"/>
              <a:t>We are hearing that Work Number charges will be back to July 2024, although we have not received official correspondence in writing.</a:t>
            </a:r>
          </a:p>
        </p:txBody>
      </p:sp>
      <p:sp>
        <p:nvSpPr>
          <p:cNvPr id="4" name="Slide Number Placeholder 3">
            <a:extLst>
              <a:ext uri="{FF2B5EF4-FFF2-40B4-BE49-F238E27FC236}">
                <a16:creationId xmlns:a16="http://schemas.microsoft.com/office/drawing/2014/main" id="{9E3B2337-C188-B5A4-8CCB-9B5D70DE5526}"/>
              </a:ext>
            </a:extLst>
          </p:cNvPr>
          <p:cNvSpPr>
            <a:spLocks noGrp="1"/>
          </p:cNvSpPr>
          <p:nvPr>
            <p:ph type="sldNum" sz="quarter" idx="5"/>
          </p:nvPr>
        </p:nvSpPr>
        <p:spPr/>
        <p:txBody>
          <a:bodyPr/>
          <a:lstStyle/>
          <a:p>
            <a:pPr defTabSz="931774">
              <a:defRPr/>
            </a:pPr>
            <a:fld id="{389DB146-CBD7-4B41-8AA5-6447D70D8890}" type="slidenum">
              <a:rPr lang="en-US">
                <a:solidFill>
                  <a:prstClr val="black"/>
                </a:solidFill>
                <a:latin typeface="Calibri" panose="020F0502020204030204"/>
              </a:rPr>
              <a:pPr defTabSz="931774">
                <a:defRPr/>
              </a:pPr>
              <a:t>24</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34630969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DE7E20-8D42-EC78-2C0E-76064680D4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AA4C5C-B523-E302-FA17-43EBD7C16C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3BFBB8-369C-8F32-EFE5-5E50E9C9C453}"/>
              </a:ext>
            </a:extLst>
          </p:cNvPr>
          <p:cNvSpPr>
            <a:spLocks noGrp="1"/>
          </p:cNvSpPr>
          <p:nvPr>
            <p:ph type="body" idx="1"/>
          </p:nvPr>
        </p:nvSpPr>
        <p:spPr/>
        <p:txBody>
          <a:bodyPr/>
          <a:lstStyle/>
          <a:p>
            <a:r>
              <a:rPr lang="en-US" dirty="0"/>
              <a:t>EBP = Evidence Based Programs</a:t>
            </a:r>
          </a:p>
          <a:p>
            <a:endParaRPr lang="en-US" dirty="0"/>
          </a:p>
        </p:txBody>
      </p:sp>
      <p:sp>
        <p:nvSpPr>
          <p:cNvPr id="4" name="Slide Number Placeholder 3">
            <a:extLst>
              <a:ext uri="{FF2B5EF4-FFF2-40B4-BE49-F238E27FC236}">
                <a16:creationId xmlns:a16="http://schemas.microsoft.com/office/drawing/2014/main" id="{FEC3342A-F8CB-EE70-5736-8D7AD7203CAA}"/>
              </a:ext>
            </a:extLst>
          </p:cNvPr>
          <p:cNvSpPr>
            <a:spLocks noGrp="1"/>
          </p:cNvSpPr>
          <p:nvPr>
            <p:ph type="sldNum" sz="quarter" idx="5"/>
          </p:nvPr>
        </p:nvSpPr>
        <p:spPr/>
        <p:txBody>
          <a:bodyPr/>
          <a:lstStyle/>
          <a:p>
            <a:pPr defTabSz="931774">
              <a:defRPr/>
            </a:pPr>
            <a:fld id="{389DB146-CBD7-4B41-8AA5-6447D70D8890}" type="slidenum">
              <a:rPr lang="en-US">
                <a:solidFill>
                  <a:prstClr val="black"/>
                </a:solidFill>
                <a:latin typeface="Calibri" panose="020F0502020204030204"/>
              </a:rPr>
              <a:pPr defTabSz="931774">
                <a:defRPr/>
              </a:pPr>
              <a:t>25</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23325248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00EDE6-36C9-4324-8773-BD9AB2534E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49DACA-7763-8D08-19CE-CDA3AC0671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79A192-9CE6-6782-12FA-A3FDB74B8C06}"/>
              </a:ext>
            </a:extLst>
          </p:cNvPr>
          <p:cNvSpPr>
            <a:spLocks noGrp="1"/>
          </p:cNvSpPr>
          <p:nvPr>
            <p:ph type="body" idx="1"/>
          </p:nvPr>
        </p:nvSpPr>
        <p:spPr/>
        <p:txBody>
          <a:bodyPr/>
          <a:lstStyle/>
          <a:p>
            <a:pPr marL="0" marR="0" indent="0">
              <a:spcBef>
                <a:spcPts val="0"/>
              </a:spcBef>
              <a:spcAft>
                <a:spcPts val="0"/>
              </a:spcAft>
              <a:buClr>
                <a:srgbClr val="ED7B2E"/>
              </a:buClr>
              <a:buFont typeface="Arial" panose="020B0604020202020204" pitchFamily="34" charset="0"/>
              <a:buNone/>
            </a:pPr>
            <a:r>
              <a:rPr lang="en-US" sz="1200" kern="100" dirty="0">
                <a:solidFill>
                  <a:srgbClr val="023F5C"/>
                </a:solidFill>
                <a:effectLst/>
                <a:latin typeface="+mn-lt"/>
                <a:ea typeface="Aptos" panose="020B0004020202020204" pitchFamily="34" charset="0"/>
                <a:cs typeface="Times New Roman" panose="02020603050405020304" pitchFamily="18" charset="0"/>
              </a:rPr>
              <a:t>Identified practices:</a:t>
            </a:r>
          </a:p>
          <a:p>
            <a:pPr marL="342900" marR="0" indent="-342900">
              <a:spcBef>
                <a:spcPts val="0"/>
              </a:spcBef>
              <a:spcAft>
                <a:spcPts val="0"/>
              </a:spcAft>
              <a:buClr>
                <a:srgbClr val="ED7B2E"/>
              </a:buClr>
              <a:buFont typeface="Arial" panose="020B0604020202020204" pitchFamily="34" charset="0"/>
              <a:buChar char="•"/>
            </a:pPr>
            <a:r>
              <a:rPr lang="en-US" sz="1200" kern="100" dirty="0">
                <a:solidFill>
                  <a:srgbClr val="023F5C"/>
                </a:solidFill>
                <a:effectLst/>
                <a:latin typeface="+mn-lt"/>
                <a:ea typeface="Aptos" panose="020B0004020202020204" pitchFamily="34" charset="0"/>
                <a:cs typeface="Times New Roman" panose="02020603050405020304" pitchFamily="18" charset="0"/>
              </a:rPr>
              <a:t>Maintaining experienced foster families on retainer to provide temporary emergency placement until a treatment placement can be located.</a:t>
            </a:r>
          </a:p>
          <a:p>
            <a:pPr marL="342900" marR="0" indent="-342900">
              <a:spcBef>
                <a:spcPts val="0"/>
              </a:spcBef>
              <a:spcAft>
                <a:spcPts val="0"/>
              </a:spcAft>
              <a:buClr>
                <a:srgbClr val="ED7B2E"/>
              </a:buClr>
              <a:buFont typeface="Arial" panose="020B0604020202020204" pitchFamily="34" charset="0"/>
              <a:buChar char="•"/>
            </a:pPr>
            <a:r>
              <a:rPr lang="en-US" sz="1200" kern="100" dirty="0">
                <a:solidFill>
                  <a:srgbClr val="023F5C"/>
                </a:solidFill>
                <a:effectLst/>
                <a:latin typeface="+mn-lt"/>
                <a:ea typeface="Aptos" panose="020B0004020202020204" pitchFamily="34" charset="0"/>
                <a:cs typeface="Times New Roman" panose="02020603050405020304" pitchFamily="18" charset="0"/>
              </a:rPr>
              <a:t>Providing short-term rate increases to placement providers who can meet the needs of children who require an exceptional level of supervision.</a:t>
            </a:r>
          </a:p>
          <a:p>
            <a:pPr marL="342900" marR="0" indent="-342900">
              <a:spcBef>
                <a:spcPts val="0"/>
              </a:spcBef>
              <a:spcAft>
                <a:spcPts val="0"/>
              </a:spcAft>
              <a:buClr>
                <a:srgbClr val="ED7B2E"/>
              </a:buClr>
              <a:buFont typeface="Arial" panose="020B0604020202020204" pitchFamily="34" charset="0"/>
              <a:buChar char="•"/>
            </a:pPr>
            <a:r>
              <a:rPr lang="en-US" sz="1200" kern="100" dirty="0">
                <a:solidFill>
                  <a:srgbClr val="023F5C"/>
                </a:solidFill>
                <a:effectLst/>
                <a:latin typeface="+mn-lt"/>
                <a:ea typeface="Aptos" panose="020B0004020202020204" pitchFamily="34" charset="0"/>
                <a:cs typeface="Times New Roman" panose="02020603050405020304" pitchFamily="18" charset="0"/>
              </a:rPr>
              <a:t>Implementing individual local solutions (approved on case by case) that prevent a child in DSS custody from spending a night in the DSS offices.</a:t>
            </a:r>
          </a:p>
          <a:p>
            <a:endParaRPr lang="en-US" dirty="0"/>
          </a:p>
        </p:txBody>
      </p:sp>
      <p:sp>
        <p:nvSpPr>
          <p:cNvPr id="4" name="Slide Number Placeholder 3">
            <a:extLst>
              <a:ext uri="{FF2B5EF4-FFF2-40B4-BE49-F238E27FC236}">
                <a16:creationId xmlns:a16="http://schemas.microsoft.com/office/drawing/2014/main" id="{E8284A95-98C1-9628-250F-A32B7323A089}"/>
              </a:ext>
            </a:extLst>
          </p:cNvPr>
          <p:cNvSpPr>
            <a:spLocks noGrp="1"/>
          </p:cNvSpPr>
          <p:nvPr>
            <p:ph type="sldNum" sz="quarter" idx="5"/>
          </p:nvPr>
        </p:nvSpPr>
        <p:spPr/>
        <p:txBody>
          <a:bodyPr/>
          <a:lstStyle/>
          <a:p>
            <a:pPr defTabSz="931774">
              <a:defRPr/>
            </a:pPr>
            <a:fld id="{389DB146-CBD7-4B41-8AA5-6447D70D8890}" type="slidenum">
              <a:rPr lang="en-US">
                <a:solidFill>
                  <a:prstClr val="black"/>
                </a:solidFill>
                <a:latin typeface="Calibri" panose="020F0502020204030204"/>
              </a:rPr>
              <a:pPr defTabSz="931774">
                <a:defRPr/>
              </a:pPr>
              <a:t>26</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15182217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AEA6B5-7960-A831-DFD8-1044DE641C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83BFDA-40F3-192D-4D69-94EC969E6B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E1FFDA-3B04-E092-04F4-D5F446D6D27F}"/>
              </a:ext>
            </a:extLst>
          </p:cNvPr>
          <p:cNvSpPr>
            <a:spLocks noGrp="1"/>
          </p:cNvSpPr>
          <p:nvPr>
            <p:ph type="body" idx="1"/>
          </p:nvPr>
        </p:nvSpPr>
        <p:spPr/>
        <p:txBody>
          <a:bodyPr/>
          <a:lstStyle/>
          <a:p>
            <a:r>
              <a:rPr lang="en-US" dirty="0"/>
              <a:t>PATH NC = Partnership and Technology Hub for North Carolina </a:t>
            </a:r>
          </a:p>
          <a:p>
            <a:r>
              <a:rPr lang="en-US" dirty="0"/>
              <a:t>Does your county use a case management system in child welfare other than CWIS/PATH NC?  NCDHHS has implemented a statewide child welfare solution, PATH NC, and this system may contain components that could be considered duplicative of some or all functionality that a county purchased system provides.  When ADP is duplicative, costs are not approved for reimbursement and become a county expense.</a:t>
            </a:r>
          </a:p>
        </p:txBody>
      </p:sp>
      <p:sp>
        <p:nvSpPr>
          <p:cNvPr id="4" name="Slide Number Placeholder 3">
            <a:extLst>
              <a:ext uri="{FF2B5EF4-FFF2-40B4-BE49-F238E27FC236}">
                <a16:creationId xmlns:a16="http://schemas.microsoft.com/office/drawing/2014/main" id="{77101DBA-7329-4D9B-A2EB-FC2EDAD7C986}"/>
              </a:ext>
            </a:extLst>
          </p:cNvPr>
          <p:cNvSpPr>
            <a:spLocks noGrp="1"/>
          </p:cNvSpPr>
          <p:nvPr>
            <p:ph type="sldNum" sz="quarter" idx="5"/>
          </p:nvPr>
        </p:nvSpPr>
        <p:spPr/>
        <p:txBody>
          <a:bodyPr/>
          <a:lstStyle/>
          <a:p>
            <a:pPr defTabSz="931774">
              <a:defRPr/>
            </a:pPr>
            <a:fld id="{389DB146-CBD7-4B41-8AA5-6447D70D8890}" type="slidenum">
              <a:rPr lang="en-US">
                <a:solidFill>
                  <a:prstClr val="black"/>
                </a:solidFill>
                <a:latin typeface="Calibri" panose="020F0502020204030204"/>
              </a:rPr>
              <a:pPr defTabSz="931774">
                <a:defRPr/>
              </a:pPr>
              <a:t>27</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29841181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DAB48C-877C-7FBF-E5F9-CB092EC7FF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D75916-843B-DC0D-C05E-1EFD0CB52D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AB67A7-80E1-EC38-E3E4-4D20F1B78318}"/>
              </a:ext>
            </a:extLst>
          </p:cNvPr>
          <p:cNvSpPr>
            <a:spLocks noGrp="1"/>
          </p:cNvSpPr>
          <p:nvPr>
            <p:ph type="body" idx="1"/>
          </p:nvPr>
        </p:nvSpPr>
        <p:spPr/>
        <p:txBody>
          <a:bodyPr/>
          <a:lstStyle/>
          <a:p>
            <a:r>
              <a:rPr lang="en-US" dirty="0"/>
              <a:t>Background – Cost is estimated at $24.00 per employee plus any additional fees charged by the agency’s local sheriff’s department for fingerprinting costs associated with background check testing.   Counties are billed (drafted?) 34% for the background fee, so this is not reimbursable.  Fees charged to agency by local sheriff’s department for fingerprinting are reimbursable.</a:t>
            </a:r>
          </a:p>
          <a:p>
            <a:r>
              <a:rPr lang="en-US" dirty="0"/>
              <a:t>Genetic Testing – </a:t>
            </a:r>
            <a:r>
              <a:rPr lang="en-US" sz="1200" kern="100" dirty="0">
                <a:solidFill>
                  <a:srgbClr val="ED7B2E"/>
                </a:solidFill>
                <a:effectLst/>
                <a:latin typeface="Calibri" panose="020F0502020204030204" pitchFamily="34" charset="0"/>
                <a:ea typeface="Aptos" panose="020B0004020202020204" pitchFamily="34" charset="0"/>
                <a:cs typeface="Times New Roman" panose="02020603050405020304" pitchFamily="18" charset="0"/>
              </a:rPr>
              <a:t>Counties are billed directly by vendor.  C</a:t>
            </a:r>
            <a:r>
              <a:rPr lang="en-US" dirty="0"/>
              <a:t>urrent contract ends April 5, 2028.</a:t>
            </a:r>
          </a:p>
        </p:txBody>
      </p:sp>
      <p:sp>
        <p:nvSpPr>
          <p:cNvPr id="4" name="Slide Number Placeholder 3">
            <a:extLst>
              <a:ext uri="{FF2B5EF4-FFF2-40B4-BE49-F238E27FC236}">
                <a16:creationId xmlns:a16="http://schemas.microsoft.com/office/drawing/2014/main" id="{F64BA0BD-8EAC-0B06-AC2F-40178C3F8E5D}"/>
              </a:ext>
            </a:extLst>
          </p:cNvPr>
          <p:cNvSpPr>
            <a:spLocks noGrp="1"/>
          </p:cNvSpPr>
          <p:nvPr>
            <p:ph type="sldNum" sz="quarter" idx="5"/>
          </p:nvPr>
        </p:nvSpPr>
        <p:spPr/>
        <p:txBody>
          <a:bodyPr/>
          <a:lstStyle/>
          <a:p>
            <a:pPr defTabSz="931774">
              <a:defRPr/>
            </a:pPr>
            <a:fld id="{389DB146-CBD7-4B41-8AA5-6447D70D8890}" type="slidenum">
              <a:rPr lang="en-US">
                <a:solidFill>
                  <a:prstClr val="black"/>
                </a:solidFill>
                <a:latin typeface="Calibri" panose="020F0502020204030204"/>
              </a:rPr>
              <a:pPr defTabSz="931774">
                <a:defRPr/>
              </a:pPr>
              <a:t>28</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25428984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1C207B-A444-2012-FA58-34DF4F3CE5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0B5A90-E734-A9E7-348C-965C75AA34B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1EE196-38BE-F137-A21B-C44C6E21058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91C9716-B8EF-C8A5-F715-F2715ABA3372}"/>
              </a:ext>
            </a:extLst>
          </p:cNvPr>
          <p:cNvSpPr>
            <a:spLocks noGrp="1"/>
          </p:cNvSpPr>
          <p:nvPr>
            <p:ph type="sldNum" sz="quarter" idx="5"/>
          </p:nvPr>
        </p:nvSpPr>
        <p:spPr/>
        <p:txBody>
          <a:bodyPr/>
          <a:lstStyle/>
          <a:p>
            <a:pPr defTabSz="931774">
              <a:defRPr/>
            </a:pPr>
            <a:fld id="{389DB146-CBD7-4B41-8AA5-6447D70D8890}" type="slidenum">
              <a:rPr lang="en-US">
                <a:solidFill>
                  <a:prstClr val="black"/>
                </a:solidFill>
                <a:latin typeface="Calibri" panose="020F0502020204030204"/>
              </a:rPr>
              <a:pPr defTabSz="931774">
                <a:defRPr/>
              </a:pPr>
              <a:t>29</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15448783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BFFE6C-8253-0703-10CD-05DBF225B4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322C90-0CCD-FE5B-93D8-4721041E85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C6627B7-C788-B1C4-8756-37EB47C0FBB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F801690-F145-0A9A-FB85-751071EDA771}"/>
              </a:ext>
            </a:extLst>
          </p:cNvPr>
          <p:cNvSpPr>
            <a:spLocks noGrp="1"/>
          </p:cNvSpPr>
          <p:nvPr>
            <p:ph type="sldNum" sz="quarter" idx="5"/>
          </p:nvPr>
        </p:nvSpPr>
        <p:spPr/>
        <p:txBody>
          <a:bodyPr/>
          <a:lstStyle/>
          <a:p>
            <a:pPr defTabSz="931774">
              <a:defRPr/>
            </a:pPr>
            <a:fld id="{389DB146-CBD7-4B41-8AA5-6447D70D8890}" type="slidenum">
              <a:rPr lang="en-US">
                <a:solidFill>
                  <a:prstClr val="black"/>
                </a:solidFill>
                <a:latin typeface="Calibri" panose="020F0502020204030204"/>
              </a:rPr>
              <a:pPr defTabSz="931774">
                <a:defRPr/>
              </a:pPr>
              <a:t>30</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42929888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84637E-D9B0-1E4A-8C75-ED79054595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EF56A3-8DE6-F7BB-71C7-0591904445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4C946D-BDE0-C227-468B-2F7B3C2D969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FA6CDBB-3D4A-4F36-B4B3-AB61F7064827}"/>
              </a:ext>
            </a:extLst>
          </p:cNvPr>
          <p:cNvSpPr>
            <a:spLocks noGrp="1"/>
          </p:cNvSpPr>
          <p:nvPr>
            <p:ph type="sldNum" sz="quarter" idx="5"/>
          </p:nvPr>
        </p:nvSpPr>
        <p:spPr/>
        <p:txBody>
          <a:bodyPr/>
          <a:lstStyle/>
          <a:p>
            <a:pPr defTabSz="931774">
              <a:defRPr/>
            </a:pPr>
            <a:fld id="{389DB146-CBD7-4B41-8AA5-6447D70D8890}" type="slidenum">
              <a:rPr lang="en-US">
                <a:solidFill>
                  <a:prstClr val="black"/>
                </a:solidFill>
                <a:latin typeface="Calibri" panose="020F0502020204030204"/>
              </a:rPr>
              <a:pPr defTabSz="931774">
                <a:defRPr/>
              </a:pPr>
              <a:t>31</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17199273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32935-5E68-4798-82B3-865B63E5EBAC}" type="slidenum">
              <a:rPr lang="en-US" smtClean="0"/>
              <a:t>2</a:t>
            </a:fld>
            <a:endParaRPr lang="en-US" dirty="0"/>
          </a:p>
        </p:txBody>
      </p:sp>
    </p:spTree>
    <p:extLst>
      <p:ext uri="{BB962C8B-B14F-4D97-AF65-F5344CB8AC3E}">
        <p14:creationId xmlns:p14="http://schemas.microsoft.com/office/powerpoint/2010/main" val="29309581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6DA73D-4851-34F1-41BF-033FBC2258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7F52D5-B63A-B771-C1EF-8A5F02F2FA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876D95-DFB5-DA8B-91E4-87C8D352044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02DBE2C-2243-339F-AAC6-68BBC598EA37}"/>
              </a:ext>
            </a:extLst>
          </p:cNvPr>
          <p:cNvSpPr>
            <a:spLocks noGrp="1"/>
          </p:cNvSpPr>
          <p:nvPr>
            <p:ph type="sldNum" sz="quarter" idx="5"/>
          </p:nvPr>
        </p:nvSpPr>
        <p:spPr/>
        <p:txBody>
          <a:bodyPr/>
          <a:lstStyle/>
          <a:p>
            <a:pPr defTabSz="931774">
              <a:defRPr/>
            </a:pPr>
            <a:fld id="{389DB146-CBD7-4B41-8AA5-6447D70D8890}" type="slidenum">
              <a:rPr lang="en-US">
                <a:solidFill>
                  <a:prstClr val="black"/>
                </a:solidFill>
                <a:latin typeface="Calibri" panose="020F0502020204030204"/>
              </a:rPr>
              <a:pPr defTabSz="931774">
                <a:defRPr/>
              </a:pPr>
              <a:t>32</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5286879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994A8B-3CF9-938B-2C69-ACCCBD68F2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67A012-1473-CF20-5AD9-754C01B7C0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26AD4A-B10A-1729-B453-3488A56F8F20}"/>
              </a:ext>
            </a:extLst>
          </p:cNvPr>
          <p:cNvSpPr>
            <a:spLocks noGrp="1"/>
          </p:cNvSpPr>
          <p:nvPr>
            <p:ph type="body" idx="1"/>
          </p:nvPr>
        </p:nvSpPr>
        <p:spPr/>
        <p:txBody>
          <a:bodyPr/>
          <a:lstStyle/>
          <a:p>
            <a:r>
              <a:rPr lang="en-US" dirty="0"/>
              <a:t>Counties will see increased costs on their budget estimates for Food and Nutrition services based on increased numbers of FNS recipients enrolled in the program as a result of lingering impact of COVID on the economy, ongoing food insecurities, and Medicaid expansion.</a:t>
            </a:r>
          </a:p>
        </p:txBody>
      </p:sp>
      <p:sp>
        <p:nvSpPr>
          <p:cNvPr id="4" name="Slide Number Placeholder 3">
            <a:extLst>
              <a:ext uri="{FF2B5EF4-FFF2-40B4-BE49-F238E27FC236}">
                <a16:creationId xmlns:a16="http://schemas.microsoft.com/office/drawing/2014/main" id="{30C665D8-E3E0-78E1-3B3C-4FA7237F6989}"/>
              </a:ext>
            </a:extLst>
          </p:cNvPr>
          <p:cNvSpPr>
            <a:spLocks noGrp="1"/>
          </p:cNvSpPr>
          <p:nvPr>
            <p:ph type="sldNum" sz="quarter" idx="5"/>
          </p:nvPr>
        </p:nvSpPr>
        <p:spPr/>
        <p:txBody>
          <a:bodyPr/>
          <a:lstStyle/>
          <a:p>
            <a:pPr defTabSz="931774">
              <a:defRPr/>
            </a:pPr>
            <a:fld id="{389DB146-CBD7-4B41-8AA5-6447D70D8890}" type="slidenum">
              <a:rPr lang="en-US">
                <a:solidFill>
                  <a:prstClr val="black"/>
                </a:solidFill>
                <a:latin typeface="Calibri" panose="020F0502020204030204"/>
              </a:rPr>
              <a:pPr defTabSz="931774">
                <a:defRPr/>
              </a:pPr>
              <a:t>33</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19109628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BED74A-62A3-13FC-7697-40CB6270DD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A21B35-15F7-B332-2B69-313765CE30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ACC589-D6B6-386F-F4E7-373F3D5091B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438A54-6FDB-6A70-6E8B-5BF4B884292D}"/>
              </a:ext>
            </a:extLst>
          </p:cNvPr>
          <p:cNvSpPr>
            <a:spLocks noGrp="1"/>
          </p:cNvSpPr>
          <p:nvPr>
            <p:ph type="sldNum" sz="quarter" idx="5"/>
          </p:nvPr>
        </p:nvSpPr>
        <p:spPr/>
        <p:txBody>
          <a:bodyPr/>
          <a:lstStyle/>
          <a:p>
            <a:pPr defTabSz="931774">
              <a:defRPr/>
            </a:pPr>
            <a:fld id="{389DB146-CBD7-4B41-8AA5-6447D70D8890}" type="slidenum">
              <a:rPr lang="en-US">
                <a:solidFill>
                  <a:prstClr val="black"/>
                </a:solidFill>
                <a:latin typeface="Calibri" panose="020F0502020204030204"/>
              </a:rPr>
              <a:pPr defTabSz="931774">
                <a:defRPr/>
              </a:pPr>
              <a:t>34</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42204320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are in the midst of budget season.  Some of you may even be completed with our budget as some County Management teams require budgets early.  Others will allow time for DSS to receive budget estimates which are released by February 15</a:t>
            </a:r>
            <a:r>
              <a:rPr lang="en-US" baseline="30000" dirty="0"/>
              <a:t>th</a:t>
            </a:r>
            <a:r>
              <a:rPr lang="en-US" dirty="0"/>
              <a:t> annually – which were just released February 13</a:t>
            </a:r>
            <a:r>
              <a:rPr lang="en-US" baseline="30000" dirty="0"/>
              <a:t>th</a:t>
            </a:r>
            <a:r>
              <a:rPr lang="en-US" dirty="0"/>
              <a:t>.</a:t>
            </a:r>
          </a:p>
          <a:p>
            <a:r>
              <a:rPr lang="en-US" dirty="0"/>
              <a:t>Here are a few key budget issues for to consider for the upcoming year.  We included the handout with your materials for today’s meeting.</a:t>
            </a:r>
          </a:p>
        </p:txBody>
      </p:sp>
      <p:sp>
        <p:nvSpPr>
          <p:cNvPr id="4" name="Slide Number Placeholder 3"/>
          <p:cNvSpPr>
            <a:spLocks noGrp="1"/>
          </p:cNvSpPr>
          <p:nvPr>
            <p:ph type="sldNum" sz="quarter" idx="5"/>
          </p:nvPr>
        </p:nvSpPr>
        <p:spPr/>
        <p:txBody>
          <a:bodyPr/>
          <a:lstStyle/>
          <a:p>
            <a:pPr defTabSz="931774">
              <a:defRPr/>
            </a:pPr>
            <a:fld id="{1B632935-5E68-4798-82B3-865B63E5EBAC}" type="slidenum">
              <a:rPr lang="en-US">
                <a:solidFill>
                  <a:prstClr val="black"/>
                </a:solidFill>
                <a:latin typeface="Calibri" panose="020F0502020204030204"/>
              </a:rPr>
              <a:pPr defTabSz="931774">
                <a:defRPr/>
              </a:pPr>
              <a:t>35</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3993925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37E169-3458-04B0-8B47-A669B4A843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AB53C0-0DCE-EC31-284A-7A301CFA5B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8008E0-0D4A-1A41-BC1E-E271AE155F0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0777241-AB1D-AC1C-F226-BBC9033952C2}"/>
              </a:ext>
            </a:extLst>
          </p:cNvPr>
          <p:cNvSpPr>
            <a:spLocks noGrp="1"/>
          </p:cNvSpPr>
          <p:nvPr>
            <p:ph type="sldNum" sz="quarter" idx="5"/>
          </p:nvPr>
        </p:nvSpPr>
        <p:spPr/>
        <p:txBody>
          <a:bodyPr/>
          <a:lstStyle/>
          <a:p>
            <a:fld id="{1B3E3228-4DED-45CA-AC47-0AF78B0E38D3}" type="slidenum">
              <a:rPr lang="en-US" smtClean="0"/>
              <a:t>36</a:t>
            </a:fld>
            <a:endParaRPr lang="en-US" dirty="0"/>
          </a:p>
        </p:txBody>
      </p:sp>
    </p:spTree>
    <p:extLst>
      <p:ext uri="{BB962C8B-B14F-4D97-AF65-F5344CB8AC3E}">
        <p14:creationId xmlns:p14="http://schemas.microsoft.com/office/powerpoint/2010/main" val="97454967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017D57-F524-107C-7678-3835C9D58A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A5DD3B-0972-5E57-29C1-8F04AFBA2F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0AB632-D5AF-B71C-9CF8-FCD8D206AE1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1CCCDC1-DC57-EA59-0E1F-8402EFE7260C}"/>
              </a:ext>
            </a:extLst>
          </p:cNvPr>
          <p:cNvSpPr>
            <a:spLocks noGrp="1"/>
          </p:cNvSpPr>
          <p:nvPr>
            <p:ph type="sldNum" sz="quarter" idx="5"/>
          </p:nvPr>
        </p:nvSpPr>
        <p:spPr/>
        <p:txBody>
          <a:bodyPr/>
          <a:lstStyle/>
          <a:p>
            <a:fld id="{1B632935-5E68-4798-82B3-865B63E5EBAC}" type="slidenum">
              <a:rPr lang="en-US" smtClean="0"/>
              <a:t>37</a:t>
            </a:fld>
            <a:endParaRPr lang="en-US" dirty="0"/>
          </a:p>
        </p:txBody>
      </p:sp>
    </p:spTree>
    <p:extLst>
      <p:ext uri="{BB962C8B-B14F-4D97-AF65-F5344CB8AC3E}">
        <p14:creationId xmlns:p14="http://schemas.microsoft.com/office/powerpoint/2010/main" val="25775869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A1BC02-526D-17F6-8B56-A6C64BE08535}"/>
            </a:ext>
          </a:extLst>
        </p:cNvPr>
        <p:cNvGrpSpPr/>
        <p:nvPr/>
      </p:nvGrpSpPr>
      <p:grpSpPr>
        <a:xfrm>
          <a:off x="0" y="0"/>
          <a:ext cx="0" cy="0"/>
          <a:chOff x="0" y="0"/>
          <a:chExt cx="0" cy="0"/>
        </a:xfrm>
      </p:grpSpPr>
      <p:sp>
        <p:nvSpPr>
          <p:cNvPr id="122882" name="Slide Image Placeholder 1">
            <a:extLst>
              <a:ext uri="{FF2B5EF4-FFF2-40B4-BE49-F238E27FC236}">
                <a16:creationId xmlns:a16="http://schemas.microsoft.com/office/drawing/2014/main" id="{B1713582-2AAE-813A-D55D-960E715B2D6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883" name="Notes Placeholder 2">
            <a:extLst>
              <a:ext uri="{FF2B5EF4-FFF2-40B4-BE49-F238E27FC236}">
                <a16:creationId xmlns:a16="http://schemas.microsoft.com/office/drawing/2014/main" id="{C1748ADA-E90A-C2E1-D0A7-A158EF1A0D6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22884" name="Slide Number Placeholder 3">
            <a:extLst>
              <a:ext uri="{FF2B5EF4-FFF2-40B4-BE49-F238E27FC236}">
                <a16:creationId xmlns:a16="http://schemas.microsoft.com/office/drawing/2014/main" id="{CC3D175B-7DFE-0708-126F-32B5DA35B52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Schoolbook" panose="02040604050505020304" pitchFamily="18" charset="0"/>
              </a:defRPr>
            </a:lvl1pPr>
            <a:lvl2pPr marL="757066" indent="-291179">
              <a:defRPr>
                <a:solidFill>
                  <a:schemeClr val="tx1"/>
                </a:solidFill>
                <a:latin typeface="Century Schoolbook" panose="02040604050505020304" pitchFamily="18" charset="0"/>
              </a:defRPr>
            </a:lvl2pPr>
            <a:lvl3pPr marL="1164717" indent="-232943">
              <a:defRPr>
                <a:solidFill>
                  <a:schemeClr val="tx1"/>
                </a:solidFill>
                <a:latin typeface="Century Schoolbook" panose="02040604050505020304" pitchFamily="18" charset="0"/>
              </a:defRPr>
            </a:lvl3pPr>
            <a:lvl4pPr marL="1630604" indent="-232943">
              <a:defRPr>
                <a:solidFill>
                  <a:schemeClr val="tx1"/>
                </a:solidFill>
                <a:latin typeface="Century Schoolbook" panose="02040604050505020304" pitchFamily="18" charset="0"/>
              </a:defRPr>
            </a:lvl4pPr>
            <a:lvl5pPr marL="2096491" indent="-232943">
              <a:defRPr>
                <a:solidFill>
                  <a:schemeClr val="tx1"/>
                </a:solidFill>
                <a:latin typeface="Century Schoolbook" panose="02040604050505020304" pitchFamily="18" charset="0"/>
              </a:defRPr>
            </a:lvl5pPr>
            <a:lvl6pPr marL="2562377" indent="-232943" defTabSz="465887" eaLnBrk="0" fontAlgn="base" hangingPunct="0">
              <a:spcBef>
                <a:spcPct val="0"/>
              </a:spcBef>
              <a:spcAft>
                <a:spcPct val="0"/>
              </a:spcAft>
              <a:defRPr>
                <a:solidFill>
                  <a:schemeClr val="tx1"/>
                </a:solidFill>
                <a:latin typeface="Century Schoolbook" panose="02040604050505020304" pitchFamily="18" charset="0"/>
              </a:defRPr>
            </a:lvl6pPr>
            <a:lvl7pPr marL="3028264" indent="-232943" defTabSz="465887" eaLnBrk="0" fontAlgn="base" hangingPunct="0">
              <a:spcBef>
                <a:spcPct val="0"/>
              </a:spcBef>
              <a:spcAft>
                <a:spcPct val="0"/>
              </a:spcAft>
              <a:defRPr>
                <a:solidFill>
                  <a:schemeClr val="tx1"/>
                </a:solidFill>
                <a:latin typeface="Century Schoolbook" panose="02040604050505020304" pitchFamily="18" charset="0"/>
              </a:defRPr>
            </a:lvl7pPr>
            <a:lvl8pPr marL="3494151" indent="-232943" defTabSz="465887" eaLnBrk="0" fontAlgn="base" hangingPunct="0">
              <a:spcBef>
                <a:spcPct val="0"/>
              </a:spcBef>
              <a:spcAft>
                <a:spcPct val="0"/>
              </a:spcAft>
              <a:defRPr>
                <a:solidFill>
                  <a:schemeClr val="tx1"/>
                </a:solidFill>
                <a:latin typeface="Century Schoolbook" panose="02040604050505020304" pitchFamily="18" charset="0"/>
              </a:defRPr>
            </a:lvl8pPr>
            <a:lvl9pPr marL="3960038" indent="-232943" defTabSz="465887" eaLnBrk="0" fontAlgn="base" hangingPunct="0">
              <a:spcBef>
                <a:spcPct val="0"/>
              </a:spcBef>
              <a:spcAft>
                <a:spcPct val="0"/>
              </a:spcAft>
              <a:defRPr>
                <a:solidFill>
                  <a:schemeClr val="tx1"/>
                </a:solidFill>
                <a:latin typeface="Century Schoolbook" panose="02040604050505020304" pitchFamily="18" charset="0"/>
              </a:defRPr>
            </a:lvl9pPr>
          </a:lstStyle>
          <a:p>
            <a:pPr marL="0" marR="0" lvl="0" indent="0" algn="r" defTabSz="465887" rtl="0" eaLnBrk="1" fontAlgn="base" latinLnBrk="0" hangingPunct="1">
              <a:lnSpc>
                <a:spcPct val="100000"/>
              </a:lnSpc>
              <a:spcBef>
                <a:spcPct val="0"/>
              </a:spcBef>
              <a:spcAft>
                <a:spcPct val="0"/>
              </a:spcAft>
              <a:buClrTx/>
              <a:buSzTx/>
              <a:buFontTx/>
              <a:buNone/>
              <a:tabLst/>
              <a:defRPr/>
            </a:pPr>
            <a:fld id="{C9F696D4-0BF1-4E7A-A3BC-3ACE9DF439F7}" type="slidenum">
              <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pPr marL="0" marR="0" lvl="0" indent="0" algn="r" defTabSz="465887" rtl="0" eaLnBrk="1" fontAlgn="base" latinLnBrk="0" hangingPunct="1">
                <a:lnSpc>
                  <a:spcPct val="100000"/>
                </a:lnSpc>
                <a:spcBef>
                  <a:spcPct val="0"/>
                </a:spcBef>
                <a:spcAft>
                  <a:spcPct val="0"/>
                </a:spcAft>
                <a:buClrTx/>
                <a:buSzTx/>
                <a:buFontTx/>
                <a:buNone/>
                <a:tabLst/>
                <a:defRPr/>
              </a:pPr>
              <a:t>38</a:t>
            </a:fld>
            <a:endParaRPr kumimoji="0" lang="en-US" alt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81716227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E6C2A9-45F1-5F7E-A89E-6B76FFD21E1A}"/>
            </a:ext>
          </a:extLst>
        </p:cNvPr>
        <p:cNvGrpSpPr/>
        <p:nvPr/>
      </p:nvGrpSpPr>
      <p:grpSpPr>
        <a:xfrm>
          <a:off x="0" y="0"/>
          <a:ext cx="0" cy="0"/>
          <a:chOff x="0" y="0"/>
          <a:chExt cx="0" cy="0"/>
        </a:xfrm>
      </p:grpSpPr>
      <p:sp>
        <p:nvSpPr>
          <p:cNvPr id="122882" name="Slide Image Placeholder 1">
            <a:extLst>
              <a:ext uri="{FF2B5EF4-FFF2-40B4-BE49-F238E27FC236}">
                <a16:creationId xmlns:a16="http://schemas.microsoft.com/office/drawing/2014/main" id="{0BBFB3F0-BCB0-B1C4-5140-B610E5A4A94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883" name="Notes Placeholder 2">
            <a:extLst>
              <a:ext uri="{FF2B5EF4-FFF2-40B4-BE49-F238E27FC236}">
                <a16:creationId xmlns:a16="http://schemas.microsoft.com/office/drawing/2014/main" id="{4F292127-B462-57E4-FCE6-FF4300109DB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22884" name="Slide Number Placeholder 3">
            <a:extLst>
              <a:ext uri="{FF2B5EF4-FFF2-40B4-BE49-F238E27FC236}">
                <a16:creationId xmlns:a16="http://schemas.microsoft.com/office/drawing/2014/main" id="{52BBEEB3-EDBA-3276-BB2E-5F84F1AFEEE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Schoolbook" panose="02040604050505020304" pitchFamily="18" charset="0"/>
              </a:defRPr>
            </a:lvl1pPr>
            <a:lvl2pPr marL="757066" indent="-291179">
              <a:defRPr>
                <a:solidFill>
                  <a:schemeClr val="tx1"/>
                </a:solidFill>
                <a:latin typeface="Century Schoolbook" panose="02040604050505020304" pitchFamily="18" charset="0"/>
              </a:defRPr>
            </a:lvl2pPr>
            <a:lvl3pPr marL="1164717" indent="-232943">
              <a:defRPr>
                <a:solidFill>
                  <a:schemeClr val="tx1"/>
                </a:solidFill>
                <a:latin typeface="Century Schoolbook" panose="02040604050505020304" pitchFamily="18" charset="0"/>
              </a:defRPr>
            </a:lvl3pPr>
            <a:lvl4pPr marL="1630604" indent="-232943">
              <a:defRPr>
                <a:solidFill>
                  <a:schemeClr val="tx1"/>
                </a:solidFill>
                <a:latin typeface="Century Schoolbook" panose="02040604050505020304" pitchFamily="18" charset="0"/>
              </a:defRPr>
            </a:lvl4pPr>
            <a:lvl5pPr marL="2096491" indent="-232943">
              <a:defRPr>
                <a:solidFill>
                  <a:schemeClr val="tx1"/>
                </a:solidFill>
                <a:latin typeface="Century Schoolbook" panose="02040604050505020304" pitchFamily="18" charset="0"/>
              </a:defRPr>
            </a:lvl5pPr>
            <a:lvl6pPr marL="2562377" indent="-232943" defTabSz="465887" eaLnBrk="0" fontAlgn="base" hangingPunct="0">
              <a:spcBef>
                <a:spcPct val="0"/>
              </a:spcBef>
              <a:spcAft>
                <a:spcPct val="0"/>
              </a:spcAft>
              <a:defRPr>
                <a:solidFill>
                  <a:schemeClr val="tx1"/>
                </a:solidFill>
                <a:latin typeface="Century Schoolbook" panose="02040604050505020304" pitchFamily="18" charset="0"/>
              </a:defRPr>
            </a:lvl6pPr>
            <a:lvl7pPr marL="3028264" indent="-232943" defTabSz="465887" eaLnBrk="0" fontAlgn="base" hangingPunct="0">
              <a:spcBef>
                <a:spcPct val="0"/>
              </a:spcBef>
              <a:spcAft>
                <a:spcPct val="0"/>
              </a:spcAft>
              <a:defRPr>
                <a:solidFill>
                  <a:schemeClr val="tx1"/>
                </a:solidFill>
                <a:latin typeface="Century Schoolbook" panose="02040604050505020304" pitchFamily="18" charset="0"/>
              </a:defRPr>
            </a:lvl7pPr>
            <a:lvl8pPr marL="3494151" indent="-232943" defTabSz="465887" eaLnBrk="0" fontAlgn="base" hangingPunct="0">
              <a:spcBef>
                <a:spcPct val="0"/>
              </a:spcBef>
              <a:spcAft>
                <a:spcPct val="0"/>
              </a:spcAft>
              <a:defRPr>
                <a:solidFill>
                  <a:schemeClr val="tx1"/>
                </a:solidFill>
                <a:latin typeface="Century Schoolbook" panose="02040604050505020304" pitchFamily="18" charset="0"/>
              </a:defRPr>
            </a:lvl8pPr>
            <a:lvl9pPr marL="3960038" indent="-232943" defTabSz="465887" eaLnBrk="0" fontAlgn="base" hangingPunct="0">
              <a:spcBef>
                <a:spcPct val="0"/>
              </a:spcBef>
              <a:spcAft>
                <a:spcPct val="0"/>
              </a:spcAft>
              <a:defRPr>
                <a:solidFill>
                  <a:schemeClr val="tx1"/>
                </a:solidFill>
                <a:latin typeface="Century Schoolbook" panose="02040604050505020304" pitchFamily="18" charset="0"/>
              </a:defRPr>
            </a:lvl9pPr>
          </a:lstStyle>
          <a:p>
            <a:pPr marL="0" marR="0" lvl="0" indent="0" algn="r" defTabSz="465887" rtl="0" eaLnBrk="1" fontAlgn="base" latinLnBrk="0" hangingPunct="1">
              <a:lnSpc>
                <a:spcPct val="100000"/>
              </a:lnSpc>
              <a:spcBef>
                <a:spcPct val="0"/>
              </a:spcBef>
              <a:spcAft>
                <a:spcPct val="0"/>
              </a:spcAft>
              <a:buClrTx/>
              <a:buSzTx/>
              <a:buFontTx/>
              <a:buNone/>
              <a:tabLst/>
              <a:defRPr/>
            </a:pPr>
            <a:fld id="{C9F696D4-0BF1-4E7A-A3BC-3ACE9DF439F7}" type="slidenum">
              <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pPr marL="0" marR="0" lvl="0" indent="0" algn="r" defTabSz="465887" rtl="0" eaLnBrk="1" fontAlgn="base" latinLnBrk="0" hangingPunct="1">
                <a:lnSpc>
                  <a:spcPct val="100000"/>
                </a:lnSpc>
                <a:spcBef>
                  <a:spcPct val="0"/>
                </a:spcBef>
                <a:spcAft>
                  <a:spcPct val="0"/>
                </a:spcAft>
                <a:buClrTx/>
                <a:buSzTx/>
                <a:buFontTx/>
                <a:buNone/>
                <a:tabLst/>
                <a:defRPr/>
              </a:pPr>
              <a:t>39</a:t>
            </a:fld>
            <a:endParaRPr kumimoji="0" lang="en-US" alt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74649916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FF17C7-01D0-17E9-9ACA-1A868D708D23}"/>
            </a:ext>
          </a:extLst>
        </p:cNvPr>
        <p:cNvGrpSpPr/>
        <p:nvPr/>
      </p:nvGrpSpPr>
      <p:grpSpPr>
        <a:xfrm>
          <a:off x="0" y="0"/>
          <a:ext cx="0" cy="0"/>
          <a:chOff x="0" y="0"/>
          <a:chExt cx="0" cy="0"/>
        </a:xfrm>
      </p:grpSpPr>
      <p:sp>
        <p:nvSpPr>
          <p:cNvPr id="122882" name="Slide Image Placeholder 1">
            <a:extLst>
              <a:ext uri="{FF2B5EF4-FFF2-40B4-BE49-F238E27FC236}">
                <a16:creationId xmlns:a16="http://schemas.microsoft.com/office/drawing/2014/main" id="{0CB82319-84AE-9027-BF3F-06AB2C1D84B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883" name="Notes Placeholder 2">
            <a:extLst>
              <a:ext uri="{FF2B5EF4-FFF2-40B4-BE49-F238E27FC236}">
                <a16:creationId xmlns:a16="http://schemas.microsoft.com/office/drawing/2014/main" id="{AAE054DB-A23F-BE4F-66F0-3F41C29EB66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22884" name="Slide Number Placeholder 3">
            <a:extLst>
              <a:ext uri="{FF2B5EF4-FFF2-40B4-BE49-F238E27FC236}">
                <a16:creationId xmlns:a16="http://schemas.microsoft.com/office/drawing/2014/main" id="{46893865-0E4D-2501-DDC6-746356FEAB8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Schoolbook" panose="02040604050505020304" pitchFamily="18" charset="0"/>
              </a:defRPr>
            </a:lvl1pPr>
            <a:lvl2pPr marL="757066" indent="-291179">
              <a:defRPr>
                <a:solidFill>
                  <a:schemeClr val="tx1"/>
                </a:solidFill>
                <a:latin typeface="Century Schoolbook" panose="02040604050505020304" pitchFamily="18" charset="0"/>
              </a:defRPr>
            </a:lvl2pPr>
            <a:lvl3pPr marL="1164717" indent="-232943">
              <a:defRPr>
                <a:solidFill>
                  <a:schemeClr val="tx1"/>
                </a:solidFill>
                <a:latin typeface="Century Schoolbook" panose="02040604050505020304" pitchFamily="18" charset="0"/>
              </a:defRPr>
            </a:lvl3pPr>
            <a:lvl4pPr marL="1630604" indent="-232943">
              <a:defRPr>
                <a:solidFill>
                  <a:schemeClr val="tx1"/>
                </a:solidFill>
                <a:latin typeface="Century Schoolbook" panose="02040604050505020304" pitchFamily="18" charset="0"/>
              </a:defRPr>
            </a:lvl4pPr>
            <a:lvl5pPr marL="2096491" indent="-232943">
              <a:defRPr>
                <a:solidFill>
                  <a:schemeClr val="tx1"/>
                </a:solidFill>
                <a:latin typeface="Century Schoolbook" panose="02040604050505020304" pitchFamily="18" charset="0"/>
              </a:defRPr>
            </a:lvl5pPr>
            <a:lvl6pPr marL="2562377" indent="-232943" defTabSz="465887" eaLnBrk="0" fontAlgn="base" hangingPunct="0">
              <a:spcBef>
                <a:spcPct val="0"/>
              </a:spcBef>
              <a:spcAft>
                <a:spcPct val="0"/>
              </a:spcAft>
              <a:defRPr>
                <a:solidFill>
                  <a:schemeClr val="tx1"/>
                </a:solidFill>
                <a:latin typeface="Century Schoolbook" panose="02040604050505020304" pitchFamily="18" charset="0"/>
              </a:defRPr>
            </a:lvl6pPr>
            <a:lvl7pPr marL="3028264" indent="-232943" defTabSz="465887" eaLnBrk="0" fontAlgn="base" hangingPunct="0">
              <a:spcBef>
                <a:spcPct val="0"/>
              </a:spcBef>
              <a:spcAft>
                <a:spcPct val="0"/>
              </a:spcAft>
              <a:defRPr>
                <a:solidFill>
                  <a:schemeClr val="tx1"/>
                </a:solidFill>
                <a:latin typeface="Century Schoolbook" panose="02040604050505020304" pitchFamily="18" charset="0"/>
              </a:defRPr>
            </a:lvl7pPr>
            <a:lvl8pPr marL="3494151" indent="-232943" defTabSz="465887" eaLnBrk="0" fontAlgn="base" hangingPunct="0">
              <a:spcBef>
                <a:spcPct val="0"/>
              </a:spcBef>
              <a:spcAft>
                <a:spcPct val="0"/>
              </a:spcAft>
              <a:defRPr>
                <a:solidFill>
                  <a:schemeClr val="tx1"/>
                </a:solidFill>
                <a:latin typeface="Century Schoolbook" panose="02040604050505020304" pitchFamily="18" charset="0"/>
              </a:defRPr>
            </a:lvl8pPr>
            <a:lvl9pPr marL="3960038" indent="-232943" defTabSz="465887" eaLnBrk="0" fontAlgn="base" hangingPunct="0">
              <a:spcBef>
                <a:spcPct val="0"/>
              </a:spcBef>
              <a:spcAft>
                <a:spcPct val="0"/>
              </a:spcAft>
              <a:defRPr>
                <a:solidFill>
                  <a:schemeClr val="tx1"/>
                </a:solidFill>
                <a:latin typeface="Century Schoolbook" panose="02040604050505020304" pitchFamily="18" charset="0"/>
              </a:defRPr>
            </a:lvl9pPr>
          </a:lstStyle>
          <a:p>
            <a:pPr marL="0" marR="0" lvl="0" indent="0" algn="r" defTabSz="465887" rtl="0" eaLnBrk="1" fontAlgn="base" latinLnBrk="0" hangingPunct="1">
              <a:lnSpc>
                <a:spcPct val="100000"/>
              </a:lnSpc>
              <a:spcBef>
                <a:spcPct val="0"/>
              </a:spcBef>
              <a:spcAft>
                <a:spcPct val="0"/>
              </a:spcAft>
              <a:buClrTx/>
              <a:buSzTx/>
              <a:buFontTx/>
              <a:buNone/>
              <a:tabLst/>
              <a:defRPr/>
            </a:pPr>
            <a:fld id="{C9F696D4-0BF1-4E7A-A3BC-3ACE9DF439F7}" type="slidenum">
              <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pPr marL="0" marR="0" lvl="0" indent="0" algn="r" defTabSz="465887" rtl="0" eaLnBrk="1" fontAlgn="base" latinLnBrk="0" hangingPunct="1">
                <a:lnSpc>
                  <a:spcPct val="100000"/>
                </a:lnSpc>
                <a:spcBef>
                  <a:spcPct val="0"/>
                </a:spcBef>
                <a:spcAft>
                  <a:spcPct val="0"/>
                </a:spcAft>
                <a:buClrTx/>
                <a:buSzTx/>
                <a:buFontTx/>
                <a:buNone/>
                <a:tabLst/>
                <a:defRPr/>
              </a:pPr>
              <a:t>40</a:t>
            </a:fld>
            <a:endParaRPr kumimoji="0" lang="en-US" alt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65493489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393C9B-C01C-69DA-90D1-682B904B40BB}"/>
            </a:ext>
          </a:extLst>
        </p:cNvPr>
        <p:cNvGrpSpPr/>
        <p:nvPr/>
      </p:nvGrpSpPr>
      <p:grpSpPr>
        <a:xfrm>
          <a:off x="0" y="0"/>
          <a:ext cx="0" cy="0"/>
          <a:chOff x="0" y="0"/>
          <a:chExt cx="0" cy="0"/>
        </a:xfrm>
      </p:grpSpPr>
      <p:sp>
        <p:nvSpPr>
          <p:cNvPr id="122882" name="Slide Image Placeholder 1">
            <a:extLst>
              <a:ext uri="{FF2B5EF4-FFF2-40B4-BE49-F238E27FC236}">
                <a16:creationId xmlns:a16="http://schemas.microsoft.com/office/drawing/2014/main" id="{4D6BCBAC-E2BE-5482-94B4-DBF301F2702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883" name="Notes Placeholder 2">
            <a:extLst>
              <a:ext uri="{FF2B5EF4-FFF2-40B4-BE49-F238E27FC236}">
                <a16:creationId xmlns:a16="http://schemas.microsoft.com/office/drawing/2014/main" id="{C2540BC7-1C0A-4687-C470-C955BE81892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22884" name="Slide Number Placeholder 3">
            <a:extLst>
              <a:ext uri="{FF2B5EF4-FFF2-40B4-BE49-F238E27FC236}">
                <a16:creationId xmlns:a16="http://schemas.microsoft.com/office/drawing/2014/main" id="{39EE6FED-0B3D-2FC2-2A4A-87E786CA29F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Schoolbook" panose="02040604050505020304" pitchFamily="18" charset="0"/>
              </a:defRPr>
            </a:lvl1pPr>
            <a:lvl2pPr marL="757066" indent="-291179">
              <a:defRPr>
                <a:solidFill>
                  <a:schemeClr val="tx1"/>
                </a:solidFill>
                <a:latin typeface="Century Schoolbook" panose="02040604050505020304" pitchFamily="18" charset="0"/>
              </a:defRPr>
            </a:lvl2pPr>
            <a:lvl3pPr marL="1164717" indent="-232943">
              <a:defRPr>
                <a:solidFill>
                  <a:schemeClr val="tx1"/>
                </a:solidFill>
                <a:latin typeface="Century Schoolbook" panose="02040604050505020304" pitchFamily="18" charset="0"/>
              </a:defRPr>
            </a:lvl3pPr>
            <a:lvl4pPr marL="1630604" indent="-232943">
              <a:defRPr>
                <a:solidFill>
                  <a:schemeClr val="tx1"/>
                </a:solidFill>
                <a:latin typeface="Century Schoolbook" panose="02040604050505020304" pitchFamily="18" charset="0"/>
              </a:defRPr>
            </a:lvl4pPr>
            <a:lvl5pPr marL="2096491" indent="-232943">
              <a:defRPr>
                <a:solidFill>
                  <a:schemeClr val="tx1"/>
                </a:solidFill>
                <a:latin typeface="Century Schoolbook" panose="02040604050505020304" pitchFamily="18" charset="0"/>
              </a:defRPr>
            </a:lvl5pPr>
            <a:lvl6pPr marL="2562377" indent="-232943" defTabSz="465887" eaLnBrk="0" fontAlgn="base" hangingPunct="0">
              <a:spcBef>
                <a:spcPct val="0"/>
              </a:spcBef>
              <a:spcAft>
                <a:spcPct val="0"/>
              </a:spcAft>
              <a:defRPr>
                <a:solidFill>
                  <a:schemeClr val="tx1"/>
                </a:solidFill>
                <a:latin typeface="Century Schoolbook" panose="02040604050505020304" pitchFamily="18" charset="0"/>
              </a:defRPr>
            </a:lvl6pPr>
            <a:lvl7pPr marL="3028264" indent="-232943" defTabSz="465887" eaLnBrk="0" fontAlgn="base" hangingPunct="0">
              <a:spcBef>
                <a:spcPct val="0"/>
              </a:spcBef>
              <a:spcAft>
                <a:spcPct val="0"/>
              </a:spcAft>
              <a:defRPr>
                <a:solidFill>
                  <a:schemeClr val="tx1"/>
                </a:solidFill>
                <a:latin typeface="Century Schoolbook" panose="02040604050505020304" pitchFamily="18" charset="0"/>
              </a:defRPr>
            </a:lvl7pPr>
            <a:lvl8pPr marL="3494151" indent="-232943" defTabSz="465887" eaLnBrk="0" fontAlgn="base" hangingPunct="0">
              <a:spcBef>
                <a:spcPct val="0"/>
              </a:spcBef>
              <a:spcAft>
                <a:spcPct val="0"/>
              </a:spcAft>
              <a:defRPr>
                <a:solidFill>
                  <a:schemeClr val="tx1"/>
                </a:solidFill>
                <a:latin typeface="Century Schoolbook" panose="02040604050505020304" pitchFamily="18" charset="0"/>
              </a:defRPr>
            </a:lvl8pPr>
            <a:lvl9pPr marL="3960038" indent="-232943" defTabSz="465887" eaLnBrk="0" fontAlgn="base" hangingPunct="0">
              <a:spcBef>
                <a:spcPct val="0"/>
              </a:spcBef>
              <a:spcAft>
                <a:spcPct val="0"/>
              </a:spcAft>
              <a:defRPr>
                <a:solidFill>
                  <a:schemeClr val="tx1"/>
                </a:solidFill>
                <a:latin typeface="Century Schoolbook" panose="02040604050505020304" pitchFamily="18" charset="0"/>
              </a:defRPr>
            </a:lvl9pPr>
          </a:lstStyle>
          <a:p>
            <a:pPr marL="0" marR="0" lvl="0" indent="0" algn="r" defTabSz="465887" rtl="0" eaLnBrk="1" fontAlgn="base" latinLnBrk="0" hangingPunct="1">
              <a:lnSpc>
                <a:spcPct val="100000"/>
              </a:lnSpc>
              <a:spcBef>
                <a:spcPct val="0"/>
              </a:spcBef>
              <a:spcAft>
                <a:spcPct val="0"/>
              </a:spcAft>
              <a:buClrTx/>
              <a:buSzTx/>
              <a:buFontTx/>
              <a:buNone/>
              <a:tabLst/>
              <a:defRPr/>
            </a:pPr>
            <a:fld id="{C9F696D4-0BF1-4E7A-A3BC-3ACE9DF439F7}" type="slidenum">
              <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pPr marL="0" marR="0" lvl="0" indent="0" algn="r" defTabSz="465887" rtl="0" eaLnBrk="1" fontAlgn="base" latinLnBrk="0" hangingPunct="1">
                <a:lnSpc>
                  <a:spcPct val="100000"/>
                </a:lnSpc>
                <a:spcBef>
                  <a:spcPct val="0"/>
                </a:spcBef>
                <a:spcAft>
                  <a:spcPct val="0"/>
                </a:spcAft>
                <a:buClrTx/>
                <a:buSzTx/>
                <a:buFontTx/>
                <a:buNone/>
                <a:tabLst/>
                <a:defRPr/>
              </a:pPr>
              <a:t>41</a:t>
            </a:fld>
            <a:endParaRPr kumimoji="0" lang="en-US" alt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1098878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32935-5E68-4798-82B3-865B63E5EBAC}" type="slidenum">
              <a:rPr lang="en-US" smtClean="0"/>
              <a:t>3</a:t>
            </a:fld>
            <a:endParaRPr lang="en-US" dirty="0"/>
          </a:p>
        </p:txBody>
      </p:sp>
    </p:spTree>
    <p:extLst>
      <p:ext uri="{BB962C8B-B14F-4D97-AF65-F5344CB8AC3E}">
        <p14:creationId xmlns:p14="http://schemas.microsoft.com/office/powerpoint/2010/main" val="28881312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45ED3-09B2-F299-7EFD-9F0B39E7D5CF}"/>
            </a:ext>
          </a:extLst>
        </p:cNvPr>
        <p:cNvGrpSpPr/>
        <p:nvPr/>
      </p:nvGrpSpPr>
      <p:grpSpPr>
        <a:xfrm>
          <a:off x="0" y="0"/>
          <a:ext cx="0" cy="0"/>
          <a:chOff x="0" y="0"/>
          <a:chExt cx="0" cy="0"/>
        </a:xfrm>
      </p:grpSpPr>
      <p:sp>
        <p:nvSpPr>
          <p:cNvPr id="122882" name="Slide Image Placeholder 1">
            <a:extLst>
              <a:ext uri="{FF2B5EF4-FFF2-40B4-BE49-F238E27FC236}">
                <a16:creationId xmlns:a16="http://schemas.microsoft.com/office/drawing/2014/main" id="{EA2BFFD2-0AE5-56B3-0089-A62EFA3A290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883" name="Notes Placeholder 2">
            <a:extLst>
              <a:ext uri="{FF2B5EF4-FFF2-40B4-BE49-F238E27FC236}">
                <a16:creationId xmlns:a16="http://schemas.microsoft.com/office/drawing/2014/main" id="{078E8BFC-ADAD-17E1-6C32-89AF67F9FBF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22884" name="Slide Number Placeholder 3">
            <a:extLst>
              <a:ext uri="{FF2B5EF4-FFF2-40B4-BE49-F238E27FC236}">
                <a16:creationId xmlns:a16="http://schemas.microsoft.com/office/drawing/2014/main" id="{3B0BE074-B25E-4385-D822-EABEBAF4879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Schoolbook" panose="02040604050505020304" pitchFamily="18" charset="0"/>
              </a:defRPr>
            </a:lvl1pPr>
            <a:lvl2pPr marL="757066" indent="-291179">
              <a:defRPr>
                <a:solidFill>
                  <a:schemeClr val="tx1"/>
                </a:solidFill>
                <a:latin typeface="Century Schoolbook" panose="02040604050505020304" pitchFamily="18" charset="0"/>
              </a:defRPr>
            </a:lvl2pPr>
            <a:lvl3pPr marL="1164717" indent="-232943">
              <a:defRPr>
                <a:solidFill>
                  <a:schemeClr val="tx1"/>
                </a:solidFill>
                <a:latin typeface="Century Schoolbook" panose="02040604050505020304" pitchFamily="18" charset="0"/>
              </a:defRPr>
            </a:lvl3pPr>
            <a:lvl4pPr marL="1630604" indent="-232943">
              <a:defRPr>
                <a:solidFill>
                  <a:schemeClr val="tx1"/>
                </a:solidFill>
                <a:latin typeface="Century Schoolbook" panose="02040604050505020304" pitchFamily="18" charset="0"/>
              </a:defRPr>
            </a:lvl4pPr>
            <a:lvl5pPr marL="2096491" indent="-232943">
              <a:defRPr>
                <a:solidFill>
                  <a:schemeClr val="tx1"/>
                </a:solidFill>
                <a:latin typeface="Century Schoolbook" panose="02040604050505020304" pitchFamily="18" charset="0"/>
              </a:defRPr>
            </a:lvl5pPr>
            <a:lvl6pPr marL="2562377" indent="-232943" defTabSz="465887" eaLnBrk="0" fontAlgn="base" hangingPunct="0">
              <a:spcBef>
                <a:spcPct val="0"/>
              </a:spcBef>
              <a:spcAft>
                <a:spcPct val="0"/>
              </a:spcAft>
              <a:defRPr>
                <a:solidFill>
                  <a:schemeClr val="tx1"/>
                </a:solidFill>
                <a:latin typeface="Century Schoolbook" panose="02040604050505020304" pitchFamily="18" charset="0"/>
              </a:defRPr>
            </a:lvl6pPr>
            <a:lvl7pPr marL="3028264" indent="-232943" defTabSz="465887" eaLnBrk="0" fontAlgn="base" hangingPunct="0">
              <a:spcBef>
                <a:spcPct val="0"/>
              </a:spcBef>
              <a:spcAft>
                <a:spcPct val="0"/>
              </a:spcAft>
              <a:defRPr>
                <a:solidFill>
                  <a:schemeClr val="tx1"/>
                </a:solidFill>
                <a:latin typeface="Century Schoolbook" panose="02040604050505020304" pitchFamily="18" charset="0"/>
              </a:defRPr>
            </a:lvl7pPr>
            <a:lvl8pPr marL="3494151" indent="-232943" defTabSz="465887" eaLnBrk="0" fontAlgn="base" hangingPunct="0">
              <a:spcBef>
                <a:spcPct val="0"/>
              </a:spcBef>
              <a:spcAft>
                <a:spcPct val="0"/>
              </a:spcAft>
              <a:defRPr>
                <a:solidFill>
                  <a:schemeClr val="tx1"/>
                </a:solidFill>
                <a:latin typeface="Century Schoolbook" panose="02040604050505020304" pitchFamily="18" charset="0"/>
              </a:defRPr>
            </a:lvl8pPr>
            <a:lvl9pPr marL="3960038" indent="-232943" defTabSz="465887" eaLnBrk="0" fontAlgn="base" hangingPunct="0">
              <a:spcBef>
                <a:spcPct val="0"/>
              </a:spcBef>
              <a:spcAft>
                <a:spcPct val="0"/>
              </a:spcAft>
              <a:defRPr>
                <a:solidFill>
                  <a:schemeClr val="tx1"/>
                </a:solidFill>
                <a:latin typeface="Century Schoolbook" panose="02040604050505020304" pitchFamily="18" charset="0"/>
              </a:defRPr>
            </a:lvl9pPr>
          </a:lstStyle>
          <a:p>
            <a:pPr marL="0" marR="0" lvl="0" indent="0" algn="r" defTabSz="465887" rtl="0" eaLnBrk="1" fontAlgn="base" latinLnBrk="0" hangingPunct="1">
              <a:lnSpc>
                <a:spcPct val="100000"/>
              </a:lnSpc>
              <a:spcBef>
                <a:spcPct val="0"/>
              </a:spcBef>
              <a:spcAft>
                <a:spcPct val="0"/>
              </a:spcAft>
              <a:buClrTx/>
              <a:buSzTx/>
              <a:buFontTx/>
              <a:buNone/>
              <a:tabLst/>
              <a:defRPr/>
            </a:pPr>
            <a:fld id="{C9F696D4-0BF1-4E7A-A3BC-3ACE9DF439F7}" type="slidenum">
              <a:rPr kumimoji="0" lang="en-US" altLang="en-US"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pPr marL="0" marR="0" lvl="0" indent="0" algn="r" defTabSz="465887" rtl="0" eaLnBrk="1" fontAlgn="base" latinLnBrk="0" hangingPunct="1">
                <a:lnSpc>
                  <a:spcPct val="100000"/>
                </a:lnSpc>
                <a:spcBef>
                  <a:spcPct val="0"/>
                </a:spcBef>
                <a:spcAft>
                  <a:spcPct val="0"/>
                </a:spcAft>
                <a:buClrTx/>
                <a:buSzTx/>
                <a:buFontTx/>
                <a:buNone/>
                <a:tabLst/>
                <a:defRPr/>
              </a:pPr>
              <a:t>42</a:t>
            </a:fld>
            <a:endParaRPr kumimoji="0" lang="en-US" alt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553524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78F6A0-4E90-2AFF-025B-5B4C55F6C7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E0A1A5-BE3B-6A52-9006-61680E6B80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9052E3-5CF7-B7C2-0FCD-6CEFBFF152A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3794D89-6186-ECCE-2CE7-61B7388CA12B}"/>
              </a:ext>
            </a:extLst>
          </p:cNvPr>
          <p:cNvSpPr>
            <a:spLocks noGrp="1"/>
          </p:cNvSpPr>
          <p:nvPr>
            <p:ph type="sldNum" sz="quarter" idx="5"/>
          </p:nvPr>
        </p:nvSpPr>
        <p:spPr/>
        <p:txBody>
          <a:bodyPr/>
          <a:lstStyle/>
          <a:p>
            <a:fld id="{1B632935-5E68-4798-82B3-865B63E5EBAC}" type="slidenum">
              <a:rPr lang="en-US" smtClean="0"/>
              <a:t>43</a:t>
            </a:fld>
            <a:endParaRPr lang="en-US" dirty="0"/>
          </a:p>
        </p:txBody>
      </p:sp>
    </p:spTree>
    <p:extLst>
      <p:ext uri="{BB962C8B-B14F-4D97-AF65-F5344CB8AC3E}">
        <p14:creationId xmlns:p14="http://schemas.microsoft.com/office/powerpoint/2010/main" val="375567038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AF80F9-50E0-E4AF-0526-A7E8E56DE9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A163ED-5EC1-1A66-6D4E-8330C42B51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1EF8D6-B37A-60EB-33B1-964731D2459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3DE0AFB-5030-7937-2CEE-6484AC3E8524}"/>
              </a:ext>
            </a:extLst>
          </p:cNvPr>
          <p:cNvSpPr>
            <a:spLocks noGrp="1"/>
          </p:cNvSpPr>
          <p:nvPr>
            <p:ph type="sldNum" sz="quarter" idx="5"/>
          </p:nvPr>
        </p:nvSpPr>
        <p:spPr/>
        <p:txBody>
          <a:bodyPr/>
          <a:lstStyle/>
          <a:p>
            <a:fld id="{1B632935-5E68-4798-82B3-865B63E5EBAC}" type="slidenum">
              <a:rPr lang="en-US" smtClean="0"/>
              <a:t>44</a:t>
            </a:fld>
            <a:endParaRPr lang="en-US" dirty="0"/>
          </a:p>
        </p:txBody>
      </p:sp>
    </p:spTree>
    <p:extLst>
      <p:ext uri="{BB962C8B-B14F-4D97-AF65-F5344CB8AC3E}">
        <p14:creationId xmlns:p14="http://schemas.microsoft.com/office/powerpoint/2010/main" val="200567795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AC416F-E8BF-CD66-2B0D-B62D072A4D6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0B9373-C806-D4FF-5098-90D6390E00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A7DF37-D91B-57FC-0BF6-1EE5A69568D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E73F3E0-7FD3-DFEF-1164-DE170AB5B9EF}"/>
              </a:ext>
            </a:extLst>
          </p:cNvPr>
          <p:cNvSpPr>
            <a:spLocks noGrp="1"/>
          </p:cNvSpPr>
          <p:nvPr>
            <p:ph type="sldNum" sz="quarter" idx="5"/>
          </p:nvPr>
        </p:nvSpPr>
        <p:spPr/>
        <p:txBody>
          <a:bodyPr/>
          <a:lstStyle/>
          <a:p>
            <a:fld id="{1B632935-5E68-4798-82B3-865B63E5EBAC}" type="slidenum">
              <a:rPr lang="en-US" smtClean="0"/>
              <a:t>45</a:t>
            </a:fld>
            <a:endParaRPr lang="en-US" dirty="0"/>
          </a:p>
        </p:txBody>
      </p:sp>
    </p:spTree>
    <p:extLst>
      <p:ext uri="{BB962C8B-B14F-4D97-AF65-F5344CB8AC3E}">
        <p14:creationId xmlns:p14="http://schemas.microsoft.com/office/powerpoint/2010/main" val="357930270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2375F2-001F-381D-E5EE-348B2D0EFE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903D92-B975-5B27-9581-69733FAA09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48A10B-6A3C-E772-3A29-785AC39382E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62C40E1-7F3E-6284-9E81-1B93EEF29C29}"/>
              </a:ext>
            </a:extLst>
          </p:cNvPr>
          <p:cNvSpPr>
            <a:spLocks noGrp="1"/>
          </p:cNvSpPr>
          <p:nvPr>
            <p:ph type="sldNum" sz="quarter" idx="5"/>
          </p:nvPr>
        </p:nvSpPr>
        <p:spPr/>
        <p:txBody>
          <a:bodyPr/>
          <a:lstStyle/>
          <a:p>
            <a:fld id="{1B632935-5E68-4798-82B3-865B63E5EBAC}" type="slidenum">
              <a:rPr lang="en-US" smtClean="0"/>
              <a:t>46</a:t>
            </a:fld>
            <a:endParaRPr lang="en-US" dirty="0"/>
          </a:p>
        </p:txBody>
      </p:sp>
    </p:spTree>
    <p:extLst>
      <p:ext uri="{BB962C8B-B14F-4D97-AF65-F5344CB8AC3E}">
        <p14:creationId xmlns:p14="http://schemas.microsoft.com/office/powerpoint/2010/main" val="322443819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3C91D5-46C2-D1B6-40E9-549F80DA6F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020931-46A5-39B2-23FD-87302703F1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1F9E41-83D8-6573-3088-5E8C7390194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20BA642-5FC7-F565-58E7-560ABC4C3F69}"/>
              </a:ext>
            </a:extLst>
          </p:cNvPr>
          <p:cNvSpPr>
            <a:spLocks noGrp="1"/>
          </p:cNvSpPr>
          <p:nvPr>
            <p:ph type="sldNum" sz="quarter" idx="5"/>
          </p:nvPr>
        </p:nvSpPr>
        <p:spPr/>
        <p:txBody>
          <a:bodyPr/>
          <a:lstStyle/>
          <a:p>
            <a:fld id="{1B632935-5E68-4798-82B3-865B63E5EBAC}" type="slidenum">
              <a:rPr lang="en-US" smtClean="0"/>
              <a:t>47</a:t>
            </a:fld>
            <a:endParaRPr lang="en-US" dirty="0"/>
          </a:p>
        </p:txBody>
      </p:sp>
    </p:spTree>
    <p:extLst>
      <p:ext uri="{BB962C8B-B14F-4D97-AF65-F5344CB8AC3E}">
        <p14:creationId xmlns:p14="http://schemas.microsoft.com/office/powerpoint/2010/main" val="261833401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32935-5E68-4798-82B3-865B63E5EBAC}" type="slidenum">
              <a:rPr lang="en-US" smtClean="0"/>
              <a:t>48</a:t>
            </a:fld>
            <a:endParaRPr lang="en-US" dirty="0"/>
          </a:p>
        </p:txBody>
      </p:sp>
    </p:spTree>
    <p:extLst>
      <p:ext uri="{BB962C8B-B14F-4D97-AF65-F5344CB8AC3E}">
        <p14:creationId xmlns:p14="http://schemas.microsoft.com/office/powerpoint/2010/main" val="170088304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DCB84E-5A06-2348-7418-D8E5FC83A3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78A5B5-E2E3-6C76-A348-3108030BBD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414EA0-81DD-E2DF-C108-6D73E3E5DE8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9F7CD8A-AA05-1BE5-7AB6-10443A236186}"/>
              </a:ext>
            </a:extLst>
          </p:cNvPr>
          <p:cNvSpPr>
            <a:spLocks noGrp="1"/>
          </p:cNvSpPr>
          <p:nvPr>
            <p:ph type="sldNum" sz="quarter" idx="5"/>
          </p:nvPr>
        </p:nvSpPr>
        <p:spPr/>
        <p:txBody>
          <a:bodyPr/>
          <a:lstStyle/>
          <a:p>
            <a:fld id="{1B632935-5E68-4798-82B3-865B63E5EBAC}" type="slidenum">
              <a:rPr lang="en-US" smtClean="0"/>
              <a:t>49</a:t>
            </a:fld>
            <a:endParaRPr lang="en-US" dirty="0"/>
          </a:p>
        </p:txBody>
      </p:sp>
    </p:spTree>
    <p:extLst>
      <p:ext uri="{BB962C8B-B14F-4D97-AF65-F5344CB8AC3E}">
        <p14:creationId xmlns:p14="http://schemas.microsoft.com/office/powerpoint/2010/main" val="392436667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2A0834-1D37-4C7E-36BC-4BEC4FE80E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C2B52E-1897-8626-150C-03BC9EF240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7632EE-04EF-B6B5-FEF0-8EBEF594943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6F09493-9FAC-179D-8666-2C513A8921C6}"/>
              </a:ext>
            </a:extLst>
          </p:cNvPr>
          <p:cNvSpPr>
            <a:spLocks noGrp="1"/>
          </p:cNvSpPr>
          <p:nvPr>
            <p:ph type="sldNum" sz="quarter" idx="5"/>
          </p:nvPr>
        </p:nvSpPr>
        <p:spPr/>
        <p:txBody>
          <a:bodyPr/>
          <a:lstStyle/>
          <a:p>
            <a:fld id="{1B632935-5E68-4798-82B3-865B63E5EBAC}" type="slidenum">
              <a:rPr lang="en-US" smtClean="0"/>
              <a:t>50</a:t>
            </a:fld>
            <a:endParaRPr lang="en-US" dirty="0"/>
          </a:p>
        </p:txBody>
      </p:sp>
    </p:spTree>
    <p:extLst>
      <p:ext uri="{BB962C8B-B14F-4D97-AF65-F5344CB8AC3E}">
        <p14:creationId xmlns:p14="http://schemas.microsoft.com/office/powerpoint/2010/main" val="196879110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B4E47F-BA5C-E79C-40C5-71051B7D90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5AEFCC-3FF5-83AA-163F-EB9A498F66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88EFF4-DFE6-E92C-4ED4-2EAEE49A8CD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FD93972-B2DE-6910-7639-8C5ED05A6F97}"/>
              </a:ext>
            </a:extLst>
          </p:cNvPr>
          <p:cNvSpPr>
            <a:spLocks noGrp="1"/>
          </p:cNvSpPr>
          <p:nvPr>
            <p:ph type="sldNum" sz="quarter" idx="5"/>
          </p:nvPr>
        </p:nvSpPr>
        <p:spPr/>
        <p:txBody>
          <a:bodyPr/>
          <a:lstStyle/>
          <a:p>
            <a:fld id="{1B632935-5E68-4798-82B3-865B63E5EBAC}" type="slidenum">
              <a:rPr lang="en-US" smtClean="0"/>
              <a:t>53</a:t>
            </a:fld>
            <a:endParaRPr lang="en-US" dirty="0"/>
          </a:p>
        </p:txBody>
      </p:sp>
    </p:spTree>
    <p:extLst>
      <p:ext uri="{BB962C8B-B14F-4D97-AF65-F5344CB8AC3E}">
        <p14:creationId xmlns:p14="http://schemas.microsoft.com/office/powerpoint/2010/main" val="15590067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E3228-4DED-45CA-AC47-0AF78B0E38D3}" type="slidenum">
              <a:rPr lang="en-US" smtClean="0"/>
              <a:t>16</a:t>
            </a:fld>
            <a:endParaRPr lang="en-US" dirty="0"/>
          </a:p>
        </p:txBody>
      </p:sp>
    </p:spTree>
    <p:extLst>
      <p:ext uri="{BB962C8B-B14F-4D97-AF65-F5344CB8AC3E}">
        <p14:creationId xmlns:p14="http://schemas.microsoft.com/office/powerpoint/2010/main" val="112586892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58DA08-E75A-A745-DB50-3AF4249A67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690954-0E92-ED6F-9EDF-BD877AE2D7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A90E2B-4928-7B6C-A9BE-BF85BA3A9F2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95F6765-F6CA-711D-1F67-3B23D691F4F8}"/>
              </a:ext>
            </a:extLst>
          </p:cNvPr>
          <p:cNvSpPr>
            <a:spLocks noGrp="1"/>
          </p:cNvSpPr>
          <p:nvPr>
            <p:ph type="sldNum" sz="quarter" idx="5"/>
          </p:nvPr>
        </p:nvSpPr>
        <p:spPr/>
        <p:txBody>
          <a:bodyPr/>
          <a:lstStyle/>
          <a:p>
            <a:fld id="{1B632935-5E68-4798-82B3-865B63E5EBAC}" type="slidenum">
              <a:rPr lang="en-US" smtClean="0"/>
              <a:t>54</a:t>
            </a:fld>
            <a:endParaRPr lang="en-US" dirty="0"/>
          </a:p>
        </p:txBody>
      </p:sp>
    </p:spTree>
    <p:extLst>
      <p:ext uri="{BB962C8B-B14F-4D97-AF65-F5344CB8AC3E}">
        <p14:creationId xmlns:p14="http://schemas.microsoft.com/office/powerpoint/2010/main" val="146556271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Slide Image Placeholder 1">
            <a:extLst>
              <a:ext uri="{FF2B5EF4-FFF2-40B4-BE49-F238E27FC236}">
                <a16:creationId xmlns:a16="http://schemas.microsoft.com/office/drawing/2014/main" id="{ABE7E7D2-4C92-D11D-590C-AE250D5A470C}"/>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8547" name="Notes Placeholder 2">
            <a:extLst>
              <a:ext uri="{FF2B5EF4-FFF2-40B4-BE49-F238E27FC236}">
                <a16:creationId xmlns:a16="http://schemas.microsoft.com/office/drawing/2014/main" id="{BB1BAB80-67E1-6A29-4549-1916B652B42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08548" name="Slide Number Placeholder 3">
            <a:extLst>
              <a:ext uri="{FF2B5EF4-FFF2-40B4-BE49-F238E27FC236}">
                <a16:creationId xmlns:a16="http://schemas.microsoft.com/office/drawing/2014/main" id="{7A2FEBA8-23E7-2A0E-7D3A-175FD271699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Schoolbook" panose="02040604050505020304" pitchFamily="18" charset="0"/>
              </a:defRPr>
            </a:lvl1pPr>
            <a:lvl2pPr marL="757066" indent="-291179">
              <a:defRPr>
                <a:solidFill>
                  <a:schemeClr val="tx1"/>
                </a:solidFill>
                <a:latin typeface="Century Schoolbook" panose="02040604050505020304" pitchFamily="18" charset="0"/>
              </a:defRPr>
            </a:lvl2pPr>
            <a:lvl3pPr marL="1164717" indent="-232943">
              <a:defRPr>
                <a:solidFill>
                  <a:schemeClr val="tx1"/>
                </a:solidFill>
                <a:latin typeface="Century Schoolbook" panose="02040604050505020304" pitchFamily="18" charset="0"/>
              </a:defRPr>
            </a:lvl3pPr>
            <a:lvl4pPr marL="1630604" indent="-232943">
              <a:defRPr>
                <a:solidFill>
                  <a:schemeClr val="tx1"/>
                </a:solidFill>
                <a:latin typeface="Century Schoolbook" panose="02040604050505020304" pitchFamily="18" charset="0"/>
              </a:defRPr>
            </a:lvl4pPr>
            <a:lvl5pPr marL="2096491" indent="-232943">
              <a:defRPr>
                <a:solidFill>
                  <a:schemeClr val="tx1"/>
                </a:solidFill>
                <a:latin typeface="Century Schoolbook" panose="02040604050505020304" pitchFamily="18" charset="0"/>
              </a:defRPr>
            </a:lvl5pPr>
            <a:lvl6pPr marL="2562377" indent="-232943" defTabSz="465887" eaLnBrk="0" fontAlgn="base" hangingPunct="0">
              <a:spcBef>
                <a:spcPct val="0"/>
              </a:spcBef>
              <a:spcAft>
                <a:spcPct val="0"/>
              </a:spcAft>
              <a:defRPr>
                <a:solidFill>
                  <a:schemeClr val="tx1"/>
                </a:solidFill>
                <a:latin typeface="Century Schoolbook" panose="02040604050505020304" pitchFamily="18" charset="0"/>
              </a:defRPr>
            </a:lvl6pPr>
            <a:lvl7pPr marL="3028264" indent="-232943" defTabSz="465887" eaLnBrk="0" fontAlgn="base" hangingPunct="0">
              <a:spcBef>
                <a:spcPct val="0"/>
              </a:spcBef>
              <a:spcAft>
                <a:spcPct val="0"/>
              </a:spcAft>
              <a:defRPr>
                <a:solidFill>
                  <a:schemeClr val="tx1"/>
                </a:solidFill>
                <a:latin typeface="Century Schoolbook" panose="02040604050505020304" pitchFamily="18" charset="0"/>
              </a:defRPr>
            </a:lvl7pPr>
            <a:lvl8pPr marL="3494151" indent="-232943" defTabSz="465887" eaLnBrk="0" fontAlgn="base" hangingPunct="0">
              <a:spcBef>
                <a:spcPct val="0"/>
              </a:spcBef>
              <a:spcAft>
                <a:spcPct val="0"/>
              </a:spcAft>
              <a:defRPr>
                <a:solidFill>
                  <a:schemeClr val="tx1"/>
                </a:solidFill>
                <a:latin typeface="Century Schoolbook" panose="02040604050505020304" pitchFamily="18" charset="0"/>
              </a:defRPr>
            </a:lvl8pPr>
            <a:lvl9pPr marL="3960038" indent="-232943" defTabSz="465887" eaLnBrk="0" fontAlgn="base" hangingPunct="0">
              <a:spcBef>
                <a:spcPct val="0"/>
              </a:spcBef>
              <a:spcAft>
                <a:spcPct val="0"/>
              </a:spcAft>
              <a:defRPr>
                <a:solidFill>
                  <a:schemeClr val="tx1"/>
                </a:solidFill>
                <a:latin typeface="Century Schoolbook" panose="02040604050505020304" pitchFamily="18" charset="0"/>
              </a:defRPr>
            </a:lvl9pPr>
          </a:lstStyle>
          <a:p>
            <a:pPr defTabSz="465887" fontAlgn="base">
              <a:spcBef>
                <a:spcPct val="0"/>
              </a:spcBef>
              <a:spcAft>
                <a:spcPct val="0"/>
              </a:spcAft>
              <a:defRPr/>
            </a:pPr>
            <a:fld id="{8706610C-A7A7-4863-B725-45262302DC80}" type="slidenum">
              <a:rPr lang="en-US" altLang="en-US">
                <a:solidFill>
                  <a:srgbClr val="000000"/>
                </a:solidFill>
                <a:latin typeface="Calibri" panose="020F0502020204030204" pitchFamily="34" charset="0"/>
              </a:rPr>
              <a:pPr defTabSz="465887" fontAlgn="base">
                <a:spcBef>
                  <a:spcPct val="0"/>
                </a:spcBef>
                <a:spcAft>
                  <a:spcPct val="0"/>
                </a:spcAft>
                <a:defRPr/>
              </a:pPr>
              <a:t>55</a:t>
            </a:fld>
            <a:endParaRPr lang="en-US" altLang="en-US" dirty="0">
              <a:solidFill>
                <a:srgbClr val="000000"/>
              </a:solidFill>
              <a:latin typeface="Calibri" panose="020F0502020204030204" pitchFamily="34" charset="0"/>
            </a:endParaRPr>
          </a:p>
        </p:txBody>
      </p:sp>
    </p:spTree>
    <p:extLst>
      <p:ext uri="{BB962C8B-B14F-4D97-AF65-F5344CB8AC3E}">
        <p14:creationId xmlns:p14="http://schemas.microsoft.com/office/powerpoint/2010/main" val="85891250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Slide Image Placeholder 1">
            <a:extLst>
              <a:ext uri="{FF2B5EF4-FFF2-40B4-BE49-F238E27FC236}">
                <a16:creationId xmlns:a16="http://schemas.microsoft.com/office/drawing/2014/main" id="{8AD4D3A2-7227-6F65-84A1-B7254C942AA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883" name="Notes Placeholder 2">
            <a:extLst>
              <a:ext uri="{FF2B5EF4-FFF2-40B4-BE49-F238E27FC236}">
                <a16:creationId xmlns:a16="http://schemas.microsoft.com/office/drawing/2014/main" id="{A8E782D3-E1D7-D699-D6B0-FDECF19B09B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22884" name="Slide Number Placeholder 3">
            <a:extLst>
              <a:ext uri="{FF2B5EF4-FFF2-40B4-BE49-F238E27FC236}">
                <a16:creationId xmlns:a16="http://schemas.microsoft.com/office/drawing/2014/main" id="{EBF603EF-738E-1A87-7FB3-C8A2DBF091D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Schoolbook" panose="02040604050505020304" pitchFamily="18" charset="0"/>
              </a:defRPr>
            </a:lvl1pPr>
            <a:lvl2pPr marL="757066" indent="-291179">
              <a:defRPr>
                <a:solidFill>
                  <a:schemeClr val="tx1"/>
                </a:solidFill>
                <a:latin typeface="Century Schoolbook" panose="02040604050505020304" pitchFamily="18" charset="0"/>
              </a:defRPr>
            </a:lvl2pPr>
            <a:lvl3pPr marL="1164717" indent="-232943">
              <a:defRPr>
                <a:solidFill>
                  <a:schemeClr val="tx1"/>
                </a:solidFill>
                <a:latin typeface="Century Schoolbook" panose="02040604050505020304" pitchFamily="18" charset="0"/>
              </a:defRPr>
            </a:lvl3pPr>
            <a:lvl4pPr marL="1630604" indent="-232943">
              <a:defRPr>
                <a:solidFill>
                  <a:schemeClr val="tx1"/>
                </a:solidFill>
                <a:latin typeface="Century Schoolbook" panose="02040604050505020304" pitchFamily="18" charset="0"/>
              </a:defRPr>
            </a:lvl4pPr>
            <a:lvl5pPr marL="2096491" indent="-232943">
              <a:defRPr>
                <a:solidFill>
                  <a:schemeClr val="tx1"/>
                </a:solidFill>
                <a:latin typeface="Century Schoolbook" panose="02040604050505020304" pitchFamily="18" charset="0"/>
              </a:defRPr>
            </a:lvl5pPr>
            <a:lvl6pPr marL="2562377" indent="-232943" defTabSz="465887" eaLnBrk="0" fontAlgn="base" hangingPunct="0">
              <a:spcBef>
                <a:spcPct val="0"/>
              </a:spcBef>
              <a:spcAft>
                <a:spcPct val="0"/>
              </a:spcAft>
              <a:defRPr>
                <a:solidFill>
                  <a:schemeClr val="tx1"/>
                </a:solidFill>
                <a:latin typeface="Century Schoolbook" panose="02040604050505020304" pitchFamily="18" charset="0"/>
              </a:defRPr>
            </a:lvl6pPr>
            <a:lvl7pPr marL="3028264" indent="-232943" defTabSz="465887" eaLnBrk="0" fontAlgn="base" hangingPunct="0">
              <a:spcBef>
                <a:spcPct val="0"/>
              </a:spcBef>
              <a:spcAft>
                <a:spcPct val="0"/>
              </a:spcAft>
              <a:defRPr>
                <a:solidFill>
                  <a:schemeClr val="tx1"/>
                </a:solidFill>
                <a:latin typeface="Century Schoolbook" panose="02040604050505020304" pitchFamily="18" charset="0"/>
              </a:defRPr>
            </a:lvl7pPr>
            <a:lvl8pPr marL="3494151" indent="-232943" defTabSz="465887" eaLnBrk="0" fontAlgn="base" hangingPunct="0">
              <a:spcBef>
                <a:spcPct val="0"/>
              </a:spcBef>
              <a:spcAft>
                <a:spcPct val="0"/>
              </a:spcAft>
              <a:defRPr>
                <a:solidFill>
                  <a:schemeClr val="tx1"/>
                </a:solidFill>
                <a:latin typeface="Century Schoolbook" panose="02040604050505020304" pitchFamily="18" charset="0"/>
              </a:defRPr>
            </a:lvl8pPr>
            <a:lvl9pPr marL="3960038" indent="-232943" defTabSz="465887" eaLnBrk="0" fontAlgn="base" hangingPunct="0">
              <a:spcBef>
                <a:spcPct val="0"/>
              </a:spcBef>
              <a:spcAft>
                <a:spcPct val="0"/>
              </a:spcAft>
              <a:defRPr>
                <a:solidFill>
                  <a:schemeClr val="tx1"/>
                </a:solidFill>
                <a:latin typeface="Century Schoolbook" panose="02040604050505020304" pitchFamily="18" charset="0"/>
              </a:defRPr>
            </a:lvl9pPr>
          </a:lstStyle>
          <a:p>
            <a:pPr defTabSz="465887" fontAlgn="base">
              <a:spcBef>
                <a:spcPct val="0"/>
              </a:spcBef>
              <a:spcAft>
                <a:spcPct val="0"/>
              </a:spcAft>
              <a:defRPr/>
            </a:pPr>
            <a:fld id="{C9F696D4-0BF1-4E7A-A3BC-3ACE9DF439F7}" type="slidenum">
              <a:rPr lang="en-US" altLang="en-US">
                <a:solidFill>
                  <a:srgbClr val="000000"/>
                </a:solidFill>
                <a:latin typeface="Calibri" panose="020F0502020204030204" pitchFamily="34" charset="0"/>
              </a:rPr>
              <a:pPr defTabSz="465887" fontAlgn="base">
                <a:spcBef>
                  <a:spcPct val="0"/>
                </a:spcBef>
                <a:spcAft>
                  <a:spcPct val="0"/>
                </a:spcAft>
                <a:defRPr/>
              </a:pPr>
              <a:t>56</a:t>
            </a:fld>
            <a:endParaRPr lang="en-US" altLang="en-US" dirty="0">
              <a:solidFill>
                <a:srgbClr val="000000"/>
              </a:solidFill>
              <a:latin typeface="Calibri" panose="020F0502020204030204" pitchFamily="34" charset="0"/>
            </a:endParaRPr>
          </a:p>
        </p:txBody>
      </p:sp>
    </p:spTree>
    <p:extLst>
      <p:ext uri="{BB962C8B-B14F-4D97-AF65-F5344CB8AC3E}">
        <p14:creationId xmlns:p14="http://schemas.microsoft.com/office/powerpoint/2010/main" val="208975016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D5A33A-92F0-01F2-08E8-543049B6B34B}"/>
            </a:ext>
          </a:extLst>
        </p:cNvPr>
        <p:cNvGrpSpPr/>
        <p:nvPr/>
      </p:nvGrpSpPr>
      <p:grpSpPr>
        <a:xfrm>
          <a:off x="0" y="0"/>
          <a:ext cx="0" cy="0"/>
          <a:chOff x="0" y="0"/>
          <a:chExt cx="0" cy="0"/>
        </a:xfrm>
      </p:grpSpPr>
      <p:sp>
        <p:nvSpPr>
          <p:cNvPr id="122882" name="Slide Image Placeholder 1">
            <a:extLst>
              <a:ext uri="{FF2B5EF4-FFF2-40B4-BE49-F238E27FC236}">
                <a16:creationId xmlns:a16="http://schemas.microsoft.com/office/drawing/2014/main" id="{E101B770-5873-B12E-16F9-60E55D881DB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883" name="Notes Placeholder 2">
            <a:extLst>
              <a:ext uri="{FF2B5EF4-FFF2-40B4-BE49-F238E27FC236}">
                <a16:creationId xmlns:a16="http://schemas.microsoft.com/office/drawing/2014/main" id="{FE4F69CC-8894-21B7-D4F3-FEA262302ED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p:txBody>
      </p:sp>
      <p:sp>
        <p:nvSpPr>
          <p:cNvPr id="122884" name="Slide Number Placeholder 3">
            <a:extLst>
              <a:ext uri="{FF2B5EF4-FFF2-40B4-BE49-F238E27FC236}">
                <a16:creationId xmlns:a16="http://schemas.microsoft.com/office/drawing/2014/main" id="{4F3DAF82-9561-82C7-DDA3-FEBB0C872EF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Schoolbook" panose="02040604050505020304" pitchFamily="18" charset="0"/>
              </a:defRPr>
            </a:lvl1pPr>
            <a:lvl2pPr marL="757066" indent="-291179">
              <a:defRPr>
                <a:solidFill>
                  <a:schemeClr val="tx1"/>
                </a:solidFill>
                <a:latin typeface="Century Schoolbook" panose="02040604050505020304" pitchFamily="18" charset="0"/>
              </a:defRPr>
            </a:lvl2pPr>
            <a:lvl3pPr marL="1164717" indent="-232943">
              <a:defRPr>
                <a:solidFill>
                  <a:schemeClr val="tx1"/>
                </a:solidFill>
                <a:latin typeface="Century Schoolbook" panose="02040604050505020304" pitchFamily="18" charset="0"/>
              </a:defRPr>
            </a:lvl3pPr>
            <a:lvl4pPr marL="1630604" indent="-232943">
              <a:defRPr>
                <a:solidFill>
                  <a:schemeClr val="tx1"/>
                </a:solidFill>
                <a:latin typeface="Century Schoolbook" panose="02040604050505020304" pitchFamily="18" charset="0"/>
              </a:defRPr>
            </a:lvl4pPr>
            <a:lvl5pPr marL="2096491" indent="-232943">
              <a:defRPr>
                <a:solidFill>
                  <a:schemeClr val="tx1"/>
                </a:solidFill>
                <a:latin typeface="Century Schoolbook" panose="02040604050505020304" pitchFamily="18" charset="0"/>
              </a:defRPr>
            </a:lvl5pPr>
            <a:lvl6pPr marL="2562377" indent="-232943" defTabSz="465887" eaLnBrk="0" fontAlgn="base" hangingPunct="0">
              <a:spcBef>
                <a:spcPct val="0"/>
              </a:spcBef>
              <a:spcAft>
                <a:spcPct val="0"/>
              </a:spcAft>
              <a:defRPr>
                <a:solidFill>
                  <a:schemeClr val="tx1"/>
                </a:solidFill>
                <a:latin typeface="Century Schoolbook" panose="02040604050505020304" pitchFamily="18" charset="0"/>
              </a:defRPr>
            </a:lvl6pPr>
            <a:lvl7pPr marL="3028264" indent="-232943" defTabSz="465887" eaLnBrk="0" fontAlgn="base" hangingPunct="0">
              <a:spcBef>
                <a:spcPct val="0"/>
              </a:spcBef>
              <a:spcAft>
                <a:spcPct val="0"/>
              </a:spcAft>
              <a:defRPr>
                <a:solidFill>
                  <a:schemeClr val="tx1"/>
                </a:solidFill>
                <a:latin typeface="Century Schoolbook" panose="02040604050505020304" pitchFamily="18" charset="0"/>
              </a:defRPr>
            </a:lvl7pPr>
            <a:lvl8pPr marL="3494151" indent="-232943" defTabSz="465887" eaLnBrk="0" fontAlgn="base" hangingPunct="0">
              <a:spcBef>
                <a:spcPct val="0"/>
              </a:spcBef>
              <a:spcAft>
                <a:spcPct val="0"/>
              </a:spcAft>
              <a:defRPr>
                <a:solidFill>
                  <a:schemeClr val="tx1"/>
                </a:solidFill>
                <a:latin typeface="Century Schoolbook" panose="02040604050505020304" pitchFamily="18" charset="0"/>
              </a:defRPr>
            </a:lvl8pPr>
            <a:lvl9pPr marL="3960038" indent="-232943" defTabSz="465887" eaLnBrk="0" fontAlgn="base" hangingPunct="0">
              <a:spcBef>
                <a:spcPct val="0"/>
              </a:spcBef>
              <a:spcAft>
                <a:spcPct val="0"/>
              </a:spcAft>
              <a:defRPr>
                <a:solidFill>
                  <a:schemeClr val="tx1"/>
                </a:solidFill>
                <a:latin typeface="Century Schoolbook" panose="02040604050505020304" pitchFamily="18" charset="0"/>
              </a:defRPr>
            </a:lvl9pPr>
          </a:lstStyle>
          <a:p>
            <a:pPr defTabSz="465887" fontAlgn="base">
              <a:spcBef>
                <a:spcPct val="0"/>
              </a:spcBef>
              <a:spcAft>
                <a:spcPct val="0"/>
              </a:spcAft>
              <a:defRPr/>
            </a:pPr>
            <a:fld id="{C9F696D4-0BF1-4E7A-A3BC-3ACE9DF439F7}" type="slidenum">
              <a:rPr lang="en-US" altLang="en-US">
                <a:solidFill>
                  <a:srgbClr val="000000"/>
                </a:solidFill>
                <a:latin typeface="Calibri" panose="020F0502020204030204" pitchFamily="34" charset="0"/>
              </a:rPr>
              <a:pPr defTabSz="465887" fontAlgn="base">
                <a:spcBef>
                  <a:spcPct val="0"/>
                </a:spcBef>
                <a:spcAft>
                  <a:spcPct val="0"/>
                </a:spcAft>
                <a:defRPr/>
              </a:pPr>
              <a:t>57</a:t>
            </a:fld>
            <a:endParaRPr lang="en-US" altLang="en-US" dirty="0">
              <a:solidFill>
                <a:srgbClr val="000000"/>
              </a:solidFill>
              <a:latin typeface="Calibri" panose="020F0502020204030204" pitchFamily="34" charset="0"/>
            </a:endParaRPr>
          </a:p>
        </p:txBody>
      </p:sp>
    </p:spTree>
    <p:extLst>
      <p:ext uri="{BB962C8B-B14F-4D97-AF65-F5344CB8AC3E}">
        <p14:creationId xmlns:p14="http://schemas.microsoft.com/office/powerpoint/2010/main" val="242812241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E4D844-22D7-1FDE-AAE8-0664370DB2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75B32E-D556-A1BD-DC3B-0A6A1A94F6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EFACC4-FAEE-60E6-78A9-2F77ABFBCB1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7A86E88-0CE7-8282-FCA0-BD047855EF2E}"/>
              </a:ext>
            </a:extLst>
          </p:cNvPr>
          <p:cNvSpPr>
            <a:spLocks noGrp="1"/>
          </p:cNvSpPr>
          <p:nvPr>
            <p:ph type="sldNum" sz="quarter" idx="5"/>
          </p:nvPr>
        </p:nvSpPr>
        <p:spPr/>
        <p:txBody>
          <a:bodyPr/>
          <a:lstStyle/>
          <a:p>
            <a:fld id="{1B632935-5E68-4798-82B3-865B63E5EBAC}" type="slidenum">
              <a:rPr lang="en-US" smtClean="0"/>
              <a:t>58</a:t>
            </a:fld>
            <a:endParaRPr lang="en-US" dirty="0"/>
          </a:p>
        </p:txBody>
      </p:sp>
    </p:spTree>
    <p:extLst>
      <p:ext uri="{BB962C8B-B14F-4D97-AF65-F5344CB8AC3E}">
        <p14:creationId xmlns:p14="http://schemas.microsoft.com/office/powerpoint/2010/main" val="348794301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E3228-4DED-45CA-AC47-0AF78B0E38D3}" type="slidenum">
              <a:rPr lang="en-US" smtClean="0"/>
              <a:t>60</a:t>
            </a:fld>
            <a:endParaRPr lang="en-US" dirty="0"/>
          </a:p>
        </p:txBody>
      </p:sp>
    </p:spTree>
    <p:extLst>
      <p:ext uri="{BB962C8B-B14F-4D97-AF65-F5344CB8AC3E}">
        <p14:creationId xmlns:p14="http://schemas.microsoft.com/office/powerpoint/2010/main" val="24780168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6277B1-8219-A1AF-20E4-867268222E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4B49DA-063C-44D2-7683-BC6ACF79FE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17B1F2-89C6-2B3B-7008-0CC8AFCAE9F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A54BD61-C110-1222-00BC-425C09342DE1}"/>
              </a:ext>
            </a:extLst>
          </p:cNvPr>
          <p:cNvSpPr>
            <a:spLocks noGrp="1"/>
          </p:cNvSpPr>
          <p:nvPr>
            <p:ph type="sldNum" sz="quarter" idx="5"/>
          </p:nvPr>
        </p:nvSpPr>
        <p:spPr/>
        <p:txBody>
          <a:bodyPr/>
          <a:lstStyle/>
          <a:p>
            <a:pPr defTabSz="931774">
              <a:defRPr/>
            </a:pPr>
            <a:fld id="{389DB146-CBD7-4B41-8AA5-6447D70D8890}" type="slidenum">
              <a:rPr lang="en-US">
                <a:solidFill>
                  <a:prstClr val="black"/>
                </a:solidFill>
                <a:latin typeface="Calibri" panose="020F0502020204030204"/>
              </a:rPr>
              <a:pPr defTabSz="931774">
                <a:defRPr/>
              </a:pPr>
              <a:t>61</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82246539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E3228-4DED-45CA-AC47-0AF78B0E38D3}" type="slidenum">
              <a:rPr lang="en-US" smtClean="0"/>
              <a:t>65</a:t>
            </a:fld>
            <a:endParaRPr lang="en-US" dirty="0"/>
          </a:p>
        </p:txBody>
      </p:sp>
    </p:spTree>
    <p:extLst>
      <p:ext uri="{BB962C8B-B14F-4D97-AF65-F5344CB8AC3E}">
        <p14:creationId xmlns:p14="http://schemas.microsoft.com/office/powerpoint/2010/main" val="249408644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E3228-4DED-45CA-AC47-0AF78B0E38D3}" type="slidenum">
              <a:rPr lang="en-US" smtClean="0"/>
              <a:t>66</a:t>
            </a:fld>
            <a:endParaRPr lang="en-US" dirty="0"/>
          </a:p>
        </p:txBody>
      </p:sp>
    </p:spTree>
    <p:extLst>
      <p:ext uri="{BB962C8B-B14F-4D97-AF65-F5344CB8AC3E}">
        <p14:creationId xmlns:p14="http://schemas.microsoft.com/office/powerpoint/2010/main" val="405177498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E3228-4DED-45CA-AC47-0AF78B0E38D3}" type="slidenum">
              <a:rPr lang="en-US" smtClean="0"/>
              <a:t>68</a:t>
            </a:fld>
            <a:endParaRPr lang="en-US" dirty="0"/>
          </a:p>
        </p:txBody>
      </p:sp>
    </p:spTree>
    <p:extLst>
      <p:ext uri="{BB962C8B-B14F-4D97-AF65-F5344CB8AC3E}">
        <p14:creationId xmlns:p14="http://schemas.microsoft.com/office/powerpoint/2010/main" val="3889873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E3228-4DED-45CA-AC47-0AF78B0E38D3}" type="slidenum">
              <a:rPr lang="en-US" smtClean="0"/>
              <a:t>17</a:t>
            </a:fld>
            <a:endParaRPr lang="en-US" dirty="0"/>
          </a:p>
        </p:txBody>
      </p:sp>
    </p:spTree>
    <p:extLst>
      <p:ext uri="{BB962C8B-B14F-4D97-AF65-F5344CB8AC3E}">
        <p14:creationId xmlns:p14="http://schemas.microsoft.com/office/powerpoint/2010/main" val="281396473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E3228-4DED-45CA-AC47-0AF78B0E38D3}" type="slidenum">
              <a:rPr lang="en-US" smtClean="0"/>
              <a:t>70</a:t>
            </a:fld>
            <a:endParaRPr lang="en-US" dirty="0"/>
          </a:p>
        </p:txBody>
      </p:sp>
    </p:spTree>
    <p:extLst>
      <p:ext uri="{BB962C8B-B14F-4D97-AF65-F5344CB8AC3E}">
        <p14:creationId xmlns:p14="http://schemas.microsoft.com/office/powerpoint/2010/main" val="36242945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E3228-4DED-45CA-AC47-0AF78B0E38D3}" type="slidenum">
              <a:rPr lang="en-US" smtClean="0"/>
              <a:t>87</a:t>
            </a:fld>
            <a:endParaRPr lang="en-US" dirty="0"/>
          </a:p>
        </p:txBody>
      </p:sp>
    </p:spTree>
    <p:extLst>
      <p:ext uri="{BB962C8B-B14F-4D97-AF65-F5344CB8AC3E}">
        <p14:creationId xmlns:p14="http://schemas.microsoft.com/office/powerpoint/2010/main" val="93152675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031520-721F-FE5D-9CFB-6DC1A75A1A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D0EBD3-474E-0EB6-0297-D2393C8A01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B02FF4A-C231-7605-1A85-9E1386A408E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7375A7A-D4BE-D7CE-3AB8-E4C7D0442359}"/>
              </a:ext>
            </a:extLst>
          </p:cNvPr>
          <p:cNvSpPr>
            <a:spLocks noGrp="1"/>
          </p:cNvSpPr>
          <p:nvPr>
            <p:ph type="sldNum" sz="quarter" idx="5"/>
          </p:nvPr>
        </p:nvSpPr>
        <p:spPr/>
        <p:txBody>
          <a:bodyPr/>
          <a:lstStyle/>
          <a:p>
            <a:pPr defTabSz="931774">
              <a:defRPr/>
            </a:pPr>
            <a:fld id="{389DB146-CBD7-4B41-8AA5-6447D70D8890}" type="slidenum">
              <a:rPr lang="en-US">
                <a:solidFill>
                  <a:prstClr val="black"/>
                </a:solidFill>
                <a:latin typeface="Calibri" panose="020F0502020204030204"/>
              </a:rPr>
              <a:pPr defTabSz="931774">
                <a:defRPr/>
              </a:pPr>
              <a:t>88</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31440373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3E3228-4DED-45CA-AC47-0AF78B0E38D3}" type="slidenum">
              <a:rPr lang="en-US" smtClean="0"/>
              <a:t>18</a:t>
            </a:fld>
            <a:endParaRPr lang="en-US" dirty="0"/>
          </a:p>
        </p:txBody>
      </p:sp>
    </p:spTree>
    <p:extLst>
      <p:ext uri="{BB962C8B-B14F-4D97-AF65-F5344CB8AC3E}">
        <p14:creationId xmlns:p14="http://schemas.microsoft.com/office/powerpoint/2010/main" val="26931778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91EFC9-0D0E-B4EF-8CC5-BB1F3511A0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375074-3E5B-BBCF-1272-4A585C9D13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3AFD88-6843-92B9-DF80-F33B12CB361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E277DF5-2D2C-77DD-2E1C-14A8791034B6}"/>
              </a:ext>
            </a:extLst>
          </p:cNvPr>
          <p:cNvSpPr>
            <a:spLocks noGrp="1"/>
          </p:cNvSpPr>
          <p:nvPr>
            <p:ph type="sldNum" sz="quarter" idx="5"/>
          </p:nvPr>
        </p:nvSpPr>
        <p:spPr/>
        <p:txBody>
          <a:bodyPr/>
          <a:lstStyle/>
          <a:p>
            <a:fld id="{1B3E3228-4DED-45CA-AC47-0AF78B0E38D3}" type="slidenum">
              <a:rPr lang="en-US" smtClean="0"/>
              <a:t>19</a:t>
            </a:fld>
            <a:endParaRPr lang="en-US" dirty="0"/>
          </a:p>
        </p:txBody>
      </p:sp>
    </p:spTree>
    <p:extLst>
      <p:ext uri="{BB962C8B-B14F-4D97-AF65-F5344CB8AC3E}">
        <p14:creationId xmlns:p14="http://schemas.microsoft.com/office/powerpoint/2010/main" val="37296723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want counties to spend all funds available to them, so make sure strategies are implemented so that you don’t fall short at the end of the year!</a:t>
            </a:r>
          </a:p>
        </p:txBody>
      </p:sp>
      <p:sp>
        <p:nvSpPr>
          <p:cNvPr id="4" name="Slide Number Placeholder 3"/>
          <p:cNvSpPr>
            <a:spLocks noGrp="1"/>
          </p:cNvSpPr>
          <p:nvPr>
            <p:ph type="sldNum" sz="quarter" idx="5"/>
          </p:nvPr>
        </p:nvSpPr>
        <p:spPr/>
        <p:txBody>
          <a:bodyPr/>
          <a:lstStyle/>
          <a:p>
            <a:fld id="{1B3E3228-4DED-45CA-AC47-0AF78B0E38D3}" type="slidenum">
              <a:rPr lang="en-US" smtClean="0"/>
              <a:t>20</a:t>
            </a:fld>
            <a:endParaRPr lang="en-US" dirty="0"/>
          </a:p>
        </p:txBody>
      </p:sp>
    </p:spTree>
    <p:extLst>
      <p:ext uri="{BB962C8B-B14F-4D97-AF65-F5344CB8AC3E}">
        <p14:creationId xmlns:p14="http://schemas.microsoft.com/office/powerpoint/2010/main" val="31552229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632935-5E68-4798-82B3-865B63E5EBAC}" type="slidenum">
              <a:rPr lang="en-US" smtClean="0"/>
              <a:t>21</a:t>
            </a:fld>
            <a:endParaRPr lang="en-US" dirty="0"/>
          </a:p>
        </p:txBody>
      </p:sp>
    </p:spTree>
    <p:extLst>
      <p:ext uri="{BB962C8B-B14F-4D97-AF65-F5344CB8AC3E}">
        <p14:creationId xmlns:p14="http://schemas.microsoft.com/office/powerpoint/2010/main" val="4134657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B6134-D528-4B43-B659-A6769DA9434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35690F0-3876-45E7-90E7-3A38F6661C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ED030A8-7309-4104-B8D3-66A069A450D3}"/>
              </a:ext>
            </a:extLst>
          </p:cNvPr>
          <p:cNvSpPr>
            <a:spLocks noGrp="1"/>
          </p:cNvSpPr>
          <p:nvPr>
            <p:ph type="dt" sz="half" idx="10"/>
          </p:nvPr>
        </p:nvSpPr>
        <p:spPr/>
        <p:txBody>
          <a:bodyPr/>
          <a:lstStyle/>
          <a:p>
            <a:fld id="{53C5D97A-FD3A-492A-9D2E-644B612C9BB4}" type="datetimeFigureOut">
              <a:rPr lang="en-US" smtClean="0"/>
              <a:t>2/26/2025</a:t>
            </a:fld>
            <a:endParaRPr lang="en-US" dirty="0"/>
          </a:p>
        </p:txBody>
      </p:sp>
      <p:sp>
        <p:nvSpPr>
          <p:cNvPr id="5" name="Footer Placeholder 4">
            <a:extLst>
              <a:ext uri="{FF2B5EF4-FFF2-40B4-BE49-F238E27FC236}">
                <a16:creationId xmlns:a16="http://schemas.microsoft.com/office/drawing/2014/main" id="{91192EE0-F222-4B97-BA61-89081F63979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799EEDA-8BCD-4D4D-A689-A85F9B275228}"/>
              </a:ext>
            </a:extLst>
          </p:cNvPr>
          <p:cNvSpPr>
            <a:spLocks noGrp="1"/>
          </p:cNvSpPr>
          <p:nvPr>
            <p:ph type="sldNum" sz="quarter" idx="12"/>
          </p:nvPr>
        </p:nvSpPr>
        <p:spPr/>
        <p:txBody>
          <a:bodyPr/>
          <a:lstStyle/>
          <a:p>
            <a:fld id="{68705C14-4FBD-42D1-A95C-365E1A2325EC}" type="slidenum">
              <a:rPr lang="en-US" smtClean="0"/>
              <a:t>‹#›</a:t>
            </a:fld>
            <a:endParaRPr lang="en-US" dirty="0"/>
          </a:p>
        </p:txBody>
      </p:sp>
    </p:spTree>
    <p:extLst>
      <p:ext uri="{BB962C8B-B14F-4D97-AF65-F5344CB8AC3E}">
        <p14:creationId xmlns:p14="http://schemas.microsoft.com/office/powerpoint/2010/main" val="39646038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5312BB-F7B9-4CDA-A978-961755EFDAB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DB1E5B2-9878-4035-BE9F-D8D9982AA1D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4BF285-D6D7-4034-814B-B48B972A584C}"/>
              </a:ext>
            </a:extLst>
          </p:cNvPr>
          <p:cNvSpPr>
            <a:spLocks noGrp="1"/>
          </p:cNvSpPr>
          <p:nvPr>
            <p:ph type="dt" sz="half" idx="10"/>
          </p:nvPr>
        </p:nvSpPr>
        <p:spPr/>
        <p:txBody>
          <a:bodyPr/>
          <a:lstStyle/>
          <a:p>
            <a:fld id="{53C5D97A-FD3A-492A-9D2E-644B612C9BB4}" type="datetimeFigureOut">
              <a:rPr lang="en-US" smtClean="0"/>
              <a:t>2/26/2025</a:t>
            </a:fld>
            <a:endParaRPr lang="en-US" dirty="0"/>
          </a:p>
        </p:txBody>
      </p:sp>
      <p:sp>
        <p:nvSpPr>
          <p:cNvPr id="5" name="Footer Placeholder 4">
            <a:extLst>
              <a:ext uri="{FF2B5EF4-FFF2-40B4-BE49-F238E27FC236}">
                <a16:creationId xmlns:a16="http://schemas.microsoft.com/office/drawing/2014/main" id="{2BA51F21-D9D8-4390-A7E5-EFAD6B2F184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CF73B2C-634E-4FAE-B7AE-ADC6A0F99CA8}"/>
              </a:ext>
            </a:extLst>
          </p:cNvPr>
          <p:cNvSpPr>
            <a:spLocks noGrp="1"/>
          </p:cNvSpPr>
          <p:nvPr>
            <p:ph type="sldNum" sz="quarter" idx="12"/>
          </p:nvPr>
        </p:nvSpPr>
        <p:spPr/>
        <p:txBody>
          <a:bodyPr/>
          <a:lstStyle/>
          <a:p>
            <a:fld id="{68705C14-4FBD-42D1-A95C-365E1A2325EC}" type="slidenum">
              <a:rPr lang="en-US" smtClean="0"/>
              <a:t>‹#›</a:t>
            </a:fld>
            <a:endParaRPr lang="en-US" dirty="0"/>
          </a:p>
        </p:txBody>
      </p:sp>
    </p:spTree>
    <p:extLst>
      <p:ext uri="{BB962C8B-B14F-4D97-AF65-F5344CB8AC3E}">
        <p14:creationId xmlns:p14="http://schemas.microsoft.com/office/powerpoint/2010/main" val="4379195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8779E45-F175-443D-A10C-4009099EB53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A32488D-B581-4340-A7B7-7CEDB2CEA7E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95C4BB0-CEA5-487E-9C78-9FDB502EDE57}"/>
              </a:ext>
            </a:extLst>
          </p:cNvPr>
          <p:cNvSpPr>
            <a:spLocks noGrp="1"/>
          </p:cNvSpPr>
          <p:nvPr>
            <p:ph type="dt" sz="half" idx="10"/>
          </p:nvPr>
        </p:nvSpPr>
        <p:spPr/>
        <p:txBody>
          <a:bodyPr/>
          <a:lstStyle/>
          <a:p>
            <a:fld id="{53C5D97A-FD3A-492A-9D2E-644B612C9BB4}" type="datetimeFigureOut">
              <a:rPr lang="en-US" smtClean="0"/>
              <a:t>2/26/2025</a:t>
            </a:fld>
            <a:endParaRPr lang="en-US" dirty="0"/>
          </a:p>
        </p:txBody>
      </p:sp>
      <p:sp>
        <p:nvSpPr>
          <p:cNvPr id="5" name="Footer Placeholder 4">
            <a:extLst>
              <a:ext uri="{FF2B5EF4-FFF2-40B4-BE49-F238E27FC236}">
                <a16:creationId xmlns:a16="http://schemas.microsoft.com/office/drawing/2014/main" id="{B53EB03E-3745-4DB4-BB3D-46EACE659AA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899E6D1-6F73-4A8A-8771-CCE96401D432}"/>
              </a:ext>
            </a:extLst>
          </p:cNvPr>
          <p:cNvSpPr>
            <a:spLocks noGrp="1"/>
          </p:cNvSpPr>
          <p:nvPr>
            <p:ph type="sldNum" sz="quarter" idx="12"/>
          </p:nvPr>
        </p:nvSpPr>
        <p:spPr/>
        <p:txBody>
          <a:bodyPr/>
          <a:lstStyle/>
          <a:p>
            <a:fld id="{68705C14-4FBD-42D1-A95C-365E1A2325EC}" type="slidenum">
              <a:rPr lang="en-US" smtClean="0"/>
              <a:t>‹#›</a:t>
            </a:fld>
            <a:endParaRPr lang="en-US" dirty="0"/>
          </a:p>
        </p:txBody>
      </p:sp>
    </p:spTree>
    <p:extLst>
      <p:ext uri="{BB962C8B-B14F-4D97-AF65-F5344CB8AC3E}">
        <p14:creationId xmlns:p14="http://schemas.microsoft.com/office/powerpoint/2010/main" val="35665102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95D612-15DB-4899-8DE7-8B218656E91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C8873CD-010B-4045-88F9-C633838834B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342DAD1-EC2C-486F-B41A-96B2040A3398}"/>
              </a:ext>
            </a:extLst>
          </p:cNvPr>
          <p:cNvSpPr>
            <a:spLocks noGrp="1"/>
          </p:cNvSpPr>
          <p:nvPr>
            <p:ph type="dt" sz="half" idx="10"/>
          </p:nvPr>
        </p:nvSpPr>
        <p:spPr/>
        <p:txBody>
          <a:bodyPr/>
          <a:lstStyle/>
          <a:p>
            <a:fld id="{53C5D97A-FD3A-492A-9D2E-644B612C9BB4}" type="datetimeFigureOut">
              <a:rPr lang="en-US" smtClean="0"/>
              <a:t>2/26/2025</a:t>
            </a:fld>
            <a:endParaRPr lang="en-US" dirty="0"/>
          </a:p>
        </p:txBody>
      </p:sp>
      <p:sp>
        <p:nvSpPr>
          <p:cNvPr id="5" name="Footer Placeholder 4">
            <a:extLst>
              <a:ext uri="{FF2B5EF4-FFF2-40B4-BE49-F238E27FC236}">
                <a16:creationId xmlns:a16="http://schemas.microsoft.com/office/drawing/2014/main" id="{6D0D05DC-FB85-4CEB-B65C-97CC6040E7E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398F5DB-38D5-4D7D-8F73-F19E4613D6DE}"/>
              </a:ext>
            </a:extLst>
          </p:cNvPr>
          <p:cNvSpPr>
            <a:spLocks noGrp="1"/>
          </p:cNvSpPr>
          <p:nvPr>
            <p:ph type="sldNum" sz="quarter" idx="12"/>
          </p:nvPr>
        </p:nvSpPr>
        <p:spPr/>
        <p:txBody>
          <a:bodyPr/>
          <a:lstStyle/>
          <a:p>
            <a:fld id="{68705C14-4FBD-42D1-A95C-365E1A2325EC}" type="slidenum">
              <a:rPr lang="en-US" smtClean="0"/>
              <a:t>‹#›</a:t>
            </a:fld>
            <a:endParaRPr lang="en-US" dirty="0"/>
          </a:p>
        </p:txBody>
      </p:sp>
    </p:spTree>
    <p:extLst>
      <p:ext uri="{BB962C8B-B14F-4D97-AF65-F5344CB8AC3E}">
        <p14:creationId xmlns:p14="http://schemas.microsoft.com/office/powerpoint/2010/main" val="7608751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AD2AA6-2D7C-4A4D-B72F-3C567AF54A4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9D4DE90-0ADF-4F72-94B4-194EAE4354B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CB46126-CD66-45C7-A327-94F81D543330}"/>
              </a:ext>
            </a:extLst>
          </p:cNvPr>
          <p:cNvSpPr>
            <a:spLocks noGrp="1"/>
          </p:cNvSpPr>
          <p:nvPr>
            <p:ph type="dt" sz="half" idx="10"/>
          </p:nvPr>
        </p:nvSpPr>
        <p:spPr/>
        <p:txBody>
          <a:bodyPr/>
          <a:lstStyle/>
          <a:p>
            <a:fld id="{53C5D97A-FD3A-492A-9D2E-644B612C9BB4}" type="datetimeFigureOut">
              <a:rPr lang="en-US" smtClean="0"/>
              <a:t>2/26/2025</a:t>
            </a:fld>
            <a:endParaRPr lang="en-US" dirty="0"/>
          </a:p>
        </p:txBody>
      </p:sp>
      <p:sp>
        <p:nvSpPr>
          <p:cNvPr id="5" name="Footer Placeholder 4">
            <a:extLst>
              <a:ext uri="{FF2B5EF4-FFF2-40B4-BE49-F238E27FC236}">
                <a16:creationId xmlns:a16="http://schemas.microsoft.com/office/drawing/2014/main" id="{BEBFF65B-ADED-4516-81B1-AB29165379D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A239361-0098-4038-8CD7-D2C13BF4EAF4}"/>
              </a:ext>
            </a:extLst>
          </p:cNvPr>
          <p:cNvSpPr>
            <a:spLocks noGrp="1"/>
          </p:cNvSpPr>
          <p:nvPr>
            <p:ph type="sldNum" sz="quarter" idx="12"/>
          </p:nvPr>
        </p:nvSpPr>
        <p:spPr/>
        <p:txBody>
          <a:bodyPr/>
          <a:lstStyle/>
          <a:p>
            <a:fld id="{68705C14-4FBD-42D1-A95C-365E1A2325EC}" type="slidenum">
              <a:rPr lang="en-US" smtClean="0"/>
              <a:t>‹#›</a:t>
            </a:fld>
            <a:endParaRPr lang="en-US" dirty="0"/>
          </a:p>
        </p:txBody>
      </p:sp>
    </p:spTree>
    <p:extLst>
      <p:ext uri="{BB962C8B-B14F-4D97-AF65-F5344CB8AC3E}">
        <p14:creationId xmlns:p14="http://schemas.microsoft.com/office/powerpoint/2010/main" val="9344987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80F44-B374-4756-8048-28D70F588B2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A3A6ED6-EF90-4126-B0FF-0234B71E1DA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F627BB2-34A4-42DB-A950-C848B645784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7C81DE3-6F87-4619-882C-51BB543CB260}"/>
              </a:ext>
            </a:extLst>
          </p:cNvPr>
          <p:cNvSpPr>
            <a:spLocks noGrp="1"/>
          </p:cNvSpPr>
          <p:nvPr>
            <p:ph type="dt" sz="half" idx="10"/>
          </p:nvPr>
        </p:nvSpPr>
        <p:spPr/>
        <p:txBody>
          <a:bodyPr/>
          <a:lstStyle/>
          <a:p>
            <a:fld id="{53C5D97A-FD3A-492A-9D2E-644B612C9BB4}" type="datetimeFigureOut">
              <a:rPr lang="en-US" smtClean="0"/>
              <a:t>2/26/2025</a:t>
            </a:fld>
            <a:endParaRPr lang="en-US" dirty="0"/>
          </a:p>
        </p:txBody>
      </p:sp>
      <p:sp>
        <p:nvSpPr>
          <p:cNvPr id="6" name="Footer Placeholder 5">
            <a:extLst>
              <a:ext uri="{FF2B5EF4-FFF2-40B4-BE49-F238E27FC236}">
                <a16:creationId xmlns:a16="http://schemas.microsoft.com/office/drawing/2014/main" id="{220880DD-EE8C-47A7-9C48-D1FAE39B7CF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9181E8E4-D32C-4360-A978-BB70DAA3AC53}"/>
              </a:ext>
            </a:extLst>
          </p:cNvPr>
          <p:cNvSpPr>
            <a:spLocks noGrp="1"/>
          </p:cNvSpPr>
          <p:nvPr>
            <p:ph type="sldNum" sz="quarter" idx="12"/>
          </p:nvPr>
        </p:nvSpPr>
        <p:spPr/>
        <p:txBody>
          <a:bodyPr/>
          <a:lstStyle/>
          <a:p>
            <a:fld id="{68705C14-4FBD-42D1-A95C-365E1A2325EC}" type="slidenum">
              <a:rPr lang="en-US" smtClean="0"/>
              <a:t>‹#›</a:t>
            </a:fld>
            <a:endParaRPr lang="en-US" dirty="0"/>
          </a:p>
        </p:txBody>
      </p:sp>
    </p:spTree>
    <p:extLst>
      <p:ext uri="{BB962C8B-B14F-4D97-AF65-F5344CB8AC3E}">
        <p14:creationId xmlns:p14="http://schemas.microsoft.com/office/powerpoint/2010/main" val="32431027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013381-776E-4666-A8CB-748F28984A7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7897847-34B9-4B42-B409-C413CF44507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4C7BD7E-254B-47CD-928E-863726A8F21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A83B6C4-77FA-494F-9A23-BFDB48780AA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96748B4-A820-4E7D-B0BA-6E5729BB5BD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457A9B7-8758-424D-8FD3-F69A8659FBCC}"/>
              </a:ext>
            </a:extLst>
          </p:cNvPr>
          <p:cNvSpPr>
            <a:spLocks noGrp="1"/>
          </p:cNvSpPr>
          <p:nvPr>
            <p:ph type="dt" sz="half" idx="10"/>
          </p:nvPr>
        </p:nvSpPr>
        <p:spPr/>
        <p:txBody>
          <a:bodyPr/>
          <a:lstStyle/>
          <a:p>
            <a:fld id="{53C5D97A-FD3A-492A-9D2E-644B612C9BB4}" type="datetimeFigureOut">
              <a:rPr lang="en-US" smtClean="0"/>
              <a:t>2/26/2025</a:t>
            </a:fld>
            <a:endParaRPr lang="en-US" dirty="0"/>
          </a:p>
        </p:txBody>
      </p:sp>
      <p:sp>
        <p:nvSpPr>
          <p:cNvPr id="8" name="Footer Placeholder 7">
            <a:extLst>
              <a:ext uri="{FF2B5EF4-FFF2-40B4-BE49-F238E27FC236}">
                <a16:creationId xmlns:a16="http://schemas.microsoft.com/office/drawing/2014/main" id="{2ADCEDBE-82CA-4CEA-B52D-FA094E3F6294}"/>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2BF93174-831A-496A-B5BD-A2D8B8E6611D}"/>
              </a:ext>
            </a:extLst>
          </p:cNvPr>
          <p:cNvSpPr>
            <a:spLocks noGrp="1"/>
          </p:cNvSpPr>
          <p:nvPr>
            <p:ph type="sldNum" sz="quarter" idx="12"/>
          </p:nvPr>
        </p:nvSpPr>
        <p:spPr/>
        <p:txBody>
          <a:bodyPr/>
          <a:lstStyle/>
          <a:p>
            <a:fld id="{68705C14-4FBD-42D1-A95C-365E1A2325EC}" type="slidenum">
              <a:rPr lang="en-US" smtClean="0"/>
              <a:t>‹#›</a:t>
            </a:fld>
            <a:endParaRPr lang="en-US" dirty="0"/>
          </a:p>
        </p:txBody>
      </p:sp>
    </p:spTree>
    <p:extLst>
      <p:ext uri="{BB962C8B-B14F-4D97-AF65-F5344CB8AC3E}">
        <p14:creationId xmlns:p14="http://schemas.microsoft.com/office/powerpoint/2010/main" val="30372785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ED0822-1FF3-4BEB-B439-1CF592D2253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DB51074-BAEF-45A2-9FDE-42B1F7EE9243}"/>
              </a:ext>
            </a:extLst>
          </p:cNvPr>
          <p:cNvSpPr>
            <a:spLocks noGrp="1"/>
          </p:cNvSpPr>
          <p:nvPr>
            <p:ph type="dt" sz="half" idx="10"/>
          </p:nvPr>
        </p:nvSpPr>
        <p:spPr/>
        <p:txBody>
          <a:bodyPr/>
          <a:lstStyle/>
          <a:p>
            <a:fld id="{53C5D97A-FD3A-492A-9D2E-644B612C9BB4}" type="datetimeFigureOut">
              <a:rPr lang="en-US" smtClean="0"/>
              <a:t>2/26/2025</a:t>
            </a:fld>
            <a:endParaRPr lang="en-US" dirty="0"/>
          </a:p>
        </p:txBody>
      </p:sp>
      <p:sp>
        <p:nvSpPr>
          <p:cNvPr id="4" name="Footer Placeholder 3">
            <a:extLst>
              <a:ext uri="{FF2B5EF4-FFF2-40B4-BE49-F238E27FC236}">
                <a16:creationId xmlns:a16="http://schemas.microsoft.com/office/drawing/2014/main" id="{2CC58E8D-F31F-4ADF-B6E5-5F9BE83684BB}"/>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9B91F9ED-0B56-4D50-B082-7514B72889A8}"/>
              </a:ext>
            </a:extLst>
          </p:cNvPr>
          <p:cNvSpPr>
            <a:spLocks noGrp="1"/>
          </p:cNvSpPr>
          <p:nvPr>
            <p:ph type="sldNum" sz="quarter" idx="12"/>
          </p:nvPr>
        </p:nvSpPr>
        <p:spPr/>
        <p:txBody>
          <a:bodyPr/>
          <a:lstStyle/>
          <a:p>
            <a:fld id="{68705C14-4FBD-42D1-A95C-365E1A2325EC}" type="slidenum">
              <a:rPr lang="en-US" smtClean="0"/>
              <a:t>‹#›</a:t>
            </a:fld>
            <a:endParaRPr lang="en-US" dirty="0"/>
          </a:p>
        </p:txBody>
      </p:sp>
    </p:spTree>
    <p:extLst>
      <p:ext uri="{BB962C8B-B14F-4D97-AF65-F5344CB8AC3E}">
        <p14:creationId xmlns:p14="http://schemas.microsoft.com/office/powerpoint/2010/main" val="996063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23E26A8-7954-46F4-B5A0-98AA2A4884A4}"/>
              </a:ext>
            </a:extLst>
          </p:cNvPr>
          <p:cNvSpPr>
            <a:spLocks noGrp="1"/>
          </p:cNvSpPr>
          <p:nvPr>
            <p:ph type="dt" sz="half" idx="10"/>
          </p:nvPr>
        </p:nvSpPr>
        <p:spPr/>
        <p:txBody>
          <a:bodyPr/>
          <a:lstStyle/>
          <a:p>
            <a:fld id="{53C5D97A-FD3A-492A-9D2E-644B612C9BB4}" type="datetimeFigureOut">
              <a:rPr lang="en-US" smtClean="0"/>
              <a:t>2/26/2025</a:t>
            </a:fld>
            <a:endParaRPr lang="en-US" dirty="0"/>
          </a:p>
        </p:txBody>
      </p:sp>
      <p:sp>
        <p:nvSpPr>
          <p:cNvPr id="3" name="Footer Placeholder 2">
            <a:extLst>
              <a:ext uri="{FF2B5EF4-FFF2-40B4-BE49-F238E27FC236}">
                <a16:creationId xmlns:a16="http://schemas.microsoft.com/office/drawing/2014/main" id="{1E8F6F32-FF64-4175-B5B4-3561714950DB}"/>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52097DB4-324E-4538-9DA1-82B006485648}"/>
              </a:ext>
            </a:extLst>
          </p:cNvPr>
          <p:cNvSpPr>
            <a:spLocks noGrp="1"/>
          </p:cNvSpPr>
          <p:nvPr>
            <p:ph type="sldNum" sz="quarter" idx="12"/>
          </p:nvPr>
        </p:nvSpPr>
        <p:spPr/>
        <p:txBody>
          <a:bodyPr/>
          <a:lstStyle/>
          <a:p>
            <a:fld id="{68705C14-4FBD-42D1-A95C-365E1A2325EC}" type="slidenum">
              <a:rPr lang="en-US" smtClean="0"/>
              <a:t>‹#›</a:t>
            </a:fld>
            <a:endParaRPr lang="en-US" dirty="0"/>
          </a:p>
        </p:txBody>
      </p:sp>
    </p:spTree>
    <p:extLst>
      <p:ext uri="{BB962C8B-B14F-4D97-AF65-F5344CB8AC3E}">
        <p14:creationId xmlns:p14="http://schemas.microsoft.com/office/powerpoint/2010/main" val="15095254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FA0C5E-9EB4-46F4-9573-74EFB7F069A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44B9253-1098-4ABC-9E60-26EF0CE1E8A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D53E5B9-BBE9-48C5-AFE8-470CAD6A3F5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A3A75E7-ED97-48C4-B716-811736641D7A}"/>
              </a:ext>
            </a:extLst>
          </p:cNvPr>
          <p:cNvSpPr>
            <a:spLocks noGrp="1"/>
          </p:cNvSpPr>
          <p:nvPr>
            <p:ph type="dt" sz="half" idx="10"/>
          </p:nvPr>
        </p:nvSpPr>
        <p:spPr/>
        <p:txBody>
          <a:bodyPr/>
          <a:lstStyle/>
          <a:p>
            <a:fld id="{53C5D97A-FD3A-492A-9D2E-644B612C9BB4}" type="datetimeFigureOut">
              <a:rPr lang="en-US" smtClean="0"/>
              <a:t>2/26/2025</a:t>
            </a:fld>
            <a:endParaRPr lang="en-US" dirty="0"/>
          </a:p>
        </p:txBody>
      </p:sp>
      <p:sp>
        <p:nvSpPr>
          <p:cNvPr id="6" name="Footer Placeholder 5">
            <a:extLst>
              <a:ext uri="{FF2B5EF4-FFF2-40B4-BE49-F238E27FC236}">
                <a16:creationId xmlns:a16="http://schemas.microsoft.com/office/drawing/2014/main" id="{ACDEC56E-97EF-4E59-868C-2CBBE1F3C11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1A62BBA-F7B3-4C84-ABEF-26B48BB217E6}"/>
              </a:ext>
            </a:extLst>
          </p:cNvPr>
          <p:cNvSpPr>
            <a:spLocks noGrp="1"/>
          </p:cNvSpPr>
          <p:nvPr>
            <p:ph type="sldNum" sz="quarter" idx="12"/>
          </p:nvPr>
        </p:nvSpPr>
        <p:spPr/>
        <p:txBody>
          <a:bodyPr/>
          <a:lstStyle/>
          <a:p>
            <a:fld id="{68705C14-4FBD-42D1-A95C-365E1A2325EC}" type="slidenum">
              <a:rPr lang="en-US" smtClean="0"/>
              <a:t>‹#›</a:t>
            </a:fld>
            <a:endParaRPr lang="en-US" dirty="0"/>
          </a:p>
        </p:txBody>
      </p:sp>
    </p:spTree>
    <p:extLst>
      <p:ext uri="{BB962C8B-B14F-4D97-AF65-F5344CB8AC3E}">
        <p14:creationId xmlns:p14="http://schemas.microsoft.com/office/powerpoint/2010/main" val="1311318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5EB2E2-FAD7-4248-B133-6815212FCF1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8861034-2382-453A-BFA7-D32352A2893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8C380309-98DC-4337-A6E6-94D887AB26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0EB783-8024-4E2F-8C9B-23A63E869CA2}"/>
              </a:ext>
            </a:extLst>
          </p:cNvPr>
          <p:cNvSpPr>
            <a:spLocks noGrp="1"/>
          </p:cNvSpPr>
          <p:nvPr>
            <p:ph type="dt" sz="half" idx="10"/>
          </p:nvPr>
        </p:nvSpPr>
        <p:spPr/>
        <p:txBody>
          <a:bodyPr/>
          <a:lstStyle/>
          <a:p>
            <a:fld id="{53C5D97A-FD3A-492A-9D2E-644B612C9BB4}" type="datetimeFigureOut">
              <a:rPr lang="en-US" smtClean="0"/>
              <a:t>2/26/2025</a:t>
            </a:fld>
            <a:endParaRPr lang="en-US" dirty="0"/>
          </a:p>
        </p:txBody>
      </p:sp>
      <p:sp>
        <p:nvSpPr>
          <p:cNvPr id="6" name="Footer Placeholder 5">
            <a:extLst>
              <a:ext uri="{FF2B5EF4-FFF2-40B4-BE49-F238E27FC236}">
                <a16:creationId xmlns:a16="http://schemas.microsoft.com/office/drawing/2014/main" id="{10049A38-A7D6-44FF-9B29-3D436D0390C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05D22BDC-F67D-4930-AC2E-DDADE1A58587}"/>
              </a:ext>
            </a:extLst>
          </p:cNvPr>
          <p:cNvSpPr>
            <a:spLocks noGrp="1"/>
          </p:cNvSpPr>
          <p:nvPr>
            <p:ph type="sldNum" sz="quarter" idx="12"/>
          </p:nvPr>
        </p:nvSpPr>
        <p:spPr/>
        <p:txBody>
          <a:bodyPr/>
          <a:lstStyle/>
          <a:p>
            <a:fld id="{68705C14-4FBD-42D1-A95C-365E1A2325EC}" type="slidenum">
              <a:rPr lang="en-US" smtClean="0"/>
              <a:t>‹#›</a:t>
            </a:fld>
            <a:endParaRPr lang="en-US" dirty="0"/>
          </a:p>
        </p:txBody>
      </p:sp>
    </p:spTree>
    <p:extLst>
      <p:ext uri="{BB962C8B-B14F-4D97-AF65-F5344CB8AC3E}">
        <p14:creationId xmlns:p14="http://schemas.microsoft.com/office/powerpoint/2010/main" val="35075559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A9B08B-9512-4122-BE25-23DFF52B107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F19B279-37FC-402D-ABB6-9B31AECB1FD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DE908D-5EAE-4A63-ABAB-F86F17AD4D8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C5D97A-FD3A-492A-9D2E-644B612C9BB4}" type="datetimeFigureOut">
              <a:rPr lang="en-US" smtClean="0"/>
              <a:t>2/26/2025</a:t>
            </a:fld>
            <a:endParaRPr lang="en-US" dirty="0"/>
          </a:p>
        </p:txBody>
      </p:sp>
      <p:sp>
        <p:nvSpPr>
          <p:cNvPr id="5" name="Footer Placeholder 4">
            <a:extLst>
              <a:ext uri="{FF2B5EF4-FFF2-40B4-BE49-F238E27FC236}">
                <a16:creationId xmlns:a16="http://schemas.microsoft.com/office/drawing/2014/main" id="{73815C29-279C-4822-98A4-87F7ECD9A2A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BDFADB6-2725-431B-8889-7795019BD2C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705C14-4FBD-42D1-A95C-365E1A2325EC}" type="slidenum">
              <a:rPr lang="en-US" smtClean="0"/>
              <a:t>‹#›</a:t>
            </a:fld>
            <a:endParaRPr lang="en-US" dirty="0"/>
          </a:p>
        </p:txBody>
      </p:sp>
    </p:spTree>
    <p:extLst>
      <p:ext uri="{BB962C8B-B14F-4D97-AF65-F5344CB8AC3E}">
        <p14:creationId xmlns:p14="http://schemas.microsoft.com/office/powerpoint/2010/main" val="32289558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ncdhhs.gov/divisions/social-services/dss-budget-office/dss-budget-estimates"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hyperlink" Target="https://www.ncdhhs.gov/cws732024/download?attachment" TargetMode="External"/><Relationship Id="rId4" Type="http://schemas.openxmlformats.org/officeDocument/2006/relationships/hyperlink" Target="https://www.ncdhhs.gov/cws082024/download?attachment"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4.png"/></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www.ssa.gov/payee/"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hyperlink" Target="https://www.ssa.gov/payee/documents/2024OrgGuide.pdf"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1.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1.png"/></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5.pn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44.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18.png"/><Relationship Id="rId4" Type="http://schemas.openxmlformats.org/officeDocument/2006/relationships/image" Target="../media/image17.png"/></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6.png"/><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21.tmp"/><Relationship Id="rId5" Type="http://schemas.openxmlformats.org/officeDocument/2006/relationships/image" Target="../media/image20.tmp"/><Relationship Id="rId4" Type="http://schemas.openxmlformats.org/officeDocument/2006/relationships/image" Target="../media/image19.tmp"/></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23.jpg"/><Relationship Id="rId4" Type="http://schemas.openxmlformats.org/officeDocument/2006/relationships/image" Target="../media/image22.jpeg"/></Relationships>
</file>

<file path=ppt/slides/_rels/slide4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9.xml.rels><?xml version="1.0" encoding="UTF-8" standalone="yes"?>
<Relationships xmlns="http://schemas.openxmlformats.org/package/2006/relationships"><Relationship Id="rId8" Type="http://schemas.openxmlformats.org/officeDocument/2006/relationships/hyperlink" Target="https://www.ncdhhs.gov/cws052025a1/download?attachment" TargetMode="External"/><Relationship Id="rId3" Type="http://schemas.openxmlformats.org/officeDocument/2006/relationships/image" Target="../media/image1.png"/><Relationship Id="rId7" Type="http://schemas.openxmlformats.org/officeDocument/2006/relationships/hyperlink" Target="https://www.ncdhhs.gov/cws052025/download?attachment"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hyperlink" Target="https://www.ncdhhs.gov/cws032025a2/download?attachment" TargetMode="External"/><Relationship Id="rId5" Type="http://schemas.openxmlformats.org/officeDocument/2006/relationships/hyperlink" Target="https://www.ncdhhs.gov/cws032025a1/download?attachment" TargetMode="External"/><Relationship Id="rId4" Type="http://schemas.openxmlformats.org/officeDocument/2006/relationships/hyperlink" Target="https://www.ncdhhs.gov/cws712024a1/open"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8" Type="http://schemas.openxmlformats.org/officeDocument/2006/relationships/customXml" Target="../ink/ink5.xml"/><Relationship Id="rId3" Type="http://schemas.openxmlformats.org/officeDocument/2006/relationships/customXml" Target="../ink/ink1.xml"/><Relationship Id="rId7" Type="http://schemas.openxmlformats.org/officeDocument/2006/relationships/customXml" Target="../ink/ink4.xml"/><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customXml" Target="../ink/ink3.xml"/><Relationship Id="rId5" Type="http://schemas.openxmlformats.org/officeDocument/2006/relationships/customXml" Target="../ink/ink2.xml"/><Relationship Id="rId4" Type="http://schemas.openxmlformats.org/officeDocument/2006/relationships/image" Target="../media/image50.png"/><Relationship Id="rId9" Type="http://schemas.openxmlformats.org/officeDocument/2006/relationships/customXml" Target="../ink/ink6.xml"/></Relationships>
</file>

<file path=ppt/slides/_rels/slide52.xml.rels><?xml version="1.0" encoding="UTF-8" standalone="yes"?>
<Relationships xmlns="http://schemas.openxmlformats.org/package/2006/relationships"><Relationship Id="rId2" Type="http://schemas.openxmlformats.org/officeDocument/2006/relationships/image" Target="../media/image26.tmp"/><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hyperlink" Target="https://www.ncdhhs.gov/divisions/child-and-family-well-being/food-and-nutrition-services-food-stamps/more-job-nc-program/information-providers" TargetMode="External"/></Relationships>
</file>

<file path=ppt/slides/_rels/slide5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5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3.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6.png"/></Relationships>
</file>

<file path=ppt/slides/_rels/slide5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9.xml"/><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6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E43F6-D504-4872-B38E-685DF2BEAFBA}"/>
              </a:ext>
            </a:extLst>
          </p:cNvPr>
          <p:cNvSpPr>
            <a:spLocks noGrp="1"/>
          </p:cNvSpPr>
          <p:nvPr>
            <p:ph type="title"/>
          </p:nvPr>
        </p:nvSpPr>
        <p:spPr>
          <a:xfrm>
            <a:off x="0" y="5658501"/>
            <a:ext cx="12192000" cy="1202421"/>
          </a:xfrm>
          <a:solidFill>
            <a:srgbClr val="5B9BD5"/>
          </a:solidFill>
          <a:ln>
            <a:noFill/>
          </a:ln>
        </p:spPr>
        <p:txBody>
          <a:bodyPr>
            <a:normAutofit/>
          </a:bodyPr>
          <a:lstStyle/>
          <a:p>
            <a:pPr algn="ctr"/>
            <a:endParaRPr lang="en-US" sz="2800" spc="300" dirty="0">
              <a:solidFill>
                <a:srgbClr val="5B9BD5"/>
              </a:solidFill>
              <a:latin typeface="Arial Black" panose="020B0A04020102020204" pitchFamily="34" charset="0"/>
            </a:endParaRPr>
          </a:p>
        </p:txBody>
      </p:sp>
      <p:sp>
        <p:nvSpPr>
          <p:cNvPr id="9" name="Title 1">
            <a:extLst>
              <a:ext uri="{FF2B5EF4-FFF2-40B4-BE49-F238E27FC236}">
                <a16:creationId xmlns:a16="http://schemas.microsoft.com/office/drawing/2014/main" id="{A398C231-99EB-485A-B0E7-D4AE01C46368}"/>
              </a:ext>
            </a:extLst>
          </p:cNvPr>
          <p:cNvSpPr txBox="1">
            <a:spLocks/>
          </p:cNvSpPr>
          <p:nvPr/>
        </p:nvSpPr>
        <p:spPr>
          <a:xfrm>
            <a:off x="1138518" y="2254912"/>
            <a:ext cx="9914964" cy="2387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a:defRPr/>
            </a:pPr>
            <a:r>
              <a:rPr lang="en-US" sz="7200" b="1" dirty="0">
                <a:solidFill>
                  <a:srgbClr val="023F5C"/>
                </a:solidFill>
              </a:rPr>
              <a:t>Eastern Regional Meeting</a:t>
            </a:r>
          </a:p>
          <a:p>
            <a:pPr lvl="0" algn="ctr">
              <a:defRPr/>
            </a:pPr>
            <a:r>
              <a:rPr kumimoji="0" lang="en-US" sz="7200" b="1" i="0" u="none" strike="noStrike" kern="1200" cap="none" spc="300" normalizeH="0" baseline="0" noProof="0" dirty="0">
                <a:ln>
                  <a:noFill/>
                </a:ln>
                <a:solidFill>
                  <a:srgbClr val="023F5C"/>
                </a:solidFill>
                <a:effectLst/>
                <a:uLnTx/>
                <a:uFillTx/>
                <a:latin typeface="Calibri Light" panose="020F0302020204030204"/>
                <a:ea typeface="+mj-ea"/>
                <a:cs typeface="+mj-cs"/>
              </a:rPr>
              <a:t>Fiscal Officers Session</a:t>
            </a:r>
            <a:endParaRPr kumimoji="0" lang="en-US" sz="4800" b="1" i="0" u="none" strike="noStrike" kern="1200" cap="none" spc="300" normalizeH="0" baseline="0" noProof="0" dirty="0">
              <a:ln>
                <a:noFill/>
              </a:ln>
              <a:solidFill>
                <a:srgbClr val="023F5C"/>
              </a:solidFill>
              <a:effectLst/>
              <a:uLnTx/>
              <a:uFillTx/>
              <a:latin typeface="Calibri Light" panose="020F0302020204030204"/>
              <a:ea typeface="+mj-ea"/>
              <a:cs typeface="+mj-cs"/>
            </a:endParaRPr>
          </a:p>
        </p:txBody>
      </p:sp>
      <p:sp>
        <p:nvSpPr>
          <p:cNvPr id="10" name="Rectangle 9">
            <a:extLst>
              <a:ext uri="{FF2B5EF4-FFF2-40B4-BE49-F238E27FC236}">
                <a16:creationId xmlns:a16="http://schemas.microsoft.com/office/drawing/2014/main" id="{EB04C838-6841-406E-9448-8BA1EA113CBD}"/>
              </a:ext>
            </a:extLst>
          </p:cNvPr>
          <p:cNvSpPr/>
          <p:nvPr/>
        </p:nvSpPr>
        <p:spPr>
          <a:xfrm>
            <a:off x="0" y="0"/>
            <a:ext cx="12192000" cy="801558"/>
          </a:xfrm>
          <a:prstGeom prst="rect">
            <a:avLst/>
          </a:prstGeom>
          <a:solidFill>
            <a:srgbClr val="023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23F5C"/>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0AE2EFD0-EE2D-4E4E-AF23-B5B95308855F}"/>
              </a:ext>
            </a:extLst>
          </p:cNvPr>
          <p:cNvPicPr>
            <a:picLocks noChangeAspect="1"/>
          </p:cNvPicPr>
          <p:nvPr/>
        </p:nvPicPr>
        <p:blipFill>
          <a:blip r:embed="rId3"/>
          <a:stretch>
            <a:fillRect/>
          </a:stretch>
        </p:blipFill>
        <p:spPr>
          <a:xfrm rot="5400000">
            <a:off x="5975970" y="-5144312"/>
            <a:ext cx="240060" cy="12192001"/>
          </a:xfrm>
          <a:prstGeom prst="rect">
            <a:avLst/>
          </a:prstGeom>
        </p:spPr>
      </p:pic>
      <p:pic>
        <p:nvPicPr>
          <p:cNvPr id="11" name="Picture 10">
            <a:extLst>
              <a:ext uri="{FF2B5EF4-FFF2-40B4-BE49-F238E27FC236}">
                <a16:creationId xmlns:a16="http://schemas.microsoft.com/office/drawing/2014/main" id="{D03571CA-DF32-4360-AAF1-AEBF448FEAAE}"/>
              </a:ext>
            </a:extLst>
          </p:cNvPr>
          <p:cNvPicPr>
            <a:picLocks noChangeAspect="1"/>
          </p:cNvPicPr>
          <p:nvPr/>
        </p:nvPicPr>
        <p:blipFill>
          <a:blip r:embed="rId3"/>
          <a:stretch>
            <a:fillRect/>
          </a:stretch>
        </p:blipFill>
        <p:spPr>
          <a:xfrm rot="5400000">
            <a:off x="5975970" y="-325859"/>
            <a:ext cx="240060" cy="12192001"/>
          </a:xfrm>
          <a:prstGeom prst="rect">
            <a:avLst/>
          </a:prstGeom>
        </p:spPr>
      </p:pic>
      <p:sp>
        <p:nvSpPr>
          <p:cNvPr id="3" name="TextBox 2">
            <a:extLst>
              <a:ext uri="{FF2B5EF4-FFF2-40B4-BE49-F238E27FC236}">
                <a16:creationId xmlns:a16="http://schemas.microsoft.com/office/drawing/2014/main" id="{13DF05EA-7852-427E-BA65-ADAE995829B8}"/>
              </a:ext>
            </a:extLst>
          </p:cNvPr>
          <p:cNvSpPr txBox="1"/>
          <p:nvPr/>
        </p:nvSpPr>
        <p:spPr>
          <a:xfrm>
            <a:off x="3346450" y="6026342"/>
            <a:ext cx="5499100" cy="584775"/>
          </a:xfrm>
          <a:prstGeom prst="rect">
            <a:avLst/>
          </a:prstGeom>
          <a:noFill/>
        </p:spPr>
        <p:txBody>
          <a:bodyPr wrap="square" rtlCol="0">
            <a:spAutoFit/>
          </a:bodyPr>
          <a:lstStyle/>
          <a:p>
            <a:pPr algn="ctr"/>
            <a:r>
              <a:rPr lang="en-US" sz="3200" dirty="0">
                <a:solidFill>
                  <a:schemeClr val="bg1"/>
                </a:solidFill>
              </a:rPr>
              <a:t>February 27, 2025</a:t>
            </a:r>
          </a:p>
        </p:txBody>
      </p:sp>
    </p:spTree>
    <p:extLst>
      <p:ext uri="{BB962C8B-B14F-4D97-AF65-F5344CB8AC3E}">
        <p14:creationId xmlns:p14="http://schemas.microsoft.com/office/powerpoint/2010/main" val="27741497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2010838A-1CA5-488D-8C04-FB4917B1AFB3}"/>
              </a:ext>
            </a:extLst>
          </p:cNvPr>
          <p:cNvGraphicFramePr>
            <a:graphicFrameLocks noGrp="1"/>
          </p:cNvGraphicFramePr>
          <p:nvPr>
            <p:ph idx="1"/>
            <p:extLst>
              <p:ext uri="{D42A27DB-BD31-4B8C-83A1-F6EECF244321}">
                <p14:modId xmlns:p14="http://schemas.microsoft.com/office/powerpoint/2010/main" val="1435118568"/>
              </p:ext>
            </p:extLst>
          </p:nvPr>
        </p:nvGraphicFramePr>
        <p:xfrm>
          <a:off x="838200" y="1184565"/>
          <a:ext cx="10515599" cy="5569696"/>
        </p:xfrm>
        <a:graphic>
          <a:graphicData uri="http://schemas.openxmlformats.org/drawingml/2006/table">
            <a:tbl>
              <a:tblPr/>
              <a:tblGrid>
                <a:gridCol w="2258210">
                  <a:extLst>
                    <a:ext uri="{9D8B030D-6E8A-4147-A177-3AD203B41FA5}">
                      <a16:colId xmlns:a16="http://schemas.microsoft.com/office/drawing/2014/main" val="3582227312"/>
                    </a:ext>
                  </a:extLst>
                </a:gridCol>
                <a:gridCol w="192890">
                  <a:extLst>
                    <a:ext uri="{9D8B030D-6E8A-4147-A177-3AD203B41FA5}">
                      <a16:colId xmlns:a16="http://schemas.microsoft.com/office/drawing/2014/main" val="3124003138"/>
                    </a:ext>
                  </a:extLst>
                </a:gridCol>
                <a:gridCol w="457200">
                  <a:extLst>
                    <a:ext uri="{9D8B030D-6E8A-4147-A177-3AD203B41FA5}">
                      <a16:colId xmlns:a16="http://schemas.microsoft.com/office/drawing/2014/main" val="890940440"/>
                    </a:ext>
                  </a:extLst>
                </a:gridCol>
                <a:gridCol w="279400">
                  <a:extLst>
                    <a:ext uri="{9D8B030D-6E8A-4147-A177-3AD203B41FA5}">
                      <a16:colId xmlns:a16="http://schemas.microsoft.com/office/drawing/2014/main" val="1886185750"/>
                    </a:ext>
                  </a:extLst>
                </a:gridCol>
                <a:gridCol w="1163247">
                  <a:extLst>
                    <a:ext uri="{9D8B030D-6E8A-4147-A177-3AD203B41FA5}">
                      <a16:colId xmlns:a16="http://schemas.microsoft.com/office/drawing/2014/main" val="1838716788"/>
                    </a:ext>
                  </a:extLst>
                </a:gridCol>
                <a:gridCol w="1160853">
                  <a:extLst>
                    <a:ext uri="{9D8B030D-6E8A-4147-A177-3AD203B41FA5}">
                      <a16:colId xmlns:a16="http://schemas.microsoft.com/office/drawing/2014/main" val="240198645"/>
                    </a:ext>
                  </a:extLst>
                </a:gridCol>
                <a:gridCol w="257017">
                  <a:extLst>
                    <a:ext uri="{9D8B030D-6E8A-4147-A177-3AD203B41FA5}">
                      <a16:colId xmlns:a16="http://schemas.microsoft.com/office/drawing/2014/main" val="2090915482"/>
                    </a:ext>
                  </a:extLst>
                </a:gridCol>
                <a:gridCol w="1099903">
                  <a:extLst>
                    <a:ext uri="{9D8B030D-6E8A-4147-A177-3AD203B41FA5}">
                      <a16:colId xmlns:a16="http://schemas.microsoft.com/office/drawing/2014/main" val="2872745350"/>
                    </a:ext>
                  </a:extLst>
                </a:gridCol>
                <a:gridCol w="1129104">
                  <a:extLst>
                    <a:ext uri="{9D8B030D-6E8A-4147-A177-3AD203B41FA5}">
                      <a16:colId xmlns:a16="http://schemas.microsoft.com/office/drawing/2014/main" val="3998956685"/>
                    </a:ext>
                  </a:extLst>
                </a:gridCol>
                <a:gridCol w="285522">
                  <a:extLst>
                    <a:ext uri="{9D8B030D-6E8A-4147-A177-3AD203B41FA5}">
                      <a16:colId xmlns:a16="http://schemas.microsoft.com/office/drawing/2014/main" val="464681296"/>
                    </a:ext>
                  </a:extLst>
                </a:gridCol>
                <a:gridCol w="1090171">
                  <a:extLst>
                    <a:ext uri="{9D8B030D-6E8A-4147-A177-3AD203B41FA5}">
                      <a16:colId xmlns:a16="http://schemas.microsoft.com/office/drawing/2014/main" val="199121793"/>
                    </a:ext>
                  </a:extLst>
                </a:gridCol>
                <a:gridCol w="1142082">
                  <a:extLst>
                    <a:ext uri="{9D8B030D-6E8A-4147-A177-3AD203B41FA5}">
                      <a16:colId xmlns:a16="http://schemas.microsoft.com/office/drawing/2014/main" val="616231068"/>
                    </a:ext>
                  </a:extLst>
                </a:gridCol>
              </a:tblGrid>
              <a:tr h="254658">
                <a:tc gridSpan="2">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hMerge="1">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CHILD CARE DEV</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LIEAP COVID 19</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QTRLY WF FEDERAL</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extLst>
                  <a:ext uri="{0D108BD9-81ED-4DB2-BD59-A6C34878D82A}">
                    <a16:rowId xmlns:a16="http://schemas.microsoft.com/office/drawing/2014/main" val="3125741230"/>
                  </a:ext>
                </a:extLst>
              </a:tr>
              <a:tr h="499732">
                <a:tc gridSpan="3">
                  <a:txBody>
                    <a:bodyPr/>
                    <a:lstStyle/>
                    <a:p>
                      <a:pPr algn="ctr" fontAlgn="b"/>
                      <a:r>
                        <a:rPr lang="en-US" sz="1400" b="1" i="0" u="none" strike="noStrike" dirty="0">
                          <a:solidFill>
                            <a:srgbClr val="FF0000"/>
                          </a:solidFill>
                          <a:effectLst/>
                          <a:latin typeface="Calibri" panose="020F0502020204030204" pitchFamily="34" charset="0"/>
                        </a:rPr>
                        <a:t>                                                                                  PROGRAM CODES</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pPr algn="ctr"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L</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 Pandemic LIEAP              Energy Portal – FIS</a:t>
                      </a:r>
                    </a:p>
                    <a:p>
                      <a:pPr marL="0" marR="0" lvl="0" indent="0" algn="ctr" defTabSz="914400" rtl="0" eaLnBrk="1" fontAlgn="b" latinLnBrk="0" hangingPunct="1">
                        <a:lnSpc>
                          <a:spcPct val="100000"/>
                        </a:lnSpc>
                        <a:spcBef>
                          <a:spcPts val="0"/>
                        </a:spcBef>
                        <a:spcAft>
                          <a:spcPts val="0"/>
                        </a:spcAft>
                        <a:buClrTx/>
                        <a:buSzTx/>
                        <a:buFontTx/>
                        <a:buNone/>
                        <a:tabLst/>
                        <a:defRPr/>
                      </a:pPr>
                      <a:r>
                        <a:rPr lang="en-US" sz="1400" b="1" i="0" u="none" strike="noStrike" dirty="0">
                          <a:solidFill>
                            <a:srgbClr val="FF0000"/>
                          </a:solidFill>
                          <a:effectLst/>
                          <a:latin typeface="Calibri" panose="020F0502020204030204" pitchFamily="34" charset="0"/>
                        </a:rPr>
                        <a:t>Program ended</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R</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extLst>
                  <a:ext uri="{0D108BD9-81ED-4DB2-BD59-A6C34878D82A}">
                    <a16:rowId xmlns:a16="http://schemas.microsoft.com/office/drawing/2014/main" val="1612889568"/>
                  </a:ext>
                </a:extLst>
              </a:tr>
              <a:tr h="499732">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gridSpan="2">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hMerge="1">
                  <a:txBody>
                    <a:bodyPr/>
                    <a:lstStyle/>
                    <a:p>
                      <a:pPr algn="l" fontAlgn="b"/>
                      <a:endParaRPr lang="en-US" sz="1400" b="0" i="0" u="none" strike="noStrike">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AMOUNT</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PERCENT        SPEND RATE</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AMOUNT</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AMOUNT</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357693353"/>
                  </a:ext>
                </a:extLst>
              </a:tr>
              <a:tr h="254658">
                <a:tc>
                  <a:txBody>
                    <a:bodyPr/>
                    <a:lstStyle/>
                    <a:p>
                      <a:pPr algn="l" fontAlgn="b"/>
                      <a:r>
                        <a:rPr lang="en-US" sz="1400" b="1" i="0" u="none" strike="noStrike" dirty="0">
                          <a:solidFill>
                            <a:srgbClr val="000000"/>
                          </a:solidFill>
                          <a:effectLst/>
                          <a:latin typeface="Calibri" panose="020F0502020204030204" pitchFamily="34" charset="0"/>
                        </a:rPr>
                        <a:t>ANNUAL ALLOCATION</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gridSpan="2">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hMerge="1">
                  <a:txBody>
                    <a:bodyPr/>
                    <a:lstStyle/>
                    <a:p>
                      <a:pPr algn="l" fontAlgn="b"/>
                      <a:endParaRPr lang="en-US" sz="1400" b="0" i="0" u="none" strike="noStrike">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80,000.00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87,995.15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154,856.00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69123636"/>
                  </a:ext>
                </a:extLst>
              </a:tr>
              <a:tr h="254658">
                <a:tc gridSpan="3">
                  <a:txBody>
                    <a:bodyPr/>
                    <a:lstStyle/>
                    <a:p>
                      <a:pPr algn="l" fontAlgn="b"/>
                      <a:r>
                        <a:rPr lang="en-US" sz="1400" b="1" i="0" u="none" strike="noStrike" dirty="0">
                          <a:solidFill>
                            <a:srgbClr val="FF0000"/>
                          </a:solidFill>
                          <a:effectLst/>
                          <a:latin typeface="Calibri" panose="020F0502020204030204" pitchFamily="34" charset="0"/>
                        </a:rPr>
                        <a:t>Month Submitted - July -  June 1571</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pPr algn="l" fontAlgn="b"/>
                      <a:endParaRPr lang="en-US" sz="1400" b="1" i="0" u="none" strike="noStrike">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412752687"/>
                  </a:ext>
                </a:extLst>
              </a:tr>
              <a:tr h="347011">
                <a:tc gridSpan="3">
                  <a:txBody>
                    <a:bodyPr/>
                    <a:lstStyle/>
                    <a:p>
                      <a:pPr algn="l" fontAlgn="b"/>
                      <a:r>
                        <a:rPr lang="en-US" sz="1400" b="1" i="0" u="none" strike="noStrike" dirty="0">
                          <a:solidFill>
                            <a:srgbClr val="FF0000"/>
                          </a:solidFill>
                          <a:effectLst/>
                          <a:latin typeface="Calibri" panose="020F0502020204030204" pitchFamily="34" charset="0"/>
                        </a:rPr>
                        <a:t> </a:t>
                      </a:r>
                      <a:r>
                        <a:rPr lang="en-US" sz="1400" b="1" i="0" u="none" strike="noStrike" dirty="0">
                          <a:solidFill>
                            <a:schemeClr val="tx1"/>
                          </a:solidFill>
                          <a:effectLst/>
                          <a:latin typeface="Calibri" panose="020F0502020204030204" pitchFamily="34" charset="0"/>
                        </a:rPr>
                        <a:t>EXPENDITURE</a:t>
                      </a:r>
                      <a:r>
                        <a:rPr lang="en-US" sz="1400" b="1" i="0" u="none" strike="noStrike" dirty="0">
                          <a:solidFill>
                            <a:srgbClr val="FF0000"/>
                          </a:solidFill>
                          <a:effectLst/>
                          <a:latin typeface="Calibri" panose="020F0502020204030204" pitchFamily="34" charset="0"/>
                        </a:rPr>
                        <a:t>                                    JUNE</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pPr algn="l"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5,517.24</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6</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10,541.04</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6</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460506853"/>
                  </a:ext>
                </a:extLst>
              </a:tr>
              <a:tr h="254658">
                <a:tc gridSpan="3">
                  <a:txBody>
                    <a:bodyPr/>
                    <a:lstStyle/>
                    <a:p>
                      <a:pPr algn="r" fontAlgn="b"/>
                      <a:r>
                        <a:rPr lang="en-US" sz="1400" b="1" i="0" u="none" strike="noStrike" dirty="0">
                          <a:solidFill>
                            <a:srgbClr val="FF0000"/>
                          </a:solidFill>
                          <a:effectLst/>
                          <a:latin typeface="Calibri" panose="020F0502020204030204" pitchFamily="34" charset="0"/>
                        </a:rPr>
                        <a:t>JULY</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pPr algn="r"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5,637.09</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7</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8,152.42</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5</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845279025"/>
                  </a:ext>
                </a:extLst>
              </a:tr>
              <a:tr h="254658">
                <a:tc gridSpan="3">
                  <a:txBody>
                    <a:bodyPr/>
                    <a:lstStyle/>
                    <a:p>
                      <a:pPr algn="r" fontAlgn="b"/>
                      <a:r>
                        <a:rPr lang="en-US" sz="1400" b="1" i="0" u="none" strike="noStrike" dirty="0">
                          <a:solidFill>
                            <a:srgbClr val="FF0000"/>
                          </a:solidFill>
                          <a:effectLst/>
                          <a:latin typeface="Calibri" panose="020F0502020204030204" pitchFamily="34" charset="0"/>
                        </a:rPr>
                        <a:t>AUG</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pPr algn="r" fontAlgn="b"/>
                      <a:endParaRPr lang="en-US" sz="1400" b="1" i="0" u="none" strike="noStrike">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9,812.80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12</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20,020.54</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12</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501236886"/>
                  </a:ext>
                </a:extLst>
              </a:tr>
              <a:tr h="254658">
                <a:tc gridSpan="3">
                  <a:txBody>
                    <a:bodyPr/>
                    <a:lstStyle/>
                    <a:p>
                      <a:pPr algn="r" fontAlgn="b"/>
                      <a:r>
                        <a:rPr lang="en-US" sz="1400" b="1" i="0" u="none" strike="noStrike" dirty="0">
                          <a:solidFill>
                            <a:srgbClr val="FF0000"/>
                          </a:solidFill>
                          <a:effectLst/>
                          <a:latin typeface="Calibri" panose="020F0502020204030204" pitchFamily="34" charset="0"/>
                        </a:rPr>
                        <a:t>SEPT</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pPr algn="r" fontAlgn="b"/>
                      <a:endParaRPr lang="en-US" sz="1400" b="1" i="0" u="none" strike="noStrike">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6,452.54</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8</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31,370.14</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161550971"/>
                  </a:ext>
                </a:extLst>
              </a:tr>
              <a:tr h="254658">
                <a:tc gridSpan="3">
                  <a:txBody>
                    <a:bodyPr/>
                    <a:lstStyle/>
                    <a:p>
                      <a:pPr algn="r" fontAlgn="b"/>
                      <a:r>
                        <a:rPr lang="en-US" sz="1400" b="1" i="0" u="none" strike="noStrike" dirty="0">
                          <a:solidFill>
                            <a:srgbClr val="FF0000"/>
                          </a:solidFill>
                          <a:effectLst/>
                          <a:latin typeface="Calibri" panose="020F0502020204030204" pitchFamily="34" charset="0"/>
                        </a:rPr>
                        <a:t>OCT</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pPr algn="r" fontAlgn="b"/>
                      <a:endParaRPr lang="en-US" sz="1400" b="1" i="0" u="none" strike="noStrike">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4,022.35</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5</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7,343.86</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4</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081258896"/>
                  </a:ext>
                </a:extLst>
              </a:tr>
              <a:tr h="254658">
                <a:tc gridSpan="3">
                  <a:txBody>
                    <a:bodyPr/>
                    <a:lstStyle/>
                    <a:p>
                      <a:pPr algn="r" fontAlgn="b"/>
                      <a:r>
                        <a:rPr lang="en-US" sz="1400" b="1" i="0" u="none" strike="noStrike" dirty="0">
                          <a:solidFill>
                            <a:srgbClr val="FF0000"/>
                          </a:solidFill>
                          <a:effectLst/>
                          <a:latin typeface="Calibri" panose="020F0502020204030204" pitchFamily="34" charset="0"/>
                        </a:rPr>
                        <a:t>NOV</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pPr algn="r" fontAlgn="b"/>
                      <a:endParaRPr lang="en-US" sz="1400" b="1" i="0" u="none" strike="noStrike">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6,442.74</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8</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392517227"/>
                  </a:ext>
                </a:extLst>
              </a:tr>
              <a:tr h="254658">
                <a:tc gridSpan="3">
                  <a:txBody>
                    <a:bodyPr/>
                    <a:lstStyle/>
                    <a:p>
                      <a:pPr algn="r" fontAlgn="b"/>
                      <a:r>
                        <a:rPr lang="en-US" sz="1400" b="1" i="0" u="none" strike="noStrike" dirty="0">
                          <a:solidFill>
                            <a:srgbClr val="FF0000"/>
                          </a:solidFill>
                          <a:effectLst/>
                          <a:latin typeface="Calibri" panose="020F0502020204030204" pitchFamily="34" charset="0"/>
                        </a:rPr>
                        <a:t>DEC</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pPr algn="r" fontAlgn="b"/>
                      <a:endParaRPr lang="en-US" sz="1400" b="1" i="0" u="none" strike="noStrike">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5,876.93</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7</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54,995.15</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62</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38,714.00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25</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731043983"/>
                  </a:ext>
                </a:extLst>
              </a:tr>
              <a:tr h="254658">
                <a:tc gridSpan="3">
                  <a:txBody>
                    <a:bodyPr/>
                    <a:lstStyle/>
                    <a:p>
                      <a:pPr algn="r" fontAlgn="b"/>
                      <a:r>
                        <a:rPr lang="en-US" sz="1400" b="1" i="0" u="none" strike="noStrike" dirty="0">
                          <a:solidFill>
                            <a:srgbClr val="FF0000"/>
                          </a:solidFill>
                          <a:effectLst/>
                          <a:latin typeface="Calibri" panose="020F0502020204030204" pitchFamily="34" charset="0"/>
                        </a:rPr>
                        <a:t>JAN</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pPr algn="r" fontAlgn="b"/>
                      <a:endParaRPr lang="en-US" sz="1400" b="1" i="0" u="none" strike="noStrike">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5,726.03</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7</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515500865"/>
                  </a:ext>
                </a:extLst>
              </a:tr>
              <a:tr h="254658">
                <a:tc gridSpan="3">
                  <a:txBody>
                    <a:bodyPr/>
                    <a:lstStyle/>
                    <a:p>
                      <a:pPr algn="r" fontAlgn="b"/>
                      <a:r>
                        <a:rPr lang="en-US" sz="1400" b="1" i="0" u="none" strike="noStrike" dirty="0">
                          <a:solidFill>
                            <a:srgbClr val="FF0000"/>
                          </a:solidFill>
                          <a:effectLst/>
                          <a:latin typeface="Calibri" panose="020F0502020204030204" pitchFamily="34" charset="0"/>
                        </a:rPr>
                        <a:t>FEB</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pPr algn="r" fontAlgn="b"/>
                      <a:endParaRPr lang="en-US" sz="1400" b="1" i="0" u="none" strike="noStrike">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4,150.11</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5</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423781733"/>
                  </a:ext>
                </a:extLst>
              </a:tr>
              <a:tr h="254658">
                <a:tc gridSpan="3">
                  <a:txBody>
                    <a:bodyPr/>
                    <a:lstStyle/>
                    <a:p>
                      <a:pPr algn="r" fontAlgn="b"/>
                      <a:r>
                        <a:rPr lang="en-US" sz="1400" b="1" i="0" u="none" strike="noStrike" dirty="0">
                          <a:solidFill>
                            <a:srgbClr val="FF0000"/>
                          </a:solidFill>
                          <a:effectLst/>
                          <a:latin typeface="Calibri" panose="020F0502020204030204" pitchFamily="34" charset="0"/>
                        </a:rPr>
                        <a:t>MAR</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pPr algn="r" fontAlgn="b"/>
                      <a:endParaRPr lang="en-US" sz="1400" b="1" i="0" u="none" strike="noStrike">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2,931.69</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22,896.03</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14</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750803507"/>
                  </a:ext>
                </a:extLst>
              </a:tr>
              <a:tr h="254658">
                <a:tc gridSpan="3">
                  <a:txBody>
                    <a:bodyPr/>
                    <a:lstStyle/>
                    <a:p>
                      <a:pPr algn="r" fontAlgn="b"/>
                      <a:r>
                        <a:rPr lang="en-US" sz="1400" b="1" i="0" u="none" strike="noStrike" dirty="0">
                          <a:solidFill>
                            <a:srgbClr val="FF0000"/>
                          </a:solidFill>
                          <a:effectLst/>
                          <a:latin typeface="Calibri" panose="020F0502020204030204" pitchFamily="34" charset="0"/>
                        </a:rPr>
                        <a:t>APRIL</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pPr algn="r" fontAlgn="b"/>
                      <a:endParaRPr lang="en-US" sz="1400" b="1" i="0" u="none" strike="noStrike">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1,890.33</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15,817.97</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686663284"/>
                  </a:ext>
                </a:extLst>
              </a:tr>
              <a:tr h="254658">
                <a:tc gridSpan="3">
                  <a:txBody>
                    <a:bodyPr/>
                    <a:lstStyle/>
                    <a:p>
                      <a:pPr algn="r" fontAlgn="b"/>
                      <a:r>
                        <a:rPr lang="en-US" sz="1400" b="1" i="0" u="none" strike="noStrike" dirty="0">
                          <a:solidFill>
                            <a:srgbClr val="FF0000"/>
                          </a:solidFill>
                          <a:effectLst/>
                          <a:latin typeface="Calibri" panose="020F0502020204030204" pitchFamily="34" charset="0"/>
                        </a:rPr>
                        <a:t>MAY</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pPr algn="r" fontAlgn="b"/>
                      <a:endParaRPr lang="en-US" sz="1400" b="1" i="0" u="none" strike="noStrike">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2,174.18</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115523228"/>
                  </a:ext>
                </a:extLst>
              </a:tr>
              <a:tr h="254658">
                <a:tc>
                  <a:txBody>
                    <a:bodyPr/>
                    <a:lstStyle/>
                    <a:p>
                      <a:pPr algn="l" fontAlgn="b"/>
                      <a:r>
                        <a:rPr lang="en-US" sz="1400" b="1" i="0" u="none" strike="noStrike" dirty="0">
                          <a:solidFill>
                            <a:srgbClr val="000000"/>
                          </a:solidFill>
                          <a:effectLst/>
                          <a:latin typeface="Calibri" panose="020F0502020204030204" pitchFamily="34" charset="0"/>
                        </a:rPr>
                        <a:t>   Y-T-D EXPENDITURES</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gridSpan="2">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hMerge="1">
                  <a:txBody>
                    <a:bodyPr/>
                    <a:lstStyle/>
                    <a:p>
                      <a:pPr algn="l" fontAlgn="b"/>
                      <a:endParaRPr lang="en-US" sz="1400" b="0" i="0" u="none" strike="noStrike">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60,634.03</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75</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54,995.15</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62</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154,856.00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546098265"/>
                  </a:ext>
                </a:extLst>
              </a:tr>
              <a:tr h="254658">
                <a:tc gridSpan="3">
                  <a:txBody>
                    <a:bodyPr/>
                    <a:lstStyle/>
                    <a:p>
                      <a:pPr algn="l" fontAlgn="b"/>
                      <a:r>
                        <a:rPr lang="en-US" sz="1400" b="1" i="0" u="none" strike="noStrike" dirty="0">
                          <a:solidFill>
                            <a:srgbClr val="000000"/>
                          </a:solidFill>
                          <a:effectLst/>
                          <a:latin typeface="Calibri" panose="020F0502020204030204" pitchFamily="34" charset="0"/>
                        </a:rPr>
                        <a:t>   UNEXPENDED BALANCE</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pPr algn="l" fontAlgn="b"/>
                      <a:endParaRPr lang="en-US" sz="1400" b="1"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19,365.97</a:t>
                      </a:r>
                    </a:p>
                  </a:txBody>
                  <a:tcPr marL="8345" marR="8345" marT="834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33,000.00</a:t>
                      </a:r>
                    </a:p>
                  </a:txBody>
                  <a:tcPr marL="8345" marR="8345" marT="834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a:t>
                      </a:r>
                    </a:p>
                  </a:txBody>
                  <a:tcPr marL="8345" marR="8345" marT="834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66590725"/>
                  </a:ext>
                </a:extLst>
              </a:tr>
            </a:tbl>
          </a:graphicData>
        </a:graphic>
      </p:graphicFrame>
      <p:sp>
        <p:nvSpPr>
          <p:cNvPr id="6" name="Title 1">
            <a:extLst>
              <a:ext uri="{FF2B5EF4-FFF2-40B4-BE49-F238E27FC236}">
                <a16:creationId xmlns:a16="http://schemas.microsoft.com/office/drawing/2014/main" id="{98300831-2112-897F-18B7-F6C738845683}"/>
              </a:ext>
            </a:extLst>
          </p:cNvPr>
          <p:cNvSpPr>
            <a:spLocks noGrp="1"/>
          </p:cNvSpPr>
          <p:nvPr>
            <p:ph type="title"/>
          </p:nvPr>
        </p:nvSpPr>
        <p:spPr>
          <a:xfrm>
            <a:off x="838200" y="365125"/>
            <a:ext cx="10515600" cy="892175"/>
          </a:xfrm>
        </p:spPr>
        <p:txBody>
          <a:bodyPr/>
          <a:lstStyle/>
          <a:p>
            <a:r>
              <a:rPr lang="en-US" b="1" dirty="0">
                <a:solidFill>
                  <a:srgbClr val="5B9BD5"/>
                </a:solidFill>
              </a:rPr>
              <a:t>XS411- Report for Review</a:t>
            </a:r>
          </a:p>
        </p:txBody>
      </p:sp>
      <p:sp>
        <p:nvSpPr>
          <p:cNvPr id="2" name="Multiplication Sign 1">
            <a:extLst>
              <a:ext uri="{FF2B5EF4-FFF2-40B4-BE49-F238E27FC236}">
                <a16:creationId xmlns:a16="http://schemas.microsoft.com/office/drawing/2014/main" id="{5E4FA59D-4A80-B813-393C-93CF3918F00A}"/>
              </a:ext>
            </a:extLst>
          </p:cNvPr>
          <p:cNvSpPr/>
          <p:nvPr/>
        </p:nvSpPr>
        <p:spPr>
          <a:xfrm>
            <a:off x="7336465" y="3429000"/>
            <a:ext cx="1020725" cy="978196"/>
          </a:xfrm>
          <a:prstGeom prst="mathMultiply">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516536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FD0F077F-3F8D-4368-9790-59AE4BD4722A}"/>
              </a:ext>
            </a:extLst>
          </p:cNvPr>
          <p:cNvGraphicFramePr>
            <a:graphicFrameLocks noGrp="1"/>
          </p:cNvGraphicFramePr>
          <p:nvPr>
            <p:ph idx="1"/>
            <p:extLst>
              <p:ext uri="{D42A27DB-BD31-4B8C-83A1-F6EECF244321}">
                <p14:modId xmlns:p14="http://schemas.microsoft.com/office/powerpoint/2010/main" val="1644630152"/>
              </p:ext>
            </p:extLst>
          </p:nvPr>
        </p:nvGraphicFramePr>
        <p:xfrm>
          <a:off x="838200" y="1257300"/>
          <a:ext cx="10515599" cy="5214457"/>
        </p:xfrm>
        <a:graphic>
          <a:graphicData uri="http://schemas.openxmlformats.org/drawingml/2006/table">
            <a:tbl>
              <a:tblPr/>
              <a:tblGrid>
                <a:gridCol w="2258210">
                  <a:extLst>
                    <a:ext uri="{9D8B030D-6E8A-4147-A177-3AD203B41FA5}">
                      <a16:colId xmlns:a16="http://schemas.microsoft.com/office/drawing/2014/main" val="2774990935"/>
                    </a:ext>
                  </a:extLst>
                </a:gridCol>
                <a:gridCol w="807894">
                  <a:extLst>
                    <a:ext uri="{9D8B030D-6E8A-4147-A177-3AD203B41FA5}">
                      <a16:colId xmlns:a16="http://schemas.microsoft.com/office/drawing/2014/main" val="1913839095"/>
                    </a:ext>
                  </a:extLst>
                </a:gridCol>
                <a:gridCol w="350411">
                  <a:extLst>
                    <a:ext uri="{9D8B030D-6E8A-4147-A177-3AD203B41FA5}">
                      <a16:colId xmlns:a16="http://schemas.microsoft.com/office/drawing/2014/main" val="1178215331"/>
                    </a:ext>
                  </a:extLst>
                </a:gridCol>
                <a:gridCol w="934432">
                  <a:extLst>
                    <a:ext uri="{9D8B030D-6E8A-4147-A177-3AD203B41FA5}">
                      <a16:colId xmlns:a16="http://schemas.microsoft.com/office/drawing/2014/main" val="2369434682"/>
                    </a:ext>
                  </a:extLst>
                </a:gridCol>
                <a:gridCol w="1119371">
                  <a:extLst>
                    <a:ext uri="{9D8B030D-6E8A-4147-A177-3AD203B41FA5}">
                      <a16:colId xmlns:a16="http://schemas.microsoft.com/office/drawing/2014/main" val="1832182686"/>
                    </a:ext>
                  </a:extLst>
                </a:gridCol>
                <a:gridCol w="298499">
                  <a:extLst>
                    <a:ext uri="{9D8B030D-6E8A-4147-A177-3AD203B41FA5}">
                      <a16:colId xmlns:a16="http://schemas.microsoft.com/office/drawing/2014/main" val="2402931585"/>
                    </a:ext>
                  </a:extLst>
                </a:gridCol>
                <a:gridCol w="1099903">
                  <a:extLst>
                    <a:ext uri="{9D8B030D-6E8A-4147-A177-3AD203B41FA5}">
                      <a16:colId xmlns:a16="http://schemas.microsoft.com/office/drawing/2014/main" val="129449605"/>
                    </a:ext>
                  </a:extLst>
                </a:gridCol>
                <a:gridCol w="1129104">
                  <a:extLst>
                    <a:ext uri="{9D8B030D-6E8A-4147-A177-3AD203B41FA5}">
                      <a16:colId xmlns:a16="http://schemas.microsoft.com/office/drawing/2014/main" val="2357011586"/>
                    </a:ext>
                  </a:extLst>
                </a:gridCol>
                <a:gridCol w="285522">
                  <a:extLst>
                    <a:ext uri="{9D8B030D-6E8A-4147-A177-3AD203B41FA5}">
                      <a16:colId xmlns:a16="http://schemas.microsoft.com/office/drawing/2014/main" val="2656976650"/>
                    </a:ext>
                  </a:extLst>
                </a:gridCol>
                <a:gridCol w="1090171">
                  <a:extLst>
                    <a:ext uri="{9D8B030D-6E8A-4147-A177-3AD203B41FA5}">
                      <a16:colId xmlns:a16="http://schemas.microsoft.com/office/drawing/2014/main" val="3068583570"/>
                    </a:ext>
                  </a:extLst>
                </a:gridCol>
                <a:gridCol w="1142082">
                  <a:extLst>
                    <a:ext uri="{9D8B030D-6E8A-4147-A177-3AD203B41FA5}">
                      <a16:colId xmlns:a16="http://schemas.microsoft.com/office/drawing/2014/main" val="732600358"/>
                    </a:ext>
                  </a:extLst>
                </a:gridCol>
              </a:tblGrid>
              <a:tr h="248529">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QTRLY ST  CPS CSLD R</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SHARE THE WARMTH</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QTRLY STATE ADC</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extLst>
                  <a:ext uri="{0D108BD9-81ED-4DB2-BD59-A6C34878D82A}">
                    <a16:rowId xmlns:a16="http://schemas.microsoft.com/office/drawing/2014/main" val="3811652664"/>
                  </a:ext>
                </a:extLst>
              </a:tr>
              <a:tr h="411630">
                <a:tc gridSpan="2">
                  <a:txBody>
                    <a:bodyPr/>
                    <a:lstStyle/>
                    <a:p>
                      <a:pPr algn="ctr" fontAlgn="b"/>
                      <a:r>
                        <a:rPr lang="en-US" sz="1400" b="1" i="0" u="none" strike="noStrike" dirty="0">
                          <a:solidFill>
                            <a:srgbClr val="FF0000"/>
                          </a:solidFill>
                          <a:effectLst/>
                          <a:latin typeface="Calibri" panose="020F0502020204030204" pitchFamily="34" charset="0"/>
                        </a:rPr>
                        <a:t>                                          PROGRAM CODES</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CRF</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Energy Portal - FIS</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Part IV</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extLst>
                  <a:ext uri="{0D108BD9-81ED-4DB2-BD59-A6C34878D82A}">
                    <a16:rowId xmlns:a16="http://schemas.microsoft.com/office/drawing/2014/main" val="2314197151"/>
                  </a:ext>
                </a:extLst>
              </a:tr>
              <a:tr h="487704">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AMOUNT</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AMOUNT</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AMOUNT</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519184583"/>
                  </a:ext>
                </a:extLst>
              </a:tr>
              <a:tr h="248529">
                <a:tc>
                  <a:txBody>
                    <a:bodyPr/>
                    <a:lstStyle/>
                    <a:p>
                      <a:pPr algn="l" fontAlgn="b"/>
                      <a:r>
                        <a:rPr lang="en-US" sz="1400" b="1" i="0" u="none" strike="noStrike" dirty="0">
                          <a:solidFill>
                            <a:srgbClr val="000000"/>
                          </a:solidFill>
                          <a:effectLst/>
                          <a:latin typeface="Calibri" panose="020F0502020204030204" pitchFamily="34" charset="0"/>
                        </a:rPr>
                        <a:t>ANNUAL ALLOCATION</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777057921"/>
                  </a:ext>
                </a:extLst>
              </a:tr>
              <a:tr h="248529">
                <a:tc gridSpan="2">
                  <a:txBody>
                    <a:bodyPr/>
                    <a:lstStyle/>
                    <a:p>
                      <a:pPr algn="l" fontAlgn="b"/>
                      <a:r>
                        <a:rPr lang="en-US" sz="1400" b="1" i="0" u="none" strike="noStrike" dirty="0">
                          <a:solidFill>
                            <a:srgbClr val="FF0000"/>
                          </a:solidFill>
                          <a:effectLst/>
                          <a:latin typeface="Calibri" panose="020F0502020204030204" pitchFamily="34" charset="0"/>
                        </a:rPr>
                        <a:t>Month Submitted - July -  June 1571</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717748370"/>
                  </a:ext>
                </a:extLst>
              </a:tr>
              <a:tr h="338659">
                <a:tc gridSpan="2">
                  <a:txBody>
                    <a:bodyPr/>
                    <a:lstStyle/>
                    <a:p>
                      <a:pPr algn="l" fontAlgn="b"/>
                      <a:r>
                        <a:rPr lang="en-US" sz="1400" b="1" i="0" u="none" strike="noStrike" dirty="0">
                          <a:solidFill>
                            <a:schemeClr val="tx1"/>
                          </a:solidFill>
                          <a:effectLst/>
                          <a:latin typeface="Calibri" panose="020F0502020204030204" pitchFamily="34" charset="0"/>
                        </a:rPr>
                        <a:t> EXPENDITURE                                        </a:t>
                      </a:r>
                      <a:r>
                        <a:rPr lang="en-US" sz="1400" b="1" i="0" u="none" strike="noStrike" dirty="0">
                          <a:solidFill>
                            <a:srgbClr val="FF0000"/>
                          </a:solidFill>
                          <a:effectLst/>
                          <a:latin typeface="Calibri" panose="020F0502020204030204" pitchFamily="34" charset="0"/>
                        </a:rPr>
                        <a:t>JUNE</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436718051"/>
                  </a:ext>
                </a:extLst>
              </a:tr>
              <a:tr h="248529">
                <a:tc gridSpan="2">
                  <a:txBody>
                    <a:bodyPr/>
                    <a:lstStyle/>
                    <a:p>
                      <a:pPr algn="r" fontAlgn="b"/>
                      <a:r>
                        <a:rPr lang="en-US" sz="1400" b="1" i="0" u="none" strike="noStrike" dirty="0">
                          <a:solidFill>
                            <a:srgbClr val="FF0000"/>
                          </a:solidFill>
                          <a:effectLst/>
                          <a:latin typeface="Calibri" panose="020F0502020204030204" pitchFamily="34" charset="0"/>
                        </a:rPr>
                        <a:t>JULY</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230301921"/>
                  </a:ext>
                </a:extLst>
              </a:tr>
              <a:tr h="248529">
                <a:tc gridSpan="2">
                  <a:txBody>
                    <a:bodyPr/>
                    <a:lstStyle/>
                    <a:p>
                      <a:pPr algn="r" fontAlgn="b"/>
                      <a:r>
                        <a:rPr lang="en-US" sz="1400" b="1" i="0" u="none" strike="noStrike" dirty="0">
                          <a:solidFill>
                            <a:srgbClr val="FF0000"/>
                          </a:solidFill>
                          <a:effectLst/>
                          <a:latin typeface="Calibri" panose="020F0502020204030204" pitchFamily="34" charset="0"/>
                        </a:rPr>
                        <a:t>AUG</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718714252"/>
                  </a:ext>
                </a:extLst>
              </a:tr>
              <a:tr h="248529">
                <a:tc gridSpan="2">
                  <a:txBody>
                    <a:bodyPr/>
                    <a:lstStyle/>
                    <a:p>
                      <a:pPr algn="r" fontAlgn="b"/>
                      <a:r>
                        <a:rPr lang="en-US" sz="1400" b="1" i="0" u="none" strike="noStrike" dirty="0">
                          <a:solidFill>
                            <a:srgbClr val="FF0000"/>
                          </a:solidFill>
                          <a:effectLst/>
                          <a:latin typeface="Calibri" panose="020F0502020204030204" pitchFamily="34" charset="0"/>
                        </a:rPr>
                        <a:t>SEPT</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982674176"/>
                  </a:ext>
                </a:extLst>
              </a:tr>
              <a:tr h="248529">
                <a:tc gridSpan="2">
                  <a:txBody>
                    <a:bodyPr/>
                    <a:lstStyle/>
                    <a:p>
                      <a:pPr algn="r" fontAlgn="b"/>
                      <a:r>
                        <a:rPr lang="en-US" sz="1400" b="1" i="0" u="none" strike="noStrike" dirty="0">
                          <a:solidFill>
                            <a:srgbClr val="FF0000"/>
                          </a:solidFill>
                          <a:effectLst/>
                          <a:latin typeface="Calibri" panose="020F0502020204030204" pitchFamily="34" charset="0"/>
                        </a:rPr>
                        <a:t>OCT</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036634848"/>
                  </a:ext>
                </a:extLst>
              </a:tr>
              <a:tr h="248529">
                <a:tc gridSpan="2">
                  <a:txBody>
                    <a:bodyPr/>
                    <a:lstStyle/>
                    <a:p>
                      <a:pPr algn="r" fontAlgn="b"/>
                      <a:r>
                        <a:rPr lang="en-US" sz="1400" b="1" i="0" u="none" strike="noStrike" dirty="0">
                          <a:solidFill>
                            <a:srgbClr val="FF0000"/>
                          </a:solidFill>
                          <a:effectLst/>
                          <a:latin typeface="Calibri" panose="020F0502020204030204" pitchFamily="34" charset="0"/>
                        </a:rPr>
                        <a:t>NOV</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35581658"/>
                  </a:ext>
                </a:extLst>
              </a:tr>
              <a:tr h="248529">
                <a:tc gridSpan="2">
                  <a:txBody>
                    <a:bodyPr/>
                    <a:lstStyle/>
                    <a:p>
                      <a:pPr algn="r" fontAlgn="b"/>
                      <a:r>
                        <a:rPr lang="en-US" sz="1400" b="1" i="0" u="none" strike="noStrike" dirty="0">
                          <a:solidFill>
                            <a:srgbClr val="FF0000"/>
                          </a:solidFill>
                          <a:effectLst/>
                          <a:latin typeface="Calibri" panose="020F0502020204030204" pitchFamily="34" charset="0"/>
                        </a:rPr>
                        <a:t>DEC</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61418208"/>
                  </a:ext>
                </a:extLst>
              </a:tr>
              <a:tr h="248529">
                <a:tc gridSpan="2">
                  <a:txBody>
                    <a:bodyPr/>
                    <a:lstStyle/>
                    <a:p>
                      <a:pPr algn="r" fontAlgn="b"/>
                      <a:r>
                        <a:rPr lang="en-US" sz="1400" b="1" i="0" u="none" strike="noStrike" dirty="0">
                          <a:solidFill>
                            <a:srgbClr val="FF0000"/>
                          </a:solidFill>
                          <a:effectLst/>
                          <a:latin typeface="Calibri" panose="020F0502020204030204" pitchFamily="34" charset="0"/>
                        </a:rPr>
                        <a:t>JAN</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79631542"/>
                  </a:ext>
                </a:extLst>
              </a:tr>
              <a:tr h="248529">
                <a:tc gridSpan="2">
                  <a:txBody>
                    <a:bodyPr/>
                    <a:lstStyle/>
                    <a:p>
                      <a:pPr algn="r" fontAlgn="b"/>
                      <a:r>
                        <a:rPr lang="en-US" sz="1400" b="1" i="0" u="none" strike="noStrike" dirty="0">
                          <a:solidFill>
                            <a:srgbClr val="FF0000"/>
                          </a:solidFill>
                          <a:effectLst/>
                          <a:latin typeface="Calibri" panose="020F0502020204030204" pitchFamily="34" charset="0"/>
                        </a:rPr>
                        <a:t>FEB</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665025011"/>
                  </a:ext>
                </a:extLst>
              </a:tr>
              <a:tr h="248529">
                <a:tc gridSpan="2">
                  <a:txBody>
                    <a:bodyPr/>
                    <a:lstStyle/>
                    <a:p>
                      <a:pPr algn="r" fontAlgn="b"/>
                      <a:r>
                        <a:rPr lang="en-US" sz="1400" b="1" i="0" u="none" strike="noStrike" dirty="0">
                          <a:solidFill>
                            <a:srgbClr val="FF0000"/>
                          </a:solidFill>
                          <a:effectLst/>
                          <a:latin typeface="Calibri" panose="020F0502020204030204" pitchFamily="34" charset="0"/>
                        </a:rPr>
                        <a:t>MAR</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845324355"/>
                  </a:ext>
                </a:extLst>
              </a:tr>
              <a:tr h="248529">
                <a:tc gridSpan="2">
                  <a:txBody>
                    <a:bodyPr/>
                    <a:lstStyle/>
                    <a:p>
                      <a:pPr algn="r" fontAlgn="b"/>
                      <a:r>
                        <a:rPr lang="en-US" sz="1400" b="1" i="0" u="none" strike="noStrike" dirty="0">
                          <a:solidFill>
                            <a:srgbClr val="FF0000"/>
                          </a:solidFill>
                          <a:effectLst/>
                          <a:latin typeface="Calibri" panose="020F0502020204030204" pitchFamily="34" charset="0"/>
                        </a:rPr>
                        <a:t>APRIL</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122058540"/>
                  </a:ext>
                </a:extLst>
              </a:tr>
              <a:tr h="248529">
                <a:tc gridSpan="2">
                  <a:txBody>
                    <a:bodyPr/>
                    <a:lstStyle/>
                    <a:p>
                      <a:pPr algn="r" fontAlgn="b"/>
                      <a:r>
                        <a:rPr lang="en-US" sz="1400" b="1" i="0" u="none" strike="noStrike" dirty="0">
                          <a:solidFill>
                            <a:srgbClr val="FF0000"/>
                          </a:solidFill>
                          <a:effectLst/>
                          <a:latin typeface="Calibri" panose="020F0502020204030204" pitchFamily="34" charset="0"/>
                        </a:rPr>
                        <a:t>MAY</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487661788"/>
                  </a:ext>
                </a:extLst>
              </a:tr>
              <a:tr h="248529">
                <a:tc>
                  <a:txBody>
                    <a:bodyPr/>
                    <a:lstStyle/>
                    <a:p>
                      <a:pPr algn="l" fontAlgn="b"/>
                      <a:r>
                        <a:rPr lang="en-US" sz="1400" b="1" i="0" u="none" strike="noStrike" dirty="0">
                          <a:solidFill>
                            <a:srgbClr val="000000"/>
                          </a:solidFill>
                          <a:effectLst/>
                          <a:latin typeface="Calibri" panose="020F0502020204030204" pitchFamily="34" charset="0"/>
                        </a:rPr>
                        <a:t>   Y-T-D EXPENDITURES</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064438130"/>
                  </a:ext>
                </a:extLst>
              </a:tr>
              <a:tr h="248529">
                <a:tc gridSpan="2">
                  <a:txBody>
                    <a:bodyPr/>
                    <a:lstStyle/>
                    <a:p>
                      <a:pPr algn="l" fontAlgn="b"/>
                      <a:r>
                        <a:rPr lang="en-US" sz="1400" b="1" i="0" u="none" strike="noStrike" dirty="0">
                          <a:solidFill>
                            <a:srgbClr val="000000"/>
                          </a:solidFill>
                          <a:effectLst/>
                          <a:latin typeface="Calibri" panose="020F0502020204030204" pitchFamily="34" charset="0"/>
                        </a:rPr>
                        <a:t>   UNEXPENDED BALANCE</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a:t>
                      </a:r>
                    </a:p>
                  </a:txBody>
                  <a:tcPr marL="8345" marR="8345" marT="834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0</a:t>
                      </a:r>
                    </a:p>
                  </a:txBody>
                  <a:tcPr marL="8345" marR="8345" marT="834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a:t>
                      </a:r>
                    </a:p>
                  </a:txBody>
                  <a:tcPr marL="8345" marR="8345" marT="834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83284167"/>
                  </a:ext>
                </a:extLst>
              </a:tr>
            </a:tbl>
          </a:graphicData>
        </a:graphic>
      </p:graphicFrame>
      <p:sp>
        <p:nvSpPr>
          <p:cNvPr id="6" name="Title 1">
            <a:extLst>
              <a:ext uri="{FF2B5EF4-FFF2-40B4-BE49-F238E27FC236}">
                <a16:creationId xmlns:a16="http://schemas.microsoft.com/office/drawing/2014/main" id="{87F277FF-4362-B94A-5135-476E80AB6393}"/>
              </a:ext>
            </a:extLst>
          </p:cNvPr>
          <p:cNvSpPr>
            <a:spLocks noGrp="1"/>
          </p:cNvSpPr>
          <p:nvPr>
            <p:ph type="title"/>
          </p:nvPr>
        </p:nvSpPr>
        <p:spPr>
          <a:xfrm>
            <a:off x="838200" y="365125"/>
            <a:ext cx="10515600" cy="892175"/>
          </a:xfrm>
        </p:spPr>
        <p:txBody>
          <a:bodyPr/>
          <a:lstStyle/>
          <a:p>
            <a:r>
              <a:rPr lang="en-US" b="1" dirty="0">
                <a:solidFill>
                  <a:srgbClr val="5B9BD5"/>
                </a:solidFill>
              </a:rPr>
              <a:t>XS411- Report for Review</a:t>
            </a:r>
          </a:p>
        </p:txBody>
      </p:sp>
      <p:sp>
        <p:nvSpPr>
          <p:cNvPr id="2" name="Multiplication Sign 1">
            <a:extLst>
              <a:ext uri="{FF2B5EF4-FFF2-40B4-BE49-F238E27FC236}">
                <a16:creationId xmlns:a16="http://schemas.microsoft.com/office/drawing/2014/main" id="{C51F0B8A-35B1-574F-F8AF-778831F93406}"/>
              </a:ext>
            </a:extLst>
          </p:cNvPr>
          <p:cNvSpPr/>
          <p:nvPr/>
        </p:nvSpPr>
        <p:spPr>
          <a:xfrm>
            <a:off x="7123814" y="3115339"/>
            <a:ext cx="1020725" cy="978196"/>
          </a:xfrm>
          <a:prstGeom prst="mathMultiply">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97481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5735F8BC-8D97-41D2-9CAA-9739CC170B8B}"/>
              </a:ext>
            </a:extLst>
          </p:cNvPr>
          <p:cNvGraphicFramePr>
            <a:graphicFrameLocks noGrp="1"/>
          </p:cNvGraphicFramePr>
          <p:nvPr>
            <p:ph idx="1"/>
            <p:extLst>
              <p:ext uri="{D42A27DB-BD31-4B8C-83A1-F6EECF244321}">
                <p14:modId xmlns:p14="http://schemas.microsoft.com/office/powerpoint/2010/main" val="1723701114"/>
              </p:ext>
            </p:extLst>
          </p:nvPr>
        </p:nvGraphicFramePr>
        <p:xfrm>
          <a:off x="838199" y="1184654"/>
          <a:ext cx="10587683" cy="5463270"/>
        </p:xfrm>
        <a:graphic>
          <a:graphicData uri="http://schemas.openxmlformats.org/drawingml/2006/table">
            <a:tbl>
              <a:tblPr/>
              <a:tblGrid>
                <a:gridCol w="2273688">
                  <a:extLst>
                    <a:ext uri="{9D8B030D-6E8A-4147-A177-3AD203B41FA5}">
                      <a16:colId xmlns:a16="http://schemas.microsoft.com/office/drawing/2014/main" val="1141854566"/>
                    </a:ext>
                  </a:extLst>
                </a:gridCol>
                <a:gridCol w="813433">
                  <a:extLst>
                    <a:ext uri="{9D8B030D-6E8A-4147-A177-3AD203B41FA5}">
                      <a16:colId xmlns:a16="http://schemas.microsoft.com/office/drawing/2014/main" val="1744768024"/>
                    </a:ext>
                  </a:extLst>
                </a:gridCol>
                <a:gridCol w="160791">
                  <a:extLst>
                    <a:ext uri="{9D8B030D-6E8A-4147-A177-3AD203B41FA5}">
                      <a16:colId xmlns:a16="http://schemas.microsoft.com/office/drawing/2014/main" val="1166918863"/>
                    </a:ext>
                  </a:extLst>
                </a:gridCol>
                <a:gridCol w="1132861">
                  <a:extLst>
                    <a:ext uri="{9D8B030D-6E8A-4147-A177-3AD203B41FA5}">
                      <a16:colId xmlns:a16="http://schemas.microsoft.com/office/drawing/2014/main" val="2607117522"/>
                    </a:ext>
                  </a:extLst>
                </a:gridCol>
                <a:gridCol w="1373402">
                  <a:extLst>
                    <a:ext uri="{9D8B030D-6E8A-4147-A177-3AD203B41FA5}">
                      <a16:colId xmlns:a16="http://schemas.microsoft.com/office/drawing/2014/main" val="3256927235"/>
                    </a:ext>
                  </a:extLst>
                </a:gridCol>
                <a:gridCol w="140658">
                  <a:extLst>
                    <a:ext uri="{9D8B030D-6E8A-4147-A177-3AD203B41FA5}">
                      <a16:colId xmlns:a16="http://schemas.microsoft.com/office/drawing/2014/main" val="724983666"/>
                    </a:ext>
                  </a:extLst>
                </a:gridCol>
                <a:gridCol w="1020973">
                  <a:extLst>
                    <a:ext uri="{9D8B030D-6E8A-4147-A177-3AD203B41FA5}">
                      <a16:colId xmlns:a16="http://schemas.microsoft.com/office/drawing/2014/main" val="2234224190"/>
                    </a:ext>
                  </a:extLst>
                </a:gridCol>
                <a:gridCol w="1255123">
                  <a:extLst>
                    <a:ext uri="{9D8B030D-6E8A-4147-A177-3AD203B41FA5}">
                      <a16:colId xmlns:a16="http://schemas.microsoft.com/office/drawing/2014/main" val="3398680675"/>
                    </a:ext>
                  </a:extLst>
                </a:gridCol>
                <a:gridCol w="169200">
                  <a:extLst>
                    <a:ext uri="{9D8B030D-6E8A-4147-A177-3AD203B41FA5}">
                      <a16:colId xmlns:a16="http://schemas.microsoft.com/office/drawing/2014/main" val="813269262"/>
                    </a:ext>
                  </a:extLst>
                </a:gridCol>
                <a:gridCol w="1097643">
                  <a:extLst>
                    <a:ext uri="{9D8B030D-6E8A-4147-A177-3AD203B41FA5}">
                      <a16:colId xmlns:a16="http://schemas.microsoft.com/office/drawing/2014/main" val="2897113851"/>
                    </a:ext>
                  </a:extLst>
                </a:gridCol>
                <a:gridCol w="1149911">
                  <a:extLst>
                    <a:ext uri="{9D8B030D-6E8A-4147-A177-3AD203B41FA5}">
                      <a16:colId xmlns:a16="http://schemas.microsoft.com/office/drawing/2014/main" val="1515159917"/>
                    </a:ext>
                  </a:extLst>
                </a:gridCol>
              </a:tblGrid>
              <a:tr h="575795">
                <a:tc>
                  <a:txBody>
                    <a:bodyPr/>
                    <a:lstStyle/>
                    <a:p>
                      <a:pPr algn="l" fontAlgn="b"/>
                      <a:r>
                        <a:rPr lang="en-US" sz="1400" b="0" i="0" u="none" strike="noStrike" dirty="0">
                          <a:solidFill>
                            <a:srgbClr val="000000"/>
                          </a:solidFill>
                          <a:effectLst/>
                          <a:latin typeface="Calibri" panose="020F0502020204030204" pitchFamily="34" charset="0"/>
                        </a:rPr>
                        <a:t> </a:t>
                      </a:r>
                    </a:p>
                  </a:txBody>
                  <a:tcPr marL="8192" marR="8192" marT="8192"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192" marR="8192" marT="8192"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FC CASE WKR VISIT</a:t>
                      </a: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QTRLY TANF TO SSBG</a:t>
                      </a: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QTRLY APS SSBG</a:t>
                      </a: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extLst>
                  <a:ext uri="{0D108BD9-81ED-4DB2-BD59-A6C34878D82A}">
                    <a16:rowId xmlns:a16="http://schemas.microsoft.com/office/drawing/2014/main" val="2863636194"/>
                  </a:ext>
                </a:extLst>
              </a:tr>
              <a:tr h="434853">
                <a:tc gridSpan="2">
                  <a:txBody>
                    <a:bodyPr/>
                    <a:lstStyle/>
                    <a:p>
                      <a:pPr algn="ctr" fontAlgn="b"/>
                      <a:r>
                        <a:rPr lang="en-US" sz="1400" b="1" i="0" u="none" strike="noStrike" dirty="0">
                          <a:solidFill>
                            <a:srgbClr val="FF0000"/>
                          </a:solidFill>
                          <a:effectLst/>
                          <a:latin typeface="Calibri" panose="020F0502020204030204" pitchFamily="34" charset="0"/>
                        </a:rPr>
                        <a:t>                                         PROGRAM CODES</a:t>
                      </a: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b"/>
                      <a:endParaRPr lang="en-US" sz="1400" b="1" i="0" u="none" strike="noStrike" dirty="0">
                        <a:solidFill>
                          <a:srgbClr val="FF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Fiscal Officer codes to it - 109,117 or 118 - P,V,X,R,0,9 change to 05/10/A</a:t>
                      </a: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V</a:t>
                      </a: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J</a:t>
                      </a: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extLst>
                  <a:ext uri="{0D108BD9-81ED-4DB2-BD59-A6C34878D82A}">
                    <a16:rowId xmlns:a16="http://schemas.microsoft.com/office/drawing/2014/main" val="919388501"/>
                  </a:ext>
                </a:extLst>
              </a:tr>
              <a:tr h="456437">
                <a:tc>
                  <a:txBody>
                    <a:bodyPr/>
                    <a:lstStyle/>
                    <a:p>
                      <a:pPr algn="l" fontAlgn="b"/>
                      <a:r>
                        <a:rPr lang="en-US" sz="1400" b="0" i="0" u="none" strike="noStrike" dirty="0">
                          <a:solidFill>
                            <a:srgbClr val="000000"/>
                          </a:solidFill>
                          <a:effectLst/>
                          <a:latin typeface="Calibri" panose="020F0502020204030204" pitchFamily="34" charset="0"/>
                        </a:rPr>
                        <a:t> </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AMOUNT </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AMOUNT</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AMOUNT</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570246927"/>
                  </a:ext>
                </a:extLst>
              </a:tr>
              <a:tr h="232678">
                <a:tc>
                  <a:txBody>
                    <a:bodyPr/>
                    <a:lstStyle/>
                    <a:p>
                      <a:pPr algn="l" fontAlgn="b"/>
                      <a:r>
                        <a:rPr lang="en-US" sz="1400" b="1" i="0" u="none" strike="noStrike" dirty="0">
                          <a:solidFill>
                            <a:srgbClr val="000000"/>
                          </a:solidFill>
                          <a:effectLst/>
                          <a:latin typeface="Calibri" panose="020F0502020204030204" pitchFamily="34" charset="0"/>
                        </a:rPr>
                        <a:t>ANNUAL ALLOCATION</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1,850.56</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37,816.28</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16,701.58</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86128911"/>
                  </a:ext>
                </a:extLst>
              </a:tr>
              <a:tr h="232678">
                <a:tc gridSpan="2">
                  <a:txBody>
                    <a:bodyPr/>
                    <a:lstStyle/>
                    <a:p>
                      <a:pPr algn="l" fontAlgn="b"/>
                      <a:r>
                        <a:rPr lang="en-US" sz="1400" b="1" i="0" u="none" strike="noStrike" dirty="0">
                          <a:solidFill>
                            <a:srgbClr val="FF0000"/>
                          </a:solidFill>
                          <a:effectLst/>
                          <a:latin typeface="Calibri" panose="020F0502020204030204" pitchFamily="34" charset="0"/>
                        </a:rPr>
                        <a:t>Month Submitted - July -  June 1571</a:t>
                      </a: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1" i="0" u="none" strike="noStrike" dirty="0">
                        <a:solidFill>
                          <a:srgbClr val="FF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842156062"/>
                  </a:ext>
                </a:extLst>
              </a:tr>
              <a:tr h="292596">
                <a:tc gridSpan="2">
                  <a:txBody>
                    <a:bodyPr/>
                    <a:lstStyle/>
                    <a:p>
                      <a:pPr algn="l" fontAlgn="b"/>
                      <a:r>
                        <a:rPr lang="en-US" sz="1400" b="1" i="0" u="none" strike="noStrike" dirty="0">
                          <a:solidFill>
                            <a:srgbClr val="FF0000"/>
                          </a:solidFill>
                          <a:effectLst/>
                          <a:latin typeface="Calibri" panose="020F0502020204030204" pitchFamily="34" charset="0"/>
                        </a:rPr>
                        <a:t> </a:t>
                      </a:r>
                      <a:r>
                        <a:rPr lang="en-US" sz="1400" b="1" i="0" u="none" strike="noStrike" dirty="0">
                          <a:solidFill>
                            <a:schemeClr val="tx1"/>
                          </a:solidFill>
                          <a:effectLst/>
                          <a:latin typeface="Calibri" panose="020F0502020204030204" pitchFamily="34" charset="0"/>
                        </a:rPr>
                        <a:t>EXPENDITURE</a:t>
                      </a:r>
                      <a:r>
                        <a:rPr lang="en-US" sz="1400" b="1" i="0" u="none" strike="noStrike" dirty="0">
                          <a:solidFill>
                            <a:srgbClr val="FF0000"/>
                          </a:solidFill>
                          <a:effectLst/>
                          <a:latin typeface="Calibri" panose="020F0502020204030204" pitchFamily="34" charset="0"/>
                        </a:rPr>
                        <a:t>                                        JUNE</a:t>
                      </a: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0" i="0" u="none" strike="noStrike" dirty="0">
                        <a:solidFill>
                          <a:srgbClr val="FF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9,877.89</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26</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9,840.50</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58</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866078189"/>
                  </a:ext>
                </a:extLst>
              </a:tr>
              <a:tr h="232678">
                <a:tc gridSpan="2">
                  <a:txBody>
                    <a:bodyPr/>
                    <a:lstStyle/>
                    <a:p>
                      <a:pPr algn="r" fontAlgn="b"/>
                      <a:r>
                        <a:rPr lang="en-US" sz="1400" b="1" i="0" u="none" strike="noStrike" dirty="0">
                          <a:solidFill>
                            <a:srgbClr val="FF0000"/>
                          </a:solidFill>
                          <a:effectLst/>
                          <a:latin typeface="Calibri" panose="020F0502020204030204" pitchFamily="34" charset="0"/>
                        </a:rPr>
                        <a:t>JULY</a:t>
                      </a: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9,758.88</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25</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6,246.47</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37</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568768539"/>
                  </a:ext>
                </a:extLst>
              </a:tr>
              <a:tr h="232678">
                <a:tc gridSpan="2">
                  <a:txBody>
                    <a:bodyPr/>
                    <a:lstStyle/>
                    <a:p>
                      <a:pPr algn="r" fontAlgn="b"/>
                      <a:r>
                        <a:rPr lang="en-US" sz="1400" b="1" i="0" u="none" strike="noStrike" dirty="0">
                          <a:solidFill>
                            <a:srgbClr val="FF0000"/>
                          </a:solidFill>
                          <a:effectLst/>
                          <a:latin typeface="Calibri" panose="020F0502020204030204" pitchFamily="34" charset="0"/>
                        </a:rPr>
                        <a:t>AUG</a:t>
                      </a: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14,148.37</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37</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-11,971.98</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71</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924145614"/>
                  </a:ext>
                </a:extLst>
              </a:tr>
              <a:tr h="232678">
                <a:tc gridSpan="2">
                  <a:txBody>
                    <a:bodyPr/>
                    <a:lstStyle/>
                    <a:p>
                      <a:pPr algn="r" fontAlgn="b"/>
                      <a:r>
                        <a:rPr lang="en-US" sz="1400" b="1" i="0" u="none" strike="noStrike" dirty="0">
                          <a:solidFill>
                            <a:srgbClr val="FF0000"/>
                          </a:solidFill>
                          <a:effectLst/>
                          <a:latin typeface="Calibri" panose="020F0502020204030204" pitchFamily="34" charset="0"/>
                        </a:rPr>
                        <a:t>SEPT</a:t>
                      </a: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-16,055.15</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42</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4,115.00</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24</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858761046"/>
                  </a:ext>
                </a:extLst>
              </a:tr>
              <a:tr h="232678">
                <a:tc gridSpan="2">
                  <a:txBody>
                    <a:bodyPr/>
                    <a:lstStyle/>
                    <a:p>
                      <a:pPr algn="r" fontAlgn="b"/>
                      <a:r>
                        <a:rPr lang="en-US" sz="1400" b="1" i="0" u="none" strike="noStrike" dirty="0">
                          <a:solidFill>
                            <a:srgbClr val="FF0000"/>
                          </a:solidFill>
                          <a:effectLst/>
                          <a:latin typeface="Calibri" panose="020F0502020204030204" pitchFamily="34" charset="0"/>
                        </a:rPr>
                        <a:t>OCT</a:t>
                      </a: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0.01</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0.01</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242438515"/>
                  </a:ext>
                </a:extLst>
              </a:tr>
              <a:tr h="232678">
                <a:tc gridSpan="2">
                  <a:txBody>
                    <a:bodyPr/>
                    <a:lstStyle/>
                    <a:p>
                      <a:pPr algn="r" fontAlgn="b"/>
                      <a:r>
                        <a:rPr lang="en-US" sz="1400" b="1" i="0" u="none" strike="noStrike" dirty="0">
                          <a:solidFill>
                            <a:srgbClr val="FF0000"/>
                          </a:solidFill>
                          <a:effectLst/>
                          <a:latin typeface="Calibri" panose="020F0502020204030204" pitchFamily="34" charset="0"/>
                        </a:rPr>
                        <a:t>NOV</a:t>
                      </a: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-0.02</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-0.01</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354099881"/>
                  </a:ext>
                </a:extLst>
              </a:tr>
              <a:tr h="232678">
                <a:tc gridSpan="2">
                  <a:txBody>
                    <a:bodyPr/>
                    <a:lstStyle/>
                    <a:p>
                      <a:pPr algn="r" fontAlgn="b"/>
                      <a:r>
                        <a:rPr lang="en-US" sz="1400" b="1" i="0" u="none" strike="noStrike" dirty="0">
                          <a:solidFill>
                            <a:srgbClr val="FF0000"/>
                          </a:solidFill>
                          <a:effectLst/>
                          <a:latin typeface="Calibri" panose="020F0502020204030204" pitchFamily="34" charset="0"/>
                        </a:rPr>
                        <a:t>DEC</a:t>
                      </a: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8,865.00</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23</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4,115.00</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24</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457764256"/>
                  </a:ext>
                </a:extLst>
              </a:tr>
              <a:tr h="232678">
                <a:tc gridSpan="2">
                  <a:txBody>
                    <a:bodyPr/>
                    <a:lstStyle/>
                    <a:p>
                      <a:pPr algn="r" fontAlgn="b"/>
                      <a:r>
                        <a:rPr lang="en-US" sz="1400" b="1" i="0" u="none" strike="noStrike" dirty="0">
                          <a:solidFill>
                            <a:srgbClr val="FF0000"/>
                          </a:solidFill>
                          <a:effectLst/>
                          <a:latin typeface="Calibri" panose="020F0502020204030204" pitchFamily="34" charset="0"/>
                        </a:rPr>
                        <a:t>JAN</a:t>
                      </a: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1,785.00</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96</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154513001"/>
                  </a:ext>
                </a:extLst>
              </a:tr>
              <a:tr h="232678">
                <a:tc gridSpan="2">
                  <a:txBody>
                    <a:bodyPr/>
                    <a:lstStyle/>
                    <a:p>
                      <a:pPr algn="r" fontAlgn="b"/>
                      <a:r>
                        <a:rPr lang="en-US" sz="1400" b="1" i="0" u="none" strike="noStrike" dirty="0">
                          <a:solidFill>
                            <a:srgbClr val="FF0000"/>
                          </a:solidFill>
                          <a:effectLst/>
                          <a:latin typeface="Calibri" panose="020F0502020204030204" pitchFamily="34" charset="0"/>
                        </a:rPr>
                        <a:t>FEB</a:t>
                      </a: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0.01</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261689800"/>
                  </a:ext>
                </a:extLst>
              </a:tr>
              <a:tr h="232678">
                <a:tc gridSpan="2">
                  <a:txBody>
                    <a:bodyPr/>
                    <a:lstStyle/>
                    <a:p>
                      <a:pPr algn="r" fontAlgn="b"/>
                      <a:r>
                        <a:rPr lang="en-US" sz="1400" b="1" i="0" u="none" strike="noStrike" dirty="0">
                          <a:solidFill>
                            <a:srgbClr val="FF0000"/>
                          </a:solidFill>
                          <a:effectLst/>
                          <a:latin typeface="Calibri" panose="020F0502020204030204" pitchFamily="34" charset="0"/>
                        </a:rPr>
                        <a:t>MAR</a:t>
                      </a: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4,576.92</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12</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3,510.99</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21</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729506703"/>
                  </a:ext>
                </a:extLst>
              </a:tr>
              <a:tr h="232678">
                <a:tc gridSpan="2">
                  <a:txBody>
                    <a:bodyPr/>
                    <a:lstStyle/>
                    <a:p>
                      <a:pPr algn="r" fontAlgn="b"/>
                      <a:r>
                        <a:rPr lang="en-US" sz="1400" b="1" i="0" u="none" strike="noStrike" dirty="0">
                          <a:solidFill>
                            <a:srgbClr val="FF0000"/>
                          </a:solidFill>
                          <a:effectLst/>
                          <a:latin typeface="Calibri" panose="020F0502020204030204" pitchFamily="34" charset="0"/>
                        </a:rPr>
                        <a:t>APRIL</a:t>
                      </a: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4,288.09</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11</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604.01</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297242665"/>
                  </a:ext>
                </a:extLst>
              </a:tr>
              <a:tr h="232678">
                <a:tc gridSpan="2">
                  <a:txBody>
                    <a:bodyPr/>
                    <a:lstStyle/>
                    <a:p>
                      <a:pPr algn="r" fontAlgn="b"/>
                      <a:r>
                        <a:rPr lang="en-US" sz="1400" b="1" i="0" u="none" strike="noStrike" dirty="0">
                          <a:solidFill>
                            <a:srgbClr val="FF0000"/>
                          </a:solidFill>
                          <a:effectLst/>
                          <a:latin typeface="Calibri" panose="020F0502020204030204" pitchFamily="34" charset="0"/>
                        </a:rPr>
                        <a:t>MAY</a:t>
                      </a: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65.56</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2,356.28</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6</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241.59</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24315825"/>
                  </a:ext>
                </a:extLst>
              </a:tr>
              <a:tr h="232678">
                <a:tc>
                  <a:txBody>
                    <a:bodyPr/>
                    <a:lstStyle/>
                    <a:p>
                      <a:pPr algn="l" fontAlgn="b"/>
                      <a:r>
                        <a:rPr lang="en-US" sz="1400" b="1" i="0" u="none" strike="noStrike" dirty="0">
                          <a:solidFill>
                            <a:srgbClr val="000000"/>
                          </a:solidFill>
                          <a:effectLst/>
                          <a:latin typeface="Calibri" panose="020F0502020204030204" pitchFamily="34" charset="0"/>
                        </a:rPr>
                        <a:t>   Y-T-D EXPENDITURES</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1,850.56</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100</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37,816.28</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100</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16,701.58</a:t>
                      </a:r>
                    </a:p>
                  </a:txBody>
                  <a:tcPr marL="8192" marR="8192" marT="819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100</a:t>
                      </a:r>
                    </a:p>
                  </a:txBody>
                  <a:tcPr marL="8192" marR="8192" marT="819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458220706"/>
                  </a:ext>
                </a:extLst>
              </a:tr>
              <a:tr h="232678">
                <a:tc gridSpan="2">
                  <a:txBody>
                    <a:bodyPr/>
                    <a:lstStyle/>
                    <a:p>
                      <a:pPr algn="l" fontAlgn="b"/>
                      <a:r>
                        <a:rPr lang="en-US" sz="1400" b="1" i="0" u="none" strike="noStrike" dirty="0">
                          <a:solidFill>
                            <a:srgbClr val="000000"/>
                          </a:solidFill>
                          <a:effectLst/>
                          <a:latin typeface="Calibri" panose="020F0502020204030204" pitchFamily="34" charset="0"/>
                        </a:rPr>
                        <a:t>   UNEXPENDED BALANCE</a:t>
                      </a: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a:t>
                      </a:r>
                    </a:p>
                  </a:txBody>
                  <a:tcPr marL="8192" marR="8192" marT="8192"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192" marR="8192" marT="8192"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a:t>
                      </a:r>
                    </a:p>
                  </a:txBody>
                  <a:tcPr marL="8192" marR="8192" marT="8192"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192" marR="8192" marT="8192"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192" marR="8192" marT="819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a:t>
                      </a:r>
                    </a:p>
                  </a:txBody>
                  <a:tcPr marL="8192" marR="8192" marT="8192"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192" marR="8192" marT="8192"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88379415"/>
                  </a:ext>
                </a:extLst>
              </a:tr>
            </a:tbl>
          </a:graphicData>
        </a:graphic>
      </p:graphicFrame>
      <p:sp>
        <p:nvSpPr>
          <p:cNvPr id="6" name="Title 1">
            <a:extLst>
              <a:ext uri="{FF2B5EF4-FFF2-40B4-BE49-F238E27FC236}">
                <a16:creationId xmlns:a16="http://schemas.microsoft.com/office/drawing/2014/main" id="{35891974-E455-30A0-C4AC-BEDFB070A4B4}"/>
              </a:ext>
            </a:extLst>
          </p:cNvPr>
          <p:cNvSpPr>
            <a:spLocks noGrp="1"/>
          </p:cNvSpPr>
          <p:nvPr>
            <p:ph type="title"/>
          </p:nvPr>
        </p:nvSpPr>
        <p:spPr>
          <a:xfrm>
            <a:off x="838200" y="365125"/>
            <a:ext cx="10515600" cy="892175"/>
          </a:xfrm>
        </p:spPr>
        <p:txBody>
          <a:bodyPr/>
          <a:lstStyle/>
          <a:p>
            <a:r>
              <a:rPr lang="en-US" b="1" dirty="0">
                <a:solidFill>
                  <a:srgbClr val="5B9BD5"/>
                </a:solidFill>
              </a:rPr>
              <a:t>XS411- Report for Review</a:t>
            </a:r>
          </a:p>
        </p:txBody>
      </p:sp>
    </p:spTree>
    <p:extLst>
      <p:ext uri="{BB962C8B-B14F-4D97-AF65-F5344CB8AC3E}">
        <p14:creationId xmlns:p14="http://schemas.microsoft.com/office/powerpoint/2010/main" val="463621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69FE216F-B0E4-4116-99A9-E4B23C206363}"/>
              </a:ext>
            </a:extLst>
          </p:cNvPr>
          <p:cNvGraphicFramePr>
            <a:graphicFrameLocks noGrp="1"/>
          </p:cNvGraphicFramePr>
          <p:nvPr>
            <p:ph idx="1"/>
            <p:extLst>
              <p:ext uri="{D42A27DB-BD31-4B8C-83A1-F6EECF244321}">
                <p14:modId xmlns:p14="http://schemas.microsoft.com/office/powerpoint/2010/main" val="131339870"/>
              </p:ext>
            </p:extLst>
          </p:nvPr>
        </p:nvGraphicFramePr>
        <p:xfrm>
          <a:off x="838200" y="1163782"/>
          <a:ext cx="10515599" cy="5324041"/>
        </p:xfrm>
        <a:graphic>
          <a:graphicData uri="http://schemas.openxmlformats.org/drawingml/2006/table">
            <a:tbl>
              <a:tblPr/>
              <a:tblGrid>
                <a:gridCol w="2258210">
                  <a:extLst>
                    <a:ext uri="{9D8B030D-6E8A-4147-A177-3AD203B41FA5}">
                      <a16:colId xmlns:a16="http://schemas.microsoft.com/office/drawing/2014/main" val="3635368917"/>
                    </a:ext>
                  </a:extLst>
                </a:gridCol>
                <a:gridCol w="807894">
                  <a:extLst>
                    <a:ext uri="{9D8B030D-6E8A-4147-A177-3AD203B41FA5}">
                      <a16:colId xmlns:a16="http://schemas.microsoft.com/office/drawing/2014/main" val="3420735732"/>
                    </a:ext>
                  </a:extLst>
                </a:gridCol>
                <a:gridCol w="350411">
                  <a:extLst>
                    <a:ext uri="{9D8B030D-6E8A-4147-A177-3AD203B41FA5}">
                      <a16:colId xmlns:a16="http://schemas.microsoft.com/office/drawing/2014/main" val="2542066331"/>
                    </a:ext>
                  </a:extLst>
                </a:gridCol>
                <a:gridCol w="934432">
                  <a:extLst>
                    <a:ext uri="{9D8B030D-6E8A-4147-A177-3AD203B41FA5}">
                      <a16:colId xmlns:a16="http://schemas.microsoft.com/office/drawing/2014/main" val="3158691992"/>
                    </a:ext>
                  </a:extLst>
                </a:gridCol>
                <a:gridCol w="1119371">
                  <a:extLst>
                    <a:ext uri="{9D8B030D-6E8A-4147-A177-3AD203B41FA5}">
                      <a16:colId xmlns:a16="http://schemas.microsoft.com/office/drawing/2014/main" val="2314495447"/>
                    </a:ext>
                  </a:extLst>
                </a:gridCol>
                <a:gridCol w="298499">
                  <a:extLst>
                    <a:ext uri="{9D8B030D-6E8A-4147-A177-3AD203B41FA5}">
                      <a16:colId xmlns:a16="http://schemas.microsoft.com/office/drawing/2014/main" val="1308043086"/>
                    </a:ext>
                  </a:extLst>
                </a:gridCol>
                <a:gridCol w="1099903">
                  <a:extLst>
                    <a:ext uri="{9D8B030D-6E8A-4147-A177-3AD203B41FA5}">
                      <a16:colId xmlns:a16="http://schemas.microsoft.com/office/drawing/2014/main" val="2356786175"/>
                    </a:ext>
                  </a:extLst>
                </a:gridCol>
                <a:gridCol w="1129104">
                  <a:extLst>
                    <a:ext uri="{9D8B030D-6E8A-4147-A177-3AD203B41FA5}">
                      <a16:colId xmlns:a16="http://schemas.microsoft.com/office/drawing/2014/main" val="1573144016"/>
                    </a:ext>
                  </a:extLst>
                </a:gridCol>
                <a:gridCol w="285522">
                  <a:extLst>
                    <a:ext uri="{9D8B030D-6E8A-4147-A177-3AD203B41FA5}">
                      <a16:colId xmlns:a16="http://schemas.microsoft.com/office/drawing/2014/main" val="741487256"/>
                    </a:ext>
                  </a:extLst>
                </a:gridCol>
                <a:gridCol w="1090171">
                  <a:extLst>
                    <a:ext uri="{9D8B030D-6E8A-4147-A177-3AD203B41FA5}">
                      <a16:colId xmlns:a16="http://schemas.microsoft.com/office/drawing/2014/main" val="1029385177"/>
                    </a:ext>
                  </a:extLst>
                </a:gridCol>
                <a:gridCol w="1142082">
                  <a:extLst>
                    <a:ext uri="{9D8B030D-6E8A-4147-A177-3AD203B41FA5}">
                      <a16:colId xmlns:a16="http://schemas.microsoft.com/office/drawing/2014/main" val="3406973259"/>
                    </a:ext>
                  </a:extLst>
                </a:gridCol>
              </a:tblGrid>
              <a:tr h="252987">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TANF CPS &amp; FC/ADOPT</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LINKS</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LIEAP COVID 19 ADMIN</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extLst>
                  <a:ext uri="{0D108BD9-81ED-4DB2-BD59-A6C34878D82A}">
                    <a16:rowId xmlns:a16="http://schemas.microsoft.com/office/drawing/2014/main" val="4114818662"/>
                  </a:ext>
                </a:extLst>
              </a:tr>
              <a:tr h="419012">
                <a:tc gridSpan="2">
                  <a:txBody>
                    <a:bodyPr/>
                    <a:lstStyle/>
                    <a:p>
                      <a:pPr algn="ctr" fontAlgn="b"/>
                      <a:r>
                        <a:rPr lang="en-US" sz="1400" b="1" i="0" u="none" strike="noStrike" dirty="0">
                          <a:solidFill>
                            <a:srgbClr val="FF0000"/>
                          </a:solidFill>
                          <a:effectLst/>
                          <a:latin typeface="Calibri" panose="020F0502020204030204" pitchFamily="34" charset="0"/>
                        </a:rPr>
                        <a:t>                                          PROGRAM CODES</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0 (zero)</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K</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E (SIS code 889)</a:t>
                      </a:r>
                    </a:p>
                    <a:p>
                      <a:pPr marL="0" marR="0" lvl="0" indent="0" algn="ctr" defTabSz="914400" rtl="0" eaLnBrk="1" fontAlgn="b" latinLnBrk="0" hangingPunct="1">
                        <a:lnSpc>
                          <a:spcPct val="100000"/>
                        </a:lnSpc>
                        <a:spcBef>
                          <a:spcPts val="0"/>
                        </a:spcBef>
                        <a:spcAft>
                          <a:spcPts val="0"/>
                        </a:spcAft>
                        <a:buClrTx/>
                        <a:buSzTx/>
                        <a:buFontTx/>
                        <a:buNone/>
                        <a:tabLst/>
                        <a:defRPr/>
                      </a:pPr>
                      <a:r>
                        <a:rPr lang="en-US" sz="1400" b="1" i="0" u="none" strike="noStrike" dirty="0">
                          <a:solidFill>
                            <a:srgbClr val="FF0000"/>
                          </a:solidFill>
                          <a:effectLst/>
                          <a:latin typeface="Calibri" panose="020F0502020204030204" pitchFamily="34" charset="0"/>
                        </a:rPr>
                        <a:t>Program ended</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extLst>
                  <a:ext uri="{0D108BD9-81ED-4DB2-BD59-A6C34878D82A}">
                    <a16:rowId xmlns:a16="http://schemas.microsoft.com/office/drawing/2014/main" val="38639520"/>
                  </a:ext>
                </a:extLst>
              </a:tr>
              <a:tr h="496451">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AMOUNT</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RATE SPEND</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AMOUNT</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AMOUNT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617728703"/>
                  </a:ext>
                </a:extLst>
              </a:tr>
              <a:tr h="252987">
                <a:tc>
                  <a:txBody>
                    <a:bodyPr/>
                    <a:lstStyle/>
                    <a:p>
                      <a:pPr algn="l" fontAlgn="b"/>
                      <a:r>
                        <a:rPr lang="en-US" sz="1400" b="1" i="0" u="none" strike="noStrike" dirty="0">
                          <a:solidFill>
                            <a:srgbClr val="000000"/>
                          </a:solidFill>
                          <a:effectLst/>
                          <a:latin typeface="Calibri" panose="020F0502020204030204" pitchFamily="34" charset="0"/>
                        </a:rPr>
                        <a:t>ANNUAL ALLOCATION</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20,857.30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10,066.86</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5,125.00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218407365"/>
                  </a:ext>
                </a:extLst>
              </a:tr>
              <a:tr h="252987">
                <a:tc gridSpan="2">
                  <a:txBody>
                    <a:bodyPr/>
                    <a:lstStyle/>
                    <a:p>
                      <a:pPr algn="l" fontAlgn="b"/>
                      <a:r>
                        <a:rPr lang="en-US" sz="1400" b="1" i="0" u="none" strike="noStrike" dirty="0">
                          <a:solidFill>
                            <a:srgbClr val="FF0000"/>
                          </a:solidFill>
                          <a:effectLst/>
                          <a:latin typeface="Calibri" panose="020F0502020204030204" pitchFamily="34" charset="0"/>
                        </a:rPr>
                        <a:t>Month Submitted - July -  June 1571</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830652659"/>
                  </a:ext>
                </a:extLst>
              </a:tr>
              <a:tr h="344733">
                <a:tc gridSpan="2">
                  <a:txBody>
                    <a:bodyPr/>
                    <a:lstStyle/>
                    <a:p>
                      <a:pPr algn="l" fontAlgn="b"/>
                      <a:r>
                        <a:rPr lang="en-US" sz="1400" b="1" i="0" u="none" strike="noStrike" dirty="0">
                          <a:solidFill>
                            <a:schemeClr val="tx1"/>
                          </a:solidFill>
                          <a:effectLst/>
                          <a:latin typeface="Calibri" panose="020F0502020204030204" pitchFamily="34" charset="0"/>
                        </a:rPr>
                        <a:t> EXPENDITURE                                        </a:t>
                      </a:r>
                      <a:r>
                        <a:rPr lang="en-US" sz="1400" b="1" i="0" u="none" strike="noStrike" dirty="0">
                          <a:solidFill>
                            <a:srgbClr val="FF0000"/>
                          </a:solidFill>
                          <a:effectLst/>
                          <a:latin typeface="Calibri" panose="020F0502020204030204" pitchFamily="34" charset="0"/>
                        </a:rPr>
                        <a:t>JUNE</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2,173.33</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21</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052004657"/>
                  </a:ext>
                </a:extLst>
              </a:tr>
              <a:tr h="252987">
                <a:tc gridSpan="2">
                  <a:txBody>
                    <a:bodyPr/>
                    <a:lstStyle/>
                    <a:p>
                      <a:pPr algn="r" fontAlgn="b"/>
                      <a:r>
                        <a:rPr lang="en-US" sz="1400" b="1" i="0" u="none" strike="noStrike" dirty="0">
                          <a:solidFill>
                            <a:srgbClr val="FF0000"/>
                          </a:solidFill>
                          <a:effectLst/>
                          <a:latin typeface="Calibri" panose="020F0502020204030204" pitchFamily="34" charset="0"/>
                        </a:rPr>
                        <a:t>JULY</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28,670.35</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137</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17.67</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800878144"/>
                  </a:ext>
                </a:extLst>
              </a:tr>
              <a:tr h="252987">
                <a:tc gridSpan="2">
                  <a:txBody>
                    <a:bodyPr/>
                    <a:lstStyle/>
                    <a:p>
                      <a:pPr algn="r" fontAlgn="b"/>
                      <a:r>
                        <a:rPr lang="en-US" sz="1400" b="1" i="0" u="none" strike="noStrike" dirty="0">
                          <a:solidFill>
                            <a:srgbClr val="FF0000"/>
                          </a:solidFill>
                          <a:effectLst/>
                          <a:latin typeface="Calibri" panose="020F0502020204030204" pitchFamily="34" charset="0"/>
                        </a:rPr>
                        <a:t>AUG</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-8,180.35</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39</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1,500.00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14</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102094828"/>
                  </a:ext>
                </a:extLst>
              </a:tr>
              <a:tr h="252987">
                <a:tc gridSpan="2">
                  <a:txBody>
                    <a:bodyPr/>
                    <a:lstStyle/>
                    <a:p>
                      <a:pPr algn="r" fontAlgn="b"/>
                      <a:r>
                        <a:rPr lang="en-US" sz="1400" b="1" i="0" u="none" strike="noStrike" dirty="0">
                          <a:solidFill>
                            <a:srgbClr val="FF0000"/>
                          </a:solidFill>
                          <a:effectLst/>
                          <a:latin typeface="Calibri" panose="020F0502020204030204" pitchFamily="34" charset="0"/>
                        </a:rPr>
                        <a:t>SEPT</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955.00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9</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850026025"/>
                  </a:ext>
                </a:extLst>
              </a:tr>
              <a:tr h="252987">
                <a:tc gridSpan="2">
                  <a:txBody>
                    <a:bodyPr/>
                    <a:lstStyle/>
                    <a:p>
                      <a:pPr algn="r" fontAlgn="b"/>
                      <a:r>
                        <a:rPr lang="en-US" sz="1400" b="1" i="0" u="none" strike="noStrike" dirty="0">
                          <a:solidFill>
                            <a:srgbClr val="FF0000"/>
                          </a:solidFill>
                          <a:effectLst/>
                          <a:latin typeface="Calibri" panose="020F0502020204030204" pitchFamily="34" charset="0"/>
                        </a:rPr>
                        <a:t>OCT</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455.92</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4</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447515080"/>
                  </a:ext>
                </a:extLst>
              </a:tr>
              <a:tr h="252987">
                <a:tc gridSpan="2">
                  <a:txBody>
                    <a:bodyPr/>
                    <a:lstStyle/>
                    <a:p>
                      <a:pPr algn="r" fontAlgn="b"/>
                      <a:r>
                        <a:rPr lang="en-US" sz="1400" b="1" i="0" u="none" strike="noStrike" dirty="0">
                          <a:solidFill>
                            <a:srgbClr val="FF0000"/>
                          </a:solidFill>
                          <a:effectLst/>
                          <a:latin typeface="Calibri" panose="020F0502020204030204" pitchFamily="34" charset="0"/>
                        </a:rPr>
                        <a:t>NOV</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98.85</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1,939.12</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37</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776830753"/>
                  </a:ext>
                </a:extLst>
              </a:tr>
              <a:tr h="252987">
                <a:tc gridSpan="2">
                  <a:txBody>
                    <a:bodyPr/>
                    <a:lstStyle/>
                    <a:p>
                      <a:pPr algn="r" fontAlgn="b"/>
                      <a:r>
                        <a:rPr lang="en-US" sz="1400" b="1" i="0" u="none" strike="noStrike" dirty="0">
                          <a:solidFill>
                            <a:srgbClr val="FF0000"/>
                          </a:solidFill>
                          <a:effectLst/>
                          <a:latin typeface="Calibri" panose="020F0502020204030204" pitchFamily="34" charset="0"/>
                        </a:rPr>
                        <a:t>DEC</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2,297.85</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22</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194.74</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803609551"/>
                  </a:ext>
                </a:extLst>
              </a:tr>
              <a:tr h="252987">
                <a:tc gridSpan="2">
                  <a:txBody>
                    <a:bodyPr/>
                    <a:lstStyle/>
                    <a:p>
                      <a:pPr algn="r" fontAlgn="b"/>
                      <a:r>
                        <a:rPr lang="en-US" sz="1400" b="1" i="0" u="none" strike="noStrike" dirty="0">
                          <a:solidFill>
                            <a:srgbClr val="FF0000"/>
                          </a:solidFill>
                          <a:effectLst/>
                          <a:latin typeface="Calibri" panose="020F0502020204030204" pitchFamily="34" charset="0"/>
                        </a:rPr>
                        <a:t>JAN</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770.06</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7</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124326640"/>
                  </a:ext>
                </a:extLst>
              </a:tr>
              <a:tr h="252987">
                <a:tc gridSpan="2">
                  <a:txBody>
                    <a:bodyPr/>
                    <a:lstStyle/>
                    <a:p>
                      <a:pPr algn="r" fontAlgn="b"/>
                      <a:r>
                        <a:rPr lang="en-US" sz="1400" b="1" i="0" u="none" strike="noStrike" dirty="0">
                          <a:solidFill>
                            <a:srgbClr val="FF0000"/>
                          </a:solidFill>
                          <a:effectLst/>
                          <a:latin typeface="Calibri" panose="020F0502020204030204" pitchFamily="34" charset="0"/>
                        </a:rPr>
                        <a:t>FEB</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1,235.82</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12</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529073475"/>
                  </a:ext>
                </a:extLst>
              </a:tr>
              <a:tr h="252987">
                <a:tc gridSpan="2">
                  <a:txBody>
                    <a:bodyPr/>
                    <a:lstStyle/>
                    <a:p>
                      <a:pPr algn="r" fontAlgn="b"/>
                      <a:r>
                        <a:rPr lang="en-US" sz="1400" b="1" i="0" u="none" strike="noStrike" dirty="0">
                          <a:solidFill>
                            <a:srgbClr val="FF0000"/>
                          </a:solidFill>
                          <a:effectLst/>
                          <a:latin typeface="Calibri" panose="020F0502020204030204" pitchFamily="34" charset="0"/>
                        </a:rPr>
                        <a:t>MAR</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181.18</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654254098"/>
                  </a:ext>
                </a:extLst>
              </a:tr>
              <a:tr h="252987">
                <a:tc gridSpan="2">
                  <a:txBody>
                    <a:bodyPr/>
                    <a:lstStyle/>
                    <a:p>
                      <a:pPr algn="r" fontAlgn="b"/>
                      <a:r>
                        <a:rPr lang="en-US" sz="1400" b="1" i="0" u="none" strike="noStrike" dirty="0">
                          <a:solidFill>
                            <a:srgbClr val="FF0000"/>
                          </a:solidFill>
                          <a:effectLst/>
                          <a:latin typeface="Calibri" panose="020F0502020204030204" pitchFamily="34" charset="0"/>
                        </a:rPr>
                        <a:t>APRIL</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72.70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004018095"/>
                  </a:ext>
                </a:extLst>
              </a:tr>
              <a:tr h="252987">
                <a:tc gridSpan="2">
                  <a:txBody>
                    <a:bodyPr/>
                    <a:lstStyle/>
                    <a:p>
                      <a:pPr algn="r" fontAlgn="b"/>
                      <a:r>
                        <a:rPr lang="en-US" sz="1400" b="1" i="0" u="none" strike="noStrike" dirty="0">
                          <a:solidFill>
                            <a:srgbClr val="FF0000"/>
                          </a:solidFill>
                          <a:effectLst/>
                          <a:latin typeface="Calibri" panose="020F0502020204030204" pitchFamily="34" charset="0"/>
                        </a:rPr>
                        <a:t>MAY</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367.30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308.48</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680193052"/>
                  </a:ext>
                </a:extLst>
              </a:tr>
              <a:tr h="252987">
                <a:tc>
                  <a:txBody>
                    <a:bodyPr/>
                    <a:lstStyle/>
                    <a:p>
                      <a:pPr algn="l" fontAlgn="b"/>
                      <a:r>
                        <a:rPr lang="en-US" sz="1400" b="1" i="0" u="none" strike="noStrike" dirty="0">
                          <a:solidFill>
                            <a:srgbClr val="000000"/>
                          </a:solidFill>
                          <a:effectLst/>
                          <a:latin typeface="Calibri" panose="020F0502020204030204" pitchFamily="34" charset="0"/>
                        </a:rPr>
                        <a:t>   Y-T-D EXPENDITURES</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20,857.30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10,066.86</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2,133.86</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41</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542030898"/>
                  </a:ext>
                </a:extLst>
              </a:tr>
              <a:tr h="252987">
                <a:tc gridSpan="2">
                  <a:txBody>
                    <a:bodyPr/>
                    <a:lstStyle/>
                    <a:p>
                      <a:pPr algn="l" fontAlgn="b"/>
                      <a:r>
                        <a:rPr lang="en-US" sz="1400" b="1" i="0" u="none" strike="noStrike" dirty="0">
                          <a:solidFill>
                            <a:srgbClr val="000000"/>
                          </a:solidFill>
                          <a:effectLst/>
                          <a:latin typeface="Calibri" panose="020F0502020204030204" pitchFamily="34" charset="0"/>
                        </a:rPr>
                        <a:t>   UNEXPENDED BALANCE</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a:t>
                      </a:r>
                    </a:p>
                  </a:txBody>
                  <a:tcPr marL="8345" marR="8345" marT="834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1694567"/>
                  </a:ext>
                </a:extLst>
              </a:tr>
            </a:tbl>
          </a:graphicData>
        </a:graphic>
      </p:graphicFrame>
      <p:sp>
        <p:nvSpPr>
          <p:cNvPr id="6" name="Title 1">
            <a:extLst>
              <a:ext uri="{FF2B5EF4-FFF2-40B4-BE49-F238E27FC236}">
                <a16:creationId xmlns:a16="http://schemas.microsoft.com/office/drawing/2014/main" id="{266C8F3E-C3C6-D51E-1B16-A2A1C3070030}"/>
              </a:ext>
            </a:extLst>
          </p:cNvPr>
          <p:cNvSpPr>
            <a:spLocks noGrp="1"/>
          </p:cNvSpPr>
          <p:nvPr>
            <p:ph type="title"/>
          </p:nvPr>
        </p:nvSpPr>
        <p:spPr>
          <a:xfrm>
            <a:off x="838200" y="365125"/>
            <a:ext cx="10515600" cy="892175"/>
          </a:xfrm>
        </p:spPr>
        <p:txBody>
          <a:bodyPr/>
          <a:lstStyle/>
          <a:p>
            <a:r>
              <a:rPr lang="en-US" b="1" dirty="0">
                <a:solidFill>
                  <a:srgbClr val="5B9BD5"/>
                </a:solidFill>
              </a:rPr>
              <a:t>XS411- Report for Review</a:t>
            </a:r>
          </a:p>
        </p:txBody>
      </p:sp>
      <p:sp>
        <p:nvSpPr>
          <p:cNvPr id="2" name="Multiplication Sign 1">
            <a:extLst>
              <a:ext uri="{FF2B5EF4-FFF2-40B4-BE49-F238E27FC236}">
                <a16:creationId xmlns:a16="http://schemas.microsoft.com/office/drawing/2014/main" id="{5FC668DB-91C4-BD15-BF95-9574DD2656EA}"/>
              </a:ext>
            </a:extLst>
          </p:cNvPr>
          <p:cNvSpPr/>
          <p:nvPr/>
        </p:nvSpPr>
        <p:spPr>
          <a:xfrm>
            <a:off x="9728792" y="3136604"/>
            <a:ext cx="1020725" cy="978196"/>
          </a:xfrm>
          <a:prstGeom prst="mathMultiply">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112566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69FE216F-B0E4-4116-99A9-E4B23C206363}"/>
              </a:ext>
            </a:extLst>
          </p:cNvPr>
          <p:cNvGraphicFramePr>
            <a:graphicFrameLocks noGrp="1"/>
          </p:cNvGraphicFramePr>
          <p:nvPr>
            <p:ph idx="1"/>
            <p:extLst>
              <p:ext uri="{D42A27DB-BD31-4B8C-83A1-F6EECF244321}">
                <p14:modId xmlns:p14="http://schemas.microsoft.com/office/powerpoint/2010/main" val="546579554"/>
              </p:ext>
            </p:extLst>
          </p:nvPr>
        </p:nvGraphicFramePr>
        <p:xfrm>
          <a:off x="861134" y="1257300"/>
          <a:ext cx="10492665" cy="5401416"/>
        </p:xfrm>
        <a:graphic>
          <a:graphicData uri="http://schemas.openxmlformats.org/drawingml/2006/table">
            <a:tbl>
              <a:tblPr/>
              <a:tblGrid>
                <a:gridCol w="2235276">
                  <a:extLst>
                    <a:ext uri="{9D8B030D-6E8A-4147-A177-3AD203B41FA5}">
                      <a16:colId xmlns:a16="http://schemas.microsoft.com/office/drawing/2014/main" val="3635368917"/>
                    </a:ext>
                  </a:extLst>
                </a:gridCol>
                <a:gridCol w="807894">
                  <a:extLst>
                    <a:ext uri="{9D8B030D-6E8A-4147-A177-3AD203B41FA5}">
                      <a16:colId xmlns:a16="http://schemas.microsoft.com/office/drawing/2014/main" val="3420735732"/>
                    </a:ext>
                  </a:extLst>
                </a:gridCol>
                <a:gridCol w="350411">
                  <a:extLst>
                    <a:ext uri="{9D8B030D-6E8A-4147-A177-3AD203B41FA5}">
                      <a16:colId xmlns:a16="http://schemas.microsoft.com/office/drawing/2014/main" val="2542066331"/>
                    </a:ext>
                  </a:extLst>
                </a:gridCol>
                <a:gridCol w="934432">
                  <a:extLst>
                    <a:ext uri="{9D8B030D-6E8A-4147-A177-3AD203B41FA5}">
                      <a16:colId xmlns:a16="http://schemas.microsoft.com/office/drawing/2014/main" val="3158691992"/>
                    </a:ext>
                  </a:extLst>
                </a:gridCol>
                <a:gridCol w="1119371">
                  <a:extLst>
                    <a:ext uri="{9D8B030D-6E8A-4147-A177-3AD203B41FA5}">
                      <a16:colId xmlns:a16="http://schemas.microsoft.com/office/drawing/2014/main" val="2314495447"/>
                    </a:ext>
                  </a:extLst>
                </a:gridCol>
                <a:gridCol w="298499">
                  <a:extLst>
                    <a:ext uri="{9D8B030D-6E8A-4147-A177-3AD203B41FA5}">
                      <a16:colId xmlns:a16="http://schemas.microsoft.com/office/drawing/2014/main" val="1308043086"/>
                    </a:ext>
                  </a:extLst>
                </a:gridCol>
                <a:gridCol w="1099903">
                  <a:extLst>
                    <a:ext uri="{9D8B030D-6E8A-4147-A177-3AD203B41FA5}">
                      <a16:colId xmlns:a16="http://schemas.microsoft.com/office/drawing/2014/main" val="2356786175"/>
                    </a:ext>
                  </a:extLst>
                </a:gridCol>
                <a:gridCol w="1129104">
                  <a:extLst>
                    <a:ext uri="{9D8B030D-6E8A-4147-A177-3AD203B41FA5}">
                      <a16:colId xmlns:a16="http://schemas.microsoft.com/office/drawing/2014/main" val="1573144016"/>
                    </a:ext>
                  </a:extLst>
                </a:gridCol>
                <a:gridCol w="285522">
                  <a:extLst>
                    <a:ext uri="{9D8B030D-6E8A-4147-A177-3AD203B41FA5}">
                      <a16:colId xmlns:a16="http://schemas.microsoft.com/office/drawing/2014/main" val="741487256"/>
                    </a:ext>
                  </a:extLst>
                </a:gridCol>
                <a:gridCol w="1090171">
                  <a:extLst>
                    <a:ext uri="{9D8B030D-6E8A-4147-A177-3AD203B41FA5}">
                      <a16:colId xmlns:a16="http://schemas.microsoft.com/office/drawing/2014/main" val="1029385177"/>
                    </a:ext>
                  </a:extLst>
                </a:gridCol>
                <a:gridCol w="1142082">
                  <a:extLst>
                    <a:ext uri="{9D8B030D-6E8A-4147-A177-3AD203B41FA5}">
                      <a16:colId xmlns:a16="http://schemas.microsoft.com/office/drawing/2014/main" val="3406973259"/>
                    </a:ext>
                  </a:extLst>
                </a:gridCol>
              </a:tblGrid>
              <a:tr h="449323">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QTRLY ADULT HOME S</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LIHEAP</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NC MIC 1                               used to be NC Health choice</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extLst>
                  <a:ext uri="{0D108BD9-81ED-4DB2-BD59-A6C34878D82A}">
                    <a16:rowId xmlns:a16="http://schemas.microsoft.com/office/drawing/2014/main" val="4114818662"/>
                  </a:ext>
                </a:extLst>
              </a:tr>
              <a:tr h="285765">
                <a:tc gridSpan="2">
                  <a:txBody>
                    <a:bodyPr/>
                    <a:lstStyle/>
                    <a:p>
                      <a:pPr algn="ctr" fontAlgn="b"/>
                      <a:r>
                        <a:rPr lang="en-US" sz="1400" b="1" i="0" u="none" strike="noStrike" dirty="0">
                          <a:solidFill>
                            <a:srgbClr val="FF0000"/>
                          </a:solidFill>
                          <a:effectLst/>
                          <a:latin typeface="Calibri" panose="020F0502020204030204" pitchFamily="34" charset="0"/>
                        </a:rPr>
                        <a:t>                                          PROGRAM CODES</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O</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Energy Portal - FIS</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MIC 1</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extLst>
                  <a:ext uri="{0D108BD9-81ED-4DB2-BD59-A6C34878D82A}">
                    <a16:rowId xmlns:a16="http://schemas.microsoft.com/office/drawing/2014/main" val="38639520"/>
                  </a:ext>
                </a:extLst>
              </a:tr>
              <a:tr h="465741">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AMOUNT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AMOUNT</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AMOUNT</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617728703"/>
                  </a:ext>
                </a:extLst>
              </a:tr>
              <a:tr h="237337">
                <a:tc>
                  <a:txBody>
                    <a:bodyPr/>
                    <a:lstStyle/>
                    <a:p>
                      <a:pPr algn="l" fontAlgn="b"/>
                      <a:r>
                        <a:rPr lang="en-US" sz="1400" b="1" i="0" u="none" strike="noStrike" dirty="0">
                          <a:solidFill>
                            <a:srgbClr val="000000"/>
                          </a:solidFill>
                          <a:effectLst/>
                          <a:latin typeface="Calibri" panose="020F0502020204030204" pitchFamily="34" charset="0"/>
                        </a:rPr>
                        <a:t>ANNUAL ALLOCATION</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1,418.37</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126,147.00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3,839.36</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218407365"/>
                  </a:ext>
                </a:extLst>
              </a:tr>
              <a:tr h="237337">
                <a:tc gridSpan="2">
                  <a:txBody>
                    <a:bodyPr/>
                    <a:lstStyle/>
                    <a:p>
                      <a:pPr algn="l" fontAlgn="b"/>
                      <a:r>
                        <a:rPr lang="en-US" sz="1400" b="1" i="0" u="none" strike="noStrike" dirty="0">
                          <a:solidFill>
                            <a:srgbClr val="FF0000"/>
                          </a:solidFill>
                          <a:effectLst/>
                          <a:latin typeface="Calibri" panose="020F0502020204030204" pitchFamily="34" charset="0"/>
                        </a:rPr>
                        <a:t>Month Submitted - July -  June 1571</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830652659"/>
                  </a:ext>
                </a:extLst>
              </a:tr>
              <a:tr h="465741">
                <a:tc gridSpan="2">
                  <a:txBody>
                    <a:bodyPr/>
                    <a:lstStyle/>
                    <a:p>
                      <a:pPr algn="l" fontAlgn="b"/>
                      <a:r>
                        <a:rPr lang="en-US" sz="1400" b="1" i="0" u="none" strike="noStrike" dirty="0">
                          <a:solidFill>
                            <a:schemeClr val="tx1"/>
                          </a:solidFill>
                          <a:effectLst/>
                          <a:latin typeface="Calibri" panose="020F0502020204030204" pitchFamily="34" charset="0"/>
                        </a:rPr>
                        <a:t> EXPENDITURE                                        </a:t>
                      </a:r>
                      <a:r>
                        <a:rPr lang="en-US" sz="1400" b="1" i="0" u="none" strike="noStrike" dirty="0">
                          <a:solidFill>
                            <a:srgbClr val="FF0000"/>
                          </a:solidFill>
                          <a:effectLst/>
                          <a:latin typeface="Calibri" panose="020F0502020204030204" pitchFamily="34" charset="0"/>
                        </a:rPr>
                        <a:t>JUNE</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133.00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9</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1,701.67</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44</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052004657"/>
                  </a:ext>
                </a:extLst>
              </a:tr>
              <a:tr h="237337">
                <a:tc gridSpan="2">
                  <a:txBody>
                    <a:bodyPr/>
                    <a:lstStyle/>
                    <a:p>
                      <a:pPr algn="r" fontAlgn="b"/>
                      <a:r>
                        <a:rPr lang="en-US" sz="1400" b="1" i="0" u="none" strike="noStrike" dirty="0">
                          <a:solidFill>
                            <a:srgbClr val="FF0000"/>
                          </a:solidFill>
                          <a:effectLst/>
                          <a:latin typeface="Calibri" panose="020F0502020204030204" pitchFamily="34" charset="0"/>
                        </a:rPr>
                        <a:t>JULY</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313.45</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22</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796.85</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800878144"/>
                  </a:ext>
                </a:extLst>
              </a:tr>
              <a:tr h="237337">
                <a:tc gridSpan="2">
                  <a:txBody>
                    <a:bodyPr/>
                    <a:lstStyle/>
                    <a:p>
                      <a:pPr algn="r" fontAlgn="b"/>
                      <a:r>
                        <a:rPr lang="en-US" sz="1400" b="1" i="0" u="none" strike="noStrike" dirty="0">
                          <a:solidFill>
                            <a:srgbClr val="FF0000"/>
                          </a:solidFill>
                          <a:effectLst/>
                          <a:latin typeface="Calibri" panose="020F0502020204030204" pitchFamily="34" charset="0"/>
                        </a:rPr>
                        <a:t>AUG</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-95.45</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6</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2,516.20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65</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102094828"/>
                  </a:ext>
                </a:extLst>
              </a:tr>
              <a:tr h="237337">
                <a:tc gridSpan="2">
                  <a:txBody>
                    <a:bodyPr/>
                    <a:lstStyle/>
                    <a:p>
                      <a:pPr algn="r" fontAlgn="b"/>
                      <a:r>
                        <a:rPr lang="en-US" sz="1400" b="1" i="0" u="none" strike="noStrike" dirty="0">
                          <a:solidFill>
                            <a:srgbClr val="FF0000"/>
                          </a:solidFill>
                          <a:effectLst/>
                          <a:latin typeface="Calibri" panose="020F0502020204030204" pitchFamily="34" charset="0"/>
                        </a:rPr>
                        <a:t>SEPT</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157.79</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11</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3,984.33</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103</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850026025"/>
                  </a:ext>
                </a:extLst>
              </a:tr>
              <a:tr h="237337">
                <a:tc gridSpan="2">
                  <a:txBody>
                    <a:bodyPr/>
                    <a:lstStyle/>
                    <a:p>
                      <a:pPr algn="r" fontAlgn="b"/>
                      <a:r>
                        <a:rPr lang="en-US" sz="1400" b="1" i="0" u="none" strike="noStrike" dirty="0">
                          <a:solidFill>
                            <a:srgbClr val="FF0000"/>
                          </a:solidFill>
                          <a:effectLst/>
                          <a:latin typeface="Calibri" panose="020F0502020204030204" pitchFamily="34" charset="0"/>
                        </a:rPr>
                        <a:t>OCT</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193.21</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13</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2,606.44</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67</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447515080"/>
                  </a:ext>
                </a:extLst>
              </a:tr>
              <a:tr h="237337">
                <a:tc gridSpan="2">
                  <a:txBody>
                    <a:bodyPr/>
                    <a:lstStyle/>
                    <a:p>
                      <a:pPr algn="r" fontAlgn="b"/>
                      <a:r>
                        <a:rPr lang="en-US" sz="1400" b="1" i="0" u="none" strike="noStrike" dirty="0">
                          <a:solidFill>
                            <a:srgbClr val="FF0000"/>
                          </a:solidFill>
                          <a:effectLst/>
                          <a:latin typeface="Calibri" panose="020F0502020204030204" pitchFamily="34" charset="0"/>
                        </a:rPr>
                        <a:t>NOV</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2,296.28</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59</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776830753"/>
                  </a:ext>
                </a:extLst>
              </a:tr>
              <a:tr h="237337">
                <a:tc gridSpan="2">
                  <a:txBody>
                    <a:bodyPr/>
                    <a:lstStyle/>
                    <a:p>
                      <a:pPr algn="r" fontAlgn="b"/>
                      <a:r>
                        <a:rPr lang="en-US" sz="1400" b="1" i="0" u="none" strike="noStrike" dirty="0">
                          <a:solidFill>
                            <a:srgbClr val="FF0000"/>
                          </a:solidFill>
                          <a:effectLst/>
                          <a:latin typeface="Calibri" panose="020F0502020204030204" pitchFamily="34" charset="0"/>
                        </a:rPr>
                        <a:t>DEC</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193.74</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13</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71,400.00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56</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-10,123.50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263</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803609551"/>
                  </a:ext>
                </a:extLst>
              </a:tr>
              <a:tr h="237337">
                <a:tc gridSpan="2">
                  <a:txBody>
                    <a:bodyPr/>
                    <a:lstStyle/>
                    <a:p>
                      <a:pPr algn="r" fontAlgn="b"/>
                      <a:r>
                        <a:rPr lang="en-US" sz="1400" b="1" i="0" u="none" strike="noStrike" dirty="0">
                          <a:solidFill>
                            <a:srgbClr val="FF0000"/>
                          </a:solidFill>
                          <a:effectLst/>
                          <a:latin typeface="Calibri" panose="020F0502020204030204" pitchFamily="34" charset="0"/>
                        </a:rPr>
                        <a:t>JAN</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157.26</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11</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19,900.00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15</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124326640"/>
                  </a:ext>
                </a:extLst>
              </a:tr>
              <a:tr h="237337">
                <a:tc gridSpan="2">
                  <a:txBody>
                    <a:bodyPr/>
                    <a:lstStyle/>
                    <a:p>
                      <a:pPr algn="r" fontAlgn="b"/>
                      <a:r>
                        <a:rPr lang="en-US" sz="1400" b="1" i="0" u="none" strike="noStrike" dirty="0">
                          <a:solidFill>
                            <a:srgbClr val="FF0000"/>
                          </a:solidFill>
                          <a:effectLst/>
                          <a:latin typeface="Calibri" panose="020F0502020204030204" pitchFamily="34" charset="0"/>
                        </a:rPr>
                        <a:t>FEB</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2,800.00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529073475"/>
                  </a:ext>
                </a:extLst>
              </a:tr>
              <a:tr h="237337">
                <a:tc gridSpan="2">
                  <a:txBody>
                    <a:bodyPr/>
                    <a:lstStyle/>
                    <a:p>
                      <a:pPr algn="r" fontAlgn="b"/>
                      <a:r>
                        <a:rPr lang="en-US" sz="1400" b="1" i="0" u="none" strike="noStrike" dirty="0">
                          <a:solidFill>
                            <a:srgbClr val="FF0000"/>
                          </a:solidFill>
                          <a:effectLst/>
                          <a:latin typeface="Calibri" panose="020F0502020204030204" pitchFamily="34" charset="0"/>
                        </a:rPr>
                        <a:t>MAR</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73.91</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5</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25,965.00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654254098"/>
                  </a:ext>
                </a:extLst>
              </a:tr>
              <a:tr h="237337">
                <a:tc gridSpan="2">
                  <a:txBody>
                    <a:bodyPr/>
                    <a:lstStyle/>
                    <a:p>
                      <a:pPr algn="r" fontAlgn="b"/>
                      <a:r>
                        <a:rPr lang="en-US" sz="1400" b="1" i="0" u="none" strike="noStrike" dirty="0">
                          <a:solidFill>
                            <a:srgbClr val="FF0000"/>
                          </a:solidFill>
                          <a:effectLst/>
                          <a:latin typeface="Calibri" panose="020F0502020204030204" pitchFamily="34" charset="0"/>
                        </a:rPr>
                        <a:t>APRIL</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16.04</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1,665.00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004018095"/>
                  </a:ext>
                </a:extLst>
              </a:tr>
              <a:tr h="237337">
                <a:tc gridSpan="2">
                  <a:txBody>
                    <a:bodyPr/>
                    <a:lstStyle/>
                    <a:p>
                      <a:pPr algn="r" fontAlgn="b"/>
                      <a:r>
                        <a:rPr lang="en-US" sz="1400" b="1" i="0" u="none" strike="noStrike" dirty="0">
                          <a:solidFill>
                            <a:srgbClr val="FF0000"/>
                          </a:solidFill>
                          <a:effectLst/>
                          <a:latin typeface="Calibri" panose="020F0502020204030204" pitchFamily="34" charset="0"/>
                        </a:rPr>
                        <a:t>MAY</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275.42</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19</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4,247.00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61.09</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680193052"/>
                  </a:ext>
                </a:extLst>
              </a:tr>
              <a:tr h="412128">
                <a:tc>
                  <a:txBody>
                    <a:bodyPr/>
                    <a:lstStyle/>
                    <a:p>
                      <a:pPr algn="l" fontAlgn="b"/>
                      <a:r>
                        <a:rPr lang="en-US" sz="1400" b="1" i="0" u="none" strike="noStrike" dirty="0">
                          <a:solidFill>
                            <a:srgbClr val="000000"/>
                          </a:solidFill>
                          <a:effectLst/>
                          <a:latin typeface="Calibri" panose="020F0502020204030204" pitchFamily="34" charset="0"/>
                        </a:rPr>
                        <a:t>   Y-T-D EXPENDITURES</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1,418.37</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125,977.00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99</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3,839.36</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542030898"/>
                  </a:ext>
                </a:extLst>
              </a:tr>
              <a:tr h="237337">
                <a:tc gridSpan="2">
                  <a:txBody>
                    <a:bodyPr/>
                    <a:lstStyle/>
                    <a:p>
                      <a:pPr algn="l" fontAlgn="b"/>
                      <a:r>
                        <a:rPr lang="en-US" sz="1400" b="1" i="0" u="none" strike="noStrike" dirty="0">
                          <a:solidFill>
                            <a:srgbClr val="000000"/>
                          </a:solidFill>
                          <a:effectLst/>
                          <a:latin typeface="Calibri" panose="020F0502020204030204" pitchFamily="34" charset="0"/>
                        </a:rPr>
                        <a:t>   UNEXPENDED BALANCE</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170</a:t>
                      </a:r>
                    </a:p>
                  </a:txBody>
                  <a:tcPr marL="8345" marR="8345" marT="834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1694567"/>
                  </a:ext>
                </a:extLst>
              </a:tr>
            </a:tbl>
          </a:graphicData>
        </a:graphic>
      </p:graphicFrame>
      <p:sp>
        <p:nvSpPr>
          <p:cNvPr id="6" name="Title 1">
            <a:extLst>
              <a:ext uri="{FF2B5EF4-FFF2-40B4-BE49-F238E27FC236}">
                <a16:creationId xmlns:a16="http://schemas.microsoft.com/office/drawing/2014/main" id="{C345672B-EA49-7334-37FB-DD903530A1F0}"/>
              </a:ext>
            </a:extLst>
          </p:cNvPr>
          <p:cNvSpPr>
            <a:spLocks noGrp="1"/>
          </p:cNvSpPr>
          <p:nvPr>
            <p:ph type="title"/>
          </p:nvPr>
        </p:nvSpPr>
        <p:spPr>
          <a:xfrm>
            <a:off x="838200" y="365125"/>
            <a:ext cx="10515600" cy="892175"/>
          </a:xfrm>
        </p:spPr>
        <p:txBody>
          <a:bodyPr/>
          <a:lstStyle/>
          <a:p>
            <a:r>
              <a:rPr lang="en-US" b="1" dirty="0">
                <a:solidFill>
                  <a:srgbClr val="5B9BD5"/>
                </a:solidFill>
              </a:rPr>
              <a:t>XS411- Report for Review</a:t>
            </a:r>
          </a:p>
        </p:txBody>
      </p:sp>
      <p:sp>
        <p:nvSpPr>
          <p:cNvPr id="2" name="Multiplication Sign 1">
            <a:extLst>
              <a:ext uri="{FF2B5EF4-FFF2-40B4-BE49-F238E27FC236}">
                <a16:creationId xmlns:a16="http://schemas.microsoft.com/office/drawing/2014/main" id="{771AB443-D108-A3F6-AD39-991E0E3CBCFE}"/>
              </a:ext>
            </a:extLst>
          </p:cNvPr>
          <p:cNvSpPr/>
          <p:nvPr/>
        </p:nvSpPr>
        <p:spPr>
          <a:xfrm>
            <a:off x="7400261" y="3104707"/>
            <a:ext cx="1020725" cy="978196"/>
          </a:xfrm>
          <a:prstGeom prst="mathMultiply">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137184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F9618A6B-07DE-4A00-8B12-2EE3759ED1C9}"/>
              </a:ext>
            </a:extLst>
          </p:cNvPr>
          <p:cNvGraphicFramePr>
            <a:graphicFrameLocks noGrp="1"/>
          </p:cNvGraphicFramePr>
          <p:nvPr>
            <p:ph idx="1"/>
            <p:extLst>
              <p:ext uri="{D42A27DB-BD31-4B8C-83A1-F6EECF244321}">
                <p14:modId xmlns:p14="http://schemas.microsoft.com/office/powerpoint/2010/main" val="3018467090"/>
              </p:ext>
            </p:extLst>
          </p:nvPr>
        </p:nvGraphicFramePr>
        <p:xfrm>
          <a:off x="838201" y="1174173"/>
          <a:ext cx="10515599" cy="5297585"/>
        </p:xfrm>
        <a:graphic>
          <a:graphicData uri="http://schemas.openxmlformats.org/drawingml/2006/table">
            <a:tbl>
              <a:tblPr/>
              <a:tblGrid>
                <a:gridCol w="2258209">
                  <a:extLst>
                    <a:ext uri="{9D8B030D-6E8A-4147-A177-3AD203B41FA5}">
                      <a16:colId xmlns:a16="http://schemas.microsoft.com/office/drawing/2014/main" val="3477371528"/>
                    </a:ext>
                  </a:extLst>
                </a:gridCol>
                <a:gridCol w="954836">
                  <a:extLst>
                    <a:ext uri="{9D8B030D-6E8A-4147-A177-3AD203B41FA5}">
                      <a16:colId xmlns:a16="http://schemas.microsoft.com/office/drawing/2014/main" val="3143845813"/>
                    </a:ext>
                  </a:extLst>
                </a:gridCol>
                <a:gridCol w="203470">
                  <a:extLst>
                    <a:ext uri="{9D8B030D-6E8A-4147-A177-3AD203B41FA5}">
                      <a16:colId xmlns:a16="http://schemas.microsoft.com/office/drawing/2014/main" val="1978875473"/>
                    </a:ext>
                  </a:extLst>
                </a:gridCol>
                <a:gridCol w="934432">
                  <a:extLst>
                    <a:ext uri="{9D8B030D-6E8A-4147-A177-3AD203B41FA5}">
                      <a16:colId xmlns:a16="http://schemas.microsoft.com/office/drawing/2014/main" val="791362792"/>
                    </a:ext>
                  </a:extLst>
                </a:gridCol>
                <a:gridCol w="1119371">
                  <a:extLst>
                    <a:ext uri="{9D8B030D-6E8A-4147-A177-3AD203B41FA5}">
                      <a16:colId xmlns:a16="http://schemas.microsoft.com/office/drawing/2014/main" val="1384123200"/>
                    </a:ext>
                  </a:extLst>
                </a:gridCol>
                <a:gridCol w="298499">
                  <a:extLst>
                    <a:ext uri="{9D8B030D-6E8A-4147-A177-3AD203B41FA5}">
                      <a16:colId xmlns:a16="http://schemas.microsoft.com/office/drawing/2014/main" val="3671282289"/>
                    </a:ext>
                  </a:extLst>
                </a:gridCol>
                <a:gridCol w="1099903">
                  <a:extLst>
                    <a:ext uri="{9D8B030D-6E8A-4147-A177-3AD203B41FA5}">
                      <a16:colId xmlns:a16="http://schemas.microsoft.com/office/drawing/2014/main" val="3086344413"/>
                    </a:ext>
                  </a:extLst>
                </a:gridCol>
                <a:gridCol w="1129104">
                  <a:extLst>
                    <a:ext uri="{9D8B030D-6E8A-4147-A177-3AD203B41FA5}">
                      <a16:colId xmlns:a16="http://schemas.microsoft.com/office/drawing/2014/main" val="2691237472"/>
                    </a:ext>
                  </a:extLst>
                </a:gridCol>
                <a:gridCol w="285522">
                  <a:extLst>
                    <a:ext uri="{9D8B030D-6E8A-4147-A177-3AD203B41FA5}">
                      <a16:colId xmlns:a16="http://schemas.microsoft.com/office/drawing/2014/main" val="2760503202"/>
                    </a:ext>
                  </a:extLst>
                </a:gridCol>
                <a:gridCol w="1090171">
                  <a:extLst>
                    <a:ext uri="{9D8B030D-6E8A-4147-A177-3AD203B41FA5}">
                      <a16:colId xmlns:a16="http://schemas.microsoft.com/office/drawing/2014/main" val="1576958795"/>
                    </a:ext>
                  </a:extLst>
                </a:gridCol>
                <a:gridCol w="1142082">
                  <a:extLst>
                    <a:ext uri="{9D8B030D-6E8A-4147-A177-3AD203B41FA5}">
                      <a16:colId xmlns:a16="http://schemas.microsoft.com/office/drawing/2014/main" val="2281340485"/>
                    </a:ext>
                  </a:extLst>
                </a:gridCol>
              </a:tblGrid>
              <a:tr h="252491">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FAM REUNIFICATION</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CCDF FRAUD INVEST</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APS 100% FED</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extLst>
                  <a:ext uri="{0D108BD9-81ED-4DB2-BD59-A6C34878D82A}">
                    <a16:rowId xmlns:a16="http://schemas.microsoft.com/office/drawing/2014/main" val="3007292861"/>
                  </a:ext>
                </a:extLst>
              </a:tr>
              <a:tr h="418192">
                <a:tc gridSpan="2">
                  <a:txBody>
                    <a:bodyPr/>
                    <a:lstStyle/>
                    <a:p>
                      <a:pPr algn="ctr" fontAlgn="b"/>
                      <a:r>
                        <a:rPr lang="en-US" sz="1400" b="1" i="0" u="none" strike="noStrike" dirty="0">
                          <a:solidFill>
                            <a:srgbClr val="FF0000"/>
                          </a:solidFill>
                          <a:effectLst/>
                          <a:latin typeface="Calibri" panose="020F0502020204030204" pitchFamily="34" charset="0"/>
                        </a:rPr>
                        <a:t>                                              PROGRAM CODES</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24</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L</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PSX</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extLst>
                  <a:ext uri="{0D108BD9-81ED-4DB2-BD59-A6C34878D82A}">
                    <a16:rowId xmlns:a16="http://schemas.microsoft.com/office/drawing/2014/main" val="1473880182"/>
                  </a:ext>
                </a:extLst>
              </a:tr>
              <a:tr h="495479">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AMOUNT</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AMOUNT</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AMOUNT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55669582"/>
                  </a:ext>
                </a:extLst>
              </a:tr>
              <a:tr h="252491">
                <a:tc>
                  <a:txBody>
                    <a:bodyPr/>
                    <a:lstStyle/>
                    <a:p>
                      <a:pPr algn="l" fontAlgn="b"/>
                      <a:r>
                        <a:rPr lang="en-US" sz="1400" b="1" i="0" u="none" strike="noStrike" dirty="0">
                          <a:solidFill>
                            <a:srgbClr val="000000"/>
                          </a:solidFill>
                          <a:effectLst/>
                          <a:latin typeface="Calibri" panose="020F0502020204030204" pitchFamily="34" charset="0"/>
                        </a:rPr>
                        <a:t>ANNUAL ALLOCATION</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24,229.91</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862032687"/>
                  </a:ext>
                </a:extLst>
              </a:tr>
              <a:tr h="252491">
                <a:tc gridSpan="2">
                  <a:txBody>
                    <a:bodyPr/>
                    <a:lstStyle/>
                    <a:p>
                      <a:pPr algn="l" fontAlgn="b"/>
                      <a:r>
                        <a:rPr lang="en-US" sz="1400" b="1" i="0" u="none" strike="noStrike" dirty="0">
                          <a:solidFill>
                            <a:srgbClr val="FF0000"/>
                          </a:solidFill>
                          <a:effectLst/>
                          <a:latin typeface="Calibri" panose="020F0502020204030204" pitchFamily="34" charset="0"/>
                        </a:rPr>
                        <a:t>Month Submitted - July -  June 1571</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348140676"/>
                  </a:ext>
                </a:extLst>
              </a:tr>
              <a:tr h="344058">
                <a:tc gridSpan="2">
                  <a:txBody>
                    <a:bodyPr/>
                    <a:lstStyle/>
                    <a:p>
                      <a:pPr algn="l" fontAlgn="b"/>
                      <a:r>
                        <a:rPr lang="en-US" sz="1400" b="1" i="0" u="none" strike="noStrike" dirty="0">
                          <a:solidFill>
                            <a:schemeClr val="tx1"/>
                          </a:solidFill>
                          <a:effectLst/>
                          <a:latin typeface="Calibri" panose="020F0502020204030204" pitchFamily="34" charset="0"/>
                        </a:rPr>
                        <a:t> EXPENDITURE                                           </a:t>
                      </a:r>
                      <a:r>
                        <a:rPr lang="en-US" sz="1400" b="1" i="0" u="none" strike="noStrike" dirty="0">
                          <a:solidFill>
                            <a:srgbClr val="FF0000"/>
                          </a:solidFill>
                          <a:effectLst/>
                          <a:latin typeface="Calibri" panose="020F0502020204030204" pitchFamily="34" charset="0"/>
                        </a:rPr>
                        <a:t>JUNE</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274.36</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229225156"/>
                  </a:ext>
                </a:extLst>
              </a:tr>
              <a:tr h="252491">
                <a:tc gridSpan="2">
                  <a:txBody>
                    <a:bodyPr/>
                    <a:lstStyle/>
                    <a:p>
                      <a:pPr algn="r" fontAlgn="b"/>
                      <a:r>
                        <a:rPr lang="en-US" sz="1400" b="1" i="0" u="none" strike="noStrike" dirty="0">
                          <a:solidFill>
                            <a:srgbClr val="FF0000"/>
                          </a:solidFill>
                          <a:effectLst/>
                          <a:latin typeface="Calibri" panose="020F0502020204030204" pitchFamily="34" charset="0"/>
                        </a:rPr>
                        <a:t>JULY</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1,297.71</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5</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940783538"/>
                  </a:ext>
                </a:extLst>
              </a:tr>
              <a:tr h="252491">
                <a:tc gridSpan="2">
                  <a:txBody>
                    <a:bodyPr/>
                    <a:lstStyle/>
                    <a:p>
                      <a:pPr algn="r" fontAlgn="b"/>
                      <a:r>
                        <a:rPr lang="en-US" sz="1400" b="1" i="0" u="none" strike="noStrike" dirty="0">
                          <a:solidFill>
                            <a:srgbClr val="FF0000"/>
                          </a:solidFill>
                          <a:effectLst/>
                          <a:latin typeface="Calibri" panose="020F0502020204030204" pitchFamily="34" charset="0"/>
                        </a:rPr>
                        <a:t>AUG</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1,415.53</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5</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49856316"/>
                  </a:ext>
                </a:extLst>
              </a:tr>
              <a:tr h="252491">
                <a:tc gridSpan="2">
                  <a:txBody>
                    <a:bodyPr/>
                    <a:lstStyle/>
                    <a:p>
                      <a:pPr algn="r" fontAlgn="b"/>
                      <a:r>
                        <a:rPr lang="en-US" sz="1400" b="1" i="0" u="none" strike="noStrike" dirty="0">
                          <a:solidFill>
                            <a:srgbClr val="FF0000"/>
                          </a:solidFill>
                          <a:effectLst/>
                          <a:latin typeface="Calibri" panose="020F0502020204030204" pitchFamily="34" charset="0"/>
                        </a:rPr>
                        <a:t>SEPT</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1,581.62</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6</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535591705"/>
                  </a:ext>
                </a:extLst>
              </a:tr>
              <a:tr h="252491">
                <a:tc gridSpan="2">
                  <a:txBody>
                    <a:bodyPr/>
                    <a:lstStyle/>
                    <a:p>
                      <a:pPr algn="r" fontAlgn="b"/>
                      <a:r>
                        <a:rPr lang="en-US" sz="1400" b="1" i="0" u="none" strike="noStrike" dirty="0">
                          <a:solidFill>
                            <a:srgbClr val="FF0000"/>
                          </a:solidFill>
                          <a:effectLst/>
                          <a:latin typeface="Calibri" panose="020F0502020204030204" pitchFamily="34" charset="0"/>
                        </a:rPr>
                        <a:t>OCT</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991192122"/>
                  </a:ext>
                </a:extLst>
              </a:tr>
              <a:tr h="252491">
                <a:tc gridSpan="2">
                  <a:txBody>
                    <a:bodyPr/>
                    <a:lstStyle/>
                    <a:p>
                      <a:pPr algn="r" fontAlgn="b"/>
                      <a:r>
                        <a:rPr lang="en-US" sz="1400" b="1" i="0" u="none" strike="noStrike" dirty="0">
                          <a:solidFill>
                            <a:srgbClr val="FF0000"/>
                          </a:solidFill>
                          <a:effectLst/>
                          <a:latin typeface="Calibri" panose="020F0502020204030204" pitchFamily="34" charset="0"/>
                        </a:rPr>
                        <a:t>NOV</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9,689.99</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39</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648506133"/>
                  </a:ext>
                </a:extLst>
              </a:tr>
              <a:tr h="252491">
                <a:tc gridSpan="2">
                  <a:txBody>
                    <a:bodyPr/>
                    <a:lstStyle/>
                    <a:p>
                      <a:pPr algn="r" fontAlgn="b"/>
                      <a:r>
                        <a:rPr lang="en-US" sz="1400" b="1" i="0" u="none" strike="noStrike" dirty="0">
                          <a:solidFill>
                            <a:srgbClr val="FF0000"/>
                          </a:solidFill>
                          <a:effectLst/>
                          <a:latin typeface="Calibri" panose="020F0502020204030204" pitchFamily="34" charset="0"/>
                        </a:rPr>
                        <a:t>DEC</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1,742.80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7</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09614042"/>
                  </a:ext>
                </a:extLst>
              </a:tr>
              <a:tr h="252491">
                <a:tc gridSpan="2">
                  <a:txBody>
                    <a:bodyPr/>
                    <a:lstStyle/>
                    <a:p>
                      <a:pPr algn="r" fontAlgn="b"/>
                      <a:r>
                        <a:rPr lang="en-US" sz="1400" b="1" i="0" u="none" strike="noStrike" dirty="0">
                          <a:solidFill>
                            <a:srgbClr val="FF0000"/>
                          </a:solidFill>
                          <a:effectLst/>
                          <a:latin typeface="Calibri" panose="020F0502020204030204" pitchFamily="34" charset="0"/>
                        </a:rPr>
                        <a:t>JAN</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523.99</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977365959"/>
                  </a:ext>
                </a:extLst>
              </a:tr>
              <a:tr h="252491">
                <a:tc gridSpan="2">
                  <a:txBody>
                    <a:bodyPr/>
                    <a:lstStyle/>
                    <a:p>
                      <a:pPr algn="r" fontAlgn="b"/>
                      <a:r>
                        <a:rPr lang="en-US" sz="1400" b="1" i="0" u="none" strike="noStrike" dirty="0">
                          <a:solidFill>
                            <a:srgbClr val="FF0000"/>
                          </a:solidFill>
                          <a:effectLst/>
                          <a:latin typeface="Calibri" panose="020F0502020204030204" pitchFamily="34" charset="0"/>
                        </a:rPr>
                        <a:t>FEB</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328167559"/>
                  </a:ext>
                </a:extLst>
              </a:tr>
              <a:tr h="252491">
                <a:tc gridSpan="2">
                  <a:txBody>
                    <a:bodyPr/>
                    <a:lstStyle/>
                    <a:p>
                      <a:pPr algn="r" fontAlgn="b"/>
                      <a:r>
                        <a:rPr lang="en-US" sz="1400" b="1" i="0" u="none" strike="noStrike" dirty="0">
                          <a:solidFill>
                            <a:srgbClr val="FF0000"/>
                          </a:solidFill>
                          <a:effectLst/>
                          <a:latin typeface="Calibri" panose="020F0502020204030204" pitchFamily="34" charset="0"/>
                        </a:rPr>
                        <a:t>MAR</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157239036"/>
                  </a:ext>
                </a:extLst>
              </a:tr>
              <a:tr h="252491">
                <a:tc gridSpan="2">
                  <a:txBody>
                    <a:bodyPr/>
                    <a:lstStyle/>
                    <a:p>
                      <a:pPr algn="r" fontAlgn="b"/>
                      <a:r>
                        <a:rPr lang="en-US" sz="1400" b="1" i="0" u="none" strike="noStrike" dirty="0">
                          <a:solidFill>
                            <a:srgbClr val="FF0000"/>
                          </a:solidFill>
                          <a:effectLst/>
                          <a:latin typeface="Calibri" panose="020F0502020204030204" pitchFamily="34" charset="0"/>
                        </a:rPr>
                        <a:t>APRIL</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472431376"/>
                  </a:ext>
                </a:extLst>
              </a:tr>
              <a:tr h="252491">
                <a:tc gridSpan="2">
                  <a:txBody>
                    <a:bodyPr/>
                    <a:lstStyle/>
                    <a:p>
                      <a:pPr algn="r" fontAlgn="b"/>
                      <a:r>
                        <a:rPr lang="en-US" sz="1400" b="1" i="0" u="none" strike="noStrike" dirty="0">
                          <a:solidFill>
                            <a:srgbClr val="FF0000"/>
                          </a:solidFill>
                          <a:effectLst/>
                          <a:latin typeface="Calibri" panose="020F0502020204030204" pitchFamily="34" charset="0"/>
                        </a:rPr>
                        <a:t>MAY</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7,703.91</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31</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113690826"/>
                  </a:ext>
                </a:extLst>
              </a:tr>
              <a:tr h="252491">
                <a:tc>
                  <a:txBody>
                    <a:bodyPr/>
                    <a:lstStyle/>
                    <a:p>
                      <a:pPr algn="l" fontAlgn="b"/>
                      <a:r>
                        <a:rPr lang="en-US" sz="1400" b="1" i="0" u="none" strike="noStrike" dirty="0">
                          <a:solidFill>
                            <a:srgbClr val="000000"/>
                          </a:solidFill>
                          <a:effectLst/>
                          <a:latin typeface="Calibri" panose="020F0502020204030204" pitchFamily="34" charset="0"/>
                        </a:rPr>
                        <a:t>   Y-T-D EXPENDITURES</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24,229.91</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100</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831190096"/>
                  </a:ext>
                </a:extLst>
              </a:tr>
              <a:tr h="252491">
                <a:tc gridSpan="2">
                  <a:txBody>
                    <a:bodyPr/>
                    <a:lstStyle/>
                    <a:p>
                      <a:pPr algn="l" fontAlgn="b"/>
                      <a:r>
                        <a:rPr lang="en-US" sz="1400" b="1" i="0" u="none" strike="noStrike" dirty="0">
                          <a:solidFill>
                            <a:srgbClr val="000000"/>
                          </a:solidFill>
                          <a:effectLst/>
                          <a:latin typeface="Calibri" panose="020F0502020204030204" pitchFamily="34" charset="0"/>
                        </a:rPr>
                        <a:t>   UNEXPENDED BALANCE</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0</a:t>
                      </a:r>
                    </a:p>
                  </a:txBody>
                  <a:tcPr marL="8345" marR="8345" marT="834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0</a:t>
                      </a:r>
                    </a:p>
                  </a:txBody>
                  <a:tcPr marL="8345" marR="8345" marT="834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15948734"/>
                  </a:ext>
                </a:extLst>
              </a:tr>
            </a:tbl>
          </a:graphicData>
        </a:graphic>
      </p:graphicFrame>
      <p:sp>
        <p:nvSpPr>
          <p:cNvPr id="6" name="Title 1">
            <a:extLst>
              <a:ext uri="{FF2B5EF4-FFF2-40B4-BE49-F238E27FC236}">
                <a16:creationId xmlns:a16="http://schemas.microsoft.com/office/drawing/2014/main" id="{D7C00456-977B-8C61-9BD6-60ADE7196BBB}"/>
              </a:ext>
            </a:extLst>
          </p:cNvPr>
          <p:cNvSpPr>
            <a:spLocks noGrp="1"/>
          </p:cNvSpPr>
          <p:nvPr>
            <p:ph type="title"/>
          </p:nvPr>
        </p:nvSpPr>
        <p:spPr>
          <a:xfrm>
            <a:off x="838200" y="365125"/>
            <a:ext cx="10515600" cy="892175"/>
          </a:xfrm>
        </p:spPr>
        <p:txBody>
          <a:bodyPr/>
          <a:lstStyle/>
          <a:p>
            <a:r>
              <a:rPr lang="en-US" b="1" dirty="0">
                <a:solidFill>
                  <a:srgbClr val="5B9BD5"/>
                </a:solidFill>
              </a:rPr>
              <a:t>XS411- Report for Review</a:t>
            </a:r>
          </a:p>
        </p:txBody>
      </p:sp>
    </p:spTree>
    <p:extLst>
      <p:ext uri="{BB962C8B-B14F-4D97-AF65-F5344CB8AC3E}">
        <p14:creationId xmlns:p14="http://schemas.microsoft.com/office/powerpoint/2010/main" val="37385004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F9618A6B-07DE-4A00-8B12-2EE3759ED1C9}"/>
              </a:ext>
            </a:extLst>
          </p:cNvPr>
          <p:cNvGraphicFramePr>
            <a:graphicFrameLocks noGrp="1"/>
          </p:cNvGraphicFramePr>
          <p:nvPr>
            <p:ph idx="1"/>
            <p:extLst>
              <p:ext uri="{D42A27DB-BD31-4B8C-83A1-F6EECF244321}">
                <p14:modId xmlns:p14="http://schemas.microsoft.com/office/powerpoint/2010/main" val="407872476"/>
              </p:ext>
            </p:extLst>
          </p:nvPr>
        </p:nvGraphicFramePr>
        <p:xfrm>
          <a:off x="838201" y="1257300"/>
          <a:ext cx="10515599" cy="5237892"/>
        </p:xfrm>
        <a:graphic>
          <a:graphicData uri="http://schemas.openxmlformats.org/drawingml/2006/table">
            <a:tbl>
              <a:tblPr/>
              <a:tblGrid>
                <a:gridCol w="2258209">
                  <a:extLst>
                    <a:ext uri="{9D8B030D-6E8A-4147-A177-3AD203B41FA5}">
                      <a16:colId xmlns:a16="http://schemas.microsoft.com/office/drawing/2014/main" val="3477371528"/>
                    </a:ext>
                  </a:extLst>
                </a:gridCol>
                <a:gridCol w="954836">
                  <a:extLst>
                    <a:ext uri="{9D8B030D-6E8A-4147-A177-3AD203B41FA5}">
                      <a16:colId xmlns:a16="http://schemas.microsoft.com/office/drawing/2014/main" val="3143845813"/>
                    </a:ext>
                  </a:extLst>
                </a:gridCol>
                <a:gridCol w="203470">
                  <a:extLst>
                    <a:ext uri="{9D8B030D-6E8A-4147-A177-3AD203B41FA5}">
                      <a16:colId xmlns:a16="http://schemas.microsoft.com/office/drawing/2014/main" val="1978875473"/>
                    </a:ext>
                  </a:extLst>
                </a:gridCol>
                <a:gridCol w="934432">
                  <a:extLst>
                    <a:ext uri="{9D8B030D-6E8A-4147-A177-3AD203B41FA5}">
                      <a16:colId xmlns:a16="http://schemas.microsoft.com/office/drawing/2014/main" val="791362792"/>
                    </a:ext>
                  </a:extLst>
                </a:gridCol>
                <a:gridCol w="1119371">
                  <a:extLst>
                    <a:ext uri="{9D8B030D-6E8A-4147-A177-3AD203B41FA5}">
                      <a16:colId xmlns:a16="http://schemas.microsoft.com/office/drawing/2014/main" val="1384123200"/>
                    </a:ext>
                  </a:extLst>
                </a:gridCol>
                <a:gridCol w="298499">
                  <a:extLst>
                    <a:ext uri="{9D8B030D-6E8A-4147-A177-3AD203B41FA5}">
                      <a16:colId xmlns:a16="http://schemas.microsoft.com/office/drawing/2014/main" val="3671282289"/>
                    </a:ext>
                  </a:extLst>
                </a:gridCol>
                <a:gridCol w="1099903">
                  <a:extLst>
                    <a:ext uri="{9D8B030D-6E8A-4147-A177-3AD203B41FA5}">
                      <a16:colId xmlns:a16="http://schemas.microsoft.com/office/drawing/2014/main" val="3086344413"/>
                    </a:ext>
                  </a:extLst>
                </a:gridCol>
                <a:gridCol w="1129104">
                  <a:extLst>
                    <a:ext uri="{9D8B030D-6E8A-4147-A177-3AD203B41FA5}">
                      <a16:colId xmlns:a16="http://schemas.microsoft.com/office/drawing/2014/main" val="2691237472"/>
                    </a:ext>
                  </a:extLst>
                </a:gridCol>
                <a:gridCol w="285522">
                  <a:extLst>
                    <a:ext uri="{9D8B030D-6E8A-4147-A177-3AD203B41FA5}">
                      <a16:colId xmlns:a16="http://schemas.microsoft.com/office/drawing/2014/main" val="2760503202"/>
                    </a:ext>
                  </a:extLst>
                </a:gridCol>
                <a:gridCol w="1090171">
                  <a:extLst>
                    <a:ext uri="{9D8B030D-6E8A-4147-A177-3AD203B41FA5}">
                      <a16:colId xmlns:a16="http://schemas.microsoft.com/office/drawing/2014/main" val="1576958795"/>
                    </a:ext>
                  </a:extLst>
                </a:gridCol>
                <a:gridCol w="1142082">
                  <a:extLst>
                    <a:ext uri="{9D8B030D-6E8A-4147-A177-3AD203B41FA5}">
                      <a16:colId xmlns:a16="http://schemas.microsoft.com/office/drawing/2014/main" val="2281340485"/>
                    </a:ext>
                  </a:extLst>
                </a:gridCol>
              </a:tblGrid>
              <a:tr h="248529">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LIEAP ARPA ADM</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LIEAP ARPA </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APS  ESSENTL SVCS</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extLst>
                  <a:ext uri="{0D108BD9-81ED-4DB2-BD59-A6C34878D82A}">
                    <a16:rowId xmlns:a16="http://schemas.microsoft.com/office/drawing/2014/main" val="3007292861"/>
                  </a:ext>
                </a:extLst>
              </a:tr>
              <a:tr h="411630">
                <a:tc gridSpan="2">
                  <a:txBody>
                    <a:bodyPr/>
                    <a:lstStyle/>
                    <a:p>
                      <a:pPr algn="ctr" fontAlgn="b"/>
                      <a:r>
                        <a:rPr lang="en-US" sz="1400" b="1" i="0" u="none" strike="noStrike" dirty="0">
                          <a:solidFill>
                            <a:srgbClr val="FF0000"/>
                          </a:solidFill>
                          <a:effectLst/>
                          <a:latin typeface="Calibri" panose="020F0502020204030204" pitchFamily="34" charset="0"/>
                        </a:rPr>
                        <a:t>                                              PROGRAM CODES</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E</a:t>
                      </a:r>
                    </a:p>
                    <a:p>
                      <a:pPr marL="0" marR="0" lvl="0" indent="0" algn="ctr" defTabSz="914400" rtl="0" eaLnBrk="1" fontAlgn="b" latinLnBrk="0" hangingPunct="1">
                        <a:lnSpc>
                          <a:spcPct val="100000"/>
                        </a:lnSpc>
                        <a:spcBef>
                          <a:spcPts val="0"/>
                        </a:spcBef>
                        <a:spcAft>
                          <a:spcPts val="0"/>
                        </a:spcAft>
                        <a:buClrTx/>
                        <a:buSzTx/>
                        <a:buFontTx/>
                        <a:buNone/>
                        <a:tabLst/>
                        <a:defRPr/>
                      </a:pPr>
                      <a:r>
                        <a:rPr lang="en-US" sz="1400" b="1" i="0" u="none" strike="noStrike" dirty="0">
                          <a:solidFill>
                            <a:srgbClr val="FF0000"/>
                          </a:solidFill>
                          <a:effectLst/>
                          <a:latin typeface="Calibri" panose="020F0502020204030204" pitchFamily="34" charset="0"/>
                        </a:rPr>
                        <a:t>Program ended</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Part II</a:t>
                      </a:r>
                    </a:p>
                    <a:p>
                      <a:pPr marL="0" marR="0" lvl="0" indent="0" algn="ctr" defTabSz="914400" rtl="0" eaLnBrk="1" fontAlgn="b" latinLnBrk="0" hangingPunct="1">
                        <a:lnSpc>
                          <a:spcPct val="100000"/>
                        </a:lnSpc>
                        <a:spcBef>
                          <a:spcPts val="0"/>
                        </a:spcBef>
                        <a:spcAft>
                          <a:spcPts val="0"/>
                        </a:spcAft>
                        <a:buClrTx/>
                        <a:buSzTx/>
                        <a:buFontTx/>
                        <a:buNone/>
                        <a:tabLst/>
                        <a:defRPr/>
                      </a:pPr>
                      <a:r>
                        <a:rPr lang="en-US" sz="1400" b="1" i="0" u="none" strike="noStrike" dirty="0">
                          <a:solidFill>
                            <a:srgbClr val="FF0000"/>
                          </a:solidFill>
                          <a:effectLst/>
                          <a:latin typeface="Calibri" panose="020F0502020204030204" pitchFamily="34" charset="0"/>
                        </a:rPr>
                        <a:t>Program ended</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Part II Payments</a:t>
                      </a:r>
                    </a:p>
                    <a:p>
                      <a:pPr algn="ctr" fontAlgn="b"/>
                      <a:r>
                        <a:rPr lang="en-US" sz="1400" b="1" i="0" u="none" strike="noStrike" dirty="0">
                          <a:solidFill>
                            <a:srgbClr val="FF0000"/>
                          </a:solidFill>
                          <a:effectLst/>
                          <a:latin typeface="Calibri" panose="020F0502020204030204" pitchFamily="34" charset="0"/>
                        </a:rPr>
                        <a:t>Program ended</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extLst>
                  <a:ext uri="{0D108BD9-81ED-4DB2-BD59-A6C34878D82A}">
                    <a16:rowId xmlns:a16="http://schemas.microsoft.com/office/drawing/2014/main" val="1473880182"/>
                  </a:ext>
                </a:extLst>
              </a:tr>
              <a:tr h="487704">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AMOUNT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AMOUNT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AMOUNT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55669582"/>
                  </a:ext>
                </a:extLst>
              </a:tr>
              <a:tr h="248529">
                <a:tc>
                  <a:txBody>
                    <a:bodyPr/>
                    <a:lstStyle/>
                    <a:p>
                      <a:pPr algn="l" fontAlgn="b"/>
                      <a:r>
                        <a:rPr lang="en-US" sz="1400" b="1" i="0" u="none" strike="noStrike" dirty="0">
                          <a:solidFill>
                            <a:srgbClr val="000000"/>
                          </a:solidFill>
                          <a:effectLst/>
                          <a:latin typeface="Calibri" panose="020F0502020204030204" pitchFamily="34" charset="0"/>
                        </a:rPr>
                        <a:t>ANNUAL ALLOCATION</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862032687"/>
                  </a:ext>
                </a:extLst>
              </a:tr>
              <a:tr h="248529">
                <a:tc gridSpan="2">
                  <a:txBody>
                    <a:bodyPr/>
                    <a:lstStyle/>
                    <a:p>
                      <a:pPr algn="l" fontAlgn="b"/>
                      <a:r>
                        <a:rPr lang="en-US" sz="1400" b="1" i="0" u="none" strike="noStrike" dirty="0">
                          <a:solidFill>
                            <a:srgbClr val="FF0000"/>
                          </a:solidFill>
                          <a:effectLst/>
                          <a:latin typeface="Calibri" panose="020F0502020204030204" pitchFamily="34" charset="0"/>
                        </a:rPr>
                        <a:t>Month Submitted - July -  June 1571</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348140676"/>
                  </a:ext>
                </a:extLst>
              </a:tr>
              <a:tr h="338659">
                <a:tc gridSpan="2">
                  <a:txBody>
                    <a:bodyPr/>
                    <a:lstStyle/>
                    <a:p>
                      <a:pPr algn="l" fontAlgn="b"/>
                      <a:r>
                        <a:rPr lang="en-US" sz="1400" b="1" i="0" u="none" strike="noStrike" dirty="0">
                          <a:solidFill>
                            <a:schemeClr val="tx1"/>
                          </a:solidFill>
                          <a:effectLst/>
                          <a:latin typeface="Calibri" panose="020F0502020204030204" pitchFamily="34" charset="0"/>
                        </a:rPr>
                        <a:t> EXPENDITURE                                           </a:t>
                      </a:r>
                      <a:r>
                        <a:rPr lang="en-US" sz="1400" b="1" i="0" u="none" strike="noStrike" dirty="0">
                          <a:solidFill>
                            <a:srgbClr val="FF0000"/>
                          </a:solidFill>
                          <a:effectLst/>
                          <a:latin typeface="Calibri" panose="020F0502020204030204" pitchFamily="34" charset="0"/>
                        </a:rPr>
                        <a:t>JUNE</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229225156"/>
                  </a:ext>
                </a:extLst>
              </a:tr>
              <a:tr h="248529">
                <a:tc gridSpan="2">
                  <a:txBody>
                    <a:bodyPr/>
                    <a:lstStyle/>
                    <a:p>
                      <a:pPr algn="r" fontAlgn="b"/>
                      <a:r>
                        <a:rPr lang="en-US" sz="1400" b="1" i="0" u="none" strike="noStrike" dirty="0">
                          <a:solidFill>
                            <a:srgbClr val="FF0000"/>
                          </a:solidFill>
                          <a:effectLst/>
                          <a:latin typeface="Calibri" panose="020F0502020204030204" pitchFamily="34" charset="0"/>
                        </a:rPr>
                        <a:t>JULY</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940783538"/>
                  </a:ext>
                </a:extLst>
              </a:tr>
              <a:tr h="248529">
                <a:tc gridSpan="2">
                  <a:txBody>
                    <a:bodyPr/>
                    <a:lstStyle/>
                    <a:p>
                      <a:pPr algn="r" fontAlgn="b"/>
                      <a:r>
                        <a:rPr lang="en-US" sz="1400" b="1" i="0" u="none" strike="noStrike" dirty="0">
                          <a:solidFill>
                            <a:srgbClr val="FF0000"/>
                          </a:solidFill>
                          <a:effectLst/>
                          <a:latin typeface="Calibri" panose="020F0502020204030204" pitchFamily="34" charset="0"/>
                        </a:rPr>
                        <a:t>AUG</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49856316"/>
                  </a:ext>
                </a:extLst>
              </a:tr>
              <a:tr h="248529">
                <a:tc gridSpan="2">
                  <a:txBody>
                    <a:bodyPr/>
                    <a:lstStyle/>
                    <a:p>
                      <a:pPr algn="r" fontAlgn="b"/>
                      <a:r>
                        <a:rPr lang="en-US" sz="1400" b="1" i="0" u="none" strike="noStrike" dirty="0">
                          <a:solidFill>
                            <a:srgbClr val="FF0000"/>
                          </a:solidFill>
                          <a:effectLst/>
                          <a:latin typeface="Calibri" panose="020F0502020204030204" pitchFamily="34" charset="0"/>
                        </a:rPr>
                        <a:t>SEPT</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535591705"/>
                  </a:ext>
                </a:extLst>
              </a:tr>
              <a:tr h="248529">
                <a:tc gridSpan="2">
                  <a:txBody>
                    <a:bodyPr/>
                    <a:lstStyle/>
                    <a:p>
                      <a:pPr algn="r" fontAlgn="b"/>
                      <a:r>
                        <a:rPr lang="en-US" sz="1400" b="1" i="0" u="none" strike="noStrike" dirty="0">
                          <a:solidFill>
                            <a:srgbClr val="FF0000"/>
                          </a:solidFill>
                          <a:effectLst/>
                          <a:latin typeface="Calibri" panose="020F0502020204030204" pitchFamily="34" charset="0"/>
                        </a:rPr>
                        <a:t>OCT</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991192122"/>
                  </a:ext>
                </a:extLst>
              </a:tr>
              <a:tr h="248529">
                <a:tc gridSpan="2">
                  <a:txBody>
                    <a:bodyPr/>
                    <a:lstStyle/>
                    <a:p>
                      <a:pPr algn="r" fontAlgn="b"/>
                      <a:r>
                        <a:rPr lang="en-US" sz="1400" b="1" i="0" u="none" strike="noStrike" dirty="0">
                          <a:solidFill>
                            <a:srgbClr val="FF0000"/>
                          </a:solidFill>
                          <a:effectLst/>
                          <a:latin typeface="Calibri" panose="020F0502020204030204" pitchFamily="34" charset="0"/>
                        </a:rPr>
                        <a:t>NOV</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648506133"/>
                  </a:ext>
                </a:extLst>
              </a:tr>
              <a:tr h="248529">
                <a:tc gridSpan="2">
                  <a:txBody>
                    <a:bodyPr/>
                    <a:lstStyle/>
                    <a:p>
                      <a:pPr algn="r" fontAlgn="b"/>
                      <a:r>
                        <a:rPr lang="en-US" sz="1400" b="1" i="0" u="none" strike="noStrike" dirty="0">
                          <a:solidFill>
                            <a:srgbClr val="FF0000"/>
                          </a:solidFill>
                          <a:effectLst/>
                          <a:latin typeface="Calibri" panose="020F0502020204030204" pitchFamily="34" charset="0"/>
                        </a:rPr>
                        <a:t>DEC</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09614042"/>
                  </a:ext>
                </a:extLst>
              </a:tr>
              <a:tr h="248529">
                <a:tc gridSpan="2">
                  <a:txBody>
                    <a:bodyPr/>
                    <a:lstStyle/>
                    <a:p>
                      <a:pPr algn="r" fontAlgn="b"/>
                      <a:r>
                        <a:rPr lang="en-US" sz="1400" b="1" i="0" u="none" strike="noStrike" dirty="0">
                          <a:solidFill>
                            <a:srgbClr val="FF0000"/>
                          </a:solidFill>
                          <a:effectLst/>
                          <a:latin typeface="Calibri" panose="020F0502020204030204" pitchFamily="34" charset="0"/>
                        </a:rPr>
                        <a:t>JAN</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977365959"/>
                  </a:ext>
                </a:extLst>
              </a:tr>
              <a:tr h="248529">
                <a:tc gridSpan="2">
                  <a:txBody>
                    <a:bodyPr/>
                    <a:lstStyle/>
                    <a:p>
                      <a:pPr algn="r" fontAlgn="b"/>
                      <a:r>
                        <a:rPr lang="en-US" sz="1400" b="1" i="0" u="none" strike="noStrike" dirty="0">
                          <a:solidFill>
                            <a:srgbClr val="FF0000"/>
                          </a:solidFill>
                          <a:effectLst/>
                          <a:latin typeface="Calibri" panose="020F0502020204030204" pitchFamily="34" charset="0"/>
                        </a:rPr>
                        <a:t>FEB</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328167559"/>
                  </a:ext>
                </a:extLst>
              </a:tr>
              <a:tr h="248529">
                <a:tc gridSpan="2">
                  <a:txBody>
                    <a:bodyPr/>
                    <a:lstStyle/>
                    <a:p>
                      <a:pPr algn="r" fontAlgn="b"/>
                      <a:r>
                        <a:rPr lang="en-US" sz="1400" b="1" i="0" u="none" strike="noStrike" dirty="0">
                          <a:solidFill>
                            <a:srgbClr val="FF0000"/>
                          </a:solidFill>
                          <a:effectLst/>
                          <a:latin typeface="Calibri" panose="020F0502020204030204" pitchFamily="34" charset="0"/>
                        </a:rPr>
                        <a:t>MAR</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157239036"/>
                  </a:ext>
                </a:extLst>
              </a:tr>
              <a:tr h="248529">
                <a:tc gridSpan="2">
                  <a:txBody>
                    <a:bodyPr/>
                    <a:lstStyle/>
                    <a:p>
                      <a:pPr algn="r" fontAlgn="b"/>
                      <a:r>
                        <a:rPr lang="en-US" sz="1400" b="1" i="0" u="none" strike="noStrike" dirty="0">
                          <a:solidFill>
                            <a:srgbClr val="FF0000"/>
                          </a:solidFill>
                          <a:effectLst/>
                          <a:latin typeface="Calibri" panose="020F0502020204030204" pitchFamily="34" charset="0"/>
                        </a:rPr>
                        <a:t>APRIL</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472431376"/>
                  </a:ext>
                </a:extLst>
              </a:tr>
              <a:tr h="248529">
                <a:tc gridSpan="2">
                  <a:txBody>
                    <a:bodyPr/>
                    <a:lstStyle/>
                    <a:p>
                      <a:pPr algn="r" fontAlgn="b"/>
                      <a:r>
                        <a:rPr lang="en-US" sz="1400" b="1" i="0" u="none" strike="noStrike" dirty="0">
                          <a:solidFill>
                            <a:srgbClr val="FF0000"/>
                          </a:solidFill>
                          <a:effectLst/>
                          <a:latin typeface="Calibri" panose="020F0502020204030204" pitchFamily="34" charset="0"/>
                        </a:rPr>
                        <a:t>MAY</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113690826"/>
                  </a:ext>
                </a:extLst>
              </a:tr>
              <a:tr h="248529">
                <a:tc>
                  <a:txBody>
                    <a:bodyPr/>
                    <a:lstStyle/>
                    <a:p>
                      <a:pPr algn="l" fontAlgn="b"/>
                      <a:r>
                        <a:rPr lang="en-US" sz="1400" b="1" i="0" u="none" strike="noStrike" dirty="0">
                          <a:solidFill>
                            <a:srgbClr val="000000"/>
                          </a:solidFill>
                          <a:effectLst/>
                          <a:latin typeface="Calibri" panose="020F0502020204030204" pitchFamily="34" charset="0"/>
                        </a:rPr>
                        <a:t>   Y-T-D EXPENDITURES</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831190096"/>
                  </a:ext>
                </a:extLst>
              </a:tr>
              <a:tr h="248529">
                <a:tc gridSpan="2">
                  <a:txBody>
                    <a:bodyPr/>
                    <a:lstStyle/>
                    <a:p>
                      <a:pPr algn="l" fontAlgn="b"/>
                      <a:r>
                        <a:rPr lang="en-US" sz="1400" b="1" i="0" u="none" strike="noStrike" dirty="0">
                          <a:solidFill>
                            <a:srgbClr val="000000"/>
                          </a:solidFill>
                          <a:effectLst/>
                          <a:latin typeface="Calibri" panose="020F0502020204030204" pitchFamily="34" charset="0"/>
                        </a:rPr>
                        <a:t>   UNEXPENDED BALANCE</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0</a:t>
                      </a:r>
                    </a:p>
                  </a:txBody>
                  <a:tcPr marL="8345" marR="8345" marT="834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0</a:t>
                      </a:r>
                    </a:p>
                  </a:txBody>
                  <a:tcPr marL="8345" marR="8345" marT="834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0</a:t>
                      </a:r>
                    </a:p>
                  </a:txBody>
                  <a:tcPr marL="8345" marR="8345" marT="834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15948734"/>
                  </a:ext>
                </a:extLst>
              </a:tr>
            </a:tbl>
          </a:graphicData>
        </a:graphic>
      </p:graphicFrame>
      <p:sp>
        <p:nvSpPr>
          <p:cNvPr id="6" name="Title 1">
            <a:extLst>
              <a:ext uri="{FF2B5EF4-FFF2-40B4-BE49-F238E27FC236}">
                <a16:creationId xmlns:a16="http://schemas.microsoft.com/office/drawing/2014/main" id="{B81005A4-2AB2-EBF0-DB1B-7DC8AA2B44A4}"/>
              </a:ext>
            </a:extLst>
          </p:cNvPr>
          <p:cNvSpPr>
            <a:spLocks noGrp="1"/>
          </p:cNvSpPr>
          <p:nvPr>
            <p:ph type="title"/>
          </p:nvPr>
        </p:nvSpPr>
        <p:spPr>
          <a:xfrm>
            <a:off x="838200" y="365125"/>
            <a:ext cx="10515600" cy="892175"/>
          </a:xfrm>
        </p:spPr>
        <p:txBody>
          <a:bodyPr/>
          <a:lstStyle/>
          <a:p>
            <a:r>
              <a:rPr lang="en-US" b="1" dirty="0">
                <a:solidFill>
                  <a:srgbClr val="5B9BD5"/>
                </a:solidFill>
              </a:rPr>
              <a:t>XS411- Report for Review</a:t>
            </a:r>
          </a:p>
        </p:txBody>
      </p:sp>
      <p:sp>
        <p:nvSpPr>
          <p:cNvPr id="2" name="Multiplication Sign 1">
            <a:extLst>
              <a:ext uri="{FF2B5EF4-FFF2-40B4-BE49-F238E27FC236}">
                <a16:creationId xmlns:a16="http://schemas.microsoft.com/office/drawing/2014/main" id="{3620A0B3-7175-EC5C-C6D3-83C427DAC686}"/>
              </a:ext>
            </a:extLst>
          </p:cNvPr>
          <p:cNvSpPr/>
          <p:nvPr/>
        </p:nvSpPr>
        <p:spPr>
          <a:xfrm>
            <a:off x="4653513" y="3076353"/>
            <a:ext cx="1020725" cy="978196"/>
          </a:xfrm>
          <a:prstGeom prst="mathMultiply">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ultiplication Sign 2">
            <a:extLst>
              <a:ext uri="{FF2B5EF4-FFF2-40B4-BE49-F238E27FC236}">
                <a16:creationId xmlns:a16="http://schemas.microsoft.com/office/drawing/2014/main" id="{2EFED762-90D0-7A2A-9721-D5E8FA2BE3AC}"/>
              </a:ext>
            </a:extLst>
          </p:cNvPr>
          <p:cNvSpPr/>
          <p:nvPr/>
        </p:nvSpPr>
        <p:spPr>
          <a:xfrm>
            <a:off x="7276213" y="3076353"/>
            <a:ext cx="1020725" cy="978196"/>
          </a:xfrm>
          <a:prstGeom prst="mathMultiply">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Multiplication Sign 4">
            <a:extLst>
              <a:ext uri="{FF2B5EF4-FFF2-40B4-BE49-F238E27FC236}">
                <a16:creationId xmlns:a16="http://schemas.microsoft.com/office/drawing/2014/main" id="{12DE407F-4A07-C3D8-CAEB-3EEA50FB5254}"/>
              </a:ext>
            </a:extLst>
          </p:cNvPr>
          <p:cNvSpPr/>
          <p:nvPr/>
        </p:nvSpPr>
        <p:spPr>
          <a:xfrm>
            <a:off x="9898913" y="2977116"/>
            <a:ext cx="1020725" cy="978196"/>
          </a:xfrm>
          <a:prstGeom prst="mathMultiply">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115992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F9618A6B-07DE-4A00-8B12-2EE3759ED1C9}"/>
              </a:ext>
            </a:extLst>
          </p:cNvPr>
          <p:cNvGraphicFramePr>
            <a:graphicFrameLocks noGrp="1"/>
          </p:cNvGraphicFramePr>
          <p:nvPr>
            <p:ph idx="1"/>
            <p:extLst>
              <p:ext uri="{D42A27DB-BD31-4B8C-83A1-F6EECF244321}">
                <p14:modId xmlns:p14="http://schemas.microsoft.com/office/powerpoint/2010/main" val="3105945673"/>
              </p:ext>
            </p:extLst>
          </p:nvPr>
        </p:nvGraphicFramePr>
        <p:xfrm>
          <a:off x="838201" y="1163782"/>
          <a:ext cx="10515599" cy="5324041"/>
        </p:xfrm>
        <a:graphic>
          <a:graphicData uri="http://schemas.openxmlformats.org/drawingml/2006/table">
            <a:tbl>
              <a:tblPr/>
              <a:tblGrid>
                <a:gridCol w="2258209">
                  <a:extLst>
                    <a:ext uri="{9D8B030D-6E8A-4147-A177-3AD203B41FA5}">
                      <a16:colId xmlns:a16="http://schemas.microsoft.com/office/drawing/2014/main" val="3477371528"/>
                    </a:ext>
                  </a:extLst>
                </a:gridCol>
                <a:gridCol w="954836">
                  <a:extLst>
                    <a:ext uri="{9D8B030D-6E8A-4147-A177-3AD203B41FA5}">
                      <a16:colId xmlns:a16="http://schemas.microsoft.com/office/drawing/2014/main" val="3143845813"/>
                    </a:ext>
                  </a:extLst>
                </a:gridCol>
                <a:gridCol w="203470">
                  <a:extLst>
                    <a:ext uri="{9D8B030D-6E8A-4147-A177-3AD203B41FA5}">
                      <a16:colId xmlns:a16="http://schemas.microsoft.com/office/drawing/2014/main" val="1978875473"/>
                    </a:ext>
                  </a:extLst>
                </a:gridCol>
                <a:gridCol w="934432">
                  <a:extLst>
                    <a:ext uri="{9D8B030D-6E8A-4147-A177-3AD203B41FA5}">
                      <a16:colId xmlns:a16="http://schemas.microsoft.com/office/drawing/2014/main" val="791362792"/>
                    </a:ext>
                  </a:extLst>
                </a:gridCol>
                <a:gridCol w="1119371">
                  <a:extLst>
                    <a:ext uri="{9D8B030D-6E8A-4147-A177-3AD203B41FA5}">
                      <a16:colId xmlns:a16="http://schemas.microsoft.com/office/drawing/2014/main" val="1384123200"/>
                    </a:ext>
                  </a:extLst>
                </a:gridCol>
                <a:gridCol w="298499">
                  <a:extLst>
                    <a:ext uri="{9D8B030D-6E8A-4147-A177-3AD203B41FA5}">
                      <a16:colId xmlns:a16="http://schemas.microsoft.com/office/drawing/2014/main" val="3671282289"/>
                    </a:ext>
                  </a:extLst>
                </a:gridCol>
                <a:gridCol w="1099903">
                  <a:extLst>
                    <a:ext uri="{9D8B030D-6E8A-4147-A177-3AD203B41FA5}">
                      <a16:colId xmlns:a16="http://schemas.microsoft.com/office/drawing/2014/main" val="3086344413"/>
                    </a:ext>
                  </a:extLst>
                </a:gridCol>
                <a:gridCol w="1129104">
                  <a:extLst>
                    <a:ext uri="{9D8B030D-6E8A-4147-A177-3AD203B41FA5}">
                      <a16:colId xmlns:a16="http://schemas.microsoft.com/office/drawing/2014/main" val="2691237472"/>
                    </a:ext>
                  </a:extLst>
                </a:gridCol>
                <a:gridCol w="285522">
                  <a:extLst>
                    <a:ext uri="{9D8B030D-6E8A-4147-A177-3AD203B41FA5}">
                      <a16:colId xmlns:a16="http://schemas.microsoft.com/office/drawing/2014/main" val="2760503202"/>
                    </a:ext>
                  </a:extLst>
                </a:gridCol>
                <a:gridCol w="1090171">
                  <a:extLst>
                    <a:ext uri="{9D8B030D-6E8A-4147-A177-3AD203B41FA5}">
                      <a16:colId xmlns:a16="http://schemas.microsoft.com/office/drawing/2014/main" val="1576958795"/>
                    </a:ext>
                  </a:extLst>
                </a:gridCol>
                <a:gridCol w="1142082">
                  <a:extLst>
                    <a:ext uri="{9D8B030D-6E8A-4147-A177-3AD203B41FA5}">
                      <a16:colId xmlns:a16="http://schemas.microsoft.com/office/drawing/2014/main" val="2281340485"/>
                    </a:ext>
                  </a:extLst>
                </a:gridCol>
              </a:tblGrid>
              <a:tr h="252987">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LIHWAP ARP</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LIHWAP ARP ADM</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APS-ARPA-SSA</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extLst>
                  <a:ext uri="{0D108BD9-81ED-4DB2-BD59-A6C34878D82A}">
                    <a16:rowId xmlns:a16="http://schemas.microsoft.com/office/drawing/2014/main" val="3007292861"/>
                  </a:ext>
                </a:extLst>
              </a:tr>
              <a:tr h="419012">
                <a:tc gridSpan="2">
                  <a:txBody>
                    <a:bodyPr/>
                    <a:lstStyle/>
                    <a:p>
                      <a:pPr algn="ctr" fontAlgn="b"/>
                      <a:r>
                        <a:rPr lang="en-US" sz="1400" b="1" i="0" u="none" strike="noStrike" dirty="0">
                          <a:solidFill>
                            <a:srgbClr val="FF0000"/>
                          </a:solidFill>
                          <a:effectLst/>
                          <a:latin typeface="Calibri" panose="020F0502020204030204" pitchFamily="34" charset="0"/>
                        </a:rPr>
                        <a:t>                                              PROGRAM CODES</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Part II </a:t>
                      </a:r>
                    </a:p>
                    <a:p>
                      <a:pPr algn="ctr" fontAlgn="b"/>
                      <a:r>
                        <a:rPr lang="en-US" sz="1400" b="1" i="0" u="none" strike="noStrike" dirty="0">
                          <a:solidFill>
                            <a:srgbClr val="FF0000"/>
                          </a:solidFill>
                          <a:effectLst/>
                          <a:latin typeface="Calibri" panose="020F0502020204030204" pitchFamily="34" charset="0"/>
                        </a:rPr>
                        <a:t>Program ended</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Program ended</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Part II Payments</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extLst>
                  <a:ext uri="{0D108BD9-81ED-4DB2-BD59-A6C34878D82A}">
                    <a16:rowId xmlns:a16="http://schemas.microsoft.com/office/drawing/2014/main" val="1473880182"/>
                  </a:ext>
                </a:extLst>
              </a:tr>
              <a:tr h="496451">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AMOUNT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AMOUNT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AMOUNT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55669582"/>
                  </a:ext>
                </a:extLst>
              </a:tr>
              <a:tr h="252987">
                <a:tc>
                  <a:txBody>
                    <a:bodyPr/>
                    <a:lstStyle/>
                    <a:p>
                      <a:pPr algn="l" fontAlgn="b"/>
                      <a:r>
                        <a:rPr lang="en-US" sz="1400" b="1" i="0" u="none" strike="noStrike" dirty="0">
                          <a:solidFill>
                            <a:srgbClr val="000000"/>
                          </a:solidFill>
                          <a:effectLst/>
                          <a:latin typeface="Calibri" panose="020F0502020204030204" pitchFamily="34" charset="0"/>
                        </a:rPr>
                        <a:t>ANNUAL ALLOCATION</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862032687"/>
                  </a:ext>
                </a:extLst>
              </a:tr>
              <a:tr h="252987">
                <a:tc gridSpan="2">
                  <a:txBody>
                    <a:bodyPr/>
                    <a:lstStyle/>
                    <a:p>
                      <a:pPr algn="l" fontAlgn="b"/>
                      <a:r>
                        <a:rPr lang="en-US" sz="1400" b="1" i="0" u="none" strike="noStrike" dirty="0">
                          <a:solidFill>
                            <a:srgbClr val="FF0000"/>
                          </a:solidFill>
                          <a:effectLst/>
                          <a:latin typeface="Calibri" panose="020F0502020204030204" pitchFamily="34" charset="0"/>
                        </a:rPr>
                        <a:t>Month Submitted - July -  June 1571</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348140676"/>
                  </a:ext>
                </a:extLst>
              </a:tr>
              <a:tr h="344733">
                <a:tc gridSpan="2">
                  <a:txBody>
                    <a:bodyPr/>
                    <a:lstStyle/>
                    <a:p>
                      <a:pPr algn="l" fontAlgn="b"/>
                      <a:r>
                        <a:rPr lang="en-US" sz="1400" b="1" i="0" u="none" strike="noStrike" dirty="0">
                          <a:solidFill>
                            <a:schemeClr val="tx1"/>
                          </a:solidFill>
                          <a:effectLst/>
                          <a:latin typeface="Calibri" panose="020F0502020204030204" pitchFamily="34" charset="0"/>
                        </a:rPr>
                        <a:t> EXPENDITURE                                           </a:t>
                      </a:r>
                      <a:r>
                        <a:rPr lang="en-US" sz="1400" b="1" i="0" u="none" strike="noStrike" dirty="0">
                          <a:solidFill>
                            <a:srgbClr val="FF0000"/>
                          </a:solidFill>
                          <a:effectLst/>
                          <a:latin typeface="Calibri" panose="020F0502020204030204" pitchFamily="34" charset="0"/>
                        </a:rPr>
                        <a:t>JUNE</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229225156"/>
                  </a:ext>
                </a:extLst>
              </a:tr>
              <a:tr h="252987">
                <a:tc gridSpan="2">
                  <a:txBody>
                    <a:bodyPr/>
                    <a:lstStyle/>
                    <a:p>
                      <a:pPr algn="r" fontAlgn="b"/>
                      <a:r>
                        <a:rPr lang="en-US" sz="1400" b="1" i="0" u="none" strike="noStrike" dirty="0">
                          <a:solidFill>
                            <a:srgbClr val="FF0000"/>
                          </a:solidFill>
                          <a:effectLst/>
                          <a:latin typeface="Calibri" panose="020F0502020204030204" pitchFamily="34" charset="0"/>
                        </a:rPr>
                        <a:t>JULY</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940783538"/>
                  </a:ext>
                </a:extLst>
              </a:tr>
              <a:tr h="252987">
                <a:tc gridSpan="2">
                  <a:txBody>
                    <a:bodyPr/>
                    <a:lstStyle/>
                    <a:p>
                      <a:pPr algn="r" fontAlgn="b"/>
                      <a:r>
                        <a:rPr lang="en-US" sz="1400" b="1" i="0" u="none" strike="noStrike" dirty="0">
                          <a:solidFill>
                            <a:srgbClr val="FF0000"/>
                          </a:solidFill>
                          <a:effectLst/>
                          <a:latin typeface="Calibri" panose="020F0502020204030204" pitchFamily="34" charset="0"/>
                        </a:rPr>
                        <a:t>AUG</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49856316"/>
                  </a:ext>
                </a:extLst>
              </a:tr>
              <a:tr h="252987">
                <a:tc gridSpan="2">
                  <a:txBody>
                    <a:bodyPr/>
                    <a:lstStyle/>
                    <a:p>
                      <a:pPr algn="r" fontAlgn="b"/>
                      <a:r>
                        <a:rPr lang="en-US" sz="1400" b="1" i="0" u="none" strike="noStrike" dirty="0">
                          <a:solidFill>
                            <a:srgbClr val="FF0000"/>
                          </a:solidFill>
                          <a:effectLst/>
                          <a:latin typeface="Calibri" panose="020F0502020204030204" pitchFamily="34" charset="0"/>
                        </a:rPr>
                        <a:t>SEPT</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535591705"/>
                  </a:ext>
                </a:extLst>
              </a:tr>
              <a:tr h="252987">
                <a:tc gridSpan="2">
                  <a:txBody>
                    <a:bodyPr/>
                    <a:lstStyle/>
                    <a:p>
                      <a:pPr algn="r" fontAlgn="b"/>
                      <a:r>
                        <a:rPr lang="en-US" sz="1400" b="1" i="0" u="none" strike="noStrike" dirty="0">
                          <a:solidFill>
                            <a:srgbClr val="FF0000"/>
                          </a:solidFill>
                          <a:effectLst/>
                          <a:latin typeface="Calibri" panose="020F0502020204030204" pitchFamily="34" charset="0"/>
                        </a:rPr>
                        <a:t>OCT</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991192122"/>
                  </a:ext>
                </a:extLst>
              </a:tr>
              <a:tr h="252987">
                <a:tc gridSpan="2">
                  <a:txBody>
                    <a:bodyPr/>
                    <a:lstStyle/>
                    <a:p>
                      <a:pPr algn="r" fontAlgn="b"/>
                      <a:r>
                        <a:rPr lang="en-US" sz="1400" b="1" i="0" u="none" strike="noStrike" dirty="0">
                          <a:solidFill>
                            <a:srgbClr val="FF0000"/>
                          </a:solidFill>
                          <a:effectLst/>
                          <a:latin typeface="Calibri" panose="020F0502020204030204" pitchFamily="34" charset="0"/>
                        </a:rPr>
                        <a:t>NOV</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648506133"/>
                  </a:ext>
                </a:extLst>
              </a:tr>
              <a:tr h="252987">
                <a:tc gridSpan="2">
                  <a:txBody>
                    <a:bodyPr/>
                    <a:lstStyle/>
                    <a:p>
                      <a:pPr algn="r" fontAlgn="b"/>
                      <a:r>
                        <a:rPr lang="en-US" sz="1400" b="1" i="0" u="none" strike="noStrike" dirty="0">
                          <a:solidFill>
                            <a:srgbClr val="FF0000"/>
                          </a:solidFill>
                          <a:effectLst/>
                          <a:latin typeface="Calibri" panose="020F0502020204030204" pitchFamily="34" charset="0"/>
                        </a:rPr>
                        <a:t>DEC</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09614042"/>
                  </a:ext>
                </a:extLst>
              </a:tr>
              <a:tr h="252987">
                <a:tc gridSpan="2">
                  <a:txBody>
                    <a:bodyPr/>
                    <a:lstStyle/>
                    <a:p>
                      <a:pPr algn="r" fontAlgn="b"/>
                      <a:r>
                        <a:rPr lang="en-US" sz="1400" b="1" i="0" u="none" strike="noStrike" dirty="0">
                          <a:solidFill>
                            <a:srgbClr val="FF0000"/>
                          </a:solidFill>
                          <a:effectLst/>
                          <a:latin typeface="Calibri" panose="020F0502020204030204" pitchFamily="34" charset="0"/>
                        </a:rPr>
                        <a:t>JAN</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977365959"/>
                  </a:ext>
                </a:extLst>
              </a:tr>
              <a:tr h="252987">
                <a:tc gridSpan="2">
                  <a:txBody>
                    <a:bodyPr/>
                    <a:lstStyle/>
                    <a:p>
                      <a:pPr algn="r" fontAlgn="b"/>
                      <a:r>
                        <a:rPr lang="en-US" sz="1400" b="1" i="0" u="none" strike="noStrike" dirty="0">
                          <a:solidFill>
                            <a:srgbClr val="FF0000"/>
                          </a:solidFill>
                          <a:effectLst/>
                          <a:latin typeface="Calibri" panose="020F0502020204030204" pitchFamily="34" charset="0"/>
                        </a:rPr>
                        <a:t>FEB</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328167559"/>
                  </a:ext>
                </a:extLst>
              </a:tr>
              <a:tr h="252987">
                <a:tc gridSpan="2">
                  <a:txBody>
                    <a:bodyPr/>
                    <a:lstStyle/>
                    <a:p>
                      <a:pPr algn="r" fontAlgn="b"/>
                      <a:r>
                        <a:rPr lang="en-US" sz="1400" b="1" i="0" u="none" strike="noStrike" dirty="0">
                          <a:solidFill>
                            <a:srgbClr val="FF0000"/>
                          </a:solidFill>
                          <a:effectLst/>
                          <a:latin typeface="Calibri" panose="020F0502020204030204" pitchFamily="34" charset="0"/>
                        </a:rPr>
                        <a:t>MAR</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157239036"/>
                  </a:ext>
                </a:extLst>
              </a:tr>
              <a:tr h="252987">
                <a:tc gridSpan="2">
                  <a:txBody>
                    <a:bodyPr/>
                    <a:lstStyle/>
                    <a:p>
                      <a:pPr algn="r" fontAlgn="b"/>
                      <a:r>
                        <a:rPr lang="en-US" sz="1400" b="1" i="0" u="none" strike="noStrike" dirty="0">
                          <a:solidFill>
                            <a:srgbClr val="FF0000"/>
                          </a:solidFill>
                          <a:effectLst/>
                          <a:latin typeface="Calibri" panose="020F0502020204030204" pitchFamily="34" charset="0"/>
                        </a:rPr>
                        <a:t>APRIL</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472431376"/>
                  </a:ext>
                </a:extLst>
              </a:tr>
              <a:tr h="252987">
                <a:tc gridSpan="2">
                  <a:txBody>
                    <a:bodyPr/>
                    <a:lstStyle/>
                    <a:p>
                      <a:pPr algn="r" fontAlgn="b"/>
                      <a:r>
                        <a:rPr lang="en-US" sz="1400" b="1" i="0" u="none" strike="noStrike" dirty="0">
                          <a:solidFill>
                            <a:srgbClr val="FF0000"/>
                          </a:solidFill>
                          <a:effectLst/>
                          <a:latin typeface="Calibri" panose="020F0502020204030204" pitchFamily="34" charset="0"/>
                        </a:rPr>
                        <a:t>MAY</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113690826"/>
                  </a:ext>
                </a:extLst>
              </a:tr>
              <a:tr h="252987">
                <a:tc>
                  <a:txBody>
                    <a:bodyPr/>
                    <a:lstStyle/>
                    <a:p>
                      <a:pPr algn="l" fontAlgn="b"/>
                      <a:r>
                        <a:rPr lang="en-US" sz="1400" b="1" i="0" u="none" strike="noStrike" dirty="0">
                          <a:solidFill>
                            <a:srgbClr val="000000"/>
                          </a:solidFill>
                          <a:effectLst/>
                          <a:latin typeface="Calibri" panose="020F0502020204030204" pitchFamily="34" charset="0"/>
                        </a:rPr>
                        <a:t>   Y-T-D EXPENDITURES</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831190096"/>
                  </a:ext>
                </a:extLst>
              </a:tr>
              <a:tr h="252987">
                <a:tc gridSpan="2">
                  <a:txBody>
                    <a:bodyPr/>
                    <a:lstStyle/>
                    <a:p>
                      <a:pPr algn="l" fontAlgn="b"/>
                      <a:r>
                        <a:rPr lang="en-US" sz="1400" b="1" i="0" u="none" strike="noStrike" dirty="0">
                          <a:solidFill>
                            <a:srgbClr val="000000"/>
                          </a:solidFill>
                          <a:effectLst/>
                          <a:latin typeface="Calibri" panose="020F0502020204030204" pitchFamily="34" charset="0"/>
                        </a:rPr>
                        <a:t>   UNEXPENDED BALANCE</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0</a:t>
                      </a:r>
                    </a:p>
                  </a:txBody>
                  <a:tcPr marL="8345" marR="8345" marT="834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0</a:t>
                      </a:r>
                    </a:p>
                  </a:txBody>
                  <a:tcPr marL="8345" marR="8345" marT="834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0</a:t>
                      </a:r>
                    </a:p>
                  </a:txBody>
                  <a:tcPr marL="8345" marR="8345" marT="834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15948734"/>
                  </a:ext>
                </a:extLst>
              </a:tr>
            </a:tbl>
          </a:graphicData>
        </a:graphic>
      </p:graphicFrame>
      <p:sp>
        <p:nvSpPr>
          <p:cNvPr id="6" name="Title 1">
            <a:extLst>
              <a:ext uri="{FF2B5EF4-FFF2-40B4-BE49-F238E27FC236}">
                <a16:creationId xmlns:a16="http://schemas.microsoft.com/office/drawing/2014/main" id="{93F0CE08-1DB0-13BC-E233-804D00E7BC8D}"/>
              </a:ext>
            </a:extLst>
          </p:cNvPr>
          <p:cNvSpPr>
            <a:spLocks noGrp="1"/>
          </p:cNvSpPr>
          <p:nvPr>
            <p:ph type="title"/>
          </p:nvPr>
        </p:nvSpPr>
        <p:spPr>
          <a:xfrm>
            <a:off x="838200" y="365125"/>
            <a:ext cx="10515600" cy="892175"/>
          </a:xfrm>
        </p:spPr>
        <p:txBody>
          <a:bodyPr/>
          <a:lstStyle/>
          <a:p>
            <a:r>
              <a:rPr lang="en-US" b="1" dirty="0">
                <a:solidFill>
                  <a:srgbClr val="5B9BD5"/>
                </a:solidFill>
              </a:rPr>
              <a:t>XS411- Report for Review</a:t>
            </a:r>
          </a:p>
        </p:txBody>
      </p:sp>
      <p:sp>
        <p:nvSpPr>
          <p:cNvPr id="2" name="Multiplication Sign 1">
            <a:extLst>
              <a:ext uri="{FF2B5EF4-FFF2-40B4-BE49-F238E27FC236}">
                <a16:creationId xmlns:a16="http://schemas.microsoft.com/office/drawing/2014/main" id="{F9236BB4-747E-0C5E-E638-906352534E14}"/>
              </a:ext>
            </a:extLst>
          </p:cNvPr>
          <p:cNvSpPr/>
          <p:nvPr/>
        </p:nvSpPr>
        <p:spPr>
          <a:xfrm>
            <a:off x="4646427" y="2977116"/>
            <a:ext cx="1020725" cy="978196"/>
          </a:xfrm>
          <a:prstGeom prst="mathMultiply">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ultiplication Sign 2">
            <a:extLst>
              <a:ext uri="{FF2B5EF4-FFF2-40B4-BE49-F238E27FC236}">
                <a16:creationId xmlns:a16="http://schemas.microsoft.com/office/drawing/2014/main" id="{7590B6C3-7A81-7986-A4EC-88C54B53AD2E}"/>
              </a:ext>
            </a:extLst>
          </p:cNvPr>
          <p:cNvSpPr/>
          <p:nvPr/>
        </p:nvSpPr>
        <p:spPr>
          <a:xfrm>
            <a:off x="7272670" y="2977116"/>
            <a:ext cx="1020725" cy="978196"/>
          </a:xfrm>
          <a:prstGeom prst="mathMultiply">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Multiplication Sign 4">
            <a:extLst>
              <a:ext uri="{FF2B5EF4-FFF2-40B4-BE49-F238E27FC236}">
                <a16:creationId xmlns:a16="http://schemas.microsoft.com/office/drawing/2014/main" id="{F913DD81-8D84-65CE-6A16-1DFC6D70A32D}"/>
              </a:ext>
            </a:extLst>
          </p:cNvPr>
          <p:cNvSpPr/>
          <p:nvPr/>
        </p:nvSpPr>
        <p:spPr>
          <a:xfrm>
            <a:off x="9898913" y="2939902"/>
            <a:ext cx="1020725" cy="978196"/>
          </a:xfrm>
          <a:prstGeom prst="mathMultiply">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805971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F9618A6B-07DE-4A00-8B12-2EE3759ED1C9}"/>
              </a:ext>
            </a:extLst>
          </p:cNvPr>
          <p:cNvGraphicFramePr>
            <a:graphicFrameLocks noGrp="1"/>
          </p:cNvGraphicFramePr>
          <p:nvPr>
            <p:ph idx="1"/>
            <p:extLst>
              <p:ext uri="{D42A27DB-BD31-4B8C-83A1-F6EECF244321}">
                <p14:modId xmlns:p14="http://schemas.microsoft.com/office/powerpoint/2010/main" val="2348463708"/>
              </p:ext>
            </p:extLst>
          </p:nvPr>
        </p:nvGraphicFramePr>
        <p:xfrm>
          <a:off x="838201" y="1257300"/>
          <a:ext cx="10515599" cy="5275471"/>
        </p:xfrm>
        <a:graphic>
          <a:graphicData uri="http://schemas.openxmlformats.org/drawingml/2006/table">
            <a:tbl>
              <a:tblPr/>
              <a:tblGrid>
                <a:gridCol w="2258209">
                  <a:extLst>
                    <a:ext uri="{9D8B030D-6E8A-4147-A177-3AD203B41FA5}">
                      <a16:colId xmlns:a16="http://schemas.microsoft.com/office/drawing/2014/main" val="3477371528"/>
                    </a:ext>
                  </a:extLst>
                </a:gridCol>
                <a:gridCol w="954836">
                  <a:extLst>
                    <a:ext uri="{9D8B030D-6E8A-4147-A177-3AD203B41FA5}">
                      <a16:colId xmlns:a16="http://schemas.microsoft.com/office/drawing/2014/main" val="3143845813"/>
                    </a:ext>
                  </a:extLst>
                </a:gridCol>
                <a:gridCol w="203470">
                  <a:extLst>
                    <a:ext uri="{9D8B030D-6E8A-4147-A177-3AD203B41FA5}">
                      <a16:colId xmlns:a16="http://schemas.microsoft.com/office/drawing/2014/main" val="1978875473"/>
                    </a:ext>
                  </a:extLst>
                </a:gridCol>
                <a:gridCol w="934432">
                  <a:extLst>
                    <a:ext uri="{9D8B030D-6E8A-4147-A177-3AD203B41FA5}">
                      <a16:colId xmlns:a16="http://schemas.microsoft.com/office/drawing/2014/main" val="791362792"/>
                    </a:ext>
                  </a:extLst>
                </a:gridCol>
                <a:gridCol w="1119371">
                  <a:extLst>
                    <a:ext uri="{9D8B030D-6E8A-4147-A177-3AD203B41FA5}">
                      <a16:colId xmlns:a16="http://schemas.microsoft.com/office/drawing/2014/main" val="1384123200"/>
                    </a:ext>
                  </a:extLst>
                </a:gridCol>
                <a:gridCol w="298499">
                  <a:extLst>
                    <a:ext uri="{9D8B030D-6E8A-4147-A177-3AD203B41FA5}">
                      <a16:colId xmlns:a16="http://schemas.microsoft.com/office/drawing/2014/main" val="3671282289"/>
                    </a:ext>
                  </a:extLst>
                </a:gridCol>
                <a:gridCol w="1099903">
                  <a:extLst>
                    <a:ext uri="{9D8B030D-6E8A-4147-A177-3AD203B41FA5}">
                      <a16:colId xmlns:a16="http://schemas.microsoft.com/office/drawing/2014/main" val="3086344413"/>
                    </a:ext>
                  </a:extLst>
                </a:gridCol>
                <a:gridCol w="1129104">
                  <a:extLst>
                    <a:ext uri="{9D8B030D-6E8A-4147-A177-3AD203B41FA5}">
                      <a16:colId xmlns:a16="http://schemas.microsoft.com/office/drawing/2014/main" val="2691237472"/>
                    </a:ext>
                  </a:extLst>
                </a:gridCol>
                <a:gridCol w="285522">
                  <a:extLst>
                    <a:ext uri="{9D8B030D-6E8A-4147-A177-3AD203B41FA5}">
                      <a16:colId xmlns:a16="http://schemas.microsoft.com/office/drawing/2014/main" val="2760503202"/>
                    </a:ext>
                  </a:extLst>
                </a:gridCol>
                <a:gridCol w="1090171">
                  <a:extLst>
                    <a:ext uri="{9D8B030D-6E8A-4147-A177-3AD203B41FA5}">
                      <a16:colId xmlns:a16="http://schemas.microsoft.com/office/drawing/2014/main" val="1576958795"/>
                    </a:ext>
                  </a:extLst>
                </a:gridCol>
                <a:gridCol w="1142082">
                  <a:extLst>
                    <a:ext uri="{9D8B030D-6E8A-4147-A177-3AD203B41FA5}">
                      <a16:colId xmlns:a16="http://schemas.microsoft.com/office/drawing/2014/main" val="2281340485"/>
                    </a:ext>
                  </a:extLst>
                </a:gridCol>
              </a:tblGrid>
              <a:tr h="468204">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LIEAP SUPPLMENT II</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CCU MEDICAID</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  MEDICAID EXP</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extLst>
                  <a:ext uri="{0D108BD9-81ED-4DB2-BD59-A6C34878D82A}">
                    <a16:rowId xmlns:a16="http://schemas.microsoft.com/office/drawing/2014/main" val="3007292861"/>
                  </a:ext>
                </a:extLst>
              </a:tr>
              <a:tr h="395171">
                <a:tc gridSpan="2">
                  <a:txBody>
                    <a:bodyPr/>
                    <a:lstStyle/>
                    <a:p>
                      <a:pPr algn="ctr" fontAlgn="b"/>
                      <a:r>
                        <a:rPr lang="en-US" sz="1400" b="1" i="0" u="none" strike="noStrike" dirty="0">
                          <a:solidFill>
                            <a:srgbClr val="FF0000"/>
                          </a:solidFill>
                          <a:effectLst/>
                          <a:latin typeface="Calibri" panose="020F0502020204030204" pitchFamily="34" charset="0"/>
                        </a:rPr>
                        <a:t>                                              PROGRAM CODES</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Energy Portal – FIS</a:t>
                      </a:r>
                    </a:p>
                    <a:p>
                      <a:pPr marL="0" marR="0" lvl="0" indent="0" algn="ctr" defTabSz="914400" rtl="0" eaLnBrk="1" fontAlgn="b" latinLnBrk="0" hangingPunct="1">
                        <a:lnSpc>
                          <a:spcPct val="100000"/>
                        </a:lnSpc>
                        <a:spcBef>
                          <a:spcPts val="0"/>
                        </a:spcBef>
                        <a:spcAft>
                          <a:spcPts val="0"/>
                        </a:spcAft>
                        <a:buClrTx/>
                        <a:buSzTx/>
                        <a:buFontTx/>
                        <a:buNone/>
                        <a:tabLst/>
                        <a:defRPr/>
                      </a:pPr>
                      <a:r>
                        <a:rPr lang="en-US" sz="1400" b="1" i="0" u="none" strike="noStrike" dirty="0">
                          <a:solidFill>
                            <a:srgbClr val="FF0000"/>
                          </a:solidFill>
                          <a:effectLst/>
                          <a:latin typeface="Calibri" panose="020F0502020204030204" pitchFamily="34" charset="0"/>
                        </a:rPr>
                        <a:t>Program ended</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Money Advanced FY23 for FY24</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MAE/MIX</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extLst>
                  <a:ext uri="{0D108BD9-81ED-4DB2-BD59-A6C34878D82A}">
                    <a16:rowId xmlns:a16="http://schemas.microsoft.com/office/drawing/2014/main" val="1473880182"/>
                  </a:ext>
                </a:extLst>
              </a:tr>
              <a:tr h="468204">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AMOUNT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AMOUNT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AMOUNT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55669582"/>
                  </a:ext>
                </a:extLst>
              </a:tr>
              <a:tr h="238592">
                <a:tc>
                  <a:txBody>
                    <a:bodyPr/>
                    <a:lstStyle/>
                    <a:p>
                      <a:pPr algn="l" fontAlgn="b"/>
                      <a:r>
                        <a:rPr lang="en-US" sz="1400" b="1" i="0" u="none" strike="noStrike" dirty="0">
                          <a:solidFill>
                            <a:srgbClr val="000000"/>
                          </a:solidFill>
                          <a:effectLst/>
                          <a:latin typeface="Calibri" panose="020F0502020204030204" pitchFamily="34" charset="0"/>
                        </a:rPr>
                        <a:t>ANNUAL ALLOCATION</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862032687"/>
                  </a:ext>
                </a:extLst>
              </a:tr>
              <a:tr h="238592">
                <a:tc gridSpan="2">
                  <a:txBody>
                    <a:bodyPr/>
                    <a:lstStyle/>
                    <a:p>
                      <a:pPr algn="l" fontAlgn="b"/>
                      <a:r>
                        <a:rPr lang="en-US" sz="1400" b="1" i="0" u="none" strike="noStrike" dirty="0">
                          <a:solidFill>
                            <a:srgbClr val="FF0000"/>
                          </a:solidFill>
                          <a:effectLst/>
                          <a:latin typeface="Calibri" panose="020F0502020204030204" pitchFamily="34" charset="0"/>
                        </a:rPr>
                        <a:t>Month Submitted - July -  June 1571</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348140676"/>
                  </a:ext>
                </a:extLst>
              </a:tr>
              <a:tr h="325118">
                <a:tc gridSpan="2">
                  <a:txBody>
                    <a:bodyPr/>
                    <a:lstStyle/>
                    <a:p>
                      <a:pPr algn="l" fontAlgn="b"/>
                      <a:r>
                        <a:rPr lang="en-US" sz="1400" b="1" i="0" u="none" strike="noStrike" dirty="0">
                          <a:solidFill>
                            <a:schemeClr val="tx1"/>
                          </a:solidFill>
                          <a:effectLst/>
                          <a:latin typeface="Calibri" panose="020F0502020204030204" pitchFamily="34" charset="0"/>
                        </a:rPr>
                        <a:t> EXPENDITURE                                           </a:t>
                      </a:r>
                      <a:r>
                        <a:rPr lang="en-US" sz="1400" b="1" i="0" u="none" strike="noStrike" dirty="0">
                          <a:solidFill>
                            <a:srgbClr val="FF0000"/>
                          </a:solidFill>
                          <a:effectLst/>
                          <a:latin typeface="Calibri" panose="020F0502020204030204" pitchFamily="34" charset="0"/>
                        </a:rPr>
                        <a:t>JUNE</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229225156"/>
                  </a:ext>
                </a:extLst>
              </a:tr>
              <a:tr h="238592">
                <a:tc gridSpan="2">
                  <a:txBody>
                    <a:bodyPr/>
                    <a:lstStyle/>
                    <a:p>
                      <a:pPr algn="r" fontAlgn="b"/>
                      <a:r>
                        <a:rPr lang="en-US" sz="1400" b="1" i="0" u="none" strike="noStrike" dirty="0">
                          <a:solidFill>
                            <a:srgbClr val="FF0000"/>
                          </a:solidFill>
                          <a:effectLst/>
                          <a:latin typeface="Calibri" panose="020F0502020204030204" pitchFamily="34" charset="0"/>
                        </a:rPr>
                        <a:t>JULY</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940783538"/>
                  </a:ext>
                </a:extLst>
              </a:tr>
              <a:tr h="238592">
                <a:tc gridSpan="2">
                  <a:txBody>
                    <a:bodyPr/>
                    <a:lstStyle/>
                    <a:p>
                      <a:pPr algn="r" fontAlgn="b"/>
                      <a:r>
                        <a:rPr lang="en-US" sz="1400" b="1" i="0" u="none" strike="noStrike" dirty="0">
                          <a:solidFill>
                            <a:srgbClr val="FF0000"/>
                          </a:solidFill>
                          <a:effectLst/>
                          <a:latin typeface="Calibri" panose="020F0502020204030204" pitchFamily="34" charset="0"/>
                        </a:rPr>
                        <a:t>AUG</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49856316"/>
                  </a:ext>
                </a:extLst>
              </a:tr>
              <a:tr h="238592">
                <a:tc gridSpan="2">
                  <a:txBody>
                    <a:bodyPr/>
                    <a:lstStyle/>
                    <a:p>
                      <a:pPr algn="r" fontAlgn="b"/>
                      <a:r>
                        <a:rPr lang="en-US" sz="1400" b="1" i="0" u="none" strike="noStrike" dirty="0">
                          <a:solidFill>
                            <a:srgbClr val="FF0000"/>
                          </a:solidFill>
                          <a:effectLst/>
                          <a:latin typeface="Calibri" panose="020F0502020204030204" pitchFamily="34" charset="0"/>
                        </a:rPr>
                        <a:t>SEPT</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535591705"/>
                  </a:ext>
                </a:extLst>
              </a:tr>
              <a:tr h="238592">
                <a:tc gridSpan="2">
                  <a:txBody>
                    <a:bodyPr/>
                    <a:lstStyle/>
                    <a:p>
                      <a:pPr algn="r" fontAlgn="b"/>
                      <a:r>
                        <a:rPr lang="en-US" sz="1400" b="1" i="0" u="none" strike="noStrike" dirty="0">
                          <a:solidFill>
                            <a:srgbClr val="FF0000"/>
                          </a:solidFill>
                          <a:effectLst/>
                          <a:latin typeface="Calibri" panose="020F0502020204030204" pitchFamily="34" charset="0"/>
                        </a:rPr>
                        <a:t>OCT</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991192122"/>
                  </a:ext>
                </a:extLst>
              </a:tr>
              <a:tr h="238592">
                <a:tc gridSpan="2">
                  <a:txBody>
                    <a:bodyPr/>
                    <a:lstStyle/>
                    <a:p>
                      <a:pPr algn="r" fontAlgn="b"/>
                      <a:r>
                        <a:rPr lang="en-US" sz="1400" b="1" i="0" u="none" strike="noStrike" dirty="0">
                          <a:solidFill>
                            <a:srgbClr val="FF0000"/>
                          </a:solidFill>
                          <a:effectLst/>
                          <a:latin typeface="Calibri" panose="020F0502020204030204" pitchFamily="34" charset="0"/>
                        </a:rPr>
                        <a:t>NOV</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648506133"/>
                  </a:ext>
                </a:extLst>
              </a:tr>
              <a:tr h="238592">
                <a:tc gridSpan="2">
                  <a:txBody>
                    <a:bodyPr/>
                    <a:lstStyle/>
                    <a:p>
                      <a:pPr algn="r" fontAlgn="b"/>
                      <a:r>
                        <a:rPr lang="en-US" sz="1400" b="1" i="0" u="none" strike="noStrike" dirty="0">
                          <a:solidFill>
                            <a:srgbClr val="FF0000"/>
                          </a:solidFill>
                          <a:effectLst/>
                          <a:latin typeface="Calibri" panose="020F0502020204030204" pitchFamily="34" charset="0"/>
                        </a:rPr>
                        <a:t>DEC</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09614042"/>
                  </a:ext>
                </a:extLst>
              </a:tr>
              <a:tr h="238592">
                <a:tc gridSpan="2">
                  <a:txBody>
                    <a:bodyPr/>
                    <a:lstStyle/>
                    <a:p>
                      <a:pPr algn="r" fontAlgn="b"/>
                      <a:r>
                        <a:rPr lang="en-US" sz="1400" b="1" i="0" u="none" strike="noStrike" dirty="0">
                          <a:solidFill>
                            <a:srgbClr val="FF0000"/>
                          </a:solidFill>
                          <a:effectLst/>
                          <a:latin typeface="Calibri" panose="020F0502020204030204" pitchFamily="34" charset="0"/>
                        </a:rPr>
                        <a:t>JAN</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977365959"/>
                  </a:ext>
                </a:extLst>
              </a:tr>
              <a:tr h="238592">
                <a:tc gridSpan="2">
                  <a:txBody>
                    <a:bodyPr/>
                    <a:lstStyle/>
                    <a:p>
                      <a:pPr algn="r" fontAlgn="b"/>
                      <a:r>
                        <a:rPr lang="en-US" sz="1400" b="1" i="0" u="none" strike="noStrike" dirty="0">
                          <a:solidFill>
                            <a:srgbClr val="FF0000"/>
                          </a:solidFill>
                          <a:effectLst/>
                          <a:latin typeface="Calibri" panose="020F0502020204030204" pitchFamily="34" charset="0"/>
                        </a:rPr>
                        <a:t>FEB</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328167559"/>
                  </a:ext>
                </a:extLst>
              </a:tr>
              <a:tr h="238592">
                <a:tc gridSpan="2">
                  <a:txBody>
                    <a:bodyPr/>
                    <a:lstStyle/>
                    <a:p>
                      <a:pPr algn="r" fontAlgn="b"/>
                      <a:r>
                        <a:rPr lang="en-US" sz="1400" b="1" i="0" u="none" strike="noStrike" dirty="0">
                          <a:solidFill>
                            <a:srgbClr val="FF0000"/>
                          </a:solidFill>
                          <a:effectLst/>
                          <a:latin typeface="Calibri" panose="020F0502020204030204" pitchFamily="34" charset="0"/>
                        </a:rPr>
                        <a:t>MAR</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157239036"/>
                  </a:ext>
                </a:extLst>
              </a:tr>
              <a:tr h="238592">
                <a:tc gridSpan="2">
                  <a:txBody>
                    <a:bodyPr/>
                    <a:lstStyle/>
                    <a:p>
                      <a:pPr algn="r" fontAlgn="b"/>
                      <a:r>
                        <a:rPr lang="en-US" sz="1400" b="1" i="0" u="none" strike="noStrike" dirty="0">
                          <a:solidFill>
                            <a:srgbClr val="FF0000"/>
                          </a:solidFill>
                          <a:effectLst/>
                          <a:latin typeface="Calibri" panose="020F0502020204030204" pitchFamily="34" charset="0"/>
                        </a:rPr>
                        <a:t>APRIL</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472431376"/>
                  </a:ext>
                </a:extLst>
              </a:tr>
              <a:tr h="238592">
                <a:tc gridSpan="2">
                  <a:txBody>
                    <a:bodyPr/>
                    <a:lstStyle/>
                    <a:p>
                      <a:pPr algn="r" fontAlgn="b"/>
                      <a:r>
                        <a:rPr lang="en-US" sz="1400" b="1" i="0" u="none" strike="noStrike" dirty="0">
                          <a:solidFill>
                            <a:srgbClr val="FF0000"/>
                          </a:solidFill>
                          <a:effectLst/>
                          <a:latin typeface="Calibri" panose="020F0502020204030204" pitchFamily="34" charset="0"/>
                        </a:rPr>
                        <a:t>MAY</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113690826"/>
                  </a:ext>
                </a:extLst>
              </a:tr>
              <a:tr h="238592">
                <a:tc>
                  <a:txBody>
                    <a:bodyPr/>
                    <a:lstStyle/>
                    <a:p>
                      <a:pPr algn="l" fontAlgn="b"/>
                      <a:r>
                        <a:rPr lang="en-US" sz="1400" b="1" i="0" u="none" strike="noStrike" dirty="0">
                          <a:solidFill>
                            <a:srgbClr val="000000"/>
                          </a:solidFill>
                          <a:effectLst/>
                          <a:latin typeface="Calibri" panose="020F0502020204030204" pitchFamily="34" charset="0"/>
                        </a:rPr>
                        <a:t>   Y-T-D EXPENDITURES</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831190096"/>
                  </a:ext>
                </a:extLst>
              </a:tr>
              <a:tr h="238592">
                <a:tc gridSpan="2">
                  <a:txBody>
                    <a:bodyPr/>
                    <a:lstStyle/>
                    <a:p>
                      <a:pPr algn="l" fontAlgn="b"/>
                      <a:r>
                        <a:rPr lang="en-US" sz="1400" b="1" i="0" u="none" strike="noStrike" dirty="0">
                          <a:solidFill>
                            <a:srgbClr val="000000"/>
                          </a:solidFill>
                          <a:effectLst/>
                          <a:latin typeface="Calibri" panose="020F0502020204030204" pitchFamily="34" charset="0"/>
                        </a:rPr>
                        <a:t>   UNEXPENDED BALANCE</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0</a:t>
                      </a:r>
                    </a:p>
                  </a:txBody>
                  <a:tcPr marL="8345" marR="8345" marT="834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0</a:t>
                      </a:r>
                    </a:p>
                  </a:txBody>
                  <a:tcPr marL="8345" marR="8345" marT="834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0</a:t>
                      </a:r>
                    </a:p>
                  </a:txBody>
                  <a:tcPr marL="8345" marR="8345" marT="834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15948734"/>
                  </a:ext>
                </a:extLst>
              </a:tr>
            </a:tbl>
          </a:graphicData>
        </a:graphic>
      </p:graphicFrame>
      <p:sp>
        <p:nvSpPr>
          <p:cNvPr id="6" name="Title 1">
            <a:extLst>
              <a:ext uri="{FF2B5EF4-FFF2-40B4-BE49-F238E27FC236}">
                <a16:creationId xmlns:a16="http://schemas.microsoft.com/office/drawing/2014/main" id="{033B0CA2-41E0-8FAE-8368-F4C9EE5508F7}"/>
              </a:ext>
            </a:extLst>
          </p:cNvPr>
          <p:cNvSpPr>
            <a:spLocks noGrp="1"/>
          </p:cNvSpPr>
          <p:nvPr>
            <p:ph type="title"/>
          </p:nvPr>
        </p:nvSpPr>
        <p:spPr>
          <a:xfrm>
            <a:off x="838200" y="365125"/>
            <a:ext cx="10515600" cy="892175"/>
          </a:xfrm>
        </p:spPr>
        <p:txBody>
          <a:bodyPr/>
          <a:lstStyle/>
          <a:p>
            <a:r>
              <a:rPr lang="en-US" b="1" dirty="0">
                <a:solidFill>
                  <a:srgbClr val="5B9BD5"/>
                </a:solidFill>
              </a:rPr>
              <a:t>XS411- Report for Review</a:t>
            </a:r>
          </a:p>
        </p:txBody>
      </p:sp>
      <p:sp>
        <p:nvSpPr>
          <p:cNvPr id="2" name="Multiplication Sign 1">
            <a:extLst>
              <a:ext uri="{FF2B5EF4-FFF2-40B4-BE49-F238E27FC236}">
                <a16:creationId xmlns:a16="http://schemas.microsoft.com/office/drawing/2014/main" id="{1226C823-9434-D80D-94A9-36923B2CB8EC}"/>
              </a:ext>
            </a:extLst>
          </p:cNvPr>
          <p:cNvSpPr/>
          <p:nvPr/>
        </p:nvSpPr>
        <p:spPr>
          <a:xfrm>
            <a:off x="4646425" y="3299611"/>
            <a:ext cx="1020725" cy="978196"/>
          </a:xfrm>
          <a:prstGeom prst="mathMultiply">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ultiplication Sign 2">
            <a:extLst>
              <a:ext uri="{FF2B5EF4-FFF2-40B4-BE49-F238E27FC236}">
                <a16:creationId xmlns:a16="http://schemas.microsoft.com/office/drawing/2014/main" id="{BF98D1FF-0055-EE8B-6BB4-E96191FCD84D}"/>
              </a:ext>
            </a:extLst>
          </p:cNvPr>
          <p:cNvSpPr/>
          <p:nvPr/>
        </p:nvSpPr>
        <p:spPr>
          <a:xfrm>
            <a:off x="7489750" y="3264195"/>
            <a:ext cx="1020725" cy="978196"/>
          </a:xfrm>
          <a:prstGeom prst="mathMultiply">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463051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B4B3B8-12B1-F7F3-EC62-68E3B064BB79}"/>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7BF72249-0417-FBDC-5104-6E02E6FAF535}"/>
              </a:ext>
            </a:extLst>
          </p:cNvPr>
          <p:cNvSpPr>
            <a:spLocks noGrp="1"/>
          </p:cNvSpPr>
          <p:nvPr>
            <p:ph type="title"/>
          </p:nvPr>
        </p:nvSpPr>
        <p:spPr>
          <a:xfrm>
            <a:off x="838200" y="365125"/>
            <a:ext cx="10515600" cy="892175"/>
          </a:xfrm>
        </p:spPr>
        <p:txBody>
          <a:bodyPr/>
          <a:lstStyle/>
          <a:p>
            <a:r>
              <a:rPr lang="en-US" b="1" dirty="0">
                <a:solidFill>
                  <a:srgbClr val="5B9BD5"/>
                </a:solidFill>
              </a:rPr>
              <a:t>XS411- Report for Review</a:t>
            </a:r>
          </a:p>
        </p:txBody>
      </p:sp>
      <p:graphicFrame>
        <p:nvGraphicFramePr>
          <p:cNvPr id="5" name="Content Placeholder 3">
            <a:extLst>
              <a:ext uri="{FF2B5EF4-FFF2-40B4-BE49-F238E27FC236}">
                <a16:creationId xmlns:a16="http://schemas.microsoft.com/office/drawing/2014/main" id="{D6005175-70EA-A959-FCA3-870117AE5DCF}"/>
              </a:ext>
            </a:extLst>
          </p:cNvPr>
          <p:cNvGraphicFramePr>
            <a:graphicFrameLocks/>
          </p:cNvGraphicFramePr>
          <p:nvPr>
            <p:extLst>
              <p:ext uri="{D42A27DB-BD31-4B8C-83A1-F6EECF244321}">
                <p14:modId xmlns:p14="http://schemas.microsoft.com/office/powerpoint/2010/main" val="2238282868"/>
              </p:ext>
            </p:extLst>
          </p:nvPr>
        </p:nvGraphicFramePr>
        <p:xfrm>
          <a:off x="838200" y="1234911"/>
          <a:ext cx="10638147" cy="5059999"/>
        </p:xfrm>
        <a:graphic>
          <a:graphicData uri="http://schemas.openxmlformats.org/drawingml/2006/table">
            <a:tbl>
              <a:tblPr/>
              <a:tblGrid>
                <a:gridCol w="2284526">
                  <a:extLst>
                    <a:ext uri="{9D8B030D-6E8A-4147-A177-3AD203B41FA5}">
                      <a16:colId xmlns:a16="http://schemas.microsoft.com/office/drawing/2014/main" val="20000"/>
                    </a:ext>
                  </a:extLst>
                </a:gridCol>
                <a:gridCol w="965964">
                  <a:extLst>
                    <a:ext uri="{9D8B030D-6E8A-4147-A177-3AD203B41FA5}">
                      <a16:colId xmlns:a16="http://schemas.microsoft.com/office/drawing/2014/main" val="20001"/>
                    </a:ext>
                  </a:extLst>
                </a:gridCol>
                <a:gridCol w="205841">
                  <a:extLst>
                    <a:ext uri="{9D8B030D-6E8A-4147-A177-3AD203B41FA5}">
                      <a16:colId xmlns:a16="http://schemas.microsoft.com/office/drawing/2014/main" val="20002"/>
                    </a:ext>
                  </a:extLst>
                </a:gridCol>
                <a:gridCol w="945322">
                  <a:extLst>
                    <a:ext uri="{9D8B030D-6E8A-4147-A177-3AD203B41FA5}">
                      <a16:colId xmlns:a16="http://schemas.microsoft.com/office/drawing/2014/main" val="20003"/>
                    </a:ext>
                  </a:extLst>
                </a:gridCol>
                <a:gridCol w="1132416">
                  <a:extLst>
                    <a:ext uri="{9D8B030D-6E8A-4147-A177-3AD203B41FA5}">
                      <a16:colId xmlns:a16="http://schemas.microsoft.com/office/drawing/2014/main" val="20004"/>
                    </a:ext>
                  </a:extLst>
                </a:gridCol>
                <a:gridCol w="301978">
                  <a:extLst>
                    <a:ext uri="{9D8B030D-6E8A-4147-A177-3AD203B41FA5}">
                      <a16:colId xmlns:a16="http://schemas.microsoft.com/office/drawing/2014/main" val="20005"/>
                    </a:ext>
                  </a:extLst>
                </a:gridCol>
                <a:gridCol w="1112721">
                  <a:extLst>
                    <a:ext uri="{9D8B030D-6E8A-4147-A177-3AD203B41FA5}">
                      <a16:colId xmlns:a16="http://schemas.microsoft.com/office/drawing/2014/main" val="20006"/>
                    </a:ext>
                  </a:extLst>
                </a:gridCol>
                <a:gridCol w="1142262">
                  <a:extLst>
                    <a:ext uri="{9D8B030D-6E8A-4147-A177-3AD203B41FA5}">
                      <a16:colId xmlns:a16="http://schemas.microsoft.com/office/drawing/2014/main" val="20007"/>
                    </a:ext>
                  </a:extLst>
                </a:gridCol>
                <a:gridCol w="288849">
                  <a:extLst>
                    <a:ext uri="{9D8B030D-6E8A-4147-A177-3AD203B41FA5}">
                      <a16:colId xmlns:a16="http://schemas.microsoft.com/office/drawing/2014/main" val="20008"/>
                    </a:ext>
                  </a:extLst>
                </a:gridCol>
                <a:gridCol w="1102876">
                  <a:extLst>
                    <a:ext uri="{9D8B030D-6E8A-4147-A177-3AD203B41FA5}">
                      <a16:colId xmlns:a16="http://schemas.microsoft.com/office/drawing/2014/main" val="20009"/>
                    </a:ext>
                  </a:extLst>
                </a:gridCol>
                <a:gridCol w="1155392">
                  <a:extLst>
                    <a:ext uri="{9D8B030D-6E8A-4147-A177-3AD203B41FA5}">
                      <a16:colId xmlns:a16="http://schemas.microsoft.com/office/drawing/2014/main" val="20010"/>
                    </a:ext>
                  </a:extLst>
                </a:gridCol>
              </a:tblGrid>
              <a:tr h="581734">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EMERGENCY PLMT-FC</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extLst>
                  <a:ext uri="{0D108BD9-81ED-4DB2-BD59-A6C34878D82A}">
                    <a16:rowId xmlns:a16="http://schemas.microsoft.com/office/drawing/2014/main" val="10000"/>
                  </a:ext>
                </a:extLst>
              </a:tr>
              <a:tr h="371207">
                <a:tc gridSpan="2">
                  <a:txBody>
                    <a:bodyPr/>
                    <a:lstStyle/>
                    <a:p>
                      <a:pPr algn="ctr" fontAlgn="b"/>
                      <a:r>
                        <a:rPr lang="en-US" sz="1400" b="1" i="0" u="none" strike="noStrike" dirty="0">
                          <a:solidFill>
                            <a:srgbClr val="FF0000"/>
                          </a:solidFill>
                          <a:effectLst/>
                          <a:latin typeface="Calibri" panose="020F0502020204030204" pitchFamily="34" charset="0"/>
                        </a:rPr>
                        <a:t>                                              PROGRAM CODES</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Part II Payments</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extLst>
                  <a:ext uri="{0D108BD9-81ED-4DB2-BD59-A6C34878D82A}">
                    <a16:rowId xmlns:a16="http://schemas.microsoft.com/office/drawing/2014/main" val="10001"/>
                  </a:ext>
                </a:extLst>
              </a:tr>
              <a:tr h="439811">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AMOUNT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2"/>
                  </a:ext>
                </a:extLst>
              </a:tr>
              <a:tr h="224123">
                <a:tc>
                  <a:txBody>
                    <a:bodyPr/>
                    <a:lstStyle/>
                    <a:p>
                      <a:pPr algn="l" fontAlgn="b"/>
                      <a:r>
                        <a:rPr lang="en-US" sz="1400" b="1" i="0" u="none" strike="noStrike" dirty="0">
                          <a:solidFill>
                            <a:srgbClr val="000000"/>
                          </a:solidFill>
                          <a:effectLst/>
                          <a:latin typeface="Calibri" panose="020F0502020204030204" pitchFamily="34" charset="0"/>
                        </a:rPr>
                        <a:t>ANNUAL ALLOCATION</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43,436.00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3"/>
                  </a:ext>
                </a:extLst>
              </a:tr>
              <a:tr h="224123">
                <a:tc gridSpan="2">
                  <a:txBody>
                    <a:bodyPr/>
                    <a:lstStyle/>
                    <a:p>
                      <a:pPr algn="l" fontAlgn="b"/>
                      <a:r>
                        <a:rPr lang="en-US" sz="1400" b="1" i="0" u="none" strike="noStrike" dirty="0">
                          <a:solidFill>
                            <a:srgbClr val="FF0000"/>
                          </a:solidFill>
                          <a:effectLst/>
                          <a:latin typeface="Calibri" panose="020F0502020204030204" pitchFamily="34" charset="0"/>
                        </a:rPr>
                        <a:t>Month Submitted - July -  June 1571</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4"/>
                  </a:ext>
                </a:extLst>
              </a:tr>
              <a:tr h="305402">
                <a:tc gridSpan="2">
                  <a:txBody>
                    <a:bodyPr/>
                    <a:lstStyle/>
                    <a:p>
                      <a:pPr algn="l" fontAlgn="b"/>
                      <a:r>
                        <a:rPr lang="en-US" sz="1400" b="1" i="0" u="none" strike="noStrike" dirty="0">
                          <a:solidFill>
                            <a:schemeClr val="tx1"/>
                          </a:solidFill>
                          <a:effectLst/>
                          <a:latin typeface="Calibri" panose="020F0502020204030204" pitchFamily="34" charset="0"/>
                        </a:rPr>
                        <a:t> EXPENDITURE                                           </a:t>
                      </a:r>
                      <a:r>
                        <a:rPr lang="en-US" sz="1400" b="1" i="0" u="none" strike="noStrike" dirty="0">
                          <a:solidFill>
                            <a:srgbClr val="FF0000"/>
                          </a:solidFill>
                          <a:effectLst/>
                          <a:latin typeface="Calibri" panose="020F0502020204030204" pitchFamily="34" charset="0"/>
                        </a:rPr>
                        <a:t>JUNE</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5"/>
                  </a:ext>
                </a:extLst>
              </a:tr>
              <a:tr h="224123">
                <a:tc gridSpan="2">
                  <a:txBody>
                    <a:bodyPr/>
                    <a:lstStyle/>
                    <a:p>
                      <a:pPr algn="r" fontAlgn="b"/>
                      <a:r>
                        <a:rPr lang="en-US" sz="1400" b="1" i="0" u="none" strike="noStrike" dirty="0">
                          <a:solidFill>
                            <a:srgbClr val="FF0000"/>
                          </a:solidFill>
                          <a:effectLst/>
                          <a:latin typeface="Calibri" panose="020F0502020204030204" pitchFamily="34" charset="0"/>
                        </a:rPr>
                        <a:t>JULY</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6"/>
                  </a:ext>
                </a:extLst>
              </a:tr>
              <a:tr h="224123">
                <a:tc gridSpan="2">
                  <a:txBody>
                    <a:bodyPr/>
                    <a:lstStyle/>
                    <a:p>
                      <a:pPr algn="r" fontAlgn="b"/>
                      <a:r>
                        <a:rPr lang="en-US" sz="1400" b="1" i="0" u="none" strike="noStrike" dirty="0">
                          <a:solidFill>
                            <a:srgbClr val="FF0000"/>
                          </a:solidFill>
                          <a:effectLst/>
                          <a:latin typeface="Calibri" panose="020F0502020204030204" pitchFamily="34" charset="0"/>
                        </a:rPr>
                        <a:t>AUG</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7"/>
                  </a:ext>
                </a:extLst>
              </a:tr>
              <a:tr h="224123">
                <a:tc gridSpan="2">
                  <a:txBody>
                    <a:bodyPr/>
                    <a:lstStyle/>
                    <a:p>
                      <a:pPr algn="r" fontAlgn="b"/>
                      <a:r>
                        <a:rPr lang="en-US" sz="1400" b="1" i="0" u="none" strike="noStrike" dirty="0">
                          <a:solidFill>
                            <a:srgbClr val="FF0000"/>
                          </a:solidFill>
                          <a:effectLst/>
                          <a:latin typeface="Calibri" panose="020F0502020204030204" pitchFamily="34" charset="0"/>
                        </a:rPr>
                        <a:t>SEPT</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8"/>
                  </a:ext>
                </a:extLst>
              </a:tr>
              <a:tr h="224123">
                <a:tc gridSpan="2">
                  <a:txBody>
                    <a:bodyPr/>
                    <a:lstStyle/>
                    <a:p>
                      <a:pPr algn="r" fontAlgn="b"/>
                      <a:r>
                        <a:rPr lang="en-US" sz="1400" b="1" i="0" u="none" strike="noStrike" dirty="0">
                          <a:solidFill>
                            <a:srgbClr val="FF0000"/>
                          </a:solidFill>
                          <a:effectLst/>
                          <a:latin typeface="Calibri" panose="020F0502020204030204" pitchFamily="34" charset="0"/>
                        </a:rPr>
                        <a:t>OCT</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9"/>
                  </a:ext>
                </a:extLst>
              </a:tr>
              <a:tr h="224123">
                <a:tc gridSpan="2">
                  <a:txBody>
                    <a:bodyPr/>
                    <a:lstStyle/>
                    <a:p>
                      <a:pPr algn="r" fontAlgn="b"/>
                      <a:r>
                        <a:rPr lang="en-US" sz="1400" b="1" i="0" u="none" strike="noStrike" dirty="0">
                          <a:solidFill>
                            <a:srgbClr val="FF0000"/>
                          </a:solidFill>
                          <a:effectLst/>
                          <a:latin typeface="Calibri" panose="020F0502020204030204" pitchFamily="34" charset="0"/>
                        </a:rPr>
                        <a:t>NOV</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10"/>
                  </a:ext>
                </a:extLst>
              </a:tr>
              <a:tr h="224123">
                <a:tc gridSpan="2">
                  <a:txBody>
                    <a:bodyPr/>
                    <a:lstStyle/>
                    <a:p>
                      <a:pPr algn="r" fontAlgn="b"/>
                      <a:r>
                        <a:rPr lang="en-US" sz="1400" b="1" i="0" u="none" strike="noStrike" dirty="0">
                          <a:solidFill>
                            <a:srgbClr val="FF0000"/>
                          </a:solidFill>
                          <a:effectLst/>
                          <a:latin typeface="Calibri" panose="020F0502020204030204" pitchFamily="34" charset="0"/>
                        </a:rPr>
                        <a:t>DEC</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11"/>
                  </a:ext>
                </a:extLst>
              </a:tr>
              <a:tr h="224123">
                <a:tc gridSpan="2">
                  <a:txBody>
                    <a:bodyPr/>
                    <a:lstStyle/>
                    <a:p>
                      <a:pPr algn="r" fontAlgn="b"/>
                      <a:r>
                        <a:rPr lang="en-US" sz="1400" b="1" i="0" u="none" strike="noStrike" dirty="0">
                          <a:solidFill>
                            <a:srgbClr val="FF0000"/>
                          </a:solidFill>
                          <a:effectLst/>
                          <a:latin typeface="Calibri" panose="020F0502020204030204" pitchFamily="34" charset="0"/>
                        </a:rPr>
                        <a:t>JAN</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12"/>
                  </a:ext>
                </a:extLst>
              </a:tr>
              <a:tr h="224123">
                <a:tc gridSpan="2">
                  <a:txBody>
                    <a:bodyPr/>
                    <a:lstStyle/>
                    <a:p>
                      <a:pPr algn="r" fontAlgn="b"/>
                      <a:r>
                        <a:rPr lang="en-US" sz="1400" b="1" i="0" u="none" strike="noStrike" dirty="0">
                          <a:solidFill>
                            <a:srgbClr val="FF0000"/>
                          </a:solidFill>
                          <a:effectLst/>
                          <a:latin typeface="Calibri" panose="020F0502020204030204" pitchFamily="34" charset="0"/>
                        </a:rPr>
                        <a:t>FEB</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13"/>
                  </a:ext>
                </a:extLst>
              </a:tr>
              <a:tr h="224123">
                <a:tc gridSpan="2">
                  <a:txBody>
                    <a:bodyPr/>
                    <a:lstStyle/>
                    <a:p>
                      <a:pPr algn="r" fontAlgn="b"/>
                      <a:r>
                        <a:rPr lang="en-US" sz="1400" b="1" i="0" u="none" strike="noStrike" dirty="0">
                          <a:solidFill>
                            <a:srgbClr val="FF0000"/>
                          </a:solidFill>
                          <a:effectLst/>
                          <a:latin typeface="Calibri" panose="020F0502020204030204" pitchFamily="34" charset="0"/>
                        </a:rPr>
                        <a:t>MAR</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14"/>
                  </a:ext>
                </a:extLst>
              </a:tr>
              <a:tr h="224123">
                <a:tc gridSpan="2">
                  <a:txBody>
                    <a:bodyPr/>
                    <a:lstStyle/>
                    <a:p>
                      <a:pPr algn="r" fontAlgn="b"/>
                      <a:r>
                        <a:rPr lang="en-US" sz="1400" b="1" i="0" u="none" strike="noStrike" dirty="0">
                          <a:solidFill>
                            <a:srgbClr val="FF0000"/>
                          </a:solidFill>
                          <a:effectLst/>
                          <a:latin typeface="Calibri" panose="020F0502020204030204" pitchFamily="34" charset="0"/>
                        </a:rPr>
                        <a:t>APRIL</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15"/>
                  </a:ext>
                </a:extLst>
              </a:tr>
              <a:tr h="224123">
                <a:tc gridSpan="2">
                  <a:txBody>
                    <a:bodyPr/>
                    <a:lstStyle/>
                    <a:p>
                      <a:pPr algn="r" fontAlgn="b"/>
                      <a:r>
                        <a:rPr lang="en-US" sz="1400" b="1" i="0" u="none" strike="noStrike" dirty="0">
                          <a:solidFill>
                            <a:srgbClr val="FF0000"/>
                          </a:solidFill>
                          <a:effectLst/>
                          <a:latin typeface="Calibri" panose="020F0502020204030204" pitchFamily="34" charset="0"/>
                        </a:rPr>
                        <a:t>MAY</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16"/>
                  </a:ext>
                </a:extLst>
              </a:tr>
              <a:tr h="224123">
                <a:tc>
                  <a:txBody>
                    <a:bodyPr/>
                    <a:lstStyle/>
                    <a:p>
                      <a:pPr algn="l" fontAlgn="b"/>
                      <a:r>
                        <a:rPr lang="en-US" sz="1400" b="1" i="0" u="none" strike="noStrike" dirty="0">
                          <a:solidFill>
                            <a:srgbClr val="000000"/>
                          </a:solidFill>
                          <a:effectLst/>
                          <a:latin typeface="Calibri" panose="020F0502020204030204" pitchFamily="34" charset="0"/>
                        </a:rPr>
                        <a:t>   Y-T-D EXPENDITURES</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17"/>
                  </a:ext>
                </a:extLst>
              </a:tr>
              <a:tr h="224123">
                <a:tc gridSpan="2">
                  <a:txBody>
                    <a:bodyPr/>
                    <a:lstStyle/>
                    <a:p>
                      <a:pPr algn="l" fontAlgn="b"/>
                      <a:r>
                        <a:rPr lang="en-US" sz="1400" b="1" i="0" u="none" strike="noStrike" dirty="0">
                          <a:solidFill>
                            <a:srgbClr val="000000"/>
                          </a:solidFill>
                          <a:effectLst/>
                          <a:latin typeface="Calibri" panose="020F0502020204030204" pitchFamily="34" charset="0"/>
                        </a:rPr>
                        <a:t>   UNEXPENDED BALANCE</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0</a:t>
                      </a:r>
                    </a:p>
                  </a:txBody>
                  <a:tcPr marL="8345" marR="8345" marT="834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8"/>
                  </a:ext>
                </a:extLst>
              </a:tr>
            </a:tbl>
          </a:graphicData>
        </a:graphic>
      </p:graphicFrame>
    </p:spTree>
    <p:extLst>
      <p:ext uri="{BB962C8B-B14F-4D97-AF65-F5344CB8AC3E}">
        <p14:creationId xmlns:p14="http://schemas.microsoft.com/office/powerpoint/2010/main" val="11323861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D9110C9-6CB1-4E49-8F5B-DA4E3BA64B36}"/>
              </a:ext>
            </a:extLst>
          </p:cNvPr>
          <p:cNvSpPr>
            <a:spLocks noGrp="1"/>
          </p:cNvSpPr>
          <p:nvPr>
            <p:ph idx="1"/>
          </p:nvPr>
        </p:nvSpPr>
        <p:spPr>
          <a:xfrm>
            <a:off x="2123850" y="468046"/>
            <a:ext cx="9674450" cy="6234412"/>
          </a:xfrm>
        </p:spPr>
        <p:txBody>
          <a:bodyPr>
            <a:normAutofit fontScale="85000" lnSpcReduction="20000"/>
          </a:bodyPr>
          <a:lstStyle/>
          <a:p>
            <a:pPr marL="0" indent="0">
              <a:buNone/>
            </a:pPr>
            <a:r>
              <a:rPr lang="en-US" b="1" dirty="0">
                <a:solidFill>
                  <a:srgbClr val="5B9BD5"/>
                </a:solidFill>
              </a:rPr>
              <a:t>9:00 am – 12:00 pm	</a:t>
            </a:r>
          </a:p>
          <a:p>
            <a:pPr>
              <a:spcBef>
                <a:spcPts val="1200"/>
              </a:spcBef>
              <a:buClr>
                <a:srgbClr val="5B9BD5"/>
              </a:buClr>
            </a:pPr>
            <a:r>
              <a:rPr lang="en-US" dirty="0">
                <a:solidFill>
                  <a:srgbClr val="023F5C"/>
                </a:solidFill>
              </a:rPr>
              <a:t>Review of Latest XS411 Report</a:t>
            </a:r>
          </a:p>
          <a:p>
            <a:pPr>
              <a:spcBef>
                <a:spcPts val="600"/>
              </a:spcBef>
              <a:buClr>
                <a:srgbClr val="5B9BD5"/>
              </a:buClr>
            </a:pPr>
            <a:r>
              <a:rPr lang="en-US" dirty="0">
                <a:solidFill>
                  <a:srgbClr val="023F5C"/>
                </a:solidFill>
              </a:rPr>
              <a:t>FY25-26 Budget Estimates/Narrative Overview</a:t>
            </a:r>
          </a:p>
          <a:p>
            <a:pPr lvl="1">
              <a:spcBef>
                <a:spcPts val="600"/>
              </a:spcBef>
              <a:buClr>
                <a:srgbClr val="5B9BD5"/>
              </a:buClr>
              <a:buFont typeface="Courier New" panose="02070309020205020404" pitchFamily="49" charset="0"/>
              <a:buChar char="o"/>
            </a:pPr>
            <a:r>
              <a:rPr lang="en-US" dirty="0">
                <a:solidFill>
                  <a:srgbClr val="023F5C"/>
                </a:solidFill>
              </a:rPr>
              <a:t>Budget Issues – things to think about while planning for FY25-26</a:t>
            </a:r>
          </a:p>
          <a:p>
            <a:pPr>
              <a:spcBef>
                <a:spcPts val="600"/>
              </a:spcBef>
              <a:buClr>
                <a:srgbClr val="5B9BD5"/>
              </a:buClr>
            </a:pPr>
            <a:r>
              <a:rPr lang="en-US" dirty="0">
                <a:solidFill>
                  <a:srgbClr val="023F5C"/>
                </a:solidFill>
              </a:rPr>
              <a:t>Trust Accounts</a:t>
            </a:r>
          </a:p>
          <a:p>
            <a:pPr>
              <a:spcBef>
                <a:spcPts val="600"/>
              </a:spcBef>
              <a:buClr>
                <a:srgbClr val="5B9BD5"/>
              </a:buClr>
            </a:pPr>
            <a:r>
              <a:rPr lang="en-US" dirty="0">
                <a:solidFill>
                  <a:srgbClr val="023F5C"/>
                </a:solidFill>
              </a:rPr>
              <a:t>Negative Check Adjustments</a:t>
            </a:r>
          </a:p>
          <a:p>
            <a:pPr>
              <a:spcBef>
                <a:spcPts val="600"/>
              </a:spcBef>
              <a:buClr>
                <a:srgbClr val="5B9BD5"/>
              </a:buClr>
            </a:pPr>
            <a:r>
              <a:rPr lang="en-US" dirty="0">
                <a:solidFill>
                  <a:srgbClr val="023F5C"/>
                </a:solidFill>
              </a:rPr>
              <a:t>Medicaid Expansion Funding</a:t>
            </a:r>
          </a:p>
          <a:p>
            <a:pPr>
              <a:spcBef>
                <a:spcPts val="600"/>
              </a:spcBef>
              <a:buClr>
                <a:srgbClr val="5B9BD5"/>
              </a:buClr>
            </a:pPr>
            <a:r>
              <a:rPr lang="en-US" dirty="0">
                <a:solidFill>
                  <a:srgbClr val="023F5C"/>
                </a:solidFill>
              </a:rPr>
              <a:t>Odds and Ends:</a:t>
            </a:r>
          </a:p>
          <a:p>
            <a:pPr lvl="1">
              <a:spcBef>
                <a:spcPts val="600"/>
              </a:spcBef>
              <a:buClr>
                <a:srgbClr val="5B9BD5"/>
              </a:buClr>
              <a:buFont typeface="Courier New" panose="02070309020205020404" pitchFamily="49" charset="0"/>
              <a:buChar char="o"/>
            </a:pPr>
            <a:r>
              <a:rPr lang="en-US" dirty="0">
                <a:solidFill>
                  <a:srgbClr val="023F5C"/>
                </a:solidFill>
              </a:rPr>
              <a:t>Path NC Implementation</a:t>
            </a:r>
          </a:p>
          <a:p>
            <a:pPr lvl="1">
              <a:spcBef>
                <a:spcPts val="600"/>
              </a:spcBef>
              <a:buClr>
                <a:srgbClr val="5B9BD5"/>
              </a:buClr>
              <a:buFont typeface="Courier New" panose="02070309020205020404" pitchFamily="49" charset="0"/>
              <a:buChar char="o"/>
            </a:pPr>
            <a:r>
              <a:rPr lang="en-US" dirty="0">
                <a:solidFill>
                  <a:srgbClr val="023F5C"/>
                </a:solidFill>
              </a:rPr>
              <a:t>Indirect Cost Plan – due 4/15/2025; Cost breakout – 310/804</a:t>
            </a:r>
          </a:p>
          <a:p>
            <a:pPr lvl="1">
              <a:spcBef>
                <a:spcPts val="600"/>
              </a:spcBef>
              <a:buClr>
                <a:srgbClr val="5B9BD5"/>
              </a:buClr>
              <a:buFont typeface="Courier New" panose="02070309020205020404" pitchFamily="49" charset="0"/>
              <a:buChar char="o"/>
            </a:pPr>
            <a:r>
              <a:rPr lang="en-US" dirty="0">
                <a:solidFill>
                  <a:srgbClr val="023F5C"/>
                </a:solidFill>
              </a:rPr>
              <a:t>FNS E &amp; T Program rebranding to MTAJ-NC (More Than A Job-NC)</a:t>
            </a:r>
          </a:p>
          <a:p>
            <a:pPr lvl="1">
              <a:spcBef>
                <a:spcPts val="600"/>
              </a:spcBef>
              <a:buClr>
                <a:srgbClr val="5B9BD5"/>
              </a:buClr>
              <a:buFont typeface="Courier New" panose="02070309020205020404" pitchFamily="49" charset="0"/>
              <a:buChar char="o"/>
            </a:pPr>
            <a:r>
              <a:rPr lang="en-US" dirty="0">
                <a:solidFill>
                  <a:srgbClr val="023F5C"/>
                </a:solidFill>
              </a:rPr>
              <a:t>Meeting MOE by the 11</a:t>
            </a:r>
            <a:r>
              <a:rPr lang="en-US" baseline="30000" dirty="0">
                <a:solidFill>
                  <a:srgbClr val="023F5C"/>
                </a:solidFill>
              </a:rPr>
              <a:t>th</a:t>
            </a:r>
            <a:r>
              <a:rPr lang="en-US" dirty="0">
                <a:solidFill>
                  <a:srgbClr val="023F5C"/>
                </a:solidFill>
              </a:rPr>
              <a:t> month</a:t>
            </a:r>
          </a:p>
          <a:p>
            <a:pPr lvl="1">
              <a:spcBef>
                <a:spcPts val="600"/>
              </a:spcBef>
              <a:buClr>
                <a:srgbClr val="5B9BD5"/>
              </a:buClr>
              <a:buFont typeface="Courier New" panose="02070309020205020404" pitchFamily="49" charset="0"/>
              <a:buChar char="o"/>
            </a:pPr>
            <a:r>
              <a:rPr lang="en-US" dirty="0">
                <a:solidFill>
                  <a:srgbClr val="023F5C"/>
                </a:solidFill>
              </a:rPr>
              <a:t>NC-CoReLS Report / fund that tracks your MOE</a:t>
            </a:r>
          </a:p>
          <a:p>
            <a:pPr lvl="1">
              <a:spcBef>
                <a:spcPts val="600"/>
              </a:spcBef>
              <a:buClr>
                <a:srgbClr val="5B9BD5"/>
              </a:buClr>
              <a:buFont typeface="Courier New" panose="02070309020205020404" pitchFamily="49" charset="0"/>
              <a:buChar char="o"/>
            </a:pPr>
            <a:r>
              <a:rPr lang="en-US" dirty="0">
                <a:solidFill>
                  <a:srgbClr val="023F5C"/>
                </a:solidFill>
              </a:rPr>
              <a:t>Employee IDs – What does your county use?  Ensure no duplicate IDs.</a:t>
            </a:r>
          </a:p>
          <a:p>
            <a:pPr lvl="1">
              <a:spcBef>
                <a:spcPts val="600"/>
              </a:spcBef>
              <a:buClr>
                <a:srgbClr val="5B9BD5"/>
              </a:buClr>
              <a:buFont typeface="Courier New" panose="02070309020205020404" pitchFamily="49" charset="0"/>
              <a:buChar char="o"/>
            </a:pPr>
            <a:r>
              <a:rPr lang="en-US" dirty="0">
                <a:solidFill>
                  <a:srgbClr val="023F5C"/>
                </a:solidFill>
              </a:rPr>
              <a:t>NC-CoReLS Multiple Import Sources Report</a:t>
            </a:r>
          </a:p>
          <a:p>
            <a:pPr lvl="1">
              <a:spcBef>
                <a:spcPts val="600"/>
              </a:spcBef>
              <a:buClr>
                <a:srgbClr val="5B9BD5"/>
              </a:buClr>
              <a:buFont typeface="Courier New" panose="02070309020205020404" pitchFamily="49" charset="0"/>
              <a:buChar char="o"/>
            </a:pPr>
            <a:r>
              <a:rPr lang="en-US" dirty="0">
                <a:solidFill>
                  <a:srgbClr val="023F5C"/>
                </a:solidFill>
              </a:rPr>
              <a:t>Special Assistance In-Home Case Management Program – MAC 386 &amp; 387</a:t>
            </a:r>
          </a:p>
          <a:p>
            <a:pPr lvl="1">
              <a:spcBef>
                <a:spcPts val="600"/>
              </a:spcBef>
              <a:buClr>
                <a:srgbClr val="5B9BD5"/>
              </a:buClr>
              <a:buFont typeface="Courier New" panose="02070309020205020404" pitchFamily="49" charset="0"/>
              <a:buChar char="o"/>
            </a:pPr>
            <a:r>
              <a:rPr lang="en-US" dirty="0">
                <a:solidFill>
                  <a:srgbClr val="023F5C"/>
                </a:solidFill>
              </a:rPr>
              <a:t>Feedback on Disaster Programs</a:t>
            </a:r>
            <a:endParaRPr lang="en-US" dirty="0"/>
          </a:p>
          <a:p>
            <a:pPr marL="0" indent="0">
              <a:buNone/>
            </a:pPr>
            <a:r>
              <a:rPr lang="en-US" b="1" dirty="0">
                <a:solidFill>
                  <a:srgbClr val="5B9BD5"/>
                </a:solidFill>
              </a:rPr>
              <a:t>1:30 pm</a:t>
            </a:r>
          </a:p>
          <a:p>
            <a:pPr>
              <a:buClr>
                <a:srgbClr val="5B9BD5"/>
              </a:buClr>
            </a:pPr>
            <a:r>
              <a:rPr lang="en-US" dirty="0">
                <a:solidFill>
                  <a:srgbClr val="023F5C"/>
                </a:solidFill>
              </a:rPr>
              <a:t>Budget Template Training</a:t>
            </a:r>
          </a:p>
          <a:p>
            <a:pPr marL="0" indent="0">
              <a:buNone/>
            </a:pPr>
            <a:endParaRPr lang="en-US" dirty="0"/>
          </a:p>
          <a:p>
            <a:pPr marL="0" indent="0">
              <a:buNone/>
            </a:pPr>
            <a:endParaRPr lang="en-US" dirty="0"/>
          </a:p>
          <a:p>
            <a:endParaRPr lang="en-US" dirty="0"/>
          </a:p>
        </p:txBody>
      </p:sp>
      <p:sp>
        <p:nvSpPr>
          <p:cNvPr id="9" name="Rectangle 8">
            <a:extLst>
              <a:ext uri="{FF2B5EF4-FFF2-40B4-BE49-F238E27FC236}">
                <a16:creationId xmlns:a16="http://schemas.microsoft.com/office/drawing/2014/main" id="{D3B0C5D6-3153-43DD-A8BB-8BAE0E57B024}"/>
              </a:ext>
            </a:extLst>
          </p:cNvPr>
          <p:cNvSpPr/>
          <p:nvPr/>
        </p:nvSpPr>
        <p:spPr>
          <a:xfrm>
            <a:off x="9237" y="0"/>
            <a:ext cx="1603664" cy="6858000"/>
          </a:xfrm>
          <a:prstGeom prst="rect">
            <a:avLst/>
          </a:prstGeom>
          <a:solidFill>
            <a:srgbClr val="5B9BD5"/>
          </a:solid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5B9BD5"/>
              </a:solidFill>
            </a:endParaRPr>
          </a:p>
        </p:txBody>
      </p:sp>
      <p:pic>
        <p:nvPicPr>
          <p:cNvPr id="10" name="Picture 9">
            <a:extLst>
              <a:ext uri="{FF2B5EF4-FFF2-40B4-BE49-F238E27FC236}">
                <a16:creationId xmlns:a16="http://schemas.microsoft.com/office/drawing/2014/main" id="{CA16C947-73BD-4C5E-B7A4-FAEB9E0514A5}"/>
              </a:ext>
            </a:extLst>
          </p:cNvPr>
          <p:cNvPicPr>
            <a:picLocks noChangeAspect="1"/>
          </p:cNvPicPr>
          <p:nvPr/>
        </p:nvPicPr>
        <p:blipFill>
          <a:blip r:embed="rId3"/>
          <a:stretch>
            <a:fillRect/>
          </a:stretch>
        </p:blipFill>
        <p:spPr>
          <a:xfrm>
            <a:off x="1708702" y="1"/>
            <a:ext cx="180135" cy="6858000"/>
          </a:xfrm>
          <a:prstGeom prst="rect">
            <a:avLst/>
          </a:prstGeom>
        </p:spPr>
      </p:pic>
      <p:sp>
        <p:nvSpPr>
          <p:cNvPr id="6" name="Title 1">
            <a:extLst>
              <a:ext uri="{FF2B5EF4-FFF2-40B4-BE49-F238E27FC236}">
                <a16:creationId xmlns:a16="http://schemas.microsoft.com/office/drawing/2014/main" id="{7E2C2392-CCF9-4921-AF70-094EC1351BAE}"/>
              </a:ext>
            </a:extLst>
          </p:cNvPr>
          <p:cNvSpPr>
            <a:spLocks noGrp="1"/>
          </p:cNvSpPr>
          <p:nvPr>
            <p:ph type="title"/>
          </p:nvPr>
        </p:nvSpPr>
        <p:spPr>
          <a:xfrm>
            <a:off x="520186" y="468046"/>
            <a:ext cx="770082" cy="5810389"/>
          </a:xfrm>
        </p:spPr>
        <p:txBody>
          <a:bodyPr>
            <a:normAutofit/>
          </a:bodyPr>
          <a:lstStyle/>
          <a:p>
            <a:r>
              <a:rPr lang="en-US" sz="5400" b="1" dirty="0">
                <a:solidFill>
                  <a:schemeClr val="bg1"/>
                </a:solidFill>
              </a:rPr>
              <a:t>A</a:t>
            </a:r>
            <a:br>
              <a:rPr lang="en-US" sz="5400" b="1" dirty="0">
                <a:solidFill>
                  <a:schemeClr val="bg1"/>
                </a:solidFill>
              </a:rPr>
            </a:br>
            <a:r>
              <a:rPr lang="en-US" sz="5400" b="1" dirty="0">
                <a:solidFill>
                  <a:schemeClr val="bg1"/>
                </a:solidFill>
              </a:rPr>
              <a:t>G</a:t>
            </a:r>
            <a:br>
              <a:rPr lang="en-US" sz="5400" b="1" dirty="0">
                <a:solidFill>
                  <a:schemeClr val="bg1"/>
                </a:solidFill>
              </a:rPr>
            </a:br>
            <a:r>
              <a:rPr lang="en-US" sz="5400" b="1" dirty="0">
                <a:solidFill>
                  <a:schemeClr val="bg1"/>
                </a:solidFill>
              </a:rPr>
              <a:t>E</a:t>
            </a:r>
            <a:br>
              <a:rPr lang="en-US" sz="5400" b="1" dirty="0">
                <a:solidFill>
                  <a:schemeClr val="bg1"/>
                </a:solidFill>
              </a:rPr>
            </a:br>
            <a:r>
              <a:rPr lang="en-US" sz="5400" b="1" dirty="0">
                <a:solidFill>
                  <a:schemeClr val="bg1"/>
                </a:solidFill>
              </a:rPr>
              <a:t>N</a:t>
            </a:r>
            <a:br>
              <a:rPr lang="en-US" sz="5400" b="1" dirty="0">
                <a:solidFill>
                  <a:schemeClr val="bg1"/>
                </a:solidFill>
              </a:rPr>
            </a:br>
            <a:r>
              <a:rPr lang="en-US" sz="5400" b="1" dirty="0">
                <a:solidFill>
                  <a:schemeClr val="bg1"/>
                </a:solidFill>
              </a:rPr>
              <a:t>D</a:t>
            </a:r>
            <a:br>
              <a:rPr lang="en-US" sz="5400" b="1" dirty="0">
                <a:solidFill>
                  <a:schemeClr val="bg1"/>
                </a:solidFill>
              </a:rPr>
            </a:br>
            <a:r>
              <a:rPr lang="en-US" sz="5400" b="1" dirty="0">
                <a:solidFill>
                  <a:schemeClr val="bg1"/>
                </a:solidFill>
              </a:rPr>
              <a:t>A</a:t>
            </a:r>
            <a:endParaRPr lang="en-US" sz="4800" b="1" dirty="0">
              <a:solidFill>
                <a:schemeClr val="bg1"/>
              </a:solidFill>
            </a:endParaRPr>
          </a:p>
        </p:txBody>
      </p:sp>
    </p:spTree>
    <p:extLst>
      <p:ext uri="{BB962C8B-B14F-4D97-AF65-F5344CB8AC3E}">
        <p14:creationId xmlns:p14="http://schemas.microsoft.com/office/powerpoint/2010/main" val="2395919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C6CB91D-3077-4741-A102-F712D01E400B}"/>
              </a:ext>
            </a:extLst>
          </p:cNvPr>
          <p:cNvSpPr>
            <a:spLocks noGrp="1"/>
          </p:cNvSpPr>
          <p:nvPr>
            <p:ph idx="1"/>
          </p:nvPr>
        </p:nvSpPr>
        <p:spPr>
          <a:xfrm>
            <a:off x="5249993" y="727641"/>
            <a:ext cx="6224335" cy="5402718"/>
          </a:xfrm>
        </p:spPr>
        <p:txBody>
          <a:bodyPr anchor="ctr">
            <a:normAutofit/>
          </a:bodyPr>
          <a:lstStyle/>
          <a:p>
            <a:pPr marL="0" indent="0" algn="ctr">
              <a:buNone/>
            </a:pPr>
            <a:r>
              <a:rPr lang="en-US" sz="9600" b="1" dirty="0">
                <a:solidFill>
                  <a:srgbClr val="023F5C"/>
                </a:solidFill>
              </a:rPr>
              <a:t>QUESTIONS</a:t>
            </a:r>
          </a:p>
        </p:txBody>
      </p:sp>
      <p:sp>
        <p:nvSpPr>
          <p:cNvPr id="5" name="TextBox 4">
            <a:extLst>
              <a:ext uri="{FF2B5EF4-FFF2-40B4-BE49-F238E27FC236}">
                <a16:creationId xmlns:a16="http://schemas.microsoft.com/office/drawing/2014/main" id="{409D8AC9-167D-4E5F-BBF2-02E61F2E8598}"/>
              </a:ext>
            </a:extLst>
          </p:cNvPr>
          <p:cNvSpPr txBox="1"/>
          <p:nvPr/>
        </p:nvSpPr>
        <p:spPr>
          <a:xfrm>
            <a:off x="2940240" y="1268477"/>
            <a:ext cx="1782393" cy="3154710"/>
          </a:xfrm>
          <a:prstGeom prst="rect">
            <a:avLst/>
          </a:prstGeom>
          <a:noFill/>
        </p:spPr>
        <p:txBody>
          <a:bodyPr wrap="square" rtlCol="0">
            <a:spAutoFit/>
          </a:bodyPr>
          <a:lstStyle/>
          <a:p>
            <a:r>
              <a:rPr lang="en-US" sz="19900" b="1" dirty="0">
                <a:solidFill>
                  <a:srgbClr val="5B9BD5"/>
                </a:solidFill>
              </a:rPr>
              <a:t>?</a:t>
            </a:r>
          </a:p>
        </p:txBody>
      </p:sp>
      <p:sp>
        <p:nvSpPr>
          <p:cNvPr id="11" name="TextBox 10">
            <a:extLst>
              <a:ext uri="{FF2B5EF4-FFF2-40B4-BE49-F238E27FC236}">
                <a16:creationId xmlns:a16="http://schemas.microsoft.com/office/drawing/2014/main" id="{F4FBF4FD-DBDD-42DD-B7A1-889B218BD16E}"/>
              </a:ext>
            </a:extLst>
          </p:cNvPr>
          <p:cNvSpPr txBox="1"/>
          <p:nvPr/>
        </p:nvSpPr>
        <p:spPr>
          <a:xfrm>
            <a:off x="2399412" y="2684249"/>
            <a:ext cx="1782393" cy="3477875"/>
          </a:xfrm>
          <a:prstGeom prst="rect">
            <a:avLst/>
          </a:prstGeom>
          <a:noFill/>
        </p:spPr>
        <p:txBody>
          <a:bodyPr wrap="square" rtlCol="0">
            <a:spAutoFit/>
          </a:bodyPr>
          <a:lstStyle/>
          <a:p>
            <a:r>
              <a:rPr lang="en-US" sz="22000" b="1" dirty="0">
                <a:solidFill>
                  <a:srgbClr val="55C3CF"/>
                </a:solidFill>
              </a:rPr>
              <a:t>?</a:t>
            </a:r>
          </a:p>
        </p:txBody>
      </p:sp>
      <p:sp>
        <p:nvSpPr>
          <p:cNvPr id="13" name="TextBox 12">
            <a:extLst>
              <a:ext uri="{FF2B5EF4-FFF2-40B4-BE49-F238E27FC236}">
                <a16:creationId xmlns:a16="http://schemas.microsoft.com/office/drawing/2014/main" id="{0CAEA637-9ABC-4CFC-8AC0-47B89358CA8F}"/>
              </a:ext>
            </a:extLst>
          </p:cNvPr>
          <p:cNvSpPr txBox="1"/>
          <p:nvPr/>
        </p:nvSpPr>
        <p:spPr>
          <a:xfrm>
            <a:off x="802178" y="563314"/>
            <a:ext cx="1782393" cy="3770263"/>
          </a:xfrm>
          <a:prstGeom prst="rect">
            <a:avLst/>
          </a:prstGeom>
          <a:noFill/>
        </p:spPr>
        <p:txBody>
          <a:bodyPr wrap="square" rtlCol="0">
            <a:spAutoFit/>
          </a:bodyPr>
          <a:lstStyle/>
          <a:p>
            <a:r>
              <a:rPr lang="en-US" sz="23900" b="1" dirty="0">
                <a:solidFill>
                  <a:srgbClr val="4BC174"/>
                </a:solidFill>
              </a:rPr>
              <a:t>?</a:t>
            </a:r>
          </a:p>
        </p:txBody>
      </p:sp>
      <p:sp>
        <p:nvSpPr>
          <p:cNvPr id="16" name="TextBox 15">
            <a:extLst>
              <a:ext uri="{FF2B5EF4-FFF2-40B4-BE49-F238E27FC236}">
                <a16:creationId xmlns:a16="http://schemas.microsoft.com/office/drawing/2014/main" id="{242382B5-211F-4838-BA4B-C2947850EE7D}"/>
              </a:ext>
            </a:extLst>
          </p:cNvPr>
          <p:cNvSpPr txBox="1"/>
          <p:nvPr/>
        </p:nvSpPr>
        <p:spPr>
          <a:xfrm>
            <a:off x="448711" y="2528837"/>
            <a:ext cx="1782393" cy="3154710"/>
          </a:xfrm>
          <a:prstGeom prst="rect">
            <a:avLst/>
          </a:prstGeom>
          <a:noFill/>
        </p:spPr>
        <p:txBody>
          <a:bodyPr wrap="square" rtlCol="0">
            <a:spAutoFit/>
          </a:bodyPr>
          <a:lstStyle/>
          <a:p>
            <a:r>
              <a:rPr lang="en-US" sz="19900" b="1" dirty="0">
                <a:solidFill>
                  <a:srgbClr val="023F5C"/>
                </a:solidFill>
              </a:rPr>
              <a:t>?</a:t>
            </a:r>
          </a:p>
        </p:txBody>
      </p:sp>
      <p:sp>
        <p:nvSpPr>
          <p:cNvPr id="15" name="TextBox 14">
            <a:extLst>
              <a:ext uri="{FF2B5EF4-FFF2-40B4-BE49-F238E27FC236}">
                <a16:creationId xmlns:a16="http://schemas.microsoft.com/office/drawing/2014/main" id="{8BAAA7C3-85B2-48C0-BA07-592CF66DDD40}"/>
              </a:ext>
            </a:extLst>
          </p:cNvPr>
          <p:cNvSpPr txBox="1"/>
          <p:nvPr/>
        </p:nvSpPr>
        <p:spPr>
          <a:xfrm>
            <a:off x="1339907" y="695876"/>
            <a:ext cx="2846239" cy="5386090"/>
          </a:xfrm>
          <a:prstGeom prst="rect">
            <a:avLst/>
          </a:prstGeom>
          <a:noFill/>
        </p:spPr>
        <p:txBody>
          <a:bodyPr wrap="square" rtlCol="0">
            <a:spAutoFit/>
          </a:bodyPr>
          <a:lstStyle/>
          <a:p>
            <a:r>
              <a:rPr lang="en-US" sz="34400" b="1" dirty="0">
                <a:solidFill>
                  <a:srgbClr val="ED7D31"/>
                </a:solidFill>
              </a:rPr>
              <a:t>?</a:t>
            </a:r>
          </a:p>
        </p:txBody>
      </p:sp>
    </p:spTree>
    <p:extLst>
      <p:ext uri="{BB962C8B-B14F-4D97-AF65-F5344CB8AC3E}">
        <p14:creationId xmlns:p14="http://schemas.microsoft.com/office/powerpoint/2010/main" val="40907661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D9110C9-6CB1-4E49-8F5B-DA4E3BA64B36}"/>
              </a:ext>
            </a:extLst>
          </p:cNvPr>
          <p:cNvSpPr>
            <a:spLocks noGrp="1"/>
          </p:cNvSpPr>
          <p:nvPr>
            <p:ph idx="1"/>
          </p:nvPr>
        </p:nvSpPr>
        <p:spPr>
          <a:xfrm>
            <a:off x="1237384" y="1375131"/>
            <a:ext cx="10494173" cy="5321760"/>
          </a:xfrm>
        </p:spPr>
        <p:txBody>
          <a:bodyPr>
            <a:normAutofit fontScale="92500" lnSpcReduction="20000"/>
          </a:bodyPr>
          <a:lstStyle/>
          <a:p>
            <a:pPr marL="0" indent="0">
              <a:spcBef>
                <a:spcPts val="2400"/>
              </a:spcBef>
              <a:buClr>
                <a:srgbClr val="5B9BD5"/>
              </a:buClr>
              <a:buNone/>
            </a:pPr>
            <a:r>
              <a:rPr lang="en-US" dirty="0">
                <a:solidFill>
                  <a:srgbClr val="023F5C"/>
                </a:solidFill>
              </a:rPr>
              <a:t>Budget Estimates published before February 15</a:t>
            </a:r>
            <a:r>
              <a:rPr lang="en-US" baseline="30000" dirty="0">
                <a:solidFill>
                  <a:srgbClr val="023F5C"/>
                </a:solidFill>
              </a:rPr>
              <a:t>th</a:t>
            </a:r>
            <a:r>
              <a:rPr lang="en-US" dirty="0">
                <a:solidFill>
                  <a:srgbClr val="023F5C"/>
                </a:solidFill>
              </a:rPr>
              <a:t> of each year per § 108A-88.</a:t>
            </a:r>
          </a:p>
          <a:p>
            <a:pPr marL="0" indent="0">
              <a:spcBef>
                <a:spcPts val="2400"/>
              </a:spcBef>
              <a:buClr>
                <a:srgbClr val="5B9BD5"/>
              </a:buClr>
              <a:buNone/>
            </a:pPr>
            <a:r>
              <a:rPr lang="en-US" dirty="0">
                <a:solidFill>
                  <a:srgbClr val="023F5C"/>
                </a:solidFill>
              </a:rPr>
              <a:t>Narrative Overview highlights specific service areas where changes are underway that may impact local budgets. </a:t>
            </a:r>
          </a:p>
          <a:p>
            <a:pPr marL="0" indent="0">
              <a:spcBef>
                <a:spcPts val="2400"/>
              </a:spcBef>
              <a:buClr>
                <a:srgbClr val="5B9BD5"/>
              </a:buClr>
              <a:buNone/>
            </a:pPr>
            <a:r>
              <a:rPr lang="en-US" dirty="0">
                <a:solidFill>
                  <a:srgbClr val="023F5C"/>
                </a:solidFill>
              </a:rPr>
              <a:t>While the State may not be able to provide cost on some items, it is important to provide information that would be helpful to counties.</a:t>
            </a:r>
          </a:p>
          <a:p>
            <a:pPr marL="0" indent="0">
              <a:spcBef>
                <a:spcPts val="2400"/>
              </a:spcBef>
              <a:buClr>
                <a:srgbClr val="5B9BD5"/>
              </a:buClr>
              <a:buNone/>
            </a:pPr>
            <a:r>
              <a:rPr lang="en-US" b="1" dirty="0">
                <a:solidFill>
                  <a:srgbClr val="ED7B2E"/>
                </a:solidFill>
              </a:rPr>
              <a:t>Please note that budgets are subject to change, this is an early projection based on the best available information at this point-in-time. </a:t>
            </a:r>
          </a:p>
          <a:p>
            <a:pPr marL="0" indent="0">
              <a:spcBef>
                <a:spcPts val="2400"/>
              </a:spcBef>
              <a:buClr>
                <a:srgbClr val="5B9BD5"/>
              </a:buClr>
              <a:buNone/>
            </a:pPr>
            <a:r>
              <a:rPr lang="en-US" dirty="0">
                <a:solidFill>
                  <a:srgbClr val="023F5C"/>
                </a:solidFill>
              </a:rPr>
              <a:t>Link to Budget Estimates webpage: </a:t>
            </a:r>
          </a:p>
          <a:p>
            <a:pPr marL="0" indent="0">
              <a:buClr>
                <a:srgbClr val="5B9BD5"/>
              </a:buClr>
              <a:buNone/>
            </a:pPr>
            <a:r>
              <a:rPr lang="en-US" dirty="0">
                <a:solidFill>
                  <a:srgbClr val="023F5C"/>
                </a:solidFill>
                <a:hlinkClick r:id="rId3"/>
              </a:rPr>
              <a:t>https://www.ncdhhs.gov/divisions/social-services/dss-budget-office/dss-budget-estimates</a:t>
            </a:r>
            <a:endParaRPr lang="en-US" dirty="0">
              <a:solidFill>
                <a:srgbClr val="023F5C"/>
              </a:solidFill>
            </a:endParaRPr>
          </a:p>
          <a:p>
            <a:pPr marL="0" indent="0">
              <a:buNone/>
            </a:pPr>
            <a:endParaRPr lang="en-US" sz="1500" dirty="0">
              <a:solidFill>
                <a:srgbClr val="023F5C"/>
              </a:solidFill>
            </a:endParaRPr>
          </a:p>
          <a:p>
            <a:pPr marL="0" indent="0" algn="ctr">
              <a:buNone/>
            </a:pPr>
            <a:r>
              <a:rPr lang="en-US" b="1" i="1" dirty="0">
                <a:solidFill>
                  <a:srgbClr val="ED7D31"/>
                </a:solidFill>
              </a:rPr>
              <a:t>Budget Estimate Narrative tells you the things you will need to take into consideration when preparing your budget.</a:t>
            </a:r>
          </a:p>
          <a:p>
            <a:pPr marL="0" indent="0">
              <a:buNone/>
            </a:pPr>
            <a:endParaRPr lang="en-US" dirty="0"/>
          </a:p>
          <a:p>
            <a:endParaRPr lang="en-US" dirty="0"/>
          </a:p>
        </p:txBody>
      </p:sp>
      <p:sp>
        <p:nvSpPr>
          <p:cNvPr id="6" name="Title 1">
            <a:extLst>
              <a:ext uri="{FF2B5EF4-FFF2-40B4-BE49-F238E27FC236}">
                <a16:creationId xmlns:a16="http://schemas.microsoft.com/office/drawing/2014/main" id="{7E2C2392-CCF9-4921-AF70-094EC1351BAE}"/>
              </a:ext>
            </a:extLst>
          </p:cNvPr>
          <p:cNvSpPr>
            <a:spLocks noGrp="1"/>
          </p:cNvSpPr>
          <p:nvPr>
            <p:ph type="title"/>
          </p:nvPr>
        </p:nvSpPr>
        <p:spPr>
          <a:xfrm>
            <a:off x="1069223" y="223056"/>
            <a:ext cx="10954088" cy="1152074"/>
          </a:xfrm>
        </p:spPr>
        <p:txBody>
          <a:bodyPr>
            <a:normAutofit fontScale="90000"/>
          </a:bodyPr>
          <a:lstStyle/>
          <a:p>
            <a:r>
              <a:rPr lang="en-US" sz="4800" b="1" dirty="0">
                <a:solidFill>
                  <a:srgbClr val="5B9BD5"/>
                </a:solidFill>
              </a:rPr>
              <a:t>FY2025-2026 Budget Estimate Narrative Overview</a:t>
            </a:r>
            <a:endParaRPr lang="en-US" b="1" dirty="0">
              <a:solidFill>
                <a:srgbClr val="5B9BD5"/>
              </a:solidFill>
            </a:endParaRPr>
          </a:p>
        </p:txBody>
      </p:sp>
      <p:sp>
        <p:nvSpPr>
          <p:cNvPr id="9" name="Rectangle 8">
            <a:extLst>
              <a:ext uri="{FF2B5EF4-FFF2-40B4-BE49-F238E27FC236}">
                <a16:creationId xmlns:a16="http://schemas.microsoft.com/office/drawing/2014/main" id="{D3B0C5D6-3153-43DD-A8BB-8BAE0E57B024}"/>
              </a:ext>
            </a:extLst>
          </p:cNvPr>
          <p:cNvSpPr/>
          <p:nvPr/>
        </p:nvSpPr>
        <p:spPr>
          <a:xfrm>
            <a:off x="528" y="0"/>
            <a:ext cx="824972" cy="6858000"/>
          </a:xfrm>
          <a:prstGeom prst="rect">
            <a:avLst/>
          </a:prstGeom>
          <a:solidFill>
            <a:srgbClr val="023F5C"/>
          </a:solidFill>
          <a:ln>
            <a:solidFill>
              <a:srgbClr val="023F5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5B9BD5"/>
              </a:solidFill>
            </a:endParaRPr>
          </a:p>
        </p:txBody>
      </p:sp>
      <p:pic>
        <p:nvPicPr>
          <p:cNvPr id="10" name="Picture 9">
            <a:extLst>
              <a:ext uri="{FF2B5EF4-FFF2-40B4-BE49-F238E27FC236}">
                <a16:creationId xmlns:a16="http://schemas.microsoft.com/office/drawing/2014/main" id="{CA16C947-73BD-4C5E-B7A4-FAEB9E0514A5}"/>
              </a:ext>
            </a:extLst>
          </p:cNvPr>
          <p:cNvPicPr>
            <a:picLocks noChangeAspect="1"/>
          </p:cNvPicPr>
          <p:nvPr/>
        </p:nvPicPr>
        <p:blipFill>
          <a:blip r:embed="rId4"/>
          <a:stretch>
            <a:fillRect/>
          </a:stretch>
        </p:blipFill>
        <p:spPr>
          <a:xfrm>
            <a:off x="884307" y="0"/>
            <a:ext cx="180135" cy="6858000"/>
          </a:xfrm>
          <a:prstGeom prst="rect">
            <a:avLst/>
          </a:prstGeom>
        </p:spPr>
      </p:pic>
    </p:spTree>
    <p:extLst>
      <p:ext uri="{BB962C8B-B14F-4D97-AF65-F5344CB8AC3E}">
        <p14:creationId xmlns:p14="http://schemas.microsoft.com/office/powerpoint/2010/main" val="5060104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63551D-CC9B-1A77-F1D9-C2184FBE7CF4}"/>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AD0C3D84-3A74-800F-317F-6622B26ED606}"/>
              </a:ext>
            </a:extLst>
          </p:cNvPr>
          <p:cNvPicPr>
            <a:picLocks noChangeAspect="1"/>
          </p:cNvPicPr>
          <p:nvPr/>
        </p:nvPicPr>
        <p:blipFill>
          <a:blip r:embed="rId3"/>
          <a:stretch>
            <a:fillRect/>
          </a:stretch>
        </p:blipFill>
        <p:spPr>
          <a:xfrm>
            <a:off x="355498" y="3241592"/>
            <a:ext cx="3485800" cy="2603644"/>
          </a:xfrm>
          <a:prstGeom prst="rect">
            <a:avLst/>
          </a:prstGeom>
        </p:spPr>
      </p:pic>
      <p:sp>
        <p:nvSpPr>
          <p:cNvPr id="2" name="Title 1">
            <a:extLst>
              <a:ext uri="{FF2B5EF4-FFF2-40B4-BE49-F238E27FC236}">
                <a16:creationId xmlns:a16="http://schemas.microsoft.com/office/drawing/2014/main" id="{C88663DE-2640-96F3-1206-03A65C3D8A26}"/>
              </a:ext>
            </a:extLst>
          </p:cNvPr>
          <p:cNvSpPr>
            <a:spLocks noGrp="1"/>
          </p:cNvSpPr>
          <p:nvPr>
            <p:ph type="title"/>
          </p:nvPr>
        </p:nvSpPr>
        <p:spPr>
          <a:xfrm>
            <a:off x="9728" y="6527261"/>
            <a:ext cx="12192000" cy="321012"/>
          </a:xfrm>
          <a:solidFill>
            <a:srgbClr val="5B9BD5"/>
          </a:solidFill>
          <a:ln>
            <a:noFill/>
          </a:ln>
        </p:spPr>
        <p:txBody>
          <a:bodyPr>
            <a:normAutofit fontScale="90000"/>
          </a:bodyPr>
          <a:lstStyle/>
          <a:p>
            <a:pPr algn="ctr"/>
            <a:endParaRPr lang="en-US" sz="2800" spc="300" dirty="0">
              <a:solidFill>
                <a:srgbClr val="5B9BD5"/>
              </a:solidFill>
              <a:latin typeface="Arial Black" panose="020B0A04020102020204" pitchFamily="34" charset="0"/>
            </a:endParaRPr>
          </a:p>
        </p:txBody>
      </p:sp>
      <p:pic>
        <p:nvPicPr>
          <p:cNvPr id="11" name="Picture 10">
            <a:extLst>
              <a:ext uri="{FF2B5EF4-FFF2-40B4-BE49-F238E27FC236}">
                <a16:creationId xmlns:a16="http://schemas.microsoft.com/office/drawing/2014/main" id="{645FF2A6-2D22-93AC-483C-3FCB5A927FD7}"/>
              </a:ext>
            </a:extLst>
          </p:cNvPr>
          <p:cNvPicPr>
            <a:picLocks noChangeAspect="1"/>
          </p:cNvPicPr>
          <p:nvPr/>
        </p:nvPicPr>
        <p:blipFill>
          <a:blip r:embed="rId4"/>
          <a:stretch>
            <a:fillRect/>
          </a:stretch>
        </p:blipFill>
        <p:spPr>
          <a:xfrm rot="5400000">
            <a:off x="5975970" y="335622"/>
            <a:ext cx="240060" cy="12192001"/>
          </a:xfrm>
          <a:prstGeom prst="rect">
            <a:avLst/>
          </a:prstGeom>
        </p:spPr>
      </p:pic>
      <p:graphicFrame>
        <p:nvGraphicFramePr>
          <p:cNvPr id="12" name="Table 11">
            <a:extLst>
              <a:ext uri="{FF2B5EF4-FFF2-40B4-BE49-F238E27FC236}">
                <a16:creationId xmlns:a16="http://schemas.microsoft.com/office/drawing/2014/main" id="{E2CCE821-133F-8DF7-8D4B-03CE6728B84E}"/>
              </a:ext>
            </a:extLst>
          </p:cNvPr>
          <p:cNvGraphicFramePr>
            <a:graphicFrameLocks noGrp="1"/>
          </p:cNvGraphicFramePr>
          <p:nvPr/>
        </p:nvGraphicFramePr>
        <p:xfrm>
          <a:off x="615203" y="2237652"/>
          <a:ext cx="11146492" cy="4373880"/>
        </p:xfrm>
        <a:graphic>
          <a:graphicData uri="http://schemas.openxmlformats.org/drawingml/2006/table">
            <a:tbl>
              <a:tblPr firstRow="1" firstCol="1" bandRow="1"/>
              <a:tblGrid>
                <a:gridCol w="3885079">
                  <a:extLst>
                    <a:ext uri="{9D8B030D-6E8A-4147-A177-3AD203B41FA5}">
                      <a16:colId xmlns:a16="http://schemas.microsoft.com/office/drawing/2014/main" val="3240565936"/>
                    </a:ext>
                  </a:extLst>
                </a:gridCol>
                <a:gridCol w="7261413">
                  <a:extLst>
                    <a:ext uri="{9D8B030D-6E8A-4147-A177-3AD203B41FA5}">
                      <a16:colId xmlns:a16="http://schemas.microsoft.com/office/drawing/2014/main" val="266234625"/>
                    </a:ext>
                  </a:extLst>
                </a:gridCol>
              </a:tblGrid>
              <a:tr h="0">
                <a:tc>
                  <a:txBody>
                    <a:bodyPr/>
                    <a:lstStyle/>
                    <a:p>
                      <a:pPr marL="0" marR="0">
                        <a:spcBef>
                          <a:spcPts val="0"/>
                        </a:spcBef>
                        <a:spcAft>
                          <a:spcPts val="0"/>
                        </a:spcAft>
                      </a:pPr>
                      <a:r>
                        <a:rPr lang="en-US" sz="2400" b="1"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I  Workstation Security</a:t>
                      </a:r>
                      <a:endParaRPr lang="en-US" sz="2400" kern="100" dirty="0">
                        <a:solidFill>
                          <a:srgbClr val="023F5C"/>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spcBef>
                          <a:spcPts val="0"/>
                        </a:spcBef>
                        <a:spcAft>
                          <a:spcPts val="0"/>
                        </a:spcAft>
                      </a:pPr>
                      <a:r>
                        <a:rPr lang="en-US" sz="2300"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No change to prior year</a:t>
                      </a:r>
                    </a:p>
                    <a:p>
                      <a:pPr marL="0" marR="0">
                        <a:spcBef>
                          <a:spcPts val="600"/>
                        </a:spcBef>
                        <a:spcAft>
                          <a:spcPts val="0"/>
                        </a:spcAft>
                      </a:pPr>
                      <a:r>
                        <a:rPr lang="en-US" sz="2300"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The IRS Publication 1075, Tax Information Security Guidelines for Federal, State and Local Agencies notes: </a:t>
                      </a:r>
                    </a:p>
                    <a:p>
                      <a:pPr marL="0" marR="0">
                        <a:spcBef>
                          <a:spcPts val="0"/>
                        </a:spcBef>
                        <a:spcAft>
                          <a:spcPts val="0"/>
                        </a:spcAft>
                      </a:pPr>
                      <a:r>
                        <a:rPr lang="en-US" sz="2300" i="1" kern="100" dirty="0">
                          <a:solidFill>
                            <a:srgbClr val="5B9BD5"/>
                          </a:solidFill>
                          <a:effectLst/>
                          <a:latin typeface="Calibri" panose="020F0502020204030204" pitchFamily="34" charset="0"/>
                          <a:ea typeface="Aptos" panose="020B0004020202020204" pitchFamily="34" charset="0"/>
                          <a:cs typeface="Times New Roman" panose="02020603050405020304" pitchFamily="18" charset="0"/>
                        </a:rPr>
                        <a:t>"The agency must scan for vulnerabilities in the information system and hosted applications at a minimum of monthly for all systems and when new vulnerabilities potentially affecting the system/applications are identified and reported" (Section 9.3.14.3(a)).</a:t>
                      </a:r>
                    </a:p>
                    <a:p>
                      <a:pPr marL="0" marR="0">
                        <a:spcBef>
                          <a:spcPts val="600"/>
                        </a:spcBef>
                        <a:spcAft>
                          <a:spcPts val="0"/>
                        </a:spcAft>
                      </a:pPr>
                      <a:r>
                        <a:rPr lang="en-US" sz="2300" b="1" kern="100" dirty="0">
                          <a:solidFill>
                            <a:srgbClr val="ED7B2E"/>
                          </a:solidFill>
                          <a:effectLst/>
                          <a:latin typeface="Calibri" panose="020F0502020204030204" pitchFamily="34" charset="0"/>
                          <a:ea typeface="Aptos" panose="020B0004020202020204" pitchFamily="34" charset="0"/>
                          <a:cs typeface="Times New Roman" panose="02020603050405020304" pitchFamily="18" charset="0"/>
                        </a:rPr>
                        <a:t>Please be aware that this requirement applies to all programs, workstations, and systems with access to FTI, not only Child Support.</a:t>
                      </a:r>
                    </a:p>
                    <a:p>
                      <a:pPr marL="0" marR="0">
                        <a:spcBef>
                          <a:spcPts val="0"/>
                        </a:spcBef>
                        <a:spcAft>
                          <a:spcPts val="0"/>
                        </a:spcAft>
                      </a:pPr>
                      <a:endParaRPr lang="en-US" sz="2400" kern="100" dirty="0">
                        <a:solidFill>
                          <a:srgbClr val="023F5C"/>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57434965"/>
                  </a:ext>
                </a:extLst>
              </a:tr>
            </a:tbl>
          </a:graphicData>
        </a:graphic>
      </p:graphicFrame>
      <p:sp>
        <p:nvSpPr>
          <p:cNvPr id="5" name="TextBox 4">
            <a:extLst>
              <a:ext uri="{FF2B5EF4-FFF2-40B4-BE49-F238E27FC236}">
                <a16:creationId xmlns:a16="http://schemas.microsoft.com/office/drawing/2014/main" id="{5A641571-C338-7451-F1FA-9B4C21820988}"/>
              </a:ext>
            </a:extLst>
          </p:cNvPr>
          <p:cNvSpPr txBox="1"/>
          <p:nvPr/>
        </p:nvSpPr>
        <p:spPr>
          <a:xfrm>
            <a:off x="355498" y="178995"/>
            <a:ext cx="11406197" cy="1508105"/>
          </a:xfrm>
          <a:prstGeom prst="rect">
            <a:avLst/>
          </a:prstGeom>
          <a:noFill/>
        </p:spPr>
        <p:txBody>
          <a:bodyPr wrap="square">
            <a:spAutoFit/>
          </a:bodyPr>
          <a:lstStyle/>
          <a:p>
            <a:pPr algn="l"/>
            <a:endParaRPr lang="en-US" sz="1200" b="0" i="0" u="none" strike="noStrike" baseline="0" dirty="0">
              <a:solidFill>
                <a:srgbClr val="000000"/>
              </a:solidFill>
              <a:latin typeface="Aptos Display" panose="020B0004020202020204" pitchFamily="34" charset="0"/>
            </a:endParaRPr>
          </a:p>
          <a:p>
            <a:pPr marR="8700"/>
            <a:r>
              <a:rPr lang="en-US" sz="4000" b="1" i="1" u="none" strike="noStrike" baseline="0" dirty="0">
                <a:solidFill>
                  <a:srgbClr val="ED7D31"/>
                </a:solidFill>
              </a:rPr>
              <a:t>Let’s </a:t>
            </a:r>
            <a:r>
              <a:rPr lang="en-US" sz="4000" b="1" i="1" u="none" strike="noStrike" baseline="0" dirty="0">
                <a:solidFill>
                  <a:srgbClr val="5B9BD5"/>
                </a:solidFill>
              </a:rPr>
              <a:t>UNPACK</a:t>
            </a:r>
            <a:r>
              <a:rPr lang="en-US" sz="4000" b="1" i="1" u="none" strike="noStrike" baseline="0" dirty="0">
                <a:solidFill>
                  <a:srgbClr val="ED7D31"/>
                </a:solidFill>
              </a:rPr>
              <a:t> the</a:t>
            </a:r>
          </a:p>
          <a:p>
            <a:pPr marR="8700"/>
            <a:r>
              <a:rPr lang="en-US" sz="4000" b="1" i="1" u="none" strike="noStrike" baseline="0" dirty="0">
                <a:solidFill>
                  <a:srgbClr val="ED7D31"/>
                </a:solidFill>
              </a:rPr>
              <a:t>FY2025-2026 Budget Estimates Narrative Overview…</a:t>
            </a:r>
            <a:endParaRPr lang="en-US" sz="3600" b="1" i="1" u="none" strike="noStrike" baseline="0" dirty="0">
              <a:solidFill>
                <a:srgbClr val="ED7D31"/>
              </a:solidFill>
            </a:endParaRPr>
          </a:p>
        </p:txBody>
      </p:sp>
    </p:spTree>
    <p:extLst>
      <p:ext uri="{BB962C8B-B14F-4D97-AF65-F5344CB8AC3E}">
        <p14:creationId xmlns:p14="http://schemas.microsoft.com/office/powerpoint/2010/main" val="15770097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13509C-E3C2-71E6-866A-E397A12607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A50F53-E4CF-A8F3-B46C-19D39F09AE92}"/>
              </a:ext>
            </a:extLst>
          </p:cNvPr>
          <p:cNvSpPr>
            <a:spLocks noGrp="1"/>
          </p:cNvSpPr>
          <p:nvPr>
            <p:ph type="title"/>
          </p:nvPr>
        </p:nvSpPr>
        <p:spPr>
          <a:xfrm>
            <a:off x="9728" y="6527261"/>
            <a:ext cx="12192000" cy="321012"/>
          </a:xfrm>
          <a:solidFill>
            <a:srgbClr val="5B9BD5"/>
          </a:solidFill>
          <a:ln>
            <a:noFill/>
          </a:ln>
        </p:spPr>
        <p:txBody>
          <a:bodyPr>
            <a:normAutofit fontScale="90000"/>
          </a:bodyPr>
          <a:lstStyle/>
          <a:p>
            <a:pPr algn="ctr"/>
            <a:endParaRPr lang="en-US" sz="2800" spc="300" dirty="0">
              <a:solidFill>
                <a:srgbClr val="5B9BD5"/>
              </a:solidFill>
              <a:latin typeface="Arial Black" panose="020B0A04020102020204" pitchFamily="34" charset="0"/>
            </a:endParaRPr>
          </a:p>
        </p:txBody>
      </p:sp>
      <p:pic>
        <p:nvPicPr>
          <p:cNvPr id="11" name="Picture 10">
            <a:extLst>
              <a:ext uri="{FF2B5EF4-FFF2-40B4-BE49-F238E27FC236}">
                <a16:creationId xmlns:a16="http://schemas.microsoft.com/office/drawing/2014/main" id="{39B0C8DD-FBF5-BEBA-AB91-BDE6785F23CA}"/>
              </a:ext>
            </a:extLst>
          </p:cNvPr>
          <p:cNvPicPr>
            <a:picLocks noChangeAspect="1"/>
          </p:cNvPicPr>
          <p:nvPr/>
        </p:nvPicPr>
        <p:blipFill>
          <a:blip r:embed="rId3"/>
          <a:stretch>
            <a:fillRect/>
          </a:stretch>
        </p:blipFill>
        <p:spPr>
          <a:xfrm rot="5400000">
            <a:off x="5975970" y="335622"/>
            <a:ext cx="240060" cy="12192001"/>
          </a:xfrm>
          <a:prstGeom prst="rect">
            <a:avLst/>
          </a:prstGeom>
        </p:spPr>
      </p:pic>
      <p:graphicFrame>
        <p:nvGraphicFramePr>
          <p:cNvPr id="10" name="Table 9">
            <a:extLst>
              <a:ext uri="{FF2B5EF4-FFF2-40B4-BE49-F238E27FC236}">
                <a16:creationId xmlns:a16="http://schemas.microsoft.com/office/drawing/2014/main" id="{EFE66B67-6FDE-8CE8-D21D-9D2166F3C950}"/>
              </a:ext>
            </a:extLst>
          </p:cNvPr>
          <p:cNvGraphicFramePr>
            <a:graphicFrameLocks noGrp="1"/>
          </p:cNvGraphicFramePr>
          <p:nvPr>
            <p:extLst>
              <p:ext uri="{D42A27DB-BD31-4B8C-83A1-F6EECF244321}">
                <p14:modId xmlns:p14="http://schemas.microsoft.com/office/powerpoint/2010/main" val="300950599"/>
              </p:ext>
            </p:extLst>
          </p:nvPr>
        </p:nvGraphicFramePr>
        <p:xfrm>
          <a:off x="522754" y="470777"/>
          <a:ext cx="10743123" cy="4389120"/>
        </p:xfrm>
        <a:graphic>
          <a:graphicData uri="http://schemas.openxmlformats.org/drawingml/2006/table">
            <a:tbl>
              <a:tblPr firstRow="1" firstCol="1" bandRow="1"/>
              <a:tblGrid>
                <a:gridCol w="848846">
                  <a:extLst>
                    <a:ext uri="{9D8B030D-6E8A-4147-A177-3AD203B41FA5}">
                      <a16:colId xmlns:a16="http://schemas.microsoft.com/office/drawing/2014/main" val="287612300"/>
                    </a:ext>
                  </a:extLst>
                </a:gridCol>
                <a:gridCol w="9894277">
                  <a:extLst>
                    <a:ext uri="{9D8B030D-6E8A-4147-A177-3AD203B41FA5}">
                      <a16:colId xmlns:a16="http://schemas.microsoft.com/office/drawing/2014/main" val="722238313"/>
                    </a:ext>
                  </a:extLst>
                </a:gridCol>
              </a:tblGrid>
              <a:tr h="0">
                <a:tc gridSpan="2">
                  <a:txBody>
                    <a:bodyPr/>
                    <a:lstStyle/>
                    <a:p>
                      <a:pPr marL="0" marR="0">
                        <a:spcBef>
                          <a:spcPts val="600"/>
                        </a:spcBef>
                        <a:spcAft>
                          <a:spcPts val="600"/>
                        </a:spcAft>
                      </a:pPr>
                      <a:r>
                        <a:rPr lang="en-US" sz="2800" b="1"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II  Enhanced 75/25 Medicaid Administration Funding</a:t>
                      </a:r>
                    </a:p>
                    <a:p>
                      <a:pPr marL="0" marR="0">
                        <a:spcBef>
                          <a:spcPts val="600"/>
                        </a:spcBef>
                        <a:spcAft>
                          <a:spcPts val="600"/>
                        </a:spcAft>
                      </a:pPr>
                      <a:endParaRPr lang="en-US" sz="2400" kern="100" dirty="0">
                        <a:solidFill>
                          <a:srgbClr val="023F5C"/>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dirty="0"/>
                    </a:p>
                  </a:txBody>
                  <a:tcPr/>
                </a:tc>
                <a:extLst>
                  <a:ext uri="{0D108BD9-81ED-4DB2-BD59-A6C34878D82A}">
                    <a16:rowId xmlns:a16="http://schemas.microsoft.com/office/drawing/2014/main" val="2136348367"/>
                  </a:ext>
                </a:extLst>
              </a:tr>
              <a:tr h="0">
                <a:tc>
                  <a:txBody>
                    <a:bodyPr/>
                    <a:lstStyle/>
                    <a:p>
                      <a:pPr marL="0" marR="0">
                        <a:spcBef>
                          <a:spcPts val="600"/>
                        </a:spcBef>
                        <a:spcAft>
                          <a:spcPts val="600"/>
                        </a:spcAft>
                      </a:pPr>
                      <a:endParaRPr lang="en-US" sz="2400" kern="100" dirty="0">
                        <a:solidFill>
                          <a:srgbClr val="023F5C"/>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spcBef>
                          <a:spcPts val="600"/>
                        </a:spcBef>
                        <a:spcAft>
                          <a:spcPts val="0"/>
                        </a:spcAft>
                      </a:pPr>
                      <a:r>
                        <a:rPr lang="en-US" sz="2400"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Beginning the September 2022 service month (claimed and reimbursed in October 2022), NCDHHS implemented changes to the NC CoReLS system and claiming processes for local DSS agencies.  These changes involved standardizing the reporting of job classifications and the monthly reclassification of certain expenditures from 75/25 to 50/50. </a:t>
                      </a:r>
                    </a:p>
                    <a:p>
                      <a:pPr marL="0" marR="0">
                        <a:spcBef>
                          <a:spcPts val="1200"/>
                        </a:spcBef>
                        <a:spcAft>
                          <a:spcPts val="0"/>
                        </a:spcAft>
                      </a:pPr>
                      <a:r>
                        <a:rPr lang="en-US" sz="2400"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CMS continues to engage DHHS in review of our process as well as doing local county site visits in the fall of 2024.  At this point, we have no additional information to share.</a:t>
                      </a:r>
                      <a:endParaRPr lang="en-US" sz="2400" kern="100" dirty="0">
                        <a:solidFill>
                          <a:srgbClr val="023F5C"/>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752050"/>
                  </a:ext>
                </a:extLst>
              </a:tr>
              <a:tr h="0">
                <a:tc>
                  <a:txBody>
                    <a:bodyPr/>
                    <a:lstStyle/>
                    <a:p>
                      <a:pPr marL="0" marR="0">
                        <a:spcBef>
                          <a:spcPts val="600"/>
                        </a:spcBef>
                        <a:spcAft>
                          <a:spcPts val="600"/>
                        </a:spcAft>
                      </a:pPr>
                      <a:endParaRPr lang="en-US" sz="2400" kern="100" dirty="0">
                        <a:solidFill>
                          <a:srgbClr val="023F5C"/>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spcBef>
                          <a:spcPts val="0"/>
                        </a:spcBef>
                        <a:spcAft>
                          <a:spcPts val="0"/>
                        </a:spcAft>
                      </a:pPr>
                      <a:endParaRPr lang="en-US" sz="2400" kern="100" dirty="0">
                        <a:solidFill>
                          <a:srgbClr val="ED7D3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52282915"/>
                  </a:ext>
                </a:extLst>
              </a:tr>
            </a:tbl>
          </a:graphicData>
        </a:graphic>
      </p:graphicFrame>
      <p:pic>
        <p:nvPicPr>
          <p:cNvPr id="3" name="Picture 2">
            <a:extLst>
              <a:ext uri="{FF2B5EF4-FFF2-40B4-BE49-F238E27FC236}">
                <a16:creationId xmlns:a16="http://schemas.microsoft.com/office/drawing/2014/main" id="{EDCFE0CE-1F4E-B4EA-950C-7A83964DF10B}"/>
              </a:ext>
            </a:extLst>
          </p:cNvPr>
          <p:cNvPicPr>
            <a:picLocks noChangeAspect="1"/>
          </p:cNvPicPr>
          <p:nvPr/>
        </p:nvPicPr>
        <p:blipFill>
          <a:blip r:embed="rId4"/>
          <a:stretch>
            <a:fillRect/>
          </a:stretch>
        </p:blipFill>
        <p:spPr>
          <a:xfrm>
            <a:off x="276933" y="4803388"/>
            <a:ext cx="3229426" cy="1400370"/>
          </a:xfrm>
          <a:prstGeom prst="rect">
            <a:avLst/>
          </a:prstGeom>
        </p:spPr>
      </p:pic>
    </p:spTree>
    <p:extLst>
      <p:ext uri="{BB962C8B-B14F-4D97-AF65-F5344CB8AC3E}">
        <p14:creationId xmlns:p14="http://schemas.microsoft.com/office/powerpoint/2010/main" val="9917243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1E5ED2-8816-2769-1B17-F3E9BE65E7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831CCA-DE9A-AACC-8700-2480BEAC3D23}"/>
              </a:ext>
            </a:extLst>
          </p:cNvPr>
          <p:cNvSpPr>
            <a:spLocks noGrp="1"/>
          </p:cNvSpPr>
          <p:nvPr>
            <p:ph type="title"/>
          </p:nvPr>
        </p:nvSpPr>
        <p:spPr>
          <a:xfrm>
            <a:off x="9728" y="6527261"/>
            <a:ext cx="12192000" cy="321012"/>
          </a:xfrm>
          <a:solidFill>
            <a:srgbClr val="5B9BD5"/>
          </a:solidFill>
          <a:ln>
            <a:noFill/>
          </a:ln>
        </p:spPr>
        <p:txBody>
          <a:bodyPr>
            <a:normAutofit fontScale="90000"/>
          </a:bodyPr>
          <a:lstStyle/>
          <a:p>
            <a:pPr algn="ctr"/>
            <a:endParaRPr lang="en-US" sz="2800" spc="300" dirty="0">
              <a:solidFill>
                <a:srgbClr val="5B9BD5"/>
              </a:solidFill>
              <a:latin typeface="Arial Black" panose="020B0A04020102020204" pitchFamily="34" charset="0"/>
            </a:endParaRPr>
          </a:p>
        </p:txBody>
      </p:sp>
      <p:pic>
        <p:nvPicPr>
          <p:cNvPr id="11" name="Picture 10">
            <a:extLst>
              <a:ext uri="{FF2B5EF4-FFF2-40B4-BE49-F238E27FC236}">
                <a16:creationId xmlns:a16="http://schemas.microsoft.com/office/drawing/2014/main" id="{80CAF080-4299-EEDE-5E60-15F46D28FC46}"/>
              </a:ext>
            </a:extLst>
          </p:cNvPr>
          <p:cNvPicPr>
            <a:picLocks noChangeAspect="1"/>
          </p:cNvPicPr>
          <p:nvPr/>
        </p:nvPicPr>
        <p:blipFill>
          <a:blip r:embed="rId3"/>
          <a:stretch>
            <a:fillRect/>
          </a:stretch>
        </p:blipFill>
        <p:spPr>
          <a:xfrm rot="5400000">
            <a:off x="5975970" y="335622"/>
            <a:ext cx="240060" cy="12192001"/>
          </a:xfrm>
          <a:prstGeom prst="rect">
            <a:avLst/>
          </a:prstGeom>
        </p:spPr>
      </p:pic>
      <p:graphicFrame>
        <p:nvGraphicFramePr>
          <p:cNvPr id="10" name="Table 9">
            <a:extLst>
              <a:ext uri="{FF2B5EF4-FFF2-40B4-BE49-F238E27FC236}">
                <a16:creationId xmlns:a16="http://schemas.microsoft.com/office/drawing/2014/main" id="{6F3B76DB-FD65-6A28-5F0E-B28E62B93D07}"/>
              </a:ext>
            </a:extLst>
          </p:cNvPr>
          <p:cNvGraphicFramePr>
            <a:graphicFrameLocks noGrp="1"/>
          </p:cNvGraphicFramePr>
          <p:nvPr>
            <p:extLst>
              <p:ext uri="{D42A27DB-BD31-4B8C-83A1-F6EECF244321}">
                <p14:modId xmlns:p14="http://schemas.microsoft.com/office/powerpoint/2010/main" val="1392954451"/>
              </p:ext>
            </p:extLst>
          </p:nvPr>
        </p:nvGraphicFramePr>
        <p:xfrm>
          <a:off x="522754" y="470777"/>
          <a:ext cx="11146491" cy="5638800"/>
        </p:xfrm>
        <a:graphic>
          <a:graphicData uri="http://schemas.openxmlformats.org/drawingml/2006/table">
            <a:tbl>
              <a:tblPr firstRow="1" firstCol="1" bandRow="1"/>
              <a:tblGrid>
                <a:gridCol w="3134846">
                  <a:extLst>
                    <a:ext uri="{9D8B030D-6E8A-4147-A177-3AD203B41FA5}">
                      <a16:colId xmlns:a16="http://schemas.microsoft.com/office/drawing/2014/main" val="287612300"/>
                    </a:ext>
                  </a:extLst>
                </a:gridCol>
                <a:gridCol w="8011645">
                  <a:extLst>
                    <a:ext uri="{9D8B030D-6E8A-4147-A177-3AD203B41FA5}">
                      <a16:colId xmlns:a16="http://schemas.microsoft.com/office/drawing/2014/main" val="722238313"/>
                    </a:ext>
                  </a:extLst>
                </a:gridCol>
              </a:tblGrid>
              <a:tr h="0">
                <a:tc gridSpan="2">
                  <a:txBody>
                    <a:bodyPr/>
                    <a:lstStyle/>
                    <a:p>
                      <a:pPr marL="0" marR="0">
                        <a:spcBef>
                          <a:spcPts val="600"/>
                        </a:spcBef>
                        <a:spcAft>
                          <a:spcPts val="600"/>
                        </a:spcAft>
                      </a:pPr>
                      <a:r>
                        <a:rPr lang="en-US" sz="2800" b="1"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III  Economic &amp; Family Services</a:t>
                      </a:r>
                    </a:p>
                    <a:p>
                      <a:pPr marL="0" marR="0">
                        <a:spcBef>
                          <a:spcPts val="600"/>
                        </a:spcBef>
                        <a:spcAft>
                          <a:spcPts val="600"/>
                        </a:spcAft>
                      </a:pPr>
                      <a:endParaRPr lang="en-US" sz="2400" kern="100" dirty="0">
                        <a:solidFill>
                          <a:srgbClr val="023F5C"/>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2136348367"/>
                  </a:ext>
                </a:extLst>
              </a:tr>
              <a:tr h="0">
                <a:tc>
                  <a:txBody>
                    <a:bodyPr/>
                    <a:lstStyle/>
                    <a:p>
                      <a:pPr marL="0" marR="0">
                        <a:spcBef>
                          <a:spcPts val="600"/>
                        </a:spcBef>
                        <a:spcAft>
                          <a:spcPts val="600"/>
                        </a:spcAft>
                      </a:pPr>
                      <a:r>
                        <a:rPr lang="en-US" sz="2400"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The Work Number</a:t>
                      </a:r>
                      <a:endParaRPr lang="en-US" sz="2400" kern="100" dirty="0">
                        <a:solidFill>
                          <a:srgbClr val="023F5C"/>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spcBef>
                          <a:spcPts val="600"/>
                        </a:spcBef>
                        <a:spcAft>
                          <a:spcPts val="0"/>
                        </a:spcAft>
                      </a:pPr>
                      <a:r>
                        <a:rPr lang="en-US" sz="2400"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Management of this contract has been moved from the Division of Social Services to the Division of Health Benefits (DHB). A new, annual contract was executed by DHB, with the current contract expiring November 1, 2025.</a:t>
                      </a:r>
                    </a:p>
                    <a:p>
                      <a:pPr marL="0" marR="0">
                        <a:spcBef>
                          <a:spcPts val="600"/>
                        </a:spcBef>
                        <a:spcAft>
                          <a:spcPts val="0"/>
                        </a:spcAft>
                      </a:pPr>
                      <a:r>
                        <a:rPr lang="en-US" sz="2400"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Medicaid costs are covered at 100% by a combination of federal and state funding.</a:t>
                      </a:r>
                    </a:p>
                    <a:p>
                      <a:pPr marL="0" marR="0">
                        <a:spcBef>
                          <a:spcPts val="600"/>
                        </a:spcBef>
                        <a:spcAft>
                          <a:spcPts val="0"/>
                        </a:spcAft>
                      </a:pPr>
                      <a:r>
                        <a:rPr lang="en-US" sz="2400"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Counties are responsible for the </a:t>
                      </a:r>
                      <a:r>
                        <a:rPr lang="en-US" sz="2400" kern="100" dirty="0">
                          <a:solidFill>
                            <a:srgbClr val="ED7B2E"/>
                          </a:solidFill>
                          <a:effectLst/>
                          <a:latin typeface="Calibri" panose="020F0502020204030204" pitchFamily="34" charset="0"/>
                          <a:ea typeface="Aptos" panose="020B0004020202020204" pitchFamily="34" charset="0"/>
                          <a:cs typeface="Times New Roman" panose="02020603050405020304" pitchFamily="18" charset="0"/>
                        </a:rPr>
                        <a:t>nonfederal share </a:t>
                      </a:r>
                      <a:r>
                        <a:rPr lang="en-US" sz="2400"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for other economic services programs and will be invoiced by DHB.</a:t>
                      </a:r>
                    </a:p>
                    <a:p>
                      <a:pPr marL="0" marR="0">
                        <a:spcBef>
                          <a:spcPts val="600"/>
                        </a:spcBef>
                        <a:spcAft>
                          <a:spcPts val="0"/>
                        </a:spcAft>
                      </a:pPr>
                      <a:endParaRPr lang="en-US" sz="2400" i="1"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endParaRPr>
                    </a:p>
                    <a:p>
                      <a:pPr marL="0" marR="0">
                        <a:spcBef>
                          <a:spcPts val="600"/>
                        </a:spcBef>
                        <a:spcAft>
                          <a:spcPts val="0"/>
                        </a:spcAft>
                      </a:pPr>
                      <a:r>
                        <a:rPr lang="en-US" sz="2400" i="1" kern="100" dirty="0">
                          <a:solidFill>
                            <a:srgbClr val="5B9BD5"/>
                          </a:solidFill>
                          <a:effectLst/>
                          <a:latin typeface="Calibri" panose="020F0502020204030204" pitchFamily="34" charset="0"/>
                          <a:ea typeface="Aptos" panose="020B0004020202020204" pitchFamily="34" charset="0"/>
                          <a:cs typeface="Times New Roman" panose="02020603050405020304" pitchFamily="18" charset="0"/>
                        </a:rPr>
                        <a:t>Note:  county share has not been drafted since 10/2022.</a:t>
                      </a:r>
                    </a:p>
                    <a:p>
                      <a:pPr marL="0" marR="0">
                        <a:spcBef>
                          <a:spcPts val="0"/>
                        </a:spcBef>
                        <a:spcAft>
                          <a:spcPts val="0"/>
                        </a:spcAft>
                      </a:pPr>
                      <a:endParaRPr lang="en-US" sz="2400" kern="100" dirty="0">
                        <a:solidFill>
                          <a:srgbClr val="023F5C"/>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752050"/>
                  </a:ext>
                </a:extLst>
              </a:tr>
              <a:tr h="0">
                <a:tc>
                  <a:txBody>
                    <a:bodyPr/>
                    <a:lstStyle/>
                    <a:p>
                      <a:pPr marL="0" marR="0">
                        <a:spcBef>
                          <a:spcPts val="600"/>
                        </a:spcBef>
                        <a:spcAft>
                          <a:spcPts val="600"/>
                        </a:spcAft>
                      </a:pPr>
                      <a:endParaRPr lang="en-US" sz="2400" kern="100" dirty="0">
                        <a:solidFill>
                          <a:srgbClr val="023F5C"/>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spcBef>
                          <a:spcPts val="0"/>
                        </a:spcBef>
                        <a:spcAft>
                          <a:spcPts val="0"/>
                        </a:spcAft>
                      </a:pPr>
                      <a:endParaRPr lang="en-US" sz="2400" kern="100" dirty="0">
                        <a:solidFill>
                          <a:srgbClr val="ED7D3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52282915"/>
                  </a:ext>
                </a:extLst>
              </a:tr>
            </a:tbl>
          </a:graphicData>
        </a:graphic>
      </p:graphicFrame>
      <p:pic>
        <p:nvPicPr>
          <p:cNvPr id="5" name="Picture 4">
            <a:extLst>
              <a:ext uri="{FF2B5EF4-FFF2-40B4-BE49-F238E27FC236}">
                <a16:creationId xmlns:a16="http://schemas.microsoft.com/office/drawing/2014/main" id="{4BE964EE-3E77-9268-645D-82B51D898644}"/>
              </a:ext>
            </a:extLst>
          </p:cNvPr>
          <p:cNvPicPr>
            <a:picLocks noChangeAspect="1"/>
          </p:cNvPicPr>
          <p:nvPr/>
        </p:nvPicPr>
        <p:blipFill>
          <a:blip r:embed="rId4"/>
          <a:stretch>
            <a:fillRect/>
          </a:stretch>
        </p:blipFill>
        <p:spPr>
          <a:xfrm>
            <a:off x="276933" y="4803388"/>
            <a:ext cx="3229426" cy="1400370"/>
          </a:xfrm>
          <a:prstGeom prst="rect">
            <a:avLst/>
          </a:prstGeom>
        </p:spPr>
      </p:pic>
    </p:spTree>
    <p:extLst>
      <p:ext uri="{BB962C8B-B14F-4D97-AF65-F5344CB8AC3E}">
        <p14:creationId xmlns:p14="http://schemas.microsoft.com/office/powerpoint/2010/main" val="25509770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F13EDC-C503-0FFF-CD74-0F8DA4A928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65EF3A-A8B0-953C-DA5F-03181508CC48}"/>
              </a:ext>
            </a:extLst>
          </p:cNvPr>
          <p:cNvSpPr>
            <a:spLocks noGrp="1"/>
          </p:cNvSpPr>
          <p:nvPr>
            <p:ph type="title"/>
          </p:nvPr>
        </p:nvSpPr>
        <p:spPr>
          <a:xfrm>
            <a:off x="9728" y="6527261"/>
            <a:ext cx="12192000" cy="321012"/>
          </a:xfrm>
          <a:solidFill>
            <a:srgbClr val="5B9BD5"/>
          </a:solidFill>
          <a:ln>
            <a:noFill/>
          </a:ln>
        </p:spPr>
        <p:txBody>
          <a:bodyPr>
            <a:normAutofit fontScale="90000"/>
          </a:bodyPr>
          <a:lstStyle/>
          <a:p>
            <a:pPr algn="ctr"/>
            <a:endParaRPr lang="en-US" sz="2800" spc="300" dirty="0">
              <a:solidFill>
                <a:srgbClr val="5B9BD5"/>
              </a:solidFill>
              <a:latin typeface="Arial Black" panose="020B0A04020102020204" pitchFamily="34" charset="0"/>
            </a:endParaRPr>
          </a:p>
        </p:txBody>
      </p:sp>
      <p:pic>
        <p:nvPicPr>
          <p:cNvPr id="11" name="Picture 10">
            <a:extLst>
              <a:ext uri="{FF2B5EF4-FFF2-40B4-BE49-F238E27FC236}">
                <a16:creationId xmlns:a16="http://schemas.microsoft.com/office/drawing/2014/main" id="{C4884A4B-9224-A6B3-4FA4-AE86C5633A40}"/>
              </a:ext>
            </a:extLst>
          </p:cNvPr>
          <p:cNvPicPr>
            <a:picLocks noChangeAspect="1"/>
          </p:cNvPicPr>
          <p:nvPr/>
        </p:nvPicPr>
        <p:blipFill>
          <a:blip r:embed="rId3"/>
          <a:stretch>
            <a:fillRect/>
          </a:stretch>
        </p:blipFill>
        <p:spPr>
          <a:xfrm rot="5400000">
            <a:off x="5975970" y="335622"/>
            <a:ext cx="240060" cy="12192001"/>
          </a:xfrm>
          <a:prstGeom prst="rect">
            <a:avLst/>
          </a:prstGeom>
        </p:spPr>
      </p:pic>
      <p:graphicFrame>
        <p:nvGraphicFramePr>
          <p:cNvPr id="3" name="Table 2">
            <a:extLst>
              <a:ext uri="{FF2B5EF4-FFF2-40B4-BE49-F238E27FC236}">
                <a16:creationId xmlns:a16="http://schemas.microsoft.com/office/drawing/2014/main" id="{CED7207B-3772-E4C3-6868-B7817359CA0F}"/>
              </a:ext>
            </a:extLst>
          </p:cNvPr>
          <p:cNvGraphicFramePr>
            <a:graphicFrameLocks noGrp="1"/>
          </p:cNvGraphicFramePr>
          <p:nvPr>
            <p:extLst>
              <p:ext uri="{D42A27DB-BD31-4B8C-83A1-F6EECF244321}">
                <p14:modId xmlns:p14="http://schemas.microsoft.com/office/powerpoint/2010/main" val="3215802912"/>
              </p:ext>
            </p:extLst>
          </p:nvPr>
        </p:nvGraphicFramePr>
        <p:xfrm>
          <a:off x="573741" y="449484"/>
          <a:ext cx="11017624" cy="5852160"/>
        </p:xfrm>
        <a:graphic>
          <a:graphicData uri="http://schemas.openxmlformats.org/drawingml/2006/table">
            <a:tbl>
              <a:tblPr firstRow="1" firstCol="1" bandRow="1"/>
              <a:tblGrid>
                <a:gridCol w="3325906">
                  <a:extLst>
                    <a:ext uri="{9D8B030D-6E8A-4147-A177-3AD203B41FA5}">
                      <a16:colId xmlns:a16="http://schemas.microsoft.com/office/drawing/2014/main" val="3380849158"/>
                    </a:ext>
                  </a:extLst>
                </a:gridCol>
                <a:gridCol w="7691718">
                  <a:extLst>
                    <a:ext uri="{9D8B030D-6E8A-4147-A177-3AD203B41FA5}">
                      <a16:colId xmlns:a16="http://schemas.microsoft.com/office/drawing/2014/main" val="376391609"/>
                    </a:ext>
                  </a:extLst>
                </a:gridCol>
              </a:tblGrid>
              <a:tr h="0">
                <a:tc gridSpan="2">
                  <a:txBody>
                    <a:bodyPr/>
                    <a:lstStyle/>
                    <a:p>
                      <a:pPr marL="0" marR="0">
                        <a:spcBef>
                          <a:spcPts val="600"/>
                        </a:spcBef>
                        <a:spcAft>
                          <a:spcPts val="600"/>
                        </a:spcAft>
                      </a:pPr>
                      <a:r>
                        <a:rPr lang="en-US" sz="2800" b="1"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IV  Child Welfare</a:t>
                      </a:r>
                    </a:p>
                    <a:p>
                      <a:pPr marL="0" marR="0">
                        <a:spcBef>
                          <a:spcPts val="600"/>
                        </a:spcBef>
                        <a:spcAft>
                          <a:spcPts val="600"/>
                        </a:spcAft>
                      </a:pPr>
                      <a:endParaRPr lang="en-US" sz="2400" kern="100" dirty="0">
                        <a:solidFill>
                          <a:srgbClr val="023F5C"/>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611201845"/>
                  </a:ext>
                </a:extLst>
              </a:tr>
              <a:tr h="0">
                <a:tc>
                  <a:txBody>
                    <a:bodyPr/>
                    <a:lstStyle/>
                    <a:p>
                      <a:pPr marL="0" marR="0">
                        <a:spcBef>
                          <a:spcPts val="600"/>
                        </a:spcBef>
                        <a:spcAft>
                          <a:spcPts val="600"/>
                        </a:spcAft>
                      </a:pPr>
                      <a:r>
                        <a:rPr lang="en-US" sz="2400"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Family First Prevention Services Act (FFPSA) of 2018</a:t>
                      </a:r>
                      <a:endParaRPr lang="en-US" sz="2400" kern="100" dirty="0">
                        <a:solidFill>
                          <a:srgbClr val="023F5C"/>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spcBef>
                          <a:spcPts val="0"/>
                        </a:spcBef>
                        <a:spcAft>
                          <a:spcPts val="0"/>
                        </a:spcAft>
                        <a:buFont typeface="+mj-lt"/>
                        <a:buNone/>
                      </a:pPr>
                      <a:r>
                        <a:rPr lang="en-US" sz="2300" kern="100" dirty="0">
                          <a:solidFill>
                            <a:srgbClr val="023F5C"/>
                          </a:solidFill>
                          <a:effectLst/>
                          <a:latin typeface="+mn-lt"/>
                          <a:ea typeface="Aptos" panose="020B0004020202020204" pitchFamily="34" charset="0"/>
                          <a:cs typeface="Times New Roman" panose="02020603050405020304" pitchFamily="18" charset="0"/>
                        </a:rPr>
                        <a:t>Changes anticipated in SFY 2024 into SFY 2025 will enable counties to increase IV-E reimbursement for case management costs for candidates for foster care.  Changes:</a:t>
                      </a:r>
                    </a:p>
                    <a:p>
                      <a:pPr marL="457200" marR="0" lvl="0" indent="-457200">
                        <a:spcBef>
                          <a:spcPts val="0"/>
                        </a:spcBef>
                        <a:spcAft>
                          <a:spcPts val="0"/>
                        </a:spcAft>
                        <a:buFont typeface="+mj-lt"/>
                        <a:buAutoNum type="arabicParenR"/>
                      </a:pPr>
                      <a:r>
                        <a:rPr lang="en-US" sz="2300" kern="100" dirty="0">
                          <a:solidFill>
                            <a:srgbClr val="023F5C"/>
                          </a:solidFill>
                          <a:effectLst/>
                          <a:latin typeface="+mn-lt"/>
                          <a:ea typeface="Aptos" panose="020B0004020202020204" pitchFamily="34" charset="0"/>
                          <a:cs typeface="Times New Roman" panose="02020603050405020304" pitchFamily="18" charset="0"/>
                        </a:rPr>
                        <a:t>Increased IV-E reimbursement rate will become available to candidates for foster care receiving in-home services and who are receiving Homebuilders services. Because all candidates for foster care receiving an EBP service under the state’s approved Title IV-E Prevention Services Plan are IV-E eligible under FFPSA, </a:t>
                      </a:r>
                      <a:r>
                        <a:rPr lang="en-US" sz="2300" kern="100" dirty="0">
                          <a:solidFill>
                            <a:srgbClr val="ED7B2E"/>
                          </a:solidFill>
                          <a:effectLst/>
                          <a:latin typeface="+mn-lt"/>
                          <a:ea typeface="Aptos" panose="020B0004020202020204" pitchFamily="34" charset="0"/>
                          <a:cs typeface="Times New Roman" panose="02020603050405020304" pitchFamily="18" charset="0"/>
                        </a:rPr>
                        <a:t>the IV-E penetration rate will not be applied to administrative claims for these children.</a:t>
                      </a:r>
                    </a:p>
                    <a:p>
                      <a:pPr marL="457200" marR="0" lvl="0" indent="-457200">
                        <a:spcBef>
                          <a:spcPts val="0"/>
                        </a:spcBef>
                        <a:spcAft>
                          <a:spcPts val="0"/>
                        </a:spcAft>
                        <a:buFont typeface="+mj-lt"/>
                        <a:buAutoNum type="arabicParenR"/>
                      </a:pPr>
                      <a:r>
                        <a:rPr lang="en-US" sz="2300" kern="100" dirty="0">
                          <a:solidFill>
                            <a:srgbClr val="023F5C"/>
                          </a:solidFill>
                          <a:effectLst/>
                          <a:latin typeface="+mn-lt"/>
                          <a:ea typeface="Aptos" panose="020B0004020202020204" pitchFamily="34" charset="0"/>
                          <a:cs typeface="Times New Roman" panose="02020603050405020304" pitchFamily="18" charset="0"/>
                        </a:rPr>
                        <a:t>New procedures for counties to determine foster care candidacy during a CPS Assessment. </a:t>
                      </a:r>
                      <a:r>
                        <a:rPr lang="en-US" sz="2300" kern="100" dirty="0">
                          <a:solidFill>
                            <a:srgbClr val="ED7B2E"/>
                          </a:solidFill>
                          <a:effectLst/>
                          <a:latin typeface="+mn-lt"/>
                          <a:ea typeface="Aptos" panose="020B0004020202020204" pitchFamily="34" charset="0"/>
                          <a:cs typeface="Times New Roman" panose="02020603050405020304" pitchFamily="18" charset="0"/>
                        </a:rPr>
                        <a:t>More details </a:t>
                      </a:r>
                      <a:r>
                        <a:rPr lang="en-US" sz="2300" kern="100" dirty="0">
                          <a:solidFill>
                            <a:srgbClr val="023F5C"/>
                          </a:solidFill>
                          <a:effectLst/>
                          <a:latin typeface="+mn-lt"/>
                          <a:ea typeface="Aptos" panose="020B0004020202020204" pitchFamily="34" charset="0"/>
                          <a:cs typeface="Times New Roman" panose="02020603050405020304" pitchFamily="18" charset="0"/>
                        </a:rPr>
                        <a:t>on new protocols for determining candidacy for foster care </a:t>
                      </a:r>
                      <a:r>
                        <a:rPr lang="en-US" sz="2300" kern="100" dirty="0">
                          <a:solidFill>
                            <a:srgbClr val="ED7B2E"/>
                          </a:solidFill>
                          <a:effectLst/>
                          <a:latin typeface="+mn-lt"/>
                          <a:ea typeface="Aptos" panose="020B0004020202020204" pitchFamily="34" charset="0"/>
                          <a:cs typeface="Times New Roman" panose="02020603050405020304" pitchFamily="18" charset="0"/>
                        </a:rPr>
                        <a:t>will be provided</a:t>
                      </a:r>
                      <a:r>
                        <a:rPr lang="en-US" sz="2300" kern="100" dirty="0">
                          <a:solidFill>
                            <a:srgbClr val="023F5C"/>
                          </a:solidFill>
                          <a:effectLst/>
                          <a:latin typeface="+mn-lt"/>
                          <a:ea typeface="Aptos" panose="020B0004020202020204" pitchFamily="34" charset="0"/>
                          <a:cs typeface="Times New Roman" panose="02020603050405020304" pitchFamily="18" charset="0"/>
                        </a:rPr>
                        <a:t> as those protocols are ready for implementation.</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91839042"/>
                  </a:ext>
                </a:extLst>
              </a:tr>
            </a:tbl>
          </a:graphicData>
        </a:graphic>
      </p:graphicFrame>
      <p:pic>
        <p:nvPicPr>
          <p:cNvPr id="5" name="Picture 4">
            <a:extLst>
              <a:ext uri="{FF2B5EF4-FFF2-40B4-BE49-F238E27FC236}">
                <a16:creationId xmlns:a16="http://schemas.microsoft.com/office/drawing/2014/main" id="{595A0EE4-79E4-3B99-2D00-5907A940F531}"/>
              </a:ext>
            </a:extLst>
          </p:cNvPr>
          <p:cNvPicPr>
            <a:picLocks noChangeAspect="1"/>
          </p:cNvPicPr>
          <p:nvPr/>
        </p:nvPicPr>
        <p:blipFill>
          <a:blip r:embed="rId4"/>
          <a:stretch>
            <a:fillRect/>
          </a:stretch>
        </p:blipFill>
        <p:spPr>
          <a:xfrm>
            <a:off x="276933" y="4803388"/>
            <a:ext cx="3229426" cy="1400370"/>
          </a:xfrm>
          <a:prstGeom prst="rect">
            <a:avLst/>
          </a:prstGeom>
        </p:spPr>
      </p:pic>
    </p:spTree>
    <p:extLst>
      <p:ext uri="{BB962C8B-B14F-4D97-AF65-F5344CB8AC3E}">
        <p14:creationId xmlns:p14="http://schemas.microsoft.com/office/powerpoint/2010/main" val="29083020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23B6B6-C7DB-7CC7-FC30-83D3B5B7D4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DF506D0-7566-7EE3-0E25-2BF6AE37273B}"/>
              </a:ext>
            </a:extLst>
          </p:cNvPr>
          <p:cNvSpPr>
            <a:spLocks noGrp="1"/>
          </p:cNvSpPr>
          <p:nvPr>
            <p:ph type="title"/>
          </p:nvPr>
        </p:nvSpPr>
        <p:spPr>
          <a:xfrm>
            <a:off x="9728" y="6527261"/>
            <a:ext cx="12192000" cy="321012"/>
          </a:xfrm>
          <a:solidFill>
            <a:srgbClr val="5B9BD5"/>
          </a:solidFill>
          <a:ln>
            <a:noFill/>
          </a:ln>
        </p:spPr>
        <p:txBody>
          <a:bodyPr>
            <a:normAutofit fontScale="90000"/>
          </a:bodyPr>
          <a:lstStyle/>
          <a:p>
            <a:pPr algn="ctr"/>
            <a:endParaRPr lang="en-US" sz="2800" spc="300" dirty="0">
              <a:solidFill>
                <a:srgbClr val="5B9BD5"/>
              </a:solidFill>
              <a:latin typeface="Arial Black" panose="020B0A04020102020204" pitchFamily="34" charset="0"/>
            </a:endParaRPr>
          </a:p>
        </p:txBody>
      </p:sp>
      <p:pic>
        <p:nvPicPr>
          <p:cNvPr id="11" name="Picture 10">
            <a:extLst>
              <a:ext uri="{FF2B5EF4-FFF2-40B4-BE49-F238E27FC236}">
                <a16:creationId xmlns:a16="http://schemas.microsoft.com/office/drawing/2014/main" id="{0E5488C9-0512-5110-3B07-F2F5E0291E2F}"/>
              </a:ext>
            </a:extLst>
          </p:cNvPr>
          <p:cNvPicPr>
            <a:picLocks noChangeAspect="1"/>
          </p:cNvPicPr>
          <p:nvPr/>
        </p:nvPicPr>
        <p:blipFill>
          <a:blip r:embed="rId3"/>
          <a:stretch>
            <a:fillRect/>
          </a:stretch>
        </p:blipFill>
        <p:spPr>
          <a:xfrm rot="5400000">
            <a:off x="5975970" y="335622"/>
            <a:ext cx="240060" cy="12192001"/>
          </a:xfrm>
          <a:prstGeom prst="rect">
            <a:avLst/>
          </a:prstGeom>
        </p:spPr>
      </p:pic>
      <p:graphicFrame>
        <p:nvGraphicFramePr>
          <p:cNvPr id="3" name="Table 2">
            <a:extLst>
              <a:ext uri="{FF2B5EF4-FFF2-40B4-BE49-F238E27FC236}">
                <a16:creationId xmlns:a16="http://schemas.microsoft.com/office/drawing/2014/main" id="{A2A51A22-1C5D-DDBB-B16E-1D18785BA0FA}"/>
              </a:ext>
            </a:extLst>
          </p:cNvPr>
          <p:cNvGraphicFramePr>
            <a:graphicFrameLocks noGrp="1"/>
          </p:cNvGraphicFramePr>
          <p:nvPr>
            <p:extLst>
              <p:ext uri="{D42A27DB-BD31-4B8C-83A1-F6EECF244321}">
                <p14:modId xmlns:p14="http://schemas.microsoft.com/office/powerpoint/2010/main" val="356437193"/>
              </p:ext>
            </p:extLst>
          </p:nvPr>
        </p:nvGraphicFramePr>
        <p:xfrm>
          <a:off x="573741" y="521200"/>
          <a:ext cx="11017624" cy="5617067"/>
        </p:xfrm>
        <a:graphic>
          <a:graphicData uri="http://schemas.openxmlformats.org/drawingml/2006/table">
            <a:tbl>
              <a:tblPr firstRow="1" firstCol="1" bandRow="1"/>
              <a:tblGrid>
                <a:gridCol w="3110753">
                  <a:extLst>
                    <a:ext uri="{9D8B030D-6E8A-4147-A177-3AD203B41FA5}">
                      <a16:colId xmlns:a16="http://schemas.microsoft.com/office/drawing/2014/main" val="3380849158"/>
                    </a:ext>
                  </a:extLst>
                </a:gridCol>
                <a:gridCol w="7906871">
                  <a:extLst>
                    <a:ext uri="{9D8B030D-6E8A-4147-A177-3AD203B41FA5}">
                      <a16:colId xmlns:a16="http://schemas.microsoft.com/office/drawing/2014/main" val="376391609"/>
                    </a:ext>
                  </a:extLst>
                </a:gridCol>
              </a:tblGrid>
              <a:tr h="1009279">
                <a:tc gridSpan="2">
                  <a:txBody>
                    <a:bodyPr/>
                    <a:lstStyle/>
                    <a:p>
                      <a:pPr marL="0" marR="0">
                        <a:spcBef>
                          <a:spcPts val="600"/>
                        </a:spcBef>
                        <a:spcAft>
                          <a:spcPts val="600"/>
                        </a:spcAft>
                      </a:pPr>
                      <a:r>
                        <a:rPr lang="en-US" sz="2800" b="1"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IV Child Welfare </a:t>
                      </a:r>
                      <a:r>
                        <a:rPr lang="en-US" sz="2800" b="1" i="1"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(continued)</a:t>
                      </a:r>
                    </a:p>
                    <a:p>
                      <a:pPr marL="0" marR="0">
                        <a:spcBef>
                          <a:spcPts val="600"/>
                        </a:spcBef>
                        <a:spcAft>
                          <a:spcPts val="600"/>
                        </a:spcAft>
                      </a:pPr>
                      <a:endParaRPr lang="en-US" sz="2400" kern="100" dirty="0">
                        <a:solidFill>
                          <a:srgbClr val="023F5C"/>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611201845"/>
                  </a:ext>
                </a:extLst>
              </a:tr>
              <a:tr h="931367">
                <a:tc>
                  <a:txBody>
                    <a:bodyPr/>
                    <a:lstStyle/>
                    <a:p>
                      <a:pPr marL="0" marR="0">
                        <a:spcBef>
                          <a:spcPts val="600"/>
                        </a:spcBef>
                        <a:spcAft>
                          <a:spcPts val="600"/>
                        </a:spcAft>
                      </a:pPr>
                      <a:r>
                        <a:rPr lang="en-US" sz="2400"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Congregate Care Bridge Funding</a:t>
                      </a:r>
                      <a:endParaRPr lang="en-US" sz="2400" kern="100" dirty="0">
                        <a:solidFill>
                          <a:srgbClr val="023F5C"/>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spcBef>
                          <a:spcPts val="0"/>
                        </a:spcBef>
                        <a:spcAft>
                          <a:spcPts val="0"/>
                        </a:spcAft>
                      </a:pPr>
                      <a:r>
                        <a:rPr lang="en-US" sz="2400"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NCDHHS is assessing potential options, but cannot confirm whether there will be any funding available at this time.</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19019312"/>
                  </a:ext>
                </a:extLst>
              </a:tr>
              <a:tr h="963701">
                <a:tc>
                  <a:txBody>
                    <a:bodyPr/>
                    <a:lstStyle/>
                    <a:p>
                      <a:pPr marL="0" marR="0">
                        <a:spcBef>
                          <a:spcPts val="600"/>
                        </a:spcBef>
                        <a:spcAft>
                          <a:spcPts val="600"/>
                        </a:spcAft>
                      </a:pPr>
                      <a:r>
                        <a:rPr lang="en-US" sz="2400"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Kinship Care Reimbursement</a:t>
                      </a:r>
                      <a:endParaRPr lang="en-US" sz="2400" kern="100" dirty="0">
                        <a:solidFill>
                          <a:srgbClr val="023F5C"/>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spcBef>
                          <a:spcPts val="0"/>
                        </a:spcBef>
                        <a:spcAft>
                          <a:spcPts val="0"/>
                        </a:spcAft>
                      </a:pPr>
                      <a:r>
                        <a:rPr lang="en-US" sz="2400"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Rate based on half of the standard foster care board rate (effective November 16, 2023).  50% State/50% County Share.</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3413095"/>
                  </a:ext>
                </a:extLst>
              </a:tr>
              <a:tr h="2596705">
                <a:tc>
                  <a:txBody>
                    <a:bodyPr/>
                    <a:lstStyle/>
                    <a:p>
                      <a:pPr marL="0" marR="0">
                        <a:spcBef>
                          <a:spcPts val="600"/>
                        </a:spcBef>
                        <a:spcAft>
                          <a:spcPts val="600"/>
                        </a:spcAft>
                      </a:pPr>
                      <a:r>
                        <a:rPr lang="en-US" sz="2400"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Emergency Placement Fund</a:t>
                      </a:r>
                      <a:endParaRPr lang="en-US" sz="2400" kern="100" dirty="0">
                        <a:solidFill>
                          <a:srgbClr val="023F5C"/>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spcBef>
                          <a:spcPts val="0"/>
                        </a:spcBef>
                        <a:spcAft>
                          <a:spcPts val="0"/>
                        </a:spcAft>
                      </a:pPr>
                      <a:r>
                        <a:rPr lang="en-US" sz="2400"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Funds allocated to assist county departments of social services in preventing children from staying in the DSS office while awaiting an appropriate Medicaid leveled treatment placement.</a:t>
                      </a:r>
                    </a:p>
                    <a:p>
                      <a:pPr marL="0" marR="0" lvl="0" indent="0" algn="l" defTabSz="914400" rtl="0" eaLnBrk="1" fontAlgn="auto" latinLnBrk="0" hangingPunct="1">
                        <a:lnSpc>
                          <a:spcPct val="100000"/>
                        </a:lnSpc>
                        <a:spcBef>
                          <a:spcPts val="600"/>
                        </a:spcBef>
                        <a:spcAft>
                          <a:spcPts val="600"/>
                        </a:spcAft>
                        <a:buClrTx/>
                        <a:buSzTx/>
                        <a:buFontTx/>
                        <a:buNone/>
                        <a:tabLst/>
                        <a:defRPr/>
                      </a:pPr>
                      <a:r>
                        <a:rPr lang="en-US" sz="2400" kern="100" dirty="0">
                          <a:solidFill>
                            <a:srgbClr val="ED7B2E"/>
                          </a:solidFill>
                          <a:effectLst/>
                          <a:latin typeface="Calibri" panose="020F0502020204030204" pitchFamily="34" charset="0"/>
                          <a:ea typeface="Aptos" panose="020B0004020202020204" pitchFamily="34" charset="0"/>
                          <a:cs typeface="Times New Roman" panose="02020603050405020304" pitchFamily="18" charset="0"/>
                        </a:rPr>
                        <a:t>1571 Part II</a:t>
                      </a:r>
                    </a:p>
                    <a:p>
                      <a:pPr marL="0" marR="0">
                        <a:spcBef>
                          <a:spcPts val="0"/>
                        </a:spcBef>
                        <a:spcAft>
                          <a:spcPts val="0"/>
                        </a:spcAft>
                      </a:pPr>
                      <a:r>
                        <a:rPr lang="en-US" sz="2400" kern="100" dirty="0">
                          <a:solidFill>
                            <a:srgbClr val="5B9BD5"/>
                          </a:solidFill>
                          <a:effectLst/>
                          <a:latin typeface="Calibri" panose="020F0502020204030204" pitchFamily="34" charset="0"/>
                          <a:ea typeface="Aptos" panose="020B0004020202020204" pitchFamily="34" charset="0"/>
                          <a:cs typeface="Times New Roman" panose="02020603050405020304" pitchFamily="18" charset="0"/>
                        </a:rPr>
                        <a:t>Identified practices which can be supported with these funds are in </a:t>
                      </a:r>
                      <a:r>
                        <a:rPr lang="en-US" sz="2400" kern="100" dirty="0">
                          <a:solidFill>
                            <a:srgbClr val="5B9BD5"/>
                          </a:solidFill>
                          <a:effectLst/>
                          <a:latin typeface="Calibri" panose="020F0502020204030204" pitchFamily="34" charset="0"/>
                          <a:ea typeface="Aptos" panose="020B000402020202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DCDL CWS-08-2024 </a:t>
                      </a:r>
                      <a:r>
                        <a:rPr lang="en-US" sz="2400" kern="100" dirty="0">
                          <a:solidFill>
                            <a:srgbClr val="5B9BD5"/>
                          </a:solidFill>
                          <a:effectLst/>
                          <a:latin typeface="Calibri" panose="020F0502020204030204" pitchFamily="34" charset="0"/>
                          <a:ea typeface="Aptos" panose="020B0004020202020204" pitchFamily="34" charset="0"/>
                          <a:cs typeface="Times New Roman" panose="02020603050405020304" pitchFamily="18" charset="0"/>
                        </a:rPr>
                        <a:t>and </a:t>
                      </a:r>
                      <a:r>
                        <a:rPr lang="en-US" sz="2400" kern="100" dirty="0">
                          <a:solidFill>
                            <a:srgbClr val="5B9BD5"/>
                          </a:solidFill>
                          <a:effectLst/>
                          <a:latin typeface="Calibri" panose="020F0502020204030204" pitchFamily="34" charset="0"/>
                          <a:ea typeface="Aptos" panose="020B000402020202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CWS-73-2024</a:t>
                      </a:r>
                      <a:r>
                        <a:rPr lang="en-US" sz="2400" kern="100" dirty="0">
                          <a:solidFill>
                            <a:srgbClr val="5B9BD5"/>
                          </a:solidFill>
                          <a:effectLst/>
                          <a:latin typeface="Calibri" panose="020F0502020204030204" pitchFamily="34" charset="0"/>
                          <a:ea typeface="Aptos" panose="020B0004020202020204" pitchFamily="34" charset="0"/>
                          <a:cs typeface="Times New Roman" panose="02020603050405020304" pitchFamily="18" charset="0"/>
                        </a:rPr>
                        <a:t>.</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89179"/>
                  </a:ext>
                </a:extLst>
              </a:tr>
            </a:tbl>
          </a:graphicData>
        </a:graphic>
      </p:graphicFrame>
      <p:pic>
        <p:nvPicPr>
          <p:cNvPr id="4" name="Picture 3">
            <a:extLst>
              <a:ext uri="{FF2B5EF4-FFF2-40B4-BE49-F238E27FC236}">
                <a16:creationId xmlns:a16="http://schemas.microsoft.com/office/drawing/2014/main" id="{42EFF7B3-3BD6-33F5-9611-966D7F89CFC8}"/>
              </a:ext>
            </a:extLst>
          </p:cNvPr>
          <p:cNvPicPr>
            <a:picLocks noChangeAspect="1"/>
          </p:cNvPicPr>
          <p:nvPr/>
        </p:nvPicPr>
        <p:blipFill>
          <a:blip r:embed="rId6"/>
          <a:stretch>
            <a:fillRect/>
          </a:stretch>
        </p:blipFill>
        <p:spPr>
          <a:xfrm>
            <a:off x="276933" y="4803388"/>
            <a:ext cx="3229426" cy="1400370"/>
          </a:xfrm>
          <a:prstGeom prst="rect">
            <a:avLst/>
          </a:prstGeom>
        </p:spPr>
      </p:pic>
    </p:spTree>
    <p:extLst>
      <p:ext uri="{BB962C8B-B14F-4D97-AF65-F5344CB8AC3E}">
        <p14:creationId xmlns:p14="http://schemas.microsoft.com/office/powerpoint/2010/main" val="17990596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4B2073-937B-9B17-B74D-3E813A7F02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39C90B-A447-E673-4BD0-26745091902C}"/>
              </a:ext>
            </a:extLst>
          </p:cNvPr>
          <p:cNvSpPr>
            <a:spLocks noGrp="1"/>
          </p:cNvSpPr>
          <p:nvPr>
            <p:ph type="title"/>
          </p:nvPr>
        </p:nvSpPr>
        <p:spPr>
          <a:xfrm>
            <a:off x="9728" y="6527261"/>
            <a:ext cx="12192000" cy="321012"/>
          </a:xfrm>
          <a:solidFill>
            <a:srgbClr val="5B9BD5"/>
          </a:solidFill>
          <a:ln>
            <a:noFill/>
          </a:ln>
        </p:spPr>
        <p:txBody>
          <a:bodyPr>
            <a:normAutofit fontScale="90000"/>
          </a:bodyPr>
          <a:lstStyle/>
          <a:p>
            <a:pPr algn="ctr"/>
            <a:endParaRPr lang="en-US" sz="2800" spc="300" dirty="0">
              <a:solidFill>
                <a:srgbClr val="5B9BD5"/>
              </a:solidFill>
              <a:latin typeface="Arial Black" panose="020B0A04020102020204" pitchFamily="34" charset="0"/>
            </a:endParaRPr>
          </a:p>
        </p:txBody>
      </p:sp>
      <p:pic>
        <p:nvPicPr>
          <p:cNvPr id="11" name="Picture 10">
            <a:extLst>
              <a:ext uri="{FF2B5EF4-FFF2-40B4-BE49-F238E27FC236}">
                <a16:creationId xmlns:a16="http://schemas.microsoft.com/office/drawing/2014/main" id="{64E060CD-357B-5526-9235-84CFDBCC5CD8}"/>
              </a:ext>
            </a:extLst>
          </p:cNvPr>
          <p:cNvPicPr>
            <a:picLocks noChangeAspect="1"/>
          </p:cNvPicPr>
          <p:nvPr/>
        </p:nvPicPr>
        <p:blipFill>
          <a:blip r:embed="rId3"/>
          <a:stretch>
            <a:fillRect/>
          </a:stretch>
        </p:blipFill>
        <p:spPr>
          <a:xfrm rot="5400000">
            <a:off x="5975970" y="335622"/>
            <a:ext cx="240060" cy="12192001"/>
          </a:xfrm>
          <a:prstGeom prst="rect">
            <a:avLst/>
          </a:prstGeom>
        </p:spPr>
      </p:pic>
      <p:graphicFrame>
        <p:nvGraphicFramePr>
          <p:cNvPr id="3" name="Table 2">
            <a:extLst>
              <a:ext uri="{FF2B5EF4-FFF2-40B4-BE49-F238E27FC236}">
                <a16:creationId xmlns:a16="http://schemas.microsoft.com/office/drawing/2014/main" id="{A383AF32-6945-3EEB-9334-C243E990C933}"/>
              </a:ext>
            </a:extLst>
          </p:cNvPr>
          <p:cNvGraphicFramePr>
            <a:graphicFrameLocks noGrp="1"/>
          </p:cNvGraphicFramePr>
          <p:nvPr>
            <p:extLst>
              <p:ext uri="{D42A27DB-BD31-4B8C-83A1-F6EECF244321}">
                <p14:modId xmlns:p14="http://schemas.microsoft.com/office/powerpoint/2010/main" val="1362898575"/>
              </p:ext>
            </p:extLst>
          </p:nvPr>
        </p:nvGraphicFramePr>
        <p:xfrm>
          <a:off x="573741" y="521201"/>
          <a:ext cx="11017624" cy="5783028"/>
        </p:xfrm>
        <a:graphic>
          <a:graphicData uri="http://schemas.openxmlformats.org/drawingml/2006/table">
            <a:tbl>
              <a:tblPr firstRow="1" firstCol="1" bandRow="1"/>
              <a:tblGrid>
                <a:gridCol w="3110753">
                  <a:extLst>
                    <a:ext uri="{9D8B030D-6E8A-4147-A177-3AD203B41FA5}">
                      <a16:colId xmlns:a16="http://schemas.microsoft.com/office/drawing/2014/main" val="3380849158"/>
                    </a:ext>
                  </a:extLst>
                </a:gridCol>
                <a:gridCol w="7906871">
                  <a:extLst>
                    <a:ext uri="{9D8B030D-6E8A-4147-A177-3AD203B41FA5}">
                      <a16:colId xmlns:a16="http://schemas.microsoft.com/office/drawing/2014/main" val="376391609"/>
                    </a:ext>
                  </a:extLst>
                </a:gridCol>
              </a:tblGrid>
              <a:tr h="1030354">
                <a:tc gridSpan="2">
                  <a:txBody>
                    <a:bodyPr/>
                    <a:lstStyle/>
                    <a:p>
                      <a:pPr marL="0" marR="0">
                        <a:spcBef>
                          <a:spcPts val="600"/>
                        </a:spcBef>
                        <a:spcAft>
                          <a:spcPts val="600"/>
                        </a:spcAft>
                      </a:pPr>
                      <a:r>
                        <a:rPr lang="en-US" sz="2800" b="1"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IV Child Welfare </a:t>
                      </a:r>
                      <a:r>
                        <a:rPr lang="en-US" sz="2800" b="1" i="1"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(continued)</a:t>
                      </a:r>
                    </a:p>
                    <a:p>
                      <a:pPr marL="0" marR="0">
                        <a:spcBef>
                          <a:spcPts val="600"/>
                        </a:spcBef>
                        <a:spcAft>
                          <a:spcPts val="600"/>
                        </a:spcAft>
                      </a:pPr>
                      <a:endParaRPr lang="en-US" sz="2400" kern="100" dirty="0">
                        <a:solidFill>
                          <a:srgbClr val="023F5C"/>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611201845"/>
                  </a:ext>
                </a:extLst>
              </a:tr>
              <a:tr h="1994234">
                <a:tc>
                  <a:txBody>
                    <a:bodyPr/>
                    <a:lstStyle/>
                    <a:p>
                      <a:pPr marL="0" marR="0">
                        <a:spcBef>
                          <a:spcPts val="600"/>
                        </a:spcBef>
                        <a:spcAft>
                          <a:spcPts val="600"/>
                        </a:spcAft>
                      </a:pPr>
                      <a:r>
                        <a:rPr lang="en-US" sz="2400"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FMAP</a:t>
                      </a:r>
                      <a:endParaRPr lang="en-US" sz="2400" kern="100" dirty="0">
                        <a:solidFill>
                          <a:srgbClr val="023F5C"/>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spcBef>
                          <a:spcPts val="0"/>
                        </a:spcBef>
                        <a:spcAft>
                          <a:spcPts val="600"/>
                        </a:spcAft>
                      </a:pPr>
                      <a:r>
                        <a:rPr lang="en-US" sz="2400"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The FMAP rate is used to determine the federal share for Title IV-E funding for foster care maintenance, adoption assistance, and guardianship assistance. Effective October 2024, the regular FMAP is 65.06%, and changes in October 2025 are expected to be minimal.</a:t>
                      </a:r>
                      <a:endParaRPr lang="en-US" sz="2400" kern="100" dirty="0">
                        <a:solidFill>
                          <a:srgbClr val="023F5C"/>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19019312"/>
                  </a:ext>
                </a:extLst>
              </a:tr>
              <a:tr h="2642360">
                <a:tc>
                  <a:txBody>
                    <a:bodyPr/>
                    <a:lstStyle/>
                    <a:p>
                      <a:pPr marL="0" marR="0">
                        <a:spcBef>
                          <a:spcPts val="600"/>
                        </a:spcBef>
                        <a:spcAft>
                          <a:spcPts val="600"/>
                        </a:spcAft>
                      </a:pPr>
                      <a:r>
                        <a:rPr lang="en-US" sz="2400"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Child Welfare Information System</a:t>
                      </a:r>
                      <a:endParaRPr lang="en-US" sz="2400" kern="100" dirty="0">
                        <a:solidFill>
                          <a:srgbClr val="023F5C"/>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spcBef>
                          <a:spcPts val="600"/>
                        </a:spcBef>
                        <a:spcAft>
                          <a:spcPts val="600"/>
                        </a:spcAft>
                      </a:pPr>
                      <a:r>
                        <a:rPr lang="en-US" sz="2400"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The new system is called </a:t>
                      </a:r>
                      <a:r>
                        <a:rPr lang="en-US" sz="2400" kern="100" dirty="0">
                          <a:solidFill>
                            <a:srgbClr val="ED7B2E"/>
                          </a:solidFill>
                          <a:effectLst/>
                          <a:latin typeface="Calibri" panose="020F0502020204030204" pitchFamily="34" charset="0"/>
                          <a:ea typeface="Aptos" panose="020B0004020202020204" pitchFamily="34" charset="0"/>
                          <a:cs typeface="Times New Roman" panose="02020603050405020304" pitchFamily="18" charset="0"/>
                        </a:rPr>
                        <a:t>PATH NC </a:t>
                      </a:r>
                      <a:r>
                        <a:rPr lang="en-US" sz="2400"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(Partnership and Technology Hub for NC).  Module implementation plans anticipated for:</a:t>
                      </a:r>
                    </a:p>
                    <a:p>
                      <a:pPr marL="342900" marR="0" indent="-342900">
                        <a:spcBef>
                          <a:spcPts val="0"/>
                        </a:spcBef>
                        <a:spcAft>
                          <a:spcPts val="600"/>
                        </a:spcAft>
                        <a:buClr>
                          <a:srgbClr val="ED7B2E"/>
                        </a:buClr>
                        <a:buFont typeface="Arial" panose="020B0604020202020204" pitchFamily="34" charset="0"/>
                        <a:buChar char="•"/>
                      </a:pPr>
                      <a:r>
                        <a:rPr lang="en-US" sz="2300"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SFY 2024-25 – Intake and Assessment Modules</a:t>
                      </a:r>
                    </a:p>
                    <a:p>
                      <a:pPr marL="342900" marR="0" indent="-342900">
                        <a:spcBef>
                          <a:spcPts val="0"/>
                        </a:spcBef>
                        <a:spcAft>
                          <a:spcPts val="600"/>
                        </a:spcAft>
                        <a:buClr>
                          <a:srgbClr val="ED7B2E"/>
                        </a:buClr>
                        <a:buFont typeface="Arial" panose="020B0604020202020204" pitchFamily="34" charset="0"/>
                        <a:buChar char="•"/>
                      </a:pPr>
                      <a:r>
                        <a:rPr lang="en-US" sz="2300"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SFY 2025-26 – Ongoing Case Management Modules</a:t>
                      </a:r>
                    </a:p>
                    <a:p>
                      <a:pPr marL="0" marR="0">
                        <a:spcBef>
                          <a:spcPts val="0"/>
                        </a:spcBef>
                        <a:spcAft>
                          <a:spcPts val="600"/>
                        </a:spcAft>
                      </a:pPr>
                      <a:r>
                        <a:rPr lang="en-US" sz="2400" kern="100" dirty="0">
                          <a:solidFill>
                            <a:srgbClr val="023F5C"/>
                          </a:solidFill>
                          <a:effectLst/>
                          <a:latin typeface="+mn-lt"/>
                          <a:ea typeface="Aptos" panose="020B0004020202020204" pitchFamily="34" charset="0"/>
                          <a:cs typeface="Times New Roman" panose="02020603050405020304" pitchFamily="18" charset="0"/>
                        </a:rPr>
                        <a:t>Counties should expect involvement in the Readiness, </a:t>
                      </a:r>
                      <a:r>
                        <a:rPr lang="en-US" sz="2400" kern="100" dirty="0">
                          <a:solidFill>
                            <a:srgbClr val="ED7B2E"/>
                          </a:solidFill>
                          <a:effectLst/>
                          <a:latin typeface="+mn-lt"/>
                          <a:ea typeface="Aptos" panose="020B0004020202020204" pitchFamily="34" charset="0"/>
                          <a:cs typeface="Times New Roman" panose="02020603050405020304" pitchFamily="18" charset="0"/>
                        </a:rPr>
                        <a:t>Training</a:t>
                      </a:r>
                      <a:r>
                        <a:rPr lang="en-US" sz="2400" kern="100" dirty="0">
                          <a:solidFill>
                            <a:srgbClr val="023F5C"/>
                          </a:solidFill>
                          <a:effectLst/>
                          <a:latin typeface="+mn-lt"/>
                          <a:ea typeface="Aptos" panose="020B0004020202020204" pitchFamily="34" charset="0"/>
                          <a:cs typeface="Times New Roman" panose="02020603050405020304" pitchFamily="18" charset="0"/>
                        </a:rPr>
                        <a:t>, and Implementation process for about 3.5 months during SFY 2024-2025 and the beginning of SFY 2025-2026.</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66323580"/>
                  </a:ext>
                </a:extLst>
              </a:tr>
            </a:tbl>
          </a:graphicData>
        </a:graphic>
      </p:graphicFrame>
      <p:pic>
        <p:nvPicPr>
          <p:cNvPr id="4" name="Picture 3">
            <a:extLst>
              <a:ext uri="{FF2B5EF4-FFF2-40B4-BE49-F238E27FC236}">
                <a16:creationId xmlns:a16="http://schemas.microsoft.com/office/drawing/2014/main" id="{C80AB0D7-D381-7E08-1E36-0B06F1D781B5}"/>
              </a:ext>
            </a:extLst>
          </p:cNvPr>
          <p:cNvPicPr>
            <a:picLocks noChangeAspect="1"/>
          </p:cNvPicPr>
          <p:nvPr/>
        </p:nvPicPr>
        <p:blipFill>
          <a:blip r:embed="rId4"/>
          <a:stretch>
            <a:fillRect/>
          </a:stretch>
        </p:blipFill>
        <p:spPr>
          <a:xfrm>
            <a:off x="276933" y="4803388"/>
            <a:ext cx="3229426" cy="1400370"/>
          </a:xfrm>
          <a:prstGeom prst="rect">
            <a:avLst/>
          </a:prstGeom>
        </p:spPr>
      </p:pic>
    </p:spTree>
    <p:extLst>
      <p:ext uri="{BB962C8B-B14F-4D97-AF65-F5344CB8AC3E}">
        <p14:creationId xmlns:p14="http://schemas.microsoft.com/office/powerpoint/2010/main" val="13544848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A0DF4-0E93-27CF-70FC-E3CBFF2C4E65}"/>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7181962D-8CD0-B2C4-6ADF-59F3C8019B64}"/>
              </a:ext>
            </a:extLst>
          </p:cNvPr>
          <p:cNvPicPr>
            <a:picLocks noChangeAspect="1"/>
          </p:cNvPicPr>
          <p:nvPr/>
        </p:nvPicPr>
        <p:blipFill>
          <a:blip r:embed="rId3"/>
          <a:stretch>
            <a:fillRect/>
          </a:stretch>
        </p:blipFill>
        <p:spPr>
          <a:xfrm>
            <a:off x="10257692" y="5540608"/>
            <a:ext cx="1653643" cy="717066"/>
          </a:xfrm>
          <a:prstGeom prst="rect">
            <a:avLst/>
          </a:prstGeom>
        </p:spPr>
      </p:pic>
      <p:sp>
        <p:nvSpPr>
          <p:cNvPr id="2" name="Title 1">
            <a:extLst>
              <a:ext uri="{FF2B5EF4-FFF2-40B4-BE49-F238E27FC236}">
                <a16:creationId xmlns:a16="http://schemas.microsoft.com/office/drawing/2014/main" id="{51FEE1FC-22C9-5FA1-3228-42292EDD6AB0}"/>
              </a:ext>
            </a:extLst>
          </p:cNvPr>
          <p:cNvSpPr>
            <a:spLocks noGrp="1"/>
          </p:cNvSpPr>
          <p:nvPr>
            <p:ph type="title"/>
          </p:nvPr>
        </p:nvSpPr>
        <p:spPr>
          <a:xfrm>
            <a:off x="9728" y="6527261"/>
            <a:ext cx="12192000" cy="321012"/>
          </a:xfrm>
          <a:solidFill>
            <a:srgbClr val="5B9BD5"/>
          </a:solidFill>
          <a:ln>
            <a:noFill/>
          </a:ln>
        </p:spPr>
        <p:txBody>
          <a:bodyPr>
            <a:normAutofit fontScale="90000"/>
          </a:bodyPr>
          <a:lstStyle/>
          <a:p>
            <a:pPr algn="ctr"/>
            <a:endParaRPr lang="en-US" sz="2800" spc="300" dirty="0">
              <a:solidFill>
                <a:srgbClr val="5B9BD5"/>
              </a:solidFill>
              <a:latin typeface="Arial Black" panose="020B0A04020102020204" pitchFamily="34" charset="0"/>
            </a:endParaRPr>
          </a:p>
        </p:txBody>
      </p:sp>
      <p:pic>
        <p:nvPicPr>
          <p:cNvPr id="11" name="Picture 10">
            <a:extLst>
              <a:ext uri="{FF2B5EF4-FFF2-40B4-BE49-F238E27FC236}">
                <a16:creationId xmlns:a16="http://schemas.microsoft.com/office/drawing/2014/main" id="{B5FCBA11-0A8D-F6F0-7FA6-2C408E2C8CA0}"/>
              </a:ext>
            </a:extLst>
          </p:cNvPr>
          <p:cNvPicPr>
            <a:picLocks noChangeAspect="1"/>
          </p:cNvPicPr>
          <p:nvPr/>
        </p:nvPicPr>
        <p:blipFill>
          <a:blip r:embed="rId4"/>
          <a:stretch>
            <a:fillRect/>
          </a:stretch>
        </p:blipFill>
        <p:spPr>
          <a:xfrm rot="5400000">
            <a:off x="5975970" y="335622"/>
            <a:ext cx="240060" cy="12192001"/>
          </a:xfrm>
          <a:prstGeom prst="rect">
            <a:avLst/>
          </a:prstGeom>
        </p:spPr>
      </p:pic>
      <p:graphicFrame>
        <p:nvGraphicFramePr>
          <p:cNvPr id="3" name="Table 2">
            <a:extLst>
              <a:ext uri="{FF2B5EF4-FFF2-40B4-BE49-F238E27FC236}">
                <a16:creationId xmlns:a16="http://schemas.microsoft.com/office/drawing/2014/main" id="{718A9CCF-A403-DC2A-AB8A-1AB56E2F7798}"/>
              </a:ext>
            </a:extLst>
          </p:cNvPr>
          <p:cNvGraphicFramePr>
            <a:graphicFrameLocks noGrp="1"/>
          </p:cNvGraphicFramePr>
          <p:nvPr>
            <p:extLst>
              <p:ext uri="{D42A27DB-BD31-4B8C-83A1-F6EECF244321}">
                <p14:modId xmlns:p14="http://schemas.microsoft.com/office/powerpoint/2010/main" val="2832022376"/>
              </p:ext>
            </p:extLst>
          </p:nvPr>
        </p:nvGraphicFramePr>
        <p:xfrm>
          <a:off x="573741" y="521200"/>
          <a:ext cx="11172782" cy="5765169"/>
        </p:xfrm>
        <a:graphic>
          <a:graphicData uri="http://schemas.openxmlformats.org/drawingml/2006/table">
            <a:tbl>
              <a:tblPr firstRow="1" firstCol="1" bandRow="1"/>
              <a:tblGrid>
                <a:gridCol w="3154561">
                  <a:extLst>
                    <a:ext uri="{9D8B030D-6E8A-4147-A177-3AD203B41FA5}">
                      <a16:colId xmlns:a16="http://schemas.microsoft.com/office/drawing/2014/main" val="3380849158"/>
                    </a:ext>
                  </a:extLst>
                </a:gridCol>
                <a:gridCol w="8018221">
                  <a:extLst>
                    <a:ext uri="{9D8B030D-6E8A-4147-A177-3AD203B41FA5}">
                      <a16:colId xmlns:a16="http://schemas.microsoft.com/office/drawing/2014/main" val="376391609"/>
                    </a:ext>
                  </a:extLst>
                </a:gridCol>
              </a:tblGrid>
              <a:tr h="1006624">
                <a:tc gridSpan="2">
                  <a:txBody>
                    <a:bodyPr/>
                    <a:lstStyle/>
                    <a:p>
                      <a:pPr marL="0" marR="0">
                        <a:spcBef>
                          <a:spcPts val="600"/>
                        </a:spcBef>
                        <a:spcAft>
                          <a:spcPts val="600"/>
                        </a:spcAft>
                      </a:pPr>
                      <a:r>
                        <a:rPr lang="en-US" sz="2800" b="1"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V  Child Support</a:t>
                      </a:r>
                    </a:p>
                    <a:p>
                      <a:pPr marL="0" marR="0">
                        <a:spcBef>
                          <a:spcPts val="600"/>
                        </a:spcBef>
                        <a:spcAft>
                          <a:spcPts val="600"/>
                        </a:spcAft>
                      </a:pPr>
                      <a:endParaRPr lang="en-US" sz="2400" kern="100" dirty="0">
                        <a:solidFill>
                          <a:srgbClr val="023F5C"/>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611201845"/>
                  </a:ext>
                </a:extLst>
              </a:tr>
              <a:tr h="1625684">
                <a:tc>
                  <a:txBody>
                    <a:bodyPr/>
                    <a:lstStyle/>
                    <a:p>
                      <a:pPr marL="0" marR="0">
                        <a:spcBef>
                          <a:spcPts val="600"/>
                        </a:spcBef>
                        <a:spcAft>
                          <a:spcPts val="600"/>
                        </a:spcAft>
                      </a:pPr>
                      <a:r>
                        <a:rPr lang="en-US" sz="2400"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IRS Background Investigation</a:t>
                      </a:r>
                      <a:endParaRPr lang="en-US" sz="2400" kern="100" dirty="0">
                        <a:solidFill>
                          <a:srgbClr val="023F5C"/>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spcBef>
                          <a:spcPts val="0"/>
                        </a:spcBef>
                        <a:spcAft>
                          <a:spcPts val="0"/>
                        </a:spcAft>
                      </a:pPr>
                      <a:r>
                        <a:rPr lang="en-US" sz="2400"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For those counties who conducted their criminal background checks for all staff in SFY 2020-2021, </a:t>
                      </a:r>
                      <a:r>
                        <a:rPr lang="en-US" sz="2400" kern="100" dirty="0">
                          <a:solidFill>
                            <a:srgbClr val="ED7D31"/>
                          </a:solidFill>
                          <a:effectLst/>
                          <a:latin typeface="Calibri" panose="020F0502020204030204" pitchFamily="34" charset="0"/>
                          <a:ea typeface="Aptos" panose="020B0004020202020204" pitchFamily="34" charset="0"/>
                          <a:cs typeface="Times New Roman" panose="02020603050405020304" pitchFamily="18" charset="0"/>
                        </a:rPr>
                        <a:t>the five-year requirement for redoing the check will be in SFY 2025-2026</a:t>
                      </a:r>
                      <a:r>
                        <a:rPr lang="en-US" sz="2400" kern="100" dirty="0">
                          <a:solidFill>
                            <a:srgbClr val="ED7B2E"/>
                          </a:solidFill>
                          <a:effectLst/>
                          <a:latin typeface="Calibri" panose="020F0502020204030204" pitchFamily="34" charset="0"/>
                          <a:ea typeface="Aptos" panose="020B0004020202020204" pitchFamily="34" charset="0"/>
                          <a:cs typeface="Times New Roman" panose="02020603050405020304" pitchFamily="18" charset="0"/>
                        </a:rPr>
                        <a:t>.  Cost estimate is $24 per employee + fees charged by local sheriff’s department.</a:t>
                      </a:r>
                      <a:endParaRPr lang="en-US" sz="2400" kern="100" dirty="0">
                        <a:solidFill>
                          <a:srgbClr val="ED7B2E"/>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3941572752"/>
                  </a:ext>
                </a:extLst>
              </a:tr>
              <a:tr h="2743200">
                <a:tc>
                  <a:txBody>
                    <a:bodyPr/>
                    <a:lstStyle/>
                    <a:p>
                      <a:pPr marL="0" marR="0">
                        <a:spcBef>
                          <a:spcPts val="600"/>
                        </a:spcBef>
                        <a:spcAft>
                          <a:spcPts val="600"/>
                        </a:spcAft>
                      </a:pPr>
                      <a:r>
                        <a:rPr lang="en-US" sz="2400"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Genetic Testing</a:t>
                      </a:r>
                      <a:endParaRPr lang="en-US" sz="2400" kern="100" dirty="0">
                        <a:solidFill>
                          <a:srgbClr val="023F5C"/>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spcBef>
                          <a:spcPts val="0"/>
                        </a:spcBef>
                        <a:spcAft>
                          <a:spcPts val="0"/>
                        </a:spcAft>
                      </a:pPr>
                      <a:r>
                        <a:rPr lang="en-US" sz="2400"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The State maintains an umbrella contract with a paternity testing vendor and counties benefit from the negotiated state rate.  </a:t>
                      </a:r>
                      <a:r>
                        <a:rPr lang="en-US" sz="2400" kern="100" dirty="0">
                          <a:solidFill>
                            <a:srgbClr val="ED7B2E"/>
                          </a:solidFill>
                          <a:effectLst/>
                          <a:latin typeface="Calibri" panose="020F0502020204030204" pitchFamily="34" charset="0"/>
                          <a:ea typeface="Aptos" panose="020B0004020202020204" pitchFamily="34" charset="0"/>
                          <a:cs typeface="Times New Roman" panose="02020603050405020304" pitchFamily="18" charset="0"/>
                        </a:rPr>
                        <a:t>Current contracted rate of sample collection cost if conducted by LabCorp is $42 per person; if by certified child support staff is $21 per person.</a:t>
                      </a:r>
                    </a:p>
                    <a:p>
                      <a:pPr marL="0" marR="0">
                        <a:spcBef>
                          <a:spcPts val="0"/>
                        </a:spcBef>
                        <a:spcAft>
                          <a:spcPts val="0"/>
                        </a:spcAft>
                      </a:pPr>
                      <a:r>
                        <a:rPr lang="en-US" sz="2400"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County offices may choose to have individual contracts to perform paternity testing for child support purposes.</a:t>
                      </a:r>
                      <a:endParaRPr lang="en-US" sz="2400" kern="100" dirty="0">
                        <a:solidFill>
                          <a:srgbClr val="023F5C"/>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19019312"/>
                  </a:ext>
                </a:extLst>
              </a:tr>
              <a:tr h="389661">
                <a:tc>
                  <a:txBody>
                    <a:bodyPr/>
                    <a:lstStyle/>
                    <a:p>
                      <a:pPr marL="0" marR="0">
                        <a:spcBef>
                          <a:spcPts val="600"/>
                        </a:spcBef>
                        <a:spcAft>
                          <a:spcPts val="600"/>
                        </a:spcAft>
                      </a:pPr>
                      <a:r>
                        <a:rPr lang="en-US" sz="2400"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Offset – IV-D Incentive</a:t>
                      </a:r>
                      <a:endParaRPr lang="en-US" sz="2400" kern="100" dirty="0">
                        <a:solidFill>
                          <a:srgbClr val="023F5C"/>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spcBef>
                          <a:spcPts val="0"/>
                        </a:spcBef>
                        <a:spcAft>
                          <a:spcPts val="0"/>
                        </a:spcAft>
                      </a:pPr>
                      <a:r>
                        <a:rPr lang="en-US" sz="2400"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No change</a:t>
                      </a:r>
                      <a:endParaRPr lang="en-US" sz="2400" kern="100" dirty="0">
                        <a:solidFill>
                          <a:srgbClr val="023F5C"/>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66323580"/>
                  </a:ext>
                </a:extLst>
              </a:tr>
            </a:tbl>
          </a:graphicData>
        </a:graphic>
      </p:graphicFrame>
    </p:spTree>
    <p:extLst>
      <p:ext uri="{BB962C8B-B14F-4D97-AF65-F5344CB8AC3E}">
        <p14:creationId xmlns:p14="http://schemas.microsoft.com/office/powerpoint/2010/main" val="26999783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9E1DAB-7254-8EA1-24E9-A30C55C589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E86A19-A70A-09A1-414E-8AF0008369F6}"/>
              </a:ext>
            </a:extLst>
          </p:cNvPr>
          <p:cNvSpPr>
            <a:spLocks noGrp="1"/>
          </p:cNvSpPr>
          <p:nvPr>
            <p:ph type="title"/>
          </p:nvPr>
        </p:nvSpPr>
        <p:spPr>
          <a:xfrm>
            <a:off x="9728" y="6527261"/>
            <a:ext cx="12192000" cy="321012"/>
          </a:xfrm>
          <a:solidFill>
            <a:srgbClr val="5B9BD5"/>
          </a:solidFill>
          <a:ln>
            <a:noFill/>
          </a:ln>
        </p:spPr>
        <p:txBody>
          <a:bodyPr>
            <a:normAutofit fontScale="90000"/>
          </a:bodyPr>
          <a:lstStyle/>
          <a:p>
            <a:pPr algn="ctr"/>
            <a:endParaRPr lang="en-US" sz="2800" spc="300" dirty="0">
              <a:solidFill>
                <a:srgbClr val="5B9BD5"/>
              </a:solidFill>
              <a:latin typeface="Arial Black" panose="020B0A04020102020204" pitchFamily="34" charset="0"/>
            </a:endParaRPr>
          </a:p>
        </p:txBody>
      </p:sp>
      <p:pic>
        <p:nvPicPr>
          <p:cNvPr id="11" name="Picture 10">
            <a:extLst>
              <a:ext uri="{FF2B5EF4-FFF2-40B4-BE49-F238E27FC236}">
                <a16:creationId xmlns:a16="http://schemas.microsoft.com/office/drawing/2014/main" id="{09D95D90-25E2-C074-9E73-55CA1B29F7A0}"/>
              </a:ext>
            </a:extLst>
          </p:cNvPr>
          <p:cNvPicPr>
            <a:picLocks noChangeAspect="1"/>
          </p:cNvPicPr>
          <p:nvPr/>
        </p:nvPicPr>
        <p:blipFill>
          <a:blip r:embed="rId3"/>
          <a:stretch>
            <a:fillRect/>
          </a:stretch>
        </p:blipFill>
        <p:spPr>
          <a:xfrm rot="5400000">
            <a:off x="5975970" y="335622"/>
            <a:ext cx="240060" cy="12192001"/>
          </a:xfrm>
          <a:prstGeom prst="rect">
            <a:avLst/>
          </a:prstGeom>
        </p:spPr>
      </p:pic>
      <p:graphicFrame>
        <p:nvGraphicFramePr>
          <p:cNvPr id="3" name="Table 2">
            <a:extLst>
              <a:ext uri="{FF2B5EF4-FFF2-40B4-BE49-F238E27FC236}">
                <a16:creationId xmlns:a16="http://schemas.microsoft.com/office/drawing/2014/main" id="{1839918B-6D84-B737-F226-C3680835585C}"/>
              </a:ext>
            </a:extLst>
          </p:cNvPr>
          <p:cNvGraphicFramePr>
            <a:graphicFrameLocks noGrp="1"/>
          </p:cNvGraphicFramePr>
          <p:nvPr>
            <p:extLst>
              <p:ext uri="{D42A27DB-BD31-4B8C-83A1-F6EECF244321}">
                <p14:modId xmlns:p14="http://schemas.microsoft.com/office/powerpoint/2010/main" val="3544901082"/>
              </p:ext>
            </p:extLst>
          </p:nvPr>
        </p:nvGraphicFramePr>
        <p:xfrm>
          <a:off x="573741" y="521201"/>
          <a:ext cx="11017624" cy="5641621"/>
        </p:xfrm>
        <a:graphic>
          <a:graphicData uri="http://schemas.openxmlformats.org/drawingml/2006/table">
            <a:tbl>
              <a:tblPr firstRow="1" firstCol="1" bandRow="1"/>
              <a:tblGrid>
                <a:gridCol w="3110753">
                  <a:extLst>
                    <a:ext uri="{9D8B030D-6E8A-4147-A177-3AD203B41FA5}">
                      <a16:colId xmlns:a16="http://schemas.microsoft.com/office/drawing/2014/main" val="3380849158"/>
                    </a:ext>
                  </a:extLst>
                </a:gridCol>
                <a:gridCol w="7906871">
                  <a:extLst>
                    <a:ext uri="{9D8B030D-6E8A-4147-A177-3AD203B41FA5}">
                      <a16:colId xmlns:a16="http://schemas.microsoft.com/office/drawing/2014/main" val="376391609"/>
                    </a:ext>
                  </a:extLst>
                </a:gridCol>
              </a:tblGrid>
              <a:tr h="0">
                <a:tc gridSpan="2">
                  <a:txBody>
                    <a:bodyPr/>
                    <a:lstStyle/>
                    <a:p>
                      <a:pPr marL="0" marR="0">
                        <a:spcBef>
                          <a:spcPts val="600"/>
                        </a:spcBef>
                        <a:spcAft>
                          <a:spcPts val="600"/>
                        </a:spcAft>
                      </a:pPr>
                      <a:r>
                        <a:rPr lang="en-US" sz="2800" b="1"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VI  Adult Services</a:t>
                      </a:r>
                    </a:p>
                    <a:p>
                      <a:pPr marL="0" marR="0">
                        <a:spcBef>
                          <a:spcPts val="600"/>
                        </a:spcBef>
                        <a:spcAft>
                          <a:spcPts val="600"/>
                        </a:spcAft>
                      </a:pPr>
                      <a:endParaRPr lang="en-US" sz="2400" kern="100" dirty="0">
                        <a:solidFill>
                          <a:srgbClr val="023F5C"/>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611201845"/>
                  </a:ext>
                </a:extLst>
              </a:tr>
              <a:tr h="597181">
                <a:tc>
                  <a:txBody>
                    <a:bodyPr/>
                    <a:lstStyle/>
                    <a:p>
                      <a:pPr marL="0" marR="0">
                        <a:spcBef>
                          <a:spcPts val="600"/>
                        </a:spcBef>
                        <a:spcAft>
                          <a:spcPts val="600"/>
                        </a:spcAft>
                      </a:pPr>
                      <a:r>
                        <a:rPr lang="en-US" sz="2400"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Guardianship Services</a:t>
                      </a:r>
                      <a:endParaRPr lang="en-US" sz="2400" kern="100" dirty="0">
                        <a:solidFill>
                          <a:srgbClr val="023F5C"/>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spcBef>
                          <a:spcPts val="0"/>
                        </a:spcBef>
                        <a:spcAft>
                          <a:spcPts val="0"/>
                        </a:spcAft>
                      </a:pPr>
                      <a:r>
                        <a:rPr lang="en-US" sz="2400"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No change – same allocation as received SFY 2024-25</a:t>
                      </a:r>
                    </a:p>
                  </a:txBody>
                  <a:tcPr marL="68580" marR="68580" marT="0" marB="0">
                    <a:lnL w="12700" cap="flat" cmpd="sng" algn="ctr">
                      <a:noFill/>
                      <a:prstDash val="solid"/>
                      <a:round/>
                      <a:headEnd type="none" w="med" len="med"/>
                      <a:tailEnd type="none" w="med" len="me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3941572752"/>
                  </a:ext>
                </a:extLst>
              </a:tr>
              <a:tr h="0">
                <a:tc>
                  <a:txBody>
                    <a:bodyPr/>
                    <a:lstStyle/>
                    <a:p>
                      <a:pPr marL="0" marR="0">
                        <a:spcBef>
                          <a:spcPts val="600"/>
                        </a:spcBef>
                        <a:spcAft>
                          <a:spcPts val="600"/>
                        </a:spcAft>
                      </a:pPr>
                      <a:r>
                        <a:rPr lang="en-US" sz="2400"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State-County Special Assistance</a:t>
                      </a:r>
                      <a:endParaRPr lang="en-US" sz="2400" kern="100" dirty="0">
                        <a:solidFill>
                          <a:srgbClr val="023F5C"/>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spcBef>
                          <a:spcPts val="0"/>
                        </a:spcBef>
                        <a:spcAft>
                          <a:spcPts val="0"/>
                        </a:spcAft>
                      </a:pPr>
                      <a:r>
                        <a:rPr lang="en-US" sz="2400"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Special Assistance rates will be adjusted each January 1 using the federally approved Social Security cost-of-living change (if any) effective for the applicable year.  Effective January 1, 2025:</a:t>
                      </a:r>
                      <a:endParaRPr lang="en-US" sz="2400" kern="100" dirty="0">
                        <a:solidFill>
                          <a:srgbClr val="023F5C"/>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spcBef>
                          <a:spcPts val="0"/>
                        </a:spcBef>
                        <a:spcAft>
                          <a:spcPts val="0"/>
                        </a:spcAft>
                        <a:buClr>
                          <a:srgbClr val="ED7B2E"/>
                        </a:buClr>
                        <a:buFont typeface="Arial" panose="020B0604020202020204" pitchFamily="34" charset="0"/>
                        <a:buChar char="•"/>
                      </a:pPr>
                      <a:r>
                        <a:rPr lang="en-US" sz="2400"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The monthly Basic Rate shall be $1,359, and the SA Basic Maintenance Amount shall be $1,429.</a:t>
                      </a:r>
                      <a:endParaRPr lang="en-US" sz="2400" kern="100" dirty="0">
                        <a:solidFill>
                          <a:srgbClr val="023F5C"/>
                        </a:solidFill>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spcBef>
                          <a:spcPts val="0"/>
                        </a:spcBef>
                        <a:spcAft>
                          <a:spcPts val="600"/>
                        </a:spcAft>
                        <a:buClr>
                          <a:srgbClr val="ED7B2E"/>
                        </a:buClr>
                        <a:buFont typeface="Arial" panose="020B0604020202020204" pitchFamily="34" charset="0"/>
                        <a:buChar char="•"/>
                      </a:pPr>
                      <a:r>
                        <a:rPr lang="en-US" sz="2400"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The monthly Enhanced Rate (previously known as the Special Care Unit Rate) shall be $1,743, and the SA Enhanced Maintenance Amount shall be $1,813.</a:t>
                      </a:r>
                      <a:endParaRPr lang="en-US" sz="2400" kern="100" dirty="0">
                        <a:solidFill>
                          <a:srgbClr val="023F5C"/>
                        </a:solidFill>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spcAft>
                          <a:spcPts val="0"/>
                        </a:spcAft>
                      </a:pPr>
                      <a:r>
                        <a:rPr lang="en-US" sz="2400" kern="100" dirty="0">
                          <a:solidFill>
                            <a:srgbClr val="ED7D31"/>
                          </a:solidFill>
                          <a:effectLst/>
                          <a:latin typeface="Calibri" panose="020F0502020204030204" pitchFamily="34" charset="0"/>
                          <a:ea typeface="Aptos" panose="020B0004020202020204" pitchFamily="34" charset="0"/>
                          <a:cs typeface="Times New Roman" panose="02020603050405020304" pitchFamily="18" charset="0"/>
                        </a:rPr>
                        <a:t>Counties should budget for increased county share.  Counties receive notification of monthly drafts via EFT Notices.</a:t>
                      </a:r>
                      <a:endParaRPr lang="en-US" sz="2400" kern="100" dirty="0">
                        <a:solidFill>
                          <a:srgbClr val="ED7D3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prstDash val="soli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19019312"/>
                  </a:ext>
                </a:extLst>
              </a:tr>
            </a:tbl>
          </a:graphicData>
        </a:graphic>
      </p:graphicFrame>
      <p:pic>
        <p:nvPicPr>
          <p:cNvPr id="4" name="Picture 3">
            <a:extLst>
              <a:ext uri="{FF2B5EF4-FFF2-40B4-BE49-F238E27FC236}">
                <a16:creationId xmlns:a16="http://schemas.microsoft.com/office/drawing/2014/main" id="{F03AD124-13B1-C7B2-A7A4-56EDAE18C265}"/>
              </a:ext>
            </a:extLst>
          </p:cNvPr>
          <p:cNvPicPr>
            <a:picLocks noChangeAspect="1"/>
          </p:cNvPicPr>
          <p:nvPr/>
        </p:nvPicPr>
        <p:blipFill>
          <a:blip r:embed="rId4"/>
          <a:stretch>
            <a:fillRect/>
          </a:stretch>
        </p:blipFill>
        <p:spPr>
          <a:xfrm>
            <a:off x="276933" y="4803388"/>
            <a:ext cx="3229426" cy="1400370"/>
          </a:xfrm>
          <a:prstGeom prst="rect">
            <a:avLst/>
          </a:prstGeom>
        </p:spPr>
      </p:pic>
    </p:spTree>
    <p:extLst>
      <p:ext uri="{BB962C8B-B14F-4D97-AF65-F5344CB8AC3E}">
        <p14:creationId xmlns:p14="http://schemas.microsoft.com/office/powerpoint/2010/main" val="7159197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D9110C9-6CB1-4E49-8F5B-DA4E3BA64B36}"/>
              </a:ext>
            </a:extLst>
          </p:cNvPr>
          <p:cNvSpPr>
            <a:spLocks noGrp="1"/>
          </p:cNvSpPr>
          <p:nvPr>
            <p:ph idx="1"/>
          </p:nvPr>
        </p:nvSpPr>
        <p:spPr>
          <a:xfrm>
            <a:off x="1237384" y="1326489"/>
            <a:ext cx="10494173" cy="5346683"/>
          </a:xfrm>
        </p:spPr>
        <p:txBody>
          <a:bodyPr>
            <a:normAutofit/>
          </a:bodyPr>
          <a:lstStyle/>
          <a:p>
            <a:endParaRPr lang="en-US" dirty="0">
              <a:solidFill>
                <a:srgbClr val="023F5C"/>
              </a:solidFill>
            </a:endParaRPr>
          </a:p>
          <a:p>
            <a:endParaRPr lang="en-US" dirty="0">
              <a:solidFill>
                <a:srgbClr val="5B9BD5"/>
              </a:solidFill>
            </a:endParaRPr>
          </a:p>
          <a:p>
            <a:endParaRPr lang="en-US" dirty="0"/>
          </a:p>
          <a:p>
            <a:endParaRPr lang="en-US" dirty="0"/>
          </a:p>
          <a:p>
            <a:pPr marL="0" indent="0">
              <a:buNone/>
            </a:pPr>
            <a:endParaRPr lang="en-US" dirty="0"/>
          </a:p>
          <a:p>
            <a:endParaRPr lang="en-US" dirty="0"/>
          </a:p>
        </p:txBody>
      </p:sp>
      <p:sp>
        <p:nvSpPr>
          <p:cNvPr id="6" name="Title 1">
            <a:extLst>
              <a:ext uri="{FF2B5EF4-FFF2-40B4-BE49-F238E27FC236}">
                <a16:creationId xmlns:a16="http://schemas.microsoft.com/office/drawing/2014/main" id="{7E2C2392-CCF9-4921-AF70-094EC1351BAE}"/>
              </a:ext>
            </a:extLst>
          </p:cNvPr>
          <p:cNvSpPr>
            <a:spLocks noGrp="1"/>
          </p:cNvSpPr>
          <p:nvPr>
            <p:ph type="title"/>
          </p:nvPr>
        </p:nvSpPr>
        <p:spPr>
          <a:xfrm>
            <a:off x="1237383" y="223055"/>
            <a:ext cx="10571439" cy="6260871"/>
          </a:xfrm>
        </p:spPr>
        <p:txBody>
          <a:bodyPr>
            <a:normAutofit/>
          </a:bodyPr>
          <a:lstStyle/>
          <a:p>
            <a:pPr algn="ctr"/>
            <a:r>
              <a:rPr lang="en-US" sz="7200" b="1" dirty="0">
                <a:solidFill>
                  <a:srgbClr val="5B9BD5"/>
                </a:solidFill>
              </a:rPr>
              <a:t>XS411 Report Review</a:t>
            </a:r>
            <a:endParaRPr lang="en-US" sz="6600" b="1" dirty="0">
              <a:solidFill>
                <a:srgbClr val="5B9BD5"/>
              </a:solidFill>
            </a:endParaRPr>
          </a:p>
        </p:txBody>
      </p:sp>
      <p:sp>
        <p:nvSpPr>
          <p:cNvPr id="9" name="Rectangle 8">
            <a:extLst>
              <a:ext uri="{FF2B5EF4-FFF2-40B4-BE49-F238E27FC236}">
                <a16:creationId xmlns:a16="http://schemas.microsoft.com/office/drawing/2014/main" id="{D3B0C5D6-3153-43DD-A8BB-8BAE0E57B024}"/>
              </a:ext>
            </a:extLst>
          </p:cNvPr>
          <p:cNvSpPr/>
          <p:nvPr/>
        </p:nvSpPr>
        <p:spPr>
          <a:xfrm>
            <a:off x="528" y="0"/>
            <a:ext cx="824972" cy="6858000"/>
          </a:xfrm>
          <a:prstGeom prst="rect">
            <a:avLst/>
          </a:prstGeom>
          <a:solidFill>
            <a:srgbClr val="023F5C"/>
          </a:solidFill>
          <a:ln>
            <a:solidFill>
              <a:srgbClr val="023F5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5B9BD5"/>
              </a:solidFill>
            </a:endParaRPr>
          </a:p>
        </p:txBody>
      </p:sp>
      <p:pic>
        <p:nvPicPr>
          <p:cNvPr id="10" name="Picture 9">
            <a:extLst>
              <a:ext uri="{FF2B5EF4-FFF2-40B4-BE49-F238E27FC236}">
                <a16:creationId xmlns:a16="http://schemas.microsoft.com/office/drawing/2014/main" id="{CA16C947-73BD-4C5E-B7A4-FAEB9E0514A5}"/>
              </a:ext>
            </a:extLst>
          </p:cNvPr>
          <p:cNvPicPr>
            <a:picLocks noChangeAspect="1"/>
          </p:cNvPicPr>
          <p:nvPr/>
        </p:nvPicPr>
        <p:blipFill>
          <a:blip r:embed="rId3"/>
          <a:stretch>
            <a:fillRect/>
          </a:stretch>
        </p:blipFill>
        <p:spPr>
          <a:xfrm>
            <a:off x="884307" y="0"/>
            <a:ext cx="180135" cy="6858000"/>
          </a:xfrm>
          <a:prstGeom prst="rect">
            <a:avLst/>
          </a:prstGeom>
        </p:spPr>
      </p:pic>
    </p:spTree>
    <p:extLst>
      <p:ext uri="{BB962C8B-B14F-4D97-AF65-F5344CB8AC3E}">
        <p14:creationId xmlns:p14="http://schemas.microsoft.com/office/powerpoint/2010/main" val="13355698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F8FC8F-99DC-7785-1752-BDBFDAB83E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A2C70B-2938-E364-A2AB-E9F4454612DE}"/>
              </a:ext>
            </a:extLst>
          </p:cNvPr>
          <p:cNvSpPr>
            <a:spLocks noGrp="1"/>
          </p:cNvSpPr>
          <p:nvPr>
            <p:ph type="title"/>
          </p:nvPr>
        </p:nvSpPr>
        <p:spPr>
          <a:xfrm>
            <a:off x="9728" y="6527261"/>
            <a:ext cx="12192000" cy="321012"/>
          </a:xfrm>
          <a:solidFill>
            <a:srgbClr val="5B9BD5"/>
          </a:solidFill>
          <a:ln>
            <a:noFill/>
          </a:ln>
        </p:spPr>
        <p:txBody>
          <a:bodyPr>
            <a:normAutofit fontScale="90000"/>
          </a:bodyPr>
          <a:lstStyle/>
          <a:p>
            <a:pPr algn="ctr"/>
            <a:endParaRPr lang="en-US" sz="2800" spc="300" dirty="0">
              <a:solidFill>
                <a:srgbClr val="5B9BD5"/>
              </a:solidFill>
              <a:latin typeface="Arial Black" panose="020B0A04020102020204" pitchFamily="34" charset="0"/>
            </a:endParaRPr>
          </a:p>
        </p:txBody>
      </p:sp>
      <p:pic>
        <p:nvPicPr>
          <p:cNvPr id="11" name="Picture 10">
            <a:extLst>
              <a:ext uri="{FF2B5EF4-FFF2-40B4-BE49-F238E27FC236}">
                <a16:creationId xmlns:a16="http://schemas.microsoft.com/office/drawing/2014/main" id="{12CC0EDC-3C5D-3C23-A574-889A93A6B2EC}"/>
              </a:ext>
            </a:extLst>
          </p:cNvPr>
          <p:cNvPicPr>
            <a:picLocks noChangeAspect="1"/>
          </p:cNvPicPr>
          <p:nvPr/>
        </p:nvPicPr>
        <p:blipFill>
          <a:blip r:embed="rId3"/>
          <a:stretch>
            <a:fillRect/>
          </a:stretch>
        </p:blipFill>
        <p:spPr>
          <a:xfrm rot="5400000">
            <a:off x="5975970" y="335622"/>
            <a:ext cx="240060" cy="12192001"/>
          </a:xfrm>
          <a:prstGeom prst="rect">
            <a:avLst/>
          </a:prstGeom>
        </p:spPr>
      </p:pic>
      <p:graphicFrame>
        <p:nvGraphicFramePr>
          <p:cNvPr id="3" name="Table 2">
            <a:extLst>
              <a:ext uri="{FF2B5EF4-FFF2-40B4-BE49-F238E27FC236}">
                <a16:creationId xmlns:a16="http://schemas.microsoft.com/office/drawing/2014/main" id="{255FE91F-E640-6F2A-6764-8B77FEC33ACA}"/>
              </a:ext>
            </a:extLst>
          </p:cNvPr>
          <p:cNvGraphicFramePr>
            <a:graphicFrameLocks noGrp="1"/>
          </p:cNvGraphicFramePr>
          <p:nvPr>
            <p:extLst>
              <p:ext uri="{D42A27DB-BD31-4B8C-83A1-F6EECF244321}">
                <p14:modId xmlns:p14="http://schemas.microsoft.com/office/powerpoint/2010/main" val="589100139"/>
              </p:ext>
            </p:extLst>
          </p:nvPr>
        </p:nvGraphicFramePr>
        <p:xfrm>
          <a:off x="573741" y="521200"/>
          <a:ext cx="11017624" cy="5494572"/>
        </p:xfrm>
        <a:graphic>
          <a:graphicData uri="http://schemas.openxmlformats.org/drawingml/2006/table">
            <a:tbl>
              <a:tblPr firstRow="1" firstCol="1" bandRow="1"/>
              <a:tblGrid>
                <a:gridCol w="3747247">
                  <a:extLst>
                    <a:ext uri="{9D8B030D-6E8A-4147-A177-3AD203B41FA5}">
                      <a16:colId xmlns:a16="http://schemas.microsoft.com/office/drawing/2014/main" val="3380849158"/>
                    </a:ext>
                  </a:extLst>
                </a:gridCol>
                <a:gridCol w="7270377">
                  <a:extLst>
                    <a:ext uri="{9D8B030D-6E8A-4147-A177-3AD203B41FA5}">
                      <a16:colId xmlns:a16="http://schemas.microsoft.com/office/drawing/2014/main" val="376391609"/>
                    </a:ext>
                  </a:extLst>
                </a:gridCol>
              </a:tblGrid>
              <a:tr h="1037430">
                <a:tc gridSpan="2">
                  <a:txBody>
                    <a:bodyPr/>
                    <a:lstStyle/>
                    <a:p>
                      <a:pPr marL="0" marR="0">
                        <a:spcBef>
                          <a:spcPts val="600"/>
                        </a:spcBef>
                        <a:spcAft>
                          <a:spcPts val="600"/>
                        </a:spcAft>
                      </a:pPr>
                      <a:r>
                        <a:rPr lang="en-US" sz="2800" b="1"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VI  Adult Services </a:t>
                      </a:r>
                      <a:r>
                        <a:rPr lang="en-US" sz="2800" b="1" i="1"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(continued)</a:t>
                      </a:r>
                    </a:p>
                    <a:p>
                      <a:pPr marL="0" marR="0">
                        <a:spcBef>
                          <a:spcPts val="600"/>
                        </a:spcBef>
                        <a:spcAft>
                          <a:spcPts val="600"/>
                        </a:spcAft>
                      </a:pPr>
                      <a:endParaRPr lang="en-US" sz="2400" kern="100" dirty="0">
                        <a:solidFill>
                          <a:srgbClr val="023F5C"/>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611201845"/>
                  </a:ext>
                </a:extLst>
              </a:tr>
              <a:tr h="803171">
                <a:tc>
                  <a:txBody>
                    <a:bodyPr/>
                    <a:lstStyle/>
                    <a:p>
                      <a:pPr marL="0" marR="0">
                        <a:spcBef>
                          <a:spcPts val="600"/>
                        </a:spcBef>
                        <a:spcAft>
                          <a:spcPts val="600"/>
                        </a:spcAft>
                      </a:pPr>
                      <a:r>
                        <a:rPr lang="en-US" sz="2400"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Adult Protective Services</a:t>
                      </a:r>
                      <a:endParaRPr lang="en-US" sz="2400" kern="100" dirty="0">
                        <a:solidFill>
                          <a:srgbClr val="023F5C"/>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spcBef>
                          <a:spcPts val="0"/>
                        </a:spcBef>
                        <a:spcAft>
                          <a:spcPts val="0"/>
                        </a:spcAft>
                      </a:pPr>
                      <a:r>
                        <a:rPr lang="en-US" sz="2400"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No change – estimates remain at the 2024-2025 level</a:t>
                      </a:r>
                    </a:p>
                    <a:p>
                      <a:pPr marL="0" marR="0">
                        <a:spcBef>
                          <a:spcPts val="0"/>
                        </a:spcBef>
                        <a:spcAft>
                          <a:spcPts val="0"/>
                        </a:spcAft>
                      </a:pPr>
                      <a:r>
                        <a:rPr lang="en-US" sz="2200" kern="100" dirty="0">
                          <a:solidFill>
                            <a:srgbClr val="ED7B2E"/>
                          </a:solidFill>
                          <a:effectLst/>
                          <a:latin typeface="+mn-lt"/>
                          <a:ea typeface="Aptos" panose="020B0004020202020204" pitchFamily="34" charset="0"/>
                          <a:cs typeface="Times New Roman" panose="02020603050405020304" pitchFamily="18" charset="0"/>
                        </a:rPr>
                        <a:t>1571 Part II – program codes J and PSX</a:t>
                      </a:r>
                    </a:p>
                  </a:txBody>
                  <a:tcPr marL="68580" marR="68580" marT="0" marB="0">
                    <a:lnL w="12700" cap="flat" cmpd="sng" algn="ctr">
                      <a:noFill/>
                      <a:prstDash val="solid"/>
                      <a:round/>
                      <a:headEnd type="none" w="med" len="med"/>
                      <a:tailEnd type="none" w="med" len="me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3941572752"/>
                  </a:ext>
                </a:extLst>
              </a:tr>
              <a:tr h="908937">
                <a:tc>
                  <a:txBody>
                    <a:bodyPr/>
                    <a:lstStyle/>
                    <a:p>
                      <a:pPr marL="0" marR="0">
                        <a:spcBef>
                          <a:spcPts val="600"/>
                        </a:spcBef>
                        <a:spcAft>
                          <a:spcPts val="1800"/>
                        </a:spcAft>
                      </a:pPr>
                      <a:r>
                        <a:rPr lang="en-US" sz="2400"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Adult Protective Services Essential Services Fund</a:t>
                      </a:r>
                      <a:endParaRPr lang="en-US" sz="2400" kern="100" dirty="0">
                        <a:solidFill>
                          <a:srgbClr val="023F5C"/>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spcBef>
                          <a:spcPts val="0"/>
                        </a:spcBef>
                        <a:spcAft>
                          <a:spcPts val="0"/>
                        </a:spcAft>
                      </a:pPr>
                      <a:r>
                        <a:rPr lang="en-US" sz="2400"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Funding </a:t>
                      </a:r>
                      <a:r>
                        <a:rPr lang="en-US" sz="2400" kern="100" dirty="0">
                          <a:solidFill>
                            <a:srgbClr val="5B9BD5"/>
                          </a:solidFill>
                          <a:effectLst/>
                          <a:latin typeface="Calibri" panose="020F0502020204030204" pitchFamily="34" charset="0"/>
                          <a:ea typeface="Aptos" panose="020B0004020202020204" pitchFamily="34" charset="0"/>
                          <a:cs typeface="Times New Roman" panose="02020603050405020304" pitchFamily="18" charset="0"/>
                        </a:rPr>
                        <a:t>ended on June 30, 2024 </a:t>
                      </a:r>
                      <a:r>
                        <a:rPr lang="en-US" sz="2400"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a:t>
                      </a:r>
                      <a:r>
                        <a:rPr lang="en-US" sz="2400" kern="100" dirty="0">
                          <a:solidFill>
                            <a:srgbClr val="ED7B2E"/>
                          </a:solidFill>
                          <a:effectLst/>
                          <a:latin typeface="Calibri" panose="020F0502020204030204" pitchFamily="34" charset="0"/>
                          <a:ea typeface="Aptos" panose="020B0004020202020204" pitchFamily="34" charset="0"/>
                          <a:cs typeface="Times New Roman" panose="02020603050405020304" pitchFamily="18" charset="0"/>
                        </a:rPr>
                        <a:t> </a:t>
                      </a:r>
                      <a:r>
                        <a:rPr lang="en-US" sz="2400"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no funding available for the APS Essential Services Fund beyond this date</a:t>
                      </a:r>
                      <a:endParaRPr lang="en-US" sz="2400" kern="100" dirty="0">
                        <a:solidFill>
                          <a:srgbClr val="023F5C"/>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575073424"/>
                  </a:ext>
                </a:extLst>
              </a:tr>
              <a:tr h="803171">
                <a:tc>
                  <a:txBody>
                    <a:bodyPr/>
                    <a:lstStyle/>
                    <a:p>
                      <a:pPr marL="0" marR="0">
                        <a:spcBef>
                          <a:spcPts val="0"/>
                        </a:spcBef>
                        <a:spcAft>
                          <a:spcPts val="600"/>
                        </a:spcAft>
                      </a:pPr>
                      <a:r>
                        <a:rPr lang="en-US" sz="2400"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State Adult Day Care Fund</a:t>
                      </a: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spcBef>
                          <a:spcPts val="0"/>
                        </a:spcBef>
                        <a:spcAft>
                          <a:spcPts val="0"/>
                        </a:spcAft>
                      </a:pPr>
                      <a:r>
                        <a:rPr lang="en-US" sz="2400"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No change – estimates remain at the 2023-2024 level</a:t>
                      </a:r>
                    </a:p>
                    <a:p>
                      <a:pPr marL="0" marR="0">
                        <a:spcBef>
                          <a:spcPts val="0"/>
                        </a:spcBef>
                        <a:spcAft>
                          <a:spcPts val="0"/>
                        </a:spcAft>
                      </a:pPr>
                      <a:r>
                        <a:rPr lang="en-US" sz="2200" kern="100" dirty="0">
                          <a:solidFill>
                            <a:srgbClr val="ED7B2E"/>
                          </a:solidFill>
                          <a:effectLst/>
                          <a:latin typeface="Calibri" panose="020F0502020204030204" pitchFamily="34" charset="0"/>
                          <a:ea typeface="Aptos" panose="020B0004020202020204" pitchFamily="34" charset="0"/>
                          <a:cs typeface="Times New Roman" panose="02020603050405020304" pitchFamily="18" charset="0"/>
                        </a:rPr>
                        <a:t>1571 Part IV expense</a:t>
                      </a:r>
                    </a:p>
                  </a:txBody>
                  <a:tcPr marL="68580" marR="68580" marT="0" marB="0">
                    <a:lnL w="12700" cap="flat" cmpd="sng" algn="ctr">
                      <a:noFill/>
                      <a:prstDash val="solid"/>
                      <a:round/>
                      <a:headEnd type="none" w="med" len="med"/>
                      <a:tailEnd type="none" w="med" len="me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94232254"/>
                  </a:ext>
                </a:extLst>
              </a:tr>
              <a:tr h="803171">
                <a:tc>
                  <a:txBody>
                    <a:bodyPr/>
                    <a:lstStyle/>
                    <a:p>
                      <a:pPr marL="0" marR="0">
                        <a:spcBef>
                          <a:spcPts val="600"/>
                        </a:spcBef>
                        <a:spcAft>
                          <a:spcPts val="600"/>
                        </a:spcAft>
                      </a:pPr>
                      <a:r>
                        <a:rPr lang="en-US" sz="2400"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State In Home Fund</a:t>
                      </a:r>
                      <a:endParaRPr lang="en-US" sz="2400" kern="100" dirty="0">
                        <a:solidFill>
                          <a:srgbClr val="023F5C"/>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spcBef>
                          <a:spcPts val="0"/>
                        </a:spcBef>
                        <a:spcAft>
                          <a:spcPts val="0"/>
                        </a:spcAft>
                      </a:pPr>
                      <a:r>
                        <a:rPr lang="en-US" sz="2400"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No change – estimates remain at the 2024-2025 level</a:t>
                      </a:r>
                    </a:p>
                    <a:p>
                      <a:pPr marL="0" marR="0">
                        <a:spcBef>
                          <a:spcPts val="0"/>
                        </a:spcBef>
                        <a:spcAft>
                          <a:spcPts val="0"/>
                        </a:spcAft>
                      </a:pPr>
                      <a:r>
                        <a:rPr lang="en-US" sz="2200" kern="100" dirty="0">
                          <a:solidFill>
                            <a:srgbClr val="ED7B2E"/>
                          </a:solidFill>
                          <a:effectLst/>
                          <a:latin typeface="Calibri" panose="020F0502020204030204" pitchFamily="34" charset="0"/>
                          <a:ea typeface="Aptos" panose="020B0004020202020204" pitchFamily="34" charset="0"/>
                          <a:cs typeface="Times New Roman" panose="02020603050405020304" pitchFamily="18" charset="0"/>
                        </a:rPr>
                        <a:t>1571 Part I, II, or IV – program codes B, C, I</a:t>
                      </a:r>
                    </a:p>
                  </a:txBody>
                  <a:tcPr marL="68580" marR="68580" marT="0" marB="0">
                    <a:lnL w="12700" cap="flat" cmpd="sng" algn="ctr">
                      <a:noFill/>
                      <a:prstDash val="solid"/>
                      <a:round/>
                      <a:headEnd type="none" w="med" len="med"/>
                      <a:tailEnd type="none" w="med" len="me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2038427358"/>
                  </a:ext>
                </a:extLst>
              </a:tr>
              <a:tr h="1138692">
                <a:tc>
                  <a:txBody>
                    <a:bodyPr/>
                    <a:lstStyle/>
                    <a:p>
                      <a:pPr marL="0" marR="0">
                        <a:spcBef>
                          <a:spcPts val="600"/>
                        </a:spcBef>
                        <a:spcAft>
                          <a:spcPts val="600"/>
                        </a:spcAft>
                      </a:pPr>
                      <a:r>
                        <a:rPr lang="en-US" sz="2400"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Adult Home Specialist Fund</a:t>
                      </a:r>
                      <a:endParaRPr lang="en-US" sz="2400" kern="100" dirty="0">
                        <a:solidFill>
                          <a:srgbClr val="023F5C"/>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spcBef>
                          <a:spcPts val="0"/>
                        </a:spcBef>
                        <a:spcAft>
                          <a:spcPts val="0"/>
                        </a:spcAft>
                      </a:pPr>
                      <a:r>
                        <a:rPr lang="en-US" sz="2400"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No change – estimates remain at the 2024-2025 level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2200" kern="100" dirty="0">
                          <a:solidFill>
                            <a:srgbClr val="ED7B2E"/>
                          </a:solidFill>
                          <a:effectLst/>
                          <a:latin typeface="+mn-lt"/>
                          <a:ea typeface="Aptos" panose="020B0004020202020204" pitchFamily="34" charset="0"/>
                          <a:cs typeface="Times New Roman" panose="02020603050405020304" pitchFamily="18" charset="0"/>
                        </a:rPr>
                        <a:t>1571 Part I – program code O (alpha)</a:t>
                      </a:r>
                    </a:p>
                    <a:p>
                      <a:pPr marL="0" marR="0">
                        <a:spcBef>
                          <a:spcPts val="0"/>
                        </a:spcBef>
                        <a:spcAft>
                          <a:spcPts val="0"/>
                        </a:spcAft>
                      </a:pPr>
                      <a:endParaRPr lang="en-US" sz="2400" kern="100" dirty="0">
                        <a:solidFill>
                          <a:srgbClr val="023F5C"/>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prstDash val="soli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19019312"/>
                  </a:ext>
                </a:extLst>
              </a:tr>
            </a:tbl>
          </a:graphicData>
        </a:graphic>
      </p:graphicFrame>
      <p:pic>
        <p:nvPicPr>
          <p:cNvPr id="4" name="Picture 3">
            <a:extLst>
              <a:ext uri="{FF2B5EF4-FFF2-40B4-BE49-F238E27FC236}">
                <a16:creationId xmlns:a16="http://schemas.microsoft.com/office/drawing/2014/main" id="{30EAEE25-6F25-04A7-8ADE-C31EC491B8E6}"/>
              </a:ext>
            </a:extLst>
          </p:cNvPr>
          <p:cNvPicPr>
            <a:picLocks noChangeAspect="1"/>
          </p:cNvPicPr>
          <p:nvPr/>
        </p:nvPicPr>
        <p:blipFill>
          <a:blip r:embed="rId4"/>
          <a:stretch>
            <a:fillRect/>
          </a:stretch>
        </p:blipFill>
        <p:spPr>
          <a:xfrm>
            <a:off x="516907" y="5355961"/>
            <a:ext cx="2284907" cy="990800"/>
          </a:xfrm>
          <a:prstGeom prst="rect">
            <a:avLst/>
          </a:prstGeom>
        </p:spPr>
      </p:pic>
    </p:spTree>
    <p:extLst>
      <p:ext uri="{BB962C8B-B14F-4D97-AF65-F5344CB8AC3E}">
        <p14:creationId xmlns:p14="http://schemas.microsoft.com/office/powerpoint/2010/main" val="10574519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A5DC17-10AA-A8D1-2C5E-62C72B7F63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26BD10-0CFF-127E-DA9B-69072CD67EBB}"/>
              </a:ext>
            </a:extLst>
          </p:cNvPr>
          <p:cNvSpPr>
            <a:spLocks noGrp="1"/>
          </p:cNvSpPr>
          <p:nvPr>
            <p:ph type="title"/>
          </p:nvPr>
        </p:nvSpPr>
        <p:spPr>
          <a:xfrm>
            <a:off x="9728" y="6527261"/>
            <a:ext cx="12192000" cy="321012"/>
          </a:xfrm>
          <a:solidFill>
            <a:srgbClr val="5B9BD5"/>
          </a:solidFill>
          <a:ln>
            <a:noFill/>
          </a:ln>
        </p:spPr>
        <p:txBody>
          <a:bodyPr>
            <a:normAutofit fontScale="90000"/>
          </a:bodyPr>
          <a:lstStyle/>
          <a:p>
            <a:pPr algn="ctr"/>
            <a:endParaRPr lang="en-US" sz="2800" spc="300" dirty="0">
              <a:solidFill>
                <a:srgbClr val="5B9BD5"/>
              </a:solidFill>
              <a:latin typeface="Arial Black" panose="020B0A04020102020204" pitchFamily="34" charset="0"/>
            </a:endParaRPr>
          </a:p>
        </p:txBody>
      </p:sp>
      <p:pic>
        <p:nvPicPr>
          <p:cNvPr id="11" name="Picture 10">
            <a:extLst>
              <a:ext uri="{FF2B5EF4-FFF2-40B4-BE49-F238E27FC236}">
                <a16:creationId xmlns:a16="http://schemas.microsoft.com/office/drawing/2014/main" id="{8CE987D5-F130-7FB9-743B-063594DD97A6}"/>
              </a:ext>
            </a:extLst>
          </p:cNvPr>
          <p:cNvPicPr>
            <a:picLocks noChangeAspect="1"/>
          </p:cNvPicPr>
          <p:nvPr/>
        </p:nvPicPr>
        <p:blipFill>
          <a:blip r:embed="rId3"/>
          <a:stretch>
            <a:fillRect/>
          </a:stretch>
        </p:blipFill>
        <p:spPr>
          <a:xfrm rot="5400000">
            <a:off x="5975970" y="335622"/>
            <a:ext cx="240060" cy="12192001"/>
          </a:xfrm>
          <a:prstGeom prst="rect">
            <a:avLst/>
          </a:prstGeom>
        </p:spPr>
      </p:pic>
      <p:graphicFrame>
        <p:nvGraphicFramePr>
          <p:cNvPr id="3" name="Table 2">
            <a:extLst>
              <a:ext uri="{FF2B5EF4-FFF2-40B4-BE49-F238E27FC236}">
                <a16:creationId xmlns:a16="http://schemas.microsoft.com/office/drawing/2014/main" id="{081F2142-48DB-7282-3989-AB4407946E3C}"/>
              </a:ext>
            </a:extLst>
          </p:cNvPr>
          <p:cNvGraphicFramePr>
            <a:graphicFrameLocks noGrp="1"/>
          </p:cNvGraphicFramePr>
          <p:nvPr>
            <p:extLst>
              <p:ext uri="{D42A27DB-BD31-4B8C-83A1-F6EECF244321}">
                <p14:modId xmlns:p14="http://schemas.microsoft.com/office/powerpoint/2010/main" val="3294555926"/>
              </p:ext>
            </p:extLst>
          </p:nvPr>
        </p:nvGraphicFramePr>
        <p:xfrm>
          <a:off x="573741" y="521201"/>
          <a:ext cx="11078997" cy="6370320"/>
        </p:xfrm>
        <a:graphic>
          <a:graphicData uri="http://schemas.openxmlformats.org/drawingml/2006/table">
            <a:tbl>
              <a:tblPr firstRow="1" firstCol="1" bandRow="1"/>
              <a:tblGrid>
                <a:gridCol w="11078997">
                  <a:extLst>
                    <a:ext uri="{9D8B030D-6E8A-4147-A177-3AD203B41FA5}">
                      <a16:colId xmlns:a16="http://schemas.microsoft.com/office/drawing/2014/main" val="3380849158"/>
                    </a:ext>
                  </a:extLst>
                </a:gridCol>
              </a:tblGrid>
              <a:tr h="0">
                <a:tc>
                  <a:txBody>
                    <a:bodyPr/>
                    <a:lstStyle/>
                    <a:p>
                      <a:pPr marL="0" marR="0">
                        <a:spcBef>
                          <a:spcPts val="600"/>
                        </a:spcBef>
                        <a:spcAft>
                          <a:spcPts val="600"/>
                        </a:spcAft>
                      </a:pPr>
                      <a:r>
                        <a:rPr lang="en-US" sz="2800" b="1"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VII  Subsidized Child Care Assistance Program</a:t>
                      </a:r>
                    </a:p>
                    <a:p>
                      <a:pPr marL="0" marR="0">
                        <a:spcBef>
                          <a:spcPts val="600"/>
                        </a:spcBef>
                        <a:spcAft>
                          <a:spcPts val="600"/>
                        </a:spcAft>
                      </a:pPr>
                      <a:endParaRPr lang="en-US" sz="2800" kern="100" dirty="0">
                        <a:solidFill>
                          <a:srgbClr val="023F5C"/>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mpd="sng">
                      <a:noFill/>
                      <a:prstDash val="soli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11201845"/>
                  </a:ext>
                </a:extLst>
              </a:tr>
              <a:tr h="0">
                <a:tc>
                  <a:txBody>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lang="en-US" sz="2400"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Estimates are based on county allocations as of January 1, 2025, minus any allocated Title IV-E (Foster Care) funding earned by the county.  </a:t>
                      </a:r>
                    </a:p>
                    <a:p>
                      <a:pPr marL="0" marR="0" lvl="0" indent="0" algn="l" defTabSz="914400" rtl="0" eaLnBrk="1" fontAlgn="auto" latinLnBrk="0" hangingPunct="1">
                        <a:lnSpc>
                          <a:spcPct val="100000"/>
                        </a:lnSpc>
                        <a:spcBef>
                          <a:spcPts val="600"/>
                        </a:spcBef>
                        <a:spcAft>
                          <a:spcPts val="600"/>
                        </a:spcAft>
                        <a:buClrTx/>
                        <a:buSzTx/>
                        <a:buFontTx/>
                        <a:buNone/>
                        <a:tabLst/>
                        <a:defRPr/>
                      </a:pPr>
                      <a:r>
                        <a:rPr lang="en-US" sz="2400"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Previous language referencing allowing counties spending at least 92% of their previous year’s allocation to be eligible to receive at least their ending allocation amount plus any additional available funds was removed in NC Session Law 2021-180/Senate Bill 105.</a:t>
                      </a:r>
                    </a:p>
                    <a:p>
                      <a:pPr marL="0" marR="0" lvl="0" indent="0" algn="l" defTabSz="914400" rtl="0" eaLnBrk="1" fontAlgn="auto" latinLnBrk="0" hangingPunct="1">
                        <a:lnSpc>
                          <a:spcPct val="100000"/>
                        </a:lnSpc>
                        <a:spcBef>
                          <a:spcPts val="600"/>
                        </a:spcBef>
                        <a:spcAft>
                          <a:spcPts val="600"/>
                        </a:spcAft>
                        <a:buClrTx/>
                        <a:buSzTx/>
                        <a:buFontTx/>
                        <a:buNone/>
                        <a:tabLst/>
                        <a:defRPr/>
                      </a:pPr>
                      <a:r>
                        <a:rPr lang="en-US" sz="2400"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All carryforward funds, except for up to 2% of the available funds for preventing termination of services throughout the state fiscal year and repayment of any federal funds per Session Law 2023-134, Section 9D.4.(a)(2), will be available for allocation to all counties based on potential eligible children per the American Community Survey and average cost for services by county in SFY 2023-24 based on their final expenses amounts.</a:t>
                      </a:r>
                    </a:p>
                    <a:p>
                      <a:pPr marL="0" marR="0" lvl="0" indent="0" algn="l" defTabSz="914400" rtl="0" eaLnBrk="1" fontAlgn="auto" latinLnBrk="0" hangingPunct="1">
                        <a:lnSpc>
                          <a:spcPct val="100000"/>
                        </a:lnSpc>
                        <a:spcBef>
                          <a:spcPts val="600"/>
                        </a:spcBef>
                        <a:spcAft>
                          <a:spcPts val="600"/>
                        </a:spcAft>
                        <a:buClrTx/>
                        <a:buSzTx/>
                        <a:buFontTx/>
                        <a:buNone/>
                        <a:tabLst/>
                        <a:defRPr/>
                      </a:pPr>
                      <a:endParaRPr lang="en-US" sz="2400"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600"/>
                        </a:spcBef>
                        <a:spcAft>
                          <a:spcPts val="600"/>
                        </a:spcAft>
                        <a:buClrTx/>
                        <a:buSzTx/>
                        <a:buFontTx/>
                        <a:buNone/>
                        <a:tabLst/>
                        <a:defRPr/>
                      </a:pPr>
                      <a:endParaRPr lang="en-US" sz="2400" kern="100" dirty="0">
                        <a:solidFill>
                          <a:srgbClr val="023F5C"/>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mpd="sng">
                      <a:noFill/>
                      <a:prstDash val="soli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80215014"/>
                  </a:ext>
                </a:extLst>
              </a:tr>
            </a:tbl>
          </a:graphicData>
        </a:graphic>
      </p:graphicFrame>
    </p:spTree>
    <p:extLst>
      <p:ext uri="{BB962C8B-B14F-4D97-AF65-F5344CB8AC3E}">
        <p14:creationId xmlns:p14="http://schemas.microsoft.com/office/powerpoint/2010/main" val="42432023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6DC5E7-1C48-3A7F-7227-60A5AE1885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5CF7BC-A6CE-3FFF-3084-91EDC7354E7A}"/>
              </a:ext>
            </a:extLst>
          </p:cNvPr>
          <p:cNvSpPr>
            <a:spLocks noGrp="1"/>
          </p:cNvSpPr>
          <p:nvPr>
            <p:ph type="title"/>
          </p:nvPr>
        </p:nvSpPr>
        <p:spPr>
          <a:xfrm>
            <a:off x="9728" y="6527261"/>
            <a:ext cx="12192000" cy="321012"/>
          </a:xfrm>
          <a:solidFill>
            <a:srgbClr val="5B9BD5"/>
          </a:solidFill>
          <a:ln>
            <a:noFill/>
          </a:ln>
        </p:spPr>
        <p:txBody>
          <a:bodyPr>
            <a:normAutofit fontScale="90000"/>
          </a:bodyPr>
          <a:lstStyle/>
          <a:p>
            <a:pPr algn="ctr"/>
            <a:endParaRPr lang="en-US" sz="2800" spc="300" dirty="0">
              <a:solidFill>
                <a:srgbClr val="5B9BD5"/>
              </a:solidFill>
              <a:latin typeface="Arial Black" panose="020B0A04020102020204" pitchFamily="34" charset="0"/>
            </a:endParaRPr>
          </a:p>
        </p:txBody>
      </p:sp>
      <p:pic>
        <p:nvPicPr>
          <p:cNvPr id="11" name="Picture 10">
            <a:extLst>
              <a:ext uri="{FF2B5EF4-FFF2-40B4-BE49-F238E27FC236}">
                <a16:creationId xmlns:a16="http://schemas.microsoft.com/office/drawing/2014/main" id="{BA33AEC3-8B5D-F147-B162-96678F756197}"/>
              </a:ext>
            </a:extLst>
          </p:cNvPr>
          <p:cNvPicPr>
            <a:picLocks noChangeAspect="1"/>
          </p:cNvPicPr>
          <p:nvPr/>
        </p:nvPicPr>
        <p:blipFill>
          <a:blip r:embed="rId3"/>
          <a:stretch>
            <a:fillRect/>
          </a:stretch>
        </p:blipFill>
        <p:spPr>
          <a:xfrm rot="5400000">
            <a:off x="5975970" y="335622"/>
            <a:ext cx="240060" cy="12192001"/>
          </a:xfrm>
          <a:prstGeom prst="rect">
            <a:avLst/>
          </a:prstGeom>
        </p:spPr>
      </p:pic>
      <p:graphicFrame>
        <p:nvGraphicFramePr>
          <p:cNvPr id="3" name="Table 2">
            <a:extLst>
              <a:ext uri="{FF2B5EF4-FFF2-40B4-BE49-F238E27FC236}">
                <a16:creationId xmlns:a16="http://schemas.microsoft.com/office/drawing/2014/main" id="{A4AEA2DC-0BD0-526D-3637-E5D51C7F6153}"/>
              </a:ext>
            </a:extLst>
          </p:cNvPr>
          <p:cNvGraphicFramePr>
            <a:graphicFrameLocks noGrp="1"/>
          </p:cNvGraphicFramePr>
          <p:nvPr>
            <p:extLst>
              <p:ext uri="{D42A27DB-BD31-4B8C-83A1-F6EECF244321}">
                <p14:modId xmlns:p14="http://schemas.microsoft.com/office/powerpoint/2010/main" val="3304282092"/>
              </p:ext>
            </p:extLst>
          </p:nvPr>
        </p:nvGraphicFramePr>
        <p:xfrm>
          <a:off x="573740" y="521201"/>
          <a:ext cx="11161059" cy="5743611"/>
        </p:xfrm>
        <a:graphic>
          <a:graphicData uri="http://schemas.openxmlformats.org/drawingml/2006/table">
            <a:tbl>
              <a:tblPr firstRow="1" firstCol="1" bandRow="1"/>
              <a:tblGrid>
                <a:gridCol w="3214821">
                  <a:extLst>
                    <a:ext uri="{9D8B030D-6E8A-4147-A177-3AD203B41FA5}">
                      <a16:colId xmlns:a16="http://schemas.microsoft.com/office/drawing/2014/main" val="3380849158"/>
                    </a:ext>
                  </a:extLst>
                </a:gridCol>
                <a:gridCol w="7946238">
                  <a:extLst>
                    <a:ext uri="{9D8B030D-6E8A-4147-A177-3AD203B41FA5}">
                      <a16:colId xmlns:a16="http://schemas.microsoft.com/office/drawing/2014/main" val="792246289"/>
                    </a:ext>
                  </a:extLst>
                </a:gridCol>
              </a:tblGrid>
              <a:tr h="902021">
                <a:tc gridSpan="2">
                  <a:txBody>
                    <a:bodyPr/>
                    <a:lstStyle/>
                    <a:p>
                      <a:pPr marL="0" marR="0">
                        <a:spcBef>
                          <a:spcPts val="600"/>
                        </a:spcBef>
                        <a:spcAft>
                          <a:spcPts val="600"/>
                        </a:spcAft>
                      </a:pPr>
                      <a:r>
                        <a:rPr lang="en-US" sz="2800" b="1"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VIII  Medicaid</a:t>
                      </a:r>
                    </a:p>
                    <a:p>
                      <a:pPr marL="0" marR="0">
                        <a:spcBef>
                          <a:spcPts val="600"/>
                        </a:spcBef>
                        <a:spcAft>
                          <a:spcPts val="600"/>
                        </a:spcAft>
                      </a:pPr>
                      <a:endParaRPr lang="en-US" sz="2400" kern="100" dirty="0">
                        <a:solidFill>
                          <a:srgbClr val="023F5C"/>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3941572752"/>
                  </a:ext>
                </a:extLst>
              </a:tr>
              <a:tr h="932878">
                <a:tc>
                  <a:txBody>
                    <a:bodyPr/>
                    <a:lstStyle/>
                    <a:p>
                      <a:pPr marL="0" marR="0">
                        <a:spcBef>
                          <a:spcPts val="600"/>
                        </a:spcBef>
                        <a:spcAft>
                          <a:spcPts val="600"/>
                        </a:spcAft>
                      </a:pPr>
                      <a:r>
                        <a:rPr lang="en-US" sz="2400"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Continuous Coverage Unwinding</a:t>
                      </a:r>
                      <a:endParaRPr lang="en-US" sz="2400" kern="100" dirty="0">
                        <a:solidFill>
                          <a:srgbClr val="023F5C"/>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spcBef>
                          <a:spcPts val="0"/>
                        </a:spcBef>
                        <a:spcAft>
                          <a:spcPts val="0"/>
                        </a:spcAft>
                      </a:pPr>
                      <a:r>
                        <a:rPr lang="en-US" sz="2400"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SFY 2023-2024 advancement only – No funds will be provided for SFY 2025-2026.</a:t>
                      </a:r>
                      <a:endParaRPr lang="en-US" sz="2400" kern="100" dirty="0">
                        <a:solidFill>
                          <a:srgbClr val="023F5C"/>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75073424"/>
                  </a:ext>
                </a:extLst>
              </a:tr>
              <a:tr h="1305533">
                <a:tc>
                  <a:txBody>
                    <a:bodyPr/>
                    <a:lstStyle/>
                    <a:p>
                      <a:pPr marL="0" marR="0">
                        <a:spcBef>
                          <a:spcPts val="600"/>
                        </a:spcBef>
                        <a:spcAft>
                          <a:spcPts val="600"/>
                        </a:spcAft>
                      </a:pPr>
                      <a:r>
                        <a:rPr lang="en-US" sz="2400"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Medicaid Expansion</a:t>
                      </a:r>
                      <a:endParaRPr lang="en-US" sz="2400" kern="100" dirty="0">
                        <a:solidFill>
                          <a:srgbClr val="023F5C"/>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spcBef>
                          <a:spcPts val="0"/>
                        </a:spcBef>
                        <a:spcAft>
                          <a:spcPts val="0"/>
                        </a:spcAft>
                      </a:pPr>
                      <a:r>
                        <a:rPr lang="en-US" sz="2400"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Funding is expected to be available for each month that expansion is effective.  Funds will be allocated to counties on a </a:t>
                      </a:r>
                      <a:r>
                        <a:rPr lang="en-US" sz="2400" kern="100" dirty="0">
                          <a:solidFill>
                            <a:srgbClr val="ED7B2E"/>
                          </a:solidFill>
                          <a:effectLst/>
                          <a:latin typeface="Calibri" panose="020F0502020204030204" pitchFamily="34" charset="0"/>
                          <a:ea typeface="Aptos" panose="020B0004020202020204" pitchFamily="34" charset="0"/>
                          <a:cs typeface="Times New Roman" panose="02020603050405020304" pitchFamily="18" charset="0"/>
                        </a:rPr>
                        <a:t>quarterly</a:t>
                      </a:r>
                      <a:r>
                        <a:rPr lang="en-US" sz="2400"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 basis.</a:t>
                      </a:r>
                      <a:endParaRPr lang="en-US" sz="2400" kern="100" dirty="0">
                        <a:solidFill>
                          <a:srgbClr val="023F5C"/>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4232254"/>
                  </a:ext>
                </a:extLst>
              </a:tr>
              <a:tr h="2444185">
                <a:tc>
                  <a:txBody>
                    <a:bodyPr/>
                    <a:lstStyle/>
                    <a:p>
                      <a:pPr marL="0" marR="0">
                        <a:spcBef>
                          <a:spcPts val="600"/>
                        </a:spcBef>
                        <a:spcAft>
                          <a:spcPts val="600"/>
                        </a:spcAft>
                      </a:pPr>
                      <a:r>
                        <a:rPr lang="en-US" sz="2400"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Medicaid Managed Care</a:t>
                      </a:r>
                      <a:endParaRPr lang="en-US" sz="2400" kern="100" dirty="0">
                        <a:solidFill>
                          <a:srgbClr val="023F5C"/>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spcBef>
                          <a:spcPts val="0"/>
                        </a:spcBef>
                        <a:spcAft>
                          <a:spcPts val="0"/>
                        </a:spcAft>
                      </a:pPr>
                      <a:r>
                        <a:rPr lang="en-US" sz="2400"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The Children and Families Specialty Plan (CFSP), a statewide health plan for foster children, former foster children, and their families, will launch on December 1, 2025. Prior to launch, </a:t>
                      </a:r>
                      <a:r>
                        <a:rPr lang="en-US" sz="2400" kern="100" dirty="0">
                          <a:solidFill>
                            <a:srgbClr val="ED7B2E"/>
                          </a:solidFill>
                          <a:effectLst/>
                          <a:latin typeface="Calibri" panose="020F0502020204030204" pitchFamily="34" charset="0"/>
                          <a:ea typeface="Aptos" panose="020B0004020202020204" pitchFamily="34" charset="0"/>
                          <a:cs typeface="Times New Roman" panose="02020603050405020304" pitchFamily="18" charset="0"/>
                        </a:rPr>
                        <a:t>training</a:t>
                      </a:r>
                      <a:r>
                        <a:rPr lang="en-US" sz="2400"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 will be provided on CFSP to county staff to facilitate the transition and county readiness to implement CFSP will be assessed. </a:t>
                      </a:r>
                      <a:r>
                        <a:rPr lang="en-US" sz="2400" kern="100" dirty="0">
                          <a:solidFill>
                            <a:srgbClr val="ED7B2E"/>
                          </a:solidFill>
                          <a:effectLst/>
                          <a:latin typeface="Calibri" panose="020F0502020204030204" pitchFamily="34" charset="0"/>
                          <a:ea typeface="Aptos" panose="020B0004020202020204" pitchFamily="34" charset="0"/>
                          <a:cs typeface="Times New Roman" panose="02020603050405020304" pitchFamily="18" charset="0"/>
                        </a:rPr>
                        <a:t>County Departments of Social Services may experience an increase in calls and inquiries.</a:t>
                      </a:r>
                      <a:endParaRPr lang="en-US" sz="2400" kern="100" dirty="0">
                        <a:solidFill>
                          <a:srgbClr val="ED7B2E"/>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427358"/>
                  </a:ext>
                </a:extLst>
              </a:tr>
            </a:tbl>
          </a:graphicData>
        </a:graphic>
      </p:graphicFrame>
      <p:pic>
        <p:nvPicPr>
          <p:cNvPr id="5" name="Picture 4">
            <a:extLst>
              <a:ext uri="{FF2B5EF4-FFF2-40B4-BE49-F238E27FC236}">
                <a16:creationId xmlns:a16="http://schemas.microsoft.com/office/drawing/2014/main" id="{235DC274-09F8-6703-4731-11D0E7C15077}"/>
              </a:ext>
            </a:extLst>
          </p:cNvPr>
          <p:cNvPicPr>
            <a:picLocks noChangeAspect="1"/>
          </p:cNvPicPr>
          <p:nvPr/>
        </p:nvPicPr>
        <p:blipFill>
          <a:blip r:embed="rId4"/>
          <a:stretch>
            <a:fillRect/>
          </a:stretch>
        </p:blipFill>
        <p:spPr>
          <a:xfrm>
            <a:off x="276933" y="4803388"/>
            <a:ext cx="3229426" cy="1400370"/>
          </a:xfrm>
          <a:prstGeom prst="rect">
            <a:avLst/>
          </a:prstGeom>
        </p:spPr>
      </p:pic>
    </p:spTree>
    <p:extLst>
      <p:ext uri="{BB962C8B-B14F-4D97-AF65-F5344CB8AC3E}">
        <p14:creationId xmlns:p14="http://schemas.microsoft.com/office/powerpoint/2010/main" val="41180513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483360-231A-D2C7-7584-6A7EB6CE87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7D651A-FAA2-4882-CE0E-137793EA3DA8}"/>
              </a:ext>
            </a:extLst>
          </p:cNvPr>
          <p:cNvSpPr>
            <a:spLocks noGrp="1"/>
          </p:cNvSpPr>
          <p:nvPr>
            <p:ph type="title"/>
          </p:nvPr>
        </p:nvSpPr>
        <p:spPr>
          <a:xfrm>
            <a:off x="9728" y="6527261"/>
            <a:ext cx="12192000" cy="321012"/>
          </a:xfrm>
          <a:solidFill>
            <a:srgbClr val="5B9BD5"/>
          </a:solidFill>
          <a:ln>
            <a:noFill/>
          </a:ln>
        </p:spPr>
        <p:txBody>
          <a:bodyPr>
            <a:normAutofit fontScale="90000"/>
          </a:bodyPr>
          <a:lstStyle/>
          <a:p>
            <a:pPr algn="ctr"/>
            <a:r>
              <a:rPr lang="en-US" sz="2800" spc="300" dirty="0">
                <a:solidFill>
                  <a:srgbClr val="5B9BD5"/>
                </a:solidFill>
                <a:latin typeface="Arial Black" panose="020B0A04020102020204" pitchFamily="34" charset="0"/>
              </a:rPr>
              <a:t>v</a:t>
            </a:r>
          </a:p>
        </p:txBody>
      </p:sp>
      <p:pic>
        <p:nvPicPr>
          <p:cNvPr id="11" name="Picture 10">
            <a:extLst>
              <a:ext uri="{FF2B5EF4-FFF2-40B4-BE49-F238E27FC236}">
                <a16:creationId xmlns:a16="http://schemas.microsoft.com/office/drawing/2014/main" id="{84853132-143C-3BCA-52C0-346A525DEC76}"/>
              </a:ext>
            </a:extLst>
          </p:cNvPr>
          <p:cNvPicPr>
            <a:picLocks noChangeAspect="1"/>
          </p:cNvPicPr>
          <p:nvPr/>
        </p:nvPicPr>
        <p:blipFill>
          <a:blip r:embed="rId3"/>
          <a:stretch>
            <a:fillRect/>
          </a:stretch>
        </p:blipFill>
        <p:spPr>
          <a:xfrm rot="5400000">
            <a:off x="5975970" y="335622"/>
            <a:ext cx="240060" cy="12192001"/>
          </a:xfrm>
          <a:prstGeom prst="rect">
            <a:avLst/>
          </a:prstGeom>
        </p:spPr>
      </p:pic>
      <p:graphicFrame>
        <p:nvGraphicFramePr>
          <p:cNvPr id="3" name="Table 2">
            <a:extLst>
              <a:ext uri="{FF2B5EF4-FFF2-40B4-BE49-F238E27FC236}">
                <a16:creationId xmlns:a16="http://schemas.microsoft.com/office/drawing/2014/main" id="{43CB9949-B252-1E90-002B-A2690075EF08}"/>
              </a:ext>
            </a:extLst>
          </p:cNvPr>
          <p:cNvGraphicFramePr>
            <a:graphicFrameLocks noGrp="1"/>
          </p:cNvGraphicFramePr>
          <p:nvPr>
            <p:extLst>
              <p:ext uri="{D42A27DB-BD31-4B8C-83A1-F6EECF244321}">
                <p14:modId xmlns:p14="http://schemas.microsoft.com/office/powerpoint/2010/main" val="281713777"/>
              </p:ext>
            </p:extLst>
          </p:nvPr>
        </p:nvGraphicFramePr>
        <p:xfrm>
          <a:off x="573741" y="521201"/>
          <a:ext cx="11017624" cy="5638800"/>
        </p:xfrm>
        <a:graphic>
          <a:graphicData uri="http://schemas.openxmlformats.org/drawingml/2006/table">
            <a:tbl>
              <a:tblPr firstRow="1" firstCol="1" bandRow="1"/>
              <a:tblGrid>
                <a:gridCol w="3173506">
                  <a:extLst>
                    <a:ext uri="{9D8B030D-6E8A-4147-A177-3AD203B41FA5}">
                      <a16:colId xmlns:a16="http://schemas.microsoft.com/office/drawing/2014/main" val="3380849158"/>
                    </a:ext>
                  </a:extLst>
                </a:gridCol>
                <a:gridCol w="7844118">
                  <a:extLst>
                    <a:ext uri="{9D8B030D-6E8A-4147-A177-3AD203B41FA5}">
                      <a16:colId xmlns:a16="http://schemas.microsoft.com/office/drawing/2014/main" val="792246289"/>
                    </a:ext>
                  </a:extLst>
                </a:gridCol>
              </a:tblGrid>
              <a:tr h="0">
                <a:tc>
                  <a:txBody>
                    <a:bodyPr/>
                    <a:lstStyle/>
                    <a:p>
                      <a:pPr marL="0" marR="0">
                        <a:spcBef>
                          <a:spcPts val="600"/>
                        </a:spcBef>
                        <a:spcAft>
                          <a:spcPts val="600"/>
                        </a:spcAft>
                      </a:pPr>
                      <a:r>
                        <a:rPr lang="en-US" sz="2800" b="1"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IX  Food and Nutrition Services (FNS)</a:t>
                      </a:r>
                      <a:endParaRPr lang="en-US" sz="2800" kern="100" dirty="0">
                        <a:solidFill>
                          <a:srgbClr val="023F5C"/>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spcBef>
                          <a:spcPts val="600"/>
                        </a:spcBef>
                        <a:spcAft>
                          <a:spcPts val="600"/>
                        </a:spcAft>
                      </a:pPr>
                      <a:r>
                        <a:rPr lang="en-US" sz="2400"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Effective June 1, 2024, the FNS administrative waiver that waives eligibility interview of all mandatory verifications are completed will end.  Therefore, on June 1, 2024, eligibility staff will be required to conduct interviews for all applications and recertifications.  </a:t>
                      </a:r>
                      <a:r>
                        <a:rPr lang="en-US" sz="2400" kern="100" dirty="0">
                          <a:solidFill>
                            <a:srgbClr val="ED7B2E"/>
                          </a:solidFill>
                          <a:effectLst/>
                          <a:latin typeface="Calibri" panose="020F0502020204030204" pitchFamily="34" charset="0"/>
                          <a:ea typeface="Aptos" panose="020B0004020202020204" pitchFamily="34" charset="0"/>
                          <a:cs typeface="Times New Roman" panose="02020603050405020304" pitchFamily="18" charset="0"/>
                        </a:rPr>
                        <a:t>Counties should expect additional time for application and recertification processing.</a:t>
                      </a:r>
                      <a:endParaRPr lang="en-US" sz="2400" kern="100" dirty="0">
                        <a:solidFill>
                          <a:srgbClr val="ED7B2E"/>
                        </a:solidFill>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600"/>
                        </a:spcBef>
                        <a:spcAft>
                          <a:spcPts val="600"/>
                        </a:spcAft>
                      </a:pPr>
                      <a:r>
                        <a:rPr lang="en-US" sz="2400"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NCDHHS in partnership with NC Department of Public Instruction (DPI), is expanding its food assistance efforts to become one of the first states to administer USDA’s new, permanent summer nutrition program, “SUN Bucks.” NCDHHS will issue three months of benefits at $40 per month ($120 in total) per eligible child, which can be used to purchase nutritious food.  </a:t>
                      </a:r>
                      <a:r>
                        <a:rPr lang="en-US" sz="2400" kern="100" dirty="0">
                          <a:solidFill>
                            <a:srgbClr val="ED7B2E"/>
                          </a:solidFill>
                          <a:effectLst/>
                          <a:latin typeface="Calibri" panose="020F0502020204030204" pitchFamily="34" charset="0"/>
                          <a:ea typeface="Aptos" panose="020B0004020202020204" pitchFamily="34" charset="0"/>
                          <a:cs typeface="Times New Roman" panose="02020603050405020304" pitchFamily="18" charset="0"/>
                        </a:rPr>
                        <a:t>There will not be a cost to counties to administer the program; however, counties may experience an increase in calls and inquiries.</a:t>
                      </a:r>
                      <a:endParaRPr lang="en-US" sz="2400" kern="100" dirty="0">
                        <a:solidFill>
                          <a:srgbClr val="ED7B2E"/>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mpd="sng">
                      <a:noFill/>
                      <a:prstDash val="soli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3941572752"/>
                  </a:ext>
                </a:extLst>
              </a:tr>
            </a:tbl>
          </a:graphicData>
        </a:graphic>
      </p:graphicFrame>
      <p:pic>
        <p:nvPicPr>
          <p:cNvPr id="5" name="Picture 4">
            <a:extLst>
              <a:ext uri="{FF2B5EF4-FFF2-40B4-BE49-F238E27FC236}">
                <a16:creationId xmlns:a16="http://schemas.microsoft.com/office/drawing/2014/main" id="{739E213F-5C62-6775-E0DF-DB86DC8BB341}"/>
              </a:ext>
            </a:extLst>
          </p:cNvPr>
          <p:cNvPicPr>
            <a:picLocks noChangeAspect="1"/>
          </p:cNvPicPr>
          <p:nvPr/>
        </p:nvPicPr>
        <p:blipFill>
          <a:blip r:embed="rId4"/>
          <a:stretch>
            <a:fillRect/>
          </a:stretch>
        </p:blipFill>
        <p:spPr>
          <a:xfrm>
            <a:off x="276933" y="4803388"/>
            <a:ext cx="3229426" cy="1400370"/>
          </a:xfrm>
          <a:prstGeom prst="rect">
            <a:avLst/>
          </a:prstGeom>
        </p:spPr>
      </p:pic>
    </p:spTree>
    <p:extLst>
      <p:ext uri="{BB962C8B-B14F-4D97-AF65-F5344CB8AC3E}">
        <p14:creationId xmlns:p14="http://schemas.microsoft.com/office/powerpoint/2010/main" val="6632857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6E291E-ACB6-A75B-7687-3068875B2E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B0E7B9-402D-8598-7781-F87DDA5AF9EF}"/>
              </a:ext>
            </a:extLst>
          </p:cNvPr>
          <p:cNvSpPr>
            <a:spLocks noGrp="1"/>
          </p:cNvSpPr>
          <p:nvPr>
            <p:ph type="title"/>
          </p:nvPr>
        </p:nvSpPr>
        <p:spPr>
          <a:xfrm>
            <a:off x="9728" y="6527261"/>
            <a:ext cx="12192000" cy="321012"/>
          </a:xfrm>
          <a:solidFill>
            <a:srgbClr val="5B9BD5"/>
          </a:solidFill>
          <a:ln>
            <a:noFill/>
          </a:ln>
        </p:spPr>
        <p:txBody>
          <a:bodyPr>
            <a:normAutofit fontScale="90000"/>
          </a:bodyPr>
          <a:lstStyle/>
          <a:p>
            <a:pPr algn="ctr"/>
            <a:endParaRPr lang="en-US" sz="2800" spc="300" dirty="0">
              <a:solidFill>
                <a:srgbClr val="5B9BD5"/>
              </a:solidFill>
              <a:latin typeface="Arial Black" panose="020B0A04020102020204" pitchFamily="34" charset="0"/>
            </a:endParaRPr>
          </a:p>
        </p:txBody>
      </p:sp>
      <p:pic>
        <p:nvPicPr>
          <p:cNvPr id="11" name="Picture 10">
            <a:extLst>
              <a:ext uri="{FF2B5EF4-FFF2-40B4-BE49-F238E27FC236}">
                <a16:creationId xmlns:a16="http://schemas.microsoft.com/office/drawing/2014/main" id="{E73D37E5-22E2-BED8-EC14-B403D48763E5}"/>
              </a:ext>
            </a:extLst>
          </p:cNvPr>
          <p:cNvPicPr>
            <a:picLocks noChangeAspect="1"/>
          </p:cNvPicPr>
          <p:nvPr/>
        </p:nvPicPr>
        <p:blipFill>
          <a:blip r:embed="rId3"/>
          <a:stretch>
            <a:fillRect/>
          </a:stretch>
        </p:blipFill>
        <p:spPr>
          <a:xfrm rot="5400000">
            <a:off x="5975970" y="335622"/>
            <a:ext cx="240060" cy="12192001"/>
          </a:xfrm>
          <a:prstGeom prst="rect">
            <a:avLst/>
          </a:prstGeom>
        </p:spPr>
      </p:pic>
      <p:graphicFrame>
        <p:nvGraphicFramePr>
          <p:cNvPr id="3" name="Table 2">
            <a:extLst>
              <a:ext uri="{FF2B5EF4-FFF2-40B4-BE49-F238E27FC236}">
                <a16:creationId xmlns:a16="http://schemas.microsoft.com/office/drawing/2014/main" id="{CB3C7D05-2171-F08F-9AE5-DE587062AA06}"/>
              </a:ext>
            </a:extLst>
          </p:cNvPr>
          <p:cNvGraphicFramePr>
            <a:graphicFrameLocks noGrp="1"/>
          </p:cNvGraphicFramePr>
          <p:nvPr>
            <p:extLst>
              <p:ext uri="{D42A27DB-BD31-4B8C-83A1-F6EECF244321}">
                <p14:modId xmlns:p14="http://schemas.microsoft.com/office/powerpoint/2010/main" val="1600550653"/>
              </p:ext>
            </p:extLst>
          </p:nvPr>
        </p:nvGraphicFramePr>
        <p:xfrm>
          <a:off x="573741" y="521201"/>
          <a:ext cx="11017624" cy="3718560"/>
        </p:xfrm>
        <a:graphic>
          <a:graphicData uri="http://schemas.openxmlformats.org/drawingml/2006/table">
            <a:tbl>
              <a:tblPr firstRow="1" firstCol="1" bandRow="1"/>
              <a:tblGrid>
                <a:gridCol w="3173506">
                  <a:extLst>
                    <a:ext uri="{9D8B030D-6E8A-4147-A177-3AD203B41FA5}">
                      <a16:colId xmlns:a16="http://schemas.microsoft.com/office/drawing/2014/main" val="3380849158"/>
                    </a:ext>
                  </a:extLst>
                </a:gridCol>
                <a:gridCol w="7844118">
                  <a:extLst>
                    <a:ext uri="{9D8B030D-6E8A-4147-A177-3AD203B41FA5}">
                      <a16:colId xmlns:a16="http://schemas.microsoft.com/office/drawing/2014/main" val="792246289"/>
                    </a:ext>
                  </a:extLst>
                </a:gridCol>
              </a:tblGrid>
              <a:tr h="0">
                <a:tc gridSpan="2">
                  <a:txBody>
                    <a:bodyPr/>
                    <a:lstStyle/>
                    <a:p>
                      <a:pPr marL="0" marR="0">
                        <a:spcBef>
                          <a:spcPts val="0"/>
                        </a:spcBef>
                        <a:spcAft>
                          <a:spcPts val="0"/>
                        </a:spcAft>
                        <a:tabLst>
                          <a:tab pos="339725" algn="l"/>
                        </a:tabLst>
                      </a:pPr>
                      <a:r>
                        <a:rPr lang="en-US" sz="2800" b="1" kern="100" dirty="0">
                          <a:solidFill>
                            <a:srgbClr val="023F5C"/>
                          </a:solidFill>
                          <a:effectLst/>
                          <a:latin typeface="Calibri" panose="020F0502020204030204" pitchFamily="34" charset="0"/>
                          <a:ea typeface="Aptos" panose="020B0004020202020204" pitchFamily="34" charset="0"/>
                          <a:cs typeface="Times New Roman" panose="02020603050405020304" pitchFamily="18" charset="0"/>
                        </a:rPr>
                        <a:t>X  County Administration Reimbursement System (CARS) – 	Replacement Project</a:t>
                      </a:r>
                      <a:endParaRPr lang="en-US" sz="2800" kern="100" dirty="0">
                        <a:solidFill>
                          <a:srgbClr val="023F5C"/>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mpd="sng">
                      <a:noFill/>
                      <a:prstDash val="soli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a:spcBef>
                          <a:spcPts val="600"/>
                        </a:spcBef>
                        <a:spcAft>
                          <a:spcPts val="600"/>
                        </a:spcAft>
                      </a:pPr>
                      <a:endParaRPr lang="en-US" sz="2400" kern="100" dirty="0">
                        <a:solidFill>
                          <a:srgbClr val="023F5C"/>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3941572752"/>
                  </a:ext>
                </a:extLst>
              </a:tr>
              <a:tr h="0">
                <a:tc>
                  <a:txBody>
                    <a:bodyPr/>
                    <a:lstStyle/>
                    <a:p>
                      <a:pPr marL="0" marR="0">
                        <a:spcBef>
                          <a:spcPts val="600"/>
                        </a:spcBef>
                        <a:spcAft>
                          <a:spcPts val="600"/>
                        </a:spcAft>
                      </a:pPr>
                      <a:endParaRPr lang="en-US" sz="2400" kern="100" dirty="0">
                        <a:solidFill>
                          <a:srgbClr val="023F5C"/>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a:spcBef>
                          <a:spcPts val="600"/>
                        </a:spcBef>
                        <a:spcAft>
                          <a:spcPts val="600"/>
                        </a:spcAft>
                      </a:pPr>
                      <a:endParaRPr lang="en-US" sz="2400" kern="100" dirty="0">
                        <a:solidFill>
                          <a:srgbClr val="023F5C"/>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785617824"/>
                  </a:ext>
                </a:extLst>
              </a:tr>
              <a:tr h="0">
                <a:tc gridSpan="2">
                  <a:txBody>
                    <a:bodyPr/>
                    <a:lstStyle/>
                    <a:p>
                      <a:pPr marL="0" marR="0">
                        <a:spcBef>
                          <a:spcPts val="600"/>
                        </a:spcBef>
                        <a:spcAft>
                          <a:spcPts val="600"/>
                        </a:spcAft>
                      </a:pPr>
                      <a:r>
                        <a:rPr lang="en-US" sz="2400" kern="100" dirty="0">
                          <a:solidFill>
                            <a:srgbClr val="023F5C"/>
                          </a:solidFill>
                          <a:effectLst/>
                          <a:latin typeface="+mn-lt"/>
                          <a:ea typeface="Aptos" panose="020B0004020202020204" pitchFamily="34" charset="0"/>
                          <a:cs typeface="Times New Roman" panose="02020603050405020304" pitchFamily="18" charset="0"/>
                        </a:rPr>
                        <a:t>NC DHHS is actively engaged in the CARS/NC-CoReLS (1571) replacement system project.  All state and federal partners were consulted and approved move forward and to release an RFP.  </a:t>
                      </a:r>
                    </a:p>
                    <a:p>
                      <a:pPr marL="0" marR="0">
                        <a:spcBef>
                          <a:spcPts val="600"/>
                        </a:spcBef>
                        <a:spcAft>
                          <a:spcPts val="600"/>
                        </a:spcAft>
                      </a:pPr>
                      <a:r>
                        <a:rPr lang="en-US" sz="2400" kern="100" dirty="0">
                          <a:solidFill>
                            <a:srgbClr val="023F5C"/>
                          </a:solidFill>
                          <a:effectLst/>
                          <a:latin typeface="+mn-lt"/>
                          <a:ea typeface="Aptos" panose="020B0004020202020204" pitchFamily="34" charset="0"/>
                          <a:cs typeface="Times New Roman" panose="02020603050405020304" pitchFamily="18" charset="0"/>
                        </a:rPr>
                        <a:t>Proposals have been received from prospective vendors and the DHHS team is currently reviewing those.  Counties will shortly be engaged as critical stakeholders in the project.  </a:t>
                      </a:r>
                    </a:p>
                    <a:p>
                      <a:pPr marL="0" marR="0">
                        <a:spcBef>
                          <a:spcPts val="600"/>
                        </a:spcBef>
                        <a:spcAft>
                          <a:spcPts val="600"/>
                        </a:spcAft>
                      </a:pPr>
                      <a:r>
                        <a:rPr lang="en-US" sz="2400" kern="100" dirty="0">
                          <a:solidFill>
                            <a:srgbClr val="ED7B2E"/>
                          </a:solidFill>
                          <a:effectLst/>
                          <a:latin typeface="+mn-lt"/>
                          <a:ea typeface="Aptos" panose="020B0004020202020204" pitchFamily="34" charset="0"/>
                          <a:cs typeface="Times New Roman" panose="02020603050405020304" pitchFamily="18" charset="0"/>
                        </a:rPr>
                        <a:t>The new system is projected to go live </a:t>
                      </a:r>
                      <a:r>
                        <a:rPr lang="en-US" sz="2400" b="1" kern="100" dirty="0">
                          <a:solidFill>
                            <a:srgbClr val="ED7B2E"/>
                          </a:solidFill>
                          <a:effectLst/>
                          <a:latin typeface="+mn-lt"/>
                          <a:ea typeface="Aptos" panose="020B0004020202020204" pitchFamily="34" charset="0"/>
                          <a:cs typeface="Times New Roman" panose="02020603050405020304" pitchFamily="18" charset="0"/>
                        </a:rPr>
                        <a:t>mid to late 2027</a:t>
                      </a:r>
                      <a:r>
                        <a:rPr lang="en-US" sz="2400" kern="100" dirty="0">
                          <a:solidFill>
                            <a:srgbClr val="ED7B2E"/>
                          </a:solidFill>
                          <a:effectLst/>
                          <a:latin typeface="+mn-lt"/>
                          <a:ea typeface="Aptos" panose="020B0004020202020204" pitchFamily="34" charset="0"/>
                          <a:cs typeface="Times New Roman" panose="02020603050405020304" pitchFamily="18" charset="0"/>
                        </a:rPr>
                        <a:t>.</a:t>
                      </a:r>
                    </a:p>
                  </a:txBody>
                  <a:tcPr marL="68580" marR="68580" marT="0" marB="0">
                    <a:lnL w="12700" cap="flat" cmpd="sng" algn="ctr">
                      <a:noFill/>
                      <a:prstDash val="solid"/>
                      <a:round/>
                      <a:headEnd type="none" w="med" len="med"/>
                      <a:tailEnd type="none" w="med" len="med"/>
                    </a:lnL>
                    <a:lnR w="12700" cmpd="sng">
                      <a:noFill/>
                      <a:prstDash val="soli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0" marR="0">
                        <a:spcBef>
                          <a:spcPts val="600"/>
                        </a:spcBef>
                        <a:spcAft>
                          <a:spcPts val="600"/>
                        </a:spcAft>
                      </a:pPr>
                      <a:endParaRPr lang="en-US" sz="2400" kern="100" dirty="0">
                        <a:solidFill>
                          <a:srgbClr val="023F5C"/>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mpd="sng">
                      <a:noFill/>
                      <a:prstDash val="solid"/>
                    </a:lnR>
                    <a:lnT w="12700" cmpd="sng">
                      <a:noFill/>
                      <a:prstDash val="solid"/>
                    </a:lnT>
                    <a:lnB w="12700" cmpd="sng">
                      <a:noFill/>
                      <a:prstDash val="solid"/>
                    </a:lnB>
                    <a:lnTlToBr w="12700" cmpd="sng">
                      <a:noFill/>
                      <a:prstDash val="solid"/>
                    </a:lnTlToBr>
                    <a:lnBlToTr w="12700" cmpd="sng">
                      <a:noFill/>
                      <a:prstDash val="solid"/>
                    </a:lnBlToTr>
                  </a:tcPr>
                </a:tc>
                <a:extLst>
                  <a:ext uri="{0D108BD9-81ED-4DB2-BD59-A6C34878D82A}">
                    <a16:rowId xmlns:a16="http://schemas.microsoft.com/office/drawing/2014/main" val="1725892375"/>
                  </a:ext>
                </a:extLst>
              </a:tr>
            </a:tbl>
          </a:graphicData>
        </a:graphic>
      </p:graphicFrame>
      <p:pic>
        <p:nvPicPr>
          <p:cNvPr id="5" name="Picture 4">
            <a:extLst>
              <a:ext uri="{FF2B5EF4-FFF2-40B4-BE49-F238E27FC236}">
                <a16:creationId xmlns:a16="http://schemas.microsoft.com/office/drawing/2014/main" id="{3B586A46-F6D5-7F1F-56D2-0EE35DA62047}"/>
              </a:ext>
            </a:extLst>
          </p:cNvPr>
          <p:cNvPicPr>
            <a:picLocks noChangeAspect="1"/>
          </p:cNvPicPr>
          <p:nvPr/>
        </p:nvPicPr>
        <p:blipFill>
          <a:blip r:embed="rId4"/>
          <a:stretch>
            <a:fillRect/>
          </a:stretch>
        </p:blipFill>
        <p:spPr>
          <a:xfrm>
            <a:off x="6740769" y="4575818"/>
            <a:ext cx="3552911" cy="1439154"/>
          </a:xfrm>
          <a:prstGeom prst="rect">
            <a:avLst/>
          </a:prstGeom>
        </p:spPr>
      </p:pic>
      <p:sp>
        <p:nvSpPr>
          <p:cNvPr id="7" name="Rectangle 6">
            <a:extLst>
              <a:ext uri="{FF2B5EF4-FFF2-40B4-BE49-F238E27FC236}">
                <a16:creationId xmlns:a16="http://schemas.microsoft.com/office/drawing/2014/main" id="{8B43137A-69FB-E6D5-86F1-FB5E3F3C71CD}"/>
              </a:ext>
            </a:extLst>
          </p:cNvPr>
          <p:cNvSpPr/>
          <p:nvPr/>
        </p:nvSpPr>
        <p:spPr>
          <a:xfrm rot="676905">
            <a:off x="8084435" y="4609726"/>
            <a:ext cx="1395637" cy="577081"/>
          </a:xfrm>
          <a:prstGeom prst="rect">
            <a:avLst/>
          </a:prstGeom>
          <a:noFill/>
          <a:scene3d>
            <a:camera prst="isometricOffAxis2Right">
              <a:rot lat="3600000" lon="18600000" rev="19153748"/>
            </a:camera>
            <a:lightRig rig="threePt" dir="t"/>
          </a:scene3d>
        </p:spPr>
        <p:txBody>
          <a:bodyPr wrap="square" lIns="91440" tIns="45720" rIns="91440" bIns="45720">
            <a:spAutoFit/>
            <a:scene3d>
              <a:camera prst="isometricOffAxis1Right">
                <a:rot lat="3283805" lon="18600000" rev="14472588"/>
              </a:camera>
              <a:lightRig rig="threePt" dir="t"/>
            </a:scene3d>
            <a:sp3d z="25400"/>
          </a:bodyPr>
          <a:lstStyle/>
          <a:p>
            <a:pPr algn="ctr"/>
            <a:r>
              <a:rPr lang="en-US" sz="1050" b="1" cap="none" spc="0" dirty="0">
                <a:ln w="0"/>
                <a:solidFill>
                  <a:srgbClr val="4472C4"/>
                </a:solidFill>
                <a:effectLst>
                  <a:outerShdw blurRad="38100" dist="25400" dir="5400000" algn="ctr" rotWithShape="0">
                    <a:srgbClr val="6E747A">
                      <a:alpha val="43000"/>
                    </a:srgbClr>
                  </a:outerShdw>
                </a:effectLst>
              </a:rPr>
              <a:t>FY2025-2026</a:t>
            </a:r>
          </a:p>
          <a:p>
            <a:pPr algn="ctr"/>
            <a:r>
              <a:rPr lang="en-US" sz="1050" b="0" cap="none" spc="0" dirty="0">
                <a:ln w="0"/>
                <a:solidFill>
                  <a:srgbClr val="4472C4"/>
                </a:solidFill>
                <a:effectLst>
                  <a:outerShdw blurRad="38100" dist="25400" dir="5400000" algn="ctr" rotWithShape="0">
                    <a:srgbClr val="6E747A">
                      <a:alpha val="43000"/>
                    </a:srgbClr>
                  </a:outerShdw>
                </a:effectLst>
              </a:rPr>
              <a:t>Budget Estimates</a:t>
            </a:r>
          </a:p>
          <a:p>
            <a:pPr algn="ctr"/>
            <a:r>
              <a:rPr lang="en-US" sz="1050" b="0" cap="none" spc="0" dirty="0">
                <a:ln w="0"/>
                <a:solidFill>
                  <a:srgbClr val="4472C4"/>
                </a:solidFill>
                <a:effectLst>
                  <a:outerShdw blurRad="38100" dist="25400" dir="5400000" algn="ctr" rotWithShape="0">
                    <a:srgbClr val="6E747A">
                      <a:alpha val="43000"/>
                    </a:srgbClr>
                  </a:outerShdw>
                </a:effectLst>
              </a:rPr>
              <a:t>Narrative Overview</a:t>
            </a:r>
          </a:p>
        </p:txBody>
      </p:sp>
      <p:pic>
        <p:nvPicPr>
          <p:cNvPr id="4" name="Picture 3">
            <a:extLst>
              <a:ext uri="{FF2B5EF4-FFF2-40B4-BE49-F238E27FC236}">
                <a16:creationId xmlns:a16="http://schemas.microsoft.com/office/drawing/2014/main" id="{04EFF44B-6E01-26F9-1B9E-D3877D6E2B74}"/>
              </a:ext>
            </a:extLst>
          </p:cNvPr>
          <p:cNvPicPr>
            <a:picLocks noChangeAspect="1"/>
          </p:cNvPicPr>
          <p:nvPr/>
        </p:nvPicPr>
        <p:blipFill>
          <a:blip r:embed="rId5"/>
          <a:stretch>
            <a:fillRect/>
          </a:stretch>
        </p:blipFill>
        <p:spPr>
          <a:xfrm>
            <a:off x="1898320" y="4432160"/>
            <a:ext cx="4719216" cy="1907270"/>
          </a:xfrm>
          <a:prstGeom prst="rect">
            <a:avLst/>
          </a:prstGeom>
        </p:spPr>
      </p:pic>
    </p:spTree>
    <p:extLst>
      <p:ext uri="{BB962C8B-B14F-4D97-AF65-F5344CB8AC3E}">
        <p14:creationId xmlns:p14="http://schemas.microsoft.com/office/powerpoint/2010/main" val="346987392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7E2C2392-CCF9-4921-AF70-094EC1351BAE}"/>
              </a:ext>
            </a:extLst>
          </p:cNvPr>
          <p:cNvSpPr>
            <a:spLocks noGrp="1"/>
          </p:cNvSpPr>
          <p:nvPr>
            <p:ph type="title"/>
          </p:nvPr>
        </p:nvSpPr>
        <p:spPr>
          <a:xfrm>
            <a:off x="1237384" y="223055"/>
            <a:ext cx="3287263" cy="2650773"/>
          </a:xfrm>
        </p:spPr>
        <p:txBody>
          <a:bodyPr>
            <a:normAutofit/>
          </a:bodyPr>
          <a:lstStyle/>
          <a:p>
            <a:r>
              <a:rPr lang="en-US" sz="4800" b="1" dirty="0">
                <a:solidFill>
                  <a:srgbClr val="023F5C"/>
                </a:solidFill>
              </a:rPr>
              <a:t>Budget</a:t>
            </a:r>
            <a:br>
              <a:rPr lang="en-US" sz="4800" b="1" dirty="0">
                <a:solidFill>
                  <a:srgbClr val="023F5C"/>
                </a:solidFill>
              </a:rPr>
            </a:br>
            <a:r>
              <a:rPr lang="en-US" sz="4800" b="1" dirty="0">
                <a:solidFill>
                  <a:srgbClr val="023F5C"/>
                </a:solidFill>
              </a:rPr>
              <a:t>Issues</a:t>
            </a:r>
            <a:br>
              <a:rPr lang="en-US" sz="4800" b="1" dirty="0">
                <a:solidFill>
                  <a:srgbClr val="023F5C"/>
                </a:solidFill>
              </a:rPr>
            </a:br>
            <a:r>
              <a:rPr lang="en-US" sz="4800" b="1" dirty="0">
                <a:solidFill>
                  <a:srgbClr val="023F5C"/>
                </a:solidFill>
              </a:rPr>
              <a:t>Document</a:t>
            </a:r>
            <a:endParaRPr lang="en-US" b="1" dirty="0">
              <a:solidFill>
                <a:srgbClr val="023F5C"/>
              </a:solidFill>
            </a:endParaRPr>
          </a:p>
        </p:txBody>
      </p:sp>
      <p:sp>
        <p:nvSpPr>
          <p:cNvPr id="9" name="Rectangle 8">
            <a:extLst>
              <a:ext uri="{FF2B5EF4-FFF2-40B4-BE49-F238E27FC236}">
                <a16:creationId xmlns:a16="http://schemas.microsoft.com/office/drawing/2014/main" id="{D3B0C5D6-3153-43DD-A8BB-8BAE0E57B024}"/>
              </a:ext>
            </a:extLst>
          </p:cNvPr>
          <p:cNvSpPr/>
          <p:nvPr/>
        </p:nvSpPr>
        <p:spPr>
          <a:xfrm>
            <a:off x="528" y="-8709"/>
            <a:ext cx="824972" cy="6858000"/>
          </a:xfrm>
          <a:prstGeom prst="rect">
            <a:avLst/>
          </a:prstGeom>
          <a:solidFill>
            <a:srgbClr val="5B9BD5"/>
          </a:solid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5B9BD5"/>
              </a:solidFill>
              <a:effectLst/>
              <a:uLnTx/>
              <a:uFillTx/>
              <a:latin typeface="Calibri" panose="020F0502020204030204"/>
              <a:ea typeface="+mn-ea"/>
              <a:cs typeface="+mn-cs"/>
            </a:endParaRPr>
          </a:p>
        </p:txBody>
      </p:sp>
      <p:pic>
        <p:nvPicPr>
          <p:cNvPr id="10" name="Picture 9">
            <a:extLst>
              <a:ext uri="{FF2B5EF4-FFF2-40B4-BE49-F238E27FC236}">
                <a16:creationId xmlns:a16="http://schemas.microsoft.com/office/drawing/2014/main" id="{CA16C947-73BD-4C5E-B7A4-FAEB9E0514A5}"/>
              </a:ext>
            </a:extLst>
          </p:cNvPr>
          <p:cNvPicPr>
            <a:picLocks noChangeAspect="1"/>
          </p:cNvPicPr>
          <p:nvPr/>
        </p:nvPicPr>
        <p:blipFill>
          <a:blip r:embed="rId3"/>
          <a:stretch>
            <a:fillRect/>
          </a:stretch>
        </p:blipFill>
        <p:spPr>
          <a:xfrm>
            <a:off x="884307" y="0"/>
            <a:ext cx="180135" cy="6858000"/>
          </a:xfrm>
          <a:prstGeom prst="rect">
            <a:avLst/>
          </a:prstGeom>
        </p:spPr>
      </p:pic>
      <p:pic>
        <p:nvPicPr>
          <p:cNvPr id="3" name="Picture 2">
            <a:extLst>
              <a:ext uri="{FF2B5EF4-FFF2-40B4-BE49-F238E27FC236}">
                <a16:creationId xmlns:a16="http://schemas.microsoft.com/office/drawing/2014/main" id="{F71C0371-CDF8-3201-F392-A2DE96E1FDE3}"/>
              </a:ext>
            </a:extLst>
          </p:cNvPr>
          <p:cNvPicPr>
            <a:picLocks noChangeAspect="1"/>
          </p:cNvPicPr>
          <p:nvPr/>
        </p:nvPicPr>
        <p:blipFill>
          <a:blip r:embed="rId4"/>
          <a:stretch>
            <a:fillRect/>
          </a:stretch>
        </p:blipFill>
        <p:spPr>
          <a:xfrm>
            <a:off x="4268479" y="602309"/>
            <a:ext cx="7375898" cy="5634367"/>
          </a:xfrm>
          <a:prstGeom prst="rect">
            <a:avLst/>
          </a:prstGeom>
          <a:effectLst>
            <a:glow rad="88900">
              <a:srgbClr val="ED7B2E"/>
            </a:glow>
          </a:effectLst>
        </p:spPr>
      </p:pic>
    </p:spTree>
    <p:extLst>
      <p:ext uri="{BB962C8B-B14F-4D97-AF65-F5344CB8AC3E}">
        <p14:creationId xmlns:p14="http://schemas.microsoft.com/office/powerpoint/2010/main" val="234402367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3664F0-A9FC-3315-B50F-782B08EF164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0F30CF4-A97B-6ACC-D14E-44F8B5A5A8C8}"/>
              </a:ext>
            </a:extLst>
          </p:cNvPr>
          <p:cNvSpPr>
            <a:spLocks noGrp="1"/>
          </p:cNvSpPr>
          <p:nvPr>
            <p:ph idx="1"/>
          </p:nvPr>
        </p:nvSpPr>
        <p:spPr>
          <a:xfrm>
            <a:off x="5249993" y="727641"/>
            <a:ext cx="6224335" cy="5402718"/>
          </a:xfrm>
        </p:spPr>
        <p:txBody>
          <a:bodyPr anchor="ctr">
            <a:normAutofit/>
          </a:bodyPr>
          <a:lstStyle/>
          <a:p>
            <a:pPr marL="0" indent="0" algn="ctr">
              <a:buNone/>
            </a:pPr>
            <a:r>
              <a:rPr lang="en-US" sz="9600" b="1" dirty="0">
                <a:solidFill>
                  <a:srgbClr val="023F5C"/>
                </a:solidFill>
              </a:rPr>
              <a:t>QUESTIONS</a:t>
            </a:r>
          </a:p>
        </p:txBody>
      </p:sp>
      <p:sp>
        <p:nvSpPr>
          <p:cNvPr id="5" name="TextBox 4">
            <a:extLst>
              <a:ext uri="{FF2B5EF4-FFF2-40B4-BE49-F238E27FC236}">
                <a16:creationId xmlns:a16="http://schemas.microsoft.com/office/drawing/2014/main" id="{9735D8A5-B16C-236B-A917-0904416E0CEA}"/>
              </a:ext>
            </a:extLst>
          </p:cNvPr>
          <p:cNvSpPr txBox="1"/>
          <p:nvPr/>
        </p:nvSpPr>
        <p:spPr>
          <a:xfrm>
            <a:off x="2940240" y="1268477"/>
            <a:ext cx="1782393" cy="3154710"/>
          </a:xfrm>
          <a:prstGeom prst="rect">
            <a:avLst/>
          </a:prstGeom>
          <a:noFill/>
        </p:spPr>
        <p:txBody>
          <a:bodyPr wrap="square" rtlCol="0">
            <a:spAutoFit/>
          </a:bodyPr>
          <a:lstStyle/>
          <a:p>
            <a:r>
              <a:rPr lang="en-US" sz="19900" b="1" dirty="0">
                <a:solidFill>
                  <a:srgbClr val="5B9BD5"/>
                </a:solidFill>
              </a:rPr>
              <a:t>?</a:t>
            </a:r>
          </a:p>
        </p:txBody>
      </p:sp>
      <p:sp>
        <p:nvSpPr>
          <p:cNvPr id="11" name="TextBox 10">
            <a:extLst>
              <a:ext uri="{FF2B5EF4-FFF2-40B4-BE49-F238E27FC236}">
                <a16:creationId xmlns:a16="http://schemas.microsoft.com/office/drawing/2014/main" id="{73B45311-9309-9E48-A051-D4CD16AF132C}"/>
              </a:ext>
            </a:extLst>
          </p:cNvPr>
          <p:cNvSpPr txBox="1"/>
          <p:nvPr/>
        </p:nvSpPr>
        <p:spPr>
          <a:xfrm>
            <a:off x="2399412" y="2684249"/>
            <a:ext cx="1782393" cy="3477875"/>
          </a:xfrm>
          <a:prstGeom prst="rect">
            <a:avLst/>
          </a:prstGeom>
          <a:noFill/>
        </p:spPr>
        <p:txBody>
          <a:bodyPr wrap="square" rtlCol="0">
            <a:spAutoFit/>
          </a:bodyPr>
          <a:lstStyle/>
          <a:p>
            <a:r>
              <a:rPr lang="en-US" sz="22000" b="1" dirty="0">
                <a:solidFill>
                  <a:srgbClr val="55C3CF"/>
                </a:solidFill>
              </a:rPr>
              <a:t>?</a:t>
            </a:r>
          </a:p>
        </p:txBody>
      </p:sp>
      <p:sp>
        <p:nvSpPr>
          <p:cNvPr id="13" name="TextBox 12">
            <a:extLst>
              <a:ext uri="{FF2B5EF4-FFF2-40B4-BE49-F238E27FC236}">
                <a16:creationId xmlns:a16="http://schemas.microsoft.com/office/drawing/2014/main" id="{A5FE4476-132A-7716-7828-A923885856BF}"/>
              </a:ext>
            </a:extLst>
          </p:cNvPr>
          <p:cNvSpPr txBox="1"/>
          <p:nvPr/>
        </p:nvSpPr>
        <p:spPr>
          <a:xfrm>
            <a:off x="802178" y="563314"/>
            <a:ext cx="1782393" cy="3770263"/>
          </a:xfrm>
          <a:prstGeom prst="rect">
            <a:avLst/>
          </a:prstGeom>
          <a:noFill/>
        </p:spPr>
        <p:txBody>
          <a:bodyPr wrap="square" rtlCol="0">
            <a:spAutoFit/>
          </a:bodyPr>
          <a:lstStyle/>
          <a:p>
            <a:r>
              <a:rPr lang="en-US" sz="23900" b="1" dirty="0">
                <a:solidFill>
                  <a:srgbClr val="4BC174"/>
                </a:solidFill>
              </a:rPr>
              <a:t>?</a:t>
            </a:r>
          </a:p>
        </p:txBody>
      </p:sp>
      <p:sp>
        <p:nvSpPr>
          <p:cNvPr id="16" name="TextBox 15">
            <a:extLst>
              <a:ext uri="{FF2B5EF4-FFF2-40B4-BE49-F238E27FC236}">
                <a16:creationId xmlns:a16="http://schemas.microsoft.com/office/drawing/2014/main" id="{CA2D329C-A9FE-3AAE-C02B-17936C2265B5}"/>
              </a:ext>
            </a:extLst>
          </p:cNvPr>
          <p:cNvSpPr txBox="1"/>
          <p:nvPr/>
        </p:nvSpPr>
        <p:spPr>
          <a:xfrm>
            <a:off x="448711" y="2528837"/>
            <a:ext cx="1782393" cy="3154710"/>
          </a:xfrm>
          <a:prstGeom prst="rect">
            <a:avLst/>
          </a:prstGeom>
          <a:noFill/>
        </p:spPr>
        <p:txBody>
          <a:bodyPr wrap="square" rtlCol="0">
            <a:spAutoFit/>
          </a:bodyPr>
          <a:lstStyle/>
          <a:p>
            <a:r>
              <a:rPr lang="en-US" sz="19900" b="1" dirty="0">
                <a:solidFill>
                  <a:srgbClr val="023F5C"/>
                </a:solidFill>
              </a:rPr>
              <a:t>?</a:t>
            </a:r>
          </a:p>
        </p:txBody>
      </p:sp>
      <p:sp>
        <p:nvSpPr>
          <p:cNvPr id="15" name="TextBox 14">
            <a:extLst>
              <a:ext uri="{FF2B5EF4-FFF2-40B4-BE49-F238E27FC236}">
                <a16:creationId xmlns:a16="http://schemas.microsoft.com/office/drawing/2014/main" id="{44464ED2-5C08-DB29-E71C-ABD835115046}"/>
              </a:ext>
            </a:extLst>
          </p:cNvPr>
          <p:cNvSpPr txBox="1"/>
          <p:nvPr/>
        </p:nvSpPr>
        <p:spPr>
          <a:xfrm>
            <a:off x="1339907" y="695876"/>
            <a:ext cx="2846239" cy="5386090"/>
          </a:xfrm>
          <a:prstGeom prst="rect">
            <a:avLst/>
          </a:prstGeom>
          <a:noFill/>
        </p:spPr>
        <p:txBody>
          <a:bodyPr wrap="square" rtlCol="0">
            <a:spAutoFit/>
          </a:bodyPr>
          <a:lstStyle/>
          <a:p>
            <a:r>
              <a:rPr lang="en-US" sz="34400" b="1" dirty="0">
                <a:solidFill>
                  <a:srgbClr val="ED7D31"/>
                </a:solidFill>
              </a:rPr>
              <a:t>?</a:t>
            </a:r>
          </a:p>
        </p:txBody>
      </p:sp>
    </p:spTree>
    <p:extLst>
      <p:ext uri="{BB962C8B-B14F-4D97-AF65-F5344CB8AC3E}">
        <p14:creationId xmlns:p14="http://schemas.microsoft.com/office/powerpoint/2010/main" val="18433658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6E463E-8B3E-BBAB-9AB1-479DC004B5C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A489C17-0DD2-F65A-28CF-E07D08E08793}"/>
              </a:ext>
            </a:extLst>
          </p:cNvPr>
          <p:cNvSpPr>
            <a:spLocks noGrp="1"/>
          </p:cNvSpPr>
          <p:nvPr>
            <p:ph idx="1"/>
          </p:nvPr>
        </p:nvSpPr>
        <p:spPr>
          <a:xfrm>
            <a:off x="1237384" y="1375131"/>
            <a:ext cx="10494173" cy="5321760"/>
          </a:xfrm>
        </p:spPr>
        <p:txBody>
          <a:bodyPr>
            <a:normAutofit/>
          </a:bodyPr>
          <a:lstStyle/>
          <a:p>
            <a:pPr marL="0" indent="0">
              <a:spcBef>
                <a:spcPts val="2400"/>
              </a:spcBef>
              <a:buClr>
                <a:srgbClr val="5B9BD5"/>
              </a:buClr>
              <a:buNone/>
            </a:pPr>
            <a:r>
              <a:rPr lang="en-US" sz="3600" b="1" dirty="0">
                <a:solidFill>
                  <a:srgbClr val="ED7B2E"/>
                </a:solidFill>
              </a:rPr>
              <a:t>Resources</a:t>
            </a:r>
          </a:p>
          <a:p>
            <a:pPr marL="0" indent="0">
              <a:spcBef>
                <a:spcPts val="1200"/>
              </a:spcBef>
              <a:buClr>
                <a:srgbClr val="5B9BD5"/>
              </a:buClr>
              <a:buNone/>
            </a:pPr>
            <a:r>
              <a:rPr lang="en-US" sz="3200" b="1" dirty="0">
                <a:solidFill>
                  <a:srgbClr val="5B9BD5"/>
                </a:solidFill>
              </a:rPr>
              <a:t>SSA Payee Website</a:t>
            </a:r>
          </a:p>
          <a:p>
            <a:pPr marL="0" indent="0">
              <a:spcBef>
                <a:spcPts val="1200"/>
              </a:spcBef>
              <a:buClr>
                <a:srgbClr val="5B9BD5"/>
              </a:buClr>
              <a:buNone/>
            </a:pPr>
            <a:r>
              <a:rPr lang="en-US" sz="3200" dirty="0">
                <a:solidFill>
                  <a:srgbClr val="023F5C"/>
                </a:solidFill>
                <a:hlinkClick r:id="rId3">
                  <a:extLst>
                    <a:ext uri="{A12FA001-AC4F-418D-AE19-62706E023703}">
                      <ahyp:hlinkClr xmlns:ahyp="http://schemas.microsoft.com/office/drawing/2018/hyperlinkcolor" val="tx"/>
                    </a:ext>
                  </a:extLst>
                </a:hlinkClick>
              </a:rPr>
              <a:t>https://www.ssa.gov/payee/</a:t>
            </a:r>
            <a:endParaRPr lang="en-US" sz="3200" dirty="0">
              <a:solidFill>
                <a:srgbClr val="023F5C"/>
              </a:solidFill>
            </a:endParaRPr>
          </a:p>
          <a:p>
            <a:pPr marL="0" indent="0">
              <a:spcBef>
                <a:spcPts val="3600"/>
              </a:spcBef>
              <a:spcAft>
                <a:spcPts val="1800"/>
              </a:spcAft>
              <a:buClr>
                <a:srgbClr val="5B9BD5"/>
              </a:buClr>
              <a:buNone/>
            </a:pPr>
            <a:r>
              <a:rPr lang="en-US" sz="3200" dirty="0">
                <a:solidFill>
                  <a:srgbClr val="023F5C"/>
                </a:solidFill>
              </a:rPr>
              <a:t>Phone: 800-772-1213</a:t>
            </a:r>
          </a:p>
          <a:p>
            <a:pPr marL="0" indent="0">
              <a:spcBef>
                <a:spcPts val="2400"/>
              </a:spcBef>
              <a:buClr>
                <a:srgbClr val="5B9BD5"/>
              </a:buClr>
              <a:buNone/>
            </a:pPr>
            <a:r>
              <a:rPr lang="en-US" sz="3200" b="1" dirty="0">
                <a:solidFill>
                  <a:srgbClr val="5B9BD5"/>
                </a:solidFill>
              </a:rPr>
              <a:t>Guide for Organizational Representative Payees</a:t>
            </a:r>
          </a:p>
          <a:p>
            <a:pPr marL="0" indent="0">
              <a:spcBef>
                <a:spcPts val="1200"/>
              </a:spcBef>
              <a:buClr>
                <a:srgbClr val="5B9BD5"/>
              </a:buClr>
              <a:buNone/>
            </a:pPr>
            <a:r>
              <a:rPr lang="en-US" sz="3200" dirty="0">
                <a:solidFill>
                  <a:srgbClr val="023F5C"/>
                </a:solidFill>
                <a:hlinkClick r:id="rId4">
                  <a:extLst>
                    <a:ext uri="{A12FA001-AC4F-418D-AE19-62706E023703}">
                      <ahyp:hlinkClr xmlns:ahyp="http://schemas.microsoft.com/office/drawing/2018/hyperlinkcolor" val="tx"/>
                    </a:ext>
                  </a:extLst>
                </a:hlinkClick>
              </a:rPr>
              <a:t>https://www.ssa.gov/payee/documents/2024OrgGuide.pdf</a:t>
            </a:r>
            <a:endParaRPr lang="en-US" sz="3200" dirty="0">
              <a:solidFill>
                <a:srgbClr val="023F5C"/>
              </a:solidFill>
            </a:endParaRPr>
          </a:p>
          <a:p>
            <a:pPr marL="0" indent="0">
              <a:spcBef>
                <a:spcPts val="1200"/>
              </a:spcBef>
              <a:buClr>
                <a:srgbClr val="5B9BD5"/>
              </a:buClr>
              <a:buNone/>
            </a:pPr>
            <a:endParaRPr lang="en-US" sz="3200" dirty="0">
              <a:solidFill>
                <a:srgbClr val="023F5C"/>
              </a:solidFill>
            </a:endParaRPr>
          </a:p>
          <a:p>
            <a:pPr marL="0" indent="0">
              <a:spcBef>
                <a:spcPts val="1200"/>
              </a:spcBef>
              <a:buClr>
                <a:srgbClr val="5B9BD5"/>
              </a:buClr>
              <a:buNone/>
            </a:pPr>
            <a:endParaRPr lang="en-US" dirty="0">
              <a:solidFill>
                <a:srgbClr val="023F5C"/>
              </a:solidFill>
            </a:endParaRPr>
          </a:p>
          <a:p>
            <a:pPr marL="0" indent="0">
              <a:spcBef>
                <a:spcPts val="2400"/>
              </a:spcBef>
              <a:buClr>
                <a:srgbClr val="5B9BD5"/>
              </a:buClr>
              <a:buNone/>
            </a:pPr>
            <a:endParaRPr lang="en-US" dirty="0">
              <a:solidFill>
                <a:srgbClr val="023F5C"/>
              </a:solidFill>
            </a:endParaRPr>
          </a:p>
          <a:p>
            <a:pPr marL="0" indent="0">
              <a:spcBef>
                <a:spcPts val="2400"/>
              </a:spcBef>
              <a:buClr>
                <a:srgbClr val="5B9BD5"/>
              </a:buClr>
              <a:buNone/>
            </a:pPr>
            <a:endParaRPr lang="en-US" dirty="0"/>
          </a:p>
          <a:p>
            <a:endParaRPr lang="en-US" dirty="0"/>
          </a:p>
        </p:txBody>
      </p:sp>
      <p:sp>
        <p:nvSpPr>
          <p:cNvPr id="6" name="Title 1">
            <a:extLst>
              <a:ext uri="{FF2B5EF4-FFF2-40B4-BE49-F238E27FC236}">
                <a16:creationId xmlns:a16="http://schemas.microsoft.com/office/drawing/2014/main" id="{0A35E38A-FFF1-3438-C226-500397FDAAA1}"/>
              </a:ext>
            </a:extLst>
          </p:cNvPr>
          <p:cNvSpPr>
            <a:spLocks noGrp="1"/>
          </p:cNvSpPr>
          <p:nvPr>
            <p:ph type="title"/>
          </p:nvPr>
        </p:nvSpPr>
        <p:spPr>
          <a:xfrm>
            <a:off x="1237384" y="223056"/>
            <a:ext cx="9717232" cy="1152074"/>
          </a:xfrm>
        </p:spPr>
        <p:txBody>
          <a:bodyPr>
            <a:normAutofit/>
          </a:bodyPr>
          <a:lstStyle/>
          <a:p>
            <a:r>
              <a:rPr lang="en-US" sz="4800" b="1" dirty="0">
                <a:solidFill>
                  <a:srgbClr val="5B9BD5"/>
                </a:solidFill>
              </a:rPr>
              <a:t>Trust Accounts</a:t>
            </a:r>
            <a:endParaRPr lang="en-US" b="1" dirty="0">
              <a:solidFill>
                <a:srgbClr val="5B9BD5"/>
              </a:solidFill>
            </a:endParaRPr>
          </a:p>
        </p:txBody>
      </p:sp>
      <p:sp>
        <p:nvSpPr>
          <p:cNvPr id="9" name="Rectangle 8">
            <a:extLst>
              <a:ext uri="{FF2B5EF4-FFF2-40B4-BE49-F238E27FC236}">
                <a16:creationId xmlns:a16="http://schemas.microsoft.com/office/drawing/2014/main" id="{4D269151-EE52-D90F-A96D-5AE457190370}"/>
              </a:ext>
            </a:extLst>
          </p:cNvPr>
          <p:cNvSpPr/>
          <p:nvPr/>
        </p:nvSpPr>
        <p:spPr>
          <a:xfrm>
            <a:off x="528" y="0"/>
            <a:ext cx="824972" cy="6858000"/>
          </a:xfrm>
          <a:prstGeom prst="rect">
            <a:avLst/>
          </a:prstGeom>
          <a:solidFill>
            <a:srgbClr val="023F5C"/>
          </a:solidFill>
          <a:ln>
            <a:solidFill>
              <a:srgbClr val="023F5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5B9BD5"/>
              </a:solidFill>
            </a:endParaRPr>
          </a:p>
        </p:txBody>
      </p:sp>
      <p:pic>
        <p:nvPicPr>
          <p:cNvPr id="10" name="Picture 9">
            <a:extLst>
              <a:ext uri="{FF2B5EF4-FFF2-40B4-BE49-F238E27FC236}">
                <a16:creationId xmlns:a16="http://schemas.microsoft.com/office/drawing/2014/main" id="{C43EDA76-7B2E-287C-42BC-76FB39E74A35}"/>
              </a:ext>
            </a:extLst>
          </p:cNvPr>
          <p:cNvPicPr>
            <a:picLocks noChangeAspect="1"/>
          </p:cNvPicPr>
          <p:nvPr/>
        </p:nvPicPr>
        <p:blipFill>
          <a:blip r:embed="rId5"/>
          <a:stretch>
            <a:fillRect/>
          </a:stretch>
        </p:blipFill>
        <p:spPr>
          <a:xfrm>
            <a:off x="874880" y="0"/>
            <a:ext cx="180135" cy="6858000"/>
          </a:xfrm>
          <a:prstGeom prst="rect">
            <a:avLst/>
          </a:prstGeom>
        </p:spPr>
      </p:pic>
    </p:spTree>
    <p:extLst>
      <p:ext uri="{BB962C8B-B14F-4D97-AF65-F5344CB8AC3E}">
        <p14:creationId xmlns:p14="http://schemas.microsoft.com/office/powerpoint/2010/main" val="216265376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398E73-3C96-7A2A-082E-B91E7E93D3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3F7760-D796-6DCB-E6A4-9ECE382784FD}"/>
              </a:ext>
            </a:extLst>
          </p:cNvPr>
          <p:cNvSpPr>
            <a:spLocks noGrp="1"/>
          </p:cNvSpPr>
          <p:nvPr>
            <p:ph type="title"/>
          </p:nvPr>
        </p:nvSpPr>
        <p:spPr>
          <a:xfrm>
            <a:off x="838200" y="164826"/>
            <a:ext cx="10515600" cy="1325563"/>
          </a:xfrm>
        </p:spPr>
        <p:txBody>
          <a:bodyPr>
            <a:normAutofit/>
          </a:bodyPr>
          <a:lstStyle/>
          <a:p>
            <a:pPr>
              <a:defRPr/>
            </a:pPr>
            <a:r>
              <a:rPr lang="en-US" sz="4800" b="1" dirty="0">
                <a:solidFill>
                  <a:srgbClr val="5B9BD5"/>
                </a:solidFill>
              </a:rPr>
              <a:t>Suggestions/Helpful Hints</a:t>
            </a:r>
          </a:p>
        </p:txBody>
      </p:sp>
      <p:sp>
        <p:nvSpPr>
          <p:cNvPr id="3" name="Content Placeholder 2">
            <a:extLst>
              <a:ext uri="{FF2B5EF4-FFF2-40B4-BE49-F238E27FC236}">
                <a16:creationId xmlns:a16="http://schemas.microsoft.com/office/drawing/2014/main" id="{CBFF80E0-48FB-36A7-7E1E-F95DC7DB1E58}"/>
              </a:ext>
            </a:extLst>
          </p:cNvPr>
          <p:cNvSpPr>
            <a:spLocks noGrp="1"/>
          </p:cNvSpPr>
          <p:nvPr>
            <p:ph idx="1"/>
          </p:nvPr>
        </p:nvSpPr>
        <p:spPr>
          <a:xfrm>
            <a:off x="838200" y="1402080"/>
            <a:ext cx="10515600" cy="4897151"/>
          </a:xfrm>
        </p:spPr>
        <p:txBody>
          <a:bodyPr>
            <a:normAutofit fontScale="70000" lnSpcReduction="20000"/>
          </a:bodyPr>
          <a:lstStyle/>
          <a:p>
            <a:pPr>
              <a:lnSpc>
                <a:spcPct val="100000"/>
              </a:lnSpc>
              <a:spcBef>
                <a:spcPts val="1200"/>
              </a:spcBef>
              <a:buClr>
                <a:srgbClr val="ED7D31"/>
              </a:buClr>
              <a:defRPr/>
            </a:pPr>
            <a:r>
              <a:rPr lang="en-US" sz="3600" dirty="0">
                <a:solidFill>
                  <a:srgbClr val="023F5C"/>
                </a:solidFill>
              </a:rPr>
              <a:t>You should have a policy and procedures in place for trust accounts that include a declaration of responsibilities for all agency staff involved with trust accounts.</a:t>
            </a:r>
          </a:p>
          <a:p>
            <a:pPr>
              <a:lnSpc>
                <a:spcPct val="100000"/>
              </a:lnSpc>
              <a:spcBef>
                <a:spcPts val="1200"/>
              </a:spcBef>
              <a:buClr>
                <a:srgbClr val="ED7D31"/>
              </a:buClr>
              <a:defRPr/>
            </a:pPr>
            <a:r>
              <a:rPr lang="en-US" sz="3600" dirty="0">
                <a:solidFill>
                  <a:srgbClr val="023F5C"/>
                </a:solidFill>
              </a:rPr>
              <a:t>Finance should be where all SSA correspondence is addressed too. It should never be addressed to social workers.</a:t>
            </a:r>
          </a:p>
          <a:p>
            <a:pPr>
              <a:lnSpc>
                <a:spcPct val="100000"/>
              </a:lnSpc>
              <a:spcBef>
                <a:spcPts val="1200"/>
              </a:spcBef>
              <a:buClr>
                <a:srgbClr val="ED7D31"/>
              </a:buClr>
              <a:defRPr/>
            </a:pPr>
            <a:r>
              <a:rPr lang="en-US" sz="3600" dirty="0">
                <a:solidFill>
                  <a:srgbClr val="023F5C"/>
                </a:solidFill>
              </a:rPr>
              <a:t>Trust fund financial information including bank account information for the accounts used for trust accounts should be kept by finance and given to SSA by finance.</a:t>
            </a:r>
          </a:p>
          <a:p>
            <a:pPr>
              <a:lnSpc>
                <a:spcPct val="100000"/>
              </a:lnSpc>
              <a:spcBef>
                <a:spcPts val="1200"/>
              </a:spcBef>
              <a:buClr>
                <a:srgbClr val="ED7D31"/>
              </a:buClr>
              <a:defRPr/>
            </a:pPr>
            <a:r>
              <a:rPr lang="en-US" sz="3600" dirty="0">
                <a:solidFill>
                  <a:srgbClr val="023F5C"/>
                </a:solidFill>
              </a:rPr>
              <a:t>Make a contact at your closest local office. Get their phone extension!</a:t>
            </a:r>
          </a:p>
          <a:p>
            <a:pPr>
              <a:lnSpc>
                <a:spcPct val="100000"/>
              </a:lnSpc>
              <a:spcBef>
                <a:spcPts val="1200"/>
              </a:spcBef>
              <a:buClr>
                <a:srgbClr val="ED7D31"/>
              </a:buClr>
              <a:defRPr/>
            </a:pPr>
            <a:r>
              <a:rPr lang="en-US" sz="3600" dirty="0">
                <a:solidFill>
                  <a:srgbClr val="023F5C"/>
                </a:solidFill>
              </a:rPr>
              <a:t>Reconcile the bank statements for the accounts monthly.</a:t>
            </a:r>
          </a:p>
          <a:p>
            <a:pPr>
              <a:lnSpc>
                <a:spcPct val="100000"/>
              </a:lnSpc>
              <a:spcBef>
                <a:spcPts val="1200"/>
              </a:spcBef>
              <a:buClr>
                <a:srgbClr val="ED7D31"/>
              </a:buClr>
              <a:defRPr/>
            </a:pPr>
            <a:r>
              <a:rPr lang="en-US" sz="3600" dirty="0">
                <a:solidFill>
                  <a:srgbClr val="023F5C"/>
                </a:solidFill>
              </a:rPr>
              <a:t>Keep a spreadsheet of all beneficiaries including names, social security numbers and date of birth. You will need this information any time you have to contact SSA.</a:t>
            </a:r>
          </a:p>
          <a:p>
            <a:pPr marL="0" indent="0">
              <a:buFont typeface="Arial" panose="020B0604020202020204" pitchFamily="34" charset="0"/>
              <a:buNone/>
              <a:defRPr/>
            </a:pPr>
            <a:endParaRPr lang="en-US" dirty="0"/>
          </a:p>
          <a:p>
            <a:pPr>
              <a:defRPr/>
            </a:pPr>
            <a:endParaRPr lang="en-US" dirty="0"/>
          </a:p>
          <a:p>
            <a:pPr>
              <a:defRPr/>
            </a:pPr>
            <a:endParaRPr lang="en-US" dirty="0"/>
          </a:p>
        </p:txBody>
      </p:sp>
      <p:pic>
        <p:nvPicPr>
          <p:cNvPr id="4" name="Picture 3">
            <a:extLst>
              <a:ext uri="{FF2B5EF4-FFF2-40B4-BE49-F238E27FC236}">
                <a16:creationId xmlns:a16="http://schemas.microsoft.com/office/drawing/2014/main" id="{18D4306E-77B3-3958-7CA1-A4880A95DC32}"/>
              </a:ext>
            </a:extLst>
          </p:cNvPr>
          <p:cNvPicPr>
            <a:picLocks noChangeAspect="1"/>
          </p:cNvPicPr>
          <p:nvPr/>
        </p:nvPicPr>
        <p:blipFill>
          <a:blip r:embed="rId3"/>
          <a:stretch>
            <a:fillRect/>
          </a:stretch>
        </p:blipFill>
        <p:spPr>
          <a:xfrm rot="5400000">
            <a:off x="5975970" y="323262"/>
            <a:ext cx="240060" cy="12192001"/>
          </a:xfrm>
          <a:prstGeom prst="rect">
            <a:avLst/>
          </a:prstGeom>
        </p:spPr>
      </p:pic>
      <p:pic>
        <p:nvPicPr>
          <p:cNvPr id="5" name="Picture 4">
            <a:extLst>
              <a:ext uri="{FF2B5EF4-FFF2-40B4-BE49-F238E27FC236}">
                <a16:creationId xmlns:a16="http://schemas.microsoft.com/office/drawing/2014/main" id="{222C5E26-8136-FE0D-5633-6CFFAC1B4904}"/>
              </a:ext>
            </a:extLst>
          </p:cNvPr>
          <p:cNvPicPr>
            <a:picLocks noChangeAspect="1"/>
          </p:cNvPicPr>
          <p:nvPr/>
        </p:nvPicPr>
        <p:blipFill>
          <a:blip r:embed="rId4"/>
          <a:stretch>
            <a:fillRect/>
          </a:stretch>
        </p:blipFill>
        <p:spPr>
          <a:xfrm>
            <a:off x="0" y="6533252"/>
            <a:ext cx="12192000" cy="316992"/>
          </a:xfrm>
          <a:prstGeom prst="rect">
            <a:avLst/>
          </a:prstGeom>
        </p:spPr>
      </p:pic>
    </p:spTree>
    <p:extLst>
      <p:ext uri="{BB962C8B-B14F-4D97-AF65-F5344CB8AC3E}">
        <p14:creationId xmlns:p14="http://schemas.microsoft.com/office/powerpoint/2010/main" val="2905077804"/>
      </p:ext>
    </p:extLst>
  </p:cSld>
  <p:clrMapOvr>
    <a:masterClrMapping/>
  </p:clrMapOvr>
  <p:transition spd="slow"/>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D82004-014F-C7B0-C32F-BB8C58488D79}"/>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76E1FBF1-292E-D71D-0A99-0F1215DBC1EF}"/>
              </a:ext>
            </a:extLst>
          </p:cNvPr>
          <p:cNvPicPr>
            <a:picLocks noChangeAspect="1"/>
          </p:cNvPicPr>
          <p:nvPr/>
        </p:nvPicPr>
        <p:blipFill>
          <a:blip r:embed="rId3"/>
          <a:stretch>
            <a:fillRect/>
          </a:stretch>
        </p:blipFill>
        <p:spPr>
          <a:xfrm>
            <a:off x="11664890" y="149326"/>
            <a:ext cx="240060" cy="6633257"/>
          </a:xfrm>
          <a:prstGeom prst="rect">
            <a:avLst/>
          </a:prstGeom>
        </p:spPr>
      </p:pic>
      <p:pic>
        <p:nvPicPr>
          <p:cNvPr id="5" name="Picture 4">
            <a:extLst>
              <a:ext uri="{FF2B5EF4-FFF2-40B4-BE49-F238E27FC236}">
                <a16:creationId xmlns:a16="http://schemas.microsoft.com/office/drawing/2014/main" id="{BEB4C124-9724-FE53-2AE2-2C84B05D5D2F}"/>
              </a:ext>
            </a:extLst>
          </p:cNvPr>
          <p:cNvPicPr>
            <a:picLocks noChangeAspect="1"/>
          </p:cNvPicPr>
          <p:nvPr/>
        </p:nvPicPr>
        <p:blipFill>
          <a:blip r:embed="rId4"/>
          <a:stretch>
            <a:fillRect/>
          </a:stretch>
        </p:blipFill>
        <p:spPr>
          <a:xfrm rot="16200000">
            <a:off x="8604504" y="3270504"/>
            <a:ext cx="6858000" cy="316992"/>
          </a:xfrm>
          <a:prstGeom prst="rect">
            <a:avLst/>
          </a:prstGeom>
        </p:spPr>
      </p:pic>
      <p:pic>
        <p:nvPicPr>
          <p:cNvPr id="11" name="Picture 10">
            <a:extLst>
              <a:ext uri="{FF2B5EF4-FFF2-40B4-BE49-F238E27FC236}">
                <a16:creationId xmlns:a16="http://schemas.microsoft.com/office/drawing/2014/main" id="{77526EFD-7DD1-4800-49A3-B2FD8B2595B0}"/>
              </a:ext>
            </a:extLst>
          </p:cNvPr>
          <p:cNvPicPr>
            <a:picLocks noChangeAspect="1"/>
          </p:cNvPicPr>
          <p:nvPr/>
        </p:nvPicPr>
        <p:blipFill>
          <a:blip r:embed="rId5"/>
          <a:stretch>
            <a:fillRect/>
          </a:stretch>
        </p:blipFill>
        <p:spPr>
          <a:xfrm>
            <a:off x="836340" y="807469"/>
            <a:ext cx="4832723" cy="5948800"/>
          </a:xfrm>
          <a:prstGeom prst="rect">
            <a:avLst/>
          </a:prstGeom>
        </p:spPr>
      </p:pic>
      <p:pic>
        <p:nvPicPr>
          <p:cNvPr id="13" name="Picture 12">
            <a:extLst>
              <a:ext uri="{FF2B5EF4-FFF2-40B4-BE49-F238E27FC236}">
                <a16:creationId xmlns:a16="http://schemas.microsoft.com/office/drawing/2014/main" id="{027A16E1-7B07-1BB2-A4DD-ED9831D17F7A}"/>
              </a:ext>
            </a:extLst>
          </p:cNvPr>
          <p:cNvPicPr>
            <a:picLocks noChangeAspect="1"/>
          </p:cNvPicPr>
          <p:nvPr/>
        </p:nvPicPr>
        <p:blipFill>
          <a:blip r:embed="rId6"/>
          <a:stretch>
            <a:fillRect/>
          </a:stretch>
        </p:blipFill>
        <p:spPr>
          <a:xfrm>
            <a:off x="6419796" y="1256561"/>
            <a:ext cx="4569901" cy="5499708"/>
          </a:xfrm>
          <a:prstGeom prst="rect">
            <a:avLst/>
          </a:prstGeom>
        </p:spPr>
      </p:pic>
      <p:sp>
        <p:nvSpPr>
          <p:cNvPr id="2" name="Title 1">
            <a:extLst>
              <a:ext uri="{FF2B5EF4-FFF2-40B4-BE49-F238E27FC236}">
                <a16:creationId xmlns:a16="http://schemas.microsoft.com/office/drawing/2014/main" id="{DF4FCCD3-0A27-19D6-9959-E0AEDBEA4F68}"/>
              </a:ext>
            </a:extLst>
          </p:cNvPr>
          <p:cNvSpPr>
            <a:spLocks noGrp="1"/>
          </p:cNvSpPr>
          <p:nvPr>
            <p:ph type="title"/>
          </p:nvPr>
        </p:nvSpPr>
        <p:spPr>
          <a:xfrm>
            <a:off x="3663417" y="26317"/>
            <a:ext cx="4865166" cy="1035111"/>
          </a:xfrm>
        </p:spPr>
        <p:txBody>
          <a:bodyPr>
            <a:normAutofit/>
          </a:bodyPr>
          <a:lstStyle/>
          <a:p>
            <a:pPr>
              <a:defRPr/>
            </a:pPr>
            <a:r>
              <a:rPr lang="en-US" sz="4800" b="1" dirty="0">
                <a:solidFill>
                  <a:srgbClr val="5B9BD5"/>
                </a:solidFill>
              </a:rPr>
              <a:t>Procedure Example</a:t>
            </a:r>
          </a:p>
        </p:txBody>
      </p:sp>
      <p:pic>
        <p:nvPicPr>
          <p:cNvPr id="16" name="Picture 15">
            <a:extLst>
              <a:ext uri="{FF2B5EF4-FFF2-40B4-BE49-F238E27FC236}">
                <a16:creationId xmlns:a16="http://schemas.microsoft.com/office/drawing/2014/main" id="{5A93CB26-3D21-C389-F952-8543B7B48B33}"/>
              </a:ext>
            </a:extLst>
          </p:cNvPr>
          <p:cNvPicPr>
            <a:picLocks noChangeAspect="1"/>
          </p:cNvPicPr>
          <p:nvPr/>
        </p:nvPicPr>
        <p:blipFill>
          <a:blip r:embed="rId3"/>
          <a:stretch>
            <a:fillRect/>
          </a:stretch>
        </p:blipFill>
        <p:spPr>
          <a:xfrm rot="10800000">
            <a:off x="307162" y="150896"/>
            <a:ext cx="240060" cy="6633257"/>
          </a:xfrm>
          <a:prstGeom prst="rect">
            <a:avLst/>
          </a:prstGeom>
        </p:spPr>
      </p:pic>
      <p:pic>
        <p:nvPicPr>
          <p:cNvPr id="14" name="Picture 13">
            <a:extLst>
              <a:ext uri="{FF2B5EF4-FFF2-40B4-BE49-F238E27FC236}">
                <a16:creationId xmlns:a16="http://schemas.microsoft.com/office/drawing/2014/main" id="{E83544C6-E804-7C89-732C-7BE95EFAF06A}"/>
              </a:ext>
            </a:extLst>
          </p:cNvPr>
          <p:cNvPicPr>
            <a:picLocks noChangeAspect="1"/>
          </p:cNvPicPr>
          <p:nvPr/>
        </p:nvPicPr>
        <p:blipFill>
          <a:blip r:embed="rId4"/>
          <a:stretch>
            <a:fillRect/>
          </a:stretch>
        </p:blipFill>
        <p:spPr>
          <a:xfrm rot="16200000">
            <a:off x="-3270504" y="3270504"/>
            <a:ext cx="6858000" cy="316992"/>
          </a:xfrm>
          <a:prstGeom prst="rect">
            <a:avLst/>
          </a:prstGeom>
        </p:spPr>
      </p:pic>
    </p:spTree>
    <p:extLst>
      <p:ext uri="{BB962C8B-B14F-4D97-AF65-F5344CB8AC3E}">
        <p14:creationId xmlns:p14="http://schemas.microsoft.com/office/powerpoint/2010/main" val="164105303"/>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DB19CF-6442-473B-BD96-4FF544757684}"/>
              </a:ext>
            </a:extLst>
          </p:cNvPr>
          <p:cNvSpPr>
            <a:spLocks noGrp="1"/>
          </p:cNvSpPr>
          <p:nvPr>
            <p:ph type="title"/>
          </p:nvPr>
        </p:nvSpPr>
        <p:spPr>
          <a:xfrm>
            <a:off x="838200" y="365125"/>
            <a:ext cx="10515600" cy="892175"/>
          </a:xfrm>
        </p:spPr>
        <p:txBody>
          <a:bodyPr/>
          <a:lstStyle/>
          <a:p>
            <a:r>
              <a:rPr lang="en-US" b="1" dirty="0">
                <a:solidFill>
                  <a:srgbClr val="5B9BD5"/>
                </a:solidFill>
              </a:rPr>
              <a:t>XS411- Report for Review</a:t>
            </a:r>
          </a:p>
        </p:txBody>
      </p:sp>
      <p:graphicFrame>
        <p:nvGraphicFramePr>
          <p:cNvPr id="4" name="Content Placeholder 3">
            <a:extLst>
              <a:ext uri="{FF2B5EF4-FFF2-40B4-BE49-F238E27FC236}">
                <a16:creationId xmlns:a16="http://schemas.microsoft.com/office/drawing/2014/main" id="{72E59E66-791F-48A8-82DE-2B4203E37557}"/>
              </a:ext>
            </a:extLst>
          </p:cNvPr>
          <p:cNvGraphicFramePr>
            <a:graphicFrameLocks noGrp="1"/>
          </p:cNvGraphicFramePr>
          <p:nvPr>
            <p:ph idx="1"/>
            <p:extLst>
              <p:ext uri="{D42A27DB-BD31-4B8C-83A1-F6EECF244321}">
                <p14:modId xmlns:p14="http://schemas.microsoft.com/office/powerpoint/2010/main" val="1608653125"/>
              </p:ext>
            </p:extLst>
          </p:nvPr>
        </p:nvGraphicFramePr>
        <p:xfrm>
          <a:off x="838201" y="1257300"/>
          <a:ext cx="10515600" cy="5424901"/>
        </p:xfrm>
        <a:graphic>
          <a:graphicData uri="http://schemas.openxmlformats.org/drawingml/2006/table">
            <a:tbl>
              <a:tblPr/>
              <a:tblGrid>
                <a:gridCol w="1855894">
                  <a:extLst>
                    <a:ext uri="{9D8B030D-6E8A-4147-A177-3AD203B41FA5}">
                      <a16:colId xmlns:a16="http://schemas.microsoft.com/office/drawing/2014/main" val="704790208"/>
                    </a:ext>
                  </a:extLst>
                </a:gridCol>
                <a:gridCol w="843279">
                  <a:extLst>
                    <a:ext uri="{9D8B030D-6E8A-4147-A177-3AD203B41FA5}">
                      <a16:colId xmlns:a16="http://schemas.microsoft.com/office/drawing/2014/main" val="116763614"/>
                    </a:ext>
                  </a:extLst>
                </a:gridCol>
                <a:gridCol w="365760">
                  <a:extLst>
                    <a:ext uri="{9D8B030D-6E8A-4147-A177-3AD203B41FA5}">
                      <a16:colId xmlns:a16="http://schemas.microsoft.com/office/drawing/2014/main" val="889639474"/>
                    </a:ext>
                  </a:extLst>
                </a:gridCol>
                <a:gridCol w="975360">
                  <a:extLst>
                    <a:ext uri="{9D8B030D-6E8A-4147-A177-3AD203B41FA5}">
                      <a16:colId xmlns:a16="http://schemas.microsoft.com/office/drawing/2014/main" val="437447948"/>
                    </a:ext>
                  </a:extLst>
                </a:gridCol>
                <a:gridCol w="1029547">
                  <a:extLst>
                    <a:ext uri="{9D8B030D-6E8A-4147-A177-3AD203B41FA5}">
                      <a16:colId xmlns:a16="http://schemas.microsoft.com/office/drawing/2014/main" val="2971392743"/>
                    </a:ext>
                  </a:extLst>
                </a:gridCol>
                <a:gridCol w="365760">
                  <a:extLst>
                    <a:ext uri="{9D8B030D-6E8A-4147-A177-3AD203B41FA5}">
                      <a16:colId xmlns:a16="http://schemas.microsoft.com/office/drawing/2014/main" val="464027310"/>
                    </a:ext>
                  </a:extLst>
                </a:gridCol>
                <a:gridCol w="985520">
                  <a:extLst>
                    <a:ext uri="{9D8B030D-6E8A-4147-A177-3AD203B41FA5}">
                      <a16:colId xmlns:a16="http://schemas.microsoft.com/office/drawing/2014/main" val="4251071803"/>
                    </a:ext>
                  </a:extLst>
                </a:gridCol>
                <a:gridCol w="1127759">
                  <a:extLst>
                    <a:ext uri="{9D8B030D-6E8A-4147-A177-3AD203B41FA5}">
                      <a16:colId xmlns:a16="http://schemas.microsoft.com/office/drawing/2014/main" val="2930024984"/>
                    </a:ext>
                  </a:extLst>
                </a:gridCol>
                <a:gridCol w="365760">
                  <a:extLst>
                    <a:ext uri="{9D8B030D-6E8A-4147-A177-3AD203B41FA5}">
                      <a16:colId xmlns:a16="http://schemas.microsoft.com/office/drawing/2014/main" val="195614610"/>
                    </a:ext>
                  </a:extLst>
                </a:gridCol>
                <a:gridCol w="1351281">
                  <a:extLst>
                    <a:ext uri="{9D8B030D-6E8A-4147-A177-3AD203B41FA5}">
                      <a16:colId xmlns:a16="http://schemas.microsoft.com/office/drawing/2014/main" val="919304884"/>
                    </a:ext>
                  </a:extLst>
                </a:gridCol>
                <a:gridCol w="1249680">
                  <a:extLst>
                    <a:ext uri="{9D8B030D-6E8A-4147-A177-3AD203B41FA5}">
                      <a16:colId xmlns:a16="http://schemas.microsoft.com/office/drawing/2014/main" val="3363905554"/>
                    </a:ext>
                  </a:extLst>
                </a:gridCol>
              </a:tblGrid>
              <a:tr h="247465">
                <a:tc>
                  <a:txBody>
                    <a:bodyPr/>
                    <a:lstStyle/>
                    <a:p>
                      <a:pPr algn="l" fontAlgn="b"/>
                      <a:r>
                        <a:rPr lang="en-US" sz="1400" b="0" i="0" u="none" strike="noStrike" dirty="0">
                          <a:solidFill>
                            <a:srgbClr val="000000"/>
                          </a:solidFill>
                          <a:effectLst/>
                          <a:latin typeface="Calibri" panose="020F0502020204030204" pitchFamily="34" charset="0"/>
                        </a:rPr>
                        <a:t> </a:t>
                      </a:r>
                    </a:p>
                  </a:txBody>
                  <a:tcPr marL="8671" marR="8671" marT="8671"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671" marR="8671" marT="8671"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QTRLY SSBG FEDERAL</a:t>
                      </a: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QTRLY STATE IN HOME</a:t>
                      </a: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QTRLY ADOPT /FC STATE</a:t>
                      </a: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extLst>
                  <a:ext uri="{0D108BD9-81ED-4DB2-BD59-A6C34878D82A}">
                    <a16:rowId xmlns:a16="http://schemas.microsoft.com/office/drawing/2014/main" val="425955779"/>
                  </a:ext>
                </a:extLst>
              </a:tr>
              <a:tr h="247465">
                <a:tc gridSpan="2">
                  <a:txBody>
                    <a:bodyPr/>
                    <a:lstStyle/>
                    <a:p>
                      <a:pPr algn="ctr" fontAlgn="b"/>
                      <a:r>
                        <a:rPr lang="en-US" sz="1400" b="1" i="0" u="none" strike="noStrike" dirty="0">
                          <a:solidFill>
                            <a:srgbClr val="FF0000"/>
                          </a:solidFill>
                          <a:effectLst/>
                          <a:latin typeface="Calibri" panose="020F0502020204030204" pitchFamily="34" charset="0"/>
                        </a:rPr>
                        <a:t>                                PROGRAM CODES </a:t>
                      </a: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pPr algn="ctr" fontAlgn="b"/>
                      <a:endParaRPr lang="en-US" sz="1400" b="1" i="0" u="none" strike="noStrike" dirty="0">
                        <a:solidFill>
                          <a:srgbClr val="FF0000"/>
                        </a:solidFill>
                        <a:effectLst/>
                        <a:latin typeface="Calibri" panose="020F0502020204030204" pitchFamily="34" charset="0"/>
                      </a:endParaRP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1"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X</a:t>
                      </a: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b"/>
                      <a:endParaRPr lang="en-US" sz="1400" b="1"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B, C, I </a:t>
                      </a: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b"/>
                      <a:endParaRPr lang="en-US" sz="1400" b="1"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Fiscal Officer codes to it</a:t>
                      </a: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extLst>
                  <a:ext uri="{0D108BD9-81ED-4DB2-BD59-A6C34878D82A}">
                    <a16:rowId xmlns:a16="http://schemas.microsoft.com/office/drawing/2014/main" val="3931317783"/>
                  </a:ext>
                </a:extLst>
              </a:tr>
              <a:tr h="247465">
                <a:tc>
                  <a:txBody>
                    <a:bodyPr/>
                    <a:lstStyle/>
                    <a:p>
                      <a:pPr algn="ctr" fontAlgn="b"/>
                      <a:r>
                        <a:rPr lang="en-US" sz="1400" b="0" i="0" u="none" strike="noStrike" dirty="0">
                          <a:solidFill>
                            <a:srgbClr val="000000"/>
                          </a:solidFill>
                          <a:effectLst/>
                          <a:latin typeface="Calibri" panose="020F0502020204030204" pitchFamily="34" charset="0"/>
                        </a:rPr>
                        <a:t> </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Change - 38/09 to 38/10 or 38/11</a:t>
                      </a: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extLst>
                  <a:ext uri="{0D108BD9-81ED-4DB2-BD59-A6C34878D82A}">
                    <a16:rowId xmlns:a16="http://schemas.microsoft.com/office/drawing/2014/main" val="3922652238"/>
                  </a:ext>
                </a:extLst>
              </a:tr>
              <a:tr h="723066">
                <a:tc>
                  <a:txBody>
                    <a:bodyPr/>
                    <a:lstStyle/>
                    <a:p>
                      <a:pPr algn="l" fontAlgn="b"/>
                      <a:r>
                        <a:rPr lang="en-US" sz="1400" b="0" i="0" u="none" strike="noStrike" dirty="0">
                          <a:solidFill>
                            <a:srgbClr val="000000"/>
                          </a:solidFill>
                          <a:effectLst/>
                          <a:latin typeface="Calibri" panose="020F0502020204030204" pitchFamily="34" charset="0"/>
                        </a:rPr>
                        <a:t> </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AMOUNT</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PCT SPEND RATE</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AMOUNT</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PCT SPEND RATE</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AMOUNT   </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p>
                      <a:pPr algn="ctr" fontAlgn="b"/>
                      <a:r>
                        <a:rPr lang="en-US" sz="1400" b="0" i="0" u="none" strike="noStrike" dirty="0">
                          <a:solidFill>
                            <a:srgbClr val="000000"/>
                          </a:solidFill>
                          <a:effectLst/>
                          <a:latin typeface="Calibri" panose="020F0502020204030204" pitchFamily="34" charset="0"/>
                        </a:rPr>
                        <a:t>PCT SPEND  RATE</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069629115"/>
                  </a:ext>
                </a:extLst>
              </a:tr>
              <a:tr h="247465">
                <a:tc>
                  <a:txBody>
                    <a:bodyPr/>
                    <a:lstStyle/>
                    <a:p>
                      <a:pPr algn="l" fontAlgn="b"/>
                      <a:r>
                        <a:rPr lang="en-US" sz="1400" b="1" i="0" u="none" strike="noStrike" dirty="0">
                          <a:solidFill>
                            <a:srgbClr val="000000"/>
                          </a:solidFill>
                          <a:effectLst/>
                          <a:latin typeface="Calibri" panose="020F0502020204030204" pitchFamily="34" charset="0"/>
                        </a:rPr>
                        <a:t>ANNUAL ALLOCATION</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52,222.00</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408.70</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28,359.87</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322348097"/>
                  </a:ext>
                </a:extLst>
              </a:tr>
              <a:tr h="247465">
                <a:tc gridSpan="2">
                  <a:txBody>
                    <a:bodyPr/>
                    <a:lstStyle/>
                    <a:p>
                      <a:pPr algn="l" fontAlgn="b"/>
                      <a:r>
                        <a:rPr lang="en-US" sz="1400" b="1" i="0" u="none" strike="noStrike" dirty="0">
                          <a:solidFill>
                            <a:srgbClr val="FF0000"/>
                          </a:solidFill>
                          <a:effectLst/>
                          <a:latin typeface="Calibri" panose="020F0502020204030204" pitchFamily="34" charset="0"/>
                        </a:rPr>
                        <a:t>Month Submitted - July -  June 1571</a:t>
                      </a: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1"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125406260"/>
                  </a:ext>
                </a:extLst>
              </a:tr>
              <a:tr h="247465">
                <a:tc gridSpan="2">
                  <a:txBody>
                    <a:bodyPr/>
                    <a:lstStyle/>
                    <a:p>
                      <a:pPr algn="r" fontAlgn="b"/>
                      <a:r>
                        <a:rPr lang="en-US" sz="1400" b="1" i="0" u="none" strike="noStrike" dirty="0">
                          <a:solidFill>
                            <a:schemeClr val="tx1"/>
                          </a:solidFill>
                          <a:effectLst/>
                          <a:latin typeface="Calibri" panose="020F0502020204030204" pitchFamily="34" charset="0"/>
                        </a:rPr>
                        <a:t>EXPENDITURE</a:t>
                      </a:r>
                      <a:r>
                        <a:rPr lang="en-US" sz="1400" b="1" i="0" u="none" strike="noStrike" dirty="0">
                          <a:solidFill>
                            <a:srgbClr val="FF0000"/>
                          </a:solidFill>
                          <a:effectLst/>
                          <a:latin typeface="Calibri" panose="020F0502020204030204" pitchFamily="34" charset="0"/>
                        </a:rPr>
                        <a:t>                              JUNE</a:t>
                      </a:r>
                      <a:r>
                        <a:rPr lang="en-US" sz="1400" b="0" i="0" u="none" strike="noStrike" dirty="0">
                          <a:solidFill>
                            <a:srgbClr val="FF0000"/>
                          </a:solidFill>
                          <a:effectLst/>
                          <a:latin typeface="Calibri" panose="020F0502020204030204" pitchFamily="34" charset="0"/>
                        </a:rPr>
                        <a:t> </a:t>
                      </a: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pPr algn="l" fontAlgn="b"/>
                      <a:endParaRPr lang="en-US" sz="1400" b="0" i="0" u="none" strike="noStrike" dirty="0">
                        <a:solidFill>
                          <a:srgbClr val="FF0000"/>
                        </a:solidFill>
                        <a:effectLst/>
                        <a:latin typeface="Calibri" panose="020F0502020204030204" pitchFamily="34" charset="0"/>
                      </a:endParaRP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13,550.33</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25</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135.16</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33</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649351100"/>
                  </a:ext>
                </a:extLst>
              </a:tr>
              <a:tr h="247465">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n-US" sz="1400" b="1" i="0" u="none" strike="noStrike" dirty="0">
                          <a:solidFill>
                            <a:srgbClr val="FF0000"/>
                          </a:solidFill>
                          <a:effectLst/>
                          <a:latin typeface="Calibri" panose="020F0502020204030204" pitchFamily="34" charset="0"/>
                        </a:rPr>
                        <a:t>JULY</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16,106.46</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425.67</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104</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886593500"/>
                  </a:ext>
                </a:extLst>
              </a:tr>
              <a:tr h="247465">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n-US" sz="1400" b="1" i="0" u="none" strike="noStrike" dirty="0">
                          <a:solidFill>
                            <a:srgbClr val="FF0000"/>
                          </a:solidFill>
                          <a:effectLst/>
                          <a:latin typeface="Calibri" panose="020F0502020204030204" pitchFamily="34" charset="0"/>
                        </a:rPr>
                        <a:t>AUG</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-16,600.80</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31</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-329.58</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80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752117420"/>
                  </a:ext>
                </a:extLst>
              </a:tr>
              <a:tr h="247465">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n-US" sz="1400" b="1" i="0" u="none" strike="noStrike" dirty="0">
                          <a:solidFill>
                            <a:srgbClr val="FF0000"/>
                          </a:solidFill>
                          <a:effectLst/>
                          <a:latin typeface="Calibri" panose="020F0502020204030204" pitchFamily="34" charset="0"/>
                        </a:rPr>
                        <a:t>SEPT</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9,670.86</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18</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13,860.00</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48</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598723136"/>
                  </a:ext>
                </a:extLst>
              </a:tr>
              <a:tr h="247465">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n-US" sz="1400" b="1" i="0" u="none" strike="noStrike" dirty="0">
                          <a:solidFill>
                            <a:srgbClr val="FF0000"/>
                          </a:solidFill>
                          <a:effectLst/>
                          <a:latin typeface="Calibri" panose="020F0502020204030204" pitchFamily="34" charset="0"/>
                        </a:rPr>
                        <a:t>OCT</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3,385.13</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6</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224193568"/>
                  </a:ext>
                </a:extLst>
              </a:tr>
              <a:tr h="247465">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n-US" sz="1400" b="1" i="0" u="none" strike="noStrike" dirty="0">
                          <a:solidFill>
                            <a:srgbClr val="FF0000"/>
                          </a:solidFill>
                          <a:effectLst/>
                          <a:latin typeface="Calibri" panose="020F0502020204030204" pitchFamily="34" charset="0"/>
                        </a:rPr>
                        <a:t>NOV</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0.02</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12567643"/>
                  </a:ext>
                </a:extLst>
              </a:tr>
              <a:tr h="247465">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n-US" sz="1400" b="1" i="0" u="none" strike="noStrike" dirty="0">
                          <a:solidFill>
                            <a:srgbClr val="FF0000"/>
                          </a:solidFill>
                          <a:effectLst/>
                          <a:latin typeface="Calibri" panose="020F0502020204030204" pitchFamily="34" charset="0"/>
                        </a:rPr>
                        <a:t>DEC</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13,055.99</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25</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956398696"/>
                  </a:ext>
                </a:extLst>
              </a:tr>
              <a:tr h="247465">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n-US" sz="1400" b="1" i="0" u="none" strike="noStrike" dirty="0">
                          <a:solidFill>
                            <a:srgbClr val="FF0000"/>
                          </a:solidFill>
                          <a:effectLst/>
                          <a:latin typeface="Calibri" panose="020F0502020204030204" pitchFamily="34" charset="0"/>
                        </a:rPr>
                        <a:t>JAN</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-0.02</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6,930.00</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24</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459040941"/>
                  </a:ext>
                </a:extLst>
              </a:tr>
              <a:tr h="247465">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n-US" sz="1400" b="1" i="0" u="none" strike="noStrike" dirty="0">
                          <a:solidFill>
                            <a:srgbClr val="FF0000"/>
                          </a:solidFill>
                          <a:effectLst/>
                          <a:latin typeface="Calibri" panose="020F0502020204030204" pitchFamily="34" charset="0"/>
                        </a:rPr>
                        <a:t>FEB</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0.02</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945491251"/>
                  </a:ext>
                </a:extLst>
              </a:tr>
              <a:tr h="247465">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n-US" sz="1400" b="1" i="0" u="none" strike="noStrike" dirty="0">
                          <a:solidFill>
                            <a:srgbClr val="FF0000"/>
                          </a:solidFill>
                          <a:effectLst/>
                          <a:latin typeface="Calibri" panose="020F0502020204030204" pitchFamily="34" charset="0"/>
                        </a:rPr>
                        <a:t>MAR</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10,783.79</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312846106"/>
                  </a:ext>
                </a:extLst>
              </a:tr>
              <a:tr h="247465">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n-US" sz="1400" b="1" i="0" u="none" strike="noStrike" dirty="0">
                          <a:solidFill>
                            <a:srgbClr val="FF0000"/>
                          </a:solidFill>
                          <a:effectLst/>
                          <a:latin typeface="Calibri" panose="020F0502020204030204" pitchFamily="34" charset="0"/>
                        </a:rPr>
                        <a:t>APRIL</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2,270.20</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4</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4,234.74</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14</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457000583"/>
                  </a:ext>
                </a:extLst>
              </a:tr>
              <a:tr h="247465">
                <a:tc>
                  <a:txBody>
                    <a:bodyPr/>
                    <a:lstStyle/>
                    <a:p>
                      <a:pPr algn="r" fontAlgn="b"/>
                      <a:endParaRPr lang="en-US" sz="1400" b="1"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r" fontAlgn="b"/>
                      <a:r>
                        <a:rPr lang="en-US" sz="1400" b="1" i="0" u="none" strike="noStrike" dirty="0">
                          <a:solidFill>
                            <a:srgbClr val="FF0000"/>
                          </a:solidFill>
                          <a:effectLst/>
                          <a:latin typeface="Calibri" panose="020F0502020204030204" pitchFamily="34" charset="0"/>
                        </a:rPr>
                        <a:t>MAY</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0.02</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177.45</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43</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3,335.13</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11</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127400777"/>
                  </a:ext>
                </a:extLst>
              </a:tr>
              <a:tr h="247465">
                <a:tc>
                  <a:txBody>
                    <a:bodyPr/>
                    <a:lstStyle/>
                    <a:p>
                      <a:pPr algn="l" fontAlgn="b"/>
                      <a:r>
                        <a:rPr lang="en-US" sz="1400" b="1" i="0" u="none" strike="noStrike" dirty="0">
                          <a:solidFill>
                            <a:srgbClr val="000000"/>
                          </a:solidFill>
                          <a:effectLst/>
                          <a:latin typeface="Calibri" panose="020F0502020204030204" pitchFamily="34" charset="0"/>
                        </a:rPr>
                        <a:t>   Y-T-D EXPENDITURES</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52,222.00</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408.70</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28,359.87</a:t>
                      </a:r>
                    </a:p>
                  </a:txBody>
                  <a:tcPr marL="8671" marR="8671" marT="8671"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100</a:t>
                      </a:r>
                    </a:p>
                  </a:txBody>
                  <a:tcPr marL="8671" marR="8671" marT="8671"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147397792"/>
                  </a:ext>
                </a:extLst>
              </a:tr>
              <a:tr h="247465">
                <a:tc gridSpan="2">
                  <a:txBody>
                    <a:bodyPr/>
                    <a:lstStyle/>
                    <a:p>
                      <a:pPr algn="l" fontAlgn="b"/>
                      <a:r>
                        <a:rPr lang="en-US" sz="1400" b="1" i="0" u="none" strike="noStrike" dirty="0">
                          <a:solidFill>
                            <a:srgbClr val="000000"/>
                          </a:solidFill>
                          <a:effectLst/>
                          <a:latin typeface="Calibri" panose="020F0502020204030204" pitchFamily="34" charset="0"/>
                        </a:rPr>
                        <a:t>   UNEXPENDED BALANCE</a:t>
                      </a: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671" marR="8671" marT="8671"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671" marR="8671" marT="8671"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671" marR="8671" marT="8671"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671" marR="8671" marT="8671"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671" marR="8671" marT="8671"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671" marR="8671" marT="8671"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671" marR="8671" marT="8671"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57627333"/>
                  </a:ext>
                </a:extLst>
              </a:tr>
            </a:tbl>
          </a:graphicData>
        </a:graphic>
      </p:graphicFrame>
    </p:spTree>
    <p:extLst>
      <p:ext uri="{BB962C8B-B14F-4D97-AF65-F5344CB8AC3E}">
        <p14:creationId xmlns:p14="http://schemas.microsoft.com/office/powerpoint/2010/main" val="135748219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812A8E-0FCD-39A7-AA01-B0444CEB3ED6}"/>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88EB78FF-1B60-46ED-9B2E-870D6A6FBCB9}"/>
              </a:ext>
            </a:extLst>
          </p:cNvPr>
          <p:cNvPicPr>
            <a:picLocks noChangeAspect="1"/>
          </p:cNvPicPr>
          <p:nvPr/>
        </p:nvPicPr>
        <p:blipFill>
          <a:blip r:embed="rId3"/>
          <a:stretch>
            <a:fillRect/>
          </a:stretch>
        </p:blipFill>
        <p:spPr>
          <a:xfrm>
            <a:off x="6351118" y="1312612"/>
            <a:ext cx="5248051" cy="1157211"/>
          </a:xfrm>
          <a:prstGeom prst="rect">
            <a:avLst/>
          </a:prstGeom>
        </p:spPr>
      </p:pic>
      <p:pic>
        <p:nvPicPr>
          <p:cNvPr id="4" name="Picture 3">
            <a:extLst>
              <a:ext uri="{FF2B5EF4-FFF2-40B4-BE49-F238E27FC236}">
                <a16:creationId xmlns:a16="http://schemas.microsoft.com/office/drawing/2014/main" id="{608B020C-78D5-6889-2F73-2764E8FCEEAD}"/>
              </a:ext>
            </a:extLst>
          </p:cNvPr>
          <p:cNvPicPr>
            <a:picLocks noChangeAspect="1"/>
          </p:cNvPicPr>
          <p:nvPr/>
        </p:nvPicPr>
        <p:blipFill>
          <a:blip r:embed="rId4"/>
          <a:stretch>
            <a:fillRect/>
          </a:stretch>
        </p:blipFill>
        <p:spPr>
          <a:xfrm>
            <a:off x="11664890" y="149326"/>
            <a:ext cx="240060" cy="6633257"/>
          </a:xfrm>
          <a:prstGeom prst="rect">
            <a:avLst/>
          </a:prstGeom>
        </p:spPr>
      </p:pic>
      <p:pic>
        <p:nvPicPr>
          <p:cNvPr id="5" name="Picture 4">
            <a:extLst>
              <a:ext uri="{FF2B5EF4-FFF2-40B4-BE49-F238E27FC236}">
                <a16:creationId xmlns:a16="http://schemas.microsoft.com/office/drawing/2014/main" id="{A33E8DF3-86EF-12CD-736C-3E0FFB9F7BCC}"/>
              </a:ext>
            </a:extLst>
          </p:cNvPr>
          <p:cNvPicPr>
            <a:picLocks noChangeAspect="1"/>
          </p:cNvPicPr>
          <p:nvPr/>
        </p:nvPicPr>
        <p:blipFill>
          <a:blip r:embed="rId5"/>
          <a:stretch>
            <a:fillRect/>
          </a:stretch>
        </p:blipFill>
        <p:spPr>
          <a:xfrm rot="16200000">
            <a:off x="8604504" y="3270504"/>
            <a:ext cx="6858000" cy="316992"/>
          </a:xfrm>
          <a:prstGeom prst="rect">
            <a:avLst/>
          </a:prstGeom>
        </p:spPr>
      </p:pic>
      <p:sp>
        <p:nvSpPr>
          <p:cNvPr id="2" name="Title 1">
            <a:extLst>
              <a:ext uri="{FF2B5EF4-FFF2-40B4-BE49-F238E27FC236}">
                <a16:creationId xmlns:a16="http://schemas.microsoft.com/office/drawing/2014/main" id="{A05CA0FE-837D-A97B-E9CD-0B6EAC69F193}"/>
              </a:ext>
            </a:extLst>
          </p:cNvPr>
          <p:cNvSpPr>
            <a:spLocks noGrp="1"/>
          </p:cNvSpPr>
          <p:nvPr>
            <p:ph type="title"/>
          </p:nvPr>
        </p:nvSpPr>
        <p:spPr>
          <a:xfrm>
            <a:off x="2616678" y="9728"/>
            <a:ext cx="6958644" cy="1035111"/>
          </a:xfrm>
        </p:spPr>
        <p:txBody>
          <a:bodyPr>
            <a:normAutofit fontScale="90000"/>
          </a:bodyPr>
          <a:lstStyle/>
          <a:p>
            <a:pPr>
              <a:defRPr/>
            </a:pPr>
            <a:r>
              <a:rPr lang="en-US" sz="5300" b="1" dirty="0">
                <a:solidFill>
                  <a:srgbClr val="5B9BD5"/>
                </a:solidFill>
              </a:rPr>
              <a:t>Procedure Example </a:t>
            </a:r>
            <a:r>
              <a:rPr lang="en-US" sz="3600" b="1" i="1" dirty="0">
                <a:solidFill>
                  <a:srgbClr val="5B9BD5"/>
                </a:solidFill>
              </a:rPr>
              <a:t>(continued)</a:t>
            </a:r>
            <a:endParaRPr lang="en-US" sz="3600" b="1" dirty="0">
              <a:solidFill>
                <a:srgbClr val="5B9BD5"/>
              </a:solidFill>
            </a:endParaRPr>
          </a:p>
        </p:txBody>
      </p:sp>
      <p:pic>
        <p:nvPicPr>
          <p:cNvPr id="16" name="Picture 15">
            <a:extLst>
              <a:ext uri="{FF2B5EF4-FFF2-40B4-BE49-F238E27FC236}">
                <a16:creationId xmlns:a16="http://schemas.microsoft.com/office/drawing/2014/main" id="{1259F9BA-3A6E-85F5-6F18-03B16C33E3D1}"/>
              </a:ext>
            </a:extLst>
          </p:cNvPr>
          <p:cNvPicPr>
            <a:picLocks noChangeAspect="1"/>
          </p:cNvPicPr>
          <p:nvPr/>
        </p:nvPicPr>
        <p:blipFill>
          <a:blip r:embed="rId4"/>
          <a:stretch>
            <a:fillRect/>
          </a:stretch>
        </p:blipFill>
        <p:spPr>
          <a:xfrm rot="10800000">
            <a:off x="307162" y="150896"/>
            <a:ext cx="240060" cy="6633257"/>
          </a:xfrm>
          <a:prstGeom prst="rect">
            <a:avLst/>
          </a:prstGeom>
        </p:spPr>
      </p:pic>
      <p:pic>
        <p:nvPicPr>
          <p:cNvPr id="14" name="Picture 13">
            <a:extLst>
              <a:ext uri="{FF2B5EF4-FFF2-40B4-BE49-F238E27FC236}">
                <a16:creationId xmlns:a16="http://schemas.microsoft.com/office/drawing/2014/main" id="{1AB2B63D-9756-043E-83F4-D90C1EA64B01}"/>
              </a:ext>
            </a:extLst>
          </p:cNvPr>
          <p:cNvPicPr>
            <a:picLocks noChangeAspect="1"/>
          </p:cNvPicPr>
          <p:nvPr/>
        </p:nvPicPr>
        <p:blipFill>
          <a:blip r:embed="rId5"/>
          <a:stretch>
            <a:fillRect/>
          </a:stretch>
        </p:blipFill>
        <p:spPr>
          <a:xfrm rot="16200000">
            <a:off x="-3270504" y="3270504"/>
            <a:ext cx="6858000" cy="316992"/>
          </a:xfrm>
          <a:prstGeom prst="rect">
            <a:avLst/>
          </a:prstGeom>
        </p:spPr>
      </p:pic>
      <p:pic>
        <p:nvPicPr>
          <p:cNvPr id="15" name="Picture 14">
            <a:extLst>
              <a:ext uri="{FF2B5EF4-FFF2-40B4-BE49-F238E27FC236}">
                <a16:creationId xmlns:a16="http://schemas.microsoft.com/office/drawing/2014/main" id="{C53C997B-2AEE-B273-74E7-C79F4EEB12C2}"/>
              </a:ext>
            </a:extLst>
          </p:cNvPr>
          <p:cNvPicPr>
            <a:picLocks noChangeAspect="1"/>
          </p:cNvPicPr>
          <p:nvPr/>
        </p:nvPicPr>
        <p:blipFill>
          <a:blip r:embed="rId6"/>
          <a:stretch>
            <a:fillRect/>
          </a:stretch>
        </p:blipFill>
        <p:spPr>
          <a:xfrm>
            <a:off x="774831" y="1270874"/>
            <a:ext cx="5363323" cy="5296639"/>
          </a:xfrm>
          <a:prstGeom prst="rect">
            <a:avLst/>
          </a:prstGeom>
        </p:spPr>
      </p:pic>
      <p:pic>
        <p:nvPicPr>
          <p:cNvPr id="18" name="Picture 17">
            <a:extLst>
              <a:ext uri="{FF2B5EF4-FFF2-40B4-BE49-F238E27FC236}">
                <a16:creationId xmlns:a16="http://schemas.microsoft.com/office/drawing/2014/main" id="{6873C1D0-07DF-77EE-1378-53A0F58635A3}"/>
              </a:ext>
            </a:extLst>
          </p:cNvPr>
          <p:cNvPicPr>
            <a:picLocks noChangeAspect="1"/>
          </p:cNvPicPr>
          <p:nvPr/>
        </p:nvPicPr>
        <p:blipFill>
          <a:blip r:embed="rId7"/>
          <a:stretch>
            <a:fillRect/>
          </a:stretch>
        </p:blipFill>
        <p:spPr>
          <a:xfrm>
            <a:off x="6120730" y="2373270"/>
            <a:ext cx="5191850" cy="1790950"/>
          </a:xfrm>
          <a:prstGeom prst="rect">
            <a:avLst/>
          </a:prstGeom>
        </p:spPr>
      </p:pic>
    </p:spTree>
    <p:extLst>
      <p:ext uri="{BB962C8B-B14F-4D97-AF65-F5344CB8AC3E}">
        <p14:creationId xmlns:p14="http://schemas.microsoft.com/office/powerpoint/2010/main" val="2759849471"/>
      </p:ext>
    </p:extLst>
  </p:cSld>
  <p:clrMapOvr>
    <a:masterClrMapping/>
  </p:clrMapOvr>
  <p:transition spd="slow"/>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119506-6192-BE3C-3035-AE29145921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2D84C4-659E-406A-2A8D-5214177F23FE}"/>
              </a:ext>
            </a:extLst>
          </p:cNvPr>
          <p:cNvSpPr>
            <a:spLocks noGrp="1"/>
          </p:cNvSpPr>
          <p:nvPr>
            <p:ph type="title"/>
          </p:nvPr>
        </p:nvSpPr>
        <p:spPr>
          <a:xfrm>
            <a:off x="838200" y="164826"/>
            <a:ext cx="10515600" cy="1325563"/>
          </a:xfrm>
        </p:spPr>
        <p:txBody>
          <a:bodyPr>
            <a:normAutofit/>
          </a:bodyPr>
          <a:lstStyle/>
          <a:p>
            <a:pPr>
              <a:defRPr/>
            </a:pPr>
            <a:r>
              <a:rPr lang="en-US" sz="4800" b="1" dirty="0">
                <a:solidFill>
                  <a:srgbClr val="5B9BD5"/>
                </a:solidFill>
              </a:rPr>
              <a:t>MUSTS and MUST NOTS</a:t>
            </a:r>
          </a:p>
        </p:txBody>
      </p:sp>
      <p:sp>
        <p:nvSpPr>
          <p:cNvPr id="3" name="Content Placeholder 2">
            <a:extLst>
              <a:ext uri="{FF2B5EF4-FFF2-40B4-BE49-F238E27FC236}">
                <a16:creationId xmlns:a16="http://schemas.microsoft.com/office/drawing/2014/main" id="{607CCCD2-D2E9-79FA-3EC4-054B23739DDE}"/>
              </a:ext>
            </a:extLst>
          </p:cNvPr>
          <p:cNvSpPr>
            <a:spLocks noGrp="1"/>
          </p:cNvSpPr>
          <p:nvPr>
            <p:ph idx="1"/>
          </p:nvPr>
        </p:nvSpPr>
        <p:spPr>
          <a:xfrm>
            <a:off x="838200" y="1402080"/>
            <a:ext cx="10515600" cy="4897151"/>
          </a:xfrm>
        </p:spPr>
        <p:txBody>
          <a:bodyPr>
            <a:normAutofit fontScale="55000" lnSpcReduction="20000"/>
          </a:bodyPr>
          <a:lstStyle/>
          <a:p>
            <a:pPr>
              <a:lnSpc>
                <a:spcPct val="100000"/>
              </a:lnSpc>
              <a:spcBef>
                <a:spcPts val="1200"/>
              </a:spcBef>
              <a:buClr>
                <a:srgbClr val="ED7D31"/>
              </a:buClr>
              <a:defRPr/>
            </a:pPr>
            <a:r>
              <a:rPr lang="en-US" sz="4400" dirty="0">
                <a:solidFill>
                  <a:srgbClr val="023F5C"/>
                </a:solidFill>
              </a:rPr>
              <a:t>You </a:t>
            </a:r>
            <a:r>
              <a:rPr lang="en-US" sz="4400" dirty="0">
                <a:solidFill>
                  <a:srgbClr val="ED7B2E"/>
                </a:solidFill>
              </a:rPr>
              <a:t>MUST</a:t>
            </a:r>
            <a:r>
              <a:rPr lang="en-US" sz="4400" dirty="0">
                <a:solidFill>
                  <a:srgbClr val="023F5C"/>
                </a:solidFill>
              </a:rPr>
              <a:t> have a separate collective savings or checking account for trust account funds. They </a:t>
            </a:r>
            <a:r>
              <a:rPr lang="en-US" sz="4400" dirty="0">
                <a:solidFill>
                  <a:srgbClr val="ED7B2E"/>
                </a:solidFill>
              </a:rPr>
              <a:t>can NOT </a:t>
            </a:r>
            <a:r>
              <a:rPr lang="en-US" sz="4400" dirty="0">
                <a:solidFill>
                  <a:srgbClr val="023F5C"/>
                </a:solidFill>
              </a:rPr>
              <a:t>be deposited into or operated from the county’s bank account.</a:t>
            </a:r>
          </a:p>
          <a:p>
            <a:pPr>
              <a:lnSpc>
                <a:spcPct val="100000"/>
              </a:lnSpc>
              <a:spcBef>
                <a:spcPts val="1200"/>
              </a:spcBef>
              <a:buClr>
                <a:srgbClr val="ED7D31"/>
              </a:buClr>
              <a:defRPr/>
            </a:pPr>
            <a:r>
              <a:rPr lang="en-US" sz="4400" dirty="0">
                <a:solidFill>
                  <a:srgbClr val="023F5C"/>
                </a:solidFill>
              </a:rPr>
              <a:t>You </a:t>
            </a:r>
            <a:r>
              <a:rPr lang="en-US" sz="4400" dirty="0">
                <a:solidFill>
                  <a:srgbClr val="ED7B2E"/>
                </a:solidFill>
              </a:rPr>
              <a:t>MUST</a:t>
            </a:r>
            <a:r>
              <a:rPr lang="en-US" sz="4400" dirty="0">
                <a:solidFill>
                  <a:srgbClr val="023F5C"/>
                </a:solidFill>
              </a:rPr>
              <a:t> have a separate dedicated account for large back payments. There are restrictions on how funds in a dedicated account can be used. </a:t>
            </a:r>
          </a:p>
          <a:p>
            <a:pPr lvl="1">
              <a:lnSpc>
                <a:spcPct val="100000"/>
              </a:lnSpc>
              <a:spcBef>
                <a:spcPts val="1200"/>
              </a:spcBef>
              <a:buClr>
                <a:srgbClr val="ED7D31"/>
              </a:buClr>
              <a:buFont typeface="Courier New" panose="02070309020205020404" pitchFamily="49" charset="0"/>
              <a:buChar char="o"/>
              <a:defRPr/>
            </a:pPr>
            <a:r>
              <a:rPr lang="en-US" sz="4000" dirty="0">
                <a:solidFill>
                  <a:srgbClr val="023F5C"/>
                </a:solidFill>
              </a:rPr>
              <a:t>Dedicated accounts funds can only be used for:</a:t>
            </a:r>
          </a:p>
          <a:p>
            <a:pPr lvl="2">
              <a:lnSpc>
                <a:spcPct val="100000"/>
              </a:lnSpc>
              <a:spcBef>
                <a:spcPts val="1200"/>
              </a:spcBef>
              <a:buClr>
                <a:srgbClr val="ED7D31"/>
              </a:buClr>
              <a:buFont typeface="Wingdings" panose="05000000000000000000" pitchFamily="2" charset="2"/>
              <a:buChar char="ü"/>
              <a:defRPr/>
            </a:pPr>
            <a:r>
              <a:rPr lang="en-US" sz="3600" dirty="0">
                <a:solidFill>
                  <a:srgbClr val="023F5C"/>
                </a:solidFill>
              </a:rPr>
              <a:t>Medical treatment for the beneficiary</a:t>
            </a:r>
          </a:p>
          <a:p>
            <a:pPr lvl="2">
              <a:lnSpc>
                <a:spcPct val="100000"/>
              </a:lnSpc>
              <a:spcBef>
                <a:spcPts val="1200"/>
              </a:spcBef>
              <a:buClr>
                <a:srgbClr val="ED7D31"/>
              </a:buClr>
              <a:buFont typeface="Wingdings" panose="05000000000000000000" pitchFamily="2" charset="2"/>
              <a:buChar char="ü"/>
              <a:defRPr/>
            </a:pPr>
            <a:r>
              <a:rPr lang="en-US" sz="3600" dirty="0">
                <a:solidFill>
                  <a:srgbClr val="023F5C"/>
                </a:solidFill>
              </a:rPr>
              <a:t>Education or job skills training for the beneficiary</a:t>
            </a:r>
          </a:p>
          <a:p>
            <a:pPr lvl="2">
              <a:lnSpc>
                <a:spcPct val="100000"/>
              </a:lnSpc>
              <a:spcBef>
                <a:spcPts val="1200"/>
              </a:spcBef>
              <a:buClr>
                <a:srgbClr val="ED7D31"/>
              </a:buClr>
              <a:buFont typeface="Wingdings" panose="05000000000000000000" pitchFamily="2" charset="2"/>
              <a:buChar char="ü"/>
              <a:defRPr/>
            </a:pPr>
            <a:r>
              <a:rPr lang="en-US" sz="3600" dirty="0">
                <a:solidFill>
                  <a:srgbClr val="023F5C"/>
                </a:solidFill>
              </a:rPr>
              <a:t>Expenses related to the beneficiary’s impairment(s), personal needs assistance, special equipment, housing modification, and therapy or rehabilitation</a:t>
            </a:r>
          </a:p>
          <a:p>
            <a:pPr lvl="2">
              <a:lnSpc>
                <a:spcPct val="100000"/>
              </a:lnSpc>
              <a:spcBef>
                <a:spcPts val="1200"/>
              </a:spcBef>
              <a:buClr>
                <a:srgbClr val="ED7D31"/>
              </a:buClr>
              <a:buFont typeface="Wingdings" panose="05000000000000000000" pitchFamily="2" charset="2"/>
              <a:buChar char="ü"/>
              <a:defRPr/>
            </a:pPr>
            <a:r>
              <a:rPr lang="en-US" sz="3600" dirty="0">
                <a:solidFill>
                  <a:srgbClr val="023F5C"/>
                </a:solidFill>
              </a:rPr>
              <a:t>Other items or services related to the beneficiary’s impairment(s) that SSA determines appropriate.</a:t>
            </a:r>
          </a:p>
          <a:p>
            <a:pPr lvl="1">
              <a:lnSpc>
                <a:spcPct val="100000"/>
              </a:lnSpc>
              <a:spcBef>
                <a:spcPts val="1200"/>
              </a:spcBef>
              <a:buClr>
                <a:srgbClr val="ED7D31"/>
              </a:buClr>
              <a:buFont typeface="Courier New" panose="02070309020205020404" pitchFamily="49" charset="0"/>
              <a:buChar char="o"/>
              <a:defRPr/>
            </a:pPr>
            <a:r>
              <a:rPr lang="en-US" sz="4000" dirty="0">
                <a:solidFill>
                  <a:srgbClr val="023F5C"/>
                </a:solidFill>
              </a:rPr>
              <a:t>Dedicated account funds </a:t>
            </a:r>
            <a:r>
              <a:rPr lang="en-US" sz="4000" dirty="0">
                <a:solidFill>
                  <a:srgbClr val="ED7B2E"/>
                </a:solidFill>
              </a:rPr>
              <a:t>can NOT </a:t>
            </a:r>
            <a:r>
              <a:rPr lang="en-US" sz="4000" dirty="0">
                <a:solidFill>
                  <a:srgbClr val="023F5C"/>
                </a:solidFill>
              </a:rPr>
              <a:t>be used for food, housing, clothing, personal items or to repay any SSI overpayments.</a:t>
            </a:r>
          </a:p>
          <a:p>
            <a:pPr marL="0" indent="0">
              <a:buFont typeface="Arial" panose="020B0604020202020204" pitchFamily="34" charset="0"/>
              <a:buNone/>
              <a:defRPr/>
            </a:pPr>
            <a:endParaRPr lang="en-US" dirty="0"/>
          </a:p>
          <a:p>
            <a:pPr>
              <a:defRPr/>
            </a:pPr>
            <a:endParaRPr lang="en-US" dirty="0"/>
          </a:p>
          <a:p>
            <a:pPr>
              <a:defRPr/>
            </a:pPr>
            <a:endParaRPr lang="en-US" dirty="0"/>
          </a:p>
        </p:txBody>
      </p:sp>
      <p:pic>
        <p:nvPicPr>
          <p:cNvPr id="4" name="Picture 3">
            <a:extLst>
              <a:ext uri="{FF2B5EF4-FFF2-40B4-BE49-F238E27FC236}">
                <a16:creationId xmlns:a16="http://schemas.microsoft.com/office/drawing/2014/main" id="{3FF58C04-26A8-76CC-3A35-E50B1C0C4769}"/>
              </a:ext>
            </a:extLst>
          </p:cNvPr>
          <p:cNvPicPr>
            <a:picLocks noChangeAspect="1"/>
          </p:cNvPicPr>
          <p:nvPr/>
        </p:nvPicPr>
        <p:blipFill>
          <a:blip r:embed="rId3"/>
          <a:stretch>
            <a:fillRect/>
          </a:stretch>
        </p:blipFill>
        <p:spPr>
          <a:xfrm rot="5400000">
            <a:off x="5975970" y="323262"/>
            <a:ext cx="240060" cy="12192001"/>
          </a:xfrm>
          <a:prstGeom prst="rect">
            <a:avLst/>
          </a:prstGeom>
        </p:spPr>
      </p:pic>
      <p:pic>
        <p:nvPicPr>
          <p:cNvPr id="5" name="Picture 4">
            <a:extLst>
              <a:ext uri="{FF2B5EF4-FFF2-40B4-BE49-F238E27FC236}">
                <a16:creationId xmlns:a16="http://schemas.microsoft.com/office/drawing/2014/main" id="{337E2DAB-5BF9-79A3-9951-DE471CECADC0}"/>
              </a:ext>
            </a:extLst>
          </p:cNvPr>
          <p:cNvPicPr>
            <a:picLocks noChangeAspect="1"/>
          </p:cNvPicPr>
          <p:nvPr/>
        </p:nvPicPr>
        <p:blipFill>
          <a:blip r:embed="rId4"/>
          <a:stretch>
            <a:fillRect/>
          </a:stretch>
        </p:blipFill>
        <p:spPr>
          <a:xfrm>
            <a:off x="0" y="6533252"/>
            <a:ext cx="12192000" cy="316992"/>
          </a:xfrm>
          <a:prstGeom prst="rect">
            <a:avLst/>
          </a:prstGeom>
        </p:spPr>
      </p:pic>
    </p:spTree>
    <p:extLst>
      <p:ext uri="{BB962C8B-B14F-4D97-AF65-F5344CB8AC3E}">
        <p14:creationId xmlns:p14="http://schemas.microsoft.com/office/powerpoint/2010/main" val="3944061417"/>
      </p:ext>
    </p:extLst>
  </p:cSld>
  <p:clrMapOvr>
    <a:masterClrMapping/>
  </p:clrMapOvr>
  <p:transition spd="slow"/>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99C47B-10C9-B837-7877-F6BD309A00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8A1D79-91F4-85E9-1F77-EEB4712A8109}"/>
              </a:ext>
            </a:extLst>
          </p:cNvPr>
          <p:cNvSpPr>
            <a:spLocks noGrp="1"/>
          </p:cNvSpPr>
          <p:nvPr>
            <p:ph type="title"/>
          </p:nvPr>
        </p:nvSpPr>
        <p:spPr>
          <a:xfrm>
            <a:off x="838200" y="164826"/>
            <a:ext cx="10515600" cy="1325563"/>
          </a:xfrm>
        </p:spPr>
        <p:txBody>
          <a:bodyPr>
            <a:normAutofit/>
          </a:bodyPr>
          <a:lstStyle/>
          <a:p>
            <a:pPr>
              <a:defRPr/>
            </a:pPr>
            <a:r>
              <a:rPr lang="en-US" sz="4800" b="1" dirty="0">
                <a:solidFill>
                  <a:srgbClr val="5B9BD5"/>
                </a:solidFill>
              </a:rPr>
              <a:t>MUSTS and MUST NOTS </a:t>
            </a:r>
            <a:r>
              <a:rPr lang="en-US" sz="3200" b="1" i="1" dirty="0">
                <a:solidFill>
                  <a:srgbClr val="5B9BD5"/>
                </a:solidFill>
              </a:rPr>
              <a:t>(continued)</a:t>
            </a:r>
            <a:endParaRPr lang="en-US" sz="4800" b="1" i="1" dirty="0">
              <a:solidFill>
                <a:srgbClr val="5B9BD5"/>
              </a:solidFill>
            </a:endParaRPr>
          </a:p>
        </p:txBody>
      </p:sp>
      <p:sp>
        <p:nvSpPr>
          <p:cNvPr id="3" name="Content Placeholder 2">
            <a:extLst>
              <a:ext uri="{FF2B5EF4-FFF2-40B4-BE49-F238E27FC236}">
                <a16:creationId xmlns:a16="http://schemas.microsoft.com/office/drawing/2014/main" id="{2376BC69-4528-93D9-3DEF-C7E633A1BB61}"/>
              </a:ext>
            </a:extLst>
          </p:cNvPr>
          <p:cNvSpPr>
            <a:spLocks noGrp="1"/>
          </p:cNvSpPr>
          <p:nvPr>
            <p:ph idx="1"/>
          </p:nvPr>
        </p:nvSpPr>
        <p:spPr>
          <a:xfrm>
            <a:off x="838200" y="1402080"/>
            <a:ext cx="10515600" cy="4897151"/>
          </a:xfrm>
        </p:spPr>
        <p:txBody>
          <a:bodyPr>
            <a:normAutofit/>
          </a:bodyPr>
          <a:lstStyle/>
          <a:p>
            <a:pPr>
              <a:lnSpc>
                <a:spcPct val="80000"/>
              </a:lnSpc>
              <a:spcBef>
                <a:spcPts val="1200"/>
              </a:spcBef>
              <a:buClr>
                <a:srgbClr val="ED7D31"/>
              </a:buClr>
              <a:defRPr/>
            </a:pPr>
            <a:r>
              <a:rPr lang="en-US" sz="2400" dirty="0">
                <a:solidFill>
                  <a:srgbClr val="023F5C"/>
                </a:solidFill>
              </a:rPr>
              <a:t>You </a:t>
            </a:r>
            <a:r>
              <a:rPr lang="en-US" sz="2400" dirty="0">
                <a:solidFill>
                  <a:srgbClr val="ED7B2E"/>
                </a:solidFill>
              </a:rPr>
              <a:t>MUST</a:t>
            </a:r>
            <a:r>
              <a:rPr lang="en-US" sz="2400" dirty="0">
                <a:solidFill>
                  <a:srgbClr val="023F5C"/>
                </a:solidFill>
              </a:rPr>
              <a:t> keep separate records, for each beneficiary for whom you are payee, for at least 2 years. You must keep records of all payments made to you, all bank statements, and receipts or cancelled checks for rent, utilities, and any major purchases made for the beneficiary. </a:t>
            </a:r>
          </a:p>
          <a:p>
            <a:pPr lvl="1">
              <a:lnSpc>
                <a:spcPct val="80000"/>
              </a:lnSpc>
              <a:spcBef>
                <a:spcPts val="1200"/>
              </a:spcBef>
              <a:buClr>
                <a:srgbClr val="ED7D31"/>
              </a:buClr>
              <a:buFont typeface="Courier New" panose="02070309020205020404" pitchFamily="49" charset="0"/>
              <a:buChar char="o"/>
              <a:defRPr/>
            </a:pPr>
            <a:r>
              <a:rPr lang="en-US" sz="2200" dirty="0">
                <a:solidFill>
                  <a:srgbClr val="023F5C"/>
                </a:solidFill>
              </a:rPr>
              <a:t>For example, if you withdraw $100 from the beneficiary’s account and buy an $80 item, then there must be a receipt for the $80 and a record reflecting the disposition of the remaining $20</a:t>
            </a:r>
          </a:p>
          <a:p>
            <a:pPr>
              <a:lnSpc>
                <a:spcPct val="80000"/>
              </a:lnSpc>
              <a:spcBef>
                <a:spcPts val="1200"/>
              </a:spcBef>
              <a:buClr>
                <a:srgbClr val="ED7D31"/>
              </a:buClr>
              <a:defRPr/>
            </a:pPr>
            <a:r>
              <a:rPr lang="en-US" sz="2400" dirty="0">
                <a:solidFill>
                  <a:srgbClr val="023F5C"/>
                </a:solidFill>
              </a:rPr>
              <a:t>You </a:t>
            </a:r>
            <a:r>
              <a:rPr lang="en-US" sz="2400" dirty="0">
                <a:solidFill>
                  <a:srgbClr val="ED7B2E"/>
                </a:solidFill>
              </a:rPr>
              <a:t>MUST</a:t>
            </a:r>
            <a:r>
              <a:rPr lang="en-US" sz="2400" dirty="0">
                <a:solidFill>
                  <a:srgbClr val="023F5C"/>
                </a:solidFill>
              </a:rPr>
              <a:t> return any overpayments promptly.</a:t>
            </a:r>
          </a:p>
          <a:p>
            <a:pPr>
              <a:lnSpc>
                <a:spcPct val="80000"/>
              </a:lnSpc>
              <a:spcBef>
                <a:spcPts val="1200"/>
              </a:spcBef>
              <a:buClr>
                <a:srgbClr val="ED7D31"/>
              </a:buClr>
              <a:defRPr/>
            </a:pPr>
            <a:r>
              <a:rPr lang="en-US" sz="2400" dirty="0">
                <a:solidFill>
                  <a:srgbClr val="023F5C"/>
                </a:solidFill>
              </a:rPr>
              <a:t>You </a:t>
            </a:r>
            <a:r>
              <a:rPr lang="en-US" sz="2400" dirty="0">
                <a:solidFill>
                  <a:srgbClr val="ED7B2E"/>
                </a:solidFill>
              </a:rPr>
              <a:t>MUST</a:t>
            </a:r>
            <a:r>
              <a:rPr lang="en-US" sz="2400" dirty="0">
                <a:solidFill>
                  <a:srgbClr val="023F5C"/>
                </a:solidFill>
              </a:rPr>
              <a:t> submit a Representative Payee Report (form SSA-6234) for each beneficiary each year.</a:t>
            </a:r>
          </a:p>
          <a:p>
            <a:pPr marL="0" indent="0">
              <a:buFont typeface="Arial" panose="020B0604020202020204" pitchFamily="34" charset="0"/>
              <a:buNone/>
              <a:defRPr/>
            </a:pPr>
            <a:endParaRPr lang="en-US" sz="2400" dirty="0"/>
          </a:p>
          <a:p>
            <a:pPr>
              <a:defRPr/>
            </a:pPr>
            <a:endParaRPr lang="en-US" dirty="0"/>
          </a:p>
          <a:p>
            <a:pPr>
              <a:defRPr/>
            </a:pPr>
            <a:endParaRPr lang="en-US" dirty="0"/>
          </a:p>
        </p:txBody>
      </p:sp>
      <p:pic>
        <p:nvPicPr>
          <p:cNvPr id="4" name="Picture 3">
            <a:extLst>
              <a:ext uri="{FF2B5EF4-FFF2-40B4-BE49-F238E27FC236}">
                <a16:creationId xmlns:a16="http://schemas.microsoft.com/office/drawing/2014/main" id="{BCA21B2A-B933-81EF-7B34-BCEEF6858961}"/>
              </a:ext>
            </a:extLst>
          </p:cNvPr>
          <p:cNvPicPr>
            <a:picLocks noChangeAspect="1"/>
          </p:cNvPicPr>
          <p:nvPr/>
        </p:nvPicPr>
        <p:blipFill>
          <a:blip r:embed="rId3"/>
          <a:stretch>
            <a:fillRect/>
          </a:stretch>
        </p:blipFill>
        <p:spPr>
          <a:xfrm rot="5400000">
            <a:off x="5975970" y="323262"/>
            <a:ext cx="240060" cy="12192001"/>
          </a:xfrm>
          <a:prstGeom prst="rect">
            <a:avLst/>
          </a:prstGeom>
        </p:spPr>
      </p:pic>
      <p:pic>
        <p:nvPicPr>
          <p:cNvPr id="5" name="Picture 4">
            <a:extLst>
              <a:ext uri="{FF2B5EF4-FFF2-40B4-BE49-F238E27FC236}">
                <a16:creationId xmlns:a16="http://schemas.microsoft.com/office/drawing/2014/main" id="{C252E9E1-6BDE-F3CC-4F76-CF0AE9098D11}"/>
              </a:ext>
            </a:extLst>
          </p:cNvPr>
          <p:cNvPicPr>
            <a:picLocks noChangeAspect="1"/>
          </p:cNvPicPr>
          <p:nvPr/>
        </p:nvPicPr>
        <p:blipFill>
          <a:blip r:embed="rId4"/>
          <a:stretch>
            <a:fillRect/>
          </a:stretch>
        </p:blipFill>
        <p:spPr>
          <a:xfrm>
            <a:off x="0" y="6533252"/>
            <a:ext cx="12192000" cy="316992"/>
          </a:xfrm>
          <a:prstGeom prst="rect">
            <a:avLst/>
          </a:prstGeom>
        </p:spPr>
      </p:pic>
    </p:spTree>
    <p:extLst>
      <p:ext uri="{BB962C8B-B14F-4D97-AF65-F5344CB8AC3E}">
        <p14:creationId xmlns:p14="http://schemas.microsoft.com/office/powerpoint/2010/main" val="2304195261"/>
      </p:ext>
    </p:extLst>
  </p:cSld>
  <p:clrMapOvr>
    <a:masterClrMapping/>
  </p:clrMapOvr>
  <p:transition spd="slow"/>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483B94-45BE-1F29-C0D2-D310047E6BD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2DD88CB-8FF4-8058-6215-DBC36AE6B560}"/>
              </a:ext>
            </a:extLst>
          </p:cNvPr>
          <p:cNvSpPr>
            <a:spLocks noGrp="1"/>
          </p:cNvSpPr>
          <p:nvPr>
            <p:ph idx="1"/>
          </p:nvPr>
        </p:nvSpPr>
        <p:spPr>
          <a:xfrm>
            <a:off x="1274952" y="1291473"/>
            <a:ext cx="10494173" cy="1768150"/>
          </a:xfrm>
        </p:spPr>
        <p:txBody>
          <a:bodyPr>
            <a:noAutofit/>
          </a:bodyPr>
          <a:lstStyle/>
          <a:p>
            <a:pPr>
              <a:spcBef>
                <a:spcPts val="600"/>
              </a:spcBef>
              <a:buClr>
                <a:srgbClr val="ED7B2E"/>
              </a:buClr>
            </a:pPr>
            <a:r>
              <a:rPr lang="en-US" sz="2050" dirty="0">
                <a:solidFill>
                  <a:srgbClr val="023F5C"/>
                </a:solidFill>
                <a:effectLst/>
                <a:ea typeface="Aptos" panose="020B0004020202020204" pitchFamily="34" charset="0"/>
                <a:cs typeface="Aptos" panose="020B0004020202020204" pitchFamily="34" charset="0"/>
              </a:rPr>
              <a:t>This occurs when funding authorizations are not loaded into the XS411 report due to state budget delays.</a:t>
            </a:r>
          </a:p>
          <a:p>
            <a:pPr>
              <a:spcBef>
                <a:spcPts val="600"/>
              </a:spcBef>
              <a:buClr>
                <a:srgbClr val="ED7B2E"/>
              </a:buClr>
            </a:pPr>
            <a:r>
              <a:rPr lang="en-US" sz="2050" dirty="0">
                <a:solidFill>
                  <a:srgbClr val="023F5C"/>
                </a:solidFill>
              </a:rPr>
              <a:t>Counties are reimbursed for expenditures over capped allocations until the funds are allocated.</a:t>
            </a:r>
          </a:p>
          <a:p>
            <a:pPr>
              <a:spcBef>
                <a:spcPts val="600"/>
              </a:spcBef>
              <a:buClr>
                <a:srgbClr val="ED7B2E"/>
              </a:buClr>
            </a:pPr>
            <a:r>
              <a:rPr lang="en-US" sz="2050" dirty="0">
                <a:solidFill>
                  <a:srgbClr val="023F5C"/>
                </a:solidFill>
              </a:rPr>
              <a:t>When funding is entered into the XS411, the state must recoup the amount reimbursed over the allocation. </a:t>
            </a:r>
          </a:p>
        </p:txBody>
      </p:sp>
      <p:sp>
        <p:nvSpPr>
          <p:cNvPr id="6" name="Title 1">
            <a:extLst>
              <a:ext uri="{FF2B5EF4-FFF2-40B4-BE49-F238E27FC236}">
                <a16:creationId xmlns:a16="http://schemas.microsoft.com/office/drawing/2014/main" id="{923EB2F1-7C98-73A6-591E-3659E256CCB7}"/>
              </a:ext>
            </a:extLst>
          </p:cNvPr>
          <p:cNvSpPr>
            <a:spLocks noGrp="1"/>
          </p:cNvSpPr>
          <p:nvPr>
            <p:ph type="title"/>
          </p:nvPr>
        </p:nvSpPr>
        <p:spPr>
          <a:xfrm>
            <a:off x="1237384" y="223056"/>
            <a:ext cx="9717232" cy="1152074"/>
          </a:xfrm>
        </p:spPr>
        <p:txBody>
          <a:bodyPr>
            <a:normAutofit/>
          </a:bodyPr>
          <a:lstStyle/>
          <a:p>
            <a:r>
              <a:rPr lang="en-US" sz="4800" b="1" dirty="0">
                <a:solidFill>
                  <a:srgbClr val="5B9BD5"/>
                </a:solidFill>
              </a:rPr>
              <a:t>Negative Check Adjustments</a:t>
            </a:r>
            <a:endParaRPr lang="en-US" b="1" dirty="0">
              <a:solidFill>
                <a:srgbClr val="5B9BD5"/>
              </a:solidFill>
            </a:endParaRPr>
          </a:p>
        </p:txBody>
      </p:sp>
      <p:sp>
        <p:nvSpPr>
          <p:cNvPr id="9" name="Rectangle 8">
            <a:extLst>
              <a:ext uri="{FF2B5EF4-FFF2-40B4-BE49-F238E27FC236}">
                <a16:creationId xmlns:a16="http://schemas.microsoft.com/office/drawing/2014/main" id="{7BC7F4CE-3CB4-133A-3547-A34F21BF3566}"/>
              </a:ext>
            </a:extLst>
          </p:cNvPr>
          <p:cNvSpPr/>
          <p:nvPr/>
        </p:nvSpPr>
        <p:spPr>
          <a:xfrm>
            <a:off x="528" y="0"/>
            <a:ext cx="824972" cy="6858000"/>
          </a:xfrm>
          <a:prstGeom prst="rect">
            <a:avLst/>
          </a:prstGeom>
          <a:solidFill>
            <a:srgbClr val="023F5C"/>
          </a:solidFill>
          <a:ln>
            <a:solidFill>
              <a:srgbClr val="023F5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5B9BD5"/>
              </a:solidFill>
            </a:endParaRPr>
          </a:p>
        </p:txBody>
      </p:sp>
      <p:pic>
        <p:nvPicPr>
          <p:cNvPr id="10" name="Picture 9">
            <a:extLst>
              <a:ext uri="{FF2B5EF4-FFF2-40B4-BE49-F238E27FC236}">
                <a16:creationId xmlns:a16="http://schemas.microsoft.com/office/drawing/2014/main" id="{3FE35B38-C0F5-568C-1026-13691D2D9A31}"/>
              </a:ext>
            </a:extLst>
          </p:cNvPr>
          <p:cNvPicPr>
            <a:picLocks noChangeAspect="1"/>
          </p:cNvPicPr>
          <p:nvPr/>
        </p:nvPicPr>
        <p:blipFill>
          <a:blip r:embed="rId3"/>
          <a:stretch>
            <a:fillRect/>
          </a:stretch>
        </p:blipFill>
        <p:spPr>
          <a:xfrm>
            <a:off x="884307" y="0"/>
            <a:ext cx="180135" cy="6858000"/>
          </a:xfrm>
          <a:prstGeom prst="rect">
            <a:avLst/>
          </a:prstGeom>
        </p:spPr>
      </p:pic>
      <p:sp>
        <p:nvSpPr>
          <p:cNvPr id="13" name="Arrow: Right 12">
            <a:extLst>
              <a:ext uri="{FF2B5EF4-FFF2-40B4-BE49-F238E27FC236}">
                <a16:creationId xmlns:a16="http://schemas.microsoft.com/office/drawing/2014/main" id="{7FAF2EB1-F5A4-539C-A56C-DA6228223ECD}"/>
              </a:ext>
            </a:extLst>
          </p:cNvPr>
          <p:cNvSpPr/>
          <p:nvPr/>
        </p:nvSpPr>
        <p:spPr>
          <a:xfrm>
            <a:off x="5742898" y="3154621"/>
            <a:ext cx="978408" cy="484632"/>
          </a:xfrm>
          <a:prstGeom prst="rightArrow">
            <a:avLst/>
          </a:prstGeom>
          <a:solidFill>
            <a:srgbClr val="5B9B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Arrow: Right 13">
            <a:extLst>
              <a:ext uri="{FF2B5EF4-FFF2-40B4-BE49-F238E27FC236}">
                <a16:creationId xmlns:a16="http://schemas.microsoft.com/office/drawing/2014/main" id="{E6CADA22-36A1-6CC6-DA67-EF392271CFD6}"/>
              </a:ext>
            </a:extLst>
          </p:cNvPr>
          <p:cNvSpPr/>
          <p:nvPr/>
        </p:nvSpPr>
        <p:spPr>
          <a:xfrm>
            <a:off x="5742898" y="4581856"/>
            <a:ext cx="978408" cy="484632"/>
          </a:xfrm>
          <a:prstGeom prst="rightArrow">
            <a:avLst/>
          </a:prstGeom>
          <a:solidFill>
            <a:srgbClr val="5B9B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Arrow: Right 14">
            <a:extLst>
              <a:ext uri="{FF2B5EF4-FFF2-40B4-BE49-F238E27FC236}">
                <a16:creationId xmlns:a16="http://schemas.microsoft.com/office/drawing/2014/main" id="{4225D4F1-18BF-EE76-F874-CB7474930BF8}"/>
              </a:ext>
            </a:extLst>
          </p:cNvPr>
          <p:cNvSpPr/>
          <p:nvPr/>
        </p:nvSpPr>
        <p:spPr>
          <a:xfrm>
            <a:off x="1595467" y="4473343"/>
            <a:ext cx="978408" cy="484632"/>
          </a:xfrm>
          <a:prstGeom prst="rightArrow">
            <a:avLst/>
          </a:prstGeom>
          <a:solidFill>
            <a:srgbClr val="5B9B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Arrow: Right 15">
            <a:extLst>
              <a:ext uri="{FF2B5EF4-FFF2-40B4-BE49-F238E27FC236}">
                <a16:creationId xmlns:a16="http://schemas.microsoft.com/office/drawing/2014/main" id="{F30EEEBA-4364-8E92-8F71-4A1167029ADF}"/>
              </a:ext>
            </a:extLst>
          </p:cNvPr>
          <p:cNvSpPr/>
          <p:nvPr/>
        </p:nvSpPr>
        <p:spPr>
          <a:xfrm>
            <a:off x="1595467" y="3142986"/>
            <a:ext cx="978408" cy="484632"/>
          </a:xfrm>
          <a:prstGeom prst="rightArrow">
            <a:avLst/>
          </a:prstGeom>
          <a:solidFill>
            <a:srgbClr val="5B9B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Arrow: Right 19">
            <a:extLst>
              <a:ext uri="{FF2B5EF4-FFF2-40B4-BE49-F238E27FC236}">
                <a16:creationId xmlns:a16="http://schemas.microsoft.com/office/drawing/2014/main" id="{36F85658-7FAD-DE3E-417F-FC4D25A6C306}"/>
              </a:ext>
            </a:extLst>
          </p:cNvPr>
          <p:cNvSpPr/>
          <p:nvPr/>
        </p:nvSpPr>
        <p:spPr>
          <a:xfrm>
            <a:off x="5967234" y="5848796"/>
            <a:ext cx="978408" cy="484632"/>
          </a:xfrm>
          <a:prstGeom prst="rightArrow">
            <a:avLst/>
          </a:prstGeom>
          <a:solidFill>
            <a:srgbClr val="5B9B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Arrow: Right 17">
            <a:extLst>
              <a:ext uri="{FF2B5EF4-FFF2-40B4-BE49-F238E27FC236}">
                <a16:creationId xmlns:a16="http://schemas.microsoft.com/office/drawing/2014/main" id="{33952AFD-94C5-7A49-6CBC-0759B42B5310}"/>
              </a:ext>
            </a:extLst>
          </p:cNvPr>
          <p:cNvSpPr/>
          <p:nvPr/>
        </p:nvSpPr>
        <p:spPr>
          <a:xfrm>
            <a:off x="1690003" y="6163906"/>
            <a:ext cx="978408" cy="484632"/>
          </a:xfrm>
          <a:prstGeom prst="rightArrow">
            <a:avLst/>
          </a:prstGeom>
          <a:solidFill>
            <a:srgbClr val="5B9B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2EA7571F-EEF5-E0FC-A92F-45C8C4E5E4A2}"/>
              </a:ext>
            </a:extLst>
          </p:cNvPr>
          <p:cNvPicPr>
            <a:picLocks noChangeAspect="1"/>
          </p:cNvPicPr>
          <p:nvPr/>
        </p:nvPicPr>
        <p:blipFill>
          <a:blip r:embed="rId4"/>
          <a:stretch>
            <a:fillRect/>
          </a:stretch>
        </p:blipFill>
        <p:spPr>
          <a:xfrm>
            <a:off x="2715231" y="3598469"/>
            <a:ext cx="1889278" cy="2874547"/>
          </a:xfrm>
          <a:prstGeom prst="rect">
            <a:avLst/>
          </a:prstGeom>
        </p:spPr>
      </p:pic>
      <p:pic>
        <p:nvPicPr>
          <p:cNvPr id="11" name="Picture 10">
            <a:extLst>
              <a:ext uri="{FF2B5EF4-FFF2-40B4-BE49-F238E27FC236}">
                <a16:creationId xmlns:a16="http://schemas.microsoft.com/office/drawing/2014/main" id="{65259B9F-7BA1-6CCD-F10E-734B07F7C2BD}"/>
              </a:ext>
            </a:extLst>
          </p:cNvPr>
          <p:cNvPicPr>
            <a:picLocks noChangeAspect="1"/>
          </p:cNvPicPr>
          <p:nvPr/>
        </p:nvPicPr>
        <p:blipFill>
          <a:blip r:embed="rId5"/>
          <a:stretch>
            <a:fillRect/>
          </a:stretch>
        </p:blipFill>
        <p:spPr>
          <a:xfrm>
            <a:off x="2619072" y="3248891"/>
            <a:ext cx="2107681" cy="280135"/>
          </a:xfrm>
          <a:prstGeom prst="rect">
            <a:avLst/>
          </a:prstGeom>
        </p:spPr>
      </p:pic>
      <p:pic>
        <p:nvPicPr>
          <p:cNvPr id="19" name="Picture 18">
            <a:extLst>
              <a:ext uri="{FF2B5EF4-FFF2-40B4-BE49-F238E27FC236}">
                <a16:creationId xmlns:a16="http://schemas.microsoft.com/office/drawing/2014/main" id="{D9F6773C-2B07-4CEB-78A6-753F429FFB4E}"/>
              </a:ext>
            </a:extLst>
          </p:cNvPr>
          <p:cNvPicPr>
            <a:picLocks noChangeAspect="1"/>
          </p:cNvPicPr>
          <p:nvPr/>
        </p:nvPicPr>
        <p:blipFill>
          <a:blip r:embed="rId6"/>
          <a:stretch>
            <a:fillRect/>
          </a:stretch>
        </p:blipFill>
        <p:spPr>
          <a:xfrm>
            <a:off x="6954084" y="3598469"/>
            <a:ext cx="1889278" cy="3103814"/>
          </a:xfrm>
          <a:prstGeom prst="rect">
            <a:avLst/>
          </a:prstGeom>
        </p:spPr>
      </p:pic>
      <p:pic>
        <p:nvPicPr>
          <p:cNvPr id="24" name="Picture 23">
            <a:extLst>
              <a:ext uri="{FF2B5EF4-FFF2-40B4-BE49-F238E27FC236}">
                <a16:creationId xmlns:a16="http://schemas.microsoft.com/office/drawing/2014/main" id="{FE1C4EB2-32D3-3FD4-19B3-C7B674A8C632}"/>
              </a:ext>
            </a:extLst>
          </p:cNvPr>
          <p:cNvPicPr>
            <a:picLocks noChangeAspect="1"/>
          </p:cNvPicPr>
          <p:nvPr/>
        </p:nvPicPr>
        <p:blipFill>
          <a:blip r:embed="rId7"/>
          <a:stretch>
            <a:fillRect/>
          </a:stretch>
        </p:blipFill>
        <p:spPr>
          <a:xfrm>
            <a:off x="6838019" y="3214226"/>
            <a:ext cx="2014579" cy="300879"/>
          </a:xfrm>
          <a:prstGeom prst="rect">
            <a:avLst/>
          </a:prstGeom>
        </p:spPr>
      </p:pic>
      <p:sp>
        <p:nvSpPr>
          <p:cNvPr id="25" name="TextBox 24">
            <a:extLst>
              <a:ext uri="{FF2B5EF4-FFF2-40B4-BE49-F238E27FC236}">
                <a16:creationId xmlns:a16="http://schemas.microsoft.com/office/drawing/2014/main" id="{9EAFE33C-2BD6-356C-EBE9-EAA6C6591511}"/>
              </a:ext>
            </a:extLst>
          </p:cNvPr>
          <p:cNvSpPr txBox="1"/>
          <p:nvPr/>
        </p:nvSpPr>
        <p:spPr>
          <a:xfrm>
            <a:off x="8936610" y="4250912"/>
            <a:ext cx="2832515" cy="1569660"/>
          </a:xfrm>
          <a:prstGeom prst="rect">
            <a:avLst/>
          </a:prstGeom>
          <a:noFill/>
        </p:spPr>
        <p:txBody>
          <a:bodyPr wrap="square" rtlCol="0">
            <a:spAutoFit/>
          </a:bodyPr>
          <a:lstStyle/>
          <a:p>
            <a:pPr marL="0" indent="0" algn="ctr">
              <a:spcBef>
                <a:spcPts val="1200"/>
              </a:spcBef>
              <a:buClr>
                <a:srgbClr val="5B9BD5"/>
              </a:buClr>
              <a:buNone/>
            </a:pPr>
            <a:r>
              <a:rPr lang="en-US" sz="2400" b="1" dirty="0">
                <a:solidFill>
                  <a:srgbClr val="ED7B2E"/>
                </a:solidFill>
              </a:rPr>
              <a:t>This county has overspent its Energy Admin funding by $22,504.17</a:t>
            </a:r>
            <a:endParaRPr lang="en-US" sz="2400" dirty="0"/>
          </a:p>
        </p:txBody>
      </p:sp>
    </p:spTree>
    <p:extLst>
      <p:ext uri="{BB962C8B-B14F-4D97-AF65-F5344CB8AC3E}">
        <p14:creationId xmlns:p14="http://schemas.microsoft.com/office/powerpoint/2010/main" val="221204483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6287AA-7269-2ADE-6C0C-DA31D8D7721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DB50616-8553-2E9F-CB09-046700C9D5E3}"/>
              </a:ext>
            </a:extLst>
          </p:cNvPr>
          <p:cNvSpPr>
            <a:spLocks noGrp="1"/>
          </p:cNvSpPr>
          <p:nvPr>
            <p:ph idx="1"/>
          </p:nvPr>
        </p:nvSpPr>
        <p:spPr>
          <a:xfrm>
            <a:off x="916866" y="998089"/>
            <a:ext cx="10494173" cy="5321760"/>
          </a:xfrm>
        </p:spPr>
        <p:txBody>
          <a:bodyPr>
            <a:normAutofit/>
          </a:bodyPr>
          <a:lstStyle/>
          <a:p>
            <a:pPr marL="0" indent="0">
              <a:spcBef>
                <a:spcPts val="2400"/>
              </a:spcBef>
              <a:buClr>
                <a:srgbClr val="5B9BD5"/>
              </a:buClr>
              <a:buNone/>
            </a:pPr>
            <a:endParaRPr lang="en-US" sz="1800" dirty="0">
              <a:latin typeface="Aptos" panose="020B0004020202020204" pitchFamily="34" charset="0"/>
            </a:endParaRPr>
          </a:p>
          <a:p>
            <a:pPr marL="0" indent="0">
              <a:spcBef>
                <a:spcPts val="2400"/>
              </a:spcBef>
              <a:buClr>
                <a:srgbClr val="5B9BD5"/>
              </a:buClr>
              <a:buNone/>
            </a:pPr>
            <a:r>
              <a:rPr lang="en-US" sz="2200" dirty="0"/>
              <a:t>These adjustments are shown on the XS335 report with **, which denotes state office manual adjustments.</a:t>
            </a:r>
          </a:p>
          <a:p>
            <a:pPr marL="0" indent="0">
              <a:spcBef>
                <a:spcPts val="2400"/>
              </a:spcBef>
              <a:buClr>
                <a:srgbClr val="5B9BD5"/>
              </a:buClr>
              <a:buNone/>
            </a:pPr>
            <a:r>
              <a:rPr lang="en-US" sz="2200" b="1" dirty="0"/>
              <a:t>The $22,504.17 for prior months plus Energy Admin overspending for the current month will show in this entry.</a:t>
            </a:r>
          </a:p>
          <a:p>
            <a:pPr marL="0" indent="0">
              <a:spcBef>
                <a:spcPts val="2400"/>
              </a:spcBef>
              <a:buClr>
                <a:srgbClr val="5B9BD5"/>
              </a:buClr>
              <a:buNone/>
            </a:pPr>
            <a:endParaRPr lang="en-US" sz="1800" dirty="0">
              <a:latin typeface="Aptos" panose="020B0004020202020204" pitchFamily="34" charset="0"/>
            </a:endParaRPr>
          </a:p>
          <a:p>
            <a:pPr marL="0" indent="0">
              <a:spcBef>
                <a:spcPts val="2400"/>
              </a:spcBef>
              <a:buClr>
                <a:srgbClr val="5B9BD5"/>
              </a:buClr>
              <a:buNone/>
            </a:pPr>
            <a:endParaRPr lang="en-US" sz="1800" dirty="0">
              <a:latin typeface="Aptos" panose="020B0004020202020204" pitchFamily="34" charset="0"/>
            </a:endParaRPr>
          </a:p>
          <a:p>
            <a:pPr marL="0" indent="0">
              <a:spcBef>
                <a:spcPts val="2400"/>
              </a:spcBef>
              <a:buClr>
                <a:srgbClr val="5B9BD5"/>
              </a:buClr>
              <a:buNone/>
            </a:pPr>
            <a:r>
              <a:rPr lang="en-US" sz="2200" dirty="0"/>
              <a:t>Depending on the total amount of overspending, the county may receive a reduced or no reimbursement from expenditures claimed on the 1571. </a:t>
            </a:r>
          </a:p>
          <a:p>
            <a:pPr marL="0" indent="0">
              <a:spcBef>
                <a:spcPts val="2400"/>
              </a:spcBef>
              <a:buClr>
                <a:srgbClr val="5B9BD5"/>
              </a:buClr>
              <a:buNone/>
            </a:pPr>
            <a:endParaRPr lang="en-US" dirty="0"/>
          </a:p>
        </p:txBody>
      </p:sp>
      <p:sp>
        <p:nvSpPr>
          <p:cNvPr id="6" name="Title 1">
            <a:extLst>
              <a:ext uri="{FF2B5EF4-FFF2-40B4-BE49-F238E27FC236}">
                <a16:creationId xmlns:a16="http://schemas.microsoft.com/office/drawing/2014/main" id="{0F127B88-679D-B46B-6990-3883B5C132E8}"/>
              </a:ext>
            </a:extLst>
          </p:cNvPr>
          <p:cNvSpPr>
            <a:spLocks noGrp="1"/>
          </p:cNvSpPr>
          <p:nvPr>
            <p:ph type="title"/>
          </p:nvPr>
        </p:nvSpPr>
        <p:spPr>
          <a:xfrm>
            <a:off x="926299" y="223056"/>
            <a:ext cx="9717232" cy="1152074"/>
          </a:xfrm>
        </p:spPr>
        <p:txBody>
          <a:bodyPr>
            <a:normAutofit/>
          </a:bodyPr>
          <a:lstStyle/>
          <a:p>
            <a:r>
              <a:rPr lang="en-US" sz="4800" b="1" dirty="0">
                <a:solidFill>
                  <a:srgbClr val="5B9BD5"/>
                </a:solidFill>
              </a:rPr>
              <a:t>Negative Check Adjustments </a:t>
            </a:r>
            <a:r>
              <a:rPr lang="en-US" sz="3200" b="1" i="1" dirty="0">
                <a:solidFill>
                  <a:srgbClr val="5B9BD5"/>
                </a:solidFill>
              </a:rPr>
              <a:t>(continued)</a:t>
            </a:r>
            <a:endParaRPr lang="en-US" sz="3200" b="1" dirty="0">
              <a:solidFill>
                <a:srgbClr val="5B9BD5"/>
              </a:solidFill>
            </a:endParaRPr>
          </a:p>
        </p:txBody>
      </p:sp>
      <p:sp>
        <p:nvSpPr>
          <p:cNvPr id="7" name="Arrow: Right 6">
            <a:extLst>
              <a:ext uri="{FF2B5EF4-FFF2-40B4-BE49-F238E27FC236}">
                <a16:creationId xmlns:a16="http://schemas.microsoft.com/office/drawing/2014/main" id="{3FB496FB-95E7-8E59-CFD2-0B150398E412}"/>
              </a:ext>
            </a:extLst>
          </p:cNvPr>
          <p:cNvSpPr/>
          <p:nvPr/>
        </p:nvSpPr>
        <p:spPr>
          <a:xfrm>
            <a:off x="5588205" y="5465520"/>
            <a:ext cx="978408" cy="484632"/>
          </a:xfrm>
          <a:prstGeom prst="rightArrow">
            <a:avLst/>
          </a:prstGeom>
          <a:solidFill>
            <a:srgbClr val="5B9B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Arrow: Right 23">
            <a:extLst>
              <a:ext uri="{FF2B5EF4-FFF2-40B4-BE49-F238E27FC236}">
                <a16:creationId xmlns:a16="http://schemas.microsoft.com/office/drawing/2014/main" id="{BDF6EEAA-6819-2F28-924F-CF3D6EB85127}"/>
              </a:ext>
            </a:extLst>
          </p:cNvPr>
          <p:cNvSpPr/>
          <p:nvPr/>
        </p:nvSpPr>
        <p:spPr>
          <a:xfrm>
            <a:off x="2475517" y="3213406"/>
            <a:ext cx="978408" cy="484632"/>
          </a:xfrm>
          <a:prstGeom prst="rightArrow">
            <a:avLst/>
          </a:prstGeom>
          <a:solidFill>
            <a:srgbClr val="5B9B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2C366D4B-DF06-0224-2598-14778212770D}"/>
              </a:ext>
            </a:extLst>
          </p:cNvPr>
          <p:cNvPicPr>
            <a:picLocks noChangeAspect="1"/>
          </p:cNvPicPr>
          <p:nvPr/>
        </p:nvPicPr>
        <p:blipFill>
          <a:blip r:embed="rId3"/>
          <a:stretch>
            <a:fillRect/>
          </a:stretch>
        </p:blipFill>
        <p:spPr>
          <a:xfrm>
            <a:off x="3638206" y="3288822"/>
            <a:ext cx="7514447" cy="320383"/>
          </a:xfrm>
          <a:prstGeom prst="rect">
            <a:avLst/>
          </a:prstGeom>
          <a:ln w="38100">
            <a:solidFill>
              <a:srgbClr val="5B9BD5"/>
            </a:solidFill>
          </a:ln>
        </p:spPr>
      </p:pic>
      <p:pic>
        <p:nvPicPr>
          <p:cNvPr id="12" name="Picture 11">
            <a:extLst>
              <a:ext uri="{FF2B5EF4-FFF2-40B4-BE49-F238E27FC236}">
                <a16:creationId xmlns:a16="http://schemas.microsoft.com/office/drawing/2014/main" id="{0D04BB25-87A7-24D3-E032-D224D8270235}"/>
              </a:ext>
            </a:extLst>
          </p:cNvPr>
          <p:cNvPicPr>
            <a:picLocks noChangeAspect="1"/>
          </p:cNvPicPr>
          <p:nvPr/>
        </p:nvPicPr>
        <p:blipFill>
          <a:blip r:embed="rId4"/>
          <a:stretch>
            <a:fillRect/>
          </a:stretch>
        </p:blipFill>
        <p:spPr>
          <a:xfrm>
            <a:off x="6227820" y="3840497"/>
            <a:ext cx="4556444" cy="322052"/>
          </a:xfrm>
          <a:prstGeom prst="rect">
            <a:avLst/>
          </a:prstGeom>
          <a:ln w="38100">
            <a:solidFill>
              <a:srgbClr val="5B9BD5"/>
            </a:solidFill>
          </a:ln>
        </p:spPr>
      </p:pic>
      <p:pic>
        <p:nvPicPr>
          <p:cNvPr id="14" name="Picture 13">
            <a:extLst>
              <a:ext uri="{FF2B5EF4-FFF2-40B4-BE49-F238E27FC236}">
                <a16:creationId xmlns:a16="http://schemas.microsoft.com/office/drawing/2014/main" id="{14E44179-018F-2AB6-D6A9-822AE38E78A8}"/>
              </a:ext>
            </a:extLst>
          </p:cNvPr>
          <p:cNvPicPr>
            <a:picLocks noChangeAspect="1"/>
          </p:cNvPicPr>
          <p:nvPr/>
        </p:nvPicPr>
        <p:blipFill>
          <a:blip r:embed="rId5"/>
          <a:stretch>
            <a:fillRect/>
          </a:stretch>
        </p:blipFill>
        <p:spPr>
          <a:xfrm>
            <a:off x="6650945" y="5446666"/>
            <a:ext cx="3424358" cy="543021"/>
          </a:xfrm>
          <a:prstGeom prst="rect">
            <a:avLst/>
          </a:prstGeom>
          <a:ln w="38100">
            <a:solidFill>
              <a:srgbClr val="5B9BD5"/>
            </a:solidFill>
          </a:ln>
        </p:spPr>
      </p:pic>
      <p:pic>
        <p:nvPicPr>
          <p:cNvPr id="2" name="Picture 1">
            <a:extLst>
              <a:ext uri="{FF2B5EF4-FFF2-40B4-BE49-F238E27FC236}">
                <a16:creationId xmlns:a16="http://schemas.microsoft.com/office/drawing/2014/main" id="{93C05E11-64E6-0C55-71A3-D45CC2E1B5F5}"/>
              </a:ext>
            </a:extLst>
          </p:cNvPr>
          <p:cNvPicPr>
            <a:picLocks noChangeAspect="1"/>
          </p:cNvPicPr>
          <p:nvPr/>
        </p:nvPicPr>
        <p:blipFill>
          <a:blip r:embed="rId6"/>
          <a:stretch>
            <a:fillRect/>
          </a:stretch>
        </p:blipFill>
        <p:spPr>
          <a:xfrm>
            <a:off x="0" y="6552106"/>
            <a:ext cx="12192000" cy="316992"/>
          </a:xfrm>
          <a:prstGeom prst="rect">
            <a:avLst/>
          </a:prstGeom>
        </p:spPr>
      </p:pic>
      <p:pic>
        <p:nvPicPr>
          <p:cNvPr id="4" name="Picture 3">
            <a:extLst>
              <a:ext uri="{FF2B5EF4-FFF2-40B4-BE49-F238E27FC236}">
                <a16:creationId xmlns:a16="http://schemas.microsoft.com/office/drawing/2014/main" id="{B78E5773-81AE-561C-7698-C8B85C70A15C}"/>
              </a:ext>
            </a:extLst>
          </p:cNvPr>
          <p:cNvPicPr>
            <a:picLocks noChangeAspect="1"/>
          </p:cNvPicPr>
          <p:nvPr/>
        </p:nvPicPr>
        <p:blipFill>
          <a:blip r:embed="rId7"/>
          <a:stretch>
            <a:fillRect/>
          </a:stretch>
        </p:blipFill>
        <p:spPr>
          <a:xfrm rot="5400000">
            <a:off x="5975970" y="323262"/>
            <a:ext cx="240060" cy="12192001"/>
          </a:xfrm>
          <a:prstGeom prst="rect">
            <a:avLst/>
          </a:prstGeom>
        </p:spPr>
      </p:pic>
    </p:spTree>
    <p:extLst>
      <p:ext uri="{BB962C8B-B14F-4D97-AF65-F5344CB8AC3E}">
        <p14:creationId xmlns:p14="http://schemas.microsoft.com/office/powerpoint/2010/main" val="126123069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017842-22D6-64FF-2D3E-D31CB5EA8431}"/>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D6EC3EA4-3E07-F069-7498-CC0778F890F8}"/>
              </a:ext>
            </a:extLst>
          </p:cNvPr>
          <p:cNvSpPr>
            <a:spLocks noGrp="1"/>
          </p:cNvSpPr>
          <p:nvPr>
            <p:ph type="title"/>
          </p:nvPr>
        </p:nvSpPr>
        <p:spPr>
          <a:xfrm>
            <a:off x="1237384" y="223056"/>
            <a:ext cx="9717232" cy="1152074"/>
          </a:xfrm>
        </p:spPr>
        <p:txBody>
          <a:bodyPr>
            <a:normAutofit/>
          </a:bodyPr>
          <a:lstStyle/>
          <a:p>
            <a:r>
              <a:rPr lang="en-US" sz="4800" b="1" dirty="0">
                <a:solidFill>
                  <a:srgbClr val="5B9BD5"/>
                </a:solidFill>
              </a:rPr>
              <a:t>Medicaid Expansion Funding</a:t>
            </a:r>
            <a:endParaRPr lang="en-US" b="1" dirty="0">
              <a:solidFill>
                <a:srgbClr val="5B9BD5"/>
              </a:solidFill>
            </a:endParaRPr>
          </a:p>
        </p:txBody>
      </p:sp>
      <p:sp>
        <p:nvSpPr>
          <p:cNvPr id="9" name="Rectangle 8">
            <a:extLst>
              <a:ext uri="{FF2B5EF4-FFF2-40B4-BE49-F238E27FC236}">
                <a16:creationId xmlns:a16="http://schemas.microsoft.com/office/drawing/2014/main" id="{E371D8E7-1A2D-7864-3D1C-29CD501741E2}"/>
              </a:ext>
            </a:extLst>
          </p:cNvPr>
          <p:cNvSpPr/>
          <p:nvPr/>
        </p:nvSpPr>
        <p:spPr>
          <a:xfrm>
            <a:off x="528" y="0"/>
            <a:ext cx="824972" cy="6858000"/>
          </a:xfrm>
          <a:prstGeom prst="rect">
            <a:avLst/>
          </a:prstGeom>
          <a:solidFill>
            <a:srgbClr val="023F5C"/>
          </a:solidFill>
          <a:ln>
            <a:solidFill>
              <a:srgbClr val="023F5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5B9BD5"/>
              </a:solidFill>
            </a:endParaRPr>
          </a:p>
        </p:txBody>
      </p:sp>
      <p:pic>
        <p:nvPicPr>
          <p:cNvPr id="10" name="Picture 9">
            <a:extLst>
              <a:ext uri="{FF2B5EF4-FFF2-40B4-BE49-F238E27FC236}">
                <a16:creationId xmlns:a16="http://schemas.microsoft.com/office/drawing/2014/main" id="{8FB5D152-BC31-754A-507D-B04FF9A48DF6}"/>
              </a:ext>
            </a:extLst>
          </p:cNvPr>
          <p:cNvPicPr>
            <a:picLocks noChangeAspect="1"/>
          </p:cNvPicPr>
          <p:nvPr/>
        </p:nvPicPr>
        <p:blipFill>
          <a:blip r:embed="rId3"/>
          <a:stretch>
            <a:fillRect/>
          </a:stretch>
        </p:blipFill>
        <p:spPr>
          <a:xfrm>
            <a:off x="884307" y="0"/>
            <a:ext cx="180135" cy="6858000"/>
          </a:xfrm>
          <a:prstGeom prst="rect">
            <a:avLst/>
          </a:prstGeom>
        </p:spPr>
      </p:pic>
      <p:sp>
        <p:nvSpPr>
          <p:cNvPr id="7" name="Content Placeholder 2">
            <a:extLst>
              <a:ext uri="{FF2B5EF4-FFF2-40B4-BE49-F238E27FC236}">
                <a16:creationId xmlns:a16="http://schemas.microsoft.com/office/drawing/2014/main" id="{46430A7A-8909-B603-0D47-688E8E045DCA}"/>
              </a:ext>
            </a:extLst>
          </p:cNvPr>
          <p:cNvSpPr>
            <a:spLocks noGrp="1"/>
          </p:cNvSpPr>
          <p:nvPr>
            <p:ph idx="1"/>
          </p:nvPr>
        </p:nvSpPr>
        <p:spPr>
          <a:xfrm>
            <a:off x="1236663" y="1374775"/>
            <a:ext cx="10494962" cy="5322888"/>
          </a:xfrm>
          <a:prstGeom prst="rect">
            <a:avLst/>
          </a:prstGeom>
        </p:spPr>
        <p:txBody>
          <a:bodyPr vert="horz" lIns="91440" tIns="45720" rIns="91440" bIns="45720" rtlCol="0">
            <a:normAutofit/>
          </a:bodyPr>
          <a:lstStyle>
            <a:lvl1pPr marL="182563" indent="-182563" algn="l" rtl="0" eaLnBrk="0" fontAlgn="base" hangingPunct="0">
              <a:lnSpc>
                <a:spcPct val="95000"/>
              </a:lnSpc>
              <a:spcBef>
                <a:spcPts val="1400"/>
              </a:spcBef>
              <a:spcAft>
                <a:spcPts val="200"/>
              </a:spcAft>
              <a:buClr>
                <a:schemeClr val="accent1"/>
              </a:buClr>
              <a:buSzPct val="80000"/>
              <a:buFont typeface="Arial" panose="020B0604020202020204" pitchFamily="34" charset="0"/>
              <a:buChar char="•"/>
              <a:defRPr sz="2000" kern="1200" spc="10">
                <a:solidFill>
                  <a:srgbClr val="595959"/>
                </a:solidFill>
                <a:latin typeface="+mn-lt"/>
                <a:ea typeface="+mn-ea"/>
                <a:cs typeface="+mn-cs"/>
              </a:defRPr>
            </a:lvl1pPr>
            <a:lvl2pPr marL="457200" indent="-182563" algn="l" rtl="0" eaLnBrk="0" fontAlgn="base" hangingPunct="0">
              <a:lnSpc>
                <a:spcPct val="90000"/>
              </a:lnSpc>
              <a:spcBef>
                <a:spcPts val="300"/>
              </a:spcBef>
              <a:spcAft>
                <a:spcPts val="300"/>
              </a:spcAft>
              <a:buClr>
                <a:schemeClr val="accent1"/>
              </a:buClr>
              <a:buFont typeface="Wingdings 2" panose="05020102010507070707" pitchFamily="18" charset="2"/>
              <a:buChar char=""/>
              <a:defRPr kern="1200">
                <a:solidFill>
                  <a:srgbClr val="595959"/>
                </a:solidFill>
                <a:latin typeface="+mn-lt"/>
                <a:ea typeface="+mn-ea"/>
                <a:cs typeface="+mn-cs"/>
              </a:defRPr>
            </a:lvl2pPr>
            <a:lvl3pPr marL="730250" indent="-182563" algn="l" rtl="0" eaLnBrk="0" fontAlgn="base" hangingPunct="0">
              <a:lnSpc>
                <a:spcPct val="90000"/>
              </a:lnSpc>
              <a:spcBef>
                <a:spcPts val="300"/>
              </a:spcBef>
              <a:spcAft>
                <a:spcPts val="300"/>
              </a:spcAft>
              <a:buClr>
                <a:schemeClr val="accent1"/>
              </a:buClr>
              <a:buFont typeface="Wingdings 2" panose="05020102010507070707" pitchFamily="18" charset="2"/>
              <a:buChar char=""/>
              <a:defRPr sz="1600" kern="1200">
                <a:solidFill>
                  <a:srgbClr val="595959"/>
                </a:solidFill>
                <a:latin typeface="+mn-lt"/>
                <a:ea typeface="+mn-ea"/>
                <a:cs typeface="+mn-cs"/>
              </a:defRPr>
            </a:lvl3pPr>
            <a:lvl4pPr marL="1004888" indent="-182563" algn="l" rtl="0" eaLnBrk="0" fontAlgn="base" hangingPunct="0">
              <a:lnSpc>
                <a:spcPct val="90000"/>
              </a:lnSpc>
              <a:spcBef>
                <a:spcPts val="300"/>
              </a:spcBef>
              <a:spcAft>
                <a:spcPts val="300"/>
              </a:spcAft>
              <a:buClr>
                <a:schemeClr val="accent1"/>
              </a:buClr>
              <a:buFont typeface="Wingdings 2" panose="05020102010507070707" pitchFamily="18" charset="2"/>
              <a:buChar char=""/>
              <a:defRPr sz="1400" kern="1200">
                <a:solidFill>
                  <a:srgbClr val="595959"/>
                </a:solidFill>
                <a:latin typeface="+mn-lt"/>
                <a:ea typeface="+mn-ea"/>
                <a:cs typeface="+mn-cs"/>
              </a:defRPr>
            </a:lvl4pPr>
            <a:lvl5pPr marL="1279525" indent="-182563" algn="l" rtl="0" eaLnBrk="0" fontAlgn="base" hangingPunct="0">
              <a:lnSpc>
                <a:spcPct val="90000"/>
              </a:lnSpc>
              <a:spcBef>
                <a:spcPts val="300"/>
              </a:spcBef>
              <a:spcAft>
                <a:spcPts val="300"/>
              </a:spcAft>
              <a:buClr>
                <a:schemeClr val="accent1"/>
              </a:buClr>
              <a:buFont typeface="Wingdings 2" panose="05020102010507070707" pitchFamily="18" charset="2"/>
              <a:buChar char=""/>
              <a:defRPr sz="1400" kern="1200">
                <a:solidFill>
                  <a:srgbClr val="595959"/>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algn="ctr">
              <a:buClr>
                <a:srgbClr val="ED7B2E"/>
              </a:buClr>
              <a:buSzPct val="100000"/>
              <a:defRPr/>
            </a:pPr>
            <a:r>
              <a:rPr lang="en-US" sz="2400" dirty="0">
                <a:solidFill>
                  <a:srgbClr val="023F5C"/>
                </a:solidFill>
              </a:rPr>
              <a:t>Ongoing funding for Medicaid Expansion</a:t>
            </a:r>
          </a:p>
          <a:p>
            <a:pPr algn="ctr">
              <a:buClr>
                <a:srgbClr val="ED7B2E"/>
              </a:buClr>
              <a:buSzPct val="100000"/>
              <a:defRPr/>
            </a:pPr>
            <a:r>
              <a:rPr lang="en-US" sz="2400" dirty="0">
                <a:solidFill>
                  <a:srgbClr val="5B9BD5"/>
                </a:solidFill>
              </a:rPr>
              <a:t>Extra state revenue for staffing expenses due to for Medicaid Expansion.</a:t>
            </a:r>
          </a:p>
          <a:p>
            <a:pPr algn="ctr">
              <a:buClr>
                <a:srgbClr val="ED7B2E"/>
              </a:buClr>
              <a:buSzPct val="100000"/>
              <a:defRPr/>
            </a:pPr>
            <a:r>
              <a:rPr lang="en-US" sz="2400" dirty="0">
                <a:solidFill>
                  <a:schemeClr val="accent2"/>
                </a:solidFill>
              </a:rPr>
              <a:t>Initial ‘supplanting’ of budgeted expenditures removed from guidelines – 	ALL Medicaid staff may code to these funds.</a:t>
            </a:r>
          </a:p>
          <a:p>
            <a:pPr algn="ctr">
              <a:buClr>
                <a:srgbClr val="ED7B2E"/>
              </a:buClr>
              <a:buSzPct val="100000"/>
              <a:defRPr/>
            </a:pPr>
            <a:r>
              <a:rPr lang="en-US" sz="2400" dirty="0">
                <a:solidFill>
                  <a:srgbClr val="5B9BD5"/>
                </a:solidFill>
              </a:rPr>
              <a:t>MIX is for Family &amp; Children’s and MAE is for Adult Medicaid</a:t>
            </a:r>
          </a:p>
          <a:p>
            <a:pPr algn="ctr">
              <a:buClr>
                <a:srgbClr val="ED7B2E"/>
              </a:buClr>
              <a:buSzPct val="100000"/>
              <a:defRPr/>
            </a:pPr>
            <a:r>
              <a:rPr lang="en-US" sz="2400" dirty="0">
                <a:solidFill>
                  <a:srgbClr val="023F5C"/>
                </a:solidFill>
              </a:rPr>
              <a:t>Used for staff coding, equipment for Medicaid Staff. (Equipment must request to and be approved to direct charge and must be used exclusively by Medicaid staff and tracked.)</a:t>
            </a:r>
          </a:p>
          <a:p>
            <a:pPr algn="ctr">
              <a:buClr>
                <a:srgbClr val="ED7B2E"/>
              </a:buClr>
              <a:buSzPct val="100000"/>
              <a:defRPr/>
            </a:pPr>
            <a:r>
              <a:rPr lang="en-US" sz="2400" dirty="0">
                <a:solidFill>
                  <a:srgbClr val="5B9BD5"/>
                </a:solidFill>
              </a:rPr>
              <a:t>E&amp;E allowable expenditures (staff who do not key daysheets, overhead) will cost allocate to these funds.</a:t>
            </a:r>
          </a:p>
          <a:p>
            <a:pPr algn="ctr">
              <a:buClr>
                <a:srgbClr val="ED7B2E"/>
              </a:buClr>
              <a:buSzPct val="100000"/>
              <a:defRPr/>
            </a:pPr>
            <a:r>
              <a:rPr lang="en-US" sz="2400" dirty="0">
                <a:solidFill>
                  <a:srgbClr val="023F5C"/>
                </a:solidFill>
              </a:rPr>
              <a:t>Reimbursed through the 1571 process.</a:t>
            </a:r>
          </a:p>
          <a:p>
            <a:pPr marL="0" indent="0" algn="ctr">
              <a:buFont typeface="Arial" panose="020B0604020202020204" pitchFamily="34" charset="0"/>
              <a:buNone/>
              <a:defRPr/>
            </a:pPr>
            <a:endParaRPr lang="en-US" sz="2400" dirty="0">
              <a:solidFill>
                <a:schemeClr val="accent1">
                  <a:lumMod val="75000"/>
                </a:schemeClr>
              </a:solidFill>
            </a:endParaRPr>
          </a:p>
          <a:p>
            <a:pPr marL="0" indent="0" algn="ctr">
              <a:buFont typeface="Arial" panose="020B0604020202020204" pitchFamily="34" charset="0"/>
              <a:buNone/>
              <a:defRPr/>
            </a:pPr>
            <a:endParaRPr lang="en-US" sz="2400" dirty="0">
              <a:solidFill>
                <a:schemeClr val="accent1">
                  <a:lumMod val="75000"/>
                </a:schemeClr>
              </a:solidFill>
            </a:endParaRPr>
          </a:p>
          <a:p>
            <a:pPr marL="0" indent="0" algn="ctr">
              <a:buFont typeface="Arial" panose="020B0604020202020204" pitchFamily="34" charset="0"/>
              <a:buNone/>
              <a:defRPr/>
            </a:pPr>
            <a:endParaRPr lang="en-US" sz="2400" dirty="0">
              <a:solidFill>
                <a:schemeClr val="accent1">
                  <a:lumMod val="75000"/>
                </a:schemeClr>
              </a:solidFill>
            </a:endParaRPr>
          </a:p>
        </p:txBody>
      </p:sp>
    </p:spTree>
    <p:extLst>
      <p:ext uri="{BB962C8B-B14F-4D97-AF65-F5344CB8AC3E}">
        <p14:creationId xmlns:p14="http://schemas.microsoft.com/office/powerpoint/2010/main" val="238822605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49AEAE-2B38-D9C9-8F61-12C61350C2CE}"/>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A19B18F0-A313-7D88-7D81-FC454126D4A0}"/>
              </a:ext>
            </a:extLst>
          </p:cNvPr>
          <p:cNvSpPr>
            <a:spLocks noGrp="1"/>
          </p:cNvSpPr>
          <p:nvPr>
            <p:ph type="title"/>
          </p:nvPr>
        </p:nvSpPr>
        <p:spPr>
          <a:xfrm>
            <a:off x="907613" y="223056"/>
            <a:ext cx="10047003" cy="1152074"/>
          </a:xfrm>
        </p:spPr>
        <p:txBody>
          <a:bodyPr>
            <a:normAutofit/>
          </a:bodyPr>
          <a:lstStyle/>
          <a:p>
            <a:r>
              <a:rPr lang="en-US" sz="4800" b="1" dirty="0">
                <a:solidFill>
                  <a:srgbClr val="5B9BD5"/>
                </a:solidFill>
              </a:rPr>
              <a:t>Medicaid Expansion Funding </a:t>
            </a:r>
            <a:r>
              <a:rPr lang="en-US" sz="3200" b="1" i="1" dirty="0">
                <a:solidFill>
                  <a:srgbClr val="5B9BD5"/>
                </a:solidFill>
              </a:rPr>
              <a:t>(continued)</a:t>
            </a:r>
            <a:endParaRPr lang="en-US" sz="3200" b="1" dirty="0">
              <a:solidFill>
                <a:srgbClr val="5B9BD5"/>
              </a:solidFill>
            </a:endParaRPr>
          </a:p>
        </p:txBody>
      </p:sp>
      <p:pic>
        <p:nvPicPr>
          <p:cNvPr id="10" name="Picture 9">
            <a:extLst>
              <a:ext uri="{FF2B5EF4-FFF2-40B4-BE49-F238E27FC236}">
                <a16:creationId xmlns:a16="http://schemas.microsoft.com/office/drawing/2014/main" id="{9922D898-AD7D-81EA-468D-8449B8C0CC41}"/>
              </a:ext>
            </a:extLst>
          </p:cNvPr>
          <p:cNvPicPr>
            <a:picLocks noChangeAspect="1"/>
          </p:cNvPicPr>
          <p:nvPr/>
        </p:nvPicPr>
        <p:blipFill>
          <a:blip r:embed="rId3"/>
          <a:stretch>
            <a:fillRect/>
          </a:stretch>
        </p:blipFill>
        <p:spPr>
          <a:xfrm>
            <a:off x="337551" y="0"/>
            <a:ext cx="180135" cy="6858000"/>
          </a:xfrm>
          <a:prstGeom prst="rect">
            <a:avLst/>
          </a:prstGeom>
        </p:spPr>
      </p:pic>
      <p:sp>
        <p:nvSpPr>
          <p:cNvPr id="2" name="Content Placeholder 2">
            <a:extLst>
              <a:ext uri="{FF2B5EF4-FFF2-40B4-BE49-F238E27FC236}">
                <a16:creationId xmlns:a16="http://schemas.microsoft.com/office/drawing/2014/main" id="{72137DC9-E49F-E5B8-9EBC-DF0943C6227C}"/>
              </a:ext>
            </a:extLst>
          </p:cNvPr>
          <p:cNvSpPr>
            <a:spLocks noGrp="1"/>
          </p:cNvSpPr>
          <p:nvPr>
            <p:ph idx="1"/>
          </p:nvPr>
        </p:nvSpPr>
        <p:spPr>
          <a:xfrm>
            <a:off x="1236663" y="1374775"/>
            <a:ext cx="10494962" cy="5322888"/>
          </a:xfrm>
          <a:prstGeom prst="rect">
            <a:avLst/>
          </a:prstGeom>
        </p:spPr>
        <p:txBody>
          <a:bodyPr vert="horz" lIns="91440" tIns="45720" rIns="91440" bIns="45720" rtlCol="0">
            <a:normAutofit/>
          </a:bodyPr>
          <a:lstStyle>
            <a:lvl1pPr marL="182563" indent="-182563" algn="l" rtl="0" eaLnBrk="0" fontAlgn="base" hangingPunct="0">
              <a:lnSpc>
                <a:spcPct val="95000"/>
              </a:lnSpc>
              <a:spcBef>
                <a:spcPts val="1400"/>
              </a:spcBef>
              <a:spcAft>
                <a:spcPts val="200"/>
              </a:spcAft>
              <a:buClr>
                <a:schemeClr val="accent1"/>
              </a:buClr>
              <a:buSzPct val="80000"/>
              <a:buFont typeface="Arial" panose="020B0604020202020204" pitchFamily="34" charset="0"/>
              <a:buChar char="•"/>
              <a:defRPr sz="2000" kern="1200" spc="10">
                <a:solidFill>
                  <a:srgbClr val="595959"/>
                </a:solidFill>
                <a:latin typeface="+mn-lt"/>
                <a:ea typeface="+mn-ea"/>
                <a:cs typeface="+mn-cs"/>
              </a:defRPr>
            </a:lvl1pPr>
            <a:lvl2pPr marL="457200" indent="-182563" algn="l" rtl="0" eaLnBrk="0" fontAlgn="base" hangingPunct="0">
              <a:lnSpc>
                <a:spcPct val="90000"/>
              </a:lnSpc>
              <a:spcBef>
                <a:spcPts val="300"/>
              </a:spcBef>
              <a:spcAft>
                <a:spcPts val="300"/>
              </a:spcAft>
              <a:buClr>
                <a:schemeClr val="accent1"/>
              </a:buClr>
              <a:buFont typeface="Wingdings 2" panose="05020102010507070707" pitchFamily="18" charset="2"/>
              <a:buChar char=""/>
              <a:defRPr kern="1200">
                <a:solidFill>
                  <a:srgbClr val="595959"/>
                </a:solidFill>
                <a:latin typeface="+mn-lt"/>
                <a:ea typeface="+mn-ea"/>
                <a:cs typeface="+mn-cs"/>
              </a:defRPr>
            </a:lvl2pPr>
            <a:lvl3pPr marL="730250" indent="-182563" algn="l" rtl="0" eaLnBrk="0" fontAlgn="base" hangingPunct="0">
              <a:lnSpc>
                <a:spcPct val="90000"/>
              </a:lnSpc>
              <a:spcBef>
                <a:spcPts val="300"/>
              </a:spcBef>
              <a:spcAft>
                <a:spcPts val="300"/>
              </a:spcAft>
              <a:buClr>
                <a:schemeClr val="accent1"/>
              </a:buClr>
              <a:buFont typeface="Wingdings 2" panose="05020102010507070707" pitchFamily="18" charset="2"/>
              <a:buChar char=""/>
              <a:defRPr sz="1600" kern="1200">
                <a:solidFill>
                  <a:srgbClr val="595959"/>
                </a:solidFill>
                <a:latin typeface="+mn-lt"/>
                <a:ea typeface="+mn-ea"/>
                <a:cs typeface="+mn-cs"/>
              </a:defRPr>
            </a:lvl3pPr>
            <a:lvl4pPr marL="1004888" indent="-182563" algn="l" rtl="0" eaLnBrk="0" fontAlgn="base" hangingPunct="0">
              <a:lnSpc>
                <a:spcPct val="90000"/>
              </a:lnSpc>
              <a:spcBef>
                <a:spcPts val="300"/>
              </a:spcBef>
              <a:spcAft>
                <a:spcPts val="300"/>
              </a:spcAft>
              <a:buClr>
                <a:schemeClr val="accent1"/>
              </a:buClr>
              <a:buFont typeface="Wingdings 2" panose="05020102010507070707" pitchFamily="18" charset="2"/>
              <a:buChar char=""/>
              <a:defRPr sz="1400" kern="1200">
                <a:solidFill>
                  <a:srgbClr val="595959"/>
                </a:solidFill>
                <a:latin typeface="+mn-lt"/>
                <a:ea typeface="+mn-ea"/>
                <a:cs typeface="+mn-cs"/>
              </a:defRPr>
            </a:lvl4pPr>
            <a:lvl5pPr marL="1279525" indent="-182563" algn="l" rtl="0" eaLnBrk="0" fontAlgn="base" hangingPunct="0">
              <a:lnSpc>
                <a:spcPct val="90000"/>
              </a:lnSpc>
              <a:spcBef>
                <a:spcPts val="300"/>
              </a:spcBef>
              <a:spcAft>
                <a:spcPts val="300"/>
              </a:spcAft>
              <a:buClr>
                <a:schemeClr val="accent1"/>
              </a:buClr>
              <a:buFont typeface="Wingdings 2" panose="05020102010507070707" pitchFamily="18" charset="2"/>
              <a:buChar char=""/>
              <a:defRPr sz="1400" kern="1200">
                <a:solidFill>
                  <a:srgbClr val="595959"/>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spcBef>
                <a:spcPts val="0"/>
              </a:spcBef>
              <a:spcAft>
                <a:spcPts val="0"/>
              </a:spcAft>
              <a:buFont typeface="Arial" panose="020B0604020202020204" pitchFamily="34" charset="0"/>
              <a:buNone/>
              <a:defRPr/>
            </a:pPr>
            <a:r>
              <a:rPr lang="en-US" sz="2400" dirty="0">
                <a:solidFill>
                  <a:srgbClr val="023F5C"/>
                </a:solidFill>
              </a:rPr>
              <a:t>Quarterly Allocation – </a:t>
            </a:r>
          </a:p>
          <a:p>
            <a:pPr marL="0" indent="0">
              <a:spcBef>
                <a:spcPts val="0"/>
              </a:spcBef>
              <a:spcAft>
                <a:spcPts val="0"/>
              </a:spcAft>
              <a:buFont typeface="Arial" panose="020B0604020202020204" pitchFamily="34" charset="0"/>
              <a:buNone/>
              <a:defRPr/>
            </a:pPr>
            <a:r>
              <a:rPr lang="en-US" sz="2400" dirty="0">
                <a:solidFill>
                  <a:srgbClr val="023F5C"/>
                </a:solidFill>
              </a:rPr>
              <a:t>XS411 “MED EXP”</a:t>
            </a:r>
            <a:r>
              <a:rPr lang="en-US" sz="2400" dirty="0">
                <a:solidFill>
                  <a:schemeClr val="accent1">
                    <a:lumMod val="75000"/>
                  </a:schemeClr>
                </a:solidFill>
              </a:rPr>
              <a:t>			</a:t>
            </a:r>
            <a:r>
              <a:rPr lang="en-US" sz="2400" dirty="0">
                <a:solidFill>
                  <a:srgbClr val="023F5C"/>
                </a:solidFill>
              </a:rPr>
              <a:t>XS335 – State Portion is capped 								allocation on XS411</a:t>
            </a:r>
          </a:p>
          <a:p>
            <a:pPr marL="0" indent="0" algn="ctr">
              <a:buFont typeface="Arial" panose="020B0604020202020204" pitchFamily="34" charset="0"/>
              <a:buNone/>
              <a:defRPr/>
            </a:pPr>
            <a:endParaRPr lang="en-US" sz="2400" dirty="0">
              <a:solidFill>
                <a:schemeClr val="accent1">
                  <a:lumMod val="75000"/>
                </a:schemeClr>
              </a:solidFill>
            </a:endParaRPr>
          </a:p>
          <a:p>
            <a:pPr marL="0" indent="0" algn="ctr">
              <a:buFont typeface="Arial" panose="020B0604020202020204" pitchFamily="34" charset="0"/>
              <a:buNone/>
              <a:defRPr/>
            </a:pPr>
            <a:endParaRPr lang="en-US" sz="2400" dirty="0">
              <a:solidFill>
                <a:schemeClr val="accent1">
                  <a:lumMod val="75000"/>
                </a:schemeClr>
              </a:solidFill>
            </a:endParaRPr>
          </a:p>
        </p:txBody>
      </p:sp>
      <p:pic>
        <p:nvPicPr>
          <p:cNvPr id="4" name="Picture 3" descr="Graphical user interface&#10;&#10;AI-generated content may be incorrect.">
            <a:extLst>
              <a:ext uri="{FF2B5EF4-FFF2-40B4-BE49-F238E27FC236}">
                <a16:creationId xmlns:a16="http://schemas.microsoft.com/office/drawing/2014/main" id="{73D7D8A3-EDEB-DC1E-B864-C94465EDF82F}"/>
              </a:ext>
            </a:extLst>
          </p:cNvPr>
          <p:cNvPicPr>
            <a:picLocks noChangeAspect="1"/>
          </p:cNvPicPr>
          <p:nvPr/>
        </p:nvPicPr>
        <p:blipFill>
          <a:blip r:embed="rId4">
            <a:extLst>
              <a:ext uri="{28A0092B-C50C-407E-A947-70E740481C1C}">
                <a14:useLocalDpi xmlns:a14="http://schemas.microsoft.com/office/drawing/2010/main" val="0"/>
              </a:ext>
            </a:extLst>
          </a:blip>
          <a:srcRect l="59062" t="26273" r="29755" b="63235"/>
          <a:stretch/>
        </p:blipFill>
        <p:spPr>
          <a:xfrm>
            <a:off x="1375456" y="2147425"/>
            <a:ext cx="2204357" cy="1834705"/>
          </a:xfrm>
          <a:prstGeom prst="rect">
            <a:avLst/>
          </a:prstGeom>
        </p:spPr>
      </p:pic>
      <p:pic>
        <p:nvPicPr>
          <p:cNvPr id="8" name="Picture 7" descr="Graphical user interface, application, table, Excel&#10;&#10;AI-generated content may be incorrect.">
            <a:extLst>
              <a:ext uri="{FF2B5EF4-FFF2-40B4-BE49-F238E27FC236}">
                <a16:creationId xmlns:a16="http://schemas.microsoft.com/office/drawing/2014/main" id="{2B2EE167-76D4-082A-3354-241F9DCFD038}"/>
              </a:ext>
            </a:extLst>
          </p:cNvPr>
          <p:cNvPicPr>
            <a:picLocks noChangeAspect="1"/>
          </p:cNvPicPr>
          <p:nvPr/>
        </p:nvPicPr>
        <p:blipFill>
          <a:blip r:embed="rId5">
            <a:extLst>
              <a:ext uri="{28A0092B-C50C-407E-A947-70E740481C1C}">
                <a14:useLocalDpi xmlns:a14="http://schemas.microsoft.com/office/drawing/2010/main" val="0"/>
              </a:ext>
            </a:extLst>
          </a:blip>
          <a:srcRect l="1005" t="39791" r="28481" b="18283"/>
          <a:stretch/>
        </p:blipFill>
        <p:spPr>
          <a:xfrm>
            <a:off x="2443899" y="4007532"/>
            <a:ext cx="8596993" cy="2715533"/>
          </a:xfrm>
          <a:prstGeom prst="rect">
            <a:avLst/>
          </a:prstGeom>
        </p:spPr>
      </p:pic>
      <p:pic>
        <p:nvPicPr>
          <p:cNvPr id="12" name="Picture 11" descr="Table&#10;&#10;AI-generated content may be incorrect.">
            <a:extLst>
              <a:ext uri="{FF2B5EF4-FFF2-40B4-BE49-F238E27FC236}">
                <a16:creationId xmlns:a16="http://schemas.microsoft.com/office/drawing/2014/main" id="{71064559-7285-3CAA-08E8-4F9584DD1907}"/>
              </a:ext>
            </a:extLst>
          </p:cNvPr>
          <p:cNvPicPr>
            <a:picLocks noChangeAspect="1"/>
          </p:cNvPicPr>
          <p:nvPr/>
        </p:nvPicPr>
        <p:blipFill>
          <a:blip r:embed="rId6">
            <a:extLst>
              <a:ext uri="{28A0092B-C50C-407E-A947-70E740481C1C}">
                <a14:useLocalDpi xmlns:a14="http://schemas.microsoft.com/office/drawing/2010/main" val="0"/>
              </a:ext>
            </a:extLst>
          </a:blip>
          <a:srcRect l="17277" t="13949" r="29285" b="80631"/>
          <a:stretch/>
        </p:blipFill>
        <p:spPr>
          <a:xfrm>
            <a:off x="4446952" y="3656467"/>
            <a:ext cx="6515100" cy="351065"/>
          </a:xfrm>
          <a:prstGeom prst="rect">
            <a:avLst/>
          </a:prstGeom>
        </p:spPr>
      </p:pic>
      <p:sp>
        <p:nvSpPr>
          <p:cNvPr id="13" name="Arrow: Right 12">
            <a:extLst>
              <a:ext uri="{FF2B5EF4-FFF2-40B4-BE49-F238E27FC236}">
                <a16:creationId xmlns:a16="http://schemas.microsoft.com/office/drawing/2014/main" id="{AA40FCBE-50B6-D1EB-005B-32CD7D8E5935}"/>
              </a:ext>
            </a:extLst>
          </p:cNvPr>
          <p:cNvSpPr/>
          <p:nvPr/>
        </p:nvSpPr>
        <p:spPr>
          <a:xfrm>
            <a:off x="1499570" y="5317475"/>
            <a:ext cx="978408" cy="484632"/>
          </a:xfrm>
          <a:prstGeom prst="rightArrow">
            <a:avLst/>
          </a:prstGeom>
          <a:solidFill>
            <a:srgbClr val="5B9BD5"/>
          </a:solidFill>
          <a:ln>
            <a:solidFill>
              <a:srgbClr val="5B9BD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Arrow: Right 13">
            <a:extLst>
              <a:ext uri="{FF2B5EF4-FFF2-40B4-BE49-F238E27FC236}">
                <a16:creationId xmlns:a16="http://schemas.microsoft.com/office/drawing/2014/main" id="{767946C4-A2B0-EFE0-33A3-BE369B2A5BC3}"/>
              </a:ext>
            </a:extLst>
          </p:cNvPr>
          <p:cNvSpPr/>
          <p:nvPr/>
        </p:nvSpPr>
        <p:spPr>
          <a:xfrm>
            <a:off x="1499570" y="6042241"/>
            <a:ext cx="978408" cy="484632"/>
          </a:xfrm>
          <a:prstGeom prst="rightArrow">
            <a:avLst/>
          </a:prstGeom>
          <a:solidFill>
            <a:srgbClr val="5B9BD5"/>
          </a:solidFill>
          <a:ln>
            <a:solidFill>
              <a:srgbClr val="5B9BD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Arrow: Down 14">
            <a:extLst>
              <a:ext uri="{FF2B5EF4-FFF2-40B4-BE49-F238E27FC236}">
                <a16:creationId xmlns:a16="http://schemas.microsoft.com/office/drawing/2014/main" id="{FC38D121-5646-24CA-D120-BED3E7A8B519}"/>
              </a:ext>
            </a:extLst>
          </p:cNvPr>
          <p:cNvSpPr/>
          <p:nvPr/>
        </p:nvSpPr>
        <p:spPr>
          <a:xfrm>
            <a:off x="7241967" y="2648953"/>
            <a:ext cx="484632" cy="978408"/>
          </a:xfrm>
          <a:prstGeom prst="downArrow">
            <a:avLst/>
          </a:prstGeom>
          <a:solidFill>
            <a:srgbClr val="5B9BD5"/>
          </a:solidFill>
          <a:ln>
            <a:solidFill>
              <a:srgbClr val="5B9BD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31623DB2-3111-AAA2-F992-70F326568BAB}"/>
              </a:ext>
            </a:extLst>
          </p:cNvPr>
          <p:cNvPicPr>
            <a:picLocks noChangeAspect="1"/>
          </p:cNvPicPr>
          <p:nvPr/>
        </p:nvPicPr>
        <p:blipFill>
          <a:blip r:embed="rId7"/>
          <a:stretch>
            <a:fillRect/>
          </a:stretch>
        </p:blipFill>
        <p:spPr>
          <a:xfrm rot="16200000">
            <a:off x="-3270504" y="3270504"/>
            <a:ext cx="6858000" cy="316992"/>
          </a:xfrm>
          <a:prstGeom prst="rect">
            <a:avLst/>
          </a:prstGeom>
        </p:spPr>
      </p:pic>
      <p:pic>
        <p:nvPicPr>
          <p:cNvPr id="7" name="Picture 6">
            <a:extLst>
              <a:ext uri="{FF2B5EF4-FFF2-40B4-BE49-F238E27FC236}">
                <a16:creationId xmlns:a16="http://schemas.microsoft.com/office/drawing/2014/main" id="{BEBAF097-F4C9-4BAE-47DC-7F261935A872}"/>
              </a:ext>
            </a:extLst>
          </p:cNvPr>
          <p:cNvPicPr>
            <a:picLocks noChangeAspect="1"/>
          </p:cNvPicPr>
          <p:nvPr/>
        </p:nvPicPr>
        <p:blipFill>
          <a:blip r:embed="rId7"/>
          <a:stretch>
            <a:fillRect/>
          </a:stretch>
        </p:blipFill>
        <p:spPr>
          <a:xfrm rot="16200000">
            <a:off x="8604504" y="3270504"/>
            <a:ext cx="6858000" cy="316992"/>
          </a:xfrm>
          <a:prstGeom prst="rect">
            <a:avLst/>
          </a:prstGeom>
        </p:spPr>
      </p:pic>
      <p:pic>
        <p:nvPicPr>
          <p:cNvPr id="16" name="Picture 15">
            <a:extLst>
              <a:ext uri="{FF2B5EF4-FFF2-40B4-BE49-F238E27FC236}">
                <a16:creationId xmlns:a16="http://schemas.microsoft.com/office/drawing/2014/main" id="{F5351C97-C60F-36BF-DD5C-CAFDFD82AB70}"/>
              </a:ext>
            </a:extLst>
          </p:cNvPr>
          <p:cNvPicPr>
            <a:picLocks noChangeAspect="1"/>
          </p:cNvPicPr>
          <p:nvPr/>
        </p:nvPicPr>
        <p:blipFill>
          <a:blip r:embed="rId3"/>
          <a:stretch>
            <a:fillRect/>
          </a:stretch>
        </p:blipFill>
        <p:spPr>
          <a:xfrm>
            <a:off x="11688994" y="1568"/>
            <a:ext cx="180135" cy="6858000"/>
          </a:xfrm>
          <a:prstGeom prst="rect">
            <a:avLst/>
          </a:prstGeom>
        </p:spPr>
      </p:pic>
    </p:spTree>
    <p:extLst>
      <p:ext uri="{BB962C8B-B14F-4D97-AF65-F5344CB8AC3E}">
        <p14:creationId xmlns:p14="http://schemas.microsoft.com/office/powerpoint/2010/main" val="54679785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2AC3A4-DE8D-0E52-1BB0-F92F157B1C2E}"/>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C551E8B8-AFA7-79FC-5DA8-D720F770D68E}"/>
              </a:ext>
            </a:extLst>
          </p:cNvPr>
          <p:cNvSpPr>
            <a:spLocks noGrp="1"/>
          </p:cNvSpPr>
          <p:nvPr>
            <p:ph type="title"/>
          </p:nvPr>
        </p:nvSpPr>
        <p:spPr>
          <a:xfrm>
            <a:off x="1237384" y="223056"/>
            <a:ext cx="9717232" cy="1152074"/>
          </a:xfrm>
        </p:spPr>
        <p:txBody>
          <a:bodyPr>
            <a:normAutofit/>
          </a:bodyPr>
          <a:lstStyle/>
          <a:p>
            <a:r>
              <a:rPr lang="en-US" sz="4800" b="1" dirty="0">
                <a:solidFill>
                  <a:srgbClr val="5B9BD5"/>
                </a:solidFill>
              </a:rPr>
              <a:t>Medicaid Expansion Funding </a:t>
            </a:r>
            <a:r>
              <a:rPr lang="en-US" sz="3200" b="1" i="1" dirty="0">
                <a:solidFill>
                  <a:srgbClr val="5B9BD5"/>
                </a:solidFill>
              </a:rPr>
              <a:t>(continued)</a:t>
            </a:r>
            <a:endParaRPr lang="en-US" sz="3200" b="1" dirty="0">
              <a:solidFill>
                <a:srgbClr val="5B9BD5"/>
              </a:solidFill>
            </a:endParaRPr>
          </a:p>
        </p:txBody>
      </p:sp>
      <p:sp>
        <p:nvSpPr>
          <p:cNvPr id="9" name="Rectangle 8">
            <a:extLst>
              <a:ext uri="{FF2B5EF4-FFF2-40B4-BE49-F238E27FC236}">
                <a16:creationId xmlns:a16="http://schemas.microsoft.com/office/drawing/2014/main" id="{2618F093-2F60-E177-B468-422EC57D0EF6}"/>
              </a:ext>
            </a:extLst>
          </p:cNvPr>
          <p:cNvSpPr/>
          <p:nvPr/>
        </p:nvSpPr>
        <p:spPr>
          <a:xfrm>
            <a:off x="528" y="0"/>
            <a:ext cx="824972" cy="6858000"/>
          </a:xfrm>
          <a:prstGeom prst="rect">
            <a:avLst/>
          </a:prstGeom>
          <a:solidFill>
            <a:srgbClr val="023F5C"/>
          </a:solidFill>
          <a:ln>
            <a:solidFill>
              <a:srgbClr val="023F5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5B9BD5"/>
              </a:solidFill>
            </a:endParaRPr>
          </a:p>
        </p:txBody>
      </p:sp>
      <p:pic>
        <p:nvPicPr>
          <p:cNvPr id="10" name="Picture 9">
            <a:extLst>
              <a:ext uri="{FF2B5EF4-FFF2-40B4-BE49-F238E27FC236}">
                <a16:creationId xmlns:a16="http://schemas.microsoft.com/office/drawing/2014/main" id="{6B584CAC-7061-163B-7479-4D33B41FDDF0}"/>
              </a:ext>
            </a:extLst>
          </p:cNvPr>
          <p:cNvPicPr>
            <a:picLocks noChangeAspect="1"/>
          </p:cNvPicPr>
          <p:nvPr/>
        </p:nvPicPr>
        <p:blipFill>
          <a:blip r:embed="rId3"/>
          <a:stretch>
            <a:fillRect/>
          </a:stretch>
        </p:blipFill>
        <p:spPr>
          <a:xfrm>
            <a:off x="884307" y="0"/>
            <a:ext cx="180135" cy="6858000"/>
          </a:xfrm>
          <a:prstGeom prst="rect">
            <a:avLst/>
          </a:prstGeom>
        </p:spPr>
      </p:pic>
      <p:sp>
        <p:nvSpPr>
          <p:cNvPr id="2" name="Content Placeholder 2">
            <a:extLst>
              <a:ext uri="{FF2B5EF4-FFF2-40B4-BE49-F238E27FC236}">
                <a16:creationId xmlns:a16="http://schemas.microsoft.com/office/drawing/2014/main" id="{77030494-8D03-7A0C-442A-8BC809475E3A}"/>
              </a:ext>
            </a:extLst>
          </p:cNvPr>
          <p:cNvSpPr>
            <a:spLocks noGrp="1"/>
          </p:cNvSpPr>
          <p:nvPr>
            <p:ph idx="1"/>
          </p:nvPr>
        </p:nvSpPr>
        <p:spPr>
          <a:xfrm>
            <a:off x="1236663" y="1374775"/>
            <a:ext cx="10494962" cy="5322888"/>
          </a:xfrm>
          <a:prstGeom prst="rect">
            <a:avLst/>
          </a:prstGeom>
        </p:spPr>
        <p:txBody>
          <a:bodyPr vert="horz" lIns="91440" tIns="45720" rIns="91440" bIns="45720" rtlCol="0">
            <a:normAutofit/>
          </a:bodyPr>
          <a:lstStyle>
            <a:lvl1pPr marL="182563" indent="-182563" algn="l" rtl="0" eaLnBrk="0" fontAlgn="base" hangingPunct="0">
              <a:lnSpc>
                <a:spcPct val="95000"/>
              </a:lnSpc>
              <a:spcBef>
                <a:spcPts val="1400"/>
              </a:spcBef>
              <a:spcAft>
                <a:spcPts val="200"/>
              </a:spcAft>
              <a:buClr>
                <a:schemeClr val="accent1"/>
              </a:buClr>
              <a:buSzPct val="80000"/>
              <a:buFont typeface="Arial" panose="020B0604020202020204" pitchFamily="34" charset="0"/>
              <a:buChar char="•"/>
              <a:defRPr sz="2000" kern="1200" spc="10">
                <a:solidFill>
                  <a:srgbClr val="595959"/>
                </a:solidFill>
                <a:latin typeface="+mn-lt"/>
                <a:ea typeface="+mn-ea"/>
                <a:cs typeface="+mn-cs"/>
              </a:defRPr>
            </a:lvl1pPr>
            <a:lvl2pPr marL="457200" indent="-182563" algn="l" rtl="0" eaLnBrk="0" fontAlgn="base" hangingPunct="0">
              <a:lnSpc>
                <a:spcPct val="90000"/>
              </a:lnSpc>
              <a:spcBef>
                <a:spcPts val="300"/>
              </a:spcBef>
              <a:spcAft>
                <a:spcPts val="300"/>
              </a:spcAft>
              <a:buClr>
                <a:schemeClr val="accent1"/>
              </a:buClr>
              <a:buFont typeface="Wingdings 2" panose="05020102010507070707" pitchFamily="18" charset="2"/>
              <a:buChar char=""/>
              <a:defRPr kern="1200">
                <a:solidFill>
                  <a:srgbClr val="595959"/>
                </a:solidFill>
                <a:latin typeface="+mn-lt"/>
                <a:ea typeface="+mn-ea"/>
                <a:cs typeface="+mn-cs"/>
              </a:defRPr>
            </a:lvl2pPr>
            <a:lvl3pPr marL="730250" indent="-182563" algn="l" rtl="0" eaLnBrk="0" fontAlgn="base" hangingPunct="0">
              <a:lnSpc>
                <a:spcPct val="90000"/>
              </a:lnSpc>
              <a:spcBef>
                <a:spcPts val="300"/>
              </a:spcBef>
              <a:spcAft>
                <a:spcPts val="300"/>
              </a:spcAft>
              <a:buClr>
                <a:schemeClr val="accent1"/>
              </a:buClr>
              <a:buFont typeface="Wingdings 2" panose="05020102010507070707" pitchFamily="18" charset="2"/>
              <a:buChar char=""/>
              <a:defRPr sz="1600" kern="1200">
                <a:solidFill>
                  <a:srgbClr val="595959"/>
                </a:solidFill>
                <a:latin typeface="+mn-lt"/>
                <a:ea typeface="+mn-ea"/>
                <a:cs typeface="+mn-cs"/>
              </a:defRPr>
            </a:lvl3pPr>
            <a:lvl4pPr marL="1004888" indent="-182563" algn="l" rtl="0" eaLnBrk="0" fontAlgn="base" hangingPunct="0">
              <a:lnSpc>
                <a:spcPct val="90000"/>
              </a:lnSpc>
              <a:spcBef>
                <a:spcPts val="300"/>
              </a:spcBef>
              <a:spcAft>
                <a:spcPts val="300"/>
              </a:spcAft>
              <a:buClr>
                <a:schemeClr val="accent1"/>
              </a:buClr>
              <a:buFont typeface="Wingdings 2" panose="05020102010507070707" pitchFamily="18" charset="2"/>
              <a:buChar char=""/>
              <a:defRPr sz="1400" kern="1200">
                <a:solidFill>
                  <a:srgbClr val="595959"/>
                </a:solidFill>
                <a:latin typeface="+mn-lt"/>
                <a:ea typeface="+mn-ea"/>
                <a:cs typeface="+mn-cs"/>
              </a:defRPr>
            </a:lvl4pPr>
            <a:lvl5pPr marL="1279525" indent="-182563" algn="l" rtl="0" eaLnBrk="0" fontAlgn="base" hangingPunct="0">
              <a:lnSpc>
                <a:spcPct val="90000"/>
              </a:lnSpc>
              <a:spcBef>
                <a:spcPts val="300"/>
              </a:spcBef>
              <a:spcAft>
                <a:spcPts val="300"/>
              </a:spcAft>
              <a:buClr>
                <a:schemeClr val="accent1"/>
              </a:buClr>
              <a:buFont typeface="Wingdings 2" panose="05020102010507070707" pitchFamily="18" charset="2"/>
              <a:buChar char=""/>
              <a:defRPr sz="1400" kern="1200">
                <a:solidFill>
                  <a:srgbClr val="595959"/>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0" indent="0" algn="ctr">
              <a:spcBef>
                <a:spcPts val="0"/>
              </a:spcBef>
              <a:spcAft>
                <a:spcPts val="0"/>
              </a:spcAft>
              <a:buNone/>
            </a:pPr>
            <a:r>
              <a:rPr lang="en-US" sz="2800" dirty="0">
                <a:solidFill>
                  <a:schemeClr val="accent2"/>
                </a:solidFill>
              </a:rPr>
              <a:t>MAE/MIX to and from Medicaid Codes are an allowable </a:t>
            </a:r>
          </a:p>
          <a:p>
            <a:pPr marL="0" indent="0" algn="ctr">
              <a:spcBef>
                <a:spcPts val="0"/>
              </a:spcBef>
              <a:spcAft>
                <a:spcPts val="0"/>
              </a:spcAft>
              <a:buNone/>
            </a:pPr>
            <a:r>
              <a:rPr lang="en-US" sz="2800" dirty="0">
                <a:solidFill>
                  <a:schemeClr val="accent2"/>
                </a:solidFill>
              </a:rPr>
              <a:t>administrative coding shift</a:t>
            </a:r>
          </a:p>
          <a:p>
            <a:pPr marL="0" indent="0" algn="ctr">
              <a:buNone/>
            </a:pPr>
            <a:endParaRPr lang="en-US" sz="2000" dirty="0">
              <a:solidFill>
                <a:schemeClr val="tx2">
                  <a:lumMod val="60000"/>
                  <a:lumOff val="40000"/>
                </a:schemeClr>
              </a:solidFill>
            </a:endParaRPr>
          </a:p>
          <a:p>
            <a:pPr marL="0" indent="0" algn="ctr">
              <a:buNone/>
            </a:pPr>
            <a:endParaRPr lang="en-US" dirty="0">
              <a:solidFill>
                <a:schemeClr val="tx2">
                  <a:lumMod val="60000"/>
                  <a:lumOff val="40000"/>
                </a:schemeClr>
              </a:solidFill>
            </a:endParaRPr>
          </a:p>
          <a:p>
            <a:pPr marL="0" indent="0" algn="ctr">
              <a:buNone/>
            </a:pPr>
            <a:endParaRPr lang="en-US" sz="2000" dirty="0">
              <a:solidFill>
                <a:schemeClr val="tx2">
                  <a:lumMod val="60000"/>
                  <a:lumOff val="40000"/>
                </a:schemeClr>
              </a:solidFill>
            </a:endParaRPr>
          </a:p>
          <a:p>
            <a:pPr marL="0" indent="0" algn="ctr">
              <a:buNone/>
            </a:pPr>
            <a:endParaRPr lang="en-US" dirty="0">
              <a:solidFill>
                <a:schemeClr val="tx2">
                  <a:lumMod val="60000"/>
                  <a:lumOff val="40000"/>
                </a:schemeClr>
              </a:solidFill>
            </a:endParaRPr>
          </a:p>
          <a:p>
            <a:pPr marL="0" indent="0" algn="ctr">
              <a:buNone/>
            </a:pPr>
            <a:endParaRPr lang="en-US" sz="2000" dirty="0">
              <a:solidFill>
                <a:schemeClr val="accent1"/>
              </a:solidFill>
            </a:endParaRPr>
          </a:p>
          <a:p>
            <a:pPr marL="0" indent="0" algn="ctr">
              <a:buNone/>
            </a:pPr>
            <a:endParaRPr lang="en-US" dirty="0">
              <a:solidFill>
                <a:schemeClr val="accent1"/>
              </a:solidFill>
            </a:endParaRPr>
          </a:p>
          <a:p>
            <a:pPr marL="2317437" lvl="8" indent="0">
              <a:buNone/>
            </a:pPr>
            <a:r>
              <a:rPr lang="en-US" sz="2800" dirty="0">
                <a:solidFill>
                  <a:srgbClr val="5B9BD5"/>
                </a:solidFill>
              </a:rPr>
              <a:t>Please do not wait until </a:t>
            </a:r>
          </a:p>
          <a:p>
            <a:pPr marL="2317437" lvl="8" indent="0">
              <a:buNone/>
            </a:pPr>
            <a:r>
              <a:rPr lang="en-US" sz="2800" dirty="0">
                <a:solidFill>
                  <a:srgbClr val="5B9BD5"/>
                </a:solidFill>
              </a:rPr>
              <a:t>year-end to draw these funds</a:t>
            </a:r>
          </a:p>
          <a:p>
            <a:pPr marL="0" indent="0" algn="ctr">
              <a:buNone/>
            </a:pPr>
            <a:endParaRPr lang="en-US" sz="2000" dirty="0">
              <a:solidFill>
                <a:schemeClr val="tx2">
                  <a:lumMod val="60000"/>
                  <a:lumOff val="40000"/>
                </a:schemeClr>
              </a:solidFill>
            </a:endParaRPr>
          </a:p>
          <a:p>
            <a:pPr marL="0" indent="0" algn="ctr">
              <a:buFont typeface="Arial" panose="020B0604020202020204" pitchFamily="34" charset="0"/>
              <a:buNone/>
              <a:defRPr/>
            </a:pPr>
            <a:endParaRPr lang="en-US" sz="2400" dirty="0">
              <a:solidFill>
                <a:schemeClr val="accent1">
                  <a:lumMod val="75000"/>
                </a:schemeClr>
              </a:solidFill>
            </a:endParaRPr>
          </a:p>
        </p:txBody>
      </p:sp>
      <p:pic>
        <p:nvPicPr>
          <p:cNvPr id="7" name="Picture 6" descr="Close up of checklist">
            <a:extLst>
              <a:ext uri="{FF2B5EF4-FFF2-40B4-BE49-F238E27FC236}">
                <a16:creationId xmlns:a16="http://schemas.microsoft.com/office/drawing/2014/main" id="{4A1C7618-1B86-C4D6-C901-07BB2446334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11103" y="2398348"/>
            <a:ext cx="2684897" cy="1789931"/>
          </a:xfrm>
          <a:prstGeom prst="rect">
            <a:avLst/>
          </a:prstGeom>
        </p:spPr>
      </p:pic>
      <p:pic>
        <p:nvPicPr>
          <p:cNvPr id="16" name="Picture 15" descr="Alarm clocks with mouths">
            <a:extLst>
              <a:ext uri="{FF2B5EF4-FFF2-40B4-BE49-F238E27FC236}">
                <a16:creationId xmlns:a16="http://schemas.microsoft.com/office/drawing/2014/main" id="{7B097416-2DDB-AFF0-C019-87349EEF6318}"/>
              </a:ext>
            </a:extLst>
          </p:cNvPr>
          <p:cNvPicPr>
            <a:picLocks noChangeAspect="1"/>
          </p:cNvPicPr>
          <p:nvPr/>
        </p:nvPicPr>
        <p:blipFill>
          <a:blip r:embed="rId5">
            <a:extLst>
              <a:ext uri="{28A0092B-C50C-407E-A947-70E740481C1C}">
                <a14:useLocalDpi xmlns:a14="http://schemas.microsoft.com/office/drawing/2010/main" val="0"/>
              </a:ext>
            </a:extLst>
          </a:blip>
          <a:srcRect l="30988" t="62262" r="44454"/>
          <a:stretch/>
        </p:blipFill>
        <p:spPr>
          <a:xfrm>
            <a:off x="8071528" y="3984110"/>
            <a:ext cx="2329951" cy="2405844"/>
          </a:xfrm>
          <a:prstGeom prst="rect">
            <a:avLst/>
          </a:prstGeom>
        </p:spPr>
      </p:pic>
      <p:pic>
        <p:nvPicPr>
          <p:cNvPr id="3" name="Picture 2">
            <a:extLst>
              <a:ext uri="{FF2B5EF4-FFF2-40B4-BE49-F238E27FC236}">
                <a16:creationId xmlns:a16="http://schemas.microsoft.com/office/drawing/2014/main" id="{BBAF9897-10C6-5F25-8DB4-56AFE1638D87}"/>
              </a:ext>
            </a:extLst>
          </p:cNvPr>
          <p:cNvPicPr>
            <a:picLocks noChangeAspect="1"/>
          </p:cNvPicPr>
          <p:nvPr/>
        </p:nvPicPr>
        <p:blipFill>
          <a:blip r:embed="rId6"/>
          <a:stretch>
            <a:fillRect/>
          </a:stretch>
        </p:blipFill>
        <p:spPr>
          <a:xfrm rot="16200000">
            <a:off x="-2693545" y="3339590"/>
            <a:ext cx="6867427" cy="188248"/>
          </a:xfrm>
          <a:prstGeom prst="rect">
            <a:avLst/>
          </a:prstGeom>
        </p:spPr>
      </p:pic>
      <p:pic>
        <p:nvPicPr>
          <p:cNvPr id="4" name="Picture 3">
            <a:extLst>
              <a:ext uri="{FF2B5EF4-FFF2-40B4-BE49-F238E27FC236}">
                <a16:creationId xmlns:a16="http://schemas.microsoft.com/office/drawing/2014/main" id="{BCD58B60-9EC2-3E37-9E2F-44B09690DAD9}"/>
              </a:ext>
            </a:extLst>
          </p:cNvPr>
          <p:cNvPicPr>
            <a:picLocks noChangeAspect="1"/>
          </p:cNvPicPr>
          <p:nvPr/>
        </p:nvPicPr>
        <p:blipFill>
          <a:blip r:embed="rId3"/>
          <a:stretch>
            <a:fillRect/>
          </a:stretch>
        </p:blipFill>
        <p:spPr>
          <a:xfrm>
            <a:off x="11915234" y="10996"/>
            <a:ext cx="180135" cy="6858000"/>
          </a:xfrm>
          <a:prstGeom prst="rect">
            <a:avLst/>
          </a:prstGeom>
        </p:spPr>
      </p:pic>
    </p:spTree>
    <p:extLst>
      <p:ext uri="{BB962C8B-B14F-4D97-AF65-F5344CB8AC3E}">
        <p14:creationId xmlns:p14="http://schemas.microsoft.com/office/powerpoint/2010/main" val="397957152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3A05D86-E79D-458D-B8B0-A29B1708F165}"/>
              </a:ext>
            </a:extLst>
          </p:cNvPr>
          <p:cNvSpPr txBox="1">
            <a:spLocks/>
          </p:cNvSpPr>
          <p:nvPr/>
        </p:nvSpPr>
        <p:spPr>
          <a:xfrm>
            <a:off x="646043" y="468046"/>
            <a:ext cx="10707757" cy="90708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solidFill>
                  <a:schemeClr val="bg1"/>
                </a:solidFill>
              </a:rPr>
              <a:t>Reclass Letters / Adjustments</a:t>
            </a:r>
          </a:p>
        </p:txBody>
      </p:sp>
      <p:pic>
        <p:nvPicPr>
          <p:cNvPr id="11" name="Picture 10" descr="A picture containing text, businesscard, sign&#10;&#10;Description automatically generated">
            <a:extLst>
              <a:ext uri="{FF2B5EF4-FFF2-40B4-BE49-F238E27FC236}">
                <a16:creationId xmlns:a16="http://schemas.microsoft.com/office/drawing/2014/main" id="{2C250A9C-F52C-7540-10F9-3C60F2F8A0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3038" y="524608"/>
            <a:ext cx="8658654" cy="5706840"/>
          </a:xfrm>
          <a:prstGeom prst="rect">
            <a:avLst/>
          </a:prstGeom>
        </p:spPr>
      </p:pic>
      <p:sp>
        <p:nvSpPr>
          <p:cNvPr id="6" name="Rectangle 5">
            <a:extLst>
              <a:ext uri="{FF2B5EF4-FFF2-40B4-BE49-F238E27FC236}">
                <a16:creationId xmlns:a16="http://schemas.microsoft.com/office/drawing/2014/main" id="{61586D2E-C110-1031-2D30-1286AA7E2095}"/>
              </a:ext>
            </a:extLst>
          </p:cNvPr>
          <p:cNvSpPr/>
          <p:nvPr/>
        </p:nvSpPr>
        <p:spPr>
          <a:xfrm>
            <a:off x="11878001" y="-1904"/>
            <a:ext cx="310757" cy="6547066"/>
          </a:xfrm>
          <a:prstGeom prst="rect">
            <a:avLst/>
          </a:prstGeom>
          <a:solidFill>
            <a:srgbClr val="ED7B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5B9BD5"/>
              </a:solidFill>
            </a:endParaRPr>
          </a:p>
        </p:txBody>
      </p:sp>
      <p:sp>
        <p:nvSpPr>
          <p:cNvPr id="7" name="Rectangle 6">
            <a:extLst>
              <a:ext uri="{FF2B5EF4-FFF2-40B4-BE49-F238E27FC236}">
                <a16:creationId xmlns:a16="http://schemas.microsoft.com/office/drawing/2014/main" id="{44566B14-771B-C956-43E9-916368A967AB}"/>
              </a:ext>
            </a:extLst>
          </p:cNvPr>
          <p:cNvSpPr/>
          <p:nvPr/>
        </p:nvSpPr>
        <p:spPr>
          <a:xfrm rot="5400000">
            <a:off x="5954684" y="608874"/>
            <a:ext cx="310757" cy="12183333"/>
          </a:xfrm>
          <a:prstGeom prst="rect">
            <a:avLst/>
          </a:prstGeom>
          <a:solidFill>
            <a:srgbClr val="023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5B9BD5"/>
              </a:solidFill>
            </a:endParaRPr>
          </a:p>
        </p:txBody>
      </p:sp>
      <p:sp>
        <p:nvSpPr>
          <p:cNvPr id="4" name="Rectangle 3">
            <a:extLst>
              <a:ext uri="{FF2B5EF4-FFF2-40B4-BE49-F238E27FC236}">
                <a16:creationId xmlns:a16="http://schemas.microsoft.com/office/drawing/2014/main" id="{DDF0F2DB-FD22-2AD8-23E5-618AE603E973}"/>
              </a:ext>
            </a:extLst>
          </p:cNvPr>
          <p:cNvSpPr/>
          <p:nvPr/>
        </p:nvSpPr>
        <p:spPr>
          <a:xfrm>
            <a:off x="-9200" y="0"/>
            <a:ext cx="310757" cy="6858000"/>
          </a:xfrm>
          <a:prstGeom prst="rect">
            <a:avLst/>
          </a:prstGeom>
          <a:solidFill>
            <a:srgbClr val="ED7B2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5B9BD5"/>
              </a:solidFill>
            </a:endParaRPr>
          </a:p>
        </p:txBody>
      </p:sp>
      <p:pic>
        <p:nvPicPr>
          <p:cNvPr id="3" name="Picture 2">
            <a:extLst>
              <a:ext uri="{FF2B5EF4-FFF2-40B4-BE49-F238E27FC236}">
                <a16:creationId xmlns:a16="http://schemas.microsoft.com/office/drawing/2014/main" id="{D7807667-14BE-982F-26AB-936ABBAF2E4F}"/>
              </a:ext>
            </a:extLst>
          </p:cNvPr>
          <p:cNvPicPr>
            <a:picLocks noChangeAspect="1"/>
          </p:cNvPicPr>
          <p:nvPr/>
        </p:nvPicPr>
        <p:blipFill>
          <a:blip r:embed="rId4"/>
          <a:stretch>
            <a:fillRect/>
          </a:stretch>
        </p:blipFill>
        <p:spPr>
          <a:xfrm>
            <a:off x="-12970" y="2120"/>
            <a:ext cx="11890971" cy="316992"/>
          </a:xfrm>
          <a:prstGeom prst="rect">
            <a:avLst/>
          </a:prstGeom>
        </p:spPr>
      </p:pic>
    </p:spTree>
    <p:extLst>
      <p:ext uri="{BB962C8B-B14F-4D97-AF65-F5344CB8AC3E}">
        <p14:creationId xmlns:p14="http://schemas.microsoft.com/office/powerpoint/2010/main" val="278515729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34CC4D-DDC6-778E-18E8-F20AECB02C1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D122A4D-2DB8-BC65-D3CD-0830754D96E5}"/>
              </a:ext>
            </a:extLst>
          </p:cNvPr>
          <p:cNvSpPr>
            <a:spLocks noGrp="1"/>
          </p:cNvSpPr>
          <p:nvPr>
            <p:ph idx="1"/>
          </p:nvPr>
        </p:nvSpPr>
        <p:spPr>
          <a:xfrm>
            <a:off x="1237384" y="1620120"/>
            <a:ext cx="10228379" cy="5014824"/>
          </a:xfrm>
        </p:spPr>
        <p:txBody>
          <a:bodyPr>
            <a:normAutofit/>
          </a:bodyPr>
          <a:lstStyle/>
          <a:p>
            <a:endParaRPr lang="en-US" dirty="0"/>
          </a:p>
          <a:p>
            <a:endParaRPr lang="en-US" dirty="0"/>
          </a:p>
          <a:p>
            <a:endParaRPr lang="en-US" dirty="0"/>
          </a:p>
          <a:p>
            <a:pPr marL="0" indent="0">
              <a:buNone/>
            </a:pPr>
            <a:endParaRPr lang="en-US" dirty="0"/>
          </a:p>
          <a:p>
            <a:endParaRPr lang="en-US" dirty="0"/>
          </a:p>
        </p:txBody>
      </p:sp>
      <p:sp>
        <p:nvSpPr>
          <p:cNvPr id="6" name="Title 1">
            <a:extLst>
              <a:ext uri="{FF2B5EF4-FFF2-40B4-BE49-F238E27FC236}">
                <a16:creationId xmlns:a16="http://schemas.microsoft.com/office/drawing/2014/main" id="{080D3305-1038-75D2-404E-AE3F671D032B}"/>
              </a:ext>
            </a:extLst>
          </p:cNvPr>
          <p:cNvSpPr>
            <a:spLocks noGrp="1"/>
          </p:cNvSpPr>
          <p:nvPr>
            <p:ph type="title"/>
          </p:nvPr>
        </p:nvSpPr>
        <p:spPr>
          <a:xfrm>
            <a:off x="1237384" y="223056"/>
            <a:ext cx="7995515" cy="1152074"/>
          </a:xfrm>
        </p:spPr>
        <p:txBody>
          <a:bodyPr>
            <a:normAutofit/>
          </a:bodyPr>
          <a:lstStyle/>
          <a:p>
            <a:r>
              <a:rPr lang="en-US" sz="4800" b="1" dirty="0">
                <a:solidFill>
                  <a:srgbClr val="ED7B2E"/>
                </a:solidFill>
              </a:rPr>
              <a:t>PATH NC Implementation</a:t>
            </a:r>
            <a:endParaRPr lang="en-US" b="1" dirty="0">
              <a:solidFill>
                <a:srgbClr val="ED7B2E"/>
              </a:solidFill>
            </a:endParaRPr>
          </a:p>
        </p:txBody>
      </p:sp>
      <p:sp>
        <p:nvSpPr>
          <p:cNvPr id="9" name="Rectangle 8">
            <a:extLst>
              <a:ext uri="{FF2B5EF4-FFF2-40B4-BE49-F238E27FC236}">
                <a16:creationId xmlns:a16="http://schemas.microsoft.com/office/drawing/2014/main" id="{702080AB-954D-4A19-23E2-EA232C681526}"/>
              </a:ext>
            </a:extLst>
          </p:cNvPr>
          <p:cNvSpPr/>
          <p:nvPr/>
        </p:nvSpPr>
        <p:spPr>
          <a:xfrm>
            <a:off x="528" y="0"/>
            <a:ext cx="824972" cy="6858000"/>
          </a:xfrm>
          <a:prstGeom prst="rect">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5B9BD5"/>
              </a:solidFill>
            </a:endParaRPr>
          </a:p>
        </p:txBody>
      </p:sp>
      <p:pic>
        <p:nvPicPr>
          <p:cNvPr id="10" name="Picture 9">
            <a:extLst>
              <a:ext uri="{FF2B5EF4-FFF2-40B4-BE49-F238E27FC236}">
                <a16:creationId xmlns:a16="http://schemas.microsoft.com/office/drawing/2014/main" id="{0772A309-3CC7-3298-AB25-18E02DB76CFF}"/>
              </a:ext>
            </a:extLst>
          </p:cNvPr>
          <p:cNvPicPr>
            <a:picLocks noChangeAspect="1"/>
          </p:cNvPicPr>
          <p:nvPr/>
        </p:nvPicPr>
        <p:blipFill>
          <a:blip r:embed="rId3"/>
          <a:stretch>
            <a:fillRect/>
          </a:stretch>
        </p:blipFill>
        <p:spPr>
          <a:xfrm>
            <a:off x="884307" y="0"/>
            <a:ext cx="180135" cy="6858000"/>
          </a:xfrm>
          <a:prstGeom prst="rect">
            <a:avLst/>
          </a:prstGeom>
        </p:spPr>
      </p:pic>
      <p:sp>
        <p:nvSpPr>
          <p:cNvPr id="2" name="Content Placeholder 2">
            <a:extLst>
              <a:ext uri="{FF2B5EF4-FFF2-40B4-BE49-F238E27FC236}">
                <a16:creationId xmlns:a16="http://schemas.microsoft.com/office/drawing/2014/main" id="{AC86BE21-2CA1-2485-4415-E48DA0FEEA44}"/>
              </a:ext>
            </a:extLst>
          </p:cNvPr>
          <p:cNvSpPr txBox="1">
            <a:spLocks/>
          </p:cNvSpPr>
          <p:nvPr/>
        </p:nvSpPr>
        <p:spPr>
          <a:xfrm>
            <a:off x="1262408" y="1402081"/>
            <a:ext cx="10515600" cy="477488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ED7B2E"/>
              </a:buClr>
              <a:defRPr/>
            </a:pPr>
            <a:r>
              <a:rPr lang="en-US" sz="3000" dirty="0">
                <a:solidFill>
                  <a:srgbClr val="023F5C"/>
                </a:solidFill>
              </a:rPr>
              <a:t>What is PATH NC? </a:t>
            </a:r>
            <a:r>
              <a:rPr lang="en-US" sz="2000" dirty="0">
                <a:hlinkClick r:id="rId4"/>
              </a:rPr>
              <a:t>open</a:t>
            </a:r>
            <a:endParaRPr lang="en-US" sz="3000" dirty="0">
              <a:solidFill>
                <a:srgbClr val="023F5C"/>
              </a:solidFill>
            </a:endParaRPr>
          </a:p>
          <a:p>
            <a:pPr>
              <a:buClr>
                <a:srgbClr val="ED7B2E"/>
              </a:buClr>
              <a:defRPr/>
            </a:pPr>
            <a:r>
              <a:rPr lang="en-US" sz="3000" dirty="0">
                <a:solidFill>
                  <a:srgbClr val="023F5C"/>
                </a:solidFill>
              </a:rPr>
              <a:t>NCDHHS will begin implementation of PATH NC for Intake and Assessment modules beginning in Spring 2025 with Ongoing Case Management functionalities to follow. </a:t>
            </a:r>
          </a:p>
          <a:p>
            <a:pPr>
              <a:buClr>
                <a:srgbClr val="ED7B2E"/>
              </a:buClr>
              <a:defRPr/>
            </a:pPr>
            <a:r>
              <a:rPr lang="en-US" sz="3000" dirty="0">
                <a:solidFill>
                  <a:srgbClr val="023F5C"/>
                </a:solidFill>
              </a:rPr>
              <a:t>Related DCDLs:</a:t>
            </a:r>
          </a:p>
          <a:p>
            <a:pPr marL="574675" lvl="1" indent="-342900">
              <a:buClr>
                <a:srgbClr val="ED7B2E"/>
              </a:buClr>
              <a:buFont typeface="Courier New" panose="02070309020205020404" pitchFamily="49" charset="0"/>
              <a:buChar char="o"/>
              <a:defRPr/>
            </a:pPr>
            <a:r>
              <a:rPr lang="en-US" dirty="0">
                <a:solidFill>
                  <a:srgbClr val="023F5C"/>
                </a:solidFill>
              </a:rPr>
              <a:t>1/10/2025 CWS-03-2025 </a:t>
            </a:r>
            <a:r>
              <a:rPr lang="en-US" u="sng" dirty="0">
                <a:solidFill>
                  <a:srgbClr val="023F5C"/>
                </a:solidFill>
                <a:latin typeface="Source Sans Pro" panose="020B0503030403020204" pitchFamily="34" charset="0"/>
              </a:rPr>
              <a:t>PATH NC Pre-Readiness Survey </a:t>
            </a:r>
            <a:br>
              <a:rPr lang="en-US" dirty="0">
                <a:solidFill>
                  <a:srgbClr val="023F5C"/>
                </a:solidFill>
              </a:rPr>
            </a:br>
            <a:r>
              <a:rPr lang="en-US" b="0" i="0" dirty="0">
                <a:solidFill>
                  <a:srgbClr val="023F5C"/>
                </a:solidFill>
                <a:effectLst/>
                <a:latin typeface="Source Sans Pro" panose="020B0503030403020204" pitchFamily="34" charset="0"/>
              </a:rPr>
              <a:t>Attachment 1 - </a:t>
            </a:r>
            <a:r>
              <a:rPr lang="en-US" b="0" i="0" u="sng" dirty="0">
                <a:solidFill>
                  <a:srgbClr val="023F5C"/>
                </a:solidFill>
                <a:effectLst/>
                <a:latin typeface="Source Sans Pro" panose="020B0503030403020204" pitchFamily="34" charset="0"/>
                <a:hlinkClick r:id="rId5" tooltip="CWS_03_2025a1">
                  <a:extLst>
                    <a:ext uri="{A12FA001-AC4F-418D-AE19-62706E023703}">
                      <ahyp:hlinkClr xmlns:ahyp="http://schemas.microsoft.com/office/drawing/2018/hyperlinkcolor" val="tx"/>
                    </a:ext>
                  </a:extLst>
                </a:hlinkClick>
              </a:rPr>
              <a:t>PATH NC Champion Overview</a:t>
            </a:r>
            <a:br>
              <a:rPr lang="en-US" dirty="0">
                <a:solidFill>
                  <a:srgbClr val="023F5C"/>
                </a:solidFill>
              </a:rPr>
            </a:br>
            <a:r>
              <a:rPr lang="en-US" b="0" i="0" dirty="0">
                <a:solidFill>
                  <a:srgbClr val="023F5C"/>
                </a:solidFill>
                <a:effectLst/>
                <a:latin typeface="Source Sans Pro" panose="020B0503030403020204" pitchFamily="34" charset="0"/>
              </a:rPr>
              <a:t>Attachment 2 - </a:t>
            </a:r>
            <a:r>
              <a:rPr lang="en-US" b="0" i="0" u="sng" dirty="0">
                <a:solidFill>
                  <a:srgbClr val="023F5C"/>
                </a:solidFill>
                <a:effectLst/>
                <a:latin typeface="Source Sans Pro" panose="020B0503030403020204" pitchFamily="34" charset="0"/>
                <a:hlinkClick r:id="rId6" tooltip="CWS_03_2025a2">
                  <a:extLst>
                    <a:ext uri="{A12FA001-AC4F-418D-AE19-62706E023703}">
                      <ahyp:hlinkClr xmlns:ahyp="http://schemas.microsoft.com/office/drawing/2018/hyperlinkcolor" val="tx"/>
                    </a:ext>
                  </a:extLst>
                </a:hlinkClick>
              </a:rPr>
              <a:t>PATH NC County IT Requirements</a:t>
            </a:r>
            <a:endParaRPr lang="en-US" b="0" i="0" u="sng" dirty="0">
              <a:solidFill>
                <a:srgbClr val="023F5C"/>
              </a:solidFill>
              <a:effectLst/>
              <a:latin typeface="Source Sans Pro" panose="020B0503030403020204" pitchFamily="34" charset="0"/>
            </a:endParaRPr>
          </a:p>
          <a:p>
            <a:pPr marL="574675" lvl="1" indent="-342900">
              <a:spcBef>
                <a:spcPts val="1800"/>
              </a:spcBef>
              <a:buClr>
                <a:srgbClr val="ED7B2E"/>
              </a:buClr>
              <a:buFont typeface="Courier New" panose="02070309020205020404" pitchFamily="49" charset="0"/>
              <a:buChar char="o"/>
              <a:defRPr/>
            </a:pPr>
            <a:r>
              <a:rPr lang="en-US" dirty="0">
                <a:solidFill>
                  <a:srgbClr val="023F5C"/>
                </a:solidFill>
                <a:latin typeface="Source Sans Pro" panose="020B0503030403020204" pitchFamily="34" charset="0"/>
              </a:rPr>
              <a:t>1/17/2025 CWS-05-2025 </a:t>
            </a:r>
            <a:r>
              <a:rPr lang="en-US" b="0" i="0" u="sng" dirty="0">
                <a:solidFill>
                  <a:srgbClr val="023F5C"/>
                </a:solidFill>
                <a:effectLst/>
                <a:latin typeface="Source Sans Pro" panose="020B0503030403020204" pitchFamily="34" charset="0"/>
                <a:hlinkClick r:id="rId7" tooltip="CWS_05_2025">
                  <a:extLst>
                    <a:ext uri="{A12FA001-AC4F-418D-AE19-62706E023703}">
                      <ahyp:hlinkClr xmlns:ahyp="http://schemas.microsoft.com/office/drawing/2018/hyperlinkcolor" val="tx"/>
                    </a:ext>
                  </a:extLst>
                </a:hlinkClick>
              </a:rPr>
              <a:t>Updated PATH NC Implementation Timeline in Response to Hurricane Helene Recovery Efforts - Time Sensitive</a:t>
            </a:r>
            <a:br>
              <a:rPr lang="en-US" dirty="0">
                <a:solidFill>
                  <a:srgbClr val="023F5C"/>
                </a:solidFill>
              </a:rPr>
            </a:br>
            <a:r>
              <a:rPr lang="en-US" b="0" i="0" dirty="0">
                <a:solidFill>
                  <a:srgbClr val="023F5C"/>
                </a:solidFill>
                <a:effectLst/>
                <a:latin typeface="Source Sans Pro" panose="020B0503030403020204" pitchFamily="34" charset="0"/>
              </a:rPr>
              <a:t>Attachment - </a:t>
            </a:r>
            <a:r>
              <a:rPr lang="en-US" b="0" i="0" u="sng" dirty="0">
                <a:solidFill>
                  <a:srgbClr val="023F5C"/>
                </a:solidFill>
                <a:effectLst/>
                <a:latin typeface="Source Sans Pro" panose="020B0503030403020204" pitchFamily="34" charset="0"/>
                <a:hlinkClick r:id="rId8" tooltip="CWS_05_2025a1">
                  <a:extLst>
                    <a:ext uri="{A12FA001-AC4F-418D-AE19-62706E023703}">
                      <ahyp:hlinkClr xmlns:ahyp="http://schemas.microsoft.com/office/drawing/2018/hyperlinkcolor" val="tx"/>
                    </a:ext>
                  </a:extLst>
                </a:hlinkClick>
              </a:rPr>
              <a:t>PATH NC Intake and Assessment Rollout Groups</a:t>
            </a:r>
            <a:endParaRPr lang="en-US" b="0" i="0" dirty="0">
              <a:solidFill>
                <a:srgbClr val="023F5C"/>
              </a:solidFill>
              <a:effectLst/>
              <a:latin typeface="Source Sans Pro" panose="020B0503030403020204" pitchFamily="34" charset="0"/>
            </a:endParaRPr>
          </a:p>
          <a:p>
            <a:pPr>
              <a:buClr>
                <a:srgbClr val="ED7D31"/>
              </a:buClr>
              <a:defRPr/>
            </a:pPr>
            <a:endParaRPr lang="en-US" dirty="0"/>
          </a:p>
          <a:p>
            <a:pPr>
              <a:defRPr/>
            </a:pPr>
            <a:endParaRPr lang="en-US" dirty="0"/>
          </a:p>
          <a:p>
            <a:pPr>
              <a:defRPr/>
            </a:pPr>
            <a:endParaRPr lang="en-US" dirty="0"/>
          </a:p>
        </p:txBody>
      </p:sp>
    </p:spTree>
    <p:extLst>
      <p:ext uri="{BB962C8B-B14F-4D97-AF65-F5344CB8AC3E}">
        <p14:creationId xmlns:p14="http://schemas.microsoft.com/office/powerpoint/2010/main" val="29406213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CFA5BBBA-2BB0-4565-8D60-F8166E79EAAE}"/>
              </a:ext>
            </a:extLst>
          </p:cNvPr>
          <p:cNvGraphicFramePr>
            <a:graphicFrameLocks noGrp="1"/>
          </p:cNvGraphicFramePr>
          <p:nvPr>
            <p:ph idx="1"/>
            <p:extLst>
              <p:ext uri="{D42A27DB-BD31-4B8C-83A1-F6EECF244321}">
                <p14:modId xmlns:p14="http://schemas.microsoft.com/office/powerpoint/2010/main" val="781101418"/>
              </p:ext>
            </p:extLst>
          </p:nvPr>
        </p:nvGraphicFramePr>
        <p:xfrm>
          <a:off x="711200" y="1257300"/>
          <a:ext cx="10515600" cy="5310212"/>
        </p:xfrm>
        <a:graphic>
          <a:graphicData uri="http://schemas.openxmlformats.org/drawingml/2006/table">
            <a:tbl>
              <a:tblPr/>
              <a:tblGrid>
                <a:gridCol w="1924699">
                  <a:extLst>
                    <a:ext uri="{9D8B030D-6E8A-4147-A177-3AD203B41FA5}">
                      <a16:colId xmlns:a16="http://schemas.microsoft.com/office/drawing/2014/main" val="504952872"/>
                    </a:ext>
                  </a:extLst>
                </a:gridCol>
                <a:gridCol w="874543">
                  <a:extLst>
                    <a:ext uri="{9D8B030D-6E8A-4147-A177-3AD203B41FA5}">
                      <a16:colId xmlns:a16="http://schemas.microsoft.com/office/drawing/2014/main" val="928860250"/>
                    </a:ext>
                  </a:extLst>
                </a:gridCol>
                <a:gridCol w="274158">
                  <a:extLst>
                    <a:ext uri="{9D8B030D-6E8A-4147-A177-3AD203B41FA5}">
                      <a16:colId xmlns:a16="http://schemas.microsoft.com/office/drawing/2014/main" val="3775040666"/>
                    </a:ext>
                  </a:extLst>
                </a:gridCol>
                <a:gridCol w="1439808">
                  <a:extLst>
                    <a:ext uri="{9D8B030D-6E8A-4147-A177-3AD203B41FA5}">
                      <a16:colId xmlns:a16="http://schemas.microsoft.com/office/drawing/2014/main" val="1012811585"/>
                    </a:ext>
                  </a:extLst>
                </a:gridCol>
                <a:gridCol w="1053668">
                  <a:extLst>
                    <a:ext uri="{9D8B030D-6E8A-4147-A177-3AD203B41FA5}">
                      <a16:colId xmlns:a16="http://schemas.microsoft.com/office/drawing/2014/main" val="2077558470"/>
                    </a:ext>
                  </a:extLst>
                </a:gridCol>
                <a:gridCol w="300524">
                  <a:extLst>
                    <a:ext uri="{9D8B030D-6E8A-4147-A177-3AD203B41FA5}">
                      <a16:colId xmlns:a16="http://schemas.microsoft.com/office/drawing/2014/main" val="3488988432"/>
                    </a:ext>
                  </a:extLst>
                </a:gridCol>
                <a:gridCol w="1367783">
                  <a:extLst>
                    <a:ext uri="{9D8B030D-6E8A-4147-A177-3AD203B41FA5}">
                      <a16:colId xmlns:a16="http://schemas.microsoft.com/office/drawing/2014/main" val="1033928800"/>
                    </a:ext>
                  </a:extLst>
                </a:gridCol>
                <a:gridCol w="1085277">
                  <a:extLst>
                    <a:ext uri="{9D8B030D-6E8A-4147-A177-3AD203B41FA5}">
                      <a16:colId xmlns:a16="http://schemas.microsoft.com/office/drawing/2014/main" val="2947558905"/>
                    </a:ext>
                  </a:extLst>
                </a:gridCol>
                <a:gridCol w="309075">
                  <a:extLst>
                    <a:ext uri="{9D8B030D-6E8A-4147-A177-3AD203B41FA5}">
                      <a16:colId xmlns:a16="http://schemas.microsoft.com/office/drawing/2014/main" val="2838740662"/>
                    </a:ext>
                  </a:extLst>
                </a:gridCol>
                <a:gridCol w="842934">
                  <a:extLst>
                    <a:ext uri="{9D8B030D-6E8A-4147-A177-3AD203B41FA5}">
                      <a16:colId xmlns:a16="http://schemas.microsoft.com/office/drawing/2014/main" val="12831984"/>
                    </a:ext>
                  </a:extLst>
                </a:gridCol>
                <a:gridCol w="1043131">
                  <a:extLst>
                    <a:ext uri="{9D8B030D-6E8A-4147-A177-3AD203B41FA5}">
                      <a16:colId xmlns:a16="http://schemas.microsoft.com/office/drawing/2014/main" val="3230709686"/>
                    </a:ext>
                  </a:extLst>
                </a:gridCol>
              </a:tblGrid>
              <a:tr h="248770">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PERM PLAN ADM</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PERM PLAN SVC</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QTRLY FED ADC</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extLst>
                  <a:ext uri="{0D108BD9-81ED-4DB2-BD59-A6C34878D82A}">
                    <a16:rowId xmlns:a16="http://schemas.microsoft.com/office/drawing/2014/main" val="3133784134"/>
                  </a:ext>
                </a:extLst>
              </a:tr>
              <a:tr h="248770">
                <a:tc gridSpan="2">
                  <a:txBody>
                    <a:bodyPr/>
                    <a:lstStyle/>
                    <a:p>
                      <a:pPr algn="ctr" fontAlgn="b"/>
                      <a:r>
                        <a:rPr lang="en-US" sz="1400" b="1" i="0" u="none" strike="noStrike" dirty="0">
                          <a:solidFill>
                            <a:srgbClr val="FF0000"/>
                          </a:solidFill>
                          <a:effectLst/>
                          <a:latin typeface="Calibri" panose="020F0502020204030204" pitchFamily="34" charset="0"/>
                        </a:rPr>
                        <a:t>                                   PROGRAM CODES</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b"/>
                      <a:endParaRPr lang="en-US" sz="1400" b="1" i="0" u="none" strike="noStrike" dirty="0">
                        <a:solidFill>
                          <a:srgbClr val="FF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P - split at state level </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b"/>
                      <a:endParaRPr lang="en-US" sz="1400" b="1" i="0" u="none" strike="noStrike" dirty="0">
                        <a:solidFill>
                          <a:srgbClr val="FF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P </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Part IV</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extLst>
                  <a:ext uri="{0D108BD9-81ED-4DB2-BD59-A6C34878D82A}">
                    <a16:rowId xmlns:a16="http://schemas.microsoft.com/office/drawing/2014/main" val="1714531319"/>
                  </a:ext>
                </a:extLst>
              </a:tr>
              <a:tr h="248770">
                <a:tc>
                  <a:txBody>
                    <a:bodyPr/>
                    <a:lstStyle/>
                    <a:p>
                      <a:pPr algn="ctr" fontAlgn="b"/>
                      <a:r>
                        <a:rPr lang="en-US" sz="1400" b="0" i="0" u="none" strike="noStrike" dirty="0">
                          <a:solidFill>
                            <a:srgbClr val="000000"/>
                          </a:solidFill>
                          <a:effectLst/>
                          <a:latin typeface="Calibri" panose="020F0502020204030204" pitchFamily="34" charset="0"/>
                        </a:rPr>
                        <a:t> </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1" i="0" u="none" strike="noStrike" dirty="0">
                          <a:solidFill>
                            <a:srgbClr val="FF0000"/>
                          </a:solidFill>
                          <a:effectLst/>
                          <a:latin typeface="Calibri" panose="020F0502020204030204" pitchFamily="34" charset="0"/>
                        </a:rPr>
                        <a:t> </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1" i="0" u="none" strike="noStrike" dirty="0">
                          <a:solidFill>
                            <a:srgbClr val="FF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298142721"/>
                  </a:ext>
                </a:extLst>
              </a:tr>
              <a:tr h="488028">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AMOUNT</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PCT SPEND RATE</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AMOUNT</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PCT SPEND RATE</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AMOUNT</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PCT SPEND RATE</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83016646"/>
                  </a:ext>
                </a:extLst>
              </a:tr>
              <a:tr h="248770">
                <a:tc>
                  <a:txBody>
                    <a:bodyPr/>
                    <a:lstStyle/>
                    <a:p>
                      <a:pPr algn="l" fontAlgn="b"/>
                      <a:r>
                        <a:rPr lang="en-US" sz="1400" b="1" i="0" u="none" strike="noStrike" dirty="0">
                          <a:solidFill>
                            <a:srgbClr val="000000"/>
                          </a:solidFill>
                          <a:effectLst/>
                          <a:latin typeface="Calibri" panose="020F0502020204030204" pitchFamily="34" charset="0"/>
                        </a:rPr>
                        <a:t>ANNUAL ALLOCATION</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454.99</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4,133.62</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517423811"/>
                  </a:ext>
                </a:extLst>
              </a:tr>
              <a:tr h="248770">
                <a:tc gridSpan="2">
                  <a:txBody>
                    <a:bodyPr/>
                    <a:lstStyle/>
                    <a:p>
                      <a:pPr algn="l" fontAlgn="b"/>
                      <a:r>
                        <a:rPr lang="en-US" sz="1400" b="1" i="0" u="none" strike="noStrike" dirty="0">
                          <a:solidFill>
                            <a:srgbClr val="FF0000"/>
                          </a:solidFill>
                          <a:effectLst/>
                          <a:latin typeface="Calibri" panose="020F0502020204030204" pitchFamily="34" charset="0"/>
                        </a:rPr>
                        <a:t>Month Submitted - July -  June 1571</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1" i="0" u="none" strike="noStrike" dirty="0">
                        <a:solidFill>
                          <a:srgbClr val="FF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14157631"/>
                  </a:ext>
                </a:extLst>
              </a:tr>
              <a:tr h="344324">
                <a:tc gridSpan="2">
                  <a:txBody>
                    <a:bodyPr/>
                    <a:lstStyle/>
                    <a:p>
                      <a:pPr algn="l" fontAlgn="b"/>
                      <a:r>
                        <a:rPr lang="en-US" sz="1400" b="1" i="0" u="none" strike="noStrike" dirty="0">
                          <a:solidFill>
                            <a:srgbClr val="FF0000"/>
                          </a:solidFill>
                          <a:effectLst/>
                          <a:latin typeface="Calibri" panose="020F0502020204030204" pitchFamily="34" charset="0"/>
                        </a:rPr>
                        <a:t> </a:t>
                      </a:r>
                      <a:r>
                        <a:rPr lang="en-US" sz="1400" b="1" i="0" u="none" strike="noStrike" dirty="0">
                          <a:solidFill>
                            <a:schemeClr val="tx1"/>
                          </a:solidFill>
                          <a:effectLst/>
                          <a:latin typeface="Calibri" panose="020F0502020204030204" pitchFamily="34" charset="0"/>
                        </a:rPr>
                        <a:t>EXPENDITURE</a:t>
                      </a:r>
                      <a:r>
                        <a:rPr lang="en-US" sz="1400" b="1" i="0" u="none" strike="noStrike" dirty="0">
                          <a:solidFill>
                            <a:srgbClr val="FF0000"/>
                          </a:solidFill>
                          <a:effectLst/>
                          <a:latin typeface="Calibri" panose="020F0502020204030204" pitchFamily="34" charset="0"/>
                        </a:rPr>
                        <a:t>                                 JUNE</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0" i="0" u="none" strike="noStrike" dirty="0">
                        <a:solidFill>
                          <a:srgbClr val="FF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159.41</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35</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907.08</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21</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629671656"/>
                  </a:ext>
                </a:extLst>
              </a:tr>
              <a:tr h="248770">
                <a:tc gridSpan="2">
                  <a:txBody>
                    <a:bodyPr/>
                    <a:lstStyle/>
                    <a:p>
                      <a:pPr algn="r" fontAlgn="b"/>
                      <a:r>
                        <a:rPr lang="en-US" sz="1400" b="1" i="0" u="none" strike="noStrike" dirty="0">
                          <a:solidFill>
                            <a:srgbClr val="FF0000"/>
                          </a:solidFill>
                          <a:effectLst/>
                          <a:latin typeface="Calibri" panose="020F0502020204030204" pitchFamily="34" charset="0"/>
                        </a:rPr>
                        <a:t>JULY</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67.09</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14</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394.84</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9</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534582472"/>
                  </a:ext>
                </a:extLst>
              </a:tr>
              <a:tr h="248770">
                <a:tc gridSpan="2">
                  <a:txBody>
                    <a:bodyPr/>
                    <a:lstStyle/>
                    <a:p>
                      <a:pPr algn="r" fontAlgn="b"/>
                      <a:r>
                        <a:rPr lang="en-US" sz="1400" b="1" i="0" u="none" strike="noStrike" dirty="0">
                          <a:solidFill>
                            <a:srgbClr val="FF0000"/>
                          </a:solidFill>
                          <a:effectLst/>
                          <a:latin typeface="Calibri" panose="020F0502020204030204" pitchFamily="34" charset="0"/>
                        </a:rPr>
                        <a:t>AUG</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133.37</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29</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867.23</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016500730"/>
                  </a:ext>
                </a:extLst>
              </a:tr>
              <a:tr h="248770">
                <a:tc gridSpan="2">
                  <a:txBody>
                    <a:bodyPr/>
                    <a:lstStyle/>
                    <a:p>
                      <a:pPr algn="r" fontAlgn="b"/>
                      <a:r>
                        <a:rPr lang="en-US" sz="1400" b="1" i="0" u="none" strike="noStrike" dirty="0">
                          <a:solidFill>
                            <a:srgbClr val="FF0000"/>
                          </a:solidFill>
                          <a:effectLst/>
                          <a:latin typeface="Calibri" panose="020F0502020204030204" pitchFamily="34" charset="0"/>
                        </a:rPr>
                        <a:t>SEPT</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95.12</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941.24</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22</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343903498"/>
                  </a:ext>
                </a:extLst>
              </a:tr>
              <a:tr h="248770">
                <a:tc gridSpan="2">
                  <a:txBody>
                    <a:bodyPr/>
                    <a:lstStyle/>
                    <a:p>
                      <a:pPr algn="r" fontAlgn="b"/>
                      <a:r>
                        <a:rPr lang="en-US" sz="1400" b="1" i="0" u="none" strike="noStrike" dirty="0">
                          <a:solidFill>
                            <a:srgbClr val="FF0000"/>
                          </a:solidFill>
                          <a:effectLst/>
                          <a:latin typeface="Calibri" panose="020F0502020204030204" pitchFamily="34" charset="0"/>
                        </a:rPr>
                        <a:t>OCT</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0.01</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695.96</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16</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626392625"/>
                  </a:ext>
                </a:extLst>
              </a:tr>
              <a:tr h="248770">
                <a:tc gridSpan="2">
                  <a:txBody>
                    <a:bodyPr/>
                    <a:lstStyle/>
                    <a:p>
                      <a:pPr algn="r" fontAlgn="b"/>
                      <a:r>
                        <a:rPr lang="en-US" sz="1400" b="1" i="0" u="none" strike="noStrike" dirty="0">
                          <a:solidFill>
                            <a:srgbClr val="FF0000"/>
                          </a:solidFill>
                          <a:effectLst/>
                          <a:latin typeface="Calibri" panose="020F0502020204030204" pitchFamily="34" charset="0"/>
                        </a:rPr>
                        <a:t>NOV</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-0.01</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292.65</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7</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508737627"/>
                  </a:ext>
                </a:extLst>
              </a:tr>
              <a:tr h="248770">
                <a:tc gridSpan="2">
                  <a:txBody>
                    <a:bodyPr/>
                    <a:lstStyle/>
                    <a:p>
                      <a:pPr algn="r" fontAlgn="b"/>
                      <a:r>
                        <a:rPr lang="en-US" sz="1400" b="1" i="0" u="none" strike="noStrike" dirty="0">
                          <a:solidFill>
                            <a:srgbClr val="FF0000"/>
                          </a:solidFill>
                          <a:effectLst/>
                          <a:latin typeface="Calibri" panose="020F0502020204030204" pitchFamily="34" charset="0"/>
                        </a:rPr>
                        <a:t>DEC</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-0.01</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166995225"/>
                  </a:ext>
                </a:extLst>
              </a:tr>
              <a:tr h="248770">
                <a:tc gridSpan="2">
                  <a:txBody>
                    <a:bodyPr/>
                    <a:lstStyle/>
                    <a:p>
                      <a:pPr algn="r" fontAlgn="b"/>
                      <a:r>
                        <a:rPr lang="en-US" sz="1400" b="1" i="0" u="none" strike="noStrike" dirty="0">
                          <a:solidFill>
                            <a:srgbClr val="FF0000"/>
                          </a:solidFill>
                          <a:effectLst/>
                          <a:latin typeface="Calibri" panose="020F0502020204030204" pitchFamily="34" charset="0"/>
                        </a:rPr>
                        <a:t>JAN</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0.01</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226064999"/>
                  </a:ext>
                </a:extLst>
              </a:tr>
              <a:tr h="248770">
                <a:tc gridSpan="2">
                  <a:txBody>
                    <a:bodyPr/>
                    <a:lstStyle/>
                    <a:p>
                      <a:pPr algn="r" fontAlgn="b"/>
                      <a:r>
                        <a:rPr lang="en-US" sz="1400" b="1" i="0" u="none" strike="noStrike" dirty="0">
                          <a:solidFill>
                            <a:srgbClr val="FF0000"/>
                          </a:solidFill>
                          <a:effectLst/>
                          <a:latin typeface="Calibri" panose="020F0502020204030204" pitchFamily="34" charset="0"/>
                        </a:rPr>
                        <a:t>FEB</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0.01</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620241575"/>
                  </a:ext>
                </a:extLst>
              </a:tr>
              <a:tr h="248770">
                <a:tc gridSpan="2">
                  <a:txBody>
                    <a:bodyPr/>
                    <a:lstStyle/>
                    <a:p>
                      <a:pPr algn="r" fontAlgn="b"/>
                      <a:r>
                        <a:rPr lang="en-US" sz="1400" b="1" i="0" u="none" strike="noStrike" dirty="0">
                          <a:solidFill>
                            <a:srgbClr val="FF0000"/>
                          </a:solidFill>
                          <a:effectLst/>
                          <a:latin typeface="Calibri" panose="020F0502020204030204" pitchFamily="34" charset="0"/>
                        </a:rPr>
                        <a:t>MAR</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-0.01</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473847714"/>
                  </a:ext>
                </a:extLst>
              </a:tr>
              <a:tr h="248770">
                <a:tc gridSpan="2">
                  <a:txBody>
                    <a:bodyPr/>
                    <a:lstStyle/>
                    <a:p>
                      <a:pPr algn="r" fontAlgn="b"/>
                      <a:r>
                        <a:rPr lang="en-US" sz="1400" b="1" i="0" u="none" strike="noStrike" dirty="0">
                          <a:solidFill>
                            <a:srgbClr val="FF0000"/>
                          </a:solidFill>
                          <a:effectLst/>
                          <a:latin typeface="Calibri" panose="020F0502020204030204" pitchFamily="34" charset="0"/>
                        </a:rPr>
                        <a:t>APRIL</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362576566"/>
                  </a:ext>
                </a:extLst>
              </a:tr>
              <a:tr h="248770">
                <a:tc gridSpan="2">
                  <a:txBody>
                    <a:bodyPr/>
                    <a:lstStyle/>
                    <a:p>
                      <a:pPr algn="r" fontAlgn="b"/>
                      <a:r>
                        <a:rPr lang="en-US" sz="1400" b="1" i="0" u="none" strike="noStrike" dirty="0">
                          <a:solidFill>
                            <a:srgbClr val="FF0000"/>
                          </a:solidFill>
                          <a:effectLst/>
                          <a:latin typeface="Calibri" panose="020F0502020204030204" pitchFamily="34" charset="0"/>
                        </a:rPr>
                        <a:t>MAY</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34.62</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999994738"/>
                  </a:ext>
                </a:extLst>
              </a:tr>
              <a:tr h="248770">
                <a:tc>
                  <a:txBody>
                    <a:bodyPr/>
                    <a:lstStyle/>
                    <a:p>
                      <a:pPr algn="l" fontAlgn="b"/>
                      <a:r>
                        <a:rPr lang="en-US" sz="1400" b="1" i="0" u="none" strike="noStrike" dirty="0">
                          <a:solidFill>
                            <a:srgbClr val="000000"/>
                          </a:solidFill>
                          <a:effectLst/>
                          <a:latin typeface="Calibri" panose="020F0502020204030204" pitchFamily="34" charset="0"/>
                        </a:rPr>
                        <a:t>  Y-T-D EXPENDITURES</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454.99</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4,133.62</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143213627"/>
                  </a:ext>
                </a:extLst>
              </a:tr>
              <a:tr h="248770">
                <a:tc gridSpan="2">
                  <a:txBody>
                    <a:bodyPr/>
                    <a:lstStyle/>
                    <a:p>
                      <a:pPr algn="l" fontAlgn="b"/>
                      <a:r>
                        <a:rPr lang="en-US" sz="1400" b="1" i="0" u="none" strike="noStrike" dirty="0">
                          <a:solidFill>
                            <a:srgbClr val="000000"/>
                          </a:solidFill>
                          <a:effectLst/>
                          <a:latin typeface="Calibri" panose="020F0502020204030204" pitchFamily="34" charset="0"/>
                        </a:rPr>
                        <a:t>  UNEXPENDED BALANCE</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482" marR="8482" marT="8482"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65068538"/>
                  </a:ext>
                </a:extLst>
              </a:tr>
            </a:tbl>
          </a:graphicData>
        </a:graphic>
      </p:graphicFrame>
      <p:sp>
        <p:nvSpPr>
          <p:cNvPr id="7" name="Title 1">
            <a:extLst>
              <a:ext uri="{FF2B5EF4-FFF2-40B4-BE49-F238E27FC236}">
                <a16:creationId xmlns:a16="http://schemas.microsoft.com/office/drawing/2014/main" id="{FA0821B1-E07E-FAED-F8FC-EF1011584905}"/>
              </a:ext>
            </a:extLst>
          </p:cNvPr>
          <p:cNvSpPr>
            <a:spLocks noGrp="1"/>
          </p:cNvSpPr>
          <p:nvPr>
            <p:ph type="title"/>
          </p:nvPr>
        </p:nvSpPr>
        <p:spPr>
          <a:xfrm>
            <a:off x="838200" y="365125"/>
            <a:ext cx="10515600" cy="892175"/>
          </a:xfrm>
        </p:spPr>
        <p:txBody>
          <a:bodyPr/>
          <a:lstStyle/>
          <a:p>
            <a:r>
              <a:rPr lang="en-US" b="1" dirty="0">
                <a:solidFill>
                  <a:srgbClr val="5B9BD5"/>
                </a:solidFill>
              </a:rPr>
              <a:t>XS411- Report for Review</a:t>
            </a:r>
          </a:p>
        </p:txBody>
      </p:sp>
    </p:spTree>
    <p:extLst>
      <p:ext uri="{BB962C8B-B14F-4D97-AF65-F5344CB8AC3E}">
        <p14:creationId xmlns:p14="http://schemas.microsoft.com/office/powerpoint/2010/main" val="278355400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43ADA-B340-2874-2E39-096072FD1B6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6C343AE-5440-00BA-A808-5B18EA8ED82A}"/>
              </a:ext>
            </a:extLst>
          </p:cNvPr>
          <p:cNvSpPr>
            <a:spLocks noGrp="1"/>
          </p:cNvSpPr>
          <p:nvPr>
            <p:ph idx="1"/>
          </p:nvPr>
        </p:nvSpPr>
        <p:spPr>
          <a:xfrm>
            <a:off x="1237384" y="1620120"/>
            <a:ext cx="10228379" cy="5014824"/>
          </a:xfrm>
        </p:spPr>
        <p:txBody>
          <a:bodyPr>
            <a:normAutofit/>
          </a:bodyPr>
          <a:lstStyle/>
          <a:p>
            <a:endParaRPr lang="en-US" dirty="0"/>
          </a:p>
          <a:p>
            <a:endParaRPr lang="en-US" dirty="0"/>
          </a:p>
          <a:p>
            <a:endParaRPr lang="en-US" dirty="0"/>
          </a:p>
          <a:p>
            <a:pPr marL="0" indent="0">
              <a:buNone/>
            </a:pPr>
            <a:endParaRPr lang="en-US" dirty="0"/>
          </a:p>
          <a:p>
            <a:endParaRPr lang="en-US" dirty="0"/>
          </a:p>
        </p:txBody>
      </p:sp>
      <p:sp>
        <p:nvSpPr>
          <p:cNvPr id="6" name="Title 1">
            <a:extLst>
              <a:ext uri="{FF2B5EF4-FFF2-40B4-BE49-F238E27FC236}">
                <a16:creationId xmlns:a16="http://schemas.microsoft.com/office/drawing/2014/main" id="{5E7C2DA7-BC3B-8B0F-2A82-DE8B78B98D96}"/>
              </a:ext>
            </a:extLst>
          </p:cNvPr>
          <p:cNvSpPr>
            <a:spLocks noGrp="1"/>
          </p:cNvSpPr>
          <p:nvPr>
            <p:ph type="title"/>
          </p:nvPr>
        </p:nvSpPr>
        <p:spPr>
          <a:xfrm>
            <a:off x="520945" y="223056"/>
            <a:ext cx="7995515" cy="1152074"/>
          </a:xfrm>
        </p:spPr>
        <p:txBody>
          <a:bodyPr>
            <a:normAutofit/>
          </a:bodyPr>
          <a:lstStyle/>
          <a:p>
            <a:r>
              <a:rPr lang="en-US" sz="4800" b="1" dirty="0">
                <a:solidFill>
                  <a:srgbClr val="ED7B2E"/>
                </a:solidFill>
              </a:rPr>
              <a:t>Indirect Cost Plan</a:t>
            </a:r>
          </a:p>
        </p:txBody>
      </p:sp>
      <p:sp>
        <p:nvSpPr>
          <p:cNvPr id="9" name="Rectangle 8">
            <a:extLst>
              <a:ext uri="{FF2B5EF4-FFF2-40B4-BE49-F238E27FC236}">
                <a16:creationId xmlns:a16="http://schemas.microsoft.com/office/drawing/2014/main" id="{B3F26BDC-08F4-F31E-D920-90B896395DC1}"/>
              </a:ext>
            </a:extLst>
          </p:cNvPr>
          <p:cNvSpPr/>
          <p:nvPr/>
        </p:nvSpPr>
        <p:spPr>
          <a:xfrm>
            <a:off x="11354744" y="0"/>
            <a:ext cx="824972" cy="6858000"/>
          </a:xfrm>
          <a:prstGeom prst="rect">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5B9BD5"/>
              </a:solidFill>
            </a:endParaRPr>
          </a:p>
        </p:txBody>
      </p:sp>
      <p:pic>
        <p:nvPicPr>
          <p:cNvPr id="10" name="Picture 9">
            <a:extLst>
              <a:ext uri="{FF2B5EF4-FFF2-40B4-BE49-F238E27FC236}">
                <a16:creationId xmlns:a16="http://schemas.microsoft.com/office/drawing/2014/main" id="{A9D808AF-820F-3068-1C65-87E314CC8CA9}"/>
              </a:ext>
            </a:extLst>
          </p:cNvPr>
          <p:cNvPicPr>
            <a:picLocks noChangeAspect="1"/>
          </p:cNvPicPr>
          <p:nvPr/>
        </p:nvPicPr>
        <p:blipFill>
          <a:blip r:embed="rId3"/>
          <a:stretch>
            <a:fillRect/>
          </a:stretch>
        </p:blipFill>
        <p:spPr>
          <a:xfrm>
            <a:off x="11162097" y="0"/>
            <a:ext cx="180135" cy="6858000"/>
          </a:xfrm>
          <a:prstGeom prst="rect">
            <a:avLst/>
          </a:prstGeom>
        </p:spPr>
      </p:pic>
      <p:sp>
        <p:nvSpPr>
          <p:cNvPr id="2" name="Content Placeholder 2">
            <a:extLst>
              <a:ext uri="{FF2B5EF4-FFF2-40B4-BE49-F238E27FC236}">
                <a16:creationId xmlns:a16="http://schemas.microsoft.com/office/drawing/2014/main" id="{310A7F03-F277-8003-E798-2103150D4469}"/>
              </a:ext>
            </a:extLst>
          </p:cNvPr>
          <p:cNvSpPr txBox="1">
            <a:spLocks/>
          </p:cNvSpPr>
          <p:nvPr/>
        </p:nvSpPr>
        <p:spPr>
          <a:xfrm>
            <a:off x="527116" y="1402081"/>
            <a:ext cx="10515600" cy="477488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1800"/>
              </a:spcBef>
              <a:buClr>
                <a:srgbClr val="ED7B2E"/>
              </a:buClr>
            </a:pPr>
            <a:r>
              <a:rPr lang="en-US" dirty="0">
                <a:solidFill>
                  <a:srgbClr val="023F5C"/>
                </a:solidFill>
              </a:rPr>
              <a:t>Plans are due no later than 4/15/25 </a:t>
            </a:r>
            <a:r>
              <a:rPr lang="en-US" dirty="0">
                <a:solidFill>
                  <a:srgbClr val="5B9BD5"/>
                </a:solidFill>
              </a:rPr>
              <a:t>(Cost Allocation Plan for Fiscal Year Ended 2023 which contains indirect costs for FY2025)</a:t>
            </a:r>
          </a:p>
          <a:p>
            <a:pPr marL="738188" lvl="1" indent="-280988">
              <a:spcBef>
                <a:spcPts val="1800"/>
              </a:spcBef>
              <a:buClr>
                <a:srgbClr val="ED7B2E"/>
              </a:buClr>
              <a:buFont typeface="Courier New" panose="02070309020205020404" pitchFamily="49" charset="0"/>
              <a:buChar char="o"/>
            </a:pPr>
            <a:r>
              <a:rPr lang="en-US" sz="2600" dirty="0">
                <a:solidFill>
                  <a:srgbClr val="023F5C"/>
                </a:solidFill>
              </a:rPr>
              <a:t>Original cover letter, Schedule A, and Roll Forward Computation mailed to Controllers’ Office</a:t>
            </a:r>
          </a:p>
          <a:p>
            <a:pPr marL="738188" lvl="1" indent="-280988">
              <a:spcBef>
                <a:spcPts val="1800"/>
              </a:spcBef>
              <a:buClr>
                <a:srgbClr val="ED7B2E"/>
              </a:buClr>
              <a:buFont typeface="Courier New" panose="02070309020205020404" pitchFamily="49" charset="0"/>
              <a:buChar char="o"/>
            </a:pPr>
            <a:r>
              <a:rPr lang="en-US" sz="2600" dirty="0">
                <a:solidFill>
                  <a:srgbClr val="023F5C"/>
                </a:solidFill>
              </a:rPr>
              <a:t>May also email documents, however, original signed cover letter must be mailed</a:t>
            </a:r>
          </a:p>
          <a:p>
            <a:pPr>
              <a:spcBef>
                <a:spcPts val="1800"/>
              </a:spcBef>
              <a:buClr>
                <a:srgbClr val="ED7B2E"/>
              </a:buClr>
            </a:pPr>
            <a:r>
              <a:rPr lang="en-US" dirty="0">
                <a:solidFill>
                  <a:srgbClr val="023F5C"/>
                </a:solidFill>
              </a:rPr>
              <a:t>If not received, counties must back out all indirect costs claimed</a:t>
            </a:r>
          </a:p>
          <a:p>
            <a:pPr>
              <a:spcBef>
                <a:spcPts val="1800"/>
              </a:spcBef>
              <a:buClr>
                <a:srgbClr val="ED7B2E"/>
              </a:buClr>
            </a:pPr>
            <a:r>
              <a:rPr lang="en-US" dirty="0">
                <a:solidFill>
                  <a:srgbClr val="023F5C"/>
                </a:solidFill>
              </a:rPr>
              <a:t>Make sure your preparer is breaking down costs to 310 &amp; 804 and review what is in the plan for these costs</a:t>
            </a:r>
          </a:p>
          <a:p>
            <a:pPr>
              <a:buClr>
                <a:srgbClr val="ED7D31"/>
              </a:buClr>
              <a:defRPr/>
            </a:pPr>
            <a:endParaRPr lang="en-US" dirty="0"/>
          </a:p>
          <a:p>
            <a:pPr>
              <a:defRPr/>
            </a:pPr>
            <a:endParaRPr lang="en-US" dirty="0"/>
          </a:p>
          <a:p>
            <a:pPr>
              <a:defRPr/>
            </a:pPr>
            <a:endParaRPr lang="en-US" dirty="0"/>
          </a:p>
        </p:txBody>
      </p:sp>
    </p:spTree>
    <p:extLst>
      <p:ext uri="{BB962C8B-B14F-4D97-AF65-F5344CB8AC3E}">
        <p14:creationId xmlns:p14="http://schemas.microsoft.com/office/powerpoint/2010/main" val="164639089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id="{FD4B0708-81A9-C6AA-F99C-E12EB669A8DE}"/>
              </a:ext>
            </a:extLst>
          </p:cNvPr>
          <p:cNvPicPr>
            <a:picLocks noChangeAspect="1"/>
          </p:cNvPicPr>
          <p:nvPr/>
        </p:nvPicPr>
        <p:blipFill>
          <a:blip r:embed="rId2"/>
          <a:stretch>
            <a:fillRect/>
          </a:stretch>
        </p:blipFill>
        <p:spPr>
          <a:xfrm>
            <a:off x="6305008" y="184628"/>
            <a:ext cx="5478899" cy="6537981"/>
          </a:xfrm>
          <a:prstGeom prst="rect">
            <a:avLst/>
          </a:prstGeom>
          <a:effectLst>
            <a:glow rad="63500">
              <a:srgbClr val="5B9BD5">
                <a:alpha val="40000"/>
              </a:srgbClr>
            </a:glow>
          </a:effectLst>
        </p:spPr>
      </p:pic>
      <p:sp>
        <p:nvSpPr>
          <p:cNvPr id="2" name="Title 1">
            <a:extLst>
              <a:ext uri="{FF2B5EF4-FFF2-40B4-BE49-F238E27FC236}">
                <a16:creationId xmlns:a16="http://schemas.microsoft.com/office/drawing/2014/main" id="{664EEADC-BDFD-B435-C8DE-AB41CF0B1A90}"/>
              </a:ext>
            </a:extLst>
          </p:cNvPr>
          <p:cNvSpPr>
            <a:spLocks noGrp="1"/>
          </p:cNvSpPr>
          <p:nvPr>
            <p:ph type="title"/>
          </p:nvPr>
        </p:nvSpPr>
        <p:spPr>
          <a:xfrm>
            <a:off x="418347" y="256349"/>
            <a:ext cx="5167884" cy="606261"/>
          </a:xfrm>
        </p:spPr>
        <p:txBody>
          <a:bodyPr>
            <a:noAutofit/>
          </a:bodyPr>
          <a:lstStyle/>
          <a:p>
            <a:r>
              <a:rPr lang="en-US" b="1" dirty="0">
                <a:solidFill>
                  <a:srgbClr val="023F5C"/>
                </a:solidFill>
              </a:rPr>
              <a:t>Sample Cover Letter</a:t>
            </a:r>
          </a:p>
        </p:txBody>
      </p:sp>
      <p:sp>
        <p:nvSpPr>
          <p:cNvPr id="19" name="TextBox 18">
            <a:extLst>
              <a:ext uri="{FF2B5EF4-FFF2-40B4-BE49-F238E27FC236}">
                <a16:creationId xmlns:a16="http://schemas.microsoft.com/office/drawing/2014/main" id="{68283365-DEA3-62A9-425D-6035B0B7D623}"/>
              </a:ext>
            </a:extLst>
          </p:cNvPr>
          <p:cNvSpPr txBox="1"/>
          <p:nvPr/>
        </p:nvSpPr>
        <p:spPr>
          <a:xfrm>
            <a:off x="2542659" y="1146769"/>
            <a:ext cx="3397266" cy="430887"/>
          </a:xfrm>
          <a:prstGeom prst="rect">
            <a:avLst/>
          </a:prstGeom>
          <a:noFill/>
        </p:spPr>
        <p:txBody>
          <a:bodyPr wrap="square" rtlCol="0">
            <a:spAutoFit/>
          </a:bodyPr>
          <a:lstStyle/>
          <a:p>
            <a:pPr algn="r"/>
            <a:r>
              <a:rPr lang="en-US" sz="2200" dirty="0">
                <a:solidFill>
                  <a:schemeClr val="accent1"/>
                </a:solidFill>
              </a:rPr>
              <a:t>On County Letterhead</a:t>
            </a:r>
          </a:p>
        </p:txBody>
      </p:sp>
      <p:sp>
        <p:nvSpPr>
          <p:cNvPr id="22" name="Rectangle 21">
            <a:extLst>
              <a:ext uri="{FF2B5EF4-FFF2-40B4-BE49-F238E27FC236}">
                <a16:creationId xmlns:a16="http://schemas.microsoft.com/office/drawing/2014/main" id="{80DE2A65-DFF1-52BD-5E8C-CD5A23342647}"/>
              </a:ext>
            </a:extLst>
          </p:cNvPr>
          <p:cNvSpPr/>
          <p:nvPr/>
        </p:nvSpPr>
        <p:spPr>
          <a:xfrm>
            <a:off x="8715634" y="5839384"/>
            <a:ext cx="1600200" cy="20731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4" name="Straight Arrow Connector 23">
            <a:extLst>
              <a:ext uri="{FF2B5EF4-FFF2-40B4-BE49-F238E27FC236}">
                <a16:creationId xmlns:a16="http://schemas.microsoft.com/office/drawing/2014/main" id="{291F176E-765E-24DA-2A46-9CA7ED7A8A78}"/>
              </a:ext>
            </a:extLst>
          </p:cNvPr>
          <p:cNvCxnSpPr>
            <a:cxnSpLocks/>
            <a:stCxn id="26" idx="3"/>
          </p:cNvCxnSpPr>
          <p:nvPr/>
        </p:nvCxnSpPr>
        <p:spPr>
          <a:xfrm>
            <a:off x="6037074" y="4826516"/>
            <a:ext cx="3208052" cy="857413"/>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26" name="TextBox 25">
            <a:extLst>
              <a:ext uri="{FF2B5EF4-FFF2-40B4-BE49-F238E27FC236}">
                <a16:creationId xmlns:a16="http://schemas.microsoft.com/office/drawing/2014/main" id="{0D3A6888-2F9B-F089-5150-C32AAC99DE8F}"/>
              </a:ext>
            </a:extLst>
          </p:cNvPr>
          <p:cNvSpPr txBox="1"/>
          <p:nvPr/>
        </p:nvSpPr>
        <p:spPr>
          <a:xfrm>
            <a:off x="1033781" y="4611072"/>
            <a:ext cx="5003293" cy="430887"/>
          </a:xfrm>
          <a:prstGeom prst="rect">
            <a:avLst/>
          </a:prstGeom>
          <a:noFill/>
        </p:spPr>
        <p:txBody>
          <a:bodyPr wrap="none" rtlCol="0">
            <a:spAutoFit/>
          </a:bodyPr>
          <a:lstStyle/>
          <a:p>
            <a:pPr algn="r"/>
            <a:r>
              <a:rPr lang="en-US" sz="2200" dirty="0">
                <a:solidFill>
                  <a:schemeClr val="accent2"/>
                </a:solidFill>
              </a:rPr>
              <a:t>Signed by County Manager &amp; DSS Director</a:t>
            </a:r>
          </a:p>
        </p:txBody>
      </p:sp>
      <p:cxnSp>
        <p:nvCxnSpPr>
          <p:cNvPr id="28" name="Straight Arrow Connector 27">
            <a:extLst>
              <a:ext uri="{FF2B5EF4-FFF2-40B4-BE49-F238E27FC236}">
                <a16:creationId xmlns:a16="http://schemas.microsoft.com/office/drawing/2014/main" id="{7A963B07-D6AB-6EFF-C678-02E6320C5551}"/>
              </a:ext>
            </a:extLst>
          </p:cNvPr>
          <p:cNvCxnSpPr>
            <a:cxnSpLocks/>
            <a:stCxn id="30" idx="3"/>
          </p:cNvCxnSpPr>
          <p:nvPr/>
        </p:nvCxnSpPr>
        <p:spPr>
          <a:xfrm>
            <a:off x="6037074" y="5716627"/>
            <a:ext cx="352842" cy="667853"/>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30" name="TextBox 29">
            <a:extLst>
              <a:ext uri="{FF2B5EF4-FFF2-40B4-BE49-F238E27FC236}">
                <a16:creationId xmlns:a16="http://schemas.microsoft.com/office/drawing/2014/main" id="{868973E8-DBB8-C0A5-3902-74BC1109F191}"/>
              </a:ext>
            </a:extLst>
          </p:cNvPr>
          <p:cNvSpPr txBox="1"/>
          <p:nvPr/>
        </p:nvSpPr>
        <p:spPr>
          <a:xfrm>
            <a:off x="126802" y="5501183"/>
            <a:ext cx="5910272" cy="430887"/>
          </a:xfrm>
          <a:prstGeom prst="rect">
            <a:avLst/>
          </a:prstGeom>
          <a:noFill/>
        </p:spPr>
        <p:txBody>
          <a:bodyPr wrap="none" rtlCol="0">
            <a:spAutoFit/>
          </a:bodyPr>
          <a:lstStyle/>
          <a:p>
            <a:pPr algn="r"/>
            <a:r>
              <a:rPr lang="en-US" sz="2200" dirty="0">
                <a:solidFill>
                  <a:schemeClr val="accent6"/>
                </a:solidFill>
              </a:rPr>
              <a:t>Include Schedule A and Roll Forward Computation</a:t>
            </a:r>
          </a:p>
        </p:txBody>
      </p:sp>
      <mc:AlternateContent xmlns:mc="http://schemas.openxmlformats.org/markup-compatibility/2006" xmlns:p14="http://schemas.microsoft.com/office/powerpoint/2010/main">
        <mc:Choice Requires="p14">
          <p:contentPart p14:bwMode="auto" r:id="rId3">
            <p14:nvContentPartPr>
              <p14:cNvPr id="3" name="Ink 2">
                <a:extLst>
                  <a:ext uri="{FF2B5EF4-FFF2-40B4-BE49-F238E27FC236}">
                    <a16:creationId xmlns:a16="http://schemas.microsoft.com/office/drawing/2014/main" id="{374C4A97-E4B7-B041-B79C-781A66C5AAFB}"/>
                  </a:ext>
                </a:extLst>
              </p14:cNvPr>
              <p14:cNvContentPartPr/>
              <p14:nvPr/>
            </p14:nvContentPartPr>
            <p14:xfrm>
              <a:off x="10149624" y="4937544"/>
              <a:ext cx="360" cy="360"/>
            </p14:xfrm>
          </p:contentPart>
        </mc:Choice>
        <mc:Fallback xmlns="">
          <p:pic>
            <p:nvPicPr>
              <p:cNvPr id="3" name="Ink 2">
                <a:extLst>
                  <a:ext uri="{FF2B5EF4-FFF2-40B4-BE49-F238E27FC236}">
                    <a16:creationId xmlns:a16="http://schemas.microsoft.com/office/drawing/2014/main" id="{374C4A97-E4B7-B041-B79C-781A66C5AAFB}"/>
                  </a:ext>
                </a:extLst>
              </p:cNvPr>
              <p:cNvPicPr/>
              <p:nvPr/>
            </p:nvPicPr>
            <p:blipFill>
              <a:blip r:embed="rId4"/>
              <a:stretch>
                <a:fillRect/>
              </a:stretch>
            </p:blipFill>
            <p:spPr>
              <a:xfrm>
                <a:off x="10143504" y="4931424"/>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8" name="Ink 7">
                <a:extLst>
                  <a:ext uri="{FF2B5EF4-FFF2-40B4-BE49-F238E27FC236}">
                    <a16:creationId xmlns:a16="http://schemas.microsoft.com/office/drawing/2014/main" id="{A140EDA0-AC2D-2849-AFBD-E16D58722AB0}"/>
                  </a:ext>
                </a:extLst>
              </p14:cNvPr>
              <p14:cNvContentPartPr/>
              <p14:nvPr/>
            </p14:nvContentPartPr>
            <p14:xfrm>
              <a:off x="10652544" y="4800024"/>
              <a:ext cx="360" cy="360"/>
            </p14:xfrm>
          </p:contentPart>
        </mc:Choice>
        <mc:Fallback xmlns="">
          <p:pic>
            <p:nvPicPr>
              <p:cNvPr id="8" name="Ink 7">
                <a:extLst>
                  <a:ext uri="{FF2B5EF4-FFF2-40B4-BE49-F238E27FC236}">
                    <a16:creationId xmlns:a16="http://schemas.microsoft.com/office/drawing/2014/main" id="{A140EDA0-AC2D-2849-AFBD-E16D58722AB0}"/>
                  </a:ext>
                </a:extLst>
              </p:cNvPr>
              <p:cNvPicPr/>
              <p:nvPr/>
            </p:nvPicPr>
            <p:blipFill>
              <a:blip r:embed="rId4"/>
              <a:stretch>
                <a:fillRect/>
              </a:stretch>
            </p:blipFill>
            <p:spPr>
              <a:xfrm>
                <a:off x="10646424" y="4793904"/>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9" name="Ink 8">
                <a:extLst>
                  <a:ext uri="{FF2B5EF4-FFF2-40B4-BE49-F238E27FC236}">
                    <a16:creationId xmlns:a16="http://schemas.microsoft.com/office/drawing/2014/main" id="{0B88AF6D-C31F-9CF6-ACC8-DA1E1F16642D}"/>
                  </a:ext>
                </a:extLst>
              </p14:cNvPr>
              <p14:cNvContentPartPr/>
              <p14:nvPr/>
            </p14:nvContentPartPr>
            <p14:xfrm>
              <a:off x="10652544" y="4690584"/>
              <a:ext cx="360" cy="360"/>
            </p14:xfrm>
          </p:contentPart>
        </mc:Choice>
        <mc:Fallback xmlns="">
          <p:pic>
            <p:nvPicPr>
              <p:cNvPr id="9" name="Ink 8">
                <a:extLst>
                  <a:ext uri="{FF2B5EF4-FFF2-40B4-BE49-F238E27FC236}">
                    <a16:creationId xmlns:a16="http://schemas.microsoft.com/office/drawing/2014/main" id="{0B88AF6D-C31F-9CF6-ACC8-DA1E1F16642D}"/>
                  </a:ext>
                </a:extLst>
              </p:cNvPr>
              <p:cNvPicPr/>
              <p:nvPr/>
            </p:nvPicPr>
            <p:blipFill>
              <a:blip r:embed="rId4"/>
              <a:stretch>
                <a:fillRect/>
              </a:stretch>
            </p:blipFill>
            <p:spPr>
              <a:xfrm>
                <a:off x="10646424" y="4684464"/>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0" name="Ink 9">
                <a:extLst>
                  <a:ext uri="{FF2B5EF4-FFF2-40B4-BE49-F238E27FC236}">
                    <a16:creationId xmlns:a16="http://schemas.microsoft.com/office/drawing/2014/main" id="{41AF62D8-762A-E023-792E-B1EBAC34678E}"/>
                  </a:ext>
                </a:extLst>
              </p14:cNvPr>
              <p14:cNvContentPartPr/>
              <p14:nvPr/>
            </p14:nvContentPartPr>
            <p14:xfrm>
              <a:off x="10634184" y="4617504"/>
              <a:ext cx="360" cy="360"/>
            </p14:xfrm>
          </p:contentPart>
        </mc:Choice>
        <mc:Fallback xmlns="">
          <p:pic>
            <p:nvPicPr>
              <p:cNvPr id="10" name="Ink 9">
                <a:extLst>
                  <a:ext uri="{FF2B5EF4-FFF2-40B4-BE49-F238E27FC236}">
                    <a16:creationId xmlns:a16="http://schemas.microsoft.com/office/drawing/2014/main" id="{41AF62D8-762A-E023-792E-B1EBAC34678E}"/>
                  </a:ext>
                </a:extLst>
              </p:cNvPr>
              <p:cNvPicPr/>
              <p:nvPr/>
            </p:nvPicPr>
            <p:blipFill>
              <a:blip r:embed="rId4"/>
              <a:stretch>
                <a:fillRect/>
              </a:stretch>
            </p:blipFill>
            <p:spPr>
              <a:xfrm>
                <a:off x="10628064" y="4611384"/>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3" name="Ink 12">
                <a:extLst>
                  <a:ext uri="{FF2B5EF4-FFF2-40B4-BE49-F238E27FC236}">
                    <a16:creationId xmlns:a16="http://schemas.microsoft.com/office/drawing/2014/main" id="{609C0D8A-357C-45A3-5874-9E3915A2C236}"/>
                  </a:ext>
                </a:extLst>
              </p14:cNvPr>
              <p14:cNvContentPartPr/>
              <p14:nvPr/>
            </p14:nvContentPartPr>
            <p14:xfrm>
              <a:off x="10579464" y="4498704"/>
              <a:ext cx="360" cy="360"/>
            </p14:xfrm>
          </p:contentPart>
        </mc:Choice>
        <mc:Fallback xmlns="">
          <p:pic>
            <p:nvPicPr>
              <p:cNvPr id="13" name="Ink 12">
                <a:extLst>
                  <a:ext uri="{FF2B5EF4-FFF2-40B4-BE49-F238E27FC236}">
                    <a16:creationId xmlns:a16="http://schemas.microsoft.com/office/drawing/2014/main" id="{609C0D8A-357C-45A3-5874-9E3915A2C236}"/>
                  </a:ext>
                </a:extLst>
              </p:cNvPr>
              <p:cNvPicPr/>
              <p:nvPr/>
            </p:nvPicPr>
            <p:blipFill>
              <a:blip r:embed="rId4"/>
              <a:stretch>
                <a:fillRect/>
              </a:stretch>
            </p:blipFill>
            <p:spPr>
              <a:xfrm>
                <a:off x="10573344" y="4492584"/>
                <a:ext cx="12600" cy="126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4" name="Ink 13">
                <a:extLst>
                  <a:ext uri="{FF2B5EF4-FFF2-40B4-BE49-F238E27FC236}">
                    <a16:creationId xmlns:a16="http://schemas.microsoft.com/office/drawing/2014/main" id="{373C1090-2F8A-12AB-A9A8-3B735EE11FAA}"/>
                  </a:ext>
                </a:extLst>
              </p14:cNvPr>
              <p14:cNvContentPartPr/>
              <p14:nvPr/>
            </p14:nvContentPartPr>
            <p14:xfrm>
              <a:off x="10368864" y="4334184"/>
              <a:ext cx="360" cy="360"/>
            </p14:xfrm>
          </p:contentPart>
        </mc:Choice>
        <mc:Fallback xmlns="">
          <p:pic>
            <p:nvPicPr>
              <p:cNvPr id="14" name="Ink 13">
                <a:extLst>
                  <a:ext uri="{FF2B5EF4-FFF2-40B4-BE49-F238E27FC236}">
                    <a16:creationId xmlns:a16="http://schemas.microsoft.com/office/drawing/2014/main" id="{373C1090-2F8A-12AB-A9A8-3B735EE11FAA}"/>
                  </a:ext>
                </a:extLst>
              </p:cNvPr>
              <p:cNvPicPr/>
              <p:nvPr/>
            </p:nvPicPr>
            <p:blipFill>
              <a:blip r:embed="rId4"/>
              <a:stretch>
                <a:fillRect/>
              </a:stretch>
            </p:blipFill>
            <p:spPr>
              <a:xfrm>
                <a:off x="10362744" y="4328064"/>
                <a:ext cx="12600" cy="12600"/>
              </a:xfrm>
              <a:prstGeom prst="rect">
                <a:avLst/>
              </a:prstGeom>
            </p:spPr>
          </p:pic>
        </mc:Fallback>
      </mc:AlternateContent>
      <p:sp>
        <p:nvSpPr>
          <p:cNvPr id="16" name="TextBox 15">
            <a:extLst>
              <a:ext uri="{FF2B5EF4-FFF2-40B4-BE49-F238E27FC236}">
                <a16:creationId xmlns:a16="http://schemas.microsoft.com/office/drawing/2014/main" id="{DCC45063-0596-D11A-7977-EF30A4422CED}"/>
              </a:ext>
            </a:extLst>
          </p:cNvPr>
          <p:cNvSpPr txBox="1"/>
          <p:nvPr/>
        </p:nvSpPr>
        <p:spPr>
          <a:xfrm>
            <a:off x="9966960" y="4937544"/>
            <a:ext cx="299664" cy="290910"/>
          </a:xfrm>
          <a:prstGeom prst="rect">
            <a:avLst/>
          </a:prstGeom>
          <a:solidFill>
            <a:schemeClr val="bg1"/>
          </a:solidFill>
        </p:spPr>
        <p:txBody>
          <a:bodyPr wrap="square" rtlCol="0">
            <a:spAutoFit/>
          </a:bodyPr>
          <a:lstStyle/>
          <a:p>
            <a:endParaRPr lang="en-US" dirty="0"/>
          </a:p>
        </p:txBody>
      </p:sp>
      <p:cxnSp>
        <p:nvCxnSpPr>
          <p:cNvPr id="15" name="Straight Arrow Connector 14">
            <a:extLst>
              <a:ext uri="{FF2B5EF4-FFF2-40B4-BE49-F238E27FC236}">
                <a16:creationId xmlns:a16="http://schemas.microsoft.com/office/drawing/2014/main" id="{23BDA1E1-A038-F2DE-68CE-5E43538B16B2}"/>
              </a:ext>
            </a:extLst>
          </p:cNvPr>
          <p:cNvCxnSpPr>
            <a:cxnSpLocks/>
            <a:stCxn id="19" idx="3"/>
          </p:cNvCxnSpPr>
          <p:nvPr/>
        </p:nvCxnSpPr>
        <p:spPr>
          <a:xfrm flipV="1">
            <a:off x="5939925" y="592183"/>
            <a:ext cx="2185172" cy="770030"/>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9997441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A close-up of a document&#10;&#10;Description automatically generated">
            <a:extLst>
              <a:ext uri="{FF2B5EF4-FFF2-40B4-BE49-F238E27FC236}">
                <a16:creationId xmlns:a16="http://schemas.microsoft.com/office/drawing/2014/main" id="{C24CB108-2833-794A-EA3A-D8A10F403A24}"/>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l="24862" t="32898" r="39204" b="47751"/>
          <a:stretch/>
        </p:blipFill>
        <p:spPr>
          <a:xfrm>
            <a:off x="1417324" y="1927296"/>
            <a:ext cx="9950727" cy="3003407"/>
          </a:xfrm>
          <a:effectLst>
            <a:glow rad="63500">
              <a:srgbClr val="5B9BD5">
                <a:alpha val="40000"/>
              </a:srgbClr>
            </a:glow>
          </a:effectLst>
        </p:spPr>
      </p:pic>
      <p:cxnSp>
        <p:nvCxnSpPr>
          <p:cNvPr id="15" name="Straight Arrow Connector 14">
            <a:extLst>
              <a:ext uri="{FF2B5EF4-FFF2-40B4-BE49-F238E27FC236}">
                <a16:creationId xmlns:a16="http://schemas.microsoft.com/office/drawing/2014/main" id="{23BDA1E1-A038-F2DE-68CE-5E43538B16B2}"/>
              </a:ext>
            </a:extLst>
          </p:cNvPr>
          <p:cNvCxnSpPr>
            <a:cxnSpLocks/>
          </p:cNvCxnSpPr>
          <p:nvPr/>
        </p:nvCxnSpPr>
        <p:spPr>
          <a:xfrm>
            <a:off x="7496556" y="1152915"/>
            <a:ext cx="855423" cy="944084"/>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9" name="TextBox 18">
            <a:extLst>
              <a:ext uri="{FF2B5EF4-FFF2-40B4-BE49-F238E27FC236}">
                <a16:creationId xmlns:a16="http://schemas.microsoft.com/office/drawing/2014/main" id="{68283365-DEA3-62A9-425D-6035B0B7D623}"/>
              </a:ext>
            </a:extLst>
          </p:cNvPr>
          <p:cNvSpPr txBox="1"/>
          <p:nvPr/>
        </p:nvSpPr>
        <p:spPr>
          <a:xfrm>
            <a:off x="6736024" y="755809"/>
            <a:ext cx="3900876" cy="430887"/>
          </a:xfrm>
          <a:prstGeom prst="rect">
            <a:avLst/>
          </a:prstGeom>
          <a:noFill/>
        </p:spPr>
        <p:txBody>
          <a:bodyPr wrap="none" rtlCol="0">
            <a:spAutoFit/>
          </a:bodyPr>
          <a:lstStyle/>
          <a:p>
            <a:r>
              <a:rPr lang="en-US" sz="2200" dirty="0">
                <a:solidFill>
                  <a:schemeClr val="accent1"/>
                </a:solidFill>
              </a:rPr>
              <a:t>Date of Letter and Effective Date</a:t>
            </a:r>
          </a:p>
        </p:txBody>
      </p:sp>
      <p:sp>
        <p:nvSpPr>
          <p:cNvPr id="21" name="Rectangle 20">
            <a:extLst>
              <a:ext uri="{FF2B5EF4-FFF2-40B4-BE49-F238E27FC236}">
                <a16:creationId xmlns:a16="http://schemas.microsoft.com/office/drawing/2014/main" id="{CF42DB9A-771E-3DB8-BC5D-C0BD750ABD8C}"/>
              </a:ext>
            </a:extLst>
          </p:cNvPr>
          <p:cNvSpPr/>
          <p:nvPr/>
        </p:nvSpPr>
        <p:spPr>
          <a:xfrm>
            <a:off x="8759952" y="5102352"/>
            <a:ext cx="1600200" cy="32918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80DE2A65-DFF1-52BD-5E8C-CD5A23342647}"/>
              </a:ext>
            </a:extLst>
          </p:cNvPr>
          <p:cNvSpPr/>
          <p:nvPr/>
        </p:nvSpPr>
        <p:spPr>
          <a:xfrm>
            <a:off x="8759952" y="5644849"/>
            <a:ext cx="1600200" cy="20731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4" name="Straight Arrow Connector 23">
            <a:extLst>
              <a:ext uri="{FF2B5EF4-FFF2-40B4-BE49-F238E27FC236}">
                <a16:creationId xmlns:a16="http://schemas.microsoft.com/office/drawing/2014/main" id="{291F176E-765E-24DA-2A46-9CA7ED7A8A78}"/>
              </a:ext>
            </a:extLst>
          </p:cNvPr>
          <p:cNvCxnSpPr>
            <a:cxnSpLocks/>
            <a:stCxn id="26" idx="2"/>
          </p:cNvCxnSpPr>
          <p:nvPr/>
        </p:nvCxnSpPr>
        <p:spPr>
          <a:xfrm>
            <a:off x="1836631" y="1755647"/>
            <a:ext cx="861745" cy="996518"/>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26" name="TextBox 25">
            <a:extLst>
              <a:ext uri="{FF2B5EF4-FFF2-40B4-BE49-F238E27FC236}">
                <a16:creationId xmlns:a16="http://schemas.microsoft.com/office/drawing/2014/main" id="{0D3A6888-2F9B-F089-5150-C32AAC99DE8F}"/>
              </a:ext>
            </a:extLst>
          </p:cNvPr>
          <p:cNvSpPr txBox="1"/>
          <p:nvPr/>
        </p:nvSpPr>
        <p:spPr>
          <a:xfrm>
            <a:off x="823949" y="1324760"/>
            <a:ext cx="2025363" cy="430887"/>
          </a:xfrm>
          <a:prstGeom prst="rect">
            <a:avLst/>
          </a:prstGeom>
          <a:noFill/>
        </p:spPr>
        <p:txBody>
          <a:bodyPr wrap="none" rtlCol="0">
            <a:spAutoFit/>
          </a:bodyPr>
          <a:lstStyle/>
          <a:p>
            <a:r>
              <a:rPr lang="en-US" sz="2200" dirty="0">
                <a:solidFill>
                  <a:schemeClr val="accent2"/>
                </a:solidFill>
              </a:rPr>
              <a:t>Mail Original to:</a:t>
            </a:r>
          </a:p>
        </p:txBody>
      </p:sp>
      <p:cxnSp>
        <p:nvCxnSpPr>
          <p:cNvPr id="7" name="Straight Arrow Connector 6">
            <a:extLst>
              <a:ext uri="{FF2B5EF4-FFF2-40B4-BE49-F238E27FC236}">
                <a16:creationId xmlns:a16="http://schemas.microsoft.com/office/drawing/2014/main" id="{670A274D-230A-E15A-F7EB-5C91E635AFC8}"/>
              </a:ext>
            </a:extLst>
          </p:cNvPr>
          <p:cNvCxnSpPr>
            <a:cxnSpLocks/>
          </p:cNvCxnSpPr>
          <p:nvPr/>
        </p:nvCxnSpPr>
        <p:spPr>
          <a:xfrm flipV="1">
            <a:off x="5003075" y="4902480"/>
            <a:ext cx="868807" cy="585502"/>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14" name="TextBox 13">
            <a:extLst>
              <a:ext uri="{FF2B5EF4-FFF2-40B4-BE49-F238E27FC236}">
                <a16:creationId xmlns:a16="http://schemas.microsoft.com/office/drawing/2014/main" id="{D414DEEA-125B-7982-5947-CF167208CAA4}"/>
              </a:ext>
            </a:extLst>
          </p:cNvPr>
          <p:cNvSpPr txBox="1"/>
          <p:nvPr/>
        </p:nvSpPr>
        <p:spPr>
          <a:xfrm>
            <a:off x="2551176" y="5431536"/>
            <a:ext cx="3548857" cy="430887"/>
          </a:xfrm>
          <a:prstGeom prst="rect">
            <a:avLst/>
          </a:prstGeom>
          <a:noFill/>
        </p:spPr>
        <p:txBody>
          <a:bodyPr wrap="none" rtlCol="0">
            <a:spAutoFit/>
          </a:bodyPr>
          <a:lstStyle/>
          <a:p>
            <a:r>
              <a:rPr lang="en-US" sz="2200" dirty="0">
                <a:solidFill>
                  <a:schemeClr val="accent6"/>
                </a:solidFill>
              </a:rPr>
              <a:t>Make sure this date is correct</a:t>
            </a:r>
          </a:p>
        </p:txBody>
      </p:sp>
      <p:sp>
        <p:nvSpPr>
          <p:cNvPr id="3" name="Title 1">
            <a:extLst>
              <a:ext uri="{FF2B5EF4-FFF2-40B4-BE49-F238E27FC236}">
                <a16:creationId xmlns:a16="http://schemas.microsoft.com/office/drawing/2014/main" id="{968C64ED-7BFD-4B56-17C8-38B5E9923EF4}"/>
              </a:ext>
            </a:extLst>
          </p:cNvPr>
          <p:cNvSpPr txBox="1">
            <a:spLocks/>
          </p:cNvSpPr>
          <p:nvPr/>
        </p:nvSpPr>
        <p:spPr>
          <a:xfrm>
            <a:off x="418347" y="256349"/>
            <a:ext cx="5167884" cy="60626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rgbClr val="023F5C"/>
                </a:solidFill>
              </a:rPr>
              <a:t>Sample Cover Letter</a:t>
            </a:r>
          </a:p>
        </p:txBody>
      </p:sp>
    </p:spTree>
    <p:extLst>
      <p:ext uri="{BB962C8B-B14F-4D97-AF65-F5344CB8AC3E}">
        <p14:creationId xmlns:p14="http://schemas.microsoft.com/office/powerpoint/2010/main" val="222033066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C8D737-5AED-4B69-9AF8-5ED2A24810B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3CB09DC-29B1-92CF-2ABD-B8E36C4C6F59}"/>
              </a:ext>
            </a:extLst>
          </p:cNvPr>
          <p:cNvSpPr>
            <a:spLocks noGrp="1"/>
          </p:cNvSpPr>
          <p:nvPr>
            <p:ph idx="1"/>
          </p:nvPr>
        </p:nvSpPr>
        <p:spPr>
          <a:xfrm>
            <a:off x="1237384" y="1620120"/>
            <a:ext cx="10228379" cy="5014824"/>
          </a:xfrm>
        </p:spPr>
        <p:txBody>
          <a:bodyPr>
            <a:normAutofit/>
          </a:bodyPr>
          <a:lstStyle/>
          <a:p>
            <a:endParaRPr lang="en-US" dirty="0"/>
          </a:p>
          <a:p>
            <a:endParaRPr lang="en-US" dirty="0"/>
          </a:p>
          <a:p>
            <a:endParaRPr lang="en-US" dirty="0"/>
          </a:p>
          <a:p>
            <a:pPr marL="0" indent="0">
              <a:buNone/>
            </a:pPr>
            <a:endParaRPr lang="en-US" dirty="0"/>
          </a:p>
          <a:p>
            <a:endParaRPr lang="en-US" dirty="0"/>
          </a:p>
        </p:txBody>
      </p:sp>
      <p:sp>
        <p:nvSpPr>
          <p:cNvPr id="6" name="Title 1">
            <a:extLst>
              <a:ext uri="{FF2B5EF4-FFF2-40B4-BE49-F238E27FC236}">
                <a16:creationId xmlns:a16="http://schemas.microsoft.com/office/drawing/2014/main" id="{883EEDFD-3C12-CA64-37A3-CCA6883FA8EF}"/>
              </a:ext>
            </a:extLst>
          </p:cNvPr>
          <p:cNvSpPr>
            <a:spLocks noGrp="1"/>
          </p:cNvSpPr>
          <p:nvPr>
            <p:ph type="title"/>
          </p:nvPr>
        </p:nvSpPr>
        <p:spPr>
          <a:xfrm>
            <a:off x="1237384" y="223056"/>
            <a:ext cx="7995515" cy="1152074"/>
          </a:xfrm>
        </p:spPr>
        <p:txBody>
          <a:bodyPr>
            <a:normAutofit/>
          </a:bodyPr>
          <a:lstStyle/>
          <a:p>
            <a:r>
              <a:rPr lang="en-US" sz="4800" b="1" dirty="0">
                <a:solidFill>
                  <a:srgbClr val="ED7B2E"/>
                </a:solidFill>
              </a:rPr>
              <a:t>FNS E&amp;T Program Rebranding</a:t>
            </a:r>
            <a:endParaRPr lang="en-US" b="1" dirty="0">
              <a:solidFill>
                <a:srgbClr val="ED7B2E"/>
              </a:solidFill>
            </a:endParaRPr>
          </a:p>
        </p:txBody>
      </p:sp>
      <p:sp>
        <p:nvSpPr>
          <p:cNvPr id="9" name="Rectangle 8">
            <a:extLst>
              <a:ext uri="{FF2B5EF4-FFF2-40B4-BE49-F238E27FC236}">
                <a16:creationId xmlns:a16="http://schemas.microsoft.com/office/drawing/2014/main" id="{4207AE38-6E86-6E99-651D-21670E26B3F9}"/>
              </a:ext>
            </a:extLst>
          </p:cNvPr>
          <p:cNvSpPr/>
          <p:nvPr/>
        </p:nvSpPr>
        <p:spPr>
          <a:xfrm>
            <a:off x="528" y="0"/>
            <a:ext cx="824972" cy="6858000"/>
          </a:xfrm>
          <a:prstGeom prst="rect">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5B9BD5"/>
              </a:solidFill>
            </a:endParaRPr>
          </a:p>
        </p:txBody>
      </p:sp>
      <p:pic>
        <p:nvPicPr>
          <p:cNvPr id="10" name="Picture 9">
            <a:extLst>
              <a:ext uri="{FF2B5EF4-FFF2-40B4-BE49-F238E27FC236}">
                <a16:creationId xmlns:a16="http://schemas.microsoft.com/office/drawing/2014/main" id="{C4A9B1B7-3D8E-5F9B-2D0C-0D7877F9131A}"/>
              </a:ext>
            </a:extLst>
          </p:cNvPr>
          <p:cNvPicPr>
            <a:picLocks noChangeAspect="1"/>
          </p:cNvPicPr>
          <p:nvPr/>
        </p:nvPicPr>
        <p:blipFill>
          <a:blip r:embed="rId3"/>
          <a:stretch>
            <a:fillRect/>
          </a:stretch>
        </p:blipFill>
        <p:spPr>
          <a:xfrm>
            <a:off x="884307" y="0"/>
            <a:ext cx="180135" cy="6858000"/>
          </a:xfrm>
          <a:prstGeom prst="rect">
            <a:avLst/>
          </a:prstGeom>
        </p:spPr>
      </p:pic>
      <p:sp>
        <p:nvSpPr>
          <p:cNvPr id="2" name="Content Placeholder 2">
            <a:extLst>
              <a:ext uri="{FF2B5EF4-FFF2-40B4-BE49-F238E27FC236}">
                <a16:creationId xmlns:a16="http://schemas.microsoft.com/office/drawing/2014/main" id="{91AF3F59-4D5C-C35C-5104-C7C5C1EE98C5}"/>
              </a:ext>
            </a:extLst>
          </p:cNvPr>
          <p:cNvSpPr txBox="1">
            <a:spLocks/>
          </p:cNvSpPr>
          <p:nvPr/>
        </p:nvSpPr>
        <p:spPr>
          <a:xfrm>
            <a:off x="1262408" y="1402080"/>
            <a:ext cx="10515600" cy="53003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rgbClr val="5B9BD5"/>
              </a:buClr>
              <a:buNone/>
              <a:defRPr/>
            </a:pPr>
            <a:r>
              <a:rPr lang="en-US" sz="3000" dirty="0">
                <a:solidFill>
                  <a:srgbClr val="023F5C"/>
                </a:solidFill>
              </a:rPr>
              <a:t>The E &amp; T (Employment &amp; Training) Program has rebranded and is now the MTAJ-NC (</a:t>
            </a:r>
            <a:r>
              <a:rPr lang="en-US" sz="3000" b="1" dirty="0">
                <a:solidFill>
                  <a:srgbClr val="ED7B2E"/>
                </a:solidFill>
              </a:rPr>
              <a:t>M</a:t>
            </a:r>
            <a:r>
              <a:rPr lang="en-US" sz="3000" dirty="0">
                <a:solidFill>
                  <a:srgbClr val="023F5C"/>
                </a:solidFill>
              </a:rPr>
              <a:t>ore </a:t>
            </a:r>
            <a:r>
              <a:rPr lang="en-US" sz="3000" b="1" dirty="0">
                <a:solidFill>
                  <a:srgbClr val="ED7B2E"/>
                </a:solidFill>
              </a:rPr>
              <a:t>T</a:t>
            </a:r>
            <a:r>
              <a:rPr lang="en-US" sz="3000" dirty="0">
                <a:solidFill>
                  <a:srgbClr val="023F5C"/>
                </a:solidFill>
              </a:rPr>
              <a:t>han </a:t>
            </a:r>
            <a:r>
              <a:rPr lang="en-US" sz="3000" b="1" dirty="0">
                <a:solidFill>
                  <a:srgbClr val="ED7B2E"/>
                </a:solidFill>
              </a:rPr>
              <a:t>A J</a:t>
            </a:r>
            <a:r>
              <a:rPr lang="en-US" sz="3000" dirty="0">
                <a:solidFill>
                  <a:srgbClr val="023F5C"/>
                </a:solidFill>
              </a:rPr>
              <a:t>ob – </a:t>
            </a:r>
            <a:r>
              <a:rPr lang="en-US" sz="3000" b="1" dirty="0">
                <a:solidFill>
                  <a:srgbClr val="ED7B2E"/>
                </a:solidFill>
              </a:rPr>
              <a:t>NC</a:t>
            </a:r>
            <a:r>
              <a:rPr lang="en-US" sz="3000" dirty="0">
                <a:solidFill>
                  <a:srgbClr val="023F5C"/>
                </a:solidFill>
              </a:rPr>
              <a:t>) Program.  </a:t>
            </a:r>
          </a:p>
          <a:p>
            <a:pPr marL="0" indent="0">
              <a:buClr>
                <a:srgbClr val="5B9BD5"/>
              </a:buClr>
              <a:buNone/>
              <a:defRPr/>
            </a:pPr>
            <a:endParaRPr lang="en-US" sz="3000" dirty="0">
              <a:solidFill>
                <a:srgbClr val="023F5C"/>
              </a:solidFill>
            </a:endParaRPr>
          </a:p>
          <a:p>
            <a:pPr marL="0" indent="0">
              <a:buClr>
                <a:srgbClr val="5B9BD5"/>
              </a:buClr>
              <a:buNone/>
              <a:defRPr/>
            </a:pPr>
            <a:r>
              <a:rPr lang="en-US" sz="3000" dirty="0">
                <a:solidFill>
                  <a:srgbClr val="023F5C"/>
                </a:solidFill>
              </a:rPr>
              <a:t>Program web page is linked </a:t>
            </a:r>
            <a:r>
              <a:rPr lang="en-US" sz="3000" dirty="0">
                <a:solidFill>
                  <a:srgbClr val="023F5C"/>
                </a:solidFill>
                <a:hlinkClick r:id="rId4"/>
              </a:rPr>
              <a:t>here</a:t>
            </a:r>
            <a:r>
              <a:rPr lang="en-US" sz="3000" dirty="0">
                <a:solidFill>
                  <a:srgbClr val="023F5C"/>
                </a:solidFill>
              </a:rPr>
              <a:t>.</a:t>
            </a:r>
            <a:endParaRPr lang="en-US" sz="3000" dirty="0"/>
          </a:p>
          <a:p>
            <a:pPr marL="0" indent="0">
              <a:buNone/>
              <a:defRPr/>
            </a:pPr>
            <a:endParaRPr lang="en-US" dirty="0"/>
          </a:p>
          <a:p>
            <a:pPr>
              <a:defRPr/>
            </a:pPr>
            <a:endParaRPr lang="en-US" dirty="0"/>
          </a:p>
        </p:txBody>
      </p:sp>
    </p:spTree>
    <p:extLst>
      <p:ext uri="{BB962C8B-B14F-4D97-AF65-F5344CB8AC3E}">
        <p14:creationId xmlns:p14="http://schemas.microsoft.com/office/powerpoint/2010/main" val="413033516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19768-384C-18F9-379E-1C925E24752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7CDAFA0-EAE2-9468-B219-3129C1A3CEFE}"/>
              </a:ext>
            </a:extLst>
          </p:cNvPr>
          <p:cNvSpPr>
            <a:spLocks noGrp="1"/>
          </p:cNvSpPr>
          <p:nvPr>
            <p:ph idx="1"/>
          </p:nvPr>
        </p:nvSpPr>
        <p:spPr>
          <a:xfrm>
            <a:off x="1237384" y="1326489"/>
            <a:ext cx="10494173" cy="5346683"/>
          </a:xfrm>
        </p:spPr>
        <p:txBody>
          <a:bodyPr>
            <a:normAutofit/>
          </a:bodyPr>
          <a:lstStyle/>
          <a:p>
            <a:endParaRPr lang="en-US" dirty="0">
              <a:solidFill>
                <a:srgbClr val="023F5C"/>
              </a:solidFill>
            </a:endParaRPr>
          </a:p>
          <a:p>
            <a:endParaRPr lang="en-US" dirty="0">
              <a:solidFill>
                <a:srgbClr val="5B9BD5"/>
              </a:solidFill>
            </a:endParaRPr>
          </a:p>
          <a:p>
            <a:endParaRPr lang="en-US" dirty="0"/>
          </a:p>
          <a:p>
            <a:endParaRPr lang="en-US" dirty="0"/>
          </a:p>
          <a:p>
            <a:pPr marL="0" indent="0">
              <a:buNone/>
            </a:pPr>
            <a:endParaRPr lang="en-US" dirty="0"/>
          </a:p>
          <a:p>
            <a:endParaRPr lang="en-US" dirty="0"/>
          </a:p>
        </p:txBody>
      </p:sp>
      <p:sp>
        <p:nvSpPr>
          <p:cNvPr id="5" name="Title 1">
            <a:extLst>
              <a:ext uri="{FF2B5EF4-FFF2-40B4-BE49-F238E27FC236}">
                <a16:creationId xmlns:a16="http://schemas.microsoft.com/office/drawing/2014/main" id="{000A6D56-66CF-114D-E211-46F0DD2069B5}"/>
              </a:ext>
            </a:extLst>
          </p:cNvPr>
          <p:cNvSpPr txBox="1">
            <a:spLocks/>
          </p:cNvSpPr>
          <p:nvPr/>
        </p:nvSpPr>
        <p:spPr>
          <a:xfrm>
            <a:off x="646043" y="468046"/>
            <a:ext cx="10707757" cy="90708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b="1" dirty="0">
              <a:solidFill>
                <a:schemeClr val="bg1"/>
              </a:solidFill>
            </a:endParaRPr>
          </a:p>
        </p:txBody>
      </p:sp>
      <p:sp>
        <p:nvSpPr>
          <p:cNvPr id="6" name="Title 1">
            <a:extLst>
              <a:ext uri="{FF2B5EF4-FFF2-40B4-BE49-F238E27FC236}">
                <a16:creationId xmlns:a16="http://schemas.microsoft.com/office/drawing/2014/main" id="{AE3ECA4F-57C2-BB2E-01F2-EB78C36481D4}"/>
              </a:ext>
            </a:extLst>
          </p:cNvPr>
          <p:cNvSpPr>
            <a:spLocks noGrp="1"/>
          </p:cNvSpPr>
          <p:nvPr>
            <p:ph type="title"/>
          </p:nvPr>
        </p:nvSpPr>
        <p:spPr>
          <a:xfrm>
            <a:off x="586933" y="174415"/>
            <a:ext cx="9717232" cy="1152074"/>
          </a:xfrm>
        </p:spPr>
        <p:txBody>
          <a:bodyPr>
            <a:normAutofit/>
          </a:bodyPr>
          <a:lstStyle/>
          <a:p>
            <a:r>
              <a:rPr lang="en-US" sz="4800" b="1" dirty="0">
                <a:solidFill>
                  <a:srgbClr val="ED7B2E"/>
                </a:solidFill>
              </a:rPr>
              <a:t>Maintenance of Effort (MOE)</a:t>
            </a:r>
            <a:endParaRPr lang="en-US" b="1" dirty="0">
              <a:solidFill>
                <a:srgbClr val="ED7B2E"/>
              </a:solidFill>
            </a:endParaRPr>
          </a:p>
        </p:txBody>
      </p:sp>
      <p:pic>
        <p:nvPicPr>
          <p:cNvPr id="10" name="Picture 9">
            <a:extLst>
              <a:ext uri="{FF2B5EF4-FFF2-40B4-BE49-F238E27FC236}">
                <a16:creationId xmlns:a16="http://schemas.microsoft.com/office/drawing/2014/main" id="{EB1F4F7A-114E-A27E-3823-1A1EE1DA6340}"/>
              </a:ext>
            </a:extLst>
          </p:cNvPr>
          <p:cNvPicPr>
            <a:picLocks noChangeAspect="1"/>
          </p:cNvPicPr>
          <p:nvPr/>
        </p:nvPicPr>
        <p:blipFill>
          <a:blip r:embed="rId3"/>
          <a:stretch>
            <a:fillRect/>
          </a:stretch>
        </p:blipFill>
        <p:spPr>
          <a:xfrm>
            <a:off x="11150096" y="0"/>
            <a:ext cx="180135" cy="6858000"/>
          </a:xfrm>
          <a:prstGeom prst="rect">
            <a:avLst/>
          </a:prstGeom>
        </p:spPr>
      </p:pic>
      <p:sp>
        <p:nvSpPr>
          <p:cNvPr id="4" name="TextBox 3">
            <a:extLst>
              <a:ext uri="{FF2B5EF4-FFF2-40B4-BE49-F238E27FC236}">
                <a16:creationId xmlns:a16="http://schemas.microsoft.com/office/drawing/2014/main" id="{4103491E-B3E6-5E64-74B1-E41CD0D1161E}"/>
              </a:ext>
            </a:extLst>
          </p:cNvPr>
          <p:cNvSpPr txBox="1"/>
          <p:nvPr/>
        </p:nvSpPr>
        <p:spPr>
          <a:xfrm>
            <a:off x="518364" y="1302414"/>
            <a:ext cx="10494173" cy="5174109"/>
          </a:xfrm>
          <a:prstGeom prst="rect">
            <a:avLst/>
          </a:prstGeom>
          <a:noFill/>
        </p:spPr>
        <p:txBody>
          <a:bodyPr wrap="square">
            <a:spAutoFit/>
          </a:bodyPr>
          <a:lstStyle/>
          <a:p>
            <a:pPr algn="ctr">
              <a:lnSpc>
                <a:spcPct val="107000"/>
              </a:lnSpc>
              <a:spcBef>
                <a:spcPts val="0"/>
              </a:spcBef>
              <a:spcAft>
                <a:spcPts val="0"/>
              </a:spcAft>
              <a:defRPr/>
            </a:pPr>
            <a:r>
              <a:rPr lang="en-US" sz="2700" b="1" kern="100" dirty="0">
                <a:solidFill>
                  <a:srgbClr val="5B9BD5"/>
                </a:solidFill>
                <a:latin typeface="Calibri" panose="020F0502020204030204" pitchFamily="34" charset="0"/>
                <a:ea typeface="Calibri" panose="020F0502020204030204" pitchFamily="34" charset="0"/>
                <a:cs typeface="Times New Roman" panose="02020603050405020304" pitchFamily="18" charset="0"/>
              </a:rPr>
              <a:t>Counties must meet MOE to draw the federal portion of the block grant</a:t>
            </a:r>
            <a:endParaRPr lang="en-US" sz="2700" kern="100" dirty="0">
              <a:solidFill>
                <a:srgbClr val="5B9BD5"/>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spcAft>
                <a:spcPts val="0"/>
              </a:spcAft>
              <a:defRPr/>
            </a:pPr>
            <a:r>
              <a:rPr lang="en-US" sz="2400" kern="100" dirty="0">
                <a:latin typeface="Calibri" panose="020F0502020204030204" pitchFamily="34" charset="0"/>
                <a:ea typeface="Calibri" panose="020F0502020204030204" pitchFamily="34" charset="0"/>
                <a:cs typeface="Times New Roman" panose="02020603050405020304" pitchFamily="18" charset="0"/>
              </a:rPr>
              <a:t> </a:t>
            </a:r>
          </a:p>
          <a:p>
            <a:pPr marL="0" lvl="1">
              <a:lnSpc>
                <a:spcPct val="107000"/>
              </a:lnSpc>
              <a:spcBef>
                <a:spcPts val="0"/>
              </a:spcBef>
              <a:spcAft>
                <a:spcPts val="800"/>
              </a:spcAft>
              <a:defRPr/>
            </a:pPr>
            <a:r>
              <a:rPr lang="en-US" sz="2400" kern="100" dirty="0">
                <a:solidFill>
                  <a:srgbClr val="023F5C"/>
                </a:solidFill>
                <a:latin typeface="Calibri" panose="020F0502020204030204" pitchFamily="34" charset="0"/>
                <a:ea typeface="Calibri" panose="020F0502020204030204" pitchFamily="34" charset="0"/>
                <a:cs typeface="Times New Roman" panose="02020603050405020304" pitchFamily="18" charset="0"/>
              </a:rPr>
              <a:t>MOE amounts have remained the same since the block grant was established in 1996-1997.</a:t>
            </a:r>
          </a:p>
          <a:p>
            <a:pPr marL="457200">
              <a:lnSpc>
                <a:spcPct val="107000"/>
              </a:lnSpc>
              <a:spcBef>
                <a:spcPts val="0"/>
              </a:spcBef>
              <a:spcAft>
                <a:spcPts val="800"/>
              </a:spcAft>
              <a:defRPr/>
            </a:pPr>
            <a:r>
              <a:rPr lang="en-US" sz="2400" i="1" kern="100" dirty="0">
                <a:solidFill>
                  <a:srgbClr val="023F5C"/>
                </a:solidFill>
                <a:latin typeface="Calibri" panose="020F0502020204030204" pitchFamily="34" charset="0"/>
                <a:ea typeface="Calibri" panose="020F0502020204030204" pitchFamily="34" charset="0"/>
                <a:cs typeface="Times New Roman" panose="02020603050405020304" pitchFamily="18" charset="0"/>
              </a:rPr>
              <a:t>General Statute: NCGS 108-A</a:t>
            </a:r>
            <a:endParaRPr lang="en-US" sz="2400" kern="100" dirty="0">
              <a:solidFill>
                <a:srgbClr val="023F5C"/>
              </a:solidFill>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Bef>
                <a:spcPts val="0"/>
              </a:spcBef>
              <a:spcAft>
                <a:spcPts val="800"/>
              </a:spcAft>
              <a:defRPr/>
            </a:pPr>
            <a:r>
              <a:rPr lang="en-US" sz="2400" i="1" kern="100" dirty="0">
                <a:solidFill>
                  <a:srgbClr val="023F5C"/>
                </a:solidFill>
                <a:latin typeface="Calibri" panose="020F0502020204030204" pitchFamily="34" charset="0"/>
                <a:ea typeface="Calibri" panose="020F0502020204030204" pitchFamily="34" charset="0"/>
                <a:cs typeface="Times New Roman" panose="02020603050405020304" pitchFamily="18" charset="0"/>
              </a:rPr>
              <a:t>Each standard county shall maintain funding in Work First, child welfare, and related activities as defined by the Department at one hundred percent (100%) of the county funds budgeted in State Fiscal Year 1996-97 for AFDC Administration, JOBS employment and training, and AFDC Emergency Assistance (cash and services).</a:t>
            </a:r>
            <a:endParaRPr lang="en-US" sz="2400" kern="100" dirty="0">
              <a:solidFill>
                <a:srgbClr val="023F5C"/>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Bef>
                <a:spcPts val="0"/>
              </a:spcBef>
              <a:spcAft>
                <a:spcPts val="800"/>
              </a:spcAft>
              <a:defRPr/>
            </a:pPr>
            <a:r>
              <a:rPr lang="en-US" sz="2400" kern="100" dirty="0">
                <a:solidFill>
                  <a:srgbClr val="023F5C"/>
                </a:solidFill>
                <a:latin typeface="Calibri" panose="020F0502020204030204" pitchFamily="34" charset="0"/>
                <a:ea typeface="Calibri" panose="020F0502020204030204" pitchFamily="34" charset="0"/>
                <a:cs typeface="Times New Roman" panose="02020603050405020304" pitchFamily="18" charset="0"/>
              </a:rPr>
              <a:t>Provides funding for several initiatives…Employment Services, Child Welfare, and Childcare.</a:t>
            </a:r>
          </a:p>
        </p:txBody>
      </p:sp>
      <p:sp>
        <p:nvSpPr>
          <p:cNvPr id="2" name="Rectangle 1">
            <a:extLst>
              <a:ext uri="{FF2B5EF4-FFF2-40B4-BE49-F238E27FC236}">
                <a16:creationId xmlns:a16="http://schemas.microsoft.com/office/drawing/2014/main" id="{D13C778A-0E30-AF41-57BE-CB34D8CDD3F4}"/>
              </a:ext>
            </a:extLst>
          </p:cNvPr>
          <p:cNvSpPr/>
          <p:nvPr/>
        </p:nvSpPr>
        <p:spPr>
          <a:xfrm>
            <a:off x="11350401" y="0"/>
            <a:ext cx="824972" cy="6858000"/>
          </a:xfrm>
          <a:prstGeom prst="rect">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5B9BD5"/>
              </a:solidFill>
            </a:endParaRPr>
          </a:p>
        </p:txBody>
      </p:sp>
    </p:spTree>
    <p:extLst>
      <p:ext uri="{BB962C8B-B14F-4D97-AF65-F5344CB8AC3E}">
        <p14:creationId xmlns:p14="http://schemas.microsoft.com/office/powerpoint/2010/main" val="225278645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2" name="Picture 1">
            <a:extLst>
              <a:ext uri="{FF2B5EF4-FFF2-40B4-BE49-F238E27FC236}">
                <a16:creationId xmlns:a16="http://schemas.microsoft.com/office/drawing/2014/main" id="{3318BF74-8FE8-31A7-FD72-1489EF7CC4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51279" t="57269" r="5836" b="12897"/>
          <a:stretch>
            <a:fillRect/>
          </a:stretch>
        </p:blipFill>
        <p:spPr bwMode="auto">
          <a:xfrm>
            <a:off x="50703" y="2681288"/>
            <a:ext cx="12077895" cy="38990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Oval 2">
            <a:extLst>
              <a:ext uri="{FF2B5EF4-FFF2-40B4-BE49-F238E27FC236}">
                <a16:creationId xmlns:a16="http://schemas.microsoft.com/office/drawing/2014/main" id="{9CBA1FB0-9D8E-1D78-0BA2-EF8DBEFCDE5C}"/>
              </a:ext>
            </a:extLst>
          </p:cNvPr>
          <p:cNvSpPr/>
          <p:nvPr/>
        </p:nvSpPr>
        <p:spPr>
          <a:xfrm>
            <a:off x="8200785" y="4461166"/>
            <a:ext cx="965200" cy="508000"/>
          </a:xfrm>
          <a:prstGeom prst="ellipse">
            <a:avLst/>
          </a:prstGeom>
          <a:noFill/>
          <a:ln w="412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Book" panose="020B0503020102020204"/>
              <a:ea typeface="+mn-ea"/>
              <a:cs typeface="+mn-cs"/>
            </a:endParaRPr>
          </a:p>
        </p:txBody>
      </p:sp>
      <p:sp>
        <p:nvSpPr>
          <p:cNvPr id="4" name="Oval 3">
            <a:extLst>
              <a:ext uri="{FF2B5EF4-FFF2-40B4-BE49-F238E27FC236}">
                <a16:creationId xmlns:a16="http://schemas.microsoft.com/office/drawing/2014/main" id="{5F5E3678-2F3F-AC20-43CC-BBB84BC498DD}"/>
              </a:ext>
            </a:extLst>
          </p:cNvPr>
          <p:cNvSpPr/>
          <p:nvPr/>
        </p:nvSpPr>
        <p:spPr>
          <a:xfrm>
            <a:off x="6242626" y="4461166"/>
            <a:ext cx="863600" cy="546100"/>
          </a:xfrm>
          <a:prstGeom prst="ellipse">
            <a:avLst/>
          </a:prstGeom>
          <a:noFill/>
          <a:ln w="412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Franklin Gothic Book" panose="020B0503020102020204"/>
              <a:ea typeface="+mn-ea"/>
              <a:cs typeface="+mn-cs"/>
            </a:endParaRPr>
          </a:p>
        </p:txBody>
      </p:sp>
      <p:cxnSp>
        <p:nvCxnSpPr>
          <p:cNvPr id="9" name="Straight Arrow Connector 8">
            <a:extLst>
              <a:ext uri="{FF2B5EF4-FFF2-40B4-BE49-F238E27FC236}">
                <a16:creationId xmlns:a16="http://schemas.microsoft.com/office/drawing/2014/main" id="{0F1ABDC5-FC09-B064-DC11-B1F56C06741A}"/>
              </a:ext>
            </a:extLst>
          </p:cNvPr>
          <p:cNvCxnSpPr>
            <a:cxnSpLocks/>
          </p:cNvCxnSpPr>
          <p:nvPr/>
        </p:nvCxnSpPr>
        <p:spPr>
          <a:xfrm>
            <a:off x="6102350" y="2082800"/>
            <a:ext cx="401638" cy="2302164"/>
          </a:xfrm>
          <a:prstGeom prst="straightConnector1">
            <a:avLst/>
          </a:prstGeom>
          <a:ln>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6A141CA2-7F0D-9077-2F9C-C887BCBF8755}"/>
              </a:ext>
            </a:extLst>
          </p:cNvPr>
          <p:cNvCxnSpPr>
            <a:cxnSpLocks/>
            <a:stCxn id="107528" idx="2"/>
          </p:cNvCxnSpPr>
          <p:nvPr/>
        </p:nvCxnSpPr>
        <p:spPr>
          <a:xfrm>
            <a:off x="8248650" y="2059454"/>
            <a:ext cx="282286" cy="232551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7527" name="TextBox 16">
            <a:extLst>
              <a:ext uri="{FF2B5EF4-FFF2-40B4-BE49-F238E27FC236}">
                <a16:creationId xmlns:a16="http://schemas.microsoft.com/office/drawing/2014/main" id="{D1A9ECE8-3F30-2AF8-58E7-F3A54AF73FDF}"/>
              </a:ext>
            </a:extLst>
          </p:cNvPr>
          <p:cNvSpPr txBox="1">
            <a:spLocks noChangeArrowheads="1"/>
          </p:cNvSpPr>
          <p:nvPr/>
        </p:nvSpPr>
        <p:spPr bwMode="auto">
          <a:xfrm>
            <a:off x="5578475" y="1536234"/>
            <a:ext cx="10223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entury Schoolbook" panose="02040604050505020304" pitchFamily="18" charset="0"/>
              </a:defRPr>
            </a:lvl1pPr>
            <a:lvl2pPr marL="742950" indent="-285750">
              <a:defRPr>
                <a:solidFill>
                  <a:schemeClr val="tx1"/>
                </a:solidFill>
                <a:latin typeface="Century Schoolbook" panose="02040604050505020304" pitchFamily="18" charset="0"/>
              </a:defRPr>
            </a:lvl2pPr>
            <a:lvl3pPr marL="1143000" indent="-228600">
              <a:defRPr>
                <a:solidFill>
                  <a:schemeClr val="tx1"/>
                </a:solidFill>
                <a:latin typeface="Century Schoolbook" panose="02040604050505020304" pitchFamily="18" charset="0"/>
              </a:defRPr>
            </a:lvl3pPr>
            <a:lvl4pPr marL="1600200" indent="-228600">
              <a:defRPr>
                <a:solidFill>
                  <a:schemeClr val="tx1"/>
                </a:solidFill>
                <a:latin typeface="Century Schoolbook" panose="02040604050505020304" pitchFamily="18" charset="0"/>
              </a:defRPr>
            </a:lvl4pPr>
            <a:lvl5pPr marL="2057400" indent="-228600">
              <a:defRPr>
                <a:solidFill>
                  <a:schemeClr val="tx1"/>
                </a:solidFill>
                <a:latin typeface="Century Schoolbook" panose="02040604050505020304" pitchFamily="18" charset="0"/>
              </a:defRPr>
            </a:lvl5pPr>
            <a:lvl6pPr marL="2514600" indent="-228600" defTabSz="457200" eaLnBrk="0" fontAlgn="base" hangingPunct="0">
              <a:spcBef>
                <a:spcPct val="0"/>
              </a:spcBef>
              <a:spcAft>
                <a:spcPct val="0"/>
              </a:spcAft>
              <a:defRPr>
                <a:solidFill>
                  <a:schemeClr val="tx1"/>
                </a:solidFill>
                <a:latin typeface="Century Schoolbook" panose="02040604050505020304" pitchFamily="18" charset="0"/>
              </a:defRPr>
            </a:lvl6pPr>
            <a:lvl7pPr marL="2971800" indent="-228600" defTabSz="457200" eaLnBrk="0" fontAlgn="base" hangingPunct="0">
              <a:spcBef>
                <a:spcPct val="0"/>
              </a:spcBef>
              <a:spcAft>
                <a:spcPct val="0"/>
              </a:spcAft>
              <a:defRPr>
                <a:solidFill>
                  <a:schemeClr val="tx1"/>
                </a:solidFill>
                <a:latin typeface="Century Schoolbook" panose="02040604050505020304" pitchFamily="18" charset="0"/>
              </a:defRPr>
            </a:lvl7pPr>
            <a:lvl8pPr marL="3429000" indent="-228600" defTabSz="457200" eaLnBrk="0" fontAlgn="base" hangingPunct="0">
              <a:spcBef>
                <a:spcPct val="0"/>
              </a:spcBef>
              <a:spcAft>
                <a:spcPct val="0"/>
              </a:spcAft>
              <a:defRPr>
                <a:solidFill>
                  <a:schemeClr val="tx1"/>
                </a:solidFill>
                <a:latin typeface="Century Schoolbook" panose="02040604050505020304" pitchFamily="18" charset="0"/>
              </a:defRPr>
            </a:lvl8pPr>
            <a:lvl9pPr marL="3886200" indent="-228600" defTabSz="457200" eaLnBrk="0" fontAlgn="base" hangingPunct="0">
              <a:spcBef>
                <a:spcPct val="0"/>
              </a:spcBef>
              <a:spcAft>
                <a:spcPct val="0"/>
              </a:spcAft>
              <a:defRPr>
                <a:solidFill>
                  <a:schemeClr val="tx1"/>
                </a:solidFill>
                <a:latin typeface="Century Schoolbook" panose="020406040505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altLang="en-US" sz="2800" b="1" i="0" u="none" strike="noStrike" kern="1200" cap="none" spc="0" normalizeH="0" baseline="0" noProof="0" dirty="0">
                <a:ln>
                  <a:noFill/>
                </a:ln>
                <a:solidFill>
                  <a:srgbClr val="00B0F0"/>
                </a:solidFill>
                <a:effectLst/>
                <a:uLnTx/>
                <a:uFillTx/>
                <a:latin typeface="Franklin Gothic Book" panose="020B0503020102020204" pitchFamily="34" charset="0"/>
                <a:ea typeface="+mn-ea"/>
                <a:cs typeface="+mn-cs"/>
              </a:rPr>
              <a:t>TANF</a:t>
            </a:r>
          </a:p>
        </p:txBody>
      </p:sp>
      <p:sp>
        <p:nvSpPr>
          <p:cNvPr id="107528" name="TextBox 17">
            <a:extLst>
              <a:ext uri="{FF2B5EF4-FFF2-40B4-BE49-F238E27FC236}">
                <a16:creationId xmlns:a16="http://schemas.microsoft.com/office/drawing/2014/main" id="{90F156E9-9580-6911-8281-556DDE052B1E}"/>
              </a:ext>
            </a:extLst>
          </p:cNvPr>
          <p:cNvSpPr txBox="1">
            <a:spLocks noChangeArrowheads="1"/>
          </p:cNvSpPr>
          <p:nvPr/>
        </p:nvSpPr>
        <p:spPr bwMode="auto">
          <a:xfrm>
            <a:off x="7737475" y="1536234"/>
            <a:ext cx="10223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entury Schoolbook" panose="02040604050505020304" pitchFamily="18" charset="0"/>
              </a:defRPr>
            </a:lvl1pPr>
            <a:lvl2pPr marL="742950" indent="-285750">
              <a:defRPr>
                <a:solidFill>
                  <a:schemeClr val="tx1"/>
                </a:solidFill>
                <a:latin typeface="Century Schoolbook" panose="02040604050505020304" pitchFamily="18" charset="0"/>
              </a:defRPr>
            </a:lvl2pPr>
            <a:lvl3pPr marL="1143000" indent="-228600">
              <a:defRPr>
                <a:solidFill>
                  <a:schemeClr val="tx1"/>
                </a:solidFill>
                <a:latin typeface="Century Schoolbook" panose="02040604050505020304" pitchFamily="18" charset="0"/>
              </a:defRPr>
            </a:lvl3pPr>
            <a:lvl4pPr marL="1600200" indent="-228600">
              <a:defRPr>
                <a:solidFill>
                  <a:schemeClr val="tx1"/>
                </a:solidFill>
                <a:latin typeface="Century Schoolbook" panose="02040604050505020304" pitchFamily="18" charset="0"/>
              </a:defRPr>
            </a:lvl4pPr>
            <a:lvl5pPr marL="2057400" indent="-228600">
              <a:defRPr>
                <a:solidFill>
                  <a:schemeClr val="tx1"/>
                </a:solidFill>
                <a:latin typeface="Century Schoolbook" panose="02040604050505020304" pitchFamily="18" charset="0"/>
              </a:defRPr>
            </a:lvl5pPr>
            <a:lvl6pPr marL="2514600" indent="-228600" defTabSz="457200" eaLnBrk="0" fontAlgn="base" hangingPunct="0">
              <a:spcBef>
                <a:spcPct val="0"/>
              </a:spcBef>
              <a:spcAft>
                <a:spcPct val="0"/>
              </a:spcAft>
              <a:defRPr>
                <a:solidFill>
                  <a:schemeClr val="tx1"/>
                </a:solidFill>
                <a:latin typeface="Century Schoolbook" panose="02040604050505020304" pitchFamily="18" charset="0"/>
              </a:defRPr>
            </a:lvl6pPr>
            <a:lvl7pPr marL="2971800" indent="-228600" defTabSz="457200" eaLnBrk="0" fontAlgn="base" hangingPunct="0">
              <a:spcBef>
                <a:spcPct val="0"/>
              </a:spcBef>
              <a:spcAft>
                <a:spcPct val="0"/>
              </a:spcAft>
              <a:defRPr>
                <a:solidFill>
                  <a:schemeClr val="tx1"/>
                </a:solidFill>
                <a:latin typeface="Century Schoolbook" panose="02040604050505020304" pitchFamily="18" charset="0"/>
              </a:defRPr>
            </a:lvl7pPr>
            <a:lvl8pPr marL="3429000" indent="-228600" defTabSz="457200" eaLnBrk="0" fontAlgn="base" hangingPunct="0">
              <a:spcBef>
                <a:spcPct val="0"/>
              </a:spcBef>
              <a:spcAft>
                <a:spcPct val="0"/>
              </a:spcAft>
              <a:defRPr>
                <a:solidFill>
                  <a:schemeClr val="tx1"/>
                </a:solidFill>
                <a:latin typeface="Century Schoolbook" panose="02040604050505020304" pitchFamily="18" charset="0"/>
              </a:defRPr>
            </a:lvl8pPr>
            <a:lvl9pPr marL="3886200" indent="-228600" defTabSz="457200" eaLnBrk="0" fontAlgn="base" hangingPunct="0">
              <a:spcBef>
                <a:spcPct val="0"/>
              </a:spcBef>
              <a:spcAft>
                <a:spcPct val="0"/>
              </a:spcAft>
              <a:defRPr>
                <a:solidFill>
                  <a:schemeClr val="tx1"/>
                </a:solidFill>
                <a:latin typeface="Century Schoolbook" panose="020406040505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altLang="en-US" sz="2800" b="1" i="0" u="none" strike="noStrike" kern="1200" cap="none" spc="0" normalizeH="0" baseline="0" noProof="0" dirty="0">
                <a:ln>
                  <a:noFill/>
                </a:ln>
                <a:solidFill>
                  <a:srgbClr val="FF0000"/>
                </a:solidFill>
                <a:effectLst/>
                <a:uLnTx/>
                <a:uFillTx/>
                <a:latin typeface="Franklin Gothic Book" panose="020B0503020102020204" pitchFamily="34" charset="0"/>
                <a:ea typeface="+mn-ea"/>
                <a:cs typeface="+mn-cs"/>
              </a:rPr>
              <a:t>MOE</a:t>
            </a:r>
          </a:p>
        </p:txBody>
      </p:sp>
      <p:sp>
        <p:nvSpPr>
          <p:cNvPr id="5" name="Title 4">
            <a:extLst>
              <a:ext uri="{FF2B5EF4-FFF2-40B4-BE49-F238E27FC236}">
                <a16:creationId xmlns:a16="http://schemas.microsoft.com/office/drawing/2014/main" id="{2A83D3C5-5AA5-B6E7-080D-80C026A9F6F1}"/>
              </a:ext>
            </a:extLst>
          </p:cNvPr>
          <p:cNvSpPr>
            <a:spLocks noGrp="1"/>
          </p:cNvSpPr>
          <p:nvPr>
            <p:ph type="title"/>
          </p:nvPr>
        </p:nvSpPr>
        <p:spPr>
          <a:xfrm>
            <a:off x="852488" y="482600"/>
            <a:ext cx="9601200" cy="690563"/>
          </a:xfrm>
        </p:spPr>
        <p:txBody>
          <a:bodyPr>
            <a:noAutofit/>
          </a:bodyPr>
          <a:lstStyle/>
          <a:p>
            <a:pPr>
              <a:defRPr/>
            </a:pPr>
            <a:r>
              <a:rPr lang="en-US" sz="4800" b="1" dirty="0">
                <a:solidFill>
                  <a:srgbClr val="5B9BD5"/>
                </a:solidFill>
              </a:rPr>
              <a:t>Where to find amounts…..</a:t>
            </a:r>
          </a:p>
        </p:txBody>
      </p:sp>
      <p:sp>
        <p:nvSpPr>
          <p:cNvPr id="107530" name="TextBox 6">
            <a:extLst>
              <a:ext uri="{FF2B5EF4-FFF2-40B4-BE49-F238E27FC236}">
                <a16:creationId xmlns:a16="http://schemas.microsoft.com/office/drawing/2014/main" id="{76EBF62A-89D6-919E-0FEB-7CDF5EEEEB9F}"/>
              </a:ext>
            </a:extLst>
          </p:cNvPr>
          <p:cNvSpPr txBox="1">
            <a:spLocks noChangeArrowheads="1"/>
          </p:cNvSpPr>
          <p:nvPr/>
        </p:nvSpPr>
        <p:spPr bwMode="auto">
          <a:xfrm>
            <a:off x="983159" y="1536234"/>
            <a:ext cx="418673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entury Schoolbook" panose="02040604050505020304" pitchFamily="18" charset="0"/>
              </a:defRPr>
            </a:lvl1pPr>
            <a:lvl2pPr marL="742950" indent="-285750">
              <a:defRPr>
                <a:solidFill>
                  <a:schemeClr val="tx1"/>
                </a:solidFill>
                <a:latin typeface="Century Schoolbook" panose="02040604050505020304" pitchFamily="18" charset="0"/>
              </a:defRPr>
            </a:lvl2pPr>
            <a:lvl3pPr marL="1143000" indent="-228600">
              <a:defRPr>
                <a:solidFill>
                  <a:schemeClr val="tx1"/>
                </a:solidFill>
                <a:latin typeface="Century Schoolbook" panose="02040604050505020304" pitchFamily="18" charset="0"/>
              </a:defRPr>
            </a:lvl3pPr>
            <a:lvl4pPr marL="1600200" indent="-228600">
              <a:defRPr>
                <a:solidFill>
                  <a:schemeClr val="tx1"/>
                </a:solidFill>
                <a:latin typeface="Century Schoolbook" panose="02040604050505020304" pitchFamily="18" charset="0"/>
              </a:defRPr>
            </a:lvl4pPr>
            <a:lvl5pPr marL="2057400" indent="-228600">
              <a:defRPr>
                <a:solidFill>
                  <a:schemeClr val="tx1"/>
                </a:solidFill>
                <a:latin typeface="Century Schoolbook" panose="02040604050505020304" pitchFamily="18" charset="0"/>
              </a:defRPr>
            </a:lvl5pPr>
            <a:lvl6pPr marL="2514600" indent="-228600" defTabSz="457200" eaLnBrk="0" fontAlgn="base" hangingPunct="0">
              <a:spcBef>
                <a:spcPct val="0"/>
              </a:spcBef>
              <a:spcAft>
                <a:spcPct val="0"/>
              </a:spcAft>
              <a:defRPr>
                <a:solidFill>
                  <a:schemeClr val="tx1"/>
                </a:solidFill>
                <a:latin typeface="Century Schoolbook" panose="02040604050505020304" pitchFamily="18" charset="0"/>
              </a:defRPr>
            </a:lvl6pPr>
            <a:lvl7pPr marL="2971800" indent="-228600" defTabSz="457200" eaLnBrk="0" fontAlgn="base" hangingPunct="0">
              <a:spcBef>
                <a:spcPct val="0"/>
              </a:spcBef>
              <a:spcAft>
                <a:spcPct val="0"/>
              </a:spcAft>
              <a:defRPr>
                <a:solidFill>
                  <a:schemeClr val="tx1"/>
                </a:solidFill>
                <a:latin typeface="Century Schoolbook" panose="02040604050505020304" pitchFamily="18" charset="0"/>
              </a:defRPr>
            </a:lvl7pPr>
            <a:lvl8pPr marL="3429000" indent="-228600" defTabSz="457200" eaLnBrk="0" fontAlgn="base" hangingPunct="0">
              <a:spcBef>
                <a:spcPct val="0"/>
              </a:spcBef>
              <a:spcAft>
                <a:spcPct val="0"/>
              </a:spcAft>
              <a:defRPr>
                <a:solidFill>
                  <a:schemeClr val="tx1"/>
                </a:solidFill>
                <a:latin typeface="Century Schoolbook" panose="02040604050505020304" pitchFamily="18" charset="0"/>
              </a:defRPr>
            </a:lvl8pPr>
            <a:lvl9pPr marL="3886200" indent="-228600" defTabSz="457200" eaLnBrk="0" fontAlgn="base" hangingPunct="0">
              <a:spcBef>
                <a:spcPct val="0"/>
              </a:spcBef>
              <a:spcAft>
                <a:spcPct val="0"/>
              </a:spcAft>
              <a:defRPr>
                <a:solidFill>
                  <a:schemeClr val="tx1"/>
                </a:solidFill>
                <a:latin typeface="Century Schoolbook" panose="02040604050505020304" pitchFamily="18" charset="0"/>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altLang="en-US" sz="2800" b="1" i="0" u="none" strike="noStrike" kern="1200" cap="none" spc="0" normalizeH="0" baseline="0" noProof="0" dirty="0">
                <a:ln>
                  <a:noFill/>
                </a:ln>
                <a:solidFill>
                  <a:srgbClr val="ED7D31"/>
                </a:solidFill>
                <a:effectLst/>
                <a:uLnTx/>
                <a:uFillTx/>
                <a:latin typeface="Franklin Gothic Book" panose="020B0503020102020204" pitchFamily="34" charset="0"/>
                <a:ea typeface="+mn-ea"/>
                <a:cs typeface="+mn-cs"/>
              </a:rPr>
              <a:t>County Budget Estimate</a:t>
            </a:r>
          </a:p>
        </p:txBody>
      </p:sp>
    </p:spTree>
    <p:extLst>
      <p:ext uri="{BB962C8B-B14F-4D97-AF65-F5344CB8AC3E}">
        <p14:creationId xmlns:p14="http://schemas.microsoft.com/office/powerpoint/2010/main" val="254876726"/>
      </p:ext>
    </p:extLst>
  </p:cSld>
  <p:clrMapOvr>
    <a:masterClrMapping/>
  </p:clrMapOvr>
  <p:transition spd="slow"/>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85DBCB-C0AE-2F72-A3A4-DD4C40157F9F}"/>
              </a:ext>
            </a:extLst>
          </p:cNvPr>
          <p:cNvSpPr>
            <a:spLocks noGrp="1"/>
          </p:cNvSpPr>
          <p:nvPr>
            <p:ph type="title"/>
          </p:nvPr>
        </p:nvSpPr>
        <p:spPr>
          <a:xfrm>
            <a:off x="838200" y="164826"/>
            <a:ext cx="10515600" cy="1325563"/>
          </a:xfrm>
        </p:spPr>
        <p:txBody>
          <a:bodyPr>
            <a:normAutofit/>
          </a:bodyPr>
          <a:lstStyle/>
          <a:p>
            <a:pPr>
              <a:defRPr/>
            </a:pPr>
            <a:r>
              <a:rPr lang="en-US" sz="4800" b="1" dirty="0">
                <a:solidFill>
                  <a:srgbClr val="5B9BD5"/>
                </a:solidFill>
              </a:rPr>
              <a:t>When to meet your MOE</a:t>
            </a:r>
          </a:p>
        </p:txBody>
      </p:sp>
      <p:sp>
        <p:nvSpPr>
          <p:cNvPr id="3" name="Content Placeholder 2">
            <a:extLst>
              <a:ext uri="{FF2B5EF4-FFF2-40B4-BE49-F238E27FC236}">
                <a16:creationId xmlns:a16="http://schemas.microsoft.com/office/drawing/2014/main" id="{55008776-DA74-82DD-2283-FB07DCE1630E}"/>
              </a:ext>
            </a:extLst>
          </p:cNvPr>
          <p:cNvSpPr>
            <a:spLocks noGrp="1"/>
          </p:cNvSpPr>
          <p:nvPr>
            <p:ph idx="1"/>
          </p:nvPr>
        </p:nvSpPr>
        <p:spPr>
          <a:xfrm>
            <a:off x="838200" y="1402081"/>
            <a:ext cx="10515600" cy="4774882"/>
          </a:xfrm>
        </p:spPr>
        <p:txBody>
          <a:bodyPr>
            <a:normAutofit/>
          </a:bodyPr>
          <a:lstStyle/>
          <a:p>
            <a:pPr marL="0" indent="0">
              <a:buClr>
                <a:srgbClr val="ED7D31"/>
              </a:buClr>
              <a:buNone/>
              <a:defRPr/>
            </a:pPr>
            <a:r>
              <a:rPr lang="en-US" sz="3000" b="1" dirty="0">
                <a:solidFill>
                  <a:srgbClr val="ED7B2E"/>
                </a:solidFill>
              </a:rPr>
              <a:t>Have a plan…</a:t>
            </a:r>
          </a:p>
          <a:p>
            <a:pPr>
              <a:buClr>
                <a:srgbClr val="ED7D31"/>
              </a:buClr>
              <a:defRPr/>
            </a:pPr>
            <a:r>
              <a:rPr lang="en-US" sz="3000" dirty="0">
                <a:solidFill>
                  <a:srgbClr val="023F5C"/>
                </a:solidFill>
              </a:rPr>
              <a:t>Never wait until the 12</a:t>
            </a:r>
            <a:r>
              <a:rPr lang="en-US" sz="3000" baseline="30000" dirty="0">
                <a:solidFill>
                  <a:srgbClr val="023F5C"/>
                </a:solidFill>
              </a:rPr>
              <a:t>th</a:t>
            </a:r>
            <a:r>
              <a:rPr lang="en-US" sz="3000" dirty="0">
                <a:solidFill>
                  <a:srgbClr val="023F5C"/>
                </a:solidFill>
              </a:rPr>
              <a:t> month  (which is MAY service month reported in June)</a:t>
            </a:r>
          </a:p>
          <a:p>
            <a:pPr>
              <a:buClr>
                <a:srgbClr val="ED7D31"/>
              </a:buClr>
              <a:defRPr/>
            </a:pPr>
            <a:r>
              <a:rPr lang="en-US" sz="3000" dirty="0">
                <a:solidFill>
                  <a:srgbClr val="023F5C"/>
                </a:solidFill>
              </a:rPr>
              <a:t>Monitor your TANF to make sure you are not overspending each quarter (and if you are – could some of those cases be coded to MOE?)</a:t>
            </a:r>
          </a:p>
          <a:p>
            <a:pPr>
              <a:buClr>
                <a:srgbClr val="ED7D31"/>
              </a:buClr>
              <a:defRPr/>
            </a:pPr>
            <a:r>
              <a:rPr lang="en-US" sz="3000" dirty="0">
                <a:solidFill>
                  <a:srgbClr val="023F5C"/>
                </a:solidFill>
              </a:rPr>
              <a:t>If you have met your MOE and you still have TANF dollars you may want to have discussions with your LBL regarding other opportunities to pull down these funds, for example, TEA-FC</a:t>
            </a:r>
          </a:p>
          <a:p>
            <a:pPr marL="0" indent="0">
              <a:buFont typeface="Arial" panose="020B0604020202020204" pitchFamily="34" charset="0"/>
              <a:buNone/>
              <a:defRPr/>
            </a:pPr>
            <a:endParaRPr lang="en-US" dirty="0"/>
          </a:p>
          <a:p>
            <a:pPr>
              <a:defRPr/>
            </a:pPr>
            <a:endParaRPr lang="en-US" dirty="0"/>
          </a:p>
          <a:p>
            <a:pPr>
              <a:defRPr/>
            </a:pPr>
            <a:endParaRPr lang="en-US" dirty="0"/>
          </a:p>
        </p:txBody>
      </p:sp>
      <p:pic>
        <p:nvPicPr>
          <p:cNvPr id="4" name="Picture 3">
            <a:extLst>
              <a:ext uri="{FF2B5EF4-FFF2-40B4-BE49-F238E27FC236}">
                <a16:creationId xmlns:a16="http://schemas.microsoft.com/office/drawing/2014/main" id="{2DB076D6-84E2-90FC-3948-3019A122418D}"/>
              </a:ext>
            </a:extLst>
          </p:cNvPr>
          <p:cNvPicPr>
            <a:picLocks noChangeAspect="1"/>
          </p:cNvPicPr>
          <p:nvPr/>
        </p:nvPicPr>
        <p:blipFill>
          <a:blip r:embed="rId3"/>
          <a:stretch>
            <a:fillRect/>
          </a:stretch>
        </p:blipFill>
        <p:spPr>
          <a:xfrm rot="5400000">
            <a:off x="5975970" y="323262"/>
            <a:ext cx="240060" cy="12192001"/>
          </a:xfrm>
          <a:prstGeom prst="rect">
            <a:avLst/>
          </a:prstGeom>
        </p:spPr>
      </p:pic>
      <p:pic>
        <p:nvPicPr>
          <p:cNvPr id="5" name="Picture 4">
            <a:extLst>
              <a:ext uri="{FF2B5EF4-FFF2-40B4-BE49-F238E27FC236}">
                <a16:creationId xmlns:a16="http://schemas.microsoft.com/office/drawing/2014/main" id="{69B14924-4A47-C2E1-E121-A3EFA13F92A1}"/>
              </a:ext>
            </a:extLst>
          </p:cNvPr>
          <p:cNvPicPr>
            <a:picLocks noChangeAspect="1"/>
          </p:cNvPicPr>
          <p:nvPr/>
        </p:nvPicPr>
        <p:blipFill>
          <a:blip r:embed="rId4"/>
          <a:stretch>
            <a:fillRect/>
          </a:stretch>
        </p:blipFill>
        <p:spPr>
          <a:xfrm>
            <a:off x="0" y="6533252"/>
            <a:ext cx="12192000" cy="316992"/>
          </a:xfrm>
          <a:prstGeom prst="rect">
            <a:avLst/>
          </a:prstGeom>
        </p:spPr>
      </p:pic>
    </p:spTree>
    <p:extLst>
      <p:ext uri="{BB962C8B-B14F-4D97-AF65-F5344CB8AC3E}">
        <p14:creationId xmlns:p14="http://schemas.microsoft.com/office/powerpoint/2010/main" val="2164305668"/>
      </p:ext>
    </p:extLst>
  </p:cSld>
  <p:clrMapOvr>
    <a:masterClrMapping/>
  </p:clrMapOvr>
  <p:transition spd="slow"/>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A27611-F8D4-E7AE-FE9F-9F5AFB0F79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781131-A3F7-31E9-5C08-598FC3525925}"/>
              </a:ext>
            </a:extLst>
          </p:cNvPr>
          <p:cNvSpPr>
            <a:spLocks noGrp="1"/>
          </p:cNvSpPr>
          <p:nvPr>
            <p:ph type="title"/>
          </p:nvPr>
        </p:nvSpPr>
        <p:spPr>
          <a:xfrm>
            <a:off x="838200" y="164826"/>
            <a:ext cx="10515600" cy="1325563"/>
          </a:xfrm>
        </p:spPr>
        <p:txBody>
          <a:bodyPr>
            <a:normAutofit/>
          </a:bodyPr>
          <a:lstStyle/>
          <a:p>
            <a:pPr>
              <a:defRPr/>
            </a:pPr>
            <a:r>
              <a:rPr lang="en-US" sz="4800" b="1" dirty="0">
                <a:solidFill>
                  <a:srgbClr val="5B9BD5"/>
                </a:solidFill>
              </a:rPr>
              <a:t>Tracking your MOE</a:t>
            </a:r>
          </a:p>
        </p:txBody>
      </p:sp>
      <p:sp>
        <p:nvSpPr>
          <p:cNvPr id="3" name="Content Placeholder 2">
            <a:extLst>
              <a:ext uri="{FF2B5EF4-FFF2-40B4-BE49-F238E27FC236}">
                <a16:creationId xmlns:a16="http://schemas.microsoft.com/office/drawing/2014/main" id="{C7D23C7F-68B4-FD23-4D22-2EA2E1C2B8F4}"/>
              </a:ext>
            </a:extLst>
          </p:cNvPr>
          <p:cNvSpPr>
            <a:spLocks noGrp="1"/>
          </p:cNvSpPr>
          <p:nvPr>
            <p:ph idx="1"/>
          </p:nvPr>
        </p:nvSpPr>
        <p:spPr>
          <a:xfrm>
            <a:off x="838200" y="1402081"/>
            <a:ext cx="10515600" cy="4774882"/>
          </a:xfrm>
        </p:spPr>
        <p:txBody>
          <a:bodyPr>
            <a:normAutofit/>
          </a:bodyPr>
          <a:lstStyle/>
          <a:p>
            <a:pPr marL="0" indent="0">
              <a:buClr>
                <a:srgbClr val="ED7D31"/>
              </a:buClr>
              <a:buNone/>
              <a:defRPr/>
            </a:pPr>
            <a:endParaRPr lang="en-US" dirty="0"/>
          </a:p>
          <a:p>
            <a:pPr>
              <a:defRPr/>
            </a:pPr>
            <a:endParaRPr lang="en-US" dirty="0"/>
          </a:p>
          <a:p>
            <a:pPr>
              <a:defRPr/>
            </a:pPr>
            <a:endParaRPr lang="en-US" dirty="0"/>
          </a:p>
        </p:txBody>
      </p:sp>
      <p:pic>
        <p:nvPicPr>
          <p:cNvPr id="7" name="Picture 6">
            <a:extLst>
              <a:ext uri="{FF2B5EF4-FFF2-40B4-BE49-F238E27FC236}">
                <a16:creationId xmlns:a16="http://schemas.microsoft.com/office/drawing/2014/main" id="{323A0DE1-049E-BA2F-365E-4A788BAE08FE}"/>
              </a:ext>
            </a:extLst>
          </p:cNvPr>
          <p:cNvPicPr>
            <a:picLocks noChangeAspect="1"/>
          </p:cNvPicPr>
          <p:nvPr/>
        </p:nvPicPr>
        <p:blipFill>
          <a:blip r:embed="rId3"/>
          <a:stretch>
            <a:fillRect/>
          </a:stretch>
        </p:blipFill>
        <p:spPr>
          <a:xfrm>
            <a:off x="734248" y="1303838"/>
            <a:ext cx="10672302" cy="5369447"/>
          </a:xfrm>
          <a:prstGeom prst="rect">
            <a:avLst/>
          </a:prstGeom>
        </p:spPr>
      </p:pic>
      <p:pic>
        <p:nvPicPr>
          <p:cNvPr id="6" name="Picture 5">
            <a:extLst>
              <a:ext uri="{FF2B5EF4-FFF2-40B4-BE49-F238E27FC236}">
                <a16:creationId xmlns:a16="http://schemas.microsoft.com/office/drawing/2014/main" id="{84E3FE5C-E017-37AE-1DE7-09F779CDD0F2}"/>
              </a:ext>
            </a:extLst>
          </p:cNvPr>
          <p:cNvPicPr>
            <a:picLocks noChangeAspect="1"/>
          </p:cNvPicPr>
          <p:nvPr/>
        </p:nvPicPr>
        <p:blipFill>
          <a:blip r:embed="rId4"/>
          <a:stretch>
            <a:fillRect/>
          </a:stretch>
        </p:blipFill>
        <p:spPr>
          <a:xfrm rot="16200000">
            <a:off x="-3270504" y="3270504"/>
            <a:ext cx="6858000" cy="316992"/>
          </a:xfrm>
          <a:prstGeom prst="rect">
            <a:avLst/>
          </a:prstGeom>
        </p:spPr>
      </p:pic>
      <p:pic>
        <p:nvPicPr>
          <p:cNvPr id="8" name="Picture 7">
            <a:extLst>
              <a:ext uri="{FF2B5EF4-FFF2-40B4-BE49-F238E27FC236}">
                <a16:creationId xmlns:a16="http://schemas.microsoft.com/office/drawing/2014/main" id="{9CABD795-3814-8E67-C911-F539FFFADC76}"/>
              </a:ext>
            </a:extLst>
          </p:cNvPr>
          <p:cNvPicPr>
            <a:picLocks noChangeAspect="1"/>
          </p:cNvPicPr>
          <p:nvPr/>
        </p:nvPicPr>
        <p:blipFill>
          <a:blip r:embed="rId5"/>
          <a:stretch>
            <a:fillRect/>
          </a:stretch>
        </p:blipFill>
        <p:spPr>
          <a:xfrm>
            <a:off x="337551" y="0"/>
            <a:ext cx="180135" cy="6858000"/>
          </a:xfrm>
          <a:prstGeom prst="rect">
            <a:avLst/>
          </a:prstGeom>
        </p:spPr>
      </p:pic>
      <p:pic>
        <p:nvPicPr>
          <p:cNvPr id="9" name="Picture 8">
            <a:extLst>
              <a:ext uri="{FF2B5EF4-FFF2-40B4-BE49-F238E27FC236}">
                <a16:creationId xmlns:a16="http://schemas.microsoft.com/office/drawing/2014/main" id="{C1801C02-A9D4-4564-445B-5BF399794B6F}"/>
              </a:ext>
            </a:extLst>
          </p:cNvPr>
          <p:cNvPicPr>
            <a:picLocks noChangeAspect="1"/>
          </p:cNvPicPr>
          <p:nvPr/>
        </p:nvPicPr>
        <p:blipFill>
          <a:blip r:embed="rId5"/>
          <a:stretch>
            <a:fillRect/>
          </a:stretch>
        </p:blipFill>
        <p:spPr>
          <a:xfrm>
            <a:off x="11688994" y="1568"/>
            <a:ext cx="180135" cy="6858000"/>
          </a:xfrm>
          <a:prstGeom prst="rect">
            <a:avLst/>
          </a:prstGeom>
        </p:spPr>
      </p:pic>
      <p:pic>
        <p:nvPicPr>
          <p:cNvPr id="10" name="Picture 9">
            <a:extLst>
              <a:ext uri="{FF2B5EF4-FFF2-40B4-BE49-F238E27FC236}">
                <a16:creationId xmlns:a16="http://schemas.microsoft.com/office/drawing/2014/main" id="{AF198820-6721-D6AB-99A1-AB379B92B844}"/>
              </a:ext>
            </a:extLst>
          </p:cNvPr>
          <p:cNvPicPr>
            <a:picLocks noChangeAspect="1"/>
          </p:cNvPicPr>
          <p:nvPr/>
        </p:nvPicPr>
        <p:blipFill>
          <a:blip r:embed="rId4"/>
          <a:stretch>
            <a:fillRect/>
          </a:stretch>
        </p:blipFill>
        <p:spPr>
          <a:xfrm rot="16200000">
            <a:off x="8604504" y="3270504"/>
            <a:ext cx="6858000" cy="316992"/>
          </a:xfrm>
          <a:prstGeom prst="rect">
            <a:avLst/>
          </a:prstGeom>
        </p:spPr>
      </p:pic>
    </p:spTree>
    <p:extLst>
      <p:ext uri="{BB962C8B-B14F-4D97-AF65-F5344CB8AC3E}">
        <p14:creationId xmlns:p14="http://schemas.microsoft.com/office/powerpoint/2010/main" val="2793555133"/>
      </p:ext>
    </p:extLst>
  </p:cSld>
  <p:clrMapOvr>
    <a:masterClrMapping/>
  </p:clrMapOvr>
  <p:transition spd="slow"/>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5D7659-0532-0F94-189A-5D62D7FF23B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BF22831-0B89-8D58-49FA-FB2F4E64D8E1}"/>
              </a:ext>
            </a:extLst>
          </p:cNvPr>
          <p:cNvSpPr>
            <a:spLocks noGrp="1"/>
          </p:cNvSpPr>
          <p:nvPr>
            <p:ph idx="1"/>
          </p:nvPr>
        </p:nvSpPr>
        <p:spPr>
          <a:xfrm>
            <a:off x="1237384" y="1620120"/>
            <a:ext cx="10228379" cy="5014824"/>
          </a:xfrm>
        </p:spPr>
        <p:txBody>
          <a:bodyPr>
            <a:normAutofit/>
          </a:bodyPr>
          <a:lstStyle/>
          <a:p>
            <a:endParaRPr lang="en-US" dirty="0"/>
          </a:p>
          <a:p>
            <a:endParaRPr lang="en-US" dirty="0"/>
          </a:p>
          <a:p>
            <a:endParaRPr lang="en-US" dirty="0"/>
          </a:p>
          <a:p>
            <a:pPr marL="0" indent="0">
              <a:buNone/>
            </a:pPr>
            <a:endParaRPr lang="en-US" dirty="0"/>
          </a:p>
          <a:p>
            <a:endParaRPr lang="en-US" dirty="0"/>
          </a:p>
        </p:txBody>
      </p:sp>
      <p:sp>
        <p:nvSpPr>
          <p:cNvPr id="6" name="Title 1">
            <a:extLst>
              <a:ext uri="{FF2B5EF4-FFF2-40B4-BE49-F238E27FC236}">
                <a16:creationId xmlns:a16="http://schemas.microsoft.com/office/drawing/2014/main" id="{C670E922-35E6-7499-2DE1-43CCC2DB1466}"/>
              </a:ext>
            </a:extLst>
          </p:cNvPr>
          <p:cNvSpPr>
            <a:spLocks noGrp="1"/>
          </p:cNvSpPr>
          <p:nvPr>
            <p:ph type="title"/>
          </p:nvPr>
        </p:nvSpPr>
        <p:spPr>
          <a:xfrm>
            <a:off x="1331648" y="223056"/>
            <a:ext cx="7995515" cy="1152074"/>
          </a:xfrm>
        </p:spPr>
        <p:txBody>
          <a:bodyPr>
            <a:normAutofit fontScale="90000"/>
          </a:bodyPr>
          <a:lstStyle/>
          <a:p>
            <a:r>
              <a:rPr lang="en-US" sz="4800" b="1" dirty="0">
                <a:solidFill>
                  <a:srgbClr val="ED7B2E"/>
                </a:solidFill>
              </a:rPr>
              <a:t>CARS Replacement Project Update</a:t>
            </a:r>
          </a:p>
        </p:txBody>
      </p:sp>
      <p:sp>
        <p:nvSpPr>
          <p:cNvPr id="9" name="Rectangle 8">
            <a:extLst>
              <a:ext uri="{FF2B5EF4-FFF2-40B4-BE49-F238E27FC236}">
                <a16:creationId xmlns:a16="http://schemas.microsoft.com/office/drawing/2014/main" id="{235C999B-A453-819A-5AA1-8779673EF612}"/>
              </a:ext>
            </a:extLst>
          </p:cNvPr>
          <p:cNvSpPr/>
          <p:nvPr/>
        </p:nvSpPr>
        <p:spPr>
          <a:xfrm>
            <a:off x="-4556" y="0"/>
            <a:ext cx="824972" cy="6858000"/>
          </a:xfrm>
          <a:prstGeom prst="rect">
            <a:avLst/>
          </a:prstGeom>
          <a:solidFill>
            <a:srgbClr val="5B9B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5B9BD5"/>
              </a:solidFill>
            </a:endParaRPr>
          </a:p>
        </p:txBody>
      </p:sp>
      <p:pic>
        <p:nvPicPr>
          <p:cNvPr id="10" name="Picture 9">
            <a:extLst>
              <a:ext uri="{FF2B5EF4-FFF2-40B4-BE49-F238E27FC236}">
                <a16:creationId xmlns:a16="http://schemas.microsoft.com/office/drawing/2014/main" id="{91A6626A-7672-1D6B-B04B-4813F11CA247}"/>
              </a:ext>
            </a:extLst>
          </p:cNvPr>
          <p:cNvPicPr>
            <a:picLocks noChangeAspect="1"/>
          </p:cNvPicPr>
          <p:nvPr/>
        </p:nvPicPr>
        <p:blipFill>
          <a:blip r:embed="rId3"/>
          <a:stretch>
            <a:fillRect/>
          </a:stretch>
        </p:blipFill>
        <p:spPr>
          <a:xfrm>
            <a:off x="839747" y="0"/>
            <a:ext cx="180135" cy="6858000"/>
          </a:xfrm>
          <a:prstGeom prst="rect">
            <a:avLst/>
          </a:prstGeom>
        </p:spPr>
      </p:pic>
      <p:sp>
        <p:nvSpPr>
          <p:cNvPr id="2" name="Content Placeholder 2">
            <a:extLst>
              <a:ext uri="{FF2B5EF4-FFF2-40B4-BE49-F238E27FC236}">
                <a16:creationId xmlns:a16="http://schemas.microsoft.com/office/drawing/2014/main" id="{A5E6B43B-8796-FA1E-5B0D-06588DFAA88C}"/>
              </a:ext>
            </a:extLst>
          </p:cNvPr>
          <p:cNvSpPr txBox="1">
            <a:spLocks/>
          </p:cNvSpPr>
          <p:nvPr/>
        </p:nvSpPr>
        <p:spPr>
          <a:xfrm>
            <a:off x="1318970" y="1402080"/>
            <a:ext cx="10515600" cy="535693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1800"/>
              </a:spcBef>
              <a:buClr>
                <a:srgbClr val="5B9BD5"/>
              </a:buClr>
            </a:pPr>
            <a:r>
              <a:rPr lang="en-US" sz="3100" dirty="0">
                <a:solidFill>
                  <a:srgbClr val="023F5C"/>
                </a:solidFill>
              </a:rPr>
              <a:t>Goals is to replace County Administrative Reimbursement System (CARS) and Day Sheets</a:t>
            </a:r>
          </a:p>
          <a:p>
            <a:pPr>
              <a:spcBef>
                <a:spcPts val="1800"/>
              </a:spcBef>
              <a:buClr>
                <a:srgbClr val="5B9BD5"/>
              </a:buClr>
            </a:pPr>
            <a:r>
              <a:rPr lang="en-US" sz="3100" dirty="0">
                <a:solidFill>
                  <a:srgbClr val="023F5C"/>
                </a:solidFill>
              </a:rPr>
              <a:t>Shift from 100% time reporting to Random Moment Time Sampling (RMTS) or RMTS/direct-time reporting hybrid</a:t>
            </a:r>
          </a:p>
          <a:p>
            <a:pPr>
              <a:spcBef>
                <a:spcPts val="1800"/>
              </a:spcBef>
              <a:buClr>
                <a:srgbClr val="5B9BD5"/>
              </a:buClr>
            </a:pPr>
            <a:r>
              <a:rPr lang="en-US" sz="3100" dirty="0">
                <a:solidFill>
                  <a:srgbClr val="023F5C"/>
                </a:solidFill>
              </a:rPr>
              <a:t>Statewide solution</a:t>
            </a:r>
          </a:p>
          <a:p>
            <a:pPr>
              <a:spcBef>
                <a:spcPts val="1800"/>
              </a:spcBef>
              <a:buClr>
                <a:srgbClr val="5B9BD5"/>
              </a:buClr>
            </a:pPr>
            <a:r>
              <a:rPr lang="en-US" sz="3100" dirty="0">
                <a:solidFill>
                  <a:srgbClr val="023F5C"/>
                </a:solidFill>
              </a:rPr>
              <a:t>Currently the state is evaluating vendor proposals</a:t>
            </a:r>
          </a:p>
          <a:p>
            <a:pPr>
              <a:spcBef>
                <a:spcPts val="1800"/>
              </a:spcBef>
              <a:buClr>
                <a:srgbClr val="5B9BD5"/>
              </a:buClr>
            </a:pPr>
            <a:r>
              <a:rPr lang="en-US" sz="3100" dirty="0">
                <a:solidFill>
                  <a:srgbClr val="023F5C"/>
                </a:solidFill>
              </a:rPr>
              <a:t>County engagement will begin in Summer/Fall</a:t>
            </a:r>
          </a:p>
          <a:p>
            <a:pPr>
              <a:spcBef>
                <a:spcPts val="1800"/>
              </a:spcBef>
              <a:buClr>
                <a:srgbClr val="5B9BD5"/>
              </a:buClr>
            </a:pPr>
            <a:r>
              <a:rPr lang="en-US" sz="3100" dirty="0">
                <a:solidFill>
                  <a:srgbClr val="023F5C"/>
                </a:solidFill>
              </a:rPr>
              <a:t>Go live date estimated Spring 2027</a:t>
            </a:r>
            <a:endParaRPr lang="en-US" sz="2800" dirty="0">
              <a:solidFill>
                <a:srgbClr val="023F5C"/>
              </a:solidFill>
            </a:endParaRPr>
          </a:p>
          <a:p>
            <a:pPr>
              <a:buClr>
                <a:srgbClr val="ED7D31"/>
              </a:buClr>
              <a:defRPr/>
            </a:pPr>
            <a:endParaRPr lang="en-US" dirty="0"/>
          </a:p>
          <a:p>
            <a:pPr marL="0" indent="0">
              <a:buNone/>
              <a:defRPr/>
            </a:pPr>
            <a:endParaRPr lang="en-US" dirty="0"/>
          </a:p>
          <a:p>
            <a:pPr>
              <a:defRPr/>
            </a:pPr>
            <a:endParaRPr lang="en-US" dirty="0"/>
          </a:p>
        </p:txBody>
      </p:sp>
    </p:spTree>
    <p:extLst>
      <p:ext uri="{BB962C8B-B14F-4D97-AF65-F5344CB8AC3E}">
        <p14:creationId xmlns:p14="http://schemas.microsoft.com/office/powerpoint/2010/main" val="268768526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A145BA-5C3B-43DC-4F4D-73E50D44B50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211F461-53A9-1300-D806-C56395E4DDE9}"/>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34596451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912AFD00-B265-46F7-AFE5-3EDCA29D4186}"/>
              </a:ext>
            </a:extLst>
          </p:cNvPr>
          <p:cNvGraphicFramePr>
            <a:graphicFrameLocks noGrp="1"/>
          </p:cNvGraphicFramePr>
          <p:nvPr>
            <p:ph idx="1"/>
            <p:extLst>
              <p:ext uri="{D42A27DB-BD31-4B8C-83A1-F6EECF244321}">
                <p14:modId xmlns:p14="http://schemas.microsoft.com/office/powerpoint/2010/main" val="605495559"/>
              </p:ext>
            </p:extLst>
          </p:nvPr>
        </p:nvGraphicFramePr>
        <p:xfrm>
          <a:off x="838200" y="1257300"/>
          <a:ext cx="10515599" cy="5434675"/>
        </p:xfrm>
        <a:graphic>
          <a:graphicData uri="http://schemas.openxmlformats.org/drawingml/2006/table">
            <a:tbl>
              <a:tblPr/>
              <a:tblGrid>
                <a:gridCol w="1904344">
                  <a:extLst>
                    <a:ext uri="{9D8B030D-6E8A-4147-A177-3AD203B41FA5}">
                      <a16:colId xmlns:a16="http://schemas.microsoft.com/office/drawing/2014/main" val="1306793861"/>
                    </a:ext>
                  </a:extLst>
                </a:gridCol>
                <a:gridCol w="865296">
                  <a:extLst>
                    <a:ext uri="{9D8B030D-6E8A-4147-A177-3AD203B41FA5}">
                      <a16:colId xmlns:a16="http://schemas.microsoft.com/office/drawing/2014/main" val="256817686"/>
                    </a:ext>
                  </a:extLst>
                </a:gridCol>
                <a:gridCol w="375309">
                  <a:extLst>
                    <a:ext uri="{9D8B030D-6E8A-4147-A177-3AD203B41FA5}">
                      <a16:colId xmlns:a16="http://schemas.microsoft.com/office/drawing/2014/main" val="256892213"/>
                    </a:ext>
                  </a:extLst>
                </a:gridCol>
                <a:gridCol w="1000824">
                  <a:extLst>
                    <a:ext uri="{9D8B030D-6E8A-4147-A177-3AD203B41FA5}">
                      <a16:colId xmlns:a16="http://schemas.microsoft.com/office/drawing/2014/main" val="2284505543"/>
                    </a:ext>
                  </a:extLst>
                </a:gridCol>
                <a:gridCol w="1198903">
                  <a:extLst>
                    <a:ext uri="{9D8B030D-6E8A-4147-A177-3AD203B41FA5}">
                      <a16:colId xmlns:a16="http://schemas.microsoft.com/office/drawing/2014/main" val="1829785274"/>
                    </a:ext>
                  </a:extLst>
                </a:gridCol>
                <a:gridCol w="319707">
                  <a:extLst>
                    <a:ext uri="{9D8B030D-6E8A-4147-A177-3AD203B41FA5}">
                      <a16:colId xmlns:a16="http://schemas.microsoft.com/office/drawing/2014/main" val="502814351"/>
                    </a:ext>
                  </a:extLst>
                </a:gridCol>
                <a:gridCol w="1178053">
                  <a:extLst>
                    <a:ext uri="{9D8B030D-6E8A-4147-A177-3AD203B41FA5}">
                      <a16:colId xmlns:a16="http://schemas.microsoft.com/office/drawing/2014/main" val="2222467212"/>
                    </a:ext>
                  </a:extLst>
                </a:gridCol>
                <a:gridCol w="1157203">
                  <a:extLst>
                    <a:ext uri="{9D8B030D-6E8A-4147-A177-3AD203B41FA5}">
                      <a16:colId xmlns:a16="http://schemas.microsoft.com/office/drawing/2014/main" val="547966398"/>
                    </a:ext>
                  </a:extLst>
                </a:gridCol>
                <a:gridCol w="305807">
                  <a:extLst>
                    <a:ext uri="{9D8B030D-6E8A-4147-A177-3AD203B41FA5}">
                      <a16:colId xmlns:a16="http://schemas.microsoft.com/office/drawing/2014/main" val="3219851021"/>
                    </a:ext>
                  </a:extLst>
                </a:gridCol>
                <a:gridCol w="1167628">
                  <a:extLst>
                    <a:ext uri="{9D8B030D-6E8A-4147-A177-3AD203B41FA5}">
                      <a16:colId xmlns:a16="http://schemas.microsoft.com/office/drawing/2014/main" val="2820588303"/>
                    </a:ext>
                  </a:extLst>
                </a:gridCol>
                <a:gridCol w="1042525">
                  <a:extLst>
                    <a:ext uri="{9D8B030D-6E8A-4147-A177-3AD203B41FA5}">
                      <a16:colId xmlns:a16="http://schemas.microsoft.com/office/drawing/2014/main" val="2077750798"/>
                    </a:ext>
                  </a:extLst>
                </a:gridCol>
              </a:tblGrid>
              <a:tr h="477933">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ENERGY ADMIN</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CRISIS</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 SHARE THE LIGHT                 old energy neighbors</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extLst>
                  <a:ext uri="{0D108BD9-81ED-4DB2-BD59-A6C34878D82A}">
                    <a16:rowId xmlns:a16="http://schemas.microsoft.com/office/drawing/2014/main" val="3060653263"/>
                  </a:ext>
                </a:extLst>
              </a:tr>
              <a:tr h="243624">
                <a:tc gridSpan="2">
                  <a:txBody>
                    <a:bodyPr/>
                    <a:lstStyle/>
                    <a:p>
                      <a:pPr algn="ctr" fontAlgn="b"/>
                      <a:r>
                        <a:rPr lang="en-US" sz="1400" b="1" i="0" u="none" strike="noStrike" dirty="0">
                          <a:solidFill>
                            <a:srgbClr val="FF0000"/>
                          </a:solidFill>
                          <a:effectLst/>
                          <a:latin typeface="Calibri" panose="020F0502020204030204" pitchFamily="34" charset="0"/>
                        </a:rPr>
                        <a:t>                               PROGRAM CODES</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b"/>
                      <a:endParaRPr lang="en-US" sz="1400" b="1" i="0" u="none" strike="noStrike" dirty="0">
                        <a:solidFill>
                          <a:srgbClr val="FF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E </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1" i="0" u="none" strike="noStrike" dirty="0">
                        <a:solidFill>
                          <a:srgbClr val="FF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Energy portal - FIS</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1" i="0" u="none" strike="noStrike" dirty="0">
                        <a:solidFill>
                          <a:srgbClr val="FF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Energy portal - FIS</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extLst>
                  <a:ext uri="{0D108BD9-81ED-4DB2-BD59-A6C34878D82A}">
                    <a16:rowId xmlns:a16="http://schemas.microsoft.com/office/drawing/2014/main" val="3246278688"/>
                  </a:ext>
                </a:extLst>
              </a:tr>
              <a:tr h="243624">
                <a:tc>
                  <a:txBody>
                    <a:bodyPr/>
                    <a:lstStyle/>
                    <a:p>
                      <a:pPr algn="ctr" fontAlgn="b"/>
                      <a:r>
                        <a:rPr lang="en-US" sz="1400" b="0" i="0" u="none" strike="noStrike" dirty="0">
                          <a:solidFill>
                            <a:srgbClr val="000000"/>
                          </a:solidFill>
                          <a:effectLst/>
                          <a:latin typeface="Calibri" panose="020F0502020204030204" pitchFamily="34" charset="0"/>
                        </a:rPr>
                        <a:t> </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1" i="0" u="none" strike="noStrike" dirty="0">
                          <a:solidFill>
                            <a:srgbClr val="FF0000"/>
                          </a:solidFill>
                          <a:effectLst/>
                          <a:latin typeface="Calibri" panose="020F0502020204030204" pitchFamily="34" charset="0"/>
                        </a:rPr>
                        <a:t> </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1" i="0" u="none" strike="noStrike" dirty="0">
                          <a:solidFill>
                            <a:srgbClr val="FF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1" i="0" u="none" strike="noStrike" dirty="0">
                        <a:solidFill>
                          <a:srgbClr val="FF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1" i="0" u="none" strike="noStrike" dirty="0">
                          <a:solidFill>
                            <a:srgbClr val="FF0000"/>
                          </a:solidFill>
                          <a:effectLst/>
                          <a:latin typeface="Calibri" panose="020F0502020204030204" pitchFamily="34" charset="0"/>
                        </a:rPr>
                        <a:t> </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1" i="0" u="none" strike="noStrike" dirty="0">
                          <a:solidFill>
                            <a:srgbClr val="FF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1" i="0" u="none" strike="noStrike" dirty="0">
                        <a:solidFill>
                          <a:srgbClr val="FF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1" i="0" u="none" strike="noStrike" dirty="0">
                          <a:solidFill>
                            <a:srgbClr val="FF0000"/>
                          </a:solidFill>
                          <a:effectLst/>
                          <a:latin typeface="Calibri" panose="020F0502020204030204" pitchFamily="34" charset="0"/>
                        </a:rPr>
                        <a:t> </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1" i="0" u="none" strike="noStrike" dirty="0">
                          <a:solidFill>
                            <a:srgbClr val="FF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206574837"/>
                  </a:ext>
                </a:extLst>
              </a:tr>
              <a:tr h="477933">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AMOUNT</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AMOUNT</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AMOUNT</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069117685"/>
                  </a:ext>
                </a:extLst>
              </a:tr>
              <a:tr h="243624">
                <a:tc>
                  <a:txBody>
                    <a:bodyPr/>
                    <a:lstStyle/>
                    <a:p>
                      <a:pPr algn="l" fontAlgn="b"/>
                      <a:r>
                        <a:rPr lang="en-US" sz="1400" b="1" i="0" u="none" strike="noStrike" dirty="0">
                          <a:solidFill>
                            <a:srgbClr val="000000"/>
                          </a:solidFill>
                          <a:effectLst/>
                          <a:latin typeface="Calibri" panose="020F0502020204030204" pitchFamily="34" charset="0"/>
                        </a:rPr>
                        <a:t>ANNUAL ALLOCATION</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13,841.00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104,506.00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1,535.00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345627273"/>
                  </a:ext>
                </a:extLst>
              </a:tr>
              <a:tr h="243624">
                <a:tc gridSpan="2">
                  <a:txBody>
                    <a:bodyPr/>
                    <a:lstStyle/>
                    <a:p>
                      <a:pPr algn="l" fontAlgn="b"/>
                      <a:r>
                        <a:rPr lang="en-US" sz="1400" b="1" i="0" u="none" strike="noStrike" dirty="0">
                          <a:solidFill>
                            <a:srgbClr val="FF0000"/>
                          </a:solidFill>
                          <a:effectLst/>
                          <a:latin typeface="Calibri" panose="020F0502020204030204" pitchFamily="34" charset="0"/>
                        </a:rPr>
                        <a:t>Month Submitted - July -  June 1571</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1" i="0" u="none" strike="noStrike" dirty="0">
                        <a:solidFill>
                          <a:srgbClr val="FF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566314983"/>
                  </a:ext>
                </a:extLst>
              </a:tr>
              <a:tr h="337201">
                <a:tc gridSpan="2">
                  <a:txBody>
                    <a:bodyPr/>
                    <a:lstStyle/>
                    <a:p>
                      <a:pPr algn="l" fontAlgn="b"/>
                      <a:r>
                        <a:rPr lang="en-US" sz="1400" b="1" i="0" u="none" strike="noStrike" dirty="0">
                          <a:solidFill>
                            <a:srgbClr val="FF0000"/>
                          </a:solidFill>
                          <a:effectLst/>
                          <a:latin typeface="Calibri" panose="020F0502020204030204" pitchFamily="34" charset="0"/>
                        </a:rPr>
                        <a:t> </a:t>
                      </a:r>
                      <a:r>
                        <a:rPr lang="en-US" sz="1400" b="1" i="0" u="none" strike="noStrike" dirty="0">
                          <a:solidFill>
                            <a:schemeClr val="tx1"/>
                          </a:solidFill>
                          <a:effectLst/>
                          <a:latin typeface="Calibri" panose="020F0502020204030204" pitchFamily="34" charset="0"/>
                        </a:rPr>
                        <a:t>EXPENDITURE</a:t>
                      </a:r>
                      <a:r>
                        <a:rPr lang="en-US" sz="1400" b="1" i="0" u="none" strike="noStrike" dirty="0">
                          <a:solidFill>
                            <a:srgbClr val="FF0000"/>
                          </a:solidFill>
                          <a:effectLst/>
                          <a:latin typeface="Calibri" panose="020F0502020204030204" pitchFamily="34" charset="0"/>
                        </a:rPr>
                        <a:t>                                JUNE</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0" i="0" u="none" strike="noStrike" dirty="0">
                        <a:solidFill>
                          <a:srgbClr val="FF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085286139"/>
                  </a:ext>
                </a:extLst>
              </a:tr>
              <a:tr h="243624">
                <a:tc gridSpan="2">
                  <a:txBody>
                    <a:bodyPr/>
                    <a:lstStyle/>
                    <a:p>
                      <a:pPr algn="r" fontAlgn="b"/>
                      <a:r>
                        <a:rPr lang="en-US" sz="1400" b="1" i="0" u="none" strike="noStrike" dirty="0">
                          <a:solidFill>
                            <a:srgbClr val="FF0000"/>
                          </a:solidFill>
                          <a:effectLst/>
                          <a:latin typeface="Calibri" panose="020F0502020204030204" pitchFamily="34" charset="0"/>
                        </a:rPr>
                        <a:t>JULY</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600.00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807634805"/>
                  </a:ext>
                </a:extLst>
              </a:tr>
              <a:tr h="243624">
                <a:tc gridSpan="2">
                  <a:txBody>
                    <a:bodyPr/>
                    <a:lstStyle/>
                    <a:p>
                      <a:pPr algn="r" fontAlgn="b"/>
                      <a:r>
                        <a:rPr lang="en-US" sz="1400" b="1" i="0" u="none" strike="noStrike" dirty="0">
                          <a:solidFill>
                            <a:srgbClr val="FF0000"/>
                          </a:solidFill>
                          <a:effectLst/>
                          <a:latin typeface="Calibri" panose="020F0502020204030204" pitchFamily="34" charset="0"/>
                        </a:rPr>
                        <a:t>AUG</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99.60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419.71</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798910617"/>
                  </a:ext>
                </a:extLst>
              </a:tr>
              <a:tr h="243624">
                <a:tc gridSpan="2">
                  <a:txBody>
                    <a:bodyPr/>
                    <a:lstStyle/>
                    <a:p>
                      <a:pPr algn="r" fontAlgn="b"/>
                      <a:r>
                        <a:rPr lang="en-US" sz="1400" b="1" i="0" u="none" strike="noStrike" dirty="0">
                          <a:solidFill>
                            <a:srgbClr val="FF0000"/>
                          </a:solidFill>
                          <a:effectLst/>
                          <a:latin typeface="Calibri" panose="020F0502020204030204" pitchFamily="34" charset="0"/>
                        </a:rPr>
                        <a:t>SEPT</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54.30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1,171.13</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18.00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888808564"/>
                  </a:ext>
                </a:extLst>
              </a:tr>
              <a:tr h="243624">
                <a:tc gridSpan="2">
                  <a:txBody>
                    <a:bodyPr/>
                    <a:lstStyle/>
                    <a:p>
                      <a:pPr algn="r" fontAlgn="b"/>
                      <a:r>
                        <a:rPr lang="en-US" sz="1400" b="1" i="0" u="none" strike="noStrike" dirty="0">
                          <a:solidFill>
                            <a:srgbClr val="FF0000"/>
                          </a:solidFill>
                          <a:effectLst/>
                          <a:latin typeface="Calibri" panose="020F0502020204030204" pitchFamily="34" charset="0"/>
                        </a:rPr>
                        <a:t>OCT</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8,078.39</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58</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17,561.55</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16</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805553975"/>
                  </a:ext>
                </a:extLst>
              </a:tr>
              <a:tr h="243624">
                <a:tc gridSpan="2">
                  <a:txBody>
                    <a:bodyPr/>
                    <a:lstStyle/>
                    <a:p>
                      <a:pPr algn="r" fontAlgn="b"/>
                      <a:r>
                        <a:rPr lang="en-US" sz="1400" b="1" i="0" u="none" strike="noStrike" dirty="0">
                          <a:solidFill>
                            <a:srgbClr val="FF0000"/>
                          </a:solidFill>
                          <a:effectLst/>
                          <a:latin typeface="Calibri" panose="020F0502020204030204" pitchFamily="34" charset="0"/>
                        </a:rPr>
                        <a:t>NOV</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199.30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73,260.81</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70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807119375"/>
                  </a:ext>
                </a:extLst>
              </a:tr>
              <a:tr h="243624">
                <a:tc gridSpan="2">
                  <a:txBody>
                    <a:bodyPr/>
                    <a:lstStyle/>
                    <a:p>
                      <a:pPr algn="r" fontAlgn="b"/>
                      <a:r>
                        <a:rPr lang="en-US" sz="1400" b="1" i="0" u="none" strike="noStrike" dirty="0">
                          <a:solidFill>
                            <a:srgbClr val="FF0000"/>
                          </a:solidFill>
                          <a:effectLst/>
                          <a:latin typeface="Calibri" panose="020F0502020204030204" pitchFamily="34" charset="0"/>
                        </a:rPr>
                        <a:t>DEC</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5,409.41</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39</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1,376.37</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929548456"/>
                  </a:ext>
                </a:extLst>
              </a:tr>
              <a:tr h="243624">
                <a:tc gridSpan="2">
                  <a:txBody>
                    <a:bodyPr/>
                    <a:lstStyle/>
                    <a:p>
                      <a:pPr algn="r" fontAlgn="b"/>
                      <a:r>
                        <a:rPr lang="en-US" sz="1400" b="1" i="0" u="none" strike="noStrike" dirty="0">
                          <a:solidFill>
                            <a:srgbClr val="FF0000"/>
                          </a:solidFill>
                          <a:effectLst/>
                          <a:latin typeface="Calibri" panose="020F0502020204030204" pitchFamily="34" charset="0"/>
                        </a:rPr>
                        <a:t>JAN</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3,134.66</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8.00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723082358"/>
                  </a:ext>
                </a:extLst>
              </a:tr>
              <a:tr h="243624">
                <a:tc gridSpan="2">
                  <a:txBody>
                    <a:bodyPr/>
                    <a:lstStyle/>
                    <a:p>
                      <a:pPr algn="r" fontAlgn="b"/>
                      <a:r>
                        <a:rPr lang="en-US" sz="1400" b="1" i="0" u="none" strike="noStrike" dirty="0">
                          <a:solidFill>
                            <a:srgbClr val="FF0000"/>
                          </a:solidFill>
                          <a:effectLst/>
                          <a:latin typeface="Calibri" panose="020F0502020204030204" pitchFamily="34" charset="0"/>
                        </a:rPr>
                        <a:t>FEB</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1,168.14</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308725083"/>
                  </a:ext>
                </a:extLst>
              </a:tr>
              <a:tr h="243624">
                <a:tc gridSpan="2">
                  <a:txBody>
                    <a:bodyPr/>
                    <a:lstStyle/>
                    <a:p>
                      <a:pPr algn="r" fontAlgn="b"/>
                      <a:r>
                        <a:rPr lang="en-US" sz="1400" b="1" i="0" u="none" strike="noStrike" dirty="0">
                          <a:solidFill>
                            <a:srgbClr val="FF0000"/>
                          </a:solidFill>
                          <a:effectLst/>
                          <a:latin typeface="Calibri" panose="020F0502020204030204" pitchFamily="34" charset="0"/>
                        </a:rPr>
                        <a:t>MAR</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2,006.12</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34.00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74556360"/>
                  </a:ext>
                </a:extLst>
              </a:tr>
              <a:tr h="243624">
                <a:tc gridSpan="2">
                  <a:txBody>
                    <a:bodyPr/>
                    <a:lstStyle/>
                    <a:p>
                      <a:pPr algn="r" fontAlgn="b"/>
                      <a:r>
                        <a:rPr lang="en-US" sz="1400" b="1" i="0" u="none" strike="noStrike" dirty="0">
                          <a:solidFill>
                            <a:srgbClr val="FF0000"/>
                          </a:solidFill>
                          <a:effectLst/>
                          <a:latin typeface="Calibri" panose="020F0502020204030204" pitchFamily="34" charset="0"/>
                        </a:rPr>
                        <a:t>APRIL</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1,717.13</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077162908"/>
                  </a:ext>
                </a:extLst>
              </a:tr>
              <a:tr h="243624">
                <a:tc gridSpan="2">
                  <a:txBody>
                    <a:bodyPr/>
                    <a:lstStyle/>
                    <a:p>
                      <a:pPr algn="r" fontAlgn="b"/>
                      <a:r>
                        <a:rPr lang="en-US" sz="1400" b="1" i="0" u="none" strike="noStrike" dirty="0">
                          <a:solidFill>
                            <a:srgbClr val="FF0000"/>
                          </a:solidFill>
                          <a:effectLst/>
                          <a:latin typeface="Calibri" panose="020F0502020204030204" pitchFamily="34" charset="0"/>
                        </a:rPr>
                        <a:t>MAY</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425144431"/>
                  </a:ext>
                </a:extLst>
              </a:tr>
              <a:tr h="243624">
                <a:tc>
                  <a:txBody>
                    <a:bodyPr/>
                    <a:lstStyle/>
                    <a:p>
                      <a:pPr algn="l" fontAlgn="b"/>
                      <a:r>
                        <a:rPr lang="en-US" sz="1400" b="1" i="0" u="none" strike="noStrike" dirty="0">
                          <a:solidFill>
                            <a:srgbClr val="000000"/>
                          </a:solidFill>
                          <a:effectLst/>
                          <a:latin typeface="Calibri" panose="020F0502020204030204" pitchFamily="34" charset="0"/>
                        </a:rPr>
                        <a:t>  Y-T-D EXPENDITURES</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13,841.00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100</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102,415.62</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97</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64.00</a:t>
                      </a:r>
                    </a:p>
                  </a:txBody>
                  <a:tcPr marL="8482" marR="8482" marT="8482"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4</a:t>
                      </a:r>
                    </a:p>
                  </a:txBody>
                  <a:tcPr marL="8482" marR="8482" marT="8482"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625338019"/>
                  </a:ext>
                </a:extLst>
              </a:tr>
              <a:tr h="243624">
                <a:tc gridSpan="2">
                  <a:txBody>
                    <a:bodyPr/>
                    <a:lstStyle/>
                    <a:p>
                      <a:pPr algn="l" fontAlgn="b"/>
                      <a:r>
                        <a:rPr lang="en-US" sz="1400" b="1" i="0" u="none" strike="noStrike" dirty="0">
                          <a:solidFill>
                            <a:srgbClr val="000000"/>
                          </a:solidFill>
                          <a:effectLst/>
                          <a:latin typeface="Calibri" panose="020F0502020204030204" pitchFamily="34" charset="0"/>
                        </a:rPr>
                        <a:t>  UNEXPENDED BALANCE</a:t>
                      </a: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82" marR="8482" marT="8482"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2,090.38</a:t>
                      </a:r>
                    </a:p>
                  </a:txBody>
                  <a:tcPr marL="8482" marR="8482" marT="8482"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82" marR="8482" marT="8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1,471.00</a:t>
                      </a:r>
                    </a:p>
                  </a:txBody>
                  <a:tcPr marL="8482" marR="8482" marT="8482"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482" marR="8482" marT="8482"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46117493"/>
                  </a:ext>
                </a:extLst>
              </a:tr>
            </a:tbl>
          </a:graphicData>
        </a:graphic>
      </p:graphicFrame>
      <p:sp>
        <p:nvSpPr>
          <p:cNvPr id="6" name="Title 1">
            <a:extLst>
              <a:ext uri="{FF2B5EF4-FFF2-40B4-BE49-F238E27FC236}">
                <a16:creationId xmlns:a16="http://schemas.microsoft.com/office/drawing/2014/main" id="{D359014F-6A5E-BEBC-60EC-29B3C854A8FF}"/>
              </a:ext>
            </a:extLst>
          </p:cNvPr>
          <p:cNvSpPr>
            <a:spLocks noGrp="1"/>
          </p:cNvSpPr>
          <p:nvPr>
            <p:ph type="title"/>
          </p:nvPr>
        </p:nvSpPr>
        <p:spPr>
          <a:xfrm>
            <a:off x="838200" y="365125"/>
            <a:ext cx="10515600" cy="892175"/>
          </a:xfrm>
        </p:spPr>
        <p:txBody>
          <a:bodyPr/>
          <a:lstStyle/>
          <a:p>
            <a:r>
              <a:rPr lang="en-US" b="1" dirty="0">
                <a:solidFill>
                  <a:srgbClr val="5B9BD5"/>
                </a:solidFill>
              </a:rPr>
              <a:t>XS411- Report for Review</a:t>
            </a:r>
          </a:p>
        </p:txBody>
      </p:sp>
      <p:sp>
        <p:nvSpPr>
          <p:cNvPr id="3" name="Multiplication Sign 2">
            <a:extLst>
              <a:ext uri="{FF2B5EF4-FFF2-40B4-BE49-F238E27FC236}">
                <a16:creationId xmlns:a16="http://schemas.microsoft.com/office/drawing/2014/main" id="{CA843CAB-7AC2-5A16-CBF5-C84BA80B9F1A}"/>
              </a:ext>
            </a:extLst>
          </p:cNvPr>
          <p:cNvSpPr/>
          <p:nvPr/>
        </p:nvSpPr>
        <p:spPr>
          <a:xfrm>
            <a:off x="10008783" y="3485539"/>
            <a:ext cx="1020725" cy="978196"/>
          </a:xfrm>
          <a:prstGeom prst="mathMultiply">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Multiplication Sign 4">
            <a:extLst>
              <a:ext uri="{FF2B5EF4-FFF2-40B4-BE49-F238E27FC236}">
                <a16:creationId xmlns:a16="http://schemas.microsoft.com/office/drawing/2014/main" id="{475CD238-BF38-B130-6D99-2F1E9AFF155F}"/>
              </a:ext>
            </a:extLst>
          </p:cNvPr>
          <p:cNvSpPr/>
          <p:nvPr/>
        </p:nvSpPr>
        <p:spPr>
          <a:xfrm>
            <a:off x="7244315" y="3485539"/>
            <a:ext cx="1020725" cy="978196"/>
          </a:xfrm>
          <a:prstGeom prst="mathMultiply">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4994033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C6CB91D-3077-4741-A102-F712D01E400B}"/>
              </a:ext>
            </a:extLst>
          </p:cNvPr>
          <p:cNvSpPr>
            <a:spLocks noGrp="1"/>
          </p:cNvSpPr>
          <p:nvPr>
            <p:ph idx="1"/>
          </p:nvPr>
        </p:nvSpPr>
        <p:spPr>
          <a:xfrm>
            <a:off x="5249993" y="727641"/>
            <a:ext cx="6224335" cy="5402718"/>
          </a:xfrm>
        </p:spPr>
        <p:txBody>
          <a:bodyPr anchor="ctr">
            <a:normAutofit/>
          </a:bodyPr>
          <a:lstStyle/>
          <a:p>
            <a:pPr marL="0" indent="0" algn="ctr">
              <a:buNone/>
            </a:pPr>
            <a:r>
              <a:rPr lang="en-US" sz="9600" b="1" dirty="0">
                <a:solidFill>
                  <a:srgbClr val="023F5C"/>
                </a:solidFill>
              </a:rPr>
              <a:t>QUESTIONS</a:t>
            </a:r>
          </a:p>
        </p:txBody>
      </p:sp>
      <p:sp>
        <p:nvSpPr>
          <p:cNvPr id="5" name="TextBox 4">
            <a:extLst>
              <a:ext uri="{FF2B5EF4-FFF2-40B4-BE49-F238E27FC236}">
                <a16:creationId xmlns:a16="http://schemas.microsoft.com/office/drawing/2014/main" id="{409D8AC9-167D-4E5F-BBF2-02E61F2E8598}"/>
              </a:ext>
            </a:extLst>
          </p:cNvPr>
          <p:cNvSpPr txBox="1"/>
          <p:nvPr/>
        </p:nvSpPr>
        <p:spPr>
          <a:xfrm>
            <a:off x="2940240" y="1268477"/>
            <a:ext cx="1782393" cy="3154710"/>
          </a:xfrm>
          <a:prstGeom prst="rect">
            <a:avLst/>
          </a:prstGeom>
          <a:noFill/>
        </p:spPr>
        <p:txBody>
          <a:bodyPr wrap="square" rtlCol="0">
            <a:spAutoFit/>
          </a:bodyPr>
          <a:lstStyle/>
          <a:p>
            <a:r>
              <a:rPr lang="en-US" sz="19900" b="1" dirty="0">
                <a:solidFill>
                  <a:srgbClr val="5B9BD5"/>
                </a:solidFill>
              </a:rPr>
              <a:t>?</a:t>
            </a:r>
          </a:p>
        </p:txBody>
      </p:sp>
      <p:sp>
        <p:nvSpPr>
          <p:cNvPr id="11" name="TextBox 10">
            <a:extLst>
              <a:ext uri="{FF2B5EF4-FFF2-40B4-BE49-F238E27FC236}">
                <a16:creationId xmlns:a16="http://schemas.microsoft.com/office/drawing/2014/main" id="{F4FBF4FD-DBDD-42DD-B7A1-889B218BD16E}"/>
              </a:ext>
            </a:extLst>
          </p:cNvPr>
          <p:cNvSpPr txBox="1"/>
          <p:nvPr/>
        </p:nvSpPr>
        <p:spPr>
          <a:xfrm>
            <a:off x="2399412" y="2684249"/>
            <a:ext cx="1782393" cy="3477875"/>
          </a:xfrm>
          <a:prstGeom prst="rect">
            <a:avLst/>
          </a:prstGeom>
          <a:noFill/>
        </p:spPr>
        <p:txBody>
          <a:bodyPr wrap="square" rtlCol="0">
            <a:spAutoFit/>
          </a:bodyPr>
          <a:lstStyle/>
          <a:p>
            <a:r>
              <a:rPr lang="en-US" sz="22000" b="1" dirty="0">
                <a:solidFill>
                  <a:srgbClr val="55C3CF"/>
                </a:solidFill>
              </a:rPr>
              <a:t>?</a:t>
            </a:r>
          </a:p>
        </p:txBody>
      </p:sp>
      <p:sp>
        <p:nvSpPr>
          <p:cNvPr id="13" name="TextBox 12">
            <a:extLst>
              <a:ext uri="{FF2B5EF4-FFF2-40B4-BE49-F238E27FC236}">
                <a16:creationId xmlns:a16="http://schemas.microsoft.com/office/drawing/2014/main" id="{0CAEA637-9ABC-4CFC-8AC0-47B89358CA8F}"/>
              </a:ext>
            </a:extLst>
          </p:cNvPr>
          <p:cNvSpPr txBox="1"/>
          <p:nvPr/>
        </p:nvSpPr>
        <p:spPr>
          <a:xfrm>
            <a:off x="802178" y="563314"/>
            <a:ext cx="1782393" cy="3770263"/>
          </a:xfrm>
          <a:prstGeom prst="rect">
            <a:avLst/>
          </a:prstGeom>
          <a:noFill/>
        </p:spPr>
        <p:txBody>
          <a:bodyPr wrap="square" rtlCol="0">
            <a:spAutoFit/>
          </a:bodyPr>
          <a:lstStyle/>
          <a:p>
            <a:r>
              <a:rPr lang="en-US" sz="23900" b="1" dirty="0">
                <a:solidFill>
                  <a:srgbClr val="4BC174"/>
                </a:solidFill>
              </a:rPr>
              <a:t>?</a:t>
            </a:r>
          </a:p>
        </p:txBody>
      </p:sp>
      <p:sp>
        <p:nvSpPr>
          <p:cNvPr id="16" name="TextBox 15">
            <a:extLst>
              <a:ext uri="{FF2B5EF4-FFF2-40B4-BE49-F238E27FC236}">
                <a16:creationId xmlns:a16="http://schemas.microsoft.com/office/drawing/2014/main" id="{242382B5-211F-4838-BA4B-C2947850EE7D}"/>
              </a:ext>
            </a:extLst>
          </p:cNvPr>
          <p:cNvSpPr txBox="1"/>
          <p:nvPr/>
        </p:nvSpPr>
        <p:spPr>
          <a:xfrm>
            <a:off x="448711" y="2528837"/>
            <a:ext cx="1782393" cy="3154710"/>
          </a:xfrm>
          <a:prstGeom prst="rect">
            <a:avLst/>
          </a:prstGeom>
          <a:noFill/>
        </p:spPr>
        <p:txBody>
          <a:bodyPr wrap="square" rtlCol="0">
            <a:spAutoFit/>
          </a:bodyPr>
          <a:lstStyle/>
          <a:p>
            <a:r>
              <a:rPr lang="en-US" sz="19900" b="1" dirty="0">
                <a:solidFill>
                  <a:srgbClr val="023F5C"/>
                </a:solidFill>
              </a:rPr>
              <a:t>?</a:t>
            </a:r>
          </a:p>
        </p:txBody>
      </p:sp>
      <p:sp>
        <p:nvSpPr>
          <p:cNvPr id="15" name="TextBox 14">
            <a:extLst>
              <a:ext uri="{FF2B5EF4-FFF2-40B4-BE49-F238E27FC236}">
                <a16:creationId xmlns:a16="http://schemas.microsoft.com/office/drawing/2014/main" id="{8BAAA7C3-85B2-48C0-BA07-592CF66DDD40}"/>
              </a:ext>
            </a:extLst>
          </p:cNvPr>
          <p:cNvSpPr txBox="1"/>
          <p:nvPr/>
        </p:nvSpPr>
        <p:spPr>
          <a:xfrm>
            <a:off x="1339907" y="695876"/>
            <a:ext cx="2846239" cy="5386090"/>
          </a:xfrm>
          <a:prstGeom prst="rect">
            <a:avLst/>
          </a:prstGeom>
          <a:noFill/>
        </p:spPr>
        <p:txBody>
          <a:bodyPr wrap="square" rtlCol="0">
            <a:spAutoFit/>
          </a:bodyPr>
          <a:lstStyle/>
          <a:p>
            <a:r>
              <a:rPr lang="en-US" sz="34400" b="1" dirty="0">
                <a:solidFill>
                  <a:srgbClr val="ED7D31"/>
                </a:solidFill>
              </a:rPr>
              <a:t>?</a:t>
            </a:r>
          </a:p>
        </p:txBody>
      </p:sp>
    </p:spTree>
    <p:extLst>
      <p:ext uri="{BB962C8B-B14F-4D97-AF65-F5344CB8AC3E}">
        <p14:creationId xmlns:p14="http://schemas.microsoft.com/office/powerpoint/2010/main" val="270003004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2F822C-282C-B3D0-9FA3-854395931D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710C06-F50E-A12C-9F4F-655ADA16F1E1}"/>
              </a:ext>
            </a:extLst>
          </p:cNvPr>
          <p:cNvSpPr>
            <a:spLocks noGrp="1"/>
          </p:cNvSpPr>
          <p:nvPr>
            <p:ph type="title"/>
          </p:nvPr>
        </p:nvSpPr>
        <p:spPr>
          <a:xfrm>
            <a:off x="0" y="5658501"/>
            <a:ext cx="12192000" cy="1202421"/>
          </a:xfrm>
          <a:solidFill>
            <a:srgbClr val="5B9BD5"/>
          </a:solidFill>
          <a:ln>
            <a:noFill/>
          </a:ln>
        </p:spPr>
        <p:txBody>
          <a:bodyPr>
            <a:normAutofit/>
          </a:bodyPr>
          <a:lstStyle/>
          <a:p>
            <a:pPr algn="ctr"/>
            <a:endParaRPr lang="en-US" sz="2800" spc="300" dirty="0">
              <a:solidFill>
                <a:srgbClr val="5B9BD5"/>
              </a:solidFill>
              <a:latin typeface="Arial Black" panose="020B0A04020102020204" pitchFamily="34" charset="0"/>
            </a:endParaRPr>
          </a:p>
        </p:txBody>
      </p:sp>
      <p:sp>
        <p:nvSpPr>
          <p:cNvPr id="9" name="Title 1">
            <a:extLst>
              <a:ext uri="{FF2B5EF4-FFF2-40B4-BE49-F238E27FC236}">
                <a16:creationId xmlns:a16="http://schemas.microsoft.com/office/drawing/2014/main" id="{79B5EE09-B606-1F01-257E-758928F02D13}"/>
              </a:ext>
            </a:extLst>
          </p:cNvPr>
          <p:cNvSpPr txBox="1">
            <a:spLocks/>
          </p:cNvSpPr>
          <p:nvPr/>
        </p:nvSpPr>
        <p:spPr>
          <a:xfrm>
            <a:off x="1138518" y="2254912"/>
            <a:ext cx="9914964" cy="2387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gn="ctr">
              <a:defRPr/>
            </a:pPr>
            <a:r>
              <a:rPr lang="en-US" sz="7200" b="1" dirty="0">
                <a:solidFill>
                  <a:srgbClr val="023F5C"/>
                </a:solidFill>
              </a:rPr>
              <a:t>Budget Template Training</a:t>
            </a:r>
            <a:endParaRPr kumimoji="0" lang="en-US" sz="4800" b="1" i="0" u="none" strike="noStrike" kern="1200" cap="none" spc="300" normalizeH="0" baseline="0" noProof="0" dirty="0">
              <a:ln>
                <a:noFill/>
              </a:ln>
              <a:solidFill>
                <a:srgbClr val="023F5C"/>
              </a:solidFill>
              <a:effectLst/>
              <a:uLnTx/>
              <a:uFillTx/>
              <a:latin typeface="Calibri Light" panose="020F0302020204030204"/>
              <a:ea typeface="+mj-ea"/>
              <a:cs typeface="+mj-cs"/>
            </a:endParaRPr>
          </a:p>
        </p:txBody>
      </p:sp>
      <p:sp>
        <p:nvSpPr>
          <p:cNvPr id="10" name="Rectangle 9">
            <a:extLst>
              <a:ext uri="{FF2B5EF4-FFF2-40B4-BE49-F238E27FC236}">
                <a16:creationId xmlns:a16="http://schemas.microsoft.com/office/drawing/2014/main" id="{15CA658F-0F01-8479-B2CF-13E8102F39AE}"/>
              </a:ext>
            </a:extLst>
          </p:cNvPr>
          <p:cNvSpPr/>
          <p:nvPr/>
        </p:nvSpPr>
        <p:spPr>
          <a:xfrm>
            <a:off x="0" y="0"/>
            <a:ext cx="12192000" cy="801558"/>
          </a:xfrm>
          <a:prstGeom prst="rect">
            <a:avLst/>
          </a:prstGeom>
          <a:solidFill>
            <a:srgbClr val="023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23F5C"/>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264C975D-9BB5-CBC8-845E-CD1EA2AD9536}"/>
              </a:ext>
            </a:extLst>
          </p:cNvPr>
          <p:cNvPicPr>
            <a:picLocks noChangeAspect="1"/>
          </p:cNvPicPr>
          <p:nvPr/>
        </p:nvPicPr>
        <p:blipFill>
          <a:blip r:embed="rId3"/>
          <a:stretch>
            <a:fillRect/>
          </a:stretch>
        </p:blipFill>
        <p:spPr>
          <a:xfrm rot="5400000">
            <a:off x="5975970" y="-5144312"/>
            <a:ext cx="240060" cy="12192001"/>
          </a:xfrm>
          <a:prstGeom prst="rect">
            <a:avLst/>
          </a:prstGeom>
        </p:spPr>
      </p:pic>
      <p:pic>
        <p:nvPicPr>
          <p:cNvPr id="11" name="Picture 10">
            <a:extLst>
              <a:ext uri="{FF2B5EF4-FFF2-40B4-BE49-F238E27FC236}">
                <a16:creationId xmlns:a16="http://schemas.microsoft.com/office/drawing/2014/main" id="{B635C29A-17B7-EB12-5057-A0E7A452E049}"/>
              </a:ext>
            </a:extLst>
          </p:cNvPr>
          <p:cNvPicPr>
            <a:picLocks noChangeAspect="1"/>
          </p:cNvPicPr>
          <p:nvPr/>
        </p:nvPicPr>
        <p:blipFill>
          <a:blip r:embed="rId3"/>
          <a:stretch>
            <a:fillRect/>
          </a:stretch>
        </p:blipFill>
        <p:spPr>
          <a:xfrm rot="5400000">
            <a:off x="5975970" y="-325859"/>
            <a:ext cx="240060" cy="12192001"/>
          </a:xfrm>
          <a:prstGeom prst="rect">
            <a:avLst/>
          </a:prstGeom>
        </p:spPr>
      </p:pic>
    </p:spTree>
    <p:extLst>
      <p:ext uri="{BB962C8B-B14F-4D97-AF65-F5344CB8AC3E}">
        <p14:creationId xmlns:p14="http://schemas.microsoft.com/office/powerpoint/2010/main" val="363244800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rgbClr val="B3D0EB"/>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704E48F-54E8-A970-35D7-AB78E1E5D988}"/>
              </a:ext>
            </a:extLst>
          </p:cNvPr>
          <p:cNvSpPr txBox="1"/>
          <p:nvPr/>
        </p:nvSpPr>
        <p:spPr>
          <a:xfrm>
            <a:off x="242186" y="133758"/>
            <a:ext cx="4210493" cy="461665"/>
          </a:xfrm>
          <a:prstGeom prst="rect">
            <a:avLst/>
          </a:prstGeom>
          <a:noFill/>
        </p:spPr>
        <p:txBody>
          <a:bodyPr wrap="square" rtlCol="0">
            <a:spAutoFit/>
          </a:bodyPr>
          <a:lstStyle/>
          <a:p>
            <a:r>
              <a:rPr lang="en-US" sz="2400" b="1" dirty="0">
                <a:solidFill>
                  <a:srgbClr val="023F5C"/>
                </a:solidFill>
              </a:rPr>
              <a:t>Prepare by Gathering Data</a:t>
            </a:r>
          </a:p>
        </p:txBody>
      </p:sp>
      <p:sp>
        <p:nvSpPr>
          <p:cNvPr id="4" name="TextBox 3">
            <a:extLst>
              <a:ext uri="{FF2B5EF4-FFF2-40B4-BE49-F238E27FC236}">
                <a16:creationId xmlns:a16="http://schemas.microsoft.com/office/drawing/2014/main" id="{5328F519-03A2-D24C-1AB0-F41482C2F689}"/>
              </a:ext>
            </a:extLst>
          </p:cNvPr>
          <p:cNvSpPr txBox="1"/>
          <p:nvPr/>
        </p:nvSpPr>
        <p:spPr>
          <a:xfrm>
            <a:off x="1477335" y="754912"/>
            <a:ext cx="9237329" cy="6524863"/>
          </a:xfrm>
          <a:prstGeom prst="rect">
            <a:avLst/>
          </a:prstGeom>
          <a:noFill/>
        </p:spPr>
        <p:txBody>
          <a:bodyPr wrap="square" rtlCol="0">
            <a:spAutoFit/>
          </a:bodyPr>
          <a:lstStyle/>
          <a:p>
            <a:pPr marL="342900" indent="-342900">
              <a:buFont typeface="Arial" panose="020B0604020202020204" pitchFamily="34" charset="0"/>
              <a:buChar char="•"/>
            </a:pPr>
            <a:r>
              <a:rPr lang="en-US" sz="2000" dirty="0">
                <a:solidFill>
                  <a:schemeClr val="tx2"/>
                </a:solidFill>
              </a:rPr>
              <a:t>Salary and benefits for employees</a:t>
            </a:r>
          </a:p>
          <a:p>
            <a:pPr marL="342900" indent="-342900">
              <a:buFont typeface="Arial" panose="020B0604020202020204" pitchFamily="34" charset="0"/>
              <a:buChar char="•"/>
            </a:pPr>
            <a:endParaRPr lang="en-US" sz="2000" dirty="0">
              <a:solidFill>
                <a:schemeClr val="tx2"/>
              </a:solidFill>
            </a:endParaRPr>
          </a:p>
          <a:p>
            <a:pPr marL="342900" indent="-342900">
              <a:buFont typeface="Arial" panose="020B0604020202020204" pitchFamily="34" charset="0"/>
              <a:buChar char="•"/>
            </a:pPr>
            <a:r>
              <a:rPr lang="en-US" sz="2000" dirty="0">
                <a:solidFill>
                  <a:schemeClr val="tx2"/>
                </a:solidFill>
              </a:rPr>
              <a:t>Past History of Expenditures from your general ledger</a:t>
            </a:r>
          </a:p>
          <a:p>
            <a:pPr marL="342900" indent="-342900">
              <a:buFont typeface="Arial" panose="020B0604020202020204" pitchFamily="34" charset="0"/>
              <a:buChar char="•"/>
            </a:pPr>
            <a:endParaRPr lang="en-US" sz="2000" dirty="0">
              <a:solidFill>
                <a:schemeClr val="tx2"/>
              </a:solidFill>
            </a:endParaRPr>
          </a:p>
          <a:p>
            <a:pPr marL="342900" indent="-342900">
              <a:buFont typeface="Arial" panose="020B0604020202020204" pitchFamily="34" charset="0"/>
              <a:buChar char="•"/>
            </a:pPr>
            <a:r>
              <a:rPr lang="en-US" sz="2000" dirty="0">
                <a:solidFill>
                  <a:schemeClr val="tx2"/>
                </a:solidFill>
              </a:rPr>
              <a:t>Equipment (new staff or future planning)</a:t>
            </a:r>
          </a:p>
          <a:p>
            <a:pPr marL="342900" indent="-342900">
              <a:buFont typeface="Arial" panose="020B0604020202020204" pitchFamily="34" charset="0"/>
              <a:buChar char="•"/>
            </a:pPr>
            <a:endParaRPr lang="en-US" sz="2000" dirty="0">
              <a:solidFill>
                <a:schemeClr val="tx2"/>
              </a:solidFill>
            </a:endParaRPr>
          </a:p>
          <a:p>
            <a:pPr marL="342900" indent="-342900">
              <a:buFont typeface="Arial" panose="020B0604020202020204" pitchFamily="34" charset="0"/>
              <a:buChar char="•"/>
            </a:pPr>
            <a:r>
              <a:rPr lang="en-US" sz="2000" dirty="0">
                <a:solidFill>
                  <a:schemeClr val="tx2"/>
                </a:solidFill>
              </a:rPr>
              <a:t>Contracts</a:t>
            </a:r>
          </a:p>
          <a:p>
            <a:pPr marL="342900" indent="-342900">
              <a:buFont typeface="Arial" panose="020B0604020202020204" pitchFamily="34" charset="0"/>
              <a:buChar char="•"/>
            </a:pPr>
            <a:endParaRPr lang="en-US" sz="2000" dirty="0">
              <a:solidFill>
                <a:schemeClr val="tx2"/>
              </a:solidFill>
            </a:endParaRPr>
          </a:p>
          <a:p>
            <a:pPr marL="342900" indent="-342900">
              <a:buFont typeface="Arial" panose="020B0604020202020204" pitchFamily="34" charset="0"/>
              <a:buChar char="•"/>
            </a:pPr>
            <a:r>
              <a:rPr lang="en-US" sz="2000" dirty="0">
                <a:solidFill>
                  <a:schemeClr val="tx2"/>
                </a:solidFill>
              </a:rPr>
              <a:t>Projects</a:t>
            </a:r>
          </a:p>
          <a:p>
            <a:pPr marL="342900" indent="-342900">
              <a:buFont typeface="Arial" panose="020B0604020202020204" pitchFamily="34" charset="0"/>
              <a:buChar char="•"/>
            </a:pPr>
            <a:endParaRPr lang="en-US" sz="2000" dirty="0">
              <a:solidFill>
                <a:schemeClr val="tx2"/>
              </a:solidFill>
            </a:endParaRPr>
          </a:p>
          <a:p>
            <a:pPr marL="342900" indent="-342900">
              <a:buFont typeface="Arial" panose="020B0604020202020204" pitchFamily="34" charset="0"/>
              <a:buChar char="•"/>
            </a:pPr>
            <a:r>
              <a:rPr lang="en-US" sz="2000" dirty="0">
                <a:solidFill>
                  <a:schemeClr val="tx2"/>
                </a:solidFill>
              </a:rPr>
              <a:t>Individual Unit Needs</a:t>
            </a:r>
          </a:p>
          <a:p>
            <a:pPr marL="342900" indent="-342900">
              <a:buFont typeface="Arial" panose="020B0604020202020204" pitchFamily="34" charset="0"/>
              <a:buChar char="•"/>
            </a:pPr>
            <a:endParaRPr lang="en-US" sz="2000" dirty="0">
              <a:solidFill>
                <a:schemeClr val="tx2"/>
              </a:solidFill>
            </a:endParaRPr>
          </a:p>
          <a:p>
            <a:pPr marL="342900" indent="-342900">
              <a:buFont typeface="Arial" panose="020B0604020202020204" pitchFamily="34" charset="0"/>
              <a:buChar char="•"/>
            </a:pPr>
            <a:r>
              <a:rPr lang="en-US" sz="2000" dirty="0">
                <a:solidFill>
                  <a:schemeClr val="tx2"/>
                </a:solidFill>
              </a:rPr>
              <a:t>Budget estimates</a:t>
            </a:r>
          </a:p>
          <a:p>
            <a:pPr marL="342900" indent="-342900">
              <a:buFont typeface="Arial" panose="020B0604020202020204" pitchFamily="34" charset="0"/>
              <a:buChar char="•"/>
            </a:pPr>
            <a:endParaRPr lang="en-US" sz="2000" dirty="0">
              <a:solidFill>
                <a:schemeClr val="tx2"/>
              </a:solidFill>
            </a:endParaRPr>
          </a:p>
          <a:p>
            <a:pPr marL="342900" indent="-342900">
              <a:buFont typeface="Arial" panose="020B0604020202020204" pitchFamily="34" charset="0"/>
              <a:buChar char="•"/>
            </a:pPr>
            <a:r>
              <a:rPr lang="en-US" sz="2000" dirty="0">
                <a:solidFill>
                  <a:schemeClr val="tx2"/>
                </a:solidFill>
              </a:rPr>
              <a:t>AVG Percentage of Time Report from NC </a:t>
            </a:r>
            <a:r>
              <a:rPr lang="en-US" sz="2000" dirty="0" err="1">
                <a:solidFill>
                  <a:schemeClr val="tx2"/>
                </a:solidFill>
              </a:rPr>
              <a:t>CoReLs</a:t>
            </a:r>
            <a:endParaRPr lang="en-US" sz="2000" dirty="0">
              <a:solidFill>
                <a:schemeClr val="tx2"/>
              </a:solidFill>
            </a:endParaRPr>
          </a:p>
          <a:p>
            <a:pPr marL="342900" indent="-342900">
              <a:buFont typeface="Arial" panose="020B0604020202020204" pitchFamily="34" charset="0"/>
              <a:buChar char="•"/>
            </a:pPr>
            <a:endParaRPr lang="en-US" sz="2000" dirty="0">
              <a:solidFill>
                <a:schemeClr val="tx2"/>
              </a:solidFill>
            </a:endParaRPr>
          </a:p>
          <a:p>
            <a:pPr marL="342900" indent="-342900">
              <a:buFont typeface="Arial" panose="020B0604020202020204" pitchFamily="34" charset="0"/>
              <a:buChar char="•"/>
            </a:pPr>
            <a:r>
              <a:rPr lang="en-US" sz="2000" dirty="0">
                <a:solidFill>
                  <a:schemeClr val="tx2"/>
                </a:solidFill>
              </a:rPr>
              <a:t>State XS337</a:t>
            </a:r>
          </a:p>
          <a:p>
            <a:pPr marL="342900" indent="-342900">
              <a:buFont typeface="Arial" panose="020B0604020202020204" pitchFamily="34" charset="0"/>
              <a:buChar char="•"/>
            </a:pPr>
            <a:endParaRPr lang="en-US" sz="2000" dirty="0">
              <a:solidFill>
                <a:schemeClr val="tx2"/>
              </a:solidFill>
            </a:endParaRPr>
          </a:p>
          <a:p>
            <a:pPr marL="342900" indent="-342900">
              <a:buFont typeface="Arial" panose="020B0604020202020204" pitchFamily="34" charset="0"/>
              <a:buChar char="•"/>
            </a:pPr>
            <a:r>
              <a:rPr lang="en-US" sz="2000" dirty="0">
                <a:solidFill>
                  <a:schemeClr val="tx2"/>
                </a:solidFill>
              </a:rPr>
              <a:t>WHATEVER YOU FEEL IS NECESSARY TO COMPLETE YOUR BUDGET</a:t>
            </a:r>
          </a:p>
          <a:p>
            <a:endParaRPr lang="en-US" sz="2000" dirty="0"/>
          </a:p>
          <a:p>
            <a:endParaRPr lang="en-US" sz="2000" dirty="0"/>
          </a:p>
        </p:txBody>
      </p:sp>
    </p:spTree>
    <p:extLst>
      <p:ext uri="{BB962C8B-B14F-4D97-AF65-F5344CB8AC3E}">
        <p14:creationId xmlns:p14="http://schemas.microsoft.com/office/powerpoint/2010/main" val="229360299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rgbClr val="B3D0EB"/>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127AEFC-D1B4-6CCC-3DDD-8C9230CF261F}"/>
              </a:ext>
            </a:extLst>
          </p:cNvPr>
          <p:cNvSpPr txBox="1"/>
          <p:nvPr/>
        </p:nvSpPr>
        <p:spPr>
          <a:xfrm>
            <a:off x="2668772" y="1637413"/>
            <a:ext cx="7219507" cy="3046988"/>
          </a:xfrm>
          <a:prstGeom prst="rect">
            <a:avLst/>
          </a:prstGeom>
          <a:noFill/>
        </p:spPr>
        <p:txBody>
          <a:bodyPr wrap="square" rtlCol="0">
            <a:spAutoFit/>
          </a:bodyPr>
          <a:lstStyle/>
          <a:p>
            <a:pPr algn="ctr"/>
            <a:r>
              <a:rPr lang="en-US" sz="4800" dirty="0">
                <a:solidFill>
                  <a:srgbClr val="023F5C"/>
                </a:solidFill>
              </a:rPr>
              <a:t>ADVICE FROM REGION 7’S DIRECTOR</a:t>
            </a:r>
          </a:p>
          <a:p>
            <a:pPr algn="ctr"/>
            <a:endParaRPr lang="en-US" sz="4800" dirty="0">
              <a:solidFill>
                <a:srgbClr val="023F5C"/>
              </a:solidFill>
            </a:endParaRPr>
          </a:p>
          <a:p>
            <a:pPr algn="ctr"/>
            <a:r>
              <a:rPr lang="en-US" sz="4800" dirty="0">
                <a:solidFill>
                  <a:srgbClr val="023F5C"/>
                </a:solidFill>
              </a:rPr>
              <a:t>BRANDY MANN</a:t>
            </a:r>
          </a:p>
        </p:txBody>
      </p:sp>
    </p:spTree>
    <p:extLst>
      <p:ext uri="{BB962C8B-B14F-4D97-AF65-F5344CB8AC3E}">
        <p14:creationId xmlns:p14="http://schemas.microsoft.com/office/powerpoint/2010/main" val="237015665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B3D0EB"/>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646B4E1-135A-D89D-7E1E-D588EE4334EF}"/>
              </a:ext>
            </a:extLst>
          </p:cNvPr>
          <p:cNvSpPr txBox="1"/>
          <p:nvPr/>
        </p:nvSpPr>
        <p:spPr>
          <a:xfrm>
            <a:off x="3336852" y="202018"/>
            <a:ext cx="5518296" cy="584775"/>
          </a:xfrm>
          <a:prstGeom prst="rect">
            <a:avLst/>
          </a:prstGeom>
          <a:noFill/>
        </p:spPr>
        <p:txBody>
          <a:bodyPr wrap="square" rtlCol="0">
            <a:spAutoFit/>
          </a:bodyPr>
          <a:lstStyle/>
          <a:p>
            <a:r>
              <a:rPr lang="en-US" sz="3200" b="1" dirty="0">
                <a:solidFill>
                  <a:srgbClr val="023F5C"/>
                </a:solidFill>
              </a:rPr>
              <a:t>A FEW THINGS TO REMEMBER</a:t>
            </a:r>
          </a:p>
        </p:txBody>
      </p:sp>
      <p:sp>
        <p:nvSpPr>
          <p:cNvPr id="4" name="TextBox 3">
            <a:extLst>
              <a:ext uri="{FF2B5EF4-FFF2-40B4-BE49-F238E27FC236}">
                <a16:creationId xmlns:a16="http://schemas.microsoft.com/office/drawing/2014/main" id="{5D801426-9FF5-0ACA-9A35-E78CBC3CB768}"/>
              </a:ext>
            </a:extLst>
          </p:cNvPr>
          <p:cNvSpPr txBox="1"/>
          <p:nvPr/>
        </p:nvSpPr>
        <p:spPr>
          <a:xfrm>
            <a:off x="648585" y="1488558"/>
            <a:ext cx="5170968" cy="4678204"/>
          </a:xfrm>
          <a:prstGeom prst="rect">
            <a:avLst/>
          </a:prstGeom>
          <a:noFill/>
        </p:spPr>
        <p:txBody>
          <a:bodyPr wrap="square" rtlCol="0">
            <a:spAutoFit/>
          </a:bodyPr>
          <a:lstStyle/>
          <a:p>
            <a:pPr marL="285750" indent="-285750">
              <a:buFont typeface="Arial" panose="020B0604020202020204" pitchFamily="34" charset="0"/>
              <a:buChar char="•"/>
            </a:pPr>
            <a:r>
              <a:rPr lang="en-US" sz="2000" dirty="0">
                <a:solidFill>
                  <a:srgbClr val="023F5C"/>
                </a:solidFill>
              </a:rPr>
              <a:t>You can only key data in the BLUE areas.</a:t>
            </a:r>
          </a:p>
          <a:p>
            <a:pPr marL="285750" indent="-285750">
              <a:buFont typeface="Arial" panose="020B0604020202020204" pitchFamily="34" charset="0"/>
              <a:buChar char="•"/>
            </a:pPr>
            <a:endParaRPr lang="en-US" sz="2000" dirty="0">
              <a:solidFill>
                <a:srgbClr val="023F5C"/>
              </a:solidFill>
            </a:endParaRPr>
          </a:p>
          <a:p>
            <a:pPr marL="285750" indent="-285750">
              <a:buFont typeface="Arial" panose="020B0604020202020204" pitchFamily="34" charset="0"/>
              <a:buChar char="•"/>
            </a:pPr>
            <a:r>
              <a:rPr lang="en-US" sz="2000" dirty="0">
                <a:solidFill>
                  <a:srgbClr val="023F5C"/>
                </a:solidFill>
              </a:rPr>
              <a:t>Part-time employee’s FTE = .5; Full time = 1</a:t>
            </a:r>
          </a:p>
          <a:p>
            <a:pPr marL="285750" indent="-285750">
              <a:buFont typeface="Arial" panose="020B0604020202020204" pitchFamily="34" charset="0"/>
              <a:buChar char="•"/>
            </a:pPr>
            <a:endParaRPr lang="en-US" sz="2000" dirty="0">
              <a:solidFill>
                <a:srgbClr val="023F5C"/>
              </a:solidFill>
            </a:endParaRPr>
          </a:p>
          <a:p>
            <a:pPr marL="285750" indent="-285750">
              <a:buFont typeface="Arial" panose="020B0604020202020204" pitchFamily="34" charset="0"/>
              <a:buChar char="•"/>
            </a:pPr>
            <a:r>
              <a:rPr lang="en-US" sz="2000" dirty="0">
                <a:solidFill>
                  <a:srgbClr val="023F5C"/>
                </a:solidFill>
              </a:rPr>
              <a:t>If part-time employee DOES NOT use county insurance, change insurance months to 13.</a:t>
            </a:r>
          </a:p>
          <a:p>
            <a:pPr marL="285750" indent="-285750">
              <a:buFont typeface="Arial" panose="020B0604020202020204" pitchFamily="34" charset="0"/>
              <a:buChar char="•"/>
            </a:pPr>
            <a:endParaRPr lang="en-US" sz="2000" dirty="0">
              <a:solidFill>
                <a:srgbClr val="023F5C"/>
              </a:solidFill>
            </a:endParaRPr>
          </a:p>
          <a:p>
            <a:pPr marL="285750" indent="-285750">
              <a:buFont typeface="Arial" panose="020B0604020202020204" pitchFamily="34" charset="0"/>
              <a:buChar char="•"/>
            </a:pPr>
            <a:r>
              <a:rPr lang="en-US" sz="2000" dirty="0">
                <a:solidFill>
                  <a:srgbClr val="023F5C"/>
                </a:solidFill>
              </a:rPr>
              <a:t>When grouping employees together, change the FTE, add salaries together, add percentage of time together and change insurance months.</a:t>
            </a:r>
          </a:p>
          <a:p>
            <a:pPr marL="285750" indent="-285750">
              <a:buFont typeface="Arial" panose="020B0604020202020204" pitchFamily="34" charset="0"/>
              <a:buChar char="•"/>
            </a:pPr>
            <a:endParaRPr lang="en-US" sz="2000" dirty="0">
              <a:solidFill>
                <a:srgbClr val="023F5C"/>
              </a:solidFill>
            </a:endParaRPr>
          </a:p>
          <a:p>
            <a:pPr marL="285750" indent="-285750">
              <a:buFont typeface="Arial" panose="020B0604020202020204" pitchFamily="34" charset="0"/>
              <a:buChar char="•"/>
            </a:pPr>
            <a:r>
              <a:rPr lang="en-US" sz="2000" dirty="0">
                <a:solidFill>
                  <a:srgbClr val="023F5C"/>
                </a:solidFill>
              </a:rPr>
              <a:t>Use fully qualified salary for “Work Against” employees.</a:t>
            </a:r>
          </a:p>
          <a:p>
            <a:endParaRPr lang="en-US" dirty="0"/>
          </a:p>
        </p:txBody>
      </p:sp>
      <p:sp>
        <p:nvSpPr>
          <p:cNvPr id="5" name="TextBox 4">
            <a:extLst>
              <a:ext uri="{FF2B5EF4-FFF2-40B4-BE49-F238E27FC236}">
                <a16:creationId xmlns:a16="http://schemas.microsoft.com/office/drawing/2014/main" id="{B9D3BF36-BE04-D41B-534F-27FD6ABA75D8}"/>
              </a:ext>
            </a:extLst>
          </p:cNvPr>
          <p:cNvSpPr txBox="1"/>
          <p:nvPr/>
        </p:nvSpPr>
        <p:spPr>
          <a:xfrm>
            <a:off x="6230679" y="1488558"/>
            <a:ext cx="4954772" cy="4370427"/>
          </a:xfrm>
          <a:prstGeom prst="rect">
            <a:avLst/>
          </a:prstGeom>
          <a:noFill/>
        </p:spPr>
        <p:txBody>
          <a:bodyPr wrap="square" rtlCol="0">
            <a:spAutoFit/>
          </a:bodyPr>
          <a:lstStyle/>
          <a:p>
            <a:pPr marL="285750" indent="-285750">
              <a:buFont typeface="Arial" panose="020B0604020202020204" pitchFamily="34" charset="0"/>
              <a:buChar char="•"/>
            </a:pPr>
            <a:r>
              <a:rPr lang="en-US" sz="2000" dirty="0">
                <a:solidFill>
                  <a:srgbClr val="023F5C"/>
                </a:solidFill>
              </a:rPr>
              <a:t>For split employees, split the benefits to 6 each. </a:t>
            </a:r>
          </a:p>
          <a:p>
            <a:pPr marL="285750" indent="-285750">
              <a:buFont typeface="Arial" panose="020B0604020202020204" pitchFamily="34" charset="0"/>
              <a:buChar char="•"/>
            </a:pPr>
            <a:endParaRPr lang="en-US" sz="2000" dirty="0">
              <a:solidFill>
                <a:srgbClr val="023F5C"/>
              </a:solidFill>
            </a:endParaRPr>
          </a:p>
          <a:p>
            <a:pPr marL="285750" indent="-285750">
              <a:buFont typeface="Arial" panose="020B0604020202020204" pitchFamily="34" charset="0"/>
              <a:buChar char="•"/>
            </a:pPr>
            <a:r>
              <a:rPr lang="en-US" sz="2000" dirty="0">
                <a:solidFill>
                  <a:srgbClr val="023F5C"/>
                </a:solidFill>
              </a:rPr>
              <a:t>When keying employees, click CLOSE. Avoid hitting enter.</a:t>
            </a:r>
          </a:p>
          <a:p>
            <a:pPr marL="285750" indent="-285750">
              <a:buFont typeface="Arial" panose="020B0604020202020204" pitchFamily="34" charset="0"/>
              <a:buChar char="•"/>
            </a:pPr>
            <a:endParaRPr lang="en-US" sz="2000" dirty="0">
              <a:solidFill>
                <a:srgbClr val="023F5C"/>
              </a:solidFill>
            </a:endParaRPr>
          </a:p>
          <a:p>
            <a:pPr marL="285750" indent="-285750">
              <a:buFont typeface="Arial" panose="020B0604020202020204" pitchFamily="34" charset="0"/>
              <a:buChar char="•"/>
            </a:pPr>
            <a:r>
              <a:rPr lang="en-US" sz="2000" dirty="0">
                <a:solidFill>
                  <a:srgbClr val="023F5C"/>
                </a:solidFill>
              </a:rPr>
              <a:t>If you unprotect a worksheet, please go back and protect the sheet.</a:t>
            </a:r>
          </a:p>
          <a:p>
            <a:pPr marL="285750" indent="-285750">
              <a:buFont typeface="Arial" panose="020B0604020202020204" pitchFamily="34" charset="0"/>
              <a:buChar char="•"/>
            </a:pPr>
            <a:endParaRPr lang="en-US" sz="2000" dirty="0">
              <a:solidFill>
                <a:srgbClr val="023F5C"/>
              </a:solidFill>
            </a:endParaRPr>
          </a:p>
          <a:p>
            <a:pPr marL="285750" indent="-285750">
              <a:buFont typeface="Arial" panose="020B0604020202020204" pitchFamily="34" charset="0"/>
              <a:buChar char="•"/>
            </a:pPr>
            <a:r>
              <a:rPr lang="en-US" sz="2000" dirty="0">
                <a:solidFill>
                  <a:srgbClr val="023F5C"/>
                </a:solidFill>
              </a:rPr>
              <a:t>Keep an eye on the </a:t>
            </a:r>
            <a:r>
              <a:rPr lang="en-US" sz="2000" i="1" dirty="0">
                <a:solidFill>
                  <a:srgbClr val="023F5C"/>
                </a:solidFill>
              </a:rPr>
              <a:t>Error Indicator </a:t>
            </a:r>
            <a:r>
              <a:rPr lang="en-US" sz="2000" dirty="0">
                <a:solidFill>
                  <a:srgbClr val="023F5C"/>
                </a:solidFill>
              </a:rPr>
              <a:t>on the Total Revenues page</a:t>
            </a:r>
          </a:p>
          <a:p>
            <a:pPr marL="285750" indent="-285750">
              <a:buFont typeface="Arial" panose="020B0604020202020204" pitchFamily="34" charset="0"/>
              <a:buChar char="•"/>
            </a:pPr>
            <a:endParaRPr lang="en-US" sz="2000" dirty="0">
              <a:solidFill>
                <a:srgbClr val="023F5C"/>
              </a:solidFill>
            </a:endParaRPr>
          </a:p>
          <a:p>
            <a:pPr marL="285750" indent="-285750">
              <a:buFont typeface="Arial" panose="020B0604020202020204" pitchFamily="34" charset="0"/>
              <a:buChar char="•"/>
            </a:pPr>
            <a:r>
              <a:rPr lang="en-US" sz="2000" dirty="0">
                <a:solidFill>
                  <a:srgbClr val="023F5C"/>
                </a:solidFill>
              </a:rPr>
              <a:t>SAVE, SAVE, SAVE!!!</a:t>
            </a:r>
          </a:p>
          <a:p>
            <a:endParaRPr lang="en-US" dirty="0"/>
          </a:p>
        </p:txBody>
      </p:sp>
    </p:spTree>
    <p:extLst>
      <p:ext uri="{BB962C8B-B14F-4D97-AF65-F5344CB8AC3E}">
        <p14:creationId xmlns:p14="http://schemas.microsoft.com/office/powerpoint/2010/main" val="394576709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rgbClr val="B3D0EB"/>
        </a:solidFill>
        <a:effectLst/>
      </p:bgPr>
    </p:bg>
    <p:spTree>
      <p:nvGrpSpPr>
        <p:cNvPr id="1" name=""/>
        <p:cNvGrpSpPr/>
        <p:nvPr/>
      </p:nvGrpSpPr>
      <p:grpSpPr>
        <a:xfrm>
          <a:off x="0" y="0"/>
          <a:ext cx="0" cy="0"/>
          <a:chOff x="0" y="0"/>
          <a:chExt cx="0" cy="0"/>
        </a:xfrm>
      </p:grpSpPr>
      <p:pic>
        <p:nvPicPr>
          <p:cNvPr id="2" name="Picture 1" descr="Graphical user interface, application, table, Excel&#10;&#10;Description automatically generated">
            <a:extLst>
              <a:ext uri="{FF2B5EF4-FFF2-40B4-BE49-F238E27FC236}">
                <a16:creationId xmlns:a16="http://schemas.microsoft.com/office/drawing/2014/main" id="{7E05EFC6-F0E3-4C6D-2B5B-A6ACC6D8D982}"/>
              </a:ext>
            </a:extLst>
          </p:cNvPr>
          <p:cNvPicPr>
            <a:picLocks noChangeAspect="1"/>
          </p:cNvPicPr>
          <p:nvPr/>
        </p:nvPicPr>
        <p:blipFill>
          <a:blip r:embed="rId3"/>
          <a:stretch>
            <a:fillRect/>
          </a:stretch>
        </p:blipFill>
        <p:spPr>
          <a:xfrm>
            <a:off x="297711" y="0"/>
            <a:ext cx="11596577" cy="6858000"/>
          </a:xfrm>
          <a:prstGeom prst="rect">
            <a:avLst/>
          </a:prstGeom>
        </p:spPr>
      </p:pic>
    </p:spTree>
    <p:extLst>
      <p:ext uri="{BB962C8B-B14F-4D97-AF65-F5344CB8AC3E}">
        <p14:creationId xmlns:p14="http://schemas.microsoft.com/office/powerpoint/2010/main" val="43804345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rgbClr val="B3D0EB"/>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57C136C-5580-7771-A996-1BDA636C5C2A}"/>
              </a:ext>
            </a:extLst>
          </p:cNvPr>
          <p:cNvSpPr txBox="1"/>
          <p:nvPr/>
        </p:nvSpPr>
        <p:spPr>
          <a:xfrm>
            <a:off x="5296277" y="488886"/>
            <a:ext cx="6310265" cy="5386090"/>
          </a:xfrm>
          <a:prstGeom prst="rect">
            <a:avLst/>
          </a:prstGeom>
          <a:noFill/>
        </p:spPr>
        <p:txBody>
          <a:bodyPr wrap="square" rtlCol="0">
            <a:spAutoFit/>
          </a:bodyPr>
          <a:lstStyle/>
          <a:p>
            <a:pPr algn="ctr"/>
            <a:r>
              <a:rPr lang="en-US" sz="3200" b="1" u="sng" dirty="0">
                <a:latin typeface="+mj-lt"/>
              </a:rPr>
              <a:t>VARIABLES </a:t>
            </a:r>
          </a:p>
          <a:p>
            <a:pPr algn="ctr"/>
            <a:r>
              <a:rPr lang="en-US" sz="2400" i="1" dirty="0">
                <a:latin typeface="+mj-lt"/>
              </a:rPr>
              <a:t>Must unprotect to key numbers on this page. </a:t>
            </a:r>
          </a:p>
          <a:p>
            <a:pPr marL="342900" indent="-342900">
              <a:buFont typeface="Wingdings" panose="05000000000000000000" pitchFamily="2" charset="2"/>
              <a:buChar char="Ø"/>
            </a:pPr>
            <a:endParaRPr lang="en-US" sz="2400" dirty="0">
              <a:latin typeface="+mj-lt"/>
            </a:endParaRPr>
          </a:p>
          <a:p>
            <a:pPr marL="342900" indent="-342900">
              <a:buFont typeface="Wingdings" panose="05000000000000000000" pitchFamily="2" charset="2"/>
              <a:buChar char="ü"/>
            </a:pPr>
            <a:r>
              <a:rPr lang="en-US" sz="2400" dirty="0">
                <a:latin typeface="+mj-lt"/>
              </a:rPr>
              <a:t>In A2 - Key monthly county cost of health insurance. </a:t>
            </a:r>
          </a:p>
          <a:p>
            <a:pPr marL="342900" indent="-342900">
              <a:buFont typeface="Wingdings" panose="05000000000000000000" pitchFamily="2" charset="2"/>
              <a:buChar char="ü"/>
            </a:pPr>
            <a:endParaRPr lang="en-US" sz="2400" dirty="0">
              <a:latin typeface="+mj-lt"/>
            </a:endParaRPr>
          </a:p>
          <a:p>
            <a:pPr marL="342900" indent="-342900">
              <a:buFont typeface="Wingdings" panose="05000000000000000000" pitchFamily="2" charset="2"/>
              <a:buChar char="ü"/>
            </a:pPr>
            <a:r>
              <a:rPr lang="en-US" sz="2400" dirty="0">
                <a:latin typeface="+mj-lt"/>
              </a:rPr>
              <a:t>In B2 – Key your county’s rate of retirement </a:t>
            </a:r>
          </a:p>
          <a:p>
            <a:pPr marL="342900" indent="-342900">
              <a:buFont typeface="Wingdings" panose="05000000000000000000" pitchFamily="2" charset="2"/>
              <a:buChar char="ü"/>
            </a:pPr>
            <a:endParaRPr lang="en-US" sz="2400" dirty="0">
              <a:latin typeface="+mj-lt"/>
            </a:endParaRPr>
          </a:p>
          <a:p>
            <a:pPr marL="342900" indent="-342900">
              <a:buFont typeface="Wingdings" panose="05000000000000000000" pitchFamily="2" charset="2"/>
              <a:buChar char="ü"/>
            </a:pPr>
            <a:r>
              <a:rPr lang="en-US" sz="2400" dirty="0">
                <a:latin typeface="+mj-lt"/>
              </a:rPr>
              <a:t>In C2 – FICA is 7.65%</a:t>
            </a:r>
          </a:p>
          <a:p>
            <a:pPr marL="342900" indent="-342900">
              <a:buFont typeface="Wingdings" panose="05000000000000000000" pitchFamily="2" charset="2"/>
              <a:buChar char="ü"/>
            </a:pPr>
            <a:endParaRPr lang="en-US" sz="2400" dirty="0">
              <a:latin typeface="+mj-lt"/>
            </a:endParaRPr>
          </a:p>
          <a:p>
            <a:pPr marL="342900" indent="-342900">
              <a:buFont typeface="Wingdings" panose="05000000000000000000" pitchFamily="2" charset="2"/>
              <a:buChar char="ü"/>
            </a:pPr>
            <a:r>
              <a:rPr lang="en-US" sz="2400" dirty="0">
                <a:latin typeface="+mj-lt"/>
              </a:rPr>
              <a:t>In D2 – Key your county’s match of 401k </a:t>
            </a:r>
          </a:p>
          <a:p>
            <a:pPr marL="342900" indent="-342900">
              <a:buFont typeface="Wingdings" panose="05000000000000000000" pitchFamily="2" charset="2"/>
              <a:buChar char="ü"/>
            </a:pPr>
            <a:endParaRPr lang="en-US" sz="2400" dirty="0">
              <a:latin typeface="+mj-lt"/>
            </a:endParaRPr>
          </a:p>
          <a:p>
            <a:pPr marL="342900" indent="-342900">
              <a:buFont typeface="Wingdings" panose="05000000000000000000" pitchFamily="2" charset="2"/>
              <a:buChar char="ü"/>
            </a:pPr>
            <a:r>
              <a:rPr lang="en-US" sz="2400" dirty="0">
                <a:latin typeface="+mj-lt"/>
              </a:rPr>
              <a:t>In E2 -  1 = No Raise. If you are budgeting a 5% raise, then key 1.05</a:t>
            </a:r>
          </a:p>
        </p:txBody>
      </p:sp>
      <p:pic>
        <p:nvPicPr>
          <p:cNvPr id="3" name="Picture 2" descr="Graphical user interface, application, table, Excel&#10;&#10;Description automatically generated">
            <a:extLst>
              <a:ext uri="{FF2B5EF4-FFF2-40B4-BE49-F238E27FC236}">
                <a16:creationId xmlns:a16="http://schemas.microsoft.com/office/drawing/2014/main" id="{2EA96E68-D3E5-FDF2-1425-311ABEC3954F}"/>
              </a:ext>
            </a:extLst>
          </p:cNvPr>
          <p:cNvPicPr>
            <a:picLocks noChangeAspect="1"/>
          </p:cNvPicPr>
          <p:nvPr/>
        </p:nvPicPr>
        <p:blipFill>
          <a:blip r:embed="rId3"/>
          <a:stretch>
            <a:fillRect/>
          </a:stretch>
        </p:blipFill>
        <p:spPr>
          <a:xfrm>
            <a:off x="0" y="0"/>
            <a:ext cx="5135526" cy="6858000"/>
          </a:xfrm>
          <a:prstGeom prst="rect">
            <a:avLst/>
          </a:prstGeom>
        </p:spPr>
      </p:pic>
    </p:spTree>
    <p:extLst>
      <p:ext uri="{BB962C8B-B14F-4D97-AF65-F5344CB8AC3E}">
        <p14:creationId xmlns:p14="http://schemas.microsoft.com/office/powerpoint/2010/main" val="80016566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rgbClr val="B3D0EB"/>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79C489-6750-A41F-DD88-D78EDE3BDD81}"/>
              </a:ext>
            </a:extLst>
          </p:cNvPr>
          <p:cNvSpPr txBox="1"/>
          <p:nvPr/>
        </p:nvSpPr>
        <p:spPr>
          <a:xfrm>
            <a:off x="380246" y="271604"/>
            <a:ext cx="3585171" cy="646331"/>
          </a:xfrm>
          <a:prstGeom prst="rect">
            <a:avLst/>
          </a:prstGeom>
          <a:noFill/>
        </p:spPr>
        <p:txBody>
          <a:bodyPr wrap="square" rtlCol="0">
            <a:spAutoFit/>
          </a:bodyPr>
          <a:lstStyle/>
          <a:p>
            <a:r>
              <a:rPr lang="en-US" sz="3600" b="1" u="sng" dirty="0">
                <a:latin typeface="+mj-lt"/>
              </a:rPr>
              <a:t>Services </a:t>
            </a:r>
          </a:p>
        </p:txBody>
      </p:sp>
      <p:sp>
        <p:nvSpPr>
          <p:cNvPr id="3" name="Arrow: Right 2">
            <a:extLst>
              <a:ext uri="{FF2B5EF4-FFF2-40B4-BE49-F238E27FC236}">
                <a16:creationId xmlns:a16="http://schemas.microsoft.com/office/drawing/2014/main" id="{18D8D833-D882-8B8F-E971-EFAF1478A4C1}"/>
              </a:ext>
            </a:extLst>
          </p:cNvPr>
          <p:cNvSpPr/>
          <p:nvPr/>
        </p:nvSpPr>
        <p:spPr>
          <a:xfrm>
            <a:off x="4816444" y="271604"/>
            <a:ext cx="2553077" cy="579422"/>
          </a:xfrm>
          <a:prstGeom prst="rightArrow">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FF00"/>
              </a:solidFill>
            </a:endParaRPr>
          </a:p>
        </p:txBody>
      </p:sp>
      <p:sp>
        <p:nvSpPr>
          <p:cNvPr id="4" name="TextBox 3">
            <a:extLst>
              <a:ext uri="{FF2B5EF4-FFF2-40B4-BE49-F238E27FC236}">
                <a16:creationId xmlns:a16="http://schemas.microsoft.com/office/drawing/2014/main" id="{8B2D4B3D-F4F1-EBC3-8BB0-92C39D3DA39C}"/>
              </a:ext>
            </a:extLst>
          </p:cNvPr>
          <p:cNvSpPr txBox="1"/>
          <p:nvPr/>
        </p:nvSpPr>
        <p:spPr>
          <a:xfrm>
            <a:off x="4980127" y="407426"/>
            <a:ext cx="2389394" cy="307777"/>
          </a:xfrm>
          <a:prstGeom prst="rect">
            <a:avLst/>
          </a:prstGeom>
          <a:noFill/>
        </p:spPr>
        <p:txBody>
          <a:bodyPr wrap="square" rtlCol="0">
            <a:spAutoFit/>
          </a:bodyPr>
          <a:lstStyle/>
          <a:p>
            <a:r>
              <a:rPr lang="en-US" sz="1400" b="1" dirty="0"/>
              <a:t>Let’s key in Betty’s info</a:t>
            </a:r>
          </a:p>
        </p:txBody>
      </p:sp>
      <p:graphicFrame>
        <p:nvGraphicFramePr>
          <p:cNvPr id="5" name="Table 4">
            <a:extLst>
              <a:ext uri="{FF2B5EF4-FFF2-40B4-BE49-F238E27FC236}">
                <a16:creationId xmlns:a16="http://schemas.microsoft.com/office/drawing/2014/main" id="{759BB386-76EC-9100-E31C-9542557C79F2}"/>
              </a:ext>
            </a:extLst>
          </p:cNvPr>
          <p:cNvGraphicFramePr>
            <a:graphicFrameLocks noGrp="1"/>
          </p:cNvGraphicFramePr>
          <p:nvPr>
            <p:extLst>
              <p:ext uri="{D42A27DB-BD31-4B8C-83A1-F6EECF244321}">
                <p14:modId xmlns:p14="http://schemas.microsoft.com/office/powerpoint/2010/main" val="962112444"/>
              </p:ext>
            </p:extLst>
          </p:nvPr>
        </p:nvGraphicFramePr>
        <p:xfrm>
          <a:off x="7555934" y="374776"/>
          <a:ext cx="4051300" cy="952500"/>
        </p:xfrm>
        <a:graphic>
          <a:graphicData uri="http://schemas.openxmlformats.org/drawingml/2006/table">
            <a:tbl>
              <a:tblPr/>
              <a:tblGrid>
                <a:gridCol w="1104900">
                  <a:extLst>
                    <a:ext uri="{9D8B030D-6E8A-4147-A177-3AD203B41FA5}">
                      <a16:colId xmlns:a16="http://schemas.microsoft.com/office/drawing/2014/main" val="3901040006"/>
                    </a:ext>
                  </a:extLst>
                </a:gridCol>
                <a:gridCol w="745716">
                  <a:extLst>
                    <a:ext uri="{9D8B030D-6E8A-4147-A177-3AD203B41FA5}">
                      <a16:colId xmlns:a16="http://schemas.microsoft.com/office/drawing/2014/main" val="676140626"/>
                    </a:ext>
                  </a:extLst>
                </a:gridCol>
                <a:gridCol w="981484">
                  <a:extLst>
                    <a:ext uri="{9D8B030D-6E8A-4147-A177-3AD203B41FA5}">
                      <a16:colId xmlns:a16="http://schemas.microsoft.com/office/drawing/2014/main" val="3131754759"/>
                    </a:ext>
                  </a:extLst>
                </a:gridCol>
                <a:gridCol w="609600">
                  <a:extLst>
                    <a:ext uri="{9D8B030D-6E8A-4147-A177-3AD203B41FA5}">
                      <a16:colId xmlns:a16="http://schemas.microsoft.com/office/drawing/2014/main" val="423793450"/>
                    </a:ext>
                  </a:extLst>
                </a:gridCol>
                <a:gridCol w="609600">
                  <a:extLst>
                    <a:ext uri="{9D8B030D-6E8A-4147-A177-3AD203B41FA5}">
                      <a16:colId xmlns:a16="http://schemas.microsoft.com/office/drawing/2014/main" val="186387773"/>
                    </a:ext>
                  </a:extLst>
                </a:gridCol>
              </a:tblGrid>
              <a:tr h="190500">
                <a:tc>
                  <a:txBody>
                    <a:bodyPr/>
                    <a:lstStyle/>
                    <a:p>
                      <a:pPr algn="l" fontAlgn="ctr"/>
                      <a:r>
                        <a:rPr lang="en-US" sz="1100" b="1" i="0" u="none" strike="noStrike" dirty="0">
                          <a:solidFill>
                            <a:srgbClr val="FFFF00"/>
                          </a:solidFill>
                          <a:effectLst/>
                          <a:latin typeface="Times New Roman" panose="02020603050405020304" pitchFamily="18" charset="0"/>
                        </a:rPr>
                        <a:t>Employee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04861"/>
                    </a:solidFill>
                  </a:tcPr>
                </a:tc>
                <a:tc>
                  <a:txBody>
                    <a:bodyPr/>
                    <a:lstStyle/>
                    <a:p>
                      <a:pPr algn="l" fontAlgn="ctr"/>
                      <a:r>
                        <a:rPr lang="en-US" sz="1100" b="1" i="0" u="none" strike="noStrike" dirty="0">
                          <a:solidFill>
                            <a:srgbClr val="FFFF00"/>
                          </a:solidFill>
                          <a:effectLst/>
                          <a:latin typeface="Times New Roman" panose="02020603050405020304" pitchFamily="18" charset="0"/>
                        </a:rPr>
                        <a:t>Job Title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04861"/>
                    </a:solidFill>
                  </a:tcPr>
                </a:tc>
                <a:tc>
                  <a:txBody>
                    <a:bodyPr/>
                    <a:lstStyle/>
                    <a:p>
                      <a:pPr algn="ctr" fontAlgn="b"/>
                      <a:r>
                        <a:rPr lang="en-US" sz="1100" b="1" i="0" u="none" strike="noStrike">
                          <a:solidFill>
                            <a:srgbClr val="FFFF00"/>
                          </a:solidFill>
                          <a:effectLst/>
                          <a:latin typeface="Times New Roman" panose="02020603050405020304" pitchFamily="18" charset="0"/>
                        </a:rPr>
                        <a:t> Salary Total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04861"/>
                    </a:solidFill>
                  </a:tcPr>
                </a:tc>
                <a:tc>
                  <a:txBody>
                    <a:bodyPr/>
                    <a:lstStyle/>
                    <a:p>
                      <a:pPr algn="ctr" fontAlgn="b"/>
                      <a:r>
                        <a:rPr lang="en-US" sz="1100" b="1" i="0" u="none" strike="noStrike">
                          <a:solidFill>
                            <a:srgbClr val="FFFF00"/>
                          </a:solidFill>
                          <a:effectLst/>
                          <a:latin typeface="Times New Roman" panose="02020603050405020304" pitchFamily="18" charset="0"/>
                        </a:rPr>
                        <a:t> FTE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04861"/>
                    </a:solidFill>
                  </a:tcPr>
                </a:tc>
                <a:tc>
                  <a:txBody>
                    <a:bodyPr/>
                    <a:lstStyle/>
                    <a:p>
                      <a:pPr algn="ctr" fontAlgn="b"/>
                      <a:r>
                        <a:rPr lang="en-US" sz="1100" b="1" i="0" u="none" strike="noStrike">
                          <a:solidFill>
                            <a:srgbClr val="FFFF00"/>
                          </a:solidFill>
                          <a:effectLst/>
                          <a:latin typeface="Times New Roman" panose="02020603050405020304" pitchFamily="18" charset="0"/>
                        </a:rPr>
                        <a:t> Fund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04861"/>
                    </a:solidFill>
                  </a:tcPr>
                </a:tc>
                <a:extLst>
                  <a:ext uri="{0D108BD9-81ED-4DB2-BD59-A6C34878D82A}">
                    <a16:rowId xmlns:a16="http://schemas.microsoft.com/office/drawing/2014/main" val="2531244480"/>
                  </a:ext>
                </a:extLst>
              </a:tr>
              <a:tr h="190500">
                <a:tc>
                  <a:txBody>
                    <a:bodyPr/>
                    <a:lstStyle/>
                    <a:p>
                      <a:pPr algn="l" fontAlgn="b"/>
                      <a:r>
                        <a:rPr lang="en-US" sz="1100" b="0" i="0" u="none" strike="noStrike">
                          <a:solidFill>
                            <a:srgbClr val="000000"/>
                          </a:solidFill>
                          <a:effectLst/>
                          <a:latin typeface="Times New Roman" panose="02020603050405020304" pitchFamily="18" charset="0"/>
                        </a:rPr>
                        <a:t>Betty</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100" b="0" i="0" u="none" strike="noStrike">
                          <a:solidFill>
                            <a:srgbClr val="000000"/>
                          </a:solidFill>
                          <a:effectLst/>
                          <a:latin typeface="Times New Roman" panose="02020603050405020304" pitchFamily="18" charset="0"/>
                        </a:rPr>
                        <a:t>SW II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100" b="0" i="0" u="none" strike="noStrike" dirty="0">
                          <a:solidFill>
                            <a:srgbClr val="000000"/>
                          </a:solidFill>
                          <a:effectLst/>
                          <a:latin typeface="Times New Roman" panose="02020603050405020304" pitchFamily="18" charset="0"/>
                        </a:rPr>
                        <a:t> $       46,224.29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r" fontAlgn="b"/>
                      <a:r>
                        <a:rPr lang="en-US" sz="1100" b="0" i="0" u="none" strike="noStrike">
                          <a:solidFill>
                            <a:srgbClr val="000000"/>
                          </a:solidFill>
                          <a:effectLst/>
                          <a:latin typeface="Aptos Narrow" panose="020B0004020202020204" pitchFamily="34" charset="0"/>
                        </a:rPr>
                        <a:t>0.25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F2D0"/>
                    </a:solidFill>
                  </a:tcPr>
                </a:tc>
                <a:tc>
                  <a:txBody>
                    <a:bodyPr/>
                    <a:lstStyle/>
                    <a:p>
                      <a:pPr algn="ctr" fontAlgn="b"/>
                      <a:r>
                        <a:rPr lang="en-US" sz="1100" b="0" i="0" u="none" strike="noStrike">
                          <a:solidFill>
                            <a:srgbClr val="000000"/>
                          </a:solidFill>
                          <a:effectLst/>
                          <a:latin typeface="Aptos Narrow" panose="020B0004020202020204" pitchFamily="34" charset="0"/>
                        </a:rPr>
                        <a:t>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F2D0"/>
                    </a:solidFill>
                  </a:tcPr>
                </a:tc>
                <a:extLst>
                  <a:ext uri="{0D108BD9-81ED-4DB2-BD59-A6C34878D82A}">
                    <a16:rowId xmlns:a16="http://schemas.microsoft.com/office/drawing/2014/main" val="3304872617"/>
                  </a:ext>
                </a:extLst>
              </a:tr>
              <a:tr h="190500">
                <a:tc>
                  <a:txBody>
                    <a:bodyPr/>
                    <a:lstStyle/>
                    <a:p>
                      <a:pPr algn="l" fontAlgn="b"/>
                      <a:endParaRPr lang="en-US" sz="1100" b="0" i="0" u="none" strike="noStrike">
                        <a:solidFill>
                          <a:srgbClr val="000000"/>
                        </a:solidFill>
                        <a:effectLst/>
                        <a:latin typeface="Aptos Narrow" panose="020B0004020202020204" pitchFamily="34" charset="0"/>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endParaRPr lang="en-US" sz="1100" b="0" i="0" u="none" strike="noStrike">
                        <a:solidFill>
                          <a:srgbClr val="000000"/>
                        </a:solidFill>
                        <a:effectLst/>
                        <a:latin typeface="Aptos Narrow" panose="020B0004020202020204" pitchFamily="34" charset="0"/>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endParaRPr lang="en-US" sz="1100" b="0" i="0" u="none" strike="noStrike">
                        <a:solidFill>
                          <a:srgbClr val="000000"/>
                        </a:solidFill>
                        <a:effectLst/>
                        <a:latin typeface="Aptos Narrow" panose="020B0004020202020204" pitchFamily="34" charset="0"/>
                      </a:endParaRP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algn="r" fontAlgn="b"/>
                      <a:r>
                        <a:rPr lang="en-US" sz="1100" b="0" i="0" u="none" strike="noStrike">
                          <a:solidFill>
                            <a:srgbClr val="000000"/>
                          </a:solidFill>
                          <a:effectLst/>
                          <a:latin typeface="Aptos Narrow" panose="020B0004020202020204" pitchFamily="34" charset="0"/>
                        </a:rPr>
                        <a:t>0.25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ctr" fontAlgn="b"/>
                      <a:r>
                        <a:rPr lang="en-US" sz="1100" b="0" i="0" u="none" strike="noStrike">
                          <a:solidFill>
                            <a:srgbClr val="000000"/>
                          </a:solidFill>
                          <a:effectLst/>
                          <a:latin typeface="Aptos Narrow" panose="020B0004020202020204" pitchFamily="34" charset="0"/>
                        </a:rPr>
                        <a:t>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extLst>
                  <a:ext uri="{0D108BD9-81ED-4DB2-BD59-A6C34878D82A}">
                    <a16:rowId xmlns:a16="http://schemas.microsoft.com/office/drawing/2014/main" val="2174096557"/>
                  </a:ext>
                </a:extLst>
              </a:tr>
              <a:tr h="190500">
                <a:tc>
                  <a:txBody>
                    <a:bodyPr/>
                    <a:lstStyle/>
                    <a:p>
                      <a:pPr algn="l" fontAlgn="b"/>
                      <a:endParaRPr lang="en-US" sz="1100" b="0" i="0" u="none" strike="noStrike">
                        <a:solidFill>
                          <a:srgbClr val="000000"/>
                        </a:solidFill>
                        <a:effectLst/>
                        <a:latin typeface="Aptos Narrow" panose="020B0004020202020204" pitchFamily="34" charset="0"/>
                      </a:endParaRPr>
                    </a:p>
                  </a:txBody>
                  <a:tcPr marL="9525" marR="9525" marT="9525" marB="0" anchor="b">
                    <a:lnL>
                      <a:noFill/>
                    </a:lnL>
                    <a:lnR>
                      <a:noFill/>
                    </a:lnR>
                    <a:lnT>
                      <a:noFill/>
                    </a:lnT>
                    <a:lnB>
                      <a:noFill/>
                    </a:lnB>
                    <a:noFill/>
                  </a:tcPr>
                </a:tc>
                <a:tc>
                  <a:txBody>
                    <a:bodyPr/>
                    <a:lstStyle/>
                    <a:p>
                      <a:pPr algn="l" fontAlgn="b"/>
                      <a:endParaRPr lang="en-US" sz="1100" b="0" i="0" u="none" strike="noStrike">
                        <a:solidFill>
                          <a:srgbClr val="000000"/>
                        </a:solidFill>
                        <a:effectLst/>
                        <a:latin typeface="Aptos Narrow" panose="020B0004020202020204" pitchFamily="34" charset="0"/>
                      </a:endParaRPr>
                    </a:p>
                  </a:txBody>
                  <a:tcPr marL="9525" marR="9525" marT="9525" marB="0" anchor="b">
                    <a:lnL>
                      <a:noFill/>
                    </a:lnL>
                    <a:lnR>
                      <a:noFill/>
                    </a:lnR>
                    <a:lnT>
                      <a:noFill/>
                    </a:lnT>
                    <a:lnB>
                      <a:noFill/>
                    </a:lnB>
                    <a:noFill/>
                  </a:tcPr>
                </a:tc>
                <a:tc>
                  <a:txBody>
                    <a:bodyPr/>
                    <a:lstStyle/>
                    <a:p>
                      <a:pPr algn="l" fontAlgn="b"/>
                      <a:endParaRPr lang="en-US" sz="1100" b="0" i="0" u="none" strike="noStrike">
                        <a:solidFill>
                          <a:srgbClr val="000000"/>
                        </a:solidFill>
                        <a:effectLst/>
                        <a:latin typeface="Aptos Narrow" panose="020B0004020202020204" pitchFamily="34" charset="0"/>
                      </a:endParaRP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r" fontAlgn="b"/>
                      <a:r>
                        <a:rPr lang="en-US" sz="1100" b="0" i="0" u="none" strike="noStrike">
                          <a:solidFill>
                            <a:srgbClr val="000000"/>
                          </a:solidFill>
                          <a:effectLst/>
                          <a:latin typeface="Aptos Narrow" panose="020B0004020202020204" pitchFamily="34" charset="0"/>
                        </a:rPr>
                        <a:t>0.25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9F8"/>
                    </a:solidFill>
                  </a:tcPr>
                </a:tc>
                <a:tc>
                  <a:txBody>
                    <a:bodyPr/>
                    <a:lstStyle/>
                    <a:p>
                      <a:pPr algn="ctr" fontAlgn="b"/>
                      <a:r>
                        <a:rPr lang="en-US" sz="1100" b="0" i="0" u="none" strike="noStrike">
                          <a:solidFill>
                            <a:srgbClr val="000000"/>
                          </a:solidFill>
                          <a:effectLst/>
                          <a:latin typeface="Aptos Narrow" panose="020B0004020202020204" pitchFamily="34" charset="0"/>
                        </a:rPr>
                        <a:t>V</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9F8"/>
                    </a:solidFill>
                  </a:tcPr>
                </a:tc>
                <a:extLst>
                  <a:ext uri="{0D108BD9-81ED-4DB2-BD59-A6C34878D82A}">
                    <a16:rowId xmlns:a16="http://schemas.microsoft.com/office/drawing/2014/main" val="528793431"/>
                  </a:ext>
                </a:extLst>
              </a:tr>
              <a:tr h="190500">
                <a:tc>
                  <a:txBody>
                    <a:bodyPr/>
                    <a:lstStyle/>
                    <a:p>
                      <a:pPr algn="l" fontAlgn="b"/>
                      <a:endParaRPr lang="en-US" sz="1100" b="0" i="0" u="none" strike="noStrike">
                        <a:solidFill>
                          <a:srgbClr val="000000"/>
                        </a:solidFill>
                        <a:effectLst/>
                        <a:latin typeface="Aptos Narrow" panose="020B0004020202020204" pitchFamily="34" charset="0"/>
                      </a:endParaRPr>
                    </a:p>
                  </a:txBody>
                  <a:tcPr marL="9525" marR="9525" marT="9525" marB="0" anchor="b">
                    <a:lnL>
                      <a:noFill/>
                    </a:lnL>
                    <a:lnR>
                      <a:noFill/>
                    </a:lnR>
                    <a:lnT>
                      <a:noFill/>
                    </a:lnT>
                    <a:lnB>
                      <a:noFill/>
                    </a:lnB>
                    <a:noFill/>
                  </a:tcPr>
                </a:tc>
                <a:tc>
                  <a:txBody>
                    <a:bodyPr/>
                    <a:lstStyle/>
                    <a:p>
                      <a:pPr algn="l" fontAlgn="b"/>
                      <a:endParaRPr lang="en-US" sz="1100" b="0" i="0" u="none" strike="noStrike">
                        <a:solidFill>
                          <a:srgbClr val="000000"/>
                        </a:solidFill>
                        <a:effectLst/>
                        <a:latin typeface="Aptos Narrow" panose="020B0004020202020204" pitchFamily="34" charset="0"/>
                      </a:endParaRPr>
                    </a:p>
                  </a:txBody>
                  <a:tcPr marL="9525" marR="9525" marT="9525" marB="0" anchor="b">
                    <a:lnL>
                      <a:noFill/>
                    </a:lnL>
                    <a:lnR>
                      <a:noFill/>
                    </a:lnR>
                    <a:lnT>
                      <a:noFill/>
                    </a:lnT>
                    <a:lnB>
                      <a:noFill/>
                    </a:lnB>
                    <a:noFill/>
                  </a:tcPr>
                </a:tc>
                <a:tc>
                  <a:txBody>
                    <a:bodyPr/>
                    <a:lstStyle/>
                    <a:p>
                      <a:pPr algn="l" fontAlgn="b"/>
                      <a:endParaRPr lang="en-US" sz="1100" b="0" i="0" u="none" strike="noStrike">
                        <a:solidFill>
                          <a:srgbClr val="000000"/>
                        </a:solidFill>
                        <a:effectLst/>
                        <a:latin typeface="Aptos Narrow" panose="020B0004020202020204" pitchFamily="34" charset="0"/>
                      </a:endParaRP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r" fontAlgn="b"/>
                      <a:r>
                        <a:rPr lang="en-US" sz="1100" b="0" i="0" u="none" strike="noStrike">
                          <a:solidFill>
                            <a:srgbClr val="000000"/>
                          </a:solidFill>
                          <a:effectLst/>
                          <a:latin typeface="Aptos Narrow" panose="020B0004020202020204" pitchFamily="34" charset="0"/>
                        </a:rPr>
                        <a:t>0.25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F"/>
                    </a:solidFill>
                  </a:tcPr>
                </a:tc>
                <a:tc>
                  <a:txBody>
                    <a:bodyPr/>
                    <a:lstStyle/>
                    <a:p>
                      <a:pPr algn="ctr" fontAlgn="b"/>
                      <a:r>
                        <a:rPr lang="en-US" sz="1100" b="0" i="0" u="none" strike="noStrike" dirty="0">
                          <a:solidFill>
                            <a:srgbClr val="000000"/>
                          </a:solidFill>
                          <a:effectLst/>
                          <a:latin typeface="Aptos Narrow" panose="020B0004020202020204" pitchFamily="34" charset="0"/>
                        </a:rPr>
                        <a:t>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F"/>
                    </a:solidFill>
                  </a:tcPr>
                </a:tc>
                <a:extLst>
                  <a:ext uri="{0D108BD9-81ED-4DB2-BD59-A6C34878D82A}">
                    <a16:rowId xmlns:a16="http://schemas.microsoft.com/office/drawing/2014/main" val="538383731"/>
                  </a:ext>
                </a:extLst>
              </a:tr>
            </a:tbl>
          </a:graphicData>
        </a:graphic>
      </p:graphicFrame>
      <p:sp>
        <p:nvSpPr>
          <p:cNvPr id="6" name="TextBox 5">
            <a:extLst>
              <a:ext uri="{FF2B5EF4-FFF2-40B4-BE49-F238E27FC236}">
                <a16:creationId xmlns:a16="http://schemas.microsoft.com/office/drawing/2014/main" id="{0C142E33-9BD5-EFB3-5AA5-258316A5DAEC}"/>
              </a:ext>
            </a:extLst>
          </p:cNvPr>
          <p:cNvSpPr txBox="1"/>
          <p:nvPr/>
        </p:nvSpPr>
        <p:spPr>
          <a:xfrm>
            <a:off x="116638" y="1451767"/>
            <a:ext cx="1319248" cy="1631216"/>
          </a:xfrm>
          <a:prstGeom prst="rect">
            <a:avLst/>
          </a:prstGeom>
          <a:noFill/>
        </p:spPr>
        <p:txBody>
          <a:bodyPr wrap="square" rtlCol="0">
            <a:spAutoFit/>
          </a:bodyPr>
          <a:lstStyle/>
          <a:p>
            <a:r>
              <a:rPr lang="en-US" sz="2000" dirty="0">
                <a:latin typeface="+mj-lt"/>
              </a:rPr>
              <a:t>Click on  </a:t>
            </a:r>
            <a:r>
              <a:rPr lang="en-US" sz="2000" b="1" i="1" dirty="0">
                <a:latin typeface="+mj-lt"/>
              </a:rPr>
              <a:t>New Employee </a:t>
            </a:r>
            <a:r>
              <a:rPr lang="en-US" sz="2000" dirty="0">
                <a:latin typeface="+mj-lt"/>
              </a:rPr>
              <a:t>on the left corner</a:t>
            </a:r>
          </a:p>
        </p:txBody>
      </p:sp>
      <p:pic>
        <p:nvPicPr>
          <p:cNvPr id="7" name="Picture 6" descr="Graphical user interface, application, table, Excel&#10;&#10;Description automatically generated">
            <a:extLst>
              <a:ext uri="{FF2B5EF4-FFF2-40B4-BE49-F238E27FC236}">
                <a16:creationId xmlns:a16="http://schemas.microsoft.com/office/drawing/2014/main" id="{D24DB6A5-4C0C-F739-CAA5-D7BDE56DFD64}"/>
              </a:ext>
            </a:extLst>
          </p:cNvPr>
          <p:cNvPicPr>
            <a:picLocks noChangeAspect="1"/>
          </p:cNvPicPr>
          <p:nvPr/>
        </p:nvPicPr>
        <p:blipFill>
          <a:blip r:embed="rId2"/>
          <a:stretch>
            <a:fillRect/>
          </a:stretch>
        </p:blipFill>
        <p:spPr>
          <a:xfrm>
            <a:off x="1435886" y="1384858"/>
            <a:ext cx="7088481" cy="5371236"/>
          </a:xfrm>
          <a:prstGeom prst="rect">
            <a:avLst/>
          </a:prstGeom>
        </p:spPr>
      </p:pic>
      <p:pic>
        <p:nvPicPr>
          <p:cNvPr id="8" name="Picture 7" descr="Graphical user interface, application&#10;&#10;Description automatically generated">
            <a:extLst>
              <a:ext uri="{FF2B5EF4-FFF2-40B4-BE49-F238E27FC236}">
                <a16:creationId xmlns:a16="http://schemas.microsoft.com/office/drawing/2014/main" id="{5D0EEE2E-8349-2E59-D29F-89445B17DE5A}"/>
              </a:ext>
            </a:extLst>
          </p:cNvPr>
          <p:cNvPicPr>
            <a:picLocks noChangeAspect="1"/>
          </p:cNvPicPr>
          <p:nvPr/>
        </p:nvPicPr>
        <p:blipFill>
          <a:blip r:embed="rId3"/>
          <a:stretch>
            <a:fillRect/>
          </a:stretch>
        </p:blipFill>
        <p:spPr>
          <a:xfrm>
            <a:off x="8994068" y="4070476"/>
            <a:ext cx="2858500" cy="2358449"/>
          </a:xfrm>
          <a:prstGeom prst="rect">
            <a:avLst/>
          </a:prstGeom>
        </p:spPr>
      </p:pic>
      <p:sp>
        <p:nvSpPr>
          <p:cNvPr id="9" name="TextBox 8">
            <a:extLst>
              <a:ext uri="{FF2B5EF4-FFF2-40B4-BE49-F238E27FC236}">
                <a16:creationId xmlns:a16="http://schemas.microsoft.com/office/drawing/2014/main" id="{DB70F4BA-041F-020F-4104-E90B1E742BDD}"/>
              </a:ext>
            </a:extLst>
          </p:cNvPr>
          <p:cNvSpPr txBox="1"/>
          <p:nvPr/>
        </p:nvSpPr>
        <p:spPr>
          <a:xfrm>
            <a:off x="9419885" y="2921168"/>
            <a:ext cx="2006866" cy="1015663"/>
          </a:xfrm>
          <a:prstGeom prst="rect">
            <a:avLst/>
          </a:prstGeom>
          <a:noFill/>
        </p:spPr>
        <p:txBody>
          <a:bodyPr wrap="square" rtlCol="0">
            <a:spAutoFit/>
          </a:bodyPr>
          <a:lstStyle/>
          <a:p>
            <a:r>
              <a:rPr lang="en-US" sz="2000" dirty="0">
                <a:latin typeface="+mj-lt"/>
              </a:rPr>
              <a:t>Next, key in Employee’s info and click </a:t>
            </a:r>
            <a:r>
              <a:rPr lang="en-US" sz="2000" b="1" i="1" dirty="0">
                <a:latin typeface="+mj-lt"/>
              </a:rPr>
              <a:t>Close</a:t>
            </a:r>
            <a:r>
              <a:rPr lang="en-US" sz="2000" i="1" dirty="0">
                <a:latin typeface="+mj-lt"/>
              </a:rPr>
              <a:t>.</a:t>
            </a:r>
          </a:p>
        </p:txBody>
      </p:sp>
    </p:spTree>
    <p:extLst>
      <p:ext uri="{BB962C8B-B14F-4D97-AF65-F5344CB8AC3E}">
        <p14:creationId xmlns:p14="http://schemas.microsoft.com/office/powerpoint/2010/main" val="335567194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rgbClr val="B3D0EB"/>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695EAC9-96CE-8B3C-1C36-56D52AD3455B}"/>
              </a:ext>
            </a:extLst>
          </p:cNvPr>
          <p:cNvSpPr txBox="1"/>
          <p:nvPr/>
        </p:nvSpPr>
        <p:spPr>
          <a:xfrm>
            <a:off x="443619" y="264151"/>
            <a:ext cx="3911097" cy="584775"/>
          </a:xfrm>
          <a:prstGeom prst="rect">
            <a:avLst/>
          </a:prstGeom>
          <a:noFill/>
        </p:spPr>
        <p:txBody>
          <a:bodyPr wrap="square" rtlCol="0">
            <a:spAutoFit/>
          </a:bodyPr>
          <a:lstStyle/>
          <a:p>
            <a:r>
              <a:rPr lang="en-US" sz="3200" b="1" u="sng" dirty="0">
                <a:latin typeface="+mj-lt"/>
              </a:rPr>
              <a:t>Services </a:t>
            </a:r>
            <a:r>
              <a:rPr lang="en-US" sz="3200" b="1" u="sng" dirty="0" err="1">
                <a:latin typeface="+mj-lt"/>
              </a:rPr>
              <a:t>cont</a:t>
            </a:r>
            <a:r>
              <a:rPr lang="en-US" sz="3200" b="1" u="sng" dirty="0">
                <a:latin typeface="+mj-lt"/>
              </a:rPr>
              <a:t>…..</a:t>
            </a:r>
          </a:p>
        </p:txBody>
      </p:sp>
      <p:pic>
        <p:nvPicPr>
          <p:cNvPr id="3" name="Picture 2" descr="Graphical user interface, application, table, Excel&#10;&#10;Description automatically generated">
            <a:extLst>
              <a:ext uri="{FF2B5EF4-FFF2-40B4-BE49-F238E27FC236}">
                <a16:creationId xmlns:a16="http://schemas.microsoft.com/office/drawing/2014/main" id="{92736FF0-0E50-DB20-7233-83870720696C}"/>
              </a:ext>
            </a:extLst>
          </p:cNvPr>
          <p:cNvPicPr>
            <a:picLocks noChangeAspect="1"/>
          </p:cNvPicPr>
          <p:nvPr/>
        </p:nvPicPr>
        <p:blipFill>
          <a:blip r:embed="rId3"/>
          <a:stretch>
            <a:fillRect/>
          </a:stretch>
        </p:blipFill>
        <p:spPr>
          <a:xfrm>
            <a:off x="81613" y="971825"/>
            <a:ext cx="6222813" cy="4759124"/>
          </a:xfrm>
          <a:prstGeom prst="rect">
            <a:avLst/>
          </a:prstGeom>
        </p:spPr>
      </p:pic>
      <p:sp>
        <p:nvSpPr>
          <p:cNvPr id="4" name="TextBox 3">
            <a:extLst>
              <a:ext uri="{FF2B5EF4-FFF2-40B4-BE49-F238E27FC236}">
                <a16:creationId xmlns:a16="http://schemas.microsoft.com/office/drawing/2014/main" id="{B7FD8AC4-3805-1D78-BC0A-C8BCDDC02DD0}"/>
              </a:ext>
            </a:extLst>
          </p:cNvPr>
          <p:cNvSpPr txBox="1"/>
          <p:nvPr/>
        </p:nvSpPr>
        <p:spPr>
          <a:xfrm>
            <a:off x="6304426" y="848926"/>
            <a:ext cx="3902044" cy="1631216"/>
          </a:xfrm>
          <a:prstGeom prst="rect">
            <a:avLst/>
          </a:prstGeom>
          <a:noFill/>
        </p:spPr>
        <p:txBody>
          <a:bodyPr wrap="square" rtlCol="0">
            <a:spAutoFit/>
          </a:bodyPr>
          <a:lstStyle/>
          <a:p>
            <a:r>
              <a:rPr lang="en-US" sz="2000" b="1" dirty="0">
                <a:latin typeface="+mj-lt"/>
              </a:rPr>
              <a:t>Now, enter the percentage of time the worker codes.  There should be a ‘0’ under Percent Check beside the workers name to display that you have </a:t>
            </a:r>
            <a:r>
              <a:rPr lang="en-US" sz="2000" b="1" i="1" dirty="0">
                <a:latin typeface="+mj-lt"/>
              </a:rPr>
              <a:t>100% time </a:t>
            </a:r>
            <a:r>
              <a:rPr lang="en-US" sz="2000" b="1" dirty="0">
                <a:latin typeface="+mj-lt"/>
              </a:rPr>
              <a:t>reporting.</a:t>
            </a:r>
          </a:p>
        </p:txBody>
      </p:sp>
      <p:graphicFrame>
        <p:nvGraphicFramePr>
          <p:cNvPr id="5" name="Table 4">
            <a:extLst>
              <a:ext uri="{FF2B5EF4-FFF2-40B4-BE49-F238E27FC236}">
                <a16:creationId xmlns:a16="http://schemas.microsoft.com/office/drawing/2014/main" id="{EF399F61-25D4-DF89-8B4A-1D938EB5F4DC}"/>
              </a:ext>
            </a:extLst>
          </p:cNvPr>
          <p:cNvGraphicFramePr>
            <a:graphicFrameLocks noGrp="1"/>
          </p:cNvGraphicFramePr>
          <p:nvPr>
            <p:extLst>
              <p:ext uri="{D42A27DB-BD31-4B8C-83A1-F6EECF244321}">
                <p14:modId xmlns:p14="http://schemas.microsoft.com/office/powerpoint/2010/main" val="1328822457"/>
              </p:ext>
            </p:extLst>
          </p:nvPr>
        </p:nvGraphicFramePr>
        <p:xfrm>
          <a:off x="7837286" y="184653"/>
          <a:ext cx="4051300" cy="952500"/>
        </p:xfrm>
        <a:graphic>
          <a:graphicData uri="http://schemas.openxmlformats.org/drawingml/2006/table">
            <a:tbl>
              <a:tblPr/>
              <a:tblGrid>
                <a:gridCol w="1104900">
                  <a:extLst>
                    <a:ext uri="{9D8B030D-6E8A-4147-A177-3AD203B41FA5}">
                      <a16:colId xmlns:a16="http://schemas.microsoft.com/office/drawing/2014/main" val="3901040006"/>
                    </a:ext>
                  </a:extLst>
                </a:gridCol>
                <a:gridCol w="745716">
                  <a:extLst>
                    <a:ext uri="{9D8B030D-6E8A-4147-A177-3AD203B41FA5}">
                      <a16:colId xmlns:a16="http://schemas.microsoft.com/office/drawing/2014/main" val="676140626"/>
                    </a:ext>
                  </a:extLst>
                </a:gridCol>
                <a:gridCol w="981484">
                  <a:extLst>
                    <a:ext uri="{9D8B030D-6E8A-4147-A177-3AD203B41FA5}">
                      <a16:colId xmlns:a16="http://schemas.microsoft.com/office/drawing/2014/main" val="3131754759"/>
                    </a:ext>
                  </a:extLst>
                </a:gridCol>
                <a:gridCol w="609600">
                  <a:extLst>
                    <a:ext uri="{9D8B030D-6E8A-4147-A177-3AD203B41FA5}">
                      <a16:colId xmlns:a16="http://schemas.microsoft.com/office/drawing/2014/main" val="423793450"/>
                    </a:ext>
                  </a:extLst>
                </a:gridCol>
                <a:gridCol w="609600">
                  <a:extLst>
                    <a:ext uri="{9D8B030D-6E8A-4147-A177-3AD203B41FA5}">
                      <a16:colId xmlns:a16="http://schemas.microsoft.com/office/drawing/2014/main" val="186387773"/>
                    </a:ext>
                  </a:extLst>
                </a:gridCol>
              </a:tblGrid>
              <a:tr h="190500">
                <a:tc>
                  <a:txBody>
                    <a:bodyPr/>
                    <a:lstStyle/>
                    <a:p>
                      <a:pPr algn="l" fontAlgn="ctr"/>
                      <a:r>
                        <a:rPr lang="en-US" sz="1100" b="1" i="0" u="none" strike="noStrike" dirty="0">
                          <a:solidFill>
                            <a:srgbClr val="FFFF00"/>
                          </a:solidFill>
                          <a:effectLst/>
                          <a:latin typeface="Times New Roman" panose="02020603050405020304" pitchFamily="18" charset="0"/>
                        </a:rPr>
                        <a:t>Employee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04861"/>
                    </a:solidFill>
                  </a:tcPr>
                </a:tc>
                <a:tc>
                  <a:txBody>
                    <a:bodyPr/>
                    <a:lstStyle/>
                    <a:p>
                      <a:pPr algn="l" fontAlgn="ctr"/>
                      <a:r>
                        <a:rPr lang="en-US" sz="1100" b="1" i="0" u="none" strike="noStrike" dirty="0">
                          <a:solidFill>
                            <a:srgbClr val="FFFF00"/>
                          </a:solidFill>
                          <a:effectLst/>
                          <a:latin typeface="Times New Roman" panose="02020603050405020304" pitchFamily="18" charset="0"/>
                        </a:rPr>
                        <a:t>Job Title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04861"/>
                    </a:solidFill>
                  </a:tcPr>
                </a:tc>
                <a:tc>
                  <a:txBody>
                    <a:bodyPr/>
                    <a:lstStyle/>
                    <a:p>
                      <a:pPr algn="ctr" fontAlgn="b"/>
                      <a:r>
                        <a:rPr lang="en-US" sz="1100" b="1" i="0" u="none" strike="noStrike">
                          <a:solidFill>
                            <a:srgbClr val="FFFF00"/>
                          </a:solidFill>
                          <a:effectLst/>
                          <a:latin typeface="Times New Roman" panose="02020603050405020304" pitchFamily="18" charset="0"/>
                        </a:rPr>
                        <a:t> Salary Total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04861"/>
                    </a:solidFill>
                  </a:tcPr>
                </a:tc>
                <a:tc>
                  <a:txBody>
                    <a:bodyPr/>
                    <a:lstStyle/>
                    <a:p>
                      <a:pPr algn="ctr" fontAlgn="b"/>
                      <a:r>
                        <a:rPr lang="en-US" sz="1100" b="1" i="0" u="none" strike="noStrike">
                          <a:solidFill>
                            <a:srgbClr val="FFFF00"/>
                          </a:solidFill>
                          <a:effectLst/>
                          <a:latin typeface="Times New Roman" panose="02020603050405020304" pitchFamily="18" charset="0"/>
                        </a:rPr>
                        <a:t> FTE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04861"/>
                    </a:solidFill>
                  </a:tcPr>
                </a:tc>
                <a:tc>
                  <a:txBody>
                    <a:bodyPr/>
                    <a:lstStyle/>
                    <a:p>
                      <a:pPr algn="ctr" fontAlgn="b"/>
                      <a:r>
                        <a:rPr lang="en-US" sz="1100" b="1" i="0" u="none" strike="noStrike">
                          <a:solidFill>
                            <a:srgbClr val="FFFF00"/>
                          </a:solidFill>
                          <a:effectLst/>
                          <a:latin typeface="Times New Roman" panose="02020603050405020304" pitchFamily="18" charset="0"/>
                        </a:rPr>
                        <a:t> Fund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104861"/>
                    </a:solidFill>
                  </a:tcPr>
                </a:tc>
                <a:extLst>
                  <a:ext uri="{0D108BD9-81ED-4DB2-BD59-A6C34878D82A}">
                    <a16:rowId xmlns:a16="http://schemas.microsoft.com/office/drawing/2014/main" val="2531244480"/>
                  </a:ext>
                </a:extLst>
              </a:tr>
              <a:tr h="190500">
                <a:tc>
                  <a:txBody>
                    <a:bodyPr/>
                    <a:lstStyle/>
                    <a:p>
                      <a:pPr algn="l" fontAlgn="b"/>
                      <a:r>
                        <a:rPr lang="en-US" sz="1100" b="0" i="0" u="none" strike="noStrike">
                          <a:solidFill>
                            <a:srgbClr val="000000"/>
                          </a:solidFill>
                          <a:effectLst/>
                          <a:latin typeface="Times New Roman" panose="02020603050405020304" pitchFamily="18" charset="0"/>
                        </a:rPr>
                        <a:t>Betty</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r>
                        <a:rPr lang="en-US" sz="1100" b="0" i="0" u="none" strike="noStrike">
                          <a:solidFill>
                            <a:srgbClr val="000000"/>
                          </a:solidFill>
                          <a:effectLst/>
                          <a:latin typeface="Times New Roman" panose="02020603050405020304" pitchFamily="18" charset="0"/>
                        </a:rPr>
                        <a:t>SW II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b"/>
                      <a:r>
                        <a:rPr lang="en-US" sz="1100" b="0" i="0" u="none" strike="noStrike" dirty="0">
                          <a:solidFill>
                            <a:srgbClr val="000000"/>
                          </a:solidFill>
                          <a:effectLst/>
                          <a:latin typeface="Times New Roman" panose="02020603050405020304" pitchFamily="18" charset="0"/>
                        </a:rPr>
                        <a:t> $       46,224.29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E6F5"/>
                    </a:solidFill>
                  </a:tcPr>
                </a:tc>
                <a:tc>
                  <a:txBody>
                    <a:bodyPr/>
                    <a:lstStyle/>
                    <a:p>
                      <a:pPr algn="r" fontAlgn="b"/>
                      <a:r>
                        <a:rPr lang="en-US" sz="1100" b="0" i="0" u="none" strike="noStrike">
                          <a:solidFill>
                            <a:srgbClr val="000000"/>
                          </a:solidFill>
                          <a:effectLst/>
                          <a:latin typeface="Aptos Narrow" panose="020B0004020202020204" pitchFamily="34" charset="0"/>
                        </a:rPr>
                        <a:t>0.25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F2D0"/>
                    </a:solidFill>
                  </a:tcPr>
                </a:tc>
                <a:tc>
                  <a:txBody>
                    <a:bodyPr/>
                    <a:lstStyle/>
                    <a:p>
                      <a:pPr algn="ctr" fontAlgn="b"/>
                      <a:r>
                        <a:rPr lang="en-US" sz="1100" b="0" i="0" u="none" strike="noStrike">
                          <a:solidFill>
                            <a:srgbClr val="000000"/>
                          </a:solidFill>
                          <a:effectLst/>
                          <a:latin typeface="Aptos Narrow" panose="020B0004020202020204" pitchFamily="34" charset="0"/>
                        </a:rPr>
                        <a:t>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F2D0"/>
                    </a:solidFill>
                  </a:tcPr>
                </a:tc>
                <a:extLst>
                  <a:ext uri="{0D108BD9-81ED-4DB2-BD59-A6C34878D82A}">
                    <a16:rowId xmlns:a16="http://schemas.microsoft.com/office/drawing/2014/main" val="3304872617"/>
                  </a:ext>
                </a:extLst>
              </a:tr>
              <a:tr h="190500">
                <a:tc>
                  <a:txBody>
                    <a:bodyPr/>
                    <a:lstStyle/>
                    <a:p>
                      <a:pPr algn="l" fontAlgn="b"/>
                      <a:endParaRPr lang="en-US" sz="1100" b="0" i="0" u="none" strike="noStrike">
                        <a:solidFill>
                          <a:srgbClr val="000000"/>
                        </a:solidFill>
                        <a:effectLst/>
                        <a:latin typeface="Aptos Narrow" panose="020B0004020202020204" pitchFamily="34" charset="0"/>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endParaRPr lang="en-US" sz="1100" b="0" i="0" u="none" strike="noStrike">
                        <a:solidFill>
                          <a:srgbClr val="000000"/>
                        </a:solidFill>
                        <a:effectLst/>
                        <a:latin typeface="Aptos Narrow" panose="020B0004020202020204" pitchFamily="34" charset="0"/>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noFill/>
                  </a:tcPr>
                </a:tc>
                <a:tc>
                  <a:txBody>
                    <a:bodyPr/>
                    <a:lstStyle/>
                    <a:p>
                      <a:pPr algn="l" fontAlgn="b"/>
                      <a:endParaRPr lang="en-US" sz="1100" b="0" i="0" u="none" strike="noStrike">
                        <a:solidFill>
                          <a:srgbClr val="000000"/>
                        </a:solidFill>
                        <a:effectLst/>
                        <a:latin typeface="Aptos Narrow" panose="020B0004020202020204" pitchFamily="34" charset="0"/>
                      </a:endParaRP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noFill/>
                  </a:tcPr>
                </a:tc>
                <a:tc>
                  <a:txBody>
                    <a:bodyPr/>
                    <a:lstStyle/>
                    <a:p>
                      <a:pPr algn="r" fontAlgn="b"/>
                      <a:r>
                        <a:rPr lang="en-US" sz="1100" b="0" i="0" u="none" strike="noStrike">
                          <a:solidFill>
                            <a:srgbClr val="000000"/>
                          </a:solidFill>
                          <a:effectLst/>
                          <a:latin typeface="Aptos Narrow" panose="020B0004020202020204" pitchFamily="34" charset="0"/>
                        </a:rPr>
                        <a:t>0.25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tc>
                  <a:txBody>
                    <a:bodyPr/>
                    <a:lstStyle/>
                    <a:p>
                      <a:pPr algn="ctr" fontAlgn="b"/>
                      <a:r>
                        <a:rPr lang="en-US" sz="1100" b="0" i="0" u="none" strike="noStrike">
                          <a:solidFill>
                            <a:srgbClr val="000000"/>
                          </a:solidFill>
                          <a:effectLst/>
                          <a:latin typeface="Aptos Narrow" panose="020B0004020202020204" pitchFamily="34" charset="0"/>
                        </a:rPr>
                        <a:t>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BE2D5"/>
                    </a:solidFill>
                  </a:tcPr>
                </a:tc>
                <a:extLst>
                  <a:ext uri="{0D108BD9-81ED-4DB2-BD59-A6C34878D82A}">
                    <a16:rowId xmlns:a16="http://schemas.microsoft.com/office/drawing/2014/main" val="2174096557"/>
                  </a:ext>
                </a:extLst>
              </a:tr>
              <a:tr h="190500">
                <a:tc>
                  <a:txBody>
                    <a:bodyPr/>
                    <a:lstStyle/>
                    <a:p>
                      <a:pPr algn="l" fontAlgn="b"/>
                      <a:endParaRPr lang="en-US" sz="1100" b="0" i="0" u="none" strike="noStrike">
                        <a:solidFill>
                          <a:srgbClr val="000000"/>
                        </a:solidFill>
                        <a:effectLst/>
                        <a:latin typeface="Aptos Narrow" panose="020B0004020202020204" pitchFamily="34" charset="0"/>
                      </a:endParaRPr>
                    </a:p>
                  </a:txBody>
                  <a:tcPr marL="9525" marR="9525" marT="9525" marB="0" anchor="b">
                    <a:lnL>
                      <a:noFill/>
                    </a:lnL>
                    <a:lnR>
                      <a:noFill/>
                    </a:lnR>
                    <a:lnT>
                      <a:noFill/>
                    </a:lnT>
                    <a:lnB>
                      <a:noFill/>
                    </a:lnB>
                    <a:noFill/>
                  </a:tcPr>
                </a:tc>
                <a:tc>
                  <a:txBody>
                    <a:bodyPr/>
                    <a:lstStyle/>
                    <a:p>
                      <a:pPr algn="l" fontAlgn="b"/>
                      <a:endParaRPr lang="en-US" sz="1100" b="0" i="0" u="none" strike="noStrike">
                        <a:solidFill>
                          <a:srgbClr val="000000"/>
                        </a:solidFill>
                        <a:effectLst/>
                        <a:latin typeface="Aptos Narrow" panose="020B0004020202020204" pitchFamily="34" charset="0"/>
                      </a:endParaRPr>
                    </a:p>
                  </a:txBody>
                  <a:tcPr marL="9525" marR="9525" marT="9525" marB="0" anchor="b">
                    <a:lnL>
                      <a:noFill/>
                    </a:lnL>
                    <a:lnR>
                      <a:noFill/>
                    </a:lnR>
                    <a:lnT>
                      <a:noFill/>
                    </a:lnT>
                    <a:lnB>
                      <a:noFill/>
                    </a:lnB>
                    <a:noFill/>
                  </a:tcPr>
                </a:tc>
                <a:tc>
                  <a:txBody>
                    <a:bodyPr/>
                    <a:lstStyle/>
                    <a:p>
                      <a:pPr algn="l" fontAlgn="b"/>
                      <a:endParaRPr lang="en-US" sz="1100" b="0" i="0" u="none" strike="noStrike">
                        <a:solidFill>
                          <a:srgbClr val="000000"/>
                        </a:solidFill>
                        <a:effectLst/>
                        <a:latin typeface="Aptos Narrow" panose="020B0004020202020204" pitchFamily="34" charset="0"/>
                      </a:endParaRP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r" fontAlgn="b"/>
                      <a:r>
                        <a:rPr lang="en-US" sz="1100" b="0" i="0" u="none" strike="noStrike">
                          <a:solidFill>
                            <a:srgbClr val="000000"/>
                          </a:solidFill>
                          <a:effectLst/>
                          <a:latin typeface="Aptos Narrow" panose="020B0004020202020204" pitchFamily="34" charset="0"/>
                        </a:rPr>
                        <a:t>0.25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9F8"/>
                    </a:solidFill>
                  </a:tcPr>
                </a:tc>
                <a:tc>
                  <a:txBody>
                    <a:bodyPr/>
                    <a:lstStyle/>
                    <a:p>
                      <a:pPr algn="ctr" fontAlgn="b"/>
                      <a:r>
                        <a:rPr lang="en-US" sz="1100" b="0" i="0" u="none" strike="noStrike">
                          <a:solidFill>
                            <a:srgbClr val="000000"/>
                          </a:solidFill>
                          <a:effectLst/>
                          <a:latin typeface="Aptos Narrow" panose="020B0004020202020204" pitchFamily="34" charset="0"/>
                        </a:rPr>
                        <a:t>V</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9F8"/>
                    </a:solidFill>
                  </a:tcPr>
                </a:tc>
                <a:extLst>
                  <a:ext uri="{0D108BD9-81ED-4DB2-BD59-A6C34878D82A}">
                    <a16:rowId xmlns:a16="http://schemas.microsoft.com/office/drawing/2014/main" val="528793431"/>
                  </a:ext>
                </a:extLst>
              </a:tr>
              <a:tr h="190500">
                <a:tc>
                  <a:txBody>
                    <a:bodyPr/>
                    <a:lstStyle/>
                    <a:p>
                      <a:pPr algn="l" fontAlgn="b"/>
                      <a:endParaRPr lang="en-US" sz="1100" b="0" i="0" u="none" strike="noStrike">
                        <a:solidFill>
                          <a:srgbClr val="000000"/>
                        </a:solidFill>
                        <a:effectLst/>
                        <a:latin typeface="Aptos Narrow" panose="020B0004020202020204" pitchFamily="34" charset="0"/>
                      </a:endParaRPr>
                    </a:p>
                  </a:txBody>
                  <a:tcPr marL="9525" marR="9525" marT="9525" marB="0" anchor="b">
                    <a:lnL>
                      <a:noFill/>
                    </a:lnL>
                    <a:lnR>
                      <a:noFill/>
                    </a:lnR>
                    <a:lnT>
                      <a:noFill/>
                    </a:lnT>
                    <a:lnB>
                      <a:noFill/>
                    </a:lnB>
                    <a:noFill/>
                  </a:tcPr>
                </a:tc>
                <a:tc>
                  <a:txBody>
                    <a:bodyPr/>
                    <a:lstStyle/>
                    <a:p>
                      <a:pPr algn="l" fontAlgn="b"/>
                      <a:endParaRPr lang="en-US" sz="1100" b="0" i="0" u="none" strike="noStrike">
                        <a:solidFill>
                          <a:srgbClr val="000000"/>
                        </a:solidFill>
                        <a:effectLst/>
                        <a:latin typeface="Aptos Narrow" panose="020B0004020202020204" pitchFamily="34" charset="0"/>
                      </a:endParaRPr>
                    </a:p>
                  </a:txBody>
                  <a:tcPr marL="9525" marR="9525" marT="9525" marB="0" anchor="b">
                    <a:lnL>
                      <a:noFill/>
                    </a:lnL>
                    <a:lnR>
                      <a:noFill/>
                    </a:lnR>
                    <a:lnT>
                      <a:noFill/>
                    </a:lnT>
                    <a:lnB>
                      <a:noFill/>
                    </a:lnB>
                    <a:noFill/>
                  </a:tcPr>
                </a:tc>
                <a:tc>
                  <a:txBody>
                    <a:bodyPr/>
                    <a:lstStyle/>
                    <a:p>
                      <a:pPr algn="l" fontAlgn="b"/>
                      <a:endParaRPr lang="en-US" sz="1100" b="0" i="0" u="none" strike="noStrike">
                        <a:solidFill>
                          <a:srgbClr val="000000"/>
                        </a:solidFill>
                        <a:effectLst/>
                        <a:latin typeface="Aptos Narrow" panose="020B0004020202020204" pitchFamily="34" charset="0"/>
                      </a:endParaRPr>
                    </a:p>
                  </a:txBody>
                  <a:tcPr marL="9525" marR="9525" marT="9525" marB="0" anchor="b">
                    <a:lnL>
                      <a:noFill/>
                    </a:lnL>
                    <a:lnR w="6350" cap="flat" cmpd="sng" algn="ctr">
                      <a:solidFill>
                        <a:srgbClr val="000000"/>
                      </a:solidFill>
                      <a:prstDash val="solid"/>
                      <a:round/>
                      <a:headEnd type="none" w="med" len="med"/>
                      <a:tailEnd type="none" w="med" len="med"/>
                    </a:lnR>
                    <a:lnT>
                      <a:noFill/>
                    </a:lnT>
                    <a:lnB>
                      <a:noFill/>
                    </a:lnB>
                    <a:noFill/>
                  </a:tcPr>
                </a:tc>
                <a:tc>
                  <a:txBody>
                    <a:bodyPr/>
                    <a:lstStyle/>
                    <a:p>
                      <a:pPr algn="r" fontAlgn="b"/>
                      <a:r>
                        <a:rPr lang="en-US" sz="1100" b="0" i="0" u="none" strike="noStrike">
                          <a:solidFill>
                            <a:srgbClr val="000000"/>
                          </a:solidFill>
                          <a:effectLst/>
                          <a:latin typeface="Aptos Narrow" panose="020B0004020202020204" pitchFamily="34" charset="0"/>
                        </a:rPr>
                        <a:t>0.25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F"/>
                    </a:solidFill>
                  </a:tcPr>
                </a:tc>
                <a:tc>
                  <a:txBody>
                    <a:bodyPr/>
                    <a:lstStyle/>
                    <a:p>
                      <a:pPr algn="ctr" fontAlgn="b"/>
                      <a:r>
                        <a:rPr lang="en-US" sz="1100" b="0" i="0" u="none" strike="noStrike" dirty="0">
                          <a:solidFill>
                            <a:srgbClr val="000000"/>
                          </a:solidFill>
                          <a:effectLst/>
                          <a:latin typeface="Aptos Narrow" panose="020B0004020202020204" pitchFamily="34" charset="0"/>
                        </a:rPr>
                        <a:t>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CEEF"/>
                    </a:solidFill>
                  </a:tcPr>
                </a:tc>
                <a:extLst>
                  <a:ext uri="{0D108BD9-81ED-4DB2-BD59-A6C34878D82A}">
                    <a16:rowId xmlns:a16="http://schemas.microsoft.com/office/drawing/2014/main" val="538383731"/>
                  </a:ext>
                </a:extLst>
              </a:tr>
            </a:tbl>
          </a:graphicData>
        </a:graphic>
      </p:graphicFrame>
      <p:pic>
        <p:nvPicPr>
          <p:cNvPr id="6" name="Picture 5" descr="Graphical user interface, table&#10;&#10;Description automatically generated">
            <a:extLst>
              <a:ext uri="{FF2B5EF4-FFF2-40B4-BE49-F238E27FC236}">
                <a16:creationId xmlns:a16="http://schemas.microsoft.com/office/drawing/2014/main" id="{69B8BC5F-1B09-4F83-43AA-768003470D87}"/>
              </a:ext>
            </a:extLst>
          </p:cNvPr>
          <p:cNvPicPr>
            <a:picLocks noChangeAspect="1"/>
          </p:cNvPicPr>
          <p:nvPr/>
        </p:nvPicPr>
        <p:blipFill>
          <a:blip r:embed="rId4"/>
          <a:stretch>
            <a:fillRect/>
          </a:stretch>
        </p:blipFill>
        <p:spPr>
          <a:xfrm>
            <a:off x="6506445" y="2894050"/>
            <a:ext cx="5356341" cy="3866757"/>
          </a:xfrm>
          <a:prstGeom prst="rect">
            <a:avLst/>
          </a:prstGeom>
        </p:spPr>
      </p:pic>
      <p:sp>
        <p:nvSpPr>
          <p:cNvPr id="7" name="TextBox 6">
            <a:extLst>
              <a:ext uri="{FF2B5EF4-FFF2-40B4-BE49-F238E27FC236}">
                <a16:creationId xmlns:a16="http://schemas.microsoft.com/office/drawing/2014/main" id="{B468F1C1-0930-846D-EB61-7A812668C953}"/>
              </a:ext>
            </a:extLst>
          </p:cNvPr>
          <p:cNvSpPr txBox="1"/>
          <p:nvPr/>
        </p:nvSpPr>
        <p:spPr>
          <a:xfrm>
            <a:off x="3836983" y="6009074"/>
            <a:ext cx="3041965" cy="707886"/>
          </a:xfrm>
          <a:prstGeom prst="rect">
            <a:avLst/>
          </a:prstGeom>
          <a:noFill/>
        </p:spPr>
        <p:txBody>
          <a:bodyPr wrap="square" rtlCol="0">
            <a:spAutoFit/>
          </a:bodyPr>
          <a:lstStyle/>
          <a:p>
            <a:r>
              <a:rPr lang="en-US" sz="2000" b="1" dirty="0">
                <a:latin typeface="+mj-lt"/>
              </a:rPr>
              <a:t>Scroll over to see salary, longevity, merit raise. </a:t>
            </a:r>
          </a:p>
        </p:txBody>
      </p:sp>
    </p:spTree>
    <p:extLst>
      <p:ext uri="{BB962C8B-B14F-4D97-AF65-F5344CB8AC3E}">
        <p14:creationId xmlns:p14="http://schemas.microsoft.com/office/powerpoint/2010/main" val="267802226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rgbClr val="B3D0EB"/>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A351DCE-0884-9BC8-83D8-51437E3632B3}"/>
              </a:ext>
            </a:extLst>
          </p:cNvPr>
          <p:cNvSpPr txBox="1"/>
          <p:nvPr/>
        </p:nvSpPr>
        <p:spPr>
          <a:xfrm>
            <a:off x="4403289" y="151909"/>
            <a:ext cx="3815679" cy="646331"/>
          </a:xfrm>
          <a:prstGeom prst="rect">
            <a:avLst/>
          </a:prstGeom>
          <a:noFill/>
        </p:spPr>
        <p:txBody>
          <a:bodyPr wrap="square" rtlCol="0">
            <a:spAutoFit/>
          </a:bodyPr>
          <a:lstStyle/>
          <a:p>
            <a:r>
              <a:rPr lang="en-US" sz="3600" b="1" u="sng" dirty="0">
                <a:latin typeface="+mj-lt"/>
              </a:rPr>
              <a:t>Services Supervisor </a:t>
            </a:r>
          </a:p>
        </p:txBody>
      </p:sp>
      <p:pic>
        <p:nvPicPr>
          <p:cNvPr id="3" name="Picture 2" descr="Graphical user interface, application, table, Excel&#10;&#10;Description automatically generated">
            <a:extLst>
              <a:ext uri="{FF2B5EF4-FFF2-40B4-BE49-F238E27FC236}">
                <a16:creationId xmlns:a16="http://schemas.microsoft.com/office/drawing/2014/main" id="{B474A74B-F55D-8158-F7F6-697ADE545D0F}"/>
              </a:ext>
            </a:extLst>
          </p:cNvPr>
          <p:cNvPicPr>
            <a:picLocks noChangeAspect="1"/>
          </p:cNvPicPr>
          <p:nvPr/>
        </p:nvPicPr>
        <p:blipFill>
          <a:blip r:embed="rId2"/>
          <a:stretch>
            <a:fillRect/>
          </a:stretch>
        </p:blipFill>
        <p:spPr>
          <a:xfrm>
            <a:off x="3150825" y="1624384"/>
            <a:ext cx="9149591" cy="5233615"/>
          </a:xfrm>
          <a:prstGeom prst="rect">
            <a:avLst/>
          </a:prstGeom>
        </p:spPr>
      </p:pic>
      <p:sp>
        <p:nvSpPr>
          <p:cNvPr id="4" name="TextBox 3">
            <a:extLst>
              <a:ext uri="{FF2B5EF4-FFF2-40B4-BE49-F238E27FC236}">
                <a16:creationId xmlns:a16="http://schemas.microsoft.com/office/drawing/2014/main" id="{A6F374E7-A07C-A10F-5F64-849726D2BD89}"/>
              </a:ext>
            </a:extLst>
          </p:cNvPr>
          <p:cNvSpPr txBox="1"/>
          <p:nvPr/>
        </p:nvSpPr>
        <p:spPr>
          <a:xfrm>
            <a:off x="214061" y="798240"/>
            <a:ext cx="4360116" cy="1938992"/>
          </a:xfrm>
          <a:prstGeom prst="rect">
            <a:avLst/>
          </a:prstGeom>
          <a:noFill/>
        </p:spPr>
        <p:txBody>
          <a:bodyPr wrap="square" rtlCol="0">
            <a:spAutoFit/>
          </a:bodyPr>
          <a:lstStyle/>
          <a:p>
            <a:r>
              <a:rPr lang="en-US" sz="2400" dirty="0">
                <a:latin typeface="+mj-lt"/>
              </a:rPr>
              <a:t>All you do is enter the data:</a:t>
            </a:r>
          </a:p>
          <a:p>
            <a:endParaRPr lang="en-US" sz="2400" dirty="0">
              <a:latin typeface="+mj-lt"/>
            </a:endParaRPr>
          </a:p>
          <a:p>
            <a:pPr marL="457200" indent="-457200">
              <a:buFont typeface="Wingdings" panose="05000000000000000000" pitchFamily="2" charset="2"/>
              <a:buChar char="ü"/>
            </a:pPr>
            <a:r>
              <a:rPr lang="en-US" sz="2400" dirty="0">
                <a:latin typeface="+mj-lt"/>
              </a:rPr>
              <a:t>Employee’s Name</a:t>
            </a:r>
          </a:p>
          <a:p>
            <a:pPr marL="457200" indent="-457200">
              <a:buFont typeface="Wingdings" panose="05000000000000000000" pitchFamily="2" charset="2"/>
              <a:buChar char="ü"/>
            </a:pPr>
            <a:r>
              <a:rPr lang="en-US" sz="2400" dirty="0">
                <a:latin typeface="+mj-lt"/>
              </a:rPr>
              <a:t>Salary</a:t>
            </a:r>
          </a:p>
          <a:p>
            <a:pPr marL="457200" indent="-457200">
              <a:buFont typeface="Wingdings" panose="05000000000000000000" pitchFamily="2" charset="2"/>
              <a:buChar char="ü"/>
            </a:pPr>
            <a:r>
              <a:rPr lang="en-US" sz="2400" dirty="0">
                <a:latin typeface="+mj-lt"/>
              </a:rPr>
              <a:t>FTE</a:t>
            </a:r>
          </a:p>
        </p:txBody>
      </p:sp>
    </p:spTree>
    <p:extLst>
      <p:ext uri="{BB962C8B-B14F-4D97-AF65-F5344CB8AC3E}">
        <p14:creationId xmlns:p14="http://schemas.microsoft.com/office/powerpoint/2010/main" val="9959290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a:extLst>
              <a:ext uri="{FF2B5EF4-FFF2-40B4-BE49-F238E27FC236}">
                <a16:creationId xmlns:a16="http://schemas.microsoft.com/office/drawing/2014/main" id="{ADE56E2D-2075-4B32-B633-54BCCE9BCBAD}"/>
              </a:ext>
            </a:extLst>
          </p:cNvPr>
          <p:cNvGraphicFramePr>
            <a:graphicFrameLocks noGrp="1"/>
          </p:cNvGraphicFramePr>
          <p:nvPr>
            <p:ph idx="1"/>
            <p:extLst>
              <p:ext uri="{D42A27DB-BD31-4B8C-83A1-F6EECF244321}">
                <p14:modId xmlns:p14="http://schemas.microsoft.com/office/powerpoint/2010/main" val="3720856983"/>
              </p:ext>
            </p:extLst>
          </p:nvPr>
        </p:nvGraphicFramePr>
        <p:xfrm>
          <a:off x="838200" y="1174173"/>
          <a:ext cx="10515600" cy="5373476"/>
        </p:xfrm>
        <a:graphic>
          <a:graphicData uri="http://schemas.openxmlformats.org/drawingml/2006/table">
            <a:tbl>
              <a:tblPr/>
              <a:tblGrid>
                <a:gridCol w="1872173">
                  <a:extLst>
                    <a:ext uri="{9D8B030D-6E8A-4147-A177-3AD203B41FA5}">
                      <a16:colId xmlns:a16="http://schemas.microsoft.com/office/drawing/2014/main" val="1361294969"/>
                    </a:ext>
                  </a:extLst>
                </a:gridCol>
                <a:gridCol w="850677">
                  <a:extLst>
                    <a:ext uri="{9D8B030D-6E8A-4147-A177-3AD203B41FA5}">
                      <a16:colId xmlns:a16="http://schemas.microsoft.com/office/drawing/2014/main" val="3498843262"/>
                    </a:ext>
                  </a:extLst>
                </a:gridCol>
                <a:gridCol w="368968">
                  <a:extLst>
                    <a:ext uri="{9D8B030D-6E8A-4147-A177-3AD203B41FA5}">
                      <a16:colId xmlns:a16="http://schemas.microsoft.com/office/drawing/2014/main" val="2024678199"/>
                    </a:ext>
                  </a:extLst>
                </a:gridCol>
                <a:gridCol w="983916">
                  <a:extLst>
                    <a:ext uri="{9D8B030D-6E8A-4147-A177-3AD203B41FA5}">
                      <a16:colId xmlns:a16="http://schemas.microsoft.com/office/drawing/2014/main" val="2506569434"/>
                    </a:ext>
                  </a:extLst>
                </a:gridCol>
                <a:gridCol w="1178649">
                  <a:extLst>
                    <a:ext uri="{9D8B030D-6E8A-4147-A177-3AD203B41FA5}">
                      <a16:colId xmlns:a16="http://schemas.microsoft.com/office/drawing/2014/main" val="3830529353"/>
                    </a:ext>
                  </a:extLst>
                </a:gridCol>
                <a:gridCol w="314306">
                  <a:extLst>
                    <a:ext uri="{9D8B030D-6E8A-4147-A177-3AD203B41FA5}">
                      <a16:colId xmlns:a16="http://schemas.microsoft.com/office/drawing/2014/main" val="516529946"/>
                    </a:ext>
                  </a:extLst>
                </a:gridCol>
                <a:gridCol w="1158150">
                  <a:extLst>
                    <a:ext uri="{9D8B030D-6E8A-4147-A177-3AD203B41FA5}">
                      <a16:colId xmlns:a16="http://schemas.microsoft.com/office/drawing/2014/main" val="1779460373"/>
                    </a:ext>
                  </a:extLst>
                </a:gridCol>
                <a:gridCol w="1137653">
                  <a:extLst>
                    <a:ext uri="{9D8B030D-6E8A-4147-A177-3AD203B41FA5}">
                      <a16:colId xmlns:a16="http://schemas.microsoft.com/office/drawing/2014/main" val="4060145431"/>
                    </a:ext>
                  </a:extLst>
                </a:gridCol>
                <a:gridCol w="300641">
                  <a:extLst>
                    <a:ext uri="{9D8B030D-6E8A-4147-A177-3AD203B41FA5}">
                      <a16:colId xmlns:a16="http://schemas.microsoft.com/office/drawing/2014/main" val="1159801271"/>
                    </a:ext>
                  </a:extLst>
                </a:gridCol>
                <a:gridCol w="1147903">
                  <a:extLst>
                    <a:ext uri="{9D8B030D-6E8A-4147-A177-3AD203B41FA5}">
                      <a16:colId xmlns:a16="http://schemas.microsoft.com/office/drawing/2014/main" val="760548698"/>
                    </a:ext>
                  </a:extLst>
                </a:gridCol>
                <a:gridCol w="1202564">
                  <a:extLst>
                    <a:ext uri="{9D8B030D-6E8A-4147-A177-3AD203B41FA5}">
                      <a16:colId xmlns:a16="http://schemas.microsoft.com/office/drawing/2014/main" val="3931243867"/>
                    </a:ext>
                  </a:extLst>
                </a:gridCol>
              </a:tblGrid>
              <a:tr h="252226">
                <a:tc>
                  <a:txBody>
                    <a:bodyPr/>
                    <a:lstStyle/>
                    <a:p>
                      <a:pPr algn="l" fontAlgn="b"/>
                      <a:r>
                        <a:rPr lang="en-US" sz="1400" b="0" i="0" u="none" strike="noStrike" dirty="0">
                          <a:solidFill>
                            <a:srgbClr val="000000"/>
                          </a:solidFill>
                          <a:effectLst/>
                          <a:latin typeface="Calibri" panose="020F0502020204030204" pitchFamily="34" charset="0"/>
                        </a:rPr>
                        <a:t> </a:t>
                      </a:r>
                    </a:p>
                  </a:txBody>
                  <a:tcPr marL="8459" marR="8459" marT="8459"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QTRLY IV -E  CPS</a:t>
                      </a: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LIHWAP ADM</a:t>
                      </a: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SSBG STATE</a:t>
                      </a: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extLst>
                  <a:ext uri="{0D108BD9-81ED-4DB2-BD59-A6C34878D82A}">
                    <a16:rowId xmlns:a16="http://schemas.microsoft.com/office/drawing/2014/main" val="4238011843"/>
                  </a:ext>
                </a:extLst>
              </a:tr>
              <a:tr h="494833">
                <a:tc gridSpan="2">
                  <a:txBody>
                    <a:bodyPr/>
                    <a:lstStyle/>
                    <a:p>
                      <a:pPr algn="ctr" fontAlgn="b"/>
                      <a:r>
                        <a:rPr lang="en-US" sz="1400" b="1" i="0" u="none" strike="noStrike" dirty="0">
                          <a:solidFill>
                            <a:srgbClr val="FF0000"/>
                          </a:solidFill>
                          <a:effectLst/>
                          <a:latin typeface="Calibri" panose="020F0502020204030204" pitchFamily="34" charset="0"/>
                        </a:rPr>
                        <a:t>                                 PROGRAM CODES</a:t>
                      </a: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b"/>
                      <a:endParaRPr lang="en-US" sz="1400" b="1" i="0" u="none" strike="noStrike" dirty="0">
                        <a:solidFill>
                          <a:srgbClr val="FF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215, 219 and 228 - Z - (penetration rate - small %)</a:t>
                      </a: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Program ended</a:t>
                      </a: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no longer funded - rolled into SSBG Federal</a:t>
                      </a: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extLst>
                  <a:ext uri="{0D108BD9-81ED-4DB2-BD59-A6C34878D82A}">
                    <a16:rowId xmlns:a16="http://schemas.microsoft.com/office/drawing/2014/main" val="3632820369"/>
                  </a:ext>
                </a:extLst>
              </a:tr>
              <a:tr h="494833">
                <a:tc>
                  <a:txBody>
                    <a:bodyPr/>
                    <a:lstStyle/>
                    <a:p>
                      <a:pPr algn="l" fontAlgn="b"/>
                      <a:r>
                        <a:rPr lang="en-US" sz="1400" b="0" i="0" u="none" strike="noStrike" dirty="0">
                          <a:solidFill>
                            <a:srgbClr val="000000"/>
                          </a:solidFill>
                          <a:effectLst/>
                          <a:latin typeface="Calibri" panose="020F0502020204030204" pitchFamily="34" charset="0"/>
                        </a:rPr>
                        <a:t> </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AMOUNT</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AMOUNT</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AMOUNT</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332644981"/>
                  </a:ext>
                </a:extLst>
              </a:tr>
              <a:tr h="252226">
                <a:tc>
                  <a:txBody>
                    <a:bodyPr/>
                    <a:lstStyle/>
                    <a:p>
                      <a:pPr algn="l" fontAlgn="b"/>
                      <a:r>
                        <a:rPr lang="en-US" sz="1400" b="1" i="0" u="none" strike="noStrike" dirty="0">
                          <a:solidFill>
                            <a:srgbClr val="000000"/>
                          </a:solidFill>
                          <a:effectLst/>
                          <a:latin typeface="Calibri" panose="020F0502020204030204" pitchFamily="34" charset="0"/>
                        </a:rPr>
                        <a:t>ANNUAL ALLOCATION</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11,309.69</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372883652"/>
                  </a:ext>
                </a:extLst>
              </a:tr>
              <a:tr h="252226">
                <a:tc gridSpan="2">
                  <a:txBody>
                    <a:bodyPr/>
                    <a:lstStyle/>
                    <a:p>
                      <a:pPr algn="l" fontAlgn="b"/>
                      <a:r>
                        <a:rPr lang="en-US" sz="1400" b="1" i="0" u="none" strike="noStrike" dirty="0">
                          <a:solidFill>
                            <a:srgbClr val="FF0000"/>
                          </a:solidFill>
                          <a:effectLst/>
                          <a:latin typeface="Calibri" panose="020F0502020204030204" pitchFamily="34" charset="0"/>
                        </a:rPr>
                        <a:t>Month Submitted - July -  June 1571</a:t>
                      </a: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1" i="0" u="none" strike="noStrike" dirty="0">
                        <a:solidFill>
                          <a:srgbClr val="FF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874951024"/>
                  </a:ext>
                </a:extLst>
              </a:tr>
              <a:tr h="348194">
                <a:tc gridSpan="2">
                  <a:txBody>
                    <a:bodyPr/>
                    <a:lstStyle/>
                    <a:p>
                      <a:pPr algn="l" fontAlgn="b"/>
                      <a:r>
                        <a:rPr lang="en-US" sz="1400" b="1" i="0" u="none" strike="noStrike" dirty="0">
                          <a:solidFill>
                            <a:srgbClr val="FF0000"/>
                          </a:solidFill>
                          <a:effectLst/>
                          <a:latin typeface="Calibri" panose="020F0502020204030204" pitchFamily="34" charset="0"/>
                        </a:rPr>
                        <a:t> </a:t>
                      </a:r>
                      <a:r>
                        <a:rPr lang="en-US" sz="1400" b="1" i="0" u="none" strike="noStrike" dirty="0">
                          <a:solidFill>
                            <a:schemeClr val="tx1"/>
                          </a:solidFill>
                          <a:effectLst/>
                          <a:latin typeface="Calibri" panose="020F0502020204030204" pitchFamily="34" charset="0"/>
                        </a:rPr>
                        <a:t>EXPENDITURE</a:t>
                      </a:r>
                      <a:r>
                        <a:rPr lang="en-US" sz="1400" b="1" i="0" u="none" strike="noStrike" dirty="0">
                          <a:solidFill>
                            <a:srgbClr val="FF0000"/>
                          </a:solidFill>
                          <a:effectLst/>
                          <a:latin typeface="Calibri" panose="020F0502020204030204" pitchFamily="34" charset="0"/>
                        </a:rPr>
                        <a:t>                               JUNE</a:t>
                      </a: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0" i="0" u="none" strike="noStrike" dirty="0">
                        <a:solidFill>
                          <a:srgbClr val="FF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3,881.01</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34</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320145188"/>
                  </a:ext>
                </a:extLst>
              </a:tr>
              <a:tr h="252226">
                <a:tc gridSpan="2">
                  <a:txBody>
                    <a:bodyPr/>
                    <a:lstStyle/>
                    <a:p>
                      <a:pPr algn="r" fontAlgn="b"/>
                      <a:r>
                        <a:rPr lang="en-US" sz="1400" b="1" i="0" u="none" strike="noStrike" dirty="0">
                          <a:solidFill>
                            <a:srgbClr val="FF0000"/>
                          </a:solidFill>
                          <a:effectLst/>
                          <a:latin typeface="Calibri" panose="020F0502020204030204" pitchFamily="34" charset="0"/>
                        </a:rPr>
                        <a:t>JULY</a:t>
                      </a: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4,138.60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36</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003118389"/>
                  </a:ext>
                </a:extLst>
              </a:tr>
              <a:tr h="252226">
                <a:tc gridSpan="2">
                  <a:txBody>
                    <a:bodyPr/>
                    <a:lstStyle/>
                    <a:p>
                      <a:pPr algn="r" fontAlgn="b"/>
                      <a:r>
                        <a:rPr lang="en-US" sz="1400" b="1" i="0" u="none" strike="noStrike" dirty="0">
                          <a:solidFill>
                            <a:srgbClr val="FF0000"/>
                          </a:solidFill>
                          <a:effectLst/>
                          <a:latin typeface="Calibri" panose="020F0502020204030204" pitchFamily="34" charset="0"/>
                        </a:rPr>
                        <a:t>AUG</a:t>
                      </a: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-5,222.86</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46</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349332450"/>
                  </a:ext>
                </a:extLst>
              </a:tr>
              <a:tr h="252226">
                <a:tc gridSpan="2">
                  <a:txBody>
                    <a:bodyPr/>
                    <a:lstStyle/>
                    <a:p>
                      <a:pPr algn="r" fontAlgn="b"/>
                      <a:r>
                        <a:rPr lang="en-US" sz="1400" b="1" i="0" u="none" strike="noStrike" dirty="0">
                          <a:solidFill>
                            <a:srgbClr val="FF0000"/>
                          </a:solidFill>
                          <a:effectLst/>
                          <a:latin typeface="Calibri" panose="020F0502020204030204" pitchFamily="34" charset="0"/>
                        </a:rPr>
                        <a:t>SEPT</a:t>
                      </a: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2,796.75</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24</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415458477"/>
                  </a:ext>
                </a:extLst>
              </a:tr>
              <a:tr h="252226">
                <a:tc gridSpan="2">
                  <a:txBody>
                    <a:bodyPr/>
                    <a:lstStyle/>
                    <a:p>
                      <a:pPr algn="r" fontAlgn="b"/>
                      <a:r>
                        <a:rPr lang="en-US" sz="1400" b="1" i="0" u="none" strike="noStrike" dirty="0">
                          <a:solidFill>
                            <a:srgbClr val="FF0000"/>
                          </a:solidFill>
                          <a:effectLst/>
                          <a:latin typeface="Calibri" panose="020F0502020204030204" pitchFamily="34" charset="0"/>
                        </a:rPr>
                        <a:t>OCT</a:t>
                      </a: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610642620"/>
                  </a:ext>
                </a:extLst>
              </a:tr>
              <a:tr h="252226">
                <a:tc gridSpan="2">
                  <a:txBody>
                    <a:bodyPr/>
                    <a:lstStyle/>
                    <a:p>
                      <a:pPr algn="r" fontAlgn="b"/>
                      <a:r>
                        <a:rPr lang="en-US" sz="1400" b="1" i="0" u="none" strike="noStrike" dirty="0">
                          <a:solidFill>
                            <a:srgbClr val="FF0000"/>
                          </a:solidFill>
                          <a:effectLst/>
                          <a:latin typeface="Calibri" panose="020F0502020204030204" pitchFamily="34" charset="0"/>
                        </a:rPr>
                        <a:t>NOV</a:t>
                      </a: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781594738"/>
                  </a:ext>
                </a:extLst>
              </a:tr>
              <a:tr h="252226">
                <a:tc gridSpan="2">
                  <a:txBody>
                    <a:bodyPr/>
                    <a:lstStyle/>
                    <a:p>
                      <a:pPr algn="r" fontAlgn="b"/>
                      <a:r>
                        <a:rPr lang="en-US" sz="1400" b="1" i="0" u="none" strike="noStrike" dirty="0">
                          <a:solidFill>
                            <a:srgbClr val="FF0000"/>
                          </a:solidFill>
                          <a:effectLst/>
                          <a:latin typeface="Calibri" panose="020F0502020204030204" pitchFamily="34" charset="0"/>
                        </a:rPr>
                        <a:t>DEC</a:t>
                      </a: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2,796.75</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24</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39530224"/>
                  </a:ext>
                </a:extLst>
              </a:tr>
              <a:tr h="252226">
                <a:tc gridSpan="2">
                  <a:txBody>
                    <a:bodyPr/>
                    <a:lstStyle/>
                    <a:p>
                      <a:pPr algn="r" fontAlgn="b"/>
                      <a:r>
                        <a:rPr lang="en-US" sz="1400" b="1" i="0" u="none" strike="noStrike" dirty="0">
                          <a:solidFill>
                            <a:srgbClr val="FF0000"/>
                          </a:solidFill>
                          <a:effectLst/>
                          <a:latin typeface="Calibri" panose="020F0502020204030204" pitchFamily="34" charset="0"/>
                        </a:rPr>
                        <a:t>JAN</a:t>
                      </a: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209723222"/>
                  </a:ext>
                </a:extLst>
              </a:tr>
              <a:tr h="252226">
                <a:tc gridSpan="2">
                  <a:txBody>
                    <a:bodyPr/>
                    <a:lstStyle/>
                    <a:p>
                      <a:pPr algn="r" fontAlgn="b"/>
                      <a:r>
                        <a:rPr lang="en-US" sz="1400" b="1" i="0" u="none" strike="noStrike" dirty="0">
                          <a:solidFill>
                            <a:srgbClr val="FF0000"/>
                          </a:solidFill>
                          <a:effectLst/>
                          <a:latin typeface="Calibri" panose="020F0502020204030204" pitchFamily="34" charset="0"/>
                        </a:rPr>
                        <a:t>FEB</a:t>
                      </a: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623483532"/>
                  </a:ext>
                </a:extLst>
              </a:tr>
              <a:tr h="252226">
                <a:tc gridSpan="2">
                  <a:txBody>
                    <a:bodyPr/>
                    <a:lstStyle/>
                    <a:p>
                      <a:pPr algn="r" fontAlgn="b"/>
                      <a:r>
                        <a:rPr lang="en-US" sz="1400" b="1" i="0" u="none" strike="noStrike" dirty="0">
                          <a:solidFill>
                            <a:srgbClr val="FF0000"/>
                          </a:solidFill>
                          <a:effectLst/>
                          <a:latin typeface="Calibri" panose="020F0502020204030204" pitchFamily="34" charset="0"/>
                        </a:rPr>
                        <a:t>MAR</a:t>
                      </a: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1,931.70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17</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613466375"/>
                  </a:ext>
                </a:extLst>
              </a:tr>
              <a:tr h="252226">
                <a:tc gridSpan="2">
                  <a:txBody>
                    <a:bodyPr/>
                    <a:lstStyle/>
                    <a:p>
                      <a:pPr algn="r" fontAlgn="b"/>
                      <a:r>
                        <a:rPr lang="en-US" sz="1400" b="1" i="0" u="none" strike="noStrike" dirty="0">
                          <a:solidFill>
                            <a:srgbClr val="FF0000"/>
                          </a:solidFill>
                          <a:effectLst/>
                          <a:latin typeface="Calibri" panose="020F0502020204030204" pitchFamily="34" charset="0"/>
                        </a:rPr>
                        <a:t>APRIL</a:t>
                      </a: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865.05</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7</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440447453"/>
                  </a:ext>
                </a:extLst>
              </a:tr>
              <a:tr h="252226">
                <a:tc gridSpan="2">
                  <a:txBody>
                    <a:bodyPr/>
                    <a:lstStyle/>
                    <a:p>
                      <a:pPr algn="r" fontAlgn="b"/>
                      <a:r>
                        <a:rPr lang="en-US" sz="1400" b="1" i="0" u="none" strike="noStrike" dirty="0">
                          <a:solidFill>
                            <a:srgbClr val="FF0000"/>
                          </a:solidFill>
                          <a:effectLst/>
                          <a:latin typeface="Calibri" panose="020F0502020204030204" pitchFamily="34" charset="0"/>
                        </a:rPr>
                        <a:t>MAY</a:t>
                      </a: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122.69</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670803786"/>
                  </a:ext>
                </a:extLst>
              </a:tr>
              <a:tr h="252226">
                <a:tc>
                  <a:txBody>
                    <a:bodyPr/>
                    <a:lstStyle/>
                    <a:p>
                      <a:pPr algn="l" fontAlgn="b"/>
                      <a:r>
                        <a:rPr lang="en-US" sz="1400" b="1" i="0" u="none" strike="noStrike" dirty="0">
                          <a:solidFill>
                            <a:srgbClr val="000000"/>
                          </a:solidFill>
                          <a:effectLst/>
                          <a:latin typeface="Calibri" panose="020F0502020204030204" pitchFamily="34" charset="0"/>
                        </a:rPr>
                        <a:t>   Y-T-D EXPENDITURES</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11,309.69</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100</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244392481"/>
                  </a:ext>
                </a:extLst>
              </a:tr>
              <a:tr h="252226">
                <a:tc gridSpan="2">
                  <a:txBody>
                    <a:bodyPr/>
                    <a:lstStyle/>
                    <a:p>
                      <a:pPr algn="l" fontAlgn="b"/>
                      <a:r>
                        <a:rPr lang="en-US" sz="1400" b="1" i="0" u="none" strike="noStrike" dirty="0">
                          <a:solidFill>
                            <a:srgbClr val="000000"/>
                          </a:solidFill>
                          <a:effectLst/>
                          <a:latin typeface="Calibri" panose="020F0502020204030204" pitchFamily="34" charset="0"/>
                        </a:rPr>
                        <a:t>   UNEXPENDED BALANCE</a:t>
                      </a: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59" marR="8459" marT="8459"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59" marR="8459" marT="8459"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59" marR="8459" marT="8459"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69183402"/>
                  </a:ext>
                </a:extLst>
              </a:tr>
            </a:tbl>
          </a:graphicData>
        </a:graphic>
      </p:graphicFrame>
      <p:sp>
        <p:nvSpPr>
          <p:cNvPr id="5" name="Title 1">
            <a:extLst>
              <a:ext uri="{FF2B5EF4-FFF2-40B4-BE49-F238E27FC236}">
                <a16:creationId xmlns:a16="http://schemas.microsoft.com/office/drawing/2014/main" id="{797D99AD-9F91-2CC9-B355-E0676DCAEC84}"/>
              </a:ext>
            </a:extLst>
          </p:cNvPr>
          <p:cNvSpPr>
            <a:spLocks noGrp="1"/>
          </p:cNvSpPr>
          <p:nvPr>
            <p:ph type="title"/>
          </p:nvPr>
        </p:nvSpPr>
        <p:spPr>
          <a:xfrm>
            <a:off x="838200" y="365125"/>
            <a:ext cx="10515600" cy="892175"/>
          </a:xfrm>
        </p:spPr>
        <p:txBody>
          <a:bodyPr/>
          <a:lstStyle/>
          <a:p>
            <a:r>
              <a:rPr lang="en-US" b="1" dirty="0">
                <a:solidFill>
                  <a:srgbClr val="5B9BD5"/>
                </a:solidFill>
              </a:rPr>
              <a:t>XS411- Report for Review</a:t>
            </a:r>
          </a:p>
        </p:txBody>
      </p:sp>
      <p:sp>
        <p:nvSpPr>
          <p:cNvPr id="2" name="Multiplication Sign 1">
            <a:extLst>
              <a:ext uri="{FF2B5EF4-FFF2-40B4-BE49-F238E27FC236}">
                <a16:creationId xmlns:a16="http://schemas.microsoft.com/office/drawing/2014/main" id="{7BFA5BBE-F2F1-1653-6CE4-F4BA47BC60E4}"/>
              </a:ext>
            </a:extLst>
          </p:cNvPr>
          <p:cNvSpPr/>
          <p:nvPr/>
        </p:nvSpPr>
        <p:spPr>
          <a:xfrm>
            <a:off x="6953693" y="3147237"/>
            <a:ext cx="1020725" cy="978196"/>
          </a:xfrm>
          <a:prstGeom prst="mathMultiply">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ultiplication Sign 2">
            <a:extLst>
              <a:ext uri="{FF2B5EF4-FFF2-40B4-BE49-F238E27FC236}">
                <a16:creationId xmlns:a16="http://schemas.microsoft.com/office/drawing/2014/main" id="{4D55B667-AD5F-311B-BC66-23B249E96E58}"/>
              </a:ext>
            </a:extLst>
          </p:cNvPr>
          <p:cNvSpPr/>
          <p:nvPr/>
        </p:nvSpPr>
        <p:spPr>
          <a:xfrm>
            <a:off x="9686261" y="3147237"/>
            <a:ext cx="1020725" cy="978196"/>
          </a:xfrm>
          <a:prstGeom prst="mathMultiply">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0453249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rgbClr val="B3D0EB"/>
        </a:solidFill>
        <a:effectLst/>
      </p:bgPr>
    </p:bg>
    <p:spTree>
      <p:nvGrpSpPr>
        <p:cNvPr id="1" name=""/>
        <p:cNvGrpSpPr/>
        <p:nvPr/>
      </p:nvGrpSpPr>
      <p:grpSpPr>
        <a:xfrm>
          <a:off x="0" y="0"/>
          <a:ext cx="0" cy="0"/>
          <a:chOff x="0" y="0"/>
          <a:chExt cx="0" cy="0"/>
        </a:xfrm>
      </p:grpSpPr>
      <p:sp>
        <p:nvSpPr>
          <p:cNvPr id="2" name="Title 2">
            <a:extLst>
              <a:ext uri="{FF2B5EF4-FFF2-40B4-BE49-F238E27FC236}">
                <a16:creationId xmlns:a16="http://schemas.microsoft.com/office/drawing/2014/main" id="{03D52F9A-393F-A3C8-7463-74916691AA13}"/>
              </a:ext>
            </a:extLst>
          </p:cNvPr>
          <p:cNvSpPr txBox="1">
            <a:spLocks/>
          </p:cNvSpPr>
          <p:nvPr/>
        </p:nvSpPr>
        <p:spPr>
          <a:xfrm>
            <a:off x="4065955" y="264692"/>
            <a:ext cx="4301868" cy="74107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u="sng" dirty="0"/>
              <a:t>Services Support </a:t>
            </a:r>
          </a:p>
        </p:txBody>
      </p:sp>
      <p:pic>
        <p:nvPicPr>
          <p:cNvPr id="6" name="Picture 5" descr="Graphical user interface, text, application, email&#10;&#10;Description automatically generated">
            <a:extLst>
              <a:ext uri="{FF2B5EF4-FFF2-40B4-BE49-F238E27FC236}">
                <a16:creationId xmlns:a16="http://schemas.microsoft.com/office/drawing/2014/main" id="{67D099DD-D69F-B7A7-0BBF-F4F79AEE81C6}"/>
              </a:ext>
            </a:extLst>
          </p:cNvPr>
          <p:cNvPicPr>
            <a:picLocks noChangeAspect="1"/>
          </p:cNvPicPr>
          <p:nvPr/>
        </p:nvPicPr>
        <p:blipFill>
          <a:blip r:embed="rId3"/>
          <a:stretch>
            <a:fillRect/>
          </a:stretch>
        </p:blipFill>
        <p:spPr>
          <a:xfrm>
            <a:off x="268885" y="2236159"/>
            <a:ext cx="11654230" cy="4585270"/>
          </a:xfrm>
          <a:prstGeom prst="rect">
            <a:avLst/>
          </a:prstGeom>
        </p:spPr>
      </p:pic>
      <p:sp>
        <p:nvSpPr>
          <p:cNvPr id="7" name="TextBox 6">
            <a:extLst>
              <a:ext uri="{FF2B5EF4-FFF2-40B4-BE49-F238E27FC236}">
                <a16:creationId xmlns:a16="http://schemas.microsoft.com/office/drawing/2014/main" id="{A1E51372-2FA3-B675-4E87-E26F9FA4465C}"/>
              </a:ext>
            </a:extLst>
          </p:cNvPr>
          <p:cNvSpPr txBox="1"/>
          <p:nvPr/>
        </p:nvSpPr>
        <p:spPr>
          <a:xfrm>
            <a:off x="535967" y="1143911"/>
            <a:ext cx="9667288" cy="954107"/>
          </a:xfrm>
          <a:prstGeom prst="rect">
            <a:avLst/>
          </a:prstGeom>
          <a:noFill/>
        </p:spPr>
        <p:txBody>
          <a:bodyPr wrap="square" rtlCol="0">
            <a:spAutoFit/>
          </a:bodyPr>
          <a:lstStyle/>
          <a:p>
            <a:r>
              <a:rPr lang="en-US" sz="2800" b="1" dirty="0">
                <a:latin typeface="+mj-lt"/>
              </a:rPr>
              <a:t>Clerical Workers that </a:t>
            </a:r>
            <a:r>
              <a:rPr lang="en-US" sz="2800" b="1" u="sng" dirty="0">
                <a:latin typeface="+mj-lt"/>
              </a:rPr>
              <a:t>DOES NOT </a:t>
            </a:r>
            <a:r>
              <a:rPr lang="en-US" sz="2800" b="1" dirty="0">
                <a:latin typeface="+mj-lt"/>
              </a:rPr>
              <a:t>do a </a:t>
            </a:r>
            <a:r>
              <a:rPr lang="en-US" sz="2800" b="1" dirty="0" err="1">
                <a:latin typeface="+mj-lt"/>
              </a:rPr>
              <a:t>Daysheet</a:t>
            </a:r>
            <a:r>
              <a:rPr lang="en-US" sz="2800" b="1" dirty="0">
                <a:latin typeface="+mj-lt"/>
              </a:rPr>
              <a:t> or key 5097’s will go on this page. </a:t>
            </a:r>
          </a:p>
        </p:txBody>
      </p:sp>
    </p:spTree>
    <p:extLst>
      <p:ext uri="{BB962C8B-B14F-4D97-AF65-F5344CB8AC3E}">
        <p14:creationId xmlns:p14="http://schemas.microsoft.com/office/powerpoint/2010/main" val="159653677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rgbClr val="B3D0EB"/>
        </a:solidFill>
        <a:effectLst/>
      </p:bgPr>
    </p:bg>
    <p:spTree>
      <p:nvGrpSpPr>
        <p:cNvPr id="1" name=""/>
        <p:cNvGrpSpPr/>
        <p:nvPr/>
      </p:nvGrpSpPr>
      <p:grpSpPr>
        <a:xfrm>
          <a:off x="0" y="0"/>
          <a:ext cx="0" cy="0"/>
          <a:chOff x="0" y="0"/>
          <a:chExt cx="0" cy="0"/>
        </a:xfrm>
      </p:grpSpPr>
      <p:pic>
        <p:nvPicPr>
          <p:cNvPr id="2" name="Picture 1" descr="A screenshot of a computer&#10;&#10;Description automatically generated with medium confidence">
            <a:extLst>
              <a:ext uri="{FF2B5EF4-FFF2-40B4-BE49-F238E27FC236}">
                <a16:creationId xmlns:a16="http://schemas.microsoft.com/office/drawing/2014/main" id="{E7E0CC79-2685-B75F-7A02-5D2B5E5E6E3F}"/>
              </a:ext>
            </a:extLst>
          </p:cNvPr>
          <p:cNvPicPr>
            <a:picLocks noChangeAspect="1"/>
          </p:cNvPicPr>
          <p:nvPr/>
        </p:nvPicPr>
        <p:blipFill>
          <a:blip r:embed="rId2"/>
          <a:stretch>
            <a:fillRect/>
          </a:stretch>
        </p:blipFill>
        <p:spPr>
          <a:xfrm>
            <a:off x="527745" y="2141870"/>
            <a:ext cx="11136509" cy="4503479"/>
          </a:xfrm>
          <a:prstGeom prst="rect">
            <a:avLst/>
          </a:prstGeom>
        </p:spPr>
      </p:pic>
      <p:sp>
        <p:nvSpPr>
          <p:cNvPr id="3" name="Title 1">
            <a:extLst>
              <a:ext uri="{FF2B5EF4-FFF2-40B4-BE49-F238E27FC236}">
                <a16:creationId xmlns:a16="http://schemas.microsoft.com/office/drawing/2014/main" id="{56B9D516-1872-7EBE-3612-1A46D45B126D}"/>
              </a:ext>
            </a:extLst>
          </p:cNvPr>
          <p:cNvSpPr txBox="1">
            <a:spLocks/>
          </p:cNvSpPr>
          <p:nvPr/>
        </p:nvSpPr>
        <p:spPr>
          <a:xfrm>
            <a:off x="314667" y="213885"/>
            <a:ext cx="4148691" cy="623135"/>
          </a:xfrm>
          <a:prstGeom prst="rect">
            <a:avLst/>
          </a:prstGeom>
        </p:spPr>
        <p:txBody>
          <a:bodyPr>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u="sng" dirty="0"/>
              <a:t>Income Maintenance </a:t>
            </a:r>
          </a:p>
        </p:txBody>
      </p:sp>
      <p:sp>
        <p:nvSpPr>
          <p:cNvPr id="4" name="TextBox 3">
            <a:extLst>
              <a:ext uri="{FF2B5EF4-FFF2-40B4-BE49-F238E27FC236}">
                <a16:creationId xmlns:a16="http://schemas.microsoft.com/office/drawing/2014/main" id="{6EEF3786-C175-0BC9-C128-272F1622288C}"/>
              </a:ext>
            </a:extLst>
          </p:cNvPr>
          <p:cNvSpPr txBox="1"/>
          <p:nvPr/>
        </p:nvSpPr>
        <p:spPr>
          <a:xfrm>
            <a:off x="426002" y="1027779"/>
            <a:ext cx="10621563" cy="461665"/>
          </a:xfrm>
          <a:prstGeom prst="rect">
            <a:avLst/>
          </a:prstGeom>
          <a:noFill/>
        </p:spPr>
        <p:txBody>
          <a:bodyPr wrap="square" rtlCol="0">
            <a:spAutoFit/>
          </a:bodyPr>
          <a:lstStyle/>
          <a:p>
            <a:r>
              <a:rPr lang="en-US" sz="2400" b="1" dirty="0">
                <a:latin typeface="+mj-lt"/>
              </a:rPr>
              <a:t>There are many different funding sources such as:  MIC1, PI, QA, FNS, LIEAP, Fraud, etc. </a:t>
            </a:r>
          </a:p>
        </p:txBody>
      </p:sp>
    </p:spTree>
    <p:extLst>
      <p:ext uri="{BB962C8B-B14F-4D97-AF65-F5344CB8AC3E}">
        <p14:creationId xmlns:p14="http://schemas.microsoft.com/office/powerpoint/2010/main" val="202731589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rgbClr val="B3D0EB"/>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31349F-F041-2E48-F761-F6B76FDCD8E1}"/>
              </a:ext>
            </a:extLst>
          </p:cNvPr>
          <p:cNvSpPr txBox="1">
            <a:spLocks/>
          </p:cNvSpPr>
          <p:nvPr/>
        </p:nvSpPr>
        <p:spPr>
          <a:xfrm>
            <a:off x="460098" y="369238"/>
            <a:ext cx="2929899" cy="623135"/>
          </a:xfrm>
          <a:prstGeom prst="rect">
            <a:avLst/>
          </a:prstGeom>
        </p:spPr>
        <p:txBody>
          <a:bodyPr vert="horz" lIns="0" tIns="45720" rIns="91440" bIns="45720" rtlCol="0" anchor="b" anchorCtr="0">
            <a:normAutofit fontScale="97500" lnSpcReduction="10000"/>
          </a:bodyPr>
          <a:lstStyle>
            <a:lvl1pPr algn="l" defTabSz="914400" rtl="0" eaLnBrk="1" latinLnBrk="0" hangingPunct="1">
              <a:lnSpc>
                <a:spcPct val="100000"/>
              </a:lnSpc>
              <a:spcBef>
                <a:spcPct val="0"/>
              </a:spcBef>
              <a:buNone/>
              <a:defRPr sz="3600" kern="1200" cap="none" spc="0" baseline="0">
                <a:solidFill>
                  <a:schemeClr val="tx1"/>
                </a:solidFill>
                <a:latin typeface="+mj-lt"/>
                <a:ea typeface="+mj-ea"/>
                <a:cs typeface="+mj-cs"/>
              </a:defRPr>
            </a:lvl1pPr>
          </a:lstStyle>
          <a:p>
            <a:r>
              <a:rPr lang="en-US" b="1" u="sng"/>
              <a:t>IM Supervisors </a:t>
            </a:r>
            <a:endParaRPr lang="en-US" b="1" u="sng" dirty="0"/>
          </a:p>
        </p:txBody>
      </p:sp>
      <p:pic>
        <p:nvPicPr>
          <p:cNvPr id="3" name="Picture 2" descr="Graphical user interface, application, table&#10;&#10;Description automatically generated">
            <a:extLst>
              <a:ext uri="{FF2B5EF4-FFF2-40B4-BE49-F238E27FC236}">
                <a16:creationId xmlns:a16="http://schemas.microsoft.com/office/drawing/2014/main" id="{7E6AC280-F1AC-74F9-B205-886882699C0B}"/>
              </a:ext>
            </a:extLst>
          </p:cNvPr>
          <p:cNvPicPr>
            <a:picLocks noChangeAspect="1"/>
          </p:cNvPicPr>
          <p:nvPr/>
        </p:nvPicPr>
        <p:blipFill>
          <a:blip r:embed="rId2"/>
          <a:stretch>
            <a:fillRect/>
          </a:stretch>
        </p:blipFill>
        <p:spPr>
          <a:xfrm>
            <a:off x="633643" y="1856363"/>
            <a:ext cx="10094607" cy="4810251"/>
          </a:xfrm>
          <a:prstGeom prst="rect">
            <a:avLst/>
          </a:prstGeom>
        </p:spPr>
      </p:pic>
      <p:sp>
        <p:nvSpPr>
          <p:cNvPr id="5" name="TextBox 4">
            <a:extLst>
              <a:ext uri="{FF2B5EF4-FFF2-40B4-BE49-F238E27FC236}">
                <a16:creationId xmlns:a16="http://schemas.microsoft.com/office/drawing/2014/main" id="{022CB8AE-8F75-76AC-2B75-5340146284BD}"/>
              </a:ext>
            </a:extLst>
          </p:cNvPr>
          <p:cNvSpPr txBox="1"/>
          <p:nvPr/>
        </p:nvSpPr>
        <p:spPr>
          <a:xfrm>
            <a:off x="3569882" y="1145302"/>
            <a:ext cx="6097772" cy="523220"/>
          </a:xfrm>
          <a:prstGeom prst="rect">
            <a:avLst/>
          </a:prstGeom>
          <a:noFill/>
        </p:spPr>
        <p:txBody>
          <a:bodyPr wrap="square">
            <a:spAutoFit/>
          </a:bodyPr>
          <a:lstStyle/>
          <a:p>
            <a:r>
              <a:rPr lang="en-US" sz="2800" b="1" dirty="0">
                <a:latin typeface="+mj-lt"/>
              </a:rPr>
              <a:t>E &amp; E Supervisors go on this page. </a:t>
            </a:r>
            <a:endParaRPr lang="en-US" sz="2800" dirty="0"/>
          </a:p>
        </p:txBody>
      </p:sp>
    </p:spTree>
    <p:extLst>
      <p:ext uri="{BB962C8B-B14F-4D97-AF65-F5344CB8AC3E}">
        <p14:creationId xmlns:p14="http://schemas.microsoft.com/office/powerpoint/2010/main" val="112200128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rgbClr val="B3D0EB"/>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A8A8642-8DFD-4557-1D60-335CDEE2CE6C}"/>
              </a:ext>
            </a:extLst>
          </p:cNvPr>
          <p:cNvPicPr>
            <a:picLocks noChangeAspect="1"/>
          </p:cNvPicPr>
          <p:nvPr/>
        </p:nvPicPr>
        <p:blipFill>
          <a:blip r:embed="rId2"/>
          <a:stretch>
            <a:fillRect/>
          </a:stretch>
        </p:blipFill>
        <p:spPr>
          <a:xfrm>
            <a:off x="301618" y="1263654"/>
            <a:ext cx="8409350" cy="5381695"/>
          </a:xfrm>
          <a:prstGeom prst="rect">
            <a:avLst/>
          </a:prstGeom>
        </p:spPr>
      </p:pic>
      <p:sp>
        <p:nvSpPr>
          <p:cNvPr id="4" name="Title 1">
            <a:extLst>
              <a:ext uri="{FF2B5EF4-FFF2-40B4-BE49-F238E27FC236}">
                <a16:creationId xmlns:a16="http://schemas.microsoft.com/office/drawing/2014/main" id="{4CA54B3C-A4E6-67BD-C5E2-D1363DB95B9E}"/>
              </a:ext>
            </a:extLst>
          </p:cNvPr>
          <p:cNvSpPr txBox="1">
            <a:spLocks/>
          </p:cNvSpPr>
          <p:nvPr/>
        </p:nvSpPr>
        <p:spPr>
          <a:xfrm>
            <a:off x="225428" y="299870"/>
            <a:ext cx="8004171" cy="77933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u="sng"/>
              <a:t>Income Maintenance Non-E&amp;E</a:t>
            </a:r>
            <a:endParaRPr lang="en-US" b="1" u="sng" dirty="0"/>
          </a:p>
        </p:txBody>
      </p:sp>
      <p:sp>
        <p:nvSpPr>
          <p:cNvPr id="5" name="TextBox 4">
            <a:extLst>
              <a:ext uri="{FF2B5EF4-FFF2-40B4-BE49-F238E27FC236}">
                <a16:creationId xmlns:a16="http://schemas.microsoft.com/office/drawing/2014/main" id="{72B862A7-5778-61BC-BF9B-CDA4FAF10435}"/>
              </a:ext>
            </a:extLst>
          </p:cNvPr>
          <p:cNvSpPr txBox="1"/>
          <p:nvPr/>
        </p:nvSpPr>
        <p:spPr>
          <a:xfrm>
            <a:off x="9029486" y="1905506"/>
            <a:ext cx="2860896" cy="3046988"/>
          </a:xfrm>
          <a:prstGeom prst="rect">
            <a:avLst/>
          </a:prstGeom>
          <a:noFill/>
        </p:spPr>
        <p:txBody>
          <a:bodyPr wrap="square" rtlCol="0">
            <a:spAutoFit/>
          </a:bodyPr>
          <a:lstStyle/>
          <a:p>
            <a:r>
              <a:rPr lang="en-US" sz="2400" b="1" dirty="0">
                <a:latin typeface="+mj-lt"/>
              </a:rPr>
              <a:t>ONLY Supervisors are entered on this page.</a:t>
            </a:r>
          </a:p>
          <a:p>
            <a:endParaRPr lang="en-US" sz="2400" b="1" dirty="0">
              <a:latin typeface="+mj-lt"/>
            </a:endParaRPr>
          </a:p>
          <a:p>
            <a:r>
              <a:rPr lang="en-US" sz="2400" b="1" dirty="0">
                <a:latin typeface="+mj-lt"/>
              </a:rPr>
              <a:t>For example, Energy Supervisor and Program Integrity Supervisors. </a:t>
            </a:r>
          </a:p>
        </p:txBody>
      </p:sp>
    </p:spTree>
    <p:extLst>
      <p:ext uri="{BB962C8B-B14F-4D97-AF65-F5344CB8AC3E}">
        <p14:creationId xmlns:p14="http://schemas.microsoft.com/office/powerpoint/2010/main" val="396528165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rgbClr val="B3D0EB"/>
        </a:solidFill>
        <a:effectLst/>
      </p:bgPr>
    </p:bg>
    <p:spTree>
      <p:nvGrpSpPr>
        <p:cNvPr id="1" name=""/>
        <p:cNvGrpSpPr/>
        <p:nvPr/>
      </p:nvGrpSpPr>
      <p:grpSpPr>
        <a:xfrm>
          <a:off x="0" y="0"/>
          <a:ext cx="0" cy="0"/>
          <a:chOff x="0" y="0"/>
          <a:chExt cx="0" cy="0"/>
        </a:xfrm>
      </p:grpSpPr>
      <p:pic>
        <p:nvPicPr>
          <p:cNvPr id="2" name="Picture 1" descr="Graphical user interface, application, table, Excel&#10;&#10;Description automatically generated">
            <a:extLst>
              <a:ext uri="{FF2B5EF4-FFF2-40B4-BE49-F238E27FC236}">
                <a16:creationId xmlns:a16="http://schemas.microsoft.com/office/drawing/2014/main" id="{6612E2D6-2624-915D-F45A-39B9B5DD394B}"/>
              </a:ext>
            </a:extLst>
          </p:cNvPr>
          <p:cNvPicPr>
            <a:picLocks noChangeAspect="1"/>
          </p:cNvPicPr>
          <p:nvPr/>
        </p:nvPicPr>
        <p:blipFill>
          <a:blip r:embed="rId2"/>
          <a:stretch>
            <a:fillRect/>
          </a:stretch>
        </p:blipFill>
        <p:spPr>
          <a:xfrm>
            <a:off x="341763" y="1732459"/>
            <a:ext cx="10894084" cy="5125541"/>
          </a:xfrm>
          <a:prstGeom prst="rect">
            <a:avLst/>
          </a:prstGeom>
        </p:spPr>
      </p:pic>
      <p:sp>
        <p:nvSpPr>
          <p:cNvPr id="3" name="Title 1">
            <a:extLst>
              <a:ext uri="{FF2B5EF4-FFF2-40B4-BE49-F238E27FC236}">
                <a16:creationId xmlns:a16="http://schemas.microsoft.com/office/drawing/2014/main" id="{8585AF64-2BFD-80A7-FC86-F4F5E62F04F1}"/>
              </a:ext>
            </a:extLst>
          </p:cNvPr>
          <p:cNvSpPr txBox="1">
            <a:spLocks/>
          </p:cNvSpPr>
          <p:nvPr/>
        </p:nvSpPr>
        <p:spPr>
          <a:xfrm>
            <a:off x="3135037" y="165892"/>
            <a:ext cx="5307535" cy="699113"/>
          </a:xfrm>
          <a:prstGeom prst="rect">
            <a:avLst/>
          </a:prstGeom>
        </p:spPr>
        <p:txBody>
          <a:bodyPr>
            <a:normAutofit fontScale="8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u="sng" dirty="0"/>
              <a:t>Child Support Enforcement</a:t>
            </a:r>
          </a:p>
        </p:txBody>
      </p:sp>
      <p:sp>
        <p:nvSpPr>
          <p:cNvPr id="4" name="TextBox 3">
            <a:extLst>
              <a:ext uri="{FF2B5EF4-FFF2-40B4-BE49-F238E27FC236}">
                <a16:creationId xmlns:a16="http://schemas.microsoft.com/office/drawing/2014/main" id="{0E64318C-B6B9-E83F-D914-40AE536D8787}"/>
              </a:ext>
            </a:extLst>
          </p:cNvPr>
          <p:cNvSpPr txBox="1"/>
          <p:nvPr/>
        </p:nvSpPr>
        <p:spPr>
          <a:xfrm>
            <a:off x="956153" y="787643"/>
            <a:ext cx="10569540" cy="1200329"/>
          </a:xfrm>
          <a:prstGeom prst="rect">
            <a:avLst/>
          </a:prstGeom>
          <a:noFill/>
        </p:spPr>
        <p:txBody>
          <a:bodyPr wrap="square" rtlCol="0">
            <a:spAutoFit/>
          </a:bodyPr>
          <a:lstStyle/>
          <a:p>
            <a:r>
              <a:rPr lang="en-US" sz="2400" b="1" dirty="0">
                <a:latin typeface="+mj-lt"/>
              </a:rPr>
              <a:t>CSE workers are entered on this page. All you are doing after you enter the employee’s name, salary and FTE is assigning the Effort under CSE.</a:t>
            </a:r>
          </a:p>
          <a:p>
            <a:endParaRPr lang="en-US" sz="2400" b="1" dirty="0">
              <a:latin typeface="+mj-lt"/>
            </a:endParaRPr>
          </a:p>
        </p:txBody>
      </p:sp>
    </p:spTree>
    <p:extLst>
      <p:ext uri="{BB962C8B-B14F-4D97-AF65-F5344CB8AC3E}">
        <p14:creationId xmlns:p14="http://schemas.microsoft.com/office/powerpoint/2010/main" val="422616944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rgbClr val="B3D0EB"/>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4EABAC-3E17-0713-4D01-BAEFB205E659}"/>
              </a:ext>
            </a:extLst>
          </p:cNvPr>
          <p:cNvSpPr txBox="1">
            <a:spLocks/>
          </p:cNvSpPr>
          <p:nvPr/>
        </p:nvSpPr>
        <p:spPr>
          <a:xfrm>
            <a:off x="4581621" y="296250"/>
            <a:ext cx="3416799" cy="699113"/>
          </a:xfrm>
          <a:prstGeom prst="rect">
            <a:avLst/>
          </a:prstGeom>
        </p:spPr>
        <p:txBody>
          <a:bodyPr vert="horz" lIns="0" tIns="45720" rIns="91440" bIns="45720" rtlCol="0" anchor="b" anchorCtr="0">
            <a:normAutofit fontScale="97500"/>
          </a:bodyPr>
          <a:lstStyle>
            <a:lvl1pPr algn="l" defTabSz="914400" rtl="0" eaLnBrk="1" latinLnBrk="0" hangingPunct="1">
              <a:lnSpc>
                <a:spcPct val="100000"/>
              </a:lnSpc>
              <a:spcBef>
                <a:spcPct val="0"/>
              </a:spcBef>
              <a:buNone/>
              <a:defRPr sz="3600" kern="1200" cap="none" spc="0" baseline="0">
                <a:solidFill>
                  <a:schemeClr val="tx1"/>
                </a:solidFill>
                <a:latin typeface="+mj-lt"/>
                <a:ea typeface="+mj-ea"/>
                <a:cs typeface="+mj-cs"/>
              </a:defRPr>
            </a:lvl1pPr>
          </a:lstStyle>
          <a:p>
            <a:r>
              <a:rPr lang="en-US" b="1" u="sng" dirty="0"/>
              <a:t>CSE Supervisors</a:t>
            </a:r>
          </a:p>
        </p:txBody>
      </p:sp>
      <p:pic>
        <p:nvPicPr>
          <p:cNvPr id="3" name="Picture 2" descr="Graphical user interface, table&#10;&#10;Description automatically generated with medium confidence">
            <a:extLst>
              <a:ext uri="{FF2B5EF4-FFF2-40B4-BE49-F238E27FC236}">
                <a16:creationId xmlns:a16="http://schemas.microsoft.com/office/drawing/2014/main" id="{B549118D-EDF2-2FB3-23F4-97970C702B4F}"/>
              </a:ext>
            </a:extLst>
          </p:cNvPr>
          <p:cNvPicPr>
            <a:picLocks noChangeAspect="1"/>
          </p:cNvPicPr>
          <p:nvPr/>
        </p:nvPicPr>
        <p:blipFill>
          <a:blip r:embed="rId2"/>
          <a:stretch>
            <a:fillRect/>
          </a:stretch>
        </p:blipFill>
        <p:spPr>
          <a:xfrm>
            <a:off x="1362327" y="1360967"/>
            <a:ext cx="9101653" cy="5284382"/>
          </a:xfrm>
          <a:prstGeom prst="rect">
            <a:avLst/>
          </a:prstGeom>
        </p:spPr>
      </p:pic>
    </p:spTree>
    <p:extLst>
      <p:ext uri="{BB962C8B-B14F-4D97-AF65-F5344CB8AC3E}">
        <p14:creationId xmlns:p14="http://schemas.microsoft.com/office/powerpoint/2010/main" val="230119727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rgbClr val="B3D0EB"/>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365FB-F151-5070-1C97-0B8053CD2218}"/>
              </a:ext>
            </a:extLst>
          </p:cNvPr>
          <p:cNvSpPr txBox="1">
            <a:spLocks/>
          </p:cNvSpPr>
          <p:nvPr/>
        </p:nvSpPr>
        <p:spPr>
          <a:xfrm>
            <a:off x="2261416" y="293399"/>
            <a:ext cx="2655353" cy="732372"/>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u="sng" dirty="0"/>
              <a:t>CHORE </a:t>
            </a:r>
          </a:p>
        </p:txBody>
      </p:sp>
      <p:pic>
        <p:nvPicPr>
          <p:cNvPr id="3" name="Picture 2">
            <a:extLst>
              <a:ext uri="{FF2B5EF4-FFF2-40B4-BE49-F238E27FC236}">
                <a16:creationId xmlns:a16="http://schemas.microsoft.com/office/drawing/2014/main" id="{686F9882-2331-1A1F-DE2B-D047B0878901}"/>
              </a:ext>
            </a:extLst>
          </p:cNvPr>
          <p:cNvPicPr>
            <a:picLocks noChangeAspect="1"/>
          </p:cNvPicPr>
          <p:nvPr/>
        </p:nvPicPr>
        <p:blipFill>
          <a:blip r:embed="rId2"/>
          <a:stretch>
            <a:fillRect/>
          </a:stretch>
        </p:blipFill>
        <p:spPr>
          <a:xfrm>
            <a:off x="743557" y="1285159"/>
            <a:ext cx="10300830" cy="5381455"/>
          </a:xfrm>
          <a:prstGeom prst="rect">
            <a:avLst/>
          </a:prstGeom>
        </p:spPr>
      </p:pic>
      <p:sp>
        <p:nvSpPr>
          <p:cNvPr id="4" name="TextBox 3">
            <a:extLst>
              <a:ext uri="{FF2B5EF4-FFF2-40B4-BE49-F238E27FC236}">
                <a16:creationId xmlns:a16="http://schemas.microsoft.com/office/drawing/2014/main" id="{AC812310-674C-C178-E5A7-6A0AE6B92FA4}"/>
              </a:ext>
            </a:extLst>
          </p:cNvPr>
          <p:cNvSpPr txBox="1"/>
          <p:nvPr/>
        </p:nvSpPr>
        <p:spPr>
          <a:xfrm>
            <a:off x="5893972" y="293399"/>
            <a:ext cx="5002052" cy="830997"/>
          </a:xfrm>
          <a:prstGeom prst="rect">
            <a:avLst/>
          </a:prstGeom>
          <a:noFill/>
        </p:spPr>
        <p:txBody>
          <a:bodyPr wrap="square" rtlCol="0">
            <a:spAutoFit/>
          </a:bodyPr>
          <a:lstStyle/>
          <a:p>
            <a:r>
              <a:rPr lang="en-US" sz="2400" b="1" dirty="0">
                <a:latin typeface="+mj-lt"/>
              </a:rPr>
              <a:t>In Home Aid workers that are DSS employees go on this page. </a:t>
            </a:r>
          </a:p>
        </p:txBody>
      </p:sp>
    </p:spTree>
    <p:extLst>
      <p:ext uri="{BB962C8B-B14F-4D97-AF65-F5344CB8AC3E}">
        <p14:creationId xmlns:p14="http://schemas.microsoft.com/office/powerpoint/2010/main" val="62257265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rgbClr val="B3D0EB"/>
        </a:solidFill>
        <a:effectLst/>
      </p:bgPr>
    </p:bg>
    <p:spTree>
      <p:nvGrpSpPr>
        <p:cNvPr id="1" name=""/>
        <p:cNvGrpSpPr/>
        <p:nvPr/>
      </p:nvGrpSpPr>
      <p:grpSpPr>
        <a:xfrm>
          <a:off x="0" y="0"/>
          <a:ext cx="0" cy="0"/>
          <a:chOff x="0" y="0"/>
          <a:chExt cx="0" cy="0"/>
        </a:xfrm>
      </p:grpSpPr>
      <p:pic>
        <p:nvPicPr>
          <p:cNvPr id="2" name="Picture 1" descr="Table&#10;&#10;Description automatically generated">
            <a:extLst>
              <a:ext uri="{FF2B5EF4-FFF2-40B4-BE49-F238E27FC236}">
                <a16:creationId xmlns:a16="http://schemas.microsoft.com/office/drawing/2014/main" id="{A9E1E2B6-9D2D-3E67-5DB6-9F221BCE6897}"/>
              </a:ext>
            </a:extLst>
          </p:cNvPr>
          <p:cNvPicPr>
            <a:picLocks noChangeAspect="1"/>
          </p:cNvPicPr>
          <p:nvPr/>
        </p:nvPicPr>
        <p:blipFill>
          <a:blip r:embed="rId2"/>
          <a:stretch>
            <a:fillRect/>
          </a:stretch>
        </p:blipFill>
        <p:spPr>
          <a:xfrm>
            <a:off x="4678325" y="846689"/>
            <a:ext cx="7045795" cy="5841192"/>
          </a:xfrm>
          <a:prstGeom prst="rect">
            <a:avLst/>
          </a:prstGeom>
        </p:spPr>
      </p:pic>
      <p:sp>
        <p:nvSpPr>
          <p:cNvPr id="3" name="TextBox 2">
            <a:extLst>
              <a:ext uri="{FF2B5EF4-FFF2-40B4-BE49-F238E27FC236}">
                <a16:creationId xmlns:a16="http://schemas.microsoft.com/office/drawing/2014/main" id="{7B8BA43D-5DC8-4654-F797-C20792EC80CB}"/>
              </a:ext>
            </a:extLst>
          </p:cNvPr>
          <p:cNvSpPr txBox="1"/>
          <p:nvPr/>
        </p:nvSpPr>
        <p:spPr>
          <a:xfrm>
            <a:off x="308393" y="323469"/>
            <a:ext cx="3040864" cy="523220"/>
          </a:xfrm>
          <a:prstGeom prst="rect">
            <a:avLst/>
          </a:prstGeom>
          <a:noFill/>
        </p:spPr>
        <p:txBody>
          <a:bodyPr wrap="square" rtlCol="0">
            <a:spAutoFit/>
          </a:bodyPr>
          <a:lstStyle/>
          <a:p>
            <a:r>
              <a:rPr lang="en-US" sz="2800" b="1" u="sng" dirty="0">
                <a:latin typeface="+mj-lt"/>
              </a:rPr>
              <a:t>ADMINISTRATION </a:t>
            </a:r>
          </a:p>
        </p:txBody>
      </p:sp>
      <p:sp>
        <p:nvSpPr>
          <p:cNvPr id="4" name="TextBox 3">
            <a:extLst>
              <a:ext uri="{FF2B5EF4-FFF2-40B4-BE49-F238E27FC236}">
                <a16:creationId xmlns:a16="http://schemas.microsoft.com/office/drawing/2014/main" id="{B9B0881F-C843-93DF-C865-C39F7471B520}"/>
              </a:ext>
            </a:extLst>
          </p:cNvPr>
          <p:cNvSpPr txBox="1"/>
          <p:nvPr/>
        </p:nvSpPr>
        <p:spPr>
          <a:xfrm>
            <a:off x="308393" y="1859340"/>
            <a:ext cx="4230495" cy="1569660"/>
          </a:xfrm>
          <a:prstGeom prst="rect">
            <a:avLst/>
          </a:prstGeom>
          <a:noFill/>
        </p:spPr>
        <p:txBody>
          <a:bodyPr wrap="square" rtlCol="0">
            <a:spAutoFit/>
          </a:bodyPr>
          <a:lstStyle/>
          <a:p>
            <a:pPr marL="342900" indent="-342900">
              <a:buFont typeface="Wingdings" panose="05000000000000000000" pitchFamily="2" charset="2"/>
              <a:buChar char="ü"/>
            </a:pPr>
            <a:r>
              <a:rPr lang="en-US" sz="2400" b="1" dirty="0">
                <a:latin typeface="+mj-lt"/>
              </a:rPr>
              <a:t>Directors  </a:t>
            </a:r>
          </a:p>
          <a:p>
            <a:pPr marL="342900" indent="-342900">
              <a:buFont typeface="Wingdings" panose="05000000000000000000" pitchFamily="2" charset="2"/>
              <a:buChar char="ü"/>
            </a:pPr>
            <a:endParaRPr lang="en-US" sz="2400" b="1" dirty="0">
              <a:latin typeface="+mj-lt"/>
            </a:endParaRPr>
          </a:p>
          <a:p>
            <a:pPr marL="342900" indent="-342900">
              <a:buFont typeface="Wingdings" panose="05000000000000000000" pitchFamily="2" charset="2"/>
              <a:buChar char="ü"/>
            </a:pPr>
            <a:r>
              <a:rPr lang="en-US" sz="2400" b="1" dirty="0">
                <a:latin typeface="+mj-lt"/>
              </a:rPr>
              <a:t>Front Desk workers that touches MA  (E&amp;E allowable) </a:t>
            </a:r>
          </a:p>
        </p:txBody>
      </p:sp>
    </p:spTree>
    <p:extLst>
      <p:ext uri="{BB962C8B-B14F-4D97-AF65-F5344CB8AC3E}">
        <p14:creationId xmlns:p14="http://schemas.microsoft.com/office/powerpoint/2010/main" val="41270858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rgbClr val="B3D0EB"/>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1C4106-64F7-19CE-0AEE-79937FCE6425}"/>
              </a:ext>
            </a:extLst>
          </p:cNvPr>
          <p:cNvSpPr txBox="1">
            <a:spLocks/>
          </p:cNvSpPr>
          <p:nvPr/>
        </p:nvSpPr>
        <p:spPr>
          <a:xfrm>
            <a:off x="3161770" y="294682"/>
            <a:ext cx="6396899" cy="74312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u="sng"/>
              <a:t>Gen Admin – NON- E&amp;E</a:t>
            </a:r>
            <a:endParaRPr lang="en-US" b="1" u="sng" dirty="0"/>
          </a:p>
        </p:txBody>
      </p:sp>
      <p:pic>
        <p:nvPicPr>
          <p:cNvPr id="3" name="Picture 2" descr="Graphical user interface, application, table&#10;&#10;Description automatically generated">
            <a:extLst>
              <a:ext uri="{FF2B5EF4-FFF2-40B4-BE49-F238E27FC236}">
                <a16:creationId xmlns:a16="http://schemas.microsoft.com/office/drawing/2014/main" id="{AE37091F-37A9-9E3C-6549-6F04AEA44131}"/>
              </a:ext>
            </a:extLst>
          </p:cNvPr>
          <p:cNvPicPr>
            <a:picLocks noChangeAspect="1"/>
          </p:cNvPicPr>
          <p:nvPr/>
        </p:nvPicPr>
        <p:blipFill>
          <a:blip r:embed="rId2"/>
          <a:stretch>
            <a:fillRect/>
          </a:stretch>
        </p:blipFill>
        <p:spPr>
          <a:xfrm>
            <a:off x="167648" y="1037803"/>
            <a:ext cx="7089815" cy="5603358"/>
          </a:xfrm>
          <a:prstGeom prst="rect">
            <a:avLst/>
          </a:prstGeom>
        </p:spPr>
      </p:pic>
      <p:sp>
        <p:nvSpPr>
          <p:cNvPr id="4" name="TextBox 3">
            <a:extLst>
              <a:ext uri="{FF2B5EF4-FFF2-40B4-BE49-F238E27FC236}">
                <a16:creationId xmlns:a16="http://schemas.microsoft.com/office/drawing/2014/main" id="{3CB1D882-63B5-5E19-62D7-BF14E24D7616}"/>
              </a:ext>
            </a:extLst>
          </p:cNvPr>
          <p:cNvSpPr txBox="1"/>
          <p:nvPr/>
        </p:nvSpPr>
        <p:spPr>
          <a:xfrm>
            <a:off x="7379925" y="1788563"/>
            <a:ext cx="4644427" cy="3970318"/>
          </a:xfrm>
          <a:prstGeom prst="rect">
            <a:avLst/>
          </a:prstGeom>
          <a:noFill/>
        </p:spPr>
        <p:txBody>
          <a:bodyPr wrap="square" rtlCol="0">
            <a:spAutoFit/>
          </a:bodyPr>
          <a:lstStyle/>
          <a:p>
            <a:r>
              <a:rPr lang="en-US" sz="2800" dirty="0"/>
              <a:t>Workers with </a:t>
            </a:r>
            <a:r>
              <a:rPr lang="en-US" sz="2800" b="1" u="sng" dirty="0"/>
              <a:t>NO</a:t>
            </a:r>
            <a:r>
              <a:rPr lang="en-US" sz="2800" dirty="0"/>
              <a:t> NC Fast access are entered on this page. For example,</a:t>
            </a:r>
          </a:p>
          <a:p>
            <a:endParaRPr lang="en-US" sz="2800" dirty="0"/>
          </a:p>
          <a:p>
            <a:pPr marL="285750" indent="-285750">
              <a:buFont typeface="Wingdings" panose="05000000000000000000" pitchFamily="2" charset="2"/>
              <a:buChar char="ü"/>
            </a:pPr>
            <a:r>
              <a:rPr lang="en-US" sz="2800" dirty="0"/>
              <a:t>Trust Account Workers</a:t>
            </a:r>
          </a:p>
          <a:p>
            <a:pPr marL="285750" indent="-285750">
              <a:buFont typeface="Wingdings" panose="05000000000000000000" pitchFamily="2" charset="2"/>
              <a:buChar char="ü"/>
            </a:pPr>
            <a:r>
              <a:rPr lang="en-US" sz="2800" dirty="0"/>
              <a:t>Payroll Workers</a:t>
            </a:r>
          </a:p>
          <a:p>
            <a:pPr marL="285750" indent="-285750">
              <a:buFont typeface="Wingdings" panose="05000000000000000000" pitchFamily="2" charset="2"/>
              <a:buChar char="ü"/>
            </a:pPr>
            <a:r>
              <a:rPr lang="en-US" sz="2800" dirty="0"/>
              <a:t>Accounting Workers</a:t>
            </a:r>
          </a:p>
          <a:p>
            <a:pPr marL="285750" indent="-285750">
              <a:buFont typeface="Wingdings" panose="05000000000000000000" pitchFamily="2" charset="2"/>
              <a:buChar char="ü"/>
            </a:pPr>
            <a:r>
              <a:rPr lang="en-US" sz="2800" dirty="0"/>
              <a:t>Admin Assistant to Director</a:t>
            </a:r>
            <a:endParaRPr lang="en-US" sz="2000" dirty="0"/>
          </a:p>
        </p:txBody>
      </p:sp>
    </p:spTree>
    <p:extLst>
      <p:ext uri="{BB962C8B-B14F-4D97-AF65-F5344CB8AC3E}">
        <p14:creationId xmlns:p14="http://schemas.microsoft.com/office/powerpoint/2010/main" val="153154233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rgbClr val="B3D0EB"/>
        </a:solidFill>
        <a:effectLst/>
      </p:bgPr>
    </p:bg>
    <p:spTree>
      <p:nvGrpSpPr>
        <p:cNvPr id="1" name=""/>
        <p:cNvGrpSpPr/>
        <p:nvPr/>
      </p:nvGrpSpPr>
      <p:grpSpPr>
        <a:xfrm>
          <a:off x="0" y="0"/>
          <a:ext cx="0" cy="0"/>
          <a:chOff x="0" y="0"/>
          <a:chExt cx="0" cy="0"/>
        </a:xfrm>
      </p:grpSpPr>
      <p:pic>
        <p:nvPicPr>
          <p:cNvPr id="2" name="Picture 1" descr="A screenshot of a computer&#10;&#10;Description automatically generated with medium confidence">
            <a:extLst>
              <a:ext uri="{FF2B5EF4-FFF2-40B4-BE49-F238E27FC236}">
                <a16:creationId xmlns:a16="http://schemas.microsoft.com/office/drawing/2014/main" id="{F2E6DF67-B5C1-4790-08CB-00C9335C8D48}"/>
              </a:ext>
            </a:extLst>
          </p:cNvPr>
          <p:cNvPicPr>
            <a:picLocks noChangeAspect="1"/>
          </p:cNvPicPr>
          <p:nvPr/>
        </p:nvPicPr>
        <p:blipFill>
          <a:blip r:embed="rId2"/>
          <a:stretch>
            <a:fillRect/>
          </a:stretch>
        </p:blipFill>
        <p:spPr>
          <a:xfrm>
            <a:off x="1" y="1"/>
            <a:ext cx="8546470" cy="7016436"/>
          </a:xfrm>
          <a:prstGeom prst="rect">
            <a:avLst/>
          </a:prstGeom>
        </p:spPr>
      </p:pic>
      <p:sp>
        <p:nvSpPr>
          <p:cNvPr id="3" name="TextBox 2">
            <a:extLst>
              <a:ext uri="{FF2B5EF4-FFF2-40B4-BE49-F238E27FC236}">
                <a16:creationId xmlns:a16="http://schemas.microsoft.com/office/drawing/2014/main" id="{E38C6948-CF94-FFC7-F7BF-944387F8009C}"/>
              </a:ext>
            </a:extLst>
          </p:cNvPr>
          <p:cNvSpPr txBox="1"/>
          <p:nvPr/>
        </p:nvSpPr>
        <p:spPr>
          <a:xfrm>
            <a:off x="8604013" y="1674674"/>
            <a:ext cx="3416582" cy="1754326"/>
          </a:xfrm>
          <a:prstGeom prst="rect">
            <a:avLst/>
          </a:prstGeom>
          <a:noFill/>
        </p:spPr>
        <p:txBody>
          <a:bodyPr wrap="square" rtlCol="0">
            <a:spAutoFit/>
          </a:bodyPr>
          <a:lstStyle/>
          <a:p>
            <a:r>
              <a:rPr lang="en-US" b="1" dirty="0">
                <a:latin typeface="+mj-lt"/>
              </a:rPr>
              <a:t>In the yellow highlighted section, use your Budget Estimates to key Federal or State estimates. Leave the 1 if you don’t have an allocation. Overspending is shown in Line 42 (row 61). </a:t>
            </a:r>
          </a:p>
        </p:txBody>
      </p:sp>
      <p:sp>
        <p:nvSpPr>
          <p:cNvPr id="5" name="Title 1">
            <a:extLst>
              <a:ext uri="{FF2B5EF4-FFF2-40B4-BE49-F238E27FC236}">
                <a16:creationId xmlns:a16="http://schemas.microsoft.com/office/drawing/2014/main" id="{E0251D13-1497-52BE-F442-C98026AB8CC2}"/>
              </a:ext>
            </a:extLst>
          </p:cNvPr>
          <p:cNvSpPr txBox="1">
            <a:spLocks/>
          </p:cNvSpPr>
          <p:nvPr/>
        </p:nvSpPr>
        <p:spPr>
          <a:xfrm>
            <a:off x="8661556" y="331142"/>
            <a:ext cx="3301497" cy="68880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u="sng" dirty="0"/>
              <a:t>FORM 1035-II</a:t>
            </a:r>
          </a:p>
        </p:txBody>
      </p:sp>
      <p:sp>
        <p:nvSpPr>
          <p:cNvPr id="6" name="TextBox 5">
            <a:extLst>
              <a:ext uri="{FF2B5EF4-FFF2-40B4-BE49-F238E27FC236}">
                <a16:creationId xmlns:a16="http://schemas.microsoft.com/office/drawing/2014/main" id="{6F2CFA19-8768-2930-23AC-69CACB37B5C3}"/>
              </a:ext>
            </a:extLst>
          </p:cNvPr>
          <p:cNvSpPr txBox="1"/>
          <p:nvPr/>
        </p:nvSpPr>
        <p:spPr>
          <a:xfrm>
            <a:off x="8604013" y="4326894"/>
            <a:ext cx="3365077" cy="1200329"/>
          </a:xfrm>
          <a:prstGeom prst="rect">
            <a:avLst/>
          </a:prstGeom>
          <a:noFill/>
        </p:spPr>
        <p:txBody>
          <a:bodyPr wrap="square" rtlCol="0">
            <a:spAutoFit/>
          </a:bodyPr>
          <a:lstStyle/>
          <a:p>
            <a:r>
              <a:rPr lang="en-US" b="1" dirty="0">
                <a:latin typeface="+mj-lt"/>
              </a:rPr>
              <a:t>At the very bottom of this page, use your general ledger to enter the Part II costs that are allocated to specific expenses to services. </a:t>
            </a:r>
          </a:p>
        </p:txBody>
      </p:sp>
    </p:spTree>
    <p:extLst>
      <p:ext uri="{BB962C8B-B14F-4D97-AF65-F5344CB8AC3E}">
        <p14:creationId xmlns:p14="http://schemas.microsoft.com/office/powerpoint/2010/main" val="17799346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C128D5F0-E7CB-4A22-8F51-34DBD712D212}"/>
              </a:ext>
            </a:extLst>
          </p:cNvPr>
          <p:cNvGraphicFramePr>
            <a:graphicFrameLocks noGrp="1"/>
          </p:cNvGraphicFramePr>
          <p:nvPr>
            <p:ph idx="1"/>
            <p:extLst>
              <p:ext uri="{D42A27DB-BD31-4B8C-83A1-F6EECF244321}">
                <p14:modId xmlns:p14="http://schemas.microsoft.com/office/powerpoint/2010/main" val="1036002244"/>
              </p:ext>
            </p:extLst>
          </p:nvPr>
        </p:nvGraphicFramePr>
        <p:xfrm>
          <a:off x="838200" y="1184564"/>
          <a:ext cx="10515601" cy="5421670"/>
        </p:xfrm>
        <a:graphic>
          <a:graphicData uri="http://schemas.openxmlformats.org/drawingml/2006/table">
            <a:tbl>
              <a:tblPr/>
              <a:tblGrid>
                <a:gridCol w="2258209">
                  <a:extLst>
                    <a:ext uri="{9D8B030D-6E8A-4147-A177-3AD203B41FA5}">
                      <a16:colId xmlns:a16="http://schemas.microsoft.com/office/drawing/2014/main" val="2504815644"/>
                    </a:ext>
                  </a:extLst>
                </a:gridCol>
                <a:gridCol w="807893">
                  <a:extLst>
                    <a:ext uri="{9D8B030D-6E8A-4147-A177-3AD203B41FA5}">
                      <a16:colId xmlns:a16="http://schemas.microsoft.com/office/drawing/2014/main" val="565961547"/>
                    </a:ext>
                  </a:extLst>
                </a:gridCol>
                <a:gridCol w="350412">
                  <a:extLst>
                    <a:ext uri="{9D8B030D-6E8A-4147-A177-3AD203B41FA5}">
                      <a16:colId xmlns:a16="http://schemas.microsoft.com/office/drawing/2014/main" val="2347017010"/>
                    </a:ext>
                  </a:extLst>
                </a:gridCol>
                <a:gridCol w="934432">
                  <a:extLst>
                    <a:ext uri="{9D8B030D-6E8A-4147-A177-3AD203B41FA5}">
                      <a16:colId xmlns:a16="http://schemas.microsoft.com/office/drawing/2014/main" val="3852898301"/>
                    </a:ext>
                  </a:extLst>
                </a:gridCol>
                <a:gridCol w="1119371">
                  <a:extLst>
                    <a:ext uri="{9D8B030D-6E8A-4147-A177-3AD203B41FA5}">
                      <a16:colId xmlns:a16="http://schemas.microsoft.com/office/drawing/2014/main" val="1973966219"/>
                    </a:ext>
                  </a:extLst>
                </a:gridCol>
                <a:gridCol w="298500">
                  <a:extLst>
                    <a:ext uri="{9D8B030D-6E8A-4147-A177-3AD203B41FA5}">
                      <a16:colId xmlns:a16="http://schemas.microsoft.com/office/drawing/2014/main" val="2459836992"/>
                    </a:ext>
                  </a:extLst>
                </a:gridCol>
                <a:gridCol w="1099903">
                  <a:extLst>
                    <a:ext uri="{9D8B030D-6E8A-4147-A177-3AD203B41FA5}">
                      <a16:colId xmlns:a16="http://schemas.microsoft.com/office/drawing/2014/main" val="4095922532"/>
                    </a:ext>
                  </a:extLst>
                </a:gridCol>
                <a:gridCol w="1129105">
                  <a:extLst>
                    <a:ext uri="{9D8B030D-6E8A-4147-A177-3AD203B41FA5}">
                      <a16:colId xmlns:a16="http://schemas.microsoft.com/office/drawing/2014/main" val="317601657"/>
                    </a:ext>
                  </a:extLst>
                </a:gridCol>
                <a:gridCol w="285522">
                  <a:extLst>
                    <a:ext uri="{9D8B030D-6E8A-4147-A177-3AD203B41FA5}">
                      <a16:colId xmlns:a16="http://schemas.microsoft.com/office/drawing/2014/main" val="3458550424"/>
                    </a:ext>
                  </a:extLst>
                </a:gridCol>
                <a:gridCol w="1090171">
                  <a:extLst>
                    <a:ext uri="{9D8B030D-6E8A-4147-A177-3AD203B41FA5}">
                      <a16:colId xmlns:a16="http://schemas.microsoft.com/office/drawing/2014/main" val="2922328702"/>
                    </a:ext>
                  </a:extLst>
                </a:gridCol>
                <a:gridCol w="1142083">
                  <a:extLst>
                    <a:ext uri="{9D8B030D-6E8A-4147-A177-3AD203B41FA5}">
                      <a16:colId xmlns:a16="http://schemas.microsoft.com/office/drawing/2014/main" val="3762642712"/>
                    </a:ext>
                  </a:extLst>
                </a:gridCol>
              </a:tblGrid>
              <a:tr h="251723">
                <a:tc>
                  <a:txBody>
                    <a:bodyPr/>
                    <a:lstStyle/>
                    <a:p>
                      <a:pPr algn="l" fontAlgn="b"/>
                      <a:r>
                        <a:rPr lang="en-US" sz="1400" b="0" i="0" u="none" strike="noStrike" dirty="0">
                          <a:solidFill>
                            <a:srgbClr val="000000"/>
                          </a:solidFill>
                          <a:effectLst/>
                          <a:latin typeface="Calibri" panose="020F0502020204030204" pitchFamily="34" charset="0"/>
                        </a:rPr>
                        <a:t> </a:t>
                      </a:r>
                    </a:p>
                  </a:txBody>
                  <a:tcPr marL="8529" marR="8529" marT="8529"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QTRLY CWS NH EXP</a:t>
                      </a: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APS/CPS COVID </a:t>
                      </a: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QTRLY CPS STATE</a:t>
                      </a: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extLst>
                  <a:ext uri="{0D108BD9-81ED-4DB2-BD59-A6C34878D82A}">
                    <a16:rowId xmlns:a16="http://schemas.microsoft.com/office/drawing/2014/main" val="1844769771"/>
                  </a:ext>
                </a:extLst>
              </a:tr>
              <a:tr h="493770">
                <a:tc gridSpan="2">
                  <a:txBody>
                    <a:bodyPr/>
                    <a:lstStyle/>
                    <a:p>
                      <a:pPr algn="ctr" fontAlgn="b"/>
                      <a:r>
                        <a:rPr lang="en-US" sz="1400" b="1" i="0" u="none" strike="noStrike" dirty="0">
                          <a:solidFill>
                            <a:srgbClr val="FF0000"/>
                          </a:solidFill>
                          <a:effectLst/>
                          <a:latin typeface="Calibri" panose="020F0502020204030204" pitchFamily="34" charset="0"/>
                        </a:rPr>
                        <a:t>                                         PROGRAM CODES</a:t>
                      </a: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ctr" fontAlgn="b"/>
                      <a:endParaRPr lang="en-US" sz="1400" b="1" i="0" u="none" strike="noStrike" dirty="0">
                        <a:solidFill>
                          <a:srgbClr val="FF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IHE</a:t>
                      </a:r>
                    </a:p>
                  </a:txBody>
                  <a:tcPr marL="8459" marR="8459" marT="845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Part II payments- money  advanced to county</a:t>
                      </a:r>
                    </a:p>
                    <a:p>
                      <a:pPr marL="0" marR="0" lvl="0" indent="0" algn="ctr" defTabSz="914400" rtl="0" eaLnBrk="1" fontAlgn="b" latinLnBrk="0" hangingPunct="1">
                        <a:lnSpc>
                          <a:spcPct val="100000"/>
                        </a:lnSpc>
                        <a:spcBef>
                          <a:spcPts val="0"/>
                        </a:spcBef>
                        <a:spcAft>
                          <a:spcPts val="0"/>
                        </a:spcAft>
                        <a:buClrTx/>
                        <a:buSzTx/>
                        <a:buFontTx/>
                        <a:buNone/>
                        <a:tabLst/>
                        <a:defRPr/>
                      </a:pPr>
                      <a:r>
                        <a:rPr lang="en-US" sz="1400" b="1" i="0" u="none" strike="noStrike" dirty="0">
                          <a:solidFill>
                            <a:srgbClr val="FF0000"/>
                          </a:solidFill>
                          <a:effectLst/>
                          <a:latin typeface="Calibri" panose="020F0502020204030204" pitchFamily="34" charset="0"/>
                        </a:rPr>
                        <a:t>Program ended</a:t>
                      </a: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CPS</a:t>
                      </a: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extLst>
                  <a:ext uri="{0D108BD9-81ED-4DB2-BD59-A6C34878D82A}">
                    <a16:rowId xmlns:a16="http://schemas.microsoft.com/office/drawing/2014/main" val="889017136"/>
                  </a:ext>
                </a:extLst>
              </a:tr>
              <a:tr h="493770">
                <a:tc>
                  <a:txBody>
                    <a:bodyPr/>
                    <a:lstStyle/>
                    <a:p>
                      <a:pPr algn="l" fontAlgn="b"/>
                      <a:r>
                        <a:rPr lang="en-US" sz="1400" b="0" i="0" u="none" strike="noStrike" dirty="0">
                          <a:solidFill>
                            <a:srgbClr val="000000"/>
                          </a:solidFill>
                          <a:effectLst/>
                          <a:latin typeface="Calibri" panose="020F0502020204030204" pitchFamily="34" charset="0"/>
                        </a:rPr>
                        <a:t> </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AMOUNT</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AMOUNT</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AMOUNT</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325931725"/>
                  </a:ext>
                </a:extLst>
              </a:tr>
              <a:tr h="251723">
                <a:tc>
                  <a:txBody>
                    <a:bodyPr/>
                    <a:lstStyle/>
                    <a:p>
                      <a:pPr algn="l" fontAlgn="b"/>
                      <a:r>
                        <a:rPr lang="en-US" sz="1400" b="1" i="0" u="none" strike="noStrike" dirty="0">
                          <a:solidFill>
                            <a:srgbClr val="000000"/>
                          </a:solidFill>
                          <a:effectLst/>
                          <a:latin typeface="Calibri" panose="020F0502020204030204" pitchFamily="34" charset="0"/>
                        </a:rPr>
                        <a:t> ANNUAL ALLOCATION</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11,234.31</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19,523.00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7,578.42</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543935061"/>
                  </a:ext>
                </a:extLst>
              </a:tr>
              <a:tr h="251723">
                <a:tc gridSpan="2">
                  <a:txBody>
                    <a:bodyPr/>
                    <a:lstStyle/>
                    <a:p>
                      <a:pPr algn="l" fontAlgn="b"/>
                      <a:r>
                        <a:rPr lang="en-US" sz="1400" b="1" i="0" u="none" strike="noStrike" dirty="0">
                          <a:solidFill>
                            <a:srgbClr val="FF0000"/>
                          </a:solidFill>
                          <a:effectLst/>
                          <a:latin typeface="Calibri" panose="020F0502020204030204" pitchFamily="34" charset="0"/>
                        </a:rPr>
                        <a:t> Month Submitted - July -  June 1571</a:t>
                      </a: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1" i="0" u="none" strike="noStrike" dirty="0">
                        <a:solidFill>
                          <a:srgbClr val="FF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728304263"/>
                  </a:ext>
                </a:extLst>
              </a:tr>
              <a:tr h="251723">
                <a:tc gridSpan="2">
                  <a:txBody>
                    <a:bodyPr/>
                    <a:lstStyle/>
                    <a:p>
                      <a:pPr algn="l" fontAlgn="b"/>
                      <a:r>
                        <a:rPr lang="en-US" sz="1400" b="1" i="0" u="none" strike="noStrike" dirty="0">
                          <a:solidFill>
                            <a:srgbClr val="FF0000"/>
                          </a:solidFill>
                          <a:effectLst/>
                          <a:latin typeface="Calibri" panose="020F0502020204030204" pitchFamily="34" charset="0"/>
                        </a:rPr>
                        <a:t> </a:t>
                      </a:r>
                      <a:r>
                        <a:rPr lang="en-US" sz="1400" b="1" i="0" u="none" strike="noStrike" dirty="0">
                          <a:solidFill>
                            <a:schemeClr val="tx1"/>
                          </a:solidFill>
                          <a:effectLst/>
                          <a:latin typeface="Calibri" panose="020F0502020204030204" pitchFamily="34" charset="0"/>
                        </a:rPr>
                        <a:t>EXPENDITURE</a:t>
                      </a:r>
                      <a:r>
                        <a:rPr lang="en-US" sz="1400" b="1" i="0" u="none" strike="noStrike" dirty="0">
                          <a:solidFill>
                            <a:srgbClr val="FF0000"/>
                          </a:solidFill>
                          <a:effectLst/>
                          <a:latin typeface="Calibri" panose="020F0502020204030204" pitchFamily="34" charset="0"/>
                        </a:rPr>
                        <a:t>                                        JUNE</a:t>
                      </a: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0" i="0" u="none" strike="noStrike" dirty="0">
                        <a:solidFill>
                          <a:srgbClr val="FF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7,945.44</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70</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0</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681974318"/>
                  </a:ext>
                </a:extLst>
              </a:tr>
              <a:tr h="251723">
                <a:tc gridSpan="2">
                  <a:txBody>
                    <a:bodyPr/>
                    <a:lstStyle/>
                    <a:p>
                      <a:pPr algn="r" fontAlgn="b"/>
                      <a:r>
                        <a:rPr lang="en-US" sz="1400" b="1" i="0" u="none" strike="noStrike" dirty="0">
                          <a:solidFill>
                            <a:srgbClr val="FF0000"/>
                          </a:solidFill>
                          <a:effectLst/>
                          <a:latin typeface="Calibri" panose="020F0502020204030204" pitchFamily="34" charset="0"/>
                        </a:rPr>
                        <a:t>JULY</a:t>
                      </a: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0</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8,771.34</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115</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842942713"/>
                  </a:ext>
                </a:extLst>
              </a:tr>
              <a:tr h="251723">
                <a:tc gridSpan="2">
                  <a:txBody>
                    <a:bodyPr/>
                    <a:lstStyle/>
                    <a:p>
                      <a:pPr algn="r" fontAlgn="b"/>
                      <a:r>
                        <a:rPr lang="en-US" sz="1400" b="1" i="0" u="none" strike="noStrike" dirty="0">
                          <a:solidFill>
                            <a:srgbClr val="FF0000"/>
                          </a:solidFill>
                          <a:effectLst/>
                          <a:latin typeface="Calibri" panose="020F0502020204030204" pitchFamily="34" charset="0"/>
                        </a:rPr>
                        <a:t>AUG</a:t>
                      </a: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-5,238.19</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46</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0</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-6,891.34</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90</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99479872"/>
                  </a:ext>
                </a:extLst>
              </a:tr>
              <a:tr h="251723">
                <a:tc gridSpan="2">
                  <a:txBody>
                    <a:bodyPr/>
                    <a:lstStyle/>
                    <a:p>
                      <a:pPr algn="r" fontAlgn="b"/>
                      <a:r>
                        <a:rPr lang="en-US" sz="1400" b="1" i="0" u="none" strike="noStrike" dirty="0">
                          <a:solidFill>
                            <a:srgbClr val="FF0000"/>
                          </a:solidFill>
                          <a:effectLst/>
                          <a:latin typeface="Calibri" panose="020F0502020204030204" pitchFamily="34" charset="0"/>
                        </a:rPr>
                        <a:t>SEPT</a:t>
                      </a: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2,707.25</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24</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0</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929910375"/>
                  </a:ext>
                </a:extLst>
              </a:tr>
              <a:tr h="251723">
                <a:tc gridSpan="2">
                  <a:txBody>
                    <a:bodyPr/>
                    <a:lstStyle/>
                    <a:p>
                      <a:pPr algn="r" fontAlgn="b"/>
                      <a:r>
                        <a:rPr lang="en-US" sz="1400" b="1" i="0" u="none" strike="noStrike" dirty="0">
                          <a:solidFill>
                            <a:srgbClr val="FF0000"/>
                          </a:solidFill>
                          <a:effectLst/>
                          <a:latin typeface="Calibri" panose="020F0502020204030204" pitchFamily="34" charset="0"/>
                        </a:rPr>
                        <a:t>OCT</a:t>
                      </a: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15,523.00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79</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1,880.00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24</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490606782"/>
                  </a:ext>
                </a:extLst>
              </a:tr>
              <a:tr h="251723">
                <a:tc gridSpan="2">
                  <a:txBody>
                    <a:bodyPr/>
                    <a:lstStyle/>
                    <a:p>
                      <a:pPr algn="r" fontAlgn="b"/>
                      <a:r>
                        <a:rPr lang="en-US" sz="1400" b="1" i="0" u="none" strike="noStrike" dirty="0">
                          <a:solidFill>
                            <a:srgbClr val="FF0000"/>
                          </a:solidFill>
                          <a:effectLst/>
                          <a:latin typeface="Calibri" panose="020F0502020204030204" pitchFamily="34" charset="0"/>
                        </a:rPr>
                        <a:t>NOV</a:t>
                      </a: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0</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228115903"/>
                  </a:ext>
                </a:extLst>
              </a:tr>
              <a:tr h="251723">
                <a:tc gridSpan="2">
                  <a:txBody>
                    <a:bodyPr/>
                    <a:lstStyle/>
                    <a:p>
                      <a:pPr algn="r" fontAlgn="b"/>
                      <a:r>
                        <a:rPr lang="en-US" sz="1400" b="1" i="0" u="none" strike="noStrike" dirty="0">
                          <a:solidFill>
                            <a:srgbClr val="FF0000"/>
                          </a:solidFill>
                          <a:effectLst/>
                          <a:latin typeface="Calibri" panose="020F0502020204030204" pitchFamily="34" charset="0"/>
                        </a:rPr>
                        <a:t>DEC</a:t>
                      </a: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3849.00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19</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1,880.00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24</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363669796"/>
                  </a:ext>
                </a:extLst>
              </a:tr>
              <a:tr h="251723">
                <a:tc gridSpan="2">
                  <a:txBody>
                    <a:bodyPr/>
                    <a:lstStyle/>
                    <a:p>
                      <a:pPr algn="r" fontAlgn="b"/>
                      <a:r>
                        <a:rPr lang="en-US" sz="1400" b="1" i="0" u="none" strike="noStrike" dirty="0">
                          <a:solidFill>
                            <a:srgbClr val="FF0000"/>
                          </a:solidFill>
                          <a:effectLst/>
                          <a:latin typeface="Calibri" panose="020F0502020204030204" pitchFamily="34" charset="0"/>
                        </a:rPr>
                        <a:t>JAN</a:t>
                      </a: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2,707.25</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24</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0</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249171906"/>
                  </a:ext>
                </a:extLst>
              </a:tr>
              <a:tr h="251723">
                <a:tc gridSpan="2">
                  <a:txBody>
                    <a:bodyPr/>
                    <a:lstStyle/>
                    <a:p>
                      <a:pPr algn="r" fontAlgn="b"/>
                      <a:r>
                        <a:rPr lang="en-US" sz="1400" b="1" i="0" u="none" strike="noStrike" dirty="0">
                          <a:solidFill>
                            <a:srgbClr val="FF0000"/>
                          </a:solidFill>
                          <a:effectLst/>
                          <a:latin typeface="Calibri" panose="020F0502020204030204" pitchFamily="34" charset="0"/>
                        </a:rPr>
                        <a:t>FEB</a:t>
                      </a: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0</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201901170"/>
                  </a:ext>
                </a:extLst>
              </a:tr>
              <a:tr h="251723">
                <a:tc gridSpan="2">
                  <a:txBody>
                    <a:bodyPr/>
                    <a:lstStyle/>
                    <a:p>
                      <a:pPr algn="r" fontAlgn="b"/>
                      <a:r>
                        <a:rPr lang="en-US" sz="1400" b="1" i="0" u="none" strike="noStrike" dirty="0">
                          <a:solidFill>
                            <a:srgbClr val="FF0000"/>
                          </a:solidFill>
                          <a:effectLst/>
                          <a:latin typeface="Calibri" panose="020F0502020204030204" pitchFamily="34" charset="0"/>
                        </a:rPr>
                        <a:t>MAR</a:t>
                      </a: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0</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1,880.00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24</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914911275"/>
                  </a:ext>
                </a:extLst>
              </a:tr>
              <a:tr h="251723">
                <a:tc gridSpan="2">
                  <a:txBody>
                    <a:bodyPr/>
                    <a:lstStyle/>
                    <a:p>
                      <a:pPr algn="r" fontAlgn="b"/>
                      <a:r>
                        <a:rPr lang="en-US" sz="1400" b="1" i="0" u="none" strike="noStrike" dirty="0">
                          <a:solidFill>
                            <a:srgbClr val="FF0000"/>
                          </a:solidFill>
                          <a:effectLst/>
                          <a:latin typeface="Calibri" panose="020F0502020204030204" pitchFamily="34" charset="0"/>
                        </a:rPr>
                        <a:t>APRIL</a:t>
                      </a: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2,707.25</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24</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0</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551253632"/>
                  </a:ext>
                </a:extLst>
              </a:tr>
              <a:tr h="251723">
                <a:tc gridSpan="2">
                  <a:txBody>
                    <a:bodyPr/>
                    <a:lstStyle/>
                    <a:p>
                      <a:pPr algn="r" fontAlgn="b"/>
                      <a:r>
                        <a:rPr lang="en-US" sz="1400" b="1" i="0" u="none" strike="noStrike" dirty="0">
                          <a:solidFill>
                            <a:srgbClr val="FF0000"/>
                          </a:solidFill>
                          <a:effectLst/>
                          <a:latin typeface="Calibri" panose="020F0502020204030204" pitchFamily="34" charset="0"/>
                        </a:rPr>
                        <a:t>MAY</a:t>
                      </a: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405.31</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3</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0</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58.42</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550655141"/>
                  </a:ext>
                </a:extLst>
              </a:tr>
              <a:tr h="251723">
                <a:tc>
                  <a:txBody>
                    <a:bodyPr/>
                    <a:lstStyle/>
                    <a:p>
                      <a:pPr algn="l" fontAlgn="b"/>
                      <a:r>
                        <a:rPr lang="en-US" sz="1400" b="1" i="0" u="none" strike="noStrike" dirty="0">
                          <a:solidFill>
                            <a:srgbClr val="000000"/>
                          </a:solidFill>
                          <a:effectLst/>
                          <a:latin typeface="Calibri" panose="020F0502020204030204" pitchFamily="34" charset="0"/>
                        </a:rPr>
                        <a:t>   Y-T-D EXPENDITURES</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11,234.31</a:t>
                      </a:r>
                    </a:p>
                  </a:txBody>
                  <a:tcPr marL="8459" marR="8459" marT="845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100</a:t>
                      </a:r>
                    </a:p>
                  </a:txBody>
                  <a:tcPr marL="8459" marR="8459" marT="845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19372.00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99</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7,578.42</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100</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755282142"/>
                  </a:ext>
                </a:extLst>
              </a:tr>
              <a:tr h="251723">
                <a:tc gridSpan="2">
                  <a:txBody>
                    <a:bodyPr/>
                    <a:lstStyle/>
                    <a:p>
                      <a:pPr algn="l" fontAlgn="b"/>
                      <a:r>
                        <a:rPr lang="en-US" sz="1400" b="1" i="0" u="none" strike="noStrike" dirty="0">
                          <a:solidFill>
                            <a:srgbClr val="000000"/>
                          </a:solidFill>
                          <a:effectLst/>
                          <a:latin typeface="Calibri" panose="020F0502020204030204" pitchFamily="34" charset="0"/>
                        </a:rPr>
                        <a:t>   UNEXPENDED BALANCE</a:t>
                      </a: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459" marR="8459" marT="8459"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459" marR="8459" marT="8459"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151.00</a:t>
                      </a:r>
                    </a:p>
                  </a:txBody>
                  <a:tcPr marL="8529" marR="8529" marT="8529"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a:t>
                      </a:r>
                    </a:p>
                  </a:txBody>
                  <a:tcPr marL="8529" marR="8529" marT="8529"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17099634"/>
                  </a:ext>
                </a:extLst>
              </a:tr>
            </a:tbl>
          </a:graphicData>
        </a:graphic>
      </p:graphicFrame>
      <p:sp>
        <p:nvSpPr>
          <p:cNvPr id="6" name="Title 1">
            <a:extLst>
              <a:ext uri="{FF2B5EF4-FFF2-40B4-BE49-F238E27FC236}">
                <a16:creationId xmlns:a16="http://schemas.microsoft.com/office/drawing/2014/main" id="{33D15473-4F09-6481-D484-36BA8AF7AF7B}"/>
              </a:ext>
            </a:extLst>
          </p:cNvPr>
          <p:cNvSpPr>
            <a:spLocks noGrp="1"/>
          </p:cNvSpPr>
          <p:nvPr>
            <p:ph type="title"/>
          </p:nvPr>
        </p:nvSpPr>
        <p:spPr>
          <a:xfrm>
            <a:off x="838200" y="365125"/>
            <a:ext cx="10515600" cy="892175"/>
          </a:xfrm>
        </p:spPr>
        <p:txBody>
          <a:bodyPr/>
          <a:lstStyle/>
          <a:p>
            <a:r>
              <a:rPr lang="en-US" b="1" dirty="0">
                <a:solidFill>
                  <a:srgbClr val="5B9BD5"/>
                </a:solidFill>
              </a:rPr>
              <a:t>XS411- Report for Review</a:t>
            </a:r>
          </a:p>
        </p:txBody>
      </p:sp>
      <p:sp>
        <p:nvSpPr>
          <p:cNvPr id="2" name="Multiplication Sign 1">
            <a:extLst>
              <a:ext uri="{FF2B5EF4-FFF2-40B4-BE49-F238E27FC236}">
                <a16:creationId xmlns:a16="http://schemas.microsoft.com/office/drawing/2014/main" id="{479B1C95-64AC-C52A-8016-7CF66C625AF6}"/>
              </a:ext>
            </a:extLst>
          </p:cNvPr>
          <p:cNvSpPr/>
          <p:nvPr/>
        </p:nvSpPr>
        <p:spPr>
          <a:xfrm>
            <a:off x="7315201" y="3285461"/>
            <a:ext cx="1020725" cy="978196"/>
          </a:xfrm>
          <a:prstGeom prst="mathMultiply">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6078319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rgbClr val="B3D0EB"/>
        </a:solidFill>
        <a:effectLst/>
      </p:bgPr>
    </p:bg>
    <p:spTree>
      <p:nvGrpSpPr>
        <p:cNvPr id="1" name=""/>
        <p:cNvGrpSpPr/>
        <p:nvPr/>
      </p:nvGrpSpPr>
      <p:grpSpPr>
        <a:xfrm>
          <a:off x="0" y="0"/>
          <a:ext cx="0" cy="0"/>
          <a:chOff x="0" y="0"/>
          <a:chExt cx="0" cy="0"/>
        </a:xfrm>
      </p:grpSpPr>
      <p:pic>
        <p:nvPicPr>
          <p:cNvPr id="2" name="Picture 1" descr="Graphical user interface, application, table, Excel&#10;&#10;Description automatically generated">
            <a:extLst>
              <a:ext uri="{FF2B5EF4-FFF2-40B4-BE49-F238E27FC236}">
                <a16:creationId xmlns:a16="http://schemas.microsoft.com/office/drawing/2014/main" id="{94CC1E17-7091-80A0-52E8-1EC8A6B01B96}"/>
              </a:ext>
            </a:extLst>
          </p:cNvPr>
          <p:cNvPicPr>
            <a:picLocks noChangeAspect="1"/>
          </p:cNvPicPr>
          <p:nvPr/>
        </p:nvPicPr>
        <p:blipFill>
          <a:blip r:embed="rId2"/>
          <a:stretch>
            <a:fillRect/>
          </a:stretch>
        </p:blipFill>
        <p:spPr>
          <a:xfrm>
            <a:off x="1903334" y="0"/>
            <a:ext cx="10474860" cy="5024164"/>
          </a:xfrm>
          <a:prstGeom prst="rect">
            <a:avLst/>
          </a:prstGeom>
        </p:spPr>
      </p:pic>
      <p:sp>
        <p:nvSpPr>
          <p:cNvPr id="3" name="Title 1">
            <a:extLst>
              <a:ext uri="{FF2B5EF4-FFF2-40B4-BE49-F238E27FC236}">
                <a16:creationId xmlns:a16="http://schemas.microsoft.com/office/drawing/2014/main" id="{6C1CA732-1CD5-ACF7-BE42-B471F5E989F7}"/>
              </a:ext>
            </a:extLst>
          </p:cNvPr>
          <p:cNvSpPr txBox="1">
            <a:spLocks/>
          </p:cNvSpPr>
          <p:nvPr/>
        </p:nvSpPr>
        <p:spPr>
          <a:xfrm>
            <a:off x="31283" y="392177"/>
            <a:ext cx="1872051" cy="675841"/>
          </a:xfrm>
          <a:prstGeom prst="rect">
            <a:avLst/>
          </a:prstGeom>
        </p:spPr>
        <p:txBody>
          <a:bodyPr>
            <a:normAutofit fontScale="6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t>FORM 1035-11 </a:t>
            </a:r>
            <a:r>
              <a:rPr lang="en-US" b="1" dirty="0" err="1"/>
              <a:t>cont</a:t>
            </a:r>
            <a:r>
              <a:rPr lang="en-US" b="1" dirty="0"/>
              <a:t>…</a:t>
            </a:r>
          </a:p>
        </p:txBody>
      </p:sp>
      <p:sp>
        <p:nvSpPr>
          <p:cNvPr id="4" name="TextBox 3">
            <a:extLst>
              <a:ext uri="{FF2B5EF4-FFF2-40B4-BE49-F238E27FC236}">
                <a16:creationId xmlns:a16="http://schemas.microsoft.com/office/drawing/2014/main" id="{FE9262A3-FFF4-51F2-99B1-EABC56033B0C}"/>
              </a:ext>
            </a:extLst>
          </p:cNvPr>
          <p:cNvSpPr txBox="1"/>
          <p:nvPr/>
        </p:nvSpPr>
        <p:spPr>
          <a:xfrm>
            <a:off x="2007989" y="5234902"/>
            <a:ext cx="2381047" cy="1200329"/>
          </a:xfrm>
          <a:prstGeom prst="rect">
            <a:avLst/>
          </a:prstGeom>
          <a:noFill/>
        </p:spPr>
        <p:txBody>
          <a:bodyPr wrap="square" rtlCol="0">
            <a:spAutoFit/>
          </a:bodyPr>
          <a:lstStyle/>
          <a:p>
            <a:r>
              <a:rPr lang="en-US" b="1" dirty="0">
                <a:latin typeface="+mj-lt"/>
              </a:rPr>
              <a:t>310 – Costs allocated across the entire agency. Ex: some office equipment, IDC plan</a:t>
            </a:r>
          </a:p>
        </p:txBody>
      </p:sp>
      <p:sp>
        <p:nvSpPr>
          <p:cNvPr id="5" name="TextBox 4">
            <a:extLst>
              <a:ext uri="{FF2B5EF4-FFF2-40B4-BE49-F238E27FC236}">
                <a16:creationId xmlns:a16="http://schemas.microsoft.com/office/drawing/2014/main" id="{D8F2D36F-9A80-E9EC-E936-50DAD3B3D082}"/>
              </a:ext>
            </a:extLst>
          </p:cNvPr>
          <p:cNvSpPr txBox="1"/>
          <p:nvPr/>
        </p:nvSpPr>
        <p:spPr>
          <a:xfrm>
            <a:off x="5260063" y="5160475"/>
            <a:ext cx="2299581" cy="1477328"/>
          </a:xfrm>
          <a:prstGeom prst="rect">
            <a:avLst/>
          </a:prstGeom>
          <a:noFill/>
        </p:spPr>
        <p:txBody>
          <a:bodyPr wrap="square" rtlCol="0">
            <a:spAutoFit/>
          </a:bodyPr>
          <a:lstStyle/>
          <a:p>
            <a:r>
              <a:rPr lang="en-US" b="1" dirty="0">
                <a:latin typeface="+mj-lt"/>
              </a:rPr>
              <a:t>311 – Indirect costs for the agency but doesn’t benefit clients. Ex: board payments, NCACDSS dues</a:t>
            </a:r>
          </a:p>
        </p:txBody>
      </p:sp>
      <p:sp>
        <p:nvSpPr>
          <p:cNvPr id="6" name="TextBox 5">
            <a:extLst>
              <a:ext uri="{FF2B5EF4-FFF2-40B4-BE49-F238E27FC236}">
                <a16:creationId xmlns:a16="http://schemas.microsoft.com/office/drawing/2014/main" id="{DFA95D89-A468-0F01-1247-EE481EA1CA18}"/>
              </a:ext>
            </a:extLst>
          </p:cNvPr>
          <p:cNvSpPr txBox="1"/>
          <p:nvPr/>
        </p:nvSpPr>
        <p:spPr>
          <a:xfrm>
            <a:off x="8256760" y="5160475"/>
            <a:ext cx="2516863" cy="1477328"/>
          </a:xfrm>
          <a:prstGeom prst="rect">
            <a:avLst/>
          </a:prstGeom>
          <a:noFill/>
        </p:spPr>
        <p:txBody>
          <a:bodyPr wrap="square" rtlCol="0">
            <a:spAutoFit/>
          </a:bodyPr>
          <a:lstStyle/>
          <a:p>
            <a:r>
              <a:rPr lang="en-US" b="1" dirty="0">
                <a:latin typeface="+mj-lt"/>
              </a:rPr>
              <a:t>804 – NON-E&amp;E Allowable costs. Ex: postages, registration fees for training, admin travel</a:t>
            </a:r>
          </a:p>
        </p:txBody>
      </p:sp>
    </p:spTree>
    <p:extLst>
      <p:ext uri="{BB962C8B-B14F-4D97-AF65-F5344CB8AC3E}">
        <p14:creationId xmlns:p14="http://schemas.microsoft.com/office/powerpoint/2010/main" val="102479944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rgbClr val="B3D0EB"/>
        </a:solidFill>
        <a:effectLst/>
      </p:bgPr>
    </p:bg>
    <p:spTree>
      <p:nvGrpSpPr>
        <p:cNvPr id="1" name=""/>
        <p:cNvGrpSpPr/>
        <p:nvPr/>
      </p:nvGrpSpPr>
      <p:grpSpPr>
        <a:xfrm>
          <a:off x="0" y="0"/>
          <a:ext cx="0" cy="0"/>
          <a:chOff x="0" y="0"/>
          <a:chExt cx="0" cy="0"/>
        </a:xfrm>
      </p:grpSpPr>
      <p:pic>
        <p:nvPicPr>
          <p:cNvPr id="2" name="Picture 1" descr="Calendar&#10;&#10;Description automatically generated">
            <a:extLst>
              <a:ext uri="{FF2B5EF4-FFF2-40B4-BE49-F238E27FC236}">
                <a16:creationId xmlns:a16="http://schemas.microsoft.com/office/drawing/2014/main" id="{A9ACA8A9-B432-A315-0089-CFFE9A0E0C48}"/>
              </a:ext>
            </a:extLst>
          </p:cNvPr>
          <p:cNvPicPr>
            <a:picLocks noChangeAspect="1"/>
          </p:cNvPicPr>
          <p:nvPr/>
        </p:nvPicPr>
        <p:blipFill>
          <a:blip r:embed="rId2"/>
          <a:stretch>
            <a:fillRect/>
          </a:stretch>
        </p:blipFill>
        <p:spPr>
          <a:xfrm>
            <a:off x="1" y="1"/>
            <a:ext cx="8835656" cy="6858000"/>
          </a:xfrm>
          <a:prstGeom prst="rect">
            <a:avLst/>
          </a:prstGeom>
        </p:spPr>
      </p:pic>
      <p:sp>
        <p:nvSpPr>
          <p:cNvPr id="3" name="Title 1">
            <a:extLst>
              <a:ext uri="{FF2B5EF4-FFF2-40B4-BE49-F238E27FC236}">
                <a16:creationId xmlns:a16="http://schemas.microsoft.com/office/drawing/2014/main" id="{78651AF3-5BC9-65C3-3E46-8A3DF1F418D0}"/>
              </a:ext>
            </a:extLst>
          </p:cNvPr>
          <p:cNvSpPr txBox="1">
            <a:spLocks/>
          </p:cNvSpPr>
          <p:nvPr/>
        </p:nvSpPr>
        <p:spPr>
          <a:xfrm>
            <a:off x="9099510" y="127591"/>
            <a:ext cx="2805411" cy="561960"/>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u="sng" dirty="0"/>
              <a:t>Transitional </a:t>
            </a:r>
          </a:p>
        </p:txBody>
      </p:sp>
      <p:sp>
        <p:nvSpPr>
          <p:cNvPr id="5" name="TextBox 4">
            <a:extLst>
              <a:ext uri="{FF2B5EF4-FFF2-40B4-BE49-F238E27FC236}">
                <a16:creationId xmlns:a16="http://schemas.microsoft.com/office/drawing/2014/main" id="{F6675206-E4BB-F2B3-9336-0B7402ED1FA8}"/>
              </a:ext>
            </a:extLst>
          </p:cNvPr>
          <p:cNvSpPr txBox="1"/>
          <p:nvPr/>
        </p:nvSpPr>
        <p:spPr>
          <a:xfrm>
            <a:off x="9099510" y="1692142"/>
            <a:ext cx="3069264" cy="1938992"/>
          </a:xfrm>
          <a:prstGeom prst="rect">
            <a:avLst/>
          </a:prstGeom>
          <a:noFill/>
        </p:spPr>
        <p:txBody>
          <a:bodyPr wrap="square" rtlCol="0">
            <a:spAutoFit/>
          </a:bodyPr>
          <a:lstStyle/>
          <a:p>
            <a:pPr marL="285750" indent="-285750">
              <a:buFont typeface="Arial" panose="020B0604020202020204" pitchFamily="34" charset="0"/>
              <a:buChar char="•"/>
            </a:pPr>
            <a:r>
              <a:rPr lang="en-US" sz="2400" dirty="0"/>
              <a:t>Use GL and Budget estimates </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a:t>Program related costs</a:t>
            </a:r>
          </a:p>
        </p:txBody>
      </p:sp>
    </p:spTree>
    <p:extLst>
      <p:ext uri="{BB962C8B-B14F-4D97-AF65-F5344CB8AC3E}">
        <p14:creationId xmlns:p14="http://schemas.microsoft.com/office/powerpoint/2010/main" val="224548524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rgbClr val="B3D0EB"/>
        </a:solidFill>
        <a:effectLst/>
      </p:bgPr>
    </p:bg>
    <p:spTree>
      <p:nvGrpSpPr>
        <p:cNvPr id="1" name=""/>
        <p:cNvGrpSpPr/>
        <p:nvPr/>
      </p:nvGrpSpPr>
      <p:grpSpPr>
        <a:xfrm>
          <a:off x="0" y="0"/>
          <a:ext cx="0" cy="0"/>
          <a:chOff x="0" y="0"/>
          <a:chExt cx="0" cy="0"/>
        </a:xfrm>
      </p:grpSpPr>
      <p:pic>
        <p:nvPicPr>
          <p:cNvPr id="2" name="Picture 1" descr="Graphical user interface, table&#10;&#10;Description automatically generated">
            <a:extLst>
              <a:ext uri="{FF2B5EF4-FFF2-40B4-BE49-F238E27FC236}">
                <a16:creationId xmlns:a16="http://schemas.microsoft.com/office/drawing/2014/main" id="{195DAC43-DD06-82F5-1CB2-D92717A98D41}"/>
              </a:ext>
            </a:extLst>
          </p:cNvPr>
          <p:cNvPicPr>
            <a:picLocks noChangeAspect="1"/>
          </p:cNvPicPr>
          <p:nvPr/>
        </p:nvPicPr>
        <p:blipFill>
          <a:blip r:embed="rId2"/>
          <a:stretch>
            <a:fillRect/>
          </a:stretch>
        </p:blipFill>
        <p:spPr>
          <a:xfrm>
            <a:off x="-1" y="-1"/>
            <a:ext cx="7603299" cy="4550735"/>
          </a:xfrm>
          <a:prstGeom prst="rect">
            <a:avLst/>
          </a:prstGeom>
        </p:spPr>
      </p:pic>
      <p:pic>
        <p:nvPicPr>
          <p:cNvPr id="3" name="Picture 2" descr="Graphical user interface, application, table&#10;&#10;Description automatically generated">
            <a:extLst>
              <a:ext uri="{FF2B5EF4-FFF2-40B4-BE49-F238E27FC236}">
                <a16:creationId xmlns:a16="http://schemas.microsoft.com/office/drawing/2014/main" id="{57E5352D-1D36-B716-33FA-90FB38A45EB1}"/>
              </a:ext>
            </a:extLst>
          </p:cNvPr>
          <p:cNvPicPr>
            <a:picLocks noChangeAspect="1"/>
          </p:cNvPicPr>
          <p:nvPr/>
        </p:nvPicPr>
        <p:blipFill>
          <a:blip r:embed="rId3"/>
          <a:stretch>
            <a:fillRect/>
          </a:stretch>
        </p:blipFill>
        <p:spPr>
          <a:xfrm>
            <a:off x="5593890" y="2664180"/>
            <a:ext cx="6454378" cy="4418896"/>
          </a:xfrm>
          <a:prstGeom prst="rect">
            <a:avLst/>
          </a:prstGeom>
        </p:spPr>
      </p:pic>
      <p:sp>
        <p:nvSpPr>
          <p:cNvPr id="5" name="TextBox 4">
            <a:extLst>
              <a:ext uri="{FF2B5EF4-FFF2-40B4-BE49-F238E27FC236}">
                <a16:creationId xmlns:a16="http://schemas.microsoft.com/office/drawing/2014/main" id="{8E9C93E9-C0FD-C704-B284-5413B7CC2C8C}"/>
              </a:ext>
            </a:extLst>
          </p:cNvPr>
          <p:cNvSpPr txBox="1"/>
          <p:nvPr/>
        </p:nvSpPr>
        <p:spPr>
          <a:xfrm>
            <a:off x="7825532" y="177928"/>
            <a:ext cx="4082933" cy="2677656"/>
          </a:xfrm>
          <a:prstGeom prst="rect">
            <a:avLst/>
          </a:prstGeom>
          <a:noFill/>
        </p:spPr>
        <p:txBody>
          <a:bodyPr wrap="square">
            <a:spAutoFit/>
          </a:bodyPr>
          <a:lstStyle/>
          <a:p>
            <a:r>
              <a:rPr lang="en-US" sz="2800" b="1" u="sng" dirty="0"/>
              <a:t>1047  </a:t>
            </a:r>
            <a:r>
              <a:rPr lang="en-US" sz="2800" dirty="0"/>
              <a:t>- Everything totaled together to show federal, state, and county budget summary. Provides a breakdown. </a:t>
            </a:r>
            <a:br>
              <a:rPr lang="en-US" sz="2800" dirty="0"/>
            </a:br>
            <a:endParaRPr lang="en-US" sz="2800" dirty="0"/>
          </a:p>
        </p:txBody>
      </p:sp>
    </p:spTree>
    <p:extLst>
      <p:ext uri="{BB962C8B-B14F-4D97-AF65-F5344CB8AC3E}">
        <p14:creationId xmlns:p14="http://schemas.microsoft.com/office/powerpoint/2010/main" val="131824581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rgbClr val="B3D0EB"/>
        </a:solidFill>
        <a:effectLst/>
      </p:bgPr>
    </p:bg>
    <p:spTree>
      <p:nvGrpSpPr>
        <p:cNvPr id="1" name=""/>
        <p:cNvGrpSpPr/>
        <p:nvPr/>
      </p:nvGrpSpPr>
      <p:grpSpPr>
        <a:xfrm>
          <a:off x="0" y="0"/>
          <a:ext cx="0" cy="0"/>
          <a:chOff x="0" y="0"/>
          <a:chExt cx="0" cy="0"/>
        </a:xfrm>
      </p:grpSpPr>
      <p:pic>
        <p:nvPicPr>
          <p:cNvPr id="2" name="Picture 1" descr="Graphical user interface, application, table, Excel&#10;&#10;Description automatically generated">
            <a:extLst>
              <a:ext uri="{FF2B5EF4-FFF2-40B4-BE49-F238E27FC236}">
                <a16:creationId xmlns:a16="http://schemas.microsoft.com/office/drawing/2014/main" id="{7F92CBCB-3F83-5F83-2D5D-BE697411BC08}"/>
              </a:ext>
            </a:extLst>
          </p:cNvPr>
          <p:cNvPicPr>
            <a:picLocks noChangeAspect="1"/>
          </p:cNvPicPr>
          <p:nvPr/>
        </p:nvPicPr>
        <p:blipFill>
          <a:blip r:embed="rId2"/>
          <a:stretch>
            <a:fillRect/>
          </a:stretch>
        </p:blipFill>
        <p:spPr>
          <a:xfrm>
            <a:off x="313156" y="1217428"/>
            <a:ext cx="8505451" cy="3735805"/>
          </a:xfrm>
          <a:prstGeom prst="rect">
            <a:avLst/>
          </a:prstGeom>
        </p:spPr>
      </p:pic>
      <p:sp>
        <p:nvSpPr>
          <p:cNvPr id="3" name="Title 1">
            <a:extLst>
              <a:ext uri="{FF2B5EF4-FFF2-40B4-BE49-F238E27FC236}">
                <a16:creationId xmlns:a16="http://schemas.microsoft.com/office/drawing/2014/main" id="{700129F4-2D6B-0128-FABF-E7DD29241BE4}"/>
              </a:ext>
            </a:extLst>
          </p:cNvPr>
          <p:cNvSpPr txBox="1">
            <a:spLocks/>
          </p:cNvSpPr>
          <p:nvPr/>
        </p:nvSpPr>
        <p:spPr>
          <a:xfrm>
            <a:off x="402858" y="244549"/>
            <a:ext cx="11960442" cy="95693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u="sng" dirty="0"/>
              <a:t>Expenditure Detail </a:t>
            </a:r>
            <a:r>
              <a:rPr lang="en-US" sz="3200" dirty="0"/>
              <a:t>- Provides your county amounts you are requesting.  </a:t>
            </a:r>
          </a:p>
        </p:txBody>
      </p:sp>
      <p:pic>
        <p:nvPicPr>
          <p:cNvPr id="4" name="Picture 3" descr="Table&#10;&#10;Description automatically generated">
            <a:extLst>
              <a:ext uri="{FF2B5EF4-FFF2-40B4-BE49-F238E27FC236}">
                <a16:creationId xmlns:a16="http://schemas.microsoft.com/office/drawing/2014/main" id="{9988C7AE-CA80-B203-3954-64FA4F961C42}"/>
              </a:ext>
            </a:extLst>
          </p:cNvPr>
          <p:cNvPicPr>
            <a:picLocks noChangeAspect="1"/>
          </p:cNvPicPr>
          <p:nvPr/>
        </p:nvPicPr>
        <p:blipFill>
          <a:blip r:embed="rId3"/>
          <a:stretch>
            <a:fillRect/>
          </a:stretch>
        </p:blipFill>
        <p:spPr>
          <a:xfrm>
            <a:off x="6383079" y="3429000"/>
            <a:ext cx="3226179" cy="3296409"/>
          </a:xfrm>
          <a:prstGeom prst="rect">
            <a:avLst/>
          </a:prstGeom>
        </p:spPr>
      </p:pic>
      <p:sp>
        <p:nvSpPr>
          <p:cNvPr id="5" name="TextBox 4">
            <a:extLst>
              <a:ext uri="{FF2B5EF4-FFF2-40B4-BE49-F238E27FC236}">
                <a16:creationId xmlns:a16="http://schemas.microsoft.com/office/drawing/2014/main" id="{63523FC7-AA88-729B-205C-1DDD20F3DBAE}"/>
              </a:ext>
            </a:extLst>
          </p:cNvPr>
          <p:cNvSpPr txBox="1"/>
          <p:nvPr/>
        </p:nvSpPr>
        <p:spPr>
          <a:xfrm>
            <a:off x="9638923" y="5199951"/>
            <a:ext cx="2553077" cy="1323439"/>
          </a:xfrm>
          <a:prstGeom prst="rect">
            <a:avLst/>
          </a:prstGeom>
          <a:noFill/>
        </p:spPr>
        <p:txBody>
          <a:bodyPr wrap="square" rtlCol="0">
            <a:spAutoFit/>
          </a:bodyPr>
          <a:lstStyle/>
          <a:p>
            <a:r>
              <a:rPr lang="en-US" sz="2000" b="1" dirty="0">
                <a:latin typeface="+mj-lt"/>
              </a:rPr>
              <a:t>FYI: Check FTE’s on Line 92 to ensure you have all your positions on the template.</a:t>
            </a:r>
          </a:p>
        </p:txBody>
      </p:sp>
    </p:spTree>
    <p:extLst>
      <p:ext uri="{BB962C8B-B14F-4D97-AF65-F5344CB8AC3E}">
        <p14:creationId xmlns:p14="http://schemas.microsoft.com/office/powerpoint/2010/main" val="245212438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rgbClr val="B3D0EB"/>
        </a:solidFill>
        <a:effectLst/>
      </p:bgPr>
    </p:bg>
    <p:spTree>
      <p:nvGrpSpPr>
        <p:cNvPr id="1" name=""/>
        <p:cNvGrpSpPr/>
        <p:nvPr/>
      </p:nvGrpSpPr>
      <p:grpSpPr>
        <a:xfrm>
          <a:off x="0" y="0"/>
          <a:ext cx="0" cy="0"/>
          <a:chOff x="0" y="0"/>
          <a:chExt cx="0" cy="0"/>
        </a:xfrm>
      </p:grpSpPr>
      <p:pic>
        <p:nvPicPr>
          <p:cNvPr id="2" name="Picture 1" descr="Graphical user interface, application, table, Excel&#10;&#10;Description automatically generated">
            <a:extLst>
              <a:ext uri="{FF2B5EF4-FFF2-40B4-BE49-F238E27FC236}">
                <a16:creationId xmlns:a16="http://schemas.microsoft.com/office/drawing/2014/main" id="{67E7F162-F491-DED3-2B5D-FF03EC31E6E2}"/>
              </a:ext>
            </a:extLst>
          </p:cNvPr>
          <p:cNvPicPr>
            <a:picLocks noChangeAspect="1"/>
          </p:cNvPicPr>
          <p:nvPr/>
        </p:nvPicPr>
        <p:blipFill>
          <a:blip r:embed="rId2"/>
          <a:stretch>
            <a:fillRect/>
          </a:stretch>
        </p:blipFill>
        <p:spPr>
          <a:xfrm>
            <a:off x="106326" y="1070982"/>
            <a:ext cx="7277622" cy="4049933"/>
          </a:xfrm>
          <a:prstGeom prst="rect">
            <a:avLst/>
          </a:prstGeom>
        </p:spPr>
      </p:pic>
      <p:sp>
        <p:nvSpPr>
          <p:cNvPr id="3" name="Title 1">
            <a:extLst>
              <a:ext uri="{FF2B5EF4-FFF2-40B4-BE49-F238E27FC236}">
                <a16:creationId xmlns:a16="http://schemas.microsoft.com/office/drawing/2014/main" id="{B36957DA-C7BC-C95E-F6FD-EA58B32BC29C}"/>
              </a:ext>
            </a:extLst>
          </p:cNvPr>
          <p:cNvSpPr txBox="1">
            <a:spLocks/>
          </p:cNvSpPr>
          <p:nvPr/>
        </p:nvSpPr>
        <p:spPr>
          <a:xfrm>
            <a:off x="585481" y="182967"/>
            <a:ext cx="11021038" cy="679252"/>
          </a:xfrm>
          <a:prstGeom prst="rect">
            <a:avLst/>
          </a:prstGeom>
        </p:spPr>
        <p:txBody>
          <a:bodyPr>
            <a:normAutofit fontScale="6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u="sng" dirty="0"/>
              <a:t>Revenue Detail Page </a:t>
            </a:r>
            <a:r>
              <a:rPr lang="en-US" dirty="0"/>
              <a:t>-  Shows what parts are federal and state along with all your administrative revenues. Then gives you a bottom line. </a:t>
            </a:r>
          </a:p>
        </p:txBody>
      </p:sp>
      <p:pic>
        <p:nvPicPr>
          <p:cNvPr id="4" name="Picture 3" descr="Graphical user interface, application, table, Excel&#10;&#10;Description automatically generated">
            <a:extLst>
              <a:ext uri="{FF2B5EF4-FFF2-40B4-BE49-F238E27FC236}">
                <a16:creationId xmlns:a16="http://schemas.microsoft.com/office/drawing/2014/main" id="{2858A83C-2E13-C9D6-C910-ECFAE384FE7C}"/>
              </a:ext>
            </a:extLst>
          </p:cNvPr>
          <p:cNvPicPr>
            <a:picLocks noChangeAspect="1"/>
          </p:cNvPicPr>
          <p:nvPr/>
        </p:nvPicPr>
        <p:blipFill>
          <a:blip r:embed="rId3"/>
          <a:stretch>
            <a:fillRect/>
          </a:stretch>
        </p:blipFill>
        <p:spPr>
          <a:xfrm>
            <a:off x="6755283" y="2167761"/>
            <a:ext cx="5058217" cy="4562648"/>
          </a:xfrm>
          <a:prstGeom prst="rect">
            <a:avLst/>
          </a:prstGeom>
        </p:spPr>
      </p:pic>
    </p:spTree>
    <p:extLst>
      <p:ext uri="{BB962C8B-B14F-4D97-AF65-F5344CB8AC3E}">
        <p14:creationId xmlns:p14="http://schemas.microsoft.com/office/powerpoint/2010/main" val="424821867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rgbClr val="B3D0EB"/>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82F7CD7-A199-24C2-A32F-1247ADA716C6}"/>
              </a:ext>
            </a:extLst>
          </p:cNvPr>
          <p:cNvPicPr>
            <a:picLocks noChangeAspect="1"/>
          </p:cNvPicPr>
          <p:nvPr/>
        </p:nvPicPr>
        <p:blipFill>
          <a:blip r:embed="rId2"/>
          <a:stretch>
            <a:fillRect/>
          </a:stretch>
        </p:blipFill>
        <p:spPr>
          <a:xfrm>
            <a:off x="3274828" y="-105424"/>
            <a:ext cx="7401958" cy="5200657"/>
          </a:xfrm>
          <a:prstGeom prst="rect">
            <a:avLst/>
          </a:prstGeom>
        </p:spPr>
      </p:pic>
      <p:pic>
        <p:nvPicPr>
          <p:cNvPr id="3" name="Picture 2" descr="Table&#10;&#10;Description automatically generated">
            <a:extLst>
              <a:ext uri="{FF2B5EF4-FFF2-40B4-BE49-F238E27FC236}">
                <a16:creationId xmlns:a16="http://schemas.microsoft.com/office/drawing/2014/main" id="{E839F95F-5B38-72B6-9F0B-314BF7554008}"/>
              </a:ext>
            </a:extLst>
          </p:cNvPr>
          <p:cNvPicPr>
            <a:picLocks noChangeAspect="1"/>
          </p:cNvPicPr>
          <p:nvPr/>
        </p:nvPicPr>
        <p:blipFill>
          <a:blip r:embed="rId3"/>
          <a:stretch>
            <a:fillRect/>
          </a:stretch>
        </p:blipFill>
        <p:spPr>
          <a:xfrm>
            <a:off x="4561560" y="4904739"/>
            <a:ext cx="7401958" cy="1143160"/>
          </a:xfrm>
          <a:prstGeom prst="rect">
            <a:avLst/>
          </a:prstGeom>
        </p:spPr>
      </p:pic>
      <p:sp>
        <p:nvSpPr>
          <p:cNvPr id="4" name="Title 1">
            <a:extLst>
              <a:ext uri="{FF2B5EF4-FFF2-40B4-BE49-F238E27FC236}">
                <a16:creationId xmlns:a16="http://schemas.microsoft.com/office/drawing/2014/main" id="{D0489DEC-497E-C7DD-C0F4-A19C84A2CD09}"/>
              </a:ext>
            </a:extLst>
          </p:cNvPr>
          <p:cNvSpPr txBox="1">
            <a:spLocks/>
          </p:cNvSpPr>
          <p:nvPr/>
        </p:nvSpPr>
        <p:spPr>
          <a:xfrm>
            <a:off x="234027" y="744279"/>
            <a:ext cx="3040801" cy="4555855"/>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u="sng" dirty="0"/>
              <a:t>Total Expenditures  </a:t>
            </a:r>
          </a:p>
          <a:p>
            <a:endParaRPr lang="en-US" b="1" u="sng" dirty="0"/>
          </a:p>
          <a:p>
            <a:r>
              <a:rPr lang="en-US" dirty="0"/>
              <a:t>What does your county plan to spend? </a:t>
            </a:r>
          </a:p>
        </p:txBody>
      </p:sp>
    </p:spTree>
    <p:extLst>
      <p:ext uri="{BB962C8B-B14F-4D97-AF65-F5344CB8AC3E}">
        <p14:creationId xmlns:p14="http://schemas.microsoft.com/office/powerpoint/2010/main" val="310861862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solidFill>
          <a:srgbClr val="B3D0EB"/>
        </a:solidFill>
        <a:effectLst/>
      </p:bgPr>
    </p:bg>
    <p:spTree>
      <p:nvGrpSpPr>
        <p:cNvPr id="1" name=""/>
        <p:cNvGrpSpPr/>
        <p:nvPr/>
      </p:nvGrpSpPr>
      <p:grpSpPr>
        <a:xfrm>
          <a:off x="0" y="0"/>
          <a:ext cx="0" cy="0"/>
          <a:chOff x="0" y="0"/>
          <a:chExt cx="0" cy="0"/>
        </a:xfrm>
      </p:grpSpPr>
      <p:pic>
        <p:nvPicPr>
          <p:cNvPr id="3" name="Picture 2" descr="Table&#10;&#10;Description automatically generated">
            <a:extLst>
              <a:ext uri="{FF2B5EF4-FFF2-40B4-BE49-F238E27FC236}">
                <a16:creationId xmlns:a16="http://schemas.microsoft.com/office/drawing/2014/main" id="{F1E84C28-D210-3CAA-D0D6-9B68B1D9D961}"/>
              </a:ext>
            </a:extLst>
          </p:cNvPr>
          <p:cNvPicPr>
            <a:picLocks noChangeAspect="1"/>
          </p:cNvPicPr>
          <p:nvPr/>
        </p:nvPicPr>
        <p:blipFill>
          <a:blip r:embed="rId2"/>
          <a:stretch>
            <a:fillRect/>
          </a:stretch>
        </p:blipFill>
        <p:spPr>
          <a:xfrm>
            <a:off x="0" y="99499"/>
            <a:ext cx="5380074" cy="5338189"/>
          </a:xfrm>
          <a:prstGeom prst="rect">
            <a:avLst/>
          </a:prstGeom>
        </p:spPr>
      </p:pic>
      <p:pic>
        <p:nvPicPr>
          <p:cNvPr id="4" name="Picture 3" descr="Table&#10;&#10;Description automatically generated">
            <a:extLst>
              <a:ext uri="{FF2B5EF4-FFF2-40B4-BE49-F238E27FC236}">
                <a16:creationId xmlns:a16="http://schemas.microsoft.com/office/drawing/2014/main" id="{EE387CCF-7261-EB8B-EC23-658061EC62A0}"/>
              </a:ext>
            </a:extLst>
          </p:cNvPr>
          <p:cNvPicPr>
            <a:picLocks noChangeAspect="1"/>
          </p:cNvPicPr>
          <p:nvPr/>
        </p:nvPicPr>
        <p:blipFill>
          <a:blip r:embed="rId3"/>
          <a:stretch>
            <a:fillRect/>
          </a:stretch>
        </p:blipFill>
        <p:spPr>
          <a:xfrm>
            <a:off x="4229298" y="3332505"/>
            <a:ext cx="5165260" cy="3525495"/>
          </a:xfrm>
          <a:prstGeom prst="rect">
            <a:avLst/>
          </a:prstGeom>
        </p:spPr>
      </p:pic>
      <p:sp>
        <p:nvSpPr>
          <p:cNvPr id="5" name="Title 1">
            <a:extLst>
              <a:ext uri="{FF2B5EF4-FFF2-40B4-BE49-F238E27FC236}">
                <a16:creationId xmlns:a16="http://schemas.microsoft.com/office/drawing/2014/main" id="{B7453A1E-4686-D663-6078-6A67C1194E68}"/>
              </a:ext>
            </a:extLst>
          </p:cNvPr>
          <p:cNvSpPr txBox="1">
            <a:spLocks/>
          </p:cNvSpPr>
          <p:nvPr/>
        </p:nvSpPr>
        <p:spPr>
          <a:xfrm>
            <a:off x="5755328" y="103627"/>
            <a:ext cx="5939074" cy="2514702"/>
          </a:xfrm>
          <a:prstGeom prst="rect">
            <a:avLst/>
          </a:prstGeom>
        </p:spPr>
        <p:txBody>
          <a:bodyPr>
            <a:normAutofit fontScale="90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br>
              <a:rPr lang="en-US" dirty="0"/>
            </a:br>
            <a:br>
              <a:rPr lang="en-US" dirty="0"/>
            </a:br>
            <a:r>
              <a:rPr lang="en-US" b="1" u="sng" dirty="0"/>
              <a:t>Total Revenues   </a:t>
            </a:r>
            <a:r>
              <a:rPr lang="en-US" dirty="0"/>
              <a:t>- Gives you a total of revenues required, your county dollar. </a:t>
            </a:r>
          </a:p>
        </p:txBody>
      </p:sp>
    </p:spTree>
    <p:extLst>
      <p:ext uri="{BB962C8B-B14F-4D97-AF65-F5344CB8AC3E}">
        <p14:creationId xmlns:p14="http://schemas.microsoft.com/office/powerpoint/2010/main" val="148171102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C6CB91D-3077-4741-A102-F712D01E400B}"/>
              </a:ext>
            </a:extLst>
          </p:cNvPr>
          <p:cNvSpPr>
            <a:spLocks noGrp="1"/>
          </p:cNvSpPr>
          <p:nvPr>
            <p:ph idx="1"/>
          </p:nvPr>
        </p:nvSpPr>
        <p:spPr>
          <a:xfrm>
            <a:off x="5249993" y="727641"/>
            <a:ext cx="6224335" cy="5402718"/>
          </a:xfrm>
        </p:spPr>
        <p:txBody>
          <a:bodyPr anchor="ctr">
            <a:normAutofit/>
          </a:bodyPr>
          <a:lstStyle/>
          <a:p>
            <a:pPr marL="0" indent="0" algn="ctr">
              <a:buNone/>
            </a:pPr>
            <a:r>
              <a:rPr lang="en-US" sz="9600" b="1" dirty="0">
                <a:solidFill>
                  <a:srgbClr val="023F5C"/>
                </a:solidFill>
              </a:rPr>
              <a:t>QUESTIONS</a:t>
            </a:r>
          </a:p>
        </p:txBody>
      </p:sp>
      <p:sp>
        <p:nvSpPr>
          <p:cNvPr id="5" name="TextBox 4">
            <a:extLst>
              <a:ext uri="{FF2B5EF4-FFF2-40B4-BE49-F238E27FC236}">
                <a16:creationId xmlns:a16="http://schemas.microsoft.com/office/drawing/2014/main" id="{409D8AC9-167D-4E5F-BBF2-02E61F2E8598}"/>
              </a:ext>
            </a:extLst>
          </p:cNvPr>
          <p:cNvSpPr txBox="1"/>
          <p:nvPr/>
        </p:nvSpPr>
        <p:spPr>
          <a:xfrm>
            <a:off x="2940240" y="1268477"/>
            <a:ext cx="1782393" cy="3154710"/>
          </a:xfrm>
          <a:prstGeom prst="rect">
            <a:avLst/>
          </a:prstGeom>
          <a:noFill/>
        </p:spPr>
        <p:txBody>
          <a:bodyPr wrap="square" rtlCol="0">
            <a:spAutoFit/>
          </a:bodyPr>
          <a:lstStyle/>
          <a:p>
            <a:r>
              <a:rPr lang="en-US" sz="19900" b="1" dirty="0">
                <a:solidFill>
                  <a:srgbClr val="5B9BD5"/>
                </a:solidFill>
              </a:rPr>
              <a:t>?</a:t>
            </a:r>
          </a:p>
        </p:txBody>
      </p:sp>
      <p:sp>
        <p:nvSpPr>
          <p:cNvPr id="11" name="TextBox 10">
            <a:extLst>
              <a:ext uri="{FF2B5EF4-FFF2-40B4-BE49-F238E27FC236}">
                <a16:creationId xmlns:a16="http://schemas.microsoft.com/office/drawing/2014/main" id="{F4FBF4FD-DBDD-42DD-B7A1-889B218BD16E}"/>
              </a:ext>
            </a:extLst>
          </p:cNvPr>
          <p:cNvSpPr txBox="1"/>
          <p:nvPr/>
        </p:nvSpPr>
        <p:spPr>
          <a:xfrm>
            <a:off x="2399412" y="2684249"/>
            <a:ext cx="1782393" cy="3477875"/>
          </a:xfrm>
          <a:prstGeom prst="rect">
            <a:avLst/>
          </a:prstGeom>
          <a:noFill/>
        </p:spPr>
        <p:txBody>
          <a:bodyPr wrap="square" rtlCol="0">
            <a:spAutoFit/>
          </a:bodyPr>
          <a:lstStyle/>
          <a:p>
            <a:r>
              <a:rPr lang="en-US" sz="22000" b="1" dirty="0">
                <a:solidFill>
                  <a:srgbClr val="55C3CF"/>
                </a:solidFill>
              </a:rPr>
              <a:t>?</a:t>
            </a:r>
          </a:p>
        </p:txBody>
      </p:sp>
      <p:sp>
        <p:nvSpPr>
          <p:cNvPr id="13" name="TextBox 12">
            <a:extLst>
              <a:ext uri="{FF2B5EF4-FFF2-40B4-BE49-F238E27FC236}">
                <a16:creationId xmlns:a16="http://schemas.microsoft.com/office/drawing/2014/main" id="{0CAEA637-9ABC-4CFC-8AC0-47B89358CA8F}"/>
              </a:ext>
            </a:extLst>
          </p:cNvPr>
          <p:cNvSpPr txBox="1"/>
          <p:nvPr/>
        </p:nvSpPr>
        <p:spPr>
          <a:xfrm>
            <a:off x="802178" y="563314"/>
            <a:ext cx="1782393" cy="3770263"/>
          </a:xfrm>
          <a:prstGeom prst="rect">
            <a:avLst/>
          </a:prstGeom>
          <a:noFill/>
        </p:spPr>
        <p:txBody>
          <a:bodyPr wrap="square" rtlCol="0">
            <a:spAutoFit/>
          </a:bodyPr>
          <a:lstStyle/>
          <a:p>
            <a:r>
              <a:rPr lang="en-US" sz="23900" b="1" dirty="0">
                <a:solidFill>
                  <a:srgbClr val="4BC174"/>
                </a:solidFill>
              </a:rPr>
              <a:t>?</a:t>
            </a:r>
          </a:p>
        </p:txBody>
      </p:sp>
      <p:sp>
        <p:nvSpPr>
          <p:cNvPr id="16" name="TextBox 15">
            <a:extLst>
              <a:ext uri="{FF2B5EF4-FFF2-40B4-BE49-F238E27FC236}">
                <a16:creationId xmlns:a16="http://schemas.microsoft.com/office/drawing/2014/main" id="{242382B5-211F-4838-BA4B-C2947850EE7D}"/>
              </a:ext>
            </a:extLst>
          </p:cNvPr>
          <p:cNvSpPr txBox="1"/>
          <p:nvPr/>
        </p:nvSpPr>
        <p:spPr>
          <a:xfrm>
            <a:off x="448711" y="2528837"/>
            <a:ext cx="1782393" cy="3154710"/>
          </a:xfrm>
          <a:prstGeom prst="rect">
            <a:avLst/>
          </a:prstGeom>
          <a:noFill/>
        </p:spPr>
        <p:txBody>
          <a:bodyPr wrap="square" rtlCol="0">
            <a:spAutoFit/>
          </a:bodyPr>
          <a:lstStyle/>
          <a:p>
            <a:r>
              <a:rPr lang="en-US" sz="19900" b="1" dirty="0">
                <a:solidFill>
                  <a:srgbClr val="023F5C"/>
                </a:solidFill>
              </a:rPr>
              <a:t>?</a:t>
            </a:r>
          </a:p>
        </p:txBody>
      </p:sp>
      <p:sp>
        <p:nvSpPr>
          <p:cNvPr id="15" name="TextBox 14">
            <a:extLst>
              <a:ext uri="{FF2B5EF4-FFF2-40B4-BE49-F238E27FC236}">
                <a16:creationId xmlns:a16="http://schemas.microsoft.com/office/drawing/2014/main" id="{8BAAA7C3-85B2-48C0-BA07-592CF66DDD40}"/>
              </a:ext>
            </a:extLst>
          </p:cNvPr>
          <p:cNvSpPr txBox="1"/>
          <p:nvPr/>
        </p:nvSpPr>
        <p:spPr>
          <a:xfrm>
            <a:off x="1339907" y="695876"/>
            <a:ext cx="2846239" cy="5386090"/>
          </a:xfrm>
          <a:prstGeom prst="rect">
            <a:avLst/>
          </a:prstGeom>
          <a:noFill/>
        </p:spPr>
        <p:txBody>
          <a:bodyPr wrap="square" rtlCol="0">
            <a:spAutoFit/>
          </a:bodyPr>
          <a:lstStyle/>
          <a:p>
            <a:r>
              <a:rPr lang="en-US" sz="34400" b="1" dirty="0">
                <a:solidFill>
                  <a:srgbClr val="ED7D31"/>
                </a:solidFill>
              </a:rPr>
              <a:t>?</a:t>
            </a:r>
          </a:p>
        </p:txBody>
      </p:sp>
    </p:spTree>
    <p:extLst>
      <p:ext uri="{BB962C8B-B14F-4D97-AF65-F5344CB8AC3E}">
        <p14:creationId xmlns:p14="http://schemas.microsoft.com/office/powerpoint/2010/main" val="335451840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4BAFD-9CA5-9CF2-5F35-24C4DBED7C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B05E26-74F9-C1C5-6E8D-7AAF3CB02BEA}"/>
              </a:ext>
            </a:extLst>
          </p:cNvPr>
          <p:cNvSpPr>
            <a:spLocks noGrp="1"/>
          </p:cNvSpPr>
          <p:nvPr>
            <p:ph type="title"/>
          </p:nvPr>
        </p:nvSpPr>
        <p:spPr>
          <a:xfrm>
            <a:off x="0" y="5778230"/>
            <a:ext cx="12192000" cy="1082692"/>
          </a:xfrm>
          <a:solidFill>
            <a:srgbClr val="5B9BD5"/>
          </a:solidFill>
          <a:ln>
            <a:noFill/>
          </a:ln>
        </p:spPr>
        <p:txBody>
          <a:bodyPr>
            <a:normAutofit/>
          </a:bodyPr>
          <a:lstStyle/>
          <a:p>
            <a:pPr algn="ctr">
              <a:spcBef>
                <a:spcPts val="1200"/>
              </a:spcBef>
            </a:pPr>
            <a:r>
              <a:rPr lang="en-US" sz="2800" i="1" spc="300" dirty="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 Please reach out to your LBL with questions -</a:t>
            </a:r>
            <a:endParaRPr lang="en-US" sz="2800" i="1" spc="300" dirty="0">
              <a:solidFill>
                <a:srgbClr val="5B9BD5"/>
              </a:solidFill>
              <a:latin typeface="Arial Black" panose="020B0A04020102020204" pitchFamily="34" charset="0"/>
            </a:endParaRPr>
          </a:p>
        </p:txBody>
      </p:sp>
      <p:sp>
        <p:nvSpPr>
          <p:cNvPr id="10" name="Rectangle 9">
            <a:extLst>
              <a:ext uri="{FF2B5EF4-FFF2-40B4-BE49-F238E27FC236}">
                <a16:creationId xmlns:a16="http://schemas.microsoft.com/office/drawing/2014/main" id="{5D0EB894-5161-D0D9-50B2-79F0CE249402}"/>
              </a:ext>
            </a:extLst>
          </p:cNvPr>
          <p:cNvSpPr/>
          <p:nvPr/>
        </p:nvSpPr>
        <p:spPr>
          <a:xfrm>
            <a:off x="0" y="0"/>
            <a:ext cx="12192000" cy="801558"/>
          </a:xfrm>
          <a:prstGeom prst="rect">
            <a:avLst/>
          </a:prstGeom>
          <a:solidFill>
            <a:srgbClr val="023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23F5C"/>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E7A50992-816A-04D5-FBC1-11098635E429}"/>
              </a:ext>
            </a:extLst>
          </p:cNvPr>
          <p:cNvPicPr>
            <a:picLocks noChangeAspect="1"/>
          </p:cNvPicPr>
          <p:nvPr/>
        </p:nvPicPr>
        <p:blipFill>
          <a:blip r:embed="rId3"/>
          <a:stretch>
            <a:fillRect/>
          </a:stretch>
        </p:blipFill>
        <p:spPr>
          <a:xfrm rot="5400000">
            <a:off x="5975970" y="-5144312"/>
            <a:ext cx="240060" cy="12192001"/>
          </a:xfrm>
          <a:prstGeom prst="rect">
            <a:avLst/>
          </a:prstGeom>
        </p:spPr>
      </p:pic>
      <p:pic>
        <p:nvPicPr>
          <p:cNvPr id="11" name="Picture 10">
            <a:extLst>
              <a:ext uri="{FF2B5EF4-FFF2-40B4-BE49-F238E27FC236}">
                <a16:creationId xmlns:a16="http://schemas.microsoft.com/office/drawing/2014/main" id="{D56B6503-03A9-8470-ECCD-FEA9D7030622}"/>
              </a:ext>
            </a:extLst>
          </p:cNvPr>
          <p:cNvPicPr>
            <a:picLocks noChangeAspect="1"/>
          </p:cNvPicPr>
          <p:nvPr/>
        </p:nvPicPr>
        <p:blipFill>
          <a:blip r:embed="rId3"/>
          <a:stretch>
            <a:fillRect/>
          </a:stretch>
        </p:blipFill>
        <p:spPr>
          <a:xfrm rot="5400000">
            <a:off x="5975970" y="-325859"/>
            <a:ext cx="240060" cy="12192001"/>
          </a:xfrm>
          <a:prstGeom prst="rect">
            <a:avLst/>
          </a:prstGeom>
        </p:spPr>
      </p:pic>
      <p:sp>
        <p:nvSpPr>
          <p:cNvPr id="4" name="Content Placeholder 2">
            <a:extLst>
              <a:ext uri="{FF2B5EF4-FFF2-40B4-BE49-F238E27FC236}">
                <a16:creationId xmlns:a16="http://schemas.microsoft.com/office/drawing/2014/main" id="{145823C4-C8D1-AB17-3968-293DCD30A437}"/>
              </a:ext>
            </a:extLst>
          </p:cNvPr>
          <p:cNvSpPr>
            <a:spLocks noGrp="1"/>
          </p:cNvSpPr>
          <p:nvPr>
            <p:ph idx="1"/>
          </p:nvPr>
        </p:nvSpPr>
        <p:spPr>
          <a:xfrm>
            <a:off x="759417" y="727641"/>
            <a:ext cx="10631837" cy="5402718"/>
          </a:xfrm>
        </p:spPr>
        <p:txBody>
          <a:bodyPr anchor="ctr">
            <a:normAutofit/>
          </a:bodyPr>
          <a:lstStyle/>
          <a:p>
            <a:pPr marL="0" indent="0" algn="ctr">
              <a:buNone/>
            </a:pPr>
            <a:r>
              <a:rPr lang="en-US" sz="9600" spc="800" dirty="0">
                <a:solidFill>
                  <a:srgbClr val="023F5C"/>
                </a:solidFill>
                <a:latin typeface="Baguet Script" panose="00000500000000000000" pitchFamily="2" charset="0"/>
              </a:rPr>
              <a:t>Thank you</a:t>
            </a:r>
          </a:p>
          <a:p>
            <a:pPr marL="0" indent="0" algn="ctr">
              <a:buNone/>
            </a:pPr>
            <a:r>
              <a:rPr lang="en-US" sz="9600" spc="800" dirty="0">
                <a:solidFill>
                  <a:srgbClr val="023F5C"/>
                </a:solidFill>
                <a:latin typeface="Baguet Script" panose="00000500000000000000" pitchFamily="2" charset="0"/>
              </a:rPr>
              <a:t>for attending!</a:t>
            </a:r>
          </a:p>
        </p:txBody>
      </p:sp>
    </p:spTree>
    <p:extLst>
      <p:ext uri="{BB962C8B-B14F-4D97-AF65-F5344CB8AC3E}">
        <p14:creationId xmlns:p14="http://schemas.microsoft.com/office/powerpoint/2010/main" val="353381543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346F762-A481-F654-CB38-02BBDE79DF9B}"/>
              </a:ext>
            </a:extLst>
          </p:cNvPr>
          <p:cNvPicPr>
            <a:picLocks noChangeAspect="1"/>
          </p:cNvPicPr>
          <p:nvPr/>
        </p:nvPicPr>
        <p:blipFill>
          <a:blip r:embed="rId2"/>
          <a:stretch>
            <a:fillRect/>
          </a:stretch>
        </p:blipFill>
        <p:spPr>
          <a:xfrm>
            <a:off x="306832" y="970511"/>
            <a:ext cx="11321154" cy="4829461"/>
          </a:xfrm>
          <a:prstGeom prst="rect">
            <a:avLst/>
          </a:prstGeom>
        </p:spPr>
      </p:pic>
      <p:sp>
        <p:nvSpPr>
          <p:cNvPr id="6" name="Rectangle 11">
            <a:extLst>
              <a:ext uri="{FF2B5EF4-FFF2-40B4-BE49-F238E27FC236}">
                <a16:creationId xmlns:a16="http://schemas.microsoft.com/office/drawing/2014/main" id="{49DD7DCF-67B4-B1CA-F5F5-D3DBD541EABC}"/>
              </a:ext>
            </a:extLst>
          </p:cNvPr>
          <p:cNvSpPr>
            <a:spLocks noChangeArrowheads="1"/>
          </p:cNvSpPr>
          <p:nvPr/>
        </p:nvSpPr>
        <p:spPr bwMode="auto">
          <a:xfrm>
            <a:off x="340148" y="300893"/>
            <a:ext cx="775493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200">
                <a:solidFill>
                  <a:schemeClr val="tx1"/>
                </a:solidFill>
                <a:latin typeface="Univers Condensed" panose="020B0506020202050204" pitchFamily="34" charset="0"/>
              </a:defRPr>
            </a:lvl1pPr>
            <a:lvl2pPr marL="742950" indent="-285750">
              <a:defRPr sz="1200">
                <a:solidFill>
                  <a:schemeClr val="tx1"/>
                </a:solidFill>
                <a:latin typeface="Univers Condensed" panose="020B0506020202050204" pitchFamily="34" charset="0"/>
              </a:defRPr>
            </a:lvl2pPr>
            <a:lvl3pPr marL="1143000" indent="-228600">
              <a:defRPr sz="1200">
                <a:solidFill>
                  <a:schemeClr val="tx1"/>
                </a:solidFill>
                <a:latin typeface="Univers Condensed" panose="020B0506020202050204" pitchFamily="34" charset="0"/>
              </a:defRPr>
            </a:lvl3pPr>
            <a:lvl4pPr marL="1600200" indent="-228600">
              <a:defRPr sz="1200">
                <a:solidFill>
                  <a:schemeClr val="tx1"/>
                </a:solidFill>
                <a:latin typeface="Univers Condensed" panose="020B0506020202050204" pitchFamily="34" charset="0"/>
              </a:defRPr>
            </a:lvl4pPr>
            <a:lvl5pPr marL="2057400" indent="-228600">
              <a:defRPr sz="1200">
                <a:solidFill>
                  <a:schemeClr val="tx1"/>
                </a:solidFill>
                <a:latin typeface="Univers Condensed" panose="020B0506020202050204" pitchFamily="34" charset="0"/>
              </a:defRPr>
            </a:lvl5pPr>
            <a:lvl6pPr marL="2514600" indent="-228600" eaLnBrk="0" fontAlgn="base" hangingPunct="0">
              <a:spcBef>
                <a:spcPct val="0"/>
              </a:spcBef>
              <a:spcAft>
                <a:spcPct val="0"/>
              </a:spcAft>
              <a:defRPr sz="1200">
                <a:solidFill>
                  <a:schemeClr val="tx1"/>
                </a:solidFill>
                <a:latin typeface="Univers Condensed" panose="020B0506020202050204" pitchFamily="34" charset="0"/>
              </a:defRPr>
            </a:lvl6pPr>
            <a:lvl7pPr marL="2971800" indent="-228600" eaLnBrk="0" fontAlgn="base" hangingPunct="0">
              <a:spcBef>
                <a:spcPct val="0"/>
              </a:spcBef>
              <a:spcAft>
                <a:spcPct val="0"/>
              </a:spcAft>
              <a:defRPr sz="1200">
                <a:solidFill>
                  <a:schemeClr val="tx1"/>
                </a:solidFill>
                <a:latin typeface="Univers Condensed" panose="020B0506020202050204" pitchFamily="34" charset="0"/>
              </a:defRPr>
            </a:lvl7pPr>
            <a:lvl8pPr marL="3429000" indent="-228600" eaLnBrk="0" fontAlgn="base" hangingPunct="0">
              <a:spcBef>
                <a:spcPct val="0"/>
              </a:spcBef>
              <a:spcAft>
                <a:spcPct val="0"/>
              </a:spcAft>
              <a:defRPr sz="1200">
                <a:solidFill>
                  <a:schemeClr val="tx1"/>
                </a:solidFill>
                <a:latin typeface="Univers Condensed" panose="020B0506020202050204" pitchFamily="34" charset="0"/>
              </a:defRPr>
            </a:lvl8pPr>
            <a:lvl9pPr marL="3886200" indent="-228600" eaLnBrk="0" fontAlgn="base" hangingPunct="0">
              <a:spcBef>
                <a:spcPct val="0"/>
              </a:spcBef>
              <a:spcAft>
                <a:spcPct val="0"/>
              </a:spcAft>
              <a:defRPr sz="1200">
                <a:solidFill>
                  <a:schemeClr val="tx1"/>
                </a:solidFill>
                <a:latin typeface="Univers Condensed" panose="020B0506020202050204" pitchFamily="34" charset="0"/>
              </a:defRPr>
            </a:lvl9pPr>
          </a:lstStyle>
          <a:p>
            <a:pPr>
              <a:spcBef>
                <a:spcPct val="50000"/>
              </a:spcBef>
            </a:pPr>
            <a:r>
              <a:rPr lang="en-US" altLang="en-US" sz="3200" b="1" dirty="0">
                <a:solidFill>
                  <a:srgbClr val="023F5C"/>
                </a:solidFill>
              </a:rPr>
              <a:t>LBL County Assignments – December 2024</a:t>
            </a:r>
          </a:p>
        </p:txBody>
      </p:sp>
      <p:graphicFrame>
        <p:nvGraphicFramePr>
          <p:cNvPr id="5" name="Table 4">
            <a:extLst>
              <a:ext uri="{FF2B5EF4-FFF2-40B4-BE49-F238E27FC236}">
                <a16:creationId xmlns:a16="http://schemas.microsoft.com/office/drawing/2014/main" id="{4CE29ACB-77DE-D8F1-2343-55A94012B34E}"/>
              </a:ext>
            </a:extLst>
          </p:cNvPr>
          <p:cNvGraphicFramePr>
            <a:graphicFrameLocks noGrp="1"/>
          </p:cNvGraphicFramePr>
          <p:nvPr>
            <p:extLst>
              <p:ext uri="{D42A27DB-BD31-4B8C-83A1-F6EECF244321}">
                <p14:modId xmlns:p14="http://schemas.microsoft.com/office/powerpoint/2010/main" val="2728340875"/>
              </p:ext>
            </p:extLst>
          </p:nvPr>
        </p:nvGraphicFramePr>
        <p:xfrm>
          <a:off x="1747042" y="3942688"/>
          <a:ext cx="2733675" cy="2595565"/>
        </p:xfrm>
        <a:graphic>
          <a:graphicData uri="http://schemas.openxmlformats.org/drawingml/2006/table">
            <a:tbl>
              <a:tblPr>
                <a:tableStyleId>{5C22544A-7EE6-4342-B048-85BDC9FD1C3A}</a:tableStyleId>
              </a:tblPr>
              <a:tblGrid>
                <a:gridCol w="2733675">
                  <a:extLst>
                    <a:ext uri="{9D8B030D-6E8A-4147-A177-3AD203B41FA5}">
                      <a16:colId xmlns:a16="http://schemas.microsoft.com/office/drawing/2014/main" val="20000"/>
                    </a:ext>
                  </a:extLst>
                </a:gridCol>
              </a:tblGrid>
              <a:tr h="370795">
                <a:tc>
                  <a:txBody>
                    <a:bodyPr/>
                    <a:lstStyle/>
                    <a:p>
                      <a:r>
                        <a:rPr lang="en-US" sz="1400" dirty="0">
                          <a:latin typeface="Univers" panose="020F0502020204030204" pitchFamily="34" charset="0"/>
                        </a:rPr>
                        <a:t>Region 1: Pamela Graham</a:t>
                      </a:r>
                    </a:p>
                  </a:txBody>
                  <a:tcPr marL="91445" marR="91445" marT="45714" marB="45714" anchor="ctr">
                    <a:solidFill>
                      <a:srgbClr val="C0D2FE"/>
                    </a:solidFill>
                  </a:tcPr>
                </a:tc>
                <a:extLst>
                  <a:ext uri="{0D108BD9-81ED-4DB2-BD59-A6C34878D82A}">
                    <a16:rowId xmlns:a16="http://schemas.microsoft.com/office/drawing/2014/main" val="10000"/>
                  </a:ext>
                </a:extLst>
              </a:tr>
              <a:tr h="370795">
                <a:tc>
                  <a:txBody>
                    <a:bodyPr/>
                    <a:lstStyle/>
                    <a:p>
                      <a:r>
                        <a:rPr lang="en-US" sz="1400" dirty="0">
                          <a:latin typeface="Univers" panose="020F0502020204030204" pitchFamily="34" charset="0"/>
                        </a:rPr>
                        <a:t>Region 2: April McMasters</a:t>
                      </a:r>
                    </a:p>
                  </a:txBody>
                  <a:tcPr marL="91445" marR="91445" marT="45714" marB="45714" anchor="ctr">
                    <a:solidFill>
                      <a:srgbClr val="FF9966"/>
                    </a:solidFill>
                  </a:tcPr>
                </a:tc>
                <a:extLst>
                  <a:ext uri="{0D108BD9-81ED-4DB2-BD59-A6C34878D82A}">
                    <a16:rowId xmlns:a16="http://schemas.microsoft.com/office/drawing/2014/main" val="10001"/>
                  </a:ext>
                </a:extLst>
              </a:tr>
              <a:tr h="370795">
                <a:tc>
                  <a:txBody>
                    <a:bodyPr/>
                    <a:lstStyle/>
                    <a:p>
                      <a:r>
                        <a:rPr lang="en-US" sz="1400" dirty="0">
                          <a:latin typeface="Univers" panose="020F0502020204030204" pitchFamily="34" charset="0"/>
                        </a:rPr>
                        <a:t>Region 3: Caroline Hedrick</a:t>
                      </a:r>
                    </a:p>
                  </a:txBody>
                  <a:tcPr marL="91445" marR="91445" marT="45714" marB="45714" anchor="ctr">
                    <a:solidFill>
                      <a:srgbClr val="FF99FF"/>
                    </a:solidFill>
                  </a:tcPr>
                </a:tc>
                <a:extLst>
                  <a:ext uri="{0D108BD9-81ED-4DB2-BD59-A6C34878D82A}">
                    <a16:rowId xmlns:a16="http://schemas.microsoft.com/office/drawing/2014/main" val="10002"/>
                  </a:ext>
                </a:extLst>
              </a:tr>
              <a:tr h="370795">
                <a:tc>
                  <a:txBody>
                    <a:bodyPr/>
                    <a:lstStyle/>
                    <a:p>
                      <a:r>
                        <a:rPr lang="en-US" sz="1400" dirty="0">
                          <a:solidFill>
                            <a:schemeClr val="tx1"/>
                          </a:solidFill>
                          <a:latin typeface="Univers" panose="020F0502020204030204" pitchFamily="34" charset="0"/>
                        </a:rPr>
                        <a:t>Region 4: Caleb Hawkins</a:t>
                      </a:r>
                    </a:p>
                  </a:txBody>
                  <a:tcPr marL="91445" marR="91445" marT="45714" marB="45714" anchor="ctr">
                    <a:solidFill>
                      <a:srgbClr val="00B0F0"/>
                    </a:solidFill>
                  </a:tcPr>
                </a:tc>
                <a:extLst>
                  <a:ext uri="{0D108BD9-81ED-4DB2-BD59-A6C34878D82A}">
                    <a16:rowId xmlns:a16="http://schemas.microsoft.com/office/drawing/2014/main" val="10003"/>
                  </a:ext>
                </a:extLst>
              </a:tr>
              <a:tr h="370795">
                <a:tc>
                  <a:txBody>
                    <a:bodyPr/>
                    <a:lstStyle/>
                    <a:p>
                      <a:r>
                        <a:rPr lang="en-US" sz="1400" dirty="0">
                          <a:latin typeface="Univers" panose="020F0502020204030204" pitchFamily="34" charset="0"/>
                        </a:rPr>
                        <a:t>Region 5: Elizabeth Winstead</a:t>
                      </a:r>
                    </a:p>
                  </a:txBody>
                  <a:tcPr marL="91445" marR="91445" marT="45714" marB="45714" anchor="ctr">
                    <a:solidFill>
                      <a:srgbClr val="FFCCCC"/>
                    </a:solidFill>
                  </a:tcPr>
                </a:tc>
                <a:extLst>
                  <a:ext uri="{0D108BD9-81ED-4DB2-BD59-A6C34878D82A}">
                    <a16:rowId xmlns:a16="http://schemas.microsoft.com/office/drawing/2014/main" val="10004"/>
                  </a:ext>
                </a:extLst>
              </a:tr>
              <a:tr h="370795">
                <a:tc>
                  <a:txBody>
                    <a:bodyPr/>
                    <a:lstStyle/>
                    <a:p>
                      <a:r>
                        <a:rPr lang="en-US" sz="1400" dirty="0">
                          <a:latin typeface="Univers" panose="020F0502020204030204" pitchFamily="34" charset="0"/>
                        </a:rPr>
                        <a:t>Region 6: Amber Currie</a:t>
                      </a:r>
                    </a:p>
                  </a:txBody>
                  <a:tcPr marL="91445" marR="91445" marT="45714" marB="45714" anchor="ctr">
                    <a:solidFill>
                      <a:srgbClr val="79FF79"/>
                    </a:solidFill>
                  </a:tcPr>
                </a:tc>
                <a:extLst>
                  <a:ext uri="{0D108BD9-81ED-4DB2-BD59-A6C34878D82A}">
                    <a16:rowId xmlns:a16="http://schemas.microsoft.com/office/drawing/2014/main" val="10005"/>
                  </a:ext>
                </a:extLst>
              </a:tr>
              <a:tr h="370795">
                <a:tc>
                  <a:txBody>
                    <a:bodyPr/>
                    <a:lstStyle/>
                    <a:p>
                      <a:r>
                        <a:rPr lang="en-US" sz="1400" dirty="0">
                          <a:latin typeface="Univers" panose="020F0502020204030204" pitchFamily="34" charset="0"/>
                        </a:rPr>
                        <a:t>Region 7: Latisha Mills</a:t>
                      </a:r>
                    </a:p>
                  </a:txBody>
                  <a:tcPr marL="91445" marR="91445" marT="45714" marB="45714" anchor="ctr">
                    <a:solidFill>
                      <a:srgbClr val="FFFF00"/>
                    </a:solid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1275461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2010838A-1CA5-488D-8C04-FB4917B1AFB3}"/>
              </a:ext>
            </a:extLst>
          </p:cNvPr>
          <p:cNvGraphicFramePr>
            <a:graphicFrameLocks noGrp="1"/>
          </p:cNvGraphicFramePr>
          <p:nvPr>
            <p:ph idx="1"/>
            <p:extLst>
              <p:ext uri="{D42A27DB-BD31-4B8C-83A1-F6EECF244321}">
                <p14:modId xmlns:p14="http://schemas.microsoft.com/office/powerpoint/2010/main" val="4113130990"/>
              </p:ext>
            </p:extLst>
          </p:nvPr>
        </p:nvGraphicFramePr>
        <p:xfrm>
          <a:off x="838200" y="1184564"/>
          <a:ext cx="10515599" cy="5358182"/>
        </p:xfrm>
        <a:graphic>
          <a:graphicData uri="http://schemas.openxmlformats.org/drawingml/2006/table">
            <a:tbl>
              <a:tblPr/>
              <a:tblGrid>
                <a:gridCol w="2258210">
                  <a:extLst>
                    <a:ext uri="{9D8B030D-6E8A-4147-A177-3AD203B41FA5}">
                      <a16:colId xmlns:a16="http://schemas.microsoft.com/office/drawing/2014/main" val="3582227312"/>
                    </a:ext>
                  </a:extLst>
                </a:gridCol>
                <a:gridCol w="192890">
                  <a:extLst>
                    <a:ext uri="{9D8B030D-6E8A-4147-A177-3AD203B41FA5}">
                      <a16:colId xmlns:a16="http://schemas.microsoft.com/office/drawing/2014/main" val="3124003138"/>
                    </a:ext>
                  </a:extLst>
                </a:gridCol>
                <a:gridCol w="457200">
                  <a:extLst>
                    <a:ext uri="{9D8B030D-6E8A-4147-A177-3AD203B41FA5}">
                      <a16:colId xmlns:a16="http://schemas.microsoft.com/office/drawing/2014/main" val="890940440"/>
                    </a:ext>
                  </a:extLst>
                </a:gridCol>
                <a:gridCol w="279400">
                  <a:extLst>
                    <a:ext uri="{9D8B030D-6E8A-4147-A177-3AD203B41FA5}">
                      <a16:colId xmlns:a16="http://schemas.microsoft.com/office/drawing/2014/main" val="1886185750"/>
                    </a:ext>
                  </a:extLst>
                </a:gridCol>
                <a:gridCol w="1163247">
                  <a:extLst>
                    <a:ext uri="{9D8B030D-6E8A-4147-A177-3AD203B41FA5}">
                      <a16:colId xmlns:a16="http://schemas.microsoft.com/office/drawing/2014/main" val="1838716788"/>
                    </a:ext>
                  </a:extLst>
                </a:gridCol>
                <a:gridCol w="1160853">
                  <a:extLst>
                    <a:ext uri="{9D8B030D-6E8A-4147-A177-3AD203B41FA5}">
                      <a16:colId xmlns:a16="http://schemas.microsoft.com/office/drawing/2014/main" val="240198645"/>
                    </a:ext>
                  </a:extLst>
                </a:gridCol>
                <a:gridCol w="257017">
                  <a:extLst>
                    <a:ext uri="{9D8B030D-6E8A-4147-A177-3AD203B41FA5}">
                      <a16:colId xmlns:a16="http://schemas.microsoft.com/office/drawing/2014/main" val="2090915482"/>
                    </a:ext>
                  </a:extLst>
                </a:gridCol>
                <a:gridCol w="1099903">
                  <a:extLst>
                    <a:ext uri="{9D8B030D-6E8A-4147-A177-3AD203B41FA5}">
                      <a16:colId xmlns:a16="http://schemas.microsoft.com/office/drawing/2014/main" val="2872745350"/>
                    </a:ext>
                  </a:extLst>
                </a:gridCol>
                <a:gridCol w="1129104">
                  <a:extLst>
                    <a:ext uri="{9D8B030D-6E8A-4147-A177-3AD203B41FA5}">
                      <a16:colId xmlns:a16="http://schemas.microsoft.com/office/drawing/2014/main" val="3998956685"/>
                    </a:ext>
                  </a:extLst>
                </a:gridCol>
                <a:gridCol w="285522">
                  <a:extLst>
                    <a:ext uri="{9D8B030D-6E8A-4147-A177-3AD203B41FA5}">
                      <a16:colId xmlns:a16="http://schemas.microsoft.com/office/drawing/2014/main" val="464681296"/>
                    </a:ext>
                  </a:extLst>
                </a:gridCol>
                <a:gridCol w="1090171">
                  <a:extLst>
                    <a:ext uri="{9D8B030D-6E8A-4147-A177-3AD203B41FA5}">
                      <a16:colId xmlns:a16="http://schemas.microsoft.com/office/drawing/2014/main" val="199121793"/>
                    </a:ext>
                  </a:extLst>
                </a:gridCol>
                <a:gridCol w="1142082">
                  <a:extLst>
                    <a:ext uri="{9D8B030D-6E8A-4147-A177-3AD203B41FA5}">
                      <a16:colId xmlns:a16="http://schemas.microsoft.com/office/drawing/2014/main" val="616231068"/>
                    </a:ext>
                  </a:extLst>
                </a:gridCol>
              </a:tblGrid>
              <a:tr h="251749">
                <a:tc gridSpan="2">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a:noFill/>
                    </a:lnB>
                  </a:tcPr>
                </a:tc>
                <a:tc hMerge="1">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LIHWAP CAA</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SMART START REIM</a:t>
                      </a: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0" i="0" u="none" strike="noStrike" dirty="0">
                          <a:solidFill>
                            <a:srgbClr val="000000"/>
                          </a:solidFill>
                          <a:effectLst/>
                          <a:latin typeface="Calibri" panose="020F0502020204030204" pitchFamily="34" charset="0"/>
                        </a:rPr>
                        <a:t>CPS EXP - TNF TO S</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extLst>
                  <a:ext uri="{0D108BD9-81ED-4DB2-BD59-A6C34878D82A}">
                    <a16:rowId xmlns:a16="http://schemas.microsoft.com/office/drawing/2014/main" val="3125741230"/>
                  </a:ext>
                </a:extLst>
              </a:tr>
              <a:tr h="493613">
                <a:tc gridSpan="3">
                  <a:txBody>
                    <a:bodyPr/>
                    <a:lstStyle/>
                    <a:p>
                      <a:pPr algn="ctr" fontAlgn="b"/>
                      <a:r>
                        <a:rPr lang="en-US" sz="1400" b="1" i="0" u="none" strike="noStrike" dirty="0">
                          <a:solidFill>
                            <a:srgbClr val="FF0000"/>
                          </a:solidFill>
                          <a:effectLst/>
                          <a:latin typeface="Calibri" panose="020F0502020204030204" pitchFamily="34" charset="0"/>
                        </a:rPr>
                        <a:t>                                                                                  PROGRAM CODES</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pPr algn="ctr"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Program ended</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4</a:t>
                      </a:r>
                    </a:p>
                  </a:txBody>
                  <a:tcPr marL="8529" marR="8529" marT="8529"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2">
                  <a:txBody>
                    <a:bodyPr/>
                    <a:lstStyle/>
                    <a:p>
                      <a:pPr algn="ctr" fontAlgn="b"/>
                      <a:r>
                        <a:rPr lang="en-US" sz="1400" b="1" i="0" u="none" strike="noStrike" dirty="0">
                          <a:solidFill>
                            <a:srgbClr val="FF0000"/>
                          </a:solidFill>
                          <a:effectLst/>
                          <a:latin typeface="Calibri" panose="020F0502020204030204" pitchFamily="34" charset="0"/>
                        </a:rPr>
                        <a:t>23</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extLst>
                  <a:ext uri="{0D108BD9-81ED-4DB2-BD59-A6C34878D82A}">
                    <a16:rowId xmlns:a16="http://schemas.microsoft.com/office/drawing/2014/main" val="1612889568"/>
                  </a:ext>
                </a:extLst>
              </a:tr>
              <a:tr h="493822">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gridSpan="2">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hMerge="1">
                  <a:txBody>
                    <a:bodyPr/>
                    <a:lstStyle/>
                    <a:p>
                      <a:pPr algn="l" fontAlgn="b"/>
                      <a:endParaRPr lang="en-US" sz="1400" b="0" i="0" u="none" strike="noStrike">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AMOUNT</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AMOUNT</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AMOUNT</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PERCENT         SPEND RATE</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357693353"/>
                  </a:ext>
                </a:extLst>
              </a:tr>
              <a:tr h="251749">
                <a:tc>
                  <a:txBody>
                    <a:bodyPr/>
                    <a:lstStyle/>
                    <a:p>
                      <a:pPr algn="l" fontAlgn="b"/>
                      <a:r>
                        <a:rPr lang="en-US" sz="1400" b="1" i="0" u="none" strike="noStrike" dirty="0">
                          <a:solidFill>
                            <a:srgbClr val="000000"/>
                          </a:solidFill>
                          <a:effectLst/>
                          <a:latin typeface="Calibri" panose="020F0502020204030204" pitchFamily="34" charset="0"/>
                        </a:rPr>
                        <a:t>ANNUAL ALLOCATION</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gridSpan="2">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hMerge="1">
                  <a:txBody>
                    <a:bodyPr/>
                    <a:lstStyle/>
                    <a:p>
                      <a:pPr algn="l" fontAlgn="b"/>
                      <a:endParaRPr lang="en-US" sz="1400" b="0" i="0" u="none" strike="noStrike">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69123636"/>
                  </a:ext>
                </a:extLst>
              </a:tr>
              <a:tr h="251749">
                <a:tc gridSpan="3">
                  <a:txBody>
                    <a:bodyPr/>
                    <a:lstStyle/>
                    <a:p>
                      <a:pPr algn="l" fontAlgn="b"/>
                      <a:r>
                        <a:rPr lang="en-US" sz="1400" b="1" i="0" u="none" strike="noStrike" dirty="0">
                          <a:solidFill>
                            <a:srgbClr val="FF0000"/>
                          </a:solidFill>
                          <a:effectLst/>
                          <a:latin typeface="Calibri" panose="020F0502020204030204" pitchFamily="34" charset="0"/>
                        </a:rPr>
                        <a:t>Month Submitted - July -  June 1571</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pPr algn="l" fontAlgn="b"/>
                      <a:endParaRPr lang="en-US" sz="1400" b="1" i="0" u="none" strike="noStrike">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412752687"/>
                  </a:ext>
                </a:extLst>
              </a:tr>
              <a:tr h="342763">
                <a:tc gridSpan="3">
                  <a:txBody>
                    <a:bodyPr/>
                    <a:lstStyle/>
                    <a:p>
                      <a:pPr algn="l" fontAlgn="b"/>
                      <a:r>
                        <a:rPr lang="en-US" sz="1400" b="1" i="0" u="none" strike="noStrike" dirty="0">
                          <a:solidFill>
                            <a:srgbClr val="FF0000"/>
                          </a:solidFill>
                          <a:effectLst/>
                          <a:latin typeface="Calibri" panose="020F0502020204030204" pitchFamily="34" charset="0"/>
                        </a:rPr>
                        <a:t> </a:t>
                      </a:r>
                      <a:r>
                        <a:rPr lang="en-US" sz="1400" b="1" i="0" u="none" strike="noStrike" dirty="0">
                          <a:solidFill>
                            <a:schemeClr val="tx1"/>
                          </a:solidFill>
                          <a:effectLst/>
                          <a:latin typeface="Calibri" panose="020F0502020204030204" pitchFamily="34" charset="0"/>
                        </a:rPr>
                        <a:t>EXPENDITURE</a:t>
                      </a:r>
                      <a:r>
                        <a:rPr lang="en-US" sz="1400" b="1" i="0" u="none" strike="noStrike" dirty="0">
                          <a:solidFill>
                            <a:srgbClr val="FF0000"/>
                          </a:solidFill>
                          <a:effectLst/>
                          <a:latin typeface="Calibri" panose="020F0502020204030204" pitchFamily="34" charset="0"/>
                        </a:rPr>
                        <a:t>                                    JUNE</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pPr algn="l"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460506853"/>
                  </a:ext>
                </a:extLst>
              </a:tr>
              <a:tr h="251749">
                <a:tc gridSpan="3">
                  <a:txBody>
                    <a:bodyPr/>
                    <a:lstStyle/>
                    <a:p>
                      <a:pPr algn="r" fontAlgn="b"/>
                      <a:r>
                        <a:rPr lang="en-US" sz="1400" b="1" i="0" u="none" strike="noStrike" dirty="0">
                          <a:solidFill>
                            <a:srgbClr val="FF0000"/>
                          </a:solidFill>
                          <a:effectLst/>
                          <a:latin typeface="Calibri" panose="020F0502020204030204" pitchFamily="34" charset="0"/>
                        </a:rPr>
                        <a:t>JULY</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pPr algn="r" fontAlgn="b"/>
                      <a:endParaRPr lang="en-US" sz="1400" b="1"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845279025"/>
                  </a:ext>
                </a:extLst>
              </a:tr>
              <a:tr h="251749">
                <a:tc gridSpan="3">
                  <a:txBody>
                    <a:bodyPr/>
                    <a:lstStyle/>
                    <a:p>
                      <a:pPr algn="r" fontAlgn="b"/>
                      <a:r>
                        <a:rPr lang="en-US" sz="1400" b="1" i="0" u="none" strike="noStrike" dirty="0">
                          <a:solidFill>
                            <a:srgbClr val="FF0000"/>
                          </a:solidFill>
                          <a:effectLst/>
                          <a:latin typeface="Calibri" panose="020F0502020204030204" pitchFamily="34" charset="0"/>
                        </a:rPr>
                        <a:t>AUG</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pPr algn="r" fontAlgn="b"/>
                      <a:endParaRPr lang="en-US" sz="1400" b="1" i="0" u="none" strike="noStrike">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501236886"/>
                  </a:ext>
                </a:extLst>
              </a:tr>
              <a:tr h="251749">
                <a:tc gridSpan="3">
                  <a:txBody>
                    <a:bodyPr/>
                    <a:lstStyle/>
                    <a:p>
                      <a:pPr algn="r" fontAlgn="b"/>
                      <a:r>
                        <a:rPr lang="en-US" sz="1400" b="1" i="0" u="none" strike="noStrike" dirty="0">
                          <a:solidFill>
                            <a:srgbClr val="FF0000"/>
                          </a:solidFill>
                          <a:effectLst/>
                          <a:latin typeface="Calibri" panose="020F0502020204030204" pitchFamily="34" charset="0"/>
                        </a:rPr>
                        <a:t>SEPT</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pPr algn="r" fontAlgn="b"/>
                      <a:endParaRPr lang="en-US" sz="1400" b="1" i="0" u="none" strike="noStrike">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161550971"/>
                  </a:ext>
                </a:extLst>
              </a:tr>
              <a:tr h="251749">
                <a:tc gridSpan="3">
                  <a:txBody>
                    <a:bodyPr/>
                    <a:lstStyle/>
                    <a:p>
                      <a:pPr algn="r" fontAlgn="b"/>
                      <a:r>
                        <a:rPr lang="en-US" sz="1400" b="1" i="0" u="none" strike="noStrike" dirty="0">
                          <a:solidFill>
                            <a:srgbClr val="FF0000"/>
                          </a:solidFill>
                          <a:effectLst/>
                          <a:latin typeface="Calibri" panose="020F0502020204030204" pitchFamily="34" charset="0"/>
                        </a:rPr>
                        <a:t>OCT</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pPr algn="r" fontAlgn="b"/>
                      <a:endParaRPr lang="en-US" sz="1400" b="1" i="0" u="none" strike="noStrike">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081258896"/>
                  </a:ext>
                </a:extLst>
              </a:tr>
              <a:tr h="251749">
                <a:tc gridSpan="3">
                  <a:txBody>
                    <a:bodyPr/>
                    <a:lstStyle/>
                    <a:p>
                      <a:pPr algn="r" fontAlgn="b"/>
                      <a:r>
                        <a:rPr lang="en-US" sz="1400" b="1" i="0" u="none" strike="noStrike" dirty="0">
                          <a:solidFill>
                            <a:srgbClr val="FF0000"/>
                          </a:solidFill>
                          <a:effectLst/>
                          <a:latin typeface="Calibri" panose="020F0502020204030204" pitchFamily="34" charset="0"/>
                        </a:rPr>
                        <a:t>NOV</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pPr algn="r" fontAlgn="b"/>
                      <a:endParaRPr lang="en-US" sz="1400" b="1" i="0" u="none" strike="noStrike">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392517227"/>
                  </a:ext>
                </a:extLst>
              </a:tr>
              <a:tr h="251749">
                <a:tc gridSpan="3">
                  <a:txBody>
                    <a:bodyPr/>
                    <a:lstStyle/>
                    <a:p>
                      <a:pPr algn="r" fontAlgn="b"/>
                      <a:r>
                        <a:rPr lang="en-US" sz="1400" b="1" i="0" u="none" strike="noStrike" dirty="0">
                          <a:solidFill>
                            <a:srgbClr val="FF0000"/>
                          </a:solidFill>
                          <a:effectLst/>
                          <a:latin typeface="Calibri" panose="020F0502020204030204" pitchFamily="34" charset="0"/>
                        </a:rPr>
                        <a:t>DEC</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pPr algn="r" fontAlgn="b"/>
                      <a:endParaRPr lang="en-US" sz="1400" b="1" i="0" u="none" strike="noStrike">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731043983"/>
                  </a:ext>
                </a:extLst>
              </a:tr>
              <a:tr h="251749">
                <a:tc gridSpan="3">
                  <a:txBody>
                    <a:bodyPr/>
                    <a:lstStyle/>
                    <a:p>
                      <a:pPr algn="r" fontAlgn="b"/>
                      <a:r>
                        <a:rPr lang="en-US" sz="1400" b="1" i="0" u="none" strike="noStrike" dirty="0">
                          <a:solidFill>
                            <a:srgbClr val="FF0000"/>
                          </a:solidFill>
                          <a:effectLst/>
                          <a:latin typeface="Calibri" panose="020F0502020204030204" pitchFamily="34" charset="0"/>
                        </a:rPr>
                        <a:t>JAN</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pPr algn="r" fontAlgn="b"/>
                      <a:endParaRPr lang="en-US" sz="1400" b="1" i="0" u="none" strike="noStrike">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515500865"/>
                  </a:ext>
                </a:extLst>
              </a:tr>
              <a:tr h="251749">
                <a:tc gridSpan="3">
                  <a:txBody>
                    <a:bodyPr/>
                    <a:lstStyle/>
                    <a:p>
                      <a:pPr algn="r" fontAlgn="b"/>
                      <a:r>
                        <a:rPr lang="en-US" sz="1400" b="1" i="0" u="none" strike="noStrike" dirty="0">
                          <a:solidFill>
                            <a:srgbClr val="FF0000"/>
                          </a:solidFill>
                          <a:effectLst/>
                          <a:latin typeface="Calibri" panose="020F0502020204030204" pitchFamily="34" charset="0"/>
                        </a:rPr>
                        <a:t>FEB</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pPr algn="r" fontAlgn="b"/>
                      <a:endParaRPr lang="en-US" sz="1400" b="1" i="0" u="none" strike="noStrike">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423781733"/>
                  </a:ext>
                </a:extLst>
              </a:tr>
              <a:tr h="251749">
                <a:tc gridSpan="3">
                  <a:txBody>
                    <a:bodyPr/>
                    <a:lstStyle/>
                    <a:p>
                      <a:pPr algn="r" fontAlgn="b"/>
                      <a:r>
                        <a:rPr lang="en-US" sz="1400" b="1" i="0" u="none" strike="noStrike" dirty="0">
                          <a:solidFill>
                            <a:srgbClr val="FF0000"/>
                          </a:solidFill>
                          <a:effectLst/>
                          <a:latin typeface="Calibri" panose="020F0502020204030204" pitchFamily="34" charset="0"/>
                        </a:rPr>
                        <a:t>MAR</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pPr algn="r" fontAlgn="b"/>
                      <a:endParaRPr lang="en-US" sz="1400" b="1" i="0" u="none" strike="noStrike">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750803507"/>
                  </a:ext>
                </a:extLst>
              </a:tr>
              <a:tr h="251749">
                <a:tc gridSpan="3">
                  <a:txBody>
                    <a:bodyPr/>
                    <a:lstStyle/>
                    <a:p>
                      <a:pPr algn="r" fontAlgn="b"/>
                      <a:r>
                        <a:rPr lang="en-US" sz="1400" b="1" i="0" u="none" strike="noStrike" dirty="0">
                          <a:solidFill>
                            <a:srgbClr val="FF0000"/>
                          </a:solidFill>
                          <a:effectLst/>
                          <a:latin typeface="Calibri" panose="020F0502020204030204" pitchFamily="34" charset="0"/>
                        </a:rPr>
                        <a:t>APRIL</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pPr algn="r" fontAlgn="b"/>
                      <a:endParaRPr lang="en-US" sz="1400" b="1" i="0" u="none" strike="noStrike">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686663284"/>
                  </a:ext>
                </a:extLst>
              </a:tr>
              <a:tr h="251749">
                <a:tc gridSpan="3">
                  <a:txBody>
                    <a:bodyPr/>
                    <a:lstStyle/>
                    <a:p>
                      <a:pPr algn="r" fontAlgn="b"/>
                      <a:r>
                        <a:rPr lang="en-US" sz="1400" b="1" i="0" u="none" strike="noStrike" dirty="0">
                          <a:solidFill>
                            <a:srgbClr val="FF0000"/>
                          </a:solidFill>
                          <a:effectLst/>
                          <a:latin typeface="Calibri" panose="020F0502020204030204" pitchFamily="34" charset="0"/>
                        </a:rPr>
                        <a:t>MAY</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pPr algn="r" fontAlgn="b"/>
                      <a:endParaRPr lang="en-US" sz="1400" b="1" i="0" u="none" strike="noStrike">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endParaRPr lang="en-US" sz="1400" b="0" i="0" u="none" strike="noStrike" dirty="0">
                        <a:solidFill>
                          <a:srgbClr val="FF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115523228"/>
                  </a:ext>
                </a:extLst>
              </a:tr>
              <a:tr h="251749">
                <a:tc>
                  <a:txBody>
                    <a:bodyPr/>
                    <a:lstStyle/>
                    <a:p>
                      <a:pPr algn="l" fontAlgn="b"/>
                      <a:r>
                        <a:rPr lang="en-US" sz="1400" b="1" i="0" u="none" strike="noStrike" dirty="0">
                          <a:solidFill>
                            <a:srgbClr val="000000"/>
                          </a:solidFill>
                          <a:effectLst/>
                          <a:latin typeface="Calibri" panose="020F0502020204030204" pitchFamily="34" charset="0"/>
                        </a:rPr>
                        <a:t>   Y-T-D EXPENDITURES</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gridSpan="2">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tc hMerge="1">
                  <a:txBody>
                    <a:bodyPr/>
                    <a:lstStyle/>
                    <a:p>
                      <a:pPr algn="l" fontAlgn="b"/>
                      <a:endParaRPr lang="en-US" sz="1400" b="0" i="0" u="none" strike="noStrike">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529" marR="8529" marT="8529"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0.00</a:t>
                      </a:r>
                    </a:p>
                  </a:txBody>
                  <a:tcPr marL="8345" marR="8345" marT="8345" marB="0" anchor="b">
                    <a:lnL w="6350" cap="flat" cmpd="sng" algn="ctr">
                      <a:solidFill>
                        <a:srgbClr val="000000"/>
                      </a:solidFill>
                      <a:prstDash val="solid"/>
                      <a:round/>
                      <a:headEnd type="none" w="med" len="med"/>
                      <a:tailEnd type="none" w="med" len="med"/>
                    </a:lnL>
                    <a:lnR>
                      <a:noFill/>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546098265"/>
                  </a:ext>
                </a:extLst>
              </a:tr>
              <a:tr h="251749">
                <a:tc gridSpan="3">
                  <a:txBody>
                    <a:bodyPr/>
                    <a:lstStyle/>
                    <a:p>
                      <a:pPr algn="l" fontAlgn="b"/>
                      <a:r>
                        <a:rPr lang="en-US" sz="1400" b="1" i="0" u="none" strike="noStrike" dirty="0">
                          <a:solidFill>
                            <a:srgbClr val="000000"/>
                          </a:solidFill>
                          <a:effectLst/>
                          <a:latin typeface="Calibri" panose="020F0502020204030204" pitchFamily="34" charset="0"/>
                        </a:rPr>
                        <a:t>   UNEXPENDED BALANCE</a:t>
                      </a: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pPr algn="l" fontAlgn="b"/>
                      <a:endParaRPr lang="en-US" sz="1400" b="1"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a:t>
                      </a:r>
                    </a:p>
                  </a:txBody>
                  <a:tcPr marL="8529" marR="8529" marT="8529"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a:t>
                      </a:r>
                    </a:p>
                  </a:txBody>
                  <a:tcPr marL="8529" marR="8529" marT="8529"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529" marR="8529" marT="8529"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345" marR="8345" marT="834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400" b="0" i="0" u="none" strike="noStrike" dirty="0">
                          <a:solidFill>
                            <a:srgbClr val="000000"/>
                          </a:solidFill>
                          <a:effectLst/>
                          <a:latin typeface="Calibri" panose="020F0502020204030204" pitchFamily="34" charset="0"/>
                        </a:rPr>
                        <a:t>0</a:t>
                      </a:r>
                    </a:p>
                  </a:txBody>
                  <a:tcPr marL="8345" marR="8345" marT="8345"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effectLst/>
                          <a:latin typeface="Calibri" panose="020F0502020204030204" pitchFamily="34" charset="0"/>
                        </a:rPr>
                        <a:t> </a:t>
                      </a:r>
                    </a:p>
                  </a:txBody>
                  <a:tcPr marL="8345" marR="8345" marT="8345"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66590725"/>
                  </a:ext>
                </a:extLst>
              </a:tr>
            </a:tbl>
          </a:graphicData>
        </a:graphic>
      </p:graphicFrame>
      <p:sp>
        <p:nvSpPr>
          <p:cNvPr id="6" name="Title 1">
            <a:extLst>
              <a:ext uri="{FF2B5EF4-FFF2-40B4-BE49-F238E27FC236}">
                <a16:creationId xmlns:a16="http://schemas.microsoft.com/office/drawing/2014/main" id="{BE71D277-9877-79D8-4EF0-E49C40E17955}"/>
              </a:ext>
            </a:extLst>
          </p:cNvPr>
          <p:cNvSpPr>
            <a:spLocks noGrp="1"/>
          </p:cNvSpPr>
          <p:nvPr>
            <p:ph type="title"/>
          </p:nvPr>
        </p:nvSpPr>
        <p:spPr>
          <a:xfrm>
            <a:off x="838200" y="365125"/>
            <a:ext cx="10515600" cy="892175"/>
          </a:xfrm>
        </p:spPr>
        <p:txBody>
          <a:bodyPr/>
          <a:lstStyle/>
          <a:p>
            <a:r>
              <a:rPr lang="en-US" b="1" dirty="0">
                <a:solidFill>
                  <a:srgbClr val="5B9BD5"/>
                </a:solidFill>
              </a:rPr>
              <a:t>XS411- Report for Review</a:t>
            </a:r>
          </a:p>
        </p:txBody>
      </p:sp>
      <p:sp>
        <p:nvSpPr>
          <p:cNvPr id="2" name="Multiplication Sign 1">
            <a:extLst>
              <a:ext uri="{FF2B5EF4-FFF2-40B4-BE49-F238E27FC236}">
                <a16:creationId xmlns:a16="http://schemas.microsoft.com/office/drawing/2014/main" id="{31445175-8345-8867-5774-E581F298D890}"/>
              </a:ext>
            </a:extLst>
          </p:cNvPr>
          <p:cNvSpPr/>
          <p:nvPr/>
        </p:nvSpPr>
        <p:spPr>
          <a:xfrm>
            <a:off x="4657061" y="3232297"/>
            <a:ext cx="1020725" cy="978196"/>
          </a:xfrm>
          <a:prstGeom prst="mathMultiply">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4636657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9" name="Picture 8">
            <a:extLst>
              <a:ext uri="{FF2B5EF4-FFF2-40B4-BE49-F238E27FC236}">
                <a16:creationId xmlns:a16="http://schemas.microsoft.com/office/drawing/2014/main" id="{DCB34107-1ACC-DDEF-970E-CCEDE2D530E4}"/>
              </a:ext>
            </a:extLst>
          </p:cNvPr>
          <p:cNvPicPr>
            <a:picLocks noChangeAspect="1"/>
          </p:cNvPicPr>
          <p:nvPr/>
        </p:nvPicPr>
        <p:blipFill>
          <a:blip r:embed="rId2"/>
          <a:stretch>
            <a:fillRect/>
          </a:stretch>
        </p:blipFill>
        <p:spPr>
          <a:xfrm>
            <a:off x="112370" y="227082"/>
            <a:ext cx="11948406" cy="6406834"/>
          </a:xfrm>
          <a:prstGeom prst="rect">
            <a:avLst/>
          </a:prstGeom>
        </p:spPr>
      </p:pic>
    </p:spTree>
    <p:extLst>
      <p:ext uri="{BB962C8B-B14F-4D97-AF65-F5344CB8AC3E}">
        <p14:creationId xmlns:p14="http://schemas.microsoft.com/office/powerpoint/2010/main" val="5532952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5414</TotalTime>
  <Words>7236</Words>
  <Application>Microsoft Office PowerPoint</Application>
  <PresentationFormat>Widescreen</PresentationFormat>
  <Paragraphs>2612</Paragraphs>
  <Slides>90</Slides>
  <Notes>52</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90</vt:i4>
      </vt:variant>
    </vt:vector>
  </HeadingPairs>
  <TitlesOfParts>
    <vt:vector size="105" baseType="lpstr">
      <vt:lpstr>Aptos</vt:lpstr>
      <vt:lpstr>Aptos Display</vt:lpstr>
      <vt:lpstr>Aptos Narrow</vt:lpstr>
      <vt:lpstr>Arial</vt:lpstr>
      <vt:lpstr>Arial Black</vt:lpstr>
      <vt:lpstr>Baguet Script</vt:lpstr>
      <vt:lpstr>Calibri</vt:lpstr>
      <vt:lpstr>Calibri Light</vt:lpstr>
      <vt:lpstr>Courier New</vt:lpstr>
      <vt:lpstr>Franklin Gothic Book</vt:lpstr>
      <vt:lpstr>Source Sans Pro</vt:lpstr>
      <vt:lpstr>Times New Roman</vt:lpstr>
      <vt:lpstr>Univers</vt:lpstr>
      <vt:lpstr>Wingdings</vt:lpstr>
      <vt:lpstr>Office Theme</vt:lpstr>
      <vt:lpstr>PowerPoint Presentation</vt:lpstr>
      <vt:lpstr>A G E N D A</vt:lpstr>
      <vt:lpstr>XS411 Report Review</vt:lpstr>
      <vt:lpstr>XS411- Report for Review</vt:lpstr>
      <vt:lpstr>XS411- Report for Review</vt:lpstr>
      <vt:lpstr>XS411- Report for Review</vt:lpstr>
      <vt:lpstr>XS411- Report for Review</vt:lpstr>
      <vt:lpstr>XS411- Report for Review</vt:lpstr>
      <vt:lpstr>XS411- Report for Review</vt:lpstr>
      <vt:lpstr>XS411- Report for Review</vt:lpstr>
      <vt:lpstr>XS411- Report for Review</vt:lpstr>
      <vt:lpstr>XS411- Report for Review</vt:lpstr>
      <vt:lpstr>XS411- Report for Review</vt:lpstr>
      <vt:lpstr>XS411- Report for Review</vt:lpstr>
      <vt:lpstr>XS411- Report for Review</vt:lpstr>
      <vt:lpstr>XS411- Report for Review</vt:lpstr>
      <vt:lpstr>XS411- Report for Review</vt:lpstr>
      <vt:lpstr>XS411- Report for Review</vt:lpstr>
      <vt:lpstr>XS411- Report for Review</vt:lpstr>
      <vt:lpstr>PowerPoint Presentation</vt:lpstr>
      <vt:lpstr>FY2025-2026 Budget Estimate Narrative Overview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vt:lpstr>
      <vt:lpstr>PowerPoint Presentation</vt:lpstr>
      <vt:lpstr>Budget Issues Document</vt:lpstr>
      <vt:lpstr>PowerPoint Presentation</vt:lpstr>
      <vt:lpstr>Trust Accounts</vt:lpstr>
      <vt:lpstr>Suggestions/Helpful Hints</vt:lpstr>
      <vt:lpstr>Procedure Example</vt:lpstr>
      <vt:lpstr>Procedure Example (continued)</vt:lpstr>
      <vt:lpstr>MUSTS and MUST NOTS</vt:lpstr>
      <vt:lpstr>MUSTS and MUST NOTS (continued)</vt:lpstr>
      <vt:lpstr>Negative Check Adjustments</vt:lpstr>
      <vt:lpstr>Negative Check Adjustments (continued)</vt:lpstr>
      <vt:lpstr>Medicaid Expansion Funding</vt:lpstr>
      <vt:lpstr>Medicaid Expansion Funding (continued)</vt:lpstr>
      <vt:lpstr>Medicaid Expansion Funding (continued)</vt:lpstr>
      <vt:lpstr>PowerPoint Presentation</vt:lpstr>
      <vt:lpstr>PATH NC Implementation</vt:lpstr>
      <vt:lpstr>Indirect Cost Plan</vt:lpstr>
      <vt:lpstr>Sample Cover Letter</vt:lpstr>
      <vt:lpstr>PowerPoint Presentation</vt:lpstr>
      <vt:lpstr>FNS E&amp;T Program Rebranding</vt:lpstr>
      <vt:lpstr>Maintenance of Effort (MOE)</vt:lpstr>
      <vt:lpstr>Where to find amounts…..</vt:lpstr>
      <vt:lpstr>When to meet your MOE</vt:lpstr>
      <vt:lpstr>Tracking your MOE</vt:lpstr>
      <vt:lpstr>CARS Replacement Project Update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Please reach out to your LBL with questions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MARCH 23 &amp; 30, 2021</dc:title>
  <dc:creator>Hedrick, Caroline H</dc:creator>
  <cp:lastModifiedBy>Mills, Latisha M</cp:lastModifiedBy>
  <cp:revision>299</cp:revision>
  <cp:lastPrinted>2024-02-21T18:20:36Z</cp:lastPrinted>
  <dcterms:created xsi:type="dcterms:W3CDTF">2021-03-01T23:22:24Z</dcterms:created>
  <dcterms:modified xsi:type="dcterms:W3CDTF">2025-02-26T23:24:30Z</dcterms:modified>
</cp:coreProperties>
</file>