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5.xml" ContentType="application/vnd.openxmlformats-officedocument.presentationml.notesSlide+xml"/>
  <Override PartName="/ppt/tags/tag14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4"/>
    <p:sldMasterId id="2147483666" r:id="rId5"/>
  </p:sldMasterIdLst>
  <p:notesMasterIdLst>
    <p:notesMasterId r:id="rId21"/>
  </p:notesMasterIdLst>
  <p:sldIdLst>
    <p:sldId id="2080107566" r:id="rId6"/>
    <p:sldId id="2080107583" r:id="rId7"/>
    <p:sldId id="2080107585" r:id="rId8"/>
    <p:sldId id="2080107595" r:id="rId9"/>
    <p:sldId id="2080107589" r:id="rId10"/>
    <p:sldId id="2080107609" r:id="rId11"/>
    <p:sldId id="2080107597" r:id="rId12"/>
    <p:sldId id="2080107598" r:id="rId13"/>
    <p:sldId id="2080107608" r:id="rId14"/>
    <p:sldId id="2080107591" r:id="rId15"/>
    <p:sldId id="2080107601" r:id="rId16"/>
    <p:sldId id="2080107610" r:id="rId17"/>
    <p:sldId id="2080107592" r:id="rId18"/>
    <p:sldId id="2080107602" r:id="rId19"/>
    <p:sldId id="2080107593" r:id="rId20"/>
  </p:sldIdLst>
  <p:sldSz cx="12192000" cy="6858000"/>
  <p:notesSz cx="7077075" cy="9363075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Key Slides" id="{FBF3DD93-D0FD-5842-9126-344F23897D86}">
          <p14:sldIdLst>
            <p14:sldId id="2080107566"/>
            <p14:sldId id="2080107583"/>
            <p14:sldId id="2080107585"/>
            <p14:sldId id="2080107595"/>
            <p14:sldId id="2080107589"/>
            <p14:sldId id="2080107609"/>
            <p14:sldId id="2080107597"/>
            <p14:sldId id="2080107598"/>
            <p14:sldId id="2080107608"/>
            <p14:sldId id="2080107591"/>
            <p14:sldId id="2080107601"/>
            <p14:sldId id="2080107610"/>
            <p14:sldId id="2080107592"/>
            <p14:sldId id="2080107602"/>
            <p14:sldId id="208010759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576" userDrawn="1">
          <p15:clr>
            <a:srgbClr val="A4A3A4"/>
          </p15:clr>
        </p15:guide>
        <p15:guide id="2" pos="192" userDrawn="1">
          <p15:clr>
            <a:srgbClr val="A4A3A4"/>
          </p15:clr>
        </p15:guide>
        <p15:guide id="3" orient="horz" pos="242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Leah Yarbrough" initials="LY" lastIdx="3" clrIdx="6">
    <p:extLst>
      <p:ext uri="{19B8F6BF-5375-455C-9EA6-DF929625EA0E}">
        <p15:presenceInfo xmlns:p15="http://schemas.microsoft.com/office/powerpoint/2012/main" userId="S::leah.yarbrough@ey.com::20de7435-44e8-4df3-9d35-f5771f0488d7" providerId="AD"/>
      </p:ext>
    </p:extLst>
  </p:cmAuthor>
  <p:cmAuthor id="1" name="Mina G Asghari" initials="MGA" lastIdx="42" clrIdx="0">
    <p:extLst>
      <p:ext uri="{19B8F6BF-5375-455C-9EA6-DF929625EA0E}">
        <p15:presenceInfo xmlns:p15="http://schemas.microsoft.com/office/powerpoint/2012/main" userId="S::Mina.Asghari@ey.com::d7919a8a-8aae-4016-b4f7-7f55f7877e03" providerId="AD"/>
      </p:ext>
    </p:extLst>
  </p:cmAuthor>
  <p:cmAuthor id="8" name="Ali Tavakol" initials="AT" lastIdx="21" clrIdx="7">
    <p:extLst>
      <p:ext uri="{19B8F6BF-5375-455C-9EA6-DF929625EA0E}">
        <p15:presenceInfo xmlns:p15="http://schemas.microsoft.com/office/powerpoint/2012/main" userId="Ali Tavakol" providerId="None"/>
      </p:ext>
    </p:extLst>
  </p:cmAuthor>
  <p:cmAuthor id="2" name="Salona H Patel" initials="SHP" lastIdx="15" clrIdx="1">
    <p:extLst>
      <p:ext uri="{19B8F6BF-5375-455C-9EA6-DF929625EA0E}">
        <p15:presenceInfo xmlns:p15="http://schemas.microsoft.com/office/powerpoint/2012/main" userId="S::salona.h.patel@ey.com::bfe3c4a6-4f9c-479b-98cd-751659e1d9e1" providerId="AD"/>
      </p:ext>
    </p:extLst>
  </p:cmAuthor>
  <p:cmAuthor id="9" name="Cora Currieo" initials="CC" lastIdx="22" clrIdx="8">
    <p:extLst>
      <p:ext uri="{19B8F6BF-5375-455C-9EA6-DF929625EA0E}">
        <p15:presenceInfo xmlns:p15="http://schemas.microsoft.com/office/powerpoint/2012/main" userId="S::Cora.Currieo@ey.com::c7052b55-b7cc-46e3-8f98-32297bdbc835" providerId="AD"/>
      </p:ext>
    </p:extLst>
  </p:cmAuthor>
  <p:cmAuthor id="3" name="Zimmerman, Tracy A" initials="ZA" lastIdx="5" clrIdx="2">
    <p:extLst>
      <p:ext uri="{19B8F6BF-5375-455C-9EA6-DF929625EA0E}">
        <p15:presenceInfo xmlns:p15="http://schemas.microsoft.com/office/powerpoint/2012/main" userId="S::tracy.zimmerman@dhhs.nc.gov::6b21ed79-23c3-410f-a0b0-4640357a976c" providerId="AD"/>
      </p:ext>
    </p:extLst>
  </p:cmAuthor>
  <p:cmAuthor id="10" name="Robert G Cox II" initials="RGC II" lastIdx="10" clrIdx="9">
    <p:extLst>
      <p:ext uri="{19B8F6BF-5375-455C-9EA6-DF929625EA0E}">
        <p15:presenceInfo xmlns:p15="http://schemas.microsoft.com/office/powerpoint/2012/main" userId="Robert G Cox II" providerId="None"/>
      </p:ext>
    </p:extLst>
  </p:cmAuthor>
  <p:cmAuthor id="4" name="Laws, Michelle" initials="LM" lastIdx="11" clrIdx="3">
    <p:extLst>
      <p:ext uri="{19B8F6BF-5375-455C-9EA6-DF929625EA0E}">
        <p15:presenceInfo xmlns:p15="http://schemas.microsoft.com/office/powerpoint/2012/main" userId="S::michelle.laws@dhhs.nc.gov::b30d997a-16ed-413f-8f25-a401084a5a18" providerId="AD"/>
      </p:ext>
    </p:extLst>
  </p:cmAuthor>
  <p:cmAuthor id="5" name="Jocelyn Rand" initials="JR" lastIdx="12" clrIdx="4">
    <p:extLst>
      <p:ext uri="{19B8F6BF-5375-455C-9EA6-DF929625EA0E}">
        <p15:presenceInfo xmlns:p15="http://schemas.microsoft.com/office/powerpoint/2012/main" userId="S::Jocelyn.Rand@ey.com::99c3cd0c-f634-42d6-ae95-a087ba5780dc" providerId="AD"/>
      </p:ext>
    </p:extLst>
  </p:cmAuthor>
  <p:cmAuthor id="6" name="Joe Wright" initials="JW" lastIdx="37" clrIdx="5">
    <p:extLst>
      <p:ext uri="{19B8F6BF-5375-455C-9EA6-DF929625EA0E}">
        <p15:presenceInfo xmlns:p15="http://schemas.microsoft.com/office/powerpoint/2012/main" userId="S::joe.wright@ey.com::309886d7-05bc-4a82-97ec-201b86cfd3b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014273"/>
    <a:srgbClr val="FF9900"/>
    <a:srgbClr val="FFEBCC"/>
    <a:srgbClr val="114269"/>
    <a:srgbClr val="58B6C0"/>
    <a:srgbClr val="3D82B4"/>
    <a:srgbClr val="294158"/>
    <a:srgbClr val="DAE3F3"/>
    <a:srgbClr val="DBE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29E96F-384A-A44E-9068-598727E5AD8F}" v="18" dt="2022-01-05T20:20:35.3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13"/>
    <p:restoredTop sz="94694"/>
  </p:normalViewPr>
  <p:slideViewPr>
    <p:cSldViewPr snapToGrid="0" snapToObjects="1">
      <p:cViewPr varScale="1">
        <p:scale>
          <a:sx n="38" d="100"/>
          <a:sy n="38" d="100"/>
        </p:scale>
        <p:origin x="888" y="42"/>
      </p:cViewPr>
      <p:guideLst>
        <p:guide orient="horz" pos="3576"/>
        <p:guide pos="192"/>
        <p:guide orient="horz" pos="24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commentAuthors" Target="commentAuthors.xml"/><Relationship Id="rId28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gs" Target="tags/tag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66733" cy="469780"/>
          </a:xfrm>
          <a:prstGeom prst="rect">
            <a:avLst/>
          </a:prstGeom>
        </p:spPr>
        <p:txBody>
          <a:bodyPr vert="horz" lIns="93924" tIns="46962" rIns="93924" bIns="469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6" y="0"/>
            <a:ext cx="3066733" cy="469780"/>
          </a:xfrm>
          <a:prstGeom prst="rect">
            <a:avLst/>
          </a:prstGeom>
        </p:spPr>
        <p:txBody>
          <a:bodyPr vert="horz" lIns="93924" tIns="46962" rIns="93924" bIns="46962" rtlCol="0"/>
          <a:lstStyle>
            <a:lvl1pPr algn="r">
              <a:defRPr sz="1200"/>
            </a:lvl1pPr>
          </a:lstStyle>
          <a:p>
            <a:fld id="{5D46D227-ACBA-7645-BEED-96FC04248BE1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1169988"/>
            <a:ext cx="5619750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24" tIns="46962" rIns="93924" bIns="469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505981"/>
            <a:ext cx="5661660" cy="3686711"/>
          </a:xfrm>
          <a:prstGeom prst="rect">
            <a:avLst/>
          </a:prstGeom>
        </p:spPr>
        <p:txBody>
          <a:bodyPr vert="horz" lIns="93924" tIns="46962" rIns="93924" bIns="469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93298"/>
            <a:ext cx="3066733" cy="469779"/>
          </a:xfrm>
          <a:prstGeom prst="rect">
            <a:avLst/>
          </a:prstGeom>
        </p:spPr>
        <p:txBody>
          <a:bodyPr vert="horz" lIns="93924" tIns="46962" rIns="93924" bIns="469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6" y="8893298"/>
            <a:ext cx="3066733" cy="469779"/>
          </a:xfrm>
          <a:prstGeom prst="rect">
            <a:avLst/>
          </a:prstGeom>
        </p:spPr>
        <p:txBody>
          <a:bodyPr vert="horz" lIns="93924" tIns="46962" rIns="93924" bIns="46962" rtlCol="0" anchor="b"/>
          <a:lstStyle>
            <a:lvl1pPr algn="r">
              <a:defRPr sz="1200"/>
            </a:lvl1pPr>
          </a:lstStyle>
          <a:p>
            <a:fld id="{5C540A96-DAB0-8B40-A725-DF124D49D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362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540A96-DAB0-8B40-A725-DF124D49D4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598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540A96-DAB0-8B40-A725-DF124D49D43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076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540A96-DAB0-8B40-A725-DF124D49D43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134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540A96-DAB0-8B40-A725-DF124D49D43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595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540A96-DAB0-8B40-A725-DF124D49D43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28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ubtitle 2">
            <a:extLst>
              <a:ext uri="{FF2B5EF4-FFF2-40B4-BE49-F238E27FC236}">
                <a16:creationId xmlns:a16="http://schemas.microsoft.com/office/drawing/2014/main" id="{FB27D012-A4F8-BA49-A380-23B882DF96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0791" y="4224271"/>
            <a:ext cx="3745970" cy="328101"/>
          </a:xfrm>
          <a:prstGeom prst="rect">
            <a:avLst/>
          </a:prstGeom>
        </p:spPr>
        <p:txBody>
          <a:bodyPr anchor="b">
            <a:normAutofit lnSpcReduction="10000"/>
          </a:bodyPr>
          <a:lstStyle>
            <a:lvl1pPr marL="0" indent="0">
              <a:buNone/>
              <a:defRPr/>
            </a:lvl1pPr>
          </a:lstStyle>
          <a:p>
            <a:pPr algn="l"/>
            <a:endParaRPr lang="en-US" sz="1400">
              <a:cs typeface="Calibri" panose="020F050202020403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DE682AD-EAEA-2548-9622-F1691EF30534}"/>
              </a:ext>
            </a:extLst>
          </p:cNvPr>
          <p:cNvSpPr/>
          <p:nvPr userDrawn="1"/>
        </p:nvSpPr>
        <p:spPr>
          <a:xfrm>
            <a:off x="0" y="6045959"/>
            <a:ext cx="12192000" cy="812704"/>
          </a:xfrm>
          <a:prstGeom prst="rect">
            <a:avLst/>
          </a:prstGeom>
          <a:solidFill>
            <a:srgbClr val="0143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NC DHHS COVID – 19 Response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E78BBF4-7326-B24C-8D9C-EA72719279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56" b="89904" l="3514" r="98649">
                        <a14:foregroundMark x1="16351" y1="10096" x2="4324" y2="23317"/>
                        <a14:foregroundMark x1="4324" y1="23317" x2="4054" y2="50240"/>
                        <a14:foregroundMark x1="4054" y1="50240" x2="9054" y2="60577"/>
                        <a14:foregroundMark x1="9054" y1="60577" x2="15676" y2="64663"/>
                        <a14:foregroundMark x1="15676" y1="64663" x2="22973" y2="63221"/>
                        <a14:foregroundMark x1="22973" y1="63221" x2="25541" y2="51683"/>
                        <a14:foregroundMark x1="25541" y1="51683" x2="26216" y2="38702"/>
                        <a14:foregroundMark x1="26216" y1="38702" x2="23108" y2="27163"/>
                        <a14:foregroundMark x1="23108" y1="27163" x2="13919" y2="30769"/>
                        <a14:foregroundMark x1="13919" y1="30769" x2="8108" y2="43750"/>
                        <a14:foregroundMark x1="8108" y1="43750" x2="12703" y2="58654"/>
                        <a14:foregroundMark x1="12703" y1="58654" x2="19595" y2="55048"/>
                        <a14:foregroundMark x1="19595" y1="55048" x2="18649" y2="25962"/>
                        <a14:foregroundMark x1="18649" y1="25962" x2="12297" y2="19952"/>
                        <a14:foregroundMark x1="12297" y1="19952" x2="6892" y2="40144"/>
                        <a14:foregroundMark x1="6892" y1="40144" x2="8649" y2="54087"/>
                        <a14:foregroundMark x1="8649" y1="54087" x2="19865" y2="62260"/>
                        <a14:foregroundMark x1="19865" y1="62260" x2="29189" y2="63462"/>
                        <a14:foregroundMark x1="29189" y1="63462" x2="30676" y2="47356"/>
                        <a14:foregroundMark x1="30676" y1="47356" x2="23784" y2="22356"/>
                        <a14:foregroundMark x1="23784" y1="22356" x2="17162" y2="23317"/>
                        <a14:foregroundMark x1="40405" y1="25481" x2="87838" y2="27885"/>
                        <a14:foregroundMark x1="87838" y1="27885" x2="94730" y2="34615"/>
                        <a14:foregroundMark x1="94730" y1="34615" x2="95270" y2="48558"/>
                        <a14:foregroundMark x1="95270" y1="48558" x2="93919" y2="60337"/>
                        <a14:foregroundMark x1="93919" y1="60337" x2="61757" y2="51683"/>
                        <a14:foregroundMark x1="61757" y1="51683" x2="46892" y2="53365"/>
                        <a14:foregroundMark x1="46892" y1="53365" x2="39324" y2="51202"/>
                        <a14:foregroundMark x1="39324" y1="51202" x2="36622" y2="39904"/>
                        <a14:foregroundMark x1="36622" y1="39904" x2="37027" y2="27404"/>
                        <a14:foregroundMark x1="37027" y1="27404" x2="42297" y2="25962"/>
                        <a14:foregroundMark x1="81622" y1="54087" x2="66216" y2="53846"/>
                        <a14:foregroundMark x1="66216" y1="53846" x2="51486" y2="42788"/>
                        <a14:foregroundMark x1="51486" y1="42788" x2="53243" y2="31010"/>
                        <a14:foregroundMark x1="53243" y1="31010" x2="60270" y2="24519"/>
                        <a14:foregroundMark x1="60270" y1="24519" x2="69459" y2="23317"/>
                        <a14:foregroundMark x1="69459" y1="23317" x2="84189" y2="36779"/>
                        <a14:foregroundMark x1="84189" y1="36779" x2="83378" y2="50240"/>
                        <a14:foregroundMark x1="83378" y1="50240" x2="68514" y2="51202"/>
                        <a14:foregroundMark x1="66892" y1="28846" x2="59189" y2="32933"/>
                        <a14:foregroundMark x1="59189" y1="32933" x2="90405" y2="36298"/>
                        <a14:foregroundMark x1="90405" y1="36298" x2="62703" y2="51683"/>
                        <a14:foregroundMark x1="62703" y1="51683" x2="74595" y2="46394"/>
                        <a14:foregroundMark x1="73919" y1="42788" x2="73919" y2="38221"/>
                        <a14:foregroundMark x1="64730" y1="37019" x2="64730" y2="37019"/>
                        <a14:foregroundMark x1="64730" y1="38942" x2="71081" y2="43990"/>
                        <a14:foregroundMark x1="71081" y1="43990" x2="71216" y2="43990"/>
                        <a14:foregroundMark x1="54324" y1="37500" x2="64595" y2="38942"/>
                        <a14:foregroundMark x1="47297" y1="30529" x2="52027" y2="30529"/>
                        <a14:foregroundMark x1="37838" y1="41827" x2="47973" y2="40865"/>
                        <a14:foregroundMark x1="82297" y1="48798" x2="97703" y2="48798"/>
                        <a14:foregroundMark x1="40000" y1="31971" x2="54189" y2="38702"/>
                        <a14:foregroundMark x1="5811" y1="21875" x2="2838" y2="34856"/>
                        <a14:foregroundMark x1="2838" y1="34856" x2="2838" y2="48317"/>
                        <a14:foregroundMark x1="2838" y1="48317" x2="6757" y2="59375"/>
                        <a14:foregroundMark x1="6757" y1="59375" x2="7297" y2="59615"/>
                        <a14:foregroundMark x1="3378" y1="27404" x2="2027" y2="39663"/>
                        <a14:foregroundMark x1="2027" y1="39663" x2="3514" y2="51923"/>
                        <a14:foregroundMark x1="3514" y1="51923" x2="4459" y2="54327"/>
                        <a14:foregroundMark x1="40000" y1="48077" x2="81081" y2="48077"/>
                        <a14:foregroundMark x1="37838" y1="30288" x2="43649" y2="24038"/>
                        <a14:foregroundMark x1="43649" y1="24038" x2="50811" y2="24760"/>
                        <a14:foregroundMark x1="50811" y1="24760" x2="73378" y2="22115"/>
                        <a14:foregroundMark x1="73378" y1="22115" x2="94865" y2="23798"/>
                        <a14:foregroundMark x1="94865" y1="23798" x2="98649" y2="49279"/>
                        <a14:foregroundMark x1="98649" y1="49279" x2="94595" y2="59856"/>
                        <a14:foregroundMark x1="94595" y1="59856" x2="81081" y2="61298"/>
                        <a14:foregroundMark x1="81081" y1="61298" x2="74324" y2="55529"/>
                        <a14:foregroundMark x1="74324" y1="55529" x2="66757" y2="53365"/>
                        <a14:foregroundMark x1="66757" y1="53365" x2="43784" y2="58173"/>
                        <a14:foregroundMark x1="43784" y1="58173" x2="38108" y2="50721"/>
                        <a14:foregroundMark x1="38108" y1="50721" x2="37027" y2="30529"/>
                        <a14:backgroundMark x1="31081" y1="19471" x2="38108" y2="20673"/>
                        <a14:backgroundMark x1="38108" y1="20673" x2="39189" y2="21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22" y="4599709"/>
            <a:ext cx="3197561" cy="17655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C96F223-4CCF-45CF-9BE7-501CC4AB7E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5001" r="37472"/>
          <a:stretch/>
        </p:blipFill>
        <p:spPr>
          <a:xfrm>
            <a:off x="6222850" y="-1"/>
            <a:ext cx="5969150" cy="604595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7DDF2AD-848E-434F-8080-6A9B4C07DC57}"/>
              </a:ext>
            </a:extLst>
          </p:cNvPr>
          <p:cNvSpPr/>
          <p:nvPr userDrawn="1"/>
        </p:nvSpPr>
        <p:spPr>
          <a:xfrm>
            <a:off x="6222850" y="-2"/>
            <a:ext cx="5969150" cy="604596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4639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001A1305-9D9A-3F46-9A25-CA8C8ABB49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66024" y="6367369"/>
            <a:ext cx="14496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fld id="{11F27F3A-B3E9-41ED-AF8F-A365F10BB65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245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FD88884-926A-44C2-9718-A561C23068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56" b="89904" l="3514" r="98649">
                        <a14:foregroundMark x1="16351" y1="10096" x2="4324" y2="23317"/>
                        <a14:foregroundMark x1="4324" y1="23317" x2="4054" y2="50240"/>
                        <a14:foregroundMark x1="4054" y1="50240" x2="9054" y2="60577"/>
                        <a14:foregroundMark x1="9054" y1="60577" x2="15676" y2="64663"/>
                        <a14:foregroundMark x1="15676" y1="64663" x2="22973" y2="63221"/>
                        <a14:foregroundMark x1="22973" y1="63221" x2="25541" y2="51683"/>
                        <a14:foregroundMark x1="25541" y1="51683" x2="26216" y2="38702"/>
                        <a14:foregroundMark x1="26216" y1="38702" x2="23108" y2="27163"/>
                        <a14:foregroundMark x1="23108" y1="27163" x2="13919" y2="30769"/>
                        <a14:foregroundMark x1="13919" y1="30769" x2="8108" y2="43750"/>
                        <a14:foregroundMark x1="8108" y1="43750" x2="12703" y2="58654"/>
                        <a14:foregroundMark x1="12703" y1="58654" x2="19595" y2="55048"/>
                        <a14:foregroundMark x1="19595" y1="55048" x2="18649" y2="25962"/>
                        <a14:foregroundMark x1="18649" y1="25962" x2="12297" y2="19952"/>
                        <a14:foregroundMark x1="12297" y1="19952" x2="6892" y2="40144"/>
                        <a14:foregroundMark x1="6892" y1="40144" x2="8649" y2="54087"/>
                        <a14:foregroundMark x1="8649" y1="54087" x2="19865" y2="62260"/>
                        <a14:foregroundMark x1="19865" y1="62260" x2="29189" y2="63462"/>
                        <a14:foregroundMark x1="29189" y1="63462" x2="30676" y2="47356"/>
                        <a14:foregroundMark x1="30676" y1="47356" x2="23784" y2="22356"/>
                        <a14:foregroundMark x1="23784" y1="22356" x2="17162" y2="23317"/>
                        <a14:foregroundMark x1="40405" y1="25481" x2="87838" y2="27885"/>
                        <a14:foregroundMark x1="87838" y1="27885" x2="94730" y2="34615"/>
                        <a14:foregroundMark x1="94730" y1="34615" x2="95270" y2="48558"/>
                        <a14:foregroundMark x1="95270" y1="48558" x2="93919" y2="60337"/>
                        <a14:foregroundMark x1="93919" y1="60337" x2="61757" y2="51683"/>
                        <a14:foregroundMark x1="61757" y1="51683" x2="46892" y2="53365"/>
                        <a14:foregroundMark x1="46892" y1="53365" x2="39324" y2="51202"/>
                        <a14:foregroundMark x1="39324" y1="51202" x2="36622" y2="39904"/>
                        <a14:foregroundMark x1="36622" y1="39904" x2="37027" y2="27404"/>
                        <a14:foregroundMark x1="37027" y1="27404" x2="42297" y2="25962"/>
                        <a14:foregroundMark x1="81622" y1="54087" x2="66216" y2="53846"/>
                        <a14:foregroundMark x1="66216" y1="53846" x2="51486" y2="42788"/>
                        <a14:foregroundMark x1="51486" y1="42788" x2="53243" y2="31010"/>
                        <a14:foregroundMark x1="53243" y1="31010" x2="60270" y2="24519"/>
                        <a14:foregroundMark x1="60270" y1="24519" x2="69459" y2="23317"/>
                        <a14:foregroundMark x1="69459" y1="23317" x2="84189" y2="36779"/>
                        <a14:foregroundMark x1="84189" y1="36779" x2="83378" y2="50240"/>
                        <a14:foregroundMark x1="83378" y1="50240" x2="68514" y2="51202"/>
                        <a14:foregroundMark x1="66892" y1="28846" x2="59189" y2="32933"/>
                        <a14:foregroundMark x1="59189" y1="32933" x2="90405" y2="36298"/>
                        <a14:foregroundMark x1="90405" y1="36298" x2="62703" y2="51683"/>
                        <a14:foregroundMark x1="62703" y1="51683" x2="74595" y2="46394"/>
                        <a14:foregroundMark x1="73919" y1="42788" x2="73919" y2="38221"/>
                        <a14:foregroundMark x1="64730" y1="37019" x2="64730" y2="37019"/>
                        <a14:foregroundMark x1="64730" y1="38942" x2="71081" y2="43990"/>
                        <a14:foregroundMark x1="71081" y1="43990" x2="71216" y2="43990"/>
                        <a14:foregroundMark x1="54324" y1="37500" x2="64595" y2="38942"/>
                        <a14:foregroundMark x1="47297" y1="30529" x2="52027" y2="30529"/>
                        <a14:foregroundMark x1="37838" y1="41827" x2="47973" y2="40865"/>
                        <a14:foregroundMark x1="82297" y1="48798" x2="97703" y2="48798"/>
                        <a14:foregroundMark x1="40000" y1="31971" x2="54189" y2="38702"/>
                        <a14:foregroundMark x1="5811" y1="21875" x2="2838" y2="34856"/>
                        <a14:foregroundMark x1="2838" y1="34856" x2="2838" y2="48317"/>
                        <a14:foregroundMark x1="2838" y1="48317" x2="6757" y2="59375"/>
                        <a14:foregroundMark x1="6757" y1="59375" x2="7297" y2="59615"/>
                        <a14:foregroundMark x1="3378" y1="27404" x2="2027" y2="39663"/>
                        <a14:foregroundMark x1="2027" y1="39663" x2="3514" y2="51923"/>
                        <a14:foregroundMark x1="3514" y1="51923" x2="4459" y2="54327"/>
                        <a14:foregroundMark x1="40000" y1="48077" x2="81081" y2="48077"/>
                        <a14:foregroundMark x1="37838" y1="30288" x2="43649" y2="24038"/>
                        <a14:foregroundMark x1="43649" y1="24038" x2="50811" y2="24760"/>
                        <a14:foregroundMark x1="50811" y1="24760" x2="73378" y2="22115"/>
                        <a14:foregroundMark x1="73378" y1="22115" x2="94865" y2="23798"/>
                        <a14:foregroundMark x1="94865" y1="23798" x2="98649" y2="49279"/>
                        <a14:foregroundMark x1="98649" y1="49279" x2="94595" y2="59856"/>
                        <a14:foregroundMark x1="94595" y1="59856" x2="81081" y2="61298"/>
                        <a14:foregroundMark x1="81081" y1="61298" x2="74324" y2="55529"/>
                        <a14:foregroundMark x1="74324" y1="55529" x2="66757" y2="53365"/>
                        <a14:foregroundMark x1="66757" y1="53365" x2="43784" y2="58173"/>
                        <a14:foregroundMark x1="43784" y1="58173" x2="38108" y2="50721"/>
                        <a14:foregroundMark x1="38108" y1="50721" x2="37027" y2="30529"/>
                        <a14:backgroundMark x1="31081" y1="19471" x2="38108" y2="20673"/>
                        <a14:backgroundMark x1="38108" y1="20673" x2="39189" y2="21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3098" y="6233421"/>
            <a:ext cx="1131146" cy="62457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9AA222C-D4F1-4CD6-B4BC-7408E9C7D251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87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184" y="121332"/>
            <a:ext cx="11493631" cy="592562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Holder 6">
            <a:extLst>
              <a:ext uri="{FF2B5EF4-FFF2-40B4-BE49-F238E27FC236}">
                <a16:creationId xmlns:a16="http://schemas.microsoft.com/office/drawing/2014/main" id="{A670CC45-FBF9-1043-8627-72B5FC201475}"/>
              </a:ext>
            </a:extLst>
          </p:cNvPr>
          <p:cNvSpPr txBox="1">
            <a:spLocks/>
          </p:cNvSpPr>
          <p:nvPr userDrawn="1"/>
        </p:nvSpPr>
        <p:spPr>
          <a:xfrm>
            <a:off x="11562533" y="6508582"/>
            <a:ext cx="419008" cy="15388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500" b="0" i="0" kern="1200">
                <a:solidFill>
                  <a:srgbClr val="6F7072"/>
                </a:solidFill>
                <a:latin typeface="EYInterstate Light"/>
                <a:ea typeface="+mn-ea"/>
                <a:cs typeface="EYInterstate 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049" algn="ctr"/>
            <a:fld id="{81D60167-4931-47E6-BA6A-407CBD079E47}" type="slidenum">
              <a:rPr lang="en-US" sz="999" smtClean="0">
                <a:solidFill>
                  <a:srgbClr val="808080"/>
                </a:solidFill>
                <a:latin typeface="Century Gothic" panose="020B0502020202020204" pitchFamily="34" charset="0"/>
              </a:rPr>
              <a:pPr marL="19049" algn="ctr"/>
              <a:t>‹#›</a:t>
            </a:fld>
            <a:endParaRPr lang="en-US" sz="999">
              <a:solidFill>
                <a:srgbClr val="80808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E2F2300-FD7F-49A2-AD1C-882AD5CF52CC}"/>
              </a:ext>
            </a:extLst>
          </p:cNvPr>
          <p:cNvCxnSpPr>
            <a:cxnSpLocks/>
          </p:cNvCxnSpPr>
          <p:nvPr userDrawn="1"/>
        </p:nvCxnSpPr>
        <p:spPr>
          <a:xfrm flipV="1">
            <a:off x="349185" y="713894"/>
            <a:ext cx="11474771" cy="930"/>
          </a:xfrm>
          <a:prstGeom prst="straightConnector1">
            <a:avLst/>
          </a:prstGeom>
          <a:noFill/>
          <a:ln w="28575" cap="flat" cmpd="sng" algn="ctr">
            <a:solidFill>
              <a:srgbClr val="0070C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688517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debar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">
            <a:extLst>
              <a:ext uri="{FF2B5EF4-FFF2-40B4-BE49-F238E27FC236}">
                <a16:creationId xmlns:a16="http://schemas.microsoft.com/office/drawing/2014/main" id="{0FEC781B-6995-FC4B-8081-5377A71B27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18C91035-5E9C-427C-BB14-3C95EF5EA9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7366001" cy="45720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86D2EDA-1064-496E-9F5C-3A8317F76D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77224" y="1600200"/>
            <a:ext cx="3457575" cy="45720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1630025" y="6515100"/>
            <a:ext cx="457200" cy="228600"/>
          </a:xfrm>
        </p:spPr>
        <p:txBody>
          <a:bodyPr/>
          <a:lstStyle/>
          <a:p>
            <a:fld id="{000F85C7-EC28-5C4D-9577-C5634B0753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08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97C43D-4F1B-43DA-A0C6-DA6B6708E1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6753" y="2504281"/>
            <a:ext cx="4445484" cy="1202318"/>
          </a:xfrm>
        </p:spPr>
        <p:txBody>
          <a:bodyPr vert="horz" lIns="0" tIns="0" rIns="0" bIns="0" rtlCol="0" anchor="ctr" anchorCtr="0">
            <a:noAutofit/>
          </a:bodyPr>
          <a:lstStyle>
            <a:lvl1pPr marL="0" indent="0">
              <a:buNone/>
              <a:defRPr kumimoji="0" lang="en-IN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 panose="02000506000000020004" pitchFamily="2" charset="0"/>
                <a:ea typeface="+mj-ea"/>
                <a:cs typeface="+mj-cs"/>
              </a:defRPr>
            </a:lvl1pPr>
          </a:lstStyle>
          <a:p>
            <a:pPr marL="267319" marR="0" lvl="0" indent="-267319" defTabSz="755512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Chapter Title</a:t>
            </a:r>
            <a:endParaRPr lang="en-IN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B00D41-84A6-4D84-AAAE-0067EC8AF9C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77F6EB-21D5-4EE8-8A81-25BDB5A28BA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A7FF3F-46CF-4130-9246-1A95F22F2C1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609601" y="6516456"/>
            <a:ext cx="884088" cy="180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Page </a:t>
            </a:r>
            <a:fld id="{F1BC30E3-FFE5-4B91-AA19-87A149EBB9EE}" type="slidenum">
              <a:rPr smtClean="0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9779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B5841F1B-4504-0E43-818D-A592EF13E9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723" y="0"/>
            <a:ext cx="6555474" cy="6365290"/>
          </a:xfrm>
          <a:prstGeom prst="rect">
            <a:avLst/>
          </a:prstGeom>
        </p:spPr>
      </p:pic>
      <p:sp>
        <p:nvSpPr>
          <p:cNvPr id="19" name="Subtitle 2">
            <a:extLst>
              <a:ext uri="{FF2B5EF4-FFF2-40B4-BE49-F238E27FC236}">
                <a16:creationId xmlns:a16="http://schemas.microsoft.com/office/drawing/2014/main" id="{FB27D012-A4F8-BA49-A380-23B882DF96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0791" y="4224271"/>
            <a:ext cx="3745970" cy="328101"/>
          </a:xfrm>
          <a:prstGeom prst="rect">
            <a:avLst/>
          </a:prstGeom>
        </p:spPr>
        <p:txBody>
          <a:bodyPr anchor="b">
            <a:normAutofit lnSpcReduction="10000"/>
          </a:bodyPr>
          <a:lstStyle>
            <a:lvl1pPr marL="0" indent="0">
              <a:buNone/>
              <a:defRPr/>
            </a:lvl1pPr>
          </a:lstStyle>
          <a:p>
            <a:pPr algn="l"/>
            <a:endParaRPr lang="en-US" sz="1400">
              <a:cs typeface="Calibri" panose="020F050202020403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DE682AD-EAEA-2548-9622-F1691EF30534}"/>
              </a:ext>
            </a:extLst>
          </p:cNvPr>
          <p:cNvSpPr/>
          <p:nvPr userDrawn="1"/>
        </p:nvSpPr>
        <p:spPr>
          <a:xfrm>
            <a:off x="0" y="6045959"/>
            <a:ext cx="12192000" cy="812704"/>
          </a:xfrm>
          <a:prstGeom prst="rect">
            <a:avLst/>
          </a:prstGeom>
          <a:solidFill>
            <a:srgbClr val="0A46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NCDHHS COVID – 19 Response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DC0948-870B-1B43-B66F-5B19A0178C7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84" y="4664730"/>
            <a:ext cx="3330783" cy="1268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777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001A1305-9D9A-3F46-9A25-CA8C8ABB49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66024" y="6367369"/>
            <a:ext cx="14496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fld id="{11F27F3A-B3E9-41ED-AF8F-A365F10BB65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253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184" y="121332"/>
            <a:ext cx="11493631" cy="592562"/>
          </a:xfrm>
        </p:spPr>
        <p:txBody>
          <a:bodyPr anchor="ctr"/>
          <a:lstStyle>
            <a:lvl1pPr>
              <a:defRPr sz="2400">
                <a:solidFill>
                  <a:srgbClr val="01437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Holder 6">
            <a:extLst>
              <a:ext uri="{FF2B5EF4-FFF2-40B4-BE49-F238E27FC236}">
                <a16:creationId xmlns:a16="http://schemas.microsoft.com/office/drawing/2014/main" id="{A670CC45-FBF9-1043-8627-72B5FC201475}"/>
              </a:ext>
            </a:extLst>
          </p:cNvPr>
          <p:cNvSpPr txBox="1">
            <a:spLocks/>
          </p:cNvSpPr>
          <p:nvPr userDrawn="1"/>
        </p:nvSpPr>
        <p:spPr>
          <a:xfrm>
            <a:off x="11562533" y="6508582"/>
            <a:ext cx="419008" cy="15388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500" b="0" i="0" kern="1200">
                <a:solidFill>
                  <a:srgbClr val="6F7072"/>
                </a:solidFill>
                <a:latin typeface="EYInterstate Light"/>
                <a:ea typeface="+mn-ea"/>
                <a:cs typeface="EYInterstate 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049" algn="ctr"/>
            <a:fld id="{81D60167-4931-47E6-BA6A-407CBD079E47}" type="slidenum">
              <a:rPr lang="en-US" sz="999" smtClean="0">
                <a:solidFill>
                  <a:srgbClr val="808080"/>
                </a:solidFill>
                <a:latin typeface="Century Gothic" panose="020B0502020202020204" pitchFamily="34" charset="0"/>
              </a:rPr>
              <a:pPr marL="19049" algn="ctr"/>
              <a:t>‹#›</a:t>
            </a:fld>
            <a:endParaRPr lang="en-US" sz="999">
              <a:solidFill>
                <a:srgbClr val="80808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E2F2300-FD7F-49A2-AD1C-882AD5CF52CC}"/>
              </a:ext>
            </a:extLst>
          </p:cNvPr>
          <p:cNvCxnSpPr>
            <a:cxnSpLocks/>
          </p:cNvCxnSpPr>
          <p:nvPr userDrawn="1"/>
        </p:nvCxnSpPr>
        <p:spPr>
          <a:xfrm flipV="1">
            <a:off x="349185" y="713894"/>
            <a:ext cx="11474771" cy="930"/>
          </a:xfrm>
          <a:prstGeom prst="straightConnector1">
            <a:avLst/>
          </a:prstGeom>
          <a:noFill/>
          <a:ln w="28575" cap="flat" cmpd="sng" algn="ctr">
            <a:solidFill>
              <a:srgbClr val="014373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C399B7AE-4BF1-C244-81B6-5F5BFDBD6A4F}"/>
              </a:ext>
            </a:extLst>
          </p:cNvPr>
          <p:cNvSpPr txBox="1"/>
          <p:nvPr userDrawn="1"/>
        </p:nvSpPr>
        <p:spPr>
          <a:xfrm>
            <a:off x="1878496" y="6500191"/>
            <a:ext cx="1847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00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860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.v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3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2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slideLayout" Target="../slideLayouts/slideLayout9.xml"/><Relationship Id="rId7" Type="http://schemas.openxmlformats.org/officeDocument/2006/relationships/tags" Target="../tags/tag5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ags" Target="../tags/tag4.xml"/><Relationship Id="rId5" Type="http://schemas.openxmlformats.org/officeDocument/2006/relationships/vmlDrawing" Target="../drawings/vmlDrawing2.vml"/><Relationship Id="rId4" Type="http://schemas.openxmlformats.org/officeDocument/2006/relationships/theme" Target="../theme/theme2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2381040487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Slide" r:id="rId11" imgW="270" imgH="270" progId="TCLayout.ActiveDocument.1">
                  <p:embed/>
                </p:oleObj>
              </mc:Choice>
              <mc:Fallback>
                <p:oleObj name="think-cell Slide" r:id="rId11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10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3600" b="1">
              <a:solidFill>
                <a:srgbClr val="FFFFFF"/>
              </a:solidFill>
              <a:sym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6024" y="6367369"/>
            <a:ext cx="14496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F27F3A-B3E9-41ED-AF8F-A365F10BB65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0976EF-8399-834C-8264-9CAD6A5424F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856" b="89904" l="3514" r="98649">
                        <a14:foregroundMark x1="16351" y1="10096" x2="4324" y2="23317"/>
                        <a14:foregroundMark x1="4324" y1="23317" x2="4054" y2="50240"/>
                        <a14:foregroundMark x1="4054" y1="50240" x2="9054" y2="60577"/>
                        <a14:foregroundMark x1="9054" y1="60577" x2="15676" y2="64663"/>
                        <a14:foregroundMark x1="15676" y1="64663" x2="22973" y2="63221"/>
                        <a14:foregroundMark x1="22973" y1="63221" x2="25541" y2="51683"/>
                        <a14:foregroundMark x1="25541" y1="51683" x2="26216" y2="38702"/>
                        <a14:foregroundMark x1="26216" y1="38702" x2="23108" y2="27163"/>
                        <a14:foregroundMark x1="23108" y1="27163" x2="13919" y2="30769"/>
                        <a14:foregroundMark x1="13919" y1="30769" x2="8108" y2="43750"/>
                        <a14:foregroundMark x1="8108" y1="43750" x2="12703" y2="58654"/>
                        <a14:foregroundMark x1="12703" y1="58654" x2="19595" y2="55048"/>
                        <a14:foregroundMark x1="19595" y1="55048" x2="18649" y2="25962"/>
                        <a14:foregroundMark x1="18649" y1="25962" x2="12297" y2="19952"/>
                        <a14:foregroundMark x1="12297" y1="19952" x2="6892" y2="40144"/>
                        <a14:foregroundMark x1="6892" y1="40144" x2="8649" y2="54087"/>
                        <a14:foregroundMark x1="8649" y1="54087" x2="19865" y2="62260"/>
                        <a14:foregroundMark x1="19865" y1="62260" x2="29189" y2="63462"/>
                        <a14:foregroundMark x1="29189" y1="63462" x2="30676" y2="47356"/>
                        <a14:foregroundMark x1="30676" y1="47356" x2="23784" y2="22356"/>
                        <a14:foregroundMark x1="23784" y1="22356" x2="17162" y2="23317"/>
                        <a14:foregroundMark x1="40405" y1="25481" x2="87838" y2="27885"/>
                        <a14:foregroundMark x1="87838" y1="27885" x2="94730" y2="34615"/>
                        <a14:foregroundMark x1="94730" y1="34615" x2="95270" y2="48558"/>
                        <a14:foregroundMark x1="95270" y1="48558" x2="93919" y2="60337"/>
                        <a14:foregroundMark x1="93919" y1="60337" x2="61757" y2="51683"/>
                        <a14:foregroundMark x1="61757" y1="51683" x2="46892" y2="53365"/>
                        <a14:foregroundMark x1="46892" y1="53365" x2="39324" y2="51202"/>
                        <a14:foregroundMark x1="39324" y1="51202" x2="36622" y2="39904"/>
                        <a14:foregroundMark x1="36622" y1="39904" x2="37027" y2="27404"/>
                        <a14:foregroundMark x1="37027" y1="27404" x2="42297" y2="25962"/>
                        <a14:foregroundMark x1="81622" y1="54087" x2="66216" y2="53846"/>
                        <a14:foregroundMark x1="66216" y1="53846" x2="51486" y2="42788"/>
                        <a14:foregroundMark x1="51486" y1="42788" x2="53243" y2="31010"/>
                        <a14:foregroundMark x1="53243" y1="31010" x2="60270" y2="24519"/>
                        <a14:foregroundMark x1="60270" y1="24519" x2="69459" y2="23317"/>
                        <a14:foregroundMark x1="69459" y1="23317" x2="84189" y2="36779"/>
                        <a14:foregroundMark x1="84189" y1="36779" x2="83378" y2="50240"/>
                        <a14:foregroundMark x1="83378" y1="50240" x2="68514" y2="51202"/>
                        <a14:foregroundMark x1="66892" y1="28846" x2="59189" y2="32933"/>
                        <a14:foregroundMark x1="59189" y1="32933" x2="90405" y2="36298"/>
                        <a14:foregroundMark x1="90405" y1="36298" x2="62703" y2="51683"/>
                        <a14:foregroundMark x1="62703" y1="51683" x2="74595" y2="46394"/>
                        <a14:foregroundMark x1="73919" y1="42788" x2="73919" y2="38221"/>
                        <a14:foregroundMark x1="64730" y1="37019" x2="64730" y2="37019"/>
                        <a14:foregroundMark x1="64730" y1="38942" x2="71081" y2="43990"/>
                        <a14:foregroundMark x1="71081" y1="43990" x2="71216" y2="43990"/>
                        <a14:foregroundMark x1="54324" y1="37500" x2="64595" y2="38942"/>
                        <a14:foregroundMark x1="47297" y1="30529" x2="52027" y2="30529"/>
                        <a14:foregroundMark x1="37838" y1="41827" x2="47973" y2="40865"/>
                        <a14:foregroundMark x1="82297" y1="48798" x2="97703" y2="48798"/>
                        <a14:foregroundMark x1="40000" y1="31971" x2="54189" y2="38702"/>
                        <a14:foregroundMark x1="5811" y1="21875" x2="2838" y2="34856"/>
                        <a14:foregroundMark x1="2838" y1="34856" x2="2838" y2="48317"/>
                        <a14:foregroundMark x1="2838" y1="48317" x2="6757" y2="59375"/>
                        <a14:foregroundMark x1="6757" y1="59375" x2="7297" y2="59615"/>
                        <a14:foregroundMark x1="3378" y1="27404" x2="2027" y2="39663"/>
                        <a14:foregroundMark x1="2027" y1="39663" x2="3514" y2="51923"/>
                        <a14:foregroundMark x1="3514" y1="51923" x2="4459" y2="54327"/>
                        <a14:foregroundMark x1="40000" y1="48077" x2="81081" y2="48077"/>
                        <a14:foregroundMark x1="37838" y1="30288" x2="43649" y2="24038"/>
                        <a14:foregroundMark x1="43649" y1="24038" x2="50811" y2="24760"/>
                        <a14:foregroundMark x1="50811" y1="24760" x2="73378" y2="22115"/>
                        <a14:foregroundMark x1="73378" y1="22115" x2="94865" y2="23798"/>
                        <a14:foregroundMark x1="94865" y1="23798" x2="98649" y2="49279"/>
                        <a14:foregroundMark x1="98649" y1="49279" x2="94595" y2="59856"/>
                        <a14:foregroundMark x1="94595" y1="59856" x2="81081" y2="61298"/>
                        <a14:foregroundMark x1="81081" y1="61298" x2="74324" y2="55529"/>
                        <a14:foregroundMark x1="74324" y1="55529" x2="66757" y2="53365"/>
                        <a14:foregroundMark x1="66757" y1="53365" x2="43784" y2="58173"/>
                        <a14:foregroundMark x1="43784" y1="58173" x2="38108" y2="50721"/>
                        <a14:foregroundMark x1="38108" y1="50721" x2="37027" y2="30529"/>
                        <a14:backgroundMark x1="31081" y1="19471" x2="38108" y2="20673"/>
                        <a14:backgroundMark x1="38108" y1="20673" x2="39189" y2="21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47" y="6233421"/>
            <a:ext cx="1131146" cy="624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284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5" r:id="rId3"/>
    <p:sldLayoutId id="2147483664" r:id="rId4"/>
    <p:sldLayoutId id="2147483696" r:id="rId5"/>
    <p:sldLayoutId id="2147483697" r:id="rId6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76263" indent="-233363" algn="l" defTabSz="685800" rtl="0" eaLnBrk="1" latinLnBrk="0" hangingPunct="1">
        <a:lnSpc>
          <a:spcPct val="90000"/>
        </a:lnSpc>
        <a:spcBef>
          <a:spcPts val="375"/>
        </a:spcBef>
        <a:buFont typeface="Franklin Gothic Medium" panose="020B0603020102020204" pitchFamily="34" charset="0"/>
        <a:buChar char="–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6"/>
            </p:custData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think-cell Slide" r:id="rId8" imgW="270" imgH="270" progId="TCLayout.ActiveDocument.1">
                  <p:embed/>
                </p:oleObj>
              </mc:Choice>
              <mc:Fallback>
                <p:oleObj name="think-cell Slide" r:id="rId8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7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3600" b="1">
              <a:solidFill>
                <a:srgbClr val="FFFFFF"/>
              </a:solidFill>
              <a:sym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6024" y="6367369"/>
            <a:ext cx="14496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0143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91932DF-1149-3C4B-9454-F339313438D1}"/>
              </a:ext>
            </a:extLst>
          </p:cNvPr>
          <p:cNvSpPr txBox="1">
            <a:spLocks/>
          </p:cNvSpPr>
          <p:nvPr userDrawn="1"/>
        </p:nvSpPr>
        <p:spPr>
          <a:xfrm>
            <a:off x="324497" y="6367369"/>
            <a:ext cx="62217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b="0" i="0" kern="1200">
                <a:solidFill>
                  <a:srgbClr val="0143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/>
              <a:t>NORTH CAROLINA DEPARTMENT OF HEALTH AND HUMAN SERVICES</a:t>
            </a:r>
          </a:p>
        </p:txBody>
      </p:sp>
    </p:spTree>
    <p:extLst>
      <p:ext uri="{BB962C8B-B14F-4D97-AF65-F5344CB8AC3E}">
        <p14:creationId xmlns:p14="http://schemas.microsoft.com/office/powerpoint/2010/main" val="742228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76263" indent="-233363" algn="l" defTabSz="685800" rtl="0" eaLnBrk="1" latinLnBrk="0" hangingPunct="1">
        <a:lnSpc>
          <a:spcPct val="90000"/>
        </a:lnSpc>
        <a:spcBef>
          <a:spcPts val="375"/>
        </a:spcBef>
        <a:buFont typeface="Franklin Gothic Medium" panose="020B0603020102020204" pitchFamily="34" charset="0"/>
        <a:buChar char="–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7.png"/><Relationship Id="rId5" Type="http://schemas.openxmlformats.org/officeDocument/2006/relationships/image" Target="../media/image15.emf"/><Relationship Id="rId4" Type="http://schemas.openxmlformats.org/officeDocument/2006/relationships/oleObject" Target="../embeddings/oleObject9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sv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7.png"/><Relationship Id="rId12" Type="http://schemas.openxmlformats.org/officeDocument/2006/relationships/image" Target="../media/image31.png"/><Relationship Id="rId2" Type="http://schemas.openxmlformats.org/officeDocument/2006/relationships/tags" Target="../tags/tag13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5.emf"/><Relationship Id="rId11" Type="http://schemas.openxmlformats.org/officeDocument/2006/relationships/image" Target="../media/image30.svg"/><Relationship Id="rId5" Type="http://schemas.openxmlformats.org/officeDocument/2006/relationships/oleObject" Target="../embeddings/oleObject10.bin"/><Relationship Id="rId15" Type="http://schemas.openxmlformats.org/officeDocument/2006/relationships/image" Target="../media/image34.svg"/><Relationship Id="rId10" Type="http://schemas.openxmlformats.org/officeDocument/2006/relationships/image" Target="../media/image29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28.svg"/><Relationship Id="rId1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13" Type="http://schemas.openxmlformats.org/officeDocument/2006/relationships/image" Target="../media/image41.png"/><Relationship Id="rId18" Type="http://schemas.openxmlformats.org/officeDocument/2006/relationships/image" Target="../media/image46.sv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35.png"/><Relationship Id="rId12" Type="http://schemas.openxmlformats.org/officeDocument/2006/relationships/image" Target="../media/image40.svg"/><Relationship Id="rId17" Type="http://schemas.openxmlformats.org/officeDocument/2006/relationships/image" Target="../media/image45.png"/><Relationship Id="rId2" Type="http://schemas.openxmlformats.org/officeDocument/2006/relationships/tags" Target="../tags/tag14.xml"/><Relationship Id="rId16" Type="http://schemas.openxmlformats.org/officeDocument/2006/relationships/image" Target="../media/image44.svg"/><Relationship Id="rId20" Type="http://schemas.openxmlformats.org/officeDocument/2006/relationships/image" Target="../media/image48.svg"/><Relationship Id="rId1" Type="http://schemas.openxmlformats.org/officeDocument/2006/relationships/vmlDrawing" Target="../drawings/vmlDrawing11.vml"/><Relationship Id="rId6" Type="http://schemas.openxmlformats.org/officeDocument/2006/relationships/image" Target="../media/image7.png"/><Relationship Id="rId11" Type="http://schemas.openxmlformats.org/officeDocument/2006/relationships/image" Target="../media/image39.png"/><Relationship Id="rId5" Type="http://schemas.openxmlformats.org/officeDocument/2006/relationships/image" Target="../media/image15.emf"/><Relationship Id="rId15" Type="http://schemas.openxmlformats.org/officeDocument/2006/relationships/image" Target="../media/image43.png"/><Relationship Id="rId10" Type="http://schemas.openxmlformats.org/officeDocument/2006/relationships/image" Target="../media/image38.svg"/><Relationship Id="rId19" Type="http://schemas.openxmlformats.org/officeDocument/2006/relationships/image" Target="../media/image47.png"/><Relationship Id="rId4" Type="http://schemas.openxmlformats.org/officeDocument/2006/relationships/oleObject" Target="../embeddings/oleObject11.bin"/><Relationship Id="rId9" Type="http://schemas.openxmlformats.org/officeDocument/2006/relationships/image" Target="../media/image37.png"/><Relationship Id="rId14" Type="http://schemas.openxmlformats.org/officeDocument/2006/relationships/image" Target="../media/image42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slideLayout" Target="../slideLayouts/slideLayout4.xml"/><Relationship Id="rId7" Type="http://schemas.openxmlformats.org/officeDocument/2006/relationships/slide" Target="slide3.xml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emf"/><Relationship Id="rId11" Type="http://schemas.openxmlformats.org/officeDocument/2006/relationships/image" Target="../media/image7.png"/><Relationship Id="rId5" Type="http://schemas.openxmlformats.org/officeDocument/2006/relationships/oleObject" Target="../embeddings/oleObject3.bin"/><Relationship Id="rId10" Type="http://schemas.openxmlformats.org/officeDocument/2006/relationships/slide" Target="slide13.xml"/><Relationship Id="rId4" Type="http://schemas.openxmlformats.org/officeDocument/2006/relationships/notesSlide" Target="../notesSlides/notesSlide2.xml"/><Relationship Id="rId9" Type="http://schemas.openxmlformats.org/officeDocument/2006/relationships/slide" Target="slide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7.png"/><Relationship Id="rId12" Type="http://schemas.openxmlformats.org/officeDocument/2006/relationships/image" Target="../media/image13.png"/><Relationship Id="rId2" Type="http://schemas.openxmlformats.org/officeDocument/2006/relationships/tags" Target="../tags/tag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emf"/><Relationship Id="rId11" Type="http://schemas.openxmlformats.org/officeDocument/2006/relationships/image" Target="../media/image12.svg"/><Relationship Id="rId5" Type="http://schemas.openxmlformats.org/officeDocument/2006/relationships/oleObject" Target="../embeddings/oleObject4.bin"/><Relationship Id="rId10" Type="http://schemas.openxmlformats.org/officeDocument/2006/relationships/image" Target="../media/image11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hyperlink" Target="https://covid19.ncdhhs.gov/media/3583/download?attachment" TargetMode="External"/><Relationship Id="rId2" Type="http://schemas.openxmlformats.org/officeDocument/2006/relationships/tags" Target="../tags/tag8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7.png"/><Relationship Id="rId5" Type="http://schemas.openxmlformats.org/officeDocument/2006/relationships/image" Target="../media/image15.emf"/><Relationship Id="rId4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hyperlink" Target="https://www.dpi.nc.gov/media/13158/download?attachment" TargetMode="External"/><Relationship Id="rId2" Type="http://schemas.openxmlformats.org/officeDocument/2006/relationships/tags" Target="../tags/tag9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7.png"/><Relationship Id="rId5" Type="http://schemas.openxmlformats.org/officeDocument/2006/relationships/image" Target="../media/image15.emf"/><Relationship Id="rId4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0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7.png"/><Relationship Id="rId5" Type="http://schemas.openxmlformats.org/officeDocument/2006/relationships/image" Target="../media/image15.emf"/><Relationship Id="rId4" Type="http://schemas.openxmlformats.org/officeDocument/2006/relationships/oleObject" Target="../embeddings/oleObject7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covid19.ncdhhs.gov/media/3583/download?attachment" TargetMode="External"/><Relationship Id="rId13" Type="http://schemas.openxmlformats.org/officeDocument/2006/relationships/image" Target="../media/image19.svg"/><Relationship Id="rId18" Type="http://schemas.openxmlformats.org/officeDocument/2006/relationships/image" Target="../media/image24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7.png"/><Relationship Id="rId12" Type="http://schemas.openxmlformats.org/officeDocument/2006/relationships/image" Target="../media/image18.png"/><Relationship Id="rId17" Type="http://schemas.openxmlformats.org/officeDocument/2006/relationships/image" Target="../media/image23.svg"/><Relationship Id="rId2" Type="http://schemas.openxmlformats.org/officeDocument/2006/relationships/tags" Target="../tags/tag11.xml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vmlDrawing" Target="../drawings/vmlDrawing8.vml"/><Relationship Id="rId6" Type="http://schemas.openxmlformats.org/officeDocument/2006/relationships/image" Target="../media/image15.emf"/><Relationship Id="rId11" Type="http://schemas.openxmlformats.org/officeDocument/2006/relationships/image" Target="../media/image17.svg"/><Relationship Id="rId5" Type="http://schemas.openxmlformats.org/officeDocument/2006/relationships/oleObject" Target="../embeddings/oleObject8.bin"/><Relationship Id="rId15" Type="http://schemas.openxmlformats.org/officeDocument/2006/relationships/image" Target="../media/image21.svg"/><Relationship Id="rId10" Type="http://schemas.openxmlformats.org/officeDocument/2006/relationships/image" Target="../media/image16.png"/><Relationship Id="rId19" Type="http://schemas.openxmlformats.org/officeDocument/2006/relationships/image" Target="../media/image25.svg"/><Relationship Id="rId4" Type="http://schemas.openxmlformats.org/officeDocument/2006/relationships/notesSlide" Target="../notesSlides/notesSlide4.xml"/><Relationship Id="rId9" Type="http://schemas.openxmlformats.org/officeDocument/2006/relationships/hyperlink" Target="http://www.ncdhhs.gov/PEBT" TargetMode="External"/><Relationship Id="rId1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1685707-965E-4623-8E92-DFFB28204D1D}"/>
              </a:ext>
            </a:extLst>
          </p:cNvPr>
          <p:cNvCxnSpPr/>
          <p:nvPr/>
        </p:nvCxnSpPr>
        <p:spPr>
          <a:xfrm flipV="1">
            <a:off x="457198" y="4750249"/>
            <a:ext cx="10857121" cy="22034"/>
          </a:xfrm>
          <a:prstGeom prst="straightConnector1">
            <a:avLst/>
          </a:prstGeom>
          <a:ln w="12700" cap="sq">
            <a:solidFill>
              <a:srgbClr val="0070C0"/>
            </a:solidFill>
          </a:ln>
        </p:spPr>
        <p:style>
          <a:lnRef idx="1">
            <a:srgbClr val="787070"/>
          </a:lnRef>
          <a:fillRef idx="0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9" name="Title 5">
            <a:extLst>
              <a:ext uri="{FF2B5EF4-FFF2-40B4-BE49-F238E27FC236}">
                <a16:creationId xmlns:a16="http://schemas.microsoft.com/office/drawing/2014/main" id="{063EE1EB-4D88-4F3D-BE54-82A26866F0BA}"/>
              </a:ext>
            </a:extLst>
          </p:cNvPr>
          <p:cNvSpPr txBox="1">
            <a:spLocks/>
          </p:cNvSpPr>
          <p:nvPr/>
        </p:nvSpPr>
        <p:spPr>
          <a:xfrm>
            <a:off x="623046" y="1099726"/>
            <a:ext cx="10945907" cy="365052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Pandemic EBT (P-EBT) Overview </a:t>
            </a:r>
          </a:p>
          <a:p>
            <a:pPr algn="ctr"/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 21-22</a:t>
            </a:r>
          </a:p>
          <a:p>
            <a:pPr algn="ctr"/>
            <a:endParaRPr lang="en-US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P-EBT is a partnership between NCDHHS, NCDPI, Local Education Agencies, and other Stakeholders to support the needs of students and children in North Carolina experiencing food insecurity during the Pandemic.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99D29E-955F-5145-A89E-349203C5922B}"/>
              </a:ext>
            </a:extLst>
          </p:cNvPr>
          <p:cNvSpPr txBox="1"/>
          <p:nvPr/>
        </p:nvSpPr>
        <p:spPr>
          <a:xfrm>
            <a:off x="4818602" y="4872491"/>
            <a:ext cx="25547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January 2022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3A6ED6D0-33D0-F949-BB63-A44023D3B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275" y="6261300"/>
            <a:ext cx="2234461" cy="38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031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85737DE-04D2-F840-B0E1-3EE93176E3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3D62421E-5B03-8D47-8ADA-0FA63846F574}"/>
              </a:ext>
            </a:extLst>
          </p:cNvPr>
          <p:cNvSpPr txBox="1">
            <a:spLocks/>
          </p:cNvSpPr>
          <p:nvPr/>
        </p:nvSpPr>
        <p:spPr>
          <a:xfrm>
            <a:off x="395417" y="206794"/>
            <a:ext cx="4491450" cy="514082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10078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 sz="55000" b="1" kern="1200">
                <a:solidFill>
                  <a:schemeClr val="bg2">
                    <a:lumMod val="20000"/>
                    <a:lumOff val="80000"/>
                    <a:alpha val="2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216000" marR="0" indent="-216000" algn="l" defTabSz="10078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charset="0"/>
              <a:buChar char="•"/>
              <a:tabLst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457200" marR="0" indent="-231775" algn="l" defTabSz="10078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>
                <a:tab pos="231775" algn="l"/>
              </a:tabLst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90563" marR="0" indent="-230188" algn="l" defTabSz="10078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922338" marR="0" indent="-228600" algn="l" defTabSz="10078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771691" indent="-251972" algn="l" defTabSz="1007887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634" indent="-251972" algn="l" defTabSz="1007887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578" indent="-251972" algn="l" defTabSz="1007887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522" indent="-251972" algn="l" defTabSz="1007887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55512">
              <a:spcAft>
                <a:spcPts val="150"/>
              </a:spcAft>
              <a:defRPr/>
            </a:pPr>
            <a:r>
              <a:rPr lang="en-GB" sz="41228" dirty="0">
                <a:solidFill>
                  <a:srgbClr val="002060">
                    <a:alpha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FCDE4FB1-216A-454E-BCF1-B78B86AB4905}"/>
              </a:ext>
            </a:extLst>
          </p:cNvPr>
          <p:cNvSpPr txBox="1">
            <a:spLocks/>
          </p:cNvSpPr>
          <p:nvPr/>
        </p:nvSpPr>
        <p:spPr>
          <a:xfrm>
            <a:off x="3569736" y="2827841"/>
            <a:ext cx="5871314" cy="1202318"/>
          </a:xfr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0" lang="en-IN" sz="36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 panose="02000506000000020004" pitchFamily="2" charset="0"/>
                <a:ea typeface="+mj-ea"/>
                <a:cs typeface="+mj-cs"/>
              </a:defRPr>
            </a:lvl1pPr>
            <a:lvl2pPr marL="576263" indent="-23336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Franklin Gothic Medium" panose="020B0603020102020204" pitchFamily="34" charset="0"/>
              <a:buChar char="–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P-EBT Implementation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7C609BDC-3790-0345-9451-9D96D1E4B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275" y="6261300"/>
            <a:ext cx="2234461" cy="38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6D82C5-9327-034F-B1FC-72235904023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GB"/>
              <a:t>Page </a:t>
            </a:r>
            <a:fld id="{F1BC30E3-FFE5-4B91-AA19-87A149EBB9EE}" type="slidenum">
              <a:rPr smtClean="0"/>
              <a:pPr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2581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94A9B702-081B-BA4A-B875-3826D39A559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74728880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94A9B702-081B-BA4A-B875-3826D39A559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: Rounded Corners 62">
            <a:extLst>
              <a:ext uri="{FF2B5EF4-FFF2-40B4-BE49-F238E27FC236}">
                <a16:creationId xmlns:a16="http://schemas.microsoft.com/office/drawing/2014/main" id="{96C78ACE-6978-2548-93EB-B2883276A7CC}"/>
              </a:ext>
            </a:extLst>
          </p:cNvPr>
          <p:cNvSpPr/>
          <p:nvPr/>
        </p:nvSpPr>
        <p:spPr>
          <a:xfrm>
            <a:off x="667603" y="1500253"/>
            <a:ext cx="4270254" cy="4550568"/>
          </a:xfrm>
          <a:prstGeom prst="roundRect">
            <a:avLst>
              <a:gd name="adj" fmla="val 15827"/>
            </a:avLst>
          </a:prstGeom>
          <a:solidFill>
            <a:srgbClr val="0070C0">
              <a:alpha val="16863"/>
            </a:srgbClr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1BCE6A-3357-0943-A71D-1B7816093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P-EBT Issuance Timeline and Distribution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AD6A69-0DE3-6343-A8E5-E2E2F70D8F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275" y="6261300"/>
            <a:ext cx="2234461" cy="38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B1BC1BB-E216-9643-B5EA-671BFEDB9002}"/>
              </a:ext>
            </a:extLst>
          </p:cNvPr>
          <p:cNvCxnSpPr>
            <a:cxnSpLocks/>
          </p:cNvCxnSpPr>
          <p:nvPr/>
        </p:nvCxnSpPr>
        <p:spPr>
          <a:xfrm>
            <a:off x="6695875" y="1500253"/>
            <a:ext cx="0" cy="4383189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ysDot"/>
            <a:miter lim="800000"/>
            <a:tailEnd type="none"/>
          </a:ln>
          <a:effectLst/>
        </p:spPr>
      </p:cxnSp>
      <p:sp>
        <p:nvSpPr>
          <p:cNvPr id="14" name="object 8">
            <a:extLst>
              <a:ext uri="{FF2B5EF4-FFF2-40B4-BE49-F238E27FC236}">
                <a16:creationId xmlns:a16="http://schemas.microsoft.com/office/drawing/2014/main" id="{1B0ABC03-792B-5545-98D4-C7ACB8A3A094}"/>
              </a:ext>
            </a:extLst>
          </p:cNvPr>
          <p:cNvSpPr txBox="1"/>
          <p:nvPr/>
        </p:nvSpPr>
        <p:spPr>
          <a:xfrm>
            <a:off x="756761" y="1602795"/>
            <a:ext cx="4091937" cy="36524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IN" sz="16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Benefits are:</a:t>
            </a:r>
          </a:p>
          <a:p>
            <a:pPr marL="298450" indent="-28575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IN" sz="15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Issued on a regular monthly cadence</a:t>
            </a:r>
          </a:p>
          <a:p>
            <a:pPr marL="298450" indent="-28575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IN" sz="15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Distributed at the end of the month</a:t>
            </a:r>
          </a:p>
          <a:p>
            <a:pPr marL="298450" indent="-28575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IN" sz="15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Received the month following the month a student is eligible for benefits</a:t>
            </a:r>
          </a:p>
          <a:p>
            <a:pPr marL="755650" lvl="1" indent="-28575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Courier New" panose="02070309020205020404" pitchFamily="49" charset="0"/>
              <a:buChar char="o"/>
            </a:pPr>
            <a:r>
              <a:rPr lang="en-IN" sz="15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Example: student who is eligible in January will receive their benefits at the end of February</a:t>
            </a:r>
          </a:p>
        </p:txBody>
      </p:sp>
      <p:sp>
        <p:nvSpPr>
          <p:cNvPr id="15" name="Rectangle: Rounded Corners 65">
            <a:extLst>
              <a:ext uri="{FF2B5EF4-FFF2-40B4-BE49-F238E27FC236}">
                <a16:creationId xmlns:a16="http://schemas.microsoft.com/office/drawing/2014/main" id="{3F7696FA-8C67-4D49-B733-2C0E7FFD5F92}"/>
              </a:ext>
            </a:extLst>
          </p:cNvPr>
          <p:cNvSpPr/>
          <p:nvPr/>
        </p:nvSpPr>
        <p:spPr>
          <a:xfrm>
            <a:off x="1241495" y="907584"/>
            <a:ext cx="3122470" cy="403579"/>
          </a:xfrm>
          <a:prstGeom prst="roundRect">
            <a:avLst>
              <a:gd name="adj" fmla="val 39986"/>
            </a:avLst>
          </a:prstGeom>
          <a:solidFill>
            <a:srgbClr val="00206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2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Issuance Timeline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6A06C92-2637-8D42-9CE0-F90CDB1962EE}"/>
              </a:ext>
            </a:extLst>
          </p:cNvPr>
          <p:cNvGrpSpPr/>
          <p:nvPr/>
        </p:nvGrpSpPr>
        <p:grpSpPr>
          <a:xfrm>
            <a:off x="6390881" y="1796879"/>
            <a:ext cx="5018365" cy="833897"/>
            <a:chOff x="4881201" y="1979972"/>
            <a:chExt cx="3871445" cy="546265"/>
          </a:xfrm>
          <a:solidFill>
            <a:srgbClr val="0070C0">
              <a:alpha val="16863"/>
            </a:srgbClr>
          </a:solidFill>
        </p:grpSpPr>
        <p:sp>
          <p:nvSpPr>
            <p:cNvPr id="17" name="Rectangle: Rounded Corners 48">
              <a:extLst>
                <a:ext uri="{FF2B5EF4-FFF2-40B4-BE49-F238E27FC236}">
                  <a16:creationId xmlns:a16="http://schemas.microsoft.com/office/drawing/2014/main" id="{367E4A1B-52D2-B64A-A4F9-9FE3E79BDE40}"/>
                </a:ext>
              </a:extLst>
            </p:cNvPr>
            <p:cNvSpPr/>
            <p:nvPr/>
          </p:nvSpPr>
          <p:spPr>
            <a:xfrm>
              <a:off x="5184256" y="1979972"/>
              <a:ext cx="3568390" cy="546265"/>
            </a:xfrm>
            <a:prstGeom prst="roundRect">
              <a:avLst/>
            </a:prstGeom>
            <a:grpFill/>
            <a:ln w="952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0" rIns="182880" rtlCol="0" anchor="ctr" anchorCtr="0"/>
            <a:lstStyle/>
            <a:p>
              <a:pPr algn="ctr"/>
              <a:r>
                <a:rPr lang="en-US" sz="14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Student/child is mailed notice confirming eligibility for P-EBT. 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15C06B6-581C-3240-A87D-3375F4AFA40A}"/>
                </a:ext>
              </a:extLst>
            </p:cNvPr>
            <p:cNvSpPr/>
            <p:nvPr/>
          </p:nvSpPr>
          <p:spPr>
            <a:xfrm>
              <a:off x="4881201" y="2024504"/>
              <a:ext cx="529064" cy="449250"/>
            </a:xfrm>
            <a:prstGeom prst="ellipse">
              <a:avLst/>
            </a:prstGeom>
            <a:solidFill>
              <a:srgbClr val="002060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en-US" sz="2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DF8D655-2A53-834B-9195-E17D990F9A0D}"/>
              </a:ext>
            </a:extLst>
          </p:cNvPr>
          <p:cNvGrpSpPr/>
          <p:nvPr/>
        </p:nvGrpSpPr>
        <p:grpSpPr>
          <a:xfrm>
            <a:off x="6390881" y="3201573"/>
            <a:ext cx="5018365" cy="833897"/>
            <a:chOff x="4881201" y="1979972"/>
            <a:chExt cx="3871445" cy="546265"/>
          </a:xfrm>
          <a:solidFill>
            <a:srgbClr val="0070C0">
              <a:alpha val="16863"/>
            </a:srgbClr>
          </a:solidFill>
        </p:grpSpPr>
        <p:sp>
          <p:nvSpPr>
            <p:cNvPr id="21" name="Rectangle: Rounded Corners 48">
              <a:extLst>
                <a:ext uri="{FF2B5EF4-FFF2-40B4-BE49-F238E27FC236}">
                  <a16:creationId xmlns:a16="http://schemas.microsoft.com/office/drawing/2014/main" id="{E44F6614-CC71-6846-A487-B8D6C4E9480D}"/>
                </a:ext>
              </a:extLst>
            </p:cNvPr>
            <p:cNvSpPr/>
            <p:nvPr/>
          </p:nvSpPr>
          <p:spPr>
            <a:xfrm>
              <a:off x="5184256" y="1979972"/>
              <a:ext cx="3568390" cy="546265"/>
            </a:xfrm>
            <a:prstGeom prst="roundRect">
              <a:avLst/>
            </a:prstGeom>
            <a:grpFill/>
            <a:ln w="952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0" tIns="45720" rIns="182880" bIns="45720" rtlCol="0" anchor="ctr" anchorCtr="0"/>
            <a:lstStyle/>
            <a:p>
              <a:pPr algn="ctr"/>
              <a:r>
                <a:rPr lang="en-US" sz="14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Student/child is issued benefits on existing </a:t>
              </a: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14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P-EBT or FNS card.</a:t>
              </a: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C62E86F8-EB90-244C-9B61-F4DCEE9A94D1}"/>
                </a:ext>
              </a:extLst>
            </p:cNvPr>
            <p:cNvSpPr/>
            <p:nvPr/>
          </p:nvSpPr>
          <p:spPr>
            <a:xfrm>
              <a:off x="4881201" y="2024504"/>
              <a:ext cx="529064" cy="449250"/>
            </a:xfrm>
            <a:prstGeom prst="ellipse">
              <a:avLst/>
            </a:prstGeom>
            <a:solidFill>
              <a:srgbClr val="002060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en-US" sz="2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0534776-8E36-FE40-8E6A-8DA6AE67DAFF}"/>
              </a:ext>
            </a:extLst>
          </p:cNvPr>
          <p:cNvGrpSpPr/>
          <p:nvPr/>
        </p:nvGrpSpPr>
        <p:grpSpPr>
          <a:xfrm>
            <a:off x="6390881" y="4674247"/>
            <a:ext cx="5018365" cy="832104"/>
            <a:chOff x="4881201" y="1979972"/>
            <a:chExt cx="3871445" cy="546265"/>
          </a:xfrm>
          <a:solidFill>
            <a:srgbClr val="0070C0">
              <a:alpha val="16863"/>
            </a:srgbClr>
          </a:solidFill>
        </p:grpSpPr>
        <p:sp>
          <p:nvSpPr>
            <p:cNvPr id="24" name="Rectangle: Rounded Corners 48">
              <a:extLst>
                <a:ext uri="{FF2B5EF4-FFF2-40B4-BE49-F238E27FC236}">
                  <a16:creationId xmlns:a16="http://schemas.microsoft.com/office/drawing/2014/main" id="{1BFD411D-B677-CA4F-93BB-EE212918C31C}"/>
                </a:ext>
              </a:extLst>
            </p:cNvPr>
            <p:cNvSpPr/>
            <p:nvPr/>
          </p:nvSpPr>
          <p:spPr>
            <a:xfrm>
              <a:off x="5184256" y="1979972"/>
              <a:ext cx="3568390" cy="546265"/>
            </a:xfrm>
            <a:prstGeom prst="roundRect">
              <a:avLst/>
            </a:prstGeom>
            <a:grpFill/>
            <a:ln w="952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0" rIns="182880" rtlCol="0" anchor="ctr" anchorCtr="0"/>
            <a:lstStyle/>
            <a:p>
              <a:pPr algn="ctr"/>
              <a:r>
                <a:rPr lang="en-US" sz="14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If student/child does not have existing card, one will be mailed 5-7 days after the issuance. </a:t>
              </a: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9839953C-A326-1941-A938-5C13EE7110DF}"/>
                </a:ext>
              </a:extLst>
            </p:cNvPr>
            <p:cNvSpPr/>
            <p:nvPr/>
          </p:nvSpPr>
          <p:spPr>
            <a:xfrm>
              <a:off x="4881201" y="2024503"/>
              <a:ext cx="529064" cy="450218"/>
            </a:xfrm>
            <a:prstGeom prst="ellipse">
              <a:avLst/>
            </a:prstGeom>
            <a:solidFill>
              <a:srgbClr val="002060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en-US" sz="2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26" name="Rectangle: Rounded Corners 65">
            <a:extLst>
              <a:ext uri="{FF2B5EF4-FFF2-40B4-BE49-F238E27FC236}">
                <a16:creationId xmlns:a16="http://schemas.microsoft.com/office/drawing/2014/main" id="{BEF705C9-C460-EB42-8F98-C1C39D421607}"/>
              </a:ext>
            </a:extLst>
          </p:cNvPr>
          <p:cNvSpPr/>
          <p:nvPr/>
        </p:nvSpPr>
        <p:spPr>
          <a:xfrm>
            <a:off x="7338829" y="910696"/>
            <a:ext cx="3122470" cy="403579"/>
          </a:xfrm>
          <a:prstGeom prst="roundRect">
            <a:avLst>
              <a:gd name="adj" fmla="val 39986"/>
            </a:avLst>
          </a:prstGeom>
          <a:solidFill>
            <a:srgbClr val="00206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200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Issuance Distribution</a:t>
            </a:r>
          </a:p>
        </p:txBody>
      </p:sp>
    </p:spTree>
    <p:extLst>
      <p:ext uri="{BB962C8B-B14F-4D97-AF65-F5344CB8AC3E}">
        <p14:creationId xmlns:p14="http://schemas.microsoft.com/office/powerpoint/2010/main" val="25292920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94A9B702-081B-BA4A-B875-3826D39A559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40950572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think-cell Slide" r:id="rId5" imgW="7772400" imgH="10058400" progId="TCLayout.ActiveDocument.1">
                  <p:embed/>
                </p:oleObj>
              </mc:Choice>
              <mc:Fallback>
                <p:oleObj name="think-cell Slide" r:id="rId5" imgW="7772400" imgH="1005840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94A9B702-081B-BA4A-B875-3826D39A559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B1BCE6A-3357-0943-A71D-1B7816093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P-EBT SY 21-22 Timeline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AD6A69-0DE3-6343-A8E5-E2E2F70D8F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275" y="6261300"/>
            <a:ext cx="2234461" cy="38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B1BC1BB-E216-9643-B5EA-671BFEDB9002}"/>
              </a:ext>
            </a:extLst>
          </p:cNvPr>
          <p:cNvCxnSpPr>
            <a:cxnSpLocks/>
          </p:cNvCxnSpPr>
          <p:nvPr/>
        </p:nvCxnSpPr>
        <p:spPr>
          <a:xfrm flipH="1">
            <a:off x="6095232" y="896455"/>
            <a:ext cx="1318" cy="5146524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ysDot"/>
            <a:miter lim="800000"/>
            <a:tailEnd type="none"/>
          </a:ln>
          <a:effectLst/>
        </p:spPr>
      </p:cxn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02BBCED-8519-1947-9B58-5C83B6A2CF7A}"/>
              </a:ext>
            </a:extLst>
          </p:cNvPr>
          <p:cNvGrpSpPr/>
          <p:nvPr/>
        </p:nvGrpSpPr>
        <p:grpSpPr>
          <a:xfrm>
            <a:off x="9710709" y="1434972"/>
            <a:ext cx="2006104" cy="1756528"/>
            <a:chOff x="9749492" y="1642107"/>
            <a:chExt cx="2006104" cy="1756528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9A230DAF-8CA8-FB4B-AA25-06187FDA2451}"/>
                </a:ext>
              </a:extLst>
            </p:cNvPr>
            <p:cNvGrpSpPr/>
            <p:nvPr/>
          </p:nvGrpSpPr>
          <p:grpSpPr>
            <a:xfrm>
              <a:off x="9749492" y="1642107"/>
              <a:ext cx="2006104" cy="1756528"/>
              <a:chOff x="5929375" y="1756589"/>
              <a:chExt cx="2006104" cy="1756528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5E4DC973-DC8E-884A-860F-DC53CE915E3C}"/>
                  </a:ext>
                </a:extLst>
              </p:cNvPr>
              <p:cNvSpPr/>
              <p:nvPr/>
            </p:nvSpPr>
            <p:spPr>
              <a:xfrm>
                <a:off x="6475227" y="1756589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3059E61-2F6F-1040-8DA9-CB195F0C4D6A}"/>
                  </a:ext>
                </a:extLst>
              </p:cNvPr>
              <p:cNvSpPr txBox="1"/>
              <p:nvPr/>
            </p:nvSpPr>
            <p:spPr>
              <a:xfrm>
                <a:off x="5929375" y="2774453"/>
                <a:ext cx="2006104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Day 10</a:t>
                </a:r>
                <a:r>
                  <a:rPr lang="en-US" sz="140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sz="14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ctr"/>
                <a:r>
                  <a:rPr lang="en-US" sz="140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Schools provide prior month data to DPI</a:t>
                </a:r>
              </a:p>
            </p:txBody>
          </p:sp>
        </p:grpSp>
        <p:pic>
          <p:nvPicPr>
            <p:cNvPr id="17" name="Graphic 16" descr="Statistics outline">
              <a:extLst>
                <a:ext uri="{FF2B5EF4-FFF2-40B4-BE49-F238E27FC236}">
                  <a16:creationId xmlns:a16="http://schemas.microsoft.com/office/drawing/2014/main" id="{E95B2A0C-5086-3A49-96F6-BD399FB9B46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0386784" y="1733539"/>
              <a:ext cx="731520" cy="731520"/>
            </a:xfrm>
            <a:prstGeom prst="rect">
              <a:avLst/>
            </a:prstGeom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70E297D1-B4AD-D444-8A0C-5B396D472E30}"/>
              </a:ext>
            </a:extLst>
          </p:cNvPr>
          <p:cNvGrpSpPr/>
          <p:nvPr/>
        </p:nvGrpSpPr>
        <p:grpSpPr>
          <a:xfrm>
            <a:off x="9710709" y="4232006"/>
            <a:ext cx="2006104" cy="1756528"/>
            <a:chOff x="9829423" y="4253071"/>
            <a:chExt cx="2006104" cy="1756528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75AD1912-9234-1F4D-8EB5-A1940231886F}"/>
                </a:ext>
              </a:extLst>
            </p:cNvPr>
            <p:cNvGrpSpPr/>
            <p:nvPr/>
          </p:nvGrpSpPr>
          <p:grpSpPr>
            <a:xfrm>
              <a:off x="9829423" y="4253071"/>
              <a:ext cx="2006104" cy="1756528"/>
              <a:chOff x="5929375" y="1756589"/>
              <a:chExt cx="2006104" cy="1756528"/>
            </a:xfrm>
          </p:grpSpPr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C9C6EFF7-F842-A243-9345-44E01F74D7FB}"/>
                  </a:ext>
                </a:extLst>
              </p:cNvPr>
              <p:cNvSpPr/>
              <p:nvPr/>
            </p:nvSpPr>
            <p:spPr>
              <a:xfrm>
                <a:off x="6475227" y="1756589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5C732B33-1CE9-3243-90EC-0A3C86F066A6}"/>
                  </a:ext>
                </a:extLst>
              </p:cNvPr>
              <p:cNvSpPr txBox="1"/>
              <p:nvPr/>
            </p:nvSpPr>
            <p:spPr>
              <a:xfrm>
                <a:off x="5929375" y="2774453"/>
                <a:ext cx="2006104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Day 15</a:t>
                </a:r>
                <a:r>
                  <a:rPr lang="en-US" sz="140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sz="14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ctr"/>
                <a:r>
                  <a:rPr lang="en-US" sz="140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DPI provides prior month data to DHHS</a:t>
                </a:r>
              </a:p>
            </p:txBody>
          </p:sp>
        </p:grpSp>
        <p:pic>
          <p:nvPicPr>
            <p:cNvPr id="29" name="Graphic 28" descr="Share outline">
              <a:extLst>
                <a:ext uri="{FF2B5EF4-FFF2-40B4-BE49-F238E27FC236}">
                  <a16:creationId xmlns:a16="http://schemas.microsoft.com/office/drawing/2014/main" id="{36D21D5C-ADA2-0549-9C8C-AA6FAB88E5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0489987" y="4350510"/>
              <a:ext cx="731520" cy="731520"/>
            </a:xfrm>
            <a:prstGeom prst="rect">
              <a:avLst/>
            </a:prstGeom>
          </p:spPr>
        </p:pic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FCA03D70-5052-EF49-8711-6B10A6C14590}"/>
              </a:ext>
            </a:extLst>
          </p:cNvPr>
          <p:cNvGrpSpPr/>
          <p:nvPr/>
        </p:nvGrpSpPr>
        <p:grpSpPr>
          <a:xfrm>
            <a:off x="6330641" y="4232006"/>
            <a:ext cx="2006104" cy="1756528"/>
            <a:chOff x="6637930" y="4203766"/>
            <a:chExt cx="2006104" cy="1756528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0AF05643-DDD2-9C47-BBB1-EEB7874892C9}"/>
                </a:ext>
              </a:extLst>
            </p:cNvPr>
            <p:cNvGrpSpPr/>
            <p:nvPr/>
          </p:nvGrpSpPr>
          <p:grpSpPr>
            <a:xfrm>
              <a:off x="6637930" y="4203766"/>
              <a:ext cx="2006104" cy="1756528"/>
              <a:chOff x="5929375" y="1756589"/>
              <a:chExt cx="2006104" cy="1756528"/>
            </a:xfrm>
          </p:grpSpPr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5078B399-2333-414C-986D-83E7FC7D545A}"/>
                  </a:ext>
                </a:extLst>
              </p:cNvPr>
              <p:cNvSpPr/>
              <p:nvPr/>
            </p:nvSpPr>
            <p:spPr>
              <a:xfrm>
                <a:off x="6475227" y="1756589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C341C6EC-41DE-A940-A167-CF8DB2C4E70A}"/>
                  </a:ext>
                </a:extLst>
              </p:cNvPr>
              <p:cNvSpPr txBox="1"/>
              <p:nvPr/>
            </p:nvSpPr>
            <p:spPr>
              <a:xfrm>
                <a:off x="5929375" y="2774453"/>
                <a:ext cx="2006104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Day 25-30</a:t>
                </a:r>
                <a:r>
                  <a:rPr lang="en-US" sz="140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sz="14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ctr"/>
                <a:r>
                  <a:rPr lang="en-US" sz="140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DHHS issues benefits for prior month</a:t>
                </a:r>
              </a:p>
            </p:txBody>
          </p:sp>
        </p:grpSp>
        <p:pic>
          <p:nvPicPr>
            <p:cNvPr id="24" name="Graphic 23" descr="Credit card outline">
              <a:extLst>
                <a:ext uri="{FF2B5EF4-FFF2-40B4-BE49-F238E27FC236}">
                  <a16:creationId xmlns:a16="http://schemas.microsoft.com/office/drawing/2014/main" id="{84042495-C0E1-4F4C-A187-19909DB2A5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7275222" y="4295206"/>
              <a:ext cx="731520" cy="731520"/>
            </a:xfrm>
            <a:prstGeom prst="rect">
              <a:avLst/>
            </a:prstGeom>
          </p:spPr>
        </p:pic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6EE918ED-434F-614E-AF1D-30D6633B58BE}"/>
              </a:ext>
            </a:extLst>
          </p:cNvPr>
          <p:cNvGrpSpPr/>
          <p:nvPr/>
        </p:nvGrpSpPr>
        <p:grpSpPr>
          <a:xfrm>
            <a:off x="6330641" y="1542694"/>
            <a:ext cx="2006104" cy="1541084"/>
            <a:chOff x="6400830" y="1640986"/>
            <a:chExt cx="2006104" cy="1541084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B5255D94-500A-A34A-B916-7F1B7A1875E0}"/>
                </a:ext>
              </a:extLst>
            </p:cNvPr>
            <p:cNvGrpSpPr/>
            <p:nvPr/>
          </p:nvGrpSpPr>
          <p:grpSpPr>
            <a:xfrm>
              <a:off x="6400830" y="1640986"/>
              <a:ext cx="2006104" cy="1541084"/>
              <a:chOff x="5929375" y="1756589"/>
              <a:chExt cx="2006104" cy="1541084"/>
            </a:xfrm>
          </p:grpSpPr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A51981DC-5D5D-3544-AB3D-53C824498F7F}"/>
                  </a:ext>
                </a:extLst>
              </p:cNvPr>
              <p:cNvSpPr/>
              <p:nvPr/>
            </p:nvSpPr>
            <p:spPr>
              <a:xfrm>
                <a:off x="6475227" y="1756589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97BDB32E-D534-4E4C-8CB1-1652C7366EAD}"/>
                  </a:ext>
                </a:extLst>
              </p:cNvPr>
              <p:cNvSpPr txBox="1"/>
              <p:nvPr/>
            </p:nvSpPr>
            <p:spPr>
              <a:xfrm>
                <a:off x="5929375" y="2774453"/>
                <a:ext cx="200610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Day 1</a:t>
                </a:r>
                <a:r>
                  <a:rPr lang="en-US" sz="140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sz="14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ctr"/>
                <a:r>
                  <a:rPr lang="en-US" sz="140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Month begins</a:t>
                </a:r>
              </a:p>
            </p:txBody>
          </p:sp>
        </p:grpSp>
        <p:pic>
          <p:nvPicPr>
            <p:cNvPr id="65" name="Graphic 64" descr="Daily calendar outline">
              <a:extLst>
                <a:ext uri="{FF2B5EF4-FFF2-40B4-BE49-F238E27FC236}">
                  <a16:creationId xmlns:a16="http://schemas.microsoft.com/office/drawing/2014/main" id="{87C952A5-C041-4446-B436-AC48DA88AC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7038122" y="1736158"/>
              <a:ext cx="731520" cy="731520"/>
            </a:xfrm>
            <a:prstGeom prst="rect">
              <a:avLst/>
            </a:prstGeom>
          </p:spPr>
        </p:pic>
      </p:grp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ED84EF1C-94D1-7041-AF59-43AD309D17A4}"/>
              </a:ext>
            </a:extLst>
          </p:cNvPr>
          <p:cNvCxnSpPr>
            <a:cxnSpLocks/>
          </p:cNvCxnSpPr>
          <p:nvPr/>
        </p:nvCxnSpPr>
        <p:spPr>
          <a:xfrm>
            <a:off x="8144239" y="1976957"/>
            <a:ext cx="1709623" cy="0"/>
          </a:xfrm>
          <a:prstGeom prst="straightConnector1">
            <a:avLst/>
          </a:prstGeom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C39B2A3A-1FEA-FD4F-951F-25313BCA5DDD}"/>
              </a:ext>
            </a:extLst>
          </p:cNvPr>
          <p:cNvCxnSpPr>
            <a:cxnSpLocks/>
          </p:cNvCxnSpPr>
          <p:nvPr/>
        </p:nvCxnSpPr>
        <p:spPr>
          <a:xfrm flipH="1">
            <a:off x="8144239" y="4655989"/>
            <a:ext cx="1709928" cy="0"/>
          </a:xfrm>
          <a:prstGeom prst="straightConnector1">
            <a:avLst/>
          </a:prstGeom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A895ADB7-3154-5748-B220-FB434EBEFB27}"/>
              </a:ext>
            </a:extLst>
          </p:cNvPr>
          <p:cNvCxnSpPr>
            <a:cxnSpLocks/>
          </p:cNvCxnSpPr>
          <p:nvPr/>
        </p:nvCxnSpPr>
        <p:spPr>
          <a:xfrm>
            <a:off x="10702955" y="3344547"/>
            <a:ext cx="0" cy="601811"/>
          </a:xfrm>
          <a:prstGeom prst="straightConnector1">
            <a:avLst/>
          </a:prstGeom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43E54C7A-B999-2047-A360-FC50AF6552BB}"/>
              </a:ext>
            </a:extLst>
          </p:cNvPr>
          <p:cNvGrpSpPr/>
          <p:nvPr/>
        </p:nvGrpSpPr>
        <p:grpSpPr>
          <a:xfrm>
            <a:off x="69101" y="1537674"/>
            <a:ext cx="1607744" cy="1544030"/>
            <a:chOff x="69101" y="1538147"/>
            <a:chExt cx="1607744" cy="1544030"/>
          </a:xfrm>
        </p:grpSpPr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8E5A198C-05A6-AD4F-944E-EEDC1CC01C19}"/>
                </a:ext>
              </a:extLst>
            </p:cNvPr>
            <p:cNvSpPr txBox="1"/>
            <p:nvPr/>
          </p:nvSpPr>
          <p:spPr>
            <a:xfrm>
              <a:off x="69101" y="2343513"/>
              <a:ext cx="160774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Schools provide Aug.* – Nov. 2021 data to DPI</a:t>
              </a:r>
            </a:p>
          </p:txBody>
        </p: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80B7201A-9A73-E84A-A64D-498692ADA878}"/>
                </a:ext>
              </a:extLst>
            </p:cNvPr>
            <p:cNvGrpSpPr/>
            <p:nvPr/>
          </p:nvGrpSpPr>
          <p:grpSpPr>
            <a:xfrm>
              <a:off x="507214" y="1538147"/>
              <a:ext cx="731520" cy="731520"/>
              <a:chOff x="564334" y="1473480"/>
              <a:chExt cx="701318" cy="664408"/>
            </a:xfrm>
          </p:grpSpPr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A331B0A0-090F-ED48-917D-2AB68906C0F4}"/>
                  </a:ext>
                </a:extLst>
              </p:cNvPr>
              <p:cNvSpPr/>
              <p:nvPr/>
            </p:nvSpPr>
            <p:spPr>
              <a:xfrm>
                <a:off x="564335" y="1473480"/>
                <a:ext cx="701317" cy="664408"/>
              </a:xfrm>
              <a:prstGeom prst="ellipse">
                <a:avLst/>
              </a:prstGeom>
              <a:solidFill>
                <a:srgbClr val="0070C0">
                  <a:alpha val="16863"/>
                </a:srgbClr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0C4461FC-F7D0-E545-883B-0D263BCDAA01}"/>
                  </a:ext>
                </a:extLst>
              </p:cNvPr>
              <p:cNvSpPr txBox="1"/>
              <p:nvPr/>
            </p:nvSpPr>
            <p:spPr>
              <a:xfrm>
                <a:off x="564334" y="1651795"/>
                <a:ext cx="70131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12/10</a:t>
                </a:r>
              </a:p>
            </p:txBody>
          </p:sp>
        </p:grp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F88E3D47-EB75-2541-B55D-78CFFE29A0B6}"/>
              </a:ext>
            </a:extLst>
          </p:cNvPr>
          <p:cNvGrpSpPr/>
          <p:nvPr/>
        </p:nvGrpSpPr>
        <p:grpSpPr>
          <a:xfrm>
            <a:off x="2103064" y="1537674"/>
            <a:ext cx="1607744" cy="1544030"/>
            <a:chOff x="2032879" y="1564020"/>
            <a:chExt cx="1607744" cy="1544030"/>
          </a:xfrm>
        </p:grpSpPr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DFBD435E-0DC9-0E44-8C81-691FE9BA7DAE}"/>
                </a:ext>
              </a:extLst>
            </p:cNvPr>
            <p:cNvSpPr txBox="1"/>
            <p:nvPr/>
          </p:nvSpPr>
          <p:spPr>
            <a:xfrm>
              <a:off x="2032879" y="2369386"/>
              <a:ext cx="160774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DPI provides  Aug. – Nov. 2021 data to DHHS</a:t>
              </a:r>
            </a:p>
          </p:txBody>
        </p: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E05DD201-DA59-F44C-ADFC-1AA57129073F}"/>
                </a:ext>
              </a:extLst>
            </p:cNvPr>
            <p:cNvGrpSpPr/>
            <p:nvPr/>
          </p:nvGrpSpPr>
          <p:grpSpPr>
            <a:xfrm>
              <a:off x="2470992" y="1564020"/>
              <a:ext cx="731520" cy="731520"/>
              <a:chOff x="564334" y="1473480"/>
              <a:chExt cx="701318" cy="664408"/>
            </a:xfrm>
          </p:grpSpPr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926F36D6-9C9D-764D-AAA3-F11ECF0C7BED}"/>
                  </a:ext>
                </a:extLst>
              </p:cNvPr>
              <p:cNvSpPr/>
              <p:nvPr/>
            </p:nvSpPr>
            <p:spPr>
              <a:xfrm>
                <a:off x="564335" y="1473480"/>
                <a:ext cx="701317" cy="664408"/>
              </a:xfrm>
              <a:prstGeom prst="ellipse">
                <a:avLst/>
              </a:prstGeom>
              <a:solidFill>
                <a:srgbClr val="0070C0">
                  <a:alpha val="16863"/>
                </a:srgbClr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F07028B7-6781-E349-82FB-96E5AB24A0B3}"/>
                  </a:ext>
                </a:extLst>
              </p:cNvPr>
              <p:cNvSpPr txBox="1"/>
              <p:nvPr/>
            </p:nvSpPr>
            <p:spPr>
              <a:xfrm>
                <a:off x="564334" y="1651795"/>
                <a:ext cx="70131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12/17</a:t>
                </a:r>
              </a:p>
            </p:txBody>
          </p:sp>
        </p:grp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3DAFBB77-0FD1-3143-9D91-E50F6D08961B}"/>
              </a:ext>
            </a:extLst>
          </p:cNvPr>
          <p:cNvGrpSpPr/>
          <p:nvPr/>
        </p:nvGrpSpPr>
        <p:grpSpPr>
          <a:xfrm>
            <a:off x="4134142" y="1537674"/>
            <a:ext cx="1607744" cy="1974917"/>
            <a:chOff x="4134142" y="1511328"/>
            <a:chExt cx="1607744" cy="1974917"/>
          </a:xfrm>
        </p:grpSpPr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5F3F418F-3749-E448-A5F2-5B1AC63D43B0}"/>
                </a:ext>
              </a:extLst>
            </p:cNvPr>
            <p:cNvSpPr txBox="1"/>
            <p:nvPr/>
          </p:nvSpPr>
          <p:spPr>
            <a:xfrm>
              <a:off x="4134142" y="2316694"/>
              <a:ext cx="160774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n-US" sz="1400" baseline="300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st</a:t>
              </a:r>
              <a:r>
                <a:rPr lang="en-US" sz="14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SY 21-22 issuance for students </a:t>
              </a:r>
            </a:p>
            <a:p>
              <a:pPr algn="ctr"/>
              <a:r>
                <a:rPr lang="en-US" sz="14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(Sep. – Nov. benefits)</a:t>
              </a:r>
            </a:p>
          </p:txBody>
        </p: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93FE86BE-DCE1-4042-A0A8-DB94CD23C4BB}"/>
                </a:ext>
              </a:extLst>
            </p:cNvPr>
            <p:cNvGrpSpPr/>
            <p:nvPr/>
          </p:nvGrpSpPr>
          <p:grpSpPr>
            <a:xfrm>
              <a:off x="4572255" y="1511328"/>
              <a:ext cx="731520" cy="731520"/>
              <a:chOff x="564334" y="1473480"/>
              <a:chExt cx="701318" cy="664408"/>
            </a:xfrm>
          </p:grpSpPr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7A030E2C-057F-C84D-8639-2838A4474EFD}"/>
                  </a:ext>
                </a:extLst>
              </p:cNvPr>
              <p:cNvSpPr/>
              <p:nvPr/>
            </p:nvSpPr>
            <p:spPr>
              <a:xfrm>
                <a:off x="564335" y="1473480"/>
                <a:ext cx="701317" cy="664408"/>
              </a:xfrm>
              <a:prstGeom prst="ellipse">
                <a:avLst/>
              </a:prstGeom>
              <a:solidFill>
                <a:srgbClr val="0070C0">
                  <a:alpha val="16863"/>
                </a:srgbClr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809647A8-5276-5B49-99C1-EA945FE1E49A}"/>
                  </a:ext>
                </a:extLst>
              </p:cNvPr>
              <p:cNvSpPr txBox="1"/>
              <p:nvPr/>
            </p:nvSpPr>
            <p:spPr>
              <a:xfrm>
                <a:off x="564334" y="1651795"/>
                <a:ext cx="70131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1/10</a:t>
                </a:r>
              </a:p>
            </p:txBody>
          </p:sp>
        </p:grp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26CD4C9A-A247-C04B-B315-8B3C00B078B7}"/>
              </a:ext>
            </a:extLst>
          </p:cNvPr>
          <p:cNvGrpSpPr/>
          <p:nvPr/>
        </p:nvGrpSpPr>
        <p:grpSpPr>
          <a:xfrm>
            <a:off x="4134142" y="4257478"/>
            <a:ext cx="1607744" cy="1544030"/>
            <a:chOff x="69101" y="1538147"/>
            <a:chExt cx="1607744" cy="1544030"/>
          </a:xfrm>
        </p:grpSpPr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81242972-F857-BB47-A0C0-58FCF8E66D9A}"/>
                </a:ext>
              </a:extLst>
            </p:cNvPr>
            <p:cNvSpPr txBox="1"/>
            <p:nvPr/>
          </p:nvSpPr>
          <p:spPr>
            <a:xfrm>
              <a:off x="69101" y="2343513"/>
              <a:ext cx="160774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Schools provide Dec. 2021 data to DPI</a:t>
              </a:r>
            </a:p>
          </p:txBody>
        </p: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F0829079-19F3-2D4E-8E26-E2FC443ECD38}"/>
                </a:ext>
              </a:extLst>
            </p:cNvPr>
            <p:cNvGrpSpPr/>
            <p:nvPr/>
          </p:nvGrpSpPr>
          <p:grpSpPr>
            <a:xfrm>
              <a:off x="507214" y="1538147"/>
              <a:ext cx="731520" cy="731520"/>
              <a:chOff x="564334" y="1473480"/>
              <a:chExt cx="701318" cy="664408"/>
            </a:xfrm>
          </p:grpSpPr>
          <p:sp>
            <p:nvSpPr>
              <p:cNvPr id="118" name="Oval 117">
                <a:extLst>
                  <a:ext uri="{FF2B5EF4-FFF2-40B4-BE49-F238E27FC236}">
                    <a16:creationId xmlns:a16="http://schemas.microsoft.com/office/drawing/2014/main" id="{E4F3EA97-EB0F-1F4D-A366-EDF5E8465FB3}"/>
                  </a:ext>
                </a:extLst>
              </p:cNvPr>
              <p:cNvSpPr/>
              <p:nvPr/>
            </p:nvSpPr>
            <p:spPr>
              <a:xfrm>
                <a:off x="564335" y="1473480"/>
                <a:ext cx="701317" cy="664408"/>
              </a:xfrm>
              <a:prstGeom prst="ellipse">
                <a:avLst/>
              </a:prstGeom>
              <a:solidFill>
                <a:srgbClr val="0070C0">
                  <a:alpha val="16863"/>
                </a:srgbClr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0F1CB4E0-EF06-8C4A-81E4-F45F3ACF7435}"/>
                  </a:ext>
                </a:extLst>
              </p:cNvPr>
              <p:cNvSpPr txBox="1"/>
              <p:nvPr/>
            </p:nvSpPr>
            <p:spPr>
              <a:xfrm>
                <a:off x="564334" y="1651795"/>
                <a:ext cx="70131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1/10</a:t>
                </a:r>
              </a:p>
            </p:txBody>
          </p:sp>
        </p:grp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3201A472-0230-B74C-ABEF-DAE6BE9D5A28}"/>
              </a:ext>
            </a:extLst>
          </p:cNvPr>
          <p:cNvGrpSpPr/>
          <p:nvPr/>
        </p:nvGrpSpPr>
        <p:grpSpPr>
          <a:xfrm>
            <a:off x="2103064" y="4257478"/>
            <a:ext cx="1607744" cy="1328586"/>
            <a:chOff x="2032879" y="1564020"/>
            <a:chExt cx="1607744" cy="1328586"/>
          </a:xfrm>
        </p:grpSpPr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8BE45057-24D7-7242-9601-41A2EE1A887F}"/>
                </a:ext>
              </a:extLst>
            </p:cNvPr>
            <p:cNvSpPr txBox="1"/>
            <p:nvPr/>
          </p:nvSpPr>
          <p:spPr>
            <a:xfrm>
              <a:off x="2032879" y="2369386"/>
              <a:ext cx="16077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DPI provides  Dec. 2021 data to DHHS</a:t>
              </a:r>
            </a:p>
          </p:txBody>
        </p: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865FFDE7-F7BC-4B47-8337-A257DBE5913E}"/>
                </a:ext>
              </a:extLst>
            </p:cNvPr>
            <p:cNvGrpSpPr/>
            <p:nvPr/>
          </p:nvGrpSpPr>
          <p:grpSpPr>
            <a:xfrm>
              <a:off x="2470992" y="1564020"/>
              <a:ext cx="731520" cy="731520"/>
              <a:chOff x="564334" y="1473480"/>
              <a:chExt cx="701318" cy="664408"/>
            </a:xfrm>
          </p:grpSpPr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963FE255-4929-0242-A948-2EFB9DB004AE}"/>
                  </a:ext>
                </a:extLst>
              </p:cNvPr>
              <p:cNvSpPr/>
              <p:nvPr/>
            </p:nvSpPr>
            <p:spPr>
              <a:xfrm>
                <a:off x="564335" y="1473480"/>
                <a:ext cx="701317" cy="664408"/>
              </a:xfrm>
              <a:prstGeom prst="ellipse">
                <a:avLst/>
              </a:prstGeom>
              <a:solidFill>
                <a:srgbClr val="0070C0">
                  <a:alpha val="16863"/>
                </a:srgbClr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8DC7A176-290F-764B-9FA2-B190290637AD}"/>
                  </a:ext>
                </a:extLst>
              </p:cNvPr>
              <p:cNvSpPr txBox="1"/>
              <p:nvPr/>
            </p:nvSpPr>
            <p:spPr>
              <a:xfrm>
                <a:off x="564334" y="1651795"/>
                <a:ext cx="70131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1/14</a:t>
                </a:r>
              </a:p>
            </p:txBody>
          </p:sp>
        </p:grp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051FDD6F-86E3-8345-8E59-E5DA28E79881}"/>
              </a:ext>
            </a:extLst>
          </p:cNvPr>
          <p:cNvGrpSpPr/>
          <p:nvPr/>
        </p:nvGrpSpPr>
        <p:grpSpPr>
          <a:xfrm>
            <a:off x="69101" y="4257478"/>
            <a:ext cx="1607744" cy="1759473"/>
            <a:chOff x="2032879" y="1564020"/>
            <a:chExt cx="1607744" cy="1759473"/>
          </a:xfrm>
        </p:grpSpPr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AB2E3A89-E8CB-0047-BB3E-9C9E025043EB}"/>
                </a:ext>
              </a:extLst>
            </p:cNvPr>
            <p:cNvSpPr txBox="1"/>
            <p:nvPr/>
          </p:nvSpPr>
          <p:spPr>
            <a:xfrm>
              <a:off x="2032879" y="2369386"/>
              <a:ext cx="160774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1400" baseline="300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nd</a:t>
              </a:r>
              <a:r>
                <a:rPr lang="en-US" sz="14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SY 21-22 issuance for students</a:t>
              </a:r>
            </a:p>
            <a:p>
              <a:pPr algn="ctr"/>
              <a:r>
                <a:rPr lang="en-US" sz="14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(Dec. benefits)</a:t>
              </a:r>
            </a:p>
          </p:txBody>
        </p: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B0854B9D-43CF-0040-9F03-03F195DC29CB}"/>
                </a:ext>
              </a:extLst>
            </p:cNvPr>
            <p:cNvGrpSpPr/>
            <p:nvPr/>
          </p:nvGrpSpPr>
          <p:grpSpPr>
            <a:xfrm>
              <a:off x="2470992" y="1564020"/>
              <a:ext cx="731520" cy="731520"/>
              <a:chOff x="564334" y="1473480"/>
              <a:chExt cx="701318" cy="664408"/>
            </a:xfrm>
          </p:grpSpPr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701AB3F8-B816-F14E-87C1-D67D3D08C5FB}"/>
                  </a:ext>
                </a:extLst>
              </p:cNvPr>
              <p:cNvSpPr/>
              <p:nvPr/>
            </p:nvSpPr>
            <p:spPr>
              <a:xfrm>
                <a:off x="564335" y="1473480"/>
                <a:ext cx="701317" cy="664408"/>
              </a:xfrm>
              <a:prstGeom prst="ellipse">
                <a:avLst/>
              </a:prstGeom>
              <a:solidFill>
                <a:srgbClr val="0070C0">
                  <a:alpha val="16863"/>
                </a:srgbClr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E320DD39-94F5-F349-A6EE-1C6E7CF6E1BB}"/>
                  </a:ext>
                </a:extLst>
              </p:cNvPr>
              <p:cNvSpPr txBox="1"/>
              <p:nvPr/>
            </p:nvSpPr>
            <p:spPr>
              <a:xfrm>
                <a:off x="564334" y="1651795"/>
                <a:ext cx="70131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1/24</a:t>
                </a:r>
              </a:p>
            </p:txBody>
          </p:sp>
        </p:grpSp>
      </p:grp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3FC4FB79-1C7F-1946-BA00-6AEDB1BC5018}"/>
              </a:ext>
            </a:extLst>
          </p:cNvPr>
          <p:cNvCxnSpPr>
            <a:cxnSpLocks/>
          </p:cNvCxnSpPr>
          <p:nvPr/>
        </p:nvCxnSpPr>
        <p:spPr>
          <a:xfrm>
            <a:off x="1546246" y="1888583"/>
            <a:ext cx="685974" cy="0"/>
          </a:xfrm>
          <a:prstGeom prst="straightConnector1">
            <a:avLst/>
          </a:prstGeom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F611A6DD-F3B2-8C4B-B638-EFB4D05CB4A3}"/>
              </a:ext>
            </a:extLst>
          </p:cNvPr>
          <p:cNvCxnSpPr>
            <a:cxnSpLocks/>
          </p:cNvCxnSpPr>
          <p:nvPr/>
        </p:nvCxnSpPr>
        <p:spPr>
          <a:xfrm>
            <a:off x="3578766" y="1888583"/>
            <a:ext cx="685974" cy="0"/>
          </a:xfrm>
          <a:prstGeom prst="straightConnector1">
            <a:avLst/>
          </a:prstGeom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71548EBB-2410-9D40-87DB-60B9773AAF85}"/>
              </a:ext>
            </a:extLst>
          </p:cNvPr>
          <p:cNvCxnSpPr>
            <a:cxnSpLocks noChangeAspect="1"/>
          </p:cNvCxnSpPr>
          <p:nvPr/>
        </p:nvCxnSpPr>
        <p:spPr>
          <a:xfrm flipH="1">
            <a:off x="3582434" y="4603052"/>
            <a:ext cx="682306" cy="7646"/>
          </a:xfrm>
          <a:prstGeom prst="straightConnector1">
            <a:avLst/>
          </a:prstGeom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6" name="Straight Arrow Connector 135">
            <a:extLst>
              <a:ext uri="{FF2B5EF4-FFF2-40B4-BE49-F238E27FC236}">
                <a16:creationId xmlns:a16="http://schemas.microsoft.com/office/drawing/2014/main" id="{9DEC0CE2-1190-CF41-BD61-9DB76D768618}"/>
              </a:ext>
            </a:extLst>
          </p:cNvPr>
          <p:cNvCxnSpPr>
            <a:cxnSpLocks noChangeAspect="1"/>
          </p:cNvCxnSpPr>
          <p:nvPr/>
        </p:nvCxnSpPr>
        <p:spPr>
          <a:xfrm flipH="1">
            <a:off x="1421692" y="4599229"/>
            <a:ext cx="682306" cy="7646"/>
          </a:xfrm>
          <a:prstGeom prst="straightConnector1">
            <a:avLst/>
          </a:prstGeom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4AEDF82A-BE53-914D-B643-0A385B277E6F}"/>
              </a:ext>
            </a:extLst>
          </p:cNvPr>
          <p:cNvCxnSpPr>
            <a:cxnSpLocks noChangeAspect="1"/>
          </p:cNvCxnSpPr>
          <p:nvPr/>
        </p:nvCxnSpPr>
        <p:spPr>
          <a:xfrm>
            <a:off x="4938014" y="3609356"/>
            <a:ext cx="0" cy="457830"/>
          </a:xfrm>
          <a:prstGeom prst="straightConnector1">
            <a:avLst/>
          </a:prstGeom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92FF0F6-E5F3-40BB-A5D1-B123632E987B}"/>
              </a:ext>
            </a:extLst>
          </p:cNvPr>
          <p:cNvSpPr txBox="1"/>
          <p:nvPr/>
        </p:nvSpPr>
        <p:spPr>
          <a:xfrm>
            <a:off x="118157" y="3062895"/>
            <a:ext cx="1509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*Aug. data is used to derive eligibility only; there will be no benefits issued for Aug.</a:t>
            </a:r>
          </a:p>
        </p:txBody>
      </p:sp>
      <p:sp>
        <p:nvSpPr>
          <p:cNvPr id="67" name="Rectangle: Rounded Corners 65">
            <a:extLst>
              <a:ext uri="{FF2B5EF4-FFF2-40B4-BE49-F238E27FC236}">
                <a16:creationId xmlns:a16="http://schemas.microsoft.com/office/drawing/2014/main" id="{154BD6E7-A584-A04D-8545-87D8AB1C705F}"/>
              </a:ext>
            </a:extLst>
          </p:cNvPr>
          <p:cNvSpPr/>
          <p:nvPr/>
        </p:nvSpPr>
        <p:spPr>
          <a:xfrm>
            <a:off x="1241495" y="907584"/>
            <a:ext cx="3122470" cy="403579"/>
          </a:xfrm>
          <a:prstGeom prst="roundRect">
            <a:avLst>
              <a:gd name="adj" fmla="val 39986"/>
            </a:avLst>
          </a:prstGeom>
          <a:solidFill>
            <a:srgbClr val="00206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2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Issuance Timeline</a:t>
            </a:r>
          </a:p>
        </p:txBody>
      </p:sp>
      <p:sp>
        <p:nvSpPr>
          <p:cNvPr id="70" name="Rectangle: Rounded Corners 65">
            <a:extLst>
              <a:ext uri="{FF2B5EF4-FFF2-40B4-BE49-F238E27FC236}">
                <a16:creationId xmlns:a16="http://schemas.microsoft.com/office/drawing/2014/main" id="{8EA1C19D-CEAB-FE42-84D1-14FCB44B9F5D}"/>
              </a:ext>
            </a:extLst>
          </p:cNvPr>
          <p:cNvSpPr/>
          <p:nvPr/>
        </p:nvSpPr>
        <p:spPr>
          <a:xfrm>
            <a:off x="7338829" y="910696"/>
            <a:ext cx="3122470" cy="403579"/>
          </a:xfrm>
          <a:prstGeom prst="roundRect">
            <a:avLst>
              <a:gd name="adj" fmla="val 39986"/>
            </a:avLst>
          </a:prstGeom>
          <a:solidFill>
            <a:srgbClr val="00206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200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Issuance Distribution</a:t>
            </a:r>
          </a:p>
        </p:txBody>
      </p:sp>
    </p:spTree>
    <p:extLst>
      <p:ext uri="{BB962C8B-B14F-4D97-AF65-F5344CB8AC3E}">
        <p14:creationId xmlns:p14="http://schemas.microsoft.com/office/powerpoint/2010/main" val="31498467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85737DE-04D2-F840-B0E1-3EE93176E3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3D62421E-5B03-8D47-8ADA-0FA63846F574}"/>
              </a:ext>
            </a:extLst>
          </p:cNvPr>
          <p:cNvSpPr txBox="1">
            <a:spLocks/>
          </p:cNvSpPr>
          <p:nvPr/>
        </p:nvSpPr>
        <p:spPr>
          <a:xfrm>
            <a:off x="395417" y="206794"/>
            <a:ext cx="4491450" cy="514082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10078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 sz="55000" b="1" kern="1200">
                <a:solidFill>
                  <a:schemeClr val="bg2">
                    <a:lumMod val="20000"/>
                    <a:lumOff val="80000"/>
                    <a:alpha val="2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216000" marR="0" indent="-216000" algn="l" defTabSz="10078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charset="0"/>
              <a:buChar char="•"/>
              <a:tabLst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457200" marR="0" indent="-231775" algn="l" defTabSz="10078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>
                <a:tab pos="231775" algn="l"/>
              </a:tabLst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90563" marR="0" indent="-230188" algn="l" defTabSz="10078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922338" marR="0" indent="-228600" algn="l" defTabSz="10078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771691" indent="-251972" algn="l" defTabSz="1007887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634" indent="-251972" algn="l" defTabSz="1007887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578" indent="-251972" algn="l" defTabSz="1007887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522" indent="-251972" algn="l" defTabSz="1007887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55512">
              <a:spcAft>
                <a:spcPts val="150"/>
              </a:spcAft>
              <a:defRPr/>
            </a:pPr>
            <a:r>
              <a:rPr lang="en-GB" sz="41228" dirty="0">
                <a:solidFill>
                  <a:srgbClr val="002060">
                    <a:alpha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FCDE4FB1-216A-454E-BCF1-B78B86AB4905}"/>
              </a:ext>
            </a:extLst>
          </p:cNvPr>
          <p:cNvSpPr txBox="1">
            <a:spLocks/>
          </p:cNvSpPr>
          <p:nvPr/>
        </p:nvSpPr>
        <p:spPr>
          <a:xfrm>
            <a:off x="3569736" y="2827841"/>
            <a:ext cx="7538989" cy="1202318"/>
          </a:xfr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0" lang="en-IN" sz="36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 panose="02000506000000020004" pitchFamily="2" charset="0"/>
                <a:ea typeface="+mj-ea"/>
                <a:cs typeface="+mj-cs"/>
              </a:defRPr>
            </a:lvl1pPr>
            <a:lvl2pPr marL="576263" indent="-23336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Franklin Gothic Medium" panose="020B0603020102020204" pitchFamily="34" charset="0"/>
              <a:buChar char="–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 20-21 P-EBT Achievements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7C609BDC-3790-0345-9451-9D96D1E4B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275" y="6261300"/>
            <a:ext cx="2234461" cy="38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5888F7-8811-AB44-A049-324FC26E8B4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GB"/>
              <a:t>Page </a:t>
            </a:r>
            <a:fld id="{F1BC30E3-FFE5-4B91-AA19-87A149EBB9EE}" type="slidenum">
              <a:rPr smtClean="0"/>
              <a:pPr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72523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94A9B702-081B-BA4A-B875-3826D39A559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44855520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94A9B702-081B-BA4A-B875-3826D39A559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B1BCE6A-3357-0943-A71D-1B7816093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 20-21 P-EBT Achievements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AD6A69-0DE3-6343-A8E5-E2E2F70D8F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275" y="6261300"/>
            <a:ext cx="2234461" cy="38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13">
            <a:extLst>
              <a:ext uri="{FF2B5EF4-FFF2-40B4-BE49-F238E27FC236}">
                <a16:creationId xmlns:a16="http://schemas.microsoft.com/office/drawing/2014/main" id="{A2FDE158-03AF-FC4B-845C-9B66DD42142E}"/>
              </a:ext>
            </a:extLst>
          </p:cNvPr>
          <p:cNvSpPr txBox="1">
            <a:spLocks/>
          </p:cNvSpPr>
          <p:nvPr/>
        </p:nvSpPr>
        <p:spPr>
          <a:xfrm>
            <a:off x="349185" y="713894"/>
            <a:ext cx="11493630" cy="5379017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76263" indent="-23336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Franklin Gothic Medium" panose="020B0603020102020204" pitchFamily="34" charset="0"/>
              <a:buChar char="–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endParaRPr lang="en-US" sz="20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6DE7B9-585B-804E-99D2-D4A9D84D450C}"/>
              </a:ext>
            </a:extLst>
          </p:cNvPr>
          <p:cNvSpPr txBox="1"/>
          <p:nvPr/>
        </p:nvSpPr>
        <p:spPr>
          <a:xfrm>
            <a:off x="349184" y="879545"/>
            <a:ext cx="114936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Thanks to all your hard work, P-EBT has… </a:t>
            </a:r>
          </a:p>
        </p:txBody>
      </p:sp>
      <p:sp>
        <p:nvSpPr>
          <p:cNvPr id="13" name="Text Placeholder 25">
            <a:extLst>
              <a:ext uri="{FF2B5EF4-FFF2-40B4-BE49-F238E27FC236}">
                <a16:creationId xmlns:a16="http://schemas.microsoft.com/office/drawing/2014/main" id="{CFCB5E1A-F47B-704A-9A07-2B33C34E8744}"/>
              </a:ext>
            </a:extLst>
          </p:cNvPr>
          <p:cNvSpPr txBox="1">
            <a:spLocks/>
          </p:cNvSpPr>
          <p:nvPr/>
        </p:nvSpPr>
        <p:spPr>
          <a:xfrm>
            <a:off x="-1" y="2753921"/>
            <a:ext cx="3447288" cy="910086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70000"/>
              <a:buFont typeface="Arial" pitchFamily="34" charset="0"/>
              <a:buNone/>
              <a:defRPr sz="5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Served</a:t>
            </a:r>
            <a:r>
              <a:rPr lang="en-US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1.3m</a:t>
            </a:r>
            <a:r>
              <a:rPr lang="en-US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NC students and young children</a:t>
            </a:r>
            <a:endParaRPr lang="en-US" sz="20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C942786-B185-1742-B976-2598D3D218A8}"/>
              </a:ext>
            </a:extLst>
          </p:cNvPr>
          <p:cNvGrpSpPr/>
          <p:nvPr/>
        </p:nvGrpSpPr>
        <p:grpSpPr>
          <a:xfrm>
            <a:off x="964642" y="1782760"/>
            <a:ext cx="1518007" cy="1010759"/>
            <a:chOff x="4727094" y="1599863"/>
            <a:chExt cx="2973388" cy="1828800"/>
          </a:xfrm>
          <a:solidFill>
            <a:srgbClr val="002060"/>
          </a:solidFill>
        </p:grpSpPr>
        <p:pic>
          <p:nvPicPr>
            <p:cNvPr id="18" name="Graphic 17" descr="School boy outline">
              <a:extLst>
                <a:ext uri="{FF2B5EF4-FFF2-40B4-BE49-F238E27FC236}">
                  <a16:creationId xmlns:a16="http://schemas.microsoft.com/office/drawing/2014/main" id="{528CDF56-7EEA-9A43-B8C1-A905AF3D389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871682" y="1599863"/>
              <a:ext cx="1828800" cy="1828800"/>
            </a:xfrm>
            <a:prstGeom prst="rect">
              <a:avLst/>
            </a:prstGeom>
          </p:spPr>
        </p:pic>
        <p:pic>
          <p:nvPicPr>
            <p:cNvPr id="19" name="Graphic 18" descr="School girl outline">
              <a:extLst>
                <a:ext uri="{FF2B5EF4-FFF2-40B4-BE49-F238E27FC236}">
                  <a16:creationId xmlns:a16="http://schemas.microsoft.com/office/drawing/2014/main" id="{DB2BD2D0-8F22-094C-8493-03E5754B5BE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727094" y="1599863"/>
              <a:ext cx="1828800" cy="1828800"/>
            </a:xfrm>
            <a:prstGeom prst="rect">
              <a:avLst/>
            </a:prstGeom>
          </p:spPr>
        </p:pic>
      </p:grpSp>
      <p:sp>
        <p:nvSpPr>
          <p:cNvPr id="20" name="Text Placeholder 25">
            <a:extLst>
              <a:ext uri="{FF2B5EF4-FFF2-40B4-BE49-F238E27FC236}">
                <a16:creationId xmlns:a16="http://schemas.microsoft.com/office/drawing/2014/main" id="{235D2F28-3043-8441-8414-4EF8CCCD9E03}"/>
              </a:ext>
            </a:extLst>
          </p:cNvPr>
          <p:cNvSpPr txBox="1">
            <a:spLocks/>
          </p:cNvSpPr>
          <p:nvPr/>
        </p:nvSpPr>
        <p:spPr>
          <a:xfrm>
            <a:off x="0" y="5068369"/>
            <a:ext cx="3447288" cy="910086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70000"/>
              <a:buFont typeface="Arial" pitchFamily="34" charset="0"/>
              <a:buNone/>
              <a:defRPr sz="5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Issued</a:t>
            </a:r>
            <a:r>
              <a:rPr lang="en-US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1.73b</a:t>
            </a:r>
            <a:r>
              <a:rPr lang="en-US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total food benefits</a:t>
            </a:r>
            <a:endParaRPr lang="en-US" sz="20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Graphic 21" descr="Ribbon outline">
            <a:extLst>
              <a:ext uri="{FF2B5EF4-FFF2-40B4-BE49-F238E27FC236}">
                <a16:creationId xmlns:a16="http://schemas.microsoft.com/office/drawing/2014/main" id="{36176A45-6F02-BC4E-9102-219932146BE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985330" y="1775082"/>
            <a:ext cx="1014984" cy="1014984"/>
          </a:xfrm>
          <a:prstGeom prst="rect">
            <a:avLst/>
          </a:prstGeom>
        </p:spPr>
      </p:pic>
      <p:pic>
        <p:nvPicPr>
          <p:cNvPr id="23" name="Graphic 22" descr="Internet outline">
            <a:extLst>
              <a:ext uri="{FF2B5EF4-FFF2-40B4-BE49-F238E27FC236}">
                <a16:creationId xmlns:a16="http://schemas.microsoft.com/office/drawing/2014/main" id="{D80AD4E4-DDCE-A14E-B9B4-9B68C7192E4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956248" y="4053385"/>
            <a:ext cx="1014984" cy="1014984"/>
          </a:xfrm>
          <a:prstGeom prst="rect">
            <a:avLst/>
          </a:prstGeom>
        </p:spPr>
      </p:pic>
      <p:pic>
        <p:nvPicPr>
          <p:cNvPr id="24" name="Graphic 23" descr="Podium outline">
            <a:extLst>
              <a:ext uri="{FF2B5EF4-FFF2-40B4-BE49-F238E27FC236}">
                <a16:creationId xmlns:a16="http://schemas.microsoft.com/office/drawing/2014/main" id="{C2455924-01EC-774E-87E4-4D86DC79BA1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588033" y="4053385"/>
            <a:ext cx="1014984" cy="1014984"/>
          </a:xfrm>
          <a:prstGeom prst="rect">
            <a:avLst/>
          </a:prstGeom>
        </p:spPr>
      </p:pic>
      <p:pic>
        <p:nvPicPr>
          <p:cNvPr id="25" name="Graphic 24" descr="Grocery bag outline">
            <a:extLst>
              <a:ext uri="{FF2B5EF4-FFF2-40B4-BE49-F238E27FC236}">
                <a16:creationId xmlns:a16="http://schemas.microsoft.com/office/drawing/2014/main" id="{700797AB-D94B-574E-AFC4-4EB52962924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5588507" y="1778346"/>
            <a:ext cx="1014984" cy="1014984"/>
          </a:xfrm>
          <a:prstGeom prst="rect">
            <a:avLst/>
          </a:prstGeom>
        </p:spPr>
      </p:pic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06E1BBF9-7CD6-2346-B427-D4728AAB8268}"/>
              </a:ext>
            </a:extLst>
          </p:cNvPr>
          <p:cNvSpPr txBox="1">
            <a:spLocks/>
          </p:cNvSpPr>
          <p:nvPr/>
        </p:nvSpPr>
        <p:spPr>
          <a:xfrm>
            <a:off x="8743764" y="2763053"/>
            <a:ext cx="3448236" cy="910086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70000"/>
              <a:buFont typeface="Arial" pitchFamily="34" charset="0"/>
              <a:buNone/>
              <a:defRPr sz="5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DHHS Secretary Award Winner </a:t>
            </a:r>
            <a:r>
              <a:rPr lang="en-US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“going above and beyond to… provide critical help feeding our state’s children.”</a:t>
            </a:r>
            <a:endParaRPr lang="en-US" sz="20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 Placeholder 25">
            <a:extLst>
              <a:ext uri="{FF2B5EF4-FFF2-40B4-BE49-F238E27FC236}">
                <a16:creationId xmlns:a16="http://schemas.microsoft.com/office/drawing/2014/main" id="{B6B8F4A8-9F80-CC48-9856-D36EB33CA21C}"/>
              </a:ext>
            </a:extLst>
          </p:cNvPr>
          <p:cNvSpPr txBox="1">
            <a:spLocks/>
          </p:cNvSpPr>
          <p:nvPr/>
        </p:nvSpPr>
        <p:spPr>
          <a:xfrm>
            <a:off x="8769178" y="5068369"/>
            <a:ext cx="3447288" cy="910086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70000"/>
              <a:buFont typeface="Arial" pitchFamily="34" charset="0"/>
              <a:buNone/>
              <a:defRPr sz="5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Solutions MGMT for Human Services Nominee </a:t>
            </a:r>
            <a:r>
              <a:rPr lang="en-US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use of tech. to collaborate across traditional boundaries</a:t>
            </a:r>
          </a:p>
          <a:p>
            <a:endParaRPr lang="en-US" sz="20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 Placeholder 25">
            <a:extLst>
              <a:ext uri="{FF2B5EF4-FFF2-40B4-BE49-F238E27FC236}">
                <a16:creationId xmlns:a16="http://schemas.microsoft.com/office/drawing/2014/main" id="{A3B6A75C-9424-9A4A-AC66-CA5658CC9297}"/>
              </a:ext>
            </a:extLst>
          </p:cNvPr>
          <p:cNvSpPr txBox="1">
            <a:spLocks/>
          </p:cNvSpPr>
          <p:nvPr/>
        </p:nvSpPr>
        <p:spPr>
          <a:xfrm>
            <a:off x="4371881" y="2763053"/>
            <a:ext cx="3447288" cy="910086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70000"/>
              <a:buFont typeface="Arial" pitchFamily="34" charset="0"/>
              <a:buNone/>
              <a:defRPr sz="5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92% spend rate</a:t>
            </a:r>
            <a:r>
              <a:rPr lang="en-US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benefits, indicating critical need in P-EBT households</a:t>
            </a:r>
            <a:endParaRPr lang="en-US" sz="20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 Placeholder 25">
            <a:extLst>
              <a:ext uri="{FF2B5EF4-FFF2-40B4-BE49-F238E27FC236}">
                <a16:creationId xmlns:a16="http://schemas.microsoft.com/office/drawing/2014/main" id="{8794C215-DD89-CF47-9EC0-2C2D341F2914}"/>
              </a:ext>
            </a:extLst>
          </p:cNvPr>
          <p:cNvSpPr txBox="1">
            <a:spLocks/>
          </p:cNvSpPr>
          <p:nvPr/>
        </p:nvSpPr>
        <p:spPr>
          <a:xfrm>
            <a:off x="4371881" y="5068369"/>
            <a:ext cx="3447288" cy="910086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70000"/>
              <a:buFont typeface="Arial" pitchFamily="34" charset="0"/>
              <a:buNone/>
              <a:defRPr sz="5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Led </a:t>
            </a:r>
            <a:r>
              <a:rPr lang="en-US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one of the first states in SY 20-21 and SY 21-22 to submit plan and issue benefits</a:t>
            </a:r>
            <a:endParaRPr lang="en-US" sz="20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Graphic 31" descr="Dollar with solid fill">
            <a:extLst>
              <a:ext uri="{FF2B5EF4-FFF2-40B4-BE49-F238E27FC236}">
                <a16:creationId xmlns:a16="http://schemas.microsoft.com/office/drawing/2014/main" id="{99DAF3E4-C2B8-FA46-8B04-B983BBBE808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219818" y="4053385"/>
            <a:ext cx="1014984" cy="101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0523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85737DE-04D2-F840-B0E1-3EE93176E3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3D62421E-5B03-8D47-8ADA-0FA63846F574}"/>
              </a:ext>
            </a:extLst>
          </p:cNvPr>
          <p:cNvSpPr txBox="1">
            <a:spLocks/>
          </p:cNvSpPr>
          <p:nvPr/>
        </p:nvSpPr>
        <p:spPr>
          <a:xfrm>
            <a:off x="395417" y="206794"/>
            <a:ext cx="4491450" cy="514082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10078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 sz="55000" b="1" kern="1200">
                <a:solidFill>
                  <a:schemeClr val="bg2">
                    <a:lumMod val="20000"/>
                    <a:lumOff val="80000"/>
                    <a:alpha val="2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216000" marR="0" indent="-216000" algn="l" defTabSz="10078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charset="0"/>
              <a:buChar char="•"/>
              <a:tabLst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457200" marR="0" indent="-231775" algn="l" defTabSz="10078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>
                <a:tab pos="231775" algn="l"/>
              </a:tabLst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90563" marR="0" indent="-230188" algn="l" defTabSz="10078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922338" marR="0" indent="-228600" algn="l" defTabSz="10078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771691" indent="-251972" algn="l" defTabSz="1007887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634" indent="-251972" algn="l" defTabSz="1007887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578" indent="-251972" algn="l" defTabSz="1007887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522" indent="-251972" algn="l" defTabSz="1007887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55512">
              <a:spcAft>
                <a:spcPts val="150"/>
              </a:spcAft>
              <a:defRPr/>
            </a:pPr>
            <a:r>
              <a:rPr lang="en-GB" sz="41228" dirty="0">
                <a:solidFill>
                  <a:srgbClr val="002060">
                    <a:alpha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FCDE4FB1-216A-454E-BCF1-B78B86AB4905}"/>
              </a:ext>
            </a:extLst>
          </p:cNvPr>
          <p:cNvSpPr txBox="1">
            <a:spLocks/>
          </p:cNvSpPr>
          <p:nvPr/>
        </p:nvSpPr>
        <p:spPr>
          <a:xfrm>
            <a:off x="3569736" y="2827841"/>
            <a:ext cx="2792175" cy="1202318"/>
          </a:xfr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0" lang="en-IN" sz="36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 panose="02000506000000020004" pitchFamily="2" charset="0"/>
                <a:ea typeface="+mj-ea"/>
                <a:cs typeface="+mj-cs"/>
              </a:defRPr>
            </a:lvl1pPr>
            <a:lvl2pPr marL="576263" indent="-23336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Franklin Gothic Medium" panose="020B0603020102020204" pitchFamily="34" charset="0"/>
              <a:buChar char="–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Questions?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7C609BDC-3790-0345-9451-9D96D1E4B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275" y="6261300"/>
            <a:ext cx="2234461" cy="38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06812D-5FFB-C245-98B3-9B6FA610400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GB"/>
              <a:t>Page </a:t>
            </a:r>
            <a:fld id="{F1BC30E3-FFE5-4B91-AA19-87A149EBB9EE}" type="slidenum">
              <a:rPr smtClean="0"/>
              <a:pPr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09558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2BA6FA53-EB1B-EA40-9099-EEB08048BA5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38031253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think-cell Slide" r:id="rId5" imgW="7772400" imgH="10058400" progId="TCLayout.ActiveDocument.1">
                  <p:embed/>
                </p:oleObj>
              </mc:Choice>
              <mc:Fallback>
                <p:oleObj name="think-cell Slide" r:id="rId5" imgW="7772400" imgH="1005840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2BA6FA53-EB1B-EA40-9099-EEB08048BA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5764109-BC66-B64A-A960-EE6A86FC6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Table of Contents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EFF22AF-8183-1D4D-B222-CCD0E2083637}"/>
              </a:ext>
            </a:extLst>
          </p:cNvPr>
          <p:cNvGrpSpPr/>
          <p:nvPr/>
        </p:nvGrpSpPr>
        <p:grpSpPr>
          <a:xfrm>
            <a:off x="626614" y="1281834"/>
            <a:ext cx="4570554" cy="685800"/>
            <a:chOff x="626614" y="1126955"/>
            <a:chExt cx="4570554" cy="68580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4BAE0885-7810-5248-A20B-BC831AE4FD6C}"/>
                </a:ext>
              </a:extLst>
            </p:cNvPr>
            <p:cNvGrpSpPr/>
            <p:nvPr/>
          </p:nvGrpSpPr>
          <p:grpSpPr>
            <a:xfrm>
              <a:off x="626614" y="1126955"/>
              <a:ext cx="685800" cy="685800"/>
              <a:chOff x="603754" y="1175171"/>
              <a:chExt cx="731520" cy="731520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73845F61-2DFD-0142-BFF7-A1C913949A6B}"/>
                  </a:ext>
                </a:extLst>
              </p:cNvPr>
              <p:cNvSpPr/>
              <p:nvPr/>
            </p:nvSpPr>
            <p:spPr>
              <a:xfrm>
                <a:off x="603754" y="1175171"/>
                <a:ext cx="731520" cy="731520"/>
              </a:xfrm>
              <a:prstGeom prst="ellips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87FE25CC-8052-0744-934E-078B5AAA1F41}"/>
                  </a:ext>
                </a:extLst>
              </p:cNvPr>
              <p:cNvSpPr txBox="1"/>
              <p:nvPr/>
            </p:nvSpPr>
            <p:spPr>
              <a:xfrm>
                <a:off x="800975" y="1287015"/>
                <a:ext cx="337078" cy="541686"/>
              </a:xfrm>
              <a:prstGeom prst="rect">
                <a:avLst/>
              </a:prstGeom>
              <a:noFill/>
            </p:spPr>
            <p:txBody>
              <a:bodyPr wrap="square" lIns="0" tIns="36576" rIns="0" bIns="0" rtlCol="0">
                <a:spAutoFit/>
              </a:bodyPr>
              <a:lstStyle/>
              <a:p>
                <a:pPr algn="ctr">
                  <a:lnSpc>
                    <a:spcPct val="85000"/>
                  </a:lnSpc>
                  <a:spcAft>
                    <a:spcPts val="600"/>
                  </a:spcAft>
                  <a:buClr>
                    <a:schemeClr val="accent2"/>
                  </a:buClr>
                  <a:buSzPct val="70000"/>
                </a:pPr>
                <a:r>
                  <a:rPr lang="en-US" sz="36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C1DEB2F2-0ADC-6E4C-8EF1-2F2BA86F4602}"/>
                </a:ext>
              </a:extLst>
            </p:cNvPr>
            <p:cNvSpPr txBox="1"/>
            <p:nvPr/>
          </p:nvSpPr>
          <p:spPr>
            <a:xfrm>
              <a:off x="1522425" y="1320584"/>
              <a:ext cx="3674743" cy="298543"/>
            </a:xfrm>
            <a:prstGeom prst="rect">
              <a:avLst/>
            </a:prstGeom>
            <a:noFill/>
          </p:spPr>
          <p:txBody>
            <a:bodyPr wrap="square" lIns="0" tIns="36576" rIns="0" bIns="0" rtlCol="0">
              <a:spAutoFit/>
            </a:bodyPr>
            <a:lstStyle/>
            <a:p>
              <a:pPr algn="just">
                <a:lnSpc>
                  <a:spcPct val="85000"/>
                </a:lnSpc>
                <a:spcAft>
                  <a:spcPts val="600"/>
                </a:spcAft>
                <a:buClr>
                  <a:schemeClr val="accent2"/>
                </a:buClr>
                <a:buSzPct val="70000"/>
              </a:pPr>
              <a:r>
                <a:rPr lang="en-US" sz="20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hlinkClick r:id="rId7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P-EBT General Overview</a:t>
              </a:r>
              <a:endParaRPr lang="en-US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0D64B85-8039-8D4C-B350-EC60CB52E10D}"/>
              </a:ext>
            </a:extLst>
          </p:cNvPr>
          <p:cNvGrpSpPr/>
          <p:nvPr/>
        </p:nvGrpSpPr>
        <p:grpSpPr>
          <a:xfrm>
            <a:off x="626614" y="2331957"/>
            <a:ext cx="4570554" cy="685800"/>
            <a:chOff x="626614" y="2106793"/>
            <a:chExt cx="4570554" cy="685800"/>
          </a:xfrm>
        </p:grpSpPr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49E81EA0-13DE-9144-8F86-81F1A6025DC1}"/>
                </a:ext>
              </a:extLst>
            </p:cNvPr>
            <p:cNvSpPr txBox="1"/>
            <p:nvPr/>
          </p:nvSpPr>
          <p:spPr>
            <a:xfrm>
              <a:off x="1522425" y="2300422"/>
              <a:ext cx="3674743" cy="298543"/>
            </a:xfrm>
            <a:prstGeom prst="rect">
              <a:avLst/>
            </a:prstGeom>
            <a:noFill/>
          </p:spPr>
          <p:txBody>
            <a:bodyPr wrap="square" lIns="0" tIns="36576" rIns="0" bIns="0" rtlCol="0">
              <a:spAutoFit/>
            </a:bodyPr>
            <a:lstStyle/>
            <a:p>
              <a:pPr algn="just">
                <a:lnSpc>
                  <a:spcPct val="85000"/>
                </a:lnSpc>
                <a:spcAft>
                  <a:spcPts val="600"/>
                </a:spcAft>
                <a:buClr>
                  <a:schemeClr val="accent2"/>
                </a:buClr>
                <a:buSzPct val="70000"/>
              </a:pPr>
              <a:r>
                <a:rPr lang="en-US" sz="20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hlinkClick r:id="rId8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SY 21-22 Student P-EBT</a:t>
              </a:r>
              <a:endParaRPr lang="en-US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9843539E-9620-0949-A011-90E33F090A3D}"/>
                </a:ext>
              </a:extLst>
            </p:cNvPr>
            <p:cNvGrpSpPr/>
            <p:nvPr/>
          </p:nvGrpSpPr>
          <p:grpSpPr>
            <a:xfrm>
              <a:off x="626614" y="2106793"/>
              <a:ext cx="685800" cy="685800"/>
              <a:chOff x="603754" y="1175171"/>
              <a:chExt cx="731520" cy="731520"/>
            </a:xfrm>
          </p:grpSpPr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02F18FA6-EC4C-3C47-B8A0-5956F8B9C803}"/>
                  </a:ext>
                </a:extLst>
              </p:cNvPr>
              <p:cNvSpPr/>
              <p:nvPr/>
            </p:nvSpPr>
            <p:spPr>
              <a:xfrm>
                <a:off x="603754" y="1175171"/>
                <a:ext cx="731520" cy="731520"/>
              </a:xfrm>
              <a:prstGeom prst="ellips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39A988E2-9434-754F-8C6E-7AAC3206714A}"/>
                  </a:ext>
                </a:extLst>
              </p:cNvPr>
              <p:cNvSpPr txBox="1"/>
              <p:nvPr/>
            </p:nvSpPr>
            <p:spPr>
              <a:xfrm>
                <a:off x="800975" y="1287015"/>
                <a:ext cx="337078" cy="541686"/>
              </a:xfrm>
              <a:prstGeom prst="rect">
                <a:avLst/>
              </a:prstGeom>
              <a:noFill/>
            </p:spPr>
            <p:txBody>
              <a:bodyPr wrap="square" lIns="0" tIns="36576" rIns="0" bIns="0" rtlCol="0">
                <a:spAutoFit/>
              </a:bodyPr>
              <a:lstStyle/>
              <a:p>
                <a:pPr algn="ctr">
                  <a:lnSpc>
                    <a:spcPct val="85000"/>
                  </a:lnSpc>
                  <a:spcAft>
                    <a:spcPts val="600"/>
                  </a:spcAft>
                  <a:buClr>
                    <a:schemeClr val="accent2"/>
                  </a:buClr>
                  <a:buSzPct val="70000"/>
                </a:pPr>
                <a:r>
                  <a:rPr lang="en-US" sz="36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207D17C-AA31-8445-9C79-F5EADA3CE0C9}"/>
              </a:ext>
            </a:extLst>
          </p:cNvPr>
          <p:cNvGrpSpPr/>
          <p:nvPr/>
        </p:nvGrpSpPr>
        <p:grpSpPr>
          <a:xfrm>
            <a:off x="626614" y="3382080"/>
            <a:ext cx="4570554" cy="685800"/>
            <a:chOff x="626614" y="3086632"/>
            <a:chExt cx="4570554" cy="685800"/>
          </a:xfrm>
        </p:grpSpPr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017397C8-9F2B-5549-BFB7-357623A03ADF}"/>
                </a:ext>
              </a:extLst>
            </p:cNvPr>
            <p:cNvSpPr txBox="1"/>
            <p:nvPr/>
          </p:nvSpPr>
          <p:spPr>
            <a:xfrm>
              <a:off x="1522425" y="3280261"/>
              <a:ext cx="3674743" cy="298543"/>
            </a:xfrm>
            <a:prstGeom prst="rect">
              <a:avLst/>
            </a:prstGeom>
            <a:noFill/>
          </p:spPr>
          <p:txBody>
            <a:bodyPr wrap="square" lIns="0" tIns="36576" rIns="0" bIns="0" rtlCol="0">
              <a:spAutoFit/>
            </a:bodyPr>
            <a:lstStyle/>
            <a:p>
              <a:pPr algn="just">
                <a:lnSpc>
                  <a:spcPct val="85000"/>
                </a:lnSpc>
                <a:spcAft>
                  <a:spcPts val="600"/>
                </a:spcAft>
                <a:buClr>
                  <a:schemeClr val="accent2"/>
                </a:buClr>
                <a:buSzPct val="70000"/>
              </a:pPr>
              <a:r>
                <a:rPr lang="en-US" sz="20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hlinkClick r:id="rId9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P-EBT Implementation</a:t>
              </a:r>
              <a:endParaRPr lang="en-US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0875AEDE-18E8-8047-8A74-35204C9BB5B7}"/>
                </a:ext>
              </a:extLst>
            </p:cNvPr>
            <p:cNvGrpSpPr/>
            <p:nvPr/>
          </p:nvGrpSpPr>
          <p:grpSpPr>
            <a:xfrm>
              <a:off x="626614" y="3086632"/>
              <a:ext cx="685800" cy="685800"/>
              <a:chOff x="603754" y="1175171"/>
              <a:chExt cx="731520" cy="731520"/>
            </a:xfrm>
          </p:grpSpPr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2C91774B-8535-CD47-AA5D-F56154654203}"/>
                  </a:ext>
                </a:extLst>
              </p:cNvPr>
              <p:cNvSpPr/>
              <p:nvPr/>
            </p:nvSpPr>
            <p:spPr>
              <a:xfrm>
                <a:off x="603754" y="1175171"/>
                <a:ext cx="731520" cy="731520"/>
              </a:xfrm>
              <a:prstGeom prst="ellips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02AB13DC-F905-B940-9DE9-59C5AE49ED61}"/>
                  </a:ext>
                </a:extLst>
              </p:cNvPr>
              <p:cNvSpPr txBox="1"/>
              <p:nvPr/>
            </p:nvSpPr>
            <p:spPr>
              <a:xfrm>
                <a:off x="800975" y="1287015"/>
                <a:ext cx="337078" cy="541686"/>
              </a:xfrm>
              <a:prstGeom prst="rect">
                <a:avLst/>
              </a:prstGeom>
              <a:noFill/>
            </p:spPr>
            <p:txBody>
              <a:bodyPr wrap="square" lIns="0" tIns="36576" rIns="0" bIns="0" rtlCol="0">
                <a:spAutoFit/>
              </a:bodyPr>
              <a:lstStyle/>
              <a:p>
                <a:pPr algn="ctr">
                  <a:lnSpc>
                    <a:spcPct val="85000"/>
                  </a:lnSpc>
                  <a:spcAft>
                    <a:spcPts val="600"/>
                  </a:spcAft>
                  <a:buClr>
                    <a:schemeClr val="accent2"/>
                  </a:buClr>
                  <a:buSzPct val="70000"/>
                </a:pPr>
                <a:r>
                  <a:rPr lang="en-US" sz="36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06D95F0-03F7-624B-AD31-4C91189BAFF4}"/>
              </a:ext>
            </a:extLst>
          </p:cNvPr>
          <p:cNvGrpSpPr/>
          <p:nvPr/>
        </p:nvGrpSpPr>
        <p:grpSpPr>
          <a:xfrm>
            <a:off x="626614" y="4432204"/>
            <a:ext cx="5257489" cy="685800"/>
            <a:chOff x="626614" y="4066470"/>
            <a:chExt cx="5257489" cy="685800"/>
          </a:xfrm>
        </p:grpSpPr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00CA6638-FDCA-494D-BAB3-DB516C26700E}"/>
                </a:ext>
              </a:extLst>
            </p:cNvPr>
            <p:cNvSpPr txBox="1"/>
            <p:nvPr/>
          </p:nvSpPr>
          <p:spPr>
            <a:xfrm>
              <a:off x="1522425" y="4260099"/>
              <a:ext cx="4361678" cy="298543"/>
            </a:xfrm>
            <a:prstGeom prst="rect">
              <a:avLst/>
            </a:prstGeom>
            <a:noFill/>
          </p:spPr>
          <p:txBody>
            <a:bodyPr wrap="square" lIns="0" tIns="36576" rIns="0" bIns="0" rtlCol="0">
              <a:spAutoFit/>
            </a:bodyPr>
            <a:lstStyle/>
            <a:p>
              <a:pPr algn="just">
                <a:lnSpc>
                  <a:spcPct val="85000"/>
                </a:lnSpc>
                <a:spcAft>
                  <a:spcPts val="600"/>
                </a:spcAft>
                <a:buClr>
                  <a:schemeClr val="accent2"/>
                </a:buClr>
                <a:buSzPct val="70000"/>
              </a:pPr>
              <a:r>
                <a:rPr lang="en-US" sz="20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hlinkClick r:id="rId10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SY 20-21 P-EBT Achievements</a:t>
              </a:r>
              <a:endParaRPr lang="en-US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CEB58550-01C6-6543-A193-E715EAC1F356}"/>
                </a:ext>
              </a:extLst>
            </p:cNvPr>
            <p:cNvGrpSpPr/>
            <p:nvPr/>
          </p:nvGrpSpPr>
          <p:grpSpPr>
            <a:xfrm>
              <a:off x="626614" y="4066470"/>
              <a:ext cx="685800" cy="685800"/>
              <a:chOff x="603754" y="1175171"/>
              <a:chExt cx="731520" cy="731520"/>
            </a:xfrm>
          </p:grpSpPr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6AEC21AA-6FF3-E44A-AD17-CC1E788BA04B}"/>
                  </a:ext>
                </a:extLst>
              </p:cNvPr>
              <p:cNvSpPr/>
              <p:nvPr/>
            </p:nvSpPr>
            <p:spPr>
              <a:xfrm>
                <a:off x="603754" y="1175171"/>
                <a:ext cx="731520" cy="731520"/>
              </a:xfrm>
              <a:prstGeom prst="ellips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8C25CB3B-A1D4-1D40-9D0C-E61766005453}"/>
                  </a:ext>
                </a:extLst>
              </p:cNvPr>
              <p:cNvSpPr txBox="1"/>
              <p:nvPr/>
            </p:nvSpPr>
            <p:spPr>
              <a:xfrm>
                <a:off x="800975" y="1287015"/>
                <a:ext cx="337078" cy="541686"/>
              </a:xfrm>
              <a:prstGeom prst="rect">
                <a:avLst/>
              </a:prstGeom>
              <a:noFill/>
            </p:spPr>
            <p:txBody>
              <a:bodyPr wrap="square" lIns="0" tIns="36576" rIns="0" bIns="0" rtlCol="0">
                <a:spAutoFit/>
              </a:bodyPr>
              <a:lstStyle/>
              <a:p>
                <a:pPr algn="ctr">
                  <a:lnSpc>
                    <a:spcPct val="85000"/>
                  </a:lnSpc>
                  <a:spcAft>
                    <a:spcPts val="600"/>
                  </a:spcAft>
                  <a:buClr>
                    <a:schemeClr val="accent2"/>
                  </a:buClr>
                  <a:buSzPct val="70000"/>
                </a:pPr>
                <a:r>
                  <a:rPr lang="en-US" sz="36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</p:grpSp>
      </p:grpSp>
      <p:pic>
        <p:nvPicPr>
          <p:cNvPr id="110" name="Picture 2">
            <a:extLst>
              <a:ext uri="{FF2B5EF4-FFF2-40B4-BE49-F238E27FC236}">
                <a16:creationId xmlns:a16="http://schemas.microsoft.com/office/drawing/2014/main" id="{E089439E-712C-034C-961B-8AB3ACA810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275" y="6261300"/>
            <a:ext cx="2234461" cy="38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" name="Text Placeholder 1">
            <a:extLst>
              <a:ext uri="{FF2B5EF4-FFF2-40B4-BE49-F238E27FC236}">
                <a16:creationId xmlns:a16="http://schemas.microsoft.com/office/drawing/2014/main" id="{54D06061-7B19-F640-9C16-F7F14E52366E}"/>
              </a:ext>
            </a:extLst>
          </p:cNvPr>
          <p:cNvSpPr txBox="1">
            <a:spLocks/>
          </p:cNvSpPr>
          <p:nvPr/>
        </p:nvSpPr>
        <p:spPr>
          <a:xfrm>
            <a:off x="5945615" y="1126955"/>
            <a:ext cx="5897200" cy="5134344"/>
          </a:xfrm>
          <a:prstGeom prst="rect">
            <a:avLst/>
          </a:prstGeom>
        </p:spPr>
        <p:txBody>
          <a:bodyPr anchor="ctr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76263" indent="-23336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Franklin Gothic Medium" panose="020B0603020102020204" pitchFamily="34" charset="0"/>
              <a:buChar char="–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Clr>
                <a:srgbClr val="FFE600"/>
              </a:buClr>
              <a:buSzPct val="70000"/>
              <a:buNone/>
            </a:pP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“Our charge was to get benefits to as many eligible children as possible as quickly as possible for as long as possible. I feel like we have done very well at every aspect of that, but especially with our speed to benefit delivery relative to other states.”</a:t>
            </a:r>
          </a:p>
          <a:p>
            <a:pPr marL="0" indent="0" algn="ctr">
              <a:lnSpc>
                <a:spcPct val="100000"/>
              </a:lnSpc>
              <a:buClr>
                <a:srgbClr val="FFE600"/>
              </a:buClr>
              <a:buSzPct val="70000"/>
              <a:buNone/>
            </a:pP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buClr>
                <a:srgbClr val="FFE600"/>
              </a:buClr>
              <a:buSzPct val="70000"/>
              <a:buNone/>
            </a:pP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Zack Wortman</a:t>
            </a:r>
          </a:p>
          <a:p>
            <a:pPr marL="0" indent="0" algn="ctr">
              <a:lnSpc>
                <a:spcPct val="100000"/>
              </a:lnSpc>
              <a:buClr>
                <a:srgbClr val="FFE600"/>
              </a:buClr>
              <a:buSzPct val="70000"/>
              <a:buNone/>
            </a:pPr>
            <a:r>
              <a:rPr lang="en-US" sz="1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DHHS Chief Operating Officer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755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85737DE-04D2-F840-B0E1-3EE93176E3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3D62421E-5B03-8D47-8ADA-0FA63846F574}"/>
              </a:ext>
            </a:extLst>
          </p:cNvPr>
          <p:cNvSpPr txBox="1">
            <a:spLocks/>
          </p:cNvSpPr>
          <p:nvPr/>
        </p:nvSpPr>
        <p:spPr>
          <a:xfrm>
            <a:off x="395417" y="206794"/>
            <a:ext cx="4491450" cy="514082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10078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 sz="55000" b="1" kern="1200">
                <a:solidFill>
                  <a:schemeClr val="bg2">
                    <a:lumMod val="20000"/>
                    <a:lumOff val="80000"/>
                    <a:alpha val="2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216000" marR="0" indent="-216000" algn="l" defTabSz="10078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charset="0"/>
              <a:buChar char="•"/>
              <a:tabLst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457200" marR="0" indent="-231775" algn="l" defTabSz="10078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>
                <a:tab pos="231775" algn="l"/>
              </a:tabLst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90563" marR="0" indent="-230188" algn="l" defTabSz="10078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922338" marR="0" indent="-228600" algn="l" defTabSz="10078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771691" indent="-251972" algn="l" defTabSz="1007887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634" indent="-251972" algn="l" defTabSz="1007887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578" indent="-251972" algn="l" defTabSz="1007887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522" indent="-251972" algn="l" defTabSz="1007887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55512">
              <a:spcAft>
                <a:spcPts val="150"/>
              </a:spcAft>
              <a:defRPr/>
            </a:pPr>
            <a:r>
              <a:rPr lang="en-GB" sz="41228">
                <a:solidFill>
                  <a:srgbClr val="002060">
                    <a:alpha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FCDE4FB1-216A-454E-BCF1-B78B86AB4905}"/>
              </a:ext>
            </a:extLst>
          </p:cNvPr>
          <p:cNvSpPr txBox="1">
            <a:spLocks/>
          </p:cNvSpPr>
          <p:nvPr/>
        </p:nvSpPr>
        <p:spPr>
          <a:xfrm>
            <a:off x="3569736" y="2827841"/>
            <a:ext cx="3779573" cy="1202318"/>
          </a:xfr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0" lang="en-IN" sz="36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 panose="02000506000000020004" pitchFamily="2" charset="0"/>
                <a:ea typeface="+mj-ea"/>
                <a:cs typeface="+mj-cs"/>
              </a:defRPr>
            </a:lvl1pPr>
            <a:lvl2pPr marL="576263" indent="-23336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Franklin Gothic Medium" panose="020B0603020102020204" pitchFamily="34" charset="0"/>
              <a:buChar char="–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P-EBT Overview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7C609BDC-3790-0345-9451-9D96D1E4B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275" y="6261300"/>
            <a:ext cx="2234461" cy="38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8E3311-5C6F-A14A-998A-FFDFCAFDA03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GB"/>
              <a:t>Page </a:t>
            </a:r>
            <a:fld id="{F1BC30E3-FFE5-4B91-AA19-87A149EBB9EE}" type="slidenum">
              <a:rPr smtClean="0"/>
              <a:p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5392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2BA6FA53-EB1B-EA40-9099-EEB08048BA5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96305403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think-cell Slide" r:id="rId5" imgW="7772400" imgH="10058400" progId="TCLayout.ActiveDocument.1">
                  <p:embed/>
                </p:oleObj>
              </mc:Choice>
              <mc:Fallback>
                <p:oleObj name="think-cell Slide" r:id="rId5" imgW="7772400" imgH="1005840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2BA6FA53-EB1B-EA40-9099-EEB08048BA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Rectangle: Rounded Corners 115">
            <a:extLst>
              <a:ext uri="{FF2B5EF4-FFF2-40B4-BE49-F238E27FC236}">
                <a16:creationId xmlns:a16="http://schemas.microsoft.com/office/drawing/2014/main" id="{87A9F0B9-07CB-7D4D-B01C-17271E9764EE}"/>
              </a:ext>
            </a:extLst>
          </p:cNvPr>
          <p:cNvSpPr/>
          <p:nvPr/>
        </p:nvSpPr>
        <p:spPr>
          <a:xfrm>
            <a:off x="1151899" y="3675137"/>
            <a:ext cx="9583291" cy="2335712"/>
          </a:xfrm>
          <a:prstGeom prst="roundRect">
            <a:avLst/>
          </a:prstGeom>
          <a:solidFill>
            <a:srgbClr val="0070C0">
              <a:alpha val="16863"/>
            </a:srgbClr>
          </a:solidFill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826E31A-E5C2-4746-A269-4CCBC7E4937E}"/>
              </a:ext>
            </a:extLst>
          </p:cNvPr>
          <p:cNvSpPr txBox="1"/>
          <p:nvPr/>
        </p:nvSpPr>
        <p:spPr>
          <a:xfrm>
            <a:off x="1725967" y="3943609"/>
            <a:ext cx="9009220" cy="2202141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 marL="285750" indent="-285750" defTabSz="685434">
              <a:spcBef>
                <a:spcPct val="20000"/>
              </a:spcBef>
              <a:buClr>
                <a:srgbClr val="0070C0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is no application for P-EBT.</a:t>
            </a:r>
          </a:p>
          <a:p>
            <a:pPr defTabSz="685434">
              <a:spcBef>
                <a:spcPct val="20000"/>
              </a:spcBef>
              <a:buClr>
                <a:srgbClr val="0070C0"/>
              </a:buClr>
              <a:buSzPct val="110000"/>
            </a:pPr>
            <a:endParaRPr lang="en-US" sz="1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defTabSz="685434">
              <a:spcBef>
                <a:spcPct val="20000"/>
              </a:spcBef>
              <a:buClr>
                <a:srgbClr val="0070C0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Children must meet eligibility requirements set by USDA in order to receive benefits. Eligibility rules have changed for SY 21-22. </a:t>
            </a:r>
          </a:p>
          <a:p>
            <a:pPr defTabSz="685434">
              <a:spcBef>
                <a:spcPct val="20000"/>
              </a:spcBef>
              <a:buClr>
                <a:srgbClr val="0070C0"/>
              </a:buClr>
              <a:buSzPct val="110000"/>
            </a:pPr>
            <a:endParaRPr lang="en-US" sz="1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defTabSz="685434">
              <a:spcBef>
                <a:spcPct val="20000"/>
              </a:spcBef>
              <a:buClr>
                <a:srgbClr val="0070C0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from NC schools and the FNS program is used to determine eligibility and benefits.</a:t>
            </a:r>
          </a:p>
          <a:p>
            <a:pPr marL="285750" indent="-285750" defTabSz="685434">
              <a:spcBef>
                <a:spcPct val="20000"/>
              </a:spcBef>
              <a:buClr>
                <a:srgbClr val="0070C0"/>
              </a:buClr>
              <a:buSzPct val="110000"/>
              <a:buFont typeface="Arial" panose="020B0604020202020204" pitchFamily="34" charset="0"/>
              <a:buChar char="•"/>
            </a:pPr>
            <a:endParaRPr lang="en-US" sz="1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defTabSz="685434">
              <a:spcBef>
                <a:spcPct val="20000"/>
              </a:spcBef>
              <a:buClr>
                <a:srgbClr val="0070C0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SY 21-22 P-EBT will issue benefits for September 2021-May 2022</a:t>
            </a:r>
          </a:p>
          <a:p>
            <a:pPr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endParaRPr lang="en-US" sz="1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764109-BC66-B64A-A960-EE6A86FC6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P-EBT High Level Overview</a:t>
            </a:r>
          </a:p>
        </p:txBody>
      </p:sp>
      <p:pic>
        <p:nvPicPr>
          <p:cNvPr id="110" name="Picture 2">
            <a:extLst>
              <a:ext uri="{FF2B5EF4-FFF2-40B4-BE49-F238E27FC236}">
                <a16:creationId xmlns:a16="http://schemas.microsoft.com/office/drawing/2014/main" id="{E089439E-712C-034C-961B-8AB3ACA810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275" y="6261300"/>
            <a:ext cx="2234461" cy="38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: Rounded Corners 115">
            <a:extLst>
              <a:ext uri="{FF2B5EF4-FFF2-40B4-BE49-F238E27FC236}">
                <a16:creationId xmlns:a16="http://schemas.microsoft.com/office/drawing/2014/main" id="{3E834EB4-460F-2748-9F13-074A1757FDCB}"/>
              </a:ext>
            </a:extLst>
          </p:cNvPr>
          <p:cNvSpPr/>
          <p:nvPr/>
        </p:nvSpPr>
        <p:spPr>
          <a:xfrm>
            <a:off x="1151899" y="1191196"/>
            <a:ext cx="4605797" cy="2056807"/>
          </a:xfrm>
          <a:prstGeom prst="roundRect">
            <a:avLst/>
          </a:prstGeom>
          <a:solidFill>
            <a:srgbClr val="0070C0">
              <a:alpha val="16863"/>
            </a:srgbClr>
          </a:solidFill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: Rounded Corners 116">
            <a:extLst>
              <a:ext uri="{FF2B5EF4-FFF2-40B4-BE49-F238E27FC236}">
                <a16:creationId xmlns:a16="http://schemas.microsoft.com/office/drawing/2014/main" id="{57C63611-3859-F548-97BA-4B5409DC178D}"/>
              </a:ext>
            </a:extLst>
          </p:cNvPr>
          <p:cNvSpPr/>
          <p:nvPr/>
        </p:nvSpPr>
        <p:spPr>
          <a:xfrm>
            <a:off x="1259155" y="1042967"/>
            <a:ext cx="3139590" cy="375045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Population 1: Students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ABFDE45-5312-9643-88FF-6DFA1C9D588A}"/>
              </a:ext>
            </a:extLst>
          </p:cNvPr>
          <p:cNvCxnSpPr>
            <a:cxnSpLocks/>
          </p:cNvCxnSpPr>
          <p:nvPr/>
        </p:nvCxnSpPr>
        <p:spPr>
          <a:xfrm>
            <a:off x="1326894" y="1762972"/>
            <a:ext cx="0" cy="864708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A25B1E70-E36E-E444-A9F6-2351FFB234FB}"/>
              </a:ext>
            </a:extLst>
          </p:cNvPr>
          <p:cNvSpPr/>
          <p:nvPr/>
        </p:nvSpPr>
        <p:spPr>
          <a:xfrm>
            <a:off x="999445" y="1042967"/>
            <a:ext cx="675003" cy="720005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EE17904-A3D7-3146-BC0C-635768B87B9C}"/>
              </a:ext>
            </a:extLst>
          </p:cNvPr>
          <p:cNvCxnSpPr>
            <a:cxnSpLocks/>
          </p:cNvCxnSpPr>
          <p:nvPr/>
        </p:nvCxnSpPr>
        <p:spPr>
          <a:xfrm>
            <a:off x="1326894" y="3803463"/>
            <a:ext cx="0" cy="864708"/>
          </a:xfrm>
          <a:prstGeom prst="line">
            <a:avLst/>
          </a:prstGeom>
          <a:ln w="28575">
            <a:solidFill>
              <a:srgbClr val="2E2E38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Graphic 38" descr="Classroom outline">
            <a:extLst>
              <a:ext uri="{FF2B5EF4-FFF2-40B4-BE49-F238E27FC236}">
                <a16:creationId xmlns:a16="http://schemas.microsoft.com/office/drawing/2014/main" id="{1B654B39-59B3-E246-B7E8-C26D7D1BB1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88387" y="1156081"/>
            <a:ext cx="493776" cy="493776"/>
          </a:xfrm>
          <a:prstGeom prst="rect">
            <a:avLst/>
          </a:prstGeom>
        </p:spPr>
      </p:pic>
      <p:sp>
        <p:nvSpPr>
          <p:cNvPr id="46" name="Rectangle: Rounded Corners 116">
            <a:extLst>
              <a:ext uri="{FF2B5EF4-FFF2-40B4-BE49-F238E27FC236}">
                <a16:creationId xmlns:a16="http://schemas.microsoft.com/office/drawing/2014/main" id="{55CD0615-18F3-3545-937A-03F66F21FCF5}"/>
              </a:ext>
            </a:extLst>
          </p:cNvPr>
          <p:cNvSpPr/>
          <p:nvPr/>
        </p:nvSpPr>
        <p:spPr>
          <a:xfrm>
            <a:off x="1259155" y="3526908"/>
            <a:ext cx="6652404" cy="375045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P-EBT Eligibility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5BCB184B-5B5B-9A44-A4D3-1B71762777F6}"/>
              </a:ext>
            </a:extLst>
          </p:cNvPr>
          <p:cNvCxnSpPr>
            <a:cxnSpLocks/>
          </p:cNvCxnSpPr>
          <p:nvPr/>
        </p:nvCxnSpPr>
        <p:spPr>
          <a:xfrm>
            <a:off x="1326894" y="4246913"/>
            <a:ext cx="0" cy="1035147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>
            <a:extLst>
              <a:ext uri="{FF2B5EF4-FFF2-40B4-BE49-F238E27FC236}">
                <a16:creationId xmlns:a16="http://schemas.microsoft.com/office/drawing/2014/main" id="{2D01034F-8582-384E-A135-09DCBB969258}"/>
              </a:ext>
            </a:extLst>
          </p:cNvPr>
          <p:cNvSpPr/>
          <p:nvPr/>
        </p:nvSpPr>
        <p:spPr>
          <a:xfrm>
            <a:off x="999445" y="3526908"/>
            <a:ext cx="676656" cy="720005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9" name="Graphic 48" descr="Document outline">
            <a:extLst>
              <a:ext uri="{FF2B5EF4-FFF2-40B4-BE49-F238E27FC236}">
                <a16:creationId xmlns:a16="http://schemas.microsoft.com/office/drawing/2014/main" id="{51B98906-CD3E-E74B-A822-4705F7CF2D0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88387" y="3640022"/>
            <a:ext cx="493776" cy="493776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DDB80E47-B2C4-0346-A5D4-591D116DC590}"/>
              </a:ext>
            </a:extLst>
          </p:cNvPr>
          <p:cNvSpPr txBox="1"/>
          <p:nvPr/>
        </p:nvSpPr>
        <p:spPr>
          <a:xfrm>
            <a:off x="1711611" y="1499647"/>
            <a:ext cx="3917772" cy="1754326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 marL="285750" indent="-285750" defTabSz="685434">
              <a:spcBef>
                <a:spcPct val="20000"/>
              </a:spcBef>
              <a:buClr>
                <a:srgbClr val="0070C0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Students enrolled in North Carolina schools that are approved for NSLP free or reduced-price school meals</a:t>
            </a:r>
          </a:p>
          <a:p>
            <a:pPr marL="285750" indent="-285750" defTabSz="685434">
              <a:spcBef>
                <a:spcPct val="20000"/>
              </a:spcBef>
              <a:buClr>
                <a:srgbClr val="0070C0"/>
              </a:buClr>
              <a:buSzPct val="110000"/>
              <a:buFont typeface="Arial" panose="020B0604020202020204" pitchFamily="34" charset="0"/>
              <a:buChar char="•"/>
            </a:pPr>
            <a:endParaRPr lang="en-US" sz="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defTabSz="685434">
              <a:spcBef>
                <a:spcPct val="20000"/>
              </a:spcBef>
              <a:buClr>
                <a:srgbClr val="0070C0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 1.05m students served in SY 20-21</a:t>
            </a:r>
          </a:p>
          <a:p>
            <a:pPr marL="285750" indent="-285750" defTabSz="685434">
              <a:spcBef>
                <a:spcPct val="20000"/>
              </a:spcBef>
              <a:buClr>
                <a:srgbClr val="0070C0"/>
              </a:buClr>
              <a:buSzPct val="110000"/>
              <a:buFont typeface="Arial" panose="020B0604020202020204" pitchFamily="34" charset="0"/>
              <a:buChar char="•"/>
            </a:pPr>
            <a:endParaRPr lang="en-US" sz="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defTabSz="685434">
              <a:spcBef>
                <a:spcPct val="20000"/>
              </a:spcBef>
              <a:buClr>
                <a:srgbClr val="0070C0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Anticipating fewer students eligible in SY 21-22</a:t>
            </a:r>
            <a:endParaRPr lang="en-US" sz="1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7319" indent="-267319" defTabSz="685434">
              <a:spcBef>
                <a:spcPct val="20000"/>
              </a:spcBef>
              <a:buClr>
                <a:srgbClr val="0070C0"/>
              </a:buClr>
              <a:buSzPct val="110000"/>
              <a:buFont typeface="EYInterstate Light" panose="02000506000000020004" pitchFamily="2" charset="0"/>
              <a:buChar char="•"/>
            </a:pP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Rectangle: Rounded Corners 115">
            <a:extLst>
              <a:ext uri="{FF2B5EF4-FFF2-40B4-BE49-F238E27FC236}">
                <a16:creationId xmlns:a16="http://schemas.microsoft.com/office/drawing/2014/main" id="{CFF3A547-60DD-B949-9BE5-688D30D483DC}"/>
              </a:ext>
            </a:extLst>
          </p:cNvPr>
          <p:cNvSpPr/>
          <p:nvPr/>
        </p:nvSpPr>
        <p:spPr>
          <a:xfrm>
            <a:off x="6129390" y="1191933"/>
            <a:ext cx="4605797" cy="2031587"/>
          </a:xfrm>
          <a:prstGeom prst="roundRect">
            <a:avLst/>
          </a:prstGeom>
          <a:solidFill>
            <a:srgbClr val="0070C0">
              <a:alpha val="16863"/>
            </a:srgbClr>
          </a:solidFill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Rectangle: Rounded Corners 116">
            <a:extLst>
              <a:ext uri="{FF2B5EF4-FFF2-40B4-BE49-F238E27FC236}">
                <a16:creationId xmlns:a16="http://schemas.microsoft.com/office/drawing/2014/main" id="{02662943-0A25-6D4E-87BA-E8C1754B6C99}"/>
              </a:ext>
            </a:extLst>
          </p:cNvPr>
          <p:cNvSpPr/>
          <p:nvPr/>
        </p:nvSpPr>
        <p:spPr>
          <a:xfrm>
            <a:off x="6236646" y="1043704"/>
            <a:ext cx="3139590" cy="375045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Population 2: Child Care</a:t>
            </a: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3756F364-4877-8841-B883-5CB7223E3847}"/>
              </a:ext>
            </a:extLst>
          </p:cNvPr>
          <p:cNvCxnSpPr>
            <a:cxnSpLocks/>
          </p:cNvCxnSpPr>
          <p:nvPr/>
        </p:nvCxnSpPr>
        <p:spPr>
          <a:xfrm>
            <a:off x="6304385" y="1763709"/>
            <a:ext cx="0" cy="864708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Oval 68">
            <a:extLst>
              <a:ext uri="{FF2B5EF4-FFF2-40B4-BE49-F238E27FC236}">
                <a16:creationId xmlns:a16="http://schemas.microsoft.com/office/drawing/2014/main" id="{88898401-C643-734E-AB23-79DF9EBD09EA}"/>
              </a:ext>
            </a:extLst>
          </p:cNvPr>
          <p:cNvSpPr/>
          <p:nvPr/>
        </p:nvSpPr>
        <p:spPr>
          <a:xfrm>
            <a:off x="5976936" y="1043704"/>
            <a:ext cx="675003" cy="720005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DC4CBC7F-224C-2A48-A5D3-04C65C0B5A4C}"/>
              </a:ext>
            </a:extLst>
          </p:cNvPr>
          <p:cNvSpPr txBox="1"/>
          <p:nvPr/>
        </p:nvSpPr>
        <p:spPr>
          <a:xfrm>
            <a:off x="6689101" y="1500384"/>
            <a:ext cx="3791287" cy="1754326"/>
          </a:xfrm>
          <a:prstGeom prst="rect">
            <a:avLst/>
          </a:prstGeom>
          <a:noFill/>
        </p:spPr>
        <p:txBody>
          <a:bodyPr wrap="square" lIns="0" tIns="36576" rIns="0" bIns="0" rtlCol="0" anchor="t">
            <a:spAutoFit/>
          </a:bodyPr>
          <a:lstStyle/>
          <a:p>
            <a:pPr marL="285750" indent="-285750" defTabSz="685434">
              <a:spcBef>
                <a:spcPct val="20000"/>
              </a:spcBef>
              <a:buClr>
                <a:srgbClr val="0070C0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Children under the age of 6 who are </a:t>
            </a:r>
            <a:r>
              <a:rPr lang="en-US" sz="1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n-US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students that belong to an </a:t>
            </a:r>
            <a:r>
              <a:rPr lang="en-US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FNS household</a:t>
            </a:r>
          </a:p>
          <a:p>
            <a:pPr defTabSz="685434">
              <a:spcBef>
                <a:spcPct val="20000"/>
              </a:spcBef>
              <a:buClr>
                <a:srgbClr val="0070C0"/>
              </a:buClr>
              <a:buSzPct val="110000"/>
            </a:pPr>
            <a:endParaRPr lang="en-US" sz="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defTabSz="685434">
              <a:spcBef>
                <a:spcPct val="20000"/>
              </a:spcBef>
              <a:buClr>
                <a:srgbClr val="0070C0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 260k children served in SY 20-21</a:t>
            </a:r>
          </a:p>
          <a:p>
            <a:pPr marL="285750" indent="-285750" defTabSz="685434">
              <a:spcBef>
                <a:spcPct val="20000"/>
              </a:spcBef>
              <a:buClr>
                <a:srgbClr val="0070C0"/>
              </a:buClr>
              <a:buSzPct val="110000"/>
              <a:buFont typeface="Arial" panose="020B0604020202020204" pitchFamily="34" charset="0"/>
              <a:buChar char="•"/>
            </a:pPr>
            <a:endParaRPr lang="en-US" sz="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defTabSz="685434">
              <a:spcBef>
                <a:spcPct val="20000"/>
              </a:spcBef>
              <a:buClr>
                <a:srgbClr val="0070C0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population has not yet been approved to receive benefits for 2021-22</a:t>
            </a:r>
            <a:endParaRPr lang="en-US" sz="1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434">
              <a:spcBef>
                <a:spcPct val="20000"/>
              </a:spcBef>
              <a:buClr>
                <a:srgbClr val="0070C0"/>
              </a:buClr>
              <a:buSzPct val="110000"/>
            </a:pPr>
            <a:endParaRPr lang="en-US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Graphic 17" descr="Woman with baby outline">
            <a:extLst>
              <a:ext uri="{FF2B5EF4-FFF2-40B4-BE49-F238E27FC236}">
                <a16:creationId xmlns:a16="http://schemas.microsoft.com/office/drawing/2014/main" id="{D41D856B-E43A-5848-AF96-09B2CCDA0AD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065471" y="1164991"/>
            <a:ext cx="493776" cy="49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199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85737DE-04D2-F840-B0E1-3EE93176E3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3D62421E-5B03-8D47-8ADA-0FA63846F574}"/>
              </a:ext>
            </a:extLst>
          </p:cNvPr>
          <p:cNvSpPr txBox="1">
            <a:spLocks/>
          </p:cNvSpPr>
          <p:nvPr/>
        </p:nvSpPr>
        <p:spPr>
          <a:xfrm>
            <a:off x="395417" y="206794"/>
            <a:ext cx="4491450" cy="514082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10078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 sz="55000" b="1" kern="1200">
                <a:solidFill>
                  <a:schemeClr val="bg2">
                    <a:lumMod val="20000"/>
                    <a:lumOff val="80000"/>
                    <a:alpha val="2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216000" marR="0" indent="-216000" algn="l" defTabSz="10078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charset="0"/>
              <a:buChar char="•"/>
              <a:tabLst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457200" marR="0" indent="-231775" algn="l" defTabSz="10078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>
                <a:tab pos="231775" algn="l"/>
              </a:tabLst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90563" marR="0" indent="-230188" algn="l" defTabSz="10078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922338" marR="0" indent="-228600" algn="l" defTabSz="10078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771691" indent="-251972" algn="l" defTabSz="1007887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634" indent="-251972" algn="l" defTabSz="1007887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578" indent="-251972" algn="l" defTabSz="1007887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522" indent="-251972" algn="l" defTabSz="1007887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55512">
              <a:spcAft>
                <a:spcPts val="150"/>
              </a:spcAft>
              <a:defRPr/>
            </a:pPr>
            <a:r>
              <a:rPr lang="en-GB" sz="41228" dirty="0">
                <a:solidFill>
                  <a:srgbClr val="002060">
                    <a:alpha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FCDE4FB1-216A-454E-BCF1-B78B86AB4905}"/>
              </a:ext>
            </a:extLst>
          </p:cNvPr>
          <p:cNvSpPr txBox="1">
            <a:spLocks/>
          </p:cNvSpPr>
          <p:nvPr/>
        </p:nvSpPr>
        <p:spPr>
          <a:xfrm>
            <a:off x="3569736" y="2827841"/>
            <a:ext cx="6169245" cy="1202318"/>
          </a:xfr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0" lang="en-IN" sz="36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 panose="02000506000000020004" pitchFamily="2" charset="0"/>
                <a:ea typeface="+mj-ea"/>
                <a:cs typeface="+mj-cs"/>
              </a:defRPr>
            </a:lvl1pPr>
            <a:lvl2pPr marL="576263" indent="-23336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Franklin Gothic Medium" panose="020B0603020102020204" pitchFamily="34" charset="0"/>
              <a:buChar char="–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 21-22 Student P-EBT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7C609BDC-3790-0345-9451-9D96D1E4B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275" y="6261300"/>
            <a:ext cx="2234461" cy="38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135469-C9B4-204D-827C-CDA4EA8DE5E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GB"/>
              <a:t>Page </a:t>
            </a:r>
            <a:fld id="{F1BC30E3-FFE5-4B91-AA19-87A149EBB9EE}" type="slidenum">
              <a:rPr smtClean="0"/>
              <a:pPr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4539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94A9B702-081B-BA4A-B875-3826D39A559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31547155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94A9B702-081B-BA4A-B875-3826D39A559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B1BCE6A-3357-0943-A71D-1B7816093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 P-EBT Eligibility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AD6A69-0DE3-6343-A8E5-E2E2F70D8F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275" y="6261300"/>
            <a:ext cx="2234461" cy="38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10">
            <a:extLst>
              <a:ext uri="{FF2B5EF4-FFF2-40B4-BE49-F238E27FC236}">
                <a16:creationId xmlns:a16="http://schemas.microsoft.com/office/drawing/2014/main" id="{D8F5EEC4-675A-D34E-B3A5-DB9B2BCCB033}"/>
              </a:ext>
            </a:extLst>
          </p:cNvPr>
          <p:cNvSpPr txBox="1">
            <a:spLocks/>
          </p:cNvSpPr>
          <p:nvPr/>
        </p:nvSpPr>
        <p:spPr>
          <a:xfrm>
            <a:off x="349184" y="713894"/>
            <a:ext cx="11493631" cy="506657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76263" indent="-23336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Franklin Gothic Medium" panose="020B0603020102020204" pitchFamily="34" charset="0"/>
              <a:buChar char="–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en-I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be eligible for SY 21-22 Student P-EBT, a student must meet </a:t>
            </a:r>
            <a:r>
              <a:rPr lang="en-IN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en-I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I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conditions below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:​</a:t>
            </a:r>
          </a:p>
          <a:p>
            <a:pPr marL="0" indent="0" fontAlgn="base">
              <a:buNone/>
            </a:pPr>
            <a:endParaRPr lang="en-IN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n-I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Attend a </a:t>
            </a:r>
            <a:r>
              <a:rPr lang="en-IN" sz="20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school that participates</a:t>
            </a:r>
            <a:r>
              <a:rPr lang="en-IN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National School Lunch Program (NSLP)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​</a:t>
            </a:r>
          </a:p>
          <a:p>
            <a:pPr lvl="1" fontAlgn="base"/>
            <a:r>
              <a:rPr lang="en-US" sz="1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IMPORTANT</a:t>
            </a:r>
            <a:r>
              <a:rPr lang="en-US" sz="1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virtual academies/schools are NOT eligible to participate in the NSLP, and students attending these schools will not receive P-EBT.</a:t>
            </a:r>
            <a:endParaRPr lang="en-US" sz="1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endParaRPr lang="en-US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n-I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 approved for free and reduced-price (F/RP) meals through the NSLP in one of four ways: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​</a:t>
            </a:r>
          </a:p>
          <a:p>
            <a:pPr marL="747713" lvl="1" indent="-342900" fontAlgn="base">
              <a:buClr>
                <a:srgbClr val="0070C0"/>
              </a:buClr>
              <a:buFont typeface="+mj-lt"/>
              <a:buAutoNum type="arabicPeriod"/>
            </a:pPr>
            <a:r>
              <a:rPr lang="en-IN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 attends a Community Eligibility Provision (CEP) school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​</a:t>
            </a:r>
          </a:p>
          <a:p>
            <a:pPr marL="747713" lvl="1" indent="-342900" fontAlgn="base">
              <a:buClr>
                <a:srgbClr val="0070C0"/>
              </a:buClr>
              <a:buFont typeface="+mj-lt"/>
              <a:buAutoNum type="arabicPeriod"/>
            </a:pPr>
            <a:r>
              <a:rPr lang="en-IN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 receives approval via household application submitted to child’s school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​</a:t>
            </a:r>
          </a:p>
          <a:p>
            <a:pPr marL="747713" lvl="1" indent="-342900" fontAlgn="base">
              <a:buClr>
                <a:srgbClr val="0070C0"/>
              </a:buClr>
              <a:buFont typeface="+mj-lt"/>
              <a:buAutoNum type="arabicPeriod"/>
            </a:pPr>
            <a:r>
              <a:rPr lang="en-IN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 is part of a household that receives Food and Nutrition Services (FNS)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​ and is Directly Certified</a:t>
            </a:r>
            <a:endParaRPr lang="en-IN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7713" lvl="1" indent="-342900" fontAlgn="base">
              <a:buClr>
                <a:srgbClr val="0070C0"/>
              </a:buClr>
              <a:buFont typeface="+mj-lt"/>
              <a:buAutoNum type="arabicPeriod"/>
            </a:pPr>
            <a:r>
              <a:rPr lang="en-IN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 has categorical eligibility (i.e., homeless, migrant, foster)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​</a:t>
            </a:r>
          </a:p>
          <a:p>
            <a:pPr marL="404813" lvl="1" indent="0" fontAlgn="base">
              <a:buClr>
                <a:srgbClr val="0070C0"/>
              </a:buClr>
              <a:buNone/>
            </a:pPr>
            <a:endParaRPr lang="en-IN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n-I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 physically absent from school due to COVID-19 quarantine and/or temporary virtual instruction</a:t>
            </a:r>
          </a:p>
          <a:p>
            <a:pPr lvl="1" fontAlgn="base"/>
            <a:r>
              <a:rPr lang="en-US" sz="1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IMPORTANT</a:t>
            </a:r>
            <a:r>
              <a:rPr lang="en-US" sz="1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quarantine and virtual instruction days must be recorded using the correct codes for a student to receive P-EBT.</a:t>
            </a:r>
          </a:p>
          <a:p>
            <a:pPr fontAlgn="base"/>
            <a:endParaRPr lang="en-US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854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94A9B702-081B-BA4A-B875-3826D39A559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95196722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94A9B702-081B-BA4A-B875-3826D39A559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B1BCE6A-3357-0943-A71D-1B7816093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 Definitions for Student Eligibility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AD6A69-0DE3-6343-A8E5-E2E2F70D8F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275" y="6261300"/>
            <a:ext cx="2234461" cy="38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10">
            <a:extLst>
              <a:ext uri="{FF2B5EF4-FFF2-40B4-BE49-F238E27FC236}">
                <a16:creationId xmlns:a16="http://schemas.microsoft.com/office/drawing/2014/main" id="{D8F5EEC4-675A-D34E-B3A5-DB9B2BCCB033}"/>
              </a:ext>
            </a:extLst>
          </p:cNvPr>
          <p:cNvSpPr txBox="1">
            <a:spLocks/>
          </p:cNvSpPr>
          <p:nvPr/>
        </p:nvSpPr>
        <p:spPr>
          <a:xfrm>
            <a:off x="349184" y="713894"/>
            <a:ext cx="11493631" cy="506657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76263" indent="-23336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Franklin Gothic Medium" panose="020B0603020102020204" pitchFamily="34" charset="0"/>
              <a:buChar char="–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Quarantine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(attendance code: </a:t>
            </a:r>
            <a:r>
              <a:rPr lang="en-US" sz="1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1D</a:t>
            </a:r>
            <a:r>
              <a:rPr lang="en-US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Clr>
                <a:srgbClr val="0070C0"/>
              </a:buClr>
            </a:pP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School tells student to stay home because of COVID-19 related symptoms, illness, or exposure</a:t>
            </a:r>
          </a:p>
          <a:p>
            <a:pPr marL="0" indent="0" algn="ctr">
              <a:buClr>
                <a:srgbClr val="0070C0"/>
              </a:buClr>
              <a:buNone/>
            </a:pPr>
            <a:r>
              <a:rPr lang="en-US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Clr>
                <a:srgbClr val="0070C0"/>
              </a:buClr>
            </a:pP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Parent/guardian informs the school about a student's COVID-19 related symptoms, illness, or exposure and the </a:t>
            </a:r>
            <a:r>
              <a:rPr lang="en-US" sz="20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school approves the absence</a:t>
            </a:r>
          </a:p>
          <a:p>
            <a:pPr marL="0" lvl="0" indent="0">
              <a:buNone/>
            </a:pP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Temporary virtual instruction </a:t>
            </a:r>
            <a:r>
              <a:rPr lang="en-US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(attendance code: </a:t>
            </a:r>
            <a:r>
              <a:rPr lang="en-US" sz="1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1R </a:t>
            </a:r>
            <a:r>
              <a:rPr lang="en-US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present off-site)</a:t>
            </a:r>
          </a:p>
          <a:p>
            <a:pPr>
              <a:buClr>
                <a:srgbClr val="0070C0"/>
              </a:buClr>
            </a:pP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 is enrolled in a physical school but is in virtual or remote learning for a </a:t>
            </a:r>
            <a:r>
              <a:rPr lang="en-US" sz="20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temporary period 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because of COVID-19</a:t>
            </a:r>
          </a:p>
          <a:p>
            <a:pPr>
              <a:buClr>
                <a:srgbClr val="0070C0"/>
              </a:buClr>
            </a:pP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Students can be in temporary virtual instruction 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only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if they are enrolled in a physical school</a:t>
            </a:r>
          </a:p>
          <a:p>
            <a:pPr marL="0" indent="0">
              <a:buClr>
                <a:srgbClr val="0070C0"/>
              </a:buClr>
              <a:buNone/>
            </a:pP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>
                <a:srgbClr val="0070C0"/>
              </a:buClr>
              <a:buNone/>
            </a:pPr>
            <a:r>
              <a:rPr lang="en-US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Please refer to the </a:t>
            </a:r>
            <a:r>
              <a:rPr lang="en-US" sz="1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SY 21-22 School Attendance and Student Accounting Manual</a:t>
            </a:r>
            <a:r>
              <a:rPr lang="en-US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the “Lawful Student Absence Pursuant to Required Control Measures” memo for more information.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CB62BE-6781-754C-8C72-2AA24376CDD2}"/>
              </a:ext>
            </a:extLst>
          </p:cNvPr>
          <p:cNvSpPr txBox="1"/>
          <p:nvPr/>
        </p:nvSpPr>
        <p:spPr>
          <a:xfrm>
            <a:off x="7486650" y="6024735"/>
            <a:ext cx="4095750" cy="350865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en-US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Recorded in the student attendance record using quarantine and virtual instruction attendance codes</a:t>
            </a:r>
          </a:p>
        </p:txBody>
      </p:sp>
    </p:spTree>
    <p:extLst>
      <p:ext uri="{BB962C8B-B14F-4D97-AF65-F5344CB8AC3E}">
        <p14:creationId xmlns:p14="http://schemas.microsoft.com/office/powerpoint/2010/main" val="2579578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94A9B702-081B-BA4A-B875-3826D39A559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58622077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94A9B702-081B-BA4A-B875-3826D39A559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B1BCE6A-3357-0943-A71D-1B7816093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 P-EBT Benefit Amount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AD6A69-0DE3-6343-A8E5-E2E2F70D8F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275" y="6261300"/>
            <a:ext cx="2234461" cy="38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13">
            <a:extLst>
              <a:ext uri="{FF2B5EF4-FFF2-40B4-BE49-F238E27FC236}">
                <a16:creationId xmlns:a16="http://schemas.microsoft.com/office/drawing/2014/main" id="{A2FDE158-03AF-FC4B-845C-9B66DD42142E}"/>
              </a:ext>
            </a:extLst>
          </p:cNvPr>
          <p:cNvSpPr txBox="1">
            <a:spLocks/>
          </p:cNvSpPr>
          <p:nvPr/>
        </p:nvSpPr>
        <p:spPr>
          <a:xfrm>
            <a:off x="349185" y="713894"/>
            <a:ext cx="11493630" cy="5379017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76263" indent="-23336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Franklin Gothic Medium" panose="020B0603020102020204" pitchFamily="34" charset="0"/>
              <a:buChar char="–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Benefit amounts are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determined using school attendance records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reported by the child’s school.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05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6700" lvl="1" indent="0" algn="ctr">
              <a:buFont typeface="Franklin Gothic Medium" panose="020B0603020102020204" pitchFamily="34" charset="0"/>
              <a:buNone/>
            </a:pP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of days in quarantine and/or virtual instruction </a:t>
            </a:r>
          </a:p>
          <a:p>
            <a:pPr marL="266700" lvl="1" indent="0" algn="ctr">
              <a:buFont typeface="Franklin Gothic Medium" panose="020B0603020102020204" pitchFamily="34" charset="0"/>
              <a:buNone/>
            </a:pPr>
            <a:endParaRPr lang="en-US" sz="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6700" lvl="1" indent="0" algn="ctr">
              <a:buNone/>
            </a:pPr>
            <a:r>
              <a:rPr lang="en-US" sz="20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                     $7.10 daily benefit rate*                   </a:t>
            </a:r>
            <a:endParaRPr lang="en-US" sz="2000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6700" lvl="1" indent="0" algn="ctr">
              <a:buFont typeface="Franklin Gothic Medium" panose="020B0603020102020204" pitchFamily="34" charset="0"/>
              <a:buNone/>
            </a:pPr>
            <a:endParaRPr lang="en-US" sz="800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6700" lvl="1" indent="0" algn="ctr">
              <a:buNone/>
            </a:pP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Benefit amount for the month</a:t>
            </a:r>
          </a:p>
          <a:p>
            <a:pPr marL="266700" lvl="1" indent="0">
              <a:buFont typeface="Franklin Gothic Medium" panose="020B0603020102020204" pitchFamily="34" charset="0"/>
              <a:buNone/>
            </a:pP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002060"/>
              </a:buClr>
            </a:pP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Many students in SY 21-22 will not get P-EBT benefits since they are attending school in-person.</a:t>
            </a:r>
          </a:p>
          <a:p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Benefit amounts will vary by month and by student depending on attendance records.</a:t>
            </a:r>
          </a:p>
          <a:p>
            <a:pPr marL="575945" lvl="1" indent="-233045">
              <a:buClr>
                <a:srgbClr val="0070C0"/>
              </a:buClr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Students will only get benefits for days when they experience a COVID-19 related absence from school defined as quarantine or temporary virtual instruction.</a:t>
            </a:r>
          </a:p>
          <a:p>
            <a:pPr marL="575945" lvl="1" indent="-233045">
              <a:buClr>
                <a:srgbClr val="0070C0"/>
              </a:buClr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Eligible days (quarantine or virtual instruction) MUST be recorded with the correct codes in the student attendance record or the student will not get benefits for these days.</a:t>
            </a:r>
          </a:p>
          <a:p>
            <a:pPr marL="575945" lvl="1" indent="-233045">
              <a:buClr>
                <a:srgbClr val="0070C0"/>
              </a:buClr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a parent/guardian disputes the number of eligible days, they will need to contact the student’s school to discuss their attendance record.</a:t>
            </a:r>
          </a:p>
          <a:p>
            <a:pPr marL="575945" lvl="1" indent="-233045">
              <a:buClr>
                <a:srgbClr val="0070C0"/>
              </a:buClr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an attendance record is revised to have more eligible days, additional benefits will be issued.</a:t>
            </a:r>
          </a:p>
          <a:p>
            <a:pPr>
              <a:buClr>
                <a:srgbClr val="0070C0"/>
              </a:buClr>
            </a:pPr>
            <a:endParaRPr lang="en-US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4CBE58-A0A7-2D49-BF53-7B7BE038C518}"/>
              </a:ext>
            </a:extLst>
          </p:cNvPr>
          <p:cNvSpPr txBox="1"/>
          <p:nvPr/>
        </p:nvSpPr>
        <p:spPr>
          <a:xfrm>
            <a:off x="7486650" y="6024735"/>
            <a:ext cx="4095750" cy="193899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en-US" sz="1200" b="1">
                <a:solidFill>
                  <a:srgbClr val="0070C0"/>
                </a:solidFill>
              </a:rPr>
              <a:t>*Daily benefit rate set by USDA.</a:t>
            </a:r>
          </a:p>
        </p:txBody>
      </p:sp>
    </p:spTree>
    <p:extLst>
      <p:ext uri="{BB962C8B-B14F-4D97-AF65-F5344CB8AC3E}">
        <p14:creationId xmlns:p14="http://schemas.microsoft.com/office/powerpoint/2010/main" val="1838656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94A9B702-081B-BA4A-B875-3826D39A559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42624140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think-cell Slide" r:id="rId5" imgW="7772400" imgH="10058400" progId="TCLayout.ActiveDocument.1">
                  <p:embed/>
                </p:oleObj>
              </mc:Choice>
              <mc:Fallback>
                <p:oleObj name="think-cell Slide" r:id="rId5" imgW="7772400" imgH="1005840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94A9B702-081B-BA4A-B875-3826D39A559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B1BCE6A-3357-0943-A71D-1B7816093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a student eligible for P-EBT?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AD6A69-0DE3-6343-A8E5-E2E2F70D8F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275" y="6261300"/>
            <a:ext cx="2234461" cy="38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55563B6-227C-D84F-8B39-D7A19E1BDF2B}"/>
              </a:ext>
            </a:extLst>
          </p:cNvPr>
          <p:cNvSpPr/>
          <p:nvPr/>
        </p:nvSpPr>
        <p:spPr>
          <a:xfrm>
            <a:off x="438961" y="4365243"/>
            <a:ext cx="8858683" cy="18709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F0D73B2-31F7-3C47-906D-9F73DEBBE79E}"/>
              </a:ext>
            </a:extLst>
          </p:cNvPr>
          <p:cNvSpPr/>
          <p:nvPr/>
        </p:nvSpPr>
        <p:spPr>
          <a:xfrm>
            <a:off x="438962" y="1717273"/>
            <a:ext cx="3033593" cy="430887"/>
          </a:xfrm>
          <a:prstGeom prst="rect">
            <a:avLst/>
          </a:prstGeom>
        </p:spPr>
        <p:txBody>
          <a:bodyPr wrap="square" lIns="31173" rIns="31173">
            <a:spAutoFit/>
          </a:bodyPr>
          <a:lstStyle/>
          <a:p>
            <a:pPr algn="ctr"/>
            <a:r>
              <a:rPr lang="en-US" sz="11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 attends a </a:t>
            </a:r>
            <a:r>
              <a:rPr lang="en-US" sz="11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school that participates</a:t>
            </a:r>
            <a:r>
              <a:rPr lang="en-US" sz="11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the National School Lunch Program (NSLP).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CAA3261-D7C1-C34C-AA3D-BAB21B2E4EC1}"/>
              </a:ext>
            </a:extLst>
          </p:cNvPr>
          <p:cNvSpPr/>
          <p:nvPr/>
        </p:nvSpPr>
        <p:spPr>
          <a:xfrm>
            <a:off x="1802876" y="1351862"/>
            <a:ext cx="311727" cy="311727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5" name="Alternate Process 16">
            <a:extLst>
              <a:ext uri="{FF2B5EF4-FFF2-40B4-BE49-F238E27FC236}">
                <a16:creationId xmlns:a16="http://schemas.microsoft.com/office/drawing/2014/main" id="{62FEDF08-47B2-2341-BA31-929248B044F3}"/>
              </a:ext>
            </a:extLst>
          </p:cNvPr>
          <p:cNvSpPr/>
          <p:nvPr/>
        </p:nvSpPr>
        <p:spPr>
          <a:xfrm>
            <a:off x="1539261" y="942926"/>
            <a:ext cx="841664" cy="249382"/>
          </a:xfrm>
          <a:prstGeom prst="flowChartAlternateProcess">
            <a:avLst/>
          </a:prstGeom>
          <a:solidFill>
            <a:schemeClr val="bg1">
              <a:alpha val="4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67D70F6-642E-954C-8596-55B4FF65760F}"/>
              </a:ext>
            </a:extLst>
          </p:cNvPr>
          <p:cNvSpPr/>
          <p:nvPr/>
        </p:nvSpPr>
        <p:spPr>
          <a:xfrm>
            <a:off x="8174649" y="1717273"/>
            <a:ext cx="3033593" cy="441468"/>
          </a:xfrm>
          <a:prstGeom prst="rect">
            <a:avLst/>
          </a:prstGeom>
        </p:spPr>
        <p:txBody>
          <a:bodyPr wrap="square" lIns="31173" rIns="31173" anchor="ctr">
            <a:spAutoFit/>
          </a:bodyPr>
          <a:lstStyle/>
          <a:p>
            <a:pPr algn="ctr">
              <a:lnSpc>
                <a:spcPct val="107000"/>
              </a:lnSpc>
              <a:spcBef>
                <a:spcPts val="205"/>
              </a:spcBef>
              <a:spcAft>
                <a:spcPts val="205"/>
              </a:spcAft>
            </a:pPr>
            <a:r>
              <a:rPr lang="en-US" sz="11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 experienced COVID-19 related quarantine or temporary virtual instruction.</a:t>
            </a:r>
          </a:p>
        </p:txBody>
      </p:sp>
      <p:sp>
        <p:nvSpPr>
          <p:cNvPr id="27" name="Alternate Process 84">
            <a:extLst>
              <a:ext uri="{FF2B5EF4-FFF2-40B4-BE49-F238E27FC236}">
                <a16:creationId xmlns:a16="http://schemas.microsoft.com/office/drawing/2014/main" id="{17DBFEB5-30AA-0C43-B64F-C7FFA47EE5D6}"/>
              </a:ext>
            </a:extLst>
          </p:cNvPr>
          <p:cNvSpPr/>
          <p:nvPr/>
        </p:nvSpPr>
        <p:spPr>
          <a:xfrm>
            <a:off x="6932336" y="5031652"/>
            <a:ext cx="2319691" cy="532363"/>
          </a:xfrm>
          <a:prstGeom prst="flowChartAlternateProcess">
            <a:avLst/>
          </a:prstGeom>
          <a:solidFill>
            <a:srgbClr val="294158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Benefit amount for given month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EF4186B-B3E0-214C-AE74-6A51442186B2}"/>
              </a:ext>
            </a:extLst>
          </p:cNvPr>
          <p:cNvGrpSpPr/>
          <p:nvPr/>
        </p:nvGrpSpPr>
        <p:grpSpPr>
          <a:xfrm>
            <a:off x="524867" y="4582844"/>
            <a:ext cx="3398951" cy="1451615"/>
            <a:chOff x="524867" y="4582844"/>
            <a:chExt cx="3398951" cy="1451615"/>
          </a:xfrm>
        </p:grpSpPr>
        <p:sp>
          <p:nvSpPr>
            <p:cNvPr id="31" name="Alternate Process 88">
              <a:extLst>
                <a:ext uri="{FF2B5EF4-FFF2-40B4-BE49-F238E27FC236}">
                  <a16:creationId xmlns:a16="http://schemas.microsoft.com/office/drawing/2014/main" id="{9C0DB060-5965-A34D-A05A-877F145399E6}"/>
                </a:ext>
              </a:extLst>
            </p:cNvPr>
            <p:cNvSpPr/>
            <p:nvPr/>
          </p:nvSpPr>
          <p:spPr>
            <a:xfrm>
              <a:off x="524867" y="4582844"/>
              <a:ext cx="3398951" cy="1451615"/>
            </a:xfrm>
            <a:prstGeom prst="flowChartAlternateProcess">
              <a:avLst/>
            </a:prstGeom>
            <a:solidFill>
              <a:schemeClr val="bg1">
                <a:alpha val="45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AD8F1FE-1E64-8241-BFD6-5C58B0C7B788}"/>
                </a:ext>
              </a:extLst>
            </p:cNvPr>
            <p:cNvSpPr/>
            <p:nvPr/>
          </p:nvSpPr>
          <p:spPr>
            <a:xfrm>
              <a:off x="645962" y="5031652"/>
              <a:ext cx="3156759" cy="553998"/>
            </a:xfrm>
            <a:prstGeom prst="rect">
              <a:avLst/>
            </a:prstGeom>
          </p:spPr>
          <p:txBody>
            <a:bodyPr wrap="square" lIns="0" tIns="0" rIns="0" bIns="0" anchor="t">
              <a:spAutoFit/>
            </a:bodyPr>
            <a:lstStyle/>
            <a:p>
              <a:pPr algn="ctr">
                <a:spcAft>
                  <a:spcPts val="409"/>
                </a:spcAft>
              </a:pPr>
              <a:r>
                <a:rPr lang="en-US" sz="1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Students will receive P-EBT benefits for days that their </a:t>
              </a:r>
              <a:r>
                <a:rPr lang="en-US" sz="1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attendance record </a:t>
              </a:r>
              <a:r>
                <a:rPr lang="en-US" sz="1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reflects quarantine or temporary virtual instruction.</a:t>
              </a:r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B63B551C-CE06-2F45-8945-3C55D637C759}"/>
              </a:ext>
            </a:extLst>
          </p:cNvPr>
          <p:cNvSpPr/>
          <p:nvPr/>
        </p:nvSpPr>
        <p:spPr>
          <a:xfrm>
            <a:off x="4407865" y="4591317"/>
            <a:ext cx="2040423" cy="144724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of days in quarantine or temporary virtual instruction</a:t>
            </a:r>
          </a:p>
          <a:p>
            <a:pPr algn="ctr"/>
            <a:endParaRPr lang="en-US" sz="1000" b="1" i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000" b="1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  <a:p>
            <a:pPr algn="ctr"/>
            <a:endParaRPr lang="en-US" sz="1000" b="1" i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000" b="1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Daily rate of $7.10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A8F3254-3736-D24E-B0DC-A9F48384AB47}"/>
              </a:ext>
            </a:extLst>
          </p:cNvPr>
          <p:cNvSpPr/>
          <p:nvPr/>
        </p:nvSpPr>
        <p:spPr>
          <a:xfrm>
            <a:off x="1591733" y="3914033"/>
            <a:ext cx="2592571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5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much P-EBT?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E550DCD4-C31F-1E48-91B2-BF6AA0323720}"/>
              </a:ext>
            </a:extLst>
          </p:cNvPr>
          <p:cNvCxnSpPr>
            <a:cxnSpLocks/>
          </p:cNvCxnSpPr>
          <p:nvPr/>
        </p:nvCxnSpPr>
        <p:spPr>
          <a:xfrm>
            <a:off x="4012558" y="5302661"/>
            <a:ext cx="306567" cy="0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31CD2E44-6D74-6A46-8025-84D24D5C0166}"/>
              </a:ext>
            </a:extLst>
          </p:cNvPr>
          <p:cNvSpPr/>
          <p:nvPr/>
        </p:nvSpPr>
        <p:spPr>
          <a:xfrm>
            <a:off x="9382489" y="4388434"/>
            <a:ext cx="2163550" cy="184779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Visit </a:t>
            </a:r>
            <a:r>
              <a:rPr lang="en-US" sz="1400" u="sng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www.ncdhhs.gov/PEBT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learn more about </a:t>
            </a:r>
          </a:p>
          <a:p>
            <a:pPr algn="ctr"/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P-EBT.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E28B160B-7F15-DE4B-964E-2416529F948A}"/>
              </a:ext>
            </a:extLst>
          </p:cNvPr>
          <p:cNvSpPr/>
          <p:nvPr/>
        </p:nvSpPr>
        <p:spPr>
          <a:xfrm>
            <a:off x="4308295" y="1736430"/>
            <a:ext cx="3033593" cy="430887"/>
          </a:xfrm>
          <a:prstGeom prst="rect">
            <a:avLst/>
          </a:prstGeom>
        </p:spPr>
        <p:txBody>
          <a:bodyPr wrap="square" lIns="31173" rIns="31173">
            <a:spAutoFit/>
          </a:bodyPr>
          <a:lstStyle/>
          <a:p>
            <a:pPr algn="ctr"/>
            <a:r>
              <a:rPr lang="en-US" sz="11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 is approved for F/RP meals through the NSLP.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B31E00F9-82D8-494F-B0EC-6C95ED289F16}"/>
              </a:ext>
            </a:extLst>
          </p:cNvPr>
          <p:cNvSpPr/>
          <p:nvPr/>
        </p:nvSpPr>
        <p:spPr>
          <a:xfrm>
            <a:off x="5669229" y="1351862"/>
            <a:ext cx="311727" cy="311727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43C455B3-14AD-EB4D-A0B6-6A8214056BAC}"/>
              </a:ext>
            </a:extLst>
          </p:cNvPr>
          <p:cNvSpPr/>
          <p:nvPr/>
        </p:nvSpPr>
        <p:spPr>
          <a:xfrm>
            <a:off x="9535583" y="1351862"/>
            <a:ext cx="311727" cy="311727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4C017CEE-1B1A-D44E-B3AA-8E22706CAEFD}"/>
              </a:ext>
            </a:extLst>
          </p:cNvPr>
          <p:cNvCxnSpPr>
            <a:cxnSpLocks/>
          </p:cNvCxnSpPr>
          <p:nvPr/>
        </p:nvCxnSpPr>
        <p:spPr>
          <a:xfrm>
            <a:off x="2520316" y="1507725"/>
            <a:ext cx="2743200" cy="0"/>
          </a:xfrm>
          <a:prstGeom prst="straightConnector1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C6856E17-06BD-0B4D-AEF0-7E2219D8DBF8}"/>
              </a:ext>
            </a:extLst>
          </p:cNvPr>
          <p:cNvCxnSpPr>
            <a:cxnSpLocks/>
          </p:cNvCxnSpPr>
          <p:nvPr/>
        </p:nvCxnSpPr>
        <p:spPr>
          <a:xfrm>
            <a:off x="6386669" y="1507725"/>
            <a:ext cx="2743200" cy="0"/>
          </a:xfrm>
          <a:prstGeom prst="straightConnector1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Graphic 64" descr="Schoolhouse outline">
            <a:extLst>
              <a:ext uri="{FF2B5EF4-FFF2-40B4-BE49-F238E27FC236}">
                <a16:creationId xmlns:a16="http://schemas.microsoft.com/office/drawing/2014/main" id="{45F633BD-8E26-084F-9D0F-1322A84B9BE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591733" y="2172769"/>
            <a:ext cx="728049" cy="728049"/>
          </a:xfrm>
          <a:prstGeom prst="rect">
            <a:avLst/>
          </a:prstGeom>
        </p:spPr>
      </p:pic>
      <p:pic>
        <p:nvPicPr>
          <p:cNvPr id="67" name="Graphic 66" descr="Lunch Box outline">
            <a:extLst>
              <a:ext uri="{FF2B5EF4-FFF2-40B4-BE49-F238E27FC236}">
                <a16:creationId xmlns:a16="http://schemas.microsoft.com/office/drawing/2014/main" id="{642CA9DF-8C0A-294F-BA61-8B75C44D9E6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459331" y="2171033"/>
            <a:ext cx="731520" cy="73152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6645FCD-CE08-6845-96D9-6BCDE3D5F332}"/>
              </a:ext>
            </a:extLst>
          </p:cNvPr>
          <p:cNvGrpSpPr/>
          <p:nvPr/>
        </p:nvGrpSpPr>
        <p:grpSpPr>
          <a:xfrm>
            <a:off x="8276180" y="3638079"/>
            <a:ext cx="3069162" cy="280330"/>
            <a:chOff x="7787149" y="3716095"/>
            <a:chExt cx="3069162" cy="280330"/>
          </a:xfrm>
        </p:grpSpPr>
        <p:pic>
          <p:nvPicPr>
            <p:cNvPr id="22" name="Graphic 21" descr="Classroom outline">
              <a:extLst>
                <a:ext uri="{FF2B5EF4-FFF2-40B4-BE49-F238E27FC236}">
                  <a16:creationId xmlns:a16="http://schemas.microsoft.com/office/drawing/2014/main" id="{08F69B8E-668D-7F49-B6E2-565950EB97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9375316" y="3716095"/>
              <a:ext cx="280330" cy="280330"/>
            </a:xfrm>
            <a:prstGeom prst="rect">
              <a:avLst/>
            </a:prstGeom>
          </p:spPr>
        </p:pic>
        <p:sp>
          <p:nvSpPr>
            <p:cNvPr id="24" name="Alternate Process 53">
              <a:extLst>
                <a:ext uri="{FF2B5EF4-FFF2-40B4-BE49-F238E27FC236}">
                  <a16:creationId xmlns:a16="http://schemas.microsoft.com/office/drawing/2014/main" id="{9FF9B304-0496-074E-B262-3525AFFF4F51}"/>
                </a:ext>
              </a:extLst>
            </p:cNvPr>
            <p:cNvSpPr/>
            <p:nvPr/>
          </p:nvSpPr>
          <p:spPr>
            <a:xfrm>
              <a:off x="7787149" y="3718832"/>
              <a:ext cx="1510498" cy="274856"/>
            </a:xfrm>
            <a:prstGeom prst="flowChartAlternateProcess">
              <a:avLst/>
            </a:prstGeom>
            <a:solidFill>
              <a:srgbClr val="FF0000">
                <a:alpha val="8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INELIGIBLE</a:t>
              </a:r>
              <a:r>
                <a:rPr lang="en-US" sz="1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DAY</a:t>
              </a:r>
              <a:endParaRPr lang="en-US" sz="10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42B5D157-0223-0C49-A44E-868EC1BA3211}"/>
                </a:ext>
              </a:extLst>
            </p:cNvPr>
            <p:cNvSpPr/>
            <p:nvPr/>
          </p:nvSpPr>
          <p:spPr>
            <a:xfrm>
              <a:off x="9733316" y="3763927"/>
              <a:ext cx="1122995" cy="184666"/>
            </a:xfrm>
            <a:prstGeom prst="rect">
              <a:avLst/>
            </a:prstGeom>
          </p:spPr>
          <p:txBody>
            <a:bodyPr wrap="square" lIns="0" tIns="0" rIns="0" bIns="0" anchor="t">
              <a:spAutoFit/>
            </a:bodyPr>
            <a:lstStyle/>
            <a:p>
              <a:r>
                <a:rPr lang="en-US" sz="1200" b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IN-PERSON</a:t>
              </a:r>
              <a:endParaRPr lang="en-US" sz="1200" b="1" spc="-14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1" name="Alternate Process 120">
            <a:extLst>
              <a:ext uri="{FF2B5EF4-FFF2-40B4-BE49-F238E27FC236}">
                <a16:creationId xmlns:a16="http://schemas.microsoft.com/office/drawing/2014/main" id="{43E66410-C122-E94A-92BC-A53591E06C00}"/>
              </a:ext>
            </a:extLst>
          </p:cNvPr>
          <p:cNvSpPr/>
          <p:nvPr/>
        </p:nvSpPr>
        <p:spPr>
          <a:xfrm>
            <a:off x="446913" y="3954883"/>
            <a:ext cx="1122996" cy="264548"/>
          </a:xfrm>
          <a:prstGeom prst="flowChartAlternateProcess">
            <a:avLst/>
          </a:prstGeom>
          <a:solidFill>
            <a:srgbClr val="00B050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t>ELIGIBLE      </a:t>
            </a: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B279134E-FB82-D148-94AD-A7E7576B2BC3}"/>
              </a:ext>
            </a:extLst>
          </p:cNvPr>
          <p:cNvCxnSpPr>
            <a:cxnSpLocks/>
          </p:cNvCxnSpPr>
          <p:nvPr/>
        </p:nvCxnSpPr>
        <p:spPr>
          <a:xfrm>
            <a:off x="6537028" y="5308651"/>
            <a:ext cx="306567" cy="0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CD9FA711-0972-C748-B088-5EEC6FE0B6C3}"/>
              </a:ext>
            </a:extLst>
          </p:cNvPr>
          <p:cNvGrpSpPr/>
          <p:nvPr/>
        </p:nvGrpSpPr>
        <p:grpSpPr>
          <a:xfrm>
            <a:off x="8276180" y="2211564"/>
            <a:ext cx="3059190" cy="283464"/>
            <a:chOff x="7782232" y="2289580"/>
            <a:chExt cx="3059190" cy="283464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0EA18F6-8C30-0142-B071-5C9703F5F1AE}"/>
                </a:ext>
              </a:extLst>
            </p:cNvPr>
            <p:cNvSpPr/>
            <p:nvPr/>
          </p:nvSpPr>
          <p:spPr>
            <a:xfrm>
              <a:off x="9718427" y="2338979"/>
              <a:ext cx="1122995" cy="184666"/>
            </a:xfrm>
            <a:prstGeom prst="rect">
              <a:avLst/>
            </a:prstGeom>
          </p:spPr>
          <p:txBody>
            <a:bodyPr wrap="square" lIns="0" tIns="0" rIns="0" bIns="0" anchor="t">
              <a:spAutoFit/>
            </a:bodyPr>
            <a:lstStyle/>
            <a:p>
              <a:r>
                <a:rPr lang="en-US" sz="1200" b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QUARANTINE</a:t>
              </a:r>
              <a:endParaRPr lang="en-US" sz="1200" b="1" spc="-14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Alternate Process 120">
              <a:extLst>
                <a:ext uri="{FF2B5EF4-FFF2-40B4-BE49-F238E27FC236}">
                  <a16:creationId xmlns:a16="http://schemas.microsoft.com/office/drawing/2014/main" id="{80741A03-8926-B140-816B-59F5BA400EAF}"/>
                </a:ext>
              </a:extLst>
            </p:cNvPr>
            <p:cNvSpPr/>
            <p:nvPr/>
          </p:nvSpPr>
          <p:spPr>
            <a:xfrm>
              <a:off x="7782232" y="2293883"/>
              <a:ext cx="1515413" cy="274858"/>
            </a:xfrm>
            <a:prstGeom prst="flowChartAlternateProcess">
              <a:avLst/>
            </a:prstGeom>
            <a:solidFill>
              <a:srgbClr val="00B050">
                <a:alpha val="8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ELIGIBLE DAY      </a:t>
              </a:r>
            </a:p>
          </p:txBody>
        </p:sp>
        <p:pic>
          <p:nvPicPr>
            <p:cNvPr id="79" name="Graphic 78" descr="Surgical mask outline">
              <a:extLst>
                <a:ext uri="{FF2B5EF4-FFF2-40B4-BE49-F238E27FC236}">
                  <a16:creationId xmlns:a16="http://schemas.microsoft.com/office/drawing/2014/main" id="{0EC2AC93-E528-F54D-B8D1-5CE8AF681D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9366304" y="2289580"/>
              <a:ext cx="283464" cy="283464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299ED86-17B9-9447-9171-10D5A7321087}"/>
              </a:ext>
            </a:extLst>
          </p:cNvPr>
          <p:cNvGrpSpPr/>
          <p:nvPr/>
        </p:nvGrpSpPr>
        <p:grpSpPr>
          <a:xfrm>
            <a:off x="8276180" y="2795284"/>
            <a:ext cx="4395326" cy="542539"/>
            <a:chOff x="7787149" y="2858400"/>
            <a:chExt cx="4395326" cy="542539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1995CF4-22FF-F247-A6DB-FF4DF0C81BD8}"/>
                </a:ext>
              </a:extLst>
            </p:cNvPr>
            <p:cNvGrpSpPr/>
            <p:nvPr/>
          </p:nvGrpSpPr>
          <p:grpSpPr>
            <a:xfrm>
              <a:off x="9365977" y="2858400"/>
              <a:ext cx="289036" cy="542539"/>
              <a:chOff x="9365976" y="2856329"/>
              <a:chExt cx="289036" cy="542539"/>
            </a:xfrm>
          </p:grpSpPr>
          <p:pic>
            <p:nvPicPr>
              <p:cNvPr id="20" name="Graphic 19" descr="Classroom outline">
                <a:extLst>
                  <a:ext uri="{FF2B5EF4-FFF2-40B4-BE49-F238E27FC236}">
                    <a16:creationId xmlns:a16="http://schemas.microsoft.com/office/drawing/2014/main" id="{99C7EA23-BAED-954F-99C4-1A95FFBFF2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9374682" y="2856329"/>
                <a:ext cx="280330" cy="280330"/>
              </a:xfrm>
              <a:prstGeom prst="rect">
                <a:avLst/>
              </a:prstGeom>
            </p:spPr>
          </p:pic>
          <p:pic>
            <p:nvPicPr>
              <p:cNvPr id="21" name="Graphic 20" descr="House with solid fill">
                <a:extLst>
                  <a:ext uri="{FF2B5EF4-FFF2-40B4-BE49-F238E27FC236}">
                    <a16:creationId xmlns:a16="http://schemas.microsoft.com/office/drawing/2014/main" id="{7A0DA134-D6F6-414F-AF4A-9C10C6D68F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p:blipFill>
            <p:spPr>
              <a:xfrm>
                <a:off x="9365976" y="3098773"/>
                <a:ext cx="289036" cy="300095"/>
              </a:xfrm>
              <a:prstGeom prst="rect">
                <a:avLst/>
              </a:prstGeom>
            </p:spPr>
          </p:pic>
        </p:grp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F62A0B7C-47CD-7141-87AA-1FF15A64907E}"/>
                </a:ext>
              </a:extLst>
            </p:cNvPr>
            <p:cNvSpPr/>
            <p:nvPr/>
          </p:nvSpPr>
          <p:spPr>
            <a:xfrm>
              <a:off x="9718427" y="2990722"/>
              <a:ext cx="2464048" cy="369332"/>
            </a:xfrm>
            <a:prstGeom prst="rect">
              <a:avLst/>
            </a:prstGeom>
          </p:spPr>
          <p:txBody>
            <a:bodyPr wrap="square" lIns="0" tIns="0" rIns="0" bIns="0" anchor="t">
              <a:spAutoFit/>
            </a:bodyPr>
            <a:lstStyle/>
            <a:p>
              <a:r>
                <a:rPr lang="en-US" sz="1200" b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TEMPORARY VIRTUAL INSTRUCTION</a:t>
              </a:r>
              <a:endParaRPr lang="en-US" sz="1200" b="1" spc="-14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Alternate Process 120">
              <a:extLst>
                <a:ext uri="{FF2B5EF4-FFF2-40B4-BE49-F238E27FC236}">
                  <a16:creationId xmlns:a16="http://schemas.microsoft.com/office/drawing/2014/main" id="{1530EE61-DE64-43BA-9DD0-692D34659162}"/>
                </a:ext>
              </a:extLst>
            </p:cNvPr>
            <p:cNvSpPr/>
            <p:nvPr/>
          </p:nvSpPr>
          <p:spPr>
            <a:xfrm>
              <a:off x="7787149" y="3011516"/>
              <a:ext cx="1515413" cy="290436"/>
            </a:xfrm>
            <a:prstGeom prst="flowChartAlternateProcess">
              <a:avLst/>
            </a:prstGeom>
            <a:solidFill>
              <a:srgbClr val="00B050">
                <a:alpha val="8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ELIGIBLE DAY      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E224C058-512C-4D9A-A9C4-AEEAF8A64061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306307" y="2525646"/>
            <a:ext cx="868342" cy="113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36533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H_FLYSHEET_STYLE" val="1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080107566&quot;/&gt;&lt;/object&gt;&lt;object type=&quot;3&quot; unique_id=&quot;10004&quot;&gt;&lt;property id=&quot;20148&quot; value=&quot;5&quot;/&gt;&lt;property id=&quot;20300&quot; value=&quot;Slide 2 - &amp;quot;Purpose, goal, and impact of P-EBT&amp;quot;&quot;/&gt;&lt;property id=&quot;20307&quot; value=&quot;2080107519&quot;/&gt;&lt;/object&gt;&lt;object type=&quot;3&quot; unique_id=&quot;10005&quot;&gt;&lt;property id=&quot;20148&quot; value=&quot;5&quot;/&gt;&lt;property id=&quot;20300&quot; value=&quot;Slide 3 - &amp;quot;Previous challenges and improvements to address challenges&amp;quot;&quot;/&gt;&lt;property id=&quot;20307&quot; value=&quot;2080107565&quot;/&gt;&lt;/object&gt;&lt;object type=&quot;3&quot; unique_id=&quot;10006&quot;&gt;&lt;property id=&quot;20148&quot; value=&quot;5&quot;/&gt;&lt;property id=&quot;20300&quot; value=&quot;Slide 4&quot;/&gt;&lt;property id=&quot;20307&quot; value=&quot;2080107567&quot;/&gt;&lt;/object&gt;&lt;object type=&quot;3&quot; unique_id=&quot;10007&quot;&gt;&lt;property id=&quot;20148&quot; value=&quot;5&quot;/&gt;&lt;property id=&quot;20300&quot; value=&quot;Slide 5 - &amp;quot;P-EBT timeline for catchup issuance and ongoing issuance&amp;quot;&quot;/&gt;&lt;property id=&quot;20307&quot; value=&quot;2080107563&quot;/&gt;&lt;/object&gt;&lt;object type=&quot;3&quot; unique_id=&quot;10008&quot;&gt;&lt;property id=&quot;20148&quot; value=&quot;5&quot;/&gt;&lt;property id=&quot;20300&quot; value=&quot;Slide 6 - &amp;quot;Expectations and what to expect next&amp;quot;&quot;/&gt;&lt;property id=&quot;20307&quot; value=&quot;2080107564&quot;/&gt;&lt;/object&gt;&lt;/object&gt;&lt;object type=&quot;8&quot; unique_id=&quot;10016&quot;&gt;&lt;/object&gt;&lt;/object&gt;&lt;/database&gt;"/>
  <p:tag name="SECTOMILLISECCONVERTED" val="1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SklsIi8gFyGZ5p8qYrZx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SklsIi8gFyGZ5p8qYrZx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2_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000" dirty="0" smtClean="0">
            <a:latin typeface="Franklin Gothic Book" panose="020B05030201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000" dirty="0" smtClean="0">
            <a:latin typeface="Franklin Gothic Book" panose="020B05030201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c94d2c96-31c1-4dff-93f8-4db5f12952c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C47FB958C84ED40B0D6012269842D4D" ma:contentTypeVersion="14" ma:contentTypeDescription="Create a new document." ma:contentTypeScope="" ma:versionID="c556f95ef5a2a3a0929f2143fa5f063b">
  <xsd:schema xmlns:xsd="http://www.w3.org/2001/XMLSchema" xmlns:xs="http://www.w3.org/2001/XMLSchema" xmlns:p="http://schemas.microsoft.com/office/2006/metadata/properties" xmlns:ns2="caeb01f3-687d-447b-91f9-8abf67b65aa1" xmlns:ns3="c94d2c96-31c1-4dff-93f8-4db5f12952c0" targetNamespace="http://schemas.microsoft.com/office/2006/metadata/properties" ma:root="true" ma:fieldsID="b2b33d1f932856431f00e12c9e83d315" ns2:_="" ns3:_="">
    <xsd:import namespace="caeb01f3-687d-447b-91f9-8abf67b65aa1"/>
    <xsd:import namespace="c94d2c96-31c1-4dff-93f8-4db5f12952c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LengthInSeconds" minOccurs="0"/>
                <xsd:element ref="ns3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eb01f3-687d-447b-91f9-8abf67b65aa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4d2c96-31c1-4dff-93f8-4db5f12952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1B16EAA-D8A5-4451-8390-C5335940672F}">
  <ds:schemaRefs>
    <ds:schemaRef ds:uri="http://purl.org/dc/elements/1.1/"/>
    <ds:schemaRef ds:uri="http://purl.org/dc/terms/"/>
    <ds:schemaRef ds:uri="c94d2c96-31c1-4dff-93f8-4db5f12952c0"/>
    <ds:schemaRef ds:uri="http://purl.org/dc/dcmitype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caeb01f3-687d-447b-91f9-8abf67b65aa1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2AECD240-505E-40C6-B19B-6C89C1D3C3A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0508DA6-1916-4BD0-8589-4589C6C3103D}">
  <ds:schemaRefs>
    <ds:schemaRef ds:uri="c94d2c96-31c1-4dff-93f8-4db5f12952c0"/>
    <ds:schemaRef ds:uri="caeb01f3-687d-447b-91f9-8abf67b65aa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1241</Words>
  <Application>Microsoft Office PowerPoint</Application>
  <PresentationFormat>Widescreen</PresentationFormat>
  <Paragraphs>179</Paragraphs>
  <Slides>15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Arial</vt:lpstr>
      <vt:lpstr>Calibri</vt:lpstr>
      <vt:lpstr>Century Gothic</vt:lpstr>
      <vt:lpstr>Courier New</vt:lpstr>
      <vt:lpstr>EYInterstate Light</vt:lpstr>
      <vt:lpstr>Franklin Gothic Book</vt:lpstr>
      <vt:lpstr>Franklin Gothic Medium</vt:lpstr>
      <vt:lpstr>Times New Roman</vt:lpstr>
      <vt:lpstr>2_Office Theme</vt:lpstr>
      <vt:lpstr>3_Office Theme</vt:lpstr>
      <vt:lpstr>think-cell Slide</vt:lpstr>
      <vt:lpstr>PowerPoint Presentation</vt:lpstr>
      <vt:lpstr>Table of Contents</vt:lpstr>
      <vt:lpstr>PowerPoint Presentation</vt:lpstr>
      <vt:lpstr>P-EBT High Level Overview</vt:lpstr>
      <vt:lpstr>PowerPoint Presentation</vt:lpstr>
      <vt:lpstr>Student P-EBT Eligibility</vt:lpstr>
      <vt:lpstr>Key Definitions for Student Eligibility*</vt:lpstr>
      <vt:lpstr>Student P-EBT Benefit Amount</vt:lpstr>
      <vt:lpstr>Is a student eligible for P-EBT?</vt:lpstr>
      <vt:lpstr>PowerPoint Presentation</vt:lpstr>
      <vt:lpstr>P-EBT Issuance Timeline and Distribution</vt:lpstr>
      <vt:lpstr>P-EBT SY 21-22 Timeline</vt:lpstr>
      <vt:lpstr>PowerPoint Presentation</vt:lpstr>
      <vt:lpstr>SY 20-21 P-EBT Achievements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COVID-19 Contact Tracing Initiative</dc:title>
  <dc:creator>Kerinne O'Connor</dc:creator>
  <cp:lastModifiedBy>Cyran, Kathleen</cp:lastModifiedBy>
  <cp:revision>2</cp:revision>
  <cp:lastPrinted>2021-01-15T12:01:34Z</cp:lastPrinted>
  <dcterms:created xsi:type="dcterms:W3CDTF">2020-07-16T20:45:40Z</dcterms:created>
  <dcterms:modified xsi:type="dcterms:W3CDTF">2022-01-12T18:18:40Z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cb9c8c59-981d-4e47-a4b7-2afab8fccc3c_Enabled">
    <vt:lpwstr>true</vt:lpwstr>
  </property>
  <property fmtid="{D5CDD505-2E9C-101B-9397-08002B2CF9AE}" pid="3" name="MSIP_Label_cb9c8c59-981d-4e47-a4b7-2afab8fccc3c_SetDate">
    <vt:lpwstr>2020-07-16T20:45:41Z</vt:lpwstr>
  </property>
  <property fmtid="{D5CDD505-2E9C-101B-9397-08002B2CF9AE}" pid="4" name="MSIP_Label_cb9c8c59-981d-4e47-a4b7-2afab8fccc3c_Method">
    <vt:lpwstr>Standard</vt:lpwstr>
  </property>
  <property fmtid="{D5CDD505-2E9C-101B-9397-08002B2CF9AE}" pid="5" name="MSIP_Label_cb9c8c59-981d-4e47-a4b7-2afab8fccc3c_Name">
    <vt:lpwstr>Internal</vt:lpwstr>
  </property>
  <property fmtid="{D5CDD505-2E9C-101B-9397-08002B2CF9AE}" pid="6" name="MSIP_Label_cb9c8c59-981d-4e47-a4b7-2afab8fccc3c_SiteId">
    <vt:lpwstr>5b973f99-77df-4beb-b27d-aa0c70b8482c</vt:lpwstr>
  </property>
  <property fmtid="{D5CDD505-2E9C-101B-9397-08002B2CF9AE}" pid="7" name="MSIP_Label_cb9c8c59-981d-4e47-a4b7-2afab8fccc3c_ActionId">
    <vt:lpwstr>24a8c2b5-5443-4167-a4fc-00006ff56311</vt:lpwstr>
  </property>
  <property fmtid="{D5CDD505-2E9C-101B-9397-08002B2CF9AE}" pid="8" name="MSIP_Label_cb9c8c59-981d-4e47-a4b7-2afab8fccc3c_ContentBits">
    <vt:lpwstr>0</vt:lpwstr>
  </property>
  <property fmtid="{D5CDD505-2E9C-101B-9397-08002B2CF9AE}" pid="9" name="ContentTypeId">
    <vt:lpwstr>0x0101002C47FB958C84ED40B0D6012269842D4D</vt:lpwstr>
  </property>
</Properties>
</file>