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4" r:id="rId2"/>
    <p:sldId id="259" r:id="rId3"/>
    <p:sldId id="263" r:id="rId4"/>
    <p:sldId id="257" r:id="rId5"/>
    <p:sldId id="262"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5A89E1-D954-A05E-515B-B68242FB2725}" name="Chapuis, Kathie s" initials="KC" userId="S::Kathie.Chapuis@dhhs.nc.gov::a1a95b33-d7d3-4265-a3d4-0a5c13ed755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10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E6FC9-98BA-4649-AFF6-5E28547A82E7}" type="datetimeFigureOut">
              <a:rPr lang="en-US" smtClean="0"/>
              <a:t>7/10/2025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A82C31-7E47-4E30-8CE8-EB3D0454144B}" type="slidenum">
              <a:rPr lang="en-US" smtClean="0"/>
              <a:t>‹#›</a:t>
            </a:fld>
            <a:endParaRPr lang="en-US"/>
          </a:p>
        </p:txBody>
      </p:sp>
    </p:spTree>
    <p:extLst>
      <p:ext uri="{BB962C8B-B14F-4D97-AF65-F5344CB8AC3E}">
        <p14:creationId xmlns:p14="http://schemas.microsoft.com/office/powerpoint/2010/main" val="1344914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82C31-7E47-4E30-8CE8-EB3D0454144B}" type="slidenum">
              <a:rPr lang="en-US" smtClean="0"/>
              <a:t>4</a:t>
            </a:fld>
            <a:endParaRPr lang="en-US"/>
          </a:p>
        </p:txBody>
      </p:sp>
    </p:spTree>
    <p:extLst>
      <p:ext uri="{BB962C8B-B14F-4D97-AF65-F5344CB8AC3E}">
        <p14:creationId xmlns:p14="http://schemas.microsoft.com/office/powerpoint/2010/main" val="2498404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A1BC1-AECE-F0E7-C305-8C8605C80D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A6888B-A7EB-FCAE-C45E-C1E9F6B6E1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FF013F-FCAE-E522-CAB9-A1AE39E149B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E430283-1ED2-7861-659B-11F276081A61}"/>
              </a:ext>
            </a:extLst>
          </p:cNvPr>
          <p:cNvSpPr>
            <a:spLocks noGrp="1"/>
          </p:cNvSpPr>
          <p:nvPr>
            <p:ph type="sldNum" sz="quarter" idx="5"/>
          </p:nvPr>
        </p:nvSpPr>
        <p:spPr/>
        <p:txBody>
          <a:bodyPr/>
          <a:lstStyle/>
          <a:p>
            <a:fld id="{0CA82C31-7E47-4E30-8CE8-EB3D0454144B}" type="slidenum">
              <a:rPr lang="en-US" smtClean="0"/>
              <a:t>5</a:t>
            </a:fld>
            <a:endParaRPr lang="en-US"/>
          </a:p>
        </p:txBody>
      </p:sp>
    </p:spTree>
    <p:extLst>
      <p:ext uri="{BB962C8B-B14F-4D97-AF65-F5344CB8AC3E}">
        <p14:creationId xmlns:p14="http://schemas.microsoft.com/office/powerpoint/2010/main" val="2880740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82C31-7E47-4E30-8CE8-EB3D0454144B}" type="slidenum">
              <a:rPr lang="en-US" smtClean="0"/>
              <a:t>6</a:t>
            </a:fld>
            <a:endParaRPr lang="en-US"/>
          </a:p>
        </p:txBody>
      </p:sp>
    </p:spTree>
    <p:extLst>
      <p:ext uri="{BB962C8B-B14F-4D97-AF65-F5344CB8AC3E}">
        <p14:creationId xmlns:p14="http://schemas.microsoft.com/office/powerpoint/2010/main" val="218642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6458-0B2C-C651-1ABF-6B3CEB2ABA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83C33D-E0BF-6273-E1AB-3BE8D271B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82CBF2-EF6E-FAEE-AA7A-90CA022FC6CE}"/>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BB674E3C-97C2-9FCE-90A6-CDF4AC8816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65DD2-7B66-A015-30B2-4FDE3D4A7D77}"/>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335784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A4CCD-EBD4-7639-22EA-21D10FF476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399452-48F7-B996-725B-F7A84C6D2E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3A6BBC-28B1-8B6C-7B4C-75F94C20B75E}"/>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5ED4868F-D164-2A42-B3A0-9E935DBE14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3E3DE4-B301-053A-25AB-659486FDDFC5}"/>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781832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1D6041-E898-0D63-E817-1679D40B56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186C8F-4546-EC87-6A14-1297B0C482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DDF71A-87C8-C2E0-DF7F-9B5BCBC815C3}"/>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DD560409-D4B9-F64B-4AFF-65B2AE6E0B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EC10E7-4FB1-67BA-D6E2-53212987426A}"/>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231989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BE2C9-37F1-3BF4-BF87-719E737E9F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FD18D9-3331-6957-1F4D-225F1B0440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AC9294-7DB2-4087-47DA-BB746E051C06}"/>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BA55D4FA-CBCF-5E4A-9EAB-48C2AD8FD4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BE8B69-ED77-1B15-7070-B14A3C4583FB}"/>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3260144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C2F-C365-2F63-6EAE-A9A4A4A744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A6B3CD2-1220-DA02-F9F4-F7A6DA5BFA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C0A88A-026E-923E-6039-928AE358EF7E}"/>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CC5917A7-465A-497E-7A7E-362CA43EC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6B45F-BE22-A159-E89B-47636AA31EBA}"/>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2759385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EE208-D7F4-2F14-B7AD-D57F361D32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50D07A-1D95-77DC-C28B-0869CE70B2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BACD6A-94AC-7D41-96B3-838791664B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E06E81-C12A-EDDF-9589-924FEBB091D6}"/>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6" name="Footer Placeholder 5">
            <a:extLst>
              <a:ext uri="{FF2B5EF4-FFF2-40B4-BE49-F238E27FC236}">
                <a16:creationId xmlns:a16="http://schemas.microsoft.com/office/drawing/2014/main" id="{0E585303-C22C-0AF3-3775-05441673D7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CAE8CE-F2C8-46CA-C15A-154374A8041B}"/>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1259258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3A501-BFFF-0EBB-0C86-D55D75254E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CA9EF8-8F94-79D0-D841-C609620CCE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79EA44-3C5C-B8D6-0422-99CFD6604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2DF047-FF83-E740-7B74-087070FFAE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D6376E-7576-86C8-9660-B5FE2F44EF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0F5BC1-6EC1-AA6C-BE22-088F4B896956}"/>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8" name="Footer Placeholder 7">
            <a:extLst>
              <a:ext uri="{FF2B5EF4-FFF2-40B4-BE49-F238E27FC236}">
                <a16:creationId xmlns:a16="http://schemas.microsoft.com/office/drawing/2014/main" id="{774781D6-F47D-A540-DACD-6CC6D81500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3FA4B2-9552-7F2F-D695-CC3C56BBC733}"/>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395464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F0ED5-0E2F-8704-8DD8-6B36939006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A65641-C1FF-090D-190E-9FDAE04ABDC7}"/>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4" name="Footer Placeholder 3">
            <a:extLst>
              <a:ext uri="{FF2B5EF4-FFF2-40B4-BE49-F238E27FC236}">
                <a16:creationId xmlns:a16="http://schemas.microsoft.com/office/drawing/2014/main" id="{0E489122-9247-ABFE-82D2-A7B7F732AF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3BDA10-EDD4-380F-95D0-928D6536EF64}"/>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157098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01E626-1F5B-9C34-9461-04462C37DDE1}"/>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3" name="Footer Placeholder 2">
            <a:extLst>
              <a:ext uri="{FF2B5EF4-FFF2-40B4-BE49-F238E27FC236}">
                <a16:creationId xmlns:a16="http://schemas.microsoft.com/office/drawing/2014/main" id="{4A1B432F-0181-0A0A-ED21-97F2833F2B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EC01EE-FE08-0734-77D8-381BE7567EF3}"/>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12950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F028-7BB8-245C-1E72-F8298F398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011E4D-3D11-D223-DC13-AAA54A8B9F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4397F0-9D45-0E66-648F-5F85DAF87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08A277-B2CB-142A-1011-5B9D0D38333D}"/>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6" name="Footer Placeholder 5">
            <a:extLst>
              <a:ext uri="{FF2B5EF4-FFF2-40B4-BE49-F238E27FC236}">
                <a16:creationId xmlns:a16="http://schemas.microsoft.com/office/drawing/2014/main" id="{2295AA5C-5C27-DC2B-CD7C-2C3E1DA307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319B89-198A-19F8-A8DF-46095024ED4F}"/>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101598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2297E-8375-4333-7C3A-5D3D34FC04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DF3FCA-0346-3B6B-2A03-ABC9210D96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A8A672-1090-3421-9B3A-6363384D96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DD0B2-30B9-932A-54B4-EE9F3B44F65A}"/>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6" name="Footer Placeholder 5">
            <a:extLst>
              <a:ext uri="{FF2B5EF4-FFF2-40B4-BE49-F238E27FC236}">
                <a16:creationId xmlns:a16="http://schemas.microsoft.com/office/drawing/2014/main" id="{4A114B2C-BEB3-84C2-0037-1062E2DB18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7F0CB-185C-6B1A-DA34-4F3DC4398FD3}"/>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3838761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D1BDD3-FE09-2EBF-C4A0-05DF9BFAAD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9BE67F-EF61-C9A2-47D9-4EE2843828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82E174-B093-8950-0C5E-D63AB8F510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2A534C75-6BFF-4A84-C307-14B3EED912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E92F8DB-7BDB-BF9E-E636-29B9A6C290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7C56F7-6525-4160-AD43-76E8385ED3DA}" type="slidenum">
              <a:rPr lang="en-US" smtClean="0"/>
              <a:t>‹#›</a:t>
            </a:fld>
            <a:endParaRPr lang="en-US"/>
          </a:p>
        </p:txBody>
      </p:sp>
    </p:spTree>
    <p:extLst>
      <p:ext uri="{BB962C8B-B14F-4D97-AF65-F5344CB8AC3E}">
        <p14:creationId xmlns:p14="http://schemas.microsoft.com/office/powerpoint/2010/main" val="1172101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23B14C-7CEE-8D53-C879-C439AA7530D0}"/>
              </a:ext>
            </a:extLst>
          </p:cNvPr>
          <p:cNvSpPr>
            <a:spLocks noGrp="1"/>
          </p:cNvSpPr>
          <p:nvPr>
            <p:ph type="ctrTitle"/>
          </p:nvPr>
        </p:nvSpPr>
        <p:spPr>
          <a:xfrm>
            <a:off x="5297762" y="640080"/>
            <a:ext cx="6251110" cy="3566160"/>
          </a:xfrm>
        </p:spPr>
        <p:txBody>
          <a:bodyPr anchor="b">
            <a:normAutofit/>
          </a:bodyPr>
          <a:lstStyle/>
          <a:p>
            <a:pPr algn="l"/>
            <a:r>
              <a:rPr lang="en-US" sz="4000" b="1" cap="all" dirty="0">
                <a:latin typeface="Arial" panose="020B0604020202020204" pitchFamily="34" charset="0"/>
                <a:ea typeface="Times New Roman" panose="02020603050405020304" pitchFamily="18" charset="0"/>
                <a:cs typeface="Times New Roman" panose="02020603050405020304" pitchFamily="18" charset="0"/>
              </a:rPr>
              <a:t>140.01 </a:t>
            </a:r>
            <a:r>
              <a:rPr lang="en-US" sz="2800" b="1" cap="all" dirty="0">
                <a:latin typeface="Arial" panose="020B0604020202020204" pitchFamily="34" charset="0"/>
                <a:ea typeface="Times New Roman" panose="02020603050405020304" pitchFamily="18" charset="0"/>
                <a:cs typeface="Times New Roman" panose="02020603050405020304" pitchFamily="18" charset="0"/>
              </a:rPr>
              <a:t>Requirements for establishing recipient claims</a:t>
            </a:r>
            <a:endParaRPr lang="en-US" sz="2800" dirty="0"/>
          </a:p>
        </p:txBody>
      </p:sp>
      <p:pic>
        <p:nvPicPr>
          <p:cNvPr id="4" name="Picture 3" descr="Pen placed on top of a signature line">
            <a:extLst>
              <a:ext uri="{FF2B5EF4-FFF2-40B4-BE49-F238E27FC236}">
                <a16:creationId xmlns:a16="http://schemas.microsoft.com/office/drawing/2014/main" id="{34239327-9B03-F35E-DC60-917F0FD173BD}"/>
              </a:ext>
            </a:extLst>
          </p:cNvPr>
          <p:cNvPicPr>
            <a:picLocks noChangeAspect="1"/>
          </p:cNvPicPr>
          <p:nvPr/>
        </p:nvPicPr>
        <p:blipFill>
          <a:blip r:embed="rId2"/>
          <a:srcRect l="52282" r="2387" b="-1"/>
          <a:stretch>
            <a:fillRect/>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0"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2275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143F2-DFD7-456A-0B60-13B3163DE3BC}"/>
              </a:ext>
            </a:extLst>
          </p:cNvPr>
          <p:cNvSpPr>
            <a:spLocks noGrp="1"/>
          </p:cNvSpPr>
          <p:nvPr>
            <p:ph type="title"/>
          </p:nvPr>
        </p:nvSpPr>
        <p:spPr>
          <a:xfrm>
            <a:off x="0" y="6786"/>
            <a:ext cx="10515600" cy="1325563"/>
          </a:xfrm>
        </p:spPr>
        <p:txBody>
          <a:bodyPr>
            <a:normAutofit/>
          </a:bodyPr>
          <a:lstStyle/>
          <a:p>
            <a:r>
              <a:rPr lang="en-US" sz="1800" b="1" cap="all" dirty="0">
                <a:effectLst/>
                <a:latin typeface="Arial" panose="020B0604020202020204" pitchFamily="34" charset="0"/>
                <a:ea typeface="Times New Roman" panose="02020603050405020304" pitchFamily="18" charset="0"/>
                <a:cs typeface="Times New Roman" panose="02020603050405020304" pitchFamily="18" charset="0"/>
              </a:rPr>
              <a:t>		140.01 Requirements for establishing recipient claims</a:t>
            </a:r>
            <a:endParaRPr lang="en-US" dirty="0"/>
          </a:p>
        </p:txBody>
      </p:sp>
      <p:sp>
        <p:nvSpPr>
          <p:cNvPr id="6" name="TextBox 5">
            <a:extLst>
              <a:ext uri="{FF2B5EF4-FFF2-40B4-BE49-F238E27FC236}">
                <a16:creationId xmlns:a16="http://schemas.microsoft.com/office/drawing/2014/main" id="{0E167244-3BA3-574A-D8DD-888F0A95A0EE}"/>
              </a:ext>
            </a:extLst>
          </p:cNvPr>
          <p:cNvSpPr txBox="1"/>
          <p:nvPr/>
        </p:nvSpPr>
        <p:spPr>
          <a:xfrm>
            <a:off x="1133856" y="2121408"/>
            <a:ext cx="231154" cy="369332"/>
          </a:xfrm>
          <a:prstGeom prst="rect">
            <a:avLst/>
          </a:prstGeom>
          <a:noFill/>
        </p:spPr>
        <p:txBody>
          <a:bodyPr wrap="none" rtlCol="0">
            <a:spAutoFit/>
          </a:bodyPr>
          <a:lstStyle/>
          <a:p>
            <a:r>
              <a:rPr lang="en-US" dirty="0"/>
              <a:t> </a:t>
            </a:r>
          </a:p>
        </p:txBody>
      </p:sp>
      <p:sp>
        <p:nvSpPr>
          <p:cNvPr id="7" name="TextBox 6">
            <a:extLst>
              <a:ext uri="{FF2B5EF4-FFF2-40B4-BE49-F238E27FC236}">
                <a16:creationId xmlns:a16="http://schemas.microsoft.com/office/drawing/2014/main" id="{6C7158BF-D6AA-1154-0198-54155A5F786B}"/>
              </a:ext>
            </a:extLst>
          </p:cNvPr>
          <p:cNvSpPr txBox="1"/>
          <p:nvPr/>
        </p:nvSpPr>
        <p:spPr>
          <a:xfrm>
            <a:off x="966651" y="1172125"/>
            <a:ext cx="9548949" cy="4801314"/>
          </a:xfrm>
          <a:prstGeom prst="rect">
            <a:avLst/>
          </a:prstGeom>
          <a:noFill/>
        </p:spPr>
        <p:txBody>
          <a:bodyPr wrap="square" rtlCol="0">
            <a:spAutoFit/>
          </a:bodyPr>
          <a:lstStyle/>
          <a:p>
            <a:r>
              <a:rPr lang="en-US" dirty="0"/>
              <a:t>The Energy Application head of household is solely liable for the value of any overissued benefits and will be the only debtor on a claim (unless there is an Authorized Rep). An investigation can be opened by an eligibility worker or a PI Investigator. The claim or PLC (Product Liability Case) can only be established by an Investigator. All documentation during the investigation must be uploaded into NC FAST, including the DSS-1682.</a:t>
            </a:r>
          </a:p>
          <a:p>
            <a:endParaRPr lang="en-US" dirty="0"/>
          </a:p>
          <a:p>
            <a:r>
              <a:rPr lang="en-US" dirty="0"/>
              <a:t>Once the claim is established, a Letter of Overissuance (LOI) will be sent to the head of household (HOH). This will advise the HOH that they have an overissuance and must pay it back to the county. The LOI advises the HOH that they are the debtor and must pay the full amount or sign a VRA (Voluntary Repayment Agreement) that the county approves. The minimum payment can be no less than $25.00. Once the PI Investigator accepts the VRA, then the PI Investigator will enter the VRA into the claim in NC FAST. If payments are made timely, then this will prevent the debtor from being considered delinquent.</a:t>
            </a:r>
          </a:p>
          <a:p>
            <a:endParaRPr lang="en-US" dirty="0"/>
          </a:p>
          <a:p>
            <a:r>
              <a:rPr lang="en-US" dirty="0"/>
              <a:t>If at anytime a block must be placed on the claim to prevent delinquency, such as Bankruptcy, Hearing, or legal actions, the worker will document in NC FAST on the claim. The block must be applied in the system by the State. </a:t>
            </a:r>
          </a:p>
        </p:txBody>
      </p:sp>
    </p:spTree>
    <p:extLst>
      <p:ext uri="{BB962C8B-B14F-4D97-AF65-F5344CB8AC3E}">
        <p14:creationId xmlns:p14="http://schemas.microsoft.com/office/powerpoint/2010/main" val="1021729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AF122-CCB1-9DE7-44ED-1968A8A95C92}"/>
              </a:ext>
            </a:extLst>
          </p:cNvPr>
          <p:cNvSpPr>
            <a:spLocks noGrp="1"/>
          </p:cNvSpPr>
          <p:nvPr>
            <p:ph type="title"/>
          </p:nvPr>
        </p:nvSpPr>
        <p:spPr>
          <a:xfrm>
            <a:off x="838200" y="365125"/>
            <a:ext cx="10515600" cy="424015"/>
          </a:xfrm>
        </p:spPr>
        <p:txBody>
          <a:bodyPr>
            <a:noAutofit/>
          </a:bodyPr>
          <a:lstStyle/>
          <a:p>
            <a:r>
              <a:rPr lang="en-US" sz="1800" b="1" cap="all" dirty="0">
                <a:latin typeface="Arial" panose="020B0604020202020204" pitchFamily="34" charset="0"/>
                <a:ea typeface="Times New Roman" panose="02020603050405020304" pitchFamily="18" charset="0"/>
                <a:cs typeface="Times New Roman" panose="02020603050405020304" pitchFamily="18" charset="0"/>
              </a:rPr>
              <a:t>140.01 Requirements for establishing recipient claims - continued</a:t>
            </a:r>
            <a:endParaRPr lang="en-US" sz="1800" dirty="0"/>
          </a:p>
        </p:txBody>
      </p:sp>
      <p:sp>
        <p:nvSpPr>
          <p:cNvPr id="3" name="TextBox 2">
            <a:extLst>
              <a:ext uri="{FF2B5EF4-FFF2-40B4-BE49-F238E27FC236}">
                <a16:creationId xmlns:a16="http://schemas.microsoft.com/office/drawing/2014/main" id="{714787C8-5A20-80F2-6E0D-B24E28E8A206}"/>
              </a:ext>
            </a:extLst>
          </p:cNvPr>
          <p:cNvSpPr txBox="1"/>
          <p:nvPr/>
        </p:nvSpPr>
        <p:spPr>
          <a:xfrm>
            <a:off x="415438" y="1193355"/>
            <a:ext cx="11545276" cy="4899868"/>
          </a:xfrm>
          <a:prstGeom prst="rect">
            <a:avLst/>
          </a:prstGeom>
          <a:noFill/>
        </p:spPr>
        <p:txBody>
          <a:bodyPr wrap="none" rtlCol="0">
            <a:spAutoFit/>
          </a:bodyPr>
          <a:lstStyle/>
          <a:p>
            <a:pPr marL="342900" indent="-342900">
              <a:lnSpc>
                <a:spcPct val="150000"/>
              </a:lnSpc>
              <a:buAutoNum type="alphaUcPeriod"/>
            </a:pPr>
            <a:r>
              <a:rPr lang="en-US" dirty="0"/>
              <a:t>Establish a claim against a head of household that received more CIP or LIEAP funds than the recipient was </a:t>
            </a:r>
          </a:p>
          <a:p>
            <a:pPr>
              <a:lnSpc>
                <a:spcPct val="150000"/>
              </a:lnSpc>
            </a:pPr>
            <a:r>
              <a:rPr lang="en-US" dirty="0"/>
              <a:t>       entitled to receive.</a:t>
            </a:r>
          </a:p>
          <a:p>
            <a:pPr marL="342900" indent="-342900">
              <a:lnSpc>
                <a:spcPct val="150000"/>
              </a:lnSpc>
              <a:buAutoNum type="alphaUcPeriod" startAt="2"/>
            </a:pPr>
            <a:r>
              <a:rPr lang="en-US" dirty="0"/>
              <a:t>If the recipient refuses to repay the overpayment voluntarily, consider initiating civil court action against the</a:t>
            </a:r>
          </a:p>
          <a:p>
            <a:pPr>
              <a:lnSpc>
                <a:spcPct val="150000"/>
              </a:lnSpc>
            </a:pPr>
            <a:r>
              <a:rPr lang="en-US" dirty="0"/>
              <a:t>       income or resources of the household.</a:t>
            </a:r>
          </a:p>
          <a:p>
            <a:pPr marL="342900" indent="-342900">
              <a:lnSpc>
                <a:spcPct val="150000"/>
              </a:lnSpc>
              <a:buAutoNum type="alphaUcPeriod" startAt="3"/>
            </a:pPr>
            <a:r>
              <a:rPr lang="en-US" dirty="0"/>
              <a:t>When the overpayment amount is less than $35, do not collect. The maximum amount a claim can be is $600.</a:t>
            </a:r>
          </a:p>
          <a:p>
            <a:pPr marL="342900" indent="-342900">
              <a:lnSpc>
                <a:spcPct val="150000"/>
              </a:lnSpc>
              <a:buAutoNum type="alphaUcPeriod" startAt="3"/>
            </a:pPr>
            <a:r>
              <a:rPr lang="en-US" dirty="0"/>
              <a:t>CROP - County Responsible Overpayments</a:t>
            </a:r>
          </a:p>
          <a:p>
            <a:r>
              <a:rPr lang="en-US" dirty="0"/>
              <a:t>        Established by county.</a:t>
            </a:r>
          </a:p>
          <a:p>
            <a:r>
              <a:rPr lang="en-US" dirty="0"/>
              <a:t>        County will not receive any addition to their funds source for CROP’s	</a:t>
            </a:r>
          </a:p>
          <a:p>
            <a:pPr>
              <a:lnSpc>
                <a:spcPct val="150000"/>
              </a:lnSpc>
            </a:pPr>
            <a:r>
              <a:rPr lang="en-US" dirty="0"/>
              <a:t>E. SROP - State Responsible Overpayments</a:t>
            </a:r>
          </a:p>
          <a:p>
            <a:r>
              <a:rPr lang="en-US" dirty="0"/>
              <a:t>        Established by State.</a:t>
            </a:r>
          </a:p>
          <a:p>
            <a:r>
              <a:rPr lang="en-US" dirty="0"/>
              <a:t>        County will not receive any addition to their funds source for SROP’s	</a:t>
            </a:r>
          </a:p>
          <a:p>
            <a:pPr>
              <a:lnSpc>
                <a:spcPct val="150000"/>
              </a:lnSpc>
            </a:pPr>
            <a:r>
              <a:rPr lang="en-US" dirty="0"/>
              <a:t>F. Claims may not be established for supplement payments, nor for Disaster Energy Assistance Program (DEAP) </a:t>
            </a:r>
          </a:p>
          <a:p>
            <a:pPr>
              <a:lnSpc>
                <a:spcPct val="150000"/>
              </a:lnSpc>
            </a:pPr>
            <a:r>
              <a:rPr lang="en-US" dirty="0"/>
              <a:t>     payments.</a:t>
            </a:r>
          </a:p>
        </p:txBody>
      </p:sp>
    </p:spTree>
    <p:extLst>
      <p:ext uri="{BB962C8B-B14F-4D97-AF65-F5344CB8AC3E}">
        <p14:creationId xmlns:p14="http://schemas.microsoft.com/office/powerpoint/2010/main" val="324612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5131468-921B-8777-63BF-29CE0B3DBDF9}"/>
              </a:ext>
            </a:extLst>
          </p:cNvPr>
          <p:cNvSpPr>
            <a:spLocks noGrp="1"/>
          </p:cNvSpPr>
          <p:nvPr>
            <p:ph type="title"/>
          </p:nvPr>
        </p:nvSpPr>
        <p:spPr>
          <a:xfrm>
            <a:off x="826396" y="586855"/>
            <a:ext cx="4230100" cy="3387497"/>
          </a:xfrm>
        </p:spPr>
        <p:txBody>
          <a:bodyPr vert="horz" lIns="91440" tIns="45720" rIns="91440" bIns="45720" rtlCol="0" anchor="b">
            <a:normAutofit/>
          </a:bodyPr>
          <a:lstStyle/>
          <a:p>
            <a:pPr algn="r"/>
            <a:r>
              <a:rPr lang="en-US" sz="4000" kern="1200">
                <a:solidFill>
                  <a:srgbClr val="FFFFFF"/>
                </a:solidFill>
                <a:latin typeface="+mj-lt"/>
                <a:ea typeface="+mj-ea"/>
                <a:cs typeface="+mj-cs"/>
              </a:rPr>
              <a:t>140.02 Types of Claims</a:t>
            </a:r>
          </a:p>
        </p:txBody>
      </p:sp>
      <p:sp>
        <p:nvSpPr>
          <p:cNvPr id="4" name="TextBox 3">
            <a:extLst>
              <a:ext uri="{FF2B5EF4-FFF2-40B4-BE49-F238E27FC236}">
                <a16:creationId xmlns:a16="http://schemas.microsoft.com/office/drawing/2014/main" id="{355BB576-6E0E-1FCA-1BFD-275D6F29064F}"/>
              </a:ext>
            </a:extLst>
          </p:cNvPr>
          <p:cNvSpPr txBox="1"/>
          <p:nvPr/>
        </p:nvSpPr>
        <p:spPr>
          <a:xfrm>
            <a:off x="6503158" y="649480"/>
            <a:ext cx="4862447" cy="5546047"/>
          </a:xfrm>
          <a:prstGeom prst="rect">
            <a:avLst/>
          </a:prstGeom>
        </p:spPr>
        <p:txBody>
          <a:bodyPr vert="horz" lIns="91440" tIns="45720" rIns="91440" bIns="45720" rtlCol="0" anchor="ctr">
            <a:normAutofit/>
          </a:bodyPr>
          <a:lstStyle/>
          <a:p>
            <a:pPr>
              <a:lnSpc>
                <a:spcPct val="90000"/>
              </a:lnSpc>
              <a:spcAft>
                <a:spcPts val="600"/>
              </a:spcAft>
            </a:pPr>
            <a:r>
              <a:rPr lang="en-US" dirty="0"/>
              <a:t>There are two types of recipient claims.</a:t>
            </a:r>
          </a:p>
          <a:p>
            <a:pPr indent="-228600">
              <a:lnSpc>
                <a:spcPct val="90000"/>
              </a:lnSpc>
              <a:spcAft>
                <a:spcPts val="600"/>
              </a:spcAft>
              <a:buFont typeface="Arial" panose="020B0604020202020204" pitchFamily="34" charset="0"/>
              <a:buChar char="•"/>
            </a:pPr>
            <a:endParaRPr lang="en-US" sz="1100" dirty="0"/>
          </a:p>
          <a:p>
            <a:pPr>
              <a:lnSpc>
                <a:spcPct val="90000"/>
              </a:lnSpc>
              <a:spcAft>
                <a:spcPts val="600"/>
              </a:spcAft>
            </a:pPr>
            <a:r>
              <a:rPr lang="en-US" sz="1600" dirty="0"/>
              <a:t>A. </a:t>
            </a:r>
            <a:r>
              <a:rPr lang="en-US" sz="1600" b="1" dirty="0"/>
              <a:t>Agency Error (AE) </a:t>
            </a:r>
            <a:r>
              <a:rPr lang="en-US" sz="1600" dirty="0"/>
              <a:t>– agency action or inaction. This includes CROP (County Responsible Over Payment) and SROP (State Responsible Over Payment) agency errors. Do not use SROP as  a claim type without State Office Authorization.</a:t>
            </a:r>
          </a:p>
          <a:p>
            <a:pPr>
              <a:lnSpc>
                <a:spcPct val="90000"/>
              </a:lnSpc>
              <a:spcAft>
                <a:spcPts val="600"/>
              </a:spcAft>
            </a:pPr>
            <a:endParaRPr lang="en-US" sz="1100" dirty="0"/>
          </a:p>
          <a:p>
            <a:pPr>
              <a:lnSpc>
                <a:spcPct val="90000"/>
              </a:lnSpc>
              <a:spcAft>
                <a:spcPts val="600"/>
              </a:spcAft>
            </a:pPr>
            <a:r>
              <a:rPr lang="en-US" sz="1600" dirty="0"/>
              <a:t>B</a:t>
            </a:r>
            <a:r>
              <a:rPr lang="en-US" sz="1600" b="1" dirty="0"/>
              <a:t>. Inadvertent Household Error (IHE) </a:t>
            </a:r>
            <a:r>
              <a:rPr lang="en-US" sz="1600" dirty="0"/>
              <a:t>–  the household’s misunderstanding or unintentional error and must be paid back by the recipient.  </a:t>
            </a:r>
          </a:p>
          <a:p>
            <a:pPr indent="-228600">
              <a:lnSpc>
                <a:spcPct val="90000"/>
              </a:lnSpc>
              <a:spcAft>
                <a:spcPts val="600"/>
              </a:spcAft>
              <a:buFont typeface="Arial" panose="020B0604020202020204" pitchFamily="34" charset="0"/>
              <a:buChar char="•"/>
            </a:pPr>
            <a:endParaRPr lang="en-US" sz="1100" dirty="0"/>
          </a:p>
          <a:p>
            <a:pPr>
              <a:lnSpc>
                <a:spcPct val="90000"/>
              </a:lnSpc>
              <a:spcAft>
                <a:spcPts val="600"/>
              </a:spcAft>
            </a:pPr>
            <a:r>
              <a:rPr lang="en-US" sz="1400" dirty="0"/>
              <a:t>Note: The head of household and authorized representative are equally liable for any erroneous issuance as a result of incorrect or incomplete information provided by the authorized rep and only one claim needs to be established.</a:t>
            </a:r>
          </a:p>
          <a:p>
            <a:pPr>
              <a:lnSpc>
                <a:spcPct val="90000"/>
              </a:lnSpc>
              <a:spcAft>
                <a:spcPts val="600"/>
              </a:spcAft>
            </a:pPr>
            <a:r>
              <a:rPr lang="en-US" sz="1400" dirty="0"/>
              <a:t>The only exception is when benefits are misused by the authorized rep without the energy unit’s knowledge. In this instance, the HOH will not be a debtor.</a:t>
            </a:r>
          </a:p>
        </p:txBody>
      </p:sp>
    </p:spTree>
    <p:extLst>
      <p:ext uri="{BB962C8B-B14F-4D97-AF65-F5344CB8AC3E}">
        <p14:creationId xmlns:p14="http://schemas.microsoft.com/office/powerpoint/2010/main" val="3112461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4A09E6D-3869-EFA8-DEC9-22428923780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FA7F800-CEF5-A348-117D-16975196DD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A85F49A-D844-74B9-3BC6-280FF1FB12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FAD4446-F5D3-C062-2867-B5EEAEBB9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7094E12-FF92-C6A7-82D0-A34B3889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CE81AD1-C218-1A39-3F3D-FC5994604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21668D-3B6F-6CA3-BF3E-733B1759096E}"/>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140.03 Determining the Claim Type</a:t>
            </a:r>
          </a:p>
        </p:txBody>
      </p:sp>
      <p:sp>
        <p:nvSpPr>
          <p:cNvPr id="4" name="TextBox 3">
            <a:extLst>
              <a:ext uri="{FF2B5EF4-FFF2-40B4-BE49-F238E27FC236}">
                <a16:creationId xmlns:a16="http://schemas.microsoft.com/office/drawing/2014/main" id="{62FEDA9A-59CE-23D3-C452-01B2939F72AC}"/>
              </a:ext>
            </a:extLst>
          </p:cNvPr>
          <p:cNvSpPr txBox="1"/>
          <p:nvPr/>
        </p:nvSpPr>
        <p:spPr>
          <a:xfrm>
            <a:off x="795528" y="1622745"/>
            <a:ext cx="10268712" cy="6740307"/>
          </a:xfrm>
          <a:prstGeom prst="rect">
            <a:avLst/>
          </a:prstGeom>
          <a:noFill/>
        </p:spPr>
        <p:txBody>
          <a:bodyPr wrap="square" rtlCol="0">
            <a:spAutoFit/>
          </a:bodyPr>
          <a:lstStyle/>
          <a:p>
            <a:r>
              <a:rPr lang="en-US" dirty="0"/>
              <a:t>An Agency Error Claim may result from but is not limited to any of the following:</a:t>
            </a:r>
          </a:p>
          <a:p>
            <a:endParaRPr lang="en-US" dirty="0"/>
          </a:p>
          <a:p>
            <a:r>
              <a:rPr lang="en-US" dirty="0"/>
              <a:t>	1. Failure to act on reported case evidence by the head of household.</a:t>
            </a:r>
          </a:p>
          <a:p>
            <a:r>
              <a:rPr lang="en-US" dirty="0"/>
              <a:t>	</a:t>
            </a:r>
          </a:p>
          <a:p>
            <a:r>
              <a:rPr lang="en-US" dirty="0"/>
              <a:t>	2. Failure to act on information known to the agency from any of the following sources.</a:t>
            </a:r>
          </a:p>
          <a:p>
            <a:r>
              <a:rPr lang="en-US" dirty="0"/>
              <a:t> 	     2a: Income verification obtained by  FNS, Medicaid, or Work First.</a:t>
            </a:r>
          </a:p>
          <a:p>
            <a:r>
              <a:rPr lang="en-US" dirty="0"/>
              <a:t>	     2b: Online Verification System (OVS).</a:t>
            </a:r>
          </a:p>
          <a:p>
            <a:r>
              <a:rPr lang="en-US" dirty="0"/>
              <a:t>	     2c: IV-D Payment Reports (ACTS) as verified at application.</a:t>
            </a:r>
          </a:p>
          <a:p>
            <a:r>
              <a:rPr lang="en-US" dirty="0"/>
              <a:t>	</a:t>
            </a:r>
          </a:p>
          <a:p>
            <a:r>
              <a:rPr lang="en-US" dirty="0"/>
              <a:t>	3. Incorrect computation of income or deductions.</a:t>
            </a:r>
          </a:p>
          <a:p>
            <a:r>
              <a:rPr lang="en-US" dirty="0"/>
              <a:t>	</a:t>
            </a:r>
          </a:p>
          <a:p>
            <a:r>
              <a:rPr lang="en-US" dirty="0"/>
              <a:t>	4. Incorrect keying of client information in NC Fast.</a:t>
            </a:r>
          </a:p>
          <a:p>
            <a:r>
              <a:rPr lang="en-US" dirty="0"/>
              <a:t>	</a:t>
            </a:r>
          </a:p>
          <a:p>
            <a:r>
              <a:rPr lang="en-US" dirty="0"/>
              <a:t>	5. State agency errors.</a:t>
            </a:r>
          </a:p>
          <a:p>
            <a:r>
              <a:rPr lang="en-US" dirty="0"/>
              <a:t>	</a:t>
            </a:r>
          </a:p>
          <a:p>
            <a:r>
              <a:rPr lang="en-US" dirty="0"/>
              <a:t>	6. Failure to include an ineligible member’s income and/or resources.</a:t>
            </a:r>
          </a:p>
          <a:p>
            <a:endParaRPr lang="en-US" dirty="0"/>
          </a:p>
          <a:p>
            <a:endParaRPr lang="en-US" dirty="0"/>
          </a:p>
          <a:p>
            <a:endParaRPr lang="en-US" dirty="0"/>
          </a:p>
          <a:p>
            <a:endParaRPr lang="en-US" dirty="0"/>
          </a:p>
          <a:p>
            <a:pPr marL="342900" indent="-342900">
              <a:buFont typeface="+mj-lt"/>
              <a:buAutoNum type="arabicPeriod"/>
            </a:pPr>
            <a:endParaRPr lang="en-US" dirty="0"/>
          </a:p>
          <a:p>
            <a:pPr marL="342900" indent="-342900">
              <a:buFont typeface="+mj-lt"/>
              <a:buAutoNum type="arabicPeriod"/>
            </a:pPr>
            <a:endParaRPr lang="en-US" dirty="0"/>
          </a:p>
          <a:p>
            <a:endParaRPr lang="en-US" dirty="0"/>
          </a:p>
          <a:p>
            <a:r>
              <a:rPr lang="en-US" dirty="0"/>
              <a:t> </a:t>
            </a:r>
          </a:p>
        </p:txBody>
      </p:sp>
    </p:spTree>
    <p:extLst>
      <p:ext uri="{BB962C8B-B14F-4D97-AF65-F5344CB8AC3E}">
        <p14:creationId xmlns:p14="http://schemas.microsoft.com/office/powerpoint/2010/main" val="328841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BD2A5F-D78A-D876-2A15-739A1C19508B}"/>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140.03 Determining the Claim Type Continued</a:t>
            </a:r>
          </a:p>
        </p:txBody>
      </p:sp>
      <p:sp>
        <p:nvSpPr>
          <p:cNvPr id="4" name="TextBox 3">
            <a:extLst>
              <a:ext uri="{FF2B5EF4-FFF2-40B4-BE49-F238E27FC236}">
                <a16:creationId xmlns:a16="http://schemas.microsoft.com/office/drawing/2014/main" id="{394C6CB5-70E0-4C1C-2D1C-612D9D0177C8}"/>
              </a:ext>
            </a:extLst>
          </p:cNvPr>
          <p:cNvSpPr txBox="1"/>
          <p:nvPr/>
        </p:nvSpPr>
        <p:spPr>
          <a:xfrm>
            <a:off x="795528" y="1622745"/>
            <a:ext cx="10268712" cy="4524315"/>
          </a:xfrm>
          <a:prstGeom prst="rect">
            <a:avLst/>
          </a:prstGeom>
          <a:noFill/>
        </p:spPr>
        <p:txBody>
          <a:bodyPr wrap="square" rtlCol="0">
            <a:spAutoFit/>
          </a:bodyPr>
          <a:lstStyle/>
          <a:p>
            <a:r>
              <a:rPr lang="en-US" dirty="0"/>
              <a:t>B. Inadvertent Household Error (IHE) – A recipient claim may result from but is not limited to any of the following situations.</a:t>
            </a:r>
          </a:p>
          <a:p>
            <a:endParaRPr lang="en-US" dirty="0"/>
          </a:p>
          <a:p>
            <a:r>
              <a:rPr lang="en-US" dirty="0"/>
              <a:t>	1. Failure to provide correct or complete information at the time of application.</a:t>
            </a:r>
          </a:p>
          <a:p>
            <a:r>
              <a:rPr lang="en-US" dirty="0"/>
              <a:t>	2. Failure to report a change in circumstances required by Sections 400.03C.</a:t>
            </a:r>
          </a:p>
          <a:p>
            <a:endParaRPr lang="en-US" dirty="0"/>
          </a:p>
          <a:p>
            <a:r>
              <a:rPr lang="en-US" dirty="0"/>
              <a:t>C. Client Responsible Overpayment </a:t>
            </a:r>
          </a:p>
          <a:p>
            <a:endParaRPr lang="en-US" dirty="0"/>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All payments are applied to the PLC (Product Liability Case) also called the claim. Payments made within the current 2 fiscal years will be applied back to the County’s current funding source balance. Any payments applied outside of the current 2 fiscal years will not be applied to the County’s current funding source balance. These payments are still entered into the PLC to reduce the claim balance; however, the County must also send a DSS-1571 to report the payment to the DHHS Controller’s Office since it is outside of the 2 current fiscal years. </a:t>
            </a:r>
          </a:p>
          <a:p>
            <a:endParaRPr lang="en-US" dirty="0"/>
          </a:p>
          <a:p>
            <a:r>
              <a:rPr lang="en-US" dirty="0"/>
              <a:t> </a:t>
            </a:r>
          </a:p>
        </p:txBody>
      </p:sp>
    </p:spTree>
    <p:extLst>
      <p:ext uri="{BB962C8B-B14F-4D97-AF65-F5344CB8AC3E}">
        <p14:creationId xmlns:p14="http://schemas.microsoft.com/office/powerpoint/2010/main" val="2988997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540</TotalTime>
  <Words>895</Words>
  <Application>Microsoft Office PowerPoint</Application>
  <PresentationFormat>Widescreen</PresentationFormat>
  <Paragraphs>70</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140.01 Requirements for establishing recipient claims</vt:lpstr>
      <vt:lpstr>  140.01 Requirements for establishing recipient claims</vt:lpstr>
      <vt:lpstr>140.01 Requirements for establishing recipient claims - continued</vt:lpstr>
      <vt:lpstr>140.02 Types of Claims</vt:lpstr>
      <vt:lpstr>140.03 Determining the Claim Type</vt:lpstr>
      <vt:lpstr>140.03 Determining the Claim Type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Harris, Adaundria C</dc:creator>
  <cp:lastModifiedBy>Chapuis, Kathie s</cp:lastModifiedBy>
  <cp:revision>18</cp:revision>
  <dcterms:created xsi:type="dcterms:W3CDTF">2025-05-14T17:23:34Z</dcterms:created>
  <dcterms:modified xsi:type="dcterms:W3CDTF">2025-07-10T15:02:11Z</dcterms:modified>
</cp:coreProperties>
</file>