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3" r:id="rId5"/>
    <p:sldId id="268" r:id="rId6"/>
    <p:sldId id="266" r:id="rId7"/>
    <p:sldId id="267" r:id="rId8"/>
    <p:sldId id="265" r:id="rId9"/>
    <p:sldId id="264"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dgm:fillClrLst>
    <dgm:linClrLst meth="repeat">
      <a:schemeClr val="lt1">
        <a:alpha val="0"/>
      </a:schemeClr>
    </dgm:linClrLst>
    <dgm:effectClrLst/>
    <dgm:txLinClrLst/>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7FD3FB-A099-429D-8891-A1F3D26A89DA}" type="doc">
      <dgm:prSet loTypeId="urn:microsoft.com/office/officeart/2005/8/layout/default" loCatId="list" qsTypeId="urn:microsoft.com/office/officeart/2005/8/quickstyle/simple2" qsCatId="simple" csTypeId="urn:microsoft.com/office/officeart/2005/8/colors/accent0_3" csCatId="mainScheme" phldr="1"/>
      <dgm:spPr/>
      <dgm:t>
        <a:bodyPr/>
        <a:lstStyle/>
        <a:p>
          <a:endParaRPr lang="en-US"/>
        </a:p>
      </dgm:t>
    </dgm:pt>
    <dgm:pt modelId="{49F2FF97-89B2-42AF-B521-AEC5494E6E25}">
      <dgm:prSet custT="1"/>
      <dgm:spPr/>
      <dgm:t>
        <a:bodyPr/>
        <a:lstStyle/>
        <a:p>
          <a:pPr algn="l"/>
          <a:r>
            <a:rPr lang="en-US" sz="1400" dirty="0"/>
            <a:t>A. Verify participation. Check the Energy payment in NC Fast on the Energy Application under the Programs tab.</a:t>
          </a:r>
        </a:p>
      </dgm:t>
    </dgm:pt>
    <dgm:pt modelId="{59A83524-9B94-4C9F-879E-759934264D84}" type="parTrans" cxnId="{3F22A262-399F-4197-9042-FDD5674D6E0D}">
      <dgm:prSet/>
      <dgm:spPr/>
      <dgm:t>
        <a:bodyPr/>
        <a:lstStyle/>
        <a:p>
          <a:endParaRPr lang="en-US"/>
        </a:p>
      </dgm:t>
    </dgm:pt>
    <dgm:pt modelId="{F5C5CA61-725F-4A64-9A59-3F5BF9E6E7C9}" type="sibTrans" cxnId="{3F22A262-399F-4197-9042-FDD5674D6E0D}">
      <dgm:prSet/>
      <dgm:spPr/>
      <dgm:t>
        <a:bodyPr/>
        <a:lstStyle/>
        <a:p>
          <a:endParaRPr lang="en-US"/>
        </a:p>
      </dgm:t>
    </dgm:pt>
    <dgm:pt modelId="{B3054940-1F13-4CDF-B29B-43CC9936AD81}">
      <dgm:prSet custT="1"/>
      <dgm:spPr/>
      <dgm:t>
        <a:bodyPr/>
        <a:lstStyle/>
        <a:p>
          <a:pPr algn="l"/>
          <a:r>
            <a:rPr lang="en-US" sz="1400" dirty="0"/>
            <a:t>B. Use the actual income received in the Energy household in the month of application (this includes ineligible household members).</a:t>
          </a:r>
        </a:p>
      </dgm:t>
    </dgm:pt>
    <dgm:pt modelId="{5C6B1E04-E506-4AD1-A427-EC4149D0D8CC}" type="parTrans" cxnId="{7124EA94-BBCC-4E67-B66F-4CEAEB972E53}">
      <dgm:prSet/>
      <dgm:spPr/>
      <dgm:t>
        <a:bodyPr/>
        <a:lstStyle/>
        <a:p>
          <a:endParaRPr lang="en-US"/>
        </a:p>
      </dgm:t>
    </dgm:pt>
    <dgm:pt modelId="{2A9254D0-0C98-4E2E-A1AB-A99812E5F012}" type="sibTrans" cxnId="{7124EA94-BBCC-4E67-B66F-4CEAEB972E53}">
      <dgm:prSet/>
      <dgm:spPr/>
      <dgm:t>
        <a:bodyPr/>
        <a:lstStyle/>
        <a:p>
          <a:endParaRPr lang="en-US"/>
        </a:p>
      </dgm:t>
    </dgm:pt>
    <dgm:pt modelId="{7DDBA520-35E3-4BBF-9EA0-3308DBDDA23A}">
      <dgm:prSet custT="1"/>
      <dgm:spPr/>
      <dgm:t>
        <a:bodyPr/>
        <a:lstStyle/>
        <a:p>
          <a:pPr algn="l"/>
          <a:r>
            <a:rPr lang="en-US" sz="1400" dirty="0"/>
            <a:t>C. Count money from means-tested state and federal assistance payments (such as Work First and SSI) intended for the month of application.</a:t>
          </a:r>
        </a:p>
      </dgm:t>
    </dgm:pt>
    <dgm:pt modelId="{5E3F5DA1-687D-445B-A661-B36F7541C19A}" type="parTrans" cxnId="{B4BE1353-4673-4AB9-9E40-DF7AC691FC72}">
      <dgm:prSet/>
      <dgm:spPr/>
      <dgm:t>
        <a:bodyPr/>
        <a:lstStyle/>
        <a:p>
          <a:endParaRPr lang="en-US"/>
        </a:p>
      </dgm:t>
    </dgm:pt>
    <dgm:pt modelId="{21C471EF-7306-4A60-8562-3448938C220D}" type="sibTrans" cxnId="{B4BE1353-4673-4AB9-9E40-DF7AC691FC72}">
      <dgm:prSet/>
      <dgm:spPr/>
      <dgm:t>
        <a:bodyPr/>
        <a:lstStyle/>
        <a:p>
          <a:endParaRPr lang="en-US"/>
        </a:p>
      </dgm:t>
    </dgm:pt>
    <dgm:pt modelId="{A04E03B8-6261-4C3A-9BCC-67E0A82E3907}">
      <dgm:prSet custT="1"/>
      <dgm:spPr/>
      <dgm:t>
        <a:bodyPr/>
        <a:lstStyle/>
        <a:p>
          <a:pPr algn="l"/>
          <a:r>
            <a:rPr lang="en-US" sz="1400" dirty="0"/>
            <a:t>D. Count the actual amount of Work First, SSI, RSDI, or VA benefits received in the month of application.</a:t>
          </a:r>
        </a:p>
      </dgm:t>
    </dgm:pt>
    <dgm:pt modelId="{052F0FED-7915-4815-B5B3-1C592101B02F}" type="parTrans" cxnId="{A9C009FF-ED42-4BEC-8B3E-4150283A8EDE}">
      <dgm:prSet/>
      <dgm:spPr/>
      <dgm:t>
        <a:bodyPr/>
        <a:lstStyle/>
        <a:p>
          <a:endParaRPr lang="en-US"/>
        </a:p>
      </dgm:t>
    </dgm:pt>
    <dgm:pt modelId="{5BA3EEA8-879C-4A0E-A23B-6E33CCDBE226}" type="sibTrans" cxnId="{A9C009FF-ED42-4BEC-8B3E-4150283A8EDE}">
      <dgm:prSet/>
      <dgm:spPr/>
      <dgm:t>
        <a:bodyPr/>
        <a:lstStyle/>
        <a:p>
          <a:endParaRPr lang="en-US"/>
        </a:p>
      </dgm:t>
    </dgm:pt>
    <dgm:pt modelId="{546D8A7B-5E97-4EFC-BC48-D6E965D2CC5E}">
      <dgm:prSet custT="1"/>
      <dgm:spPr/>
      <dgm:t>
        <a:bodyPr/>
        <a:lstStyle/>
        <a:p>
          <a:pPr algn="l"/>
          <a:r>
            <a:rPr lang="en-US" sz="1400" dirty="0"/>
            <a:t>E. Count the gross Social Security amount when a federal offset occurs to a Social Security payment. BENDEX information will continue to show the gross amount and will not record any information regarding the offset. </a:t>
          </a:r>
        </a:p>
      </dgm:t>
    </dgm:pt>
    <dgm:pt modelId="{8B1E4357-E51B-4A90-88DE-7C68E770C1AC}" type="parTrans" cxnId="{703431B8-E369-4B63-B45D-C80A3E7AAA36}">
      <dgm:prSet/>
      <dgm:spPr/>
      <dgm:t>
        <a:bodyPr/>
        <a:lstStyle/>
        <a:p>
          <a:endParaRPr lang="en-US"/>
        </a:p>
      </dgm:t>
    </dgm:pt>
    <dgm:pt modelId="{D6E76054-2BDE-4681-B3C4-BDF1D27080F4}" type="sibTrans" cxnId="{703431B8-E369-4B63-B45D-C80A3E7AAA36}">
      <dgm:prSet/>
      <dgm:spPr/>
      <dgm:t>
        <a:bodyPr/>
        <a:lstStyle/>
        <a:p>
          <a:endParaRPr lang="en-US"/>
        </a:p>
      </dgm:t>
    </dgm:pt>
    <dgm:pt modelId="{BCCC6630-B58A-4B35-B3BE-D08E398E5717}">
      <dgm:prSet custT="1"/>
      <dgm:spPr/>
      <dgm:t>
        <a:bodyPr/>
        <a:lstStyle/>
        <a:p>
          <a:pPr algn="l"/>
          <a:r>
            <a:rPr lang="pt-BR" sz="1400" dirty="0"/>
            <a:t>F.   </a:t>
          </a:r>
          <a:r>
            <a:rPr lang="en-US" sz="1400" dirty="0"/>
            <a:t>Complete a DSS-1682, Report of Erroneous Issuance.</a:t>
          </a:r>
        </a:p>
        <a:p>
          <a:pPr algn="l"/>
          <a:r>
            <a:rPr lang="en-US" sz="1400" dirty="0"/>
            <a:t>F1.  Document the DSS-1682 to substantiate the determination of the over-issuance. </a:t>
          </a:r>
        </a:p>
        <a:p>
          <a:pPr algn="l"/>
          <a:r>
            <a:rPr lang="en-US" sz="1400" dirty="0"/>
            <a:t>F2. Document budget</a:t>
          </a:r>
        </a:p>
        <a:p>
          <a:pPr algn="ctr"/>
          <a:endParaRPr lang="en-US" sz="700" dirty="0"/>
        </a:p>
        <a:p>
          <a:pPr algn="ctr"/>
          <a:endParaRPr lang="en-US" sz="700" dirty="0"/>
        </a:p>
        <a:p>
          <a:pPr algn="ctr"/>
          <a:endParaRPr lang="en-US" sz="700" dirty="0"/>
        </a:p>
      </dgm:t>
    </dgm:pt>
    <dgm:pt modelId="{2CE85224-9876-4436-BD6B-82425FF9CB21}" type="parTrans" cxnId="{A120CE28-7294-4C74-B02B-56FB29339E85}">
      <dgm:prSet/>
      <dgm:spPr/>
      <dgm:t>
        <a:bodyPr/>
        <a:lstStyle/>
        <a:p>
          <a:endParaRPr lang="en-US"/>
        </a:p>
      </dgm:t>
    </dgm:pt>
    <dgm:pt modelId="{1E5FC4D5-160F-4B0D-A784-5E48FCFC62DA}" type="sibTrans" cxnId="{A120CE28-7294-4C74-B02B-56FB29339E85}">
      <dgm:prSet/>
      <dgm:spPr/>
      <dgm:t>
        <a:bodyPr/>
        <a:lstStyle/>
        <a:p>
          <a:endParaRPr lang="en-US"/>
        </a:p>
      </dgm:t>
    </dgm:pt>
    <dgm:pt modelId="{562477EB-05A6-40C8-B158-2E93D293D666}">
      <dgm:prSet custT="1"/>
      <dgm:spPr/>
      <dgm:t>
        <a:bodyPr/>
        <a:lstStyle/>
        <a:p>
          <a:pPr algn="l"/>
          <a:r>
            <a:rPr lang="en-US" sz="1400" dirty="0"/>
            <a:t>F3. A second party review of the DSS -1682 is required to ensure its accuracy and completeness.</a:t>
          </a:r>
        </a:p>
        <a:p>
          <a:pPr algn="l"/>
          <a:r>
            <a:rPr lang="en-US" sz="1400" dirty="0"/>
            <a:t>F4. Upload the DSS -1682 into the Investigation case in NC Fast.</a:t>
          </a:r>
        </a:p>
        <a:p>
          <a:pPr algn="ctr"/>
          <a:endParaRPr lang="en-US" dirty="0"/>
        </a:p>
      </dgm:t>
    </dgm:pt>
    <dgm:pt modelId="{CA5CF216-5C3F-4043-BB11-46BFA9849481}" type="parTrans" cxnId="{2A800199-A8F1-4869-8B55-6A39B3484853}">
      <dgm:prSet/>
      <dgm:spPr/>
      <dgm:t>
        <a:bodyPr/>
        <a:lstStyle/>
        <a:p>
          <a:endParaRPr lang="en-US"/>
        </a:p>
      </dgm:t>
    </dgm:pt>
    <dgm:pt modelId="{D7A7596E-9B87-441D-89C6-844173EF9ED8}" type="sibTrans" cxnId="{2A800199-A8F1-4869-8B55-6A39B3484853}">
      <dgm:prSet/>
      <dgm:spPr/>
      <dgm:t>
        <a:bodyPr/>
        <a:lstStyle/>
        <a:p>
          <a:endParaRPr lang="en-US"/>
        </a:p>
      </dgm:t>
    </dgm:pt>
    <dgm:pt modelId="{D98677C8-EC1F-44B6-8663-9E4E4262CDAF}">
      <dgm:prSet custT="1"/>
      <dgm:spPr/>
      <dgm:t>
        <a:bodyPr/>
        <a:lstStyle/>
        <a:p>
          <a:pPr algn="l"/>
          <a:r>
            <a:rPr lang="en-US" sz="1000" dirty="0"/>
            <a:t>G</a:t>
          </a:r>
          <a:r>
            <a:rPr lang="en-US" sz="1200" dirty="0"/>
            <a:t>. Enter the claim information in NC FAST as an AE claim and enter remaining information concerning the claim. The establishment date is the date the worker determines the over-issuance amount and enters the claim into NC FAST. For a SROP claim, the county must request the State to verify the claim was the responsibility of the State and not the County. Only the State can establish a SROP claim. </a:t>
          </a:r>
        </a:p>
      </dgm:t>
    </dgm:pt>
    <dgm:pt modelId="{650744D4-31BE-40DF-8EE8-58EE25D493EC}" type="parTrans" cxnId="{E65E32DA-4F27-4F9F-A87C-6C5D7B6C299C}">
      <dgm:prSet/>
      <dgm:spPr/>
      <dgm:t>
        <a:bodyPr/>
        <a:lstStyle/>
        <a:p>
          <a:endParaRPr lang="en-US"/>
        </a:p>
      </dgm:t>
    </dgm:pt>
    <dgm:pt modelId="{6112CBC7-731F-4695-8892-61C070005E60}" type="sibTrans" cxnId="{E65E32DA-4F27-4F9F-A87C-6C5D7B6C299C}">
      <dgm:prSet/>
      <dgm:spPr/>
      <dgm:t>
        <a:bodyPr/>
        <a:lstStyle/>
        <a:p>
          <a:endParaRPr lang="en-US"/>
        </a:p>
      </dgm:t>
    </dgm:pt>
    <dgm:pt modelId="{DF65C758-A1E6-4E50-944C-0D1208BC3E1E}" type="pres">
      <dgm:prSet presAssocID="{5C7FD3FB-A099-429D-8891-A1F3D26A89DA}" presName="diagram" presStyleCnt="0">
        <dgm:presLayoutVars>
          <dgm:dir/>
          <dgm:resizeHandles val="exact"/>
        </dgm:presLayoutVars>
      </dgm:prSet>
      <dgm:spPr/>
    </dgm:pt>
    <dgm:pt modelId="{F0768D9D-C419-4EA8-B10A-B0128DE94211}" type="pres">
      <dgm:prSet presAssocID="{49F2FF97-89B2-42AF-B521-AEC5494E6E25}" presName="node" presStyleLbl="node1" presStyleIdx="0" presStyleCnt="8" custLinFactNeighborX="-126" custLinFactNeighborY="-3602">
        <dgm:presLayoutVars>
          <dgm:bulletEnabled val="1"/>
        </dgm:presLayoutVars>
      </dgm:prSet>
      <dgm:spPr/>
    </dgm:pt>
    <dgm:pt modelId="{572602D2-7D78-4198-AB6B-5C43DF254F93}" type="pres">
      <dgm:prSet presAssocID="{F5C5CA61-725F-4A64-9A59-3F5BF9E6E7C9}" presName="sibTrans" presStyleCnt="0"/>
      <dgm:spPr/>
    </dgm:pt>
    <dgm:pt modelId="{DB66DDDA-E592-4108-9FC5-313B101259A8}" type="pres">
      <dgm:prSet presAssocID="{B3054940-1F13-4CDF-B29B-43CC9936AD81}" presName="node" presStyleLbl="node1" presStyleIdx="1" presStyleCnt="8">
        <dgm:presLayoutVars>
          <dgm:bulletEnabled val="1"/>
        </dgm:presLayoutVars>
      </dgm:prSet>
      <dgm:spPr/>
    </dgm:pt>
    <dgm:pt modelId="{4AFC0FBA-3EF4-4789-A21A-1D6121CA60DD}" type="pres">
      <dgm:prSet presAssocID="{2A9254D0-0C98-4E2E-A1AB-A99812E5F012}" presName="sibTrans" presStyleCnt="0"/>
      <dgm:spPr/>
    </dgm:pt>
    <dgm:pt modelId="{2EEF74E7-606F-4D86-B37C-D96C07D284F1}" type="pres">
      <dgm:prSet presAssocID="{7DDBA520-35E3-4BBF-9EA0-3308DBDDA23A}" presName="node" presStyleLbl="node1" presStyleIdx="2" presStyleCnt="8">
        <dgm:presLayoutVars>
          <dgm:bulletEnabled val="1"/>
        </dgm:presLayoutVars>
      </dgm:prSet>
      <dgm:spPr/>
    </dgm:pt>
    <dgm:pt modelId="{6A3FD273-5BA9-48B0-B359-50E6D16ABC65}" type="pres">
      <dgm:prSet presAssocID="{21C471EF-7306-4A60-8562-3448938C220D}" presName="sibTrans" presStyleCnt="0"/>
      <dgm:spPr/>
    </dgm:pt>
    <dgm:pt modelId="{C5A40740-040D-4AFF-BD11-850BFA9368C9}" type="pres">
      <dgm:prSet presAssocID="{A04E03B8-6261-4C3A-9BCC-67E0A82E3907}" presName="node" presStyleLbl="node1" presStyleIdx="3" presStyleCnt="8">
        <dgm:presLayoutVars>
          <dgm:bulletEnabled val="1"/>
        </dgm:presLayoutVars>
      </dgm:prSet>
      <dgm:spPr/>
    </dgm:pt>
    <dgm:pt modelId="{565858C8-3E45-473E-8AB6-096F0EA3DB57}" type="pres">
      <dgm:prSet presAssocID="{5BA3EEA8-879C-4A0E-A23B-6E33CCDBE226}" presName="sibTrans" presStyleCnt="0"/>
      <dgm:spPr/>
    </dgm:pt>
    <dgm:pt modelId="{98BBE8F2-353A-4689-9569-F3DFC41EA289}" type="pres">
      <dgm:prSet presAssocID="{546D8A7B-5E97-4EFC-BC48-D6E965D2CC5E}" presName="node" presStyleLbl="node1" presStyleIdx="4" presStyleCnt="8" custScaleY="148214">
        <dgm:presLayoutVars>
          <dgm:bulletEnabled val="1"/>
        </dgm:presLayoutVars>
      </dgm:prSet>
      <dgm:spPr/>
    </dgm:pt>
    <dgm:pt modelId="{39E36E05-0F72-41AE-BBF8-F77FD8BE95C9}" type="pres">
      <dgm:prSet presAssocID="{D6E76054-2BDE-4681-B3C4-BDF1D27080F4}" presName="sibTrans" presStyleCnt="0"/>
      <dgm:spPr/>
    </dgm:pt>
    <dgm:pt modelId="{E7F04C2A-2FD6-409D-A046-03F184A177FC}" type="pres">
      <dgm:prSet presAssocID="{BCCC6630-B58A-4B35-B3BE-D08E398E5717}" presName="node" presStyleLbl="node1" presStyleIdx="5" presStyleCnt="8" custScaleY="149845" custLinFactNeighborX="1320">
        <dgm:presLayoutVars>
          <dgm:bulletEnabled val="1"/>
        </dgm:presLayoutVars>
      </dgm:prSet>
      <dgm:spPr/>
    </dgm:pt>
    <dgm:pt modelId="{5499B86C-971F-4CFB-9191-9100CAEB123D}" type="pres">
      <dgm:prSet presAssocID="{1E5FC4D5-160F-4B0D-A784-5E48FCFC62DA}" presName="sibTrans" presStyleCnt="0"/>
      <dgm:spPr/>
    </dgm:pt>
    <dgm:pt modelId="{D0C57DA4-379E-4106-9943-B9E112D8CCBA}" type="pres">
      <dgm:prSet presAssocID="{562477EB-05A6-40C8-B158-2E93D293D666}" presName="node" presStyleLbl="node1" presStyleIdx="6" presStyleCnt="8" custScaleY="125766">
        <dgm:presLayoutVars>
          <dgm:bulletEnabled val="1"/>
        </dgm:presLayoutVars>
      </dgm:prSet>
      <dgm:spPr/>
    </dgm:pt>
    <dgm:pt modelId="{B6B461CD-A1F7-4C13-BABC-BBD5C26ABF2B}" type="pres">
      <dgm:prSet presAssocID="{D7A7596E-9B87-441D-89C6-844173EF9ED8}" presName="sibTrans" presStyleCnt="0"/>
      <dgm:spPr/>
    </dgm:pt>
    <dgm:pt modelId="{69B344AF-BC93-4C83-B6BC-2AE2D8D6E1AE}" type="pres">
      <dgm:prSet presAssocID="{D98677C8-EC1F-44B6-8663-9E4E4262CDAF}" presName="node" presStyleLbl="node1" presStyleIdx="7" presStyleCnt="8" custScaleY="153586">
        <dgm:presLayoutVars>
          <dgm:bulletEnabled val="1"/>
        </dgm:presLayoutVars>
      </dgm:prSet>
      <dgm:spPr/>
    </dgm:pt>
  </dgm:ptLst>
  <dgm:cxnLst>
    <dgm:cxn modelId="{1AF95D0A-EDA6-4752-A6B2-5EEB12DC8890}" type="presOf" srcId="{BCCC6630-B58A-4B35-B3BE-D08E398E5717}" destId="{E7F04C2A-2FD6-409D-A046-03F184A177FC}" srcOrd="0" destOrd="0" presId="urn:microsoft.com/office/officeart/2005/8/layout/default"/>
    <dgm:cxn modelId="{F5196824-2637-4D0D-A7D9-AC69BE3DC579}" type="presOf" srcId="{5C7FD3FB-A099-429D-8891-A1F3D26A89DA}" destId="{DF65C758-A1E6-4E50-944C-0D1208BC3E1E}" srcOrd="0" destOrd="0" presId="urn:microsoft.com/office/officeart/2005/8/layout/default"/>
    <dgm:cxn modelId="{AC81F825-BB8C-4D35-BA64-70D5F664147F}" type="presOf" srcId="{49F2FF97-89B2-42AF-B521-AEC5494E6E25}" destId="{F0768D9D-C419-4EA8-B10A-B0128DE94211}" srcOrd="0" destOrd="0" presId="urn:microsoft.com/office/officeart/2005/8/layout/default"/>
    <dgm:cxn modelId="{A120CE28-7294-4C74-B02B-56FB29339E85}" srcId="{5C7FD3FB-A099-429D-8891-A1F3D26A89DA}" destId="{BCCC6630-B58A-4B35-B3BE-D08E398E5717}" srcOrd="5" destOrd="0" parTransId="{2CE85224-9876-4436-BD6B-82425FF9CB21}" sibTransId="{1E5FC4D5-160F-4B0D-A784-5E48FCFC62DA}"/>
    <dgm:cxn modelId="{9005B336-4A68-4780-B006-9EE2D6F75BC7}" type="presOf" srcId="{546D8A7B-5E97-4EFC-BC48-D6E965D2CC5E}" destId="{98BBE8F2-353A-4689-9569-F3DFC41EA289}" srcOrd="0" destOrd="0" presId="urn:microsoft.com/office/officeart/2005/8/layout/default"/>
    <dgm:cxn modelId="{3F22A262-399F-4197-9042-FDD5674D6E0D}" srcId="{5C7FD3FB-A099-429D-8891-A1F3D26A89DA}" destId="{49F2FF97-89B2-42AF-B521-AEC5494E6E25}" srcOrd="0" destOrd="0" parTransId="{59A83524-9B94-4C9F-879E-759934264D84}" sibTransId="{F5C5CA61-725F-4A64-9A59-3F5BF9E6E7C9}"/>
    <dgm:cxn modelId="{27CF224D-CD68-4968-BD55-79B2832F0080}" type="presOf" srcId="{562477EB-05A6-40C8-B158-2E93D293D666}" destId="{D0C57DA4-379E-4106-9943-B9E112D8CCBA}" srcOrd="0" destOrd="0" presId="urn:microsoft.com/office/officeart/2005/8/layout/default"/>
    <dgm:cxn modelId="{B4BE1353-4673-4AB9-9E40-DF7AC691FC72}" srcId="{5C7FD3FB-A099-429D-8891-A1F3D26A89DA}" destId="{7DDBA520-35E3-4BBF-9EA0-3308DBDDA23A}" srcOrd="2" destOrd="0" parTransId="{5E3F5DA1-687D-445B-A661-B36F7541C19A}" sibTransId="{21C471EF-7306-4A60-8562-3448938C220D}"/>
    <dgm:cxn modelId="{536BFC7B-3321-4611-ADBD-C8D90DB640F6}" type="presOf" srcId="{D98677C8-EC1F-44B6-8663-9E4E4262CDAF}" destId="{69B344AF-BC93-4C83-B6BC-2AE2D8D6E1AE}" srcOrd="0" destOrd="0" presId="urn:microsoft.com/office/officeart/2005/8/layout/default"/>
    <dgm:cxn modelId="{97174D93-696F-4551-944B-2C799702FD48}" type="presOf" srcId="{A04E03B8-6261-4C3A-9BCC-67E0A82E3907}" destId="{C5A40740-040D-4AFF-BD11-850BFA9368C9}" srcOrd="0" destOrd="0" presId="urn:microsoft.com/office/officeart/2005/8/layout/default"/>
    <dgm:cxn modelId="{7124EA94-BBCC-4E67-B66F-4CEAEB972E53}" srcId="{5C7FD3FB-A099-429D-8891-A1F3D26A89DA}" destId="{B3054940-1F13-4CDF-B29B-43CC9936AD81}" srcOrd="1" destOrd="0" parTransId="{5C6B1E04-E506-4AD1-A427-EC4149D0D8CC}" sibTransId="{2A9254D0-0C98-4E2E-A1AB-A99812E5F012}"/>
    <dgm:cxn modelId="{2A800199-A8F1-4869-8B55-6A39B3484853}" srcId="{5C7FD3FB-A099-429D-8891-A1F3D26A89DA}" destId="{562477EB-05A6-40C8-B158-2E93D293D666}" srcOrd="6" destOrd="0" parTransId="{CA5CF216-5C3F-4043-BB11-46BFA9849481}" sibTransId="{D7A7596E-9B87-441D-89C6-844173EF9ED8}"/>
    <dgm:cxn modelId="{703431B8-E369-4B63-B45D-C80A3E7AAA36}" srcId="{5C7FD3FB-A099-429D-8891-A1F3D26A89DA}" destId="{546D8A7B-5E97-4EFC-BC48-D6E965D2CC5E}" srcOrd="4" destOrd="0" parTransId="{8B1E4357-E51B-4A90-88DE-7C68E770C1AC}" sibTransId="{D6E76054-2BDE-4681-B3C4-BDF1D27080F4}"/>
    <dgm:cxn modelId="{41CFF0BC-2B1C-40F5-B433-27D8A9C0C123}" type="presOf" srcId="{B3054940-1F13-4CDF-B29B-43CC9936AD81}" destId="{DB66DDDA-E592-4108-9FC5-313B101259A8}" srcOrd="0" destOrd="0" presId="urn:microsoft.com/office/officeart/2005/8/layout/default"/>
    <dgm:cxn modelId="{E65E32DA-4F27-4F9F-A87C-6C5D7B6C299C}" srcId="{5C7FD3FB-A099-429D-8891-A1F3D26A89DA}" destId="{D98677C8-EC1F-44B6-8663-9E4E4262CDAF}" srcOrd="7" destOrd="0" parTransId="{650744D4-31BE-40DF-8EE8-58EE25D493EC}" sibTransId="{6112CBC7-731F-4695-8892-61C070005E60}"/>
    <dgm:cxn modelId="{EA699AEA-FC43-4133-B2F1-E6E8E6DCED8C}" type="presOf" srcId="{7DDBA520-35E3-4BBF-9EA0-3308DBDDA23A}" destId="{2EEF74E7-606F-4D86-B37C-D96C07D284F1}" srcOrd="0" destOrd="0" presId="urn:microsoft.com/office/officeart/2005/8/layout/default"/>
    <dgm:cxn modelId="{A9C009FF-ED42-4BEC-8B3E-4150283A8EDE}" srcId="{5C7FD3FB-A099-429D-8891-A1F3D26A89DA}" destId="{A04E03B8-6261-4C3A-9BCC-67E0A82E3907}" srcOrd="3" destOrd="0" parTransId="{052F0FED-7915-4815-B5B3-1C592101B02F}" sibTransId="{5BA3EEA8-879C-4A0E-A23B-6E33CCDBE226}"/>
    <dgm:cxn modelId="{D884865F-5154-4911-ACEF-35853AF99CAB}" type="presParOf" srcId="{DF65C758-A1E6-4E50-944C-0D1208BC3E1E}" destId="{F0768D9D-C419-4EA8-B10A-B0128DE94211}" srcOrd="0" destOrd="0" presId="urn:microsoft.com/office/officeart/2005/8/layout/default"/>
    <dgm:cxn modelId="{53EA3AD9-6CFD-4E14-AE18-D333F2576136}" type="presParOf" srcId="{DF65C758-A1E6-4E50-944C-0D1208BC3E1E}" destId="{572602D2-7D78-4198-AB6B-5C43DF254F93}" srcOrd="1" destOrd="0" presId="urn:microsoft.com/office/officeart/2005/8/layout/default"/>
    <dgm:cxn modelId="{82DACFC2-7BF1-4A7B-B35B-F49E9CE08DBA}" type="presParOf" srcId="{DF65C758-A1E6-4E50-944C-0D1208BC3E1E}" destId="{DB66DDDA-E592-4108-9FC5-313B101259A8}" srcOrd="2" destOrd="0" presId="urn:microsoft.com/office/officeart/2005/8/layout/default"/>
    <dgm:cxn modelId="{253FA56D-22C7-41A3-9D33-E0C5543FFDFA}" type="presParOf" srcId="{DF65C758-A1E6-4E50-944C-0D1208BC3E1E}" destId="{4AFC0FBA-3EF4-4789-A21A-1D6121CA60DD}" srcOrd="3" destOrd="0" presId="urn:microsoft.com/office/officeart/2005/8/layout/default"/>
    <dgm:cxn modelId="{25033A58-7725-4BCE-9596-963617AED26D}" type="presParOf" srcId="{DF65C758-A1E6-4E50-944C-0D1208BC3E1E}" destId="{2EEF74E7-606F-4D86-B37C-D96C07D284F1}" srcOrd="4" destOrd="0" presId="urn:microsoft.com/office/officeart/2005/8/layout/default"/>
    <dgm:cxn modelId="{F88733FA-D213-44A2-B6AD-7B8536CEAB50}" type="presParOf" srcId="{DF65C758-A1E6-4E50-944C-0D1208BC3E1E}" destId="{6A3FD273-5BA9-48B0-B359-50E6D16ABC65}" srcOrd="5" destOrd="0" presId="urn:microsoft.com/office/officeart/2005/8/layout/default"/>
    <dgm:cxn modelId="{DAAEA7B8-3C25-4B5F-9A40-CF794831EB13}" type="presParOf" srcId="{DF65C758-A1E6-4E50-944C-0D1208BC3E1E}" destId="{C5A40740-040D-4AFF-BD11-850BFA9368C9}" srcOrd="6" destOrd="0" presId="urn:microsoft.com/office/officeart/2005/8/layout/default"/>
    <dgm:cxn modelId="{B87EE8E3-3D93-4043-948E-13156A9DC563}" type="presParOf" srcId="{DF65C758-A1E6-4E50-944C-0D1208BC3E1E}" destId="{565858C8-3E45-473E-8AB6-096F0EA3DB57}" srcOrd="7" destOrd="0" presId="urn:microsoft.com/office/officeart/2005/8/layout/default"/>
    <dgm:cxn modelId="{8E46E946-DE71-4740-9770-F954814603EA}" type="presParOf" srcId="{DF65C758-A1E6-4E50-944C-0D1208BC3E1E}" destId="{98BBE8F2-353A-4689-9569-F3DFC41EA289}" srcOrd="8" destOrd="0" presId="urn:microsoft.com/office/officeart/2005/8/layout/default"/>
    <dgm:cxn modelId="{39F146C9-1753-4259-8539-283F73F50F4C}" type="presParOf" srcId="{DF65C758-A1E6-4E50-944C-0D1208BC3E1E}" destId="{39E36E05-0F72-41AE-BBF8-F77FD8BE95C9}" srcOrd="9" destOrd="0" presId="urn:microsoft.com/office/officeart/2005/8/layout/default"/>
    <dgm:cxn modelId="{F3F2527F-6611-4662-A447-C3B26E7BA293}" type="presParOf" srcId="{DF65C758-A1E6-4E50-944C-0D1208BC3E1E}" destId="{E7F04C2A-2FD6-409D-A046-03F184A177FC}" srcOrd="10" destOrd="0" presId="urn:microsoft.com/office/officeart/2005/8/layout/default"/>
    <dgm:cxn modelId="{4232A7E6-AE71-4B5C-81BE-573E23A3CE73}" type="presParOf" srcId="{DF65C758-A1E6-4E50-944C-0D1208BC3E1E}" destId="{5499B86C-971F-4CFB-9191-9100CAEB123D}" srcOrd="11" destOrd="0" presId="urn:microsoft.com/office/officeart/2005/8/layout/default"/>
    <dgm:cxn modelId="{336C752D-35F6-4C16-942B-FED374818DD9}" type="presParOf" srcId="{DF65C758-A1E6-4E50-944C-0D1208BC3E1E}" destId="{D0C57DA4-379E-4106-9943-B9E112D8CCBA}" srcOrd="12" destOrd="0" presId="urn:microsoft.com/office/officeart/2005/8/layout/default"/>
    <dgm:cxn modelId="{514121E7-D1C2-4549-9F40-7DDA07B67EC9}" type="presParOf" srcId="{DF65C758-A1E6-4E50-944C-0D1208BC3E1E}" destId="{B6B461CD-A1F7-4C13-BABC-BBD5C26ABF2B}" srcOrd="13" destOrd="0" presId="urn:microsoft.com/office/officeart/2005/8/layout/default"/>
    <dgm:cxn modelId="{02C0FB22-F4EF-48A7-93F3-73D10D99AD75}" type="presParOf" srcId="{DF65C758-A1E6-4E50-944C-0D1208BC3E1E}" destId="{69B344AF-BC93-4C83-B6BC-2AE2D8D6E1AE}"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6EABD9-2D94-4B95-A669-6A4AE8F34C7C}" type="doc">
      <dgm:prSet loTypeId="urn:microsoft.com/office/officeart/2018/5/layout/IconCircleLabelList" loCatId="icon" qsTypeId="urn:microsoft.com/office/officeart/2005/8/quickstyle/simple1" qsCatId="simple" csTypeId="urn:microsoft.com/office/officeart/2018/5/colors/Iconchunking_neutralicon_accent6_2" csCatId="accent6" phldr="1"/>
      <dgm:spPr/>
      <dgm:t>
        <a:bodyPr/>
        <a:lstStyle/>
        <a:p>
          <a:endParaRPr lang="en-US"/>
        </a:p>
      </dgm:t>
    </dgm:pt>
    <dgm:pt modelId="{3298497C-6E01-4B21-B0F5-68B6AFF83B23}">
      <dgm:prSet/>
      <dgm:spPr/>
      <dgm:t>
        <a:bodyPr/>
        <a:lstStyle/>
        <a:p>
          <a:pPr>
            <a:lnSpc>
              <a:spcPct val="100000"/>
            </a:lnSpc>
            <a:defRPr cap="all"/>
          </a:pPr>
          <a:r>
            <a:rPr lang="en-US"/>
            <a:t>Do not require a client under investigation to come into the agency to discuss the amount of the claim or the type of claim. A client’s participation during an investigation is strictly voluntary. </a:t>
          </a:r>
        </a:p>
      </dgm:t>
    </dgm:pt>
    <dgm:pt modelId="{E8D9CEB0-D998-4FAE-8E61-7451A1BAA711}" type="parTrans" cxnId="{1887DF11-0642-43D6-B6F4-7793A8656FA1}">
      <dgm:prSet/>
      <dgm:spPr/>
      <dgm:t>
        <a:bodyPr/>
        <a:lstStyle/>
        <a:p>
          <a:endParaRPr lang="en-US"/>
        </a:p>
      </dgm:t>
    </dgm:pt>
    <dgm:pt modelId="{D48F911F-1788-46C1-8DFB-8373FF057C16}" type="sibTrans" cxnId="{1887DF11-0642-43D6-B6F4-7793A8656FA1}">
      <dgm:prSet/>
      <dgm:spPr/>
      <dgm:t>
        <a:bodyPr/>
        <a:lstStyle/>
        <a:p>
          <a:pPr>
            <a:lnSpc>
              <a:spcPct val="100000"/>
            </a:lnSpc>
          </a:pPr>
          <a:endParaRPr lang="en-US"/>
        </a:p>
      </dgm:t>
    </dgm:pt>
    <dgm:pt modelId="{12305AE0-5807-4253-9724-44939715A945}">
      <dgm:prSet/>
      <dgm:spPr/>
      <dgm:t>
        <a:bodyPr/>
        <a:lstStyle/>
        <a:p>
          <a:pPr>
            <a:lnSpc>
              <a:spcPct val="100000"/>
            </a:lnSpc>
            <a:defRPr cap="all"/>
          </a:pPr>
          <a:r>
            <a:rPr lang="en-US"/>
            <a:t>Schedule and conduct a home visit with the household. If appropriate, mail a DSS-8230, Program Integrity Appointment notice, three business days prior to a scheduled home visit. A client may refuse a home visit.</a:t>
          </a:r>
        </a:p>
      </dgm:t>
    </dgm:pt>
    <dgm:pt modelId="{D079668D-D1F5-449F-BCB4-5C6AF74978D8}" type="parTrans" cxnId="{A6961CC5-4B2F-4B60-B123-3E33BCFC763C}">
      <dgm:prSet/>
      <dgm:spPr/>
      <dgm:t>
        <a:bodyPr/>
        <a:lstStyle/>
        <a:p>
          <a:endParaRPr lang="en-US"/>
        </a:p>
      </dgm:t>
    </dgm:pt>
    <dgm:pt modelId="{1A8B8C08-229E-4EB3-B063-802866D8618D}" type="sibTrans" cxnId="{A6961CC5-4B2F-4B60-B123-3E33BCFC763C}">
      <dgm:prSet/>
      <dgm:spPr/>
      <dgm:t>
        <a:bodyPr/>
        <a:lstStyle/>
        <a:p>
          <a:pPr>
            <a:lnSpc>
              <a:spcPct val="100000"/>
            </a:lnSpc>
          </a:pPr>
          <a:endParaRPr lang="en-US"/>
        </a:p>
      </dgm:t>
    </dgm:pt>
    <dgm:pt modelId="{6EAE7DC5-2804-4380-8A7C-C48636C8036B}">
      <dgm:prSet/>
      <dgm:spPr/>
      <dgm:t>
        <a:bodyPr/>
        <a:lstStyle/>
        <a:p>
          <a:pPr>
            <a:lnSpc>
              <a:spcPct val="100000"/>
            </a:lnSpc>
            <a:defRPr cap="all"/>
          </a:pPr>
          <a:r>
            <a:rPr lang="en-US"/>
            <a:t>Continue the investigation if the client does not cooperate with the interview or home visit. Establish a claim without a client interview, if the client does not keep the appointment, and the evidence is clear and convincing to prove the over-issuance.</a:t>
          </a:r>
        </a:p>
      </dgm:t>
    </dgm:pt>
    <dgm:pt modelId="{8ED16B1E-3D8E-40A9-8E5C-1B9366E9ACAB}" type="parTrans" cxnId="{9C40744A-160B-426A-A8E4-8F8AC85F8512}">
      <dgm:prSet/>
      <dgm:spPr/>
      <dgm:t>
        <a:bodyPr/>
        <a:lstStyle/>
        <a:p>
          <a:endParaRPr lang="en-US"/>
        </a:p>
      </dgm:t>
    </dgm:pt>
    <dgm:pt modelId="{01A97010-64F7-4B70-8F7B-D7705EF5C7B8}" type="sibTrans" cxnId="{9C40744A-160B-426A-A8E4-8F8AC85F8512}">
      <dgm:prSet/>
      <dgm:spPr/>
      <dgm:t>
        <a:bodyPr/>
        <a:lstStyle/>
        <a:p>
          <a:endParaRPr lang="en-US"/>
        </a:p>
      </dgm:t>
    </dgm:pt>
    <dgm:pt modelId="{47F3AC43-196A-4146-9F0E-3870586639EB}" type="pres">
      <dgm:prSet presAssocID="{3D6EABD9-2D94-4B95-A669-6A4AE8F34C7C}" presName="root" presStyleCnt="0">
        <dgm:presLayoutVars>
          <dgm:dir/>
          <dgm:resizeHandles val="exact"/>
        </dgm:presLayoutVars>
      </dgm:prSet>
      <dgm:spPr/>
    </dgm:pt>
    <dgm:pt modelId="{C9864340-4DB2-4D98-88CF-9F0C562A2CDA}" type="pres">
      <dgm:prSet presAssocID="{3298497C-6E01-4B21-B0F5-68B6AFF83B23}" presName="compNode" presStyleCnt="0"/>
      <dgm:spPr/>
    </dgm:pt>
    <dgm:pt modelId="{7B58C551-BBEC-48A8-B22B-8270C3B8E387}" type="pres">
      <dgm:prSet presAssocID="{3298497C-6E01-4B21-B0F5-68B6AFF83B23}" presName="iconBgRect" presStyleLbl="bgShp" presStyleIdx="0" presStyleCnt="3"/>
      <dgm:spPr/>
    </dgm:pt>
    <dgm:pt modelId="{0503F39F-B3E4-4E27-8DCD-541C4659BD37}" type="pres">
      <dgm:prSet presAssocID="{3298497C-6E01-4B21-B0F5-68B6AFF83B2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54DBE9B0-A9B5-4850-A3A1-E21C713B3ECA}" type="pres">
      <dgm:prSet presAssocID="{3298497C-6E01-4B21-B0F5-68B6AFF83B23}" presName="spaceRect" presStyleCnt="0"/>
      <dgm:spPr/>
    </dgm:pt>
    <dgm:pt modelId="{B82BD198-0BF4-474A-A857-92B66114C693}" type="pres">
      <dgm:prSet presAssocID="{3298497C-6E01-4B21-B0F5-68B6AFF83B23}" presName="textRect" presStyleLbl="revTx" presStyleIdx="0" presStyleCnt="3">
        <dgm:presLayoutVars>
          <dgm:chMax val="1"/>
          <dgm:chPref val="1"/>
        </dgm:presLayoutVars>
      </dgm:prSet>
      <dgm:spPr/>
    </dgm:pt>
    <dgm:pt modelId="{AD3E4D77-6FAF-4899-A237-E9143B06809E}" type="pres">
      <dgm:prSet presAssocID="{D48F911F-1788-46C1-8DFB-8373FF057C16}" presName="sibTrans" presStyleCnt="0"/>
      <dgm:spPr/>
    </dgm:pt>
    <dgm:pt modelId="{C46DA53C-A71E-48C7-A83D-253C39A8CF9F}" type="pres">
      <dgm:prSet presAssocID="{12305AE0-5807-4253-9724-44939715A945}" presName="compNode" presStyleCnt="0"/>
      <dgm:spPr/>
    </dgm:pt>
    <dgm:pt modelId="{1AA7FA73-0F75-4B91-ADCD-CF8F9F72FB69}" type="pres">
      <dgm:prSet presAssocID="{12305AE0-5807-4253-9724-44939715A945}" presName="iconBgRect" presStyleLbl="bgShp" presStyleIdx="1" presStyleCnt="3"/>
      <dgm:spPr/>
    </dgm:pt>
    <dgm:pt modelId="{60333B1C-21BF-465B-92E6-397D8ABD4A8E}" type="pres">
      <dgm:prSet presAssocID="{12305AE0-5807-4253-9724-44939715A94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thly calendar"/>
        </a:ext>
      </dgm:extLst>
    </dgm:pt>
    <dgm:pt modelId="{C8D0A01B-11A6-401F-87D4-306D570391F9}" type="pres">
      <dgm:prSet presAssocID="{12305AE0-5807-4253-9724-44939715A945}" presName="spaceRect" presStyleCnt="0"/>
      <dgm:spPr/>
    </dgm:pt>
    <dgm:pt modelId="{7E61ACC9-A085-4760-8A59-980C3C028E82}" type="pres">
      <dgm:prSet presAssocID="{12305AE0-5807-4253-9724-44939715A945}" presName="textRect" presStyleLbl="revTx" presStyleIdx="1" presStyleCnt="3">
        <dgm:presLayoutVars>
          <dgm:chMax val="1"/>
          <dgm:chPref val="1"/>
        </dgm:presLayoutVars>
      </dgm:prSet>
      <dgm:spPr/>
    </dgm:pt>
    <dgm:pt modelId="{DA977134-5BF1-4CAC-B062-988F26B663BA}" type="pres">
      <dgm:prSet presAssocID="{1A8B8C08-229E-4EB3-B063-802866D8618D}" presName="sibTrans" presStyleCnt="0"/>
      <dgm:spPr/>
    </dgm:pt>
    <dgm:pt modelId="{C596C87D-794D-47E5-BDFA-8F6333BC3ADB}" type="pres">
      <dgm:prSet presAssocID="{6EAE7DC5-2804-4380-8A7C-C48636C8036B}" presName="compNode" presStyleCnt="0"/>
      <dgm:spPr/>
    </dgm:pt>
    <dgm:pt modelId="{F49B1264-D7D7-449B-B321-EBA8E2372E61}" type="pres">
      <dgm:prSet presAssocID="{6EAE7DC5-2804-4380-8A7C-C48636C8036B}" presName="iconBgRect" presStyleLbl="bgShp" presStyleIdx="2" presStyleCnt="3"/>
      <dgm:spPr/>
    </dgm:pt>
    <dgm:pt modelId="{8EAE58AD-97A9-4DB2-9BC4-A3A0FDE39DC4}" type="pres">
      <dgm:prSet presAssocID="{6EAE7DC5-2804-4380-8A7C-C48636C8036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C37A65CA-E22F-401B-AABA-3C9B3D2DC69B}" type="pres">
      <dgm:prSet presAssocID="{6EAE7DC5-2804-4380-8A7C-C48636C8036B}" presName="spaceRect" presStyleCnt="0"/>
      <dgm:spPr/>
    </dgm:pt>
    <dgm:pt modelId="{CF4A5E98-FC5A-486D-83D7-77BDEC4225C8}" type="pres">
      <dgm:prSet presAssocID="{6EAE7DC5-2804-4380-8A7C-C48636C8036B}" presName="textRect" presStyleLbl="revTx" presStyleIdx="2" presStyleCnt="3">
        <dgm:presLayoutVars>
          <dgm:chMax val="1"/>
          <dgm:chPref val="1"/>
        </dgm:presLayoutVars>
      </dgm:prSet>
      <dgm:spPr/>
    </dgm:pt>
  </dgm:ptLst>
  <dgm:cxnLst>
    <dgm:cxn modelId="{1887DF11-0642-43D6-B6F4-7793A8656FA1}" srcId="{3D6EABD9-2D94-4B95-A669-6A4AE8F34C7C}" destId="{3298497C-6E01-4B21-B0F5-68B6AFF83B23}" srcOrd="0" destOrd="0" parTransId="{E8D9CEB0-D998-4FAE-8E61-7451A1BAA711}" sibTransId="{D48F911F-1788-46C1-8DFB-8373FF057C16}"/>
    <dgm:cxn modelId="{914D5713-B8BB-47EC-9ECD-95BBDADED6C4}" type="presOf" srcId="{3D6EABD9-2D94-4B95-A669-6A4AE8F34C7C}" destId="{47F3AC43-196A-4146-9F0E-3870586639EB}" srcOrd="0" destOrd="0" presId="urn:microsoft.com/office/officeart/2018/5/layout/IconCircleLabelList"/>
    <dgm:cxn modelId="{7154FC18-075F-478C-A333-D76236E55A69}" type="presOf" srcId="{3298497C-6E01-4B21-B0F5-68B6AFF83B23}" destId="{B82BD198-0BF4-474A-A857-92B66114C693}" srcOrd="0" destOrd="0" presId="urn:microsoft.com/office/officeart/2018/5/layout/IconCircleLabelList"/>
    <dgm:cxn modelId="{93E18A1A-9320-43AD-9C7D-6F7540520AA2}" type="presOf" srcId="{12305AE0-5807-4253-9724-44939715A945}" destId="{7E61ACC9-A085-4760-8A59-980C3C028E82}" srcOrd="0" destOrd="0" presId="urn:microsoft.com/office/officeart/2018/5/layout/IconCircleLabelList"/>
    <dgm:cxn modelId="{9C40744A-160B-426A-A8E4-8F8AC85F8512}" srcId="{3D6EABD9-2D94-4B95-A669-6A4AE8F34C7C}" destId="{6EAE7DC5-2804-4380-8A7C-C48636C8036B}" srcOrd="2" destOrd="0" parTransId="{8ED16B1E-3D8E-40A9-8E5C-1B9366E9ACAB}" sibTransId="{01A97010-64F7-4B70-8F7B-D7705EF5C7B8}"/>
    <dgm:cxn modelId="{1AD83D83-DE99-442B-9D83-F8346F52F801}" type="presOf" srcId="{6EAE7DC5-2804-4380-8A7C-C48636C8036B}" destId="{CF4A5E98-FC5A-486D-83D7-77BDEC4225C8}" srcOrd="0" destOrd="0" presId="urn:microsoft.com/office/officeart/2018/5/layout/IconCircleLabelList"/>
    <dgm:cxn modelId="{A6961CC5-4B2F-4B60-B123-3E33BCFC763C}" srcId="{3D6EABD9-2D94-4B95-A669-6A4AE8F34C7C}" destId="{12305AE0-5807-4253-9724-44939715A945}" srcOrd="1" destOrd="0" parTransId="{D079668D-D1F5-449F-BCB4-5C6AF74978D8}" sibTransId="{1A8B8C08-229E-4EB3-B063-802866D8618D}"/>
    <dgm:cxn modelId="{DECC84EF-ED01-4274-B9AD-18B4AF36FB08}" type="presParOf" srcId="{47F3AC43-196A-4146-9F0E-3870586639EB}" destId="{C9864340-4DB2-4D98-88CF-9F0C562A2CDA}" srcOrd="0" destOrd="0" presId="urn:microsoft.com/office/officeart/2018/5/layout/IconCircleLabelList"/>
    <dgm:cxn modelId="{CC04D986-9085-4DD7-B160-0E952B66B4FA}" type="presParOf" srcId="{C9864340-4DB2-4D98-88CF-9F0C562A2CDA}" destId="{7B58C551-BBEC-48A8-B22B-8270C3B8E387}" srcOrd="0" destOrd="0" presId="urn:microsoft.com/office/officeart/2018/5/layout/IconCircleLabelList"/>
    <dgm:cxn modelId="{935D769A-8C09-48C4-91D7-8EDAEB207351}" type="presParOf" srcId="{C9864340-4DB2-4D98-88CF-9F0C562A2CDA}" destId="{0503F39F-B3E4-4E27-8DCD-541C4659BD37}" srcOrd="1" destOrd="0" presId="urn:microsoft.com/office/officeart/2018/5/layout/IconCircleLabelList"/>
    <dgm:cxn modelId="{82F34DA0-85B6-4423-8CB7-1781A03B93E6}" type="presParOf" srcId="{C9864340-4DB2-4D98-88CF-9F0C562A2CDA}" destId="{54DBE9B0-A9B5-4850-A3A1-E21C713B3ECA}" srcOrd="2" destOrd="0" presId="urn:microsoft.com/office/officeart/2018/5/layout/IconCircleLabelList"/>
    <dgm:cxn modelId="{09A6D2B9-9D1E-4D7B-A9F3-8FC00F237600}" type="presParOf" srcId="{C9864340-4DB2-4D98-88CF-9F0C562A2CDA}" destId="{B82BD198-0BF4-474A-A857-92B66114C693}" srcOrd="3" destOrd="0" presId="urn:microsoft.com/office/officeart/2018/5/layout/IconCircleLabelList"/>
    <dgm:cxn modelId="{A2B821BB-228D-49ED-A574-02FB6D8DC4C2}" type="presParOf" srcId="{47F3AC43-196A-4146-9F0E-3870586639EB}" destId="{AD3E4D77-6FAF-4899-A237-E9143B06809E}" srcOrd="1" destOrd="0" presId="urn:microsoft.com/office/officeart/2018/5/layout/IconCircleLabelList"/>
    <dgm:cxn modelId="{0C945301-124F-4AE2-AB96-288CFFDA4939}" type="presParOf" srcId="{47F3AC43-196A-4146-9F0E-3870586639EB}" destId="{C46DA53C-A71E-48C7-A83D-253C39A8CF9F}" srcOrd="2" destOrd="0" presId="urn:microsoft.com/office/officeart/2018/5/layout/IconCircleLabelList"/>
    <dgm:cxn modelId="{00DD689B-300A-4497-9336-DC652B0F9EFD}" type="presParOf" srcId="{C46DA53C-A71E-48C7-A83D-253C39A8CF9F}" destId="{1AA7FA73-0F75-4B91-ADCD-CF8F9F72FB69}" srcOrd="0" destOrd="0" presId="urn:microsoft.com/office/officeart/2018/5/layout/IconCircleLabelList"/>
    <dgm:cxn modelId="{7DE13552-76A4-49FC-A070-E577BF886292}" type="presParOf" srcId="{C46DA53C-A71E-48C7-A83D-253C39A8CF9F}" destId="{60333B1C-21BF-465B-92E6-397D8ABD4A8E}" srcOrd="1" destOrd="0" presId="urn:microsoft.com/office/officeart/2018/5/layout/IconCircleLabelList"/>
    <dgm:cxn modelId="{C3A2612C-E181-4B9A-A347-793104336274}" type="presParOf" srcId="{C46DA53C-A71E-48C7-A83D-253C39A8CF9F}" destId="{C8D0A01B-11A6-401F-87D4-306D570391F9}" srcOrd="2" destOrd="0" presId="urn:microsoft.com/office/officeart/2018/5/layout/IconCircleLabelList"/>
    <dgm:cxn modelId="{E3D2C3CB-8289-4B75-A390-BD0741063290}" type="presParOf" srcId="{C46DA53C-A71E-48C7-A83D-253C39A8CF9F}" destId="{7E61ACC9-A085-4760-8A59-980C3C028E82}" srcOrd="3" destOrd="0" presId="urn:microsoft.com/office/officeart/2018/5/layout/IconCircleLabelList"/>
    <dgm:cxn modelId="{63ECCB03-1B76-433B-A866-C8CE0555139A}" type="presParOf" srcId="{47F3AC43-196A-4146-9F0E-3870586639EB}" destId="{DA977134-5BF1-4CAC-B062-988F26B663BA}" srcOrd="3" destOrd="0" presId="urn:microsoft.com/office/officeart/2018/5/layout/IconCircleLabelList"/>
    <dgm:cxn modelId="{C7C4F125-093D-46CC-B5E0-92966FDE83BE}" type="presParOf" srcId="{47F3AC43-196A-4146-9F0E-3870586639EB}" destId="{C596C87D-794D-47E5-BDFA-8F6333BC3ADB}" srcOrd="4" destOrd="0" presId="urn:microsoft.com/office/officeart/2018/5/layout/IconCircleLabelList"/>
    <dgm:cxn modelId="{97E5CA3B-B547-4D0B-840F-10D8C88F60EB}" type="presParOf" srcId="{C596C87D-794D-47E5-BDFA-8F6333BC3ADB}" destId="{F49B1264-D7D7-449B-B321-EBA8E2372E61}" srcOrd="0" destOrd="0" presId="urn:microsoft.com/office/officeart/2018/5/layout/IconCircleLabelList"/>
    <dgm:cxn modelId="{7B059991-8480-4D21-9B41-9BB7D0804F93}" type="presParOf" srcId="{C596C87D-794D-47E5-BDFA-8F6333BC3ADB}" destId="{8EAE58AD-97A9-4DB2-9BC4-A3A0FDE39DC4}" srcOrd="1" destOrd="0" presId="urn:microsoft.com/office/officeart/2018/5/layout/IconCircleLabelList"/>
    <dgm:cxn modelId="{41F39444-EB2B-45DC-977E-198FB47A4465}" type="presParOf" srcId="{C596C87D-794D-47E5-BDFA-8F6333BC3ADB}" destId="{C37A65CA-E22F-401B-AABA-3C9B3D2DC69B}" srcOrd="2" destOrd="0" presId="urn:microsoft.com/office/officeart/2018/5/layout/IconCircleLabelList"/>
    <dgm:cxn modelId="{6FB897BE-F644-4797-B1FB-0B34E03EEDA6}" type="presParOf" srcId="{C596C87D-794D-47E5-BDFA-8F6333BC3ADB}" destId="{CF4A5E98-FC5A-486D-83D7-77BDEC4225C8}"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68D9D-C419-4EA8-B10A-B0128DE94211}">
      <dsp:nvSpPr>
        <dsp:cNvPr id="0" name=""/>
        <dsp:cNvSpPr/>
      </dsp:nvSpPr>
      <dsp:spPr>
        <a:xfrm>
          <a:off x="1" y="54090"/>
          <a:ext cx="2444055" cy="1466433"/>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A. Verify participation. Check the Energy payment in NC Fast on the Energy Application under the Programs tab.</a:t>
          </a:r>
        </a:p>
      </dsp:txBody>
      <dsp:txXfrm>
        <a:off x="1" y="54090"/>
        <a:ext cx="2444055" cy="1466433"/>
      </dsp:txXfrm>
    </dsp:sp>
    <dsp:sp modelId="{DB66DDDA-E592-4108-9FC5-313B101259A8}">
      <dsp:nvSpPr>
        <dsp:cNvPr id="0" name=""/>
        <dsp:cNvSpPr/>
      </dsp:nvSpPr>
      <dsp:spPr>
        <a:xfrm>
          <a:off x="2691541" y="106910"/>
          <a:ext cx="2444055" cy="1466433"/>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B. Use the actual income received in the Energy household in the month of application (this includes ineligible household members).</a:t>
          </a:r>
        </a:p>
      </dsp:txBody>
      <dsp:txXfrm>
        <a:off x="2691541" y="106910"/>
        <a:ext cx="2444055" cy="1466433"/>
      </dsp:txXfrm>
    </dsp:sp>
    <dsp:sp modelId="{2EEF74E7-606F-4D86-B37C-D96C07D284F1}">
      <dsp:nvSpPr>
        <dsp:cNvPr id="0" name=""/>
        <dsp:cNvSpPr/>
      </dsp:nvSpPr>
      <dsp:spPr>
        <a:xfrm>
          <a:off x="5380002" y="106910"/>
          <a:ext cx="2444055" cy="1466433"/>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C. Count money from means-tested state and federal assistance payments (such as Work First and SSI) intended for the month of application.</a:t>
          </a:r>
        </a:p>
      </dsp:txBody>
      <dsp:txXfrm>
        <a:off x="5380002" y="106910"/>
        <a:ext cx="2444055" cy="1466433"/>
      </dsp:txXfrm>
    </dsp:sp>
    <dsp:sp modelId="{C5A40740-040D-4AFF-BD11-850BFA9368C9}">
      <dsp:nvSpPr>
        <dsp:cNvPr id="0" name=""/>
        <dsp:cNvSpPr/>
      </dsp:nvSpPr>
      <dsp:spPr>
        <a:xfrm>
          <a:off x="8068463" y="106910"/>
          <a:ext cx="2444055" cy="1466433"/>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D. Count the actual amount of Work First, SSI, RSDI, or VA benefits received in the month of application.</a:t>
          </a:r>
        </a:p>
      </dsp:txBody>
      <dsp:txXfrm>
        <a:off x="8068463" y="106910"/>
        <a:ext cx="2444055" cy="1466433"/>
      </dsp:txXfrm>
    </dsp:sp>
    <dsp:sp modelId="{98BBE8F2-353A-4689-9569-F3DFC41EA289}">
      <dsp:nvSpPr>
        <dsp:cNvPr id="0" name=""/>
        <dsp:cNvSpPr/>
      </dsp:nvSpPr>
      <dsp:spPr>
        <a:xfrm>
          <a:off x="3080" y="1857138"/>
          <a:ext cx="2444055" cy="2173459"/>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E. Count the gross Social Security amount when a federal offset occurs to a Social Security payment. BENDEX information will continue to show the gross amount and will not record any information regarding the offset. </a:t>
          </a:r>
        </a:p>
      </dsp:txBody>
      <dsp:txXfrm>
        <a:off x="3080" y="1857138"/>
        <a:ext cx="2444055" cy="2173459"/>
      </dsp:txXfrm>
    </dsp:sp>
    <dsp:sp modelId="{E7F04C2A-2FD6-409D-A046-03F184A177FC}">
      <dsp:nvSpPr>
        <dsp:cNvPr id="0" name=""/>
        <dsp:cNvSpPr/>
      </dsp:nvSpPr>
      <dsp:spPr>
        <a:xfrm>
          <a:off x="2723803" y="1845179"/>
          <a:ext cx="2444055" cy="219737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pt-BR" sz="1400" kern="1200" dirty="0"/>
            <a:t>F.   </a:t>
          </a:r>
          <a:r>
            <a:rPr lang="en-US" sz="1400" kern="1200" dirty="0"/>
            <a:t>Complete a DSS-1682, Report of Erroneous Issuance.</a:t>
          </a:r>
        </a:p>
        <a:p>
          <a:pPr marL="0" lvl="0" indent="0" algn="l" defTabSz="622300">
            <a:lnSpc>
              <a:spcPct val="90000"/>
            </a:lnSpc>
            <a:spcBef>
              <a:spcPct val="0"/>
            </a:spcBef>
            <a:spcAft>
              <a:spcPct val="35000"/>
            </a:spcAft>
            <a:buNone/>
          </a:pPr>
          <a:r>
            <a:rPr lang="en-US" sz="1400" kern="1200" dirty="0"/>
            <a:t>F1.  Document the DSS-1682 to substantiate the determination of the over-issuance. </a:t>
          </a:r>
        </a:p>
        <a:p>
          <a:pPr marL="0" lvl="0" indent="0" algn="l" defTabSz="622300">
            <a:lnSpc>
              <a:spcPct val="90000"/>
            </a:lnSpc>
            <a:spcBef>
              <a:spcPct val="0"/>
            </a:spcBef>
            <a:spcAft>
              <a:spcPct val="35000"/>
            </a:spcAft>
            <a:buNone/>
          </a:pPr>
          <a:r>
            <a:rPr lang="en-US" sz="1400" kern="1200" dirty="0"/>
            <a:t>F2. Document budget</a:t>
          </a:r>
        </a:p>
        <a:p>
          <a:pPr marL="0" lvl="0" indent="0" algn="ctr" defTabSz="622300">
            <a:lnSpc>
              <a:spcPct val="90000"/>
            </a:lnSpc>
            <a:spcBef>
              <a:spcPct val="0"/>
            </a:spcBef>
            <a:spcAft>
              <a:spcPct val="35000"/>
            </a:spcAft>
            <a:buNone/>
          </a:pPr>
          <a:endParaRPr lang="en-US" sz="700" kern="1200" dirty="0"/>
        </a:p>
        <a:p>
          <a:pPr marL="0" lvl="0" indent="0" algn="ctr" defTabSz="622300">
            <a:lnSpc>
              <a:spcPct val="90000"/>
            </a:lnSpc>
            <a:spcBef>
              <a:spcPct val="0"/>
            </a:spcBef>
            <a:spcAft>
              <a:spcPct val="35000"/>
            </a:spcAft>
            <a:buNone/>
          </a:pPr>
          <a:endParaRPr lang="en-US" sz="700" kern="1200" dirty="0"/>
        </a:p>
        <a:p>
          <a:pPr marL="0" lvl="0" indent="0" algn="ctr" defTabSz="622300">
            <a:lnSpc>
              <a:spcPct val="90000"/>
            </a:lnSpc>
            <a:spcBef>
              <a:spcPct val="0"/>
            </a:spcBef>
            <a:spcAft>
              <a:spcPct val="35000"/>
            </a:spcAft>
            <a:buNone/>
          </a:pPr>
          <a:endParaRPr lang="en-US" sz="700" kern="1200" dirty="0"/>
        </a:p>
      </dsp:txBody>
      <dsp:txXfrm>
        <a:off x="2723803" y="1845179"/>
        <a:ext cx="2444055" cy="2197376"/>
      </dsp:txXfrm>
    </dsp:sp>
    <dsp:sp modelId="{D0C57DA4-379E-4106-9943-B9E112D8CCBA}">
      <dsp:nvSpPr>
        <dsp:cNvPr id="0" name=""/>
        <dsp:cNvSpPr/>
      </dsp:nvSpPr>
      <dsp:spPr>
        <a:xfrm>
          <a:off x="5380002" y="2021730"/>
          <a:ext cx="2444055" cy="1844274"/>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F3. A second party review of the DSS -1682 is required to ensure its accuracy and completeness.</a:t>
          </a:r>
        </a:p>
        <a:p>
          <a:pPr marL="0" lvl="0" indent="0" algn="l" defTabSz="622300">
            <a:lnSpc>
              <a:spcPct val="90000"/>
            </a:lnSpc>
            <a:spcBef>
              <a:spcPct val="0"/>
            </a:spcBef>
            <a:spcAft>
              <a:spcPct val="35000"/>
            </a:spcAft>
            <a:buNone/>
          </a:pPr>
          <a:r>
            <a:rPr lang="en-US" sz="1400" kern="1200" dirty="0"/>
            <a:t>F4. Upload the DSS -1682 into the Investigation case in NC Fast.</a:t>
          </a:r>
        </a:p>
        <a:p>
          <a:pPr marL="0" lvl="0" indent="0" algn="ctr" defTabSz="622300">
            <a:lnSpc>
              <a:spcPct val="90000"/>
            </a:lnSpc>
            <a:spcBef>
              <a:spcPct val="0"/>
            </a:spcBef>
            <a:spcAft>
              <a:spcPct val="35000"/>
            </a:spcAft>
            <a:buNone/>
          </a:pPr>
          <a:endParaRPr lang="en-US" kern="1200" dirty="0"/>
        </a:p>
      </dsp:txBody>
      <dsp:txXfrm>
        <a:off x="5380002" y="2021730"/>
        <a:ext cx="2444055" cy="1844274"/>
      </dsp:txXfrm>
    </dsp:sp>
    <dsp:sp modelId="{69B344AF-BC93-4C83-B6BC-2AE2D8D6E1AE}">
      <dsp:nvSpPr>
        <dsp:cNvPr id="0" name=""/>
        <dsp:cNvSpPr/>
      </dsp:nvSpPr>
      <dsp:spPr>
        <a:xfrm>
          <a:off x="8068463" y="1817749"/>
          <a:ext cx="2444055" cy="225223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G</a:t>
          </a:r>
          <a:r>
            <a:rPr lang="en-US" sz="1200" kern="1200" dirty="0"/>
            <a:t>. Enter the claim information in NC FAST as an AE claim and enter remaining information concerning the claim. The establishment date is the date the worker determines the over-issuance amount and enters the claim into NC FAST. For a SROP claim, the county must request the State to verify the claim was the responsibility of the State and not the County. Only the State can establish a SROP claim. </a:t>
          </a:r>
        </a:p>
      </dsp:txBody>
      <dsp:txXfrm>
        <a:off x="8068463" y="1817749"/>
        <a:ext cx="2444055" cy="2252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58C551-BBEC-48A8-B22B-8270C3B8E387}">
      <dsp:nvSpPr>
        <dsp:cNvPr id="0" name=""/>
        <dsp:cNvSpPr/>
      </dsp:nvSpPr>
      <dsp:spPr>
        <a:xfrm>
          <a:off x="679050" y="341655"/>
          <a:ext cx="1887187" cy="1887187"/>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03F39F-B3E4-4E27-8DCD-541C4659BD37}">
      <dsp:nvSpPr>
        <dsp:cNvPr id="0" name=""/>
        <dsp:cNvSpPr/>
      </dsp:nvSpPr>
      <dsp:spPr>
        <a:xfrm>
          <a:off x="1081237" y="74384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2BD198-0BF4-474A-A857-92B66114C693}">
      <dsp:nvSpPr>
        <dsp:cNvPr id="0" name=""/>
        <dsp:cNvSpPr/>
      </dsp:nvSpPr>
      <dsp:spPr>
        <a:xfrm>
          <a:off x="75768" y="2816655"/>
          <a:ext cx="3093750" cy="1194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Do not require a client under investigation to come into the agency to discuss the amount of the claim or the type of claim. A client’s participation during an investigation is strictly voluntary. </a:t>
          </a:r>
        </a:p>
      </dsp:txBody>
      <dsp:txXfrm>
        <a:off x="75768" y="2816655"/>
        <a:ext cx="3093750" cy="1194233"/>
      </dsp:txXfrm>
    </dsp:sp>
    <dsp:sp modelId="{1AA7FA73-0F75-4B91-ADCD-CF8F9F72FB69}">
      <dsp:nvSpPr>
        <dsp:cNvPr id="0" name=""/>
        <dsp:cNvSpPr/>
      </dsp:nvSpPr>
      <dsp:spPr>
        <a:xfrm>
          <a:off x="4314206" y="341655"/>
          <a:ext cx="1887187" cy="1887187"/>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333B1C-21BF-465B-92E6-397D8ABD4A8E}">
      <dsp:nvSpPr>
        <dsp:cNvPr id="0" name=""/>
        <dsp:cNvSpPr/>
      </dsp:nvSpPr>
      <dsp:spPr>
        <a:xfrm>
          <a:off x="4716393" y="74384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61ACC9-A085-4760-8A59-980C3C028E82}">
      <dsp:nvSpPr>
        <dsp:cNvPr id="0" name=""/>
        <dsp:cNvSpPr/>
      </dsp:nvSpPr>
      <dsp:spPr>
        <a:xfrm>
          <a:off x="3710925" y="2816655"/>
          <a:ext cx="3093750" cy="1194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Schedule and conduct a home visit with the household. If appropriate, mail a DSS-8230, Program Integrity Appointment notice, three business days prior to a scheduled home visit. A client may refuse a home visit.</a:t>
          </a:r>
        </a:p>
      </dsp:txBody>
      <dsp:txXfrm>
        <a:off x="3710925" y="2816655"/>
        <a:ext cx="3093750" cy="1194233"/>
      </dsp:txXfrm>
    </dsp:sp>
    <dsp:sp modelId="{F49B1264-D7D7-449B-B321-EBA8E2372E61}">
      <dsp:nvSpPr>
        <dsp:cNvPr id="0" name=""/>
        <dsp:cNvSpPr/>
      </dsp:nvSpPr>
      <dsp:spPr>
        <a:xfrm>
          <a:off x="7949362" y="341655"/>
          <a:ext cx="1887187" cy="1887187"/>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AE58AD-97A9-4DB2-9BC4-A3A0FDE39DC4}">
      <dsp:nvSpPr>
        <dsp:cNvPr id="0" name=""/>
        <dsp:cNvSpPr/>
      </dsp:nvSpPr>
      <dsp:spPr>
        <a:xfrm>
          <a:off x="8351550" y="74384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4A5E98-FC5A-486D-83D7-77BDEC4225C8}">
      <dsp:nvSpPr>
        <dsp:cNvPr id="0" name=""/>
        <dsp:cNvSpPr/>
      </dsp:nvSpPr>
      <dsp:spPr>
        <a:xfrm>
          <a:off x="7346081" y="2816655"/>
          <a:ext cx="3093750" cy="1194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Continue the investigation if the client does not cooperate with the interview or home visit. Establish a claim without a client interview, if the client does not keep the appointment, and the evidence is clear and convincing to prove the over-issuance.</a:t>
          </a:r>
        </a:p>
      </dsp:txBody>
      <dsp:txXfrm>
        <a:off x="7346081" y="2816655"/>
        <a:ext cx="3093750" cy="119423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C8911-A3AE-60EB-E094-F6E9CB334B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7469A2-12B7-7775-51D6-E2EB5A57ED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25DB19-4D2E-F118-332F-E9A72467E0D6}"/>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5CD24BD4-2F6F-994C-642F-0928C4BEA9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DCF65-C8AD-8F74-873B-D59F8FBE48D2}"/>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1000965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41C98-0EAF-F585-0034-12E0FFC20C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E2C7E0-E2DE-4DEB-F0CC-AD028145E9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F9733-CABA-5828-E5D8-FE6FB8507CAB}"/>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D429BF6D-2BC7-EB34-063C-65E4C55636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53B277-C66D-5BD4-85F9-CCE5F62081C7}"/>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1734865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E3303F-E2FC-EFA0-1836-4F5BA741BC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4AE37E-5935-4F98-2881-0481C270A3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97C3B-D5B6-E763-4D45-C3417DFCCA91}"/>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4DB4B77B-E08A-D805-BAAB-1DD349635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B229F-383A-C46A-9371-C537DF793C7E}"/>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2045706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5A913-7CC7-3BF6-AB9B-8ABE88037A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B6CFF2-C480-7E44-F7F4-4F5DA4F1AB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D8BE92-62AE-B054-AA71-64AEBAD1B807}"/>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9EC872C1-BAC7-ED0F-E628-AD0CB85FB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CCF51-08EF-C746-40AF-4C8E427E7801}"/>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1998123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2E163-450A-96C0-45DA-E2FB030C86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3DCB6-2B62-54E3-E52F-26B06B2C15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AE8BE8-6179-9663-C143-C6F7484FF321}"/>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9E6C335F-4B51-9E95-8191-21C09D5D45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3E24F-C0BB-9032-E56C-C78D454DB98C}"/>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300654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CA09D-1398-EB71-7CA6-65A34E8F67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7E95FB-C738-6866-FA73-ABEF7C0D36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7C1CA8-8699-7B65-6A98-4D0C08CB3C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DE6D7D-CFB8-7A15-FABC-1657EB992B9F}"/>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6" name="Footer Placeholder 5">
            <a:extLst>
              <a:ext uri="{FF2B5EF4-FFF2-40B4-BE49-F238E27FC236}">
                <a16:creationId xmlns:a16="http://schemas.microsoft.com/office/drawing/2014/main" id="{E9F1F792-42A7-91D6-ED08-C5210962E1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538A8F-8059-47C5-9705-E16E9C1D9DFC}"/>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3531243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55D44-D594-B841-7F12-5C24C0DDDA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9C0E0C-137B-A7FB-9316-B7E35D8BA6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7D2EF7-06E5-A43F-9CD9-E017414DBC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D68697-73C3-EA39-90B6-DF93FDFC98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9A5963-D02C-2475-7C36-50791ED231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5D1275-6A18-3687-93CA-CB43B6BF9CCD}"/>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8" name="Footer Placeholder 7">
            <a:extLst>
              <a:ext uri="{FF2B5EF4-FFF2-40B4-BE49-F238E27FC236}">
                <a16:creationId xmlns:a16="http://schemas.microsoft.com/office/drawing/2014/main" id="{12E690A2-D13B-A8E1-1077-5759F2D0F0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71126E-14B9-16C0-4DB7-C3D18119D944}"/>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190052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38A39-3977-0EA1-C352-2F4781A0BD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964812-7B4A-F3FA-8187-7A17F41576ED}"/>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4" name="Footer Placeholder 3">
            <a:extLst>
              <a:ext uri="{FF2B5EF4-FFF2-40B4-BE49-F238E27FC236}">
                <a16:creationId xmlns:a16="http://schemas.microsoft.com/office/drawing/2014/main" id="{6B70F778-2009-331C-8EA8-2FCD9B560E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4A147E-0319-ADA0-16BF-60F7E4BE5B74}"/>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207521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41321F-4958-4B5F-54DA-4C0E7336B13E}"/>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3" name="Footer Placeholder 2">
            <a:extLst>
              <a:ext uri="{FF2B5EF4-FFF2-40B4-BE49-F238E27FC236}">
                <a16:creationId xmlns:a16="http://schemas.microsoft.com/office/drawing/2014/main" id="{11806C9D-FEF9-0873-E2CA-0530CC959B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5427F2-C311-B9F8-3535-0E5F852137E5}"/>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528075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9781A-CB92-5D8F-D2F5-3FA8ADFFEB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13FB71-4628-3750-53D3-FE62E3DC93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9CE60B-95EB-FD3C-9C6B-08E95C13C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50D1F2-F13E-D8C5-D212-BE5E510C9722}"/>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6" name="Footer Placeholder 5">
            <a:extLst>
              <a:ext uri="{FF2B5EF4-FFF2-40B4-BE49-F238E27FC236}">
                <a16:creationId xmlns:a16="http://schemas.microsoft.com/office/drawing/2014/main" id="{C0A8B38E-D097-DF16-C7A2-88F86CA603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3A048C-AF51-07A8-B20F-298CC39D6EB4}"/>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609291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92D7E-BA6B-52B9-8889-98FBB89CA9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022FDFB-A009-1053-40E1-5C372B60F7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5EAF39-091E-81F6-9651-E9A16854AA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CC7921-8B1C-BC66-7A71-9C3A1C3B60F2}"/>
              </a:ext>
            </a:extLst>
          </p:cNvPr>
          <p:cNvSpPr>
            <a:spLocks noGrp="1"/>
          </p:cNvSpPr>
          <p:nvPr>
            <p:ph type="dt" sz="half" idx="10"/>
          </p:nvPr>
        </p:nvSpPr>
        <p:spPr/>
        <p:txBody>
          <a:bodyPr/>
          <a:lstStyle/>
          <a:p>
            <a:fld id="{0143C47B-542A-4282-A2F3-780A41043860}" type="datetimeFigureOut">
              <a:rPr lang="en-US" smtClean="0"/>
              <a:t>7/10/2025</a:t>
            </a:fld>
            <a:endParaRPr lang="en-US"/>
          </a:p>
        </p:txBody>
      </p:sp>
      <p:sp>
        <p:nvSpPr>
          <p:cNvPr id="6" name="Footer Placeholder 5">
            <a:extLst>
              <a:ext uri="{FF2B5EF4-FFF2-40B4-BE49-F238E27FC236}">
                <a16:creationId xmlns:a16="http://schemas.microsoft.com/office/drawing/2014/main" id="{641F4DB1-73F4-B5E7-1F84-E3994ACF32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CBD272-1C33-4B63-A4DB-F774772A4EE0}"/>
              </a:ext>
            </a:extLst>
          </p:cNvPr>
          <p:cNvSpPr>
            <a:spLocks noGrp="1"/>
          </p:cNvSpPr>
          <p:nvPr>
            <p:ph type="sldNum" sz="quarter" idx="12"/>
          </p:nvPr>
        </p:nvSpPr>
        <p:spPr/>
        <p:txBody>
          <a:bodyPr/>
          <a:lstStyle/>
          <a:p>
            <a:fld id="{951C225B-2939-4FBB-9E1C-3AEB97E3F008}" type="slidenum">
              <a:rPr lang="en-US" smtClean="0"/>
              <a:t>‹#›</a:t>
            </a:fld>
            <a:endParaRPr lang="en-US"/>
          </a:p>
        </p:txBody>
      </p:sp>
    </p:spTree>
    <p:extLst>
      <p:ext uri="{BB962C8B-B14F-4D97-AF65-F5344CB8AC3E}">
        <p14:creationId xmlns:p14="http://schemas.microsoft.com/office/powerpoint/2010/main" val="1356203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90507-D110-3FD2-D8A9-B2270396C9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A479119-1FA4-D3CC-AE21-764B2FB8AA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32A71-EDFB-7E06-2437-84130254D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43C47B-542A-4282-A2F3-780A41043860}" type="datetimeFigureOut">
              <a:rPr lang="en-US" smtClean="0"/>
              <a:t>7/10/2025</a:t>
            </a:fld>
            <a:endParaRPr lang="en-US"/>
          </a:p>
        </p:txBody>
      </p:sp>
      <p:sp>
        <p:nvSpPr>
          <p:cNvPr id="5" name="Footer Placeholder 4">
            <a:extLst>
              <a:ext uri="{FF2B5EF4-FFF2-40B4-BE49-F238E27FC236}">
                <a16:creationId xmlns:a16="http://schemas.microsoft.com/office/drawing/2014/main" id="{5C51D6A3-47C6-8934-CAB7-53CC40F5AC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5FDCFC3-9CF8-7221-39F1-55AA89B5A1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1C225B-2939-4FBB-9E1C-3AEB97E3F008}" type="slidenum">
              <a:rPr lang="en-US" smtClean="0"/>
              <a:t>‹#›</a:t>
            </a:fld>
            <a:endParaRPr lang="en-US"/>
          </a:p>
        </p:txBody>
      </p:sp>
    </p:spTree>
    <p:extLst>
      <p:ext uri="{BB962C8B-B14F-4D97-AF65-F5344CB8AC3E}">
        <p14:creationId xmlns:p14="http://schemas.microsoft.com/office/powerpoint/2010/main" val="352694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0B2EC9B-D7AC-A636-5ABF-159CB65DFF89}"/>
              </a:ext>
            </a:extLst>
          </p:cNvPr>
          <p:cNvSpPr>
            <a:spLocks noGrp="1"/>
          </p:cNvSpPr>
          <p:nvPr>
            <p:ph type="title"/>
          </p:nvPr>
        </p:nvSpPr>
        <p:spPr>
          <a:xfrm>
            <a:off x="4162567" y="818984"/>
            <a:ext cx="6714699" cy="3178689"/>
          </a:xfrm>
        </p:spPr>
        <p:txBody>
          <a:bodyPr vert="horz" lIns="91440" tIns="45720" rIns="91440" bIns="45720" rtlCol="0" anchor="b">
            <a:normAutofit/>
          </a:bodyPr>
          <a:lstStyle/>
          <a:p>
            <a:r>
              <a:rPr lang="en-US" sz="4800" kern="1200" dirty="0">
                <a:solidFill>
                  <a:srgbClr val="FFFFFF"/>
                </a:solidFill>
                <a:latin typeface="+mj-lt"/>
                <a:ea typeface="+mj-ea"/>
                <a:cs typeface="+mj-cs"/>
              </a:rPr>
              <a:t>141.01 Agency Error (AE) Claims</a:t>
            </a:r>
          </a:p>
        </p:txBody>
      </p:sp>
      <p:sp>
        <p:nvSpPr>
          <p:cNvPr id="63" name="Rectangle 62">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54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9C8D46-54D8-4DF1-99A2-E651C7B132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12191999" cy="6858000"/>
          </a:xfrm>
          <a:prstGeom prst="rect">
            <a:avLst/>
          </a:prstGeom>
          <a:gradFill>
            <a:gsLst>
              <a:gs pos="0">
                <a:schemeClr val="accent1">
                  <a:lumMod val="50000"/>
                </a:schemeClr>
              </a:gs>
              <a:gs pos="100000">
                <a:srgbClr val="000000"/>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E12BF4D-F47A-41C1-85FC-652E412D3B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8591">
            <a:off x="7897613" y="684022"/>
            <a:ext cx="5330585" cy="5218721"/>
          </a:xfrm>
          <a:custGeom>
            <a:avLst/>
            <a:gdLst>
              <a:gd name="connsiteX0" fmla="*/ 4721855 w 5330585"/>
              <a:gd name="connsiteY0" fmla="*/ 4361426 h 5218721"/>
              <a:gd name="connsiteX1" fmla="*/ 3457542 w 5330585"/>
              <a:gd name="connsiteY1" fmla="*/ 5211667 h 5218721"/>
              <a:gd name="connsiteX2" fmla="*/ 3430109 w 5330585"/>
              <a:gd name="connsiteY2" fmla="*/ 5218721 h 5218721"/>
              <a:gd name="connsiteX3" fmla="*/ 0 w 5330585"/>
              <a:gd name="connsiteY3" fmla="*/ 2647363 h 5218721"/>
              <a:gd name="connsiteX4" fmla="*/ 12834 w 5330585"/>
              <a:gd name="connsiteY4" fmla="*/ 2393199 h 5218721"/>
              <a:gd name="connsiteX5" fmla="*/ 2664828 w 5330585"/>
              <a:gd name="connsiteY5" fmla="*/ 0 h 5218721"/>
              <a:gd name="connsiteX6" fmla="*/ 5330585 w 5330585"/>
              <a:gd name="connsiteY6" fmla="*/ 2665757 h 5218721"/>
              <a:gd name="connsiteX7" fmla="*/ 4721855 w 5330585"/>
              <a:gd name="connsiteY7" fmla="*/ 4361426 h 521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0585" h="5218721">
                <a:moveTo>
                  <a:pt x="4721855" y="4361426"/>
                </a:moveTo>
                <a:cubicBezTo>
                  <a:pt x="4395896" y="4756397"/>
                  <a:pt x="3958379" y="5055891"/>
                  <a:pt x="3457542" y="5211667"/>
                </a:cubicBezTo>
                <a:lnTo>
                  <a:pt x="3430109" y="5218721"/>
                </a:lnTo>
                <a:lnTo>
                  <a:pt x="0" y="2647363"/>
                </a:lnTo>
                <a:lnTo>
                  <a:pt x="12834" y="2393199"/>
                </a:lnTo>
                <a:cubicBezTo>
                  <a:pt x="149347" y="1048975"/>
                  <a:pt x="1284587" y="0"/>
                  <a:pt x="2664828" y="0"/>
                </a:cubicBezTo>
                <a:cubicBezTo>
                  <a:pt x="4137085" y="0"/>
                  <a:pt x="5330585" y="1193500"/>
                  <a:pt x="5330585" y="2665757"/>
                </a:cubicBezTo>
                <a:cubicBezTo>
                  <a:pt x="5330585" y="3309870"/>
                  <a:pt x="5102142" y="3900626"/>
                  <a:pt x="4721855" y="4361426"/>
                </a:cubicBezTo>
                <a:close/>
              </a:path>
            </a:pathLst>
          </a:custGeom>
          <a:gradFill>
            <a:gsLst>
              <a:gs pos="16000">
                <a:srgbClr val="000000">
                  <a:alpha val="41000"/>
                </a:srgbClr>
              </a:gs>
              <a:gs pos="85000">
                <a:schemeClr val="accent1">
                  <a:alpha val="25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AAF055B3-1F95-4ABA-BFE4-A58320A82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0"/>
            <a:ext cx="12165981" cy="4480890"/>
          </a:xfrm>
          <a:prstGeom prst="rect">
            <a:avLst/>
          </a:prstGeom>
          <a:gradFill>
            <a:gsLst>
              <a:gs pos="0">
                <a:schemeClr val="accent1">
                  <a:lumMod val="75000"/>
                  <a:alpha val="50000"/>
                </a:schemeClr>
              </a:gs>
              <a:gs pos="99000">
                <a:srgbClr val="000000">
                  <a:alpha val="3400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5FBF53F-BBBA-4974-AD72-0E8CD294E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2622" y="-2"/>
            <a:ext cx="12179371" cy="6400796"/>
          </a:xfrm>
          <a:prstGeom prst="rect">
            <a:avLst/>
          </a:prstGeom>
          <a:gradFill>
            <a:gsLst>
              <a:gs pos="45000">
                <a:schemeClr val="accent1">
                  <a:lumMod val="75000"/>
                  <a:alpha val="0"/>
                </a:schemeClr>
              </a:gs>
              <a:gs pos="99000">
                <a:srgbClr val="000000">
                  <a:alpha val="68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A2875D7-3769-4291-959E-9FAD764A7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2461" y="0"/>
            <a:ext cx="3214360" cy="6858000"/>
          </a:xfrm>
          <a:prstGeom prst="rect">
            <a:avLst/>
          </a:prstGeom>
          <a:gradFill>
            <a:gsLst>
              <a:gs pos="0">
                <a:srgbClr val="000000">
                  <a:alpha val="41000"/>
                </a:srgbClr>
              </a:gs>
              <a:gs pos="86000">
                <a:schemeClr val="accent1">
                  <a:alpha val="3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descr="gt">
            <a:extLst>
              <a:ext uri="{FF2B5EF4-FFF2-40B4-BE49-F238E27FC236}">
                <a16:creationId xmlns:a16="http://schemas.microsoft.com/office/drawing/2014/main" id="{F38C7EBA-A5A2-CF4D-95EE-B4B21C1DA51B}"/>
              </a:ext>
            </a:extLst>
          </p:cNvPr>
          <p:cNvSpPr txBox="1"/>
          <p:nvPr/>
        </p:nvSpPr>
        <p:spPr>
          <a:xfrm>
            <a:off x="521208" y="576072"/>
            <a:ext cx="10844784" cy="1569660"/>
          </a:xfrm>
          <a:prstGeom prst="rect">
            <a:avLst/>
          </a:prstGeom>
          <a:noFill/>
        </p:spPr>
        <p:txBody>
          <a:bodyPr wrap="square" rtlCol="0">
            <a:spAutoFit/>
          </a:bodyPr>
          <a:lstStyle/>
          <a:p>
            <a:r>
              <a:rPr lang="en-US" sz="2400" dirty="0">
                <a:solidFill>
                  <a:schemeClr val="bg1"/>
                </a:solidFill>
              </a:rPr>
              <a:t>Agency Error claims are federal debts and must be established. The County or the State will be determined responsible for the overissuance of the claim amount through a CROP (County Responsible Overpayment) or SROP (State Responsible Overpayment). </a:t>
            </a:r>
          </a:p>
        </p:txBody>
      </p:sp>
      <p:sp>
        <p:nvSpPr>
          <p:cNvPr id="9" name="TextBox 8">
            <a:extLst>
              <a:ext uri="{FF2B5EF4-FFF2-40B4-BE49-F238E27FC236}">
                <a16:creationId xmlns:a16="http://schemas.microsoft.com/office/drawing/2014/main" id="{D8FAEAF7-40EE-3D22-6F9E-D41C611C55B6}"/>
              </a:ext>
            </a:extLst>
          </p:cNvPr>
          <p:cNvSpPr txBox="1"/>
          <p:nvPr/>
        </p:nvSpPr>
        <p:spPr>
          <a:xfrm>
            <a:off x="173993" y="2180755"/>
            <a:ext cx="11933588" cy="3693319"/>
          </a:xfrm>
          <a:prstGeom prst="rect">
            <a:avLst/>
          </a:prstGeom>
          <a:noFill/>
        </p:spPr>
        <p:txBody>
          <a:bodyPr wrap="none" rtlCol="0">
            <a:spAutoFit/>
          </a:bodyPr>
          <a:lstStyle/>
          <a:p>
            <a:pPr marL="342900" indent="-342900">
              <a:buAutoNum type="alphaUcPeriod"/>
            </a:pPr>
            <a:r>
              <a:rPr lang="en-US" dirty="0">
                <a:solidFill>
                  <a:schemeClr val="bg1"/>
                </a:solidFill>
              </a:rPr>
              <a:t>Claims must be established within 12 months from the date the referral was created in NC Fast. The over-issuance </a:t>
            </a:r>
          </a:p>
          <a:p>
            <a:r>
              <a:rPr lang="en-US" dirty="0">
                <a:solidFill>
                  <a:schemeClr val="bg1"/>
                </a:solidFill>
              </a:rPr>
              <a:t>       amount is determined by completing a DSS -1682.</a:t>
            </a:r>
          </a:p>
          <a:p>
            <a:endParaRPr lang="en-US" dirty="0">
              <a:solidFill>
                <a:schemeClr val="bg1"/>
              </a:solidFill>
            </a:endParaRPr>
          </a:p>
          <a:p>
            <a:pPr marL="342900" indent="-342900">
              <a:buAutoNum type="alphaUcPeriod" startAt="2"/>
            </a:pPr>
            <a:r>
              <a:rPr lang="en-US" dirty="0">
                <a:solidFill>
                  <a:schemeClr val="bg1"/>
                </a:solidFill>
              </a:rPr>
              <a:t>Establish a claim for over-issuance which occurred within one year prior to the referral date. Do not include in </a:t>
            </a:r>
          </a:p>
          <a:p>
            <a:r>
              <a:rPr lang="en-US" dirty="0">
                <a:solidFill>
                  <a:schemeClr val="bg1"/>
                </a:solidFill>
              </a:rPr>
              <a:t>        the claim calculation of any amount of the overissuance which occurred in a month more than one year from the </a:t>
            </a:r>
          </a:p>
          <a:p>
            <a:r>
              <a:rPr lang="en-US" dirty="0">
                <a:solidFill>
                  <a:schemeClr val="bg1"/>
                </a:solidFill>
              </a:rPr>
              <a:t>        date the overissuance occurred. </a:t>
            </a:r>
          </a:p>
          <a:p>
            <a:endParaRPr lang="en-US" dirty="0">
              <a:solidFill>
                <a:schemeClr val="bg1"/>
              </a:solidFill>
            </a:endParaRPr>
          </a:p>
          <a:p>
            <a:pPr marL="342900" indent="-342900">
              <a:buAutoNum type="alphaUcPeriod" startAt="3"/>
            </a:pPr>
            <a:r>
              <a:rPr lang="en-US" dirty="0">
                <a:solidFill>
                  <a:schemeClr val="bg1"/>
                </a:solidFill>
              </a:rPr>
              <a:t>Use policy in effect at the time the overissuance occurred.</a:t>
            </a:r>
          </a:p>
          <a:p>
            <a:pPr marL="342900" indent="-342900">
              <a:buAutoNum type="alphaUcPeriod" startAt="3"/>
            </a:pPr>
            <a:endParaRPr lang="en-US" dirty="0">
              <a:solidFill>
                <a:schemeClr val="bg1"/>
              </a:solidFill>
            </a:endParaRPr>
          </a:p>
          <a:p>
            <a:pPr marL="342900" indent="-342900">
              <a:buAutoNum type="alphaUcPeriod" startAt="3"/>
            </a:pPr>
            <a:r>
              <a:rPr lang="en-US" dirty="0">
                <a:solidFill>
                  <a:schemeClr val="bg1"/>
                </a:solidFill>
              </a:rPr>
              <a:t>All potential Energy overissuances must be reviewed timely to determine if a referral to Program Integrity is required.</a:t>
            </a:r>
          </a:p>
          <a:p>
            <a:r>
              <a:rPr lang="en-US" dirty="0">
                <a:solidFill>
                  <a:schemeClr val="bg1"/>
                </a:solidFill>
              </a:rPr>
              <a:t>        The referral must be investigated and if appropriate, a claim established, within the required time frames. </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93777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CF55CD-F13A-35D1-4783-4CDBECA22571}"/>
              </a:ext>
              <a:ext uri="{C183D7F6-B498-43B3-948B-1728B52AA6E4}">
                <adec:decorative xmlns:adec="http://schemas.microsoft.com/office/drawing/2017/decorative" val="0"/>
              </a:ext>
            </a:extLst>
          </p:cNvPr>
          <p:cNvSpPr>
            <a:spLocks noGrp="1"/>
          </p:cNvSpPr>
          <p:nvPr>
            <p:ph type="title"/>
          </p:nvPr>
        </p:nvSpPr>
        <p:spPr>
          <a:xfrm>
            <a:off x="838200" y="288100"/>
            <a:ext cx="10515600" cy="1658206"/>
          </a:xfrm>
        </p:spPr>
        <p:txBody>
          <a:bodyPr>
            <a:noAutofit/>
          </a:bodyPr>
          <a:lstStyle/>
          <a:p>
            <a:r>
              <a:rPr lang="en-US" sz="2400" dirty="0">
                <a:solidFill>
                  <a:srgbClr val="FFFFFF"/>
                </a:solidFill>
              </a:rPr>
              <a:t>Establish or unsubstantiate claims in NC Fast within 12 months from the date of the referral to prevent an untimely referral. All potential overissuances must be investigated even if the timeliness standards cannot be met. If the process of establishing a claim is not completed within the timeframes, the case is considered overdue. </a:t>
            </a:r>
          </a:p>
        </p:txBody>
      </p:sp>
      <p:cxnSp>
        <p:nvCxnSpPr>
          <p:cNvPr id="20" name="Straight Connector 19">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692F67A-04CC-439E-BFE0-E776206C8F8C}"/>
              </a:ext>
            </a:extLst>
          </p:cNvPr>
          <p:cNvSpPr>
            <a:spLocks noGrp="1"/>
          </p:cNvSpPr>
          <p:nvPr>
            <p:ph sz="half" idx="1"/>
          </p:nvPr>
        </p:nvSpPr>
        <p:spPr>
          <a:xfrm>
            <a:off x="579120" y="2266345"/>
            <a:ext cx="5097780" cy="3910617"/>
          </a:xfrm>
        </p:spPr>
        <p:txBody>
          <a:bodyPr>
            <a:noAutofit/>
          </a:bodyPr>
          <a:lstStyle/>
          <a:p>
            <a:pPr marL="342900" lvl="0" indent="-342900">
              <a:lnSpc>
                <a:spcPct val="100000"/>
              </a:lnSpc>
              <a:buFont typeface="+mj-lt"/>
              <a:buAutoNum type="arabicPeriod"/>
            </a:pPr>
            <a:r>
              <a:rPr lang="en-US" sz="1600" dirty="0"/>
              <a:t>Create a referral in NC FAST within 10 business days of detection of a potential overissuance . This establishes a file in NC FAST to track the claim and establishes the referral’s creation date.</a:t>
            </a:r>
          </a:p>
          <a:p>
            <a:pPr marL="342900" lvl="0" indent="-342900">
              <a:lnSpc>
                <a:spcPct val="100000"/>
              </a:lnSpc>
              <a:buFont typeface="+mj-lt"/>
              <a:buAutoNum type="arabicPeriod"/>
            </a:pPr>
            <a:r>
              <a:rPr lang="en-US" sz="1600" dirty="0"/>
              <a:t>Request all necessary verifications within 30 calendar days of the receipt of the referral and allow 30 calendar days or the return of the requested verification.</a:t>
            </a:r>
          </a:p>
          <a:p>
            <a:pPr marL="342900" lvl="0" indent="-342900">
              <a:lnSpc>
                <a:spcPct val="100000"/>
              </a:lnSpc>
              <a:buFont typeface="+mj-lt"/>
              <a:buAutoNum type="arabicPeriod"/>
            </a:pPr>
            <a:r>
              <a:rPr lang="en-US" sz="1600" dirty="0"/>
              <a:t>Once a DSS 1682 is completed, the claim should be established into NC FAST. All documentation including the DSS -1682 must be uploaded into the Investigation Case in NC FAST. </a:t>
            </a:r>
          </a:p>
          <a:p>
            <a:pPr marL="514350" indent="-514350">
              <a:buFont typeface="+mj-lt"/>
              <a:buAutoNum type="arabicPeriod"/>
            </a:pPr>
            <a:endParaRPr lang="en-US" sz="1600" dirty="0">
              <a:solidFill>
                <a:srgbClr val="FFFFFF"/>
              </a:solidFill>
            </a:endParaRPr>
          </a:p>
          <a:p>
            <a:pPr marL="514350" indent="-514350">
              <a:buFont typeface="+mj-lt"/>
              <a:buAutoNum type="arabicPeriod"/>
            </a:pPr>
            <a:endParaRPr lang="en-US" sz="1600" dirty="0">
              <a:solidFill>
                <a:srgbClr val="FFFFFF"/>
              </a:solidFill>
            </a:endParaRPr>
          </a:p>
          <a:p>
            <a:pPr marL="0" indent="0">
              <a:buNone/>
            </a:pPr>
            <a:endParaRPr lang="en-US" sz="1800" dirty="0">
              <a:solidFill>
                <a:srgbClr val="FFFFFF"/>
              </a:solidFill>
            </a:endParaRPr>
          </a:p>
        </p:txBody>
      </p:sp>
      <p:sp>
        <p:nvSpPr>
          <p:cNvPr id="4" name="Content Placeholder 3">
            <a:extLst>
              <a:ext uri="{FF2B5EF4-FFF2-40B4-BE49-F238E27FC236}">
                <a16:creationId xmlns:a16="http://schemas.microsoft.com/office/drawing/2014/main" id="{37019E1D-FF52-958A-F2CB-6432AAD11259}"/>
              </a:ext>
            </a:extLst>
          </p:cNvPr>
          <p:cNvSpPr>
            <a:spLocks noGrp="1"/>
          </p:cNvSpPr>
          <p:nvPr>
            <p:ph sz="half" idx="2"/>
          </p:nvPr>
        </p:nvSpPr>
        <p:spPr>
          <a:xfrm>
            <a:off x="6096000" y="2241310"/>
            <a:ext cx="5097780" cy="3910618"/>
          </a:xfrm>
        </p:spPr>
        <p:txBody>
          <a:bodyPr>
            <a:normAutofit/>
          </a:bodyPr>
          <a:lstStyle/>
          <a:p>
            <a:pPr marL="0" indent="0">
              <a:buNone/>
            </a:pPr>
            <a:endParaRPr lang="en-US" sz="1600" dirty="0">
              <a:solidFill>
                <a:srgbClr val="FFFFFF"/>
              </a:solidFill>
            </a:endParaRPr>
          </a:p>
          <a:p>
            <a:pPr marL="0" indent="0">
              <a:buNone/>
            </a:pPr>
            <a:r>
              <a:rPr lang="en-US" sz="1600" dirty="0">
                <a:solidFill>
                  <a:srgbClr val="FFFFFF"/>
                </a:solidFill>
              </a:rPr>
              <a:t>4.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Regardless of the detection source, all potential Energy over issuances must be reviewed timely to determine if a referral to Program Integrity is required. The referral must be investigated and if appropriate, a claim established within the required time frames.</a:t>
            </a:r>
            <a:endParaRPr lang="en-US" sz="1600" dirty="0">
              <a:solidFill>
                <a:srgbClr val="FFFFFF"/>
              </a:solidFill>
            </a:endParaRPr>
          </a:p>
          <a:p>
            <a:pPr marL="0" indent="0">
              <a:buNone/>
            </a:pPr>
            <a:r>
              <a:rPr lang="en-US" sz="1600" dirty="0">
                <a:solidFill>
                  <a:srgbClr val="FFFFFF"/>
                </a:solidFill>
                <a:highlight>
                  <a:srgbClr val="808000"/>
                </a:highlight>
              </a:rPr>
              <a:t>When a claim is established and there are multiple debtors (head of household and authorized representative), enter all debtors in NC Fast on the same day the claim is established.  </a:t>
            </a:r>
          </a:p>
          <a:p>
            <a:pPr marL="0" indent="0">
              <a:buNone/>
            </a:pPr>
            <a:endParaRPr lang="en-US" sz="2400" dirty="0">
              <a:solidFill>
                <a:srgbClr val="FFFFFF"/>
              </a:solidFill>
            </a:endParaRPr>
          </a:p>
        </p:txBody>
      </p:sp>
    </p:spTree>
    <p:extLst>
      <p:ext uri="{BB962C8B-B14F-4D97-AF65-F5344CB8AC3E}">
        <p14:creationId xmlns:p14="http://schemas.microsoft.com/office/powerpoint/2010/main" val="727152030"/>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A9F7B4E-B03D-4F64-BE33-00D074458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1E373E2-354C-A330-03E7-CDE9C2FC98D6}"/>
              </a:ext>
            </a:extLst>
          </p:cNvPr>
          <p:cNvPicPr>
            <a:picLocks noChangeAspect="1"/>
          </p:cNvPicPr>
          <p:nvPr/>
        </p:nvPicPr>
        <p:blipFill>
          <a:blip r:embed="rId2">
            <a:alphaModFix amt="40000"/>
          </a:blip>
          <a:srcRect t="7838" b="7576"/>
          <a:stretch>
            <a:fillRect/>
          </a:stretch>
        </p:blipFill>
        <p:spPr>
          <a:xfrm>
            <a:off x="20" y="10"/>
            <a:ext cx="12191980" cy="6857990"/>
          </a:xfrm>
          <a:prstGeom prst="rect">
            <a:avLst/>
          </a:prstGeom>
        </p:spPr>
      </p:pic>
      <p:sp>
        <p:nvSpPr>
          <p:cNvPr id="18" name="sketchy line">
            <a:extLst>
              <a:ext uri="{FF2B5EF4-FFF2-40B4-BE49-F238E27FC236}">
                <a16:creationId xmlns:a16="http://schemas.microsoft.com/office/drawing/2014/main" id="{7E2BE7F7-CA89-4002-ACCE-A478AEA24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399" y="1681544"/>
            <a:ext cx="9692640" cy="18288"/>
          </a:xfrm>
          <a:custGeom>
            <a:avLst/>
            <a:gdLst>
              <a:gd name="connsiteX0" fmla="*/ 0 w 9692640"/>
              <a:gd name="connsiteY0" fmla="*/ 0 h 18288"/>
              <a:gd name="connsiteX1" fmla="*/ 401552 w 9692640"/>
              <a:gd name="connsiteY1" fmla="*/ 0 h 18288"/>
              <a:gd name="connsiteX2" fmla="*/ 996957 w 9692640"/>
              <a:gd name="connsiteY2" fmla="*/ 0 h 18288"/>
              <a:gd name="connsiteX3" fmla="*/ 1398509 w 9692640"/>
              <a:gd name="connsiteY3" fmla="*/ 0 h 18288"/>
              <a:gd name="connsiteX4" fmla="*/ 2090841 w 9692640"/>
              <a:gd name="connsiteY4" fmla="*/ 0 h 18288"/>
              <a:gd name="connsiteX5" fmla="*/ 2686246 w 9692640"/>
              <a:gd name="connsiteY5" fmla="*/ 0 h 18288"/>
              <a:gd name="connsiteX6" fmla="*/ 3475504 w 9692640"/>
              <a:gd name="connsiteY6" fmla="*/ 0 h 18288"/>
              <a:gd name="connsiteX7" fmla="*/ 4361688 w 9692640"/>
              <a:gd name="connsiteY7" fmla="*/ 0 h 18288"/>
              <a:gd name="connsiteX8" fmla="*/ 5054019 w 9692640"/>
              <a:gd name="connsiteY8" fmla="*/ 0 h 18288"/>
              <a:gd name="connsiteX9" fmla="*/ 5940204 w 9692640"/>
              <a:gd name="connsiteY9" fmla="*/ 0 h 18288"/>
              <a:gd name="connsiteX10" fmla="*/ 6632535 w 9692640"/>
              <a:gd name="connsiteY10" fmla="*/ 0 h 18288"/>
              <a:gd name="connsiteX11" fmla="*/ 7034087 w 9692640"/>
              <a:gd name="connsiteY11" fmla="*/ 0 h 18288"/>
              <a:gd name="connsiteX12" fmla="*/ 7532566 w 9692640"/>
              <a:gd name="connsiteY12" fmla="*/ 0 h 18288"/>
              <a:gd name="connsiteX13" fmla="*/ 8418750 w 9692640"/>
              <a:gd name="connsiteY13" fmla="*/ 0 h 18288"/>
              <a:gd name="connsiteX14" fmla="*/ 9692640 w 9692640"/>
              <a:gd name="connsiteY14" fmla="*/ 0 h 18288"/>
              <a:gd name="connsiteX15" fmla="*/ 9692640 w 9692640"/>
              <a:gd name="connsiteY15" fmla="*/ 18288 h 18288"/>
              <a:gd name="connsiteX16" fmla="*/ 9000309 w 9692640"/>
              <a:gd name="connsiteY16" fmla="*/ 18288 h 18288"/>
              <a:gd name="connsiteX17" fmla="*/ 8307977 w 9692640"/>
              <a:gd name="connsiteY17" fmla="*/ 18288 h 18288"/>
              <a:gd name="connsiteX18" fmla="*/ 7712572 w 9692640"/>
              <a:gd name="connsiteY18" fmla="*/ 18288 h 18288"/>
              <a:gd name="connsiteX19" fmla="*/ 7214093 w 9692640"/>
              <a:gd name="connsiteY19" fmla="*/ 18288 h 18288"/>
              <a:gd name="connsiteX20" fmla="*/ 6327909 w 9692640"/>
              <a:gd name="connsiteY20" fmla="*/ 18288 h 18288"/>
              <a:gd name="connsiteX21" fmla="*/ 5635578 w 9692640"/>
              <a:gd name="connsiteY21" fmla="*/ 18288 h 18288"/>
              <a:gd name="connsiteX22" fmla="*/ 4846320 w 9692640"/>
              <a:gd name="connsiteY22" fmla="*/ 18288 h 18288"/>
              <a:gd name="connsiteX23" fmla="*/ 4444768 w 9692640"/>
              <a:gd name="connsiteY23" fmla="*/ 18288 h 18288"/>
              <a:gd name="connsiteX24" fmla="*/ 3946289 w 9692640"/>
              <a:gd name="connsiteY24" fmla="*/ 18288 h 18288"/>
              <a:gd name="connsiteX25" fmla="*/ 3253958 w 9692640"/>
              <a:gd name="connsiteY25" fmla="*/ 18288 h 18288"/>
              <a:gd name="connsiteX26" fmla="*/ 2464700 w 9692640"/>
              <a:gd name="connsiteY26" fmla="*/ 18288 h 18288"/>
              <a:gd name="connsiteX27" fmla="*/ 2063148 w 9692640"/>
              <a:gd name="connsiteY27" fmla="*/ 18288 h 18288"/>
              <a:gd name="connsiteX28" fmla="*/ 1661595 w 9692640"/>
              <a:gd name="connsiteY28" fmla="*/ 18288 h 18288"/>
              <a:gd name="connsiteX29" fmla="*/ 969264 w 9692640"/>
              <a:gd name="connsiteY29" fmla="*/ 18288 h 18288"/>
              <a:gd name="connsiteX30" fmla="*/ 0 w 9692640"/>
              <a:gd name="connsiteY30" fmla="*/ 18288 h 18288"/>
              <a:gd name="connsiteX31" fmla="*/ 0 w 9692640"/>
              <a:gd name="connsiteY3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692640" h="18288" fill="none" extrusionOk="0">
                <a:moveTo>
                  <a:pt x="0" y="0"/>
                </a:moveTo>
                <a:cubicBezTo>
                  <a:pt x="142992" y="4732"/>
                  <a:pt x="265909" y="-3365"/>
                  <a:pt x="401552" y="0"/>
                </a:cubicBezTo>
                <a:cubicBezTo>
                  <a:pt x="537195" y="3365"/>
                  <a:pt x="738153" y="6482"/>
                  <a:pt x="996957" y="0"/>
                </a:cubicBezTo>
                <a:cubicBezTo>
                  <a:pt x="1255762" y="-6482"/>
                  <a:pt x="1280511" y="12509"/>
                  <a:pt x="1398509" y="0"/>
                </a:cubicBezTo>
                <a:cubicBezTo>
                  <a:pt x="1516507" y="-12509"/>
                  <a:pt x="1782573" y="-31523"/>
                  <a:pt x="2090841" y="0"/>
                </a:cubicBezTo>
                <a:cubicBezTo>
                  <a:pt x="2399109" y="31523"/>
                  <a:pt x="2488380" y="26286"/>
                  <a:pt x="2686246" y="0"/>
                </a:cubicBezTo>
                <a:cubicBezTo>
                  <a:pt x="2884112" y="-26286"/>
                  <a:pt x="3186024" y="-14734"/>
                  <a:pt x="3475504" y="0"/>
                </a:cubicBezTo>
                <a:cubicBezTo>
                  <a:pt x="3764984" y="14734"/>
                  <a:pt x="4053017" y="43292"/>
                  <a:pt x="4361688" y="0"/>
                </a:cubicBezTo>
                <a:cubicBezTo>
                  <a:pt x="4670359" y="-43292"/>
                  <a:pt x="4736164" y="-729"/>
                  <a:pt x="5054019" y="0"/>
                </a:cubicBezTo>
                <a:cubicBezTo>
                  <a:pt x="5371874" y="729"/>
                  <a:pt x="5543528" y="-22963"/>
                  <a:pt x="5940204" y="0"/>
                </a:cubicBezTo>
                <a:cubicBezTo>
                  <a:pt x="6336881" y="22963"/>
                  <a:pt x="6423838" y="6469"/>
                  <a:pt x="6632535" y="0"/>
                </a:cubicBezTo>
                <a:cubicBezTo>
                  <a:pt x="6841232" y="-6469"/>
                  <a:pt x="6852819" y="17036"/>
                  <a:pt x="7034087" y="0"/>
                </a:cubicBezTo>
                <a:cubicBezTo>
                  <a:pt x="7215355" y="-17036"/>
                  <a:pt x="7313136" y="11151"/>
                  <a:pt x="7532566" y="0"/>
                </a:cubicBezTo>
                <a:cubicBezTo>
                  <a:pt x="7751996" y="-11151"/>
                  <a:pt x="8015001" y="25614"/>
                  <a:pt x="8418750" y="0"/>
                </a:cubicBezTo>
                <a:cubicBezTo>
                  <a:pt x="8822499" y="-25614"/>
                  <a:pt x="9163239" y="48603"/>
                  <a:pt x="9692640" y="0"/>
                </a:cubicBezTo>
                <a:cubicBezTo>
                  <a:pt x="9691955" y="4437"/>
                  <a:pt x="9693170" y="10717"/>
                  <a:pt x="9692640" y="18288"/>
                </a:cubicBezTo>
                <a:cubicBezTo>
                  <a:pt x="9545125" y="42172"/>
                  <a:pt x="9164259" y="6706"/>
                  <a:pt x="9000309" y="18288"/>
                </a:cubicBezTo>
                <a:cubicBezTo>
                  <a:pt x="8836359" y="29870"/>
                  <a:pt x="8521035" y="-14108"/>
                  <a:pt x="8307977" y="18288"/>
                </a:cubicBezTo>
                <a:cubicBezTo>
                  <a:pt x="8094919" y="50684"/>
                  <a:pt x="7881757" y="11235"/>
                  <a:pt x="7712572" y="18288"/>
                </a:cubicBezTo>
                <a:cubicBezTo>
                  <a:pt x="7543387" y="25341"/>
                  <a:pt x="7358861" y="20625"/>
                  <a:pt x="7214093" y="18288"/>
                </a:cubicBezTo>
                <a:cubicBezTo>
                  <a:pt x="7069325" y="15951"/>
                  <a:pt x="6523705" y="52160"/>
                  <a:pt x="6327909" y="18288"/>
                </a:cubicBezTo>
                <a:cubicBezTo>
                  <a:pt x="6132113" y="-15584"/>
                  <a:pt x="5923847" y="21204"/>
                  <a:pt x="5635578" y="18288"/>
                </a:cubicBezTo>
                <a:cubicBezTo>
                  <a:pt x="5347309" y="15372"/>
                  <a:pt x="5114749" y="50642"/>
                  <a:pt x="4846320" y="18288"/>
                </a:cubicBezTo>
                <a:cubicBezTo>
                  <a:pt x="4577891" y="-14066"/>
                  <a:pt x="4576701" y="1487"/>
                  <a:pt x="4444768" y="18288"/>
                </a:cubicBezTo>
                <a:cubicBezTo>
                  <a:pt x="4312835" y="35089"/>
                  <a:pt x="4112575" y="15158"/>
                  <a:pt x="3946289" y="18288"/>
                </a:cubicBezTo>
                <a:cubicBezTo>
                  <a:pt x="3780003" y="21418"/>
                  <a:pt x="3396009" y="18797"/>
                  <a:pt x="3253958" y="18288"/>
                </a:cubicBezTo>
                <a:cubicBezTo>
                  <a:pt x="3111907" y="17779"/>
                  <a:pt x="2760272" y="57223"/>
                  <a:pt x="2464700" y="18288"/>
                </a:cubicBezTo>
                <a:cubicBezTo>
                  <a:pt x="2169128" y="-20647"/>
                  <a:pt x="2232262" y="7960"/>
                  <a:pt x="2063148" y="18288"/>
                </a:cubicBezTo>
                <a:cubicBezTo>
                  <a:pt x="1894034" y="28616"/>
                  <a:pt x="1799338" y="3019"/>
                  <a:pt x="1661595" y="18288"/>
                </a:cubicBezTo>
                <a:cubicBezTo>
                  <a:pt x="1523852" y="33557"/>
                  <a:pt x="1113928" y="-4352"/>
                  <a:pt x="969264" y="18288"/>
                </a:cubicBezTo>
                <a:cubicBezTo>
                  <a:pt x="824600" y="40928"/>
                  <a:pt x="356149" y="-3128"/>
                  <a:pt x="0" y="18288"/>
                </a:cubicBezTo>
                <a:cubicBezTo>
                  <a:pt x="-540" y="12521"/>
                  <a:pt x="894" y="7749"/>
                  <a:pt x="0" y="0"/>
                </a:cubicBezTo>
                <a:close/>
              </a:path>
              <a:path w="9692640" h="18288" stroke="0" extrusionOk="0">
                <a:moveTo>
                  <a:pt x="0" y="0"/>
                </a:moveTo>
                <a:cubicBezTo>
                  <a:pt x="162642" y="3864"/>
                  <a:pt x="346119" y="-18364"/>
                  <a:pt x="498479" y="0"/>
                </a:cubicBezTo>
                <a:cubicBezTo>
                  <a:pt x="650839" y="18364"/>
                  <a:pt x="712065" y="-9389"/>
                  <a:pt x="900031" y="0"/>
                </a:cubicBezTo>
                <a:cubicBezTo>
                  <a:pt x="1087997" y="9389"/>
                  <a:pt x="1177291" y="3685"/>
                  <a:pt x="1398509" y="0"/>
                </a:cubicBezTo>
                <a:cubicBezTo>
                  <a:pt x="1619727" y="-3685"/>
                  <a:pt x="1874008" y="-8897"/>
                  <a:pt x="2090841" y="0"/>
                </a:cubicBezTo>
                <a:cubicBezTo>
                  <a:pt x="2307674" y="8897"/>
                  <a:pt x="2573432" y="-313"/>
                  <a:pt x="2880099" y="0"/>
                </a:cubicBezTo>
                <a:cubicBezTo>
                  <a:pt x="3186766" y="313"/>
                  <a:pt x="3422577" y="10664"/>
                  <a:pt x="3766283" y="0"/>
                </a:cubicBezTo>
                <a:cubicBezTo>
                  <a:pt x="4109989" y="-10664"/>
                  <a:pt x="4342683" y="-32873"/>
                  <a:pt x="4652467" y="0"/>
                </a:cubicBezTo>
                <a:cubicBezTo>
                  <a:pt x="4962251" y="32873"/>
                  <a:pt x="5122120" y="29155"/>
                  <a:pt x="5247872" y="0"/>
                </a:cubicBezTo>
                <a:cubicBezTo>
                  <a:pt x="5373625" y="-29155"/>
                  <a:pt x="5749491" y="1706"/>
                  <a:pt x="6037130" y="0"/>
                </a:cubicBezTo>
                <a:cubicBezTo>
                  <a:pt x="6324769" y="-1706"/>
                  <a:pt x="6531407" y="1172"/>
                  <a:pt x="6729461" y="0"/>
                </a:cubicBezTo>
                <a:cubicBezTo>
                  <a:pt x="6927515" y="-1172"/>
                  <a:pt x="7096794" y="-1520"/>
                  <a:pt x="7324867" y="0"/>
                </a:cubicBezTo>
                <a:cubicBezTo>
                  <a:pt x="7552940" y="1520"/>
                  <a:pt x="7878827" y="-17110"/>
                  <a:pt x="8114124" y="0"/>
                </a:cubicBezTo>
                <a:cubicBezTo>
                  <a:pt x="8349421" y="17110"/>
                  <a:pt x="8334208" y="15114"/>
                  <a:pt x="8515677" y="0"/>
                </a:cubicBezTo>
                <a:cubicBezTo>
                  <a:pt x="8697146" y="-15114"/>
                  <a:pt x="9236164" y="22466"/>
                  <a:pt x="9692640" y="0"/>
                </a:cubicBezTo>
                <a:cubicBezTo>
                  <a:pt x="9692735" y="8251"/>
                  <a:pt x="9692514" y="12333"/>
                  <a:pt x="9692640" y="18288"/>
                </a:cubicBezTo>
                <a:cubicBezTo>
                  <a:pt x="9410102" y="47398"/>
                  <a:pt x="9172773" y="7109"/>
                  <a:pt x="9000309" y="18288"/>
                </a:cubicBezTo>
                <a:cubicBezTo>
                  <a:pt x="8827845" y="29467"/>
                  <a:pt x="8713608" y="28372"/>
                  <a:pt x="8501830" y="18288"/>
                </a:cubicBezTo>
                <a:cubicBezTo>
                  <a:pt x="8290052" y="8204"/>
                  <a:pt x="7893416" y="3561"/>
                  <a:pt x="7712572" y="18288"/>
                </a:cubicBezTo>
                <a:cubicBezTo>
                  <a:pt x="7531728" y="33015"/>
                  <a:pt x="7480716" y="17052"/>
                  <a:pt x="7311020" y="18288"/>
                </a:cubicBezTo>
                <a:cubicBezTo>
                  <a:pt x="7141324" y="19524"/>
                  <a:pt x="6962706" y="15975"/>
                  <a:pt x="6618688" y="18288"/>
                </a:cubicBezTo>
                <a:cubicBezTo>
                  <a:pt x="6274670" y="20601"/>
                  <a:pt x="6230664" y="-1692"/>
                  <a:pt x="6120210" y="18288"/>
                </a:cubicBezTo>
                <a:cubicBezTo>
                  <a:pt x="6009756" y="38268"/>
                  <a:pt x="5442516" y="28115"/>
                  <a:pt x="5234026" y="18288"/>
                </a:cubicBezTo>
                <a:cubicBezTo>
                  <a:pt x="5025536" y="8461"/>
                  <a:pt x="4953693" y="18182"/>
                  <a:pt x="4832473" y="18288"/>
                </a:cubicBezTo>
                <a:cubicBezTo>
                  <a:pt x="4711253" y="18394"/>
                  <a:pt x="4414565" y="-11251"/>
                  <a:pt x="4140142" y="18288"/>
                </a:cubicBezTo>
                <a:cubicBezTo>
                  <a:pt x="3865719" y="47827"/>
                  <a:pt x="3819081" y="16772"/>
                  <a:pt x="3738590" y="18288"/>
                </a:cubicBezTo>
                <a:cubicBezTo>
                  <a:pt x="3658099" y="19804"/>
                  <a:pt x="3427576" y="1385"/>
                  <a:pt x="3240111" y="18288"/>
                </a:cubicBezTo>
                <a:cubicBezTo>
                  <a:pt x="3052646" y="35191"/>
                  <a:pt x="2749652" y="-13914"/>
                  <a:pt x="2450853" y="18288"/>
                </a:cubicBezTo>
                <a:cubicBezTo>
                  <a:pt x="2152054" y="50490"/>
                  <a:pt x="1928331" y="61101"/>
                  <a:pt x="1564669" y="18288"/>
                </a:cubicBezTo>
                <a:cubicBezTo>
                  <a:pt x="1201007" y="-24525"/>
                  <a:pt x="1217828" y="-275"/>
                  <a:pt x="1066190" y="18288"/>
                </a:cubicBezTo>
                <a:cubicBezTo>
                  <a:pt x="914552" y="36851"/>
                  <a:pt x="418290" y="-14785"/>
                  <a:pt x="0" y="18288"/>
                </a:cubicBezTo>
                <a:cubicBezTo>
                  <a:pt x="641" y="14236"/>
                  <a:pt x="889" y="755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extBox 1">
            <a:extLst>
              <a:ext uri="{FF2B5EF4-FFF2-40B4-BE49-F238E27FC236}">
                <a16:creationId xmlns:a16="http://schemas.microsoft.com/office/drawing/2014/main" id="{77B4E8C1-3868-2C96-EC01-4A611FCE04B4}"/>
              </a:ext>
            </a:extLst>
          </p:cNvPr>
          <p:cNvGraphicFramePr/>
          <p:nvPr>
            <p:extLst>
              <p:ext uri="{D42A27DB-BD31-4B8C-83A1-F6EECF244321}">
                <p14:modId xmlns:p14="http://schemas.microsoft.com/office/powerpoint/2010/main" val="1340783108"/>
              </p:ext>
            </p:extLst>
          </p:nvPr>
        </p:nvGraphicFramePr>
        <p:xfrm>
          <a:off x="838200" y="2004446"/>
          <a:ext cx="10515600" cy="41768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48C72A7F-BEDB-200B-676D-1F5C4D2AA19F}"/>
              </a:ext>
            </a:extLst>
          </p:cNvPr>
          <p:cNvSpPr txBox="1"/>
          <p:nvPr/>
        </p:nvSpPr>
        <p:spPr>
          <a:xfrm>
            <a:off x="1014984" y="402336"/>
            <a:ext cx="10168128" cy="707886"/>
          </a:xfrm>
          <a:prstGeom prst="rect">
            <a:avLst/>
          </a:prstGeom>
          <a:noFill/>
        </p:spPr>
        <p:txBody>
          <a:bodyPr wrap="square" rtlCol="0">
            <a:spAutoFit/>
          </a:bodyPr>
          <a:lstStyle/>
          <a:p>
            <a:r>
              <a:rPr lang="en-US" sz="4000" kern="1200" dirty="0">
                <a:solidFill>
                  <a:srgbClr val="FFFFFF"/>
                </a:solidFill>
                <a:latin typeface="+mj-lt"/>
                <a:ea typeface="+mj-ea"/>
                <a:cs typeface="+mj-cs"/>
              </a:rPr>
              <a:t>141.02 Determining the </a:t>
            </a:r>
            <a:r>
              <a:rPr lang="en-US" sz="4000" kern="1200" dirty="0" err="1">
                <a:solidFill>
                  <a:srgbClr val="FFFFFF"/>
                </a:solidFill>
                <a:latin typeface="+mj-lt"/>
                <a:ea typeface="+mj-ea"/>
                <a:cs typeface="+mj-cs"/>
              </a:rPr>
              <a:t>Overissuance</a:t>
            </a:r>
            <a:r>
              <a:rPr lang="en-US" sz="4000" kern="1200" dirty="0">
                <a:solidFill>
                  <a:srgbClr val="FFFFFF"/>
                </a:solidFill>
                <a:latin typeface="+mj-lt"/>
                <a:ea typeface="+mj-ea"/>
                <a:cs typeface="+mj-cs"/>
              </a:rPr>
              <a:t> Amount</a:t>
            </a:r>
            <a:endParaRPr lang="en-US" sz="4000" dirty="0"/>
          </a:p>
        </p:txBody>
      </p:sp>
    </p:spTree>
    <p:extLst>
      <p:ext uri="{BB962C8B-B14F-4D97-AF65-F5344CB8AC3E}">
        <p14:creationId xmlns:p14="http://schemas.microsoft.com/office/powerpoint/2010/main" val="27456041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9D242-DF72-DA5C-9619-E191DABF181A}"/>
              </a:ext>
            </a:extLst>
          </p:cNvPr>
          <p:cNvSpPr>
            <a:spLocks noGrp="1"/>
          </p:cNvSpPr>
          <p:nvPr>
            <p:ph type="title"/>
          </p:nvPr>
        </p:nvSpPr>
        <p:spPr/>
        <p:txBody>
          <a:bodyPr/>
          <a:lstStyle/>
          <a:p>
            <a:r>
              <a:rPr lang="en-US" dirty="0"/>
              <a:t>EXAMPLES</a:t>
            </a:r>
          </a:p>
        </p:txBody>
      </p:sp>
      <p:sp>
        <p:nvSpPr>
          <p:cNvPr id="3" name="TextBox 2">
            <a:extLst>
              <a:ext uri="{FF2B5EF4-FFF2-40B4-BE49-F238E27FC236}">
                <a16:creationId xmlns:a16="http://schemas.microsoft.com/office/drawing/2014/main" id="{FE85124B-4B62-B782-0177-82AD22ABA12A}"/>
              </a:ext>
            </a:extLst>
          </p:cNvPr>
          <p:cNvSpPr txBox="1"/>
          <p:nvPr/>
        </p:nvSpPr>
        <p:spPr>
          <a:xfrm>
            <a:off x="713232" y="1801368"/>
            <a:ext cx="10899648" cy="2862322"/>
          </a:xfrm>
          <a:prstGeom prst="rect">
            <a:avLst/>
          </a:prstGeom>
          <a:noFill/>
        </p:spPr>
        <p:txBody>
          <a:bodyPr wrap="square" rtlCol="0">
            <a:spAutoFit/>
          </a:bodyPr>
          <a:lstStyle/>
          <a:p>
            <a:r>
              <a:rPr lang="en-US" sz="1800" kern="100" dirty="0">
                <a:effectLst/>
                <a:latin typeface="Aptos" panose="020B0004020202020204" pitchFamily="34" charset="0"/>
                <a:ea typeface="Aptos" panose="020B0004020202020204" pitchFamily="34" charset="0"/>
                <a:cs typeface="Times New Roman" panose="02020603050405020304" pitchFamily="18" charset="0"/>
              </a:rPr>
              <a:t>Example 1: A client applied for LIEAP on 1/27/25. The household consisted of two adults and three children. Both adults in the home are employed and provided their January check stubs. The caseworker only included one of the adult members income and the household and was approved for $400. If the caseworker had included all the household’s income, the household would have been over the income limit. This would be considered a County Responsible Overpayment (CROP).</a:t>
            </a:r>
          </a:p>
          <a:p>
            <a:endParaRPr lang="en-US" kern="100" dirty="0">
              <a:latin typeface="Aptos" panose="020B0004020202020204" pitchFamily="34" charset="0"/>
              <a:ea typeface="Aptos" panose="020B0004020202020204" pitchFamily="34" charset="0"/>
              <a:cs typeface="Times New Roman" panose="02020603050405020304" pitchFamily="18" charset="0"/>
            </a:endParaRPr>
          </a:p>
          <a:p>
            <a:r>
              <a:rPr lang="en-US" kern="100" dirty="0">
                <a:latin typeface="Aptos" panose="020B0004020202020204" pitchFamily="34" charset="0"/>
                <a:ea typeface="Aptos" panose="020B0004020202020204" pitchFamily="34" charset="0"/>
                <a:cs typeface="Times New Roman" panose="02020603050405020304" pitchFamily="18" charset="0"/>
              </a:rPr>
              <a:t>Example 2: A client applied for LIEAP and was approved for $300. Due to a system defect in issuing payments, the provider received a duplicate payment. This would be considered a State Responsible Overpayment (SROP).</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4756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7" name="Rectangle 14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529D66-BEA7-0FF8-9887-47FCE3B3997E}"/>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141.03 Determining the Over-Issuance Amount When Verification Cannot be Obtained</a:t>
            </a:r>
          </a:p>
        </p:txBody>
      </p:sp>
      <p:sp>
        <p:nvSpPr>
          <p:cNvPr id="127" name="Content Placeholder 4">
            <a:extLst>
              <a:ext uri="{FF2B5EF4-FFF2-40B4-BE49-F238E27FC236}">
                <a16:creationId xmlns:a16="http://schemas.microsoft.com/office/drawing/2014/main" id="{1ACCD8A0-1030-8A56-6C5F-27CE91E9E9C8}"/>
              </a:ext>
            </a:extLst>
          </p:cNvPr>
          <p:cNvSpPr>
            <a:spLocks noGrp="1"/>
          </p:cNvSpPr>
          <p:nvPr>
            <p:ph idx="1"/>
          </p:nvPr>
        </p:nvSpPr>
        <p:spPr>
          <a:xfrm>
            <a:off x="1233982" y="2179817"/>
            <a:ext cx="9724031" cy="4678183"/>
          </a:xfrm>
        </p:spPr>
        <p:txBody>
          <a:bodyPr anchor="ctr">
            <a:normAutofit fontScale="62500" lnSpcReduction="20000"/>
          </a:bodyPr>
          <a:lstStyle/>
          <a:p>
            <a:pPr marL="0" indent="0">
              <a:buNone/>
            </a:pPr>
            <a:r>
              <a:rPr lang="en-US" sz="3100" dirty="0"/>
              <a:t>If a third party fails/refuses to provide requested verification, take the following actions.</a:t>
            </a:r>
          </a:p>
          <a:p>
            <a:endParaRPr lang="en-US" sz="1600" dirty="0"/>
          </a:p>
          <a:p>
            <a:pPr marL="342900" indent="-342900">
              <a:buFont typeface="+mj-lt"/>
              <a:buAutoNum type="arabicPeriod"/>
            </a:pPr>
            <a:r>
              <a:rPr lang="en-US" sz="2900" dirty="0"/>
              <a:t>If a response is not received from the first request for verification within 30 calendar days, send a second request.</a:t>
            </a:r>
          </a:p>
          <a:p>
            <a:pPr marL="342900" indent="-342900">
              <a:buFont typeface="+mj-lt"/>
              <a:buAutoNum type="arabicPeriod"/>
            </a:pPr>
            <a:r>
              <a:rPr lang="en-US" sz="2900" dirty="0"/>
              <a:t>If a response to the second request is not received within 15 calendar days, contact the client. Do not require the client to come into the office. Send a DSS 8231, Request for information to request necessary verification or assistance obtaining the verification. </a:t>
            </a:r>
          </a:p>
          <a:p>
            <a:pPr marL="342900" indent="-342900">
              <a:buFont typeface="+mj-lt"/>
              <a:buAutoNum type="arabicPeriod"/>
            </a:pPr>
            <a:r>
              <a:rPr lang="en-US" sz="2900" dirty="0"/>
              <a:t>If the client is unable or unwilling to provide the required verification, calculate the over-issuance using wage match or other readily  available sources.</a:t>
            </a:r>
          </a:p>
          <a:p>
            <a:pPr marL="342900" indent="-342900">
              <a:buFont typeface="+mj-lt"/>
              <a:buAutoNum type="arabicPeriod"/>
            </a:pPr>
            <a:r>
              <a:rPr lang="en-US" sz="2900" dirty="0"/>
              <a:t>It is not possible to establish a claim if verification cannot be obtained from any source. Document and flag the record that there is an outstanding claim which cannot be established. </a:t>
            </a:r>
          </a:p>
          <a:p>
            <a:pPr marL="342900" indent="-342900">
              <a:buFont typeface="+mj-lt"/>
              <a:buAutoNum type="arabicPeriod"/>
            </a:pPr>
            <a:r>
              <a:rPr lang="en-US" sz="2900" dirty="0"/>
              <a:t>Do not deny future participation if the claim cannot be established due to failure or refusal of a third party or client to cooperate.</a:t>
            </a:r>
          </a:p>
          <a:p>
            <a:pPr marL="342900" indent="-342900">
              <a:buFont typeface="+mj-lt"/>
              <a:buAutoNum type="arabicPeriod"/>
            </a:pPr>
            <a:r>
              <a:rPr lang="en-US" sz="2900" dirty="0"/>
              <a:t>Document the partially completed DSS -1682 as a suspected over-issuance and the reason the claim has not been established. Unsubstantiate and close the referral in NC Fast. Open a new referral if the verification becomes available later. </a:t>
            </a:r>
          </a:p>
          <a:p>
            <a:endParaRPr lang="en-US" sz="2200" dirty="0"/>
          </a:p>
          <a:p>
            <a:endParaRPr lang="en-US" sz="1400" dirty="0"/>
          </a:p>
          <a:p>
            <a:endParaRPr lang="en-US" sz="1400" dirty="0"/>
          </a:p>
          <a:p>
            <a:endParaRPr lang="en-US" sz="1400" dirty="0"/>
          </a:p>
        </p:txBody>
      </p:sp>
    </p:spTree>
    <p:extLst>
      <p:ext uri="{BB962C8B-B14F-4D97-AF65-F5344CB8AC3E}">
        <p14:creationId xmlns:p14="http://schemas.microsoft.com/office/powerpoint/2010/main" val="739930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9" name="Rectangle 12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1" name="Rectangle 13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Freeform: Shape 13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1" name="Rectangle 14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D4155302-BF68-B7C4-4797-ABAA26F64E33}"/>
              </a:ext>
            </a:extLst>
          </p:cNvPr>
          <p:cNvSpPr txBox="1"/>
          <p:nvPr/>
        </p:nvSpPr>
        <p:spPr>
          <a:xfrm>
            <a:off x="4810259" y="649480"/>
            <a:ext cx="6555347" cy="5546047"/>
          </a:xfrm>
          <a:prstGeom prst="rect">
            <a:avLst/>
          </a:prstGeom>
        </p:spPr>
        <p:txBody>
          <a:bodyPr vert="horz" lIns="91440" tIns="45720" rIns="91440" bIns="45720" rtlCol="0" anchor="ctr">
            <a:normAutofit lnSpcReduction="10000"/>
          </a:bodyPr>
          <a:lstStyle/>
          <a:p>
            <a:pPr>
              <a:lnSpc>
                <a:spcPct val="90000"/>
              </a:lnSpc>
              <a:spcAft>
                <a:spcPts val="600"/>
              </a:spcAft>
            </a:pPr>
            <a:r>
              <a:rPr lang="en-US" sz="2000" dirty="0"/>
              <a:t>B. Client Failure/Refusal to Cooperate with the Investigator</a:t>
            </a:r>
          </a:p>
          <a:p>
            <a:pPr>
              <a:lnSpc>
                <a:spcPct val="90000"/>
              </a:lnSpc>
              <a:spcAft>
                <a:spcPts val="600"/>
              </a:spcAft>
            </a:pPr>
            <a:endParaRPr lang="en-US" sz="1600" dirty="0"/>
          </a:p>
          <a:p>
            <a:pPr>
              <a:lnSpc>
                <a:spcPct val="90000"/>
              </a:lnSpc>
              <a:spcAft>
                <a:spcPts val="600"/>
              </a:spcAft>
            </a:pPr>
            <a:r>
              <a:rPr lang="en-US" sz="1600" dirty="0"/>
              <a:t>If a client fails/refuses to provide verification or refuses to allow a third party to release information, do not consider the household ineligible for the months when a suspected over-issuance may have occurred. Use a DSS-8231, Request for Information, to request verification. Do not require a client to come into the agency or threaten any action to require the household to cooperate. Take the following actions.</a:t>
            </a:r>
          </a:p>
          <a:p>
            <a:pPr indent="-228600">
              <a:lnSpc>
                <a:spcPct val="90000"/>
              </a:lnSpc>
              <a:spcAft>
                <a:spcPts val="600"/>
              </a:spcAft>
              <a:buFont typeface="Arial" panose="020B0604020202020204" pitchFamily="34" charset="0"/>
              <a:buChar char="•"/>
            </a:pPr>
            <a:endParaRPr lang="en-US" sz="1600" dirty="0"/>
          </a:p>
          <a:p>
            <a:pPr marL="342900" indent="-228600">
              <a:lnSpc>
                <a:spcPct val="90000"/>
              </a:lnSpc>
              <a:spcAft>
                <a:spcPts val="600"/>
              </a:spcAft>
              <a:buFont typeface="Arial" panose="020B0604020202020204" pitchFamily="34" charset="0"/>
              <a:buChar char="•"/>
            </a:pPr>
            <a:r>
              <a:rPr lang="en-US" sz="1600" dirty="0"/>
              <a:t>Calculate the over-issuance using information verified through any available source. For example, use wage match for unreported wages. If the client contests the use of wage match and verification is subsequently received, recalculate the claim using the verified information.</a:t>
            </a:r>
          </a:p>
          <a:p>
            <a:pPr marL="342900" indent="-228600">
              <a:lnSpc>
                <a:spcPct val="90000"/>
              </a:lnSpc>
              <a:spcAft>
                <a:spcPts val="600"/>
              </a:spcAft>
              <a:buFont typeface="Arial" panose="020B0604020202020204" pitchFamily="34" charset="0"/>
              <a:buChar char="•"/>
            </a:pPr>
            <a:r>
              <a:rPr lang="en-US" sz="1600" dirty="0"/>
              <a:t>Do not establish a claim if verification cannot be obtained. Document and flag the record and document the claims file. </a:t>
            </a:r>
          </a:p>
          <a:p>
            <a:pPr marL="342900" indent="-228600">
              <a:lnSpc>
                <a:spcPct val="90000"/>
              </a:lnSpc>
              <a:spcAft>
                <a:spcPts val="600"/>
              </a:spcAft>
              <a:buFont typeface="Arial" panose="020B0604020202020204" pitchFamily="34" charset="0"/>
              <a:buChar char="•"/>
            </a:pPr>
            <a:r>
              <a:rPr lang="en-US" sz="1600" dirty="0"/>
              <a:t>Document the partially completed DSS-1682 as a suspected over-issuance and the reason the claim cannot be established. Close the referral as unsubstantiated in NC Fast.</a:t>
            </a:r>
          </a:p>
          <a:p>
            <a:pPr marL="342900" indent="-228600">
              <a:lnSpc>
                <a:spcPct val="90000"/>
              </a:lnSpc>
              <a:spcAft>
                <a:spcPts val="600"/>
              </a:spcAft>
              <a:buFont typeface="Arial" panose="020B0604020202020204" pitchFamily="34" charset="0"/>
              <a:buChar char="•"/>
            </a:pPr>
            <a:r>
              <a:rPr lang="en-US" sz="1600" dirty="0"/>
              <a:t>Open a new referral and establish the claim if the client subsequently cooperates. </a:t>
            </a:r>
          </a:p>
        </p:txBody>
      </p:sp>
    </p:spTree>
    <p:extLst>
      <p:ext uri="{BB962C8B-B14F-4D97-AF65-F5344CB8AC3E}">
        <p14:creationId xmlns:p14="http://schemas.microsoft.com/office/powerpoint/2010/main" val="905056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C254AC-958E-86F3-294F-43310E3A7DD8}"/>
              </a:ext>
            </a:extLst>
          </p:cNvPr>
          <p:cNvSpPr>
            <a:spLocks noGrp="1"/>
          </p:cNvSpPr>
          <p:nvPr>
            <p:ph type="title"/>
          </p:nvPr>
        </p:nvSpPr>
        <p:spPr>
          <a:xfrm>
            <a:off x="838200" y="557188"/>
            <a:ext cx="10515600" cy="1133499"/>
          </a:xfrm>
        </p:spPr>
        <p:txBody>
          <a:bodyPr vert="horz" lIns="91440" tIns="45720" rIns="91440" bIns="45720" rtlCol="0" anchor="ctr">
            <a:normAutofit/>
          </a:bodyPr>
          <a:lstStyle/>
          <a:p>
            <a:pPr algn="ctr"/>
            <a:r>
              <a:rPr lang="en-US" sz="5200" kern="1200">
                <a:solidFill>
                  <a:schemeClr val="tx1"/>
                </a:solidFill>
                <a:latin typeface="+mj-lt"/>
                <a:ea typeface="+mj-ea"/>
                <a:cs typeface="+mj-cs"/>
              </a:rPr>
              <a:t>141.04 Client Interviews</a:t>
            </a:r>
          </a:p>
        </p:txBody>
      </p:sp>
      <p:graphicFrame>
        <p:nvGraphicFramePr>
          <p:cNvPr id="43" name="TextBox 40">
            <a:extLst>
              <a:ext uri="{FF2B5EF4-FFF2-40B4-BE49-F238E27FC236}">
                <a16:creationId xmlns:a16="http://schemas.microsoft.com/office/drawing/2014/main" id="{D8C6993C-386C-9327-8466-106BF32254C5}"/>
              </a:ext>
            </a:extLst>
          </p:cNvPr>
          <p:cNvGraphicFramePr/>
          <p:nvPr>
            <p:extLst>
              <p:ext uri="{D42A27DB-BD31-4B8C-83A1-F6EECF244321}">
                <p14:modId xmlns:p14="http://schemas.microsoft.com/office/powerpoint/2010/main" val="1903830600"/>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909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92A4AFA0-9296-9DBB-5021-D04D4DBED743}"/>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5C8A7D68-FEFB-E576-270D-45AC38A561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635788-7E61-A70C-6012-D8E85E9B305C}"/>
              </a:ext>
              <a:ext uri="{C183D7F6-B498-43B3-948B-1728B52AA6E4}">
                <adec:decorative xmlns:adec="http://schemas.microsoft.com/office/drawing/2017/decorative" val="0"/>
              </a:ext>
            </a:extLst>
          </p:cNvPr>
          <p:cNvSpPr>
            <a:spLocks noGrp="1"/>
          </p:cNvSpPr>
          <p:nvPr>
            <p:ph type="title"/>
          </p:nvPr>
        </p:nvSpPr>
        <p:spPr>
          <a:xfrm>
            <a:off x="762000" y="71525"/>
            <a:ext cx="10515600" cy="1325563"/>
          </a:xfrm>
        </p:spPr>
        <p:txBody>
          <a:bodyPr>
            <a:normAutofit/>
          </a:bodyPr>
          <a:lstStyle/>
          <a:p>
            <a:r>
              <a:rPr lang="en-US" sz="2800" kern="1200" dirty="0">
                <a:solidFill>
                  <a:srgbClr val="FFFFFF"/>
                </a:solidFill>
                <a:latin typeface="+mj-lt"/>
                <a:ea typeface="+mj-ea"/>
                <a:cs typeface="+mj-cs"/>
              </a:rPr>
              <a:t>141.05 Collecting the AE Claim</a:t>
            </a:r>
            <a:endParaRPr lang="en-US" sz="2800" dirty="0">
              <a:solidFill>
                <a:srgbClr val="FFFFFF"/>
              </a:solidFill>
            </a:endParaRPr>
          </a:p>
        </p:txBody>
      </p:sp>
      <p:cxnSp>
        <p:nvCxnSpPr>
          <p:cNvPr id="20" name="Straight Connector 19">
            <a:extLst>
              <a:ext uri="{FF2B5EF4-FFF2-40B4-BE49-F238E27FC236}">
                <a16:creationId xmlns:a16="http://schemas.microsoft.com/office/drawing/2014/main" id="{802167A5-7A4E-66AE-7B65-733E130514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3259892-9DD3-0448-7E57-1842DB413E92}"/>
              </a:ext>
            </a:extLst>
          </p:cNvPr>
          <p:cNvSpPr>
            <a:spLocks noGrp="1"/>
          </p:cNvSpPr>
          <p:nvPr>
            <p:ph sz="half" idx="1"/>
          </p:nvPr>
        </p:nvSpPr>
        <p:spPr>
          <a:xfrm>
            <a:off x="922020" y="1622653"/>
            <a:ext cx="5097780" cy="3910617"/>
          </a:xfrm>
        </p:spPr>
        <p:txBody>
          <a:bodyPr>
            <a:noAutofit/>
          </a:bodyPr>
          <a:lstStyle/>
          <a:p>
            <a:pPr marL="342900" indent="-342900">
              <a:buAutoNum type="alphaUcPeriod"/>
            </a:pPr>
            <a:r>
              <a:rPr lang="en-US" sz="1600" dirty="0">
                <a:solidFill>
                  <a:srgbClr val="FFFFFF"/>
                </a:solidFill>
              </a:rPr>
              <a:t>Initiating Collection Action</a:t>
            </a:r>
          </a:p>
          <a:p>
            <a:pPr marL="0" indent="0">
              <a:buNone/>
            </a:pPr>
            <a:r>
              <a:rPr lang="en-US" sz="1600" dirty="0">
                <a:solidFill>
                  <a:srgbClr val="FFFFFF"/>
                </a:solidFill>
              </a:rPr>
              <a:t>	1. Collection action is initiated when the 	claim information is entered into NC Fast. 	Enter each claim separately. </a:t>
            </a:r>
          </a:p>
          <a:p>
            <a:pPr marL="0" indent="0">
              <a:buNone/>
            </a:pPr>
            <a:r>
              <a:rPr lang="en-US" sz="1600" dirty="0">
                <a:solidFill>
                  <a:srgbClr val="FFFFFF"/>
                </a:solidFill>
              </a:rPr>
              <a:t>	2. The head of household and/or authorized 	representative at the time of the over-	issuance will be the </a:t>
            </a:r>
            <a:r>
              <a:rPr lang="en-US" sz="1600" dirty="0" err="1">
                <a:solidFill>
                  <a:srgbClr val="FFFFFF"/>
                </a:solidFill>
              </a:rPr>
              <a:t>casehead</a:t>
            </a:r>
            <a:r>
              <a:rPr lang="en-US" sz="1600" dirty="0">
                <a:solidFill>
                  <a:srgbClr val="FFFFFF"/>
                </a:solidFill>
              </a:rPr>
              <a:t> on the claim. 	</a:t>
            </a:r>
          </a:p>
        </p:txBody>
      </p:sp>
      <p:sp>
        <p:nvSpPr>
          <p:cNvPr id="4" name="Content Placeholder 3">
            <a:extLst>
              <a:ext uri="{FF2B5EF4-FFF2-40B4-BE49-F238E27FC236}">
                <a16:creationId xmlns:a16="http://schemas.microsoft.com/office/drawing/2014/main" id="{E4DF21B3-CE02-C950-0F65-867AA99DD1A9}"/>
              </a:ext>
            </a:extLst>
          </p:cNvPr>
          <p:cNvSpPr>
            <a:spLocks noGrp="1"/>
          </p:cNvSpPr>
          <p:nvPr>
            <p:ph sz="half" idx="2"/>
          </p:nvPr>
        </p:nvSpPr>
        <p:spPr>
          <a:xfrm>
            <a:off x="6256020" y="1622653"/>
            <a:ext cx="5097780" cy="3466943"/>
          </a:xfrm>
        </p:spPr>
        <p:txBody>
          <a:bodyPr>
            <a:normAutofit/>
          </a:bodyPr>
          <a:lstStyle/>
          <a:p>
            <a:pPr marL="0" indent="0">
              <a:buNone/>
            </a:pPr>
            <a:r>
              <a:rPr lang="en-US" sz="1600" dirty="0">
                <a:solidFill>
                  <a:srgbClr val="FFFFFF"/>
                </a:solidFill>
              </a:rPr>
              <a:t>B. Methods of Payment</a:t>
            </a:r>
          </a:p>
          <a:p>
            <a:pPr marL="0" indent="0">
              <a:buNone/>
            </a:pPr>
            <a:r>
              <a:rPr lang="en-US" sz="1600" dirty="0">
                <a:solidFill>
                  <a:srgbClr val="FFFFFF"/>
                </a:solidFill>
              </a:rPr>
              <a:t>	1. County Responsible Overpayment’s will be 	established in NC Fast by the County. 	Once established, the system will then 	reduce the balance to zero and close the  	claim. The </a:t>
            </a:r>
            <a:r>
              <a:rPr lang="en-US" sz="1600" dirty="0" err="1">
                <a:solidFill>
                  <a:srgbClr val="FFFFFF"/>
                </a:solidFill>
              </a:rPr>
              <a:t>casehead</a:t>
            </a:r>
            <a:r>
              <a:rPr lang="en-US" sz="1600" dirty="0">
                <a:solidFill>
                  <a:srgbClr val="FFFFFF"/>
                </a:solidFill>
              </a:rPr>
              <a:t> will not be responsible 	for paying back the claim amount.</a:t>
            </a:r>
          </a:p>
          <a:p>
            <a:pPr marL="0" indent="0">
              <a:buNone/>
            </a:pPr>
            <a:r>
              <a:rPr lang="en-US" sz="1600" dirty="0">
                <a:solidFill>
                  <a:srgbClr val="FFFFFF"/>
                </a:solidFill>
              </a:rPr>
              <a:t>	2. State Responsible Overpayment’s will be 	established in NC Fast by the State. Once 	established, the system will then reduce the 	balance to zero and close the claim. The 	</a:t>
            </a:r>
            <a:r>
              <a:rPr lang="en-US" sz="1600" dirty="0" err="1">
                <a:solidFill>
                  <a:srgbClr val="FFFFFF"/>
                </a:solidFill>
              </a:rPr>
              <a:t>casehead</a:t>
            </a:r>
            <a:r>
              <a:rPr lang="en-US" sz="1600" dirty="0">
                <a:solidFill>
                  <a:srgbClr val="FFFFFF"/>
                </a:solidFill>
              </a:rPr>
              <a:t> will not be responsible for paying 	back the claim amount.</a:t>
            </a:r>
          </a:p>
          <a:p>
            <a:pPr marL="0" indent="0">
              <a:buNone/>
            </a:pPr>
            <a:endParaRPr lang="en-US" sz="1600" dirty="0">
              <a:solidFill>
                <a:srgbClr val="FFFFFF"/>
              </a:solidFill>
            </a:endParaRPr>
          </a:p>
        </p:txBody>
      </p:sp>
      <p:sp>
        <p:nvSpPr>
          <p:cNvPr id="5" name="TextBox 4">
            <a:extLst>
              <a:ext uri="{FF2B5EF4-FFF2-40B4-BE49-F238E27FC236}">
                <a16:creationId xmlns:a16="http://schemas.microsoft.com/office/drawing/2014/main" id="{437B0718-02B5-0E3C-0587-5A10CB3D2E03}"/>
              </a:ext>
            </a:extLst>
          </p:cNvPr>
          <p:cNvSpPr txBox="1"/>
          <p:nvPr/>
        </p:nvSpPr>
        <p:spPr>
          <a:xfrm>
            <a:off x="599353" y="4398329"/>
            <a:ext cx="10262233" cy="1754326"/>
          </a:xfrm>
          <a:prstGeom prst="rect">
            <a:avLst/>
          </a:prstGeom>
          <a:noFill/>
        </p:spPr>
        <p:txBody>
          <a:bodyPr wrap="none" rtlCol="0">
            <a:spAutoFit/>
          </a:bodyPr>
          <a:lstStyle/>
          <a:p>
            <a:r>
              <a:rPr lang="en-US" sz="2800" dirty="0"/>
              <a:t>141.06 Claims Record Retention				</a:t>
            </a:r>
          </a:p>
          <a:p>
            <a:endParaRPr lang="en-US" sz="1600" dirty="0"/>
          </a:p>
          <a:p>
            <a:pPr marL="342900" indent="-342900">
              <a:buAutoNum type="alphaUcPeriod"/>
            </a:pPr>
            <a:r>
              <a:rPr lang="en-US" sz="1600" dirty="0"/>
              <a:t>Follow policy in Section 125 regarding retention of claims, with the following exception. Use the date of the last </a:t>
            </a:r>
          </a:p>
          <a:p>
            <a:r>
              <a:rPr lang="en-US" sz="1600" dirty="0"/>
              <a:t>payment that paid the claim in full as the last transaction date. </a:t>
            </a:r>
          </a:p>
          <a:p>
            <a:endParaRPr lang="en-US" sz="1600" dirty="0"/>
          </a:p>
          <a:p>
            <a:r>
              <a:rPr lang="en-US" sz="1600" dirty="0"/>
              <a:t>B. Records for AE claims may be maintained electronically. </a:t>
            </a:r>
          </a:p>
        </p:txBody>
      </p:sp>
    </p:spTree>
    <p:extLst>
      <p:ext uri="{BB962C8B-B14F-4D97-AF65-F5344CB8AC3E}">
        <p14:creationId xmlns:p14="http://schemas.microsoft.com/office/powerpoint/2010/main" val="195580014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2205</TotalTime>
  <Words>1573</Words>
  <Application>Microsoft Office PowerPoint</Application>
  <PresentationFormat>Widescreen</PresentationFormat>
  <Paragraphs>74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141.01 Agency Error (AE) Claims</vt:lpstr>
      <vt:lpstr>PowerPoint Presentation</vt:lpstr>
      <vt:lpstr>Establish or unsubstantiate claims in NC Fast within 12 months from the date of the referral to prevent an untimely referral. All potential overissuances must be investigated even if the timeliness standards cannot be met. If the process of establishing a claim is not completed within the timeframes, the case is considered overdue. </vt:lpstr>
      <vt:lpstr>PowerPoint Presentation</vt:lpstr>
      <vt:lpstr>EXAMPLES</vt:lpstr>
      <vt:lpstr>141.03 Determining the Over-Issuance Amount When Verification Cannot be Obtained</vt:lpstr>
      <vt:lpstr>PowerPoint Presentation</vt:lpstr>
      <vt:lpstr>141.04 Client Interviews</vt:lpstr>
      <vt:lpstr>141.05 Collecting the AE Claim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Harris, Adaundria C</dc:creator>
  <cp:lastModifiedBy>Burgy, Emma L</cp:lastModifiedBy>
  <cp:revision>26</cp:revision>
  <cp:lastPrinted>2025-05-28T17:15:03Z</cp:lastPrinted>
  <dcterms:created xsi:type="dcterms:W3CDTF">2025-05-15T16:47:57Z</dcterms:created>
  <dcterms:modified xsi:type="dcterms:W3CDTF">2025-07-10T22:36:34Z</dcterms:modified>
</cp:coreProperties>
</file>