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3" r:id="rId3"/>
    <p:sldId id="274" r:id="rId4"/>
    <p:sldId id="275" r:id="rId5"/>
    <p:sldId id="276" r:id="rId6"/>
    <p:sldId id="277" r:id="rId7"/>
    <p:sldId id="278" r:id="rId8"/>
    <p:sldId id="279" r:id="rId9"/>
    <p:sldId id="280" r:id="rId10"/>
    <p:sldId id="264" r:id="rId11"/>
    <p:sldId id="281" r:id="rId12"/>
    <p:sldId id="266" r:id="rId13"/>
    <p:sldId id="267" r:id="rId14"/>
    <p:sldId id="268" r:id="rId15"/>
    <p:sldId id="269" r:id="rId16"/>
    <p:sldId id="270" r:id="rId17"/>
    <p:sldId id="271" r:id="rId18"/>
    <p:sldId id="261" r:id="rId19"/>
    <p:sldId id="262" r:id="rId20"/>
    <p:sldId id="263" r:id="rId21"/>
    <p:sldId id="25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5A89E1-D954-A05E-515B-B68242FB2725}" name="Chapuis, Kathie s" initials="KC" userId="S::Kathie.Chapuis@dhhs.nc.gov::a1a95b33-d7d3-4265-a3d4-0a5c13ed755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4C0CF1-C843-4B7B-A655-2D3C01807573}" type="doc">
      <dgm:prSet loTypeId="urn:microsoft.com/office/officeart/2018/2/layout/IconCircleList" loCatId="icon" qsTypeId="urn:microsoft.com/office/officeart/2005/8/quickstyle/simple4" qsCatId="simple" csTypeId="urn:microsoft.com/office/officeart/2005/8/colors/colorful1" csCatId="colorful" phldr="1"/>
      <dgm:spPr/>
      <dgm:t>
        <a:bodyPr/>
        <a:lstStyle/>
        <a:p>
          <a:endParaRPr lang="en-US"/>
        </a:p>
      </dgm:t>
    </dgm:pt>
    <dgm:pt modelId="{BB45EB50-2994-4E7A-A023-942F50929F2B}">
      <dgm:prSet custT="1"/>
      <dgm:spPr/>
      <dgm:t>
        <a:bodyPr/>
        <a:lstStyle/>
        <a:p>
          <a:pPr>
            <a:lnSpc>
              <a:spcPct val="100000"/>
            </a:lnSpc>
          </a:pPr>
          <a:r>
            <a:rPr lang="en-US" sz="1600" dirty="0"/>
            <a:t>Create a referral in NC FAST within 10 business days of detection of a potential overissuance . This establishes a file in NC FAST to track the claim and establishes the referral’s creation date.</a:t>
          </a:r>
        </a:p>
      </dgm:t>
    </dgm:pt>
    <dgm:pt modelId="{8438D8A4-FD26-4A56-BF31-7A25E08D24A0}" type="parTrans" cxnId="{836DA711-C35E-40E6-ABC7-4C288FB29F8A}">
      <dgm:prSet/>
      <dgm:spPr/>
      <dgm:t>
        <a:bodyPr/>
        <a:lstStyle/>
        <a:p>
          <a:endParaRPr lang="en-US"/>
        </a:p>
      </dgm:t>
    </dgm:pt>
    <dgm:pt modelId="{3B93F6EB-3755-4392-979D-FC17EFF42905}" type="sibTrans" cxnId="{836DA711-C35E-40E6-ABC7-4C288FB29F8A}">
      <dgm:prSet phldrT="1" phldr="0"/>
      <dgm:spPr/>
      <dgm:t>
        <a:bodyPr/>
        <a:lstStyle/>
        <a:p>
          <a:pPr>
            <a:lnSpc>
              <a:spcPct val="100000"/>
            </a:lnSpc>
          </a:pPr>
          <a:endParaRPr lang="en-US"/>
        </a:p>
      </dgm:t>
    </dgm:pt>
    <dgm:pt modelId="{FEFD0996-0865-447E-9E6D-95694D31860F}">
      <dgm:prSet custT="1"/>
      <dgm:spPr/>
      <dgm:t>
        <a:bodyPr/>
        <a:lstStyle/>
        <a:p>
          <a:pPr>
            <a:lnSpc>
              <a:spcPct val="100000"/>
            </a:lnSpc>
          </a:pPr>
          <a:r>
            <a:rPr lang="en-US" sz="1600" dirty="0"/>
            <a:t>Request all necessary verifications within 30 calendar days of the receipt of the referral and allow 30 calendar days or the return of the requested verification.</a:t>
          </a:r>
        </a:p>
      </dgm:t>
    </dgm:pt>
    <dgm:pt modelId="{33654D16-1447-4D3C-9939-E15E723C8A80}" type="parTrans" cxnId="{05FEC28B-BFA7-4909-A97A-424BC5FE27F1}">
      <dgm:prSet/>
      <dgm:spPr/>
      <dgm:t>
        <a:bodyPr/>
        <a:lstStyle/>
        <a:p>
          <a:endParaRPr lang="en-US"/>
        </a:p>
      </dgm:t>
    </dgm:pt>
    <dgm:pt modelId="{64F32E12-DA85-4CC3-B630-E954FC0383F8}" type="sibTrans" cxnId="{05FEC28B-BFA7-4909-A97A-424BC5FE27F1}">
      <dgm:prSet phldrT="2" phldr="0"/>
      <dgm:spPr/>
      <dgm:t>
        <a:bodyPr/>
        <a:lstStyle/>
        <a:p>
          <a:pPr>
            <a:lnSpc>
              <a:spcPct val="100000"/>
            </a:lnSpc>
          </a:pPr>
          <a:endParaRPr lang="en-US"/>
        </a:p>
      </dgm:t>
    </dgm:pt>
    <dgm:pt modelId="{356284AC-3159-4071-A4B9-ABD025A569CF}">
      <dgm:prSet custT="1"/>
      <dgm:spPr/>
      <dgm:t>
        <a:bodyPr/>
        <a:lstStyle/>
        <a:p>
          <a:pPr>
            <a:lnSpc>
              <a:spcPct val="100000"/>
            </a:lnSpc>
          </a:pPr>
          <a:r>
            <a:rPr lang="en-US" sz="1400" dirty="0"/>
            <a:t>Once a DSS 1682 is completed, the claim should be established into NC FAST. All documentation including the DSS -1682 must be uploaded into the Investigation Case in NC FAST. </a:t>
          </a:r>
        </a:p>
      </dgm:t>
    </dgm:pt>
    <dgm:pt modelId="{E5964A2B-351B-4078-9EE9-E107CB9E8C41}" type="parTrans" cxnId="{F013DF0D-5C1D-479C-9E51-29BAF7AE392B}">
      <dgm:prSet/>
      <dgm:spPr/>
      <dgm:t>
        <a:bodyPr/>
        <a:lstStyle/>
        <a:p>
          <a:endParaRPr lang="en-US"/>
        </a:p>
      </dgm:t>
    </dgm:pt>
    <dgm:pt modelId="{73418271-6921-47F1-830C-F22DC12B1D40}" type="sibTrans" cxnId="{F013DF0D-5C1D-479C-9E51-29BAF7AE392B}">
      <dgm:prSet phldrT="3" phldr="0"/>
      <dgm:spPr/>
      <dgm:t>
        <a:bodyPr/>
        <a:lstStyle/>
        <a:p>
          <a:pPr>
            <a:lnSpc>
              <a:spcPct val="100000"/>
            </a:lnSpc>
          </a:pPr>
          <a:endParaRPr lang="en-US" dirty="0"/>
        </a:p>
      </dgm:t>
    </dgm:pt>
    <dgm:pt modelId="{91A88831-1BF7-4464-828F-291095506563}">
      <dgm:prSet/>
      <dgm:spPr/>
      <dgm:t>
        <a:bodyPr/>
        <a:lstStyle/>
        <a:p>
          <a:pPr>
            <a:lnSpc>
              <a:spcPct val="100000"/>
            </a:lnSpc>
          </a:pPr>
          <a:r>
            <a:rPr lang="en-US" dirty="0"/>
            <a:t>When a claim is established and there are multiple debtors (head of household and authorized representative) enter all debtors in NC FAST on the same day the claim is established. </a:t>
          </a:r>
        </a:p>
      </dgm:t>
    </dgm:pt>
    <dgm:pt modelId="{A4E671DC-7870-44C6-BC8B-C9FAC5630238}" type="parTrans" cxnId="{2B029365-A05B-4F92-9EF6-5DA8360E73A1}">
      <dgm:prSet/>
      <dgm:spPr/>
      <dgm:t>
        <a:bodyPr/>
        <a:lstStyle/>
        <a:p>
          <a:endParaRPr lang="en-US"/>
        </a:p>
      </dgm:t>
    </dgm:pt>
    <dgm:pt modelId="{350172FD-25E0-4B40-B148-46B37B56B4CD}" type="sibTrans" cxnId="{2B029365-A05B-4F92-9EF6-5DA8360E73A1}">
      <dgm:prSet phldrT="4" phldr="0"/>
      <dgm:spPr/>
      <dgm:t>
        <a:bodyPr/>
        <a:lstStyle/>
        <a:p>
          <a:endParaRPr lang="en-US" dirty="0"/>
        </a:p>
      </dgm:t>
    </dgm:pt>
    <dgm:pt modelId="{716F10E6-03D0-46CA-A96C-424CC91FE7F5}" type="pres">
      <dgm:prSet presAssocID="{204C0CF1-C843-4B7B-A655-2D3C01807573}" presName="root" presStyleCnt="0">
        <dgm:presLayoutVars>
          <dgm:dir/>
          <dgm:resizeHandles val="exact"/>
        </dgm:presLayoutVars>
      </dgm:prSet>
      <dgm:spPr/>
    </dgm:pt>
    <dgm:pt modelId="{DE6C19DC-A313-474F-8F9D-67EA59FB78AB}" type="pres">
      <dgm:prSet presAssocID="{204C0CF1-C843-4B7B-A655-2D3C01807573}" presName="container" presStyleCnt="0">
        <dgm:presLayoutVars>
          <dgm:dir/>
          <dgm:resizeHandles val="exact"/>
        </dgm:presLayoutVars>
      </dgm:prSet>
      <dgm:spPr/>
    </dgm:pt>
    <dgm:pt modelId="{9E50EEDD-BA56-4BF2-A892-5ED033DB73B7}" type="pres">
      <dgm:prSet presAssocID="{BB45EB50-2994-4E7A-A023-942F50929F2B}" presName="compNode" presStyleCnt="0"/>
      <dgm:spPr/>
    </dgm:pt>
    <dgm:pt modelId="{29DCCC09-B489-490A-B624-C2C3951327BE}" type="pres">
      <dgm:prSet presAssocID="{BB45EB50-2994-4E7A-A023-942F50929F2B}" presName="iconBgRect" presStyleLbl="bgShp" presStyleIdx="0" presStyleCnt="4"/>
      <dgm:spPr/>
    </dgm:pt>
    <dgm:pt modelId="{0B01170E-683C-471A-A22A-8FEDCEB947B1}" type="pres">
      <dgm:prSet presAssocID="{BB45EB50-2994-4E7A-A023-942F50929F2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topwatch"/>
        </a:ext>
      </dgm:extLst>
    </dgm:pt>
    <dgm:pt modelId="{B91344DD-8629-47F7-A0C7-374599E16F04}" type="pres">
      <dgm:prSet presAssocID="{BB45EB50-2994-4E7A-A023-942F50929F2B}" presName="spaceRect" presStyleCnt="0"/>
      <dgm:spPr/>
    </dgm:pt>
    <dgm:pt modelId="{4CA55D07-6D80-4065-9875-6069C54EA8D1}" type="pres">
      <dgm:prSet presAssocID="{BB45EB50-2994-4E7A-A023-942F50929F2B}" presName="textRect" presStyleLbl="revTx" presStyleIdx="0" presStyleCnt="4">
        <dgm:presLayoutVars>
          <dgm:chMax val="1"/>
          <dgm:chPref val="1"/>
        </dgm:presLayoutVars>
      </dgm:prSet>
      <dgm:spPr/>
    </dgm:pt>
    <dgm:pt modelId="{57A3FEEB-3E3A-410C-8420-5C45713B6DF7}" type="pres">
      <dgm:prSet presAssocID="{3B93F6EB-3755-4392-979D-FC17EFF42905}" presName="sibTrans" presStyleLbl="sibTrans2D1" presStyleIdx="0" presStyleCnt="0"/>
      <dgm:spPr/>
    </dgm:pt>
    <dgm:pt modelId="{3DA5F96C-10D2-4C4D-94D5-01F1DAA6CCEB}" type="pres">
      <dgm:prSet presAssocID="{FEFD0996-0865-447E-9E6D-95694D31860F}" presName="compNode" presStyleCnt="0"/>
      <dgm:spPr/>
    </dgm:pt>
    <dgm:pt modelId="{7BEA5914-92A3-4883-8BF5-5573146EB115}" type="pres">
      <dgm:prSet presAssocID="{FEFD0996-0865-447E-9E6D-95694D31860F}" presName="iconBgRect" presStyleLbl="bgShp" presStyleIdx="1" presStyleCnt="4"/>
      <dgm:spPr/>
    </dgm:pt>
    <dgm:pt modelId="{8BA3318A-5445-4179-99A7-2E34313A6A1B}" type="pres">
      <dgm:prSet presAssocID="{FEFD0996-0865-447E-9E6D-95694D31860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onthly calendar"/>
        </a:ext>
      </dgm:extLst>
    </dgm:pt>
    <dgm:pt modelId="{24D5C670-96EE-4615-9279-B8A36F13509F}" type="pres">
      <dgm:prSet presAssocID="{FEFD0996-0865-447E-9E6D-95694D31860F}" presName="spaceRect" presStyleCnt="0"/>
      <dgm:spPr/>
    </dgm:pt>
    <dgm:pt modelId="{48411E3D-BC9B-4522-8F48-82AC4346A785}" type="pres">
      <dgm:prSet presAssocID="{FEFD0996-0865-447E-9E6D-95694D31860F}" presName="textRect" presStyleLbl="revTx" presStyleIdx="1" presStyleCnt="4">
        <dgm:presLayoutVars>
          <dgm:chMax val="1"/>
          <dgm:chPref val="1"/>
        </dgm:presLayoutVars>
      </dgm:prSet>
      <dgm:spPr/>
    </dgm:pt>
    <dgm:pt modelId="{F0641392-6A7D-408B-8905-B8838D59EAC9}" type="pres">
      <dgm:prSet presAssocID="{64F32E12-DA85-4CC3-B630-E954FC0383F8}" presName="sibTrans" presStyleLbl="sibTrans2D1" presStyleIdx="0" presStyleCnt="0"/>
      <dgm:spPr/>
    </dgm:pt>
    <dgm:pt modelId="{E7367643-C2FE-4052-9169-6FB8DF258291}" type="pres">
      <dgm:prSet presAssocID="{356284AC-3159-4071-A4B9-ABD025A569CF}" presName="compNode" presStyleCnt="0"/>
      <dgm:spPr/>
    </dgm:pt>
    <dgm:pt modelId="{9F5D1E6D-5BDB-4103-A6A0-953E0A32BC84}" type="pres">
      <dgm:prSet presAssocID="{356284AC-3159-4071-A4B9-ABD025A569CF}" presName="iconBgRect" presStyleLbl="bgShp" presStyleIdx="2" presStyleCnt="4"/>
      <dgm:spPr/>
    </dgm:pt>
    <dgm:pt modelId="{A1164F88-52ED-4C33-804B-CE6BFD3D6F75}" type="pres">
      <dgm:prSet presAssocID="{356284AC-3159-4071-A4B9-ABD025A569C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Processor"/>
        </a:ext>
      </dgm:extLst>
    </dgm:pt>
    <dgm:pt modelId="{E0B08B0B-8008-42D3-97A7-71BDE993931A}" type="pres">
      <dgm:prSet presAssocID="{356284AC-3159-4071-A4B9-ABD025A569CF}" presName="spaceRect" presStyleCnt="0"/>
      <dgm:spPr/>
    </dgm:pt>
    <dgm:pt modelId="{2F65607A-3B6D-4E25-87B9-EA526E8CBB4B}" type="pres">
      <dgm:prSet presAssocID="{356284AC-3159-4071-A4B9-ABD025A569CF}" presName="textRect" presStyleLbl="revTx" presStyleIdx="2" presStyleCnt="4" custScaleY="169321">
        <dgm:presLayoutVars>
          <dgm:chMax val="1"/>
          <dgm:chPref val="1"/>
        </dgm:presLayoutVars>
      </dgm:prSet>
      <dgm:spPr/>
    </dgm:pt>
    <dgm:pt modelId="{D2AC0BF2-8EA5-4F77-BAA0-B170A60CAE0F}" type="pres">
      <dgm:prSet presAssocID="{73418271-6921-47F1-830C-F22DC12B1D40}" presName="sibTrans" presStyleLbl="sibTrans2D1" presStyleIdx="0" presStyleCnt="0"/>
      <dgm:spPr/>
    </dgm:pt>
    <dgm:pt modelId="{D3E36819-F63B-4959-B3DF-AE511B256DA1}" type="pres">
      <dgm:prSet presAssocID="{91A88831-1BF7-4464-828F-291095506563}" presName="compNode" presStyleCnt="0"/>
      <dgm:spPr/>
    </dgm:pt>
    <dgm:pt modelId="{7DCEEE53-9C22-4BCD-B36B-CE3D190CCFB3}" type="pres">
      <dgm:prSet presAssocID="{91A88831-1BF7-4464-828F-291095506563}" presName="iconBgRect" presStyleLbl="bgShp" presStyleIdx="3" presStyleCnt="4"/>
      <dgm:spPr/>
    </dgm:pt>
    <dgm:pt modelId="{5579D466-E5A2-4A07-8C92-54655D85F139}" type="pres">
      <dgm:prSet presAssocID="{91A88831-1BF7-4464-828F-29109550656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Dollar"/>
        </a:ext>
      </dgm:extLst>
    </dgm:pt>
    <dgm:pt modelId="{9941E693-D789-489D-B718-7B6FF82E7253}" type="pres">
      <dgm:prSet presAssocID="{91A88831-1BF7-4464-828F-291095506563}" presName="spaceRect" presStyleCnt="0"/>
      <dgm:spPr/>
    </dgm:pt>
    <dgm:pt modelId="{A7AC649F-3063-4694-848A-0DFAB1AB5DF9}" type="pres">
      <dgm:prSet presAssocID="{91A88831-1BF7-4464-828F-291095506563}" presName="textRect" presStyleLbl="revTx" presStyleIdx="3" presStyleCnt="4">
        <dgm:presLayoutVars>
          <dgm:chMax val="1"/>
          <dgm:chPref val="1"/>
        </dgm:presLayoutVars>
      </dgm:prSet>
      <dgm:spPr/>
    </dgm:pt>
  </dgm:ptLst>
  <dgm:cxnLst>
    <dgm:cxn modelId="{F013DF0D-5C1D-479C-9E51-29BAF7AE392B}" srcId="{204C0CF1-C843-4B7B-A655-2D3C01807573}" destId="{356284AC-3159-4071-A4B9-ABD025A569CF}" srcOrd="2" destOrd="0" parTransId="{E5964A2B-351B-4078-9EE9-E107CB9E8C41}" sibTransId="{73418271-6921-47F1-830C-F22DC12B1D40}"/>
    <dgm:cxn modelId="{836DA711-C35E-40E6-ABC7-4C288FB29F8A}" srcId="{204C0CF1-C843-4B7B-A655-2D3C01807573}" destId="{BB45EB50-2994-4E7A-A023-942F50929F2B}" srcOrd="0" destOrd="0" parTransId="{8438D8A4-FD26-4A56-BF31-7A25E08D24A0}" sibTransId="{3B93F6EB-3755-4392-979D-FC17EFF42905}"/>
    <dgm:cxn modelId="{0E71BC19-47CB-4E5D-A72B-1E1A75AD3C83}" type="presOf" srcId="{91A88831-1BF7-4464-828F-291095506563}" destId="{A7AC649F-3063-4694-848A-0DFAB1AB5DF9}" srcOrd="0" destOrd="0" presId="urn:microsoft.com/office/officeart/2018/2/layout/IconCircleList"/>
    <dgm:cxn modelId="{7D48991F-C723-4A7D-815F-42B4BC660509}" type="presOf" srcId="{BB45EB50-2994-4E7A-A023-942F50929F2B}" destId="{4CA55D07-6D80-4065-9875-6069C54EA8D1}" srcOrd="0" destOrd="0" presId="urn:microsoft.com/office/officeart/2018/2/layout/IconCircleList"/>
    <dgm:cxn modelId="{2B029365-A05B-4F92-9EF6-5DA8360E73A1}" srcId="{204C0CF1-C843-4B7B-A655-2D3C01807573}" destId="{91A88831-1BF7-4464-828F-291095506563}" srcOrd="3" destOrd="0" parTransId="{A4E671DC-7870-44C6-BC8B-C9FAC5630238}" sibTransId="{350172FD-25E0-4B40-B148-46B37B56B4CD}"/>
    <dgm:cxn modelId="{DB06A66E-C6D9-42FB-A25F-461519D3A620}" type="presOf" srcId="{204C0CF1-C843-4B7B-A655-2D3C01807573}" destId="{716F10E6-03D0-46CA-A96C-424CC91FE7F5}" srcOrd="0" destOrd="0" presId="urn:microsoft.com/office/officeart/2018/2/layout/IconCircleList"/>
    <dgm:cxn modelId="{19BCC87B-C380-4DB7-BF36-1444562A7E78}" type="presOf" srcId="{73418271-6921-47F1-830C-F22DC12B1D40}" destId="{D2AC0BF2-8EA5-4F77-BAA0-B170A60CAE0F}" srcOrd="0" destOrd="0" presId="urn:microsoft.com/office/officeart/2018/2/layout/IconCircleList"/>
    <dgm:cxn modelId="{4487697F-ADB4-4340-91D0-8829187DBD00}" type="presOf" srcId="{64F32E12-DA85-4CC3-B630-E954FC0383F8}" destId="{F0641392-6A7D-408B-8905-B8838D59EAC9}" srcOrd="0" destOrd="0" presId="urn:microsoft.com/office/officeart/2018/2/layout/IconCircleList"/>
    <dgm:cxn modelId="{05FEC28B-BFA7-4909-A97A-424BC5FE27F1}" srcId="{204C0CF1-C843-4B7B-A655-2D3C01807573}" destId="{FEFD0996-0865-447E-9E6D-95694D31860F}" srcOrd="1" destOrd="0" parTransId="{33654D16-1447-4D3C-9939-E15E723C8A80}" sibTransId="{64F32E12-DA85-4CC3-B630-E954FC0383F8}"/>
    <dgm:cxn modelId="{B9F2B5BC-561A-4AFC-BC8E-435D4BE09226}" type="presOf" srcId="{3B93F6EB-3755-4392-979D-FC17EFF42905}" destId="{57A3FEEB-3E3A-410C-8420-5C45713B6DF7}" srcOrd="0" destOrd="0" presId="urn:microsoft.com/office/officeart/2018/2/layout/IconCircleList"/>
    <dgm:cxn modelId="{6DC417ED-CF41-4780-A094-A5334F445875}" type="presOf" srcId="{356284AC-3159-4071-A4B9-ABD025A569CF}" destId="{2F65607A-3B6D-4E25-87B9-EA526E8CBB4B}" srcOrd="0" destOrd="0" presId="urn:microsoft.com/office/officeart/2018/2/layout/IconCircleList"/>
    <dgm:cxn modelId="{0D5421FE-C6A6-4D53-A170-2D12C7562BBE}" type="presOf" srcId="{FEFD0996-0865-447E-9E6D-95694D31860F}" destId="{48411E3D-BC9B-4522-8F48-82AC4346A785}" srcOrd="0" destOrd="0" presId="urn:microsoft.com/office/officeart/2018/2/layout/IconCircleList"/>
    <dgm:cxn modelId="{A173E0F5-B1F1-41DC-908E-8554019AF433}" type="presParOf" srcId="{716F10E6-03D0-46CA-A96C-424CC91FE7F5}" destId="{DE6C19DC-A313-474F-8F9D-67EA59FB78AB}" srcOrd="0" destOrd="0" presId="urn:microsoft.com/office/officeart/2018/2/layout/IconCircleList"/>
    <dgm:cxn modelId="{1E052ACB-691F-42AE-91E3-2F6BF4FD4394}" type="presParOf" srcId="{DE6C19DC-A313-474F-8F9D-67EA59FB78AB}" destId="{9E50EEDD-BA56-4BF2-A892-5ED033DB73B7}" srcOrd="0" destOrd="0" presId="urn:microsoft.com/office/officeart/2018/2/layout/IconCircleList"/>
    <dgm:cxn modelId="{8CCFDD3C-FF29-434B-AD4C-9E8D5EAC1A07}" type="presParOf" srcId="{9E50EEDD-BA56-4BF2-A892-5ED033DB73B7}" destId="{29DCCC09-B489-490A-B624-C2C3951327BE}" srcOrd="0" destOrd="0" presId="urn:microsoft.com/office/officeart/2018/2/layout/IconCircleList"/>
    <dgm:cxn modelId="{7C72437C-2F48-46F1-B546-9AB670345F05}" type="presParOf" srcId="{9E50EEDD-BA56-4BF2-A892-5ED033DB73B7}" destId="{0B01170E-683C-471A-A22A-8FEDCEB947B1}" srcOrd="1" destOrd="0" presId="urn:microsoft.com/office/officeart/2018/2/layout/IconCircleList"/>
    <dgm:cxn modelId="{F6C88A47-3E1E-47BA-A205-0E539919ACAC}" type="presParOf" srcId="{9E50EEDD-BA56-4BF2-A892-5ED033DB73B7}" destId="{B91344DD-8629-47F7-A0C7-374599E16F04}" srcOrd="2" destOrd="0" presId="urn:microsoft.com/office/officeart/2018/2/layout/IconCircleList"/>
    <dgm:cxn modelId="{02578EF2-B56A-4571-B7F5-C16994DFBD73}" type="presParOf" srcId="{9E50EEDD-BA56-4BF2-A892-5ED033DB73B7}" destId="{4CA55D07-6D80-4065-9875-6069C54EA8D1}" srcOrd="3" destOrd="0" presId="urn:microsoft.com/office/officeart/2018/2/layout/IconCircleList"/>
    <dgm:cxn modelId="{3B91305B-05D2-4870-B413-E234505C8C6D}" type="presParOf" srcId="{DE6C19DC-A313-474F-8F9D-67EA59FB78AB}" destId="{57A3FEEB-3E3A-410C-8420-5C45713B6DF7}" srcOrd="1" destOrd="0" presId="urn:microsoft.com/office/officeart/2018/2/layout/IconCircleList"/>
    <dgm:cxn modelId="{37C8878B-CCF0-43F9-8067-0FEDB50A5757}" type="presParOf" srcId="{DE6C19DC-A313-474F-8F9D-67EA59FB78AB}" destId="{3DA5F96C-10D2-4C4D-94D5-01F1DAA6CCEB}" srcOrd="2" destOrd="0" presId="urn:microsoft.com/office/officeart/2018/2/layout/IconCircleList"/>
    <dgm:cxn modelId="{FC872B65-B714-4E15-8F6B-CE6DAAA8FC50}" type="presParOf" srcId="{3DA5F96C-10D2-4C4D-94D5-01F1DAA6CCEB}" destId="{7BEA5914-92A3-4883-8BF5-5573146EB115}" srcOrd="0" destOrd="0" presId="urn:microsoft.com/office/officeart/2018/2/layout/IconCircleList"/>
    <dgm:cxn modelId="{173A1DAE-C153-4B7A-A253-7E04F3EC3F51}" type="presParOf" srcId="{3DA5F96C-10D2-4C4D-94D5-01F1DAA6CCEB}" destId="{8BA3318A-5445-4179-99A7-2E34313A6A1B}" srcOrd="1" destOrd="0" presId="urn:microsoft.com/office/officeart/2018/2/layout/IconCircleList"/>
    <dgm:cxn modelId="{006D8EE3-CED0-48FF-8F90-6C92344D1B0D}" type="presParOf" srcId="{3DA5F96C-10D2-4C4D-94D5-01F1DAA6CCEB}" destId="{24D5C670-96EE-4615-9279-B8A36F13509F}" srcOrd="2" destOrd="0" presId="urn:microsoft.com/office/officeart/2018/2/layout/IconCircleList"/>
    <dgm:cxn modelId="{BCBEE4FC-F81F-450C-A287-37DF3316C1A0}" type="presParOf" srcId="{3DA5F96C-10D2-4C4D-94D5-01F1DAA6CCEB}" destId="{48411E3D-BC9B-4522-8F48-82AC4346A785}" srcOrd="3" destOrd="0" presId="urn:microsoft.com/office/officeart/2018/2/layout/IconCircleList"/>
    <dgm:cxn modelId="{47549D57-CE96-4A3A-92FB-430070E6AC00}" type="presParOf" srcId="{DE6C19DC-A313-474F-8F9D-67EA59FB78AB}" destId="{F0641392-6A7D-408B-8905-B8838D59EAC9}" srcOrd="3" destOrd="0" presId="urn:microsoft.com/office/officeart/2018/2/layout/IconCircleList"/>
    <dgm:cxn modelId="{28B5F8C3-A325-4E6E-AA78-06A97ACBA441}" type="presParOf" srcId="{DE6C19DC-A313-474F-8F9D-67EA59FB78AB}" destId="{E7367643-C2FE-4052-9169-6FB8DF258291}" srcOrd="4" destOrd="0" presId="urn:microsoft.com/office/officeart/2018/2/layout/IconCircleList"/>
    <dgm:cxn modelId="{E0300987-1FD3-45BE-8A35-BFCF540DB427}" type="presParOf" srcId="{E7367643-C2FE-4052-9169-6FB8DF258291}" destId="{9F5D1E6D-5BDB-4103-A6A0-953E0A32BC84}" srcOrd="0" destOrd="0" presId="urn:microsoft.com/office/officeart/2018/2/layout/IconCircleList"/>
    <dgm:cxn modelId="{FEDDE7BB-0744-494E-AF0A-0EBA34408060}" type="presParOf" srcId="{E7367643-C2FE-4052-9169-6FB8DF258291}" destId="{A1164F88-52ED-4C33-804B-CE6BFD3D6F75}" srcOrd="1" destOrd="0" presId="urn:microsoft.com/office/officeart/2018/2/layout/IconCircleList"/>
    <dgm:cxn modelId="{B9F3C7DC-060E-4813-8612-B02032931900}" type="presParOf" srcId="{E7367643-C2FE-4052-9169-6FB8DF258291}" destId="{E0B08B0B-8008-42D3-97A7-71BDE993931A}" srcOrd="2" destOrd="0" presId="urn:microsoft.com/office/officeart/2018/2/layout/IconCircleList"/>
    <dgm:cxn modelId="{0FBF8C6E-ACE5-45E5-A738-D4211F4728B5}" type="presParOf" srcId="{E7367643-C2FE-4052-9169-6FB8DF258291}" destId="{2F65607A-3B6D-4E25-87B9-EA526E8CBB4B}" srcOrd="3" destOrd="0" presId="urn:microsoft.com/office/officeart/2018/2/layout/IconCircleList"/>
    <dgm:cxn modelId="{2018F3F6-7AC3-4B8B-9CEA-D09C6BFFFD68}" type="presParOf" srcId="{DE6C19DC-A313-474F-8F9D-67EA59FB78AB}" destId="{D2AC0BF2-8EA5-4F77-BAA0-B170A60CAE0F}" srcOrd="5" destOrd="0" presId="urn:microsoft.com/office/officeart/2018/2/layout/IconCircleList"/>
    <dgm:cxn modelId="{1737C614-EC43-4DE8-8180-96FD783B9CA5}" type="presParOf" srcId="{DE6C19DC-A313-474F-8F9D-67EA59FB78AB}" destId="{D3E36819-F63B-4959-B3DF-AE511B256DA1}" srcOrd="6" destOrd="0" presId="urn:microsoft.com/office/officeart/2018/2/layout/IconCircleList"/>
    <dgm:cxn modelId="{7F1713B9-A967-4FBF-AF03-DA56BE5FEAA7}" type="presParOf" srcId="{D3E36819-F63B-4959-B3DF-AE511B256DA1}" destId="{7DCEEE53-9C22-4BCD-B36B-CE3D190CCFB3}" srcOrd="0" destOrd="0" presId="urn:microsoft.com/office/officeart/2018/2/layout/IconCircleList"/>
    <dgm:cxn modelId="{77A0BD6A-2545-4C6B-9BF8-4D435E082CF1}" type="presParOf" srcId="{D3E36819-F63B-4959-B3DF-AE511B256DA1}" destId="{5579D466-E5A2-4A07-8C92-54655D85F139}" srcOrd="1" destOrd="0" presId="urn:microsoft.com/office/officeart/2018/2/layout/IconCircleList"/>
    <dgm:cxn modelId="{4A1D91D5-E780-48F5-B5C3-5696E5DF6AE7}" type="presParOf" srcId="{D3E36819-F63B-4959-B3DF-AE511B256DA1}" destId="{9941E693-D789-489D-B718-7B6FF82E7253}" srcOrd="2" destOrd="0" presId="urn:microsoft.com/office/officeart/2018/2/layout/IconCircleList"/>
    <dgm:cxn modelId="{4E7CA06A-E739-4B49-B2AF-C12F63BBA01C}" type="presParOf" srcId="{D3E36819-F63B-4959-B3DF-AE511B256DA1}" destId="{A7AC649F-3063-4694-848A-0DFAB1AB5DF9}"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902C2D-38D0-4315-A455-D02430D1B57E}" type="doc">
      <dgm:prSet loTypeId="urn:microsoft.com/office/officeart/2016/7/layout/BasicLinearProcessNumbered" loCatId="process" qsTypeId="urn:microsoft.com/office/officeart/2005/8/quickstyle/simple1" qsCatId="simple" csTypeId="urn:microsoft.com/office/officeart/2005/8/colors/accent1_2" csCatId="accent1" phldr="1"/>
      <dgm:spPr/>
      <dgm:t>
        <a:bodyPr/>
        <a:lstStyle/>
        <a:p>
          <a:endParaRPr lang="en-US"/>
        </a:p>
      </dgm:t>
    </dgm:pt>
    <dgm:pt modelId="{263A0F8B-6906-4014-86CF-123EA3946948}">
      <dgm:prSet/>
      <dgm:spPr/>
      <dgm:t>
        <a:bodyPr/>
        <a:lstStyle/>
        <a:p>
          <a:r>
            <a:rPr lang="en-US" dirty="0"/>
            <a:t>Verify participation. Check the Energy payment in NC FAST on the Energy Application under the programs tab.</a:t>
          </a:r>
        </a:p>
      </dgm:t>
    </dgm:pt>
    <dgm:pt modelId="{2E9124D3-37DF-4C1C-99F9-79716ACF1318}" type="parTrans" cxnId="{425A4DC3-0319-4757-AD95-8351A01582E0}">
      <dgm:prSet/>
      <dgm:spPr/>
      <dgm:t>
        <a:bodyPr/>
        <a:lstStyle/>
        <a:p>
          <a:endParaRPr lang="en-US"/>
        </a:p>
      </dgm:t>
    </dgm:pt>
    <dgm:pt modelId="{07735F56-8CE4-45B0-9D18-3DACD6A38B49}" type="sibTrans" cxnId="{425A4DC3-0319-4757-AD95-8351A01582E0}">
      <dgm:prSet phldrT="1" phldr="0"/>
      <dgm:spPr/>
      <dgm:t>
        <a:bodyPr/>
        <a:lstStyle/>
        <a:p>
          <a:r>
            <a:rPr lang="en-US" dirty="0"/>
            <a:t>1</a:t>
          </a:r>
        </a:p>
      </dgm:t>
    </dgm:pt>
    <dgm:pt modelId="{795EFC5D-F7DA-4192-B893-98B354469798}">
      <dgm:prSet/>
      <dgm:spPr/>
      <dgm:t>
        <a:bodyPr/>
        <a:lstStyle/>
        <a:p>
          <a:r>
            <a:rPr lang="en-US"/>
            <a:t>Use the actual income received in the Energy Household in the month of application (this includes ineligible household members).</a:t>
          </a:r>
        </a:p>
      </dgm:t>
    </dgm:pt>
    <dgm:pt modelId="{AB5FDC53-C2D2-4C56-A3E9-C1180223FD49}" type="parTrans" cxnId="{3BBD1EA2-D895-43CB-B277-F701686DC9BE}">
      <dgm:prSet/>
      <dgm:spPr/>
      <dgm:t>
        <a:bodyPr/>
        <a:lstStyle/>
        <a:p>
          <a:endParaRPr lang="en-US"/>
        </a:p>
      </dgm:t>
    </dgm:pt>
    <dgm:pt modelId="{4346B69C-75BA-4620-A861-B1281FA017E2}" type="sibTrans" cxnId="{3BBD1EA2-D895-43CB-B277-F701686DC9BE}">
      <dgm:prSet phldrT="2" phldr="0"/>
      <dgm:spPr/>
      <dgm:t>
        <a:bodyPr/>
        <a:lstStyle/>
        <a:p>
          <a:r>
            <a:rPr lang="en-US"/>
            <a:t>2</a:t>
          </a:r>
        </a:p>
      </dgm:t>
    </dgm:pt>
    <dgm:pt modelId="{094FA08C-BC4D-4C22-94B7-914DAC79FD5A}">
      <dgm:prSet/>
      <dgm:spPr/>
      <dgm:t>
        <a:bodyPr/>
        <a:lstStyle/>
        <a:p>
          <a:r>
            <a:rPr lang="en-US"/>
            <a:t>Count money from means-tested state and federal assistance payments (such as WF and SSI) intended for the month of application.</a:t>
          </a:r>
        </a:p>
      </dgm:t>
    </dgm:pt>
    <dgm:pt modelId="{F9BC77C4-CF04-48A0-82C1-253CA8CD2423}" type="parTrans" cxnId="{9465720F-57EC-4005-B55A-202EC50E1CB8}">
      <dgm:prSet/>
      <dgm:spPr/>
      <dgm:t>
        <a:bodyPr/>
        <a:lstStyle/>
        <a:p>
          <a:endParaRPr lang="en-US"/>
        </a:p>
      </dgm:t>
    </dgm:pt>
    <dgm:pt modelId="{0CD9AB66-A207-4E88-BF43-81266DF5B682}" type="sibTrans" cxnId="{9465720F-57EC-4005-B55A-202EC50E1CB8}">
      <dgm:prSet phldrT="3" phldr="0"/>
      <dgm:spPr/>
      <dgm:t>
        <a:bodyPr/>
        <a:lstStyle/>
        <a:p>
          <a:r>
            <a:rPr lang="en-US"/>
            <a:t>3</a:t>
          </a:r>
        </a:p>
      </dgm:t>
    </dgm:pt>
    <dgm:pt modelId="{875EED3D-11CB-454A-9FD3-BE75EFF51A55}">
      <dgm:prSet/>
      <dgm:spPr/>
      <dgm:t>
        <a:bodyPr/>
        <a:lstStyle/>
        <a:p>
          <a:r>
            <a:rPr lang="en-US"/>
            <a:t>Count the actual amount of WF, SSI, RSDI, or VA benefits received in the month of application. </a:t>
          </a:r>
        </a:p>
      </dgm:t>
    </dgm:pt>
    <dgm:pt modelId="{9B89F789-9165-4B8B-8C8E-FB4D4908BC15}" type="parTrans" cxnId="{68D9BF44-E7E5-4575-B0D4-5C98ECAF2632}">
      <dgm:prSet/>
      <dgm:spPr/>
      <dgm:t>
        <a:bodyPr/>
        <a:lstStyle/>
        <a:p>
          <a:endParaRPr lang="en-US"/>
        </a:p>
      </dgm:t>
    </dgm:pt>
    <dgm:pt modelId="{E214F306-25E2-4817-8951-2000EFD6B8EE}" type="sibTrans" cxnId="{68D9BF44-E7E5-4575-B0D4-5C98ECAF2632}">
      <dgm:prSet phldrT="4" phldr="0"/>
      <dgm:spPr/>
      <dgm:t>
        <a:bodyPr/>
        <a:lstStyle/>
        <a:p>
          <a:r>
            <a:rPr lang="en-US"/>
            <a:t>4</a:t>
          </a:r>
        </a:p>
      </dgm:t>
    </dgm:pt>
    <dgm:pt modelId="{5DD1B3C2-FB56-453E-ADF3-8B078FB5C1FB}">
      <dgm:prSet/>
      <dgm:spPr/>
      <dgm:t>
        <a:bodyPr/>
        <a:lstStyle/>
        <a:p>
          <a:r>
            <a:rPr lang="en-US" dirty="0"/>
            <a:t>Count the gross Social Security amount when a federal offset occurs to a Social Security Payment. BENDEX information will continue to show the gross amount and will not record any information regarding the offset. </a:t>
          </a:r>
        </a:p>
      </dgm:t>
    </dgm:pt>
    <dgm:pt modelId="{6E66745C-C4CC-490E-9E61-4177616278D6}" type="parTrans" cxnId="{0880B1C7-1FB6-47E2-9549-7472FCF5629B}">
      <dgm:prSet/>
      <dgm:spPr/>
      <dgm:t>
        <a:bodyPr/>
        <a:lstStyle/>
        <a:p>
          <a:endParaRPr lang="en-US"/>
        </a:p>
      </dgm:t>
    </dgm:pt>
    <dgm:pt modelId="{53576AF5-93C0-4D7B-B526-AB0545FBFE69}" type="sibTrans" cxnId="{0880B1C7-1FB6-47E2-9549-7472FCF5629B}">
      <dgm:prSet phldrT="5" phldr="0"/>
      <dgm:spPr/>
      <dgm:t>
        <a:bodyPr/>
        <a:lstStyle/>
        <a:p>
          <a:r>
            <a:rPr lang="en-US"/>
            <a:t>5</a:t>
          </a:r>
          <a:endParaRPr lang="en-US" dirty="0"/>
        </a:p>
      </dgm:t>
    </dgm:pt>
    <dgm:pt modelId="{A931AC19-7F7A-4D6B-9DCA-7C3BE23EBDA4}" type="pres">
      <dgm:prSet presAssocID="{3B902C2D-38D0-4315-A455-D02430D1B57E}" presName="Name0" presStyleCnt="0">
        <dgm:presLayoutVars>
          <dgm:animLvl val="lvl"/>
          <dgm:resizeHandles val="exact"/>
        </dgm:presLayoutVars>
      </dgm:prSet>
      <dgm:spPr/>
    </dgm:pt>
    <dgm:pt modelId="{C043B9DC-7DFA-4306-910A-EF76D427D79E}" type="pres">
      <dgm:prSet presAssocID="{263A0F8B-6906-4014-86CF-123EA3946948}" presName="compositeNode" presStyleCnt="0">
        <dgm:presLayoutVars>
          <dgm:bulletEnabled val="1"/>
        </dgm:presLayoutVars>
      </dgm:prSet>
      <dgm:spPr/>
    </dgm:pt>
    <dgm:pt modelId="{C6917AAE-31B3-4E20-A9AC-0C74036A712B}" type="pres">
      <dgm:prSet presAssocID="{263A0F8B-6906-4014-86CF-123EA3946948}" presName="bgRect" presStyleLbl="bgAccFollowNode1" presStyleIdx="0" presStyleCnt="5" custLinFactNeighborX="2260" custLinFactNeighborY="-6603"/>
      <dgm:spPr/>
    </dgm:pt>
    <dgm:pt modelId="{F09428B9-C316-4CF2-B6C8-D81B4087A7FD}" type="pres">
      <dgm:prSet presAssocID="{07735F56-8CE4-45B0-9D18-3DACD6A38B49}" presName="sibTransNodeCircle" presStyleLbl="alignNode1" presStyleIdx="0" presStyleCnt="10" custLinFactNeighborX="263" custLinFactNeighborY="-42292">
        <dgm:presLayoutVars>
          <dgm:chMax val="0"/>
          <dgm:bulletEnabled/>
        </dgm:presLayoutVars>
      </dgm:prSet>
      <dgm:spPr/>
    </dgm:pt>
    <dgm:pt modelId="{4F7A252F-92B1-46D1-9C95-4F2B67754392}" type="pres">
      <dgm:prSet presAssocID="{263A0F8B-6906-4014-86CF-123EA3946948}" presName="bottomLine" presStyleLbl="alignNode1" presStyleIdx="1" presStyleCnt="10">
        <dgm:presLayoutVars/>
      </dgm:prSet>
      <dgm:spPr/>
    </dgm:pt>
    <dgm:pt modelId="{124BB161-AD25-4CA0-B0BE-A10C29DAEE65}" type="pres">
      <dgm:prSet presAssocID="{263A0F8B-6906-4014-86CF-123EA3946948}" presName="nodeText" presStyleLbl="bgAccFollowNode1" presStyleIdx="0" presStyleCnt="5">
        <dgm:presLayoutVars>
          <dgm:bulletEnabled val="1"/>
        </dgm:presLayoutVars>
      </dgm:prSet>
      <dgm:spPr/>
    </dgm:pt>
    <dgm:pt modelId="{067B2FE5-898B-42AC-8F18-ED55D379DE3C}" type="pres">
      <dgm:prSet presAssocID="{07735F56-8CE4-45B0-9D18-3DACD6A38B49}" presName="sibTrans" presStyleCnt="0"/>
      <dgm:spPr/>
    </dgm:pt>
    <dgm:pt modelId="{AE52AA49-BAA1-404E-92D1-9000F9D7084F}" type="pres">
      <dgm:prSet presAssocID="{795EFC5D-F7DA-4192-B893-98B354469798}" presName="compositeNode" presStyleCnt="0">
        <dgm:presLayoutVars>
          <dgm:bulletEnabled val="1"/>
        </dgm:presLayoutVars>
      </dgm:prSet>
      <dgm:spPr/>
    </dgm:pt>
    <dgm:pt modelId="{19E0E4F9-1C21-4C66-82E2-6D088DF1BB18}" type="pres">
      <dgm:prSet presAssocID="{795EFC5D-F7DA-4192-B893-98B354469798}" presName="bgRect" presStyleLbl="bgAccFollowNode1" presStyleIdx="1" presStyleCnt="5" custLinFactNeighborX="-1974" custLinFactNeighborY="-7832"/>
      <dgm:spPr/>
    </dgm:pt>
    <dgm:pt modelId="{0D9E28E1-F7CE-497C-9D1D-D7AF23C73C6A}" type="pres">
      <dgm:prSet presAssocID="{4346B69C-75BA-4620-A861-B1281FA017E2}" presName="sibTransNodeCircle" presStyleLbl="alignNode1" presStyleIdx="2" presStyleCnt="10" custLinFactNeighborX="2365" custLinFactNeighborY="-42292">
        <dgm:presLayoutVars>
          <dgm:chMax val="0"/>
          <dgm:bulletEnabled/>
        </dgm:presLayoutVars>
      </dgm:prSet>
      <dgm:spPr/>
    </dgm:pt>
    <dgm:pt modelId="{B726F235-38B0-4E0D-92CE-4A623C4B4494}" type="pres">
      <dgm:prSet presAssocID="{795EFC5D-F7DA-4192-B893-98B354469798}" presName="bottomLine" presStyleLbl="alignNode1" presStyleIdx="3" presStyleCnt="10">
        <dgm:presLayoutVars/>
      </dgm:prSet>
      <dgm:spPr/>
    </dgm:pt>
    <dgm:pt modelId="{46BD4CEF-DA3F-4277-9612-F91EE925F4CC}" type="pres">
      <dgm:prSet presAssocID="{795EFC5D-F7DA-4192-B893-98B354469798}" presName="nodeText" presStyleLbl="bgAccFollowNode1" presStyleIdx="1" presStyleCnt="5">
        <dgm:presLayoutVars>
          <dgm:bulletEnabled val="1"/>
        </dgm:presLayoutVars>
      </dgm:prSet>
      <dgm:spPr/>
    </dgm:pt>
    <dgm:pt modelId="{8674483C-B7D4-43B4-9E8D-757A4BF25E6D}" type="pres">
      <dgm:prSet presAssocID="{4346B69C-75BA-4620-A861-B1281FA017E2}" presName="sibTrans" presStyleCnt="0"/>
      <dgm:spPr/>
    </dgm:pt>
    <dgm:pt modelId="{09F12527-3047-4FB9-B63C-ED82E99C5FAA}" type="pres">
      <dgm:prSet presAssocID="{094FA08C-BC4D-4C22-94B7-914DAC79FD5A}" presName="compositeNode" presStyleCnt="0">
        <dgm:presLayoutVars>
          <dgm:bulletEnabled val="1"/>
        </dgm:presLayoutVars>
      </dgm:prSet>
      <dgm:spPr/>
    </dgm:pt>
    <dgm:pt modelId="{E1D64B05-C7FA-46D4-8EAA-7EBDBF500CFD}" type="pres">
      <dgm:prSet presAssocID="{094FA08C-BC4D-4C22-94B7-914DAC79FD5A}" presName="bgRect" presStyleLbl="bgAccFollowNode1" presStyleIdx="2" presStyleCnt="5" custLinFactNeighborX="-4438" custLinFactNeighborY="-8010"/>
      <dgm:spPr/>
    </dgm:pt>
    <dgm:pt modelId="{E0FF18F0-2E40-4BEF-83CD-7B35ECA257F5}" type="pres">
      <dgm:prSet presAssocID="{0CD9AB66-A207-4E88-BF43-81266DF5B682}" presName="sibTransNodeCircle" presStyleLbl="alignNode1" presStyleIdx="4" presStyleCnt="10" custLinFactNeighborX="-11417" custLinFactNeighborY="-42292">
        <dgm:presLayoutVars>
          <dgm:chMax val="0"/>
          <dgm:bulletEnabled/>
        </dgm:presLayoutVars>
      </dgm:prSet>
      <dgm:spPr/>
    </dgm:pt>
    <dgm:pt modelId="{7DD3D13C-6B78-4666-862C-092186F7E6B4}" type="pres">
      <dgm:prSet presAssocID="{094FA08C-BC4D-4C22-94B7-914DAC79FD5A}" presName="bottomLine" presStyleLbl="alignNode1" presStyleIdx="5" presStyleCnt="10">
        <dgm:presLayoutVars/>
      </dgm:prSet>
      <dgm:spPr/>
    </dgm:pt>
    <dgm:pt modelId="{BD83464D-1F64-4DCF-AB7D-E7B775523F68}" type="pres">
      <dgm:prSet presAssocID="{094FA08C-BC4D-4C22-94B7-914DAC79FD5A}" presName="nodeText" presStyleLbl="bgAccFollowNode1" presStyleIdx="2" presStyleCnt="5">
        <dgm:presLayoutVars>
          <dgm:bulletEnabled val="1"/>
        </dgm:presLayoutVars>
      </dgm:prSet>
      <dgm:spPr/>
    </dgm:pt>
    <dgm:pt modelId="{1E204592-9437-4A4B-BEE4-01EDCEF2F9CF}" type="pres">
      <dgm:prSet presAssocID="{0CD9AB66-A207-4E88-BF43-81266DF5B682}" presName="sibTrans" presStyleCnt="0"/>
      <dgm:spPr/>
    </dgm:pt>
    <dgm:pt modelId="{0F255233-3B54-4776-A91E-9071F4E37BF9}" type="pres">
      <dgm:prSet presAssocID="{875EED3D-11CB-454A-9FD3-BE75EFF51A55}" presName="compositeNode" presStyleCnt="0">
        <dgm:presLayoutVars>
          <dgm:bulletEnabled val="1"/>
        </dgm:presLayoutVars>
      </dgm:prSet>
      <dgm:spPr/>
    </dgm:pt>
    <dgm:pt modelId="{449E27DF-CC0C-415C-ABF0-ABE9FBF0EDCC}" type="pres">
      <dgm:prSet presAssocID="{875EED3D-11CB-454A-9FD3-BE75EFF51A55}" presName="bgRect" presStyleLbl="bgAccFollowNode1" presStyleIdx="3" presStyleCnt="5" custScaleY="102577" custLinFactNeighborX="-4262" custLinFactNeighborY="-7001"/>
      <dgm:spPr/>
    </dgm:pt>
    <dgm:pt modelId="{81FAA35E-B6AB-4B62-BF25-03C0CF3BB176}" type="pres">
      <dgm:prSet presAssocID="{E214F306-25E2-4817-8951-2000EFD6B8EE}" presName="sibTransNodeCircle" presStyleLbl="alignNode1" presStyleIdx="6" presStyleCnt="10" custLinFactNeighborX="-19894" custLinFactNeighborY="-42292">
        <dgm:presLayoutVars>
          <dgm:chMax val="0"/>
          <dgm:bulletEnabled/>
        </dgm:presLayoutVars>
      </dgm:prSet>
      <dgm:spPr/>
    </dgm:pt>
    <dgm:pt modelId="{F1DF319D-5D2B-4080-9CDD-5C271A93A96F}" type="pres">
      <dgm:prSet presAssocID="{875EED3D-11CB-454A-9FD3-BE75EFF51A55}" presName="bottomLine" presStyleLbl="alignNode1" presStyleIdx="7" presStyleCnt="10">
        <dgm:presLayoutVars/>
      </dgm:prSet>
      <dgm:spPr/>
    </dgm:pt>
    <dgm:pt modelId="{869251B0-9FE0-4AF7-9B81-67026E21357A}" type="pres">
      <dgm:prSet presAssocID="{875EED3D-11CB-454A-9FD3-BE75EFF51A55}" presName="nodeText" presStyleLbl="bgAccFollowNode1" presStyleIdx="3" presStyleCnt="5">
        <dgm:presLayoutVars>
          <dgm:bulletEnabled val="1"/>
        </dgm:presLayoutVars>
      </dgm:prSet>
      <dgm:spPr/>
    </dgm:pt>
    <dgm:pt modelId="{64D52F33-8C41-4DB4-B627-9AEC37099C4C}" type="pres">
      <dgm:prSet presAssocID="{E214F306-25E2-4817-8951-2000EFD6B8EE}" presName="sibTrans" presStyleCnt="0"/>
      <dgm:spPr/>
    </dgm:pt>
    <dgm:pt modelId="{0B907ED2-CD24-4EEB-8EF2-853D1647B277}" type="pres">
      <dgm:prSet presAssocID="{5DD1B3C2-FB56-453E-ADF3-8B078FB5C1FB}" presName="compositeNode" presStyleCnt="0">
        <dgm:presLayoutVars>
          <dgm:bulletEnabled val="1"/>
        </dgm:presLayoutVars>
      </dgm:prSet>
      <dgm:spPr/>
    </dgm:pt>
    <dgm:pt modelId="{801FE4DA-E7C3-415F-AFA2-B6D50D44A886}" type="pres">
      <dgm:prSet presAssocID="{5DD1B3C2-FB56-453E-ADF3-8B078FB5C1FB}" presName="bgRect" presStyleLbl="bgAccFollowNode1" presStyleIdx="4" presStyleCnt="5" custScaleY="124554" custLinFactNeighborX="-3086" custLinFactNeighborY="-7230"/>
      <dgm:spPr/>
    </dgm:pt>
    <dgm:pt modelId="{834AA895-5BF7-4E21-B6D9-F74D2B276CC1}" type="pres">
      <dgm:prSet presAssocID="{53576AF5-93C0-4D7B-B526-AB0545FBFE69}" presName="sibTransNodeCircle" presStyleLbl="alignNode1" presStyleIdx="8" presStyleCnt="10" custLinFactNeighborX="-20854" custLinFactNeighborY="-74060">
        <dgm:presLayoutVars>
          <dgm:chMax val="0"/>
          <dgm:bulletEnabled/>
        </dgm:presLayoutVars>
      </dgm:prSet>
      <dgm:spPr/>
    </dgm:pt>
    <dgm:pt modelId="{FE38286A-2473-4E13-9333-B166E88B488B}" type="pres">
      <dgm:prSet presAssocID="{5DD1B3C2-FB56-453E-ADF3-8B078FB5C1FB}" presName="bottomLine" presStyleLbl="alignNode1" presStyleIdx="9" presStyleCnt="10">
        <dgm:presLayoutVars/>
      </dgm:prSet>
      <dgm:spPr/>
    </dgm:pt>
    <dgm:pt modelId="{35BD303A-539B-431A-A8A0-54DE845B1350}" type="pres">
      <dgm:prSet presAssocID="{5DD1B3C2-FB56-453E-ADF3-8B078FB5C1FB}" presName="nodeText" presStyleLbl="bgAccFollowNode1" presStyleIdx="4" presStyleCnt="5">
        <dgm:presLayoutVars>
          <dgm:bulletEnabled val="1"/>
        </dgm:presLayoutVars>
      </dgm:prSet>
      <dgm:spPr/>
    </dgm:pt>
  </dgm:ptLst>
  <dgm:cxnLst>
    <dgm:cxn modelId="{55E50203-ABD3-4452-8A0D-E22B53E1B52B}" type="presOf" srcId="{4346B69C-75BA-4620-A861-B1281FA017E2}" destId="{0D9E28E1-F7CE-497C-9D1D-D7AF23C73C6A}" srcOrd="0" destOrd="0" presId="urn:microsoft.com/office/officeart/2016/7/layout/BasicLinearProcessNumbered"/>
    <dgm:cxn modelId="{9465720F-57EC-4005-B55A-202EC50E1CB8}" srcId="{3B902C2D-38D0-4315-A455-D02430D1B57E}" destId="{094FA08C-BC4D-4C22-94B7-914DAC79FD5A}" srcOrd="2" destOrd="0" parTransId="{F9BC77C4-CF04-48A0-82C1-253CA8CD2423}" sibTransId="{0CD9AB66-A207-4E88-BF43-81266DF5B682}"/>
    <dgm:cxn modelId="{0364A21F-D636-4109-9699-04704611A4B4}" type="presOf" srcId="{263A0F8B-6906-4014-86CF-123EA3946948}" destId="{124BB161-AD25-4CA0-B0BE-A10C29DAEE65}" srcOrd="1" destOrd="0" presId="urn:microsoft.com/office/officeart/2016/7/layout/BasicLinearProcessNumbered"/>
    <dgm:cxn modelId="{3B42322A-348A-40A0-B7F7-9B4EB505FFBF}" type="presOf" srcId="{875EED3D-11CB-454A-9FD3-BE75EFF51A55}" destId="{869251B0-9FE0-4AF7-9B81-67026E21357A}" srcOrd="1" destOrd="0" presId="urn:microsoft.com/office/officeart/2016/7/layout/BasicLinearProcessNumbered"/>
    <dgm:cxn modelId="{3599B035-894D-4642-990D-F41F5D9C7C73}" type="presOf" srcId="{07735F56-8CE4-45B0-9D18-3DACD6A38B49}" destId="{F09428B9-C316-4CF2-B6C8-D81B4087A7FD}" srcOrd="0" destOrd="0" presId="urn:microsoft.com/office/officeart/2016/7/layout/BasicLinearProcessNumbered"/>
    <dgm:cxn modelId="{1BEA933B-5094-49F9-8294-D930AF3BED98}" type="presOf" srcId="{094FA08C-BC4D-4C22-94B7-914DAC79FD5A}" destId="{E1D64B05-C7FA-46D4-8EAA-7EBDBF500CFD}" srcOrd="0" destOrd="0" presId="urn:microsoft.com/office/officeart/2016/7/layout/BasicLinearProcessNumbered"/>
    <dgm:cxn modelId="{68D9BF44-E7E5-4575-B0D4-5C98ECAF2632}" srcId="{3B902C2D-38D0-4315-A455-D02430D1B57E}" destId="{875EED3D-11CB-454A-9FD3-BE75EFF51A55}" srcOrd="3" destOrd="0" parTransId="{9B89F789-9165-4B8B-8C8E-FB4D4908BC15}" sibTransId="{E214F306-25E2-4817-8951-2000EFD6B8EE}"/>
    <dgm:cxn modelId="{5D4A496C-ECA1-4077-82A6-A439256B9CD7}" type="presOf" srcId="{094FA08C-BC4D-4C22-94B7-914DAC79FD5A}" destId="{BD83464D-1F64-4DCF-AB7D-E7B775523F68}" srcOrd="1" destOrd="0" presId="urn:microsoft.com/office/officeart/2016/7/layout/BasicLinearProcessNumbered"/>
    <dgm:cxn modelId="{0532544D-01D9-4542-B571-F138BA44C359}" type="presOf" srcId="{795EFC5D-F7DA-4192-B893-98B354469798}" destId="{19E0E4F9-1C21-4C66-82E2-6D088DF1BB18}" srcOrd="0" destOrd="0" presId="urn:microsoft.com/office/officeart/2016/7/layout/BasicLinearProcessNumbered"/>
    <dgm:cxn modelId="{318ACA70-8462-4DBA-AFE1-A69D47DC9605}" type="presOf" srcId="{3B902C2D-38D0-4315-A455-D02430D1B57E}" destId="{A931AC19-7F7A-4D6B-9DCA-7C3BE23EBDA4}" srcOrd="0" destOrd="0" presId="urn:microsoft.com/office/officeart/2016/7/layout/BasicLinearProcessNumbered"/>
    <dgm:cxn modelId="{E3FDAB82-D315-4F3A-96E5-DF768352C826}" type="presOf" srcId="{0CD9AB66-A207-4E88-BF43-81266DF5B682}" destId="{E0FF18F0-2E40-4BEF-83CD-7B35ECA257F5}" srcOrd="0" destOrd="0" presId="urn:microsoft.com/office/officeart/2016/7/layout/BasicLinearProcessNumbered"/>
    <dgm:cxn modelId="{3BBD1EA2-D895-43CB-B277-F701686DC9BE}" srcId="{3B902C2D-38D0-4315-A455-D02430D1B57E}" destId="{795EFC5D-F7DA-4192-B893-98B354469798}" srcOrd="1" destOrd="0" parTransId="{AB5FDC53-C2D2-4C56-A3E9-C1180223FD49}" sibTransId="{4346B69C-75BA-4620-A861-B1281FA017E2}"/>
    <dgm:cxn modelId="{4BFD09B9-466C-4E9F-A371-AE8F0EA543DA}" type="presOf" srcId="{875EED3D-11CB-454A-9FD3-BE75EFF51A55}" destId="{449E27DF-CC0C-415C-ABF0-ABE9FBF0EDCC}" srcOrd="0" destOrd="0" presId="urn:microsoft.com/office/officeart/2016/7/layout/BasicLinearProcessNumbered"/>
    <dgm:cxn modelId="{B1904EC1-6BF6-496C-9630-575842DA542B}" type="presOf" srcId="{795EFC5D-F7DA-4192-B893-98B354469798}" destId="{46BD4CEF-DA3F-4277-9612-F91EE925F4CC}" srcOrd="1" destOrd="0" presId="urn:microsoft.com/office/officeart/2016/7/layout/BasicLinearProcessNumbered"/>
    <dgm:cxn modelId="{425A4DC3-0319-4757-AD95-8351A01582E0}" srcId="{3B902C2D-38D0-4315-A455-D02430D1B57E}" destId="{263A0F8B-6906-4014-86CF-123EA3946948}" srcOrd="0" destOrd="0" parTransId="{2E9124D3-37DF-4C1C-99F9-79716ACF1318}" sibTransId="{07735F56-8CE4-45B0-9D18-3DACD6A38B49}"/>
    <dgm:cxn modelId="{0880B1C7-1FB6-47E2-9549-7472FCF5629B}" srcId="{3B902C2D-38D0-4315-A455-D02430D1B57E}" destId="{5DD1B3C2-FB56-453E-ADF3-8B078FB5C1FB}" srcOrd="4" destOrd="0" parTransId="{6E66745C-C4CC-490E-9E61-4177616278D6}" sibTransId="{53576AF5-93C0-4D7B-B526-AB0545FBFE69}"/>
    <dgm:cxn modelId="{C862F0CF-6CC6-4B0A-8559-D9595A8AA799}" type="presOf" srcId="{53576AF5-93C0-4D7B-B526-AB0545FBFE69}" destId="{834AA895-5BF7-4E21-B6D9-F74D2B276CC1}" srcOrd="0" destOrd="0" presId="urn:microsoft.com/office/officeart/2016/7/layout/BasicLinearProcessNumbered"/>
    <dgm:cxn modelId="{E550ADD3-8031-4962-856B-1E6251283F77}" type="presOf" srcId="{5DD1B3C2-FB56-453E-ADF3-8B078FB5C1FB}" destId="{801FE4DA-E7C3-415F-AFA2-B6D50D44A886}" srcOrd="0" destOrd="0" presId="urn:microsoft.com/office/officeart/2016/7/layout/BasicLinearProcessNumbered"/>
    <dgm:cxn modelId="{0EC2D5D5-9485-4E8A-9D33-D184FCCAF235}" type="presOf" srcId="{263A0F8B-6906-4014-86CF-123EA3946948}" destId="{C6917AAE-31B3-4E20-A9AC-0C74036A712B}" srcOrd="0" destOrd="0" presId="urn:microsoft.com/office/officeart/2016/7/layout/BasicLinearProcessNumbered"/>
    <dgm:cxn modelId="{B69B1EEE-7C80-4DD2-B9B9-596D4E64D121}" type="presOf" srcId="{E214F306-25E2-4817-8951-2000EFD6B8EE}" destId="{81FAA35E-B6AB-4B62-BF25-03C0CF3BB176}" srcOrd="0" destOrd="0" presId="urn:microsoft.com/office/officeart/2016/7/layout/BasicLinearProcessNumbered"/>
    <dgm:cxn modelId="{31E6FAFA-7E4F-44AE-97B3-22294B6493FB}" type="presOf" srcId="{5DD1B3C2-FB56-453E-ADF3-8B078FB5C1FB}" destId="{35BD303A-539B-431A-A8A0-54DE845B1350}" srcOrd="1" destOrd="0" presId="urn:microsoft.com/office/officeart/2016/7/layout/BasicLinearProcessNumbered"/>
    <dgm:cxn modelId="{D8BB3E28-8879-45A0-9563-D991CBA57874}" type="presParOf" srcId="{A931AC19-7F7A-4D6B-9DCA-7C3BE23EBDA4}" destId="{C043B9DC-7DFA-4306-910A-EF76D427D79E}" srcOrd="0" destOrd="0" presId="urn:microsoft.com/office/officeart/2016/7/layout/BasicLinearProcessNumbered"/>
    <dgm:cxn modelId="{7DC3853C-B4CE-41A2-AAC1-2844AA29848C}" type="presParOf" srcId="{C043B9DC-7DFA-4306-910A-EF76D427D79E}" destId="{C6917AAE-31B3-4E20-A9AC-0C74036A712B}" srcOrd="0" destOrd="0" presId="urn:microsoft.com/office/officeart/2016/7/layout/BasicLinearProcessNumbered"/>
    <dgm:cxn modelId="{33BAB917-57C2-41FB-A018-5D5EC205C1BA}" type="presParOf" srcId="{C043B9DC-7DFA-4306-910A-EF76D427D79E}" destId="{F09428B9-C316-4CF2-B6C8-D81B4087A7FD}" srcOrd="1" destOrd="0" presId="urn:microsoft.com/office/officeart/2016/7/layout/BasicLinearProcessNumbered"/>
    <dgm:cxn modelId="{D628A1BC-CE3D-429E-80C0-EA5FE13098C2}" type="presParOf" srcId="{C043B9DC-7DFA-4306-910A-EF76D427D79E}" destId="{4F7A252F-92B1-46D1-9C95-4F2B67754392}" srcOrd="2" destOrd="0" presId="urn:microsoft.com/office/officeart/2016/7/layout/BasicLinearProcessNumbered"/>
    <dgm:cxn modelId="{BCB7FF65-DE67-4A4F-A387-C4F17E9A9F37}" type="presParOf" srcId="{C043B9DC-7DFA-4306-910A-EF76D427D79E}" destId="{124BB161-AD25-4CA0-B0BE-A10C29DAEE65}" srcOrd="3" destOrd="0" presId="urn:microsoft.com/office/officeart/2016/7/layout/BasicLinearProcessNumbered"/>
    <dgm:cxn modelId="{2B49A040-ABDD-4A16-85BF-37A3E3FA312E}" type="presParOf" srcId="{A931AC19-7F7A-4D6B-9DCA-7C3BE23EBDA4}" destId="{067B2FE5-898B-42AC-8F18-ED55D379DE3C}" srcOrd="1" destOrd="0" presId="urn:microsoft.com/office/officeart/2016/7/layout/BasicLinearProcessNumbered"/>
    <dgm:cxn modelId="{04065C6C-3CB0-4443-9968-1B552038C3B3}" type="presParOf" srcId="{A931AC19-7F7A-4D6B-9DCA-7C3BE23EBDA4}" destId="{AE52AA49-BAA1-404E-92D1-9000F9D7084F}" srcOrd="2" destOrd="0" presId="urn:microsoft.com/office/officeart/2016/7/layout/BasicLinearProcessNumbered"/>
    <dgm:cxn modelId="{25B2CCD2-8B65-4CF2-8B7E-454450A10AF2}" type="presParOf" srcId="{AE52AA49-BAA1-404E-92D1-9000F9D7084F}" destId="{19E0E4F9-1C21-4C66-82E2-6D088DF1BB18}" srcOrd="0" destOrd="0" presId="urn:microsoft.com/office/officeart/2016/7/layout/BasicLinearProcessNumbered"/>
    <dgm:cxn modelId="{69AAF990-3259-4EF6-A0E0-7B3D2892F25C}" type="presParOf" srcId="{AE52AA49-BAA1-404E-92D1-9000F9D7084F}" destId="{0D9E28E1-F7CE-497C-9D1D-D7AF23C73C6A}" srcOrd="1" destOrd="0" presId="urn:microsoft.com/office/officeart/2016/7/layout/BasicLinearProcessNumbered"/>
    <dgm:cxn modelId="{59901B43-8BE2-4E4B-BC54-E6C0B6388788}" type="presParOf" srcId="{AE52AA49-BAA1-404E-92D1-9000F9D7084F}" destId="{B726F235-38B0-4E0D-92CE-4A623C4B4494}" srcOrd="2" destOrd="0" presId="urn:microsoft.com/office/officeart/2016/7/layout/BasicLinearProcessNumbered"/>
    <dgm:cxn modelId="{5CE28404-9CEB-450B-8459-740F9C84860D}" type="presParOf" srcId="{AE52AA49-BAA1-404E-92D1-9000F9D7084F}" destId="{46BD4CEF-DA3F-4277-9612-F91EE925F4CC}" srcOrd="3" destOrd="0" presId="urn:microsoft.com/office/officeart/2016/7/layout/BasicLinearProcessNumbered"/>
    <dgm:cxn modelId="{A49ABC7D-7D63-470B-B077-1DBB94BBB128}" type="presParOf" srcId="{A931AC19-7F7A-4D6B-9DCA-7C3BE23EBDA4}" destId="{8674483C-B7D4-43B4-9E8D-757A4BF25E6D}" srcOrd="3" destOrd="0" presId="urn:microsoft.com/office/officeart/2016/7/layout/BasicLinearProcessNumbered"/>
    <dgm:cxn modelId="{324C075D-E1DC-49D2-B1E2-2A45B828ECF9}" type="presParOf" srcId="{A931AC19-7F7A-4D6B-9DCA-7C3BE23EBDA4}" destId="{09F12527-3047-4FB9-B63C-ED82E99C5FAA}" srcOrd="4" destOrd="0" presId="urn:microsoft.com/office/officeart/2016/7/layout/BasicLinearProcessNumbered"/>
    <dgm:cxn modelId="{4ACAE2EB-0CF4-479A-B8CF-5D338D2D815C}" type="presParOf" srcId="{09F12527-3047-4FB9-B63C-ED82E99C5FAA}" destId="{E1D64B05-C7FA-46D4-8EAA-7EBDBF500CFD}" srcOrd="0" destOrd="0" presId="urn:microsoft.com/office/officeart/2016/7/layout/BasicLinearProcessNumbered"/>
    <dgm:cxn modelId="{404FBDB4-A794-4E93-8B27-B9997D573179}" type="presParOf" srcId="{09F12527-3047-4FB9-B63C-ED82E99C5FAA}" destId="{E0FF18F0-2E40-4BEF-83CD-7B35ECA257F5}" srcOrd="1" destOrd="0" presId="urn:microsoft.com/office/officeart/2016/7/layout/BasicLinearProcessNumbered"/>
    <dgm:cxn modelId="{58D58A3C-043D-454E-9A69-3D8639FD13A1}" type="presParOf" srcId="{09F12527-3047-4FB9-B63C-ED82E99C5FAA}" destId="{7DD3D13C-6B78-4666-862C-092186F7E6B4}" srcOrd="2" destOrd="0" presId="urn:microsoft.com/office/officeart/2016/7/layout/BasicLinearProcessNumbered"/>
    <dgm:cxn modelId="{B2F4147B-2A57-43CB-B413-F59F4BC42528}" type="presParOf" srcId="{09F12527-3047-4FB9-B63C-ED82E99C5FAA}" destId="{BD83464D-1F64-4DCF-AB7D-E7B775523F68}" srcOrd="3" destOrd="0" presId="urn:microsoft.com/office/officeart/2016/7/layout/BasicLinearProcessNumbered"/>
    <dgm:cxn modelId="{A2CE6714-9A14-413C-936A-C19557E4726D}" type="presParOf" srcId="{A931AC19-7F7A-4D6B-9DCA-7C3BE23EBDA4}" destId="{1E204592-9437-4A4B-BEE4-01EDCEF2F9CF}" srcOrd="5" destOrd="0" presId="urn:microsoft.com/office/officeart/2016/7/layout/BasicLinearProcessNumbered"/>
    <dgm:cxn modelId="{E81CA381-3DA4-4C88-9083-B20695CD0775}" type="presParOf" srcId="{A931AC19-7F7A-4D6B-9DCA-7C3BE23EBDA4}" destId="{0F255233-3B54-4776-A91E-9071F4E37BF9}" srcOrd="6" destOrd="0" presId="urn:microsoft.com/office/officeart/2016/7/layout/BasicLinearProcessNumbered"/>
    <dgm:cxn modelId="{2C0C444E-ED27-4CEA-B94F-2897C3694ED2}" type="presParOf" srcId="{0F255233-3B54-4776-A91E-9071F4E37BF9}" destId="{449E27DF-CC0C-415C-ABF0-ABE9FBF0EDCC}" srcOrd="0" destOrd="0" presId="urn:microsoft.com/office/officeart/2016/7/layout/BasicLinearProcessNumbered"/>
    <dgm:cxn modelId="{2AE81BF6-4F1B-4FF2-9CF5-F90674483F3C}" type="presParOf" srcId="{0F255233-3B54-4776-A91E-9071F4E37BF9}" destId="{81FAA35E-B6AB-4B62-BF25-03C0CF3BB176}" srcOrd="1" destOrd="0" presId="urn:microsoft.com/office/officeart/2016/7/layout/BasicLinearProcessNumbered"/>
    <dgm:cxn modelId="{7E4CFB35-B019-44E3-A1E6-624464A4CFAB}" type="presParOf" srcId="{0F255233-3B54-4776-A91E-9071F4E37BF9}" destId="{F1DF319D-5D2B-4080-9CDD-5C271A93A96F}" srcOrd="2" destOrd="0" presId="urn:microsoft.com/office/officeart/2016/7/layout/BasicLinearProcessNumbered"/>
    <dgm:cxn modelId="{4A1D939D-D151-46CD-B0A1-D49CB05DEEA2}" type="presParOf" srcId="{0F255233-3B54-4776-A91E-9071F4E37BF9}" destId="{869251B0-9FE0-4AF7-9B81-67026E21357A}" srcOrd="3" destOrd="0" presId="urn:microsoft.com/office/officeart/2016/7/layout/BasicLinearProcessNumbered"/>
    <dgm:cxn modelId="{1046E36C-488D-42ED-98AD-1AFF384D7E39}" type="presParOf" srcId="{A931AC19-7F7A-4D6B-9DCA-7C3BE23EBDA4}" destId="{64D52F33-8C41-4DB4-B627-9AEC37099C4C}" srcOrd="7" destOrd="0" presId="urn:microsoft.com/office/officeart/2016/7/layout/BasicLinearProcessNumbered"/>
    <dgm:cxn modelId="{5A7981EF-A62A-47EE-9734-41CCB3724069}" type="presParOf" srcId="{A931AC19-7F7A-4D6B-9DCA-7C3BE23EBDA4}" destId="{0B907ED2-CD24-4EEB-8EF2-853D1647B277}" srcOrd="8" destOrd="0" presId="urn:microsoft.com/office/officeart/2016/7/layout/BasicLinearProcessNumbered"/>
    <dgm:cxn modelId="{865F08DA-A287-4CEF-B284-A9D36AB29FFF}" type="presParOf" srcId="{0B907ED2-CD24-4EEB-8EF2-853D1647B277}" destId="{801FE4DA-E7C3-415F-AFA2-B6D50D44A886}" srcOrd="0" destOrd="0" presId="urn:microsoft.com/office/officeart/2016/7/layout/BasicLinearProcessNumbered"/>
    <dgm:cxn modelId="{4D2E1449-6B7B-4B28-AB06-F8113C1027A5}" type="presParOf" srcId="{0B907ED2-CD24-4EEB-8EF2-853D1647B277}" destId="{834AA895-5BF7-4E21-B6D9-F74D2B276CC1}" srcOrd="1" destOrd="0" presId="urn:microsoft.com/office/officeart/2016/7/layout/BasicLinearProcessNumbered"/>
    <dgm:cxn modelId="{24683BF4-BB28-416F-9D89-8EADB481F30F}" type="presParOf" srcId="{0B907ED2-CD24-4EEB-8EF2-853D1647B277}" destId="{FE38286A-2473-4E13-9333-B166E88B488B}" srcOrd="2" destOrd="0" presId="urn:microsoft.com/office/officeart/2016/7/layout/BasicLinearProcessNumbered"/>
    <dgm:cxn modelId="{13B241F9-0F3C-442C-AC9C-F17E3C41E466}" type="presParOf" srcId="{0B907ED2-CD24-4EEB-8EF2-853D1647B277}" destId="{35BD303A-539B-431A-A8A0-54DE845B1350}"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DCCC09-B489-490A-B624-C2C3951327BE}">
      <dsp:nvSpPr>
        <dsp:cNvPr id="0" name=""/>
        <dsp:cNvSpPr/>
      </dsp:nvSpPr>
      <dsp:spPr>
        <a:xfrm>
          <a:off x="212335" y="6855"/>
          <a:ext cx="1335915" cy="133591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B01170E-683C-471A-A22A-8FEDCEB947B1}">
      <dsp:nvSpPr>
        <dsp:cNvPr id="0" name=""/>
        <dsp:cNvSpPr/>
      </dsp:nvSpPr>
      <dsp:spPr>
        <a:xfrm>
          <a:off x="492877" y="287397"/>
          <a:ext cx="774830" cy="7748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CA55D07-6D80-4065-9875-6069C54EA8D1}">
      <dsp:nvSpPr>
        <dsp:cNvPr id="0" name=""/>
        <dsp:cNvSpPr/>
      </dsp:nvSpPr>
      <dsp:spPr>
        <a:xfrm>
          <a:off x="1834517" y="6855"/>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dirty="0"/>
            <a:t>Create a referral in NC FAST within 10 business days of detection of a potential overissuance . This establishes a file in NC FAST to track the claim and establishes the referral’s creation date.</a:t>
          </a:r>
        </a:p>
      </dsp:txBody>
      <dsp:txXfrm>
        <a:off x="1834517" y="6855"/>
        <a:ext cx="3148942" cy="1335915"/>
      </dsp:txXfrm>
    </dsp:sp>
    <dsp:sp modelId="{7BEA5914-92A3-4883-8BF5-5573146EB115}">
      <dsp:nvSpPr>
        <dsp:cNvPr id="0" name=""/>
        <dsp:cNvSpPr/>
      </dsp:nvSpPr>
      <dsp:spPr>
        <a:xfrm>
          <a:off x="5532139" y="6855"/>
          <a:ext cx="1335915" cy="133591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8BA3318A-5445-4179-99A7-2E34313A6A1B}">
      <dsp:nvSpPr>
        <dsp:cNvPr id="0" name=""/>
        <dsp:cNvSpPr/>
      </dsp:nvSpPr>
      <dsp:spPr>
        <a:xfrm>
          <a:off x="5812681" y="287397"/>
          <a:ext cx="774830" cy="7748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8411E3D-BC9B-4522-8F48-82AC4346A785}">
      <dsp:nvSpPr>
        <dsp:cNvPr id="0" name=""/>
        <dsp:cNvSpPr/>
      </dsp:nvSpPr>
      <dsp:spPr>
        <a:xfrm>
          <a:off x="7154322" y="6855"/>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dirty="0"/>
            <a:t>Request all necessary verifications within 30 calendar days of the receipt of the referral and allow 30 calendar days or the return of the requested verification.</a:t>
          </a:r>
        </a:p>
      </dsp:txBody>
      <dsp:txXfrm>
        <a:off x="7154322" y="6855"/>
        <a:ext cx="3148942" cy="1335915"/>
      </dsp:txXfrm>
    </dsp:sp>
    <dsp:sp modelId="{9F5D1E6D-5BDB-4103-A6A0-953E0A32BC84}">
      <dsp:nvSpPr>
        <dsp:cNvPr id="0" name=""/>
        <dsp:cNvSpPr/>
      </dsp:nvSpPr>
      <dsp:spPr>
        <a:xfrm>
          <a:off x="212335" y="2545532"/>
          <a:ext cx="1335915" cy="133591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1164F88-52ED-4C33-804B-CE6BFD3D6F75}">
      <dsp:nvSpPr>
        <dsp:cNvPr id="0" name=""/>
        <dsp:cNvSpPr/>
      </dsp:nvSpPr>
      <dsp:spPr>
        <a:xfrm>
          <a:off x="492877" y="2826074"/>
          <a:ext cx="774830" cy="7748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F65607A-3B6D-4E25-87B9-EA526E8CBB4B}">
      <dsp:nvSpPr>
        <dsp:cNvPr id="0" name=""/>
        <dsp:cNvSpPr/>
      </dsp:nvSpPr>
      <dsp:spPr>
        <a:xfrm>
          <a:off x="1834517" y="2082497"/>
          <a:ext cx="3148942" cy="22619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Once a DSS 1682 is completed, the claim should be established into NC FAST. All documentation including the DSS -1682 must be uploaded into the Investigation Case in NC FAST. </a:t>
          </a:r>
        </a:p>
      </dsp:txBody>
      <dsp:txXfrm>
        <a:off x="1834517" y="2082497"/>
        <a:ext cx="3148942" cy="2261984"/>
      </dsp:txXfrm>
    </dsp:sp>
    <dsp:sp modelId="{7DCEEE53-9C22-4BCD-B36B-CE3D190CCFB3}">
      <dsp:nvSpPr>
        <dsp:cNvPr id="0" name=""/>
        <dsp:cNvSpPr/>
      </dsp:nvSpPr>
      <dsp:spPr>
        <a:xfrm>
          <a:off x="5532139" y="2545532"/>
          <a:ext cx="1335915" cy="133591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579D466-E5A2-4A07-8C92-54655D85F139}">
      <dsp:nvSpPr>
        <dsp:cNvPr id="0" name=""/>
        <dsp:cNvSpPr/>
      </dsp:nvSpPr>
      <dsp:spPr>
        <a:xfrm>
          <a:off x="5812681" y="2826074"/>
          <a:ext cx="774830" cy="77483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7AC649F-3063-4694-848A-0DFAB1AB5DF9}">
      <dsp:nvSpPr>
        <dsp:cNvPr id="0" name=""/>
        <dsp:cNvSpPr/>
      </dsp:nvSpPr>
      <dsp:spPr>
        <a:xfrm>
          <a:off x="7154322" y="2545532"/>
          <a:ext cx="3148942" cy="13359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When a claim is established and there are multiple debtors (head of household and authorized representative) enter all debtors in NC FAST on the same day the claim is established. </a:t>
          </a:r>
        </a:p>
      </dsp:txBody>
      <dsp:txXfrm>
        <a:off x="7154322" y="2545532"/>
        <a:ext cx="3148942" cy="13359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917AAE-31B3-4E20-A9AC-0C74036A712B}">
      <dsp:nvSpPr>
        <dsp:cNvPr id="0" name=""/>
        <dsp:cNvSpPr/>
      </dsp:nvSpPr>
      <dsp:spPr>
        <a:xfrm>
          <a:off x="52450" y="193212"/>
          <a:ext cx="2145496" cy="3003694"/>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271" tIns="330200" rIns="167271" bIns="330200" numCol="1" spcCol="1270" anchor="t" anchorCtr="0">
          <a:noAutofit/>
        </a:bodyPr>
        <a:lstStyle/>
        <a:p>
          <a:pPr marL="0" lvl="0" indent="0" algn="l" defTabSz="533400">
            <a:lnSpc>
              <a:spcPct val="90000"/>
            </a:lnSpc>
            <a:spcBef>
              <a:spcPct val="0"/>
            </a:spcBef>
            <a:spcAft>
              <a:spcPct val="35000"/>
            </a:spcAft>
            <a:buNone/>
          </a:pPr>
          <a:r>
            <a:rPr lang="en-US" sz="1200" kern="1200" dirty="0"/>
            <a:t>Verify participation. Check the Energy payment in NC FAST on the Energy Application under the programs tab.</a:t>
          </a:r>
        </a:p>
      </dsp:txBody>
      <dsp:txXfrm>
        <a:off x="52450" y="1334616"/>
        <a:ext cx="2145496" cy="1802216"/>
      </dsp:txXfrm>
    </dsp:sp>
    <dsp:sp modelId="{F09428B9-C316-4CF2-B6C8-D81B4087A7FD}">
      <dsp:nvSpPr>
        <dsp:cNvPr id="0" name=""/>
        <dsp:cNvSpPr/>
      </dsp:nvSpPr>
      <dsp:spPr>
        <a:xfrm>
          <a:off x="628526" y="310819"/>
          <a:ext cx="901108" cy="901108"/>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254" tIns="12700" rIns="70254" bIns="12700" numCol="1" spcCol="1270" anchor="ctr" anchorCtr="0">
          <a:noAutofit/>
        </a:bodyPr>
        <a:lstStyle/>
        <a:p>
          <a:pPr marL="0" lvl="0" indent="0" algn="ctr" defTabSz="1911350">
            <a:lnSpc>
              <a:spcPct val="90000"/>
            </a:lnSpc>
            <a:spcBef>
              <a:spcPct val="0"/>
            </a:spcBef>
            <a:spcAft>
              <a:spcPct val="35000"/>
            </a:spcAft>
            <a:buNone/>
          </a:pPr>
          <a:r>
            <a:rPr lang="en-US" sz="4300" kern="1200" dirty="0"/>
            <a:t>1</a:t>
          </a:r>
        </a:p>
      </dsp:txBody>
      <dsp:txXfrm>
        <a:off x="760490" y="442783"/>
        <a:ext cx="637180" cy="637180"/>
      </dsp:txXfrm>
    </dsp:sp>
    <dsp:sp modelId="{4F7A252F-92B1-46D1-9C95-4F2B67754392}">
      <dsp:nvSpPr>
        <dsp:cNvPr id="0" name=""/>
        <dsp:cNvSpPr/>
      </dsp:nvSpPr>
      <dsp:spPr>
        <a:xfrm>
          <a:off x="3962" y="3395169"/>
          <a:ext cx="2145496" cy="72"/>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E0E4F9-1C21-4C66-82E2-6D088DF1BB18}">
      <dsp:nvSpPr>
        <dsp:cNvPr id="0" name=""/>
        <dsp:cNvSpPr/>
      </dsp:nvSpPr>
      <dsp:spPr>
        <a:xfrm>
          <a:off x="2321656" y="156297"/>
          <a:ext cx="2145496" cy="3003694"/>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271" tIns="330200" rIns="167271" bIns="330200" numCol="1" spcCol="1270" anchor="t" anchorCtr="0">
          <a:noAutofit/>
        </a:bodyPr>
        <a:lstStyle/>
        <a:p>
          <a:pPr marL="0" lvl="0" indent="0" algn="l" defTabSz="533400">
            <a:lnSpc>
              <a:spcPct val="90000"/>
            </a:lnSpc>
            <a:spcBef>
              <a:spcPct val="0"/>
            </a:spcBef>
            <a:spcAft>
              <a:spcPct val="35000"/>
            </a:spcAft>
            <a:buNone/>
          </a:pPr>
          <a:r>
            <a:rPr lang="en-US" sz="1200" kern="1200"/>
            <a:t>Use the actual income received in the Energy Household in the month of application (this includes ineligible household members).</a:t>
          </a:r>
        </a:p>
      </dsp:txBody>
      <dsp:txXfrm>
        <a:off x="2321656" y="1297701"/>
        <a:ext cx="2145496" cy="1802216"/>
      </dsp:txXfrm>
    </dsp:sp>
    <dsp:sp modelId="{0D9E28E1-F7CE-497C-9D1D-D7AF23C73C6A}">
      <dsp:nvSpPr>
        <dsp:cNvPr id="0" name=""/>
        <dsp:cNvSpPr/>
      </dsp:nvSpPr>
      <dsp:spPr>
        <a:xfrm>
          <a:off x="3007513" y="310819"/>
          <a:ext cx="901108" cy="901108"/>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254" tIns="12700" rIns="70254" bIns="12700" numCol="1" spcCol="1270" anchor="ctr" anchorCtr="0">
          <a:noAutofit/>
        </a:bodyPr>
        <a:lstStyle/>
        <a:p>
          <a:pPr marL="0" lvl="0" indent="0" algn="ctr" defTabSz="1911350">
            <a:lnSpc>
              <a:spcPct val="90000"/>
            </a:lnSpc>
            <a:spcBef>
              <a:spcPct val="0"/>
            </a:spcBef>
            <a:spcAft>
              <a:spcPct val="35000"/>
            </a:spcAft>
            <a:buNone/>
          </a:pPr>
          <a:r>
            <a:rPr lang="en-US" sz="4300" kern="1200"/>
            <a:t>2</a:t>
          </a:r>
        </a:p>
      </dsp:txBody>
      <dsp:txXfrm>
        <a:off x="3139477" y="442783"/>
        <a:ext cx="637180" cy="637180"/>
      </dsp:txXfrm>
    </dsp:sp>
    <dsp:sp modelId="{B726F235-38B0-4E0D-92CE-4A623C4B4494}">
      <dsp:nvSpPr>
        <dsp:cNvPr id="0" name=""/>
        <dsp:cNvSpPr/>
      </dsp:nvSpPr>
      <dsp:spPr>
        <a:xfrm>
          <a:off x="2364008" y="3395169"/>
          <a:ext cx="2145496" cy="72"/>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D64B05-C7FA-46D4-8EAA-7EBDBF500CFD}">
      <dsp:nvSpPr>
        <dsp:cNvPr id="0" name=""/>
        <dsp:cNvSpPr/>
      </dsp:nvSpPr>
      <dsp:spPr>
        <a:xfrm>
          <a:off x="4628836" y="150950"/>
          <a:ext cx="2145496" cy="3003694"/>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271" tIns="330200" rIns="167271" bIns="330200" numCol="1" spcCol="1270" anchor="t" anchorCtr="0">
          <a:noAutofit/>
        </a:bodyPr>
        <a:lstStyle/>
        <a:p>
          <a:pPr marL="0" lvl="0" indent="0" algn="l" defTabSz="533400">
            <a:lnSpc>
              <a:spcPct val="90000"/>
            </a:lnSpc>
            <a:spcBef>
              <a:spcPct val="0"/>
            </a:spcBef>
            <a:spcAft>
              <a:spcPct val="35000"/>
            </a:spcAft>
            <a:buNone/>
          </a:pPr>
          <a:r>
            <a:rPr lang="en-US" sz="1200" kern="1200"/>
            <a:t>Count money from means-tested state and federal assistance payments (such as WF and SSI) intended for the month of application.</a:t>
          </a:r>
        </a:p>
      </dsp:txBody>
      <dsp:txXfrm>
        <a:off x="4628836" y="1292354"/>
        <a:ext cx="2145496" cy="1802216"/>
      </dsp:txXfrm>
    </dsp:sp>
    <dsp:sp modelId="{E0FF18F0-2E40-4BEF-83CD-7B35ECA257F5}">
      <dsp:nvSpPr>
        <dsp:cNvPr id="0" name=""/>
        <dsp:cNvSpPr/>
      </dsp:nvSpPr>
      <dsp:spPr>
        <a:xfrm>
          <a:off x="5243368" y="310819"/>
          <a:ext cx="901108" cy="901108"/>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254" tIns="12700" rIns="70254" bIns="12700" numCol="1" spcCol="1270" anchor="ctr" anchorCtr="0">
          <a:noAutofit/>
        </a:bodyPr>
        <a:lstStyle/>
        <a:p>
          <a:pPr marL="0" lvl="0" indent="0" algn="ctr" defTabSz="1911350">
            <a:lnSpc>
              <a:spcPct val="90000"/>
            </a:lnSpc>
            <a:spcBef>
              <a:spcPct val="0"/>
            </a:spcBef>
            <a:spcAft>
              <a:spcPct val="35000"/>
            </a:spcAft>
            <a:buNone/>
          </a:pPr>
          <a:r>
            <a:rPr lang="en-US" sz="4300" kern="1200"/>
            <a:t>3</a:t>
          </a:r>
        </a:p>
      </dsp:txBody>
      <dsp:txXfrm>
        <a:off x="5375332" y="442783"/>
        <a:ext cx="637180" cy="637180"/>
      </dsp:txXfrm>
    </dsp:sp>
    <dsp:sp modelId="{7DD3D13C-6B78-4666-862C-092186F7E6B4}">
      <dsp:nvSpPr>
        <dsp:cNvPr id="0" name=""/>
        <dsp:cNvSpPr/>
      </dsp:nvSpPr>
      <dsp:spPr>
        <a:xfrm>
          <a:off x="4724053" y="3395169"/>
          <a:ext cx="2145496" cy="72"/>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9E27DF-CC0C-415C-ABF0-ABE9FBF0EDCC}">
      <dsp:nvSpPr>
        <dsp:cNvPr id="0" name=""/>
        <dsp:cNvSpPr/>
      </dsp:nvSpPr>
      <dsp:spPr>
        <a:xfrm>
          <a:off x="6992658" y="181258"/>
          <a:ext cx="2145496" cy="3081099"/>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271" tIns="330200" rIns="167271" bIns="330200" numCol="1" spcCol="1270" anchor="t" anchorCtr="0">
          <a:noAutofit/>
        </a:bodyPr>
        <a:lstStyle/>
        <a:p>
          <a:pPr marL="0" lvl="0" indent="0" algn="l" defTabSz="533400">
            <a:lnSpc>
              <a:spcPct val="90000"/>
            </a:lnSpc>
            <a:spcBef>
              <a:spcPct val="0"/>
            </a:spcBef>
            <a:spcAft>
              <a:spcPct val="35000"/>
            </a:spcAft>
            <a:buNone/>
          </a:pPr>
          <a:r>
            <a:rPr lang="en-US" sz="1200" kern="1200"/>
            <a:t>Count the actual amount of WF, SSI, RSDI, or VA benefits received in the month of application. </a:t>
          </a:r>
        </a:p>
      </dsp:txBody>
      <dsp:txXfrm>
        <a:off x="6992658" y="1352075"/>
        <a:ext cx="2145496" cy="1848659"/>
      </dsp:txXfrm>
    </dsp:sp>
    <dsp:sp modelId="{81FAA35E-B6AB-4B62-BF25-03C0CF3BB176}">
      <dsp:nvSpPr>
        <dsp:cNvPr id="0" name=""/>
        <dsp:cNvSpPr/>
      </dsp:nvSpPr>
      <dsp:spPr>
        <a:xfrm>
          <a:off x="7527026" y="349522"/>
          <a:ext cx="901108" cy="901108"/>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254" tIns="12700" rIns="70254" bIns="12700" numCol="1" spcCol="1270" anchor="ctr" anchorCtr="0">
          <a:noAutofit/>
        </a:bodyPr>
        <a:lstStyle/>
        <a:p>
          <a:pPr marL="0" lvl="0" indent="0" algn="ctr" defTabSz="1911350">
            <a:lnSpc>
              <a:spcPct val="90000"/>
            </a:lnSpc>
            <a:spcBef>
              <a:spcPct val="0"/>
            </a:spcBef>
            <a:spcAft>
              <a:spcPct val="35000"/>
            </a:spcAft>
            <a:buNone/>
          </a:pPr>
          <a:r>
            <a:rPr lang="en-US" sz="4300" kern="1200"/>
            <a:t>4</a:t>
          </a:r>
        </a:p>
      </dsp:txBody>
      <dsp:txXfrm>
        <a:off x="7658990" y="481486"/>
        <a:ext cx="637180" cy="637180"/>
      </dsp:txXfrm>
    </dsp:sp>
    <dsp:sp modelId="{F1DF319D-5D2B-4080-9CDD-5C271A93A96F}">
      <dsp:nvSpPr>
        <dsp:cNvPr id="0" name=""/>
        <dsp:cNvSpPr/>
      </dsp:nvSpPr>
      <dsp:spPr>
        <a:xfrm>
          <a:off x="7084099" y="3433871"/>
          <a:ext cx="2145496" cy="72"/>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01FE4DA-E7C3-415F-AFA2-B6D50D44A886}">
      <dsp:nvSpPr>
        <dsp:cNvPr id="0" name=""/>
        <dsp:cNvSpPr/>
      </dsp:nvSpPr>
      <dsp:spPr>
        <a:xfrm>
          <a:off x="9377935" y="174379"/>
          <a:ext cx="2145496" cy="3741221"/>
        </a:xfrm>
        <a:prstGeom prst="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271" tIns="330200" rIns="167271" bIns="330200" numCol="1" spcCol="1270" anchor="t" anchorCtr="0">
          <a:noAutofit/>
        </a:bodyPr>
        <a:lstStyle/>
        <a:p>
          <a:pPr marL="0" lvl="0" indent="0" algn="l" defTabSz="533400">
            <a:lnSpc>
              <a:spcPct val="90000"/>
            </a:lnSpc>
            <a:spcBef>
              <a:spcPct val="0"/>
            </a:spcBef>
            <a:spcAft>
              <a:spcPct val="35000"/>
            </a:spcAft>
            <a:buNone/>
          </a:pPr>
          <a:r>
            <a:rPr lang="en-US" sz="1200" kern="1200" dirty="0"/>
            <a:t>Count the gross Social Security amount when a federal offset occurs to a Social Security Payment. BENDEX information will continue to show the gross amount and will not record any information regarding the offset. </a:t>
          </a:r>
        </a:p>
      </dsp:txBody>
      <dsp:txXfrm>
        <a:off x="9377935" y="1596043"/>
        <a:ext cx="2145496" cy="2244732"/>
      </dsp:txXfrm>
    </dsp:sp>
    <dsp:sp modelId="{834AA895-5BF7-4E21-B6D9-F74D2B276CC1}">
      <dsp:nvSpPr>
        <dsp:cNvPr id="0" name=""/>
        <dsp:cNvSpPr/>
      </dsp:nvSpPr>
      <dsp:spPr>
        <a:xfrm>
          <a:off x="9878422" y="393318"/>
          <a:ext cx="901108" cy="901108"/>
        </a:xfrm>
        <a:prstGeom prst="ellips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254" tIns="12700" rIns="70254" bIns="12700" numCol="1" spcCol="1270" anchor="ctr" anchorCtr="0">
          <a:noAutofit/>
        </a:bodyPr>
        <a:lstStyle/>
        <a:p>
          <a:pPr marL="0" lvl="0" indent="0" algn="ctr" defTabSz="1911350">
            <a:lnSpc>
              <a:spcPct val="90000"/>
            </a:lnSpc>
            <a:spcBef>
              <a:spcPct val="0"/>
            </a:spcBef>
            <a:spcAft>
              <a:spcPct val="35000"/>
            </a:spcAft>
            <a:buNone/>
          </a:pPr>
          <a:r>
            <a:rPr lang="en-US" sz="4300" kern="1200"/>
            <a:t>5</a:t>
          </a:r>
          <a:endParaRPr lang="en-US" sz="4300" kern="1200" dirty="0"/>
        </a:p>
      </dsp:txBody>
      <dsp:txXfrm>
        <a:off x="10010386" y="525282"/>
        <a:ext cx="637180" cy="637180"/>
      </dsp:txXfrm>
    </dsp:sp>
    <dsp:sp modelId="{FE38286A-2473-4E13-9333-B166E88B488B}">
      <dsp:nvSpPr>
        <dsp:cNvPr id="0" name=""/>
        <dsp:cNvSpPr/>
      </dsp:nvSpPr>
      <dsp:spPr>
        <a:xfrm>
          <a:off x="9444145" y="3763932"/>
          <a:ext cx="2145496" cy="72"/>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8E6FC9-98BA-4649-AFF6-5E28547A82E7}" type="datetimeFigureOut">
              <a:rPr lang="en-US" smtClean="0"/>
              <a:t>7/10/2025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A82C31-7E47-4E30-8CE8-EB3D0454144B}" type="slidenum">
              <a:rPr lang="en-US" smtClean="0"/>
              <a:t>‹#›</a:t>
            </a:fld>
            <a:endParaRPr lang="en-US"/>
          </a:p>
        </p:txBody>
      </p:sp>
    </p:spTree>
    <p:extLst>
      <p:ext uri="{BB962C8B-B14F-4D97-AF65-F5344CB8AC3E}">
        <p14:creationId xmlns:p14="http://schemas.microsoft.com/office/powerpoint/2010/main" val="1344914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82C31-7E47-4E30-8CE8-EB3D0454144B}" type="slidenum">
              <a:rPr lang="en-US" smtClean="0"/>
              <a:t>1</a:t>
            </a:fld>
            <a:endParaRPr lang="en-US"/>
          </a:p>
        </p:txBody>
      </p:sp>
    </p:spTree>
    <p:extLst>
      <p:ext uri="{BB962C8B-B14F-4D97-AF65-F5344CB8AC3E}">
        <p14:creationId xmlns:p14="http://schemas.microsoft.com/office/powerpoint/2010/main" val="2432187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8DFC7-4DC8-9AF8-99DA-F6FF3A0707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62FEE1-74A2-D058-8CA9-2D66B6D909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EC4494-9F82-B70E-277B-770429FED7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F77617-4586-9059-25EF-B428844301ED}"/>
              </a:ext>
            </a:extLst>
          </p:cNvPr>
          <p:cNvSpPr>
            <a:spLocks noGrp="1"/>
          </p:cNvSpPr>
          <p:nvPr>
            <p:ph type="sldNum" sz="quarter" idx="5"/>
          </p:nvPr>
        </p:nvSpPr>
        <p:spPr/>
        <p:txBody>
          <a:bodyPr/>
          <a:lstStyle/>
          <a:p>
            <a:fld id="{0CA82C31-7E47-4E30-8CE8-EB3D0454144B}" type="slidenum">
              <a:rPr lang="en-US" smtClean="0"/>
              <a:t>10</a:t>
            </a:fld>
            <a:endParaRPr lang="en-US"/>
          </a:p>
        </p:txBody>
      </p:sp>
    </p:spTree>
    <p:extLst>
      <p:ext uri="{BB962C8B-B14F-4D97-AF65-F5344CB8AC3E}">
        <p14:creationId xmlns:p14="http://schemas.microsoft.com/office/powerpoint/2010/main" val="2493673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82C31-7E47-4E30-8CE8-EB3D0454144B}" type="slidenum">
              <a:rPr lang="en-US" smtClean="0"/>
              <a:t>21</a:t>
            </a:fld>
            <a:endParaRPr lang="en-US"/>
          </a:p>
        </p:txBody>
      </p:sp>
    </p:spTree>
    <p:extLst>
      <p:ext uri="{BB962C8B-B14F-4D97-AF65-F5344CB8AC3E}">
        <p14:creationId xmlns:p14="http://schemas.microsoft.com/office/powerpoint/2010/main" val="2498404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6458-0B2C-C651-1ABF-6B3CEB2ABA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83C33D-E0BF-6273-E1AB-3BE8D271B8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82CBF2-EF6E-FAEE-AA7A-90CA022FC6CE}"/>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BB674E3C-97C2-9FCE-90A6-CDF4AC8816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065DD2-7B66-A015-30B2-4FDE3D4A7D77}"/>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3357844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A4CCD-EBD4-7639-22EA-21D10FF476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399452-48F7-B996-725B-F7A84C6D2E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3A6BBC-28B1-8B6C-7B4C-75F94C20B75E}"/>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5ED4868F-D164-2A42-B3A0-9E935DBE14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E3DE4-B301-053A-25AB-659486FDDFC5}"/>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781832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1D6041-E898-0D63-E817-1679D40B56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186C8F-4546-EC87-6A14-1297B0C482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DDF71A-87C8-C2E0-DF7F-9B5BCBC815C3}"/>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DD560409-D4B9-F64B-4AFF-65B2AE6E0B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EC10E7-4FB1-67BA-D6E2-53212987426A}"/>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2319894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BE2C9-37F1-3BF4-BF87-719E737E9F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FD18D9-3331-6957-1F4D-225F1B0440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AC9294-7DB2-4087-47DA-BB746E051C06}"/>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BA55D4FA-CBCF-5E4A-9EAB-48C2AD8FD4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BE8B69-ED77-1B15-7070-B14A3C4583FB}"/>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3260144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2AC2F-C365-2F63-6EAE-A9A4A4A744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A6B3CD2-1220-DA02-F9F4-F7A6DA5BFA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C0A88A-026E-923E-6039-928AE358EF7E}"/>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CC5917A7-465A-497E-7A7E-362CA43EC3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C6B45F-BE22-A159-E89B-47636AA31EBA}"/>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2759385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EE208-D7F4-2F14-B7AD-D57F361D32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50D07A-1D95-77DC-C28B-0869CE70B2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BACD6A-94AC-7D41-96B3-838791664B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FE06E81-C12A-EDDF-9589-924FEBB091D6}"/>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6" name="Footer Placeholder 5">
            <a:extLst>
              <a:ext uri="{FF2B5EF4-FFF2-40B4-BE49-F238E27FC236}">
                <a16:creationId xmlns:a16="http://schemas.microsoft.com/office/drawing/2014/main" id="{0E585303-C22C-0AF3-3775-05441673D7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CAE8CE-F2C8-46CA-C15A-154374A8041B}"/>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1259258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3A501-BFFF-0EBB-0C86-D55D75254E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4CA9EF8-8F94-79D0-D841-C609620CCE8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79EA44-3C5C-B8D6-0422-99CFD66048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2DF047-FF83-E740-7B74-087070FFAE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D6376E-7576-86C8-9660-B5FE2F44EFC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0F5BC1-6EC1-AA6C-BE22-088F4B896956}"/>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8" name="Footer Placeholder 7">
            <a:extLst>
              <a:ext uri="{FF2B5EF4-FFF2-40B4-BE49-F238E27FC236}">
                <a16:creationId xmlns:a16="http://schemas.microsoft.com/office/drawing/2014/main" id="{774781D6-F47D-A540-DACD-6CC6D81500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3FA4B2-9552-7F2F-D695-CC3C56BBC733}"/>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3954649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F0ED5-0E2F-8704-8DD8-6B36939006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A65641-C1FF-090D-190E-9FDAE04ABDC7}"/>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4" name="Footer Placeholder 3">
            <a:extLst>
              <a:ext uri="{FF2B5EF4-FFF2-40B4-BE49-F238E27FC236}">
                <a16:creationId xmlns:a16="http://schemas.microsoft.com/office/drawing/2014/main" id="{0E489122-9247-ABFE-82D2-A7B7F732AF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3BDA10-EDD4-380F-95D0-928D6536EF64}"/>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157098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01E626-1F5B-9C34-9461-04462C37DDE1}"/>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3" name="Footer Placeholder 2">
            <a:extLst>
              <a:ext uri="{FF2B5EF4-FFF2-40B4-BE49-F238E27FC236}">
                <a16:creationId xmlns:a16="http://schemas.microsoft.com/office/drawing/2014/main" id="{4A1B432F-0181-0A0A-ED21-97F2833F2B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EC01EE-FE08-0734-77D8-381BE7567EF3}"/>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129505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0F028-7BB8-245C-1E72-F8298F398B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3011E4D-3D11-D223-DC13-AAA54A8B9F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4397F0-9D45-0E66-648F-5F85DAF87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08A277-B2CB-142A-1011-5B9D0D38333D}"/>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6" name="Footer Placeholder 5">
            <a:extLst>
              <a:ext uri="{FF2B5EF4-FFF2-40B4-BE49-F238E27FC236}">
                <a16:creationId xmlns:a16="http://schemas.microsoft.com/office/drawing/2014/main" id="{2295AA5C-5C27-DC2B-CD7C-2C3E1DA307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319B89-198A-19F8-A8DF-46095024ED4F}"/>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1015985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2297E-8375-4333-7C3A-5D3D34FC04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DF3FCA-0346-3B6B-2A03-ABC9210D96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AA8A672-1090-3421-9B3A-6363384D96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DD0B2-30B9-932A-54B4-EE9F3B44F65A}"/>
              </a:ext>
            </a:extLst>
          </p:cNvPr>
          <p:cNvSpPr>
            <a:spLocks noGrp="1"/>
          </p:cNvSpPr>
          <p:nvPr>
            <p:ph type="dt" sz="half" idx="10"/>
          </p:nvPr>
        </p:nvSpPr>
        <p:spPr/>
        <p:txBody>
          <a:bodyPr/>
          <a:lstStyle/>
          <a:p>
            <a:fld id="{2E0D0D37-0C55-4A3F-8B08-878AC0DC8718}" type="datetimeFigureOut">
              <a:rPr lang="en-US" smtClean="0"/>
              <a:t>7/10/2025</a:t>
            </a:fld>
            <a:endParaRPr lang="en-US"/>
          </a:p>
        </p:txBody>
      </p:sp>
      <p:sp>
        <p:nvSpPr>
          <p:cNvPr id="6" name="Footer Placeholder 5">
            <a:extLst>
              <a:ext uri="{FF2B5EF4-FFF2-40B4-BE49-F238E27FC236}">
                <a16:creationId xmlns:a16="http://schemas.microsoft.com/office/drawing/2014/main" id="{4A114B2C-BEB3-84C2-0037-1062E2DB18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7F0CB-185C-6B1A-DA34-4F3DC4398FD3}"/>
              </a:ext>
            </a:extLst>
          </p:cNvPr>
          <p:cNvSpPr>
            <a:spLocks noGrp="1"/>
          </p:cNvSpPr>
          <p:nvPr>
            <p:ph type="sldNum" sz="quarter" idx="12"/>
          </p:nvPr>
        </p:nvSpPr>
        <p:spPr/>
        <p:txBody>
          <a:bodyPr/>
          <a:lstStyle/>
          <a:p>
            <a:fld id="{277C56F7-6525-4160-AD43-76E8385ED3DA}" type="slidenum">
              <a:rPr lang="en-US" smtClean="0"/>
              <a:t>‹#›</a:t>
            </a:fld>
            <a:endParaRPr lang="en-US"/>
          </a:p>
        </p:txBody>
      </p:sp>
    </p:spTree>
    <p:extLst>
      <p:ext uri="{BB962C8B-B14F-4D97-AF65-F5344CB8AC3E}">
        <p14:creationId xmlns:p14="http://schemas.microsoft.com/office/powerpoint/2010/main" val="3838761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D1BDD3-FE09-2EBF-C4A0-05DF9BFAAD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9BE67F-EF61-C9A2-47D9-4EE2843828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82E174-B093-8950-0C5E-D63AB8F510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E0D0D37-0C55-4A3F-8B08-878AC0DC8718}" type="datetimeFigureOut">
              <a:rPr lang="en-US" smtClean="0"/>
              <a:t>7/10/2025</a:t>
            </a:fld>
            <a:endParaRPr lang="en-US"/>
          </a:p>
        </p:txBody>
      </p:sp>
      <p:sp>
        <p:nvSpPr>
          <p:cNvPr id="5" name="Footer Placeholder 4">
            <a:extLst>
              <a:ext uri="{FF2B5EF4-FFF2-40B4-BE49-F238E27FC236}">
                <a16:creationId xmlns:a16="http://schemas.microsoft.com/office/drawing/2014/main" id="{2A534C75-6BFF-4A84-C307-14B3EED912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E92F8DB-7BDB-BF9E-E636-29B9A6C290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77C56F7-6525-4160-AD43-76E8385ED3DA}" type="slidenum">
              <a:rPr lang="en-US" smtClean="0"/>
              <a:t>‹#›</a:t>
            </a:fld>
            <a:endParaRPr lang="en-US"/>
          </a:p>
        </p:txBody>
      </p:sp>
    </p:spTree>
    <p:extLst>
      <p:ext uri="{BB962C8B-B14F-4D97-AF65-F5344CB8AC3E}">
        <p14:creationId xmlns:p14="http://schemas.microsoft.com/office/powerpoint/2010/main" val="1172101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E5AC33-571C-E67B-C07A-2E7BFE5F7B4A}"/>
              </a:ext>
            </a:extLst>
          </p:cNvPr>
          <p:cNvSpPr>
            <a:spLocks noGrp="1"/>
          </p:cNvSpPr>
          <p:nvPr>
            <p:ph type="title"/>
          </p:nvPr>
        </p:nvSpPr>
        <p:spPr>
          <a:xfrm>
            <a:off x="2197101" y="735283"/>
            <a:ext cx="4978399" cy="3165045"/>
          </a:xfrm>
        </p:spPr>
        <p:txBody>
          <a:bodyPr vert="horz" lIns="91440" tIns="45720" rIns="91440" bIns="45720" rtlCol="0" anchor="b">
            <a:normAutofit/>
          </a:bodyPr>
          <a:lstStyle/>
          <a:p>
            <a:r>
              <a:rPr lang="en-US" sz="5200" kern="1200" dirty="0">
                <a:solidFill>
                  <a:schemeClr val="tx1"/>
                </a:solidFill>
                <a:latin typeface="+mj-lt"/>
                <a:ea typeface="+mj-ea"/>
                <a:cs typeface="+mj-cs"/>
              </a:rPr>
              <a:t>Inadvertent Household Error (IHE) Claims </a:t>
            </a:r>
          </a:p>
        </p:txBody>
      </p:sp>
      <p:pic>
        <p:nvPicPr>
          <p:cNvPr id="6" name="Graphic 5" descr="Suburban scene">
            <a:extLst>
              <a:ext uri="{FF2B5EF4-FFF2-40B4-BE49-F238E27FC236}">
                <a16:creationId xmlns:a16="http://schemas.microsoft.com/office/drawing/2014/main" id="{15F9121B-5BDD-DE1C-7FD2-B5E3AFCE003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7549" y="2776619"/>
            <a:ext cx="1289051" cy="1289051"/>
          </a:xfrm>
          <a:prstGeom prst="rect">
            <a:avLst/>
          </a:prstGeom>
        </p:spPr>
      </p:pic>
      <p:pic>
        <p:nvPicPr>
          <p:cNvPr id="8" name="Graphic 7" descr="Suburban scene">
            <a:extLst>
              <a:ext uri="{FF2B5EF4-FFF2-40B4-BE49-F238E27FC236}">
                <a16:creationId xmlns:a16="http://schemas.microsoft.com/office/drawing/2014/main" id="{0434147D-B2BC-4D55-B3F4-5EDE98308F8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1018049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1B46B19-837A-76E5-8EDB-A07B00A53BE0}"/>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3D9FB3BB-1FAF-C2A1-864C-98F859652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B54C61E7-4385-36BC-DCFA-F8F668FA25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7F9FD990-9D29-7ACC-1D57-CDCA103928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8884F5FF-F18C-D661-E2CF-B51281CE4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3D8B21F0-6B82-EAF2-6AB4-CF96366C3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1C8A82E3-7926-73AA-B215-0AEAA8288A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BB1E2D9-D049-E000-7040-559E0CC5D118}"/>
              </a:ext>
            </a:extLst>
          </p:cNvPr>
          <p:cNvSpPr>
            <a:spLocks noGrp="1"/>
          </p:cNvSpPr>
          <p:nvPr>
            <p:ph type="title"/>
          </p:nvPr>
        </p:nvSpPr>
        <p:spPr>
          <a:xfrm>
            <a:off x="826396" y="586855"/>
            <a:ext cx="4230100" cy="3387497"/>
          </a:xfrm>
        </p:spPr>
        <p:txBody>
          <a:bodyPr vert="horz" lIns="91440" tIns="45720" rIns="91440" bIns="45720" rtlCol="0" anchor="b">
            <a:normAutofit/>
          </a:bodyPr>
          <a:lstStyle/>
          <a:p>
            <a:pPr algn="r"/>
            <a:r>
              <a:rPr lang="en-US" sz="4000" kern="1200" dirty="0">
                <a:solidFill>
                  <a:srgbClr val="FFFFFF"/>
                </a:solidFill>
                <a:latin typeface="+mj-lt"/>
                <a:ea typeface="+mj-ea"/>
                <a:cs typeface="+mj-cs"/>
              </a:rPr>
              <a:t>142.04 </a:t>
            </a:r>
            <a:br>
              <a:rPr lang="en-US" sz="4000" kern="1200" dirty="0">
                <a:solidFill>
                  <a:srgbClr val="FFFFFF"/>
                </a:solidFill>
                <a:latin typeface="+mj-lt"/>
                <a:ea typeface="+mj-ea"/>
                <a:cs typeface="+mj-cs"/>
              </a:rPr>
            </a:br>
            <a:r>
              <a:rPr lang="en-US" sz="4000" kern="1200" dirty="0">
                <a:solidFill>
                  <a:srgbClr val="FFFFFF"/>
                </a:solidFill>
                <a:latin typeface="+mj-lt"/>
                <a:ea typeface="+mj-ea"/>
                <a:cs typeface="+mj-cs"/>
              </a:rPr>
              <a:t>Client Interviews</a:t>
            </a:r>
          </a:p>
        </p:txBody>
      </p:sp>
      <p:sp>
        <p:nvSpPr>
          <p:cNvPr id="4" name="TextBox 3">
            <a:extLst>
              <a:ext uri="{FF2B5EF4-FFF2-40B4-BE49-F238E27FC236}">
                <a16:creationId xmlns:a16="http://schemas.microsoft.com/office/drawing/2014/main" id="{1B1C7B37-6954-C634-9799-C7D1516ADA68}"/>
              </a:ext>
            </a:extLst>
          </p:cNvPr>
          <p:cNvSpPr txBox="1"/>
          <p:nvPr/>
        </p:nvSpPr>
        <p:spPr>
          <a:xfrm>
            <a:off x="6503158" y="649480"/>
            <a:ext cx="4862447" cy="5546047"/>
          </a:xfrm>
          <a:prstGeom prst="rect">
            <a:avLst/>
          </a:prstGeom>
        </p:spPr>
        <p:txBody>
          <a:bodyPr vert="horz" lIns="91440" tIns="45720" rIns="91440" bIns="45720" rtlCol="0" anchor="ctr">
            <a:normAutofit/>
          </a:bodyPr>
          <a:lstStyle/>
          <a:p>
            <a:pPr>
              <a:lnSpc>
                <a:spcPct val="90000"/>
              </a:lnSpc>
              <a:spcAft>
                <a:spcPts val="600"/>
              </a:spcAft>
            </a:pPr>
            <a:endParaRPr lang="en-US" sz="1100" dirty="0"/>
          </a:p>
        </p:txBody>
      </p:sp>
      <p:sp>
        <p:nvSpPr>
          <p:cNvPr id="3" name="TextBox 2">
            <a:extLst>
              <a:ext uri="{FF2B5EF4-FFF2-40B4-BE49-F238E27FC236}">
                <a16:creationId xmlns:a16="http://schemas.microsoft.com/office/drawing/2014/main" id="{A806A5BB-267B-516B-3248-A20883F2E8A1}"/>
              </a:ext>
            </a:extLst>
          </p:cNvPr>
          <p:cNvSpPr txBox="1"/>
          <p:nvPr/>
        </p:nvSpPr>
        <p:spPr>
          <a:xfrm>
            <a:off x="5834743" y="413657"/>
            <a:ext cx="5929464" cy="5016758"/>
          </a:xfrm>
          <a:prstGeom prst="rect">
            <a:avLst/>
          </a:prstGeom>
          <a:noFill/>
        </p:spPr>
        <p:txBody>
          <a:bodyPr wrap="square" rtlCol="0">
            <a:spAutoFit/>
          </a:bodyPr>
          <a:lstStyle/>
          <a:p>
            <a:pPr marL="342900" indent="-342900">
              <a:buFont typeface="+mj-lt"/>
              <a:buAutoNum type="arabicPeriod"/>
            </a:pPr>
            <a:r>
              <a:rPr lang="en-US" sz="2000" dirty="0"/>
              <a:t>Do not require a client under investigation to come into the agency to discuss the amount of the claim or the type of claim. A client’s participation during an investigation is strictly voluntary. </a:t>
            </a:r>
          </a:p>
          <a:p>
            <a:pPr marL="342900" indent="-342900">
              <a:buFont typeface="+mj-lt"/>
              <a:buAutoNum type="arabicPeriod"/>
            </a:pPr>
            <a:r>
              <a:rPr lang="en-US" sz="2000" dirty="0"/>
              <a:t>Schedule and conduct a home visit with the household if appropriate. Mail a DSS -8230 Program Integrity Appointment Notice, three business days prior to a scheduled home visit. A client may refuse a home visit. </a:t>
            </a:r>
          </a:p>
          <a:p>
            <a:pPr marL="342900" indent="-342900">
              <a:buFont typeface="+mj-lt"/>
              <a:buAutoNum type="arabicPeriod"/>
            </a:pPr>
            <a:r>
              <a:rPr lang="en-US" sz="2000" dirty="0"/>
              <a:t>Continue the investigation and establish a claim if the client refuses an interview or home visit and the evidence and clear and convincing to prove the over-issuance. </a:t>
            </a:r>
          </a:p>
          <a:p>
            <a:pPr marL="342900" indent="-342900">
              <a:buFont typeface="+mj-lt"/>
              <a:buAutoNum type="arabicPeriod"/>
            </a:pPr>
            <a:endParaRPr lang="en-US" sz="2000" dirty="0"/>
          </a:p>
          <a:p>
            <a:endParaRPr lang="en-US" sz="2000" dirty="0"/>
          </a:p>
        </p:txBody>
      </p:sp>
    </p:spTree>
    <p:extLst>
      <p:ext uri="{BB962C8B-B14F-4D97-AF65-F5344CB8AC3E}">
        <p14:creationId xmlns:p14="http://schemas.microsoft.com/office/powerpoint/2010/main" val="2182267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E9818-E26F-7B3A-E1C8-80C3D43457EE}"/>
              </a:ext>
            </a:extLst>
          </p:cNvPr>
          <p:cNvSpPr>
            <a:spLocks noGrp="1"/>
          </p:cNvSpPr>
          <p:nvPr>
            <p:ph type="title"/>
          </p:nvPr>
        </p:nvSpPr>
        <p:spPr/>
        <p:txBody>
          <a:bodyPr/>
          <a:lstStyle/>
          <a:p>
            <a:r>
              <a:rPr lang="en-US" dirty="0"/>
              <a:t>Examples </a:t>
            </a:r>
          </a:p>
        </p:txBody>
      </p:sp>
      <p:sp>
        <p:nvSpPr>
          <p:cNvPr id="3" name="Content Placeholder 2">
            <a:extLst>
              <a:ext uri="{FF2B5EF4-FFF2-40B4-BE49-F238E27FC236}">
                <a16:creationId xmlns:a16="http://schemas.microsoft.com/office/drawing/2014/main" id="{A44D4ED5-EDA4-FD09-1D36-DF0E760AB510}"/>
              </a:ext>
            </a:extLst>
          </p:cNvPr>
          <p:cNvSpPr>
            <a:spLocks noGrp="1"/>
          </p:cNvSpPr>
          <p:nvPr>
            <p:ph idx="1"/>
          </p:nvPr>
        </p:nvSpPr>
        <p:spPr/>
        <p:txBody>
          <a:bodyPr>
            <a:normAutofit/>
          </a:bodyPr>
          <a:lstStyle/>
          <a:p>
            <a:pPr marL="0" marR="0">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Example 1: Client applied for CIP on 5/23/25. He listed that his household consisted of himself and his two minor children. He provided proof of his wages, and his gross income was $315 bi-weekly. The amount needed to prevent his disconnection was $432.26. His applied for CIP and was approved on 5/27/25 for $432.26. On 6/13/25 the client applied for FNS, he indicated that his household consisted of himself, his wife, and their two minor children. After reviewing his wife’s wages, it was determined that her income would have put the household over the income for CIP. This would be considered an IHE claim, and the client would be responsible for paying back  $432.26. </a:t>
            </a:r>
          </a:p>
          <a:p>
            <a:pPr marL="0" marR="0">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 </a:t>
            </a:r>
          </a:p>
          <a:p>
            <a:pPr marL="0" marR="0">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Example 2: Client applied for LIEAP on 3/01/25 and reported no income. He was approved for $300. On 5/27/2025 his electricity was disconnected, and he applied for CIP. He submitted his electric bill and his check stubs for May. The client had been employed since January 2025 but failed to report his income on his March 2025 LIEAP application. He was determined to be over the income limit for CIP and would have been over the income for LIEAP had he reported his income. This would be considered an IHE claim, and the client would be responsible for paying back  $300. </a:t>
            </a:r>
          </a:p>
          <a:p>
            <a:endParaRPr lang="en-US" dirty="0"/>
          </a:p>
        </p:txBody>
      </p:sp>
    </p:spTree>
    <p:extLst>
      <p:ext uri="{BB962C8B-B14F-4D97-AF65-F5344CB8AC3E}">
        <p14:creationId xmlns:p14="http://schemas.microsoft.com/office/powerpoint/2010/main" val="924237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08F30C-7016-7136-3CAE-C4B2B3CC9D55}"/>
              </a:ext>
            </a:extLst>
          </p:cNvPr>
          <p:cNvSpPr>
            <a:spLocks noGrp="1"/>
          </p:cNvSpPr>
          <p:nvPr>
            <p:ph type="title"/>
          </p:nvPr>
        </p:nvSpPr>
        <p:spPr>
          <a:xfrm>
            <a:off x="838200" y="620742"/>
            <a:ext cx="10515600" cy="1325563"/>
          </a:xfrm>
        </p:spPr>
        <p:txBody>
          <a:bodyPr>
            <a:normAutofit/>
          </a:bodyPr>
          <a:lstStyle/>
          <a:p>
            <a:r>
              <a:rPr lang="en-US">
                <a:solidFill>
                  <a:srgbClr val="FFFFFF"/>
                </a:solidFill>
              </a:rPr>
              <a:t>142.05 Collecting the IHE Claim</a:t>
            </a:r>
          </a:p>
        </p:txBody>
      </p:sp>
      <p:cxnSp>
        <p:nvCxnSpPr>
          <p:cNvPr id="11" name="Straight Connector 10">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EC1DFBF-EB7E-3705-EE0D-6B88DFF720A8}"/>
              </a:ext>
            </a:extLst>
          </p:cNvPr>
          <p:cNvSpPr>
            <a:spLocks noGrp="1"/>
          </p:cNvSpPr>
          <p:nvPr>
            <p:ph sz="half" idx="1"/>
          </p:nvPr>
        </p:nvSpPr>
        <p:spPr>
          <a:xfrm>
            <a:off x="838200" y="2266345"/>
            <a:ext cx="5097780" cy="3910617"/>
          </a:xfrm>
        </p:spPr>
        <p:txBody>
          <a:bodyPr>
            <a:normAutofit/>
          </a:bodyPr>
          <a:lstStyle/>
          <a:p>
            <a:pPr marL="514350" indent="-514350">
              <a:buAutoNum type="alphaUcPeriod"/>
            </a:pPr>
            <a:r>
              <a:rPr lang="en-US" sz="1900" dirty="0">
                <a:solidFill>
                  <a:srgbClr val="FFFFFF"/>
                </a:solidFill>
              </a:rPr>
              <a:t>Initiating Collection Action</a:t>
            </a:r>
          </a:p>
          <a:p>
            <a:pPr marL="457200" lvl="1" indent="0">
              <a:buNone/>
            </a:pPr>
            <a:endParaRPr lang="en-US" sz="1900" dirty="0">
              <a:solidFill>
                <a:srgbClr val="FFFFFF"/>
              </a:solidFill>
            </a:endParaRPr>
          </a:p>
          <a:p>
            <a:pPr marL="914400" lvl="1" indent="-457200">
              <a:buAutoNum type="arabicPeriod"/>
            </a:pPr>
            <a:r>
              <a:rPr lang="en-US" sz="1900" dirty="0">
                <a:solidFill>
                  <a:srgbClr val="FFFFFF"/>
                </a:solidFill>
              </a:rPr>
              <a:t>Collection action is initiated when the claim information is entered into NC FAST. Enter each claim separately.</a:t>
            </a:r>
          </a:p>
          <a:p>
            <a:pPr marL="914400" lvl="1" indent="-457200">
              <a:buAutoNum type="arabicPeriod"/>
            </a:pPr>
            <a:r>
              <a:rPr lang="en-US" sz="1900" dirty="0">
                <a:solidFill>
                  <a:srgbClr val="FFFFFF"/>
                </a:solidFill>
              </a:rPr>
              <a:t>NC FAST sends the DSS – 8179  Energy Notice of Overpayment, to each debtor. Note: If the amount due is less than $35, do not establish a claim. </a:t>
            </a: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914400" lvl="1" indent="-457200">
              <a:buAutoNum type="arabicPeriod"/>
            </a:pPr>
            <a:endParaRPr lang="en-US" sz="1900" dirty="0">
              <a:solidFill>
                <a:srgbClr val="FFFFFF"/>
              </a:solidFill>
            </a:endParaRPr>
          </a:p>
          <a:p>
            <a:pPr marL="457200" lvl="1" indent="0">
              <a:buNone/>
            </a:pPr>
            <a:endParaRPr lang="en-US" sz="1900" dirty="0">
              <a:solidFill>
                <a:srgbClr val="FFFFFF"/>
              </a:solidFill>
            </a:endParaRPr>
          </a:p>
          <a:p>
            <a:pPr marL="914400" lvl="1" indent="-457200">
              <a:buAutoNum type="alphaUcPeriod"/>
            </a:pPr>
            <a:endParaRPr lang="en-US" sz="1900" dirty="0">
              <a:solidFill>
                <a:srgbClr val="FFFFFF"/>
              </a:solidFill>
            </a:endParaRPr>
          </a:p>
        </p:txBody>
      </p:sp>
      <p:sp>
        <p:nvSpPr>
          <p:cNvPr id="4" name="Content Placeholder 3">
            <a:extLst>
              <a:ext uri="{FF2B5EF4-FFF2-40B4-BE49-F238E27FC236}">
                <a16:creationId xmlns:a16="http://schemas.microsoft.com/office/drawing/2014/main" id="{BBDE3F51-8D2F-6F21-B597-374A94E08564}"/>
              </a:ext>
            </a:extLst>
          </p:cNvPr>
          <p:cNvSpPr>
            <a:spLocks noGrp="1"/>
          </p:cNvSpPr>
          <p:nvPr>
            <p:ph sz="half" idx="2"/>
          </p:nvPr>
        </p:nvSpPr>
        <p:spPr>
          <a:xfrm>
            <a:off x="6256022" y="2947382"/>
            <a:ext cx="5097780" cy="3910618"/>
          </a:xfrm>
        </p:spPr>
        <p:txBody>
          <a:bodyPr>
            <a:normAutofit/>
          </a:bodyPr>
          <a:lstStyle/>
          <a:p>
            <a:pPr marL="514350" indent="-514350">
              <a:buAutoNum type="arabicPeriod" startAt="3"/>
            </a:pPr>
            <a:r>
              <a:rPr lang="en-US" sz="1800" dirty="0">
                <a:solidFill>
                  <a:srgbClr val="FFFFFF"/>
                </a:solidFill>
              </a:rPr>
              <a:t>An individual debtor with multiple claims is not considered delinquent as long as one claim is being paid in accordance with a repayment agreement. </a:t>
            </a:r>
          </a:p>
          <a:p>
            <a:pPr marL="514350" indent="-514350">
              <a:buAutoNum type="arabicPeriod" startAt="3"/>
            </a:pPr>
            <a:r>
              <a:rPr lang="en-US" sz="1800" dirty="0">
                <a:solidFill>
                  <a:srgbClr val="FFFFFF"/>
                </a:solidFill>
              </a:rPr>
              <a:t>The head of household and/or authorized representative at the time of the over-issuance are debtors on the claim. </a:t>
            </a:r>
          </a:p>
        </p:txBody>
      </p:sp>
    </p:spTree>
    <p:extLst>
      <p:ext uri="{BB962C8B-B14F-4D97-AF65-F5344CB8AC3E}">
        <p14:creationId xmlns:p14="http://schemas.microsoft.com/office/powerpoint/2010/main" val="4087322280"/>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E4E59C9-43B9-8F4E-9704-481A82E35A60}"/>
              </a:ext>
            </a:extLst>
          </p:cNvPr>
          <p:cNvSpPr>
            <a:spLocks noGrp="1"/>
          </p:cNvSpPr>
          <p:nvPr>
            <p:ph type="title"/>
          </p:nvPr>
        </p:nvSpPr>
        <p:spPr>
          <a:xfrm>
            <a:off x="1400175" y="19034"/>
            <a:ext cx="8601075" cy="1104917"/>
          </a:xfrm>
        </p:spPr>
        <p:txBody>
          <a:bodyPr vert="horz" lIns="91440" tIns="45720" rIns="91440" bIns="45720" rtlCol="0" anchor="b">
            <a:normAutofit/>
          </a:bodyPr>
          <a:lstStyle/>
          <a:p>
            <a:pPr algn="r"/>
            <a:r>
              <a:rPr lang="en-US" sz="4800" kern="1200" dirty="0">
                <a:solidFill>
                  <a:srgbClr val="FFFFFF"/>
                </a:solidFill>
                <a:latin typeface="+mj-lt"/>
                <a:ea typeface="+mj-ea"/>
                <a:cs typeface="+mj-cs"/>
              </a:rPr>
              <a:t>142.06 Request for a Hearing</a:t>
            </a:r>
          </a:p>
        </p:txBody>
      </p:sp>
      <p:sp>
        <p:nvSpPr>
          <p:cNvPr id="17" name="Rectangle 16">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A1EBDD60-952F-6503-7668-9F061AE662FE}"/>
              </a:ext>
            </a:extLst>
          </p:cNvPr>
          <p:cNvSpPr txBox="1"/>
          <p:nvPr/>
        </p:nvSpPr>
        <p:spPr>
          <a:xfrm>
            <a:off x="299197" y="1202082"/>
            <a:ext cx="11593604" cy="5909310"/>
          </a:xfrm>
          <a:prstGeom prst="rect">
            <a:avLst/>
          </a:prstGeom>
          <a:noFill/>
        </p:spPr>
        <p:txBody>
          <a:bodyPr wrap="square" rtlCol="0">
            <a:spAutoFit/>
          </a:bodyPr>
          <a:lstStyle/>
          <a:p>
            <a:pPr marL="342900" indent="-342900">
              <a:buAutoNum type="alphaUcPeriod"/>
            </a:pPr>
            <a:r>
              <a:rPr lang="en-US" sz="2400" dirty="0">
                <a:solidFill>
                  <a:schemeClr val="bg1"/>
                </a:solidFill>
              </a:rPr>
              <a:t>Local Hearing</a:t>
            </a:r>
          </a:p>
          <a:p>
            <a:pPr marL="914400" lvl="1" indent="-457200">
              <a:buAutoNum type="arabicPeriod"/>
            </a:pPr>
            <a:r>
              <a:rPr lang="en-US" sz="2400" dirty="0">
                <a:solidFill>
                  <a:schemeClr val="bg1"/>
                </a:solidFill>
              </a:rPr>
              <a:t>A household may request a local hearing within 60 calendar days from the date of the LOI if it disagrees with the amount of the claim established, or the household states the claim has been previously paid in full if it is. </a:t>
            </a:r>
          </a:p>
          <a:p>
            <a:pPr lvl="1"/>
            <a:endParaRPr lang="en-US" sz="2400" dirty="0">
              <a:solidFill>
                <a:schemeClr val="bg1"/>
              </a:solidFill>
            </a:endParaRPr>
          </a:p>
          <a:p>
            <a:pPr marL="914400" lvl="1" indent="-457200">
              <a:buAutoNum type="arabicPeriod" startAt="2"/>
            </a:pPr>
            <a:r>
              <a:rPr lang="en-US" sz="2400" dirty="0">
                <a:solidFill>
                  <a:schemeClr val="bg1"/>
                </a:solidFill>
              </a:rPr>
              <a:t>If a local hearing is requested, fax the state office a request to block the debtor from DOR/NCEL interception until a hearing decision is received. The request must be signed by the PI Investigator and PI Supervisor and contain justification  for the request. Fax another request to the State Office to remove the DOR/NCEL blocks once a hearing decision is received and document in NC FAST. </a:t>
            </a:r>
          </a:p>
          <a:p>
            <a:pPr marL="914400" lvl="1" indent="-457200">
              <a:buAutoNum type="arabicPeriod" startAt="2"/>
            </a:pPr>
            <a:endParaRPr lang="en-US" sz="2400" dirty="0">
              <a:solidFill>
                <a:schemeClr val="bg1"/>
              </a:solidFill>
            </a:endParaRPr>
          </a:p>
          <a:p>
            <a:pPr marL="914400" lvl="1" indent="-457200">
              <a:buAutoNum type="arabicPeriod" startAt="2"/>
            </a:pPr>
            <a:r>
              <a:rPr lang="en-US" sz="2400" dirty="0">
                <a:solidFill>
                  <a:schemeClr val="bg1"/>
                </a:solidFill>
              </a:rPr>
              <a:t>The hearing must take place with 5 calendar days from the date of the request, unless postponed for good reason. Postponement can be up to ten more calendar days with good reason. </a:t>
            </a:r>
          </a:p>
          <a:p>
            <a:endParaRPr lang="en-US" sz="2400"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600356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E7BD46-8E4D-62DB-B976-75602DF8FE81}"/>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B0EB28F7-7877-39AC-4006-41677CD39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29A8002-A4D6-9B76-5B54-34E41FF7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07455EB-A85A-0377-6F16-EF01E0F0E7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F876037-43A6-B88E-6766-078C187F18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7AE3752F-9AFC-DAB6-A0E4-17446BB92B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83BF2DF-B525-E2E6-FE51-716FE1F50DBF}"/>
              </a:ext>
            </a:extLst>
          </p:cNvPr>
          <p:cNvSpPr>
            <a:spLocks noGrp="1"/>
          </p:cNvSpPr>
          <p:nvPr>
            <p:ph type="title"/>
          </p:nvPr>
        </p:nvSpPr>
        <p:spPr>
          <a:xfrm>
            <a:off x="1400175" y="19034"/>
            <a:ext cx="8601075" cy="1104917"/>
          </a:xfrm>
        </p:spPr>
        <p:txBody>
          <a:bodyPr vert="horz" lIns="91440" tIns="45720" rIns="91440" bIns="45720" rtlCol="0" anchor="b">
            <a:normAutofit/>
          </a:bodyPr>
          <a:lstStyle/>
          <a:p>
            <a:pPr algn="r"/>
            <a:r>
              <a:rPr lang="en-US" sz="4800" kern="1200" dirty="0">
                <a:solidFill>
                  <a:srgbClr val="FFFFFF"/>
                </a:solidFill>
                <a:latin typeface="+mj-lt"/>
                <a:ea typeface="+mj-ea"/>
                <a:cs typeface="+mj-cs"/>
              </a:rPr>
              <a:t>142.06 Request for a Hearing</a:t>
            </a:r>
          </a:p>
        </p:txBody>
      </p:sp>
      <p:sp>
        <p:nvSpPr>
          <p:cNvPr id="17" name="Rectangle 16">
            <a:extLst>
              <a:ext uri="{FF2B5EF4-FFF2-40B4-BE49-F238E27FC236}">
                <a16:creationId xmlns:a16="http://schemas.microsoft.com/office/drawing/2014/main" id="{8B490FF3-80AF-CC6C-2C99-B8165F890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D0DC527-307C-879B-B5BC-CB9D5C65C2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0352F84-2F8D-C607-F16B-8A2FE8D0A201}"/>
              </a:ext>
            </a:extLst>
          </p:cNvPr>
          <p:cNvSpPr txBox="1"/>
          <p:nvPr/>
        </p:nvSpPr>
        <p:spPr>
          <a:xfrm>
            <a:off x="593451" y="1320518"/>
            <a:ext cx="11593604" cy="4801314"/>
          </a:xfrm>
          <a:prstGeom prst="rect">
            <a:avLst/>
          </a:prstGeom>
          <a:noFill/>
        </p:spPr>
        <p:txBody>
          <a:bodyPr wrap="square" rtlCol="0">
            <a:spAutoFit/>
          </a:bodyPr>
          <a:lstStyle/>
          <a:p>
            <a:pPr marL="457200" indent="-457200">
              <a:buAutoNum type="alphaUcPeriod" startAt="2"/>
            </a:pPr>
            <a:r>
              <a:rPr lang="en-US" sz="2400" dirty="0">
                <a:solidFill>
                  <a:schemeClr val="bg1"/>
                </a:solidFill>
              </a:rPr>
              <a:t>State Hearing</a:t>
            </a:r>
          </a:p>
          <a:p>
            <a:endParaRPr lang="en-US" sz="2400" dirty="0">
              <a:solidFill>
                <a:schemeClr val="bg1"/>
              </a:solidFill>
            </a:endParaRPr>
          </a:p>
          <a:p>
            <a:r>
              <a:rPr lang="en-US" sz="2400" dirty="0">
                <a:solidFill>
                  <a:schemeClr val="bg1"/>
                </a:solidFill>
              </a:rPr>
              <a:t>	1. If a household requests a State Fair Hearing within the ninety-calendar day 	period cease all collection action once a Fair Hearing is requested. When a Fair 	Hearing is requested, fax the State Office a written request to block the debtor 	from DOR/NCEL interception until a hearing decision is received. The request 	must be signed by the PI Investigator and PI Supervisor and contain justification   	for the request.  Request removal of the DOR/NCEL blocks once the hearing 	decision is received and document in NC FAST. Counties must send a 	post 	hearing repayment notice after the 10</a:t>
            </a:r>
            <a:r>
              <a:rPr lang="en-US" sz="2400" baseline="30000" dirty="0">
                <a:solidFill>
                  <a:schemeClr val="bg1"/>
                </a:solidFill>
              </a:rPr>
              <a:t>th</a:t>
            </a:r>
            <a:r>
              <a:rPr lang="en-US" sz="2400" dirty="0">
                <a:solidFill>
                  <a:schemeClr val="bg1"/>
                </a:solidFill>
              </a:rPr>
              <a:t> day once the local agency has verified  	the debtor did not contest the Fair Hearing decision. </a:t>
            </a:r>
          </a:p>
          <a:p>
            <a:endParaRPr lang="en-US" sz="2400"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1616742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F4C30C4-F401-4844-B6CB-5E5E95514A81}"/>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1278DD5D-F54E-83D7-E642-98DD1AD07C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D505559-CE15-4DCF-6923-6AAA1F915C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9B352A3-E738-1110-FC6A-5614142A7F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0A9FA19-A53F-4A8E-E348-04E6A7C1A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EB953E94-D430-7421-7F88-BC193D8E57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4EF6449-081A-84A9-4A0A-2FE2D132766C}"/>
              </a:ext>
            </a:extLst>
          </p:cNvPr>
          <p:cNvSpPr>
            <a:spLocks noGrp="1"/>
          </p:cNvSpPr>
          <p:nvPr>
            <p:ph type="title"/>
          </p:nvPr>
        </p:nvSpPr>
        <p:spPr>
          <a:xfrm>
            <a:off x="1400175" y="19034"/>
            <a:ext cx="8601075" cy="1104917"/>
          </a:xfrm>
        </p:spPr>
        <p:txBody>
          <a:bodyPr vert="horz" lIns="91440" tIns="45720" rIns="91440" bIns="45720" rtlCol="0" anchor="b">
            <a:normAutofit/>
          </a:bodyPr>
          <a:lstStyle/>
          <a:p>
            <a:pPr algn="r"/>
            <a:r>
              <a:rPr lang="en-US" sz="4800" kern="1200" dirty="0">
                <a:solidFill>
                  <a:srgbClr val="FFFFFF"/>
                </a:solidFill>
                <a:latin typeface="+mj-lt"/>
                <a:ea typeface="+mj-ea"/>
                <a:cs typeface="+mj-cs"/>
              </a:rPr>
              <a:t>142.06 Request for a Hearing</a:t>
            </a:r>
          </a:p>
        </p:txBody>
      </p:sp>
      <p:sp>
        <p:nvSpPr>
          <p:cNvPr id="17" name="Rectangle 16">
            <a:extLst>
              <a:ext uri="{FF2B5EF4-FFF2-40B4-BE49-F238E27FC236}">
                <a16:creationId xmlns:a16="http://schemas.microsoft.com/office/drawing/2014/main" id="{B13DB7BA-26B2-50B6-0CC9-61C6B5DC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D470B6C-7DE2-B3A9-E353-26429817A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AB8263F9-4262-D54E-C049-284BE6D1927D}"/>
              </a:ext>
            </a:extLst>
          </p:cNvPr>
          <p:cNvSpPr txBox="1"/>
          <p:nvPr/>
        </p:nvSpPr>
        <p:spPr>
          <a:xfrm>
            <a:off x="142875" y="1123951"/>
            <a:ext cx="11593604" cy="6278642"/>
          </a:xfrm>
          <a:prstGeom prst="rect">
            <a:avLst/>
          </a:prstGeom>
          <a:noFill/>
        </p:spPr>
        <p:txBody>
          <a:bodyPr wrap="square" rtlCol="0">
            <a:spAutoFit/>
          </a:bodyPr>
          <a:lstStyle/>
          <a:p>
            <a:r>
              <a:rPr lang="en-US" sz="2400" dirty="0">
                <a:solidFill>
                  <a:schemeClr val="bg1"/>
                </a:solidFill>
              </a:rPr>
              <a:t>	2. The local agency must verify that the Fair Hearing Decision has not been 	contested with the Hearing and Appeals Section by phone if a notice is not 	received by the 10</a:t>
            </a:r>
            <a:r>
              <a:rPr lang="en-US" sz="2400" baseline="30000" dirty="0">
                <a:solidFill>
                  <a:schemeClr val="bg1"/>
                </a:solidFill>
              </a:rPr>
              <a:t>th</a:t>
            </a:r>
            <a:r>
              <a:rPr lang="en-US" sz="2400" dirty="0">
                <a:solidFill>
                  <a:schemeClr val="bg1"/>
                </a:solidFill>
              </a:rPr>
              <a:t> day. Do not allow a Fair Hearing past the 90</a:t>
            </a:r>
            <a:r>
              <a:rPr lang="en-US" sz="2400" baseline="30000" dirty="0">
                <a:solidFill>
                  <a:schemeClr val="bg1"/>
                </a:solidFill>
              </a:rPr>
              <a:t>th</a:t>
            </a:r>
            <a:r>
              <a:rPr lang="en-US" sz="2400" dirty="0">
                <a:solidFill>
                  <a:schemeClr val="bg1"/>
                </a:solidFill>
              </a:rPr>
              <a:t> day. </a:t>
            </a:r>
          </a:p>
          <a:p>
            <a:r>
              <a:rPr lang="en-US" sz="2400" dirty="0">
                <a:solidFill>
                  <a:schemeClr val="bg1"/>
                </a:solidFill>
              </a:rPr>
              <a:t>	</a:t>
            </a:r>
          </a:p>
          <a:p>
            <a:r>
              <a:rPr lang="en-US" sz="2400" dirty="0">
                <a:solidFill>
                  <a:schemeClr val="bg1"/>
                </a:solidFill>
              </a:rPr>
              <a:t>	3. The following should occur when a Fair Hearing decision is remanded back to 	the local agency:</a:t>
            </a:r>
          </a:p>
          <a:p>
            <a:pPr lvl="2"/>
            <a:r>
              <a:rPr lang="en-US" sz="2400" dirty="0">
                <a:solidFill>
                  <a:schemeClr val="bg1"/>
                </a:solidFill>
              </a:rPr>
              <a:t>	a. The local agency should recalculate  the over-issuance.</a:t>
            </a:r>
          </a:p>
          <a:p>
            <a:pPr lvl="2"/>
            <a:r>
              <a:rPr lang="en-US" sz="2400" dirty="0">
                <a:solidFill>
                  <a:schemeClr val="bg1"/>
                </a:solidFill>
              </a:rPr>
              <a:t>	b.  No action can be taken until the local agency verifies with Hearing and 	Appeals Section that the debtor has not contested the remand decision.       	If the debtor does not contest the decision within 10 calendar days, the 	local agency must send a post hearing repayment notice with a 	repayment Agreement. </a:t>
            </a:r>
          </a:p>
          <a:p>
            <a:pPr lvl="4"/>
            <a:r>
              <a:rPr lang="en-US" sz="2400" dirty="0">
                <a:solidFill>
                  <a:schemeClr val="bg1"/>
                </a:solidFill>
              </a:rPr>
              <a:t>d. Document  in NC FAST.</a:t>
            </a:r>
          </a:p>
          <a:p>
            <a:pPr lvl="2"/>
            <a:r>
              <a:rPr lang="en-US" sz="2400" dirty="0">
                <a:solidFill>
                  <a:schemeClr val="bg1"/>
                </a:solidFill>
              </a:rPr>
              <a:t>Note: A debtor may not appeal after a claim has been remanded back to the local agency. </a:t>
            </a:r>
          </a:p>
          <a:p>
            <a:pPr lvl="2"/>
            <a:endParaRPr lang="en-US" sz="2400"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3398884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1C3B079-E9E1-FB3E-42BD-BCCA890BF0EA}"/>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5552E6B-E4B6-F02A-61E8-925A0AECE6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F2DF7D3-BB60-18F9-1F96-CDE2EE4ACB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6A523B7-E629-CD5A-E86F-E7C94396AD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1870C18-FAC4-646D-74D0-702CAF528D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4F2E7359-ABD7-B3F9-002B-47265D3D3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CDAB28-46AB-7496-A659-3413BC9960D0}"/>
              </a:ext>
            </a:extLst>
          </p:cNvPr>
          <p:cNvSpPr>
            <a:spLocks noGrp="1"/>
          </p:cNvSpPr>
          <p:nvPr>
            <p:ph type="title"/>
          </p:nvPr>
        </p:nvSpPr>
        <p:spPr>
          <a:xfrm>
            <a:off x="1400175" y="19034"/>
            <a:ext cx="8601075" cy="1104917"/>
          </a:xfrm>
        </p:spPr>
        <p:txBody>
          <a:bodyPr vert="horz" lIns="91440" tIns="45720" rIns="91440" bIns="45720" rtlCol="0" anchor="b">
            <a:normAutofit/>
          </a:bodyPr>
          <a:lstStyle/>
          <a:p>
            <a:pPr algn="r"/>
            <a:r>
              <a:rPr lang="en-US" sz="4800" kern="1200" dirty="0">
                <a:solidFill>
                  <a:srgbClr val="FFFFFF"/>
                </a:solidFill>
                <a:latin typeface="+mj-lt"/>
                <a:ea typeface="+mj-ea"/>
                <a:cs typeface="+mj-cs"/>
              </a:rPr>
              <a:t>142.07 Methods of Payment</a:t>
            </a:r>
          </a:p>
        </p:txBody>
      </p:sp>
      <p:sp>
        <p:nvSpPr>
          <p:cNvPr id="17" name="Rectangle 16">
            <a:extLst>
              <a:ext uri="{FF2B5EF4-FFF2-40B4-BE49-F238E27FC236}">
                <a16:creationId xmlns:a16="http://schemas.microsoft.com/office/drawing/2014/main" id="{51EE8FFC-4E6B-5784-9DD6-D8CBFC833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EC23ED0-DEC8-5B4D-D722-C2233190C1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3BFEAA5-C15B-0373-71A7-DD4ECE50A1F6}"/>
              </a:ext>
            </a:extLst>
          </p:cNvPr>
          <p:cNvSpPr txBox="1"/>
          <p:nvPr/>
        </p:nvSpPr>
        <p:spPr>
          <a:xfrm>
            <a:off x="593451" y="1320518"/>
            <a:ext cx="11593604" cy="5170646"/>
          </a:xfrm>
          <a:prstGeom prst="rect">
            <a:avLst/>
          </a:prstGeom>
          <a:noFill/>
        </p:spPr>
        <p:txBody>
          <a:bodyPr wrap="square" rtlCol="0">
            <a:spAutoFit/>
          </a:bodyPr>
          <a:lstStyle/>
          <a:p>
            <a:r>
              <a:rPr lang="en-US" sz="2400" dirty="0">
                <a:solidFill>
                  <a:schemeClr val="bg1"/>
                </a:solidFill>
              </a:rPr>
              <a:t>	</a:t>
            </a:r>
          </a:p>
          <a:p>
            <a:r>
              <a:rPr lang="en-US" sz="2400" dirty="0">
                <a:solidFill>
                  <a:schemeClr val="bg1"/>
                </a:solidFill>
              </a:rPr>
              <a:t>A. Methods of Payment</a:t>
            </a:r>
          </a:p>
          <a:p>
            <a:r>
              <a:rPr lang="en-US" sz="2400" dirty="0">
                <a:solidFill>
                  <a:schemeClr val="bg1"/>
                </a:solidFill>
              </a:rPr>
              <a:t>	1.  Lump Sum – If financially able, a household may pay in one lump sum. Do not 	require a household to use all it’s resources to make a lump-sum payment. </a:t>
            </a:r>
          </a:p>
          <a:p>
            <a:endParaRPr lang="en-US" sz="2400" dirty="0">
              <a:solidFill>
                <a:schemeClr val="bg1"/>
              </a:solidFill>
            </a:endParaRPr>
          </a:p>
          <a:p>
            <a:r>
              <a:rPr lang="en-US" sz="2400" dirty="0">
                <a:solidFill>
                  <a:schemeClr val="bg1"/>
                </a:solidFill>
              </a:rPr>
              <a:t>	2.  Cash Payments- If a debtor is unable to pay the claim in one lump sum, 	negotiate a VRA (Voluntary Repayment Agreement). Use a DSS-8604 to 	document the repayment agreement. Enter the repayment agreement in the 	VRA screen in NC Fast. Once a DSS-8604 is signed by the debtor and local office 	it is considered binding unless the debtor defaults and at that point the debtor 	will be considered delinquent. Give a copy of the signed DSS-8604 to the 	debtor and authorized representative. </a:t>
            </a:r>
          </a:p>
          <a:p>
            <a:r>
              <a:rPr lang="en-US" sz="2400" dirty="0">
                <a:solidFill>
                  <a:schemeClr val="bg1"/>
                </a:solidFill>
              </a:rPr>
              <a:t>	</a:t>
            </a:r>
          </a:p>
          <a:p>
            <a:endParaRPr lang="en-US" dirty="0">
              <a:solidFill>
                <a:schemeClr val="bg1"/>
              </a:solidFill>
            </a:endParaRPr>
          </a:p>
        </p:txBody>
      </p:sp>
    </p:spTree>
    <p:extLst>
      <p:ext uri="{BB962C8B-B14F-4D97-AF65-F5344CB8AC3E}">
        <p14:creationId xmlns:p14="http://schemas.microsoft.com/office/powerpoint/2010/main" val="4127875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D0ECB8-9D95-8F6D-97D4-995EF16FA1C0}"/>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265314FF-3F2C-BB46-A1B5-1405BA6D80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238FF71-6C70-AFFE-DDC5-C91058DF1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9FC0192-1ACF-387E-3B24-EF84F5BFD9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E793ABB-1F73-5B0D-B97E-7771ED893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C0A5F63F-9816-0AB3-65B9-F6C5CFECCD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1F2BF38-6FCB-3DF6-690C-32B35EDBBF08}"/>
              </a:ext>
            </a:extLst>
          </p:cNvPr>
          <p:cNvSpPr>
            <a:spLocks noGrp="1"/>
          </p:cNvSpPr>
          <p:nvPr>
            <p:ph type="title"/>
          </p:nvPr>
        </p:nvSpPr>
        <p:spPr>
          <a:xfrm>
            <a:off x="1400175" y="19034"/>
            <a:ext cx="8601075" cy="1104917"/>
          </a:xfrm>
        </p:spPr>
        <p:txBody>
          <a:bodyPr vert="horz" lIns="91440" tIns="45720" rIns="91440" bIns="45720" rtlCol="0" anchor="b">
            <a:normAutofit/>
          </a:bodyPr>
          <a:lstStyle/>
          <a:p>
            <a:pPr algn="r"/>
            <a:r>
              <a:rPr lang="en-US" sz="4800" kern="1200" dirty="0">
                <a:solidFill>
                  <a:srgbClr val="FFFFFF"/>
                </a:solidFill>
                <a:latin typeface="+mj-lt"/>
                <a:ea typeface="+mj-ea"/>
                <a:cs typeface="+mj-cs"/>
              </a:rPr>
              <a:t>142.07 Method of Payments</a:t>
            </a:r>
          </a:p>
        </p:txBody>
      </p:sp>
      <p:sp>
        <p:nvSpPr>
          <p:cNvPr id="17" name="Rectangle 16">
            <a:extLst>
              <a:ext uri="{FF2B5EF4-FFF2-40B4-BE49-F238E27FC236}">
                <a16:creationId xmlns:a16="http://schemas.microsoft.com/office/drawing/2014/main" id="{EA9EC790-1C72-8B97-ADCB-1E1C17DD13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903AE0E-C986-5839-C04D-F3C50C0812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71438C8E-0F3D-A8BE-1C60-B71CE8EC6966}"/>
              </a:ext>
            </a:extLst>
          </p:cNvPr>
          <p:cNvSpPr txBox="1"/>
          <p:nvPr/>
        </p:nvSpPr>
        <p:spPr>
          <a:xfrm>
            <a:off x="455521" y="1565305"/>
            <a:ext cx="11593604" cy="3416320"/>
          </a:xfrm>
          <a:prstGeom prst="rect">
            <a:avLst/>
          </a:prstGeom>
          <a:noFill/>
        </p:spPr>
        <p:txBody>
          <a:bodyPr wrap="square" rtlCol="0">
            <a:spAutoFit/>
          </a:bodyPr>
          <a:lstStyle/>
          <a:p>
            <a:endParaRPr lang="en-US" sz="2400" dirty="0">
              <a:solidFill>
                <a:schemeClr val="bg1"/>
              </a:solidFill>
            </a:endParaRPr>
          </a:p>
          <a:p>
            <a:r>
              <a:rPr lang="en-US" sz="2400" dirty="0">
                <a:solidFill>
                  <a:schemeClr val="bg1"/>
                </a:solidFill>
              </a:rPr>
              <a:t>3. Department of Revenue (DOR) setoff through the NC Department of Revenue.</a:t>
            </a:r>
          </a:p>
          <a:p>
            <a:r>
              <a:rPr lang="en-US" sz="2400" dirty="0">
                <a:solidFill>
                  <a:schemeClr val="bg1"/>
                </a:solidFill>
              </a:rPr>
              <a:t>	a. Delinquent debts are automatically submitted to the NC DOR for interception 	     of NC Income Tax Refunds. </a:t>
            </a:r>
          </a:p>
          <a:p>
            <a:endParaRPr lang="en-US" sz="2400" dirty="0">
              <a:solidFill>
                <a:schemeClr val="bg1"/>
              </a:solidFill>
            </a:endParaRPr>
          </a:p>
          <a:p>
            <a:r>
              <a:rPr lang="en-US" sz="2400" dirty="0">
                <a:solidFill>
                  <a:schemeClr val="bg1"/>
                </a:solidFill>
              </a:rPr>
              <a:t>4. North Carolina Education Lottery (NCEL) </a:t>
            </a:r>
          </a:p>
          <a:p>
            <a:r>
              <a:rPr lang="en-US" sz="2400" dirty="0">
                <a:solidFill>
                  <a:schemeClr val="bg1"/>
                </a:solidFill>
              </a:rPr>
              <a:t>	a. Delinquent debts are automatically submitted to NCEL for interception of 	  	     lottery winnings.</a:t>
            </a:r>
          </a:p>
          <a:p>
            <a:r>
              <a:rPr lang="en-US" sz="2400" dirty="0">
                <a:solidFill>
                  <a:schemeClr val="bg1"/>
                </a:solidFill>
              </a:rPr>
              <a:t>	b. The selection criteria for NCEL and DOR interception are the same. </a:t>
            </a:r>
          </a:p>
        </p:txBody>
      </p:sp>
    </p:spTree>
    <p:extLst>
      <p:ext uri="{BB962C8B-B14F-4D97-AF65-F5344CB8AC3E}">
        <p14:creationId xmlns:p14="http://schemas.microsoft.com/office/powerpoint/2010/main" val="2672862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D2A5F-D78A-D876-2A15-739A1C19508B}"/>
              </a:ext>
            </a:extLst>
          </p:cNvPr>
          <p:cNvSpPr>
            <a:spLocks noGrp="1"/>
          </p:cNvSpPr>
          <p:nvPr>
            <p:ph type="title"/>
          </p:nvPr>
        </p:nvSpPr>
        <p:spPr/>
        <p:txBody>
          <a:bodyPr/>
          <a:lstStyle/>
          <a:p>
            <a:r>
              <a:rPr lang="en-US" dirty="0"/>
              <a:t>142.08 DOR Intercept Requirements</a:t>
            </a:r>
          </a:p>
        </p:txBody>
      </p:sp>
      <p:sp>
        <p:nvSpPr>
          <p:cNvPr id="3" name="Content Placeholder 2">
            <a:extLst>
              <a:ext uri="{FF2B5EF4-FFF2-40B4-BE49-F238E27FC236}">
                <a16:creationId xmlns:a16="http://schemas.microsoft.com/office/drawing/2014/main" id="{3F73C9C0-B841-CAFB-3CA1-58C523C71931}"/>
              </a:ext>
            </a:extLst>
          </p:cNvPr>
          <p:cNvSpPr>
            <a:spLocks noGrp="1"/>
          </p:cNvSpPr>
          <p:nvPr>
            <p:ph idx="1"/>
          </p:nvPr>
        </p:nvSpPr>
        <p:spPr/>
        <p:txBody>
          <a:bodyPr/>
          <a:lstStyle/>
          <a:p>
            <a:pPr marL="514350" indent="-514350">
              <a:buFont typeface="+mj-lt"/>
              <a:buAutoNum type="arabicPeriod"/>
            </a:pPr>
            <a:r>
              <a:rPr lang="en-US" dirty="0"/>
              <a:t>DHHS provides a file to DOR (Department of Revenue) each week on Tuesday. Each weekly file replaces the previous week’s file. It reflects NC Fast latest claim balance and adds or drops records depending on current balance and selection criteria. </a:t>
            </a:r>
          </a:p>
          <a:p>
            <a:pPr marL="514350" indent="-514350">
              <a:buFont typeface="+mj-lt"/>
              <a:buAutoNum type="arabicPeriod"/>
            </a:pPr>
            <a:r>
              <a:rPr lang="en-US" dirty="0"/>
              <a:t>DHHS receives a file back from DOR reporting the offset amounts. DOR sends a notice directly to the taxpayer as soon as they make the intercept. In the time frame it takes DHHS to apply the payment, other payments by the debtor may reduce the claim balance, which may result in a refund.</a:t>
            </a:r>
          </a:p>
        </p:txBody>
      </p:sp>
    </p:spTree>
    <p:extLst>
      <p:ext uri="{BB962C8B-B14F-4D97-AF65-F5344CB8AC3E}">
        <p14:creationId xmlns:p14="http://schemas.microsoft.com/office/powerpoint/2010/main" val="29889975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76C47-2B3B-3A20-A503-10347E0510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893EE-9C12-C08A-DA69-F6787442FBB3}"/>
              </a:ext>
            </a:extLst>
          </p:cNvPr>
          <p:cNvSpPr>
            <a:spLocks noGrp="1"/>
          </p:cNvSpPr>
          <p:nvPr>
            <p:ph type="title"/>
          </p:nvPr>
        </p:nvSpPr>
        <p:spPr/>
        <p:txBody>
          <a:bodyPr/>
          <a:lstStyle/>
          <a:p>
            <a:r>
              <a:rPr lang="en-US" dirty="0"/>
              <a:t>142.08 DOR Intercept Requirements</a:t>
            </a:r>
          </a:p>
        </p:txBody>
      </p:sp>
      <p:sp>
        <p:nvSpPr>
          <p:cNvPr id="3" name="Content Placeholder 2">
            <a:extLst>
              <a:ext uri="{FF2B5EF4-FFF2-40B4-BE49-F238E27FC236}">
                <a16:creationId xmlns:a16="http://schemas.microsoft.com/office/drawing/2014/main" id="{D3B7D56B-5747-9E9E-40C6-DE6D690FA6B6}"/>
              </a:ext>
            </a:extLst>
          </p:cNvPr>
          <p:cNvSpPr>
            <a:spLocks noGrp="1"/>
          </p:cNvSpPr>
          <p:nvPr>
            <p:ph idx="1"/>
          </p:nvPr>
        </p:nvSpPr>
        <p:spPr/>
        <p:txBody>
          <a:bodyPr/>
          <a:lstStyle/>
          <a:p>
            <a:pPr marL="514350" indent="-514350">
              <a:buAutoNum type="arabicPeriod" startAt="3"/>
            </a:pPr>
            <a:r>
              <a:rPr lang="en-US" dirty="0"/>
              <a:t>The following procedure explains the time frame for posting payments in NC Fast. </a:t>
            </a:r>
          </a:p>
          <a:p>
            <a:pPr marL="0" indent="0">
              <a:buNone/>
            </a:pPr>
            <a:r>
              <a:rPr lang="en-US" dirty="0"/>
              <a:t>	A. DHHS creates a file of the current Energy claim 	balances each weekend.</a:t>
            </a:r>
          </a:p>
          <a:p>
            <a:pPr marL="0" indent="0">
              <a:buNone/>
            </a:pPr>
            <a:r>
              <a:rPr lang="en-US" dirty="0"/>
              <a:t>	B. DOR decides which tax refunds can be intercepted and 	processes the refund job on the following weekend.</a:t>
            </a:r>
          </a:p>
          <a:p>
            <a:pPr marL="0" indent="0">
              <a:buNone/>
            </a:pPr>
            <a:r>
              <a:rPr lang="en-US" dirty="0"/>
              <a:t>	C. The following Monday, DHHS receives the file from DOR to 	show individual offset amounts by SSN.</a:t>
            </a:r>
          </a:p>
        </p:txBody>
      </p:sp>
    </p:spTree>
    <p:extLst>
      <p:ext uri="{BB962C8B-B14F-4D97-AF65-F5344CB8AC3E}">
        <p14:creationId xmlns:p14="http://schemas.microsoft.com/office/powerpoint/2010/main" val="1275721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26B16D-65A1-8CF7-5A9F-156063263B88}"/>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C2F58236-3CC3-819B-4358-2410A9C0E4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3EE5C95-C055-2EE5-9168-6C9AC3025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9B143D3-AA1E-0CDA-61F6-4D4180B086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517A127-8839-FB96-3B3C-4365CF8438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F9C63E81-5871-A13E-BC29-8236E08864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5C49FA5-42EC-00E9-75E1-2BACE9A1698F}"/>
              </a:ext>
            </a:extLst>
          </p:cNvPr>
          <p:cNvSpPr>
            <a:spLocks noGrp="1"/>
          </p:cNvSpPr>
          <p:nvPr>
            <p:ph type="title"/>
          </p:nvPr>
        </p:nvSpPr>
        <p:spPr>
          <a:xfrm>
            <a:off x="1400175" y="19034"/>
            <a:ext cx="8601075" cy="1104917"/>
          </a:xfrm>
        </p:spPr>
        <p:txBody>
          <a:bodyPr vert="horz" lIns="91440" tIns="45720" rIns="91440" bIns="45720" rtlCol="0" anchor="b">
            <a:normAutofit fontScale="90000"/>
          </a:bodyPr>
          <a:lstStyle/>
          <a:p>
            <a:pPr algn="r"/>
            <a:r>
              <a:rPr lang="en-US" sz="4800" kern="1200" dirty="0">
                <a:solidFill>
                  <a:srgbClr val="FFFFFF"/>
                </a:solidFill>
                <a:latin typeface="+mj-lt"/>
                <a:ea typeface="+mj-ea"/>
                <a:cs typeface="+mj-cs"/>
              </a:rPr>
              <a:t>142.01 Inadvertent Household Error</a:t>
            </a:r>
          </a:p>
        </p:txBody>
      </p:sp>
      <p:sp>
        <p:nvSpPr>
          <p:cNvPr id="17" name="Rectangle 16">
            <a:extLst>
              <a:ext uri="{FF2B5EF4-FFF2-40B4-BE49-F238E27FC236}">
                <a16:creationId xmlns:a16="http://schemas.microsoft.com/office/drawing/2014/main" id="{A916298D-461A-962B-65AC-ED123359CB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3E75B73-4F94-246B-0FA7-49271611D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B531B0D8-D3E7-12C1-D88B-310E675FF12F}"/>
              </a:ext>
            </a:extLst>
          </p:cNvPr>
          <p:cNvSpPr txBox="1"/>
          <p:nvPr/>
        </p:nvSpPr>
        <p:spPr>
          <a:xfrm>
            <a:off x="446849" y="1682961"/>
            <a:ext cx="11593604" cy="4154984"/>
          </a:xfrm>
          <a:prstGeom prst="rect">
            <a:avLst/>
          </a:prstGeom>
          <a:noFill/>
        </p:spPr>
        <p:txBody>
          <a:bodyPr wrap="square" rtlCol="0">
            <a:spAutoFit/>
          </a:bodyPr>
          <a:lstStyle/>
          <a:p>
            <a:r>
              <a:rPr lang="en-US" sz="2400" dirty="0">
                <a:solidFill>
                  <a:schemeClr val="bg1"/>
                </a:solidFill>
              </a:rPr>
              <a:t>Inadvertent Household Error (IHE) claims are federal debts must be collected. </a:t>
            </a:r>
          </a:p>
          <a:p>
            <a:endParaRPr lang="en-US" sz="2400" dirty="0">
              <a:solidFill>
                <a:schemeClr val="bg1"/>
              </a:solidFill>
            </a:endParaRPr>
          </a:p>
          <a:p>
            <a:pPr marL="457200" indent="-457200">
              <a:buAutoNum type="alphaUcPeriod"/>
            </a:pPr>
            <a:r>
              <a:rPr lang="en-US" sz="2400" dirty="0">
                <a:solidFill>
                  <a:schemeClr val="bg1"/>
                </a:solidFill>
              </a:rPr>
              <a:t>The Payment Request Date cannot be older than 12 months from the date the claim is being created. </a:t>
            </a:r>
          </a:p>
          <a:p>
            <a:pPr marL="457200" indent="-457200">
              <a:buFontTx/>
              <a:buAutoNum type="alphaUcPeriod"/>
            </a:pPr>
            <a:r>
              <a:rPr lang="en-US" sz="2400" dirty="0">
                <a:solidFill>
                  <a:schemeClr val="bg1"/>
                </a:solidFill>
              </a:rPr>
              <a:t>Claims must be established within 12 months from the date the referral was created in NC FAST. </a:t>
            </a:r>
          </a:p>
          <a:p>
            <a:pPr marL="457200" indent="-457200">
              <a:buFontTx/>
              <a:buAutoNum type="alphaUcPeriod"/>
            </a:pPr>
            <a:r>
              <a:rPr lang="en-US" sz="2400" dirty="0">
                <a:solidFill>
                  <a:schemeClr val="bg1"/>
                </a:solidFill>
              </a:rPr>
              <a:t>Date of Discovery means that the agency is aware of sufficient facts to suspect that an over-issuance occurred and is </a:t>
            </a:r>
            <a:r>
              <a:rPr lang="en-US" sz="2400" dirty="0" err="1">
                <a:solidFill>
                  <a:schemeClr val="bg1"/>
                </a:solidFill>
              </a:rPr>
              <a:t>autopopulated</a:t>
            </a:r>
            <a:r>
              <a:rPr lang="en-US" sz="2400" dirty="0">
                <a:solidFill>
                  <a:schemeClr val="bg1"/>
                </a:solidFill>
              </a:rPr>
              <a:t> when the investigation case is created.</a:t>
            </a:r>
          </a:p>
          <a:p>
            <a:pPr marL="457200" indent="-457200">
              <a:buAutoNum type="alphaUcPeriod"/>
            </a:pPr>
            <a:r>
              <a:rPr lang="en-US" sz="2400" dirty="0">
                <a:solidFill>
                  <a:schemeClr val="bg1"/>
                </a:solidFill>
              </a:rPr>
              <a:t>Use policy in effect at the time the overissuance occurred. </a:t>
            </a:r>
          </a:p>
          <a:p>
            <a:endParaRPr lang="en-US" sz="2400" dirty="0">
              <a:solidFill>
                <a:schemeClr val="bg1"/>
              </a:solidFill>
            </a:endParaRPr>
          </a:p>
        </p:txBody>
      </p:sp>
    </p:spTree>
    <p:extLst>
      <p:ext uri="{BB962C8B-B14F-4D97-AF65-F5344CB8AC3E}">
        <p14:creationId xmlns:p14="http://schemas.microsoft.com/office/powerpoint/2010/main" val="3892240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231FF-ECF2-DFA9-74BF-09504D5D54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A549D6-7A00-3AB7-31B4-5039BAC22708}"/>
              </a:ext>
            </a:extLst>
          </p:cNvPr>
          <p:cNvSpPr>
            <a:spLocks noGrp="1"/>
          </p:cNvSpPr>
          <p:nvPr>
            <p:ph type="title"/>
          </p:nvPr>
        </p:nvSpPr>
        <p:spPr/>
        <p:txBody>
          <a:bodyPr/>
          <a:lstStyle/>
          <a:p>
            <a:r>
              <a:rPr lang="en-US" dirty="0"/>
              <a:t>142.08 DOR Intercept Requirements</a:t>
            </a:r>
          </a:p>
        </p:txBody>
      </p:sp>
      <p:sp>
        <p:nvSpPr>
          <p:cNvPr id="3" name="Content Placeholder 2">
            <a:extLst>
              <a:ext uri="{FF2B5EF4-FFF2-40B4-BE49-F238E27FC236}">
                <a16:creationId xmlns:a16="http://schemas.microsoft.com/office/drawing/2014/main" id="{56B4F1CF-CF84-6EA4-7AA3-E629EA505485}"/>
              </a:ext>
            </a:extLst>
          </p:cNvPr>
          <p:cNvSpPr>
            <a:spLocks noGrp="1"/>
          </p:cNvSpPr>
          <p:nvPr>
            <p:ph idx="1"/>
          </p:nvPr>
        </p:nvSpPr>
        <p:spPr/>
        <p:txBody>
          <a:bodyPr>
            <a:normAutofit fontScale="92500"/>
          </a:bodyPr>
          <a:lstStyle/>
          <a:p>
            <a:pPr marL="0" indent="0">
              <a:buNone/>
            </a:pPr>
            <a:r>
              <a:rPr lang="en-US" dirty="0"/>
              <a:t>D. DOR sends bi-weekly electronic funds transfers to the Controller’s Office. The Controller’s Office and State DSS reconcile balances. The State Controller then notifies NC Fast to run the 30-day notices.</a:t>
            </a:r>
          </a:p>
          <a:p>
            <a:pPr marL="0" indent="0">
              <a:buNone/>
            </a:pPr>
            <a:r>
              <a:rPr lang="en-US" dirty="0"/>
              <a:t>E. NC Fast mails the 30-day notice to the debtor using DOR address and waits 35 calendar days (30-days for the client to request a hearing, plus 5 days for mailing). NC Fast displays the referral on the NC Debt Setoff Pending Intercept screen during this timeframe.</a:t>
            </a:r>
          </a:p>
          <a:p>
            <a:pPr marL="0" indent="0">
              <a:buNone/>
            </a:pPr>
            <a:r>
              <a:rPr lang="en-US" dirty="0"/>
              <a:t>F. Unless the setoff is appealed, NC Fast automatically applies payments 35 calendar day notice date. The payment may be applied earlier if the debtor waives the right to hearing and the status is updated in the NC Debt Setoff field on the Debtor Indicator screen. </a:t>
            </a:r>
          </a:p>
        </p:txBody>
      </p:sp>
    </p:spTree>
    <p:extLst>
      <p:ext uri="{BB962C8B-B14F-4D97-AF65-F5344CB8AC3E}">
        <p14:creationId xmlns:p14="http://schemas.microsoft.com/office/powerpoint/2010/main" val="2767511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5131468-921B-8777-63BF-29CE0B3DBDF9}"/>
              </a:ext>
            </a:extLst>
          </p:cNvPr>
          <p:cNvSpPr>
            <a:spLocks noGrp="1"/>
          </p:cNvSpPr>
          <p:nvPr>
            <p:ph type="title"/>
          </p:nvPr>
        </p:nvSpPr>
        <p:spPr>
          <a:xfrm>
            <a:off x="826396" y="586855"/>
            <a:ext cx="4230100" cy="3387497"/>
          </a:xfrm>
        </p:spPr>
        <p:txBody>
          <a:bodyPr vert="horz" lIns="91440" tIns="45720" rIns="91440" bIns="45720" rtlCol="0" anchor="b">
            <a:normAutofit/>
          </a:bodyPr>
          <a:lstStyle/>
          <a:p>
            <a:pPr algn="r"/>
            <a:r>
              <a:rPr lang="en-US" sz="4000" kern="1200" dirty="0">
                <a:solidFill>
                  <a:srgbClr val="FFFFFF"/>
                </a:solidFill>
                <a:latin typeface="+mj-lt"/>
                <a:ea typeface="+mj-ea"/>
                <a:cs typeface="+mj-cs"/>
              </a:rPr>
              <a:t>142.09 </a:t>
            </a:r>
            <a:br>
              <a:rPr lang="en-US" sz="4000" kern="1200" dirty="0">
                <a:solidFill>
                  <a:srgbClr val="FFFFFF"/>
                </a:solidFill>
                <a:latin typeface="+mj-lt"/>
                <a:ea typeface="+mj-ea"/>
                <a:cs typeface="+mj-cs"/>
              </a:rPr>
            </a:br>
            <a:r>
              <a:rPr lang="en-US" sz="4000" kern="1200" dirty="0">
                <a:solidFill>
                  <a:srgbClr val="FFFFFF"/>
                </a:solidFill>
                <a:latin typeface="+mj-lt"/>
                <a:ea typeface="+mj-ea"/>
                <a:cs typeface="+mj-cs"/>
              </a:rPr>
              <a:t>North Carolina Education Lottery Interceptions</a:t>
            </a:r>
          </a:p>
        </p:txBody>
      </p:sp>
      <p:sp>
        <p:nvSpPr>
          <p:cNvPr id="4" name="TextBox 3">
            <a:extLst>
              <a:ext uri="{FF2B5EF4-FFF2-40B4-BE49-F238E27FC236}">
                <a16:creationId xmlns:a16="http://schemas.microsoft.com/office/drawing/2014/main" id="{355BB576-6E0E-1FCA-1BFD-275D6F29064F}"/>
              </a:ext>
            </a:extLst>
          </p:cNvPr>
          <p:cNvSpPr txBox="1"/>
          <p:nvPr/>
        </p:nvSpPr>
        <p:spPr>
          <a:xfrm>
            <a:off x="6503158" y="649480"/>
            <a:ext cx="4862447" cy="5546047"/>
          </a:xfrm>
          <a:prstGeom prst="rect">
            <a:avLst/>
          </a:prstGeom>
        </p:spPr>
        <p:txBody>
          <a:bodyPr vert="horz" lIns="91440" tIns="45720" rIns="91440" bIns="45720" rtlCol="0" anchor="ctr">
            <a:normAutofit/>
          </a:bodyPr>
          <a:lstStyle/>
          <a:p>
            <a:pPr>
              <a:lnSpc>
                <a:spcPct val="90000"/>
              </a:lnSpc>
              <a:spcAft>
                <a:spcPts val="600"/>
              </a:spcAft>
            </a:pPr>
            <a:endParaRPr lang="en-US" sz="1100" dirty="0"/>
          </a:p>
        </p:txBody>
      </p:sp>
      <p:sp>
        <p:nvSpPr>
          <p:cNvPr id="3" name="TextBox 2">
            <a:extLst>
              <a:ext uri="{FF2B5EF4-FFF2-40B4-BE49-F238E27FC236}">
                <a16:creationId xmlns:a16="http://schemas.microsoft.com/office/drawing/2014/main" id="{78AD35EF-A82B-60E9-F927-F7A3730671B8}"/>
              </a:ext>
            </a:extLst>
          </p:cNvPr>
          <p:cNvSpPr txBox="1"/>
          <p:nvPr/>
        </p:nvSpPr>
        <p:spPr>
          <a:xfrm>
            <a:off x="5834743" y="413657"/>
            <a:ext cx="5929464" cy="5940088"/>
          </a:xfrm>
          <a:prstGeom prst="rect">
            <a:avLst/>
          </a:prstGeom>
          <a:noFill/>
        </p:spPr>
        <p:txBody>
          <a:bodyPr wrap="square" rtlCol="0">
            <a:spAutoFit/>
          </a:bodyPr>
          <a:lstStyle/>
          <a:p>
            <a:pPr marL="342900" indent="-342900">
              <a:buFont typeface="+mj-lt"/>
              <a:buAutoNum type="arabicPeriod"/>
            </a:pPr>
            <a:r>
              <a:rPr lang="en-US" sz="2000" dirty="0"/>
              <a:t>NCEL uses the same rules for selecting debtors as the NC Department of Revenue (DOR). Refer to section 3B in policy section 142.06.</a:t>
            </a:r>
          </a:p>
          <a:p>
            <a:pPr marL="342900" indent="-342900">
              <a:buFont typeface="+mj-lt"/>
              <a:buAutoNum type="arabicPeriod"/>
            </a:pPr>
            <a:r>
              <a:rPr lang="en-US" sz="2000" dirty="0"/>
              <a:t>The DHHS provides a file to NCEL each week. Each weekly file replaces the previous week’s file. It reflects NC Fast latest claim balances and drops or adds claims depending on the current balance and selection criteria. </a:t>
            </a:r>
          </a:p>
          <a:p>
            <a:pPr marL="342900" indent="-342900">
              <a:buFont typeface="+mj-lt"/>
              <a:buAutoNum type="arabicPeriod"/>
            </a:pPr>
            <a:r>
              <a:rPr lang="en-US" sz="2000" dirty="0"/>
              <a:t>NCEL provides a file to DHHS as money is intercepted. NC Fast or DHHS sends a DSS-8234 to the debtor regarding the interception and the claim balance. The notice will state the following.</a:t>
            </a:r>
          </a:p>
          <a:p>
            <a:pPr marL="342900" indent="-342900">
              <a:buFont typeface="+mj-lt"/>
              <a:buAutoNum type="arabicPeriod"/>
            </a:pPr>
            <a:endParaRPr lang="en-US" sz="2000" dirty="0"/>
          </a:p>
          <a:p>
            <a:pPr marL="914400" lvl="1" indent="-457200">
              <a:buAutoNum type="alphaLcPeriod"/>
            </a:pPr>
            <a:r>
              <a:rPr lang="en-US" sz="2000" dirty="0"/>
              <a:t>The amount intercepted, was applied and the claim is now paid in full or </a:t>
            </a:r>
          </a:p>
          <a:p>
            <a:pPr marL="914400" lvl="1" indent="-457200">
              <a:buAutoNum type="alphaLcPeriod"/>
            </a:pPr>
            <a:r>
              <a:rPr lang="en-US" sz="2000" dirty="0"/>
              <a:t>The amount intercepted, was applied, and what is the remaining balance of the claim </a:t>
            </a:r>
          </a:p>
          <a:p>
            <a:pPr marL="914400" lvl="1" indent="-457200">
              <a:buAutoNum type="alphaLcPeriod"/>
            </a:pPr>
            <a:r>
              <a:rPr lang="en-US" sz="2000" dirty="0"/>
              <a:t>The amount intercepted, was applied, and the amount to be refunded. </a:t>
            </a:r>
          </a:p>
        </p:txBody>
      </p:sp>
    </p:spTree>
    <p:extLst>
      <p:ext uri="{BB962C8B-B14F-4D97-AF65-F5344CB8AC3E}">
        <p14:creationId xmlns:p14="http://schemas.microsoft.com/office/powerpoint/2010/main" val="3112461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342222-087E-7FFE-1C9E-DD674AD05C9C}"/>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100D8E2-A28A-139B-4368-96100ED05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BF7DC03-0372-1824-5467-3C835CCD9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62F6804-3B61-82B4-3A7D-7E9BAEF74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D413F3-E0B9-404E-7F6C-F0FDA9D2F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50035CEA-DEBA-338B-A268-DE62E1E43E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E8A2912-E795-6FDB-99E7-BD5087B64B1C}"/>
              </a:ext>
            </a:extLst>
          </p:cNvPr>
          <p:cNvSpPr>
            <a:spLocks noGrp="1"/>
          </p:cNvSpPr>
          <p:nvPr>
            <p:ph type="title"/>
          </p:nvPr>
        </p:nvSpPr>
        <p:spPr>
          <a:xfrm>
            <a:off x="1400175" y="19034"/>
            <a:ext cx="8601075" cy="1104917"/>
          </a:xfrm>
        </p:spPr>
        <p:txBody>
          <a:bodyPr vert="horz" lIns="91440" tIns="45720" rIns="91440" bIns="45720" rtlCol="0" anchor="b">
            <a:normAutofit fontScale="90000"/>
          </a:bodyPr>
          <a:lstStyle/>
          <a:p>
            <a:pPr algn="r"/>
            <a:r>
              <a:rPr lang="en-US" sz="4800" kern="1200" dirty="0">
                <a:solidFill>
                  <a:srgbClr val="FFFFFF"/>
                </a:solidFill>
                <a:latin typeface="+mj-lt"/>
                <a:ea typeface="+mj-ea"/>
                <a:cs typeface="+mj-cs"/>
              </a:rPr>
              <a:t>142.01 Inadvertent Household Error</a:t>
            </a:r>
          </a:p>
        </p:txBody>
      </p:sp>
      <p:sp>
        <p:nvSpPr>
          <p:cNvPr id="17" name="Rectangle 16">
            <a:extLst>
              <a:ext uri="{FF2B5EF4-FFF2-40B4-BE49-F238E27FC236}">
                <a16:creationId xmlns:a16="http://schemas.microsoft.com/office/drawing/2014/main" id="{28EB61DA-D854-C171-218B-1E6B22109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2E0AF9-D3F7-E1B3-660F-20E077DBF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97C9ABE6-1E7A-9DB2-5B3F-14E1502BCD5D}"/>
              </a:ext>
            </a:extLst>
          </p:cNvPr>
          <p:cNvSpPr txBox="1"/>
          <p:nvPr/>
        </p:nvSpPr>
        <p:spPr>
          <a:xfrm>
            <a:off x="446849" y="1682961"/>
            <a:ext cx="11593604" cy="3416320"/>
          </a:xfrm>
          <a:prstGeom prst="rect">
            <a:avLst/>
          </a:prstGeom>
          <a:noFill/>
        </p:spPr>
        <p:txBody>
          <a:bodyPr wrap="square" rtlCol="0">
            <a:spAutoFit/>
          </a:bodyPr>
          <a:lstStyle/>
          <a:p>
            <a:r>
              <a:rPr lang="en-US" sz="2400" dirty="0">
                <a:solidFill>
                  <a:schemeClr val="bg1"/>
                </a:solidFill>
              </a:rPr>
              <a:t>E. Regardless of the detection source, all potential Energy </a:t>
            </a:r>
            <a:r>
              <a:rPr lang="en-US" sz="2400" dirty="0" err="1">
                <a:solidFill>
                  <a:schemeClr val="bg1"/>
                </a:solidFill>
              </a:rPr>
              <a:t>overissuances</a:t>
            </a:r>
            <a:r>
              <a:rPr lang="en-US" sz="2400" dirty="0">
                <a:solidFill>
                  <a:schemeClr val="bg1"/>
                </a:solidFill>
              </a:rPr>
              <a:t> must be reviewed timely to determine if a referral to Program Integrity is required. The referral must be investigated and if appropriate, a claim established within the required time frames. </a:t>
            </a:r>
          </a:p>
          <a:p>
            <a:endParaRPr lang="en-US" sz="2400" dirty="0"/>
          </a:p>
          <a:p>
            <a:r>
              <a:rPr lang="en-US" sz="2400" dirty="0">
                <a:solidFill>
                  <a:schemeClr val="bg1"/>
                </a:solidFill>
              </a:rPr>
              <a:t>F. All potential overissuances must be investigated even if the timeliness standards cannot be met. If the process of establishing a claim is not completed within this timeframe the case is considered overdue. </a:t>
            </a:r>
          </a:p>
          <a:p>
            <a:endParaRPr lang="en-US" sz="2400" dirty="0">
              <a:solidFill>
                <a:schemeClr val="bg1"/>
              </a:solidFill>
            </a:endParaRPr>
          </a:p>
        </p:txBody>
      </p:sp>
    </p:spTree>
    <p:extLst>
      <p:ext uri="{BB962C8B-B14F-4D97-AF65-F5344CB8AC3E}">
        <p14:creationId xmlns:p14="http://schemas.microsoft.com/office/powerpoint/2010/main" val="2971763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03B246-3846-5B1C-EDD1-A3ECFE1D0A1A}"/>
            </a:ext>
          </a:extLst>
        </p:cNvPr>
        <p:cNvGrpSpPr/>
        <p:nvPr/>
      </p:nvGrpSpPr>
      <p:grpSpPr>
        <a:xfrm>
          <a:off x="0" y="0"/>
          <a:ext cx="0" cy="0"/>
          <a:chOff x="0" y="0"/>
          <a:chExt cx="0" cy="0"/>
        </a:xfrm>
      </p:grpSpPr>
      <p:pic>
        <p:nvPicPr>
          <p:cNvPr id="22" name="Picture 21">
            <a:extLst>
              <a:ext uri="{FF2B5EF4-FFF2-40B4-BE49-F238E27FC236}">
                <a16:creationId xmlns:a16="http://schemas.microsoft.com/office/drawing/2014/main" id="{B1D6D877-4F4B-CF92-E64D-B53ADB4AE547}"/>
              </a:ext>
            </a:extLst>
          </p:cNvPr>
          <p:cNvPicPr>
            <a:picLocks noChangeAspect="1"/>
          </p:cNvPicPr>
          <p:nvPr/>
        </p:nvPicPr>
        <p:blipFill>
          <a:blip r:embed="rId2">
            <a:duotone>
              <a:schemeClr val="bg2">
                <a:shade val="45000"/>
                <a:satMod val="135000"/>
              </a:schemeClr>
              <a:prstClr val="white"/>
            </a:duotone>
          </a:blip>
          <a:srcRect t="5055" b="10675"/>
          <a:stretch>
            <a:fillRect/>
          </a:stretch>
        </p:blipFill>
        <p:spPr>
          <a:xfrm>
            <a:off x="20" y="10"/>
            <a:ext cx="12191980" cy="6857990"/>
          </a:xfrm>
          <a:prstGeom prst="rect">
            <a:avLst/>
          </a:prstGeom>
        </p:spPr>
      </p:pic>
      <p:sp>
        <p:nvSpPr>
          <p:cNvPr id="26" name="Rectangle 25">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5E3777-CAC3-6939-0AAD-0683F0956A24}"/>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a:t>142.01 Inadvertent Household Error</a:t>
            </a:r>
          </a:p>
        </p:txBody>
      </p:sp>
      <p:graphicFrame>
        <p:nvGraphicFramePr>
          <p:cNvPr id="21" name="TextBox 3">
            <a:extLst>
              <a:ext uri="{FF2B5EF4-FFF2-40B4-BE49-F238E27FC236}">
                <a16:creationId xmlns:a16="http://schemas.microsoft.com/office/drawing/2014/main" id="{7DA69C70-73CC-1E3D-B701-B6DD509CBB3B}"/>
              </a:ext>
            </a:extLst>
          </p:cNvPr>
          <p:cNvGraphicFramePr/>
          <p:nvPr>
            <p:extLst>
              <p:ext uri="{D42A27DB-BD31-4B8C-83A1-F6EECF244321}">
                <p14:modId xmlns:p14="http://schemas.microsoft.com/office/powerpoint/2010/main" val="128632191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66368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3A18545-E044-6806-E4F7-2203FF5F1B28}"/>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E5D414A-815A-F553-6C72-C015C725CB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B65E596-9359-EC00-8251-055472C97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FC14775-209D-5D37-ED29-FE5C8DBCA2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5B2036E-10E2-2F83-47AC-026182E1A8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AA3473CB-16E8-B174-FF44-957800F61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5D4E7266-9F84-8D02-A13D-22231CFFF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1286CD2-6567-77FE-A18C-1A7491A707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96C59B6F-E938-9FB2-93F4-6FAA0E442C3F}"/>
              </a:ext>
            </a:extLst>
          </p:cNvPr>
          <p:cNvSpPr txBox="1"/>
          <p:nvPr/>
        </p:nvSpPr>
        <p:spPr>
          <a:xfrm>
            <a:off x="1233583" y="-20328"/>
            <a:ext cx="9162288" cy="1323439"/>
          </a:xfrm>
          <a:prstGeom prst="rect">
            <a:avLst/>
          </a:prstGeom>
          <a:noFill/>
        </p:spPr>
        <p:txBody>
          <a:bodyPr wrap="square" rtlCol="0">
            <a:spAutoFit/>
          </a:bodyPr>
          <a:lstStyle/>
          <a:p>
            <a:r>
              <a:rPr lang="en-US" sz="4000" dirty="0">
                <a:solidFill>
                  <a:schemeClr val="bg1"/>
                </a:solidFill>
              </a:rPr>
              <a:t>142.02 Determining the Over-Issuance Amount </a:t>
            </a:r>
          </a:p>
        </p:txBody>
      </p:sp>
      <p:graphicFrame>
        <p:nvGraphicFramePr>
          <p:cNvPr id="35" name="TextBox 3">
            <a:extLst>
              <a:ext uri="{FF2B5EF4-FFF2-40B4-BE49-F238E27FC236}">
                <a16:creationId xmlns:a16="http://schemas.microsoft.com/office/drawing/2014/main" id="{9FA786E7-F439-1E1B-236F-3421E13D4001}"/>
              </a:ext>
            </a:extLst>
          </p:cNvPr>
          <p:cNvGraphicFramePr/>
          <p:nvPr>
            <p:extLst>
              <p:ext uri="{D42A27DB-BD31-4B8C-83A1-F6EECF244321}">
                <p14:modId xmlns:p14="http://schemas.microsoft.com/office/powerpoint/2010/main" val="2409529744"/>
              </p:ext>
            </p:extLst>
          </p:nvPr>
        </p:nvGraphicFramePr>
        <p:xfrm>
          <a:off x="394406" y="1109884"/>
          <a:ext cx="11593604" cy="45243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04B74A0D-B011-4C8F-E842-04C87149CB63}"/>
              </a:ext>
            </a:extLst>
          </p:cNvPr>
          <p:cNvSpPr txBox="1"/>
          <p:nvPr/>
        </p:nvSpPr>
        <p:spPr>
          <a:xfrm>
            <a:off x="838200" y="5457825"/>
            <a:ext cx="184731" cy="369332"/>
          </a:xfrm>
          <a:prstGeom prst="rect">
            <a:avLst/>
          </a:prstGeom>
          <a:noFill/>
        </p:spPr>
        <p:txBody>
          <a:bodyPr wrap="none" rtlCol="0">
            <a:spAutoFit/>
          </a:bodyPr>
          <a:lstStyle/>
          <a:p>
            <a:endParaRPr lang="en-US" dirty="0"/>
          </a:p>
        </p:txBody>
      </p:sp>
      <p:sp>
        <p:nvSpPr>
          <p:cNvPr id="6" name="TextBox 5">
            <a:extLst>
              <a:ext uri="{FF2B5EF4-FFF2-40B4-BE49-F238E27FC236}">
                <a16:creationId xmlns:a16="http://schemas.microsoft.com/office/drawing/2014/main" id="{540958F5-87CE-670E-F962-79928B79B7B8}"/>
              </a:ext>
            </a:extLst>
          </p:cNvPr>
          <p:cNvSpPr txBox="1"/>
          <p:nvPr/>
        </p:nvSpPr>
        <p:spPr>
          <a:xfrm>
            <a:off x="415761" y="5025497"/>
            <a:ext cx="2551176" cy="1603319"/>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026433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F54E0A-01FD-2E28-0FD7-AA390C828695}"/>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A9263D6-E8B8-5758-6792-04A3AA6F3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01FF8F4-00BF-1702-4F3D-0E7BBF15C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839E068-C64B-C062-A7B5-BFE6D638D6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8759BA8-FEE7-F69D-2C1B-5CEE21CF96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7DA01D96-64B9-11DC-89FC-38A920CEAA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83C4249-9B6A-A0AF-8ECA-FAE5C80AE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48425C8-7AAF-B961-A4F4-FD0273418F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34979549-977D-7DC8-9A75-200FCE577E6C}"/>
              </a:ext>
            </a:extLst>
          </p:cNvPr>
          <p:cNvSpPr txBox="1"/>
          <p:nvPr/>
        </p:nvSpPr>
        <p:spPr>
          <a:xfrm>
            <a:off x="446849" y="1682961"/>
            <a:ext cx="11593604" cy="4524315"/>
          </a:xfrm>
          <a:prstGeom prst="rect">
            <a:avLst/>
          </a:prstGeom>
          <a:noFill/>
        </p:spPr>
        <p:txBody>
          <a:bodyPr wrap="square" rtlCol="0">
            <a:spAutoFit/>
          </a:bodyPr>
          <a:lstStyle/>
          <a:p>
            <a:r>
              <a:rPr lang="en-US" sz="2400" dirty="0">
                <a:solidFill>
                  <a:schemeClr val="bg1"/>
                </a:solidFill>
              </a:rPr>
              <a:t>A. Complete a DSS 1682, Report of Erroneous Issuance</a:t>
            </a:r>
          </a:p>
          <a:p>
            <a:r>
              <a:rPr lang="en-US" sz="2400" dirty="0">
                <a:solidFill>
                  <a:schemeClr val="bg1"/>
                </a:solidFill>
              </a:rPr>
              <a:t>	1. Document the DSS – 1682 to substantiate the determination of the over-	issuance.</a:t>
            </a:r>
          </a:p>
          <a:p>
            <a:r>
              <a:rPr lang="en-US" sz="2400" dirty="0">
                <a:solidFill>
                  <a:schemeClr val="bg1"/>
                </a:solidFill>
              </a:rPr>
              <a:t>	2. Attach appropriate verification.</a:t>
            </a:r>
          </a:p>
          <a:p>
            <a:r>
              <a:rPr lang="en-US" sz="2400" dirty="0">
                <a:solidFill>
                  <a:schemeClr val="bg1"/>
                </a:solidFill>
              </a:rPr>
              <a:t>	3. Attach documentation of eligibility.</a:t>
            </a:r>
          </a:p>
          <a:p>
            <a:r>
              <a:rPr lang="en-US" sz="2400" dirty="0">
                <a:solidFill>
                  <a:schemeClr val="bg1"/>
                </a:solidFill>
              </a:rPr>
              <a:t>	4. A second party review of the DSS – 1682 is required to ensure its accuracy 	and completeness.</a:t>
            </a:r>
          </a:p>
          <a:p>
            <a:r>
              <a:rPr lang="en-US" sz="2400" dirty="0">
                <a:solidFill>
                  <a:schemeClr val="bg1"/>
                </a:solidFill>
              </a:rPr>
              <a:t>	5. Upload the DSS-1682 into the Investigation Case in NC FAST.</a:t>
            </a:r>
          </a:p>
          <a:p>
            <a:endParaRPr lang="en-US" sz="2400" dirty="0">
              <a:solidFill>
                <a:schemeClr val="bg1"/>
              </a:solidFill>
            </a:endParaRPr>
          </a:p>
          <a:p>
            <a:r>
              <a:rPr lang="en-US" sz="2400" dirty="0">
                <a:solidFill>
                  <a:schemeClr val="bg1"/>
                </a:solidFill>
              </a:rPr>
              <a:t>B. Enter the claim information in NC FAST as an IHE claim and enter remaining information concerning the claim. The establishment date is the date the Investigator enters the claim into NC FAST.</a:t>
            </a:r>
          </a:p>
        </p:txBody>
      </p:sp>
      <p:sp>
        <p:nvSpPr>
          <p:cNvPr id="6" name="TextBox 5">
            <a:extLst>
              <a:ext uri="{FF2B5EF4-FFF2-40B4-BE49-F238E27FC236}">
                <a16:creationId xmlns:a16="http://schemas.microsoft.com/office/drawing/2014/main" id="{3F877321-F36B-8BD9-2E0E-C5885D28D43C}"/>
              </a:ext>
            </a:extLst>
          </p:cNvPr>
          <p:cNvSpPr txBox="1"/>
          <p:nvPr/>
        </p:nvSpPr>
        <p:spPr>
          <a:xfrm>
            <a:off x="1026999" y="294001"/>
            <a:ext cx="10433304" cy="707886"/>
          </a:xfrm>
          <a:prstGeom prst="rect">
            <a:avLst/>
          </a:prstGeom>
          <a:noFill/>
        </p:spPr>
        <p:txBody>
          <a:bodyPr wrap="square" rtlCol="0">
            <a:spAutoFit/>
          </a:bodyPr>
          <a:lstStyle/>
          <a:p>
            <a:r>
              <a:rPr lang="en-US" sz="4000" dirty="0">
                <a:solidFill>
                  <a:schemeClr val="bg1"/>
                </a:solidFill>
              </a:rPr>
              <a:t>142.02 Determining the Over-Issuance Amount </a:t>
            </a:r>
          </a:p>
        </p:txBody>
      </p:sp>
    </p:spTree>
    <p:extLst>
      <p:ext uri="{BB962C8B-B14F-4D97-AF65-F5344CB8AC3E}">
        <p14:creationId xmlns:p14="http://schemas.microsoft.com/office/powerpoint/2010/main" val="3060900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FC8CE1E-1BA9-EFF9-4842-08DF386B8D07}"/>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DB57BCC-F5B4-1BAD-0BCC-76249F503C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ED20FF0-5AB0-59EA-BEC8-03DC57C578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0DEA346-66F9-08A9-EB18-A8E8F0591B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DA4467-9A7E-DA49-9EB0-705396BEA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F23F78F-817B-F88E-4C1B-33474693D7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9BA8BCEA-D070-2379-B796-A6C30E251D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445402F-4ACA-0584-92FE-9D1324350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0FE83BC-2E1C-E713-ED6C-1890C9897D11}"/>
              </a:ext>
            </a:extLst>
          </p:cNvPr>
          <p:cNvSpPr txBox="1"/>
          <p:nvPr/>
        </p:nvSpPr>
        <p:spPr>
          <a:xfrm>
            <a:off x="446849" y="1682961"/>
            <a:ext cx="11593604" cy="5262979"/>
          </a:xfrm>
          <a:prstGeom prst="rect">
            <a:avLst/>
          </a:prstGeom>
          <a:noFill/>
        </p:spPr>
        <p:txBody>
          <a:bodyPr wrap="square" rtlCol="0">
            <a:spAutoFit/>
          </a:bodyPr>
          <a:lstStyle/>
          <a:p>
            <a:pPr marL="457200" indent="-457200">
              <a:buAutoNum type="alphaUcPeriod"/>
            </a:pPr>
            <a:r>
              <a:rPr lang="en-US" sz="2400" dirty="0">
                <a:solidFill>
                  <a:schemeClr val="bg1"/>
                </a:solidFill>
              </a:rPr>
              <a:t>Third Party Fails/Refuses to Cooperate</a:t>
            </a:r>
          </a:p>
          <a:p>
            <a:pPr marL="457200" indent="-457200">
              <a:buAutoNum type="alphaUcPeriod"/>
            </a:pPr>
            <a:endParaRPr lang="en-US" sz="2400" dirty="0">
              <a:solidFill>
                <a:schemeClr val="bg1"/>
              </a:solidFill>
            </a:endParaRPr>
          </a:p>
          <a:p>
            <a:r>
              <a:rPr lang="en-US" sz="2400" dirty="0">
                <a:solidFill>
                  <a:schemeClr val="bg1"/>
                </a:solidFill>
              </a:rPr>
              <a:t>If a third party fails/refuses to provide requested verification, take the following actions. </a:t>
            </a:r>
          </a:p>
          <a:p>
            <a:r>
              <a:rPr lang="en-US" sz="2400" dirty="0">
                <a:solidFill>
                  <a:schemeClr val="bg1"/>
                </a:solidFill>
              </a:rPr>
              <a:t>	1. If a response is not received from the first request for verification within 30 	calendar days, send a second request.</a:t>
            </a:r>
          </a:p>
          <a:p>
            <a:r>
              <a:rPr lang="en-US" sz="2400" dirty="0">
                <a:solidFill>
                  <a:schemeClr val="bg1"/>
                </a:solidFill>
              </a:rPr>
              <a:t>	2. If a response to the 2</a:t>
            </a:r>
            <a:r>
              <a:rPr lang="en-US" sz="2400" baseline="30000" dirty="0">
                <a:solidFill>
                  <a:schemeClr val="bg1"/>
                </a:solidFill>
              </a:rPr>
              <a:t>nd</a:t>
            </a:r>
            <a:r>
              <a:rPr lang="en-US" sz="2400" dirty="0">
                <a:solidFill>
                  <a:schemeClr val="bg1"/>
                </a:solidFill>
              </a:rPr>
              <a:t> request is not received within 15 calendar days, 	contact the client. Use a DSS-8231, Request for Information to request 	necessary verification or assistance obtaining the verification. </a:t>
            </a:r>
          </a:p>
          <a:p>
            <a:r>
              <a:rPr lang="en-US" sz="2400" dirty="0">
                <a:solidFill>
                  <a:schemeClr val="bg1"/>
                </a:solidFill>
              </a:rPr>
              <a:t>	3. If the client is unable or unwilling to provide the required verification, 	calculate the over-issuance using wage match or other readily available 	sources.</a:t>
            </a:r>
          </a:p>
          <a:p>
            <a:r>
              <a:rPr lang="en-US" sz="2400" dirty="0">
                <a:solidFill>
                  <a:schemeClr val="bg1"/>
                </a:solidFill>
              </a:rPr>
              <a:t>	4. It is not possible to establish a claim if verification cannot be obtained from 	any source. Document and flag the record that there is an outstanding claim 	which cannot be established.</a:t>
            </a:r>
          </a:p>
        </p:txBody>
      </p:sp>
      <p:sp>
        <p:nvSpPr>
          <p:cNvPr id="6" name="TextBox 5">
            <a:extLst>
              <a:ext uri="{FF2B5EF4-FFF2-40B4-BE49-F238E27FC236}">
                <a16:creationId xmlns:a16="http://schemas.microsoft.com/office/drawing/2014/main" id="{66681AE4-6948-A9E8-EEF9-7A9F415F8774}"/>
              </a:ext>
            </a:extLst>
          </p:cNvPr>
          <p:cNvSpPr txBox="1"/>
          <p:nvPr/>
        </p:nvSpPr>
        <p:spPr>
          <a:xfrm>
            <a:off x="1026999" y="294001"/>
            <a:ext cx="10433304" cy="1323439"/>
          </a:xfrm>
          <a:prstGeom prst="rect">
            <a:avLst/>
          </a:prstGeom>
          <a:noFill/>
        </p:spPr>
        <p:txBody>
          <a:bodyPr wrap="square" rtlCol="0">
            <a:spAutoFit/>
          </a:bodyPr>
          <a:lstStyle/>
          <a:p>
            <a:r>
              <a:rPr lang="en-US" sz="4000" dirty="0">
                <a:solidFill>
                  <a:schemeClr val="bg1"/>
                </a:solidFill>
              </a:rPr>
              <a:t>142.03 Determining the Over-Issuance Amount When Verification Cannot be Obtained </a:t>
            </a:r>
          </a:p>
        </p:txBody>
      </p:sp>
    </p:spTree>
    <p:extLst>
      <p:ext uri="{BB962C8B-B14F-4D97-AF65-F5344CB8AC3E}">
        <p14:creationId xmlns:p14="http://schemas.microsoft.com/office/powerpoint/2010/main" val="2083779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8E1D525-E6DE-442B-61FB-ABB25294656C}"/>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C93337EB-EC6E-4148-9616-BAA46340C1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97DDB49-F453-09B0-4F34-AFAB2AFD1C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47E9BBB-4DFE-84AE-64C5-38DBAFD231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284444B-17D9-0227-906F-84ABA79545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F930C6D4-A9F6-773C-456A-704364A8C7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08D006BD-36C6-4092-6718-0AF51DAEAD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E917B4E-04FA-0E60-374C-4F5F2216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5681E6A1-EFD0-E929-E59C-690908268499}"/>
              </a:ext>
            </a:extLst>
          </p:cNvPr>
          <p:cNvSpPr txBox="1"/>
          <p:nvPr/>
        </p:nvSpPr>
        <p:spPr>
          <a:xfrm>
            <a:off x="455521" y="1695840"/>
            <a:ext cx="11593604" cy="5632311"/>
          </a:xfrm>
          <a:prstGeom prst="rect">
            <a:avLst/>
          </a:prstGeom>
          <a:noFill/>
        </p:spPr>
        <p:txBody>
          <a:bodyPr wrap="square" rtlCol="0">
            <a:spAutoFit/>
          </a:bodyPr>
          <a:lstStyle/>
          <a:p>
            <a:r>
              <a:rPr lang="en-US" sz="2400" dirty="0">
                <a:solidFill>
                  <a:schemeClr val="bg1"/>
                </a:solidFill>
              </a:rPr>
              <a:t>	5. Do not deny future participation if the claim cannot be established due to 	failure or refusal of a third party or client to cooperate. </a:t>
            </a:r>
          </a:p>
          <a:p>
            <a:r>
              <a:rPr lang="en-US" sz="2400" dirty="0">
                <a:solidFill>
                  <a:schemeClr val="bg1"/>
                </a:solidFill>
              </a:rPr>
              <a:t>	6. Document the partially completed DSS -1682 as a suspected </a:t>
            </a:r>
            <a:r>
              <a:rPr lang="en-US" sz="2400" dirty="0" err="1">
                <a:solidFill>
                  <a:schemeClr val="bg1"/>
                </a:solidFill>
              </a:rPr>
              <a:t>overissuance</a:t>
            </a:r>
            <a:r>
              <a:rPr lang="en-US" sz="2400" dirty="0">
                <a:solidFill>
                  <a:schemeClr val="bg1"/>
                </a:solidFill>
              </a:rPr>
              <a:t> 	and the reason the claim has not been established. Unsubstantiate and close 	the referral in NC FAST. Open a new referral if the verification becomes available 	later. </a:t>
            </a:r>
          </a:p>
          <a:p>
            <a:endParaRPr lang="en-US" sz="2400" dirty="0">
              <a:solidFill>
                <a:schemeClr val="bg1"/>
              </a:solidFill>
            </a:endParaRPr>
          </a:p>
          <a:p>
            <a:r>
              <a:rPr lang="en-US" sz="2400" dirty="0">
                <a:solidFill>
                  <a:schemeClr val="bg1"/>
                </a:solidFill>
              </a:rPr>
              <a:t>B. Client Failure/Refusal to Cooperate with the Investigator</a:t>
            </a:r>
          </a:p>
          <a:p>
            <a:endParaRPr lang="en-US" sz="2400" dirty="0">
              <a:solidFill>
                <a:schemeClr val="bg1"/>
              </a:solidFill>
            </a:endParaRPr>
          </a:p>
          <a:p>
            <a:r>
              <a:rPr lang="en-US" sz="2400" dirty="0">
                <a:solidFill>
                  <a:schemeClr val="bg1"/>
                </a:solidFill>
              </a:rPr>
              <a:t>If the client fails/refuses to provide verification or refuses to authorize a third party to release information, do not consider the household ineligible for the months that  suspected over-issuance may have occurred use a DSS -8231, Request for Information to request verification. </a:t>
            </a:r>
          </a:p>
          <a:p>
            <a:pPr marL="457200" indent="-457200">
              <a:buAutoNum type="alphaUcPeriod"/>
            </a:pPr>
            <a:endParaRPr lang="en-US" sz="2400" dirty="0">
              <a:solidFill>
                <a:schemeClr val="bg1"/>
              </a:solidFill>
            </a:endParaRPr>
          </a:p>
          <a:p>
            <a:endParaRPr lang="en-US" sz="2400" dirty="0">
              <a:solidFill>
                <a:schemeClr val="bg1"/>
              </a:solidFill>
            </a:endParaRPr>
          </a:p>
        </p:txBody>
      </p:sp>
      <p:sp>
        <p:nvSpPr>
          <p:cNvPr id="6" name="TextBox 5">
            <a:extLst>
              <a:ext uri="{FF2B5EF4-FFF2-40B4-BE49-F238E27FC236}">
                <a16:creationId xmlns:a16="http://schemas.microsoft.com/office/drawing/2014/main" id="{D62674B4-8F70-5A02-2522-740E1D218362}"/>
              </a:ext>
            </a:extLst>
          </p:cNvPr>
          <p:cNvSpPr txBox="1"/>
          <p:nvPr/>
        </p:nvSpPr>
        <p:spPr>
          <a:xfrm>
            <a:off x="1026999" y="294001"/>
            <a:ext cx="10433304" cy="1323439"/>
          </a:xfrm>
          <a:prstGeom prst="rect">
            <a:avLst/>
          </a:prstGeom>
          <a:noFill/>
        </p:spPr>
        <p:txBody>
          <a:bodyPr wrap="square" rtlCol="0">
            <a:spAutoFit/>
          </a:bodyPr>
          <a:lstStyle/>
          <a:p>
            <a:r>
              <a:rPr lang="en-US" sz="4000">
                <a:solidFill>
                  <a:schemeClr val="bg1"/>
                </a:solidFill>
              </a:rPr>
              <a:t>142.03 Determining the Over-Issuance Amount When Verification Cannot be Obtained </a:t>
            </a:r>
            <a:endParaRPr lang="en-US" sz="4000" dirty="0">
              <a:solidFill>
                <a:schemeClr val="bg1"/>
              </a:solidFill>
            </a:endParaRPr>
          </a:p>
        </p:txBody>
      </p:sp>
    </p:spTree>
    <p:extLst>
      <p:ext uri="{BB962C8B-B14F-4D97-AF65-F5344CB8AC3E}">
        <p14:creationId xmlns:p14="http://schemas.microsoft.com/office/powerpoint/2010/main" val="633202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57F226-A0B2-3CEA-1341-5F4AC59A2E91}"/>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F23CD5A3-2FCF-7A28-426D-782115843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50E2F61-0940-B634-6E13-72805F3660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6AA56AC-F12E-63F1-1241-051D955107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3F194C3-C647-CA1C-915A-270BB611BB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9C8D935-CB90-8069-83DB-A3C8406D29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EC7FCDF-D26D-F7E2-58C0-61F81C24F8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6E82157-7B66-A6CD-374B-559C93F9F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9F68C4D6-283E-32A7-2E81-E9E26C49848D}"/>
              </a:ext>
            </a:extLst>
          </p:cNvPr>
          <p:cNvSpPr txBox="1"/>
          <p:nvPr/>
        </p:nvSpPr>
        <p:spPr>
          <a:xfrm>
            <a:off x="446849" y="347193"/>
            <a:ext cx="11593604" cy="5632311"/>
          </a:xfrm>
          <a:prstGeom prst="rect">
            <a:avLst/>
          </a:prstGeom>
          <a:noFill/>
        </p:spPr>
        <p:txBody>
          <a:bodyPr wrap="square" rtlCol="0">
            <a:spAutoFit/>
          </a:bodyPr>
          <a:lstStyle/>
          <a:p>
            <a:r>
              <a:rPr lang="en-US" sz="2400" dirty="0">
                <a:solidFill>
                  <a:schemeClr val="bg1"/>
                </a:solidFill>
              </a:rPr>
              <a:t>Take the following actions:</a:t>
            </a:r>
          </a:p>
          <a:p>
            <a:endParaRPr lang="en-US" sz="2400" dirty="0">
              <a:solidFill>
                <a:schemeClr val="bg1"/>
              </a:solidFill>
            </a:endParaRPr>
          </a:p>
          <a:p>
            <a:r>
              <a:rPr lang="en-US" sz="2400" dirty="0">
                <a:solidFill>
                  <a:schemeClr val="bg1"/>
                </a:solidFill>
              </a:rPr>
              <a:t>	1. Calculate the over-issuance using information verified through any readily 	available source. Use wage match for unreported wages. If the 	client 	contests 	the use of wage match and verification is subsequently received, recalculate the 	claim using the verified information. </a:t>
            </a:r>
          </a:p>
          <a:p>
            <a:r>
              <a:rPr lang="en-US" sz="2400" dirty="0">
                <a:solidFill>
                  <a:schemeClr val="bg1"/>
                </a:solidFill>
              </a:rPr>
              <a:t>	2. Do not establish a claim if verification cannot be obtained. Document and flag 	the record and document the claims file.</a:t>
            </a:r>
          </a:p>
          <a:p>
            <a:r>
              <a:rPr lang="en-US" sz="2400" dirty="0">
                <a:solidFill>
                  <a:schemeClr val="bg1"/>
                </a:solidFill>
              </a:rPr>
              <a:t>	3. Document the partially completed DSS-1682 as a suspected over-issuance 	and the reason the claim cannot be established. Close the referral as 	unsubstantiated in NC FAST. </a:t>
            </a:r>
          </a:p>
          <a:p>
            <a:r>
              <a:rPr lang="en-US" sz="2400" dirty="0">
                <a:solidFill>
                  <a:schemeClr val="bg1"/>
                </a:solidFill>
              </a:rPr>
              <a:t>	4. Open a new referral and establish the claim if the client subsequently 	cooperates. 	</a:t>
            </a:r>
          </a:p>
          <a:p>
            <a:pPr marL="457200" indent="-457200">
              <a:buAutoNum type="alphaUcPeriod"/>
            </a:pPr>
            <a:endParaRPr lang="en-US" sz="2400" dirty="0">
              <a:solidFill>
                <a:schemeClr val="bg1"/>
              </a:solidFill>
            </a:endParaRPr>
          </a:p>
          <a:p>
            <a:endParaRPr lang="en-US" sz="2400" dirty="0">
              <a:solidFill>
                <a:schemeClr val="bg1"/>
              </a:solidFill>
            </a:endParaRPr>
          </a:p>
        </p:txBody>
      </p:sp>
    </p:spTree>
    <p:extLst>
      <p:ext uri="{BB962C8B-B14F-4D97-AF65-F5344CB8AC3E}">
        <p14:creationId xmlns:p14="http://schemas.microsoft.com/office/powerpoint/2010/main" val="3580913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2926</TotalTime>
  <Words>2666</Words>
  <Application>Microsoft Office PowerPoint</Application>
  <PresentationFormat>Widescreen</PresentationFormat>
  <Paragraphs>154</Paragraphs>
  <Slides>21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Aptos</vt:lpstr>
      <vt:lpstr>Aptos Display</vt:lpstr>
      <vt:lpstr>Arial</vt:lpstr>
      <vt:lpstr>Office Theme</vt:lpstr>
      <vt:lpstr>Inadvertent Household Error (IHE) Claims </vt:lpstr>
      <vt:lpstr>142.01 Inadvertent Household Error</vt:lpstr>
      <vt:lpstr>142.01 Inadvertent Household Error</vt:lpstr>
      <vt:lpstr>142.01 Inadvertent Household Error</vt:lpstr>
      <vt:lpstr>PowerPoint Presentation</vt:lpstr>
      <vt:lpstr>PowerPoint Presentation</vt:lpstr>
      <vt:lpstr>PowerPoint Presentation</vt:lpstr>
      <vt:lpstr>PowerPoint Presentation</vt:lpstr>
      <vt:lpstr>PowerPoint Presentation</vt:lpstr>
      <vt:lpstr>142.04  Client Interviews</vt:lpstr>
      <vt:lpstr>Examples </vt:lpstr>
      <vt:lpstr>142.05 Collecting the IHE Claim</vt:lpstr>
      <vt:lpstr>142.06 Request for a Hearing</vt:lpstr>
      <vt:lpstr>142.06 Request for a Hearing</vt:lpstr>
      <vt:lpstr>142.06 Request for a Hearing</vt:lpstr>
      <vt:lpstr>142.07 Methods of Payment</vt:lpstr>
      <vt:lpstr>142.07 Method of Payments</vt:lpstr>
      <vt:lpstr>142.08 DOR Intercept Requirements</vt:lpstr>
      <vt:lpstr>142.08 DOR Intercept Requirements</vt:lpstr>
      <vt:lpstr>142.08 DOR Intercept Requirements</vt:lpstr>
      <vt:lpstr>142.09  North Carolina Education Lottery Interceptions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Harris, Adaundria C</dc:creator>
  <cp:lastModifiedBy>Burgy, Emma L</cp:lastModifiedBy>
  <cp:revision>40</cp:revision>
  <dcterms:created xsi:type="dcterms:W3CDTF">2025-05-14T17:23:34Z</dcterms:created>
  <dcterms:modified xsi:type="dcterms:W3CDTF">2025-07-10T21:57:30Z</dcterms:modified>
</cp:coreProperties>
</file>