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3" r:id="rId6"/>
    <p:sldMasterId id="2147483675" r:id="rId7"/>
  </p:sldMasterIdLst>
  <p:notesMasterIdLst>
    <p:notesMasterId r:id="rId20"/>
  </p:notesMasterIdLst>
  <p:sldIdLst>
    <p:sldId id="1061" r:id="rId8"/>
    <p:sldId id="1062" r:id="rId9"/>
    <p:sldId id="1059" r:id="rId10"/>
    <p:sldId id="1057" r:id="rId11"/>
    <p:sldId id="359" r:id="rId12"/>
    <p:sldId id="288" r:id="rId13"/>
    <p:sldId id="259" r:id="rId14"/>
    <p:sldId id="262" r:id="rId15"/>
    <p:sldId id="379" r:id="rId16"/>
    <p:sldId id="1060" r:id="rId17"/>
    <p:sldId id="1055" r:id="rId18"/>
    <p:sldId id="106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36D498-26D8-402A-B805-C35979DEE00D}" v="7" dt="2023-07-24T21:58:08.5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71" autoAdjust="0"/>
    <p:restoredTop sz="81911" autoAdjust="0"/>
  </p:normalViewPr>
  <p:slideViewPr>
    <p:cSldViewPr snapToGrid="0">
      <p:cViewPr>
        <p:scale>
          <a:sx n="115" d="100"/>
          <a:sy n="115" d="100"/>
        </p:scale>
        <p:origin x="1400"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Kathy\Desktop\dBHz%20Consulting\Per%20Audiologist%20Totals%202017%20with%20Data%20on%20Patients%20NC%20Filterv2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3600" b="0" i="0" dirty="0">
                <a:latin typeface="Franklin Gothic Medium" panose="020B0603020102020204" pitchFamily="34" charset="0"/>
              </a:rPr>
              <a:t>% NC MEDICARE COMORBIDITIES IN 2017AUDIOLOGY</a:t>
            </a:r>
            <a:r>
              <a:rPr lang="en-US" sz="3600" b="0" i="0" baseline="0" dirty="0">
                <a:latin typeface="Franklin Gothic Medium" panose="020B0603020102020204" pitchFamily="34" charset="0"/>
              </a:rPr>
              <a:t> TESTS</a:t>
            </a:r>
            <a:endParaRPr lang="en-US" sz="3600" b="0" i="0" dirty="0">
              <a:latin typeface="Franklin Gothic Medium" panose="020B0603020102020204" pitchFamily="34" charset="0"/>
            </a:endParaRPr>
          </a:p>
        </c:rich>
      </c:tx>
      <c:overlay val="0"/>
    </c:title>
    <c:autoTitleDeleted val="0"/>
    <c:plotArea>
      <c:layout/>
      <c:barChart>
        <c:barDir val="col"/>
        <c:grouping val="clustered"/>
        <c:varyColors val="0"/>
        <c:ser>
          <c:idx val="0"/>
          <c:order val="0"/>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Sheet2!$A$2:$A$9</c:f>
              <c:strCache>
                <c:ptCount val="8"/>
                <c:pt idx="0">
                  <c:v>Alzheimer’s Disease or Dementia</c:v>
                </c:pt>
                <c:pt idx="1">
                  <c:v> Heart Failure</c:v>
                </c:pt>
                <c:pt idx="2">
                  <c:v> Chronic Kidney Disease</c:v>
                </c:pt>
                <c:pt idx="3">
                  <c:v> Depression</c:v>
                </c:pt>
                <c:pt idx="4">
                  <c:v> Diabetes</c:v>
                </c:pt>
                <c:pt idx="5">
                  <c:v> Hyperlipidemia</c:v>
                </c:pt>
                <c:pt idx="6">
                  <c:v> Hypertension</c:v>
                </c:pt>
                <c:pt idx="7">
                  <c:v> Ischemic Heart Disease</c:v>
                </c:pt>
              </c:strCache>
            </c:strRef>
          </c:cat>
          <c:val>
            <c:numRef>
              <c:f>Sheet2!$B$2:$B$9</c:f>
              <c:numCache>
                <c:formatCode>0.0</c:formatCode>
                <c:ptCount val="8"/>
                <c:pt idx="0">
                  <c:v>12.758871701546861</c:v>
                </c:pt>
                <c:pt idx="1">
                  <c:v>15.831573655103067</c:v>
                </c:pt>
                <c:pt idx="2">
                  <c:v>24.784780775716694</c:v>
                </c:pt>
                <c:pt idx="3">
                  <c:v>21.487648875165416</c:v>
                </c:pt>
                <c:pt idx="4">
                  <c:v>29.088943288453692</c:v>
                </c:pt>
                <c:pt idx="5">
                  <c:v>55.337434094903337</c:v>
                </c:pt>
                <c:pt idx="6">
                  <c:v>64.936206601676076</c:v>
                </c:pt>
                <c:pt idx="7">
                  <c:v>33.055825714841468</c:v>
                </c:pt>
              </c:numCache>
            </c:numRef>
          </c:val>
          <c:extLst>
            <c:ext xmlns:c16="http://schemas.microsoft.com/office/drawing/2014/chart" uri="{C3380CC4-5D6E-409C-BE32-E72D297353CC}">
              <c16:uniqueId val="{00000000-2CCB-4F12-8483-626B55B97AA8}"/>
            </c:ext>
          </c:extLst>
        </c:ser>
        <c:dLbls>
          <c:showLegendKey val="0"/>
          <c:showVal val="0"/>
          <c:showCatName val="0"/>
          <c:showSerName val="0"/>
          <c:showPercent val="0"/>
          <c:showBubbleSize val="0"/>
        </c:dLbls>
        <c:gapWidth val="150"/>
        <c:axId val="193498624"/>
        <c:axId val="219047040"/>
      </c:barChart>
      <c:catAx>
        <c:axId val="193498624"/>
        <c:scaling>
          <c:orientation val="minMax"/>
        </c:scaling>
        <c:delete val="0"/>
        <c:axPos val="b"/>
        <c:numFmt formatCode="General" sourceLinked="0"/>
        <c:majorTickMark val="none"/>
        <c:minorTickMark val="none"/>
        <c:tickLblPos val="nextTo"/>
        <c:crossAx val="219047040"/>
        <c:crosses val="autoZero"/>
        <c:auto val="1"/>
        <c:lblAlgn val="ctr"/>
        <c:lblOffset val="100"/>
        <c:noMultiLvlLbl val="0"/>
      </c:catAx>
      <c:valAx>
        <c:axId val="219047040"/>
        <c:scaling>
          <c:orientation val="minMax"/>
        </c:scaling>
        <c:delete val="0"/>
        <c:axPos val="l"/>
        <c:majorGridlines/>
        <c:numFmt formatCode="0.0" sourceLinked="1"/>
        <c:majorTickMark val="none"/>
        <c:minorTickMark val="none"/>
        <c:tickLblPos val="nextTo"/>
        <c:crossAx val="193498624"/>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909C58-A0EE-4D7F-8A64-5C4E4D808BFD}" type="datetimeFigureOut">
              <a:rPr lang="en-US" smtClean="0"/>
              <a:t>9/21/23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D9F830-A6D7-45BB-9EE3-47B22763C5CD}" type="slidenum">
              <a:rPr lang="en-US" smtClean="0"/>
              <a:t>‹#›</a:t>
            </a:fld>
            <a:endParaRPr lang="en-US"/>
          </a:p>
        </p:txBody>
      </p:sp>
    </p:spTree>
    <p:extLst>
      <p:ext uri="{BB962C8B-B14F-4D97-AF65-F5344CB8AC3E}">
        <p14:creationId xmlns:p14="http://schemas.microsoft.com/office/powerpoint/2010/main" val="4174481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wonderful video of dementia and reducing the risks by controlling diabetes and treating hearing loss.  Since diabetes and other chronic conditions appear to be dementia when in fact they could be hearing loss, it is mandatory to have a hearing evaluation and treatment before any cognitive evaluations.  Ask the audiologist to check for auditory processing issues, since you could have normal hearing but the sound is not processing well in the brain: not dementia!</a:t>
            </a:r>
          </a:p>
        </p:txBody>
      </p:sp>
      <p:sp>
        <p:nvSpPr>
          <p:cNvPr id="4" name="Slide Number Placeholder 3"/>
          <p:cNvSpPr>
            <a:spLocks noGrp="1"/>
          </p:cNvSpPr>
          <p:nvPr>
            <p:ph type="sldNum" sz="quarter" idx="5"/>
          </p:nvPr>
        </p:nvSpPr>
        <p:spPr/>
        <p:txBody>
          <a:bodyPr/>
          <a:lstStyle/>
          <a:p>
            <a:fld id="{AAD9F830-A6D7-45BB-9EE3-47B22763C5CD}" type="slidenum">
              <a:rPr lang="en-US" smtClean="0"/>
              <a:t>3</a:t>
            </a:fld>
            <a:endParaRPr lang="en-US"/>
          </a:p>
        </p:txBody>
      </p:sp>
    </p:spTree>
    <p:extLst>
      <p:ext uri="{BB962C8B-B14F-4D97-AF65-F5344CB8AC3E}">
        <p14:creationId xmlns:p14="http://schemas.microsoft.com/office/powerpoint/2010/main" val="3047495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headphones this online screening delivers a reliable and validated</a:t>
            </a:r>
            <a:r>
              <a:rPr lang="en-US" baseline="0" dirty="0"/>
              <a:t> pass fail for hearing screening.</a:t>
            </a:r>
          </a:p>
          <a:p>
            <a:r>
              <a:rPr lang="en-US" baseline="0" dirty="0"/>
              <a:t>Takes 3 minutes and then the professional or patient can go to links to find an audiologist.  Taking a picture of your hearing now ensures knowing if it </a:t>
            </a:r>
          </a:p>
          <a:p>
            <a:r>
              <a:rPr lang="en-US" baseline="0" dirty="0"/>
              <a:t>Is changing over time, with uncontrolled diabetes or other chronic diseases such as CVD, CRD, hypothyroidism, infections and brain disorders.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980109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3e44fa6733_0_52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5" name="Google Shape;1475;g3e44fa6733_0_5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lnSpc>
                <a:spcPct val="115000"/>
              </a:lnSpc>
              <a:spcBef>
                <a:spcPts val="0"/>
              </a:spcBef>
              <a:spcAft>
                <a:spcPts val="0"/>
              </a:spcAft>
              <a:buClr>
                <a:schemeClr val="dk1"/>
              </a:buClr>
              <a:buSzPts val="1100"/>
              <a:buFont typeface="Arial"/>
              <a:buNone/>
            </a:pPr>
            <a:r>
              <a:rPr lang="en-US" sz="1200" dirty="0">
                <a:latin typeface="Calibri"/>
                <a:ea typeface="Calibri"/>
                <a:cs typeface="Calibri"/>
                <a:sym typeface="Calibri"/>
              </a:rPr>
              <a:t>ALZHEIMER'S DISEASE: Risks</a:t>
            </a:r>
            <a:endParaRPr sz="1200" dirty="0">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en-US" sz="1200" dirty="0">
                <a:latin typeface="Calibri"/>
                <a:ea typeface="Calibri"/>
                <a:cs typeface="Calibri"/>
                <a:sym typeface="Calibri"/>
              </a:rPr>
              <a:t>Research suggests that a host of factors beyond genetics</a:t>
            </a:r>
            <a:endParaRPr sz="1200" dirty="0">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en-US" sz="1200" dirty="0">
                <a:latin typeface="Calibri"/>
                <a:ea typeface="Calibri"/>
                <a:cs typeface="Calibri"/>
                <a:sym typeface="Calibri"/>
              </a:rPr>
              <a:t>1) vascular conditions such as heart disease, stroke, and high blood pressure, </a:t>
            </a:r>
            <a:endParaRPr sz="1200" dirty="0">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en-US" sz="1200" dirty="0">
                <a:latin typeface="Calibri"/>
                <a:ea typeface="Calibri"/>
                <a:cs typeface="Calibri"/>
                <a:sym typeface="Calibri"/>
              </a:rPr>
              <a:t>2) metabolic conditions such as diabetes and obesity.</a:t>
            </a:r>
            <a:endParaRPr sz="1200" dirty="0">
              <a:latin typeface="Calibri"/>
              <a:ea typeface="Calibri"/>
              <a:cs typeface="Calibri"/>
              <a:sym typeface="Calibri"/>
            </a:endParaRPr>
          </a:p>
          <a:p>
            <a:pPr marL="0" lvl="0" indent="0">
              <a:spcBef>
                <a:spcPts val="0"/>
              </a:spcBef>
              <a:spcAft>
                <a:spcPts val="0"/>
              </a:spcAft>
              <a:buNone/>
            </a:pPr>
            <a:r>
              <a:rPr lang="en-US" dirty="0"/>
              <a:t>3) Medications </a:t>
            </a:r>
          </a:p>
          <a:p>
            <a:pPr marL="0" lvl="0" indent="0">
              <a:spcBef>
                <a:spcPts val="0"/>
              </a:spcBef>
              <a:spcAft>
                <a:spcPts val="0"/>
              </a:spcAft>
              <a:buNone/>
            </a:pPr>
            <a:r>
              <a:rPr lang="en-US" dirty="0"/>
              <a:t>4) Noise and other head trauma</a:t>
            </a:r>
          </a:p>
          <a:p>
            <a:pPr marL="0" lvl="0" indent="0">
              <a:spcBef>
                <a:spcPts val="0"/>
              </a:spcBef>
              <a:spcAft>
                <a:spcPts val="0"/>
              </a:spcAft>
              <a:buNone/>
            </a:pPr>
            <a:r>
              <a:rPr lang="en-US" dirty="0"/>
              <a:t>Since hearing loss is invisible, only a hearing test can tell if these symptoms are hearing related or </a:t>
            </a:r>
            <a:r>
              <a:rPr lang="en-US" dirty="0" err="1"/>
              <a:t>Alzheimers</a:t>
            </a:r>
            <a:r>
              <a:rPr lang="en-US" dirty="0"/>
              <a:t> related.</a:t>
            </a:r>
          </a:p>
          <a:p>
            <a:pPr marL="0" lvl="0" indent="0">
              <a:spcBef>
                <a:spcPts val="0"/>
              </a:spcBef>
              <a:spcAft>
                <a:spcPts val="0"/>
              </a:spcAft>
              <a:buNone/>
            </a:pPr>
            <a:r>
              <a:rPr lang="en-US" dirty="0"/>
              <a:t>Find an audiologist in your area for an evaluation.  </a:t>
            </a:r>
            <a:endParaRPr dirty="0"/>
          </a:p>
        </p:txBody>
      </p:sp>
      <p:sp>
        <p:nvSpPr>
          <p:cNvPr id="1476" name="Google Shape;1476;g3e44fa6733_0_5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39686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explain hearing loss: an invisible handicap</a:t>
            </a:r>
          </a:p>
          <a:p>
            <a:r>
              <a:rPr lang="en-US" dirty="0"/>
              <a:t>This video shows how the person with a hearing loss hears or doesn’t hear based on the severity of hearing loss.  Note that this video shows hearing in the low pitches is normal or mild loss, allowing you to hear vowel sounds: </a:t>
            </a:r>
            <a:r>
              <a:rPr lang="en-US" dirty="0" err="1"/>
              <a:t>oo</a:t>
            </a:r>
            <a:r>
              <a:rPr lang="en-US" dirty="0"/>
              <a:t>, </a:t>
            </a:r>
            <a:r>
              <a:rPr lang="en-US" dirty="0" err="1"/>
              <a:t>ee</a:t>
            </a:r>
            <a:r>
              <a:rPr lang="en-US" dirty="0"/>
              <a:t>, ah, uh, etc.  The video shows more and more damage in the high pitch areas, which block the consonant sounds in speech: s, f, </a:t>
            </a:r>
            <a:r>
              <a:rPr lang="en-US" dirty="0" err="1"/>
              <a:t>th</a:t>
            </a:r>
            <a:r>
              <a:rPr lang="en-US" dirty="0"/>
              <a:t>, etc.  If you watch the person speaking, lipreading will help you ‘see’ the high pitch consonant sounds.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onstantia"/>
                <a:ea typeface="Constantia"/>
                <a:cs typeface="Constantia"/>
                <a:sym typeface="Constantia"/>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a:ln>
                <a:noFill/>
              </a:ln>
              <a:solidFill>
                <a:srgbClr val="000000"/>
              </a:solidFill>
              <a:effectLst/>
              <a:uLnTx/>
              <a:uFillTx/>
              <a:latin typeface="Constantia"/>
              <a:ea typeface="Constantia"/>
              <a:cs typeface="Constantia"/>
              <a:sym typeface="Constantia"/>
            </a:endParaRPr>
          </a:p>
        </p:txBody>
      </p:sp>
    </p:spTree>
    <p:extLst>
      <p:ext uri="{BB962C8B-B14F-4D97-AF65-F5344CB8AC3E}">
        <p14:creationId xmlns:p14="http://schemas.microsoft.com/office/powerpoint/2010/main" val="3877509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Lancet report states that hearing loss that is treated can lower your risk of dementia significantly.  A ‘modifiable risk’ means that you can modify the outcome of being cognitively impaired just by treating the hearing loss.  </a:t>
            </a:r>
          </a:p>
        </p:txBody>
      </p:sp>
      <p:sp>
        <p:nvSpPr>
          <p:cNvPr id="4" name="Slide Number Placeholder 3"/>
          <p:cNvSpPr>
            <a:spLocks noGrp="1"/>
          </p:cNvSpPr>
          <p:nvPr>
            <p:ph type="sldNum" sz="quarter" idx="5"/>
          </p:nvPr>
        </p:nvSpPr>
        <p:spPr/>
        <p:txBody>
          <a:bodyPr/>
          <a:lstStyle/>
          <a:p>
            <a:fld id="{AAD9F830-A6D7-45BB-9EE3-47B22763C5CD}" type="slidenum">
              <a:rPr lang="en-US" smtClean="0"/>
              <a:t>7</a:t>
            </a:fld>
            <a:endParaRPr lang="en-US"/>
          </a:p>
        </p:txBody>
      </p:sp>
    </p:spTree>
    <p:extLst>
      <p:ext uri="{BB962C8B-B14F-4D97-AF65-F5344CB8AC3E}">
        <p14:creationId xmlns:p14="http://schemas.microsoft.com/office/powerpoint/2010/main" val="1069815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Constantia"/>
              <a:buNone/>
            </a:pPr>
            <a:r>
              <a:rPr lang="en-US" sz="1600" b="0" i="0" u="none" strike="noStrike" cap="none" dirty="0">
                <a:solidFill>
                  <a:schemeClr val="dk1"/>
                </a:solidFill>
                <a:latin typeface="Constantia"/>
                <a:ea typeface="Constantia"/>
                <a:cs typeface="Constantia"/>
                <a:sym typeface="Constantia"/>
              </a:rPr>
              <a:t>Chronic and infectious diseases all have the potential to damage hearing.  If you have any of these disease, go to an audiologist every year to monitor your hearing levels. Also report any medications your take as some prescriptions for pain management, infection control, cancer chemo and diuretics can permanently damage hearing.  You may experience a ringing in your ear when taking these medications, which is an indication of damage.  Always have your hearing tested when taking these medications to monitor any change.  Report this to your treating medical doctor.</a:t>
            </a:r>
            <a:endParaRPr dirty="0"/>
          </a:p>
          <a:p>
            <a:pPr marL="0" marR="0" lvl="0" indent="0" algn="l" rtl="0">
              <a:lnSpc>
                <a:spcPct val="100000"/>
              </a:lnSpc>
              <a:spcBef>
                <a:spcPts val="0"/>
              </a:spcBef>
              <a:spcAft>
                <a:spcPts val="0"/>
              </a:spcAft>
              <a:buClr>
                <a:schemeClr val="dk1"/>
              </a:buClr>
              <a:buSzPts val="1600"/>
              <a:buFont typeface="Constantia"/>
              <a:buNone/>
            </a:pPr>
            <a:endParaRPr sz="1600" b="0" i="0" u="none" strike="noStrike" cap="none" dirty="0">
              <a:solidFill>
                <a:schemeClr val="dk1"/>
              </a:solidFill>
              <a:latin typeface="Constantia"/>
              <a:ea typeface="Constantia"/>
              <a:cs typeface="Constantia"/>
              <a:sym typeface="Constantia"/>
            </a:endParaRPr>
          </a:p>
          <a:p>
            <a:pPr marL="0" marR="0" lvl="0" indent="0" algn="l" rtl="0">
              <a:lnSpc>
                <a:spcPct val="100000"/>
              </a:lnSpc>
              <a:spcBef>
                <a:spcPts val="0"/>
              </a:spcBef>
              <a:spcAft>
                <a:spcPts val="0"/>
              </a:spcAft>
              <a:buClr>
                <a:schemeClr val="dk1"/>
              </a:buClr>
              <a:buSzPts val="1600"/>
              <a:buFont typeface="Constantia"/>
              <a:buNone/>
            </a:pPr>
            <a:r>
              <a:rPr lang="en-US" sz="1600" b="0" i="0" u="none" strike="noStrike" cap="none" dirty="0">
                <a:solidFill>
                  <a:schemeClr val="dk1"/>
                </a:solidFill>
                <a:latin typeface="Constantia"/>
                <a:ea typeface="Constantia"/>
                <a:cs typeface="Constantia"/>
                <a:sym typeface="Constantia"/>
              </a:rPr>
              <a:t>Photo credit: https://img.webmd.com/dtmcms/live/webmd/consumer_assets/site_images/article_thumbnails/quizzes/type2_diabetes_rmq/493x335_type2_diabetes_rmq.jpg?resize=400px:*&amp;output-quality=50</a:t>
            </a:r>
            <a:endParaRPr dirty="0"/>
          </a:p>
          <a:p>
            <a:pPr marL="0" marR="0" lvl="0" indent="0" algn="l" rtl="0">
              <a:spcBef>
                <a:spcPts val="0"/>
              </a:spcBef>
              <a:spcAft>
                <a:spcPts val="0"/>
              </a:spcAft>
              <a:buNone/>
            </a:pPr>
            <a:endParaRPr sz="1600" b="0" i="0" u="none" strike="noStrike" cap="none" dirty="0">
              <a:solidFill>
                <a:schemeClr val="dk1"/>
              </a:solidFill>
              <a:latin typeface="Constantia"/>
              <a:ea typeface="Constantia"/>
              <a:cs typeface="Constantia"/>
              <a:sym typeface="Constantia"/>
            </a:endParaRPr>
          </a:p>
        </p:txBody>
      </p:sp>
      <p:sp>
        <p:nvSpPr>
          <p:cNvPr id="368" name="Google Shape;36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onstantia"/>
                <a:ea typeface="Constantia"/>
                <a:cs typeface="Constantia"/>
                <a:sym typeface="Constantia"/>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200" b="0" i="0" u="none" strike="noStrike" kern="0" cap="none" spc="0" normalizeH="0" baseline="0" noProof="0">
              <a:ln>
                <a:noFill/>
              </a:ln>
              <a:solidFill>
                <a:srgbClr val="000000"/>
              </a:solidFill>
              <a:effectLst/>
              <a:uLnTx/>
              <a:uFillTx/>
              <a:latin typeface="Constantia"/>
              <a:ea typeface="Constantia"/>
              <a:cs typeface="Constantia"/>
              <a:sym typeface="Constantia"/>
            </a:endParaRPr>
          </a:p>
        </p:txBody>
      </p:sp>
    </p:spTree>
    <p:extLst>
      <p:ext uri="{BB962C8B-B14F-4D97-AF65-F5344CB8AC3E}">
        <p14:creationId xmlns:p14="http://schemas.microsoft.com/office/powerpoint/2010/main" val="75508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NC Medicare recipients medical histories reported to Medicare when they are tested.  This is not a complete list, but it does highlight the chronic disease impact.  Educate your physicians and other medical personnel about the need for ongoing hearing healthcare. You will not ‘see ‘ hearing loss.  It must be tested based on these medical issues or any trauma, falls, noise exposure, etc.</a:t>
            </a:r>
          </a:p>
        </p:txBody>
      </p:sp>
      <p:sp>
        <p:nvSpPr>
          <p:cNvPr id="4" name="Slide Number Placeholder 3"/>
          <p:cNvSpPr>
            <a:spLocks noGrp="1"/>
          </p:cNvSpPr>
          <p:nvPr>
            <p:ph type="sldNum" sz="quarter" idx="5"/>
          </p:nvPr>
        </p:nvSpPr>
        <p:spPr/>
        <p:txBody>
          <a:bodyPr/>
          <a:lstStyle/>
          <a:p>
            <a:fld id="{AAD9F830-A6D7-45BB-9EE3-47B22763C5CD}" type="slidenum">
              <a:rPr lang="en-US" smtClean="0"/>
              <a:t>9</a:t>
            </a:fld>
            <a:endParaRPr lang="en-US"/>
          </a:p>
        </p:txBody>
      </p:sp>
    </p:spTree>
    <p:extLst>
      <p:ext uri="{BB962C8B-B14F-4D97-AF65-F5344CB8AC3E}">
        <p14:creationId xmlns:p14="http://schemas.microsoft.com/office/powerpoint/2010/main" val="1360353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Hearing aid work!  And NC has programs to help pay for hearing aids.  If you are still working, Vocational Rehabilitation will cover the cost of hearing aids, If you live in a low income independent living situation, there is coverage, based on the Olmstead Act, which mandated coverage based on the Americans with Disabilities Act.  Nursing homes are mandated to cover hearing aids and audiology services for all residents in need.  And the state has donated hearing aids that may be used for those who are unable to pay for hearing aids.  Take the first step to hear better and appear more ‘with it’!!</a:t>
            </a:r>
          </a:p>
        </p:txBody>
      </p:sp>
      <p:sp>
        <p:nvSpPr>
          <p:cNvPr id="4" name="Slide Number Placeholder 3"/>
          <p:cNvSpPr>
            <a:spLocks noGrp="1"/>
          </p:cNvSpPr>
          <p:nvPr>
            <p:ph type="sldNum" sz="quarter" idx="5"/>
          </p:nvPr>
        </p:nvSpPr>
        <p:spPr/>
        <p:txBody>
          <a:bodyPr/>
          <a:lstStyle/>
          <a:p>
            <a:fld id="{AAD9F830-A6D7-45BB-9EE3-47B22763C5CD}" type="slidenum">
              <a:rPr lang="en-US" smtClean="0"/>
              <a:t>10</a:t>
            </a:fld>
            <a:endParaRPr lang="en-US"/>
          </a:p>
        </p:txBody>
      </p:sp>
    </p:spTree>
    <p:extLst>
      <p:ext uri="{BB962C8B-B14F-4D97-AF65-F5344CB8AC3E}">
        <p14:creationId xmlns:p14="http://schemas.microsoft.com/office/powerpoint/2010/main" val="1515540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a valid hearing screening will let you know if there is a problem.  Go to www.theaudiologyproject.com/hearscreenusa under IMPACT to find this free hearing screening.</a:t>
            </a:r>
          </a:p>
          <a:p>
            <a:r>
              <a:rPr lang="en-US" dirty="0"/>
              <a:t>This is used by CDC on their website for persons </a:t>
            </a:r>
            <a:r>
              <a:rPr lang="en-US"/>
              <a:t>with diabetes. </a:t>
            </a:r>
          </a:p>
          <a:p>
            <a:r>
              <a:rPr lang="en-US" dirty="0"/>
              <a:t>With headphones this online screening delivers a reliable and validated</a:t>
            </a:r>
            <a:r>
              <a:rPr lang="en-US" baseline="0" dirty="0"/>
              <a:t> pass fail for hearing screening.</a:t>
            </a:r>
          </a:p>
          <a:p>
            <a:r>
              <a:rPr lang="en-US" baseline="0" dirty="0"/>
              <a:t>Takes 3 minutes and then the professional or patient can go to links to find an audiologist.  Taking a picture of your hearing now ensures knowing if it </a:t>
            </a:r>
          </a:p>
          <a:p>
            <a:r>
              <a:rPr lang="en-US" baseline="0" dirty="0"/>
              <a:t>Is changing over time, with uncontrolled diabetes or other chronic diseases such as CVD, CRD, hypothyroidism, infections and brain disorders.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D3BF3-D352-46FC-8343-31F56E6730EA}"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215376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A08BB-EF4D-B80B-B86A-0B1291C594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AF554B-76C8-8618-85F9-312C8DF80F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0A882A-2EBA-BBAF-761E-E69B8A197D8C}"/>
              </a:ext>
            </a:extLst>
          </p:cNvPr>
          <p:cNvSpPr>
            <a:spLocks noGrp="1"/>
          </p:cNvSpPr>
          <p:nvPr>
            <p:ph type="dt" sz="half" idx="10"/>
          </p:nvPr>
        </p:nvSpPr>
        <p:spPr/>
        <p:txBody>
          <a:bodyPr/>
          <a:lstStyle/>
          <a:p>
            <a:fld id="{7971B8D6-5217-409E-B71D-FCC385A1CC87}" type="datetimeFigureOut">
              <a:rPr lang="en-US" smtClean="0"/>
              <a:t>9/21/23</a:t>
            </a:fld>
            <a:endParaRPr lang="en-US"/>
          </a:p>
        </p:txBody>
      </p:sp>
      <p:sp>
        <p:nvSpPr>
          <p:cNvPr id="5" name="Footer Placeholder 4">
            <a:extLst>
              <a:ext uri="{FF2B5EF4-FFF2-40B4-BE49-F238E27FC236}">
                <a16:creationId xmlns:a16="http://schemas.microsoft.com/office/drawing/2014/main" id="{5266B423-FA24-2C24-6F54-CE6EFAB892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5D4C8-6DA4-C1BE-E6C7-E9670C7C38E1}"/>
              </a:ext>
            </a:extLst>
          </p:cNvPr>
          <p:cNvSpPr>
            <a:spLocks noGrp="1"/>
          </p:cNvSpPr>
          <p:nvPr>
            <p:ph type="sldNum" sz="quarter" idx="12"/>
          </p:nvPr>
        </p:nvSpPr>
        <p:spPr/>
        <p:txBody>
          <a:bodyPr/>
          <a:lstStyle/>
          <a:p>
            <a:fld id="{F818FF88-E54A-474C-8204-099D58FBD181}" type="slidenum">
              <a:rPr lang="en-US" smtClean="0"/>
              <a:t>‹#›</a:t>
            </a:fld>
            <a:endParaRPr lang="en-US"/>
          </a:p>
        </p:txBody>
      </p:sp>
    </p:spTree>
    <p:extLst>
      <p:ext uri="{BB962C8B-B14F-4D97-AF65-F5344CB8AC3E}">
        <p14:creationId xmlns:p14="http://schemas.microsoft.com/office/powerpoint/2010/main" val="4004352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34733-730E-4209-0361-B6F89D98F1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734FB2-AA60-038F-3985-9C7FA131E4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5233F1-CA06-6381-C1A2-AACBEF9650CD}"/>
              </a:ext>
            </a:extLst>
          </p:cNvPr>
          <p:cNvSpPr>
            <a:spLocks noGrp="1"/>
          </p:cNvSpPr>
          <p:nvPr>
            <p:ph type="dt" sz="half" idx="10"/>
          </p:nvPr>
        </p:nvSpPr>
        <p:spPr/>
        <p:txBody>
          <a:bodyPr/>
          <a:lstStyle/>
          <a:p>
            <a:fld id="{7971B8D6-5217-409E-B71D-FCC385A1CC87}" type="datetimeFigureOut">
              <a:rPr lang="en-US" smtClean="0"/>
              <a:t>9/21/23</a:t>
            </a:fld>
            <a:endParaRPr lang="en-US"/>
          </a:p>
        </p:txBody>
      </p:sp>
      <p:sp>
        <p:nvSpPr>
          <p:cNvPr id="5" name="Footer Placeholder 4">
            <a:extLst>
              <a:ext uri="{FF2B5EF4-FFF2-40B4-BE49-F238E27FC236}">
                <a16:creationId xmlns:a16="http://schemas.microsoft.com/office/drawing/2014/main" id="{A39BBE70-5151-B6A7-3042-50BA840921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5CC332-BBCA-E666-A69C-D37F33324632}"/>
              </a:ext>
            </a:extLst>
          </p:cNvPr>
          <p:cNvSpPr>
            <a:spLocks noGrp="1"/>
          </p:cNvSpPr>
          <p:nvPr>
            <p:ph type="sldNum" sz="quarter" idx="12"/>
          </p:nvPr>
        </p:nvSpPr>
        <p:spPr/>
        <p:txBody>
          <a:bodyPr/>
          <a:lstStyle/>
          <a:p>
            <a:fld id="{F818FF88-E54A-474C-8204-099D58FBD181}" type="slidenum">
              <a:rPr lang="en-US" smtClean="0"/>
              <a:t>‹#›</a:t>
            </a:fld>
            <a:endParaRPr lang="en-US"/>
          </a:p>
        </p:txBody>
      </p:sp>
    </p:spTree>
    <p:extLst>
      <p:ext uri="{BB962C8B-B14F-4D97-AF65-F5344CB8AC3E}">
        <p14:creationId xmlns:p14="http://schemas.microsoft.com/office/powerpoint/2010/main" val="4231905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32F9E-326D-94F5-08A7-1D1B74978D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9F09FC-31E2-70C4-064C-8A49C5BA0F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CA8C3A-8870-218A-813F-2B83595A156A}"/>
              </a:ext>
            </a:extLst>
          </p:cNvPr>
          <p:cNvSpPr>
            <a:spLocks noGrp="1"/>
          </p:cNvSpPr>
          <p:nvPr>
            <p:ph type="dt" sz="half" idx="10"/>
          </p:nvPr>
        </p:nvSpPr>
        <p:spPr/>
        <p:txBody>
          <a:bodyPr/>
          <a:lstStyle/>
          <a:p>
            <a:fld id="{7971B8D6-5217-409E-B71D-FCC385A1CC87}" type="datetimeFigureOut">
              <a:rPr lang="en-US" smtClean="0"/>
              <a:t>9/21/23</a:t>
            </a:fld>
            <a:endParaRPr lang="en-US"/>
          </a:p>
        </p:txBody>
      </p:sp>
      <p:sp>
        <p:nvSpPr>
          <p:cNvPr id="5" name="Footer Placeholder 4">
            <a:extLst>
              <a:ext uri="{FF2B5EF4-FFF2-40B4-BE49-F238E27FC236}">
                <a16:creationId xmlns:a16="http://schemas.microsoft.com/office/drawing/2014/main" id="{7F54AC3A-4635-8BE7-95C0-B8BACDD60E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53BB7D-3684-7448-CE52-96DAD9028F6F}"/>
              </a:ext>
            </a:extLst>
          </p:cNvPr>
          <p:cNvSpPr>
            <a:spLocks noGrp="1"/>
          </p:cNvSpPr>
          <p:nvPr>
            <p:ph type="sldNum" sz="quarter" idx="12"/>
          </p:nvPr>
        </p:nvSpPr>
        <p:spPr/>
        <p:txBody>
          <a:bodyPr/>
          <a:lstStyle/>
          <a:p>
            <a:fld id="{F818FF88-E54A-474C-8204-099D58FBD181}" type="slidenum">
              <a:rPr lang="en-US" smtClean="0"/>
              <a:t>‹#›</a:t>
            </a:fld>
            <a:endParaRPr lang="en-US"/>
          </a:p>
        </p:txBody>
      </p:sp>
    </p:spTree>
    <p:extLst>
      <p:ext uri="{BB962C8B-B14F-4D97-AF65-F5344CB8AC3E}">
        <p14:creationId xmlns:p14="http://schemas.microsoft.com/office/powerpoint/2010/main" val="4040266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157480"/>
            <a:ext cx="10871200" cy="1341120"/>
          </a:xfrm>
        </p:spPr>
        <p:txBody>
          <a:bodyPr anchor="b"/>
          <a:lstStyle>
            <a:lvl1pPr algn="l">
              <a:buNone/>
              <a:defRPr sz="5599" b="0"/>
            </a:lvl1pPr>
            <a:extLst/>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D7AD7C6E-CA84-45A9-A4FE-C748C143A208}" type="datetime1">
              <a:rPr lang="en-US" smtClean="0"/>
              <a:t>9/21/23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extLst/>
          </a:lstStyle>
          <a:p>
            <a:fld id="{A3F7CB7D-F184-43C7-B6FD-03D728E1BBFF}" type="slidenum">
              <a:rPr lang="en-US" smtClean="0">
                <a:solidFill>
                  <a:srgbClr val="FFFFFF"/>
                </a:solidFill>
              </a:rPr>
              <a:pPr/>
              <a:t>‹#›</a:t>
            </a:fld>
            <a:endParaRPr lang="en-US" dirty="0">
              <a:solidFill>
                <a:srgbClr val="FFFFFF"/>
              </a:solidFill>
            </a:endParaRPr>
          </a:p>
        </p:txBody>
      </p:sp>
      <p:sp>
        <p:nvSpPr>
          <p:cNvPr id="3" name="Text Placeholder 2"/>
          <p:cNvSpPr>
            <a:spLocks noGrp="1"/>
          </p:cNvSpPr>
          <p:nvPr>
            <p:ph type="body" idx="1"/>
          </p:nvPr>
        </p:nvSpPr>
        <p:spPr>
          <a:xfrm>
            <a:off x="812800" y="1905000"/>
            <a:ext cx="2133600" cy="41656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028" tIns="182715" rIns="137028" bIns="91352"/>
          <a:lstStyle>
            <a:lvl1pPr marL="0" indent="0">
              <a:spcAft>
                <a:spcPts val="1333"/>
              </a:spcAft>
              <a:buNone/>
              <a:defRPr sz="2399"/>
            </a:lvl1pPr>
            <a:lvl2pPr>
              <a:buNone/>
              <a:defRPr sz="1600"/>
            </a:lvl2pPr>
            <a:lvl3pPr>
              <a:buNone/>
              <a:defRPr sz="1333"/>
            </a:lvl3pPr>
            <a:lvl4pPr>
              <a:buNone/>
              <a:defRPr sz="1200"/>
            </a:lvl4pPr>
            <a:lvl5pPr>
              <a:buNone/>
              <a:defRPr sz="1200"/>
            </a:lvl5pPr>
            <a:extLst/>
          </a:lstStyle>
          <a:p>
            <a:pPr lvl="0"/>
            <a:r>
              <a:rPr lang="en-US"/>
              <a:t>Click to edit Master text styles</a:t>
            </a:r>
          </a:p>
        </p:txBody>
      </p:sp>
      <p:sp>
        <p:nvSpPr>
          <p:cNvPr id="9" name="Content Placeholder 8"/>
          <p:cNvSpPr>
            <a:spLocks noGrp="1"/>
          </p:cNvSpPr>
          <p:nvPr>
            <p:ph sz="quarter" idx="13"/>
          </p:nvPr>
        </p:nvSpPr>
        <p:spPr>
          <a:xfrm>
            <a:off x="3149600" y="1905000"/>
            <a:ext cx="8534401"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5213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squares"/>
          <p:cNvGrpSpPr/>
          <p:nvPr/>
        </p:nvGrpSpPr>
        <p:grpSpPr>
          <a:xfrm>
            <a:off x="12" y="1135772"/>
            <a:ext cx="1622755" cy="799981"/>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sp>
        <p:nvSpPr>
          <p:cNvPr id="2" name="Title 1"/>
          <p:cNvSpPr>
            <a:spLocks noGrp="1"/>
          </p:cNvSpPr>
          <p:nvPr>
            <p:ph type="ctrTitle"/>
          </p:nvPr>
        </p:nvSpPr>
        <p:spPr>
          <a:xfrm>
            <a:off x="1828814" y="362396"/>
            <a:ext cx="9144000" cy="1676400"/>
          </a:xfrm>
        </p:spPr>
        <p:txBody>
          <a:bodyPr>
            <a:noAutofit/>
          </a:bodyPr>
          <a:lstStyle>
            <a:lvl1pPr>
              <a:lnSpc>
                <a:spcPct val="80000"/>
              </a:lnSpc>
              <a:defRPr sz="6000"/>
            </a:lvl1pPr>
          </a:lstStyle>
          <a:p>
            <a:r>
              <a:rPr lang="en-US"/>
              <a:t>Click to edit Master title style</a:t>
            </a:r>
            <a:endParaRPr/>
          </a:p>
        </p:txBody>
      </p:sp>
      <p:sp>
        <p:nvSpPr>
          <p:cNvPr id="3" name="Subtitle 2"/>
          <p:cNvSpPr>
            <a:spLocks noGrp="1"/>
          </p:cNvSpPr>
          <p:nvPr>
            <p:ph type="subTitle" idx="1"/>
          </p:nvPr>
        </p:nvSpPr>
        <p:spPr>
          <a:xfrm>
            <a:off x="1828814" y="2089595"/>
            <a:ext cx="9144000" cy="886344"/>
          </a:xfrm>
        </p:spPr>
        <p:txBody>
          <a:bodyPr>
            <a:normAutofit/>
          </a:bodyPr>
          <a:lstStyle>
            <a:lvl1pPr marL="0" indent="0" algn="l">
              <a:buNone/>
              <a:defRPr sz="2800">
                <a:solidFill>
                  <a:schemeClr val="accent1">
                    <a:lumMod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dirty="0"/>
          </a:p>
        </p:txBody>
      </p:sp>
      <p:sp>
        <p:nvSpPr>
          <p:cNvPr id="5" name="Footer Placeholder 4"/>
          <p:cNvSpPr>
            <a:spLocks noGrp="1"/>
          </p:cNvSpPr>
          <p:nvPr>
            <p:ph type="ftr" sz="quarter" idx="11"/>
          </p:nvPr>
        </p:nvSpPr>
        <p:spPr/>
        <p:txBody>
          <a:bodyPr/>
          <a:lstStyle/>
          <a:p>
            <a:r>
              <a:rPr lang="en-US"/>
              <a:t>www.theaudiologyproject.com </a:t>
            </a:r>
            <a:endParaRPr lang="en-US" dirty="0"/>
          </a:p>
        </p:txBody>
      </p:sp>
      <p:sp>
        <p:nvSpPr>
          <p:cNvPr id="4" name="Date Placeholder 3"/>
          <p:cNvSpPr>
            <a:spLocks noGrp="1"/>
          </p:cNvSpPr>
          <p:nvPr>
            <p:ph type="dt" sz="half" idx="10"/>
          </p:nvPr>
        </p:nvSpPr>
        <p:spPr/>
        <p:txBody>
          <a:bodyPr/>
          <a:lstStyle/>
          <a:p>
            <a:fld id="{EA0563EF-0512-41D9-A388-F0622A013847}" type="datetime1">
              <a:rPr lang="en-US" smtClean="0"/>
              <a:t>9/21/23</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22296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www.theaudiologyproject.com </a:t>
            </a:r>
            <a:endParaRPr lang="en-US" dirty="0"/>
          </a:p>
        </p:txBody>
      </p:sp>
      <p:sp>
        <p:nvSpPr>
          <p:cNvPr id="4" name="Date Placeholder 3"/>
          <p:cNvSpPr>
            <a:spLocks noGrp="1"/>
          </p:cNvSpPr>
          <p:nvPr>
            <p:ph type="dt" sz="half" idx="10"/>
          </p:nvPr>
        </p:nvSpPr>
        <p:spPr/>
        <p:txBody>
          <a:bodyPr/>
          <a:lstStyle/>
          <a:p>
            <a:fld id="{8D004874-7E71-4B8B-9275-5DDC45A79FBD}" type="datetime1">
              <a:rPr lang="en-US" smtClean="0"/>
              <a:t>9/21/23</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128987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squares"/>
          <p:cNvGrpSpPr/>
          <p:nvPr/>
        </p:nvGrpSpPr>
        <p:grpSpPr>
          <a:xfrm>
            <a:off x="12" y="3124415"/>
            <a:ext cx="1622755" cy="805061"/>
            <a:chOff x="0" y="2343311"/>
            <a:chExt cx="1217066" cy="603796"/>
          </a:xfrm>
        </p:grpSpPr>
        <p:sp>
          <p:nvSpPr>
            <p:cNvPr id="8" name="Rounded Rectangle 7"/>
            <p:cNvSpPr/>
            <p:nvPr/>
          </p:nvSpPr>
          <p:spPr>
            <a:xfrm>
              <a:off x="787514" y="2347123"/>
              <a:ext cx="429552" cy="59998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9" name="Rounded Rectangle 8"/>
            <p:cNvSpPr/>
            <p:nvPr/>
          </p:nvSpPr>
          <p:spPr>
            <a:xfrm>
              <a:off x="286370" y="2347123"/>
              <a:ext cx="429552" cy="59998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Round Same Side Corner Rectangle 9"/>
            <p:cNvSpPr/>
            <p:nvPr/>
          </p:nvSpPr>
          <p:spPr>
            <a:xfrm rot="5400000">
              <a:off x="-192604" y="2535915"/>
              <a:ext cx="599986" cy="214778"/>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grpSp>
        <p:nvGrpSpPr>
          <p:cNvPr id="19" name="bottom graphic"/>
          <p:cNvGrpSpPr/>
          <p:nvPr/>
        </p:nvGrpSpPr>
        <p:grpSpPr>
          <a:xfrm>
            <a:off x="13" y="5409245"/>
            <a:ext cx="12192000" cy="1462483"/>
            <a:chOff x="0" y="4056912"/>
            <a:chExt cx="9144000" cy="1096862"/>
          </a:xfrm>
        </p:grpSpPr>
        <p:sp>
          <p:nvSpPr>
            <p:cNvPr id="20" name="Freeform 19"/>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1"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a:p>
          </p:txBody>
        </p:sp>
      </p:grpSp>
      <p:sp>
        <p:nvSpPr>
          <p:cNvPr id="2" name="Title 1"/>
          <p:cNvSpPr>
            <a:spLocks noGrp="1"/>
          </p:cNvSpPr>
          <p:nvPr>
            <p:ph type="title"/>
          </p:nvPr>
        </p:nvSpPr>
        <p:spPr>
          <a:xfrm>
            <a:off x="1828814" y="1932547"/>
            <a:ext cx="9144000" cy="2105367"/>
          </a:xfrm>
        </p:spPr>
        <p:txBody>
          <a:bodyPr anchor="b">
            <a:normAutofit/>
          </a:bodyPr>
          <a:lstStyle>
            <a:lvl1pPr algn="l">
              <a:defRPr sz="6000" b="0" cap="none" baseline="0"/>
            </a:lvl1pPr>
          </a:lstStyle>
          <a:p>
            <a:r>
              <a:rPr lang="en-US"/>
              <a:t>Click to edit Master title style</a:t>
            </a:r>
            <a:endParaRPr/>
          </a:p>
        </p:txBody>
      </p:sp>
      <p:sp>
        <p:nvSpPr>
          <p:cNvPr id="3" name="Text Placeholder 2"/>
          <p:cNvSpPr>
            <a:spLocks noGrp="1"/>
          </p:cNvSpPr>
          <p:nvPr>
            <p:ph type="body" idx="1"/>
          </p:nvPr>
        </p:nvSpPr>
        <p:spPr>
          <a:xfrm>
            <a:off x="1828814" y="4084293"/>
            <a:ext cx="9144000" cy="933297"/>
          </a:xfrm>
        </p:spPr>
        <p:txBody>
          <a:bodyPr anchor="t">
            <a:normAutofit/>
          </a:bodyPr>
          <a:lstStyle>
            <a:lvl1pPr marL="0" indent="0">
              <a:buNone/>
              <a:defRPr sz="2800">
                <a:solidFill>
                  <a:schemeClr val="accent1">
                    <a:lumMod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a:t>www.theaudiologyproject.com </a:t>
            </a:r>
            <a:endParaRPr lang="en-US" dirty="0"/>
          </a:p>
        </p:txBody>
      </p:sp>
      <p:sp>
        <p:nvSpPr>
          <p:cNvPr id="4" name="Date Placeholder 3"/>
          <p:cNvSpPr>
            <a:spLocks noGrp="1"/>
          </p:cNvSpPr>
          <p:nvPr>
            <p:ph type="dt" sz="half" idx="10"/>
          </p:nvPr>
        </p:nvSpPr>
        <p:spPr/>
        <p:txBody>
          <a:bodyPr/>
          <a:lstStyle/>
          <a:p>
            <a:fld id="{049F8EF1-A763-4B96-BC51-FACCA3519DCE}" type="datetime1">
              <a:rPr lang="en-US" smtClean="0"/>
              <a:t>9/21/23</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2454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1709" y="152400"/>
            <a:ext cx="9753600" cy="1295400"/>
          </a:xfrm>
        </p:spPr>
        <p:txBody>
          <a:bodyPr/>
          <a:lstStyle/>
          <a:p>
            <a:r>
              <a:rPr lang="en-US"/>
              <a:t>Click to edit Master title style</a:t>
            </a:r>
            <a:endParaRPr/>
          </a:p>
        </p:txBody>
      </p:sp>
      <p:sp>
        <p:nvSpPr>
          <p:cNvPr id="3" name="Content Placeholder 2"/>
          <p:cNvSpPr>
            <a:spLocks noGrp="1"/>
          </p:cNvSpPr>
          <p:nvPr>
            <p:ph sz="half" idx="1"/>
          </p:nvPr>
        </p:nvSpPr>
        <p:spPr>
          <a:xfrm>
            <a:off x="1141709" y="1600200"/>
            <a:ext cx="487680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096001" y="1600200"/>
            <a:ext cx="487680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www.theaudiologyproject.com </a:t>
            </a:r>
            <a:endParaRPr lang="en-US" dirty="0"/>
          </a:p>
        </p:txBody>
      </p:sp>
      <p:sp>
        <p:nvSpPr>
          <p:cNvPr id="5" name="Date Placeholder 4"/>
          <p:cNvSpPr>
            <a:spLocks noGrp="1"/>
          </p:cNvSpPr>
          <p:nvPr>
            <p:ph type="dt" sz="half" idx="10"/>
          </p:nvPr>
        </p:nvSpPr>
        <p:spPr/>
        <p:txBody>
          <a:bodyPr/>
          <a:lstStyle/>
          <a:p>
            <a:fld id="{319FEE83-4BF1-4DDB-9BAE-875D103BE4BC}" type="datetime1">
              <a:rPr lang="en-US" smtClean="0"/>
              <a:t>9/21/23</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144411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709" y="152400"/>
            <a:ext cx="9753600" cy="12954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41709" y="1524004"/>
            <a:ext cx="4876800" cy="816429"/>
          </a:xfrm>
        </p:spPr>
        <p:txBody>
          <a:bodyPr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1141709" y="2413029"/>
            <a:ext cx="4876800" cy="3759199"/>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096001" y="1524004"/>
            <a:ext cx="4876800" cy="816429"/>
          </a:xfrm>
        </p:spPr>
        <p:txBody>
          <a:bodyPr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096001" y="2413029"/>
            <a:ext cx="4876800" cy="3759199"/>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www.theaudiologyproject.com </a:t>
            </a:r>
            <a:endParaRPr lang="en-US" dirty="0"/>
          </a:p>
        </p:txBody>
      </p:sp>
      <p:sp>
        <p:nvSpPr>
          <p:cNvPr id="7" name="Date Placeholder 6"/>
          <p:cNvSpPr>
            <a:spLocks noGrp="1"/>
          </p:cNvSpPr>
          <p:nvPr>
            <p:ph type="dt" sz="half" idx="10"/>
          </p:nvPr>
        </p:nvSpPr>
        <p:spPr/>
        <p:txBody>
          <a:bodyPr/>
          <a:lstStyle/>
          <a:p>
            <a:fld id="{A7114309-EE9F-4F22-B01D-7D3B90FD41A4}" type="datetime1">
              <a:rPr lang="en-US" smtClean="0"/>
              <a:t>9/21/23</a:t>
            </a:fld>
            <a:endParaRPr/>
          </a:p>
        </p:txBody>
      </p:sp>
      <p:sp>
        <p:nvSpPr>
          <p:cNvPr id="9" name="Slide Number Placeholder 8"/>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121679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a:t>www.theaudiologyproject.com </a:t>
            </a:r>
            <a:endParaRPr lang="en-US" dirty="0"/>
          </a:p>
        </p:txBody>
      </p:sp>
      <p:sp>
        <p:nvSpPr>
          <p:cNvPr id="3" name="Date Placeholder 2"/>
          <p:cNvSpPr>
            <a:spLocks noGrp="1"/>
          </p:cNvSpPr>
          <p:nvPr>
            <p:ph type="dt" sz="half" idx="10"/>
          </p:nvPr>
        </p:nvSpPr>
        <p:spPr/>
        <p:txBody>
          <a:bodyPr/>
          <a:lstStyle/>
          <a:p>
            <a:fld id="{7526919F-B5B1-4218-B598-5A3A7CA95DF9}" type="datetime1">
              <a:rPr lang="en-US" smtClean="0"/>
              <a:t>9/21/23</a:t>
            </a:fld>
            <a:endParaRPr/>
          </a:p>
        </p:txBody>
      </p:sp>
      <p:sp>
        <p:nvSpPr>
          <p:cNvPr id="5" name="Slide Number Placeholder 4"/>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401376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8" name="bottom graphic"/>
          <p:cNvGrpSpPr/>
          <p:nvPr/>
        </p:nvGrpSpPr>
        <p:grpSpPr>
          <a:xfrm>
            <a:off x="13" y="5409245"/>
            <a:ext cx="12192000" cy="1462483"/>
            <a:chOff x="0" y="4056912"/>
            <a:chExt cx="9144000" cy="1096862"/>
          </a:xfrm>
        </p:grpSpPr>
        <p:sp>
          <p:nvSpPr>
            <p:cNvPr id="9" name="Freeform 8"/>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a:p>
          </p:txBody>
        </p:sp>
      </p:grpSp>
      <p:sp>
        <p:nvSpPr>
          <p:cNvPr id="3" name="Footer Placeholder 2"/>
          <p:cNvSpPr>
            <a:spLocks noGrp="1"/>
          </p:cNvSpPr>
          <p:nvPr>
            <p:ph type="ftr" sz="quarter" idx="11"/>
          </p:nvPr>
        </p:nvSpPr>
        <p:spPr/>
        <p:txBody>
          <a:bodyPr/>
          <a:lstStyle/>
          <a:p>
            <a:r>
              <a:rPr lang="en-US"/>
              <a:t>www.theaudiologyproject.com </a:t>
            </a:r>
            <a:endParaRPr lang="en-US" dirty="0"/>
          </a:p>
        </p:txBody>
      </p:sp>
      <p:sp>
        <p:nvSpPr>
          <p:cNvPr id="2" name="Date Placeholder 1"/>
          <p:cNvSpPr>
            <a:spLocks noGrp="1"/>
          </p:cNvSpPr>
          <p:nvPr>
            <p:ph type="dt" sz="half" idx="10"/>
          </p:nvPr>
        </p:nvSpPr>
        <p:spPr/>
        <p:txBody>
          <a:bodyPr/>
          <a:lstStyle/>
          <a:p>
            <a:fld id="{4998B1AD-642A-42D9-986D-D0445D3DF1E3}" type="datetime1">
              <a:rPr lang="en-US" smtClean="0"/>
              <a:t>9/21/23</a:t>
            </a:fld>
            <a:endParaRPr/>
          </a:p>
        </p:txBody>
      </p:sp>
      <p:sp>
        <p:nvSpPr>
          <p:cNvPr id="4" name="Slide Number Placeholder 3"/>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156926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7C152-599D-CA6F-42B4-42DF4DF564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D3EF15-DBB9-FB65-AC97-6E3AB4B141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45287A-E7E8-7DAF-47A2-D341ACD5F269}"/>
              </a:ext>
            </a:extLst>
          </p:cNvPr>
          <p:cNvSpPr>
            <a:spLocks noGrp="1"/>
          </p:cNvSpPr>
          <p:nvPr>
            <p:ph type="dt" sz="half" idx="10"/>
          </p:nvPr>
        </p:nvSpPr>
        <p:spPr/>
        <p:txBody>
          <a:bodyPr/>
          <a:lstStyle/>
          <a:p>
            <a:fld id="{7971B8D6-5217-409E-B71D-FCC385A1CC87}" type="datetimeFigureOut">
              <a:rPr lang="en-US" smtClean="0"/>
              <a:t>9/21/23</a:t>
            </a:fld>
            <a:endParaRPr lang="en-US"/>
          </a:p>
        </p:txBody>
      </p:sp>
      <p:sp>
        <p:nvSpPr>
          <p:cNvPr id="5" name="Footer Placeholder 4">
            <a:extLst>
              <a:ext uri="{FF2B5EF4-FFF2-40B4-BE49-F238E27FC236}">
                <a16:creationId xmlns:a16="http://schemas.microsoft.com/office/drawing/2014/main" id="{F28CF04A-5854-E811-634A-9E075CCE4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E331DD-BF94-6DF9-DDAE-A68FD0E62EBF}"/>
              </a:ext>
            </a:extLst>
          </p:cNvPr>
          <p:cNvSpPr>
            <a:spLocks noGrp="1"/>
          </p:cNvSpPr>
          <p:nvPr>
            <p:ph type="sldNum" sz="quarter" idx="12"/>
          </p:nvPr>
        </p:nvSpPr>
        <p:spPr/>
        <p:txBody>
          <a:bodyPr/>
          <a:lstStyle/>
          <a:p>
            <a:fld id="{F818FF88-E54A-474C-8204-099D58FBD181}" type="slidenum">
              <a:rPr lang="en-US" smtClean="0"/>
              <a:t>‹#›</a:t>
            </a:fld>
            <a:endParaRPr lang="en-US"/>
          </a:p>
        </p:txBody>
      </p:sp>
    </p:spTree>
    <p:extLst>
      <p:ext uri="{BB962C8B-B14F-4D97-AF65-F5344CB8AC3E}">
        <p14:creationId xmlns:p14="http://schemas.microsoft.com/office/powerpoint/2010/main" val="2948272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Content Placeholder 2"/>
          <p:cNvSpPr>
            <a:spLocks noGrp="1"/>
          </p:cNvSpPr>
          <p:nvPr>
            <p:ph idx="1"/>
          </p:nvPr>
        </p:nvSpPr>
        <p:spPr>
          <a:xfrm>
            <a:off x="4876813" y="1600200"/>
            <a:ext cx="6096001"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219200" y="1600202"/>
            <a:ext cx="3454400" cy="4571999"/>
          </a:xfrm>
        </p:spPr>
        <p:txBody>
          <a:bodyPr>
            <a:normAutofit/>
          </a:bodyPr>
          <a:lstStyle>
            <a:lvl1pPr marL="0" indent="0">
              <a:buNone/>
              <a:defRPr sz="2800">
                <a:solidFill>
                  <a:schemeClr val="accent1">
                    <a:lumMod val="75000"/>
                  </a:schemeClr>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t>www.theaudiologyproject.com </a:t>
            </a:r>
            <a:endParaRPr lang="en-US" dirty="0"/>
          </a:p>
        </p:txBody>
      </p:sp>
      <p:sp>
        <p:nvSpPr>
          <p:cNvPr id="5" name="Date Placeholder 4"/>
          <p:cNvSpPr>
            <a:spLocks noGrp="1"/>
          </p:cNvSpPr>
          <p:nvPr>
            <p:ph type="dt" sz="half" idx="10"/>
          </p:nvPr>
        </p:nvSpPr>
        <p:spPr/>
        <p:txBody>
          <a:bodyPr/>
          <a:lstStyle/>
          <a:p>
            <a:fld id="{3314B316-3F7A-4112-82A0-D38026FD529A}" type="datetime1">
              <a:rPr lang="en-US" smtClean="0"/>
              <a:t>9/21/23</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418909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219205" y="1600200"/>
            <a:ext cx="6705596" cy="3657600"/>
          </a:xfrm>
          <a:prstGeom prst="roundRect">
            <a:avLst>
              <a:gd name="adj" fmla="val 3098"/>
            </a:avLst>
          </a:prstGeom>
        </p:spPr>
        <p:txBody>
          <a:bodyPr>
            <a:normAutofit/>
          </a:bodyPr>
          <a:lstStyle>
            <a:lvl1pPr marL="0" indent="0">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8128000" y="1600200"/>
            <a:ext cx="2844800" cy="3759200"/>
          </a:xfrm>
        </p:spPr>
        <p:txBody>
          <a:bodyPr anchor="b">
            <a:normAutofit/>
          </a:bodyPr>
          <a:lstStyle>
            <a:lvl1pPr marL="0" indent="0">
              <a:buNone/>
              <a:defRPr sz="2800">
                <a:solidFill>
                  <a:schemeClr val="accent1">
                    <a:lumMod val="75000"/>
                  </a:schemeClr>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t>www.theaudiologyproject.com </a:t>
            </a:r>
            <a:endParaRPr lang="en-US" dirty="0"/>
          </a:p>
        </p:txBody>
      </p:sp>
      <p:sp>
        <p:nvSpPr>
          <p:cNvPr id="5" name="Date Placeholder 4"/>
          <p:cNvSpPr>
            <a:spLocks noGrp="1"/>
          </p:cNvSpPr>
          <p:nvPr>
            <p:ph type="dt" sz="half" idx="10"/>
          </p:nvPr>
        </p:nvSpPr>
        <p:spPr/>
        <p:txBody>
          <a:bodyPr/>
          <a:lstStyle/>
          <a:p>
            <a:fld id="{0F2CD5FA-F25E-4F03-8643-AFD02877E6AE}" type="datetime1">
              <a:rPr lang="en-US" smtClean="0"/>
              <a:t>9/21/23</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203927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www.theaudiologyproject.com </a:t>
            </a:r>
            <a:endParaRPr lang="en-US" dirty="0"/>
          </a:p>
        </p:txBody>
      </p:sp>
      <p:sp>
        <p:nvSpPr>
          <p:cNvPr id="4" name="Date Placeholder 3"/>
          <p:cNvSpPr>
            <a:spLocks noGrp="1"/>
          </p:cNvSpPr>
          <p:nvPr>
            <p:ph type="dt" sz="half" idx="10"/>
          </p:nvPr>
        </p:nvSpPr>
        <p:spPr/>
        <p:txBody>
          <a:bodyPr/>
          <a:lstStyle/>
          <a:p>
            <a:fld id="{E48715D2-2B04-458B-91EA-829B938C8990}" type="datetime1">
              <a:rPr lang="en-US" smtClean="0"/>
              <a:t>9/21/23</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78381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squares"/>
          <p:cNvGrpSpPr/>
          <p:nvPr/>
        </p:nvGrpSpPr>
        <p:grpSpPr>
          <a:xfrm rot="5400000">
            <a:off x="9585642" y="233797"/>
            <a:ext cx="1063300" cy="524183"/>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grpSp>
        <p:nvGrpSpPr>
          <p:cNvPr id="15" name="bottom graphic"/>
          <p:cNvGrpSpPr/>
          <p:nvPr/>
        </p:nvGrpSpPr>
        <p:grpSpPr>
          <a:xfrm>
            <a:off x="13" y="5395546"/>
            <a:ext cx="12192000" cy="1462483"/>
            <a:chOff x="0" y="4046638"/>
            <a:chExt cx="9144000" cy="1096862"/>
          </a:xfrm>
        </p:grpSpPr>
        <p:sp>
          <p:nvSpPr>
            <p:cNvPr id="16" name="Freeform 15"/>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7" name="Rectangle 72"/>
            <p:cNvSpPr/>
            <p:nvPr/>
          </p:nvSpPr>
          <p:spPr bwMode="ltGray">
            <a:xfrm rot="5400000">
              <a:off x="4023569" y="23069"/>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a:p>
          </p:txBody>
        </p:sp>
      </p:grpSp>
      <p:sp>
        <p:nvSpPr>
          <p:cNvPr id="2" name="Vertical Title 1"/>
          <p:cNvSpPr>
            <a:spLocks noGrp="1"/>
          </p:cNvSpPr>
          <p:nvPr>
            <p:ph type="title" orient="vert"/>
          </p:nvPr>
        </p:nvSpPr>
        <p:spPr>
          <a:xfrm>
            <a:off x="9753600" y="1150519"/>
            <a:ext cx="1828800" cy="502168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9200" y="1150519"/>
            <a:ext cx="8229600" cy="5021685"/>
          </a:xfrm>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www.theaudiologyproject.com </a:t>
            </a:r>
            <a:endParaRPr lang="en-US" dirty="0"/>
          </a:p>
        </p:txBody>
      </p:sp>
      <p:sp>
        <p:nvSpPr>
          <p:cNvPr id="4" name="Date Placeholder 3"/>
          <p:cNvSpPr>
            <a:spLocks noGrp="1"/>
          </p:cNvSpPr>
          <p:nvPr>
            <p:ph type="dt" sz="half" idx="10"/>
          </p:nvPr>
        </p:nvSpPr>
        <p:spPr/>
        <p:txBody>
          <a:bodyPr/>
          <a:lstStyle/>
          <a:p>
            <a:fld id="{DF54D95D-55A5-4589-B05F-824ACB2C2CD3}" type="datetime1">
              <a:rPr lang="en-US" smtClean="0"/>
              <a:t>9/21/23</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05227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415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01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58460-E424-B69B-32DF-53341EAEA1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F06D88-EAF5-5D68-9AB3-C0393C9C12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3C3A8E-BF74-F983-9CB3-4D15DD4ABC62}"/>
              </a:ext>
            </a:extLst>
          </p:cNvPr>
          <p:cNvSpPr>
            <a:spLocks noGrp="1"/>
          </p:cNvSpPr>
          <p:nvPr>
            <p:ph type="dt" sz="half" idx="10"/>
          </p:nvPr>
        </p:nvSpPr>
        <p:spPr/>
        <p:txBody>
          <a:bodyPr/>
          <a:lstStyle/>
          <a:p>
            <a:fld id="{7971B8D6-5217-409E-B71D-FCC385A1CC87}" type="datetimeFigureOut">
              <a:rPr lang="en-US" smtClean="0"/>
              <a:t>9/21/23</a:t>
            </a:fld>
            <a:endParaRPr lang="en-US"/>
          </a:p>
        </p:txBody>
      </p:sp>
      <p:sp>
        <p:nvSpPr>
          <p:cNvPr id="5" name="Footer Placeholder 4">
            <a:extLst>
              <a:ext uri="{FF2B5EF4-FFF2-40B4-BE49-F238E27FC236}">
                <a16:creationId xmlns:a16="http://schemas.microsoft.com/office/drawing/2014/main" id="{A1AE99A9-9A1D-631E-EEAE-DFBC5D9D0D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17FB7E-4A60-D3D3-2C57-0679BDC0C7FE}"/>
              </a:ext>
            </a:extLst>
          </p:cNvPr>
          <p:cNvSpPr>
            <a:spLocks noGrp="1"/>
          </p:cNvSpPr>
          <p:nvPr>
            <p:ph type="sldNum" sz="quarter" idx="12"/>
          </p:nvPr>
        </p:nvSpPr>
        <p:spPr/>
        <p:txBody>
          <a:bodyPr/>
          <a:lstStyle/>
          <a:p>
            <a:fld id="{F818FF88-E54A-474C-8204-099D58FBD181}" type="slidenum">
              <a:rPr lang="en-US" smtClean="0"/>
              <a:t>‹#›</a:t>
            </a:fld>
            <a:endParaRPr lang="en-US"/>
          </a:p>
        </p:txBody>
      </p:sp>
    </p:spTree>
    <p:extLst>
      <p:ext uri="{BB962C8B-B14F-4D97-AF65-F5344CB8AC3E}">
        <p14:creationId xmlns:p14="http://schemas.microsoft.com/office/powerpoint/2010/main" val="655023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B54E8-9960-E6F1-26BE-1F8251B087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6B0148-7E0E-0DA4-A0C5-E8C24C6011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C23B5-571B-D23F-BFBA-A9D0386AD1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258F3-3248-2074-CB3B-A5971745DC3F}"/>
              </a:ext>
            </a:extLst>
          </p:cNvPr>
          <p:cNvSpPr>
            <a:spLocks noGrp="1"/>
          </p:cNvSpPr>
          <p:nvPr>
            <p:ph type="dt" sz="half" idx="10"/>
          </p:nvPr>
        </p:nvSpPr>
        <p:spPr/>
        <p:txBody>
          <a:bodyPr/>
          <a:lstStyle/>
          <a:p>
            <a:fld id="{7971B8D6-5217-409E-B71D-FCC385A1CC87}" type="datetimeFigureOut">
              <a:rPr lang="en-US" smtClean="0"/>
              <a:t>9/21/23</a:t>
            </a:fld>
            <a:endParaRPr lang="en-US"/>
          </a:p>
        </p:txBody>
      </p:sp>
      <p:sp>
        <p:nvSpPr>
          <p:cNvPr id="6" name="Footer Placeholder 5">
            <a:extLst>
              <a:ext uri="{FF2B5EF4-FFF2-40B4-BE49-F238E27FC236}">
                <a16:creationId xmlns:a16="http://schemas.microsoft.com/office/drawing/2014/main" id="{D0EA0D3F-A753-0C70-6350-38C580B9AE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ED196B-5DCC-7D02-F854-763BAE8C8164}"/>
              </a:ext>
            </a:extLst>
          </p:cNvPr>
          <p:cNvSpPr>
            <a:spLocks noGrp="1"/>
          </p:cNvSpPr>
          <p:nvPr>
            <p:ph type="sldNum" sz="quarter" idx="12"/>
          </p:nvPr>
        </p:nvSpPr>
        <p:spPr/>
        <p:txBody>
          <a:bodyPr/>
          <a:lstStyle/>
          <a:p>
            <a:fld id="{F818FF88-E54A-474C-8204-099D58FBD181}" type="slidenum">
              <a:rPr lang="en-US" smtClean="0"/>
              <a:t>‹#›</a:t>
            </a:fld>
            <a:endParaRPr lang="en-US"/>
          </a:p>
        </p:txBody>
      </p:sp>
    </p:spTree>
    <p:extLst>
      <p:ext uri="{BB962C8B-B14F-4D97-AF65-F5344CB8AC3E}">
        <p14:creationId xmlns:p14="http://schemas.microsoft.com/office/powerpoint/2010/main" val="38979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C9106-DBE0-83F2-A357-DCAE6C2A70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47902A-2914-3324-892A-62170B57C5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4FF89A-5246-23F1-55D1-C050D52C8E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B577CF-4FE8-E9F2-8AE5-760C0B750D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4BB024-4EF0-2BE3-545A-F9EBBB32D4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84C6E0-88BE-3BDE-745A-BAE194D7BAB1}"/>
              </a:ext>
            </a:extLst>
          </p:cNvPr>
          <p:cNvSpPr>
            <a:spLocks noGrp="1"/>
          </p:cNvSpPr>
          <p:nvPr>
            <p:ph type="dt" sz="half" idx="10"/>
          </p:nvPr>
        </p:nvSpPr>
        <p:spPr/>
        <p:txBody>
          <a:bodyPr/>
          <a:lstStyle/>
          <a:p>
            <a:fld id="{7971B8D6-5217-409E-B71D-FCC385A1CC87}" type="datetimeFigureOut">
              <a:rPr lang="en-US" smtClean="0"/>
              <a:t>9/21/23</a:t>
            </a:fld>
            <a:endParaRPr lang="en-US"/>
          </a:p>
        </p:txBody>
      </p:sp>
      <p:sp>
        <p:nvSpPr>
          <p:cNvPr id="8" name="Footer Placeholder 7">
            <a:extLst>
              <a:ext uri="{FF2B5EF4-FFF2-40B4-BE49-F238E27FC236}">
                <a16:creationId xmlns:a16="http://schemas.microsoft.com/office/drawing/2014/main" id="{37B56807-B448-656C-5A2F-73D1010B1D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492BE2-19FF-A7BD-B0D8-02F952F1E7A9}"/>
              </a:ext>
            </a:extLst>
          </p:cNvPr>
          <p:cNvSpPr>
            <a:spLocks noGrp="1"/>
          </p:cNvSpPr>
          <p:nvPr>
            <p:ph type="sldNum" sz="quarter" idx="12"/>
          </p:nvPr>
        </p:nvSpPr>
        <p:spPr/>
        <p:txBody>
          <a:bodyPr/>
          <a:lstStyle/>
          <a:p>
            <a:fld id="{F818FF88-E54A-474C-8204-099D58FBD181}" type="slidenum">
              <a:rPr lang="en-US" smtClean="0"/>
              <a:t>‹#›</a:t>
            </a:fld>
            <a:endParaRPr lang="en-US"/>
          </a:p>
        </p:txBody>
      </p:sp>
    </p:spTree>
    <p:extLst>
      <p:ext uri="{BB962C8B-B14F-4D97-AF65-F5344CB8AC3E}">
        <p14:creationId xmlns:p14="http://schemas.microsoft.com/office/powerpoint/2010/main" val="952370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426CE-D5EB-68F0-D593-66D6B8D93C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AB554A-E70E-3101-84C3-065C0B0B1D17}"/>
              </a:ext>
            </a:extLst>
          </p:cNvPr>
          <p:cNvSpPr>
            <a:spLocks noGrp="1"/>
          </p:cNvSpPr>
          <p:nvPr>
            <p:ph type="dt" sz="half" idx="10"/>
          </p:nvPr>
        </p:nvSpPr>
        <p:spPr/>
        <p:txBody>
          <a:bodyPr/>
          <a:lstStyle/>
          <a:p>
            <a:fld id="{7971B8D6-5217-409E-B71D-FCC385A1CC87}" type="datetimeFigureOut">
              <a:rPr lang="en-US" smtClean="0"/>
              <a:t>9/21/23</a:t>
            </a:fld>
            <a:endParaRPr lang="en-US"/>
          </a:p>
        </p:txBody>
      </p:sp>
      <p:sp>
        <p:nvSpPr>
          <p:cNvPr id="4" name="Footer Placeholder 3">
            <a:extLst>
              <a:ext uri="{FF2B5EF4-FFF2-40B4-BE49-F238E27FC236}">
                <a16:creationId xmlns:a16="http://schemas.microsoft.com/office/drawing/2014/main" id="{67A81615-3BB5-BF3F-735F-D6566CCC8F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3B1D68-9F0C-2F0B-5016-9536CA9C4533}"/>
              </a:ext>
            </a:extLst>
          </p:cNvPr>
          <p:cNvSpPr>
            <a:spLocks noGrp="1"/>
          </p:cNvSpPr>
          <p:nvPr>
            <p:ph type="sldNum" sz="quarter" idx="12"/>
          </p:nvPr>
        </p:nvSpPr>
        <p:spPr/>
        <p:txBody>
          <a:bodyPr/>
          <a:lstStyle/>
          <a:p>
            <a:fld id="{F818FF88-E54A-474C-8204-099D58FBD181}" type="slidenum">
              <a:rPr lang="en-US" smtClean="0"/>
              <a:t>‹#›</a:t>
            </a:fld>
            <a:endParaRPr lang="en-US"/>
          </a:p>
        </p:txBody>
      </p:sp>
    </p:spTree>
    <p:extLst>
      <p:ext uri="{BB962C8B-B14F-4D97-AF65-F5344CB8AC3E}">
        <p14:creationId xmlns:p14="http://schemas.microsoft.com/office/powerpoint/2010/main" val="1796129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E96410-AE6D-03F4-037A-5EEB90C4A1F5}"/>
              </a:ext>
            </a:extLst>
          </p:cNvPr>
          <p:cNvSpPr>
            <a:spLocks noGrp="1"/>
          </p:cNvSpPr>
          <p:nvPr>
            <p:ph type="dt" sz="half" idx="10"/>
          </p:nvPr>
        </p:nvSpPr>
        <p:spPr/>
        <p:txBody>
          <a:bodyPr/>
          <a:lstStyle/>
          <a:p>
            <a:fld id="{7971B8D6-5217-409E-B71D-FCC385A1CC87}" type="datetimeFigureOut">
              <a:rPr lang="en-US" smtClean="0"/>
              <a:t>9/21/23</a:t>
            </a:fld>
            <a:endParaRPr lang="en-US"/>
          </a:p>
        </p:txBody>
      </p:sp>
      <p:sp>
        <p:nvSpPr>
          <p:cNvPr id="3" name="Footer Placeholder 2">
            <a:extLst>
              <a:ext uri="{FF2B5EF4-FFF2-40B4-BE49-F238E27FC236}">
                <a16:creationId xmlns:a16="http://schemas.microsoft.com/office/drawing/2014/main" id="{F27B0D58-51B5-2A1C-1B67-13CF2AC5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2D57A9-FE83-F564-F7EA-3D6CD4838CC4}"/>
              </a:ext>
            </a:extLst>
          </p:cNvPr>
          <p:cNvSpPr>
            <a:spLocks noGrp="1"/>
          </p:cNvSpPr>
          <p:nvPr>
            <p:ph type="sldNum" sz="quarter" idx="12"/>
          </p:nvPr>
        </p:nvSpPr>
        <p:spPr/>
        <p:txBody>
          <a:bodyPr/>
          <a:lstStyle/>
          <a:p>
            <a:fld id="{F818FF88-E54A-474C-8204-099D58FBD181}" type="slidenum">
              <a:rPr lang="en-US" smtClean="0"/>
              <a:t>‹#›</a:t>
            </a:fld>
            <a:endParaRPr lang="en-US"/>
          </a:p>
        </p:txBody>
      </p:sp>
    </p:spTree>
    <p:extLst>
      <p:ext uri="{BB962C8B-B14F-4D97-AF65-F5344CB8AC3E}">
        <p14:creationId xmlns:p14="http://schemas.microsoft.com/office/powerpoint/2010/main" val="2892812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FA2BE-2F03-1E7A-14B9-8DD592B734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72925F-E8A1-E206-1A39-BC29A4EE68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B828D1-683E-97B0-B878-81FFF9B99E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FE7D0D-496F-6F58-592C-9A63ABBBFCF4}"/>
              </a:ext>
            </a:extLst>
          </p:cNvPr>
          <p:cNvSpPr>
            <a:spLocks noGrp="1"/>
          </p:cNvSpPr>
          <p:nvPr>
            <p:ph type="dt" sz="half" idx="10"/>
          </p:nvPr>
        </p:nvSpPr>
        <p:spPr/>
        <p:txBody>
          <a:bodyPr/>
          <a:lstStyle/>
          <a:p>
            <a:fld id="{7971B8D6-5217-409E-B71D-FCC385A1CC87}" type="datetimeFigureOut">
              <a:rPr lang="en-US" smtClean="0"/>
              <a:t>9/21/23</a:t>
            </a:fld>
            <a:endParaRPr lang="en-US"/>
          </a:p>
        </p:txBody>
      </p:sp>
      <p:sp>
        <p:nvSpPr>
          <p:cNvPr id="6" name="Footer Placeholder 5">
            <a:extLst>
              <a:ext uri="{FF2B5EF4-FFF2-40B4-BE49-F238E27FC236}">
                <a16:creationId xmlns:a16="http://schemas.microsoft.com/office/drawing/2014/main" id="{E4BBD8CE-C68A-C413-4D70-9495AA440A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B6A7F9-0E6C-60B6-34A3-2326B6C5B054}"/>
              </a:ext>
            </a:extLst>
          </p:cNvPr>
          <p:cNvSpPr>
            <a:spLocks noGrp="1"/>
          </p:cNvSpPr>
          <p:nvPr>
            <p:ph type="sldNum" sz="quarter" idx="12"/>
          </p:nvPr>
        </p:nvSpPr>
        <p:spPr/>
        <p:txBody>
          <a:bodyPr/>
          <a:lstStyle/>
          <a:p>
            <a:fld id="{F818FF88-E54A-474C-8204-099D58FBD181}" type="slidenum">
              <a:rPr lang="en-US" smtClean="0"/>
              <a:t>‹#›</a:t>
            </a:fld>
            <a:endParaRPr lang="en-US"/>
          </a:p>
        </p:txBody>
      </p:sp>
    </p:spTree>
    <p:extLst>
      <p:ext uri="{BB962C8B-B14F-4D97-AF65-F5344CB8AC3E}">
        <p14:creationId xmlns:p14="http://schemas.microsoft.com/office/powerpoint/2010/main" val="1067700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5000B-2E09-4E51-1056-74556DDDA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C41001-68D4-9E39-BAAF-8AD25BB8C7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4287F7-DF2A-CCDF-A9DF-60D082A22E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677505-B7D6-4C61-16D5-7255CFDFA3E4}"/>
              </a:ext>
            </a:extLst>
          </p:cNvPr>
          <p:cNvSpPr>
            <a:spLocks noGrp="1"/>
          </p:cNvSpPr>
          <p:nvPr>
            <p:ph type="dt" sz="half" idx="10"/>
          </p:nvPr>
        </p:nvSpPr>
        <p:spPr/>
        <p:txBody>
          <a:bodyPr/>
          <a:lstStyle/>
          <a:p>
            <a:fld id="{7971B8D6-5217-409E-B71D-FCC385A1CC87}" type="datetimeFigureOut">
              <a:rPr lang="en-US" smtClean="0"/>
              <a:t>9/21/23</a:t>
            </a:fld>
            <a:endParaRPr lang="en-US"/>
          </a:p>
        </p:txBody>
      </p:sp>
      <p:sp>
        <p:nvSpPr>
          <p:cNvPr id="6" name="Footer Placeholder 5">
            <a:extLst>
              <a:ext uri="{FF2B5EF4-FFF2-40B4-BE49-F238E27FC236}">
                <a16:creationId xmlns:a16="http://schemas.microsoft.com/office/drawing/2014/main" id="{7D17299F-C53E-BB47-7B43-15EEAC05AF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4AF5C8-57F1-ABC8-0564-E2863CB5C20D}"/>
              </a:ext>
            </a:extLst>
          </p:cNvPr>
          <p:cNvSpPr>
            <a:spLocks noGrp="1"/>
          </p:cNvSpPr>
          <p:nvPr>
            <p:ph type="sldNum" sz="quarter" idx="12"/>
          </p:nvPr>
        </p:nvSpPr>
        <p:spPr/>
        <p:txBody>
          <a:bodyPr/>
          <a:lstStyle/>
          <a:p>
            <a:fld id="{F818FF88-E54A-474C-8204-099D58FBD181}" type="slidenum">
              <a:rPr lang="en-US" smtClean="0"/>
              <a:t>‹#›</a:t>
            </a:fld>
            <a:endParaRPr lang="en-US"/>
          </a:p>
        </p:txBody>
      </p:sp>
    </p:spTree>
    <p:extLst>
      <p:ext uri="{BB962C8B-B14F-4D97-AF65-F5344CB8AC3E}">
        <p14:creationId xmlns:p14="http://schemas.microsoft.com/office/powerpoint/2010/main" val="902121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EE409C-F1AA-B9C7-2BCE-42A33C91FE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B73043-0419-A6B1-759D-4E57409EAB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6A1B77-2EB1-9EAF-5443-25FF951CC0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71B8D6-5217-409E-B71D-FCC385A1CC87}" type="datetimeFigureOut">
              <a:rPr lang="en-US" smtClean="0"/>
              <a:t>9/21/23</a:t>
            </a:fld>
            <a:endParaRPr lang="en-US"/>
          </a:p>
        </p:txBody>
      </p:sp>
      <p:sp>
        <p:nvSpPr>
          <p:cNvPr id="5" name="Footer Placeholder 4">
            <a:extLst>
              <a:ext uri="{FF2B5EF4-FFF2-40B4-BE49-F238E27FC236}">
                <a16:creationId xmlns:a16="http://schemas.microsoft.com/office/drawing/2014/main" id="{81FC1735-06F2-AC16-957C-109A4754E8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66F90F-E8F5-4F73-21D0-746388B42A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18FF88-E54A-474C-8204-099D58FBD181}" type="slidenum">
              <a:rPr lang="en-US" smtClean="0"/>
              <a:t>‹#›</a:t>
            </a:fld>
            <a:endParaRPr lang="en-US"/>
          </a:p>
        </p:txBody>
      </p:sp>
    </p:spTree>
    <p:extLst>
      <p:ext uri="{BB962C8B-B14F-4D97-AF65-F5344CB8AC3E}">
        <p14:creationId xmlns:p14="http://schemas.microsoft.com/office/powerpoint/2010/main" val="1197784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bottom graphic"/>
          <p:cNvGrpSpPr/>
          <p:nvPr/>
        </p:nvGrpSpPr>
        <p:grpSpPr>
          <a:xfrm>
            <a:off x="13" y="5409245"/>
            <a:ext cx="12192000" cy="1462483"/>
            <a:chOff x="0" y="4056912"/>
            <a:chExt cx="9144000" cy="1096862"/>
          </a:xfrm>
        </p:grpSpPr>
        <p:sp>
          <p:nvSpPr>
            <p:cNvPr id="21" name="Freeform 20"/>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8"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a:p>
          </p:txBody>
        </p:sp>
      </p:grpSp>
      <p:grpSp>
        <p:nvGrpSpPr>
          <p:cNvPr id="7" name="squares"/>
          <p:cNvGrpSpPr/>
          <p:nvPr/>
        </p:nvGrpSpPr>
        <p:grpSpPr>
          <a:xfrm>
            <a:off x="3" y="800580"/>
            <a:ext cx="1063300" cy="524183"/>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sp>
        <p:nvSpPr>
          <p:cNvPr id="2" name="Title Placeholder 1"/>
          <p:cNvSpPr>
            <a:spLocks noGrp="1"/>
          </p:cNvSpPr>
          <p:nvPr>
            <p:ph type="title"/>
          </p:nvPr>
        </p:nvSpPr>
        <p:spPr>
          <a:xfrm>
            <a:off x="1219201" y="152400"/>
            <a:ext cx="9753600" cy="1295400"/>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1219201" y="1600200"/>
            <a:ext cx="9753600" cy="45720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219203" y="6448425"/>
            <a:ext cx="8290560" cy="180976"/>
          </a:xfrm>
          <a:prstGeom prst="rect">
            <a:avLst/>
          </a:prstGeom>
        </p:spPr>
        <p:txBody>
          <a:bodyPr vert="horz" lIns="121899" tIns="60949" rIns="121899" bIns="60949" rtlCol="0" anchor="ctr"/>
          <a:lstStyle>
            <a:lvl1pPr algn="l">
              <a:defRPr sz="1200">
                <a:solidFill>
                  <a:schemeClr val="tx1"/>
                </a:solidFill>
              </a:defRPr>
            </a:lvl1pPr>
          </a:lstStyle>
          <a:p>
            <a:r>
              <a:rPr lang="en-US"/>
              <a:t>www.theaudiologyproject.com </a:t>
            </a:r>
            <a:endParaRPr lang="en-US" dirty="0"/>
          </a:p>
        </p:txBody>
      </p:sp>
      <p:sp>
        <p:nvSpPr>
          <p:cNvPr id="4" name="Date Placeholder 3"/>
          <p:cNvSpPr>
            <a:spLocks noGrp="1"/>
          </p:cNvSpPr>
          <p:nvPr>
            <p:ph type="dt" sz="half" idx="2"/>
          </p:nvPr>
        </p:nvSpPr>
        <p:spPr>
          <a:xfrm>
            <a:off x="9550400" y="6448425"/>
            <a:ext cx="1422400" cy="180976"/>
          </a:xfrm>
          <a:prstGeom prst="rect">
            <a:avLst/>
          </a:prstGeom>
        </p:spPr>
        <p:txBody>
          <a:bodyPr vert="horz" lIns="121899" tIns="60949" rIns="121899" bIns="60949" rtlCol="0" anchor="ctr"/>
          <a:lstStyle>
            <a:lvl1pPr algn="r">
              <a:defRPr sz="1200">
                <a:solidFill>
                  <a:schemeClr val="tx1"/>
                </a:solidFill>
              </a:defRPr>
            </a:lvl1pPr>
          </a:lstStyle>
          <a:p>
            <a:fld id="{D63A23D7-5B7A-4515-8A28-E0C4B4E935D6}" type="datetime1">
              <a:rPr lang="en-US" smtClean="0"/>
              <a:t>9/21/23</a:t>
            </a:fld>
            <a:endParaRPr dirty="0"/>
          </a:p>
        </p:txBody>
      </p:sp>
      <p:sp>
        <p:nvSpPr>
          <p:cNvPr id="6" name="Slide Number Placeholder 5"/>
          <p:cNvSpPr>
            <a:spLocks noGrp="1"/>
          </p:cNvSpPr>
          <p:nvPr>
            <p:ph type="sldNum" sz="quarter" idx="4"/>
          </p:nvPr>
        </p:nvSpPr>
        <p:spPr>
          <a:xfrm>
            <a:off x="11074400" y="6448425"/>
            <a:ext cx="812800" cy="180976"/>
          </a:xfrm>
          <a:prstGeom prst="rect">
            <a:avLst/>
          </a:prstGeom>
        </p:spPr>
        <p:txBody>
          <a:bodyPr vert="horz" lIns="121899" tIns="60949" rIns="121899" bIns="60949" rtlCol="0" anchor="ctr"/>
          <a:lstStyle>
            <a:lvl1pPr algn="r">
              <a:defRPr sz="1200">
                <a:solidFill>
                  <a:schemeClr val="tx1"/>
                </a:solidFill>
              </a:defRPr>
            </a:lvl1pPr>
          </a:lstStyle>
          <a:p>
            <a:fld id="{34C99D79-8A4B-4031-B1E0-AF26F8EDF2BC}" type="slidenum">
              <a:rPr/>
              <a:pPr/>
              <a:t>‹#›</a:t>
            </a:fld>
            <a:endParaRPr/>
          </a:p>
        </p:txBody>
      </p:sp>
    </p:spTree>
    <p:extLst>
      <p:ext uri="{BB962C8B-B14F-4D97-AF65-F5344CB8AC3E}">
        <p14:creationId xmlns:p14="http://schemas.microsoft.com/office/powerpoint/2010/main" val="312136139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218987" rtl="0" eaLnBrk="1" latinLnBrk="0" hangingPunct="1">
        <a:spcBef>
          <a:spcPct val="0"/>
        </a:spcBef>
        <a:buNone/>
        <a:defRPr sz="3600" kern="1200">
          <a:solidFill>
            <a:schemeClr val="tx1"/>
          </a:solidFill>
          <a:latin typeface="+mj-lt"/>
          <a:ea typeface="+mj-ea"/>
          <a:cs typeface="+mj-cs"/>
        </a:defRPr>
      </a:lvl1pPr>
    </p:titleStyle>
    <p:body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A blue rectangle on a green background&#10;&#10;Description automatically generated">
            <a:extLst>
              <a:ext uri="{FF2B5EF4-FFF2-40B4-BE49-F238E27FC236}">
                <a16:creationId xmlns:a16="http://schemas.microsoft.com/office/drawing/2014/main" id="{0C285DFF-EC39-A1A4-B24A-8F0AA45F7D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2142"/>
            <a:ext cx="12195813" cy="6855858"/>
          </a:xfrm>
          <a:prstGeom prst="rect">
            <a:avLst/>
          </a:prstGeom>
        </p:spPr>
      </p:pic>
    </p:spTree>
    <p:extLst>
      <p:ext uri="{BB962C8B-B14F-4D97-AF65-F5344CB8AC3E}">
        <p14:creationId xmlns:p14="http://schemas.microsoft.com/office/powerpoint/2010/main" val="3552298885"/>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A blue rectangle on a green background&#10;&#10;Description automatically generated">
            <a:extLst>
              <a:ext uri="{FF2B5EF4-FFF2-40B4-BE49-F238E27FC236}">
                <a16:creationId xmlns:a16="http://schemas.microsoft.com/office/drawing/2014/main" id="{0C285DFF-EC39-A1A4-B24A-8F0AA45F7DD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0880" r="41741" b="20861"/>
          <a:stretch/>
        </p:blipFill>
        <p:spPr>
          <a:xfrm>
            <a:off x="-1" y="2142"/>
            <a:ext cx="12195813" cy="6855858"/>
          </a:xfrm>
          <a:prstGeom prst="rect">
            <a:avLst/>
          </a:prstGeom>
        </p:spPr>
      </p:pic>
    </p:spTree>
    <p:extLst>
      <p:ext uri="{BB962C8B-B14F-4D97-AF65-F5344CB8AC3E}">
        <p14:creationId xmlns:p14="http://schemas.microsoft.com/office/powerpoint/2010/main" val="790638432"/>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video" Target="https://www.youtube.com/embed/wpk9BQtD6jo?feature=oembed" TargetMode="External"/><Relationship Id="rId5" Type="http://schemas.openxmlformats.org/officeDocument/2006/relationships/image" Target="../media/image4.jp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hyperlink" Target="https://www/"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video" Target="https://www.youtube.com/embed/fEF0QsTtdtc?feature=oembed" TargetMode="External"/><Relationship Id="rId5" Type="http://schemas.openxmlformats.org/officeDocument/2006/relationships/image" Target="../media/image4.jp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hyperlink" Target="https://www/"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jp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A0789-3BBF-4D66-7304-859D1DEB81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25AA869-93CE-A1BA-FD03-0D15882BC4E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03EF5D1-6DBB-0306-43B3-8DA85CFBE706}"/>
              </a:ext>
            </a:extLst>
          </p:cNvPr>
          <p:cNvPicPr>
            <a:picLocks noChangeAspect="1"/>
          </p:cNvPicPr>
          <p:nvPr/>
        </p:nvPicPr>
        <p:blipFill>
          <a:blip r:embed="rId2"/>
          <a:srcRect/>
          <a:stretch/>
        </p:blipFill>
        <p:spPr>
          <a:xfrm>
            <a:off x="6351" y="0"/>
            <a:ext cx="12179300" cy="6858000"/>
          </a:xfrm>
          <a:prstGeom prst="rect">
            <a:avLst/>
          </a:prstGeom>
        </p:spPr>
      </p:pic>
      <p:sp>
        <p:nvSpPr>
          <p:cNvPr id="6" name="Title 1">
            <a:extLst>
              <a:ext uri="{FF2B5EF4-FFF2-40B4-BE49-F238E27FC236}">
                <a16:creationId xmlns:a16="http://schemas.microsoft.com/office/drawing/2014/main" id="{EC4AC1FA-F2A6-B08A-7263-FFE74E6457E1}"/>
              </a:ext>
            </a:extLst>
          </p:cNvPr>
          <p:cNvSpPr txBox="1">
            <a:spLocks/>
          </p:cNvSpPr>
          <p:nvPr/>
        </p:nvSpPr>
        <p:spPr>
          <a:xfrm>
            <a:off x="229120" y="0"/>
            <a:ext cx="7279367" cy="1325563"/>
          </a:xfrm>
          <a:prstGeom prst="rect">
            <a:avLst/>
          </a:prstGeom>
        </p:spPr>
        <p:txBody>
          <a:bodyPr anchor="ctr">
            <a:noAutofit/>
          </a:bodyPr>
          <a:lstStyle>
            <a:lvl1pPr algn="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2000" dirty="0">
                <a:solidFill>
                  <a:schemeClr val="bg1"/>
                </a:solidFill>
                <a:latin typeface="Franklin Gothic Medium" panose="020B0603020102020204" pitchFamily="34" charset="0"/>
              </a:rPr>
              <a:t>HEARING HEALTH IS BRAIN HEALTH FOR NC RESIDENTS</a:t>
            </a:r>
          </a:p>
        </p:txBody>
      </p:sp>
      <p:grpSp>
        <p:nvGrpSpPr>
          <p:cNvPr id="4" name="Group 3">
            <a:extLst>
              <a:ext uri="{FF2B5EF4-FFF2-40B4-BE49-F238E27FC236}">
                <a16:creationId xmlns:a16="http://schemas.microsoft.com/office/drawing/2014/main" id="{E043E29F-FA36-E86B-A70B-9479B12B71CE}"/>
              </a:ext>
            </a:extLst>
          </p:cNvPr>
          <p:cNvGrpSpPr/>
          <p:nvPr/>
        </p:nvGrpSpPr>
        <p:grpSpPr>
          <a:xfrm>
            <a:off x="403135" y="5286876"/>
            <a:ext cx="7235621" cy="646331"/>
            <a:chOff x="403135" y="5286876"/>
            <a:chExt cx="7235621" cy="646331"/>
          </a:xfrm>
        </p:grpSpPr>
        <p:pic>
          <p:nvPicPr>
            <p:cNvPr id="7" name="Picture 6" descr="A blue and white logo with a brain&#10;&#10;Description automatically generated">
              <a:extLst>
                <a:ext uri="{FF2B5EF4-FFF2-40B4-BE49-F238E27FC236}">
                  <a16:creationId xmlns:a16="http://schemas.microsoft.com/office/drawing/2014/main" id="{E57F399F-307E-2B20-8754-02A3745C1BAF}"/>
                </a:ext>
              </a:extLst>
            </p:cNvPr>
            <p:cNvPicPr>
              <a:picLocks noChangeAspect="1"/>
            </p:cNvPicPr>
            <p:nvPr/>
          </p:nvPicPr>
          <p:blipFill>
            <a:blip r:embed="rId3"/>
            <a:stretch>
              <a:fillRect/>
            </a:stretch>
          </p:blipFill>
          <p:spPr>
            <a:xfrm>
              <a:off x="403135" y="5326314"/>
              <a:ext cx="2373403" cy="570031"/>
            </a:xfrm>
            <a:prstGeom prst="rect">
              <a:avLst/>
            </a:prstGeom>
          </p:spPr>
        </p:pic>
        <p:sp>
          <p:nvSpPr>
            <p:cNvPr id="8" name="TextBox 7">
              <a:extLst>
                <a:ext uri="{FF2B5EF4-FFF2-40B4-BE49-F238E27FC236}">
                  <a16:creationId xmlns:a16="http://schemas.microsoft.com/office/drawing/2014/main" id="{78D4E208-EFBB-F2E0-8775-EA1A5DB19A49}"/>
                </a:ext>
              </a:extLst>
            </p:cNvPr>
            <p:cNvSpPr txBox="1"/>
            <p:nvPr/>
          </p:nvSpPr>
          <p:spPr>
            <a:xfrm>
              <a:off x="2855742" y="5286876"/>
              <a:ext cx="4783014" cy="646331"/>
            </a:xfrm>
            <a:prstGeom prst="rect">
              <a:avLst/>
            </a:prstGeom>
            <a:noFill/>
          </p:spPr>
          <p:txBody>
            <a:bodyPr wrap="square" rtlCol="0">
              <a:spAutoFit/>
            </a:bodyPr>
            <a:lstStyle/>
            <a:p>
              <a:r>
                <a:rPr lang="en-US" b="1" u="none" strike="noStrike" dirty="0">
                  <a:effectLst/>
                  <a:latin typeface="Franklin Gothic Demi" panose="020B0603020102020204" pitchFamily="34" charset="0"/>
                </a:rPr>
                <a:t>North Carolina Building Our Largest </a:t>
              </a:r>
              <a:br>
                <a:rPr lang="en-US" b="1" u="none" strike="noStrike" dirty="0">
                  <a:effectLst/>
                  <a:latin typeface="Franklin Gothic Demi" panose="020B0603020102020204" pitchFamily="34" charset="0"/>
                </a:rPr>
              </a:br>
              <a:r>
                <a:rPr lang="en-US" b="1" u="none" strike="noStrike" dirty="0">
                  <a:effectLst/>
                  <a:latin typeface="Franklin Gothic Demi" panose="020B0603020102020204" pitchFamily="34" charset="0"/>
                </a:rPr>
                <a:t>Dementia (NC BOLD) Infrastructure Project</a:t>
              </a:r>
              <a:endParaRPr lang="en-US" b="1" dirty="0">
                <a:latin typeface="Franklin Gothic Demi" panose="020B0603020102020204" pitchFamily="34" charset="0"/>
              </a:endParaRPr>
            </a:p>
          </p:txBody>
        </p:sp>
      </p:grpSp>
    </p:spTree>
    <p:extLst>
      <p:ext uri="{BB962C8B-B14F-4D97-AF65-F5344CB8AC3E}">
        <p14:creationId xmlns:p14="http://schemas.microsoft.com/office/powerpoint/2010/main" val="252873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71929-8CF7-3EAD-DF3C-D929B4AEF364}"/>
              </a:ext>
            </a:extLst>
          </p:cNvPr>
          <p:cNvSpPr>
            <a:spLocks noGrp="1"/>
          </p:cNvSpPr>
          <p:nvPr>
            <p:ph type="title"/>
          </p:nvPr>
        </p:nvSpPr>
        <p:spPr>
          <a:xfrm>
            <a:off x="1064051" y="0"/>
            <a:ext cx="11127949" cy="1101223"/>
          </a:xfrm>
        </p:spPr>
        <p:txBody>
          <a:bodyPr anchor="ctr">
            <a:normAutofit/>
          </a:bodyPr>
          <a:lstStyle/>
          <a:p>
            <a:r>
              <a:rPr lang="en-US" sz="3400" b="1" dirty="0">
                <a:latin typeface="Franklin Gothic Medium" panose="020B0603020102020204" pitchFamily="34" charset="0"/>
              </a:rPr>
              <a:t>HEARING AIDS REDUCE THE SYMPTOMS OF DEMENTIA</a:t>
            </a:r>
          </a:p>
        </p:txBody>
      </p:sp>
      <p:pic>
        <p:nvPicPr>
          <p:cNvPr id="7" name="Online Media 6" title="Treating hearing loss could prevent dementia">
            <a:hlinkClick r:id="" action="ppaction://media"/>
            <a:extLst>
              <a:ext uri="{FF2B5EF4-FFF2-40B4-BE49-F238E27FC236}">
                <a16:creationId xmlns:a16="http://schemas.microsoft.com/office/drawing/2014/main" id="{C23BAA6A-1334-0F0A-CF6E-26B53EF72BC8}"/>
              </a:ext>
            </a:extLst>
          </p:cNvPr>
          <p:cNvPicPr>
            <a:picLocks noGrp="1" noRot="1" noChangeAspect="1"/>
          </p:cNvPicPr>
          <p:nvPr>
            <p:ph idx="1"/>
            <a:videoFile r:link="rId1"/>
          </p:nvPr>
        </p:nvPicPr>
        <p:blipFill>
          <a:blip r:embed="rId4"/>
          <a:stretch>
            <a:fillRect/>
          </a:stretch>
        </p:blipFill>
        <p:spPr>
          <a:xfrm>
            <a:off x="1260088" y="892686"/>
            <a:ext cx="10005389" cy="5503204"/>
          </a:xfrm>
          <a:prstGeom prst="rect">
            <a:avLst/>
          </a:prstGeom>
        </p:spPr>
      </p:pic>
      <p:sp>
        <p:nvSpPr>
          <p:cNvPr id="4" name="Footer Placeholder 3">
            <a:extLst>
              <a:ext uri="{FF2B5EF4-FFF2-40B4-BE49-F238E27FC236}">
                <a16:creationId xmlns:a16="http://schemas.microsoft.com/office/drawing/2014/main" id="{93718227-E338-CAA2-9624-EA7716C79AAF}"/>
              </a:ext>
            </a:extLst>
          </p:cNvPr>
          <p:cNvSpPr>
            <a:spLocks noGrp="1"/>
          </p:cNvSpPr>
          <p:nvPr>
            <p:ph type="ftr" sz="quarter" idx="11"/>
          </p:nvPr>
        </p:nvSpPr>
        <p:spPr>
          <a:xfrm>
            <a:off x="9158871" y="6448425"/>
            <a:ext cx="8290560" cy="180976"/>
          </a:xfrm>
        </p:spPr>
        <p:txBody>
          <a:bodyPr/>
          <a:lstStyle/>
          <a:p>
            <a:r>
              <a:rPr lang="en-US" dirty="0" err="1"/>
              <a:t>www.theaudiologyproject.com</a:t>
            </a:r>
            <a:r>
              <a:rPr lang="en-US" dirty="0"/>
              <a:t> </a:t>
            </a:r>
          </a:p>
        </p:txBody>
      </p:sp>
      <p:sp>
        <p:nvSpPr>
          <p:cNvPr id="5" name="Slide Number Placeholder 4">
            <a:extLst>
              <a:ext uri="{FF2B5EF4-FFF2-40B4-BE49-F238E27FC236}">
                <a16:creationId xmlns:a16="http://schemas.microsoft.com/office/drawing/2014/main" id="{83A4EB1A-CF8F-BC78-5048-B71A3BEB8146}"/>
              </a:ext>
            </a:extLst>
          </p:cNvPr>
          <p:cNvSpPr>
            <a:spLocks noGrp="1"/>
          </p:cNvSpPr>
          <p:nvPr>
            <p:ph type="sldNum" sz="quarter" idx="12"/>
          </p:nvPr>
        </p:nvSpPr>
        <p:spPr/>
        <p:txBody>
          <a:bodyPr/>
          <a:lstStyle/>
          <a:p>
            <a:fld id="{34C99D79-8A4B-4031-B1E0-AF26F8EDF2BC}" type="slidenum">
              <a:rPr lang="en-US" smtClean="0"/>
              <a:t>10</a:t>
            </a:fld>
            <a:endParaRPr lang="en-US"/>
          </a:p>
        </p:txBody>
      </p:sp>
      <p:grpSp>
        <p:nvGrpSpPr>
          <p:cNvPr id="9" name="Group 8">
            <a:extLst>
              <a:ext uri="{FF2B5EF4-FFF2-40B4-BE49-F238E27FC236}">
                <a16:creationId xmlns:a16="http://schemas.microsoft.com/office/drawing/2014/main" id="{96895B7B-C314-F671-869F-A5749A398116}"/>
              </a:ext>
            </a:extLst>
          </p:cNvPr>
          <p:cNvGrpSpPr/>
          <p:nvPr/>
        </p:nvGrpSpPr>
        <p:grpSpPr>
          <a:xfrm>
            <a:off x="108557" y="6457806"/>
            <a:ext cx="4117754" cy="338554"/>
            <a:chOff x="403135" y="5286876"/>
            <a:chExt cx="7925319" cy="651604"/>
          </a:xfrm>
        </p:grpSpPr>
        <p:pic>
          <p:nvPicPr>
            <p:cNvPr id="10" name="Picture 9" descr="A blue and white logo with a brain&#10;&#10;Description automatically generated">
              <a:extLst>
                <a:ext uri="{FF2B5EF4-FFF2-40B4-BE49-F238E27FC236}">
                  <a16:creationId xmlns:a16="http://schemas.microsoft.com/office/drawing/2014/main" id="{5BE1E3FD-056B-7C8B-3D88-7F95226E452F}"/>
                </a:ext>
              </a:extLst>
            </p:cNvPr>
            <p:cNvPicPr>
              <a:picLocks noChangeAspect="1"/>
            </p:cNvPicPr>
            <p:nvPr/>
          </p:nvPicPr>
          <p:blipFill>
            <a:blip r:embed="rId5"/>
            <a:stretch>
              <a:fillRect/>
            </a:stretch>
          </p:blipFill>
          <p:spPr>
            <a:xfrm>
              <a:off x="403135" y="5326314"/>
              <a:ext cx="2373403" cy="570031"/>
            </a:xfrm>
            <a:prstGeom prst="rect">
              <a:avLst/>
            </a:prstGeom>
          </p:spPr>
        </p:pic>
        <p:sp>
          <p:nvSpPr>
            <p:cNvPr id="11" name="TextBox 10">
              <a:extLst>
                <a:ext uri="{FF2B5EF4-FFF2-40B4-BE49-F238E27FC236}">
                  <a16:creationId xmlns:a16="http://schemas.microsoft.com/office/drawing/2014/main" id="{B975749C-372A-4F50-9FB3-229FBD8B2A75}"/>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solidFill>
                    <a:schemeClr val="tx2">
                      <a:lumMod val="10000"/>
                    </a:schemeClr>
                  </a:solidFill>
                  <a:effectLst/>
                  <a:latin typeface="Franklin Gothic Demi" panose="020B0603020102020204" pitchFamily="34" charset="0"/>
                </a:rPr>
                <a:t>North Carolina Building Our Largest </a:t>
              </a:r>
              <a:br>
                <a:rPr lang="en-US" sz="800" b="1" u="none" strike="noStrike" dirty="0">
                  <a:solidFill>
                    <a:schemeClr val="tx2">
                      <a:lumMod val="10000"/>
                    </a:schemeClr>
                  </a:solidFill>
                  <a:effectLst/>
                  <a:latin typeface="Franklin Gothic Demi" panose="020B0603020102020204" pitchFamily="34" charset="0"/>
                </a:rPr>
              </a:br>
              <a:r>
                <a:rPr lang="en-US" sz="800" b="1" u="none" strike="noStrike" dirty="0">
                  <a:solidFill>
                    <a:schemeClr val="tx2">
                      <a:lumMod val="10000"/>
                    </a:schemeClr>
                  </a:solidFill>
                  <a:effectLst/>
                  <a:latin typeface="Franklin Gothic Demi" panose="020B0603020102020204" pitchFamily="34" charset="0"/>
                </a:rPr>
                <a:t>Dementia (NC BOLD) Infrastructure Project</a:t>
              </a:r>
              <a:endParaRPr lang="en-US" sz="800" b="1" dirty="0">
                <a:solidFill>
                  <a:schemeClr val="tx2">
                    <a:lumMod val="10000"/>
                  </a:schemeClr>
                </a:solidFill>
                <a:latin typeface="Franklin Gothic Demi" panose="020B0603020102020204" pitchFamily="34" charset="0"/>
              </a:endParaRPr>
            </a:p>
          </p:txBody>
        </p:sp>
      </p:grpSp>
    </p:spTree>
    <p:extLst>
      <p:ext uri="{BB962C8B-B14F-4D97-AF65-F5344CB8AC3E}">
        <p14:creationId xmlns:p14="http://schemas.microsoft.com/office/powerpoint/2010/main" val="208362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59" y="296562"/>
            <a:ext cx="11426241" cy="1202038"/>
          </a:xfrm>
        </p:spPr>
        <p:txBody>
          <a:bodyPr vert="horz" lIns="91352" tIns="45676" rIns="91352" bIns="45676" anchor="ctr">
            <a:noAutofit/>
          </a:bodyPr>
          <a:lstStyle/>
          <a:p>
            <a:r>
              <a:rPr lang="en-US" sz="4000" b="1" kern="1200" dirty="0">
                <a:latin typeface="Franklin Gothic Medium" panose="020B0603020102020204" pitchFamily="34" charset="0"/>
              </a:rPr>
              <a:t>HEARING SCREENING WILL START THE PROCESS</a:t>
            </a:r>
          </a:p>
        </p:txBody>
      </p:sp>
      <p:sp>
        <p:nvSpPr>
          <p:cNvPr id="4" name="Slide Number Placeholder 3"/>
          <p:cNvSpPr>
            <a:spLocks noGrp="1"/>
          </p:cNvSpPr>
          <p:nvPr>
            <p:ph type="sldNum" sz="quarter" idx="12"/>
          </p:nvPr>
        </p:nvSpPr>
        <p:spPr>
          <a:xfrm>
            <a:off x="1" y="1498011"/>
            <a:ext cx="711200" cy="244476"/>
          </a:xfrm>
        </p:spPr>
        <p:txBody>
          <a:bodyPr vert="horz" lIns="91352" tIns="45676" rIns="91352" bIns="45676" anchor="ctr" anchorCtr="0">
            <a:normAutofit/>
          </a:bodyPr>
          <a:lstStyle/>
          <a:p>
            <a:pPr marR="0" lvl="0" indent="0" fontAlgn="auto">
              <a:lnSpc>
                <a:spcPct val="90000"/>
              </a:lnSpc>
              <a:spcBef>
                <a:spcPts val="0"/>
              </a:spcBef>
              <a:spcAft>
                <a:spcPts val="600"/>
              </a:spcAft>
              <a:buClrTx/>
              <a:buSzTx/>
              <a:buFontTx/>
              <a:buNone/>
              <a:tabLst/>
              <a:defRPr/>
            </a:pPr>
            <a:fld id="{34C99D79-8A4B-4031-B1E0-AF26F8EDF2BC}" type="slidenum">
              <a:rPr kumimoji="0" lang="en-US" sz="1000" i="0" u="none" strike="noStrike" cap="none" spc="0" normalizeH="0" baseline="0" noProof="0">
                <a:ln>
                  <a:noFill/>
                </a:ln>
                <a:effectLst/>
                <a:uLnTx/>
                <a:uFillTx/>
              </a:rPr>
              <a:pPr marR="0" lvl="0" indent="0" fontAlgn="auto">
                <a:lnSpc>
                  <a:spcPct val="90000"/>
                </a:lnSpc>
                <a:spcBef>
                  <a:spcPts val="0"/>
                </a:spcBef>
                <a:spcAft>
                  <a:spcPts val="600"/>
                </a:spcAft>
                <a:buClrTx/>
                <a:buSzTx/>
                <a:buFontTx/>
                <a:buNone/>
                <a:tabLst/>
                <a:defRPr/>
              </a:pPr>
              <a:t>11</a:t>
            </a:fld>
            <a:endParaRPr kumimoji="0" lang="en-US" sz="1000" i="0" u="none" strike="noStrike" cap="none" spc="0" normalizeH="0" baseline="0" noProof="0">
              <a:ln>
                <a:noFill/>
              </a:ln>
              <a:effectLst/>
              <a:uLnTx/>
              <a:uFillTx/>
            </a:endParaRPr>
          </a:p>
        </p:txBody>
      </p:sp>
      <p:sp>
        <p:nvSpPr>
          <p:cNvPr id="5" name="TextBox 4"/>
          <p:cNvSpPr txBox="1"/>
          <p:nvPr/>
        </p:nvSpPr>
        <p:spPr>
          <a:xfrm>
            <a:off x="332509" y="1498011"/>
            <a:ext cx="3214255" cy="4572589"/>
          </a:xfrm>
          <a:prstGeom prst="rect">
            <a:avLst/>
          </a:prstGeom>
          <a:solidFill>
            <a:schemeClr val="accent2"/>
          </a:solidFill>
          <a:ln w="50800" cap="sq" cmpd="dbl" algn="ctr">
            <a:solidFill>
              <a:schemeClr val="accent2"/>
            </a:solidFill>
            <a:prstDash val="solid"/>
            <a:miter lim="800000"/>
          </a:ln>
          <a:effectLst/>
        </p:spPr>
        <p:txBody>
          <a:bodyPr vert="horz" lIns="137028" tIns="182715" rIns="137028" bIns="91352" rtlCol="0">
            <a:normAutofit/>
          </a:bodyPr>
          <a:lstStyle/>
          <a:p>
            <a:pPr marR="0" defTabSz="1218895" fontAlgn="auto">
              <a:buClr>
                <a:schemeClr val="accent2"/>
              </a:buClr>
              <a:buSzPct val="60000"/>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hlinkClick r:id="rId3">
                  <a:extLst>
                    <a:ext uri="{A12FA001-AC4F-418D-AE19-62706E023703}">
                      <ahyp:hlinkClr xmlns:ahyp="http://schemas.microsoft.com/office/drawing/2018/hyperlinkcolor" val="tx"/>
                    </a:ext>
                  </a:extLst>
                </a:hlinkClick>
              </a:rPr>
              <a:t>https://www</a:t>
            </a:r>
            <a:r>
              <a:rPr kumimoji="0" lang="en-US" sz="3200" b="1" i="0" u="none" strike="noStrike" kern="1200" cap="none" spc="0" normalizeH="0" baseline="0" noProof="0" dirty="0">
                <a:ln>
                  <a:noFill/>
                </a:ln>
                <a:solidFill>
                  <a:schemeClr val="bg1"/>
                </a:solidFill>
                <a:effectLst/>
                <a:uLnTx/>
                <a:uFillTx/>
                <a:latin typeface="+mn-lt"/>
                <a:ea typeface="+mn-ea"/>
                <a:cs typeface="+mn-cs"/>
              </a:rPr>
              <a:t>.</a:t>
            </a:r>
          </a:p>
          <a:p>
            <a:pPr marR="0" defTabSz="1218895" fontAlgn="auto">
              <a:buClr>
                <a:schemeClr val="accent2"/>
              </a:buClr>
              <a:buSzPct val="60000"/>
              <a:tabLst/>
              <a:defRPr/>
            </a:pPr>
            <a:r>
              <a:rPr lang="en-US" sz="3200" b="1" dirty="0">
                <a:solidFill>
                  <a:schemeClr val="bg1"/>
                </a:solidFill>
              </a:rPr>
              <a:t>t</a:t>
            </a:r>
            <a:r>
              <a:rPr kumimoji="0" lang="en-US" sz="3200" b="1" i="0" u="none" strike="noStrike" kern="1200" cap="none" spc="0" normalizeH="0" baseline="0" noProof="0" dirty="0" err="1">
                <a:ln>
                  <a:noFill/>
                </a:ln>
                <a:solidFill>
                  <a:schemeClr val="bg1"/>
                </a:solidFill>
                <a:effectLst/>
                <a:uLnTx/>
                <a:uFillTx/>
                <a:latin typeface="+mn-lt"/>
                <a:ea typeface="+mn-ea"/>
                <a:cs typeface="+mn-cs"/>
              </a:rPr>
              <a:t>heaudiology</a:t>
            </a:r>
            <a:endParaRPr kumimoji="0" lang="en-US" sz="3200" b="1" i="0" u="none" strike="noStrike" kern="1200" cap="none" spc="0" normalizeH="0" baseline="0" noProof="0" dirty="0">
              <a:ln>
                <a:noFill/>
              </a:ln>
              <a:solidFill>
                <a:schemeClr val="bg1"/>
              </a:solidFill>
              <a:effectLst/>
              <a:uLnTx/>
              <a:uFillTx/>
              <a:latin typeface="+mn-lt"/>
              <a:ea typeface="+mn-ea"/>
              <a:cs typeface="+mn-cs"/>
            </a:endParaRPr>
          </a:p>
          <a:p>
            <a:pPr marR="0" defTabSz="1218895" fontAlgn="auto">
              <a:buClr>
                <a:schemeClr val="accent2"/>
              </a:buClr>
              <a:buSzPct val="60000"/>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project.com/</a:t>
            </a:r>
          </a:p>
          <a:p>
            <a:pPr marR="0" defTabSz="1218895" fontAlgn="auto">
              <a:buClr>
                <a:schemeClr val="accent2"/>
              </a:buClr>
              <a:buSzPct val="60000"/>
              <a:tabLst/>
              <a:defRPr/>
            </a:pPr>
            <a:r>
              <a:rPr kumimoji="0" lang="en-US" sz="3200" b="1" i="0" u="none" strike="noStrike" kern="1200" cap="none" spc="0" normalizeH="0" baseline="0" noProof="0" dirty="0" err="1">
                <a:ln>
                  <a:noFill/>
                </a:ln>
                <a:solidFill>
                  <a:schemeClr val="bg1"/>
                </a:solidFill>
                <a:effectLst/>
                <a:uLnTx/>
                <a:uFillTx/>
                <a:latin typeface="+mn-lt"/>
                <a:ea typeface="+mn-ea"/>
                <a:cs typeface="+mn-cs"/>
              </a:rPr>
              <a:t>hearscreenusa</a:t>
            </a:r>
            <a:r>
              <a:rPr kumimoji="0" lang="en-US" sz="3200" b="1" i="0" u="none" strike="noStrike" kern="1200" cap="none" spc="0" normalizeH="0" baseline="0" noProof="0" dirty="0">
                <a:ln>
                  <a:noFill/>
                </a:ln>
                <a:solidFill>
                  <a:schemeClr val="bg1"/>
                </a:solidFill>
                <a:effectLst/>
                <a:uLnTx/>
                <a:uFillTx/>
                <a:latin typeface="+mn-lt"/>
                <a:ea typeface="+mn-ea"/>
                <a:cs typeface="+mn-cs"/>
              </a:rPr>
              <a:t> </a:t>
            </a:r>
          </a:p>
        </p:txBody>
      </p:sp>
      <p:pic>
        <p:nvPicPr>
          <p:cNvPr id="6" name="Content Placeholder 5"/>
          <p:cNvPicPr>
            <a:picLocks noGrp="1" noChangeAspect="1"/>
          </p:cNvPicPr>
          <p:nvPr>
            <p:ph sz="quarter" idx="13"/>
          </p:nvPr>
        </p:nvPicPr>
        <p:blipFill>
          <a:blip r:embed="rId4" cstate="print">
            <a:extLst>
              <a:ext uri="{28A0092B-C50C-407E-A947-70E740481C1C}">
                <a14:useLocalDpi xmlns:a14="http://schemas.microsoft.com/office/drawing/2010/main" val="0"/>
              </a:ext>
            </a:extLst>
          </a:blip>
          <a:stretch>
            <a:fillRect/>
          </a:stretch>
        </p:blipFill>
        <p:spPr>
          <a:xfrm>
            <a:off x="3410039" y="1498011"/>
            <a:ext cx="8524202" cy="4972062"/>
          </a:xfrm>
          <a:noFill/>
        </p:spPr>
      </p:pic>
      <p:grpSp>
        <p:nvGrpSpPr>
          <p:cNvPr id="3" name="Group 2">
            <a:extLst>
              <a:ext uri="{FF2B5EF4-FFF2-40B4-BE49-F238E27FC236}">
                <a16:creationId xmlns:a16="http://schemas.microsoft.com/office/drawing/2014/main" id="{D08DC33F-3652-5A2F-69C7-C58EB5B23292}"/>
              </a:ext>
            </a:extLst>
          </p:cNvPr>
          <p:cNvGrpSpPr/>
          <p:nvPr/>
        </p:nvGrpSpPr>
        <p:grpSpPr>
          <a:xfrm>
            <a:off x="108557" y="6457806"/>
            <a:ext cx="4117754" cy="338554"/>
            <a:chOff x="403135" y="5286876"/>
            <a:chExt cx="7925319" cy="651604"/>
          </a:xfrm>
        </p:grpSpPr>
        <p:pic>
          <p:nvPicPr>
            <p:cNvPr id="7" name="Picture 6" descr="A blue and white logo with a brain&#10;&#10;Description automatically generated">
              <a:extLst>
                <a:ext uri="{FF2B5EF4-FFF2-40B4-BE49-F238E27FC236}">
                  <a16:creationId xmlns:a16="http://schemas.microsoft.com/office/drawing/2014/main" id="{FA162616-6828-B8D5-97FD-200440FA13CA}"/>
                </a:ext>
              </a:extLst>
            </p:cNvPr>
            <p:cNvPicPr>
              <a:picLocks noChangeAspect="1"/>
            </p:cNvPicPr>
            <p:nvPr/>
          </p:nvPicPr>
          <p:blipFill>
            <a:blip r:embed="rId5"/>
            <a:stretch>
              <a:fillRect/>
            </a:stretch>
          </p:blipFill>
          <p:spPr>
            <a:xfrm>
              <a:off x="403135" y="5326314"/>
              <a:ext cx="2373403" cy="570031"/>
            </a:xfrm>
            <a:prstGeom prst="rect">
              <a:avLst/>
            </a:prstGeom>
          </p:spPr>
        </p:pic>
        <p:sp>
          <p:nvSpPr>
            <p:cNvPr id="8" name="TextBox 7">
              <a:extLst>
                <a:ext uri="{FF2B5EF4-FFF2-40B4-BE49-F238E27FC236}">
                  <a16:creationId xmlns:a16="http://schemas.microsoft.com/office/drawing/2014/main" id="{3F666080-5D4C-0A52-DA80-E60197259EE3}"/>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solidFill>
                    <a:schemeClr val="tx2">
                      <a:lumMod val="10000"/>
                    </a:schemeClr>
                  </a:solidFill>
                  <a:effectLst/>
                  <a:latin typeface="Franklin Gothic Demi" panose="020B0603020102020204" pitchFamily="34" charset="0"/>
                </a:rPr>
                <a:t>North Carolina Building Our Largest </a:t>
              </a:r>
              <a:br>
                <a:rPr lang="en-US" sz="800" b="1" u="none" strike="noStrike" dirty="0">
                  <a:solidFill>
                    <a:schemeClr val="tx2">
                      <a:lumMod val="10000"/>
                    </a:schemeClr>
                  </a:solidFill>
                  <a:effectLst/>
                  <a:latin typeface="Franklin Gothic Demi" panose="020B0603020102020204" pitchFamily="34" charset="0"/>
                </a:rPr>
              </a:br>
              <a:r>
                <a:rPr lang="en-US" sz="800" b="1" u="none" strike="noStrike" dirty="0">
                  <a:solidFill>
                    <a:schemeClr val="tx2">
                      <a:lumMod val="10000"/>
                    </a:schemeClr>
                  </a:solidFill>
                  <a:effectLst/>
                  <a:latin typeface="Franklin Gothic Demi" panose="020B0603020102020204" pitchFamily="34" charset="0"/>
                </a:rPr>
                <a:t>Dementia (NC BOLD) Infrastructure Project</a:t>
              </a:r>
              <a:endParaRPr lang="en-US" sz="800" b="1" dirty="0">
                <a:solidFill>
                  <a:schemeClr val="tx2">
                    <a:lumMod val="10000"/>
                  </a:schemeClr>
                </a:solidFill>
                <a:latin typeface="Franklin Gothic Demi" panose="020B0603020102020204" pitchFamily="34" charset="0"/>
              </a:endParaRPr>
            </a:p>
          </p:txBody>
        </p:sp>
      </p:grpSp>
    </p:spTree>
    <p:extLst>
      <p:ext uri="{BB962C8B-B14F-4D97-AF65-F5344CB8AC3E}">
        <p14:creationId xmlns:p14="http://schemas.microsoft.com/office/powerpoint/2010/main" val="381978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rectangle on a green background&#10;&#10;Description automatically generated">
            <a:extLst>
              <a:ext uri="{FF2B5EF4-FFF2-40B4-BE49-F238E27FC236}">
                <a16:creationId xmlns:a16="http://schemas.microsoft.com/office/drawing/2014/main" id="{671DB94F-B233-2AF3-8F8D-C92E58924292}"/>
              </a:ext>
            </a:extLst>
          </p:cNvPr>
          <p:cNvPicPr>
            <a:picLocks noChangeAspect="1"/>
          </p:cNvPicPr>
          <p:nvPr/>
        </p:nvPicPr>
        <p:blipFill rotWithShape="1">
          <a:blip r:embed="rId2">
            <a:extLst>
              <a:ext uri="{28A0092B-C50C-407E-A947-70E740481C1C}">
                <a14:useLocalDpi xmlns:a14="http://schemas.microsoft.com/office/drawing/2010/main" val="0"/>
              </a:ext>
            </a:extLst>
          </a:blip>
          <a:srcRect t="20880" r="41741" b="20861"/>
          <a:stretch/>
        </p:blipFill>
        <p:spPr>
          <a:xfrm>
            <a:off x="-1" y="2142"/>
            <a:ext cx="12195813" cy="6855858"/>
          </a:xfrm>
          <a:prstGeom prst="rect">
            <a:avLst/>
          </a:prstGeom>
        </p:spPr>
      </p:pic>
      <p:sp>
        <p:nvSpPr>
          <p:cNvPr id="6" name="Title 3">
            <a:extLst>
              <a:ext uri="{FF2B5EF4-FFF2-40B4-BE49-F238E27FC236}">
                <a16:creationId xmlns:a16="http://schemas.microsoft.com/office/drawing/2014/main" id="{0E244BF6-0FC3-0516-96E8-DF370622BFF1}"/>
              </a:ext>
            </a:extLst>
          </p:cNvPr>
          <p:cNvSpPr txBox="1">
            <a:spLocks/>
          </p:cNvSpPr>
          <p:nvPr/>
        </p:nvSpPr>
        <p:spPr>
          <a:xfrm>
            <a:off x="0" y="2790848"/>
            <a:ext cx="12192000" cy="1371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cap="all" baseline="0">
                <a:solidFill>
                  <a:schemeClr val="tx1"/>
                </a:solidFill>
                <a:latin typeface="+mj-lt"/>
                <a:ea typeface="+mj-ea"/>
                <a:cs typeface="+mj-cs"/>
              </a:defRPr>
            </a:lvl1pPr>
          </a:lstStyle>
          <a:p>
            <a:pPr algn="ctr"/>
            <a:r>
              <a:rPr lang="en-US" sz="8500" cap="none" dirty="0">
                <a:solidFill>
                  <a:schemeClr val="bg1"/>
                </a:solidFill>
                <a:latin typeface="Franklin Gothic Medium" panose="020B0603020102020204" pitchFamily="34" charset="0"/>
              </a:rPr>
              <a:t>Thoughts and Questions?</a:t>
            </a:r>
          </a:p>
        </p:txBody>
      </p:sp>
      <p:grpSp>
        <p:nvGrpSpPr>
          <p:cNvPr id="7" name="Group 6">
            <a:extLst>
              <a:ext uri="{FF2B5EF4-FFF2-40B4-BE49-F238E27FC236}">
                <a16:creationId xmlns:a16="http://schemas.microsoft.com/office/drawing/2014/main" id="{B418BB1C-9B5E-8CC1-244D-003D24A62A77}"/>
              </a:ext>
            </a:extLst>
          </p:cNvPr>
          <p:cNvGrpSpPr/>
          <p:nvPr/>
        </p:nvGrpSpPr>
        <p:grpSpPr>
          <a:xfrm>
            <a:off x="2855389" y="5286876"/>
            <a:ext cx="7235621" cy="646331"/>
            <a:chOff x="403135" y="5286876"/>
            <a:chExt cx="7235621" cy="646331"/>
          </a:xfrm>
        </p:grpSpPr>
        <p:pic>
          <p:nvPicPr>
            <p:cNvPr id="8" name="Picture 7" descr="A blue and white logo with a brain&#10;&#10;Description automatically generated">
              <a:extLst>
                <a:ext uri="{FF2B5EF4-FFF2-40B4-BE49-F238E27FC236}">
                  <a16:creationId xmlns:a16="http://schemas.microsoft.com/office/drawing/2014/main" id="{C4CFE301-3D74-7460-E6AD-2C6140C7445A}"/>
                </a:ext>
              </a:extLst>
            </p:cNvPr>
            <p:cNvPicPr>
              <a:picLocks noChangeAspect="1"/>
            </p:cNvPicPr>
            <p:nvPr/>
          </p:nvPicPr>
          <p:blipFill>
            <a:blip r:embed="rId3"/>
            <a:stretch>
              <a:fillRect/>
            </a:stretch>
          </p:blipFill>
          <p:spPr>
            <a:xfrm>
              <a:off x="403135" y="5326314"/>
              <a:ext cx="2373403" cy="570031"/>
            </a:xfrm>
            <a:prstGeom prst="rect">
              <a:avLst/>
            </a:prstGeom>
          </p:spPr>
        </p:pic>
        <p:sp>
          <p:nvSpPr>
            <p:cNvPr id="9" name="TextBox 8">
              <a:extLst>
                <a:ext uri="{FF2B5EF4-FFF2-40B4-BE49-F238E27FC236}">
                  <a16:creationId xmlns:a16="http://schemas.microsoft.com/office/drawing/2014/main" id="{75B85457-10A7-DEB8-5B3C-F5521AEE0578}"/>
                </a:ext>
              </a:extLst>
            </p:cNvPr>
            <p:cNvSpPr txBox="1"/>
            <p:nvPr/>
          </p:nvSpPr>
          <p:spPr>
            <a:xfrm>
              <a:off x="2855742" y="5286876"/>
              <a:ext cx="4783014" cy="646331"/>
            </a:xfrm>
            <a:prstGeom prst="rect">
              <a:avLst/>
            </a:prstGeom>
            <a:noFill/>
          </p:spPr>
          <p:txBody>
            <a:bodyPr wrap="square" rtlCol="0">
              <a:spAutoFit/>
            </a:bodyPr>
            <a:lstStyle/>
            <a:p>
              <a:r>
                <a:rPr lang="en-US" b="1" u="none" strike="noStrike" dirty="0">
                  <a:solidFill>
                    <a:schemeClr val="tx2">
                      <a:lumMod val="10000"/>
                    </a:schemeClr>
                  </a:solidFill>
                  <a:effectLst/>
                  <a:latin typeface="Franklin Gothic Demi" panose="020B0603020102020204" pitchFamily="34" charset="0"/>
                </a:rPr>
                <a:t>North Carolina Building Our Largest </a:t>
              </a:r>
              <a:br>
                <a:rPr lang="en-US" b="1" u="none" strike="noStrike" dirty="0">
                  <a:solidFill>
                    <a:schemeClr val="tx2">
                      <a:lumMod val="10000"/>
                    </a:schemeClr>
                  </a:solidFill>
                  <a:effectLst/>
                  <a:latin typeface="Franklin Gothic Demi" panose="020B0603020102020204" pitchFamily="34" charset="0"/>
                </a:rPr>
              </a:br>
              <a:r>
                <a:rPr lang="en-US" b="1" u="none" strike="noStrike" dirty="0">
                  <a:solidFill>
                    <a:schemeClr val="tx2">
                      <a:lumMod val="10000"/>
                    </a:schemeClr>
                  </a:solidFill>
                  <a:effectLst/>
                  <a:latin typeface="Franklin Gothic Demi" panose="020B0603020102020204" pitchFamily="34" charset="0"/>
                </a:rPr>
                <a:t>Dementia (NC BOLD) Infrastructure Project</a:t>
              </a:r>
              <a:endParaRPr lang="en-US" b="1" dirty="0">
                <a:solidFill>
                  <a:schemeClr val="tx2">
                    <a:lumMod val="10000"/>
                  </a:schemeClr>
                </a:solidFill>
                <a:latin typeface="Franklin Gothic Demi" panose="020B0603020102020204" pitchFamily="34" charset="0"/>
              </a:endParaRPr>
            </a:p>
          </p:txBody>
        </p:sp>
      </p:grpSp>
    </p:spTree>
    <p:extLst>
      <p:ext uri="{BB962C8B-B14F-4D97-AF65-F5344CB8AC3E}">
        <p14:creationId xmlns:p14="http://schemas.microsoft.com/office/powerpoint/2010/main" val="2205322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gital art of brain">
            <a:extLst>
              <a:ext uri="{FF2B5EF4-FFF2-40B4-BE49-F238E27FC236}">
                <a16:creationId xmlns:a16="http://schemas.microsoft.com/office/drawing/2014/main" id="{1A2B7BDA-DF2B-B754-0361-1D17DDA725C9}"/>
              </a:ext>
            </a:extLst>
          </p:cNvPr>
          <p:cNvPicPr>
            <a:picLocks noChangeAspect="1"/>
          </p:cNvPicPr>
          <p:nvPr/>
        </p:nvPicPr>
        <p:blipFill rotWithShape="1">
          <a:blip r:embed="rId2"/>
          <a:srcRect l="25672" r="25456" b="6161"/>
          <a:stretch/>
        </p:blipFill>
        <p:spPr>
          <a:xfrm>
            <a:off x="5842538" y="10"/>
            <a:ext cx="6349461" cy="6857990"/>
          </a:xfrm>
          <a:prstGeom prst="rect">
            <a:avLst/>
          </a:prstGeom>
        </p:spPr>
      </p:pic>
      <p:sp>
        <p:nvSpPr>
          <p:cNvPr id="5" name="Title 1">
            <a:extLst>
              <a:ext uri="{FF2B5EF4-FFF2-40B4-BE49-F238E27FC236}">
                <a16:creationId xmlns:a16="http://schemas.microsoft.com/office/drawing/2014/main" id="{99ACFF11-6A7B-3478-6B39-B198C42B2C18}"/>
              </a:ext>
            </a:extLst>
          </p:cNvPr>
          <p:cNvSpPr txBox="1">
            <a:spLocks/>
          </p:cNvSpPr>
          <p:nvPr/>
        </p:nvSpPr>
        <p:spPr>
          <a:xfrm>
            <a:off x="-246665" y="3046226"/>
            <a:ext cx="5698342" cy="1373070"/>
          </a:xfrm>
          <a:prstGeom prst="rect">
            <a:avLst/>
          </a:prstGeom>
        </p:spPr>
        <p:txBody>
          <a:bodyPr anchor="b">
            <a:noAutofit/>
          </a:bodyPr>
          <a:lstStyle>
            <a:lvl1pPr algn="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dirty="0">
                <a:solidFill>
                  <a:schemeClr val="bg1"/>
                </a:solidFill>
                <a:latin typeface="Franklin Gothic Medium" panose="020B0603020102020204" pitchFamily="34" charset="0"/>
              </a:rPr>
              <a:t>HEARING HEALTH IS BRAIN HEALTH FOR NC RESIDENTS</a:t>
            </a:r>
            <a:endParaRPr lang="en-US" dirty="0">
              <a:solidFill>
                <a:schemeClr val="bg1"/>
              </a:solidFill>
              <a:latin typeface="Franklin Gothic Medium" panose="020B0603020102020204" pitchFamily="34" charset="0"/>
            </a:endParaRPr>
          </a:p>
        </p:txBody>
      </p:sp>
      <p:cxnSp>
        <p:nvCxnSpPr>
          <p:cNvPr id="2" name="Straight Connector 1">
            <a:extLst>
              <a:ext uri="{FF2B5EF4-FFF2-40B4-BE49-F238E27FC236}">
                <a16:creationId xmlns:a16="http://schemas.microsoft.com/office/drawing/2014/main" id="{5419EA52-E2FB-4BCA-50A0-C2E3BF82B857}"/>
              </a:ext>
            </a:extLst>
          </p:cNvPr>
          <p:cNvCxnSpPr>
            <a:cxnSpLocks/>
          </p:cNvCxnSpPr>
          <p:nvPr/>
        </p:nvCxnSpPr>
        <p:spPr>
          <a:xfrm>
            <a:off x="5842539" y="0"/>
            <a:ext cx="0" cy="685799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CDC746B7-FCE7-3BA4-11FF-C8CB770BC959}"/>
              </a:ext>
            </a:extLst>
          </p:cNvPr>
          <p:cNvGrpSpPr/>
          <p:nvPr/>
        </p:nvGrpSpPr>
        <p:grpSpPr>
          <a:xfrm>
            <a:off x="254580" y="5286876"/>
            <a:ext cx="5609405" cy="923330"/>
            <a:chOff x="403135" y="5286876"/>
            <a:chExt cx="5609405" cy="923330"/>
          </a:xfrm>
        </p:grpSpPr>
        <p:pic>
          <p:nvPicPr>
            <p:cNvPr id="9" name="Picture 8" descr="A blue and white logo with a brain&#10;&#10;Description automatically generated">
              <a:extLst>
                <a:ext uri="{FF2B5EF4-FFF2-40B4-BE49-F238E27FC236}">
                  <a16:creationId xmlns:a16="http://schemas.microsoft.com/office/drawing/2014/main" id="{58DE85EF-8BAC-1AF5-B955-926141FF2E2D}"/>
                </a:ext>
              </a:extLst>
            </p:cNvPr>
            <p:cNvPicPr>
              <a:picLocks noChangeAspect="1"/>
            </p:cNvPicPr>
            <p:nvPr/>
          </p:nvPicPr>
          <p:blipFill>
            <a:blip r:embed="rId3"/>
            <a:stretch>
              <a:fillRect/>
            </a:stretch>
          </p:blipFill>
          <p:spPr>
            <a:xfrm>
              <a:off x="403135" y="5326314"/>
              <a:ext cx="2373403" cy="570031"/>
            </a:xfrm>
            <a:prstGeom prst="rect">
              <a:avLst/>
            </a:prstGeom>
          </p:spPr>
        </p:pic>
        <p:sp>
          <p:nvSpPr>
            <p:cNvPr id="10" name="TextBox 9">
              <a:extLst>
                <a:ext uri="{FF2B5EF4-FFF2-40B4-BE49-F238E27FC236}">
                  <a16:creationId xmlns:a16="http://schemas.microsoft.com/office/drawing/2014/main" id="{9E5D77AA-57EE-2577-EA28-9C5EB5F9975B}"/>
                </a:ext>
              </a:extLst>
            </p:cNvPr>
            <p:cNvSpPr txBox="1"/>
            <p:nvPr/>
          </p:nvSpPr>
          <p:spPr>
            <a:xfrm>
              <a:off x="2855742" y="5286876"/>
              <a:ext cx="3156798" cy="923330"/>
            </a:xfrm>
            <a:prstGeom prst="rect">
              <a:avLst/>
            </a:prstGeom>
            <a:noFill/>
          </p:spPr>
          <p:txBody>
            <a:bodyPr wrap="square" rtlCol="0">
              <a:spAutoFit/>
            </a:bodyPr>
            <a:lstStyle/>
            <a:p>
              <a:r>
                <a:rPr lang="en-US" b="1" u="none" strike="noStrike" dirty="0">
                  <a:solidFill>
                    <a:schemeClr val="tx2">
                      <a:lumMod val="10000"/>
                    </a:schemeClr>
                  </a:solidFill>
                  <a:effectLst/>
                  <a:latin typeface="Franklin Gothic Demi" panose="020B0603020102020204" pitchFamily="34" charset="0"/>
                </a:rPr>
                <a:t>North Carolina Building Our Largest Dementia (NC BOLD) Infrastructure Project</a:t>
              </a:r>
              <a:endParaRPr lang="en-US" b="1" dirty="0">
                <a:solidFill>
                  <a:schemeClr val="tx2">
                    <a:lumMod val="10000"/>
                  </a:schemeClr>
                </a:solidFill>
                <a:latin typeface="Franklin Gothic Demi" panose="020B0603020102020204" pitchFamily="34" charset="0"/>
              </a:endParaRPr>
            </a:p>
          </p:txBody>
        </p:sp>
      </p:grpSp>
    </p:spTree>
    <p:extLst>
      <p:ext uri="{BB962C8B-B14F-4D97-AF65-F5344CB8AC3E}">
        <p14:creationId xmlns:p14="http://schemas.microsoft.com/office/powerpoint/2010/main" val="2928035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F7BC-CA1D-7056-C6CC-F187877BA9AD}"/>
              </a:ext>
            </a:extLst>
          </p:cNvPr>
          <p:cNvSpPr>
            <a:spLocks noGrp="1"/>
          </p:cNvSpPr>
          <p:nvPr>
            <p:ph type="title"/>
          </p:nvPr>
        </p:nvSpPr>
        <p:spPr/>
        <p:txBody>
          <a:bodyPr/>
          <a:lstStyle/>
          <a:p>
            <a:endParaRPr lang="en-US"/>
          </a:p>
        </p:txBody>
      </p:sp>
      <p:pic>
        <p:nvPicPr>
          <p:cNvPr id="6" name="Online Media 5" title="1 in 3 dementia cases preventable">
            <a:hlinkClick r:id="" action="ppaction://media"/>
            <a:extLst>
              <a:ext uri="{FF2B5EF4-FFF2-40B4-BE49-F238E27FC236}">
                <a16:creationId xmlns:a16="http://schemas.microsoft.com/office/drawing/2014/main" id="{1AD79851-F352-2078-5D94-1A2AF5AE1019}"/>
              </a:ext>
            </a:extLst>
          </p:cNvPr>
          <p:cNvPicPr>
            <a:picLocks noGrp="1" noRot="1" noChangeAspect="1"/>
          </p:cNvPicPr>
          <p:nvPr>
            <p:ph idx="1"/>
            <a:videoFile r:link="rId1"/>
          </p:nvPr>
        </p:nvPicPr>
        <p:blipFill>
          <a:blip r:embed="rId4"/>
          <a:stretch>
            <a:fillRect/>
          </a:stretch>
        </p:blipFill>
        <p:spPr>
          <a:xfrm>
            <a:off x="1089097" y="0"/>
            <a:ext cx="11107406" cy="6276109"/>
          </a:xfrm>
          <a:prstGeom prst="rect">
            <a:avLst/>
          </a:prstGeom>
        </p:spPr>
      </p:pic>
      <p:sp>
        <p:nvSpPr>
          <p:cNvPr id="4" name="Footer Placeholder 3">
            <a:extLst>
              <a:ext uri="{FF2B5EF4-FFF2-40B4-BE49-F238E27FC236}">
                <a16:creationId xmlns:a16="http://schemas.microsoft.com/office/drawing/2014/main" id="{662C770A-B92F-EB19-AC6C-E8701DC632BF}"/>
              </a:ext>
            </a:extLst>
          </p:cNvPr>
          <p:cNvSpPr>
            <a:spLocks noGrp="1"/>
          </p:cNvSpPr>
          <p:nvPr>
            <p:ph type="ftr" sz="quarter" idx="11"/>
          </p:nvPr>
        </p:nvSpPr>
        <p:spPr>
          <a:xfrm>
            <a:off x="9203143" y="6448425"/>
            <a:ext cx="8290560" cy="180976"/>
          </a:xfrm>
        </p:spPr>
        <p:txBody>
          <a:bodyPr/>
          <a:lstStyle/>
          <a:p>
            <a:r>
              <a:rPr lang="en-US" dirty="0" err="1"/>
              <a:t>www.theaudiologyproject.com</a:t>
            </a:r>
            <a:r>
              <a:rPr lang="en-US" dirty="0"/>
              <a:t> </a:t>
            </a:r>
          </a:p>
        </p:txBody>
      </p:sp>
      <p:sp>
        <p:nvSpPr>
          <p:cNvPr id="5" name="Slide Number Placeholder 4">
            <a:extLst>
              <a:ext uri="{FF2B5EF4-FFF2-40B4-BE49-F238E27FC236}">
                <a16:creationId xmlns:a16="http://schemas.microsoft.com/office/drawing/2014/main" id="{FA47AE2D-DF42-204E-2CF0-3ECB2B0C826D}"/>
              </a:ext>
            </a:extLst>
          </p:cNvPr>
          <p:cNvSpPr>
            <a:spLocks noGrp="1"/>
          </p:cNvSpPr>
          <p:nvPr>
            <p:ph type="sldNum" sz="quarter" idx="12"/>
          </p:nvPr>
        </p:nvSpPr>
        <p:spPr/>
        <p:txBody>
          <a:bodyPr/>
          <a:lstStyle/>
          <a:p>
            <a:fld id="{34C99D79-8A4B-4031-B1E0-AF26F8EDF2BC}" type="slidenum">
              <a:rPr lang="en-US" smtClean="0"/>
              <a:t>3</a:t>
            </a:fld>
            <a:endParaRPr lang="en-US"/>
          </a:p>
        </p:txBody>
      </p:sp>
      <p:grpSp>
        <p:nvGrpSpPr>
          <p:cNvPr id="9" name="Group 8">
            <a:extLst>
              <a:ext uri="{FF2B5EF4-FFF2-40B4-BE49-F238E27FC236}">
                <a16:creationId xmlns:a16="http://schemas.microsoft.com/office/drawing/2014/main" id="{15A1F067-48AE-E6F5-D585-E28E9FCE9883}"/>
              </a:ext>
            </a:extLst>
          </p:cNvPr>
          <p:cNvGrpSpPr/>
          <p:nvPr/>
        </p:nvGrpSpPr>
        <p:grpSpPr>
          <a:xfrm>
            <a:off x="108557" y="6457806"/>
            <a:ext cx="4117754" cy="338554"/>
            <a:chOff x="403135" y="5286876"/>
            <a:chExt cx="7925319" cy="651604"/>
          </a:xfrm>
        </p:grpSpPr>
        <p:pic>
          <p:nvPicPr>
            <p:cNvPr id="10" name="Picture 9" descr="A blue and white logo with a brain&#10;&#10;Description automatically generated">
              <a:extLst>
                <a:ext uri="{FF2B5EF4-FFF2-40B4-BE49-F238E27FC236}">
                  <a16:creationId xmlns:a16="http://schemas.microsoft.com/office/drawing/2014/main" id="{4DC1D9CC-9CA8-3301-6374-4B3BF968E468}"/>
                </a:ext>
              </a:extLst>
            </p:cNvPr>
            <p:cNvPicPr>
              <a:picLocks noChangeAspect="1"/>
            </p:cNvPicPr>
            <p:nvPr/>
          </p:nvPicPr>
          <p:blipFill>
            <a:blip r:embed="rId5"/>
            <a:stretch>
              <a:fillRect/>
            </a:stretch>
          </p:blipFill>
          <p:spPr>
            <a:xfrm>
              <a:off x="403135" y="5326314"/>
              <a:ext cx="2373403" cy="570031"/>
            </a:xfrm>
            <a:prstGeom prst="rect">
              <a:avLst/>
            </a:prstGeom>
          </p:spPr>
        </p:pic>
        <p:sp>
          <p:nvSpPr>
            <p:cNvPr id="11" name="TextBox 10">
              <a:extLst>
                <a:ext uri="{FF2B5EF4-FFF2-40B4-BE49-F238E27FC236}">
                  <a16:creationId xmlns:a16="http://schemas.microsoft.com/office/drawing/2014/main" id="{60471DBA-EAF4-159B-94E8-C5FE6C757066}"/>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solidFill>
                    <a:schemeClr val="tx2">
                      <a:lumMod val="10000"/>
                    </a:schemeClr>
                  </a:solidFill>
                  <a:effectLst/>
                  <a:latin typeface="Franklin Gothic Demi" panose="020B0603020102020204" pitchFamily="34" charset="0"/>
                </a:rPr>
                <a:t>North Carolina Building Our Largest </a:t>
              </a:r>
              <a:br>
                <a:rPr lang="en-US" sz="800" b="1" u="none" strike="noStrike" dirty="0">
                  <a:solidFill>
                    <a:schemeClr val="tx2">
                      <a:lumMod val="10000"/>
                    </a:schemeClr>
                  </a:solidFill>
                  <a:effectLst/>
                  <a:latin typeface="Franklin Gothic Demi" panose="020B0603020102020204" pitchFamily="34" charset="0"/>
                </a:rPr>
              </a:br>
              <a:r>
                <a:rPr lang="en-US" sz="800" b="1" u="none" strike="noStrike" dirty="0">
                  <a:solidFill>
                    <a:schemeClr val="tx2">
                      <a:lumMod val="10000"/>
                    </a:schemeClr>
                  </a:solidFill>
                  <a:effectLst/>
                  <a:latin typeface="Franklin Gothic Demi" panose="020B0603020102020204" pitchFamily="34" charset="0"/>
                </a:rPr>
                <a:t>Dementia (NC BOLD) Infrastructure Project</a:t>
              </a:r>
              <a:endParaRPr lang="en-US" sz="800" b="1" dirty="0">
                <a:solidFill>
                  <a:schemeClr val="tx2">
                    <a:lumMod val="10000"/>
                  </a:schemeClr>
                </a:solidFill>
                <a:latin typeface="Franklin Gothic Demi" panose="020B0603020102020204" pitchFamily="34" charset="0"/>
              </a:endParaRPr>
            </a:p>
          </p:txBody>
        </p:sp>
      </p:grpSp>
    </p:spTree>
    <p:extLst>
      <p:ext uri="{BB962C8B-B14F-4D97-AF65-F5344CB8AC3E}">
        <p14:creationId xmlns:p14="http://schemas.microsoft.com/office/powerpoint/2010/main" val="238514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759" y="157480"/>
            <a:ext cx="11934241" cy="1341120"/>
          </a:xfrm>
        </p:spPr>
        <p:txBody>
          <a:bodyPr vert="horz" lIns="91352" tIns="45676" rIns="91352" bIns="45676" anchor="ctr">
            <a:normAutofit/>
          </a:bodyPr>
          <a:lstStyle/>
          <a:p>
            <a:r>
              <a:rPr lang="en-US" sz="4200" b="1" kern="1200" dirty="0">
                <a:latin typeface="Franklin Gothic Medium" panose="020B0603020102020204" pitchFamily="34" charset="0"/>
              </a:rPr>
              <a:t>HEARING SCREENING WILL START THE PROCESS</a:t>
            </a:r>
          </a:p>
        </p:txBody>
      </p:sp>
      <p:sp>
        <p:nvSpPr>
          <p:cNvPr id="4" name="Slide Number Placeholder 3"/>
          <p:cNvSpPr>
            <a:spLocks noGrp="1"/>
          </p:cNvSpPr>
          <p:nvPr>
            <p:ph type="sldNum" sz="quarter" idx="12"/>
          </p:nvPr>
        </p:nvSpPr>
        <p:spPr>
          <a:xfrm>
            <a:off x="1" y="1498011"/>
            <a:ext cx="711200" cy="244476"/>
          </a:xfrm>
        </p:spPr>
        <p:txBody>
          <a:bodyPr vert="horz" lIns="91352" tIns="45676" rIns="91352" bIns="45676" anchor="ctr" anchorCtr="0">
            <a:normAutofit/>
          </a:bodyPr>
          <a:lstStyle/>
          <a:p>
            <a:pPr marR="0" lvl="0" indent="0" fontAlgn="auto">
              <a:lnSpc>
                <a:spcPct val="90000"/>
              </a:lnSpc>
              <a:spcBef>
                <a:spcPts val="0"/>
              </a:spcBef>
              <a:spcAft>
                <a:spcPts val="600"/>
              </a:spcAft>
              <a:buClrTx/>
              <a:buSzTx/>
              <a:buFontTx/>
              <a:buNone/>
              <a:tabLst/>
              <a:defRPr/>
            </a:pPr>
            <a:fld id="{34C99D79-8A4B-4031-B1E0-AF26F8EDF2BC}" type="slidenum">
              <a:rPr kumimoji="0" lang="en-US" sz="1000" i="0" u="none" strike="noStrike" cap="none" spc="0" normalizeH="0" baseline="0" noProof="0">
                <a:ln>
                  <a:noFill/>
                </a:ln>
                <a:effectLst/>
                <a:uLnTx/>
                <a:uFillTx/>
              </a:rPr>
              <a:pPr marR="0" lvl="0" indent="0" fontAlgn="auto">
                <a:lnSpc>
                  <a:spcPct val="90000"/>
                </a:lnSpc>
                <a:spcBef>
                  <a:spcPts val="0"/>
                </a:spcBef>
                <a:spcAft>
                  <a:spcPts val="600"/>
                </a:spcAft>
                <a:buClrTx/>
                <a:buSzTx/>
                <a:buFontTx/>
                <a:buNone/>
                <a:tabLst/>
                <a:defRPr/>
              </a:pPr>
              <a:t>4</a:t>
            </a:fld>
            <a:endParaRPr kumimoji="0" lang="en-US" sz="1000" i="0" u="none" strike="noStrike" cap="none" spc="0" normalizeH="0" baseline="0" noProof="0">
              <a:ln>
                <a:noFill/>
              </a:ln>
              <a:effectLst/>
              <a:uLnTx/>
              <a:uFillTx/>
            </a:endParaRPr>
          </a:p>
        </p:txBody>
      </p:sp>
      <p:sp>
        <p:nvSpPr>
          <p:cNvPr id="5" name="TextBox 4"/>
          <p:cNvSpPr txBox="1"/>
          <p:nvPr/>
        </p:nvSpPr>
        <p:spPr>
          <a:xfrm>
            <a:off x="332509" y="1498011"/>
            <a:ext cx="3214255" cy="4572589"/>
          </a:xfrm>
          <a:prstGeom prst="rect">
            <a:avLst/>
          </a:prstGeom>
          <a:solidFill>
            <a:schemeClr val="accent2"/>
          </a:solidFill>
          <a:ln w="50800" cap="sq" cmpd="dbl" algn="ctr">
            <a:solidFill>
              <a:schemeClr val="accent2"/>
            </a:solidFill>
            <a:prstDash val="solid"/>
            <a:miter lim="800000"/>
          </a:ln>
          <a:effectLst/>
        </p:spPr>
        <p:txBody>
          <a:bodyPr vert="horz" lIns="137028" tIns="182715" rIns="137028" bIns="91352" rtlCol="0">
            <a:normAutofit/>
          </a:bodyPr>
          <a:lstStyle/>
          <a:p>
            <a:pPr marR="0" defTabSz="1218895" fontAlgn="auto">
              <a:spcBef>
                <a:spcPts val="933"/>
              </a:spcBef>
              <a:spcAft>
                <a:spcPts val="1333"/>
              </a:spcAft>
              <a:buClr>
                <a:schemeClr val="accent2"/>
              </a:buClr>
              <a:buSzPct val="60000"/>
              <a:tabLst/>
              <a:defRPr/>
            </a:pPr>
            <a:r>
              <a:rPr kumimoji="0" lang="en-US" sz="2399" b="0" i="0" u="none" strike="noStrike" kern="1200" cap="none" spc="0" normalizeH="0" baseline="0" noProof="0" dirty="0">
                <a:ln>
                  <a:noFill/>
                </a:ln>
                <a:solidFill>
                  <a:schemeClr val="lt1"/>
                </a:solidFill>
                <a:effectLst/>
                <a:uLnTx/>
                <a:uFillTx/>
                <a:latin typeface="+mn-lt"/>
                <a:ea typeface="+mn-ea"/>
                <a:cs typeface="+mn-cs"/>
                <a:hlinkClick r:id="rId3"/>
              </a:rPr>
              <a:t>https://www</a:t>
            </a:r>
            <a:r>
              <a:rPr kumimoji="0" lang="en-US" sz="2399" b="0" i="0" u="none" strike="noStrike" kern="1200" cap="none" spc="0" normalizeH="0" baseline="0" noProof="0" dirty="0">
                <a:ln>
                  <a:noFill/>
                </a:ln>
                <a:solidFill>
                  <a:schemeClr val="lt1"/>
                </a:solidFill>
                <a:effectLst/>
                <a:uLnTx/>
                <a:uFillTx/>
                <a:latin typeface="+mn-lt"/>
                <a:ea typeface="+mn-ea"/>
                <a:cs typeface="+mn-cs"/>
              </a:rPr>
              <a:t>.</a:t>
            </a:r>
          </a:p>
          <a:p>
            <a:pPr marR="0" defTabSz="1218895" fontAlgn="auto">
              <a:spcBef>
                <a:spcPts val="933"/>
              </a:spcBef>
              <a:spcAft>
                <a:spcPts val="1333"/>
              </a:spcAft>
              <a:buClr>
                <a:schemeClr val="accent2"/>
              </a:buClr>
              <a:buSzPct val="60000"/>
              <a:tabLst/>
              <a:defRPr/>
            </a:pPr>
            <a:r>
              <a:rPr kumimoji="0" lang="en-US" sz="2399" b="0" i="0" u="none" strike="noStrike" kern="1200" cap="none" spc="0" normalizeH="0" baseline="0" noProof="0" dirty="0" err="1">
                <a:ln>
                  <a:noFill/>
                </a:ln>
                <a:solidFill>
                  <a:schemeClr val="lt1"/>
                </a:solidFill>
                <a:effectLst/>
                <a:uLnTx/>
                <a:uFillTx/>
                <a:latin typeface="+mn-lt"/>
                <a:ea typeface="+mn-ea"/>
                <a:cs typeface="+mn-cs"/>
              </a:rPr>
              <a:t>Theaudiology</a:t>
            </a:r>
            <a:endParaRPr kumimoji="0" lang="en-US" sz="2399" b="0" i="0" u="none" strike="noStrike" kern="1200" cap="none" spc="0" normalizeH="0" baseline="0" noProof="0" dirty="0">
              <a:ln>
                <a:noFill/>
              </a:ln>
              <a:solidFill>
                <a:schemeClr val="lt1"/>
              </a:solidFill>
              <a:effectLst/>
              <a:uLnTx/>
              <a:uFillTx/>
              <a:latin typeface="+mn-lt"/>
              <a:ea typeface="+mn-ea"/>
              <a:cs typeface="+mn-cs"/>
            </a:endParaRPr>
          </a:p>
          <a:p>
            <a:pPr marR="0" defTabSz="1218895" fontAlgn="auto">
              <a:spcBef>
                <a:spcPts val="933"/>
              </a:spcBef>
              <a:spcAft>
                <a:spcPts val="1333"/>
              </a:spcAft>
              <a:buClr>
                <a:schemeClr val="accent2"/>
              </a:buClr>
              <a:buSzPct val="60000"/>
              <a:tabLst/>
              <a:defRPr/>
            </a:pPr>
            <a:r>
              <a:rPr kumimoji="0" lang="en-US" sz="2399" b="0" i="0" u="none" strike="noStrike" kern="1200" cap="none" spc="0" normalizeH="0" baseline="0" noProof="0" dirty="0">
                <a:ln>
                  <a:noFill/>
                </a:ln>
                <a:solidFill>
                  <a:schemeClr val="lt1"/>
                </a:solidFill>
                <a:effectLst/>
                <a:uLnTx/>
                <a:uFillTx/>
                <a:latin typeface="+mn-lt"/>
                <a:ea typeface="+mn-ea"/>
                <a:cs typeface="+mn-cs"/>
              </a:rPr>
              <a:t>project.com/</a:t>
            </a:r>
          </a:p>
          <a:p>
            <a:pPr marR="0" defTabSz="1218895" fontAlgn="auto">
              <a:spcBef>
                <a:spcPts val="933"/>
              </a:spcBef>
              <a:spcAft>
                <a:spcPts val="1333"/>
              </a:spcAft>
              <a:buClr>
                <a:schemeClr val="accent2"/>
              </a:buClr>
              <a:buSzPct val="60000"/>
              <a:tabLst/>
              <a:defRPr/>
            </a:pPr>
            <a:r>
              <a:rPr kumimoji="0" lang="en-US" sz="2399" b="0" i="0" u="none" strike="noStrike" kern="1200" cap="none" spc="0" normalizeH="0" baseline="0" noProof="0" dirty="0" err="1">
                <a:ln>
                  <a:noFill/>
                </a:ln>
                <a:solidFill>
                  <a:schemeClr val="lt1"/>
                </a:solidFill>
                <a:effectLst/>
                <a:uLnTx/>
                <a:uFillTx/>
                <a:latin typeface="+mn-lt"/>
                <a:ea typeface="+mn-ea"/>
                <a:cs typeface="+mn-cs"/>
              </a:rPr>
              <a:t>hearscreenusa</a:t>
            </a:r>
            <a:r>
              <a:rPr kumimoji="0" lang="en-US" sz="2399" b="0" i="0" u="none" strike="noStrike" kern="1200" cap="none" spc="0" normalizeH="0" baseline="0" noProof="0" dirty="0">
                <a:ln>
                  <a:noFill/>
                </a:ln>
                <a:solidFill>
                  <a:schemeClr val="lt1"/>
                </a:solidFill>
                <a:effectLst/>
                <a:uLnTx/>
                <a:uFillTx/>
                <a:latin typeface="+mn-lt"/>
                <a:ea typeface="+mn-ea"/>
                <a:cs typeface="+mn-cs"/>
              </a:rPr>
              <a:t> </a:t>
            </a:r>
          </a:p>
        </p:txBody>
      </p:sp>
      <p:pic>
        <p:nvPicPr>
          <p:cNvPr id="6" name="Content Placeholder 5"/>
          <p:cNvPicPr>
            <a:picLocks noGrp="1" noChangeAspect="1"/>
          </p:cNvPicPr>
          <p:nvPr>
            <p:ph sz="quarter" idx="13"/>
          </p:nvPr>
        </p:nvPicPr>
        <p:blipFill>
          <a:blip r:embed="rId4" cstate="print">
            <a:extLst>
              <a:ext uri="{28A0092B-C50C-407E-A947-70E740481C1C}">
                <a14:useLocalDpi xmlns:a14="http://schemas.microsoft.com/office/drawing/2010/main" val="0"/>
              </a:ext>
            </a:extLst>
          </a:blip>
          <a:stretch>
            <a:fillRect/>
          </a:stretch>
        </p:blipFill>
        <p:spPr>
          <a:xfrm>
            <a:off x="3410039" y="1498011"/>
            <a:ext cx="8524202" cy="4972062"/>
          </a:xfrm>
          <a:noFill/>
        </p:spPr>
      </p:pic>
      <p:grpSp>
        <p:nvGrpSpPr>
          <p:cNvPr id="3" name="Group 2">
            <a:extLst>
              <a:ext uri="{FF2B5EF4-FFF2-40B4-BE49-F238E27FC236}">
                <a16:creationId xmlns:a16="http://schemas.microsoft.com/office/drawing/2014/main" id="{8C1A2338-6131-0BEB-8972-8FF5ECFD4AFC}"/>
              </a:ext>
            </a:extLst>
          </p:cNvPr>
          <p:cNvGrpSpPr/>
          <p:nvPr/>
        </p:nvGrpSpPr>
        <p:grpSpPr>
          <a:xfrm>
            <a:off x="108557" y="6457806"/>
            <a:ext cx="4117754" cy="338554"/>
            <a:chOff x="403135" y="5286876"/>
            <a:chExt cx="7925319" cy="651604"/>
          </a:xfrm>
        </p:grpSpPr>
        <p:pic>
          <p:nvPicPr>
            <p:cNvPr id="7" name="Picture 6" descr="A blue and white logo with a brain&#10;&#10;Description automatically generated">
              <a:extLst>
                <a:ext uri="{FF2B5EF4-FFF2-40B4-BE49-F238E27FC236}">
                  <a16:creationId xmlns:a16="http://schemas.microsoft.com/office/drawing/2014/main" id="{E5BB3E3E-CD35-FB65-581C-36BDE17EE4CB}"/>
                </a:ext>
              </a:extLst>
            </p:cNvPr>
            <p:cNvPicPr>
              <a:picLocks noChangeAspect="1"/>
            </p:cNvPicPr>
            <p:nvPr/>
          </p:nvPicPr>
          <p:blipFill>
            <a:blip r:embed="rId5"/>
            <a:stretch>
              <a:fillRect/>
            </a:stretch>
          </p:blipFill>
          <p:spPr>
            <a:xfrm>
              <a:off x="403135" y="5326314"/>
              <a:ext cx="2373403" cy="570031"/>
            </a:xfrm>
            <a:prstGeom prst="rect">
              <a:avLst/>
            </a:prstGeom>
          </p:spPr>
        </p:pic>
        <p:sp>
          <p:nvSpPr>
            <p:cNvPr id="8" name="TextBox 7">
              <a:extLst>
                <a:ext uri="{FF2B5EF4-FFF2-40B4-BE49-F238E27FC236}">
                  <a16:creationId xmlns:a16="http://schemas.microsoft.com/office/drawing/2014/main" id="{344E680E-C43C-1CCA-E41E-524C548CF8B1}"/>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solidFill>
                    <a:schemeClr val="tx2">
                      <a:lumMod val="10000"/>
                    </a:schemeClr>
                  </a:solidFill>
                  <a:effectLst/>
                  <a:latin typeface="Franklin Gothic Demi" panose="020B0603020102020204" pitchFamily="34" charset="0"/>
                </a:rPr>
                <a:t>North Carolina Building Our Largest </a:t>
              </a:r>
              <a:br>
                <a:rPr lang="en-US" sz="800" b="1" u="none" strike="noStrike" dirty="0">
                  <a:solidFill>
                    <a:schemeClr val="tx2">
                      <a:lumMod val="10000"/>
                    </a:schemeClr>
                  </a:solidFill>
                  <a:effectLst/>
                  <a:latin typeface="Franklin Gothic Demi" panose="020B0603020102020204" pitchFamily="34" charset="0"/>
                </a:rPr>
              </a:br>
              <a:r>
                <a:rPr lang="en-US" sz="800" b="1" u="none" strike="noStrike" dirty="0">
                  <a:solidFill>
                    <a:schemeClr val="tx2">
                      <a:lumMod val="10000"/>
                    </a:schemeClr>
                  </a:solidFill>
                  <a:effectLst/>
                  <a:latin typeface="Franklin Gothic Demi" panose="020B0603020102020204" pitchFamily="34" charset="0"/>
                </a:rPr>
                <a:t>Dementia (NC BOLD) Infrastructure Project</a:t>
              </a:r>
              <a:endParaRPr lang="en-US" sz="800" b="1" dirty="0">
                <a:solidFill>
                  <a:schemeClr val="tx2">
                    <a:lumMod val="10000"/>
                  </a:schemeClr>
                </a:solidFill>
                <a:latin typeface="Franklin Gothic Demi" panose="020B0603020102020204" pitchFamily="34" charset="0"/>
              </a:endParaRPr>
            </a:p>
          </p:txBody>
        </p:sp>
      </p:grpSp>
    </p:spTree>
    <p:extLst>
      <p:ext uri="{BB962C8B-B14F-4D97-AF65-F5344CB8AC3E}">
        <p14:creationId xmlns:p14="http://schemas.microsoft.com/office/powerpoint/2010/main" val="303195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78" name="Google Shape;1478;p140"/>
          <p:cNvSpPr txBox="1">
            <a:spLocks noGrp="1"/>
          </p:cNvSpPr>
          <p:nvPr>
            <p:ph type="title"/>
          </p:nvPr>
        </p:nvSpPr>
        <p:spPr>
          <a:xfrm>
            <a:off x="124692" y="519938"/>
            <a:ext cx="3560617" cy="3692771"/>
          </a:xfrm>
          <a:prstGeom prst="rect">
            <a:avLst/>
          </a:prstGeom>
        </p:spPr>
        <p:txBody>
          <a:bodyPr spcFirstLastPara="1" vert="horz" lIns="91440" tIns="45720" rIns="91440" bIns="45720" rtlCol="0" anchor="t" anchorCtr="0">
            <a:normAutofit fontScale="90000"/>
          </a:bodyPr>
          <a:lstStyle/>
          <a:p>
            <a:pPr algn="l">
              <a:lnSpc>
                <a:spcPct val="90000"/>
              </a:lnSpc>
            </a:pPr>
            <a:r>
              <a:rPr lang="en-US" sz="4100" b="1" kern="1200" dirty="0">
                <a:solidFill>
                  <a:schemeClr val="tx1"/>
                </a:solidFill>
                <a:latin typeface="Franklin Gothic Medium" panose="020B0603020102020204" pitchFamily="34" charset="0"/>
                <a:sym typeface="Calibri"/>
              </a:rPr>
              <a:t>SYMPTOMATIC SIMILARITIES OF COGNITIVE ISSUES AND UNTREATED HEARING LOSS</a:t>
            </a:r>
            <a:endParaRPr lang="en-US" sz="4100" b="1" kern="1200" dirty="0">
              <a:solidFill>
                <a:schemeClr val="tx1"/>
              </a:solidFill>
              <a:latin typeface="Franklin Gothic Medium" panose="020B0603020102020204" pitchFamily="34" charset="0"/>
            </a:endParaRPr>
          </a:p>
        </p:txBody>
      </p:sp>
      <p:pic>
        <p:nvPicPr>
          <p:cNvPr id="1480" name="Google Shape;1480;p140"/>
          <p:cNvPicPr preferRelativeResize="0"/>
          <p:nvPr/>
        </p:nvPicPr>
        <p:blipFill>
          <a:blip r:embed="rId3"/>
          <a:stretch>
            <a:fillRect/>
          </a:stretch>
        </p:blipFill>
        <p:spPr>
          <a:xfrm>
            <a:off x="3685309" y="625535"/>
            <a:ext cx="8381999" cy="5323851"/>
          </a:xfrm>
          <a:prstGeom prst="rect">
            <a:avLst/>
          </a:prstGeom>
          <a:noFill/>
        </p:spPr>
      </p:pic>
      <p:sp>
        <p:nvSpPr>
          <p:cNvPr id="1479" name="Google Shape;1479;p140"/>
          <p:cNvSpPr txBox="1">
            <a:spLocks noGrp="1"/>
          </p:cNvSpPr>
          <p:nvPr>
            <p:ph type="sldNum" idx="12"/>
          </p:nvPr>
        </p:nvSpPr>
        <p:spPr>
          <a:xfrm>
            <a:off x="8610600" y="6356350"/>
            <a:ext cx="2743200" cy="365125"/>
          </a:xfrm>
          <a:prstGeom prst="rect">
            <a:avLst/>
          </a:prstGeom>
        </p:spPr>
        <p:txBody>
          <a:bodyPr spcFirstLastPara="1" vert="horz" lIns="91440" tIns="45720" rIns="91440" bIns="45720" rtlCol="0" anchor="ctr" anchorCtr="0">
            <a:normAutofit/>
          </a:bodyPr>
          <a:lstStyle/>
          <a:p>
            <a:pPr marR="0" lvl="0" indent="0" fontAlgn="auto">
              <a:spcBef>
                <a:spcPts val="0"/>
              </a:spcBef>
              <a:spcAft>
                <a:spcPts val="600"/>
              </a:spcAft>
              <a:buClr>
                <a:srgbClr val="000000"/>
              </a:buClr>
              <a:buSzPts val="1100"/>
              <a:buFontTx/>
              <a:buNone/>
              <a:tabLst/>
              <a:defRPr/>
            </a:pPr>
            <a:fld id="{00000000-1234-1234-1234-123412341234}" type="slidenum">
              <a:rPr kumimoji="0" lang="en-US" b="0" i="0" u="none" strike="noStrike" cap="none" spc="0" normalizeH="0" baseline="0" noProof="0" smtClean="0">
                <a:ln>
                  <a:noFill/>
                </a:ln>
                <a:effectLst/>
                <a:uLnTx/>
                <a:uFillTx/>
                <a:sym typeface="Constantia"/>
              </a:rPr>
              <a:pPr marR="0" lvl="0" indent="0" fontAlgn="auto">
                <a:spcBef>
                  <a:spcPts val="0"/>
                </a:spcBef>
                <a:spcAft>
                  <a:spcPts val="600"/>
                </a:spcAft>
                <a:buClr>
                  <a:srgbClr val="000000"/>
                </a:buClr>
                <a:buSzPts val="1100"/>
                <a:buFontTx/>
                <a:buNone/>
                <a:tabLst/>
                <a:defRPr/>
              </a:pPr>
              <a:t>5</a:t>
            </a:fld>
            <a:endParaRPr kumimoji="0" lang="en-US" b="0" i="0" u="none" strike="noStrike" cap="none" spc="0" normalizeH="0" baseline="0" noProof="0">
              <a:ln>
                <a:noFill/>
              </a:ln>
              <a:effectLst/>
              <a:uLnTx/>
              <a:uFillTx/>
              <a:sym typeface="Constantia"/>
            </a:endParaRPr>
          </a:p>
        </p:txBody>
      </p:sp>
      <p:grpSp>
        <p:nvGrpSpPr>
          <p:cNvPr id="2" name="Group 1">
            <a:extLst>
              <a:ext uri="{FF2B5EF4-FFF2-40B4-BE49-F238E27FC236}">
                <a16:creationId xmlns:a16="http://schemas.microsoft.com/office/drawing/2014/main" id="{F3FD84DB-0AF1-F02A-0317-1D65C133B489}"/>
              </a:ext>
            </a:extLst>
          </p:cNvPr>
          <p:cNvGrpSpPr/>
          <p:nvPr/>
        </p:nvGrpSpPr>
        <p:grpSpPr>
          <a:xfrm>
            <a:off x="108557" y="6457806"/>
            <a:ext cx="4117754" cy="338554"/>
            <a:chOff x="403135" y="5286876"/>
            <a:chExt cx="7925319" cy="651604"/>
          </a:xfrm>
        </p:grpSpPr>
        <p:pic>
          <p:nvPicPr>
            <p:cNvPr id="3" name="Picture 2" descr="A blue and white logo with a brain&#10;&#10;Description automatically generated">
              <a:extLst>
                <a:ext uri="{FF2B5EF4-FFF2-40B4-BE49-F238E27FC236}">
                  <a16:creationId xmlns:a16="http://schemas.microsoft.com/office/drawing/2014/main" id="{D8148BB3-CF4E-668B-BBA9-1AFA1869C6B4}"/>
                </a:ext>
              </a:extLst>
            </p:cNvPr>
            <p:cNvPicPr>
              <a:picLocks noChangeAspect="1"/>
            </p:cNvPicPr>
            <p:nvPr/>
          </p:nvPicPr>
          <p:blipFill>
            <a:blip r:embed="rId4"/>
            <a:stretch>
              <a:fillRect/>
            </a:stretch>
          </p:blipFill>
          <p:spPr>
            <a:xfrm>
              <a:off x="403135" y="5326314"/>
              <a:ext cx="2373403" cy="570031"/>
            </a:xfrm>
            <a:prstGeom prst="rect">
              <a:avLst/>
            </a:prstGeom>
          </p:spPr>
        </p:pic>
        <p:sp>
          <p:nvSpPr>
            <p:cNvPr id="4" name="TextBox 3">
              <a:extLst>
                <a:ext uri="{FF2B5EF4-FFF2-40B4-BE49-F238E27FC236}">
                  <a16:creationId xmlns:a16="http://schemas.microsoft.com/office/drawing/2014/main" id="{EC63C5EC-307C-F59C-7BE9-79A0D11446DA}"/>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solidFill>
                    <a:schemeClr val="tx2">
                      <a:lumMod val="10000"/>
                    </a:schemeClr>
                  </a:solidFill>
                  <a:effectLst/>
                  <a:latin typeface="Franklin Gothic Demi" panose="020B0603020102020204" pitchFamily="34" charset="0"/>
                </a:rPr>
                <a:t>North Carolina Building Our Largest </a:t>
              </a:r>
              <a:br>
                <a:rPr lang="en-US" sz="800" b="1" u="none" strike="noStrike" dirty="0">
                  <a:solidFill>
                    <a:schemeClr val="tx2">
                      <a:lumMod val="10000"/>
                    </a:schemeClr>
                  </a:solidFill>
                  <a:effectLst/>
                  <a:latin typeface="Franklin Gothic Demi" panose="020B0603020102020204" pitchFamily="34" charset="0"/>
                </a:rPr>
              </a:br>
              <a:r>
                <a:rPr lang="en-US" sz="800" b="1" u="none" strike="noStrike" dirty="0">
                  <a:solidFill>
                    <a:schemeClr val="tx2">
                      <a:lumMod val="10000"/>
                    </a:schemeClr>
                  </a:solidFill>
                  <a:effectLst/>
                  <a:latin typeface="Franklin Gothic Demi" panose="020B0603020102020204" pitchFamily="34" charset="0"/>
                </a:rPr>
                <a:t>Dementia (NC BOLD) Infrastructure Project</a:t>
              </a:r>
              <a:endParaRPr lang="en-US" sz="800" b="1" dirty="0">
                <a:solidFill>
                  <a:schemeClr val="tx2">
                    <a:lumMod val="10000"/>
                  </a:schemeClr>
                </a:solidFill>
                <a:latin typeface="Franklin Gothic Demi" panose="020B0603020102020204" pitchFamily="34" charset="0"/>
              </a:endParaRPr>
            </a:p>
          </p:txBody>
        </p:sp>
      </p:grpSp>
    </p:spTree>
    <p:extLst>
      <p:ext uri="{BB962C8B-B14F-4D97-AF65-F5344CB8AC3E}">
        <p14:creationId xmlns:p14="http://schemas.microsoft.com/office/powerpoint/2010/main" val="1300399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lintstonesv3.wmv">
            <a:hlinkClick r:id="" action="ppaction://media"/>
            <a:extLst>
              <a:ext uri="{FF2B5EF4-FFF2-40B4-BE49-F238E27FC236}">
                <a16:creationId xmlns:a16="http://schemas.microsoft.com/office/drawing/2014/main" id="{8B664B9B-78D7-4D1B-A55A-7B6964E5B65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45261" y="23"/>
            <a:ext cx="8865551" cy="6303335"/>
          </a:xfrm>
          <a:prstGeom prst="rect">
            <a:avLst/>
          </a:prstGeom>
        </p:spPr>
      </p:pic>
      <p:sp>
        <p:nvSpPr>
          <p:cNvPr id="2" name="Footer Placeholder 1"/>
          <p:cNvSpPr>
            <a:spLocks noGrp="1"/>
          </p:cNvSpPr>
          <p:nvPr>
            <p:ph type="ftr" sz="quarter" idx="11"/>
          </p:nvPr>
        </p:nvSpPr>
        <p:spPr>
          <a:xfrm>
            <a:off x="8046720" y="6448425"/>
            <a:ext cx="8290560" cy="180976"/>
          </a:xfrm>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onstantia"/>
                <a:ea typeface="+mn-ea"/>
                <a:cs typeface="Arial"/>
                <a:sym typeface="Arial"/>
              </a:rPr>
              <a:t>www.theaudiologyproject.com</a:t>
            </a:r>
            <a:r>
              <a:rPr kumimoji="0" lang="en-US" sz="1200" b="0" i="0" u="none" strike="noStrike" kern="1200" cap="none" spc="0" normalizeH="0" baseline="0" noProof="0" dirty="0">
                <a:ln>
                  <a:noFill/>
                </a:ln>
                <a:solidFill>
                  <a:prstClr val="black"/>
                </a:solidFill>
                <a:effectLst/>
                <a:uLnTx/>
                <a:uFillTx/>
                <a:latin typeface="Constantia"/>
                <a:ea typeface="+mn-ea"/>
                <a:cs typeface="Arial"/>
                <a:sym typeface="Arial"/>
              </a:rPr>
              <a:t> </a:t>
            </a:r>
          </a:p>
        </p:txBody>
      </p:sp>
      <p:sp>
        <p:nvSpPr>
          <p:cNvPr id="4" name="Slide Number Placeholder 3"/>
          <p:cNvSpPr>
            <a:spLocks noGrp="1"/>
          </p:cNvSpPr>
          <p:nvPr>
            <p:ph type="sldNum" sz="quarter" idx="12"/>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34C99D79-8A4B-4031-B1E0-AF26F8EDF2BC}" type="slidenum">
              <a:rPr kumimoji="0" lang="en-US" sz="1200" b="0" i="0" u="none" strike="noStrike" kern="1200" cap="none" spc="0" normalizeH="0" baseline="0" noProof="0">
                <a:ln>
                  <a:noFill/>
                </a:ln>
                <a:solidFill>
                  <a:prstClr val="black"/>
                </a:solidFill>
                <a:effectLst/>
                <a:uLnTx/>
                <a:uFillTx/>
                <a:latin typeface="Constantia"/>
                <a:ea typeface="+mn-ea"/>
                <a:cs typeface="Arial"/>
                <a:sym typeface="Arial"/>
              </a:rPr>
              <a:pPr marL="0" marR="0" lvl="0" indent="0" algn="r" defTabSz="121898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onstantia"/>
              <a:ea typeface="+mn-ea"/>
              <a:cs typeface="Arial"/>
              <a:sym typeface="Arial"/>
            </a:endParaRPr>
          </a:p>
        </p:txBody>
      </p:sp>
      <p:grpSp>
        <p:nvGrpSpPr>
          <p:cNvPr id="8" name="Group 7">
            <a:extLst>
              <a:ext uri="{FF2B5EF4-FFF2-40B4-BE49-F238E27FC236}">
                <a16:creationId xmlns:a16="http://schemas.microsoft.com/office/drawing/2014/main" id="{0C66906D-0A99-5DC6-F0C6-0EDD00015320}"/>
              </a:ext>
            </a:extLst>
          </p:cNvPr>
          <p:cNvGrpSpPr/>
          <p:nvPr/>
        </p:nvGrpSpPr>
        <p:grpSpPr>
          <a:xfrm>
            <a:off x="108557" y="6457806"/>
            <a:ext cx="4117754" cy="338554"/>
            <a:chOff x="403135" y="5286876"/>
            <a:chExt cx="7925319" cy="651604"/>
          </a:xfrm>
        </p:grpSpPr>
        <p:pic>
          <p:nvPicPr>
            <p:cNvPr id="9" name="Picture 8" descr="A blue and white logo with a brain&#10;&#10;Description automatically generated">
              <a:extLst>
                <a:ext uri="{FF2B5EF4-FFF2-40B4-BE49-F238E27FC236}">
                  <a16:creationId xmlns:a16="http://schemas.microsoft.com/office/drawing/2014/main" id="{6DB028CB-92C5-35AE-29C4-DCC0946F3550}"/>
                </a:ext>
              </a:extLst>
            </p:cNvPr>
            <p:cNvPicPr>
              <a:picLocks noChangeAspect="1"/>
            </p:cNvPicPr>
            <p:nvPr/>
          </p:nvPicPr>
          <p:blipFill>
            <a:blip r:embed="rId6"/>
            <a:stretch>
              <a:fillRect/>
            </a:stretch>
          </p:blipFill>
          <p:spPr>
            <a:xfrm>
              <a:off x="403135" y="5326314"/>
              <a:ext cx="2373403" cy="570031"/>
            </a:xfrm>
            <a:prstGeom prst="rect">
              <a:avLst/>
            </a:prstGeom>
          </p:spPr>
        </p:pic>
        <p:sp>
          <p:nvSpPr>
            <p:cNvPr id="10" name="TextBox 9">
              <a:extLst>
                <a:ext uri="{FF2B5EF4-FFF2-40B4-BE49-F238E27FC236}">
                  <a16:creationId xmlns:a16="http://schemas.microsoft.com/office/drawing/2014/main" id="{DAD7C1A3-834C-EF93-6F58-776981281984}"/>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solidFill>
                    <a:schemeClr val="tx2">
                      <a:lumMod val="10000"/>
                    </a:schemeClr>
                  </a:solidFill>
                  <a:effectLst/>
                  <a:latin typeface="Franklin Gothic Demi" panose="020B0603020102020204" pitchFamily="34" charset="0"/>
                </a:rPr>
                <a:t>North Carolina Building Our Largest </a:t>
              </a:r>
              <a:br>
                <a:rPr lang="en-US" sz="800" b="1" u="none" strike="noStrike" dirty="0">
                  <a:solidFill>
                    <a:schemeClr val="tx2">
                      <a:lumMod val="10000"/>
                    </a:schemeClr>
                  </a:solidFill>
                  <a:effectLst/>
                  <a:latin typeface="Franklin Gothic Demi" panose="020B0603020102020204" pitchFamily="34" charset="0"/>
                </a:rPr>
              </a:br>
              <a:r>
                <a:rPr lang="en-US" sz="800" b="1" u="none" strike="noStrike" dirty="0">
                  <a:solidFill>
                    <a:schemeClr val="tx2">
                      <a:lumMod val="10000"/>
                    </a:schemeClr>
                  </a:solidFill>
                  <a:effectLst/>
                  <a:latin typeface="Franklin Gothic Demi" panose="020B0603020102020204" pitchFamily="34" charset="0"/>
                </a:rPr>
                <a:t>Dementia (NC BOLD) Infrastructure Project</a:t>
              </a:r>
              <a:endParaRPr lang="en-US" sz="800" b="1" dirty="0">
                <a:solidFill>
                  <a:schemeClr val="tx2">
                    <a:lumMod val="10000"/>
                  </a:schemeClr>
                </a:solidFill>
                <a:latin typeface="Franklin Gothic Demi" panose="020B0603020102020204" pitchFamily="34" charset="0"/>
              </a:endParaRPr>
            </a:p>
          </p:txBody>
        </p:sp>
      </p:grpSp>
    </p:spTree>
    <p:extLst>
      <p:ext uri="{BB962C8B-B14F-4D97-AF65-F5344CB8AC3E}">
        <p14:creationId xmlns:p14="http://schemas.microsoft.com/office/powerpoint/2010/main" val="276209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944F6E-8AA6-ABCE-BD87-45DAA643B4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3990" y="-263609"/>
            <a:ext cx="10624020" cy="6887434"/>
          </a:xfrm>
          <a:prstGeom prst="rect">
            <a:avLst/>
          </a:prstGeom>
        </p:spPr>
      </p:pic>
      <p:grpSp>
        <p:nvGrpSpPr>
          <p:cNvPr id="2" name="Group 1">
            <a:extLst>
              <a:ext uri="{FF2B5EF4-FFF2-40B4-BE49-F238E27FC236}">
                <a16:creationId xmlns:a16="http://schemas.microsoft.com/office/drawing/2014/main" id="{901CA665-0AFD-7562-415A-4D505AD62CDB}"/>
              </a:ext>
            </a:extLst>
          </p:cNvPr>
          <p:cNvGrpSpPr/>
          <p:nvPr/>
        </p:nvGrpSpPr>
        <p:grpSpPr>
          <a:xfrm>
            <a:off x="108557" y="6457806"/>
            <a:ext cx="4117754" cy="338554"/>
            <a:chOff x="403135" y="5286876"/>
            <a:chExt cx="7925319" cy="651604"/>
          </a:xfrm>
        </p:grpSpPr>
        <p:pic>
          <p:nvPicPr>
            <p:cNvPr id="3" name="Picture 2" descr="A blue and white logo with a brain&#10;&#10;Description automatically generated">
              <a:extLst>
                <a:ext uri="{FF2B5EF4-FFF2-40B4-BE49-F238E27FC236}">
                  <a16:creationId xmlns:a16="http://schemas.microsoft.com/office/drawing/2014/main" id="{D08C3EEE-B46F-92CB-E954-72708A9759A4}"/>
                </a:ext>
              </a:extLst>
            </p:cNvPr>
            <p:cNvPicPr>
              <a:picLocks noChangeAspect="1"/>
            </p:cNvPicPr>
            <p:nvPr/>
          </p:nvPicPr>
          <p:blipFill>
            <a:blip r:embed="rId4"/>
            <a:stretch>
              <a:fillRect/>
            </a:stretch>
          </p:blipFill>
          <p:spPr>
            <a:xfrm>
              <a:off x="403135" y="5326314"/>
              <a:ext cx="2373403" cy="570031"/>
            </a:xfrm>
            <a:prstGeom prst="rect">
              <a:avLst/>
            </a:prstGeom>
          </p:spPr>
        </p:pic>
        <p:sp>
          <p:nvSpPr>
            <p:cNvPr id="5" name="TextBox 4">
              <a:extLst>
                <a:ext uri="{FF2B5EF4-FFF2-40B4-BE49-F238E27FC236}">
                  <a16:creationId xmlns:a16="http://schemas.microsoft.com/office/drawing/2014/main" id="{9B22F43E-53FF-BEE1-13C0-49C44A292C66}"/>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solidFill>
                    <a:schemeClr val="tx2">
                      <a:lumMod val="10000"/>
                    </a:schemeClr>
                  </a:solidFill>
                  <a:effectLst/>
                  <a:latin typeface="Franklin Gothic Demi" panose="020B0603020102020204" pitchFamily="34" charset="0"/>
                </a:rPr>
                <a:t>North Carolina Building Our Largest </a:t>
              </a:r>
              <a:br>
                <a:rPr lang="en-US" sz="800" b="1" u="none" strike="noStrike" dirty="0">
                  <a:solidFill>
                    <a:schemeClr val="tx2">
                      <a:lumMod val="10000"/>
                    </a:schemeClr>
                  </a:solidFill>
                  <a:effectLst/>
                  <a:latin typeface="Franklin Gothic Demi" panose="020B0603020102020204" pitchFamily="34" charset="0"/>
                </a:rPr>
              </a:br>
              <a:r>
                <a:rPr lang="en-US" sz="800" b="1" u="none" strike="noStrike" dirty="0">
                  <a:solidFill>
                    <a:schemeClr val="tx2">
                      <a:lumMod val="10000"/>
                    </a:schemeClr>
                  </a:solidFill>
                  <a:effectLst/>
                  <a:latin typeface="Franklin Gothic Demi" panose="020B0603020102020204" pitchFamily="34" charset="0"/>
                </a:rPr>
                <a:t>Dementia (NC BOLD) Infrastructure Project</a:t>
              </a:r>
              <a:endParaRPr lang="en-US" sz="800" b="1" dirty="0">
                <a:solidFill>
                  <a:schemeClr val="tx2">
                    <a:lumMod val="10000"/>
                  </a:schemeClr>
                </a:solidFill>
                <a:latin typeface="Franklin Gothic Demi" panose="020B0603020102020204" pitchFamily="34" charset="0"/>
              </a:endParaRPr>
            </a:p>
          </p:txBody>
        </p:sp>
      </p:grpSp>
    </p:spTree>
    <p:extLst>
      <p:ext uri="{BB962C8B-B14F-4D97-AF65-F5344CB8AC3E}">
        <p14:creationId xmlns:p14="http://schemas.microsoft.com/office/powerpoint/2010/main" val="2248074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3"/>
          <p:cNvSpPr/>
          <p:nvPr/>
        </p:nvSpPr>
        <p:spPr>
          <a:xfrm>
            <a:off x="6934204" y="1828800"/>
            <a:ext cx="5105399" cy="4114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FFFFFF"/>
              </a:solidFill>
              <a:effectLst/>
              <a:uLnTx/>
              <a:uFillTx/>
              <a:latin typeface="Constantia"/>
              <a:ea typeface="Constantia"/>
              <a:cs typeface="Constantia"/>
              <a:sym typeface="Constantia"/>
            </a:endParaRPr>
          </a:p>
        </p:txBody>
      </p:sp>
      <p:sp>
        <p:nvSpPr>
          <p:cNvPr id="371" name="Google Shape;371;p43"/>
          <p:cNvSpPr txBox="1">
            <a:spLocks noGrp="1"/>
          </p:cNvSpPr>
          <p:nvPr>
            <p:ph type="title"/>
          </p:nvPr>
        </p:nvSpPr>
        <p:spPr>
          <a:xfrm>
            <a:off x="0" y="152400"/>
            <a:ext cx="12192000" cy="1295400"/>
          </a:xfrm>
          <a:prstGeom prst="rect">
            <a:avLst/>
          </a:prstGeom>
          <a:noFill/>
          <a:ln>
            <a:noFill/>
          </a:ln>
        </p:spPr>
        <p:txBody>
          <a:bodyPr spcFirstLastPara="1" wrap="square" lIns="121875" tIns="60925" rIns="121875" bIns="60925" anchor="ctr" anchorCtr="0">
            <a:noAutofit/>
          </a:bodyPr>
          <a:lstStyle/>
          <a:p>
            <a:pPr algn="ctr"/>
            <a:r>
              <a:rPr lang="en-US" b="1" dirty="0">
                <a:latin typeface="Franklin Gothic Medium" panose="020B0603020102020204" pitchFamily="34" charset="0"/>
              </a:rPr>
              <a:t>DISEASES AFFECTING HEARING &amp; BALANCE </a:t>
            </a:r>
          </a:p>
        </p:txBody>
      </p:sp>
      <p:grpSp>
        <p:nvGrpSpPr>
          <p:cNvPr id="372" name="Google Shape;372;p43"/>
          <p:cNvGrpSpPr/>
          <p:nvPr/>
        </p:nvGrpSpPr>
        <p:grpSpPr>
          <a:xfrm>
            <a:off x="683129" y="441946"/>
            <a:ext cx="10825742" cy="6667633"/>
            <a:chOff x="-5597030" y="-857316"/>
            <a:chExt cx="10825742" cy="6667633"/>
          </a:xfrm>
        </p:grpSpPr>
        <p:sp>
          <p:nvSpPr>
            <p:cNvPr id="373" name="Google Shape;373;p43"/>
            <p:cNvSpPr/>
            <p:nvPr/>
          </p:nvSpPr>
          <p:spPr>
            <a:xfrm>
              <a:off x="-5597030" y="-857316"/>
              <a:ext cx="6667633" cy="6667633"/>
            </a:xfrm>
            <a:prstGeom prst="blockArc">
              <a:avLst>
                <a:gd name="adj1" fmla="val 18900000"/>
                <a:gd name="adj2" fmla="val 2700000"/>
                <a:gd name="adj3" fmla="val 324"/>
              </a:avLst>
            </a:prstGeom>
            <a:noFill/>
            <a:ln w="10775" cap="flat" cmpd="sng">
              <a:solidFill>
                <a:srgbClr val="E36B0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43"/>
            <p:cNvSpPr/>
            <p:nvPr/>
          </p:nvSpPr>
          <p:spPr>
            <a:xfrm>
              <a:off x="347453" y="225163"/>
              <a:ext cx="4881259" cy="450128"/>
            </a:xfrm>
            <a:prstGeom prst="rect">
              <a:avLst/>
            </a:prstGeom>
            <a:solidFill>
              <a:srgbClr val="E36B06"/>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43"/>
            <p:cNvSpPr txBox="1"/>
            <p:nvPr/>
          </p:nvSpPr>
          <p:spPr>
            <a:xfrm>
              <a:off x="347453" y="225163"/>
              <a:ext cx="4881259" cy="450128"/>
            </a:xfrm>
            <a:prstGeom prst="rect">
              <a:avLst/>
            </a:prstGeom>
            <a:noFill/>
            <a:ln>
              <a:noFill/>
            </a:ln>
          </p:spPr>
          <p:txBody>
            <a:bodyPr spcFirstLastPara="1" wrap="square" lIns="357275" tIns="58400" rIns="58400" bIns="584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Tx/>
                <a:buNone/>
                <a:tabLst/>
                <a:defRPr/>
              </a:pPr>
              <a:r>
                <a:rPr kumimoji="0" lang="en-US" sz="2300" b="0" i="0" u="none" strike="noStrike" kern="0" cap="none" spc="0" normalizeH="0" baseline="0" noProof="0">
                  <a:ln>
                    <a:noFill/>
                  </a:ln>
                  <a:solidFill>
                    <a:srgbClr val="FFFFFF"/>
                  </a:solidFill>
                  <a:effectLst/>
                  <a:uLnTx/>
                  <a:uFillTx/>
                  <a:latin typeface="Constantia"/>
                  <a:ea typeface="Constantia"/>
                  <a:cs typeface="Constantia"/>
                  <a:sym typeface="Constantia"/>
                </a:rPr>
                <a:t>Diabetes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43"/>
            <p:cNvSpPr/>
            <p:nvPr/>
          </p:nvSpPr>
          <p:spPr>
            <a:xfrm>
              <a:off x="66122" y="168897"/>
              <a:ext cx="562660" cy="562660"/>
            </a:xfrm>
            <a:prstGeom prst="ellipse">
              <a:avLst/>
            </a:prstGeom>
            <a:solidFill>
              <a:schemeClr val="lt1"/>
            </a:solidFill>
            <a:ln w="10775" cap="flat" cmpd="sng">
              <a:solidFill>
                <a:srgbClr val="E36B0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43"/>
            <p:cNvSpPr/>
            <p:nvPr/>
          </p:nvSpPr>
          <p:spPr>
            <a:xfrm>
              <a:off x="755085" y="900752"/>
              <a:ext cx="4473627" cy="450128"/>
            </a:xfrm>
            <a:prstGeom prst="rect">
              <a:avLst/>
            </a:prstGeom>
            <a:solidFill>
              <a:srgbClr val="31859B"/>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43"/>
            <p:cNvSpPr txBox="1"/>
            <p:nvPr/>
          </p:nvSpPr>
          <p:spPr>
            <a:xfrm>
              <a:off x="755085" y="900752"/>
              <a:ext cx="4473627" cy="450128"/>
            </a:xfrm>
            <a:prstGeom prst="rect">
              <a:avLst/>
            </a:prstGeom>
            <a:noFill/>
            <a:ln>
              <a:noFill/>
            </a:ln>
          </p:spPr>
          <p:txBody>
            <a:bodyPr spcFirstLastPara="1" wrap="square" lIns="357275" tIns="58400" rIns="58400" bIns="584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Tx/>
                <a:buNone/>
                <a:tabLst/>
                <a:defRPr/>
              </a:pPr>
              <a:r>
                <a:rPr kumimoji="0" lang="en-US" sz="2300" b="0" i="0" u="none" strike="noStrike" kern="0" cap="none" spc="0" normalizeH="0" baseline="0" noProof="0">
                  <a:ln>
                    <a:noFill/>
                  </a:ln>
                  <a:solidFill>
                    <a:srgbClr val="FFFFFF"/>
                  </a:solidFill>
                  <a:effectLst/>
                  <a:uLnTx/>
                  <a:uFillTx/>
                  <a:latin typeface="Constantia"/>
                  <a:ea typeface="Constantia"/>
                  <a:cs typeface="Constantia"/>
                  <a:sym typeface="Constantia"/>
                </a:rPr>
                <a:t>Chronic renal disease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43"/>
            <p:cNvSpPr/>
            <p:nvPr/>
          </p:nvSpPr>
          <p:spPr>
            <a:xfrm>
              <a:off x="473754" y="844486"/>
              <a:ext cx="562660" cy="562660"/>
            </a:xfrm>
            <a:prstGeom prst="ellipse">
              <a:avLst/>
            </a:prstGeom>
            <a:solidFill>
              <a:schemeClr val="lt1"/>
            </a:solidFill>
            <a:ln w="10775" cap="flat" cmpd="sng">
              <a:solidFill>
                <a:srgbClr val="8BB3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43"/>
            <p:cNvSpPr/>
            <p:nvPr/>
          </p:nvSpPr>
          <p:spPr>
            <a:xfrm>
              <a:off x="978465" y="1575846"/>
              <a:ext cx="4250247" cy="450128"/>
            </a:xfrm>
            <a:prstGeom prst="rect">
              <a:avLst/>
            </a:prstGeom>
            <a:solidFill>
              <a:schemeClr val="accent4"/>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43"/>
            <p:cNvSpPr txBox="1"/>
            <p:nvPr/>
          </p:nvSpPr>
          <p:spPr>
            <a:xfrm>
              <a:off x="978465" y="1575846"/>
              <a:ext cx="4250247" cy="450128"/>
            </a:xfrm>
            <a:prstGeom prst="rect">
              <a:avLst/>
            </a:prstGeom>
            <a:noFill/>
            <a:ln>
              <a:noFill/>
            </a:ln>
          </p:spPr>
          <p:txBody>
            <a:bodyPr spcFirstLastPara="1" wrap="square" lIns="357275" tIns="58400" rIns="58400" bIns="584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Tx/>
                <a:buNone/>
                <a:tabLst/>
                <a:defRPr/>
              </a:pPr>
              <a:r>
                <a:rPr kumimoji="0" lang="en-US" sz="2300" b="0" i="0" u="none" strike="noStrike" kern="0" cap="none" spc="0" normalizeH="0" baseline="0" noProof="0">
                  <a:ln>
                    <a:noFill/>
                  </a:ln>
                  <a:solidFill>
                    <a:srgbClr val="FFFFFF"/>
                  </a:solidFill>
                  <a:effectLst/>
                  <a:uLnTx/>
                  <a:uFillTx/>
                  <a:latin typeface="Constantia"/>
                  <a:ea typeface="Constantia"/>
                  <a:cs typeface="Constantia"/>
                  <a:sym typeface="Constantia"/>
                </a:rPr>
                <a:t>Cardiovascular disease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382;p43"/>
            <p:cNvSpPr/>
            <p:nvPr/>
          </p:nvSpPr>
          <p:spPr>
            <a:xfrm>
              <a:off x="697134" y="1519580"/>
              <a:ext cx="562660" cy="562660"/>
            </a:xfrm>
            <a:prstGeom prst="ellipse">
              <a:avLst/>
            </a:prstGeom>
            <a:solidFill>
              <a:schemeClr val="lt1"/>
            </a:solidFill>
            <a:ln w="107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Google Shape;383;p43"/>
            <p:cNvSpPr/>
            <p:nvPr/>
          </p:nvSpPr>
          <p:spPr>
            <a:xfrm>
              <a:off x="1049788" y="2251436"/>
              <a:ext cx="4178923" cy="450128"/>
            </a:xfrm>
            <a:prstGeom prst="rect">
              <a:avLst/>
            </a:prstGeom>
            <a:solidFill>
              <a:srgbClr val="49ACC5"/>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43"/>
            <p:cNvSpPr txBox="1"/>
            <p:nvPr/>
          </p:nvSpPr>
          <p:spPr>
            <a:xfrm>
              <a:off x="1049788" y="2251436"/>
              <a:ext cx="4178923" cy="450128"/>
            </a:xfrm>
            <a:prstGeom prst="rect">
              <a:avLst/>
            </a:prstGeom>
            <a:noFill/>
            <a:ln>
              <a:noFill/>
            </a:ln>
          </p:spPr>
          <p:txBody>
            <a:bodyPr spcFirstLastPara="1" wrap="square" lIns="357275" tIns="58400" rIns="58400" bIns="58400" anchor="ctr" anchorCtr="0">
              <a:noAutofit/>
            </a:bodyPr>
            <a:lstStyle/>
            <a:p>
              <a:pPr marL="0" marR="0" lvl="0" indent="-146050" algn="l" defTabSz="914400" rtl="0" eaLnBrk="1" fontAlgn="auto" latinLnBrk="0" hangingPunct="1">
                <a:lnSpc>
                  <a:spcPct val="90000"/>
                </a:lnSpc>
                <a:spcBef>
                  <a:spcPts val="0"/>
                </a:spcBef>
                <a:spcAft>
                  <a:spcPts val="0"/>
                </a:spcAft>
                <a:buClr>
                  <a:srgbClr val="FFFFFF"/>
                </a:buClr>
                <a:buSzPts val="2300"/>
                <a:buFont typeface="Arial"/>
                <a:buChar char="•"/>
                <a:tabLst/>
                <a:defRPr/>
              </a:pPr>
              <a:r>
                <a:rPr kumimoji="0" lang="en-US" sz="2300" b="0" i="0" u="none" strike="noStrike" kern="0" cap="none" spc="0" normalizeH="0" baseline="0" noProof="0">
                  <a:ln>
                    <a:noFill/>
                  </a:ln>
                  <a:solidFill>
                    <a:srgbClr val="FFFFFF"/>
                  </a:solidFill>
                  <a:effectLst/>
                  <a:uLnTx/>
                  <a:uFillTx/>
                  <a:latin typeface="Constantia"/>
                  <a:ea typeface="Constantia"/>
                  <a:cs typeface="Constantia"/>
                  <a:sym typeface="Constantia"/>
                </a:rPr>
                <a:t>Hypothyroidism</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385;p43"/>
            <p:cNvSpPr/>
            <p:nvPr/>
          </p:nvSpPr>
          <p:spPr>
            <a:xfrm>
              <a:off x="768458" y="2195170"/>
              <a:ext cx="562660" cy="562660"/>
            </a:xfrm>
            <a:prstGeom prst="ellipse">
              <a:avLst/>
            </a:prstGeom>
            <a:solidFill>
              <a:schemeClr val="lt1"/>
            </a:solidFill>
            <a:ln w="10775" cap="flat" cmpd="sng">
              <a:solidFill>
                <a:srgbClr val="49AC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386;p43"/>
            <p:cNvSpPr/>
            <p:nvPr/>
          </p:nvSpPr>
          <p:spPr>
            <a:xfrm>
              <a:off x="978465" y="2927025"/>
              <a:ext cx="4250247" cy="450128"/>
            </a:xfrm>
            <a:prstGeom prst="rect">
              <a:avLst/>
            </a:prstGeom>
            <a:solidFill>
              <a:srgbClr val="F68120"/>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43"/>
            <p:cNvSpPr txBox="1"/>
            <p:nvPr/>
          </p:nvSpPr>
          <p:spPr>
            <a:xfrm>
              <a:off x="978465" y="2927025"/>
              <a:ext cx="4250247" cy="450128"/>
            </a:xfrm>
            <a:prstGeom prst="rect">
              <a:avLst/>
            </a:prstGeom>
            <a:noFill/>
            <a:ln>
              <a:noFill/>
            </a:ln>
          </p:spPr>
          <p:txBody>
            <a:bodyPr spcFirstLastPara="1" wrap="square" lIns="357275" tIns="58400" rIns="58400" bIns="584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Tx/>
                <a:buNone/>
                <a:tabLst/>
                <a:defRPr/>
              </a:pPr>
              <a:r>
                <a:rPr kumimoji="0" lang="en-US" sz="2300" b="0" i="0" u="none" strike="noStrike" kern="0" cap="none" spc="0" normalizeH="0" baseline="0" noProof="0">
                  <a:ln>
                    <a:noFill/>
                  </a:ln>
                  <a:solidFill>
                    <a:srgbClr val="FFFFFF"/>
                  </a:solidFill>
                  <a:effectLst/>
                  <a:uLnTx/>
                  <a:uFillTx/>
                  <a:latin typeface="Constantia"/>
                  <a:ea typeface="Constantia"/>
                  <a:cs typeface="Constantia"/>
                  <a:sym typeface="Constantia"/>
                </a:rPr>
                <a:t>Alzheimer’s disease</a:t>
              </a:r>
              <a:endParaRPr kumimoji="0" sz="2300" b="0" i="0" u="none" strike="noStrike" kern="0" cap="none" spc="0" normalizeH="0" baseline="0" noProof="0">
                <a:ln>
                  <a:noFill/>
                </a:ln>
                <a:solidFill>
                  <a:srgbClr val="FFFFFF"/>
                </a:solidFill>
                <a:effectLst/>
                <a:uLnTx/>
                <a:uFillTx/>
                <a:latin typeface="Constantia"/>
                <a:ea typeface="Constantia"/>
                <a:cs typeface="Constantia"/>
                <a:sym typeface="Constantia"/>
              </a:endParaRPr>
            </a:p>
          </p:txBody>
        </p:sp>
        <p:sp>
          <p:nvSpPr>
            <p:cNvPr id="388" name="Google Shape;388;p43"/>
            <p:cNvSpPr/>
            <p:nvPr/>
          </p:nvSpPr>
          <p:spPr>
            <a:xfrm>
              <a:off x="697134" y="2870759"/>
              <a:ext cx="562660" cy="562660"/>
            </a:xfrm>
            <a:prstGeom prst="ellipse">
              <a:avLst/>
            </a:prstGeom>
            <a:solidFill>
              <a:schemeClr val="lt1"/>
            </a:solidFill>
            <a:ln w="10775" cap="flat" cmpd="sng">
              <a:solidFill>
                <a:srgbClr val="F6812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389;p43"/>
            <p:cNvSpPr/>
            <p:nvPr/>
          </p:nvSpPr>
          <p:spPr>
            <a:xfrm>
              <a:off x="755085" y="3602119"/>
              <a:ext cx="4473627" cy="450128"/>
            </a:xfrm>
            <a:prstGeom prst="rect">
              <a:avLst/>
            </a:prstGeom>
            <a:solidFill>
              <a:srgbClr val="E36B06"/>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43"/>
            <p:cNvSpPr txBox="1"/>
            <p:nvPr/>
          </p:nvSpPr>
          <p:spPr>
            <a:xfrm>
              <a:off x="755085" y="3602119"/>
              <a:ext cx="4473627" cy="450128"/>
            </a:xfrm>
            <a:prstGeom prst="rect">
              <a:avLst/>
            </a:prstGeom>
            <a:noFill/>
            <a:ln>
              <a:noFill/>
            </a:ln>
          </p:spPr>
          <p:txBody>
            <a:bodyPr spcFirstLastPara="1" wrap="square" lIns="357275" tIns="58400" rIns="58400" bIns="584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Tx/>
                <a:buNone/>
                <a:tabLst/>
                <a:defRPr/>
              </a:pPr>
              <a:r>
                <a:rPr kumimoji="0" lang="en-US" sz="2300" b="0" i="0" u="none" strike="noStrike" kern="0" cap="none" spc="0" normalizeH="0" baseline="0" noProof="0">
                  <a:ln>
                    <a:noFill/>
                  </a:ln>
                  <a:solidFill>
                    <a:srgbClr val="FFFFFF"/>
                  </a:solidFill>
                  <a:effectLst/>
                  <a:uLnTx/>
                  <a:uFillTx/>
                  <a:latin typeface="Constantia"/>
                  <a:ea typeface="Constantia"/>
                  <a:cs typeface="Constantia"/>
                  <a:sym typeface="Constantia"/>
                </a:rPr>
                <a:t>Paget’s disease</a:t>
              </a:r>
              <a:endParaRPr kumimoji="0" sz="2300" b="0" i="0" u="none" strike="noStrike" kern="0" cap="none" spc="0" normalizeH="0" baseline="0" noProof="0">
                <a:ln>
                  <a:noFill/>
                </a:ln>
                <a:solidFill>
                  <a:srgbClr val="FFFFFF"/>
                </a:solidFill>
                <a:effectLst/>
                <a:uLnTx/>
                <a:uFillTx/>
                <a:latin typeface="Constantia"/>
                <a:ea typeface="Constantia"/>
                <a:cs typeface="Constantia"/>
                <a:sym typeface="Constantia"/>
              </a:endParaRPr>
            </a:p>
          </p:txBody>
        </p:sp>
        <p:sp>
          <p:nvSpPr>
            <p:cNvPr id="391" name="Google Shape;391;p43"/>
            <p:cNvSpPr/>
            <p:nvPr/>
          </p:nvSpPr>
          <p:spPr>
            <a:xfrm>
              <a:off x="473754" y="3545853"/>
              <a:ext cx="562660" cy="562660"/>
            </a:xfrm>
            <a:prstGeom prst="ellipse">
              <a:avLst/>
            </a:prstGeom>
            <a:solidFill>
              <a:schemeClr val="lt1"/>
            </a:solidFill>
            <a:ln w="10775" cap="flat" cmpd="sng">
              <a:solidFill>
                <a:srgbClr val="E36B0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392;p43"/>
            <p:cNvSpPr/>
            <p:nvPr/>
          </p:nvSpPr>
          <p:spPr>
            <a:xfrm>
              <a:off x="347453" y="4277708"/>
              <a:ext cx="4881259" cy="450128"/>
            </a:xfrm>
            <a:prstGeom prst="rect">
              <a:avLst/>
            </a:prstGeom>
            <a:solidFill>
              <a:srgbClr val="31859B"/>
            </a:solid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Google Shape;393;p43"/>
            <p:cNvSpPr txBox="1"/>
            <p:nvPr/>
          </p:nvSpPr>
          <p:spPr>
            <a:xfrm>
              <a:off x="347453" y="4277708"/>
              <a:ext cx="4881259" cy="450128"/>
            </a:xfrm>
            <a:prstGeom prst="rect">
              <a:avLst/>
            </a:prstGeom>
            <a:noFill/>
            <a:ln>
              <a:noFill/>
            </a:ln>
          </p:spPr>
          <p:txBody>
            <a:bodyPr spcFirstLastPara="1" wrap="square" lIns="357275" tIns="58400" rIns="58400" bIns="584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Tx/>
                <a:buNone/>
                <a:tabLst/>
                <a:defRPr/>
              </a:pPr>
              <a:r>
                <a:rPr kumimoji="0" lang="en-US" sz="2300" b="0" i="0" u="none" strike="noStrike" kern="0" cap="none" spc="0" normalizeH="0" baseline="0" noProof="0">
                  <a:ln>
                    <a:noFill/>
                  </a:ln>
                  <a:solidFill>
                    <a:srgbClr val="FFFFFF"/>
                  </a:solidFill>
                  <a:effectLst/>
                  <a:uLnTx/>
                  <a:uFillTx/>
                  <a:latin typeface="Constantia"/>
                  <a:ea typeface="Constantia"/>
                  <a:cs typeface="Constantia"/>
                  <a:sym typeface="Constantia"/>
                </a:rPr>
                <a:t>Chron’s disease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 name="Google Shape;394;p43"/>
            <p:cNvSpPr/>
            <p:nvPr/>
          </p:nvSpPr>
          <p:spPr>
            <a:xfrm>
              <a:off x="66122" y="4221442"/>
              <a:ext cx="562660" cy="562660"/>
            </a:xfrm>
            <a:prstGeom prst="ellipse">
              <a:avLst/>
            </a:prstGeom>
            <a:solidFill>
              <a:schemeClr val="lt1"/>
            </a:solidFill>
            <a:ln w="10775" cap="flat" cmpd="sng">
              <a:solidFill>
                <a:srgbClr val="8BB3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95" name="Google Shape;395;p43" descr="A hand holding a cellphone&#10;&#10;Description generated with high confidence"/>
          <p:cNvPicPr preferRelativeResize="0"/>
          <p:nvPr/>
        </p:nvPicPr>
        <p:blipFill rotWithShape="1">
          <a:blip r:embed="rId3">
            <a:alphaModFix/>
          </a:blip>
          <a:srcRect/>
          <a:stretch/>
        </p:blipFill>
        <p:spPr>
          <a:xfrm>
            <a:off x="696132" y="1828800"/>
            <a:ext cx="5399684" cy="3658286"/>
          </a:xfrm>
          <a:prstGeom prst="rect">
            <a:avLst/>
          </a:prstGeom>
          <a:noFill/>
          <a:ln>
            <a:noFill/>
          </a:ln>
        </p:spPr>
      </p:pic>
      <p:sp>
        <p:nvSpPr>
          <p:cNvPr id="396" name="Google Shape;396;p43"/>
          <p:cNvSpPr txBox="1">
            <a:spLocks noGrp="1"/>
          </p:cNvSpPr>
          <p:nvPr>
            <p:ph type="ftr" idx="11"/>
          </p:nvPr>
        </p:nvSpPr>
        <p:spPr>
          <a:xfrm>
            <a:off x="683129" y="5657112"/>
            <a:ext cx="8288400" cy="180900"/>
          </a:xfrm>
          <a:prstGeom prst="rect">
            <a:avLst/>
          </a:prstGeom>
          <a:noFill/>
          <a:ln>
            <a:noFill/>
          </a:ln>
        </p:spPr>
        <p:txBody>
          <a:bodyPr spcFirstLastPara="1" wrap="square" lIns="121875" tIns="60925" rIns="121875"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dirty="0" err="1">
                <a:ln>
                  <a:noFill/>
                </a:ln>
                <a:solidFill>
                  <a:srgbClr val="000000"/>
                </a:solidFill>
                <a:effectLst/>
                <a:uLnTx/>
                <a:uFillTx/>
                <a:latin typeface="Constantia"/>
                <a:sym typeface="Constantia"/>
              </a:rPr>
              <a:t>www.theaudiologyproject.com</a:t>
            </a:r>
            <a:r>
              <a:rPr kumimoji="0" lang="en-US" sz="1200" b="0" i="0" u="none" strike="noStrike" kern="0" cap="none" spc="0" normalizeH="0" baseline="0" noProof="0" dirty="0">
                <a:ln>
                  <a:noFill/>
                </a:ln>
                <a:solidFill>
                  <a:srgbClr val="000000"/>
                </a:solidFill>
                <a:effectLst/>
                <a:uLnTx/>
                <a:uFillTx/>
                <a:latin typeface="Constantia"/>
                <a:sym typeface="Constantia"/>
              </a:rPr>
              <a:t> </a:t>
            </a:r>
            <a:endParaRPr kumimoji="0" sz="1200" b="0" i="0" u="none" strike="noStrike" kern="0" cap="none" spc="0" normalizeH="0" baseline="0" noProof="0" dirty="0">
              <a:ln>
                <a:noFill/>
              </a:ln>
              <a:solidFill>
                <a:srgbClr val="000000"/>
              </a:solidFill>
              <a:effectLst/>
              <a:uLnTx/>
              <a:uFillTx/>
              <a:latin typeface="Constantia"/>
              <a:sym typeface="Constantia"/>
            </a:endParaRPr>
          </a:p>
        </p:txBody>
      </p:sp>
      <p:sp>
        <p:nvSpPr>
          <p:cNvPr id="397" name="Google Shape;397;p43"/>
          <p:cNvSpPr txBox="1">
            <a:spLocks noGrp="1"/>
          </p:cNvSpPr>
          <p:nvPr>
            <p:ph type="sldNum" idx="12"/>
          </p:nvPr>
        </p:nvSpPr>
        <p:spPr>
          <a:xfrm>
            <a:off x="11073104" y="6448425"/>
            <a:ext cx="812700" cy="180900"/>
          </a:xfrm>
          <a:prstGeom prst="rect">
            <a:avLst/>
          </a:prstGeom>
          <a:noFill/>
          <a:ln>
            <a:noFill/>
          </a:ln>
        </p:spPr>
        <p:txBody>
          <a:bodyPr spcFirstLastPara="1" wrap="square" lIns="121875" tIns="60925" rIns="121875" bIns="609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onstantia"/>
                <a:sym typeface="Constantia"/>
              </a:rPr>
              <a:pPr marL="0" marR="0" lvl="0" indent="0" algn="r" defTabSz="914400" rtl="0" eaLnBrk="1" fontAlgn="auto" latinLnBrk="0" hangingPunct="1">
                <a:lnSpc>
                  <a:spcPct val="100000"/>
                </a:lnSpc>
                <a:spcBef>
                  <a:spcPts val="0"/>
                </a:spcBef>
                <a:spcAft>
                  <a:spcPts val="0"/>
                </a:spcAft>
                <a:buClr>
                  <a:srgbClr val="000000"/>
                </a:buClr>
                <a:buSzTx/>
                <a:buFontTx/>
                <a:buNone/>
                <a:tabLst/>
                <a:defRPr/>
              </a:pPr>
              <a:t>8</a:t>
            </a:fld>
            <a:endParaRPr kumimoji="0" sz="1200" b="0" i="0" u="none" strike="noStrike" kern="0" cap="none" spc="0" normalizeH="0" baseline="0" noProof="0">
              <a:ln>
                <a:noFill/>
              </a:ln>
              <a:solidFill>
                <a:srgbClr val="000000"/>
              </a:solidFill>
              <a:effectLst/>
              <a:uLnTx/>
              <a:uFillTx/>
              <a:latin typeface="Constantia"/>
              <a:sym typeface="Constantia"/>
            </a:endParaRPr>
          </a:p>
        </p:txBody>
      </p:sp>
      <p:grpSp>
        <p:nvGrpSpPr>
          <p:cNvPr id="2" name="Group 1">
            <a:extLst>
              <a:ext uri="{FF2B5EF4-FFF2-40B4-BE49-F238E27FC236}">
                <a16:creationId xmlns:a16="http://schemas.microsoft.com/office/drawing/2014/main" id="{5CDC7DC9-3B32-C673-BAF7-5B78634E9D0B}"/>
              </a:ext>
            </a:extLst>
          </p:cNvPr>
          <p:cNvGrpSpPr/>
          <p:nvPr/>
        </p:nvGrpSpPr>
        <p:grpSpPr>
          <a:xfrm>
            <a:off x="108557" y="6457806"/>
            <a:ext cx="4117754" cy="338554"/>
            <a:chOff x="403135" y="5286876"/>
            <a:chExt cx="7925319" cy="651604"/>
          </a:xfrm>
        </p:grpSpPr>
        <p:pic>
          <p:nvPicPr>
            <p:cNvPr id="3" name="Picture 2" descr="A blue and white logo with a brain&#10;&#10;Description automatically generated">
              <a:extLst>
                <a:ext uri="{FF2B5EF4-FFF2-40B4-BE49-F238E27FC236}">
                  <a16:creationId xmlns:a16="http://schemas.microsoft.com/office/drawing/2014/main" id="{5C05B8B3-E09A-9402-3A8F-8A0180C3B2B5}"/>
                </a:ext>
              </a:extLst>
            </p:cNvPr>
            <p:cNvPicPr>
              <a:picLocks noChangeAspect="1"/>
            </p:cNvPicPr>
            <p:nvPr/>
          </p:nvPicPr>
          <p:blipFill>
            <a:blip r:embed="rId4"/>
            <a:stretch>
              <a:fillRect/>
            </a:stretch>
          </p:blipFill>
          <p:spPr>
            <a:xfrm>
              <a:off x="403135" y="5326314"/>
              <a:ext cx="2373403" cy="570031"/>
            </a:xfrm>
            <a:prstGeom prst="rect">
              <a:avLst/>
            </a:prstGeom>
          </p:spPr>
        </p:pic>
        <p:sp>
          <p:nvSpPr>
            <p:cNvPr id="4" name="TextBox 3">
              <a:extLst>
                <a:ext uri="{FF2B5EF4-FFF2-40B4-BE49-F238E27FC236}">
                  <a16:creationId xmlns:a16="http://schemas.microsoft.com/office/drawing/2014/main" id="{BBE54276-F641-B0B8-65D7-B9DD6E6D383D}"/>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solidFill>
                    <a:schemeClr val="tx2">
                      <a:lumMod val="10000"/>
                    </a:schemeClr>
                  </a:solidFill>
                  <a:effectLst/>
                  <a:latin typeface="Franklin Gothic Demi" panose="020B0603020102020204" pitchFamily="34" charset="0"/>
                </a:rPr>
                <a:t>North Carolina Building Our Largest </a:t>
              </a:r>
              <a:br>
                <a:rPr lang="en-US" sz="800" b="1" u="none" strike="noStrike" dirty="0">
                  <a:solidFill>
                    <a:schemeClr val="tx2">
                      <a:lumMod val="10000"/>
                    </a:schemeClr>
                  </a:solidFill>
                  <a:effectLst/>
                  <a:latin typeface="Franklin Gothic Demi" panose="020B0603020102020204" pitchFamily="34" charset="0"/>
                </a:rPr>
              </a:br>
              <a:r>
                <a:rPr lang="en-US" sz="800" b="1" u="none" strike="noStrike" dirty="0">
                  <a:solidFill>
                    <a:schemeClr val="tx2">
                      <a:lumMod val="10000"/>
                    </a:schemeClr>
                  </a:solidFill>
                  <a:effectLst/>
                  <a:latin typeface="Franklin Gothic Demi" panose="020B0603020102020204" pitchFamily="34" charset="0"/>
                </a:rPr>
                <a:t>Dementia (NC BOLD) Infrastructure Project</a:t>
              </a:r>
              <a:endParaRPr lang="en-US" sz="800" b="1" dirty="0">
                <a:solidFill>
                  <a:schemeClr val="tx2">
                    <a:lumMod val="10000"/>
                  </a:schemeClr>
                </a:solidFill>
                <a:latin typeface="Franklin Gothic Demi" panose="020B0603020102020204" pitchFamily="34" charset="0"/>
              </a:endParaRPr>
            </a:p>
          </p:txBody>
        </p:sp>
      </p:grpSp>
    </p:spTree>
    <p:extLst>
      <p:ext uri="{BB962C8B-B14F-4D97-AF65-F5344CB8AC3E}">
        <p14:creationId xmlns:p14="http://schemas.microsoft.com/office/powerpoint/2010/main" val="15663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347551843"/>
              </p:ext>
            </p:extLst>
          </p:nvPr>
        </p:nvGraphicFramePr>
        <p:xfrm>
          <a:off x="267630" y="0"/>
          <a:ext cx="11656740" cy="6278137"/>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
            <a:extLst>
              <a:ext uri="{FF2B5EF4-FFF2-40B4-BE49-F238E27FC236}">
                <a16:creationId xmlns:a16="http://schemas.microsoft.com/office/drawing/2014/main" id="{70E07CE7-FD3B-FD9E-C6F0-C87B7B6A531C}"/>
              </a:ext>
            </a:extLst>
          </p:cNvPr>
          <p:cNvGrpSpPr/>
          <p:nvPr/>
        </p:nvGrpSpPr>
        <p:grpSpPr>
          <a:xfrm>
            <a:off x="108557" y="6457806"/>
            <a:ext cx="4117754" cy="338554"/>
            <a:chOff x="403135" y="5286876"/>
            <a:chExt cx="7925319" cy="651604"/>
          </a:xfrm>
        </p:grpSpPr>
        <p:pic>
          <p:nvPicPr>
            <p:cNvPr id="4" name="Picture 3" descr="A blue and white logo with a brain&#10;&#10;Description automatically generated">
              <a:extLst>
                <a:ext uri="{FF2B5EF4-FFF2-40B4-BE49-F238E27FC236}">
                  <a16:creationId xmlns:a16="http://schemas.microsoft.com/office/drawing/2014/main" id="{02F4DFAF-CCBE-6A50-34AC-309ED5470B79}"/>
                </a:ext>
              </a:extLst>
            </p:cNvPr>
            <p:cNvPicPr>
              <a:picLocks noChangeAspect="1"/>
            </p:cNvPicPr>
            <p:nvPr/>
          </p:nvPicPr>
          <p:blipFill>
            <a:blip r:embed="rId4"/>
            <a:stretch>
              <a:fillRect/>
            </a:stretch>
          </p:blipFill>
          <p:spPr>
            <a:xfrm>
              <a:off x="403135" y="5326314"/>
              <a:ext cx="2373403" cy="570031"/>
            </a:xfrm>
            <a:prstGeom prst="rect">
              <a:avLst/>
            </a:prstGeom>
          </p:spPr>
        </p:pic>
        <p:sp>
          <p:nvSpPr>
            <p:cNvPr id="5" name="TextBox 4">
              <a:extLst>
                <a:ext uri="{FF2B5EF4-FFF2-40B4-BE49-F238E27FC236}">
                  <a16:creationId xmlns:a16="http://schemas.microsoft.com/office/drawing/2014/main" id="{394394CF-CA6F-DCBE-70E4-052DD315487E}"/>
                </a:ext>
              </a:extLst>
            </p:cNvPr>
            <p:cNvSpPr txBox="1"/>
            <p:nvPr/>
          </p:nvSpPr>
          <p:spPr>
            <a:xfrm>
              <a:off x="2855742" y="5286876"/>
              <a:ext cx="5472712" cy="651604"/>
            </a:xfrm>
            <a:prstGeom prst="rect">
              <a:avLst/>
            </a:prstGeom>
            <a:noFill/>
          </p:spPr>
          <p:txBody>
            <a:bodyPr wrap="square" rtlCol="0">
              <a:spAutoFit/>
            </a:bodyPr>
            <a:lstStyle/>
            <a:p>
              <a:r>
                <a:rPr lang="en-US" sz="800" b="1" u="none" strike="noStrike" dirty="0">
                  <a:solidFill>
                    <a:schemeClr val="tx2">
                      <a:lumMod val="10000"/>
                    </a:schemeClr>
                  </a:solidFill>
                  <a:effectLst/>
                  <a:latin typeface="Franklin Gothic Demi" panose="020B0603020102020204" pitchFamily="34" charset="0"/>
                </a:rPr>
                <a:t>North Carolina Building Our Largest </a:t>
              </a:r>
              <a:br>
                <a:rPr lang="en-US" sz="800" b="1" u="none" strike="noStrike" dirty="0">
                  <a:solidFill>
                    <a:schemeClr val="tx2">
                      <a:lumMod val="10000"/>
                    </a:schemeClr>
                  </a:solidFill>
                  <a:effectLst/>
                  <a:latin typeface="Franklin Gothic Demi" panose="020B0603020102020204" pitchFamily="34" charset="0"/>
                </a:rPr>
              </a:br>
              <a:r>
                <a:rPr lang="en-US" sz="800" b="1" u="none" strike="noStrike" dirty="0">
                  <a:solidFill>
                    <a:schemeClr val="tx2">
                      <a:lumMod val="10000"/>
                    </a:schemeClr>
                  </a:solidFill>
                  <a:effectLst/>
                  <a:latin typeface="Franklin Gothic Demi" panose="020B0603020102020204" pitchFamily="34" charset="0"/>
                </a:rPr>
                <a:t>Dementia (NC BOLD) Infrastructure Project</a:t>
              </a:r>
              <a:endParaRPr lang="en-US" sz="800" b="1" dirty="0">
                <a:solidFill>
                  <a:schemeClr val="tx2">
                    <a:lumMod val="10000"/>
                  </a:schemeClr>
                </a:solidFill>
                <a:latin typeface="Franklin Gothic Demi" panose="020B0603020102020204" pitchFamily="34" charset="0"/>
              </a:endParaRPr>
            </a:p>
          </p:txBody>
        </p:sp>
      </p:grpSp>
    </p:spTree>
    <p:extLst>
      <p:ext uri="{BB962C8B-B14F-4D97-AF65-F5344CB8AC3E}">
        <p14:creationId xmlns:p14="http://schemas.microsoft.com/office/powerpoint/2010/main" val="64779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oking 16x9">
  <a:themeElements>
    <a:clrScheme name="Custom 2">
      <a:dk1>
        <a:sysClr val="windowText" lastClr="000000"/>
      </a:dk1>
      <a:lt1>
        <a:sysClr val="window" lastClr="FFFFFF"/>
      </a:lt1>
      <a:dk2>
        <a:srgbClr val="1F497D"/>
      </a:dk2>
      <a:lt2>
        <a:srgbClr val="EEECE1"/>
      </a:lt2>
      <a:accent1>
        <a:srgbClr val="4F81BD"/>
      </a:accent1>
      <a:accent2>
        <a:srgbClr val="E36C09"/>
      </a:accent2>
      <a:accent3>
        <a:srgbClr val="8DB3E2"/>
      </a:accent3>
      <a:accent4>
        <a:srgbClr val="8064A2"/>
      </a:accent4>
      <a:accent5>
        <a:srgbClr val="4BACC6"/>
      </a:accent5>
      <a:accent6>
        <a:srgbClr val="F68222"/>
      </a:accent6>
      <a:hlink>
        <a:srgbClr val="0000FF"/>
      </a:hlink>
      <a:folHlink>
        <a:srgbClr val="800080"/>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extLst>
    <a:ext uri="{05A4C25C-085E-4340-85A3-A5531E510DB2}">
      <thm15:themeFamily xmlns:thm15="http://schemas.microsoft.com/office/thememl/2012/main" name="Fresh food presentation (widescreen).potx" id="{63DD3034-9CB5-4B6F-BCA0-530A5E267AB2}" vid="{9783A5E3-1DF2-4F3C-8902-0C2EB8A188D6}"/>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0A84DF9C38F85459C2FBB53EA3FC961" ma:contentTypeVersion="16" ma:contentTypeDescription="Create a new document." ma:contentTypeScope="" ma:versionID="56eed81f91c6e4c376543b78c52c3f3c">
  <xsd:schema xmlns:xsd="http://www.w3.org/2001/XMLSchema" xmlns:xs="http://www.w3.org/2001/XMLSchema" xmlns:p="http://schemas.microsoft.com/office/2006/metadata/properties" xmlns:ns2="bd78b2e4-9060-4309-b354-463fb93a4269" xmlns:ns3="ea8af748-1d0b-4554-b403-23c573964229" targetNamespace="http://schemas.microsoft.com/office/2006/metadata/properties" ma:root="true" ma:fieldsID="e371658e6c15dc6ceb77a667abadf544" ns2:_="" ns3:_="">
    <xsd:import namespace="bd78b2e4-9060-4309-b354-463fb93a4269"/>
    <xsd:import namespace="ea8af748-1d0b-4554-b403-23c57396422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78b2e4-9060-4309-b354-463fb93a42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8af748-1d0b-4554-b403-23c57396422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b57b129b-aecc-4f48-b65e-4752a1115b12}" ma:internalName="TaxCatchAll" ma:showField="CatchAllData" ma:web="ea8af748-1d0b-4554-b403-23c5739642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d78b2e4-9060-4309-b354-463fb93a4269">
      <Terms xmlns="http://schemas.microsoft.com/office/infopath/2007/PartnerControls"/>
    </lcf76f155ced4ddcb4097134ff3c332f>
    <TaxCatchAll xmlns="ea8af748-1d0b-4554-b403-23c573964229" xsi:nil="true"/>
  </documentManagement>
</p:properties>
</file>

<file path=customXml/itemProps1.xml><?xml version="1.0" encoding="utf-8"?>
<ds:datastoreItem xmlns:ds="http://schemas.openxmlformats.org/officeDocument/2006/customXml" ds:itemID="{980977F9-717D-4F1C-850F-2FEEB0A38FD1}">
  <ds:schemaRefs>
    <ds:schemaRef ds:uri="http://schemas.microsoft.com/sharepoint/v3/contenttype/forms"/>
  </ds:schemaRefs>
</ds:datastoreItem>
</file>

<file path=customXml/itemProps2.xml><?xml version="1.0" encoding="utf-8"?>
<ds:datastoreItem xmlns:ds="http://schemas.openxmlformats.org/officeDocument/2006/customXml" ds:itemID="{AD8A2495-412F-46FA-A9F7-A4EC6569BFCD}"/>
</file>

<file path=customXml/itemProps3.xml><?xml version="1.0" encoding="utf-8"?>
<ds:datastoreItem xmlns:ds="http://schemas.openxmlformats.org/officeDocument/2006/customXml" ds:itemID="{EB105B66-7880-45CD-B8F0-F15C5A27648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3566</TotalTime>
  <Words>1133</Words>
  <Application>Microsoft Macintosh PowerPoint</Application>
  <PresentationFormat>Widescreen</PresentationFormat>
  <Paragraphs>81</Paragraphs>
  <Slides>12</Slides>
  <Notes>9</Notes>
  <HiddenSlides>0</HiddenSlides>
  <MMClips>3</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12</vt:i4>
      </vt:variant>
    </vt:vector>
  </HeadingPairs>
  <TitlesOfParts>
    <vt:vector size="22" baseType="lpstr">
      <vt:lpstr>Arial</vt:lpstr>
      <vt:lpstr>Calibri</vt:lpstr>
      <vt:lpstr>Calibri Light</vt:lpstr>
      <vt:lpstr>Constantia</vt:lpstr>
      <vt:lpstr>Franklin Gothic Demi</vt:lpstr>
      <vt:lpstr>Franklin Gothic Medium</vt:lpstr>
      <vt:lpstr>Office Theme</vt:lpstr>
      <vt:lpstr>1_Cooking 16x9</vt:lpstr>
      <vt:lpstr>Custom Design</vt:lpstr>
      <vt:lpstr>1_Custom Design</vt:lpstr>
      <vt:lpstr>PowerPoint Presentation</vt:lpstr>
      <vt:lpstr>PowerPoint Presentation</vt:lpstr>
      <vt:lpstr>PowerPoint Presentation</vt:lpstr>
      <vt:lpstr>HEARING SCREENING WILL START THE PROCESS</vt:lpstr>
      <vt:lpstr>SYMPTOMATIC SIMILARITIES OF COGNITIVE ISSUES AND UNTREATED HEARING LOSS</vt:lpstr>
      <vt:lpstr>PowerPoint Presentation</vt:lpstr>
      <vt:lpstr>PowerPoint Presentation</vt:lpstr>
      <vt:lpstr>DISEASES AFFECTING HEARING &amp; BALANCE </vt:lpstr>
      <vt:lpstr>PowerPoint Presentation</vt:lpstr>
      <vt:lpstr>HEARING AIDS REDUCE THE SYMPTOMS OF DEMENTIA</vt:lpstr>
      <vt:lpstr>HEARING SCREENING WILL START THE PROCESS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Hearing Health in Brain Health for NC Residents</dc:title>
  <dc:creator>BOLD NC Toolkit</dc:creator>
  <cp:lastModifiedBy>Eargle, Allison</cp:lastModifiedBy>
  <cp:revision>12</cp:revision>
  <dcterms:created xsi:type="dcterms:W3CDTF">2023-07-16T15:19:30Z</dcterms:created>
  <dcterms:modified xsi:type="dcterms:W3CDTF">2023-09-21T19:50:59Z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0x01010090A84DF9C38F85459C2FBB53EA3FC961</vt:lpwstr>
  </property>
</Properties>
</file>