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ink/ink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4"/>
    <p:sldMasterId id="2147483661" r:id="rId5"/>
  </p:sldMasterIdLst>
  <p:notesMasterIdLst>
    <p:notesMasterId r:id="rId31"/>
  </p:notesMasterIdLst>
  <p:handoutMasterIdLst>
    <p:handoutMasterId r:id="rId32"/>
  </p:handoutMasterIdLst>
  <p:sldIdLst>
    <p:sldId id="458" r:id="rId6"/>
    <p:sldId id="460" r:id="rId7"/>
    <p:sldId id="505" r:id="rId8"/>
    <p:sldId id="506" r:id="rId9"/>
    <p:sldId id="497" r:id="rId10"/>
    <p:sldId id="491" r:id="rId11"/>
    <p:sldId id="503" r:id="rId12"/>
    <p:sldId id="494" r:id="rId13"/>
    <p:sldId id="495" r:id="rId14"/>
    <p:sldId id="499" r:id="rId15"/>
    <p:sldId id="501" r:id="rId16"/>
    <p:sldId id="468" r:id="rId17"/>
    <p:sldId id="471" r:id="rId18"/>
    <p:sldId id="472" r:id="rId19"/>
    <p:sldId id="473" r:id="rId20"/>
    <p:sldId id="474" r:id="rId21"/>
    <p:sldId id="475" r:id="rId22"/>
    <p:sldId id="498" r:id="rId23"/>
    <p:sldId id="478" r:id="rId24"/>
    <p:sldId id="479" r:id="rId25"/>
    <p:sldId id="481" r:id="rId26"/>
    <p:sldId id="480" r:id="rId27"/>
    <p:sldId id="490" r:id="rId28"/>
    <p:sldId id="462" r:id="rId29"/>
    <p:sldId id="486"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DA0"/>
    <a:srgbClr val="288DC2"/>
    <a:srgbClr val="94B6C7"/>
    <a:srgbClr val="15365E"/>
    <a:srgbClr val="657E32"/>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800EA-78A3-6C37-15BF-CD992D50814C}" v="1" dt="2022-06-22T13:38:53.277"/>
    <p1510:client id="{2BC2115B-D831-CCAE-D5C9-8576E197343F}" v="1" dt="2022-06-21T16:51:50.516"/>
    <p1510:client id="{36049F5E-356B-8612-41FB-AF3D3F9ABF3F}" v="22" dt="2022-06-21T14:23:29.264"/>
    <p1510:client id="{4F9D02ED-884C-ECC2-03D5-81B2137B3AFE}" v="447" dt="2022-06-21T18:56:15.404"/>
    <p1510:client id="{64B1F4BF-9692-275C-45AC-C4267C511E3A}" v="514" dt="2022-06-21T17:45:18.083"/>
    <p1510:client id="{6D269B25-1A1E-F7C1-E6BD-929BCD9621B3}" v="24" dt="2022-06-21T19:04:03.337"/>
    <p1510:client id="{8272A15D-13F5-4FF3-ADF3-718F9C939110}" v="74" dt="2022-06-22T13:34:38.482"/>
    <p1510:client id="{895D850B-1E39-4BEC-1577-4C233EEAC089}" v="872" dt="2022-06-21T13:56:02.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8" y="67"/>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hyperlink" Target="https://ncruralhealth.az1.qualtrics.com/jfe/form/SV_5w0gyxXnEwjp2C2" TargetMode="External"/><Relationship Id="rId2" Type="http://schemas.openxmlformats.org/officeDocument/2006/relationships/hyperlink" Target="https://www.ncdhhs.gov/nchit-rfa-2022-vbh-budget-templatexlsx/open" TargetMode="External"/><Relationship Id="rId1" Type="http://schemas.openxmlformats.org/officeDocument/2006/relationships/hyperlink" Target="https://www.ncdhhs.gov/nchit-rfa-2022-vbh-project-narrative-section-templatedocx/open"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ncdhhs.gov/about/grant-opportunities/rural-health-grant-opportunities/community-health-grant-fy-2022-rfa"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ncruralhealth.az1.qualtrics.com/jfe/form/SV_5w0gyxXnEwjp2C2" TargetMode="External"/><Relationship Id="rId2" Type="http://schemas.openxmlformats.org/officeDocument/2006/relationships/hyperlink" Target="https://www.ncdhhs.gov/nchit-rfa-2022-vbh-budget-templatexlsx/open" TargetMode="External"/><Relationship Id="rId1" Type="http://schemas.openxmlformats.org/officeDocument/2006/relationships/hyperlink" Target="https://www.ncdhhs.gov/nchit-rfa-2022-vbh-project-narrative-section-templatedocx/open"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ncdhhs.gov/about/grant-opportunities/rural-health-grant-opportunities/community-health-grant-fy-2022-rfa"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E3F56-45F2-4B9B-A4AA-2A8DD157232C}"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en-US"/>
        </a:p>
      </dgm:t>
    </dgm:pt>
    <dgm:pt modelId="{815E652A-CF56-42A5-A500-0BB324B72F60}">
      <dgm:prSet phldrT="[Text]" custT="1"/>
      <dgm:spPr/>
      <dgm:t>
        <a:bodyPr/>
        <a:lstStyle/>
        <a:p>
          <a:r>
            <a:rPr lang="en-US" sz="3200"/>
            <a:t>Purpose</a:t>
          </a:r>
          <a:endParaRPr lang="en-US" sz="2400"/>
        </a:p>
      </dgm:t>
    </dgm:pt>
    <dgm:pt modelId="{69D830E8-BA56-4B43-84EE-6CAA2B48DDD3}" type="parTrans" cxnId="{C6F48FFC-59D1-4785-AA03-5F713BB341F4}">
      <dgm:prSet/>
      <dgm:spPr/>
      <dgm:t>
        <a:bodyPr/>
        <a:lstStyle/>
        <a:p>
          <a:endParaRPr lang="en-US"/>
        </a:p>
      </dgm:t>
    </dgm:pt>
    <dgm:pt modelId="{CC29467B-4149-4146-908F-12213FE20600}" type="sibTrans" cxnId="{C6F48FFC-59D1-4785-AA03-5F713BB341F4}">
      <dgm:prSet/>
      <dgm:spPr/>
      <dgm:t>
        <a:bodyPr/>
        <a:lstStyle/>
        <a:p>
          <a:endParaRPr lang="en-US"/>
        </a:p>
      </dgm:t>
    </dgm:pt>
    <dgm:pt modelId="{719CA171-8E6B-4210-A87E-7B0880462C4A}">
      <dgm:prSet phldrT="[Text]" custT="1"/>
      <dgm:spPr/>
      <dgm:t>
        <a:bodyPr/>
        <a:lstStyle/>
        <a:p>
          <a:pPr indent="0" algn="l">
            <a:buNone/>
          </a:pPr>
          <a:r>
            <a:rPr lang="en-US" sz="1400"/>
            <a:t>The N.C. General Assembly appropriated SFRF in Session Law 2021-180. Under this Session Law, Section 9B.8A.(a) established the creation of the competitive Virtual Behavioral Health Services Grant Program to expand telepsychiatry capacities to respond to the COVID-19 public health emergency by allowing patients being served in primary care settings to access hospital-based virtual psychiatric assessments and consultations from a primary care provider’s office, from home, or from another nonhospital setting</a:t>
          </a:r>
        </a:p>
      </dgm:t>
    </dgm:pt>
    <dgm:pt modelId="{E270EDF7-26B2-4B1F-B50A-776700CA16DA}" type="parTrans" cxnId="{672021C0-7398-4383-91C2-B6E8396825BC}">
      <dgm:prSet/>
      <dgm:spPr/>
      <dgm:t>
        <a:bodyPr/>
        <a:lstStyle/>
        <a:p>
          <a:endParaRPr lang="en-US"/>
        </a:p>
      </dgm:t>
    </dgm:pt>
    <dgm:pt modelId="{743CF714-04A7-468C-B541-07F891264786}" type="sibTrans" cxnId="{672021C0-7398-4383-91C2-B6E8396825BC}">
      <dgm:prSet/>
      <dgm:spPr/>
      <dgm:t>
        <a:bodyPr/>
        <a:lstStyle/>
        <a:p>
          <a:endParaRPr lang="en-US"/>
        </a:p>
      </dgm:t>
    </dgm:pt>
    <dgm:pt modelId="{0BC521D6-DE2F-4E40-9780-8C4EB22346EC}" type="pres">
      <dgm:prSet presAssocID="{4FFE3F56-45F2-4B9B-A4AA-2A8DD157232C}" presName="Name0" presStyleCnt="0">
        <dgm:presLayoutVars>
          <dgm:dir/>
          <dgm:animLvl val="lvl"/>
          <dgm:resizeHandles val="exact"/>
        </dgm:presLayoutVars>
      </dgm:prSet>
      <dgm:spPr/>
    </dgm:pt>
    <dgm:pt modelId="{85D3A84F-CBC6-4567-A611-3DB925F2EF86}" type="pres">
      <dgm:prSet presAssocID="{815E652A-CF56-42A5-A500-0BB324B72F60}" presName="linNode" presStyleCnt="0"/>
      <dgm:spPr/>
    </dgm:pt>
    <dgm:pt modelId="{74D7A23F-874E-4B72-B7A7-46E875DE8F34}" type="pres">
      <dgm:prSet presAssocID="{815E652A-CF56-42A5-A500-0BB324B72F60}" presName="parentText" presStyleLbl="node1" presStyleIdx="0" presStyleCnt="1" custScaleX="92184" custScaleY="82162">
        <dgm:presLayoutVars>
          <dgm:chMax val="1"/>
          <dgm:bulletEnabled val="1"/>
        </dgm:presLayoutVars>
      </dgm:prSet>
      <dgm:spPr/>
    </dgm:pt>
    <dgm:pt modelId="{61896717-852F-4CF5-B805-FDCA92BD5DBD}" type="pres">
      <dgm:prSet presAssocID="{815E652A-CF56-42A5-A500-0BB324B72F60}" presName="descendantText" presStyleLbl="alignAccFollowNode1" presStyleIdx="0" presStyleCnt="1" custLinFactNeighborX="-1038" custLinFactNeighborY="2205">
        <dgm:presLayoutVars>
          <dgm:bulletEnabled val="1"/>
        </dgm:presLayoutVars>
      </dgm:prSet>
      <dgm:spPr/>
    </dgm:pt>
  </dgm:ptLst>
  <dgm:cxnLst>
    <dgm:cxn modelId="{DC1C4C19-ED25-468F-A18C-8EFE89E291C7}" type="presOf" srcId="{4FFE3F56-45F2-4B9B-A4AA-2A8DD157232C}" destId="{0BC521D6-DE2F-4E40-9780-8C4EB22346EC}" srcOrd="0" destOrd="0" presId="urn:microsoft.com/office/officeart/2005/8/layout/vList5"/>
    <dgm:cxn modelId="{7ED28E5D-79A7-415D-9E62-4B3E012E868F}" type="presOf" srcId="{719CA171-8E6B-4210-A87E-7B0880462C4A}" destId="{61896717-852F-4CF5-B805-FDCA92BD5DBD}" srcOrd="0" destOrd="0" presId="urn:microsoft.com/office/officeart/2005/8/layout/vList5"/>
    <dgm:cxn modelId="{9780C169-059E-4B98-ADDC-CDF98F330E5E}" type="presOf" srcId="{815E652A-CF56-42A5-A500-0BB324B72F60}" destId="{74D7A23F-874E-4B72-B7A7-46E875DE8F34}" srcOrd="0" destOrd="0" presId="urn:microsoft.com/office/officeart/2005/8/layout/vList5"/>
    <dgm:cxn modelId="{672021C0-7398-4383-91C2-B6E8396825BC}" srcId="{815E652A-CF56-42A5-A500-0BB324B72F60}" destId="{719CA171-8E6B-4210-A87E-7B0880462C4A}" srcOrd="0" destOrd="0" parTransId="{E270EDF7-26B2-4B1F-B50A-776700CA16DA}" sibTransId="{743CF714-04A7-468C-B541-07F891264786}"/>
    <dgm:cxn modelId="{C6F48FFC-59D1-4785-AA03-5F713BB341F4}" srcId="{4FFE3F56-45F2-4B9B-A4AA-2A8DD157232C}" destId="{815E652A-CF56-42A5-A500-0BB324B72F60}" srcOrd="0" destOrd="0" parTransId="{69D830E8-BA56-4B43-84EE-6CAA2B48DDD3}" sibTransId="{CC29467B-4149-4146-908F-12213FE20600}"/>
    <dgm:cxn modelId="{B814B5D7-AD54-45DD-87F4-F06A19B2CE7F}" type="presParOf" srcId="{0BC521D6-DE2F-4E40-9780-8C4EB22346EC}" destId="{85D3A84F-CBC6-4567-A611-3DB925F2EF86}" srcOrd="0" destOrd="0" presId="urn:microsoft.com/office/officeart/2005/8/layout/vList5"/>
    <dgm:cxn modelId="{3D81601A-999C-45B2-85D2-1AAB37E88F74}" type="presParOf" srcId="{85D3A84F-CBC6-4567-A611-3DB925F2EF86}" destId="{74D7A23F-874E-4B72-B7A7-46E875DE8F34}" srcOrd="0" destOrd="0" presId="urn:microsoft.com/office/officeart/2005/8/layout/vList5"/>
    <dgm:cxn modelId="{088DC9BC-92D4-41C5-B4AB-24C3A62CD2FF}" type="presParOf" srcId="{85D3A84F-CBC6-4567-A611-3DB925F2EF86}" destId="{61896717-852F-4CF5-B805-FDCA92BD5DB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64C2A-1869-4DDF-8EE5-728DBD4FE7C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D730DE2-FD46-42BA-B529-B4B235D0FA3D}">
      <dgm:prSet phldrT="[Text]" custT="1"/>
      <dgm:spPr/>
      <dgm:t>
        <a:bodyPr/>
        <a:lstStyle/>
        <a:p>
          <a:pPr rtl="0">
            <a:buNone/>
          </a:pPr>
          <a:r>
            <a:rPr lang="en-US" sz="1800">
              <a:latin typeface="Times New Roman"/>
            </a:rPr>
            <a:t>March 3, 2021 -  </a:t>
          </a:r>
          <a:endParaRPr lang="en-US" sz="1800"/>
        </a:p>
      </dgm:t>
    </dgm:pt>
    <dgm:pt modelId="{FA34B09B-C5ED-4ECE-9AD3-2BAC48BD5CAB}" type="parTrans" cxnId="{39C24D0B-BD29-4EF1-B96D-7827552719D4}">
      <dgm:prSet/>
      <dgm:spPr/>
      <dgm:t>
        <a:bodyPr/>
        <a:lstStyle/>
        <a:p>
          <a:endParaRPr lang="en-US"/>
        </a:p>
      </dgm:t>
    </dgm:pt>
    <dgm:pt modelId="{1941E88C-2AEF-472E-9BD6-DBF23303EC56}" type="sibTrans" cxnId="{39C24D0B-BD29-4EF1-B96D-7827552719D4}">
      <dgm:prSet/>
      <dgm:spPr/>
      <dgm:t>
        <a:bodyPr/>
        <a:lstStyle/>
        <a:p>
          <a:endParaRPr lang="en-US"/>
        </a:p>
      </dgm:t>
    </dgm:pt>
    <dgm:pt modelId="{F9A8F26B-7573-46E9-A49C-7774A086A7F8}">
      <dgm:prSet phldrT="[Text]" custT="1"/>
      <dgm:spPr/>
      <dgm:t>
        <a:bodyPr/>
        <a:lstStyle/>
        <a:p>
          <a:pPr rtl="0">
            <a:buNone/>
          </a:pPr>
          <a:r>
            <a:rPr lang="en-US" sz="1800">
              <a:latin typeface="Times New Roman"/>
            </a:rPr>
            <a:t>December 31, 2026</a:t>
          </a:r>
          <a:endParaRPr lang="en-US" sz="1800"/>
        </a:p>
      </dgm:t>
    </dgm:pt>
    <dgm:pt modelId="{AD13981D-C730-476B-B708-D3DD883485FD}" type="parTrans" cxnId="{F7F66A37-4183-4E26-92D9-6BCA3BB17272}">
      <dgm:prSet/>
      <dgm:spPr/>
      <dgm:t>
        <a:bodyPr/>
        <a:lstStyle/>
        <a:p>
          <a:endParaRPr lang="en-US"/>
        </a:p>
      </dgm:t>
    </dgm:pt>
    <dgm:pt modelId="{1F854534-D09F-4582-AED3-73C937BB4118}" type="sibTrans" cxnId="{F7F66A37-4183-4E26-92D9-6BCA3BB17272}">
      <dgm:prSet/>
      <dgm:spPr/>
      <dgm:t>
        <a:bodyPr/>
        <a:lstStyle/>
        <a:p>
          <a:endParaRPr lang="en-US"/>
        </a:p>
      </dgm:t>
    </dgm:pt>
    <dgm:pt modelId="{80D5CFF0-834C-4139-BD7E-3BF040136DF8}">
      <dgm:prSet phldr="0"/>
      <dgm:spPr/>
      <dgm:t>
        <a:bodyPr/>
        <a:lstStyle/>
        <a:p>
          <a:pPr rtl="0"/>
          <a:r>
            <a:rPr lang="en-US">
              <a:latin typeface="Times New Roman"/>
            </a:rPr>
            <a:t>Instructions and Budget Template</a:t>
          </a:r>
        </a:p>
      </dgm:t>
    </dgm:pt>
    <dgm:pt modelId="{0B8B2445-D343-4D34-BC4F-4F7C74F3ACB6}" type="parTrans" cxnId="{89EEA061-FB74-4724-8B5E-139E2DD3A6BD}">
      <dgm:prSet/>
      <dgm:spPr/>
      <dgm:t>
        <a:bodyPr/>
        <a:lstStyle/>
        <a:p>
          <a:endParaRPr lang="en-US"/>
        </a:p>
      </dgm:t>
    </dgm:pt>
    <dgm:pt modelId="{A25EBAA1-B994-471F-95BA-AE7AE8A55256}" type="sibTrans" cxnId="{89EEA061-FB74-4724-8B5E-139E2DD3A6BD}">
      <dgm:prSet/>
      <dgm:spPr/>
      <dgm:t>
        <a:bodyPr/>
        <a:lstStyle/>
        <a:p>
          <a:endParaRPr lang="en-US"/>
        </a:p>
      </dgm:t>
    </dgm:pt>
    <dgm:pt modelId="{A5172FAE-C35C-480E-9149-1889F7E65068}">
      <dgm:prSet phldr="0" custT="1"/>
      <dgm:spPr/>
      <dgm:t>
        <a:bodyPr/>
        <a:lstStyle/>
        <a:p>
          <a:r>
            <a:rPr lang="en-US" sz="1400">
              <a:latin typeface="+mj-lt"/>
              <a:hlinkClick xmlns:r="http://schemas.openxmlformats.org/officeDocument/2006/relationships" r:id="rId1"/>
            </a:rPr>
            <a:t>NCHIT RFA VBH 2022 Narrative Section Template</a:t>
          </a:r>
          <a:r>
            <a:rPr lang="en-US" sz="1400">
              <a:latin typeface="+mj-lt"/>
            </a:rPr>
            <a:t> </a:t>
          </a:r>
        </a:p>
      </dgm:t>
    </dgm:pt>
    <dgm:pt modelId="{CF696E41-F3DE-47B5-9238-5BCFF1615032}" type="parTrans" cxnId="{D73B5D46-E1A1-403F-86E2-AE3880C45634}">
      <dgm:prSet/>
      <dgm:spPr/>
      <dgm:t>
        <a:bodyPr/>
        <a:lstStyle/>
        <a:p>
          <a:endParaRPr lang="en-US"/>
        </a:p>
      </dgm:t>
    </dgm:pt>
    <dgm:pt modelId="{4C128D62-C929-453D-ADEA-5851A20D8154}" type="sibTrans" cxnId="{D73B5D46-E1A1-403F-86E2-AE3880C45634}">
      <dgm:prSet/>
      <dgm:spPr/>
      <dgm:t>
        <a:bodyPr/>
        <a:lstStyle/>
        <a:p>
          <a:endParaRPr lang="en-US"/>
        </a:p>
      </dgm:t>
    </dgm:pt>
    <dgm:pt modelId="{1D7F7056-317C-4C55-963C-07C2C520EC41}">
      <dgm:prSet phldr="0" custT="1"/>
      <dgm:spPr/>
      <dgm:t>
        <a:bodyPr/>
        <a:lstStyle/>
        <a:p>
          <a:pPr rtl="0"/>
          <a:r>
            <a:rPr lang="en-US" sz="1400">
              <a:latin typeface="+mj-lt"/>
              <a:hlinkClick xmlns:r="http://schemas.openxmlformats.org/officeDocument/2006/relationships" r:id="rId2"/>
            </a:rPr>
            <a:t>NCHIT RFA VBH 2022 Budget Template</a:t>
          </a:r>
          <a:r>
            <a:rPr lang="en-US" sz="1400">
              <a:latin typeface="+mj-lt"/>
            </a:rPr>
            <a:t> </a:t>
          </a:r>
        </a:p>
      </dgm:t>
    </dgm:pt>
    <dgm:pt modelId="{AA608FB6-BA6E-4032-A230-094FABC473F1}" type="parTrans" cxnId="{C82288D0-A712-4E84-A787-7C9F8F63F92C}">
      <dgm:prSet/>
      <dgm:spPr/>
      <dgm:t>
        <a:bodyPr/>
        <a:lstStyle/>
        <a:p>
          <a:endParaRPr lang="en-US"/>
        </a:p>
      </dgm:t>
    </dgm:pt>
    <dgm:pt modelId="{AF1EE5F3-A3E5-449D-B870-1943B4BC0D4E}" type="sibTrans" cxnId="{C82288D0-A712-4E84-A787-7C9F8F63F92C}">
      <dgm:prSet/>
      <dgm:spPr/>
      <dgm:t>
        <a:bodyPr/>
        <a:lstStyle/>
        <a:p>
          <a:endParaRPr lang="en-US"/>
        </a:p>
      </dgm:t>
    </dgm:pt>
    <dgm:pt modelId="{AD0DCEBD-C864-4F1A-9BBB-E0D6C9CBB614}">
      <dgm:prSet phldr="0"/>
      <dgm:spPr/>
      <dgm:t>
        <a:bodyPr/>
        <a:lstStyle/>
        <a:p>
          <a:pPr rtl="0"/>
          <a:r>
            <a:rPr lang="en-US">
              <a:latin typeface="Times New Roman"/>
            </a:rPr>
            <a:t>Request Unique Application Link</a:t>
          </a:r>
          <a:endParaRPr lang="en-US"/>
        </a:p>
      </dgm:t>
    </dgm:pt>
    <dgm:pt modelId="{BD567D24-EB1A-47B2-BB6B-DE242F8FC617}" type="parTrans" cxnId="{0444A869-0503-4A8B-AEDC-84D630AB5443}">
      <dgm:prSet/>
      <dgm:spPr/>
      <dgm:t>
        <a:bodyPr/>
        <a:lstStyle/>
        <a:p>
          <a:endParaRPr lang="en-US"/>
        </a:p>
      </dgm:t>
    </dgm:pt>
    <dgm:pt modelId="{0DB7928A-75D6-4F69-811A-CFB698F654EE}" type="sibTrans" cxnId="{0444A869-0503-4A8B-AEDC-84D630AB5443}">
      <dgm:prSet/>
      <dgm:spPr/>
      <dgm:t>
        <a:bodyPr/>
        <a:lstStyle/>
        <a:p>
          <a:endParaRPr lang="en-US"/>
        </a:p>
      </dgm:t>
    </dgm:pt>
    <dgm:pt modelId="{2D2DFBB2-BFBB-47AA-B099-596BC1D55658}">
      <dgm:prSet phldr="0" custT="1"/>
      <dgm:spPr/>
      <dgm:t>
        <a:bodyPr/>
        <a:lstStyle/>
        <a:p>
          <a:pPr rtl="0"/>
          <a:r>
            <a:rPr lang="en-US" sz="2000">
              <a:latin typeface="+mj-lt"/>
            </a:rPr>
            <a:t> </a:t>
          </a:r>
          <a:r>
            <a:rPr lang="en-US" sz="1800" b="1">
              <a:latin typeface="+mj-lt"/>
              <a:hlinkClick xmlns:r="http://schemas.openxmlformats.org/officeDocument/2006/relationships" r:id="rId3"/>
            </a:rPr>
            <a:t>Survey link</a:t>
          </a:r>
          <a:endParaRPr lang="en-US" sz="1800" b="1">
            <a:latin typeface="+mj-lt"/>
          </a:endParaRPr>
        </a:p>
      </dgm:t>
    </dgm:pt>
    <dgm:pt modelId="{E89F0566-D45E-4EFC-BFB2-8AF643974247}" type="parTrans" cxnId="{434E2BB3-8C3C-4088-A002-3B69C02EF01F}">
      <dgm:prSet/>
      <dgm:spPr/>
      <dgm:t>
        <a:bodyPr/>
        <a:lstStyle/>
        <a:p>
          <a:endParaRPr lang="en-US"/>
        </a:p>
      </dgm:t>
    </dgm:pt>
    <dgm:pt modelId="{33065C81-E9F7-43D8-81A1-21D838C90952}" type="sibTrans" cxnId="{434E2BB3-8C3C-4088-A002-3B69C02EF01F}">
      <dgm:prSet/>
      <dgm:spPr/>
      <dgm:t>
        <a:bodyPr/>
        <a:lstStyle/>
        <a:p>
          <a:endParaRPr lang="en-US"/>
        </a:p>
      </dgm:t>
    </dgm:pt>
    <dgm:pt modelId="{A0231165-54F8-4A6A-81A4-35C9C1993605}">
      <dgm:prSet phldr="0" custT="1"/>
      <dgm:spPr/>
      <dgm:t>
        <a:bodyPr/>
        <a:lstStyle/>
        <a:p>
          <a:pPr rtl="0"/>
          <a:r>
            <a:rPr lang="en-US" sz="2000">
              <a:solidFill>
                <a:srgbClr val="FF0000"/>
              </a:solidFill>
              <a:latin typeface="+mj-lt"/>
              <a:cs typeface="Calibri"/>
            </a:rPr>
            <a:t> </a:t>
          </a:r>
          <a:r>
            <a:rPr lang="en-US" sz="1800" b="1">
              <a:solidFill>
                <a:srgbClr val="FF0000"/>
              </a:solidFill>
              <a:latin typeface="+mj-lt"/>
              <a:cs typeface="Calibri"/>
            </a:rPr>
            <a:t>Request link prior to July 22, 2022 </a:t>
          </a:r>
          <a:endParaRPr lang="en-US" sz="1800">
            <a:solidFill>
              <a:srgbClr val="FF0000"/>
            </a:solidFill>
            <a:latin typeface="+mj-lt"/>
          </a:endParaRPr>
        </a:p>
      </dgm:t>
    </dgm:pt>
    <dgm:pt modelId="{DB68E770-B505-475D-AE30-2B0D1BEC97C4}" type="parTrans" cxnId="{DC25B35B-CCC3-43B0-8432-652865F3138F}">
      <dgm:prSet/>
      <dgm:spPr/>
      <dgm:t>
        <a:bodyPr/>
        <a:lstStyle/>
        <a:p>
          <a:endParaRPr lang="en-US"/>
        </a:p>
      </dgm:t>
    </dgm:pt>
    <dgm:pt modelId="{7595185E-AFA7-4051-9C96-2D972B258B63}" type="sibTrans" cxnId="{DC25B35B-CCC3-43B0-8432-652865F3138F}">
      <dgm:prSet/>
      <dgm:spPr/>
      <dgm:t>
        <a:bodyPr/>
        <a:lstStyle/>
        <a:p>
          <a:endParaRPr lang="en-US"/>
        </a:p>
      </dgm:t>
    </dgm:pt>
    <dgm:pt modelId="{01649D42-6B2C-4C15-A5CC-D4BADDC57A8A}">
      <dgm:prSet phldr="0"/>
      <dgm:spPr/>
      <dgm:t>
        <a:bodyPr/>
        <a:lstStyle/>
        <a:p>
          <a:pPr rtl="0"/>
          <a:r>
            <a:rPr lang="en-US">
              <a:latin typeface="+mj-lt"/>
            </a:rPr>
            <a:t>Expenditure Period</a:t>
          </a:r>
        </a:p>
      </dgm:t>
    </dgm:pt>
    <dgm:pt modelId="{ED3F8064-2644-425F-AC13-E5FC63BD0648}" type="parTrans" cxnId="{089B40B8-AE26-4DED-B79C-5D215A333795}">
      <dgm:prSet/>
      <dgm:spPr/>
      <dgm:t>
        <a:bodyPr/>
        <a:lstStyle/>
        <a:p>
          <a:endParaRPr lang="en-US"/>
        </a:p>
      </dgm:t>
    </dgm:pt>
    <dgm:pt modelId="{B0BF5224-A3C8-4E74-B1A8-536F6901E643}" type="sibTrans" cxnId="{089B40B8-AE26-4DED-B79C-5D215A333795}">
      <dgm:prSet/>
      <dgm:spPr/>
      <dgm:t>
        <a:bodyPr/>
        <a:lstStyle/>
        <a:p>
          <a:endParaRPr lang="en-US"/>
        </a:p>
      </dgm:t>
    </dgm:pt>
    <dgm:pt modelId="{6BD8567B-63DB-438A-8D6D-4214660B3EE2}" type="pres">
      <dgm:prSet presAssocID="{26764C2A-1869-4DDF-8EE5-728DBD4FE7C6}" presName="Name0" presStyleCnt="0">
        <dgm:presLayoutVars>
          <dgm:dir/>
          <dgm:animLvl val="lvl"/>
          <dgm:resizeHandles val="exact"/>
        </dgm:presLayoutVars>
      </dgm:prSet>
      <dgm:spPr/>
    </dgm:pt>
    <dgm:pt modelId="{E602F1BD-B028-4E81-AD58-A89A569671D6}" type="pres">
      <dgm:prSet presAssocID="{80D5CFF0-834C-4139-BD7E-3BF040136DF8}" presName="linNode" presStyleCnt="0"/>
      <dgm:spPr/>
    </dgm:pt>
    <dgm:pt modelId="{BE4D11BC-6620-4A0B-A6DF-A09EF3AE183D}" type="pres">
      <dgm:prSet presAssocID="{80D5CFF0-834C-4139-BD7E-3BF040136DF8}" presName="parentText" presStyleLbl="node1" presStyleIdx="0" presStyleCnt="3">
        <dgm:presLayoutVars>
          <dgm:chMax val="1"/>
          <dgm:bulletEnabled val="1"/>
        </dgm:presLayoutVars>
      </dgm:prSet>
      <dgm:spPr/>
    </dgm:pt>
    <dgm:pt modelId="{5A754327-D52B-4356-AF8D-21A147DCDCF2}" type="pres">
      <dgm:prSet presAssocID="{80D5CFF0-834C-4139-BD7E-3BF040136DF8}" presName="descendantText" presStyleLbl="alignAccFollowNode1" presStyleIdx="0" presStyleCnt="3">
        <dgm:presLayoutVars>
          <dgm:bulletEnabled val="1"/>
        </dgm:presLayoutVars>
      </dgm:prSet>
      <dgm:spPr/>
    </dgm:pt>
    <dgm:pt modelId="{912EE65E-B1F7-4783-9D8D-860A3CFEC5F4}" type="pres">
      <dgm:prSet presAssocID="{A25EBAA1-B994-471F-95BA-AE7AE8A55256}" presName="sp" presStyleCnt="0"/>
      <dgm:spPr/>
    </dgm:pt>
    <dgm:pt modelId="{A448F88E-C988-4EAC-8887-EA2EA667AF5B}" type="pres">
      <dgm:prSet presAssocID="{AD0DCEBD-C864-4F1A-9BBB-E0D6C9CBB614}" presName="linNode" presStyleCnt="0"/>
      <dgm:spPr/>
    </dgm:pt>
    <dgm:pt modelId="{970A13E9-BF1A-46E7-9326-D2EBDE46F17B}" type="pres">
      <dgm:prSet presAssocID="{AD0DCEBD-C864-4F1A-9BBB-E0D6C9CBB614}" presName="parentText" presStyleLbl="node1" presStyleIdx="1" presStyleCnt="3">
        <dgm:presLayoutVars>
          <dgm:chMax val="1"/>
          <dgm:bulletEnabled val="1"/>
        </dgm:presLayoutVars>
      </dgm:prSet>
      <dgm:spPr/>
    </dgm:pt>
    <dgm:pt modelId="{C0DE8898-B454-4D40-B2FC-AE3DB784DAF5}" type="pres">
      <dgm:prSet presAssocID="{AD0DCEBD-C864-4F1A-9BBB-E0D6C9CBB614}" presName="descendantText" presStyleLbl="alignAccFollowNode1" presStyleIdx="1" presStyleCnt="3">
        <dgm:presLayoutVars>
          <dgm:bulletEnabled val="1"/>
        </dgm:presLayoutVars>
      </dgm:prSet>
      <dgm:spPr/>
    </dgm:pt>
    <dgm:pt modelId="{BF822056-EA8D-4CC5-B1D4-2B50F18918DE}" type="pres">
      <dgm:prSet presAssocID="{0DB7928A-75D6-4F69-811A-CFB698F654EE}" presName="sp" presStyleCnt="0"/>
      <dgm:spPr/>
    </dgm:pt>
    <dgm:pt modelId="{C4B6BF5B-BB89-4BFF-8A0F-A07642951986}" type="pres">
      <dgm:prSet presAssocID="{01649D42-6B2C-4C15-A5CC-D4BADDC57A8A}" presName="linNode" presStyleCnt="0"/>
      <dgm:spPr/>
    </dgm:pt>
    <dgm:pt modelId="{14087FA9-B573-4534-B07C-E6DB5CA11834}" type="pres">
      <dgm:prSet presAssocID="{01649D42-6B2C-4C15-A5CC-D4BADDC57A8A}" presName="parentText" presStyleLbl="node1" presStyleIdx="2" presStyleCnt="3">
        <dgm:presLayoutVars>
          <dgm:chMax val="1"/>
          <dgm:bulletEnabled val="1"/>
        </dgm:presLayoutVars>
      </dgm:prSet>
      <dgm:spPr/>
    </dgm:pt>
    <dgm:pt modelId="{D1AF9473-9969-4302-B42E-6111033C6BC0}" type="pres">
      <dgm:prSet presAssocID="{01649D42-6B2C-4C15-A5CC-D4BADDC57A8A}" presName="descendantText" presStyleLbl="alignAccFollowNode1" presStyleIdx="2" presStyleCnt="3">
        <dgm:presLayoutVars>
          <dgm:bulletEnabled val="1"/>
        </dgm:presLayoutVars>
      </dgm:prSet>
      <dgm:spPr/>
    </dgm:pt>
  </dgm:ptLst>
  <dgm:cxnLst>
    <dgm:cxn modelId="{67AF0702-BCE8-4CC3-A851-313870926415}" type="presOf" srcId="{A0231165-54F8-4A6A-81A4-35C9C1993605}" destId="{C0DE8898-B454-4D40-B2FC-AE3DB784DAF5}" srcOrd="0" destOrd="1" presId="urn:microsoft.com/office/officeart/2005/8/layout/vList5"/>
    <dgm:cxn modelId="{39C24D0B-BD29-4EF1-B96D-7827552719D4}" srcId="{01649D42-6B2C-4C15-A5CC-D4BADDC57A8A}" destId="{2D730DE2-FD46-42BA-B529-B4B235D0FA3D}" srcOrd="0" destOrd="0" parTransId="{FA34B09B-C5ED-4ECE-9AD3-2BAC48BD5CAB}" sibTransId="{1941E88C-2AEF-472E-9BD6-DBF23303EC56}"/>
    <dgm:cxn modelId="{F7F66A37-4183-4E26-92D9-6BCA3BB17272}" srcId="{01649D42-6B2C-4C15-A5CC-D4BADDC57A8A}" destId="{F9A8F26B-7573-46E9-A49C-7774A086A7F8}" srcOrd="1" destOrd="0" parTransId="{AD13981D-C730-476B-B708-D3DD883485FD}" sibTransId="{1F854534-D09F-4582-AED3-73C937BB4118}"/>
    <dgm:cxn modelId="{DC25B35B-CCC3-43B0-8432-652865F3138F}" srcId="{AD0DCEBD-C864-4F1A-9BBB-E0D6C9CBB614}" destId="{A0231165-54F8-4A6A-81A4-35C9C1993605}" srcOrd="1" destOrd="0" parTransId="{DB68E770-B505-475D-AE30-2B0D1BEC97C4}" sibTransId="{7595185E-AFA7-4051-9C96-2D972B258B63}"/>
    <dgm:cxn modelId="{89EEA061-FB74-4724-8B5E-139E2DD3A6BD}" srcId="{26764C2A-1869-4DDF-8EE5-728DBD4FE7C6}" destId="{80D5CFF0-834C-4139-BD7E-3BF040136DF8}" srcOrd="0" destOrd="0" parTransId="{0B8B2445-D343-4D34-BC4F-4F7C74F3ACB6}" sibTransId="{A25EBAA1-B994-471F-95BA-AE7AE8A55256}"/>
    <dgm:cxn modelId="{755C8042-83B7-447F-B91C-E7514ADC491D}" type="presOf" srcId="{26764C2A-1869-4DDF-8EE5-728DBD4FE7C6}" destId="{6BD8567B-63DB-438A-8D6D-4214660B3EE2}" srcOrd="0" destOrd="0" presId="urn:microsoft.com/office/officeart/2005/8/layout/vList5"/>
    <dgm:cxn modelId="{D73B5D46-E1A1-403F-86E2-AE3880C45634}" srcId="{80D5CFF0-834C-4139-BD7E-3BF040136DF8}" destId="{A5172FAE-C35C-480E-9149-1889F7E65068}" srcOrd="0" destOrd="0" parTransId="{CF696E41-F3DE-47B5-9238-5BCFF1615032}" sibTransId="{4C128D62-C929-453D-ADEA-5851A20D8154}"/>
    <dgm:cxn modelId="{E7D3B066-5B5F-4397-8080-A5220EA57743}" type="presOf" srcId="{2D2DFBB2-BFBB-47AA-B099-596BC1D55658}" destId="{C0DE8898-B454-4D40-B2FC-AE3DB784DAF5}" srcOrd="0" destOrd="0" presId="urn:microsoft.com/office/officeart/2005/8/layout/vList5"/>
    <dgm:cxn modelId="{0444A869-0503-4A8B-AEDC-84D630AB5443}" srcId="{26764C2A-1869-4DDF-8EE5-728DBD4FE7C6}" destId="{AD0DCEBD-C864-4F1A-9BBB-E0D6C9CBB614}" srcOrd="1" destOrd="0" parTransId="{BD567D24-EB1A-47B2-BB6B-DE242F8FC617}" sibTransId="{0DB7928A-75D6-4F69-811A-CFB698F654EE}"/>
    <dgm:cxn modelId="{F38CA175-C4C9-4E33-BEB0-EB9213289346}" type="presOf" srcId="{A5172FAE-C35C-480E-9149-1889F7E65068}" destId="{5A754327-D52B-4356-AF8D-21A147DCDCF2}" srcOrd="0" destOrd="0" presId="urn:microsoft.com/office/officeart/2005/8/layout/vList5"/>
    <dgm:cxn modelId="{022A9776-2D79-4B11-A14C-CC6A9651C95E}" type="presOf" srcId="{AD0DCEBD-C864-4F1A-9BBB-E0D6C9CBB614}" destId="{970A13E9-BF1A-46E7-9326-D2EBDE46F17B}" srcOrd="0" destOrd="0" presId="urn:microsoft.com/office/officeart/2005/8/layout/vList5"/>
    <dgm:cxn modelId="{F453C08D-C07E-417C-B9A7-9D16950BFE5C}" type="presOf" srcId="{80D5CFF0-834C-4139-BD7E-3BF040136DF8}" destId="{BE4D11BC-6620-4A0B-A6DF-A09EF3AE183D}" srcOrd="0" destOrd="0" presId="urn:microsoft.com/office/officeart/2005/8/layout/vList5"/>
    <dgm:cxn modelId="{969B8B98-2057-46C6-8C43-5EE45508C05D}" type="presOf" srcId="{1D7F7056-317C-4C55-963C-07C2C520EC41}" destId="{5A754327-D52B-4356-AF8D-21A147DCDCF2}" srcOrd="0" destOrd="1" presId="urn:microsoft.com/office/officeart/2005/8/layout/vList5"/>
    <dgm:cxn modelId="{588CE6AC-5A19-4A2E-BB7A-ECD7C7E6FD66}" type="presOf" srcId="{01649D42-6B2C-4C15-A5CC-D4BADDC57A8A}" destId="{14087FA9-B573-4534-B07C-E6DB5CA11834}" srcOrd="0" destOrd="0" presId="urn:microsoft.com/office/officeart/2005/8/layout/vList5"/>
    <dgm:cxn modelId="{434E2BB3-8C3C-4088-A002-3B69C02EF01F}" srcId="{AD0DCEBD-C864-4F1A-9BBB-E0D6C9CBB614}" destId="{2D2DFBB2-BFBB-47AA-B099-596BC1D55658}" srcOrd="0" destOrd="0" parTransId="{E89F0566-D45E-4EFC-BFB2-8AF643974247}" sibTransId="{33065C81-E9F7-43D8-81A1-21D838C90952}"/>
    <dgm:cxn modelId="{089B40B8-AE26-4DED-B79C-5D215A333795}" srcId="{26764C2A-1869-4DDF-8EE5-728DBD4FE7C6}" destId="{01649D42-6B2C-4C15-A5CC-D4BADDC57A8A}" srcOrd="2" destOrd="0" parTransId="{ED3F8064-2644-425F-AC13-E5FC63BD0648}" sibTransId="{B0BF5224-A3C8-4E74-B1A8-536F6901E643}"/>
    <dgm:cxn modelId="{C82288D0-A712-4E84-A787-7C9F8F63F92C}" srcId="{80D5CFF0-834C-4139-BD7E-3BF040136DF8}" destId="{1D7F7056-317C-4C55-963C-07C2C520EC41}" srcOrd="1" destOrd="0" parTransId="{AA608FB6-BA6E-4032-A230-094FABC473F1}" sibTransId="{AF1EE5F3-A3E5-449D-B870-1943B4BC0D4E}"/>
    <dgm:cxn modelId="{0D3AF3D0-9CEA-45F1-90DF-BC909DB1E51F}" type="presOf" srcId="{F9A8F26B-7573-46E9-A49C-7774A086A7F8}" destId="{D1AF9473-9969-4302-B42E-6111033C6BC0}" srcOrd="0" destOrd="1" presId="urn:microsoft.com/office/officeart/2005/8/layout/vList5"/>
    <dgm:cxn modelId="{2BD9A5D3-3569-438D-8FEF-B4AE060755EC}" type="presOf" srcId="{2D730DE2-FD46-42BA-B529-B4B235D0FA3D}" destId="{D1AF9473-9969-4302-B42E-6111033C6BC0}" srcOrd="0" destOrd="0" presId="urn:microsoft.com/office/officeart/2005/8/layout/vList5"/>
    <dgm:cxn modelId="{1E44AAAC-386A-40C6-A77A-B5F68E772346}" type="presParOf" srcId="{6BD8567B-63DB-438A-8D6D-4214660B3EE2}" destId="{E602F1BD-B028-4E81-AD58-A89A569671D6}" srcOrd="0" destOrd="0" presId="urn:microsoft.com/office/officeart/2005/8/layout/vList5"/>
    <dgm:cxn modelId="{BEEE6146-B3AB-4D58-B4DF-2891F94AE817}" type="presParOf" srcId="{E602F1BD-B028-4E81-AD58-A89A569671D6}" destId="{BE4D11BC-6620-4A0B-A6DF-A09EF3AE183D}" srcOrd="0" destOrd="0" presId="urn:microsoft.com/office/officeart/2005/8/layout/vList5"/>
    <dgm:cxn modelId="{397DF7C1-BCD7-4E8F-AA87-9ACFD91FAD1F}" type="presParOf" srcId="{E602F1BD-B028-4E81-AD58-A89A569671D6}" destId="{5A754327-D52B-4356-AF8D-21A147DCDCF2}" srcOrd="1" destOrd="0" presId="urn:microsoft.com/office/officeart/2005/8/layout/vList5"/>
    <dgm:cxn modelId="{3B15DB05-1BED-4E32-892E-72A5DB2A4D98}" type="presParOf" srcId="{6BD8567B-63DB-438A-8D6D-4214660B3EE2}" destId="{912EE65E-B1F7-4783-9D8D-860A3CFEC5F4}" srcOrd="1" destOrd="0" presId="urn:microsoft.com/office/officeart/2005/8/layout/vList5"/>
    <dgm:cxn modelId="{AB5AD525-6022-4D66-A9CA-8F7759EB40B2}" type="presParOf" srcId="{6BD8567B-63DB-438A-8D6D-4214660B3EE2}" destId="{A448F88E-C988-4EAC-8887-EA2EA667AF5B}" srcOrd="2" destOrd="0" presId="urn:microsoft.com/office/officeart/2005/8/layout/vList5"/>
    <dgm:cxn modelId="{42F00A11-48CC-4376-AD02-9907CC54424E}" type="presParOf" srcId="{A448F88E-C988-4EAC-8887-EA2EA667AF5B}" destId="{970A13E9-BF1A-46E7-9326-D2EBDE46F17B}" srcOrd="0" destOrd="0" presId="urn:microsoft.com/office/officeart/2005/8/layout/vList5"/>
    <dgm:cxn modelId="{913E3DEB-1373-4883-A5DA-AAE105F7579D}" type="presParOf" srcId="{A448F88E-C988-4EAC-8887-EA2EA667AF5B}" destId="{C0DE8898-B454-4D40-B2FC-AE3DB784DAF5}" srcOrd="1" destOrd="0" presId="urn:microsoft.com/office/officeart/2005/8/layout/vList5"/>
    <dgm:cxn modelId="{7B833444-5958-46EE-BC1F-317E34AB7FEB}" type="presParOf" srcId="{6BD8567B-63DB-438A-8D6D-4214660B3EE2}" destId="{BF822056-EA8D-4CC5-B1D4-2B50F18918DE}" srcOrd="3" destOrd="0" presId="urn:microsoft.com/office/officeart/2005/8/layout/vList5"/>
    <dgm:cxn modelId="{86E541F8-4D24-4842-9C93-AB58776117B9}" type="presParOf" srcId="{6BD8567B-63DB-438A-8D6D-4214660B3EE2}" destId="{C4B6BF5B-BB89-4BFF-8A0F-A07642951986}" srcOrd="4" destOrd="0" presId="urn:microsoft.com/office/officeart/2005/8/layout/vList5"/>
    <dgm:cxn modelId="{F329E4C7-97D9-4830-9195-59A2DAAF6B4E}" type="presParOf" srcId="{C4B6BF5B-BB89-4BFF-8A0F-A07642951986}" destId="{14087FA9-B573-4534-B07C-E6DB5CA11834}" srcOrd="0" destOrd="0" presId="urn:microsoft.com/office/officeart/2005/8/layout/vList5"/>
    <dgm:cxn modelId="{11913F78-EE94-4ED7-ADE0-1B67BC7EF6A5}" type="presParOf" srcId="{C4B6BF5B-BB89-4BFF-8A0F-A07642951986}" destId="{D1AF9473-9969-4302-B42E-6111033C6BC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764C2A-1869-4DDF-8EE5-728DBD4FE7C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92E509-4752-4B54-991A-7A38C6BE779D}">
      <dgm:prSet phldrT="[Text]"/>
      <dgm:spPr/>
      <dgm:t>
        <a:bodyPr/>
        <a:lstStyle/>
        <a:p>
          <a:r>
            <a:rPr lang="en-US"/>
            <a:t>Application Deadline</a:t>
          </a:r>
        </a:p>
      </dgm:t>
    </dgm:pt>
    <dgm:pt modelId="{D1A4D555-3929-44A4-B9BB-C24521F3FB3B}" type="parTrans" cxnId="{BAE1DCCB-53F1-42E2-89BC-AA51DD661EAD}">
      <dgm:prSet/>
      <dgm:spPr/>
      <dgm:t>
        <a:bodyPr/>
        <a:lstStyle/>
        <a:p>
          <a:endParaRPr lang="en-US"/>
        </a:p>
      </dgm:t>
    </dgm:pt>
    <dgm:pt modelId="{BADA5767-BE3D-4E5A-BC38-209CCAA38095}" type="sibTrans" cxnId="{BAE1DCCB-53F1-42E2-89BC-AA51DD661EAD}">
      <dgm:prSet/>
      <dgm:spPr/>
      <dgm:t>
        <a:bodyPr/>
        <a:lstStyle/>
        <a:p>
          <a:endParaRPr lang="en-US"/>
        </a:p>
      </dgm:t>
    </dgm:pt>
    <dgm:pt modelId="{3F8FBB54-61E3-4B40-B4B1-27C0664E23AF}">
      <dgm:prSet phldrT="[Text]" custT="1"/>
      <dgm:spPr/>
      <dgm:t>
        <a:bodyPr/>
        <a:lstStyle/>
        <a:p>
          <a:pPr rtl="0">
            <a:buNone/>
          </a:pPr>
          <a:r>
            <a:rPr lang="en-US" sz="1800" b="1">
              <a:solidFill>
                <a:srgbClr val="FF0000"/>
              </a:solidFill>
              <a:latin typeface="Times New Roman"/>
            </a:rPr>
            <a:t>July 22, 2022</a:t>
          </a:r>
        </a:p>
      </dgm:t>
    </dgm:pt>
    <dgm:pt modelId="{132A03F1-4972-430C-8C9A-CCA07B39F416}" type="parTrans" cxnId="{7064ADFE-EF47-4F18-AE13-EDF26C59335C}">
      <dgm:prSet/>
      <dgm:spPr/>
      <dgm:t>
        <a:bodyPr/>
        <a:lstStyle/>
        <a:p>
          <a:endParaRPr lang="en-US"/>
        </a:p>
      </dgm:t>
    </dgm:pt>
    <dgm:pt modelId="{35A7FDF1-221C-4072-8401-2AE2DE98DF57}" type="sibTrans" cxnId="{7064ADFE-EF47-4F18-AE13-EDF26C59335C}">
      <dgm:prSet/>
      <dgm:spPr/>
      <dgm:t>
        <a:bodyPr/>
        <a:lstStyle/>
        <a:p>
          <a:endParaRPr lang="en-US"/>
        </a:p>
      </dgm:t>
    </dgm:pt>
    <dgm:pt modelId="{C6E7D516-1C71-462F-80B7-B0AE13AE2E97}">
      <dgm:prSet phldrT="[Text]"/>
      <dgm:spPr/>
      <dgm:t>
        <a:bodyPr/>
        <a:lstStyle/>
        <a:p>
          <a:r>
            <a:rPr lang="en-US"/>
            <a:t>Anticipated Notice of Awards</a:t>
          </a:r>
        </a:p>
      </dgm:t>
    </dgm:pt>
    <dgm:pt modelId="{3EC4849D-606E-4B00-81C3-5B870A30B296}" type="parTrans" cxnId="{3E62814F-D3F0-4719-AF80-BAE3AE1C98BF}">
      <dgm:prSet/>
      <dgm:spPr/>
      <dgm:t>
        <a:bodyPr/>
        <a:lstStyle/>
        <a:p>
          <a:endParaRPr lang="en-US"/>
        </a:p>
      </dgm:t>
    </dgm:pt>
    <dgm:pt modelId="{C983A0C0-8C1A-4FD2-8EBE-4F207FEB9BE7}" type="sibTrans" cxnId="{3E62814F-D3F0-4719-AF80-BAE3AE1C98BF}">
      <dgm:prSet/>
      <dgm:spPr/>
      <dgm:t>
        <a:bodyPr/>
        <a:lstStyle/>
        <a:p>
          <a:endParaRPr lang="en-US"/>
        </a:p>
      </dgm:t>
    </dgm:pt>
    <dgm:pt modelId="{D2CE1672-3311-41D9-80BB-B6F3DC3C3315}">
      <dgm:prSet phldrT="[Text]" custT="1"/>
      <dgm:spPr/>
      <dgm:t>
        <a:bodyPr/>
        <a:lstStyle/>
        <a:p>
          <a:pPr>
            <a:buNone/>
          </a:pPr>
          <a:r>
            <a:rPr lang="en-US" sz="1800">
              <a:latin typeface="+mj-lt"/>
            </a:rPr>
            <a:t>August 20, 2022</a:t>
          </a:r>
        </a:p>
      </dgm:t>
    </dgm:pt>
    <dgm:pt modelId="{9C7A89DD-F295-433B-A28C-E35F5E8BE5E6}" type="parTrans" cxnId="{E6BE7142-F6B7-485B-B49B-5602DEE5233D}">
      <dgm:prSet/>
      <dgm:spPr/>
      <dgm:t>
        <a:bodyPr/>
        <a:lstStyle/>
        <a:p>
          <a:endParaRPr lang="en-US"/>
        </a:p>
      </dgm:t>
    </dgm:pt>
    <dgm:pt modelId="{8624D3DC-00B9-4114-A0C8-0C61678F4D28}" type="sibTrans" cxnId="{E6BE7142-F6B7-485B-B49B-5602DEE5233D}">
      <dgm:prSet/>
      <dgm:spPr/>
      <dgm:t>
        <a:bodyPr/>
        <a:lstStyle/>
        <a:p>
          <a:endParaRPr lang="en-US"/>
        </a:p>
      </dgm:t>
    </dgm:pt>
    <dgm:pt modelId="{49040C5A-0090-494B-A3D8-0FC739E4B6A2}">
      <dgm:prSet phldrT="[Text]" custT="1"/>
      <dgm:spPr/>
      <dgm:t>
        <a:bodyPr/>
        <a:lstStyle/>
        <a:p>
          <a:pPr>
            <a:buNone/>
          </a:pPr>
          <a:r>
            <a:rPr lang="en-US" sz="1800"/>
            <a:t>Maximum Award</a:t>
          </a:r>
        </a:p>
      </dgm:t>
    </dgm:pt>
    <dgm:pt modelId="{4A7965FE-4642-45FE-AFFD-8D28DB7ED343}" type="parTrans" cxnId="{9B271FA6-9B27-46D5-A44E-7E76A0A4997A}">
      <dgm:prSet/>
      <dgm:spPr/>
      <dgm:t>
        <a:bodyPr/>
        <a:lstStyle/>
        <a:p>
          <a:endParaRPr lang="en-US"/>
        </a:p>
      </dgm:t>
    </dgm:pt>
    <dgm:pt modelId="{C994A2EC-5E8D-4E23-9045-223D22CF112F}" type="sibTrans" cxnId="{9B271FA6-9B27-46D5-A44E-7E76A0A4997A}">
      <dgm:prSet/>
      <dgm:spPr/>
      <dgm:t>
        <a:bodyPr/>
        <a:lstStyle/>
        <a:p>
          <a:endParaRPr lang="en-US"/>
        </a:p>
      </dgm:t>
    </dgm:pt>
    <dgm:pt modelId="{5D756EF9-92F7-442E-9AFB-A05EA8D8ABE6}">
      <dgm:prSet phldrT="[Text]" custT="1"/>
      <dgm:spPr/>
      <dgm:t>
        <a:bodyPr/>
        <a:lstStyle/>
        <a:p>
          <a:pPr>
            <a:buNone/>
          </a:pPr>
          <a:r>
            <a:rPr lang="en-US" sz="1800"/>
            <a:t>$1,500,000</a:t>
          </a:r>
        </a:p>
      </dgm:t>
    </dgm:pt>
    <dgm:pt modelId="{48A1FFC9-3E48-406E-81DA-3AB6471BA845}" type="parTrans" cxnId="{1855822E-E72F-40E2-9A4C-2C13BB0C6294}">
      <dgm:prSet/>
      <dgm:spPr/>
      <dgm:t>
        <a:bodyPr/>
        <a:lstStyle/>
        <a:p>
          <a:endParaRPr lang="en-US"/>
        </a:p>
      </dgm:t>
    </dgm:pt>
    <dgm:pt modelId="{C8BA838D-FA05-4D97-B5B4-55D0A9E65D6B}" type="sibTrans" cxnId="{1855822E-E72F-40E2-9A4C-2C13BB0C6294}">
      <dgm:prSet/>
      <dgm:spPr/>
      <dgm:t>
        <a:bodyPr/>
        <a:lstStyle/>
        <a:p>
          <a:endParaRPr lang="en-US"/>
        </a:p>
      </dgm:t>
    </dgm:pt>
    <dgm:pt modelId="{6BD8567B-63DB-438A-8D6D-4214660B3EE2}" type="pres">
      <dgm:prSet presAssocID="{26764C2A-1869-4DDF-8EE5-728DBD4FE7C6}" presName="Name0" presStyleCnt="0">
        <dgm:presLayoutVars>
          <dgm:dir/>
          <dgm:animLvl val="lvl"/>
          <dgm:resizeHandles val="exact"/>
        </dgm:presLayoutVars>
      </dgm:prSet>
      <dgm:spPr/>
    </dgm:pt>
    <dgm:pt modelId="{F079A820-D45A-4A20-A3E8-149E3BE5D60D}" type="pres">
      <dgm:prSet presAssocID="{5E92E509-4752-4B54-991A-7A38C6BE779D}" presName="linNode" presStyleCnt="0"/>
      <dgm:spPr/>
    </dgm:pt>
    <dgm:pt modelId="{6079DFB4-6B68-4C6E-B812-F8197626CD95}" type="pres">
      <dgm:prSet presAssocID="{5E92E509-4752-4B54-991A-7A38C6BE779D}" presName="parentText" presStyleLbl="node1" presStyleIdx="0" presStyleCnt="3">
        <dgm:presLayoutVars>
          <dgm:chMax val="1"/>
          <dgm:bulletEnabled val="1"/>
        </dgm:presLayoutVars>
      </dgm:prSet>
      <dgm:spPr/>
    </dgm:pt>
    <dgm:pt modelId="{8262E971-7705-4286-AFB0-EC0381D01A57}" type="pres">
      <dgm:prSet presAssocID="{5E92E509-4752-4B54-991A-7A38C6BE779D}" presName="descendantText" presStyleLbl="alignAccFollowNode1" presStyleIdx="0" presStyleCnt="3" custLinFactNeighborY="0">
        <dgm:presLayoutVars>
          <dgm:bulletEnabled val="1"/>
        </dgm:presLayoutVars>
      </dgm:prSet>
      <dgm:spPr/>
    </dgm:pt>
    <dgm:pt modelId="{528F733B-3177-4E7D-88DE-A961FCF7714C}" type="pres">
      <dgm:prSet presAssocID="{BADA5767-BE3D-4E5A-BC38-209CCAA38095}" presName="sp" presStyleCnt="0"/>
      <dgm:spPr/>
    </dgm:pt>
    <dgm:pt modelId="{D04EECB3-B7C2-4868-AF3A-FDC947FF7A84}" type="pres">
      <dgm:prSet presAssocID="{C6E7D516-1C71-462F-80B7-B0AE13AE2E97}" presName="linNode" presStyleCnt="0"/>
      <dgm:spPr/>
    </dgm:pt>
    <dgm:pt modelId="{1F7142C9-1E63-48B2-9A5A-08D1BE1838E5}" type="pres">
      <dgm:prSet presAssocID="{C6E7D516-1C71-462F-80B7-B0AE13AE2E97}" presName="parentText" presStyleLbl="node1" presStyleIdx="1" presStyleCnt="3">
        <dgm:presLayoutVars>
          <dgm:chMax val="1"/>
          <dgm:bulletEnabled val="1"/>
        </dgm:presLayoutVars>
      </dgm:prSet>
      <dgm:spPr/>
    </dgm:pt>
    <dgm:pt modelId="{20981BA5-A916-440E-95FC-B7245778F783}" type="pres">
      <dgm:prSet presAssocID="{C6E7D516-1C71-462F-80B7-B0AE13AE2E97}" presName="descendantText" presStyleLbl="alignAccFollowNode1" presStyleIdx="1" presStyleCnt="3" custLinFactNeighborX="514" custLinFactNeighborY="0">
        <dgm:presLayoutVars>
          <dgm:bulletEnabled val="1"/>
        </dgm:presLayoutVars>
      </dgm:prSet>
      <dgm:spPr/>
    </dgm:pt>
    <dgm:pt modelId="{D28608BC-8400-4C46-9134-6C6604D0782D}" type="pres">
      <dgm:prSet presAssocID="{C983A0C0-8C1A-4FD2-8EBE-4F207FEB9BE7}" presName="sp" presStyleCnt="0"/>
      <dgm:spPr/>
    </dgm:pt>
    <dgm:pt modelId="{767292B3-336E-4171-AE94-79AE85E58A52}" type="pres">
      <dgm:prSet presAssocID="{49040C5A-0090-494B-A3D8-0FC739E4B6A2}" presName="linNode" presStyleCnt="0"/>
      <dgm:spPr/>
    </dgm:pt>
    <dgm:pt modelId="{303A2331-F39B-408B-98C7-8920B4FC5E8A}" type="pres">
      <dgm:prSet presAssocID="{49040C5A-0090-494B-A3D8-0FC739E4B6A2}" presName="parentText" presStyleLbl="node1" presStyleIdx="2" presStyleCnt="3">
        <dgm:presLayoutVars>
          <dgm:chMax val="1"/>
          <dgm:bulletEnabled val="1"/>
        </dgm:presLayoutVars>
      </dgm:prSet>
      <dgm:spPr/>
    </dgm:pt>
    <dgm:pt modelId="{0B851AC1-B0B2-4E51-9014-E48DACE4CB1C}" type="pres">
      <dgm:prSet presAssocID="{49040C5A-0090-494B-A3D8-0FC739E4B6A2}" presName="descendantText" presStyleLbl="alignAccFollowNode1" presStyleIdx="2" presStyleCnt="3">
        <dgm:presLayoutVars>
          <dgm:bulletEnabled val="1"/>
        </dgm:presLayoutVars>
      </dgm:prSet>
      <dgm:spPr/>
    </dgm:pt>
  </dgm:ptLst>
  <dgm:cxnLst>
    <dgm:cxn modelId="{FA911017-69E8-42F3-A657-B7A6923280B2}" type="presOf" srcId="{5D756EF9-92F7-442E-9AFB-A05EA8D8ABE6}" destId="{0B851AC1-B0B2-4E51-9014-E48DACE4CB1C}" srcOrd="0" destOrd="0" presId="urn:microsoft.com/office/officeart/2005/8/layout/vList5"/>
    <dgm:cxn modelId="{1855822E-E72F-40E2-9A4C-2C13BB0C6294}" srcId="{49040C5A-0090-494B-A3D8-0FC739E4B6A2}" destId="{5D756EF9-92F7-442E-9AFB-A05EA8D8ABE6}" srcOrd="0" destOrd="0" parTransId="{48A1FFC9-3E48-406E-81DA-3AB6471BA845}" sibTransId="{C8BA838D-FA05-4D97-B5B4-55D0A9E65D6B}"/>
    <dgm:cxn modelId="{E6BE7142-F6B7-485B-B49B-5602DEE5233D}" srcId="{C6E7D516-1C71-462F-80B7-B0AE13AE2E97}" destId="{D2CE1672-3311-41D9-80BB-B6F3DC3C3315}" srcOrd="0" destOrd="0" parTransId="{9C7A89DD-F295-433B-A28C-E35F5E8BE5E6}" sibTransId="{8624D3DC-00B9-4114-A0C8-0C61678F4D28}"/>
    <dgm:cxn modelId="{755C8042-83B7-447F-B91C-E7514ADC491D}" type="presOf" srcId="{26764C2A-1869-4DDF-8EE5-728DBD4FE7C6}" destId="{6BD8567B-63DB-438A-8D6D-4214660B3EE2}" srcOrd="0" destOrd="0" presId="urn:microsoft.com/office/officeart/2005/8/layout/vList5"/>
    <dgm:cxn modelId="{8F6CFA47-8BE6-411B-A1C4-3E6D13A82F33}" type="presOf" srcId="{3F8FBB54-61E3-4B40-B4B1-27C0664E23AF}" destId="{8262E971-7705-4286-AFB0-EC0381D01A57}" srcOrd="0" destOrd="0" presId="urn:microsoft.com/office/officeart/2005/8/layout/vList5"/>
    <dgm:cxn modelId="{FF17B968-CA30-4ADA-99DC-C5BAB3990F95}" type="presOf" srcId="{49040C5A-0090-494B-A3D8-0FC739E4B6A2}" destId="{303A2331-F39B-408B-98C7-8920B4FC5E8A}" srcOrd="0" destOrd="0" presId="urn:microsoft.com/office/officeart/2005/8/layout/vList5"/>
    <dgm:cxn modelId="{F2F1FF4D-02E7-4716-8F75-E8D6429F19B4}" type="presOf" srcId="{C6E7D516-1C71-462F-80B7-B0AE13AE2E97}" destId="{1F7142C9-1E63-48B2-9A5A-08D1BE1838E5}" srcOrd="0" destOrd="0" presId="urn:microsoft.com/office/officeart/2005/8/layout/vList5"/>
    <dgm:cxn modelId="{3E62814F-D3F0-4719-AF80-BAE3AE1C98BF}" srcId="{26764C2A-1869-4DDF-8EE5-728DBD4FE7C6}" destId="{C6E7D516-1C71-462F-80B7-B0AE13AE2E97}" srcOrd="1" destOrd="0" parTransId="{3EC4849D-606E-4B00-81C3-5B870A30B296}" sibTransId="{C983A0C0-8C1A-4FD2-8EBE-4F207FEB9BE7}"/>
    <dgm:cxn modelId="{AA5EC87B-AE3A-4F4B-B374-971940422F83}" type="presOf" srcId="{D2CE1672-3311-41D9-80BB-B6F3DC3C3315}" destId="{20981BA5-A916-440E-95FC-B7245778F783}" srcOrd="0" destOrd="0" presId="urn:microsoft.com/office/officeart/2005/8/layout/vList5"/>
    <dgm:cxn modelId="{4F5DFB9F-7219-4D7E-82F4-EC257E200691}" type="presOf" srcId="{5E92E509-4752-4B54-991A-7A38C6BE779D}" destId="{6079DFB4-6B68-4C6E-B812-F8197626CD95}" srcOrd="0" destOrd="0" presId="urn:microsoft.com/office/officeart/2005/8/layout/vList5"/>
    <dgm:cxn modelId="{9B271FA6-9B27-46D5-A44E-7E76A0A4997A}" srcId="{26764C2A-1869-4DDF-8EE5-728DBD4FE7C6}" destId="{49040C5A-0090-494B-A3D8-0FC739E4B6A2}" srcOrd="2" destOrd="0" parTransId="{4A7965FE-4642-45FE-AFFD-8D28DB7ED343}" sibTransId="{C994A2EC-5E8D-4E23-9045-223D22CF112F}"/>
    <dgm:cxn modelId="{BAE1DCCB-53F1-42E2-89BC-AA51DD661EAD}" srcId="{26764C2A-1869-4DDF-8EE5-728DBD4FE7C6}" destId="{5E92E509-4752-4B54-991A-7A38C6BE779D}" srcOrd="0" destOrd="0" parTransId="{D1A4D555-3929-44A4-B9BB-C24521F3FB3B}" sibTransId="{BADA5767-BE3D-4E5A-BC38-209CCAA38095}"/>
    <dgm:cxn modelId="{7064ADFE-EF47-4F18-AE13-EDF26C59335C}" srcId="{5E92E509-4752-4B54-991A-7A38C6BE779D}" destId="{3F8FBB54-61E3-4B40-B4B1-27C0664E23AF}" srcOrd="0" destOrd="0" parTransId="{132A03F1-4972-430C-8C9A-CCA07B39F416}" sibTransId="{35A7FDF1-221C-4072-8401-2AE2DE98DF57}"/>
    <dgm:cxn modelId="{AE4AB19E-4923-48BA-9206-35060FA2DA62}" type="presParOf" srcId="{6BD8567B-63DB-438A-8D6D-4214660B3EE2}" destId="{F079A820-D45A-4A20-A3E8-149E3BE5D60D}" srcOrd="0" destOrd="0" presId="urn:microsoft.com/office/officeart/2005/8/layout/vList5"/>
    <dgm:cxn modelId="{C6FBB3B9-A290-4184-B8DE-2E4E350CA709}" type="presParOf" srcId="{F079A820-D45A-4A20-A3E8-149E3BE5D60D}" destId="{6079DFB4-6B68-4C6E-B812-F8197626CD95}" srcOrd="0" destOrd="0" presId="urn:microsoft.com/office/officeart/2005/8/layout/vList5"/>
    <dgm:cxn modelId="{EDD2BE69-C82C-43C4-BFF5-3F60C6B72B8B}" type="presParOf" srcId="{F079A820-D45A-4A20-A3E8-149E3BE5D60D}" destId="{8262E971-7705-4286-AFB0-EC0381D01A57}" srcOrd="1" destOrd="0" presId="urn:microsoft.com/office/officeart/2005/8/layout/vList5"/>
    <dgm:cxn modelId="{C698D17E-1E69-496B-8C03-9A21897A3DC6}" type="presParOf" srcId="{6BD8567B-63DB-438A-8D6D-4214660B3EE2}" destId="{528F733B-3177-4E7D-88DE-A961FCF7714C}" srcOrd="1" destOrd="0" presId="urn:microsoft.com/office/officeart/2005/8/layout/vList5"/>
    <dgm:cxn modelId="{2DD7A6AA-23DD-4DD8-A503-F56FE23A1D6E}" type="presParOf" srcId="{6BD8567B-63DB-438A-8D6D-4214660B3EE2}" destId="{D04EECB3-B7C2-4868-AF3A-FDC947FF7A84}" srcOrd="2" destOrd="0" presId="urn:microsoft.com/office/officeart/2005/8/layout/vList5"/>
    <dgm:cxn modelId="{EAC03FDF-5EAB-4885-9A12-51ED23CA16CE}" type="presParOf" srcId="{D04EECB3-B7C2-4868-AF3A-FDC947FF7A84}" destId="{1F7142C9-1E63-48B2-9A5A-08D1BE1838E5}" srcOrd="0" destOrd="0" presId="urn:microsoft.com/office/officeart/2005/8/layout/vList5"/>
    <dgm:cxn modelId="{4B0B17D6-2307-4818-9D60-DC38794B3E12}" type="presParOf" srcId="{D04EECB3-B7C2-4868-AF3A-FDC947FF7A84}" destId="{20981BA5-A916-440E-95FC-B7245778F783}" srcOrd="1" destOrd="0" presId="urn:microsoft.com/office/officeart/2005/8/layout/vList5"/>
    <dgm:cxn modelId="{3539965C-F225-4D39-86B2-82D7081C879A}" type="presParOf" srcId="{6BD8567B-63DB-438A-8D6D-4214660B3EE2}" destId="{D28608BC-8400-4C46-9134-6C6604D0782D}" srcOrd="3" destOrd="0" presId="urn:microsoft.com/office/officeart/2005/8/layout/vList5"/>
    <dgm:cxn modelId="{F6F55CB5-5D7C-4B68-B920-E10EA53076CF}" type="presParOf" srcId="{6BD8567B-63DB-438A-8D6D-4214660B3EE2}" destId="{767292B3-336E-4171-AE94-79AE85E58A52}" srcOrd="4" destOrd="0" presId="urn:microsoft.com/office/officeart/2005/8/layout/vList5"/>
    <dgm:cxn modelId="{A3D0A6E0-D691-407E-A6D5-22490A694561}" type="presParOf" srcId="{767292B3-336E-4171-AE94-79AE85E58A52}" destId="{303A2331-F39B-408B-98C7-8920B4FC5E8A}" srcOrd="0" destOrd="0" presId="urn:microsoft.com/office/officeart/2005/8/layout/vList5"/>
    <dgm:cxn modelId="{9C21F396-1CBB-4FB2-851C-1A0519454B1D}" type="presParOf" srcId="{767292B3-336E-4171-AE94-79AE85E58A52}" destId="{0B851AC1-B0B2-4E51-9014-E48DACE4CB1C}"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05C9D5-D2E9-4AA4-96E9-E6EEF5B723E9}" type="doc">
      <dgm:prSet loTypeId="urn:microsoft.com/office/officeart/2005/8/layout/chevron2" loCatId="list" qsTypeId="urn:microsoft.com/office/officeart/2005/8/quickstyle/simple1" qsCatId="simple" csTypeId="urn:microsoft.com/office/officeart/2005/8/colors/accent3_3" csCatId="accent3" phldr="1"/>
      <dgm:spPr/>
      <dgm:t>
        <a:bodyPr/>
        <a:lstStyle/>
        <a:p>
          <a:endParaRPr lang="en-US"/>
        </a:p>
      </dgm:t>
    </dgm:pt>
    <dgm:pt modelId="{286445D2-ABBB-4B69-841F-8313B638FD49}">
      <dgm:prSet phldrT="[Text]"/>
      <dgm:spPr/>
      <dgm:t>
        <a:bodyPr/>
        <a:lstStyle/>
        <a:p>
          <a:r>
            <a:rPr lang="en-US"/>
            <a:t>Request Unique Application Link</a:t>
          </a:r>
        </a:p>
      </dgm:t>
    </dgm:pt>
    <dgm:pt modelId="{3482C236-E50B-49AB-B865-82E6F466AE4D}" type="parTrans" cxnId="{C2F54D86-5437-4994-A421-C2E5DCFA391F}">
      <dgm:prSet/>
      <dgm:spPr/>
      <dgm:t>
        <a:bodyPr/>
        <a:lstStyle/>
        <a:p>
          <a:endParaRPr lang="en-US"/>
        </a:p>
      </dgm:t>
    </dgm:pt>
    <dgm:pt modelId="{D92F7B95-2D08-4F3A-8C6D-298A3DE4363E}" type="sibTrans" cxnId="{C2F54D86-5437-4994-A421-C2E5DCFA391F}">
      <dgm:prSet/>
      <dgm:spPr/>
      <dgm:t>
        <a:bodyPr/>
        <a:lstStyle/>
        <a:p>
          <a:endParaRPr lang="en-US"/>
        </a:p>
      </dgm:t>
    </dgm:pt>
    <dgm:pt modelId="{149834D6-CF19-466B-BDBD-43D5F39B0249}">
      <dgm:prSet phldrT="[Text]" custT="1"/>
      <dgm:spPr/>
      <dgm:t>
        <a:bodyPr/>
        <a:lstStyle/>
        <a:p>
          <a:pPr rtl="0"/>
          <a:r>
            <a:rPr lang="en-US" sz="1800"/>
            <a:t>Use the ORH application link to submit the hospital name and contact information. The link opens on June 13, 2022, and closes on July 22,2022. </a:t>
          </a:r>
          <a:endParaRPr lang="en-US" sz="1800">
            <a:latin typeface="Calibri"/>
            <a:cs typeface="Calibri"/>
          </a:endParaRPr>
        </a:p>
      </dgm:t>
    </dgm:pt>
    <dgm:pt modelId="{415EECAB-92FF-49BA-BD79-93E23D455AC5}" type="parTrans" cxnId="{F194D85C-AEF9-4C66-AB7E-0E233F6D7D86}">
      <dgm:prSet/>
      <dgm:spPr/>
      <dgm:t>
        <a:bodyPr/>
        <a:lstStyle/>
        <a:p>
          <a:endParaRPr lang="en-US"/>
        </a:p>
      </dgm:t>
    </dgm:pt>
    <dgm:pt modelId="{14C074EF-86FA-485C-BBDF-73A77F62F692}" type="sibTrans" cxnId="{F194D85C-AEF9-4C66-AB7E-0E233F6D7D86}">
      <dgm:prSet/>
      <dgm:spPr/>
      <dgm:t>
        <a:bodyPr/>
        <a:lstStyle/>
        <a:p>
          <a:endParaRPr lang="en-US"/>
        </a:p>
      </dgm:t>
    </dgm:pt>
    <dgm:pt modelId="{02669A00-C00E-4B7D-BB62-BF70E70B6A2B}">
      <dgm:prSet phldrT="[Text]" custT="1"/>
      <dgm:spPr/>
      <dgm:t>
        <a:bodyPr/>
        <a:lstStyle/>
        <a:p>
          <a:r>
            <a:rPr lang="en-US" sz="1800">
              <a:hlinkClick xmlns:r="http://schemas.openxmlformats.org/officeDocument/2006/relationships" r:id="rId1"/>
            </a:rPr>
            <a:t>https://ncruralhealth.az1.qualtrics.com/jfe/form/SV_5w0gyxXnEwjp2C2</a:t>
          </a:r>
          <a:endParaRPr lang="en-US" sz="1800"/>
        </a:p>
      </dgm:t>
    </dgm:pt>
    <dgm:pt modelId="{15E22C94-5D97-478F-BF5E-205EE30397ED}" type="parTrans" cxnId="{D27AB475-C0AB-4A91-AE74-E5A5D5E8D9A5}">
      <dgm:prSet/>
      <dgm:spPr/>
      <dgm:t>
        <a:bodyPr/>
        <a:lstStyle/>
        <a:p>
          <a:endParaRPr lang="en-US"/>
        </a:p>
      </dgm:t>
    </dgm:pt>
    <dgm:pt modelId="{1994FBAE-D43E-48CD-83F1-2BC60496F833}" type="sibTrans" cxnId="{D27AB475-C0AB-4A91-AE74-E5A5D5E8D9A5}">
      <dgm:prSet/>
      <dgm:spPr/>
      <dgm:t>
        <a:bodyPr/>
        <a:lstStyle/>
        <a:p>
          <a:endParaRPr lang="en-US"/>
        </a:p>
      </dgm:t>
    </dgm:pt>
    <dgm:pt modelId="{256BC081-15ED-4591-8272-4689B98B6EB8}">
      <dgm:prSet phldrT="[Text]"/>
      <dgm:spPr/>
      <dgm:t>
        <a:bodyPr/>
        <a:lstStyle/>
        <a:p>
          <a:r>
            <a:rPr lang="en-US"/>
            <a:t>Application Deadline</a:t>
          </a:r>
        </a:p>
      </dgm:t>
    </dgm:pt>
    <dgm:pt modelId="{66418C8D-51A4-4B91-B00A-2914823014CE}" type="parTrans" cxnId="{3572D1B7-6ACF-47AD-899C-AF989504A205}">
      <dgm:prSet/>
      <dgm:spPr/>
      <dgm:t>
        <a:bodyPr/>
        <a:lstStyle/>
        <a:p>
          <a:endParaRPr lang="en-US"/>
        </a:p>
      </dgm:t>
    </dgm:pt>
    <dgm:pt modelId="{1827B2C7-B36F-487C-95F1-875F773A1F97}" type="sibTrans" cxnId="{3572D1B7-6ACF-47AD-899C-AF989504A205}">
      <dgm:prSet/>
      <dgm:spPr/>
      <dgm:t>
        <a:bodyPr/>
        <a:lstStyle/>
        <a:p>
          <a:endParaRPr lang="en-US"/>
        </a:p>
      </dgm:t>
    </dgm:pt>
    <dgm:pt modelId="{EFBB5F63-5131-4B34-A990-234ABD5F61D6}">
      <dgm:prSet phldrT="[Text]"/>
      <dgm:spPr/>
      <dgm:t>
        <a:bodyPr/>
        <a:lstStyle/>
        <a:p>
          <a:pPr rtl="0"/>
          <a:r>
            <a:rPr lang="en-US">
              <a:latin typeface="Calibri"/>
              <a:cs typeface="Calibri"/>
            </a:rPr>
            <a:t>Submit application electronically using the link unique to your email address and organization </a:t>
          </a:r>
          <a:r>
            <a:rPr lang="en-US" b="1">
              <a:solidFill>
                <a:srgbClr val="FF0000"/>
              </a:solidFill>
              <a:latin typeface="Calibri"/>
              <a:cs typeface="Calibri"/>
            </a:rPr>
            <a:t>by 11:59 p.m. on July 22, 2022</a:t>
          </a:r>
          <a:r>
            <a:rPr lang="en-US">
              <a:latin typeface="Calibri"/>
              <a:cs typeface="Calibri"/>
            </a:rPr>
            <a:t>.</a:t>
          </a:r>
        </a:p>
      </dgm:t>
    </dgm:pt>
    <dgm:pt modelId="{EA9761D3-48EC-46A2-AAE1-BBE714695DAA}" type="parTrans" cxnId="{77D163EA-D83F-4E69-A12A-E514C0709B4E}">
      <dgm:prSet/>
      <dgm:spPr/>
      <dgm:t>
        <a:bodyPr/>
        <a:lstStyle/>
        <a:p>
          <a:endParaRPr lang="en-US"/>
        </a:p>
      </dgm:t>
    </dgm:pt>
    <dgm:pt modelId="{8B8E3970-01C7-4F95-A99A-A8BBB9C39000}" type="sibTrans" cxnId="{77D163EA-D83F-4E69-A12A-E514C0709B4E}">
      <dgm:prSet/>
      <dgm:spPr/>
      <dgm:t>
        <a:bodyPr/>
        <a:lstStyle/>
        <a:p>
          <a:endParaRPr lang="en-US"/>
        </a:p>
      </dgm:t>
    </dgm:pt>
    <dgm:pt modelId="{78E50720-318B-43E6-A426-71A365C6D1D6}" type="pres">
      <dgm:prSet presAssocID="{C405C9D5-D2E9-4AA4-96E9-E6EEF5B723E9}" presName="linearFlow" presStyleCnt="0">
        <dgm:presLayoutVars>
          <dgm:dir/>
          <dgm:animLvl val="lvl"/>
          <dgm:resizeHandles val="exact"/>
        </dgm:presLayoutVars>
      </dgm:prSet>
      <dgm:spPr/>
    </dgm:pt>
    <dgm:pt modelId="{FA5E13A4-A612-4094-A0E5-429C95A9C5E9}" type="pres">
      <dgm:prSet presAssocID="{286445D2-ABBB-4B69-841F-8313B638FD49}" presName="composite" presStyleCnt="0"/>
      <dgm:spPr/>
    </dgm:pt>
    <dgm:pt modelId="{3637BC63-1967-4D6B-8871-5E2EDE48BE16}" type="pres">
      <dgm:prSet presAssocID="{286445D2-ABBB-4B69-841F-8313B638FD49}" presName="parentText" presStyleLbl="alignNode1" presStyleIdx="0" presStyleCnt="2">
        <dgm:presLayoutVars>
          <dgm:chMax val="1"/>
          <dgm:bulletEnabled val="1"/>
        </dgm:presLayoutVars>
      </dgm:prSet>
      <dgm:spPr/>
    </dgm:pt>
    <dgm:pt modelId="{ACA2E761-00FB-44AB-82BC-8C83232713D1}" type="pres">
      <dgm:prSet presAssocID="{286445D2-ABBB-4B69-841F-8313B638FD49}" presName="descendantText" presStyleLbl="alignAcc1" presStyleIdx="0" presStyleCnt="2">
        <dgm:presLayoutVars>
          <dgm:bulletEnabled val="1"/>
        </dgm:presLayoutVars>
      </dgm:prSet>
      <dgm:spPr/>
    </dgm:pt>
    <dgm:pt modelId="{A6163D6A-00C6-48C6-86A9-CF8996F0E689}" type="pres">
      <dgm:prSet presAssocID="{D92F7B95-2D08-4F3A-8C6D-298A3DE4363E}" presName="sp" presStyleCnt="0"/>
      <dgm:spPr/>
    </dgm:pt>
    <dgm:pt modelId="{0D0ACBC5-35FE-44B3-A937-D67A62B7B173}" type="pres">
      <dgm:prSet presAssocID="{256BC081-15ED-4591-8272-4689B98B6EB8}" presName="composite" presStyleCnt="0"/>
      <dgm:spPr/>
    </dgm:pt>
    <dgm:pt modelId="{4772FBB6-F0A8-4ACE-874C-FE4F86A94604}" type="pres">
      <dgm:prSet presAssocID="{256BC081-15ED-4591-8272-4689B98B6EB8}" presName="parentText" presStyleLbl="alignNode1" presStyleIdx="1" presStyleCnt="2">
        <dgm:presLayoutVars>
          <dgm:chMax val="1"/>
          <dgm:bulletEnabled val="1"/>
        </dgm:presLayoutVars>
      </dgm:prSet>
      <dgm:spPr/>
    </dgm:pt>
    <dgm:pt modelId="{1EAD44D0-97AC-4C01-A477-7616F2F28D2D}" type="pres">
      <dgm:prSet presAssocID="{256BC081-15ED-4591-8272-4689B98B6EB8}" presName="descendantText" presStyleLbl="alignAcc1" presStyleIdx="1" presStyleCnt="2">
        <dgm:presLayoutVars>
          <dgm:bulletEnabled val="1"/>
        </dgm:presLayoutVars>
      </dgm:prSet>
      <dgm:spPr/>
    </dgm:pt>
  </dgm:ptLst>
  <dgm:cxnLst>
    <dgm:cxn modelId="{0373D50E-ED58-440B-AA71-4099131420CD}" type="presOf" srcId="{C405C9D5-D2E9-4AA4-96E9-E6EEF5B723E9}" destId="{78E50720-318B-43E6-A426-71A365C6D1D6}" srcOrd="0" destOrd="0" presId="urn:microsoft.com/office/officeart/2005/8/layout/chevron2"/>
    <dgm:cxn modelId="{F194D85C-AEF9-4C66-AB7E-0E233F6D7D86}" srcId="{286445D2-ABBB-4B69-841F-8313B638FD49}" destId="{149834D6-CF19-466B-BDBD-43D5F39B0249}" srcOrd="0" destOrd="0" parTransId="{415EECAB-92FF-49BA-BD79-93E23D455AC5}" sibTransId="{14C074EF-86FA-485C-BBDF-73A77F62F692}"/>
    <dgm:cxn modelId="{F6E8D169-EA1F-4826-9D81-544C9754096A}" type="presOf" srcId="{286445D2-ABBB-4B69-841F-8313B638FD49}" destId="{3637BC63-1967-4D6B-8871-5E2EDE48BE16}" srcOrd="0" destOrd="0" presId="urn:microsoft.com/office/officeart/2005/8/layout/chevron2"/>
    <dgm:cxn modelId="{6EF7EF50-E2CA-41DE-B6A5-5E33C0C50E2E}" type="presOf" srcId="{EFBB5F63-5131-4B34-A990-234ABD5F61D6}" destId="{1EAD44D0-97AC-4C01-A477-7616F2F28D2D}" srcOrd="0" destOrd="0" presId="urn:microsoft.com/office/officeart/2005/8/layout/chevron2"/>
    <dgm:cxn modelId="{D27AB475-C0AB-4A91-AE74-E5A5D5E8D9A5}" srcId="{286445D2-ABBB-4B69-841F-8313B638FD49}" destId="{02669A00-C00E-4B7D-BB62-BF70E70B6A2B}" srcOrd="1" destOrd="0" parTransId="{15E22C94-5D97-478F-BF5E-205EE30397ED}" sibTransId="{1994FBAE-D43E-48CD-83F1-2BC60496F833}"/>
    <dgm:cxn modelId="{9351B485-7214-434F-AC1C-BBB088201FA5}" type="presOf" srcId="{256BC081-15ED-4591-8272-4689B98B6EB8}" destId="{4772FBB6-F0A8-4ACE-874C-FE4F86A94604}" srcOrd="0" destOrd="0" presId="urn:microsoft.com/office/officeart/2005/8/layout/chevron2"/>
    <dgm:cxn modelId="{C2F54D86-5437-4994-A421-C2E5DCFA391F}" srcId="{C405C9D5-D2E9-4AA4-96E9-E6EEF5B723E9}" destId="{286445D2-ABBB-4B69-841F-8313B638FD49}" srcOrd="0" destOrd="0" parTransId="{3482C236-E50B-49AB-B865-82E6F466AE4D}" sibTransId="{D92F7B95-2D08-4F3A-8C6D-298A3DE4363E}"/>
    <dgm:cxn modelId="{3572D1B7-6ACF-47AD-899C-AF989504A205}" srcId="{C405C9D5-D2E9-4AA4-96E9-E6EEF5B723E9}" destId="{256BC081-15ED-4591-8272-4689B98B6EB8}" srcOrd="1" destOrd="0" parTransId="{66418C8D-51A4-4B91-B00A-2914823014CE}" sibTransId="{1827B2C7-B36F-487C-95F1-875F773A1F97}"/>
    <dgm:cxn modelId="{D3F8B3BD-8668-4E5B-BDF5-E4367FC94D60}" type="presOf" srcId="{149834D6-CF19-466B-BDBD-43D5F39B0249}" destId="{ACA2E761-00FB-44AB-82BC-8C83232713D1}" srcOrd="0" destOrd="0" presId="urn:microsoft.com/office/officeart/2005/8/layout/chevron2"/>
    <dgm:cxn modelId="{E41BC2CF-72A8-4E7F-8705-6F23757A79DF}" type="presOf" srcId="{02669A00-C00E-4B7D-BB62-BF70E70B6A2B}" destId="{ACA2E761-00FB-44AB-82BC-8C83232713D1}" srcOrd="0" destOrd="1" presId="urn:microsoft.com/office/officeart/2005/8/layout/chevron2"/>
    <dgm:cxn modelId="{77D163EA-D83F-4E69-A12A-E514C0709B4E}" srcId="{256BC081-15ED-4591-8272-4689B98B6EB8}" destId="{EFBB5F63-5131-4B34-A990-234ABD5F61D6}" srcOrd="0" destOrd="0" parTransId="{EA9761D3-48EC-46A2-AAE1-BBE714695DAA}" sibTransId="{8B8E3970-01C7-4F95-A99A-A8BBB9C39000}"/>
    <dgm:cxn modelId="{BF422499-65B9-4AED-A8B0-928D3F9768D6}" type="presParOf" srcId="{78E50720-318B-43E6-A426-71A365C6D1D6}" destId="{FA5E13A4-A612-4094-A0E5-429C95A9C5E9}" srcOrd="0" destOrd="0" presId="urn:microsoft.com/office/officeart/2005/8/layout/chevron2"/>
    <dgm:cxn modelId="{1F5D140A-E95B-40FA-8BEE-BB04BE4F62EF}" type="presParOf" srcId="{FA5E13A4-A612-4094-A0E5-429C95A9C5E9}" destId="{3637BC63-1967-4D6B-8871-5E2EDE48BE16}" srcOrd="0" destOrd="0" presId="urn:microsoft.com/office/officeart/2005/8/layout/chevron2"/>
    <dgm:cxn modelId="{83925C49-B33F-4777-A5F3-D5E6207D79B2}" type="presParOf" srcId="{FA5E13A4-A612-4094-A0E5-429C95A9C5E9}" destId="{ACA2E761-00FB-44AB-82BC-8C83232713D1}" srcOrd="1" destOrd="0" presId="urn:microsoft.com/office/officeart/2005/8/layout/chevron2"/>
    <dgm:cxn modelId="{B102F552-4EEF-41BE-B294-EA22CFBD8CC3}" type="presParOf" srcId="{78E50720-318B-43E6-A426-71A365C6D1D6}" destId="{A6163D6A-00C6-48C6-86A9-CF8996F0E689}" srcOrd="1" destOrd="0" presId="urn:microsoft.com/office/officeart/2005/8/layout/chevron2"/>
    <dgm:cxn modelId="{05AC5AA8-21D4-4695-93A1-A39242E85AF3}" type="presParOf" srcId="{78E50720-318B-43E6-A426-71A365C6D1D6}" destId="{0D0ACBC5-35FE-44B3-A937-D67A62B7B173}" srcOrd="2" destOrd="0" presId="urn:microsoft.com/office/officeart/2005/8/layout/chevron2"/>
    <dgm:cxn modelId="{CA3B35CC-5F85-4EB2-A66D-FD8BE364C68E}" type="presParOf" srcId="{0D0ACBC5-35FE-44B3-A937-D67A62B7B173}" destId="{4772FBB6-F0A8-4ACE-874C-FE4F86A94604}" srcOrd="0" destOrd="0" presId="urn:microsoft.com/office/officeart/2005/8/layout/chevron2"/>
    <dgm:cxn modelId="{CBD9A596-8AEF-4198-8EF8-2DD4942C9E69}" type="presParOf" srcId="{0D0ACBC5-35FE-44B3-A937-D67A62B7B173}" destId="{1EAD44D0-97AC-4C01-A477-7616F2F28D2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A1C424-8011-4BEE-9E19-DA419A14A39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1D93457-B4F9-4377-BC36-F89FDC78627F}">
      <dgm:prSet phldrT="[Text]" phldr="0" custT="1"/>
      <dgm:spPr/>
      <dgm:t>
        <a:bodyPr/>
        <a:lstStyle/>
        <a:p>
          <a:pPr rtl="0"/>
          <a:r>
            <a:rPr lang="en-US" sz="4400" b="1">
              <a:latin typeface="+mj-lt"/>
            </a:rPr>
            <a:t>Annually</a:t>
          </a:r>
        </a:p>
      </dgm:t>
    </dgm:pt>
    <dgm:pt modelId="{829D185B-1259-4211-B17E-9A217C0B33E8}" type="parTrans" cxnId="{29046252-8D34-4E8C-8ECB-56EB85A22C47}">
      <dgm:prSet/>
      <dgm:spPr/>
      <dgm:t>
        <a:bodyPr/>
        <a:lstStyle/>
        <a:p>
          <a:endParaRPr lang="en-US"/>
        </a:p>
      </dgm:t>
    </dgm:pt>
    <dgm:pt modelId="{838BB80F-6404-4D1D-9603-EB810CC0F1AA}" type="sibTrans" cxnId="{29046252-8D34-4E8C-8ECB-56EB85A22C47}">
      <dgm:prSet/>
      <dgm:spPr/>
      <dgm:t>
        <a:bodyPr/>
        <a:lstStyle/>
        <a:p>
          <a:endParaRPr lang="en-US"/>
        </a:p>
      </dgm:t>
    </dgm:pt>
    <dgm:pt modelId="{AF3579E4-D463-4010-ADDE-43A7039740C7}">
      <dgm:prSet phldrT="[Text]" phldr="0" custT="1"/>
      <dgm:spPr/>
      <dgm:t>
        <a:bodyPr/>
        <a:lstStyle/>
        <a:p>
          <a:pPr rtl="0"/>
          <a:r>
            <a:rPr lang="en-US" sz="1600" b="1">
              <a:latin typeface="+mj-lt"/>
            </a:rPr>
            <a:t>Patient Information: </a:t>
          </a:r>
          <a:br>
            <a:rPr lang="en-US" sz="1600">
              <a:latin typeface="+mj-lt"/>
            </a:rPr>
          </a:br>
          <a:r>
            <a:rPr lang="en-US" sz="1600" b="1">
              <a:latin typeface="+mj-lt"/>
            </a:rPr>
            <a:t>patient age, patient insurance status and patient race/ethnicity </a:t>
          </a:r>
          <a:endParaRPr lang="en-US" sz="1600">
            <a:latin typeface="+mj-lt"/>
          </a:endParaRPr>
        </a:p>
      </dgm:t>
    </dgm:pt>
    <dgm:pt modelId="{B59DA789-50C7-4F79-8022-038199720589}" type="parTrans" cxnId="{5B1EF539-CCA1-4A21-A7FB-742E18DD2DD7}">
      <dgm:prSet/>
      <dgm:spPr/>
      <dgm:t>
        <a:bodyPr/>
        <a:lstStyle/>
        <a:p>
          <a:endParaRPr lang="en-US"/>
        </a:p>
      </dgm:t>
    </dgm:pt>
    <dgm:pt modelId="{8024A54E-A325-4665-9D18-FE44AE248CA6}" type="sibTrans" cxnId="{5B1EF539-CCA1-4A21-A7FB-742E18DD2DD7}">
      <dgm:prSet/>
      <dgm:spPr/>
      <dgm:t>
        <a:bodyPr/>
        <a:lstStyle/>
        <a:p>
          <a:endParaRPr lang="en-US"/>
        </a:p>
      </dgm:t>
    </dgm:pt>
    <dgm:pt modelId="{C46A9F6B-73C9-4723-B566-932FBD922AD3}">
      <dgm:prSet phldr="0" custT="1"/>
      <dgm:spPr/>
      <dgm:t>
        <a:bodyPr/>
        <a:lstStyle/>
        <a:p>
          <a:pPr rtl="0"/>
          <a:r>
            <a:rPr lang="en-US" sz="3700" b="1">
              <a:latin typeface="Times New Roman"/>
            </a:rPr>
            <a:t>Monthly/Quarterly </a:t>
          </a:r>
          <a:endParaRPr lang="en-US" sz="3700" b="1"/>
        </a:p>
      </dgm:t>
    </dgm:pt>
    <dgm:pt modelId="{AB2A1483-6528-4C29-8D24-92508EABCE1D}" type="parTrans" cxnId="{1A0FBE2B-FA7B-4D2D-A6C3-7ABB6883D9F9}">
      <dgm:prSet/>
      <dgm:spPr/>
      <dgm:t>
        <a:bodyPr/>
        <a:lstStyle/>
        <a:p>
          <a:endParaRPr lang="en-US"/>
        </a:p>
      </dgm:t>
    </dgm:pt>
    <dgm:pt modelId="{85132EE9-0981-4D3D-B416-8AD2D02F9239}" type="sibTrans" cxnId="{1A0FBE2B-FA7B-4D2D-A6C3-7ABB6883D9F9}">
      <dgm:prSet/>
      <dgm:spPr/>
      <dgm:t>
        <a:bodyPr/>
        <a:lstStyle/>
        <a:p>
          <a:endParaRPr lang="en-US"/>
        </a:p>
      </dgm:t>
    </dgm:pt>
    <dgm:pt modelId="{7903640C-E4A6-43E2-A69C-CF7B8B6C9354}">
      <dgm:prSet phldr="0" custT="1"/>
      <dgm:spPr/>
      <dgm:t>
        <a:bodyPr/>
        <a:lstStyle/>
        <a:p>
          <a:pPr rtl="0"/>
          <a:r>
            <a:rPr lang="en-US" sz="1200" b="1" kern="1200">
              <a:solidFill>
                <a:srgbClr val="FFFFFF"/>
              </a:solidFill>
              <a:latin typeface="+mj-lt"/>
              <a:ea typeface="+mn-ea"/>
              <a:cs typeface="+mn-cs"/>
            </a:rPr>
            <a:t>telepsychiatry</a:t>
          </a:r>
          <a:r>
            <a:rPr lang="en-US" sz="1200" b="1" kern="1200">
              <a:latin typeface="+mj-lt"/>
            </a:rPr>
            <a:t> visits (new and return visits)</a:t>
          </a:r>
          <a:endParaRPr lang="en-US" sz="1200" kern="1200">
            <a:latin typeface="+mj-lt"/>
          </a:endParaRPr>
        </a:p>
      </dgm:t>
    </dgm:pt>
    <dgm:pt modelId="{E894F9AA-5258-43FC-A2D1-D3996C21EA4D}" type="parTrans" cxnId="{E7E369CD-1A03-4135-BC18-A33DC4495613}">
      <dgm:prSet/>
      <dgm:spPr/>
      <dgm:t>
        <a:bodyPr/>
        <a:lstStyle/>
        <a:p>
          <a:endParaRPr lang="en-US"/>
        </a:p>
      </dgm:t>
    </dgm:pt>
    <dgm:pt modelId="{C11B5C0D-8AC8-4CBD-B8B4-ABF9083E1509}" type="sibTrans" cxnId="{E7E369CD-1A03-4135-BC18-A33DC4495613}">
      <dgm:prSet/>
      <dgm:spPr/>
      <dgm:t>
        <a:bodyPr/>
        <a:lstStyle/>
        <a:p>
          <a:endParaRPr lang="en-US"/>
        </a:p>
      </dgm:t>
    </dgm:pt>
    <dgm:pt modelId="{ABF40887-D1B6-4A82-85D9-209914D1C717}">
      <dgm:prSet phldr="0" custT="1"/>
      <dgm:spPr/>
      <dgm:t>
        <a:bodyPr/>
        <a:lstStyle/>
        <a:p>
          <a:r>
            <a:rPr lang="en-US" sz="1200" b="1">
              <a:latin typeface="+mj-lt"/>
            </a:rPr>
            <a:t>Originating Patient Home Telepsychiatry Sites</a:t>
          </a:r>
          <a:endParaRPr lang="en-US" sz="1200">
            <a:latin typeface="+mj-lt"/>
          </a:endParaRPr>
        </a:p>
      </dgm:t>
    </dgm:pt>
    <dgm:pt modelId="{57DE1595-208E-46D9-86E1-0F0FC6579B69}" type="parTrans" cxnId="{F24ACD74-7EFF-41E9-BD7D-9BB222D613B8}">
      <dgm:prSet/>
      <dgm:spPr/>
      <dgm:t>
        <a:bodyPr/>
        <a:lstStyle/>
        <a:p>
          <a:endParaRPr lang="en-US"/>
        </a:p>
      </dgm:t>
    </dgm:pt>
    <dgm:pt modelId="{46E20F04-272D-40A6-829D-B37965479CC7}" type="sibTrans" cxnId="{F24ACD74-7EFF-41E9-BD7D-9BB222D613B8}">
      <dgm:prSet/>
      <dgm:spPr/>
      <dgm:t>
        <a:bodyPr/>
        <a:lstStyle/>
        <a:p>
          <a:endParaRPr lang="en-US"/>
        </a:p>
      </dgm:t>
    </dgm:pt>
    <dgm:pt modelId="{1B6E4529-F5C2-409B-96D4-BE0F1520CE9B}">
      <dgm:prSet phldr="0" custT="1"/>
      <dgm:spPr/>
      <dgm:t>
        <a:bodyPr/>
        <a:lstStyle/>
        <a:p>
          <a:pPr rtl="0"/>
          <a:r>
            <a:rPr lang="en-US" sz="1200" b="1">
              <a:latin typeface="+mj-lt"/>
            </a:rPr>
            <a:t>Originating Non-Hospital Setting Telepsychiatry Sites</a:t>
          </a:r>
          <a:r>
            <a:rPr lang="en-US" sz="1200">
              <a:latin typeface="+mj-lt"/>
            </a:rPr>
            <a:t> </a:t>
          </a:r>
        </a:p>
      </dgm:t>
    </dgm:pt>
    <dgm:pt modelId="{21EC3BA4-5063-4C0E-A5CF-4AC1AC82B463}" type="parTrans" cxnId="{F52BDDC5-CBF2-4100-89CE-35613D53FDC1}">
      <dgm:prSet/>
      <dgm:spPr/>
      <dgm:t>
        <a:bodyPr/>
        <a:lstStyle/>
        <a:p>
          <a:endParaRPr lang="en-US"/>
        </a:p>
      </dgm:t>
    </dgm:pt>
    <dgm:pt modelId="{223B62E8-4538-4622-AE95-54134839D481}" type="sibTrans" cxnId="{F52BDDC5-CBF2-4100-89CE-35613D53FDC1}">
      <dgm:prSet/>
      <dgm:spPr/>
      <dgm:t>
        <a:bodyPr/>
        <a:lstStyle/>
        <a:p>
          <a:endParaRPr lang="en-US"/>
        </a:p>
      </dgm:t>
    </dgm:pt>
    <dgm:pt modelId="{539DC4C9-8124-43AF-8BE9-8629CD67A1A6}">
      <dgm:prSet phldr="0" custT="1"/>
      <dgm:spPr/>
      <dgm:t>
        <a:bodyPr/>
        <a:lstStyle/>
        <a:p>
          <a:pPr rtl="0"/>
          <a:r>
            <a:rPr lang="en-US" sz="1200" b="1">
              <a:latin typeface="+mj-lt"/>
            </a:rPr>
            <a:t>Distance Telepsychiatry Sites </a:t>
          </a:r>
          <a:endParaRPr lang="en-US" sz="1200">
            <a:latin typeface="+mj-lt"/>
          </a:endParaRPr>
        </a:p>
      </dgm:t>
    </dgm:pt>
    <dgm:pt modelId="{6DEB5FE2-F931-416A-BBBE-EEA61BF941C5}" type="parTrans" cxnId="{77D10A11-F163-4D6F-877B-F4053E236235}">
      <dgm:prSet/>
      <dgm:spPr/>
      <dgm:t>
        <a:bodyPr/>
        <a:lstStyle/>
        <a:p>
          <a:endParaRPr lang="en-US"/>
        </a:p>
      </dgm:t>
    </dgm:pt>
    <dgm:pt modelId="{E6CB5DC5-91F5-41F1-A25F-8E391E4EAAC5}" type="sibTrans" cxnId="{77D10A11-F163-4D6F-877B-F4053E236235}">
      <dgm:prSet/>
      <dgm:spPr/>
      <dgm:t>
        <a:bodyPr/>
        <a:lstStyle/>
        <a:p>
          <a:endParaRPr lang="en-US"/>
        </a:p>
      </dgm:t>
    </dgm:pt>
    <dgm:pt modelId="{6612B1BF-F86A-497C-B886-36338B3C3EDF}">
      <dgm:prSet phldr="0" custT="1"/>
      <dgm:spPr/>
      <dgm:t>
        <a:bodyPr/>
        <a:lstStyle/>
        <a:p>
          <a:pPr rtl="0"/>
          <a:r>
            <a:rPr lang="en-US" sz="1200" b="1">
              <a:latin typeface="+mj-lt"/>
            </a:rPr>
            <a:t>unduplicated patients served</a:t>
          </a:r>
          <a:endParaRPr lang="en-US" sz="1200">
            <a:latin typeface="+mj-lt"/>
          </a:endParaRPr>
        </a:p>
      </dgm:t>
    </dgm:pt>
    <dgm:pt modelId="{9C9A1C63-833E-494B-A3EB-4086AD4D459F}" type="parTrans" cxnId="{4B330D8B-776B-40AE-88A1-FB798BFE1440}">
      <dgm:prSet/>
      <dgm:spPr/>
      <dgm:t>
        <a:bodyPr/>
        <a:lstStyle/>
        <a:p>
          <a:endParaRPr lang="en-US"/>
        </a:p>
      </dgm:t>
    </dgm:pt>
    <dgm:pt modelId="{883A1081-59C0-4E76-A3D5-D075B57F1191}" type="sibTrans" cxnId="{4B330D8B-776B-40AE-88A1-FB798BFE1440}">
      <dgm:prSet/>
      <dgm:spPr/>
      <dgm:t>
        <a:bodyPr/>
        <a:lstStyle/>
        <a:p>
          <a:endParaRPr lang="en-US"/>
        </a:p>
      </dgm:t>
    </dgm:pt>
    <dgm:pt modelId="{DEAA8233-4FF6-46B2-A8EC-DC6AFD7FDCE3}">
      <dgm:prSet custT="1"/>
      <dgm:spPr/>
      <dgm:t>
        <a:bodyPr/>
        <a:lstStyle/>
        <a:p>
          <a:pPr rtl="0"/>
          <a:r>
            <a:rPr lang="en-US" sz="1600" b="1">
              <a:latin typeface="+mj-lt"/>
            </a:rPr>
            <a:t>Full-Time Equivalents </a:t>
          </a:r>
          <a:endParaRPr lang="en-US" sz="1600">
            <a:latin typeface="+mj-lt"/>
          </a:endParaRPr>
        </a:p>
      </dgm:t>
    </dgm:pt>
    <dgm:pt modelId="{7C36B91D-8BB1-4750-A79F-778D28B89D83}" type="parTrans" cxnId="{42E599D5-8880-41A7-8E95-968DA931C610}">
      <dgm:prSet/>
      <dgm:spPr/>
      <dgm:t>
        <a:bodyPr/>
        <a:lstStyle/>
        <a:p>
          <a:endParaRPr lang="en-US"/>
        </a:p>
      </dgm:t>
    </dgm:pt>
    <dgm:pt modelId="{EC60D4E7-BAC6-4D02-BA53-37664283E2DD}" type="sibTrans" cxnId="{42E599D5-8880-41A7-8E95-968DA931C610}">
      <dgm:prSet/>
      <dgm:spPr/>
      <dgm:t>
        <a:bodyPr/>
        <a:lstStyle/>
        <a:p>
          <a:endParaRPr lang="en-US"/>
        </a:p>
      </dgm:t>
    </dgm:pt>
    <dgm:pt modelId="{D7194BF7-B931-45BC-A64A-D13FF2A00324}">
      <dgm:prSet custT="1"/>
      <dgm:spPr/>
      <dgm:t>
        <a:bodyPr/>
        <a:lstStyle/>
        <a:p>
          <a:pPr rtl="0"/>
          <a:r>
            <a:rPr lang="en-US" sz="1200" b="1">
              <a:latin typeface="+mj-lt"/>
            </a:rPr>
            <a:t>Originating Primary Care Provider Office Telepsychiatry Sites</a:t>
          </a:r>
          <a:r>
            <a:rPr lang="en-US" sz="1200">
              <a:latin typeface="+mj-lt"/>
            </a:rPr>
            <a:t> </a:t>
          </a:r>
        </a:p>
      </dgm:t>
    </dgm:pt>
    <dgm:pt modelId="{2EFF39A4-359A-49DF-ABF0-EFA1DAF6200F}" type="parTrans" cxnId="{E7621531-EF5A-4578-B378-4C7221E92C4D}">
      <dgm:prSet/>
      <dgm:spPr/>
      <dgm:t>
        <a:bodyPr/>
        <a:lstStyle/>
        <a:p>
          <a:endParaRPr lang="en-US"/>
        </a:p>
      </dgm:t>
    </dgm:pt>
    <dgm:pt modelId="{1F077372-1F3C-407D-B7F5-54B86F87A1BF}" type="sibTrans" cxnId="{E7621531-EF5A-4578-B378-4C7221E92C4D}">
      <dgm:prSet/>
      <dgm:spPr/>
      <dgm:t>
        <a:bodyPr/>
        <a:lstStyle/>
        <a:p>
          <a:endParaRPr lang="en-US"/>
        </a:p>
      </dgm:t>
    </dgm:pt>
    <dgm:pt modelId="{F8E2C252-88B6-4F0F-826C-34834EAE7A30}" type="pres">
      <dgm:prSet presAssocID="{9AA1C424-8011-4BEE-9E19-DA419A14A397}" presName="theList" presStyleCnt="0">
        <dgm:presLayoutVars>
          <dgm:dir/>
          <dgm:animLvl val="lvl"/>
          <dgm:resizeHandles val="exact"/>
        </dgm:presLayoutVars>
      </dgm:prSet>
      <dgm:spPr/>
    </dgm:pt>
    <dgm:pt modelId="{4F3C0142-7FAF-433A-B090-0567E068757B}" type="pres">
      <dgm:prSet presAssocID="{B1D93457-B4F9-4377-BC36-F89FDC78627F}" presName="compNode" presStyleCnt="0"/>
      <dgm:spPr/>
    </dgm:pt>
    <dgm:pt modelId="{ACC9E628-DC97-468D-BE7E-8B6C8113448A}" type="pres">
      <dgm:prSet presAssocID="{B1D93457-B4F9-4377-BC36-F89FDC78627F}" presName="aNode" presStyleLbl="bgShp" presStyleIdx="0" presStyleCnt="2" custLinFactNeighborX="178" custLinFactNeighborY="179"/>
      <dgm:spPr/>
    </dgm:pt>
    <dgm:pt modelId="{40CEBE06-E244-4408-B93B-FD23B1DBB5FB}" type="pres">
      <dgm:prSet presAssocID="{B1D93457-B4F9-4377-BC36-F89FDC78627F}" presName="textNode" presStyleLbl="bgShp" presStyleIdx="0" presStyleCnt="2"/>
      <dgm:spPr/>
    </dgm:pt>
    <dgm:pt modelId="{B69EEB74-FDCC-4972-B844-BC09513A2DFB}" type="pres">
      <dgm:prSet presAssocID="{B1D93457-B4F9-4377-BC36-F89FDC78627F}" presName="compChildNode" presStyleCnt="0"/>
      <dgm:spPr/>
    </dgm:pt>
    <dgm:pt modelId="{B2B9D46C-7407-4701-8AA2-B67381A045D1}" type="pres">
      <dgm:prSet presAssocID="{B1D93457-B4F9-4377-BC36-F89FDC78627F}" presName="theInnerList" presStyleCnt="0"/>
      <dgm:spPr/>
    </dgm:pt>
    <dgm:pt modelId="{10DCE28D-588C-4791-9578-49E38CA2C3D4}" type="pres">
      <dgm:prSet presAssocID="{DEAA8233-4FF6-46B2-A8EC-DC6AFD7FDCE3}" presName="childNode" presStyleLbl="node1" presStyleIdx="0" presStyleCnt="8">
        <dgm:presLayoutVars>
          <dgm:bulletEnabled val="1"/>
        </dgm:presLayoutVars>
      </dgm:prSet>
      <dgm:spPr/>
    </dgm:pt>
    <dgm:pt modelId="{76C9F4C1-C4FE-4DA8-A376-47814F07AB4F}" type="pres">
      <dgm:prSet presAssocID="{DEAA8233-4FF6-46B2-A8EC-DC6AFD7FDCE3}" presName="aSpace2" presStyleCnt="0"/>
      <dgm:spPr/>
    </dgm:pt>
    <dgm:pt modelId="{CE7EE640-08AF-4F15-A710-87B0631E2C42}" type="pres">
      <dgm:prSet presAssocID="{AF3579E4-D463-4010-ADDE-43A7039740C7}" presName="childNode" presStyleLbl="node1" presStyleIdx="1" presStyleCnt="8">
        <dgm:presLayoutVars>
          <dgm:bulletEnabled val="1"/>
        </dgm:presLayoutVars>
      </dgm:prSet>
      <dgm:spPr/>
    </dgm:pt>
    <dgm:pt modelId="{119D6C11-C225-40A1-8DBF-EB23211673C7}" type="pres">
      <dgm:prSet presAssocID="{B1D93457-B4F9-4377-BC36-F89FDC78627F}" presName="aSpace" presStyleCnt="0"/>
      <dgm:spPr/>
    </dgm:pt>
    <dgm:pt modelId="{FF269E26-E4EB-4773-913D-6A2D6CF82703}" type="pres">
      <dgm:prSet presAssocID="{C46A9F6B-73C9-4723-B566-932FBD922AD3}" presName="compNode" presStyleCnt="0"/>
      <dgm:spPr/>
    </dgm:pt>
    <dgm:pt modelId="{96D80141-9C73-4F39-A48C-17E57F01FC2D}" type="pres">
      <dgm:prSet presAssocID="{C46A9F6B-73C9-4723-B566-932FBD922AD3}" presName="aNode" presStyleLbl="bgShp" presStyleIdx="1" presStyleCnt="2"/>
      <dgm:spPr/>
    </dgm:pt>
    <dgm:pt modelId="{F265B961-88B1-44AF-B581-D25C40BD4D0D}" type="pres">
      <dgm:prSet presAssocID="{C46A9F6B-73C9-4723-B566-932FBD922AD3}" presName="textNode" presStyleLbl="bgShp" presStyleIdx="1" presStyleCnt="2"/>
      <dgm:spPr/>
    </dgm:pt>
    <dgm:pt modelId="{1BC1A707-4556-4E5B-A427-3D5E6A3B77A1}" type="pres">
      <dgm:prSet presAssocID="{C46A9F6B-73C9-4723-B566-932FBD922AD3}" presName="compChildNode" presStyleCnt="0"/>
      <dgm:spPr/>
    </dgm:pt>
    <dgm:pt modelId="{709854A8-DF13-43E2-8B48-B5350E5D9E6D}" type="pres">
      <dgm:prSet presAssocID="{C46A9F6B-73C9-4723-B566-932FBD922AD3}" presName="theInnerList" presStyleCnt="0"/>
      <dgm:spPr/>
    </dgm:pt>
    <dgm:pt modelId="{F8EEF88E-FD1E-4BCC-A174-D352A6EF585F}" type="pres">
      <dgm:prSet presAssocID="{7903640C-E4A6-43E2-A69C-CF7B8B6C9354}" presName="childNode" presStyleLbl="node1" presStyleIdx="2" presStyleCnt="8" custLinFactNeighborX="-68" custLinFactNeighborY="36329">
        <dgm:presLayoutVars>
          <dgm:bulletEnabled val="1"/>
        </dgm:presLayoutVars>
      </dgm:prSet>
      <dgm:spPr/>
    </dgm:pt>
    <dgm:pt modelId="{A99A5925-C2E6-4C22-B922-2D6AF1765B21}" type="pres">
      <dgm:prSet presAssocID="{7903640C-E4A6-43E2-A69C-CF7B8B6C9354}" presName="aSpace2" presStyleCnt="0"/>
      <dgm:spPr/>
    </dgm:pt>
    <dgm:pt modelId="{E92FA6BF-F988-43E5-9686-5738175C644D}" type="pres">
      <dgm:prSet presAssocID="{6612B1BF-F86A-497C-B886-36338B3C3EDF}" presName="childNode" presStyleLbl="node1" presStyleIdx="3" presStyleCnt="8">
        <dgm:presLayoutVars>
          <dgm:bulletEnabled val="1"/>
        </dgm:presLayoutVars>
      </dgm:prSet>
      <dgm:spPr/>
    </dgm:pt>
    <dgm:pt modelId="{C3E3D149-6269-4FDF-A79A-ED183E58F9DE}" type="pres">
      <dgm:prSet presAssocID="{6612B1BF-F86A-497C-B886-36338B3C3EDF}" presName="aSpace2" presStyleCnt="0"/>
      <dgm:spPr/>
    </dgm:pt>
    <dgm:pt modelId="{047ABCFE-13F3-4CB6-9335-608C8B1BBF6E}" type="pres">
      <dgm:prSet presAssocID="{539DC4C9-8124-43AF-8BE9-8629CD67A1A6}" presName="childNode" presStyleLbl="node1" presStyleIdx="4" presStyleCnt="8">
        <dgm:presLayoutVars>
          <dgm:bulletEnabled val="1"/>
        </dgm:presLayoutVars>
      </dgm:prSet>
      <dgm:spPr/>
    </dgm:pt>
    <dgm:pt modelId="{6A702626-E97D-4584-B12E-D1D44B507ADA}" type="pres">
      <dgm:prSet presAssocID="{539DC4C9-8124-43AF-8BE9-8629CD67A1A6}" presName="aSpace2" presStyleCnt="0"/>
      <dgm:spPr/>
    </dgm:pt>
    <dgm:pt modelId="{2AF05E52-67E9-4B8A-8001-F835C3E84565}" type="pres">
      <dgm:prSet presAssocID="{D7194BF7-B931-45BC-A64A-D13FF2A00324}" presName="childNode" presStyleLbl="node1" presStyleIdx="5" presStyleCnt="8">
        <dgm:presLayoutVars>
          <dgm:bulletEnabled val="1"/>
        </dgm:presLayoutVars>
      </dgm:prSet>
      <dgm:spPr/>
    </dgm:pt>
    <dgm:pt modelId="{4B6D6F18-9740-46CA-B604-0DC00172B651}" type="pres">
      <dgm:prSet presAssocID="{D7194BF7-B931-45BC-A64A-D13FF2A00324}" presName="aSpace2" presStyleCnt="0"/>
      <dgm:spPr/>
    </dgm:pt>
    <dgm:pt modelId="{0E55EC5D-53B5-4CF9-A2D3-3899A3191E16}" type="pres">
      <dgm:prSet presAssocID="{ABF40887-D1B6-4A82-85D9-209914D1C717}" presName="childNode" presStyleLbl="node1" presStyleIdx="6" presStyleCnt="8">
        <dgm:presLayoutVars>
          <dgm:bulletEnabled val="1"/>
        </dgm:presLayoutVars>
      </dgm:prSet>
      <dgm:spPr/>
    </dgm:pt>
    <dgm:pt modelId="{7EC4059F-8713-4E75-9AA6-85623AD88630}" type="pres">
      <dgm:prSet presAssocID="{ABF40887-D1B6-4A82-85D9-209914D1C717}" presName="aSpace2" presStyleCnt="0"/>
      <dgm:spPr/>
    </dgm:pt>
    <dgm:pt modelId="{5AC27A1F-CAC1-45AA-BEB1-1229F3FFDE00}" type="pres">
      <dgm:prSet presAssocID="{1B6E4529-F5C2-409B-96D4-BE0F1520CE9B}" presName="childNode" presStyleLbl="node1" presStyleIdx="7" presStyleCnt="8">
        <dgm:presLayoutVars>
          <dgm:bulletEnabled val="1"/>
        </dgm:presLayoutVars>
      </dgm:prSet>
      <dgm:spPr/>
    </dgm:pt>
  </dgm:ptLst>
  <dgm:cxnLst>
    <dgm:cxn modelId="{D7301B01-28DA-4244-881B-099BC0A868DE}" type="presOf" srcId="{DEAA8233-4FF6-46B2-A8EC-DC6AFD7FDCE3}" destId="{10DCE28D-588C-4791-9578-49E38CA2C3D4}" srcOrd="0" destOrd="0" presId="urn:microsoft.com/office/officeart/2005/8/layout/lProcess2"/>
    <dgm:cxn modelId="{DEA6A50D-1AEC-41A2-B0E2-40FE3A7CB3B9}" type="presOf" srcId="{C46A9F6B-73C9-4723-B566-932FBD922AD3}" destId="{96D80141-9C73-4F39-A48C-17E57F01FC2D}" srcOrd="0" destOrd="0" presId="urn:microsoft.com/office/officeart/2005/8/layout/lProcess2"/>
    <dgm:cxn modelId="{77D10A11-F163-4D6F-877B-F4053E236235}" srcId="{C46A9F6B-73C9-4723-B566-932FBD922AD3}" destId="{539DC4C9-8124-43AF-8BE9-8629CD67A1A6}" srcOrd="2" destOrd="0" parTransId="{6DEB5FE2-F931-416A-BBBE-EEA61BF941C5}" sibTransId="{E6CB5DC5-91F5-41F1-A25F-8E391E4EAAC5}"/>
    <dgm:cxn modelId="{2C6AB526-B697-431D-9785-B1C4DAB955B7}" type="presOf" srcId="{539DC4C9-8124-43AF-8BE9-8629CD67A1A6}" destId="{047ABCFE-13F3-4CB6-9335-608C8B1BBF6E}" srcOrd="0" destOrd="0" presId="urn:microsoft.com/office/officeart/2005/8/layout/lProcess2"/>
    <dgm:cxn modelId="{1A0FBE2B-FA7B-4D2D-A6C3-7ABB6883D9F9}" srcId="{9AA1C424-8011-4BEE-9E19-DA419A14A397}" destId="{C46A9F6B-73C9-4723-B566-932FBD922AD3}" srcOrd="1" destOrd="0" parTransId="{AB2A1483-6528-4C29-8D24-92508EABCE1D}" sibTransId="{85132EE9-0981-4D3D-B416-8AD2D02F9239}"/>
    <dgm:cxn modelId="{E7621531-EF5A-4578-B378-4C7221E92C4D}" srcId="{C46A9F6B-73C9-4723-B566-932FBD922AD3}" destId="{D7194BF7-B931-45BC-A64A-D13FF2A00324}" srcOrd="3" destOrd="0" parTransId="{2EFF39A4-359A-49DF-ABF0-EFA1DAF6200F}" sibTransId="{1F077372-1F3C-407D-B7F5-54B86F87A1BF}"/>
    <dgm:cxn modelId="{5B1EF539-CCA1-4A21-A7FB-742E18DD2DD7}" srcId="{B1D93457-B4F9-4377-BC36-F89FDC78627F}" destId="{AF3579E4-D463-4010-ADDE-43A7039740C7}" srcOrd="1" destOrd="0" parTransId="{B59DA789-50C7-4F79-8022-038199720589}" sibTransId="{8024A54E-A325-4665-9D18-FE44AE248CA6}"/>
    <dgm:cxn modelId="{A88D9D62-2ED1-4DE6-BE31-2789EE4ED52A}" type="presOf" srcId="{C46A9F6B-73C9-4723-B566-932FBD922AD3}" destId="{F265B961-88B1-44AF-B581-D25C40BD4D0D}" srcOrd="1" destOrd="0" presId="urn:microsoft.com/office/officeart/2005/8/layout/lProcess2"/>
    <dgm:cxn modelId="{5131A665-8D94-4DD6-B289-9774C8E9592F}" type="presOf" srcId="{6612B1BF-F86A-497C-B886-36338B3C3EDF}" destId="{E92FA6BF-F988-43E5-9686-5738175C644D}" srcOrd="0" destOrd="0" presId="urn:microsoft.com/office/officeart/2005/8/layout/lProcess2"/>
    <dgm:cxn modelId="{FB124B6B-F62B-453E-AE1D-5DC8DCEDBA15}" type="presOf" srcId="{9AA1C424-8011-4BEE-9E19-DA419A14A397}" destId="{F8E2C252-88B6-4F0F-826C-34834EAE7A30}" srcOrd="0" destOrd="0" presId="urn:microsoft.com/office/officeart/2005/8/layout/lProcess2"/>
    <dgm:cxn modelId="{987DA56C-7A95-4D52-911C-1E990C0FC085}" type="presOf" srcId="{AF3579E4-D463-4010-ADDE-43A7039740C7}" destId="{CE7EE640-08AF-4F15-A710-87B0631E2C42}" srcOrd="0" destOrd="0" presId="urn:microsoft.com/office/officeart/2005/8/layout/lProcess2"/>
    <dgm:cxn modelId="{29046252-8D34-4E8C-8ECB-56EB85A22C47}" srcId="{9AA1C424-8011-4BEE-9E19-DA419A14A397}" destId="{B1D93457-B4F9-4377-BC36-F89FDC78627F}" srcOrd="0" destOrd="0" parTransId="{829D185B-1259-4211-B17E-9A217C0B33E8}" sibTransId="{838BB80F-6404-4D1D-9603-EB810CC0F1AA}"/>
    <dgm:cxn modelId="{F24ACD74-7EFF-41E9-BD7D-9BB222D613B8}" srcId="{C46A9F6B-73C9-4723-B566-932FBD922AD3}" destId="{ABF40887-D1B6-4A82-85D9-209914D1C717}" srcOrd="4" destOrd="0" parTransId="{57DE1595-208E-46D9-86E1-0F0FC6579B69}" sibTransId="{46E20F04-272D-40A6-829D-B37965479CC7}"/>
    <dgm:cxn modelId="{FA22C275-1B3D-406B-BC68-84FBD9F4D9A0}" type="presOf" srcId="{B1D93457-B4F9-4377-BC36-F89FDC78627F}" destId="{ACC9E628-DC97-468D-BE7E-8B6C8113448A}" srcOrd="0" destOrd="0" presId="urn:microsoft.com/office/officeart/2005/8/layout/lProcess2"/>
    <dgm:cxn modelId="{7C6ADD56-0C65-4461-985B-CD441BD59BC2}" type="presOf" srcId="{1B6E4529-F5C2-409B-96D4-BE0F1520CE9B}" destId="{5AC27A1F-CAC1-45AA-BEB1-1229F3FFDE00}" srcOrd="0" destOrd="0" presId="urn:microsoft.com/office/officeart/2005/8/layout/lProcess2"/>
    <dgm:cxn modelId="{4B330D8B-776B-40AE-88A1-FB798BFE1440}" srcId="{C46A9F6B-73C9-4723-B566-932FBD922AD3}" destId="{6612B1BF-F86A-497C-B886-36338B3C3EDF}" srcOrd="1" destOrd="0" parTransId="{9C9A1C63-833E-494B-A3EB-4086AD4D459F}" sibTransId="{883A1081-59C0-4E76-A3D5-D075B57F1191}"/>
    <dgm:cxn modelId="{157AD18C-524F-4BB1-8F84-F876777B69C9}" type="presOf" srcId="{ABF40887-D1B6-4A82-85D9-209914D1C717}" destId="{0E55EC5D-53B5-4CF9-A2D3-3899A3191E16}" srcOrd="0" destOrd="0" presId="urn:microsoft.com/office/officeart/2005/8/layout/lProcess2"/>
    <dgm:cxn modelId="{0D922E96-5160-47A5-92AA-256C890CAA0F}" type="presOf" srcId="{B1D93457-B4F9-4377-BC36-F89FDC78627F}" destId="{40CEBE06-E244-4408-B93B-FD23B1DBB5FB}" srcOrd="1" destOrd="0" presId="urn:microsoft.com/office/officeart/2005/8/layout/lProcess2"/>
    <dgm:cxn modelId="{A05CBEC3-292E-48FA-AB8C-875CDCAF9FAC}" type="presOf" srcId="{7903640C-E4A6-43E2-A69C-CF7B8B6C9354}" destId="{F8EEF88E-FD1E-4BCC-A174-D352A6EF585F}" srcOrd="0" destOrd="0" presId="urn:microsoft.com/office/officeart/2005/8/layout/lProcess2"/>
    <dgm:cxn modelId="{F52BDDC5-CBF2-4100-89CE-35613D53FDC1}" srcId="{C46A9F6B-73C9-4723-B566-932FBD922AD3}" destId="{1B6E4529-F5C2-409B-96D4-BE0F1520CE9B}" srcOrd="5" destOrd="0" parTransId="{21EC3BA4-5063-4C0E-A5CF-4AC1AC82B463}" sibTransId="{223B62E8-4538-4622-AE95-54134839D481}"/>
    <dgm:cxn modelId="{E7E369CD-1A03-4135-BC18-A33DC4495613}" srcId="{C46A9F6B-73C9-4723-B566-932FBD922AD3}" destId="{7903640C-E4A6-43E2-A69C-CF7B8B6C9354}" srcOrd="0" destOrd="0" parTransId="{E894F9AA-5258-43FC-A2D1-D3996C21EA4D}" sibTransId="{C11B5C0D-8AC8-4CBD-B8B4-ABF9083E1509}"/>
    <dgm:cxn modelId="{628680D0-6A1D-4562-BE39-63A2A503240F}" type="presOf" srcId="{D7194BF7-B931-45BC-A64A-D13FF2A00324}" destId="{2AF05E52-67E9-4B8A-8001-F835C3E84565}" srcOrd="0" destOrd="0" presId="urn:microsoft.com/office/officeart/2005/8/layout/lProcess2"/>
    <dgm:cxn modelId="{42E599D5-8880-41A7-8E95-968DA931C610}" srcId="{B1D93457-B4F9-4377-BC36-F89FDC78627F}" destId="{DEAA8233-4FF6-46B2-A8EC-DC6AFD7FDCE3}" srcOrd="0" destOrd="0" parTransId="{7C36B91D-8BB1-4750-A79F-778D28B89D83}" sibTransId="{EC60D4E7-BAC6-4D02-BA53-37664283E2DD}"/>
    <dgm:cxn modelId="{9F75CA7C-615D-4701-9A8B-D2C48D226672}" type="presParOf" srcId="{F8E2C252-88B6-4F0F-826C-34834EAE7A30}" destId="{4F3C0142-7FAF-433A-B090-0567E068757B}" srcOrd="0" destOrd="0" presId="urn:microsoft.com/office/officeart/2005/8/layout/lProcess2"/>
    <dgm:cxn modelId="{C42BE77E-80DA-4B33-BA12-EE787E587D6F}" type="presParOf" srcId="{4F3C0142-7FAF-433A-B090-0567E068757B}" destId="{ACC9E628-DC97-468D-BE7E-8B6C8113448A}" srcOrd="0" destOrd="0" presId="urn:microsoft.com/office/officeart/2005/8/layout/lProcess2"/>
    <dgm:cxn modelId="{D2C8A893-6DED-41CA-9A95-45727450BAF9}" type="presParOf" srcId="{4F3C0142-7FAF-433A-B090-0567E068757B}" destId="{40CEBE06-E244-4408-B93B-FD23B1DBB5FB}" srcOrd="1" destOrd="0" presId="urn:microsoft.com/office/officeart/2005/8/layout/lProcess2"/>
    <dgm:cxn modelId="{D93F0091-F291-48DB-A8DC-03437A2E25FA}" type="presParOf" srcId="{4F3C0142-7FAF-433A-B090-0567E068757B}" destId="{B69EEB74-FDCC-4972-B844-BC09513A2DFB}" srcOrd="2" destOrd="0" presId="urn:microsoft.com/office/officeart/2005/8/layout/lProcess2"/>
    <dgm:cxn modelId="{32897CD2-8BFB-4629-9E83-CC2F0B147FE8}" type="presParOf" srcId="{B69EEB74-FDCC-4972-B844-BC09513A2DFB}" destId="{B2B9D46C-7407-4701-8AA2-B67381A045D1}" srcOrd="0" destOrd="0" presId="urn:microsoft.com/office/officeart/2005/8/layout/lProcess2"/>
    <dgm:cxn modelId="{C80862C9-21A1-4E20-87F2-A8D5456E1242}" type="presParOf" srcId="{B2B9D46C-7407-4701-8AA2-B67381A045D1}" destId="{10DCE28D-588C-4791-9578-49E38CA2C3D4}" srcOrd="0" destOrd="0" presId="urn:microsoft.com/office/officeart/2005/8/layout/lProcess2"/>
    <dgm:cxn modelId="{E73F8437-649C-467B-AF48-3DC3657AE585}" type="presParOf" srcId="{B2B9D46C-7407-4701-8AA2-B67381A045D1}" destId="{76C9F4C1-C4FE-4DA8-A376-47814F07AB4F}" srcOrd="1" destOrd="0" presId="urn:microsoft.com/office/officeart/2005/8/layout/lProcess2"/>
    <dgm:cxn modelId="{54CB6C68-7600-46F0-BF94-D36FC6FE02FF}" type="presParOf" srcId="{B2B9D46C-7407-4701-8AA2-B67381A045D1}" destId="{CE7EE640-08AF-4F15-A710-87B0631E2C42}" srcOrd="2" destOrd="0" presId="urn:microsoft.com/office/officeart/2005/8/layout/lProcess2"/>
    <dgm:cxn modelId="{16B509DD-529A-47D7-818D-FDE399D26FA4}" type="presParOf" srcId="{F8E2C252-88B6-4F0F-826C-34834EAE7A30}" destId="{119D6C11-C225-40A1-8DBF-EB23211673C7}" srcOrd="1" destOrd="0" presId="urn:microsoft.com/office/officeart/2005/8/layout/lProcess2"/>
    <dgm:cxn modelId="{F285BDAE-736F-4EC5-8A64-EA106ED59602}" type="presParOf" srcId="{F8E2C252-88B6-4F0F-826C-34834EAE7A30}" destId="{FF269E26-E4EB-4773-913D-6A2D6CF82703}" srcOrd="2" destOrd="0" presId="urn:microsoft.com/office/officeart/2005/8/layout/lProcess2"/>
    <dgm:cxn modelId="{4AF21E75-4BB4-4605-A988-0699C2D17E6C}" type="presParOf" srcId="{FF269E26-E4EB-4773-913D-6A2D6CF82703}" destId="{96D80141-9C73-4F39-A48C-17E57F01FC2D}" srcOrd="0" destOrd="0" presId="urn:microsoft.com/office/officeart/2005/8/layout/lProcess2"/>
    <dgm:cxn modelId="{26E949B7-0741-4F50-8892-B0582E8621CD}" type="presParOf" srcId="{FF269E26-E4EB-4773-913D-6A2D6CF82703}" destId="{F265B961-88B1-44AF-B581-D25C40BD4D0D}" srcOrd="1" destOrd="0" presId="urn:microsoft.com/office/officeart/2005/8/layout/lProcess2"/>
    <dgm:cxn modelId="{E17EE658-4D09-43DB-BB24-E662F8133F94}" type="presParOf" srcId="{FF269E26-E4EB-4773-913D-6A2D6CF82703}" destId="{1BC1A707-4556-4E5B-A427-3D5E6A3B77A1}" srcOrd="2" destOrd="0" presId="urn:microsoft.com/office/officeart/2005/8/layout/lProcess2"/>
    <dgm:cxn modelId="{60193917-5085-4F29-B062-523E1F1F118D}" type="presParOf" srcId="{1BC1A707-4556-4E5B-A427-3D5E6A3B77A1}" destId="{709854A8-DF13-43E2-8B48-B5350E5D9E6D}" srcOrd="0" destOrd="0" presId="urn:microsoft.com/office/officeart/2005/8/layout/lProcess2"/>
    <dgm:cxn modelId="{17C3F583-8E98-4CA8-9E72-79C81A735245}" type="presParOf" srcId="{709854A8-DF13-43E2-8B48-B5350E5D9E6D}" destId="{F8EEF88E-FD1E-4BCC-A174-D352A6EF585F}" srcOrd="0" destOrd="0" presId="urn:microsoft.com/office/officeart/2005/8/layout/lProcess2"/>
    <dgm:cxn modelId="{383427ED-FB6C-4A35-BA92-2E319E3F9E9F}" type="presParOf" srcId="{709854A8-DF13-43E2-8B48-B5350E5D9E6D}" destId="{A99A5925-C2E6-4C22-B922-2D6AF1765B21}" srcOrd="1" destOrd="0" presId="urn:microsoft.com/office/officeart/2005/8/layout/lProcess2"/>
    <dgm:cxn modelId="{029E32B4-B88B-426A-926A-4166DF90B76F}" type="presParOf" srcId="{709854A8-DF13-43E2-8B48-B5350E5D9E6D}" destId="{E92FA6BF-F988-43E5-9686-5738175C644D}" srcOrd="2" destOrd="0" presId="urn:microsoft.com/office/officeart/2005/8/layout/lProcess2"/>
    <dgm:cxn modelId="{3530F598-0792-4EC5-BD7D-800F8258566B}" type="presParOf" srcId="{709854A8-DF13-43E2-8B48-B5350E5D9E6D}" destId="{C3E3D149-6269-4FDF-A79A-ED183E58F9DE}" srcOrd="3" destOrd="0" presId="urn:microsoft.com/office/officeart/2005/8/layout/lProcess2"/>
    <dgm:cxn modelId="{BFB1D1DF-CFD4-4FB3-AED5-8E08D284A727}" type="presParOf" srcId="{709854A8-DF13-43E2-8B48-B5350E5D9E6D}" destId="{047ABCFE-13F3-4CB6-9335-608C8B1BBF6E}" srcOrd="4" destOrd="0" presId="urn:microsoft.com/office/officeart/2005/8/layout/lProcess2"/>
    <dgm:cxn modelId="{6BCFECD2-8056-4BA0-B6C6-A126ADD3A2A6}" type="presParOf" srcId="{709854A8-DF13-43E2-8B48-B5350E5D9E6D}" destId="{6A702626-E97D-4584-B12E-D1D44B507ADA}" srcOrd="5" destOrd="0" presId="urn:microsoft.com/office/officeart/2005/8/layout/lProcess2"/>
    <dgm:cxn modelId="{F5BAECFA-6473-4AAE-9F68-E6431B14CFE8}" type="presParOf" srcId="{709854A8-DF13-43E2-8B48-B5350E5D9E6D}" destId="{2AF05E52-67E9-4B8A-8001-F835C3E84565}" srcOrd="6" destOrd="0" presId="urn:microsoft.com/office/officeart/2005/8/layout/lProcess2"/>
    <dgm:cxn modelId="{F39D8A06-AD38-4F91-85EC-8C434988C2DA}" type="presParOf" srcId="{709854A8-DF13-43E2-8B48-B5350E5D9E6D}" destId="{4B6D6F18-9740-46CA-B604-0DC00172B651}" srcOrd="7" destOrd="0" presId="urn:microsoft.com/office/officeart/2005/8/layout/lProcess2"/>
    <dgm:cxn modelId="{C53C3D0D-A1C8-414E-9A21-77F64521D265}" type="presParOf" srcId="{709854A8-DF13-43E2-8B48-B5350E5D9E6D}" destId="{0E55EC5D-53B5-4CF9-A2D3-3899A3191E16}" srcOrd="8" destOrd="0" presId="urn:microsoft.com/office/officeart/2005/8/layout/lProcess2"/>
    <dgm:cxn modelId="{CF95C0E4-18BA-47D5-BDB9-922C81432DEA}" type="presParOf" srcId="{709854A8-DF13-43E2-8B48-B5350E5D9E6D}" destId="{7EC4059F-8713-4E75-9AA6-85623AD88630}" srcOrd="9" destOrd="0" presId="urn:microsoft.com/office/officeart/2005/8/layout/lProcess2"/>
    <dgm:cxn modelId="{B70C2A24-4993-44E3-9DA5-8DC697FE21FE}" type="presParOf" srcId="{709854A8-DF13-43E2-8B48-B5350E5D9E6D}" destId="{5AC27A1F-CAC1-45AA-BEB1-1229F3FFDE00}"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6717-852F-4CF5-B805-FDCA92BD5DBD}">
      <dsp:nvSpPr>
        <dsp:cNvPr id="0" name=""/>
        <dsp:cNvSpPr/>
      </dsp:nvSpPr>
      <dsp:spPr>
        <a:xfrm rot="5400000">
          <a:off x="4679015" y="-1483621"/>
          <a:ext cx="1914773" cy="5447489"/>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622300">
            <a:lnSpc>
              <a:spcPct val="90000"/>
            </a:lnSpc>
            <a:spcBef>
              <a:spcPct val="0"/>
            </a:spcBef>
            <a:spcAft>
              <a:spcPct val="15000"/>
            </a:spcAft>
            <a:buNone/>
          </a:pPr>
          <a:r>
            <a:rPr lang="en-US" sz="1400" kern="1200"/>
            <a:t>The N.C. General Assembly appropriated SFRF in Session Law 2021-180. Under this Session Law, Section 9B.8A.(a) established the creation of the competitive Virtual Behavioral Health Services Grant Program to expand telepsychiatry capacities to respond to the COVID-19 public health emergency by allowing patients being served in primary care settings to access hospital-based virtual psychiatric assessments and consultations from a primary care provider’s office, from home, or from another nonhospital setting</a:t>
          </a:r>
        </a:p>
      </dsp:txBody>
      <dsp:txXfrm rot="-5400000">
        <a:off x="2912657" y="376209"/>
        <a:ext cx="5354017" cy="1727829"/>
      </dsp:txXfrm>
    </dsp:sp>
    <dsp:sp modelId="{74D7A23F-874E-4B72-B7A7-46E875DE8F34}">
      <dsp:nvSpPr>
        <dsp:cNvPr id="0" name=""/>
        <dsp:cNvSpPr/>
      </dsp:nvSpPr>
      <dsp:spPr>
        <a:xfrm>
          <a:off x="119749" y="214643"/>
          <a:ext cx="2824714" cy="196651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Purpose</a:t>
          </a:r>
          <a:endParaRPr lang="en-US" sz="2400" kern="1200"/>
        </a:p>
      </dsp:txBody>
      <dsp:txXfrm>
        <a:off x="215747" y="310641"/>
        <a:ext cx="2632718" cy="1774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54327-D52B-4356-AF8D-21A147DCDCF2}">
      <dsp:nvSpPr>
        <dsp:cNvPr id="0" name=""/>
        <dsp:cNvSpPr/>
      </dsp:nvSpPr>
      <dsp:spPr>
        <a:xfrm rot="5400000">
          <a:off x="2317947" y="-691841"/>
          <a:ext cx="1018787" cy="2661027"/>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mj-lt"/>
              <a:hlinkClick xmlns:r="http://schemas.openxmlformats.org/officeDocument/2006/relationships" r:id="rId1"/>
            </a:rPr>
            <a:t>NCHIT RFA VBH 2022 Narrative Section Template</a:t>
          </a:r>
          <a:r>
            <a:rPr lang="en-US" sz="1400" kern="1200">
              <a:latin typeface="+mj-lt"/>
            </a:rPr>
            <a:t> </a:t>
          </a:r>
        </a:p>
        <a:p>
          <a:pPr marL="114300" lvl="1" indent="-114300" algn="l" defTabSz="622300" rtl="0">
            <a:lnSpc>
              <a:spcPct val="90000"/>
            </a:lnSpc>
            <a:spcBef>
              <a:spcPct val="0"/>
            </a:spcBef>
            <a:spcAft>
              <a:spcPct val="15000"/>
            </a:spcAft>
            <a:buChar char="•"/>
          </a:pPr>
          <a:r>
            <a:rPr lang="en-US" sz="1400" kern="1200">
              <a:latin typeface="+mj-lt"/>
              <a:hlinkClick xmlns:r="http://schemas.openxmlformats.org/officeDocument/2006/relationships" r:id="rId2"/>
            </a:rPr>
            <a:t>NCHIT RFA VBH 2022 Budget Template</a:t>
          </a:r>
          <a:r>
            <a:rPr lang="en-US" sz="1400" kern="1200">
              <a:latin typeface="+mj-lt"/>
            </a:rPr>
            <a:t> </a:t>
          </a:r>
        </a:p>
      </dsp:txBody>
      <dsp:txXfrm rot="-5400000">
        <a:off x="1496828" y="179011"/>
        <a:ext cx="2611294" cy="919321"/>
      </dsp:txXfrm>
    </dsp:sp>
    <dsp:sp modelId="{BE4D11BC-6620-4A0B-A6DF-A09EF3AE183D}">
      <dsp:nvSpPr>
        <dsp:cNvPr id="0" name=""/>
        <dsp:cNvSpPr/>
      </dsp:nvSpPr>
      <dsp:spPr>
        <a:xfrm>
          <a:off x="0" y="1929"/>
          <a:ext cx="1496827" cy="12734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Times New Roman"/>
            </a:rPr>
            <a:t>Instructions and Budget Template</a:t>
          </a:r>
        </a:p>
      </dsp:txBody>
      <dsp:txXfrm>
        <a:off x="62166" y="64095"/>
        <a:ext cx="1372495" cy="1149152"/>
      </dsp:txXfrm>
    </dsp:sp>
    <dsp:sp modelId="{C0DE8898-B454-4D40-B2FC-AE3DB784DAF5}">
      <dsp:nvSpPr>
        <dsp:cNvPr id="0" name=""/>
        <dsp:cNvSpPr/>
      </dsp:nvSpPr>
      <dsp:spPr>
        <a:xfrm rot="5400000">
          <a:off x="2317947" y="645317"/>
          <a:ext cx="1018787" cy="2661027"/>
        </a:xfrm>
        <a:prstGeom prst="round2SameRect">
          <a:avLst/>
        </a:prstGeom>
        <a:solidFill>
          <a:schemeClr val="accent3">
            <a:tint val="40000"/>
            <a:alpha val="90000"/>
            <a:hueOff val="-1393607"/>
            <a:satOff val="11946"/>
            <a:lumOff val="2829"/>
            <a:alphaOff val="0"/>
          </a:schemeClr>
        </a:solidFill>
        <a:ln w="12700" cap="flat" cmpd="sng" algn="ctr">
          <a:solidFill>
            <a:schemeClr val="accent3">
              <a:tint val="40000"/>
              <a:alpha val="90000"/>
              <a:hueOff val="-1393607"/>
              <a:satOff val="11946"/>
              <a:lumOff val="28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a:latin typeface="+mj-lt"/>
            </a:rPr>
            <a:t> </a:t>
          </a:r>
          <a:r>
            <a:rPr lang="en-US" sz="1800" b="1" kern="1200">
              <a:latin typeface="+mj-lt"/>
              <a:hlinkClick xmlns:r="http://schemas.openxmlformats.org/officeDocument/2006/relationships" r:id="rId3"/>
            </a:rPr>
            <a:t>Survey link</a:t>
          </a:r>
          <a:endParaRPr lang="en-US" sz="1800" b="1" kern="1200">
            <a:latin typeface="+mj-lt"/>
          </a:endParaRPr>
        </a:p>
        <a:p>
          <a:pPr marL="228600" lvl="1" indent="-228600" algn="l" defTabSz="889000" rtl="0">
            <a:lnSpc>
              <a:spcPct val="90000"/>
            </a:lnSpc>
            <a:spcBef>
              <a:spcPct val="0"/>
            </a:spcBef>
            <a:spcAft>
              <a:spcPct val="15000"/>
            </a:spcAft>
            <a:buChar char="•"/>
          </a:pPr>
          <a:r>
            <a:rPr lang="en-US" sz="2000" kern="1200">
              <a:solidFill>
                <a:srgbClr val="FF0000"/>
              </a:solidFill>
              <a:latin typeface="+mj-lt"/>
              <a:cs typeface="Calibri"/>
            </a:rPr>
            <a:t> </a:t>
          </a:r>
          <a:r>
            <a:rPr lang="en-US" sz="1800" b="1" kern="1200">
              <a:solidFill>
                <a:srgbClr val="FF0000"/>
              </a:solidFill>
              <a:latin typeface="+mj-lt"/>
              <a:cs typeface="Calibri"/>
            </a:rPr>
            <a:t>Request link prior to July 22, 2022 </a:t>
          </a:r>
          <a:endParaRPr lang="en-US" sz="1800" kern="1200">
            <a:solidFill>
              <a:srgbClr val="FF0000"/>
            </a:solidFill>
            <a:latin typeface="+mj-lt"/>
          </a:endParaRPr>
        </a:p>
      </dsp:txBody>
      <dsp:txXfrm rot="-5400000">
        <a:off x="1496828" y="1516170"/>
        <a:ext cx="2611294" cy="919321"/>
      </dsp:txXfrm>
    </dsp:sp>
    <dsp:sp modelId="{970A13E9-BF1A-46E7-9326-D2EBDE46F17B}">
      <dsp:nvSpPr>
        <dsp:cNvPr id="0" name=""/>
        <dsp:cNvSpPr/>
      </dsp:nvSpPr>
      <dsp:spPr>
        <a:xfrm>
          <a:off x="0" y="1339088"/>
          <a:ext cx="1496827" cy="1273484"/>
        </a:xfrm>
        <a:prstGeom prst="roundRect">
          <a:avLst/>
        </a:prstGeom>
        <a:solidFill>
          <a:schemeClr val="accent3">
            <a:hueOff val="-1077499"/>
            <a:satOff val="-7681"/>
            <a:lumOff val="1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Times New Roman"/>
            </a:rPr>
            <a:t>Request Unique Application Link</a:t>
          </a:r>
          <a:endParaRPr lang="en-US" sz="1900" kern="1200"/>
        </a:p>
      </dsp:txBody>
      <dsp:txXfrm>
        <a:off x="62166" y="1401254"/>
        <a:ext cx="1372495" cy="1149152"/>
      </dsp:txXfrm>
    </dsp:sp>
    <dsp:sp modelId="{D1AF9473-9969-4302-B42E-6111033C6BC0}">
      <dsp:nvSpPr>
        <dsp:cNvPr id="0" name=""/>
        <dsp:cNvSpPr/>
      </dsp:nvSpPr>
      <dsp:spPr>
        <a:xfrm rot="5400000">
          <a:off x="2317947" y="1982476"/>
          <a:ext cx="1018787" cy="2661027"/>
        </a:xfrm>
        <a:prstGeom prst="round2SameRect">
          <a:avLst/>
        </a:prstGeom>
        <a:solidFill>
          <a:schemeClr val="accent3">
            <a:tint val="40000"/>
            <a:alpha val="90000"/>
            <a:hueOff val="-2787215"/>
            <a:satOff val="23892"/>
            <a:lumOff val="5658"/>
            <a:alphaOff val="0"/>
          </a:schemeClr>
        </a:solidFill>
        <a:ln w="12700" cap="flat" cmpd="sng" algn="ctr">
          <a:solidFill>
            <a:schemeClr val="accent3">
              <a:tint val="40000"/>
              <a:alpha val="90000"/>
              <a:hueOff val="-2787215"/>
              <a:satOff val="23892"/>
              <a:lumOff val="56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None/>
          </a:pPr>
          <a:r>
            <a:rPr lang="en-US" sz="1800" kern="1200">
              <a:latin typeface="Times New Roman"/>
            </a:rPr>
            <a:t>March 3, 2021 -  </a:t>
          </a:r>
          <a:endParaRPr lang="en-US" sz="1800" kern="1200"/>
        </a:p>
        <a:p>
          <a:pPr marL="171450" lvl="1" indent="-171450" algn="l" defTabSz="800100" rtl="0">
            <a:lnSpc>
              <a:spcPct val="90000"/>
            </a:lnSpc>
            <a:spcBef>
              <a:spcPct val="0"/>
            </a:spcBef>
            <a:spcAft>
              <a:spcPct val="15000"/>
            </a:spcAft>
            <a:buNone/>
          </a:pPr>
          <a:r>
            <a:rPr lang="en-US" sz="1800" kern="1200">
              <a:latin typeface="Times New Roman"/>
            </a:rPr>
            <a:t>December 31, 2026</a:t>
          </a:r>
          <a:endParaRPr lang="en-US" sz="1800" kern="1200"/>
        </a:p>
      </dsp:txBody>
      <dsp:txXfrm rot="-5400000">
        <a:off x="1496828" y="2853329"/>
        <a:ext cx="2611294" cy="919321"/>
      </dsp:txXfrm>
    </dsp:sp>
    <dsp:sp modelId="{14087FA9-B573-4534-B07C-E6DB5CA11834}">
      <dsp:nvSpPr>
        <dsp:cNvPr id="0" name=""/>
        <dsp:cNvSpPr/>
      </dsp:nvSpPr>
      <dsp:spPr>
        <a:xfrm>
          <a:off x="0" y="2676247"/>
          <a:ext cx="1496827" cy="1273484"/>
        </a:xfrm>
        <a:prstGeom prst="roundRect">
          <a:avLst/>
        </a:prstGeom>
        <a:solidFill>
          <a:schemeClr val="accent3">
            <a:hueOff val="-2154998"/>
            <a:satOff val="-15361"/>
            <a:lumOff val="3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mj-lt"/>
            </a:rPr>
            <a:t>Expenditure Period</a:t>
          </a:r>
        </a:p>
      </dsp:txBody>
      <dsp:txXfrm>
        <a:off x="62166" y="2738413"/>
        <a:ext cx="1372495" cy="1149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2E971-7705-4286-AFB0-EC0381D01A57}">
      <dsp:nvSpPr>
        <dsp:cNvPr id="0" name=""/>
        <dsp:cNvSpPr/>
      </dsp:nvSpPr>
      <dsp:spPr>
        <a:xfrm rot="5400000">
          <a:off x="2245184" y="-657600"/>
          <a:ext cx="1018787" cy="259254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None/>
          </a:pPr>
          <a:r>
            <a:rPr lang="en-US" sz="1800" b="1" kern="1200">
              <a:solidFill>
                <a:srgbClr val="FF0000"/>
              </a:solidFill>
              <a:latin typeface="Times New Roman"/>
            </a:rPr>
            <a:t>July 22, 2022</a:t>
          </a:r>
        </a:p>
      </dsp:txBody>
      <dsp:txXfrm rot="-5400000">
        <a:off x="1458306" y="179011"/>
        <a:ext cx="2542811" cy="919321"/>
      </dsp:txXfrm>
    </dsp:sp>
    <dsp:sp modelId="{6079DFB4-6B68-4C6E-B812-F8197626CD95}">
      <dsp:nvSpPr>
        <dsp:cNvPr id="0" name=""/>
        <dsp:cNvSpPr/>
      </dsp:nvSpPr>
      <dsp:spPr>
        <a:xfrm>
          <a:off x="0" y="1929"/>
          <a:ext cx="1458306" cy="12734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Application Deadline</a:t>
          </a:r>
        </a:p>
      </dsp:txBody>
      <dsp:txXfrm>
        <a:off x="62166" y="64095"/>
        <a:ext cx="1333974" cy="1149152"/>
      </dsp:txXfrm>
    </dsp:sp>
    <dsp:sp modelId="{20981BA5-A916-440E-95FC-B7245778F783}">
      <dsp:nvSpPr>
        <dsp:cNvPr id="0" name=""/>
        <dsp:cNvSpPr/>
      </dsp:nvSpPr>
      <dsp:spPr>
        <a:xfrm rot="5400000">
          <a:off x="2245184" y="679558"/>
          <a:ext cx="1018787" cy="2592544"/>
        </a:xfrm>
        <a:prstGeom prst="round2SameRect">
          <a:avLst/>
        </a:prstGeom>
        <a:solidFill>
          <a:schemeClr val="accent2">
            <a:tint val="40000"/>
            <a:alpha val="90000"/>
            <a:hueOff val="569941"/>
            <a:satOff val="-2633"/>
            <a:lumOff val="-1096"/>
            <a:alphaOff val="0"/>
          </a:schemeClr>
        </a:solidFill>
        <a:ln w="12700" cap="flat" cmpd="sng" algn="ctr">
          <a:solidFill>
            <a:schemeClr val="accent2">
              <a:tint val="40000"/>
              <a:alpha val="90000"/>
              <a:hueOff val="569941"/>
              <a:satOff val="-2633"/>
              <a:lumOff val="-10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kern="1200">
              <a:latin typeface="+mj-lt"/>
            </a:rPr>
            <a:t>August 20, 2022</a:t>
          </a:r>
        </a:p>
      </dsp:txBody>
      <dsp:txXfrm rot="-5400000">
        <a:off x="1458306" y="1516170"/>
        <a:ext cx="2542811" cy="919321"/>
      </dsp:txXfrm>
    </dsp:sp>
    <dsp:sp modelId="{1F7142C9-1E63-48B2-9A5A-08D1BE1838E5}">
      <dsp:nvSpPr>
        <dsp:cNvPr id="0" name=""/>
        <dsp:cNvSpPr/>
      </dsp:nvSpPr>
      <dsp:spPr>
        <a:xfrm>
          <a:off x="0" y="1339088"/>
          <a:ext cx="1458306" cy="1273484"/>
        </a:xfrm>
        <a:prstGeom prst="roundRect">
          <a:avLst/>
        </a:prstGeom>
        <a:solidFill>
          <a:schemeClr val="accent2">
            <a:hueOff val="411882"/>
            <a:satOff val="14584"/>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Anticipated Notice of Awards</a:t>
          </a:r>
        </a:p>
      </dsp:txBody>
      <dsp:txXfrm>
        <a:off x="62166" y="1401254"/>
        <a:ext cx="1333974" cy="1149152"/>
      </dsp:txXfrm>
    </dsp:sp>
    <dsp:sp modelId="{0B851AC1-B0B2-4E51-9014-E48DACE4CB1C}">
      <dsp:nvSpPr>
        <dsp:cNvPr id="0" name=""/>
        <dsp:cNvSpPr/>
      </dsp:nvSpPr>
      <dsp:spPr>
        <a:xfrm rot="5400000">
          <a:off x="2245184" y="2016717"/>
          <a:ext cx="1018787" cy="2592544"/>
        </a:xfrm>
        <a:prstGeom prst="round2SameRect">
          <a:avLst/>
        </a:prstGeom>
        <a:solidFill>
          <a:schemeClr val="accent2">
            <a:tint val="40000"/>
            <a:alpha val="90000"/>
            <a:hueOff val="1139883"/>
            <a:satOff val="-5267"/>
            <a:lumOff val="-2192"/>
            <a:alphaOff val="0"/>
          </a:schemeClr>
        </a:solidFill>
        <a:ln w="12700" cap="flat" cmpd="sng" algn="ctr">
          <a:solidFill>
            <a:schemeClr val="accent2">
              <a:tint val="40000"/>
              <a:alpha val="90000"/>
              <a:hueOff val="1139883"/>
              <a:satOff val="-5267"/>
              <a:lumOff val="-2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kern="1200"/>
            <a:t>$1,500,000</a:t>
          </a:r>
        </a:p>
      </dsp:txBody>
      <dsp:txXfrm rot="-5400000">
        <a:off x="1458306" y="2853329"/>
        <a:ext cx="2542811" cy="919321"/>
      </dsp:txXfrm>
    </dsp:sp>
    <dsp:sp modelId="{303A2331-F39B-408B-98C7-8920B4FC5E8A}">
      <dsp:nvSpPr>
        <dsp:cNvPr id="0" name=""/>
        <dsp:cNvSpPr/>
      </dsp:nvSpPr>
      <dsp:spPr>
        <a:xfrm>
          <a:off x="0" y="2676247"/>
          <a:ext cx="1458306" cy="1273484"/>
        </a:xfrm>
        <a:prstGeom prst="roundRect">
          <a:avLst/>
        </a:prstGeom>
        <a:solidFill>
          <a:schemeClr val="accent2">
            <a:hueOff val="823765"/>
            <a:satOff val="29168"/>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Maximum Award</a:t>
          </a:r>
        </a:p>
      </dsp:txBody>
      <dsp:txXfrm>
        <a:off x="62166" y="2738413"/>
        <a:ext cx="1333974" cy="1149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7BC63-1967-4D6B-8871-5E2EDE48BE16}">
      <dsp:nvSpPr>
        <dsp:cNvPr id="0" name=""/>
        <dsp:cNvSpPr/>
      </dsp:nvSpPr>
      <dsp:spPr>
        <a:xfrm rot="5400000">
          <a:off x="-366432" y="371108"/>
          <a:ext cx="2442880" cy="1710016"/>
        </a:xfrm>
        <a:prstGeom prst="chevron">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Request Unique Application Link</a:t>
          </a:r>
        </a:p>
      </dsp:txBody>
      <dsp:txXfrm rot="-5400000">
        <a:off x="0" y="859684"/>
        <a:ext cx="1710016" cy="732864"/>
      </dsp:txXfrm>
    </dsp:sp>
    <dsp:sp modelId="{ACA2E761-00FB-44AB-82BC-8C83232713D1}">
      <dsp:nvSpPr>
        <dsp:cNvPr id="0" name=""/>
        <dsp:cNvSpPr/>
      </dsp:nvSpPr>
      <dsp:spPr>
        <a:xfrm rot="5400000">
          <a:off x="4248829" y="-2534135"/>
          <a:ext cx="1587872" cy="6665497"/>
        </a:xfrm>
        <a:prstGeom prst="round2SameRect">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a:t>Use the ORH application link to submit the hospital name and contact information. The link opens on June 13, 2022, and closes on July 22,2022. </a:t>
          </a:r>
          <a:endParaRPr lang="en-US" sz="1800" kern="1200">
            <a:latin typeface="Calibri"/>
            <a:cs typeface="Calibri"/>
          </a:endParaRPr>
        </a:p>
        <a:p>
          <a:pPr marL="171450" lvl="1" indent="-171450" algn="l" defTabSz="800100">
            <a:lnSpc>
              <a:spcPct val="90000"/>
            </a:lnSpc>
            <a:spcBef>
              <a:spcPct val="0"/>
            </a:spcBef>
            <a:spcAft>
              <a:spcPct val="15000"/>
            </a:spcAft>
            <a:buChar char="•"/>
          </a:pPr>
          <a:r>
            <a:rPr lang="en-US" sz="1800" kern="1200">
              <a:hlinkClick xmlns:r="http://schemas.openxmlformats.org/officeDocument/2006/relationships" r:id="rId1"/>
            </a:rPr>
            <a:t>https://ncruralhealth.az1.qualtrics.com/jfe/form/SV_5w0gyxXnEwjp2C2</a:t>
          </a:r>
          <a:endParaRPr lang="en-US" sz="1800" kern="1200"/>
        </a:p>
      </dsp:txBody>
      <dsp:txXfrm rot="-5400000">
        <a:off x="1710017" y="82191"/>
        <a:ext cx="6587983" cy="1432844"/>
      </dsp:txXfrm>
    </dsp:sp>
    <dsp:sp modelId="{4772FBB6-F0A8-4ACE-874C-FE4F86A94604}">
      <dsp:nvSpPr>
        <dsp:cNvPr id="0" name=""/>
        <dsp:cNvSpPr/>
      </dsp:nvSpPr>
      <dsp:spPr>
        <a:xfrm rot="5400000">
          <a:off x="-366432" y="2530209"/>
          <a:ext cx="2442880" cy="1710016"/>
        </a:xfrm>
        <a:prstGeom prst="chevron">
          <a:avLst/>
        </a:prstGeom>
        <a:solidFill>
          <a:schemeClr val="accent3">
            <a:shade val="80000"/>
            <a:hueOff val="534448"/>
            <a:satOff val="-46617"/>
            <a:lumOff val="37074"/>
            <a:alphaOff val="0"/>
          </a:schemeClr>
        </a:solidFill>
        <a:ln w="12700" cap="flat" cmpd="sng" algn="ctr">
          <a:solidFill>
            <a:schemeClr val="accent3">
              <a:shade val="80000"/>
              <a:hueOff val="534448"/>
              <a:satOff val="-46617"/>
              <a:lumOff val="370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Application Deadline</a:t>
          </a:r>
        </a:p>
      </dsp:txBody>
      <dsp:txXfrm rot="-5400000">
        <a:off x="0" y="3018785"/>
        <a:ext cx="1710016" cy="732864"/>
      </dsp:txXfrm>
    </dsp:sp>
    <dsp:sp modelId="{1EAD44D0-97AC-4C01-A477-7616F2F28D2D}">
      <dsp:nvSpPr>
        <dsp:cNvPr id="0" name=""/>
        <dsp:cNvSpPr/>
      </dsp:nvSpPr>
      <dsp:spPr>
        <a:xfrm rot="5400000">
          <a:off x="4248829" y="-375034"/>
          <a:ext cx="1587872" cy="6665497"/>
        </a:xfrm>
        <a:prstGeom prst="round2SameRect">
          <a:avLst/>
        </a:prstGeom>
        <a:solidFill>
          <a:schemeClr val="lt1">
            <a:alpha val="90000"/>
            <a:hueOff val="0"/>
            <a:satOff val="0"/>
            <a:lumOff val="0"/>
            <a:alphaOff val="0"/>
          </a:schemeClr>
        </a:solidFill>
        <a:ln w="12700" cap="flat" cmpd="sng" algn="ctr">
          <a:solidFill>
            <a:schemeClr val="accent3">
              <a:shade val="80000"/>
              <a:hueOff val="534448"/>
              <a:satOff val="-46617"/>
              <a:lumOff val="370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kern="1200">
              <a:latin typeface="Calibri"/>
              <a:cs typeface="Calibri"/>
            </a:rPr>
            <a:t>Submit application electronically using the link unique to your email address and organization </a:t>
          </a:r>
          <a:r>
            <a:rPr lang="en-US" sz="2600" b="1" kern="1200">
              <a:solidFill>
                <a:srgbClr val="FF0000"/>
              </a:solidFill>
              <a:latin typeface="Calibri"/>
              <a:cs typeface="Calibri"/>
            </a:rPr>
            <a:t>by 11:59 p.m. on July 22, 2022</a:t>
          </a:r>
          <a:r>
            <a:rPr lang="en-US" sz="2600" kern="1200">
              <a:latin typeface="Calibri"/>
              <a:cs typeface="Calibri"/>
            </a:rPr>
            <a:t>.</a:t>
          </a:r>
        </a:p>
      </dsp:txBody>
      <dsp:txXfrm rot="-5400000">
        <a:off x="1710017" y="2241292"/>
        <a:ext cx="6587983" cy="143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9E628-DC97-468D-BE7E-8B6C8113448A}">
      <dsp:nvSpPr>
        <dsp:cNvPr id="0" name=""/>
        <dsp:cNvSpPr/>
      </dsp:nvSpPr>
      <dsp:spPr>
        <a:xfrm>
          <a:off x="11899" y="0"/>
          <a:ext cx="4220283" cy="41904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US" sz="4400" b="1" kern="1200">
              <a:latin typeface="+mj-lt"/>
            </a:rPr>
            <a:t>Annually</a:t>
          </a:r>
        </a:p>
      </dsp:txBody>
      <dsp:txXfrm>
        <a:off x="11899" y="0"/>
        <a:ext cx="4220283" cy="1257128"/>
      </dsp:txXfrm>
    </dsp:sp>
    <dsp:sp modelId="{10DCE28D-588C-4791-9578-49E38CA2C3D4}">
      <dsp:nvSpPr>
        <dsp:cNvPr id="0" name=""/>
        <dsp:cNvSpPr/>
      </dsp:nvSpPr>
      <dsp:spPr>
        <a:xfrm>
          <a:off x="426415" y="1258355"/>
          <a:ext cx="3376226" cy="1263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mj-lt"/>
            </a:rPr>
            <a:t>Full-Time Equivalents </a:t>
          </a:r>
          <a:endParaRPr lang="en-US" sz="1600" kern="1200">
            <a:latin typeface="+mj-lt"/>
          </a:endParaRPr>
        </a:p>
      </dsp:txBody>
      <dsp:txXfrm>
        <a:off x="463421" y="1295361"/>
        <a:ext cx="3302214" cy="1189459"/>
      </dsp:txXfrm>
    </dsp:sp>
    <dsp:sp modelId="{CE7EE640-08AF-4F15-A710-87B0631E2C42}">
      <dsp:nvSpPr>
        <dsp:cNvPr id="0" name=""/>
        <dsp:cNvSpPr/>
      </dsp:nvSpPr>
      <dsp:spPr>
        <a:xfrm>
          <a:off x="426415" y="2716206"/>
          <a:ext cx="3376226" cy="1263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mj-lt"/>
            </a:rPr>
            <a:t>Patient Information: </a:t>
          </a:r>
          <a:br>
            <a:rPr lang="en-US" sz="1600" kern="1200">
              <a:latin typeface="+mj-lt"/>
            </a:rPr>
          </a:br>
          <a:r>
            <a:rPr lang="en-US" sz="1600" b="1" kern="1200">
              <a:latin typeface="+mj-lt"/>
            </a:rPr>
            <a:t>patient age, patient insurance status and patient race/ethnicity </a:t>
          </a:r>
          <a:endParaRPr lang="en-US" sz="1600" kern="1200">
            <a:latin typeface="+mj-lt"/>
          </a:endParaRPr>
        </a:p>
      </dsp:txBody>
      <dsp:txXfrm>
        <a:off x="463421" y="2753212"/>
        <a:ext cx="3302214" cy="1189459"/>
      </dsp:txXfrm>
    </dsp:sp>
    <dsp:sp modelId="{96D80141-9C73-4F39-A48C-17E57F01FC2D}">
      <dsp:nvSpPr>
        <dsp:cNvPr id="0" name=""/>
        <dsp:cNvSpPr/>
      </dsp:nvSpPr>
      <dsp:spPr>
        <a:xfrm>
          <a:off x="4541191" y="0"/>
          <a:ext cx="4220283" cy="41904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US" sz="3700" b="1" kern="1200">
              <a:latin typeface="Times New Roman"/>
            </a:rPr>
            <a:t>Monthly/Quarterly </a:t>
          </a:r>
          <a:endParaRPr lang="en-US" sz="3700" b="1" kern="1200"/>
        </a:p>
      </dsp:txBody>
      <dsp:txXfrm>
        <a:off x="4541191" y="0"/>
        <a:ext cx="4220283" cy="1257128"/>
      </dsp:txXfrm>
    </dsp:sp>
    <dsp:sp modelId="{F8EEF88E-FD1E-4BCC-A174-D352A6EF585F}">
      <dsp:nvSpPr>
        <dsp:cNvPr id="0" name=""/>
        <dsp:cNvSpPr/>
      </dsp:nvSpPr>
      <dsp:spPr>
        <a:xfrm>
          <a:off x="4960924" y="1279818"/>
          <a:ext cx="3376226" cy="402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a:solidFill>
                <a:srgbClr val="FFFFFF"/>
              </a:solidFill>
              <a:latin typeface="+mj-lt"/>
              <a:ea typeface="+mn-ea"/>
              <a:cs typeface="+mn-cs"/>
            </a:rPr>
            <a:t>telepsychiatry</a:t>
          </a:r>
          <a:r>
            <a:rPr lang="en-US" sz="1200" b="1" kern="1200">
              <a:latin typeface="+mj-lt"/>
            </a:rPr>
            <a:t> visits (new and return visits)</a:t>
          </a:r>
          <a:endParaRPr lang="en-US" sz="1200" kern="1200">
            <a:latin typeface="+mj-lt"/>
          </a:endParaRPr>
        </a:p>
      </dsp:txBody>
      <dsp:txXfrm>
        <a:off x="4972707" y="1291601"/>
        <a:ext cx="3352660" cy="378749"/>
      </dsp:txXfrm>
    </dsp:sp>
    <dsp:sp modelId="{E92FA6BF-F988-43E5-9686-5738175C644D}">
      <dsp:nvSpPr>
        <dsp:cNvPr id="0" name=""/>
        <dsp:cNvSpPr/>
      </dsp:nvSpPr>
      <dsp:spPr>
        <a:xfrm>
          <a:off x="4963219" y="1721543"/>
          <a:ext cx="3376226" cy="402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j-lt"/>
            </a:rPr>
            <a:t>unduplicated patients served</a:t>
          </a:r>
          <a:endParaRPr lang="en-US" sz="1200" kern="1200">
            <a:latin typeface="+mj-lt"/>
          </a:endParaRPr>
        </a:p>
      </dsp:txBody>
      <dsp:txXfrm>
        <a:off x="4975002" y="1733326"/>
        <a:ext cx="3352660" cy="378749"/>
      </dsp:txXfrm>
    </dsp:sp>
    <dsp:sp modelId="{047ABCFE-13F3-4CB6-9335-608C8B1BBF6E}">
      <dsp:nvSpPr>
        <dsp:cNvPr id="0" name=""/>
        <dsp:cNvSpPr/>
      </dsp:nvSpPr>
      <dsp:spPr>
        <a:xfrm>
          <a:off x="4963219" y="2185753"/>
          <a:ext cx="3376226" cy="402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j-lt"/>
            </a:rPr>
            <a:t>Distance Telepsychiatry Sites </a:t>
          </a:r>
          <a:endParaRPr lang="en-US" sz="1200" kern="1200">
            <a:latin typeface="+mj-lt"/>
          </a:endParaRPr>
        </a:p>
      </dsp:txBody>
      <dsp:txXfrm>
        <a:off x="4975002" y="2197536"/>
        <a:ext cx="3352660" cy="378749"/>
      </dsp:txXfrm>
    </dsp:sp>
    <dsp:sp modelId="{2AF05E52-67E9-4B8A-8001-F835C3E84565}">
      <dsp:nvSpPr>
        <dsp:cNvPr id="0" name=""/>
        <dsp:cNvSpPr/>
      </dsp:nvSpPr>
      <dsp:spPr>
        <a:xfrm>
          <a:off x="4963219" y="2649964"/>
          <a:ext cx="3376226" cy="402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j-lt"/>
            </a:rPr>
            <a:t>Originating Primary Care Provider Office Telepsychiatry Sites</a:t>
          </a:r>
          <a:r>
            <a:rPr lang="en-US" sz="1200" kern="1200">
              <a:latin typeface="+mj-lt"/>
            </a:rPr>
            <a:t> </a:t>
          </a:r>
        </a:p>
      </dsp:txBody>
      <dsp:txXfrm>
        <a:off x="4975002" y="2661747"/>
        <a:ext cx="3352660" cy="378749"/>
      </dsp:txXfrm>
    </dsp:sp>
    <dsp:sp modelId="{0E55EC5D-53B5-4CF9-A2D3-3899A3191E16}">
      <dsp:nvSpPr>
        <dsp:cNvPr id="0" name=""/>
        <dsp:cNvSpPr/>
      </dsp:nvSpPr>
      <dsp:spPr>
        <a:xfrm>
          <a:off x="4963219" y="3114174"/>
          <a:ext cx="3376226" cy="402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rPr>
            <a:t>Originating Patient Home Telepsychiatry Sites</a:t>
          </a:r>
          <a:endParaRPr lang="en-US" sz="1200" kern="1200">
            <a:latin typeface="+mj-lt"/>
          </a:endParaRPr>
        </a:p>
      </dsp:txBody>
      <dsp:txXfrm>
        <a:off x="4975002" y="3125957"/>
        <a:ext cx="3352660" cy="378749"/>
      </dsp:txXfrm>
    </dsp:sp>
    <dsp:sp modelId="{5AC27A1F-CAC1-45AA-BEB1-1229F3FFDE00}">
      <dsp:nvSpPr>
        <dsp:cNvPr id="0" name=""/>
        <dsp:cNvSpPr/>
      </dsp:nvSpPr>
      <dsp:spPr>
        <a:xfrm>
          <a:off x="4963219" y="3578385"/>
          <a:ext cx="3376226" cy="402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j-lt"/>
            </a:rPr>
            <a:t>Originating Non-Hospital Setting Telepsychiatry Sites</a:t>
          </a:r>
          <a:r>
            <a:rPr lang="en-US" sz="1200" kern="1200">
              <a:latin typeface="+mj-lt"/>
            </a:rPr>
            <a:t> </a:t>
          </a:r>
        </a:p>
      </dsp:txBody>
      <dsp:txXfrm>
        <a:off x="4975002" y="3590168"/>
        <a:ext cx="3352660" cy="3787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6/22/2022</a:t>
            </a:fld>
            <a:endParaRPr lang="en-US"/>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8:27:08.35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8:27:08.6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1,'6'0,"2"0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8:27:09.23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0,'0'7,"0"1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8:27:09.5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8:27:06.14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6/22/2022</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2CFBF-A418-43F9-A439-B1ECABAAD781}" type="slidenum">
              <a:rPr lang="en-US" smtClean="0"/>
              <a:t>2</a:t>
            </a:fld>
            <a:endParaRPr lang="en-US"/>
          </a:p>
        </p:txBody>
      </p:sp>
    </p:spTree>
    <p:extLst>
      <p:ext uri="{BB962C8B-B14F-4D97-AF65-F5344CB8AC3E}">
        <p14:creationId xmlns:p14="http://schemas.microsoft.com/office/powerpoint/2010/main" val="294503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335687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a:p>
        </p:txBody>
      </p:sp>
    </p:spTree>
    <p:extLst>
      <p:ext uri="{BB962C8B-B14F-4D97-AF65-F5344CB8AC3E}">
        <p14:creationId xmlns:p14="http://schemas.microsoft.com/office/powerpoint/2010/main" val="35431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a:p>
        </p:txBody>
      </p:sp>
    </p:spTree>
    <p:extLst>
      <p:ext uri="{BB962C8B-B14F-4D97-AF65-F5344CB8AC3E}">
        <p14:creationId xmlns:p14="http://schemas.microsoft.com/office/powerpoint/2010/main" val="302525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1" y="3235766"/>
            <a:ext cx="4398886" cy="713497"/>
          </a:xfrm>
        </p:spPr>
        <p:txBody>
          <a:bodyPr anchor="ctr">
            <a:normAutofit/>
          </a:bodyPr>
          <a:lstStyle>
            <a:lvl1pPr algn="r">
              <a:defRPr sz="195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5257870" y="2928377"/>
            <a:ext cx="3366857" cy="614779"/>
          </a:xfrm>
        </p:spPr>
        <p:txBody>
          <a:bodyPr anchor="ctr">
            <a:normAutofit/>
          </a:bodyPr>
          <a:lstStyle>
            <a:lvl1pPr marL="0" indent="0" algn="r">
              <a:buNone/>
              <a:defRPr sz="135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Master subtitle style (date)</a:t>
            </a:r>
          </a:p>
        </p:txBody>
      </p:sp>
    </p:spTree>
    <p:extLst>
      <p:ext uri="{BB962C8B-B14F-4D97-AF65-F5344CB8AC3E}">
        <p14:creationId xmlns:p14="http://schemas.microsoft.com/office/powerpoint/2010/main" val="3071815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1"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2460032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4"/>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165430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7"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1229650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71450" indent="-171450">
              <a:lnSpc>
                <a:spcPct val="100000"/>
              </a:lnSpc>
              <a:spcBef>
                <a:spcPts val="900"/>
              </a:spcBef>
              <a:defRPr sz="2100">
                <a:latin typeface="Franklin Gothic Medium" panose="020B0603020102020204" pitchFamily="34" charset="0"/>
              </a:defRPr>
            </a:lvl1pPr>
            <a:lvl2pPr marL="432197" indent="-175022">
              <a:lnSpc>
                <a:spcPct val="100000"/>
              </a:lnSpc>
              <a:buFont typeface="Franklin Gothic Medium" panose="020B0603020102020204" pitchFamily="34" charset="0"/>
              <a:buChar char="−"/>
              <a:defRPr sz="1800">
                <a:latin typeface="Franklin Gothic Medium" panose="020B0603020102020204" pitchFamily="34" charset="0"/>
              </a:defRPr>
            </a:lvl2pPr>
            <a:lvl3pPr marL="729854" indent="-171450">
              <a:lnSpc>
                <a:spcPct val="100000"/>
              </a:lnSpc>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521229"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endParaRPr lang="en-US"/>
          </a:p>
        </p:txBody>
      </p:sp>
      <p:sp>
        <p:nvSpPr>
          <p:cNvPr id="22" name="Slide Number Placeholder 21"/>
          <p:cNvSpPr>
            <a:spLocks noGrp="1"/>
          </p:cNvSpPr>
          <p:nvPr>
            <p:ph type="sldNum" sz="quarter" idx="14"/>
          </p:nvPr>
        </p:nvSpPr>
        <p:spPr>
          <a:xfrm>
            <a:off x="8305801" y="6573308"/>
            <a:ext cx="564098" cy="284692"/>
          </a:xfrm>
        </p:spPr>
        <p:txBody>
          <a:bodyPr/>
          <a:lstStyle>
            <a:lvl1pPr>
              <a:defRPr sz="75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70"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873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4"/>
            <a:ext cx="7888288" cy="1212895"/>
          </a:xfrm>
        </p:spPr>
        <p:txBody>
          <a:bodyPr>
            <a:noAutofit/>
          </a:bodyPr>
          <a:lstStyle>
            <a:lvl1pPr marL="171450" indent="-171450">
              <a:lnSpc>
                <a:spcPct val="100000"/>
              </a:lnSpc>
              <a:spcBef>
                <a:spcPts val="0"/>
              </a:spcBef>
              <a:defRPr sz="1500">
                <a:latin typeface="Franklin Gothic Medium" panose="020B0603020102020204" pitchFamily="34" charset="0"/>
              </a:defRPr>
            </a:lvl1pPr>
            <a:lvl2pPr marL="432197" indent="-175022">
              <a:lnSpc>
                <a:spcPct val="100000"/>
              </a:lnSpc>
              <a:spcBef>
                <a:spcPts val="0"/>
              </a:spcBef>
              <a:buFont typeface="Franklin Gothic Medium" panose="020B0603020102020204" pitchFamily="34" charset="0"/>
              <a:buChar char="−"/>
              <a:defRPr sz="1500">
                <a:latin typeface="Franklin Gothic Medium" panose="020B0603020102020204" pitchFamily="34" charset="0"/>
              </a:defRPr>
            </a:lvl2pPr>
            <a:lvl3pPr marL="729854" indent="-171450">
              <a:lnSpc>
                <a:spcPct val="100000"/>
              </a:lnSpc>
              <a:spcBef>
                <a:spcPts val="0"/>
              </a:spcBef>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51575"/>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521229"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endParaRPr lang="en-US"/>
          </a:p>
        </p:txBody>
      </p:sp>
      <p:sp>
        <p:nvSpPr>
          <p:cNvPr id="16" name="Slide Number Placeholder 21"/>
          <p:cNvSpPr>
            <a:spLocks noGrp="1"/>
          </p:cNvSpPr>
          <p:nvPr>
            <p:ph type="sldNum" sz="quarter" idx="15"/>
          </p:nvPr>
        </p:nvSpPr>
        <p:spPr>
          <a:xfrm>
            <a:off x="8305801"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33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4" y="624945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3" name="Footer Placeholder 20"/>
          <p:cNvSpPr>
            <a:spLocks noGrp="1"/>
          </p:cNvSpPr>
          <p:nvPr>
            <p:ph type="ftr" sz="quarter" idx="13"/>
          </p:nvPr>
        </p:nvSpPr>
        <p:spPr>
          <a:xfrm>
            <a:off x="521229"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endParaRPr lang="en-US"/>
          </a:p>
        </p:txBody>
      </p:sp>
      <p:sp>
        <p:nvSpPr>
          <p:cNvPr id="15" name="Slide Number Placeholder 21"/>
          <p:cNvSpPr>
            <a:spLocks noGrp="1"/>
          </p:cNvSpPr>
          <p:nvPr>
            <p:ph type="sldNum" sz="quarter" idx="15"/>
          </p:nvPr>
        </p:nvSpPr>
        <p:spPr>
          <a:xfrm>
            <a:off x="8305801"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5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4" y="624945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6"/>
            <a:ext cx="3840480" cy="500063"/>
          </a:xfrm>
        </p:spPr>
        <p:txBody>
          <a:bodyPr anchor="b">
            <a:noAutofit/>
          </a:bodyPr>
          <a:lstStyle>
            <a:lvl1pPr marL="0" indent="0" algn="ctr">
              <a:buNone/>
              <a:defRPr sz="18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6"/>
            <a:ext cx="3840480" cy="500063"/>
          </a:xfrm>
        </p:spPr>
        <p:txBody>
          <a:bodyPr anchor="b">
            <a:noAutofit/>
          </a:bodyPr>
          <a:lstStyle>
            <a:lvl1pPr marL="0" indent="0" algn="ctr">
              <a:buNone/>
              <a:defRPr sz="1800">
                <a:latin typeface="Franklin Gothic Demi Cond" panose="020B0706030402020204" pitchFamily="34" charset="0"/>
              </a:defRPr>
            </a:lvl1pPr>
          </a:lstStyle>
          <a:p>
            <a:pPr lvl="0"/>
            <a:r>
              <a:rPr lang="en-US"/>
              <a:t>Click to add title</a:t>
            </a:r>
          </a:p>
        </p:txBody>
      </p:sp>
      <p:sp>
        <p:nvSpPr>
          <p:cNvPr id="15" name="Footer Placeholder 20"/>
          <p:cNvSpPr>
            <a:spLocks noGrp="1"/>
          </p:cNvSpPr>
          <p:nvPr>
            <p:ph type="ftr" sz="quarter" idx="13"/>
          </p:nvPr>
        </p:nvSpPr>
        <p:spPr>
          <a:xfrm>
            <a:off x="521229"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endParaRPr lang="en-US"/>
          </a:p>
        </p:txBody>
      </p:sp>
      <p:sp>
        <p:nvSpPr>
          <p:cNvPr id="16" name="Slide Number Placeholder 21"/>
          <p:cNvSpPr>
            <a:spLocks noGrp="1"/>
          </p:cNvSpPr>
          <p:nvPr>
            <p:ph type="sldNum" sz="quarter" idx="18"/>
          </p:nvPr>
        </p:nvSpPr>
        <p:spPr>
          <a:xfrm>
            <a:off x="8305801"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160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846264"/>
            <a:ext cx="3840163" cy="4402137"/>
          </a:xfrm>
        </p:spPr>
        <p:txBody>
          <a:bodyPr>
            <a:noAutofit/>
          </a:bodyPr>
          <a:lstStyle>
            <a:lvl1pPr>
              <a:lnSpc>
                <a:spcPct val="100000"/>
              </a:lnSpc>
              <a:spcBef>
                <a:spcPts val="0"/>
              </a:spcBef>
              <a:spcAft>
                <a:spcPts val="0"/>
              </a:spcAft>
              <a:defRPr sz="1500">
                <a:latin typeface="Franklin Gothic Medium Cond" panose="020B0606030402020204" pitchFamily="34" charset="0"/>
              </a:defRPr>
            </a:lvl1pPr>
            <a:lvl2pPr marL="385763" indent="-128588">
              <a:buFont typeface="Franklin Gothic Medium Cond" panose="020B0606030402020204" pitchFamily="34" charset="0"/>
              <a:buChar char="–"/>
              <a:defRPr sz="1500">
                <a:latin typeface="Franklin Gothic Medium Cond" panose="020B0606030402020204" pitchFamily="34" charset="0"/>
              </a:defRPr>
            </a:lvl2pPr>
            <a:lvl3pPr>
              <a:defRPr sz="1500">
                <a:latin typeface="Franklin Gothic Medium Cond" panose="020B06060304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70"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4" y="6251575"/>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6"/>
            <a:ext cx="3840480" cy="500063"/>
          </a:xfrm>
        </p:spPr>
        <p:txBody>
          <a:bodyPr anchor="b">
            <a:noAutofit/>
          </a:bodyPr>
          <a:lstStyle>
            <a:lvl1pPr marL="0" indent="0" algn="ctr">
              <a:buNone/>
              <a:defRPr sz="18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6"/>
            <a:ext cx="3840480" cy="500063"/>
          </a:xfrm>
        </p:spPr>
        <p:txBody>
          <a:bodyPr anchor="b">
            <a:noAutofit/>
          </a:bodyPr>
          <a:lstStyle>
            <a:lvl1pPr marL="0" indent="0" algn="ctr">
              <a:buNone/>
              <a:defRPr sz="1800">
                <a:latin typeface="Franklin Gothic Demi Cond" panose="020B07060304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50" y="1840561"/>
            <a:ext cx="3840163" cy="4402137"/>
          </a:xfrm>
        </p:spPr>
        <p:txBody>
          <a:bodyPr>
            <a:noAutofit/>
          </a:bodyPr>
          <a:lstStyle>
            <a:lvl1pPr>
              <a:lnSpc>
                <a:spcPct val="100000"/>
              </a:lnSpc>
              <a:spcBef>
                <a:spcPts val="0"/>
              </a:spcBef>
              <a:spcAft>
                <a:spcPts val="0"/>
              </a:spcAft>
              <a:defRPr sz="1500">
                <a:latin typeface="Franklin Gothic Medium Cond" panose="020B0606030402020204" pitchFamily="34" charset="0"/>
              </a:defRPr>
            </a:lvl1pPr>
            <a:lvl2pPr marL="385763" indent="-128588">
              <a:buFont typeface="Franklin Gothic Medium Cond" panose="020B0606030402020204" pitchFamily="34" charset="0"/>
              <a:buChar char="–"/>
              <a:defRPr sz="1500" baseline="0">
                <a:latin typeface="Franklin Gothic Medium Cond" panose="020B0606030402020204" pitchFamily="34" charset="0"/>
              </a:defRPr>
            </a:lvl2pPr>
            <a:lvl3pPr>
              <a:defRPr sz="1500" baseline="0">
                <a:latin typeface="Franklin Gothic Medium Cond" panose="020B0606030402020204" pitchFamily="34" charset="0"/>
              </a:defRPr>
            </a:lvl3pPr>
          </a:lstStyle>
          <a:p>
            <a:pPr lvl="0"/>
            <a:r>
              <a:rPr lang="en-US"/>
              <a:t>Click to add bullets</a:t>
            </a:r>
          </a:p>
          <a:p>
            <a:pPr lvl="1"/>
            <a:r>
              <a:rPr lang="en-US"/>
              <a:t>Bullet 2</a:t>
            </a:r>
          </a:p>
          <a:p>
            <a:pPr lvl="2"/>
            <a:r>
              <a:rPr lang="en-US"/>
              <a:t>Bullet 3</a:t>
            </a:r>
          </a:p>
        </p:txBody>
      </p:sp>
      <p:sp>
        <p:nvSpPr>
          <p:cNvPr id="16" name="Footer Placeholder 20"/>
          <p:cNvSpPr>
            <a:spLocks noGrp="1"/>
          </p:cNvSpPr>
          <p:nvPr>
            <p:ph type="ftr" sz="quarter" idx="13"/>
          </p:nvPr>
        </p:nvSpPr>
        <p:spPr>
          <a:xfrm>
            <a:off x="521229"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endParaRPr lang="en-US"/>
          </a:p>
        </p:txBody>
      </p:sp>
      <p:sp>
        <p:nvSpPr>
          <p:cNvPr id="17" name="Slide Number Placeholder 21"/>
          <p:cNvSpPr>
            <a:spLocks noGrp="1"/>
          </p:cNvSpPr>
          <p:nvPr>
            <p:ph type="sldNum" sz="quarter" idx="14"/>
          </p:nvPr>
        </p:nvSpPr>
        <p:spPr>
          <a:xfrm>
            <a:off x="8305801"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46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9"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endParaRPr lang="en-US"/>
          </a:p>
        </p:txBody>
      </p:sp>
      <p:sp>
        <p:nvSpPr>
          <p:cNvPr id="13" name="Slide Number Placeholder 21"/>
          <p:cNvSpPr>
            <a:spLocks noGrp="1"/>
          </p:cNvSpPr>
          <p:nvPr>
            <p:ph type="sldNum" sz="quarter" idx="14"/>
          </p:nvPr>
        </p:nvSpPr>
        <p:spPr>
          <a:xfrm>
            <a:off x="8305801"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448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9"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endParaRPr lang="en-US"/>
          </a:p>
        </p:txBody>
      </p:sp>
      <p:sp>
        <p:nvSpPr>
          <p:cNvPr id="13" name="Slide Number Placeholder 21"/>
          <p:cNvSpPr>
            <a:spLocks noGrp="1"/>
          </p:cNvSpPr>
          <p:nvPr>
            <p:ph type="sldNum" sz="quarter" idx="14"/>
          </p:nvPr>
        </p:nvSpPr>
        <p:spPr>
          <a:xfrm>
            <a:off x="8305801"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393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542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191772" y="1321534"/>
            <a:ext cx="4687409" cy="4994846"/>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13" hasCustomPrompt="1"/>
          </p:nvPr>
        </p:nvSpPr>
        <p:spPr>
          <a:xfrm>
            <a:off x="5029271"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a:t>Medium Image</a:t>
            </a:r>
          </a:p>
        </p:txBody>
      </p:sp>
    </p:spTree>
    <p:extLst>
      <p:ext uri="{BB962C8B-B14F-4D97-AF65-F5344CB8AC3E}">
        <p14:creationId xmlns:p14="http://schemas.microsoft.com/office/powerpoint/2010/main" val="4160847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62"/>
        <p:cNvGrpSpPr/>
        <p:nvPr/>
      </p:nvGrpSpPr>
      <p:grpSpPr>
        <a:xfrm>
          <a:off x="0" y="0"/>
          <a:ext cx="0" cy="0"/>
          <a:chOff x="0" y="0"/>
          <a:chExt cx="0" cy="0"/>
        </a:xfrm>
      </p:grpSpPr>
      <p:sp>
        <p:nvSpPr>
          <p:cNvPr id="63" name="Google Shape;63;p15"/>
          <p:cNvSpPr txBox="1">
            <a:spLocks noGrp="1"/>
          </p:cNvSpPr>
          <p:nvPr>
            <p:ph type="sldNum" idx="12"/>
          </p:nvPr>
        </p:nvSpPr>
        <p:spPr>
          <a:xfrm>
            <a:off x="6869430" y="6356351"/>
            <a:ext cx="20574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
        <p:nvSpPr>
          <p:cNvPr id="64" name="Google Shape;64;p15"/>
          <p:cNvSpPr txBox="1">
            <a:spLocks noGrp="1"/>
          </p:cNvSpPr>
          <p:nvPr>
            <p:ph type="dt" idx="10"/>
          </p:nvPr>
        </p:nvSpPr>
        <p:spPr>
          <a:xfrm>
            <a:off x="217170" y="6356351"/>
            <a:ext cx="20574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900">
                <a:solidFill>
                  <a:srgbClr val="888888"/>
                </a:solidFill>
                <a:latin typeface="Roboto Light"/>
                <a:ea typeface="Roboto Light"/>
                <a:cs typeface="Roboto Light"/>
                <a:sym typeface="Roboto Light"/>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5"/>
          <p:cNvSpPr txBox="1">
            <a:spLocks noGrp="1"/>
          </p:cNvSpPr>
          <p:nvPr>
            <p:ph type="title"/>
          </p:nvPr>
        </p:nvSpPr>
        <p:spPr>
          <a:xfrm>
            <a:off x="222253" y="238121"/>
            <a:ext cx="7886700" cy="356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125E8B"/>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222253" y="956729"/>
            <a:ext cx="8704500" cy="5215600"/>
          </a:xfrm>
          <a:prstGeom prst="rect">
            <a:avLst/>
          </a:prstGeom>
          <a:noFill/>
          <a:ln>
            <a:noFill/>
          </a:ln>
        </p:spPr>
        <p:txBody>
          <a:bodyPr spcFirstLastPara="1" wrap="square" lIns="68575" tIns="34275" rIns="68575" bIns="34275" anchor="t" anchorCtr="0">
            <a:noAutofit/>
          </a:bodyPr>
          <a:lstStyle>
            <a:lvl1pPr marL="457189" lvl="0" indent="-342892" algn="l" rtl="0">
              <a:lnSpc>
                <a:spcPct val="90000"/>
              </a:lnSpc>
              <a:spcBef>
                <a:spcPts val="800"/>
              </a:spcBef>
              <a:spcAft>
                <a:spcPts val="0"/>
              </a:spcAft>
              <a:buSzPts val="1800"/>
              <a:buChar char="•"/>
              <a:defRPr sz="1800"/>
            </a:lvl1pPr>
            <a:lvl2pPr marL="914378" lvl="1" indent="-323842" algn="l" rtl="0">
              <a:lnSpc>
                <a:spcPct val="90000"/>
              </a:lnSpc>
              <a:spcBef>
                <a:spcPts val="400"/>
              </a:spcBef>
              <a:spcAft>
                <a:spcPts val="0"/>
              </a:spcAft>
              <a:buSzPts val="1500"/>
              <a:buChar char="•"/>
              <a:defRPr sz="1500"/>
            </a:lvl2pPr>
            <a:lvl3pPr marL="1371566" lvl="2" indent="-304793" algn="l" rtl="0">
              <a:lnSpc>
                <a:spcPct val="90000"/>
              </a:lnSpc>
              <a:spcBef>
                <a:spcPts val="400"/>
              </a:spcBef>
              <a:spcAft>
                <a:spcPts val="0"/>
              </a:spcAft>
              <a:buSzPts val="1200"/>
              <a:buChar char="•"/>
              <a:defRPr sz="1200"/>
            </a:lvl3pPr>
            <a:lvl4pPr marL="1828754" lvl="3" indent="-298442" algn="l" rtl="0">
              <a:lnSpc>
                <a:spcPct val="90000"/>
              </a:lnSpc>
              <a:spcBef>
                <a:spcPts val="400"/>
              </a:spcBef>
              <a:spcAft>
                <a:spcPts val="0"/>
              </a:spcAft>
              <a:buSzPts val="1100"/>
              <a:buChar char="•"/>
              <a:defRPr sz="1100"/>
            </a:lvl4pPr>
            <a:lvl5pPr marL="2285943" lvl="4" indent="-285743" algn="l" rtl="0">
              <a:lnSpc>
                <a:spcPct val="90000"/>
              </a:lnSpc>
              <a:spcBef>
                <a:spcPts val="400"/>
              </a:spcBef>
              <a:spcAft>
                <a:spcPts val="0"/>
              </a:spcAft>
              <a:buSzPts val="900"/>
              <a:buChar char="•"/>
              <a:defRPr sz="900"/>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593286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1869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2B4D73"/>
              </a:buClr>
              <a:buSzPts val="2800"/>
              <a:buFont typeface="Calibri"/>
              <a:buNone/>
              <a:defRPr>
                <a:solidFill>
                  <a:srgbClr val="2B4D73"/>
                </a:solidFill>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3702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8A18-D28C-4001-B36F-570D30CA6D6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9CA585-8F83-4747-BE58-BD4FF757075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7718E2A-354B-4E31-A255-AF9F2484D8C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AC642D-D35D-490B-B25D-FD6451977D4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9CEAACD-BCC7-4F69-8B81-FDADE3162C3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DB020F-B3C0-4C04-AE20-89C16070A045}"/>
              </a:ext>
            </a:extLst>
          </p:cNvPr>
          <p:cNvSpPr>
            <a:spLocks noGrp="1"/>
          </p:cNvSpPr>
          <p:nvPr>
            <p:ph type="dt" sz="half" idx="10"/>
          </p:nvPr>
        </p:nvSpPr>
        <p:spPr/>
        <p:txBody>
          <a:bodyPr/>
          <a:lstStyle/>
          <a:p>
            <a:fld id="{1FB6F404-4767-442E-99DB-639506778808}" type="datetimeFigureOut">
              <a:rPr lang="en-US" smtClean="0"/>
              <a:t>6/22/2022</a:t>
            </a:fld>
            <a:endParaRPr lang="en-US"/>
          </a:p>
        </p:txBody>
      </p:sp>
      <p:sp>
        <p:nvSpPr>
          <p:cNvPr id="8" name="Footer Placeholder 7">
            <a:extLst>
              <a:ext uri="{FF2B5EF4-FFF2-40B4-BE49-F238E27FC236}">
                <a16:creationId xmlns:a16="http://schemas.microsoft.com/office/drawing/2014/main" id="{CF53043E-C3F7-4ED9-BEA6-96B96119BF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24353E-3DE3-4C9F-A669-54007DBF1E7E}"/>
              </a:ext>
            </a:extLst>
          </p:cNvPr>
          <p:cNvSpPr>
            <a:spLocks noGrp="1"/>
          </p:cNvSpPr>
          <p:nvPr>
            <p:ph type="sldNum" sz="quarter" idx="12"/>
          </p:nvPr>
        </p:nvSpPr>
        <p:spPr/>
        <p:txBody>
          <a:bodyPr/>
          <a:lstStyle/>
          <a:p>
            <a:fld id="{FA74646A-60A1-44A2-BE48-02061FD3A7D2}" type="slidenum">
              <a:rPr lang="en-US" smtClean="0"/>
              <a:t>‹#›</a:t>
            </a:fld>
            <a:endParaRPr lang="en-US"/>
          </a:p>
        </p:txBody>
      </p:sp>
    </p:spTree>
    <p:extLst>
      <p:ext uri="{BB962C8B-B14F-4D97-AF65-F5344CB8AC3E}">
        <p14:creationId xmlns:p14="http://schemas.microsoft.com/office/powerpoint/2010/main" val="380306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Content Slide - 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A50048-7A5B-4CFA-9F05-3D8BF8FB02E9}"/>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050" b="1">
              <a:solidFill>
                <a:schemeClr val="accent3">
                  <a:lumMod val="75000"/>
                </a:schemeClr>
              </a:solidFill>
              <a:latin typeface="Gotham Bold" charset="0"/>
              <a:ea typeface="Gotham Bold" charset="0"/>
              <a:cs typeface="Gotham Bold" charset="0"/>
            </a:endParaRPr>
          </a:p>
        </p:txBody>
      </p:sp>
      <p:cxnSp>
        <p:nvCxnSpPr>
          <p:cNvPr id="6" name="Straight Connector 5">
            <a:extLst>
              <a:ext uri="{FF2B5EF4-FFF2-40B4-BE49-F238E27FC236}">
                <a16:creationId xmlns:a16="http://schemas.microsoft.com/office/drawing/2014/main" id="{A13B83D7-D052-4041-B96E-4F35212ACC30}"/>
              </a:ext>
            </a:extLst>
          </p:cNvPr>
          <p:cNvCxnSpPr/>
          <p:nvPr userDrawn="1"/>
        </p:nvCxnSpPr>
        <p:spPr>
          <a:xfrm>
            <a:off x="0" y="657383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quarter" idx="10"/>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90798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mall visuals">
    <p:spTree>
      <p:nvGrpSpPr>
        <p:cNvPr id="1" name=""/>
        <p:cNvGrpSpPr/>
        <p:nvPr/>
      </p:nvGrpSpPr>
      <p:grpSpPr>
        <a:xfrm>
          <a:off x="0" y="0"/>
          <a:ext cx="0" cy="0"/>
          <a:chOff x="0" y="0"/>
          <a:chExt cx="0" cy="0"/>
        </a:xfrm>
      </p:grpSpPr>
      <p:pic>
        <p:nvPicPr>
          <p:cNvPr id="6" name="Picture 5" descr="NCHealthConnex_PPT_foo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43614"/>
            <a:ext cx="9144095" cy="914399"/>
          </a:xfrm>
          <a:prstGeom prst="rect">
            <a:avLst/>
          </a:prstGeom>
        </p:spPr>
      </p:pic>
      <p:pic>
        <p:nvPicPr>
          <p:cNvPr id="7" name="Picture 6" descr="NCHealthConnex_PPT_head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0"/>
            <a:ext cx="9144000" cy="573018"/>
          </a:xfrm>
          <a:prstGeom prst="rect">
            <a:avLst/>
          </a:prstGeom>
        </p:spPr>
      </p:pic>
      <p:sp>
        <p:nvSpPr>
          <p:cNvPr id="10" name="Slide Number Placeholder 5"/>
          <p:cNvSpPr>
            <a:spLocks noGrp="1"/>
          </p:cNvSpPr>
          <p:nvPr>
            <p:ph type="sldNum" sz="quarter" idx="12"/>
          </p:nvPr>
        </p:nvSpPr>
        <p:spPr>
          <a:xfrm>
            <a:off x="171496" y="6574536"/>
            <a:ext cx="2133600" cy="283464"/>
          </a:xfrm>
        </p:spPr>
        <p:txBody>
          <a:bodyPr lIns="0" tIns="0" rIns="0" bIns="0"/>
          <a:lstStyle>
            <a:lvl1pPr algn="l">
              <a:lnSpc>
                <a:spcPts val="600"/>
              </a:lnSpc>
              <a:defRPr sz="600">
                <a:solidFill>
                  <a:schemeClr val="bg1"/>
                </a:solidFill>
              </a:defRPr>
            </a:lvl1pPr>
          </a:lstStyle>
          <a:p>
            <a:fld id="{5826CAE1-8431-C748-A7A4-B5EA21CE763E}" type="slidenum">
              <a:rPr lang="uk-UA"/>
              <a:pPr/>
              <a:t>‹#›</a:t>
            </a:fld>
            <a:endParaRPr lang="uk-UA"/>
          </a:p>
        </p:txBody>
      </p:sp>
      <p:sp>
        <p:nvSpPr>
          <p:cNvPr id="13" name="Picture Placeholder 2"/>
          <p:cNvSpPr>
            <a:spLocks noGrp="1"/>
          </p:cNvSpPr>
          <p:nvPr>
            <p:ph type="pic" idx="15"/>
          </p:nvPr>
        </p:nvSpPr>
        <p:spPr>
          <a:xfrm>
            <a:off x="685979" y="1088136"/>
            <a:ext cx="1632629" cy="1426464"/>
          </a:xfrm>
        </p:spPr>
        <p:txBody>
          <a:bodyPr>
            <a:normAutofit/>
          </a:bodyPr>
          <a:lstStyle>
            <a:lvl1pPr marL="0" indent="0">
              <a:lnSpc>
                <a:spcPts val="600"/>
              </a:lnSpc>
              <a:spcAft>
                <a:spcPts val="0"/>
              </a:spcAft>
              <a:buNone/>
              <a:defRPr sz="600"/>
            </a:lvl1pPr>
            <a:lvl2pPr marL="342797" indent="0">
              <a:buNone/>
              <a:defRPr sz="2099"/>
            </a:lvl2pPr>
            <a:lvl3pPr marL="685595" indent="0">
              <a:buNone/>
              <a:defRPr sz="1799"/>
            </a:lvl3pPr>
            <a:lvl4pPr marL="1028392" indent="0">
              <a:buNone/>
              <a:defRPr sz="1499"/>
            </a:lvl4pPr>
            <a:lvl5pPr marL="1371188" indent="0">
              <a:buNone/>
              <a:defRPr sz="1499"/>
            </a:lvl5pPr>
            <a:lvl6pPr marL="1713986" indent="0">
              <a:buNone/>
              <a:defRPr sz="1499"/>
            </a:lvl6pPr>
            <a:lvl7pPr marL="2056783" indent="0">
              <a:buNone/>
              <a:defRPr sz="1499"/>
            </a:lvl7pPr>
            <a:lvl8pPr marL="2399580" indent="0">
              <a:buNone/>
              <a:defRPr sz="1499"/>
            </a:lvl8pPr>
            <a:lvl9pPr marL="2742377" indent="0">
              <a:buNone/>
              <a:defRPr sz="1499"/>
            </a:lvl9pPr>
          </a:lstStyle>
          <a:p>
            <a:endParaRPr lang="en-US"/>
          </a:p>
        </p:txBody>
      </p:sp>
      <p:sp>
        <p:nvSpPr>
          <p:cNvPr id="14" name="Picture Placeholder 2"/>
          <p:cNvSpPr>
            <a:spLocks noGrp="1"/>
          </p:cNvSpPr>
          <p:nvPr>
            <p:ph type="pic" idx="16"/>
          </p:nvPr>
        </p:nvSpPr>
        <p:spPr>
          <a:xfrm>
            <a:off x="685979" y="2743200"/>
            <a:ext cx="1632629" cy="1426464"/>
          </a:xfrm>
        </p:spPr>
        <p:txBody>
          <a:bodyPr>
            <a:normAutofit/>
          </a:bodyPr>
          <a:lstStyle>
            <a:lvl1pPr marL="0" indent="0">
              <a:lnSpc>
                <a:spcPts val="600"/>
              </a:lnSpc>
              <a:spcAft>
                <a:spcPts val="0"/>
              </a:spcAft>
              <a:buNone/>
              <a:defRPr sz="600"/>
            </a:lvl1pPr>
            <a:lvl2pPr marL="342797" indent="0">
              <a:buNone/>
              <a:defRPr sz="2099"/>
            </a:lvl2pPr>
            <a:lvl3pPr marL="685595" indent="0">
              <a:buNone/>
              <a:defRPr sz="1799"/>
            </a:lvl3pPr>
            <a:lvl4pPr marL="1028392" indent="0">
              <a:buNone/>
              <a:defRPr sz="1499"/>
            </a:lvl4pPr>
            <a:lvl5pPr marL="1371188" indent="0">
              <a:buNone/>
              <a:defRPr sz="1499"/>
            </a:lvl5pPr>
            <a:lvl6pPr marL="1713986" indent="0">
              <a:buNone/>
              <a:defRPr sz="1499"/>
            </a:lvl6pPr>
            <a:lvl7pPr marL="2056783" indent="0">
              <a:buNone/>
              <a:defRPr sz="1499"/>
            </a:lvl7pPr>
            <a:lvl8pPr marL="2399580" indent="0">
              <a:buNone/>
              <a:defRPr sz="1499"/>
            </a:lvl8pPr>
            <a:lvl9pPr marL="2742377" indent="0">
              <a:buNone/>
              <a:defRPr sz="1499"/>
            </a:lvl9pPr>
          </a:lstStyle>
          <a:p>
            <a:endParaRPr lang="en-US"/>
          </a:p>
        </p:txBody>
      </p:sp>
      <p:sp>
        <p:nvSpPr>
          <p:cNvPr id="11" name="Title 1"/>
          <p:cNvSpPr>
            <a:spLocks noGrp="1"/>
          </p:cNvSpPr>
          <p:nvPr>
            <p:ph type="title"/>
          </p:nvPr>
        </p:nvSpPr>
        <p:spPr>
          <a:xfrm>
            <a:off x="2999967" y="1088136"/>
            <a:ext cx="5487829" cy="914400"/>
          </a:xfrm>
        </p:spPr>
        <p:txBody>
          <a:bodyPr anchor="t" anchorCtr="0"/>
          <a:lstStyle>
            <a:lvl1pPr algn="l">
              <a:defRPr/>
            </a:lvl1pPr>
          </a:lstStyle>
          <a:p>
            <a:r>
              <a:rPr lang="en-US"/>
              <a:t>Click to edit Master title style</a:t>
            </a:r>
          </a:p>
        </p:txBody>
      </p:sp>
      <p:sp>
        <p:nvSpPr>
          <p:cNvPr id="12" name="Content Placeholder 2"/>
          <p:cNvSpPr>
            <a:spLocks noGrp="1"/>
          </p:cNvSpPr>
          <p:nvPr>
            <p:ph idx="1"/>
          </p:nvPr>
        </p:nvSpPr>
        <p:spPr>
          <a:xfrm>
            <a:off x="2999967" y="2002536"/>
            <a:ext cx="5487829" cy="3657600"/>
          </a:xfrm>
        </p:spPr>
        <p:txBody>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4125014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arge visual">
    <p:spTree>
      <p:nvGrpSpPr>
        <p:cNvPr id="1" name=""/>
        <p:cNvGrpSpPr/>
        <p:nvPr/>
      </p:nvGrpSpPr>
      <p:grpSpPr>
        <a:xfrm>
          <a:off x="0" y="0"/>
          <a:ext cx="0" cy="0"/>
          <a:chOff x="0" y="0"/>
          <a:chExt cx="0" cy="0"/>
        </a:xfrm>
      </p:grpSpPr>
      <p:pic>
        <p:nvPicPr>
          <p:cNvPr id="6" name="Picture 5" descr="NCHealthConnex_PPT_foo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43612"/>
            <a:ext cx="9144095" cy="914399"/>
          </a:xfrm>
          <a:prstGeom prst="rect">
            <a:avLst/>
          </a:prstGeom>
        </p:spPr>
      </p:pic>
      <p:pic>
        <p:nvPicPr>
          <p:cNvPr id="7" name="Picture 6" descr="NCHealthConnex_PPT_head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4000" cy="573018"/>
          </a:xfrm>
          <a:prstGeom prst="rect">
            <a:avLst/>
          </a:prstGeom>
        </p:spPr>
      </p:pic>
      <p:sp>
        <p:nvSpPr>
          <p:cNvPr id="8" name="Title 1"/>
          <p:cNvSpPr>
            <a:spLocks noGrp="1"/>
          </p:cNvSpPr>
          <p:nvPr>
            <p:ph type="title" hasCustomPrompt="1"/>
          </p:nvPr>
        </p:nvSpPr>
        <p:spPr>
          <a:xfrm>
            <a:off x="1804125" y="859536"/>
            <a:ext cx="5527273" cy="457200"/>
          </a:xfrm>
        </p:spPr>
        <p:txBody>
          <a:bodyPr anchor="t" anchorCtr="0"/>
          <a:lstStyle>
            <a:lvl1pPr algn="ctr">
              <a:defRPr/>
            </a:lvl1pPr>
          </a:lstStyle>
          <a:p>
            <a:r>
              <a:rPr lang="en-US"/>
              <a:t>Click to edit Master title style</a:t>
            </a:r>
            <a:br>
              <a:rPr lang="en-US"/>
            </a:br>
            <a:endParaRPr lang="en-US"/>
          </a:p>
        </p:txBody>
      </p:sp>
      <p:sp>
        <p:nvSpPr>
          <p:cNvPr id="10" name="Slide Number Placeholder 5"/>
          <p:cNvSpPr>
            <a:spLocks noGrp="1"/>
          </p:cNvSpPr>
          <p:nvPr>
            <p:ph type="sldNum" sz="quarter" idx="12"/>
          </p:nvPr>
        </p:nvSpPr>
        <p:spPr>
          <a:xfrm>
            <a:off x="171495" y="6574536"/>
            <a:ext cx="2133600" cy="283464"/>
          </a:xfrm>
        </p:spPr>
        <p:txBody>
          <a:bodyPr lIns="0" tIns="0" rIns="0" bIns="0"/>
          <a:lstStyle>
            <a:lvl1pPr algn="l">
              <a:lnSpc>
                <a:spcPts val="600"/>
              </a:lnSpc>
              <a:defRPr sz="600">
                <a:solidFill>
                  <a:schemeClr val="bg1"/>
                </a:solidFill>
              </a:defRPr>
            </a:lvl1pPr>
          </a:lstStyle>
          <a:p>
            <a:fld id="{5826CAE1-8431-C748-A7A4-B5EA21CE763E}" type="slidenum">
              <a:rPr lang="uk-UA"/>
              <a:pPr/>
              <a:t>‹#›</a:t>
            </a:fld>
            <a:endParaRPr lang="uk-UA"/>
          </a:p>
        </p:txBody>
      </p:sp>
      <p:sp>
        <p:nvSpPr>
          <p:cNvPr id="3" name="Text Placeholder 2"/>
          <p:cNvSpPr>
            <a:spLocks noGrp="1"/>
          </p:cNvSpPr>
          <p:nvPr>
            <p:ph type="body" sz="quarter" idx="16"/>
          </p:nvPr>
        </p:nvSpPr>
        <p:spPr>
          <a:xfrm>
            <a:off x="1804125" y="1325698"/>
            <a:ext cx="5527273" cy="740664"/>
          </a:xfrm>
        </p:spPr>
        <p:txBody>
          <a:bodyPr/>
          <a:lstStyle>
            <a:lvl1pPr marL="0" indent="0" algn="ctr">
              <a:spcAft>
                <a:spcPts val="0"/>
              </a:spcAft>
              <a:buFontTx/>
              <a:buNone/>
              <a:defRPr/>
            </a:lvl1pPr>
          </a:lstStyle>
          <a:p>
            <a:pPr lvl="0"/>
            <a:r>
              <a:rPr lang="en-US"/>
              <a:t>Click to edit Master text styles</a:t>
            </a:r>
          </a:p>
        </p:txBody>
      </p:sp>
      <p:sp>
        <p:nvSpPr>
          <p:cNvPr id="11" name="SmartArt Placeholder 10"/>
          <p:cNvSpPr>
            <a:spLocks noGrp="1"/>
          </p:cNvSpPr>
          <p:nvPr>
            <p:ph type="dgm" sz="quarter" idx="18"/>
          </p:nvPr>
        </p:nvSpPr>
        <p:spPr>
          <a:xfrm>
            <a:off x="680025" y="2514599"/>
            <a:ext cx="7797052" cy="3200400"/>
          </a:xfrm>
        </p:spPr>
        <p:txBody>
          <a:bodyPr>
            <a:normAutofit/>
          </a:bodyPr>
          <a:lstStyle>
            <a:lvl1pPr marL="0" indent="0">
              <a:lnSpc>
                <a:spcPts val="600"/>
              </a:lnSpc>
              <a:spcAft>
                <a:spcPts val="0"/>
              </a:spcAft>
              <a:buFontTx/>
              <a:buNone/>
              <a:defRPr sz="600"/>
            </a:lvl1pPr>
          </a:lstStyle>
          <a:p>
            <a:endParaRPr lang="en-US"/>
          </a:p>
        </p:txBody>
      </p:sp>
    </p:spTree>
    <p:extLst>
      <p:ext uri="{BB962C8B-B14F-4D97-AF65-F5344CB8AC3E}">
        <p14:creationId xmlns:p14="http://schemas.microsoft.com/office/powerpoint/2010/main" val="157130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128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529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4817-9DC0-49BB-91C6-E65A367CF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672304-A43D-4ECE-ADA2-DB3BE2DD28B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EFC0B4-0E0A-4E05-A5E6-3C7C82DC95B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2D10CE-0032-4CE1-89C9-F09051A066D1}"/>
              </a:ext>
            </a:extLst>
          </p:cNvPr>
          <p:cNvSpPr>
            <a:spLocks noGrp="1"/>
          </p:cNvSpPr>
          <p:nvPr>
            <p:ph type="dt" sz="half" idx="10"/>
          </p:nvPr>
        </p:nvSpPr>
        <p:spPr/>
        <p:txBody>
          <a:bodyPr/>
          <a:lstStyle/>
          <a:p>
            <a:fld id="{1F1FE563-C144-447A-8F66-20F6560CDE05}" type="datetimeFigureOut">
              <a:rPr lang="en-US" smtClean="0"/>
              <a:t>6/22/2022</a:t>
            </a:fld>
            <a:endParaRPr lang="en-US"/>
          </a:p>
        </p:txBody>
      </p:sp>
      <p:sp>
        <p:nvSpPr>
          <p:cNvPr id="6" name="Footer Placeholder 5">
            <a:extLst>
              <a:ext uri="{FF2B5EF4-FFF2-40B4-BE49-F238E27FC236}">
                <a16:creationId xmlns:a16="http://schemas.microsoft.com/office/drawing/2014/main" id="{36D02026-A69F-4AC9-9510-C787AB348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3F54E-D9D0-4F48-9A27-2CA2EFB6A70C}"/>
              </a:ext>
            </a:extLst>
          </p:cNvPr>
          <p:cNvSpPr>
            <a:spLocks noGrp="1"/>
          </p:cNvSpPr>
          <p:nvPr>
            <p:ph type="sldNum" sz="quarter" idx="12"/>
          </p:nvPr>
        </p:nvSpPr>
        <p:spPr/>
        <p:txBody>
          <a:bodyPr/>
          <a:lstStyle/>
          <a:p>
            <a:fld id="{9C1998F1-A69C-4BA1-B8A6-93026D2FB612}" type="slidenum">
              <a:rPr lang="en-US" smtClean="0"/>
              <a:t>‹#›</a:t>
            </a:fld>
            <a:endParaRPr lang="en-US"/>
          </a:p>
        </p:txBody>
      </p:sp>
    </p:spTree>
    <p:extLst>
      <p:ext uri="{BB962C8B-B14F-4D97-AF65-F5344CB8AC3E}">
        <p14:creationId xmlns:p14="http://schemas.microsoft.com/office/powerpoint/2010/main" val="1422773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Content Slide - TableChart">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DF47CC44-C677-4382-BF5F-7CBC7AA4B45A}"/>
              </a:ext>
            </a:extLst>
          </p:cNvPr>
          <p:cNvSpPr>
            <a:spLocks noGrp="1"/>
          </p:cNvSpPr>
          <p:nvPr>
            <p:ph type="title"/>
          </p:nvPr>
        </p:nvSpPr>
        <p:spPr>
          <a:xfrm>
            <a:off x="628650" y="365127"/>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04282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076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23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136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281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4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62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31"/>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7" y="232220"/>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6" y="230098"/>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83715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088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632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135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978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1131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940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4199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3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216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4"/>
            <a:ext cx="7888288" cy="1212895"/>
          </a:xfrm>
          <a:prstGeom prst="rect">
            <a:avLst/>
          </a:prstGeom>
        </p:spPr>
        <p:txBody>
          <a:bodyPr>
            <a:noAutofit/>
          </a:bodyPr>
          <a:lstStyle>
            <a:lvl1pPr marL="171450" indent="-171450">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spcBef>
                <a:spcPts val="0"/>
              </a:spcBef>
              <a:buFont typeface="Franklin Gothic Medium" panose="020B06030201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377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68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849440"/>
            <a:ext cx="3840163"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63" indent="-128588">
              <a:buFont typeface="Franklin Gothic Medium Cond" panose="020B06060304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a:defRPr sz="15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50" y="1840561"/>
            <a:ext cx="3840163"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63" indent="-128588">
              <a:buFont typeface="Franklin Gothic Medium Cond" panose="020B0606030402020204" pitchFamily="34" charset="0"/>
              <a:buChar char="–"/>
              <a:defRPr sz="1500" b="1" i="0" baseline="0">
                <a:latin typeface="Arial" panose="020B0604020202020204" pitchFamily="34" charset="0"/>
                <a:ea typeface="Arial" panose="020B0604020202020204" pitchFamily="34" charset="0"/>
                <a:cs typeface="Arial" panose="020B0604020202020204" pitchFamily="34" charset="0"/>
              </a:defRPr>
            </a:lvl2pPr>
            <a:lvl3pPr>
              <a:defRPr sz="15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58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C79C3-FCCF-4CA4-BB39-041E6C88481B}"/>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050">
              <a:solidFill>
                <a:srgbClr val="1F497D">
                  <a:lumMod val="75000"/>
                </a:srgbClr>
              </a:solidFill>
              <a:latin typeface="Franklin Gothic Demi Cond" panose="020B0706030402020204" pitchFamily="34" charset="0"/>
            </a:endParaRPr>
          </a:p>
        </p:txBody>
      </p:sp>
      <p:cxnSp>
        <p:nvCxnSpPr>
          <p:cNvPr id="6" name="Straight Connector 5">
            <a:extLst>
              <a:ext uri="{FF2B5EF4-FFF2-40B4-BE49-F238E27FC236}">
                <a16:creationId xmlns:a16="http://schemas.microsoft.com/office/drawing/2014/main" id="{FD94C6A5-4F3C-47ED-8800-F04E69157433}"/>
              </a:ext>
            </a:extLst>
          </p:cNvPr>
          <p:cNvCxnSpPr/>
          <p:nvPr userDrawn="1"/>
        </p:nvCxnSpPr>
        <p:spPr>
          <a:xfrm>
            <a:off x="0" y="657383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Line 12">
            <a:extLst>
              <a:ext uri="{FF2B5EF4-FFF2-40B4-BE49-F238E27FC236}">
                <a16:creationId xmlns:a16="http://schemas.microsoft.com/office/drawing/2014/main" id="{EAB94B6C-C752-45A9-8889-E4BAFB0AF440}"/>
              </a:ext>
            </a:extLst>
          </p:cNvPr>
          <p:cNvSpPr>
            <a:spLocks noChangeShapeType="1"/>
          </p:cNvSpPr>
          <p:nvPr userDrawn="1"/>
        </p:nvSpPr>
        <p:spPr bwMode="auto">
          <a:xfrm>
            <a:off x="0" y="1184275"/>
            <a:ext cx="91440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lIns="72496" tIns="36248" rIns="72496" bIns="36248"/>
          <a:lstStyle/>
          <a:p>
            <a:endParaRPr lang="en-US" sz="1350"/>
          </a:p>
        </p:txBody>
      </p:sp>
      <p:sp>
        <p:nvSpPr>
          <p:cNvPr id="4" name="Text Placeholder 3"/>
          <p:cNvSpPr>
            <a:spLocks noGrp="1"/>
          </p:cNvSpPr>
          <p:nvPr>
            <p:ph type="body" sz="quarter" idx="10"/>
          </p:nvPr>
        </p:nvSpPr>
        <p:spPr>
          <a:xfrm>
            <a:off x="628650" y="1447801"/>
            <a:ext cx="7888288" cy="4592638"/>
          </a:xfrm>
        </p:spPr>
        <p:txBody>
          <a:bodyPr>
            <a:noAutofit/>
          </a:bodyPr>
          <a:lstStyle>
            <a:lvl1pPr marL="171450" indent="-171450">
              <a:lnSpc>
                <a:spcPct val="100000"/>
              </a:lnSpc>
              <a:spcBef>
                <a:spcPts val="900"/>
              </a:spcBef>
              <a:defRPr sz="2100">
                <a:latin typeface="+mn-lt"/>
              </a:defRPr>
            </a:lvl1pPr>
            <a:lvl2pPr marL="432197" indent="-175022">
              <a:lnSpc>
                <a:spcPct val="100000"/>
              </a:lnSpc>
              <a:buFont typeface="Franklin Gothic Medium" panose="020B0603020102020204" pitchFamily="34" charset="0"/>
              <a:buChar char="−"/>
              <a:defRPr sz="1800">
                <a:latin typeface="+mn-lt"/>
              </a:defRPr>
            </a:lvl2pPr>
            <a:lvl3pPr marL="729854" indent="-171450">
              <a:lnSpc>
                <a:spcPct val="100000"/>
              </a:lnSpc>
              <a:defRPr sz="15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p:txBody>
      </p:sp>
      <p:sp>
        <p:nvSpPr>
          <p:cNvPr id="23" name="Title 1"/>
          <p:cNvSpPr>
            <a:spLocks noGrp="1"/>
          </p:cNvSpPr>
          <p:nvPr>
            <p:ph type="title"/>
          </p:nvPr>
        </p:nvSpPr>
        <p:spPr>
          <a:xfrm>
            <a:off x="0" y="624054"/>
            <a:ext cx="9144000" cy="548640"/>
          </a:xfrm>
        </p:spPr>
        <p:txBody>
          <a:bodyPr anchor="t">
            <a:noAutofit/>
          </a:bodyPr>
          <a:lstStyle>
            <a:lvl1pPr algn="l">
              <a:defRPr sz="2700" b="1" i="0" baseline="0">
                <a:solidFill>
                  <a:schemeClr val="tx1"/>
                </a:solidFill>
                <a:latin typeface="+mn-lt"/>
                <a:cs typeface="Times New Roman" panose="02020603050405020304" pitchFamily="18" charset="0"/>
              </a:defRPr>
            </a:lvl1pPr>
          </a:lstStyle>
          <a:p>
            <a:r>
              <a:rPr lang="en-US"/>
              <a:t>Click to edit Master title style</a:t>
            </a:r>
          </a:p>
        </p:txBody>
      </p:sp>
      <p:sp>
        <p:nvSpPr>
          <p:cNvPr id="8" name="Slide Number Placeholder 21">
            <a:extLst>
              <a:ext uri="{FF2B5EF4-FFF2-40B4-BE49-F238E27FC236}">
                <a16:creationId xmlns:a16="http://schemas.microsoft.com/office/drawing/2014/main" id="{703C25BC-F81A-4CE1-A3F7-C6189B4D8753}"/>
              </a:ext>
            </a:extLst>
          </p:cNvPr>
          <p:cNvSpPr>
            <a:spLocks noGrp="1"/>
          </p:cNvSpPr>
          <p:nvPr>
            <p:ph type="sldNum" sz="quarter" idx="11"/>
          </p:nvPr>
        </p:nvSpPr>
        <p:spPr>
          <a:xfrm>
            <a:off x="8305802" y="6573838"/>
            <a:ext cx="563563" cy="284162"/>
          </a:xfrm>
        </p:spPr>
        <p:txBody>
          <a:bodyPr/>
          <a:lstStyle>
            <a:lvl1pPr>
              <a:defRPr/>
            </a:lvl1pPr>
          </a:lstStyle>
          <a:p>
            <a:pPr>
              <a:defRPr/>
            </a:pPr>
            <a:fld id="{4C98570C-08E1-4E47-B96B-3A7198D95280}" type="slidenum">
              <a:rPr lang="en-US" altLang="en-US"/>
              <a:pPr>
                <a:defRPr/>
              </a:pPr>
              <a:t>‹#›</a:t>
            </a:fld>
            <a:endParaRPr lang="en-US" altLang="en-US"/>
          </a:p>
        </p:txBody>
      </p:sp>
    </p:spTree>
    <p:extLst>
      <p:ext uri="{BB962C8B-B14F-4D97-AF65-F5344CB8AC3E}">
        <p14:creationId xmlns:p14="http://schemas.microsoft.com/office/powerpoint/2010/main" val="1090043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2 Column Table Chart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E4E643-5801-46E7-B718-22B3A9D7B349}"/>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050">
              <a:solidFill>
                <a:srgbClr val="1F497D">
                  <a:lumMod val="75000"/>
                </a:srgbClr>
              </a:solidFill>
              <a:latin typeface="Franklin Gothic Demi Cond" panose="020B0706030402020204" pitchFamily="34" charset="0"/>
            </a:endParaRPr>
          </a:p>
        </p:txBody>
      </p:sp>
      <p:cxnSp>
        <p:nvCxnSpPr>
          <p:cNvPr id="8" name="Straight Connector 7">
            <a:extLst>
              <a:ext uri="{FF2B5EF4-FFF2-40B4-BE49-F238E27FC236}">
                <a16:creationId xmlns:a16="http://schemas.microsoft.com/office/drawing/2014/main" id="{65183CE8-7DF9-4C17-8759-6786A04F82DE}"/>
              </a:ext>
            </a:extLst>
          </p:cNvPr>
          <p:cNvCxnSpPr/>
          <p:nvPr userDrawn="1"/>
        </p:nvCxnSpPr>
        <p:spPr>
          <a:xfrm>
            <a:off x="0" y="657383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a:extLst>
              <a:ext uri="{FF2B5EF4-FFF2-40B4-BE49-F238E27FC236}">
                <a16:creationId xmlns:a16="http://schemas.microsoft.com/office/drawing/2014/main" id="{79CA0480-4504-4BDB-9037-D2F2927138C9}"/>
              </a:ext>
            </a:extLst>
          </p:cNvPr>
          <p:cNvSpPr>
            <a:spLocks noChangeShapeType="1"/>
          </p:cNvSpPr>
          <p:nvPr userDrawn="1"/>
        </p:nvSpPr>
        <p:spPr bwMode="auto">
          <a:xfrm>
            <a:off x="0" y="1184275"/>
            <a:ext cx="91440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lIns="72496" tIns="36248" rIns="72496" bIns="36248"/>
          <a:lstStyle/>
          <a:p>
            <a:endParaRPr lang="en-US" sz="1350"/>
          </a:p>
        </p:txBody>
      </p:sp>
      <p:sp>
        <p:nvSpPr>
          <p:cNvPr id="12" name="Content Placeholder 11"/>
          <p:cNvSpPr>
            <a:spLocks noGrp="1"/>
          </p:cNvSpPr>
          <p:nvPr>
            <p:ph sz="quarter" idx="14"/>
          </p:nvPr>
        </p:nvSpPr>
        <p:spPr>
          <a:xfrm>
            <a:off x="622299" y="1845731"/>
            <a:ext cx="3840480" cy="4392732"/>
          </a:xfrm>
        </p:spPr>
        <p:txBody>
          <a:bodyPr/>
          <a:lstStyle>
            <a:lvl1pPr marL="0" indent="0" algn="ctr">
              <a:buNone/>
              <a:defRPr baseline="0">
                <a:latin typeface="+mj-lt"/>
              </a:defRPr>
            </a:lvl1pPr>
          </a:lstStyle>
          <a:p>
            <a:pPr lvl="0"/>
            <a:r>
              <a:rPr lang="en-US"/>
              <a:t>Click to edit Master text styles</a:t>
            </a:r>
          </a:p>
        </p:txBody>
      </p:sp>
      <p:sp>
        <p:nvSpPr>
          <p:cNvPr id="10" name="Content Placeholder 11"/>
          <p:cNvSpPr>
            <a:spLocks noGrp="1"/>
          </p:cNvSpPr>
          <p:nvPr>
            <p:ph sz="quarter" idx="15"/>
          </p:nvPr>
        </p:nvSpPr>
        <p:spPr>
          <a:xfrm>
            <a:off x="4665132" y="1845731"/>
            <a:ext cx="3840480" cy="4392732"/>
          </a:xfrm>
        </p:spPr>
        <p:txBody>
          <a:bodyPr/>
          <a:lstStyle>
            <a:lvl1pPr marL="0" indent="0" algn="ctr">
              <a:buNone/>
              <a:defRPr baseline="0">
                <a:latin typeface="+mj-lt"/>
              </a:defRPr>
            </a:lvl1pPr>
          </a:lstStyle>
          <a:p>
            <a:pPr lvl="0"/>
            <a:r>
              <a:rPr lang="en-US"/>
              <a:t>Click to edit Master text styles</a:t>
            </a:r>
          </a:p>
        </p:txBody>
      </p:sp>
      <p:sp>
        <p:nvSpPr>
          <p:cNvPr id="4" name="Text Placeholder 3"/>
          <p:cNvSpPr>
            <a:spLocks noGrp="1"/>
          </p:cNvSpPr>
          <p:nvPr>
            <p:ph type="body" sz="quarter" idx="16"/>
          </p:nvPr>
        </p:nvSpPr>
        <p:spPr>
          <a:xfrm>
            <a:off x="622300" y="1278466"/>
            <a:ext cx="3840480" cy="500063"/>
          </a:xfrm>
        </p:spPr>
        <p:txBody>
          <a:bodyPr anchor="b">
            <a:noAutofit/>
          </a:bodyPr>
          <a:lstStyle>
            <a:lvl1pPr marL="0" indent="0" algn="ctr">
              <a:buNone/>
              <a:defRPr sz="1800">
                <a:latin typeface="+mj-lt"/>
              </a:defRPr>
            </a:lvl1pPr>
          </a:lstStyle>
          <a:p>
            <a:pPr lvl="0"/>
            <a:r>
              <a:rPr lang="en-US"/>
              <a:t>Click to edit Master text styles</a:t>
            </a:r>
          </a:p>
        </p:txBody>
      </p:sp>
      <p:sp>
        <p:nvSpPr>
          <p:cNvPr id="13" name="Text Placeholder 3"/>
          <p:cNvSpPr>
            <a:spLocks noGrp="1"/>
          </p:cNvSpPr>
          <p:nvPr>
            <p:ph type="body" sz="quarter" idx="17"/>
          </p:nvPr>
        </p:nvSpPr>
        <p:spPr>
          <a:xfrm>
            <a:off x="4665132" y="1278466"/>
            <a:ext cx="3840480" cy="500063"/>
          </a:xfrm>
        </p:spPr>
        <p:txBody>
          <a:bodyPr anchor="b">
            <a:noAutofit/>
          </a:bodyPr>
          <a:lstStyle>
            <a:lvl1pPr marL="0" indent="0" algn="ctr">
              <a:buNone/>
              <a:defRPr sz="1800">
                <a:latin typeface="+mj-lt"/>
              </a:defRPr>
            </a:lvl1pPr>
          </a:lstStyle>
          <a:p>
            <a:pPr lvl="0"/>
            <a:r>
              <a:rPr lang="en-US"/>
              <a:t>Click to edit Master text styles</a:t>
            </a:r>
          </a:p>
        </p:txBody>
      </p:sp>
      <p:sp>
        <p:nvSpPr>
          <p:cNvPr id="11" name="Title 1"/>
          <p:cNvSpPr>
            <a:spLocks noGrp="1"/>
          </p:cNvSpPr>
          <p:nvPr>
            <p:ph type="title"/>
          </p:nvPr>
        </p:nvSpPr>
        <p:spPr>
          <a:xfrm>
            <a:off x="0" y="624054"/>
            <a:ext cx="9144000" cy="548640"/>
          </a:xfrm>
        </p:spPr>
        <p:txBody>
          <a:bodyPr anchor="t">
            <a:noAutofit/>
          </a:bodyPr>
          <a:lstStyle>
            <a:lvl1pPr algn="l">
              <a:defRPr sz="2700" b="1" i="0" baseline="0">
                <a:solidFill>
                  <a:schemeClr val="tx1"/>
                </a:solidFill>
                <a:latin typeface="+mn-lt"/>
                <a:cs typeface="Times New Roman" panose="02020603050405020304" pitchFamily="18" charset="0"/>
              </a:defRPr>
            </a:lvl1pPr>
          </a:lstStyle>
          <a:p>
            <a:r>
              <a:rPr lang="en-US"/>
              <a:t>Click to edit Master title style</a:t>
            </a:r>
          </a:p>
        </p:txBody>
      </p:sp>
      <p:sp>
        <p:nvSpPr>
          <p:cNvPr id="14" name="Slide Number Placeholder 21">
            <a:extLst>
              <a:ext uri="{FF2B5EF4-FFF2-40B4-BE49-F238E27FC236}">
                <a16:creationId xmlns:a16="http://schemas.microsoft.com/office/drawing/2014/main" id="{D238AB3B-D722-4A05-87CF-5908D5403135}"/>
              </a:ext>
            </a:extLst>
          </p:cNvPr>
          <p:cNvSpPr>
            <a:spLocks noGrp="1"/>
          </p:cNvSpPr>
          <p:nvPr>
            <p:ph type="sldNum" sz="quarter" idx="18"/>
          </p:nvPr>
        </p:nvSpPr>
        <p:spPr>
          <a:xfrm>
            <a:off x="8305801" y="6573838"/>
            <a:ext cx="563563" cy="284162"/>
          </a:xfrm>
        </p:spPr>
        <p:txBody>
          <a:bodyPr/>
          <a:lstStyle>
            <a:lvl1pPr>
              <a:defRPr/>
            </a:lvl1pPr>
          </a:lstStyle>
          <a:p>
            <a:pPr>
              <a:defRPr/>
            </a:pPr>
            <a:fld id="{1FF133EA-FCF1-4196-A667-9CF245F084E6}" type="slidenum">
              <a:rPr lang="en-US" altLang="en-US"/>
              <a:pPr>
                <a:defRPr/>
              </a:pPr>
              <a:t>‹#›</a:t>
            </a:fld>
            <a:endParaRPr lang="en-US" altLang="en-US"/>
          </a:p>
        </p:txBody>
      </p:sp>
    </p:spTree>
    <p:extLst>
      <p:ext uri="{BB962C8B-B14F-4D97-AF65-F5344CB8AC3E}">
        <p14:creationId xmlns:p14="http://schemas.microsoft.com/office/powerpoint/2010/main" val="2736278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EE40-3757-4DC1-9EA0-86AD2B6B6C2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2B53F7D-8A11-4A35-8980-3ED4498D372E}"/>
              </a:ext>
            </a:extLst>
          </p:cNvPr>
          <p:cNvSpPr>
            <a:spLocks noGrp="1"/>
          </p:cNvSpPr>
          <p:nvPr>
            <p:ph type="ftr" sz="quarter" idx="10"/>
          </p:nvPr>
        </p:nvSpPr>
        <p:spPr>
          <a:xfrm>
            <a:off x="628650" y="6356355"/>
            <a:ext cx="5486400" cy="365125"/>
          </a:xfrm>
          <a:prstGeom prst="rect">
            <a:avLst/>
          </a:prstGeom>
        </p:spPr>
        <p:txBody>
          <a:bodyPr/>
          <a:lstStyle/>
          <a:p>
            <a:r>
              <a:rPr lang="en-US"/>
              <a:t>MCAC June 2020 Update</a:t>
            </a:r>
          </a:p>
        </p:txBody>
      </p:sp>
      <p:sp>
        <p:nvSpPr>
          <p:cNvPr id="4" name="Slide Number Placeholder 3">
            <a:extLst>
              <a:ext uri="{FF2B5EF4-FFF2-40B4-BE49-F238E27FC236}">
                <a16:creationId xmlns:a16="http://schemas.microsoft.com/office/drawing/2014/main" id="{0CC75BF4-93C5-43F6-B2BD-E8AA64860972}"/>
              </a:ext>
            </a:extLst>
          </p:cNvPr>
          <p:cNvSpPr>
            <a:spLocks noGrp="1"/>
          </p:cNvSpPr>
          <p:nvPr>
            <p:ph type="sldNum" sz="quarter" idx="11"/>
          </p:nvPr>
        </p:nvSpPr>
        <p:spPr/>
        <p:txBody>
          <a:bodyPr/>
          <a:lstStyle/>
          <a:p>
            <a:fld id="{11F27F3A-B3E9-41ED-AF8F-A365F10BB65F}" type="slidenum">
              <a:rPr lang="en-US" smtClean="0"/>
              <a:pPr/>
              <a:t>‹#›</a:t>
            </a:fld>
            <a:endParaRPr lang="en-US"/>
          </a:p>
        </p:txBody>
      </p:sp>
    </p:spTree>
    <p:extLst>
      <p:ext uri="{BB962C8B-B14F-4D97-AF65-F5344CB8AC3E}">
        <p14:creationId xmlns:p14="http://schemas.microsoft.com/office/powerpoint/2010/main" val="721654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C79C3-FCCF-4CA4-BB39-041E6C88481B}"/>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050">
              <a:solidFill>
                <a:srgbClr val="1F497D">
                  <a:lumMod val="75000"/>
                </a:srgbClr>
              </a:solidFill>
              <a:latin typeface="Franklin Gothic Demi Cond" panose="020B0706030402020204" pitchFamily="34" charset="0"/>
            </a:endParaRPr>
          </a:p>
        </p:txBody>
      </p:sp>
      <p:cxnSp>
        <p:nvCxnSpPr>
          <p:cNvPr id="6" name="Straight Connector 5">
            <a:extLst>
              <a:ext uri="{FF2B5EF4-FFF2-40B4-BE49-F238E27FC236}">
                <a16:creationId xmlns:a16="http://schemas.microsoft.com/office/drawing/2014/main" id="{FD94C6A5-4F3C-47ED-8800-F04E69157433}"/>
              </a:ext>
            </a:extLst>
          </p:cNvPr>
          <p:cNvCxnSpPr/>
          <p:nvPr userDrawn="1"/>
        </p:nvCxnSpPr>
        <p:spPr>
          <a:xfrm>
            <a:off x="0" y="657383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Line 12">
            <a:extLst>
              <a:ext uri="{FF2B5EF4-FFF2-40B4-BE49-F238E27FC236}">
                <a16:creationId xmlns:a16="http://schemas.microsoft.com/office/drawing/2014/main" id="{EAB94B6C-C752-45A9-8889-E4BAFB0AF440}"/>
              </a:ext>
            </a:extLst>
          </p:cNvPr>
          <p:cNvSpPr>
            <a:spLocks noChangeShapeType="1"/>
          </p:cNvSpPr>
          <p:nvPr userDrawn="1"/>
        </p:nvSpPr>
        <p:spPr bwMode="auto">
          <a:xfrm>
            <a:off x="0" y="1184275"/>
            <a:ext cx="91440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lIns="72496" tIns="36248" rIns="72496" bIns="36248"/>
          <a:lstStyle/>
          <a:p>
            <a:endParaRPr lang="en-US" sz="1350"/>
          </a:p>
        </p:txBody>
      </p:sp>
      <p:sp>
        <p:nvSpPr>
          <p:cNvPr id="4" name="Text Placeholder 3"/>
          <p:cNvSpPr>
            <a:spLocks noGrp="1"/>
          </p:cNvSpPr>
          <p:nvPr>
            <p:ph type="body" sz="quarter" idx="10"/>
          </p:nvPr>
        </p:nvSpPr>
        <p:spPr>
          <a:xfrm>
            <a:off x="628650" y="1447801"/>
            <a:ext cx="7888288" cy="4592638"/>
          </a:xfrm>
        </p:spPr>
        <p:txBody>
          <a:bodyPr>
            <a:noAutofit/>
          </a:bodyPr>
          <a:lstStyle>
            <a:lvl1pPr marL="171450" indent="-171450">
              <a:lnSpc>
                <a:spcPct val="100000"/>
              </a:lnSpc>
              <a:spcBef>
                <a:spcPts val="900"/>
              </a:spcBef>
              <a:defRPr sz="2100">
                <a:latin typeface="+mn-lt"/>
              </a:defRPr>
            </a:lvl1pPr>
            <a:lvl2pPr marL="432197" indent="-175022">
              <a:lnSpc>
                <a:spcPct val="100000"/>
              </a:lnSpc>
              <a:buFont typeface="Franklin Gothic Medium" panose="020B0603020102020204" pitchFamily="34" charset="0"/>
              <a:buChar char="−"/>
              <a:defRPr sz="1800">
                <a:latin typeface="+mn-lt"/>
              </a:defRPr>
            </a:lvl2pPr>
            <a:lvl3pPr marL="729854" indent="-171450">
              <a:lnSpc>
                <a:spcPct val="100000"/>
              </a:lnSpc>
              <a:defRPr sz="15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p:txBody>
      </p:sp>
      <p:sp>
        <p:nvSpPr>
          <p:cNvPr id="23" name="Title 1"/>
          <p:cNvSpPr>
            <a:spLocks noGrp="1"/>
          </p:cNvSpPr>
          <p:nvPr>
            <p:ph type="title"/>
          </p:nvPr>
        </p:nvSpPr>
        <p:spPr>
          <a:xfrm>
            <a:off x="0" y="624054"/>
            <a:ext cx="9144000" cy="548640"/>
          </a:xfrm>
        </p:spPr>
        <p:txBody>
          <a:bodyPr anchor="t">
            <a:noAutofit/>
          </a:bodyPr>
          <a:lstStyle>
            <a:lvl1pPr algn="l">
              <a:defRPr sz="2700" b="1" i="0" baseline="0">
                <a:solidFill>
                  <a:schemeClr val="tx1"/>
                </a:solidFill>
                <a:latin typeface="+mn-lt"/>
                <a:cs typeface="Times New Roman" panose="02020603050405020304" pitchFamily="18" charset="0"/>
              </a:defRPr>
            </a:lvl1pPr>
          </a:lstStyle>
          <a:p>
            <a:r>
              <a:rPr lang="en-US"/>
              <a:t>Click to edit Master title style</a:t>
            </a:r>
          </a:p>
        </p:txBody>
      </p:sp>
      <p:sp>
        <p:nvSpPr>
          <p:cNvPr id="8" name="Slide Number Placeholder 21">
            <a:extLst>
              <a:ext uri="{FF2B5EF4-FFF2-40B4-BE49-F238E27FC236}">
                <a16:creationId xmlns:a16="http://schemas.microsoft.com/office/drawing/2014/main" id="{703C25BC-F81A-4CE1-A3F7-C6189B4D8753}"/>
              </a:ext>
            </a:extLst>
          </p:cNvPr>
          <p:cNvSpPr>
            <a:spLocks noGrp="1"/>
          </p:cNvSpPr>
          <p:nvPr>
            <p:ph type="sldNum" sz="quarter" idx="11"/>
          </p:nvPr>
        </p:nvSpPr>
        <p:spPr>
          <a:xfrm>
            <a:off x="8305802" y="6573838"/>
            <a:ext cx="563563" cy="284162"/>
          </a:xfrm>
        </p:spPr>
        <p:txBody>
          <a:bodyPr/>
          <a:lstStyle>
            <a:lvl1pPr>
              <a:defRPr/>
            </a:lvl1pPr>
          </a:lstStyle>
          <a:p>
            <a:pPr>
              <a:defRPr/>
            </a:pPr>
            <a:fld id="{4C98570C-08E1-4E47-B96B-3A7198D95280}" type="slidenum">
              <a:rPr lang="en-US" altLang="en-US"/>
              <a:pPr>
                <a:defRPr/>
              </a:pPr>
              <a:t>‹#›</a:t>
            </a:fld>
            <a:endParaRPr lang="en-US" altLang="en-US"/>
          </a:p>
        </p:txBody>
      </p:sp>
    </p:spTree>
    <p:extLst>
      <p:ext uri="{BB962C8B-B14F-4D97-AF65-F5344CB8AC3E}">
        <p14:creationId xmlns:p14="http://schemas.microsoft.com/office/powerpoint/2010/main" val="1265320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2_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624054"/>
            <a:ext cx="7843267" cy="548640"/>
          </a:xfrm>
        </p:spPr>
        <p:txBody>
          <a:bodyPr anchor="t">
            <a:noAutofit/>
          </a:bodyPr>
          <a:lstStyle>
            <a:lvl1pPr algn="l">
              <a:defRPr sz="1519"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591">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6"/>
            <a:ext cx="7888288" cy="1212895"/>
          </a:xfrm>
        </p:spPr>
        <p:txBody>
          <a:bodyPr>
            <a:noAutofit/>
          </a:bodyPr>
          <a:lstStyle>
            <a:lvl1pPr marL="96440" indent="-96440">
              <a:lnSpc>
                <a:spcPct val="100000"/>
              </a:lnSpc>
              <a:spcBef>
                <a:spcPts val="0"/>
              </a:spcBef>
              <a:defRPr sz="844">
                <a:latin typeface="Franklin Gothic Medium" panose="020B0603020102020204" pitchFamily="34" charset="0"/>
              </a:defRPr>
            </a:lvl1pPr>
            <a:lvl2pPr marL="243110" indent="-98450">
              <a:lnSpc>
                <a:spcPct val="100000"/>
              </a:lnSpc>
              <a:spcBef>
                <a:spcPts val="0"/>
              </a:spcBef>
              <a:buFont typeface="Franklin Gothic Medium" panose="020B0603020102020204" pitchFamily="34" charset="0"/>
              <a:buChar char="−"/>
              <a:defRPr sz="844">
                <a:latin typeface="Franklin Gothic Medium" panose="020B0603020102020204" pitchFamily="34" charset="0"/>
              </a:defRPr>
            </a:lvl2pPr>
            <a:lvl3pPr marL="410539" indent="-96440">
              <a:lnSpc>
                <a:spcPct val="100000"/>
              </a:lnSpc>
              <a:spcBef>
                <a:spcPts val="0"/>
              </a:spcBef>
              <a:defRPr sz="844">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92" y="6251575"/>
            <a:ext cx="7992005" cy="330200"/>
          </a:xfrm>
        </p:spPr>
        <p:txBody>
          <a:bodyPr anchor="b">
            <a:noAutofit/>
          </a:bodyPr>
          <a:lstStyle>
            <a:lvl1pPr marL="0" indent="0">
              <a:lnSpc>
                <a:spcPct val="100000"/>
              </a:lnSpc>
              <a:spcBef>
                <a:spcPts val="0"/>
              </a:spcBef>
              <a:buNone/>
              <a:defRPr sz="506"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8"/>
            <a:ext cx="7894638"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521233" y="6573308"/>
            <a:ext cx="7682971" cy="284692"/>
          </a:xfrm>
        </p:spPr>
        <p:txBody>
          <a:bodyPr/>
          <a:lstStyle>
            <a:lvl1pPr algn="l">
              <a:defRPr sz="422" cap="all" baseline="0">
                <a:solidFill>
                  <a:schemeClr val="tx1"/>
                </a:solidFill>
                <a:latin typeface="Franklin Gothic Demi Cond" panose="020B0706030402020204" pitchFamily="34" charset="0"/>
              </a:defRPr>
            </a:lvl1pPr>
          </a:lstStyle>
          <a:p>
            <a:r>
              <a:rPr lang="en-US"/>
              <a:t>EQRO RFP Kick-off | August 14, 2018</a:t>
            </a:r>
          </a:p>
        </p:txBody>
      </p:sp>
      <p:sp>
        <p:nvSpPr>
          <p:cNvPr id="16" name="Slide Number Placeholder 21"/>
          <p:cNvSpPr>
            <a:spLocks noGrp="1"/>
          </p:cNvSpPr>
          <p:nvPr>
            <p:ph type="sldNum" sz="quarter" idx="15"/>
          </p:nvPr>
        </p:nvSpPr>
        <p:spPr>
          <a:xfrm>
            <a:off x="8305804" y="6573308"/>
            <a:ext cx="564098" cy="284692"/>
          </a:xfrm>
        </p:spPr>
        <p:txBody>
          <a:bodyPr/>
          <a:lstStyle>
            <a:lvl1pPr>
              <a:defRPr sz="422">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341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_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624054"/>
            <a:ext cx="7843267" cy="548640"/>
          </a:xfrm>
        </p:spPr>
        <p:txBody>
          <a:bodyPr anchor="t">
            <a:noAutofit/>
          </a:bodyPr>
          <a:lstStyle>
            <a:lvl1pPr algn="l">
              <a:defRPr sz="1519"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591">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6"/>
            <a:ext cx="7888288" cy="1212895"/>
          </a:xfrm>
        </p:spPr>
        <p:txBody>
          <a:bodyPr>
            <a:noAutofit/>
          </a:bodyPr>
          <a:lstStyle>
            <a:lvl1pPr marL="96440" indent="-96440">
              <a:lnSpc>
                <a:spcPct val="100000"/>
              </a:lnSpc>
              <a:spcBef>
                <a:spcPts val="0"/>
              </a:spcBef>
              <a:defRPr sz="844">
                <a:latin typeface="Franklin Gothic Medium" panose="020B0603020102020204" pitchFamily="34" charset="0"/>
              </a:defRPr>
            </a:lvl1pPr>
            <a:lvl2pPr marL="243110" indent="-98450">
              <a:lnSpc>
                <a:spcPct val="100000"/>
              </a:lnSpc>
              <a:spcBef>
                <a:spcPts val="0"/>
              </a:spcBef>
              <a:buFont typeface="Franklin Gothic Medium" panose="020B0603020102020204" pitchFamily="34" charset="0"/>
              <a:buChar char="−"/>
              <a:defRPr sz="844">
                <a:latin typeface="Franklin Gothic Medium" panose="020B0603020102020204" pitchFamily="34" charset="0"/>
              </a:defRPr>
            </a:lvl2pPr>
            <a:lvl3pPr marL="410539" indent="-96440">
              <a:lnSpc>
                <a:spcPct val="100000"/>
              </a:lnSpc>
              <a:spcBef>
                <a:spcPts val="0"/>
              </a:spcBef>
              <a:defRPr sz="844">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92" y="6251575"/>
            <a:ext cx="7992005" cy="330200"/>
          </a:xfrm>
        </p:spPr>
        <p:txBody>
          <a:bodyPr anchor="b">
            <a:noAutofit/>
          </a:bodyPr>
          <a:lstStyle>
            <a:lvl1pPr marL="0" indent="0">
              <a:lnSpc>
                <a:spcPct val="100000"/>
              </a:lnSpc>
              <a:spcBef>
                <a:spcPts val="0"/>
              </a:spcBef>
              <a:buNone/>
              <a:defRPr sz="506"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8"/>
            <a:ext cx="7894638"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521233" y="6573308"/>
            <a:ext cx="7682971" cy="284692"/>
          </a:xfrm>
        </p:spPr>
        <p:txBody>
          <a:bodyPr/>
          <a:lstStyle>
            <a:lvl1pPr algn="l">
              <a:defRPr sz="422" cap="all" baseline="0">
                <a:solidFill>
                  <a:schemeClr val="tx1"/>
                </a:solidFill>
                <a:latin typeface="Franklin Gothic Demi Cond" panose="020B0706030402020204" pitchFamily="34" charset="0"/>
              </a:defRPr>
            </a:lvl1pPr>
          </a:lstStyle>
          <a:p>
            <a:r>
              <a:rPr lang="en-US"/>
              <a:t>EQRO RFP Kick-off | August 14, 2018</a:t>
            </a:r>
          </a:p>
        </p:txBody>
      </p:sp>
      <p:sp>
        <p:nvSpPr>
          <p:cNvPr id="16" name="Slide Number Placeholder 21"/>
          <p:cNvSpPr>
            <a:spLocks noGrp="1"/>
          </p:cNvSpPr>
          <p:nvPr>
            <p:ph type="sldNum" sz="quarter" idx="15"/>
          </p:nvPr>
        </p:nvSpPr>
        <p:spPr>
          <a:xfrm>
            <a:off x="8305804" y="6573308"/>
            <a:ext cx="564098" cy="284692"/>
          </a:xfrm>
        </p:spPr>
        <p:txBody>
          <a:bodyPr/>
          <a:lstStyle>
            <a:lvl1pPr>
              <a:defRPr sz="422">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846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_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624054"/>
            <a:ext cx="7843267" cy="548640"/>
          </a:xfrm>
        </p:spPr>
        <p:txBody>
          <a:bodyPr anchor="t">
            <a:noAutofit/>
          </a:bodyPr>
          <a:lstStyle>
            <a:lvl1pPr algn="l">
              <a:defRPr sz="1519"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591">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6"/>
            <a:ext cx="7888288" cy="1212895"/>
          </a:xfrm>
        </p:spPr>
        <p:txBody>
          <a:bodyPr>
            <a:noAutofit/>
          </a:bodyPr>
          <a:lstStyle>
            <a:lvl1pPr marL="96440" indent="-96440">
              <a:lnSpc>
                <a:spcPct val="100000"/>
              </a:lnSpc>
              <a:spcBef>
                <a:spcPts val="0"/>
              </a:spcBef>
              <a:defRPr sz="844">
                <a:latin typeface="Franklin Gothic Medium" panose="020B0603020102020204" pitchFamily="34" charset="0"/>
              </a:defRPr>
            </a:lvl1pPr>
            <a:lvl2pPr marL="243110" indent="-98450">
              <a:lnSpc>
                <a:spcPct val="100000"/>
              </a:lnSpc>
              <a:spcBef>
                <a:spcPts val="0"/>
              </a:spcBef>
              <a:buFont typeface="Franklin Gothic Medium" panose="020B0603020102020204" pitchFamily="34" charset="0"/>
              <a:buChar char="−"/>
              <a:defRPr sz="844">
                <a:latin typeface="Franklin Gothic Medium" panose="020B0603020102020204" pitchFamily="34" charset="0"/>
              </a:defRPr>
            </a:lvl2pPr>
            <a:lvl3pPr marL="410539" indent="-96440">
              <a:lnSpc>
                <a:spcPct val="100000"/>
              </a:lnSpc>
              <a:spcBef>
                <a:spcPts val="0"/>
              </a:spcBef>
              <a:defRPr sz="844">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92" y="6251575"/>
            <a:ext cx="7992005" cy="330200"/>
          </a:xfrm>
        </p:spPr>
        <p:txBody>
          <a:bodyPr anchor="b">
            <a:noAutofit/>
          </a:bodyPr>
          <a:lstStyle>
            <a:lvl1pPr marL="0" indent="0">
              <a:lnSpc>
                <a:spcPct val="100000"/>
              </a:lnSpc>
              <a:spcBef>
                <a:spcPts val="0"/>
              </a:spcBef>
              <a:buNone/>
              <a:defRPr sz="506"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8"/>
            <a:ext cx="7894638"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521233" y="6573308"/>
            <a:ext cx="7682971" cy="284692"/>
          </a:xfrm>
        </p:spPr>
        <p:txBody>
          <a:bodyPr/>
          <a:lstStyle>
            <a:lvl1pPr algn="l">
              <a:defRPr sz="422" cap="all" baseline="0">
                <a:solidFill>
                  <a:schemeClr val="tx1"/>
                </a:solidFill>
                <a:latin typeface="Franklin Gothic Demi Cond" panose="020B0706030402020204" pitchFamily="34" charset="0"/>
              </a:defRPr>
            </a:lvl1pPr>
          </a:lstStyle>
          <a:p>
            <a:r>
              <a:rPr lang="en-US"/>
              <a:t>EQRO RFP Kick-off | August 14, 2018</a:t>
            </a:r>
          </a:p>
        </p:txBody>
      </p:sp>
      <p:sp>
        <p:nvSpPr>
          <p:cNvPr id="16" name="Slide Number Placeholder 21"/>
          <p:cNvSpPr>
            <a:spLocks noGrp="1"/>
          </p:cNvSpPr>
          <p:nvPr>
            <p:ph type="sldNum" sz="quarter" idx="15"/>
          </p:nvPr>
        </p:nvSpPr>
        <p:spPr>
          <a:xfrm>
            <a:off x="8305804" y="6573308"/>
            <a:ext cx="564098" cy="284692"/>
          </a:xfrm>
        </p:spPr>
        <p:txBody>
          <a:bodyPr/>
          <a:lstStyle>
            <a:lvl1pPr>
              <a:defRPr sz="422">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104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624054"/>
            <a:ext cx="7843267" cy="548640"/>
          </a:xfrm>
        </p:spPr>
        <p:txBody>
          <a:bodyPr anchor="t">
            <a:noAutofit/>
          </a:bodyPr>
          <a:lstStyle>
            <a:lvl1pPr algn="l">
              <a:defRPr sz="1519"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591">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8" y="6249458"/>
            <a:ext cx="7992005" cy="330200"/>
          </a:xfrm>
        </p:spPr>
        <p:txBody>
          <a:bodyPr anchor="b">
            <a:noAutofit/>
          </a:bodyPr>
          <a:lstStyle>
            <a:lvl1pPr marL="0" indent="0">
              <a:lnSpc>
                <a:spcPct val="100000"/>
              </a:lnSpc>
              <a:spcBef>
                <a:spcPts val="0"/>
              </a:spcBef>
              <a:buNone/>
              <a:defRPr sz="506"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72"/>
            <a:ext cx="3840480" cy="500063"/>
          </a:xfrm>
        </p:spPr>
        <p:txBody>
          <a:bodyPr anchor="b">
            <a:noAutofit/>
          </a:bodyPr>
          <a:lstStyle>
            <a:lvl1pPr marL="0" indent="0" algn="ctr">
              <a:buNone/>
              <a:defRPr sz="1013">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72"/>
            <a:ext cx="3840480" cy="500063"/>
          </a:xfrm>
        </p:spPr>
        <p:txBody>
          <a:bodyPr anchor="b">
            <a:noAutofit/>
          </a:bodyPr>
          <a:lstStyle>
            <a:lvl1pPr marL="0" indent="0" algn="ctr">
              <a:buNone/>
              <a:defRPr sz="1013">
                <a:latin typeface="Franklin Gothic Demi Cond" panose="020B0706030402020204" pitchFamily="34" charset="0"/>
              </a:defRPr>
            </a:lvl1pPr>
          </a:lstStyle>
          <a:p>
            <a:pPr lvl="0"/>
            <a:r>
              <a:rPr lang="en-US"/>
              <a:t>Click to add title</a:t>
            </a:r>
          </a:p>
        </p:txBody>
      </p:sp>
      <p:sp>
        <p:nvSpPr>
          <p:cNvPr id="15" name="Footer Placeholder 20"/>
          <p:cNvSpPr>
            <a:spLocks noGrp="1"/>
          </p:cNvSpPr>
          <p:nvPr>
            <p:ph type="ftr" sz="quarter" idx="13"/>
          </p:nvPr>
        </p:nvSpPr>
        <p:spPr>
          <a:xfrm>
            <a:off x="521233" y="6573308"/>
            <a:ext cx="7682971" cy="284692"/>
          </a:xfrm>
        </p:spPr>
        <p:txBody>
          <a:bodyPr/>
          <a:lstStyle>
            <a:lvl1pPr algn="l">
              <a:defRPr sz="422" cap="all" baseline="0">
                <a:solidFill>
                  <a:schemeClr val="tx1"/>
                </a:solidFill>
                <a:latin typeface="Franklin Gothic Demi Cond" panose="020B0706030402020204" pitchFamily="34" charset="0"/>
              </a:defRPr>
            </a:lvl1pPr>
          </a:lstStyle>
          <a:p>
            <a:r>
              <a:rPr lang="en-US"/>
              <a:t>EQRO RFP Kick-off | August 14, 2018</a:t>
            </a:r>
          </a:p>
        </p:txBody>
      </p:sp>
      <p:sp>
        <p:nvSpPr>
          <p:cNvPr id="16" name="Slide Number Placeholder 21"/>
          <p:cNvSpPr>
            <a:spLocks noGrp="1"/>
          </p:cNvSpPr>
          <p:nvPr>
            <p:ph type="sldNum" sz="quarter" idx="18"/>
          </p:nvPr>
        </p:nvSpPr>
        <p:spPr>
          <a:xfrm>
            <a:off x="8305804" y="6573308"/>
            <a:ext cx="564098" cy="284692"/>
          </a:xfrm>
        </p:spPr>
        <p:txBody>
          <a:bodyPr/>
          <a:lstStyle>
            <a:lvl1pPr>
              <a:defRPr sz="422">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076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624054"/>
            <a:ext cx="7843267" cy="548640"/>
          </a:xfrm>
        </p:spPr>
        <p:txBody>
          <a:bodyPr anchor="t">
            <a:noAutofit/>
          </a:bodyPr>
          <a:lstStyle>
            <a:lvl1pPr algn="l">
              <a:defRPr sz="1519"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591">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6"/>
            <a:ext cx="7888288" cy="1212895"/>
          </a:xfrm>
        </p:spPr>
        <p:txBody>
          <a:bodyPr>
            <a:noAutofit/>
          </a:bodyPr>
          <a:lstStyle>
            <a:lvl1pPr marL="96440" indent="-96440">
              <a:lnSpc>
                <a:spcPct val="100000"/>
              </a:lnSpc>
              <a:spcBef>
                <a:spcPts val="0"/>
              </a:spcBef>
              <a:defRPr sz="844">
                <a:latin typeface="Franklin Gothic Medium" panose="020B0603020102020204" pitchFamily="34" charset="0"/>
              </a:defRPr>
            </a:lvl1pPr>
            <a:lvl2pPr marL="243110" indent="-98450">
              <a:lnSpc>
                <a:spcPct val="100000"/>
              </a:lnSpc>
              <a:spcBef>
                <a:spcPts val="0"/>
              </a:spcBef>
              <a:buFont typeface="Franklin Gothic Medium" panose="020B0603020102020204" pitchFamily="34" charset="0"/>
              <a:buChar char="−"/>
              <a:defRPr sz="844">
                <a:latin typeface="Franklin Gothic Medium" panose="020B0603020102020204" pitchFamily="34" charset="0"/>
              </a:defRPr>
            </a:lvl2pPr>
            <a:lvl3pPr marL="410539" indent="-96440">
              <a:lnSpc>
                <a:spcPct val="100000"/>
              </a:lnSpc>
              <a:spcBef>
                <a:spcPts val="0"/>
              </a:spcBef>
              <a:defRPr sz="844">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92" y="6251575"/>
            <a:ext cx="7992005" cy="330200"/>
          </a:xfrm>
        </p:spPr>
        <p:txBody>
          <a:bodyPr anchor="b">
            <a:noAutofit/>
          </a:bodyPr>
          <a:lstStyle>
            <a:lvl1pPr marL="0" indent="0">
              <a:lnSpc>
                <a:spcPct val="100000"/>
              </a:lnSpc>
              <a:spcBef>
                <a:spcPts val="0"/>
              </a:spcBef>
              <a:buNone/>
              <a:defRPr sz="506"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8"/>
            <a:ext cx="7894638"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521233" y="6573308"/>
            <a:ext cx="7682971" cy="284692"/>
          </a:xfrm>
        </p:spPr>
        <p:txBody>
          <a:bodyPr/>
          <a:lstStyle>
            <a:lvl1pPr algn="l">
              <a:defRPr sz="422" cap="all" baseline="0">
                <a:solidFill>
                  <a:schemeClr val="tx1"/>
                </a:solidFill>
                <a:latin typeface="Franklin Gothic Demi Cond" panose="020B0706030402020204" pitchFamily="34" charset="0"/>
              </a:defRPr>
            </a:lvl1pPr>
          </a:lstStyle>
          <a:p>
            <a:r>
              <a:rPr lang="en-US"/>
              <a:t>EQRO RFP Kick-off | August 14, 2018</a:t>
            </a:r>
          </a:p>
        </p:txBody>
      </p:sp>
      <p:sp>
        <p:nvSpPr>
          <p:cNvPr id="16" name="Slide Number Placeholder 21"/>
          <p:cNvSpPr>
            <a:spLocks noGrp="1"/>
          </p:cNvSpPr>
          <p:nvPr>
            <p:ph type="sldNum" sz="quarter" idx="15"/>
          </p:nvPr>
        </p:nvSpPr>
        <p:spPr>
          <a:xfrm>
            <a:off x="8305804" y="6573308"/>
            <a:ext cx="564098" cy="284692"/>
          </a:xfrm>
        </p:spPr>
        <p:txBody>
          <a:bodyPr/>
          <a:lstStyle>
            <a:lvl1pPr>
              <a:defRPr sz="422">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19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5865" y="290314"/>
            <a:ext cx="8734598" cy="765009"/>
          </a:xfrm>
        </p:spPr>
        <p:txBody>
          <a:bodyPr>
            <a:normAutofit/>
          </a:bodyPr>
          <a:lstStyle>
            <a:lvl1pPr>
              <a:defRPr sz="2025" b="1">
                <a:latin typeface="Calibri" panose="020F0502020204030204" pitchFamily="34" charset="0"/>
                <a:cs typeface="Calibri" panose="020F0502020204030204" pitchFamily="34" charset="0"/>
              </a:defRPr>
            </a:lvl1pPr>
          </a:lstStyle>
          <a:p>
            <a:r>
              <a:rPr lang="en-US"/>
              <a:t>CLICK TO EDIT MASTER TITLE STYLE</a:t>
            </a:r>
          </a:p>
        </p:txBody>
      </p:sp>
      <p:cxnSp>
        <p:nvCxnSpPr>
          <p:cNvPr id="5" name="Straight Connector 4"/>
          <p:cNvCxnSpPr/>
          <p:nvPr userDrawn="1"/>
        </p:nvCxnSpPr>
        <p:spPr>
          <a:xfrm>
            <a:off x="224443" y="1147156"/>
            <a:ext cx="865355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6575461"/>
            <a:ext cx="9144000" cy="273784"/>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8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4335834" y="6247239"/>
            <a:ext cx="472337" cy="610763"/>
          </a:xfrm>
          <a:prstGeom prst="rect">
            <a:avLst/>
          </a:prstGeom>
        </p:spPr>
      </p:pic>
    </p:spTree>
    <p:extLst>
      <p:ext uri="{BB962C8B-B14F-4D97-AF65-F5344CB8AC3E}">
        <p14:creationId xmlns:p14="http://schemas.microsoft.com/office/powerpoint/2010/main" val="1154560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624054"/>
            <a:ext cx="7843267" cy="548640"/>
          </a:xfrm>
        </p:spPr>
        <p:txBody>
          <a:bodyPr anchor="t">
            <a:noAutofit/>
          </a:bodyPr>
          <a:lstStyle>
            <a:lvl1pPr algn="l">
              <a:defRPr sz="1519"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591">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6"/>
            <a:ext cx="7888288" cy="1212895"/>
          </a:xfrm>
        </p:spPr>
        <p:txBody>
          <a:bodyPr>
            <a:noAutofit/>
          </a:bodyPr>
          <a:lstStyle>
            <a:lvl1pPr marL="96440" indent="-96440">
              <a:lnSpc>
                <a:spcPct val="100000"/>
              </a:lnSpc>
              <a:spcBef>
                <a:spcPts val="0"/>
              </a:spcBef>
              <a:defRPr sz="844">
                <a:latin typeface="Franklin Gothic Medium" panose="020B0603020102020204" pitchFamily="34" charset="0"/>
              </a:defRPr>
            </a:lvl1pPr>
            <a:lvl2pPr marL="243110" indent="-98450">
              <a:lnSpc>
                <a:spcPct val="100000"/>
              </a:lnSpc>
              <a:spcBef>
                <a:spcPts val="0"/>
              </a:spcBef>
              <a:buFont typeface="Franklin Gothic Medium" panose="020B0603020102020204" pitchFamily="34" charset="0"/>
              <a:buChar char="−"/>
              <a:defRPr sz="844">
                <a:latin typeface="Franklin Gothic Medium" panose="020B0603020102020204" pitchFamily="34" charset="0"/>
              </a:defRPr>
            </a:lvl2pPr>
            <a:lvl3pPr marL="410539" indent="-96440">
              <a:lnSpc>
                <a:spcPct val="100000"/>
              </a:lnSpc>
              <a:spcBef>
                <a:spcPts val="0"/>
              </a:spcBef>
              <a:defRPr sz="844">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92" y="6251575"/>
            <a:ext cx="7992005" cy="330200"/>
          </a:xfrm>
        </p:spPr>
        <p:txBody>
          <a:bodyPr anchor="b">
            <a:noAutofit/>
          </a:bodyPr>
          <a:lstStyle>
            <a:lvl1pPr marL="0" indent="0">
              <a:lnSpc>
                <a:spcPct val="100000"/>
              </a:lnSpc>
              <a:spcBef>
                <a:spcPts val="0"/>
              </a:spcBef>
              <a:buNone/>
              <a:defRPr sz="506"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8"/>
            <a:ext cx="7894638"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521233" y="6573308"/>
            <a:ext cx="7682971" cy="284692"/>
          </a:xfrm>
        </p:spPr>
        <p:txBody>
          <a:bodyPr/>
          <a:lstStyle>
            <a:lvl1pPr algn="l">
              <a:defRPr sz="422" cap="all" baseline="0">
                <a:solidFill>
                  <a:schemeClr val="tx1"/>
                </a:solidFill>
                <a:latin typeface="Franklin Gothic Demi Cond" panose="020B0706030402020204" pitchFamily="34" charset="0"/>
              </a:defRPr>
            </a:lvl1pPr>
          </a:lstStyle>
          <a:p>
            <a:r>
              <a:rPr lang="en-US"/>
              <a:t>EQRO RFP Kick-off | August 14, 2018</a:t>
            </a:r>
          </a:p>
        </p:txBody>
      </p:sp>
      <p:sp>
        <p:nvSpPr>
          <p:cNvPr id="16" name="Slide Number Placeholder 21"/>
          <p:cNvSpPr>
            <a:spLocks noGrp="1"/>
          </p:cNvSpPr>
          <p:nvPr>
            <p:ph type="sldNum" sz="quarter" idx="15"/>
          </p:nvPr>
        </p:nvSpPr>
        <p:spPr>
          <a:xfrm>
            <a:off x="8305804" y="6573308"/>
            <a:ext cx="564098" cy="284692"/>
          </a:xfrm>
        </p:spPr>
        <p:txBody>
          <a:bodyPr/>
          <a:lstStyle>
            <a:lvl1pPr>
              <a:defRPr sz="422">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9566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624054"/>
            <a:ext cx="7843267" cy="548640"/>
          </a:xfrm>
        </p:spPr>
        <p:txBody>
          <a:bodyPr anchor="t">
            <a:noAutofit/>
          </a:bodyPr>
          <a:lstStyle>
            <a:lvl1pPr algn="l">
              <a:defRPr sz="1519"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591">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6"/>
            <a:ext cx="7888288" cy="1212895"/>
          </a:xfrm>
        </p:spPr>
        <p:txBody>
          <a:bodyPr>
            <a:noAutofit/>
          </a:bodyPr>
          <a:lstStyle>
            <a:lvl1pPr marL="96440" indent="-96440">
              <a:lnSpc>
                <a:spcPct val="100000"/>
              </a:lnSpc>
              <a:spcBef>
                <a:spcPts val="0"/>
              </a:spcBef>
              <a:defRPr sz="844">
                <a:latin typeface="Franklin Gothic Medium" panose="020B0603020102020204" pitchFamily="34" charset="0"/>
              </a:defRPr>
            </a:lvl1pPr>
            <a:lvl2pPr marL="243110" indent="-98450">
              <a:lnSpc>
                <a:spcPct val="100000"/>
              </a:lnSpc>
              <a:spcBef>
                <a:spcPts val="0"/>
              </a:spcBef>
              <a:buFont typeface="Franklin Gothic Medium" panose="020B0603020102020204" pitchFamily="34" charset="0"/>
              <a:buChar char="−"/>
              <a:defRPr sz="844">
                <a:latin typeface="Franklin Gothic Medium" panose="020B0603020102020204" pitchFamily="34" charset="0"/>
              </a:defRPr>
            </a:lvl2pPr>
            <a:lvl3pPr marL="410539" indent="-96440">
              <a:lnSpc>
                <a:spcPct val="100000"/>
              </a:lnSpc>
              <a:spcBef>
                <a:spcPts val="0"/>
              </a:spcBef>
              <a:defRPr sz="844">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92" y="6251575"/>
            <a:ext cx="7992005" cy="330200"/>
          </a:xfrm>
        </p:spPr>
        <p:txBody>
          <a:bodyPr anchor="b">
            <a:noAutofit/>
          </a:bodyPr>
          <a:lstStyle>
            <a:lvl1pPr marL="0" indent="0">
              <a:lnSpc>
                <a:spcPct val="100000"/>
              </a:lnSpc>
              <a:spcBef>
                <a:spcPts val="0"/>
              </a:spcBef>
              <a:buNone/>
              <a:defRPr sz="506"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8"/>
            <a:ext cx="7894638"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521233" y="6573308"/>
            <a:ext cx="7682971" cy="284692"/>
          </a:xfrm>
        </p:spPr>
        <p:txBody>
          <a:bodyPr/>
          <a:lstStyle>
            <a:lvl1pPr algn="l">
              <a:defRPr sz="422" cap="all" baseline="0">
                <a:solidFill>
                  <a:schemeClr val="tx1"/>
                </a:solidFill>
                <a:latin typeface="Franklin Gothic Demi Cond" panose="020B0706030402020204" pitchFamily="34" charset="0"/>
              </a:defRPr>
            </a:lvl1pPr>
          </a:lstStyle>
          <a:p>
            <a:r>
              <a:rPr lang="en-US"/>
              <a:t>EQRO RFP Kick-off | August 14, 2018</a:t>
            </a:r>
          </a:p>
        </p:txBody>
      </p:sp>
      <p:sp>
        <p:nvSpPr>
          <p:cNvPr id="16" name="Slide Number Placeholder 21"/>
          <p:cNvSpPr>
            <a:spLocks noGrp="1"/>
          </p:cNvSpPr>
          <p:nvPr>
            <p:ph type="sldNum" sz="quarter" idx="15"/>
          </p:nvPr>
        </p:nvSpPr>
        <p:spPr>
          <a:xfrm>
            <a:off x="8305804" y="6573308"/>
            <a:ext cx="564098" cy="284692"/>
          </a:xfrm>
        </p:spPr>
        <p:txBody>
          <a:bodyPr/>
          <a:lstStyle>
            <a:lvl1pPr>
              <a:defRPr sz="422">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732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624054"/>
            <a:ext cx="7843267" cy="548640"/>
          </a:xfrm>
        </p:spPr>
        <p:txBody>
          <a:bodyPr anchor="t">
            <a:noAutofit/>
          </a:bodyPr>
          <a:lstStyle>
            <a:lvl1pPr algn="l">
              <a:defRPr sz="1519"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591">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6"/>
            <a:ext cx="7888288" cy="1212895"/>
          </a:xfrm>
        </p:spPr>
        <p:txBody>
          <a:bodyPr>
            <a:noAutofit/>
          </a:bodyPr>
          <a:lstStyle>
            <a:lvl1pPr marL="96440" indent="-96440">
              <a:lnSpc>
                <a:spcPct val="100000"/>
              </a:lnSpc>
              <a:spcBef>
                <a:spcPts val="0"/>
              </a:spcBef>
              <a:defRPr sz="844">
                <a:latin typeface="Franklin Gothic Medium" panose="020B0603020102020204" pitchFamily="34" charset="0"/>
              </a:defRPr>
            </a:lvl1pPr>
            <a:lvl2pPr marL="243110" indent="-98450">
              <a:lnSpc>
                <a:spcPct val="100000"/>
              </a:lnSpc>
              <a:spcBef>
                <a:spcPts val="0"/>
              </a:spcBef>
              <a:buFont typeface="Franklin Gothic Medium" panose="020B0603020102020204" pitchFamily="34" charset="0"/>
              <a:buChar char="−"/>
              <a:defRPr sz="844">
                <a:latin typeface="Franklin Gothic Medium" panose="020B0603020102020204" pitchFamily="34" charset="0"/>
              </a:defRPr>
            </a:lvl2pPr>
            <a:lvl3pPr marL="410539" indent="-96440">
              <a:lnSpc>
                <a:spcPct val="100000"/>
              </a:lnSpc>
              <a:spcBef>
                <a:spcPts val="0"/>
              </a:spcBef>
              <a:defRPr sz="844">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92" y="6251575"/>
            <a:ext cx="7992005" cy="330200"/>
          </a:xfrm>
        </p:spPr>
        <p:txBody>
          <a:bodyPr anchor="b">
            <a:noAutofit/>
          </a:bodyPr>
          <a:lstStyle>
            <a:lvl1pPr marL="0" indent="0">
              <a:lnSpc>
                <a:spcPct val="100000"/>
              </a:lnSpc>
              <a:spcBef>
                <a:spcPts val="0"/>
              </a:spcBef>
              <a:buNone/>
              <a:defRPr sz="506"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8"/>
            <a:ext cx="7894638"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521233" y="6573308"/>
            <a:ext cx="7682971" cy="284692"/>
          </a:xfrm>
        </p:spPr>
        <p:txBody>
          <a:bodyPr/>
          <a:lstStyle>
            <a:lvl1pPr algn="l">
              <a:defRPr sz="422" cap="all" baseline="0">
                <a:solidFill>
                  <a:schemeClr val="tx1"/>
                </a:solidFill>
                <a:latin typeface="Franklin Gothic Demi Cond" panose="020B0706030402020204" pitchFamily="34" charset="0"/>
              </a:defRPr>
            </a:lvl1pPr>
          </a:lstStyle>
          <a:p>
            <a:r>
              <a:rPr lang="en-US"/>
              <a:t>EQRO RFP Kick-off | August 14, 2018</a:t>
            </a:r>
          </a:p>
        </p:txBody>
      </p:sp>
      <p:sp>
        <p:nvSpPr>
          <p:cNvPr id="16" name="Slide Number Placeholder 21"/>
          <p:cNvSpPr>
            <a:spLocks noGrp="1"/>
          </p:cNvSpPr>
          <p:nvPr>
            <p:ph type="sldNum" sz="quarter" idx="15"/>
          </p:nvPr>
        </p:nvSpPr>
        <p:spPr>
          <a:xfrm>
            <a:off x="8305804" y="6573308"/>
            <a:ext cx="564098" cy="284692"/>
          </a:xfrm>
        </p:spPr>
        <p:txBody>
          <a:bodyPr/>
          <a:lstStyle>
            <a:lvl1pPr>
              <a:defRPr sz="422">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2610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624054"/>
            <a:ext cx="7843267" cy="548640"/>
          </a:xfrm>
        </p:spPr>
        <p:txBody>
          <a:bodyPr anchor="t">
            <a:noAutofit/>
          </a:bodyPr>
          <a:lstStyle>
            <a:lvl1pPr algn="l">
              <a:defRPr sz="1519"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591">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6"/>
            <a:ext cx="7888288" cy="1212895"/>
          </a:xfrm>
        </p:spPr>
        <p:txBody>
          <a:bodyPr>
            <a:noAutofit/>
          </a:bodyPr>
          <a:lstStyle>
            <a:lvl1pPr marL="96440" indent="-96440">
              <a:lnSpc>
                <a:spcPct val="100000"/>
              </a:lnSpc>
              <a:spcBef>
                <a:spcPts val="0"/>
              </a:spcBef>
              <a:defRPr sz="844">
                <a:latin typeface="Franklin Gothic Medium" panose="020B0603020102020204" pitchFamily="34" charset="0"/>
              </a:defRPr>
            </a:lvl1pPr>
            <a:lvl2pPr marL="243110" indent="-98450">
              <a:lnSpc>
                <a:spcPct val="100000"/>
              </a:lnSpc>
              <a:spcBef>
                <a:spcPts val="0"/>
              </a:spcBef>
              <a:buFont typeface="Franklin Gothic Medium" panose="020B0603020102020204" pitchFamily="34" charset="0"/>
              <a:buChar char="−"/>
              <a:defRPr sz="844">
                <a:latin typeface="Franklin Gothic Medium" panose="020B0603020102020204" pitchFamily="34" charset="0"/>
              </a:defRPr>
            </a:lvl2pPr>
            <a:lvl3pPr marL="410539" indent="-96440">
              <a:lnSpc>
                <a:spcPct val="100000"/>
              </a:lnSpc>
              <a:spcBef>
                <a:spcPts val="0"/>
              </a:spcBef>
              <a:defRPr sz="844">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92" y="6251575"/>
            <a:ext cx="7992005" cy="330200"/>
          </a:xfrm>
        </p:spPr>
        <p:txBody>
          <a:bodyPr anchor="b">
            <a:noAutofit/>
          </a:bodyPr>
          <a:lstStyle>
            <a:lvl1pPr marL="0" indent="0">
              <a:lnSpc>
                <a:spcPct val="100000"/>
              </a:lnSpc>
              <a:spcBef>
                <a:spcPts val="0"/>
              </a:spcBef>
              <a:buNone/>
              <a:defRPr sz="506"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8"/>
            <a:ext cx="7894638"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521233" y="6573308"/>
            <a:ext cx="7682971" cy="284692"/>
          </a:xfrm>
        </p:spPr>
        <p:txBody>
          <a:bodyPr/>
          <a:lstStyle>
            <a:lvl1pPr algn="l">
              <a:defRPr sz="422" cap="all" baseline="0">
                <a:solidFill>
                  <a:schemeClr val="tx1"/>
                </a:solidFill>
                <a:latin typeface="Franklin Gothic Demi Cond" panose="020B0706030402020204" pitchFamily="34" charset="0"/>
              </a:defRPr>
            </a:lvl1pPr>
          </a:lstStyle>
          <a:p>
            <a:r>
              <a:rPr lang="en-US"/>
              <a:t>EQRO RFP Kick-off | August 14, 2018</a:t>
            </a:r>
          </a:p>
        </p:txBody>
      </p:sp>
      <p:sp>
        <p:nvSpPr>
          <p:cNvPr id="16" name="Slide Number Placeholder 21"/>
          <p:cNvSpPr>
            <a:spLocks noGrp="1"/>
          </p:cNvSpPr>
          <p:nvPr>
            <p:ph type="sldNum" sz="quarter" idx="15"/>
          </p:nvPr>
        </p:nvSpPr>
        <p:spPr>
          <a:xfrm>
            <a:off x="8305804" y="6573308"/>
            <a:ext cx="564098" cy="284692"/>
          </a:xfrm>
        </p:spPr>
        <p:txBody>
          <a:bodyPr/>
          <a:lstStyle>
            <a:lvl1pPr>
              <a:defRPr sz="422">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273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624054"/>
            <a:ext cx="7843267" cy="548640"/>
          </a:xfrm>
        </p:spPr>
        <p:txBody>
          <a:bodyPr anchor="t">
            <a:noAutofit/>
          </a:bodyPr>
          <a:lstStyle>
            <a:lvl1pPr algn="l">
              <a:defRPr sz="1519"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591">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8" y="6249458"/>
            <a:ext cx="7992005" cy="330200"/>
          </a:xfrm>
        </p:spPr>
        <p:txBody>
          <a:bodyPr anchor="b">
            <a:noAutofit/>
          </a:bodyPr>
          <a:lstStyle>
            <a:lvl1pPr marL="0" indent="0">
              <a:lnSpc>
                <a:spcPct val="100000"/>
              </a:lnSpc>
              <a:spcBef>
                <a:spcPts val="0"/>
              </a:spcBef>
              <a:buNone/>
              <a:defRPr sz="506"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3" name="Footer Placeholder 20"/>
          <p:cNvSpPr>
            <a:spLocks noGrp="1"/>
          </p:cNvSpPr>
          <p:nvPr>
            <p:ph type="ftr" sz="quarter" idx="13"/>
          </p:nvPr>
        </p:nvSpPr>
        <p:spPr>
          <a:xfrm>
            <a:off x="521233" y="6573308"/>
            <a:ext cx="7682971" cy="284692"/>
          </a:xfrm>
        </p:spPr>
        <p:txBody>
          <a:bodyPr/>
          <a:lstStyle>
            <a:lvl1pPr algn="l">
              <a:defRPr sz="422" cap="all" baseline="0">
                <a:solidFill>
                  <a:schemeClr val="tx1"/>
                </a:solidFill>
                <a:latin typeface="Franklin Gothic Demi Cond" panose="020B0706030402020204" pitchFamily="34" charset="0"/>
              </a:defRPr>
            </a:lvl1pPr>
          </a:lstStyle>
          <a:p>
            <a:r>
              <a:rPr lang="en-US"/>
              <a:t>EQRO RFP Kick-off | August 14, 2018</a:t>
            </a:r>
          </a:p>
        </p:txBody>
      </p:sp>
      <p:sp>
        <p:nvSpPr>
          <p:cNvPr id="15" name="Slide Number Placeholder 21"/>
          <p:cNvSpPr>
            <a:spLocks noGrp="1"/>
          </p:cNvSpPr>
          <p:nvPr>
            <p:ph type="sldNum" sz="quarter" idx="15"/>
          </p:nvPr>
        </p:nvSpPr>
        <p:spPr>
          <a:xfrm>
            <a:off x="8305804" y="6573308"/>
            <a:ext cx="564098" cy="284692"/>
          </a:xfrm>
        </p:spPr>
        <p:txBody>
          <a:bodyPr/>
          <a:lstStyle>
            <a:lvl1pPr>
              <a:defRPr sz="422">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2840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5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624054"/>
            <a:ext cx="788898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3"/>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9"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50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6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624054"/>
            <a:ext cx="788898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3"/>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9"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6892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7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624054"/>
            <a:ext cx="788898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3"/>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9"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136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8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624054"/>
            <a:ext cx="788898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3"/>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9"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28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9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624054"/>
            <a:ext cx="788898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3"/>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9"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0326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0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Gotham Bold" charset="0"/>
                <a:ea typeface="Gotham Bold" charset="0"/>
                <a:cs typeface="Gotham Bold" charset="0"/>
              </a:defRPr>
            </a:lvl1pPr>
            <a:lvl2pPr marL="432197" indent="-175022">
              <a:lnSpc>
                <a:spcPct val="100000"/>
              </a:lnSpc>
              <a:buFont typeface="Franklin Gothic Medium" panose="020B0603020102020204" pitchFamily="34" charset="0"/>
              <a:buChar char="−"/>
              <a:defRPr sz="1800" b="1" i="0">
                <a:latin typeface="Gotham Bold" charset="0"/>
                <a:ea typeface="Gotham Bold" charset="0"/>
                <a:cs typeface="Gotham Bold" charset="0"/>
              </a:defRPr>
            </a:lvl2pPr>
            <a:lvl3pPr marL="729854" indent="-171450">
              <a:lnSpc>
                <a:spcPct val="100000"/>
              </a:lnSpc>
              <a:defRPr sz="15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Gotham Bold" charset="0"/>
                <a:ea typeface="Gotham Bold" charset="0"/>
                <a:cs typeface="Gotham Bold"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3244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Gotham Bold" charset="0"/>
                <a:ea typeface="Gotham Bold" charset="0"/>
                <a:cs typeface="Gotham Bold" charset="0"/>
              </a:defRPr>
            </a:lvl1pPr>
            <a:lvl2pPr marL="432197" indent="-175022">
              <a:lnSpc>
                <a:spcPct val="100000"/>
              </a:lnSpc>
              <a:buFont typeface="Franklin Gothic Medium" panose="020B0603020102020204" pitchFamily="34" charset="0"/>
              <a:buChar char="−"/>
              <a:defRPr sz="1800" b="1" i="0">
                <a:latin typeface="Gotham Bold" charset="0"/>
                <a:ea typeface="Gotham Bold" charset="0"/>
                <a:cs typeface="Gotham Bold" charset="0"/>
              </a:defRPr>
            </a:lvl2pPr>
            <a:lvl3pPr marL="729854" indent="-171450">
              <a:lnSpc>
                <a:spcPct val="100000"/>
              </a:lnSpc>
              <a:defRPr sz="15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Gotham Bold" charset="0"/>
                <a:ea typeface="Gotham Bold" charset="0"/>
                <a:cs typeface="Gotham Bold"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607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2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Gotham Bold" charset="0"/>
                <a:ea typeface="Gotham Bold" charset="0"/>
                <a:cs typeface="Gotham Bold" charset="0"/>
              </a:defRPr>
            </a:lvl1pPr>
            <a:lvl2pPr marL="432197" indent="-175022">
              <a:lnSpc>
                <a:spcPct val="100000"/>
              </a:lnSpc>
              <a:buFont typeface="Franklin Gothic Medium" panose="020B0603020102020204" pitchFamily="34" charset="0"/>
              <a:buChar char="−"/>
              <a:defRPr sz="1800" b="1" i="0">
                <a:latin typeface="Gotham Bold" charset="0"/>
                <a:ea typeface="Gotham Bold" charset="0"/>
                <a:cs typeface="Gotham Bold" charset="0"/>
              </a:defRPr>
            </a:lvl2pPr>
            <a:lvl3pPr marL="729854" indent="-171450">
              <a:lnSpc>
                <a:spcPct val="100000"/>
              </a:lnSpc>
              <a:defRPr sz="15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Gotham Bold" charset="0"/>
                <a:ea typeface="Gotham Bold" charset="0"/>
                <a:cs typeface="Gotham Bold"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890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3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Gotham Bold" charset="0"/>
                <a:ea typeface="Gotham Bold" charset="0"/>
                <a:cs typeface="Gotham Bold" charset="0"/>
              </a:defRPr>
            </a:lvl1pPr>
            <a:lvl2pPr marL="432197" indent="-175022">
              <a:lnSpc>
                <a:spcPct val="100000"/>
              </a:lnSpc>
              <a:buFont typeface="Franklin Gothic Medium" panose="020B0603020102020204" pitchFamily="34" charset="0"/>
              <a:buChar char="−"/>
              <a:defRPr sz="1800" b="1" i="0">
                <a:latin typeface="Gotham Bold" charset="0"/>
                <a:ea typeface="Gotham Bold" charset="0"/>
                <a:cs typeface="Gotham Bold" charset="0"/>
              </a:defRPr>
            </a:lvl2pPr>
            <a:lvl3pPr marL="729854" indent="-171450">
              <a:lnSpc>
                <a:spcPct val="100000"/>
              </a:lnSpc>
              <a:defRPr sz="15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Gotham Bold" charset="0"/>
                <a:ea typeface="Gotham Bold" charset="0"/>
                <a:cs typeface="Gotham Bold"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8324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4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Gotham Bold" charset="0"/>
                <a:ea typeface="Gotham Bold" charset="0"/>
                <a:cs typeface="Gotham Bold" charset="0"/>
              </a:defRPr>
            </a:lvl1pPr>
            <a:lvl2pPr marL="432197" indent="-175022">
              <a:lnSpc>
                <a:spcPct val="100000"/>
              </a:lnSpc>
              <a:buFont typeface="Franklin Gothic Medium" panose="020B0603020102020204" pitchFamily="34" charset="0"/>
              <a:buChar char="−"/>
              <a:defRPr sz="1800" b="1" i="0">
                <a:latin typeface="Gotham Bold" charset="0"/>
                <a:ea typeface="Gotham Bold" charset="0"/>
                <a:cs typeface="Gotham Bold" charset="0"/>
              </a:defRPr>
            </a:lvl2pPr>
            <a:lvl3pPr marL="729854" indent="-171450">
              <a:lnSpc>
                <a:spcPct val="100000"/>
              </a:lnSpc>
              <a:defRPr sz="15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Gotham Bold" charset="0"/>
                <a:ea typeface="Gotham Bold" charset="0"/>
                <a:cs typeface="Gotham Bold"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8613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5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Gotham Bold" charset="0"/>
                <a:ea typeface="Gotham Bold" charset="0"/>
                <a:cs typeface="Gotham Bold" charset="0"/>
              </a:defRPr>
            </a:lvl1pPr>
            <a:lvl2pPr marL="432197" indent="-175022">
              <a:lnSpc>
                <a:spcPct val="100000"/>
              </a:lnSpc>
              <a:buFont typeface="Franklin Gothic Medium" panose="020B0603020102020204" pitchFamily="34" charset="0"/>
              <a:buChar char="−"/>
              <a:defRPr sz="1800" b="1" i="0">
                <a:latin typeface="Gotham Bold" charset="0"/>
                <a:ea typeface="Gotham Bold" charset="0"/>
                <a:cs typeface="Gotham Bold" charset="0"/>
              </a:defRPr>
            </a:lvl2pPr>
            <a:lvl3pPr marL="729854" indent="-171450">
              <a:lnSpc>
                <a:spcPct val="100000"/>
              </a:lnSpc>
              <a:defRPr sz="15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Gotham Bold" charset="0"/>
                <a:ea typeface="Gotham Bold" charset="0"/>
                <a:cs typeface="Gotham Bold"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3130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6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Gotham Bold" charset="0"/>
                <a:ea typeface="Gotham Bold" charset="0"/>
                <a:cs typeface="Gotham Bold" charset="0"/>
              </a:defRPr>
            </a:lvl1pPr>
            <a:lvl2pPr marL="432197" indent="-175022">
              <a:lnSpc>
                <a:spcPct val="100000"/>
              </a:lnSpc>
              <a:buFont typeface="Franklin Gothic Medium" panose="020B0603020102020204" pitchFamily="34" charset="0"/>
              <a:buChar char="−"/>
              <a:defRPr sz="1800" b="1" i="0">
                <a:latin typeface="Gotham Bold" charset="0"/>
                <a:ea typeface="Gotham Bold" charset="0"/>
                <a:cs typeface="Gotham Bold" charset="0"/>
              </a:defRPr>
            </a:lvl2pPr>
            <a:lvl3pPr marL="729854" indent="-171450">
              <a:lnSpc>
                <a:spcPct val="100000"/>
              </a:lnSpc>
              <a:defRPr sz="15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Gotham Bold" charset="0"/>
                <a:ea typeface="Gotham Bold" charset="0"/>
                <a:cs typeface="Gotham Bold"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9459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AB33-5D88-418F-AF25-773E92DF560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75C2D9D-142F-4D05-BCC6-29D897033005}"/>
              </a:ext>
            </a:extLst>
          </p:cNvPr>
          <p:cNvSpPr>
            <a:spLocks noGrp="1"/>
          </p:cNvSpPr>
          <p:nvPr>
            <p:ph type="subTitle" idx="1"/>
          </p:nvPr>
        </p:nvSpPr>
        <p:spPr>
          <a:xfrm>
            <a:off x="1143000" y="3602038"/>
            <a:ext cx="6858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E686F59-DB53-44BD-8E3F-3B6A99099872}"/>
              </a:ext>
            </a:extLst>
          </p:cNvPr>
          <p:cNvSpPr>
            <a:spLocks noGrp="1"/>
          </p:cNvSpPr>
          <p:nvPr>
            <p:ph type="dt" sz="half" idx="10"/>
          </p:nvPr>
        </p:nvSpPr>
        <p:spPr/>
        <p:txBody>
          <a:bodyPr/>
          <a:lstStyle/>
          <a:p>
            <a:fld id="{19DB2D12-7660-4A6A-B348-6E8676EA9BE5}" type="datetimeFigureOut">
              <a:rPr lang="en-US" smtClean="0"/>
              <a:t>6/22/2022</a:t>
            </a:fld>
            <a:endParaRPr lang="en-US"/>
          </a:p>
        </p:txBody>
      </p:sp>
      <p:sp>
        <p:nvSpPr>
          <p:cNvPr id="5" name="Footer Placeholder 4">
            <a:extLst>
              <a:ext uri="{FF2B5EF4-FFF2-40B4-BE49-F238E27FC236}">
                <a16:creationId xmlns:a16="http://schemas.microsoft.com/office/drawing/2014/main" id="{FDBC5803-2CC9-4698-912E-AA8E82BFC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4B8E7-A38C-48E7-8430-3FC10AD830DB}"/>
              </a:ext>
            </a:extLst>
          </p:cNvPr>
          <p:cNvSpPr>
            <a:spLocks noGrp="1"/>
          </p:cNvSpPr>
          <p:nvPr>
            <p:ph type="sldNum" sz="quarter" idx="12"/>
          </p:nvPr>
        </p:nvSpPr>
        <p:spPr/>
        <p:txBody>
          <a:bodyPr/>
          <a:lstStyle/>
          <a:p>
            <a:fld id="{FA73BF95-F044-4C56-A7A0-C517FE9A2CEF}" type="slidenum">
              <a:rPr lang="en-US" smtClean="0"/>
              <a:t>‹#›</a:t>
            </a:fld>
            <a:endParaRPr lang="en-US"/>
          </a:p>
        </p:txBody>
      </p:sp>
    </p:spTree>
    <p:extLst>
      <p:ext uri="{BB962C8B-B14F-4D97-AF65-F5344CB8AC3E}">
        <p14:creationId xmlns:p14="http://schemas.microsoft.com/office/powerpoint/2010/main" val="5536268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90" y="121332"/>
            <a:ext cx="8620223" cy="592562"/>
          </a:xfrm>
        </p:spPr>
        <p:txBody>
          <a:bodyPr anchor="ctr"/>
          <a:lstStyle>
            <a:lvl1pPr>
              <a:defRPr sz="135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8671900" y="6542277"/>
            <a:ext cx="314256" cy="86499"/>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715" algn="ctr"/>
            <a:fld id="{81D60167-4931-47E6-BA6A-407CBD079E47}" type="slidenum">
              <a:rPr lang="en-US" sz="562" smtClean="0">
                <a:solidFill>
                  <a:srgbClr val="808080"/>
                </a:solidFill>
                <a:latin typeface="Century Gothic" panose="020B0502020202020204" pitchFamily="34" charset="0"/>
              </a:rPr>
              <a:pPr marL="10715" algn="ctr"/>
              <a:t>‹#›</a:t>
            </a:fld>
            <a:endParaRPr lang="en-US" sz="562">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261889" y="713894"/>
            <a:ext cx="8606078"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73372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90" y="121332"/>
            <a:ext cx="8620223" cy="592562"/>
          </a:xfrm>
        </p:spPr>
        <p:txBody>
          <a:bodyPr anchor="ctr"/>
          <a:lstStyle>
            <a:lvl1pPr>
              <a:defRPr sz="135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8671900" y="6542277"/>
            <a:ext cx="314256" cy="86499"/>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715" algn="ctr"/>
            <a:fld id="{81D60167-4931-47E6-BA6A-407CBD079E47}" type="slidenum">
              <a:rPr lang="en-US" sz="562" smtClean="0">
                <a:solidFill>
                  <a:srgbClr val="808080"/>
                </a:solidFill>
                <a:latin typeface="Century Gothic" panose="020B0502020202020204" pitchFamily="34" charset="0"/>
              </a:rPr>
              <a:pPr marL="10715" algn="ctr"/>
              <a:t>‹#›</a:t>
            </a:fld>
            <a:endParaRPr lang="en-US" sz="562">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261889" y="713894"/>
            <a:ext cx="8606078"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23846623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90" y="121332"/>
            <a:ext cx="8620223" cy="592562"/>
          </a:xfrm>
        </p:spPr>
        <p:txBody>
          <a:bodyPr anchor="ctr"/>
          <a:lstStyle>
            <a:lvl1pPr>
              <a:defRPr sz="135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8671900" y="6542277"/>
            <a:ext cx="314256" cy="86499"/>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715" algn="ctr"/>
            <a:fld id="{81D60167-4931-47E6-BA6A-407CBD079E47}" type="slidenum">
              <a:rPr lang="en-US" sz="562" smtClean="0">
                <a:solidFill>
                  <a:srgbClr val="808080"/>
                </a:solidFill>
                <a:latin typeface="Century Gothic" panose="020B0502020202020204" pitchFamily="34" charset="0"/>
              </a:rPr>
              <a:pPr marL="10715" algn="ctr"/>
              <a:t>‹#›</a:t>
            </a:fld>
            <a:endParaRPr lang="en-US" sz="562">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261889" y="713894"/>
            <a:ext cx="8606078"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5265649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F762CD-196E-45BE-8DE5-FD6235E9815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15A12-46DB-4EB2-A5B3-6F888D1BC636}" type="slidenum">
              <a:rPr lang="en-US" smtClean="0"/>
              <a:t>‹#›</a:t>
            </a:fld>
            <a:endParaRPr lang="en-US"/>
          </a:p>
        </p:txBody>
      </p:sp>
    </p:spTree>
    <p:extLst>
      <p:ext uri="{BB962C8B-B14F-4D97-AF65-F5344CB8AC3E}">
        <p14:creationId xmlns:p14="http://schemas.microsoft.com/office/powerpoint/2010/main" val="156754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Office of Rural Health</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752" r:id="rId2"/>
    <p:sldLayoutId id="2147483675" r:id="rId3"/>
    <p:sldLayoutId id="2147483676" r:id="rId4"/>
    <p:sldLayoutId id="2147483677" r:id="rId5"/>
    <p:sldLayoutId id="2147483753" r:id="rId6"/>
    <p:sldLayoutId id="2147483691" r:id="rId7"/>
    <p:sldLayoutId id="2147483692" r:id="rId8"/>
    <p:sldLayoutId id="2147483754" r:id="rId9"/>
    <p:sldLayoutId id="2147483696" r:id="rId10"/>
    <p:sldLayoutId id="2147483698"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3"/>
            <a:ext cx="5486400" cy="365125"/>
          </a:xfrm>
          <a:prstGeom prst="rect">
            <a:avLst/>
          </a:prstGeom>
        </p:spPr>
        <p:txBody>
          <a:bodyPr vert="horz" lIns="91440" tIns="45720" rIns="91440" bIns="45720" rtlCol="0" anchor="ctr"/>
          <a:lstStyle>
            <a:lvl1pPr algn="l">
              <a:defRPr sz="750">
                <a:solidFill>
                  <a:schemeClr val="tx1"/>
                </a:solidFill>
                <a:latin typeface="Franklin Gothic Demi Cond" panose="020B0706030402020204" pitchFamily="34" charset="0"/>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0187181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8" r:id="rId13"/>
    <p:sldLayoutId id="2147483679" r:id="rId14"/>
    <p:sldLayoutId id="2147483680" r:id="rId15"/>
    <p:sldLayoutId id="2147483681" r:id="rId16"/>
    <p:sldLayoutId id="2147483683" r:id="rId17"/>
    <p:sldLayoutId id="2147483684" r:id="rId18"/>
    <p:sldLayoutId id="2147483685" r:id="rId19"/>
    <p:sldLayoutId id="2147483686"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 id="2147483712" r:id="rId34"/>
    <p:sldLayoutId id="2147483713" r:id="rId35"/>
    <p:sldLayoutId id="2147483714" r:id="rId36"/>
    <p:sldLayoutId id="2147483715" r:id="rId37"/>
    <p:sldLayoutId id="2147483716" r:id="rId38"/>
    <p:sldLayoutId id="2147483717" r:id="rId39"/>
    <p:sldLayoutId id="2147483718" r:id="rId40"/>
    <p:sldLayoutId id="2147483719" r:id="rId41"/>
    <p:sldLayoutId id="2147483720" r:id="rId42"/>
    <p:sldLayoutId id="2147483721" r:id="rId43"/>
    <p:sldLayoutId id="2147483722" r:id="rId44"/>
    <p:sldLayoutId id="2147483723" r:id="rId45"/>
    <p:sldLayoutId id="2147483724" r:id="rId46"/>
    <p:sldLayoutId id="2147483725" r:id="rId47"/>
    <p:sldLayoutId id="2147483726" r:id="rId48"/>
    <p:sldLayoutId id="2147483727" r:id="rId49"/>
    <p:sldLayoutId id="2147483728" r:id="rId50"/>
    <p:sldLayoutId id="2147483729" r:id="rId51"/>
    <p:sldLayoutId id="2147483730" r:id="rId52"/>
    <p:sldLayoutId id="2147483731" r:id="rId53"/>
    <p:sldLayoutId id="2147483732" r:id="rId54"/>
    <p:sldLayoutId id="2147483733" r:id="rId55"/>
    <p:sldLayoutId id="2147483734" r:id="rId56"/>
    <p:sldLayoutId id="2147483735" r:id="rId57"/>
    <p:sldLayoutId id="2147483736" r:id="rId58"/>
    <p:sldLayoutId id="2147483737" r:id="rId59"/>
    <p:sldLayoutId id="2147483738" r:id="rId60"/>
    <p:sldLayoutId id="2147483739" r:id="rId61"/>
    <p:sldLayoutId id="2147483740" r:id="rId62"/>
    <p:sldLayoutId id="2147483741" r:id="rId63"/>
    <p:sldLayoutId id="2147483742" r:id="rId64"/>
    <p:sldLayoutId id="2147483743" r:id="rId65"/>
    <p:sldLayoutId id="2147483744" r:id="rId66"/>
    <p:sldLayoutId id="2147483745" r:id="rId67"/>
    <p:sldLayoutId id="2147483747" r:id="rId68"/>
    <p:sldLayoutId id="2147483748" r:id="rId69"/>
    <p:sldLayoutId id="2147483749" r:id="rId70"/>
    <p:sldLayoutId id="2147483750" r:id="rId71"/>
  </p:sldLayoutIdLst>
  <p:hf sldNum="0" hdr="0" ftr="0" dt="0"/>
  <p:txStyles>
    <p:titleStyle>
      <a:lvl1pPr algn="l" defTabSz="514350" rtl="0" eaLnBrk="1" latinLnBrk="0" hangingPunct="1">
        <a:lnSpc>
          <a:spcPct val="90000"/>
        </a:lnSpc>
        <a:spcBef>
          <a:spcPct val="0"/>
        </a:spcBef>
        <a:buNone/>
        <a:defRPr sz="2700" kern="1200">
          <a:solidFill>
            <a:srgbClr val="002060"/>
          </a:solidFill>
          <a:latin typeface="Franklin Gothic Demi Cond" panose="020B0706030402020204" pitchFamily="34"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100" kern="1200">
          <a:solidFill>
            <a:schemeClr val="tx1"/>
          </a:solidFill>
          <a:latin typeface="Franklin Gothic Medium" panose="020B0603020102020204" pitchFamily="34" charset="0"/>
          <a:ea typeface="+mn-ea"/>
          <a:cs typeface="+mn-cs"/>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500" kern="1200">
          <a:solidFill>
            <a:schemeClr val="tx1"/>
          </a:solidFill>
          <a:latin typeface="Franklin Gothic Medium" panose="020B0603020102020204" pitchFamily="34"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6.png"/><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ncdhhs.gov/media/15083/open" TargetMode="External"/><Relationship Id="rId3" Type="http://schemas.openxmlformats.org/officeDocument/2006/relationships/hyperlink" Target="https://www.ncdhhs.gov/conflict-interest-verificationdoc/open" TargetMode="External"/><Relationship Id="rId7" Type="http://schemas.openxmlformats.org/officeDocument/2006/relationships/hyperlink" Target="https://www.ncdhhs.gov/federal-certificationsdoc/open" TargetMode="External"/><Relationship Id="rId2" Type="http://schemas.openxmlformats.org/officeDocument/2006/relationships/hyperlink" Target="https://www.ncdhhs.gov/media/15081/open" TargetMode="External"/><Relationship Id="rId1" Type="http://schemas.openxmlformats.org/officeDocument/2006/relationships/slideLayout" Target="../slideLayouts/slideLayout4.xml"/><Relationship Id="rId6" Type="http://schemas.openxmlformats.org/officeDocument/2006/relationships/hyperlink" Target="https://www.ncdhhs.gov/state-certificationsdocx/open" TargetMode="External"/><Relationship Id="rId5" Type="http://schemas.openxmlformats.org/officeDocument/2006/relationships/hyperlink" Target="https://www.ncdhhs.gov/state-grant-certification-no-overdue-tax-debts/download?attachment" TargetMode="External"/><Relationship Id="rId4" Type="http://schemas.openxmlformats.org/officeDocument/2006/relationships/hyperlink" Target="https://www.ncdhhs.gov/irs-tax-exemption-form/download?attachment" TargetMode="External"/><Relationship Id="rId9" Type="http://schemas.openxmlformats.org/officeDocument/2006/relationships/hyperlink" Target="https://ncruralhealth.az1.qualtrics.com/CP/File.php?F=F_5coOZAbLsqLckc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hyperlink" Target="https://www.ncdhhs.gov/medication-assistance-program" TargetMode="External"/><Relationship Id="rId17" Type="http://schemas.openxmlformats.org/officeDocument/2006/relationships/hyperlink" Target="https://www.ncdhhs.gov/north-carolina-farmworker-health-program" TargetMode="External"/><Relationship Id="rId2" Type="http://schemas.openxmlformats.org/officeDocument/2006/relationships/notesSlide" Target="../notesSlides/notesSlide1.xml"/><Relationship Id="rId16" Type="http://schemas.openxmlformats.org/officeDocument/2006/relationships/image" Target="../media/image26.png"/><Relationship Id="rId20" Type="http://schemas.openxmlformats.org/officeDocument/2006/relationships/customXml" Target="../ink/ink5.xml"/><Relationship Id="rId1" Type="http://schemas.openxmlformats.org/officeDocument/2006/relationships/slideLayout" Target="../slideLayouts/slideLayout9.xml"/><Relationship Id="rId6" Type="http://schemas.openxmlformats.org/officeDocument/2006/relationships/hyperlink" Target="https://www.ncdhhs.gov/community-health-program" TargetMode="External"/><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25.png"/><Relationship Id="rId10" Type="http://schemas.openxmlformats.org/officeDocument/2006/relationships/hyperlink" Target="https://www.ncdhhs.gov/north-carolina-rural-hospital-program" TargetMode="External"/><Relationship Id="rId19" Type="http://schemas.openxmlformats.org/officeDocument/2006/relationships/hyperlink" Target="https://www.ncdhhs.gov/divisions/office-rural-health/office-rural-health-programs/analytics-and-innovations-program" TargetMode="External"/><Relationship Id="rId4" Type="http://schemas.openxmlformats.org/officeDocument/2006/relationships/hyperlink" Target="https://www.ncdhhs.gov/provider-recruitment-and-placement" TargetMode="External"/><Relationship Id="rId9" Type="http://schemas.openxmlformats.org/officeDocument/2006/relationships/image" Target="../media/image22.png"/><Relationship Id="rId14" Type="http://schemas.openxmlformats.org/officeDocument/2006/relationships/hyperlink" Target="https://www.ncdhhs.gov/divisions/office-rural-health/office-rural-health-programs/rural-health-information-technology-progra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bphc.hrsa.gov/sites/default/files/bphc/datareporting/pdf/2021-uds-manual.pdf" TargetMode="External"/><Relationship Id="rId4" Type="http://schemas.openxmlformats.org/officeDocument/2006/relationships/image" Target="../media/image52.sv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4.svg"/></Relationships>
</file>

<file path=ppt/slides/_rels/slide2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hyperlink" Target="https://www.ncdhhs.gov/rss.xml" TargetMode="External"/><Relationship Id="rId3" Type="http://schemas.openxmlformats.org/officeDocument/2006/relationships/hyperlink" Target="mailto:ateric.bell@dhhs.nc.gov" TargetMode="External"/><Relationship Id="rId7" Type="http://schemas.openxmlformats.org/officeDocument/2006/relationships/hyperlink" Target="https://www.facebook.com/ncorh" TargetMode="External"/><Relationship Id="rId2" Type="http://schemas.openxmlformats.org/officeDocument/2006/relationships/image" Target="../media/image59.png"/><Relationship Id="rId1" Type="http://schemas.openxmlformats.org/officeDocument/2006/relationships/slideLayout" Target="../slideLayouts/slideLayout9.xml"/><Relationship Id="rId6" Type="http://schemas.openxmlformats.org/officeDocument/2006/relationships/hyperlink" Target="https://www.youtube.com/user/ncdhhs/featured" TargetMode="External"/><Relationship Id="rId11" Type="http://schemas.openxmlformats.org/officeDocument/2006/relationships/hyperlink" Target="https://www.ncdhhs.gov/divisions/orh" TargetMode="External"/><Relationship Id="rId5" Type="http://schemas.openxmlformats.org/officeDocument/2006/relationships/hyperlink" Target="https://twitter.com/ncdhhs" TargetMode="External"/><Relationship Id="rId10" Type="http://schemas.openxmlformats.org/officeDocument/2006/relationships/hyperlink" Target="https://www.ncdhhs.gov/" TargetMode="External"/><Relationship Id="rId4" Type="http://schemas.openxmlformats.org/officeDocument/2006/relationships/hyperlink" Target="mailto:orh_hit@dhhs.nc.gov" TargetMode="External"/><Relationship Id="rId9" Type="http://schemas.openxmlformats.org/officeDocument/2006/relationships/hyperlink" Target="https://www.linkedin.com/company/nc-state-governmen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60.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43.svg"/><Relationship Id="rId7" Type="http://schemas.openxmlformats.org/officeDocument/2006/relationships/image" Target="../media/image47.svg"/><Relationship Id="rId12" Type="http://schemas.microsoft.com/office/2007/relationships/diagramDrawing" Target="../diagrams/drawing1.xml"/><Relationship Id="rId2"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46.png"/><Relationship Id="rId11" Type="http://schemas.openxmlformats.org/officeDocument/2006/relationships/diagramColors" Target="../diagrams/colors1.xml"/><Relationship Id="rId5" Type="http://schemas.openxmlformats.org/officeDocument/2006/relationships/image" Target="../media/image45.svg"/><Relationship Id="rId10" Type="http://schemas.openxmlformats.org/officeDocument/2006/relationships/diagramQuickStyle" Target="../diagrams/quickStyle1.xml"/><Relationship Id="rId4" Type="http://schemas.openxmlformats.org/officeDocument/2006/relationships/image" Target="../media/image44.png"/><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hiea.nc.gov/"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lIns="91440" tIns="45720" rIns="91440" bIns="45720" anchor="ctr">
            <a:noAutofit/>
          </a:bodyPr>
          <a:lstStyle/>
          <a:p>
            <a:r>
              <a:rPr lang="en-US" sz="1800">
                <a:latin typeface="Gotham Light" pitchFamily="50" charset="0"/>
                <a:cs typeface="Arial"/>
              </a:rPr>
              <a:t>NC Department of Health and Human Services </a:t>
            </a:r>
          </a:p>
          <a:p>
            <a:r>
              <a:rPr lang="en-US" sz="2400">
                <a:latin typeface="Arial"/>
                <a:cs typeface="Arial"/>
              </a:rPr>
              <a:t>Office of Rural Health</a:t>
            </a:r>
          </a:p>
          <a:p>
            <a:r>
              <a:rPr lang="en-US" sz="2400">
                <a:latin typeface="Arial"/>
                <a:cs typeface="Arial"/>
              </a:rPr>
              <a:t>NCHIT Virtual Behavioral Health Services Grant</a:t>
            </a:r>
            <a:endParaRPr lang="en-US" sz="2400"/>
          </a:p>
        </p:txBody>
      </p:sp>
      <p:sp>
        <p:nvSpPr>
          <p:cNvPr id="9" name="Text Placeholder 8"/>
          <p:cNvSpPr>
            <a:spLocks noGrp="1"/>
          </p:cNvSpPr>
          <p:nvPr>
            <p:ph type="body" sz="quarter" idx="11"/>
          </p:nvPr>
        </p:nvSpPr>
        <p:spPr>
          <a:xfrm>
            <a:off x="1915156" y="4071833"/>
            <a:ext cx="5774267" cy="948752"/>
          </a:xfrm>
        </p:spPr>
        <p:txBody>
          <a:bodyPr lIns="91440" tIns="45720" rIns="91440" bIns="45720" anchor="b">
            <a:noAutofit/>
          </a:bodyPr>
          <a:lstStyle/>
          <a:p>
            <a:r>
              <a:rPr lang="en-US" sz="2000">
                <a:latin typeface="Arial"/>
                <a:cs typeface="Arial"/>
              </a:rPr>
              <a:t>Request for Application Overview</a:t>
            </a:r>
            <a:endParaRPr lang="en-US" sz="2000"/>
          </a:p>
          <a:p>
            <a:r>
              <a:rPr lang="en-US" sz="2000">
                <a:latin typeface="Arial"/>
                <a:cs typeface="Arial"/>
              </a:rPr>
              <a:t>June 2022</a:t>
            </a:r>
          </a:p>
        </p:txBody>
      </p:sp>
      <p:sp>
        <p:nvSpPr>
          <p:cNvPr id="10" name="Text Placeholder 9"/>
          <p:cNvSpPr>
            <a:spLocks noGrp="1"/>
          </p:cNvSpPr>
          <p:nvPr>
            <p:ph type="body" sz="quarter" idx="12"/>
          </p:nvPr>
        </p:nvSpPr>
        <p:spPr>
          <a:xfrm>
            <a:off x="2768596" y="5383461"/>
            <a:ext cx="5774267" cy="488226"/>
          </a:xfrm>
        </p:spPr>
        <p:txBody>
          <a:bodyPr>
            <a:normAutofit/>
          </a:bodyPr>
          <a:lstStyle/>
          <a:p>
            <a:endParaRPr lang="en-US"/>
          </a:p>
          <a:p>
            <a:endParaRPr lang="en-US" sz="2000"/>
          </a:p>
        </p:txBody>
      </p:sp>
      <p:grpSp>
        <p:nvGrpSpPr>
          <p:cNvPr id="6" name="Group 5">
            <a:extLst>
              <a:ext uri="{FF2B5EF4-FFF2-40B4-BE49-F238E27FC236}">
                <a16:creationId xmlns:a16="http://schemas.microsoft.com/office/drawing/2014/main" id="{51B1AE3B-4C00-499C-BCCE-9B87831038A4}"/>
              </a:ext>
            </a:extLst>
          </p:cNvPr>
          <p:cNvGrpSpPr/>
          <p:nvPr/>
        </p:nvGrpSpPr>
        <p:grpSpPr>
          <a:xfrm>
            <a:off x="3606240" y="2806380"/>
            <a:ext cx="43920" cy="12960"/>
            <a:chOff x="3606240" y="2806380"/>
            <a:chExt cx="43920" cy="129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B206DAC-9562-4F8B-A45D-2AD60C235189}"/>
                    </a:ext>
                  </a:extLst>
                </p14:cNvPr>
                <p14:cNvContentPartPr/>
                <p14:nvPr/>
              </p14:nvContentPartPr>
              <p14:xfrm>
                <a:off x="3606240" y="2806380"/>
                <a:ext cx="360" cy="360"/>
              </p14:xfrm>
            </p:contentPart>
          </mc:Choice>
          <mc:Fallback xmlns="">
            <p:pic>
              <p:nvPicPr>
                <p:cNvPr id="2" name="Ink 1">
                  <a:extLst>
                    <a:ext uri="{FF2B5EF4-FFF2-40B4-BE49-F238E27FC236}">
                      <a16:creationId xmlns:a16="http://schemas.microsoft.com/office/drawing/2014/main" id="{AB206DAC-9562-4F8B-A45D-2AD60C235189}"/>
                    </a:ext>
                  </a:extLst>
                </p:cNvPr>
                <p:cNvPicPr/>
                <p:nvPr/>
              </p:nvPicPr>
              <p:blipFill>
                <a:blip r:embed="rId3"/>
                <a:stretch>
                  <a:fillRect/>
                </a:stretch>
              </p:blipFill>
              <p:spPr>
                <a:xfrm>
                  <a:off x="3597240" y="27973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F7D9812-0908-4C59-A50C-DAF3A1F83F47}"/>
                    </a:ext>
                  </a:extLst>
                </p14:cNvPr>
                <p14:cNvContentPartPr/>
                <p14:nvPr/>
              </p14:nvContentPartPr>
              <p14:xfrm>
                <a:off x="3644760" y="2818980"/>
                <a:ext cx="5400" cy="360"/>
              </p14:xfrm>
            </p:contentPart>
          </mc:Choice>
          <mc:Fallback xmlns="">
            <p:pic>
              <p:nvPicPr>
                <p:cNvPr id="3" name="Ink 2">
                  <a:extLst>
                    <a:ext uri="{FF2B5EF4-FFF2-40B4-BE49-F238E27FC236}">
                      <a16:creationId xmlns:a16="http://schemas.microsoft.com/office/drawing/2014/main" id="{FF7D9812-0908-4C59-A50C-DAF3A1F83F47}"/>
                    </a:ext>
                  </a:extLst>
                </p:cNvPr>
                <p:cNvPicPr/>
                <p:nvPr/>
              </p:nvPicPr>
              <p:blipFill>
                <a:blip r:embed="rId5"/>
                <a:stretch>
                  <a:fillRect/>
                </a:stretch>
              </p:blipFill>
              <p:spPr>
                <a:xfrm>
                  <a:off x="3635760" y="2809980"/>
                  <a:ext cx="2304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6853554-6337-489A-AE59-150778886810}"/>
                  </a:ext>
                </a:extLst>
              </p14:cNvPr>
              <p14:cNvContentPartPr/>
              <p14:nvPr/>
            </p14:nvContentPartPr>
            <p14:xfrm>
              <a:off x="5625840" y="3161700"/>
              <a:ext cx="360" cy="5760"/>
            </p14:xfrm>
          </p:contentPart>
        </mc:Choice>
        <mc:Fallback xmlns="">
          <p:pic>
            <p:nvPicPr>
              <p:cNvPr id="4" name="Ink 3">
                <a:extLst>
                  <a:ext uri="{FF2B5EF4-FFF2-40B4-BE49-F238E27FC236}">
                    <a16:creationId xmlns:a16="http://schemas.microsoft.com/office/drawing/2014/main" id="{86853554-6337-489A-AE59-150778886810}"/>
                  </a:ext>
                </a:extLst>
              </p:cNvPr>
              <p:cNvPicPr/>
              <p:nvPr/>
            </p:nvPicPr>
            <p:blipFill>
              <a:blip r:embed="rId7"/>
              <a:stretch>
                <a:fillRect/>
              </a:stretch>
            </p:blipFill>
            <p:spPr>
              <a:xfrm>
                <a:off x="5616840" y="3152700"/>
                <a:ext cx="18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88E8314-125B-415C-9E01-5BA13108C5D6}"/>
                  </a:ext>
                </a:extLst>
              </p14:cNvPr>
              <p14:cNvContentPartPr/>
              <p14:nvPr/>
            </p14:nvContentPartPr>
            <p14:xfrm>
              <a:off x="5625840" y="3187620"/>
              <a:ext cx="360" cy="360"/>
            </p14:xfrm>
          </p:contentPart>
        </mc:Choice>
        <mc:Fallback xmlns="">
          <p:pic>
            <p:nvPicPr>
              <p:cNvPr id="5" name="Ink 4">
                <a:extLst>
                  <a:ext uri="{FF2B5EF4-FFF2-40B4-BE49-F238E27FC236}">
                    <a16:creationId xmlns:a16="http://schemas.microsoft.com/office/drawing/2014/main" id="{488E8314-125B-415C-9E01-5BA13108C5D6}"/>
                  </a:ext>
                </a:extLst>
              </p:cNvPr>
              <p:cNvPicPr/>
              <p:nvPr/>
            </p:nvPicPr>
            <p:blipFill>
              <a:blip r:embed="rId3"/>
              <a:stretch>
                <a:fillRect/>
              </a:stretch>
            </p:blipFill>
            <p:spPr>
              <a:xfrm>
                <a:off x="5616840" y="3178620"/>
                <a:ext cx="18000" cy="18000"/>
              </a:xfrm>
              <a:prstGeom prst="rect">
                <a:avLst/>
              </a:prstGeom>
            </p:spPr>
          </p:pic>
        </mc:Fallback>
      </mc:AlternateContent>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267D-F9BF-433B-A080-D5485CE5CE3B}"/>
              </a:ext>
            </a:extLst>
          </p:cNvPr>
          <p:cNvSpPr>
            <a:spLocks noGrp="1"/>
          </p:cNvSpPr>
          <p:nvPr>
            <p:ph type="title"/>
          </p:nvPr>
        </p:nvSpPr>
        <p:spPr/>
        <p:txBody>
          <a:bodyPr lIns="91440" tIns="45720" rIns="91440" bIns="45720" anchor="t">
            <a:noAutofit/>
          </a:bodyPr>
          <a:lstStyle/>
          <a:p>
            <a:pPr algn="ctr"/>
            <a:r>
              <a:rPr lang="en-US" sz="3400">
                <a:solidFill>
                  <a:schemeClr val="tx1"/>
                </a:solidFill>
                <a:latin typeface="+mj-lt"/>
                <a:cs typeface="Arial"/>
              </a:rPr>
              <a:t>Performance Data Reporting</a:t>
            </a:r>
            <a:endParaRPr lang="en-US" sz="3400">
              <a:solidFill>
                <a:schemeClr val="tx1"/>
              </a:solidFill>
              <a:latin typeface="+mj-lt"/>
            </a:endParaRPr>
          </a:p>
        </p:txBody>
      </p:sp>
      <p:graphicFrame>
        <p:nvGraphicFramePr>
          <p:cNvPr id="130" name="Diagram 130">
            <a:extLst>
              <a:ext uri="{FF2B5EF4-FFF2-40B4-BE49-F238E27FC236}">
                <a16:creationId xmlns:a16="http://schemas.microsoft.com/office/drawing/2014/main" id="{AEDA9091-E59B-4AE4-9C55-A3CC369A4C10}"/>
              </a:ext>
            </a:extLst>
          </p:cNvPr>
          <p:cNvGraphicFramePr/>
          <p:nvPr>
            <p:extLst>
              <p:ext uri="{D42A27DB-BD31-4B8C-83A1-F6EECF244321}">
                <p14:modId xmlns:p14="http://schemas.microsoft.com/office/powerpoint/2010/main" val="3819098183"/>
              </p:ext>
            </p:extLst>
          </p:nvPr>
        </p:nvGraphicFramePr>
        <p:xfrm>
          <a:off x="95234" y="1856330"/>
          <a:ext cx="8765862" cy="4190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9A5C155-8A8A-4948-AB1C-55CC4E8B6F84}"/>
              </a:ext>
            </a:extLst>
          </p:cNvPr>
          <p:cNvSpPr txBox="1"/>
          <p:nvPr/>
        </p:nvSpPr>
        <p:spPr>
          <a:xfrm>
            <a:off x="827690" y="6227379"/>
            <a:ext cx="7827579" cy="369332"/>
          </a:xfrm>
          <a:prstGeom prst="rect">
            <a:avLst/>
          </a:prstGeom>
          <a:noFill/>
        </p:spPr>
        <p:txBody>
          <a:bodyPr wrap="square" lIns="91440" tIns="45720" rIns="91440" bIns="45720" rtlCol="0" anchor="t">
            <a:spAutoFit/>
          </a:bodyPr>
          <a:lstStyle/>
          <a:p>
            <a:pPr algn="ctr"/>
            <a:r>
              <a:rPr lang="en-US"/>
              <a:t>* </a:t>
            </a:r>
            <a:r>
              <a:rPr lang="en-US" sz="1500"/>
              <a:t>This is a tentative schedule and could updated based on ORH guidance</a:t>
            </a:r>
          </a:p>
        </p:txBody>
      </p:sp>
    </p:spTree>
    <p:extLst>
      <p:ext uri="{BB962C8B-B14F-4D97-AF65-F5344CB8AC3E}">
        <p14:creationId xmlns:p14="http://schemas.microsoft.com/office/powerpoint/2010/main" val="323937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1504-50AD-4B76-A69C-5DD489A68B4E}"/>
              </a:ext>
            </a:extLst>
          </p:cNvPr>
          <p:cNvSpPr>
            <a:spLocks noGrp="1"/>
          </p:cNvSpPr>
          <p:nvPr>
            <p:ph type="title"/>
          </p:nvPr>
        </p:nvSpPr>
        <p:spPr/>
        <p:txBody>
          <a:bodyPr/>
          <a:lstStyle/>
          <a:p>
            <a:r>
              <a:rPr lang="en-US"/>
              <a:t>Application Overview</a:t>
            </a:r>
            <a:br>
              <a:rPr lang="en-US"/>
            </a:br>
            <a:endParaRPr lang="en-US"/>
          </a:p>
        </p:txBody>
      </p:sp>
      <p:graphicFrame>
        <p:nvGraphicFramePr>
          <p:cNvPr id="5" name="Table 5">
            <a:extLst>
              <a:ext uri="{FF2B5EF4-FFF2-40B4-BE49-F238E27FC236}">
                <a16:creationId xmlns:a16="http://schemas.microsoft.com/office/drawing/2014/main" id="{DC63CD5B-246F-4C28-AE2B-4B8E45EC82A3}"/>
              </a:ext>
            </a:extLst>
          </p:cNvPr>
          <p:cNvGraphicFramePr>
            <a:graphicFrameLocks noGrp="1"/>
          </p:cNvGraphicFramePr>
          <p:nvPr>
            <p:extLst>
              <p:ext uri="{D42A27DB-BD31-4B8C-83A1-F6EECF244321}">
                <p14:modId xmlns:p14="http://schemas.microsoft.com/office/powerpoint/2010/main" val="2449075058"/>
              </p:ext>
            </p:extLst>
          </p:nvPr>
        </p:nvGraphicFramePr>
        <p:xfrm>
          <a:off x="1041918" y="1335887"/>
          <a:ext cx="7060164" cy="4336216"/>
        </p:xfrm>
        <a:graphic>
          <a:graphicData uri="http://schemas.openxmlformats.org/drawingml/2006/table">
            <a:tbl>
              <a:tblPr firstRow="1" bandRow="1">
                <a:tableStyleId>{21E4AEA4-8DFA-4A89-87EB-49C32662AFE0}</a:tableStyleId>
              </a:tblPr>
              <a:tblGrid>
                <a:gridCol w="4708850">
                  <a:extLst>
                    <a:ext uri="{9D8B030D-6E8A-4147-A177-3AD203B41FA5}">
                      <a16:colId xmlns:a16="http://schemas.microsoft.com/office/drawing/2014/main" val="2302094033"/>
                    </a:ext>
                  </a:extLst>
                </a:gridCol>
                <a:gridCol w="2351314">
                  <a:extLst>
                    <a:ext uri="{9D8B030D-6E8A-4147-A177-3AD203B41FA5}">
                      <a16:colId xmlns:a16="http://schemas.microsoft.com/office/drawing/2014/main" val="1044018193"/>
                    </a:ext>
                  </a:extLst>
                </a:gridCol>
              </a:tblGrid>
              <a:tr h="357009">
                <a:tc>
                  <a:txBody>
                    <a:bodyPr/>
                    <a:lstStyle/>
                    <a:p>
                      <a:r>
                        <a:rPr lang="en-US" sz="1600"/>
                        <a:t>Application Areas to be Completed</a:t>
                      </a:r>
                    </a:p>
                  </a:txBody>
                  <a:tcPr/>
                </a:tc>
                <a:tc>
                  <a:txBody>
                    <a:bodyPr/>
                    <a:lstStyle/>
                    <a:p>
                      <a:r>
                        <a:rPr lang="en-US" sz="1600"/>
                        <a:t>Points</a:t>
                      </a:r>
                    </a:p>
                  </a:txBody>
                  <a:tcPr/>
                </a:tc>
                <a:extLst>
                  <a:ext uri="{0D108BD9-81ED-4DB2-BD59-A6C34878D82A}">
                    <a16:rowId xmlns:a16="http://schemas.microsoft.com/office/drawing/2014/main" val="4071044013"/>
                  </a:ext>
                </a:extLst>
              </a:tr>
              <a:tr h="469426">
                <a:tc>
                  <a:txBody>
                    <a:bodyPr/>
                    <a:lstStyle/>
                    <a:p>
                      <a:pPr marL="285750" indent="-285750">
                        <a:buFont typeface="Wingdings" panose="05000000000000000000" pitchFamily="2" charset="2"/>
                        <a:buChar char="§"/>
                      </a:pPr>
                      <a:r>
                        <a:rPr lang="en-US" sz="1600"/>
                        <a:t>Overview of Organization</a:t>
                      </a:r>
                    </a:p>
                  </a:txBody>
                  <a:tcPr/>
                </a:tc>
                <a:tc>
                  <a:txBody>
                    <a:bodyPr/>
                    <a:lstStyle/>
                    <a:p>
                      <a:r>
                        <a:rPr lang="en-US" sz="1600"/>
                        <a:t>10 Points</a:t>
                      </a:r>
                    </a:p>
                  </a:txBody>
                  <a:tcPr/>
                </a:tc>
                <a:extLst>
                  <a:ext uri="{0D108BD9-81ED-4DB2-BD59-A6C34878D82A}">
                    <a16:rowId xmlns:a16="http://schemas.microsoft.com/office/drawing/2014/main" val="401793807"/>
                  </a:ext>
                </a:extLst>
              </a:tr>
              <a:tr h="469426">
                <a:tc>
                  <a:txBody>
                    <a:bodyPr/>
                    <a:lstStyle/>
                    <a:p>
                      <a:pPr marL="285750" indent="-285750">
                        <a:buFont typeface="Wingdings" panose="05000000000000000000" pitchFamily="2" charset="2"/>
                        <a:buChar char="§"/>
                      </a:pPr>
                      <a:r>
                        <a:rPr lang="en-US" sz="1600"/>
                        <a:t>Provider Documents</a:t>
                      </a:r>
                    </a:p>
                  </a:txBody>
                  <a:tcPr/>
                </a:tc>
                <a:tc>
                  <a:txBody>
                    <a:bodyPr/>
                    <a:lstStyle/>
                    <a:p>
                      <a:r>
                        <a:rPr lang="en-US" sz="1600"/>
                        <a:t>10 Points </a:t>
                      </a:r>
                    </a:p>
                  </a:txBody>
                  <a:tcPr/>
                </a:tc>
                <a:extLst>
                  <a:ext uri="{0D108BD9-81ED-4DB2-BD59-A6C34878D82A}">
                    <a16:rowId xmlns:a16="http://schemas.microsoft.com/office/drawing/2014/main" val="3088724338"/>
                  </a:ext>
                </a:extLst>
              </a:tr>
              <a:tr h="636619">
                <a:tc>
                  <a:txBody>
                    <a:bodyPr/>
                    <a:lstStyle/>
                    <a:p>
                      <a:pPr marL="285750" indent="-285750">
                        <a:buFont typeface="Wingdings" panose="05000000000000000000" pitchFamily="2" charset="2"/>
                        <a:buChar char="§"/>
                      </a:pPr>
                      <a:r>
                        <a:rPr lang="en-US" sz="1600"/>
                        <a:t>Budget</a:t>
                      </a:r>
                    </a:p>
                  </a:txBody>
                  <a:tcPr/>
                </a:tc>
                <a:tc>
                  <a:txBody>
                    <a:bodyPr/>
                    <a:lstStyle/>
                    <a:p>
                      <a:r>
                        <a:rPr lang="en-US" sz="1600"/>
                        <a:t>15 Points</a:t>
                      </a:r>
                    </a:p>
                  </a:txBody>
                  <a:tcPr/>
                </a:tc>
                <a:extLst>
                  <a:ext uri="{0D108BD9-81ED-4DB2-BD59-A6C34878D82A}">
                    <a16:rowId xmlns:a16="http://schemas.microsoft.com/office/drawing/2014/main" val="2510714434"/>
                  </a:ext>
                </a:extLst>
              </a:tr>
              <a:tr h="469426">
                <a:tc>
                  <a:txBody>
                    <a:bodyPr/>
                    <a:lstStyle/>
                    <a:p>
                      <a:pPr marL="285750" indent="-285750">
                        <a:buFont typeface="Wingdings" panose="05000000000000000000" pitchFamily="2" charset="2"/>
                        <a:buChar char="§"/>
                      </a:pPr>
                      <a:r>
                        <a:rPr lang="en-US" sz="1600"/>
                        <a:t>Community Need and Patient Population</a:t>
                      </a:r>
                    </a:p>
                  </a:txBody>
                  <a:tcPr/>
                </a:tc>
                <a:tc>
                  <a:txBody>
                    <a:bodyPr/>
                    <a:lstStyle/>
                    <a:p>
                      <a:r>
                        <a:rPr lang="en-US" sz="1600"/>
                        <a:t>15 Points</a:t>
                      </a:r>
                    </a:p>
                  </a:txBody>
                  <a:tcPr/>
                </a:tc>
                <a:extLst>
                  <a:ext uri="{0D108BD9-81ED-4DB2-BD59-A6C34878D82A}">
                    <a16:rowId xmlns:a16="http://schemas.microsoft.com/office/drawing/2014/main" val="124350085"/>
                  </a:ext>
                </a:extLst>
              </a:tr>
              <a:tr h="616651">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Project Description and Improved Access to Care</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kern="1200" noProof="0">
                          <a:solidFill>
                            <a:schemeClr val="dk1"/>
                          </a:solidFill>
                          <a:latin typeface="+mn-lt"/>
                          <a:ea typeface="+mn-ea"/>
                          <a:cs typeface="+mn-cs"/>
                        </a:rPr>
                        <a:t>20 Points</a:t>
                      </a:r>
                    </a:p>
                  </a:txBody>
                  <a:tcPr/>
                </a:tc>
                <a:extLst>
                  <a:ext uri="{0D108BD9-81ED-4DB2-BD59-A6C34878D82A}">
                    <a16:rowId xmlns:a16="http://schemas.microsoft.com/office/drawing/2014/main" val="3845838143"/>
                  </a:ext>
                </a:extLst>
              </a:tr>
              <a:tr h="494699">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Collaboration and Community Engagement</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15 Points</a:t>
                      </a:r>
                    </a:p>
                  </a:txBody>
                  <a:tcPr/>
                </a:tc>
                <a:extLst>
                  <a:ext uri="{0D108BD9-81ED-4DB2-BD59-A6C34878D82A}">
                    <a16:rowId xmlns:a16="http://schemas.microsoft.com/office/drawing/2014/main" val="2492522795"/>
                  </a:ext>
                </a:extLst>
              </a:tr>
              <a:tr h="411480">
                <a:tc>
                  <a:txBody>
                    <a:bodyPr/>
                    <a:lstStyle/>
                    <a:p>
                      <a:pPr marL="285750" marR="0" lvl="0" indent="-285750" algn="l" rtl="0" eaLnBrk="1" fontAlgn="auto" latinLnBrk="0" hangingPunct="1">
                        <a:lnSpc>
                          <a:spcPct val="100000"/>
                        </a:lnSpc>
                        <a:spcBef>
                          <a:spcPts val="0"/>
                        </a:spcBef>
                        <a:spcAft>
                          <a:spcPts val="0"/>
                        </a:spcAft>
                        <a:buClrTx/>
                        <a:buSzTx/>
                        <a:buFont typeface="Wingdings" panose="05000000000000000000" pitchFamily="2" charset="2"/>
                        <a:buChar char="§"/>
                      </a:pPr>
                      <a:r>
                        <a:rPr kumimoji="0" lang="en-US" sz="1600" b="0" i="0" u="none" strike="noStrike" kern="1200" cap="none" spc="0" normalizeH="0" baseline="0" noProof="0">
                          <a:ln>
                            <a:noFill/>
                          </a:ln>
                          <a:effectLst/>
                          <a:uLnTx/>
                          <a:uFillTx/>
                          <a:latin typeface="Arial"/>
                          <a:ea typeface="+mn-ea"/>
                          <a:cs typeface="+mn-cs"/>
                        </a:rPr>
                        <a:t>Project Evaluation and </a:t>
                      </a:r>
                      <a:r>
                        <a:rPr lang="en-US" sz="1600" b="0" i="0" u="none" strike="noStrike" kern="1200" cap="none" spc="0" normalizeH="0" baseline="0" noProof="0">
                          <a:ln>
                            <a:noFill/>
                          </a:ln>
                          <a:effectLst/>
                          <a:uLnTx/>
                          <a:uFillTx/>
                          <a:latin typeface="Arial"/>
                          <a:ea typeface="+mn-ea"/>
                          <a:cs typeface="+mn-cs"/>
                        </a:rPr>
                        <a:t>Return on Investment</a:t>
                      </a:r>
                      <a:endParaRPr kumimoji="0" lang="en-US" sz="16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15 Points </a:t>
                      </a:r>
                    </a:p>
                  </a:txBody>
                  <a:tcPr/>
                </a:tc>
                <a:extLst>
                  <a:ext uri="{0D108BD9-81ED-4DB2-BD59-A6C34878D82A}">
                    <a16:rowId xmlns:a16="http://schemas.microsoft.com/office/drawing/2014/main" val="1787252286"/>
                  </a:ext>
                </a:extLst>
              </a:tr>
              <a:tr h="411480">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TOTAL </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100 Points</a:t>
                      </a:r>
                    </a:p>
                  </a:txBody>
                  <a:tcPr/>
                </a:tc>
                <a:extLst>
                  <a:ext uri="{0D108BD9-81ED-4DB2-BD59-A6C34878D82A}">
                    <a16:rowId xmlns:a16="http://schemas.microsoft.com/office/drawing/2014/main" val="1981281385"/>
                  </a:ext>
                </a:extLst>
              </a:tr>
            </a:tbl>
          </a:graphicData>
        </a:graphic>
      </p:graphicFrame>
    </p:spTree>
    <p:extLst>
      <p:ext uri="{BB962C8B-B14F-4D97-AF65-F5344CB8AC3E}">
        <p14:creationId xmlns:p14="http://schemas.microsoft.com/office/powerpoint/2010/main" val="418062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671025" y="436677"/>
            <a:ext cx="7843267" cy="548640"/>
          </a:xfrm>
          <a:noFill/>
          <a:ln>
            <a:noFill/>
          </a:ln>
        </p:spPr>
        <p:txBody>
          <a:bodyPr vert="horz" wrap="square" lIns="91440" tIns="45720" rIns="91440" bIns="45720" rtlCol="0" anchor="ctr">
            <a:normAutofit fontScale="90000"/>
          </a:bodyPr>
          <a:lstStyle/>
          <a:p>
            <a:pPr defTabSz="914400"/>
            <a:br>
              <a:rPr lang="en-US" sz="2700" kern="1200">
                <a:latin typeface="+mj-lt"/>
                <a:ea typeface="+mj-ea"/>
                <a:cs typeface="+mj-cs"/>
              </a:rPr>
            </a:br>
            <a:r>
              <a:rPr lang="en-US" sz="2700" kern="1200">
                <a:solidFill>
                  <a:schemeClr val="tx1"/>
                </a:solidFill>
                <a:latin typeface="+mj-lt"/>
                <a:ea typeface="+mj-ea"/>
                <a:cs typeface="+mj-cs"/>
              </a:rPr>
              <a:t>					</a:t>
            </a:r>
            <a:br>
              <a:rPr lang="en-US" sz="2700" kern="1200">
                <a:latin typeface="+mj-lt"/>
                <a:ea typeface="+mj-ea"/>
                <a:cs typeface="+mj-cs"/>
              </a:rPr>
            </a:br>
            <a:r>
              <a:rPr lang="en-US" sz="3100" kern="1200">
                <a:solidFill>
                  <a:schemeClr val="tx1"/>
                </a:solidFill>
                <a:latin typeface="+mj-lt"/>
                <a:ea typeface="+mj-ea"/>
                <a:cs typeface="+mj-cs"/>
              </a:rPr>
              <a:t>Overview of Organization                          10 Points</a:t>
            </a:r>
            <a:br>
              <a:rPr lang="en-US" sz="2700" kern="1200">
                <a:latin typeface="+mj-lt"/>
                <a:ea typeface="+mj-ea"/>
                <a:cs typeface="+mj-cs"/>
              </a:rPr>
            </a:br>
            <a:r>
              <a:rPr lang="en-US" sz="2700" b="0" kern="1200">
                <a:solidFill>
                  <a:schemeClr val="tx1"/>
                </a:solidFill>
                <a:latin typeface="+mj-lt"/>
                <a:ea typeface="+mj-ea"/>
                <a:cs typeface="+mj-cs"/>
              </a:rPr>
              <a:t>.</a:t>
            </a:r>
          </a:p>
        </p:txBody>
      </p:sp>
      <p:sp>
        <p:nvSpPr>
          <p:cNvPr id="15" name="Text Placeholder 14">
            <a:extLst>
              <a:ext uri="{FF2B5EF4-FFF2-40B4-BE49-F238E27FC236}">
                <a16:creationId xmlns:a16="http://schemas.microsoft.com/office/drawing/2014/main" id="{C32D66DA-60E1-4539-8027-1C7A63BDE3EA}"/>
              </a:ext>
            </a:extLst>
          </p:cNvPr>
          <p:cNvSpPr>
            <a:spLocks noGrp="1"/>
          </p:cNvSpPr>
          <p:nvPr>
            <p:ph type="body" sz="quarter" idx="10"/>
          </p:nvPr>
        </p:nvSpPr>
        <p:spPr/>
        <p:txBody>
          <a:bodyPr lIns="91440" tIns="45720" rIns="91440" bIns="45720" anchor="t">
            <a:noAutofit/>
          </a:bodyPr>
          <a:lstStyle/>
          <a:p>
            <a:r>
              <a:rPr lang="en-US" sz="2200" kern="1200">
                <a:latin typeface="+mj-lt"/>
                <a:ea typeface="+mj-ea"/>
                <a:cs typeface="+mj-cs"/>
              </a:rPr>
              <a:t>These are questions regarding the hospital</a:t>
            </a:r>
            <a:r>
              <a:rPr lang="en-US" sz="2200">
                <a:latin typeface="+mj-lt"/>
                <a:ea typeface="+mj-ea"/>
                <a:cs typeface="+mj-cs"/>
              </a:rPr>
              <a:t>’s current telepsychiatry efforts, information regarding the distance site (s) and locations, information regarding the originating sites (all types that are listed) and the counties being served</a:t>
            </a:r>
            <a:endParaRPr lang="en-US" sz="2200">
              <a:latin typeface="+mj-lt"/>
              <a:ea typeface="+mj-ea"/>
              <a:cs typeface="Times New Roman"/>
            </a:endParaRPr>
          </a:p>
          <a:p>
            <a:r>
              <a:rPr lang="en-US" sz="2200">
                <a:latin typeface="+mj-lt"/>
                <a:ea typeface="+mj-ea"/>
                <a:cs typeface="+mj-cs"/>
              </a:rPr>
              <a:t>A maximum 3,000-character description of the organization applying is also required</a:t>
            </a:r>
            <a:endParaRPr lang="en-US" sz="2200">
              <a:solidFill>
                <a:schemeClr val="tx1"/>
              </a:solidFill>
              <a:latin typeface="+mj-lt"/>
              <a:ea typeface="+mj-ea"/>
              <a:cs typeface="Times New Roman"/>
            </a:endParaRPr>
          </a:p>
          <a:p>
            <a:endParaRPr lang="en-US" sz="2400"/>
          </a:p>
        </p:txBody>
      </p:sp>
    </p:spTree>
    <p:extLst>
      <p:ext uri="{BB962C8B-B14F-4D97-AF65-F5344CB8AC3E}">
        <p14:creationId xmlns:p14="http://schemas.microsoft.com/office/powerpoint/2010/main" val="960984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090D-2AEB-4EE1-B3B0-1066E8B6A9CC}"/>
              </a:ext>
            </a:extLst>
          </p:cNvPr>
          <p:cNvSpPr>
            <a:spLocks noGrp="1"/>
          </p:cNvSpPr>
          <p:nvPr>
            <p:ph type="title"/>
          </p:nvPr>
        </p:nvSpPr>
        <p:spPr>
          <a:noFill/>
          <a:ln>
            <a:noFill/>
          </a:ln>
        </p:spPr>
        <p:txBody>
          <a:bodyPr vert="horz" wrap="square" lIns="91440" tIns="45720" rIns="91440" bIns="45720" rtlCol="0" anchor="ctr">
            <a:normAutofit fontScale="90000"/>
          </a:bodyPr>
          <a:lstStyle/>
          <a:p>
            <a:br>
              <a:rPr lang="en-US" sz="1400" kern="1200">
                <a:latin typeface="+mj-lt"/>
                <a:ea typeface="+mj-ea"/>
                <a:cs typeface="+mj-cs"/>
              </a:rPr>
            </a:br>
            <a:r>
              <a:rPr lang="en-US" sz="3100" kern="1200">
                <a:solidFill>
                  <a:schemeClr val="tx1"/>
                </a:solidFill>
                <a:latin typeface="+mj-lt"/>
                <a:ea typeface="+mj-ea"/>
                <a:cs typeface="+mj-cs"/>
              </a:rPr>
              <a:t>Provider Documents 		                        10 Points</a:t>
            </a:r>
            <a:br>
              <a:rPr lang="en-US" sz="1400" kern="1200">
                <a:latin typeface="+mj-lt"/>
                <a:ea typeface="+mj-ea"/>
                <a:cs typeface="+mj-cs"/>
              </a:rPr>
            </a:br>
            <a:br>
              <a:rPr lang="en-US" sz="1400" kern="1200">
                <a:latin typeface="+mj-lt"/>
                <a:ea typeface="+mj-ea"/>
                <a:cs typeface="+mj-cs"/>
              </a:rPr>
            </a:br>
            <a:endParaRPr lang="en-US" sz="1800" b="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2513246E-9A9D-41D9-9FE7-94B386E195F6}"/>
              </a:ext>
            </a:extLst>
          </p:cNvPr>
          <p:cNvSpPr>
            <a:spLocks noGrp="1"/>
          </p:cNvSpPr>
          <p:nvPr>
            <p:ph type="body" sz="quarter" idx="10"/>
          </p:nvPr>
        </p:nvSpPr>
        <p:spPr/>
        <p:txBody>
          <a:bodyPr/>
          <a:lstStyle/>
          <a:p>
            <a:pPr marL="0" indent="0">
              <a:buNone/>
            </a:pPr>
            <a:r>
              <a:rPr lang="en-US" sz="1400" b="0" kern="1200">
                <a:solidFill>
                  <a:schemeClr val="tx1"/>
                </a:solidFill>
                <a:latin typeface="+mj-lt"/>
                <a:ea typeface="+mj-ea"/>
                <a:cs typeface="+mj-cs"/>
              </a:rPr>
              <a:t>Have all the requested provider documents been provided with the application?</a:t>
            </a:r>
            <a:br>
              <a:rPr lang="en-US" sz="3600" b="0">
                <a:latin typeface="+mj-lt"/>
                <a:ea typeface="+mj-ea"/>
                <a:cs typeface="+mj-cs"/>
              </a:rPr>
            </a:br>
            <a:r>
              <a:rPr lang="en-US" sz="1400" b="0">
                <a:latin typeface="+mj-lt"/>
                <a:ea typeface="+mj-ea"/>
                <a:cs typeface="+mj-cs"/>
              </a:rPr>
              <a:t> </a:t>
            </a:r>
            <a:br>
              <a:rPr lang="en-US" sz="3600" b="0">
                <a:latin typeface="+mj-lt"/>
                <a:ea typeface="+mj-ea"/>
                <a:cs typeface="+mj-cs"/>
              </a:rPr>
            </a:br>
            <a:r>
              <a:rPr lang="en-US" sz="1400" b="1">
                <a:solidFill>
                  <a:srgbClr val="092940"/>
                </a:solidFill>
                <a:effectLst/>
                <a:latin typeface="+mj-lt"/>
                <a:ea typeface="Times New Roman" panose="02020603050405020304" pitchFamily="18" charset="0"/>
                <a:cs typeface="Times New Roman" panose="02020603050405020304" pitchFamily="18" charset="0"/>
              </a:rPr>
              <a:t>Required Documents - Non-Governmental Entities</a:t>
            </a:r>
            <a:br>
              <a:rPr lang="en-US" sz="1400" b="1">
                <a:solidFill>
                  <a:srgbClr val="243F60"/>
                </a:solidFill>
                <a:effectLst/>
                <a:latin typeface="+mj-lt"/>
                <a:ea typeface="Times New Roman" panose="02020603050405020304" pitchFamily="18" charset="0"/>
                <a:cs typeface="Times New Roman" panose="02020603050405020304" pitchFamily="18" charset="0"/>
              </a:rPr>
            </a:br>
            <a:r>
              <a:rPr lang="en-US" sz="1400" b="0">
                <a:solidFill>
                  <a:schemeClr val="tx1"/>
                </a:solidFill>
                <a:latin typeface="+mj-lt"/>
                <a:ea typeface="+mj-ea"/>
                <a:cs typeface="+mj-cs"/>
              </a:rPr>
              <a:t>	</a:t>
            </a:r>
            <a:br>
              <a:rPr lang="en-US" sz="1400" b="0">
                <a:latin typeface="+mj-lt"/>
                <a:ea typeface="+mj-ea"/>
                <a:cs typeface="+mj-cs"/>
              </a:rPr>
            </a:br>
            <a:r>
              <a:rPr lang="en-US" sz="1400" b="1" u="sng">
                <a:solidFill>
                  <a:srgbClr val="397AAC"/>
                </a:solidFill>
                <a:effectLst/>
                <a:latin typeface="+mj-lt"/>
                <a:ea typeface="Times New Roman" panose="02020603050405020304" pitchFamily="18" charset="0"/>
                <a:hlinkClick r:id="rId2"/>
              </a:rPr>
              <a:t>Conflict of Interest Acknowledgement and Policy</a:t>
            </a:r>
            <a:br>
              <a:rPr lang="en-US" sz="1400">
                <a:effectLst/>
                <a:latin typeface="+mj-lt"/>
                <a:ea typeface="Times New Roman" panose="02020603050405020304" pitchFamily="18" charset="0"/>
              </a:rPr>
            </a:br>
            <a:r>
              <a:rPr lang="en-US" sz="1400" b="1" u="sng">
                <a:solidFill>
                  <a:srgbClr val="397AAC"/>
                </a:solidFill>
                <a:effectLst/>
                <a:latin typeface="+mj-lt"/>
                <a:ea typeface="Times New Roman" panose="02020603050405020304" pitchFamily="18" charset="0"/>
                <a:hlinkClick r:id="rId3"/>
              </a:rPr>
              <a:t>Conflict of Interest Verification</a:t>
            </a:r>
            <a:br>
              <a:rPr lang="en-US" sz="1400">
                <a:effectLst/>
                <a:latin typeface="+mj-lt"/>
                <a:ea typeface="Times New Roman" panose="02020603050405020304" pitchFamily="18" charset="0"/>
              </a:rPr>
            </a:br>
            <a:r>
              <a:rPr lang="en-US" sz="1400" b="1" u="sng">
                <a:solidFill>
                  <a:srgbClr val="397AAC"/>
                </a:solidFill>
                <a:effectLst/>
                <a:latin typeface="+mj-lt"/>
                <a:ea typeface="Times New Roman" panose="02020603050405020304" pitchFamily="18" charset="0"/>
                <a:hlinkClick r:id="rId4" tooltip="IRS Tax Exemption Form"/>
              </a:rPr>
              <a:t>IRS Tax Exemption Form</a:t>
            </a:r>
            <a:br>
              <a:rPr lang="en-US" sz="1400">
                <a:effectLst/>
                <a:latin typeface="+mj-lt"/>
                <a:ea typeface="Times New Roman" panose="02020603050405020304" pitchFamily="18" charset="0"/>
              </a:rPr>
            </a:br>
            <a:r>
              <a:rPr lang="en-US" sz="1400" b="1" u="sng">
                <a:solidFill>
                  <a:srgbClr val="3389CC"/>
                </a:solidFill>
                <a:effectLst/>
                <a:latin typeface="+mj-lt"/>
                <a:ea typeface="Times New Roman" panose="02020603050405020304" pitchFamily="18" charset="0"/>
                <a:hlinkClick r:id="rId5" tooltip="State Grant Certification - No Overdue Tax Debts"/>
              </a:rPr>
              <a:t>State Grant Certification - No Overdue Tax Debts</a:t>
            </a:r>
            <a:r>
              <a:rPr lang="en-US" sz="1400" b="1">
                <a:solidFill>
                  <a:srgbClr val="000000"/>
                </a:solidFill>
                <a:effectLst/>
                <a:latin typeface="+mj-lt"/>
                <a:ea typeface="Times New Roman" panose="02020603050405020304" pitchFamily="18" charset="0"/>
              </a:rPr>
              <a:t> </a:t>
            </a:r>
            <a:r>
              <a:rPr lang="en-US" sz="1400" b="1" i="1">
                <a:solidFill>
                  <a:srgbClr val="000000"/>
                </a:solidFill>
                <a:effectLst/>
                <a:latin typeface="+mj-lt"/>
                <a:ea typeface="Times New Roman" panose="02020603050405020304" pitchFamily="18" charset="0"/>
              </a:rPr>
              <a:t>Note: THIS IS THE ONLY FORM THAT MUST BE NOTARIZED.</a:t>
            </a:r>
            <a:br>
              <a:rPr lang="en-US" sz="1400">
                <a:effectLst/>
                <a:latin typeface="+mj-lt"/>
                <a:ea typeface="Times New Roman" panose="02020603050405020304" pitchFamily="18" charset="0"/>
              </a:rPr>
            </a:br>
            <a:r>
              <a:rPr lang="en-US" sz="1400" b="1" u="sng">
                <a:solidFill>
                  <a:srgbClr val="397AAC"/>
                </a:solidFill>
                <a:effectLst/>
                <a:latin typeface="+mj-lt"/>
                <a:ea typeface="Times New Roman" panose="02020603050405020304" pitchFamily="18" charset="0"/>
                <a:hlinkClick r:id="rId6"/>
              </a:rPr>
              <a:t>State Certification</a:t>
            </a:r>
            <a:br>
              <a:rPr lang="en-US" sz="1400">
                <a:effectLst/>
                <a:latin typeface="+mj-lt"/>
                <a:ea typeface="Times New Roman" panose="02020603050405020304" pitchFamily="18" charset="0"/>
              </a:rPr>
            </a:br>
            <a:r>
              <a:rPr lang="en-US" sz="1400" b="1" u="sng">
                <a:solidFill>
                  <a:srgbClr val="397AAC"/>
                </a:solidFill>
                <a:effectLst/>
                <a:latin typeface="+mj-lt"/>
                <a:ea typeface="Times New Roman" panose="02020603050405020304" pitchFamily="18" charset="0"/>
                <a:hlinkClick r:id="rId7"/>
              </a:rPr>
              <a:t>Federal Certifications</a:t>
            </a:r>
            <a:br>
              <a:rPr lang="en-US" sz="1400">
                <a:effectLst/>
                <a:latin typeface="+mj-lt"/>
                <a:ea typeface="Times New Roman" panose="02020603050405020304" pitchFamily="18" charset="0"/>
              </a:rPr>
            </a:br>
            <a:r>
              <a:rPr lang="en-US" sz="1400" b="1" u="sng">
                <a:solidFill>
                  <a:srgbClr val="397AAC"/>
                </a:solidFill>
                <a:effectLst/>
                <a:latin typeface="+mj-lt"/>
                <a:ea typeface="Times New Roman" panose="02020603050405020304" pitchFamily="18" charset="0"/>
                <a:hlinkClick r:id="rId8"/>
              </a:rPr>
              <a:t>EO224 COVID Vaccination and Testing</a:t>
            </a:r>
            <a:br>
              <a:rPr lang="en-US" sz="1400">
                <a:effectLst/>
                <a:latin typeface="+mj-lt"/>
                <a:ea typeface="Times New Roman" panose="02020603050405020304" pitchFamily="18" charset="0"/>
              </a:rPr>
            </a:br>
            <a:r>
              <a:rPr lang="en-US" sz="1400" b="1" u="sng">
                <a:solidFill>
                  <a:srgbClr val="000000"/>
                </a:solidFill>
                <a:effectLst/>
                <a:latin typeface="+mj-lt"/>
                <a:ea typeface="Times New Roman" panose="02020603050405020304" pitchFamily="18" charset="0"/>
                <a:hlinkClick r:id="rId9"/>
              </a:rPr>
              <a:t>Federal Funding Accountability and Transparency Act</a:t>
            </a:r>
            <a:br>
              <a:rPr lang="en-US" sz="1400">
                <a:effectLst/>
                <a:latin typeface="+mj-lt"/>
                <a:ea typeface="Times New Roman" panose="02020603050405020304" pitchFamily="18" charset="0"/>
              </a:rPr>
            </a:br>
            <a:br>
              <a:rPr lang="en-US" sz="1400">
                <a:effectLst/>
                <a:latin typeface="+mj-lt"/>
                <a:ea typeface="Times New Roman" panose="02020603050405020304" pitchFamily="18" charset="0"/>
              </a:rPr>
            </a:br>
            <a:br>
              <a:rPr lang="en-US" sz="1400">
                <a:effectLst/>
                <a:latin typeface="+mj-lt"/>
                <a:ea typeface="Times New Roman" panose="02020603050405020304" pitchFamily="18" charset="0"/>
              </a:rPr>
            </a:br>
            <a:r>
              <a:rPr lang="en-US" sz="1400" b="1">
                <a:solidFill>
                  <a:srgbClr val="092940"/>
                </a:solidFill>
                <a:effectLst/>
                <a:latin typeface="+mj-lt"/>
                <a:ea typeface="Times New Roman" panose="02020603050405020304" pitchFamily="18" charset="0"/>
                <a:cs typeface="Times New Roman" panose="02020603050405020304" pitchFamily="18" charset="0"/>
              </a:rPr>
              <a:t>Required Documents – Governmental Entities</a:t>
            </a:r>
            <a:br>
              <a:rPr lang="en-US" sz="1400" b="1">
                <a:solidFill>
                  <a:srgbClr val="243F60"/>
                </a:solidFill>
                <a:effectLst/>
                <a:latin typeface="+mj-lt"/>
                <a:ea typeface="Times New Roman" panose="02020603050405020304" pitchFamily="18" charset="0"/>
                <a:cs typeface="Times New Roman" panose="02020603050405020304" pitchFamily="18" charset="0"/>
              </a:rPr>
            </a:br>
            <a:br>
              <a:rPr lang="en-US" sz="1400" b="1">
                <a:solidFill>
                  <a:srgbClr val="243F60"/>
                </a:solidFill>
                <a:effectLst/>
                <a:latin typeface="+mj-lt"/>
                <a:ea typeface="Times New Roman" panose="02020603050405020304" pitchFamily="18" charset="0"/>
                <a:cs typeface="Times New Roman" panose="02020603050405020304" pitchFamily="18" charset="0"/>
              </a:rPr>
            </a:br>
            <a:r>
              <a:rPr lang="en-US" sz="1400" b="1" u="sng">
                <a:solidFill>
                  <a:srgbClr val="397AAC"/>
                </a:solidFill>
                <a:effectLst/>
                <a:latin typeface="+mj-lt"/>
                <a:ea typeface="Times New Roman" panose="02020603050405020304" pitchFamily="18" charset="0"/>
                <a:hlinkClick r:id="rId6"/>
              </a:rPr>
              <a:t>State Certification</a:t>
            </a:r>
            <a:br>
              <a:rPr lang="en-US" sz="1400">
                <a:effectLst/>
                <a:latin typeface="+mj-lt"/>
                <a:ea typeface="Times New Roman" panose="02020603050405020304" pitchFamily="18" charset="0"/>
              </a:rPr>
            </a:br>
            <a:r>
              <a:rPr lang="en-US" sz="1400" b="1" u="sng">
                <a:solidFill>
                  <a:srgbClr val="397AAC"/>
                </a:solidFill>
                <a:effectLst/>
                <a:latin typeface="+mj-lt"/>
                <a:ea typeface="Times New Roman" panose="02020603050405020304" pitchFamily="18" charset="0"/>
                <a:hlinkClick r:id="rId7"/>
              </a:rPr>
              <a:t>Federal Certifications</a:t>
            </a:r>
            <a:br>
              <a:rPr lang="en-US" sz="1400">
                <a:effectLst/>
                <a:latin typeface="+mj-lt"/>
                <a:ea typeface="Times New Roman" panose="02020603050405020304" pitchFamily="18" charset="0"/>
              </a:rPr>
            </a:br>
            <a:r>
              <a:rPr lang="en-US" sz="1400" b="1" u="sng">
                <a:solidFill>
                  <a:srgbClr val="397AAC"/>
                </a:solidFill>
                <a:effectLst/>
                <a:latin typeface="+mj-lt"/>
                <a:ea typeface="Times New Roman" panose="02020603050405020304" pitchFamily="18" charset="0"/>
                <a:hlinkClick r:id="rId8"/>
              </a:rPr>
              <a:t>EO224 COVID Vaccination and Testing</a:t>
            </a:r>
            <a:br>
              <a:rPr lang="en-US" sz="1400">
                <a:effectLst/>
                <a:latin typeface="+mj-lt"/>
                <a:ea typeface="Times New Roman" panose="02020603050405020304" pitchFamily="18" charset="0"/>
              </a:rPr>
            </a:br>
            <a:r>
              <a:rPr lang="en-US" sz="1400" b="1" u="sng">
                <a:solidFill>
                  <a:srgbClr val="000000"/>
                </a:solidFill>
                <a:effectLst/>
                <a:latin typeface="+mj-lt"/>
                <a:ea typeface="Times New Roman" panose="02020603050405020304" pitchFamily="18" charset="0"/>
                <a:hlinkClick r:id="rId9"/>
              </a:rPr>
              <a:t>Federal Funding Accountability and Transparency Act</a:t>
            </a:r>
            <a:br>
              <a:rPr lang="en-US" sz="2800">
                <a:effectLst/>
                <a:latin typeface="Times New Roman" panose="02020603050405020304" pitchFamily="18" charset="0"/>
                <a:ea typeface="Times New Roman" panose="02020603050405020304" pitchFamily="18" charset="0"/>
              </a:rPr>
            </a:br>
            <a:br>
              <a:rPr lang="en-US" sz="3600" b="0" kern="1200">
                <a:latin typeface="+mj-lt"/>
                <a:ea typeface="+mj-ea"/>
                <a:cs typeface="+mj-cs"/>
              </a:rPr>
            </a:br>
            <a:endParaRPr lang="en-US"/>
          </a:p>
        </p:txBody>
      </p:sp>
    </p:spTree>
    <p:extLst>
      <p:ext uri="{BB962C8B-B14F-4D97-AF65-F5344CB8AC3E}">
        <p14:creationId xmlns:p14="http://schemas.microsoft.com/office/powerpoint/2010/main" val="296841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C414-D9DD-49A4-8A0E-DA1D8DEF2217}"/>
              </a:ext>
            </a:extLst>
          </p:cNvPr>
          <p:cNvSpPr>
            <a:spLocks noGrp="1"/>
          </p:cNvSpPr>
          <p:nvPr>
            <p:ph type="title"/>
          </p:nvPr>
        </p:nvSpPr>
        <p:spPr>
          <a:noFill/>
          <a:ln>
            <a:noFill/>
          </a:ln>
        </p:spPr>
        <p:txBody>
          <a:bodyPr vert="horz" wrap="square" lIns="91440" tIns="45720" rIns="91440" bIns="45720" rtlCol="0" anchor="ctr">
            <a:normAutofit fontScale="90000"/>
          </a:bodyPr>
          <a:lstStyle/>
          <a:p>
            <a:pPr marL="0" marR="0">
              <a:spcBef>
                <a:spcPts val="0"/>
              </a:spcBef>
              <a:spcAft>
                <a:spcPts val="0"/>
              </a:spcAft>
            </a:pPr>
            <a:br>
              <a:rPr lang="en-US" sz="2200" kern="1200">
                <a:solidFill>
                  <a:schemeClr val="tx1"/>
                </a:solidFill>
                <a:latin typeface="+mj-lt"/>
                <a:ea typeface="+mj-ea"/>
                <a:cs typeface="+mj-cs"/>
              </a:rPr>
            </a:br>
            <a:r>
              <a:rPr lang="en-US" sz="2200" kern="1200">
                <a:solidFill>
                  <a:schemeClr val="tx1"/>
                </a:solidFill>
                <a:latin typeface="+mj-lt"/>
                <a:ea typeface="+mj-ea"/>
                <a:cs typeface="+mj-cs"/>
              </a:rPr>
              <a:t>							</a:t>
            </a:r>
            <a:br>
              <a:rPr lang="en-US" sz="1900" kern="1200">
                <a:solidFill>
                  <a:schemeClr val="tx1"/>
                </a:solidFill>
                <a:latin typeface="+mj-lt"/>
                <a:ea typeface="+mj-ea"/>
                <a:cs typeface="+mj-cs"/>
              </a:rPr>
            </a:br>
            <a:br>
              <a:rPr lang="en-US" sz="1900" kern="1200">
                <a:solidFill>
                  <a:schemeClr val="tx1"/>
                </a:solidFill>
                <a:latin typeface="+mj-lt"/>
                <a:ea typeface="+mj-ea"/>
                <a:cs typeface="+mj-cs"/>
              </a:rPr>
            </a:br>
            <a:br>
              <a:rPr lang="en-US" sz="2700" kern="1200">
                <a:solidFill>
                  <a:schemeClr val="tx1"/>
                </a:solidFill>
                <a:latin typeface="+mj-lt"/>
                <a:ea typeface="+mj-ea"/>
                <a:cs typeface="+mj-cs"/>
              </a:rPr>
            </a:br>
            <a:r>
              <a:rPr lang="en-US" sz="3100" kern="1200">
                <a:solidFill>
                  <a:schemeClr val="tx1"/>
                </a:solidFill>
                <a:latin typeface="+mj-lt"/>
                <a:ea typeface="+mj-ea"/>
                <a:cs typeface="+mj-cs"/>
              </a:rPr>
              <a:t>Budget                                                          </a:t>
            </a:r>
            <a:r>
              <a:rPr lang="en-US" sz="3100">
                <a:solidFill>
                  <a:schemeClr val="tx1"/>
                </a:solidFill>
                <a:latin typeface="+mj-lt"/>
                <a:ea typeface="+mj-ea"/>
                <a:cs typeface="+mj-cs"/>
              </a:rPr>
              <a:t>15</a:t>
            </a:r>
            <a:r>
              <a:rPr lang="en-US" sz="3100" kern="1200">
                <a:solidFill>
                  <a:schemeClr val="tx1"/>
                </a:solidFill>
                <a:latin typeface="+mj-lt"/>
                <a:ea typeface="+mj-ea"/>
                <a:cs typeface="+mj-cs"/>
              </a:rPr>
              <a:t> Points</a:t>
            </a:r>
            <a:br>
              <a:rPr lang="en-US" sz="1900" kern="1200">
                <a:solidFill>
                  <a:schemeClr val="tx1"/>
                </a:solidFill>
                <a:latin typeface="+mj-lt"/>
                <a:ea typeface="+mj-ea"/>
                <a:cs typeface="+mj-cs"/>
              </a:rPr>
            </a:br>
            <a:br>
              <a:rPr lang="en-US" sz="1900" kern="1200">
                <a:solidFill>
                  <a:schemeClr val="tx1"/>
                </a:solidFill>
                <a:latin typeface="+mj-lt"/>
                <a:ea typeface="+mj-ea"/>
                <a:cs typeface="+mj-cs"/>
              </a:rPr>
            </a:br>
            <a:r>
              <a:rPr lang="en-US" sz="1900" b="0" kern="1200">
                <a:solidFill>
                  <a:schemeClr val="tx1"/>
                </a:solidFill>
                <a:latin typeface="+mj-lt"/>
                <a:ea typeface="+mj-ea"/>
                <a:cs typeface="+mj-cs"/>
              </a:rPr>
              <a:t> </a:t>
            </a:r>
            <a:br>
              <a:rPr lang="en-US" sz="1900" b="0" kern="1200">
                <a:solidFill>
                  <a:schemeClr val="tx1"/>
                </a:solidFill>
                <a:latin typeface="+mj-lt"/>
                <a:ea typeface="+mj-ea"/>
                <a:cs typeface="+mj-cs"/>
              </a:rPr>
            </a:br>
            <a:br>
              <a:rPr lang="en-US" sz="1800">
                <a:effectLst/>
                <a:latin typeface="Arial" panose="020B0604020202020204" pitchFamily="34" charset="0"/>
                <a:ea typeface="Times New Roman" panose="02020603050405020304" pitchFamily="18" charset="0"/>
              </a:rPr>
            </a:br>
            <a:br>
              <a:rPr lang="en-US" sz="1900" b="0" kern="1200">
                <a:solidFill>
                  <a:schemeClr val="tx1"/>
                </a:solidFill>
                <a:latin typeface="+mj-lt"/>
                <a:ea typeface="+mj-ea"/>
                <a:cs typeface="+mj-cs"/>
              </a:rPr>
            </a:br>
            <a:endParaRPr lang="en-US" sz="1900" b="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9FDCDB45-82CD-4CF5-99A5-02945CB51E06}"/>
              </a:ext>
            </a:extLst>
          </p:cNvPr>
          <p:cNvSpPr>
            <a:spLocks noGrp="1"/>
          </p:cNvSpPr>
          <p:nvPr>
            <p:ph type="body" sz="quarter" idx="10"/>
          </p:nvPr>
        </p:nvSpPr>
        <p:spPr/>
        <p:txBody>
          <a:bodyPr lIns="91440" tIns="45720" rIns="91440" bIns="45720" anchor="t">
            <a:noAutofit/>
          </a:bodyPr>
          <a:lstStyle/>
          <a:p>
            <a:pPr marL="0" indent="0">
              <a:buNone/>
            </a:pPr>
            <a:r>
              <a:rPr lang="en-US" sz="2000" kern="1200">
                <a:latin typeface="+mj-lt"/>
                <a:ea typeface="+mj-ea"/>
                <a:cs typeface="+mj-cs"/>
              </a:rPr>
              <a:t>Budget narratives must show the calculations for all budget line items and must clearly justify/explain the need for each budget line item. Calculations should be easy to follow/recreate. Each budgeted line item should explain:</a:t>
            </a:r>
            <a:br>
              <a:rPr lang="en-US" sz="2000" kern="1200">
                <a:solidFill>
                  <a:schemeClr val="tx1"/>
                </a:solidFill>
                <a:latin typeface="+mj-lt"/>
                <a:ea typeface="+mj-ea"/>
                <a:cs typeface="+mj-cs"/>
              </a:rPr>
            </a:br>
            <a:br>
              <a:rPr lang="en-US" sz="2000" kern="1200">
                <a:solidFill>
                  <a:schemeClr val="tx1"/>
                </a:solidFill>
                <a:latin typeface="+mj-lt"/>
                <a:ea typeface="+mj-ea"/>
                <a:cs typeface="+mj-cs"/>
              </a:rPr>
            </a:br>
            <a:r>
              <a:rPr lang="en-US" sz="2000" kern="1200">
                <a:latin typeface="+mj-lt"/>
                <a:ea typeface="+mj-ea"/>
                <a:cs typeface="+mj-cs"/>
              </a:rPr>
              <a:t>•	What is it?</a:t>
            </a:r>
            <a:br>
              <a:rPr lang="en-US" sz="2000" kern="1200">
                <a:solidFill>
                  <a:schemeClr val="tx1"/>
                </a:solidFill>
                <a:latin typeface="+mj-lt"/>
                <a:ea typeface="+mj-ea"/>
                <a:cs typeface="+mj-cs"/>
              </a:rPr>
            </a:br>
            <a:r>
              <a:rPr lang="en-US" sz="2000" kern="1200">
                <a:latin typeface="+mj-lt"/>
                <a:ea typeface="+mj-ea"/>
                <a:cs typeface="+mj-cs"/>
              </a:rPr>
              <a:t>•	How many?</a:t>
            </a:r>
            <a:br>
              <a:rPr lang="en-US" sz="2000" kern="1200">
                <a:solidFill>
                  <a:schemeClr val="tx1"/>
                </a:solidFill>
                <a:latin typeface="+mj-lt"/>
                <a:ea typeface="+mj-ea"/>
                <a:cs typeface="+mj-cs"/>
              </a:rPr>
            </a:br>
            <a:r>
              <a:rPr lang="en-US" sz="2000" kern="1200">
                <a:latin typeface="+mj-lt"/>
                <a:ea typeface="+mj-ea"/>
                <a:cs typeface="+mj-cs"/>
              </a:rPr>
              <a:t>•	How much?</a:t>
            </a:r>
            <a:br>
              <a:rPr lang="en-US" sz="2000" kern="1200">
                <a:solidFill>
                  <a:schemeClr val="tx1"/>
                </a:solidFill>
                <a:latin typeface="+mj-lt"/>
                <a:ea typeface="+mj-ea"/>
                <a:cs typeface="+mj-cs"/>
              </a:rPr>
            </a:br>
            <a:r>
              <a:rPr lang="en-US" sz="2000" kern="1200">
                <a:latin typeface="+mj-lt"/>
                <a:ea typeface="+mj-ea"/>
                <a:cs typeface="+mj-cs"/>
              </a:rPr>
              <a:t>•	For what purpose</a:t>
            </a:r>
            <a:r>
              <a:rPr lang="en-US" sz="2000">
                <a:latin typeface="+mj-lt"/>
                <a:ea typeface="+mj-ea"/>
                <a:cs typeface="+mj-cs"/>
              </a:rPr>
              <a:t>?</a:t>
            </a:r>
            <a:br>
              <a:rPr lang="en-US" sz="3200" kern="1200">
                <a:solidFill>
                  <a:schemeClr val="tx1"/>
                </a:solidFill>
                <a:latin typeface="+mj-lt"/>
                <a:ea typeface="+mj-ea"/>
                <a:cs typeface="+mj-cs"/>
              </a:rPr>
            </a:br>
            <a:br>
              <a:rPr lang="en-US" sz="3200" b="0" kern="1200">
                <a:solidFill>
                  <a:schemeClr val="tx1"/>
                </a:solidFill>
                <a:latin typeface="+mj-lt"/>
                <a:ea typeface="+mj-ea"/>
                <a:cs typeface="+mj-cs"/>
              </a:rPr>
            </a:br>
            <a:endParaRPr lang="en-US"/>
          </a:p>
        </p:txBody>
      </p:sp>
      <p:pic>
        <p:nvPicPr>
          <p:cNvPr id="6" name="Picture 5" descr="Table&#10;&#10;Description automatically generated">
            <a:extLst>
              <a:ext uri="{FF2B5EF4-FFF2-40B4-BE49-F238E27FC236}">
                <a16:creationId xmlns:a16="http://schemas.microsoft.com/office/drawing/2014/main" id="{810B2FA9-52AB-4593-A72A-C91443D05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187" y="4053526"/>
            <a:ext cx="5191212" cy="2464687"/>
          </a:xfrm>
          <a:prstGeom prst="rect">
            <a:avLst/>
          </a:prstGeom>
        </p:spPr>
      </p:pic>
    </p:spTree>
    <p:extLst>
      <p:ext uri="{BB962C8B-B14F-4D97-AF65-F5344CB8AC3E}">
        <p14:creationId xmlns:p14="http://schemas.microsoft.com/office/powerpoint/2010/main" val="290476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8C6B-04BA-4488-8A3F-5B9DD1A52486}"/>
              </a:ext>
            </a:extLst>
          </p:cNvPr>
          <p:cNvSpPr>
            <a:spLocks noGrp="1"/>
          </p:cNvSpPr>
          <p:nvPr>
            <p:ph type="title"/>
          </p:nvPr>
        </p:nvSpPr>
        <p:spPr>
          <a:noFill/>
          <a:ln>
            <a:noFill/>
          </a:ln>
        </p:spPr>
        <p:txBody>
          <a:bodyPr vert="horz" wrap="square" lIns="91440" tIns="45720" rIns="91440" bIns="45720" rtlCol="0" anchor="ctr">
            <a:normAutofit fontScale="90000"/>
          </a:bodyPr>
          <a:lstStyle/>
          <a:p>
            <a:pPr defTabSz="914400"/>
            <a:br>
              <a:rPr lang="en-US" sz="2400"/>
            </a:br>
            <a:br>
              <a:rPr lang="en-US" sz="2700" kern="1200">
                <a:solidFill>
                  <a:schemeClr val="tx1"/>
                </a:solidFill>
                <a:latin typeface="+mj-lt"/>
                <a:ea typeface="+mj-ea"/>
                <a:cs typeface="+mj-cs"/>
              </a:rPr>
            </a:br>
            <a:r>
              <a:rPr lang="en-US" sz="2700">
                <a:solidFill>
                  <a:schemeClr val="tx1"/>
                </a:solidFill>
                <a:latin typeface="+mj-lt"/>
              </a:rPr>
              <a:t>Community Need and Patient Population              15 Points</a:t>
            </a:r>
            <a:br>
              <a:rPr lang="en-US" sz="2700" kern="1200">
                <a:solidFill>
                  <a:schemeClr val="tx1"/>
                </a:solidFill>
                <a:latin typeface="+mj-lt"/>
                <a:ea typeface="+mj-ea"/>
                <a:cs typeface="+mj-cs"/>
              </a:rPr>
            </a:br>
            <a:br>
              <a:rPr lang="en-US" sz="1400" kern="1200">
                <a:solidFill>
                  <a:schemeClr val="tx1"/>
                </a:solidFill>
                <a:latin typeface="+mj-lt"/>
                <a:ea typeface="+mj-ea"/>
                <a:cs typeface="+mj-cs"/>
              </a:rPr>
            </a:br>
            <a:br>
              <a:rPr lang="en-US" sz="1800" b="0" kern="1200">
                <a:solidFill>
                  <a:schemeClr val="tx1"/>
                </a:solidFill>
                <a:latin typeface="+mj-lt"/>
                <a:ea typeface="+mj-ea"/>
                <a:cs typeface="+mj-cs"/>
              </a:rPr>
            </a:br>
            <a:br>
              <a:rPr lang="en-US" sz="1800" b="0" kern="1200">
                <a:solidFill>
                  <a:schemeClr val="tx1"/>
                </a:solidFill>
                <a:latin typeface="+mj-lt"/>
                <a:ea typeface="+mj-ea"/>
                <a:cs typeface="+mj-cs"/>
              </a:rPr>
            </a:br>
            <a:endParaRPr lang="en-US" sz="1800" b="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1D720103-D182-4851-9729-7CF004C924D4}"/>
              </a:ext>
            </a:extLst>
          </p:cNvPr>
          <p:cNvSpPr>
            <a:spLocks noGrp="1"/>
          </p:cNvSpPr>
          <p:nvPr>
            <p:ph type="body" sz="quarter" idx="10"/>
          </p:nvPr>
        </p:nvSpPr>
        <p:spPr>
          <a:xfrm>
            <a:off x="628650" y="1447800"/>
            <a:ext cx="7874681" cy="4985807"/>
          </a:xfrm>
        </p:spPr>
        <p:txBody>
          <a:bodyPr lIns="91440" tIns="45720" rIns="91440" bIns="45720" anchor="t">
            <a:noAutofit/>
          </a:bodyPr>
          <a:lstStyle/>
          <a:p>
            <a:pPr marL="342900" indent="-342900">
              <a:spcBef>
                <a:spcPts val="0"/>
              </a:spcBef>
              <a:buFont typeface="Symbol" panose="05050102010706020507" pitchFamily="18" charset="2"/>
              <a:buChar char=""/>
            </a:pPr>
            <a:r>
              <a:rPr lang="en-US" sz="2000">
                <a:effectLst/>
                <a:latin typeface="+mj-lt"/>
                <a:ea typeface="Calibri" panose="020F0502020204030204" pitchFamily="34" charset="0"/>
                <a:cs typeface="Arial"/>
              </a:rPr>
              <a:t>Describe the population served by this grant proposal. Include the population’s healthcare needs, access to psychiatry and other behavioral health services essential to diagnosis and treatment, gaps in equity, uninsured or medically indigent rates, incidents of behavioral health, Health Professional Shortage Area Mental Health Designation(s) for project area(s), and other pertinent demographic data that supports the necessity for grant funding in the targeted communities</a:t>
            </a:r>
            <a:r>
              <a:rPr lang="en-US" sz="2000">
                <a:latin typeface="+mj-lt"/>
                <a:ea typeface="Calibri" panose="020F0502020204030204" pitchFamily="34" charset="0"/>
                <a:cs typeface="Arial"/>
              </a:rPr>
              <a:t> </a:t>
            </a:r>
            <a:endParaRPr lang="en-US" sz="2000">
              <a:effectLst/>
              <a:latin typeface="+mj-lt"/>
              <a:ea typeface="Times New Roman" panose="02020603050405020304" pitchFamily="18" charset="0"/>
            </a:endParaRPr>
          </a:p>
          <a:p>
            <a:pPr marL="342900" indent="-342900">
              <a:spcBef>
                <a:spcPts val="0"/>
              </a:spcBef>
              <a:buFont typeface="Symbol" panose="05050102010706020507" pitchFamily="18" charset="2"/>
              <a:buChar char=""/>
            </a:pPr>
            <a:r>
              <a:rPr lang="en-US" sz="2000">
                <a:effectLst/>
                <a:latin typeface="+mj-lt"/>
                <a:ea typeface="Calibri" panose="020F0502020204030204" pitchFamily="34" charset="0"/>
                <a:cs typeface="Arial"/>
              </a:rPr>
              <a:t>Provide information on the impact of COVID-19 in the project area(s</a:t>
            </a:r>
            <a:r>
              <a:rPr lang="en-US" sz="2000">
                <a:latin typeface="+mj-lt"/>
                <a:ea typeface="Calibri" panose="020F0502020204030204" pitchFamily="34" charset="0"/>
                <a:cs typeface="Arial"/>
              </a:rPr>
              <a:t>) </a:t>
            </a:r>
            <a:endParaRPr lang="en-US" sz="2000">
              <a:effectLst/>
              <a:latin typeface="+mj-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a:effectLst/>
                <a:latin typeface="+mj-lt"/>
                <a:ea typeface="Calibri" panose="020F0502020204030204" pitchFamily="34" charset="0"/>
                <a:cs typeface="Arial"/>
              </a:rPr>
              <a:t>Provide citations/reference sources</a:t>
            </a:r>
            <a:endParaRPr lang="en-US" sz="2000">
              <a:effectLst/>
              <a:latin typeface="+mj-lt"/>
              <a:ea typeface="Times New Roman" panose="02020603050405020304" pitchFamily="18" charset="0"/>
              <a:cs typeface="Arial"/>
            </a:endParaRPr>
          </a:p>
          <a:p>
            <a:pPr marL="342900" marR="0" lvl="0" indent="-342900">
              <a:spcBef>
                <a:spcPts val="0"/>
              </a:spcBef>
              <a:spcAft>
                <a:spcPts val="0"/>
              </a:spcAft>
              <a:buFont typeface="Symbol" panose="05050102010706020507" pitchFamily="18" charset="2"/>
              <a:buChar char=""/>
            </a:pPr>
            <a:r>
              <a:rPr lang="en-US" sz="2000">
                <a:effectLst/>
                <a:latin typeface="+mj-lt"/>
                <a:ea typeface="Calibri" panose="020F0502020204030204" pitchFamily="34" charset="0"/>
                <a:cs typeface="Arial"/>
              </a:rPr>
              <a:t>Describe how this project will align with the most recent Community Needs assessment</a:t>
            </a:r>
          </a:p>
          <a:p>
            <a:pPr marL="342900" indent="-342900">
              <a:spcBef>
                <a:spcPts val="0"/>
              </a:spcBef>
              <a:buFont typeface="Symbol" panose="05050102010706020507" pitchFamily="18" charset="2"/>
              <a:buChar char=""/>
            </a:pPr>
            <a:r>
              <a:rPr lang="en-US" sz="2000">
                <a:effectLst/>
                <a:latin typeface="+mj-lt"/>
                <a:ea typeface="Calibri" panose="020F0502020204030204" pitchFamily="34" charset="0"/>
                <a:cs typeface="Arial"/>
              </a:rPr>
              <a:t>Describe how your hospital plans to achieve the patient population goals with emphasis on creating access to telepsychiatry services for underserved populations</a:t>
            </a:r>
            <a:endParaRPr lang="en-US" sz="2000">
              <a:latin typeface="+mj-lt"/>
              <a:cs typeface="Arial"/>
            </a:endParaRPr>
          </a:p>
          <a:p>
            <a:pPr marL="0" marR="0" lvl="0" indent="0">
              <a:spcBef>
                <a:spcPts val="0"/>
              </a:spcBef>
              <a:spcAft>
                <a:spcPts val="0"/>
              </a:spcAft>
              <a:buNone/>
            </a:pPr>
            <a:endParaRPr lang="en-US" sz="1800" b="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1753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B7A8-E5ED-4C66-8159-732F4946E3B7}"/>
              </a:ext>
            </a:extLst>
          </p:cNvPr>
          <p:cNvSpPr>
            <a:spLocks noGrp="1"/>
          </p:cNvSpPr>
          <p:nvPr>
            <p:ph type="title"/>
          </p:nvPr>
        </p:nvSpPr>
        <p:spPr>
          <a:noFill/>
          <a:ln>
            <a:noFill/>
          </a:ln>
        </p:spPr>
        <p:txBody>
          <a:bodyPr vert="horz" wrap="square" lIns="91440" tIns="45720" rIns="91440" bIns="45720" rtlCol="0" anchor="ctr">
            <a:normAutofit fontScale="90000"/>
          </a:bodyPr>
          <a:lstStyle/>
          <a:p>
            <a:pPr defTabSz="914400"/>
            <a:br>
              <a:rPr kumimoji="0" lang="en-US" sz="2000" b="0" i="0" u="none" strike="noStrike" kern="1200" cap="none" spc="0" normalizeH="0" baseline="0" noProof="0">
                <a:ln>
                  <a:noFill/>
                </a:ln>
                <a:solidFill>
                  <a:prstClr val="black"/>
                </a:solidFill>
                <a:effectLst/>
                <a:uLnTx/>
                <a:uFillTx/>
                <a:latin typeface="Arial"/>
                <a:ea typeface="+mn-ea"/>
                <a:cs typeface="+mn-cs"/>
              </a:rPr>
            </a:br>
            <a:br>
              <a:rPr lang="en-US" sz="2400" kern="1200">
                <a:latin typeface="+mj-lt"/>
                <a:ea typeface="+mj-ea"/>
                <a:cs typeface="+mj-cs"/>
              </a:rPr>
            </a:br>
            <a:r>
              <a:rPr kumimoji="0" lang="en-US" sz="2400" i="0" u="none" strike="noStrike" kern="1200" cap="none" spc="0" normalizeH="0" baseline="0" noProof="0">
                <a:ln>
                  <a:noFill/>
                </a:ln>
                <a:solidFill>
                  <a:schemeClr val="tx1"/>
                </a:solidFill>
                <a:effectLst/>
                <a:uLnTx/>
                <a:uFillTx/>
                <a:latin typeface="+mj-lt"/>
                <a:ea typeface="+mn-ea"/>
                <a:cs typeface="+mn-cs"/>
              </a:rPr>
              <a:t>Project Description and Improved Access to Care         20 Points</a:t>
            </a:r>
            <a:br>
              <a:rPr lang="en-US" sz="1400" kern="1200">
                <a:latin typeface="+mj-lt"/>
                <a:ea typeface="+mj-ea"/>
                <a:cs typeface="+mj-cs"/>
              </a:rPr>
            </a:br>
            <a:br>
              <a:rPr lang="en-US" sz="1400" kern="1200">
                <a:latin typeface="+mj-lt"/>
                <a:ea typeface="+mj-ea"/>
                <a:cs typeface="+mj-cs"/>
              </a:rPr>
            </a:br>
            <a:endParaRPr lang="en-US" sz="1400" b="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9AC03DFA-75EF-4972-B138-0DB8E5B93B0D}"/>
              </a:ext>
            </a:extLst>
          </p:cNvPr>
          <p:cNvSpPr>
            <a:spLocks noGrp="1"/>
          </p:cNvSpPr>
          <p:nvPr>
            <p:ph type="body" sz="quarter" idx="10"/>
          </p:nvPr>
        </p:nvSpPr>
        <p:spPr/>
        <p:txBody>
          <a:bodyPr lIns="91440" tIns="45720" rIns="91440" bIns="45720" anchor="t">
            <a:noAutofit/>
          </a:bodyPr>
          <a:lstStyle/>
          <a:p>
            <a:pPr marL="342900" indent="-342900">
              <a:spcBef>
                <a:spcPts val="0"/>
              </a:spcBef>
              <a:buFont typeface="Symbol" panose="05050102010706020507" pitchFamily="18" charset="2"/>
              <a:buChar char=""/>
            </a:pPr>
            <a:r>
              <a:rPr lang="en-US" sz="1600">
                <a:effectLst/>
                <a:latin typeface="+mj-lt"/>
                <a:ea typeface="Calibri" panose="020F0502020204030204" pitchFamily="34" charset="0"/>
                <a:cs typeface="Arial"/>
              </a:rPr>
              <a:t>Describe how your project will expand telepsychiatry capacity to respond to the COVID-19 public health emergency</a:t>
            </a:r>
            <a:r>
              <a:rPr lang="en-US" sz="1600">
                <a:latin typeface="+mj-lt"/>
                <a:ea typeface="Calibri" panose="020F0502020204030204" pitchFamily="34" charset="0"/>
                <a:cs typeface="Arial"/>
              </a:rPr>
              <a:t> </a:t>
            </a:r>
            <a:endParaRPr lang="en-US" sz="1600">
              <a:effectLst/>
              <a:latin typeface="+mj-lt"/>
              <a:ea typeface="Times New Roman" panose="02020603050405020304" pitchFamily="18" charset="0"/>
            </a:endParaRPr>
          </a:p>
          <a:p>
            <a:pPr marL="342900" indent="-342900">
              <a:spcBef>
                <a:spcPts val="0"/>
              </a:spcBef>
              <a:buFont typeface="Symbol" panose="05050102010706020507" pitchFamily="18" charset="2"/>
              <a:buChar char=""/>
            </a:pPr>
            <a:r>
              <a:rPr lang="en-US" sz="1600">
                <a:effectLst/>
                <a:latin typeface="+mj-lt"/>
                <a:ea typeface="Calibri" panose="020F0502020204030204" pitchFamily="34" charset="0"/>
                <a:cs typeface="Arial"/>
              </a:rPr>
              <a:t>The project description should describe if the telepsychiatry services will use a consultative model, a direct care model or a combination of consultation and direct care</a:t>
            </a:r>
            <a:r>
              <a:rPr lang="en-US" sz="1600">
                <a:latin typeface="+mj-lt"/>
                <a:ea typeface="Calibri" panose="020F0502020204030204" pitchFamily="34" charset="0"/>
                <a:cs typeface="Arial"/>
              </a:rPr>
              <a:t> </a:t>
            </a:r>
            <a:endParaRPr lang="en-US" sz="1600">
              <a:effectLst/>
              <a:latin typeface="+mj-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a:effectLst/>
                <a:latin typeface="+mj-lt"/>
                <a:ea typeface="Calibri" panose="020F0502020204030204" pitchFamily="34" charset="0"/>
              </a:rPr>
              <a:t>Describe the purpose of the grant proposal and how funds will be used. Description must include:</a:t>
            </a:r>
            <a:endParaRPr lang="en-US" sz="1600">
              <a:effectLst/>
              <a:latin typeface="+mj-lt"/>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600">
                <a:effectLst/>
                <a:latin typeface="+mj-lt"/>
                <a:ea typeface="Calibri" panose="020F0502020204030204" pitchFamily="34" charset="0"/>
              </a:rPr>
              <a:t>Proposed activities </a:t>
            </a:r>
            <a:endParaRPr lang="en-US" sz="1600">
              <a:effectLst/>
              <a:latin typeface="+mj-lt"/>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600">
                <a:effectLst/>
                <a:latin typeface="+mj-lt"/>
                <a:ea typeface="Calibri" panose="020F0502020204030204" pitchFamily="34" charset="0"/>
              </a:rPr>
              <a:t>Location of originating and distance sites</a:t>
            </a:r>
            <a:endParaRPr lang="en-US" sz="1600">
              <a:effectLst/>
              <a:latin typeface="+mj-lt"/>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600">
                <a:effectLst/>
                <a:latin typeface="+mj-lt"/>
                <a:ea typeface="Calibri" panose="020F0502020204030204" pitchFamily="34" charset="0"/>
              </a:rPr>
              <a:t>Timelines to implement activities – Timelines must align to the program funding period</a:t>
            </a:r>
            <a:endParaRPr lang="en-US" sz="1600">
              <a:effectLst/>
              <a:latin typeface="+mj-lt"/>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600">
                <a:effectLst/>
                <a:latin typeface="+mj-lt"/>
                <a:ea typeface="Calibri" panose="020F0502020204030204" pitchFamily="34" charset="0"/>
              </a:rPr>
              <a:t>Anticipated outcomes (should include the mandatory performance measures) </a:t>
            </a:r>
            <a:endParaRPr lang="en-US" sz="1600">
              <a:effectLst/>
              <a:latin typeface="+mj-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a:effectLst/>
                <a:latin typeface="+mj-lt"/>
                <a:ea typeface="Calibri" panose="020F0502020204030204" pitchFamily="34" charset="0"/>
                <a:cs typeface="Arial"/>
              </a:rPr>
              <a:t>The project description should include planning for patient safety, care continuity and patient support</a:t>
            </a:r>
            <a:endParaRPr lang="en-US" sz="1600">
              <a:effectLst/>
              <a:latin typeface="+mj-lt"/>
              <a:ea typeface="Times New Roman" panose="02020603050405020304" pitchFamily="18" charset="0"/>
              <a:cs typeface="Arial"/>
            </a:endParaRPr>
          </a:p>
          <a:p>
            <a:pPr marL="342900" indent="-342900">
              <a:spcBef>
                <a:spcPts val="0"/>
              </a:spcBef>
              <a:buFont typeface="Symbol" panose="05050102010706020507" pitchFamily="18" charset="2"/>
              <a:buChar char=""/>
            </a:pPr>
            <a:r>
              <a:rPr lang="en-US" sz="1600">
                <a:effectLst/>
                <a:latin typeface="+mj-lt"/>
                <a:ea typeface="Calibri" panose="020F0502020204030204" pitchFamily="34" charset="0"/>
                <a:cs typeface="Arial"/>
              </a:rPr>
              <a:t>The project description should include how the distance delivery site will ensure the originating sites are properly equipped, trained, and staffed to be a successful originating site</a:t>
            </a:r>
            <a:r>
              <a:rPr lang="en-US" sz="1600">
                <a:latin typeface="+mj-lt"/>
                <a:ea typeface="Calibri" panose="020F0502020204030204" pitchFamily="34" charset="0"/>
                <a:cs typeface="Arial"/>
              </a:rPr>
              <a:t>  </a:t>
            </a:r>
            <a:endParaRPr lang="en-US" sz="1600">
              <a:effectLst/>
              <a:latin typeface="+mj-lt"/>
              <a:ea typeface="Calibri" panose="020F0502020204030204" pitchFamily="34" charset="0"/>
            </a:endParaRPr>
          </a:p>
          <a:p>
            <a:pPr marL="342900" indent="-342900">
              <a:spcBef>
                <a:spcPts val="0"/>
              </a:spcBef>
              <a:buFont typeface="Symbol" panose="05050102010706020507" pitchFamily="18" charset="2"/>
              <a:buChar char=""/>
            </a:pPr>
            <a:r>
              <a:rPr lang="en-US" sz="1600">
                <a:effectLst/>
                <a:latin typeface="+mj-lt"/>
                <a:ea typeface="Calibri" panose="020F0502020204030204" pitchFamily="34" charset="0"/>
                <a:cs typeface="Arial"/>
              </a:rPr>
              <a:t>The project description should directly align with the need and patient population described in the Community Need and Patient Population Section</a:t>
            </a:r>
            <a:endParaRPr lang="en-US" sz="1600">
              <a:latin typeface="+mj-lt"/>
              <a:cs typeface="Arial"/>
            </a:endParaRPr>
          </a:p>
          <a:p>
            <a:pPr marL="0" marR="0" lvl="0" indent="0">
              <a:spcBef>
                <a:spcPts val="0"/>
              </a:spcBef>
              <a:spcAft>
                <a:spcPts val="0"/>
              </a:spcAft>
              <a:buNone/>
            </a:pPr>
            <a:endParaRPr lang="en-US" sz="1600" b="0">
              <a:effectLst/>
              <a:latin typeface="+mj-lt"/>
              <a:ea typeface="Times New Roman" panose="02020603050405020304" pitchFamily="18" charset="0"/>
            </a:endParaRPr>
          </a:p>
        </p:txBody>
      </p:sp>
    </p:spTree>
    <p:extLst>
      <p:ext uri="{BB962C8B-B14F-4D97-AF65-F5344CB8AC3E}">
        <p14:creationId xmlns:p14="http://schemas.microsoft.com/office/powerpoint/2010/main" val="168135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5078-4879-47B8-A839-5E4E9FC0C09D}"/>
              </a:ext>
            </a:extLst>
          </p:cNvPr>
          <p:cNvSpPr>
            <a:spLocks noGrp="1"/>
          </p:cNvSpPr>
          <p:nvPr>
            <p:ph type="title"/>
          </p:nvPr>
        </p:nvSpPr>
        <p:spPr>
          <a:noFill/>
          <a:ln>
            <a:noFill/>
          </a:ln>
        </p:spPr>
        <p:txBody>
          <a:bodyPr vert="horz" wrap="square" lIns="91440" tIns="45720" rIns="91440" bIns="45720" rtlCol="0" anchor="ctr">
            <a:normAutofit fontScale="90000"/>
          </a:bodyPr>
          <a:lstStyle/>
          <a:p>
            <a:pPr defTabSz="914400"/>
            <a:br>
              <a:rPr kumimoji="0" lang="en-US" sz="2000" b="0" i="0" u="none" strike="noStrike" kern="1200" cap="none" spc="0" normalizeH="0" baseline="0" noProof="0">
                <a:ln>
                  <a:noFill/>
                </a:ln>
                <a:solidFill>
                  <a:prstClr val="black"/>
                </a:solidFill>
                <a:effectLst/>
                <a:uLnTx/>
                <a:uFillTx/>
                <a:latin typeface="+mj-lt"/>
                <a:ea typeface="+mn-ea"/>
                <a:cs typeface="+mn-cs"/>
              </a:rPr>
            </a:br>
            <a:br>
              <a:rPr kumimoji="0" lang="en-US" sz="2000" b="0" i="0" u="none" strike="noStrike" kern="1200" cap="none" spc="0" normalizeH="0" baseline="0" noProof="0">
                <a:ln>
                  <a:noFill/>
                </a:ln>
                <a:solidFill>
                  <a:prstClr val="black"/>
                </a:solidFill>
                <a:effectLst/>
                <a:uLnTx/>
                <a:uFillTx/>
                <a:latin typeface="+mj-lt"/>
                <a:ea typeface="+mn-ea"/>
                <a:cs typeface="+mn-cs"/>
              </a:rPr>
            </a:br>
            <a:r>
              <a:rPr kumimoji="0" lang="en-US" sz="2000" b="0" i="0" u="none" strike="noStrike" kern="1200" cap="none" spc="0" normalizeH="0" baseline="0" noProof="0">
                <a:ln>
                  <a:noFill/>
                </a:ln>
                <a:solidFill>
                  <a:prstClr val="black"/>
                </a:solidFill>
                <a:effectLst/>
                <a:uLnTx/>
                <a:uFillTx/>
                <a:latin typeface="+mj-lt"/>
                <a:ea typeface="+mn-ea"/>
                <a:cs typeface="+mn-cs"/>
              </a:rPr>
              <a:t> </a:t>
            </a:r>
            <a:r>
              <a:rPr kumimoji="0" lang="en-US" sz="2400" i="0" u="none" strike="noStrike" kern="1200" cap="none" spc="0" normalizeH="0" baseline="0" noProof="0">
                <a:ln>
                  <a:noFill/>
                </a:ln>
                <a:solidFill>
                  <a:prstClr val="black"/>
                </a:solidFill>
                <a:effectLst/>
                <a:uLnTx/>
                <a:uFillTx/>
                <a:latin typeface="+mj-lt"/>
                <a:ea typeface="+mn-ea"/>
                <a:cs typeface="+mn-cs"/>
              </a:rPr>
              <a:t>Collaboration and Community Engagement</a:t>
            </a:r>
            <a:r>
              <a:rPr kumimoji="0" lang="en-US" sz="2400" b="0" i="0" u="none" strike="noStrike" kern="1200" cap="none" spc="0" normalizeH="0" baseline="0" noProof="0">
                <a:ln>
                  <a:noFill/>
                </a:ln>
                <a:solidFill>
                  <a:prstClr val="black"/>
                </a:solidFill>
                <a:effectLst/>
                <a:uLnTx/>
                <a:uFillTx/>
                <a:latin typeface="+mj-lt"/>
                <a:ea typeface="+mn-ea"/>
                <a:cs typeface="+mn-cs"/>
              </a:rPr>
              <a:t>                  </a:t>
            </a:r>
            <a:r>
              <a:rPr kumimoji="0" lang="en-US" sz="2400" i="0" u="none" strike="noStrike" kern="1200" cap="none" spc="0" normalizeH="0" baseline="0" noProof="0">
                <a:ln>
                  <a:noFill/>
                </a:ln>
                <a:solidFill>
                  <a:prstClr val="black"/>
                </a:solidFill>
                <a:effectLst/>
                <a:uLnTx/>
                <a:uFillTx/>
                <a:latin typeface="+mj-lt"/>
                <a:ea typeface="+mn-ea"/>
                <a:cs typeface="+mn-cs"/>
              </a:rPr>
              <a:t>15 Points</a:t>
            </a:r>
            <a:br>
              <a:rPr lang="en-US" sz="2000">
                <a:latin typeface="+mj-lt"/>
                <a:ea typeface="+mj-ea"/>
                <a:cs typeface="+mj-cs"/>
              </a:rPr>
            </a:br>
            <a:r>
              <a:rPr lang="en-US" sz="1400" i="1">
                <a:solidFill>
                  <a:schemeClr val="tx1"/>
                </a:solidFill>
                <a:latin typeface="+mj-lt"/>
                <a:ea typeface="+mj-ea"/>
                <a:cs typeface="+mj-cs"/>
              </a:rPr>
              <a:t> </a:t>
            </a:r>
            <a:br>
              <a:rPr lang="en-US" sz="1400">
                <a:latin typeface="+mj-lt"/>
                <a:ea typeface="+mj-ea"/>
                <a:cs typeface="+mj-cs"/>
              </a:rPr>
            </a:br>
            <a:endParaRPr lang="en-US" sz="1400" kern="1200">
              <a:solidFill>
                <a:schemeClr val="tx1"/>
              </a:solidFill>
              <a:latin typeface="+mj-lt"/>
              <a:ea typeface="+mj-ea"/>
              <a:cs typeface="Times New Roman"/>
            </a:endParaRPr>
          </a:p>
        </p:txBody>
      </p:sp>
      <p:sp>
        <p:nvSpPr>
          <p:cNvPr id="3" name="Text Placeholder 2">
            <a:extLst>
              <a:ext uri="{FF2B5EF4-FFF2-40B4-BE49-F238E27FC236}">
                <a16:creationId xmlns:a16="http://schemas.microsoft.com/office/drawing/2014/main" id="{E7B9D052-6ED6-43BE-8D36-A84741332784}"/>
              </a:ext>
            </a:extLst>
          </p:cNvPr>
          <p:cNvSpPr>
            <a:spLocks noGrp="1"/>
          </p:cNvSpPr>
          <p:nvPr>
            <p:ph type="body" sz="quarter" idx="10"/>
          </p:nvPr>
        </p:nvSpPr>
        <p:spPr>
          <a:xfrm>
            <a:off x="629348" y="1266496"/>
            <a:ext cx="7888288" cy="5189483"/>
          </a:xfrm>
        </p:spPr>
        <p:txBody>
          <a:bodyPr lIns="91440" tIns="45720" rIns="91440" bIns="45720" anchor="t">
            <a:noAutofit/>
          </a:bodyPr>
          <a:lstStyle/>
          <a:p>
            <a:pPr marL="342900" indent="-342900">
              <a:spcBef>
                <a:spcPts val="0"/>
              </a:spcBef>
              <a:buFont typeface="Symbol" panose="05050102010706020507" pitchFamily="18" charset="2"/>
              <a:buChar char=""/>
            </a:pPr>
            <a:r>
              <a:rPr lang="en-US" sz="1400">
                <a:effectLst/>
                <a:latin typeface="+mj-lt"/>
                <a:ea typeface="Calibri" panose="020F0502020204030204" pitchFamily="34" charset="0"/>
                <a:cs typeface="Arial"/>
              </a:rPr>
              <a:t>Describe how your hospital currently collaborates with other organizations to address access to telepsychiatry services and respond to the COVID-19 public health emergency. Partners can include other safety net organizations, primary care providers, allied health organizations, health departments, agencies that address social determinants (transportation, food insecurity, personal safety, and/or housing) or other organizations.</a:t>
            </a:r>
            <a:r>
              <a:rPr lang="en-US" sz="1400">
                <a:latin typeface="+mj-lt"/>
                <a:ea typeface="Calibri" panose="020F0502020204030204" pitchFamily="34" charset="0"/>
                <a:cs typeface="Arial"/>
              </a:rPr>
              <a:t> </a:t>
            </a:r>
            <a:endParaRPr lang="en-US" sz="1400">
              <a:effectLst/>
              <a:latin typeface="+mj-lt"/>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a:effectLst/>
                <a:latin typeface="+mj-lt"/>
                <a:ea typeface="Calibri" panose="020F0502020204030204" pitchFamily="34" charset="0"/>
                <a:cs typeface="Arial"/>
              </a:rPr>
              <a:t>Describe, </a:t>
            </a:r>
            <a:r>
              <a:rPr lang="en-US" sz="1400" i="1" u="sng">
                <a:effectLst/>
                <a:latin typeface="+mj-lt"/>
                <a:ea typeface="Calibri" panose="020F0502020204030204" pitchFamily="34" charset="0"/>
                <a:cs typeface="Arial"/>
              </a:rPr>
              <a:t>using a specific example</a:t>
            </a:r>
            <a:r>
              <a:rPr lang="en-US" sz="1400">
                <a:effectLst/>
                <a:latin typeface="+mj-lt"/>
                <a:ea typeface="Calibri" panose="020F0502020204030204" pitchFamily="34" charset="0"/>
                <a:cs typeface="Arial"/>
              </a:rPr>
              <a:t>, how your hospital has built collaborative partnerships to address access to telepsychiatry services and respond to COVID-19:</a:t>
            </a:r>
            <a:endParaRPr lang="en-US" sz="1400">
              <a:effectLst/>
              <a:latin typeface="+mj-lt"/>
              <a:ea typeface="Times New Roman" panose="02020603050405020304" pitchFamily="18" charset="0"/>
              <a:cs typeface="Arial"/>
            </a:endParaRPr>
          </a:p>
          <a:p>
            <a:pPr marL="1143000" marR="0" lvl="2" indent="-228600">
              <a:spcBef>
                <a:spcPts val="0"/>
              </a:spcBef>
              <a:spcAft>
                <a:spcPts val="0"/>
              </a:spcAft>
              <a:buFont typeface="Wingdings" panose="05000000000000000000" pitchFamily="2" charset="2"/>
              <a:buChar char=""/>
            </a:pPr>
            <a:r>
              <a:rPr lang="en-US" sz="1400">
                <a:effectLst/>
                <a:latin typeface="+mj-lt"/>
                <a:ea typeface="Calibri" panose="020F0502020204030204" pitchFamily="34" charset="0"/>
                <a:cs typeface="Arial"/>
              </a:rPr>
              <a:t>Name(s) of each partner organization</a:t>
            </a:r>
            <a:endParaRPr lang="en-US" sz="1400">
              <a:effectLst/>
              <a:latin typeface="+mj-lt"/>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400">
                <a:effectLst/>
                <a:latin typeface="+mj-lt"/>
                <a:ea typeface="Calibri" panose="020F0502020204030204" pitchFamily="34" charset="0"/>
                <a:cs typeface="Arial"/>
              </a:rPr>
              <a:t>Purpose of the collaboration</a:t>
            </a:r>
            <a:endParaRPr lang="en-US" sz="1400">
              <a:effectLst/>
              <a:latin typeface="+mj-lt"/>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a:effectLst/>
                <a:latin typeface="+mj-lt"/>
                <a:ea typeface="Calibri" panose="020F0502020204030204" pitchFamily="34" charset="0"/>
                <a:cs typeface="Arial"/>
              </a:rPr>
              <a:t>Outcome of the collaboration</a:t>
            </a:r>
            <a:endParaRPr lang="en-US" sz="1400">
              <a:effectLst/>
              <a:latin typeface="+mj-lt"/>
              <a:ea typeface="Times New Roman" panose="02020603050405020304" pitchFamily="18" charset="0"/>
            </a:endParaRPr>
          </a:p>
          <a:p>
            <a:pPr marL="1143000" lvl="2">
              <a:spcBef>
                <a:spcPts val="0"/>
              </a:spcBef>
              <a:buFont typeface="Wingdings" panose="05000000000000000000" pitchFamily="2" charset="2"/>
              <a:buChar char=""/>
            </a:pPr>
            <a:r>
              <a:rPr lang="en-US" sz="1400">
                <a:effectLst/>
                <a:latin typeface="+mj-lt"/>
                <a:ea typeface="Calibri" panose="020F0502020204030204" pitchFamily="34" charset="0"/>
                <a:cs typeface="Arial"/>
              </a:rPr>
              <a:t>D</a:t>
            </a:r>
            <a:r>
              <a:rPr lang="en-US" sz="1400">
                <a:effectLst/>
                <a:latin typeface="+mj-lt"/>
                <a:ea typeface="Times New Roman" panose="02020603050405020304" pitchFamily="18" charset="0"/>
                <a:cs typeface="Arial"/>
              </a:rPr>
              <a:t>ocument the collaborative roles among the partners in your example, specifying the distinct function of each hospital and the designated fiscal contribution</a:t>
            </a:r>
            <a:r>
              <a:rPr lang="en-US" sz="1400">
                <a:latin typeface="+mj-lt"/>
                <a:ea typeface="Times New Roman" panose="02020603050405020304" pitchFamily="18" charset="0"/>
                <a:cs typeface="Arial"/>
              </a:rPr>
              <a:t> </a:t>
            </a:r>
            <a:endParaRPr lang="en-US" sz="1400">
              <a:effectLst/>
              <a:latin typeface="+mj-lt"/>
              <a:ea typeface="Times New Roman" panose="02020603050405020304" pitchFamily="18" charset="0"/>
            </a:endParaRPr>
          </a:p>
          <a:p>
            <a:pPr marL="1143000" lvl="2">
              <a:spcBef>
                <a:spcPts val="0"/>
              </a:spcBef>
              <a:buFont typeface="Wingdings" panose="05000000000000000000" pitchFamily="2" charset="2"/>
              <a:buChar char=""/>
            </a:pPr>
            <a:r>
              <a:rPr lang="en-US" sz="1400">
                <a:effectLst/>
                <a:latin typeface="+mj-lt"/>
                <a:ea typeface="Calibri" panose="020F0502020204030204" pitchFamily="34" charset="0"/>
                <a:cs typeface="Arial"/>
              </a:rPr>
              <a:t>Describe any unique or innovative community partnerships</a:t>
            </a:r>
            <a:r>
              <a:rPr lang="en-US" sz="1400">
                <a:latin typeface="+mj-lt"/>
                <a:ea typeface="Calibri" panose="020F0502020204030204" pitchFamily="34" charset="0"/>
                <a:cs typeface="Arial"/>
              </a:rPr>
              <a:t> </a:t>
            </a:r>
            <a:endParaRPr lang="en-US" sz="1400">
              <a:effectLst/>
              <a:latin typeface="+mj-lt"/>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a:effectLst/>
                <a:latin typeface="+mj-lt"/>
                <a:ea typeface="Calibri" panose="020F0502020204030204" pitchFamily="34" charset="0"/>
                <a:cs typeface="Arial"/>
              </a:rPr>
              <a:t>Detail any barriers to collaboration.</a:t>
            </a:r>
            <a:endParaRPr lang="en-US" sz="1400">
              <a:effectLst/>
              <a:latin typeface="+mj-lt"/>
              <a:ea typeface="Times New Roman" panose="02020603050405020304" pitchFamily="18" charset="0"/>
              <a:cs typeface="Arial"/>
            </a:endParaRPr>
          </a:p>
          <a:p>
            <a:pPr marL="342900" marR="0" lvl="0" indent="-342900">
              <a:spcBef>
                <a:spcPts val="0"/>
              </a:spcBef>
              <a:spcAft>
                <a:spcPts val="0"/>
              </a:spcAft>
              <a:buFont typeface="Symbol" panose="05050102010706020507" pitchFamily="18" charset="2"/>
              <a:buChar char=""/>
            </a:pPr>
            <a:r>
              <a:rPr lang="en-US" sz="1400">
                <a:effectLst/>
                <a:latin typeface="+mj-lt"/>
                <a:ea typeface="Calibri" panose="020F0502020204030204" pitchFamily="34" charset="0"/>
                <a:cs typeface="Arial"/>
              </a:rPr>
              <a:t>Describe future plans for your hospital to develop partnerships to address access to telepsychiatry services and respond to COVID-19. Include proposed partners, the purpose of the collaboration, and anticipated outcomes of the partnership. Include any barriers to collaborating with partners and potential ways to address those barriers.</a:t>
            </a:r>
            <a:endParaRPr lang="en-US" sz="1400">
              <a:effectLst/>
              <a:latin typeface="+mj-lt"/>
              <a:ea typeface="Times New Roman" panose="02020603050405020304" pitchFamily="18" charset="0"/>
              <a:cs typeface="Arial"/>
            </a:endParaRPr>
          </a:p>
          <a:p>
            <a:pPr marL="342900" indent="-342900">
              <a:spcBef>
                <a:spcPts val="0"/>
              </a:spcBef>
              <a:buFont typeface="Symbol" panose="05050102010706020507" pitchFamily="18" charset="2"/>
              <a:buChar char=""/>
            </a:pPr>
            <a:r>
              <a:rPr lang="en-US" sz="1400">
                <a:effectLst/>
                <a:latin typeface="+mj-lt"/>
                <a:ea typeface="Calibri" panose="020F0502020204030204" pitchFamily="34" charset="0"/>
                <a:cs typeface="Arial"/>
              </a:rPr>
              <a:t>Describe your organization’s activities and/or plans to address health equity by creating an environment that is welcoming, respectful, inclusive, and is patient-centered to improve health.</a:t>
            </a:r>
            <a:r>
              <a:rPr lang="en-US" sz="1400">
                <a:latin typeface="+mj-lt"/>
                <a:ea typeface="Calibri" panose="020F0502020204030204" pitchFamily="34" charset="0"/>
                <a:cs typeface="Arial"/>
              </a:rPr>
              <a:t> </a:t>
            </a:r>
            <a:endParaRPr lang="en-US" sz="1400">
              <a:effectLst/>
              <a:latin typeface="+mj-lt"/>
              <a:ea typeface="Times New Roman" panose="02020603050405020304" pitchFamily="18" charset="0"/>
            </a:endParaRPr>
          </a:p>
          <a:p>
            <a:pPr marL="342900" indent="-342900">
              <a:spcBef>
                <a:spcPts val="0"/>
              </a:spcBef>
              <a:buFont typeface="Symbol" panose="05050102010706020507" pitchFamily="18" charset="2"/>
              <a:buChar char=""/>
            </a:pPr>
            <a:r>
              <a:rPr lang="en-US" sz="1400">
                <a:effectLst/>
                <a:latin typeface="+mj-lt"/>
                <a:ea typeface="Calibri" panose="020F0502020204030204" pitchFamily="34" charset="0"/>
                <a:cs typeface="Arial"/>
              </a:rPr>
              <a:t>Describe your organization’s plan to provide outreach to create diversity and inclusion in the patient populations engaging in the telepsychiatry services.</a:t>
            </a:r>
            <a:r>
              <a:rPr lang="en-US" sz="1400">
                <a:latin typeface="+mj-lt"/>
                <a:ea typeface="Calibri" panose="020F0502020204030204" pitchFamily="34" charset="0"/>
                <a:cs typeface="Arial"/>
              </a:rPr>
              <a:t> </a:t>
            </a:r>
            <a:endParaRPr lang="en-US" sz="1400">
              <a:effectLst/>
              <a:latin typeface="+mj-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a:effectLst/>
                <a:latin typeface="+mj-lt"/>
                <a:cs typeface="Arial"/>
              </a:rPr>
              <a:t>Describe your organization’s plan to reach out to historically marginalized populations in your area.</a:t>
            </a:r>
            <a:endParaRPr lang="en-US" sz="1400">
              <a:effectLst/>
              <a:latin typeface="+mj-lt"/>
              <a:ea typeface="Times New Roman" panose="02020603050405020304" pitchFamily="18" charset="0"/>
              <a:cs typeface="Arial"/>
            </a:endParaRPr>
          </a:p>
          <a:p>
            <a:pPr marL="0" marR="0" indent="0">
              <a:spcBef>
                <a:spcPts val="0"/>
              </a:spcBef>
              <a:spcAft>
                <a:spcPts val="0"/>
              </a:spcAft>
              <a:buNone/>
            </a:pPr>
            <a:endParaRPr lang="en-US" sz="100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60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8F1A-BA96-49B7-A35F-2ED2F5307D3C}"/>
              </a:ext>
            </a:extLst>
          </p:cNvPr>
          <p:cNvSpPr>
            <a:spLocks noGrp="1"/>
          </p:cNvSpPr>
          <p:nvPr>
            <p:ph type="title"/>
          </p:nvPr>
        </p:nvSpPr>
        <p:spPr>
          <a:ln>
            <a:solidFill>
              <a:schemeClr val="bg1"/>
            </a:solidFill>
          </a:ln>
        </p:spPr>
        <p:txBody>
          <a:bodyPr lIns="91440" tIns="45720" rIns="91440" bIns="45720" anchor="t">
            <a:noAutofit/>
          </a:bodyPr>
          <a:lstStyle/>
          <a:p>
            <a:r>
              <a:rPr lang="en-US" sz="2000" noProof="0">
                <a:solidFill>
                  <a:schemeClr val="tx1"/>
                </a:solidFill>
                <a:latin typeface="+mj-lt"/>
                <a:cs typeface="Arial"/>
              </a:rPr>
              <a:t>Project Evaluation and </a:t>
            </a:r>
            <a:r>
              <a:rPr lang="en-US" sz="2000">
                <a:solidFill>
                  <a:schemeClr val="tx1"/>
                </a:solidFill>
                <a:latin typeface="+mj-lt"/>
                <a:cs typeface="Arial"/>
              </a:rPr>
              <a:t>Return on Investment</a:t>
            </a:r>
            <a:r>
              <a:rPr lang="en-US" sz="2800">
                <a:latin typeface="+mj-lt"/>
                <a:cs typeface="Arial"/>
              </a:rPr>
              <a:t>                 </a:t>
            </a:r>
            <a:r>
              <a:rPr lang="en-US" sz="2000">
                <a:solidFill>
                  <a:schemeClr val="tx1"/>
                </a:solidFill>
                <a:latin typeface="+mj-lt"/>
                <a:cs typeface="Arial"/>
              </a:rPr>
              <a:t>   15 Points</a:t>
            </a:r>
          </a:p>
        </p:txBody>
      </p:sp>
      <p:sp>
        <p:nvSpPr>
          <p:cNvPr id="14" name="Text Placeholder 13">
            <a:extLst>
              <a:ext uri="{FF2B5EF4-FFF2-40B4-BE49-F238E27FC236}">
                <a16:creationId xmlns:a16="http://schemas.microsoft.com/office/drawing/2014/main" id="{2E8B88F2-14E6-4C68-A40A-D14378843E01}"/>
              </a:ext>
            </a:extLst>
          </p:cNvPr>
          <p:cNvSpPr>
            <a:spLocks noGrp="1"/>
          </p:cNvSpPr>
          <p:nvPr>
            <p:ph type="body" sz="quarter" idx="10"/>
          </p:nvPr>
        </p:nvSpPr>
        <p:spPr>
          <a:xfrm>
            <a:off x="627856" y="2030598"/>
            <a:ext cx="7888288" cy="3676519"/>
          </a:xfrm>
        </p:spPr>
        <p:txBody>
          <a:bodyPr lIns="91440" tIns="45720" rIns="91440" bIns="45720" anchor="t">
            <a:noAutofit/>
          </a:bodyPr>
          <a:lstStyle/>
          <a:p>
            <a:pPr marL="342900" marR="0" lvl="0" indent="-342900">
              <a:spcBef>
                <a:spcPts val="0"/>
              </a:spcBef>
              <a:spcAft>
                <a:spcPts val="0"/>
              </a:spcAft>
              <a:buFont typeface="Symbol" panose="05050102010706020507" pitchFamily="18" charset="2"/>
              <a:buChar char=""/>
            </a:pPr>
            <a:r>
              <a:rPr lang="en-US" sz="2000">
                <a:effectLst/>
                <a:latin typeface="+mj-lt"/>
                <a:ea typeface="Calibri" panose="020F0502020204030204" pitchFamily="34" charset="0"/>
                <a:cs typeface="Arial"/>
              </a:rPr>
              <a:t>Document your organization’s overall budget and explain why the project is a good use of State funds</a:t>
            </a:r>
            <a:endParaRPr lang="en-US" sz="2000">
              <a:effectLst/>
              <a:latin typeface="+mj-lt"/>
              <a:ea typeface="Times New Roman" panose="02020603050405020304" pitchFamily="18" charset="0"/>
              <a:cs typeface="Arial"/>
            </a:endParaRPr>
          </a:p>
          <a:p>
            <a:pPr marL="342900" marR="0" lvl="0" indent="-342900">
              <a:spcBef>
                <a:spcPts val="0"/>
              </a:spcBef>
              <a:spcAft>
                <a:spcPts val="0"/>
              </a:spcAft>
              <a:buFont typeface="Symbol" panose="05050102010706020507" pitchFamily="18" charset="2"/>
              <a:buChar char=""/>
            </a:pPr>
            <a:r>
              <a:rPr lang="en-US" sz="2000">
                <a:effectLst/>
                <a:latin typeface="+mj-lt"/>
                <a:ea typeface="Calibri" panose="020F0502020204030204" pitchFamily="34" charset="0"/>
                <a:cs typeface="Arial"/>
              </a:rPr>
              <a:t>Complete the mandatory Program Performance Measure Tables</a:t>
            </a:r>
            <a:endParaRPr lang="en-US" sz="2000">
              <a:effectLst/>
              <a:latin typeface="+mj-lt"/>
              <a:ea typeface="Times New Roman" panose="02020603050405020304" pitchFamily="18" charset="0"/>
              <a:cs typeface="Arial"/>
            </a:endParaRPr>
          </a:p>
          <a:p>
            <a:pPr marL="342900" indent="-342900">
              <a:spcBef>
                <a:spcPts val="0"/>
              </a:spcBef>
              <a:buFont typeface="Symbol" panose="05050102010706020507" pitchFamily="18" charset="2"/>
              <a:buChar char=""/>
            </a:pPr>
            <a:r>
              <a:rPr lang="en-US" sz="2000">
                <a:effectLst/>
                <a:latin typeface="+mj-lt"/>
                <a:ea typeface="Calibri" panose="020F0502020204030204" pitchFamily="34" charset="0"/>
                <a:cs typeface="Arial"/>
              </a:rPr>
              <a:t>Describe how your hospital will reference the program performance measures to monitor and improve program performance</a:t>
            </a:r>
            <a:r>
              <a:rPr lang="en-US" sz="2000">
                <a:latin typeface="+mj-lt"/>
                <a:ea typeface="Calibri" panose="020F0502020204030204" pitchFamily="34" charset="0"/>
                <a:cs typeface="Arial"/>
              </a:rPr>
              <a:t> </a:t>
            </a:r>
            <a:endParaRPr lang="en-US" sz="2000">
              <a:effectLst/>
              <a:latin typeface="+mj-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a:effectLst/>
                <a:latin typeface="+mj-lt"/>
                <a:ea typeface="Calibri" panose="020F0502020204030204" pitchFamily="34" charset="0"/>
                <a:cs typeface="Arial"/>
              </a:rPr>
              <a:t>Describe is your hospital will create, track and analyze other performance measures (optional)</a:t>
            </a:r>
          </a:p>
          <a:p>
            <a:pPr marL="342900" indent="-342900">
              <a:spcBef>
                <a:spcPts val="0"/>
              </a:spcBef>
              <a:buFont typeface="Symbol" panose="05050102010706020507" pitchFamily="18" charset="2"/>
              <a:buChar char=""/>
            </a:pPr>
            <a:r>
              <a:rPr lang="en-US" sz="2000">
                <a:effectLst/>
                <a:latin typeface="+mj-lt"/>
                <a:ea typeface="Times New Roman" panose="02020603050405020304" pitchFamily="18" charset="0"/>
                <a:cs typeface="Arial"/>
              </a:rPr>
              <a:t>Develop and document a realistic and achievable project sustainability plan</a:t>
            </a:r>
            <a:endParaRPr lang="en-US" sz="2000">
              <a:latin typeface="+mj-lt"/>
              <a:cs typeface="Arial"/>
            </a:endParaRPr>
          </a:p>
          <a:p>
            <a:pPr marL="0" marR="0" lvl="0" indent="0">
              <a:spcBef>
                <a:spcPts val="0"/>
              </a:spcBef>
              <a:spcAft>
                <a:spcPts val="0"/>
              </a:spcAft>
              <a:buNone/>
            </a:pPr>
            <a:endParaRPr lang="en-US" sz="180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20163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27A9-6A8D-4411-AE5C-ED0D0B1F4A18}"/>
              </a:ext>
            </a:extLst>
          </p:cNvPr>
          <p:cNvSpPr>
            <a:spLocks noGrp="1"/>
          </p:cNvSpPr>
          <p:nvPr>
            <p:ph type="title"/>
          </p:nvPr>
        </p:nvSpPr>
        <p:spPr>
          <a:xfrm>
            <a:off x="4809833" y="640081"/>
            <a:ext cx="3854106" cy="4949350"/>
          </a:xfrm>
          <a:noFill/>
        </p:spPr>
        <p:txBody>
          <a:bodyPr vert="horz" lIns="91440" tIns="45720" rIns="91440" bIns="45720" rtlCol="0" anchor="b">
            <a:normAutofit fontScale="90000"/>
          </a:bodyPr>
          <a:lstStyle/>
          <a:p>
            <a:pPr algn="ctr" defTabSz="914400"/>
            <a:br>
              <a:rPr lang="en-US" sz="1500" kern="1200">
                <a:solidFill>
                  <a:schemeClr val="tx1"/>
                </a:solidFill>
                <a:latin typeface="+mj-lt"/>
                <a:ea typeface="+mj-ea"/>
                <a:cs typeface="+mj-cs"/>
              </a:rPr>
            </a:br>
            <a:r>
              <a:rPr lang="en-US" sz="3100" kern="1200">
                <a:solidFill>
                  <a:schemeClr val="tx1"/>
                </a:solidFill>
                <a:latin typeface="+mj-lt"/>
                <a:ea typeface="+mj-ea"/>
                <a:cs typeface="+mj-cs"/>
              </a:rPr>
              <a:t>Performance </a:t>
            </a:r>
            <a:r>
              <a:rPr lang="en-US" sz="3100">
                <a:solidFill>
                  <a:schemeClr val="tx1"/>
                </a:solidFill>
                <a:latin typeface="+mj-lt"/>
                <a:ea typeface="+mj-ea"/>
                <a:cs typeface="+mj-cs"/>
              </a:rPr>
              <a:t>M</a:t>
            </a:r>
            <a:r>
              <a:rPr lang="en-US" sz="3100" kern="1200">
                <a:solidFill>
                  <a:schemeClr val="tx1"/>
                </a:solidFill>
                <a:latin typeface="+mj-lt"/>
                <a:ea typeface="+mj-ea"/>
                <a:cs typeface="+mj-cs"/>
              </a:rPr>
              <a:t>easures</a:t>
            </a:r>
            <a:br>
              <a:rPr lang="en-US" sz="2200" kern="1200">
                <a:solidFill>
                  <a:schemeClr val="tx1"/>
                </a:solidFill>
                <a:latin typeface="+mj-lt"/>
                <a:ea typeface="+mj-ea"/>
                <a:cs typeface="+mj-cs"/>
              </a:rPr>
            </a:br>
            <a:br>
              <a:rPr lang="en-US" sz="2200" kern="1200">
                <a:solidFill>
                  <a:schemeClr val="tx1"/>
                </a:solidFill>
                <a:latin typeface="+mj-lt"/>
                <a:ea typeface="+mj-ea"/>
                <a:cs typeface="+mj-cs"/>
              </a:rPr>
            </a:br>
            <a:br>
              <a:rPr lang="en-US" sz="2200" kern="1200">
                <a:solidFill>
                  <a:schemeClr val="tx1"/>
                </a:solidFill>
                <a:latin typeface="+mj-lt"/>
                <a:ea typeface="+mj-ea"/>
                <a:cs typeface="+mj-cs"/>
              </a:rPr>
            </a:br>
            <a:r>
              <a:rPr lang="en-US" sz="1400">
                <a:effectLst/>
                <a:latin typeface="+mj-lt"/>
                <a:ea typeface="Times New Roman" panose="02020603050405020304" pitchFamily="18" charset="0"/>
              </a:rPr>
              <a:t>Mandatory performance measures are required for all organizations.  These measures will be reported monthly, quarterly, biannually, or annually as indicated.</a:t>
            </a:r>
            <a:br>
              <a:rPr lang="en-US" sz="1400">
                <a:effectLst/>
                <a:latin typeface="+mj-lt"/>
                <a:ea typeface="Times New Roman" panose="02020603050405020304" pitchFamily="18" charset="0"/>
              </a:rPr>
            </a:br>
            <a:br>
              <a:rPr lang="en-US" sz="1500" kern="1200">
                <a:solidFill>
                  <a:schemeClr val="tx1"/>
                </a:solidFill>
                <a:latin typeface="+mj-lt"/>
                <a:ea typeface="+mj-ea"/>
                <a:cs typeface="+mj-cs"/>
              </a:rPr>
            </a:br>
            <a:r>
              <a:rPr lang="en-US" sz="1500" i="1" kern="1200">
                <a:solidFill>
                  <a:schemeClr val="tx1"/>
                </a:solidFill>
                <a:latin typeface="+mj-lt"/>
                <a:ea typeface="+mj-ea"/>
                <a:cs typeface="+mj-cs"/>
              </a:rPr>
              <a:t>For each measure, you will need to include the following information:</a:t>
            </a:r>
            <a:br>
              <a:rPr lang="en-US" sz="1500" kern="1200">
                <a:solidFill>
                  <a:schemeClr val="tx1"/>
                </a:solidFill>
                <a:latin typeface="+mj-lt"/>
                <a:ea typeface="+mj-ea"/>
                <a:cs typeface="+mj-cs"/>
              </a:rPr>
            </a:br>
            <a:r>
              <a:rPr lang="en-US" sz="1500" kern="1200">
                <a:solidFill>
                  <a:schemeClr val="tx1"/>
                </a:solidFill>
                <a:latin typeface="+mj-lt"/>
                <a:ea typeface="+mj-ea"/>
                <a:cs typeface="+mj-cs"/>
              </a:rPr>
              <a:t> </a:t>
            </a:r>
            <a:br>
              <a:rPr lang="en-US" sz="1500" kern="1200">
                <a:solidFill>
                  <a:schemeClr val="tx1"/>
                </a:solidFill>
                <a:latin typeface="+mj-lt"/>
                <a:ea typeface="+mj-ea"/>
                <a:cs typeface="+mj-cs"/>
              </a:rPr>
            </a:br>
            <a:r>
              <a:rPr lang="en-US" sz="1500" u="sng" kern="1200">
                <a:solidFill>
                  <a:schemeClr val="tx1"/>
                </a:solidFill>
                <a:latin typeface="+mj-lt"/>
                <a:ea typeface="+mj-ea"/>
                <a:cs typeface="+mj-cs"/>
              </a:rPr>
              <a:t>Data Source</a:t>
            </a:r>
            <a:r>
              <a:rPr lang="en-US" sz="1500" kern="1200">
                <a:solidFill>
                  <a:schemeClr val="tx1"/>
                </a:solidFill>
                <a:latin typeface="+mj-lt"/>
                <a:ea typeface="+mj-ea"/>
                <a:cs typeface="+mj-cs"/>
              </a:rPr>
              <a:t>: </a:t>
            </a:r>
            <a:r>
              <a:rPr lang="en-US" sz="1500" b="0">
                <a:solidFill>
                  <a:schemeClr val="tx1"/>
                </a:solidFill>
                <a:latin typeface="+mj-lt"/>
                <a:ea typeface="+mj-ea"/>
                <a:cs typeface="+mj-cs"/>
              </a:rPr>
              <a:t>Where will you obtain the information reported for each performance measure?</a:t>
            </a:r>
            <a:br>
              <a:rPr lang="en-US" sz="1500" kern="1200">
                <a:solidFill>
                  <a:schemeClr val="tx1"/>
                </a:solidFill>
                <a:latin typeface="+mj-lt"/>
                <a:ea typeface="+mj-ea"/>
                <a:cs typeface="+mj-cs"/>
              </a:rPr>
            </a:br>
            <a:r>
              <a:rPr lang="en-US" sz="1500" u="sng" kern="1200">
                <a:solidFill>
                  <a:schemeClr val="tx1"/>
                </a:solidFill>
                <a:latin typeface="+mj-lt"/>
                <a:ea typeface="+mj-ea"/>
                <a:cs typeface="+mj-cs"/>
              </a:rPr>
              <a:t>Collection Process and Calculation</a:t>
            </a:r>
            <a:r>
              <a:rPr lang="en-US" sz="1500" kern="1200">
                <a:solidFill>
                  <a:schemeClr val="tx1"/>
                </a:solidFill>
                <a:latin typeface="+mj-lt"/>
                <a:ea typeface="+mj-ea"/>
                <a:cs typeface="+mj-cs"/>
              </a:rPr>
              <a:t>: </a:t>
            </a:r>
            <a:r>
              <a:rPr lang="en-US" sz="1500" b="0" kern="1200">
                <a:solidFill>
                  <a:schemeClr val="tx1"/>
                </a:solidFill>
                <a:latin typeface="+mj-lt"/>
                <a:ea typeface="+mj-ea"/>
                <a:cs typeface="+mj-cs"/>
              </a:rPr>
              <a:t>what method will you use to collect the information?</a:t>
            </a:r>
            <a:br>
              <a:rPr lang="en-US" sz="1500" kern="1200">
                <a:solidFill>
                  <a:schemeClr val="tx1"/>
                </a:solidFill>
                <a:latin typeface="+mj-lt"/>
                <a:ea typeface="+mj-ea"/>
                <a:cs typeface="+mj-cs"/>
              </a:rPr>
            </a:br>
            <a:br>
              <a:rPr lang="en-US" sz="1500" kern="1200">
                <a:solidFill>
                  <a:schemeClr val="tx1"/>
                </a:solidFill>
                <a:latin typeface="+mj-lt"/>
                <a:ea typeface="+mj-ea"/>
                <a:cs typeface="+mj-cs"/>
              </a:rPr>
            </a:br>
            <a:r>
              <a:rPr lang="en-US" sz="1500" u="sng" kern="1200">
                <a:solidFill>
                  <a:schemeClr val="tx1"/>
                </a:solidFill>
                <a:latin typeface="+mj-lt"/>
                <a:ea typeface="+mj-ea"/>
                <a:cs typeface="+mj-cs"/>
              </a:rPr>
              <a:t>Data Limitations: </a:t>
            </a:r>
            <a:r>
              <a:rPr lang="en-US" sz="1500" b="0" kern="1200">
                <a:solidFill>
                  <a:schemeClr val="tx1"/>
                </a:solidFill>
                <a:latin typeface="+mj-lt"/>
                <a:ea typeface="+mj-ea"/>
                <a:cs typeface="+mj-cs"/>
              </a:rPr>
              <a:t>what may prevent you from obtaining data for your performance measures?</a:t>
            </a:r>
            <a:br>
              <a:rPr lang="en-US" sz="1500" b="0" kern="1200">
                <a:solidFill>
                  <a:schemeClr val="tx1"/>
                </a:solidFill>
                <a:latin typeface="+mj-lt"/>
                <a:ea typeface="+mj-ea"/>
                <a:cs typeface="+mj-cs"/>
              </a:rPr>
            </a:br>
            <a:r>
              <a:rPr lang="en-US" sz="1500" kern="1200">
                <a:solidFill>
                  <a:schemeClr val="tx1"/>
                </a:solidFill>
                <a:latin typeface="+mj-lt"/>
                <a:ea typeface="+mj-ea"/>
                <a:cs typeface="+mj-cs"/>
              </a:rPr>
              <a:t> </a:t>
            </a:r>
            <a:br>
              <a:rPr lang="en-US" sz="1500" kern="1200">
                <a:solidFill>
                  <a:schemeClr val="tx1"/>
                </a:solidFill>
                <a:latin typeface="+mj-lt"/>
                <a:ea typeface="+mj-ea"/>
                <a:cs typeface="+mj-cs"/>
              </a:rPr>
            </a:br>
            <a:br>
              <a:rPr lang="en-US" sz="1500" kern="1200">
                <a:solidFill>
                  <a:schemeClr val="tx1"/>
                </a:solidFill>
                <a:latin typeface="+mj-lt"/>
                <a:ea typeface="+mj-ea"/>
                <a:cs typeface="+mj-cs"/>
              </a:rPr>
            </a:br>
            <a:br>
              <a:rPr lang="en-US" sz="1800">
                <a:effectLst/>
                <a:latin typeface="Arial" panose="020B0604020202020204" pitchFamily="34" charset="0"/>
                <a:ea typeface="Times New Roman" panose="02020603050405020304" pitchFamily="18" charset="0"/>
              </a:rPr>
            </a:br>
            <a:endParaRPr lang="en-US" sz="1500" kern="1200">
              <a:solidFill>
                <a:schemeClr val="tx1"/>
              </a:solidFill>
              <a:latin typeface="+mj-lt"/>
              <a:ea typeface="+mj-ea"/>
              <a:cs typeface="+mj-cs"/>
            </a:endParaRPr>
          </a:p>
        </p:txBody>
      </p:sp>
      <p:sp>
        <p:nvSpPr>
          <p:cNvPr id="49" name="Rectangle 48">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580687"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Bar chart">
            <a:extLst>
              <a:ext uri="{FF2B5EF4-FFF2-40B4-BE49-F238E27FC236}">
                <a16:creationId xmlns:a16="http://schemas.microsoft.com/office/drawing/2014/main" id="{860246A9-3273-45E5-A907-1AFE17EEBC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875" y="1865365"/>
            <a:ext cx="3127248" cy="3127248"/>
          </a:xfrm>
          <a:prstGeom prst="rect">
            <a:avLst/>
          </a:prstGeom>
          <a:effectLst/>
        </p:spPr>
      </p:pic>
    </p:spTree>
    <p:extLst>
      <p:ext uri="{BB962C8B-B14F-4D97-AF65-F5344CB8AC3E}">
        <p14:creationId xmlns:p14="http://schemas.microsoft.com/office/powerpoint/2010/main" val="270372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69" y="624054"/>
            <a:ext cx="7843267" cy="548640"/>
          </a:xfrm>
        </p:spPr>
        <p:txBody>
          <a:bodyPr>
            <a:normAutofit/>
          </a:bodyPr>
          <a:lstStyle/>
          <a:p>
            <a:pPr algn="ctr"/>
            <a:r>
              <a:rPr lang="en-US" sz="2800"/>
              <a:t>Programs at ORH</a:t>
            </a:r>
          </a:p>
        </p:txBody>
      </p:sp>
      <p:sp>
        <p:nvSpPr>
          <p:cNvPr id="31" name="AutoShape 35">
            <a:extLst>
              <a:ext uri="{FF2B5EF4-FFF2-40B4-BE49-F238E27FC236}">
                <a16:creationId xmlns:a16="http://schemas.microsoft.com/office/drawing/2014/main" id="{AD3A3EC3-4D59-44E4-AAAD-1E84D7555B0C}"/>
              </a:ext>
            </a:extLst>
          </p:cNvPr>
          <p:cNvSpPr>
            <a:spLocks noChangeArrowheads="1"/>
          </p:cNvSpPr>
          <p:nvPr/>
        </p:nvSpPr>
        <p:spPr bwMode="auto">
          <a:xfrm>
            <a:off x="1871674" y="1882876"/>
            <a:ext cx="1731700" cy="1825800"/>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sp>
        <p:nvSpPr>
          <p:cNvPr id="1024" name="AutoShape 36">
            <a:extLst>
              <a:ext uri="{FF2B5EF4-FFF2-40B4-BE49-F238E27FC236}">
                <a16:creationId xmlns:a16="http://schemas.microsoft.com/office/drawing/2014/main" id="{040F2380-3F75-44BD-9433-FEEB8F38FBAE}"/>
              </a:ext>
            </a:extLst>
          </p:cNvPr>
          <p:cNvSpPr>
            <a:spLocks noChangeArrowheads="1"/>
          </p:cNvSpPr>
          <p:nvPr/>
        </p:nvSpPr>
        <p:spPr bwMode="auto">
          <a:xfrm>
            <a:off x="54660" y="1929957"/>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61" name="Picture 37" descr="placement services">
            <a:extLst>
              <a:ext uri="{FF2B5EF4-FFF2-40B4-BE49-F238E27FC236}">
                <a16:creationId xmlns:a16="http://schemas.microsoft.com/office/drawing/2014/main" id="{33759C89-19A8-4854-BF89-03EE66DD92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08" y="1982251"/>
            <a:ext cx="915126" cy="9151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25" name="Text Box 38">
            <a:extLst>
              <a:ext uri="{FF2B5EF4-FFF2-40B4-BE49-F238E27FC236}">
                <a16:creationId xmlns:a16="http://schemas.microsoft.com/office/drawing/2014/main" id="{719D0FF8-AEE0-4B66-8E1F-520E59FEF64F}"/>
              </a:ext>
            </a:extLst>
          </p:cNvPr>
          <p:cNvSpPr txBox="1">
            <a:spLocks noChangeArrowheads="1"/>
          </p:cNvSpPr>
          <p:nvPr/>
        </p:nvSpPr>
        <p:spPr bwMode="auto">
          <a:xfrm>
            <a:off x="49004" y="2937479"/>
            <a:ext cx="1715610" cy="2559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a:solidFill>
                  <a:srgbClr val="000000"/>
                </a:solidFill>
                <a:latin typeface="Calibri" panose="020F0502020204030204" pitchFamily="34" charset="0"/>
                <a:hlinkClick r:id="rId4"/>
              </a:rPr>
              <a:t>Placement Services</a:t>
            </a:r>
            <a:endParaRPr lang="en-US" altLang="en-US" sz="2400">
              <a:latin typeface="Arial" panose="020B0604020202020204" pitchFamily="34" charset="0"/>
            </a:endParaRPr>
          </a:p>
        </p:txBody>
      </p:sp>
      <p:sp>
        <p:nvSpPr>
          <p:cNvPr id="1026" name="Text Box 39">
            <a:extLst>
              <a:ext uri="{FF2B5EF4-FFF2-40B4-BE49-F238E27FC236}">
                <a16:creationId xmlns:a16="http://schemas.microsoft.com/office/drawing/2014/main" id="{C0C27838-E0EB-4D07-BF4B-F5DE3BE49B51}"/>
              </a:ext>
            </a:extLst>
          </p:cNvPr>
          <p:cNvSpPr txBox="1">
            <a:spLocks noChangeArrowheads="1"/>
          </p:cNvSpPr>
          <p:nvPr/>
        </p:nvSpPr>
        <p:spPr bwMode="auto">
          <a:xfrm>
            <a:off x="33754" y="3235065"/>
            <a:ext cx="1749803" cy="6034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a:latin typeface="Calibri" panose="020F0502020204030204" pitchFamily="34" charset="0"/>
              </a:rPr>
              <a:t>Recruit providers and designates health professional shortage areas</a:t>
            </a:r>
            <a:endParaRPr lang="en-US" altLang="en-US" sz="2400">
              <a:latin typeface="Arial" panose="020B0604020202020204" pitchFamily="34" charset="0"/>
            </a:endParaRPr>
          </a:p>
        </p:txBody>
      </p:sp>
      <p:pic>
        <p:nvPicPr>
          <p:cNvPr id="1065" name="Picture 41" descr="rural health clinics">
            <a:extLst>
              <a:ext uri="{FF2B5EF4-FFF2-40B4-BE49-F238E27FC236}">
                <a16:creationId xmlns:a16="http://schemas.microsoft.com/office/drawing/2014/main" id="{D86562EC-22ED-45C9-A195-A0EA321A55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5919" y="1958371"/>
            <a:ext cx="951329" cy="9513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29" name="Text Box 42">
            <a:extLst>
              <a:ext uri="{FF2B5EF4-FFF2-40B4-BE49-F238E27FC236}">
                <a16:creationId xmlns:a16="http://schemas.microsoft.com/office/drawing/2014/main" id="{C3F852D5-FB6E-4C46-BB4E-9C0F98E13656}"/>
              </a:ext>
            </a:extLst>
          </p:cNvPr>
          <p:cNvSpPr txBox="1">
            <a:spLocks noChangeArrowheads="1"/>
          </p:cNvSpPr>
          <p:nvPr/>
        </p:nvSpPr>
        <p:spPr bwMode="auto">
          <a:xfrm>
            <a:off x="1879718" y="2941406"/>
            <a:ext cx="1715612" cy="262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u="sng">
                <a:solidFill>
                  <a:srgbClr val="0070C0"/>
                </a:solidFill>
                <a:latin typeface="Calibri" panose="020F0502020204030204" pitchFamily="34" charset="0"/>
              </a:rPr>
              <a:t>Rural Health Operations</a:t>
            </a:r>
            <a:endParaRPr lang="en-US" altLang="en-US" sz="2400" u="sng">
              <a:solidFill>
                <a:srgbClr val="0070C0"/>
              </a:solidFill>
              <a:latin typeface="Arial" panose="020B0604020202020204" pitchFamily="34" charset="0"/>
            </a:endParaRPr>
          </a:p>
        </p:txBody>
      </p:sp>
      <p:sp>
        <p:nvSpPr>
          <p:cNvPr id="1030" name="Text Box 43">
            <a:extLst>
              <a:ext uri="{FF2B5EF4-FFF2-40B4-BE49-F238E27FC236}">
                <a16:creationId xmlns:a16="http://schemas.microsoft.com/office/drawing/2014/main" id="{7850A563-AC63-4E60-8121-36DEACE65BAC}"/>
              </a:ext>
            </a:extLst>
          </p:cNvPr>
          <p:cNvSpPr txBox="1">
            <a:spLocks noChangeArrowheads="1"/>
          </p:cNvSpPr>
          <p:nvPr/>
        </p:nvSpPr>
        <p:spPr bwMode="auto">
          <a:xfrm>
            <a:off x="1942447" y="3103147"/>
            <a:ext cx="1647227" cy="5271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a:latin typeface="Calibri"/>
                <a:cs typeface="Calibri"/>
              </a:rPr>
              <a:t>Supports state designated rural health centers and CMS Rural Health Clinics that serve the entire community </a:t>
            </a:r>
            <a:endParaRPr lang="en-US" altLang="en-US" sz="2400">
              <a:latin typeface="Arial" panose="020B0604020202020204" pitchFamily="34" charset="0"/>
            </a:endParaRPr>
          </a:p>
        </p:txBody>
      </p:sp>
      <p:sp>
        <p:nvSpPr>
          <p:cNvPr id="1031" name="AutoShape 44">
            <a:extLst>
              <a:ext uri="{FF2B5EF4-FFF2-40B4-BE49-F238E27FC236}">
                <a16:creationId xmlns:a16="http://schemas.microsoft.com/office/drawing/2014/main" id="{04B845F7-E447-4237-97D4-33DD915A9783}"/>
              </a:ext>
            </a:extLst>
          </p:cNvPr>
          <p:cNvSpPr>
            <a:spLocks noChangeArrowheads="1"/>
          </p:cNvSpPr>
          <p:nvPr/>
        </p:nvSpPr>
        <p:spPr bwMode="auto">
          <a:xfrm>
            <a:off x="3703397" y="1881207"/>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sp>
        <p:nvSpPr>
          <p:cNvPr id="1033" name="Text Box 45">
            <a:extLst>
              <a:ext uri="{FF2B5EF4-FFF2-40B4-BE49-F238E27FC236}">
                <a16:creationId xmlns:a16="http://schemas.microsoft.com/office/drawing/2014/main" id="{3C1838FF-FF90-465C-92F7-4AF88B667A5E}"/>
              </a:ext>
            </a:extLst>
          </p:cNvPr>
          <p:cNvSpPr txBox="1">
            <a:spLocks noChangeArrowheads="1"/>
          </p:cNvSpPr>
          <p:nvPr/>
        </p:nvSpPr>
        <p:spPr bwMode="auto">
          <a:xfrm>
            <a:off x="3677042" y="2798564"/>
            <a:ext cx="1717622" cy="257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a:solidFill>
                  <a:srgbClr val="000000"/>
                </a:solidFill>
                <a:latin typeface="Calibri" panose="020F0502020204030204" pitchFamily="34" charset="0"/>
                <a:hlinkClick r:id="rId6"/>
              </a:rPr>
              <a:t>Community Health Grants</a:t>
            </a:r>
            <a:endParaRPr lang="en-US" altLang="en-US" sz="2400">
              <a:latin typeface="Arial" panose="020B0604020202020204" pitchFamily="34" charset="0"/>
            </a:endParaRPr>
          </a:p>
        </p:txBody>
      </p:sp>
      <p:pic>
        <p:nvPicPr>
          <p:cNvPr id="1070" name="Picture 46" descr="CHG">
            <a:extLst>
              <a:ext uri="{FF2B5EF4-FFF2-40B4-BE49-F238E27FC236}">
                <a16:creationId xmlns:a16="http://schemas.microsoft.com/office/drawing/2014/main" id="{8C2EB2E6-9565-424A-9D46-7AE604FBB9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8235" y="1983273"/>
            <a:ext cx="989543" cy="9895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34" name="Text Box 47">
            <a:extLst>
              <a:ext uri="{FF2B5EF4-FFF2-40B4-BE49-F238E27FC236}">
                <a16:creationId xmlns:a16="http://schemas.microsoft.com/office/drawing/2014/main" id="{E507D8CD-C887-4C0E-87D5-B186FD07BC8A}"/>
              </a:ext>
            </a:extLst>
          </p:cNvPr>
          <p:cNvSpPr txBox="1">
            <a:spLocks noChangeArrowheads="1"/>
          </p:cNvSpPr>
          <p:nvPr/>
        </p:nvSpPr>
        <p:spPr bwMode="auto">
          <a:xfrm>
            <a:off x="3702755" y="3126146"/>
            <a:ext cx="1675386" cy="665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a:latin typeface="Calibri" panose="020F0502020204030204" pitchFamily="34" charset="0"/>
              </a:rPr>
              <a:t>Supports the primary care safety net system with increasing access to health care for vulnerable      populations </a:t>
            </a:r>
            <a:endParaRPr lang="en-US" altLang="en-US" sz="2400">
              <a:latin typeface="Arial" panose="020B0604020202020204" pitchFamily="34" charset="0"/>
            </a:endParaRPr>
          </a:p>
        </p:txBody>
      </p:sp>
      <p:sp>
        <p:nvSpPr>
          <p:cNvPr id="1035" name="AutoShape 48">
            <a:extLst>
              <a:ext uri="{FF2B5EF4-FFF2-40B4-BE49-F238E27FC236}">
                <a16:creationId xmlns:a16="http://schemas.microsoft.com/office/drawing/2014/main" id="{C1A54B34-6E12-4EA6-AF52-6ED34623C7AD}"/>
              </a:ext>
            </a:extLst>
          </p:cNvPr>
          <p:cNvSpPr>
            <a:spLocks noChangeArrowheads="1"/>
          </p:cNvSpPr>
          <p:nvPr/>
        </p:nvSpPr>
        <p:spPr bwMode="auto">
          <a:xfrm>
            <a:off x="5509842" y="1890475"/>
            <a:ext cx="1733712" cy="1825800"/>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73" name="Picture 49" descr="farmworker health">
            <a:extLst>
              <a:ext uri="{FF2B5EF4-FFF2-40B4-BE49-F238E27FC236}">
                <a16:creationId xmlns:a16="http://schemas.microsoft.com/office/drawing/2014/main" id="{D68D4A70-7BED-41A5-B7F0-C66D54B2CB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8080" y="1914181"/>
            <a:ext cx="880935" cy="8809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38" name="Text Box 51">
            <a:extLst>
              <a:ext uri="{FF2B5EF4-FFF2-40B4-BE49-F238E27FC236}">
                <a16:creationId xmlns:a16="http://schemas.microsoft.com/office/drawing/2014/main" id="{EE3FA452-7B0E-4970-95C1-E8559FD40DC0}"/>
              </a:ext>
            </a:extLst>
          </p:cNvPr>
          <p:cNvSpPr txBox="1">
            <a:spLocks noChangeArrowheads="1"/>
          </p:cNvSpPr>
          <p:nvPr/>
        </p:nvSpPr>
        <p:spPr bwMode="auto">
          <a:xfrm>
            <a:off x="5546752" y="3123093"/>
            <a:ext cx="1661306" cy="649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a:latin typeface="Calibri" panose="020F0502020204030204" pitchFamily="34" charset="0"/>
              </a:rPr>
              <a:t>Supports medical, dental and educational services for members of the North Carolina agricultural labor force and their families </a:t>
            </a:r>
            <a:endParaRPr lang="en-US" altLang="en-US" sz="2400">
              <a:latin typeface="Arial" panose="020B0604020202020204" pitchFamily="34" charset="0"/>
            </a:endParaRPr>
          </a:p>
        </p:txBody>
      </p:sp>
      <p:sp>
        <p:nvSpPr>
          <p:cNvPr id="1042" name="AutoShape 55">
            <a:extLst>
              <a:ext uri="{FF2B5EF4-FFF2-40B4-BE49-F238E27FC236}">
                <a16:creationId xmlns:a16="http://schemas.microsoft.com/office/drawing/2014/main" id="{66C9AC51-6FCB-43F1-993B-66C2C261BD8D}"/>
              </a:ext>
            </a:extLst>
          </p:cNvPr>
          <p:cNvSpPr>
            <a:spLocks noChangeArrowheads="1"/>
          </p:cNvSpPr>
          <p:nvPr/>
        </p:nvSpPr>
        <p:spPr bwMode="auto">
          <a:xfrm>
            <a:off x="983110" y="3932206"/>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80" name="Picture 56" descr="hospital">
            <a:extLst>
              <a:ext uri="{FF2B5EF4-FFF2-40B4-BE49-F238E27FC236}">
                <a16:creationId xmlns:a16="http://schemas.microsoft.com/office/drawing/2014/main" id="{D53D229D-0C4C-4301-BF1D-6FC0E8B2108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08323" y="3923377"/>
            <a:ext cx="830653" cy="8306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43" name="Text Box 57">
            <a:extLst>
              <a:ext uri="{FF2B5EF4-FFF2-40B4-BE49-F238E27FC236}">
                <a16:creationId xmlns:a16="http://schemas.microsoft.com/office/drawing/2014/main" id="{57B910A4-0ECB-4A02-AD36-3210ACFF8C4D}"/>
              </a:ext>
            </a:extLst>
          </p:cNvPr>
          <p:cNvSpPr txBox="1">
            <a:spLocks noChangeArrowheads="1"/>
          </p:cNvSpPr>
          <p:nvPr/>
        </p:nvSpPr>
        <p:spPr bwMode="auto">
          <a:xfrm>
            <a:off x="994338" y="4767523"/>
            <a:ext cx="1715610" cy="2186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a:solidFill>
                  <a:srgbClr val="000000"/>
                </a:solidFill>
                <a:latin typeface="Calibri" panose="020F0502020204030204" pitchFamily="34" charset="0"/>
                <a:hlinkClick r:id="rId10"/>
              </a:rPr>
              <a:t>Rural Hospital Program</a:t>
            </a:r>
            <a:endParaRPr lang="en-US" altLang="en-US" sz="2400">
              <a:latin typeface="Arial" panose="020B0604020202020204" pitchFamily="34" charset="0"/>
            </a:endParaRPr>
          </a:p>
        </p:txBody>
      </p:sp>
      <p:sp>
        <p:nvSpPr>
          <p:cNvPr id="1045" name="Text Box 58">
            <a:extLst>
              <a:ext uri="{FF2B5EF4-FFF2-40B4-BE49-F238E27FC236}">
                <a16:creationId xmlns:a16="http://schemas.microsoft.com/office/drawing/2014/main" id="{99A9FDD8-844C-4494-9180-A2F3DC6B5DFA}"/>
              </a:ext>
            </a:extLst>
          </p:cNvPr>
          <p:cNvSpPr txBox="1">
            <a:spLocks noChangeArrowheads="1"/>
          </p:cNvSpPr>
          <p:nvPr/>
        </p:nvSpPr>
        <p:spPr bwMode="auto">
          <a:xfrm>
            <a:off x="991217" y="5053275"/>
            <a:ext cx="1715610" cy="719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a:solidFill>
                  <a:srgbClr val="000000"/>
                </a:solidFill>
                <a:latin typeface="Calibri" panose="020F0502020204030204" pitchFamily="34" charset="0"/>
              </a:rPr>
              <a:t>Funds operational improvement projects for the benefit of all critical access hospitals and eligible small rural hospitals</a:t>
            </a:r>
          </a:p>
          <a:p>
            <a:pPr algn="ctr" defTabSz="685800" eaLnBrk="0" fontAlgn="base" hangingPunct="0">
              <a:spcBef>
                <a:spcPct val="0"/>
              </a:spcBef>
              <a:spcAft>
                <a:spcPct val="0"/>
              </a:spcAft>
            </a:pPr>
            <a:endParaRPr lang="en-US" altLang="en-US" sz="900">
              <a:solidFill>
                <a:srgbClr val="000000"/>
              </a:solidFill>
              <a:latin typeface="Calibri" panose="020F0502020204030204" pitchFamily="34" charset="0"/>
            </a:endParaRPr>
          </a:p>
          <a:p>
            <a:pPr defTabSz="685800" eaLnBrk="0" fontAlgn="base" hangingPunct="0">
              <a:spcBef>
                <a:spcPct val="0"/>
              </a:spcBef>
              <a:spcAft>
                <a:spcPct val="0"/>
              </a:spcAft>
            </a:pPr>
            <a:endParaRPr lang="en-US" altLang="en-US" sz="2400">
              <a:latin typeface="Arial" panose="020B0604020202020204" pitchFamily="34" charset="0"/>
            </a:endParaRPr>
          </a:p>
        </p:txBody>
      </p:sp>
      <p:sp>
        <p:nvSpPr>
          <p:cNvPr id="1046" name="AutoShape 59">
            <a:extLst>
              <a:ext uri="{FF2B5EF4-FFF2-40B4-BE49-F238E27FC236}">
                <a16:creationId xmlns:a16="http://schemas.microsoft.com/office/drawing/2014/main" id="{73D8B774-2A08-47B0-909C-725A1063CA2A}"/>
              </a:ext>
            </a:extLst>
          </p:cNvPr>
          <p:cNvSpPr>
            <a:spLocks noChangeArrowheads="1"/>
          </p:cNvSpPr>
          <p:nvPr/>
        </p:nvSpPr>
        <p:spPr bwMode="auto">
          <a:xfrm>
            <a:off x="2765778" y="3869896"/>
            <a:ext cx="1733712"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84" name="Picture 60" descr="Medication assistance">
            <a:extLst>
              <a:ext uri="{FF2B5EF4-FFF2-40B4-BE49-F238E27FC236}">
                <a16:creationId xmlns:a16="http://schemas.microsoft.com/office/drawing/2014/main" id="{7A07FB32-5FA9-418C-BBBB-DB1F0EFDD6B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83240" y="3944830"/>
            <a:ext cx="909092" cy="740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48" name="Text Box 61">
            <a:extLst>
              <a:ext uri="{FF2B5EF4-FFF2-40B4-BE49-F238E27FC236}">
                <a16:creationId xmlns:a16="http://schemas.microsoft.com/office/drawing/2014/main" id="{00C6E0B8-21D6-4BF1-A787-342AEB457EBB}"/>
              </a:ext>
            </a:extLst>
          </p:cNvPr>
          <p:cNvSpPr txBox="1">
            <a:spLocks noChangeArrowheads="1"/>
          </p:cNvSpPr>
          <p:nvPr/>
        </p:nvSpPr>
        <p:spPr bwMode="auto">
          <a:xfrm>
            <a:off x="2721583" y="4792378"/>
            <a:ext cx="1846343" cy="3241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a:solidFill>
                  <a:srgbClr val="000000"/>
                </a:solidFill>
                <a:latin typeface="Calibri" panose="020F0502020204030204" pitchFamily="34" charset="0"/>
                <a:hlinkClick r:id="rId12"/>
              </a:rPr>
              <a:t>Medication Assistance Program</a:t>
            </a:r>
            <a:endParaRPr lang="en-US" altLang="en-US" sz="2400">
              <a:latin typeface="Arial" panose="020B0604020202020204" pitchFamily="34" charset="0"/>
            </a:endParaRPr>
          </a:p>
        </p:txBody>
      </p:sp>
      <p:sp>
        <p:nvSpPr>
          <p:cNvPr id="1049" name="Text Box 62">
            <a:extLst>
              <a:ext uri="{FF2B5EF4-FFF2-40B4-BE49-F238E27FC236}">
                <a16:creationId xmlns:a16="http://schemas.microsoft.com/office/drawing/2014/main" id="{B9988E76-10EB-461F-93AC-C6FCB6A07A72}"/>
              </a:ext>
            </a:extLst>
          </p:cNvPr>
          <p:cNvSpPr txBox="1">
            <a:spLocks noChangeArrowheads="1"/>
          </p:cNvSpPr>
          <p:nvPr/>
        </p:nvSpPr>
        <p:spPr bwMode="auto">
          <a:xfrm>
            <a:off x="2785441" y="5038278"/>
            <a:ext cx="1749803" cy="6948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a:latin typeface="Calibri" panose="020F0502020204030204" pitchFamily="34" charset="0"/>
              </a:rPr>
              <a:t>Provides free and low-cost medications donated by pharmaceutical manufacturers to patients who cannot afford them </a:t>
            </a:r>
            <a:endParaRPr lang="en-US" altLang="en-US" sz="2400">
              <a:latin typeface="Arial" panose="020B0604020202020204" pitchFamily="34" charset="0"/>
            </a:endParaRPr>
          </a:p>
        </p:txBody>
      </p:sp>
      <p:sp>
        <p:nvSpPr>
          <p:cNvPr id="1050" name="AutoShape 63">
            <a:extLst>
              <a:ext uri="{FF2B5EF4-FFF2-40B4-BE49-F238E27FC236}">
                <a16:creationId xmlns:a16="http://schemas.microsoft.com/office/drawing/2014/main" id="{722B3C0B-FD84-4A8D-9EC6-8DF274F17D62}"/>
              </a:ext>
            </a:extLst>
          </p:cNvPr>
          <p:cNvSpPr>
            <a:spLocks noChangeArrowheads="1"/>
          </p:cNvSpPr>
          <p:nvPr/>
        </p:nvSpPr>
        <p:spPr bwMode="auto">
          <a:xfrm>
            <a:off x="4605906" y="3876774"/>
            <a:ext cx="1733712" cy="1825800"/>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88" name="Picture 64" descr="telepsych">
            <a:extLst>
              <a:ext uri="{FF2B5EF4-FFF2-40B4-BE49-F238E27FC236}">
                <a16:creationId xmlns:a16="http://schemas.microsoft.com/office/drawing/2014/main" id="{6ED1DDAA-0266-4BF2-94CA-71E6E34142E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38234" y="3870458"/>
            <a:ext cx="828642" cy="8286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52" name="Text Box 65">
            <a:extLst>
              <a:ext uri="{FF2B5EF4-FFF2-40B4-BE49-F238E27FC236}">
                <a16:creationId xmlns:a16="http://schemas.microsoft.com/office/drawing/2014/main" id="{97753271-D6DE-488B-86D5-8DA2F5DD3E4D}"/>
              </a:ext>
            </a:extLst>
          </p:cNvPr>
          <p:cNvSpPr txBox="1">
            <a:spLocks noChangeArrowheads="1"/>
          </p:cNvSpPr>
          <p:nvPr/>
        </p:nvSpPr>
        <p:spPr bwMode="auto">
          <a:xfrm>
            <a:off x="4587630" y="4715018"/>
            <a:ext cx="1810033" cy="3801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a:solidFill>
                  <a:srgbClr val="000000"/>
                </a:solidFill>
                <a:latin typeface="Calibri" panose="020F0502020204030204" pitchFamily="34" charset="0"/>
                <a:hlinkClick r:id="" action="ppaction://noaction"/>
              </a:rPr>
              <a:t>NC Statewide Telepsychiatry </a:t>
            </a:r>
          </a:p>
          <a:p>
            <a:pPr algn="ctr" defTabSz="685800" eaLnBrk="0" fontAlgn="base" hangingPunct="0">
              <a:spcBef>
                <a:spcPct val="0"/>
              </a:spcBef>
              <a:spcAft>
                <a:spcPct val="0"/>
              </a:spcAft>
            </a:pPr>
            <a:r>
              <a:rPr lang="en-US" altLang="en-US" sz="1050" b="1">
                <a:solidFill>
                  <a:srgbClr val="000000"/>
                </a:solidFill>
                <a:latin typeface="Calibri" panose="020F0502020204030204" pitchFamily="34" charset="0"/>
                <a:hlinkClick r:id="" action="ppaction://noaction"/>
              </a:rPr>
              <a:t>Program</a:t>
            </a:r>
            <a:endParaRPr lang="en-US" altLang="en-US" sz="2400">
              <a:latin typeface="Arial" panose="020B0604020202020204" pitchFamily="34" charset="0"/>
            </a:endParaRPr>
          </a:p>
        </p:txBody>
      </p:sp>
      <p:sp>
        <p:nvSpPr>
          <p:cNvPr id="1054" name="Text Box 67">
            <a:extLst>
              <a:ext uri="{FF2B5EF4-FFF2-40B4-BE49-F238E27FC236}">
                <a16:creationId xmlns:a16="http://schemas.microsoft.com/office/drawing/2014/main" id="{A3E5514D-646C-4176-8195-279057553E37}"/>
              </a:ext>
            </a:extLst>
          </p:cNvPr>
          <p:cNvSpPr txBox="1">
            <a:spLocks noChangeArrowheads="1"/>
          </p:cNvSpPr>
          <p:nvPr/>
        </p:nvSpPr>
        <p:spPr bwMode="auto">
          <a:xfrm>
            <a:off x="4603076" y="5088812"/>
            <a:ext cx="1749803" cy="7620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a:latin typeface="Calibri" panose="020F0502020204030204" pitchFamily="34" charset="0"/>
              </a:rPr>
              <a:t>Supports psychiatric evaluation of patients through videoconferencing  technology in emergency departments </a:t>
            </a:r>
            <a:endParaRPr lang="en-US" altLang="en-US" sz="2400">
              <a:latin typeface="Arial" panose="020B0604020202020204" pitchFamily="34" charset="0"/>
            </a:endParaRPr>
          </a:p>
        </p:txBody>
      </p:sp>
      <p:sp>
        <p:nvSpPr>
          <p:cNvPr id="83" name="AutoShape 52">
            <a:extLst>
              <a:ext uri="{FF2B5EF4-FFF2-40B4-BE49-F238E27FC236}">
                <a16:creationId xmlns:a16="http://schemas.microsoft.com/office/drawing/2014/main" id="{57522069-125C-4B7A-AB67-C61EAAE4DB08}"/>
              </a:ext>
            </a:extLst>
          </p:cNvPr>
          <p:cNvSpPr>
            <a:spLocks noChangeArrowheads="1"/>
          </p:cNvSpPr>
          <p:nvPr/>
        </p:nvSpPr>
        <p:spPr bwMode="auto">
          <a:xfrm>
            <a:off x="7329118" y="1903647"/>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sp>
        <p:nvSpPr>
          <p:cNvPr id="85" name="Text Box 54">
            <a:extLst>
              <a:ext uri="{FF2B5EF4-FFF2-40B4-BE49-F238E27FC236}">
                <a16:creationId xmlns:a16="http://schemas.microsoft.com/office/drawing/2014/main" id="{E5DE7088-EBE8-421B-B952-88877FE7A699}"/>
              </a:ext>
            </a:extLst>
          </p:cNvPr>
          <p:cNvSpPr txBox="1">
            <a:spLocks noChangeArrowheads="1"/>
          </p:cNvSpPr>
          <p:nvPr/>
        </p:nvSpPr>
        <p:spPr bwMode="auto">
          <a:xfrm>
            <a:off x="7351826" y="2708748"/>
            <a:ext cx="1720529" cy="272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sz="1050" b="1" u="sng">
                <a:hlinkClick r:id="rId14"/>
              </a:rPr>
              <a:t>Rural Health Information Technology Program</a:t>
            </a:r>
            <a:endParaRPr lang="en-US" altLang="en-US" sz="1050" b="1">
              <a:latin typeface="Calibri"/>
              <a:cs typeface="Calibri"/>
            </a:endParaRPr>
          </a:p>
        </p:txBody>
      </p:sp>
      <p:sp>
        <p:nvSpPr>
          <p:cNvPr id="86" name="Text Box 66">
            <a:extLst>
              <a:ext uri="{FF2B5EF4-FFF2-40B4-BE49-F238E27FC236}">
                <a16:creationId xmlns:a16="http://schemas.microsoft.com/office/drawing/2014/main" id="{A0274C18-FE78-4F35-91D2-068BEB901CEC}"/>
              </a:ext>
            </a:extLst>
          </p:cNvPr>
          <p:cNvSpPr txBox="1">
            <a:spLocks noChangeArrowheads="1"/>
          </p:cNvSpPr>
          <p:nvPr/>
        </p:nvSpPr>
        <p:spPr bwMode="auto">
          <a:xfrm>
            <a:off x="7320107" y="3030217"/>
            <a:ext cx="1751813" cy="6269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lvl="0" algn="ctr" eaLnBrk="0" fontAlgn="base" hangingPunct="0">
              <a:spcBef>
                <a:spcPct val="0"/>
              </a:spcBef>
              <a:spcAft>
                <a:spcPct val="0"/>
              </a:spcAft>
            </a:pPr>
            <a:r>
              <a:rPr lang="en-US" sz="900">
                <a:latin typeface="Calibri" panose="020F0502020204030204" pitchFamily="34" charset="0"/>
              </a:rPr>
              <a:t>Supports equitable </a:t>
            </a:r>
            <a:r>
              <a:rPr lang="en-US" sz="900">
                <a:solidFill>
                  <a:srgbClr val="000000"/>
                </a:solidFill>
                <a:effectLst/>
                <a:latin typeface="Calibri" panose="020F0502020204030204" pitchFamily="34" charset="0"/>
                <a:ea typeface="Times New Roman" panose="02020603050405020304" pitchFamily="18" charset="0"/>
              </a:rPr>
              <a:t>access to the health information exchange (HIE), NCCARE360 platform, telehealth and other technological and digital equity goals</a:t>
            </a:r>
            <a:endParaRPr lang="en-US" altLang="en-US" sz="900">
              <a:latin typeface="Calibri" panose="020F0502020204030204" pitchFamily="34" charset="0"/>
            </a:endParaRPr>
          </a:p>
        </p:txBody>
      </p:sp>
      <p:pic>
        <p:nvPicPr>
          <p:cNvPr id="72" name="Picture 71">
            <a:extLst>
              <a:ext uri="{FF2B5EF4-FFF2-40B4-BE49-F238E27FC236}">
                <a16:creationId xmlns:a16="http://schemas.microsoft.com/office/drawing/2014/main" id="{4B38D676-EF3D-440B-B2E9-2E60D417763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67754" y="1883525"/>
            <a:ext cx="896636" cy="896636"/>
          </a:xfrm>
          <a:prstGeom prst="rect">
            <a:avLst/>
          </a:prstGeom>
        </p:spPr>
      </p:pic>
      <p:pic>
        <p:nvPicPr>
          <p:cNvPr id="74" name="Picture 73">
            <a:extLst>
              <a:ext uri="{FF2B5EF4-FFF2-40B4-BE49-F238E27FC236}">
                <a16:creationId xmlns:a16="http://schemas.microsoft.com/office/drawing/2014/main" id="{A5F4A02D-21B7-4A9A-891B-36AB5F9AE61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42831" y="1872991"/>
            <a:ext cx="896636" cy="896636"/>
          </a:xfrm>
          <a:prstGeom prst="rect">
            <a:avLst/>
          </a:prstGeom>
        </p:spPr>
      </p:pic>
      <p:sp>
        <p:nvSpPr>
          <p:cNvPr id="40" name="Text Box 50">
            <a:extLst>
              <a:ext uri="{FF2B5EF4-FFF2-40B4-BE49-F238E27FC236}">
                <a16:creationId xmlns:a16="http://schemas.microsoft.com/office/drawing/2014/main" id="{E592DC27-4B3B-4708-BABA-9320D6502B74}"/>
              </a:ext>
            </a:extLst>
          </p:cNvPr>
          <p:cNvSpPr txBox="1">
            <a:spLocks noChangeArrowheads="1"/>
          </p:cNvSpPr>
          <p:nvPr/>
        </p:nvSpPr>
        <p:spPr bwMode="auto">
          <a:xfrm>
            <a:off x="5512987" y="2920901"/>
            <a:ext cx="1727422" cy="3162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a:solidFill>
                  <a:srgbClr val="000000"/>
                </a:solidFill>
                <a:latin typeface="Calibri"/>
                <a:cs typeface="Calibri"/>
                <a:hlinkClick r:id="rId17"/>
              </a:rPr>
              <a:t>NC Farmworker Health </a:t>
            </a:r>
            <a:endParaRPr lang="en-US" altLang="en-US" sz="1050" b="1">
              <a:latin typeface="Calibri"/>
              <a:cs typeface="Calibri"/>
            </a:endParaRPr>
          </a:p>
        </p:txBody>
      </p:sp>
      <p:sp>
        <p:nvSpPr>
          <p:cNvPr id="44" name="AutoShape 52">
            <a:extLst>
              <a:ext uri="{FF2B5EF4-FFF2-40B4-BE49-F238E27FC236}">
                <a16:creationId xmlns:a16="http://schemas.microsoft.com/office/drawing/2014/main" id="{347E999B-A53D-40C6-94F5-5FA4D41EFE19}"/>
              </a:ext>
            </a:extLst>
          </p:cNvPr>
          <p:cNvSpPr>
            <a:spLocks noChangeArrowheads="1"/>
          </p:cNvSpPr>
          <p:nvPr/>
        </p:nvSpPr>
        <p:spPr bwMode="auto">
          <a:xfrm>
            <a:off x="6436349" y="3883825"/>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45" name="Picture 53" descr="Integrated health">
            <a:extLst>
              <a:ext uri="{FF2B5EF4-FFF2-40B4-BE49-F238E27FC236}">
                <a16:creationId xmlns:a16="http://schemas.microsoft.com/office/drawing/2014/main" id="{7F28EC35-ABDA-4411-8051-AB6AE0ECF04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66968" y="3918647"/>
            <a:ext cx="893003" cy="8909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6" name="Text Box 54">
            <a:extLst>
              <a:ext uri="{FF2B5EF4-FFF2-40B4-BE49-F238E27FC236}">
                <a16:creationId xmlns:a16="http://schemas.microsoft.com/office/drawing/2014/main" id="{7B607B36-B9F7-4F7B-89C7-5453B8DF693E}"/>
              </a:ext>
            </a:extLst>
          </p:cNvPr>
          <p:cNvSpPr txBox="1">
            <a:spLocks noChangeArrowheads="1"/>
          </p:cNvSpPr>
          <p:nvPr/>
        </p:nvSpPr>
        <p:spPr bwMode="auto">
          <a:xfrm>
            <a:off x="6436210" y="4744909"/>
            <a:ext cx="1720529" cy="272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a:solidFill>
                  <a:srgbClr val="000000"/>
                </a:solidFill>
                <a:latin typeface="Calibri" panose="020F0502020204030204" pitchFamily="34" charset="0"/>
                <a:hlinkClick r:id="rId19"/>
              </a:rPr>
              <a:t> Analytics &amp; Innovations</a:t>
            </a:r>
            <a:endParaRPr lang="en-US" altLang="en-US" sz="2400">
              <a:latin typeface="Arial" panose="020B0604020202020204" pitchFamily="34" charset="0"/>
            </a:endParaRPr>
          </a:p>
        </p:txBody>
      </p:sp>
      <p:sp>
        <p:nvSpPr>
          <p:cNvPr id="47" name="Text Box 66">
            <a:extLst>
              <a:ext uri="{FF2B5EF4-FFF2-40B4-BE49-F238E27FC236}">
                <a16:creationId xmlns:a16="http://schemas.microsoft.com/office/drawing/2014/main" id="{902E43D4-6E98-4BC3-ACF0-E6479448BD21}"/>
              </a:ext>
            </a:extLst>
          </p:cNvPr>
          <p:cNvSpPr txBox="1">
            <a:spLocks noChangeArrowheads="1"/>
          </p:cNvSpPr>
          <p:nvPr/>
        </p:nvSpPr>
        <p:spPr bwMode="auto">
          <a:xfrm>
            <a:off x="6438736" y="5094436"/>
            <a:ext cx="1761338" cy="5241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a:solidFill>
                  <a:srgbClr val="000000"/>
                </a:solidFill>
                <a:latin typeface="Calibri" panose="020F0502020204030204" pitchFamily="34" charset="0"/>
              </a:rPr>
              <a:t>Support data analytics, shortage designations, and pioneering </a:t>
            </a:r>
          </a:p>
          <a:p>
            <a:pPr algn="ctr" defTabSz="685800" eaLnBrk="0" fontAlgn="base" hangingPunct="0">
              <a:spcBef>
                <a:spcPct val="0"/>
              </a:spcBef>
              <a:spcAft>
                <a:spcPct val="0"/>
              </a:spcAft>
            </a:pPr>
            <a:r>
              <a:rPr lang="en-US" altLang="en-US" sz="900">
                <a:solidFill>
                  <a:srgbClr val="000000"/>
                </a:solidFill>
                <a:latin typeface="Calibri" panose="020F0502020204030204" pitchFamily="34" charset="0"/>
              </a:rPr>
              <a:t>efforts to improve health</a:t>
            </a:r>
          </a:p>
        </p:txBody>
      </p:sp>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45F37138-0726-4004-B6E4-9181BFF9CF01}"/>
                  </a:ext>
                </a:extLst>
              </p14:cNvPr>
              <p14:cNvContentPartPr/>
              <p14:nvPr/>
            </p14:nvContentPartPr>
            <p14:xfrm>
              <a:off x="8927760" y="3225420"/>
              <a:ext cx="360" cy="360"/>
            </p14:xfrm>
          </p:contentPart>
        </mc:Choice>
        <mc:Fallback xmlns="">
          <p:pic>
            <p:nvPicPr>
              <p:cNvPr id="14" name="Ink 13">
                <a:extLst>
                  <a:ext uri="{FF2B5EF4-FFF2-40B4-BE49-F238E27FC236}">
                    <a16:creationId xmlns:a16="http://schemas.microsoft.com/office/drawing/2014/main" id="{45F37138-0726-4004-B6E4-9181BFF9CF01}"/>
                  </a:ext>
                </a:extLst>
              </p:cNvPr>
              <p:cNvPicPr/>
              <p:nvPr/>
            </p:nvPicPr>
            <p:blipFill>
              <a:blip r:embed="rId21"/>
              <a:stretch>
                <a:fillRect/>
              </a:stretch>
            </p:blipFill>
            <p:spPr>
              <a:xfrm>
                <a:off x="8918760" y="3216420"/>
                <a:ext cx="18000" cy="18000"/>
              </a:xfrm>
              <a:prstGeom prst="rect">
                <a:avLst/>
              </a:prstGeom>
            </p:spPr>
          </p:pic>
        </mc:Fallback>
      </mc:AlternateContent>
    </p:spTree>
    <p:extLst>
      <p:ext uri="{BB962C8B-B14F-4D97-AF65-F5344CB8AC3E}">
        <p14:creationId xmlns:p14="http://schemas.microsoft.com/office/powerpoint/2010/main" val="116273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A62678F-BED1-4B7B-8541-3C5C47335AE0}"/>
              </a:ext>
            </a:extLst>
          </p:cNvPr>
          <p:cNvGraphicFramePr>
            <a:graphicFrameLocks noGrp="1"/>
          </p:cNvGraphicFramePr>
          <p:nvPr>
            <p:extLst>
              <p:ext uri="{D42A27DB-BD31-4B8C-83A1-F6EECF244321}">
                <p14:modId xmlns:p14="http://schemas.microsoft.com/office/powerpoint/2010/main" val="4294841472"/>
              </p:ext>
            </p:extLst>
          </p:nvPr>
        </p:nvGraphicFramePr>
        <p:xfrm>
          <a:off x="4058475" y="3957143"/>
          <a:ext cx="5085525" cy="2571309"/>
        </p:xfrm>
        <a:graphic>
          <a:graphicData uri="http://schemas.openxmlformats.org/drawingml/2006/table">
            <a:tbl>
              <a:tblPr firstRow="1" firstCol="1" bandRow="1"/>
              <a:tblGrid>
                <a:gridCol w="1130917">
                  <a:extLst>
                    <a:ext uri="{9D8B030D-6E8A-4147-A177-3AD203B41FA5}">
                      <a16:colId xmlns:a16="http://schemas.microsoft.com/office/drawing/2014/main" val="1083002009"/>
                    </a:ext>
                  </a:extLst>
                </a:gridCol>
                <a:gridCol w="3954608">
                  <a:extLst>
                    <a:ext uri="{9D8B030D-6E8A-4147-A177-3AD203B41FA5}">
                      <a16:colId xmlns:a16="http://schemas.microsoft.com/office/drawing/2014/main" val="276581694"/>
                    </a:ext>
                  </a:extLst>
                </a:gridCol>
              </a:tblGrid>
              <a:tr h="1059115">
                <a:tc>
                  <a:txBody>
                    <a:bodyPr/>
                    <a:lstStyle/>
                    <a:p>
                      <a:pPr marL="0" marR="0" algn="r" fontAlgn="t">
                        <a:spcBef>
                          <a:spcPts val="0"/>
                        </a:spcBef>
                        <a:spcAft>
                          <a:spcPts val="0"/>
                        </a:spcAft>
                      </a:pPr>
                      <a:r>
                        <a:rPr lang="en-US" sz="1400" b="1" i="0" u="none" strike="noStrike">
                          <a:effectLst/>
                          <a:latin typeface="Arial"/>
                          <a:ea typeface="Times New Roman" panose="02020603050405020304" pitchFamily="18" charset="0"/>
                        </a:rPr>
                        <a:t>Measure Description</a:t>
                      </a:r>
                      <a:endParaRPr lang="en-US" sz="1400" b="0" i="0" u="none" strike="noStrike">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spcBef>
                          <a:spcPts val="0"/>
                        </a:spcBef>
                        <a:spcAft>
                          <a:spcPts val="600"/>
                        </a:spcAft>
                      </a:pPr>
                      <a:r>
                        <a:rPr lang="en-US" sz="1400" b="1" i="0" u="none" strike="noStrike">
                          <a:solidFill>
                            <a:srgbClr val="000000"/>
                          </a:solidFill>
                          <a:effectLst/>
                          <a:latin typeface="Arial"/>
                          <a:ea typeface="Times New Roman" panose="02020603050405020304" pitchFamily="18" charset="0"/>
                        </a:rPr>
                        <a:t>Patients Served</a:t>
                      </a:r>
                      <a:endParaRPr lang="en-US" sz="1400" b="0" i="0" u="none" strike="noStrike">
                        <a:effectLst/>
                        <a:latin typeface="Arial"/>
                      </a:endParaRPr>
                    </a:p>
                    <a:p>
                      <a:r>
                        <a:rPr lang="en-US" sz="1400" kern="1200">
                          <a:solidFill>
                            <a:schemeClr val="tx1"/>
                          </a:solidFill>
                          <a:effectLst/>
                          <a:latin typeface="+mn-lt"/>
                          <a:ea typeface="+mn-ea"/>
                          <a:cs typeface="+mn-cs"/>
                        </a:rPr>
                        <a:t>Number of </a:t>
                      </a:r>
                      <a:r>
                        <a:rPr lang="en-US" sz="1400" b="1" kern="1200">
                          <a:solidFill>
                            <a:schemeClr val="tx1"/>
                          </a:solidFill>
                          <a:effectLst/>
                          <a:latin typeface="+mn-lt"/>
                          <a:ea typeface="+mn-ea"/>
                          <a:cs typeface="+mn-cs"/>
                        </a:rPr>
                        <a:t>unduplicated patients served</a:t>
                      </a:r>
                      <a:r>
                        <a:rPr lang="en-US" sz="1400" kern="1200">
                          <a:solidFill>
                            <a:schemeClr val="tx1"/>
                          </a:solidFill>
                          <a:effectLst/>
                          <a:latin typeface="+mn-lt"/>
                          <a:ea typeface="+mn-ea"/>
                          <a:cs typeface="+mn-cs"/>
                        </a:rPr>
                        <a:t>.  Patients are individuals who have at least one telepsychiatry visit during the reporting period (by site).</a:t>
                      </a: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96455522"/>
                  </a:ext>
                </a:extLst>
              </a:tr>
              <a:tr h="1421416">
                <a:tc>
                  <a:txBody>
                    <a:bodyPr/>
                    <a:lstStyle/>
                    <a:p>
                      <a:pPr marL="0" marR="0" algn="r" fontAlgn="t">
                        <a:spcBef>
                          <a:spcPts val="0"/>
                        </a:spcBef>
                        <a:spcAft>
                          <a:spcPts val="0"/>
                        </a:spcAft>
                      </a:pPr>
                      <a:r>
                        <a:rPr lang="en-US" sz="1400" b="1" i="0" u="none" strike="noStrike">
                          <a:effectLst/>
                          <a:latin typeface="Arial"/>
                        </a:rPr>
                        <a:t>Information</a:t>
                      </a: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a:spcBef>
                          <a:spcPts val="0"/>
                        </a:spcBef>
                        <a:spcAft>
                          <a:spcPts val="600"/>
                        </a:spcAft>
                        <a:buClrTx/>
                        <a:buSzPts val="1000"/>
                        <a:buFont typeface="Arial"/>
                        <a:buChar char="•"/>
                      </a:pPr>
                      <a:r>
                        <a:rPr lang="en-US" sz="1400" b="0" i="0" u="none" strike="noStrike" noProof="0">
                          <a:solidFill>
                            <a:schemeClr val="tx1"/>
                          </a:solidFill>
                          <a:effectLst/>
                          <a:latin typeface="Arial"/>
                        </a:rPr>
                        <a:t>Baseline and Target measures are to be reported.  If there is no current Telepsych program established, the baseline would be 0.</a:t>
                      </a:r>
                      <a:endParaRPr lang="en-US" sz="1400" b="0" i="0" u="none" strike="noStrike">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269708"/>
                  </a:ext>
                </a:extLst>
              </a:tr>
            </a:tbl>
          </a:graphicData>
        </a:graphic>
      </p:graphicFrame>
      <p:pic>
        <p:nvPicPr>
          <p:cNvPr id="4" name="Picture 4" descr="Brain in head outline">
            <a:extLst>
              <a:ext uri="{FF2B5EF4-FFF2-40B4-BE49-F238E27FC236}">
                <a16:creationId xmlns:a16="http://schemas.microsoft.com/office/drawing/2014/main" id="{497251EB-C266-4F1C-A280-AF5988EFEA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031142" y="660052"/>
            <a:ext cx="2984191" cy="3035508"/>
          </a:xfrm>
          <a:prstGeom prst="rect">
            <a:avLst/>
          </a:prstGeom>
        </p:spPr>
      </p:pic>
      <p:graphicFrame>
        <p:nvGraphicFramePr>
          <p:cNvPr id="5" name="Table 4">
            <a:extLst>
              <a:ext uri="{FF2B5EF4-FFF2-40B4-BE49-F238E27FC236}">
                <a16:creationId xmlns:a16="http://schemas.microsoft.com/office/drawing/2014/main" id="{F5C78637-AB07-422C-BBD0-8E1FFC2013DE}"/>
              </a:ext>
            </a:extLst>
          </p:cNvPr>
          <p:cNvGraphicFramePr>
            <a:graphicFrameLocks noGrp="1"/>
          </p:cNvGraphicFramePr>
          <p:nvPr>
            <p:extLst>
              <p:ext uri="{D42A27DB-BD31-4B8C-83A1-F6EECF244321}">
                <p14:modId xmlns:p14="http://schemas.microsoft.com/office/powerpoint/2010/main" val="3504541845"/>
              </p:ext>
            </p:extLst>
          </p:nvPr>
        </p:nvGraphicFramePr>
        <p:xfrm>
          <a:off x="61835" y="498590"/>
          <a:ext cx="5763524" cy="3324773"/>
        </p:xfrm>
        <a:graphic>
          <a:graphicData uri="http://schemas.openxmlformats.org/drawingml/2006/table">
            <a:tbl>
              <a:tblPr firstRow="1" firstCol="1" bandRow="1"/>
              <a:tblGrid>
                <a:gridCol w="1421847">
                  <a:extLst>
                    <a:ext uri="{9D8B030D-6E8A-4147-A177-3AD203B41FA5}">
                      <a16:colId xmlns:a16="http://schemas.microsoft.com/office/drawing/2014/main" val="3380549683"/>
                    </a:ext>
                  </a:extLst>
                </a:gridCol>
                <a:gridCol w="4341677">
                  <a:extLst>
                    <a:ext uri="{9D8B030D-6E8A-4147-A177-3AD203B41FA5}">
                      <a16:colId xmlns:a16="http://schemas.microsoft.com/office/drawing/2014/main" val="3375618952"/>
                    </a:ext>
                  </a:extLst>
                </a:gridCol>
              </a:tblGrid>
              <a:tr h="1286804">
                <a:tc>
                  <a:txBody>
                    <a:bodyPr/>
                    <a:lstStyle/>
                    <a:p>
                      <a:pPr marL="0" marR="0" algn="r" fontAlgn="base">
                        <a:lnSpc>
                          <a:spcPct val="107000"/>
                        </a:lnSpc>
                        <a:spcBef>
                          <a:spcPts val="0"/>
                        </a:spcBef>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Measure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fontAlgn="base">
                        <a:lnSpc>
                          <a:spcPct val="107000"/>
                        </a:lnSpc>
                        <a:spcBef>
                          <a:spcPts val="0"/>
                        </a:spcBef>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Description</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800"/>
                        </a:spcAft>
                      </a:pPr>
                      <a:r>
                        <a:rPr lang="en-US"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Full-Time Equivalents (FTEs)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lvl="0" algn="l" defTabSz="685800" rtl="0" eaLnBrk="1" latinLnBrk="0" hangingPunct="1">
                        <a:lnSpc>
                          <a:spcPct val="107000"/>
                        </a:lnSpc>
                        <a:spcBef>
                          <a:spcPts val="0"/>
                        </a:spcBef>
                        <a:spcAft>
                          <a:spcPts val="800"/>
                        </a:spcAft>
                      </a:pPr>
                      <a:r>
                        <a:rPr lang="en-US" sz="1400" kern="1200">
                          <a:solidFill>
                            <a:schemeClr val="tx1"/>
                          </a:solidFill>
                          <a:effectLst/>
                          <a:latin typeface="+mn-lt"/>
                          <a:ea typeface="+mn-ea"/>
                          <a:cs typeface="+mn-cs"/>
                        </a:rPr>
                        <a:t>Number of Full-Time Equivalents (FTEs)    supported by the Virtual Behavioral Health Program </a:t>
                      </a:r>
                    </a:p>
                    <a:p>
                      <a:pPr marL="0" marR="0" fontAlgn="base">
                        <a:lnSpc>
                          <a:spcPct val="107000"/>
                        </a:lnSpc>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20866895"/>
                  </a:ext>
                </a:extLst>
              </a:tr>
              <a:tr h="1967340">
                <a:tc>
                  <a:txBody>
                    <a:bodyPr/>
                    <a:lstStyle/>
                    <a:p>
                      <a:pPr marL="0" marR="0" algn="r" fontAlgn="base">
                        <a:lnSpc>
                          <a:spcPct val="107000"/>
                        </a:lnSpc>
                        <a:spcBef>
                          <a:spcPts val="0"/>
                        </a:spcBef>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Information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a:effectLst/>
                          <a:latin typeface="+mn-lt"/>
                          <a:ea typeface="Calibri" panose="020F0502020204030204" pitchFamily="34" charset="0"/>
                          <a:cs typeface="Times New Roman" panose="02020603050405020304" pitchFamily="18" charset="0"/>
                        </a:rPr>
                        <a:t>FTE will be based on UDS guidelines, which defines FTE based on how each hospital defines full-time and position type. For more information review the </a:t>
                      </a:r>
                      <a:r>
                        <a:rPr lang="en-US" sz="1400" u="sng">
                          <a:solidFill>
                            <a:srgbClr val="0563C1"/>
                          </a:solidFill>
                          <a:effectLst/>
                          <a:latin typeface="+mn-lt"/>
                          <a:ea typeface="Calibri" panose="020F0502020204030204" pitchFamily="34" charset="0"/>
                          <a:cs typeface="Times New Roman" panose="02020603050405020304" pitchFamily="18" charset="0"/>
                          <a:hlinkClick r:id="rId5"/>
                        </a:rPr>
                        <a:t>2021 UDS manual</a:t>
                      </a:r>
                      <a:r>
                        <a:rPr lang="en-US" sz="1400">
                          <a:effectLst/>
                          <a:latin typeface="+mn-lt"/>
                          <a:ea typeface="Calibri" panose="020F0502020204030204" pitchFamily="34" charset="0"/>
                          <a:cs typeface="Times New Roman" panose="02020603050405020304" pitchFamily="18" charset="0"/>
                        </a:rPr>
                        <a:t>, pages 49-50</a:t>
                      </a:r>
                    </a:p>
                    <a:p>
                      <a:pPr marL="45720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mn-lt"/>
                          <a:ea typeface="Calibri" panose="020F0502020204030204" pitchFamily="34" charset="0"/>
                          <a:cs typeface="Times New Roman" panose="02020603050405020304" pitchFamily="18" charset="0"/>
                        </a:rPr>
                        <a:t>Baseline and Target measures are to be reported.  If there is no current </a:t>
                      </a:r>
                      <a:r>
                        <a:rPr lang="en-US" sz="1400" err="1">
                          <a:effectLst/>
                          <a:latin typeface="+mn-lt"/>
                          <a:ea typeface="Calibri" panose="020F0502020204030204" pitchFamily="34" charset="0"/>
                          <a:cs typeface="Times New Roman" panose="02020603050405020304" pitchFamily="18" charset="0"/>
                        </a:rPr>
                        <a:t>Telepsych</a:t>
                      </a:r>
                      <a:r>
                        <a:rPr lang="en-US" sz="1400">
                          <a:effectLst/>
                          <a:latin typeface="+mn-lt"/>
                          <a:ea typeface="Calibri" panose="020F0502020204030204" pitchFamily="34" charset="0"/>
                          <a:cs typeface="Times New Roman" panose="02020603050405020304" pitchFamily="18" charset="0"/>
                        </a:rPr>
                        <a:t> program established, the baseline would be 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285797"/>
                  </a:ext>
                </a:extLst>
              </a:tr>
            </a:tbl>
          </a:graphicData>
        </a:graphic>
      </p:graphicFrame>
    </p:spTree>
    <p:extLst>
      <p:ext uri="{BB962C8B-B14F-4D97-AF65-F5344CB8AC3E}">
        <p14:creationId xmlns:p14="http://schemas.microsoft.com/office/powerpoint/2010/main" val="317969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24F1BE6-CC0F-4404-A58B-459FC94F4967}"/>
              </a:ext>
            </a:extLst>
          </p:cNvPr>
          <p:cNvGraphicFramePr>
            <a:graphicFrameLocks noGrp="1"/>
          </p:cNvGraphicFramePr>
          <p:nvPr>
            <p:extLst>
              <p:ext uri="{D42A27DB-BD31-4B8C-83A1-F6EECF244321}">
                <p14:modId xmlns:p14="http://schemas.microsoft.com/office/powerpoint/2010/main" val="82985289"/>
              </p:ext>
            </p:extLst>
          </p:nvPr>
        </p:nvGraphicFramePr>
        <p:xfrm>
          <a:off x="3587066" y="1666447"/>
          <a:ext cx="5085525" cy="3910199"/>
        </p:xfrm>
        <a:graphic>
          <a:graphicData uri="http://schemas.openxmlformats.org/drawingml/2006/table">
            <a:tbl>
              <a:tblPr firstRow="1" firstCol="1" bandRow="1"/>
              <a:tblGrid>
                <a:gridCol w="1134406">
                  <a:extLst>
                    <a:ext uri="{9D8B030D-6E8A-4147-A177-3AD203B41FA5}">
                      <a16:colId xmlns:a16="http://schemas.microsoft.com/office/drawing/2014/main" val="1083002009"/>
                    </a:ext>
                  </a:extLst>
                </a:gridCol>
                <a:gridCol w="3951119">
                  <a:extLst>
                    <a:ext uri="{9D8B030D-6E8A-4147-A177-3AD203B41FA5}">
                      <a16:colId xmlns:a16="http://schemas.microsoft.com/office/drawing/2014/main" val="276581694"/>
                    </a:ext>
                  </a:extLst>
                </a:gridCol>
              </a:tblGrid>
              <a:tr h="874009">
                <a:tc>
                  <a:txBody>
                    <a:bodyPr/>
                    <a:lstStyle/>
                    <a:p>
                      <a:pPr marL="0" marR="0" algn="r" fontAlgn="t">
                        <a:spcBef>
                          <a:spcPts val="0"/>
                        </a:spcBef>
                        <a:spcAft>
                          <a:spcPts val="0"/>
                        </a:spcAft>
                      </a:pPr>
                      <a:r>
                        <a:rPr lang="en-US" sz="1400" b="1" i="0" u="none" strike="noStrike">
                          <a:effectLst/>
                          <a:latin typeface="Arial"/>
                          <a:ea typeface="Times New Roman" panose="02020603050405020304" pitchFamily="18" charset="0"/>
                        </a:rPr>
                        <a:t>Measure Description</a:t>
                      </a:r>
                      <a:endParaRPr lang="en-US" sz="1400" b="0" i="0" u="none" strike="noStrike">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a:spcBef>
                          <a:spcPts val="0"/>
                        </a:spcBef>
                        <a:spcAft>
                          <a:spcPts val="600"/>
                        </a:spcAft>
                        <a:buNone/>
                      </a:pPr>
                      <a:r>
                        <a:rPr lang="en-US" sz="1400" b="1" i="0" u="none" strike="noStrike" noProof="0">
                          <a:solidFill>
                            <a:schemeClr val="tx1">
                              <a:lumMod val="75000"/>
                              <a:lumOff val="25000"/>
                            </a:schemeClr>
                          </a:solidFill>
                          <a:effectLst/>
                        </a:rPr>
                        <a:t>Telepsychiatry visits</a:t>
                      </a:r>
                      <a:endParaRPr lang="en-US" sz="1400" b="1" i="0" u="none" strike="noStrike" noProof="0">
                        <a:effectLst/>
                      </a:endParaRPr>
                    </a:p>
                    <a:p>
                      <a:r>
                        <a:rPr lang="en-US" sz="1400" kern="1200">
                          <a:solidFill>
                            <a:schemeClr val="tx1"/>
                          </a:solidFill>
                          <a:effectLst/>
                          <a:latin typeface="+mn-lt"/>
                          <a:ea typeface="+mn-ea"/>
                          <a:cs typeface="+mn-cs"/>
                        </a:rPr>
                        <a:t>Number of </a:t>
                      </a:r>
                      <a:r>
                        <a:rPr lang="en-US" sz="1400" b="0" kern="1200">
                          <a:solidFill>
                            <a:schemeClr val="tx1"/>
                          </a:solidFill>
                          <a:effectLst/>
                          <a:latin typeface="+mn-lt"/>
                          <a:ea typeface="+mn-ea"/>
                          <a:cs typeface="+mn-cs"/>
                        </a:rPr>
                        <a:t>telepsychiatry visits </a:t>
                      </a:r>
                      <a:r>
                        <a:rPr lang="en-US" sz="1400" kern="1200">
                          <a:solidFill>
                            <a:schemeClr val="tx1"/>
                          </a:solidFill>
                          <a:effectLst/>
                          <a:latin typeface="+mn-lt"/>
                          <a:ea typeface="+mn-ea"/>
                          <a:cs typeface="+mn-cs"/>
                        </a:rPr>
                        <a:t>during the reporting period separating new visits from return visits.</a:t>
                      </a:r>
                    </a:p>
                    <a:p>
                      <a:pPr marL="0" marR="0" lvl="0" algn="l">
                        <a:spcBef>
                          <a:spcPts val="0"/>
                        </a:spcBef>
                        <a:spcAft>
                          <a:spcPts val="0"/>
                        </a:spcAft>
                        <a:buNone/>
                      </a:pPr>
                      <a:endParaRPr lang="en-US" sz="1100" b="1" i="0" u="none" strike="noStrike">
                        <a:solidFill>
                          <a:srgbClr val="000000"/>
                        </a:solidFill>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96455522"/>
                  </a:ext>
                </a:extLst>
              </a:tr>
              <a:tr h="2806026">
                <a:tc>
                  <a:txBody>
                    <a:bodyPr/>
                    <a:lstStyle/>
                    <a:p>
                      <a:pPr marL="0" marR="0" algn="r" fontAlgn="t">
                        <a:spcBef>
                          <a:spcPts val="0"/>
                        </a:spcBef>
                        <a:spcAft>
                          <a:spcPts val="0"/>
                        </a:spcAft>
                      </a:pPr>
                      <a:r>
                        <a:rPr lang="en-US" sz="1400" b="1" i="0" u="none" strike="noStrike">
                          <a:effectLst/>
                          <a:latin typeface="Arial"/>
                        </a:rPr>
                        <a:t>Information</a:t>
                      </a: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600"/>
                        </a:spcAft>
                        <a:buClr>
                          <a:srgbClr val="000000"/>
                        </a:buClr>
                        <a:buSzPts val="1000"/>
                        <a:buFont typeface="Arial"/>
                        <a:buChar char="•"/>
                      </a:pPr>
                      <a:r>
                        <a:rPr lang="en-US" sz="1400" b="0" i="0" u="none" strike="noStrike" noProof="0">
                          <a:solidFill>
                            <a:schemeClr val="tx1">
                              <a:lumMod val="75000"/>
                              <a:lumOff val="25000"/>
                            </a:schemeClr>
                          </a:solidFill>
                          <a:effectLst/>
                        </a:rPr>
                        <a:t>Two baseline and target measures for this category, New and return visits.  Each must be reported.</a:t>
                      </a:r>
                    </a:p>
                    <a:p>
                      <a:pPr marL="171450" marR="0" lvl="0" indent="-171450">
                        <a:spcBef>
                          <a:spcPts val="0"/>
                        </a:spcBef>
                        <a:spcAft>
                          <a:spcPts val="600"/>
                        </a:spcAft>
                        <a:buClr>
                          <a:srgbClr val="000000"/>
                        </a:buClr>
                        <a:buSzPts val="1000"/>
                        <a:buFont typeface="Arial"/>
                        <a:buChar char="•"/>
                      </a:pPr>
                      <a:r>
                        <a:rPr lang="en-US" sz="1400" b="0" i="0" u="none" strike="noStrike" noProof="0">
                          <a:solidFill>
                            <a:schemeClr val="tx1"/>
                          </a:solidFill>
                          <a:effectLst/>
                          <a:latin typeface="Arial"/>
                        </a:rPr>
                        <a:t>Baseline and Target measures are to be reported.  If there is no current Telepsych program established, the baseline would be 0.</a:t>
                      </a:r>
                      <a:endParaRPr lang="en-US" sz="1400" b="0" i="0" u="none" strike="noStrike" noProof="0">
                        <a:solidFill>
                          <a:schemeClr val="tx1">
                            <a:lumMod val="75000"/>
                            <a:lumOff val="25000"/>
                          </a:schemeClr>
                        </a:solidFill>
                        <a:effectLst/>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269708"/>
                  </a:ext>
                </a:extLst>
              </a:tr>
            </a:tbl>
          </a:graphicData>
        </a:graphic>
      </p:graphicFrame>
      <p:pic>
        <p:nvPicPr>
          <p:cNvPr id="8" name="Graphic 7" descr="Cloud Computing outline">
            <a:extLst>
              <a:ext uri="{FF2B5EF4-FFF2-40B4-BE49-F238E27FC236}">
                <a16:creationId xmlns:a16="http://schemas.microsoft.com/office/drawing/2014/main" id="{6225FC8C-26B2-4A59-B711-9FA48A5FFA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112" y="1929984"/>
            <a:ext cx="2731957" cy="2731957"/>
          </a:xfrm>
          <a:prstGeom prst="rect">
            <a:avLst/>
          </a:prstGeom>
        </p:spPr>
      </p:pic>
    </p:spTree>
    <p:extLst>
      <p:ext uri="{BB962C8B-B14F-4D97-AF65-F5344CB8AC3E}">
        <p14:creationId xmlns:p14="http://schemas.microsoft.com/office/powerpoint/2010/main" val="782510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0765018-D6EB-438F-ABEE-AA01658F930A}"/>
              </a:ext>
            </a:extLst>
          </p:cNvPr>
          <p:cNvGraphicFramePr>
            <a:graphicFrameLocks noGrp="1"/>
          </p:cNvGraphicFramePr>
          <p:nvPr>
            <p:extLst>
              <p:ext uri="{D42A27DB-BD31-4B8C-83A1-F6EECF244321}">
                <p14:modId xmlns:p14="http://schemas.microsoft.com/office/powerpoint/2010/main" val="748609090"/>
              </p:ext>
            </p:extLst>
          </p:nvPr>
        </p:nvGraphicFramePr>
        <p:xfrm>
          <a:off x="3458360" y="1563700"/>
          <a:ext cx="5085525" cy="3882779"/>
        </p:xfrm>
        <a:graphic>
          <a:graphicData uri="http://schemas.openxmlformats.org/drawingml/2006/table">
            <a:tbl>
              <a:tblPr firstRow="1" firstCol="1" bandRow="1"/>
              <a:tblGrid>
                <a:gridCol w="1134406">
                  <a:extLst>
                    <a:ext uri="{9D8B030D-6E8A-4147-A177-3AD203B41FA5}">
                      <a16:colId xmlns:a16="http://schemas.microsoft.com/office/drawing/2014/main" val="1083002009"/>
                    </a:ext>
                  </a:extLst>
                </a:gridCol>
                <a:gridCol w="3951119">
                  <a:extLst>
                    <a:ext uri="{9D8B030D-6E8A-4147-A177-3AD203B41FA5}">
                      <a16:colId xmlns:a16="http://schemas.microsoft.com/office/drawing/2014/main" val="276581694"/>
                    </a:ext>
                  </a:extLst>
                </a:gridCol>
              </a:tblGrid>
              <a:tr h="928638">
                <a:tc>
                  <a:txBody>
                    <a:bodyPr/>
                    <a:lstStyle/>
                    <a:p>
                      <a:pPr marL="0" marR="0" algn="r" fontAlgn="t">
                        <a:spcBef>
                          <a:spcPts val="0"/>
                        </a:spcBef>
                        <a:spcAft>
                          <a:spcPts val="0"/>
                        </a:spcAft>
                      </a:pPr>
                      <a:r>
                        <a:rPr lang="en-US" sz="1400" b="1" i="0" u="none" strike="noStrike">
                          <a:solidFill>
                            <a:schemeClr val="tx1"/>
                          </a:solidFill>
                          <a:effectLst/>
                          <a:latin typeface="Arial"/>
                          <a:ea typeface="Times New Roman" panose="02020603050405020304" pitchFamily="18" charset="0"/>
                        </a:rPr>
                        <a:t>Measure Description</a:t>
                      </a:r>
                      <a:endParaRPr lang="en-US" sz="1400" b="1" i="0" u="none" strike="noStrike">
                        <a:solidFill>
                          <a:schemeClr val="tx1"/>
                        </a:solidFill>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a:spcBef>
                          <a:spcPts val="0"/>
                        </a:spcBef>
                        <a:spcAft>
                          <a:spcPts val="600"/>
                        </a:spcAft>
                        <a:buNone/>
                      </a:pPr>
                      <a:r>
                        <a:rPr lang="en-US" sz="1400" b="1" i="0" u="none" strike="noStrike" noProof="0">
                          <a:solidFill>
                            <a:schemeClr val="tx1"/>
                          </a:solidFill>
                          <a:effectLst/>
                          <a:latin typeface="Arial"/>
                        </a:rPr>
                        <a:t>Distance Sites</a:t>
                      </a:r>
                    </a:p>
                    <a:p>
                      <a:r>
                        <a:rPr lang="en-US" sz="1400" kern="1200">
                          <a:solidFill>
                            <a:schemeClr val="tx1"/>
                          </a:solidFill>
                          <a:effectLst/>
                          <a:latin typeface="+mn-lt"/>
                          <a:ea typeface="+mn-ea"/>
                          <a:cs typeface="+mn-cs"/>
                        </a:rPr>
                        <a:t>Number of </a:t>
                      </a:r>
                      <a:r>
                        <a:rPr lang="en-US" sz="1400" b="0" kern="1200">
                          <a:solidFill>
                            <a:schemeClr val="tx1"/>
                          </a:solidFill>
                          <a:effectLst/>
                          <a:latin typeface="+mn-lt"/>
                          <a:ea typeface="+mn-ea"/>
                          <a:cs typeface="+mn-cs"/>
                        </a:rPr>
                        <a:t>Distance Telepsychiatry Sites</a:t>
                      </a:r>
                      <a:r>
                        <a:rPr lang="en-US" sz="1400" b="1" kern="1200">
                          <a:solidFill>
                            <a:schemeClr val="tx1"/>
                          </a:solidFill>
                          <a:effectLst/>
                          <a:latin typeface="+mn-lt"/>
                          <a:ea typeface="+mn-ea"/>
                          <a:cs typeface="+mn-cs"/>
                        </a:rPr>
                        <a:t> </a:t>
                      </a:r>
                      <a:r>
                        <a:rPr lang="en-US" sz="1400" kern="1200">
                          <a:solidFill>
                            <a:schemeClr val="tx1"/>
                          </a:solidFill>
                          <a:effectLst/>
                          <a:latin typeface="+mn-lt"/>
                          <a:ea typeface="+mn-ea"/>
                          <a:cs typeface="+mn-cs"/>
                        </a:rPr>
                        <a:t>active</a:t>
                      </a:r>
                      <a:r>
                        <a:rPr lang="en-US" sz="1400" b="1" kern="1200">
                          <a:solidFill>
                            <a:schemeClr val="tx1"/>
                          </a:solidFill>
                          <a:effectLst/>
                          <a:latin typeface="+mn-lt"/>
                          <a:ea typeface="+mn-ea"/>
                          <a:cs typeface="+mn-cs"/>
                        </a:rPr>
                        <a:t> </a:t>
                      </a:r>
                      <a:r>
                        <a:rPr lang="en-US" sz="1400" kern="1200">
                          <a:solidFill>
                            <a:schemeClr val="tx1"/>
                          </a:solidFill>
                          <a:effectLst/>
                          <a:latin typeface="+mn-lt"/>
                          <a:ea typeface="+mn-ea"/>
                          <a:cs typeface="+mn-cs"/>
                        </a:rPr>
                        <a:t>during the reporting period.</a:t>
                      </a:r>
                    </a:p>
                    <a:p>
                      <a:pPr marL="0" marR="0" lvl="0" algn="l">
                        <a:spcBef>
                          <a:spcPts val="0"/>
                        </a:spcBef>
                        <a:spcAft>
                          <a:spcPts val="0"/>
                        </a:spcAft>
                        <a:buNone/>
                      </a:pPr>
                      <a:endParaRPr lang="en-US" sz="1100" b="0" i="0" u="none" strike="noStrike">
                        <a:solidFill>
                          <a:schemeClr val="tx1"/>
                        </a:solidFill>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96455522"/>
                  </a:ext>
                </a:extLst>
              </a:tr>
              <a:tr h="2954141">
                <a:tc>
                  <a:txBody>
                    <a:bodyPr/>
                    <a:lstStyle/>
                    <a:p>
                      <a:pPr marL="0" marR="0" algn="r" fontAlgn="t">
                        <a:spcBef>
                          <a:spcPts val="0"/>
                        </a:spcBef>
                        <a:spcAft>
                          <a:spcPts val="0"/>
                        </a:spcAft>
                      </a:pPr>
                      <a:endParaRPr lang="en-US" sz="1100" b="1" i="0" u="none" strike="noStrike">
                        <a:effectLst/>
                        <a:latin typeface="Arial"/>
                        <a:ea typeface="Times New Roman" panose="02020603050405020304" pitchFamily="18" charset="0"/>
                      </a:endParaRPr>
                    </a:p>
                    <a:p>
                      <a:pPr marL="0" marR="0" lvl="0" algn="r">
                        <a:spcBef>
                          <a:spcPts val="0"/>
                        </a:spcBef>
                        <a:spcAft>
                          <a:spcPts val="0"/>
                        </a:spcAft>
                        <a:buNone/>
                      </a:pPr>
                      <a:r>
                        <a:rPr lang="en-US" sz="1400" b="1" i="0" u="none" strike="noStrike">
                          <a:effectLst/>
                          <a:latin typeface="Arial"/>
                        </a:rPr>
                        <a:t>Information</a:t>
                      </a:r>
                      <a:endParaRPr lang="en-US" sz="1400"/>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spcBef>
                          <a:spcPts val="0"/>
                        </a:spcBef>
                        <a:spcAft>
                          <a:spcPts val="600"/>
                        </a:spcAft>
                        <a:buClr>
                          <a:srgbClr val="000000"/>
                        </a:buClr>
                        <a:buSzPts val="1000"/>
                        <a:buFont typeface="Arial"/>
                        <a:buChar char="•"/>
                      </a:pPr>
                      <a:r>
                        <a:rPr lang="en-US" sz="1400" b="0" i="0" u="none" strike="noStrike" noProof="0">
                          <a:solidFill>
                            <a:schemeClr val="tx1"/>
                          </a:solidFill>
                          <a:effectLst/>
                          <a:latin typeface="Arial"/>
                        </a:rPr>
                        <a:t>For this RFA, a distance site </a:t>
                      </a:r>
                      <a:r>
                        <a:rPr lang="en-US" sz="1400" kern="1200">
                          <a:solidFill>
                            <a:schemeClr val="tx1"/>
                          </a:solidFill>
                          <a:effectLst/>
                          <a:latin typeface="+mn-lt"/>
                          <a:ea typeface="+mn-ea"/>
                          <a:cs typeface="+mn-cs"/>
                        </a:rPr>
                        <a:t>is defined as the telehealth site where the provider/ specialist is seeing the patient at a distance</a:t>
                      </a:r>
                    </a:p>
                    <a:p>
                      <a:pPr marL="171450" lvl="0" indent="-171450">
                        <a:spcBef>
                          <a:spcPts val="0"/>
                        </a:spcBef>
                        <a:spcAft>
                          <a:spcPts val="600"/>
                        </a:spcAft>
                        <a:buClr>
                          <a:srgbClr val="000000"/>
                        </a:buClr>
                        <a:buSzPts val="1000"/>
                        <a:buFont typeface="Arial"/>
                        <a:buChar char="•"/>
                      </a:pPr>
                      <a:r>
                        <a:rPr lang="en-US" sz="1400" b="0" i="0" u="none" strike="noStrike" kern="1200" noProof="0">
                          <a:solidFill>
                            <a:schemeClr val="tx1"/>
                          </a:solidFill>
                          <a:effectLst/>
                          <a:latin typeface="Arial"/>
                        </a:rPr>
                        <a:t>Baseline and Target measures are to be reported.  If there is no current Telepsych program established, the baseline would be 0.</a:t>
                      </a:r>
                      <a:endParaRPr lang="en-US" sz="1400" kern="1200">
                        <a:solidFill>
                          <a:schemeClr val="tx1"/>
                        </a:solidFill>
                        <a:effectLst/>
                        <a:latin typeface="+mn-lt"/>
                        <a:ea typeface="+mn-ea"/>
                        <a:cs typeface="+mn-cs"/>
                      </a:endParaRPr>
                    </a:p>
                    <a:p>
                      <a:pPr marL="171450" lvl="0" indent="-171450">
                        <a:spcBef>
                          <a:spcPts val="0"/>
                        </a:spcBef>
                        <a:spcAft>
                          <a:spcPts val="600"/>
                        </a:spcAft>
                        <a:buClr>
                          <a:srgbClr val="000000"/>
                        </a:buClr>
                        <a:buSzPts val="1000"/>
                        <a:buFont typeface="Arial"/>
                        <a:buChar char="•"/>
                      </a:pPr>
                      <a:endParaRPr lang="en-US" sz="1100" kern="1200">
                        <a:solidFill>
                          <a:schemeClr val="tx1"/>
                        </a:solidFill>
                        <a:effectLst/>
                        <a:latin typeface="+mn-lt"/>
                        <a:ea typeface="+mn-ea"/>
                        <a:cs typeface="+mn-cs"/>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269708"/>
                  </a:ext>
                </a:extLst>
              </a:tr>
            </a:tbl>
          </a:graphicData>
        </a:graphic>
      </p:graphicFrame>
      <p:pic>
        <p:nvPicPr>
          <p:cNvPr id="3" name="Picture 3" descr="Hospital outline">
            <a:extLst>
              <a:ext uri="{FF2B5EF4-FFF2-40B4-BE49-F238E27FC236}">
                <a16:creationId xmlns:a16="http://schemas.microsoft.com/office/drawing/2014/main" id="{CADB69B1-D1AA-4EA6-AE6D-E6993EEF6A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877" y="1374225"/>
            <a:ext cx="3533545" cy="3533545"/>
          </a:xfrm>
          <a:prstGeom prst="rect">
            <a:avLst/>
          </a:prstGeom>
        </p:spPr>
      </p:pic>
    </p:spTree>
    <p:extLst>
      <p:ext uri="{BB962C8B-B14F-4D97-AF65-F5344CB8AC3E}">
        <p14:creationId xmlns:p14="http://schemas.microsoft.com/office/powerpoint/2010/main" val="3405821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9FDDD0C-397D-4C5A-97A4-B57C10137889}"/>
              </a:ext>
            </a:extLst>
          </p:cNvPr>
          <p:cNvGraphicFramePr>
            <a:graphicFrameLocks noGrp="1"/>
          </p:cNvGraphicFramePr>
          <p:nvPr>
            <p:extLst>
              <p:ext uri="{D42A27DB-BD31-4B8C-83A1-F6EECF244321}">
                <p14:modId xmlns:p14="http://schemas.microsoft.com/office/powerpoint/2010/main" val="3613437480"/>
              </p:ext>
            </p:extLst>
          </p:nvPr>
        </p:nvGraphicFramePr>
        <p:xfrm>
          <a:off x="3187180" y="1504550"/>
          <a:ext cx="5563822" cy="4889472"/>
        </p:xfrm>
        <a:graphic>
          <a:graphicData uri="http://schemas.openxmlformats.org/drawingml/2006/table">
            <a:tbl>
              <a:tblPr firstRow="1" firstCol="1" bandRow="1"/>
              <a:tblGrid>
                <a:gridCol w="1202561">
                  <a:extLst>
                    <a:ext uri="{9D8B030D-6E8A-4147-A177-3AD203B41FA5}">
                      <a16:colId xmlns:a16="http://schemas.microsoft.com/office/drawing/2014/main" val="2879130004"/>
                    </a:ext>
                  </a:extLst>
                </a:gridCol>
                <a:gridCol w="4361261">
                  <a:extLst>
                    <a:ext uri="{9D8B030D-6E8A-4147-A177-3AD203B41FA5}">
                      <a16:colId xmlns:a16="http://schemas.microsoft.com/office/drawing/2014/main" val="1494415527"/>
                    </a:ext>
                  </a:extLst>
                </a:gridCol>
              </a:tblGrid>
              <a:tr h="1113940">
                <a:tc>
                  <a:txBody>
                    <a:bodyPr/>
                    <a:lstStyle/>
                    <a:p>
                      <a:pPr marL="0" marR="0" algn="r" fontAlgn="t">
                        <a:spcBef>
                          <a:spcPts val="0"/>
                        </a:spcBef>
                        <a:spcAft>
                          <a:spcPts val="0"/>
                        </a:spcAft>
                      </a:pPr>
                      <a:r>
                        <a:rPr lang="en-US" sz="1400" b="1" i="0" u="none" strike="noStrike">
                          <a:effectLst/>
                          <a:latin typeface="Arial"/>
                          <a:ea typeface="Times New Roman" panose="02020603050405020304" pitchFamily="18" charset="0"/>
                        </a:rPr>
                        <a:t>Measure Description</a:t>
                      </a:r>
                      <a:endParaRPr lang="en-US" sz="1400" b="0" i="0" u="none" strike="noStrike">
                        <a:effectLst/>
                        <a:latin typeface="Arial"/>
                      </a:endParaRPr>
                    </a:p>
                  </a:txBody>
                  <a:tcPr marL="45620" marR="45620" marT="63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spcBef>
                          <a:spcPts val="0"/>
                        </a:spcBef>
                        <a:spcAft>
                          <a:spcPts val="600"/>
                        </a:spcAft>
                      </a:pPr>
                      <a:r>
                        <a:rPr lang="en-US" sz="1400" b="1" i="0" u="none" strike="noStrike">
                          <a:solidFill>
                            <a:srgbClr val="000000"/>
                          </a:solidFill>
                          <a:effectLst/>
                          <a:latin typeface="Arial"/>
                          <a:ea typeface="Times New Roman" panose="02020603050405020304" pitchFamily="18" charset="0"/>
                        </a:rPr>
                        <a:t>Originating Site</a:t>
                      </a:r>
                    </a:p>
                    <a:p>
                      <a:r>
                        <a:rPr lang="en-US" sz="1400" kern="1200">
                          <a:solidFill>
                            <a:schemeClr val="tx1"/>
                          </a:solidFill>
                          <a:effectLst/>
                          <a:latin typeface="+mn-lt"/>
                          <a:ea typeface="+mn-ea"/>
                          <a:cs typeface="+mn-cs"/>
                        </a:rPr>
                        <a:t>Number </a:t>
                      </a:r>
                      <a:r>
                        <a:rPr lang="en-US" sz="1400" b="0" kern="1200">
                          <a:solidFill>
                            <a:schemeClr val="tx1"/>
                          </a:solidFill>
                          <a:effectLst/>
                          <a:latin typeface="+mn-lt"/>
                          <a:ea typeface="+mn-ea"/>
                          <a:cs typeface="+mn-cs"/>
                        </a:rPr>
                        <a:t>of Originating Primary Care Provider Office, Patient Home, or Non-Hospital Setting Telepsychiatry Sites </a:t>
                      </a:r>
                      <a:r>
                        <a:rPr lang="en-US" sz="1400" kern="1200">
                          <a:solidFill>
                            <a:schemeClr val="tx1"/>
                          </a:solidFill>
                          <a:effectLst/>
                          <a:latin typeface="+mn-lt"/>
                          <a:ea typeface="+mn-ea"/>
                          <a:cs typeface="+mn-cs"/>
                        </a:rPr>
                        <a:t>active during the reporting period.</a:t>
                      </a:r>
                    </a:p>
                    <a:p>
                      <a:endParaRPr lang="en-US" sz="1400" kern="1200">
                        <a:solidFill>
                          <a:schemeClr val="tx1"/>
                        </a:solidFill>
                        <a:effectLst/>
                        <a:latin typeface="+mn-lt"/>
                        <a:ea typeface="+mn-ea"/>
                        <a:cs typeface="+mn-cs"/>
                      </a:endParaRPr>
                    </a:p>
                    <a:p>
                      <a:pPr marL="0" marR="0" algn="l" fontAlgn="t">
                        <a:spcBef>
                          <a:spcPts val="0"/>
                        </a:spcBef>
                        <a:spcAft>
                          <a:spcPts val="600"/>
                        </a:spcAft>
                      </a:pPr>
                      <a:endParaRPr lang="en-US" sz="1400" b="0" i="0" u="none" strike="noStrike">
                        <a:effectLst/>
                        <a:latin typeface="Arial"/>
                      </a:endParaRPr>
                    </a:p>
                  </a:txBody>
                  <a:tcPr marL="45620" marR="45620" marT="63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38654364"/>
                  </a:ext>
                </a:extLst>
              </a:tr>
              <a:tr h="2894986">
                <a:tc>
                  <a:txBody>
                    <a:bodyPr/>
                    <a:lstStyle/>
                    <a:p>
                      <a:pPr marL="0" marR="0" algn="r" fontAlgn="t">
                        <a:spcBef>
                          <a:spcPts val="0"/>
                        </a:spcBef>
                        <a:spcAft>
                          <a:spcPts val="0"/>
                        </a:spcAft>
                      </a:pPr>
                      <a:r>
                        <a:rPr lang="en-US" sz="1400" b="1" i="0" u="none" strike="noStrike">
                          <a:effectLst/>
                          <a:latin typeface="Arial"/>
                        </a:rPr>
                        <a:t>Information</a:t>
                      </a:r>
                    </a:p>
                  </a:txBody>
                  <a:tcPr marL="45620" marR="45620" marT="63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fontAlgn="t">
                        <a:spcBef>
                          <a:spcPts val="0"/>
                        </a:spcBef>
                        <a:spcAft>
                          <a:spcPts val="600"/>
                        </a:spcAft>
                        <a:buClrTx/>
                        <a:buSzPts val="1000"/>
                        <a:buFont typeface="Arial"/>
                        <a:buChar char="•"/>
                      </a:pPr>
                      <a:r>
                        <a:rPr lang="en-US" sz="1400" kern="1200">
                          <a:solidFill>
                            <a:schemeClr val="tx1"/>
                          </a:solidFill>
                          <a:effectLst/>
                          <a:latin typeface="+mn-lt"/>
                          <a:ea typeface="+mn-ea"/>
                          <a:cs typeface="+mn-cs"/>
                        </a:rPr>
                        <a:t>For the purposes of this RFA, the originating site is defined as the location of the patient </a:t>
                      </a:r>
                    </a:p>
                    <a:p>
                      <a:pPr marL="171450" marR="0" indent="-171450" algn="l" fontAlgn="t">
                        <a:spcBef>
                          <a:spcPts val="0"/>
                        </a:spcBef>
                        <a:spcAft>
                          <a:spcPts val="600"/>
                        </a:spcAft>
                        <a:buClrTx/>
                        <a:buSzPts val="1000"/>
                        <a:buFont typeface="Arial"/>
                        <a:buChar char="•"/>
                      </a:pPr>
                      <a:r>
                        <a:rPr lang="en-US" sz="1400" b="0" i="0" u="none" strike="noStrike" kern="1200">
                          <a:solidFill>
                            <a:schemeClr val="tx1"/>
                          </a:solidFill>
                          <a:effectLst/>
                          <a:latin typeface="+mn-lt"/>
                          <a:ea typeface="+mn-ea"/>
                          <a:cs typeface="+mn-cs"/>
                        </a:rPr>
                        <a:t>You must report each type of originating site active within the reporting period </a:t>
                      </a:r>
                    </a:p>
                    <a:p>
                      <a:pPr marL="171450" marR="0" indent="-171450" algn="l" fontAlgn="t">
                        <a:spcBef>
                          <a:spcPts val="0"/>
                        </a:spcBef>
                        <a:spcAft>
                          <a:spcPts val="600"/>
                        </a:spcAft>
                        <a:buClrTx/>
                        <a:buSzPts val="1000"/>
                        <a:buFont typeface="Arial"/>
                        <a:buChar char="•"/>
                      </a:pPr>
                      <a:r>
                        <a:rPr lang="en-US" sz="1400" b="0" i="0" u="none" strike="noStrike" kern="1200">
                          <a:solidFill>
                            <a:schemeClr val="tx1"/>
                          </a:solidFill>
                          <a:effectLst/>
                          <a:latin typeface="+mn-lt"/>
                          <a:ea typeface="+mn-ea"/>
                          <a:cs typeface="+mn-cs"/>
                        </a:rPr>
                        <a:t>The types of sites are: </a:t>
                      </a:r>
                      <a:r>
                        <a:rPr lang="en-US" sz="1400" b="1" i="1" u="none" strike="noStrike" kern="1200">
                          <a:solidFill>
                            <a:schemeClr val="tx1"/>
                          </a:solidFill>
                          <a:effectLst/>
                          <a:latin typeface="+mn-lt"/>
                          <a:ea typeface="+mn-ea"/>
                          <a:cs typeface="+mn-cs"/>
                        </a:rPr>
                        <a:t>Primary Care Provider Office</a:t>
                      </a:r>
                      <a:r>
                        <a:rPr lang="en-US" sz="1400" b="0" i="0" u="none" strike="noStrike" kern="1200">
                          <a:solidFill>
                            <a:schemeClr val="tx1"/>
                          </a:solidFill>
                          <a:effectLst/>
                          <a:latin typeface="+mn-lt"/>
                          <a:ea typeface="+mn-ea"/>
                          <a:cs typeface="+mn-cs"/>
                        </a:rPr>
                        <a:t>, </a:t>
                      </a:r>
                      <a:r>
                        <a:rPr lang="en-US" sz="1400" b="1" i="1" u="none" strike="noStrike" kern="1200">
                          <a:solidFill>
                            <a:schemeClr val="tx1"/>
                          </a:solidFill>
                          <a:effectLst/>
                          <a:latin typeface="+mn-lt"/>
                          <a:ea typeface="+mn-ea"/>
                          <a:cs typeface="+mn-cs"/>
                        </a:rPr>
                        <a:t>Patient’s home</a:t>
                      </a:r>
                      <a:r>
                        <a:rPr lang="en-US" sz="1400" b="0" i="0" u="none" strike="noStrike" kern="1200">
                          <a:solidFill>
                            <a:schemeClr val="tx1"/>
                          </a:solidFill>
                          <a:effectLst/>
                          <a:latin typeface="+mn-lt"/>
                          <a:ea typeface="+mn-ea"/>
                          <a:cs typeface="+mn-cs"/>
                        </a:rPr>
                        <a:t>, and any other </a:t>
                      </a:r>
                      <a:r>
                        <a:rPr lang="en-US" sz="1400" b="1" i="1" u="none" strike="noStrike" kern="1200">
                          <a:solidFill>
                            <a:schemeClr val="tx1"/>
                          </a:solidFill>
                          <a:effectLst/>
                          <a:latin typeface="+mn-lt"/>
                          <a:ea typeface="+mn-ea"/>
                          <a:cs typeface="+mn-cs"/>
                        </a:rPr>
                        <a:t>Non-Hospital Setting</a:t>
                      </a:r>
                      <a:r>
                        <a:rPr lang="en-US" sz="1400" b="0" i="0" u="none" strike="noStrike" kern="1200">
                          <a:solidFill>
                            <a:schemeClr val="tx1"/>
                          </a:solidFill>
                          <a:effectLst/>
                          <a:latin typeface="+mn-lt"/>
                          <a:ea typeface="+mn-ea"/>
                          <a:cs typeface="+mn-cs"/>
                        </a:rPr>
                        <a:t>.</a:t>
                      </a:r>
                    </a:p>
                    <a:p>
                      <a:pPr marL="171450" marR="0" lvl="0" indent="-171450" algn="l">
                        <a:spcBef>
                          <a:spcPts val="0"/>
                        </a:spcBef>
                        <a:spcAft>
                          <a:spcPts val="600"/>
                        </a:spcAft>
                        <a:buClrTx/>
                        <a:buSzPts val="1000"/>
                        <a:buFont typeface="Arial"/>
                        <a:buChar char="•"/>
                      </a:pPr>
                      <a:r>
                        <a:rPr lang="en-US" sz="1400" b="0" i="0" u="none" strike="noStrike" kern="1200">
                          <a:solidFill>
                            <a:schemeClr val="tx1"/>
                          </a:solidFill>
                          <a:effectLst/>
                          <a:latin typeface="+mn-lt"/>
                          <a:ea typeface="+mn-ea"/>
                          <a:cs typeface="+mn-cs"/>
                        </a:rPr>
                        <a:t>Baseline and Target measures are to be reported.  If there is no current Telepsych program established, the baseline would be 0.</a:t>
                      </a:r>
                    </a:p>
                    <a:p>
                      <a:pPr marL="0" marR="0" lvl="0" indent="0" algn="l">
                        <a:spcBef>
                          <a:spcPts val="0"/>
                        </a:spcBef>
                        <a:spcAft>
                          <a:spcPts val="600"/>
                        </a:spcAft>
                        <a:buClrTx/>
                        <a:buSzPts val="1000"/>
                        <a:buNone/>
                      </a:pPr>
                      <a:endParaRPr lang="en-US" sz="1400" b="0" i="0" u="none" strike="noStrike" kern="1200">
                        <a:solidFill>
                          <a:schemeClr val="tx1"/>
                        </a:solidFill>
                        <a:effectLst/>
                        <a:latin typeface="+mn-lt"/>
                        <a:ea typeface="+mn-ea"/>
                        <a:cs typeface="+mn-cs"/>
                      </a:endParaRPr>
                    </a:p>
                    <a:p>
                      <a:pPr marL="0" marR="0" lvl="0" indent="0" algn="l">
                        <a:spcBef>
                          <a:spcPts val="0"/>
                        </a:spcBef>
                        <a:spcAft>
                          <a:spcPts val="600"/>
                        </a:spcAft>
                        <a:buClrTx/>
                        <a:buSzPts val="1000"/>
                        <a:buNone/>
                      </a:pPr>
                      <a:endParaRPr lang="en-US" sz="1400" b="0" i="0" u="none" strike="noStrike" kern="1200">
                        <a:solidFill>
                          <a:schemeClr val="tx1"/>
                        </a:solidFill>
                        <a:effectLst/>
                        <a:latin typeface="+mn-lt"/>
                        <a:ea typeface="+mn-ea"/>
                        <a:cs typeface="+mn-cs"/>
                      </a:endParaRPr>
                    </a:p>
                    <a:p>
                      <a:pPr marL="171450" marR="0" lvl="0" indent="-171450" algn="l">
                        <a:spcBef>
                          <a:spcPts val="0"/>
                        </a:spcBef>
                        <a:spcAft>
                          <a:spcPts val="600"/>
                        </a:spcAft>
                        <a:buClrTx/>
                        <a:buSzPts val="1000"/>
                        <a:buFont typeface="Arial"/>
                        <a:buChar char="•"/>
                      </a:pPr>
                      <a:endParaRPr lang="en-US" sz="1400" b="0" i="0" u="none" strike="noStrike" kern="1200">
                        <a:solidFill>
                          <a:schemeClr val="tx1"/>
                        </a:solidFill>
                        <a:effectLst/>
                        <a:latin typeface="+mn-lt"/>
                        <a:ea typeface="+mn-ea"/>
                        <a:cs typeface="+mn-cs"/>
                      </a:endParaRPr>
                    </a:p>
                    <a:p>
                      <a:pPr marL="0" marR="0" lvl="0" indent="0" algn="l">
                        <a:spcBef>
                          <a:spcPts val="0"/>
                        </a:spcBef>
                        <a:spcAft>
                          <a:spcPts val="600"/>
                        </a:spcAft>
                        <a:buClrTx/>
                        <a:buSzPts val="1000"/>
                        <a:buNone/>
                      </a:pPr>
                      <a:endParaRPr lang="en-US" sz="1400" b="0" i="0" u="none" strike="noStrike" kern="1200">
                        <a:solidFill>
                          <a:schemeClr val="tx1"/>
                        </a:solidFill>
                        <a:effectLst/>
                        <a:latin typeface="+mn-lt"/>
                        <a:ea typeface="+mn-ea"/>
                        <a:cs typeface="+mn-cs"/>
                      </a:endParaRPr>
                    </a:p>
                  </a:txBody>
                  <a:tcPr marL="45620" marR="45620" marT="63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712987"/>
                  </a:ext>
                </a:extLst>
              </a:tr>
            </a:tbl>
          </a:graphicData>
        </a:graphic>
      </p:graphicFrame>
      <p:pic>
        <p:nvPicPr>
          <p:cNvPr id="4" name="Picture 4" descr="Home with solid fill">
            <a:extLst>
              <a:ext uri="{FF2B5EF4-FFF2-40B4-BE49-F238E27FC236}">
                <a16:creationId xmlns:a16="http://schemas.microsoft.com/office/drawing/2014/main" id="{966D95D6-BEAD-4B6E-BBA5-0B3F09E6C0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037" y="1702245"/>
            <a:ext cx="3263427" cy="3263427"/>
          </a:xfrm>
          <a:prstGeom prst="rect">
            <a:avLst/>
          </a:prstGeom>
        </p:spPr>
      </p:pic>
    </p:spTree>
    <p:extLst>
      <p:ext uri="{BB962C8B-B14F-4D97-AF65-F5344CB8AC3E}">
        <p14:creationId xmlns:p14="http://schemas.microsoft.com/office/powerpoint/2010/main" val="3957255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703399-E890-4387-8D5C-C867E3918D08}"/>
              </a:ext>
            </a:extLst>
          </p:cNvPr>
          <p:cNvPicPr>
            <a:picLocks noChangeAspect="1"/>
          </p:cNvPicPr>
          <p:nvPr/>
        </p:nvPicPr>
        <p:blipFill>
          <a:blip r:embed="rId2"/>
          <a:stretch>
            <a:fillRect/>
          </a:stretch>
        </p:blipFill>
        <p:spPr>
          <a:xfrm>
            <a:off x="4434395" y="3208612"/>
            <a:ext cx="3003203" cy="2291198"/>
          </a:xfrm>
          <a:prstGeom prst="rect">
            <a:avLst/>
          </a:prstGeom>
        </p:spPr>
      </p:pic>
      <p:sp>
        <p:nvSpPr>
          <p:cNvPr id="17" name="Title 1"/>
          <p:cNvSpPr txBox="1">
            <a:spLocks/>
          </p:cNvSpPr>
          <p:nvPr/>
        </p:nvSpPr>
        <p:spPr>
          <a:xfrm>
            <a:off x="0" y="1767168"/>
            <a:ext cx="8192453" cy="682112"/>
          </a:xfrm>
          <a:prstGeom prst="rect">
            <a:avLst/>
          </a:prstGeom>
        </p:spPr>
        <p:txBody>
          <a:bodyPr vert="horz" lIns="68580" tIns="34290" rIns="68580" bIns="34290" rtlCol="0" anchor="ctr">
            <a:normAutofit/>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2100"/>
          </a:p>
        </p:txBody>
      </p:sp>
      <p:sp>
        <p:nvSpPr>
          <p:cNvPr id="6" name="Title 1"/>
          <p:cNvSpPr txBox="1">
            <a:spLocks/>
          </p:cNvSpPr>
          <p:nvPr/>
        </p:nvSpPr>
        <p:spPr>
          <a:xfrm>
            <a:off x="628650" y="931071"/>
            <a:ext cx="7886700" cy="795934"/>
          </a:xfrm>
          <a:prstGeom prst="rect">
            <a:avLst/>
          </a:prstGeom>
        </p:spPr>
        <p:txBody>
          <a:bodyPr vert="horz" lIns="68580" tIns="34290" rIns="68580" bIns="34290" rtlCol="0" anchor="ctr">
            <a:normAutofit/>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2100"/>
          </a:p>
        </p:txBody>
      </p:sp>
      <p:sp>
        <p:nvSpPr>
          <p:cNvPr id="5" name="Content Placeholder 2"/>
          <p:cNvSpPr>
            <a:spLocks noGrp="1"/>
          </p:cNvSpPr>
          <p:nvPr>
            <p:ph idx="4294967295"/>
          </p:nvPr>
        </p:nvSpPr>
        <p:spPr>
          <a:xfrm>
            <a:off x="42970" y="878974"/>
            <a:ext cx="8782850" cy="2351265"/>
          </a:xfrm>
        </p:spPr>
        <p:txBody>
          <a:bodyPr lIns="91440" tIns="45720" rIns="91440" bIns="45720" anchor="t">
            <a:noAutofit/>
          </a:bodyPr>
          <a:lstStyle/>
          <a:p>
            <a:pPr lvl="1">
              <a:buNone/>
            </a:pPr>
            <a:r>
              <a:rPr lang="en-US">
                <a:latin typeface="Helvetica"/>
                <a:cs typeface="Helvetica"/>
              </a:rPr>
              <a:t>Funding Agency Contact/Inquiry Information: </a:t>
            </a:r>
            <a:endParaRPr lang="en-US"/>
          </a:p>
          <a:p>
            <a:pPr lvl="1">
              <a:buNone/>
            </a:pPr>
            <a:r>
              <a:rPr lang="en-US" b="0">
                <a:latin typeface="Helvetica"/>
                <a:cs typeface="Helvetica"/>
              </a:rPr>
              <a:t>Eric Bell  at </a:t>
            </a:r>
            <a:r>
              <a:rPr lang="en-US" b="0">
                <a:latin typeface="Helvetica"/>
                <a:cs typeface="Helvetica"/>
                <a:hlinkClick r:id="rId3"/>
              </a:rPr>
              <a:t>eric.bell@dhhs.nc.gov</a:t>
            </a:r>
            <a:r>
              <a:rPr lang="en-US" b="0">
                <a:latin typeface="Helvetica"/>
                <a:cs typeface="Helvetica"/>
              </a:rPr>
              <a:t> or</a:t>
            </a:r>
          </a:p>
          <a:p>
            <a:pPr lvl="1">
              <a:buNone/>
            </a:pPr>
            <a:endParaRPr lang="en-US" b="0">
              <a:latin typeface="Helvetica"/>
              <a:cs typeface="Helvetica"/>
            </a:endParaRPr>
          </a:p>
          <a:p>
            <a:pPr lvl="1">
              <a:buNone/>
            </a:pPr>
            <a:r>
              <a:rPr lang="en-US">
                <a:latin typeface="Helvetica"/>
                <a:cs typeface="Helvetica"/>
              </a:rPr>
              <a:t>For assistance with the application link: </a:t>
            </a:r>
            <a:endParaRPr lang="en-US"/>
          </a:p>
          <a:p>
            <a:pPr marL="257175" lvl="1" indent="0">
              <a:buNone/>
            </a:pPr>
            <a:r>
              <a:rPr lang="en-US" b="0"/>
              <a:t> HIT team at </a:t>
            </a:r>
            <a:r>
              <a:rPr lang="en-US" b="0">
                <a:hlinkClick r:id="rId4"/>
              </a:rPr>
              <a:t>orh_hit@dhhs.nc.gov</a:t>
            </a:r>
            <a:endParaRPr lang="en-US" b="0"/>
          </a:p>
          <a:p>
            <a:pPr marL="257175" lvl="1" indent="0">
              <a:buNone/>
            </a:pPr>
            <a:endParaRPr lang="en-US" b="0"/>
          </a:p>
          <a:p>
            <a:pPr marL="257175" lvl="1" indent="0">
              <a:buNone/>
            </a:pPr>
            <a:endParaRPr lang="en-US" sz="2700"/>
          </a:p>
          <a:p>
            <a:pPr marL="257175" lvl="1" indent="0">
              <a:buNone/>
            </a:pPr>
            <a:endParaRPr lang="en-US"/>
          </a:p>
        </p:txBody>
      </p:sp>
      <p:sp>
        <p:nvSpPr>
          <p:cNvPr id="4" name="Rectangle 3">
            <a:hlinkClick r:id="rId5"/>
            <a:extLst>
              <a:ext uri="{FF2B5EF4-FFF2-40B4-BE49-F238E27FC236}">
                <a16:creationId xmlns:a16="http://schemas.microsoft.com/office/drawing/2014/main" id="{385AE128-EAA3-4C0C-95D0-D09B6C7D94B8}"/>
              </a:ext>
            </a:extLst>
          </p:cNvPr>
          <p:cNvSpPr/>
          <p:nvPr/>
        </p:nvSpPr>
        <p:spPr>
          <a:xfrm>
            <a:off x="4522579" y="3850676"/>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hlinkClick r:id="rId6"/>
            <a:extLst>
              <a:ext uri="{FF2B5EF4-FFF2-40B4-BE49-F238E27FC236}">
                <a16:creationId xmlns:a16="http://schemas.microsoft.com/office/drawing/2014/main" id="{ABF3D1F4-0992-4FF6-993E-506B87DA635F}"/>
              </a:ext>
            </a:extLst>
          </p:cNvPr>
          <p:cNvSpPr/>
          <p:nvPr/>
        </p:nvSpPr>
        <p:spPr>
          <a:xfrm>
            <a:off x="4525666" y="4382020"/>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hlinkClick r:id="rId7"/>
            <a:extLst>
              <a:ext uri="{FF2B5EF4-FFF2-40B4-BE49-F238E27FC236}">
                <a16:creationId xmlns:a16="http://schemas.microsoft.com/office/drawing/2014/main" id="{C4FB754C-927A-4FC6-9D91-9F420B9C8B84}"/>
              </a:ext>
            </a:extLst>
          </p:cNvPr>
          <p:cNvSpPr/>
          <p:nvPr/>
        </p:nvSpPr>
        <p:spPr>
          <a:xfrm>
            <a:off x="4525666" y="4910270"/>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hlinkClick r:id="rId8"/>
            <a:extLst>
              <a:ext uri="{FF2B5EF4-FFF2-40B4-BE49-F238E27FC236}">
                <a16:creationId xmlns:a16="http://schemas.microsoft.com/office/drawing/2014/main" id="{FF62CF3E-E39F-4B88-AAD3-BE0BBD6D1A03}"/>
              </a:ext>
            </a:extLst>
          </p:cNvPr>
          <p:cNvSpPr/>
          <p:nvPr/>
        </p:nvSpPr>
        <p:spPr>
          <a:xfrm>
            <a:off x="6175305" y="3863030"/>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hlinkClick r:id="rId9"/>
            <a:extLst>
              <a:ext uri="{FF2B5EF4-FFF2-40B4-BE49-F238E27FC236}">
                <a16:creationId xmlns:a16="http://schemas.microsoft.com/office/drawing/2014/main" id="{C73F7F51-747C-4F87-8FE2-A191FC6CE53A}"/>
              </a:ext>
            </a:extLst>
          </p:cNvPr>
          <p:cNvSpPr/>
          <p:nvPr/>
        </p:nvSpPr>
        <p:spPr>
          <a:xfrm>
            <a:off x="6169124" y="4375838"/>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ontent Placeholder 2">
            <a:hlinkClick r:id="rId10"/>
            <a:extLst>
              <a:ext uri="{FF2B5EF4-FFF2-40B4-BE49-F238E27FC236}">
                <a16:creationId xmlns:a16="http://schemas.microsoft.com/office/drawing/2014/main" id="{8D0B5BEA-A992-41C6-A954-E3D05DA6E215}"/>
              </a:ext>
            </a:extLst>
          </p:cNvPr>
          <p:cNvSpPr txBox="1">
            <a:spLocks/>
          </p:cNvSpPr>
          <p:nvPr/>
        </p:nvSpPr>
        <p:spPr>
          <a:xfrm>
            <a:off x="628650" y="3401929"/>
            <a:ext cx="2679872" cy="865790"/>
          </a:xfrm>
          <a:prstGeom prst="rect">
            <a:avLst/>
          </a:prstGeom>
        </p:spPr>
        <p:txBody>
          <a:bodyPr vert="horz" lIns="68580" tIns="34290" rIns="68580" bIns="3429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lvl="1" indent="0" algn="ctr">
              <a:buNone/>
            </a:pPr>
            <a:r>
              <a:rPr lang="en-US" sz="1500">
                <a:latin typeface="Arial"/>
                <a:cs typeface="Arial"/>
                <a:hlinkClick r:id="rId10"/>
              </a:rPr>
              <a:t>North Carolina Department of Health and Human Services Website</a:t>
            </a:r>
            <a:endParaRPr lang="en-US" sz="1500"/>
          </a:p>
          <a:p>
            <a:pPr marL="257175" lvl="1" indent="0">
              <a:buNone/>
            </a:pPr>
            <a:endParaRPr lang="en-US" sz="2700"/>
          </a:p>
          <a:p>
            <a:pPr marL="257175" lvl="1" indent="0">
              <a:buNone/>
            </a:pPr>
            <a:endParaRPr lang="en-US" sz="2700"/>
          </a:p>
          <a:p>
            <a:pPr marL="257175" lvl="1" indent="0">
              <a:buNone/>
            </a:pPr>
            <a:endParaRPr lang="en-US" sz="1200"/>
          </a:p>
        </p:txBody>
      </p:sp>
      <p:sp>
        <p:nvSpPr>
          <p:cNvPr id="14" name="Content Placeholder 2">
            <a:hlinkClick r:id="rId11"/>
            <a:extLst>
              <a:ext uri="{FF2B5EF4-FFF2-40B4-BE49-F238E27FC236}">
                <a16:creationId xmlns:a16="http://schemas.microsoft.com/office/drawing/2014/main" id="{4860E35E-5894-472B-B09A-E68283A5C1D9}"/>
              </a:ext>
            </a:extLst>
          </p:cNvPr>
          <p:cNvSpPr txBox="1">
            <a:spLocks/>
          </p:cNvSpPr>
          <p:nvPr/>
        </p:nvSpPr>
        <p:spPr>
          <a:xfrm>
            <a:off x="631737" y="4554201"/>
            <a:ext cx="2679872" cy="865790"/>
          </a:xfrm>
          <a:prstGeom prst="rect">
            <a:avLst/>
          </a:prstGeom>
        </p:spPr>
        <p:txBody>
          <a:bodyPr vert="horz" lIns="68580" tIns="34290" rIns="68580" bIns="3429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lvl="1" indent="0" algn="ctr">
              <a:buNone/>
            </a:pPr>
            <a:r>
              <a:rPr lang="en-US" sz="1500">
                <a:latin typeface="Arial"/>
                <a:cs typeface="Arial"/>
                <a:hlinkClick r:id="rId11"/>
              </a:rPr>
              <a:t>North Carolina Office of Rural Health Website</a:t>
            </a:r>
            <a:endParaRPr lang="en-US" sz="1500"/>
          </a:p>
          <a:p>
            <a:pPr marL="257175" lvl="1" indent="0">
              <a:buNone/>
            </a:pPr>
            <a:endParaRPr lang="en-US" sz="2700"/>
          </a:p>
          <a:p>
            <a:pPr marL="257175" lvl="1" indent="0">
              <a:buNone/>
            </a:pPr>
            <a:endParaRPr lang="en-US" sz="2700"/>
          </a:p>
          <a:p>
            <a:pPr marL="257175" lvl="1" indent="0">
              <a:buNone/>
            </a:pPr>
            <a:endParaRPr lang="en-US" sz="1200"/>
          </a:p>
        </p:txBody>
      </p:sp>
    </p:spTree>
    <p:extLst>
      <p:ext uri="{BB962C8B-B14F-4D97-AF65-F5344CB8AC3E}">
        <p14:creationId xmlns:p14="http://schemas.microsoft.com/office/powerpoint/2010/main" val="2883023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82A8-CB3D-434F-8088-494D1DE61CDB}"/>
              </a:ext>
            </a:extLst>
          </p:cNvPr>
          <p:cNvSpPr>
            <a:spLocks noGrp="1"/>
          </p:cNvSpPr>
          <p:nvPr>
            <p:ph type="title"/>
          </p:nvPr>
        </p:nvSpPr>
        <p:spPr>
          <a:xfrm>
            <a:off x="6131051" y="640081"/>
            <a:ext cx="2532887" cy="3708895"/>
          </a:xfrm>
          <a:noFill/>
        </p:spPr>
        <p:txBody>
          <a:bodyPr vert="horz" lIns="91440" tIns="45720" rIns="91440" bIns="45720" rtlCol="0" anchor="b">
            <a:normAutofit/>
          </a:bodyPr>
          <a:lstStyle/>
          <a:p>
            <a:pPr defTabSz="914400"/>
            <a:r>
              <a:rPr lang="en-US" sz="3800">
                <a:solidFill>
                  <a:schemeClr val="tx1"/>
                </a:solidFill>
                <a:latin typeface="+mj-lt"/>
                <a:ea typeface="+mj-ea"/>
                <a:cs typeface="+mj-cs"/>
              </a:rPr>
              <a:t>Questions?</a:t>
            </a:r>
            <a:br>
              <a:rPr lang="en-US" sz="3800">
                <a:solidFill>
                  <a:schemeClr val="tx1"/>
                </a:solidFill>
                <a:latin typeface="+mj-lt"/>
                <a:ea typeface="+mj-ea"/>
                <a:cs typeface="+mj-cs"/>
              </a:rPr>
            </a:br>
            <a:br>
              <a:rPr lang="en-US" sz="3800">
                <a:solidFill>
                  <a:schemeClr val="tx1"/>
                </a:solidFill>
                <a:latin typeface="+mj-lt"/>
                <a:ea typeface="+mj-ea"/>
                <a:cs typeface="+mj-cs"/>
              </a:rPr>
            </a:br>
            <a:br>
              <a:rPr lang="en-US" sz="3800">
                <a:solidFill>
                  <a:schemeClr val="tx1"/>
                </a:solidFill>
                <a:latin typeface="+mj-lt"/>
                <a:ea typeface="+mj-ea"/>
                <a:cs typeface="+mj-cs"/>
              </a:rPr>
            </a:br>
            <a:endParaRPr lang="en-US" sz="380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D21E61D4-AA98-491F-B8AA-88FA3FA7DF6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5" r="16376"/>
          <a:stretch/>
        </p:blipFill>
        <p:spPr>
          <a:xfrm>
            <a:off x="20" y="10"/>
            <a:ext cx="5650972" cy="6857990"/>
          </a:xfrm>
          <a:prstGeom prst="rect">
            <a:avLst/>
          </a:prstGeom>
        </p:spPr>
      </p:pic>
      <p:sp>
        <p:nvSpPr>
          <p:cNvPr id="5" name="TextBox 4">
            <a:extLst>
              <a:ext uri="{FF2B5EF4-FFF2-40B4-BE49-F238E27FC236}">
                <a16:creationId xmlns:a16="http://schemas.microsoft.com/office/drawing/2014/main" id="{380301B5-2A31-467B-8829-8D55585F6312}"/>
              </a:ext>
            </a:extLst>
          </p:cNvPr>
          <p:cNvSpPr txBox="1"/>
          <p:nvPr/>
        </p:nvSpPr>
        <p:spPr>
          <a:xfrm>
            <a:off x="3085867" y="6657945"/>
            <a:ext cx="256512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mrscienceshow.com/2010/06/bring-us-your-burning-science-questio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0221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1D283E-5D38-4210-8716-132B650DB2E9}"/>
              </a:ext>
            </a:extLst>
          </p:cNvPr>
          <p:cNvSpPr txBox="1"/>
          <p:nvPr/>
        </p:nvSpPr>
        <p:spPr>
          <a:xfrm>
            <a:off x="2768597" y="2036446"/>
            <a:ext cx="4114800"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600" b="1">
                <a:latin typeface="Arial"/>
                <a:cs typeface="Arial"/>
              </a:rPr>
              <a:t>Debra Farrington</a:t>
            </a:r>
          </a:p>
        </p:txBody>
      </p:sp>
      <p:sp>
        <p:nvSpPr>
          <p:cNvPr id="6" name="Text Placeholder 2">
            <a:extLst>
              <a:ext uri="{FF2B5EF4-FFF2-40B4-BE49-F238E27FC236}">
                <a16:creationId xmlns:a16="http://schemas.microsoft.com/office/drawing/2014/main" id="{949ACBD1-8BD2-4DE7-BBB6-80E5682B2087}"/>
              </a:ext>
            </a:extLst>
          </p:cNvPr>
          <p:cNvSpPr txBox="1">
            <a:spLocks/>
          </p:cNvSpPr>
          <p:nvPr/>
        </p:nvSpPr>
        <p:spPr>
          <a:xfrm>
            <a:off x="2646133" y="2662150"/>
            <a:ext cx="6239631" cy="956493"/>
          </a:xfrm>
          <a:prstGeom prst="rect">
            <a:avLst/>
          </a:prstGeom>
        </p:spPr>
        <p:txBody>
          <a:bodyPr vert="horz" lIns="68580" tIns="34290" rIns="68580" bIns="34290" rtlCol="0" anchor="b">
            <a:noAutofit/>
          </a:bodyPr>
          <a:lstStyle>
            <a:lvl1pPr marL="0" indent="0" algn="l" defTabSz="685800" rtl="0" eaLnBrk="1" latinLnBrk="0" hangingPunct="1">
              <a:lnSpc>
                <a:spcPct val="100000"/>
              </a:lnSpc>
              <a:spcBef>
                <a:spcPts val="0"/>
              </a:spcBef>
              <a:buFont typeface="Arial" panose="020B0604020202020204" pitchFamily="34" charset="0"/>
              <a:buNone/>
              <a:defRPr sz="2800" kern="1200" baseline="0">
                <a:solidFill>
                  <a:schemeClr val="tx1"/>
                </a:solidFill>
                <a:latin typeface="Franklin Gothic Demi Cond" panose="020B07060304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100" b="1">
                <a:latin typeface="+mn-lt"/>
                <a:cs typeface="Arial"/>
              </a:rPr>
              <a:t>De</a:t>
            </a:r>
            <a:r>
              <a:rPr lang="en-US" sz="2100" b="1">
                <a:latin typeface="Arial"/>
                <a:cs typeface="Arial"/>
              </a:rPr>
              <a:t>puty Secretary/Chief Health Equity Officer </a:t>
            </a:r>
            <a:endParaRPr lang="en-US" b="1">
              <a:latin typeface="Arial"/>
              <a:cs typeface="Arial"/>
            </a:endParaRPr>
          </a:p>
          <a:p>
            <a:r>
              <a:rPr lang="en-US" sz="2100" b="1">
                <a:latin typeface="Arial"/>
                <a:cs typeface="Arial"/>
              </a:rPr>
              <a:t>NC DHHS</a:t>
            </a:r>
          </a:p>
        </p:txBody>
      </p:sp>
    </p:spTree>
    <p:extLst>
      <p:ext uri="{BB962C8B-B14F-4D97-AF65-F5344CB8AC3E}">
        <p14:creationId xmlns:p14="http://schemas.microsoft.com/office/powerpoint/2010/main" val="85505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F6C450-6093-4E12-9E4A-08AA9798775A}"/>
              </a:ext>
            </a:extLst>
          </p:cNvPr>
          <p:cNvSpPr>
            <a:spLocks noGrp="1"/>
          </p:cNvSpPr>
          <p:nvPr>
            <p:ph type="title"/>
          </p:nvPr>
        </p:nvSpPr>
        <p:spPr>
          <a:xfrm>
            <a:off x="674369" y="436677"/>
            <a:ext cx="7843267" cy="548640"/>
          </a:xfrm>
        </p:spPr>
        <p:txBody>
          <a:bodyPr/>
          <a:lstStyle/>
          <a:p>
            <a:pPr algn="ctr"/>
            <a:r>
              <a:rPr lang="en-US" sz="2800">
                <a:solidFill>
                  <a:schemeClr val="tx1"/>
                </a:solidFill>
                <a:latin typeface="Arial" panose="020B0604020202020204" pitchFamily="34" charset="0"/>
                <a:cs typeface="Arial" panose="020B0604020202020204" pitchFamily="34" charset="0"/>
              </a:rPr>
              <a:t>Health Equity at DHHS</a:t>
            </a:r>
          </a:p>
        </p:txBody>
      </p:sp>
      <p:sp>
        <p:nvSpPr>
          <p:cNvPr id="6" name="Text Placeholder 5">
            <a:extLst>
              <a:ext uri="{FF2B5EF4-FFF2-40B4-BE49-F238E27FC236}">
                <a16:creationId xmlns:a16="http://schemas.microsoft.com/office/drawing/2014/main" id="{6BB26C19-84F4-4853-B15C-3F5430ACADBD}"/>
              </a:ext>
            </a:extLst>
          </p:cNvPr>
          <p:cNvSpPr>
            <a:spLocks noGrp="1"/>
          </p:cNvSpPr>
          <p:nvPr>
            <p:ph type="body" sz="quarter" idx="10"/>
          </p:nvPr>
        </p:nvSpPr>
        <p:spPr>
          <a:xfrm>
            <a:off x="626364" y="566860"/>
            <a:ext cx="8121246" cy="5724280"/>
          </a:xfrm>
        </p:spPr>
        <p:txBody>
          <a:bodyPr vert="horz" lIns="0" tIns="0" rIns="0" bIns="0" rtlCol="0" anchor="t">
            <a:noAutofit/>
          </a:bodyPr>
          <a:lstStyle/>
          <a:p>
            <a:pPr marL="0" indent="0">
              <a:buNone/>
            </a:pPr>
            <a:endParaRPr lang="en-US"/>
          </a:p>
          <a:p>
            <a:r>
              <a:rPr lang="en-US">
                <a:latin typeface="+mn-lt"/>
              </a:rPr>
              <a:t>Introduction</a:t>
            </a:r>
          </a:p>
          <a:p>
            <a:pPr marL="431800" lvl="1" indent="-174625">
              <a:buFont typeface="Franklin Gothic Medium"/>
              <a:buChar char="−"/>
            </a:pPr>
            <a:r>
              <a:rPr lang="en-US" sz="1700">
                <a:latin typeface="+mn-lt"/>
                <a:cs typeface="Calibri"/>
              </a:rPr>
              <a:t>Role the offices have in </a:t>
            </a:r>
            <a:r>
              <a:rPr lang="en-US" sz="1700">
                <a:effectLst/>
                <a:latin typeface="+mn-lt"/>
                <a:ea typeface="Calibri" panose="020F0502020204030204" pitchFamily="34" charset="0"/>
              </a:rPr>
              <a:t>addressing equity across the department and the st</a:t>
            </a:r>
            <a:r>
              <a:rPr lang="en-US" sz="1800">
                <a:effectLst/>
                <a:latin typeface="Calibri" panose="020F0502020204030204" pitchFamily="34" charset="0"/>
                <a:ea typeface="Calibri" panose="020F0502020204030204" pitchFamily="34" charset="0"/>
              </a:rPr>
              <a:t>ate</a:t>
            </a:r>
            <a:endParaRPr lang="en-US" sz="1700">
              <a:latin typeface="+mn-lt"/>
              <a:cs typeface="Calibri"/>
            </a:endParaRPr>
          </a:p>
          <a:p>
            <a:endParaRPr lang="en-US" sz="2000">
              <a:effectLst/>
              <a:latin typeface="+mn-lt"/>
              <a:ea typeface="Times New Roman" panose="02020603050405020304" pitchFamily="18" charset="0"/>
            </a:endParaRPr>
          </a:p>
          <a:p>
            <a:r>
              <a:rPr lang="en-US" sz="2000">
                <a:effectLst/>
                <a:latin typeface="+mn-lt"/>
                <a:ea typeface="Times New Roman" panose="02020603050405020304" pitchFamily="18" charset="0"/>
              </a:rPr>
              <a:t>Opportunities for increased access to behavioral health care</a:t>
            </a:r>
            <a:endParaRPr lang="en-US">
              <a:latin typeface="+mn-lt"/>
            </a:endParaRPr>
          </a:p>
          <a:p>
            <a:pPr marL="431800" lvl="1" indent="-174625"/>
            <a:r>
              <a:rPr lang="en-US" sz="1700">
                <a:latin typeface="+mn-lt"/>
                <a:ea typeface="Calibri"/>
              </a:rPr>
              <a:t>Eliminate or reduces geographical barriers to better mental health via </a:t>
            </a:r>
            <a:r>
              <a:rPr lang="en-US" sz="1700" err="1">
                <a:latin typeface="+mn-lt"/>
                <a:ea typeface="Calibri"/>
              </a:rPr>
              <a:t>telepsych</a:t>
            </a:r>
            <a:r>
              <a:rPr lang="en-US" sz="1700">
                <a:latin typeface="+mn-lt"/>
                <a:ea typeface="Calibri"/>
              </a:rPr>
              <a:t> services</a:t>
            </a:r>
            <a:endParaRPr lang="en-US" sz="1700">
              <a:latin typeface="+mn-lt"/>
              <a:ea typeface="Calibri" panose="020F0502020204030204" pitchFamily="34" charset="0"/>
            </a:endParaRPr>
          </a:p>
          <a:p>
            <a:pPr marL="431800" lvl="1" indent="-174625"/>
            <a:r>
              <a:rPr lang="en-US" sz="1700">
                <a:latin typeface="+mn-lt"/>
                <a:ea typeface="Calibri"/>
              </a:rPr>
              <a:t>Improve continuity of behavior health care post pandemic</a:t>
            </a:r>
          </a:p>
          <a:p>
            <a:pPr marL="257175" lvl="1" indent="0">
              <a:buNone/>
            </a:pPr>
            <a:endParaRPr lang="en-US">
              <a:latin typeface="+mn-lt"/>
            </a:endParaRPr>
          </a:p>
          <a:p>
            <a:r>
              <a:rPr lang="en-US" sz="2000">
                <a:latin typeface="+mn-lt"/>
                <a:ea typeface="Times New Roman" panose="02020603050405020304" pitchFamily="18" charset="0"/>
              </a:rPr>
              <a:t>Benefits of partnerships between hospitals and the community providers</a:t>
            </a:r>
            <a:endParaRPr lang="en-US">
              <a:latin typeface="+mn-lt"/>
            </a:endParaRPr>
          </a:p>
          <a:p>
            <a:pPr marL="431800" lvl="1" indent="-174625"/>
            <a:r>
              <a:rPr lang="en-US" sz="1700">
                <a:latin typeface="+mn-lt"/>
                <a:ea typeface="Times New Roman" panose="02020603050405020304" pitchFamily="18" charset="0"/>
              </a:rPr>
              <a:t>Ability to share resources and ideas to support the needs of HMP </a:t>
            </a:r>
            <a:endParaRPr lang="en-US" sz="1700">
              <a:effectLst/>
              <a:latin typeface="+mn-lt"/>
              <a:ea typeface="Times New Roman" panose="02020603050405020304" pitchFamily="18" charset="0"/>
            </a:endParaRPr>
          </a:p>
          <a:p>
            <a:pPr marL="431800" lvl="1" indent="-174625"/>
            <a:r>
              <a:rPr lang="en-US" sz="1700">
                <a:latin typeface="+mn-lt"/>
                <a:ea typeface="Times New Roman" panose="02020603050405020304" pitchFamily="18" charset="0"/>
              </a:rPr>
              <a:t>Address SODH across a broader spectrum of rural communities</a:t>
            </a:r>
          </a:p>
          <a:p>
            <a:pPr marL="257175" lvl="1" indent="0">
              <a:buNone/>
            </a:pPr>
            <a:endParaRPr lang="en-US" sz="1700">
              <a:latin typeface="+mn-lt"/>
              <a:ea typeface="Times New Roman" panose="02020603050405020304" pitchFamily="18" charset="0"/>
            </a:endParaRPr>
          </a:p>
          <a:p>
            <a:r>
              <a:rPr lang="en-US" sz="2000">
                <a:latin typeface="+mn-lt"/>
                <a:ea typeface="Calibri"/>
              </a:rPr>
              <a:t>Health Equity through Digital Equity</a:t>
            </a:r>
            <a:endParaRPr lang="en-US">
              <a:latin typeface="+mn-lt"/>
            </a:endParaRPr>
          </a:p>
          <a:p>
            <a:pPr marL="431800" lvl="1" indent="-174625">
              <a:buFont typeface="Franklin Gothic Medium"/>
              <a:buChar char="−"/>
            </a:pPr>
            <a:r>
              <a:rPr lang="en-US" sz="1700">
                <a:latin typeface="+mn-lt"/>
                <a:cs typeface="Calibri"/>
              </a:rPr>
              <a:t>Build equity across the state </a:t>
            </a:r>
            <a:endParaRPr lang="en-US" sz="1700" b="0">
              <a:latin typeface="+mn-lt"/>
            </a:endParaRPr>
          </a:p>
          <a:p>
            <a:pPr marL="0" indent="0">
              <a:buNone/>
            </a:pPr>
            <a:endParaRPr lang="en-US" sz="2000">
              <a:latin typeface="Calibri"/>
            </a:endParaRPr>
          </a:p>
          <a:p>
            <a:pPr marL="257175" lvl="1" indent="0">
              <a:buFont typeface="Franklin Gothic Medium" panose="020B0603020102020204" pitchFamily="34" charset="0"/>
              <a:buNone/>
            </a:pPr>
            <a:endParaRPr lang="en-US"/>
          </a:p>
          <a:p>
            <a:pPr marL="0" indent="0">
              <a:buNone/>
            </a:pPr>
            <a:endParaRPr lang="en-US"/>
          </a:p>
          <a:p>
            <a:endParaRPr lang="en-US"/>
          </a:p>
        </p:txBody>
      </p:sp>
    </p:spTree>
    <p:extLst>
      <p:ext uri="{BB962C8B-B14F-4D97-AF65-F5344CB8AC3E}">
        <p14:creationId xmlns:p14="http://schemas.microsoft.com/office/powerpoint/2010/main" val="414694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55DF-B88D-4F95-8711-3560EFF3AA47}"/>
              </a:ext>
            </a:extLst>
          </p:cNvPr>
          <p:cNvSpPr>
            <a:spLocks noGrp="1"/>
          </p:cNvSpPr>
          <p:nvPr>
            <p:ph type="title"/>
          </p:nvPr>
        </p:nvSpPr>
        <p:spPr/>
        <p:txBody>
          <a:bodyPr lIns="91440" tIns="45720" rIns="91440" bIns="45720" anchor="t">
            <a:noAutofit/>
          </a:bodyPr>
          <a:lstStyle/>
          <a:p>
            <a:r>
              <a:rPr lang="en-US">
                <a:latin typeface="Arial"/>
                <a:cs typeface="Arial"/>
              </a:rPr>
              <a:t>Overview</a:t>
            </a:r>
            <a:endParaRPr lang="en-US"/>
          </a:p>
        </p:txBody>
      </p:sp>
      <p:sp>
        <p:nvSpPr>
          <p:cNvPr id="3" name="Text Placeholder 2">
            <a:extLst>
              <a:ext uri="{FF2B5EF4-FFF2-40B4-BE49-F238E27FC236}">
                <a16:creationId xmlns:a16="http://schemas.microsoft.com/office/drawing/2014/main" id="{5D8047C2-C267-4E4E-A05A-7D1AB77DFB4C}"/>
              </a:ext>
            </a:extLst>
          </p:cNvPr>
          <p:cNvSpPr>
            <a:spLocks noGrp="1"/>
          </p:cNvSpPr>
          <p:nvPr>
            <p:ph type="body" sz="quarter" idx="10"/>
          </p:nvPr>
        </p:nvSpPr>
        <p:spPr>
          <a:xfrm>
            <a:off x="628650" y="1335572"/>
            <a:ext cx="7888288" cy="3438737"/>
          </a:xfrm>
        </p:spPr>
        <p:txBody>
          <a:bodyPr lIns="91440" tIns="45720" rIns="91440" bIns="45720" anchor="t">
            <a:noAutofit/>
          </a:bodyPr>
          <a:lstStyle/>
          <a:p>
            <a:r>
              <a:rPr lang="en-US" sz="2400">
                <a:latin typeface="Arial"/>
                <a:cs typeface="Arial"/>
              </a:rPr>
              <a:t>Virtual Behavioral Health Services Grant</a:t>
            </a:r>
          </a:p>
          <a:p>
            <a:pPr marL="575945" lvl="1" indent="-233045"/>
            <a:r>
              <a:rPr lang="en-US" sz="2400">
                <a:latin typeface="Arial"/>
                <a:cs typeface="Arial"/>
              </a:rPr>
              <a:t>Purpose</a:t>
            </a:r>
            <a:endParaRPr lang="en-US" sz="2400"/>
          </a:p>
          <a:p>
            <a:pPr marL="575945" lvl="1" indent="-233045"/>
            <a:r>
              <a:rPr lang="en-US" sz="2400">
                <a:latin typeface="Arial"/>
                <a:cs typeface="Arial"/>
              </a:rPr>
              <a:t>Eligibility</a:t>
            </a:r>
          </a:p>
          <a:p>
            <a:pPr marL="575945" lvl="1" indent="-233045"/>
            <a:r>
              <a:rPr lang="en-US" sz="2400">
                <a:latin typeface="Arial"/>
                <a:cs typeface="Arial"/>
              </a:rPr>
              <a:t>Deadlines</a:t>
            </a:r>
            <a:endParaRPr lang="en-US" sz="2400"/>
          </a:p>
          <a:p>
            <a:pPr marL="342900" lvl="1" indent="0">
              <a:buNone/>
            </a:pPr>
            <a:endParaRPr lang="en-US" sz="2400">
              <a:cs typeface="Arial"/>
            </a:endParaRPr>
          </a:p>
          <a:p>
            <a:r>
              <a:rPr lang="en-US" sz="2400">
                <a:latin typeface="Arial"/>
                <a:cs typeface="Arial"/>
              </a:rPr>
              <a:t>Scoring Per Section</a:t>
            </a:r>
          </a:p>
          <a:p>
            <a:pPr marL="0" indent="0">
              <a:buNone/>
            </a:pPr>
            <a:endParaRPr lang="en-US" sz="2400">
              <a:cs typeface="Arial"/>
            </a:endParaRPr>
          </a:p>
          <a:p>
            <a:r>
              <a:rPr lang="en-US" sz="2400">
                <a:latin typeface="Arial"/>
                <a:cs typeface="Arial"/>
              </a:rPr>
              <a:t>Performance Measures</a:t>
            </a:r>
            <a:endParaRPr lang="en-US" sz="2400"/>
          </a:p>
        </p:txBody>
      </p:sp>
      <p:pic>
        <p:nvPicPr>
          <p:cNvPr id="7" name="Graphic 7" descr="Checklist">
            <a:extLst>
              <a:ext uri="{FF2B5EF4-FFF2-40B4-BE49-F238E27FC236}">
                <a16:creationId xmlns:a16="http://schemas.microsoft.com/office/drawing/2014/main" id="{16B022ED-E149-482E-8FBB-CD83388E01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3472" y="5103108"/>
            <a:ext cx="914400" cy="914400"/>
          </a:xfrm>
          <a:prstGeom prst="rect">
            <a:avLst/>
          </a:prstGeom>
        </p:spPr>
      </p:pic>
      <p:grpSp>
        <p:nvGrpSpPr>
          <p:cNvPr id="10" name="Group 9">
            <a:extLst>
              <a:ext uri="{FF2B5EF4-FFF2-40B4-BE49-F238E27FC236}">
                <a16:creationId xmlns:a16="http://schemas.microsoft.com/office/drawing/2014/main" id="{7D6ECB6F-21DC-46C6-A0BE-43D990B33F41}"/>
              </a:ext>
            </a:extLst>
          </p:cNvPr>
          <p:cNvGrpSpPr/>
          <p:nvPr/>
        </p:nvGrpSpPr>
        <p:grpSpPr>
          <a:xfrm>
            <a:off x="3547597" y="5103108"/>
            <a:ext cx="914400" cy="914400"/>
            <a:chOff x="3100710" y="5103108"/>
            <a:chExt cx="914400" cy="914400"/>
          </a:xfrm>
        </p:grpSpPr>
        <p:pic>
          <p:nvPicPr>
            <p:cNvPr id="8" name="Graphic 8" descr="Monitor">
              <a:extLst>
                <a:ext uri="{FF2B5EF4-FFF2-40B4-BE49-F238E27FC236}">
                  <a16:creationId xmlns:a16="http://schemas.microsoft.com/office/drawing/2014/main" id="{0B5F8195-955D-4F36-83E5-27D63CF721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0710" y="5103108"/>
              <a:ext cx="914400" cy="914400"/>
            </a:xfrm>
            <a:prstGeom prst="rect">
              <a:avLst/>
            </a:prstGeom>
          </p:spPr>
        </p:pic>
        <p:pic>
          <p:nvPicPr>
            <p:cNvPr id="9" name="Graphic 9" descr="Stethoscope">
              <a:extLst>
                <a:ext uri="{FF2B5EF4-FFF2-40B4-BE49-F238E27FC236}">
                  <a16:creationId xmlns:a16="http://schemas.microsoft.com/office/drawing/2014/main" id="{F879330A-FA94-4B4D-9217-10C378595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17" y="5317958"/>
              <a:ext cx="364385" cy="364385"/>
            </a:xfrm>
            <a:prstGeom prst="rect">
              <a:avLst/>
            </a:prstGeom>
          </p:spPr>
        </p:pic>
      </p:grpSp>
      <p:pic>
        <p:nvPicPr>
          <p:cNvPr id="4" name="Graphic 4" descr="Hospital">
            <a:extLst>
              <a:ext uri="{FF2B5EF4-FFF2-40B4-BE49-F238E27FC236}">
                <a16:creationId xmlns:a16="http://schemas.microsoft.com/office/drawing/2014/main" id="{0ABB706A-FA7D-424C-BE5C-12130713E7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9822" y="5103108"/>
            <a:ext cx="914400" cy="914400"/>
          </a:xfrm>
          <a:prstGeom prst="rect">
            <a:avLst/>
          </a:prstGeom>
        </p:spPr>
      </p:pic>
      <p:pic>
        <p:nvPicPr>
          <p:cNvPr id="11" name="Graphic 10" descr="Doctor male with solid fill">
            <a:extLst>
              <a:ext uri="{FF2B5EF4-FFF2-40B4-BE49-F238E27FC236}">
                <a16:creationId xmlns:a16="http://schemas.microsoft.com/office/drawing/2014/main" id="{3FB31601-889D-448D-B226-50B3D799B2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2196" y="5103108"/>
            <a:ext cx="914400" cy="914400"/>
          </a:xfrm>
          <a:prstGeom prst="rect">
            <a:avLst/>
          </a:prstGeom>
        </p:spPr>
      </p:pic>
      <p:pic>
        <p:nvPicPr>
          <p:cNvPr id="15" name="Graphic 14" descr="Online meeting with solid fill">
            <a:extLst>
              <a:ext uri="{FF2B5EF4-FFF2-40B4-BE49-F238E27FC236}">
                <a16:creationId xmlns:a16="http://schemas.microsoft.com/office/drawing/2014/main" id="{487B8EC0-7EE4-4780-BBA1-5FBEB4FDACB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12998" y="5146078"/>
            <a:ext cx="914400" cy="914400"/>
          </a:xfrm>
          <a:prstGeom prst="rect">
            <a:avLst/>
          </a:prstGeom>
        </p:spPr>
      </p:pic>
      <p:pic>
        <p:nvPicPr>
          <p:cNvPr id="17" name="Graphic 16" descr="Medical outline">
            <a:extLst>
              <a:ext uri="{FF2B5EF4-FFF2-40B4-BE49-F238E27FC236}">
                <a16:creationId xmlns:a16="http://schemas.microsoft.com/office/drawing/2014/main" id="{8B63817B-6CAB-4337-9C24-FA071CAD933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24274" y="5103108"/>
            <a:ext cx="914400" cy="914400"/>
          </a:xfrm>
          <a:prstGeom prst="rect">
            <a:avLst/>
          </a:prstGeom>
        </p:spPr>
      </p:pic>
    </p:spTree>
    <p:extLst>
      <p:ext uri="{BB962C8B-B14F-4D97-AF65-F5344CB8AC3E}">
        <p14:creationId xmlns:p14="http://schemas.microsoft.com/office/powerpoint/2010/main" val="101861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Curved Down 2">
            <a:extLst>
              <a:ext uri="{FF2B5EF4-FFF2-40B4-BE49-F238E27FC236}">
                <a16:creationId xmlns:a16="http://schemas.microsoft.com/office/drawing/2014/main" id="{5FDC26D0-C142-4DFE-B10D-FB695F61C779}"/>
              </a:ext>
            </a:extLst>
          </p:cNvPr>
          <p:cNvSpPr/>
          <p:nvPr/>
        </p:nvSpPr>
        <p:spPr>
          <a:xfrm>
            <a:off x="1820114" y="1456755"/>
            <a:ext cx="2367987" cy="6559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a:extLst>
              <a:ext uri="{FF2B5EF4-FFF2-40B4-BE49-F238E27FC236}">
                <a16:creationId xmlns:a16="http://schemas.microsoft.com/office/drawing/2014/main" id="{97A05DC5-C89D-470D-A30A-18F33E2EACE1}"/>
              </a:ext>
            </a:extLst>
          </p:cNvPr>
          <p:cNvGrpSpPr/>
          <p:nvPr/>
        </p:nvGrpSpPr>
        <p:grpSpPr>
          <a:xfrm>
            <a:off x="499364" y="1973346"/>
            <a:ext cx="1692441" cy="1554347"/>
            <a:chOff x="594572" y="749213"/>
            <a:chExt cx="2755118" cy="3985834"/>
          </a:xfrm>
        </p:grpSpPr>
        <p:pic>
          <p:nvPicPr>
            <p:cNvPr id="5" name="Graphic 4" descr="Bank">
              <a:extLst>
                <a:ext uri="{FF2B5EF4-FFF2-40B4-BE49-F238E27FC236}">
                  <a16:creationId xmlns:a16="http://schemas.microsoft.com/office/drawing/2014/main" id="{D9D80636-FFC7-4A15-9DC8-104C705CBA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9903" y="749213"/>
              <a:ext cx="2679787" cy="2679787"/>
            </a:xfrm>
            <a:prstGeom prst="rect">
              <a:avLst/>
            </a:prstGeom>
          </p:spPr>
        </p:pic>
        <p:sp>
          <p:nvSpPr>
            <p:cNvPr id="6" name="TextBox 5">
              <a:extLst>
                <a:ext uri="{FF2B5EF4-FFF2-40B4-BE49-F238E27FC236}">
                  <a16:creationId xmlns:a16="http://schemas.microsoft.com/office/drawing/2014/main" id="{1CE86D13-A67B-4165-81C8-CEC2792732F1}"/>
                </a:ext>
              </a:extLst>
            </p:cNvPr>
            <p:cNvSpPr txBox="1"/>
            <p:nvPr/>
          </p:nvSpPr>
          <p:spPr>
            <a:xfrm>
              <a:off x="594572" y="3077651"/>
              <a:ext cx="2755118" cy="1657396"/>
            </a:xfrm>
            <a:prstGeom prst="rect">
              <a:avLst/>
            </a:prstGeom>
            <a:noFill/>
          </p:spPr>
          <p:txBody>
            <a:bodyPr wrap="square" rtlCol="0">
              <a:spAutoFit/>
            </a:bodyPr>
            <a:lstStyle/>
            <a:p>
              <a:pPr algn="ctr"/>
              <a:r>
                <a:rPr lang="en-US"/>
                <a:t>NC General Assembly</a:t>
              </a:r>
            </a:p>
          </p:txBody>
        </p:sp>
      </p:grpSp>
      <p:sp>
        <p:nvSpPr>
          <p:cNvPr id="7" name="Arrow: Curved Down 6">
            <a:extLst>
              <a:ext uri="{FF2B5EF4-FFF2-40B4-BE49-F238E27FC236}">
                <a16:creationId xmlns:a16="http://schemas.microsoft.com/office/drawing/2014/main" id="{9EEE6F6C-875F-4815-B582-EC82EA27C652}"/>
              </a:ext>
            </a:extLst>
          </p:cNvPr>
          <p:cNvSpPr/>
          <p:nvPr/>
        </p:nvSpPr>
        <p:spPr>
          <a:xfrm>
            <a:off x="4748106" y="1394818"/>
            <a:ext cx="2629626" cy="655962"/>
          </a:xfrm>
          <a:prstGeom prst="curved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36201649-AA9D-4EA4-A2EE-D34A9F61ED1B}"/>
              </a:ext>
            </a:extLst>
          </p:cNvPr>
          <p:cNvGrpSpPr/>
          <p:nvPr/>
        </p:nvGrpSpPr>
        <p:grpSpPr>
          <a:xfrm>
            <a:off x="2738179" y="2197245"/>
            <a:ext cx="3232464" cy="1003369"/>
            <a:chOff x="3772552" y="2203931"/>
            <a:chExt cx="3275630" cy="1336101"/>
          </a:xfrm>
        </p:grpSpPr>
        <p:pic>
          <p:nvPicPr>
            <p:cNvPr id="9" name="Graphic 8" descr="Coins">
              <a:extLst>
                <a:ext uri="{FF2B5EF4-FFF2-40B4-BE49-F238E27FC236}">
                  <a16:creationId xmlns:a16="http://schemas.microsoft.com/office/drawing/2014/main" id="{2A284F72-54F0-4C84-9B7B-A0DCE39297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1960" y="2203931"/>
              <a:ext cx="914400" cy="914400"/>
            </a:xfrm>
            <a:prstGeom prst="rect">
              <a:avLst/>
            </a:prstGeom>
          </p:spPr>
        </p:pic>
        <p:sp>
          <p:nvSpPr>
            <p:cNvPr id="10" name="TextBox 9">
              <a:extLst>
                <a:ext uri="{FF2B5EF4-FFF2-40B4-BE49-F238E27FC236}">
                  <a16:creationId xmlns:a16="http://schemas.microsoft.com/office/drawing/2014/main" id="{966E3671-0EAE-48D0-B689-462B13A7144B}"/>
                </a:ext>
              </a:extLst>
            </p:cNvPr>
            <p:cNvSpPr txBox="1"/>
            <p:nvPr/>
          </p:nvSpPr>
          <p:spPr>
            <a:xfrm>
              <a:off x="3772552" y="3048224"/>
              <a:ext cx="3275630" cy="491808"/>
            </a:xfrm>
            <a:prstGeom prst="rect">
              <a:avLst/>
            </a:prstGeom>
            <a:noFill/>
          </p:spPr>
          <p:txBody>
            <a:bodyPr wrap="square" rtlCol="0">
              <a:spAutoFit/>
            </a:bodyPr>
            <a:lstStyle/>
            <a:p>
              <a:pPr algn="ctr"/>
              <a:r>
                <a:rPr lang="en-US"/>
                <a:t>Office of Rural Health</a:t>
              </a:r>
            </a:p>
          </p:txBody>
        </p:sp>
      </p:grpSp>
      <p:grpSp>
        <p:nvGrpSpPr>
          <p:cNvPr id="11" name="Group 10">
            <a:extLst>
              <a:ext uri="{FF2B5EF4-FFF2-40B4-BE49-F238E27FC236}">
                <a16:creationId xmlns:a16="http://schemas.microsoft.com/office/drawing/2014/main" id="{A32E2509-3AC2-40FC-BF60-E3203773CD36}"/>
              </a:ext>
            </a:extLst>
          </p:cNvPr>
          <p:cNvGrpSpPr/>
          <p:nvPr/>
        </p:nvGrpSpPr>
        <p:grpSpPr>
          <a:xfrm>
            <a:off x="6196284" y="2055784"/>
            <a:ext cx="2132434" cy="1714760"/>
            <a:chOff x="7236174" y="2180438"/>
            <a:chExt cx="2137998" cy="1904994"/>
          </a:xfrm>
        </p:grpSpPr>
        <p:pic>
          <p:nvPicPr>
            <p:cNvPr id="12" name="Graphic 11" descr="Doctor">
              <a:extLst>
                <a:ext uri="{FF2B5EF4-FFF2-40B4-BE49-F238E27FC236}">
                  <a16:creationId xmlns:a16="http://schemas.microsoft.com/office/drawing/2014/main" id="{5556355D-1EC9-4CAB-A481-993A969804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97640" y="2180438"/>
              <a:ext cx="1015066" cy="960027"/>
            </a:xfrm>
            <a:prstGeom prst="rect">
              <a:avLst/>
            </a:prstGeom>
          </p:spPr>
        </p:pic>
        <p:sp>
          <p:nvSpPr>
            <p:cNvPr id="13" name="TextBox 12">
              <a:extLst>
                <a:ext uri="{FF2B5EF4-FFF2-40B4-BE49-F238E27FC236}">
                  <a16:creationId xmlns:a16="http://schemas.microsoft.com/office/drawing/2014/main" id="{2B7663F3-D9BB-47EA-9873-BB021B3D1349}"/>
                </a:ext>
              </a:extLst>
            </p:cNvPr>
            <p:cNvSpPr txBox="1"/>
            <p:nvPr/>
          </p:nvSpPr>
          <p:spPr>
            <a:xfrm>
              <a:off x="7236174" y="3059668"/>
              <a:ext cx="2137998" cy="1025764"/>
            </a:xfrm>
            <a:prstGeom prst="rect">
              <a:avLst/>
            </a:prstGeom>
            <a:noFill/>
          </p:spPr>
          <p:txBody>
            <a:bodyPr wrap="square" rtlCol="0">
              <a:spAutoFit/>
            </a:bodyPr>
            <a:lstStyle/>
            <a:p>
              <a:pPr algn="ctr"/>
              <a:r>
                <a:rPr lang="en-US"/>
                <a:t>Virtual Behavioral Health Services Grant</a:t>
              </a:r>
            </a:p>
          </p:txBody>
        </p:sp>
      </p:grpSp>
      <p:sp>
        <p:nvSpPr>
          <p:cNvPr id="15" name="Title 1">
            <a:extLst>
              <a:ext uri="{FF2B5EF4-FFF2-40B4-BE49-F238E27FC236}">
                <a16:creationId xmlns:a16="http://schemas.microsoft.com/office/drawing/2014/main" id="{8650D293-1C97-4EB7-BBE1-82DC427BB599}"/>
              </a:ext>
            </a:extLst>
          </p:cNvPr>
          <p:cNvSpPr txBox="1">
            <a:spLocks/>
          </p:cNvSpPr>
          <p:nvPr/>
        </p:nvSpPr>
        <p:spPr>
          <a:xfrm>
            <a:off x="261479" y="417799"/>
            <a:ext cx="7843267" cy="914399"/>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800"/>
              <a:t>Directed Appropriations- State Fiscal Recovery Fund (SFRF)</a:t>
            </a:r>
          </a:p>
          <a:p>
            <a:pPr algn="l"/>
            <a:br>
              <a:rPr lang="en-US" sz="3600"/>
            </a:br>
            <a:endParaRPr lang="en-US" sz="1800"/>
          </a:p>
        </p:txBody>
      </p:sp>
      <p:graphicFrame>
        <p:nvGraphicFramePr>
          <p:cNvPr id="2" name="Diagram 1">
            <a:extLst>
              <a:ext uri="{FF2B5EF4-FFF2-40B4-BE49-F238E27FC236}">
                <a16:creationId xmlns:a16="http://schemas.microsoft.com/office/drawing/2014/main" id="{8B2976AF-2E71-4758-8D1E-A5D5379D450C}"/>
              </a:ext>
            </a:extLst>
          </p:cNvPr>
          <p:cNvGraphicFramePr/>
          <p:nvPr>
            <p:extLst>
              <p:ext uri="{D42A27DB-BD31-4B8C-83A1-F6EECF244321}">
                <p14:modId xmlns:p14="http://schemas.microsoft.com/office/powerpoint/2010/main" val="2024164239"/>
              </p:ext>
            </p:extLst>
          </p:nvPr>
        </p:nvGraphicFramePr>
        <p:xfrm>
          <a:off x="330740" y="3839624"/>
          <a:ext cx="8511703" cy="23958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1512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883B-BAC7-43CF-907A-24FC275A79FC}"/>
              </a:ext>
            </a:extLst>
          </p:cNvPr>
          <p:cNvSpPr>
            <a:spLocks noGrp="1"/>
          </p:cNvSpPr>
          <p:nvPr>
            <p:ph type="title"/>
          </p:nvPr>
        </p:nvSpPr>
        <p:spPr/>
        <p:txBody>
          <a:bodyPr/>
          <a:lstStyle/>
          <a:p>
            <a:pPr algn="ctr"/>
            <a:r>
              <a:rPr lang="en-US"/>
              <a:t>Who is eligible to apply?</a:t>
            </a:r>
          </a:p>
        </p:txBody>
      </p:sp>
      <p:sp>
        <p:nvSpPr>
          <p:cNvPr id="3" name="TextBox 2">
            <a:extLst>
              <a:ext uri="{FF2B5EF4-FFF2-40B4-BE49-F238E27FC236}">
                <a16:creationId xmlns:a16="http://schemas.microsoft.com/office/drawing/2014/main" id="{3255A2E1-8CB5-43D2-A463-F1F41AB67DE2}"/>
              </a:ext>
            </a:extLst>
          </p:cNvPr>
          <p:cNvSpPr txBox="1"/>
          <p:nvPr/>
        </p:nvSpPr>
        <p:spPr>
          <a:xfrm>
            <a:off x="1498600" y="1172694"/>
            <a:ext cx="6413500" cy="1983107"/>
          </a:xfrm>
          <a:prstGeom prst="rect">
            <a:avLst/>
          </a:prstGeom>
          <a:noFill/>
        </p:spPr>
        <p:txBody>
          <a:bodyPr wrap="square" rtlCol="0">
            <a:spAutoFit/>
          </a:bodyPr>
          <a:lstStyle/>
          <a:p>
            <a:pPr marL="0" marR="0">
              <a:lnSpc>
                <a:spcPct val="115000"/>
              </a:lnSpc>
              <a:spcBef>
                <a:spcPts val="0"/>
              </a:spcBef>
              <a:spcAft>
                <a:spcPts val="0"/>
              </a:spcAft>
              <a:tabLst>
                <a:tab pos="914400" algn="l"/>
              </a:tabLst>
            </a:pPr>
            <a:r>
              <a:rPr lang="en-US" sz="1800">
                <a:effectLst/>
                <a:latin typeface="Arial" panose="020B0604020202020204" pitchFamily="34" charset="0"/>
                <a:ea typeface="Times New Roman" panose="02020603050405020304" pitchFamily="18" charset="0"/>
              </a:rPr>
              <a:t>All North Carolina-based hospitals with behavioral health programs that can be expanded to include virtual services in primary care settings, from home, or from another nonhospital setting are eligible to apply. Only one application per hospital system will be accepted.   </a:t>
            </a:r>
          </a:p>
          <a:p>
            <a:pPr marL="0" marR="0">
              <a:lnSpc>
                <a:spcPct val="115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rPr>
              <a:t> </a:t>
            </a:r>
            <a:endParaRPr lang="en-US" sz="1800">
              <a:solidFill>
                <a:srgbClr val="00000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4341FEB-12D0-43F5-B10B-E09A7BE85E62}"/>
              </a:ext>
            </a:extLst>
          </p:cNvPr>
          <p:cNvSpPr txBox="1"/>
          <p:nvPr/>
        </p:nvSpPr>
        <p:spPr>
          <a:xfrm>
            <a:off x="381000" y="3155801"/>
            <a:ext cx="8648700" cy="3324756"/>
          </a:xfrm>
          <a:prstGeom prst="rect">
            <a:avLst/>
          </a:prstGeom>
          <a:noFill/>
        </p:spPr>
        <p:txBody>
          <a:bodyPr wrap="square" rtlCol="0">
            <a:spAutoFit/>
          </a:bodyPr>
          <a:lstStyle/>
          <a:p>
            <a:pPr marR="0" lvl="0" algn="just">
              <a:lnSpc>
                <a:spcPct val="115000"/>
              </a:lnSpc>
              <a:spcBef>
                <a:spcPts val="0"/>
              </a:spcBef>
              <a:spcAft>
                <a:spcPts val="0"/>
              </a:spcAft>
              <a:tabLst>
                <a:tab pos="228600" algn="l"/>
              </a:tabLst>
            </a:pPr>
            <a:r>
              <a:rPr lang="en-US" sz="1100" b="1">
                <a:latin typeface="Arial" panose="020B0604020202020204" pitchFamily="34" charset="0"/>
                <a:ea typeface="Calibri" panose="020F0502020204030204" pitchFamily="34" charset="0"/>
              </a:rPr>
              <a:t>Conditions: </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en-US" sz="1200">
                <a:effectLst/>
                <a:latin typeface="Arial" panose="020B0604020202020204" pitchFamily="34" charset="0"/>
                <a:ea typeface="Calibri" panose="020F0502020204030204" pitchFamily="34" charset="0"/>
              </a:rPr>
              <a:t>Complete contract process by specified due date</a:t>
            </a:r>
            <a:endParaRPr lang="en-US" sz="1200">
              <a:effectLst/>
              <a:latin typeface="Arial" panose="020B0604020202020204" pitchFamily="34" charset="0"/>
              <a:ea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en-US" sz="1200">
                <a:effectLst/>
                <a:latin typeface="Arial" panose="020B0604020202020204" pitchFamily="34" charset="0"/>
                <a:ea typeface="Calibri" panose="020F0502020204030204" pitchFamily="34" charset="0"/>
              </a:rPr>
              <a:t>Submit expense reports in a format specified by ORH for reimbursement </a:t>
            </a:r>
            <a:endParaRPr lang="en-US" sz="1200">
              <a:effectLst/>
              <a:latin typeface="Arial" panose="020B0604020202020204" pitchFamily="34" charset="0"/>
              <a:ea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en-US" sz="1200">
                <a:effectLst/>
                <a:latin typeface="Arial" panose="020B0604020202020204" pitchFamily="34" charset="0"/>
                <a:ea typeface="Calibri" panose="020F0502020204030204" pitchFamily="34" charset="0"/>
              </a:rPr>
              <a:t>Submit performance reports quarterly or biannually throughout the grant term as specified by ORH</a:t>
            </a:r>
            <a:endParaRPr lang="en-US" sz="1200">
              <a:effectLst/>
              <a:latin typeface="Arial" panose="020B0604020202020204" pitchFamily="34" charset="0"/>
              <a:ea typeface="Times New Roman" panose="02020603050405020304" pitchFamily="18" charset="0"/>
            </a:endParaRPr>
          </a:p>
          <a:p>
            <a:pPr marL="342900" marR="91440" lvl="0" indent="-342900">
              <a:lnSpc>
                <a:spcPct val="115000"/>
              </a:lnSpc>
              <a:spcBef>
                <a:spcPts val="0"/>
              </a:spcBef>
              <a:spcAft>
                <a:spcPts val="0"/>
              </a:spcAft>
              <a:buFont typeface="Symbol" panose="05050102010706020507" pitchFamily="18" charset="2"/>
              <a:buChar char=""/>
              <a:tabLst>
                <a:tab pos="228600" algn="l"/>
              </a:tabLst>
            </a:pPr>
            <a:r>
              <a:rPr lang="en-US" sz="1200">
                <a:solidFill>
                  <a:srgbClr val="000000"/>
                </a:solidFill>
                <a:effectLst/>
                <a:latin typeface="Arial" panose="020B0604020202020204" pitchFamily="34" charset="0"/>
                <a:ea typeface="Calibri" panose="020F0502020204030204" pitchFamily="34" charset="0"/>
              </a:rPr>
              <a:t>Connect or have a plan to connect to NC </a:t>
            </a:r>
            <a:r>
              <a:rPr lang="en-US" sz="1200" err="1">
                <a:solidFill>
                  <a:srgbClr val="000000"/>
                </a:solidFill>
                <a:effectLst/>
                <a:latin typeface="Arial" panose="020B0604020202020204" pitchFamily="34" charset="0"/>
                <a:ea typeface="Calibri" panose="020F0502020204030204" pitchFamily="34" charset="0"/>
              </a:rPr>
              <a:t>HealthConnex</a:t>
            </a:r>
            <a:r>
              <a:rPr lang="en-US" sz="1200">
                <a:solidFill>
                  <a:srgbClr val="000000"/>
                </a:solidFill>
                <a:effectLst/>
                <a:latin typeface="Arial" panose="020B0604020202020204" pitchFamily="34" charset="0"/>
                <a:ea typeface="Calibri" panose="020F0502020204030204" pitchFamily="34" charset="0"/>
              </a:rPr>
              <a:t> (</a:t>
            </a:r>
            <a:r>
              <a:rPr lang="en-US" sz="1200" i="1">
                <a:solidFill>
                  <a:srgbClr val="000000"/>
                </a:solidFill>
                <a:effectLst/>
                <a:latin typeface="Arial" panose="020B0604020202020204" pitchFamily="34" charset="0"/>
                <a:ea typeface="Times New Roman" panose="02020603050405020304" pitchFamily="18" charset="0"/>
              </a:rPr>
              <a:t>To meet the state’s mandate, a provider is “</a:t>
            </a:r>
            <a:r>
              <a:rPr lang="en-US" sz="1200" b="1" i="1" u="sng">
                <a:solidFill>
                  <a:srgbClr val="000000"/>
                </a:solidFill>
                <a:effectLst/>
                <a:latin typeface="Arial" panose="020B0604020202020204" pitchFamily="34" charset="0"/>
                <a:ea typeface="Times New Roman" panose="02020603050405020304" pitchFamily="18" charset="0"/>
              </a:rPr>
              <a:t>connected</a:t>
            </a:r>
            <a:r>
              <a:rPr lang="en-US" sz="1200" i="1">
                <a:solidFill>
                  <a:srgbClr val="000000"/>
                </a:solidFill>
                <a:effectLst/>
                <a:latin typeface="Arial" panose="020B0604020202020204" pitchFamily="34" charset="0"/>
                <a:ea typeface="Times New Roman" panose="02020603050405020304" pitchFamily="18" charset="0"/>
              </a:rPr>
              <a:t>” when its clinical and demographic information are being sent to NC </a:t>
            </a:r>
            <a:r>
              <a:rPr lang="en-US" sz="1200" i="1" err="1">
                <a:solidFill>
                  <a:srgbClr val="000000"/>
                </a:solidFill>
                <a:effectLst/>
                <a:latin typeface="Arial" panose="020B0604020202020204" pitchFamily="34" charset="0"/>
                <a:ea typeface="Times New Roman" panose="02020603050405020304" pitchFamily="18" charset="0"/>
              </a:rPr>
              <a:t>HealthConnex</a:t>
            </a:r>
            <a:r>
              <a:rPr lang="en-US" sz="1200" i="1">
                <a:solidFill>
                  <a:srgbClr val="000000"/>
                </a:solidFill>
                <a:effectLst/>
                <a:latin typeface="Arial" panose="020B0604020202020204" pitchFamily="34" charset="0"/>
                <a:ea typeface="Times New Roman" panose="02020603050405020304" pitchFamily="18" charset="0"/>
              </a:rPr>
              <a:t> at least twice daily.” </a:t>
            </a:r>
            <a:r>
              <a:rPr lang="en-US" sz="1200" i="1">
                <a:solidFill>
                  <a:srgbClr val="000000"/>
                </a:solidFill>
                <a:effectLst/>
                <a:latin typeface="Helvetica" panose="020B0604020202020204" pitchFamily="34" charset="0"/>
                <a:ea typeface="Times New Roman" panose="02020603050405020304" pitchFamily="18" charset="0"/>
              </a:rPr>
              <a:t>For further information, please see the HIEA website</a:t>
            </a:r>
            <a:r>
              <a:rPr lang="en-US" sz="1200">
                <a:solidFill>
                  <a:srgbClr val="000000"/>
                </a:solidFill>
                <a:effectLst/>
                <a:latin typeface="Helvetica" panose="020B0604020202020204" pitchFamily="34" charset="0"/>
                <a:ea typeface="Times New Roman" panose="02020603050405020304" pitchFamily="18" charset="0"/>
              </a:rPr>
              <a:t>:  </a:t>
            </a:r>
            <a:r>
              <a:rPr lang="en-US" sz="1200" u="sng">
                <a:solidFill>
                  <a:srgbClr val="000000"/>
                </a:solidFill>
                <a:effectLst/>
                <a:latin typeface="Arial" panose="020B0604020202020204" pitchFamily="34" charset="0"/>
                <a:ea typeface="Times New Roman" panose="02020603050405020304" pitchFamily="18" charset="0"/>
                <a:hlinkClick r:id="rId2"/>
              </a:rPr>
              <a:t>https://hiea.nc.gov</a:t>
            </a:r>
            <a:r>
              <a:rPr lang="en-US" sz="1200">
                <a:solidFill>
                  <a:srgbClr val="006621"/>
                </a:solidFill>
                <a:effectLst/>
                <a:latin typeface="Arial" panose="020B0604020202020204" pitchFamily="34" charset="0"/>
                <a:ea typeface="Times New Roman" panose="02020603050405020304" pitchFamily="18" charset="0"/>
              </a:rPr>
              <a:t>)</a:t>
            </a:r>
            <a:endParaRPr lang="en-US" sz="1200">
              <a:effectLst/>
              <a:latin typeface="Arial" panose="020B0604020202020204" pitchFamily="34" charset="0"/>
              <a:ea typeface="Times New Roman" panose="02020603050405020304" pitchFamily="18" charset="0"/>
            </a:endParaRPr>
          </a:p>
          <a:p>
            <a:pPr marL="342900" marR="91440" lvl="0" indent="-342900">
              <a:lnSpc>
                <a:spcPct val="115000"/>
              </a:lnSpc>
              <a:spcBef>
                <a:spcPts val="0"/>
              </a:spcBef>
              <a:spcAft>
                <a:spcPts val="0"/>
              </a:spcAft>
              <a:buFont typeface="Symbol" panose="05050102010706020507" pitchFamily="18" charset="2"/>
              <a:buChar char=""/>
              <a:tabLst>
                <a:tab pos="228600" algn="l"/>
              </a:tabLst>
            </a:pPr>
            <a:r>
              <a:rPr lang="en-US" sz="1200">
                <a:solidFill>
                  <a:srgbClr val="000000"/>
                </a:solidFill>
                <a:effectLst/>
                <a:latin typeface="Arial" panose="020B0604020202020204" pitchFamily="34" charset="0"/>
                <a:ea typeface="Times New Roman" panose="02020603050405020304" pitchFamily="18" charset="0"/>
              </a:rPr>
              <a:t>Develop and document a realistic and achievable project sustainability plan</a:t>
            </a:r>
            <a:endParaRPr lang="en-US" sz="1200">
              <a:effectLst/>
              <a:latin typeface="Arial" panose="020B0604020202020204" pitchFamily="34" charset="0"/>
              <a:ea typeface="Times New Roman" panose="02020603050405020304" pitchFamily="18" charset="0"/>
            </a:endParaRPr>
          </a:p>
          <a:p>
            <a:pPr marL="342900" marR="91440" lvl="0" indent="-342900">
              <a:lnSpc>
                <a:spcPct val="115000"/>
              </a:lnSpc>
              <a:spcBef>
                <a:spcPts val="0"/>
              </a:spcBef>
              <a:spcAft>
                <a:spcPts val="0"/>
              </a:spcAft>
              <a:buFont typeface="Symbol" panose="05050102010706020507" pitchFamily="18" charset="2"/>
              <a:buChar char=""/>
              <a:tabLst>
                <a:tab pos="228600" algn="l"/>
              </a:tabLst>
            </a:pPr>
            <a:r>
              <a:rPr lang="en-US" sz="1200">
                <a:solidFill>
                  <a:srgbClr val="000000"/>
                </a:solidFill>
                <a:effectLst/>
                <a:latin typeface="Helvetica" panose="020B0604020202020204" pitchFamily="34" charset="0"/>
                <a:ea typeface="Times New Roman" panose="02020603050405020304" pitchFamily="18" charset="0"/>
              </a:rPr>
              <a:t>Provide letter of collaboration or MOU/MOA signed by primary care offices or non-hospital settings that are not owned, operated or managed by the applicant hospital. </a:t>
            </a:r>
            <a:endParaRPr lang="en-US" sz="1200">
              <a:effectLst/>
              <a:latin typeface="Arial" panose="020B0604020202020204" pitchFamily="34" charset="0"/>
              <a:ea typeface="Times New Roman" panose="02020603050405020304" pitchFamily="18" charset="0"/>
            </a:endParaRPr>
          </a:p>
          <a:p>
            <a:pPr marL="342900" marR="91440" lvl="0" indent="-342900">
              <a:lnSpc>
                <a:spcPct val="115000"/>
              </a:lnSpc>
              <a:spcBef>
                <a:spcPts val="0"/>
              </a:spcBef>
              <a:spcAft>
                <a:spcPts val="0"/>
              </a:spcAft>
              <a:buFont typeface="Symbol" panose="05050102010706020507" pitchFamily="18" charset="2"/>
              <a:buChar char=""/>
              <a:tabLst>
                <a:tab pos="228600" algn="l"/>
              </a:tabLst>
            </a:pPr>
            <a:r>
              <a:rPr lang="en-US" sz="1200">
                <a:solidFill>
                  <a:srgbClr val="000000"/>
                </a:solidFill>
                <a:effectLst/>
                <a:latin typeface="Arial" panose="020B0604020202020204" pitchFamily="34" charset="0"/>
                <a:ea typeface="Calibri" panose="020F0502020204030204" pitchFamily="34" charset="0"/>
              </a:rPr>
              <a:t>The Recipient is responsible for adhering to all state and federal requirements on record retention and any changes to state and federal requirements during the contract period. The Recipient shall maintain all pertinent records for a period of five years after all funds have been expended or returned to US Treasury or until all audit exceptions have been resolved, whichever is longer.</a:t>
            </a:r>
            <a:endParaRPr lang="en-US" sz="1200">
              <a:effectLst/>
              <a:latin typeface="Arial" panose="020B0604020202020204" pitchFamily="34" charset="0"/>
              <a:ea typeface="Times New Roman" panose="02020603050405020304" pitchFamily="18" charset="0"/>
            </a:endParaRPr>
          </a:p>
          <a:p>
            <a:endParaRPr lang="en-US"/>
          </a:p>
        </p:txBody>
      </p:sp>
    </p:spTree>
    <p:extLst>
      <p:ext uri="{BB962C8B-B14F-4D97-AF65-F5344CB8AC3E}">
        <p14:creationId xmlns:p14="http://schemas.microsoft.com/office/powerpoint/2010/main" val="180549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8BC77759-11C5-467D-86AB-40A2EE429503}"/>
              </a:ext>
            </a:extLst>
          </p:cNvPr>
          <p:cNvGraphicFramePr/>
          <p:nvPr>
            <p:extLst>
              <p:ext uri="{D42A27DB-BD31-4B8C-83A1-F6EECF244321}">
                <p14:modId xmlns:p14="http://schemas.microsoft.com/office/powerpoint/2010/main" val="2630100247"/>
              </p:ext>
            </p:extLst>
          </p:nvPr>
        </p:nvGraphicFramePr>
        <p:xfrm>
          <a:off x="4611630" y="1246151"/>
          <a:ext cx="4157855" cy="395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2A9D9C95-F750-48A2-9F4D-4609BB68897D}"/>
              </a:ext>
            </a:extLst>
          </p:cNvPr>
          <p:cNvGraphicFramePr/>
          <p:nvPr>
            <p:extLst>
              <p:ext uri="{D42A27DB-BD31-4B8C-83A1-F6EECF244321}">
                <p14:modId xmlns:p14="http://schemas.microsoft.com/office/powerpoint/2010/main" val="2474844012"/>
              </p:ext>
            </p:extLst>
          </p:nvPr>
        </p:nvGraphicFramePr>
        <p:xfrm>
          <a:off x="374515" y="1246151"/>
          <a:ext cx="4050851" cy="39516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TextBox 13">
            <a:extLst>
              <a:ext uri="{FF2B5EF4-FFF2-40B4-BE49-F238E27FC236}">
                <a16:creationId xmlns:a16="http://schemas.microsoft.com/office/drawing/2014/main" id="{45239E23-4395-4F28-8237-AEDE2AE35E41}"/>
              </a:ext>
            </a:extLst>
          </p:cNvPr>
          <p:cNvSpPr txBox="1"/>
          <p:nvPr/>
        </p:nvSpPr>
        <p:spPr>
          <a:xfrm>
            <a:off x="481519" y="5321906"/>
            <a:ext cx="8180961" cy="830997"/>
          </a:xfrm>
          <a:prstGeom prst="rect">
            <a:avLst/>
          </a:prstGeom>
          <a:noFill/>
        </p:spPr>
        <p:txBody>
          <a:bodyPr wrap="square" rtlCol="0">
            <a:spAutoFit/>
          </a:bodyPr>
          <a:lstStyle/>
          <a:p>
            <a:r>
              <a:rPr lang="en-US" sz="1600" b="1" i="0">
                <a:solidFill>
                  <a:srgbClr val="000000"/>
                </a:solidFill>
                <a:effectLst/>
                <a:latin typeface="Times New Roman" panose="02020603050405020304" pitchFamily="18" charset="0"/>
              </a:rPr>
              <a:t>Note: </a:t>
            </a:r>
            <a:r>
              <a:rPr lang="en-US" sz="1600" b="0" i="0">
                <a:solidFill>
                  <a:srgbClr val="000000"/>
                </a:solidFill>
                <a:effectLst/>
                <a:latin typeface="Times New Roman" panose="02020603050405020304" pitchFamily="18" charset="0"/>
              </a:rPr>
              <a:t>All funds must be used for costs incurred during the period that begins on March 3, 2021 and ends on December 31, 2024. Funds for financial obligations incurred by December 31, 2024 must be expended by December 31, 2026. </a:t>
            </a:r>
            <a:endParaRPr lang="en-US" sz="1600"/>
          </a:p>
        </p:txBody>
      </p:sp>
      <p:sp>
        <p:nvSpPr>
          <p:cNvPr id="15" name="TextBox 14">
            <a:extLst>
              <a:ext uri="{FF2B5EF4-FFF2-40B4-BE49-F238E27FC236}">
                <a16:creationId xmlns:a16="http://schemas.microsoft.com/office/drawing/2014/main" id="{69437206-776C-44F2-A08D-9300D6327A52}"/>
              </a:ext>
            </a:extLst>
          </p:cNvPr>
          <p:cNvSpPr txBox="1"/>
          <p:nvPr/>
        </p:nvSpPr>
        <p:spPr>
          <a:xfrm flipH="1">
            <a:off x="413785" y="515521"/>
            <a:ext cx="8582453" cy="307777"/>
          </a:xfrm>
          <a:prstGeom prst="rect">
            <a:avLst/>
          </a:prstGeom>
          <a:noFill/>
        </p:spPr>
        <p:txBody>
          <a:bodyPr wrap="square" lIns="91440" tIns="45720" rIns="91440" bIns="45720" rtlCol="0" anchor="t">
            <a:spAutoFit/>
          </a:bodyPr>
          <a:lstStyle/>
          <a:p>
            <a:r>
              <a:rPr lang="en-US" altLang="en-US" sz="1400">
                <a:latin typeface="+mj-lt"/>
              </a:rPr>
              <a:t>One grant application per organization will be reviewed. </a:t>
            </a:r>
            <a:endParaRPr lang="en-US" sz="1400">
              <a:latin typeface="+mj-lt"/>
            </a:endParaRPr>
          </a:p>
        </p:txBody>
      </p:sp>
    </p:spTree>
    <p:extLst>
      <p:ext uri="{BB962C8B-B14F-4D97-AF65-F5344CB8AC3E}">
        <p14:creationId xmlns:p14="http://schemas.microsoft.com/office/powerpoint/2010/main" val="163382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5A00-DB3B-4499-AF78-18682058C816}"/>
              </a:ext>
            </a:extLst>
          </p:cNvPr>
          <p:cNvSpPr>
            <a:spLocks noGrp="1"/>
          </p:cNvSpPr>
          <p:nvPr>
            <p:ph type="title"/>
          </p:nvPr>
        </p:nvSpPr>
        <p:spPr>
          <a:xfrm>
            <a:off x="214009" y="624055"/>
            <a:ext cx="8832714" cy="523810"/>
          </a:xfrm>
        </p:spPr>
        <p:txBody>
          <a:bodyPr/>
          <a:lstStyle/>
          <a:p>
            <a:r>
              <a:rPr lang="en-US"/>
              <a:t>Two-Step Application Process</a:t>
            </a:r>
            <a:br>
              <a:rPr lang="en-US"/>
            </a:br>
            <a:br>
              <a:rPr lang="en-US"/>
            </a:br>
            <a:br>
              <a:rPr lang="en-US" sz="1600"/>
            </a:br>
            <a:endParaRPr lang="en-US" sz="1600" b="0"/>
          </a:p>
        </p:txBody>
      </p:sp>
      <p:graphicFrame>
        <p:nvGraphicFramePr>
          <p:cNvPr id="6" name="Diagram 5">
            <a:extLst>
              <a:ext uri="{FF2B5EF4-FFF2-40B4-BE49-F238E27FC236}">
                <a16:creationId xmlns:a16="http://schemas.microsoft.com/office/drawing/2014/main" id="{ADA4D09E-80CF-4B84-9BC8-AAF4CD0D2BF2}"/>
              </a:ext>
            </a:extLst>
          </p:cNvPr>
          <p:cNvGraphicFramePr/>
          <p:nvPr>
            <p:extLst>
              <p:ext uri="{D42A27DB-BD31-4B8C-83A1-F6EECF244321}">
                <p14:modId xmlns:p14="http://schemas.microsoft.com/office/powerpoint/2010/main" val="2741438199"/>
              </p:ext>
            </p:extLst>
          </p:nvPr>
        </p:nvGraphicFramePr>
        <p:xfrm>
          <a:off x="340469" y="1497635"/>
          <a:ext cx="8375514" cy="4611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457428"/>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5AB001148CA34EBF6625D25B90ABB0" ma:contentTypeVersion="15" ma:contentTypeDescription="Create a new document." ma:contentTypeScope="" ma:versionID="7f764f47899e4c7897a924edc2c0660e">
  <xsd:schema xmlns:xsd="http://www.w3.org/2001/XMLSchema" xmlns:xs="http://www.w3.org/2001/XMLSchema" xmlns:p="http://schemas.microsoft.com/office/2006/metadata/properties" xmlns:ns1="http://schemas.microsoft.com/sharepoint/v3" xmlns:ns2="0fcd0b01-5c9e-44e6-a004-d5b6ff663c2b" xmlns:ns3="51b972f8-6d59-4bf9-9386-0befb64be1e2" targetNamespace="http://schemas.microsoft.com/office/2006/metadata/properties" ma:root="true" ma:fieldsID="bd682726a7c0d3463cac8d21d4e8bb71" ns1:_="" ns2:_="" ns3:_="">
    <xsd:import namespace="http://schemas.microsoft.com/sharepoint/v3"/>
    <xsd:import namespace="0fcd0b01-5c9e-44e6-a004-d5b6ff663c2b"/>
    <xsd:import namespace="51b972f8-6d59-4bf9-9386-0befb64be1e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cd0b01-5c9e-44e6-a004-d5b6ff663c2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b972f8-6d59-4bf9-9386-0befb64be1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B92BAD-F8F3-4F71-88FA-BD13CE8B769B}">
  <ds:schemaRefs>
    <ds:schemaRef ds:uri="0fcd0b01-5c9e-44e6-a004-d5b6ff663c2b"/>
    <ds:schemaRef ds:uri="51b972f8-6d59-4bf9-9386-0befb64be1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4E0C11-FDD3-4ED1-9F1C-F9A9F695BEDB}">
  <ds:schemaRefs>
    <ds:schemaRef ds:uri="0fcd0b01-5c9e-44e6-a004-d5b6ff663c2b"/>
    <ds:schemaRef ds:uri="51b972f8-6d59-4bf9-9386-0befb64be1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0D9FB6-35F1-4888-9A9E-BA42B9B758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2456</Words>
  <Application>Microsoft Office PowerPoint</Application>
  <PresentationFormat>On-screen Show (4:3)</PresentationFormat>
  <Paragraphs>224</Paragraphs>
  <Slides>25</Slides>
  <Notes>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25</vt:i4>
      </vt:variant>
    </vt:vector>
  </HeadingPairs>
  <TitlesOfParts>
    <vt:vector size="41" baseType="lpstr">
      <vt:lpstr>Arial</vt:lpstr>
      <vt:lpstr>Calibri</vt:lpstr>
      <vt:lpstr>Century Gothic</vt:lpstr>
      <vt:lpstr>Courier New</vt:lpstr>
      <vt:lpstr>Franklin Gothic Demi Cond</vt:lpstr>
      <vt:lpstr>Franklin Gothic Medium</vt:lpstr>
      <vt:lpstr>Franklin Gothic Medium Cond</vt:lpstr>
      <vt:lpstr>Gotham Bold</vt:lpstr>
      <vt:lpstr>Gotham Light</vt:lpstr>
      <vt:lpstr>Helvetica</vt:lpstr>
      <vt:lpstr>Roboto Light</vt:lpstr>
      <vt:lpstr>Symbol</vt:lpstr>
      <vt:lpstr>Times New Roman</vt:lpstr>
      <vt:lpstr>Wingdings</vt:lpstr>
      <vt:lpstr>3_Office Theme</vt:lpstr>
      <vt:lpstr>2_Office Theme</vt:lpstr>
      <vt:lpstr>PowerPoint Presentation</vt:lpstr>
      <vt:lpstr>Programs at ORH</vt:lpstr>
      <vt:lpstr>PowerPoint Presentation</vt:lpstr>
      <vt:lpstr>Health Equity at DHHS</vt:lpstr>
      <vt:lpstr>Overview</vt:lpstr>
      <vt:lpstr>PowerPoint Presentation</vt:lpstr>
      <vt:lpstr>Who is eligible to apply?</vt:lpstr>
      <vt:lpstr>PowerPoint Presentation</vt:lpstr>
      <vt:lpstr>Two-Step Application Process   </vt:lpstr>
      <vt:lpstr>Performance Data Reporting</vt:lpstr>
      <vt:lpstr>Application Overview </vt:lpstr>
      <vt:lpstr>       Overview of Organization                          10 Points .</vt:lpstr>
      <vt:lpstr> Provider Documents                           10 Points  </vt:lpstr>
      <vt:lpstr>           Budget                                                          15 Points      </vt:lpstr>
      <vt:lpstr>  Community Need and Patient Population              15 Points    </vt:lpstr>
      <vt:lpstr>  Project Description and Improved Access to Care         20 Points  </vt:lpstr>
      <vt:lpstr>   Collaboration and Community Engagement                  15 Points   </vt:lpstr>
      <vt:lpstr>Project Evaluation and Return on Investment                    15 Points</vt:lpstr>
      <vt:lpstr> Performance Measures   Mandatory performance measures are required for all organizations.  These measures will be reported monthly, quarterly, biannually, or annually as indicated.  For each measure, you will need to include the following information:   Data Source: Where will you obtain the information reported for each performance measure? Collection Process and Calculation: what method will you use to collect the information?  Data Limitations: what may prevent you from obtaining data for your performance measures?     </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Ingram, Ginny</dc:creator>
  <cp:lastModifiedBy>Ramirez,Gretchen M</cp:lastModifiedBy>
  <cp:revision>2</cp:revision>
  <dcterms:created xsi:type="dcterms:W3CDTF">2020-10-29T19:22:19Z</dcterms:created>
  <dcterms:modified xsi:type="dcterms:W3CDTF">2022-06-22T13:44:51Z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0x010100735AB001148CA34EBF6625D25B90ABB0</vt:lpwstr>
  </property>
</Properties>
</file>