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147470177" r:id="rId5"/>
    <p:sldId id="2147470172" r:id="rId6"/>
    <p:sldId id="2147470178" r:id="rId7"/>
    <p:sldId id="2147470188" r:id="rId8"/>
    <p:sldId id="2147470180" r:id="rId9"/>
    <p:sldId id="2147470179" r:id="rId10"/>
    <p:sldId id="2147470164" r:id="rId11"/>
    <p:sldId id="2147470186" r:id="rId12"/>
    <p:sldId id="2147470187" r:id="rId13"/>
    <p:sldId id="2147470174" r:id="rId14"/>
    <p:sldId id="2147470185" r:id="rId15"/>
    <p:sldId id="2147470182" r:id="rId16"/>
    <p:sldId id="2147470184" r:id="rId17"/>
    <p:sldId id="214747018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Yates" initials="JY" lastIdx="1" clrIdx="0">
    <p:extLst>
      <p:ext uri="{19B8F6BF-5375-455C-9EA6-DF929625EA0E}">
        <p15:presenceInfo xmlns:p15="http://schemas.microsoft.com/office/powerpoint/2012/main" userId="S::jyates@tacinc.org::a6e91e40-cac1-4dc6-9e45-c0126e5155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77791" autoAdjust="0"/>
  </p:normalViewPr>
  <p:slideViewPr>
    <p:cSldViewPr snapToGrid="0">
      <p:cViewPr varScale="1">
        <p:scale>
          <a:sx n="49" d="100"/>
          <a:sy n="49" d="100"/>
        </p:scale>
        <p:origin x="1192" y="32"/>
      </p:cViewPr>
      <p:guideLst/>
    </p:cSldViewPr>
  </p:slideViewPr>
  <p:outlineViewPr>
    <p:cViewPr>
      <p:scale>
        <a:sx n="33" d="100"/>
        <a:sy n="33" d="100"/>
      </p:scale>
      <p:origin x="0" y="-38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3E02CF-69A9-41CE-B05B-5F23AD85B436}" type="doc">
      <dgm:prSet loTypeId="urn:microsoft.com/office/officeart/2008/layout/VerticalCurvedList" loCatId="list" qsTypeId="urn:microsoft.com/office/officeart/2005/8/quickstyle/simple1" qsCatId="simple" csTypeId="urn:microsoft.com/office/officeart/2005/8/colors/accent0_3" csCatId="mainScheme" phldr="1"/>
      <dgm:spPr/>
      <dgm:t>
        <a:bodyPr/>
        <a:lstStyle/>
        <a:p>
          <a:endParaRPr lang="en-US"/>
        </a:p>
      </dgm:t>
    </dgm:pt>
    <dgm:pt modelId="{1CB00E64-F93A-4285-AD42-9C946D7146BB}">
      <dgm:prSet phldrT="[Text]" custT="1"/>
      <dgm:spPr/>
      <dgm:t>
        <a:bodyPr/>
        <a:lstStyle/>
        <a:p>
          <a:pPr>
            <a:buNone/>
          </a:pPr>
          <a:r>
            <a:rPr lang="en-US" sz="2200" dirty="0">
              <a:latin typeface="+mn-lt"/>
            </a:rPr>
            <a:t>Monday, January 27, 2025 at 10am-11am ET </a:t>
          </a:r>
          <a:endParaRPr lang="en-US" sz="2200" dirty="0"/>
        </a:p>
      </dgm:t>
    </dgm:pt>
    <dgm:pt modelId="{76C57EC4-27DB-46F1-B2EF-9F4391A09A51}" type="parTrans" cxnId="{90E421F7-BBAE-4413-A7CF-C573C170DB3F}">
      <dgm:prSet/>
      <dgm:spPr/>
      <dgm:t>
        <a:bodyPr/>
        <a:lstStyle/>
        <a:p>
          <a:endParaRPr lang="en-US" sz="2200"/>
        </a:p>
      </dgm:t>
    </dgm:pt>
    <dgm:pt modelId="{3B99FDE8-1C30-4D49-9C92-283E3ACF251B}" type="sibTrans" cxnId="{90E421F7-BBAE-4413-A7CF-C573C170DB3F}">
      <dgm:prSet/>
      <dgm:spPr/>
      <dgm:t>
        <a:bodyPr/>
        <a:lstStyle/>
        <a:p>
          <a:endParaRPr lang="en-US" sz="2200"/>
        </a:p>
      </dgm:t>
    </dgm:pt>
    <dgm:pt modelId="{8E2B493F-6240-4C1C-A823-D0E2AC38E162}">
      <dgm:prSet phldrT="[Text]" custT="1"/>
      <dgm:spPr/>
      <dgm:t>
        <a:bodyPr/>
        <a:lstStyle/>
        <a:p>
          <a:pPr>
            <a:buNone/>
          </a:pPr>
          <a:r>
            <a:rPr lang="en-US" sz="2200" dirty="0">
              <a:latin typeface="+mn-lt"/>
            </a:rPr>
            <a:t>Monday, April 21, 2025 at 10am-11am ET</a:t>
          </a:r>
          <a:endParaRPr lang="en-US" sz="2200" dirty="0"/>
        </a:p>
      </dgm:t>
    </dgm:pt>
    <dgm:pt modelId="{4972B7D6-BE84-492E-BDF7-8BF1B1BB3050}" type="parTrans" cxnId="{486952E8-9F90-4DE7-A9F5-745F7C8C43C6}">
      <dgm:prSet/>
      <dgm:spPr/>
      <dgm:t>
        <a:bodyPr/>
        <a:lstStyle/>
        <a:p>
          <a:endParaRPr lang="en-US" sz="2200"/>
        </a:p>
      </dgm:t>
    </dgm:pt>
    <dgm:pt modelId="{D05096B5-3147-49D9-9FFE-3477D4DC7519}" type="sibTrans" cxnId="{486952E8-9F90-4DE7-A9F5-745F7C8C43C6}">
      <dgm:prSet/>
      <dgm:spPr/>
      <dgm:t>
        <a:bodyPr/>
        <a:lstStyle/>
        <a:p>
          <a:endParaRPr lang="en-US" sz="2200"/>
        </a:p>
      </dgm:t>
    </dgm:pt>
    <dgm:pt modelId="{5FB156FF-54A2-4924-9AC3-8BE2F4D38C5B}">
      <dgm:prSet phldrT="[Text]" custT="1"/>
      <dgm:spPr/>
      <dgm:t>
        <a:bodyPr/>
        <a:lstStyle/>
        <a:p>
          <a:pPr>
            <a:buNone/>
          </a:pPr>
          <a:r>
            <a:rPr lang="en-US" sz="2200" dirty="0">
              <a:latin typeface="+mn-lt"/>
            </a:rPr>
            <a:t>Monday, July 21, 2025 at 10am-11am ET</a:t>
          </a:r>
          <a:endParaRPr lang="en-US" sz="2200" dirty="0"/>
        </a:p>
      </dgm:t>
    </dgm:pt>
    <dgm:pt modelId="{4170071C-D3BE-46D7-82BA-3E7C7CD77683}" type="parTrans" cxnId="{2478F2B5-FFC7-4D23-9183-AEDFED7214B5}">
      <dgm:prSet/>
      <dgm:spPr/>
      <dgm:t>
        <a:bodyPr/>
        <a:lstStyle/>
        <a:p>
          <a:endParaRPr lang="en-US" sz="2200"/>
        </a:p>
      </dgm:t>
    </dgm:pt>
    <dgm:pt modelId="{AB15DF31-1FDC-4C0F-A6F6-8856A288FF60}" type="sibTrans" cxnId="{2478F2B5-FFC7-4D23-9183-AEDFED7214B5}">
      <dgm:prSet/>
      <dgm:spPr/>
      <dgm:t>
        <a:bodyPr/>
        <a:lstStyle/>
        <a:p>
          <a:endParaRPr lang="en-US" sz="2200"/>
        </a:p>
      </dgm:t>
    </dgm:pt>
    <dgm:pt modelId="{5F44A9AA-F05F-47F8-8253-889F9D896591}" type="pres">
      <dgm:prSet presAssocID="{5A3E02CF-69A9-41CE-B05B-5F23AD85B436}" presName="Name0" presStyleCnt="0">
        <dgm:presLayoutVars>
          <dgm:chMax val="7"/>
          <dgm:chPref val="7"/>
          <dgm:dir/>
        </dgm:presLayoutVars>
      </dgm:prSet>
      <dgm:spPr/>
    </dgm:pt>
    <dgm:pt modelId="{DEB86B63-7678-4E0B-9421-7882B63720CA}" type="pres">
      <dgm:prSet presAssocID="{5A3E02CF-69A9-41CE-B05B-5F23AD85B436}" presName="Name1" presStyleCnt="0"/>
      <dgm:spPr/>
    </dgm:pt>
    <dgm:pt modelId="{69A2B359-C30A-4F38-AF72-8C27CD948BC7}" type="pres">
      <dgm:prSet presAssocID="{5A3E02CF-69A9-41CE-B05B-5F23AD85B436}" presName="cycle" presStyleCnt="0"/>
      <dgm:spPr/>
    </dgm:pt>
    <dgm:pt modelId="{90781D5F-BADF-444B-AE95-3A95513E79ED}" type="pres">
      <dgm:prSet presAssocID="{5A3E02CF-69A9-41CE-B05B-5F23AD85B436}" presName="srcNode" presStyleLbl="node1" presStyleIdx="0" presStyleCnt="3"/>
      <dgm:spPr/>
    </dgm:pt>
    <dgm:pt modelId="{2CF7AB8E-771C-48D7-9470-671AB25D2430}" type="pres">
      <dgm:prSet presAssocID="{5A3E02CF-69A9-41CE-B05B-5F23AD85B436}" presName="conn" presStyleLbl="parChTrans1D2" presStyleIdx="0" presStyleCnt="1"/>
      <dgm:spPr/>
    </dgm:pt>
    <dgm:pt modelId="{1EFF140E-3901-4C97-AF52-DB8C6305093F}" type="pres">
      <dgm:prSet presAssocID="{5A3E02CF-69A9-41CE-B05B-5F23AD85B436}" presName="extraNode" presStyleLbl="node1" presStyleIdx="0" presStyleCnt="3"/>
      <dgm:spPr/>
    </dgm:pt>
    <dgm:pt modelId="{2B1089DA-69C1-4136-8E2C-9EB1317E54D7}" type="pres">
      <dgm:prSet presAssocID="{5A3E02CF-69A9-41CE-B05B-5F23AD85B436}" presName="dstNode" presStyleLbl="node1" presStyleIdx="0" presStyleCnt="3"/>
      <dgm:spPr/>
    </dgm:pt>
    <dgm:pt modelId="{0D5F84A2-8161-407A-BDBC-CE2A1A6B91B7}" type="pres">
      <dgm:prSet presAssocID="{1CB00E64-F93A-4285-AD42-9C946D7146BB}" presName="text_1" presStyleLbl="node1" presStyleIdx="0" presStyleCnt="3">
        <dgm:presLayoutVars>
          <dgm:bulletEnabled val="1"/>
        </dgm:presLayoutVars>
      </dgm:prSet>
      <dgm:spPr/>
    </dgm:pt>
    <dgm:pt modelId="{E5248581-6181-4AB7-8422-53599C003BDC}" type="pres">
      <dgm:prSet presAssocID="{1CB00E64-F93A-4285-AD42-9C946D7146BB}" presName="accent_1" presStyleCnt="0"/>
      <dgm:spPr/>
    </dgm:pt>
    <dgm:pt modelId="{98233609-965F-4D6D-9D2D-D225AB90CB9E}" type="pres">
      <dgm:prSet presAssocID="{1CB00E64-F93A-4285-AD42-9C946D7146BB}" presName="accentRepeatNode" presStyleLbl="solidFgAcc1" presStyleIdx="0" presStyleCnt="3"/>
      <dgm:spPr/>
    </dgm:pt>
    <dgm:pt modelId="{D769F8DE-AFC9-4729-9B45-BA463641A141}" type="pres">
      <dgm:prSet presAssocID="{8E2B493F-6240-4C1C-A823-D0E2AC38E162}" presName="text_2" presStyleLbl="node1" presStyleIdx="1" presStyleCnt="3">
        <dgm:presLayoutVars>
          <dgm:bulletEnabled val="1"/>
        </dgm:presLayoutVars>
      </dgm:prSet>
      <dgm:spPr/>
    </dgm:pt>
    <dgm:pt modelId="{EECC8D07-5C9D-4F10-9C63-6C691E29BFB8}" type="pres">
      <dgm:prSet presAssocID="{8E2B493F-6240-4C1C-A823-D0E2AC38E162}" presName="accent_2" presStyleCnt="0"/>
      <dgm:spPr/>
    </dgm:pt>
    <dgm:pt modelId="{52E214B6-7974-431F-A4F3-06AA61E9C107}" type="pres">
      <dgm:prSet presAssocID="{8E2B493F-6240-4C1C-A823-D0E2AC38E162}" presName="accentRepeatNode" presStyleLbl="solidFgAcc1" presStyleIdx="1" presStyleCnt="3"/>
      <dgm:spPr/>
    </dgm:pt>
    <dgm:pt modelId="{FF21F146-875B-4134-A870-7356D170062F}" type="pres">
      <dgm:prSet presAssocID="{5FB156FF-54A2-4924-9AC3-8BE2F4D38C5B}" presName="text_3" presStyleLbl="node1" presStyleIdx="2" presStyleCnt="3">
        <dgm:presLayoutVars>
          <dgm:bulletEnabled val="1"/>
        </dgm:presLayoutVars>
      </dgm:prSet>
      <dgm:spPr/>
    </dgm:pt>
    <dgm:pt modelId="{C1E67D03-565F-4862-82E9-77FCF32A8B8E}" type="pres">
      <dgm:prSet presAssocID="{5FB156FF-54A2-4924-9AC3-8BE2F4D38C5B}" presName="accent_3" presStyleCnt="0"/>
      <dgm:spPr/>
    </dgm:pt>
    <dgm:pt modelId="{80F3C048-6DB4-4AEF-AC7D-37AB635ECD72}" type="pres">
      <dgm:prSet presAssocID="{5FB156FF-54A2-4924-9AC3-8BE2F4D38C5B}" presName="accentRepeatNode" presStyleLbl="solidFgAcc1" presStyleIdx="2" presStyleCnt="3"/>
      <dgm:spPr/>
    </dgm:pt>
  </dgm:ptLst>
  <dgm:cxnLst>
    <dgm:cxn modelId="{AFB6A115-4E6E-4CA7-B4C7-57C9A5996E70}" type="presOf" srcId="{1CB00E64-F93A-4285-AD42-9C946D7146BB}" destId="{0D5F84A2-8161-407A-BDBC-CE2A1A6B91B7}" srcOrd="0" destOrd="0" presId="urn:microsoft.com/office/officeart/2008/layout/VerticalCurvedList"/>
    <dgm:cxn modelId="{849AC697-1453-4F14-8B45-2485AFBC591A}" type="presOf" srcId="{8E2B493F-6240-4C1C-A823-D0E2AC38E162}" destId="{D769F8DE-AFC9-4729-9B45-BA463641A141}" srcOrd="0" destOrd="0" presId="urn:microsoft.com/office/officeart/2008/layout/VerticalCurvedList"/>
    <dgm:cxn modelId="{A6030EB1-8086-4BD0-AAA1-5E1B78E0BE72}" type="presOf" srcId="{5FB156FF-54A2-4924-9AC3-8BE2F4D38C5B}" destId="{FF21F146-875B-4134-A870-7356D170062F}" srcOrd="0" destOrd="0" presId="urn:microsoft.com/office/officeart/2008/layout/VerticalCurvedList"/>
    <dgm:cxn modelId="{2478F2B5-FFC7-4D23-9183-AEDFED7214B5}" srcId="{5A3E02CF-69A9-41CE-B05B-5F23AD85B436}" destId="{5FB156FF-54A2-4924-9AC3-8BE2F4D38C5B}" srcOrd="2" destOrd="0" parTransId="{4170071C-D3BE-46D7-82BA-3E7C7CD77683}" sibTransId="{AB15DF31-1FDC-4C0F-A6F6-8856A288FF60}"/>
    <dgm:cxn modelId="{70B4D2DA-5E1C-4BEF-91FF-C89F78041FD7}" type="presOf" srcId="{3B99FDE8-1C30-4D49-9C92-283E3ACF251B}" destId="{2CF7AB8E-771C-48D7-9470-671AB25D2430}" srcOrd="0" destOrd="0" presId="urn:microsoft.com/office/officeart/2008/layout/VerticalCurvedList"/>
    <dgm:cxn modelId="{486952E8-9F90-4DE7-A9F5-745F7C8C43C6}" srcId="{5A3E02CF-69A9-41CE-B05B-5F23AD85B436}" destId="{8E2B493F-6240-4C1C-A823-D0E2AC38E162}" srcOrd="1" destOrd="0" parTransId="{4972B7D6-BE84-492E-BDF7-8BF1B1BB3050}" sibTransId="{D05096B5-3147-49D9-9FFE-3477D4DC7519}"/>
    <dgm:cxn modelId="{B04D4CF4-B76D-4E9F-97E7-2B6F455FCA87}" type="presOf" srcId="{5A3E02CF-69A9-41CE-B05B-5F23AD85B436}" destId="{5F44A9AA-F05F-47F8-8253-889F9D896591}" srcOrd="0" destOrd="0" presId="urn:microsoft.com/office/officeart/2008/layout/VerticalCurvedList"/>
    <dgm:cxn modelId="{90E421F7-BBAE-4413-A7CF-C573C170DB3F}" srcId="{5A3E02CF-69A9-41CE-B05B-5F23AD85B436}" destId="{1CB00E64-F93A-4285-AD42-9C946D7146BB}" srcOrd="0" destOrd="0" parTransId="{76C57EC4-27DB-46F1-B2EF-9F4391A09A51}" sibTransId="{3B99FDE8-1C30-4D49-9C92-283E3ACF251B}"/>
    <dgm:cxn modelId="{EE49F42E-F7F1-4F23-A372-D6CFD6150225}" type="presParOf" srcId="{5F44A9AA-F05F-47F8-8253-889F9D896591}" destId="{DEB86B63-7678-4E0B-9421-7882B63720CA}" srcOrd="0" destOrd="0" presId="urn:microsoft.com/office/officeart/2008/layout/VerticalCurvedList"/>
    <dgm:cxn modelId="{53DD1766-9C6F-43F3-8B6D-E64CB235A2B7}" type="presParOf" srcId="{DEB86B63-7678-4E0B-9421-7882B63720CA}" destId="{69A2B359-C30A-4F38-AF72-8C27CD948BC7}" srcOrd="0" destOrd="0" presId="urn:microsoft.com/office/officeart/2008/layout/VerticalCurvedList"/>
    <dgm:cxn modelId="{6571D52A-445E-4019-B387-9D1747134A02}" type="presParOf" srcId="{69A2B359-C30A-4F38-AF72-8C27CD948BC7}" destId="{90781D5F-BADF-444B-AE95-3A95513E79ED}" srcOrd="0" destOrd="0" presId="urn:microsoft.com/office/officeart/2008/layout/VerticalCurvedList"/>
    <dgm:cxn modelId="{F76E828E-4603-4BB5-B661-50588D169673}" type="presParOf" srcId="{69A2B359-C30A-4F38-AF72-8C27CD948BC7}" destId="{2CF7AB8E-771C-48D7-9470-671AB25D2430}" srcOrd="1" destOrd="0" presId="urn:microsoft.com/office/officeart/2008/layout/VerticalCurvedList"/>
    <dgm:cxn modelId="{1B896A12-4CD5-4F58-8E60-08C13FC5950A}" type="presParOf" srcId="{69A2B359-C30A-4F38-AF72-8C27CD948BC7}" destId="{1EFF140E-3901-4C97-AF52-DB8C6305093F}" srcOrd="2" destOrd="0" presId="urn:microsoft.com/office/officeart/2008/layout/VerticalCurvedList"/>
    <dgm:cxn modelId="{B2D091E5-ADC6-4FF0-8E2A-717C7997541C}" type="presParOf" srcId="{69A2B359-C30A-4F38-AF72-8C27CD948BC7}" destId="{2B1089DA-69C1-4136-8E2C-9EB1317E54D7}" srcOrd="3" destOrd="0" presId="urn:microsoft.com/office/officeart/2008/layout/VerticalCurvedList"/>
    <dgm:cxn modelId="{C2483D71-662B-4127-925C-183733394401}" type="presParOf" srcId="{DEB86B63-7678-4E0B-9421-7882B63720CA}" destId="{0D5F84A2-8161-407A-BDBC-CE2A1A6B91B7}" srcOrd="1" destOrd="0" presId="urn:microsoft.com/office/officeart/2008/layout/VerticalCurvedList"/>
    <dgm:cxn modelId="{0C196F1E-4771-4181-AC21-8D3A4C70ECB3}" type="presParOf" srcId="{DEB86B63-7678-4E0B-9421-7882B63720CA}" destId="{E5248581-6181-4AB7-8422-53599C003BDC}" srcOrd="2" destOrd="0" presId="urn:microsoft.com/office/officeart/2008/layout/VerticalCurvedList"/>
    <dgm:cxn modelId="{9834C12A-2B99-47A9-B7D7-F6272980770D}" type="presParOf" srcId="{E5248581-6181-4AB7-8422-53599C003BDC}" destId="{98233609-965F-4D6D-9D2D-D225AB90CB9E}" srcOrd="0" destOrd="0" presId="urn:microsoft.com/office/officeart/2008/layout/VerticalCurvedList"/>
    <dgm:cxn modelId="{5852EB12-3C23-4EC9-A905-6DBEC78E7A57}" type="presParOf" srcId="{DEB86B63-7678-4E0B-9421-7882B63720CA}" destId="{D769F8DE-AFC9-4729-9B45-BA463641A141}" srcOrd="3" destOrd="0" presId="urn:microsoft.com/office/officeart/2008/layout/VerticalCurvedList"/>
    <dgm:cxn modelId="{A649D428-AE89-45F9-8056-9370AEEF385A}" type="presParOf" srcId="{DEB86B63-7678-4E0B-9421-7882B63720CA}" destId="{EECC8D07-5C9D-4F10-9C63-6C691E29BFB8}" srcOrd="4" destOrd="0" presId="urn:microsoft.com/office/officeart/2008/layout/VerticalCurvedList"/>
    <dgm:cxn modelId="{7AE9F51C-32CD-4D35-B66A-CD556A21368A}" type="presParOf" srcId="{EECC8D07-5C9D-4F10-9C63-6C691E29BFB8}" destId="{52E214B6-7974-431F-A4F3-06AA61E9C107}" srcOrd="0" destOrd="0" presId="urn:microsoft.com/office/officeart/2008/layout/VerticalCurvedList"/>
    <dgm:cxn modelId="{7D4C2907-2B65-4814-B601-BB526E19D75B}" type="presParOf" srcId="{DEB86B63-7678-4E0B-9421-7882B63720CA}" destId="{FF21F146-875B-4134-A870-7356D170062F}" srcOrd="5" destOrd="0" presId="urn:microsoft.com/office/officeart/2008/layout/VerticalCurvedList"/>
    <dgm:cxn modelId="{7DBDDCE3-715C-4DEC-8B62-5EE14B1B7C2C}" type="presParOf" srcId="{DEB86B63-7678-4E0B-9421-7882B63720CA}" destId="{C1E67D03-565F-4862-82E9-77FCF32A8B8E}" srcOrd="6" destOrd="0" presId="urn:microsoft.com/office/officeart/2008/layout/VerticalCurvedList"/>
    <dgm:cxn modelId="{AFD53C9B-02BD-4BC8-BA6A-F19E59B2E489}" type="presParOf" srcId="{C1E67D03-565F-4862-82E9-77FCF32A8B8E}" destId="{80F3C048-6DB4-4AEF-AC7D-37AB635ECD7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F7AB8E-771C-48D7-9470-671AB25D2430}">
      <dsp:nvSpPr>
        <dsp:cNvPr id="0" name=""/>
        <dsp:cNvSpPr/>
      </dsp:nvSpPr>
      <dsp:spPr>
        <a:xfrm>
          <a:off x="-4276915" y="-656151"/>
          <a:ext cx="5095743" cy="5095743"/>
        </a:xfrm>
        <a:prstGeom prst="blockArc">
          <a:avLst>
            <a:gd name="adj1" fmla="val 18900000"/>
            <a:gd name="adj2" fmla="val 2700000"/>
            <a:gd name="adj3" fmla="val 424"/>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D5F84A2-8161-407A-BDBC-CE2A1A6B91B7}">
      <dsp:nvSpPr>
        <dsp:cNvPr id="0" name=""/>
        <dsp:cNvSpPr/>
      </dsp:nvSpPr>
      <dsp:spPr>
        <a:xfrm>
          <a:off x="526597" y="378344"/>
          <a:ext cx="8683487" cy="756688"/>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621"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mn-lt"/>
            </a:rPr>
            <a:t>Monday, January 27, 2025 at 10am-11am ET </a:t>
          </a:r>
          <a:endParaRPr lang="en-US" sz="2200" kern="1200" dirty="0"/>
        </a:p>
      </dsp:txBody>
      <dsp:txXfrm>
        <a:off x="526597" y="378344"/>
        <a:ext cx="8683487" cy="756688"/>
      </dsp:txXfrm>
    </dsp:sp>
    <dsp:sp modelId="{98233609-965F-4D6D-9D2D-D225AB90CB9E}">
      <dsp:nvSpPr>
        <dsp:cNvPr id="0" name=""/>
        <dsp:cNvSpPr/>
      </dsp:nvSpPr>
      <dsp:spPr>
        <a:xfrm>
          <a:off x="53667" y="283758"/>
          <a:ext cx="945860" cy="945860"/>
        </a:xfrm>
        <a:prstGeom prst="ellipse">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769F8DE-AFC9-4729-9B45-BA463641A141}">
      <dsp:nvSpPr>
        <dsp:cNvPr id="0" name=""/>
        <dsp:cNvSpPr/>
      </dsp:nvSpPr>
      <dsp:spPr>
        <a:xfrm>
          <a:off x="801653" y="1513375"/>
          <a:ext cx="8408430" cy="756688"/>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621"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mn-lt"/>
            </a:rPr>
            <a:t>Monday, April 21, 2025 at 10am-11am ET</a:t>
          </a:r>
          <a:endParaRPr lang="en-US" sz="2200" kern="1200" dirty="0"/>
        </a:p>
      </dsp:txBody>
      <dsp:txXfrm>
        <a:off x="801653" y="1513375"/>
        <a:ext cx="8408430" cy="756688"/>
      </dsp:txXfrm>
    </dsp:sp>
    <dsp:sp modelId="{52E214B6-7974-431F-A4F3-06AA61E9C107}">
      <dsp:nvSpPr>
        <dsp:cNvPr id="0" name=""/>
        <dsp:cNvSpPr/>
      </dsp:nvSpPr>
      <dsp:spPr>
        <a:xfrm>
          <a:off x="328723" y="1418789"/>
          <a:ext cx="945860" cy="945860"/>
        </a:xfrm>
        <a:prstGeom prst="ellipse">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F21F146-875B-4134-A870-7356D170062F}">
      <dsp:nvSpPr>
        <dsp:cNvPr id="0" name=""/>
        <dsp:cNvSpPr/>
      </dsp:nvSpPr>
      <dsp:spPr>
        <a:xfrm>
          <a:off x="526597" y="2648408"/>
          <a:ext cx="8683487" cy="756688"/>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621"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mn-lt"/>
            </a:rPr>
            <a:t>Monday, July 21, 2025 at 10am-11am ET</a:t>
          </a:r>
          <a:endParaRPr lang="en-US" sz="2200" kern="1200" dirty="0"/>
        </a:p>
      </dsp:txBody>
      <dsp:txXfrm>
        <a:off x="526597" y="2648408"/>
        <a:ext cx="8683487" cy="756688"/>
      </dsp:txXfrm>
    </dsp:sp>
    <dsp:sp modelId="{80F3C048-6DB4-4AEF-AC7D-37AB635ECD72}">
      <dsp:nvSpPr>
        <dsp:cNvPr id="0" name=""/>
        <dsp:cNvSpPr/>
      </dsp:nvSpPr>
      <dsp:spPr>
        <a:xfrm>
          <a:off x="53667" y="2553822"/>
          <a:ext cx="945860" cy="945860"/>
        </a:xfrm>
        <a:prstGeom prst="ellipse">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602868-3143-45AA-A1ED-F61B2F819D97}" type="datetimeFigureOut">
              <a:rPr lang="en-US" smtClean="0"/>
              <a:t>10/18/2024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8864BC-F415-4555-95E6-83F99B83D959}" type="slidenum">
              <a:rPr lang="en-US" smtClean="0"/>
              <a:t>‹#›</a:t>
            </a:fld>
            <a:endParaRPr lang="en-US"/>
          </a:p>
        </p:txBody>
      </p:sp>
    </p:spTree>
    <p:extLst>
      <p:ext uri="{BB962C8B-B14F-4D97-AF65-F5344CB8AC3E}">
        <p14:creationId xmlns:p14="http://schemas.microsoft.com/office/powerpoint/2010/main" val="1837741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BFA1841-76BC-4337-9164-C14A6A69CAF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171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NCDHHS officially launched  the plan on August 20</a:t>
            </a:r>
            <a:r>
              <a:rPr lang="en-US" baseline="30000" dirty="0"/>
              <a:t>th</a:t>
            </a:r>
            <a:r>
              <a:rPr lang="en-US" dirty="0"/>
              <a:t>.</a:t>
            </a:r>
          </a:p>
          <a:p>
            <a:endParaRPr lang="en-US" dirty="0"/>
          </a:p>
        </p:txBody>
      </p:sp>
      <p:sp>
        <p:nvSpPr>
          <p:cNvPr id="4" name="Slide Number Placeholder 3"/>
          <p:cNvSpPr>
            <a:spLocks noGrp="1"/>
          </p:cNvSpPr>
          <p:nvPr>
            <p:ph type="sldNum" sz="quarter" idx="5"/>
          </p:nvPr>
        </p:nvSpPr>
        <p:spPr/>
        <p:txBody>
          <a:bodyPr/>
          <a:lstStyle/>
          <a:p>
            <a:fld id="{188864BC-F415-4555-95E6-83F99B83D959}" type="slidenum">
              <a:rPr lang="en-US" smtClean="0"/>
              <a:t>3</a:t>
            </a:fld>
            <a:endParaRPr lang="en-US"/>
          </a:p>
        </p:txBody>
      </p:sp>
    </p:spTree>
    <p:extLst>
      <p:ext uri="{BB962C8B-B14F-4D97-AF65-F5344CB8AC3E}">
        <p14:creationId xmlns:p14="http://schemas.microsoft.com/office/powerpoint/2010/main" val="2132997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8864BC-F415-4555-95E6-83F99B83D959}" type="slidenum">
              <a:rPr lang="en-US" smtClean="0"/>
              <a:t>8</a:t>
            </a:fld>
            <a:endParaRPr lang="en-US"/>
          </a:p>
        </p:txBody>
      </p:sp>
    </p:spTree>
    <p:extLst>
      <p:ext uri="{BB962C8B-B14F-4D97-AF65-F5344CB8AC3E}">
        <p14:creationId xmlns:p14="http://schemas.microsoft.com/office/powerpoint/2010/main" val="2994615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is the time to hear from our community. We welcome your comments which are very important to us. Because of the call size, we ask that you please remain on mute unless you are speaking. To speak, use the raise hands function to be recognize and come off mute. We appreciate your coming to this meeting. Thank you for attending and sharing your thoughts with us.</a:t>
            </a:r>
          </a:p>
          <a:p>
            <a:endParaRPr lang="en-US" dirty="0"/>
          </a:p>
        </p:txBody>
      </p:sp>
      <p:sp>
        <p:nvSpPr>
          <p:cNvPr id="4" name="Slide Number Placeholder 3"/>
          <p:cNvSpPr>
            <a:spLocks noGrp="1"/>
          </p:cNvSpPr>
          <p:nvPr>
            <p:ph type="sldNum" sz="quarter" idx="5"/>
          </p:nvPr>
        </p:nvSpPr>
        <p:spPr/>
        <p:txBody>
          <a:bodyPr/>
          <a:lstStyle/>
          <a:p>
            <a:fld id="{188864BC-F415-4555-95E6-83F99B83D959}" type="slidenum">
              <a:rPr lang="en-US" smtClean="0"/>
              <a:t>12</a:t>
            </a:fld>
            <a:endParaRPr lang="en-US"/>
          </a:p>
        </p:txBody>
      </p:sp>
    </p:spTree>
    <p:extLst>
      <p:ext uri="{BB962C8B-B14F-4D97-AF65-F5344CB8AC3E}">
        <p14:creationId xmlns:p14="http://schemas.microsoft.com/office/powerpoint/2010/main" val="12388608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88867" y="2067905"/>
            <a:ext cx="2689348" cy="1990847"/>
          </a:xfrm>
          <a:prstGeom prst="rect">
            <a:avLst/>
          </a:prstGeom>
        </p:spPr>
      </p:pic>
      <p:sp>
        <p:nvSpPr>
          <p:cNvPr id="11" name="Rectangle 10"/>
          <p:cNvSpPr/>
          <p:nvPr userDrawn="1"/>
        </p:nvSpPr>
        <p:spPr>
          <a:xfrm>
            <a:off x="0" y="6607418"/>
            <a:ext cx="12192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3691462" y="2051009"/>
            <a:ext cx="7699023"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Housing Leadership Committee</a:t>
            </a:r>
          </a:p>
        </p:txBody>
      </p:sp>
      <p:sp>
        <p:nvSpPr>
          <p:cNvPr id="16" name="Text Placeholder 15"/>
          <p:cNvSpPr>
            <a:spLocks noGrp="1"/>
          </p:cNvSpPr>
          <p:nvPr>
            <p:ph type="body" sz="quarter" idx="11" hasCustomPrompt="1"/>
          </p:nvPr>
        </p:nvSpPr>
        <p:spPr>
          <a:xfrm>
            <a:off x="3691462" y="4071833"/>
            <a:ext cx="7699023"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Josh Walker, Olmstead Housing Director</a:t>
            </a:r>
          </a:p>
        </p:txBody>
      </p:sp>
      <p:sp>
        <p:nvSpPr>
          <p:cNvPr id="17" name="Text Placeholder 17"/>
          <p:cNvSpPr>
            <a:spLocks noGrp="1"/>
          </p:cNvSpPr>
          <p:nvPr>
            <p:ph type="body" sz="quarter" idx="12" hasCustomPrompt="1"/>
          </p:nvPr>
        </p:nvSpPr>
        <p:spPr>
          <a:xfrm>
            <a:off x="3691462" y="5020585"/>
            <a:ext cx="7699023"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October 20, 2024</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12192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245" y="230730"/>
            <a:ext cx="2433261"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2502782" y="232219"/>
            <a:ext cx="2427068"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5014287" y="230097"/>
            <a:ext cx="2157071"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7259715" y="231327"/>
            <a:ext cx="2431536"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9760631" y="231327"/>
            <a:ext cx="2431500" cy="1215436"/>
          </a:xfrm>
          <a:prstGeom prst="rect">
            <a:avLst/>
          </a:prstGeom>
        </p:spPr>
      </p:pic>
    </p:spTree>
    <p:extLst>
      <p:ext uri="{BB962C8B-B14F-4D97-AF65-F5344CB8AC3E}">
        <p14:creationId xmlns:p14="http://schemas.microsoft.com/office/powerpoint/2010/main" val="361958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Agenda</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899160" y="1172694"/>
            <a:ext cx="10517717" cy="5410199"/>
          </a:xfrm>
          <a:prstGeom prst="rect">
            <a:avLst/>
          </a:prstGeom>
        </p:spPr>
        <p:txBody>
          <a:bodyPr>
            <a:noAutofit/>
          </a:bodyPr>
          <a:lstStyle>
            <a:lvl1pPr marL="285750" indent="-285750">
              <a:lnSpc>
                <a:spcPct val="100000"/>
              </a:lnSpc>
              <a:spcBef>
                <a:spcPts val="1200"/>
              </a:spcBef>
              <a:buFont typeface="+mj-lt"/>
              <a:buAutoNum type="romanUcPeriod"/>
              <a:defRPr sz="12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Welcome &amp; Introductions			</a:t>
            </a:r>
          </a:p>
          <a:p>
            <a:pPr lvl="0"/>
            <a:r>
              <a:rPr lang="en-US" dirty="0"/>
              <a:t>Review Plan Implementation Schedule </a:t>
            </a:r>
          </a:p>
          <a:p>
            <a:pPr lvl="0"/>
            <a:r>
              <a:rPr lang="en-US" dirty="0"/>
              <a:t>Review Year 1 Action Plan</a:t>
            </a:r>
          </a:p>
          <a:p>
            <a:pPr lvl="0"/>
            <a:r>
              <a:rPr lang="en-US" dirty="0"/>
              <a:t>Establishing Workgroups</a:t>
            </a:r>
          </a:p>
          <a:p>
            <a:pPr lvl="0"/>
            <a:r>
              <a:rPr lang="en-US" dirty="0"/>
              <a:t>Workgroup Leads and TAC Support Staff</a:t>
            </a:r>
          </a:p>
          <a:p>
            <a:pPr lvl="0"/>
            <a:r>
              <a:rPr lang="en-US" dirty="0"/>
              <a:t>WG Leads Responsibilities </a:t>
            </a:r>
          </a:p>
          <a:p>
            <a:pPr lvl="0"/>
            <a:r>
              <a:rPr lang="en-US" dirty="0"/>
              <a:t>Workgroup Leads Update </a:t>
            </a:r>
          </a:p>
          <a:p>
            <a:pPr lvl="0"/>
            <a:r>
              <a:rPr lang="en-US" dirty="0"/>
              <a:t>(Slide template will include updates for</a:t>
            </a:r>
          </a:p>
          <a:p>
            <a:pPr lvl="0"/>
            <a:r>
              <a:rPr lang="en-US" dirty="0"/>
              <a:t>Housing Development </a:t>
            </a:r>
          </a:p>
          <a:p>
            <a:pPr lvl="0"/>
            <a:r>
              <a:rPr lang="en-US" dirty="0"/>
              <a:t>Non-Development</a:t>
            </a:r>
          </a:p>
          <a:p>
            <a:pPr lvl="0"/>
            <a:r>
              <a:rPr lang="en-US" dirty="0"/>
              <a:t>Services</a:t>
            </a:r>
          </a:p>
          <a:p>
            <a:pPr lvl="0"/>
            <a:r>
              <a:rPr lang="en-US" dirty="0"/>
              <a:t>Coordination &amp; Partnership</a:t>
            </a:r>
          </a:p>
          <a:p>
            <a:pPr lvl="0"/>
            <a:r>
              <a:rPr lang="en-US" dirty="0"/>
              <a:t>Public Discussion-Questions</a:t>
            </a:r>
          </a:p>
          <a:p>
            <a:pPr lvl="0"/>
            <a:r>
              <a:rPr lang="en-US" dirty="0"/>
              <a:t>Contact</a:t>
            </a:r>
          </a:p>
          <a:p>
            <a:pPr lvl="0"/>
            <a:r>
              <a:rPr lang="en-US" dirty="0"/>
              <a:t>Next Steps/Wrap Up</a:t>
            </a:r>
          </a:p>
        </p:txBody>
      </p:sp>
      <p:cxnSp>
        <p:nvCxnSpPr>
          <p:cNvPr id="18" name="Straight Connector 17"/>
          <p:cNvCxnSpPr/>
          <p:nvPr userDrawn="1"/>
        </p:nvCxnSpPr>
        <p:spPr>
          <a:xfrm>
            <a:off x="0" y="6466304"/>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0271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Insert Workgroup Name</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838200" y="1335573"/>
            <a:ext cx="10517717"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Insert Workgroup Lead</a:t>
            </a:r>
          </a:p>
          <a:p>
            <a:pPr lvl="0"/>
            <a:r>
              <a:rPr lang="en-US" dirty="0"/>
              <a:t>Insert TAC Support Staff</a:t>
            </a:r>
          </a:p>
        </p:txBody>
      </p:sp>
      <p:sp>
        <p:nvSpPr>
          <p:cNvPr id="12" name="Content Placeholder 11"/>
          <p:cNvSpPr>
            <a:spLocks noGrp="1"/>
          </p:cNvSpPr>
          <p:nvPr>
            <p:ph sz="quarter" idx="14" hasCustomPrompt="1"/>
          </p:nvPr>
        </p:nvSpPr>
        <p:spPr>
          <a:xfrm>
            <a:off x="829733" y="2548466"/>
            <a:ext cx="10526184" cy="4024839"/>
          </a:xfrm>
          <a:prstGeom prst="rect">
            <a:avLst/>
          </a:prstGeom>
        </p:spPr>
        <p:txBody>
          <a:bodyPr/>
          <a:lstStyle>
            <a:lvl1pPr marL="342900" indent="-342900" algn="l">
              <a:buFont typeface="Arial" panose="020B0604020202020204" pitchFamily="34" charset="0"/>
              <a:buChar char="•"/>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Group Activity</a:t>
            </a:r>
          </a:p>
          <a:p>
            <a:pPr lvl="0"/>
            <a:r>
              <a:rPr lang="en-US" dirty="0"/>
              <a:t>Progress</a:t>
            </a:r>
          </a:p>
          <a:p>
            <a:pPr lvl="0"/>
            <a:r>
              <a:rPr lang="en-US" dirty="0"/>
              <a:t>Challenges</a:t>
            </a:r>
          </a:p>
          <a:p>
            <a:pPr lvl="0"/>
            <a:r>
              <a:rPr lang="en-US" dirty="0"/>
              <a:t>Looking Forward  </a:t>
            </a:r>
          </a:p>
        </p:txBody>
      </p:sp>
      <p:cxnSp>
        <p:nvCxnSpPr>
          <p:cNvPr id="7" name="Straight Connector 6"/>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273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9160" y="624054"/>
            <a:ext cx="10457689"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12192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12192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4369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1F201262-D3D4-E65E-CE82-8538DCCC0B04}"/>
              </a:ext>
            </a:extLst>
          </p:cNvPr>
          <p:cNvSpPr txBox="1"/>
          <p:nvPr userDrawn="1"/>
        </p:nvSpPr>
        <p:spPr>
          <a:xfrm>
            <a:off x="4493749" y="1271798"/>
            <a:ext cx="7698251" cy="369332"/>
          </a:xfrm>
          <a:prstGeom prst="rect">
            <a:avLst/>
          </a:prstGeom>
          <a:solidFill>
            <a:schemeClr val="accent2">
              <a:lumMod val="40000"/>
              <a:lumOff val="60000"/>
            </a:schemeClr>
          </a:solidFill>
        </p:spPr>
        <p:txBody>
          <a:bodyPr wrap="square">
            <a:spAutoFit/>
          </a:bodyPr>
          <a:lstStyle/>
          <a:p>
            <a:endParaRPr lang="en-US" b="1">
              <a:solidFill>
                <a:srgbClr val="17375E"/>
              </a:solidFill>
            </a:endParaRPr>
          </a:p>
        </p:txBody>
      </p:sp>
      <p:sp>
        <p:nvSpPr>
          <p:cNvPr id="25" name="Text Placeholder 1">
            <a:extLst>
              <a:ext uri="{FF2B5EF4-FFF2-40B4-BE49-F238E27FC236}">
                <a16:creationId xmlns:a16="http://schemas.microsoft.com/office/drawing/2014/main" id="{62663BB6-5883-B2CB-CBF7-A38772148D65}"/>
              </a:ext>
            </a:extLst>
          </p:cNvPr>
          <p:cNvSpPr txBox="1">
            <a:spLocks/>
          </p:cNvSpPr>
          <p:nvPr userDrawn="1"/>
        </p:nvSpPr>
        <p:spPr>
          <a:xfrm>
            <a:off x="97746" y="0"/>
            <a:ext cx="11894227" cy="457316"/>
          </a:xfrm>
          <a:prstGeom prst="rect">
            <a:avLst/>
          </a:prstGeom>
        </p:spPr>
        <p:txBody>
          <a:bodyPr vert="horz" wrap="square" lIns="91440" tIns="45720" rIns="91440" bIns="45720" rtlCol="0" anchor="t" anchorCtr="0">
            <a:noAutofit/>
          </a:bodyPr>
          <a:lstStyle>
            <a:defPPr>
              <a:defRPr lang="en-US"/>
            </a:defPPr>
            <a:lvl1pPr defTabSz="685800">
              <a:lnSpc>
                <a:spcPct val="90000"/>
              </a:lnSpc>
              <a:spcBef>
                <a:spcPct val="0"/>
              </a:spcBef>
              <a:buNone/>
              <a:defRPr sz="2800" b="0" i="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vl2pPr marL="228600" indent="-228600" defTabSz="228600">
              <a:lnSpc>
                <a:spcPct val="100000"/>
              </a:lnSpc>
              <a:spcBef>
                <a:spcPts val="0"/>
              </a:spcBef>
              <a:spcAft>
                <a:spcPts val="1200"/>
              </a:spcAft>
              <a:buClrTx/>
              <a:buFont typeface="Arial" panose="020B0604020202020204" pitchFamily="34" charset="0"/>
              <a:buChar char="•"/>
              <a:defRPr sz="2000"/>
            </a:lvl2pPr>
            <a:lvl3pPr marL="457200" indent="-228600" defTabSz="228600">
              <a:lnSpc>
                <a:spcPct val="100000"/>
              </a:lnSpc>
              <a:spcBef>
                <a:spcPts val="0"/>
              </a:spcBef>
              <a:spcAft>
                <a:spcPts val="1200"/>
              </a:spcAft>
              <a:buFont typeface="System Font"/>
              <a:buChar char="–"/>
              <a:defRPr sz="2000"/>
            </a:lvl3pPr>
            <a:lvl4pPr marL="685800" indent="-228600" defTabSz="228600">
              <a:lnSpc>
                <a:spcPct val="100000"/>
              </a:lnSpc>
              <a:spcBef>
                <a:spcPts val="0"/>
              </a:spcBef>
              <a:spcAft>
                <a:spcPts val="1200"/>
              </a:spcAft>
              <a:buFont typeface="Arial" panose="020B0604020202020204" pitchFamily="34" charset="0"/>
              <a:buChar char="•"/>
            </a:lvl4pPr>
            <a:lvl5pPr marL="914400" indent="-228600" defTabSz="228600">
              <a:lnSpc>
                <a:spcPct val="100000"/>
              </a:lnSpc>
              <a:spcBef>
                <a:spcPts val="0"/>
              </a:spcBef>
              <a:spcAft>
                <a:spcPts val="1200"/>
              </a:spcAft>
              <a:buFont typeface="System Font"/>
              <a:buChar char="–"/>
            </a:lvl5pPr>
            <a:lvl6pPr marL="11113" indent="0" defTabSz="228600">
              <a:lnSpc>
                <a:spcPct val="90000"/>
              </a:lnSpc>
              <a:spcBef>
                <a:spcPts val="0"/>
              </a:spcBef>
              <a:spcAft>
                <a:spcPts val="1200"/>
              </a:spcAft>
              <a:buFont typeface="Graphik" panose="020B0503030202060203" pitchFamily="34" charset="0"/>
              <a:buNone/>
              <a:tabLst/>
              <a:defRPr sz="1600"/>
            </a:lvl6pPr>
            <a:lvl7pPr marL="0" indent="0" defTabSz="228600">
              <a:lnSpc>
                <a:spcPct val="90000"/>
              </a:lnSpc>
              <a:spcBef>
                <a:spcPts val="0"/>
              </a:spcBef>
              <a:spcAft>
                <a:spcPts val="1200"/>
              </a:spcAft>
              <a:buFont typeface="Arial" panose="020B0604020202020204" pitchFamily="34" charset="0"/>
              <a:buNone/>
              <a:defRPr sz="1200"/>
            </a:lvl7pPr>
            <a:lvl8pPr marL="0" indent="0" defTabSz="228600">
              <a:lnSpc>
                <a:spcPct val="90000"/>
              </a:lnSpc>
              <a:spcBef>
                <a:spcPts val="0"/>
              </a:spcBef>
              <a:spcAft>
                <a:spcPts val="1200"/>
              </a:spcAft>
              <a:buFont typeface="Arial" panose="020B0604020202020204" pitchFamily="34" charset="0"/>
              <a:buNone/>
              <a:defRPr sz="1000" b="1"/>
            </a:lvl8pPr>
            <a:lvl9pPr marL="0" indent="0" defTabSz="228600">
              <a:lnSpc>
                <a:spcPct val="90000"/>
              </a:lnSpc>
              <a:spcBef>
                <a:spcPts val="0"/>
              </a:spcBef>
              <a:spcAft>
                <a:spcPts val="1200"/>
              </a:spcAft>
              <a:buFont typeface="Arial" panose="020B0604020202020204" pitchFamily="34" charset="0"/>
              <a:buNone/>
              <a:defRPr sz="800">
                <a:solidFill>
                  <a:schemeClr val="tx2"/>
                </a:solidFill>
              </a:defRPr>
            </a:lvl9pPr>
          </a:lstStyle>
          <a:p>
            <a:pPr marL="0" indent="0" algn="l">
              <a:lnSpc>
                <a:spcPct val="90000"/>
              </a:lnSpc>
              <a:spcBef>
                <a:spcPct val="0"/>
              </a:spcBef>
              <a:spcAft>
                <a:spcPts val="0"/>
              </a:spcAft>
              <a:buFontTx/>
              <a:buNone/>
            </a:pPr>
            <a:r>
              <a:rPr lang="en-GB" sz="2700" b="0" i="0" kern="1200">
                <a:solidFill>
                  <a:srgbClr val="17375E"/>
                </a:solidFill>
                <a:latin typeface="Franklin Gothic Demi Cond" panose="020B0706030402020204" pitchFamily="34" charset="0"/>
                <a:ea typeface="+mj-ea"/>
                <a:cs typeface="+mj-cs"/>
              </a:rPr>
              <a:t>Agenda</a:t>
            </a:r>
            <a:endParaRPr lang="en-US" sz="2700" b="0" i="0" kern="1200">
              <a:solidFill>
                <a:srgbClr val="17375E"/>
              </a:solidFill>
              <a:latin typeface="Franklin Gothic Demi Cond" panose="020B0706030402020204" pitchFamily="34" charset="0"/>
              <a:ea typeface="+mj-ea"/>
              <a:cs typeface="+mj-cs"/>
            </a:endParaRPr>
          </a:p>
        </p:txBody>
      </p:sp>
      <p:sp>
        <p:nvSpPr>
          <p:cNvPr id="2" name="Text Placeholder 34">
            <a:extLst>
              <a:ext uri="{FF2B5EF4-FFF2-40B4-BE49-F238E27FC236}">
                <a16:creationId xmlns:a16="http://schemas.microsoft.com/office/drawing/2014/main" id="{6ED3F8C9-DD08-426D-11DA-900CC02DF98B}"/>
              </a:ext>
            </a:extLst>
          </p:cNvPr>
          <p:cNvSpPr>
            <a:spLocks noGrp="1"/>
          </p:cNvSpPr>
          <p:nvPr>
            <p:ph type="body" sz="quarter" idx="19" hasCustomPrompt="1"/>
          </p:nvPr>
        </p:nvSpPr>
        <p:spPr>
          <a:xfrm>
            <a:off x="441972" y="1988808"/>
            <a:ext cx="3401365" cy="2456189"/>
          </a:xfrm>
          <a:prstGeom prst="rect">
            <a:avLst/>
          </a:prstGeom>
        </p:spPr>
        <p:txBody>
          <a:bodyPr/>
          <a:lstStyle>
            <a:lvl1pPr marL="0" indent="0">
              <a:buNone/>
              <a:defRPr lang="en-US" sz="2000" b="0" i="0" kern="1200" baseline="0" dirty="0" smtClean="0">
                <a:solidFill>
                  <a:schemeClr val="tx2">
                    <a:lumMod val="75000"/>
                  </a:schemeClr>
                </a:solidFill>
                <a:latin typeface="Franklin Gothic Demi Cond" panose="020B0706030402020204" pitchFamily="34" charset="0"/>
                <a:ea typeface="+mj-ea"/>
                <a:cs typeface="Times New Roman" panose="02020603050405020304" pitchFamily="18" charset="0"/>
              </a:defRPr>
            </a:lvl1pPr>
            <a:lvl2pPr marL="257171" indent="0">
              <a:buNone/>
              <a:defRPr/>
            </a:lvl2pPr>
          </a:lstStyle>
          <a:p>
            <a:pPr lvl="0"/>
            <a:r>
              <a:rPr lang="en-US"/>
              <a:t>Click to edit text</a:t>
            </a:r>
          </a:p>
        </p:txBody>
      </p:sp>
      <p:sp>
        <p:nvSpPr>
          <p:cNvPr id="5" name="Text Placeholder 34">
            <a:extLst>
              <a:ext uri="{FF2B5EF4-FFF2-40B4-BE49-F238E27FC236}">
                <a16:creationId xmlns:a16="http://schemas.microsoft.com/office/drawing/2014/main" id="{0125D7BA-B2D6-DBF3-BC97-867CAE3BFC36}"/>
              </a:ext>
            </a:extLst>
          </p:cNvPr>
          <p:cNvSpPr>
            <a:spLocks noGrp="1"/>
          </p:cNvSpPr>
          <p:nvPr>
            <p:ph type="body" sz="quarter" idx="14"/>
          </p:nvPr>
        </p:nvSpPr>
        <p:spPr>
          <a:xfrm>
            <a:off x="5054600" y="1936750"/>
            <a:ext cx="4959350" cy="457200"/>
          </a:xfrm>
          <a:prstGeom prst="rect">
            <a:avLst/>
          </a:prstGeom>
        </p:spPr>
        <p:txBody>
          <a:bodyPr/>
          <a:lstStyle>
            <a:lvl1pPr marL="0" indent="0">
              <a:buNone/>
              <a:defRPr lang="en-US" sz="2000" b="0" i="0" kern="1200" baseline="0" dirty="0" smtClean="0">
                <a:solidFill>
                  <a:schemeClr val="tx2">
                    <a:lumMod val="75000"/>
                  </a:schemeClr>
                </a:solidFill>
                <a:latin typeface="Franklin Gothic Demi Cond" panose="020B0706030402020204" pitchFamily="34" charset="0"/>
                <a:ea typeface="+mj-ea"/>
                <a:cs typeface="Times New Roman" panose="02020603050405020304" pitchFamily="18" charset="0"/>
              </a:defRPr>
            </a:lvl1pPr>
            <a:lvl2pPr marL="257171" indent="0">
              <a:buNone/>
              <a:defRPr/>
            </a:lvl2pPr>
          </a:lstStyle>
          <a:p>
            <a:pPr lvl="0"/>
            <a:r>
              <a:rPr lang="en-US"/>
              <a:t>Click to edit Master text styles</a:t>
            </a:r>
          </a:p>
        </p:txBody>
      </p:sp>
      <p:cxnSp>
        <p:nvCxnSpPr>
          <p:cNvPr id="7" name="Straight Connector 6">
            <a:extLst>
              <a:ext uri="{FF2B5EF4-FFF2-40B4-BE49-F238E27FC236}">
                <a16:creationId xmlns:a16="http://schemas.microsoft.com/office/drawing/2014/main" id="{E7861CE7-7841-FFA1-1276-81FCC7B4F062}"/>
              </a:ext>
            </a:extLst>
          </p:cNvPr>
          <p:cNvCxnSpPr/>
          <p:nvPr userDrawn="1"/>
        </p:nvCxnSpPr>
        <p:spPr>
          <a:xfrm>
            <a:off x="4045241" y="1176291"/>
            <a:ext cx="0" cy="4719487"/>
          </a:xfrm>
          <a:prstGeom prst="line">
            <a:avLst/>
          </a:prstGeom>
          <a:ln w="12700">
            <a:solidFill>
              <a:srgbClr val="17375E"/>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F73DC295-E847-954A-E8DE-4675449B290F}"/>
              </a:ext>
            </a:extLst>
          </p:cNvPr>
          <p:cNvGrpSpPr/>
          <p:nvPr userDrawn="1"/>
        </p:nvGrpSpPr>
        <p:grpSpPr>
          <a:xfrm>
            <a:off x="4509986" y="1894578"/>
            <a:ext cx="505258" cy="499552"/>
            <a:chOff x="4769558" y="2127184"/>
            <a:chExt cx="505258" cy="499552"/>
          </a:xfrm>
        </p:grpSpPr>
        <p:sp>
          <p:nvSpPr>
            <p:cNvPr id="9" name="Oval 8">
              <a:extLst>
                <a:ext uri="{FF2B5EF4-FFF2-40B4-BE49-F238E27FC236}">
                  <a16:creationId xmlns:a16="http://schemas.microsoft.com/office/drawing/2014/main" id="{2B2BD94C-A60C-A5BE-039F-18EAD13819B5}"/>
                </a:ext>
              </a:extLst>
            </p:cNvPr>
            <p:cNvSpPr/>
            <p:nvPr/>
          </p:nvSpPr>
          <p:spPr>
            <a:xfrm>
              <a:off x="4769558" y="2127184"/>
              <a:ext cx="457200" cy="457200"/>
            </a:xfrm>
            <a:prstGeom prst="ellipse">
              <a:avLst/>
            </a:prstGeom>
            <a:solidFill>
              <a:schemeClr val="tx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0" name="Text Placeholder 11">
              <a:extLst>
                <a:ext uri="{FF2B5EF4-FFF2-40B4-BE49-F238E27FC236}">
                  <a16:creationId xmlns:a16="http://schemas.microsoft.com/office/drawing/2014/main" id="{FF4A12DB-9407-3D65-B0E7-B66258AF570D}"/>
                </a:ext>
              </a:extLst>
            </p:cNvPr>
            <p:cNvSpPr txBox="1">
              <a:spLocks/>
            </p:cNvSpPr>
            <p:nvPr/>
          </p:nvSpPr>
          <p:spPr>
            <a:xfrm>
              <a:off x="4817616" y="2169536"/>
              <a:ext cx="457200" cy="457200"/>
            </a:xfrm>
            <a:prstGeom prst="rect">
              <a:avLst/>
            </a:prstGeom>
          </p:spPr>
          <p:txBody>
            <a:bodyPr/>
            <a:lstStyle>
              <a:lvl1pPr marL="128585" indent="-128585" algn="l" defTabSz="514340" rtl="0" eaLnBrk="1" latinLnBrk="0" hangingPunct="1">
                <a:lnSpc>
                  <a:spcPct val="90000"/>
                </a:lnSpc>
                <a:spcBef>
                  <a:spcPts val="563"/>
                </a:spcBef>
                <a:buFont typeface="Arial" panose="020B0604020202020204" pitchFamily="34" charset="0"/>
                <a:buChar char="•"/>
                <a:defRPr sz="2100" kern="1200">
                  <a:solidFill>
                    <a:schemeClr val="tx1"/>
                  </a:solidFill>
                  <a:latin typeface="Franklin Gothic Medium" panose="020B0603020102020204" pitchFamily="34" charset="0"/>
                  <a:ea typeface="+mn-ea"/>
                  <a:cs typeface="+mn-cs"/>
                </a:defRPr>
              </a:lvl1pPr>
              <a:lvl2pPr marL="432190" indent="-175019" algn="l" defTabSz="514340" rtl="0" eaLnBrk="1" latinLnBrk="0" hangingPunct="1">
                <a:lnSpc>
                  <a:spcPct val="90000"/>
                </a:lnSpc>
                <a:spcBef>
                  <a:spcPts val="281"/>
                </a:spcBef>
                <a:buFont typeface="Franklin Gothic Medium" panose="020B0603020102020204" pitchFamily="34" charset="0"/>
                <a:buChar char="–"/>
                <a:defRPr sz="1800" kern="1200">
                  <a:solidFill>
                    <a:schemeClr val="tx1"/>
                  </a:solidFill>
                  <a:latin typeface="Franklin Gothic Medium" panose="020B0603020102020204" pitchFamily="34" charset="0"/>
                  <a:ea typeface="+mn-ea"/>
                  <a:cs typeface="+mn-cs"/>
                </a:defRPr>
              </a:lvl2pPr>
              <a:lvl3pPr marL="642926" indent="-128585" algn="l" defTabSz="514340" rtl="0" eaLnBrk="1" latinLnBrk="0" hangingPunct="1">
                <a:lnSpc>
                  <a:spcPct val="90000"/>
                </a:lnSpc>
                <a:spcBef>
                  <a:spcPts val="281"/>
                </a:spcBef>
                <a:buFont typeface="Arial" panose="020B0604020202020204" pitchFamily="34" charset="0"/>
                <a:buChar char="•"/>
                <a:defRPr sz="1500" kern="1200">
                  <a:solidFill>
                    <a:schemeClr val="tx1"/>
                  </a:solidFill>
                  <a:latin typeface="Franklin Gothic Medium" panose="020B0603020102020204" pitchFamily="34" charset="0"/>
                  <a:ea typeface="+mn-ea"/>
                  <a:cs typeface="+mn-cs"/>
                </a:defRPr>
              </a:lvl3pPr>
              <a:lvl4pPr marL="90009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65"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3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0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77"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4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en-GB" sz="2000" b="1">
                  <a:solidFill>
                    <a:schemeClr val="bg1"/>
                  </a:solidFill>
                  <a:latin typeface="+mn-lt"/>
                </a:rPr>
                <a:t>1</a:t>
              </a:r>
            </a:p>
          </p:txBody>
        </p:sp>
      </p:grpSp>
      <p:grpSp>
        <p:nvGrpSpPr>
          <p:cNvPr id="17" name="Group 16">
            <a:extLst>
              <a:ext uri="{FF2B5EF4-FFF2-40B4-BE49-F238E27FC236}">
                <a16:creationId xmlns:a16="http://schemas.microsoft.com/office/drawing/2014/main" id="{133816FC-699E-C89D-3AD6-F338CA1C38AF}"/>
              </a:ext>
            </a:extLst>
          </p:cNvPr>
          <p:cNvGrpSpPr/>
          <p:nvPr userDrawn="1"/>
        </p:nvGrpSpPr>
        <p:grpSpPr>
          <a:xfrm>
            <a:off x="4502583" y="2587529"/>
            <a:ext cx="520064" cy="505987"/>
            <a:chOff x="4800852" y="2876705"/>
            <a:chExt cx="520064" cy="505987"/>
          </a:xfrm>
        </p:grpSpPr>
        <p:sp>
          <p:nvSpPr>
            <p:cNvPr id="18" name="Oval 17">
              <a:extLst>
                <a:ext uri="{FF2B5EF4-FFF2-40B4-BE49-F238E27FC236}">
                  <a16:creationId xmlns:a16="http://schemas.microsoft.com/office/drawing/2014/main" id="{4F49E0F5-9553-FFD6-2049-EC9978B3C4CB}"/>
                </a:ext>
              </a:extLst>
            </p:cNvPr>
            <p:cNvSpPr/>
            <p:nvPr/>
          </p:nvSpPr>
          <p:spPr>
            <a:xfrm>
              <a:off x="4800852" y="2876705"/>
              <a:ext cx="457200" cy="457200"/>
            </a:xfrm>
            <a:prstGeom prst="ellipse">
              <a:avLst/>
            </a:prstGeom>
            <a:solidFill>
              <a:schemeClr val="tx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9" name="Text Placeholder 11">
              <a:extLst>
                <a:ext uri="{FF2B5EF4-FFF2-40B4-BE49-F238E27FC236}">
                  <a16:creationId xmlns:a16="http://schemas.microsoft.com/office/drawing/2014/main" id="{D97B7D9B-A8F3-390E-E816-6A6D8C2192D9}"/>
                </a:ext>
              </a:extLst>
            </p:cNvPr>
            <p:cNvSpPr txBox="1">
              <a:spLocks/>
            </p:cNvSpPr>
            <p:nvPr/>
          </p:nvSpPr>
          <p:spPr>
            <a:xfrm>
              <a:off x="4863716" y="2925492"/>
              <a:ext cx="457200" cy="457200"/>
            </a:xfrm>
            <a:prstGeom prst="rect">
              <a:avLst/>
            </a:prstGeom>
          </p:spPr>
          <p:txBody>
            <a:bodyPr/>
            <a:lstStyle>
              <a:lvl1pPr marL="128585" indent="-128585" algn="l" defTabSz="514340" rtl="0" eaLnBrk="1" latinLnBrk="0" hangingPunct="1">
                <a:lnSpc>
                  <a:spcPct val="90000"/>
                </a:lnSpc>
                <a:spcBef>
                  <a:spcPts val="563"/>
                </a:spcBef>
                <a:buFont typeface="Arial" panose="020B0604020202020204" pitchFamily="34" charset="0"/>
                <a:buChar char="•"/>
                <a:defRPr sz="2100" kern="1200">
                  <a:solidFill>
                    <a:schemeClr val="tx1"/>
                  </a:solidFill>
                  <a:latin typeface="Franklin Gothic Medium" panose="020B0603020102020204" pitchFamily="34" charset="0"/>
                  <a:ea typeface="+mn-ea"/>
                  <a:cs typeface="+mn-cs"/>
                </a:defRPr>
              </a:lvl1pPr>
              <a:lvl2pPr marL="432190" indent="-175019" algn="l" defTabSz="514340" rtl="0" eaLnBrk="1" latinLnBrk="0" hangingPunct="1">
                <a:lnSpc>
                  <a:spcPct val="90000"/>
                </a:lnSpc>
                <a:spcBef>
                  <a:spcPts val="281"/>
                </a:spcBef>
                <a:buFont typeface="Franklin Gothic Medium" panose="020B0603020102020204" pitchFamily="34" charset="0"/>
                <a:buChar char="–"/>
                <a:defRPr sz="1800" kern="1200">
                  <a:solidFill>
                    <a:schemeClr val="tx1"/>
                  </a:solidFill>
                  <a:latin typeface="Franklin Gothic Medium" panose="020B0603020102020204" pitchFamily="34" charset="0"/>
                  <a:ea typeface="+mn-ea"/>
                  <a:cs typeface="+mn-cs"/>
                </a:defRPr>
              </a:lvl2pPr>
              <a:lvl3pPr marL="642926" indent="-128585" algn="l" defTabSz="514340" rtl="0" eaLnBrk="1" latinLnBrk="0" hangingPunct="1">
                <a:lnSpc>
                  <a:spcPct val="90000"/>
                </a:lnSpc>
                <a:spcBef>
                  <a:spcPts val="281"/>
                </a:spcBef>
                <a:buFont typeface="Arial" panose="020B0604020202020204" pitchFamily="34" charset="0"/>
                <a:buChar char="•"/>
                <a:defRPr sz="1500" kern="1200">
                  <a:solidFill>
                    <a:schemeClr val="tx1"/>
                  </a:solidFill>
                  <a:latin typeface="Franklin Gothic Medium" panose="020B0603020102020204" pitchFamily="34" charset="0"/>
                  <a:ea typeface="+mn-ea"/>
                  <a:cs typeface="+mn-cs"/>
                </a:defRPr>
              </a:lvl3pPr>
              <a:lvl4pPr marL="90009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65"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3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0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77"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4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en-GB" sz="2000" b="1">
                  <a:solidFill>
                    <a:schemeClr val="bg1"/>
                  </a:solidFill>
                  <a:latin typeface="+mn-lt"/>
                </a:rPr>
                <a:t>2</a:t>
              </a:r>
            </a:p>
          </p:txBody>
        </p:sp>
      </p:grpSp>
      <p:grpSp>
        <p:nvGrpSpPr>
          <p:cNvPr id="26" name="Group 25">
            <a:extLst>
              <a:ext uri="{FF2B5EF4-FFF2-40B4-BE49-F238E27FC236}">
                <a16:creationId xmlns:a16="http://schemas.microsoft.com/office/drawing/2014/main" id="{09B5B409-80E1-D56F-3DCB-DBC29EADE4BA}"/>
              </a:ext>
            </a:extLst>
          </p:cNvPr>
          <p:cNvGrpSpPr/>
          <p:nvPr userDrawn="1"/>
        </p:nvGrpSpPr>
        <p:grpSpPr>
          <a:xfrm>
            <a:off x="4503125" y="3286915"/>
            <a:ext cx="518980" cy="507483"/>
            <a:chOff x="4814639" y="3598531"/>
            <a:chExt cx="518980" cy="507483"/>
          </a:xfrm>
        </p:grpSpPr>
        <p:sp>
          <p:nvSpPr>
            <p:cNvPr id="27" name="Oval 26">
              <a:extLst>
                <a:ext uri="{FF2B5EF4-FFF2-40B4-BE49-F238E27FC236}">
                  <a16:creationId xmlns:a16="http://schemas.microsoft.com/office/drawing/2014/main" id="{96A80957-7F97-5A2A-5554-F1B727EB7C68}"/>
                </a:ext>
              </a:extLst>
            </p:cNvPr>
            <p:cNvSpPr/>
            <p:nvPr/>
          </p:nvSpPr>
          <p:spPr>
            <a:xfrm>
              <a:off x="4814639" y="3598531"/>
              <a:ext cx="457200" cy="457200"/>
            </a:xfrm>
            <a:prstGeom prst="ellipse">
              <a:avLst/>
            </a:prstGeom>
            <a:solidFill>
              <a:schemeClr val="tx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28" name="Text Placeholder 11">
              <a:extLst>
                <a:ext uri="{FF2B5EF4-FFF2-40B4-BE49-F238E27FC236}">
                  <a16:creationId xmlns:a16="http://schemas.microsoft.com/office/drawing/2014/main" id="{57CE2725-4F78-ED61-1588-5634A5466252}"/>
                </a:ext>
              </a:extLst>
            </p:cNvPr>
            <p:cNvSpPr txBox="1">
              <a:spLocks/>
            </p:cNvSpPr>
            <p:nvPr/>
          </p:nvSpPr>
          <p:spPr>
            <a:xfrm>
              <a:off x="4876419" y="3648814"/>
              <a:ext cx="457200" cy="457200"/>
            </a:xfrm>
            <a:prstGeom prst="rect">
              <a:avLst/>
            </a:prstGeom>
          </p:spPr>
          <p:txBody>
            <a:bodyPr/>
            <a:lstStyle>
              <a:lvl1pPr marL="128585" indent="-128585" algn="l" defTabSz="514340" rtl="0" eaLnBrk="1" latinLnBrk="0" hangingPunct="1">
                <a:lnSpc>
                  <a:spcPct val="90000"/>
                </a:lnSpc>
                <a:spcBef>
                  <a:spcPts val="563"/>
                </a:spcBef>
                <a:buFont typeface="Arial" panose="020B0604020202020204" pitchFamily="34" charset="0"/>
                <a:buChar char="•"/>
                <a:defRPr sz="2100" kern="1200">
                  <a:solidFill>
                    <a:schemeClr val="tx1"/>
                  </a:solidFill>
                  <a:latin typeface="Franklin Gothic Medium" panose="020B0603020102020204" pitchFamily="34" charset="0"/>
                  <a:ea typeface="+mn-ea"/>
                  <a:cs typeface="+mn-cs"/>
                </a:defRPr>
              </a:lvl1pPr>
              <a:lvl2pPr marL="432190" indent="-175019" algn="l" defTabSz="514340" rtl="0" eaLnBrk="1" latinLnBrk="0" hangingPunct="1">
                <a:lnSpc>
                  <a:spcPct val="90000"/>
                </a:lnSpc>
                <a:spcBef>
                  <a:spcPts val="281"/>
                </a:spcBef>
                <a:buFont typeface="Franklin Gothic Medium" panose="020B0603020102020204" pitchFamily="34" charset="0"/>
                <a:buChar char="–"/>
                <a:defRPr sz="1800" kern="1200">
                  <a:solidFill>
                    <a:schemeClr val="tx1"/>
                  </a:solidFill>
                  <a:latin typeface="Franklin Gothic Medium" panose="020B0603020102020204" pitchFamily="34" charset="0"/>
                  <a:ea typeface="+mn-ea"/>
                  <a:cs typeface="+mn-cs"/>
                </a:defRPr>
              </a:lvl2pPr>
              <a:lvl3pPr marL="642926" indent="-128585" algn="l" defTabSz="514340" rtl="0" eaLnBrk="1" latinLnBrk="0" hangingPunct="1">
                <a:lnSpc>
                  <a:spcPct val="90000"/>
                </a:lnSpc>
                <a:spcBef>
                  <a:spcPts val="281"/>
                </a:spcBef>
                <a:buFont typeface="Arial" panose="020B0604020202020204" pitchFamily="34" charset="0"/>
                <a:buChar char="•"/>
                <a:defRPr sz="1500" kern="1200">
                  <a:solidFill>
                    <a:schemeClr val="tx1"/>
                  </a:solidFill>
                  <a:latin typeface="Franklin Gothic Medium" panose="020B0603020102020204" pitchFamily="34" charset="0"/>
                  <a:ea typeface="+mn-ea"/>
                  <a:cs typeface="+mn-cs"/>
                </a:defRPr>
              </a:lvl3pPr>
              <a:lvl4pPr marL="90009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65"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3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0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77"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4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en-GB" sz="2000" b="1">
                  <a:solidFill>
                    <a:schemeClr val="bg1"/>
                  </a:solidFill>
                  <a:latin typeface="+mn-lt"/>
                </a:rPr>
                <a:t>3</a:t>
              </a:r>
            </a:p>
          </p:txBody>
        </p:sp>
      </p:grpSp>
      <p:sp>
        <p:nvSpPr>
          <p:cNvPr id="29" name="TextBox 28">
            <a:extLst>
              <a:ext uri="{FF2B5EF4-FFF2-40B4-BE49-F238E27FC236}">
                <a16:creationId xmlns:a16="http://schemas.microsoft.com/office/drawing/2014/main" id="{42C3E9B4-1EBB-5143-EBEE-2F4C583839C1}"/>
              </a:ext>
            </a:extLst>
          </p:cNvPr>
          <p:cNvSpPr txBox="1"/>
          <p:nvPr userDrawn="1"/>
        </p:nvSpPr>
        <p:spPr>
          <a:xfrm>
            <a:off x="4493749" y="1271798"/>
            <a:ext cx="7698251" cy="369332"/>
          </a:xfrm>
          <a:prstGeom prst="rect">
            <a:avLst/>
          </a:prstGeom>
          <a:solidFill>
            <a:schemeClr val="accent2">
              <a:lumMod val="40000"/>
              <a:lumOff val="60000"/>
            </a:schemeClr>
          </a:solidFill>
        </p:spPr>
        <p:txBody>
          <a:bodyPr wrap="square">
            <a:spAutoFit/>
          </a:bodyPr>
          <a:lstStyle/>
          <a:p>
            <a:endParaRPr lang="en-US" b="1">
              <a:solidFill>
                <a:srgbClr val="17375E"/>
              </a:solidFill>
            </a:endParaRPr>
          </a:p>
        </p:txBody>
      </p:sp>
      <p:sp>
        <p:nvSpPr>
          <p:cNvPr id="31" name="TextBox 30">
            <a:extLst>
              <a:ext uri="{FF2B5EF4-FFF2-40B4-BE49-F238E27FC236}">
                <a16:creationId xmlns:a16="http://schemas.microsoft.com/office/drawing/2014/main" id="{49EEF41C-A4BB-22B5-CFF6-E9AD0EC51095}"/>
              </a:ext>
            </a:extLst>
          </p:cNvPr>
          <p:cNvSpPr txBox="1"/>
          <p:nvPr userDrawn="1"/>
        </p:nvSpPr>
        <p:spPr>
          <a:xfrm>
            <a:off x="451408" y="1528987"/>
            <a:ext cx="2732476" cy="461665"/>
          </a:xfrm>
          <a:prstGeom prst="rect">
            <a:avLst/>
          </a:prstGeom>
          <a:noFill/>
        </p:spPr>
        <p:txBody>
          <a:bodyPr wrap="square" rtlCol="0">
            <a:spAutoFit/>
          </a:bodyPr>
          <a:lstStyle/>
          <a:p>
            <a:r>
              <a:rPr lang="en-US" sz="24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rPr>
              <a:t>Meeting Purpose: </a:t>
            </a:r>
          </a:p>
        </p:txBody>
      </p:sp>
      <p:sp>
        <p:nvSpPr>
          <p:cNvPr id="32" name="Text Placeholder 34">
            <a:extLst>
              <a:ext uri="{FF2B5EF4-FFF2-40B4-BE49-F238E27FC236}">
                <a16:creationId xmlns:a16="http://schemas.microsoft.com/office/drawing/2014/main" id="{B6DE3D96-124E-EDE1-6EDB-36F29C59338E}"/>
              </a:ext>
            </a:extLst>
          </p:cNvPr>
          <p:cNvSpPr>
            <a:spLocks noGrp="1"/>
          </p:cNvSpPr>
          <p:nvPr>
            <p:ph type="body" sz="quarter" idx="15"/>
          </p:nvPr>
        </p:nvSpPr>
        <p:spPr>
          <a:xfrm>
            <a:off x="5054600" y="2631732"/>
            <a:ext cx="4959350" cy="457200"/>
          </a:xfrm>
          <a:prstGeom prst="rect">
            <a:avLst/>
          </a:prstGeom>
        </p:spPr>
        <p:txBody>
          <a:bodyPr/>
          <a:lstStyle>
            <a:lvl1pPr marL="0" indent="0">
              <a:buNone/>
              <a:defRPr lang="en-US" sz="2000" b="0" i="0" kern="1200" baseline="0" dirty="0" smtClean="0">
                <a:solidFill>
                  <a:schemeClr val="tx2">
                    <a:lumMod val="75000"/>
                  </a:schemeClr>
                </a:solidFill>
                <a:latin typeface="Franklin Gothic Demi Cond" panose="020B0706030402020204" pitchFamily="34" charset="0"/>
                <a:ea typeface="+mj-ea"/>
                <a:cs typeface="Times New Roman" panose="02020603050405020304" pitchFamily="18" charset="0"/>
              </a:defRPr>
            </a:lvl1pPr>
            <a:lvl2pPr marL="257171" indent="0">
              <a:buNone/>
              <a:defRPr/>
            </a:lvl2pPr>
          </a:lstStyle>
          <a:p>
            <a:pPr lvl="0"/>
            <a:r>
              <a:rPr lang="en-US"/>
              <a:t>Click to edit Master text styles</a:t>
            </a:r>
          </a:p>
        </p:txBody>
      </p:sp>
      <p:sp>
        <p:nvSpPr>
          <p:cNvPr id="33" name="Text Placeholder 34">
            <a:extLst>
              <a:ext uri="{FF2B5EF4-FFF2-40B4-BE49-F238E27FC236}">
                <a16:creationId xmlns:a16="http://schemas.microsoft.com/office/drawing/2014/main" id="{9684866B-7E71-432E-CF19-A887141CFE78}"/>
              </a:ext>
            </a:extLst>
          </p:cNvPr>
          <p:cNvSpPr>
            <a:spLocks noGrp="1"/>
          </p:cNvSpPr>
          <p:nvPr>
            <p:ph type="body" sz="quarter" idx="17"/>
          </p:nvPr>
        </p:nvSpPr>
        <p:spPr>
          <a:xfrm>
            <a:off x="5054600" y="3326714"/>
            <a:ext cx="4959350" cy="457200"/>
          </a:xfrm>
          <a:prstGeom prst="rect">
            <a:avLst/>
          </a:prstGeom>
        </p:spPr>
        <p:txBody>
          <a:bodyPr/>
          <a:lstStyle>
            <a:lvl1pPr marL="0" indent="0">
              <a:buNone/>
              <a:defRPr lang="en-US" sz="2000" b="0" i="0" kern="1200" baseline="0" dirty="0" smtClean="0">
                <a:solidFill>
                  <a:schemeClr val="tx2">
                    <a:lumMod val="75000"/>
                  </a:schemeClr>
                </a:solidFill>
                <a:latin typeface="Franklin Gothic Demi Cond" panose="020B0706030402020204" pitchFamily="34" charset="0"/>
                <a:ea typeface="+mj-ea"/>
                <a:cs typeface="Times New Roman" panose="02020603050405020304" pitchFamily="18" charset="0"/>
              </a:defRPr>
            </a:lvl1pPr>
            <a:lvl2pPr marL="257171" indent="0">
              <a:buNone/>
              <a:defRPr/>
            </a:lvl2pPr>
          </a:lstStyle>
          <a:p>
            <a:pPr lvl="0"/>
            <a:r>
              <a:rPr lang="en-US"/>
              <a:t>Click to edit Master text styles</a:t>
            </a:r>
          </a:p>
        </p:txBody>
      </p:sp>
      <p:sp>
        <p:nvSpPr>
          <p:cNvPr id="34" name="Text Placeholder 34">
            <a:extLst>
              <a:ext uri="{FF2B5EF4-FFF2-40B4-BE49-F238E27FC236}">
                <a16:creationId xmlns:a16="http://schemas.microsoft.com/office/drawing/2014/main" id="{A16717E9-DFB7-78CD-E593-8C8A405AD6EF}"/>
              </a:ext>
            </a:extLst>
          </p:cNvPr>
          <p:cNvSpPr>
            <a:spLocks noGrp="1"/>
          </p:cNvSpPr>
          <p:nvPr>
            <p:ph type="body" sz="quarter" idx="18" hasCustomPrompt="1"/>
          </p:nvPr>
        </p:nvSpPr>
        <p:spPr>
          <a:xfrm>
            <a:off x="4493749" y="1280630"/>
            <a:ext cx="4959350" cy="360500"/>
          </a:xfrm>
          <a:prstGeom prst="rect">
            <a:avLst/>
          </a:prstGeom>
        </p:spPr>
        <p:txBody>
          <a:bodyPr/>
          <a:lstStyle>
            <a:lvl1pPr marL="0" indent="0">
              <a:buNone/>
              <a:defRPr lang="en-US" sz="2000" b="0" i="0" kern="1200" baseline="0" dirty="0" smtClean="0">
                <a:solidFill>
                  <a:schemeClr val="tx2">
                    <a:lumMod val="75000"/>
                  </a:schemeClr>
                </a:solidFill>
                <a:latin typeface="Franklin Gothic Demi Cond" panose="020B0706030402020204" pitchFamily="34" charset="0"/>
                <a:ea typeface="+mj-ea"/>
                <a:cs typeface="Times New Roman" panose="02020603050405020304" pitchFamily="18" charset="0"/>
              </a:defRPr>
            </a:lvl1pPr>
            <a:lvl2pPr marL="257171" indent="0">
              <a:buNone/>
              <a:defRPr/>
            </a:lvl2pPr>
          </a:lstStyle>
          <a:p>
            <a:pPr lvl="0"/>
            <a:r>
              <a:rPr lang="en-US"/>
              <a:t>Enter Date of Meeting</a:t>
            </a:r>
          </a:p>
        </p:txBody>
      </p:sp>
      <p:sp>
        <p:nvSpPr>
          <p:cNvPr id="37" name="Footer Placeholder 3">
            <a:extLst>
              <a:ext uri="{FF2B5EF4-FFF2-40B4-BE49-F238E27FC236}">
                <a16:creationId xmlns:a16="http://schemas.microsoft.com/office/drawing/2014/main" id="{3A8941D9-F8FE-A884-CEE9-888E9B022162}"/>
              </a:ext>
            </a:extLst>
          </p:cNvPr>
          <p:cNvSpPr>
            <a:spLocks noGrp="1"/>
          </p:cNvSpPr>
          <p:nvPr>
            <p:ph type="ftr" sz="quarter" idx="3"/>
          </p:nvPr>
        </p:nvSpPr>
        <p:spPr>
          <a:xfrm>
            <a:off x="97748" y="6573308"/>
            <a:ext cx="10841193" cy="284692"/>
          </a:xfrm>
          <a:prstGeom prst="rect">
            <a:avLst/>
          </a:prstGeom>
        </p:spPr>
        <p:txBody>
          <a:bodyPr/>
          <a:lstStyle>
            <a:lvl1pPr>
              <a:defRPr sz="1000" b="1"/>
            </a:lvl1pPr>
          </a:lstStyle>
          <a:p>
            <a:r>
              <a:rPr lang="en-US"/>
              <a:t>Transitions to Community Living | February 5, 2024</a:t>
            </a:r>
          </a:p>
        </p:txBody>
      </p:sp>
      <p:sp>
        <p:nvSpPr>
          <p:cNvPr id="39" name="Slide Number Placeholder 21">
            <a:extLst>
              <a:ext uri="{FF2B5EF4-FFF2-40B4-BE49-F238E27FC236}">
                <a16:creationId xmlns:a16="http://schemas.microsoft.com/office/drawing/2014/main" id="{7BD6DF8B-4877-F915-AB75-EC42B13A0E58}"/>
              </a:ext>
            </a:extLst>
          </p:cNvPr>
          <p:cNvSpPr>
            <a:spLocks noGrp="1"/>
          </p:cNvSpPr>
          <p:nvPr>
            <p:ph type="sldNum" sz="quarter" idx="4"/>
          </p:nvPr>
        </p:nvSpPr>
        <p:spPr>
          <a:xfrm>
            <a:off x="11074401" y="6573308"/>
            <a:ext cx="752131" cy="284692"/>
          </a:xfrm>
          <a:prstGeom prst="rect">
            <a:avLst/>
          </a:prstGeom>
        </p:spPr>
        <p:txBody>
          <a:bodyPr/>
          <a:lstStyle>
            <a:lvl1pPr algn="r">
              <a:defRPr sz="1000" b="1">
                <a:solidFill>
                  <a:sysClr val="windowText" lastClr="000000"/>
                </a:solidFill>
                <a:latin typeface="+mn-lt"/>
              </a:defRPr>
            </a:lvl1pPr>
          </a:lstStyle>
          <a:p>
            <a:fld id="{11F27F3A-B3E9-41ED-AF8F-A365F10BB65F}" type="slidenum">
              <a:rPr lang="en-US" smtClean="0"/>
              <a:pPr/>
              <a:t>‹#›</a:t>
            </a:fld>
            <a:endParaRPr lang="en-US"/>
          </a:p>
        </p:txBody>
      </p:sp>
    </p:spTree>
    <p:extLst>
      <p:ext uri="{BB962C8B-B14F-4D97-AF65-F5344CB8AC3E}">
        <p14:creationId xmlns:p14="http://schemas.microsoft.com/office/powerpoint/2010/main" val="30619181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696383" y="6603332"/>
            <a:ext cx="10659535"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1" i="0" dirty="0">
                <a:latin typeface="Arial" panose="020B0604020202020204" pitchFamily="34" charset="0"/>
                <a:cs typeface="Arial" panose="020B0604020202020204" pitchFamily="34" charset="0"/>
              </a:rPr>
              <a:t>NCDHHS – Housing Leadership Committee</a:t>
            </a:r>
          </a:p>
          <a:p>
            <a:endParaRPr lang="en-US" sz="900" b="1" i="0" dirty="0">
              <a:latin typeface="Arial" panose="020B0604020202020204" pitchFamily="34" charset="0"/>
              <a:cs typeface="Arial" panose="020B0604020202020204" pitchFamily="34" charset="0"/>
            </a:endParaRPr>
          </a:p>
        </p:txBody>
      </p:sp>
      <p:sp>
        <p:nvSpPr>
          <p:cNvPr id="5" name="Text Placeholder 13"/>
          <p:cNvSpPr txBox="1">
            <a:spLocks/>
          </p:cNvSpPr>
          <p:nvPr userDrawn="1"/>
        </p:nvSpPr>
        <p:spPr>
          <a:xfrm>
            <a:off x="11503025" y="6600158"/>
            <a:ext cx="541867"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sz="900" b="1" i="0" smtClean="0">
                <a:latin typeface="Arial" panose="020B0604020202020204" pitchFamily="34" charset="0"/>
                <a:cs typeface="Arial" panose="020B0604020202020204" pitchFamily="34" charset="0"/>
              </a:rPr>
              <a:pPr/>
              <a:t>‹#›</a:t>
            </a:fld>
            <a:endParaRPr lang="en-US" sz="900"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5419316"/>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9" r:id="rId4"/>
    <p:sldLayoutId id="2147483670" r:id="rId5"/>
  </p:sldLayoutIdLst>
  <p:hf sldNum="0" hdr="0" ft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2" Type="http://schemas.openxmlformats.org/officeDocument/2006/relationships/hyperlink" Target="mailto:Josh.walker@dhhs.nc.gov"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ncdhhs.gov/about/priority-goals/health-equity-portfolio/nc-strategic-housing-plan#:~:text=The%20NC%20Strategic%20Housing%20Plan,experiencing%20homelessness%20o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latonya.agard@ncceh.org" TargetMode="External"/><Relationship Id="rId13" Type="http://schemas.openxmlformats.org/officeDocument/2006/relationships/hyperlink" Target="mailto:laura.hogshead@ncdps.gov" TargetMode="External"/><Relationship Id="rId3" Type="http://schemas.openxmlformats.org/officeDocument/2006/relationships/hyperlink" Target="mailto:detra.purcell@dhhs.nc.gov" TargetMode="External"/><Relationship Id="rId7" Type="http://schemas.openxmlformats.org/officeDocument/2006/relationships/hyperlink" Target="mailto:angela.harperking@dhhs.nc.gov" TargetMode="External"/><Relationship Id="rId12" Type="http://schemas.openxmlformats.org/officeDocument/2006/relationships/hyperlink" Target="mailto:Karen.Wade@dhhs.nc.gov" TargetMode="External"/><Relationship Id="rId2" Type="http://schemas.openxmlformats.org/officeDocument/2006/relationships/hyperlink" Target="mailto:josh.walker@dhhs.nc.gov" TargetMode="External"/><Relationship Id="rId1" Type="http://schemas.openxmlformats.org/officeDocument/2006/relationships/slideLayout" Target="../slideLayouts/slideLayout2.xml"/><Relationship Id="rId6" Type="http://schemas.openxmlformats.org/officeDocument/2006/relationships/hyperlink" Target="mailto:ken.edminster@dhhs.nc.gov" TargetMode="External"/><Relationship Id="rId11" Type="http://schemas.openxmlformats.org/officeDocument/2006/relationships/hyperlink" Target="mailto:deb.goda@dhhs.nc.gov" TargetMode="External"/><Relationship Id="rId5" Type="http://schemas.openxmlformats.org/officeDocument/2006/relationships/hyperlink" Target="mailto:jyates@tacinc.org" TargetMode="External"/><Relationship Id="rId10" Type="http://schemas.openxmlformats.org/officeDocument/2006/relationships/hyperlink" Target="mailto:maria.perez@dhhs.nc.gov" TargetMode="External"/><Relationship Id="rId4" Type="http://schemas.openxmlformats.org/officeDocument/2006/relationships/hyperlink" Target="mailto:pekimball@nchfa.com" TargetMode="External"/><Relationship Id="rId9" Type="http://schemas.openxmlformats.org/officeDocument/2006/relationships/hyperlink" Target="mailto:mleslie@tacinc.org" TargetMode="External"/><Relationship Id="rId14" Type="http://schemas.openxmlformats.org/officeDocument/2006/relationships/hyperlink" Target="mailto:mdorley@tacinc.org"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ncconnect.sharepoint.com/:x:/r/sites/NCStrategicHousingPlan/_layouts/15/Doc2.aspx?action=edit&amp;sourcedoc=%7Bae168204-2571-4d21-907c-0c9b12f369a3%7D&amp;wdOrigin=TEAMS-MAGLEV.teamsSdk_ns.rwc&amp;wdExp=TEAMS-TREATMENT&amp;wdhostclicktime=1726056173489&amp;web=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78994B2-C7E1-4AE3-9144-CCAA1F16A1C4}"/>
              </a:ext>
            </a:extLst>
          </p:cNvPr>
          <p:cNvSpPr>
            <a:spLocks noGrp="1"/>
          </p:cNvSpPr>
          <p:nvPr>
            <p:ph type="body" sz="quarter" idx="10"/>
          </p:nvPr>
        </p:nvSpPr>
        <p:spPr/>
        <p:txBody>
          <a:bodyPr/>
          <a:lstStyle/>
          <a:p>
            <a:endParaRPr lang="en-US"/>
          </a:p>
        </p:txBody>
      </p:sp>
      <p:sp>
        <p:nvSpPr>
          <p:cNvPr id="3" name="Text Placeholder 2">
            <a:extLst>
              <a:ext uri="{FF2B5EF4-FFF2-40B4-BE49-F238E27FC236}">
                <a16:creationId xmlns:a16="http://schemas.microsoft.com/office/drawing/2014/main" id="{A1D0953E-909C-4BF8-B3B7-B630B583BE0E}"/>
              </a:ext>
            </a:extLst>
          </p:cNvPr>
          <p:cNvSpPr>
            <a:spLocks noGrp="1"/>
          </p:cNvSpPr>
          <p:nvPr>
            <p:ph type="body" sz="quarter" idx="11"/>
          </p:nvPr>
        </p:nvSpPr>
        <p:spPr/>
        <p:txBody>
          <a:bodyPr/>
          <a:lstStyle/>
          <a:p>
            <a:endParaRPr lang="en-US"/>
          </a:p>
        </p:txBody>
      </p:sp>
      <p:sp>
        <p:nvSpPr>
          <p:cNvPr id="4" name="Text Placeholder 3">
            <a:extLst>
              <a:ext uri="{FF2B5EF4-FFF2-40B4-BE49-F238E27FC236}">
                <a16:creationId xmlns:a16="http://schemas.microsoft.com/office/drawing/2014/main" id="{171D57E3-25BA-4F86-B26A-C7D3B9722F1B}"/>
              </a:ext>
            </a:extLst>
          </p:cNvPr>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2472533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B8637-24EA-42A4-98CB-7BF561AD9587}"/>
              </a:ext>
            </a:extLst>
          </p:cNvPr>
          <p:cNvSpPr>
            <a:spLocks noGrp="1"/>
          </p:cNvSpPr>
          <p:nvPr>
            <p:ph type="title"/>
          </p:nvPr>
        </p:nvSpPr>
        <p:spPr>
          <a:xfrm>
            <a:off x="836083" y="536067"/>
            <a:ext cx="10457689" cy="548640"/>
          </a:xfrm>
        </p:spPr>
        <p:txBody>
          <a:bodyPr/>
          <a:lstStyle/>
          <a:p>
            <a:r>
              <a:rPr lang="en-US" dirty="0"/>
              <a:t>Non-Development Workgroup</a:t>
            </a:r>
          </a:p>
        </p:txBody>
      </p:sp>
      <p:sp>
        <p:nvSpPr>
          <p:cNvPr id="3" name="Text Placeholder 2">
            <a:extLst>
              <a:ext uri="{FF2B5EF4-FFF2-40B4-BE49-F238E27FC236}">
                <a16:creationId xmlns:a16="http://schemas.microsoft.com/office/drawing/2014/main" id="{31659889-9697-4E45-A671-C165EFB19CEC}"/>
              </a:ext>
            </a:extLst>
          </p:cNvPr>
          <p:cNvSpPr>
            <a:spLocks noGrp="1"/>
          </p:cNvSpPr>
          <p:nvPr>
            <p:ph type="body" sz="quarter" idx="10"/>
          </p:nvPr>
        </p:nvSpPr>
        <p:spPr>
          <a:xfrm>
            <a:off x="836083" y="2093933"/>
            <a:ext cx="10517717" cy="4228000"/>
          </a:xfrm>
        </p:spPr>
        <p:txBody>
          <a:bodyPr/>
          <a:lstStyle/>
          <a:p>
            <a:pPr marL="0" indent="0">
              <a:buNone/>
            </a:pPr>
            <a:r>
              <a:rPr lang="en-US" sz="1500" dirty="0">
                <a:effectLst/>
                <a:latin typeface="+mn-lt"/>
                <a:ea typeface="Calibri" panose="020F0502020204030204" pitchFamily="34" charset="0"/>
                <a:cs typeface="Times New Roman" panose="02020603050405020304" pitchFamily="18" charset="0"/>
              </a:rPr>
              <a:t>Group Activity</a:t>
            </a:r>
          </a:p>
          <a:p>
            <a:pPr marL="633413" lvl="1" indent="-342900">
              <a:buFont typeface="Arial" panose="020B0604020202020204" pitchFamily="34" charset="0"/>
              <a:buChar char="•"/>
            </a:pPr>
            <a:r>
              <a:rPr lang="en-US" sz="1500" b="0" dirty="0">
                <a:latin typeface="+mn-lt"/>
                <a:ea typeface="Calibri" panose="020F0502020204030204" pitchFamily="34" charset="0"/>
                <a:cs typeface="Times New Roman" panose="02020603050405020304" pitchFamily="18" charset="0"/>
              </a:rPr>
              <a:t>Workgroup has held 4 meetings</a:t>
            </a:r>
          </a:p>
          <a:p>
            <a:pPr marL="633413" lvl="1" indent="-342900">
              <a:buFont typeface="Arial" panose="020B0604020202020204" pitchFamily="34" charset="0"/>
              <a:buChar char="•"/>
            </a:pPr>
            <a:r>
              <a:rPr lang="en-US" sz="1500" b="0" dirty="0">
                <a:effectLst/>
                <a:latin typeface="+mn-lt"/>
                <a:ea typeface="Calibri" panose="020F0502020204030204" pitchFamily="34" charset="0"/>
                <a:cs typeface="Times New Roman" panose="02020603050405020304" pitchFamily="18" charset="0"/>
              </a:rPr>
              <a:t>Provided </a:t>
            </a:r>
            <a:r>
              <a:rPr lang="en-US" sz="1500" b="0" dirty="0">
                <a:latin typeface="+mn-lt"/>
                <a:ea typeface="Calibri" panose="020F0502020204030204" pitchFamily="34" charset="0"/>
                <a:cs typeface="Times New Roman" panose="02020603050405020304" pitchFamily="18" charset="0"/>
              </a:rPr>
              <a:t>overview and introduction to the plan and workgroup goals to members</a:t>
            </a:r>
            <a:endParaRPr lang="en-US" sz="1500" b="0" dirty="0">
              <a:effectLst/>
              <a:latin typeface="+mn-lt"/>
              <a:ea typeface="Calibri" panose="020F0502020204030204" pitchFamily="34" charset="0"/>
              <a:cs typeface="Times New Roman" panose="02020603050405020304" pitchFamily="18" charset="0"/>
            </a:endParaRPr>
          </a:p>
          <a:p>
            <a:pPr marL="0" indent="0">
              <a:buNone/>
            </a:pPr>
            <a:r>
              <a:rPr lang="en-US" sz="1500" dirty="0">
                <a:effectLst/>
                <a:latin typeface="+mn-lt"/>
                <a:ea typeface="Calibri" panose="020F0502020204030204" pitchFamily="34" charset="0"/>
                <a:cs typeface="Times New Roman" panose="02020603050405020304" pitchFamily="18" charset="0"/>
              </a:rPr>
              <a:t>Progress</a:t>
            </a:r>
          </a:p>
          <a:p>
            <a:pPr marL="633413" lvl="1" indent="-342900">
              <a:buFont typeface="Arial" panose="020B0604020202020204" pitchFamily="34" charset="0"/>
              <a:buChar char="•"/>
            </a:pPr>
            <a:r>
              <a:rPr lang="en-US" sz="1500" b="0" dirty="0">
                <a:effectLst/>
                <a:latin typeface="+mn-lt"/>
                <a:ea typeface="Calibri" panose="020F0502020204030204" pitchFamily="34" charset="0"/>
                <a:cs typeface="Times New Roman" panose="02020603050405020304" pitchFamily="18" charset="0"/>
              </a:rPr>
              <a:t>Created 3 working committees: Admin, Data, and Peer Services</a:t>
            </a:r>
          </a:p>
          <a:p>
            <a:pPr marL="633413" lvl="1" indent="-342900">
              <a:buFont typeface="Arial" panose="020B0604020202020204" pitchFamily="34" charset="0"/>
              <a:buChar char="•"/>
            </a:pPr>
            <a:r>
              <a:rPr lang="en-US" sz="1500" b="0" dirty="0">
                <a:effectLst/>
                <a:latin typeface="+mn-lt"/>
                <a:ea typeface="Calibri" panose="020F0502020204030204" pitchFamily="34" charset="0"/>
                <a:cs typeface="Times New Roman" panose="02020603050405020304" pitchFamily="18" charset="0"/>
              </a:rPr>
              <a:t>Started discussing baseline data</a:t>
            </a:r>
          </a:p>
          <a:p>
            <a:pPr marL="633413" lvl="1" indent="-342900">
              <a:buFont typeface="Arial" panose="020B0604020202020204" pitchFamily="34" charset="0"/>
              <a:buChar char="•"/>
            </a:pPr>
            <a:r>
              <a:rPr lang="en-US" sz="1500" b="0" dirty="0">
                <a:latin typeface="+mn-lt"/>
                <a:ea typeface="Calibri" panose="020F0502020204030204" pitchFamily="34" charset="0"/>
                <a:cs typeface="Times New Roman" panose="02020603050405020304" pitchFamily="18" charset="0"/>
              </a:rPr>
              <a:t>Current efforts underway to partner more effectively with PHA’s for Special Purpose Vouchers, particularly Mainstream vouchers</a:t>
            </a:r>
            <a:r>
              <a:rPr lang="en-US" sz="1500" b="0" dirty="0">
                <a:effectLst/>
                <a:latin typeface="+mn-lt"/>
                <a:ea typeface="Calibri" panose="020F0502020204030204" pitchFamily="34" charset="0"/>
                <a:cs typeface="Times New Roman" panose="02020603050405020304" pitchFamily="18" charset="0"/>
              </a:rPr>
              <a:t> </a:t>
            </a:r>
          </a:p>
          <a:p>
            <a:pPr marL="0" indent="0">
              <a:buNone/>
            </a:pPr>
            <a:r>
              <a:rPr lang="en-US" sz="1500" dirty="0">
                <a:effectLst/>
                <a:latin typeface="+mn-lt"/>
                <a:ea typeface="Calibri" panose="020F0502020204030204" pitchFamily="34" charset="0"/>
                <a:cs typeface="Times New Roman" panose="02020603050405020304" pitchFamily="18" charset="0"/>
              </a:rPr>
              <a:t>Challenges </a:t>
            </a:r>
          </a:p>
          <a:p>
            <a:pPr marL="633413" lvl="1" indent="-342900">
              <a:buFont typeface="Arial" panose="020B0604020202020204" pitchFamily="34" charset="0"/>
              <a:buChar char="•"/>
            </a:pPr>
            <a:r>
              <a:rPr lang="en-US" sz="1500" b="0" dirty="0">
                <a:latin typeface="+mn-lt"/>
                <a:ea typeface="Calibri" panose="020F0502020204030204" pitchFamily="34" charset="0"/>
                <a:cs typeface="Times New Roman" panose="02020603050405020304" pitchFamily="18" charset="0"/>
              </a:rPr>
              <a:t>Not Applicable </a:t>
            </a:r>
          </a:p>
          <a:p>
            <a:pPr marL="0" indent="0">
              <a:buNone/>
            </a:pPr>
            <a:r>
              <a:rPr lang="en-US" sz="1500" dirty="0">
                <a:effectLst/>
                <a:latin typeface="+mn-lt"/>
                <a:ea typeface="Calibri" panose="020F0502020204030204" pitchFamily="34" charset="0"/>
                <a:cs typeface="Times New Roman" panose="02020603050405020304" pitchFamily="18" charset="0"/>
              </a:rPr>
              <a:t>Looking Forward</a:t>
            </a:r>
          </a:p>
          <a:p>
            <a:pPr marL="633413" lvl="1" indent="-342900">
              <a:buFont typeface="Arial" panose="020B0604020202020204" pitchFamily="34" charset="0"/>
              <a:buChar char="•"/>
            </a:pPr>
            <a:r>
              <a:rPr lang="en-US" sz="1500" b="0" dirty="0">
                <a:latin typeface="+mn-lt"/>
                <a:ea typeface="Calibri" panose="020F0502020204030204" pitchFamily="34" charset="0"/>
                <a:cs typeface="Times New Roman" panose="02020603050405020304" pitchFamily="18" charset="0"/>
              </a:rPr>
              <a:t>Working committees will start meeting to strategize on both goals and baseline data</a:t>
            </a:r>
            <a:endParaRPr lang="en-US" sz="1500" b="0" dirty="0">
              <a:latin typeface="+mn-lt"/>
            </a:endParaRPr>
          </a:p>
        </p:txBody>
      </p:sp>
      <p:sp>
        <p:nvSpPr>
          <p:cNvPr id="4" name="Text Placeholder 3">
            <a:extLst>
              <a:ext uri="{FF2B5EF4-FFF2-40B4-BE49-F238E27FC236}">
                <a16:creationId xmlns:a16="http://schemas.microsoft.com/office/drawing/2014/main" id="{F615AFB0-7233-4244-A065-7C62D9152014}"/>
              </a:ext>
            </a:extLst>
          </p:cNvPr>
          <p:cNvSpPr txBox="1">
            <a:spLocks/>
          </p:cNvSpPr>
          <p:nvPr/>
        </p:nvSpPr>
        <p:spPr>
          <a:xfrm>
            <a:off x="838200" y="1335573"/>
            <a:ext cx="10517717" cy="1212895"/>
          </a:xfrm>
          <a:prstGeom prst="rect">
            <a:avLst/>
          </a:prstGeom>
        </p:spPr>
        <p:txBody>
          <a:bodyPr>
            <a:noAutofit/>
          </a:bodyPr>
          <a:lstStyle>
            <a:lvl1pPr marL="228600" indent="-228600" algn="l" defTabSz="685800" rtl="0" eaLnBrk="1" latinLnBrk="0" hangingPunct="1">
              <a:lnSpc>
                <a:spcPct val="100000"/>
              </a:lnSpc>
              <a:spcBef>
                <a:spcPts val="0"/>
              </a:spcBef>
              <a:buFont typeface="+mj-lt"/>
              <a:buAutoNum type="romanUcPeriod"/>
              <a:defRPr sz="2000" b="1" i="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76263" indent="-233363" algn="l" defTabSz="685800" rtl="0" eaLnBrk="1" latinLnBrk="0" hangingPunct="1">
              <a:lnSpc>
                <a:spcPct val="100000"/>
              </a:lnSpc>
              <a:spcBef>
                <a:spcPts val="0"/>
              </a:spcBef>
              <a:buFont typeface="Franklin Gothic Medium" panose="020B0603020102020204" pitchFamily="34" charset="0"/>
              <a:buChar char="−"/>
              <a:defRPr sz="2000" b="1" i="0" kern="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973138" indent="-228600" algn="l" defTabSz="685800" rtl="0" eaLnBrk="1" latinLnBrk="0" hangingPunct="1">
              <a:lnSpc>
                <a:spcPct val="100000"/>
              </a:lnSpc>
              <a:spcBef>
                <a:spcPts val="0"/>
              </a:spcBef>
              <a:buFont typeface="Arial" panose="020B0604020202020204" pitchFamily="34" charset="0"/>
              <a:buChar char="•"/>
              <a:defRPr sz="2000" b="1" i="0" kern="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Franklin Gothic Medium" panose="020B0603020102020204" pitchFamily="34"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Franklin Gothic Medium" panose="020B06030201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dirty="0"/>
              <a:t>Workgroup Leads: Ken Edminster, Angela Harper King, Dr. Latonya </a:t>
            </a:r>
            <a:r>
              <a:rPr lang="en-US" dirty="0" err="1"/>
              <a:t>Agard</a:t>
            </a:r>
            <a:endParaRPr lang="en-US" dirty="0"/>
          </a:p>
          <a:p>
            <a:pPr marL="0" indent="0">
              <a:buNone/>
            </a:pPr>
            <a:r>
              <a:rPr lang="en-US" dirty="0"/>
              <a:t>TAC Support: Matthew Leslie</a:t>
            </a:r>
          </a:p>
        </p:txBody>
      </p:sp>
      <p:grpSp>
        <p:nvGrpSpPr>
          <p:cNvPr id="5" name="Group 4">
            <a:extLst>
              <a:ext uri="{FF2B5EF4-FFF2-40B4-BE49-F238E27FC236}">
                <a16:creationId xmlns:a16="http://schemas.microsoft.com/office/drawing/2014/main" id="{ACE1F8A6-24FC-408D-9EC5-E158EA4C25E9}"/>
              </a:ext>
            </a:extLst>
          </p:cNvPr>
          <p:cNvGrpSpPr/>
          <p:nvPr/>
        </p:nvGrpSpPr>
        <p:grpSpPr>
          <a:xfrm>
            <a:off x="8895644" y="11225"/>
            <a:ext cx="3296356" cy="699975"/>
            <a:chOff x="8873657" y="-99937"/>
            <a:chExt cx="2924322" cy="675443"/>
          </a:xfrm>
        </p:grpSpPr>
        <p:sp>
          <p:nvSpPr>
            <p:cNvPr id="6" name="Rectangle 5">
              <a:extLst>
                <a:ext uri="{FF2B5EF4-FFF2-40B4-BE49-F238E27FC236}">
                  <a16:creationId xmlns:a16="http://schemas.microsoft.com/office/drawing/2014/main" id="{9B0618A2-BDCA-4649-899A-2992871698D8}"/>
                </a:ext>
              </a:extLst>
            </p:cNvPr>
            <p:cNvSpPr/>
            <p:nvPr/>
          </p:nvSpPr>
          <p:spPr>
            <a:xfrm>
              <a:off x="8873657" y="-99937"/>
              <a:ext cx="2897136" cy="457200"/>
            </a:xfrm>
            <a:prstGeom prst="rect">
              <a:avLst/>
            </a:prstGeom>
            <a:solidFill>
              <a:schemeClr val="bg1"/>
            </a:solidFill>
            <a:ln w="190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457200" rIns="274320" rtlCol="0" anchor="ctr"/>
            <a:lstStyle/>
            <a:p>
              <a:endParaRPr lang="en-US" sz="1400" dirty="0">
                <a:solidFill>
                  <a:schemeClr val="tx1"/>
                </a:solidFill>
              </a:endParaRPr>
            </a:p>
          </p:txBody>
        </p:sp>
        <p:grpSp>
          <p:nvGrpSpPr>
            <p:cNvPr id="7" name="Group 133">
              <a:extLst>
                <a:ext uri="{FF2B5EF4-FFF2-40B4-BE49-F238E27FC236}">
                  <a16:creationId xmlns:a16="http://schemas.microsoft.com/office/drawing/2014/main" id="{B186082A-498A-47A1-8DED-5EDEFBBD8CB2}"/>
                </a:ext>
              </a:extLst>
            </p:cNvPr>
            <p:cNvGrpSpPr>
              <a:grpSpLocks noChangeAspect="1"/>
            </p:cNvGrpSpPr>
            <p:nvPr/>
          </p:nvGrpSpPr>
          <p:grpSpPr bwMode="auto">
            <a:xfrm>
              <a:off x="8986398" y="29524"/>
              <a:ext cx="422136" cy="545982"/>
              <a:chOff x="5394" y="2926"/>
              <a:chExt cx="559" cy="723"/>
            </a:xfrm>
            <a:solidFill>
              <a:srgbClr val="000000"/>
            </a:solidFill>
          </p:grpSpPr>
          <p:sp>
            <p:nvSpPr>
              <p:cNvPr id="9" name="Freeform 134">
                <a:extLst>
                  <a:ext uri="{FF2B5EF4-FFF2-40B4-BE49-F238E27FC236}">
                    <a16:creationId xmlns:a16="http://schemas.microsoft.com/office/drawing/2014/main" id="{F8E372A3-D203-4644-B3BC-5EF9C890CE80}"/>
                  </a:ext>
                </a:extLst>
              </p:cNvPr>
              <p:cNvSpPr>
                <a:spLocks/>
              </p:cNvSpPr>
              <p:nvPr/>
            </p:nvSpPr>
            <p:spPr bwMode="auto">
              <a:xfrm>
                <a:off x="5650" y="2995"/>
                <a:ext cx="285" cy="249"/>
              </a:xfrm>
              <a:custGeom>
                <a:avLst/>
                <a:gdLst>
                  <a:gd name="T0" fmla="*/ 90 w 192"/>
                  <a:gd name="T1" fmla="*/ 168 h 168"/>
                  <a:gd name="T2" fmla="*/ 87 w 192"/>
                  <a:gd name="T3" fmla="*/ 168 h 168"/>
                  <a:gd name="T4" fmla="*/ 84 w 192"/>
                  <a:gd name="T5" fmla="*/ 162 h 168"/>
                  <a:gd name="T6" fmla="*/ 84 w 192"/>
                  <a:gd name="T7" fmla="*/ 120 h 168"/>
                  <a:gd name="T8" fmla="*/ 72 w 192"/>
                  <a:gd name="T9" fmla="*/ 120 h 168"/>
                  <a:gd name="T10" fmla="*/ 72 w 192"/>
                  <a:gd name="T11" fmla="*/ 108 h 168"/>
                  <a:gd name="T12" fmla="*/ 90 w 192"/>
                  <a:gd name="T13" fmla="*/ 108 h 168"/>
                  <a:gd name="T14" fmla="*/ 96 w 192"/>
                  <a:gd name="T15" fmla="*/ 114 h 168"/>
                  <a:gd name="T16" fmla="*/ 96 w 192"/>
                  <a:gd name="T17" fmla="*/ 148 h 168"/>
                  <a:gd name="T18" fmla="*/ 138 w 192"/>
                  <a:gd name="T19" fmla="*/ 110 h 168"/>
                  <a:gd name="T20" fmla="*/ 142 w 192"/>
                  <a:gd name="T21" fmla="*/ 108 h 168"/>
                  <a:gd name="T22" fmla="*/ 180 w 192"/>
                  <a:gd name="T23" fmla="*/ 108 h 168"/>
                  <a:gd name="T24" fmla="*/ 180 w 192"/>
                  <a:gd name="T25" fmla="*/ 12 h 168"/>
                  <a:gd name="T26" fmla="*/ 12 w 192"/>
                  <a:gd name="T27" fmla="*/ 12 h 168"/>
                  <a:gd name="T28" fmla="*/ 12 w 192"/>
                  <a:gd name="T29" fmla="*/ 54 h 168"/>
                  <a:gd name="T30" fmla="*/ 0 w 192"/>
                  <a:gd name="T31" fmla="*/ 54 h 168"/>
                  <a:gd name="T32" fmla="*/ 0 w 192"/>
                  <a:gd name="T33" fmla="*/ 6 h 168"/>
                  <a:gd name="T34" fmla="*/ 6 w 192"/>
                  <a:gd name="T35" fmla="*/ 0 h 168"/>
                  <a:gd name="T36" fmla="*/ 186 w 192"/>
                  <a:gd name="T37" fmla="*/ 0 h 168"/>
                  <a:gd name="T38" fmla="*/ 192 w 192"/>
                  <a:gd name="T39" fmla="*/ 6 h 168"/>
                  <a:gd name="T40" fmla="*/ 192 w 192"/>
                  <a:gd name="T41" fmla="*/ 114 h 168"/>
                  <a:gd name="T42" fmla="*/ 186 w 192"/>
                  <a:gd name="T43" fmla="*/ 120 h 168"/>
                  <a:gd name="T44" fmla="*/ 144 w 192"/>
                  <a:gd name="T45" fmla="*/ 120 h 168"/>
                  <a:gd name="T46" fmla="*/ 94 w 192"/>
                  <a:gd name="T47" fmla="*/ 166 h 168"/>
                  <a:gd name="T48" fmla="*/ 90 w 192"/>
                  <a:gd name="T49"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2" h="168">
                    <a:moveTo>
                      <a:pt x="90" y="168"/>
                    </a:moveTo>
                    <a:cubicBezTo>
                      <a:pt x="89" y="168"/>
                      <a:pt x="88" y="168"/>
                      <a:pt x="87" y="168"/>
                    </a:cubicBezTo>
                    <a:cubicBezTo>
                      <a:pt x="85" y="167"/>
                      <a:pt x="84" y="164"/>
                      <a:pt x="84" y="162"/>
                    </a:cubicBezTo>
                    <a:cubicBezTo>
                      <a:pt x="84" y="120"/>
                      <a:pt x="84" y="120"/>
                      <a:pt x="84" y="120"/>
                    </a:cubicBezTo>
                    <a:cubicBezTo>
                      <a:pt x="72" y="120"/>
                      <a:pt x="72" y="120"/>
                      <a:pt x="72" y="120"/>
                    </a:cubicBezTo>
                    <a:cubicBezTo>
                      <a:pt x="72" y="108"/>
                      <a:pt x="72" y="108"/>
                      <a:pt x="72" y="108"/>
                    </a:cubicBezTo>
                    <a:cubicBezTo>
                      <a:pt x="90" y="108"/>
                      <a:pt x="90" y="108"/>
                      <a:pt x="90" y="108"/>
                    </a:cubicBezTo>
                    <a:cubicBezTo>
                      <a:pt x="93" y="108"/>
                      <a:pt x="96" y="111"/>
                      <a:pt x="96" y="114"/>
                    </a:cubicBezTo>
                    <a:cubicBezTo>
                      <a:pt x="96" y="148"/>
                      <a:pt x="96" y="148"/>
                      <a:pt x="96" y="148"/>
                    </a:cubicBezTo>
                    <a:cubicBezTo>
                      <a:pt x="138" y="110"/>
                      <a:pt x="138" y="110"/>
                      <a:pt x="138" y="110"/>
                    </a:cubicBezTo>
                    <a:cubicBezTo>
                      <a:pt x="139" y="109"/>
                      <a:pt x="140" y="108"/>
                      <a:pt x="142" y="108"/>
                    </a:cubicBezTo>
                    <a:cubicBezTo>
                      <a:pt x="180" y="108"/>
                      <a:pt x="180" y="108"/>
                      <a:pt x="180" y="108"/>
                    </a:cubicBezTo>
                    <a:cubicBezTo>
                      <a:pt x="180" y="12"/>
                      <a:pt x="180" y="12"/>
                      <a:pt x="180" y="12"/>
                    </a:cubicBezTo>
                    <a:cubicBezTo>
                      <a:pt x="12" y="12"/>
                      <a:pt x="12" y="12"/>
                      <a:pt x="12" y="12"/>
                    </a:cubicBezTo>
                    <a:cubicBezTo>
                      <a:pt x="12" y="54"/>
                      <a:pt x="12" y="54"/>
                      <a:pt x="12" y="54"/>
                    </a:cubicBezTo>
                    <a:cubicBezTo>
                      <a:pt x="0" y="54"/>
                      <a:pt x="0" y="54"/>
                      <a:pt x="0" y="54"/>
                    </a:cubicBezTo>
                    <a:cubicBezTo>
                      <a:pt x="0" y="6"/>
                      <a:pt x="0" y="6"/>
                      <a:pt x="0" y="6"/>
                    </a:cubicBezTo>
                    <a:cubicBezTo>
                      <a:pt x="0" y="3"/>
                      <a:pt x="3" y="0"/>
                      <a:pt x="6" y="0"/>
                    </a:cubicBezTo>
                    <a:cubicBezTo>
                      <a:pt x="186" y="0"/>
                      <a:pt x="186" y="0"/>
                      <a:pt x="186" y="0"/>
                    </a:cubicBezTo>
                    <a:cubicBezTo>
                      <a:pt x="189" y="0"/>
                      <a:pt x="192" y="3"/>
                      <a:pt x="192" y="6"/>
                    </a:cubicBezTo>
                    <a:cubicBezTo>
                      <a:pt x="192" y="114"/>
                      <a:pt x="192" y="114"/>
                      <a:pt x="192" y="114"/>
                    </a:cubicBezTo>
                    <a:cubicBezTo>
                      <a:pt x="192" y="117"/>
                      <a:pt x="189" y="120"/>
                      <a:pt x="186" y="120"/>
                    </a:cubicBezTo>
                    <a:cubicBezTo>
                      <a:pt x="144" y="120"/>
                      <a:pt x="144" y="120"/>
                      <a:pt x="144" y="120"/>
                    </a:cubicBezTo>
                    <a:cubicBezTo>
                      <a:pt x="94" y="166"/>
                      <a:pt x="94" y="166"/>
                      <a:pt x="94" y="166"/>
                    </a:cubicBezTo>
                    <a:cubicBezTo>
                      <a:pt x="93" y="167"/>
                      <a:pt x="91" y="168"/>
                      <a:pt x="90"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0" name="Rectangle 135">
                <a:extLst>
                  <a:ext uri="{FF2B5EF4-FFF2-40B4-BE49-F238E27FC236}">
                    <a16:creationId xmlns:a16="http://schemas.microsoft.com/office/drawing/2014/main" id="{1505C1E1-44F1-456A-B7D5-9A774A2E3799}"/>
                  </a:ext>
                </a:extLst>
              </p:cNvPr>
              <p:cNvSpPr>
                <a:spLocks noChangeArrowheads="1"/>
              </p:cNvSpPr>
              <p:nvPr/>
            </p:nvSpPr>
            <p:spPr bwMode="auto">
              <a:xfrm>
                <a:off x="5846" y="3084"/>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1" name="Rectangle 136">
                <a:extLst>
                  <a:ext uri="{FF2B5EF4-FFF2-40B4-BE49-F238E27FC236}">
                    <a16:creationId xmlns:a16="http://schemas.microsoft.com/office/drawing/2014/main" id="{E16CE70E-E815-4F1B-9714-889000B4BD50}"/>
                  </a:ext>
                </a:extLst>
              </p:cNvPr>
              <p:cNvSpPr>
                <a:spLocks noChangeArrowheads="1"/>
              </p:cNvSpPr>
              <p:nvPr/>
            </p:nvSpPr>
            <p:spPr bwMode="auto">
              <a:xfrm>
                <a:off x="5793" y="3084"/>
                <a:ext cx="17"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2" name="Rectangle 137">
                <a:extLst>
                  <a:ext uri="{FF2B5EF4-FFF2-40B4-BE49-F238E27FC236}">
                    <a16:creationId xmlns:a16="http://schemas.microsoft.com/office/drawing/2014/main" id="{1A168DC5-19FC-4CED-982D-91063691EA53}"/>
                  </a:ext>
                </a:extLst>
              </p:cNvPr>
              <p:cNvSpPr>
                <a:spLocks noChangeArrowheads="1"/>
              </p:cNvSpPr>
              <p:nvPr/>
            </p:nvSpPr>
            <p:spPr bwMode="auto">
              <a:xfrm>
                <a:off x="5935" y="3631"/>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3" name="Freeform 138">
                <a:extLst>
                  <a:ext uri="{FF2B5EF4-FFF2-40B4-BE49-F238E27FC236}">
                    <a16:creationId xmlns:a16="http://schemas.microsoft.com/office/drawing/2014/main" id="{7959CA82-DCC3-4D85-ADA5-0873C8A2C926}"/>
                  </a:ext>
                </a:extLst>
              </p:cNvPr>
              <p:cNvSpPr>
                <a:spLocks noEditPoints="1"/>
              </p:cNvSpPr>
              <p:nvPr/>
            </p:nvSpPr>
            <p:spPr bwMode="auto">
              <a:xfrm>
                <a:off x="5394" y="2926"/>
                <a:ext cx="285" cy="302"/>
              </a:xfrm>
              <a:custGeom>
                <a:avLst/>
                <a:gdLst>
                  <a:gd name="T0" fmla="*/ 186 w 192"/>
                  <a:gd name="T1" fmla="*/ 204 h 204"/>
                  <a:gd name="T2" fmla="*/ 6 w 192"/>
                  <a:gd name="T3" fmla="*/ 204 h 204"/>
                  <a:gd name="T4" fmla="*/ 0 w 192"/>
                  <a:gd name="T5" fmla="*/ 198 h 204"/>
                  <a:gd name="T6" fmla="*/ 0 w 192"/>
                  <a:gd name="T7" fmla="*/ 168 h 204"/>
                  <a:gd name="T8" fmla="*/ 25 w 192"/>
                  <a:gd name="T9" fmla="*/ 147 h 204"/>
                  <a:gd name="T10" fmla="*/ 66 w 192"/>
                  <a:gd name="T11" fmla="*/ 128 h 204"/>
                  <a:gd name="T12" fmla="*/ 66 w 192"/>
                  <a:gd name="T13" fmla="*/ 111 h 204"/>
                  <a:gd name="T14" fmla="*/ 54 w 192"/>
                  <a:gd name="T15" fmla="*/ 83 h 204"/>
                  <a:gd name="T16" fmla="*/ 45 w 192"/>
                  <a:gd name="T17" fmla="*/ 66 h 204"/>
                  <a:gd name="T18" fmla="*/ 52 w 192"/>
                  <a:gd name="T19" fmla="*/ 50 h 204"/>
                  <a:gd name="T20" fmla="*/ 49 w 192"/>
                  <a:gd name="T21" fmla="*/ 22 h 204"/>
                  <a:gd name="T22" fmla="*/ 61 w 192"/>
                  <a:gd name="T23" fmla="*/ 18 h 204"/>
                  <a:gd name="T24" fmla="*/ 101 w 192"/>
                  <a:gd name="T25" fmla="*/ 0 h 204"/>
                  <a:gd name="T26" fmla="*/ 142 w 192"/>
                  <a:gd name="T27" fmla="*/ 23 h 204"/>
                  <a:gd name="T28" fmla="*/ 139 w 192"/>
                  <a:gd name="T29" fmla="*/ 51 h 204"/>
                  <a:gd name="T30" fmla="*/ 142 w 192"/>
                  <a:gd name="T31" fmla="*/ 54 h 204"/>
                  <a:gd name="T32" fmla="*/ 144 w 192"/>
                  <a:gd name="T33" fmla="*/ 65 h 204"/>
                  <a:gd name="T34" fmla="*/ 137 w 192"/>
                  <a:gd name="T35" fmla="*/ 82 h 204"/>
                  <a:gd name="T36" fmla="*/ 126 w 192"/>
                  <a:gd name="T37" fmla="*/ 111 h 204"/>
                  <a:gd name="T38" fmla="*/ 126 w 192"/>
                  <a:gd name="T39" fmla="*/ 128 h 204"/>
                  <a:gd name="T40" fmla="*/ 167 w 192"/>
                  <a:gd name="T41" fmla="*/ 147 h 204"/>
                  <a:gd name="T42" fmla="*/ 192 w 192"/>
                  <a:gd name="T43" fmla="*/ 168 h 204"/>
                  <a:gd name="T44" fmla="*/ 192 w 192"/>
                  <a:gd name="T45" fmla="*/ 198 h 204"/>
                  <a:gd name="T46" fmla="*/ 186 w 192"/>
                  <a:gd name="T47" fmla="*/ 204 h 204"/>
                  <a:gd name="T48" fmla="*/ 12 w 192"/>
                  <a:gd name="T49" fmla="*/ 192 h 204"/>
                  <a:gd name="T50" fmla="*/ 180 w 192"/>
                  <a:gd name="T51" fmla="*/ 192 h 204"/>
                  <a:gd name="T52" fmla="*/ 180 w 192"/>
                  <a:gd name="T53" fmla="*/ 169 h 204"/>
                  <a:gd name="T54" fmla="*/ 118 w 192"/>
                  <a:gd name="T55" fmla="*/ 138 h 204"/>
                  <a:gd name="T56" fmla="*/ 114 w 192"/>
                  <a:gd name="T57" fmla="*/ 132 h 204"/>
                  <a:gd name="T58" fmla="*/ 114 w 192"/>
                  <a:gd name="T59" fmla="*/ 108 h 204"/>
                  <a:gd name="T60" fmla="*/ 118 w 192"/>
                  <a:gd name="T61" fmla="*/ 102 h 204"/>
                  <a:gd name="T62" fmla="*/ 118 w 192"/>
                  <a:gd name="T63" fmla="*/ 102 h 204"/>
                  <a:gd name="T64" fmla="*/ 125 w 192"/>
                  <a:gd name="T65" fmla="*/ 78 h 204"/>
                  <a:gd name="T66" fmla="*/ 130 w 192"/>
                  <a:gd name="T67" fmla="*/ 72 h 204"/>
                  <a:gd name="T68" fmla="*/ 132 w 192"/>
                  <a:gd name="T69" fmla="*/ 61 h 204"/>
                  <a:gd name="T70" fmla="*/ 131 w 192"/>
                  <a:gd name="T71" fmla="*/ 60 h 204"/>
                  <a:gd name="T72" fmla="*/ 125 w 192"/>
                  <a:gd name="T73" fmla="*/ 54 h 204"/>
                  <a:gd name="T74" fmla="*/ 127 w 192"/>
                  <a:gd name="T75" fmla="*/ 48 h 204"/>
                  <a:gd name="T76" fmla="*/ 130 w 192"/>
                  <a:gd name="T77" fmla="*/ 25 h 204"/>
                  <a:gd name="T78" fmla="*/ 101 w 192"/>
                  <a:gd name="T79" fmla="*/ 12 h 204"/>
                  <a:gd name="T80" fmla="*/ 71 w 192"/>
                  <a:gd name="T81" fmla="*/ 25 h 204"/>
                  <a:gd name="T82" fmla="*/ 64 w 192"/>
                  <a:gd name="T83" fmla="*/ 30 h 204"/>
                  <a:gd name="T84" fmla="*/ 58 w 192"/>
                  <a:gd name="T85" fmla="*/ 30 h 204"/>
                  <a:gd name="T86" fmla="*/ 63 w 192"/>
                  <a:gd name="T87" fmla="*/ 46 h 204"/>
                  <a:gd name="T88" fmla="*/ 66 w 192"/>
                  <a:gd name="T89" fmla="*/ 54 h 204"/>
                  <a:gd name="T90" fmla="*/ 60 w 192"/>
                  <a:gd name="T91" fmla="*/ 60 h 204"/>
                  <a:gd name="T92" fmla="*/ 57 w 192"/>
                  <a:gd name="T93" fmla="*/ 66 h 204"/>
                  <a:gd name="T94" fmla="*/ 60 w 192"/>
                  <a:gd name="T95" fmla="*/ 72 h 204"/>
                  <a:gd name="T96" fmla="*/ 66 w 192"/>
                  <a:gd name="T97" fmla="*/ 78 h 204"/>
                  <a:gd name="T98" fmla="*/ 74 w 192"/>
                  <a:gd name="T99" fmla="*/ 102 h 204"/>
                  <a:gd name="T100" fmla="*/ 78 w 192"/>
                  <a:gd name="T101" fmla="*/ 108 h 204"/>
                  <a:gd name="T102" fmla="*/ 78 w 192"/>
                  <a:gd name="T103" fmla="*/ 132 h 204"/>
                  <a:gd name="T104" fmla="*/ 74 w 192"/>
                  <a:gd name="T105" fmla="*/ 138 h 204"/>
                  <a:gd name="T106" fmla="*/ 12 w 192"/>
                  <a:gd name="T107" fmla="*/ 169 h 204"/>
                  <a:gd name="T108" fmla="*/ 12 w 192"/>
                  <a:gd name="T109" fmla="*/ 192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2" h="204">
                    <a:moveTo>
                      <a:pt x="186" y="204"/>
                    </a:moveTo>
                    <a:cubicBezTo>
                      <a:pt x="6" y="204"/>
                      <a:pt x="6" y="204"/>
                      <a:pt x="6" y="204"/>
                    </a:cubicBezTo>
                    <a:cubicBezTo>
                      <a:pt x="3" y="204"/>
                      <a:pt x="0" y="201"/>
                      <a:pt x="0" y="198"/>
                    </a:cubicBezTo>
                    <a:cubicBezTo>
                      <a:pt x="0" y="168"/>
                      <a:pt x="0" y="168"/>
                      <a:pt x="0" y="168"/>
                    </a:cubicBezTo>
                    <a:cubicBezTo>
                      <a:pt x="0" y="164"/>
                      <a:pt x="2" y="159"/>
                      <a:pt x="25" y="147"/>
                    </a:cubicBezTo>
                    <a:cubicBezTo>
                      <a:pt x="36" y="141"/>
                      <a:pt x="51" y="134"/>
                      <a:pt x="66" y="128"/>
                    </a:cubicBezTo>
                    <a:cubicBezTo>
                      <a:pt x="66" y="111"/>
                      <a:pt x="66" y="111"/>
                      <a:pt x="66" y="111"/>
                    </a:cubicBezTo>
                    <a:cubicBezTo>
                      <a:pt x="61" y="108"/>
                      <a:pt x="55" y="100"/>
                      <a:pt x="54" y="83"/>
                    </a:cubicBezTo>
                    <a:cubicBezTo>
                      <a:pt x="48" y="80"/>
                      <a:pt x="45" y="74"/>
                      <a:pt x="45" y="66"/>
                    </a:cubicBezTo>
                    <a:cubicBezTo>
                      <a:pt x="45" y="59"/>
                      <a:pt x="48" y="53"/>
                      <a:pt x="52" y="50"/>
                    </a:cubicBezTo>
                    <a:cubicBezTo>
                      <a:pt x="48" y="42"/>
                      <a:pt x="43" y="30"/>
                      <a:pt x="49" y="22"/>
                    </a:cubicBezTo>
                    <a:cubicBezTo>
                      <a:pt x="52" y="19"/>
                      <a:pt x="56" y="17"/>
                      <a:pt x="61" y="18"/>
                    </a:cubicBezTo>
                    <a:cubicBezTo>
                      <a:pt x="68" y="5"/>
                      <a:pt x="86" y="0"/>
                      <a:pt x="101" y="0"/>
                    </a:cubicBezTo>
                    <a:cubicBezTo>
                      <a:pt x="117" y="0"/>
                      <a:pt x="138" y="6"/>
                      <a:pt x="142" y="23"/>
                    </a:cubicBezTo>
                    <a:cubicBezTo>
                      <a:pt x="145" y="34"/>
                      <a:pt x="141" y="44"/>
                      <a:pt x="139" y="51"/>
                    </a:cubicBezTo>
                    <a:cubicBezTo>
                      <a:pt x="140" y="52"/>
                      <a:pt x="141" y="53"/>
                      <a:pt x="142" y="54"/>
                    </a:cubicBezTo>
                    <a:cubicBezTo>
                      <a:pt x="143" y="57"/>
                      <a:pt x="144" y="61"/>
                      <a:pt x="144" y="65"/>
                    </a:cubicBezTo>
                    <a:cubicBezTo>
                      <a:pt x="144" y="72"/>
                      <a:pt x="142" y="79"/>
                      <a:pt x="137" y="82"/>
                    </a:cubicBezTo>
                    <a:cubicBezTo>
                      <a:pt x="136" y="100"/>
                      <a:pt x="130" y="108"/>
                      <a:pt x="126" y="111"/>
                    </a:cubicBezTo>
                    <a:cubicBezTo>
                      <a:pt x="126" y="128"/>
                      <a:pt x="126" y="128"/>
                      <a:pt x="126" y="128"/>
                    </a:cubicBezTo>
                    <a:cubicBezTo>
                      <a:pt x="140" y="134"/>
                      <a:pt x="155" y="141"/>
                      <a:pt x="167" y="147"/>
                    </a:cubicBezTo>
                    <a:cubicBezTo>
                      <a:pt x="190" y="159"/>
                      <a:pt x="192" y="164"/>
                      <a:pt x="192" y="168"/>
                    </a:cubicBezTo>
                    <a:cubicBezTo>
                      <a:pt x="192" y="198"/>
                      <a:pt x="192" y="198"/>
                      <a:pt x="192" y="198"/>
                    </a:cubicBezTo>
                    <a:cubicBezTo>
                      <a:pt x="192" y="201"/>
                      <a:pt x="189" y="204"/>
                      <a:pt x="186" y="204"/>
                    </a:cubicBezTo>
                    <a:close/>
                    <a:moveTo>
                      <a:pt x="12" y="192"/>
                    </a:moveTo>
                    <a:cubicBezTo>
                      <a:pt x="180" y="192"/>
                      <a:pt x="180" y="192"/>
                      <a:pt x="180" y="192"/>
                    </a:cubicBezTo>
                    <a:cubicBezTo>
                      <a:pt x="180" y="169"/>
                      <a:pt x="180" y="169"/>
                      <a:pt x="180" y="169"/>
                    </a:cubicBezTo>
                    <a:cubicBezTo>
                      <a:pt x="175" y="164"/>
                      <a:pt x="149" y="150"/>
                      <a:pt x="118" y="138"/>
                    </a:cubicBezTo>
                    <a:cubicBezTo>
                      <a:pt x="115" y="137"/>
                      <a:pt x="114" y="134"/>
                      <a:pt x="114" y="132"/>
                    </a:cubicBezTo>
                    <a:cubicBezTo>
                      <a:pt x="114" y="108"/>
                      <a:pt x="114" y="108"/>
                      <a:pt x="114" y="108"/>
                    </a:cubicBezTo>
                    <a:cubicBezTo>
                      <a:pt x="114" y="106"/>
                      <a:pt x="115" y="103"/>
                      <a:pt x="118" y="102"/>
                    </a:cubicBezTo>
                    <a:cubicBezTo>
                      <a:pt x="118" y="102"/>
                      <a:pt x="118" y="102"/>
                      <a:pt x="118" y="102"/>
                    </a:cubicBezTo>
                    <a:cubicBezTo>
                      <a:pt x="118" y="102"/>
                      <a:pt x="125" y="98"/>
                      <a:pt x="125" y="78"/>
                    </a:cubicBezTo>
                    <a:cubicBezTo>
                      <a:pt x="125" y="75"/>
                      <a:pt x="127" y="72"/>
                      <a:pt x="130" y="72"/>
                    </a:cubicBezTo>
                    <a:cubicBezTo>
                      <a:pt x="132" y="71"/>
                      <a:pt x="133" y="65"/>
                      <a:pt x="132" y="61"/>
                    </a:cubicBezTo>
                    <a:cubicBezTo>
                      <a:pt x="131" y="60"/>
                      <a:pt x="131" y="60"/>
                      <a:pt x="131" y="60"/>
                    </a:cubicBezTo>
                    <a:cubicBezTo>
                      <a:pt x="127" y="60"/>
                      <a:pt x="125" y="57"/>
                      <a:pt x="125" y="54"/>
                    </a:cubicBezTo>
                    <a:cubicBezTo>
                      <a:pt x="125" y="52"/>
                      <a:pt x="125" y="51"/>
                      <a:pt x="127" y="48"/>
                    </a:cubicBezTo>
                    <a:cubicBezTo>
                      <a:pt x="129" y="43"/>
                      <a:pt x="133" y="34"/>
                      <a:pt x="130" y="25"/>
                    </a:cubicBezTo>
                    <a:cubicBezTo>
                      <a:pt x="128" y="17"/>
                      <a:pt x="114" y="12"/>
                      <a:pt x="101" y="12"/>
                    </a:cubicBezTo>
                    <a:cubicBezTo>
                      <a:pt x="87" y="12"/>
                      <a:pt x="73" y="17"/>
                      <a:pt x="71" y="25"/>
                    </a:cubicBezTo>
                    <a:cubicBezTo>
                      <a:pt x="70" y="29"/>
                      <a:pt x="67" y="31"/>
                      <a:pt x="64" y="30"/>
                    </a:cubicBezTo>
                    <a:cubicBezTo>
                      <a:pt x="60" y="29"/>
                      <a:pt x="58" y="30"/>
                      <a:pt x="58" y="30"/>
                    </a:cubicBezTo>
                    <a:cubicBezTo>
                      <a:pt x="58" y="31"/>
                      <a:pt x="58" y="35"/>
                      <a:pt x="63" y="46"/>
                    </a:cubicBezTo>
                    <a:cubicBezTo>
                      <a:pt x="65" y="50"/>
                      <a:pt x="66" y="52"/>
                      <a:pt x="66" y="54"/>
                    </a:cubicBezTo>
                    <a:cubicBezTo>
                      <a:pt x="66" y="57"/>
                      <a:pt x="63" y="60"/>
                      <a:pt x="60" y="60"/>
                    </a:cubicBezTo>
                    <a:cubicBezTo>
                      <a:pt x="58" y="60"/>
                      <a:pt x="57" y="64"/>
                      <a:pt x="57" y="66"/>
                    </a:cubicBezTo>
                    <a:cubicBezTo>
                      <a:pt x="57" y="69"/>
                      <a:pt x="58" y="72"/>
                      <a:pt x="60" y="72"/>
                    </a:cubicBezTo>
                    <a:cubicBezTo>
                      <a:pt x="63" y="72"/>
                      <a:pt x="66" y="75"/>
                      <a:pt x="66" y="78"/>
                    </a:cubicBezTo>
                    <a:cubicBezTo>
                      <a:pt x="66" y="98"/>
                      <a:pt x="74" y="102"/>
                      <a:pt x="74" y="102"/>
                    </a:cubicBezTo>
                    <a:cubicBezTo>
                      <a:pt x="76" y="103"/>
                      <a:pt x="78" y="105"/>
                      <a:pt x="78" y="108"/>
                    </a:cubicBezTo>
                    <a:cubicBezTo>
                      <a:pt x="78" y="132"/>
                      <a:pt x="78" y="132"/>
                      <a:pt x="78" y="132"/>
                    </a:cubicBezTo>
                    <a:cubicBezTo>
                      <a:pt x="78" y="134"/>
                      <a:pt x="76" y="137"/>
                      <a:pt x="74" y="138"/>
                    </a:cubicBezTo>
                    <a:cubicBezTo>
                      <a:pt x="43" y="150"/>
                      <a:pt x="16" y="164"/>
                      <a:pt x="12" y="169"/>
                    </a:cubicBezTo>
                    <a:lnTo>
                      <a:pt x="12" y="1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grpSp>
        <p:sp>
          <p:nvSpPr>
            <p:cNvPr id="8" name="TextBox 7">
              <a:extLst>
                <a:ext uri="{FF2B5EF4-FFF2-40B4-BE49-F238E27FC236}">
                  <a16:creationId xmlns:a16="http://schemas.microsoft.com/office/drawing/2014/main" id="{51075836-994E-4568-ACC1-BB554CE2DE58}"/>
                </a:ext>
              </a:extLst>
            </p:cNvPr>
            <p:cNvSpPr txBox="1"/>
            <p:nvPr/>
          </p:nvSpPr>
          <p:spPr>
            <a:xfrm>
              <a:off x="9481029" y="-99936"/>
              <a:ext cx="2316950" cy="419414"/>
            </a:xfrm>
            <a:prstGeom prst="rect">
              <a:avLst/>
            </a:prstGeom>
            <a:noFill/>
          </p:spPr>
          <p:txBody>
            <a:bodyPr wrap="none" lIns="91440" anchor="ctr">
              <a:noAutofit/>
            </a:bodyPr>
            <a:lstStyle/>
            <a:p>
              <a:r>
                <a:rPr lang="en-US" sz="1400" dirty="0"/>
                <a:t>Ken Edminster/Angela Harper</a:t>
              </a:r>
            </a:p>
          </p:txBody>
        </p:sp>
      </p:grpSp>
    </p:spTree>
    <p:extLst>
      <p:ext uri="{BB962C8B-B14F-4D97-AF65-F5344CB8AC3E}">
        <p14:creationId xmlns:p14="http://schemas.microsoft.com/office/powerpoint/2010/main" val="1066776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B8637-24EA-42A4-98CB-7BF561AD9587}"/>
              </a:ext>
            </a:extLst>
          </p:cNvPr>
          <p:cNvSpPr>
            <a:spLocks noGrp="1"/>
          </p:cNvSpPr>
          <p:nvPr>
            <p:ph type="title"/>
          </p:nvPr>
        </p:nvSpPr>
        <p:spPr>
          <a:xfrm>
            <a:off x="685800" y="607212"/>
            <a:ext cx="10457689" cy="548640"/>
          </a:xfrm>
        </p:spPr>
        <p:txBody>
          <a:bodyPr/>
          <a:lstStyle/>
          <a:p>
            <a:r>
              <a:rPr lang="en-US" dirty="0"/>
              <a:t>Services Workgroup</a:t>
            </a:r>
          </a:p>
        </p:txBody>
      </p:sp>
      <p:sp>
        <p:nvSpPr>
          <p:cNvPr id="3" name="Text Placeholder 2">
            <a:extLst>
              <a:ext uri="{FF2B5EF4-FFF2-40B4-BE49-F238E27FC236}">
                <a16:creationId xmlns:a16="http://schemas.microsoft.com/office/drawing/2014/main" id="{31659889-9697-4E45-A671-C165EFB19CEC}"/>
              </a:ext>
            </a:extLst>
          </p:cNvPr>
          <p:cNvSpPr>
            <a:spLocks noGrp="1"/>
          </p:cNvSpPr>
          <p:nvPr>
            <p:ph type="body" sz="quarter" idx="10"/>
          </p:nvPr>
        </p:nvSpPr>
        <p:spPr>
          <a:xfrm>
            <a:off x="745828" y="2022788"/>
            <a:ext cx="11277600" cy="4228000"/>
          </a:xfrm>
        </p:spPr>
        <p:txBody>
          <a:bodyPr/>
          <a:lstStyle/>
          <a:p>
            <a:pPr marL="0" indent="0">
              <a:buNone/>
            </a:pPr>
            <a:r>
              <a:rPr lang="en-US" sz="1500" dirty="0">
                <a:effectLst/>
                <a:latin typeface="+mn-lt"/>
                <a:ea typeface="Calibri" panose="020F0502020204030204" pitchFamily="34" charset="0"/>
                <a:cs typeface="Times New Roman" panose="02020603050405020304" pitchFamily="18" charset="0"/>
              </a:rPr>
              <a:t>Group Activity</a:t>
            </a:r>
          </a:p>
          <a:p>
            <a:pPr marL="568325" lvl="1" indent="-284163">
              <a:buFont typeface="Arial" panose="020B0604020202020204" pitchFamily="34" charset="0"/>
              <a:buChar char="•"/>
            </a:pPr>
            <a:r>
              <a:rPr lang="en-US" sz="1500" b="0" dirty="0">
                <a:effectLst/>
                <a:latin typeface="+mn-lt"/>
                <a:ea typeface="Calibri" panose="020F0502020204030204" pitchFamily="34" charset="0"/>
                <a:cs typeface="Times New Roman" panose="02020603050405020304" pitchFamily="18" charset="0"/>
              </a:rPr>
              <a:t>NC Housing and Services Partnership Accelerator (HSPA) team have been meeting regularly since early in 2024.</a:t>
            </a:r>
          </a:p>
          <a:p>
            <a:pPr marL="568325" lvl="1" indent="-284163">
              <a:buFont typeface="Arial" panose="020B0604020202020204" pitchFamily="34" charset="0"/>
              <a:buChar char="•"/>
            </a:pPr>
            <a:r>
              <a:rPr lang="en-US" sz="1500" b="0" dirty="0">
                <a:latin typeface="+mn-lt"/>
                <a:ea typeface="Calibri" panose="020F0502020204030204" pitchFamily="34" charset="0"/>
                <a:cs typeface="Times New Roman" panose="02020603050405020304" pitchFamily="18" charset="0"/>
              </a:rPr>
              <a:t>Member of the NC team attended a national HSPA convening hearing from Federal Partners and other HSPA states to learn about emerging best practices of using Medicaid to support housing-related services and tenancy supports.</a:t>
            </a:r>
            <a:endParaRPr lang="en-US" sz="1500" b="0" dirty="0">
              <a:effectLst/>
              <a:latin typeface="+mn-lt"/>
              <a:ea typeface="Calibri" panose="020F0502020204030204" pitchFamily="34" charset="0"/>
              <a:cs typeface="Times New Roman" panose="02020603050405020304" pitchFamily="18" charset="0"/>
            </a:endParaRPr>
          </a:p>
          <a:p>
            <a:pPr marL="0" indent="0">
              <a:buNone/>
            </a:pPr>
            <a:r>
              <a:rPr lang="en-US" sz="1500" dirty="0">
                <a:effectLst/>
                <a:latin typeface="+mn-lt"/>
                <a:ea typeface="Calibri" panose="020F0502020204030204" pitchFamily="34" charset="0"/>
                <a:cs typeface="Times New Roman" panose="02020603050405020304" pitchFamily="18" charset="0"/>
              </a:rPr>
              <a:t>Progress</a:t>
            </a:r>
          </a:p>
          <a:p>
            <a:pPr lvl="1">
              <a:buFont typeface="Arial" panose="020B0604020202020204" pitchFamily="34" charset="0"/>
              <a:buChar char="•"/>
            </a:pPr>
            <a:r>
              <a:rPr lang="en-US" sz="1500" b="0" dirty="0">
                <a:latin typeface="+mn-lt"/>
                <a:ea typeface="Calibri" panose="020F0502020204030204" pitchFamily="34" charset="0"/>
                <a:cs typeface="Times New Roman" panose="02020603050405020304" pitchFamily="18" charset="0"/>
              </a:rPr>
              <a:t>Working to develop the State’s Permanent Supportive Housing Policy Framework including a definition and models.</a:t>
            </a:r>
          </a:p>
          <a:p>
            <a:pPr lvl="1">
              <a:buFont typeface="Arial" panose="020B0604020202020204" pitchFamily="34" charset="0"/>
              <a:buChar char="•"/>
            </a:pPr>
            <a:r>
              <a:rPr lang="en-US" sz="1500" b="0" dirty="0">
                <a:effectLst/>
                <a:latin typeface="+mn-lt"/>
                <a:ea typeface="Calibri" panose="020F0502020204030204" pitchFamily="34" charset="0"/>
                <a:cs typeface="Times New Roman" panose="02020603050405020304" pitchFamily="18" charset="0"/>
              </a:rPr>
              <a:t>Conducted a services crosswalk </a:t>
            </a:r>
            <a:r>
              <a:rPr lang="en-US" sz="1500" b="0" dirty="0">
                <a:latin typeface="+mn-lt"/>
                <a:ea typeface="Calibri" panose="020F0502020204030204" pitchFamily="34" charset="0"/>
                <a:cs typeface="Times New Roman" panose="02020603050405020304" pitchFamily="18" charset="0"/>
              </a:rPr>
              <a:t>of housing and services offered through TCL, Healthy Opportunities, Back at Home and Targeting/Key Programs.</a:t>
            </a:r>
            <a:endParaRPr lang="en-US" sz="1500" b="0" dirty="0">
              <a:effectLst/>
              <a:latin typeface="+mn-lt"/>
              <a:ea typeface="Calibri" panose="020F0502020204030204" pitchFamily="34" charset="0"/>
              <a:cs typeface="Times New Roman" panose="02020603050405020304" pitchFamily="18" charset="0"/>
            </a:endParaRPr>
          </a:p>
          <a:p>
            <a:pPr marL="0" indent="0">
              <a:buNone/>
            </a:pPr>
            <a:r>
              <a:rPr lang="en-US" sz="1500" dirty="0">
                <a:effectLst/>
                <a:latin typeface="+mn-lt"/>
                <a:ea typeface="Calibri" panose="020F0502020204030204" pitchFamily="34" charset="0"/>
                <a:cs typeface="Times New Roman" panose="02020603050405020304" pitchFamily="18" charset="0"/>
              </a:rPr>
              <a:t>Challenges</a:t>
            </a:r>
            <a:r>
              <a:rPr lang="en-US" sz="1500" b="0" dirty="0">
                <a:effectLst/>
                <a:latin typeface="+mn-lt"/>
                <a:ea typeface="Calibri" panose="020F0502020204030204" pitchFamily="34" charset="0"/>
                <a:cs typeface="Times New Roman" panose="02020603050405020304" pitchFamily="18" charset="0"/>
              </a:rPr>
              <a:t> </a:t>
            </a:r>
          </a:p>
          <a:p>
            <a:pPr lvl="1">
              <a:buFont typeface="Arial" panose="020B0604020202020204" pitchFamily="34" charset="0"/>
              <a:buChar char="•"/>
            </a:pPr>
            <a:r>
              <a:rPr lang="en-US" sz="1500" b="0" dirty="0">
                <a:latin typeface="+mn-lt"/>
                <a:ea typeface="Calibri" panose="020F0502020204030204" pitchFamily="34" charset="0"/>
                <a:cs typeface="Times New Roman" panose="02020603050405020304" pitchFamily="18" charset="0"/>
              </a:rPr>
              <a:t>Navigating the demands of Helene disaster response. </a:t>
            </a:r>
          </a:p>
          <a:p>
            <a:pPr marL="0" indent="0">
              <a:buNone/>
            </a:pPr>
            <a:r>
              <a:rPr lang="en-US" sz="1500" dirty="0">
                <a:effectLst/>
                <a:latin typeface="+mn-lt"/>
                <a:ea typeface="Calibri" panose="020F0502020204030204" pitchFamily="34" charset="0"/>
                <a:cs typeface="Times New Roman" panose="02020603050405020304" pitchFamily="18" charset="0"/>
              </a:rPr>
              <a:t>Looking Forward</a:t>
            </a:r>
          </a:p>
          <a:p>
            <a:pPr lvl="1">
              <a:buFont typeface="Arial" panose="020B0604020202020204" pitchFamily="34" charset="0"/>
              <a:buChar char="•"/>
            </a:pPr>
            <a:r>
              <a:rPr lang="en-US" sz="1500" b="0" dirty="0">
                <a:latin typeface="+mn-lt"/>
                <a:ea typeface="Calibri" panose="020F0502020204030204" pitchFamily="34" charset="0"/>
                <a:cs typeface="Times New Roman" panose="02020603050405020304" pitchFamily="18" charset="0"/>
              </a:rPr>
              <a:t>Finalize PSH Policy Framework including adoption by key State Agencies.</a:t>
            </a:r>
          </a:p>
          <a:p>
            <a:pPr lvl="1">
              <a:buFont typeface="Arial" panose="020B0604020202020204" pitchFamily="34" charset="0"/>
              <a:buChar char="•"/>
            </a:pPr>
            <a:r>
              <a:rPr lang="en-US" sz="1500" b="0" dirty="0">
                <a:effectLst/>
                <a:latin typeface="+mn-lt"/>
                <a:ea typeface="Calibri" panose="020F0502020204030204" pitchFamily="34" charset="0"/>
                <a:cs typeface="Times New Roman" panose="02020603050405020304" pitchFamily="18" charset="0"/>
              </a:rPr>
              <a:t>Analysis of</a:t>
            </a:r>
            <a:r>
              <a:rPr lang="en-US" sz="1500" b="0" dirty="0">
                <a:latin typeface="+mn-lt"/>
                <a:ea typeface="Calibri" panose="020F0502020204030204" pitchFamily="34" charset="0"/>
                <a:cs typeface="Times New Roman" panose="02020603050405020304" pitchFamily="18" charset="0"/>
              </a:rPr>
              <a:t> services crosswalk which will create recommendations/next steps to better align eligibility across NC’s programs.</a:t>
            </a:r>
            <a:endParaRPr lang="en-US" sz="1500" b="0" dirty="0">
              <a:effectLst/>
              <a:latin typeface="+mn-lt"/>
              <a:ea typeface="Calibri" panose="020F0502020204030204" pitchFamily="34" charset="0"/>
              <a:cs typeface="Times New Roman" panose="02020603050405020304" pitchFamily="18" charset="0"/>
            </a:endParaRPr>
          </a:p>
          <a:p>
            <a:pPr marL="633413" lvl="1" indent="-342900">
              <a:buFont typeface="Arial" panose="020B0604020202020204" pitchFamily="34" charset="0"/>
              <a:buChar char="•"/>
            </a:pPr>
            <a:endParaRPr lang="en-US" sz="1800" dirty="0">
              <a:latin typeface="+mn-lt"/>
            </a:endParaRPr>
          </a:p>
        </p:txBody>
      </p:sp>
      <p:sp>
        <p:nvSpPr>
          <p:cNvPr id="4" name="Text Placeholder 3">
            <a:extLst>
              <a:ext uri="{FF2B5EF4-FFF2-40B4-BE49-F238E27FC236}">
                <a16:creationId xmlns:a16="http://schemas.microsoft.com/office/drawing/2014/main" id="{F615AFB0-7233-4244-A065-7C62D9152014}"/>
              </a:ext>
            </a:extLst>
          </p:cNvPr>
          <p:cNvSpPr txBox="1">
            <a:spLocks/>
          </p:cNvSpPr>
          <p:nvPr/>
        </p:nvSpPr>
        <p:spPr>
          <a:xfrm>
            <a:off x="685800" y="1228821"/>
            <a:ext cx="10517717" cy="1212895"/>
          </a:xfrm>
          <a:prstGeom prst="rect">
            <a:avLst/>
          </a:prstGeom>
        </p:spPr>
        <p:txBody>
          <a:bodyPr>
            <a:noAutofit/>
          </a:bodyPr>
          <a:lstStyle>
            <a:lvl1pPr marL="228600" indent="-228600" algn="l" defTabSz="685800" rtl="0" eaLnBrk="1" latinLnBrk="0" hangingPunct="1">
              <a:lnSpc>
                <a:spcPct val="100000"/>
              </a:lnSpc>
              <a:spcBef>
                <a:spcPts val="0"/>
              </a:spcBef>
              <a:buFont typeface="+mj-lt"/>
              <a:buAutoNum type="romanUcPeriod"/>
              <a:defRPr sz="2000" b="1" i="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76263" indent="-233363" algn="l" defTabSz="685800" rtl="0" eaLnBrk="1" latinLnBrk="0" hangingPunct="1">
              <a:lnSpc>
                <a:spcPct val="100000"/>
              </a:lnSpc>
              <a:spcBef>
                <a:spcPts val="0"/>
              </a:spcBef>
              <a:buFont typeface="Franklin Gothic Medium" panose="020B0603020102020204" pitchFamily="34" charset="0"/>
              <a:buChar char="−"/>
              <a:defRPr sz="2000" b="1" i="0" kern="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973138" indent="-228600" algn="l" defTabSz="685800" rtl="0" eaLnBrk="1" latinLnBrk="0" hangingPunct="1">
              <a:lnSpc>
                <a:spcPct val="100000"/>
              </a:lnSpc>
              <a:spcBef>
                <a:spcPts val="0"/>
              </a:spcBef>
              <a:buFont typeface="Arial" panose="020B0604020202020204" pitchFamily="34" charset="0"/>
              <a:buChar char="•"/>
              <a:defRPr sz="2000" b="1" i="0" kern="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Franklin Gothic Medium" panose="020B0603020102020204" pitchFamily="34"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Franklin Gothic Medium" panose="020B06030201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dirty="0"/>
              <a:t>Workgroup Leads: Maria Ramirez and Deb Goda</a:t>
            </a:r>
          </a:p>
          <a:p>
            <a:pPr marL="0" indent="0">
              <a:buNone/>
            </a:pPr>
            <a:r>
              <a:rPr lang="en-US" dirty="0"/>
              <a:t>TAC Support: Jim Yates</a:t>
            </a:r>
          </a:p>
        </p:txBody>
      </p:sp>
      <p:grpSp>
        <p:nvGrpSpPr>
          <p:cNvPr id="5" name="Group 4">
            <a:extLst>
              <a:ext uri="{FF2B5EF4-FFF2-40B4-BE49-F238E27FC236}">
                <a16:creationId xmlns:a16="http://schemas.microsoft.com/office/drawing/2014/main" id="{75F12171-938F-4544-989F-3BC3D093848E}"/>
              </a:ext>
            </a:extLst>
          </p:cNvPr>
          <p:cNvGrpSpPr/>
          <p:nvPr/>
        </p:nvGrpSpPr>
        <p:grpSpPr>
          <a:xfrm>
            <a:off x="9125174" y="11225"/>
            <a:ext cx="3066826" cy="675443"/>
            <a:chOff x="8873657" y="-99937"/>
            <a:chExt cx="2924322" cy="675443"/>
          </a:xfrm>
        </p:grpSpPr>
        <p:sp>
          <p:nvSpPr>
            <p:cNvPr id="6" name="Rectangle 5">
              <a:extLst>
                <a:ext uri="{FF2B5EF4-FFF2-40B4-BE49-F238E27FC236}">
                  <a16:creationId xmlns:a16="http://schemas.microsoft.com/office/drawing/2014/main" id="{5C70A703-D9BC-4BDC-BB70-3EF5183BFC8E}"/>
                </a:ext>
              </a:extLst>
            </p:cNvPr>
            <p:cNvSpPr/>
            <p:nvPr/>
          </p:nvSpPr>
          <p:spPr>
            <a:xfrm>
              <a:off x="8873657" y="-99937"/>
              <a:ext cx="2897136" cy="457200"/>
            </a:xfrm>
            <a:prstGeom prst="rect">
              <a:avLst/>
            </a:prstGeom>
            <a:solidFill>
              <a:schemeClr val="bg1"/>
            </a:solidFill>
            <a:ln w="190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457200" rIns="274320" rtlCol="0" anchor="ctr"/>
            <a:lstStyle/>
            <a:p>
              <a:endParaRPr lang="en-US" sz="1400" dirty="0">
                <a:solidFill>
                  <a:schemeClr val="tx1"/>
                </a:solidFill>
              </a:endParaRPr>
            </a:p>
          </p:txBody>
        </p:sp>
        <p:grpSp>
          <p:nvGrpSpPr>
            <p:cNvPr id="7" name="Group 133">
              <a:extLst>
                <a:ext uri="{FF2B5EF4-FFF2-40B4-BE49-F238E27FC236}">
                  <a16:creationId xmlns:a16="http://schemas.microsoft.com/office/drawing/2014/main" id="{A1020336-48A6-465E-A10B-6F653046440C}"/>
                </a:ext>
              </a:extLst>
            </p:cNvPr>
            <p:cNvGrpSpPr>
              <a:grpSpLocks noChangeAspect="1"/>
            </p:cNvGrpSpPr>
            <p:nvPr/>
          </p:nvGrpSpPr>
          <p:grpSpPr bwMode="auto">
            <a:xfrm>
              <a:off x="8986398" y="29524"/>
              <a:ext cx="422136" cy="545982"/>
              <a:chOff x="5394" y="2926"/>
              <a:chExt cx="559" cy="723"/>
            </a:xfrm>
            <a:solidFill>
              <a:srgbClr val="000000"/>
            </a:solidFill>
          </p:grpSpPr>
          <p:sp>
            <p:nvSpPr>
              <p:cNvPr id="9" name="Freeform 134">
                <a:extLst>
                  <a:ext uri="{FF2B5EF4-FFF2-40B4-BE49-F238E27FC236}">
                    <a16:creationId xmlns:a16="http://schemas.microsoft.com/office/drawing/2014/main" id="{7101DF49-7840-40DB-88DA-41204DE4E09B}"/>
                  </a:ext>
                </a:extLst>
              </p:cNvPr>
              <p:cNvSpPr>
                <a:spLocks/>
              </p:cNvSpPr>
              <p:nvPr/>
            </p:nvSpPr>
            <p:spPr bwMode="auto">
              <a:xfrm>
                <a:off x="5650" y="2995"/>
                <a:ext cx="285" cy="249"/>
              </a:xfrm>
              <a:custGeom>
                <a:avLst/>
                <a:gdLst>
                  <a:gd name="T0" fmla="*/ 90 w 192"/>
                  <a:gd name="T1" fmla="*/ 168 h 168"/>
                  <a:gd name="T2" fmla="*/ 87 w 192"/>
                  <a:gd name="T3" fmla="*/ 168 h 168"/>
                  <a:gd name="T4" fmla="*/ 84 w 192"/>
                  <a:gd name="T5" fmla="*/ 162 h 168"/>
                  <a:gd name="T6" fmla="*/ 84 w 192"/>
                  <a:gd name="T7" fmla="*/ 120 h 168"/>
                  <a:gd name="T8" fmla="*/ 72 w 192"/>
                  <a:gd name="T9" fmla="*/ 120 h 168"/>
                  <a:gd name="T10" fmla="*/ 72 w 192"/>
                  <a:gd name="T11" fmla="*/ 108 h 168"/>
                  <a:gd name="T12" fmla="*/ 90 w 192"/>
                  <a:gd name="T13" fmla="*/ 108 h 168"/>
                  <a:gd name="T14" fmla="*/ 96 w 192"/>
                  <a:gd name="T15" fmla="*/ 114 h 168"/>
                  <a:gd name="T16" fmla="*/ 96 w 192"/>
                  <a:gd name="T17" fmla="*/ 148 h 168"/>
                  <a:gd name="T18" fmla="*/ 138 w 192"/>
                  <a:gd name="T19" fmla="*/ 110 h 168"/>
                  <a:gd name="T20" fmla="*/ 142 w 192"/>
                  <a:gd name="T21" fmla="*/ 108 h 168"/>
                  <a:gd name="T22" fmla="*/ 180 w 192"/>
                  <a:gd name="T23" fmla="*/ 108 h 168"/>
                  <a:gd name="T24" fmla="*/ 180 w 192"/>
                  <a:gd name="T25" fmla="*/ 12 h 168"/>
                  <a:gd name="T26" fmla="*/ 12 w 192"/>
                  <a:gd name="T27" fmla="*/ 12 h 168"/>
                  <a:gd name="T28" fmla="*/ 12 w 192"/>
                  <a:gd name="T29" fmla="*/ 54 h 168"/>
                  <a:gd name="T30" fmla="*/ 0 w 192"/>
                  <a:gd name="T31" fmla="*/ 54 h 168"/>
                  <a:gd name="T32" fmla="*/ 0 w 192"/>
                  <a:gd name="T33" fmla="*/ 6 h 168"/>
                  <a:gd name="T34" fmla="*/ 6 w 192"/>
                  <a:gd name="T35" fmla="*/ 0 h 168"/>
                  <a:gd name="T36" fmla="*/ 186 w 192"/>
                  <a:gd name="T37" fmla="*/ 0 h 168"/>
                  <a:gd name="T38" fmla="*/ 192 w 192"/>
                  <a:gd name="T39" fmla="*/ 6 h 168"/>
                  <a:gd name="T40" fmla="*/ 192 w 192"/>
                  <a:gd name="T41" fmla="*/ 114 h 168"/>
                  <a:gd name="T42" fmla="*/ 186 w 192"/>
                  <a:gd name="T43" fmla="*/ 120 h 168"/>
                  <a:gd name="T44" fmla="*/ 144 w 192"/>
                  <a:gd name="T45" fmla="*/ 120 h 168"/>
                  <a:gd name="T46" fmla="*/ 94 w 192"/>
                  <a:gd name="T47" fmla="*/ 166 h 168"/>
                  <a:gd name="T48" fmla="*/ 90 w 192"/>
                  <a:gd name="T49"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2" h="168">
                    <a:moveTo>
                      <a:pt x="90" y="168"/>
                    </a:moveTo>
                    <a:cubicBezTo>
                      <a:pt x="89" y="168"/>
                      <a:pt x="88" y="168"/>
                      <a:pt x="87" y="168"/>
                    </a:cubicBezTo>
                    <a:cubicBezTo>
                      <a:pt x="85" y="167"/>
                      <a:pt x="84" y="164"/>
                      <a:pt x="84" y="162"/>
                    </a:cubicBezTo>
                    <a:cubicBezTo>
                      <a:pt x="84" y="120"/>
                      <a:pt x="84" y="120"/>
                      <a:pt x="84" y="120"/>
                    </a:cubicBezTo>
                    <a:cubicBezTo>
                      <a:pt x="72" y="120"/>
                      <a:pt x="72" y="120"/>
                      <a:pt x="72" y="120"/>
                    </a:cubicBezTo>
                    <a:cubicBezTo>
                      <a:pt x="72" y="108"/>
                      <a:pt x="72" y="108"/>
                      <a:pt x="72" y="108"/>
                    </a:cubicBezTo>
                    <a:cubicBezTo>
                      <a:pt x="90" y="108"/>
                      <a:pt x="90" y="108"/>
                      <a:pt x="90" y="108"/>
                    </a:cubicBezTo>
                    <a:cubicBezTo>
                      <a:pt x="93" y="108"/>
                      <a:pt x="96" y="111"/>
                      <a:pt x="96" y="114"/>
                    </a:cubicBezTo>
                    <a:cubicBezTo>
                      <a:pt x="96" y="148"/>
                      <a:pt x="96" y="148"/>
                      <a:pt x="96" y="148"/>
                    </a:cubicBezTo>
                    <a:cubicBezTo>
                      <a:pt x="138" y="110"/>
                      <a:pt x="138" y="110"/>
                      <a:pt x="138" y="110"/>
                    </a:cubicBezTo>
                    <a:cubicBezTo>
                      <a:pt x="139" y="109"/>
                      <a:pt x="140" y="108"/>
                      <a:pt x="142" y="108"/>
                    </a:cubicBezTo>
                    <a:cubicBezTo>
                      <a:pt x="180" y="108"/>
                      <a:pt x="180" y="108"/>
                      <a:pt x="180" y="108"/>
                    </a:cubicBezTo>
                    <a:cubicBezTo>
                      <a:pt x="180" y="12"/>
                      <a:pt x="180" y="12"/>
                      <a:pt x="180" y="12"/>
                    </a:cubicBezTo>
                    <a:cubicBezTo>
                      <a:pt x="12" y="12"/>
                      <a:pt x="12" y="12"/>
                      <a:pt x="12" y="12"/>
                    </a:cubicBezTo>
                    <a:cubicBezTo>
                      <a:pt x="12" y="54"/>
                      <a:pt x="12" y="54"/>
                      <a:pt x="12" y="54"/>
                    </a:cubicBezTo>
                    <a:cubicBezTo>
                      <a:pt x="0" y="54"/>
                      <a:pt x="0" y="54"/>
                      <a:pt x="0" y="54"/>
                    </a:cubicBezTo>
                    <a:cubicBezTo>
                      <a:pt x="0" y="6"/>
                      <a:pt x="0" y="6"/>
                      <a:pt x="0" y="6"/>
                    </a:cubicBezTo>
                    <a:cubicBezTo>
                      <a:pt x="0" y="3"/>
                      <a:pt x="3" y="0"/>
                      <a:pt x="6" y="0"/>
                    </a:cubicBezTo>
                    <a:cubicBezTo>
                      <a:pt x="186" y="0"/>
                      <a:pt x="186" y="0"/>
                      <a:pt x="186" y="0"/>
                    </a:cubicBezTo>
                    <a:cubicBezTo>
                      <a:pt x="189" y="0"/>
                      <a:pt x="192" y="3"/>
                      <a:pt x="192" y="6"/>
                    </a:cubicBezTo>
                    <a:cubicBezTo>
                      <a:pt x="192" y="114"/>
                      <a:pt x="192" y="114"/>
                      <a:pt x="192" y="114"/>
                    </a:cubicBezTo>
                    <a:cubicBezTo>
                      <a:pt x="192" y="117"/>
                      <a:pt x="189" y="120"/>
                      <a:pt x="186" y="120"/>
                    </a:cubicBezTo>
                    <a:cubicBezTo>
                      <a:pt x="144" y="120"/>
                      <a:pt x="144" y="120"/>
                      <a:pt x="144" y="120"/>
                    </a:cubicBezTo>
                    <a:cubicBezTo>
                      <a:pt x="94" y="166"/>
                      <a:pt x="94" y="166"/>
                      <a:pt x="94" y="166"/>
                    </a:cubicBezTo>
                    <a:cubicBezTo>
                      <a:pt x="93" y="167"/>
                      <a:pt x="91" y="168"/>
                      <a:pt x="90"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0" name="Rectangle 135">
                <a:extLst>
                  <a:ext uri="{FF2B5EF4-FFF2-40B4-BE49-F238E27FC236}">
                    <a16:creationId xmlns:a16="http://schemas.microsoft.com/office/drawing/2014/main" id="{C3F2FDE2-926F-44B1-9372-4C372FF8F772}"/>
                  </a:ext>
                </a:extLst>
              </p:cNvPr>
              <p:cNvSpPr>
                <a:spLocks noChangeArrowheads="1"/>
              </p:cNvSpPr>
              <p:nvPr/>
            </p:nvSpPr>
            <p:spPr bwMode="auto">
              <a:xfrm>
                <a:off x="5846" y="3084"/>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1" name="Rectangle 136">
                <a:extLst>
                  <a:ext uri="{FF2B5EF4-FFF2-40B4-BE49-F238E27FC236}">
                    <a16:creationId xmlns:a16="http://schemas.microsoft.com/office/drawing/2014/main" id="{BEDBF54A-8965-4448-B03F-83E2BA4EF01C}"/>
                  </a:ext>
                </a:extLst>
              </p:cNvPr>
              <p:cNvSpPr>
                <a:spLocks noChangeArrowheads="1"/>
              </p:cNvSpPr>
              <p:nvPr/>
            </p:nvSpPr>
            <p:spPr bwMode="auto">
              <a:xfrm>
                <a:off x="5793" y="3084"/>
                <a:ext cx="17"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2" name="Rectangle 137">
                <a:extLst>
                  <a:ext uri="{FF2B5EF4-FFF2-40B4-BE49-F238E27FC236}">
                    <a16:creationId xmlns:a16="http://schemas.microsoft.com/office/drawing/2014/main" id="{50DF2423-2780-46EA-8BA6-A7B79C3AE52C}"/>
                  </a:ext>
                </a:extLst>
              </p:cNvPr>
              <p:cNvSpPr>
                <a:spLocks noChangeArrowheads="1"/>
              </p:cNvSpPr>
              <p:nvPr/>
            </p:nvSpPr>
            <p:spPr bwMode="auto">
              <a:xfrm>
                <a:off x="5935" y="3631"/>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3" name="Freeform 138">
                <a:extLst>
                  <a:ext uri="{FF2B5EF4-FFF2-40B4-BE49-F238E27FC236}">
                    <a16:creationId xmlns:a16="http://schemas.microsoft.com/office/drawing/2014/main" id="{D2652D74-0968-421C-B1BE-B7DEC9008F05}"/>
                  </a:ext>
                </a:extLst>
              </p:cNvPr>
              <p:cNvSpPr>
                <a:spLocks noEditPoints="1"/>
              </p:cNvSpPr>
              <p:nvPr/>
            </p:nvSpPr>
            <p:spPr bwMode="auto">
              <a:xfrm>
                <a:off x="5394" y="2926"/>
                <a:ext cx="285" cy="302"/>
              </a:xfrm>
              <a:custGeom>
                <a:avLst/>
                <a:gdLst>
                  <a:gd name="T0" fmla="*/ 186 w 192"/>
                  <a:gd name="T1" fmla="*/ 204 h 204"/>
                  <a:gd name="T2" fmla="*/ 6 w 192"/>
                  <a:gd name="T3" fmla="*/ 204 h 204"/>
                  <a:gd name="T4" fmla="*/ 0 w 192"/>
                  <a:gd name="T5" fmla="*/ 198 h 204"/>
                  <a:gd name="T6" fmla="*/ 0 w 192"/>
                  <a:gd name="T7" fmla="*/ 168 h 204"/>
                  <a:gd name="T8" fmla="*/ 25 w 192"/>
                  <a:gd name="T9" fmla="*/ 147 h 204"/>
                  <a:gd name="T10" fmla="*/ 66 w 192"/>
                  <a:gd name="T11" fmla="*/ 128 h 204"/>
                  <a:gd name="T12" fmla="*/ 66 w 192"/>
                  <a:gd name="T13" fmla="*/ 111 h 204"/>
                  <a:gd name="T14" fmla="*/ 54 w 192"/>
                  <a:gd name="T15" fmla="*/ 83 h 204"/>
                  <a:gd name="T16" fmla="*/ 45 w 192"/>
                  <a:gd name="T17" fmla="*/ 66 h 204"/>
                  <a:gd name="T18" fmla="*/ 52 w 192"/>
                  <a:gd name="T19" fmla="*/ 50 h 204"/>
                  <a:gd name="T20" fmla="*/ 49 w 192"/>
                  <a:gd name="T21" fmla="*/ 22 h 204"/>
                  <a:gd name="T22" fmla="*/ 61 w 192"/>
                  <a:gd name="T23" fmla="*/ 18 h 204"/>
                  <a:gd name="T24" fmla="*/ 101 w 192"/>
                  <a:gd name="T25" fmla="*/ 0 h 204"/>
                  <a:gd name="T26" fmla="*/ 142 w 192"/>
                  <a:gd name="T27" fmla="*/ 23 h 204"/>
                  <a:gd name="T28" fmla="*/ 139 w 192"/>
                  <a:gd name="T29" fmla="*/ 51 h 204"/>
                  <a:gd name="T30" fmla="*/ 142 w 192"/>
                  <a:gd name="T31" fmla="*/ 54 h 204"/>
                  <a:gd name="T32" fmla="*/ 144 w 192"/>
                  <a:gd name="T33" fmla="*/ 65 h 204"/>
                  <a:gd name="T34" fmla="*/ 137 w 192"/>
                  <a:gd name="T35" fmla="*/ 82 h 204"/>
                  <a:gd name="T36" fmla="*/ 126 w 192"/>
                  <a:gd name="T37" fmla="*/ 111 h 204"/>
                  <a:gd name="T38" fmla="*/ 126 w 192"/>
                  <a:gd name="T39" fmla="*/ 128 h 204"/>
                  <a:gd name="T40" fmla="*/ 167 w 192"/>
                  <a:gd name="T41" fmla="*/ 147 h 204"/>
                  <a:gd name="T42" fmla="*/ 192 w 192"/>
                  <a:gd name="T43" fmla="*/ 168 h 204"/>
                  <a:gd name="T44" fmla="*/ 192 w 192"/>
                  <a:gd name="T45" fmla="*/ 198 h 204"/>
                  <a:gd name="T46" fmla="*/ 186 w 192"/>
                  <a:gd name="T47" fmla="*/ 204 h 204"/>
                  <a:gd name="T48" fmla="*/ 12 w 192"/>
                  <a:gd name="T49" fmla="*/ 192 h 204"/>
                  <a:gd name="T50" fmla="*/ 180 w 192"/>
                  <a:gd name="T51" fmla="*/ 192 h 204"/>
                  <a:gd name="T52" fmla="*/ 180 w 192"/>
                  <a:gd name="T53" fmla="*/ 169 h 204"/>
                  <a:gd name="T54" fmla="*/ 118 w 192"/>
                  <a:gd name="T55" fmla="*/ 138 h 204"/>
                  <a:gd name="T56" fmla="*/ 114 w 192"/>
                  <a:gd name="T57" fmla="*/ 132 h 204"/>
                  <a:gd name="T58" fmla="*/ 114 w 192"/>
                  <a:gd name="T59" fmla="*/ 108 h 204"/>
                  <a:gd name="T60" fmla="*/ 118 w 192"/>
                  <a:gd name="T61" fmla="*/ 102 h 204"/>
                  <a:gd name="T62" fmla="*/ 118 w 192"/>
                  <a:gd name="T63" fmla="*/ 102 h 204"/>
                  <a:gd name="T64" fmla="*/ 125 w 192"/>
                  <a:gd name="T65" fmla="*/ 78 h 204"/>
                  <a:gd name="T66" fmla="*/ 130 w 192"/>
                  <a:gd name="T67" fmla="*/ 72 h 204"/>
                  <a:gd name="T68" fmla="*/ 132 w 192"/>
                  <a:gd name="T69" fmla="*/ 61 h 204"/>
                  <a:gd name="T70" fmla="*/ 131 w 192"/>
                  <a:gd name="T71" fmla="*/ 60 h 204"/>
                  <a:gd name="T72" fmla="*/ 125 w 192"/>
                  <a:gd name="T73" fmla="*/ 54 h 204"/>
                  <a:gd name="T74" fmla="*/ 127 w 192"/>
                  <a:gd name="T75" fmla="*/ 48 h 204"/>
                  <a:gd name="T76" fmla="*/ 130 w 192"/>
                  <a:gd name="T77" fmla="*/ 25 h 204"/>
                  <a:gd name="T78" fmla="*/ 101 w 192"/>
                  <a:gd name="T79" fmla="*/ 12 h 204"/>
                  <a:gd name="T80" fmla="*/ 71 w 192"/>
                  <a:gd name="T81" fmla="*/ 25 h 204"/>
                  <a:gd name="T82" fmla="*/ 64 w 192"/>
                  <a:gd name="T83" fmla="*/ 30 h 204"/>
                  <a:gd name="T84" fmla="*/ 58 w 192"/>
                  <a:gd name="T85" fmla="*/ 30 h 204"/>
                  <a:gd name="T86" fmla="*/ 63 w 192"/>
                  <a:gd name="T87" fmla="*/ 46 h 204"/>
                  <a:gd name="T88" fmla="*/ 66 w 192"/>
                  <a:gd name="T89" fmla="*/ 54 h 204"/>
                  <a:gd name="T90" fmla="*/ 60 w 192"/>
                  <a:gd name="T91" fmla="*/ 60 h 204"/>
                  <a:gd name="T92" fmla="*/ 57 w 192"/>
                  <a:gd name="T93" fmla="*/ 66 h 204"/>
                  <a:gd name="T94" fmla="*/ 60 w 192"/>
                  <a:gd name="T95" fmla="*/ 72 h 204"/>
                  <a:gd name="T96" fmla="*/ 66 w 192"/>
                  <a:gd name="T97" fmla="*/ 78 h 204"/>
                  <a:gd name="T98" fmla="*/ 74 w 192"/>
                  <a:gd name="T99" fmla="*/ 102 h 204"/>
                  <a:gd name="T100" fmla="*/ 78 w 192"/>
                  <a:gd name="T101" fmla="*/ 108 h 204"/>
                  <a:gd name="T102" fmla="*/ 78 w 192"/>
                  <a:gd name="T103" fmla="*/ 132 h 204"/>
                  <a:gd name="T104" fmla="*/ 74 w 192"/>
                  <a:gd name="T105" fmla="*/ 138 h 204"/>
                  <a:gd name="T106" fmla="*/ 12 w 192"/>
                  <a:gd name="T107" fmla="*/ 169 h 204"/>
                  <a:gd name="T108" fmla="*/ 12 w 192"/>
                  <a:gd name="T109" fmla="*/ 192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2" h="204">
                    <a:moveTo>
                      <a:pt x="186" y="204"/>
                    </a:moveTo>
                    <a:cubicBezTo>
                      <a:pt x="6" y="204"/>
                      <a:pt x="6" y="204"/>
                      <a:pt x="6" y="204"/>
                    </a:cubicBezTo>
                    <a:cubicBezTo>
                      <a:pt x="3" y="204"/>
                      <a:pt x="0" y="201"/>
                      <a:pt x="0" y="198"/>
                    </a:cubicBezTo>
                    <a:cubicBezTo>
                      <a:pt x="0" y="168"/>
                      <a:pt x="0" y="168"/>
                      <a:pt x="0" y="168"/>
                    </a:cubicBezTo>
                    <a:cubicBezTo>
                      <a:pt x="0" y="164"/>
                      <a:pt x="2" y="159"/>
                      <a:pt x="25" y="147"/>
                    </a:cubicBezTo>
                    <a:cubicBezTo>
                      <a:pt x="36" y="141"/>
                      <a:pt x="51" y="134"/>
                      <a:pt x="66" y="128"/>
                    </a:cubicBezTo>
                    <a:cubicBezTo>
                      <a:pt x="66" y="111"/>
                      <a:pt x="66" y="111"/>
                      <a:pt x="66" y="111"/>
                    </a:cubicBezTo>
                    <a:cubicBezTo>
                      <a:pt x="61" y="108"/>
                      <a:pt x="55" y="100"/>
                      <a:pt x="54" y="83"/>
                    </a:cubicBezTo>
                    <a:cubicBezTo>
                      <a:pt x="48" y="80"/>
                      <a:pt x="45" y="74"/>
                      <a:pt x="45" y="66"/>
                    </a:cubicBezTo>
                    <a:cubicBezTo>
                      <a:pt x="45" y="59"/>
                      <a:pt x="48" y="53"/>
                      <a:pt x="52" y="50"/>
                    </a:cubicBezTo>
                    <a:cubicBezTo>
                      <a:pt x="48" y="42"/>
                      <a:pt x="43" y="30"/>
                      <a:pt x="49" y="22"/>
                    </a:cubicBezTo>
                    <a:cubicBezTo>
                      <a:pt x="52" y="19"/>
                      <a:pt x="56" y="17"/>
                      <a:pt x="61" y="18"/>
                    </a:cubicBezTo>
                    <a:cubicBezTo>
                      <a:pt x="68" y="5"/>
                      <a:pt x="86" y="0"/>
                      <a:pt x="101" y="0"/>
                    </a:cubicBezTo>
                    <a:cubicBezTo>
                      <a:pt x="117" y="0"/>
                      <a:pt x="138" y="6"/>
                      <a:pt x="142" y="23"/>
                    </a:cubicBezTo>
                    <a:cubicBezTo>
                      <a:pt x="145" y="34"/>
                      <a:pt x="141" y="44"/>
                      <a:pt x="139" y="51"/>
                    </a:cubicBezTo>
                    <a:cubicBezTo>
                      <a:pt x="140" y="52"/>
                      <a:pt x="141" y="53"/>
                      <a:pt x="142" y="54"/>
                    </a:cubicBezTo>
                    <a:cubicBezTo>
                      <a:pt x="143" y="57"/>
                      <a:pt x="144" y="61"/>
                      <a:pt x="144" y="65"/>
                    </a:cubicBezTo>
                    <a:cubicBezTo>
                      <a:pt x="144" y="72"/>
                      <a:pt x="142" y="79"/>
                      <a:pt x="137" y="82"/>
                    </a:cubicBezTo>
                    <a:cubicBezTo>
                      <a:pt x="136" y="100"/>
                      <a:pt x="130" y="108"/>
                      <a:pt x="126" y="111"/>
                    </a:cubicBezTo>
                    <a:cubicBezTo>
                      <a:pt x="126" y="128"/>
                      <a:pt x="126" y="128"/>
                      <a:pt x="126" y="128"/>
                    </a:cubicBezTo>
                    <a:cubicBezTo>
                      <a:pt x="140" y="134"/>
                      <a:pt x="155" y="141"/>
                      <a:pt x="167" y="147"/>
                    </a:cubicBezTo>
                    <a:cubicBezTo>
                      <a:pt x="190" y="159"/>
                      <a:pt x="192" y="164"/>
                      <a:pt x="192" y="168"/>
                    </a:cubicBezTo>
                    <a:cubicBezTo>
                      <a:pt x="192" y="198"/>
                      <a:pt x="192" y="198"/>
                      <a:pt x="192" y="198"/>
                    </a:cubicBezTo>
                    <a:cubicBezTo>
                      <a:pt x="192" y="201"/>
                      <a:pt x="189" y="204"/>
                      <a:pt x="186" y="204"/>
                    </a:cubicBezTo>
                    <a:close/>
                    <a:moveTo>
                      <a:pt x="12" y="192"/>
                    </a:moveTo>
                    <a:cubicBezTo>
                      <a:pt x="180" y="192"/>
                      <a:pt x="180" y="192"/>
                      <a:pt x="180" y="192"/>
                    </a:cubicBezTo>
                    <a:cubicBezTo>
                      <a:pt x="180" y="169"/>
                      <a:pt x="180" y="169"/>
                      <a:pt x="180" y="169"/>
                    </a:cubicBezTo>
                    <a:cubicBezTo>
                      <a:pt x="175" y="164"/>
                      <a:pt x="149" y="150"/>
                      <a:pt x="118" y="138"/>
                    </a:cubicBezTo>
                    <a:cubicBezTo>
                      <a:pt x="115" y="137"/>
                      <a:pt x="114" y="134"/>
                      <a:pt x="114" y="132"/>
                    </a:cubicBezTo>
                    <a:cubicBezTo>
                      <a:pt x="114" y="108"/>
                      <a:pt x="114" y="108"/>
                      <a:pt x="114" y="108"/>
                    </a:cubicBezTo>
                    <a:cubicBezTo>
                      <a:pt x="114" y="106"/>
                      <a:pt x="115" y="103"/>
                      <a:pt x="118" y="102"/>
                    </a:cubicBezTo>
                    <a:cubicBezTo>
                      <a:pt x="118" y="102"/>
                      <a:pt x="118" y="102"/>
                      <a:pt x="118" y="102"/>
                    </a:cubicBezTo>
                    <a:cubicBezTo>
                      <a:pt x="118" y="102"/>
                      <a:pt x="125" y="98"/>
                      <a:pt x="125" y="78"/>
                    </a:cubicBezTo>
                    <a:cubicBezTo>
                      <a:pt x="125" y="75"/>
                      <a:pt x="127" y="72"/>
                      <a:pt x="130" y="72"/>
                    </a:cubicBezTo>
                    <a:cubicBezTo>
                      <a:pt x="132" y="71"/>
                      <a:pt x="133" y="65"/>
                      <a:pt x="132" y="61"/>
                    </a:cubicBezTo>
                    <a:cubicBezTo>
                      <a:pt x="131" y="60"/>
                      <a:pt x="131" y="60"/>
                      <a:pt x="131" y="60"/>
                    </a:cubicBezTo>
                    <a:cubicBezTo>
                      <a:pt x="127" y="60"/>
                      <a:pt x="125" y="57"/>
                      <a:pt x="125" y="54"/>
                    </a:cubicBezTo>
                    <a:cubicBezTo>
                      <a:pt x="125" y="52"/>
                      <a:pt x="125" y="51"/>
                      <a:pt x="127" y="48"/>
                    </a:cubicBezTo>
                    <a:cubicBezTo>
                      <a:pt x="129" y="43"/>
                      <a:pt x="133" y="34"/>
                      <a:pt x="130" y="25"/>
                    </a:cubicBezTo>
                    <a:cubicBezTo>
                      <a:pt x="128" y="17"/>
                      <a:pt x="114" y="12"/>
                      <a:pt x="101" y="12"/>
                    </a:cubicBezTo>
                    <a:cubicBezTo>
                      <a:pt x="87" y="12"/>
                      <a:pt x="73" y="17"/>
                      <a:pt x="71" y="25"/>
                    </a:cubicBezTo>
                    <a:cubicBezTo>
                      <a:pt x="70" y="29"/>
                      <a:pt x="67" y="31"/>
                      <a:pt x="64" y="30"/>
                    </a:cubicBezTo>
                    <a:cubicBezTo>
                      <a:pt x="60" y="29"/>
                      <a:pt x="58" y="30"/>
                      <a:pt x="58" y="30"/>
                    </a:cubicBezTo>
                    <a:cubicBezTo>
                      <a:pt x="58" y="31"/>
                      <a:pt x="58" y="35"/>
                      <a:pt x="63" y="46"/>
                    </a:cubicBezTo>
                    <a:cubicBezTo>
                      <a:pt x="65" y="50"/>
                      <a:pt x="66" y="52"/>
                      <a:pt x="66" y="54"/>
                    </a:cubicBezTo>
                    <a:cubicBezTo>
                      <a:pt x="66" y="57"/>
                      <a:pt x="63" y="60"/>
                      <a:pt x="60" y="60"/>
                    </a:cubicBezTo>
                    <a:cubicBezTo>
                      <a:pt x="58" y="60"/>
                      <a:pt x="57" y="64"/>
                      <a:pt x="57" y="66"/>
                    </a:cubicBezTo>
                    <a:cubicBezTo>
                      <a:pt x="57" y="69"/>
                      <a:pt x="58" y="72"/>
                      <a:pt x="60" y="72"/>
                    </a:cubicBezTo>
                    <a:cubicBezTo>
                      <a:pt x="63" y="72"/>
                      <a:pt x="66" y="75"/>
                      <a:pt x="66" y="78"/>
                    </a:cubicBezTo>
                    <a:cubicBezTo>
                      <a:pt x="66" y="98"/>
                      <a:pt x="74" y="102"/>
                      <a:pt x="74" y="102"/>
                    </a:cubicBezTo>
                    <a:cubicBezTo>
                      <a:pt x="76" y="103"/>
                      <a:pt x="78" y="105"/>
                      <a:pt x="78" y="108"/>
                    </a:cubicBezTo>
                    <a:cubicBezTo>
                      <a:pt x="78" y="132"/>
                      <a:pt x="78" y="132"/>
                      <a:pt x="78" y="132"/>
                    </a:cubicBezTo>
                    <a:cubicBezTo>
                      <a:pt x="78" y="134"/>
                      <a:pt x="76" y="137"/>
                      <a:pt x="74" y="138"/>
                    </a:cubicBezTo>
                    <a:cubicBezTo>
                      <a:pt x="43" y="150"/>
                      <a:pt x="16" y="164"/>
                      <a:pt x="12" y="169"/>
                    </a:cubicBezTo>
                    <a:lnTo>
                      <a:pt x="12" y="1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grpSp>
        <p:sp>
          <p:nvSpPr>
            <p:cNvPr id="8" name="TextBox 7">
              <a:extLst>
                <a:ext uri="{FF2B5EF4-FFF2-40B4-BE49-F238E27FC236}">
                  <a16:creationId xmlns:a16="http://schemas.microsoft.com/office/drawing/2014/main" id="{BF8D0D3C-D7B4-4BB4-B63D-2C6AEA784F2E}"/>
                </a:ext>
              </a:extLst>
            </p:cNvPr>
            <p:cNvSpPr txBox="1"/>
            <p:nvPr/>
          </p:nvSpPr>
          <p:spPr>
            <a:xfrm>
              <a:off x="9481029" y="-99936"/>
              <a:ext cx="2316950" cy="419414"/>
            </a:xfrm>
            <a:prstGeom prst="rect">
              <a:avLst/>
            </a:prstGeom>
            <a:noFill/>
          </p:spPr>
          <p:txBody>
            <a:bodyPr wrap="none" lIns="91440" anchor="ctr">
              <a:noAutofit/>
            </a:bodyPr>
            <a:lstStyle/>
            <a:p>
              <a:r>
                <a:rPr lang="en-US" sz="1400" dirty="0"/>
                <a:t>Jim Yates</a:t>
              </a:r>
            </a:p>
          </p:txBody>
        </p:sp>
      </p:grpSp>
    </p:spTree>
    <p:extLst>
      <p:ext uri="{BB962C8B-B14F-4D97-AF65-F5344CB8AC3E}">
        <p14:creationId xmlns:p14="http://schemas.microsoft.com/office/powerpoint/2010/main" val="1878796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14D83-0335-4288-973A-FDBEE61ED526}"/>
              </a:ext>
            </a:extLst>
          </p:cNvPr>
          <p:cNvSpPr>
            <a:spLocks noGrp="1"/>
          </p:cNvSpPr>
          <p:nvPr>
            <p:ph type="title"/>
          </p:nvPr>
        </p:nvSpPr>
        <p:spPr>
          <a:xfrm>
            <a:off x="2524760" y="2986254"/>
            <a:ext cx="10457689" cy="548640"/>
          </a:xfrm>
        </p:spPr>
        <p:txBody>
          <a:bodyPr/>
          <a:lstStyle/>
          <a:p>
            <a:r>
              <a:rPr lang="en-US" dirty="0"/>
              <a:t>Public Discussion-Questions</a:t>
            </a:r>
          </a:p>
        </p:txBody>
      </p:sp>
      <p:sp>
        <p:nvSpPr>
          <p:cNvPr id="3" name="Slide Number Placeholder 2">
            <a:extLst>
              <a:ext uri="{FF2B5EF4-FFF2-40B4-BE49-F238E27FC236}">
                <a16:creationId xmlns:a16="http://schemas.microsoft.com/office/drawing/2014/main" id="{3B414EBC-4AF7-4423-9752-FC4D69CDC4DC}"/>
              </a:ext>
            </a:extLst>
          </p:cNvPr>
          <p:cNvSpPr>
            <a:spLocks noGrp="1"/>
          </p:cNvSpPr>
          <p:nvPr>
            <p:ph type="sldNum" sz="quarter" idx="4294967295"/>
          </p:nvPr>
        </p:nvSpPr>
        <p:spPr>
          <a:xfrm>
            <a:off x="11439525" y="6573838"/>
            <a:ext cx="752475" cy="284162"/>
          </a:xfrm>
          <a:prstGeom prst="rect">
            <a:avLst/>
          </a:prstGeom>
        </p:spPr>
        <p:txBody>
          <a:bodyPr/>
          <a:lstStyle/>
          <a:p>
            <a:fld id="{11F27F3A-B3E9-41ED-AF8F-A365F10BB65F}" type="slidenum">
              <a:rPr lang="en-US" smtClean="0"/>
              <a:pPr/>
              <a:t>12</a:t>
            </a:fld>
            <a:endParaRPr lang="en-US"/>
          </a:p>
        </p:txBody>
      </p:sp>
      <p:grpSp>
        <p:nvGrpSpPr>
          <p:cNvPr id="4" name="Group 3">
            <a:extLst>
              <a:ext uri="{FF2B5EF4-FFF2-40B4-BE49-F238E27FC236}">
                <a16:creationId xmlns:a16="http://schemas.microsoft.com/office/drawing/2014/main" id="{75437CAD-936A-4F4F-9F61-F7F49603EC05}"/>
              </a:ext>
            </a:extLst>
          </p:cNvPr>
          <p:cNvGrpSpPr/>
          <p:nvPr/>
        </p:nvGrpSpPr>
        <p:grpSpPr>
          <a:xfrm>
            <a:off x="9125174" y="11225"/>
            <a:ext cx="3066826" cy="675443"/>
            <a:chOff x="8873657" y="-99937"/>
            <a:chExt cx="2924322" cy="675443"/>
          </a:xfrm>
        </p:grpSpPr>
        <p:sp>
          <p:nvSpPr>
            <p:cNvPr id="5" name="Rectangle 4">
              <a:extLst>
                <a:ext uri="{FF2B5EF4-FFF2-40B4-BE49-F238E27FC236}">
                  <a16:creationId xmlns:a16="http://schemas.microsoft.com/office/drawing/2014/main" id="{51281457-AE2D-4B60-8009-4EADDA4DFDA2}"/>
                </a:ext>
              </a:extLst>
            </p:cNvPr>
            <p:cNvSpPr/>
            <p:nvPr/>
          </p:nvSpPr>
          <p:spPr>
            <a:xfrm>
              <a:off x="8873657" y="-99937"/>
              <a:ext cx="2897136" cy="457200"/>
            </a:xfrm>
            <a:prstGeom prst="rect">
              <a:avLst/>
            </a:prstGeom>
            <a:solidFill>
              <a:schemeClr val="bg1"/>
            </a:solidFill>
            <a:ln w="190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457200" rIns="274320" rtlCol="0" anchor="ctr"/>
            <a:lstStyle/>
            <a:p>
              <a:endParaRPr lang="en-US" sz="1400" dirty="0">
                <a:solidFill>
                  <a:schemeClr val="tx1"/>
                </a:solidFill>
              </a:endParaRPr>
            </a:p>
          </p:txBody>
        </p:sp>
        <p:grpSp>
          <p:nvGrpSpPr>
            <p:cNvPr id="6" name="Group 133">
              <a:extLst>
                <a:ext uri="{FF2B5EF4-FFF2-40B4-BE49-F238E27FC236}">
                  <a16:creationId xmlns:a16="http://schemas.microsoft.com/office/drawing/2014/main" id="{B66D6408-DEDF-45A0-9080-AD95B166B05A}"/>
                </a:ext>
              </a:extLst>
            </p:cNvPr>
            <p:cNvGrpSpPr>
              <a:grpSpLocks noChangeAspect="1"/>
            </p:cNvGrpSpPr>
            <p:nvPr/>
          </p:nvGrpSpPr>
          <p:grpSpPr bwMode="auto">
            <a:xfrm>
              <a:off x="8986398" y="29524"/>
              <a:ext cx="422136" cy="545982"/>
              <a:chOff x="5394" y="2926"/>
              <a:chExt cx="559" cy="723"/>
            </a:xfrm>
            <a:solidFill>
              <a:srgbClr val="000000"/>
            </a:solidFill>
          </p:grpSpPr>
          <p:sp>
            <p:nvSpPr>
              <p:cNvPr id="8" name="Freeform 134">
                <a:extLst>
                  <a:ext uri="{FF2B5EF4-FFF2-40B4-BE49-F238E27FC236}">
                    <a16:creationId xmlns:a16="http://schemas.microsoft.com/office/drawing/2014/main" id="{B70C4850-24CA-48DA-B838-5BF3D98EBED6}"/>
                  </a:ext>
                </a:extLst>
              </p:cNvPr>
              <p:cNvSpPr>
                <a:spLocks/>
              </p:cNvSpPr>
              <p:nvPr/>
            </p:nvSpPr>
            <p:spPr bwMode="auto">
              <a:xfrm>
                <a:off x="5650" y="2995"/>
                <a:ext cx="285" cy="249"/>
              </a:xfrm>
              <a:custGeom>
                <a:avLst/>
                <a:gdLst>
                  <a:gd name="T0" fmla="*/ 90 w 192"/>
                  <a:gd name="T1" fmla="*/ 168 h 168"/>
                  <a:gd name="T2" fmla="*/ 87 w 192"/>
                  <a:gd name="T3" fmla="*/ 168 h 168"/>
                  <a:gd name="T4" fmla="*/ 84 w 192"/>
                  <a:gd name="T5" fmla="*/ 162 h 168"/>
                  <a:gd name="T6" fmla="*/ 84 w 192"/>
                  <a:gd name="T7" fmla="*/ 120 h 168"/>
                  <a:gd name="T8" fmla="*/ 72 w 192"/>
                  <a:gd name="T9" fmla="*/ 120 h 168"/>
                  <a:gd name="T10" fmla="*/ 72 w 192"/>
                  <a:gd name="T11" fmla="*/ 108 h 168"/>
                  <a:gd name="T12" fmla="*/ 90 w 192"/>
                  <a:gd name="T13" fmla="*/ 108 h 168"/>
                  <a:gd name="T14" fmla="*/ 96 w 192"/>
                  <a:gd name="T15" fmla="*/ 114 h 168"/>
                  <a:gd name="T16" fmla="*/ 96 w 192"/>
                  <a:gd name="T17" fmla="*/ 148 h 168"/>
                  <a:gd name="T18" fmla="*/ 138 w 192"/>
                  <a:gd name="T19" fmla="*/ 110 h 168"/>
                  <a:gd name="T20" fmla="*/ 142 w 192"/>
                  <a:gd name="T21" fmla="*/ 108 h 168"/>
                  <a:gd name="T22" fmla="*/ 180 w 192"/>
                  <a:gd name="T23" fmla="*/ 108 h 168"/>
                  <a:gd name="T24" fmla="*/ 180 w 192"/>
                  <a:gd name="T25" fmla="*/ 12 h 168"/>
                  <a:gd name="T26" fmla="*/ 12 w 192"/>
                  <a:gd name="T27" fmla="*/ 12 h 168"/>
                  <a:gd name="T28" fmla="*/ 12 w 192"/>
                  <a:gd name="T29" fmla="*/ 54 h 168"/>
                  <a:gd name="T30" fmla="*/ 0 w 192"/>
                  <a:gd name="T31" fmla="*/ 54 h 168"/>
                  <a:gd name="T32" fmla="*/ 0 w 192"/>
                  <a:gd name="T33" fmla="*/ 6 h 168"/>
                  <a:gd name="T34" fmla="*/ 6 w 192"/>
                  <a:gd name="T35" fmla="*/ 0 h 168"/>
                  <a:gd name="T36" fmla="*/ 186 w 192"/>
                  <a:gd name="T37" fmla="*/ 0 h 168"/>
                  <a:gd name="T38" fmla="*/ 192 w 192"/>
                  <a:gd name="T39" fmla="*/ 6 h 168"/>
                  <a:gd name="T40" fmla="*/ 192 w 192"/>
                  <a:gd name="T41" fmla="*/ 114 h 168"/>
                  <a:gd name="T42" fmla="*/ 186 w 192"/>
                  <a:gd name="T43" fmla="*/ 120 h 168"/>
                  <a:gd name="T44" fmla="*/ 144 w 192"/>
                  <a:gd name="T45" fmla="*/ 120 h 168"/>
                  <a:gd name="T46" fmla="*/ 94 w 192"/>
                  <a:gd name="T47" fmla="*/ 166 h 168"/>
                  <a:gd name="T48" fmla="*/ 90 w 192"/>
                  <a:gd name="T49"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2" h="168">
                    <a:moveTo>
                      <a:pt x="90" y="168"/>
                    </a:moveTo>
                    <a:cubicBezTo>
                      <a:pt x="89" y="168"/>
                      <a:pt x="88" y="168"/>
                      <a:pt x="87" y="168"/>
                    </a:cubicBezTo>
                    <a:cubicBezTo>
                      <a:pt x="85" y="167"/>
                      <a:pt x="84" y="164"/>
                      <a:pt x="84" y="162"/>
                    </a:cubicBezTo>
                    <a:cubicBezTo>
                      <a:pt x="84" y="120"/>
                      <a:pt x="84" y="120"/>
                      <a:pt x="84" y="120"/>
                    </a:cubicBezTo>
                    <a:cubicBezTo>
                      <a:pt x="72" y="120"/>
                      <a:pt x="72" y="120"/>
                      <a:pt x="72" y="120"/>
                    </a:cubicBezTo>
                    <a:cubicBezTo>
                      <a:pt x="72" y="108"/>
                      <a:pt x="72" y="108"/>
                      <a:pt x="72" y="108"/>
                    </a:cubicBezTo>
                    <a:cubicBezTo>
                      <a:pt x="90" y="108"/>
                      <a:pt x="90" y="108"/>
                      <a:pt x="90" y="108"/>
                    </a:cubicBezTo>
                    <a:cubicBezTo>
                      <a:pt x="93" y="108"/>
                      <a:pt x="96" y="111"/>
                      <a:pt x="96" y="114"/>
                    </a:cubicBezTo>
                    <a:cubicBezTo>
                      <a:pt x="96" y="148"/>
                      <a:pt x="96" y="148"/>
                      <a:pt x="96" y="148"/>
                    </a:cubicBezTo>
                    <a:cubicBezTo>
                      <a:pt x="138" y="110"/>
                      <a:pt x="138" y="110"/>
                      <a:pt x="138" y="110"/>
                    </a:cubicBezTo>
                    <a:cubicBezTo>
                      <a:pt x="139" y="109"/>
                      <a:pt x="140" y="108"/>
                      <a:pt x="142" y="108"/>
                    </a:cubicBezTo>
                    <a:cubicBezTo>
                      <a:pt x="180" y="108"/>
                      <a:pt x="180" y="108"/>
                      <a:pt x="180" y="108"/>
                    </a:cubicBezTo>
                    <a:cubicBezTo>
                      <a:pt x="180" y="12"/>
                      <a:pt x="180" y="12"/>
                      <a:pt x="180" y="12"/>
                    </a:cubicBezTo>
                    <a:cubicBezTo>
                      <a:pt x="12" y="12"/>
                      <a:pt x="12" y="12"/>
                      <a:pt x="12" y="12"/>
                    </a:cubicBezTo>
                    <a:cubicBezTo>
                      <a:pt x="12" y="54"/>
                      <a:pt x="12" y="54"/>
                      <a:pt x="12" y="54"/>
                    </a:cubicBezTo>
                    <a:cubicBezTo>
                      <a:pt x="0" y="54"/>
                      <a:pt x="0" y="54"/>
                      <a:pt x="0" y="54"/>
                    </a:cubicBezTo>
                    <a:cubicBezTo>
                      <a:pt x="0" y="6"/>
                      <a:pt x="0" y="6"/>
                      <a:pt x="0" y="6"/>
                    </a:cubicBezTo>
                    <a:cubicBezTo>
                      <a:pt x="0" y="3"/>
                      <a:pt x="3" y="0"/>
                      <a:pt x="6" y="0"/>
                    </a:cubicBezTo>
                    <a:cubicBezTo>
                      <a:pt x="186" y="0"/>
                      <a:pt x="186" y="0"/>
                      <a:pt x="186" y="0"/>
                    </a:cubicBezTo>
                    <a:cubicBezTo>
                      <a:pt x="189" y="0"/>
                      <a:pt x="192" y="3"/>
                      <a:pt x="192" y="6"/>
                    </a:cubicBezTo>
                    <a:cubicBezTo>
                      <a:pt x="192" y="114"/>
                      <a:pt x="192" y="114"/>
                      <a:pt x="192" y="114"/>
                    </a:cubicBezTo>
                    <a:cubicBezTo>
                      <a:pt x="192" y="117"/>
                      <a:pt x="189" y="120"/>
                      <a:pt x="186" y="120"/>
                    </a:cubicBezTo>
                    <a:cubicBezTo>
                      <a:pt x="144" y="120"/>
                      <a:pt x="144" y="120"/>
                      <a:pt x="144" y="120"/>
                    </a:cubicBezTo>
                    <a:cubicBezTo>
                      <a:pt x="94" y="166"/>
                      <a:pt x="94" y="166"/>
                      <a:pt x="94" y="166"/>
                    </a:cubicBezTo>
                    <a:cubicBezTo>
                      <a:pt x="93" y="167"/>
                      <a:pt x="91" y="168"/>
                      <a:pt x="90"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9" name="Rectangle 135">
                <a:extLst>
                  <a:ext uri="{FF2B5EF4-FFF2-40B4-BE49-F238E27FC236}">
                    <a16:creationId xmlns:a16="http://schemas.microsoft.com/office/drawing/2014/main" id="{589E65D5-969F-46FD-8479-E4D8A9AF711F}"/>
                  </a:ext>
                </a:extLst>
              </p:cNvPr>
              <p:cNvSpPr>
                <a:spLocks noChangeArrowheads="1"/>
              </p:cNvSpPr>
              <p:nvPr/>
            </p:nvSpPr>
            <p:spPr bwMode="auto">
              <a:xfrm>
                <a:off x="5846" y="3084"/>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0" name="Rectangle 136">
                <a:extLst>
                  <a:ext uri="{FF2B5EF4-FFF2-40B4-BE49-F238E27FC236}">
                    <a16:creationId xmlns:a16="http://schemas.microsoft.com/office/drawing/2014/main" id="{1DBB8432-FC2B-4A1D-878C-7785A1AFDACD}"/>
                  </a:ext>
                </a:extLst>
              </p:cNvPr>
              <p:cNvSpPr>
                <a:spLocks noChangeArrowheads="1"/>
              </p:cNvSpPr>
              <p:nvPr/>
            </p:nvSpPr>
            <p:spPr bwMode="auto">
              <a:xfrm>
                <a:off x="5793" y="3084"/>
                <a:ext cx="17"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1" name="Rectangle 137">
                <a:extLst>
                  <a:ext uri="{FF2B5EF4-FFF2-40B4-BE49-F238E27FC236}">
                    <a16:creationId xmlns:a16="http://schemas.microsoft.com/office/drawing/2014/main" id="{88FE427D-D5B1-4029-BBA0-0FD4292DA5CD}"/>
                  </a:ext>
                </a:extLst>
              </p:cNvPr>
              <p:cNvSpPr>
                <a:spLocks noChangeArrowheads="1"/>
              </p:cNvSpPr>
              <p:nvPr/>
            </p:nvSpPr>
            <p:spPr bwMode="auto">
              <a:xfrm>
                <a:off x="5935" y="3631"/>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2" name="Freeform 138">
                <a:extLst>
                  <a:ext uri="{FF2B5EF4-FFF2-40B4-BE49-F238E27FC236}">
                    <a16:creationId xmlns:a16="http://schemas.microsoft.com/office/drawing/2014/main" id="{87FF73A2-12A9-4407-AFAF-DED104DD8E23}"/>
                  </a:ext>
                </a:extLst>
              </p:cNvPr>
              <p:cNvSpPr>
                <a:spLocks noEditPoints="1"/>
              </p:cNvSpPr>
              <p:nvPr/>
            </p:nvSpPr>
            <p:spPr bwMode="auto">
              <a:xfrm>
                <a:off x="5394" y="2926"/>
                <a:ext cx="285" cy="302"/>
              </a:xfrm>
              <a:custGeom>
                <a:avLst/>
                <a:gdLst>
                  <a:gd name="T0" fmla="*/ 186 w 192"/>
                  <a:gd name="T1" fmla="*/ 204 h 204"/>
                  <a:gd name="T2" fmla="*/ 6 w 192"/>
                  <a:gd name="T3" fmla="*/ 204 h 204"/>
                  <a:gd name="T4" fmla="*/ 0 w 192"/>
                  <a:gd name="T5" fmla="*/ 198 h 204"/>
                  <a:gd name="T6" fmla="*/ 0 w 192"/>
                  <a:gd name="T7" fmla="*/ 168 h 204"/>
                  <a:gd name="T8" fmla="*/ 25 w 192"/>
                  <a:gd name="T9" fmla="*/ 147 h 204"/>
                  <a:gd name="T10" fmla="*/ 66 w 192"/>
                  <a:gd name="T11" fmla="*/ 128 h 204"/>
                  <a:gd name="T12" fmla="*/ 66 w 192"/>
                  <a:gd name="T13" fmla="*/ 111 h 204"/>
                  <a:gd name="T14" fmla="*/ 54 w 192"/>
                  <a:gd name="T15" fmla="*/ 83 h 204"/>
                  <a:gd name="T16" fmla="*/ 45 w 192"/>
                  <a:gd name="T17" fmla="*/ 66 h 204"/>
                  <a:gd name="T18" fmla="*/ 52 w 192"/>
                  <a:gd name="T19" fmla="*/ 50 h 204"/>
                  <a:gd name="T20" fmla="*/ 49 w 192"/>
                  <a:gd name="T21" fmla="*/ 22 h 204"/>
                  <a:gd name="T22" fmla="*/ 61 w 192"/>
                  <a:gd name="T23" fmla="*/ 18 h 204"/>
                  <a:gd name="T24" fmla="*/ 101 w 192"/>
                  <a:gd name="T25" fmla="*/ 0 h 204"/>
                  <a:gd name="T26" fmla="*/ 142 w 192"/>
                  <a:gd name="T27" fmla="*/ 23 h 204"/>
                  <a:gd name="T28" fmla="*/ 139 w 192"/>
                  <a:gd name="T29" fmla="*/ 51 h 204"/>
                  <a:gd name="T30" fmla="*/ 142 w 192"/>
                  <a:gd name="T31" fmla="*/ 54 h 204"/>
                  <a:gd name="T32" fmla="*/ 144 w 192"/>
                  <a:gd name="T33" fmla="*/ 65 h 204"/>
                  <a:gd name="T34" fmla="*/ 137 w 192"/>
                  <a:gd name="T35" fmla="*/ 82 h 204"/>
                  <a:gd name="T36" fmla="*/ 126 w 192"/>
                  <a:gd name="T37" fmla="*/ 111 h 204"/>
                  <a:gd name="T38" fmla="*/ 126 w 192"/>
                  <a:gd name="T39" fmla="*/ 128 h 204"/>
                  <a:gd name="T40" fmla="*/ 167 w 192"/>
                  <a:gd name="T41" fmla="*/ 147 h 204"/>
                  <a:gd name="T42" fmla="*/ 192 w 192"/>
                  <a:gd name="T43" fmla="*/ 168 h 204"/>
                  <a:gd name="T44" fmla="*/ 192 w 192"/>
                  <a:gd name="T45" fmla="*/ 198 h 204"/>
                  <a:gd name="T46" fmla="*/ 186 w 192"/>
                  <a:gd name="T47" fmla="*/ 204 h 204"/>
                  <a:gd name="T48" fmla="*/ 12 w 192"/>
                  <a:gd name="T49" fmla="*/ 192 h 204"/>
                  <a:gd name="T50" fmla="*/ 180 w 192"/>
                  <a:gd name="T51" fmla="*/ 192 h 204"/>
                  <a:gd name="T52" fmla="*/ 180 w 192"/>
                  <a:gd name="T53" fmla="*/ 169 h 204"/>
                  <a:gd name="T54" fmla="*/ 118 w 192"/>
                  <a:gd name="T55" fmla="*/ 138 h 204"/>
                  <a:gd name="T56" fmla="*/ 114 w 192"/>
                  <a:gd name="T57" fmla="*/ 132 h 204"/>
                  <a:gd name="T58" fmla="*/ 114 w 192"/>
                  <a:gd name="T59" fmla="*/ 108 h 204"/>
                  <a:gd name="T60" fmla="*/ 118 w 192"/>
                  <a:gd name="T61" fmla="*/ 102 h 204"/>
                  <a:gd name="T62" fmla="*/ 118 w 192"/>
                  <a:gd name="T63" fmla="*/ 102 h 204"/>
                  <a:gd name="T64" fmla="*/ 125 w 192"/>
                  <a:gd name="T65" fmla="*/ 78 h 204"/>
                  <a:gd name="T66" fmla="*/ 130 w 192"/>
                  <a:gd name="T67" fmla="*/ 72 h 204"/>
                  <a:gd name="T68" fmla="*/ 132 w 192"/>
                  <a:gd name="T69" fmla="*/ 61 h 204"/>
                  <a:gd name="T70" fmla="*/ 131 w 192"/>
                  <a:gd name="T71" fmla="*/ 60 h 204"/>
                  <a:gd name="T72" fmla="*/ 125 w 192"/>
                  <a:gd name="T73" fmla="*/ 54 h 204"/>
                  <a:gd name="T74" fmla="*/ 127 w 192"/>
                  <a:gd name="T75" fmla="*/ 48 h 204"/>
                  <a:gd name="T76" fmla="*/ 130 w 192"/>
                  <a:gd name="T77" fmla="*/ 25 h 204"/>
                  <a:gd name="T78" fmla="*/ 101 w 192"/>
                  <a:gd name="T79" fmla="*/ 12 h 204"/>
                  <a:gd name="T80" fmla="*/ 71 w 192"/>
                  <a:gd name="T81" fmla="*/ 25 h 204"/>
                  <a:gd name="T82" fmla="*/ 64 w 192"/>
                  <a:gd name="T83" fmla="*/ 30 h 204"/>
                  <a:gd name="T84" fmla="*/ 58 w 192"/>
                  <a:gd name="T85" fmla="*/ 30 h 204"/>
                  <a:gd name="T86" fmla="*/ 63 w 192"/>
                  <a:gd name="T87" fmla="*/ 46 h 204"/>
                  <a:gd name="T88" fmla="*/ 66 w 192"/>
                  <a:gd name="T89" fmla="*/ 54 h 204"/>
                  <a:gd name="T90" fmla="*/ 60 w 192"/>
                  <a:gd name="T91" fmla="*/ 60 h 204"/>
                  <a:gd name="T92" fmla="*/ 57 w 192"/>
                  <a:gd name="T93" fmla="*/ 66 h 204"/>
                  <a:gd name="T94" fmla="*/ 60 w 192"/>
                  <a:gd name="T95" fmla="*/ 72 h 204"/>
                  <a:gd name="T96" fmla="*/ 66 w 192"/>
                  <a:gd name="T97" fmla="*/ 78 h 204"/>
                  <a:gd name="T98" fmla="*/ 74 w 192"/>
                  <a:gd name="T99" fmla="*/ 102 h 204"/>
                  <a:gd name="T100" fmla="*/ 78 w 192"/>
                  <a:gd name="T101" fmla="*/ 108 h 204"/>
                  <a:gd name="T102" fmla="*/ 78 w 192"/>
                  <a:gd name="T103" fmla="*/ 132 h 204"/>
                  <a:gd name="T104" fmla="*/ 74 w 192"/>
                  <a:gd name="T105" fmla="*/ 138 h 204"/>
                  <a:gd name="T106" fmla="*/ 12 w 192"/>
                  <a:gd name="T107" fmla="*/ 169 h 204"/>
                  <a:gd name="T108" fmla="*/ 12 w 192"/>
                  <a:gd name="T109" fmla="*/ 192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2" h="204">
                    <a:moveTo>
                      <a:pt x="186" y="204"/>
                    </a:moveTo>
                    <a:cubicBezTo>
                      <a:pt x="6" y="204"/>
                      <a:pt x="6" y="204"/>
                      <a:pt x="6" y="204"/>
                    </a:cubicBezTo>
                    <a:cubicBezTo>
                      <a:pt x="3" y="204"/>
                      <a:pt x="0" y="201"/>
                      <a:pt x="0" y="198"/>
                    </a:cubicBezTo>
                    <a:cubicBezTo>
                      <a:pt x="0" y="168"/>
                      <a:pt x="0" y="168"/>
                      <a:pt x="0" y="168"/>
                    </a:cubicBezTo>
                    <a:cubicBezTo>
                      <a:pt x="0" y="164"/>
                      <a:pt x="2" y="159"/>
                      <a:pt x="25" y="147"/>
                    </a:cubicBezTo>
                    <a:cubicBezTo>
                      <a:pt x="36" y="141"/>
                      <a:pt x="51" y="134"/>
                      <a:pt x="66" y="128"/>
                    </a:cubicBezTo>
                    <a:cubicBezTo>
                      <a:pt x="66" y="111"/>
                      <a:pt x="66" y="111"/>
                      <a:pt x="66" y="111"/>
                    </a:cubicBezTo>
                    <a:cubicBezTo>
                      <a:pt x="61" y="108"/>
                      <a:pt x="55" y="100"/>
                      <a:pt x="54" y="83"/>
                    </a:cubicBezTo>
                    <a:cubicBezTo>
                      <a:pt x="48" y="80"/>
                      <a:pt x="45" y="74"/>
                      <a:pt x="45" y="66"/>
                    </a:cubicBezTo>
                    <a:cubicBezTo>
                      <a:pt x="45" y="59"/>
                      <a:pt x="48" y="53"/>
                      <a:pt x="52" y="50"/>
                    </a:cubicBezTo>
                    <a:cubicBezTo>
                      <a:pt x="48" y="42"/>
                      <a:pt x="43" y="30"/>
                      <a:pt x="49" y="22"/>
                    </a:cubicBezTo>
                    <a:cubicBezTo>
                      <a:pt x="52" y="19"/>
                      <a:pt x="56" y="17"/>
                      <a:pt x="61" y="18"/>
                    </a:cubicBezTo>
                    <a:cubicBezTo>
                      <a:pt x="68" y="5"/>
                      <a:pt x="86" y="0"/>
                      <a:pt x="101" y="0"/>
                    </a:cubicBezTo>
                    <a:cubicBezTo>
                      <a:pt x="117" y="0"/>
                      <a:pt x="138" y="6"/>
                      <a:pt x="142" y="23"/>
                    </a:cubicBezTo>
                    <a:cubicBezTo>
                      <a:pt x="145" y="34"/>
                      <a:pt x="141" y="44"/>
                      <a:pt x="139" y="51"/>
                    </a:cubicBezTo>
                    <a:cubicBezTo>
                      <a:pt x="140" y="52"/>
                      <a:pt x="141" y="53"/>
                      <a:pt x="142" y="54"/>
                    </a:cubicBezTo>
                    <a:cubicBezTo>
                      <a:pt x="143" y="57"/>
                      <a:pt x="144" y="61"/>
                      <a:pt x="144" y="65"/>
                    </a:cubicBezTo>
                    <a:cubicBezTo>
                      <a:pt x="144" y="72"/>
                      <a:pt x="142" y="79"/>
                      <a:pt x="137" y="82"/>
                    </a:cubicBezTo>
                    <a:cubicBezTo>
                      <a:pt x="136" y="100"/>
                      <a:pt x="130" y="108"/>
                      <a:pt x="126" y="111"/>
                    </a:cubicBezTo>
                    <a:cubicBezTo>
                      <a:pt x="126" y="128"/>
                      <a:pt x="126" y="128"/>
                      <a:pt x="126" y="128"/>
                    </a:cubicBezTo>
                    <a:cubicBezTo>
                      <a:pt x="140" y="134"/>
                      <a:pt x="155" y="141"/>
                      <a:pt x="167" y="147"/>
                    </a:cubicBezTo>
                    <a:cubicBezTo>
                      <a:pt x="190" y="159"/>
                      <a:pt x="192" y="164"/>
                      <a:pt x="192" y="168"/>
                    </a:cubicBezTo>
                    <a:cubicBezTo>
                      <a:pt x="192" y="198"/>
                      <a:pt x="192" y="198"/>
                      <a:pt x="192" y="198"/>
                    </a:cubicBezTo>
                    <a:cubicBezTo>
                      <a:pt x="192" y="201"/>
                      <a:pt x="189" y="204"/>
                      <a:pt x="186" y="204"/>
                    </a:cubicBezTo>
                    <a:close/>
                    <a:moveTo>
                      <a:pt x="12" y="192"/>
                    </a:moveTo>
                    <a:cubicBezTo>
                      <a:pt x="180" y="192"/>
                      <a:pt x="180" y="192"/>
                      <a:pt x="180" y="192"/>
                    </a:cubicBezTo>
                    <a:cubicBezTo>
                      <a:pt x="180" y="169"/>
                      <a:pt x="180" y="169"/>
                      <a:pt x="180" y="169"/>
                    </a:cubicBezTo>
                    <a:cubicBezTo>
                      <a:pt x="175" y="164"/>
                      <a:pt x="149" y="150"/>
                      <a:pt x="118" y="138"/>
                    </a:cubicBezTo>
                    <a:cubicBezTo>
                      <a:pt x="115" y="137"/>
                      <a:pt x="114" y="134"/>
                      <a:pt x="114" y="132"/>
                    </a:cubicBezTo>
                    <a:cubicBezTo>
                      <a:pt x="114" y="108"/>
                      <a:pt x="114" y="108"/>
                      <a:pt x="114" y="108"/>
                    </a:cubicBezTo>
                    <a:cubicBezTo>
                      <a:pt x="114" y="106"/>
                      <a:pt x="115" y="103"/>
                      <a:pt x="118" y="102"/>
                    </a:cubicBezTo>
                    <a:cubicBezTo>
                      <a:pt x="118" y="102"/>
                      <a:pt x="118" y="102"/>
                      <a:pt x="118" y="102"/>
                    </a:cubicBezTo>
                    <a:cubicBezTo>
                      <a:pt x="118" y="102"/>
                      <a:pt x="125" y="98"/>
                      <a:pt x="125" y="78"/>
                    </a:cubicBezTo>
                    <a:cubicBezTo>
                      <a:pt x="125" y="75"/>
                      <a:pt x="127" y="72"/>
                      <a:pt x="130" y="72"/>
                    </a:cubicBezTo>
                    <a:cubicBezTo>
                      <a:pt x="132" y="71"/>
                      <a:pt x="133" y="65"/>
                      <a:pt x="132" y="61"/>
                    </a:cubicBezTo>
                    <a:cubicBezTo>
                      <a:pt x="131" y="60"/>
                      <a:pt x="131" y="60"/>
                      <a:pt x="131" y="60"/>
                    </a:cubicBezTo>
                    <a:cubicBezTo>
                      <a:pt x="127" y="60"/>
                      <a:pt x="125" y="57"/>
                      <a:pt x="125" y="54"/>
                    </a:cubicBezTo>
                    <a:cubicBezTo>
                      <a:pt x="125" y="52"/>
                      <a:pt x="125" y="51"/>
                      <a:pt x="127" y="48"/>
                    </a:cubicBezTo>
                    <a:cubicBezTo>
                      <a:pt x="129" y="43"/>
                      <a:pt x="133" y="34"/>
                      <a:pt x="130" y="25"/>
                    </a:cubicBezTo>
                    <a:cubicBezTo>
                      <a:pt x="128" y="17"/>
                      <a:pt x="114" y="12"/>
                      <a:pt x="101" y="12"/>
                    </a:cubicBezTo>
                    <a:cubicBezTo>
                      <a:pt x="87" y="12"/>
                      <a:pt x="73" y="17"/>
                      <a:pt x="71" y="25"/>
                    </a:cubicBezTo>
                    <a:cubicBezTo>
                      <a:pt x="70" y="29"/>
                      <a:pt x="67" y="31"/>
                      <a:pt x="64" y="30"/>
                    </a:cubicBezTo>
                    <a:cubicBezTo>
                      <a:pt x="60" y="29"/>
                      <a:pt x="58" y="30"/>
                      <a:pt x="58" y="30"/>
                    </a:cubicBezTo>
                    <a:cubicBezTo>
                      <a:pt x="58" y="31"/>
                      <a:pt x="58" y="35"/>
                      <a:pt x="63" y="46"/>
                    </a:cubicBezTo>
                    <a:cubicBezTo>
                      <a:pt x="65" y="50"/>
                      <a:pt x="66" y="52"/>
                      <a:pt x="66" y="54"/>
                    </a:cubicBezTo>
                    <a:cubicBezTo>
                      <a:pt x="66" y="57"/>
                      <a:pt x="63" y="60"/>
                      <a:pt x="60" y="60"/>
                    </a:cubicBezTo>
                    <a:cubicBezTo>
                      <a:pt x="58" y="60"/>
                      <a:pt x="57" y="64"/>
                      <a:pt x="57" y="66"/>
                    </a:cubicBezTo>
                    <a:cubicBezTo>
                      <a:pt x="57" y="69"/>
                      <a:pt x="58" y="72"/>
                      <a:pt x="60" y="72"/>
                    </a:cubicBezTo>
                    <a:cubicBezTo>
                      <a:pt x="63" y="72"/>
                      <a:pt x="66" y="75"/>
                      <a:pt x="66" y="78"/>
                    </a:cubicBezTo>
                    <a:cubicBezTo>
                      <a:pt x="66" y="98"/>
                      <a:pt x="74" y="102"/>
                      <a:pt x="74" y="102"/>
                    </a:cubicBezTo>
                    <a:cubicBezTo>
                      <a:pt x="76" y="103"/>
                      <a:pt x="78" y="105"/>
                      <a:pt x="78" y="108"/>
                    </a:cubicBezTo>
                    <a:cubicBezTo>
                      <a:pt x="78" y="132"/>
                      <a:pt x="78" y="132"/>
                      <a:pt x="78" y="132"/>
                    </a:cubicBezTo>
                    <a:cubicBezTo>
                      <a:pt x="78" y="134"/>
                      <a:pt x="76" y="137"/>
                      <a:pt x="74" y="138"/>
                    </a:cubicBezTo>
                    <a:cubicBezTo>
                      <a:pt x="43" y="150"/>
                      <a:pt x="16" y="164"/>
                      <a:pt x="12" y="169"/>
                    </a:cubicBezTo>
                    <a:lnTo>
                      <a:pt x="12" y="1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grpSp>
        <p:sp>
          <p:nvSpPr>
            <p:cNvPr id="7" name="TextBox 6">
              <a:extLst>
                <a:ext uri="{FF2B5EF4-FFF2-40B4-BE49-F238E27FC236}">
                  <a16:creationId xmlns:a16="http://schemas.microsoft.com/office/drawing/2014/main" id="{4DDD0A7A-986F-46B6-A3CB-AD1DC74C055D}"/>
                </a:ext>
              </a:extLst>
            </p:cNvPr>
            <p:cNvSpPr txBox="1"/>
            <p:nvPr/>
          </p:nvSpPr>
          <p:spPr>
            <a:xfrm>
              <a:off x="9481029" y="-99936"/>
              <a:ext cx="2316950" cy="419414"/>
            </a:xfrm>
            <a:prstGeom prst="rect">
              <a:avLst/>
            </a:prstGeom>
            <a:noFill/>
          </p:spPr>
          <p:txBody>
            <a:bodyPr wrap="none" lIns="91440" anchor="ctr">
              <a:noAutofit/>
            </a:bodyPr>
            <a:lstStyle/>
            <a:p>
              <a:r>
                <a:rPr lang="en-US" sz="1400" dirty="0"/>
                <a:t>Ann Oshel/Scott Farmer</a:t>
              </a:r>
            </a:p>
          </p:txBody>
        </p:sp>
      </p:grpSp>
    </p:spTree>
    <p:extLst>
      <p:ext uri="{BB962C8B-B14F-4D97-AF65-F5344CB8AC3E}">
        <p14:creationId xmlns:p14="http://schemas.microsoft.com/office/powerpoint/2010/main" val="551238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B8637-24EA-42A4-98CB-7BF561AD9587}"/>
              </a:ext>
            </a:extLst>
          </p:cNvPr>
          <p:cNvSpPr>
            <a:spLocks noGrp="1"/>
          </p:cNvSpPr>
          <p:nvPr>
            <p:ph type="title"/>
          </p:nvPr>
        </p:nvSpPr>
        <p:spPr/>
        <p:txBody>
          <a:bodyPr/>
          <a:lstStyle/>
          <a:p>
            <a:r>
              <a:rPr lang="en-US" dirty="0"/>
              <a:t>Next Steps</a:t>
            </a:r>
          </a:p>
        </p:txBody>
      </p:sp>
      <p:sp>
        <p:nvSpPr>
          <p:cNvPr id="4" name="Text Placeholder 3">
            <a:extLst>
              <a:ext uri="{FF2B5EF4-FFF2-40B4-BE49-F238E27FC236}">
                <a16:creationId xmlns:a16="http://schemas.microsoft.com/office/drawing/2014/main" id="{F615AFB0-7233-4244-A065-7C62D9152014}"/>
              </a:ext>
            </a:extLst>
          </p:cNvPr>
          <p:cNvSpPr txBox="1">
            <a:spLocks/>
          </p:cNvSpPr>
          <p:nvPr/>
        </p:nvSpPr>
        <p:spPr>
          <a:xfrm>
            <a:off x="838200" y="1335573"/>
            <a:ext cx="10517717" cy="1212895"/>
          </a:xfrm>
          <a:prstGeom prst="rect">
            <a:avLst/>
          </a:prstGeom>
        </p:spPr>
        <p:txBody>
          <a:bodyPr>
            <a:noAutofit/>
          </a:bodyPr>
          <a:lstStyle>
            <a:lvl1pPr marL="228600" indent="-228600" algn="l" defTabSz="685800" rtl="0" eaLnBrk="1" latinLnBrk="0" hangingPunct="1">
              <a:lnSpc>
                <a:spcPct val="100000"/>
              </a:lnSpc>
              <a:spcBef>
                <a:spcPts val="0"/>
              </a:spcBef>
              <a:buFont typeface="+mj-lt"/>
              <a:buAutoNum type="romanUcPeriod"/>
              <a:defRPr sz="2000" b="1" i="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76263" indent="-233363" algn="l" defTabSz="685800" rtl="0" eaLnBrk="1" latinLnBrk="0" hangingPunct="1">
              <a:lnSpc>
                <a:spcPct val="100000"/>
              </a:lnSpc>
              <a:spcBef>
                <a:spcPts val="0"/>
              </a:spcBef>
              <a:buFont typeface="Franklin Gothic Medium" panose="020B0603020102020204" pitchFamily="34" charset="0"/>
              <a:buChar char="−"/>
              <a:defRPr sz="2000" b="1" i="0" kern="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973138" indent="-228600" algn="l" defTabSz="685800" rtl="0" eaLnBrk="1" latinLnBrk="0" hangingPunct="1">
              <a:lnSpc>
                <a:spcPct val="100000"/>
              </a:lnSpc>
              <a:spcBef>
                <a:spcPts val="0"/>
              </a:spcBef>
              <a:buFont typeface="Arial" panose="020B0604020202020204" pitchFamily="34" charset="0"/>
              <a:buChar char="•"/>
              <a:defRPr sz="2000" b="1" i="0" kern="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Franklin Gothic Medium" panose="020B0603020102020204" pitchFamily="34"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Franklin Gothic Medium" panose="020B06030201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dirty="0"/>
              <a:t>Quarterly meeting schedule for the Housing Leadership Committee. All meetings will be held virtually via the Zoom.gov meeting and open to the general public. </a:t>
            </a:r>
          </a:p>
        </p:txBody>
      </p:sp>
      <p:graphicFrame>
        <p:nvGraphicFramePr>
          <p:cNvPr id="5" name="Diagram 4">
            <a:extLst>
              <a:ext uri="{FF2B5EF4-FFF2-40B4-BE49-F238E27FC236}">
                <a16:creationId xmlns:a16="http://schemas.microsoft.com/office/drawing/2014/main" id="{53368C71-C4C0-45EC-9676-8A2E2538773D}"/>
              </a:ext>
            </a:extLst>
          </p:cNvPr>
          <p:cNvGraphicFramePr/>
          <p:nvPr>
            <p:extLst>
              <p:ext uri="{D42A27DB-BD31-4B8C-83A1-F6EECF244321}">
                <p14:modId xmlns:p14="http://schemas.microsoft.com/office/powerpoint/2010/main" val="2469933421"/>
              </p:ext>
            </p:extLst>
          </p:nvPr>
        </p:nvGraphicFramePr>
        <p:xfrm>
          <a:off x="1005840" y="2131373"/>
          <a:ext cx="9260840" cy="3783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1E158B61-8471-437C-8354-1D106FBA6B87}"/>
              </a:ext>
            </a:extLst>
          </p:cNvPr>
          <p:cNvGrpSpPr/>
          <p:nvPr/>
        </p:nvGrpSpPr>
        <p:grpSpPr>
          <a:xfrm>
            <a:off x="9125174" y="11225"/>
            <a:ext cx="3066826" cy="675443"/>
            <a:chOff x="8873657" y="-99937"/>
            <a:chExt cx="2924322" cy="675443"/>
          </a:xfrm>
        </p:grpSpPr>
        <p:sp>
          <p:nvSpPr>
            <p:cNvPr id="7" name="Rectangle 6">
              <a:extLst>
                <a:ext uri="{FF2B5EF4-FFF2-40B4-BE49-F238E27FC236}">
                  <a16:creationId xmlns:a16="http://schemas.microsoft.com/office/drawing/2014/main" id="{49A21083-BDB0-4E18-B770-AF87905FD54F}"/>
                </a:ext>
              </a:extLst>
            </p:cNvPr>
            <p:cNvSpPr/>
            <p:nvPr/>
          </p:nvSpPr>
          <p:spPr>
            <a:xfrm>
              <a:off x="8873657" y="-99937"/>
              <a:ext cx="2897136" cy="457200"/>
            </a:xfrm>
            <a:prstGeom prst="rect">
              <a:avLst/>
            </a:prstGeom>
            <a:solidFill>
              <a:schemeClr val="bg1"/>
            </a:solidFill>
            <a:ln w="190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457200" rIns="274320" rtlCol="0" anchor="ctr"/>
            <a:lstStyle/>
            <a:p>
              <a:endParaRPr lang="en-US" sz="1400" dirty="0">
                <a:solidFill>
                  <a:schemeClr val="tx1"/>
                </a:solidFill>
              </a:endParaRPr>
            </a:p>
          </p:txBody>
        </p:sp>
        <p:grpSp>
          <p:nvGrpSpPr>
            <p:cNvPr id="8" name="Group 133">
              <a:extLst>
                <a:ext uri="{FF2B5EF4-FFF2-40B4-BE49-F238E27FC236}">
                  <a16:creationId xmlns:a16="http://schemas.microsoft.com/office/drawing/2014/main" id="{61E3A426-EBAF-4478-B618-C8DFFF5BB7CE}"/>
                </a:ext>
              </a:extLst>
            </p:cNvPr>
            <p:cNvGrpSpPr>
              <a:grpSpLocks noChangeAspect="1"/>
            </p:cNvGrpSpPr>
            <p:nvPr/>
          </p:nvGrpSpPr>
          <p:grpSpPr bwMode="auto">
            <a:xfrm>
              <a:off x="8986398" y="29524"/>
              <a:ext cx="422136" cy="545982"/>
              <a:chOff x="5394" y="2926"/>
              <a:chExt cx="559" cy="723"/>
            </a:xfrm>
            <a:solidFill>
              <a:srgbClr val="000000"/>
            </a:solidFill>
          </p:grpSpPr>
          <p:sp>
            <p:nvSpPr>
              <p:cNvPr id="10" name="Freeform 134">
                <a:extLst>
                  <a:ext uri="{FF2B5EF4-FFF2-40B4-BE49-F238E27FC236}">
                    <a16:creationId xmlns:a16="http://schemas.microsoft.com/office/drawing/2014/main" id="{5EA56834-D214-4F0A-B36D-E3B4D7732C7E}"/>
                  </a:ext>
                </a:extLst>
              </p:cNvPr>
              <p:cNvSpPr>
                <a:spLocks/>
              </p:cNvSpPr>
              <p:nvPr/>
            </p:nvSpPr>
            <p:spPr bwMode="auto">
              <a:xfrm>
                <a:off x="5650" y="2995"/>
                <a:ext cx="285" cy="249"/>
              </a:xfrm>
              <a:custGeom>
                <a:avLst/>
                <a:gdLst>
                  <a:gd name="T0" fmla="*/ 90 w 192"/>
                  <a:gd name="T1" fmla="*/ 168 h 168"/>
                  <a:gd name="T2" fmla="*/ 87 w 192"/>
                  <a:gd name="T3" fmla="*/ 168 h 168"/>
                  <a:gd name="T4" fmla="*/ 84 w 192"/>
                  <a:gd name="T5" fmla="*/ 162 h 168"/>
                  <a:gd name="T6" fmla="*/ 84 w 192"/>
                  <a:gd name="T7" fmla="*/ 120 h 168"/>
                  <a:gd name="T8" fmla="*/ 72 w 192"/>
                  <a:gd name="T9" fmla="*/ 120 h 168"/>
                  <a:gd name="T10" fmla="*/ 72 w 192"/>
                  <a:gd name="T11" fmla="*/ 108 h 168"/>
                  <a:gd name="T12" fmla="*/ 90 w 192"/>
                  <a:gd name="T13" fmla="*/ 108 h 168"/>
                  <a:gd name="T14" fmla="*/ 96 w 192"/>
                  <a:gd name="T15" fmla="*/ 114 h 168"/>
                  <a:gd name="T16" fmla="*/ 96 w 192"/>
                  <a:gd name="T17" fmla="*/ 148 h 168"/>
                  <a:gd name="T18" fmla="*/ 138 w 192"/>
                  <a:gd name="T19" fmla="*/ 110 h 168"/>
                  <a:gd name="T20" fmla="*/ 142 w 192"/>
                  <a:gd name="T21" fmla="*/ 108 h 168"/>
                  <a:gd name="T22" fmla="*/ 180 w 192"/>
                  <a:gd name="T23" fmla="*/ 108 h 168"/>
                  <a:gd name="T24" fmla="*/ 180 w 192"/>
                  <a:gd name="T25" fmla="*/ 12 h 168"/>
                  <a:gd name="T26" fmla="*/ 12 w 192"/>
                  <a:gd name="T27" fmla="*/ 12 h 168"/>
                  <a:gd name="T28" fmla="*/ 12 w 192"/>
                  <a:gd name="T29" fmla="*/ 54 h 168"/>
                  <a:gd name="T30" fmla="*/ 0 w 192"/>
                  <a:gd name="T31" fmla="*/ 54 h 168"/>
                  <a:gd name="T32" fmla="*/ 0 w 192"/>
                  <a:gd name="T33" fmla="*/ 6 h 168"/>
                  <a:gd name="T34" fmla="*/ 6 w 192"/>
                  <a:gd name="T35" fmla="*/ 0 h 168"/>
                  <a:gd name="T36" fmla="*/ 186 w 192"/>
                  <a:gd name="T37" fmla="*/ 0 h 168"/>
                  <a:gd name="T38" fmla="*/ 192 w 192"/>
                  <a:gd name="T39" fmla="*/ 6 h 168"/>
                  <a:gd name="T40" fmla="*/ 192 w 192"/>
                  <a:gd name="T41" fmla="*/ 114 h 168"/>
                  <a:gd name="T42" fmla="*/ 186 w 192"/>
                  <a:gd name="T43" fmla="*/ 120 h 168"/>
                  <a:gd name="T44" fmla="*/ 144 w 192"/>
                  <a:gd name="T45" fmla="*/ 120 h 168"/>
                  <a:gd name="T46" fmla="*/ 94 w 192"/>
                  <a:gd name="T47" fmla="*/ 166 h 168"/>
                  <a:gd name="T48" fmla="*/ 90 w 192"/>
                  <a:gd name="T49"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2" h="168">
                    <a:moveTo>
                      <a:pt x="90" y="168"/>
                    </a:moveTo>
                    <a:cubicBezTo>
                      <a:pt x="89" y="168"/>
                      <a:pt x="88" y="168"/>
                      <a:pt x="87" y="168"/>
                    </a:cubicBezTo>
                    <a:cubicBezTo>
                      <a:pt x="85" y="167"/>
                      <a:pt x="84" y="164"/>
                      <a:pt x="84" y="162"/>
                    </a:cubicBezTo>
                    <a:cubicBezTo>
                      <a:pt x="84" y="120"/>
                      <a:pt x="84" y="120"/>
                      <a:pt x="84" y="120"/>
                    </a:cubicBezTo>
                    <a:cubicBezTo>
                      <a:pt x="72" y="120"/>
                      <a:pt x="72" y="120"/>
                      <a:pt x="72" y="120"/>
                    </a:cubicBezTo>
                    <a:cubicBezTo>
                      <a:pt x="72" y="108"/>
                      <a:pt x="72" y="108"/>
                      <a:pt x="72" y="108"/>
                    </a:cubicBezTo>
                    <a:cubicBezTo>
                      <a:pt x="90" y="108"/>
                      <a:pt x="90" y="108"/>
                      <a:pt x="90" y="108"/>
                    </a:cubicBezTo>
                    <a:cubicBezTo>
                      <a:pt x="93" y="108"/>
                      <a:pt x="96" y="111"/>
                      <a:pt x="96" y="114"/>
                    </a:cubicBezTo>
                    <a:cubicBezTo>
                      <a:pt x="96" y="148"/>
                      <a:pt x="96" y="148"/>
                      <a:pt x="96" y="148"/>
                    </a:cubicBezTo>
                    <a:cubicBezTo>
                      <a:pt x="138" y="110"/>
                      <a:pt x="138" y="110"/>
                      <a:pt x="138" y="110"/>
                    </a:cubicBezTo>
                    <a:cubicBezTo>
                      <a:pt x="139" y="109"/>
                      <a:pt x="140" y="108"/>
                      <a:pt x="142" y="108"/>
                    </a:cubicBezTo>
                    <a:cubicBezTo>
                      <a:pt x="180" y="108"/>
                      <a:pt x="180" y="108"/>
                      <a:pt x="180" y="108"/>
                    </a:cubicBezTo>
                    <a:cubicBezTo>
                      <a:pt x="180" y="12"/>
                      <a:pt x="180" y="12"/>
                      <a:pt x="180" y="12"/>
                    </a:cubicBezTo>
                    <a:cubicBezTo>
                      <a:pt x="12" y="12"/>
                      <a:pt x="12" y="12"/>
                      <a:pt x="12" y="12"/>
                    </a:cubicBezTo>
                    <a:cubicBezTo>
                      <a:pt x="12" y="54"/>
                      <a:pt x="12" y="54"/>
                      <a:pt x="12" y="54"/>
                    </a:cubicBezTo>
                    <a:cubicBezTo>
                      <a:pt x="0" y="54"/>
                      <a:pt x="0" y="54"/>
                      <a:pt x="0" y="54"/>
                    </a:cubicBezTo>
                    <a:cubicBezTo>
                      <a:pt x="0" y="6"/>
                      <a:pt x="0" y="6"/>
                      <a:pt x="0" y="6"/>
                    </a:cubicBezTo>
                    <a:cubicBezTo>
                      <a:pt x="0" y="3"/>
                      <a:pt x="3" y="0"/>
                      <a:pt x="6" y="0"/>
                    </a:cubicBezTo>
                    <a:cubicBezTo>
                      <a:pt x="186" y="0"/>
                      <a:pt x="186" y="0"/>
                      <a:pt x="186" y="0"/>
                    </a:cubicBezTo>
                    <a:cubicBezTo>
                      <a:pt x="189" y="0"/>
                      <a:pt x="192" y="3"/>
                      <a:pt x="192" y="6"/>
                    </a:cubicBezTo>
                    <a:cubicBezTo>
                      <a:pt x="192" y="114"/>
                      <a:pt x="192" y="114"/>
                      <a:pt x="192" y="114"/>
                    </a:cubicBezTo>
                    <a:cubicBezTo>
                      <a:pt x="192" y="117"/>
                      <a:pt x="189" y="120"/>
                      <a:pt x="186" y="120"/>
                    </a:cubicBezTo>
                    <a:cubicBezTo>
                      <a:pt x="144" y="120"/>
                      <a:pt x="144" y="120"/>
                      <a:pt x="144" y="120"/>
                    </a:cubicBezTo>
                    <a:cubicBezTo>
                      <a:pt x="94" y="166"/>
                      <a:pt x="94" y="166"/>
                      <a:pt x="94" y="166"/>
                    </a:cubicBezTo>
                    <a:cubicBezTo>
                      <a:pt x="93" y="167"/>
                      <a:pt x="91" y="168"/>
                      <a:pt x="90"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1" name="Rectangle 135">
                <a:extLst>
                  <a:ext uri="{FF2B5EF4-FFF2-40B4-BE49-F238E27FC236}">
                    <a16:creationId xmlns:a16="http://schemas.microsoft.com/office/drawing/2014/main" id="{EF89F286-4CBA-4288-A6DC-7F3A3CF7CAE0}"/>
                  </a:ext>
                </a:extLst>
              </p:cNvPr>
              <p:cNvSpPr>
                <a:spLocks noChangeArrowheads="1"/>
              </p:cNvSpPr>
              <p:nvPr/>
            </p:nvSpPr>
            <p:spPr bwMode="auto">
              <a:xfrm>
                <a:off x="5846" y="3084"/>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2" name="Rectangle 136">
                <a:extLst>
                  <a:ext uri="{FF2B5EF4-FFF2-40B4-BE49-F238E27FC236}">
                    <a16:creationId xmlns:a16="http://schemas.microsoft.com/office/drawing/2014/main" id="{AD3896FF-4D64-4D7E-B729-3940462812A6}"/>
                  </a:ext>
                </a:extLst>
              </p:cNvPr>
              <p:cNvSpPr>
                <a:spLocks noChangeArrowheads="1"/>
              </p:cNvSpPr>
              <p:nvPr/>
            </p:nvSpPr>
            <p:spPr bwMode="auto">
              <a:xfrm>
                <a:off x="5793" y="3084"/>
                <a:ext cx="17"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3" name="Rectangle 137">
                <a:extLst>
                  <a:ext uri="{FF2B5EF4-FFF2-40B4-BE49-F238E27FC236}">
                    <a16:creationId xmlns:a16="http://schemas.microsoft.com/office/drawing/2014/main" id="{6B0AD7E5-90A2-449D-A679-E0E3D44E4EFB}"/>
                  </a:ext>
                </a:extLst>
              </p:cNvPr>
              <p:cNvSpPr>
                <a:spLocks noChangeArrowheads="1"/>
              </p:cNvSpPr>
              <p:nvPr/>
            </p:nvSpPr>
            <p:spPr bwMode="auto">
              <a:xfrm>
                <a:off x="5935" y="3631"/>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4" name="Freeform 138">
                <a:extLst>
                  <a:ext uri="{FF2B5EF4-FFF2-40B4-BE49-F238E27FC236}">
                    <a16:creationId xmlns:a16="http://schemas.microsoft.com/office/drawing/2014/main" id="{8BFA5FA5-E495-487D-BBFE-CCB72900CCFB}"/>
                  </a:ext>
                </a:extLst>
              </p:cNvPr>
              <p:cNvSpPr>
                <a:spLocks noEditPoints="1"/>
              </p:cNvSpPr>
              <p:nvPr/>
            </p:nvSpPr>
            <p:spPr bwMode="auto">
              <a:xfrm>
                <a:off x="5394" y="2926"/>
                <a:ext cx="285" cy="302"/>
              </a:xfrm>
              <a:custGeom>
                <a:avLst/>
                <a:gdLst>
                  <a:gd name="T0" fmla="*/ 186 w 192"/>
                  <a:gd name="T1" fmla="*/ 204 h 204"/>
                  <a:gd name="T2" fmla="*/ 6 w 192"/>
                  <a:gd name="T3" fmla="*/ 204 h 204"/>
                  <a:gd name="T4" fmla="*/ 0 w 192"/>
                  <a:gd name="T5" fmla="*/ 198 h 204"/>
                  <a:gd name="T6" fmla="*/ 0 w 192"/>
                  <a:gd name="T7" fmla="*/ 168 h 204"/>
                  <a:gd name="T8" fmla="*/ 25 w 192"/>
                  <a:gd name="T9" fmla="*/ 147 h 204"/>
                  <a:gd name="T10" fmla="*/ 66 w 192"/>
                  <a:gd name="T11" fmla="*/ 128 h 204"/>
                  <a:gd name="T12" fmla="*/ 66 w 192"/>
                  <a:gd name="T13" fmla="*/ 111 h 204"/>
                  <a:gd name="T14" fmla="*/ 54 w 192"/>
                  <a:gd name="T15" fmla="*/ 83 h 204"/>
                  <a:gd name="T16" fmla="*/ 45 w 192"/>
                  <a:gd name="T17" fmla="*/ 66 h 204"/>
                  <a:gd name="T18" fmla="*/ 52 w 192"/>
                  <a:gd name="T19" fmla="*/ 50 h 204"/>
                  <a:gd name="T20" fmla="*/ 49 w 192"/>
                  <a:gd name="T21" fmla="*/ 22 h 204"/>
                  <a:gd name="T22" fmla="*/ 61 w 192"/>
                  <a:gd name="T23" fmla="*/ 18 h 204"/>
                  <a:gd name="T24" fmla="*/ 101 w 192"/>
                  <a:gd name="T25" fmla="*/ 0 h 204"/>
                  <a:gd name="T26" fmla="*/ 142 w 192"/>
                  <a:gd name="T27" fmla="*/ 23 h 204"/>
                  <a:gd name="T28" fmla="*/ 139 w 192"/>
                  <a:gd name="T29" fmla="*/ 51 h 204"/>
                  <a:gd name="T30" fmla="*/ 142 w 192"/>
                  <a:gd name="T31" fmla="*/ 54 h 204"/>
                  <a:gd name="T32" fmla="*/ 144 w 192"/>
                  <a:gd name="T33" fmla="*/ 65 h 204"/>
                  <a:gd name="T34" fmla="*/ 137 w 192"/>
                  <a:gd name="T35" fmla="*/ 82 h 204"/>
                  <a:gd name="T36" fmla="*/ 126 w 192"/>
                  <a:gd name="T37" fmla="*/ 111 h 204"/>
                  <a:gd name="T38" fmla="*/ 126 w 192"/>
                  <a:gd name="T39" fmla="*/ 128 h 204"/>
                  <a:gd name="T40" fmla="*/ 167 w 192"/>
                  <a:gd name="T41" fmla="*/ 147 h 204"/>
                  <a:gd name="T42" fmla="*/ 192 w 192"/>
                  <a:gd name="T43" fmla="*/ 168 h 204"/>
                  <a:gd name="T44" fmla="*/ 192 w 192"/>
                  <a:gd name="T45" fmla="*/ 198 h 204"/>
                  <a:gd name="T46" fmla="*/ 186 w 192"/>
                  <a:gd name="T47" fmla="*/ 204 h 204"/>
                  <a:gd name="T48" fmla="*/ 12 w 192"/>
                  <a:gd name="T49" fmla="*/ 192 h 204"/>
                  <a:gd name="T50" fmla="*/ 180 w 192"/>
                  <a:gd name="T51" fmla="*/ 192 h 204"/>
                  <a:gd name="T52" fmla="*/ 180 w 192"/>
                  <a:gd name="T53" fmla="*/ 169 h 204"/>
                  <a:gd name="T54" fmla="*/ 118 w 192"/>
                  <a:gd name="T55" fmla="*/ 138 h 204"/>
                  <a:gd name="T56" fmla="*/ 114 w 192"/>
                  <a:gd name="T57" fmla="*/ 132 h 204"/>
                  <a:gd name="T58" fmla="*/ 114 w 192"/>
                  <a:gd name="T59" fmla="*/ 108 h 204"/>
                  <a:gd name="T60" fmla="*/ 118 w 192"/>
                  <a:gd name="T61" fmla="*/ 102 h 204"/>
                  <a:gd name="T62" fmla="*/ 118 w 192"/>
                  <a:gd name="T63" fmla="*/ 102 h 204"/>
                  <a:gd name="T64" fmla="*/ 125 w 192"/>
                  <a:gd name="T65" fmla="*/ 78 h 204"/>
                  <a:gd name="T66" fmla="*/ 130 w 192"/>
                  <a:gd name="T67" fmla="*/ 72 h 204"/>
                  <a:gd name="T68" fmla="*/ 132 w 192"/>
                  <a:gd name="T69" fmla="*/ 61 h 204"/>
                  <a:gd name="T70" fmla="*/ 131 w 192"/>
                  <a:gd name="T71" fmla="*/ 60 h 204"/>
                  <a:gd name="T72" fmla="*/ 125 w 192"/>
                  <a:gd name="T73" fmla="*/ 54 h 204"/>
                  <a:gd name="T74" fmla="*/ 127 w 192"/>
                  <a:gd name="T75" fmla="*/ 48 h 204"/>
                  <a:gd name="T76" fmla="*/ 130 w 192"/>
                  <a:gd name="T77" fmla="*/ 25 h 204"/>
                  <a:gd name="T78" fmla="*/ 101 w 192"/>
                  <a:gd name="T79" fmla="*/ 12 h 204"/>
                  <a:gd name="T80" fmla="*/ 71 w 192"/>
                  <a:gd name="T81" fmla="*/ 25 h 204"/>
                  <a:gd name="T82" fmla="*/ 64 w 192"/>
                  <a:gd name="T83" fmla="*/ 30 h 204"/>
                  <a:gd name="T84" fmla="*/ 58 w 192"/>
                  <a:gd name="T85" fmla="*/ 30 h 204"/>
                  <a:gd name="T86" fmla="*/ 63 w 192"/>
                  <a:gd name="T87" fmla="*/ 46 h 204"/>
                  <a:gd name="T88" fmla="*/ 66 w 192"/>
                  <a:gd name="T89" fmla="*/ 54 h 204"/>
                  <a:gd name="T90" fmla="*/ 60 w 192"/>
                  <a:gd name="T91" fmla="*/ 60 h 204"/>
                  <a:gd name="T92" fmla="*/ 57 w 192"/>
                  <a:gd name="T93" fmla="*/ 66 h 204"/>
                  <a:gd name="T94" fmla="*/ 60 w 192"/>
                  <a:gd name="T95" fmla="*/ 72 h 204"/>
                  <a:gd name="T96" fmla="*/ 66 w 192"/>
                  <a:gd name="T97" fmla="*/ 78 h 204"/>
                  <a:gd name="T98" fmla="*/ 74 w 192"/>
                  <a:gd name="T99" fmla="*/ 102 h 204"/>
                  <a:gd name="T100" fmla="*/ 78 w 192"/>
                  <a:gd name="T101" fmla="*/ 108 h 204"/>
                  <a:gd name="T102" fmla="*/ 78 w 192"/>
                  <a:gd name="T103" fmla="*/ 132 h 204"/>
                  <a:gd name="T104" fmla="*/ 74 w 192"/>
                  <a:gd name="T105" fmla="*/ 138 h 204"/>
                  <a:gd name="T106" fmla="*/ 12 w 192"/>
                  <a:gd name="T107" fmla="*/ 169 h 204"/>
                  <a:gd name="T108" fmla="*/ 12 w 192"/>
                  <a:gd name="T109" fmla="*/ 192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2" h="204">
                    <a:moveTo>
                      <a:pt x="186" y="204"/>
                    </a:moveTo>
                    <a:cubicBezTo>
                      <a:pt x="6" y="204"/>
                      <a:pt x="6" y="204"/>
                      <a:pt x="6" y="204"/>
                    </a:cubicBezTo>
                    <a:cubicBezTo>
                      <a:pt x="3" y="204"/>
                      <a:pt x="0" y="201"/>
                      <a:pt x="0" y="198"/>
                    </a:cubicBezTo>
                    <a:cubicBezTo>
                      <a:pt x="0" y="168"/>
                      <a:pt x="0" y="168"/>
                      <a:pt x="0" y="168"/>
                    </a:cubicBezTo>
                    <a:cubicBezTo>
                      <a:pt x="0" y="164"/>
                      <a:pt x="2" y="159"/>
                      <a:pt x="25" y="147"/>
                    </a:cubicBezTo>
                    <a:cubicBezTo>
                      <a:pt x="36" y="141"/>
                      <a:pt x="51" y="134"/>
                      <a:pt x="66" y="128"/>
                    </a:cubicBezTo>
                    <a:cubicBezTo>
                      <a:pt x="66" y="111"/>
                      <a:pt x="66" y="111"/>
                      <a:pt x="66" y="111"/>
                    </a:cubicBezTo>
                    <a:cubicBezTo>
                      <a:pt x="61" y="108"/>
                      <a:pt x="55" y="100"/>
                      <a:pt x="54" y="83"/>
                    </a:cubicBezTo>
                    <a:cubicBezTo>
                      <a:pt x="48" y="80"/>
                      <a:pt x="45" y="74"/>
                      <a:pt x="45" y="66"/>
                    </a:cubicBezTo>
                    <a:cubicBezTo>
                      <a:pt x="45" y="59"/>
                      <a:pt x="48" y="53"/>
                      <a:pt x="52" y="50"/>
                    </a:cubicBezTo>
                    <a:cubicBezTo>
                      <a:pt x="48" y="42"/>
                      <a:pt x="43" y="30"/>
                      <a:pt x="49" y="22"/>
                    </a:cubicBezTo>
                    <a:cubicBezTo>
                      <a:pt x="52" y="19"/>
                      <a:pt x="56" y="17"/>
                      <a:pt x="61" y="18"/>
                    </a:cubicBezTo>
                    <a:cubicBezTo>
                      <a:pt x="68" y="5"/>
                      <a:pt x="86" y="0"/>
                      <a:pt x="101" y="0"/>
                    </a:cubicBezTo>
                    <a:cubicBezTo>
                      <a:pt x="117" y="0"/>
                      <a:pt x="138" y="6"/>
                      <a:pt x="142" y="23"/>
                    </a:cubicBezTo>
                    <a:cubicBezTo>
                      <a:pt x="145" y="34"/>
                      <a:pt x="141" y="44"/>
                      <a:pt x="139" y="51"/>
                    </a:cubicBezTo>
                    <a:cubicBezTo>
                      <a:pt x="140" y="52"/>
                      <a:pt x="141" y="53"/>
                      <a:pt x="142" y="54"/>
                    </a:cubicBezTo>
                    <a:cubicBezTo>
                      <a:pt x="143" y="57"/>
                      <a:pt x="144" y="61"/>
                      <a:pt x="144" y="65"/>
                    </a:cubicBezTo>
                    <a:cubicBezTo>
                      <a:pt x="144" y="72"/>
                      <a:pt x="142" y="79"/>
                      <a:pt x="137" y="82"/>
                    </a:cubicBezTo>
                    <a:cubicBezTo>
                      <a:pt x="136" y="100"/>
                      <a:pt x="130" y="108"/>
                      <a:pt x="126" y="111"/>
                    </a:cubicBezTo>
                    <a:cubicBezTo>
                      <a:pt x="126" y="128"/>
                      <a:pt x="126" y="128"/>
                      <a:pt x="126" y="128"/>
                    </a:cubicBezTo>
                    <a:cubicBezTo>
                      <a:pt x="140" y="134"/>
                      <a:pt x="155" y="141"/>
                      <a:pt x="167" y="147"/>
                    </a:cubicBezTo>
                    <a:cubicBezTo>
                      <a:pt x="190" y="159"/>
                      <a:pt x="192" y="164"/>
                      <a:pt x="192" y="168"/>
                    </a:cubicBezTo>
                    <a:cubicBezTo>
                      <a:pt x="192" y="198"/>
                      <a:pt x="192" y="198"/>
                      <a:pt x="192" y="198"/>
                    </a:cubicBezTo>
                    <a:cubicBezTo>
                      <a:pt x="192" y="201"/>
                      <a:pt x="189" y="204"/>
                      <a:pt x="186" y="204"/>
                    </a:cubicBezTo>
                    <a:close/>
                    <a:moveTo>
                      <a:pt x="12" y="192"/>
                    </a:moveTo>
                    <a:cubicBezTo>
                      <a:pt x="180" y="192"/>
                      <a:pt x="180" y="192"/>
                      <a:pt x="180" y="192"/>
                    </a:cubicBezTo>
                    <a:cubicBezTo>
                      <a:pt x="180" y="169"/>
                      <a:pt x="180" y="169"/>
                      <a:pt x="180" y="169"/>
                    </a:cubicBezTo>
                    <a:cubicBezTo>
                      <a:pt x="175" y="164"/>
                      <a:pt x="149" y="150"/>
                      <a:pt x="118" y="138"/>
                    </a:cubicBezTo>
                    <a:cubicBezTo>
                      <a:pt x="115" y="137"/>
                      <a:pt x="114" y="134"/>
                      <a:pt x="114" y="132"/>
                    </a:cubicBezTo>
                    <a:cubicBezTo>
                      <a:pt x="114" y="108"/>
                      <a:pt x="114" y="108"/>
                      <a:pt x="114" y="108"/>
                    </a:cubicBezTo>
                    <a:cubicBezTo>
                      <a:pt x="114" y="106"/>
                      <a:pt x="115" y="103"/>
                      <a:pt x="118" y="102"/>
                    </a:cubicBezTo>
                    <a:cubicBezTo>
                      <a:pt x="118" y="102"/>
                      <a:pt x="118" y="102"/>
                      <a:pt x="118" y="102"/>
                    </a:cubicBezTo>
                    <a:cubicBezTo>
                      <a:pt x="118" y="102"/>
                      <a:pt x="125" y="98"/>
                      <a:pt x="125" y="78"/>
                    </a:cubicBezTo>
                    <a:cubicBezTo>
                      <a:pt x="125" y="75"/>
                      <a:pt x="127" y="72"/>
                      <a:pt x="130" y="72"/>
                    </a:cubicBezTo>
                    <a:cubicBezTo>
                      <a:pt x="132" y="71"/>
                      <a:pt x="133" y="65"/>
                      <a:pt x="132" y="61"/>
                    </a:cubicBezTo>
                    <a:cubicBezTo>
                      <a:pt x="131" y="60"/>
                      <a:pt x="131" y="60"/>
                      <a:pt x="131" y="60"/>
                    </a:cubicBezTo>
                    <a:cubicBezTo>
                      <a:pt x="127" y="60"/>
                      <a:pt x="125" y="57"/>
                      <a:pt x="125" y="54"/>
                    </a:cubicBezTo>
                    <a:cubicBezTo>
                      <a:pt x="125" y="52"/>
                      <a:pt x="125" y="51"/>
                      <a:pt x="127" y="48"/>
                    </a:cubicBezTo>
                    <a:cubicBezTo>
                      <a:pt x="129" y="43"/>
                      <a:pt x="133" y="34"/>
                      <a:pt x="130" y="25"/>
                    </a:cubicBezTo>
                    <a:cubicBezTo>
                      <a:pt x="128" y="17"/>
                      <a:pt x="114" y="12"/>
                      <a:pt x="101" y="12"/>
                    </a:cubicBezTo>
                    <a:cubicBezTo>
                      <a:pt x="87" y="12"/>
                      <a:pt x="73" y="17"/>
                      <a:pt x="71" y="25"/>
                    </a:cubicBezTo>
                    <a:cubicBezTo>
                      <a:pt x="70" y="29"/>
                      <a:pt x="67" y="31"/>
                      <a:pt x="64" y="30"/>
                    </a:cubicBezTo>
                    <a:cubicBezTo>
                      <a:pt x="60" y="29"/>
                      <a:pt x="58" y="30"/>
                      <a:pt x="58" y="30"/>
                    </a:cubicBezTo>
                    <a:cubicBezTo>
                      <a:pt x="58" y="31"/>
                      <a:pt x="58" y="35"/>
                      <a:pt x="63" y="46"/>
                    </a:cubicBezTo>
                    <a:cubicBezTo>
                      <a:pt x="65" y="50"/>
                      <a:pt x="66" y="52"/>
                      <a:pt x="66" y="54"/>
                    </a:cubicBezTo>
                    <a:cubicBezTo>
                      <a:pt x="66" y="57"/>
                      <a:pt x="63" y="60"/>
                      <a:pt x="60" y="60"/>
                    </a:cubicBezTo>
                    <a:cubicBezTo>
                      <a:pt x="58" y="60"/>
                      <a:pt x="57" y="64"/>
                      <a:pt x="57" y="66"/>
                    </a:cubicBezTo>
                    <a:cubicBezTo>
                      <a:pt x="57" y="69"/>
                      <a:pt x="58" y="72"/>
                      <a:pt x="60" y="72"/>
                    </a:cubicBezTo>
                    <a:cubicBezTo>
                      <a:pt x="63" y="72"/>
                      <a:pt x="66" y="75"/>
                      <a:pt x="66" y="78"/>
                    </a:cubicBezTo>
                    <a:cubicBezTo>
                      <a:pt x="66" y="98"/>
                      <a:pt x="74" y="102"/>
                      <a:pt x="74" y="102"/>
                    </a:cubicBezTo>
                    <a:cubicBezTo>
                      <a:pt x="76" y="103"/>
                      <a:pt x="78" y="105"/>
                      <a:pt x="78" y="108"/>
                    </a:cubicBezTo>
                    <a:cubicBezTo>
                      <a:pt x="78" y="132"/>
                      <a:pt x="78" y="132"/>
                      <a:pt x="78" y="132"/>
                    </a:cubicBezTo>
                    <a:cubicBezTo>
                      <a:pt x="78" y="134"/>
                      <a:pt x="76" y="137"/>
                      <a:pt x="74" y="138"/>
                    </a:cubicBezTo>
                    <a:cubicBezTo>
                      <a:pt x="43" y="150"/>
                      <a:pt x="16" y="164"/>
                      <a:pt x="12" y="169"/>
                    </a:cubicBezTo>
                    <a:lnTo>
                      <a:pt x="12" y="1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grpSp>
        <p:sp>
          <p:nvSpPr>
            <p:cNvPr id="9" name="TextBox 8">
              <a:extLst>
                <a:ext uri="{FF2B5EF4-FFF2-40B4-BE49-F238E27FC236}">
                  <a16:creationId xmlns:a16="http://schemas.microsoft.com/office/drawing/2014/main" id="{329948E4-40CE-4E42-8EC4-CFC256BF3AAD}"/>
                </a:ext>
              </a:extLst>
            </p:cNvPr>
            <p:cNvSpPr txBox="1"/>
            <p:nvPr/>
          </p:nvSpPr>
          <p:spPr>
            <a:xfrm>
              <a:off x="9481029" y="-99936"/>
              <a:ext cx="2316950" cy="419414"/>
            </a:xfrm>
            <a:prstGeom prst="rect">
              <a:avLst/>
            </a:prstGeom>
            <a:noFill/>
          </p:spPr>
          <p:txBody>
            <a:bodyPr wrap="none" lIns="91440" anchor="ctr">
              <a:noAutofit/>
            </a:bodyPr>
            <a:lstStyle/>
            <a:p>
              <a:r>
                <a:rPr lang="en-US" sz="1400" dirty="0"/>
                <a:t>Josh Walker</a:t>
              </a:r>
            </a:p>
          </p:txBody>
        </p:sp>
      </p:grpSp>
    </p:spTree>
    <p:extLst>
      <p:ext uri="{BB962C8B-B14F-4D97-AF65-F5344CB8AC3E}">
        <p14:creationId xmlns:p14="http://schemas.microsoft.com/office/powerpoint/2010/main" val="1818396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74973-3588-44D7-8D24-2E227B90907A}"/>
              </a:ext>
            </a:extLst>
          </p:cNvPr>
          <p:cNvSpPr>
            <a:spLocks noGrp="1"/>
          </p:cNvSpPr>
          <p:nvPr>
            <p:ph type="title"/>
          </p:nvPr>
        </p:nvSpPr>
        <p:spPr/>
        <p:txBody>
          <a:bodyPr/>
          <a:lstStyle/>
          <a:p>
            <a:r>
              <a:rPr lang="en-US" dirty="0"/>
              <a:t>Contact </a:t>
            </a:r>
          </a:p>
        </p:txBody>
      </p:sp>
      <p:sp>
        <p:nvSpPr>
          <p:cNvPr id="3" name="Text Placeholder 2">
            <a:extLst>
              <a:ext uri="{FF2B5EF4-FFF2-40B4-BE49-F238E27FC236}">
                <a16:creationId xmlns:a16="http://schemas.microsoft.com/office/drawing/2014/main" id="{E9DE29BE-F283-42B1-9043-69880247CA07}"/>
              </a:ext>
            </a:extLst>
          </p:cNvPr>
          <p:cNvSpPr>
            <a:spLocks noGrp="1"/>
          </p:cNvSpPr>
          <p:nvPr>
            <p:ph type="body" sz="quarter" idx="10"/>
          </p:nvPr>
        </p:nvSpPr>
        <p:spPr/>
        <p:txBody>
          <a:bodyPr/>
          <a:lstStyle/>
          <a:p>
            <a:r>
              <a:rPr lang="en-US" dirty="0"/>
              <a:t>For all questions regarding the Housing Leadership Committee, please reach out to:</a:t>
            </a:r>
          </a:p>
        </p:txBody>
      </p:sp>
      <p:sp>
        <p:nvSpPr>
          <p:cNvPr id="5" name="Rectangle 4">
            <a:extLst>
              <a:ext uri="{FF2B5EF4-FFF2-40B4-BE49-F238E27FC236}">
                <a16:creationId xmlns:a16="http://schemas.microsoft.com/office/drawing/2014/main" id="{AA4CE0E2-4D8B-41E3-AA46-18B6D2E97663}"/>
              </a:ext>
            </a:extLst>
          </p:cNvPr>
          <p:cNvSpPr/>
          <p:nvPr/>
        </p:nvSpPr>
        <p:spPr>
          <a:xfrm>
            <a:off x="2733040" y="2072639"/>
            <a:ext cx="7051040" cy="3637281"/>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Josh Walker, LCMHCS</a:t>
            </a:r>
          </a:p>
          <a:p>
            <a:pPr algn="ctr"/>
            <a:r>
              <a:rPr lang="en-US" sz="2400" dirty="0"/>
              <a:t>Olmstead Housing Director</a:t>
            </a:r>
          </a:p>
          <a:p>
            <a:pPr algn="ctr"/>
            <a:r>
              <a:rPr lang="en-US" sz="2400" dirty="0"/>
              <a:t>Health Equity Portfolio / Office of the Secretary</a:t>
            </a:r>
          </a:p>
          <a:p>
            <a:pPr algn="ctr"/>
            <a:r>
              <a:rPr lang="en-US" sz="2400" dirty="0"/>
              <a:t>NC Department of Health and Human Services </a:t>
            </a:r>
          </a:p>
          <a:p>
            <a:pPr algn="ctr"/>
            <a:endParaRPr lang="en-US" sz="2400" dirty="0"/>
          </a:p>
          <a:p>
            <a:pPr algn="ctr"/>
            <a:r>
              <a:rPr lang="en-US" sz="2400" dirty="0"/>
              <a:t>Mobile: 919-618-6733</a:t>
            </a:r>
          </a:p>
          <a:p>
            <a:pPr algn="ctr"/>
            <a:r>
              <a:rPr lang="en-US" sz="2400" dirty="0">
                <a:solidFill>
                  <a:schemeClr val="bg1"/>
                </a:solidFill>
                <a:hlinkClick r:id="rId2">
                  <a:extLst>
                    <a:ext uri="{A12FA001-AC4F-418D-AE19-62706E023703}">
                      <ahyp:hlinkClr xmlns:ahyp="http://schemas.microsoft.com/office/drawing/2018/hyperlinkcolor" val="tx"/>
                    </a:ext>
                  </a:extLst>
                </a:hlinkClick>
              </a:rPr>
              <a:t>Josh.walker@dhhs.nc.gov</a:t>
            </a:r>
            <a:r>
              <a:rPr lang="en-US" sz="2400" dirty="0">
                <a:solidFill>
                  <a:schemeClr val="bg1"/>
                </a:solidFill>
              </a:rPr>
              <a:t> </a:t>
            </a:r>
          </a:p>
        </p:txBody>
      </p:sp>
      <p:grpSp>
        <p:nvGrpSpPr>
          <p:cNvPr id="6" name="Group 5">
            <a:extLst>
              <a:ext uri="{FF2B5EF4-FFF2-40B4-BE49-F238E27FC236}">
                <a16:creationId xmlns:a16="http://schemas.microsoft.com/office/drawing/2014/main" id="{61DA9EE7-B140-4082-AE55-DF9C7534CF59}"/>
              </a:ext>
            </a:extLst>
          </p:cNvPr>
          <p:cNvGrpSpPr/>
          <p:nvPr/>
        </p:nvGrpSpPr>
        <p:grpSpPr>
          <a:xfrm>
            <a:off x="9125174" y="11225"/>
            <a:ext cx="3066826" cy="675443"/>
            <a:chOff x="8873657" y="-99937"/>
            <a:chExt cx="2924322" cy="675443"/>
          </a:xfrm>
        </p:grpSpPr>
        <p:sp>
          <p:nvSpPr>
            <p:cNvPr id="7" name="Rectangle 6">
              <a:extLst>
                <a:ext uri="{FF2B5EF4-FFF2-40B4-BE49-F238E27FC236}">
                  <a16:creationId xmlns:a16="http://schemas.microsoft.com/office/drawing/2014/main" id="{A25A6B9A-D14E-4294-94D4-D25A3CC236A5}"/>
                </a:ext>
              </a:extLst>
            </p:cNvPr>
            <p:cNvSpPr/>
            <p:nvPr/>
          </p:nvSpPr>
          <p:spPr>
            <a:xfrm>
              <a:off x="8873657" y="-99937"/>
              <a:ext cx="2897136" cy="457200"/>
            </a:xfrm>
            <a:prstGeom prst="rect">
              <a:avLst/>
            </a:prstGeom>
            <a:solidFill>
              <a:schemeClr val="bg1"/>
            </a:solidFill>
            <a:ln w="190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457200" rIns="274320" rtlCol="0" anchor="ctr"/>
            <a:lstStyle/>
            <a:p>
              <a:endParaRPr lang="en-US" sz="1400" dirty="0">
                <a:solidFill>
                  <a:schemeClr val="tx1"/>
                </a:solidFill>
              </a:endParaRPr>
            </a:p>
          </p:txBody>
        </p:sp>
        <p:grpSp>
          <p:nvGrpSpPr>
            <p:cNvPr id="8" name="Group 133">
              <a:extLst>
                <a:ext uri="{FF2B5EF4-FFF2-40B4-BE49-F238E27FC236}">
                  <a16:creationId xmlns:a16="http://schemas.microsoft.com/office/drawing/2014/main" id="{EAF712EB-A488-48B8-BD3C-65B0A36866FC}"/>
                </a:ext>
              </a:extLst>
            </p:cNvPr>
            <p:cNvGrpSpPr>
              <a:grpSpLocks noChangeAspect="1"/>
            </p:cNvGrpSpPr>
            <p:nvPr/>
          </p:nvGrpSpPr>
          <p:grpSpPr bwMode="auto">
            <a:xfrm>
              <a:off x="8986398" y="29524"/>
              <a:ext cx="422136" cy="545982"/>
              <a:chOff x="5394" y="2926"/>
              <a:chExt cx="559" cy="723"/>
            </a:xfrm>
            <a:solidFill>
              <a:srgbClr val="000000"/>
            </a:solidFill>
          </p:grpSpPr>
          <p:sp>
            <p:nvSpPr>
              <p:cNvPr id="10" name="Freeform 134">
                <a:extLst>
                  <a:ext uri="{FF2B5EF4-FFF2-40B4-BE49-F238E27FC236}">
                    <a16:creationId xmlns:a16="http://schemas.microsoft.com/office/drawing/2014/main" id="{774EC555-D025-40F0-8696-B7D3FFB4185E}"/>
                  </a:ext>
                </a:extLst>
              </p:cNvPr>
              <p:cNvSpPr>
                <a:spLocks/>
              </p:cNvSpPr>
              <p:nvPr/>
            </p:nvSpPr>
            <p:spPr bwMode="auto">
              <a:xfrm>
                <a:off x="5650" y="2995"/>
                <a:ext cx="285" cy="249"/>
              </a:xfrm>
              <a:custGeom>
                <a:avLst/>
                <a:gdLst>
                  <a:gd name="T0" fmla="*/ 90 w 192"/>
                  <a:gd name="T1" fmla="*/ 168 h 168"/>
                  <a:gd name="T2" fmla="*/ 87 w 192"/>
                  <a:gd name="T3" fmla="*/ 168 h 168"/>
                  <a:gd name="T4" fmla="*/ 84 w 192"/>
                  <a:gd name="T5" fmla="*/ 162 h 168"/>
                  <a:gd name="T6" fmla="*/ 84 w 192"/>
                  <a:gd name="T7" fmla="*/ 120 h 168"/>
                  <a:gd name="T8" fmla="*/ 72 w 192"/>
                  <a:gd name="T9" fmla="*/ 120 h 168"/>
                  <a:gd name="T10" fmla="*/ 72 w 192"/>
                  <a:gd name="T11" fmla="*/ 108 h 168"/>
                  <a:gd name="T12" fmla="*/ 90 w 192"/>
                  <a:gd name="T13" fmla="*/ 108 h 168"/>
                  <a:gd name="T14" fmla="*/ 96 w 192"/>
                  <a:gd name="T15" fmla="*/ 114 h 168"/>
                  <a:gd name="T16" fmla="*/ 96 w 192"/>
                  <a:gd name="T17" fmla="*/ 148 h 168"/>
                  <a:gd name="T18" fmla="*/ 138 w 192"/>
                  <a:gd name="T19" fmla="*/ 110 h 168"/>
                  <a:gd name="T20" fmla="*/ 142 w 192"/>
                  <a:gd name="T21" fmla="*/ 108 h 168"/>
                  <a:gd name="T22" fmla="*/ 180 w 192"/>
                  <a:gd name="T23" fmla="*/ 108 h 168"/>
                  <a:gd name="T24" fmla="*/ 180 w 192"/>
                  <a:gd name="T25" fmla="*/ 12 h 168"/>
                  <a:gd name="T26" fmla="*/ 12 w 192"/>
                  <a:gd name="T27" fmla="*/ 12 h 168"/>
                  <a:gd name="T28" fmla="*/ 12 w 192"/>
                  <a:gd name="T29" fmla="*/ 54 h 168"/>
                  <a:gd name="T30" fmla="*/ 0 w 192"/>
                  <a:gd name="T31" fmla="*/ 54 h 168"/>
                  <a:gd name="T32" fmla="*/ 0 w 192"/>
                  <a:gd name="T33" fmla="*/ 6 h 168"/>
                  <a:gd name="T34" fmla="*/ 6 w 192"/>
                  <a:gd name="T35" fmla="*/ 0 h 168"/>
                  <a:gd name="T36" fmla="*/ 186 w 192"/>
                  <a:gd name="T37" fmla="*/ 0 h 168"/>
                  <a:gd name="T38" fmla="*/ 192 w 192"/>
                  <a:gd name="T39" fmla="*/ 6 h 168"/>
                  <a:gd name="T40" fmla="*/ 192 w 192"/>
                  <a:gd name="T41" fmla="*/ 114 h 168"/>
                  <a:gd name="T42" fmla="*/ 186 w 192"/>
                  <a:gd name="T43" fmla="*/ 120 h 168"/>
                  <a:gd name="T44" fmla="*/ 144 w 192"/>
                  <a:gd name="T45" fmla="*/ 120 h 168"/>
                  <a:gd name="T46" fmla="*/ 94 w 192"/>
                  <a:gd name="T47" fmla="*/ 166 h 168"/>
                  <a:gd name="T48" fmla="*/ 90 w 192"/>
                  <a:gd name="T49"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2" h="168">
                    <a:moveTo>
                      <a:pt x="90" y="168"/>
                    </a:moveTo>
                    <a:cubicBezTo>
                      <a:pt x="89" y="168"/>
                      <a:pt x="88" y="168"/>
                      <a:pt x="87" y="168"/>
                    </a:cubicBezTo>
                    <a:cubicBezTo>
                      <a:pt x="85" y="167"/>
                      <a:pt x="84" y="164"/>
                      <a:pt x="84" y="162"/>
                    </a:cubicBezTo>
                    <a:cubicBezTo>
                      <a:pt x="84" y="120"/>
                      <a:pt x="84" y="120"/>
                      <a:pt x="84" y="120"/>
                    </a:cubicBezTo>
                    <a:cubicBezTo>
                      <a:pt x="72" y="120"/>
                      <a:pt x="72" y="120"/>
                      <a:pt x="72" y="120"/>
                    </a:cubicBezTo>
                    <a:cubicBezTo>
                      <a:pt x="72" y="108"/>
                      <a:pt x="72" y="108"/>
                      <a:pt x="72" y="108"/>
                    </a:cubicBezTo>
                    <a:cubicBezTo>
                      <a:pt x="90" y="108"/>
                      <a:pt x="90" y="108"/>
                      <a:pt x="90" y="108"/>
                    </a:cubicBezTo>
                    <a:cubicBezTo>
                      <a:pt x="93" y="108"/>
                      <a:pt x="96" y="111"/>
                      <a:pt x="96" y="114"/>
                    </a:cubicBezTo>
                    <a:cubicBezTo>
                      <a:pt x="96" y="148"/>
                      <a:pt x="96" y="148"/>
                      <a:pt x="96" y="148"/>
                    </a:cubicBezTo>
                    <a:cubicBezTo>
                      <a:pt x="138" y="110"/>
                      <a:pt x="138" y="110"/>
                      <a:pt x="138" y="110"/>
                    </a:cubicBezTo>
                    <a:cubicBezTo>
                      <a:pt x="139" y="109"/>
                      <a:pt x="140" y="108"/>
                      <a:pt x="142" y="108"/>
                    </a:cubicBezTo>
                    <a:cubicBezTo>
                      <a:pt x="180" y="108"/>
                      <a:pt x="180" y="108"/>
                      <a:pt x="180" y="108"/>
                    </a:cubicBezTo>
                    <a:cubicBezTo>
                      <a:pt x="180" y="12"/>
                      <a:pt x="180" y="12"/>
                      <a:pt x="180" y="12"/>
                    </a:cubicBezTo>
                    <a:cubicBezTo>
                      <a:pt x="12" y="12"/>
                      <a:pt x="12" y="12"/>
                      <a:pt x="12" y="12"/>
                    </a:cubicBezTo>
                    <a:cubicBezTo>
                      <a:pt x="12" y="54"/>
                      <a:pt x="12" y="54"/>
                      <a:pt x="12" y="54"/>
                    </a:cubicBezTo>
                    <a:cubicBezTo>
                      <a:pt x="0" y="54"/>
                      <a:pt x="0" y="54"/>
                      <a:pt x="0" y="54"/>
                    </a:cubicBezTo>
                    <a:cubicBezTo>
                      <a:pt x="0" y="6"/>
                      <a:pt x="0" y="6"/>
                      <a:pt x="0" y="6"/>
                    </a:cubicBezTo>
                    <a:cubicBezTo>
                      <a:pt x="0" y="3"/>
                      <a:pt x="3" y="0"/>
                      <a:pt x="6" y="0"/>
                    </a:cubicBezTo>
                    <a:cubicBezTo>
                      <a:pt x="186" y="0"/>
                      <a:pt x="186" y="0"/>
                      <a:pt x="186" y="0"/>
                    </a:cubicBezTo>
                    <a:cubicBezTo>
                      <a:pt x="189" y="0"/>
                      <a:pt x="192" y="3"/>
                      <a:pt x="192" y="6"/>
                    </a:cubicBezTo>
                    <a:cubicBezTo>
                      <a:pt x="192" y="114"/>
                      <a:pt x="192" y="114"/>
                      <a:pt x="192" y="114"/>
                    </a:cubicBezTo>
                    <a:cubicBezTo>
                      <a:pt x="192" y="117"/>
                      <a:pt x="189" y="120"/>
                      <a:pt x="186" y="120"/>
                    </a:cubicBezTo>
                    <a:cubicBezTo>
                      <a:pt x="144" y="120"/>
                      <a:pt x="144" y="120"/>
                      <a:pt x="144" y="120"/>
                    </a:cubicBezTo>
                    <a:cubicBezTo>
                      <a:pt x="94" y="166"/>
                      <a:pt x="94" y="166"/>
                      <a:pt x="94" y="166"/>
                    </a:cubicBezTo>
                    <a:cubicBezTo>
                      <a:pt x="93" y="167"/>
                      <a:pt x="91" y="168"/>
                      <a:pt x="90"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1" name="Rectangle 135">
                <a:extLst>
                  <a:ext uri="{FF2B5EF4-FFF2-40B4-BE49-F238E27FC236}">
                    <a16:creationId xmlns:a16="http://schemas.microsoft.com/office/drawing/2014/main" id="{C5582836-7541-4270-8098-989B54E64999}"/>
                  </a:ext>
                </a:extLst>
              </p:cNvPr>
              <p:cNvSpPr>
                <a:spLocks noChangeArrowheads="1"/>
              </p:cNvSpPr>
              <p:nvPr/>
            </p:nvSpPr>
            <p:spPr bwMode="auto">
              <a:xfrm>
                <a:off x="5846" y="3084"/>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2" name="Rectangle 136">
                <a:extLst>
                  <a:ext uri="{FF2B5EF4-FFF2-40B4-BE49-F238E27FC236}">
                    <a16:creationId xmlns:a16="http://schemas.microsoft.com/office/drawing/2014/main" id="{4E955D75-DAB8-400F-AED9-B1CF2CE9DFEB}"/>
                  </a:ext>
                </a:extLst>
              </p:cNvPr>
              <p:cNvSpPr>
                <a:spLocks noChangeArrowheads="1"/>
              </p:cNvSpPr>
              <p:nvPr/>
            </p:nvSpPr>
            <p:spPr bwMode="auto">
              <a:xfrm>
                <a:off x="5793" y="3084"/>
                <a:ext cx="17"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3" name="Rectangle 137">
                <a:extLst>
                  <a:ext uri="{FF2B5EF4-FFF2-40B4-BE49-F238E27FC236}">
                    <a16:creationId xmlns:a16="http://schemas.microsoft.com/office/drawing/2014/main" id="{9BD3ACAA-B3DA-43E2-84A9-330853B701D3}"/>
                  </a:ext>
                </a:extLst>
              </p:cNvPr>
              <p:cNvSpPr>
                <a:spLocks noChangeArrowheads="1"/>
              </p:cNvSpPr>
              <p:nvPr/>
            </p:nvSpPr>
            <p:spPr bwMode="auto">
              <a:xfrm>
                <a:off x="5935" y="3631"/>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4" name="Freeform 138">
                <a:extLst>
                  <a:ext uri="{FF2B5EF4-FFF2-40B4-BE49-F238E27FC236}">
                    <a16:creationId xmlns:a16="http://schemas.microsoft.com/office/drawing/2014/main" id="{3DE01571-5888-4E5F-875C-A540A3EBEC49}"/>
                  </a:ext>
                </a:extLst>
              </p:cNvPr>
              <p:cNvSpPr>
                <a:spLocks noEditPoints="1"/>
              </p:cNvSpPr>
              <p:nvPr/>
            </p:nvSpPr>
            <p:spPr bwMode="auto">
              <a:xfrm>
                <a:off x="5394" y="2926"/>
                <a:ext cx="285" cy="302"/>
              </a:xfrm>
              <a:custGeom>
                <a:avLst/>
                <a:gdLst>
                  <a:gd name="T0" fmla="*/ 186 w 192"/>
                  <a:gd name="T1" fmla="*/ 204 h 204"/>
                  <a:gd name="T2" fmla="*/ 6 w 192"/>
                  <a:gd name="T3" fmla="*/ 204 h 204"/>
                  <a:gd name="T4" fmla="*/ 0 w 192"/>
                  <a:gd name="T5" fmla="*/ 198 h 204"/>
                  <a:gd name="T6" fmla="*/ 0 w 192"/>
                  <a:gd name="T7" fmla="*/ 168 h 204"/>
                  <a:gd name="T8" fmla="*/ 25 w 192"/>
                  <a:gd name="T9" fmla="*/ 147 h 204"/>
                  <a:gd name="T10" fmla="*/ 66 w 192"/>
                  <a:gd name="T11" fmla="*/ 128 h 204"/>
                  <a:gd name="T12" fmla="*/ 66 w 192"/>
                  <a:gd name="T13" fmla="*/ 111 h 204"/>
                  <a:gd name="T14" fmla="*/ 54 w 192"/>
                  <a:gd name="T15" fmla="*/ 83 h 204"/>
                  <a:gd name="T16" fmla="*/ 45 w 192"/>
                  <a:gd name="T17" fmla="*/ 66 h 204"/>
                  <a:gd name="T18" fmla="*/ 52 w 192"/>
                  <a:gd name="T19" fmla="*/ 50 h 204"/>
                  <a:gd name="T20" fmla="*/ 49 w 192"/>
                  <a:gd name="T21" fmla="*/ 22 h 204"/>
                  <a:gd name="T22" fmla="*/ 61 w 192"/>
                  <a:gd name="T23" fmla="*/ 18 h 204"/>
                  <a:gd name="T24" fmla="*/ 101 w 192"/>
                  <a:gd name="T25" fmla="*/ 0 h 204"/>
                  <a:gd name="T26" fmla="*/ 142 w 192"/>
                  <a:gd name="T27" fmla="*/ 23 h 204"/>
                  <a:gd name="T28" fmla="*/ 139 w 192"/>
                  <a:gd name="T29" fmla="*/ 51 h 204"/>
                  <a:gd name="T30" fmla="*/ 142 w 192"/>
                  <a:gd name="T31" fmla="*/ 54 h 204"/>
                  <a:gd name="T32" fmla="*/ 144 w 192"/>
                  <a:gd name="T33" fmla="*/ 65 h 204"/>
                  <a:gd name="T34" fmla="*/ 137 w 192"/>
                  <a:gd name="T35" fmla="*/ 82 h 204"/>
                  <a:gd name="T36" fmla="*/ 126 w 192"/>
                  <a:gd name="T37" fmla="*/ 111 h 204"/>
                  <a:gd name="T38" fmla="*/ 126 w 192"/>
                  <a:gd name="T39" fmla="*/ 128 h 204"/>
                  <a:gd name="T40" fmla="*/ 167 w 192"/>
                  <a:gd name="T41" fmla="*/ 147 h 204"/>
                  <a:gd name="T42" fmla="*/ 192 w 192"/>
                  <a:gd name="T43" fmla="*/ 168 h 204"/>
                  <a:gd name="T44" fmla="*/ 192 w 192"/>
                  <a:gd name="T45" fmla="*/ 198 h 204"/>
                  <a:gd name="T46" fmla="*/ 186 w 192"/>
                  <a:gd name="T47" fmla="*/ 204 h 204"/>
                  <a:gd name="T48" fmla="*/ 12 w 192"/>
                  <a:gd name="T49" fmla="*/ 192 h 204"/>
                  <a:gd name="T50" fmla="*/ 180 w 192"/>
                  <a:gd name="T51" fmla="*/ 192 h 204"/>
                  <a:gd name="T52" fmla="*/ 180 w 192"/>
                  <a:gd name="T53" fmla="*/ 169 h 204"/>
                  <a:gd name="T54" fmla="*/ 118 w 192"/>
                  <a:gd name="T55" fmla="*/ 138 h 204"/>
                  <a:gd name="T56" fmla="*/ 114 w 192"/>
                  <a:gd name="T57" fmla="*/ 132 h 204"/>
                  <a:gd name="T58" fmla="*/ 114 w 192"/>
                  <a:gd name="T59" fmla="*/ 108 h 204"/>
                  <a:gd name="T60" fmla="*/ 118 w 192"/>
                  <a:gd name="T61" fmla="*/ 102 h 204"/>
                  <a:gd name="T62" fmla="*/ 118 w 192"/>
                  <a:gd name="T63" fmla="*/ 102 h 204"/>
                  <a:gd name="T64" fmla="*/ 125 w 192"/>
                  <a:gd name="T65" fmla="*/ 78 h 204"/>
                  <a:gd name="T66" fmla="*/ 130 w 192"/>
                  <a:gd name="T67" fmla="*/ 72 h 204"/>
                  <a:gd name="T68" fmla="*/ 132 w 192"/>
                  <a:gd name="T69" fmla="*/ 61 h 204"/>
                  <a:gd name="T70" fmla="*/ 131 w 192"/>
                  <a:gd name="T71" fmla="*/ 60 h 204"/>
                  <a:gd name="T72" fmla="*/ 125 w 192"/>
                  <a:gd name="T73" fmla="*/ 54 h 204"/>
                  <a:gd name="T74" fmla="*/ 127 w 192"/>
                  <a:gd name="T75" fmla="*/ 48 h 204"/>
                  <a:gd name="T76" fmla="*/ 130 w 192"/>
                  <a:gd name="T77" fmla="*/ 25 h 204"/>
                  <a:gd name="T78" fmla="*/ 101 w 192"/>
                  <a:gd name="T79" fmla="*/ 12 h 204"/>
                  <a:gd name="T80" fmla="*/ 71 w 192"/>
                  <a:gd name="T81" fmla="*/ 25 h 204"/>
                  <a:gd name="T82" fmla="*/ 64 w 192"/>
                  <a:gd name="T83" fmla="*/ 30 h 204"/>
                  <a:gd name="T84" fmla="*/ 58 w 192"/>
                  <a:gd name="T85" fmla="*/ 30 h 204"/>
                  <a:gd name="T86" fmla="*/ 63 w 192"/>
                  <a:gd name="T87" fmla="*/ 46 h 204"/>
                  <a:gd name="T88" fmla="*/ 66 w 192"/>
                  <a:gd name="T89" fmla="*/ 54 h 204"/>
                  <a:gd name="T90" fmla="*/ 60 w 192"/>
                  <a:gd name="T91" fmla="*/ 60 h 204"/>
                  <a:gd name="T92" fmla="*/ 57 w 192"/>
                  <a:gd name="T93" fmla="*/ 66 h 204"/>
                  <a:gd name="T94" fmla="*/ 60 w 192"/>
                  <a:gd name="T95" fmla="*/ 72 h 204"/>
                  <a:gd name="T96" fmla="*/ 66 w 192"/>
                  <a:gd name="T97" fmla="*/ 78 h 204"/>
                  <a:gd name="T98" fmla="*/ 74 w 192"/>
                  <a:gd name="T99" fmla="*/ 102 h 204"/>
                  <a:gd name="T100" fmla="*/ 78 w 192"/>
                  <a:gd name="T101" fmla="*/ 108 h 204"/>
                  <a:gd name="T102" fmla="*/ 78 w 192"/>
                  <a:gd name="T103" fmla="*/ 132 h 204"/>
                  <a:gd name="T104" fmla="*/ 74 w 192"/>
                  <a:gd name="T105" fmla="*/ 138 h 204"/>
                  <a:gd name="T106" fmla="*/ 12 w 192"/>
                  <a:gd name="T107" fmla="*/ 169 h 204"/>
                  <a:gd name="T108" fmla="*/ 12 w 192"/>
                  <a:gd name="T109" fmla="*/ 192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2" h="204">
                    <a:moveTo>
                      <a:pt x="186" y="204"/>
                    </a:moveTo>
                    <a:cubicBezTo>
                      <a:pt x="6" y="204"/>
                      <a:pt x="6" y="204"/>
                      <a:pt x="6" y="204"/>
                    </a:cubicBezTo>
                    <a:cubicBezTo>
                      <a:pt x="3" y="204"/>
                      <a:pt x="0" y="201"/>
                      <a:pt x="0" y="198"/>
                    </a:cubicBezTo>
                    <a:cubicBezTo>
                      <a:pt x="0" y="168"/>
                      <a:pt x="0" y="168"/>
                      <a:pt x="0" y="168"/>
                    </a:cubicBezTo>
                    <a:cubicBezTo>
                      <a:pt x="0" y="164"/>
                      <a:pt x="2" y="159"/>
                      <a:pt x="25" y="147"/>
                    </a:cubicBezTo>
                    <a:cubicBezTo>
                      <a:pt x="36" y="141"/>
                      <a:pt x="51" y="134"/>
                      <a:pt x="66" y="128"/>
                    </a:cubicBezTo>
                    <a:cubicBezTo>
                      <a:pt x="66" y="111"/>
                      <a:pt x="66" y="111"/>
                      <a:pt x="66" y="111"/>
                    </a:cubicBezTo>
                    <a:cubicBezTo>
                      <a:pt x="61" y="108"/>
                      <a:pt x="55" y="100"/>
                      <a:pt x="54" y="83"/>
                    </a:cubicBezTo>
                    <a:cubicBezTo>
                      <a:pt x="48" y="80"/>
                      <a:pt x="45" y="74"/>
                      <a:pt x="45" y="66"/>
                    </a:cubicBezTo>
                    <a:cubicBezTo>
                      <a:pt x="45" y="59"/>
                      <a:pt x="48" y="53"/>
                      <a:pt x="52" y="50"/>
                    </a:cubicBezTo>
                    <a:cubicBezTo>
                      <a:pt x="48" y="42"/>
                      <a:pt x="43" y="30"/>
                      <a:pt x="49" y="22"/>
                    </a:cubicBezTo>
                    <a:cubicBezTo>
                      <a:pt x="52" y="19"/>
                      <a:pt x="56" y="17"/>
                      <a:pt x="61" y="18"/>
                    </a:cubicBezTo>
                    <a:cubicBezTo>
                      <a:pt x="68" y="5"/>
                      <a:pt x="86" y="0"/>
                      <a:pt x="101" y="0"/>
                    </a:cubicBezTo>
                    <a:cubicBezTo>
                      <a:pt x="117" y="0"/>
                      <a:pt x="138" y="6"/>
                      <a:pt x="142" y="23"/>
                    </a:cubicBezTo>
                    <a:cubicBezTo>
                      <a:pt x="145" y="34"/>
                      <a:pt x="141" y="44"/>
                      <a:pt x="139" y="51"/>
                    </a:cubicBezTo>
                    <a:cubicBezTo>
                      <a:pt x="140" y="52"/>
                      <a:pt x="141" y="53"/>
                      <a:pt x="142" y="54"/>
                    </a:cubicBezTo>
                    <a:cubicBezTo>
                      <a:pt x="143" y="57"/>
                      <a:pt x="144" y="61"/>
                      <a:pt x="144" y="65"/>
                    </a:cubicBezTo>
                    <a:cubicBezTo>
                      <a:pt x="144" y="72"/>
                      <a:pt x="142" y="79"/>
                      <a:pt x="137" y="82"/>
                    </a:cubicBezTo>
                    <a:cubicBezTo>
                      <a:pt x="136" y="100"/>
                      <a:pt x="130" y="108"/>
                      <a:pt x="126" y="111"/>
                    </a:cubicBezTo>
                    <a:cubicBezTo>
                      <a:pt x="126" y="128"/>
                      <a:pt x="126" y="128"/>
                      <a:pt x="126" y="128"/>
                    </a:cubicBezTo>
                    <a:cubicBezTo>
                      <a:pt x="140" y="134"/>
                      <a:pt x="155" y="141"/>
                      <a:pt x="167" y="147"/>
                    </a:cubicBezTo>
                    <a:cubicBezTo>
                      <a:pt x="190" y="159"/>
                      <a:pt x="192" y="164"/>
                      <a:pt x="192" y="168"/>
                    </a:cubicBezTo>
                    <a:cubicBezTo>
                      <a:pt x="192" y="198"/>
                      <a:pt x="192" y="198"/>
                      <a:pt x="192" y="198"/>
                    </a:cubicBezTo>
                    <a:cubicBezTo>
                      <a:pt x="192" y="201"/>
                      <a:pt x="189" y="204"/>
                      <a:pt x="186" y="204"/>
                    </a:cubicBezTo>
                    <a:close/>
                    <a:moveTo>
                      <a:pt x="12" y="192"/>
                    </a:moveTo>
                    <a:cubicBezTo>
                      <a:pt x="180" y="192"/>
                      <a:pt x="180" y="192"/>
                      <a:pt x="180" y="192"/>
                    </a:cubicBezTo>
                    <a:cubicBezTo>
                      <a:pt x="180" y="169"/>
                      <a:pt x="180" y="169"/>
                      <a:pt x="180" y="169"/>
                    </a:cubicBezTo>
                    <a:cubicBezTo>
                      <a:pt x="175" y="164"/>
                      <a:pt x="149" y="150"/>
                      <a:pt x="118" y="138"/>
                    </a:cubicBezTo>
                    <a:cubicBezTo>
                      <a:pt x="115" y="137"/>
                      <a:pt x="114" y="134"/>
                      <a:pt x="114" y="132"/>
                    </a:cubicBezTo>
                    <a:cubicBezTo>
                      <a:pt x="114" y="108"/>
                      <a:pt x="114" y="108"/>
                      <a:pt x="114" y="108"/>
                    </a:cubicBezTo>
                    <a:cubicBezTo>
                      <a:pt x="114" y="106"/>
                      <a:pt x="115" y="103"/>
                      <a:pt x="118" y="102"/>
                    </a:cubicBezTo>
                    <a:cubicBezTo>
                      <a:pt x="118" y="102"/>
                      <a:pt x="118" y="102"/>
                      <a:pt x="118" y="102"/>
                    </a:cubicBezTo>
                    <a:cubicBezTo>
                      <a:pt x="118" y="102"/>
                      <a:pt x="125" y="98"/>
                      <a:pt x="125" y="78"/>
                    </a:cubicBezTo>
                    <a:cubicBezTo>
                      <a:pt x="125" y="75"/>
                      <a:pt x="127" y="72"/>
                      <a:pt x="130" y="72"/>
                    </a:cubicBezTo>
                    <a:cubicBezTo>
                      <a:pt x="132" y="71"/>
                      <a:pt x="133" y="65"/>
                      <a:pt x="132" y="61"/>
                    </a:cubicBezTo>
                    <a:cubicBezTo>
                      <a:pt x="131" y="60"/>
                      <a:pt x="131" y="60"/>
                      <a:pt x="131" y="60"/>
                    </a:cubicBezTo>
                    <a:cubicBezTo>
                      <a:pt x="127" y="60"/>
                      <a:pt x="125" y="57"/>
                      <a:pt x="125" y="54"/>
                    </a:cubicBezTo>
                    <a:cubicBezTo>
                      <a:pt x="125" y="52"/>
                      <a:pt x="125" y="51"/>
                      <a:pt x="127" y="48"/>
                    </a:cubicBezTo>
                    <a:cubicBezTo>
                      <a:pt x="129" y="43"/>
                      <a:pt x="133" y="34"/>
                      <a:pt x="130" y="25"/>
                    </a:cubicBezTo>
                    <a:cubicBezTo>
                      <a:pt x="128" y="17"/>
                      <a:pt x="114" y="12"/>
                      <a:pt x="101" y="12"/>
                    </a:cubicBezTo>
                    <a:cubicBezTo>
                      <a:pt x="87" y="12"/>
                      <a:pt x="73" y="17"/>
                      <a:pt x="71" y="25"/>
                    </a:cubicBezTo>
                    <a:cubicBezTo>
                      <a:pt x="70" y="29"/>
                      <a:pt x="67" y="31"/>
                      <a:pt x="64" y="30"/>
                    </a:cubicBezTo>
                    <a:cubicBezTo>
                      <a:pt x="60" y="29"/>
                      <a:pt x="58" y="30"/>
                      <a:pt x="58" y="30"/>
                    </a:cubicBezTo>
                    <a:cubicBezTo>
                      <a:pt x="58" y="31"/>
                      <a:pt x="58" y="35"/>
                      <a:pt x="63" y="46"/>
                    </a:cubicBezTo>
                    <a:cubicBezTo>
                      <a:pt x="65" y="50"/>
                      <a:pt x="66" y="52"/>
                      <a:pt x="66" y="54"/>
                    </a:cubicBezTo>
                    <a:cubicBezTo>
                      <a:pt x="66" y="57"/>
                      <a:pt x="63" y="60"/>
                      <a:pt x="60" y="60"/>
                    </a:cubicBezTo>
                    <a:cubicBezTo>
                      <a:pt x="58" y="60"/>
                      <a:pt x="57" y="64"/>
                      <a:pt x="57" y="66"/>
                    </a:cubicBezTo>
                    <a:cubicBezTo>
                      <a:pt x="57" y="69"/>
                      <a:pt x="58" y="72"/>
                      <a:pt x="60" y="72"/>
                    </a:cubicBezTo>
                    <a:cubicBezTo>
                      <a:pt x="63" y="72"/>
                      <a:pt x="66" y="75"/>
                      <a:pt x="66" y="78"/>
                    </a:cubicBezTo>
                    <a:cubicBezTo>
                      <a:pt x="66" y="98"/>
                      <a:pt x="74" y="102"/>
                      <a:pt x="74" y="102"/>
                    </a:cubicBezTo>
                    <a:cubicBezTo>
                      <a:pt x="76" y="103"/>
                      <a:pt x="78" y="105"/>
                      <a:pt x="78" y="108"/>
                    </a:cubicBezTo>
                    <a:cubicBezTo>
                      <a:pt x="78" y="132"/>
                      <a:pt x="78" y="132"/>
                      <a:pt x="78" y="132"/>
                    </a:cubicBezTo>
                    <a:cubicBezTo>
                      <a:pt x="78" y="134"/>
                      <a:pt x="76" y="137"/>
                      <a:pt x="74" y="138"/>
                    </a:cubicBezTo>
                    <a:cubicBezTo>
                      <a:pt x="43" y="150"/>
                      <a:pt x="16" y="164"/>
                      <a:pt x="12" y="169"/>
                    </a:cubicBezTo>
                    <a:lnTo>
                      <a:pt x="12" y="1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grpSp>
        <p:sp>
          <p:nvSpPr>
            <p:cNvPr id="9" name="TextBox 8">
              <a:extLst>
                <a:ext uri="{FF2B5EF4-FFF2-40B4-BE49-F238E27FC236}">
                  <a16:creationId xmlns:a16="http://schemas.microsoft.com/office/drawing/2014/main" id="{D0956EFD-7E55-4781-A0CD-B40030D8F526}"/>
                </a:ext>
              </a:extLst>
            </p:cNvPr>
            <p:cNvSpPr txBox="1"/>
            <p:nvPr/>
          </p:nvSpPr>
          <p:spPr>
            <a:xfrm>
              <a:off x="9481029" y="-99936"/>
              <a:ext cx="2316950" cy="419414"/>
            </a:xfrm>
            <a:prstGeom prst="rect">
              <a:avLst/>
            </a:prstGeom>
            <a:noFill/>
          </p:spPr>
          <p:txBody>
            <a:bodyPr wrap="none" lIns="91440" anchor="ctr">
              <a:noAutofit/>
            </a:bodyPr>
            <a:lstStyle/>
            <a:p>
              <a:r>
                <a:rPr lang="en-US" sz="1400" dirty="0"/>
                <a:t>Josh Walker</a:t>
              </a:r>
            </a:p>
          </p:txBody>
        </p:sp>
      </p:grpSp>
    </p:spTree>
    <p:extLst>
      <p:ext uri="{BB962C8B-B14F-4D97-AF65-F5344CB8AC3E}">
        <p14:creationId xmlns:p14="http://schemas.microsoft.com/office/powerpoint/2010/main" val="2461905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C74FC3E-BE9A-42EE-8587-61C8B3BF9609}"/>
              </a:ext>
            </a:extLst>
          </p:cNvPr>
          <p:cNvSpPr>
            <a:spLocks noGrp="1"/>
          </p:cNvSpPr>
          <p:nvPr>
            <p:ph type="body" sz="quarter" idx="19"/>
          </p:nvPr>
        </p:nvSpPr>
        <p:spPr>
          <a:xfrm>
            <a:off x="477367" y="1986548"/>
            <a:ext cx="3401365" cy="2456189"/>
          </a:xfrm>
        </p:spPr>
        <p:txBody>
          <a:bodyPr/>
          <a:lstStyle/>
          <a:p>
            <a:r>
              <a:rPr lang="en-US" dirty="0">
                <a:latin typeface="+mn-lt"/>
              </a:rPr>
              <a:t>Quarterly discussion with Housing Leadership Committee Members to discuss progress updates for the DHHS Year 1 Strategic Housing Action Plan.</a:t>
            </a:r>
          </a:p>
        </p:txBody>
      </p:sp>
      <p:sp>
        <p:nvSpPr>
          <p:cNvPr id="3" name="Text Placeholder 2">
            <a:extLst>
              <a:ext uri="{FF2B5EF4-FFF2-40B4-BE49-F238E27FC236}">
                <a16:creationId xmlns:a16="http://schemas.microsoft.com/office/drawing/2014/main" id="{5DE3378B-4C24-44AA-A1A5-E34929764BF8}"/>
              </a:ext>
            </a:extLst>
          </p:cNvPr>
          <p:cNvSpPr>
            <a:spLocks noGrp="1"/>
          </p:cNvSpPr>
          <p:nvPr>
            <p:ph type="body" sz="quarter" idx="14"/>
          </p:nvPr>
        </p:nvSpPr>
        <p:spPr>
          <a:xfrm>
            <a:off x="4957011" y="1936750"/>
            <a:ext cx="4959350" cy="457200"/>
          </a:xfrm>
        </p:spPr>
        <p:txBody>
          <a:bodyPr/>
          <a:lstStyle/>
          <a:p>
            <a:r>
              <a:rPr lang="en-US" dirty="0"/>
              <a:t> Welcome &amp; Introductions</a:t>
            </a:r>
          </a:p>
        </p:txBody>
      </p:sp>
      <p:sp>
        <p:nvSpPr>
          <p:cNvPr id="5" name="Text Placeholder 4">
            <a:extLst>
              <a:ext uri="{FF2B5EF4-FFF2-40B4-BE49-F238E27FC236}">
                <a16:creationId xmlns:a16="http://schemas.microsoft.com/office/drawing/2014/main" id="{2A87471D-BE16-453F-8C34-301DD5CFE057}"/>
              </a:ext>
            </a:extLst>
          </p:cNvPr>
          <p:cNvSpPr>
            <a:spLocks noGrp="1"/>
          </p:cNvSpPr>
          <p:nvPr>
            <p:ph type="body" sz="quarter" idx="17"/>
          </p:nvPr>
        </p:nvSpPr>
        <p:spPr>
          <a:xfrm>
            <a:off x="5019212" y="3316345"/>
            <a:ext cx="6892758" cy="737764"/>
          </a:xfrm>
        </p:spPr>
        <p:txBody>
          <a:bodyPr/>
          <a:lstStyle/>
          <a:p>
            <a:r>
              <a:rPr lang="en-US" dirty="0"/>
              <a:t>Review Year 1 Action Plan</a:t>
            </a:r>
          </a:p>
        </p:txBody>
      </p:sp>
      <p:sp>
        <p:nvSpPr>
          <p:cNvPr id="6" name="Text Placeholder 5">
            <a:extLst>
              <a:ext uri="{FF2B5EF4-FFF2-40B4-BE49-F238E27FC236}">
                <a16:creationId xmlns:a16="http://schemas.microsoft.com/office/drawing/2014/main" id="{D4E0BCB6-EA54-4B75-BD4D-41EA0A8E9A41}"/>
              </a:ext>
            </a:extLst>
          </p:cNvPr>
          <p:cNvSpPr>
            <a:spLocks noGrp="1"/>
          </p:cNvSpPr>
          <p:nvPr>
            <p:ph type="body" sz="quarter" idx="18"/>
          </p:nvPr>
        </p:nvSpPr>
        <p:spPr/>
        <p:txBody>
          <a:bodyPr/>
          <a:lstStyle/>
          <a:p>
            <a:r>
              <a:rPr lang="en-US" dirty="0"/>
              <a:t>October 20, 2024</a:t>
            </a:r>
          </a:p>
        </p:txBody>
      </p:sp>
      <p:sp>
        <p:nvSpPr>
          <p:cNvPr id="8" name="Slide Number Placeholder 7">
            <a:extLst>
              <a:ext uri="{FF2B5EF4-FFF2-40B4-BE49-F238E27FC236}">
                <a16:creationId xmlns:a16="http://schemas.microsoft.com/office/drawing/2014/main" id="{EEF15C05-16FF-4501-8736-04F135FE5B8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F27F3A-B3E9-41ED-AF8F-A365F10BB65F}" type="slidenum">
              <a:rPr kumimoji="0" lang="en-US" sz="1000" b="1" i="0" u="none" strike="noStrike" kern="1200" cap="none" spc="0" normalizeH="0" baseline="0" noProof="0" smtClean="0">
                <a:ln>
                  <a:noFill/>
                </a:ln>
                <a:solidFill>
                  <a:sysClr val="windowText" lastClr="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00" b="1" i="0" u="none" strike="noStrike" kern="1200" cap="none" spc="0" normalizeH="0" baseline="0" noProof="0">
              <a:ln>
                <a:noFill/>
              </a:ln>
              <a:solidFill>
                <a:sysClr val="windowText" lastClr="000000"/>
              </a:solidFill>
              <a:effectLst/>
              <a:uLnTx/>
              <a:uFillTx/>
              <a:latin typeface="Arial"/>
              <a:ea typeface="+mn-ea"/>
              <a:cs typeface="+mn-cs"/>
            </a:endParaRPr>
          </a:p>
        </p:txBody>
      </p:sp>
      <p:sp>
        <p:nvSpPr>
          <p:cNvPr id="10" name="Oval 9">
            <a:extLst>
              <a:ext uri="{FF2B5EF4-FFF2-40B4-BE49-F238E27FC236}">
                <a16:creationId xmlns:a16="http://schemas.microsoft.com/office/drawing/2014/main" id="{FD81EC01-5D64-466E-B98E-826AED317A62}"/>
              </a:ext>
            </a:extLst>
          </p:cNvPr>
          <p:cNvSpPr/>
          <p:nvPr/>
        </p:nvSpPr>
        <p:spPr>
          <a:xfrm>
            <a:off x="4493749" y="3987546"/>
            <a:ext cx="463262" cy="457200"/>
          </a:xfrm>
          <a:prstGeom prst="ellipse">
            <a:avLst/>
          </a:prstGeom>
          <a:solidFill>
            <a:schemeClr val="accent3">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FFFF"/>
                </a:solidFill>
                <a:effectLst/>
                <a:uLnTx/>
                <a:uFillTx/>
                <a:latin typeface="Arial"/>
                <a:ea typeface="+mn-ea"/>
                <a:cs typeface="+mn-cs"/>
              </a:rPr>
              <a:t>4</a:t>
            </a:r>
          </a:p>
        </p:txBody>
      </p:sp>
      <p:sp>
        <p:nvSpPr>
          <p:cNvPr id="11" name="Oval 10">
            <a:extLst>
              <a:ext uri="{FF2B5EF4-FFF2-40B4-BE49-F238E27FC236}">
                <a16:creationId xmlns:a16="http://schemas.microsoft.com/office/drawing/2014/main" id="{7E8C17CF-4268-41B6-BF85-4364EE956656}"/>
              </a:ext>
            </a:extLst>
          </p:cNvPr>
          <p:cNvSpPr/>
          <p:nvPr/>
        </p:nvSpPr>
        <p:spPr>
          <a:xfrm>
            <a:off x="4493749" y="4658301"/>
            <a:ext cx="463262" cy="457200"/>
          </a:xfrm>
          <a:prstGeom prst="ellipse">
            <a:avLst/>
          </a:prstGeom>
          <a:solidFill>
            <a:schemeClr val="accent3">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FFFF"/>
                </a:solidFill>
                <a:effectLst/>
                <a:uLnTx/>
                <a:uFillTx/>
                <a:latin typeface="Arial"/>
                <a:ea typeface="+mn-ea"/>
                <a:cs typeface="+mn-cs"/>
              </a:rPr>
              <a:t>5</a:t>
            </a:r>
          </a:p>
        </p:txBody>
      </p:sp>
      <p:sp>
        <p:nvSpPr>
          <p:cNvPr id="12" name="Text Placeholder 4">
            <a:extLst>
              <a:ext uri="{FF2B5EF4-FFF2-40B4-BE49-F238E27FC236}">
                <a16:creationId xmlns:a16="http://schemas.microsoft.com/office/drawing/2014/main" id="{D16ED890-68B5-4D62-9E91-714C2ED3F60B}"/>
              </a:ext>
            </a:extLst>
          </p:cNvPr>
          <p:cNvSpPr txBox="1">
            <a:spLocks/>
          </p:cNvSpPr>
          <p:nvPr/>
        </p:nvSpPr>
        <p:spPr>
          <a:xfrm>
            <a:off x="5068523" y="4705851"/>
            <a:ext cx="5660418" cy="554232"/>
          </a:xfrm>
          <a:prstGeom prst="rect">
            <a:avLst/>
          </a:prstGeom>
        </p:spPr>
        <p:txBody>
          <a:bodyPr/>
          <a:lstStyle>
            <a:lvl1pPr marL="0" indent="0" algn="l" defTabSz="514340" rtl="0" eaLnBrk="1" latinLnBrk="0" hangingPunct="1">
              <a:lnSpc>
                <a:spcPct val="90000"/>
              </a:lnSpc>
              <a:spcBef>
                <a:spcPts val="563"/>
              </a:spcBef>
              <a:buFont typeface="Arial" panose="020B0604020202020204" pitchFamily="34" charset="0"/>
              <a:buNone/>
              <a:defRPr lang="en-US" sz="2000" b="0" i="0" kern="1200" baseline="0" dirty="0" smtClean="0">
                <a:solidFill>
                  <a:schemeClr val="tx2">
                    <a:lumMod val="75000"/>
                  </a:schemeClr>
                </a:solidFill>
                <a:latin typeface="Franklin Gothic Demi Cond" panose="020B0706030402020204" pitchFamily="34" charset="0"/>
                <a:ea typeface="+mj-ea"/>
                <a:cs typeface="Times New Roman" panose="02020603050405020304" pitchFamily="18" charset="0"/>
              </a:defRPr>
            </a:lvl1pPr>
            <a:lvl2pPr marL="257171" indent="0" algn="l" defTabSz="514340" rtl="0" eaLnBrk="1" latinLnBrk="0" hangingPunct="1">
              <a:lnSpc>
                <a:spcPct val="90000"/>
              </a:lnSpc>
              <a:spcBef>
                <a:spcPts val="281"/>
              </a:spcBef>
              <a:buFont typeface="Franklin Gothic Medium" panose="020B0603020102020204" pitchFamily="34" charset="0"/>
              <a:buNone/>
              <a:defRPr sz="1800" kern="1200">
                <a:solidFill>
                  <a:schemeClr val="tx1"/>
                </a:solidFill>
                <a:latin typeface="Franklin Gothic Medium" panose="020B0603020102020204" pitchFamily="34" charset="0"/>
                <a:ea typeface="+mn-ea"/>
                <a:cs typeface="+mn-cs"/>
              </a:defRPr>
            </a:lvl2pPr>
            <a:lvl3pPr marL="642926" indent="-128585" algn="l" defTabSz="514340" rtl="0" eaLnBrk="1" latinLnBrk="0" hangingPunct="1">
              <a:lnSpc>
                <a:spcPct val="90000"/>
              </a:lnSpc>
              <a:spcBef>
                <a:spcPts val="281"/>
              </a:spcBef>
              <a:buFont typeface="Arial" panose="020B0604020202020204" pitchFamily="34" charset="0"/>
              <a:buChar char="•"/>
              <a:defRPr sz="1500" kern="1200">
                <a:solidFill>
                  <a:schemeClr val="tx1"/>
                </a:solidFill>
                <a:latin typeface="Franklin Gothic Medium" panose="020B0603020102020204" pitchFamily="34" charset="0"/>
                <a:ea typeface="+mn-ea"/>
                <a:cs typeface="+mn-cs"/>
              </a:defRPr>
            </a:lvl3pPr>
            <a:lvl4pPr marL="90009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65"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3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0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77"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4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marR="0" lvl="0" indent="0" algn="l" defTabSz="514340" rtl="0" eaLnBrk="1" fontAlgn="auto" latinLnBrk="0" hangingPunct="1">
              <a:lnSpc>
                <a:spcPct val="90000"/>
              </a:lnSpc>
              <a:spcBef>
                <a:spcPts val="563"/>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rgbClr val="1F497D">
                    <a:lumMod val="75000"/>
                  </a:srgbClr>
                </a:solidFill>
                <a:effectLst/>
                <a:uLnTx/>
                <a:uFillTx/>
                <a:latin typeface="Franklin Gothic Demi Cond" panose="020B0706030402020204" pitchFamily="34" charset="0"/>
                <a:ea typeface="+mj-ea"/>
                <a:cs typeface="Times New Roman" panose="02020603050405020304" pitchFamily="18" charset="0"/>
              </a:rPr>
              <a:t>Workgroup Leads Update</a:t>
            </a:r>
          </a:p>
          <a:p>
            <a:pPr marL="0" marR="0" lvl="0" indent="0" algn="l" defTabSz="514340" rtl="0" eaLnBrk="1" fontAlgn="auto" latinLnBrk="0" hangingPunct="1">
              <a:lnSpc>
                <a:spcPct val="90000"/>
              </a:lnSpc>
              <a:spcBef>
                <a:spcPts val="563"/>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rgbClr val="1F497D">
                    <a:lumMod val="75000"/>
                  </a:srgbClr>
                </a:solidFill>
                <a:effectLst/>
                <a:uLnTx/>
                <a:uFillTx/>
                <a:latin typeface="Franklin Gothic Demi Cond" panose="020B0706030402020204" pitchFamily="34" charset="0"/>
                <a:ea typeface="+mj-ea"/>
                <a:cs typeface="Times New Roman" panose="02020603050405020304" pitchFamily="18" charset="0"/>
              </a:rPr>
              <a:t> </a:t>
            </a:r>
          </a:p>
        </p:txBody>
      </p:sp>
      <p:sp>
        <p:nvSpPr>
          <p:cNvPr id="14" name="Text Placeholder 3">
            <a:extLst>
              <a:ext uri="{FF2B5EF4-FFF2-40B4-BE49-F238E27FC236}">
                <a16:creationId xmlns:a16="http://schemas.microsoft.com/office/drawing/2014/main" id="{815EC2D4-4EFE-41E4-A852-2FE2E13EC84A}"/>
              </a:ext>
            </a:extLst>
          </p:cNvPr>
          <p:cNvSpPr txBox="1">
            <a:spLocks/>
          </p:cNvSpPr>
          <p:nvPr/>
        </p:nvSpPr>
        <p:spPr>
          <a:xfrm>
            <a:off x="4943088" y="2503092"/>
            <a:ext cx="5070862" cy="457200"/>
          </a:xfrm>
          <a:prstGeom prst="rect">
            <a:avLst/>
          </a:prstGeom>
        </p:spPr>
        <p:txBody>
          <a:bodyPr/>
          <a:lstStyle>
            <a:lvl1pPr marL="0" indent="0" algn="l" defTabSz="514340" rtl="0" eaLnBrk="1" latinLnBrk="0" hangingPunct="1">
              <a:lnSpc>
                <a:spcPct val="90000"/>
              </a:lnSpc>
              <a:spcBef>
                <a:spcPts val="563"/>
              </a:spcBef>
              <a:buFont typeface="Arial" panose="020B0604020202020204" pitchFamily="34" charset="0"/>
              <a:buNone/>
              <a:defRPr lang="en-US" sz="2000" b="0" i="0" kern="1200" baseline="0" dirty="0" smtClean="0">
                <a:solidFill>
                  <a:schemeClr val="tx2">
                    <a:lumMod val="75000"/>
                  </a:schemeClr>
                </a:solidFill>
                <a:latin typeface="Franklin Gothic Demi Cond" panose="020B0706030402020204" pitchFamily="34" charset="0"/>
                <a:ea typeface="+mj-ea"/>
                <a:cs typeface="Times New Roman" panose="02020603050405020304" pitchFamily="18" charset="0"/>
              </a:defRPr>
            </a:lvl1pPr>
            <a:lvl2pPr marL="257171" indent="0" algn="l" defTabSz="514340" rtl="0" eaLnBrk="1" latinLnBrk="0" hangingPunct="1">
              <a:lnSpc>
                <a:spcPct val="90000"/>
              </a:lnSpc>
              <a:spcBef>
                <a:spcPts val="281"/>
              </a:spcBef>
              <a:buFont typeface="Franklin Gothic Medium" panose="020B0603020102020204" pitchFamily="34" charset="0"/>
              <a:buNone/>
              <a:defRPr sz="1800" kern="1200">
                <a:solidFill>
                  <a:schemeClr val="tx1"/>
                </a:solidFill>
                <a:latin typeface="Franklin Gothic Medium" panose="020B0603020102020204" pitchFamily="34" charset="0"/>
                <a:ea typeface="+mn-ea"/>
                <a:cs typeface="+mn-cs"/>
              </a:defRPr>
            </a:lvl2pPr>
            <a:lvl3pPr marL="642926" indent="-128585" algn="l" defTabSz="514340" rtl="0" eaLnBrk="1" latinLnBrk="0" hangingPunct="1">
              <a:lnSpc>
                <a:spcPct val="90000"/>
              </a:lnSpc>
              <a:spcBef>
                <a:spcPts val="281"/>
              </a:spcBef>
              <a:buFont typeface="Arial" panose="020B0604020202020204" pitchFamily="34" charset="0"/>
              <a:buChar char="•"/>
              <a:defRPr sz="1500" kern="1200">
                <a:solidFill>
                  <a:schemeClr val="tx1"/>
                </a:solidFill>
                <a:latin typeface="Franklin Gothic Medium" panose="020B0603020102020204" pitchFamily="34" charset="0"/>
                <a:ea typeface="+mn-ea"/>
                <a:cs typeface="+mn-cs"/>
              </a:defRPr>
            </a:lvl3pPr>
            <a:lvl4pPr marL="90009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65"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3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0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77"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4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marR="0" lvl="0" indent="0" algn="l" defTabSz="514340" rtl="0" eaLnBrk="1" fontAlgn="auto" latinLnBrk="0" hangingPunct="1">
              <a:lnSpc>
                <a:spcPct val="90000"/>
              </a:lnSpc>
              <a:spcBef>
                <a:spcPts val="563"/>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rgbClr val="1F497D">
                    <a:lumMod val="75000"/>
                  </a:srgbClr>
                </a:solidFill>
                <a:effectLst/>
                <a:uLnTx/>
                <a:uFillTx/>
                <a:latin typeface="Franklin Gothic Demi Cond" panose="020B0706030402020204" pitchFamily="34" charset="0"/>
                <a:ea typeface="+mj-ea"/>
                <a:cs typeface="Times New Roman" panose="02020603050405020304" pitchFamily="18" charset="0"/>
              </a:rPr>
              <a:t> </a:t>
            </a:r>
          </a:p>
        </p:txBody>
      </p:sp>
      <p:sp>
        <p:nvSpPr>
          <p:cNvPr id="15" name="Text Placeholder 4">
            <a:extLst>
              <a:ext uri="{FF2B5EF4-FFF2-40B4-BE49-F238E27FC236}">
                <a16:creationId xmlns:a16="http://schemas.microsoft.com/office/drawing/2014/main" id="{0CE2392D-677D-49C4-AE40-83E5CAB5673F}"/>
              </a:ext>
            </a:extLst>
          </p:cNvPr>
          <p:cNvSpPr txBox="1">
            <a:spLocks/>
          </p:cNvSpPr>
          <p:nvPr/>
        </p:nvSpPr>
        <p:spPr>
          <a:xfrm>
            <a:off x="5019212" y="4802883"/>
            <a:ext cx="4959350" cy="457200"/>
          </a:xfrm>
          <a:prstGeom prst="rect">
            <a:avLst/>
          </a:prstGeom>
        </p:spPr>
        <p:txBody>
          <a:bodyPr/>
          <a:lstStyle>
            <a:lvl1pPr marL="0" indent="0" algn="l" defTabSz="514340" rtl="0" eaLnBrk="1" latinLnBrk="0" hangingPunct="1">
              <a:lnSpc>
                <a:spcPct val="90000"/>
              </a:lnSpc>
              <a:spcBef>
                <a:spcPts val="563"/>
              </a:spcBef>
              <a:buFont typeface="Arial" panose="020B0604020202020204" pitchFamily="34" charset="0"/>
              <a:buNone/>
              <a:defRPr lang="en-US" sz="2000" b="0" i="0" kern="1200" baseline="0" dirty="0" smtClean="0">
                <a:solidFill>
                  <a:schemeClr val="tx2">
                    <a:lumMod val="75000"/>
                  </a:schemeClr>
                </a:solidFill>
                <a:latin typeface="Franklin Gothic Demi Cond" panose="020B0706030402020204" pitchFamily="34" charset="0"/>
                <a:ea typeface="+mj-ea"/>
                <a:cs typeface="Times New Roman" panose="02020603050405020304" pitchFamily="18" charset="0"/>
              </a:defRPr>
            </a:lvl1pPr>
            <a:lvl2pPr marL="257171" indent="0" algn="l" defTabSz="514340" rtl="0" eaLnBrk="1" latinLnBrk="0" hangingPunct="1">
              <a:lnSpc>
                <a:spcPct val="90000"/>
              </a:lnSpc>
              <a:spcBef>
                <a:spcPts val="281"/>
              </a:spcBef>
              <a:buFont typeface="Franklin Gothic Medium" panose="020B0603020102020204" pitchFamily="34" charset="0"/>
              <a:buNone/>
              <a:defRPr sz="1800" kern="1200">
                <a:solidFill>
                  <a:schemeClr val="tx1"/>
                </a:solidFill>
                <a:latin typeface="Franklin Gothic Medium" panose="020B0603020102020204" pitchFamily="34" charset="0"/>
                <a:ea typeface="+mn-ea"/>
                <a:cs typeface="+mn-cs"/>
              </a:defRPr>
            </a:lvl2pPr>
            <a:lvl3pPr marL="642926" indent="-128585" algn="l" defTabSz="514340" rtl="0" eaLnBrk="1" latinLnBrk="0" hangingPunct="1">
              <a:lnSpc>
                <a:spcPct val="90000"/>
              </a:lnSpc>
              <a:spcBef>
                <a:spcPts val="281"/>
              </a:spcBef>
              <a:buFont typeface="Arial" panose="020B0604020202020204" pitchFamily="34" charset="0"/>
              <a:buChar char="•"/>
              <a:defRPr sz="1500" kern="1200">
                <a:solidFill>
                  <a:schemeClr val="tx1"/>
                </a:solidFill>
                <a:latin typeface="Franklin Gothic Medium" panose="020B0603020102020204" pitchFamily="34" charset="0"/>
                <a:ea typeface="+mn-ea"/>
                <a:cs typeface="+mn-cs"/>
              </a:defRPr>
            </a:lvl3pPr>
            <a:lvl4pPr marL="90009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65"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3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0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77"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4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marR="0" lvl="0" indent="0" algn="l" defTabSz="514340" rtl="0" eaLnBrk="1" fontAlgn="auto" latinLnBrk="0" hangingPunct="1">
              <a:lnSpc>
                <a:spcPct val="90000"/>
              </a:lnSpc>
              <a:spcBef>
                <a:spcPts val="563"/>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rgbClr val="1F497D">
                    <a:lumMod val="75000"/>
                  </a:srgbClr>
                </a:solidFill>
                <a:effectLst/>
                <a:uLnTx/>
                <a:uFillTx/>
                <a:latin typeface="Franklin Gothic Demi Cond" panose="020B0706030402020204" pitchFamily="34" charset="0"/>
                <a:ea typeface="+mj-ea"/>
                <a:cs typeface="Times New Roman" panose="02020603050405020304" pitchFamily="18" charset="0"/>
              </a:rPr>
              <a:t> </a:t>
            </a:r>
          </a:p>
        </p:txBody>
      </p:sp>
      <p:sp>
        <p:nvSpPr>
          <p:cNvPr id="16" name="Text Placeholder 4">
            <a:extLst>
              <a:ext uri="{FF2B5EF4-FFF2-40B4-BE49-F238E27FC236}">
                <a16:creationId xmlns:a16="http://schemas.microsoft.com/office/drawing/2014/main" id="{6E419108-DC3D-4909-88B2-C9F073E993C5}"/>
              </a:ext>
            </a:extLst>
          </p:cNvPr>
          <p:cNvSpPr txBox="1">
            <a:spLocks/>
          </p:cNvSpPr>
          <p:nvPr/>
        </p:nvSpPr>
        <p:spPr>
          <a:xfrm>
            <a:off x="5068523" y="4047618"/>
            <a:ext cx="4959350" cy="457200"/>
          </a:xfrm>
          <a:prstGeom prst="rect">
            <a:avLst/>
          </a:prstGeom>
        </p:spPr>
        <p:txBody>
          <a:bodyPr/>
          <a:lstStyle>
            <a:lvl1pPr marL="0" indent="0" algn="l" defTabSz="514340" rtl="0" eaLnBrk="1" latinLnBrk="0" hangingPunct="1">
              <a:lnSpc>
                <a:spcPct val="90000"/>
              </a:lnSpc>
              <a:spcBef>
                <a:spcPts val="563"/>
              </a:spcBef>
              <a:buFont typeface="Arial" panose="020B0604020202020204" pitchFamily="34" charset="0"/>
              <a:buNone/>
              <a:defRPr lang="en-US" sz="2000" b="0" i="0" kern="1200" baseline="0" dirty="0" smtClean="0">
                <a:solidFill>
                  <a:schemeClr val="tx2">
                    <a:lumMod val="75000"/>
                  </a:schemeClr>
                </a:solidFill>
                <a:latin typeface="Franklin Gothic Demi Cond" panose="020B0706030402020204" pitchFamily="34" charset="0"/>
                <a:ea typeface="+mj-ea"/>
                <a:cs typeface="Times New Roman" panose="02020603050405020304" pitchFamily="18" charset="0"/>
              </a:defRPr>
            </a:lvl1pPr>
            <a:lvl2pPr marL="257171" indent="0" algn="l" defTabSz="514340" rtl="0" eaLnBrk="1" latinLnBrk="0" hangingPunct="1">
              <a:lnSpc>
                <a:spcPct val="90000"/>
              </a:lnSpc>
              <a:spcBef>
                <a:spcPts val="281"/>
              </a:spcBef>
              <a:buFont typeface="Franklin Gothic Medium" panose="020B0603020102020204" pitchFamily="34" charset="0"/>
              <a:buNone/>
              <a:defRPr sz="1800" kern="1200">
                <a:solidFill>
                  <a:schemeClr val="tx1"/>
                </a:solidFill>
                <a:latin typeface="Franklin Gothic Medium" panose="020B0603020102020204" pitchFamily="34" charset="0"/>
                <a:ea typeface="+mn-ea"/>
                <a:cs typeface="+mn-cs"/>
              </a:defRPr>
            </a:lvl2pPr>
            <a:lvl3pPr marL="642926" indent="-128585" algn="l" defTabSz="514340" rtl="0" eaLnBrk="1" latinLnBrk="0" hangingPunct="1">
              <a:lnSpc>
                <a:spcPct val="90000"/>
              </a:lnSpc>
              <a:spcBef>
                <a:spcPts val="281"/>
              </a:spcBef>
              <a:buFont typeface="Arial" panose="020B0604020202020204" pitchFamily="34" charset="0"/>
              <a:buChar char="•"/>
              <a:defRPr sz="1500" kern="1200">
                <a:solidFill>
                  <a:schemeClr val="tx1"/>
                </a:solidFill>
                <a:latin typeface="Franklin Gothic Medium" panose="020B0603020102020204" pitchFamily="34" charset="0"/>
                <a:ea typeface="+mn-ea"/>
                <a:cs typeface="+mn-cs"/>
              </a:defRPr>
            </a:lvl3pPr>
            <a:lvl4pPr marL="90009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65"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3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0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77"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4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marR="0" lvl="0" indent="0" algn="l" defTabSz="514340" rtl="0" eaLnBrk="1" fontAlgn="auto" latinLnBrk="0" hangingPunct="1">
              <a:lnSpc>
                <a:spcPct val="90000"/>
              </a:lnSpc>
              <a:spcBef>
                <a:spcPts val="563"/>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rgbClr val="1F497D">
                    <a:lumMod val="75000"/>
                  </a:srgbClr>
                </a:solidFill>
                <a:effectLst/>
                <a:uLnTx/>
                <a:uFillTx/>
                <a:latin typeface="Franklin Gothic Demi Cond" panose="020B0706030402020204" pitchFamily="34" charset="0"/>
                <a:ea typeface="+mj-ea"/>
                <a:cs typeface="Times New Roman" panose="02020603050405020304" pitchFamily="18" charset="0"/>
              </a:rPr>
              <a:t> </a:t>
            </a:r>
          </a:p>
        </p:txBody>
      </p:sp>
      <p:sp>
        <p:nvSpPr>
          <p:cNvPr id="18" name="Text Placeholder 3">
            <a:extLst>
              <a:ext uri="{FF2B5EF4-FFF2-40B4-BE49-F238E27FC236}">
                <a16:creationId xmlns:a16="http://schemas.microsoft.com/office/drawing/2014/main" id="{9587F816-7F6F-43C1-9EC0-3DC5F72C6D8B}"/>
              </a:ext>
            </a:extLst>
          </p:cNvPr>
          <p:cNvSpPr txBox="1">
            <a:spLocks/>
          </p:cNvSpPr>
          <p:nvPr/>
        </p:nvSpPr>
        <p:spPr>
          <a:xfrm>
            <a:off x="4957010" y="2612234"/>
            <a:ext cx="6676190" cy="759928"/>
          </a:xfrm>
          <a:prstGeom prst="rect">
            <a:avLst/>
          </a:prstGeom>
        </p:spPr>
        <p:txBody>
          <a:bodyPr/>
          <a:lstStyle>
            <a:lvl1pPr marL="0" indent="0" algn="l" defTabSz="514340" rtl="0" eaLnBrk="1" latinLnBrk="0" hangingPunct="1">
              <a:lnSpc>
                <a:spcPct val="90000"/>
              </a:lnSpc>
              <a:spcBef>
                <a:spcPts val="563"/>
              </a:spcBef>
              <a:buFont typeface="Arial" panose="020B0604020202020204" pitchFamily="34" charset="0"/>
              <a:buNone/>
              <a:defRPr lang="en-US" sz="2000" b="0" i="0" kern="1200" baseline="0" dirty="0" smtClean="0">
                <a:solidFill>
                  <a:schemeClr val="tx2">
                    <a:lumMod val="75000"/>
                  </a:schemeClr>
                </a:solidFill>
                <a:latin typeface="Franklin Gothic Demi Cond" panose="020B0706030402020204" pitchFamily="34" charset="0"/>
                <a:ea typeface="+mj-ea"/>
                <a:cs typeface="Times New Roman" panose="02020603050405020304" pitchFamily="18" charset="0"/>
              </a:defRPr>
            </a:lvl1pPr>
            <a:lvl2pPr marL="257171" indent="0" algn="l" defTabSz="514340" rtl="0" eaLnBrk="1" latinLnBrk="0" hangingPunct="1">
              <a:lnSpc>
                <a:spcPct val="90000"/>
              </a:lnSpc>
              <a:spcBef>
                <a:spcPts val="281"/>
              </a:spcBef>
              <a:buFont typeface="Franklin Gothic Medium" panose="020B0603020102020204" pitchFamily="34" charset="0"/>
              <a:buNone/>
              <a:defRPr sz="1800" kern="1200">
                <a:solidFill>
                  <a:schemeClr val="tx1"/>
                </a:solidFill>
                <a:latin typeface="Franklin Gothic Medium" panose="020B0603020102020204" pitchFamily="34" charset="0"/>
                <a:ea typeface="+mn-ea"/>
                <a:cs typeface="+mn-cs"/>
              </a:defRPr>
            </a:lvl2pPr>
            <a:lvl3pPr marL="642926" indent="-128585" algn="l" defTabSz="514340" rtl="0" eaLnBrk="1" latinLnBrk="0" hangingPunct="1">
              <a:lnSpc>
                <a:spcPct val="90000"/>
              </a:lnSpc>
              <a:spcBef>
                <a:spcPts val="281"/>
              </a:spcBef>
              <a:buFont typeface="Arial" panose="020B0604020202020204" pitchFamily="34" charset="0"/>
              <a:buChar char="•"/>
              <a:defRPr sz="1500" kern="1200">
                <a:solidFill>
                  <a:schemeClr val="tx1"/>
                </a:solidFill>
                <a:latin typeface="Franklin Gothic Medium" panose="020B0603020102020204" pitchFamily="34" charset="0"/>
                <a:ea typeface="+mn-ea"/>
                <a:cs typeface="+mn-cs"/>
              </a:defRPr>
            </a:lvl3pPr>
            <a:lvl4pPr marL="90009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65"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3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0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77"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4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marR="0" lvl="0" indent="0" algn="l" defTabSz="514340" rtl="0" eaLnBrk="1" fontAlgn="auto" latinLnBrk="0" hangingPunct="1">
              <a:lnSpc>
                <a:spcPct val="90000"/>
              </a:lnSpc>
              <a:spcBef>
                <a:spcPts val="563"/>
              </a:spcBef>
              <a:spcAft>
                <a:spcPts val="0"/>
              </a:spcAft>
              <a:buClrTx/>
              <a:buSzTx/>
              <a:buFont typeface="Arial" panose="020B0604020202020204" pitchFamily="34" charset="0"/>
              <a:buNone/>
              <a:tabLst/>
              <a:defRPr/>
            </a:pPr>
            <a:r>
              <a:rPr lang="en-US" dirty="0">
                <a:solidFill>
                  <a:srgbClr val="1F497D">
                    <a:lumMod val="75000"/>
                  </a:srgbClr>
                </a:solidFill>
              </a:rPr>
              <a:t> Review Plan Implementation Schedule</a:t>
            </a:r>
            <a:endParaRPr kumimoji="0" lang="en-US" sz="2000" b="0" i="0" u="none" strike="noStrike" kern="1200" cap="none" spc="0" normalizeH="0" baseline="0" noProof="0" dirty="0">
              <a:ln>
                <a:noFill/>
              </a:ln>
              <a:solidFill>
                <a:srgbClr val="1F497D">
                  <a:lumMod val="75000"/>
                </a:srgbClr>
              </a:solidFill>
              <a:effectLst/>
              <a:uLnTx/>
              <a:uFillTx/>
              <a:latin typeface="Franklin Gothic Demi Cond" panose="020B0706030402020204" pitchFamily="34" charset="0"/>
              <a:ea typeface="+mj-ea"/>
              <a:cs typeface="Times New Roman" panose="02020603050405020304" pitchFamily="18" charset="0"/>
            </a:endParaRPr>
          </a:p>
        </p:txBody>
      </p:sp>
      <p:sp>
        <p:nvSpPr>
          <p:cNvPr id="19" name="Text Placeholder 4">
            <a:extLst>
              <a:ext uri="{FF2B5EF4-FFF2-40B4-BE49-F238E27FC236}">
                <a16:creationId xmlns:a16="http://schemas.microsoft.com/office/drawing/2014/main" id="{C72DFDCF-2826-41DB-9F52-7111D2972268}"/>
              </a:ext>
            </a:extLst>
          </p:cNvPr>
          <p:cNvSpPr txBox="1">
            <a:spLocks/>
          </p:cNvSpPr>
          <p:nvPr/>
        </p:nvSpPr>
        <p:spPr>
          <a:xfrm>
            <a:off x="5068523" y="5404762"/>
            <a:ext cx="4959350" cy="457200"/>
          </a:xfrm>
          <a:prstGeom prst="rect">
            <a:avLst/>
          </a:prstGeom>
        </p:spPr>
        <p:txBody>
          <a:bodyPr/>
          <a:lstStyle>
            <a:lvl1pPr marL="0" indent="0" algn="l" defTabSz="514340" rtl="0" eaLnBrk="1" latinLnBrk="0" hangingPunct="1">
              <a:lnSpc>
                <a:spcPct val="90000"/>
              </a:lnSpc>
              <a:spcBef>
                <a:spcPts val="563"/>
              </a:spcBef>
              <a:buFont typeface="Arial" panose="020B0604020202020204" pitchFamily="34" charset="0"/>
              <a:buNone/>
              <a:defRPr lang="en-US" sz="2000" b="0" i="0" kern="1200" baseline="0" dirty="0" smtClean="0">
                <a:solidFill>
                  <a:schemeClr val="tx2">
                    <a:lumMod val="75000"/>
                  </a:schemeClr>
                </a:solidFill>
                <a:latin typeface="Franklin Gothic Demi Cond" panose="020B0706030402020204" pitchFamily="34" charset="0"/>
                <a:ea typeface="+mj-ea"/>
                <a:cs typeface="Times New Roman" panose="02020603050405020304" pitchFamily="18" charset="0"/>
              </a:defRPr>
            </a:lvl1pPr>
            <a:lvl2pPr marL="257171" indent="0" algn="l" defTabSz="514340" rtl="0" eaLnBrk="1" latinLnBrk="0" hangingPunct="1">
              <a:lnSpc>
                <a:spcPct val="90000"/>
              </a:lnSpc>
              <a:spcBef>
                <a:spcPts val="281"/>
              </a:spcBef>
              <a:buFont typeface="Franklin Gothic Medium" panose="020B0603020102020204" pitchFamily="34" charset="0"/>
              <a:buNone/>
              <a:defRPr sz="1800" kern="1200">
                <a:solidFill>
                  <a:schemeClr val="tx1"/>
                </a:solidFill>
                <a:latin typeface="Franklin Gothic Medium" panose="020B0603020102020204" pitchFamily="34" charset="0"/>
                <a:ea typeface="+mn-ea"/>
                <a:cs typeface="+mn-cs"/>
              </a:defRPr>
            </a:lvl2pPr>
            <a:lvl3pPr marL="642926" indent="-128585" algn="l" defTabSz="514340" rtl="0" eaLnBrk="1" latinLnBrk="0" hangingPunct="1">
              <a:lnSpc>
                <a:spcPct val="90000"/>
              </a:lnSpc>
              <a:spcBef>
                <a:spcPts val="281"/>
              </a:spcBef>
              <a:buFont typeface="Arial" panose="020B0604020202020204" pitchFamily="34" charset="0"/>
              <a:buChar char="•"/>
              <a:defRPr sz="1500" kern="1200">
                <a:solidFill>
                  <a:schemeClr val="tx1"/>
                </a:solidFill>
                <a:latin typeface="Franklin Gothic Medium" panose="020B0603020102020204" pitchFamily="34" charset="0"/>
                <a:ea typeface="+mn-ea"/>
                <a:cs typeface="+mn-cs"/>
              </a:defRPr>
            </a:lvl3pPr>
            <a:lvl4pPr marL="90009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65"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3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0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77"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4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marR="0" lvl="0" indent="0" algn="l" defTabSz="514340" rtl="0" eaLnBrk="1" fontAlgn="auto" latinLnBrk="0" hangingPunct="1">
              <a:lnSpc>
                <a:spcPct val="90000"/>
              </a:lnSpc>
              <a:spcBef>
                <a:spcPts val="563"/>
              </a:spcBef>
              <a:spcAft>
                <a:spcPts val="0"/>
              </a:spcAft>
              <a:buClrTx/>
              <a:buSzTx/>
              <a:buFont typeface="Arial" panose="020B0604020202020204" pitchFamily="34" charset="0"/>
              <a:buNone/>
              <a:tabLst/>
              <a:defRPr/>
            </a:pPr>
            <a:r>
              <a:rPr lang="en-US" dirty="0">
                <a:solidFill>
                  <a:srgbClr val="1F497D">
                    <a:lumMod val="75000"/>
                  </a:srgbClr>
                </a:solidFill>
              </a:rPr>
              <a:t>Public Discussion-Questions</a:t>
            </a:r>
            <a:endParaRPr kumimoji="0" lang="en-US" sz="2000" b="0" i="0" u="none" strike="noStrike" kern="1200" cap="none" spc="0" normalizeH="0" baseline="0" noProof="0" dirty="0">
              <a:ln>
                <a:noFill/>
              </a:ln>
              <a:solidFill>
                <a:srgbClr val="1F497D">
                  <a:lumMod val="75000"/>
                </a:srgbClr>
              </a:solidFill>
              <a:effectLst/>
              <a:uLnTx/>
              <a:uFillTx/>
              <a:latin typeface="Franklin Gothic Demi Cond" panose="020B0706030402020204" pitchFamily="34" charset="0"/>
              <a:ea typeface="+mj-ea"/>
              <a:cs typeface="Times New Roman" panose="02020603050405020304" pitchFamily="18" charset="0"/>
            </a:endParaRPr>
          </a:p>
        </p:txBody>
      </p:sp>
      <p:sp>
        <p:nvSpPr>
          <p:cNvPr id="24" name="Oval 23">
            <a:extLst>
              <a:ext uri="{FF2B5EF4-FFF2-40B4-BE49-F238E27FC236}">
                <a16:creationId xmlns:a16="http://schemas.microsoft.com/office/drawing/2014/main" id="{9BF86D22-70ED-49B9-B9C0-DA1A404302B5}"/>
              </a:ext>
            </a:extLst>
          </p:cNvPr>
          <p:cNvSpPr/>
          <p:nvPr/>
        </p:nvSpPr>
        <p:spPr>
          <a:xfrm>
            <a:off x="4493749" y="5348770"/>
            <a:ext cx="463262" cy="457200"/>
          </a:xfrm>
          <a:prstGeom prst="ellipse">
            <a:avLst/>
          </a:prstGeom>
          <a:solidFill>
            <a:schemeClr val="accent3">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FFFF"/>
                </a:solidFill>
                <a:effectLst/>
                <a:uLnTx/>
                <a:uFillTx/>
                <a:latin typeface="Arial"/>
                <a:ea typeface="+mn-ea"/>
                <a:cs typeface="+mn-cs"/>
              </a:rPr>
              <a:t>6</a:t>
            </a:r>
          </a:p>
        </p:txBody>
      </p:sp>
      <p:sp>
        <p:nvSpPr>
          <p:cNvPr id="25" name="Text Placeholder 4">
            <a:extLst>
              <a:ext uri="{FF2B5EF4-FFF2-40B4-BE49-F238E27FC236}">
                <a16:creationId xmlns:a16="http://schemas.microsoft.com/office/drawing/2014/main" id="{F1E59818-D30C-4880-A1A9-A184A23300B5}"/>
              </a:ext>
            </a:extLst>
          </p:cNvPr>
          <p:cNvSpPr txBox="1">
            <a:spLocks/>
          </p:cNvSpPr>
          <p:nvPr/>
        </p:nvSpPr>
        <p:spPr>
          <a:xfrm>
            <a:off x="5019212" y="4023904"/>
            <a:ext cx="5660418" cy="554232"/>
          </a:xfrm>
          <a:prstGeom prst="rect">
            <a:avLst/>
          </a:prstGeom>
        </p:spPr>
        <p:txBody>
          <a:bodyPr/>
          <a:lstStyle>
            <a:lvl1pPr marL="0" indent="0" algn="l" defTabSz="514340" rtl="0" eaLnBrk="1" latinLnBrk="0" hangingPunct="1">
              <a:lnSpc>
                <a:spcPct val="90000"/>
              </a:lnSpc>
              <a:spcBef>
                <a:spcPts val="563"/>
              </a:spcBef>
              <a:buFont typeface="Arial" panose="020B0604020202020204" pitchFamily="34" charset="0"/>
              <a:buNone/>
              <a:defRPr lang="en-US" sz="2000" b="0" i="0" kern="1200" baseline="0" dirty="0" smtClean="0">
                <a:solidFill>
                  <a:schemeClr val="tx2">
                    <a:lumMod val="75000"/>
                  </a:schemeClr>
                </a:solidFill>
                <a:latin typeface="Franklin Gothic Demi Cond" panose="020B0706030402020204" pitchFamily="34" charset="0"/>
                <a:ea typeface="+mj-ea"/>
                <a:cs typeface="Times New Roman" panose="02020603050405020304" pitchFamily="18" charset="0"/>
              </a:defRPr>
            </a:lvl1pPr>
            <a:lvl2pPr marL="257171" indent="0" algn="l" defTabSz="514340" rtl="0" eaLnBrk="1" latinLnBrk="0" hangingPunct="1">
              <a:lnSpc>
                <a:spcPct val="90000"/>
              </a:lnSpc>
              <a:spcBef>
                <a:spcPts val="281"/>
              </a:spcBef>
              <a:buFont typeface="Franklin Gothic Medium" panose="020B0603020102020204" pitchFamily="34" charset="0"/>
              <a:buNone/>
              <a:defRPr sz="1800" kern="1200">
                <a:solidFill>
                  <a:schemeClr val="tx1"/>
                </a:solidFill>
                <a:latin typeface="Franklin Gothic Medium" panose="020B0603020102020204" pitchFamily="34" charset="0"/>
                <a:ea typeface="+mn-ea"/>
                <a:cs typeface="+mn-cs"/>
              </a:defRPr>
            </a:lvl2pPr>
            <a:lvl3pPr marL="642926" indent="-128585" algn="l" defTabSz="514340" rtl="0" eaLnBrk="1" latinLnBrk="0" hangingPunct="1">
              <a:lnSpc>
                <a:spcPct val="90000"/>
              </a:lnSpc>
              <a:spcBef>
                <a:spcPts val="281"/>
              </a:spcBef>
              <a:buFont typeface="Arial" panose="020B0604020202020204" pitchFamily="34" charset="0"/>
              <a:buChar char="•"/>
              <a:defRPr sz="1500" kern="1200">
                <a:solidFill>
                  <a:schemeClr val="tx1"/>
                </a:solidFill>
                <a:latin typeface="Franklin Gothic Medium" panose="020B0603020102020204" pitchFamily="34" charset="0"/>
                <a:ea typeface="+mn-ea"/>
                <a:cs typeface="+mn-cs"/>
              </a:defRPr>
            </a:lvl3pPr>
            <a:lvl4pPr marL="90009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65"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3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0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77"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4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marR="0" lvl="0" indent="0" algn="l" defTabSz="514340" rtl="0" eaLnBrk="1" fontAlgn="auto" latinLnBrk="0" hangingPunct="1">
              <a:lnSpc>
                <a:spcPct val="90000"/>
              </a:lnSpc>
              <a:spcBef>
                <a:spcPts val="563"/>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rgbClr val="1F497D">
                    <a:lumMod val="75000"/>
                  </a:srgbClr>
                </a:solidFill>
                <a:effectLst/>
                <a:uLnTx/>
                <a:uFillTx/>
                <a:latin typeface="Franklin Gothic Demi Cond" panose="020B0706030402020204" pitchFamily="34" charset="0"/>
                <a:ea typeface="+mj-ea"/>
                <a:cs typeface="Times New Roman" panose="02020603050405020304" pitchFamily="18" charset="0"/>
              </a:rPr>
              <a:t>Establishing Workgroups</a:t>
            </a:r>
          </a:p>
        </p:txBody>
      </p:sp>
      <p:sp>
        <p:nvSpPr>
          <p:cNvPr id="20" name="Text Placeholder 4">
            <a:extLst>
              <a:ext uri="{FF2B5EF4-FFF2-40B4-BE49-F238E27FC236}">
                <a16:creationId xmlns:a16="http://schemas.microsoft.com/office/drawing/2014/main" id="{4D2DA160-B2B9-4EC4-9B49-337572500F53}"/>
              </a:ext>
            </a:extLst>
          </p:cNvPr>
          <p:cNvSpPr txBox="1">
            <a:spLocks/>
          </p:cNvSpPr>
          <p:nvPr/>
        </p:nvSpPr>
        <p:spPr>
          <a:xfrm>
            <a:off x="5054600" y="6116108"/>
            <a:ext cx="4959350" cy="457200"/>
          </a:xfrm>
          <a:prstGeom prst="rect">
            <a:avLst/>
          </a:prstGeom>
        </p:spPr>
        <p:txBody>
          <a:bodyPr/>
          <a:lstStyle>
            <a:lvl1pPr marL="0" indent="0" algn="l" defTabSz="514340" rtl="0" eaLnBrk="1" latinLnBrk="0" hangingPunct="1">
              <a:lnSpc>
                <a:spcPct val="90000"/>
              </a:lnSpc>
              <a:spcBef>
                <a:spcPts val="563"/>
              </a:spcBef>
              <a:buFont typeface="Arial" panose="020B0604020202020204" pitchFamily="34" charset="0"/>
              <a:buNone/>
              <a:defRPr lang="en-US" sz="2000" b="0" i="0" kern="1200" baseline="0" dirty="0" smtClean="0">
                <a:solidFill>
                  <a:schemeClr val="tx2">
                    <a:lumMod val="75000"/>
                  </a:schemeClr>
                </a:solidFill>
                <a:latin typeface="Franklin Gothic Demi Cond" panose="020B0706030402020204" pitchFamily="34" charset="0"/>
                <a:ea typeface="+mj-ea"/>
                <a:cs typeface="Times New Roman" panose="02020603050405020304" pitchFamily="18" charset="0"/>
              </a:defRPr>
            </a:lvl1pPr>
            <a:lvl2pPr marL="257171" indent="0" algn="l" defTabSz="514340" rtl="0" eaLnBrk="1" latinLnBrk="0" hangingPunct="1">
              <a:lnSpc>
                <a:spcPct val="90000"/>
              </a:lnSpc>
              <a:spcBef>
                <a:spcPts val="281"/>
              </a:spcBef>
              <a:buFont typeface="Franklin Gothic Medium" panose="020B0603020102020204" pitchFamily="34" charset="0"/>
              <a:buNone/>
              <a:defRPr sz="1800" kern="1200">
                <a:solidFill>
                  <a:schemeClr val="tx1"/>
                </a:solidFill>
                <a:latin typeface="Franklin Gothic Medium" panose="020B0603020102020204" pitchFamily="34" charset="0"/>
                <a:ea typeface="+mn-ea"/>
                <a:cs typeface="+mn-cs"/>
              </a:defRPr>
            </a:lvl2pPr>
            <a:lvl3pPr marL="642926" indent="-128585" algn="l" defTabSz="514340" rtl="0" eaLnBrk="1" latinLnBrk="0" hangingPunct="1">
              <a:lnSpc>
                <a:spcPct val="90000"/>
              </a:lnSpc>
              <a:spcBef>
                <a:spcPts val="281"/>
              </a:spcBef>
              <a:buFont typeface="Arial" panose="020B0604020202020204" pitchFamily="34" charset="0"/>
              <a:buChar char="•"/>
              <a:defRPr sz="1500" kern="1200">
                <a:solidFill>
                  <a:schemeClr val="tx1"/>
                </a:solidFill>
                <a:latin typeface="Franklin Gothic Medium" panose="020B0603020102020204" pitchFamily="34" charset="0"/>
                <a:ea typeface="+mn-ea"/>
                <a:cs typeface="+mn-cs"/>
              </a:defRPr>
            </a:lvl3pPr>
            <a:lvl4pPr marL="90009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65"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3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0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77"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46" indent="-128585" algn="l" defTabSz="51434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marR="0" lvl="0" indent="0" algn="l" defTabSz="514340" rtl="0" eaLnBrk="1" fontAlgn="auto" latinLnBrk="0" hangingPunct="1">
              <a:lnSpc>
                <a:spcPct val="90000"/>
              </a:lnSpc>
              <a:spcBef>
                <a:spcPts val="563"/>
              </a:spcBef>
              <a:spcAft>
                <a:spcPts val="0"/>
              </a:spcAft>
              <a:buClrTx/>
              <a:buSzTx/>
              <a:buFont typeface="Arial" panose="020B0604020202020204" pitchFamily="34" charset="0"/>
              <a:buNone/>
              <a:tabLst/>
              <a:defRPr/>
            </a:pPr>
            <a:r>
              <a:rPr lang="en-US" dirty="0">
                <a:solidFill>
                  <a:srgbClr val="1F497D">
                    <a:lumMod val="75000"/>
                  </a:srgbClr>
                </a:solidFill>
              </a:rPr>
              <a:t>Next Steps/Wrap Up</a:t>
            </a:r>
            <a:endParaRPr kumimoji="0" lang="en-US" sz="2000" b="0" i="0" u="none" strike="noStrike" kern="1200" cap="none" spc="0" normalizeH="0" baseline="0" noProof="0" dirty="0">
              <a:ln>
                <a:noFill/>
              </a:ln>
              <a:solidFill>
                <a:srgbClr val="1F497D">
                  <a:lumMod val="75000"/>
                </a:srgbClr>
              </a:solidFill>
              <a:effectLst/>
              <a:uLnTx/>
              <a:uFillTx/>
              <a:latin typeface="Franklin Gothic Demi Cond" panose="020B0706030402020204" pitchFamily="34" charset="0"/>
              <a:ea typeface="+mj-ea"/>
              <a:cs typeface="Times New Roman" panose="02020603050405020304" pitchFamily="18" charset="0"/>
            </a:endParaRPr>
          </a:p>
        </p:txBody>
      </p:sp>
      <p:sp>
        <p:nvSpPr>
          <p:cNvPr id="21" name="Oval 20">
            <a:extLst>
              <a:ext uri="{FF2B5EF4-FFF2-40B4-BE49-F238E27FC236}">
                <a16:creationId xmlns:a16="http://schemas.microsoft.com/office/drawing/2014/main" id="{B4056C55-AE25-4BAD-A7F4-FDE3077E5B10}"/>
              </a:ext>
            </a:extLst>
          </p:cNvPr>
          <p:cNvSpPr/>
          <p:nvPr/>
        </p:nvSpPr>
        <p:spPr>
          <a:xfrm>
            <a:off x="4493749" y="6016964"/>
            <a:ext cx="463262" cy="457200"/>
          </a:xfrm>
          <a:prstGeom prst="ellipse">
            <a:avLst/>
          </a:prstGeom>
          <a:solidFill>
            <a:schemeClr val="accent3">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rgbClr val="FFFFFF"/>
                </a:solidFill>
                <a:latin typeface="Arial"/>
              </a:rPr>
              <a:t>7</a:t>
            </a:r>
            <a:endParaRPr kumimoji="0" lang="en-US" sz="1800" b="1"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973871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8E0ED-5212-44A4-A212-BB45FF3C4FF8}"/>
              </a:ext>
            </a:extLst>
          </p:cNvPr>
          <p:cNvSpPr>
            <a:spLocks noGrp="1"/>
          </p:cNvSpPr>
          <p:nvPr>
            <p:ph type="title"/>
          </p:nvPr>
        </p:nvSpPr>
        <p:spPr/>
        <p:txBody>
          <a:bodyPr/>
          <a:lstStyle/>
          <a:p>
            <a:r>
              <a:rPr lang="en-US" dirty="0"/>
              <a:t>Review of Implementation Schedule</a:t>
            </a:r>
          </a:p>
        </p:txBody>
      </p:sp>
      <p:sp>
        <p:nvSpPr>
          <p:cNvPr id="3" name="Text Placeholder 2">
            <a:extLst>
              <a:ext uri="{FF2B5EF4-FFF2-40B4-BE49-F238E27FC236}">
                <a16:creationId xmlns:a16="http://schemas.microsoft.com/office/drawing/2014/main" id="{20445D25-900F-402E-BFCD-C5A244C0B07F}"/>
              </a:ext>
            </a:extLst>
          </p:cNvPr>
          <p:cNvSpPr>
            <a:spLocks noGrp="1"/>
          </p:cNvSpPr>
          <p:nvPr>
            <p:ph type="body" sz="quarter" idx="10"/>
          </p:nvPr>
        </p:nvSpPr>
        <p:spPr>
          <a:xfrm>
            <a:off x="899160" y="1332617"/>
            <a:ext cx="10517717" cy="5410199"/>
          </a:xfrm>
        </p:spPr>
        <p:txBody>
          <a:bodyPr/>
          <a:lstStyle/>
          <a:p>
            <a:pPr>
              <a:buFont typeface="Wingdings" panose="05000000000000000000" pitchFamily="2" charset="2"/>
              <a:buChar char="ü"/>
            </a:pPr>
            <a:r>
              <a:rPr lang="en-US" sz="2000" b="0" dirty="0">
                <a:latin typeface="+mn-lt"/>
                <a:cs typeface="Calibri" panose="020F0502020204030204" pitchFamily="34" charset="0"/>
              </a:rPr>
              <a:t>Public comment period on strategies: </a:t>
            </a:r>
            <a:r>
              <a:rPr lang="en-US" sz="2000" b="0" dirty="0">
                <a:solidFill>
                  <a:schemeClr val="accent1"/>
                </a:solidFill>
                <a:latin typeface="+mn-lt"/>
                <a:cs typeface="Calibri" panose="020F0502020204030204" pitchFamily="34" charset="0"/>
              </a:rPr>
              <a:t>Summer 2022</a:t>
            </a:r>
            <a:endParaRPr lang="en-US" sz="2000" b="0" dirty="0">
              <a:latin typeface="+mn-lt"/>
              <a:cs typeface="Calibri" panose="020F0502020204030204" pitchFamily="34" charset="0"/>
            </a:endParaRPr>
          </a:p>
          <a:p>
            <a:pPr>
              <a:buFont typeface="Wingdings" panose="05000000000000000000" pitchFamily="2" charset="2"/>
              <a:buChar char="ü"/>
            </a:pPr>
            <a:r>
              <a:rPr lang="en-US" sz="2000" b="0" dirty="0">
                <a:latin typeface="+mn-lt"/>
                <a:cs typeface="Calibri" panose="020F0502020204030204" pitchFamily="34" charset="0"/>
              </a:rPr>
              <a:t>Finalize strategies with stakeholders: </a:t>
            </a:r>
            <a:r>
              <a:rPr lang="en-US" sz="2000" b="0" dirty="0">
                <a:solidFill>
                  <a:schemeClr val="accent1"/>
                </a:solidFill>
                <a:latin typeface="+mn-lt"/>
                <a:cs typeface="Calibri" panose="020F0502020204030204" pitchFamily="34" charset="0"/>
              </a:rPr>
              <a:t>August 2022</a:t>
            </a:r>
            <a:endParaRPr lang="en-US" sz="2000" b="0" dirty="0">
              <a:latin typeface="+mn-lt"/>
              <a:cs typeface="Calibri" panose="020F0502020204030204" pitchFamily="34" charset="0"/>
            </a:endParaRPr>
          </a:p>
          <a:p>
            <a:pPr>
              <a:buFont typeface="Wingdings" panose="05000000000000000000" pitchFamily="2" charset="2"/>
              <a:buChar char="ü"/>
            </a:pPr>
            <a:r>
              <a:rPr lang="en-US" sz="2000" b="0" dirty="0">
                <a:latin typeface="+mn-lt"/>
                <a:cs typeface="Calibri" panose="020F0502020204030204" pitchFamily="34" charset="0"/>
              </a:rPr>
              <a:t>NCDHHS Leadership reviews strategies: </a:t>
            </a:r>
            <a:r>
              <a:rPr lang="en-US" sz="2000" b="0" dirty="0">
                <a:solidFill>
                  <a:schemeClr val="accent1"/>
                </a:solidFill>
                <a:latin typeface="+mn-lt"/>
                <a:cs typeface="Calibri" panose="020F0502020204030204" pitchFamily="34" charset="0"/>
              </a:rPr>
              <a:t>Sept.-Oct. 2022</a:t>
            </a:r>
            <a:endParaRPr lang="en-US" sz="2000" b="0" dirty="0">
              <a:latin typeface="+mn-lt"/>
              <a:cs typeface="Calibri" panose="020F0502020204030204" pitchFamily="34" charset="0"/>
            </a:endParaRPr>
          </a:p>
          <a:p>
            <a:pPr>
              <a:buFont typeface="Wingdings" panose="05000000000000000000" pitchFamily="2" charset="2"/>
              <a:buChar char="ü"/>
            </a:pPr>
            <a:r>
              <a:rPr lang="en-US" sz="2000" b="0" dirty="0">
                <a:latin typeface="+mn-lt"/>
                <a:cs typeface="Calibri" panose="020F0502020204030204" pitchFamily="34" charset="0"/>
              </a:rPr>
              <a:t>Drafting NCDHHS Strategic Housing Plan: </a:t>
            </a:r>
            <a:r>
              <a:rPr lang="en-US" sz="2000" b="0" dirty="0">
                <a:solidFill>
                  <a:schemeClr val="accent1"/>
                </a:solidFill>
                <a:latin typeface="+mn-lt"/>
                <a:cs typeface="Calibri" panose="020F0502020204030204" pitchFamily="34" charset="0"/>
              </a:rPr>
              <a:t>September-November 2022</a:t>
            </a:r>
            <a:endParaRPr lang="en-US" sz="2000" b="0" dirty="0">
              <a:latin typeface="+mn-lt"/>
              <a:cs typeface="Calibri" panose="020F0502020204030204" pitchFamily="34" charset="0"/>
            </a:endParaRPr>
          </a:p>
          <a:p>
            <a:pPr>
              <a:buFont typeface="Wingdings" panose="05000000000000000000" pitchFamily="2" charset="2"/>
              <a:buChar char="ü"/>
            </a:pPr>
            <a:r>
              <a:rPr lang="en-US" sz="2000" b="0" dirty="0">
                <a:latin typeface="+mn-lt"/>
                <a:cs typeface="Calibri" panose="020F0502020204030204" pitchFamily="34" charset="0"/>
              </a:rPr>
              <a:t>NCDHHS Leadership &amp; External Stakeholder Review Committee reviews draft Plan: </a:t>
            </a:r>
            <a:r>
              <a:rPr lang="en-US" sz="2000" b="0" dirty="0">
                <a:solidFill>
                  <a:schemeClr val="accent1"/>
                </a:solidFill>
                <a:latin typeface="+mn-lt"/>
                <a:cs typeface="Calibri" panose="020F0502020204030204" pitchFamily="34" charset="0"/>
              </a:rPr>
              <a:t>December - March 2023</a:t>
            </a:r>
            <a:endParaRPr lang="en-US" sz="2000" b="0" dirty="0">
              <a:latin typeface="+mn-lt"/>
              <a:cs typeface="Calibri" panose="020F0502020204030204" pitchFamily="34" charset="0"/>
            </a:endParaRPr>
          </a:p>
          <a:p>
            <a:pPr>
              <a:buFont typeface="Wingdings" panose="05000000000000000000" pitchFamily="2" charset="2"/>
              <a:buChar char="ü"/>
            </a:pPr>
            <a:r>
              <a:rPr lang="en-US" sz="2000" b="0" dirty="0">
                <a:latin typeface="+mn-lt"/>
                <a:cs typeface="Calibri" panose="020F0502020204030204" pitchFamily="34" charset="0"/>
              </a:rPr>
              <a:t>Public comment period on full draft Plan: </a:t>
            </a:r>
            <a:r>
              <a:rPr lang="en-US" sz="2000" b="0" dirty="0">
                <a:solidFill>
                  <a:schemeClr val="accent1"/>
                </a:solidFill>
                <a:latin typeface="+mn-lt"/>
                <a:cs typeface="Calibri" panose="020F0502020204030204" pitchFamily="34" charset="0"/>
              </a:rPr>
              <a:t>May 2023</a:t>
            </a:r>
            <a:endParaRPr lang="en-US" sz="2000" b="0" dirty="0">
              <a:latin typeface="+mn-lt"/>
              <a:cs typeface="Calibri" panose="020F0502020204030204" pitchFamily="34" charset="0"/>
            </a:endParaRPr>
          </a:p>
          <a:p>
            <a:pPr>
              <a:buFont typeface="Wingdings" panose="05000000000000000000" pitchFamily="2" charset="2"/>
              <a:buChar char="ü"/>
            </a:pPr>
            <a:r>
              <a:rPr lang="en-US" sz="2000" b="0" dirty="0">
                <a:latin typeface="+mn-lt"/>
                <a:cs typeface="Calibri" panose="020F0502020204030204" pitchFamily="34" charset="0"/>
              </a:rPr>
              <a:t>Integrate comments/feedback and finalize: </a:t>
            </a:r>
            <a:r>
              <a:rPr lang="en-US" sz="2000" b="0" dirty="0">
                <a:solidFill>
                  <a:schemeClr val="accent1"/>
                </a:solidFill>
                <a:latin typeface="+mn-lt"/>
                <a:cs typeface="Calibri" panose="020F0502020204030204" pitchFamily="34" charset="0"/>
              </a:rPr>
              <a:t>July-September 2023</a:t>
            </a:r>
          </a:p>
          <a:p>
            <a:pPr>
              <a:buFont typeface="Wingdings" panose="05000000000000000000" pitchFamily="2" charset="2"/>
              <a:buChar char="ü"/>
            </a:pPr>
            <a:r>
              <a:rPr lang="en-US" sz="2000" b="0" dirty="0">
                <a:latin typeface="+mn-lt"/>
                <a:cs typeface="Calibri" panose="020F0502020204030204" pitchFamily="34" charset="0"/>
              </a:rPr>
              <a:t>Draft and Finalize Year-One Action Plan: </a:t>
            </a:r>
            <a:r>
              <a:rPr lang="en-US" sz="2000" b="0" dirty="0">
                <a:solidFill>
                  <a:schemeClr val="accent1"/>
                </a:solidFill>
                <a:latin typeface="+mn-lt"/>
                <a:cs typeface="Calibri" panose="020F0502020204030204" pitchFamily="34" charset="0"/>
              </a:rPr>
              <a:t>June 2024</a:t>
            </a:r>
          </a:p>
          <a:p>
            <a:pPr>
              <a:buFont typeface="Wingdings" panose="05000000000000000000" pitchFamily="2" charset="2"/>
              <a:buChar char="ü"/>
            </a:pPr>
            <a:r>
              <a:rPr lang="en-US" sz="2000" b="0" dirty="0">
                <a:latin typeface="+mn-lt"/>
                <a:cs typeface="Calibri" panose="020F0502020204030204" pitchFamily="34" charset="0"/>
              </a:rPr>
              <a:t>Plan launch and start of action plan implementation: </a:t>
            </a:r>
            <a:r>
              <a:rPr lang="en-US" sz="2000" b="0" dirty="0">
                <a:solidFill>
                  <a:schemeClr val="accent1"/>
                </a:solidFill>
                <a:latin typeface="+mn-lt"/>
                <a:cs typeface="Calibri" panose="020F0502020204030204" pitchFamily="34" charset="0"/>
              </a:rPr>
              <a:t>August 2024</a:t>
            </a:r>
            <a:endParaRPr lang="en-US" sz="2000" b="0" i="1" dirty="0">
              <a:latin typeface="+mn-lt"/>
              <a:cs typeface="Calibri" panose="020F0502020204030204" pitchFamily="34" charset="0"/>
            </a:endParaRPr>
          </a:p>
          <a:p>
            <a:pPr marL="0" indent="0">
              <a:buNone/>
            </a:pPr>
            <a:endParaRPr lang="en-US" sz="2000" dirty="0">
              <a:solidFill>
                <a:srgbClr val="FF0000"/>
              </a:solidFill>
              <a:latin typeface="+mn-lt"/>
            </a:endParaRPr>
          </a:p>
        </p:txBody>
      </p:sp>
      <p:grpSp>
        <p:nvGrpSpPr>
          <p:cNvPr id="4" name="Group 3">
            <a:extLst>
              <a:ext uri="{FF2B5EF4-FFF2-40B4-BE49-F238E27FC236}">
                <a16:creationId xmlns:a16="http://schemas.microsoft.com/office/drawing/2014/main" id="{E007E756-7963-4192-830C-EE9AA57E396D}"/>
              </a:ext>
            </a:extLst>
          </p:cNvPr>
          <p:cNvGrpSpPr/>
          <p:nvPr/>
        </p:nvGrpSpPr>
        <p:grpSpPr>
          <a:xfrm>
            <a:off x="9125174" y="11225"/>
            <a:ext cx="3066826" cy="675443"/>
            <a:chOff x="8873657" y="-99937"/>
            <a:chExt cx="2924322" cy="675443"/>
          </a:xfrm>
        </p:grpSpPr>
        <p:sp>
          <p:nvSpPr>
            <p:cNvPr id="5" name="Rectangle 4">
              <a:extLst>
                <a:ext uri="{FF2B5EF4-FFF2-40B4-BE49-F238E27FC236}">
                  <a16:creationId xmlns:a16="http://schemas.microsoft.com/office/drawing/2014/main" id="{494300BC-D5D2-4E6B-9149-74D8E1F3D545}"/>
                </a:ext>
              </a:extLst>
            </p:cNvPr>
            <p:cNvSpPr/>
            <p:nvPr/>
          </p:nvSpPr>
          <p:spPr>
            <a:xfrm>
              <a:off x="8873657" y="-99937"/>
              <a:ext cx="2897136" cy="457200"/>
            </a:xfrm>
            <a:prstGeom prst="rect">
              <a:avLst/>
            </a:prstGeom>
            <a:solidFill>
              <a:schemeClr val="bg1"/>
            </a:solidFill>
            <a:ln w="190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457200" rIns="274320" rtlCol="0" anchor="ctr"/>
            <a:lstStyle/>
            <a:p>
              <a:endParaRPr lang="en-US" sz="1400" dirty="0">
                <a:solidFill>
                  <a:schemeClr val="tx1"/>
                </a:solidFill>
              </a:endParaRPr>
            </a:p>
          </p:txBody>
        </p:sp>
        <p:grpSp>
          <p:nvGrpSpPr>
            <p:cNvPr id="6" name="Group 133">
              <a:extLst>
                <a:ext uri="{FF2B5EF4-FFF2-40B4-BE49-F238E27FC236}">
                  <a16:creationId xmlns:a16="http://schemas.microsoft.com/office/drawing/2014/main" id="{ADFB07D9-8918-4F4D-AE7D-778EF3187C08}"/>
                </a:ext>
              </a:extLst>
            </p:cNvPr>
            <p:cNvGrpSpPr>
              <a:grpSpLocks noChangeAspect="1"/>
            </p:cNvGrpSpPr>
            <p:nvPr/>
          </p:nvGrpSpPr>
          <p:grpSpPr bwMode="auto">
            <a:xfrm>
              <a:off x="8986398" y="29524"/>
              <a:ext cx="422136" cy="545982"/>
              <a:chOff x="5394" y="2926"/>
              <a:chExt cx="559" cy="723"/>
            </a:xfrm>
            <a:solidFill>
              <a:srgbClr val="000000"/>
            </a:solidFill>
          </p:grpSpPr>
          <p:sp>
            <p:nvSpPr>
              <p:cNvPr id="8" name="Freeform 134">
                <a:extLst>
                  <a:ext uri="{FF2B5EF4-FFF2-40B4-BE49-F238E27FC236}">
                    <a16:creationId xmlns:a16="http://schemas.microsoft.com/office/drawing/2014/main" id="{80E99044-3F90-4642-B248-E6034F32DAAC}"/>
                  </a:ext>
                </a:extLst>
              </p:cNvPr>
              <p:cNvSpPr>
                <a:spLocks/>
              </p:cNvSpPr>
              <p:nvPr/>
            </p:nvSpPr>
            <p:spPr bwMode="auto">
              <a:xfrm>
                <a:off x="5650" y="2995"/>
                <a:ext cx="285" cy="249"/>
              </a:xfrm>
              <a:custGeom>
                <a:avLst/>
                <a:gdLst>
                  <a:gd name="T0" fmla="*/ 90 w 192"/>
                  <a:gd name="T1" fmla="*/ 168 h 168"/>
                  <a:gd name="T2" fmla="*/ 87 w 192"/>
                  <a:gd name="T3" fmla="*/ 168 h 168"/>
                  <a:gd name="T4" fmla="*/ 84 w 192"/>
                  <a:gd name="T5" fmla="*/ 162 h 168"/>
                  <a:gd name="T6" fmla="*/ 84 w 192"/>
                  <a:gd name="T7" fmla="*/ 120 h 168"/>
                  <a:gd name="T8" fmla="*/ 72 w 192"/>
                  <a:gd name="T9" fmla="*/ 120 h 168"/>
                  <a:gd name="T10" fmla="*/ 72 w 192"/>
                  <a:gd name="T11" fmla="*/ 108 h 168"/>
                  <a:gd name="T12" fmla="*/ 90 w 192"/>
                  <a:gd name="T13" fmla="*/ 108 h 168"/>
                  <a:gd name="T14" fmla="*/ 96 w 192"/>
                  <a:gd name="T15" fmla="*/ 114 h 168"/>
                  <a:gd name="T16" fmla="*/ 96 w 192"/>
                  <a:gd name="T17" fmla="*/ 148 h 168"/>
                  <a:gd name="T18" fmla="*/ 138 w 192"/>
                  <a:gd name="T19" fmla="*/ 110 h 168"/>
                  <a:gd name="T20" fmla="*/ 142 w 192"/>
                  <a:gd name="T21" fmla="*/ 108 h 168"/>
                  <a:gd name="T22" fmla="*/ 180 w 192"/>
                  <a:gd name="T23" fmla="*/ 108 h 168"/>
                  <a:gd name="T24" fmla="*/ 180 w 192"/>
                  <a:gd name="T25" fmla="*/ 12 h 168"/>
                  <a:gd name="T26" fmla="*/ 12 w 192"/>
                  <a:gd name="T27" fmla="*/ 12 h 168"/>
                  <a:gd name="T28" fmla="*/ 12 w 192"/>
                  <a:gd name="T29" fmla="*/ 54 h 168"/>
                  <a:gd name="T30" fmla="*/ 0 w 192"/>
                  <a:gd name="T31" fmla="*/ 54 h 168"/>
                  <a:gd name="T32" fmla="*/ 0 w 192"/>
                  <a:gd name="T33" fmla="*/ 6 h 168"/>
                  <a:gd name="T34" fmla="*/ 6 w 192"/>
                  <a:gd name="T35" fmla="*/ 0 h 168"/>
                  <a:gd name="T36" fmla="*/ 186 w 192"/>
                  <a:gd name="T37" fmla="*/ 0 h 168"/>
                  <a:gd name="T38" fmla="*/ 192 w 192"/>
                  <a:gd name="T39" fmla="*/ 6 h 168"/>
                  <a:gd name="T40" fmla="*/ 192 w 192"/>
                  <a:gd name="T41" fmla="*/ 114 h 168"/>
                  <a:gd name="T42" fmla="*/ 186 w 192"/>
                  <a:gd name="T43" fmla="*/ 120 h 168"/>
                  <a:gd name="T44" fmla="*/ 144 w 192"/>
                  <a:gd name="T45" fmla="*/ 120 h 168"/>
                  <a:gd name="T46" fmla="*/ 94 w 192"/>
                  <a:gd name="T47" fmla="*/ 166 h 168"/>
                  <a:gd name="T48" fmla="*/ 90 w 192"/>
                  <a:gd name="T49"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2" h="168">
                    <a:moveTo>
                      <a:pt x="90" y="168"/>
                    </a:moveTo>
                    <a:cubicBezTo>
                      <a:pt x="89" y="168"/>
                      <a:pt x="88" y="168"/>
                      <a:pt x="87" y="168"/>
                    </a:cubicBezTo>
                    <a:cubicBezTo>
                      <a:pt x="85" y="167"/>
                      <a:pt x="84" y="164"/>
                      <a:pt x="84" y="162"/>
                    </a:cubicBezTo>
                    <a:cubicBezTo>
                      <a:pt x="84" y="120"/>
                      <a:pt x="84" y="120"/>
                      <a:pt x="84" y="120"/>
                    </a:cubicBezTo>
                    <a:cubicBezTo>
                      <a:pt x="72" y="120"/>
                      <a:pt x="72" y="120"/>
                      <a:pt x="72" y="120"/>
                    </a:cubicBezTo>
                    <a:cubicBezTo>
                      <a:pt x="72" y="108"/>
                      <a:pt x="72" y="108"/>
                      <a:pt x="72" y="108"/>
                    </a:cubicBezTo>
                    <a:cubicBezTo>
                      <a:pt x="90" y="108"/>
                      <a:pt x="90" y="108"/>
                      <a:pt x="90" y="108"/>
                    </a:cubicBezTo>
                    <a:cubicBezTo>
                      <a:pt x="93" y="108"/>
                      <a:pt x="96" y="111"/>
                      <a:pt x="96" y="114"/>
                    </a:cubicBezTo>
                    <a:cubicBezTo>
                      <a:pt x="96" y="148"/>
                      <a:pt x="96" y="148"/>
                      <a:pt x="96" y="148"/>
                    </a:cubicBezTo>
                    <a:cubicBezTo>
                      <a:pt x="138" y="110"/>
                      <a:pt x="138" y="110"/>
                      <a:pt x="138" y="110"/>
                    </a:cubicBezTo>
                    <a:cubicBezTo>
                      <a:pt x="139" y="109"/>
                      <a:pt x="140" y="108"/>
                      <a:pt x="142" y="108"/>
                    </a:cubicBezTo>
                    <a:cubicBezTo>
                      <a:pt x="180" y="108"/>
                      <a:pt x="180" y="108"/>
                      <a:pt x="180" y="108"/>
                    </a:cubicBezTo>
                    <a:cubicBezTo>
                      <a:pt x="180" y="12"/>
                      <a:pt x="180" y="12"/>
                      <a:pt x="180" y="12"/>
                    </a:cubicBezTo>
                    <a:cubicBezTo>
                      <a:pt x="12" y="12"/>
                      <a:pt x="12" y="12"/>
                      <a:pt x="12" y="12"/>
                    </a:cubicBezTo>
                    <a:cubicBezTo>
                      <a:pt x="12" y="54"/>
                      <a:pt x="12" y="54"/>
                      <a:pt x="12" y="54"/>
                    </a:cubicBezTo>
                    <a:cubicBezTo>
                      <a:pt x="0" y="54"/>
                      <a:pt x="0" y="54"/>
                      <a:pt x="0" y="54"/>
                    </a:cubicBezTo>
                    <a:cubicBezTo>
                      <a:pt x="0" y="6"/>
                      <a:pt x="0" y="6"/>
                      <a:pt x="0" y="6"/>
                    </a:cubicBezTo>
                    <a:cubicBezTo>
                      <a:pt x="0" y="3"/>
                      <a:pt x="3" y="0"/>
                      <a:pt x="6" y="0"/>
                    </a:cubicBezTo>
                    <a:cubicBezTo>
                      <a:pt x="186" y="0"/>
                      <a:pt x="186" y="0"/>
                      <a:pt x="186" y="0"/>
                    </a:cubicBezTo>
                    <a:cubicBezTo>
                      <a:pt x="189" y="0"/>
                      <a:pt x="192" y="3"/>
                      <a:pt x="192" y="6"/>
                    </a:cubicBezTo>
                    <a:cubicBezTo>
                      <a:pt x="192" y="114"/>
                      <a:pt x="192" y="114"/>
                      <a:pt x="192" y="114"/>
                    </a:cubicBezTo>
                    <a:cubicBezTo>
                      <a:pt x="192" y="117"/>
                      <a:pt x="189" y="120"/>
                      <a:pt x="186" y="120"/>
                    </a:cubicBezTo>
                    <a:cubicBezTo>
                      <a:pt x="144" y="120"/>
                      <a:pt x="144" y="120"/>
                      <a:pt x="144" y="120"/>
                    </a:cubicBezTo>
                    <a:cubicBezTo>
                      <a:pt x="94" y="166"/>
                      <a:pt x="94" y="166"/>
                      <a:pt x="94" y="166"/>
                    </a:cubicBezTo>
                    <a:cubicBezTo>
                      <a:pt x="93" y="167"/>
                      <a:pt x="91" y="168"/>
                      <a:pt x="90"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9" name="Rectangle 135">
                <a:extLst>
                  <a:ext uri="{FF2B5EF4-FFF2-40B4-BE49-F238E27FC236}">
                    <a16:creationId xmlns:a16="http://schemas.microsoft.com/office/drawing/2014/main" id="{DF2160C3-4A49-4638-8275-3D81F4890BB1}"/>
                  </a:ext>
                </a:extLst>
              </p:cNvPr>
              <p:cNvSpPr>
                <a:spLocks noChangeArrowheads="1"/>
              </p:cNvSpPr>
              <p:nvPr/>
            </p:nvSpPr>
            <p:spPr bwMode="auto">
              <a:xfrm>
                <a:off x="5846" y="3084"/>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0" name="Rectangle 136">
                <a:extLst>
                  <a:ext uri="{FF2B5EF4-FFF2-40B4-BE49-F238E27FC236}">
                    <a16:creationId xmlns:a16="http://schemas.microsoft.com/office/drawing/2014/main" id="{EFA09A36-F3D0-4955-9544-A2A5619ABB29}"/>
                  </a:ext>
                </a:extLst>
              </p:cNvPr>
              <p:cNvSpPr>
                <a:spLocks noChangeArrowheads="1"/>
              </p:cNvSpPr>
              <p:nvPr/>
            </p:nvSpPr>
            <p:spPr bwMode="auto">
              <a:xfrm>
                <a:off x="5793" y="3084"/>
                <a:ext cx="17"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1" name="Rectangle 137">
                <a:extLst>
                  <a:ext uri="{FF2B5EF4-FFF2-40B4-BE49-F238E27FC236}">
                    <a16:creationId xmlns:a16="http://schemas.microsoft.com/office/drawing/2014/main" id="{C19B211C-DDF7-4A54-B2B9-74AC45E559C5}"/>
                  </a:ext>
                </a:extLst>
              </p:cNvPr>
              <p:cNvSpPr>
                <a:spLocks noChangeArrowheads="1"/>
              </p:cNvSpPr>
              <p:nvPr/>
            </p:nvSpPr>
            <p:spPr bwMode="auto">
              <a:xfrm>
                <a:off x="5935" y="3631"/>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2" name="Freeform 138">
                <a:extLst>
                  <a:ext uri="{FF2B5EF4-FFF2-40B4-BE49-F238E27FC236}">
                    <a16:creationId xmlns:a16="http://schemas.microsoft.com/office/drawing/2014/main" id="{F7424B3A-9505-42EF-8958-462B6DB07594}"/>
                  </a:ext>
                </a:extLst>
              </p:cNvPr>
              <p:cNvSpPr>
                <a:spLocks noEditPoints="1"/>
              </p:cNvSpPr>
              <p:nvPr/>
            </p:nvSpPr>
            <p:spPr bwMode="auto">
              <a:xfrm>
                <a:off x="5394" y="2926"/>
                <a:ext cx="285" cy="302"/>
              </a:xfrm>
              <a:custGeom>
                <a:avLst/>
                <a:gdLst>
                  <a:gd name="T0" fmla="*/ 186 w 192"/>
                  <a:gd name="T1" fmla="*/ 204 h 204"/>
                  <a:gd name="T2" fmla="*/ 6 w 192"/>
                  <a:gd name="T3" fmla="*/ 204 h 204"/>
                  <a:gd name="T4" fmla="*/ 0 w 192"/>
                  <a:gd name="T5" fmla="*/ 198 h 204"/>
                  <a:gd name="T6" fmla="*/ 0 w 192"/>
                  <a:gd name="T7" fmla="*/ 168 h 204"/>
                  <a:gd name="T8" fmla="*/ 25 w 192"/>
                  <a:gd name="T9" fmla="*/ 147 h 204"/>
                  <a:gd name="T10" fmla="*/ 66 w 192"/>
                  <a:gd name="T11" fmla="*/ 128 h 204"/>
                  <a:gd name="T12" fmla="*/ 66 w 192"/>
                  <a:gd name="T13" fmla="*/ 111 h 204"/>
                  <a:gd name="T14" fmla="*/ 54 w 192"/>
                  <a:gd name="T15" fmla="*/ 83 h 204"/>
                  <a:gd name="T16" fmla="*/ 45 w 192"/>
                  <a:gd name="T17" fmla="*/ 66 h 204"/>
                  <a:gd name="T18" fmla="*/ 52 w 192"/>
                  <a:gd name="T19" fmla="*/ 50 h 204"/>
                  <a:gd name="T20" fmla="*/ 49 w 192"/>
                  <a:gd name="T21" fmla="*/ 22 h 204"/>
                  <a:gd name="T22" fmla="*/ 61 w 192"/>
                  <a:gd name="T23" fmla="*/ 18 h 204"/>
                  <a:gd name="T24" fmla="*/ 101 w 192"/>
                  <a:gd name="T25" fmla="*/ 0 h 204"/>
                  <a:gd name="T26" fmla="*/ 142 w 192"/>
                  <a:gd name="T27" fmla="*/ 23 h 204"/>
                  <a:gd name="T28" fmla="*/ 139 w 192"/>
                  <a:gd name="T29" fmla="*/ 51 h 204"/>
                  <a:gd name="T30" fmla="*/ 142 w 192"/>
                  <a:gd name="T31" fmla="*/ 54 h 204"/>
                  <a:gd name="T32" fmla="*/ 144 w 192"/>
                  <a:gd name="T33" fmla="*/ 65 h 204"/>
                  <a:gd name="T34" fmla="*/ 137 w 192"/>
                  <a:gd name="T35" fmla="*/ 82 h 204"/>
                  <a:gd name="T36" fmla="*/ 126 w 192"/>
                  <a:gd name="T37" fmla="*/ 111 h 204"/>
                  <a:gd name="T38" fmla="*/ 126 w 192"/>
                  <a:gd name="T39" fmla="*/ 128 h 204"/>
                  <a:gd name="T40" fmla="*/ 167 w 192"/>
                  <a:gd name="T41" fmla="*/ 147 h 204"/>
                  <a:gd name="T42" fmla="*/ 192 w 192"/>
                  <a:gd name="T43" fmla="*/ 168 h 204"/>
                  <a:gd name="T44" fmla="*/ 192 w 192"/>
                  <a:gd name="T45" fmla="*/ 198 h 204"/>
                  <a:gd name="T46" fmla="*/ 186 w 192"/>
                  <a:gd name="T47" fmla="*/ 204 h 204"/>
                  <a:gd name="T48" fmla="*/ 12 w 192"/>
                  <a:gd name="T49" fmla="*/ 192 h 204"/>
                  <a:gd name="T50" fmla="*/ 180 w 192"/>
                  <a:gd name="T51" fmla="*/ 192 h 204"/>
                  <a:gd name="T52" fmla="*/ 180 w 192"/>
                  <a:gd name="T53" fmla="*/ 169 h 204"/>
                  <a:gd name="T54" fmla="*/ 118 w 192"/>
                  <a:gd name="T55" fmla="*/ 138 h 204"/>
                  <a:gd name="T56" fmla="*/ 114 w 192"/>
                  <a:gd name="T57" fmla="*/ 132 h 204"/>
                  <a:gd name="T58" fmla="*/ 114 w 192"/>
                  <a:gd name="T59" fmla="*/ 108 h 204"/>
                  <a:gd name="T60" fmla="*/ 118 w 192"/>
                  <a:gd name="T61" fmla="*/ 102 h 204"/>
                  <a:gd name="T62" fmla="*/ 118 w 192"/>
                  <a:gd name="T63" fmla="*/ 102 h 204"/>
                  <a:gd name="T64" fmla="*/ 125 w 192"/>
                  <a:gd name="T65" fmla="*/ 78 h 204"/>
                  <a:gd name="T66" fmla="*/ 130 w 192"/>
                  <a:gd name="T67" fmla="*/ 72 h 204"/>
                  <a:gd name="T68" fmla="*/ 132 w 192"/>
                  <a:gd name="T69" fmla="*/ 61 h 204"/>
                  <a:gd name="T70" fmla="*/ 131 w 192"/>
                  <a:gd name="T71" fmla="*/ 60 h 204"/>
                  <a:gd name="T72" fmla="*/ 125 w 192"/>
                  <a:gd name="T73" fmla="*/ 54 h 204"/>
                  <a:gd name="T74" fmla="*/ 127 w 192"/>
                  <a:gd name="T75" fmla="*/ 48 h 204"/>
                  <a:gd name="T76" fmla="*/ 130 w 192"/>
                  <a:gd name="T77" fmla="*/ 25 h 204"/>
                  <a:gd name="T78" fmla="*/ 101 w 192"/>
                  <a:gd name="T79" fmla="*/ 12 h 204"/>
                  <a:gd name="T80" fmla="*/ 71 w 192"/>
                  <a:gd name="T81" fmla="*/ 25 h 204"/>
                  <a:gd name="T82" fmla="*/ 64 w 192"/>
                  <a:gd name="T83" fmla="*/ 30 h 204"/>
                  <a:gd name="T84" fmla="*/ 58 w 192"/>
                  <a:gd name="T85" fmla="*/ 30 h 204"/>
                  <a:gd name="T86" fmla="*/ 63 w 192"/>
                  <a:gd name="T87" fmla="*/ 46 h 204"/>
                  <a:gd name="T88" fmla="*/ 66 w 192"/>
                  <a:gd name="T89" fmla="*/ 54 h 204"/>
                  <a:gd name="T90" fmla="*/ 60 w 192"/>
                  <a:gd name="T91" fmla="*/ 60 h 204"/>
                  <a:gd name="T92" fmla="*/ 57 w 192"/>
                  <a:gd name="T93" fmla="*/ 66 h 204"/>
                  <a:gd name="T94" fmla="*/ 60 w 192"/>
                  <a:gd name="T95" fmla="*/ 72 h 204"/>
                  <a:gd name="T96" fmla="*/ 66 w 192"/>
                  <a:gd name="T97" fmla="*/ 78 h 204"/>
                  <a:gd name="T98" fmla="*/ 74 w 192"/>
                  <a:gd name="T99" fmla="*/ 102 h 204"/>
                  <a:gd name="T100" fmla="*/ 78 w 192"/>
                  <a:gd name="T101" fmla="*/ 108 h 204"/>
                  <a:gd name="T102" fmla="*/ 78 w 192"/>
                  <a:gd name="T103" fmla="*/ 132 h 204"/>
                  <a:gd name="T104" fmla="*/ 74 w 192"/>
                  <a:gd name="T105" fmla="*/ 138 h 204"/>
                  <a:gd name="T106" fmla="*/ 12 w 192"/>
                  <a:gd name="T107" fmla="*/ 169 h 204"/>
                  <a:gd name="T108" fmla="*/ 12 w 192"/>
                  <a:gd name="T109" fmla="*/ 192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2" h="204">
                    <a:moveTo>
                      <a:pt x="186" y="204"/>
                    </a:moveTo>
                    <a:cubicBezTo>
                      <a:pt x="6" y="204"/>
                      <a:pt x="6" y="204"/>
                      <a:pt x="6" y="204"/>
                    </a:cubicBezTo>
                    <a:cubicBezTo>
                      <a:pt x="3" y="204"/>
                      <a:pt x="0" y="201"/>
                      <a:pt x="0" y="198"/>
                    </a:cubicBezTo>
                    <a:cubicBezTo>
                      <a:pt x="0" y="168"/>
                      <a:pt x="0" y="168"/>
                      <a:pt x="0" y="168"/>
                    </a:cubicBezTo>
                    <a:cubicBezTo>
                      <a:pt x="0" y="164"/>
                      <a:pt x="2" y="159"/>
                      <a:pt x="25" y="147"/>
                    </a:cubicBezTo>
                    <a:cubicBezTo>
                      <a:pt x="36" y="141"/>
                      <a:pt x="51" y="134"/>
                      <a:pt x="66" y="128"/>
                    </a:cubicBezTo>
                    <a:cubicBezTo>
                      <a:pt x="66" y="111"/>
                      <a:pt x="66" y="111"/>
                      <a:pt x="66" y="111"/>
                    </a:cubicBezTo>
                    <a:cubicBezTo>
                      <a:pt x="61" y="108"/>
                      <a:pt x="55" y="100"/>
                      <a:pt x="54" y="83"/>
                    </a:cubicBezTo>
                    <a:cubicBezTo>
                      <a:pt x="48" y="80"/>
                      <a:pt x="45" y="74"/>
                      <a:pt x="45" y="66"/>
                    </a:cubicBezTo>
                    <a:cubicBezTo>
                      <a:pt x="45" y="59"/>
                      <a:pt x="48" y="53"/>
                      <a:pt x="52" y="50"/>
                    </a:cubicBezTo>
                    <a:cubicBezTo>
                      <a:pt x="48" y="42"/>
                      <a:pt x="43" y="30"/>
                      <a:pt x="49" y="22"/>
                    </a:cubicBezTo>
                    <a:cubicBezTo>
                      <a:pt x="52" y="19"/>
                      <a:pt x="56" y="17"/>
                      <a:pt x="61" y="18"/>
                    </a:cubicBezTo>
                    <a:cubicBezTo>
                      <a:pt x="68" y="5"/>
                      <a:pt x="86" y="0"/>
                      <a:pt x="101" y="0"/>
                    </a:cubicBezTo>
                    <a:cubicBezTo>
                      <a:pt x="117" y="0"/>
                      <a:pt x="138" y="6"/>
                      <a:pt x="142" y="23"/>
                    </a:cubicBezTo>
                    <a:cubicBezTo>
                      <a:pt x="145" y="34"/>
                      <a:pt x="141" y="44"/>
                      <a:pt x="139" y="51"/>
                    </a:cubicBezTo>
                    <a:cubicBezTo>
                      <a:pt x="140" y="52"/>
                      <a:pt x="141" y="53"/>
                      <a:pt x="142" y="54"/>
                    </a:cubicBezTo>
                    <a:cubicBezTo>
                      <a:pt x="143" y="57"/>
                      <a:pt x="144" y="61"/>
                      <a:pt x="144" y="65"/>
                    </a:cubicBezTo>
                    <a:cubicBezTo>
                      <a:pt x="144" y="72"/>
                      <a:pt x="142" y="79"/>
                      <a:pt x="137" y="82"/>
                    </a:cubicBezTo>
                    <a:cubicBezTo>
                      <a:pt x="136" y="100"/>
                      <a:pt x="130" y="108"/>
                      <a:pt x="126" y="111"/>
                    </a:cubicBezTo>
                    <a:cubicBezTo>
                      <a:pt x="126" y="128"/>
                      <a:pt x="126" y="128"/>
                      <a:pt x="126" y="128"/>
                    </a:cubicBezTo>
                    <a:cubicBezTo>
                      <a:pt x="140" y="134"/>
                      <a:pt x="155" y="141"/>
                      <a:pt x="167" y="147"/>
                    </a:cubicBezTo>
                    <a:cubicBezTo>
                      <a:pt x="190" y="159"/>
                      <a:pt x="192" y="164"/>
                      <a:pt x="192" y="168"/>
                    </a:cubicBezTo>
                    <a:cubicBezTo>
                      <a:pt x="192" y="198"/>
                      <a:pt x="192" y="198"/>
                      <a:pt x="192" y="198"/>
                    </a:cubicBezTo>
                    <a:cubicBezTo>
                      <a:pt x="192" y="201"/>
                      <a:pt x="189" y="204"/>
                      <a:pt x="186" y="204"/>
                    </a:cubicBezTo>
                    <a:close/>
                    <a:moveTo>
                      <a:pt x="12" y="192"/>
                    </a:moveTo>
                    <a:cubicBezTo>
                      <a:pt x="180" y="192"/>
                      <a:pt x="180" y="192"/>
                      <a:pt x="180" y="192"/>
                    </a:cubicBezTo>
                    <a:cubicBezTo>
                      <a:pt x="180" y="169"/>
                      <a:pt x="180" y="169"/>
                      <a:pt x="180" y="169"/>
                    </a:cubicBezTo>
                    <a:cubicBezTo>
                      <a:pt x="175" y="164"/>
                      <a:pt x="149" y="150"/>
                      <a:pt x="118" y="138"/>
                    </a:cubicBezTo>
                    <a:cubicBezTo>
                      <a:pt x="115" y="137"/>
                      <a:pt x="114" y="134"/>
                      <a:pt x="114" y="132"/>
                    </a:cubicBezTo>
                    <a:cubicBezTo>
                      <a:pt x="114" y="108"/>
                      <a:pt x="114" y="108"/>
                      <a:pt x="114" y="108"/>
                    </a:cubicBezTo>
                    <a:cubicBezTo>
                      <a:pt x="114" y="106"/>
                      <a:pt x="115" y="103"/>
                      <a:pt x="118" y="102"/>
                    </a:cubicBezTo>
                    <a:cubicBezTo>
                      <a:pt x="118" y="102"/>
                      <a:pt x="118" y="102"/>
                      <a:pt x="118" y="102"/>
                    </a:cubicBezTo>
                    <a:cubicBezTo>
                      <a:pt x="118" y="102"/>
                      <a:pt x="125" y="98"/>
                      <a:pt x="125" y="78"/>
                    </a:cubicBezTo>
                    <a:cubicBezTo>
                      <a:pt x="125" y="75"/>
                      <a:pt x="127" y="72"/>
                      <a:pt x="130" y="72"/>
                    </a:cubicBezTo>
                    <a:cubicBezTo>
                      <a:pt x="132" y="71"/>
                      <a:pt x="133" y="65"/>
                      <a:pt x="132" y="61"/>
                    </a:cubicBezTo>
                    <a:cubicBezTo>
                      <a:pt x="131" y="60"/>
                      <a:pt x="131" y="60"/>
                      <a:pt x="131" y="60"/>
                    </a:cubicBezTo>
                    <a:cubicBezTo>
                      <a:pt x="127" y="60"/>
                      <a:pt x="125" y="57"/>
                      <a:pt x="125" y="54"/>
                    </a:cubicBezTo>
                    <a:cubicBezTo>
                      <a:pt x="125" y="52"/>
                      <a:pt x="125" y="51"/>
                      <a:pt x="127" y="48"/>
                    </a:cubicBezTo>
                    <a:cubicBezTo>
                      <a:pt x="129" y="43"/>
                      <a:pt x="133" y="34"/>
                      <a:pt x="130" y="25"/>
                    </a:cubicBezTo>
                    <a:cubicBezTo>
                      <a:pt x="128" y="17"/>
                      <a:pt x="114" y="12"/>
                      <a:pt x="101" y="12"/>
                    </a:cubicBezTo>
                    <a:cubicBezTo>
                      <a:pt x="87" y="12"/>
                      <a:pt x="73" y="17"/>
                      <a:pt x="71" y="25"/>
                    </a:cubicBezTo>
                    <a:cubicBezTo>
                      <a:pt x="70" y="29"/>
                      <a:pt x="67" y="31"/>
                      <a:pt x="64" y="30"/>
                    </a:cubicBezTo>
                    <a:cubicBezTo>
                      <a:pt x="60" y="29"/>
                      <a:pt x="58" y="30"/>
                      <a:pt x="58" y="30"/>
                    </a:cubicBezTo>
                    <a:cubicBezTo>
                      <a:pt x="58" y="31"/>
                      <a:pt x="58" y="35"/>
                      <a:pt x="63" y="46"/>
                    </a:cubicBezTo>
                    <a:cubicBezTo>
                      <a:pt x="65" y="50"/>
                      <a:pt x="66" y="52"/>
                      <a:pt x="66" y="54"/>
                    </a:cubicBezTo>
                    <a:cubicBezTo>
                      <a:pt x="66" y="57"/>
                      <a:pt x="63" y="60"/>
                      <a:pt x="60" y="60"/>
                    </a:cubicBezTo>
                    <a:cubicBezTo>
                      <a:pt x="58" y="60"/>
                      <a:pt x="57" y="64"/>
                      <a:pt x="57" y="66"/>
                    </a:cubicBezTo>
                    <a:cubicBezTo>
                      <a:pt x="57" y="69"/>
                      <a:pt x="58" y="72"/>
                      <a:pt x="60" y="72"/>
                    </a:cubicBezTo>
                    <a:cubicBezTo>
                      <a:pt x="63" y="72"/>
                      <a:pt x="66" y="75"/>
                      <a:pt x="66" y="78"/>
                    </a:cubicBezTo>
                    <a:cubicBezTo>
                      <a:pt x="66" y="98"/>
                      <a:pt x="74" y="102"/>
                      <a:pt x="74" y="102"/>
                    </a:cubicBezTo>
                    <a:cubicBezTo>
                      <a:pt x="76" y="103"/>
                      <a:pt x="78" y="105"/>
                      <a:pt x="78" y="108"/>
                    </a:cubicBezTo>
                    <a:cubicBezTo>
                      <a:pt x="78" y="132"/>
                      <a:pt x="78" y="132"/>
                      <a:pt x="78" y="132"/>
                    </a:cubicBezTo>
                    <a:cubicBezTo>
                      <a:pt x="78" y="134"/>
                      <a:pt x="76" y="137"/>
                      <a:pt x="74" y="138"/>
                    </a:cubicBezTo>
                    <a:cubicBezTo>
                      <a:pt x="43" y="150"/>
                      <a:pt x="16" y="164"/>
                      <a:pt x="12" y="169"/>
                    </a:cubicBezTo>
                    <a:lnTo>
                      <a:pt x="12" y="1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grpSp>
        <p:sp>
          <p:nvSpPr>
            <p:cNvPr id="7" name="TextBox 6">
              <a:extLst>
                <a:ext uri="{FF2B5EF4-FFF2-40B4-BE49-F238E27FC236}">
                  <a16:creationId xmlns:a16="http://schemas.microsoft.com/office/drawing/2014/main" id="{100B0964-8A32-46AF-AEB5-446E54E0C07B}"/>
                </a:ext>
              </a:extLst>
            </p:cNvPr>
            <p:cNvSpPr txBox="1"/>
            <p:nvPr/>
          </p:nvSpPr>
          <p:spPr>
            <a:xfrm>
              <a:off x="9481029" y="-99936"/>
              <a:ext cx="2316950" cy="419414"/>
            </a:xfrm>
            <a:prstGeom prst="rect">
              <a:avLst/>
            </a:prstGeom>
            <a:noFill/>
          </p:spPr>
          <p:txBody>
            <a:bodyPr wrap="none" lIns="91440" anchor="ctr">
              <a:noAutofit/>
            </a:bodyPr>
            <a:lstStyle/>
            <a:p>
              <a:r>
                <a:rPr lang="en-US" sz="1400" dirty="0"/>
                <a:t>Josh Walker</a:t>
              </a:r>
            </a:p>
          </p:txBody>
        </p:sp>
      </p:grpSp>
    </p:spTree>
    <p:extLst>
      <p:ext uri="{BB962C8B-B14F-4D97-AF65-F5344CB8AC3E}">
        <p14:creationId xmlns:p14="http://schemas.microsoft.com/office/powerpoint/2010/main" val="3916075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8E0ED-5212-44A4-A212-BB45FF3C4FF8}"/>
              </a:ext>
            </a:extLst>
          </p:cNvPr>
          <p:cNvSpPr>
            <a:spLocks noGrp="1"/>
          </p:cNvSpPr>
          <p:nvPr>
            <p:ph type="title"/>
          </p:nvPr>
        </p:nvSpPr>
        <p:spPr/>
        <p:txBody>
          <a:bodyPr/>
          <a:lstStyle/>
          <a:p>
            <a:r>
              <a:rPr lang="en-US" dirty="0"/>
              <a:t>Review of Year 1 Action Plan</a:t>
            </a:r>
          </a:p>
        </p:txBody>
      </p:sp>
      <p:sp>
        <p:nvSpPr>
          <p:cNvPr id="3" name="Text Placeholder 2">
            <a:extLst>
              <a:ext uri="{FF2B5EF4-FFF2-40B4-BE49-F238E27FC236}">
                <a16:creationId xmlns:a16="http://schemas.microsoft.com/office/drawing/2014/main" id="{20445D25-900F-402E-BFCD-C5A244C0B07F}"/>
              </a:ext>
            </a:extLst>
          </p:cNvPr>
          <p:cNvSpPr>
            <a:spLocks noGrp="1"/>
          </p:cNvSpPr>
          <p:nvPr>
            <p:ph type="body" sz="quarter" idx="10"/>
          </p:nvPr>
        </p:nvSpPr>
        <p:spPr>
          <a:xfrm>
            <a:off x="899160" y="1430709"/>
            <a:ext cx="10517717" cy="5410199"/>
          </a:xfrm>
        </p:spPr>
        <p:txBody>
          <a:bodyPr/>
          <a:lstStyle/>
          <a:p>
            <a:pPr marL="633413" lvl="1" indent="-342900">
              <a:buFont typeface="Arial" panose="020B0604020202020204" pitchFamily="34" charset="0"/>
              <a:buChar char="•"/>
            </a:pPr>
            <a:r>
              <a:rPr lang="en-US" sz="2000" b="0" dirty="0"/>
              <a:t>The Year 1 Action Plan is in development progress unto the DHHS NC Strategic Housing Plan </a:t>
            </a:r>
            <a:r>
              <a:rPr lang="en-US" sz="2000" b="0" dirty="0">
                <a:hlinkClick r:id="rId2"/>
              </a:rPr>
              <a:t>website.</a:t>
            </a:r>
            <a:r>
              <a:rPr lang="en-US" sz="2000" b="0" dirty="0"/>
              <a:t> </a:t>
            </a:r>
          </a:p>
          <a:p>
            <a:pPr marL="633413" lvl="1" indent="-342900">
              <a:buFont typeface="Arial" panose="020B0604020202020204" pitchFamily="34" charset="0"/>
              <a:buChar char="•"/>
            </a:pPr>
            <a:r>
              <a:rPr lang="en-US" sz="2000" b="0" dirty="0"/>
              <a:t>The document contains the strategies for each workgroup</a:t>
            </a:r>
          </a:p>
          <a:p>
            <a:pPr lvl="3"/>
            <a:r>
              <a:rPr lang="en-US" sz="2000" b="0" dirty="0">
                <a:latin typeface="+mn-lt"/>
              </a:rPr>
              <a:t>Development</a:t>
            </a:r>
          </a:p>
          <a:p>
            <a:pPr lvl="3"/>
            <a:r>
              <a:rPr lang="en-US" sz="2000" b="0" dirty="0">
                <a:latin typeface="+mn-lt"/>
              </a:rPr>
              <a:t>Non-Development</a:t>
            </a:r>
          </a:p>
          <a:p>
            <a:pPr lvl="3"/>
            <a:r>
              <a:rPr lang="en-US" sz="2000" b="0" dirty="0">
                <a:latin typeface="+mn-lt"/>
              </a:rPr>
              <a:t>(HSPA) Services</a:t>
            </a:r>
          </a:p>
          <a:p>
            <a:pPr lvl="3"/>
            <a:r>
              <a:rPr lang="en-US" sz="2000" b="0" dirty="0">
                <a:latin typeface="+mn-lt"/>
              </a:rPr>
              <a:t>(ICCHP) Coordination and Partnerships</a:t>
            </a:r>
          </a:p>
          <a:p>
            <a:pPr marL="633413" lvl="1" indent="-342900">
              <a:buFont typeface="Arial" panose="020B0604020202020204" pitchFamily="34" charset="0"/>
              <a:buChar char="•"/>
            </a:pPr>
            <a:r>
              <a:rPr lang="en-US" sz="2000" b="0" dirty="0"/>
              <a:t>Progress updates are made by the 14</a:t>
            </a:r>
            <a:r>
              <a:rPr lang="en-US" sz="2000" b="0" baseline="30000" dirty="0"/>
              <a:t>th</a:t>
            </a:r>
            <a:r>
              <a:rPr lang="en-US" sz="2000" b="0" dirty="0"/>
              <a:t> of each month</a:t>
            </a:r>
          </a:p>
          <a:p>
            <a:pPr marL="633413" lvl="1" indent="-342900">
              <a:buFont typeface="Arial" panose="020B0604020202020204" pitchFamily="34" charset="0"/>
              <a:buChar char="•"/>
            </a:pPr>
            <a:r>
              <a:rPr lang="en-US" sz="2000" b="0" dirty="0"/>
              <a:t>DHHS will work to upload the document quarterly onto the website to be public facing.</a:t>
            </a:r>
            <a:endParaRPr lang="en-US" sz="2000" dirty="0">
              <a:solidFill>
                <a:srgbClr val="FF0000"/>
              </a:solidFill>
            </a:endParaRPr>
          </a:p>
        </p:txBody>
      </p:sp>
      <p:grpSp>
        <p:nvGrpSpPr>
          <p:cNvPr id="4" name="Group 3">
            <a:extLst>
              <a:ext uri="{FF2B5EF4-FFF2-40B4-BE49-F238E27FC236}">
                <a16:creationId xmlns:a16="http://schemas.microsoft.com/office/drawing/2014/main" id="{D87F6254-4A6B-4DD4-B866-A05AD80E9350}"/>
              </a:ext>
            </a:extLst>
          </p:cNvPr>
          <p:cNvGrpSpPr/>
          <p:nvPr/>
        </p:nvGrpSpPr>
        <p:grpSpPr>
          <a:xfrm>
            <a:off x="9125174" y="11225"/>
            <a:ext cx="3066826" cy="675443"/>
            <a:chOff x="8873657" y="-99937"/>
            <a:chExt cx="2924322" cy="675443"/>
          </a:xfrm>
        </p:grpSpPr>
        <p:sp>
          <p:nvSpPr>
            <p:cNvPr id="5" name="Rectangle 4">
              <a:extLst>
                <a:ext uri="{FF2B5EF4-FFF2-40B4-BE49-F238E27FC236}">
                  <a16:creationId xmlns:a16="http://schemas.microsoft.com/office/drawing/2014/main" id="{652F4F4D-1ECC-4A9F-BA6E-4EC5342D0F76}"/>
                </a:ext>
              </a:extLst>
            </p:cNvPr>
            <p:cNvSpPr/>
            <p:nvPr/>
          </p:nvSpPr>
          <p:spPr>
            <a:xfrm>
              <a:off x="8873657" y="-99937"/>
              <a:ext cx="2897136" cy="457200"/>
            </a:xfrm>
            <a:prstGeom prst="rect">
              <a:avLst/>
            </a:prstGeom>
            <a:solidFill>
              <a:schemeClr val="bg1"/>
            </a:solidFill>
            <a:ln w="190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457200" rIns="274320" rtlCol="0" anchor="ctr"/>
            <a:lstStyle/>
            <a:p>
              <a:endParaRPr lang="en-US" sz="1400" dirty="0">
                <a:solidFill>
                  <a:schemeClr val="tx1"/>
                </a:solidFill>
              </a:endParaRPr>
            </a:p>
          </p:txBody>
        </p:sp>
        <p:grpSp>
          <p:nvGrpSpPr>
            <p:cNvPr id="6" name="Group 133">
              <a:extLst>
                <a:ext uri="{FF2B5EF4-FFF2-40B4-BE49-F238E27FC236}">
                  <a16:creationId xmlns:a16="http://schemas.microsoft.com/office/drawing/2014/main" id="{3AFC3D2C-1FC8-4070-B90E-0A27249EEBA0}"/>
                </a:ext>
              </a:extLst>
            </p:cNvPr>
            <p:cNvGrpSpPr>
              <a:grpSpLocks noChangeAspect="1"/>
            </p:cNvGrpSpPr>
            <p:nvPr/>
          </p:nvGrpSpPr>
          <p:grpSpPr bwMode="auto">
            <a:xfrm>
              <a:off x="8986398" y="29524"/>
              <a:ext cx="422136" cy="545982"/>
              <a:chOff x="5394" y="2926"/>
              <a:chExt cx="559" cy="723"/>
            </a:xfrm>
            <a:solidFill>
              <a:srgbClr val="000000"/>
            </a:solidFill>
          </p:grpSpPr>
          <p:sp>
            <p:nvSpPr>
              <p:cNvPr id="8" name="Freeform 134">
                <a:extLst>
                  <a:ext uri="{FF2B5EF4-FFF2-40B4-BE49-F238E27FC236}">
                    <a16:creationId xmlns:a16="http://schemas.microsoft.com/office/drawing/2014/main" id="{9A953FA8-8441-424D-9CFE-D1E38B025534}"/>
                  </a:ext>
                </a:extLst>
              </p:cNvPr>
              <p:cNvSpPr>
                <a:spLocks/>
              </p:cNvSpPr>
              <p:nvPr/>
            </p:nvSpPr>
            <p:spPr bwMode="auto">
              <a:xfrm>
                <a:off x="5650" y="2995"/>
                <a:ext cx="285" cy="249"/>
              </a:xfrm>
              <a:custGeom>
                <a:avLst/>
                <a:gdLst>
                  <a:gd name="T0" fmla="*/ 90 w 192"/>
                  <a:gd name="T1" fmla="*/ 168 h 168"/>
                  <a:gd name="T2" fmla="*/ 87 w 192"/>
                  <a:gd name="T3" fmla="*/ 168 h 168"/>
                  <a:gd name="T4" fmla="*/ 84 w 192"/>
                  <a:gd name="T5" fmla="*/ 162 h 168"/>
                  <a:gd name="T6" fmla="*/ 84 w 192"/>
                  <a:gd name="T7" fmla="*/ 120 h 168"/>
                  <a:gd name="T8" fmla="*/ 72 w 192"/>
                  <a:gd name="T9" fmla="*/ 120 h 168"/>
                  <a:gd name="T10" fmla="*/ 72 w 192"/>
                  <a:gd name="T11" fmla="*/ 108 h 168"/>
                  <a:gd name="T12" fmla="*/ 90 w 192"/>
                  <a:gd name="T13" fmla="*/ 108 h 168"/>
                  <a:gd name="T14" fmla="*/ 96 w 192"/>
                  <a:gd name="T15" fmla="*/ 114 h 168"/>
                  <a:gd name="T16" fmla="*/ 96 w 192"/>
                  <a:gd name="T17" fmla="*/ 148 h 168"/>
                  <a:gd name="T18" fmla="*/ 138 w 192"/>
                  <a:gd name="T19" fmla="*/ 110 h 168"/>
                  <a:gd name="T20" fmla="*/ 142 w 192"/>
                  <a:gd name="T21" fmla="*/ 108 h 168"/>
                  <a:gd name="T22" fmla="*/ 180 w 192"/>
                  <a:gd name="T23" fmla="*/ 108 h 168"/>
                  <a:gd name="T24" fmla="*/ 180 w 192"/>
                  <a:gd name="T25" fmla="*/ 12 h 168"/>
                  <a:gd name="T26" fmla="*/ 12 w 192"/>
                  <a:gd name="T27" fmla="*/ 12 h 168"/>
                  <a:gd name="T28" fmla="*/ 12 w 192"/>
                  <a:gd name="T29" fmla="*/ 54 h 168"/>
                  <a:gd name="T30" fmla="*/ 0 w 192"/>
                  <a:gd name="T31" fmla="*/ 54 h 168"/>
                  <a:gd name="T32" fmla="*/ 0 w 192"/>
                  <a:gd name="T33" fmla="*/ 6 h 168"/>
                  <a:gd name="T34" fmla="*/ 6 w 192"/>
                  <a:gd name="T35" fmla="*/ 0 h 168"/>
                  <a:gd name="T36" fmla="*/ 186 w 192"/>
                  <a:gd name="T37" fmla="*/ 0 h 168"/>
                  <a:gd name="T38" fmla="*/ 192 w 192"/>
                  <a:gd name="T39" fmla="*/ 6 h 168"/>
                  <a:gd name="T40" fmla="*/ 192 w 192"/>
                  <a:gd name="T41" fmla="*/ 114 h 168"/>
                  <a:gd name="T42" fmla="*/ 186 w 192"/>
                  <a:gd name="T43" fmla="*/ 120 h 168"/>
                  <a:gd name="T44" fmla="*/ 144 w 192"/>
                  <a:gd name="T45" fmla="*/ 120 h 168"/>
                  <a:gd name="T46" fmla="*/ 94 w 192"/>
                  <a:gd name="T47" fmla="*/ 166 h 168"/>
                  <a:gd name="T48" fmla="*/ 90 w 192"/>
                  <a:gd name="T49"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2" h="168">
                    <a:moveTo>
                      <a:pt x="90" y="168"/>
                    </a:moveTo>
                    <a:cubicBezTo>
                      <a:pt x="89" y="168"/>
                      <a:pt x="88" y="168"/>
                      <a:pt x="87" y="168"/>
                    </a:cubicBezTo>
                    <a:cubicBezTo>
                      <a:pt x="85" y="167"/>
                      <a:pt x="84" y="164"/>
                      <a:pt x="84" y="162"/>
                    </a:cubicBezTo>
                    <a:cubicBezTo>
                      <a:pt x="84" y="120"/>
                      <a:pt x="84" y="120"/>
                      <a:pt x="84" y="120"/>
                    </a:cubicBezTo>
                    <a:cubicBezTo>
                      <a:pt x="72" y="120"/>
                      <a:pt x="72" y="120"/>
                      <a:pt x="72" y="120"/>
                    </a:cubicBezTo>
                    <a:cubicBezTo>
                      <a:pt x="72" y="108"/>
                      <a:pt x="72" y="108"/>
                      <a:pt x="72" y="108"/>
                    </a:cubicBezTo>
                    <a:cubicBezTo>
                      <a:pt x="90" y="108"/>
                      <a:pt x="90" y="108"/>
                      <a:pt x="90" y="108"/>
                    </a:cubicBezTo>
                    <a:cubicBezTo>
                      <a:pt x="93" y="108"/>
                      <a:pt x="96" y="111"/>
                      <a:pt x="96" y="114"/>
                    </a:cubicBezTo>
                    <a:cubicBezTo>
                      <a:pt x="96" y="148"/>
                      <a:pt x="96" y="148"/>
                      <a:pt x="96" y="148"/>
                    </a:cubicBezTo>
                    <a:cubicBezTo>
                      <a:pt x="138" y="110"/>
                      <a:pt x="138" y="110"/>
                      <a:pt x="138" y="110"/>
                    </a:cubicBezTo>
                    <a:cubicBezTo>
                      <a:pt x="139" y="109"/>
                      <a:pt x="140" y="108"/>
                      <a:pt x="142" y="108"/>
                    </a:cubicBezTo>
                    <a:cubicBezTo>
                      <a:pt x="180" y="108"/>
                      <a:pt x="180" y="108"/>
                      <a:pt x="180" y="108"/>
                    </a:cubicBezTo>
                    <a:cubicBezTo>
                      <a:pt x="180" y="12"/>
                      <a:pt x="180" y="12"/>
                      <a:pt x="180" y="12"/>
                    </a:cubicBezTo>
                    <a:cubicBezTo>
                      <a:pt x="12" y="12"/>
                      <a:pt x="12" y="12"/>
                      <a:pt x="12" y="12"/>
                    </a:cubicBezTo>
                    <a:cubicBezTo>
                      <a:pt x="12" y="54"/>
                      <a:pt x="12" y="54"/>
                      <a:pt x="12" y="54"/>
                    </a:cubicBezTo>
                    <a:cubicBezTo>
                      <a:pt x="0" y="54"/>
                      <a:pt x="0" y="54"/>
                      <a:pt x="0" y="54"/>
                    </a:cubicBezTo>
                    <a:cubicBezTo>
                      <a:pt x="0" y="6"/>
                      <a:pt x="0" y="6"/>
                      <a:pt x="0" y="6"/>
                    </a:cubicBezTo>
                    <a:cubicBezTo>
                      <a:pt x="0" y="3"/>
                      <a:pt x="3" y="0"/>
                      <a:pt x="6" y="0"/>
                    </a:cubicBezTo>
                    <a:cubicBezTo>
                      <a:pt x="186" y="0"/>
                      <a:pt x="186" y="0"/>
                      <a:pt x="186" y="0"/>
                    </a:cubicBezTo>
                    <a:cubicBezTo>
                      <a:pt x="189" y="0"/>
                      <a:pt x="192" y="3"/>
                      <a:pt x="192" y="6"/>
                    </a:cubicBezTo>
                    <a:cubicBezTo>
                      <a:pt x="192" y="114"/>
                      <a:pt x="192" y="114"/>
                      <a:pt x="192" y="114"/>
                    </a:cubicBezTo>
                    <a:cubicBezTo>
                      <a:pt x="192" y="117"/>
                      <a:pt x="189" y="120"/>
                      <a:pt x="186" y="120"/>
                    </a:cubicBezTo>
                    <a:cubicBezTo>
                      <a:pt x="144" y="120"/>
                      <a:pt x="144" y="120"/>
                      <a:pt x="144" y="120"/>
                    </a:cubicBezTo>
                    <a:cubicBezTo>
                      <a:pt x="94" y="166"/>
                      <a:pt x="94" y="166"/>
                      <a:pt x="94" y="166"/>
                    </a:cubicBezTo>
                    <a:cubicBezTo>
                      <a:pt x="93" y="167"/>
                      <a:pt x="91" y="168"/>
                      <a:pt x="90"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9" name="Rectangle 135">
                <a:extLst>
                  <a:ext uri="{FF2B5EF4-FFF2-40B4-BE49-F238E27FC236}">
                    <a16:creationId xmlns:a16="http://schemas.microsoft.com/office/drawing/2014/main" id="{F2533325-ED97-42A9-A3AC-4E82D6828677}"/>
                  </a:ext>
                </a:extLst>
              </p:cNvPr>
              <p:cNvSpPr>
                <a:spLocks noChangeArrowheads="1"/>
              </p:cNvSpPr>
              <p:nvPr/>
            </p:nvSpPr>
            <p:spPr bwMode="auto">
              <a:xfrm>
                <a:off x="5846" y="3084"/>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0" name="Rectangle 136">
                <a:extLst>
                  <a:ext uri="{FF2B5EF4-FFF2-40B4-BE49-F238E27FC236}">
                    <a16:creationId xmlns:a16="http://schemas.microsoft.com/office/drawing/2014/main" id="{D7360BA3-2241-4565-8A04-9D9C9F813883}"/>
                  </a:ext>
                </a:extLst>
              </p:cNvPr>
              <p:cNvSpPr>
                <a:spLocks noChangeArrowheads="1"/>
              </p:cNvSpPr>
              <p:nvPr/>
            </p:nvSpPr>
            <p:spPr bwMode="auto">
              <a:xfrm>
                <a:off x="5793" y="3084"/>
                <a:ext cx="17"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1" name="Rectangle 137">
                <a:extLst>
                  <a:ext uri="{FF2B5EF4-FFF2-40B4-BE49-F238E27FC236}">
                    <a16:creationId xmlns:a16="http://schemas.microsoft.com/office/drawing/2014/main" id="{5C81972B-BF22-4009-B1B6-EE35E4B85E8D}"/>
                  </a:ext>
                </a:extLst>
              </p:cNvPr>
              <p:cNvSpPr>
                <a:spLocks noChangeArrowheads="1"/>
              </p:cNvSpPr>
              <p:nvPr/>
            </p:nvSpPr>
            <p:spPr bwMode="auto">
              <a:xfrm>
                <a:off x="5935" y="3631"/>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2" name="Freeform 138">
                <a:extLst>
                  <a:ext uri="{FF2B5EF4-FFF2-40B4-BE49-F238E27FC236}">
                    <a16:creationId xmlns:a16="http://schemas.microsoft.com/office/drawing/2014/main" id="{36AD196C-1251-4EE3-BB09-5A91C1D677C2}"/>
                  </a:ext>
                </a:extLst>
              </p:cNvPr>
              <p:cNvSpPr>
                <a:spLocks noEditPoints="1"/>
              </p:cNvSpPr>
              <p:nvPr/>
            </p:nvSpPr>
            <p:spPr bwMode="auto">
              <a:xfrm>
                <a:off x="5394" y="2926"/>
                <a:ext cx="285" cy="302"/>
              </a:xfrm>
              <a:custGeom>
                <a:avLst/>
                <a:gdLst>
                  <a:gd name="T0" fmla="*/ 186 w 192"/>
                  <a:gd name="T1" fmla="*/ 204 h 204"/>
                  <a:gd name="T2" fmla="*/ 6 w 192"/>
                  <a:gd name="T3" fmla="*/ 204 h 204"/>
                  <a:gd name="T4" fmla="*/ 0 w 192"/>
                  <a:gd name="T5" fmla="*/ 198 h 204"/>
                  <a:gd name="T6" fmla="*/ 0 w 192"/>
                  <a:gd name="T7" fmla="*/ 168 h 204"/>
                  <a:gd name="T8" fmla="*/ 25 w 192"/>
                  <a:gd name="T9" fmla="*/ 147 h 204"/>
                  <a:gd name="T10" fmla="*/ 66 w 192"/>
                  <a:gd name="T11" fmla="*/ 128 h 204"/>
                  <a:gd name="T12" fmla="*/ 66 w 192"/>
                  <a:gd name="T13" fmla="*/ 111 h 204"/>
                  <a:gd name="T14" fmla="*/ 54 w 192"/>
                  <a:gd name="T15" fmla="*/ 83 h 204"/>
                  <a:gd name="T16" fmla="*/ 45 w 192"/>
                  <a:gd name="T17" fmla="*/ 66 h 204"/>
                  <a:gd name="T18" fmla="*/ 52 w 192"/>
                  <a:gd name="T19" fmla="*/ 50 h 204"/>
                  <a:gd name="T20" fmla="*/ 49 w 192"/>
                  <a:gd name="T21" fmla="*/ 22 h 204"/>
                  <a:gd name="T22" fmla="*/ 61 w 192"/>
                  <a:gd name="T23" fmla="*/ 18 h 204"/>
                  <a:gd name="T24" fmla="*/ 101 w 192"/>
                  <a:gd name="T25" fmla="*/ 0 h 204"/>
                  <a:gd name="T26" fmla="*/ 142 w 192"/>
                  <a:gd name="T27" fmla="*/ 23 h 204"/>
                  <a:gd name="T28" fmla="*/ 139 w 192"/>
                  <a:gd name="T29" fmla="*/ 51 h 204"/>
                  <a:gd name="T30" fmla="*/ 142 w 192"/>
                  <a:gd name="T31" fmla="*/ 54 h 204"/>
                  <a:gd name="T32" fmla="*/ 144 w 192"/>
                  <a:gd name="T33" fmla="*/ 65 h 204"/>
                  <a:gd name="T34" fmla="*/ 137 w 192"/>
                  <a:gd name="T35" fmla="*/ 82 h 204"/>
                  <a:gd name="T36" fmla="*/ 126 w 192"/>
                  <a:gd name="T37" fmla="*/ 111 h 204"/>
                  <a:gd name="T38" fmla="*/ 126 w 192"/>
                  <a:gd name="T39" fmla="*/ 128 h 204"/>
                  <a:gd name="T40" fmla="*/ 167 w 192"/>
                  <a:gd name="T41" fmla="*/ 147 h 204"/>
                  <a:gd name="T42" fmla="*/ 192 w 192"/>
                  <a:gd name="T43" fmla="*/ 168 h 204"/>
                  <a:gd name="T44" fmla="*/ 192 w 192"/>
                  <a:gd name="T45" fmla="*/ 198 h 204"/>
                  <a:gd name="T46" fmla="*/ 186 w 192"/>
                  <a:gd name="T47" fmla="*/ 204 h 204"/>
                  <a:gd name="T48" fmla="*/ 12 w 192"/>
                  <a:gd name="T49" fmla="*/ 192 h 204"/>
                  <a:gd name="T50" fmla="*/ 180 w 192"/>
                  <a:gd name="T51" fmla="*/ 192 h 204"/>
                  <a:gd name="T52" fmla="*/ 180 w 192"/>
                  <a:gd name="T53" fmla="*/ 169 h 204"/>
                  <a:gd name="T54" fmla="*/ 118 w 192"/>
                  <a:gd name="T55" fmla="*/ 138 h 204"/>
                  <a:gd name="T56" fmla="*/ 114 w 192"/>
                  <a:gd name="T57" fmla="*/ 132 h 204"/>
                  <a:gd name="T58" fmla="*/ 114 w 192"/>
                  <a:gd name="T59" fmla="*/ 108 h 204"/>
                  <a:gd name="T60" fmla="*/ 118 w 192"/>
                  <a:gd name="T61" fmla="*/ 102 h 204"/>
                  <a:gd name="T62" fmla="*/ 118 w 192"/>
                  <a:gd name="T63" fmla="*/ 102 h 204"/>
                  <a:gd name="T64" fmla="*/ 125 w 192"/>
                  <a:gd name="T65" fmla="*/ 78 h 204"/>
                  <a:gd name="T66" fmla="*/ 130 w 192"/>
                  <a:gd name="T67" fmla="*/ 72 h 204"/>
                  <a:gd name="T68" fmla="*/ 132 w 192"/>
                  <a:gd name="T69" fmla="*/ 61 h 204"/>
                  <a:gd name="T70" fmla="*/ 131 w 192"/>
                  <a:gd name="T71" fmla="*/ 60 h 204"/>
                  <a:gd name="T72" fmla="*/ 125 w 192"/>
                  <a:gd name="T73" fmla="*/ 54 h 204"/>
                  <a:gd name="T74" fmla="*/ 127 w 192"/>
                  <a:gd name="T75" fmla="*/ 48 h 204"/>
                  <a:gd name="T76" fmla="*/ 130 w 192"/>
                  <a:gd name="T77" fmla="*/ 25 h 204"/>
                  <a:gd name="T78" fmla="*/ 101 w 192"/>
                  <a:gd name="T79" fmla="*/ 12 h 204"/>
                  <a:gd name="T80" fmla="*/ 71 w 192"/>
                  <a:gd name="T81" fmla="*/ 25 h 204"/>
                  <a:gd name="T82" fmla="*/ 64 w 192"/>
                  <a:gd name="T83" fmla="*/ 30 h 204"/>
                  <a:gd name="T84" fmla="*/ 58 w 192"/>
                  <a:gd name="T85" fmla="*/ 30 h 204"/>
                  <a:gd name="T86" fmla="*/ 63 w 192"/>
                  <a:gd name="T87" fmla="*/ 46 h 204"/>
                  <a:gd name="T88" fmla="*/ 66 w 192"/>
                  <a:gd name="T89" fmla="*/ 54 h 204"/>
                  <a:gd name="T90" fmla="*/ 60 w 192"/>
                  <a:gd name="T91" fmla="*/ 60 h 204"/>
                  <a:gd name="T92" fmla="*/ 57 w 192"/>
                  <a:gd name="T93" fmla="*/ 66 h 204"/>
                  <a:gd name="T94" fmla="*/ 60 w 192"/>
                  <a:gd name="T95" fmla="*/ 72 h 204"/>
                  <a:gd name="T96" fmla="*/ 66 w 192"/>
                  <a:gd name="T97" fmla="*/ 78 h 204"/>
                  <a:gd name="T98" fmla="*/ 74 w 192"/>
                  <a:gd name="T99" fmla="*/ 102 h 204"/>
                  <a:gd name="T100" fmla="*/ 78 w 192"/>
                  <a:gd name="T101" fmla="*/ 108 h 204"/>
                  <a:gd name="T102" fmla="*/ 78 w 192"/>
                  <a:gd name="T103" fmla="*/ 132 h 204"/>
                  <a:gd name="T104" fmla="*/ 74 w 192"/>
                  <a:gd name="T105" fmla="*/ 138 h 204"/>
                  <a:gd name="T106" fmla="*/ 12 w 192"/>
                  <a:gd name="T107" fmla="*/ 169 h 204"/>
                  <a:gd name="T108" fmla="*/ 12 w 192"/>
                  <a:gd name="T109" fmla="*/ 192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2" h="204">
                    <a:moveTo>
                      <a:pt x="186" y="204"/>
                    </a:moveTo>
                    <a:cubicBezTo>
                      <a:pt x="6" y="204"/>
                      <a:pt x="6" y="204"/>
                      <a:pt x="6" y="204"/>
                    </a:cubicBezTo>
                    <a:cubicBezTo>
                      <a:pt x="3" y="204"/>
                      <a:pt x="0" y="201"/>
                      <a:pt x="0" y="198"/>
                    </a:cubicBezTo>
                    <a:cubicBezTo>
                      <a:pt x="0" y="168"/>
                      <a:pt x="0" y="168"/>
                      <a:pt x="0" y="168"/>
                    </a:cubicBezTo>
                    <a:cubicBezTo>
                      <a:pt x="0" y="164"/>
                      <a:pt x="2" y="159"/>
                      <a:pt x="25" y="147"/>
                    </a:cubicBezTo>
                    <a:cubicBezTo>
                      <a:pt x="36" y="141"/>
                      <a:pt x="51" y="134"/>
                      <a:pt x="66" y="128"/>
                    </a:cubicBezTo>
                    <a:cubicBezTo>
                      <a:pt x="66" y="111"/>
                      <a:pt x="66" y="111"/>
                      <a:pt x="66" y="111"/>
                    </a:cubicBezTo>
                    <a:cubicBezTo>
                      <a:pt x="61" y="108"/>
                      <a:pt x="55" y="100"/>
                      <a:pt x="54" y="83"/>
                    </a:cubicBezTo>
                    <a:cubicBezTo>
                      <a:pt x="48" y="80"/>
                      <a:pt x="45" y="74"/>
                      <a:pt x="45" y="66"/>
                    </a:cubicBezTo>
                    <a:cubicBezTo>
                      <a:pt x="45" y="59"/>
                      <a:pt x="48" y="53"/>
                      <a:pt x="52" y="50"/>
                    </a:cubicBezTo>
                    <a:cubicBezTo>
                      <a:pt x="48" y="42"/>
                      <a:pt x="43" y="30"/>
                      <a:pt x="49" y="22"/>
                    </a:cubicBezTo>
                    <a:cubicBezTo>
                      <a:pt x="52" y="19"/>
                      <a:pt x="56" y="17"/>
                      <a:pt x="61" y="18"/>
                    </a:cubicBezTo>
                    <a:cubicBezTo>
                      <a:pt x="68" y="5"/>
                      <a:pt x="86" y="0"/>
                      <a:pt x="101" y="0"/>
                    </a:cubicBezTo>
                    <a:cubicBezTo>
                      <a:pt x="117" y="0"/>
                      <a:pt x="138" y="6"/>
                      <a:pt x="142" y="23"/>
                    </a:cubicBezTo>
                    <a:cubicBezTo>
                      <a:pt x="145" y="34"/>
                      <a:pt x="141" y="44"/>
                      <a:pt x="139" y="51"/>
                    </a:cubicBezTo>
                    <a:cubicBezTo>
                      <a:pt x="140" y="52"/>
                      <a:pt x="141" y="53"/>
                      <a:pt x="142" y="54"/>
                    </a:cubicBezTo>
                    <a:cubicBezTo>
                      <a:pt x="143" y="57"/>
                      <a:pt x="144" y="61"/>
                      <a:pt x="144" y="65"/>
                    </a:cubicBezTo>
                    <a:cubicBezTo>
                      <a:pt x="144" y="72"/>
                      <a:pt x="142" y="79"/>
                      <a:pt x="137" y="82"/>
                    </a:cubicBezTo>
                    <a:cubicBezTo>
                      <a:pt x="136" y="100"/>
                      <a:pt x="130" y="108"/>
                      <a:pt x="126" y="111"/>
                    </a:cubicBezTo>
                    <a:cubicBezTo>
                      <a:pt x="126" y="128"/>
                      <a:pt x="126" y="128"/>
                      <a:pt x="126" y="128"/>
                    </a:cubicBezTo>
                    <a:cubicBezTo>
                      <a:pt x="140" y="134"/>
                      <a:pt x="155" y="141"/>
                      <a:pt x="167" y="147"/>
                    </a:cubicBezTo>
                    <a:cubicBezTo>
                      <a:pt x="190" y="159"/>
                      <a:pt x="192" y="164"/>
                      <a:pt x="192" y="168"/>
                    </a:cubicBezTo>
                    <a:cubicBezTo>
                      <a:pt x="192" y="198"/>
                      <a:pt x="192" y="198"/>
                      <a:pt x="192" y="198"/>
                    </a:cubicBezTo>
                    <a:cubicBezTo>
                      <a:pt x="192" y="201"/>
                      <a:pt x="189" y="204"/>
                      <a:pt x="186" y="204"/>
                    </a:cubicBezTo>
                    <a:close/>
                    <a:moveTo>
                      <a:pt x="12" y="192"/>
                    </a:moveTo>
                    <a:cubicBezTo>
                      <a:pt x="180" y="192"/>
                      <a:pt x="180" y="192"/>
                      <a:pt x="180" y="192"/>
                    </a:cubicBezTo>
                    <a:cubicBezTo>
                      <a:pt x="180" y="169"/>
                      <a:pt x="180" y="169"/>
                      <a:pt x="180" y="169"/>
                    </a:cubicBezTo>
                    <a:cubicBezTo>
                      <a:pt x="175" y="164"/>
                      <a:pt x="149" y="150"/>
                      <a:pt x="118" y="138"/>
                    </a:cubicBezTo>
                    <a:cubicBezTo>
                      <a:pt x="115" y="137"/>
                      <a:pt x="114" y="134"/>
                      <a:pt x="114" y="132"/>
                    </a:cubicBezTo>
                    <a:cubicBezTo>
                      <a:pt x="114" y="108"/>
                      <a:pt x="114" y="108"/>
                      <a:pt x="114" y="108"/>
                    </a:cubicBezTo>
                    <a:cubicBezTo>
                      <a:pt x="114" y="106"/>
                      <a:pt x="115" y="103"/>
                      <a:pt x="118" y="102"/>
                    </a:cubicBezTo>
                    <a:cubicBezTo>
                      <a:pt x="118" y="102"/>
                      <a:pt x="118" y="102"/>
                      <a:pt x="118" y="102"/>
                    </a:cubicBezTo>
                    <a:cubicBezTo>
                      <a:pt x="118" y="102"/>
                      <a:pt x="125" y="98"/>
                      <a:pt x="125" y="78"/>
                    </a:cubicBezTo>
                    <a:cubicBezTo>
                      <a:pt x="125" y="75"/>
                      <a:pt x="127" y="72"/>
                      <a:pt x="130" y="72"/>
                    </a:cubicBezTo>
                    <a:cubicBezTo>
                      <a:pt x="132" y="71"/>
                      <a:pt x="133" y="65"/>
                      <a:pt x="132" y="61"/>
                    </a:cubicBezTo>
                    <a:cubicBezTo>
                      <a:pt x="131" y="60"/>
                      <a:pt x="131" y="60"/>
                      <a:pt x="131" y="60"/>
                    </a:cubicBezTo>
                    <a:cubicBezTo>
                      <a:pt x="127" y="60"/>
                      <a:pt x="125" y="57"/>
                      <a:pt x="125" y="54"/>
                    </a:cubicBezTo>
                    <a:cubicBezTo>
                      <a:pt x="125" y="52"/>
                      <a:pt x="125" y="51"/>
                      <a:pt x="127" y="48"/>
                    </a:cubicBezTo>
                    <a:cubicBezTo>
                      <a:pt x="129" y="43"/>
                      <a:pt x="133" y="34"/>
                      <a:pt x="130" y="25"/>
                    </a:cubicBezTo>
                    <a:cubicBezTo>
                      <a:pt x="128" y="17"/>
                      <a:pt x="114" y="12"/>
                      <a:pt x="101" y="12"/>
                    </a:cubicBezTo>
                    <a:cubicBezTo>
                      <a:pt x="87" y="12"/>
                      <a:pt x="73" y="17"/>
                      <a:pt x="71" y="25"/>
                    </a:cubicBezTo>
                    <a:cubicBezTo>
                      <a:pt x="70" y="29"/>
                      <a:pt x="67" y="31"/>
                      <a:pt x="64" y="30"/>
                    </a:cubicBezTo>
                    <a:cubicBezTo>
                      <a:pt x="60" y="29"/>
                      <a:pt x="58" y="30"/>
                      <a:pt x="58" y="30"/>
                    </a:cubicBezTo>
                    <a:cubicBezTo>
                      <a:pt x="58" y="31"/>
                      <a:pt x="58" y="35"/>
                      <a:pt x="63" y="46"/>
                    </a:cubicBezTo>
                    <a:cubicBezTo>
                      <a:pt x="65" y="50"/>
                      <a:pt x="66" y="52"/>
                      <a:pt x="66" y="54"/>
                    </a:cubicBezTo>
                    <a:cubicBezTo>
                      <a:pt x="66" y="57"/>
                      <a:pt x="63" y="60"/>
                      <a:pt x="60" y="60"/>
                    </a:cubicBezTo>
                    <a:cubicBezTo>
                      <a:pt x="58" y="60"/>
                      <a:pt x="57" y="64"/>
                      <a:pt x="57" y="66"/>
                    </a:cubicBezTo>
                    <a:cubicBezTo>
                      <a:pt x="57" y="69"/>
                      <a:pt x="58" y="72"/>
                      <a:pt x="60" y="72"/>
                    </a:cubicBezTo>
                    <a:cubicBezTo>
                      <a:pt x="63" y="72"/>
                      <a:pt x="66" y="75"/>
                      <a:pt x="66" y="78"/>
                    </a:cubicBezTo>
                    <a:cubicBezTo>
                      <a:pt x="66" y="98"/>
                      <a:pt x="74" y="102"/>
                      <a:pt x="74" y="102"/>
                    </a:cubicBezTo>
                    <a:cubicBezTo>
                      <a:pt x="76" y="103"/>
                      <a:pt x="78" y="105"/>
                      <a:pt x="78" y="108"/>
                    </a:cubicBezTo>
                    <a:cubicBezTo>
                      <a:pt x="78" y="132"/>
                      <a:pt x="78" y="132"/>
                      <a:pt x="78" y="132"/>
                    </a:cubicBezTo>
                    <a:cubicBezTo>
                      <a:pt x="78" y="134"/>
                      <a:pt x="76" y="137"/>
                      <a:pt x="74" y="138"/>
                    </a:cubicBezTo>
                    <a:cubicBezTo>
                      <a:pt x="43" y="150"/>
                      <a:pt x="16" y="164"/>
                      <a:pt x="12" y="169"/>
                    </a:cubicBezTo>
                    <a:lnTo>
                      <a:pt x="12" y="1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grpSp>
        <p:sp>
          <p:nvSpPr>
            <p:cNvPr id="7" name="TextBox 6">
              <a:extLst>
                <a:ext uri="{FF2B5EF4-FFF2-40B4-BE49-F238E27FC236}">
                  <a16:creationId xmlns:a16="http://schemas.microsoft.com/office/drawing/2014/main" id="{E419CF45-0132-4C2F-9C96-D1C568C2E542}"/>
                </a:ext>
              </a:extLst>
            </p:cNvPr>
            <p:cNvSpPr txBox="1"/>
            <p:nvPr/>
          </p:nvSpPr>
          <p:spPr>
            <a:xfrm>
              <a:off x="9481029" y="-99936"/>
              <a:ext cx="2316950" cy="419414"/>
            </a:xfrm>
            <a:prstGeom prst="rect">
              <a:avLst/>
            </a:prstGeom>
            <a:noFill/>
          </p:spPr>
          <p:txBody>
            <a:bodyPr wrap="none" lIns="91440" anchor="ctr">
              <a:noAutofit/>
            </a:bodyPr>
            <a:lstStyle/>
            <a:p>
              <a:r>
                <a:rPr lang="en-US" sz="1400" dirty="0"/>
                <a:t>Josh Walker</a:t>
              </a:r>
            </a:p>
          </p:txBody>
        </p:sp>
      </p:grpSp>
    </p:spTree>
    <p:extLst>
      <p:ext uri="{BB962C8B-B14F-4D97-AF65-F5344CB8AC3E}">
        <p14:creationId xmlns:p14="http://schemas.microsoft.com/office/powerpoint/2010/main" val="3025400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8E0ED-5212-44A4-A212-BB45FF3C4FF8}"/>
              </a:ext>
            </a:extLst>
          </p:cNvPr>
          <p:cNvSpPr>
            <a:spLocks noGrp="1"/>
          </p:cNvSpPr>
          <p:nvPr>
            <p:ph type="title"/>
          </p:nvPr>
        </p:nvSpPr>
        <p:spPr/>
        <p:txBody>
          <a:bodyPr/>
          <a:lstStyle/>
          <a:p>
            <a:r>
              <a:rPr lang="en-US" dirty="0"/>
              <a:t>Establishing Workgroups</a:t>
            </a:r>
          </a:p>
        </p:txBody>
      </p:sp>
      <p:sp>
        <p:nvSpPr>
          <p:cNvPr id="3" name="Text Placeholder 2">
            <a:extLst>
              <a:ext uri="{FF2B5EF4-FFF2-40B4-BE49-F238E27FC236}">
                <a16:creationId xmlns:a16="http://schemas.microsoft.com/office/drawing/2014/main" id="{20445D25-900F-402E-BFCD-C5A244C0B07F}"/>
              </a:ext>
            </a:extLst>
          </p:cNvPr>
          <p:cNvSpPr>
            <a:spLocks noGrp="1"/>
          </p:cNvSpPr>
          <p:nvPr>
            <p:ph type="body" sz="quarter" idx="10"/>
          </p:nvPr>
        </p:nvSpPr>
        <p:spPr/>
        <p:txBody>
          <a:bodyPr/>
          <a:lstStyle/>
          <a:p>
            <a:pPr marL="0" indent="0">
              <a:buNone/>
            </a:pPr>
            <a:r>
              <a:rPr lang="en-US" sz="2400" dirty="0">
                <a:solidFill>
                  <a:srgbClr val="FF0000"/>
                </a:solidFill>
              </a:rPr>
              <a:t> </a:t>
            </a:r>
          </a:p>
        </p:txBody>
      </p:sp>
      <p:graphicFrame>
        <p:nvGraphicFramePr>
          <p:cNvPr id="4" name="Table 4">
            <a:extLst>
              <a:ext uri="{FF2B5EF4-FFF2-40B4-BE49-F238E27FC236}">
                <a16:creationId xmlns:a16="http://schemas.microsoft.com/office/drawing/2014/main" id="{27513FC7-EB57-4536-A244-7AAFFC0E2CD9}"/>
              </a:ext>
            </a:extLst>
          </p:cNvPr>
          <p:cNvGraphicFramePr>
            <a:graphicFrameLocks noGrp="1"/>
          </p:cNvGraphicFramePr>
          <p:nvPr>
            <p:extLst>
              <p:ext uri="{D42A27DB-BD31-4B8C-83A1-F6EECF244321}">
                <p14:modId xmlns:p14="http://schemas.microsoft.com/office/powerpoint/2010/main" val="1263040335"/>
              </p:ext>
            </p:extLst>
          </p:nvPr>
        </p:nvGraphicFramePr>
        <p:xfrm>
          <a:off x="1010920" y="1134909"/>
          <a:ext cx="10517718" cy="5262880"/>
        </p:xfrm>
        <a:graphic>
          <a:graphicData uri="http://schemas.openxmlformats.org/drawingml/2006/table">
            <a:tbl>
              <a:tblPr firstRow="1" bandRow="1">
                <a:tableStyleId>{F5AB1C69-6EDB-4FF4-983F-18BD219EF322}</a:tableStyleId>
              </a:tblPr>
              <a:tblGrid>
                <a:gridCol w="3505906">
                  <a:extLst>
                    <a:ext uri="{9D8B030D-6E8A-4147-A177-3AD203B41FA5}">
                      <a16:colId xmlns:a16="http://schemas.microsoft.com/office/drawing/2014/main" val="1963841020"/>
                    </a:ext>
                  </a:extLst>
                </a:gridCol>
                <a:gridCol w="3505906">
                  <a:extLst>
                    <a:ext uri="{9D8B030D-6E8A-4147-A177-3AD203B41FA5}">
                      <a16:colId xmlns:a16="http://schemas.microsoft.com/office/drawing/2014/main" val="887670804"/>
                    </a:ext>
                  </a:extLst>
                </a:gridCol>
                <a:gridCol w="3505906">
                  <a:extLst>
                    <a:ext uri="{9D8B030D-6E8A-4147-A177-3AD203B41FA5}">
                      <a16:colId xmlns:a16="http://schemas.microsoft.com/office/drawing/2014/main" val="3772819393"/>
                    </a:ext>
                  </a:extLst>
                </a:gridCol>
              </a:tblGrid>
              <a:tr h="370840">
                <a:tc>
                  <a:txBody>
                    <a:bodyPr/>
                    <a:lstStyle/>
                    <a:p>
                      <a:r>
                        <a:rPr lang="en-US" dirty="0"/>
                        <a:t>Workgroup </a:t>
                      </a:r>
                    </a:p>
                  </a:txBody>
                  <a:tcPr/>
                </a:tc>
                <a:tc>
                  <a:txBody>
                    <a:bodyPr/>
                    <a:lstStyle/>
                    <a:p>
                      <a:r>
                        <a:rPr lang="en-US" dirty="0"/>
                        <a:t>Lead and Co-Leads</a:t>
                      </a:r>
                    </a:p>
                  </a:txBody>
                  <a:tcPr/>
                </a:tc>
                <a:tc>
                  <a:txBody>
                    <a:bodyPr/>
                    <a:lstStyle/>
                    <a:p>
                      <a:r>
                        <a:rPr lang="en-US" dirty="0"/>
                        <a:t>TAC Support Staff</a:t>
                      </a:r>
                    </a:p>
                  </a:txBody>
                  <a:tcPr/>
                </a:tc>
                <a:extLst>
                  <a:ext uri="{0D108BD9-81ED-4DB2-BD59-A6C34878D82A}">
                    <a16:rowId xmlns:a16="http://schemas.microsoft.com/office/drawing/2014/main" val="4095959989"/>
                  </a:ext>
                </a:extLst>
              </a:tr>
              <a:tr h="370840">
                <a:tc>
                  <a:txBody>
                    <a:bodyPr/>
                    <a:lstStyle/>
                    <a:p>
                      <a:r>
                        <a:rPr lang="en-US" dirty="0"/>
                        <a:t>Development</a:t>
                      </a:r>
                    </a:p>
                  </a:txBody>
                  <a:tcPr/>
                </a:tc>
                <a:tc>
                  <a:txBody>
                    <a:bodyPr/>
                    <a:lstStyle/>
                    <a:p>
                      <a:r>
                        <a:rPr lang="en-US" dirty="0"/>
                        <a:t>Josh Walker</a:t>
                      </a:r>
                    </a:p>
                    <a:p>
                      <a:r>
                        <a:rPr lang="en-US" dirty="0">
                          <a:hlinkClick r:id="rId2"/>
                        </a:rPr>
                        <a:t>josh.walker@dhhs.nc.gov</a:t>
                      </a:r>
                      <a:r>
                        <a:rPr lang="en-US" dirty="0"/>
                        <a:t> </a:t>
                      </a:r>
                    </a:p>
                    <a:p>
                      <a:r>
                        <a:rPr lang="en-US" dirty="0"/>
                        <a:t>Detra Purcell</a:t>
                      </a:r>
                    </a:p>
                    <a:p>
                      <a:r>
                        <a:rPr lang="en-US" dirty="0">
                          <a:hlinkClick r:id="rId3"/>
                        </a:rPr>
                        <a:t>detra.purcell@dhhs.nc.gov</a:t>
                      </a:r>
                      <a:r>
                        <a:rPr lang="en-US" dirty="0"/>
                        <a:t> </a:t>
                      </a:r>
                    </a:p>
                    <a:p>
                      <a:r>
                        <a:rPr lang="en-US" dirty="0"/>
                        <a:t>Paul Kimball</a:t>
                      </a:r>
                    </a:p>
                    <a:p>
                      <a:r>
                        <a:rPr lang="en-US" dirty="0">
                          <a:hlinkClick r:id="rId4"/>
                        </a:rPr>
                        <a:t>pekimball@nchfa.com</a:t>
                      </a:r>
                      <a:r>
                        <a:rPr lang="en-US" dirty="0"/>
                        <a:t> </a:t>
                      </a:r>
                    </a:p>
                    <a:p>
                      <a:endParaRPr lang="en-US" dirty="0"/>
                    </a:p>
                  </a:txBody>
                  <a:tcPr/>
                </a:tc>
                <a:tc>
                  <a:txBody>
                    <a:bodyPr/>
                    <a:lstStyle/>
                    <a:p>
                      <a:r>
                        <a:rPr lang="en-US" dirty="0"/>
                        <a:t>Jim Yates</a:t>
                      </a:r>
                    </a:p>
                    <a:p>
                      <a:r>
                        <a:rPr lang="en-US" dirty="0">
                          <a:hlinkClick r:id="rId5"/>
                        </a:rPr>
                        <a:t>jyates@tacinc.org</a:t>
                      </a:r>
                      <a:r>
                        <a:rPr lang="en-US" dirty="0"/>
                        <a:t> </a:t>
                      </a:r>
                    </a:p>
                  </a:txBody>
                  <a:tcPr/>
                </a:tc>
                <a:extLst>
                  <a:ext uri="{0D108BD9-81ED-4DB2-BD59-A6C34878D82A}">
                    <a16:rowId xmlns:a16="http://schemas.microsoft.com/office/drawing/2014/main" val="1087901210"/>
                  </a:ext>
                </a:extLst>
              </a:tr>
              <a:tr h="370840">
                <a:tc>
                  <a:txBody>
                    <a:bodyPr/>
                    <a:lstStyle/>
                    <a:p>
                      <a:r>
                        <a:rPr lang="en-US" dirty="0"/>
                        <a:t>Non-Development </a:t>
                      </a:r>
                    </a:p>
                  </a:txBody>
                  <a:tcPr/>
                </a:tc>
                <a:tc>
                  <a:txBody>
                    <a:bodyPr/>
                    <a:lstStyle/>
                    <a:p>
                      <a:r>
                        <a:rPr lang="en-US" dirty="0"/>
                        <a:t>Ken Edminster</a:t>
                      </a:r>
                    </a:p>
                    <a:p>
                      <a:r>
                        <a:rPr lang="en-US" dirty="0">
                          <a:hlinkClick r:id="rId6"/>
                        </a:rPr>
                        <a:t>ken.edminster@dhhs.nc.gov</a:t>
                      </a:r>
                      <a:r>
                        <a:rPr lang="en-US" dirty="0"/>
                        <a:t> </a:t>
                      </a:r>
                    </a:p>
                    <a:p>
                      <a:r>
                        <a:rPr lang="en-US" dirty="0"/>
                        <a:t>Angela Harper King</a:t>
                      </a:r>
                    </a:p>
                    <a:p>
                      <a:r>
                        <a:rPr lang="en-US" dirty="0">
                          <a:hlinkClick r:id="rId7"/>
                        </a:rPr>
                        <a:t>angela.harperking@dhhs.nc.gov</a:t>
                      </a:r>
                      <a:r>
                        <a:rPr lang="en-US" dirty="0"/>
                        <a:t> </a:t>
                      </a:r>
                    </a:p>
                    <a:p>
                      <a:r>
                        <a:rPr lang="en-US" dirty="0"/>
                        <a:t>Dr. Latonya </a:t>
                      </a:r>
                      <a:r>
                        <a:rPr lang="en-US" dirty="0" err="1"/>
                        <a:t>Agard</a:t>
                      </a:r>
                      <a:endParaRPr lang="en-US" dirty="0"/>
                    </a:p>
                    <a:p>
                      <a:r>
                        <a:rPr lang="en-US" dirty="0">
                          <a:hlinkClick r:id="rId8"/>
                        </a:rPr>
                        <a:t>latonya.agard@ncceh.org</a:t>
                      </a:r>
                      <a:r>
                        <a:rPr lang="en-US" dirty="0"/>
                        <a:t> </a:t>
                      </a:r>
                    </a:p>
                  </a:txBody>
                  <a:tcPr/>
                </a:tc>
                <a:tc>
                  <a:txBody>
                    <a:bodyPr/>
                    <a:lstStyle/>
                    <a:p>
                      <a:r>
                        <a:rPr lang="en-US" dirty="0"/>
                        <a:t>Matt Leslie</a:t>
                      </a:r>
                    </a:p>
                    <a:p>
                      <a:r>
                        <a:rPr lang="en-US" dirty="0">
                          <a:hlinkClick r:id="rId9"/>
                        </a:rPr>
                        <a:t>mleslie@tacinc.org</a:t>
                      </a:r>
                      <a:r>
                        <a:rPr lang="en-US" dirty="0"/>
                        <a:t> </a:t>
                      </a:r>
                    </a:p>
                  </a:txBody>
                  <a:tcPr/>
                </a:tc>
                <a:extLst>
                  <a:ext uri="{0D108BD9-81ED-4DB2-BD59-A6C34878D82A}">
                    <a16:rowId xmlns:a16="http://schemas.microsoft.com/office/drawing/2014/main" val="1828338155"/>
                  </a:ext>
                </a:extLst>
              </a:tr>
              <a:tr h="370840">
                <a:tc>
                  <a:txBody>
                    <a:bodyPr/>
                    <a:lstStyle/>
                    <a:p>
                      <a:r>
                        <a:rPr lang="en-US" dirty="0"/>
                        <a:t>(HSPA) Services</a:t>
                      </a:r>
                    </a:p>
                  </a:txBody>
                  <a:tcPr/>
                </a:tc>
                <a:tc>
                  <a:txBody>
                    <a:bodyPr/>
                    <a:lstStyle/>
                    <a:p>
                      <a:r>
                        <a:rPr lang="en-US" dirty="0"/>
                        <a:t>Maria Ramirez</a:t>
                      </a:r>
                    </a:p>
                    <a:p>
                      <a:r>
                        <a:rPr lang="en-US" dirty="0">
                          <a:hlinkClick r:id="rId10"/>
                        </a:rPr>
                        <a:t>maria.perez@dhhs.nc.gov</a:t>
                      </a:r>
                      <a:r>
                        <a:rPr lang="en-US" dirty="0"/>
                        <a:t> </a:t>
                      </a:r>
                    </a:p>
                    <a:p>
                      <a:r>
                        <a:rPr lang="en-US" dirty="0"/>
                        <a:t>Deb Goda</a:t>
                      </a:r>
                    </a:p>
                    <a:p>
                      <a:r>
                        <a:rPr lang="en-US" dirty="0">
                          <a:hlinkClick r:id="rId11"/>
                        </a:rPr>
                        <a:t>deb.goda@dhhs.nc.gov</a:t>
                      </a:r>
                      <a:r>
                        <a:rPr lang="en-US" dirty="0"/>
                        <a:t> </a:t>
                      </a:r>
                    </a:p>
                    <a:p>
                      <a:endParaRPr lang="en-US" dirty="0"/>
                    </a:p>
                  </a:txBody>
                  <a:tcPr/>
                </a:tc>
                <a:tc>
                  <a:txBody>
                    <a:bodyPr/>
                    <a:lstStyle/>
                    <a:p>
                      <a:r>
                        <a:rPr lang="en-US" dirty="0"/>
                        <a:t>Jim Yates</a:t>
                      </a:r>
                    </a:p>
                    <a:p>
                      <a:r>
                        <a:rPr lang="en-US" dirty="0">
                          <a:hlinkClick r:id="rId5"/>
                        </a:rPr>
                        <a:t>jyates@tacinc.org</a:t>
                      </a:r>
                      <a:r>
                        <a:rPr lang="en-US" dirty="0"/>
                        <a:t> </a:t>
                      </a:r>
                    </a:p>
                    <a:p>
                      <a:r>
                        <a:rPr lang="en-US" dirty="0"/>
                        <a:t>  </a:t>
                      </a:r>
                    </a:p>
                  </a:txBody>
                  <a:tcPr/>
                </a:tc>
                <a:extLst>
                  <a:ext uri="{0D108BD9-81ED-4DB2-BD59-A6C34878D82A}">
                    <a16:rowId xmlns:a16="http://schemas.microsoft.com/office/drawing/2014/main" val="3259900109"/>
                  </a:ext>
                </a:extLst>
              </a:tr>
              <a:tr h="370840">
                <a:tc>
                  <a:txBody>
                    <a:bodyPr/>
                    <a:lstStyle/>
                    <a:p>
                      <a:r>
                        <a:rPr lang="en-US" dirty="0"/>
                        <a:t>(ICCHP) Coordination &amp; Partnerships</a:t>
                      </a:r>
                    </a:p>
                  </a:txBody>
                  <a:tcPr/>
                </a:tc>
                <a:tc>
                  <a:txBody>
                    <a:bodyPr/>
                    <a:lstStyle/>
                    <a:p>
                      <a:r>
                        <a:rPr lang="en-US" dirty="0"/>
                        <a:t>Karen Wade</a:t>
                      </a:r>
                    </a:p>
                    <a:p>
                      <a:r>
                        <a:rPr lang="en-US" dirty="0">
                          <a:hlinkClick r:id="rId12"/>
                        </a:rPr>
                        <a:t>Karen.Wade@dhhs.nc.gov</a:t>
                      </a:r>
                      <a:r>
                        <a:rPr lang="en-US" dirty="0"/>
                        <a:t> </a:t>
                      </a:r>
                    </a:p>
                    <a:p>
                      <a:r>
                        <a:rPr lang="en-US" dirty="0"/>
                        <a:t>Laura Hogshead</a:t>
                      </a:r>
                    </a:p>
                    <a:p>
                      <a:r>
                        <a:rPr lang="en-US" dirty="0">
                          <a:hlinkClick r:id="rId13"/>
                        </a:rPr>
                        <a:t>laura.hogshead@ncdps.gov</a:t>
                      </a:r>
                      <a:r>
                        <a:rPr lang="en-US" dirty="0"/>
                        <a:t>   </a:t>
                      </a:r>
                    </a:p>
                  </a:txBody>
                  <a:tcPr/>
                </a:tc>
                <a:tc>
                  <a:txBody>
                    <a:bodyPr/>
                    <a:lstStyle/>
                    <a:p>
                      <a:r>
                        <a:rPr lang="en-US" dirty="0"/>
                        <a:t>Maseta Dorley</a:t>
                      </a:r>
                    </a:p>
                    <a:p>
                      <a:r>
                        <a:rPr lang="en-US" dirty="0">
                          <a:hlinkClick r:id="rId14"/>
                        </a:rPr>
                        <a:t>mdorley@tacinc.org</a:t>
                      </a:r>
                      <a:r>
                        <a:rPr lang="en-US" dirty="0"/>
                        <a:t> </a:t>
                      </a:r>
                    </a:p>
                  </a:txBody>
                  <a:tcPr/>
                </a:tc>
                <a:extLst>
                  <a:ext uri="{0D108BD9-81ED-4DB2-BD59-A6C34878D82A}">
                    <a16:rowId xmlns:a16="http://schemas.microsoft.com/office/drawing/2014/main" val="3755011354"/>
                  </a:ext>
                </a:extLst>
              </a:tr>
            </a:tbl>
          </a:graphicData>
        </a:graphic>
      </p:graphicFrame>
      <p:grpSp>
        <p:nvGrpSpPr>
          <p:cNvPr id="5" name="Group 4">
            <a:extLst>
              <a:ext uri="{FF2B5EF4-FFF2-40B4-BE49-F238E27FC236}">
                <a16:creationId xmlns:a16="http://schemas.microsoft.com/office/drawing/2014/main" id="{6A97CE81-B9C3-499A-BA01-F7EFE4E56553}"/>
              </a:ext>
            </a:extLst>
          </p:cNvPr>
          <p:cNvGrpSpPr/>
          <p:nvPr/>
        </p:nvGrpSpPr>
        <p:grpSpPr>
          <a:xfrm>
            <a:off x="9125174" y="11225"/>
            <a:ext cx="3066826" cy="675443"/>
            <a:chOff x="8873657" y="-99937"/>
            <a:chExt cx="2924322" cy="675443"/>
          </a:xfrm>
        </p:grpSpPr>
        <p:sp>
          <p:nvSpPr>
            <p:cNvPr id="6" name="Rectangle 5">
              <a:extLst>
                <a:ext uri="{FF2B5EF4-FFF2-40B4-BE49-F238E27FC236}">
                  <a16:creationId xmlns:a16="http://schemas.microsoft.com/office/drawing/2014/main" id="{2B58CA28-6CC8-488F-AB77-B33003431008}"/>
                </a:ext>
              </a:extLst>
            </p:cNvPr>
            <p:cNvSpPr/>
            <p:nvPr/>
          </p:nvSpPr>
          <p:spPr>
            <a:xfrm>
              <a:off x="8873657" y="-99937"/>
              <a:ext cx="2897136" cy="457200"/>
            </a:xfrm>
            <a:prstGeom prst="rect">
              <a:avLst/>
            </a:prstGeom>
            <a:solidFill>
              <a:schemeClr val="bg1"/>
            </a:solidFill>
            <a:ln w="190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457200" rIns="274320" rtlCol="0" anchor="ctr"/>
            <a:lstStyle/>
            <a:p>
              <a:endParaRPr lang="en-US" sz="1400" dirty="0">
                <a:solidFill>
                  <a:schemeClr val="tx1"/>
                </a:solidFill>
              </a:endParaRPr>
            </a:p>
          </p:txBody>
        </p:sp>
        <p:grpSp>
          <p:nvGrpSpPr>
            <p:cNvPr id="7" name="Group 133">
              <a:extLst>
                <a:ext uri="{FF2B5EF4-FFF2-40B4-BE49-F238E27FC236}">
                  <a16:creationId xmlns:a16="http://schemas.microsoft.com/office/drawing/2014/main" id="{0B21F679-40AB-4AC0-8166-48C114093B3B}"/>
                </a:ext>
              </a:extLst>
            </p:cNvPr>
            <p:cNvGrpSpPr>
              <a:grpSpLocks noChangeAspect="1"/>
            </p:cNvGrpSpPr>
            <p:nvPr/>
          </p:nvGrpSpPr>
          <p:grpSpPr bwMode="auto">
            <a:xfrm>
              <a:off x="8986398" y="29524"/>
              <a:ext cx="422136" cy="545982"/>
              <a:chOff x="5394" y="2926"/>
              <a:chExt cx="559" cy="723"/>
            </a:xfrm>
            <a:solidFill>
              <a:srgbClr val="000000"/>
            </a:solidFill>
          </p:grpSpPr>
          <p:sp>
            <p:nvSpPr>
              <p:cNvPr id="9" name="Freeform 134">
                <a:extLst>
                  <a:ext uri="{FF2B5EF4-FFF2-40B4-BE49-F238E27FC236}">
                    <a16:creationId xmlns:a16="http://schemas.microsoft.com/office/drawing/2014/main" id="{096EF8CF-44FC-41F7-B74D-9A4A4230AAFE}"/>
                  </a:ext>
                </a:extLst>
              </p:cNvPr>
              <p:cNvSpPr>
                <a:spLocks/>
              </p:cNvSpPr>
              <p:nvPr/>
            </p:nvSpPr>
            <p:spPr bwMode="auto">
              <a:xfrm>
                <a:off x="5650" y="2995"/>
                <a:ext cx="285" cy="249"/>
              </a:xfrm>
              <a:custGeom>
                <a:avLst/>
                <a:gdLst>
                  <a:gd name="T0" fmla="*/ 90 w 192"/>
                  <a:gd name="T1" fmla="*/ 168 h 168"/>
                  <a:gd name="T2" fmla="*/ 87 w 192"/>
                  <a:gd name="T3" fmla="*/ 168 h 168"/>
                  <a:gd name="T4" fmla="*/ 84 w 192"/>
                  <a:gd name="T5" fmla="*/ 162 h 168"/>
                  <a:gd name="T6" fmla="*/ 84 w 192"/>
                  <a:gd name="T7" fmla="*/ 120 h 168"/>
                  <a:gd name="T8" fmla="*/ 72 w 192"/>
                  <a:gd name="T9" fmla="*/ 120 h 168"/>
                  <a:gd name="T10" fmla="*/ 72 w 192"/>
                  <a:gd name="T11" fmla="*/ 108 h 168"/>
                  <a:gd name="T12" fmla="*/ 90 w 192"/>
                  <a:gd name="T13" fmla="*/ 108 h 168"/>
                  <a:gd name="T14" fmla="*/ 96 w 192"/>
                  <a:gd name="T15" fmla="*/ 114 h 168"/>
                  <a:gd name="T16" fmla="*/ 96 w 192"/>
                  <a:gd name="T17" fmla="*/ 148 h 168"/>
                  <a:gd name="T18" fmla="*/ 138 w 192"/>
                  <a:gd name="T19" fmla="*/ 110 h 168"/>
                  <a:gd name="T20" fmla="*/ 142 w 192"/>
                  <a:gd name="T21" fmla="*/ 108 h 168"/>
                  <a:gd name="T22" fmla="*/ 180 w 192"/>
                  <a:gd name="T23" fmla="*/ 108 h 168"/>
                  <a:gd name="T24" fmla="*/ 180 w 192"/>
                  <a:gd name="T25" fmla="*/ 12 h 168"/>
                  <a:gd name="T26" fmla="*/ 12 w 192"/>
                  <a:gd name="T27" fmla="*/ 12 h 168"/>
                  <a:gd name="T28" fmla="*/ 12 w 192"/>
                  <a:gd name="T29" fmla="*/ 54 h 168"/>
                  <a:gd name="T30" fmla="*/ 0 w 192"/>
                  <a:gd name="T31" fmla="*/ 54 h 168"/>
                  <a:gd name="T32" fmla="*/ 0 w 192"/>
                  <a:gd name="T33" fmla="*/ 6 h 168"/>
                  <a:gd name="T34" fmla="*/ 6 w 192"/>
                  <a:gd name="T35" fmla="*/ 0 h 168"/>
                  <a:gd name="T36" fmla="*/ 186 w 192"/>
                  <a:gd name="T37" fmla="*/ 0 h 168"/>
                  <a:gd name="T38" fmla="*/ 192 w 192"/>
                  <a:gd name="T39" fmla="*/ 6 h 168"/>
                  <a:gd name="T40" fmla="*/ 192 w 192"/>
                  <a:gd name="T41" fmla="*/ 114 h 168"/>
                  <a:gd name="T42" fmla="*/ 186 w 192"/>
                  <a:gd name="T43" fmla="*/ 120 h 168"/>
                  <a:gd name="T44" fmla="*/ 144 w 192"/>
                  <a:gd name="T45" fmla="*/ 120 h 168"/>
                  <a:gd name="T46" fmla="*/ 94 w 192"/>
                  <a:gd name="T47" fmla="*/ 166 h 168"/>
                  <a:gd name="T48" fmla="*/ 90 w 192"/>
                  <a:gd name="T49"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2" h="168">
                    <a:moveTo>
                      <a:pt x="90" y="168"/>
                    </a:moveTo>
                    <a:cubicBezTo>
                      <a:pt x="89" y="168"/>
                      <a:pt x="88" y="168"/>
                      <a:pt x="87" y="168"/>
                    </a:cubicBezTo>
                    <a:cubicBezTo>
                      <a:pt x="85" y="167"/>
                      <a:pt x="84" y="164"/>
                      <a:pt x="84" y="162"/>
                    </a:cubicBezTo>
                    <a:cubicBezTo>
                      <a:pt x="84" y="120"/>
                      <a:pt x="84" y="120"/>
                      <a:pt x="84" y="120"/>
                    </a:cubicBezTo>
                    <a:cubicBezTo>
                      <a:pt x="72" y="120"/>
                      <a:pt x="72" y="120"/>
                      <a:pt x="72" y="120"/>
                    </a:cubicBezTo>
                    <a:cubicBezTo>
                      <a:pt x="72" y="108"/>
                      <a:pt x="72" y="108"/>
                      <a:pt x="72" y="108"/>
                    </a:cubicBezTo>
                    <a:cubicBezTo>
                      <a:pt x="90" y="108"/>
                      <a:pt x="90" y="108"/>
                      <a:pt x="90" y="108"/>
                    </a:cubicBezTo>
                    <a:cubicBezTo>
                      <a:pt x="93" y="108"/>
                      <a:pt x="96" y="111"/>
                      <a:pt x="96" y="114"/>
                    </a:cubicBezTo>
                    <a:cubicBezTo>
                      <a:pt x="96" y="148"/>
                      <a:pt x="96" y="148"/>
                      <a:pt x="96" y="148"/>
                    </a:cubicBezTo>
                    <a:cubicBezTo>
                      <a:pt x="138" y="110"/>
                      <a:pt x="138" y="110"/>
                      <a:pt x="138" y="110"/>
                    </a:cubicBezTo>
                    <a:cubicBezTo>
                      <a:pt x="139" y="109"/>
                      <a:pt x="140" y="108"/>
                      <a:pt x="142" y="108"/>
                    </a:cubicBezTo>
                    <a:cubicBezTo>
                      <a:pt x="180" y="108"/>
                      <a:pt x="180" y="108"/>
                      <a:pt x="180" y="108"/>
                    </a:cubicBezTo>
                    <a:cubicBezTo>
                      <a:pt x="180" y="12"/>
                      <a:pt x="180" y="12"/>
                      <a:pt x="180" y="12"/>
                    </a:cubicBezTo>
                    <a:cubicBezTo>
                      <a:pt x="12" y="12"/>
                      <a:pt x="12" y="12"/>
                      <a:pt x="12" y="12"/>
                    </a:cubicBezTo>
                    <a:cubicBezTo>
                      <a:pt x="12" y="54"/>
                      <a:pt x="12" y="54"/>
                      <a:pt x="12" y="54"/>
                    </a:cubicBezTo>
                    <a:cubicBezTo>
                      <a:pt x="0" y="54"/>
                      <a:pt x="0" y="54"/>
                      <a:pt x="0" y="54"/>
                    </a:cubicBezTo>
                    <a:cubicBezTo>
                      <a:pt x="0" y="6"/>
                      <a:pt x="0" y="6"/>
                      <a:pt x="0" y="6"/>
                    </a:cubicBezTo>
                    <a:cubicBezTo>
                      <a:pt x="0" y="3"/>
                      <a:pt x="3" y="0"/>
                      <a:pt x="6" y="0"/>
                    </a:cubicBezTo>
                    <a:cubicBezTo>
                      <a:pt x="186" y="0"/>
                      <a:pt x="186" y="0"/>
                      <a:pt x="186" y="0"/>
                    </a:cubicBezTo>
                    <a:cubicBezTo>
                      <a:pt x="189" y="0"/>
                      <a:pt x="192" y="3"/>
                      <a:pt x="192" y="6"/>
                    </a:cubicBezTo>
                    <a:cubicBezTo>
                      <a:pt x="192" y="114"/>
                      <a:pt x="192" y="114"/>
                      <a:pt x="192" y="114"/>
                    </a:cubicBezTo>
                    <a:cubicBezTo>
                      <a:pt x="192" y="117"/>
                      <a:pt x="189" y="120"/>
                      <a:pt x="186" y="120"/>
                    </a:cubicBezTo>
                    <a:cubicBezTo>
                      <a:pt x="144" y="120"/>
                      <a:pt x="144" y="120"/>
                      <a:pt x="144" y="120"/>
                    </a:cubicBezTo>
                    <a:cubicBezTo>
                      <a:pt x="94" y="166"/>
                      <a:pt x="94" y="166"/>
                      <a:pt x="94" y="166"/>
                    </a:cubicBezTo>
                    <a:cubicBezTo>
                      <a:pt x="93" y="167"/>
                      <a:pt x="91" y="168"/>
                      <a:pt x="90"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0" name="Rectangle 135">
                <a:extLst>
                  <a:ext uri="{FF2B5EF4-FFF2-40B4-BE49-F238E27FC236}">
                    <a16:creationId xmlns:a16="http://schemas.microsoft.com/office/drawing/2014/main" id="{4E48F970-E59B-4FF0-A578-5B54997B4415}"/>
                  </a:ext>
                </a:extLst>
              </p:cNvPr>
              <p:cNvSpPr>
                <a:spLocks noChangeArrowheads="1"/>
              </p:cNvSpPr>
              <p:nvPr/>
            </p:nvSpPr>
            <p:spPr bwMode="auto">
              <a:xfrm>
                <a:off x="5846" y="3084"/>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1" name="Rectangle 136">
                <a:extLst>
                  <a:ext uri="{FF2B5EF4-FFF2-40B4-BE49-F238E27FC236}">
                    <a16:creationId xmlns:a16="http://schemas.microsoft.com/office/drawing/2014/main" id="{77C98475-540C-4FB7-B058-4CCB13C17047}"/>
                  </a:ext>
                </a:extLst>
              </p:cNvPr>
              <p:cNvSpPr>
                <a:spLocks noChangeArrowheads="1"/>
              </p:cNvSpPr>
              <p:nvPr/>
            </p:nvSpPr>
            <p:spPr bwMode="auto">
              <a:xfrm>
                <a:off x="5793" y="3084"/>
                <a:ext cx="17"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2" name="Rectangle 137">
                <a:extLst>
                  <a:ext uri="{FF2B5EF4-FFF2-40B4-BE49-F238E27FC236}">
                    <a16:creationId xmlns:a16="http://schemas.microsoft.com/office/drawing/2014/main" id="{3A55F756-D60B-4069-A5B6-60C789B42509}"/>
                  </a:ext>
                </a:extLst>
              </p:cNvPr>
              <p:cNvSpPr>
                <a:spLocks noChangeArrowheads="1"/>
              </p:cNvSpPr>
              <p:nvPr/>
            </p:nvSpPr>
            <p:spPr bwMode="auto">
              <a:xfrm>
                <a:off x="5935" y="3631"/>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3" name="Freeform 138">
                <a:extLst>
                  <a:ext uri="{FF2B5EF4-FFF2-40B4-BE49-F238E27FC236}">
                    <a16:creationId xmlns:a16="http://schemas.microsoft.com/office/drawing/2014/main" id="{9F41334F-019F-4A5A-BF4E-50CDE91E5C99}"/>
                  </a:ext>
                </a:extLst>
              </p:cNvPr>
              <p:cNvSpPr>
                <a:spLocks noEditPoints="1"/>
              </p:cNvSpPr>
              <p:nvPr/>
            </p:nvSpPr>
            <p:spPr bwMode="auto">
              <a:xfrm>
                <a:off x="5394" y="2926"/>
                <a:ext cx="285" cy="302"/>
              </a:xfrm>
              <a:custGeom>
                <a:avLst/>
                <a:gdLst>
                  <a:gd name="T0" fmla="*/ 186 w 192"/>
                  <a:gd name="T1" fmla="*/ 204 h 204"/>
                  <a:gd name="T2" fmla="*/ 6 w 192"/>
                  <a:gd name="T3" fmla="*/ 204 h 204"/>
                  <a:gd name="T4" fmla="*/ 0 w 192"/>
                  <a:gd name="T5" fmla="*/ 198 h 204"/>
                  <a:gd name="T6" fmla="*/ 0 w 192"/>
                  <a:gd name="T7" fmla="*/ 168 h 204"/>
                  <a:gd name="T8" fmla="*/ 25 w 192"/>
                  <a:gd name="T9" fmla="*/ 147 h 204"/>
                  <a:gd name="T10" fmla="*/ 66 w 192"/>
                  <a:gd name="T11" fmla="*/ 128 h 204"/>
                  <a:gd name="T12" fmla="*/ 66 w 192"/>
                  <a:gd name="T13" fmla="*/ 111 h 204"/>
                  <a:gd name="T14" fmla="*/ 54 w 192"/>
                  <a:gd name="T15" fmla="*/ 83 h 204"/>
                  <a:gd name="T16" fmla="*/ 45 w 192"/>
                  <a:gd name="T17" fmla="*/ 66 h 204"/>
                  <a:gd name="T18" fmla="*/ 52 w 192"/>
                  <a:gd name="T19" fmla="*/ 50 h 204"/>
                  <a:gd name="T20" fmla="*/ 49 w 192"/>
                  <a:gd name="T21" fmla="*/ 22 h 204"/>
                  <a:gd name="T22" fmla="*/ 61 w 192"/>
                  <a:gd name="T23" fmla="*/ 18 h 204"/>
                  <a:gd name="T24" fmla="*/ 101 w 192"/>
                  <a:gd name="T25" fmla="*/ 0 h 204"/>
                  <a:gd name="T26" fmla="*/ 142 w 192"/>
                  <a:gd name="T27" fmla="*/ 23 h 204"/>
                  <a:gd name="T28" fmla="*/ 139 w 192"/>
                  <a:gd name="T29" fmla="*/ 51 h 204"/>
                  <a:gd name="T30" fmla="*/ 142 w 192"/>
                  <a:gd name="T31" fmla="*/ 54 h 204"/>
                  <a:gd name="T32" fmla="*/ 144 w 192"/>
                  <a:gd name="T33" fmla="*/ 65 h 204"/>
                  <a:gd name="T34" fmla="*/ 137 w 192"/>
                  <a:gd name="T35" fmla="*/ 82 h 204"/>
                  <a:gd name="T36" fmla="*/ 126 w 192"/>
                  <a:gd name="T37" fmla="*/ 111 h 204"/>
                  <a:gd name="T38" fmla="*/ 126 w 192"/>
                  <a:gd name="T39" fmla="*/ 128 h 204"/>
                  <a:gd name="T40" fmla="*/ 167 w 192"/>
                  <a:gd name="T41" fmla="*/ 147 h 204"/>
                  <a:gd name="T42" fmla="*/ 192 w 192"/>
                  <a:gd name="T43" fmla="*/ 168 h 204"/>
                  <a:gd name="T44" fmla="*/ 192 w 192"/>
                  <a:gd name="T45" fmla="*/ 198 h 204"/>
                  <a:gd name="T46" fmla="*/ 186 w 192"/>
                  <a:gd name="T47" fmla="*/ 204 h 204"/>
                  <a:gd name="T48" fmla="*/ 12 w 192"/>
                  <a:gd name="T49" fmla="*/ 192 h 204"/>
                  <a:gd name="T50" fmla="*/ 180 w 192"/>
                  <a:gd name="T51" fmla="*/ 192 h 204"/>
                  <a:gd name="T52" fmla="*/ 180 w 192"/>
                  <a:gd name="T53" fmla="*/ 169 h 204"/>
                  <a:gd name="T54" fmla="*/ 118 w 192"/>
                  <a:gd name="T55" fmla="*/ 138 h 204"/>
                  <a:gd name="T56" fmla="*/ 114 w 192"/>
                  <a:gd name="T57" fmla="*/ 132 h 204"/>
                  <a:gd name="T58" fmla="*/ 114 w 192"/>
                  <a:gd name="T59" fmla="*/ 108 h 204"/>
                  <a:gd name="T60" fmla="*/ 118 w 192"/>
                  <a:gd name="T61" fmla="*/ 102 h 204"/>
                  <a:gd name="T62" fmla="*/ 118 w 192"/>
                  <a:gd name="T63" fmla="*/ 102 h 204"/>
                  <a:gd name="T64" fmla="*/ 125 w 192"/>
                  <a:gd name="T65" fmla="*/ 78 h 204"/>
                  <a:gd name="T66" fmla="*/ 130 w 192"/>
                  <a:gd name="T67" fmla="*/ 72 h 204"/>
                  <a:gd name="T68" fmla="*/ 132 w 192"/>
                  <a:gd name="T69" fmla="*/ 61 h 204"/>
                  <a:gd name="T70" fmla="*/ 131 w 192"/>
                  <a:gd name="T71" fmla="*/ 60 h 204"/>
                  <a:gd name="T72" fmla="*/ 125 w 192"/>
                  <a:gd name="T73" fmla="*/ 54 h 204"/>
                  <a:gd name="T74" fmla="*/ 127 w 192"/>
                  <a:gd name="T75" fmla="*/ 48 h 204"/>
                  <a:gd name="T76" fmla="*/ 130 w 192"/>
                  <a:gd name="T77" fmla="*/ 25 h 204"/>
                  <a:gd name="T78" fmla="*/ 101 w 192"/>
                  <a:gd name="T79" fmla="*/ 12 h 204"/>
                  <a:gd name="T80" fmla="*/ 71 w 192"/>
                  <a:gd name="T81" fmla="*/ 25 h 204"/>
                  <a:gd name="T82" fmla="*/ 64 w 192"/>
                  <a:gd name="T83" fmla="*/ 30 h 204"/>
                  <a:gd name="T84" fmla="*/ 58 w 192"/>
                  <a:gd name="T85" fmla="*/ 30 h 204"/>
                  <a:gd name="T86" fmla="*/ 63 w 192"/>
                  <a:gd name="T87" fmla="*/ 46 h 204"/>
                  <a:gd name="T88" fmla="*/ 66 w 192"/>
                  <a:gd name="T89" fmla="*/ 54 h 204"/>
                  <a:gd name="T90" fmla="*/ 60 w 192"/>
                  <a:gd name="T91" fmla="*/ 60 h 204"/>
                  <a:gd name="T92" fmla="*/ 57 w 192"/>
                  <a:gd name="T93" fmla="*/ 66 h 204"/>
                  <a:gd name="T94" fmla="*/ 60 w 192"/>
                  <a:gd name="T95" fmla="*/ 72 h 204"/>
                  <a:gd name="T96" fmla="*/ 66 w 192"/>
                  <a:gd name="T97" fmla="*/ 78 h 204"/>
                  <a:gd name="T98" fmla="*/ 74 w 192"/>
                  <a:gd name="T99" fmla="*/ 102 h 204"/>
                  <a:gd name="T100" fmla="*/ 78 w 192"/>
                  <a:gd name="T101" fmla="*/ 108 h 204"/>
                  <a:gd name="T102" fmla="*/ 78 w 192"/>
                  <a:gd name="T103" fmla="*/ 132 h 204"/>
                  <a:gd name="T104" fmla="*/ 74 w 192"/>
                  <a:gd name="T105" fmla="*/ 138 h 204"/>
                  <a:gd name="T106" fmla="*/ 12 w 192"/>
                  <a:gd name="T107" fmla="*/ 169 h 204"/>
                  <a:gd name="T108" fmla="*/ 12 w 192"/>
                  <a:gd name="T109" fmla="*/ 192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2" h="204">
                    <a:moveTo>
                      <a:pt x="186" y="204"/>
                    </a:moveTo>
                    <a:cubicBezTo>
                      <a:pt x="6" y="204"/>
                      <a:pt x="6" y="204"/>
                      <a:pt x="6" y="204"/>
                    </a:cubicBezTo>
                    <a:cubicBezTo>
                      <a:pt x="3" y="204"/>
                      <a:pt x="0" y="201"/>
                      <a:pt x="0" y="198"/>
                    </a:cubicBezTo>
                    <a:cubicBezTo>
                      <a:pt x="0" y="168"/>
                      <a:pt x="0" y="168"/>
                      <a:pt x="0" y="168"/>
                    </a:cubicBezTo>
                    <a:cubicBezTo>
                      <a:pt x="0" y="164"/>
                      <a:pt x="2" y="159"/>
                      <a:pt x="25" y="147"/>
                    </a:cubicBezTo>
                    <a:cubicBezTo>
                      <a:pt x="36" y="141"/>
                      <a:pt x="51" y="134"/>
                      <a:pt x="66" y="128"/>
                    </a:cubicBezTo>
                    <a:cubicBezTo>
                      <a:pt x="66" y="111"/>
                      <a:pt x="66" y="111"/>
                      <a:pt x="66" y="111"/>
                    </a:cubicBezTo>
                    <a:cubicBezTo>
                      <a:pt x="61" y="108"/>
                      <a:pt x="55" y="100"/>
                      <a:pt x="54" y="83"/>
                    </a:cubicBezTo>
                    <a:cubicBezTo>
                      <a:pt x="48" y="80"/>
                      <a:pt x="45" y="74"/>
                      <a:pt x="45" y="66"/>
                    </a:cubicBezTo>
                    <a:cubicBezTo>
                      <a:pt x="45" y="59"/>
                      <a:pt x="48" y="53"/>
                      <a:pt x="52" y="50"/>
                    </a:cubicBezTo>
                    <a:cubicBezTo>
                      <a:pt x="48" y="42"/>
                      <a:pt x="43" y="30"/>
                      <a:pt x="49" y="22"/>
                    </a:cubicBezTo>
                    <a:cubicBezTo>
                      <a:pt x="52" y="19"/>
                      <a:pt x="56" y="17"/>
                      <a:pt x="61" y="18"/>
                    </a:cubicBezTo>
                    <a:cubicBezTo>
                      <a:pt x="68" y="5"/>
                      <a:pt x="86" y="0"/>
                      <a:pt x="101" y="0"/>
                    </a:cubicBezTo>
                    <a:cubicBezTo>
                      <a:pt x="117" y="0"/>
                      <a:pt x="138" y="6"/>
                      <a:pt x="142" y="23"/>
                    </a:cubicBezTo>
                    <a:cubicBezTo>
                      <a:pt x="145" y="34"/>
                      <a:pt x="141" y="44"/>
                      <a:pt x="139" y="51"/>
                    </a:cubicBezTo>
                    <a:cubicBezTo>
                      <a:pt x="140" y="52"/>
                      <a:pt x="141" y="53"/>
                      <a:pt x="142" y="54"/>
                    </a:cubicBezTo>
                    <a:cubicBezTo>
                      <a:pt x="143" y="57"/>
                      <a:pt x="144" y="61"/>
                      <a:pt x="144" y="65"/>
                    </a:cubicBezTo>
                    <a:cubicBezTo>
                      <a:pt x="144" y="72"/>
                      <a:pt x="142" y="79"/>
                      <a:pt x="137" y="82"/>
                    </a:cubicBezTo>
                    <a:cubicBezTo>
                      <a:pt x="136" y="100"/>
                      <a:pt x="130" y="108"/>
                      <a:pt x="126" y="111"/>
                    </a:cubicBezTo>
                    <a:cubicBezTo>
                      <a:pt x="126" y="128"/>
                      <a:pt x="126" y="128"/>
                      <a:pt x="126" y="128"/>
                    </a:cubicBezTo>
                    <a:cubicBezTo>
                      <a:pt x="140" y="134"/>
                      <a:pt x="155" y="141"/>
                      <a:pt x="167" y="147"/>
                    </a:cubicBezTo>
                    <a:cubicBezTo>
                      <a:pt x="190" y="159"/>
                      <a:pt x="192" y="164"/>
                      <a:pt x="192" y="168"/>
                    </a:cubicBezTo>
                    <a:cubicBezTo>
                      <a:pt x="192" y="198"/>
                      <a:pt x="192" y="198"/>
                      <a:pt x="192" y="198"/>
                    </a:cubicBezTo>
                    <a:cubicBezTo>
                      <a:pt x="192" y="201"/>
                      <a:pt x="189" y="204"/>
                      <a:pt x="186" y="204"/>
                    </a:cubicBezTo>
                    <a:close/>
                    <a:moveTo>
                      <a:pt x="12" y="192"/>
                    </a:moveTo>
                    <a:cubicBezTo>
                      <a:pt x="180" y="192"/>
                      <a:pt x="180" y="192"/>
                      <a:pt x="180" y="192"/>
                    </a:cubicBezTo>
                    <a:cubicBezTo>
                      <a:pt x="180" y="169"/>
                      <a:pt x="180" y="169"/>
                      <a:pt x="180" y="169"/>
                    </a:cubicBezTo>
                    <a:cubicBezTo>
                      <a:pt x="175" y="164"/>
                      <a:pt x="149" y="150"/>
                      <a:pt x="118" y="138"/>
                    </a:cubicBezTo>
                    <a:cubicBezTo>
                      <a:pt x="115" y="137"/>
                      <a:pt x="114" y="134"/>
                      <a:pt x="114" y="132"/>
                    </a:cubicBezTo>
                    <a:cubicBezTo>
                      <a:pt x="114" y="108"/>
                      <a:pt x="114" y="108"/>
                      <a:pt x="114" y="108"/>
                    </a:cubicBezTo>
                    <a:cubicBezTo>
                      <a:pt x="114" y="106"/>
                      <a:pt x="115" y="103"/>
                      <a:pt x="118" y="102"/>
                    </a:cubicBezTo>
                    <a:cubicBezTo>
                      <a:pt x="118" y="102"/>
                      <a:pt x="118" y="102"/>
                      <a:pt x="118" y="102"/>
                    </a:cubicBezTo>
                    <a:cubicBezTo>
                      <a:pt x="118" y="102"/>
                      <a:pt x="125" y="98"/>
                      <a:pt x="125" y="78"/>
                    </a:cubicBezTo>
                    <a:cubicBezTo>
                      <a:pt x="125" y="75"/>
                      <a:pt x="127" y="72"/>
                      <a:pt x="130" y="72"/>
                    </a:cubicBezTo>
                    <a:cubicBezTo>
                      <a:pt x="132" y="71"/>
                      <a:pt x="133" y="65"/>
                      <a:pt x="132" y="61"/>
                    </a:cubicBezTo>
                    <a:cubicBezTo>
                      <a:pt x="131" y="60"/>
                      <a:pt x="131" y="60"/>
                      <a:pt x="131" y="60"/>
                    </a:cubicBezTo>
                    <a:cubicBezTo>
                      <a:pt x="127" y="60"/>
                      <a:pt x="125" y="57"/>
                      <a:pt x="125" y="54"/>
                    </a:cubicBezTo>
                    <a:cubicBezTo>
                      <a:pt x="125" y="52"/>
                      <a:pt x="125" y="51"/>
                      <a:pt x="127" y="48"/>
                    </a:cubicBezTo>
                    <a:cubicBezTo>
                      <a:pt x="129" y="43"/>
                      <a:pt x="133" y="34"/>
                      <a:pt x="130" y="25"/>
                    </a:cubicBezTo>
                    <a:cubicBezTo>
                      <a:pt x="128" y="17"/>
                      <a:pt x="114" y="12"/>
                      <a:pt x="101" y="12"/>
                    </a:cubicBezTo>
                    <a:cubicBezTo>
                      <a:pt x="87" y="12"/>
                      <a:pt x="73" y="17"/>
                      <a:pt x="71" y="25"/>
                    </a:cubicBezTo>
                    <a:cubicBezTo>
                      <a:pt x="70" y="29"/>
                      <a:pt x="67" y="31"/>
                      <a:pt x="64" y="30"/>
                    </a:cubicBezTo>
                    <a:cubicBezTo>
                      <a:pt x="60" y="29"/>
                      <a:pt x="58" y="30"/>
                      <a:pt x="58" y="30"/>
                    </a:cubicBezTo>
                    <a:cubicBezTo>
                      <a:pt x="58" y="31"/>
                      <a:pt x="58" y="35"/>
                      <a:pt x="63" y="46"/>
                    </a:cubicBezTo>
                    <a:cubicBezTo>
                      <a:pt x="65" y="50"/>
                      <a:pt x="66" y="52"/>
                      <a:pt x="66" y="54"/>
                    </a:cubicBezTo>
                    <a:cubicBezTo>
                      <a:pt x="66" y="57"/>
                      <a:pt x="63" y="60"/>
                      <a:pt x="60" y="60"/>
                    </a:cubicBezTo>
                    <a:cubicBezTo>
                      <a:pt x="58" y="60"/>
                      <a:pt x="57" y="64"/>
                      <a:pt x="57" y="66"/>
                    </a:cubicBezTo>
                    <a:cubicBezTo>
                      <a:pt x="57" y="69"/>
                      <a:pt x="58" y="72"/>
                      <a:pt x="60" y="72"/>
                    </a:cubicBezTo>
                    <a:cubicBezTo>
                      <a:pt x="63" y="72"/>
                      <a:pt x="66" y="75"/>
                      <a:pt x="66" y="78"/>
                    </a:cubicBezTo>
                    <a:cubicBezTo>
                      <a:pt x="66" y="98"/>
                      <a:pt x="74" y="102"/>
                      <a:pt x="74" y="102"/>
                    </a:cubicBezTo>
                    <a:cubicBezTo>
                      <a:pt x="76" y="103"/>
                      <a:pt x="78" y="105"/>
                      <a:pt x="78" y="108"/>
                    </a:cubicBezTo>
                    <a:cubicBezTo>
                      <a:pt x="78" y="132"/>
                      <a:pt x="78" y="132"/>
                      <a:pt x="78" y="132"/>
                    </a:cubicBezTo>
                    <a:cubicBezTo>
                      <a:pt x="78" y="134"/>
                      <a:pt x="76" y="137"/>
                      <a:pt x="74" y="138"/>
                    </a:cubicBezTo>
                    <a:cubicBezTo>
                      <a:pt x="43" y="150"/>
                      <a:pt x="16" y="164"/>
                      <a:pt x="12" y="169"/>
                    </a:cubicBezTo>
                    <a:lnTo>
                      <a:pt x="12" y="1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grpSp>
        <p:sp>
          <p:nvSpPr>
            <p:cNvPr id="8" name="TextBox 7">
              <a:extLst>
                <a:ext uri="{FF2B5EF4-FFF2-40B4-BE49-F238E27FC236}">
                  <a16:creationId xmlns:a16="http://schemas.microsoft.com/office/drawing/2014/main" id="{B7B839EA-7D6E-4C0C-9F38-629610EAC88A}"/>
                </a:ext>
              </a:extLst>
            </p:cNvPr>
            <p:cNvSpPr txBox="1"/>
            <p:nvPr/>
          </p:nvSpPr>
          <p:spPr>
            <a:xfrm>
              <a:off x="9481029" y="-99936"/>
              <a:ext cx="2316950" cy="419414"/>
            </a:xfrm>
            <a:prstGeom prst="rect">
              <a:avLst/>
            </a:prstGeom>
            <a:noFill/>
          </p:spPr>
          <p:txBody>
            <a:bodyPr wrap="none" lIns="91440" anchor="ctr">
              <a:noAutofit/>
            </a:bodyPr>
            <a:lstStyle/>
            <a:p>
              <a:r>
                <a:rPr lang="en-US" sz="1400" dirty="0"/>
                <a:t>Josh Walker</a:t>
              </a:r>
            </a:p>
          </p:txBody>
        </p:sp>
      </p:grpSp>
    </p:spTree>
    <p:extLst>
      <p:ext uri="{BB962C8B-B14F-4D97-AF65-F5344CB8AC3E}">
        <p14:creationId xmlns:p14="http://schemas.microsoft.com/office/powerpoint/2010/main" val="1110962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8E0ED-5212-44A4-A212-BB45FF3C4FF8}"/>
              </a:ext>
            </a:extLst>
          </p:cNvPr>
          <p:cNvSpPr>
            <a:spLocks noGrp="1"/>
          </p:cNvSpPr>
          <p:nvPr>
            <p:ph type="title"/>
          </p:nvPr>
        </p:nvSpPr>
        <p:spPr/>
        <p:txBody>
          <a:bodyPr/>
          <a:lstStyle/>
          <a:p>
            <a:r>
              <a:rPr lang="en-US" dirty="0"/>
              <a:t>Workgroup Leads Responsibilities</a:t>
            </a:r>
          </a:p>
        </p:txBody>
      </p:sp>
      <p:sp>
        <p:nvSpPr>
          <p:cNvPr id="3" name="Text Placeholder 2">
            <a:extLst>
              <a:ext uri="{FF2B5EF4-FFF2-40B4-BE49-F238E27FC236}">
                <a16:creationId xmlns:a16="http://schemas.microsoft.com/office/drawing/2014/main" id="{20445D25-900F-402E-BFCD-C5A244C0B07F}"/>
              </a:ext>
            </a:extLst>
          </p:cNvPr>
          <p:cNvSpPr>
            <a:spLocks noGrp="1"/>
          </p:cNvSpPr>
          <p:nvPr>
            <p:ph type="body" sz="quarter" idx="10"/>
          </p:nvPr>
        </p:nvSpPr>
        <p:spPr/>
        <p:txBody>
          <a:bodyPr/>
          <a:lstStyle/>
          <a:p>
            <a:pPr marL="342900" marR="0" lvl="0" indent="-342900">
              <a:lnSpc>
                <a:spcPct val="107000"/>
              </a:lnSpc>
              <a:spcBef>
                <a:spcPts val="0"/>
              </a:spcBef>
              <a:spcAft>
                <a:spcPts val="0"/>
              </a:spcAft>
              <a:buFont typeface="Arial" panose="020B0604020202020204" pitchFamily="34" charset="0"/>
              <a:buChar char="•"/>
            </a:pPr>
            <a:r>
              <a:rPr lang="en-US" sz="2000" b="0" dirty="0">
                <a:effectLst/>
                <a:latin typeface="+mn-lt"/>
                <a:ea typeface="Calibri" panose="020F0502020204030204" pitchFamily="34" charset="0"/>
                <a:cs typeface="Times New Roman" panose="02020603050405020304" pitchFamily="18" charset="0"/>
              </a:rPr>
              <a:t>Lead and coordinate the planning work of the workgroups</a:t>
            </a:r>
          </a:p>
          <a:p>
            <a:pPr marL="342900" marR="0" lvl="0" indent="-342900">
              <a:lnSpc>
                <a:spcPct val="107000"/>
              </a:lnSpc>
              <a:spcBef>
                <a:spcPts val="0"/>
              </a:spcBef>
              <a:spcAft>
                <a:spcPts val="0"/>
              </a:spcAft>
              <a:buFont typeface="Arial" panose="020B0604020202020204" pitchFamily="34" charset="0"/>
              <a:buChar char="•"/>
            </a:pPr>
            <a:r>
              <a:rPr lang="en-US" sz="2000" b="0" dirty="0">
                <a:effectLst/>
                <a:latin typeface="+mn-lt"/>
                <a:ea typeface="Calibri" panose="020F0502020204030204" pitchFamily="34" charset="0"/>
                <a:cs typeface="Times New Roman" panose="02020603050405020304" pitchFamily="18" charset="0"/>
              </a:rPr>
              <a:t>Recruit and maintain WG members (8-12 members per WG)</a:t>
            </a:r>
          </a:p>
          <a:p>
            <a:pPr marL="342900" marR="0" lvl="0" indent="-342900">
              <a:lnSpc>
                <a:spcPct val="107000"/>
              </a:lnSpc>
              <a:spcBef>
                <a:spcPts val="0"/>
              </a:spcBef>
              <a:spcAft>
                <a:spcPts val="0"/>
              </a:spcAft>
              <a:buFont typeface="Arial" panose="020B0604020202020204" pitchFamily="34" charset="0"/>
              <a:buChar char="•"/>
            </a:pPr>
            <a:r>
              <a:rPr lang="en-US" sz="2000" b="0" dirty="0">
                <a:effectLst/>
                <a:latin typeface="+mn-lt"/>
                <a:ea typeface="Calibri" panose="020F0502020204030204" pitchFamily="34" charset="0"/>
                <a:cs typeface="Times New Roman" panose="02020603050405020304" pitchFamily="18" charset="0"/>
              </a:rPr>
              <a:t>Workgroups led by state staff and community representative (Workgroup Leads)</a:t>
            </a:r>
          </a:p>
          <a:p>
            <a:pPr marL="342900" marR="0" lvl="0" indent="-342900">
              <a:lnSpc>
                <a:spcPct val="107000"/>
              </a:lnSpc>
              <a:spcBef>
                <a:spcPts val="0"/>
              </a:spcBef>
              <a:spcAft>
                <a:spcPts val="0"/>
              </a:spcAft>
              <a:buFont typeface="Arial" panose="020B0604020202020204" pitchFamily="34" charset="0"/>
              <a:buChar char="•"/>
            </a:pPr>
            <a:r>
              <a:rPr lang="en-US" sz="2000" b="0" dirty="0">
                <a:effectLst/>
                <a:latin typeface="+mn-lt"/>
                <a:ea typeface="Calibri" panose="020F0502020204030204" pitchFamily="34" charset="0"/>
                <a:cs typeface="Times New Roman" panose="02020603050405020304" pitchFamily="18" charset="0"/>
              </a:rPr>
              <a:t>Workgroups members can include state staff, NC Strategic Plan Housing Leadership Committee members, and other stakeholders</a:t>
            </a:r>
          </a:p>
          <a:p>
            <a:pPr marL="342900" marR="0" lvl="0" indent="-342900">
              <a:lnSpc>
                <a:spcPct val="107000"/>
              </a:lnSpc>
              <a:spcBef>
                <a:spcPts val="0"/>
              </a:spcBef>
              <a:spcAft>
                <a:spcPts val="0"/>
              </a:spcAft>
              <a:buFont typeface="Arial" panose="020B0604020202020204" pitchFamily="34" charset="0"/>
              <a:buChar char="•"/>
            </a:pPr>
            <a:r>
              <a:rPr lang="en-US" sz="2000" b="0" dirty="0">
                <a:effectLst/>
                <a:latin typeface="+mn-lt"/>
                <a:ea typeface="Calibri" panose="020F0502020204030204" pitchFamily="34" charset="0"/>
                <a:cs typeface="Times New Roman" panose="02020603050405020304" pitchFamily="18" charset="0"/>
              </a:rPr>
              <a:t>Convene WG call to organize planning work (i.e. schedule/determine cadence of calls)</a:t>
            </a:r>
          </a:p>
          <a:p>
            <a:pPr marL="342900" marR="0" lvl="0" indent="-342900">
              <a:lnSpc>
                <a:spcPct val="107000"/>
              </a:lnSpc>
              <a:spcBef>
                <a:spcPts val="0"/>
              </a:spcBef>
              <a:spcAft>
                <a:spcPts val="0"/>
              </a:spcAft>
              <a:buFont typeface="Arial" panose="020B0604020202020204" pitchFamily="34" charset="0"/>
              <a:buChar char="•"/>
            </a:pPr>
            <a:r>
              <a:rPr lang="en-US" sz="2000" b="0" dirty="0">
                <a:effectLst/>
                <a:latin typeface="+mn-lt"/>
                <a:ea typeface="Calibri" panose="020F0502020204030204" pitchFamily="34" charset="0"/>
                <a:cs typeface="Times New Roman" panose="02020603050405020304" pitchFamily="18" charset="0"/>
              </a:rPr>
              <a:t>Track and report on progress in accomplishing Strategies laid out in the </a:t>
            </a:r>
            <a:r>
              <a:rPr lang="en-US" sz="2000" b="0" dirty="0">
                <a:effectLst/>
                <a:latin typeface="+mn-lt"/>
                <a:ea typeface="Calibri" panose="020F0502020204030204" pitchFamily="34" charset="0"/>
                <a:cs typeface="Times New Roman" panose="02020603050405020304" pitchFamily="18" charset="0"/>
                <a:hlinkClick r:id="rId2"/>
              </a:rPr>
              <a:t>Year 1 Action Plan</a:t>
            </a:r>
            <a:r>
              <a:rPr lang="en-US" sz="2000" b="0" dirty="0">
                <a:effectLst/>
                <a:latin typeface="+mn-lt"/>
                <a:ea typeface="Calibri" panose="020F0502020204030204" pitchFamily="34" charset="0"/>
                <a:cs typeface="Times New Roman" panose="02020603050405020304" pitchFamily="18" charset="0"/>
              </a:rPr>
              <a:t> by the 10</a:t>
            </a:r>
            <a:r>
              <a:rPr lang="en-US" sz="2000" b="0" baseline="30000" dirty="0">
                <a:effectLst/>
                <a:latin typeface="+mn-lt"/>
                <a:ea typeface="Calibri" panose="020F0502020204030204" pitchFamily="34" charset="0"/>
                <a:cs typeface="Times New Roman" panose="02020603050405020304" pitchFamily="18" charset="0"/>
              </a:rPr>
              <a:t>th</a:t>
            </a:r>
            <a:r>
              <a:rPr lang="en-US" sz="2000" b="0" dirty="0">
                <a:effectLst/>
                <a:latin typeface="+mn-lt"/>
                <a:ea typeface="Calibri" panose="020F0502020204030204" pitchFamily="34" charset="0"/>
                <a:cs typeface="Times New Roman" panose="02020603050405020304" pitchFamily="18" charset="0"/>
              </a:rPr>
              <a:t> of each month</a:t>
            </a:r>
          </a:p>
          <a:p>
            <a:pPr marL="342900" marR="0" lvl="0" indent="-342900">
              <a:lnSpc>
                <a:spcPct val="107000"/>
              </a:lnSpc>
              <a:spcBef>
                <a:spcPts val="0"/>
              </a:spcBef>
              <a:spcAft>
                <a:spcPts val="0"/>
              </a:spcAft>
              <a:buFont typeface="Arial" panose="020B0604020202020204" pitchFamily="34" charset="0"/>
              <a:buChar char="•"/>
            </a:pPr>
            <a:r>
              <a:rPr lang="en-US" sz="2000" b="0" dirty="0">
                <a:effectLst/>
                <a:latin typeface="+mn-lt"/>
                <a:ea typeface="Calibri" panose="020F0502020204030204" pitchFamily="34" charset="0"/>
                <a:cs typeface="Times New Roman" panose="02020603050405020304" pitchFamily="18" charset="0"/>
              </a:rPr>
              <a:t>Report progress to HLC (at least quarterly)</a:t>
            </a:r>
          </a:p>
          <a:p>
            <a:pPr marL="342900" marR="0" lvl="0" indent="-342900">
              <a:lnSpc>
                <a:spcPct val="107000"/>
              </a:lnSpc>
              <a:spcBef>
                <a:spcPts val="0"/>
              </a:spcBef>
              <a:spcAft>
                <a:spcPts val="0"/>
              </a:spcAft>
              <a:buFont typeface="Arial" panose="020B0604020202020204" pitchFamily="34" charset="0"/>
              <a:buChar char="•"/>
            </a:pPr>
            <a:r>
              <a:rPr lang="en-US" sz="2000" b="0" dirty="0">
                <a:effectLst/>
                <a:latin typeface="+mn-lt"/>
                <a:ea typeface="Calibri" panose="020F0502020204030204" pitchFamily="34" charset="0"/>
                <a:cs typeface="Times New Roman" panose="02020603050405020304" pitchFamily="18" charset="0"/>
              </a:rPr>
              <a:t>Meet periodically with WG leads to support each other’s work</a:t>
            </a:r>
          </a:p>
          <a:p>
            <a:pPr marL="342900" indent="-342900">
              <a:buFont typeface="Arial" panose="020B0604020202020204" pitchFamily="34" charset="0"/>
              <a:buChar char="•"/>
            </a:pPr>
            <a:r>
              <a:rPr lang="en-US" sz="2000" b="1" dirty="0">
                <a:effectLst/>
                <a:latin typeface="+mn-lt"/>
                <a:ea typeface="Calibri" panose="020F0502020204030204" pitchFamily="34" charset="0"/>
                <a:cs typeface="Times New Roman" panose="02020603050405020304" pitchFamily="18" charset="0"/>
              </a:rPr>
              <a:t>TAC staff acts as support to workgroups and will assist in scheduling, notetaking, facilitation, providing resources and information, and by providing Zoom links for meetings</a:t>
            </a:r>
            <a:endParaRPr lang="en-US" sz="2000" dirty="0">
              <a:latin typeface="+mn-lt"/>
            </a:endParaRPr>
          </a:p>
          <a:p>
            <a:pPr marL="0" indent="0">
              <a:buNone/>
            </a:pPr>
            <a:endParaRPr lang="en-US" sz="2200" dirty="0">
              <a:solidFill>
                <a:srgbClr val="FF0000"/>
              </a:solidFill>
            </a:endParaRPr>
          </a:p>
        </p:txBody>
      </p:sp>
      <p:grpSp>
        <p:nvGrpSpPr>
          <p:cNvPr id="4" name="Group 3">
            <a:extLst>
              <a:ext uri="{FF2B5EF4-FFF2-40B4-BE49-F238E27FC236}">
                <a16:creationId xmlns:a16="http://schemas.microsoft.com/office/drawing/2014/main" id="{659A0DC6-869D-4EB4-B38A-BC4A235594DC}"/>
              </a:ext>
            </a:extLst>
          </p:cNvPr>
          <p:cNvGrpSpPr/>
          <p:nvPr/>
        </p:nvGrpSpPr>
        <p:grpSpPr>
          <a:xfrm>
            <a:off x="9125174" y="11225"/>
            <a:ext cx="3066826" cy="675443"/>
            <a:chOff x="8873657" y="-99937"/>
            <a:chExt cx="2924322" cy="675443"/>
          </a:xfrm>
        </p:grpSpPr>
        <p:sp>
          <p:nvSpPr>
            <p:cNvPr id="5" name="Rectangle 4">
              <a:extLst>
                <a:ext uri="{FF2B5EF4-FFF2-40B4-BE49-F238E27FC236}">
                  <a16:creationId xmlns:a16="http://schemas.microsoft.com/office/drawing/2014/main" id="{7B6C1EAD-8104-4CD5-B240-B9A379CE2FCE}"/>
                </a:ext>
              </a:extLst>
            </p:cNvPr>
            <p:cNvSpPr/>
            <p:nvPr/>
          </p:nvSpPr>
          <p:spPr>
            <a:xfrm>
              <a:off x="8873657" y="-99937"/>
              <a:ext cx="2897136" cy="457200"/>
            </a:xfrm>
            <a:prstGeom prst="rect">
              <a:avLst/>
            </a:prstGeom>
            <a:solidFill>
              <a:schemeClr val="bg1"/>
            </a:solidFill>
            <a:ln w="190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457200" rIns="274320" rtlCol="0" anchor="ctr"/>
            <a:lstStyle/>
            <a:p>
              <a:endParaRPr lang="en-US" sz="1400" dirty="0">
                <a:solidFill>
                  <a:schemeClr val="tx1"/>
                </a:solidFill>
              </a:endParaRPr>
            </a:p>
          </p:txBody>
        </p:sp>
        <p:grpSp>
          <p:nvGrpSpPr>
            <p:cNvPr id="6" name="Group 133">
              <a:extLst>
                <a:ext uri="{FF2B5EF4-FFF2-40B4-BE49-F238E27FC236}">
                  <a16:creationId xmlns:a16="http://schemas.microsoft.com/office/drawing/2014/main" id="{E5D28C8D-F90A-4FDD-BDB9-3598452F0F12}"/>
                </a:ext>
              </a:extLst>
            </p:cNvPr>
            <p:cNvGrpSpPr>
              <a:grpSpLocks noChangeAspect="1"/>
            </p:cNvGrpSpPr>
            <p:nvPr/>
          </p:nvGrpSpPr>
          <p:grpSpPr bwMode="auto">
            <a:xfrm>
              <a:off x="8986398" y="29524"/>
              <a:ext cx="422136" cy="545982"/>
              <a:chOff x="5394" y="2926"/>
              <a:chExt cx="559" cy="723"/>
            </a:xfrm>
            <a:solidFill>
              <a:srgbClr val="000000"/>
            </a:solidFill>
          </p:grpSpPr>
          <p:sp>
            <p:nvSpPr>
              <p:cNvPr id="8" name="Freeform 134">
                <a:extLst>
                  <a:ext uri="{FF2B5EF4-FFF2-40B4-BE49-F238E27FC236}">
                    <a16:creationId xmlns:a16="http://schemas.microsoft.com/office/drawing/2014/main" id="{26EE9BBF-DDA3-4321-99DB-0E2638FF4008}"/>
                  </a:ext>
                </a:extLst>
              </p:cNvPr>
              <p:cNvSpPr>
                <a:spLocks/>
              </p:cNvSpPr>
              <p:nvPr/>
            </p:nvSpPr>
            <p:spPr bwMode="auto">
              <a:xfrm>
                <a:off x="5650" y="2995"/>
                <a:ext cx="285" cy="249"/>
              </a:xfrm>
              <a:custGeom>
                <a:avLst/>
                <a:gdLst>
                  <a:gd name="T0" fmla="*/ 90 w 192"/>
                  <a:gd name="T1" fmla="*/ 168 h 168"/>
                  <a:gd name="T2" fmla="*/ 87 w 192"/>
                  <a:gd name="T3" fmla="*/ 168 h 168"/>
                  <a:gd name="T4" fmla="*/ 84 w 192"/>
                  <a:gd name="T5" fmla="*/ 162 h 168"/>
                  <a:gd name="T6" fmla="*/ 84 w 192"/>
                  <a:gd name="T7" fmla="*/ 120 h 168"/>
                  <a:gd name="T8" fmla="*/ 72 w 192"/>
                  <a:gd name="T9" fmla="*/ 120 h 168"/>
                  <a:gd name="T10" fmla="*/ 72 w 192"/>
                  <a:gd name="T11" fmla="*/ 108 h 168"/>
                  <a:gd name="T12" fmla="*/ 90 w 192"/>
                  <a:gd name="T13" fmla="*/ 108 h 168"/>
                  <a:gd name="T14" fmla="*/ 96 w 192"/>
                  <a:gd name="T15" fmla="*/ 114 h 168"/>
                  <a:gd name="T16" fmla="*/ 96 w 192"/>
                  <a:gd name="T17" fmla="*/ 148 h 168"/>
                  <a:gd name="T18" fmla="*/ 138 w 192"/>
                  <a:gd name="T19" fmla="*/ 110 h 168"/>
                  <a:gd name="T20" fmla="*/ 142 w 192"/>
                  <a:gd name="T21" fmla="*/ 108 h 168"/>
                  <a:gd name="T22" fmla="*/ 180 w 192"/>
                  <a:gd name="T23" fmla="*/ 108 h 168"/>
                  <a:gd name="T24" fmla="*/ 180 w 192"/>
                  <a:gd name="T25" fmla="*/ 12 h 168"/>
                  <a:gd name="T26" fmla="*/ 12 w 192"/>
                  <a:gd name="T27" fmla="*/ 12 h 168"/>
                  <a:gd name="T28" fmla="*/ 12 w 192"/>
                  <a:gd name="T29" fmla="*/ 54 h 168"/>
                  <a:gd name="T30" fmla="*/ 0 w 192"/>
                  <a:gd name="T31" fmla="*/ 54 h 168"/>
                  <a:gd name="T32" fmla="*/ 0 w 192"/>
                  <a:gd name="T33" fmla="*/ 6 h 168"/>
                  <a:gd name="T34" fmla="*/ 6 w 192"/>
                  <a:gd name="T35" fmla="*/ 0 h 168"/>
                  <a:gd name="T36" fmla="*/ 186 w 192"/>
                  <a:gd name="T37" fmla="*/ 0 h 168"/>
                  <a:gd name="T38" fmla="*/ 192 w 192"/>
                  <a:gd name="T39" fmla="*/ 6 h 168"/>
                  <a:gd name="T40" fmla="*/ 192 w 192"/>
                  <a:gd name="T41" fmla="*/ 114 h 168"/>
                  <a:gd name="T42" fmla="*/ 186 w 192"/>
                  <a:gd name="T43" fmla="*/ 120 h 168"/>
                  <a:gd name="T44" fmla="*/ 144 w 192"/>
                  <a:gd name="T45" fmla="*/ 120 h 168"/>
                  <a:gd name="T46" fmla="*/ 94 w 192"/>
                  <a:gd name="T47" fmla="*/ 166 h 168"/>
                  <a:gd name="T48" fmla="*/ 90 w 192"/>
                  <a:gd name="T49"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2" h="168">
                    <a:moveTo>
                      <a:pt x="90" y="168"/>
                    </a:moveTo>
                    <a:cubicBezTo>
                      <a:pt x="89" y="168"/>
                      <a:pt x="88" y="168"/>
                      <a:pt x="87" y="168"/>
                    </a:cubicBezTo>
                    <a:cubicBezTo>
                      <a:pt x="85" y="167"/>
                      <a:pt x="84" y="164"/>
                      <a:pt x="84" y="162"/>
                    </a:cubicBezTo>
                    <a:cubicBezTo>
                      <a:pt x="84" y="120"/>
                      <a:pt x="84" y="120"/>
                      <a:pt x="84" y="120"/>
                    </a:cubicBezTo>
                    <a:cubicBezTo>
                      <a:pt x="72" y="120"/>
                      <a:pt x="72" y="120"/>
                      <a:pt x="72" y="120"/>
                    </a:cubicBezTo>
                    <a:cubicBezTo>
                      <a:pt x="72" y="108"/>
                      <a:pt x="72" y="108"/>
                      <a:pt x="72" y="108"/>
                    </a:cubicBezTo>
                    <a:cubicBezTo>
                      <a:pt x="90" y="108"/>
                      <a:pt x="90" y="108"/>
                      <a:pt x="90" y="108"/>
                    </a:cubicBezTo>
                    <a:cubicBezTo>
                      <a:pt x="93" y="108"/>
                      <a:pt x="96" y="111"/>
                      <a:pt x="96" y="114"/>
                    </a:cubicBezTo>
                    <a:cubicBezTo>
                      <a:pt x="96" y="148"/>
                      <a:pt x="96" y="148"/>
                      <a:pt x="96" y="148"/>
                    </a:cubicBezTo>
                    <a:cubicBezTo>
                      <a:pt x="138" y="110"/>
                      <a:pt x="138" y="110"/>
                      <a:pt x="138" y="110"/>
                    </a:cubicBezTo>
                    <a:cubicBezTo>
                      <a:pt x="139" y="109"/>
                      <a:pt x="140" y="108"/>
                      <a:pt x="142" y="108"/>
                    </a:cubicBezTo>
                    <a:cubicBezTo>
                      <a:pt x="180" y="108"/>
                      <a:pt x="180" y="108"/>
                      <a:pt x="180" y="108"/>
                    </a:cubicBezTo>
                    <a:cubicBezTo>
                      <a:pt x="180" y="12"/>
                      <a:pt x="180" y="12"/>
                      <a:pt x="180" y="12"/>
                    </a:cubicBezTo>
                    <a:cubicBezTo>
                      <a:pt x="12" y="12"/>
                      <a:pt x="12" y="12"/>
                      <a:pt x="12" y="12"/>
                    </a:cubicBezTo>
                    <a:cubicBezTo>
                      <a:pt x="12" y="54"/>
                      <a:pt x="12" y="54"/>
                      <a:pt x="12" y="54"/>
                    </a:cubicBezTo>
                    <a:cubicBezTo>
                      <a:pt x="0" y="54"/>
                      <a:pt x="0" y="54"/>
                      <a:pt x="0" y="54"/>
                    </a:cubicBezTo>
                    <a:cubicBezTo>
                      <a:pt x="0" y="6"/>
                      <a:pt x="0" y="6"/>
                      <a:pt x="0" y="6"/>
                    </a:cubicBezTo>
                    <a:cubicBezTo>
                      <a:pt x="0" y="3"/>
                      <a:pt x="3" y="0"/>
                      <a:pt x="6" y="0"/>
                    </a:cubicBezTo>
                    <a:cubicBezTo>
                      <a:pt x="186" y="0"/>
                      <a:pt x="186" y="0"/>
                      <a:pt x="186" y="0"/>
                    </a:cubicBezTo>
                    <a:cubicBezTo>
                      <a:pt x="189" y="0"/>
                      <a:pt x="192" y="3"/>
                      <a:pt x="192" y="6"/>
                    </a:cubicBezTo>
                    <a:cubicBezTo>
                      <a:pt x="192" y="114"/>
                      <a:pt x="192" y="114"/>
                      <a:pt x="192" y="114"/>
                    </a:cubicBezTo>
                    <a:cubicBezTo>
                      <a:pt x="192" y="117"/>
                      <a:pt x="189" y="120"/>
                      <a:pt x="186" y="120"/>
                    </a:cubicBezTo>
                    <a:cubicBezTo>
                      <a:pt x="144" y="120"/>
                      <a:pt x="144" y="120"/>
                      <a:pt x="144" y="120"/>
                    </a:cubicBezTo>
                    <a:cubicBezTo>
                      <a:pt x="94" y="166"/>
                      <a:pt x="94" y="166"/>
                      <a:pt x="94" y="166"/>
                    </a:cubicBezTo>
                    <a:cubicBezTo>
                      <a:pt x="93" y="167"/>
                      <a:pt x="91" y="168"/>
                      <a:pt x="90"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9" name="Rectangle 135">
                <a:extLst>
                  <a:ext uri="{FF2B5EF4-FFF2-40B4-BE49-F238E27FC236}">
                    <a16:creationId xmlns:a16="http://schemas.microsoft.com/office/drawing/2014/main" id="{FB3230B1-14AE-46F9-9705-B3F01EECC48B}"/>
                  </a:ext>
                </a:extLst>
              </p:cNvPr>
              <p:cNvSpPr>
                <a:spLocks noChangeArrowheads="1"/>
              </p:cNvSpPr>
              <p:nvPr/>
            </p:nvSpPr>
            <p:spPr bwMode="auto">
              <a:xfrm>
                <a:off x="5846" y="3084"/>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0" name="Rectangle 136">
                <a:extLst>
                  <a:ext uri="{FF2B5EF4-FFF2-40B4-BE49-F238E27FC236}">
                    <a16:creationId xmlns:a16="http://schemas.microsoft.com/office/drawing/2014/main" id="{EE6FCDB6-4270-433B-8828-D1A9E9B86599}"/>
                  </a:ext>
                </a:extLst>
              </p:cNvPr>
              <p:cNvSpPr>
                <a:spLocks noChangeArrowheads="1"/>
              </p:cNvSpPr>
              <p:nvPr/>
            </p:nvSpPr>
            <p:spPr bwMode="auto">
              <a:xfrm>
                <a:off x="5793" y="3084"/>
                <a:ext cx="17"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1" name="Rectangle 137">
                <a:extLst>
                  <a:ext uri="{FF2B5EF4-FFF2-40B4-BE49-F238E27FC236}">
                    <a16:creationId xmlns:a16="http://schemas.microsoft.com/office/drawing/2014/main" id="{ADFDAE85-873B-4BDE-9078-D57C0378EE96}"/>
                  </a:ext>
                </a:extLst>
              </p:cNvPr>
              <p:cNvSpPr>
                <a:spLocks noChangeArrowheads="1"/>
              </p:cNvSpPr>
              <p:nvPr/>
            </p:nvSpPr>
            <p:spPr bwMode="auto">
              <a:xfrm>
                <a:off x="5935" y="3631"/>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2" name="Freeform 138">
                <a:extLst>
                  <a:ext uri="{FF2B5EF4-FFF2-40B4-BE49-F238E27FC236}">
                    <a16:creationId xmlns:a16="http://schemas.microsoft.com/office/drawing/2014/main" id="{EA9314B4-5AAD-4377-91CC-03DF78C0EBDD}"/>
                  </a:ext>
                </a:extLst>
              </p:cNvPr>
              <p:cNvSpPr>
                <a:spLocks noEditPoints="1"/>
              </p:cNvSpPr>
              <p:nvPr/>
            </p:nvSpPr>
            <p:spPr bwMode="auto">
              <a:xfrm>
                <a:off x="5394" y="2926"/>
                <a:ext cx="285" cy="302"/>
              </a:xfrm>
              <a:custGeom>
                <a:avLst/>
                <a:gdLst>
                  <a:gd name="T0" fmla="*/ 186 w 192"/>
                  <a:gd name="T1" fmla="*/ 204 h 204"/>
                  <a:gd name="T2" fmla="*/ 6 w 192"/>
                  <a:gd name="T3" fmla="*/ 204 h 204"/>
                  <a:gd name="T4" fmla="*/ 0 w 192"/>
                  <a:gd name="T5" fmla="*/ 198 h 204"/>
                  <a:gd name="T6" fmla="*/ 0 w 192"/>
                  <a:gd name="T7" fmla="*/ 168 h 204"/>
                  <a:gd name="T8" fmla="*/ 25 w 192"/>
                  <a:gd name="T9" fmla="*/ 147 h 204"/>
                  <a:gd name="T10" fmla="*/ 66 w 192"/>
                  <a:gd name="T11" fmla="*/ 128 h 204"/>
                  <a:gd name="T12" fmla="*/ 66 w 192"/>
                  <a:gd name="T13" fmla="*/ 111 h 204"/>
                  <a:gd name="T14" fmla="*/ 54 w 192"/>
                  <a:gd name="T15" fmla="*/ 83 h 204"/>
                  <a:gd name="T16" fmla="*/ 45 w 192"/>
                  <a:gd name="T17" fmla="*/ 66 h 204"/>
                  <a:gd name="T18" fmla="*/ 52 w 192"/>
                  <a:gd name="T19" fmla="*/ 50 h 204"/>
                  <a:gd name="T20" fmla="*/ 49 w 192"/>
                  <a:gd name="T21" fmla="*/ 22 h 204"/>
                  <a:gd name="T22" fmla="*/ 61 w 192"/>
                  <a:gd name="T23" fmla="*/ 18 h 204"/>
                  <a:gd name="T24" fmla="*/ 101 w 192"/>
                  <a:gd name="T25" fmla="*/ 0 h 204"/>
                  <a:gd name="T26" fmla="*/ 142 w 192"/>
                  <a:gd name="T27" fmla="*/ 23 h 204"/>
                  <a:gd name="T28" fmla="*/ 139 w 192"/>
                  <a:gd name="T29" fmla="*/ 51 h 204"/>
                  <a:gd name="T30" fmla="*/ 142 w 192"/>
                  <a:gd name="T31" fmla="*/ 54 h 204"/>
                  <a:gd name="T32" fmla="*/ 144 w 192"/>
                  <a:gd name="T33" fmla="*/ 65 h 204"/>
                  <a:gd name="T34" fmla="*/ 137 w 192"/>
                  <a:gd name="T35" fmla="*/ 82 h 204"/>
                  <a:gd name="T36" fmla="*/ 126 w 192"/>
                  <a:gd name="T37" fmla="*/ 111 h 204"/>
                  <a:gd name="T38" fmla="*/ 126 w 192"/>
                  <a:gd name="T39" fmla="*/ 128 h 204"/>
                  <a:gd name="T40" fmla="*/ 167 w 192"/>
                  <a:gd name="T41" fmla="*/ 147 h 204"/>
                  <a:gd name="T42" fmla="*/ 192 w 192"/>
                  <a:gd name="T43" fmla="*/ 168 h 204"/>
                  <a:gd name="T44" fmla="*/ 192 w 192"/>
                  <a:gd name="T45" fmla="*/ 198 h 204"/>
                  <a:gd name="T46" fmla="*/ 186 w 192"/>
                  <a:gd name="T47" fmla="*/ 204 h 204"/>
                  <a:gd name="T48" fmla="*/ 12 w 192"/>
                  <a:gd name="T49" fmla="*/ 192 h 204"/>
                  <a:gd name="T50" fmla="*/ 180 w 192"/>
                  <a:gd name="T51" fmla="*/ 192 h 204"/>
                  <a:gd name="T52" fmla="*/ 180 w 192"/>
                  <a:gd name="T53" fmla="*/ 169 h 204"/>
                  <a:gd name="T54" fmla="*/ 118 w 192"/>
                  <a:gd name="T55" fmla="*/ 138 h 204"/>
                  <a:gd name="T56" fmla="*/ 114 w 192"/>
                  <a:gd name="T57" fmla="*/ 132 h 204"/>
                  <a:gd name="T58" fmla="*/ 114 w 192"/>
                  <a:gd name="T59" fmla="*/ 108 h 204"/>
                  <a:gd name="T60" fmla="*/ 118 w 192"/>
                  <a:gd name="T61" fmla="*/ 102 h 204"/>
                  <a:gd name="T62" fmla="*/ 118 w 192"/>
                  <a:gd name="T63" fmla="*/ 102 h 204"/>
                  <a:gd name="T64" fmla="*/ 125 w 192"/>
                  <a:gd name="T65" fmla="*/ 78 h 204"/>
                  <a:gd name="T66" fmla="*/ 130 w 192"/>
                  <a:gd name="T67" fmla="*/ 72 h 204"/>
                  <a:gd name="T68" fmla="*/ 132 w 192"/>
                  <a:gd name="T69" fmla="*/ 61 h 204"/>
                  <a:gd name="T70" fmla="*/ 131 w 192"/>
                  <a:gd name="T71" fmla="*/ 60 h 204"/>
                  <a:gd name="T72" fmla="*/ 125 w 192"/>
                  <a:gd name="T73" fmla="*/ 54 h 204"/>
                  <a:gd name="T74" fmla="*/ 127 w 192"/>
                  <a:gd name="T75" fmla="*/ 48 h 204"/>
                  <a:gd name="T76" fmla="*/ 130 w 192"/>
                  <a:gd name="T77" fmla="*/ 25 h 204"/>
                  <a:gd name="T78" fmla="*/ 101 w 192"/>
                  <a:gd name="T79" fmla="*/ 12 h 204"/>
                  <a:gd name="T80" fmla="*/ 71 w 192"/>
                  <a:gd name="T81" fmla="*/ 25 h 204"/>
                  <a:gd name="T82" fmla="*/ 64 w 192"/>
                  <a:gd name="T83" fmla="*/ 30 h 204"/>
                  <a:gd name="T84" fmla="*/ 58 w 192"/>
                  <a:gd name="T85" fmla="*/ 30 h 204"/>
                  <a:gd name="T86" fmla="*/ 63 w 192"/>
                  <a:gd name="T87" fmla="*/ 46 h 204"/>
                  <a:gd name="T88" fmla="*/ 66 w 192"/>
                  <a:gd name="T89" fmla="*/ 54 h 204"/>
                  <a:gd name="T90" fmla="*/ 60 w 192"/>
                  <a:gd name="T91" fmla="*/ 60 h 204"/>
                  <a:gd name="T92" fmla="*/ 57 w 192"/>
                  <a:gd name="T93" fmla="*/ 66 h 204"/>
                  <a:gd name="T94" fmla="*/ 60 w 192"/>
                  <a:gd name="T95" fmla="*/ 72 h 204"/>
                  <a:gd name="T96" fmla="*/ 66 w 192"/>
                  <a:gd name="T97" fmla="*/ 78 h 204"/>
                  <a:gd name="T98" fmla="*/ 74 w 192"/>
                  <a:gd name="T99" fmla="*/ 102 h 204"/>
                  <a:gd name="T100" fmla="*/ 78 w 192"/>
                  <a:gd name="T101" fmla="*/ 108 h 204"/>
                  <a:gd name="T102" fmla="*/ 78 w 192"/>
                  <a:gd name="T103" fmla="*/ 132 h 204"/>
                  <a:gd name="T104" fmla="*/ 74 w 192"/>
                  <a:gd name="T105" fmla="*/ 138 h 204"/>
                  <a:gd name="T106" fmla="*/ 12 w 192"/>
                  <a:gd name="T107" fmla="*/ 169 h 204"/>
                  <a:gd name="T108" fmla="*/ 12 w 192"/>
                  <a:gd name="T109" fmla="*/ 192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2" h="204">
                    <a:moveTo>
                      <a:pt x="186" y="204"/>
                    </a:moveTo>
                    <a:cubicBezTo>
                      <a:pt x="6" y="204"/>
                      <a:pt x="6" y="204"/>
                      <a:pt x="6" y="204"/>
                    </a:cubicBezTo>
                    <a:cubicBezTo>
                      <a:pt x="3" y="204"/>
                      <a:pt x="0" y="201"/>
                      <a:pt x="0" y="198"/>
                    </a:cubicBezTo>
                    <a:cubicBezTo>
                      <a:pt x="0" y="168"/>
                      <a:pt x="0" y="168"/>
                      <a:pt x="0" y="168"/>
                    </a:cubicBezTo>
                    <a:cubicBezTo>
                      <a:pt x="0" y="164"/>
                      <a:pt x="2" y="159"/>
                      <a:pt x="25" y="147"/>
                    </a:cubicBezTo>
                    <a:cubicBezTo>
                      <a:pt x="36" y="141"/>
                      <a:pt x="51" y="134"/>
                      <a:pt x="66" y="128"/>
                    </a:cubicBezTo>
                    <a:cubicBezTo>
                      <a:pt x="66" y="111"/>
                      <a:pt x="66" y="111"/>
                      <a:pt x="66" y="111"/>
                    </a:cubicBezTo>
                    <a:cubicBezTo>
                      <a:pt x="61" y="108"/>
                      <a:pt x="55" y="100"/>
                      <a:pt x="54" y="83"/>
                    </a:cubicBezTo>
                    <a:cubicBezTo>
                      <a:pt x="48" y="80"/>
                      <a:pt x="45" y="74"/>
                      <a:pt x="45" y="66"/>
                    </a:cubicBezTo>
                    <a:cubicBezTo>
                      <a:pt x="45" y="59"/>
                      <a:pt x="48" y="53"/>
                      <a:pt x="52" y="50"/>
                    </a:cubicBezTo>
                    <a:cubicBezTo>
                      <a:pt x="48" y="42"/>
                      <a:pt x="43" y="30"/>
                      <a:pt x="49" y="22"/>
                    </a:cubicBezTo>
                    <a:cubicBezTo>
                      <a:pt x="52" y="19"/>
                      <a:pt x="56" y="17"/>
                      <a:pt x="61" y="18"/>
                    </a:cubicBezTo>
                    <a:cubicBezTo>
                      <a:pt x="68" y="5"/>
                      <a:pt x="86" y="0"/>
                      <a:pt x="101" y="0"/>
                    </a:cubicBezTo>
                    <a:cubicBezTo>
                      <a:pt x="117" y="0"/>
                      <a:pt x="138" y="6"/>
                      <a:pt x="142" y="23"/>
                    </a:cubicBezTo>
                    <a:cubicBezTo>
                      <a:pt x="145" y="34"/>
                      <a:pt x="141" y="44"/>
                      <a:pt x="139" y="51"/>
                    </a:cubicBezTo>
                    <a:cubicBezTo>
                      <a:pt x="140" y="52"/>
                      <a:pt x="141" y="53"/>
                      <a:pt x="142" y="54"/>
                    </a:cubicBezTo>
                    <a:cubicBezTo>
                      <a:pt x="143" y="57"/>
                      <a:pt x="144" y="61"/>
                      <a:pt x="144" y="65"/>
                    </a:cubicBezTo>
                    <a:cubicBezTo>
                      <a:pt x="144" y="72"/>
                      <a:pt x="142" y="79"/>
                      <a:pt x="137" y="82"/>
                    </a:cubicBezTo>
                    <a:cubicBezTo>
                      <a:pt x="136" y="100"/>
                      <a:pt x="130" y="108"/>
                      <a:pt x="126" y="111"/>
                    </a:cubicBezTo>
                    <a:cubicBezTo>
                      <a:pt x="126" y="128"/>
                      <a:pt x="126" y="128"/>
                      <a:pt x="126" y="128"/>
                    </a:cubicBezTo>
                    <a:cubicBezTo>
                      <a:pt x="140" y="134"/>
                      <a:pt x="155" y="141"/>
                      <a:pt x="167" y="147"/>
                    </a:cubicBezTo>
                    <a:cubicBezTo>
                      <a:pt x="190" y="159"/>
                      <a:pt x="192" y="164"/>
                      <a:pt x="192" y="168"/>
                    </a:cubicBezTo>
                    <a:cubicBezTo>
                      <a:pt x="192" y="198"/>
                      <a:pt x="192" y="198"/>
                      <a:pt x="192" y="198"/>
                    </a:cubicBezTo>
                    <a:cubicBezTo>
                      <a:pt x="192" y="201"/>
                      <a:pt x="189" y="204"/>
                      <a:pt x="186" y="204"/>
                    </a:cubicBezTo>
                    <a:close/>
                    <a:moveTo>
                      <a:pt x="12" y="192"/>
                    </a:moveTo>
                    <a:cubicBezTo>
                      <a:pt x="180" y="192"/>
                      <a:pt x="180" y="192"/>
                      <a:pt x="180" y="192"/>
                    </a:cubicBezTo>
                    <a:cubicBezTo>
                      <a:pt x="180" y="169"/>
                      <a:pt x="180" y="169"/>
                      <a:pt x="180" y="169"/>
                    </a:cubicBezTo>
                    <a:cubicBezTo>
                      <a:pt x="175" y="164"/>
                      <a:pt x="149" y="150"/>
                      <a:pt x="118" y="138"/>
                    </a:cubicBezTo>
                    <a:cubicBezTo>
                      <a:pt x="115" y="137"/>
                      <a:pt x="114" y="134"/>
                      <a:pt x="114" y="132"/>
                    </a:cubicBezTo>
                    <a:cubicBezTo>
                      <a:pt x="114" y="108"/>
                      <a:pt x="114" y="108"/>
                      <a:pt x="114" y="108"/>
                    </a:cubicBezTo>
                    <a:cubicBezTo>
                      <a:pt x="114" y="106"/>
                      <a:pt x="115" y="103"/>
                      <a:pt x="118" y="102"/>
                    </a:cubicBezTo>
                    <a:cubicBezTo>
                      <a:pt x="118" y="102"/>
                      <a:pt x="118" y="102"/>
                      <a:pt x="118" y="102"/>
                    </a:cubicBezTo>
                    <a:cubicBezTo>
                      <a:pt x="118" y="102"/>
                      <a:pt x="125" y="98"/>
                      <a:pt x="125" y="78"/>
                    </a:cubicBezTo>
                    <a:cubicBezTo>
                      <a:pt x="125" y="75"/>
                      <a:pt x="127" y="72"/>
                      <a:pt x="130" y="72"/>
                    </a:cubicBezTo>
                    <a:cubicBezTo>
                      <a:pt x="132" y="71"/>
                      <a:pt x="133" y="65"/>
                      <a:pt x="132" y="61"/>
                    </a:cubicBezTo>
                    <a:cubicBezTo>
                      <a:pt x="131" y="60"/>
                      <a:pt x="131" y="60"/>
                      <a:pt x="131" y="60"/>
                    </a:cubicBezTo>
                    <a:cubicBezTo>
                      <a:pt x="127" y="60"/>
                      <a:pt x="125" y="57"/>
                      <a:pt x="125" y="54"/>
                    </a:cubicBezTo>
                    <a:cubicBezTo>
                      <a:pt x="125" y="52"/>
                      <a:pt x="125" y="51"/>
                      <a:pt x="127" y="48"/>
                    </a:cubicBezTo>
                    <a:cubicBezTo>
                      <a:pt x="129" y="43"/>
                      <a:pt x="133" y="34"/>
                      <a:pt x="130" y="25"/>
                    </a:cubicBezTo>
                    <a:cubicBezTo>
                      <a:pt x="128" y="17"/>
                      <a:pt x="114" y="12"/>
                      <a:pt x="101" y="12"/>
                    </a:cubicBezTo>
                    <a:cubicBezTo>
                      <a:pt x="87" y="12"/>
                      <a:pt x="73" y="17"/>
                      <a:pt x="71" y="25"/>
                    </a:cubicBezTo>
                    <a:cubicBezTo>
                      <a:pt x="70" y="29"/>
                      <a:pt x="67" y="31"/>
                      <a:pt x="64" y="30"/>
                    </a:cubicBezTo>
                    <a:cubicBezTo>
                      <a:pt x="60" y="29"/>
                      <a:pt x="58" y="30"/>
                      <a:pt x="58" y="30"/>
                    </a:cubicBezTo>
                    <a:cubicBezTo>
                      <a:pt x="58" y="31"/>
                      <a:pt x="58" y="35"/>
                      <a:pt x="63" y="46"/>
                    </a:cubicBezTo>
                    <a:cubicBezTo>
                      <a:pt x="65" y="50"/>
                      <a:pt x="66" y="52"/>
                      <a:pt x="66" y="54"/>
                    </a:cubicBezTo>
                    <a:cubicBezTo>
                      <a:pt x="66" y="57"/>
                      <a:pt x="63" y="60"/>
                      <a:pt x="60" y="60"/>
                    </a:cubicBezTo>
                    <a:cubicBezTo>
                      <a:pt x="58" y="60"/>
                      <a:pt x="57" y="64"/>
                      <a:pt x="57" y="66"/>
                    </a:cubicBezTo>
                    <a:cubicBezTo>
                      <a:pt x="57" y="69"/>
                      <a:pt x="58" y="72"/>
                      <a:pt x="60" y="72"/>
                    </a:cubicBezTo>
                    <a:cubicBezTo>
                      <a:pt x="63" y="72"/>
                      <a:pt x="66" y="75"/>
                      <a:pt x="66" y="78"/>
                    </a:cubicBezTo>
                    <a:cubicBezTo>
                      <a:pt x="66" y="98"/>
                      <a:pt x="74" y="102"/>
                      <a:pt x="74" y="102"/>
                    </a:cubicBezTo>
                    <a:cubicBezTo>
                      <a:pt x="76" y="103"/>
                      <a:pt x="78" y="105"/>
                      <a:pt x="78" y="108"/>
                    </a:cubicBezTo>
                    <a:cubicBezTo>
                      <a:pt x="78" y="132"/>
                      <a:pt x="78" y="132"/>
                      <a:pt x="78" y="132"/>
                    </a:cubicBezTo>
                    <a:cubicBezTo>
                      <a:pt x="78" y="134"/>
                      <a:pt x="76" y="137"/>
                      <a:pt x="74" y="138"/>
                    </a:cubicBezTo>
                    <a:cubicBezTo>
                      <a:pt x="43" y="150"/>
                      <a:pt x="16" y="164"/>
                      <a:pt x="12" y="169"/>
                    </a:cubicBezTo>
                    <a:lnTo>
                      <a:pt x="12" y="1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grpSp>
        <p:sp>
          <p:nvSpPr>
            <p:cNvPr id="7" name="TextBox 6">
              <a:extLst>
                <a:ext uri="{FF2B5EF4-FFF2-40B4-BE49-F238E27FC236}">
                  <a16:creationId xmlns:a16="http://schemas.microsoft.com/office/drawing/2014/main" id="{35A6516A-B9B1-4367-BA7E-AEB8CB23394A}"/>
                </a:ext>
              </a:extLst>
            </p:cNvPr>
            <p:cNvSpPr txBox="1"/>
            <p:nvPr/>
          </p:nvSpPr>
          <p:spPr>
            <a:xfrm>
              <a:off x="9481029" y="-99936"/>
              <a:ext cx="2316950" cy="419414"/>
            </a:xfrm>
            <a:prstGeom prst="rect">
              <a:avLst/>
            </a:prstGeom>
            <a:noFill/>
          </p:spPr>
          <p:txBody>
            <a:bodyPr wrap="none" lIns="91440" anchor="ctr">
              <a:noAutofit/>
            </a:bodyPr>
            <a:lstStyle/>
            <a:p>
              <a:r>
                <a:rPr lang="en-US" sz="1400" dirty="0"/>
                <a:t>Josh Walker</a:t>
              </a:r>
            </a:p>
          </p:txBody>
        </p:sp>
      </p:grpSp>
    </p:spTree>
    <p:extLst>
      <p:ext uri="{BB962C8B-B14F-4D97-AF65-F5344CB8AC3E}">
        <p14:creationId xmlns:p14="http://schemas.microsoft.com/office/powerpoint/2010/main" val="1483437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14D83-0335-4288-973A-FDBEE61ED526}"/>
              </a:ext>
            </a:extLst>
          </p:cNvPr>
          <p:cNvSpPr>
            <a:spLocks noGrp="1"/>
          </p:cNvSpPr>
          <p:nvPr>
            <p:ph type="title"/>
          </p:nvPr>
        </p:nvSpPr>
        <p:spPr>
          <a:xfrm>
            <a:off x="2524760" y="2986254"/>
            <a:ext cx="10457689" cy="548640"/>
          </a:xfrm>
        </p:spPr>
        <p:txBody>
          <a:bodyPr/>
          <a:lstStyle/>
          <a:p>
            <a:r>
              <a:rPr lang="en-US" dirty="0"/>
              <a:t>Workgroup Leads Update</a:t>
            </a:r>
          </a:p>
        </p:txBody>
      </p:sp>
      <p:sp>
        <p:nvSpPr>
          <p:cNvPr id="3" name="Slide Number Placeholder 2">
            <a:extLst>
              <a:ext uri="{FF2B5EF4-FFF2-40B4-BE49-F238E27FC236}">
                <a16:creationId xmlns:a16="http://schemas.microsoft.com/office/drawing/2014/main" id="{3B414EBC-4AF7-4423-9752-FC4D69CDC4DC}"/>
              </a:ext>
            </a:extLst>
          </p:cNvPr>
          <p:cNvSpPr>
            <a:spLocks noGrp="1"/>
          </p:cNvSpPr>
          <p:nvPr>
            <p:ph type="sldNum" sz="quarter" idx="4294967295"/>
          </p:nvPr>
        </p:nvSpPr>
        <p:spPr>
          <a:xfrm>
            <a:off x="11439525" y="6573838"/>
            <a:ext cx="752475" cy="284162"/>
          </a:xfrm>
          <a:prstGeom prst="rect">
            <a:avLst/>
          </a:prstGeom>
        </p:spPr>
        <p:txBody>
          <a:bodyPr/>
          <a:lstStyle/>
          <a:p>
            <a:fld id="{11F27F3A-B3E9-41ED-AF8F-A365F10BB65F}" type="slidenum">
              <a:rPr lang="en-US" smtClean="0"/>
              <a:pPr/>
              <a:t>7</a:t>
            </a:fld>
            <a:endParaRPr lang="en-US"/>
          </a:p>
        </p:txBody>
      </p:sp>
    </p:spTree>
    <p:extLst>
      <p:ext uri="{BB962C8B-B14F-4D97-AF65-F5344CB8AC3E}">
        <p14:creationId xmlns:p14="http://schemas.microsoft.com/office/powerpoint/2010/main" val="437501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B8637-24EA-42A4-98CB-7BF561AD9587}"/>
              </a:ext>
            </a:extLst>
          </p:cNvPr>
          <p:cNvSpPr>
            <a:spLocks noGrp="1"/>
          </p:cNvSpPr>
          <p:nvPr>
            <p:ph type="title"/>
          </p:nvPr>
        </p:nvSpPr>
        <p:spPr>
          <a:xfrm>
            <a:off x="899160" y="552868"/>
            <a:ext cx="10457689" cy="548640"/>
          </a:xfrm>
        </p:spPr>
        <p:txBody>
          <a:bodyPr/>
          <a:lstStyle/>
          <a:p>
            <a:r>
              <a:rPr lang="en-US" dirty="0"/>
              <a:t>Coordination and Partnerships</a:t>
            </a:r>
          </a:p>
        </p:txBody>
      </p:sp>
      <p:sp>
        <p:nvSpPr>
          <p:cNvPr id="3" name="Text Placeholder 2">
            <a:extLst>
              <a:ext uri="{FF2B5EF4-FFF2-40B4-BE49-F238E27FC236}">
                <a16:creationId xmlns:a16="http://schemas.microsoft.com/office/drawing/2014/main" id="{31659889-9697-4E45-A671-C165EFB19CEC}"/>
              </a:ext>
            </a:extLst>
          </p:cNvPr>
          <p:cNvSpPr>
            <a:spLocks noGrp="1"/>
          </p:cNvSpPr>
          <p:nvPr>
            <p:ph type="body" sz="quarter" idx="10"/>
          </p:nvPr>
        </p:nvSpPr>
        <p:spPr>
          <a:xfrm>
            <a:off x="899160" y="1863706"/>
            <a:ext cx="11099800" cy="4514124"/>
          </a:xfrm>
        </p:spPr>
        <p:txBody>
          <a:bodyPr/>
          <a:lstStyle/>
          <a:p>
            <a:pPr marL="0" indent="0">
              <a:buNone/>
            </a:pPr>
            <a:r>
              <a:rPr lang="en-US" sz="1500" dirty="0">
                <a:effectLst/>
                <a:latin typeface="+mn-lt"/>
                <a:ea typeface="Calibri" panose="020F0502020204030204" pitchFamily="34" charset="0"/>
                <a:cs typeface="Times New Roman" panose="02020603050405020304" pitchFamily="18" charset="0"/>
              </a:rPr>
              <a:t>Group Activity</a:t>
            </a:r>
            <a:r>
              <a:rPr lang="en-US" sz="1500" dirty="0">
                <a:latin typeface="+mn-lt"/>
                <a:ea typeface="Calibri" panose="020F0502020204030204" pitchFamily="34" charset="0"/>
                <a:cs typeface="Times New Roman" panose="02020603050405020304" pitchFamily="18" charset="0"/>
              </a:rPr>
              <a:t>: </a:t>
            </a:r>
          </a:p>
          <a:p>
            <a:pPr marL="633413" lvl="1" indent="-342900">
              <a:buFont typeface="Arial" panose="020B0604020202020204" pitchFamily="34" charset="0"/>
              <a:buChar char="•"/>
            </a:pPr>
            <a:r>
              <a:rPr lang="en-US" sz="1500" b="0" dirty="0">
                <a:latin typeface="+mn-lt"/>
                <a:ea typeface="Calibri" panose="020F0502020204030204" pitchFamily="34" charset="0"/>
                <a:cs typeface="Times New Roman" panose="02020603050405020304" pitchFamily="18" charset="0"/>
              </a:rPr>
              <a:t>Meetings – </a:t>
            </a:r>
            <a:r>
              <a:rPr lang="en-US" sz="1500" b="0" dirty="0">
                <a:latin typeface="+mn-lt"/>
              </a:rPr>
              <a:t>The Coordination and Partnership Workgroup is supported by the ICCHP. Three meetings focused on DHHS Strategic Plan Coordination &amp; Partnership Workgroup goals have occurred: July 12, 2024 provided an overview of the goals, August 12, 2024 focused on roles, responsibilities &amp; coordination with the ICCHP, and September 24, 2024 evaluated progress and prioritized next steps to meet year one goals.</a:t>
            </a:r>
            <a:endParaRPr lang="en-US" sz="1500" b="0" dirty="0">
              <a:effectLst/>
              <a:latin typeface="+mn-lt"/>
              <a:ea typeface="Calibri" panose="020F0502020204030204" pitchFamily="34" charset="0"/>
              <a:cs typeface="Times New Roman" panose="02020603050405020304" pitchFamily="18" charset="0"/>
            </a:endParaRPr>
          </a:p>
          <a:p>
            <a:pPr marL="0" indent="0">
              <a:buNone/>
            </a:pPr>
            <a:r>
              <a:rPr lang="en-US" sz="1500" dirty="0">
                <a:effectLst/>
                <a:latin typeface="+mn-lt"/>
                <a:ea typeface="Calibri" panose="020F0502020204030204" pitchFamily="34" charset="0"/>
                <a:cs typeface="Times New Roman" panose="02020603050405020304" pitchFamily="18" charset="0"/>
              </a:rPr>
              <a:t>Progress: </a:t>
            </a:r>
          </a:p>
          <a:p>
            <a:pPr marL="633413" lvl="1" indent="-342900">
              <a:buFont typeface="Arial" panose="020B0604020202020204" pitchFamily="34" charset="0"/>
              <a:buChar char="•"/>
            </a:pPr>
            <a:r>
              <a:rPr lang="en-US" sz="1500" b="0" dirty="0">
                <a:effectLst/>
                <a:latin typeface="+mn-lt"/>
                <a:ea typeface="Calibri" panose="020F0502020204030204" pitchFamily="34" charset="0"/>
                <a:cs typeface="Times New Roman" panose="02020603050405020304" pitchFamily="18" charset="0"/>
              </a:rPr>
              <a:t>Reviewed the NC Strategic Housing Plan and the Year 1 Action Plan Goals. </a:t>
            </a:r>
          </a:p>
          <a:p>
            <a:pPr marL="0" indent="0">
              <a:buNone/>
            </a:pPr>
            <a:r>
              <a:rPr lang="en-US" sz="1500" dirty="0">
                <a:effectLst/>
                <a:latin typeface="+mn-lt"/>
                <a:ea typeface="Calibri" panose="020F0502020204030204" pitchFamily="34" charset="0"/>
                <a:cs typeface="Times New Roman" panose="02020603050405020304" pitchFamily="18" charset="0"/>
              </a:rPr>
              <a:t>Challenges: </a:t>
            </a:r>
            <a:endParaRPr lang="en-US" sz="1500" b="0" dirty="0">
              <a:effectLst/>
              <a:latin typeface="+mn-lt"/>
              <a:ea typeface="Calibri" panose="020F0502020204030204" pitchFamily="34" charset="0"/>
              <a:cs typeface="Times New Roman" panose="02020603050405020304" pitchFamily="18" charset="0"/>
            </a:endParaRPr>
          </a:p>
          <a:p>
            <a:pPr marL="633413" lvl="1" indent="-342900">
              <a:buFont typeface="Arial" panose="020B0604020202020204" pitchFamily="34" charset="0"/>
              <a:buChar char="•"/>
            </a:pPr>
            <a:r>
              <a:rPr lang="en-US" sz="1500" b="0" dirty="0">
                <a:latin typeface="+mn-lt"/>
                <a:ea typeface="Calibri" panose="020F0502020204030204" pitchFamily="34" charset="0"/>
                <a:cs typeface="Times New Roman" panose="02020603050405020304" pitchFamily="18" charset="0"/>
              </a:rPr>
              <a:t>Members supporting the Coordination and Partnership Workgroup also directly support the Hurricane Helene recovery response for the State of North Carolina</a:t>
            </a:r>
          </a:p>
          <a:p>
            <a:pPr marL="0" indent="0">
              <a:buNone/>
            </a:pPr>
            <a:r>
              <a:rPr lang="en-US" sz="1500" dirty="0">
                <a:effectLst/>
                <a:latin typeface="+mn-lt"/>
                <a:ea typeface="Calibri" panose="020F0502020204030204" pitchFamily="34" charset="0"/>
                <a:cs typeface="Times New Roman" panose="02020603050405020304" pitchFamily="18" charset="0"/>
              </a:rPr>
              <a:t>Looking Forward</a:t>
            </a:r>
          </a:p>
          <a:p>
            <a:pPr lvl="1">
              <a:buFont typeface="Arial" panose="020B0604020202020204" pitchFamily="34" charset="0"/>
              <a:buChar char="•"/>
            </a:pPr>
            <a:r>
              <a:rPr lang="en-US" sz="1500" b="0" dirty="0">
                <a:latin typeface="+mn-lt"/>
                <a:ea typeface="Calibri" panose="020F0502020204030204" pitchFamily="34" charset="0"/>
                <a:cs typeface="Times New Roman" panose="02020603050405020304" pitchFamily="18" charset="0"/>
              </a:rPr>
              <a:t>Conduct October kickoff of the State Agencies Administering Homeless Programs workgroup.</a:t>
            </a:r>
          </a:p>
          <a:p>
            <a:pPr lvl="1">
              <a:buFont typeface="Arial" panose="020B0604020202020204" pitchFamily="34" charset="0"/>
              <a:buChar char="•"/>
            </a:pPr>
            <a:r>
              <a:rPr lang="en-US" sz="1500" b="0" dirty="0">
                <a:latin typeface="+mn-lt"/>
                <a:ea typeface="Calibri" panose="020F0502020204030204" pitchFamily="34" charset="0"/>
                <a:cs typeface="Times New Roman" panose="02020603050405020304" pitchFamily="18" charset="0"/>
              </a:rPr>
              <a:t>ICCHP to receive update on HSPA and activate partnerships necessary to support oversight and implementation.</a:t>
            </a:r>
          </a:p>
          <a:p>
            <a:pPr lvl="1">
              <a:buFont typeface="Arial" panose="020B0604020202020204" pitchFamily="34" charset="0"/>
              <a:buChar char="•"/>
            </a:pPr>
            <a:r>
              <a:rPr lang="en-US" sz="1500" b="0" dirty="0">
                <a:latin typeface="+mn-lt"/>
              </a:rPr>
              <a:t>Launch webpage that will host ICCHP information that can serve as place to disseminate information and have people sign up for mailing list. </a:t>
            </a:r>
          </a:p>
        </p:txBody>
      </p:sp>
      <p:sp>
        <p:nvSpPr>
          <p:cNvPr id="4" name="Text Placeholder 3">
            <a:extLst>
              <a:ext uri="{FF2B5EF4-FFF2-40B4-BE49-F238E27FC236}">
                <a16:creationId xmlns:a16="http://schemas.microsoft.com/office/drawing/2014/main" id="{F615AFB0-7233-4244-A065-7C62D9152014}"/>
              </a:ext>
            </a:extLst>
          </p:cNvPr>
          <p:cNvSpPr txBox="1">
            <a:spLocks/>
          </p:cNvSpPr>
          <p:nvPr/>
        </p:nvSpPr>
        <p:spPr>
          <a:xfrm>
            <a:off x="869145" y="1101508"/>
            <a:ext cx="10517717" cy="1212895"/>
          </a:xfrm>
          <a:prstGeom prst="rect">
            <a:avLst/>
          </a:prstGeom>
        </p:spPr>
        <p:txBody>
          <a:bodyPr>
            <a:noAutofit/>
          </a:bodyPr>
          <a:lstStyle>
            <a:lvl1pPr marL="228600" indent="-228600" algn="l" defTabSz="685800" rtl="0" eaLnBrk="1" latinLnBrk="0" hangingPunct="1">
              <a:lnSpc>
                <a:spcPct val="100000"/>
              </a:lnSpc>
              <a:spcBef>
                <a:spcPts val="0"/>
              </a:spcBef>
              <a:buFont typeface="+mj-lt"/>
              <a:buAutoNum type="romanUcPeriod"/>
              <a:defRPr sz="2000" b="1" i="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76263" indent="-233363" algn="l" defTabSz="685800" rtl="0" eaLnBrk="1" latinLnBrk="0" hangingPunct="1">
              <a:lnSpc>
                <a:spcPct val="100000"/>
              </a:lnSpc>
              <a:spcBef>
                <a:spcPts val="0"/>
              </a:spcBef>
              <a:buFont typeface="Franklin Gothic Medium" panose="020B0603020102020204" pitchFamily="34" charset="0"/>
              <a:buChar char="−"/>
              <a:defRPr sz="2000" b="1" i="0" kern="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973138" indent="-228600" algn="l" defTabSz="685800" rtl="0" eaLnBrk="1" latinLnBrk="0" hangingPunct="1">
              <a:lnSpc>
                <a:spcPct val="100000"/>
              </a:lnSpc>
              <a:spcBef>
                <a:spcPts val="0"/>
              </a:spcBef>
              <a:buFont typeface="Arial" panose="020B0604020202020204" pitchFamily="34" charset="0"/>
              <a:buChar char="•"/>
              <a:defRPr sz="2000" b="1" i="0" kern="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Franklin Gothic Medium" panose="020B0603020102020204" pitchFamily="34"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Franklin Gothic Medium" panose="020B06030201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dirty="0"/>
              <a:t>Workgroup Leads: Karen Wade and Laura Hogshead</a:t>
            </a:r>
          </a:p>
          <a:p>
            <a:pPr marL="0" indent="0">
              <a:buNone/>
            </a:pPr>
            <a:r>
              <a:rPr lang="en-US" dirty="0"/>
              <a:t>TAC Support: Maseta Dorley</a:t>
            </a:r>
          </a:p>
        </p:txBody>
      </p:sp>
      <p:grpSp>
        <p:nvGrpSpPr>
          <p:cNvPr id="6" name="Group 5">
            <a:extLst>
              <a:ext uri="{FF2B5EF4-FFF2-40B4-BE49-F238E27FC236}">
                <a16:creationId xmlns:a16="http://schemas.microsoft.com/office/drawing/2014/main" id="{43F34FCA-53B9-4F31-9AE5-E79E9B195639}"/>
              </a:ext>
            </a:extLst>
          </p:cNvPr>
          <p:cNvGrpSpPr/>
          <p:nvPr/>
        </p:nvGrpSpPr>
        <p:grpSpPr>
          <a:xfrm>
            <a:off x="9125174" y="11225"/>
            <a:ext cx="3066826" cy="675443"/>
            <a:chOff x="8873657" y="-99937"/>
            <a:chExt cx="2924322" cy="675443"/>
          </a:xfrm>
        </p:grpSpPr>
        <p:sp>
          <p:nvSpPr>
            <p:cNvPr id="7" name="Rectangle 6">
              <a:extLst>
                <a:ext uri="{FF2B5EF4-FFF2-40B4-BE49-F238E27FC236}">
                  <a16:creationId xmlns:a16="http://schemas.microsoft.com/office/drawing/2014/main" id="{2BE857B7-0FD8-4816-8F8B-B0AF8CA3DAAA}"/>
                </a:ext>
              </a:extLst>
            </p:cNvPr>
            <p:cNvSpPr/>
            <p:nvPr/>
          </p:nvSpPr>
          <p:spPr>
            <a:xfrm>
              <a:off x="8873657" y="-99937"/>
              <a:ext cx="2897136" cy="457200"/>
            </a:xfrm>
            <a:prstGeom prst="rect">
              <a:avLst/>
            </a:prstGeom>
            <a:solidFill>
              <a:schemeClr val="bg1"/>
            </a:solidFill>
            <a:ln w="190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457200" rIns="274320" rtlCol="0" anchor="ctr"/>
            <a:lstStyle/>
            <a:p>
              <a:endParaRPr lang="en-US" sz="1400" dirty="0">
                <a:solidFill>
                  <a:schemeClr val="tx1"/>
                </a:solidFill>
              </a:endParaRPr>
            </a:p>
          </p:txBody>
        </p:sp>
        <p:grpSp>
          <p:nvGrpSpPr>
            <p:cNvPr id="8" name="Group 133">
              <a:extLst>
                <a:ext uri="{FF2B5EF4-FFF2-40B4-BE49-F238E27FC236}">
                  <a16:creationId xmlns:a16="http://schemas.microsoft.com/office/drawing/2014/main" id="{164171CB-F0D3-4499-94AC-6D829AB8C9F6}"/>
                </a:ext>
              </a:extLst>
            </p:cNvPr>
            <p:cNvGrpSpPr>
              <a:grpSpLocks noChangeAspect="1"/>
            </p:cNvGrpSpPr>
            <p:nvPr/>
          </p:nvGrpSpPr>
          <p:grpSpPr bwMode="auto">
            <a:xfrm>
              <a:off x="8986398" y="29524"/>
              <a:ext cx="422136" cy="545982"/>
              <a:chOff x="5394" y="2926"/>
              <a:chExt cx="559" cy="723"/>
            </a:xfrm>
            <a:solidFill>
              <a:srgbClr val="000000"/>
            </a:solidFill>
          </p:grpSpPr>
          <p:sp>
            <p:nvSpPr>
              <p:cNvPr id="10" name="Freeform 134">
                <a:extLst>
                  <a:ext uri="{FF2B5EF4-FFF2-40B4-BE49-F238E27FC236}">
                    <a16:creationId xmlns:a16="http://schemas.microsoft.com/office/drawing/2014/main" id="{9DF2ED23-029F-474B-9FE0-384F4DF518F8}"/>
                  </a:ext>
                </a:extLst>
              </p:cNvPr>
              <p:cNvSpPr>
                <a:spLocks/>
              </p:cNvSpPr>
              <p:nvPr/>
            </p:nvSpPr>
            <p:spPr bwMode="auto">
              <a:xfrm>
                <a:off x="5650" y="2995"/>
                <a:ext cx="285" cy="249"/>
              </a:xfrm>
              <a:custGeom>
                <a:avLst/>
                <a:gdLst>
                  <a:gd name="T0" fmla="*/ 90 w 192"/>
                  <a:gd name="T1" fmla="*/ 168 h 168"/>
                  <a:gd name="T2" fmla="*/ 87 w 192"/>
                  <a:gd name="T3" fmla="*/ 168 h 168"/>
                  <a:gd name="T4" fmla="*/ 84 w 192"/>
                  <a:gd name="T5" fmla="*/ 162 h 168"/>
                  <a:gd name="T6" fmla="*/ 84 w 192"/>
                  <a:gd name="T7" fmla="*/ 120 h 168"/>
                  <a:gd name="T8" fmla="*/ 72 w 192"/>
                  <a:gd name="T9" fmla="*/ 120 h 168"/>
                  <a:gd name="T10" fmla="*/ 72 w 192"/>
                  <a:gd name="T11" fmla="*/ 108 h 168"/>
                  <a:gd name="T12" fmla="*/ 90 w 192"/>
                  <a:gd name="T13" fmla="*/ 108 h 168"/>
                  <a:gd name="T14" fmla="*/ 96 w 192"/>
                  <a:gd name="T15" fmla="*/ 114 h 168"/>
                  <a:gd name="T16" fmla="*/ 96 w 192"/>
                  <a:gd name="T17" fmla="*/ 148 h 168"/>
                  <a:gd name="T18" fmla="*/ 138 w 192"/>
                  <a:gd name="T19" fmla="*/ 110 h 168"/>
                  <a:gd name="T20" fmla="*/ 142 w 192"/>
                  <a:gd name="T21" fmla="*/ 108 h 168"/>
                  <a:gd name="T22" fmla="*/ 180 w 192"/>
                  <a:gd name="T23" fmla="*/ 108 h 168"/>
                  <a:gd name="T24" fmla="*/ 180 w 192"/>
                  <a:gd name="T25" fmla="*/ 12 h 168"/>
                  <a:gd name="T26" fmla="*/ 12 w 192"/>
                  <a:gd name="T27" fmla="*/ 12 h 168"/>
                  <a:gd name="T28" fmla="*/ 12 w 192"/>
                  <a:gd name="T29" fmla="*/ 54 h 168"/>
                  <a:gd name="T30" fmla="*/ 0 w 192"/>
                  <a:gd name="T31" fmla="*/ 54 h 168"/>
                  <a:gd name="T32" fmla="*/ 0 w 192"/>
                  <a:gd name="T33" fmla="*/ 6 h 168"/>
                  <a:gd name="T34" fmla="*/ 6 w 192"/>
                  <a:gd name="T35" fmla="*/ 0 h 168"/>
                  <a:gd name="T36" fmla="*/ 186 w 192"/>
                  <a:gd name="T37" fmla="*/ 0 h 168"/>
                  <a:gd name="T38" fmla="*/ 192 w 192"/>
                  <a:gd name="T39" fmla="*/ 6 h 168"/>
                  <a:gd name="T40" fmla="*/ 192 w 192"/>
                  <a:gd name="T41" fmla="*/ 114 h 168"/>
                  <a:gd name="T42" fmla="*/ 186 w 192"/>
                  <a:gd name="T43" fmla="*/ 120 h 168"/>
                  <a:gd name="T44" fmla="*/ 144 w 192"/>
                  <a:gd name="T45" fmla="*/ 120 h 168"/>
                  <a:gd name="T46" fmla="*/ 94 w 192"/>
                  <a:gd name="T47" fmla="*/ 166 h 168"/>
                  <a:gd name="T48" fmla="*/ 90 w 192"/>
                  <a:gd name="T49"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2" h="168">
                    <a:moveTo>
                      <a:pt x="90" y="168"/>
                    </a:moveTo>
                    <a:cubicBezTo>
                      <a:pt x="89" y="168"/>
                      <a:pt x="88" y="168"/>
                      <a:pt x="87" y="168"/>
                    </a:cubicBezTo>
                    <a:cubicBezTo>
                      <a:pt x="85" y="167"/>
                      <a:pt x="84" y="164"/>
                      <a:pt x="84" y="162"/>
                    </a:cubicBezTo>
                    <a:cubicBezTo>
                      <a:pt x="84" y="120"/>
                      <a:pt x="84" y="120"/>
                      <a:pt x="84" y="120"/>
                    </a:cubicBezTo>
                    <a:cubicBezTo>
                      <a:pt x="72" y="120"/>
                      <a:pt x="72" y="120"/>
                      <a:pt x="72" y="120"/>
                    </a:cubicBezTo>
                    <a:cubicBezTo>
                      <a:pt x="72" y="108"/>
                      <a:pt x="72" y="108"/>
                      <a:pt x="72" y="108"/>
                    </a:cubicBezTo>
                    <a:cubicBezTo>
                      <a:pt x="90" y="108"/>
                      <a:pt x="90" y="108"/>
                      <a:pt x="90" y="108"/>
                    </a:cubicBezTo>
                    <a:cubicBezTo>
                      <a:pt x="93" y="108"/>
                      <a:pt x="96" y="111"/>
                      <a:pt x="96" y="114"/>
                    </a:cubicBezTo>
                    <a:cubicBezTo>
                      <a:pt x="96" y="148"/>
                      <a:pt x="96" y="148"/>
                      <a:pt x="96" y="148"/>
                    </a:cubicBezTo>
                    <a:cubicBezTo>
                      <a:pt x="138" y="110"/>
                      <a:pt x="138" y="110"/>
                      <a:pt x="138" y="110"/>
                    </a:cubicBezTo>
                    <a:cubicBezTo>
                      <a:pt x="139" y="109"/>
                      <a:pt x="140" y="108"/>
                      <a:pt x="142" y="108"/>
                    </a:cubicBezTo>
                    <a:cubicBezTo>
                      <a:pt x="180" y="108"/>
                      <a:pt x="180" y="108"/>
                      <a:pt x="180" y="108"/>
                    </a:cubicBezTo>
                    <a:cubicBezTo>
                      <a:pt x="180" y="12"/>
                      <a:pt x="180" y="12"/>
                      <a:pt x="180" y="12"/>
                    </a:cubicBezTo>
                    <a:cubicBezTo>
                      <a:pt x="12" y="12"/>
                      <a:pt x="12" y="12"/>
                      <a:pt x="12" y="12"/>
                    </a:cubicBezTo>
                    <a:cubicBezTo>
                      <a:pt x="12" y="54"/>
                      <a:pt x="12" y="54"/>
                      <a:pt x="12" y="54"/>
                    </a:cubicBezTo>
                    <a:cubicBezTo>
                      <a:pt x="0" y="54"/>
                      <a:pt x="0" y="54"/>
                      <a:pt x="0" y="54"/>
                    </a:cubicBezTo>
                    <a:cubicBezTo>
                      <a:pt x="0" y="6"/>
                      <a:pt x="0" y="6"/>
                      <a:pt x="0" y="6"/>
                    </a:cubicBezTo>
                    <a:cubicBezTo>
                      <a:pt x="0" y="3"/>
                      <a:pt x="3" y="0"/>
                      <a:pt x="6" y="0"/>
                    </a:cubicBezTo>
                    <a:cubicBezTo>
                      <a:pt x="186" y="0"/>
                      <a:pt x="186" y="0"/>
                      <a:pt x="186" y="0"/>
                    </a:cubicBezTo>
                    <a:cubicBezTo>
                      <a:pt x="189" y="0"/>
                      <a:pt x="192" y="3"/>
                      <a:pt x="192" y="6"/>
                    </a:cubicBezTo>
                    <a:cubicBezTo>
                      <a:pt x="192" y="114"/>
                      <a:pt x="192" y="114"/>
                      <a:pt x="192" y="114"/>
                    </a:cubicBezTo>
                    <a:cubicBezTo>
                      <a:pt x="192" y="117"/>
                      <a:pt x="189" y="120"/>
                      <a:pt x="186" y="120"/>
                    </a:cubicBezTo>
                    <a:cubicBezTo>
                      <a:pt x="144" y="120"/>
                      <a:pt x="144" y="120"/>
                      <a:pt x="144" y="120"/>
                    </a:cubicBezTo>
                    <a:cubicBezTo>
                      <a:pt x="94" y="166"/>
                      <a:pt x="94" y="166"/>
                      <a:pt x="94" y="166"/>
                    </a:cubicBezTo>
                    <a:cubicBezTo>
                      <a:pt x="93" y="167"/>
                      <a:pt x="91" y="168"/>
                      <a:pt x="90"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1" name="Rectangle 135">
                <a:extLst>
                  <a:ext uri="{FF2B5EF4-FFF2-40B4-BE49-F238E27FC236}">
                    <a16:creationId xmlns:a16="http://schemas.microsoft.com/office/drawing/2014/main" id="{40077390-EE7E-45F9-9357-042920865B6D}"/>
                  </a:ext>
                </a:extLst>
              </p:cNvPr>
              <p:cNvSpPr>
                <a:spLocks noChangeArrowheads="1"/>
              </p:cNvSpPr>
              <p:nvPr/>
            </p:nvSpPr>
            <p:spPr bwMode="auto">
              <a:xfrm>
                <a:off x="5846" y="3084"/>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2" name="Rectangle 136">
                <a:extLst>
                  <a:ext uri="{FF2B5EF4-FFF2-40B4-BE49-F238E27FC236}">
                    <a16:creationId xmlns:a16="http://schemas.microsoft.com/office/drawing/2014/main" id="{89E9AE13-B8F7-43BB-AF81-F2E2B6E678F0}"/>
                  </a:ext>
                </a:extLst>
              </p:cNvPr>
              <p:cNvSpPr>
                <a:spLocks noChangeArrowheads="1"/>
              </p:cNvSpPr>
              <p:nvPr/>
            </p:nvSpPr>
            <p:spPr bwMode="auto">
              <a:xfrm>
                <a:off x="5793" y="3084"/>
                <a:ext cx="17"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3" name="Rectangle 137">
                <a:extLst>
                  <a:ext uri="{FF2B5EF4-FFF2-40B4-BE49-F238E27FC236}">
                    <a16:creationId xmlns:a16="http://schemas.microsoft.com/office/drawing/2014/main" id="{4E9173D2-7E7B-44C0-8784-2283ABEB48F9}"/>
                  </a:ext>
                </a:extLst>
              </p:cNvPr>
              <p:cNvSpPr>
                <a:spLocks noChangeArrowheads="1"/>
              </p:cNvSpPr>
              <p:nvPr/>
            </p:nvSpPr>
            <p:spPr bwMode="auto">
              <a:xfrm>
                <a:off x="5935" y="3631"/>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4" name="Freeform 138">
                <a:extLst>
                  <a:ext uri="{FF2B5EF4-FFF2-40B4-BE49-F238E27FC236}">
                    <a16:creationId xmlns:a16="http://schemas.microsoft.com/office/drawing/2014/main" id="{E9044F73-ABF9-4C1E-9C69-611AAF513E1B}"/>
                  </a:ext>
                </a:extLst>
              </p:cNvPr>
              <p:cNvSpPr>
                <a:spLocks noEditPoints="1"/>
              </p:cNvSpPr>
              <p:nvPr/>
            </p:nvSpPr>
            <p:spPr bwMode="auto">
              <a:xfrm>
                <a:off x="5394" y="2926"/>
                <a:ext cx="285" cy="302"/>
              </a:xfrm>
              <a:custGeom>
                <a:avLst/>
                <a:gdLst>
                  <a:gd name="T0" fmla="*/ 186 w 192"/>
                  <a:gd name="T1" fmla="*/ 204 h 204"/>
                  <a:gd name="T2" fmla="*/ 6 w 192"/>
                  <a:gd name="T3" fmla="*/ 204 h 204"/>
                  <a:gd name="T4" fmla="*/ 0 w 192"/>
                  <a:gd name="T5" fmla="*/ 198 h 204"/>
                  <a:gd name="T6" fmla="*/ 0 w 192"/>
                  <a:gd name="T7" fmla="*/ 168 h 204"/>
                  <a:gd name="T8" fmla="*/ 25 w 192"/>
                  <a:gd name="T9" fmla="*/ 147 h 204"/>
                  <a:gd name="T10" fmla="*/ 66 w 192"/>
                  <a:gd name="T11" fmla="*/ 128 h 204"/>
                  <a:gd name="T12" fmla="*/ 66 w 192"/>
                  <a:gd name="T13" fmla="*/ 111 h 204"/>
                  <a:gd name="T14" fmla="*/ 54 w 192"/>
                  <a:gd name="T15" fmla="*/ 83 h 204"/>
                  <a:gd name="T16" fmla="*/ 45 w 192"/>
                  <a:gd name="T17" fmla="*/ 66 h 204"/>
                  <a:gd name="T18" fmla="*/ 52 w 192"/>
                  <a:gd name="T19" fmla="*/ 50 h 204"/>
                  <a:gd name="T20" fmla="*/ 49 w 192"/>
                  <a:gd name="T21" fmla="*/ 22 h 204"/>
                  <a:gd name="T22" fmla="*/ 61 w 192"/>
                  <a:gd name="T23" fmla="*/ 18 h 204"/>
                  <a:gd name="T24" fmla="*/ 101 w 192"/>
                  <a:gd name="T25" fmla="*/ 0 h 204"/>
                  <a:gd name="T26" fmla="*/ 142 w 192"/>
                  <a:gd name="T27" fmla="*/ 23 h 204"/>
                  <a:gd name="T28" fmla="*/ 139 w 192"/>
                  <a:gd name="T29" fmla="*/ 51 h 204"/>
                  <a:gd name="T30" fmla="*/ 142 w 192"/>
                  <a:gd name="T31" fmla="*/ 54 h 204"/>
                  <a:gd name="T32" fmla="*/ 144 w 192"/>
                  <a:gd name="T33" fmla="*/ 65 h 204"/>
                  <a:gd name="T34" fmla="*/ 137 w 192"/>
                  <a:gd name="T35" fmla="*/ 82 h 204"/>
                  <a:gd name="T36" fmla="*/ 126 w 192"/>
                  <a:gd name="T37" fmla="*/ 111 h 204"/>
                  <a:gd name="T38" fmla="*/ 126 w 192"/>
                  <a:gd name="T39" fmla="*/ 128 h 204"/>
                  <a:gd name="T40" fmla="*/ 167 w 192"/>
                  <a:gd name="T41" fmla="*/ 147 h 204"/>
                  <a:gd name="T42" fmla="*/ 192 w 192"/>
                  <a:gd name="T43" fmla="*/ 168 h 204"/>
                  <a:gd name="T44" fmla="*/ 192 w 192"/>
                  <a:gd name="T45" fmla="*/ 198 h 204"/>
                  <a:gd name="T46" fmla="*/ 186 w 192"/>
                  <a:gd name="T47" fmla="*/ 204 h 204"/>
                  <a:gd name="T48" fmla="*/ 12 w 192"/>
                  <a:gd name="T49" fmla="*/ 192 h 204"/>
                  <a:gd name="T50" fmla="*/ 180 w 192"/>
                  <a:gd name="T51" fmla="*/ 192 h 204"/>
                  <a:gd name="T52" fmla="*/ 180 w 192"/>
                  <a:gd name="T53" fmla="*/ 169 h 204"/>
                  <a:gd name="T54" fmla="*/ 118 w 192"/>
                  <a:gd name="T55" fmla="*/ 138 h 204"/>
                  <a:gd name="T56" fmla="*/ 114 w 192"/>
                  <a:gd name="T57" fmla="*/ 132 h 204"/>
                  <a:gd name="T58" fmla="*/ 114 w 192"/>
                  <a:gd name="T59" fmla="*/ 108 h 204"/>
                  <a:gd name="T60" fmla="*/ 118 w 192"/>
                  <a:gd name="T61" fmla="*/ 102 h 204"/>
                  <a:gd name="T62" fmla="*/ 118 w 192"/>
                  <a:gd name="T63" fmla="*/ 102 h 204"/>
                  <a:gd name="T64" fmla="*/ 125 w 192"/>
                  <a:gd name="T65" fmla="*/ 78 h 204"/>
                  <a:gd name="T66" fmla="*/ 130 w 192"/>
                  <a:gd name="T67" fmla="*/ 72 h 204"/>
                  <a:gd name="T68" fmla="*/ 132 w 192"/>
                  <a:gd name="T69" fmla="*/ 61 h 204"/>
                  <a:gd name="T70" fmla="*/ 131 w 192"/>
                  <a:gd name="T71" fmla="*/ 60 h 204"/>
                  <a:gd name="T72" fmla="*/ 125 w 192"/>
                  <a:gd name="T73" fmla="*/ 54 h 204"/>
                  <a:gd name="T74" fmla="*/ 127 w 192"/>
                  <a:gd name="T75" fmla="*/ 48 h 204"/>
                  <a:gd name="T76" fmla="*/ 130 w 192"/>
                  <a:gd name="T77" fmla="*/ 25 h 204"/>
                  <a:gd name="T78" fmla="*/ 101 w 192"/>
                  <a:gd name="T79" fmla="*/ 12 h 204"/>
                  <a:gd name="T80" fmla="*/ 71 w 192"/>
                  <a:gd name="T81" fmla="*/ 25 h 204"/>
                  <a:gd name="T82" fmla="*/ 64 w 192"/>
                  <a:gd name="T83" fmla="*/ 30 h 204"/>
                  <a:gd name="T84" fmla="*/ 58 w 192"/>
                  <a:gd name="T85" fmla="*/ 30 h 204"/>
                  <a:gd name="T86" fmla="*/ 63 w 192"/>
                  <a:gd name="T87" fmla="*/ 46 h 204"/>
                  <a:gd name="T88" fmla="*/ 66 w 192"/>
                  <a:gd name="T89" fmla="*/ 54 h 204"/>
                  <a:gd name="T90" fmla="*/ 60 w 192"/>
                  <a:gd name="T91" fmla="*/ 60 h 204"/>
                  <a:gd name="T92" fmla="*/ 57 w 192"/>
                  <a:gd name="T93" fmla="*/ 66 h 204"/>
                  <a:gd name="T94" fmla="*/ 60 w 192"/>
                  <a:gd name="T95" fmla="*/ 72 h 204"/>
                  <a:gd name="T96" fmla="*/ 66 w 192"/>
                  <a:gd name="T97" fmla="*/ 78 h 204"/>
                  <a:gd name="T98" fmla="*/ 74 w 192"/>
                  <a:gd name="T99" fmla="*/ 102 h 204"/>
                  <a:gd name="T100" fmla="*/ 78 w 192"/>
                  <a:gd name="T101" fmla="*/ 108 h 204"/>
                  <a:gd name="T102" fmla="*/ 78 w 192"/>
                  <a:gd name="T103" fmla="*/ 132 h 204"/>
                  <a:gd name="T104" fmla="*/ 74 w 192"/>
                  <a:gd name="T105" fmla="*/ 138 h 204"/>
                  <a:gd name="T106" fmla="*/ 12 w 192"/>
                  <a:gd name="T107" fmla="*/ 169 h 204"/>
                  <a:gd name="T108" fmla="*/ 12 w 192"/>
                  <a:gd name="T109" fmla="*/ 192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2" h="204">
                    <a:moveTo>
                      <a:pt x="186" y="204"/>
                    </a:moveTo>
                    <a:cubicBezTo>
                      <a:pt x="6" y="204"/>
                      <a:pt x="6" y="204"/>
                      <a:pt x="6" y="204"/>
                    </a:cubicBezTo>
                    <a:cubicBezTo>
                      <a:pt x="3" y="204"/>
                      <a:pt x="0" y="201"/>
                      <a:pt x="0" y="198"/>
                    </a:cubicBezTo>
                    <a:cubicBezTo>
                      <a:pt x="0" y="168"/>
                      <a:pt x="0" y="168"/>
                      <a:pt x="0" y="168"/>
                    </a:cubicBezTo>
                    <a:cubicBezTo>
                      <a:pt x="0" y="164"/>
                      <a:pt x="2" y="159"/>
                      <a:pt x="25" y="147"/>
                    </a:cubicBezTo>
                    <a:cubicBezTo>
                      <a:pt x="36" y="141"/>
                      <a:pt x="51" y="134"/>
                      <a:pt x="66" y="128"/>
                    </a:cubicBezTo>
                    <a:cubicBezTo>
                      <a:pt x="66" y="111"/>
                      <a:pt x="66" y="111"/>
                      <a:pt x="66" y="111"/>
                    </a:cubicBezTo>
                    <a:cubicBezTo>
                      <a:pt x="61" y="108"/>
                      <a:pt x="55" y="100"/>
                      <a:pt x="54" y="83"/>
                    </a:cubicBezTo>
                    <a:cubicBezTo>
                      <a:pt x="48" y="80"/>
                      <a:pt x="45" y="74"/>
                      <a:pt x="45" y="66"/>
                    </a:cubicBezTo>
                    <a:cubicBezTo>
                      <a:pt x="45" y="59"/>
                      <a:pt x="48" y="53"/>
                      <a:pt x="52" y="50"/>
                    </a:cubicBezTo>
                    <a:cubicBezTo>
                      <a:pt x="48" y="42"/>
                      <a:pt x="43" y="30"/>
                      <a:pt x="49" y="22"/>
                    </a:cubicBezTo>
                    <a:cubicBezTo>
                      <a:pt x="52" y="19"/>
                      <a:pt x="56" y="17"/>
                      <a:pt x="61" y="18"/>
                    </a:cubicBezTo>
                    <a:cubicBezTo>
                      <a:pt x="68" y="5"/>
                      <a:pt x="86" y="0"/>
                      <a:pt x="101" y="0"/>
                    </a:cubicBezTo>
                    <a:cubicBezTo>
                      <a:pt x="117" y="0"/>
                      <a:pt x="138" y="6"/>
                      <a:pt x="142" y="23"/>
                    </a:cubicBezTo>
                    <a:cubicBezTo>
                      <a:pt x="145" y="34"/>
                      <a:pt x="141" y="44"/>
                      <a:pt x="139" y="51"/>
                    </a:cubicBezTo>
                    <a:cubicBezTo>
                      <a:pt x="140" y="52"/>
                      <a:pt x="141" y="53"/>
                      <a:pt x="142" y="54"/>
                    </a:cubicBezTo>
                    <a:cubicBezTo>
                      <a:pt x="143" y="57"/>
                      <a:pt x="144" y="61"/>
                      <a:pt x="144" y="65"/>
                    </a:cubicBezTo>
                    <a:cubicBezTo>
                      <a:pt x="144" y="72"/>
                      <a:pt x="142" y="79"/>
                      <a:pt x="137" y="82"/>
                    </a:cubicBezTo>
                    <a:cubicBezTo>
                      <a:pt x="136" y="100"/>
                      <a:pt x="130" y="108"/>
                      <a:pt x="126" y="111"/>
                    </a:cubicBezTo>
                    <a:cubicBezTo>
                      <a:pt x="126" y="128"/>
                      <a:pt x="126" y="128"/>
                      <a:pt x="126" y="128"/>
                    </a:cubicBezTo>
                    <a:cubicBezTo>
                      <a:pt x="140" y="134"/>
                      <a:pt x="155" y="141"/>
                      <a:pt x="167" y="147"/>
                    </a:cubicBezTo>
                    <a:cubicBezTo>
                      <a:pt x="190" y="159"/>
                      <a:pt x="192" y="164"/>
                      <a:pt x="192" y="168"/>
                    </a:cubicBezTo>
                    <a:cubicBezTo>
                      <a:pt x="192" y="198"/>
                      <a:pt x="192" y="198"/>
                      <a:pt x="192" y="198"/>
                    </a:cubicBezTo>
                    <a:cubicBezTo>
                      <a:pt x="192" y="201"/>
                      <a:pt x="189" y="204"/>
                      <a:pt x="186" y="204"/>
                    </a:cubicBezTo>
                    <a:close/>
                    <a:moveTo>
                      <a:pt x="12" y="192"/>
                    </a:moveTo>
                    <a:cubicBezTo>
                      <a:pt x="180" y="192"/>
                      <a:pt x="180" y="192"/>
                      <a:pt x="180" y="192"/>
                    </a:cubicBezTo>
                    <a:cubicBezTo>
                      <a:pt x="180" y="169"/>
                      <a:pt x="180" y="169"/>
                      <a:pt x="180" y="169"/>
                    </a:cubicBezTo>
                    <a:cubicBezTo>
                      <a:pt x="175" y="164"/>
                      <a:pt x="149" y="150"/>
                      <a:pt x="118" y="138"/>
                    </a:cubicBezTo>
                    <a:cubicBezTo>
                      <a:pt x="115" y="137"/>
                      <a:pt x="114" y="134"/>
                      <a:pt x="114" y="132"/>
                    </a:cubicBezTo>
                    <a:cubicBezTo>
                      <a:pt x="114" y="108"/>
                      <a:pt x="114" y="108"/>
                      <a:pt x="114" y="108"/>
                    </a:cubicBezTo>
                    <a:cubicBezTo>
                      <a:pt x="114" y="106"/>
                      <a:pt x="115" y="103"/>
                      <a:pt x="118" y="102"/>
                    </a:cubicBezTo>
                    <a:cubicBezTo>
                      <a:pt x="118" y="102"/>
                      <a:pt x="118" y="102"/>
                      <a:pt x="118" y="102"/>
                    </a:cubicBezTo>
                    <a:cubicBezTo>
                      <a:pt x="118" y="102"/>
                      <a:pt x="125" y="98"/>
                      <a:pt x="125" y="78"/>
                    </a:cubicBezTo>
                    <a:cubicBezTo>
                      <a:pt x="125" y="75"/>
                      <a:pt x="127" y="72"/>
                      <a:pt x="130" y="72"/>
                    </a:cubicBezTo>
                    <a:cubicBezTo>
                      <a:pt x="132" y="71"/>
                      <a:pt x="133" y="65"/>
                      <a:pt x="132" y="61"/>
                    </a:cubicBezTo>
                    <a:cubicBezTo>
                      <a:pt x="131" y="60"/>
                      <a:pt x="131" y="60"/>
                      <a:pt x="131" y="60"/>
                    </a:cubicBezTo>
                    <a:cubicBezTo>
                      <a:pt x="127" y="60"/>
                      <a:pt x="125" y="57"/>
                      <a:pt x="125" y="54"/>
                    </a:cubicBezTo>
                    <a:cubicBezTo>
                      <a:pt x="125" y="52"/>
                      <a:pt x="125" y="51"/>
                      <a:pt x="127" y="48"/>
                    </a:cubicBezTo>
                    <a:cubicBezTo>
                      <a:pt x="129" y="43"/>
                      <a:pt x="133" y="34"/>
                      <a:pt x="130" y="25"/>
                    </a:cubicBezTo>
                    <a:cubicBezTo>
                      <a:pt x="128" y="17"/>
                      <a:pt x="114" y="12"/>
                      <a:pt x="101" y="12"/>
                    </a:cubicBezTo>
                    <a:cubicBezTo>
                      <a:pt x="87" y="12"/>
                      <a:pt x="73" y="17"/>
                      <a:pt x="71" y="25"/>
                    </a:cubicBezTo>
                    <a:cubicBezTo>
                      <a:pt x="70" y="29"/>
                      <a:pt x="67" y="31"/>
                      <a:pt x="64" y="30"/>
                    </a:cubicBezTo>
                    <a:cubicBezTo>
                      <a:pt x="60" y="29"/>
                      <a:pt x="58" y="30"/>
                      <a:pt x="58" y="30"/>
                    </a:cubicBezTo>
                    <a:cubicBezTo>
                      <a:pt x="58" y="31"/>
                      <a:pt x="58" y="35"/>
                      <a:pt x="63" y="46"/>
                    </a:cubicBezTo>
                    <a:cubicBezTo>
                      <a:pt x="65" y="50"/>
                      <a:pt x="66" y="52"/>
                      <a:pt x="66" y="54"/>
                    </a:cubicBezTo>
                    <a:cubicBezTo>
                      <a:pt x="66" y="57"/>
                      <a:pt x="63" y="60"/>
                      <a:pt x="60" y="60"/>
                    </a:cubicBezTo>
                    <a:cubicBezTo>
                      <a:pt x="58" y="60"/>
                      <a:pt x="57" y="64"/>
                      <a:pt x="57" y="66"/>
                    </a:cubicBezTo>
                    <a:cubicBezTo>
                      <a:pt x="57" y="69"/>
                      <a:pt x="58" y="72"/>
                      <a:pt x="60" y="72"/>
                    </a:cubicBezTo>
                    <a:cubicBezTo>
                      <a:pt x="63" y="72"/>
                      <a:pt x="66" y="75"/>
                      <a:pt x="66" y="78"/>
                    </a:cubicBezTo>
                    <a:cubicBezTo>
                      <a:pt x="66" y="98"/>
                      <a:pt x="74" y="102"/>
                      <a:pt x="74" y="102"/>
                    </a:cubicBezTo>
                    <a:cubicBezTo>
                      <a:pt x="76" y="103"/>
                      <a:pt x="78" y="105"/>
                      <a:pt x="78" y="108"/>
                    </a:cubicBezTo>
                    <a:cubicBezTo>
                      <a:pt x="78" y="132"/>
                      <a:pt x="78" y="132"/>
                      <a:pt x="78" y="132"/>
                    </a:cubicBezTo>
                    <a:cubicBezTo>
                      <a:pt x="78" y="134"/>
                      <a:pt x="76" y="137"/>
                      <a:pt x="74" y="138"/>
                    </a:cubicBezTo>
                    <a:cubicBezTo>
                      <a:pt x="43" y="150"/>
                      <a:pt x="16" y="164"/>
                      <a:pt x="12" y="169"/>
                    </a:cubicBezTo>
                    <a:lnTo>
                      <a:pt x="12" y="1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grpSp>
        <p:sp>
          <p:nvSpPr>
            <p:cNvPr id="9" name="TextBox 8">
              <a:extLst>
                <a:ext uri="{FF2B5EF4-FFF2-40B4-BE49-F238E27FC236}">
                  <a16:creationId xmlns:a16="http://schemas.microsoft.com/office/drawing/2014/main" id="{3AB30A5A-EE79-495F-9E90-E629C9E52F57}"/>
                </a:ext>
              </a:extLst>
            </p:cNvPr>
            <p:cNvSpPr txBox="1"/>
            <p:nvPr/>
          </p:nvSpPr>
          <p:spPr>
            <a:xfrm>
              <a:off x="9481029" y="-99936"/>
              <a:ext cx="2316950" cy="419414"/>
            </a:xfrm>
            <a:prstGeom prst="rect">
              <a:avLst/>
            </a:prstGeom>
            <a:noFill/>
          </p:spPr>
          <p:txBody>
            <a:bodyPr wrap="none" lIns="91440" anchor="ctr">
              <a:noAutofit/>
            </a:bodyPr>
            <a:lstStyle/>
            <a:p>
              <a:r>
                <a:rPr lang="en-US" sz="1400" dirty="0"/>
                <a:t>Denise Neunaber</a:t>
              </a:r>
            </a:p>
          </p:txBody>
        </p:sp>
      </p:grpSp>
    </p:spTree>
    <p:extLst>
      <p:ext uri="{BB962C8B-B14F-4D97-AF65-F5344CB8AC3E}">
        <p14:creationId xmlns:p14="http://schemas.microsoft.com/office/powerpoint/2010/main" val="2079180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B8637-24EA-42A4-98CB-7BF561AD9587}"/>
              </a:ext>
            </a:extLst>
          </p:cNvPr>
          <p:cNvSpPr>
            <a:spLocks noGrp="1"/>
          </p:cNvSpPr>
          <p:nvPr>
            <p:ph type="title"/>
          </p:nvPr>
        </p:nvSpPr>
        <p:spPr>
          <a:xfrm>
            <a:off x="838200" y="624054"/>
            <a:ext cx="10457689" cy="548640"/>
          </a:xfrm>
        </p:spPr>
        <p:txBody>
          <a:bodyPr/>
          <a:lstStyle/>
          <a:p>
            <a:r>
              <a:rPr lang="en-US" dirty="0"/>
              <a:t>Development Workgroup</a:t>
            </a:r>
          </a:p>
        </p:txBody>
      </p:sp>
      <p:sp>
        <p:nvSpPr>
          <p:cNvPr id="3" name="Text Placeholder 2">
            <a:extLst>
              <a:ext uri="{FF2B5EF4-FFF2-40B4-BE49-F238E27FC236}">
                <a16:creationId xmlns:a16="http://schemas.microsoft.com/office/drawing/2014/main" id="{31659889-9697-4E45-A671-C165EFB19CEC}"/>
              </a:ext>
            </a:extLst>
          </p:cNvPr>
          <p:cNvSpPr>
            <a:spLocks noGrp="1"/>
          </p:cNvSpPr>
          <p:nvPr>
            <p:ph type="body" sz="quarter" idx="10"/>
          </p:nvPr>
        </p:nvSpPr>
        <p:spPr>
          <a:xfrm>
            <a:off x="899160" y="2005946"/>
            <a:ext cx="10517717" cy="4514124"/>
          </a:xfrm>
        </p:spPr>
        <p:txBody>
          <a:bodyPr/>
          <a:lstStyle/>
          <a:p>
            <a:pPr marL="0" indent="0">
              <a:buNone/>
            </a:pPr>
            <a:r>
              <a:rPr lang="en-US" sz="1500" dirty="0">
                <a:effectLst/>
                <a:latin typeface="+mn-lt"/>
                <a:ea typeface="Calibri" panose="020F0502020204030204" pitchFamily="34" charset="0"/>
                <a:cs typeface="Times New Roman" panose="02020603050405020304" pitchFamily="18" charset="0"/>
              </a:rPr>
              <a:t>Group Activity</a:t>
            </a:r>
            <a:r>
              <a:rPr lang="en-US" sz="1500" dirty="0">
                <a:latin typeface="+mn-lt"/>
                <a:ea typeface="Calibri" panose="020F0502020204030204" pitchFamily="34" charset="0"/>
                <a:cs typeface="Times New Roman" panose="02020603050405020304" pitchFamily="18" charset="0"/>
              </a:rPr>
              <a:t>: </a:t>
            </a:r>
          </a:p>
          <a:p>
            <a:pPr marL="633413" lvl="1" indent="-342900">
              <a:buFont typeface="Arial" panose="020B0604020202020204" pitchFamily="34" charset="0"/>
              <a:buChar char="•"/>
            </a:pPr>
            <a:r>
              <a:rPr lang="en-US" sz="1500" b="0" dirty="0">
                <a:latin typeface="+mn-lt"/>
                <a:ea typeface="Calibri" panose="020F0502020204030204" pitchFamily="34" charset="0"/>
                <a:cs typeface="Times New Roman" panose="02020603050405020304" pitchFamily="18" charset="0"/>
              </a:rPr>
              <a:t>Meetings – The Development Workgroup met 9/13/24 to discuss responsibilities of the Co-Leads and the Data Points to Collect and Report on Each Quarter. September 25 was the initial Housing Development Workgroup Kickoff Meeting. </a:t>
            </a:r>
            <a:endParaRPr lang="en-US" sz="1500" b="0" dirty="0">
              <a:effectLst/>
              <a:latin typeface="+mn-lt"/>
              <a:ea typeface="Calibri" panose="020F0502020204030204" pitchFamily="34" charset="0"/>
              <a:cs typeface="Times New Roman" panose="02020603050405020304" pitchFamily="18" charset="0"/>
            </a:endParaRPr>
          </a:p>
          <a:p>
            <a:pPr marL="0" indent="0">
              <a:buNone/>
            </a:pPr>
            <a:r>
              <a:rPr lang="en-US" sz="1500" dirty="0">
                <a:effectLst/>
                <a:latin typeface="+mn-lt"/>
                <a:ea typeface="Calibri" panose="020F0502020204030204" pitchFamily="34" charset="0"/>
                <a:cs typeface="Times New Roman" panose="02020603050405020304" pitchFamily="18" charset="0"/>
              </a:rPr>
              <a:t>Progress: </a:t>
            </a:r>
          </a:p>
          <a:p>
            <a:pPr marL="633413" lvl="1" indent="-342900">
              <a:buFont typeface="Arial" panose="020B0604020202020204" pitchFamily="34" charset="0"/>
              <a:buChar char="•"/>
            </a:pPr>
            <a:r>
              <a:rPr lang="en-US" sz="1500" b="0" dirty="0">
                <a:effectLst/>
                <a:latin typeface="+mn-lt"/>
                <a:ea typeface="Calibri" panose="020F0502020204030204" pitchFamily="34" charset="0"/>
                <a:cs typeface="Times New Roman" panose="02020603050405020304" pitchFamily="18" charset="0"/>
              </a:rPr>
              <a:t>Reviewed the NC Strategic Housing Plan and the Year 1 Action Plan Goals we’ve already started and those to be implemented and our tracking mechanism of all Year 1 Action Plan Goals for Housing Development. </a:t>
            </a:r>
          </a:p>
          <a:p>
            <a:pPr marL="0" indent="0">
              <a:buNone/>
            </a:pPr>
            <a:r>
              <a:rPr lang="en-US" sz="1500" dirty="0">
                <a:effectLst/>
                <a:latin typeface="+mn-lt"/>
                <a:ea typeface="Calibri" panose="020F0502020204030204" pitchFamily="34" charset="0"/>
                <a:cs typeface="Times New Roman" panose="02020603050405020304" pitchFamily="18" charset="0"/>
              </a:rPr>
              <a:t>Challenges: </a:t>
            </a:r>
          </a:p>
          <a:p>
            <a:pPr marL="633413" lvl="1" indent="-342900">
              <a:buFont typeface="Arial" panose="020B0604020202020204" pitchFamily="34" charset="0"/>
              <a:buChar char="•"/>
            </a:pPr>
            <a:r>
              <a:rPr lang="en-US" sz="1500" b="0" dirty="0">
                <a:effectLst/>
                <a:latin typeface="+mn-lt"/>
                <a:ea typeface="Calibri" panose="020F0502020204030204" pitchFamily="34" charset="0"/>
                <a:cs typeface="Times New Roman" panose="02020603050405020304" pitchFamily="18" charset="0"/>
              </a:rPr>
              <a:t>Identifying a routine cadence, especially given the recent hurricane, devastation and recovery efforts across western NC.</a:t>
            </a:r>
            <a:endParaRPr lang="en-US" sz="1500" b="0" dirty="0">
              <a:highlight>
                <a:srgbClr val="FFFF00"/>
              </a:highlight>
              <a:latin typeface="+mn-lt"/>
              <a:ea typeface="Calibri" panose="020F0502020204030204" pitchFamily="34" charset="0"/>
              <a:cs typeface="Times New Roman" panose="02020603050405020304" pitchFamily="18" charset="0"/>
            </a:endParaRPr>
          </a:p>
          <a:p>
            <a:pPr marL="0" indent="0">
              <a:buNone/>
            </a:pPr>
            <a:r>
              <a:rPr lang="en-US" sz="1500" dirty="0">
                <a:effectLst/>
                <a:latin typeface="+mn-lt"/>
                <a:ea typeface="Calibri" panose="020F0502020204030204" pitchFamily="34" charset="0"/>
                <a:cs typeface="Times New Roman" panose="02020603050405020304" pitchFamily="18" charset="0"/>
              </a:rPr>
              <a:t>Looking Forward</a:t>
            </a:r>
          </a:p>
          <a:p>
            <a:pPr lvl="1">
              <a:buFont typeface="Arial" panose="020B0604020202020204" pitchFamily="34" charset="0"/>
              <a:buChar char="•"/>
            </a:pPr>
            <a:r>
              <a:rPr lang="en-US" sz="1500" b="0" dirty="0">
                <a:effectLst/>
                <a:latin typeface="+mn-lt"/>
                <a:ea typeface="Calibri" panose="020F0502020204030204" pitchFamily="34" charset="0"/>
                <a:cs typeface="Times New Roman" panose="02020603050405020304" pitchFamily="18" charset="0"/>
              </a:rPr>
              <a:t>Creation of 3,400 new PSH opportunities</a:t>
            </a:r>
          </a:p>
          <a:p>
            <a:pPr lvl="1">
              <a:buFont typeface="Arial" panose="020B0604020202020204" pitchFamily="34" charset="0"/>
              <a:buChar char="•"/>
            </a:pPr>
            <a:r>
              <a:rPr lang="en-US" sz="1500" b="0" dirty="0">
                <a:effectLst/>
                <a:latin typeface="+mn-lt"/>
                <a:ea typeface="Calibri" panose="020F0502020204030204" pitchFamily="34" charset="0"/>
                <a:cs typeface="Times New Roman" panose="02020603050405020304" pitchFamily="18" charset="0"/>
              </a:rPr>
              <a:t>Increased Key Rental Assistance</a:t>
            </a:r>
          </a:p>
          <a:p>
            <a:pPr lvl="1">
              <a:buFont typeface="Arial" panose="020B0604020202020204" pitchFamily="34" charset="0"/>
              <a:buChar char="•"/>
            </a:pPr>
            <a:r>
              <a:rPr lang="en-US" sz="1500" b="0" dirty="0">
                <a:effectLst/>
                <a:latin typeface="+mn-lt"/>
                <a:ea typeface="Calibri" panose="020F0502020204030204" pitchFamily="34" charset="0"/>
                <a:cs typeface="Times New Roman" panose="02020603050405020304" pitchFamily="18" charset="0"/>
              </a:rPr>
              <a:t>HOME-American Rescue Plan (ARP) Programs and increase incentives in SHDP</a:t>
            </a:r>
          </a:p>
          <a:p>
            <a:pPr lvl="1">
              <a:buFont typeface="Arial" panose="020B0604020202020204" pitchFamily="34" charset="0"/>
              <a:buChar char="•"/>
            </a:pPr>
            <a:r>
              <a:rPr lang="en-US" sz="1500" b="0" dirty="0">
                <a:effectLst/>
                <a:latin typeface="+mn-lt"/>
                <a:ea typeface="Calibri" panose="020F0502020204030204" pitchFamily="34" charset="0"/>
                <a:cs typeface="Times New Roman" panose="02020603050405020304" pitchFamily="18" charset="0"/>
              </a:rPr>
              <a:t>PSH Portfolio and known expiring properties/units including HUD 811 PRA portfolio</a:t>
            </a:r>
            <a:endParaRPr lang="en-US" sz="1500" b="0" dirty="0">
              <a:latin typeface="+mn-lt"/>
            </a:endParaRPr>
          </a:p>
        </p:txBody>
      </p:sp>
      <p:sp>
        <p:nvSpPr>
          <p:cNvPr id="4" name="Text Placeholder 3">
            <a:extLst>
              <a:ext uri="{FF2B5EF4-FFF2-40B4-BE49-F238E27FC236}">
                <a16:creationId xmlns:a16="http://schemas.microsoft.com/office/drawing/2014/main" id="{F615AFB0-7233-4244-A065-7C62D9152014}"/>
              </a:ext>
            </a:extLst>
          </p:cNvPr>
          <p:cNvSpPr txBox="1">
            <a:spLocks/>
          </p:cNvSpPr>
          <p:nvPr/>
        </p:nvSpPr>
        <p:spPr>
          <a:xfrm>
            <a:off x="838200" y="1335573"/>
            <a:ext cx="10517717" cy="1212895"/>
          </a:xfrm>
          <a:prstGeom prst="rect">
            <a:avLst/>
          </a:prstGeom>
        </p:spPr>
        <p:txBody>
          <a:bodyPr>
            <a:noAutofit/>
          </a:bodyPr>
          <a:lstStyle>
            <a:lvl1pPr marL="228600" indent="-228600" algn="l" defTabSz="685800" rtl="0" eaLnBrk="1" latinLnBrk="0" hangingPunct="1">
              <a:lnSpc>
                <a:spcPct val="100000"/>
              </a:lnSpc>
              <a:spcBef>
                <a:spcPts val="0"/>
              </a:spcBef>
              <a:buFont typeface="+mj-lt"/>
              <a:buAutoNum type="romanUcPeriod"/>
              <a:defRPr sz="2000" b="1" i="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76263" indent="-233363" algn="l" defTabSz="685800" rtl="0" eaLnBrk="1" latinLnBrk="0" hangingPunct="1">
              <a:lnSpc>
                <a:spcPct val="100000"/>
              </a:lnSpc>
              <a:spcBef>
                <a:spcPts val="0"/>
              </a:spcBef>
              <a:buFont typeface="Franklin Gothic Medium" panose="020B0603020102020204" pitchFamily="34" charset="0"/>
              <a:buChar char="−"/>
              <a:defRPr sz="2000" b="1" i="0" kern="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973138" indent="-228600" algn="l" defTabSz="685800" rtl="0" eaLnBrk="1" latinLnBrk="0" hangingPunct="1">
              <a:lnSpc>
                <a:spcPct val="100000"/>
              </a:lnSpc>
              <a:spcBef>
                <a:spcPts val="0"/>
              </a:spcBef>
              <a:buFont typeface="Arial" panose="020B0604020202020204" pitchFamily="34" charset="0"/>
              <a:buChar char="•"/>
              <a:defRPr sz="2000" b="1" i="0" kern="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Franklin Gothic Medium" panose="020B0603020102020204" pitchFamily="34"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Franklin Gothic Medium" panose="020B06030201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dirty="0"/>
              <a:t>Workgroup Leads: Josh Walker, Detra Purcell, Paul Kimball</a:t>
            </a:r>
          </a:p>
          <a:p>
            <a:pPr marL="0" indent="0">
              <a:buNone/>
            </a:pPr>
            <a:r>
              <a:rPr lang="en-US" dirty="0"/>
              <a:t>TAC Support: Jim Yates</a:t>
            </a:r>
          </a:p>
        </p:txBody>
      </p:sp>
      <p:grpSp>
        <p:nvGrpSpPr>
          <p:cNvPr id="5" name="Group 4">
            <a:extLst>
              <a:ext uri="{FF2B5EF4-FFF2-40B4-BE49-F238E27FC236}">
                <a16:creationId xmlns:a16="http://schemas.microsoft.com/office/drawing/2014/main" id="{429719BF-AF9D-4013-9235-23E0E977AAE0}"/>
              </a:ext>
            </a:extLst>
          </p:cNvPr>
          <p:cNvGrpSpPr/>
          <p:nvPr/>
        </p:nvGrpSpPr>
        <p:grpSpPr>
          <a:xfrm>
            <a:off x="9125174" y="11225"/>
            <a:ext cx="3066826" cy="675443"/>
            <a:chOff x="8873657" y="-99937"/>
            <a:chExt cx="2924322" cy="675443"/>
          </a:xfrm>
        </p:grpSpPr>
        <p:sp>
          <p:nvSpPr>
            <p:cNvPr id="6" name="Rectangle 5">
              <a:extLst>
                <a:ext uri="{FF2B5EF4-FFF2-40B4-BE49-F238E27FC236}">
                  <a16:creationId xmlns:a16="http://schemas.microsoft.com/office/drawing/2014/main" id="{C20C2BFA-58AE-4D86-A6B9-EB642AE3ABFC}"/>
                </a:ext>
              </a:extLst>
            </p:cNvPr>
            <p:cNvSpPr/>
            <p:nvPr/>
          </p:nvSpPr>
          <p:spPr>
            <a:xfrm>
              <a:off x="8873657" y="-99937"/>
              <a:ext cx="2897136" cy="457200"/>
            </a:xfrm>
            <a:prstGeom prst="rect">
              <a:avLst/>
            </a:prstGeom>
            <a:solidFill>
              <a:schemeClr val="bg1"/>
            </a:solidFill>
            <a:ln w="19050">
              <a:solidFill>
                <a:schemeClr val="bg1">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457200" rIns="274320" rtlCol="0" anchor="ctr"/>
            <a:lstStyle/>
            <a:p>
              <a:endParaRPr lang="en-US" sz="1400" dirty="0">
                <a:solidFill>
                  <a:schemeClr val="tx1"/>
                </a:solidFill>
              </a:endParaRPr>
            </a:p>
          </p:txBody>
        </p:sp>
        <p:grpSp>
          <p:nvGrpSpPr>
            <p:cNvPr id="7" name="Group 133">
              <a:extLst>
                <a:ext uri="{FF2B5EF4-FFF2-40B4-BE49-F238E27FC236}">
                  <a16:creationId xmlns:a16="http://schemas.microsoft.com/office/drawing/2014/main" id="{AFAD4548-870F-42A9-935A-0D81D53A2077}"/>
                </a:ext>
              </a:extLst>
            </p:cNvPr>
            <p:cNvGrpSpPr>
              <a:grpSpLocks noChangeAspect="1"/>
            </p:cNvGrpSpPr>
            <p:nvPr/>
          </p:nvGrpSpPr>
          <p:grpSpPr bwMode="auto">
            <a:xfrm>
              <a:off x="8986398" y="29524"/>
              <a:ext cx="422136" cy="545982"/>
              <a:chOff x="5394" y="2926"/>
              <a:chExt cx="559" cy="723"/>
            </a:xfrm>
            <a:solidFill>
              <a:srgbClr val="000000"/>
            </a:solidFill>
          </p:grpSpPr>
          <p:sp>
            <p:nvSpPr>
              <p:cNvPr id="9" name="Freeform 134">
                <a:extLst>
                  <a:ext uri="{FF2B5EF4-FFF2-40B4-BE49-F238E27FC236}">
                    <a16:creationId xmlns:a16="http://schemas.microsoft.com/office/drawing/2014/main" id="{D207D7CD-B79B-4FF1-A9F4-E7B2935FE0D8}"/>
                  </a:ext>
                </a:extLst>
              </p:cNvPr>
              <p:cNvSpPr>
                <a:spLocks/>
              </p:cNvSpPr>
              <p:nvPr/>
            </p:nvSpPr>
            <p:spPr bwMode="auto">
              <a:xfrm>
                <a:off x="5650" y="2995"/>
                <a:ext cx="285" cy="249"/>
              </a:xfrm>
              <a:custGeom>
                <a:avLst/>
                <a:gdLst>
                  <a:gd name="T0" fmla="*/ 90 w 192"/>
                  <a:gd name="T1" fmla="*/ 168 h 168"/>
                  <a:gd name="T2" fmla="*/ 87 w 192"/>
                  <a:gd name="T3" fmla="*/ 168 h 168"/>
                  <a:gd name="T4" fmla="*/ 84 w 192"/>
                  <a:gd name="T5" fmla="*/ 162 h 168"/>
                  <a:gd name="T6" fmla="*/ 84 w 192"/>
                  <a:gd name="T7" fmla="*/ 120 h 168"/>
                  <a:gd name="T8" fmla="*/ 72 w 192"/>
                  <a:gd name="T9" fmla="*/ 120 h 168"/>
                  <a:gd name="T10" fmla="*/ 72 w 192"/>
                  <a:gd name="T11" fmla="*/ 108 h 168"/>
                  <a:gd name="T12" fmla="*/ 90 w 192"/>
                  <a:gd name="T13" fmla="*/ 108 h 168"/>
                  <a:gd name="T14" fmla="*/ 96 w 192"/>
                  <a:gd name="T15" fmla="*/ 114 h 168"/>
                  <a:gd name="T16" fmla="*/ 96 w 192"/>
                  <a:gd name="T17" fmla="*/ 148 h 168"/>
                  <a:gd name="T18" fmla="*/ 138 w 192"/>
                  <a:gd name="T19" fmla="*/ 110 h 168"/>
                  <a:gd name="T20" fmla="*/ 142 w 192"/>
                  <a:gd name="T21" fmla="*/ 108 h 168"/>
                  <a:gd name="T22" fmla="*/ 180 w 192"/>
                  <a:gd name="T23" fmla="*/ 108 h 168"/>
                  <a:gd name="T24" fmla="*/ 180 w 192"/>
                  <a:gd name="T25" fmla="*/ 12 h 168"/>
                  <a:gd name="T26" fmla="*/ 12 w 192"/>
                  <a:gd name="T27" fmla="*/ 12 h 168"/>
                  <a:gd name="T28" fmla="*/ 12 w 192"/>
                  <a:gd name="T29" fmla="*/ 54 h 168"/>
                  <a:gd name="T30" fmla="*/ 0 w 192"/>
                  <a:gd name="T31" fmla="*/ 54 h 168"/>
                  <a:gd name="T32" fmla="*/ 0 w 192"/>
                  <a:gd name="T33" fmla="*/ 6 h 168"/>
                  <a:gd name="T34" fmla="*/ 6 w 192"/>
                  <a:gd name="T35" fmla="*/ 0 h 168"/>
                  <a:gd name="T36" fmla="*/ 186 w 192"/>
                  <a:gd name="T37" fmla="*/ 0 h 168"/>
                  <a:gd name="T38" fmla="*/ 192 w 192"/>
                  <a:gd name="T39" fmla="*/ 6 h 168"/>
                  <a:gd name="T40" fmla="*/ 192 w 192"/>
                  <a:gd name="T41" fmla="*/ 114 h 168"/>
                  <a:gd name="T42" fmla="*/ 186 w 192"/>
                  <a:gd name="T43" fmla="*/ 120 h 168"/>
                  <a:gd name="T44" fmla="*/ 144 w 192"/>
                  <a:gd name="T45" fmla="*/ 120 h 168"/>
                  <a:gd name="T46" fmla="*/ 94 w 192"/>
                  <a:gd name="T47" fmla="*/ 166 h 168"/>
                  <a:gd name="T48" fmla="*/ 90 w 192"/>
                  <a:gd name="T49"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2" h="168">
                    <a:moveTo>
                      <a:pt x="90" y="168"/>
                    </a:moveTo>
                    <a:cubicBezTo>
                      <a:pt x="89" y="168"/>
                      <a:pt x="88" y="168"/>
                      <a:pt x="87" y="168"/>
                    </a:cubicBezTo>
                    <a:cubicBezTo>
                      <a:pt x="85" y="167"/>
                      <a:pt x="84" y="164"/>
                      <a:pt x="84" y="162"/>
                    </a:cubicBezTo>
                    <a:cubicBezTo>
                      <a:pt x="84" y="120"/>
                      <a:pt x="84" y="120"/>
                      <a:pt x="84" y="120"/>
                    </a:cubicBezTo>
                    <a:cubicBezTo>
                      <a:pt x="72" y="120"/>
                      <a:pt x="72" y="120"/>
                      <a:pt x="72" y="120"/>
                    </a:cubicBezTo>
                    <a:cubicBezTo>
                      <a:pt x="72" y="108"/>
                      <a:pt x="72" y="108"/>
                      <a:pt x="72" y="108"/>
                    </a:cubicBezTo>
                    <a:cubicBezTo>
                      <a:pt x="90" y="108"/>
                      <a:pt x="90" y="108"/>
                      <a:pt x="90" y="108"/>
                    </a:cubicBezTo>
                    <a:cubicBezTo>
                      <a:pt x="93" y="108"/>
                      <a:pt x="96" y="111"/>
                      <a:pt x="96" y="114"/>
                    </a:cubicBezTo>
                    <a:cubicBezTo>
                      <a:pt x="96" y="148"/>
                      <a:pt x="96" y="148"/>
                      <a:pt x="96" y="148"/>
                    </a:cubicBezTo>
                    <a:cubicBezTo>
                      <a:pt x="138" y="110"/>
                      <a:pt x="138" y="110"/>
                      <a:pt x="138" y="110"/>
                    </a:cubicBezTo>
                    <a:cubicBezTo>
                      <a:pt x="139" y="109"/>
                      <a:pt x="140" y="108"/>
                      <a:pt x="142" y="108"/>
                    </a:cubicBezTo>
                    <a:cubicBezTo>
                      <a:pt x="180" y="108"/>
                      <a:pt x="180" y="108"/>
                      <a:pt x="180" y="108"/>
                    </a:cubicBezTo>
                    <a:cubicBezTo>
                      <a:pt x="180" y="12"/>
                      <a:pt x="180" y="12"/>
                      <a:pt x="180" y="12"/>
                    </a:cubicBezTo>
                    <a:cubicBezTo>
                      <a:pt x="12" y="12"/>
                      <a:pt x="12" y="12"/>
                      <a:pt x="12" y="12"/>
                    </a:cubicBezTo>
                    <a:cubicBezTo>
                      <a:pt x="12" y="54"/>
                      <a:pt x="12" y="54"/>
                      <a:pt x="12" y="54"/>
                    </a:cubicBezTo>
                    <a:cubicBezTo>
                      <a:pt x="0" y="54"/>
                      <a:pt x="0" y="54"/>
                      <a:pt x="0" y="54"/>
                    </a:cubicBezTo>
                    <a:cubicBezTo>
                      <a:pt x="0" y="6"/>
                      <a:pt x="0" y="6"/>
                      <a:pt x="0" y="6"/>
                    </a:cubicBezTo>
                    <a:cubicBezTo>
                      <a:pt x="0" y="3"/>
                      <a:pt x="3" y="0"/>
                      <a:pt x="6" y="0"/>
                    </a:cubicBezTo>
                    <a:cubicBezTo>
                      <a:pt x="186" y="0"/>
                      <a:pt x="186" y="0"/>
                      <a:pt x="186" y="0"/>
                    </a:cubicBezTo>
                    <a:cubicBezTo>
                      <a:pt x="189" y="0"/>
                      <a:pt x="192" y="3"/>
                      <a:pt x="192" y="6"/>
                    </a:cubicBezTo>
                    <a:cubicBezTo>
                      <a:pt x="192" y="114"/>
                      <a:pt x="192" y="114"/>
                      <a:pt x="192" y="114"/>
                    </a:cubicBezTo>
                    <a:cubicBezTo>
                      <a:pt x="192" y="117"/>
                      <a:pt x="189" y="120"/>
                      <a:pt x="186" y="120"/>
                    </a:cubicBezTo>
                    <a:cubicBezTo>
                      <a:pt x="144" y="120"/>
                      <a:pt x="144" y="120"/>
                      <a:pt x="144" y="120"/>
                    </a:cubicBezTo>
                    <a:cubicBezTo>
                      <a:pt x="94" y="166"/>
                      <a:pt x="94" y="166"/>
                      <a:pt x="94" y="166"/>
                    </a:cubicBezTo>
                    <a:cubicBezTo>
                      <a:pt x="93" y="167"/>
                      <a:pt x="91" y="168"/>
                      <a:pt x="90"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0" name="Rectangle 135">
                <a:extLst>
                  <a:ext uri="{FF2B5EF4-FFF2-40B4-BE49-F238E27FC236}">
                    <a16:creationId xmlns:a16="http://schemas.microsoft.com/office/drawing/2014/main" id="{51BD91D1-E94B-4C73-84E2-67BDA2377A5A}"/>
                  </a:ext>
                </a:extLst>
              </p:cNvPr>
              <p:cNvSpPr>
                <a:spLocks noChangeArrowheads="1"/>
              </p:cNvSpPr>
              <p:nvPr/>
            </p:nvSpPr>
            <p:spPr bwMode="auto">
              <a:xfrm>
                <a:off x="5846" y="3084"/>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1" name="Rectangle 136">
                <a:extLst>
                  <a:ext uri="{FF2B5EF4-FFF2-40B4-BE49-F238E27FC236}">
                    <a16:creationId xmlns:a16="http://schemas.microsoft.com/office/drawing/2014/main" id="{F1C1BCC8-C09C-48E9-B682-CB40EB859CE9}"/>
                  </a:ext>
                </a:extLst>
              </p:cNvPr>
              <p:cNvSpPr>
                <a:spLocks noChangeArrowheads="1"/>
              </p:cNvSpPr>
              <p:nvPr/>
            </p:nvSpPr>
            <p:spPr bwMode="auto">
              <a:xfrm>
                <a:off x="5793" y="3084"/>
                <a:ext cx="17"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2" name="Rectangle 137">
                <a:extLst>
                  <a:ext uri="{FF2B5EF4-FFF2-40B4-BE49-F238E27FC236}">
                    <a16:creationId xmlns:a16="http://schemas.microsoft.com/office/drawing/2014/main" id="{0553E5C2-51A8-4E25-8E13-5DE006AA8E76}"/>
                  </a:ext>
                </a:extLst>
              </p:cNvPr>
              <p:cNvSpPr>
                <a:spLocks noChangeArrowheads="1"/>
              </p:cNvSpPr>
              <p:nvPr/>
            </p:nvSpPr>
            <p:spPr bwMode="auto">
              <a:xfrm>
                <a:off x="5935" y="3631"/>
                <a:ext cx="18"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sp>
            <p:nvSpPr>
              <p:cNvPr id="13" name="Freeform 138">
                <a:extLst>
                  <a:ext uri="{FF2B5EF4-FFF2-40B4-BE49-F238E27FC236}">
                    <a16:creationId xmlns:a16="http://schemas.microsoft.com/office/drawing/2014/main" id="{923C8ECE-3BAB-4908-B6D5-6334477D83C1}"/>
                  </a:ext>
                </a:extLst>
              </p:cNvPr>
              <p:cNvSpPr>
                <a:spLocks noEditPoints="1"/>
              </p:cNvSpPr>
              <p:nvPr/>
            </p:nvSpPr>
            <p:spPr bwMode="auto">
              <a:xfrm>
                <a:off x="5394" y="2926"/>
                <a:ext cx="285" cy="302"/>
              </a:xfrm>
              <a:custGeom>
                <a:avLst/>
                <a:gdLst>
                  <a:gd name="T0" fmla="*/ 186 w 192"/>
                  <a:gd name="T1" fmla="*/ 204 h 204"/>
                  <a:gd name="T2" fmla="*/ 6 w 192"/>
                  <a:gd name="T3" fmla="*/ 204 h 204"/>
                  <a:gd name="T4" fmla="*/ 0 w 192"/>
                  <a:gd name="T5" fmla="*/ 198 h 204"/>
                  <a:gd name="T6" fmla="*/ 0 w 192"/>
                  <a:gd name="T7" fmla="*/ 168 h 204"/>
                  <a:gd name="T8" fmla="*/ 25 w 192"/>
                  <a:gd name="T9" fmla="*/ 147 h 204"/>
                  <a:gd name="T10" fmla="*/ 66 w 192"/>
                  <a:gd name="T11" fmla="*/ 128 h 204"/>
                  <a:gd name="T12" fmla="*/ 66 w 192"/>
                  <a:gd name="T13" fmla="*/ 111 h 204"/>
                  <a:gd name="T14" fmla="*/ 54 w 192"/>
                  <a:gd name="T15" fmla="*/ 83 h 204"/>
                  <a:gd name="T16" fmla="*/ 45 w 192"/>
                  <a:gd name="T17" fmla="*/ 66 h 204"/>
                  <a:gd name="T18" fmla="*/ 52 w 192"/>
                  <a:gd name="T19" fmla="*/ 50 h 204"/>
                  <a:gd name="T20" fmla="*/ 49 w 192"/>
                  <a:gd name="T21" fmla="*/ 22 h 204"/>
                  <a:gd name="T22" fmla="*/ 61 w 192"/>
                  <a:gd name="T23" fmla="*/ 18 h 204"/>
                  <a:gd name="T24" fmla="*/ 101 w 192"/>
                  <a:gd name="T25" fmla="*/ 0 h 204"/>
                  <a:gd name="T26" fmla="*/ 142 w 192"/>
                  <a:gd name="T27" fmla="*/ 23 h 204"/>
                  <a:gd name="T28" fmla="*/ 139 w 192"/>
                  <a:gd name="T29" fmla="*/ 51 h 204"/>
                  <a:gd name="T30" fmla="*/ 142 w 192"/>
                  <a:gd name="T31" fmla="*/ 54 h 204"/>
                  <a:gd name="T32" fmla="*/ 144 w 192"/>
                  <a:gd name="T33" fmla="*/ 65 h 204"/>
                  <a:gd name="T34" fmla="*/ 137 w 192"/>
                  <a:gd name="T35" fmla="*/ 82 h 204"/>
                  <a:gd name="T36" fmla="*/ 126 w 192"/>
                  <a:gd name="T37" fmla="*/ 111 h 204"/>
                  <a:gd name="T38" fmla="*/ 126 w 192"/>
                  <a:gd name="T39" fmla="*/ 128 h 204"/>
                  <a:gd name="T40" fmla="*/ 167 w 192"/>
                  <a:gd name="T41" fmla="*/ 147 h 204"/>
                  <a:gd name="T42" fmla="*/ 192 w 192"/>
                  <a:gd name="T43" fmla="*/ 168 h 204"/>
                  <a:gd name="T44" fmla="*/ 192 w 192"/>
                  <a:gd name="T45" fmla="*/ 198 h 204"/>
                  <a:gd name="T46" fmla="*/ 186 w 192"/>
                  <a:gd name="T47" fmla="*/ 204 h 204"/>
                  <a:gd name="T48" fmla="*/ 12 w 192"/>
                  <a:gd name="T49" fmla="*/ 192 h 204"/>
                  <a:gd name="T50" fmla="*/ 180 w 192"/>
                  <a:gd name="T51" fmla="*/ 192 h 204"/>
                  <a:gd name="T52" fmla="*/ 180 w 192"/>
                  <a:gd name="T53" fmla="*/ 169 h 204"/>
                  <a:gd name="T54" fmla="*/ 118 w 192"/>
                  <a:gd name="T55" fmla="*/ 138 h 204"/>
                  <a:gd name="T56" fmla="*/ 114 w 192"/>
                  <a:gd name="T57" fmla="*/ 132 h 204"/>
                  <a:gd name="T58" fmla="*/ 114 w 192"/>
                  <a:gd name="T59" fmla="*/ 108 h 204"/>
                  <a:gd name="T60" fmla="*/ 118 w 192"/>
                  <a:gd name="T61" fmla="*/ 102 h 204"/>
                  <a:gd name="T62" fmla="*/ 118 w 192"/>
                  <a:gd name="T63" fmla="*/ 102 h 204"/>
                  <a:gd name="T64" fmla="*/ 125 w 192"/>
                  <a:gd name="T65" fmla="*/ 78 h 204"/>
                  <a:gd name="T66" fmla="*/ 130 w 192"/>
                  <a:gd name="T67" fmla="*/ 72 h 204"/>
                  <a:gd name="T68" fmla="*/ 132 w 192"/>
                  <a:gd name="T69" fmla="*/ 61 h 204"/>
                  <a:gd name="T70" fmla="*/ 131 w 192"/>
                  <a:gd name="T71" fmla="*/ 60 h 204"/>
                  <a:gd name="T72" fmla="*/ 125 w 192"/>
                  <a:gd name="T73" fmla="*/ 54 h 204"/>
                  <a:gd name="T74" fmla="*/ 127 w 192"/>
                  <a:gd name="T75" fmla="*/ 48 h 204"/>
                  <a:gd name="T76" fmla="*/ 130 w 192"/>
                  <a:gd name="T77" fmla="*/ 25 h 204"/>
                  <a:gd name="T78" fmla="*/ 101 w 192"/>
                  <a:gd name="T79" fmla="*/ 12 h 204"/>
                  <a:gd name="T80" fmla="*/ 71 w 192"/>
                  <a:gd name="T81" fmla="*/ 25 h 204"/>
                  <a:gd name="T82" fmla="*/ 64 w 192"/>
                  <a:gd name="T83" fmla="*/ 30 h 204"/>
                  <a:gd name="T84" fmla="*/ 58 w 192"/>
                  <a:gd name="T85" fmla="*/ 30 h 204"/>
                  <a:gd name="T86" fmla="*/ 63 w 192"/>
                  <a:gd name="T87" fmla="*/ 46 h 204"/>
                  <a:gd name="T88" fmla="*/ 66 w 192"/>
                  <a:gd name="T89" fmla="*/ 54 h 204"/>
                  <a:gd name="T90" fmla="*/ 60 w 192"/>
                  <a:gd name="T91" fmla="*/ 60 h 204"/>
                  <a:gd name="T92" fmla="*/ 57 w 192"/>
                  <a:gd name="T93" fmla="*/ 66 h 204"/>
                  <a:gd name="T94" fmla="*/ 60 w 192"/>
                  <a:gd name="T95" fmla="*/ 72 h 204"/>
                  <a:gd name="T96" fmla="*/ 66 w 192"/>
                  <a:gd name="T97" fmla="*/ 78 h 204"/>
                  <a:gd name="T98" fmla="*/ 74 w 192"/>
                  <a:gd name="T99" fmla="*/ 102 h 204"/>
                  <a:gd name="T100" fmla="*/ 78 w 192"/>
                  <a:gd name="T101" fmla="*/ 108 h 204"/>
                  <a:gd name="T102" fmla="*/ 78 w 192"/>
                  <a:gd name="T103" fmla="*/ 132 h 204"/>
                  <a:gd name="T104" fmla="*/ 74 w 192"/>
                  <a:gd name="T105" fmla="*/ 138 h 204"/>
                  <a:gd name="T106" fmla="*/ 12 w 192"/>
                  <a:gd name="T107" fmla="*/ 169 h 204"/>
                  <a:gd name="T108" fmla="*/ 12 w 192"/>
                  <a:gd name="T109" fmla="*/ 192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2" h="204">
                    <a:moveTo>
                      <a:pt x="186" y="204"/>
                    </a:moveTo>
                    <a:cubicBezTo>
                      <a:pt x="6" y="204"/>
                      <a:pt x="6" y="204"/>
                      <a:pt x="6" y="204"/>
                    </a:cubicBezTo>
                    <a:cubicBezTo>
                      <a:pt x="3" y="204"/>
                      <a:pt x="0" y="201"/>
                      <a:pt x="0" y="198"/>
                    </a:cubicBezTo>
                    <a:cubicBezTo>
                      <a:pt x="0" y="168"/>
                      <a:pt x="0" y="168"/>
                      <a:pt x="0" y="168"/>
                    </a:cubicBezTo>
                    <a:cubicBezTo>
                      <a:pt x="0" y="164"/>
                      <a:pt x="2" y="159"/>
                      <a:pt x="25" y="147"/>
                    </a:cubicBezTo>
                    <a:cubicBezTo>
                      <a:pt x="36" y="141"/>
                      <a:pt x="51" y="134"/>
                      <a:pt x="66" y="128"/>
                    </a:cubicBezTo>
                    <a:cubicBezTo>
                      <a:pt x="66" y="111"/>
                      <a:pt x="66" y="111"/>
                      <a:pt x="66" y="111"/>
                    </a:cubicBezTo>
                    <a:cubicBezTo>
                      <a:pt x="61" y="108"/>
                      <a:pt x="55" y="100"/>
                      <a:pt x="54" y="83"/>
                    </a:cubicBezTo>
                    <a:cubicBezTo>
                      <a:pt x="48" y="80"/>
                      <a:pt x="45" y="74"/>
                      <a:pt x="45" y="66"/>
                    </a:cubicBezTo>
                    <a:cubicBezTo>
                      <a:pt x="45" y="59"/>
                      <a:pt x="48" y="53"/>
                      <a:pt x="52" y="50"/>
                    </a:cubicBezTo>
                    <a:cubicBezTo>
                      <a:pt x="48" y="42"/>
                      <a:pt x="43" y="30"/>
                      <a:pt x="49" y="22"/>
                    </a:cubicBezTo>
                    <a:cubicBezTo>
                      <a:pt x="52" y="19"/>
                      <a:pt x="56" y="17"/>
                      <a:pt x="61" y="18"/>
                    </a:cubicBezTo>
                    <a:cubicBezTo>
                      <a:pt x="68" y="5"/>
                      <a:pt x="86" y="0"/>
                      <a:pt x="101" y="0"/>
                    </a:cubicBezTo>
                    <a:cubicBezTo>
                      <a:pt x="117" y="0"/>
                      <a:pt x="138" y="6"/>
                      <a:pt x="142" y="23"/>
                    </a:cubicBezTo>
                    <a:cubicBezTo>
                      <a:pt x="145" y="34"/>
                      <a:pt x="141" y="44"/>
                      <a:pt x="139" y="51"/>
                    </a:cubicBezTo>
                    <a:cubicBezTo>
                      <a:pt x="140" y="52"/>
                      <a:pt x="141" y="53"/>
                      <a:pt x="142" y="54"/>
                    </a:cubicBezTo>
                    <a:cubicBezTo>
                      <a:pt x="143" y="57"/>
                      <a:pt x="144" y="61"/>
                      <a:pt x="144" y="65"/>
                    </a:cubicBezTo>
                    <a:cubicBezTo>
                      <a:pt x="144" y="72"/>
                      <a:pt x="142" y="79"/>
                      <a:pt x="137" y="82"/>
                    </a:cubicBezTo>
                    <a:cubicBezTo>
                      <a:pt x="136" y="100"/>
                      <a:pt x="130" y="108"/>
                      <a:pt x="126" y="111"/>
                    </a:cubicBezTo>
                    <a:cubicBezTo>
                      <a:pt x="126" y="128"/>
                      <a:pt x="126" y="128"/>
                      <a:pt x="126" y="128"/>
                    </a:cubicBezTo>
                    <a:cubicBezTo>
                      <a:pt x="140" y="134"/>
                      <a:pt x="155" y="141"/>
                      <a:pt x="167" y="147"/>
                    </a:cubicBezTo>
                    <a:cubicBezTo>
                      <a:pt x="190" y="159"/>
                      <a:pt x="192" y="164"/>
                      <a:pt x="192" y="168"/>
                    </a:cubicBezTo>
                    <a:cubicBezTo>
                      <a:pt x="192" y="198"/>
                      <a:pt x="192" y="198"/>
                      <a:pt x="192" y="198"/>
                    </a:cubicBezTo>
                    <a:cubicBezTo>
                      <a:pt x="192" y="201"/>
                      <a:pt x="189" y="204"/>
                      <a:pt x="186" y="204"/>
                    </a:cubicBezTo>
                    <a:close/>
                    <a:moveTo>
                      <a:pt x="12" y="192"/>
                    </a:moveTo>
                    <a:cubicBezTo>
                      <a:pt x="180" y="192"/>
                      <a:pt x="180" y="192"/>
                      <a:pt x="180" y="192"/>
                    </a:cubicBezTo>
                    <a:cubicBezTo>
                      <a:pt x="180" y="169"/>
                      <a:pt x="180" y="169"/>
                      <a:pt x="180" y="169"/>
                    </a:cubicBezTo>
                    <a:cubicBezTo>
                      <a:pt x="175" y="164"/>
                      <a:pt x="149" y="150"/>
                      <a:pt x="118" y="138"/>
                    </a:cubicBezTo>
                    <a:cubicBezTo>
                      <a:pt x="115" y="137"/>
                      <a:pt x="114" y="134"/>
                      <a:pt x="114" y="132"/>
                    </a:cubicBezTo>
                    <a:cubicBezTo>
                      <a:pt x="114" y="108"/>
                      <a:pt x="114" y="108"/>
                      <a:pt x="114" y="108"/>
                    </a:cubicBezTo>
                    <a:cubicBezTo>
                      <a:pt x="114" y="106"/>
                      <a:pt x="115" y="103"/>
                      <a:pt x="118" y="102"/>
                    </a:cubicBezTo>
                    <a:cubicBezTo>
                      <a:pt x="118" y="102"/>
                      <a:pt x="118" y="102"/>
                      <a:pt x="118" y="102"/>
                    </a:cubicBezTo>
                    <a:cubicBezTo>
                      <a:pt x="118" y="102"/>
                      <a:pt x="125" y="98"/>
                      <a:pt x="125" y="78"/>
                    </a:cubicBezTo>
                    <a:cubicBezTo>
                      <a:pt x="125" y="75"/>
                      <a:pt x="127" y="72"/>
                      <a:pt x="130" y="72"/>
                    </a:cubicBezTo>
                    <a:cubicBezTo>
                      <a:pt x="132" y="71"/>
                      <a:pt x="133" y="65"/>
                      <a:pt x="132" y="61"/>
                    </a:cubicBezTo>
                    <a:cubicBezTo>
                      <a:pt x="131" y="60"/>
                      <a:pt x="131" y="60"/>
                      <a:pt x="131" y="60"/>
                    </a:cubicBezTo>
                    <a:cubicBezTo>
                      <a:pt x="127" y="60"/>
                      <a:pt x="125" y="57"/>
                      <a:pt x="125" y="54"/>
                    </a:cubicBezTo>
                    <a:cubicBezTo>
                      <a:pt x="125" y="52"/>
                      <a:pt x="125" y="51"/>
                      <a:pt x="127" y="48"/>
                    </a:cubicBezTo>
                    <a:cubicBezTo>
                      <a:pt x="129" y="43"/>
                      <a:pt x="133" y="34"/>
                      <a:pt x="130" y="25"/>
                    </a:cubicBezTo>
                    <a:cubicBezTo>
                      <a:pt x="128" y="17"/>
                      <a:pt x="114" y="12"/>
                      <a:pt x="101" y="12"/>
                    </a:cubicBezTo>
                    <a:cubicBezTo>
                      <a:pt x="87" y="12"/>
                      <a:pt x="73" y="17"/>
                      <a:pt x="71" y="25"/>
                    </a:cubicBezTo>
                    <a:cubicBezTo>
                      <a:pt x="70" y="29"/>
                      <a:pt x="67" y="31"/>
                      <a:pt x="64" y="30"/>
                    </a:cubicBezTo>
                    <a:cubicBezTo>
                      <a:pt x="60" y="29"/>
                      <a:pt x="58" y="30"/>
                      <a:pt x="58" y="30"/>
                    </a:cubicBezTo>
                    <a:cubicBezTo>
                      <a:pt x="58" y="31"/>
                      <a:pt x="58" y="35"/>
                      <a:pt x="63" y="46"/>
                    </a:cubicBezTo>
                    <a:cubicBezTo>
                      <a:pt x="65" y="50"/>
                      <a:pt x="66" y="52"/>
                      <a:pt x="66" y="54"/>
                    </a:cubicBezTo>
                    <a:cubicBezTo>
                      <a:pt x="66" y="57"/>
                      <a:pt x="63" y="60"/>
                      <a:pt x="60" y="60"/>
                    </a:cubicBezTo>
                    <a:cubicBezTo>
                      <a:pt x="58" y="60"/>
                      <a:pt x="57" y="64"/>
                      <a:pt x="57" y="66"/>
                    </a:cubicBezTo>
                    <a:cubicBezTo>
                      <a:pt x="57" y="69"/>
                      <a:pt x="58" y="72"/>
                      <a:pt x="60" y="72"/>
                    </a:cubicBezTo>
                    <a:cubicBezTo>
                      <a:pt x="63" y="72"/>
                      <a:pt x="66" y="75"/>
                      <a:pt x="66" y="78"/>
                    </a:cubicBezTo>
                    <a:cubicBezTo>
                      <a:pt x="66" y="98"/>
                      <a:pt x="74" y="102"/>
                      <a:pt x="74" y="102"/>
                    </a:cubicBezTo>
                    <a:cubicBezTo>
                      <a:pt x="76" y="103"/>
                      <a:pt x="78" y="105"/>
                      <a:pt x="78" y="108"/>
                    </a:cubicBezTo>
                    <a:cubicBezTo>
                      <a:pt x="78" y="132"/>
                      <a:pt x="78" y="132"/>
                      <a:pt x="78" y="132"/>
                    </a:cubicBezTo>
                    <a:cubicBezTo>
                      <a:pt x="78" y="134"/>
                      <a:pt x="76" y="137"/>
                      <a:pt x="74" y="138"/>
                    </a:cubicBezTo>
                    <a:cubicBezTo>
                      <a:pt x="43" y="150"/>
                      <a:pt x="16" y="164"/>
                      <a:pt x="12" y="169"/>
                    </a:cubicBezTo>
                    <a:lnTo>
                      <a:pt x="12" y="1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800" b="0" i="0" u="none" strike="noStrike" kern="0" cap="none" spc="0" normalizeH="0" baseline="0" noProof="0">
                  <a:ln>
                    <a:noFill/>
                  </a:ln>
                  <a:solidFill>
                    <a:schemeClr val="tx2"/>
                  </a:solidFill>
                  <a:effectLst/>
                  <a:uLnTx/>
                  <a:uFillTx/>
                  <a:cs typeface="Arial" charset="0"/>
                </a:endParaRPr>
              </a:p>
            </p:txBody>
          </p:sp>
        </p:grpSp>
        <p:sp>
          <p:nvSpPr>
            <p:cNvPr id="8" name="TextBox 7">
              <a:extLst>
                <a:ext uri="{FF2B5EF4-FFF2-40B4-BE49-F238E27FC236}">
                  <a16:creationId xmlns:a16="http://schemas.microsoft.com/office/drawing/2014/main" id="{757590A2-1315-4BCA-A257-9185939B44B4}"/>
                </a:ext>
              </a:extLst>
            </p:cNvPr>
            <p:cNvSpPr txBox="1"/>
            <p:nvPr/>
          </p:nvSpPr>
          <p:spPr>
            <a:xfrm>
              <a:off x="9481029" y="-99936"/>
              <a:ext cx="2316950" cy="419414"/>
            </a:xfrm>
            <a:prstGeom prst="rect">
              <a:avLst/>
            </a:prstGeom>
            <a:noFill/>
          </p:spPr>
          <p:txBody>
            <a:bodyPr wrap="none" lIns="91440" anchor="ctr">
              <a:noAutofit/>
            </a:bodyPr>
            <a:lstStyle/>
            <a:p>
              <a:r>
                <a:rPr lang="en-US" sz="1400" dirty="0"/>
                <a:t>Josh Walker</a:t>
              </a:r>
            </a:p>
          </p:txBody>
        </p:sp>
      </p:grpSp>
    </p:spTree>
    <p:extLst>
      <p:ext uri="{BB962C8B-B14F-4D97-AF65-F5344CB8AC3E}">
        <p14:creationId xmlns:p14="http://schemas.microsoft.com/office/powerpoint/2010/main" val="1301864216"/>
      </p:ext>
    </p:extLst>
  </p:cSld>
  <p:clrMapOvr>
    <a:masterClrMapping/>
  </p:clrMapOvr>
</p:sld>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061DD52E56AF54291AB2A9582933B0D" ma:contentTypeVersion="13" ma:contentTypeDescription="Create a new document." ma:contentTypeScope="" ma:versionID="f14ff30283f05468da0a0fe8e4d2bc7a">
  <xsd:schema xmlns:xsd="http://www.w3.org/2001/XMLSchema" xmlns:xs="http://www.w3.org/2001/XMLSchema" xmlns:p="http://schemas.microsoft.com/office/2006/metadata/properties" xmlns:ns2="25996a1a-cb21-4fd3-ba8a-fee182ca675c" xmlns:ns3="5072df8a-a6b7-4756-ac33-601b73d92256" targetNamespace="http://schemas.microsoft.com/office/2006/metadata/properties" ma:root="true" ma:fieldsID="c8a45373566372cd9977ad842362a6c8" ns2:_="" ns3:_="">
    <xsd:import namespace="25996a1a-cb21-4fd3-ba8a-fee182ca675c"/>
    <xsd:import namespace="5072df8a-a6b7-4756-ac33-601b73d9225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996a1a-cb21-4fd3-ba8a-fee182ca67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da2157d8-ccc1-4fc8-a2a4-3f8f6553454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072df8a-a6b7-4756-ac33-601b73d9225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bcb8f43a-fdd4-4dcc-b5d3-67afbc07d60a}" ma:internalName="TaxCatchAll" ma:showField="CatchAllData" ma:web="5072df8a-a6b7-4756-ac33-601b73d9225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5996a1a-cb21-4fd3-ba8a-fee182ca675c">
      <Terms xmlns="http://schemas.microsoft.com/office/infopath/2007/PartnerControls"/>
    </lcf76f155ced4ddcb4097134ff3c332f>
    <TaxCatchAll xmlns="5072df8a-a6b7-4756-ac33-601b73d92256" xsi:nil="true"/>
    <SharedWithUsers xmlns="5072df8a-a6b7-4756-ac33-601b73d92256">
      <UserInfo>
        <DisplayName>Lars, Misha S</DisplayName>
        <AccountId>111</AccountId>
        <AccountType/>
      </UserInfo>
    </SharedWithUsers>
  </documentManagement>
</p:properties>
</file>

<file path=customXml/itemProps1.xml><?xml version="1.0" encoding="utf-8"?>
<ds:datastoreItem xmlns:ds="http://schemas.openxmlformats.org/officeDocument/2006/customXml" ds:itemID="{8DACA0DD-6DA3-4330-9129-69F7385A94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996a1a-cb21-4fd3-ba8a-fee182ca675c"/>
    <ds:schemaRef ds:uri="5072df8a-a6b7-4756-ac33-601b73d922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D1F4967-EF8F-4C75-8511-A96E11CF1D2C}">
  <ds:schemaRefs>
    <ds:schemaRef ds:uri="http://schemas.microsoft.com/sharepoint/v3/contenttype/forms"/>
  </ds:schemaRefs>
</ds:datastoreItem>
</file>

<file path=customXml/itemProps3.xml><?xml version="1.0" encoding="utf-8"?>
<ds:datastoreItem xmlns:ds="http://schemas.openxmlformats.org/officeDocument/2006/customXml" ds:itemID="{69D3CB83-FA7E-44C6-9089-BFA095C5EB6A}">
  <ds:schemaRefs>
    <ds:schemaRef ds:uri="5072df8a-a6b7-4756-ac33-601b73d92256"/>
    <ds:schemaRef ds:uri="http://schemas.microsoft.com/office/2006/metadata/properties"/>
    <ds:schemaRef ds:uri="http://purl.org/dc/dcmitype/"/>
    <ds:schemaRef ds:uri="http://purl.org/dc/elements/1.1/"/>
    <ds:schemaRef ds:uri="http://schemas.openxmlformats.org/package/2006/metadata/core-properties"/>
    <ds:schemaRef ds:uri="http://schemas.microsoft.com/office/infopath/2007/PartnerControls"/>
    <ds:schemaRef ds:uri="http://schemas.microsoft.com/office/2006/documentManagement/types"/>
    <ds:schemaRef ds:uri="http://purl.org/dc/terms/"/>
    <ds:schemaRef ds:uri="25996a1a-cb21-4fd3-ba8a-fee182ca675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5001</TotalTime>
  <Words>1330</Words>
  <Application>Microsoft Office PowerPoint</Application>
  <PresentationFormat>Widescreen</PresentationFormat>
  <Paragraphs>176</Paragraphs>
  <Slides>14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Franklin Gothic Demi Cond</vt:lpstr>
      <vt:lpstr>Franklin Gothic Medium</vt:lpstr>
      <vt:lpstr>Gotham Bold</vt:lpstr>
      <vt:lpstr>Helvetica</vt:lpstr>
      <vt:lpstr>Wingdings</vt:lpstr>
      <vt:lpstr>3_Office Theme</vt:lpstr>
      <vt:lpstr>PowerPoint Presentation</vt:lpstr>
      <vt:lpstr>PowerPoint Presentation</vt:lpstr>
      <vt:lpstr>Review of Implementation Schedule</vt:lpstr>
      <vt:lpstr>Review of Year 1 Action Plan</vt:lpstr>
      <vt:lpstr>Establishing Workgroups</vt:lpstr>
      <vt:lpstr>Workgroup Leads Responsibilities</vt:lpstr>
      <vt:lpstr>Workgroup Leads Update</vt:lpstr>
      <vt:lpstr>Coordination and Partnerships</vt:lpstr>
      <vt:lpstr>Development Workgroup</vt:lpstr>
      <vt:lpstr>Non-Development Workgroup</vt:lpstr>
      <vt:lpstr>Services Workgroup</vt:lpstr>
      <vt:lpstr>Public Discussion-Questions</vt:lpstr>
      <vt:lpstr>Next Steps</vt:lpstr>
      <vt:lpstr>Contact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Burkes, Karen</dc:creator>
  <cp:lastModifiedBy>Maseta Dorley</cp:lastModifiedBy>
  <cp:revision>33</cp:revision>
  <dcterms:created xsi:type="dcterms:W3CDTF">2019-09-25T13:14:55Z</dcterms:created>
  <dcterms:modified xsi:type="dcterms:W3CDTF">2024-10-21T12:21:22Z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0x0101001061DD52E56AF54291AB2A9582933B0D</vt:lpwstr>
  </property>
  <property fmtid="{D5CDD505-2E9C-101B-9397-08002B2CF9AE}" pid="3" name="MediaServiceImageTags">
    <vt:lpwstr/>
  </property>
</Properties>
</file>