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147470177" r:id="rId5"/>
    <p:sldId id="2147470172" r:id="rId6"/>
    <p:sldId id="2147470178" r:id="rId7"/>
    <p:sldId id="2147470188" r:id="rId8"/>
    <p:sldId id="2147470180" r:id="rId9"/>
    <p:sldId id="2147470179" r:id="rId10"/>
    <p:sldId id="2147470164" r:id="rId11"/>
    <p:sldId id="2147470186" r:id="rId12"/>
    <p:sldId id="2147470187" r:id="rId13"/>
    <p:sldId id="2147470174" r:id="rId14"/>
    <p:sldId id="2147470185" r:id="rId15"/>
    <p:sldId id="2147470182" r:id="rId16"/>
    <p:sldId id="2147470184" r:id="rId17"/>
    <p:sldId id="214747018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Yates" initials="JY" lastIdx="1" clrIdx="0">
    <p:extLst>
      <p:ext uri="{19B8F6BF-5375-455C-9EA6-DF929625EA0E}">
        <p15:presenceInfo xmlns:p15="http://schemas.microsoft.com/office/powerpoint/2012/main" userId="S::jyates@tacinc.org::a6e91e40-cac1-4dc6-9e45-c0126e51557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7791" autoAdjust="0"/>
  </p:normalViewPr>
  <p:slideViewPr>
    <p:cSldViewPr snapToGrid="0">
      <p:cViewPr varScale="1">
        <p:scale>
          <a:sx n="49" d="100"/>
          <a:sy n="49" d="100"/>
        </p:scale>
        <p:origin x="1192" y="32"/>
      </p:cViewPr>
      <p:guideLst/>
    </p:cSldViewPr>
  </p:slideViewPr>
  <p:outlineViewPr>
    <p:cViewPr>
      <p:scale>
        <a:sx n="33" d="100"/>
        <a:sy n="33" d="100"/>
      </p:scale>
      <p:origin x="0" y="-38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3E02CF-69A9-41CE-B05B-5F23AD85B436}"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1CB00E64-F93A-4285-AD42-9C946D7146BB}">
      <dgm:prSet phldrT="[Text]" custT="1"/>
      <dgm:spPr/>
      <dgm:t>
        <a:bodyPr/>
        <a:lstStyle/>
        <a:p>
          <a:pPr>
            <a:buNone/>
          </a:pPr>
          <a:r>
            <a:rPr lang="en-US" sz="2200" dirty="0">
              <a:latin typeface="+mn-lt"/>
            </a:rPr>
            <a:t>Monday, January 27, 2025 at 10am-11am ET </a:t>
          </a:r>
          <a:endParaRPr lang="en-US" sz="2200" dirty="0"/>
        </a:p>
      </dgm:t>
    </dgm:pt>
    <dgm:pt modelId="{76C57EC4-27DB-46F1-B2EF-9F4391A09A51}" type="parTrans" cxnId="{90E421F7-BBAE-4413-A7CF-C573C170DB3F}">
      <dgm:prSet/>
      <dgm:spPr/>
      <dgm:t>
        <a:bodyPr/>
        <a:lstStyle/>
        <a:p>
          <a:endParaRPr lang="en-US" sz="2200"/>
        </a:p>
      </dgm:t>
    </dgm:pt>
    <dgm:pt modelId="{3B99FDE8-1C30-4D49-9C92-283E3ACF251B}" type="sibTrans" cxnId="{90E421F7-BBAE-4413-A7CF-C573C170DB3F}">
      <dgm:prSet/>
      <dgm:spPr/>
      <dgm:t>
        <a:bodyPr/>
        <a:lstStyle/>
        <a:p>
          <a:endParaRPr lang="en-US" sz="2200"/>
        </a:p>
      </dgm:t>
    </dgm:pt>
    <dgm:pt modelId="{8E2B493F-6240-4C1C-A823-D0E2AC38E162}">
      <dgm:prSet phldrT="[Text]" custT="1"/>
      <dgm:spPr/>
      <dgm:t>
        <a:bodyPr/>
        <a:lstStyle/>
        <a:p>
          <a:pPr>
            <a:buNone/>
          </a:pPr>
          <a:r>
            <a:rPr lang="en-US" sz="2200" dirty="0">
              <a:latin typeface="+mn-lt"/>
            </a:rPr>
            <a:t>Monday, April 21, 2025 at 10am-11am ET</a:t>
          </a:r>
          <a:endParaRPr lang="en-US" sz="2200" dirty="0"/>
        </a:p>
      </dgm:t>
    </dgm:pt>
    <dgm:pt modelId="{4972B7D6-BE84-492E-BDF7-8BF1B1BB3050}" type="parTrans" cxnId="{486952E8-9F90-4DE7-A9F5-745F7C8C43C6}">
      <dgm:prSet/>
      <dgm:spPr/>
      <dgm:t>
        <a:bodyPr/>
        <a:lstStyle/>
        <a:p>
          <a:endParaRPr lang="en-US" sz="2200"/>
        </a:p>
      </dgm:t>
    </dgm:pt>
    <dgm:pt modelId="{D05096B5-3147-49D9-9FFE-3477D4DC7519}" type="sibTrans" cxnId="{486952E8-9F90-4DE7-A9F5-745F7C8C43C6}">
      <dgm:prSet/>
      <dgm:spPr/>
      <dgm:t>
        <a:bodyPr/>
        <a:lstStyle/>
        <a:p>
          <a:endParaRPr lang="en-US" sz="2200"/>
        </a:p>
      </dgm:t>
    </dgm:pt>
    <dgm:pt modelId="{5FB156FF-54A2-4924-9AC3-8BE2F4D38C5B}">
      <dgm:prSet phldrT="[Text]" custT="1"/>
      <dgm:spPr/>
      <dgm:t>
        <a:bodyPr/>
        <a:lstStyle/>
        <a:p>
          <a:pPr>
            <a:buNone/>
          </a:pPr>
          <a:r>
            <a:rPr lang="en-US" sz="2200" dirty="0">
              <a:latin typeface="+mn-lt"/>
            </a:rPr>
            <a:t>Monday, July 21, 2025 at 10am-11am ET</a:t>
          </a:r>
          <a:endParaRPr lang="en-US" sz="2200" dirty="0"/>
        </a:p>
      </dgm:t>
    </dgm:pt>
    <dgm:pt modelId="{4170071C-D3BE-46D7-82BA-3E7C7CD77683}" type="parTrans" cxnId="{2478F2B5-FFC7-4D23-9183-AEDFED7214B5}">
      <dgm:prSet/>
      <dgm:spPr/>
      <dgm:t>
        <a:bodyPr/>
        <a:lstStyle/>
        <a:p>
          <a:endParaRPr lang="en-US" sz="2200"/>
        </a:p>
      </dgm:t>
    </dgm:pt>
    <dgm:pt modelId="{AB15DF31-1FDC-4C0F-A6F6-8856A288FF60}" type="sibTrans" cxnId="{2478F2B5-FFC7-4D23-9183-AEDFED7214B5}">
      <dgm:prSet/>
      <dgm:spPr/>
      <dgm:t>
        <a:bodyPr/>
        <a:lstStyle/>
        <a:p>
          <a:endParaRPr lang="en-US" sz="2200"/>
        </a:p>
      </dgm:t>
    </dgm:pt>
    <dgm:pt modelId="{5F44A9AA-F05F-47F8-8253-889F9D896591}" type="pres">
      <dgm:prSet presAssocID="{5A3E02CF-69A9-41CE-B05B-5F23AD85B436}" presName="Name0" presStyleCnt="0">
        <dgm:presLayoutVars>
          <dgm:chMax val="7"/>
          <dgm:chPref val="7"/>
          <dgm:dir/>
        </dgm:presLayoutVars>
      </dgm:prSet>
      <dgm:spPr/>
    </dgm:pt>
    <dgm:pt modelId="{DEB86B63-7678-4E0B-9421-7882B63720CA}" type="pres">
      <dgm:prSet presAssocID="{5A3E02CF-69A9-41CE-B05B-5F23AD85B436}" presName="Name1" presStyleCnt="0"/>
      <dgm:spPr/>
    </dgm:pt>
    <dgm:pt modelId="{69A2B359-C30A-4F38-AF72-8C27CD948BC7}" type="pres">
      <dgm:prSet presAssocID="{5A3E02CF-69A9-41CE-B05B-5F23AD85B436}" presName="cycle" presStyleCnt="0"/>
      <dgm:spPr/>
    </dgm:pt>
    <dgm:pt modelId="{90781D5F-BADF-444B-AE95-3A95513E79ED}" type="pres">
      <dgm:prSet presAssocID="{5A3E02CF-69A9-41CE-B05B-5F23AD85B436}" presName="srcNode" presStyleLbl="node1" presStyleIdx="0" presStyleCnt="3"/>
      <dgm:spPr/>
    </dgm:pt>
    <dgm:pt modelId="{2CF7AB8E-771C-48D7-9470-671AB25D2430}" type="pres">
      <dgm:prSet presAssocID="{5A3E02CF-69A9-41CE-B05B-5F23AD85B436}" presName="conn" presStyleLbl="parChTrans1D2" presStyleIdx="0" presStyleCnt="1"/>
      <dgm:spPr/>
    </dgm:pt>
    <dgm:pt modelId="{1EFF140E-3901-4C97-AF52-DB8C6305093F}" type="pres">
      <dgm:prSet presAssocID="{5A3E02CF-69A9-41CE-B05B-5F23AD85B436}" presName="extraNode" presStyleLbl="node1" presStyleIdx="0" presStyleCnt="3"/>
      <dgm:spPr/>
    </dgm:pt>
    <dgm:pt modelId="{2B1089DA-69C1-4136-8E2C-9EB1317E54D7}" type="pres">
      <dgm:prSet presAssocID="{5A3E02CF-69A9-41CE-B05B-5F23AD85B436}" presName="dstNode" presStyleLbl="node1" presStyleIdx="0" presStyleCnt="3"/>
      <dgm:spPr/>
    </dgm:pt>
    <dgm:pt modelId="{0D5F84A2-8161-407A-BDBC-CE2A1A6B91B7}" type="pres">
      <dgm:prSet presAssocID="{1CB00E64-F93A-4285-AD42-9C946D7146BB}" presName="text_1" presStyleLbl="node1" presStyleIdx="0" presStyleCnt="3">
        <dgm:presLayoutVars>
          <dgm:bulletEnabled val="1"/>
        </dgm:presLayoutVars>
      </dgm:prSet>
      <dgm:spPr/>
    </dgm:pt>
    <dgm:pt modelId="{E5248581-6181-4AB7-8422-53599C003BDC}" type="pres">
      <dgm:prSet presAssocID="{1CB00E64-F93A-4285-AD42-9C946D7146BB}" presName="accent_1" presStyleCnt="0"/>
      <dgm:spPr/>
    </dgm:pt>
    <dgm:pt modelId="{98233609-965F-4D6D-9D2D-D225AB90CB9E}" type="pres">
      <dgm:prSet presAssocID="{1CB00E64-F93A-4285-AD42-9C946D7146BB}" presName="accentRepeatNode" presStyleLbl="solidFgAcc1" presStyleIdx="0" presStyleCnt="3"/>
      <dgm:spPr/>
    </dgm:pt>
    <dgm:pt modelId="{D769F8DE-AFC9-4729-9B45-BA463641A141}" type="pres">
      <dgm:prSet presAssocID="{8E2B493F-6240-4C1C-A823-D0E2AC38E162}" presName="text_2" presStyleLbl="node1" presStyleIdx="1" presStyleCnt="3">
        <dgm:presLayoutVars>
          <dgm:bulletEnabled val="1"/>
        </dgm:presLayoutVars>
      </dgm:prSet>
      <dgm:spPr/>
    </dgm:pt>
    <dgm:pt modelId="{EECC8D07-5C9D-4F10-9C63-6C691E29BFB8}" type="pres">
      <dgm:prSet presAssocID="{8E2B493F-6240-4C1C-A823-D0E2AC38E162}" presName="accent_2" presStyleCnt="0"/>
      <dgm:spPr/>
    </dgm:pt>
    <dgm:pt modelId="{52E214B6-7974-431F-A4F3-06AA61E9C107}" type="pres">
      <dgm:prSet presAssocID="{8E2B493F-6240-4C1C-A823-D0E2AC38E162}" presName="accentRepeatNode" presStyleLbl="solidFgAcc1" presStyleIdx="1" presStyleCnt="3"/>
      <dgm:spPr/>
    </dgm:pt>
    <dgm:pt modelId="{FF21F146-875B-4134-A870-7356D170062F}" type="pres">
      <dgm:prSet presAssocID="{5FB156FF-54A2-4924-9AC3-8BE2F4D38C5B}" presName="text_3" presStyleLbl="node1" presStyleIdx="2" presStyleCnt="3">
        <dgm:presLayoutVars>
          <dgm:bulletEnabled val="1"/>
        </dgm:presLayoutVars>
      </dgm:prSet>
      <dgm:spPr/>
    </dgm:pt>
    <dgm:pt modelId="{C1E67D03-565F-4862-82E9-77FCF32A8B8E}" type="pres">
      <dgm:prSet presAssocID="{5FB156FF-54A2-4924-9AC3-8BE2F4D38C5B}" presName="accent_3" presStyleCnt="0"/>
      <dgm:spPr/>
    </dgm:pt>
    <dgm:pt modelId="{80F3C048-6DB4-4AEF-AC7D-37AB635ECD72}" type="pres">
      <dgm:prSet presAssocID="{5FB156FF-54A2-4924-9AC3-8BE2F4D38C5B}" presName="accentRepeatNode" presStyleLbl="solidFgAcc1" presStyleIdx="2" presStyleCnt="3"/>
      <dgm:spPr/>
    </dgm:pt>
  </dgm:ptLst>
  <dgm:cxnLst>
    <dgm:cxn modelId="{AFB6A115-4E6E-4CA7-B4C7-57C9A5996E70}" type="presOf" srcId="{1CB00E64-F93A-4285-AD42-9C946D7146BB}" destId="{0D5F84A2-8161-407A-BDBC-CE2A1A6B91B7}" srcOrd="0" destOrd="0" presId="urn:microsoft.com/office/officeart/2008/layout/VerticalCurvedList"/>
    <dgm:cxn modelId="{849AC697-1453-4F14-8B45-2485AFBC591A}" type="presOf" srcId="{8E2B493F-6240-4C1C-A823-D0E2AC38E162}" destId="{D769F8DE-AFC9-4729-9B45-BA463641A141}" srcOrd="0" destOrd="0" presId="urn:microsoft.com/office/officeart/2008/layout/VerticalCurvedList"/>
    <dgm:cxn modelId="{A6030EB1-8086-4BD0-AAA1-5E1B78E0BE72}" type="presOf" srcId="{5FB156FF-54A2-4924-9AC3-8BE2F4D38C5B}" destId="{FF21F146-875B-4134-A870-7356D170062F}" srcOrd="0" destOrd="0" presId="urn:microsoft.com/office/officeart/2008/layout/VerticalCurvedList"/>
    <dgm:cxn modelId="{2478F2B5-FFC7-4D23-9183-AEDFED7214B5}" srcId="{5A3E02CF-69A9-41CE-B05B-5F23AD85B436}" destId="{5FB156FF-54A2-4924-9AC3-8BE2F4D38C5B}" srcOrd="2" destOrd="0" parTransId="{4170071C-D3BE-46D7-82BA-3E7C7CD77683}" sibTransId="{AB15DF31-1FDC-4C0F-A6F6-8856A288FF60}"/>
    <dgm:cxn modelId="{70B4D2DA-5E1C-4BEF-91FF-C89F78041FD7}" type="presOf" srcId="{3B99FDE8-1C30-4D49-9C92-283E3ACF251B}" destId="{2CF7AB8E-771C-48D7-9470-671AB25D2430}" srcOrd="0" destOrd="0" presId="urn:microsoft.com/office/officeart/2008/layout/VerticalCurvedList"/>
    <dgm:cxn modelId="{486952E8-9F90-4DE7-A9F5-745F7C8C43C6}" srcId="{5A3E02CF-69A9-41CE-B05B-5F23AD85B436}" destId="{8E2B493F-6240-4C1C-A823-D0E2AC38E162}" srcOrd="1" destOrd="0" parTransId="{4972B7D6-BE84-492E-BDF7-8BF1B1BB3050}" sibTransId="{D05096B5-3147-49D9-9FFE-3477D4DC7519}"/>
    <dgm:cxn modelId="{B04D4CF4-B76D-4E9F-97E7-2B6F455FCA87}" type="presOf" srcId="{5A3E02CF-69A9-41CE-B05B-5F23AD85B436}" destId="{5F44A9AA-F05F-47F8-8253-889F9D896591}" srcOrd="0" destOrd="0" presId="urn:microsoft.com/office/officeart/2008/layout/VerticalCurvedList"/>
    <dgm:cxn modelId="{90E421F7-BBAE-4413-A7CF-C573C170DB3F}" srcId="{5A3E02CF-69A9-41CE-B05B-5F23AD85B436}" destId="{1CB00E64-F93A-4285-AD42-9C946D7146BB}" srcOrd="0" destOrd="0" parTransId="{76C57EC4-27DB-46F1-B2EF-9F4391A09A51}" sibTransId="{3B99FDE8-1C30-4D49-9C92-283E3ACF251B}"/>
    <dgm:cxn modelId="{EE49F42E-F7F1-4F23-A372-D6CFD6150225}" type="presParOf" srcId="{5F44A9AA-F05F-47F8-8253-889F9D896591}" destId="{DEB86B63-7678-4E0B-9421-7882B63720CA}" srcOrd="0" destOrd="0" presId="urn:microsoft.com/office/officeart/2008/layout/VerticalCurvedList"/>
    <dgm:cxn modelId="{53DD1766-9C6F-43F3-8B6D-E64CB235A2B7}" type="presParOf" srcId="{DEB86B63-7678-4E0B-9421-7882B63720CA}" destId="{69A2B359-C30A-4F38-AF72-8C27CD948BC7}" srcOrd="0" destOrd="0" presId="urn:microsoft.com/office/officeart/2008/layout/VerticalCurvedList"/>
    <dgm:cxn modelId="{6571D52A-445E-4019-B387-9D1747134A02}" type="presParOf" srcId="{69A2B359-C30A-4F38-AF72-8C27CD948BC7}" destId="{90781D5F-BADF-444B-AE95-3A95513E79ED}" srcOrd="0" destOrd="0" presId="urn:microsoft.com/office/officeart/2008/layout/VerticalCurvedList"/>
    <dgm:cxn modelId="{F76E828E-4603-4BB5-B661-50588D169673}" type="presParOf" srcId="{69A2B359-C30A-4F38-AF72-8C27CD948BC7}" destId="{2CF7AB8E-771C-48D7-9470-671AB25D2430}" srcOrd="1" destOrd="0" presId="urn:microsoft.com/office/officeart/2008/layout/VerticalCurvedList"/>
    <dgm:cxn modelId="{1B896A12-4CD5-4F58-8E60-08C13FC5950A}" type="presParOf" srcId="{69A2B359-C30A-4F38-AF72-8C27CD948BC7}" destId="{1EFF140E-3901-4C97-AF52-DB8C6305093F}" srcOrd="2" destOrd="0" presId="urn:microsoft.com/office/officeart/2008/layout/VerticalCurvedList"/>
    <dgm:cxn modelId="{B2D091E5-ADC6-4FF0-8E2A-717C7997541C}" type="presParOf" srcId="{69A2B359-C30A-4F38-AF72-8C27CD948BC7}" destId="{2B1089DA-69C1-4136-8E2C-9EB1317E54D7}" srcOrd="3" destOrd="0" presId="urn:microsoft.com/office/officeart/2008/layout/VerticalCurvedList"/>
    <dgm:cxn modelId="{C2483D71-662B-4127-925C-183733394401}" type="presParOf" srcId="{DEB86B63-7678-4E0B-9421-7882B63720CA}" destId="{0D5F84A2-8161-407A-BDBC-CE2A1A6B91B7}" srcOrd="1" destOrd="0" presId="urn:microsoft.com/office/officeart/2008/layout/VerticalCurvedList"/>
    <dgm:cxn modelId="{0C196F1E-4771-4181-AC21-8D3A4C70ECB3}" type="presParOf" srcId="{DEB86B63-7678-4E0B-9421-7882B63720CA}" destId="{E5248581-6181-4AB7-8422-53599C003BDC}" srcOrd="2" destOrd="0" presId="urn:microsoft.com/office/officeart/2008/layout/VerticalCurvedList"/>
    <dgm:cxn modelId="{9834C12A-2B99-47A9-B7D7-F6272980770D}" type="presParOf" srcId="{E5248581-6181-4AB7-8422-53599C003BDC}" destId="{98233609-965F-4D6D-9D2D-D225AB90CB9E}" srcOrd="0" destOrd="0" presId="urn:microsoft.com/office/officeart/2008/layout/VerticalCurvedList"/>
    <dgm:cxn modelId="{5852EB12-3C23-4EC9-A905-6DBEC78E7A57}" type="presParOf" srcId="{DEB86B63-7678-4E0B-9421-7882B63720CA}" destId="{D769F8DE-AFC9-4729-9B45-BA463641A141}" srcOrd="3" destOrd="0" presId="urn:microsoft.com/office/officeart/2008/layout/VerticalCurvedList"/>
    <dgm:cxn modelId="{A649D428-AE89-45F9-8056-9370AEEF385A}" type="presParOf" srcId="{DEB86B63-7678-4E0B-9421-7882B63720CA}" destId="{EECC8D07-5C9D-4F10-9C63-6C691E29BFB8}" srcOrd="4" destOrd="0" presId="urn:microsoft.com/office/officeart/2008/layout/VerticalCurvedList"/>
    <dgm:cxn modelId="{7AE9F51C-32CD-4D35-B66A-CD556A21368A}" type="presParOf" srcId="{EECC8D07-5C9D-4F10-9C63-6C691E29BFB8}" destId="{52E214B6-7974-431F-A4F3-06AA61E9C107}" srcOrd="0" destOrd="0" presId="urn:microsoft.com/office/officeart/2008/layout/VerticalCurvedList"/>
    <dgm:cxn modelId="{7D4C2907-2B65-4814-B601-BB526E19D75B}" type="presParOf" srcId="{DEB86B63-7678-4E0B-9421-7882B63720CA}" destId="{FF21F146-875B-4134-A870-7356D170062F}" srcOrd="5" destOrd="0" presId="urn:microsoft.com/office/officeart/2008/layout/VerticalCurvedList"/>
    <dgm:cxn modelId="{7DBDDCE3-715C-4DEC-8B62-5EE14B1B7C2C}" type="presParOf" srcId="{DEB86B63-7678-4E0B-9421-7882B63720CA}" destId="{C1E67D03-565F-4862-82E9-77FCF32A8B8E}" srcOrd="6" destOrd="0" presId="urn:microsoft.com/office/officeart/2008/layout/VerticalCurvedList"/>
    <dgm:cxn modelId="{AFD53C9B-02BD-4BC8-BA6A-F19E59B2E489}" type="presParOf" srcId="{C1E67D03-565F-4862-82E9-77FCF32A8B8E}" destId="{80F3C048-6DB4-4AEF-AC7D-37AB635ECD72}"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F7AB8E-771C-48D7-9470-671AB25D2430}">
      <dsp:nvSpPr>
        <dsp:cNvPr id="0" name=""/>
        <dsp:cNvSpPr/>
      </dsp:nvSpPr>
      <dsp:spPr>
        <a:xfrm>
          <a:off x="-4276915" y="-656151"/>
          <a:ext cx="5095743" cy="5095743"/>
        </a:xfrm>
        <a:prstGeom prst="blockArc">
          <a:avLst>
            <a:gd name="adj1" fmla="val 18900000"/>
            <a:gd name="adj2" fmla="val 2700000"/>
            <a:gd name="adj3" fmla="val 424"/>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5F84A2-8161-407A-BDBC-CE2A1A6B91B7}">
      <dsp:nvSpPr>
        <dsp:cNvPr id="0" name=""/>
        <dsp:cNvSpPr/>
      </dsp:nvSpPr>
      <dsp:spPr>
        <a:xfrm>
          <a:off x="526597" y="378344"/>
          <a:ext cx="8683487" cy="75668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62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mn-lt"/>
            </a:rPr>
            <a:t>Monday, January 27, 2025 at 10am-11am ET </a:t>
          </a:r>
          <a:endParaRPr lang="en-US" sz="2200" kern="1200" dirty="0"/>
        </a:p>
      </dsp:txBody>
      <dsp:txXfrm>
        <a:off x="526597" y="378344"/>
        <a:ext cx="8683487" cy="756688"/>
      </dsp:txXfrm>
    </dsp:sp>
    <dsp:sp modelId="{98233609-965F-4D6D-9D2D-D225AB90CB9E}">
      <dsp:nvSpPr>
        <dsp:cNvPr id="0" name=""/>
        <dsp:cNvSpPr/>
      </dsp:nvSpPr>
      <dsp:spPr>
        <a:xfrm>
          <a:off x="53667" y="283758"/>
          <a:ext cx="945860" cy="945860"/>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769F8DE-AFC9-4729-9B45-BA463641A141}">
      <dsp:nvSpPr>
        <dsp:cNvPr id="0" name=""/>
        <dsp:cNvSpPr/>
      </dsp:nvSpPr>
      <dsp:spPr>
        <a:xfrm>
          <a:off x="801653" y="1513375"/>
          <a:ext cx="8408430" cy="75668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62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mn-lt"/>
            </a:rPr>
            <a:t>Monday, April 21, 2025 at 10am-11am ET</a:t>
          </a:r>
          <a:endParaRPr lang="en-US" sz="2200" kern="1200" dirty="0"/>
        </a:p>
      </dsp:txBody>
      <dsp:txXfrm>
        <a:off x="801653" y="1513375"/>
        <a:ext cx="8408430" cy="756688"/>
      </dsp:txXfrm>
    </dsp:sp>
    <dsp:sp modelId="{52E214B6-7974-431F-A4F3-06AA61E9C107}">
      <dsp:nvSpPr>
        <dsp:cNvPr id="0" name=""/>
        <dsp:cNvSpPr/>
      </dsp:nvSpPr>
      <dsp:spPr>
        <a:xfrm>
          <a:off x="328723" y="1418789"/>
          <a:ext cx="945860" cy="945860"/>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F21F146-875B-4134-A870-7356D170062F}">
      <dsp:nvSpPr>
        <dsp:cNvPr id="0" name=""/>
        <dsp:cNvSpPr/>
      </dsp:nvSpPr>
      <dsp:spPr>
        <a:xfrm>
          <a:off x="526597" y="2648408"/>
          <a:ext cx="8683487" cy="756688"/>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621" tIns="55880" rIns="55880" bIns="5588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mn-lt"/>
            </a:rPr>
            <a:t>Monday, July 21, 2025 at 10am-11am ET</a:t>
          </a:r>
          <a:endParaRPr lang="en-US" sz="2200" kern="1200" dirty="0"/>
        </a:p>
      </dsp:txBody>
      <dsp:txXfrm>
        <a:off x="526597" y="2648408"/>
        <a:ext cx="8683487" cy="756688"/>
      </dsp:txXfrm>
    </dsp:sp>
    <dsp:sp modelId="{80F3C048-6DB4-4AEF-AC7D-37AB635ECD72}">
      <dsp:nvSpPr>
        <dsp:cNvPr id="0" name=""/>
        <dsp:cNvSpPr/>
      </dsp:nvSpPr>
      <dsp:spPr>
        <a:xfrm>
          <a:off x="53667" y="2553822"/>
          <a:ext cx="945860" cy="945860"/>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602868-3143-45AA-A1ED-F61B2F819D97}" type="datetimeFigureOut">
              <a:rPr lang="en-US" smtClean="0"/>
              <a:t>10/18/2024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8864BC-F415-4555-95E6-83F99B83D959}" type="slidenum">
              <a:rPr lang="en-US" smtClean="0"/>
              <a:t>‹#›</a:t>
            </a:fld>
            <a:endParaRPr lang="en-US"/>
          </a:p>
        </p:txBody>
      </p:sp>
    </p:spTree>
    <p:extLst>
      <p:ext uri="{BB962C8B-B14F-4D97-AF65-F5344CB8AC3E}">
        <p14:creationId xmlns:p14="http://schemas.microsoft.com/office/powerpoint/2010/main" val="1837741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BFA1841-76BC-4337-9164-C14A6A69CAF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171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NCDHHS officially launched  the plan on August 20</a:t>
            </a:r>
            <a:r>
              <a:rPr lang="en-US" baseline="30000" dirty="0"/>
              <a:t>th</a:t>
            </a:r>
            <a:r>
              <a:rPr lang="en-US" dirty="0"/>
              <a:t>.</a:t>
            </a:r>
          </a:p>
          <a:p>
            <a:endParaRPr lang="en-US" dirty="0"/>
          </a:p>
        </p:txBody>
      </p:sp>
      <p:sp>
        <p:nvSpPr>
          <p:cNvPr id="4" name="Slide Number Placeholder 3"/>
          <p:cNvSpPr>
            <a:spLocks noGrp="1"/>
          </p:cNvSpPr>
          <p:nvPr>
            <p:ph type="sldNum" sz="quarter" idx="5"/>
          </p:nvPr>
        </p:nvSpPr>
        <p:spPr/>
        <p:txBody>
          <a:bodyPr/>
          <a:lstStyle/>
          <a:p>
            <a:fld id="{188864BC-F415-4555-95E6-83F99B83D959}" type="slidenum">
              <a:rPr lang="en-US" smtClean="0"/>
              <a:t>3</a:t>
            </a:fld>
            <a:endParaRPr lang="en-US"/>
          </a:p>
        </p:txBody>
      </p:sp>
    </p:spTree>
    <p:extLst>
      <p:ext uri="{BB962C8B-B14F-4D97-AF65-F5344CB8AC3E}">
        <p14:creationId xmlns:p14="http://schemas.microsoft.com/office/powerpoint/2010/main" val="2132997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8864BC-F415-4555-95E6-83F99B83D959}" type="slidenum">
              <a:rPr lang="en-US" smtClean="0"/>
              <a:t>8</a:t>
            </a:fld>
            <a:endParaRPr lang="en-US"/>
          </a:p>
        </p:txBody>
      </p:sp>
    </p:spTree>
    <p:extLst>
      <p:ext uri="{BB962C8B-B14F-4D97-AF65-F5344CB8AC3E}">
        <p14:creationId xmlns:p14="http://schemas.microsoft.com/office/powerpoint/2010/main" val="299461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is the time to hear from our community. We welcome your comments which are very important to us. Because of the call size, we ask that you please remain on mute unless you are speaking. To speak, use the raise hands function to be recognize and come off mute. We appreciate your coming to this meeting. Thank you for attending and sharing your thoughts with us.</a:t>
            </a:r>
          </a:p>
          <a:p>
            <a:endParaRPr lang="en-US" dirty="0"/>
          </a:p>
        </p:txBody>
      </p:sp>
      <p:sp>
        <p:nvSpPr>
          <p:cNvPr id="4" name="Slide Number Placeholder 3"/>
          <p:cNvSpPr>
            <a:spLocks noGrp="1"/>
          </p:cNvSpPr>
          <p:nvPr>
            <p:ph type="sldNum" sz="quarter" idx="5"/>
          </p:nvPr>
        </p:nvSpPr>
        <p:spPr/>
        <p:txBody>
          <a:bodyPr/>
          <a:lstStyle/>
          <a:p>
            <a:fld id="{188864BC-F415-4555-95E6-83F99B83D959}" type="slidenum">
              <a:rPr lang="en-US" smtClean="0"/>
              <a:t>12</a:t>
            </a:fld>
            <a:endParaRPr lang="en-US"/>
          </a:p>
        </p:txBody>
      </p:sp>
    </p:spTree>
    <p:extLst>
      <p:ext uri="{BB962C8B-B14F-4D97-AF65-F5344CB8AC3E}">
        <p14:creationId xmlns:p14="http://schemas.microsoft.com/office/powerpoint/2010/main" val="1238860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Housing Leadership Committee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Josh Walker, Olmstead Housing Director</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October 20, 2024</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12192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245" y="230730"/>
            <a:ext cx="2433261"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2502782" y="232219"/>
            <a:ext cx="2427068"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5014287" y="230097"/>
            <a:ext cx="2157071"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7259715" y="231327"/>
            <a:ext cx="2431536"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9760631" y="231327"/>
            <a:ext cx="2431500" cy="1215436"/>
          </a:xfrm>
          <a:prstGeom prst="rect">
            <a:avLst/>
          </a:prstGeom>
        </p:spPr>
      </p:pic>
    </p:spTree>
    <p:extLst>
      <p:ext uri="{BB962C8B-B14F-4D97-AF65-F5344CB8AC3E}">
        <p14:creationId xmlns:p14="http://schemas.microsoft.com/office/powerpoint/2010/main" val="36195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Agenda</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99160" y="1172694"/>
            <a:ext cx="10517717" cy="5410199"/>
          </a:xfrm>
          <a:prstGeom prst="rect">
            <a:avLst/>
          </a:prstGeom>
        </p:spPr>
        <p:txBody>
          <a:bodyPr>
            <a:noAutofit/>
          </a:bodyPr>
          <a:lstStyle>
            <a:lvl1pPr marL="285750" indent="-285750">
              <a:lnSpc>
                <a:spcPct val="100000"/>
              </a:lnSpc>
              <a:spcBef>
                <a:spcPts val="1200"/>
              </a:spcBef>
              <a:buFont typeface="+mj-lt"/>
              <a:buAutoNum type="romanUcPeriod"/>
              <a:defRPr sz="12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Welcome &amp; Introductions			</a:t>
            </a:r>
          </a:p>
          <a:p>
            <a:pPr lvl="0"/>
            <a:r>
              <a:rPr lang="en-US" dirty="0"/>
              <a:t>Review Plan Implementation Schedule </a:t>
            </a:r>
          </a:p>
          <a:p>
            <a:pPr lvl="0"/>
            <a:r>
              <a:rPr lang="en-US" dirty="0"/>
              <a:t>Review Year 1 Action Plan</a:t>
            </a:r>
          </a:p>
          <a:p>
            <a:pPr lvl="0"/>
            <a:r>
              <a:rPr lang="en-US" dirty="0"/>
              <a:t>Establishing Workgroups</a:t>
            </a:r>
          </a:p>
          <a:p>
            <a:pPr lvl="0"/>
            <a:r>
              <a:rPr lang="en-US" dirty="0"/>
              <a:t>Workgroup Leads and TAC Support Staff</a:t>
            </a:r>
          </a:p>
          <a:p>
            <a:pPr lvl="0"/>
            <a:r>
              <a:rPr lang="en-US" dirty="0"/>
              <a:t>WG Leads Responsibilities </a:t>
            </a:r>
          </a:p>
          <a:p>
            <a:pPr lvl="0"/>
            <a:r>
              <a:rPr lang="en-US" dirty="0"/>
              <a:t>Workgroup Leads Update </a:t>
            </a:r>
          </a:p>
          <a:p>
            <a:pPr lvl="0"/>
            <a:r>
              <a:rPr lang="en-US" dirty="0"/>
              <a:t>(Slide template will include updates for</a:t>
            </a:r>
          </a:p>
          <a:p>
            <a:pPr lvl="0"/>
            <a:r>
              <a:rPr lang="en-US" dirty="0"/>
              <a:t>Housing Development </a:t>
            </a:r>
          </a:p>
          <a:p>
            <a:pPr lvl="0"/>
            <a:r>
              <a:rPr lang="en-US" dirty="0"/>
              <a:t>Non-Development</a:t>
            </a:r>
          </a:p>
          <a:p>
            <a:pPr lvl="0"/>
            <a:r>
              <a:rPr lang="en-US" dirty="0"/>
              <a:t>Services</a:t>
            </a:r>
          </a:p>
          <a:p>
            <a:pPr lvl="0"/>
            <a:r>
              <a:rPr lang="en-US" dirty="0"/>
              <a:t>Coordination &amp; Partnership</a:t>
            </a:r>
          </a:p>
          <a:p>
            <a:pPr lvl="0"/>
            <a:r>
              <a:rPr lang="en-US" dirty="0"/>
              <a:t>Public Discussion-Questions</a:t>
            </a:r>
          </a:p>
          <a:p>
            <a:pPr lvl="0"/>
            <a:r>
              <a:rPr lang="en-US" dirty="0"/>
              <a:t>Contact</a:t>
            </a:r>
          </a:p>
          <a:p>
            <a:pPr lvl="0"/>
            <a:r>
              <a:rPr lang="en-US" dirty="0"/>
              <a:t>Next Steps/Wrap Up</a:t>
            </a:r>
          </a:p>
        </p:txBody>
      </p:sp>
      <p:cxnSp>
        <p:nvCxnSpPr>
          <p:cNvPr id="18" name="Straight Connector 17"/>
          <p:cNvCxnSpPr/>
          <p:nvPr userDrawn="1"/>
        </p:nvCxnSpPr>
        <p:spPr>
          <a:xfrm>
            <a:off x="0" y="6466304"/>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271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Insert Workgroup Name</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335573"/>
            <a:ext cx="10517717"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Insert Workgroup Lead</a:t>
            </a:r>
          </a:p>
          <a:p>
            <a:pPr lvl="0"/>
            <a:r>
              <a:rPr lang="en-US" dirty="0"/>
              <a:t>Insert TAC Support Staff</a:t>
            </a:r>
          </a:p>
        </p:txBody>
      </p:sp>
      <p:sp>
        <p:nvSpPr>
          <p:cNvPr id="12" name="Content Placeholder 11"/>
          <p:cNvSpPr>
            <a:spLocks noGrp="1"/>
          </p:cNvSpPr>
          <p:nvPr>
            <p:ph sz="quarter" idx="14" hasCustomPrompt="1"/>
          </p:nvPr>
        </p:nvSpPr>
        <p:spPr>
          <a:xfrm>
            <a:off x="829733" y="2548466"/>
            <a:ext cx="10526184" cy="4024839"/>
          </a:xfrm>
          <a:prstGeom prst="rect">
            <a:avLst/>
          </a:prstGeom>
        </p:spPr>
        <p:txBody>
          <a:bodyPr/>
          <a:lstStyle>
            <a:lvl1pPr marL="342900" indent="-342900" algn="l">
              <a:buFont typeface="Arial" panose="020B0604020202020204" pitchFamily="34" charset="0"/>
              <a:buChar char="•"/>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Group Activity</a:t>
            </a:r>
          </a:p>
          <a:p>
            <a:pPr lvl="0"/>
            <a:r>
              <a:rPr lang="en-US" dirty="0"/>
              <a:t>Progress</a:t>
            </a:r>
          </a:p>
          <a:p>
            <a:pPr lvl="0"/>
            <a:r>
              <a:rPr lang="en-US" dirty="0"/>
              <a:t>Challenges</a:t>
            </a:r>
          </a:p>
          <a:p>
            <a:pPr lvl="0"/>
            <a:r>
              <a:rPr lang="en-US" dirty="0"/>
              <a:t>Looking Forward  </a:t>
            </a:r>
          </a:p>
        </p:txBody>
      </p:sp>
      <p:cxnSp>
        <p:nvCxnSpPr>
          <p:cNvPr id="7" name="Straight Connector 6"/>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73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436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1F201262-D3D4-E65E-CE82-8538DCCC0B04}"/>
              </a:ext>
            </a:extLst>
          </p:cNvPr>
          <p:cNvSpPr txBox="1"/>
          <p:nvPr userDrawn="1"/>
        </p:nvSpPr>
        <p:spPr>
          <a:xfrm>
            <a:off x="4493749" y="1271798"/>
            <a:ext cx="7698251" cy="369332"/>
          </a:xfrm>
          <a:prstGeom prst="rect">
            <a:avLst/>
          </a:prstGeom>
          <a:solidFill>
            <a:schemeClr val="accent2">
              <a:lumMod val="40000"/>
              <a:lumOff val="60000"/>
            </a:schemeClr>
          </a:solidFill>
        </p:spPr>
        <p:txBody>
          <a:bodyPr wrap="square">
            <a:spAutoFit/>
          </a:bodyPr>
          <a:lstStyle/>
          <a:p>
            <a:endParaRPr lang="en-US" b="1">
              <a:solidFill>
                <a:srgbClr val="17375E"/>
              </a:solidFill>
            </a:endParaRPr>
          </a:p>
        </p:txBody>
      </p:sp>
      <p:sp>
        <p:nvSpPr>
          <p:cNvPr id="25" name="Text Placeholder 1">
            <a:extLst>
              <a:ext uri="{FF2B5EF4-FFF2-40B4-BE49-F238E27FC236}">
                <a16:creationId xmlns:a16="http://schemas.microsoft.com/office/drawing/2014/main" id="{62663BB6-5883-B2CB-CBF7-A38772148D65}"/>
              </a:ext>
            </a:extLst>
          </p:cNvPr>
          <p:cNvSpPr txBox="1">
            <a:spLocks/>
          </p:cNvSpPr>
          <p:nvPr userDrawn="1"/>
        </p:nvSpPr>
        <p:spPr>
          <a:xfrm>
            <a:off x="97746" y="0"/>
            <a:ext cx="11894227" cy="457316"/>
          </a:xfrm>
          <a:prstGeom prst="rect">
            <a:avLst/>
          </a:prstGeom>
        </p:spPr>
        <p:txBody>
          <a:bodyPr vert="horz" wrap="square" lIns="91440" tIns="45720" rIns="91440" bIns="45720" rtlCol="0" anchor="t" anchorCtr="0">
            <a:noAutofit/>
          </a:bodyPr>
          <a:lstStyle>
            <a:defPPr>
              <a:defRPr lang="en-US"/>
            </a:defPPr>
            <a:lvl1pPr defTabSz="685800">
              <a:lnSpc>
                <a:spcPct val="90000"/>
              </a:lnSpc>
              <a:spcBef>
                <a:spcPct val="0"/>
              </a:spcBef>
              <a:buNone/>
              <a:defRPr sz="2800" b="0" i="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28600" indent="-228600" defTabSz="228600">
              <a:lnSpc>
                <a:spcPct val="100000"/>
              </a:lnSpc>
              <a:spcBef>
                <a:spcPts val="0"/>
              </a:spcBef>
              <a:spcAft>
                <a:spcPts val="1200"/>
              </a:spcAft>
              <a:buClrTx/>
              <a:buFont typeface="Arial" panose="020B0604020202020204" pitchFamily="34" charset="0"/>
              <a:buChar char="•"/>
              <a:defRPr sz="2000"/>
            </a:lvl2pPr>
            <a:lvl3pPr marL="457200" indent="-228600" defTabSz="228600">
              <a:lnSpc>
                <a:spcPct val="100000"/>
              </a:lnSpc>
              <a:spcBef>
                <a:spcPts val="0"/>
              </a:spcBef>
              <a:spcAft>
                <a:spcPts val="1200"/>
              </a:spcAft>
              <a:buFont typeface="System Font"/>
              <a:buChar char="–"/>
              <a:defRPr sz="2000"/>
            </a:lvl3pPr>
            <a:lvl4pPr marL="685800" indent="-228600" defTabSz="228600">
              <a:lnSpc>
                <a:spcPct val="100000"/>
              </a:lnSpc>
              <a:spcBef>
                <a:spcPts val="0"/>
              </a:spcBef>
              <a:spcAft>
                <a:spcPts val="1200"/>
              </a:spcAft>
              <a:buFont typeface="Arial" panose="020B0604020202020204" pitchFamily="34" charset="0"/>
              <a:buChar char="•"/>
            </a:lvl4pPr>
            <a:lvl5pPr marL="914400" indent="-228600" defTabSz="228600">
              <a:lnSpc>
                <a:spcPct val="100000"/>
              </a:lnSpc>
              <a:spcBef>
                <a:spcPts val="0"/>
              </a:spcBef>
              <a:spcAft>
                <a:spcPts val="1200"/>
              </a:spcAft>
              <a:buFont typeface="System Font"/>
              <a:buChar char="–"/>
            </a:lvl5pPr>
            <a:lvl6pPr marL="11113" indent="0" defTabSz="228600">
              <a:lnSpc>
                <a:spcPct val="90000"/>
              </a:lnSpc>
              <a:spcBef>
                <a:spcPts val="0"/>
              </a:spcBef>
              <a:spcAft>
                <a:spcPts val="1200"/>
              </a:spcAft>
              <a:buFont typeface="Graphik" panose="020B0503030202060203" pitchFamily="34" charset="0"/>
              <a:buNone/>
              <a:tabLst/>
              <a:defRPr sz="1600"/>
            </a:lvl6pPr>
            <a:lvl7pPr marL="0" indent="0" defTabSz="228600">
              <a:lnSpc>
                <a:spcPct val="90000"/>
              </a:lnSpc>
              <a:spcBef>
                <a:spcPts val="0"/>
              </a:spcBef>
              <a:spcAft>
                <a:spcPts val="1200"/>
              </a:spcAft>
              <a:buFont typeface="Arial" panose="020B0604020202020204" pitchFamily="34" charset="0"/>
              <a:buNone/>
              <a:defRPr sz="1200"/>
            </a:lvl7pPr>
            <a:lvl8pPr marL="0" indent="0" defTabSz="228600">
              <a:lnSpc>
                <a:spcPct val="90000"/>
              </a:lnSpc>
              <a:spcBef>
                <a:spcPts val="0"/>
              </a:spcBef>
              <a:spcAft>
                <a:spcPts val="1200"/>
              </a:spcAft>
              <a:buFont typeface="Arial" panose="020B0604020202020204" pitchFamily="34" charset="0"/>
              <a:buNone/>
              <a:defRPr sz="1000" b="1"/>
            </a:lvl8pPr>
            <a:lvl9pPr marL="0" indent="0" defTabSz="228600">
              <a:lnSpc>
                <a:spcPct val="90000"/>
              </a:lnSpc>
              <a:spcBef>
                <a:spcPts val="0"/>
              </a:spcBef>
              <a:spcAft>
                <a:spcPts val="1200"/>
              </a:spcAft>
              <a:buFont typeface="Arial" panose="020B0604020202020204" pitchFamily="34" charset="0"/>
              <a:buNone/>
              <a:defRPr sz="800">
                <a:solidFill>
                  <a:schemeClr val="tx2"/>
                </a:solidFill>
              </a:defRPr>
            </a:lvl9pPr>
          </a:lstStyle>
          <a:p>
            <a:pPr marL="0" indent="0" algn="l">
              <a:lnSpc>
                <a:spcPct val="90000"/>
              </a:lnSpc>
              <a:spcBef>
                <a:spcPct val="0"/>
              </a:spcBef>
              <a:spcAft>
                <a:spcPts val="0"/>
              </a:spcAft>
              <a:buFontTx/>
              <a:buNone/>
            </a:pPr>
            <a:r>
              <a:rPr lang="en-GB" sz="2700" b="0" i="0" kern="1200">
                <a:solidFill>
                  <a:srgbClr val="17375E"/>
                </a:solidFill>
                <a:latin typeface="Franklin Gothic Demi Cond" panose="020B0706030402020204" pitchFamily="34" charset="0"/>
                <a:ea typeface="+mj-ea"/>
                <a:cs typeface="+mj-cs"/>
              </a:rPr>
              <a:t>Agenda</a:t>
            </a:r>
            <a:endParaRPr lang="en-US" sz="2700" b="0" i="0" kern="1200">
              <a:solidFill>
                <a:srgbClr val="17375E"/>
              </a:solidFill>
              <a:latin typeface="Franklin Gothic Demi Cond" panose="020B0706030402020204" pitchFamily="34" charset="0"/>
              <a:ea typeface="+mj-ea"/>
              <a:cs typeface="+mj-cs"/>
            </a:endParaRPr>
          </a:p>
        </p:txBody>
      </p:sp>
      <p:sp>
        <p:nvSpPr>
          <p:cNvPr id="2" name="Text Placeholder 34">
            <a:extLst>
              <a:ext uri="{FF2B5EF4-FFF2-40B4-BE49-F238E27FC236}">
                <a16:creationId xmlns:a16="http://schemas.microsoft.com/office/drawing/2014/main" id="{6ED3F8C9-DD08-426D-11DA-900CC02DF98B}"/>
              </a:ext>
            </a:extLst>
          </p:cNvPr>
          <p:cNvSpPr>
            <a:spLocks noGrp="1"/>
          </p:cNvSpPr>
          <p:nvPr>
            <p:ph type="body" sz="quarter" idx="19" hasCustomPrompt="1"/>
          </p:nvPr>
        </p:nvSpPr>
        <p:spPr>
          <a:xfrm>
            <a:off x="441972" y="1988808"/>
            <a:ext cx="3401365" cy="2456189"/>
          </a:xfrm>
          <a:prstGeom prst="rect">
            <a:avLst/>
          </a:prstGeom>
        </p:spPr>
        <p:txBody>
          <a:bodyPr/>
          <a:lstStyle>
            <a:lvl1pPr marL="0" inden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buNone/>
              <a:defRPr/>
            </a:lvl2pPr>
          </a:lstStyle>
          <a:p>
            <a:pPr lvl="0"/>
            <a:r>
              <a:rPr lang="en-US"/>
              <a:t>Click to edit text</a:t>
            </a:r>
          </a:p>
        </p:txBody>
      </p:sp>
      <p:sp>
        <p:nvSpPr>
          <p:cNvPr id="5" name="Text Placeholder 34">
            <a:extLst>
              <a:ext uri="{FF2B5EF4-FFF2-40B4-BE49-F238E27FC236}">
                <a16:creationId xmlns:a16="http://schemas.microsoft.com/office/drawing/2014/main" id="{0125D7BA-B2D6-DBF3-BC97-867CAE3BFC36}"/>
              </a:ext>
            </a:extLst>
          </p:cNvPr>
          <p:cNvSpPr>
            <a:spLocks noGrp="1"/>
          </p:cNvSpPr>
          <p:nvPr>
            <p:ph type="body" sz="quarter" idx="14"/>
          </p:nvPr>
        </p:nvSpPr>
        <p:spPr>
          <a:xfrm>
            <a:off x="5054600" y="1936750"/>
            <a:ext cx="4959350" cy="457200"/>
          </a:xfrm>
          <a:prstGeom prst="rect">
            <a:avLst/>
          </a:prstGeom>
        </p:spPr>
        <p:txBody>
          <a:bodyPr/>
          <a:lstStyle>
            <a:lvl1pPr marL="0" inden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buNone/>
              <a:defRPr/>
            </a:lvl2pPr>
          </a:lstStyle>
          <a:p>
            <a:pPr lvl="0"/>
            <a:r>
              <a:rPr lang="en-US"/>
              <a:t>Click to edit Master text styles</a:t>
            </a:r>
          </a:p>
        </p:txBody>
      </p:sp>
      <p:cxnSp>
        <p:nvCxnSpPr>
          <p:cNvPr id="7" name="Straight Connector 6">
            <a:extLst>
              <a:ext uri="{FF2B5EF4-FFF2-40B4-BE49-F238E27FC236}">
                <a16:creationId xmlns:a16="http://schemas.microsoft.com/office/drawing/2014/main" id="{E7861CE7-7841-FFA1-1276-81FCC7B4F062}"/>
              </a:ext>
            </a:extLst>
          </p:cNvPr>
          <p:cNvCxnSpPr/>
          <p:nvPr userDrawn="1"/>
        </p:nvCxnSpPr>
        <p:spPr>
          <a:xfrm>
            <a:off x="4045241" y="1176291"/>
            <a:ext cx="0" cy="4719487"/>
          </a:xfrm>
          <a:prstGeom prst="line">
            <a:avLst/>
          </a:prstGeom>
          <a:ln w="12700">
            <a:solidFill>
              <a:srgbClr val="17375E"/>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73DC295-E847-954A-E8DE-4675449B290F}"/>
              </a:ext>
            </a:extLst>
          </p:cNvPr>
          <p:cNvGrpSpPr/>
          <p:nvPr userDrawn="1"/>
        </p:nvGrpSpPr>
        <p:grpSpPr>
          <a:xfrm>
            <a:off x="4509986" y="1894578"/>
            <a:ext cx="505258" cy="499552"/>
            <a:chOff x="4769558" y="2127184"/>
            <a:chExt cx="505258" cy="499552"/>
          </a:xfrm>
        </p:grpSpPr>
        <p:sp>
          <p:nvSpPr>
            <p:cNvPr id="9" name="Oval 8">
              <a:extLst>
                <a:ext uri="{FF2B5EF4-FFF2-40B4-BE49-F238E27FC236}">
                  <a16:creationId xmlns:a16="http://schemas.microsoft.com/office/drawing/2014/main" id="{2B2BD94C-A60C-A5BE-039F-18EAD13819B5}"/>
                </a:ext>
              </a:extLst>
            </p:cNvPr>
            <p:cNvSpPr/>
            <p:nvPr/>
          </p:nvSpPr>
          <p:spPr>
            <a:xfrm>
              <a:off x="4769558" y="2127184"/>
              <a:ext cx="457200" cy="457200"/>
            </a:xfrm>
            <a:prstGeom prst="ellipse">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 Placeholder 11">
              <a:extLst>
                <a:ext uri="{FF2B5EF4-FFF2-40B4-BE49-F238E27FC236}">
                  <a16:creationId xmlns:a16="http://schemas.microsoft.com/office/drawing/2014/main" id="{FF4A12DB-9407-3D65-B0E7-B66258AF570D}"/>
                </a:ext>
              </a:extLst>
            </p:cNvPr>
            <p:cNvSpPr txBox="1">
              <a:spLocks/>
            </p:cNvSpPr>
            <p:nvPr/>
          </p:nvSpPr>
          <p:spPr>
            <a:xfrm>
              <a:off x="4817616" y="2169536"/>
              <a:ext cx="457200" cy="457200"/>
            </a:xfrm>
            <a:prstGeom prst="rect">
              <a:avLst/>
            </a:prstGeom>
          </p:spPr>
          <p:txBody>
            <a:bodyPr/>
            <a:lstStyle>
              <a:lvl1pPr marL="128585" indent="-128585" algn="l" defTabSz="514340" rtl="0" eaLnBrk="1" latinLnBrk="0" hangingPunct="1">
                <a:lnSpc>
                  <a:spcPct val="90000"/>
                </a:lnSpc>
                <a:spcBef>
                  <a:spcPts val="563"/>
                </a:spcBef>
                <a:buFont typeface="Arial" panose="020B0604020202020204" pitchFamily="34" charset="0"/>
                <a:buChar char="•"/>
                <a:defRPr sz="2100" kern="1200">
                  <a:solidFill>
                    <a:schemeClr val="tx1"/>
                  </a:solidFill>
                  <a:latin typeface="Franklin Gothic Medium" panose="020B0603020102020204" pitchFamily="34" charset="0"/>
                  <a:ea typeface="+mn-ea"/>
                  <a:cs typeface="+mn-cs"/>
                </a:defRPr>
              </a:lvl1pPr>
              <a:lvl2pPr marL="432190" indent="-175019" algn="l" defTabSz="514340" rtl="0" eaLnBrk="1" latinLnBrk="0" hangingPunct="1">
                <a:lnSpc>
                  <a:spcPct val="90000"/>
                </a:lnSpc>
                <a:spcBef>
                  <a:spcPts val="281"/>
                </a:spcBef>
                <a:buFont typeface="Franklin Gothic Medium" panose="020B0603020102020204" pitchFamily="34" charset="0"/>
                <a:buChar char="–"/>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indent="0">
                <a:buNone/>
              </a:pPr>
              <a:r>
                <a:rPr lang="en-GB" sz="2000" b="1">
                  <a:solidFill>
                    <a:schemeClr val="bg1"/>
                  </a:solidFill>
                  <a:latin typeface="+mn-lt"/>
                </a:rPr>
                <a:t>1</a:t>
              </a:r>
            </a:p>
          </p:txBody>
        </p:sp>
      </p:grpSp>
      <p:grpSp>
        <p:nvGrpSpPr>
          <p:cNvPr id="17" name="Group 16">
            <a:extLst>
              <a:ext uri="{FF2B5EF4-FFF2-40B4-BE49-F238E27FC236}">
                <a16:creationId xmlns:a16="http://schemas.microsoft.com/office/drawing/2014/main" id="{133816FC-699E-C89D-3AD6-F338CA1C38AF}"/>
              </a:ext>
            </a:extLst>
          </p:cNvPr>
          <p:cNvGrpSpPr/>
          <p:nvPr userDrawn="1"/>
        </p:nvGrpSpPr>
        <p:grpSpPr>
          <a:xfrm>
            <a:off x="4502583" y="2587529"/>
            <a:ext cx="520064" cy="505987"/>
            <a:chOff x="4800852" y="2876705"/>
            <a:chExt cx="520064" cy="505987"/>
          </a:xfrm>
        </p:grpSpPr>
        <p:sp>
          <p:nvSpPr>
            <p:cNvPr id="18" name="Oval 17">
              <a:extLst>
                <a:ext uri="{FF2B5EF4-FFF2-40B4-BE49-F238E27FC236}">
                  <a16:creationId xmlns:a16="http://schemas.microsoft.com/office/drawing/2014/main" id="{4F49E0F5-9553-FFD6-2049-EC9978B3C4CB}"/>
                </a:ext>
              </a:extLst>
            </p:cNvPr>
            <p:cNvSpPr/>
            <p:nvPr/>
          </p:nvSpPr>
          <p:spPr>
            <a:xfrm>
              <a:off x="4800852" y="2876705"/>
              <a:ext cx="457200" cy="457200"/>
            </a:xfrm>
            <a:prstGeom prst="ellipse">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Text Placeholder 11">
              <a:extLst>
                <a:ext uri="{FF2B5EF4-FFF2-40B4-BE49-F238E27FC236}">
                  <a16:creationId xmlns:a16="http://schemas.microsoft.com/office/drawing/2014/main" id="{D97B7D9B-A8F3-390E-E816-6A6D8C2192D9}"/>
                </a:ext>
              </a:extLst>
            </p:cNvPr>
            <p:cNvSpPr txBox="1">
              <a:spLocks/>
            </p:cNvSpPr>
            <p:nvPr/>
          </p:nvSpPr>
          <p:spPr>
            <a:xfrm>
              <a:off x="4863716" y="2925492"/>
              <a:ext cx="457200" cy="457200"/>
            </a:xfrm>
            <a:prstGeom prst="rect">
              <a:avLst/>
            </a:prstGeom>
          </p:spPr>
          <p:txBody>
            <a:bodyPr/>
            <a:lstStyle>
              <a:lvl1pPr marL="128585" indent="-128585" algn="l" defTabSz="514340" rtl="0" eaLnBrk="1" latinLnBrk="0" hangingPunct="1">
                <a:lnSpc>
                  <a:spcPct val="90000"/>
                </a:lnSpc>
                <a:spcBef>
                  <a:spcPts val="563"/>
                </a:spcBef>
                <a:buFont typeface="Arial" panose="020B0604020202020204" pitchFamily="34" charset="0"/>
                <a:buChar char="•"/>
                <a:defRPr sz="2100" kern="1200">
                  <a:solidFill>
                    <a:schemeClr val="tx1"/>
                  </a:solidFill>
                  <a:latin typeface="Franklin Gothic Medium" panose="020B0603020102020204" pitchFamily="34" charset="0"/>
                  <a:ea typeface="+mn-ea"/>
                  <a:cs typeface="+mn-cs"/>
                </a:defRPr>
              </a:lvl1pPr>
              <a:lvl2pPr marL="432190" indent="-175019" algn="l" defTabSz="514340" rtl="0" eaLnBrk="1" latinLnBrk="0" hangingPunct="1">
                <a:lnSpc>
                  <a:spcPct val="90000"/>
                </a:lnSpc>
                <a:spcBef>
                  <a:spcPts val="281"/>
                </a:spcBef>
                <a:buFont typeface="Franklin Gothic Medium" panose="020B0603020102020204" pitchFamily="34" charset="0"/>
                <a:buChar char="–"/>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indent="0">
                <a:buNone/>
              </a:pPr>
              <a:r>
                <a:rPr lang="en-GB" sz="2000" b="1">
                  <a:solidFill>
                    <a:schemeClr val="bg1"/>
                  </a:solidFill>
                  <a:latin typeface="+mn-lt"/>
                </a:rPr>
                <a:t>2</a:t>
              </a:r>
            </a:p>
          </p:txBody>
        </p:sp>
      </p:grpSp>
      <p:grpSp>
        <p:nvGrpSpPr>
          <p:cNvPr id="26" name="Group 25">
            <a:extLst>
              <a:ext uri="{FF2B5EF4-FFF2-40B4-BE49-F238E27FC236}">
                <a16:creationId xmlns:a16="http://schemas.microsoft.com/office/drawing/2014/main" id="{09B5B409-80E1-D56F-3DCB-DBC29EADE4BA}"/>
              </a:ext>
            </a:extLst>
          </p:cNvPr>
          <p:cNvGrpSpPr/>
          <p:nvPr userDrawn="1"/>
        </p:nvGrpSpPr>
        <p:grpSpPr>
          <a:xfrm>
            <a:off x="4503125" y="3286915"/>
            <a:ext cx="518980" cy="507483"/>
            <a:chOff x="4814639" y="3598531"/>
            <a:chExt cx="518980" cy="507483"/>
          </a:xfrm>
        </p:grpSpPr>
        <p:sp>
          <p:nvSpPr>
            <p:cNvPr id="27" name="Oval 26">
              <a:extLst>
                <a:ext uri="{FF2B5EF4-FFF2-40B4-BE49-F238E27FC236}">
                  <a16:creationId xmlns:a16="http://schemas.microsoft.com/office/drawing/2014/main" id="{96A80957-7F97-5A2A-5554-F1B727EB7C68}"/>
                </a:ext>
              </a:extLst>
            </p:cNvPr>
            <p:cNvSpPr/>
            <p:nvPr/>
          </p:nvSpPr>
          <p:spPr>
            <a:xfrm>
              <a:off x="4814639" y="3598531"/>
              <a:ext cx="457200" cy="457200"/>
            </a:xfrm>
            <a:prstGeom prst="ellipse">
              <a:avLst/>
            </a:prstGeom>
            <a:solidFill>
              <a:schemeClr val="tx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8" name="Text Placeholder 11">
              <a:extLst>
                <a:ext uri="{FF2B5EF4-FFF2-40B4-BE49-F238E27FC236}">
                  <a16:creationId xmlns:a16="http://schemas.microsoft.com/office/drawing/2014/main" id="{57CE2725-4F78-ED61-1588-5634A5466252}"/>
                </a:ext>
              </a:extLst>
            </p:cNvPr>
            <p:cNvSpPr txBox="1">
              <a:spLocks/>
            </p:cNvSpPr>
            <p:nvPr/>
          </p:nvSpPr>
          <p:spPr>
            <a:xfrm>
              <a:off x="4876419" y="3648814"/>
              <a:ext cx="457200" cy="457200"/>
            </a:xfrm>
            <a:prstGeom prst="rect">
              <a:avLst/>
            </a:prstGeom>
          </p:spPr>
          <p:txBody>
            <a:bodyPr/>
            <a:lstStyle>
              <a:lvl1pPr marL="128585" indent="-128585" algn="l" defTabSz="514340" rtl="0" eaLnBrk="1" latinLnBrk="0" hangingPunct="1">
                <a:lnSpc>
                  <a:spcPct val="90000"/>
                </a:lnSpc>
                <a:spcBef>
                  <a:spcPts val="563"/>
                </a:spcBef>
                <a:buFont typeface="Arial" panose="020B0604020202020204" pitchFamily="34" charset="0"/>
                <a:buChar char="•"/>
                <a:defRPr sz="2100" kern="1200">
                  <a:solidFill>
                    <a:schemeClr val="tx1"/>
                  </a:solidFill>
                  <a:latin typeface="Franklin Gothic Medium" panose="020B0603020102020204" pitchFamily="34" charset="0"/>
                  <a:ea typeface="+mn-ea"/>
                  <a:cs typeface="+mn-cs"/>
                </a:defRPr>
              </a:lvl1pPr>
              <a:lvl2pPr marL="432190" indent="-175019" algn="l" defTabSz="514340" rtl="0" eaLnBrk="1" latinLnBrk="0" hangingPunct="1">
                <a:lnSpc>
                  <a:spcPct val="90000"/>
                </a:lnSpc>
                <a:spcBef>
                  <a:spcPts val="281"/>
                </a:spcBef>
                <a:buFont typeface="Franklin Gothic Medium" panose="020B0603020102020204" pitchFamily="34" charset="0"/>
                <a:buChar char="–"/>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indent="0">
                <a:buNone/>
              </a:pPr>
              <a:r>
                <a:rPr lang="en-GB" sz="2000" b="1">
                  <a:solidFill>
                    <a:schemeClr val="bg1"/>
                  </a:solidFill>
                  <a:latin typeface="+mn-lt"/>
                </a:rPr>
                <a:t>3</a:t>
              </a:r>
            </a:p>
          </p:txBody>
        </p:sp>
      </p:grpSp>
      <p:sp>
        <p:nvSpPr>
          <p:cNvPr id="29" name="TextBox 28">
            <a:extLst>
              <a:ext uri="{FF2B5EF4-FFF2-40B4-BE49-F238E27FC236}">
                <a16:creationId xmlns:a16="http://schemas.microsoft.com/office/drawing/2014/main" id="{42C3E9B4-1EBB-5143-EBEE-2F4C583839C1}"/>
              </a:ext>
            </a:extLst>
          </p:cNvPr>
          <p:cNvSpPr txBox="1"/>
          <p:nvPr userDrawn="1"/>
        </p:nvSpPr>
        <p:spPr>
          <a:xfrm>
            <a:off x="4493749" y="1271798"/>
            <a:ext cx="7698251" cy="369332"/>
          </a:xfrm>
          <a:prstGeom prst="rect">
            <a:avLst/>
          </a:prstGeom>
          <a:solidFill>
            <a:schemeClr val="accent2">
              <a:lumMod val="40000"/>
              <a:lumOff val="60000"/>
            </a:schemeClr>
          </a:solidFill>
        </p:spPr>
        <p:txBody>
          <a:bodyPr wrap="square">
            <a:spAutoFit/>
          </a:bodyPr>
          <a:lstStyle/>
          <a:p>
            <a:endParaRPr lang="en-US" b="1">
              <a:solidFill>
                <a:srgbClr val="17375E"/>
              </a:solidFill>
            </a:endParaRPr>
          </a:p>
        </p:txBody>
      </p:sp>
      <p:sp>
        <p:nvSpPr>
          <p:cNvPr id="31" name="TextBox 30">
            <a:extLst>
              <a:ext uri="{FF2B5EF4-FFF2-40B4-BE49-F238E27FC236}">
                <a16:creationId xmlns:a16="http://schemas.microsoft.com/office/drawing/2014/main" id="{49EEF41C-A4BB-22B5-CFF6-E9AD0EC51095}"/>
              </a:ext>
            </a:extLst>
          </p:cNvPr>
          <p:cNvSpPr txBox="1"/>
          <p:nvPr userDrawn="1"/>
        </p:nvSpPr>
        <p:spPr>
          <a:xfrm>
            <a:off x="451408" y="1528987"/>
            <a:ext cx="2732476" cy="461665"/>
          </a:xfrm>
          <a:prstGeom prst="rect">
            <a:avLst/>
          </a:prstGeom>
          <a:noFill/>
        </p:spPr>
        <p:txBody>
          <a:bodyPr wrap="square" rtlCol="0">
            <a:spAutoFit/>
          </a:bodyPr>
          <a:lstStyle/>
          <a:p>
            <a:r>
              <a:rPr lang="en-US" sz="24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rPr>
              <a:t>Meeting Purpose: </a:t>
            </a:r>
          </a:p>
        </p:txBody>
      </p:sp>
      <p:sp>
        <p:nvSpPr>
          <p:cNvPr id="32" name="Text Placeholder 34">
            <a:extLst>
              <a:ext uri="{FF2B5EF4-FFF2-40B4-BE49-F238E27FC236}">
                <a16:creationId xmlns:a16="http://schemas.microsoft.com/office/drawing/2014/main" id="{B6DE3D96-124E-EDE1-6EDB-36F29C59338E}"/>
              </a:ext>
            </a:extLst>
          </p:cNvPr>
          <p:cNvSpPr>
            <a:spLocks noGrp="1"/>
          </p:cNvSpPr>
          <p:nvPr>
            <p:ph type="body" sz="quarter" idx="15"/>
          </p:nvPr>
        </p:nvSpPr>
        <p:spPr>
          <a:xfrm>
            <a:off x="5054600" y="2631732"/>
            <a:ext cx="4959350" cy="457200"/>
          </a:xfrm>
          <a:prstGeom prst="rect">
            <a:avLst/>
          </a:prstGeom>
        </p:spPr>
        <p:txBody>
          <a:bodyPr/>
          <a:lstStyle>
            <a:lvl1pPr marL="0" inden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buNone/>
              <a:defRPr/>
            </a:lvl2pPr>
          </a:lstStyle>
          <a:p>
            <a:pPr lvl="0"/>
            <a:r>
              <a:rPr lang="en-US"/>
              <a:t>Click to edit Master text styles</a:t>
            </a:r>
          </a:p>
        </p:txBody>
      </p:sp>
      <p:sp>
        <p:nvSpPr>
          <p:cNvPr id="33" name="Text Placeholder 34">
            <a:extLst>
              <a:ext uri="{FF2B5EF4-FFF2-40B4-BE49-F238E27FC236}">
                <a16:creationId xmlns:a16="http://schemas.microsoft.com/office/drawing/2014/main" id="{9684866B-7E71-432E-CF19-A887141CFE78}"/>
              </a:ext>
            </a:extLst>
          </p:cNvPr>
          <p:cNvSpPr>
            <a:spLocks noGrp="1"/>
          </p:cNvSpPr>
          <p:nvPr>
            <p:ph type="body" sz="quarter" idx="17"/>
          </p:nvPr>
        </p:nvSpPr>
        <p:spPr>
          <a:xfrm>
            <a:off x="5054600" y="3326714"/>
            <a:ext cx="4959350" cy="457200"/>
          </a:xfrm>
          <a:prstGeom prst="rect">
            <a:avLst/>
          </a:prstGeom>
        </p:spPr>
        <p:txBody>
          <a:bodyPr/>
          <a:lstStyle>
            <a:lvl1pPr marL="0" inden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buNone/>
              <a:defRPr/>
            </a:lvl2pPr>
          </a:lstStyle>
          <a:p>
            <a:pPr lvl="0"/>
            <a:r>
              <a:rPr lang="en-US"/>
              <a:t>Click to edit Master text styles</a:t>
            </a:r>
          </a:p>
        </p:txBody>
      </p:sp>
      <p:sp>
        <p:nvSpPr>
          <p:cNvPr id="34" name="Text Placeholder 34">
            <a:extLst>
              <a:ext uri="{FF2B5EF4-FFF2-40B4-BE49-F238E27FC236}">
                <a16:creationId xmlns:a16="http://schemas.microsoft.com/office/drawing/2014/main" id="{A16717E9-DFB7-78CD-E593-8C8A405AD6EF}"/>
              </a:ext>
            </a:extLst>
          </p:cNvPr>
          <p:cNvSpPr>
            <a:spLocks noGrp="1"/>
          </p:cNvSpPr>
          <p:nvPr>
            <p:ph type="body" sz="quarter" idx="18" hasCustomPrompt="1"/>
          </p:nvPr>
        </p:nvSpPr>
        <p:spPr>
          <a:xfrm>
            <a:off x="4493749" y="1280630"/>
            <a:ext cx="4959350" cy="360500"/>
          </a:xfrm>
          <a:prstGeom prst="rect">
            <a:avLst/>
          </a:prstGeom>
        </p:spPr>
        <p:txBody>
          <a:bodyPr/>
          <a:lstStyle>
            <a:lvl1pPr marL="0" inden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buNone/>
              <a:defRPr/>
            </a:lvl2pPr>
          </a:lstStyle>
          <a:p>
            <a:pPr lvl="0"/>
            <a:r>
              <a:rPr lang="en-US"/>
              <a:t>Enter Date of Meeting</a:t>
            </a:r>
          </a:p>
        </p:txBody>
      </p:sp>
      <p:sp>
        <p:nvSpPr>
          <p:cNvPr id="37" name="Footer Placeholder 3">
            <a:extLst>
              <a:ext uri="{FF2B5EF4-FFF2-40B4-BE49-F238E27FC236}">
                <a16:creationId xmlns:a16="http://schemas.microsoft.com/office/drawing/2014/main" id="{3A8941D9-F8FE-A884-CEE9-888E9B022162}"/>
              </a:ext>
            </a:extLst>
          </p:cNvPr>
          <p:cNvSpPr>
            <a:spLocks noGrp="1"/>
          </p:cNvSpPr>
          <p:nvPr>
            <p:ph type="ftr" sz="quarter" idx="3"/>
          </p:nvPr>
        </p:nvSpPr>
        <p:spPr>
          <a:xfrm>
            <a:off x="97748" y="6573308"/>
            <a:ext cx="10841193" cy="284692"/>
          </a:xfrm>
          <a:prstGeom prst="rect">
            <a:avLst/>
          </a:prstGeom>
        </p:spPr>
        <p:txBody>
          <a:bodyPr/>
          <a:lstStyle>
            <a:lvl1pPr>
              <a:defRPr sz="1000" b="1"/>
            </a:lvl1pPr>
          </a:lstStyle>
          <a:p>
            <a:r>
              <a:rPr lang="en-US"/>
              <a:t>Transitions to Community Living | February 5, 2024</a:t>
            </a:r>
          </a:p>
        </p:txBody>
      </p:sp>
      <p:sp>
        <p:nvSpPr>
          <p:cNvPr id="39" name="Slide Number Placeholder 21">
            <a:extLst>
              <a:ext uri="{FF2B5EF4-FFF2-40B4-BE49-F238E27FC236}">
                <a16:creationId xmlns:a16="http://schemas.microsoft.com/office/drawing/2014/main" id="{7BD6DF8B-4877-F915-AB75-EC42B13A0E58}"/>
              </a:ext>
            </a:extLst>
          </p:cNvPr>
          <p:cNvSpPr>
            <a:spLocks noGrp="1"/>
          </p:cNvSpPr>
          <p:nvPr>
            <p:ph type="sldNum" sz="quarter" idx="4"/>
          </p:nvPr>
        </p:nvSpPr>
        <p:spPr>
          <a:xfrm>
            <a:off x="11074401" y="6573308"/>
            <a:ext cx="752131" cy="284692"/>
          </a:xfrm>
          <a:prstGeom prst="rect">
            <a:avLst/>
          </a:prstGeom>
        </p:spPr>
        <p:txBody>
          <a:bodyPr/>
          <a:lstStyle>
            <a:lvl1pPr algn="r">
              <a:defRPr sz="1000" b="1">
                <a:solidFill>
                  <a:sysClr val="windowText" lastClr="000000"/>
                </a:solidFill>
                <a:latin typeface="+mn-lt"/>
              </a:defRPr>
            </a:lvl1pPr>
          </a:lstStyle>
          <a:p>
            <a:fld id="{11F27F3A-B3E9-41ED-AF8F-A365F10BB65F}" type="slidenum">
              <a:rPr lang="en-US" smtClean="0"/>
              <a:pPr/>
              <a:t>‹#›</a:t>
            </a:fld>
            <a:endParaRPr lang="en-US"/>
          </a:p>
        </p:txBody>
      </p:sp>
    </p:spTree>
    <p:extLst>
      <p:ext uri="{BB962C8B-B14F-4D97-AF65-F5344CB8AC3E}">
        <p14:creationId xmlns:p14="http://schemas.microsoft.com/office/powerpoint/2010/main" val="30619181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696383" y="6603332"/>
            <a:ext cx="10659535"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1" i="0" dirty="0">
                <a:latin typeface="Arial" panose="020B0604020202020204" pitchFamily="34" charset="0"/>
                <a:cs typeface="Arial" panose="020B0604020202020204" pitchFamily="34" charset="0"/>
              </a:rPr>
              <a:t>NCDHHS – Housing Leadership Committee</a:t>
            </a:r>
          </a:p>
          <a:p>
            <a:endParaRPr lang="en-US" sz="900" b="1" i="0" dirty="0">
              <a:latin typeface="Arial" panose="020B0604020202020204" pitchFamily="34" charset="0"/>
              <a:cs typeface="Arial" panose="020B0604020202020204" pitchFamily="34" charset="0"/>
            </a:endParaRPr>
          </a:p>
        </p:txBody>
      </p:sp>
      <p:sp>
        <p:nvSpPr>
          <p:cNvPr id="5" name="Text Placeholder 13"/>
          <p:cNvSpPr txBox="1">
            <a:spLocks/>
          </p:cNvSpPr>
          <p:nvPr userDrawn="1"/>
        </p:nvSpPr>
        <p:spPr>
          <a:xfrm>
            <a:off x="11503025" y="6600158"/>
            <a:ext cx="541867"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900" b="1" i="0" smtClean="0">
                <a:latin typeface="Arial" panose="020B0604020202020204" pitchFamily="34" charset="0"/>
                <a:cs typeface="Arial" panose="020B0604020202020204" pitchFamily="34" charset="0"/>
              </a:rPr>
              <a:pPr/>
              <a:t>‹#›</a:t>
            </a:fld>
            <a:endParaRPr lang="en-US" sz="900"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5419316"/>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9" r:id="rId4"/>
    <p:sldLayoutId id="2147483670" r:id="rId5"/>
  </p:sldLayoutIdLst>
  <p:hf sldNum="0" hdr="0" ft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hyperlink" Target="mailto:Josh.walker@dhhs.nc.go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cdhhs.gov/about/priority-goals/health-equity-portfolio/nc-strategic-housing-plan#:~:text=The%20NC%20Strategic%20Housing%20Plan,experiencing%20homelessness%20o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latonya.agard@ncceh.org" TargetMode="External"/><Relationship Id="rId13" Type="http://schemas.openxmlformats.org/officeDocument/2006/relationships/hyperlink" Target="mailto:laura.hogshead@ncdps.gov" TargetMode="External"/><Relationship Id="rId3" Type="http://schemas.openxmlformats.org/officeDocument/2006/relationships/hyperlink" Target="mailto:detra.purcell@dhhs.nc.gov" TargetMode="External"/><Relationship Id="rId7" Type="http://schemas.openxmlformats.org/officeDocument/2006/relationships/hyperlink" Target="mailto:angela.harperking@dhhs.nc.gov" TargetMode="External"/><Relationship Id="rId12" Type="http://schemas.openxmlformats.org/officeDocument/2006/relationships/hyperlink" Target="mailto:Karen.Wade@dhhs.nc.gov" TargetMode="External"/><Relationship Id="rId2" Type="http://schemas.openxmlformats.org/officeDocument/2006/relationships/hyperlink" Target="mailto:josh.walker@dhhs.nc.gov" TargetMode="External"/><Relationship Id="rId1" Type="http://schemas.openxmlformats.org/officeDocument/2006/relationships/slideLayout" Target="../slideLayouts/slideLayout2.xml"/><Relationship Id="rId6" Type="http://schemas.openxmlformats.org/officeDocument/2006/relationships/hyperlink" Target="mailto:ken.edminster@dhhs.nc.gov" TargetMode="External"/><Relationship Id="rId11" Type="http://schemas.openxmlformats.org/officeDocument/2006/relationships/hyperlink" Target="mailto:deb.goda@dhhs.nc.gov" TargetMode="External"/><Relationship Id="rId5" Type="http://schemas.openxmlformats.org/officeDocument/2006/relationships/hyperlink" Target="mailto:jyates@tacinc.org" TargetMode="External"/><Relationship Id="rId10" Type="http://schemas.openxmlformats.org/officeDocument/2006/relationships/hyperlink" Target="mailto:maria.perez@dhhs.nc.gov" TargetMode="External"/><Relationship Id="rId4" Type="http://schemas.openxmlformats.org/officeDocument/2006/relationships/hyperlink" Target="mailto:pekimball@nchfa.com" TargetMode="External"/><Relationship Id="rId9" Type="http://schemas.openxmlformats.org/officeDocument/2006/relationships/hyperlink" Target="mailto:mleslie@tacinc.org" TargetMode="External"/><Relationship Id="rId14" Type="http://schemas.openxmlformats.org/officeDocument/2006/relationships/hyperlink" Target="mailto:mdorley@tacinc.org"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ncconnect.sharepoint.com/:x:/r/sites/NCStrategicHousingPlan/_layouts/15/Doc2.aspx?action=edit&amp;sourcedoc=%7Bae168204-2571-4d21-907c-0c9b12f369a3%7D&amp;wdOrigin=TEAMS-MAGLEV.teamsSdk_ns.rwc&amp;wdExp=TEAMS-TREATMENT&amp;wdhostclicktime=1726056173489&amp;web=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8994B2-C7E1-4AE3-9144-CCAA1F16A1C4}"/>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A1D0953E-909C-4BF8-B3B7-B630B583BE0E}"/>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171D57E3-25BA-4F86-B26A-C7D3B9722F1B}"/>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2472533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8637-24EA-42A4-98CB-7BF561AD9587}"/>
              </a:ext>
            </a:extLst>
          </p:cNvPr>
          <p:cNvSpPr>
            <a:spLocks noGrp="1"/>
          </p:cNvSpPr>
          <p:nvPr>
            <p:ph type="title"/>
          </p:nvPr>
        </p:nvSpPr>
        <p:spPr>
          <a:xfrm>
            <a:off x="836083" y="536067"/>
            <a:ext cx="10457689" cy="548640"/>
          </a:xfrm>
        </p:spPr>
        <p:txBody>
          <a:bodyPr/>
          <a:lstStyle/>
          <a:p>
            <a:r>
              <a:rPr lang="en-US" dirty="0"/>
              <a:t>Non-Development Workgroup</a:t>
            </a:r>
          </a:p>
        </p:txBody>
      </p:sp>
      <p:sp>
        <p:nvSpPr>
          <p:cNvPr id="3" name="Text Placeholder 2">
            <a:extLst>
              <a:ext uri="{FF2B5EF4-FFF2-40B4-BE49-F238E27FC236}">
                <a16:creationId xmlns:a16="http://schemas.microsoft.com/office/drawing/2014/main" id="{31659889-9697-4E45-A671-C165EFB19CEC}"/>
              </a:ext>
            </a:extLst>
          </p:cNvPr>
          <p:cNvSpPr>
            <a:spLocks noGrp="1"/>
          </p:cNvSpPr>
          <p:nvPr>
            <p:ph type="body" sz="quarter" idx="10"/>
          </p:nvPr>
        </p:nvSpPr>
        <p:spPr>
          <a:xfrm>
            <a:off x="836083" y="2093933"/>
            <a:ext cx="10517717" cy="4228000"/>
          </a:xfrm>
        </p:spPr>
        <p:txBody>
          <a:bodyPr/>
          <a:lstStyle/>
          <a:p>
            <a:pPr marL="0" indent="0">
              <a:buNone/>
            </a:pPr>
            <a:r>
              <a:rPr lang="en-US" sz="1500" dirty="0">
                <a:effectLst/>
                <a:latin typeface="+mn-lt"/>
                <a:ea typeface="Calibri" panose="020F0502020204030204" pitchFamily="34" charset="0"/>
                <a:cs typeface="Times New Roman" panose="02020603050405020304" pitchFamily="18" charset="0"/>
              </a:rPr>
              <a:t>Group Activity</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Workgroup has held 4 meetings</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Provided </a:t>
            </a:r>
            <a:r>
              <a:rPr lang="en-US" sz="1500" b="0" dirty="0">
                <a:latin typeface="+mn-lt"/>
                <a:ea typeface="Calibri" panose="020F0502020204030204" pitchFamily="34" charset="0"/>
                <a:cs typeface="Times New Roman" panose="02020603050405020304" pitchFamily="18" charset="0"/>
              </a:rPr>
              <a:t>overview and introduction to the plan and workgroup goals to members</a:t>
            </a:r>
            <a:endParaRPr lang="en-US" sz="1500" b="0" dirty="0">
              <a:effectLs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Progress</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Created 3 working committees: Admin, Data, and Peer Services</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Started discussing baseline data</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Current efforts underway to partner more effectively with PHA’s for Special Purpose Vouchers, particularly Mainstream vouchers</a:t>
            </a:r>
            <a:r>
              <a:rPr lang="en-US" sz="1500" b="0" dirty="0">
                <a:effectLst/>
                <a:latin typeface="+mn-lt"/>
                <a:ea typeface="Calibri" panose="020F0502020204030204" pitchFamily="34" charset="0"/>
                <a:cs typeface="Times New Roman" panose="02020603050405020304" pitchFamily="18" charset="0"/>
              </a:rPr>
              <a:t> </a:t>
            </a:r>
          </a:p>
          <a:p>
            <a:pPr marL="0" indent="0">
              <a:buNone/>
            </a:pPr>
            <a:r>
              <a:rPr lang="en-US" sz="1500" dirty="0">
                <a:effectLst/>
                <a:latin typeface="+mn-lt"/>
                <a:ea typeface="Calibri" panose="020F0502020204030204" pitchFamily="34" charset="0"/>
                <a:cs typeface="Times New Roman" panose="02020603050405020304" pitchFamily="18" charset="0"/>
              </a:rPr>
              <a:t>Challenges </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Not Applicable </a:t>
            </a:r>
          </a:p>
          <a:p>
            <a:pPr marL="0" indent="0">
              <a:buNone/>
            </a:pPr>
            <a:r>
              <a:rPr lang="en-US" sz="1500" dirty="0">
                <a:effectLst/>
                <a:latin typeface="+mn-lt"/>
                <a:ea typeface="Calibri" panose="020F0502020204030204" pitchFamily="34" charset="0"/>
                <a:cs typeface="Times New Roman" panose="02020603050405020304" pitchFamily="18" charset="0"/>
              </a:rPr>
              <a:t>Looking Forward</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Working committees will start meeting to strategize on both goals and baseline data</a:t>
            </a:r>
            <a:endParaRPr lang="en-US" sz="1500" b="0" dirty="0">
              <a:latin typeface="+mn-lt"/>
            </a:endParaRPr>
          </a:p>
        </p:txBody>
      </p:sp>
      <p:sp>
        <p:nvSpPr>
          <p:cNvPr id="4" name="Text Placeholder 3">
            <a:extLst>
              <a:ext uri="{FF2B5EF4-FFF2-40B4-BE49-F238E27FC236}">
                <a16:creationId xmlns:a16="http://schemas.microsoft.com/office/drawing/2014/main" id="{F615AFB0-7233-4244-A065-7C62D9152014}"/>
              </a:ext>
            </a:extLst>
          </p:cNvPr>
          <p:cNvSpPr txBox="1">
            <a:spLocks/>
          </p:cNvSpPr>
          <p:nvPr/>
        </p:nvSpPr>
        <p:spPr>
          <a:xfrm>
            <a:off x="838200" y="1335573"/>
            <a:ext cx="10517717" cy="1212895"/>
          </a:xfrm>
          <a:prstGeom prst="rect">
            <a:avLst/>
          </a:prstGeom>
        </p:spPr>
        <p:txBody>
          <a:bodyPr>
            <a:noAutofit/>
          </a:bodyPr>
          <a:lstStyle>
            <a:lvl1pPr marL="228600" indent="-228600" algn="l" defTabSz="685800" rtl="0" eaLnBrk="1" latinLnBrk="0" hangingPunct="1">
              <a:lnSpc>
                <a:spcPct val="100000"/>
              </a:lnSpc>
              <a:spcBef>
                <a:spcPts val="0"/>
              </a:spcBef>
              <a:buFont typeface="+mj-lt"/>
              <a:buAutoNum type="romanUcPeriod"/>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0"/>
              </a:spcBef>
              <a:buFont typeface="Franklin Gothic Medium" panose="020B06030201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0"/>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Workgroup Leads: Ken Edminster, Angela Harper King, Dr. Latonya </a:t>
            </a:r>
            <a:r>
              <a:rPr lang="en-US" dirty="0" err="1"/>
              <a:t>Agard</a:t>
            </a:r>
            <a:endParaRPr lang="en-US" dirty="0"/>
          </a:p>
          <a:p>
            <a:pPr marL="0" indent="0">
              <a:buNone/>
            </a:pPr>
            <a:r>
              <a:rPr lang="en-US" dirty="0"/>
              <a:t>TAC Support: Matthew Leslie</a:t>
            </a:r>
          </a:p>
        </p:txBody>
      </p:sp>
      <p:grpSp>
        <p:nvGrpSpPr>
          <p:cNvPr id="5" name="Group 4">
            <a:extLst>
              <a:ext uri="{FF2B5EF4-FFF2-40B4-BE49-F238E27FC236}">
                <a16:creationId xmlns:a16="http://schemas.microsoft.com/office/drawing/2014/main" id="{ACE1F8A6-24FC-408D-9EC5-E158EA4C25E9}"/>
              </a:ext>
            </a:extLst>
          </p:cNvPr>
          <p:cNvGrpSpPr/>
          <p:nvPr/>
        </p:nvGrpSpPr>
        <p:grpSpPr>
          <a:xfrm>
            <a:off x="8895644" y="11225"/>
            <a:ext cx="3296356" cy="699975"/>
            <a:chOff x="8873657" y="-99937"/>
            <a:chExt cx="2924322" cy="675443"/>
          </a:xfrm>
        </p:grpSpPr>
        <p:sp>
          <p:nvSpPr>
            <p:cNvPr id="6" name="Rectangle 5">
              <a:extLst>
                <a:ext uri="{FF2B5EF4-FFF2-40B4-BE49-F238E27FC236}">
                  <a16:creationId xmlns:a16="http://schemas.microsoft.com/office/drawing/2014/main" id="{9B0618A2-BDCA-4649-899A-2992871698D8}"/>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7" name="Group 133">
              <a:extLst>
                <a:ext uri="{FF2B5EF4-FFF2-40B4-BE49-F238E27FC236}">
                  <a16:creationId xmlns:a16="http://schemas.microsoft.com/office/drawing/2014/main" id="{B186082A-498A-47A1-8DED-5EDEFBBD8CB2}"/>
                </a:ext>
              </a:extLst>
            </p:cNvPr>
            <p:cNvGrpSpPr>
              <a:grpSpLocks noChangeAspect="1"/>
            </p:cNvGrpSpPr>
            <p:nvPr/>
          </p:nvGrpSpPr>
          <p:grpSpPr bwMode="auto">
            <a:xfrm>
              <a:off x="8986398" y="29524"/>
              <a:ext cx="422136" cy="545982"/>
              <a:chOff x="5394" y="2926"/>
              <a:chExt cx="559" cy="723"/>
            </a:xfrm>
            <a:solidFill>
              <a:srgbClr val="000000"/>
            </a:solidFill>
          </p:grpSpPr>
          <p:sp>
            <p:nvSpPr>
              <p:cNvPr id="9" name="Freeform 134">
                <a:extLst>
                  <a:ext uri="{FF2B5EF4-FFF2-40B4-BE49-F238E27FC236}">
                    <a16:creationId xmlns:a16="http://schemas.microsoft.com/office/drawing/2014/main" id="{F8E372A3-D203-4644-B3BC-5EF9C890CE80}"/>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5">
                <a:extLst>
                  <a:ext uri="{FF2B5EF4-FFF2-40B4-BE49-F238E27FC236}">
                    <a16:creationId xmlns:a16="http://schemas.microsoft.com/office/drawing/2014/main" id="{1505C1E1-44F1-456A-B7D5-9A774A2E3799}"/>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6">
                <a:extLst>
                  <a:ext uri="{FF2B5EF4-FFF2-40B4-BE49-F238E27FC236}">
                    <a16:creationId xmlns:a16="http://schemas.microsoft.com/office/drawing/2014/main" id="{E16CE70E-E815-4F1B-9714-889000B4BD50}"/>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7">
                <a:extLst>
                  <a:ext uri="{FF2B5EF4-FFF2-40B4-BE49-F238E27FC236}">
                    <a16:creationId xmlns:a16="http://schemas.microsoft.com/office/drawing/2014/main" id="{1A168DC5-19FC-4CED-982D-91063691EA53}"/>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Freeform 138">
                <a:extLst>
                  <a:ext uri="{FF2B5EF4-FFF2-40B4-BE49-F238E27FC236}">
                    <a16:creationId xmlns:a16="http://schemas.microsoft.com/office/drawing/2014/main" id="{7959CA82-DCC3-4D85-ADA5-0873C8A2C926}"/>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8" name="TextBox 7">
              <a:extLst>
                <a:ext uri="{FF2B5EF4-FFF2-40B4-BE49-F238E27FC236}">
                  <a16:creationId xmlns:a16="http://schemas.microsoft.com/office/drawing/2014/main" id="{51075836-994E-4568-ACC1-BB554CE2DE58}"/>
                </a:ext>
              </a:extLst>
            </p:cNvPr>
            <p:cNvSpPr txBox="1"/>
            <p:nvPr/>
          </p:nvSpPr>
          <p:spPr>
            <a:xfrm>
              <a:off x="9481029" y="-99936"/>
              <a:ext cx="2316950" cy="419414"/>
            </a:xfrm>
            <a:prstGeom prst="rect">
              <a:avLst/>
            </a:prstGeom>
            <a:noFill/>
          </p:spPr>
          <p:txBody>
            <a:bodyPr wrap="none" lIns="91440" anchor="ctr">
              <a:noAutofit/>
            </a:bodyPr>
            <a:lstStyle/>
            <a:p>
              <a:r>
                <a:rPr lang="en-US" sz="1400" dirty="0"/>
                <a:t>Ken Edminster/Angela Harper</a:t>
              </a:r>
            </a:p>
          </p:txBody>
        </p:sp>
      </p:grpSp>
    </p:spTree>
    <p:extLst>
      <p:ext uri="{BB962C8B-B14F-4D97-AF65-F5344CB8AC3E}">
        <p14:creationId xmlns:p14="http://schemas.microsoft.com/office/powerpoint/2010/main" val="1066776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8637-24EA-42A4-98CB-7BF561AD9587}"/>
              </a:ext>
            </a:extLst>
          </p:cNvPr>
          <p:cNvSpPr>
            <a:spLocks noGrp="1"/>
          </p:cNvSpPr>
          <p:nvPr>
            <p:ph type="title"/>
          </p:nvPr>
        </p:nvSpPr>
        <p:spPr>
          <a:xfrm>
            <a:off x="685800" y="607212"/>
            <a:ext cx="10457689" cy="548640"/>
          </a:xfrm>
        </p:spPr>
        <p:txBody>
          <a:bodyPr/>
          <a:lstStyle/>
          <a:p>
            <a:r>
              <a:rPr lang="en-US" dirty="0"/>
              <a:t>Services Workgroup</a:t>
            </a:r>
          </a:p>
        </p:txBody>
      </p:sp>
      <p:sp>
        <p:nvSpPr>
          <p:cNvPr id="3" name="Text Placeholder 2">
            <a:extLst>
              <a:ext uri="{FF2B5EF4-FFF2-40B4-BE49-F238E27FC236}">
                <a16:creationId xmlns:a16="http://schemas.microsoft.com/office/drawing/2014/main" id="{31659889-9697-4E45-A671-C165EFB19CEC}"/>
              </a:ext>
            </a:extLst>
          </p:cNvPr>
          <p:cNvSpPr>
            <a:spLocks noGrp="1"/>
          </p:cNvSpPr>
          <p:nvPr>
            <p:ph type="body" sz="quarter" idx="10"/>
          </p:nvPr>
        </p:nvSpPr>
        <p:spPr>
          <a:xfrm>
            <a:off x="745828" y="2022788"/>
            <a:ext cx="11277600" cy="4228000"/>
          </a:xfrm>
        </p:spPr>
        <p:txBody>
          <a:bodyPr/>
          <a:lstStyle/>
          <a:p>
            <a:pPr marL="0" indent="0">
              <a:buNone/>
            </a:pPr>
            <a:r>
              <a:rPr lang="en-US" sz="1500" dirty="0">
                <a:effectLst/>
                <a:latin typeface="+mn-lt"/>
                <a:ea typeface="Calibri" panose="020F0502020204030204" pitchFamily="34" charset="0"/>
                <a:cs typeface="Times New Roman" panose="02020603050405020304" pitchFamily="18" charset="0"/>
              </a:rPr>
              <a:t>Group Activity</a:t>
            </a:r>
          </a:p>
          <a:p>
            <a:pPr marL="568325" lvl="1" indent="-284163">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NC Housing and Services Partnership Accelerator (HSPA) team have been meeting regularly since early in 2024.</a:t>
            </a:r>
          </a:p>
          <a:p>
            <a:pPr marL="568325" lvl="1" indent="-284163">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Member of the NC team attended a national HSPA convening hearing from Federal Partners and other HSPA states to learn about emerging best practices of using Medicaid to support housing-related services and tenancy supports.</a:t>
            </a:r>
            <a:endParaRPr lang="en-US" sz="1500" b="0" dirty="0">
              <a:effectLs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Progress</a:t>
            </a:r>
          </a:p>
          <a:p>
            <a:pPr lvl="1">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Working to develop the State’s Permanent Supportive Housing Policy Framework including a definition and models.</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Conducted a services crosswalk </a:t>
            </a:r>
            <a:r>
              <a:rPr lang="en-US" sz="1500" b="0" dirty="0">
                <a:latin typeface="+mn-lt"/>
                <a:ea typeface="Calibri" panose="020F0502020204030204" pitchFamily="34" charset="0"/>
                <a:cs typeface="Times New Roman" panose="02020603050405020304" pitchFamily="18" charset="0"/>
              </a:rPr>
              <a:t>of housing and services offered through TCL, Healthy Opportunities, Back at Home and Targeting/Key Programs.</a:t>
            </a:r>
            <a:endParaRPr lang="en-US" sz="1500" b="0" dirty="0">
              <a:effectLs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Challenges</a:t>
            </a:r>
            <a:r>
              <a:rPr lang="en-US" sz="1500" b="0" dirty="0">
                <a:effectLst/>
                <a:latin typeface="+mn-lt"/>
                <a:ea typeface="Calibri" panose="020F0502020204030204" pitchFamily="34" charset="0"/>
                <a:cs typeface="Times New Roman" panose="02020603050405020304" pitchFamily="18" charset="0"/>
              </a:rPr>
              <a:t> </a:t>
            </a:r>
          </a:p>
          <a:p>
            <a:pPr lvl="1">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Navigating the demands of Helene disaster response. </a:t>
            </a:r>
          </a:p>
          <a:p>
            <a:pPr marL="0" indent="0">
              <a:buNone/>
            </a:pPr>
            <a:r>
              <a:rPr lang="en-US" sz="1500" dirty="0">
                <a:effectLst/>
                <a:latin typeface="+mn-lt"/>
                <a:ea typeface="Calibri" panose="020F0502020204030204" pitchFamily="34" charset="0"/>
                <a:cs typeface="Times New Roman" panose="02020603050405020304" pitchFamily="18" charset="0"/>
              </a:rPr>
              <a:t>Looking Forward</a:t>
            </a:r>
          </a:p>
          <a:p>
            <a:pPr lvl="1">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Finalize PSH Policy Framework including adoption by key State Agencies.</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Analysis of</a:t>
            </a:r>
            <a:r>
              <a:rPr lang="en-US" sz="1500" b="0" dirty="0">
                <a:latin typeface="+mn-lt"/>
                <a:ea typeface="Calibri" panose="020F0502020204030204" pitchFamily="34" charset="0"/>
                <a:cs typeface="Times New Roman" panose="02020603050405020304" pitchFamily="18" charset="0"/>
              </a:rPr>
              <a:t> services crosswalk which will create recommendations/next steps to better align eligibility across NC’s programs.</a:t>
            </a:r>
            <a:endParaRPr lang="en-US" sz="1500" b="0" dirty="0">
              <a:effectLst/>
              <a:latin typeface="+mn-lt"/>
              <a:ea typeface="Calibri" panose="020F0502020204030204" pitchFamily="34" charset="0"/>
              <a:cs typeface="Times New Roman" panose="02020603050405020304" pitchFamily="18" charset="0"/>
            </a:endParaRPr>
          </a:p>
          <a:p>
            <a:pPr marL="633413" lvl="1" indent="-342900">
              <a:buFont typeface="Arial" panose="020B0604020202020204" pitchFamily="34" charset="0"/>
              <a:buChar char="•"/>
            </a:pPr>
            <a:endParaRPr lang="en-US" sz="1800" dirty="0">
              <a:latin typeface="+mn-lt"/>
            </a:endParaRPr>
          </a:p>
        </p:txBody>
      </p:sp>
      <p:sp>
        <p:nvSpPr>
          <p:cNvPr id="4" name="Text Placeholder 3">
            <a:extLst>
              <a:ext uri="{FF2B5EF4-FFF2-40B4-BE49-F238E27FC236}">
                <a16:creationId xmlns:a16="http://schemas.microsoft.com/office/drawing/2014/main" id="{F615AFB0-7233-4244-A065-7C62D9152014}"/>
              </a:ext>
            </a:extLst>
          </p:cNvPr>
          <p:cNvSpPr txBox="1">
            <a:spLocks/>
          </p:cNvSpPr>
          <p:nvPr/>
        </p:nvSpPr>
        <p:spPr>
          <a:xfrm>
            <a:off x="685800" y="1228821"/>
            <a:ext cx="10517717" cy="1212895"/>
          </a:xfrm>
          <a:prstGeom prst="rect">
            <a:avLst/>
          </a:prstGeom>
        </p:spPr>
        <p:txBody>
          <a:bodyPr>
            <a:noAutofit/>
          </a:bodyPr>
          <a:lstStyle>
            <a:lvl1pPr marL="228600" indent="-228600" algn="l" defTabSz="685800" rtl="0" eaLnBrk="1" latinLnBrk="0" hangingPunct="1">
              <a:lnSpc>
                <a:spcPct val="100000"/>
              </a:lnSpc>
              <a:spcBef>
                <a:spcPts val="0"/>
              </a:spcBef>
              <a:buFont typeface="+mj-lt"/>
              <a:buAutoNum type="romanUcPeriod"/>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0"/>
              </a:spcBef>
              <a:buFont typeface="Franklin Gothic Medium" panose="020B06030201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0"/>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Workgroup Leads: Maria Ramirez and Deb Goda</a:t>
            </a:r>
          </a:p>
          <a:p>
            <a:pPr marL="0" indent="0">
              <a:buNone/>
            </a:pPr>
            <a:r>
              <a:rPr lang="en-US" dirty="0"/>
              <a:t>TAC Support: Jim Yates</a:t>
            </a:r>
          </a:p>
        </p:txBody>
      </p:sp>
      <p:grpSp>
        <p:nvGrpSpPr>
          <p:cNvPr id="5" name="Group 4">
            <a:extLst>
              <a:ext uri="{FF2B5EF4-FFF2-40B4-BE49-F238E27FC236}">
                <a16:creationId xmlns:a16="http://schemas.microsoft.com/office/drawing/2014/main" id="{75F12171-938F-4544-989F-3BC3D093848E}"/>
              </a:ext>
            </a:extLst>
          </p:cNvPr>
          <p:cNvGrpSpPr/>
          <p:nvPr/>
        </p:nvGrpSpPr>
        <p:grpSpPr>
          <a:xfrm>
            <a:off x="9125174" y="11225"/>
            <a:ext cx="3066826" cy="675443"/>
            <a:chOff x="8873657" y="-99937"/>
            <a:chExt cx="2924322" cy="675443"/>
          </a:xfrm>
        </p:grpSpPr>
        <p:sp>
          <p:nvSpPr>
            <p:cNvPr id="6" name="Rectangle 5">
              <a:extLst>
                <a:ext uri="{FF2B5EF4-FFF2-40B4-BE49-F238E27FC236}">
                  <a16:creationId xmlns:a16="http://schemas.microsoft.com/office/drawing/2014/main" id="{5C70A703-D9BC-4BDC-BB70-3EF5183BFC8E}"/>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7" name="Group 133">
              <a:extLst>
                <a:ext uri="{FF2B5EF4-FFF2-40B4-BE49-F238E27FC236}">
                  <a16:creationId xmlns:a16="http://schemas.microsoft.com/office/drawing/2014/main" id="{A1020336-48A6-465E-A10B-6F653046440C}"/>
                </a:ext>
              </a:extLst>
            </p:cNvPr>
            <p:cNvGrpSpPr>
              <a:grpSpLocks noChangeAspect="1"/>
            </p:cNvGrpSpPr>
            <p:nvPr/>
          </p:nvGrpSpPr>
          <p:grpSpPr bwMode="auto">
            <a:xfrm>
              <a:off x="8986398" y="29524"/>
              <a:ext cx="422136" cy="545982"/>
              <a:chOff x="5394" y="2926"/>
              <a:chExt cx="559" cy="723"/>
            </a:xfrm>
            <a:solidFill>
              <a:srgbClr val="000000"/>
            </a:solidFill>
          </p:grpSpPr>
          <p:sp>
            <p:nvSpPr>
              <p:cNvPr id="9" name="Freeform 134">
                <a:extLst>
                  <a:ext uri="{FF2B5EF4-FFF2-40B4-BE49-F238E27FC236}">
                    <a16:creationId xmlns:a16="http://schemas.microsoft.com/office/drawing/2014/main" id="{7101DF49-7840-40DB-88DA-41204DE4E09B}"/>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5">
                <a:extLst>
                  <a:ext uri="{FF2B5EF4-FFF2-40B4-BE49-F238E27FC236}">
                    <a16:creationId xmlns:a16="http://schemas.microsoft.com/office/drawing/2014/main" id="{C3F2FDE2-926F-44B1-9372-4C372FF8F772}"/>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6">
                <a:extLst>
                  <a:ext uri="{FF2B5EF4-FFF2-40B4-BE49-F238E27FC236}">
                    <a16:creationId xmlns:a16="http://schemas.microsoft.com/office/drawing/2014/main" id="{BEDBF54A-8965-4448-B03F-83E2BA4EF01C}"/>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7">
                <a:extLst>
                  <a:ext uri="{FF2B5EF4-FFF2-40B4-BE49-F238E27FC236}">
                    <a16:creationId xmlns:a16="http://schemas.microsoft.com/office/drawing/2014/main" id="{50DF2423-2780-46EA-8BA6-A7B79C3AE52C}"/>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Freeform 138">
                <a:extLst>
                  <a:ext uri="{FF2B5EF4-FFF2-40B4-BE49-F238E27FC236}">
                    <a16:creationId xmlns:a16="http://schemas.microsoft.com/office/drawing/2014/main" id="{D2652D74-0968-421C-B1BE-B7DEC9008F05}"/>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8" name="TextBox 7">
              <a:extLst>
                <a:ext uri="{FF2B5EF4-FFF2-40B4-BE49-F238E27FC236}">
                  <a16:creationId xmlns:a16="http://schemas.microsoft.com/office/drawing/2014/main" id="{BF8D0D3C-D7B4-4BB4-B63D-2C6AEA784F2E}"/>
                </a:ext>
              </a:extLst>
            </p:cNvPr>
            <p:cNvSpPr txBox="1"/>
            <p:nvPr/>
          </p:nvSpPr>
          <p:spPr>
            <a:xfrm>
              <a:off x="9481029" y="-99936"/>
              <a:ext cx="2316950" cy="419414"/>
            </a:xfrm>
            <a:prstGeom prst="rect">
              <a:avLst/>
            </a:prstGeom>
            <a:noFill/>
          </p:spPr>
          <p:txBody>
            <a:bodyPr wrap="none" lIns="91440" anchor="ctr">
              <a:noAutofit/>
            </a:bodyPr>
            <a:lstStyle/>
            <a:p>
              <a:r>
                <a:rPr lang="en-US" sz="1400" dirty="0"/>
                <a:t>Jim Yates</a:t>
              </a:r>
            </a:p>
          </p:txBody>
        </p:sp>
      </p:grpSp>
    </p:spTree>
    <p:extLst>
      <p:ext uri="{BB962C8B-B14F-4D97-AF65-F5344CB8AC3E}">
        <p14:creationId xmlns:p14="http://schemas.microsoft.com/office/powerpoint/2010/main" val="1878796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4D83-0335-4288-973A-FDBEE61ED526}"/>
              </a:ext>
            </a:extLst>
          </p:cNvPr>
          <p:cNvSpPr>
            <a:spLocks noGrp="1"/>
          </p:cNvSpPr>
          <p:nvPr>
            <p:ph type="title"/>
          </p:nvPr>
        </p:nvSpPr>
        <p:spPr>
          <a:xfrm>
            <a:off x="2524760" y="2986254"/>
            <a:ext cx="10457689" cy="548640"/>
          </a:xfrm>
        </p:spPr>
        <p:txBody>
          <a:bodyPr/>
          <a:lstStyle/>
          <a:p>
            <a:r>
              <a:rPr lang="en-US" dirty="0"/>
              <a:t>Public Discussion-Questions</a:t>
            </a:r>
          </a:p>
        </p:txBody>
      </p:sp>
      <p:sp>
        <p:nvSpPr>
          <p:cNvPr id="3" name="Slide Number Placeholder 2">
            <a:extLst>
              <a:ext uri="{FF2B5EF4-FFF2-40B4-BE49-F238E27FC236}">
                <a16:creationId xmlns:a16="http://schemas.microsoft.com/office/drawing/2014/main" id="{3B414EBC-4AF7-4423-9752-FC4D69CDC4DC}"/>
              </a:ext>
            </a:extLst>
          </p:cNvPr>
          <p:cNvSpPr>
            <a:spLocks noGrp="1"/>
          </p:cNvSpPr>
          <p:nvPr>
            <p:ph type="sldNum" sz="quarter" idx="4294967295"/>
          </p:nvPr>
        </p:nvSpPr>
        <p:spPr>
          <a:xfrm>
            <a:off x="11439525" y="6573838"/>
            <a:ext cx="752475" cy="284162"/>
          </a:xfrm>
          <a:prstGeom prst="rect">
            <a:avLst/>
          </a:prstGeom>
        </p:spPr>
        <p:txBody>
          <a:bodyPr/>
          <a:lstStyle/>
          <a:p>
            <a:fld id="{11F27F3A-B3E9-41ED-AF8F-A365F10BB65F}" type="slidenum">
              <a:rPr lang="en-US" smtClean="0"/>
              <a:pPr/>
              <a:t>12</a:t>
            </a:fld>
            <a:endParaRPr lang="en-US"/>
          </a:p>
        </p:txBody>
      </p:sp>
      <p:grpSp>
        <p:nvGrpSpPr>
          <p:cNvPr id="4" name="Group 3">
            <a:extLst>
              <a:ext uri="{FF2B5EF4-FFF2-40B4-BE49-F238E27FC236}">
                <a16:creationId xmlns:a16="http://schemas.microsoft.com/office/drawing/2014/main" id="{75437CAD-936A-4F4F-9F61-F7F49603EC05}"/>
              </a:ext>
            </a:extLst>
          </p:cNvPr>
          <p:cNvGrpSpPr/>
          <p:nvPr/>
        </p:nvGrpSpPr>
        <p:grpSpPr>
          <a:xfrm>
            <a:off x="9125174" y="11225"/>
            <a:ext cx="3066826" cy="675443"/>
            <a:chOff x="8873657" y="-99937"/>
            <a:chExt cx="2924322" cy="675443"/>
          </a:xfrm>
        </p:grpSpPr>
        <p:sp>
          <p:nvSpPr>
            <p:cNvPr id="5" name="Rectangle 4">
              <a:extLst>
                <a:ext uri="{FF2B5EF4-FFF2-40B4-BE49-F238E27FC236}">
                  <a16:creationId xmlns:a16="http://schemas.microsoft.com/office/drawing/2014/main" id="{51281457-AE2D-4B60-8009-4EADDA4DFDA2}"/>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6" name="Group 133">
              <a:extLst>
                <a:ext uri="{FF2B5EF4-FFF2-40B4-BE49-F238E27FC236}">
                  <a16:creationId xmlns:a16="http://schemas.microsoft.com/office/drawing/2014/main" id="{B66D6408-DEDF-45A0-9080-AD95B166B05A}"/>
                </a:ext>
              </a:extLst>
            </p:cNvPr>
            <p:cNvGrpSpPr>
              <a:grpSpLocks noChangeAspect="1"/>
            </p:cNvGrpSpPr>
            <p:nvPr/>
          </p:nvGrpSpPr>
          <p:grpSpPr bwMode="auto">
            <a:xfrm>
              <a:off x="8986398" y="29524"/>
              <a:ext cx="422136" cy="545982"/>
              <a:chOff x="5394" y="2926"/>
              <a:chExt cx="559" cy="723"/>
            </a:xfrm>
            <a:solidFill>
              <a:srgbClr val="000000"/>
            </a:solidFill>
          </p:grpSpPr>
          <p:sp>
            <p:nvSpPr>
              <p:cNvPr id="8" name="Freeform 134">
                <a:extLst>
                  <a:ext uri="{FF2B5EF4-FFF2-40B4-BE49-F238E27FC236}">
                    <a16:creationId xmlns:a16="http://schemas.microsoft.com/office/drawing/2014/main" id="{B70C4850-24CA-48DA-B838-5BF3D98EBED6}"/>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9" name="Rectangle 135">
                <a:extLst>
                  <a:ext uri="{FF2B5EF4-FFF2-40B4-BE49-F238E27FC236}">
                    <a16:creationId xmlns:a16="http://schemas.microsoft.com/office/drawing/2014/main" id="{589E65D5-969F-46FD-8479-E4D8A9AF711F}"/>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6">
                <a:extLst>
                  <a:ext uri="{FF2B5EF4-FFF2-40B4-BE49-F238E27FC236}">
                    <a16:creationId xmlns:a16="http://schemas.microsoft.com/office/drawing/2014/main" id="{1DBB8432-FC2B-4A1D-878C-7785A1AFDACD}"/>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7">
                <a:extLst>
                  <a:ext uri="{FF2B5EF4-FFF2-40B4-BE49-F238E27FC236}">
                    <a16:creationId xmlns:a16="http://schemas.microsoft.com/office/drawing/2014/main" id="{88FE427D-D5B1-4029-BBA0-0FD4292DA5CD}"/>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Freeform 138">
                <a:extLst>
                  <a:ext uri="{FF2B5EF4-FFF2-40B4-BE49-F238E27FC236}">
                    <a16:creationId xmlns:a16="http://schemas.microsoft.com/office/drawing/2014/main" id="{87FF73A2-12A9-4407-AFAF-DED104DD8E23}"/>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7" name="TextBox 6">
              <a:extLst>
                <a:ext uri="{FF2B5EF4-FFF2-40B4-BE49-F238E27FC236}">
                  <a16:creationId xmlns:a16="http://schemas.microsoft.com/office/drawing/2014/main" id="{4DDD0A7A-986F-46B6-A3CB-AD1DC74C055D}"/>
                </a:ext>
              </a:extLst>
            </p:cNvPr>
            <p:cNvSpPr txBox="1"/>
            <p:nvPr/>
          </p:nvSpPr>
          <p:spPr>
            <a:xfrm>
              <a:off x="9481029" y="-99936"/>
              <a:ext cx="2316950" cy="419414"/>
            </a:xfrm>
            <a:prstGeom prst="rect">
              <a:avLst/>
            </a:prstGeom>
            <a:noFill/>
          </p:spPr>
          <p:txBody>
            <a:bodyPr wrap="none" lIns="91440" anchor="ctr">
              <a:noAutofit/>
            </a:bodyPr>
            <a:lstStyle/>
            <a:p>
              <a:r>
                <a:rPr lang="en-US" sz="1400" dirty="0"/>
                <a:t>Ann Oshel/Scott Farmer</a:t>
              </a:r>
            </a:p>
          </p:txBody>
        </p:sp>
      </p:grpSp>
    </p:spTree>
    <p:extLst>
      <p:ext uri="{BB962C8B-B14F-4D97-AF65-F5344CB8AC3E}">
        <p14:creationId xmlns:p14="http://schemas.microsoft.com/office/powerpoint/2010/main" val="551238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8637-24EA-42A4-98CB-7BF561AD9587}"/>
              </a:ext>
            </a:extLst>
          </p:cNvPr>
          <p:cNvSpPr>
            <a:spLocks noGrp="1"/>
          </p:cNvSpPr>
          <p:nvPr>
            <p:ph type="title"/>
          </p:nvPr>
        </p:nvSpPr>
        <p:spPr/>
        <p:txBody>
          <a:bodyPr/>
          <a:lstStyle/>
          <a:p>
            <a:r>
              <a:rPr lang="en-US" dirty="0"/>
              <a:t>Next Steps</a:t>
            </a:r>
          </a:p>
        </p:txBody>
      </p:sp>
      <p:sp>
        <p:nvSpPr>
          <p:cNvPr id="4" name="Text Placeholder 3">
            <a:extLst>
              <a:ext uri="{FF2B5EF4-FFF2-40B4-BE49-F238E27FC236}">
                <a16:creationId xmlns:a16="http://schemas.microsoft.com/office/drawing/2014/main" id="{F615AFB0-7233-4244-A065-7C62D9152014}"/>
              </a:ext>
            </a:extLst>
          </p:cNvPr>
          <p:cNvSpPr txBox="1">
            <a:spLocks/>
          </p:cNvSpPr>
          <p:nvPr/>
        </p:nvSpPr>
        <p:spPr>
          <a:xfrm>
            <a:off x="838200" y="1335573"/>
            <a:ext cx="10517717" cy="1212895"/>
          </a:xfrm>
          <a:prstGeom prst="rect">
            <a:avLst/>
          </a:prstGeom>
        </p:spPr>
        <p:txBody>
          <a:bodyPr>
            <a:noAutofit/>
          </a:bodyPr>
          <a:lstStyle>
            <a:lvl1pPr marL="228600" indent="-228600" algn="l" defTabSz="685800" rtl="0" eaLnBrk="1" latinLnBrk="0" hangingPunct="1">
              <a:lnSpc>
                <a:spcPct val="100000"/>
              </a:lnSpc>
              <a:spcBef>
                <a:spcPts val="0"/>
              </a:spcBef>
              <a:buFont typeface="+mj-lt"/>
              <a:buAutoNum type="romanUcPeriod"/>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0"/>
              </a:spcBef>
              <a:buFont typeface="Franklin Gothic Medium" panose="020B06030201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0"/>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Quarterly meeting schedule for the Housing Leadership Committee. All meetings will be held virtually via the Zoom.gov meeting and open to the general public. </a:t>
            </a:r>
          </a:p>
        </p:txBody>
      </p:sp>
      <p:graphicFrame>
        <p:nvGraphicFramePr>
          <p:cNvPr id="5" name="Diagram 4">
            <a:extLst>
              <a:ext uri="{FF2B5EF4-FFF2-40B4-BE49-F238E27FC236}">
                <a16:creationId xmlns:a16="http://schemas.microsoft.com/office/drawing/2014/main" id="{53368C71-C4C0-45EC-9676-8A2E2538773D}"/>
              </a:ext>
            </a:extLst>
          </p:cNvPr>
          <p:cNvGraphicFramePr/>
          <p:nvPr>
            <p:extLst>
              <p:ext uri="{D42A27DB-BD31-4B8C-83A1-F6EECF244321}">
                <p14:modId xmlns:p14="http://schemas.microsoft.com/office/powerpoint/2010/main" val="2469933421"/>
              </p:ext>
            </p:extLst>
          </p:nvPr>
        </p:nvGraphicFramePr>
        <p:xfrm>
          <a:off x="1005840" y="2131373"/>
          <a:ext cx="9260840" cy="3783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1E158B61-8471-437C-8354-1D106FBA6B87}"/>
              </a:ext>
            </a:extLst>
          </p:cNvPr>
          <p:cNvGrpSpPr/>
          <p:nvPr/>
        </p:nvGrpSpPr>
        <p:grpSpPr>
          <a:xfrm>
            <a:off x="9125174" y="11225"/>
            <a:ext cx="3066826" cy="675443"/>
            <a:chOff x="8873657" y="-99937"/>
            <a:chExt cx="2924322" cy="675443"/>
          </a:xfrm>
        </p:grpSpPr>
        <p:sp>
          <p:nvSpPr>
            <p:cNvPr id="7" name="Rectangle 6">
              <a:extLst>
                <a:ext uri="{FF2B5EF4-FFF2-40B4-BE49-F238E27FC236}">
                  <a16:creationId xmlns:a16="http://schemas.microsoft.com/office/drawing/2014/main" id="{49A21083-BDB0-4E18-B770-AF87905FD54F}"/>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8" name="Group 133">
              <a:extLst>
                <a:ext uri="{FF2B5EF4-FFF2-40B4-BE49-F238E27FC236}">
                  <a16:creationId xmlns:a16="http://schemas.microsoft.com/office/drawing/2014/main" id="{61E3A426-EBAF-4478-B618-C8DFFF5BB7CE}"/>
                </a:ext>
              </a:extLst>
            </p:cNvPr>
            <p:cNvGrpSpPr>
              <a:grpSpLocks noChangeAspect="1"/>
            </p:cNvGrpSpPr>
            <p:nvPr/>
          </p:nvGrpSpPr>
          <p:grpSpPr bwMode="auto">
            <a:xfrm>
              <a:off x="8986398" y="29524"/>
              <a:ext cx="422136" cy="545982"/>
              <a:chOff x="5394" y="2926"/>
              <a:chExt cx="559" cy="723"/>
            </a:xfrm>
            <a:solidFill>
              <a:srgbClr val="000000"/>
            </a:solidFill>
          </p:grpSpPr>
          <p:sp>
            <p:nvSpPr>
              <p:cNvPr id="10" name="Freeform 134">
                <a:extLst>
                  <a:ext uri="{FF2B5EF4-FFF2-40B4-BE49-F238E27FC236}">
                    <a16:creationId xmlns:a16="http://schemas.microsoft.com/office/drawing/2014/main" id="{5EA56834-D214-4F0A-B36D-E3B4D7732C7E}"/>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5">
                <a:extLst>
                  <a:ext uri="{FF2B5EF4-FFF2-40B4-BE49-F238E27FC236}">
                    <a16:creationId xmlns:a16="http://schemas.microsoft.com/office/drawing/2014/main" id="{EF89F286-4CBA-4288-A6DC-7F3A3CF7CAE0}"/>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6">
                <a:extLst>
                  <a:ext uri="{FF2B5EF4-FFF2-40B4-BE49-F238E27FC236}">
                    <a16:creationId xmlns:a16="http://schemas.microsoft.com/office/drawing/2014/main" id="{AD3896FF-4D64-4D7E-B729-3940462812A6}"/>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Rectangle 137">
                <a:extLst>
                  <a:ext uri="{FF2B5EF4-FFF2-40B4-BE49-F238E27FC236}">
                    <a16:creationId xmlns:a16="http://schemas.microsoft.com/office/drawing/2014/main" id="{6B0AD7E5-90A2-449D-A679-E0E3D44E4EFB}"/>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4" name="Freeform 138">
                <a:extLst>
                  <a:ext uri="{FF2B5EF4-FFF2-40B4-BE49-F238E27FC236}">
                    <a16:creationId xmlns:a16="http://schemas.microsoft.com/office/drawing/2014/main" id="{8BFA5FA5-E495-487D-BBFE-CCB72900CCFB}"/>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9" name="TextBox 8">
              <a:extLst>
                <a:ext uri="{FF2B5EF4-FFF2-40B4-BE49-F238E27FC236}">
                  <a16:creationId xmlns:a16="http://schemas.microsoft.com/office/drawing/2014/main" id="{329948E4-40CE-4E42-8EC4-CFC256BF3AAD}"/>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1818396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74973-3588-44D7-8D24-2E227B90907A}"/>
              </a:ext>
            </a:extLst>
          </p:cNvPr>
          <p:cNvSpPr>
            <a:spLocks noGrp="1"/>
          </p:cNvSpPr>
          <p:nvPr>
            <p:ph type="title"/>
          </p:nvPr>
        </p:nvSpPr>
        <p:spPr/>
        <p:txBody>
          <a:bodyPr/>
          <a:lstStyle/>
          <a:p>
            <a:r>
              <a:rPr lang="en-US" dirty="0"/>
              <a:t>Contact </a:t>
            </a:r>
          </a:p>
        </p:txBody>
      </p:sp>
      <p:sp>
        <p:nvSpPr>
          <p:cNvPr id="3" name="Text Placeholder 2">
            <a:extLst>
              <a:ext uri="{FF2B5EF4-FFF2-40B4-BE49-F238E27FC236}">
                <a16:creationId xmlns:a16="http://schemas.microsoft.com/office/drawing/2014/main" id="{E9DE29BE-F283-42B1-9043-69880247CA07}"/>
              </a:ext>
            </a:extLst>
          </p:cNvPr>
          <p:cNvSpPr>
            <a:spLocks noGrp="1"/>
          </p:cNvSpPr>
          <p:nvPr>
            <p:ph type="body" sz="quarter" idx="10"/>
          </p:nvPr>
        </p:nvSpPr>
        <p:spPr/>
        <p:txBody>
          <a:bodyPr/>
          <a:lstStyle/>
          <a:p>
            <a:r>
              <a:rPr lang="en-US" dirty="0"/>
              <a:t>For all questions regarding the Housing Leadership Committee, please reach out to:</a:t>
            </a:r>
          </a:p>
        </p:txBody>
      </p:sp>
      <p:sp>
        <p:nvSpPr>
          <p:cNvPr id="5" name="Rectangle 4">
            <a:extLst>
              <a:ext uri="{FF2B5EF4-FFF2-40B4-BE49-F238E27FC236}">
                <a16:creationId xmlns:a16="http://schemas.microsoft.com/office/drawing/2014/main" id="{AA4CE0E2-4D8B-41E3-AA46-18B6D2E97663}"/>
              </a:ext>
            </a:extLst>
          </p:cNvPr>
          <p:cNvSpPr/>
          <p:nvPr/>
        </p:nvSpPr>
        <p:spPr>
          <a:xfrm>
            <a:off x="2733040" y="2072639"/>
            <a:ext cx="7051040" cy="3637281"/>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Josh Walker, LCMHCS</a:t>
            </a:r>
          </a:p>
          <a:p>
            <a:pPr algn="ctr"/>
            <a:r>
              <a:rPr lang="en-US" sz="2400" dirty="0"/>
              <a:t>Olmstead Housing Director</a:t>
            </a:r>
          </a:p>
          <a:p>
            <a:pPr algn="ctr"/>
            <a:r>
              <a:rPr lang="en-US" sz="2400" dirty="0"/>
              <a:t>Health Equity Portfolio / Office of the Secretary</a:t>
            </a:r>
          </a:p>
          <a:p>
            <a:pPr algn="ctr"/>
            <a:r>
              <a:rPr lang="en-US" sz="2400" dirty="0"/>
              <a:t>NC Department of Health and Human Services </a:t>
            </a:r>
          </a:p>
          <a:p>
            <a:pPr algn="ctr"/>
            <a:endParaRPr lang="en-US" sz="2400" dirty="0"/>
          </a:p>
          <a:p>
            <a:pPr algn="ctr"/>
            <a:r>
              <a:rPr lang="en-US" sz="2400" dirty="0"/>
              <a:t>Mobile: 919-618-6733</a:t>
            </a:r>
          </a:p>
          <a:p>
            <a:pPr algn="ctr"/>
            <a:r>
              <a:rPr lang="en-US" sz="2400" dirty="0">
                <a:solidFill>
                  <a:schemeClr val="bg1"/>
                </a:solidFill>
                <a:hlinkClick r:id="rId2">
                  <a:extLst>
                    <a:ext uri="{A12FA001-AC4F-418D-AE19-62706E023703}">
                      <ahyp:hlinkClr xmlns:ahyp="http://schemas.microsoft.com/office/drawing/2018/hyperlinkcolor" val="tx"/>
                    </a:ext>
                  </a:extLst>
                </a:hlinkClick>
              </a:rPr>
              <a:t>Josh.walker@dhhs.nc.gov</a:t>
            </a:r>
            <a:r>
              <a:rPr lang="en-US" sz="2400" dirty="0">
                <a:solidFill>
                  <a:schemeClr val="bg1"/>
                </a:solidFill>
              </a:rPr>
              <a:t> </a:t>
            </a:r>
          </a:p>
        </p:txBody>
      </p:sp>
      <p:grpSp>
        <p:nvGrpSpPr>
          <p:cNvPr id="6" name="Group 5">
            <a:extLst>
              <a:ext uri="{FF2B5EF4-FFF2-40B4-BE49-F238E27FC236}">
                <a16:creationId xmlns:a16="http://schemas.microsoft.com/office/drawing/2014/main" id="{61DA9EE7-B140-4082-AE55-DF9C7534CF59}"/>
              </a:ext>
            </a:extLst>
          </p:cNvPr>
          <p:cNvGrpSpPr/>
          <p:nvPr/>
        </p:nvGrpSpPr>
        <p:grpSpPr>
          <a:xfrm>
            <a:off x="9125174" y="11225"/>
            <a:ext cx="3066826" cy="675443"/>
            <a:chOff x="8873657" y="-99937"/>
            <a:chExt cx="2924322" cy="675443"/>
          </a:xfrm>
        </p:grpSpPr>
        <p:sp>
          <p:nvSpPr>
            <p:cNvPr id="7" name="Rectangle 6">
              <a:extLst>
                <a:ext uri="{FF2B5EF4-FFF2-40B4-BE49-F238E27FC236}">
                  <a16:creationId xmlns:a16="http://schemas.microsoft.com/office/drawing/2014/main" id="{A25A6B9A-D14E-4294-94D4-D25A3CC236A5}"/>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8" name="Group 133">
              <a:extLst>
                <a:ext uri="{FF2B5EF4-FFF2-40B4-BE49-F238E27FC236}">
                  <a16:creationId xmlns:a16="http://schemas.microsoft.com/office/drawing/2014/main" id="{EAF712EB-A488-48B8-BD3C-65B0A36866FC}"/>
                </a:ext>
              </a:extLst>
            </p:cNvPr>
            <p:cNvGrpSpPr>
              <a:grpSpLocks noChangeAspect="1"/>
            </p:cNvGrpSpPr>
            <p:nvPr/>
          </p:nvGrpSpPr>
          <p:grpSpPr bwMode="auto">
            <a:xfrm>
              <a:off x="8986398" y="29524"/>
              <a:ext cx="422136" cy="545982"/>
              <a:chOff x="5394" y="2926"/>
              <a:chExt cx="559" cy="723"/>
            </a:xfrm>
            <a:solidFill>
              <a:srgbClr val="000000"/>
            </a:solidFill>
          </p:grpSpPr>
          <p:sp>
            <p:nvSpPr>
              <p:cNvPr id="10" name="Freeform 134">
                <a:extLst>
                  <a:ext uri="{FF2B5EF4-FFF2-40B4-BE49-F238E27FC236}">
                    <a16:creationId xmlns:a16="http://schemas.microsoft.com/office/drawing/2014/main" id="{774EC555-D025-40F0-8696-B7D3FFB4185E}"/>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5">
                <a:extLst>
                  <a:ext uri="{FF2B5EF4-FFF2-40B4-BE49-F238E27FC236}">
                    <a16:creationId xmlns:a16="http://schemas.microsoft.com/office/drawing/2014/main" id="{C5582836-7541-4270-8098-989B54E64999}"/>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6">
                <a:extLst>
                  <a:ext uri="{FF2B5EF4-FFF2-40B4-BE49-F238E27FC236}">
                    <a16:creationId xmlns:a16="http://schemas.microsoft.com/office/drawing/2014/main" id="{4E955D75-DAB8-400F-AED9-B1CF2CE9DFEB}"/>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Rectangle 137">
                <a:extLst>
                  <a:ext uri="{FF2B5EF4-FFF2-40B4-BE49-F238E27FC236}">
                    <a16:creationId xmlns:a16="http://schemas.microsoft.com/office/drawing/2014/main" id="{9BD3ACAA-B3DA-43E2-84A9-330853B701D3}"/>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4" name="Freeform 138">
                <a:extLst>
                  <a:ext uri="{FF2B5EF4-FFF2-40B4-BE49-F238E27FC236}">
                    <a16:creationId xmlns:a16="http://schemas.microsoft.com/office/drawing/2014/main" id="{3DE01571-5888-4E5F-875C-A540A3EBEC49}"/>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9" name="TextBox 8">
              <a:extLst>
                <a:ext uri="{FF2B5EF4-FFF2-40B4-BE49-F238E27FC236}">
                  <a16:creationId xmlns:a16="http://schemas.microsoft.com/office/drawing/2014/main" id="{D0956EFD-7E55-4781-A0CD-B40030D8F526}"/>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2461905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C74FC3E-BE9A-42EE-8587-61C8B3BF9609}"/>
              </a:ext>
            </a:extLst>
          </p:cNvPr>
          <p:cNvSpPr>
            <a:spLocks noGrp="1"/>
          </p:cNvSpPr>
          <p:nvPr>
            <p:ph type="body" sz="quarter" idx="19"/>
          </p:nvPr>
        </p:nvSpPr>
        <p:spPr>
          <a:xfrm>
            <a:off x="477367" y="1986548"/>
            <a:ext cx="3401365" cy="2456189"/>
          </a:xfrm>
        </p:spPr>
        <p:txBody>
          <a:bodyPr/>
          <a:lstStyle/>
          <a:p>
            <a:r>
              <a:rPr lang="en-US" dirty="0">
                <a:latin typeface="+mn-lt"/>
              </a:rPr>
              <a:t>Quarterly discussion with Housing Leadership Committee Members to discuss progress updates for the DHHS Year 1 Strategic Housing Action Plan.</a:t>
            </a:r>
          </a:p>
        </p:txBody>
      </p:sp>
      <p:sp>
        <p:nvSpPr>
          <p:cNvPr id="3" name="Text Placeholder 2">
            <a:extLst>
              <a:ext uri="{FF2B5EF4-FFF2-40B4-BE49-F238E27FC236}">
                <a16:creationId xmlns:a16="http://schemas.microsoft.com/office/drawing/2014/main" id="{5DE3378B-4C24-44AA-A1A5-E34929764BF8}"/>
              </a:ext>
            </a:extLst>
          </p:cNvPr>
          <p:cNvSpPr>
            <a:spLocks noGrp="1"/>
          </p:cNvSpPr>
          <p:nvPr>
            <p:ph type="body" sz="quarter" idx="14"/>
          </p:nvPr>
        </p:nvSpPr>
        <p:spPr>
          <a:xfrm>
            <a:off x="4957011" y="1936750"/>
            <a:ext cx="4959350" cy="457200"/>
          </a:xfrm>
        </p:spPr>
        <p:txBody>
          <a:bodyPr/>
          <a:lstStyle/>
          <a:p>
            <a:r>
              <a:rPr lang="en-US" dirty="0"/>
              <a:t> Welcome &amp; Introductions</a:t>
            </a:r>
          </a:p>
        </p:txBody>
      </p:sp>
      <p:sp>
        <p:nvSpPr>
          <p:cNvPr id="5" name="Text Placeholder 4">
            <a:extLst>
              <a:ext uri="{FF2B5EF4-FFF2-40B4-BE49-F238E27FC236}">
                <a16:creationId xmlns:a16="http://schemas.microsoft.com/office/drawing/2014/main" id="{2A87471D-BE16-453F-8C34-301DD5CFE057}"/>
              </a:ext>
            </a:extLst>
          </p:cNvPr>
          <p:cNvSpPr>
            <a:spLocks noGrp="1"/>
          </p:cNvSpPr>
          <p:nvPr>
            <p:ph type="body" sz="quarter" idx="17"/>
          </p:nvPr>
        </p:nvSpPr>
        <p:spPr>
          <a:xfrm>
            <a:off x="5019212" y="3316345"/>
            <a:ext cx="6892758" cy="737764"/>
          </a:xfrm>
        </p:spPr>
        <p:txBody>
          <a:bodyPr/>
          <a:lstStyle/>
          <a:p>
            <a:r>
              <a:rPr lang="en-US" dirty="0"/>
              <a:t>Review Year 1 Action Plan</a:t>
            </a:r>
          </a:p>
        </p:txBody>
      </p:sp>
      <p:sp>
        <p:nvSpPr>
          <p:cNvPr id="6" name="Text Placeholder 5">
            <a:extLst>
              <a:ext uri="{FF2B5EF4-FFF2-40B4-BE49-F238E27FC236}">
                <a16:creationId xmlns:a16="http://schemas.microsoft.com/office/drawing/2014/main" id="{D4E0BCB6-EA54-4B75-BD4D-41EA0A8E9A41}"/>
              </a:ext>
            </a:extLst>
          </p:cNvPr>
          <p:cNvSpPr>
            <a:spLocks noGrp="1"/>
          </p:cNvSpPr>
          <p:nvPr>
            <p:ph type="body" sz="quarter" idx="18"/>
          </p:nvPr>
        </p:nvSpPr>
        <p:spPr/>
        <p:txBody>
          <a:bodyPr/>
          <a:lstStyle/>
          <a:p>
            <a:r>
              <a:rPr lang="en-US" dirty="0"/>
              <a:t>October 20, 2024</a:t>
            </a:r>
          </a:p>
        </p:txBody>
      </p:sp>
      <p:sp>
        <p:nvSpPr>
          <p:cNvPr id="8" name="Slide Number Placeholder 7">
            <a:extLst>
              <a:ext uri="{FF2B5EF4-FFF2-40B4-BE49-F238E27FC236}">
                <a16:creationId xmlns:a16="http://schemas.microsoft.com/office/drawing/2014/main" id="{EEF15C05-16FF-4501-8736-04F135FE5B81}"/>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F27F3A-B3E9-41ED-AF8F-A365F10BB65F}" type="slidenum">
              <a:rPr kumimoji="0" lang="en-US" sz="1000" b="1" i="0" u="none" strike="noStrike" kern="1200" cap="none" spc="0" normalizeH="0" baseline="0" noProof="0" smtClean="0">
                <a:ln>
                  <a:noFill/>
                </a:ln>
                <a:solidFill>
                  <a:sysClr val="windowText" lastClr="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a:ln>
                <a:noFill/>
              </a:ln>
              <a:solidFill>
                <a:sysClr val="windowText" lastClr="000000"/>
              </a:solidFill>
              <a:effectLst/>
              <a:uLnTx/>
              <a:uFillTx/>
              <a:latin typeface="Arial"/>
              <a:ea typeface="+mn-ea"/>
              <a:cs typeface="+mn-cs"/>
            </a:endParaRPr>
          </a:p>
        </p:txBody>
      </p:sp>
      <p:sp>
        <p:nvSpPr>
          <p:cNvPr id="10" name="Oval 9">
            <a:extLst>
              <a:ext uri="{FF2B5EF4-FFF2-40B4-BE49-F238E27FC236}">
                <a16:creationId xmlns:a16="http://schemas.microsoft.com/office/drawing/2014/main" id="{FD81EC01-5D64-466E-B98E-826AED317A62}"/>
              </a:ext>
            </a:extLst>
          </p:cNvPr>
          <p:cNvSpPr/>
          <p:nvPr/>
        </p:nvSpPr>
        <p:spPr>
          <a:xfrm>
            <a:off x="4493749" y="3987546"/>
            <a:ext cx="463262" cy="457200"/>
          </a:xfrm>
          <a:prstGeom prst="ellipse">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4</a:t>
            </a:r>
          </a:p>
        </p:txBody>
      </p:sp>
      <p:sp>
        <p:nvSpPr>
          <p:cNvPr id="11" name="Oval 10">
            <a:extLst>
              <a:ext uri="{FF2B5EF4-FFF2-40B4-BE49-F238E27FC236}">
                <a16:creationId xmlns:a16="http://schemas.microsoft.com/office/drawing/2014/main" id="{7E8C17CF-4268-41B6-BF85-4364EE956656}"/>
              </a:ext>
            </a:extLst>
          </p:cNvPr>
          <p:cNvSpPr/>
          <p:nvPr/>
        </p:nvSpPr>
        <p:spPr>
          <a:xfrm>
            <a:off x="4493749" y="4658301"/>
            <a:ext cx="463262" cy="457200"/>
          </a:xfrm>
          <a:prstGeom prst="ellipse">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5</a:t>
            </a:r>
          </a:p>
        </p:txBody>
      </p:sp>
      <p:sp>
        <p:nvSpPr>
          <p:cNvPr id="12" name="Text Placeholder 4">
            <a:extLst>
              <a:ext uri="{FF2B5EF4-FFF2-40B4-BE49-F238E27FC236}">
                <a16:creationId xmlns:a16="http://schemas.microsoft.com/office/drawing/2014/main" id="{D16ED890-68B5-4D62-9E91-714C2ED3F60B}"/>
              </a:ext>
            </a:extLst>
          </p:cNvPr>
          <p:cNvSpPr txBox="1">
            <a:spLocks/>
          </p:cNvSpPr>
          <p:nvPr/>
        </p:nvSpPr>
        <p:spPr>
          <a:xfrm>
            <a:off x="5068523" y="4705851"/>
            <a:ext cx="5660418" cy="554232"/>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Workgroup Leads Update</a:t>
            </a:r>
          </a:p>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 </a:t>
            </a:r>
          </a:p>
        </p:txBody>
      </p:sp>
      <p:sp>
        <p:nvSpPr>
          <p:cNvPr id="14" name="Text Placeholder 3">
            <a:extLst>
              <a:ext uri="{FF2B5EF4-FFF2-40B4-BE49-F238E27FC236}">
                <a16:creationId xmlns:a16="http://schemas.microsoft.com/office/drawing/2014/main" id="{815EC2D4-4EFE-41E4-A852-2FE2E13EC84A}"/>
              </a:ext>
            </a:extLst>
          </p:cNvPr>
          <p:cNvSpPr txBox="1">
            <a:spLocks/>
          </p:cNvSpPr>
          <p:nvPr/>
        </p:nvSpPr>
        <p:spPr>
          <a:xfrm>
            <a:off x="4943088" y="2503092"/>
            <a:ext cx="5070862" cy="457200"/>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 </a:t>
            </a:r>
          </a:p>
        </p:txBody>
      </p:sp>
      <p:sp>
        <p:nvSpPr>
          <p:cNvPr id="15" name="Text Placeholder 4">
            <a:extLst>
              <a:ext uri="{FF2B5EF4-FFF2-40B4-BE49-F238E27FC236}">
                <a16:creationId xmlns:a16="http://schemas.microsoft.com/office/drawing/2014/main" id="{0CE2392D-677D-49C4-AE40-83E5CAB5673F}"/>
              </a:ext>
            </a:extLst>
          </p:cNvPr>
          <p:cNvSpPr txBox="1">
            <a:spLocks/>
          </p:cNvSpPr>
          <p:nvPr/>
        </p:nvSpPr>
        <p:spPr>
          <a:xfrm>
            <a:off x="5019212" y="4802883"/>
            <a:ext cx="4959350" cy="457200"/>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 </a:t>
            </a:r>
          </a:p>
        </p:txBody>
      </p:sp>
      <p:sp>
        <p:nvSpPr>
          <p:cNvPr id="16" name="Text Placeholder 4">
            <a:extLst>
              <a:ext uri="{FF2B5EF4-FFF2-40B4-BE49-F238E27FC236}">
                <a16:creationId xmlns:a16="http://schemas.microsoft.com/office/drawing/2014/main" id="{6E419108-DC3D-4909-88B2-C9F073E993C5}"/>
              </a:ext>
            </a:extLst>
          </p:cNvPr>
          <p:cNvSpPr txBox="1">
            <a:spLocks/>
          </p:cNvSpPr>
          <p:nvPr/>
        </p:nvSpPr>
        <p:spPr>
          <a:xfrm>
            <a:off x="5068523" y="4047618"/>
            <a:ext cx="4959350" cy="457200"/>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 </a:t>
            </a:r>
          </a:p>
        </p:txBody>
      </p:sp>
      <p:sp>
        <p:nvSpPr>
          <p:cNvPr id="18" name="Text Placeholder 3">
            <a:extLst>
              <a:ext uri="{FF2B5EF4-FFF2-40B4-BE49-F238E27FC236}">
                <a16:creationId xmlns:a16="http://schemas.microsoft.com/office/drawing/2014/main" id="{9587F816-7F6F-43C1-9EC0-3DC5F72C6D8B}"/>
              </a:ext>
            </a:extLst>
          </p:cNvPr>
          <p:cNvSpPr txBox="1">
            <a:spLocks/>
          </p:cNvSpPr>
          <p:nvPr/>
        </p:nvSpPr>
        <p:spPr>
          <a:xfrm>
            <a:off x="4957010" y="2612234"/>
            <a:ext cx="6676190" cy="759928"/>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lang="en-US" dirty="0">
                <a:solidFill>
                  <a:srgbClr val="1F497D">
                    <a:lumMod val="75000"/>
                  </a:srgbClr>
                </a:solidFill>
              </a:rPr>
              <a:t> Review Plan Implementation Schedule</a:t>
            </a:r>
            <a:endPar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endParaRPr>
          </a:p>
        </p:txBody>
      </p:sp>
      <p:sp>
        <p:nvSpPr>
          <p:cNvPr id="19" name="Text Placeholder 4">
            <a:extLst>
              <a:ext uri="{FF2B5EF4-FFF2-40B4-BE49-F238E27FC236}">
                <a16:creationId xmlns:a16="http://schemas.microsoft.com/office/drawing/2014/main" id="{C72DFDCF-2826-41DB-9F52-7111D2972268}"/>
              </a:ext>
            </a:extLst>
          </p:cNvPr>
          <p:cNvSpPr txBox="1">
            <a:spLocks/>
          </p:cNvSpPr>
          <p:nvPr/>
        </p:nvSpPr>
        <p:spPr>
          <a:xfrm>
            <a:off x="5068523" y="5404762"/>
            <a:ext cx="4959350" cy="457200"/>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lang="en-US" dirty="0">
                <a:solidFill>
                  <a:srgbClr val="1F497D">
                    <a:lumMod val="75000"/>
                  </a:srgbClr>
                </a:solidFill>
              </a:rPr>
              <a:t>Public Discussion-Questions</a:t>
            </a:r>
            <a:endPar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endParaRPr>
          </a:p>
        </p:txBody>
      </p:sp>
      <p:sp>
        <p:nvSpPr>
          <p:cNvPr id="24" name="Oval 23">
            <a:extLst>
              <a:ext uri="{FF2B5EF4-FFF2-40B4-BE49-F238E27FC236}">
                <a16:creationId xmlns:a16="http://schemas.microsoft.com/office/drawing/2014/main" id="{9BF86D22-70ED-49B9-B9C0-DA1A404302B5}"/>
              </a:ext>
            </a:extLst>
          </p:cNvPr>
          <p:cNvSpPr/>
          <p:nvPr/>
        </p:nvSpPr>
        <p:spPr>
          <a:xfrm>
            <a:off x="4493749" y="5348770"/>
            <a:ext cx="463262" cy="457200"/>
          </a:xfrm>
          <a:prstGeom prst="ellipse">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Arial"/>
                <a:ea typeface="+mn-ea"/>
                <a:cs typeface="+mn-cs"/>
              </a:rPr>
              <a:t>6</a:t>
            </a:r>
          </a:p>
        </p:txBody>
      </p:sp>
      <p:sp>
        <p:nvSpPr>
          <p:cNvPr id="25" name="Text Placeholder 4">
            <a:extLst>
              <a:ext uri="{FF2B5EF4-FFF2-40B4-BE49-F238E27FC236}">
                <a16:creationId xmlns:a16="http://schemas.microsoft.com/office/drawing/2014/main" id="{F1E59818-D30C-4880-A1A9-A184A23300B5}"/>
              </a:ext>
            </a:extLst>
          </p:cNvPr>
          <p:cNvSpPr txBox="1">
            <a:spLocks/>
          </p:cNvSpPr>
          <p:nvPr/>
        </p:nvSpPr>
        <p:spPr>
          <a:xfrm>
            <a:off x="5019212" y="4023904"/>
            <a:ext cx="5660418" cy="554232"/>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rPr>
              <a:t>Establishing Workgroups</a:t>
            </a:r>
          </a:p>
        </p:txBody>
      </p:sp>
      <p:sp>
        <p:nvSpPr>
          <p:cNvPr id="20" name="Text Placeholder 4">
            <a:extLst>
              <a:ext uri="{FF2B5EF4-FFF2-40B4-BE49-F238E27FC236}">
                <a16:creationId xmlns:a16="http://schemas.microsoft.com/office/drawing/2014/main" id="{4D2DA160-B2B9-4EC4-9B49-337572500F53}"/>
              </a:ext>
            </a:extLst>
          </p:cNvPr>
          <p:cNvSpPr txBox="1">
            <a:spLocks/>
          </p:cNvSpPr>
          <p:nvPr/>
        </p:nvSpPr>
        <p:spPr>
          <a:xfrm>
            <a:off x="5054600" y="6116108"/>
            <a:ext cx="4959350" cy="457200"/>
          </a:xfrm>
          <a:prstGeom prst="rect">
            <a:avLst/>
          </a:prstGeom>
        </p:spPr>
        <p:txBody>
          <a:bodyPr/>
          <a:lstStyle>
            <a:lvl1pPr marL="0" indent="0" algn="l" defTabSz="514340" rtl="0" eaLnBrk="1" latinLnBrk="0" hangingPunct="1">
              <a:lnSpc>
                <a:spcPct val="90000"/>
              </a:lnSpc>
              <a:spcBef>
                <a:spcPts val="563"/>
              </a:spcBef>
              <a:buFont typeface="Arial" panose="020B0604020202020204" pitchFamily="34" charset="0"/>
              <a:buNone/>
              <a:defRPr lang="en-US" sz="2000" b="0" i="0" kern="1200" baseline="0" dirty="0" smtClean="0">
                <a:solidFill>
                  <a:schemeClr val="tx2">
                    <a:lumMod val="75000"/>
                  </a:schemeClr>
                </a:solidFill>
                <a:latin typeface="Franklin Gothic Demi Cond" panose="020B0706030402020204" pitchFamily="34" charset="0"/>
                <a:ea typeface="+mj-ea"/>
                <a:cs typeface="Times New Roman" panose="02020603050405020304" pitchFamily="18" charset="0"/>
              </a:defRPr>
            </a:lvl1pPr>
            <a:lvl2pPr marL="257171" indent="0" algn="l" defTabSz="514340" rtl="0" eaLnBrk="1" latinLnBrk="0" hangingPunct="1">
              <a:lnSpc>
                <a:spcPct val="90000"/>
              </a:lnSpc>
              <a:spcBef>
                <a:spcPts val="281"/>
              </a:spcBef>
              <a:buFont typeface="Franklin Gothic Medium" panose="020B0603020102020204" pitchFamily="34" charset="0"/>
              <a:buNone/>
              <a:defRPr sz="1800" kern="1200">
                <a:solidFill>
                  <a:schemeClr val="tx1"/>
                </a:solidFill>
                <a:latin typeface="Franklin Gothic Medium" panose="020B0603020102020204" pitchFamily="34" charset="0"/>
                <a:ea typeface="+mn-ea"/>
                <a:cs typeface="+mn-cs"/>
              </a:defRPr>
            </a:lvl2pPr>
            <a:lvl3pPr marL="642926" indent="-128585" algn="l" defTabSz="514340" rtl="0" eaLnBrk="1" latinLnBrk="0" hangingPunct="1">
              <a:lnSpc>
                <a:spcPct val="90000"/>
              </a:lnSpc>
              <a:spcBef>
                <a:spcPts val="281"/>
              </a:spcBef>
              <a:buFont typeface="Arial" panose="020B0604020202020204" pitchFamily="34" charset="0"/>
              <a:buChar char="•"/>
              <a:defRPr sz="1500" kern="1200">
                <a:solidFill>
                  <a:schemeClr val="tx1"/>
                </a:solidFill>
                <a:latin typeface="Franklin Gothic Medium" panose="020B0603020102020204" pitchFamily="34" charset="0"/>
                <a:ea typeface="+mn-ea"/>
                <a:cs typeface="+mn-cs"/>
              </a:defRPr>
            </a:lvl3pPr>
            <a:lvl4pPr marL="90009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65"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3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0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77"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46" indent="-128585" algn="l" defTabSz="51434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0" marR="0" lvl="0" indent="0" algn="l" defTabSz="514340" rtl="0" eaLnBrk="1" fontAlgn="auto" latinLnBrk="0" hangingPunct="1">
              <a:lnSpc>
                <a:spcPct val="90000"/>
              </a:lnSpc>
              <a:spcBef>
                <a:spcPts val="563"/>
              </a:spcBef>
              <a:spcAft>
                <a:spcPts val="0"/>
              </a:spcAft>
              <a:buClrTx/>
              <a:buSzTx/>
              <a:buFont typeface="Arial" panose="020B0604020202020204" pitchFamily="34" charset="0"/>
              <a:buNone/>
              <a:tabLst/>
              <a:defRPr/>
            </a:pPr>
            <a:r>
              <a:rPr lang="en-US" dirty="0">
                <a:solidFill>
                  <a:srgbClr val="1F497D">
                    <a:lumMod val="75000"/>
                  </a:srgbClr>
                </a:solidFill>
              </a:rPr>
              <a:t>Next Steps/Wrap Up</a:t>
            </a:r>
            <a:endParaRPr kumimoji="0" lang="en-US" sz="2000" b="0" i="0" u="none" strike="noStrike" kern="1200" cap="none" spc="0" normalizeH="0" baseline="0" noProof="0" dirty="0">
              <a:ln>
                <a:noFill/>
              </a:ln>
              <a:solidFill>
                <a:srgbClr val="1F497D">
                  <a:lumMod val="75000"/>
                </a:srgbClr>
              </a:solidFill>
              <a:effectLst/>
              <a:uLnTx/>
              <a:uFillTx/>
              <a:latin typeface="Franklin Gothic Demi Cond" panose="020B0706030402020204" pitchFamily="34" charset="0"/>
              <a:ea typeface="+mj-ea"/>
              <a:cs typeface="Times New Roman" panose="02020603050405020304" pitchFamily="18" charset="0"/>
            </a:endParaRPr>
          </a:p>
        </p:txBody>
      </p:sp>
      <p:sp>
        <p:nvSpPr>
          <p:cNvPr id="21" name="Oval 20">
            <a:extLst>
              <a:ext uri="{FF2B5EF4-FFF2-40B4-BE49-F238E27FC236}">
                <a16:creationId xmlns:a16="http://schemas.microsoft.com/office/drawing/2014/main" id="{B4056C55-AE25-4BAD-A7F4-FDE3077E5B10}"/>
              </a:ext>
            </a:extLst>
          </p:cNvPr>
          <p:cNvSpPr/>
          <p:nvPr/>
        </p:nvSpPr>
        <p:spPr>
          <a:xfrm>
            <a:off x="4493749" y="6016964"/>
            <a:ext cx="463262" cy="457200"/>
          </a:xfrm>
          <a:prstGeom prst="ellipse">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rgbClr val="FFFFFF"/>
                </a:solidFill>
                <a:latin typeface="Arial"/>
              </a:rPr>
              <a:t>7</a:t>
            </a:r>
            <a:endParaRPr kumimoji="0" lang="en-US" sz="1800" b="1" i="0" u="none" strike="noStrike" kern="1200" cap="none" spc="0" normalizeH="0" baseline="0" noProof="0" dirty="0">
              <a:ln>
                <a:noFill/>
              </a:ln>
              <a:solidFill>
                <a:srgbClr val="FFFFFF"/>
              </a:solidFill>
              <a:effectLst/>
              <a:uLnTx/>
              <a:uFillTx/>
              <a:latin typeface="Arial"/>
              <a:ea typeface="+mn-ea"/>
              <a:cs typeface="+mn-cs"/>
            </a:endParaRPr>
          </a:p>
        </p:txBody>
      </p:sp>
    </p:spTree>
    <p:extLst>
      <p:ext uri="{BB962C8B-B14F-4D97-AF65-F5344CB8AC3E}">
        <p14:creationId xmlns:p14="http://schemas.microsoft.com/office/powerpoint/2010/main" val="1973871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E0ED-5212-44A4-A212-BB45FF3C4FF8}"/>
              </a:ext>
            </a:extLst>
          </p:cNvPr>
          <p:cNvSpPr>
            <a:spLocks noGrp="1"/>
          </p:cNvSpPr>
          <p:nvPr>
            <p:ph type="title"/>
          </p:nvPr>
        </p:nvSpPr>
        <p:spPr/>
        <p:txBody>
          <a:bodyPr/>
          <a:lstStyle/>
          <a:p>
            <a:r>
              <a:rPr lang="en-US" dirty="0"/>
              <a:t>Review of Implementation Schedule</a:t>
            </a:r>
          </a:p>
        </p:txBody>
      </p:sp>
      <p:sp>
        <p:nvSpPr>
          <p:cNvPr id="3" name="Text Placeholder 2">
            <a:extLst>
              <a:ext uri="{FF2B5EF4-FFF2-40B4-BE49-F238E27FC236}">
                <a16:creationId xmlns:a16="http://schemas.microsoft.com/office/drawing/2014/main" id="{20445D25-900F-402E-BFCD-C5A244C0B07F}"/>
              </a:ext>
            </a:extLst>
          </p:cNvPr>
          <p:cNvSpPr>
            <a:spLocks noGrp="1"/>
          </p:cNvSpPr>
          <p:nvPr>
            <p:ph type="body" sz="quarter" idx="10"/>
          </p:nvPr>
        </p:nvSpPr>
        <p:spPr>
          <a:xfrm>
            <a:off x="899160" y="1332617"/>
            <a:ext cx="10517717" cy="5410199"/>
          </a:xfrm>
        </p:spPr>
        <p:txBody>
          <a:bodyPr/>
          <a:lstStyle/>
          <a:p>
            <a:pPr>
              <a:buFont typeface="Wingdings" panose="05000000000000000000" pitchFamily="2" charset="2"/>
              <a:buChar char="ü"/>
            </a:pPr>
            <a:r>
              <a:rPr lang="en-US" sz="2000" b="0" dirty="0">
                <a:latin typeface="+mn-lt"/>
                <a:cs typeface="Calibri" panose="020F0502020204030204" pitchFamily="34" charset="0"/>
              </a:rPr>
              <a:t>Public comment period on strategies: </a:t>
            </a:r>
            <a:r>
              <a:rPr lang="en-US" sz="2000" b="0" dirty="0">
                <a:solidFill>
                  <a:schemeClr val="accent1"/>
                </a:solidFill>
                <a:latin typeface="+mn-lt"/>
                <a:cs typeface="Calibri" panose="020F0502020204030204" pitchFamily="34" charset="0"/>
              </a:rPr>
              <a:t>Summer 2022</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Finalize strategies with stakeholders: </a:t>
            </a:r>
            <a:r>
              <a:rPr lang="en-US" sz="2000" b="0" dirty="0">
                <a:solidFill>
                  <a:schemeClr val="accent1"/>
                </a:solidFill>
                <a:latin typeface="+mn-lt"/>
                <a:cs typeface="Calibri" panose="020F0502020204030204" pitchFamily="34" charset="0"/>
              </a:rPr>
              <a:t>August 2022</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NCDHHS Leadership reviews strategies: </a:t>
            </a:r>
            <a:r>
              <a:rPr lang="en-US" sz="2000" b="0" dirty="0">
                <a:solidFill>
                  <a:schemeClr val="accent1"/>
                </a:solidFill>
                <a:latin typeface="+mn-lt"/>
                <a:cs typeface="Calibri" panose="020F0502020204030204" pitchFamily="34" charset="0"/>
              </a:rPr>
              <a:t>Sept.-Oct. 2022</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Drafting NCDHHS Strategic Housing Plan: </a:t>
            </a:r>
            <a:r>
              <a:rPr lang="en-US" sz="2000" b="0" dirty="0">
                <a:solidFill>
                  <a:schemeClr val="accent1"/>
                </a:solidFill>
                <a:latin typeface="+mn-lt"/>
                <a:cs typeface="Calibri" panose="020F0502020204030204" pitchFamily="34" charset="0"/>
              </a:rPr>
              <a:t>September-November 2022</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NCDHHS Leadership &amp; External Stakeholder Review Committee reviews draft Plan: </a:t>
            </a:r>
            <a:r>
              <a:rPr lang="en-US" sz="2000" b="0" dirty="0">
                <a:solidFill>
                  <a:schemeClr val="accent1"/>
                </a:solidFill>
                <a:latin typeface="+mn-lt"/>
                <a:cs typeface="Calibri" panose="020F0502020204030204" pitchFamily="34" charset="0"/>
              </a:rPr>
              <a:t>December - March 2023</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Public comment period on full draft Plan: </a:t>
            </a:r>
            <a:r>
              <a:rPr lang="en-US" sz="2000" b="0" dirty="0">
                <a:solidFill>
                  <a:schemeClr val="accent1"/>
                </a:solidFill>
                <a:latin typeface="+mn-lt"/>
                <a:cs typeface="Calibri" panose="020F0502020204030204" pitchFamily="34" charset="0"/>
              </a:rPr>
              <a:t>May 2023</a:t>
            </a:r>
            <a:endParaRPr lang="en-US" sz="2000" b="0" dirty="0">
              <a:latin typeface="+mn-lt"/>
              <a:cs typeface="Calibri" panose="020F0502020204030204" pitchFamily="34" charset="0"/>
            </a:endParaRPr>
          </a:p>
          <a:p>
            <a:pPr>
              <a:buFont typeface="Wingdings" panose="05000000000000000000" pitchFamily="2" charset="2"/>
              <a:buChar char="ü"/>
            </a:pPr>
            <a:r>
              <a:rPr lang="en-US" sz="2000" b="0" dirty="0">
                <a:latin typeface="+mn-lt"/>
                <a:cs typeface="Calibri" panose="020F0502020204030204" pitchFamily="34" charset="0"/>
              </a:rPr>
              <a:t>Integrate comments/feedback and finalize: </a:t>
            </a:r>
            <a:r>
              <a:rPr lang="en-US" sz="2000" b="0" dirty="0">
                <a:solidFill>
                  <a:schemeClr val="accent1"/>
                </a:solidFill>
                <a:latin typeface="+mn-lt"/>
                <a:cs typeface="Calibri" panose="020F0502020204030204" pitchFamily="34" charset="0"/>
              </a:rPr>
              <a:t>July-September 2023</a:t>
            </a:r>
          </a:p>
          <a:p>
            <a:pPr>
              <a:buFont typeface="Wingdings" panose="05000000000000000000" pitchFamily="2" charset="2"/>
              <a:buChar char="ü"/>
            </a:pPr>
            <a:r>
              <a:rPr lang="en-US" sz="2000" b="0" dirty="0">
                <a:latin typeface="+mn-lt"/>
                <a:cs typeface="Calibri" panose="020F0502020204030204" pitchFamily="34" charset="0"/>
              </a:rPr>
              <a:t>Draft and Finalize Year-One Action Plan: </a:t>
            </a:r>
            <a:r>
              <a:rPr lang="en-US" sz="2000" b="0" dirty="0">
                <a:solidFill>
                  <a:schemeClr val="accent1"/>
                </a:solidFill>
                <a:latin typeface="+mn-lt"/>
                <a:cs typeface="Calibri" panose="020F0502020204030204" pitchFamily="34" charset="0"/>
              </a:rPr>
              <a:t>June 2024</a:t>
            </a:r>
          </a:p>
          <a:p>
            <a:pPr>
              <a:buFont typeface="Wingdings" panose="05000000000000000000" pitchFamily="2" charset="2"/>
              <a:buChar char="ü"/>
            </a:pPr>
            <a:r>
              <a:rPr lang="en-US" sz="2000" b="0" dirty="0">
                <a:latin typeface="+mn-lt"/>
                <a:cs typeface="Calibri" panose="020F0502020204030204" pitchFamily="34" charset="0"/>
              </a:rPr>
              <a:t>Plan launch and start of action plan implementation: </a:t>
            </a:r>
            <a:r>
              <a:rPr lang="en-US" sz="2000" b="0" dirty="0">
                <a:solidFill>
                  <a:schemeClr val="accent1"/>
                </a:solidFill>
                <a:latin typeface="+mn-lt"/>
                <a:cs typeface="Calibri" panose="020F0502020204030204" pitchFamily="34" charset="0"/>
              </a:rPr>
              <a:t>August 2024</a:t>
            </a:r>
            <a:endParaRPr lang="en-US" sz="2000" b="0" i="1" dirty="0">
              <a:latin typeface="+mn-lt"/>
              <a:cs typeface="Calibri" panose="020F0502020204030204" pitchFamily="34" charset="0"/>
            </a:endParaRPr>
          </a:p>
          <a:p>
            <a:pPr marL="0" indent="0">
              <a:buNone/>
            </a:pPr>
            <a:endParaRPr lang="en-US" sz="2000" dirty="0">
              <a:solidFill>
                <a:srgbClr val="FF0000"/>
              </a:solidFill>
              <a:latin typeface="+mn-lt"/>
            </a:endParaRPr>
          </a:p>
        </p:txBody>
      </p:sp>
      <p:grpSp>
        <p:nvGrpSpPr>
          <p:cNvPr id="4" name="Group 3">
            <a:extLst>
              <a:ext uri="{FF2B5EF4-FFF2-40B4-BE49-F238E27FC236}">
                <a16:creationId xmlns:a16="http://schemas.microsoft.com/office/drawing/2014/main" id="{E007E756-7963-4192-830C-EE9AA57E396D}"/>
              </a:ext>
            </a:extLst>
          </p:cNvPr>
          <p:cNvGrpSpPr/>
          <p:nvPr/>
        </p:nvGrpSpPr>
        <p:grpSpPr>
          <a:xfrm>
            <a:off x="9125174" y="11225"/>
            <a:ext cx="3066826" cy="675443"/>
            <a:chOff x="8873657" y="-99937"/>
            <a:chExt cx="2924322" cy="675443"/>
          </a:xfrm>
        </p:grpSpPr>
        <p:sp>
          <p:nvSpPr>
            <p:cNvPr id="5" name="Rectangle 4">
              <a:extLst>
                <a:ext uri="{FF2B5EF4-FFF2-40B4-BE49-F238E27FC236}">
                  <a16:creationId xmlns:a16="http://schemas.microsoft.com/office/drawing/2014/main" id="{494300BC-D5D2-4E6B-9149-74D8E1F3D545}"/>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6" name="Group 133">
              <a:extLst>
                <a:ext uri="{FF2B5EF4-FFF2-40B4-BE49-F238E27FC236}">
                  <a16:creationId xmlns:a16="http://schemas.microsoft.com/office/drawing/2014/main" id="{ADFB07D9-8918-4F4D-AE7D-778EF3187C08}"/>
                </a:ext>
              </a:extLst>
            </p:cNvPr>
            <p:cNvGrpSpPr>
              <a:grpSpLocks noChangeAspect="1"/>
            </p:cNvGrpSpPr>
            <p:nvPr/>
          </p:nvGrpSpPr>
          <p:grpSpPr bwMode="auto">
            <a:xfrm>
              <a:off x="8986398" y="29524"/>
              <a:ext cx="422136" cy="545982"/>
              <a:chOff x="5394" y="2926"/>
              <a:chExt cx="559" cy="723"/>
            </a:xfrm>
            <a:solidFill>
              <a:srgbClr val="000000"/>
            </a:solidFill>
          </p:grpSpPr>
          <p:sp>
            <p:nvSpPr>
              <p:cNvPr id="8" name="Freeform 134">
                <a:extLst>
                  <a:ext uri="{FF2B5EF4-FFF2-40B4-BE49-F238E27FC236}">
                    <a16:creationId xmlns:a16="http://schemas.microsoft.com/office/drawing/2014/main" id="{80E99044-3F90-4642-B248-E6034F32DAAC}"/>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9" name="Rectangle 135">
                <a:extLst>
                  <a:ext uri="{FF2B5EF4-FFF2-40B4-BE49-F238E27FC236}">
                    <a16:creationId xmlns:a16="http://schemas.microsoft.com/office/drawing/2014/main" id="{DF2160C3-4A49-4638-8275-3D81F4890BB1}"/>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6">
                <a:extLst>
                  <a:ext uri="{FF2B5EF4-FFF2-40B4-BE49-F238E27FC236}">
                    <a16:creationId xmlns:a16="http://schemas.microsoft.com/office/drawing/2014/main" id="{EFA09A36-F3D0-4955-9544-A2A5619ABB29}"/>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7">
                <a:extLst>
                  <a:ext uri="{FF2B5EF4-FFF2-40B4-BE49-F238E27FC236}">
                    <a16:creationId xmlns:a16="http://schemas.microsoft.com/office/drawing/2014/main" id="{C19B211C-DDF7-4A54-B2B9-74AC45E559C5}"/>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Freeform 138">
                <a:extLst>
                  <a:ext uri="{FF2B5EF4-FFF2-40B4-BE49-F238E27FC236}">
                    <a16:creationId xmlns:a16="http://schemas.microsoft.com/office/drawing/2014/main" id="{F7424B3A-9505-42EF-8958-462B6DB07594}"/>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7" name="TextBox 6">
              <a:extLst>
                <a:ext uri="{FF2B5EF4-FFF2-40B4-BE49-F238E27FC236}">
                  <a16:creationId xmlns:a16="http://schemas.microsoft.com/office/drawing/2014/main" id="{100B0964-8A32-46AF-AEB5-446E54E0C07B}"/>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391607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E0ED-5212-44A4-A212-BB45FF3C4FF8}"/>
              </a:ext>
            </a:extLst>
          </p:cNvPr>
          <p:cNvSpPr>
            <a:spLocks noGrp="1"/>
          </p:cNvSpPr>
          <p:nvPr>
            <p:ph type="title"/>
          </p:nvPr>
        </p:nvSpPr>
        <p:spPr/>
        <p:txBody>
          <a:bodyPr/>
          <a:lstStyle/>
          <a:p>
            <a:r>
              <a:rPr lang="en-US" dirty="0"/>
              <a:t>Review of Year 1 Action Plan</a:t>
            </a:r>
          </a:p>
        </p:txBody>
      </p:sp>
      <p:sp>
        <p:nvSpPr>
          <p:cNvPr id="3" name="Text Placeholder 2">
            <a:extLst>
              <a:ext uri="{FF2B5EF4-FFF2-40B4-BE49-F238E27FC236}">
                <a16:creationId xmlns:a16="http://schemas.microsoft.com/office/drawing/2014/main" id="{20445D25-900F-402E-BFCD-C5A244C0B07F}"/>
              </a:ext>
            </a:extLst>
          </p:cNvPr>
          <p:cNvSpPr>
            <a:spLocks noGrp="1"/>
          </p:cNvSpPr>
          <p:nvPr>
            <p:ph type="body" sz="quarter" idx="10"/>
          </p:nvPr>
        </p:nvSpPr>
        <p:spPr>
          <a:xfrm>
            <a:off x="899160" y="1430709"/>
            <a:ext cx="10517717" cy="5410199"/>
          </a:xfrm>
        </p:spPr>
        <p:txBody>
          <a:bodyPr/>
          <a:lstStyle/>
          <a:p>
            <a:pPr marL="633413" lvl="1" indent="-342900">
              <a:buFont typeface="Arial" panose="020B0604020202020204" pitchFamily="34" charset="0"/>
              <a:buChar char="•"/>
            </a:pPr>
            <a:r>
              <a:rPr lang="en-US" sz="2000" b="0" dirty="0"/>
              <a:t>The Year 1 Action Plan is in development progress unto the DHHS NC Strategic Housing Plan </a:t>
            </a:r>
            <a:r>
              <a:rPr lang="en-US" sz="2000" b="0" dirty="0">
                <a:hlinkClick r:id="rId2"/>
              </a:rPr>
              <a:t>website.</a:t>
            </a:r>
            <a:r>
              <a:rPr lang="en-US" sz="2000" b="0" dirty="0"/>
              <a:t> </a:t>
            </a:r>
          </a:p>
          <a:p>
            <a:pPr marL="633413" lvl="1" indent="-342900">
              <a:buFont typeface="Arial" panose="020B0604020202020204" pitchFamily="34" charset="0"/>
              <a:buChar char="•"/>
            </a:pPr>
            <a:r>
              <a:rPr lang="en-US" sz="2000" b="0" dirty="0"/>
              <a:t>The document contains the strategies for each workgroup</a:t>
            </a:r>
          </a:p>
          <a:p>
            <a:pPr lvl="3"/>
            <a:r>
              <a:rPr lang="en-US" sz="2000" b="0" dirty="0">
                <a:latin typeface="+mn-lt"/>
              </a:rPr>
              <a:t>Development</a:t>
            </a:r>
          </a:p>
          <a:p>
            <a:pPr lvl="3"/>
            <a:r>
              <a:rPr lang="en-US" sz="2000" b="0" dirty="0">
                <a:latin typeface="+mn-lt"/>
              </a:rPr>
              <a:t>Non-Development</a:t>
            </a:r>
          </a:p>
          <a:p>
            <a:pPr lvl="3"/>
            <a:r>
              <a:rPr lang="en-US" sz="2000" b="0" dirty="0">
                <a:latin typeface="+mn-lt"/>
              </a:rPr>
              <a:t>(HSPA) Services</a:t>
            </a:r>
          </a:p>
          <a:p>
            <a:pPr lvl="3"/>
            <a:r>
              <a:rPr lang="en-US" sz="2000" b="0" dirty="0">
                <a:latin typeface="+mn-lt"/>
              </a:rPr>
              <a:t>(ICCHP) Coordination and Partnerships</a:t>
            </a:r>
          </a:p>
          <a:p>
            <a:pPr marL="633413" lvl="1" indent="-342900">
              <a:buFont typeface="Arial" panose="020B0604020202020204" pitchFamily="34" charset="0"/>
              <a:buChar char="•"/>
            </a:pPr>
            <a:r>
              <a:rPr lang="en-US" sz="2000" b="0" dirty="0"/>
              <a:t>Progress updates are made by the 14</a:t>
            </a:r>
            <a:r>
              <a:rPr lang="en-US" sz="2000" b="0" baseline="30000" dirty="0"/>
              <a:t>th</a:t>
            </a:r>
            <a:r>
              <a:rPr lang="en-US" sz="2000" b="0" dirty="0"/>
              <a:t> of each month</a:t>
            </a:r>
          </a:p>
          <a:p>
            <a:pPr marL="633413" lvl="1" indent="-342900">
              <a:buFont typeface="Arial" panose="020B0604020202020204" pitchFamily="34" charset="0"/>
              <a:buChar char="•"/>
            </a:pPr>
            <a:r>
              <a:rPr lang="en-US" sz="2000" b="0" dirty="0"/>
              <a:t>DHHS will work to upload the document quarterly onto the website to be public facing.</a:t>
            </a:r>
            <a:endParaRPr lang="en-US" sz="2000" dirty="0">
              <a:solidFill>
                <a:srgbClr val="FF0000"/>
              </a:solidFill>
            </a:endParaRPr>
          </a:p>
        </p:txBody>
      </p:sp>
      <p:grpSp>
        <p:nvGrpSpPr>
          <p:cNvPr id="4" name="Group 3">
            <a:extLst>
              <a:ext uri="{FF2B5EF4-FFF2-40B4-BE49-F238E27FC236}">
                <a16:creationId xmlns:a16="http://schemas.microsoft.com/office/drawing/2014/main" id="{D87F6254-4A6B-4DD4-B866-A05AD80E9350}"/>
              </a:ext>
            </a:extLst>
          </p:cNvPr>
          <p:cNvGrpSpPr/>
          <p:nvPr/>
        </p:nvGrpSpPr>
        <p:grpSpPr>
          <a:xfrm>
            <a:off x="9125174" y="11225"/>
            <a:ext cx="3066826" cy="675443"/>
            <a:chOff x="8873657" y="-99937"/>
            <a:chExt cx="2924322" cy="675443"/>
          </a:xfrm>
        </p:grpSpPr>
        <p:sp>
          <p:nvSpPr>
            <p:cNvPr id="5" name="Rectangle 4">
              <a:extLst>
                <a:ext uri="{FF2B5EF4-FFF2-40B4-BE49-F238E27FC236}">
                  <a16:creationId xmlns:a16="http://schemas.microsoft.com/office/drawing/2014/main" id="{652F4F4D-1ECC-4A9F-BA6E-4EC5342D0F76}"/>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6" name="Group 133">
              <a:extLst>
                <a:ext uri="{FF2B5EF4-FFF2-40B4-BE49-F238E27FC236}">
                  <a16:creationId xmlns:a16="http://schemas.microsoft.com/office/drawing/2014/main" id="{3AFC3D2C-1FC8-4070-B90E-0A27249EEBA0}"/>
                </a:ext>
              </a:extLst>
            </p:cNvPr>
            <p:cNvGrpSpPr>
              <a:grpSpLocks noChangeAspect="1"/>
            </p:cNvGrpSpPr>
            <p:nvPr/>
          </p:nvGrpSpPr>
          <p:grpSpPr bwMode="auto">
            <a:xfrm>
              <a:off x="8986398" y="29524"/>
              <a:ext cx="422136" cy="545982"/>
              <a:chOff x="5394" y="2926"/>
              <a:chExt cx="559" cy="723"/>
            </a:xfrm>
            <a:solidFill>
              <a:srgbClr val="000000"/>
            </a:solidFill>
          </p:grpSpPr>
          <p:sp>
            <p:nvSpPr>
              <p:cNvPr id="8" name="Freeform 134">
                <a:extLst>
                  <a:ext uri="{FF2B5EF4-FFF2-40B4-BE49-F238E27FC236}">
                    <a16:creationId xmlns:a16="http://schemas.microsoft.com/office/drawing/2014/main" id="{9A953FA8-8441-424D-9CFE-D1E38B025534}"/>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9" name="Rectangle 135">
                <a:extLst>
                  <a:ext uri="{FF2B5EF4-FFF2-40B4-BE49-F238E27FC236}">
                    <a16:creationId xmlns:a16="http://schemas.microsoft.com/office/drawing/2014/main" id="{F2533325-ED97-42A9-A3AC-4E82D6828677}"/>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6">
                <a:extLst>
                  <a:ext uri="{FF2B5EF4-FFF2-40B4-BE49-F238E27FC236}">
                    <a16:creationId xmlns:a16="http://schemas.microsoft.com/office/drawing/2014/main" id="{D7360BA3-2241-4565-8A04-9D9C9F813883}"/>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7">
                <a:extLst>
                  <a:ext uri="{FF2B5EF4-FFF2-40B4-BE49-F238E27FC236}">
                    <a16:creationId xmlns:a16="http://schemas.microsoft.com/office/drawing/2014/main" id="{5C81972B-BF22-4009-B1B6-EE35E4B85E8D}"/>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Freeform 138">
                <a:extLst>
                  <a:ext uri="{FF2B5EF4-FFF2-40B4-BE49-F238E27FC236}">
                    <a16:creationId xmlns:a16="http://schemas.microsoft.com/office/drawing/2014/main" id="{36AD196C-1251-4EE3-BB09-5A91C1D677C2}"/>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7" name="TextBox 6">
              <a:extLst>
                <a:ext uri="{FF2B5EF4-FFF2-40B4-BE49-F238E27FC236}">
                  <a16:creationId xmlns:a16="http://schemas.microsoft.com/office/drawing/2014/main" id="{E419CF45-0132-4C2F-9C96-D1C568C2E542}"/>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302540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E0ED-5212-44A4-A212-BB45FF3C4FF8}"/>
              </a:ext>
            </a:extLst>
          </p:cNvPr>
          <p:cNvSpPr>
            <a:spLocks noGrp="1"/>
          </p:cNvSpPr>
          <p:nvPr>
            <p:ph type="title"/>
          </p:nvPr>
        </p:nvSpPr>
        <p:spPr/>
        <p:txBody>
          <a:bodyPr/>
          <a:lstStyle/>
          <a:p>
            <a:r>
              <a:rPr lang="en-US" dirty="0"/>
              <a:t>Establishing Workgroups</a:t>
            </a:r>
          </a:p>
        </p:txBody>
      </p:sp>
      <p:sp>
        <p:nvSpPr>
          <p:cNvPr id="3" name="Text Placeholder 2">
            <a:extLst>
              <a:ext uri="{FF2B5EF4-FFF2-40B4-BE49-F238E27FC236}">
                <a16:creationId xmlns:a16="http://schemas.microsoft.com/office/drawing/2014/main" id="{20445D25-900F-402E-BFCD-C5A244C0B07F}"/>
              </a:ext>
            </a:extLst>
          </p:cNvPr>
          <p:cNvSpPr>
            <a:spLocks noGrp="1"/>
          </p:cNvSpPr>
          <p:nvPr>
            <p:ph type="body" sz="quarter" idx="10"/>
          </p:nvPr>
        </p:nvSpPr>
        <p:spPr/>
        <p:txBody>
          <a:bodyPr/>
          <a:lstStyle/>
          <a:p>
            <a:pPr marL="0" indent="0">
              <a:buNone/>
            </a:pPr>
            <a:r>
              <a:rPr lang="en-US" sz="2400" dirty="0">
                <a:solidFill>
                  <a:srgbClr val="FF0000"/>
                </a:solidFill>
              </a:rPr>
              <a:t> </a:t>
            </a:r>
          </a:p>
        </p:txBody>
      </p:sp>
      <p:graphicFrame>
        <p:nvGraphicFramePr>
          <p:cNvPr id="4" name="Table 4">
            <a:extLst>
              <a:ext uri="{FF2B5EF4-FFF2-40B4-BE49-F238E27FC236}">
                <a16:creationId xmlns:a16="http://schemas.microsoft.com/office/drawing/2014/main" id="{27513FC7-EB57-4536-A244-7AAFFC0E2CD9}"/>
              </a:ext>
            </a:extLst>
          </p:cNvPr>
          <p:cNvGraphicFramePr>
            <a:graphicFrameLocks noGrp="1"/>
          </p:cNvGraphicFramePr>
          <p:nvPr>
            <p:extLst>
              <p:ext uri="{D42A27DB-BD31-4B8C-83A1-F6EECF244321}">
                <p14:modId xmlns:p14="http://schemas.microsoft.com/office/powerpoint/2010/main" val="1263040335"/>
              </p:ext>
            </p:extLst>
          </p:nvPr>
        </p:nvGraphicFramePr>
        <p:xfrm>
          <a:off x="1010920" y="1134909"/>
          <a:ext cx="10517718" cy="5262880"/>
        </p:xfrm>
        <a:graphic>
          <a:graphicData uri="http://schemas.openxmlformats.org/drawingml/2006/table">
            <a:tbl>
              <a:tblPr firstRow="1" bandRow="1">
                <a:tableStyleId>{F5AB1C69-6EDB-4FF4-983F-18BD219EF322}</a:tableStyleId>
              </a:tblPr>
              <a:tblGrid>
                <a:gridCol w="3505906">
                  <a:extLst>
                    <a:ext uri="{9D8B030D-6E8A-4147-A177-3AD203B41FA5}">
                      <a16:colId xmlns:a16="http://schemas.microsoft.com/office/drawing/2014/main" val="1963841020"/>
                    </a:ext>
                  </a:extLst>
                </a:gridCol>
                <a:gridCol w="3505906">
                  <a:extLst>
                    <a:ext uri="{9D8B030D-6E8A-4147-A177-3AD203B41FA5}">
                      <a16:colId xmlns:a16="http://schemas.microsoft.com/office/drawing/2014/main" val="887670804"/>
                    </a:ext>
                  </a:extLst>
                </a:gridCol>
                <a:gridCol w="3505906">
                  <a:extLst>
                    <a:ext uri="{9D8B030D-6E8A-4147-A177-3AD203B41FA5}">
                      <a16:colId xmlns:a16="http://schemas.microsoft.com/office/drawing/2014/main" val="3772819393"/>
                    </a:ext>
                  </a:extLst>
                </a:gridCol>
              </a:tblGrid>
              <a:tr h="370840">
                <a:tc>
                  <a:txBody>
                    <a:bodyPr/>
                    <a:lstStyle/>
                    <a:p>
                      <a:r>
                        <a:rPr lang="en-US" dirty="0"/>
                        <a:t>Workgroup </a:t>
                      </a:r>
                    </a:p>
                  </a:txBody>
                  <a:tcPr/>
                </a:tc>
                <a:tc>
                  <a:txBody>
                    <a:bodyPr/>
                    <a:lstStyle/>
                    <a:p>
                      <a:r>
                        <a:rPr lang="en-US" dirty="0"/>
                        <a:t>Lead and Co-Leads</a:t>
                      </a:r>
                    </a:p>
                  </a:txBody>
                  <a:tcPr/>
                </a:tc>
                <a:tc>
                  <a:txBody>
                    <a:bodyPr/>
                    <a:lstStyle/>
                    <a:p>
                      <a:r>
                        <a:rPr lang="en-US" dirty="0"/>
                        <a:t>TAC Support Staff</a:t>
                      </a:r>
                    </a:p>
                  </a:txBody>
                  <a:tcPr/>
                </a:tc>
                <a:extLst>
                  <a:ext uri="{0D108BD9-81ED-4DB2-BD59-A6C34878D82A}">
                    <a16:rowId xmlns:a16="http://schemas.microsoft.com/office/drawing/2014/main" val="4095959989"/>
                  </a:ext>
                </a:extLst>
              </a:tr>
              <a:tr h="370840">
                <a:tc>
                  <a:txBody>
                    <a:bodyPr/>
                    <a:lstStyle/>
                    <a:p>
                      <a:r>
                        <a:rPr lang="en-US" dirty="0"/>
                        <a:t>Development</a:t>
                      </a:r>
                    </a:p>
                  </a:txBody>
                  <a:tcPr/>
                </a:tc>
                <a:tc>
                  <a:txBody>
                    <a:bodyPr/>
                    <a:lstStyle/>
                    <a:p>
                      <a:r>
                        <a:rPr lang="en-US" dirty="0"/>
                        <a:t>Josh Walker</a:t>
                      </a:r>
                    </a:p>
                    <a:p>
                      <a:r>
                        <a:rPr lang="en-US" dirty="0">
                          <a:hlinkClick r:id="rId2"/>
                        </a:rPr>
                        <a:t>josh.walker@dhhs.nc.gov</a:t>
                      </a:r>
                      <a:r>
                        <a:rPr lang="en-US" dirty="0"/>
                        <a:t> </a:t>
                      </a:r>
                    </a:p>
                    <a:p>
                      <a:r>
                        <a:rPr lang="en-US" dirty="0"/>
                        <a:t>Detra Purcell</a:t>
                      </a:r>
                    </a:p>
                    <a:p>
                      <a:r>
                        <a:rPr lang="en-US" dirty="0">
                          <a:hlinkClick r:id="rId3"/>
                        </a:rPr>
                        <a:t>detra.purcell@dhhs.nc.gov</a:t>
                      </a:r>
                      <a:r>
                        <a:rPr lang="en-US" dirty="0"/>
                        <a:t> </a:t>
                      </a:r>
                    </a:p>
                    <a:p>
                      <a:r>
                        <a:rPr lang="en-US" dirty="0"/>
                        <a:t>Paul Kimball</a:t>
                      </a:r>
                    </a:p>
                    <a:p>
                      <a:r>
                        <a:rPr lang="en-US" dirty="0">
                          <a:hlinkClick r:id="rId4"/>
                        </a:rPr>
                        <a:t>pekimball@nchfa.com</a:t>
                      </a:r>
                      <a:r>
                        <a:rPr lang="en-US" dirty="0"/>
                        <a:t> </a:t>
                      </a:r>
                    </a:p>
                    <a:p>
                      <a:endParaRPr lang="en-US" dirty="0"/>
                    </a:p>
                  </a:txBody>
                  <a:tcPr/>
                </a:tc>
                <a:tc>
                  <a:txBody>
                    <a:bodyPr/>
                    <a:lstStyle/>
                    <a:p>
                      <a:r>
                        <a:rPr lang="en-US" dirty="0"/>
                        <a:t>Jim Yates</a:t>
                      </a:r>
                    </a:p>
                    <a:p>
                      <a:r>
                        <a:rPr lang="en-US" dirty="0">
                          <a:hlinkClick r:id="rId5"/>
                        </a:rPr>
                        <a:t>jyates@tacinc.org</a:t>
                      </a:r>
                      <a:r>
                        <a:rPr lang="en-US" dirty="0"/>
                        <a:t> </a:t>
                      </a:r>
                    </a:p>
                  </a:txBody>
                  <a:tcPr/>
                </a:tc>
                <a:extLst>
                  <a:ext uri="{0D108BD9-81ED-4DB2-BD59-A6C34878D82A}">
                    <a16:rowId xmlns:a16="http://schemas.microsoft.com/office/drawing/2014/main" val="1087901210"/>
                  </a:ext>
                </a:extLst>
              </a:tr>
              <a:tr h="370840">
                <a:tc>
                  <a:txBody>
                    <a:bodyPr/>
                    <a:lstStyle/>
                    <a:p>
                      <a:r>
                        <a:rPr lang="en-US" dirty="0"/>
                        <a:t>Non-Development </a:t>
                      </a:r>
                    </a:p>
                  </a:txBody>
                  <a:tcPr/>
                </a:tc>
                <a:tc>
                  <a:txBody>
                    <a:bodyPr/>
                    <a:lstStyle/>
                    <a:p>
                      <a:r>
                        <a:rPr lang="en-US" dirty="0"/>
                        <a:t>Ken Edminster</a:t>
                      </a:r>
                    </a:p>
                    <a:p>
                      <a:r>
                        <a:rPr lang="en-US" dirty="0">
                          <a:hlinkClick r:id="rId6"/>
                        </a:rPr>
                        <a:t>ken.edminster@dhhs.nc.gov</a:t>
                      </a:r>
                      <a:r>
                        <a:rPr lang="en-US" dirty="0"/>
                        <a:t> </a:t>
                      </a:r>
                    </a:p>
                    <a:p>
                      <a:r>
                        <a:rPr lang="en-US" dirty="0"/>
                        <a:t>Angela Harper King</a:t>
                      </a:r>
                    </a:p>
                    <a:p>
                      <a:r>
                        <a:rPr lang="en-US" dirty="0">
                          <a:hlinkClick r:id="rId7"/>
                        </a:rPr>
                        <a:t>angela.harperking@dhhs.nc.gov</a:t>
                      </a:r>
                      <a:r>
                        <a:rPr lang="en-US" dirty="0"/>
                        <a:t> </a:t>
                      </a:r>
                    </a:p>
                    <a:p>
                      <a:r>
                        <a:rPr lang="en-US" dirty="0"/>
                        <a:t>Dr. Latonya </a:t>
                      </a:r>
                      <a:r>
                        <a:rPr lang="en-US" dirty="0" err="1"/>
                        <a:t>Agard</a:t>
                      </a:r>
                      <a:endParaRPr lang="en-US" dirty="0"/>
                    </a:p>
                    <a:p>
                      <a:r>
                        <a:rPr lang="en-US" dirty="0">
                          <a:hlinkClick r:id="rId8"/>
                        </a:rPr>
                        <a:t>latonya.agard@ncceh.org</a:t>
                      </a:r>
                      <a:r>
                        <a:rPr lang="en-US" dirty="0"/>
                        <a:t> </a:t>
                      </a:r>
                    </a:p>
                  </a:txBody>
                  <a:tcPr/>
                </a:tc>
                <a:tc>
                  <a:txBody>
                    <a:bodyPr/>
                    <a:lstStyle/>
                    <a:p>
                      <a:r>
                        <a:rPr lang="en-US" dirty="0"/>
                        <a:t>Matt Leslie</a:t>
                      </a:r>
                    </a:p>
                    <a:p>
                      <a:r>
                        <a:rPr lang="en-US" dirty="0">
                          <a:hlinkClick r:id="rId9"/>
                        </a:rPr>
                        <a:t>mleslie@tacinc.org</a:t>
                      </a:r>
                      <a:r>
                        <a:rPr lang="en-US" dirty="0"/>
                        <a:t> </a:t>
                      </a:r>
                    </a:p>
                  </a:txBody>
                  <a:tcPr/>
                </a:tc>
                <a:extLst>
                  <a:ext uri="{0D108BD9-81ED-4DB2-BD59-A6C34878D82A}">
                    <a16:rowId xmlns:a16="http://schemas.microsoft.com/office/drawing/2014/main" val="1828338155"/>
                  </a:ext>
                </a:extLst>
              </a:tr>
              <a:tr h="370840">
                <a:tc>
                  <a:txBody>
                    <a:bodyPr/>
                    <a:lstStyle/>
                    <a:p>
                      <a:r>
                        <a:rPr lang="en-US" dirty="0"/>
                        <a:t>(HSPA) Services</a:t>
                      </a:r>
                    </a:p>
                  </a:txBody>
                  <a:tcPr/>
                </a:tc>
                <a:tc>
                  <a:txBody>
                    <a:bodyPr/>
                    <a:lstStyle/>
                    <a:p>
                      <a:r>
                        <a:rPr lang="en-US" dirty="0"/>
                        <a:t>Maria Ramirez</a:t>
                      </a:r>
                    </a:p>
                    <a:p>
                      <a:r>
                        <a:rPr lang="en-US" dirty="0">
                          <a:hlinkClick r:id="rId10"/>
                        </a:rPr>
                        <a:t>maria.perez@dhhs.nc.gov</a:t>
                      </a:r>
                      <a:r>
                        <a:rPr lang="en-US" dirty="0"/>
                        <a:t> </a:t>
                      </a:r>
                    </a:p>
                    <a:p>
                      <a:r>
                        <a:rPr lang="en-US" dirty="0"/>
                        <a:t>Deb Goda</a:t>
                      </a:r>
                    </a:p>
                    <a:p>
                      <a:r>
                        <a:rPr lang="en-US" dirty="0">
                          <a:hlinkClick r:id="rId11"/>
                        </a:rPr>
                        <a:t>deb.goda@dhhs.nc.gov</a:t>
                      </a:r>
                      <a:r>
                        <a:rPr lang="en-US" dirty="0"/>
                        <a:t> </a:t>
                      </a:r>
                    </a:p>
                    <a:p>
                      <a:endParaRPr lang="en-US" dirty="0"/>
                    </a:p>
                  </a:txBody>
                  <a:tcPr/>
                </a:tc>
                <a:tc>
                  <a:txBody>
                    <a:bodyPr/>
                    <a:lstStyle/>
                    <a:p>
                      <a:r>
                        <a:rPr lang="en-US" dirty="0"/>
                        <a:t>Jim Yates</a:t>
                      </a:r>
                    </a:p>
                    <a:p>
                      <a:r>
                        <a:rPr lang="en-US" dirty="0">
                          <a:hlinkClick r:id="rId5"/>
                        </a:rPr>
                        <a:t>jyates@tacinc.org</a:t>
                      </a:r>
                      <a:r>
                        <a:rPr lang="en-US" dirty="0"/>
                        <a:t> </a:t>
                      </a:r>
                    </a:p>
                    <a:p>
                      <a:r>
                        <a:rPr lang="en-US" dirty="0"/>
                        <a:t>  </a:t>
                      </a:r>
                    </a:p>
                  </a:txBody>
                  <a:tcPr/>
                </a:tc>
                <a:extLst>
                  <a:ext uri="{0D108BD9-81ED-4DB2-BD59-A6C34878D82A}">
                    <a16:rowId xmlns:a16="http://schemas.microsoft.com/office/drawing/2014/main" val="3259900109"/>
                  </a:ext>
                </a:extLst>
              </a:tr>
              <a:tr h="370840">
                <a:tc>
                  <a:txBody>
                    <a:bodyPr/>
                    <a:lstStyle/>
                    <a:p>
                      <a:r>
                        <a:rPr lang="en-US" dirty="0"/>
                        <a:t>(ICCHP) Coordination &amp; Partnerships</a:t>
                      </a:r>
                    </a:p>
                  </a:txBody>
                  <a:tcPr/>
                </a:tc>
                <a:tc>
                  <a:txBody>
                    <a:bodyPr/>
                    <a:lstStyle/>
                    <a:p>
                      <a:r>
                        <a:rPr lang="en-US" dirty="0"/>
                        <a:t>Karen Wade</a:t>
                      </a:r>
                    </a:p>
                    <a:p>
                      <a:r>
                        <a:rPr lang="en-US" dirty="0">
                          <a:hlinkClick r:id="rId12"/>
                        </a:rPr>
                        <a:t>Karen.Wade@dhhs.nc.gov</a:t>
                      </a:r>
                      <a:r>
                        <a:rPr lang="en-US" dirty="0"/>
                        <a:t> </a:t>
                      </a:r>
                    </a:p>
                    <a:p>
                      <a:r>
                        <a:rPr lang="en-US" dirty="0"/>
                        <a:t>Laura Hogshead</a:t>
                      </a:r>
                    </a:p>
                    <a:p>
                      <a:r>
                        <a:rPr lang="en-US" dirty="0">
                          <a:hlinkClick r:id="rId13"/>
                        </a:rPr>
                        <a:t>laura.hogshead@ncdps.gov</a:t>
                      </a:r>
                      <a:r>
                        <a:rPr lang="en-US" dirty="0"/>
                        <a:t>   </a:t>
                      </a:r>
                    </a:p>
                  </a:txBody>
                  <a:tcPr/>
                </a:tc>
                <a:tc>
                  <a:txBody>
                    <a:bodyPr/>
                    <a:lstStyle/>
                    <a:p>
                      <a:r>
                        <a:rPr lang="en-US" dirty="0"/>
                        <a:t>Maseta Dorley</a:t>
                      </a:r>
                    </a:p>
                    <a:p>
                      <a:r>
                        <a:rPr lang="en-US" dirty="0">
                          <a:hlinkClick r:id="rId14"/>
                        </a:rPr>
                        <a:t>mdorley@tacinc.org</a:t>
                      </a:r>
                      <a:r>
                        <a:rPr lang="en-US" dirty="0"/>
                        <a:t> </a:t>
                      </a:r>
                    </a:p>
                  </a:txBody>
                  <a:tcPr/>
                </a:tc>
                <a:extLst>
                  <a:ext uri="{0D108BD9-81ED-4DB2-BD59-A6C34878D82A}">
                    <a16:rowId xmlns:a16="http://schemas.microsoft.com/office/drawing/2014/main" val="3755011354"/>
                  </a:ext>
                </a:extLst>
              </a:tr>
            </a:tbl>
          </a:graphicData>
        </a:graphic>
      </p:graphicFrame>
      <p:grpSp>
        <p:nvGrpSpPr>
          <p:cNvPr id="5" name="Group 4">
            <a:extLst>
              <a:ext uri="{FF2B5EF4-FFF2-40B4-BE49-F238E27FC236}">
                <a16:creationId xmlns:a16="http://schemas.microsoft.com/office/drawing/2014/main" id="{6A97CE81-B9C3-499A-BA01-F7EFE4E56553}"/>
              </a:ext>
            </a:extLst>
          </p:cNvPr>
          <p:cNvGrpSpPr/>
          <p:nvPr/>
        </p:nvGrpSpPr>
        <p:grpSpPr>
          <a:xfrm>
            <a:off x="9125174" y="11225"/>
            <a:ext cx="3066826" cy="675443"/>
            <a:chOff x="8873657" y="-99937"/>
            <a:chExt cx="2924322" cy="675443"/>
          </a:xfrm>
        </p:grpSpPr>
        <p:sp>
          <p:nvSpPr>
            <p:cNvPr id="6" name="Rectangle 5">
              <a:extLst>
                <a:ext uri="{FF2B5EF4-FFF2-40B4-BE49-F238E27FC236}">
                  <a16:creationId xmlns:a16="http://schemas.microsoft.com/office/drawing/2014/main" id="{2B58CA28-6CC8-488F-AB77-B33003431008}"/>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7" name="Group 133">
              <a:extLst>
                <a:ext uri="{FF2B5EF4-FFF2-40B4-BE49-F238E27FC236}">
                  <a16:creationId xmlns:a16="http://schemas.microsoft.com/office/drawing/2014/main" id="{0B21F679-40AB-4AC0-8166-48C114093B3B}"/>
                </a:ext>
              </a:extLst>
            </p:cNvPr>
            <p:cNvGrpSpPr>
              <a:grpSpLocks noChangeAspect="1"/>
            </p:cNvGrpSpPr>
            <p:nvPr/>
          </p:nvGrpSpPr>
          <p:grpSpPr bwMode="auto">
            <a:xfrm>
              <a:off x="8986398" y="29524"/>
              <a:ext cx="422136" cy="545982"/>
              <a:chOff x="5394" y="2926"/>
              <a:chExt cx="559" cy="723"/>
            </a:xfrm>
            <a:solidFill>
              <a:srgbClr val="000000"/>
            </a:solidFill>
          </p:grpSpPr>
          <p:sp>
            <p:nvSpPr>
              <p:cNvPr id="9" name="Freeform 134">
                <a:extLst>
                  <a:ext uri="{FF2B5EF4-FFF2-40B4-BE49-F238E27FC236}">
                    <a16:creationId xmlns:a16="http://schemas.microsoft.com/office/drawing/2014/main" id="{096EF8CF-44FC-41F7-B74D-9A4A4230AAFE}"/>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5">
                <a:extLst>
                  <a:ext uri="{FF2B5EF4-FFF2-40B4-BE49-F238E27FC236}">
                    <a16:creationId xmlns:a16="http://schemas.microsoft.com/office/drawing/2014/main" id="{4E48F970-E59B-4FF0-A578-5B54997B4415}"/>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6">
                <a:extLst>
                  <a:ext uri="{FF2B5EF4-FFF2-40B4-BE49-F238E27FC236}">
                    <a16:creationId xmlns:a16="http://schemas.microsoft.com/office/drawing/2014/main" id="{77C98475-540C-4FB7-B058-4CCB13C17047}"/>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7">
                <a:extLst>
                  <a:ext uri="{FF2B5EF4-FFF2-40B4-BE49-F238E27FC236}">
                    <a16:creationId xmlns:a16="http://schemas.microsoft.com/office/drawing/2014/main" id="{3A55F756-D60B-4069-A5B6-60C789B42509}"/>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Freeform 138">
                <a:extLst>
                  <a:ext uri="{FF2B5EF4-FFF2-40B4-BE49-F238E27FC236}">
                    <a16:creationId xmlns:a16="http://schemas.microsoft.com/office/drawing/2014/main" id="{9F41334F-019F-4A5A-BF4E-50CDE91E5C99}"/>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8" name="TextBox 7">
              <a:extLst>
                <a:ext uri="{FF2B5EF4-FFF2-40B4-BE49-F238E27FC236}">
                  <a16:creationId xmlns:a16="http://schemas.microsoft.com/office/drawing/2014/main" id="{B7B839EA-7D6E-4C0C-9F38-629610EAC88A}"/>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1110962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8E0ED-5212-44A4-A212-BB45FF3C4FF8}"/>
              </a:ext>
            </a:extLst>
          </p:cNvPr>
          <p:cNvSpPr>
            <a:spLocks noGrp="1"/>
          </p:cNvSpPr>
          <p:nvPr>
            <p:ph type="title"/>
          </p:nvPr>
        </p:nvSpPr>
        <p:spPr/>
        <p:txBody>
          <a:bodyPr/>
          <a:lstStyle/>
          <a:p>
            <a:r>
              <a:rPr lang="en-US" dirty="0"/>
              <a:t>Workgroup Leads Responsibilities</a:t>
            </a:r>
          </a:p>
        </p:txBody>
      </p:sp>
      <p:sp>
        <p:nvSpPr>
          <p:cNvPr id="3" name="Text Placeholder 2">
            <a:extLst>
              <a:ext uri="{FF2B5EF4-FFF2-40B4-BE49-F238E27FC236}">
                <a16:creationId xmlns:a16="http://schemas.microsoft.com/office/drawing/2014/main" id="{20445D25-900F-402E-BFCD-C5A244C0B07F}"/>
              </a:ext>
            </a:extLst>
          </p:cNvPr>
          <p:cNvSpPr>
            <a:spLocks noGrp="1"/>
          </p:cNvSpPr>
          <p:nvPr>
            <p:ph type="body" sz="quarter" idx="10"/>
          </p:nvPr>
        </p:nvSpPr>
        <p:spPr/>
        <p:txBody>
          <a:bodyPr/>
          <a:lstStyle/>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Lead and coordinate the planning work of the workgroups</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Recruit and maintain WG members (8-12 members per WG)</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Workgroups led by state staff and community representative (Workgroup Leads)</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Workgroups members can include state staff, NC Strategic Plan Housing Leadership Committee members, and other stakeholders</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Convene WG call to organize planning work (i.e. schedule/determine cadence of calls)</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Track and report on progress in accomplishing Strategies laid out in the </a:t>
            </a:r>
            <a:r>
              <a:rPr lang="en-US" sz="2000" b="0" dirty="0">
                <a:effectLst/>
                <a:latin typeface="+mn-lt"/>
                <a:ea typeface="Calibri" panose="020F0502020204030204" pitchFamily="34" charset="0"/>
                <a:cs typeface="Times New Roman" panose="02020603050405020304" pitchFamily="18" charset="0"/>
                <a:hlinkClick r:id="rId2"/>
              </a:rPr>
              <a:t>Year 1 Action Plan</a:t>
            </a:r>
            <a:r>
              <a:rPr lang="en-US" sz="2000" b="0" dirty="0">
                <a:effectLst/>
                <a:latin typeface="+mn-lt"/>
                <a:ea typeface="Calibri" panose="020F0502020204030204" pitchFamily="34" charset="0"/>
                <a:cs typeface="Times New Roman" panose="02020603050405020304" pitchFamily="18" charset="0"/>
              </a:rPr>
              <a:t> by the 10</a:t>
            </a:r>
            <a:r>
              <a:rPr lang="en-US" sz="2000" b="0" baseline="30000" dirty="0">
                <a:effectLst/>
                <a:latin typeface="+mn-lt"/>
                <a:ea typeface="Calibri" panose="020F0502020204030204" pitchFamily="34" charset="0"/>
                <a:cs typeface="Times New Roman" panose="02020603050405020304" pitchFamily="18" charset="0"/>
              </a:rPr>
              <a:t>th</a:t>
            </a:r>
            <a:r>
              <a:rPr lang="en-US" sz="2000" b="0" dirty="0">
                <a:effectLst/>
                <a:latin typeface="+mn-lt"/>
                <a:ea typeface="Calibri" panose="020F0502020204030204" pitchFamily="34" charset="0"/>
                <a:cs typeface="Times New Roman" panose="02020603050405020304" pitchFamily="18" charset="0"/>
              </a:rPr>
              <a:t> of each month</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Report progress to HLC (at least quarterly)</a:t>
            </a:r>
          </a:p>
          <a:p>
            <a:pPr marL="342900" marR="0" lvl="0" indent="-342900">
              <a:lnSpc>
                <a:spcPct val="107000"/>
              </a:lnSpc>
              <a:spcBef>
                <a:spcPts val="0"/>
              </a:spcBef>
              <a:spcAft>
                <a:spcPts val="0"/>
              </a:spcAft>
              <a:buFont typeface="Arial" panose="020B0604020202020204" pitchFamily="34" charset="0"/>
              <a:buChar char="•"/>
            </a:pPr>
            <a:r>
              <a:rPr lang="en-US" sz="2000" b="0" dirty="0">
                <a:effectLst/>
                <a:latin typeface="+mn-lt"/>
                <a:ea typeface="Calibri" panose="020F0502020204030204" pitchFamily="34" charset="0"/>
                <a:cs typeface="Times New Roman" panose="02020603050405020304" pitchFamily="18" charset="0"/>
              </a:rPr>
              <a:t>Meet periodically with WG leads to support each other’s work</a:t>
            </a:r>
          </a:p>
          <a:p>
            <a:pPr marL="342900" indent="-342900">
              <a:buFont typeface="Arial" panose="020B0604020202020204" pitchFamily="34" charset="0"/>
              <a:buChar char="•"/>
            </a:pPr>
            <a:r>
              <a:rPr lang="en-US" sz="2000" b="1" dirty="0">
                <a:effectLst/>
                <a:latin typeface="+mn-lt"/>
                <a:ea typeface="Calibri" panose="020F0502020204030204" pitchFamily="34" charset="0"/>
                <a:cs typeface="Times New Roman" panose="02020603050405020304" pitchFamily="18" charset="0"/>
              </a:rPr>
              <a:t>TAC staff acts as support to workgroups and will assist in scheduling, notetaking, facilitation, providing resources and information, and by providing Zoom links for meetings</a:t>
            </a:r>
            <a:endParaRPr lang="en-US" sz="2000" dirty="0">
              <a:latin typeface="+mn-lt"/>
            </a:endParaRPr>
          </a:p>
          <a:p>
            <a:pPr marL="0" indent="0">
              <a:buNone/>
            </a:pPr>
            <a:endParaRPr lang="en-US" sz="2200" dirty="0">
              <a:solidFill>
                <a:srgbClr val="FF0000"/>
              </a:solidFill>
            </a:endParaRPr>
          </a:p>
        </p:txBody>
      </p:sp>
      <p:grpSp>
        <p:nvGrpSpPr>
          <p:cNvPr id="4" name="Group 3">
            <a:extLst>
              <a:ext uri="{FF2B5EF4-FFF2-40B4-BE49-F238E27FC236}">
                <a16:creationId xmlns:a16="http://schemas.microsoft.com/office/drawing/2014/main" id="{659A0DC6-869D-4EB4-B38A-BC4A235594DC}"/>
              </a:ext>
            </a:extLst>
          </p:cNvPr>
          <p:cNvGrpSpPr/>
          <p:nvPr/>
        </p:nvGrpSpPr>
        <p:grpSpPr>
          <a:xfrm>
            <a:off x="9125174" y="11225"/>
            <a:ext cx="3066826" cy="675443"/>
            <a:chOff x="8873657" y="-99937"/>
            <a:chExt cx="2924322" cy="675443"/>
          </a:xfrm>
        </p:grpSpPr>
        <p:sp>
          <p:nvSpPr>
            <p:cNvPr id="5" name="Rectangle 4">
              <a:extLst>
                <a:ext uri="{FF2B5EF4-FFF2-40B4-BE49-F238E27FC236}">
                  <a16:creationId xmlns:a16="http://schemas.microsoft.com/office/drawing/2014/main" id="{7B6C1EAD-8104-4CD5-B240-B9A379CE2FCE}"/>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6" name="Group 133">
              <a:extLst>
                <a:ext uri="{FF2B5EF4-FFF2-40B4-BE49-F238E27FC236}">
                  <a16:creationId xmlns:a16="http://schemas.microsoft.com/office/drawing/2014/main" id="{E5D28C8D-F90A-4FDD-BDB9-3598452F0F12}"/>
                </a:ext>
              </a:extLst>
            </p:cNvPr>
            <p:cNvGrpSpPr>
              <a:grpSpLocks noChangeAspect="1"/>
            </p:cNvGrpSpPr>
            <p:nvPr/>
          </p:nvGrpSpPr>
          <p:grpSpPr bwMode="auto">
            <a:xfrm>
              <a:off x="8986398" y="29524"/>
              <a:ext cx="422136" cy="545982"/>
              <a:chOff x="5394" y="2926"/>
              <a:chExt cx="559" cy="723"/>
            </a:xfrm>
            <a:solidFill>
              <a:srgbClr val="000000"/>
            </a:solidFill>
          </p:grpSpPr>
          <p:sp>
            <p:nvSpPr>
              <p:cNvPr id="8" name="Freeform 134">
                <a:extLst>
                  <a:ext uri="{FF2B5EF4-FFF2-40B4-BE49-F238E27FC236}">
                    <a16:creationId xmlns:a16="http://schemas.microsoft.com/office/drawing/2014/main" id="{26EE9BBF-DDA3-4321-99DB-0E2638FF4008}"/>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9" name="Rectangle 135">
                <a:extLst>
                  <a:ext uri="{FF2B5EF4-FFF2-40B4-BE49-F238E27FC236}">
                    <a16:creationId xmlns:a16="http://schemas.microsoft.com/office/drawing/2014/main" id="{FB3230B1-14AE-46F9-9705-B3F01EECC48B}"/>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6">
                <a:extLst>
                  <a:ext uri="{FF2B5EF4-FFF2-40B4-BE49-F238E27FC236}">
                    <a16:creationId xmlns:a16="http://schemas.microsoft.com/office/drawing/2014/main" id="{EE6FCDB6-4270-433B-8828-D1A9E9B86599}"/>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7">
                <a:extLst>
                  <a:ext uri="{FF2B5EF4-FFF2-40B4-BE49-F238E27FC236}">
                    <a16:creationId xmlns:a16="http://schemas.microsoft.com/office/drawing/2014/main" id="{ADFDAE85-873B-4BDE-9078-D57C0378EE96}"/>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Freeform 138">
                <a:extLst>
                  <a:ext uri="{FF2B5EF4-FFF2-40B4-BE49-F238E27FC236}">
                    <a16:creationId xmlns:a16="http://schemas.microsoft.com/office/drawing/2014/main" id="{EA9314B4-5AAD-4377-91CC-03DF78C0EBDD}"/>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7" name="TextBox 6">
              <a:extLst>
                <a:ext uri="{FF2B5EF4-FFF2-40B4-BE49-F238E27FC236}">
                  <a16:creationId xmlns:a16="http://schemas.microsoft.com/office/drawing/2014/main" id="{35A6516A-B9B1-4367-BA7E-AEB8CB23394A}"/>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1483437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14D83-0335-4288-973A-FDBEE61ED526}"/>
              </a:ext>
            </a:extLst>
          </p:cNvPr>
          <p:cNvSpPr>
            <a:spLocks noGrp="1"/>
          </p:cNvSpPr>
          <p:nvPr>
            <p:ph type="title"/>
          </p:nvPr>
        </p:nvSpPr>
        <p:spPr>
          <a:xfrm>
            <a:off x="2524760" y="2986254"/>
            <a:ext cx="10457689" cy="548640"/>
          </a:xfrm>
        </p:spPr>
        <p:txBody>
          <a:bodyPr/>
          <a:lstStyle/>
          <a:p>
            <a:r>
              <a:rPr lang="en-US" dirty="0"/>
              <a:t>Workgroup Leads Update</a:t>
            </a:r>
          </a:p>
        </p:txBody>
      </p:sp>
      <p:sp>
        <p:nvSpPr>
          <p:cNvPr id="3" name="Slide Number Placeholder 2">
            <a:extLst>
              <a:ext uri="{FF2B5EF4-FFF2-40B4-BE49-F238E27FC236}">
                <a16:creationId xmlns:a16="http://schemas.microsoft.com/office/drawing/2014/main" id="{3B414EBC-4AF7-4423-9752-FC4D69CDC4DC}"/>
              </a:ext>
            </a:extLst>
          </p:cNvPr>
          <p:cNvSpPr>
            <a:spLocks noGrp="1"/>
          </p:cNvSpPr>
          <p:nvPr>
            <p:ph type="sldNum" sz="quarter" idx="4294967295"/>
          </p:nvPr>
        </p:nvSpPr>
        <p:spPr>
          <a:xfrm>
            <a:off x="11439525" y="6573838"/>
            <a:ext cx="752475" cy="284162"/>
          </a:xfrm>
          <a:prstGeom prst="rect">
            <a:avLst/>
          </a:prstGeom>
        </p:spPr>
        <p:txBody>
          <a:bodyPr/>
          <a:lstStyle/>
          <a:p>
            <a:fld id="{11F27F3A-B3E9-41ED-AF8F-A365F10BB65F}" type="slidenum">
              <a:rPr lang="en-US" smtClean="0"/>
              <a:pPr/>
              <a:t>7</a:t>
            </a:fld>
            <a:endParaRPr lang="en-US"/>
          </a:p>
        </p:txBody>
      </p:sp>
    </p:spTree>
    <p:extLst>
      <p:ext uri="{BB962C8B-B14F-4D97-AF65-F5344CB8AC3E}">
        <p14:creationId xmlns:p14="http://schemas.microsoft.com/office/powerpoint/2010/main" val="437501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8637-24EA-42A4-98CB-7BF561AD9587}"/>
              </a:ext>
            </a:extLst>
          </p:cNvPr>
          <p:cNvSpPr>
            <a:spLocks noGrp="1"/>
          </p:cNvSpPr>
          <p:nvPr>
            <p:ph type="title"/>
          </p:nvPr>
        </p:nvSpPr>
        <p:spPr>
          <a:xfrm>
            <a:off x="899160" y="552868"/>
            <a:ext cx="10457689" cy="548640"/>
          </a:xfrm>
        </p:spPr>
        <p:txBody>
          <a:bodyPr/>
          <a:lstStyle/>
          <a:p>
            <a:r>
              <a:rPr lang="en-US" dirty="0"/>
              <a:t>Coordination and Partnerships</a:t>
            </a:r>
          </a:p>
        </p:txBody>
      </p:sp>
      <p:sp>
        <p:nvSpPr>
          <p:cNvPr id="3" name="Text Placeholder 2">
            <a:extLst>
              <a:ext uri="{FF2B5EF4-FFF2-40B4-BE49-F238E27FC236}">
                <a16:creationId xmlns:a16="http://schemas.microsoft.com/office/drawing/2014/main" id="{31659889-9697-4E45-A671-C165EFB19CEC}"/>
              </a:ext>
            </a:extLst>
          </p:cNvPr>
          <p:cNvSpPr>
            <a:spLocks noGrp="1"/>
          </p:cNvSpPr>
          <p:nvPr>
            <p:ph type="body" sz="quarter" idx="10"/>
          </p:nvPr>
        </p:nvSpPr>
        <p:spPr>
          <a:xfrm>
            <a:off x="899160" y="1863706"/>
            <a:ext cx="11099800" cy="4514124"/>
          </a:xfrm>
        </p:spPr>
        <p:txBody>
          <a:bodyPr/>
          <a:lstStyle/>
          <a:p>
            <a:pPr marL="0" indent="0">
              <a:buNone/>
            </a:pPr>
            <a:r>
              <a:rPr lang="en-US" sz="1500" dirty="0">
                <a:effectLst/>
                <a:latin typeface="+mn-lt"/>
                <a:ea typeface="Calibri" panose="020F0502020204030204" pitchFamily="34" charset="0"/>
                <a:cs typeface="Times New Roman" panose="02020603050405020304" pitchFamily="18" charset="0"/>
              </a:rPr>
              <a:t>Group Activity</a:t>
            </a:r>
            <a:r>
              <a:rPr lang="en-US" sz="1500" dirty="0">
                <a:latin typeface="+mn-lt"/>
                <a:ea typeface="Calibri" panose="020F0502020204030204" pitchFamily="34" charset="0"/>
                <a:cs typeface="Times New Roman" panose="02020603050405020304" pitchFamily="18" charset="0"/>
              </a:rPr>
              <a:t>: </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Meetings – </a:t>
            </a:r>
            <a:r>
              <a:rPr lang="en-US" sz="1500" b="0" dirty="0">
                <a:latin typeface="+mn-lt"/>
              </a:rPr>
              <a:t>The Coordination and Partnership Workgroup is supported by the ICCHP. Three meetings focused on DHHS Strategic Plan Coordination &amp; Partnership Workgroup goals have occurred: July 12, 2024 provided an overview of the goals, August 12, 2024 focused on roles, responsibilities &amp; coordination with the ICCHP, and September 24, 2024 evaluated progress and prioritized next steps to meet year one goals.</a:t>
            </a:r>
            <a:endParaRPr lang="en-US" sz="1500" b="0" dirty="0">
              <a:effectLs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Progress: </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Reviewed the NC Strategic Housing Plan and the Year 1 Action Plan Goals. </a:t>
            </a:r>
          </a:p>
          <a:p>
            <a:pPr marL="0" indent="0">
              <a:buNone/>
            </a:pPr>
            <a:r>
              <a:rPr lang="en-US" sz="1500" dirty="0">
                <a:effectLst/>
                <a:latin typeface="+mn-lt"/>
                <a:ea typeface="Calibri" panose="020F0502020204030204" pitchFamily="34" charset="0"/>
                <a:cs typeface="Times New Roman" panose="02020603050405020304" pitchFamily="18" charset="0"/>
              </a:rPr>
              <a:t>Challenges: </a:t>
            </a:r>
            <a:endParaRPr lang="en-US" sz="1500" b="0" dirty="0">
              <a:effectLst/>
              <a:latin typeface="+mn-lt"/>
              <a:ea typeface="Calibri" panose="020F0502020204030204" pitchFamily="34" charset="0"/>
              <a:cs typeface="Times New Roman" panose="02020603050405020304" pitchFamily="18" charset="0"/>
            </a:endParaRP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Members supporting the Coordination and Partnership Workgroup also directly support the Hurricane Helene recovery response for the State of North Carolina</a:t>
            </a:r>
          </a:p>
          <a:p>
            <a:pPr marL="0" indent="0">
              <a:buNone/>
            </a:pPr>
            <a:r>
              <a:rPr lang="en-US" sz="1500" dirty="0">
                <a:effectLst/>
                <a:latin typeface="+mn-lt"/>
                <a:ea typeface="Calibri" panose="020F0502020204030204" pitchFamily="34" charset="0"/>
                <a:cs typeface="Times New Roman" panose="02020603050405020304" pitchFamily="18" charset="0"/>
              </a:rPr>
              <a:t>Looking Forward</a:t>
            </a:r>
          </a:p>
          <a:p>
            <a:pPr lvl="1">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Conduct October kickoff of the State Agencies Administering Homeless Programs workgroup.</a:t>
            </a:r>
          </a:p>
          <a:p>
            <a:pPr lvl="1">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ICCHP to receive update on HSPA and activate partnerships necessary to support oversight and implementation.</a:t>
            </a:r>
          </a:p>
          <a:p>
            <a:pPr lvl="1">
              <a:buFont typeface="Arial" panose="020B0604020202020204" pitchFamily="34" charset="0"/>
              <a:buChar char="•"/>
            </a:pPr>
            <a:r>
              <a:rPr lang="en-US" sz="1500" b="0" dirty="0">
                <a:latin typeface="+mn-lt"/>
              </a:rPr>
              <a:t>Launch webpage that will host ICCHP information that can serve as place to disseminate information and have people sign up for mailing list. </a:t>
            </a:r>
          </a:p>
        </p:txBody>
      </p:sp>
      <p:sp>
        <p:nvSpPr>
          <p:cNvPr id="4" name="Text Placeholder 3">
            <a:extLst>
              <a:ext uri="{FF2B5EF4-FFF2-40B4-BE49-F238E27FC236}">
                <a16:creationId xmlns:a16="http://schemas.microsoft.com/office/drawing/2014/main" id="{F615AFB0-7233-4244-A065-7C62D9152014}"/>
              </a:ext>
            </a:extLst>
          </p:cNvPr>
          <p:cNvSpPr txBox="1">
            <a:spLocks/>
          </p:cNvSpPr>
          <p:nvPr/>
        </p:nvSpPr>
        <p:spPr>
          <a:xfrm>
            <a:off x="869145" y="1101508"/>
            <a:ext cx="10517717" cy="1212895"/>
          </a:xfrm>
          <a:prstGeom prst="rect">
            <a:avLst/>
          </a:prstGeom>
        </p:spPr>
        <p:txBody>
          <a:bodyPr>
            <a:noAutofit/>
          </a:bodyPr>
          <a:lstStyle>
            <a:lvl1pPr marL="228600" indent="-228600" algn="l" defTabSz="685800" rtl="0" eaLnBrk="1" latinLnBrk="0" hangingPunct="1">
              <a:lnSpc>
                <a:spcPct val="100000"/>
              </a:lnSpc>
              <a:spcBef>
                <a:spcPts val="0"/>
              </a:spcBef>
              <a:buFont typeface="+mj-lt"/>
              <a:buAutoNum type="romanUcPeriod"/>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0"/>
              </a:spcBef>
              <a:buFont typeface="Franklin Gothic Medium" panose="020B06030201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0"/>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Workgroup Leads: Karen Wade and Laura Hogshead</a:t>
            </a:r>
          </a:p>
          <a:p>
            <a:pPr marL="0" indent="0">
              <a:buNone/>
            </a:pPr>
            <a:r>
              <a:rPr lang="en-US" dirty="0"/>
              <a:t>TAC Support: Maseta Dorley</a:t>
            </a:r>
          </a:p>
        </p:txBody>
      </p:sp>
      <p:grpSp>
        <p:nvGrpSpPr>
          <p:cNvPr id="6" name="Group 5">
            <a:extLst>
              <a:ext uri="{FF2B5EF4-FFF2-40B4-BE49-F238E27FC236}">
                <a16:creationId xmlns:a16="http://schemas.microsoft.com/office/drawing/2014/main" id="{43F34FCA-53B9-4F31-9AE5-E79E9B195639}"/>
              </a:ext>
            </a:extLst>
          </p:cNvPr>
          <p:cNvGrpSpPr/>
          <p:nvPr/>
        </p:nvGrpSpPr>
        <p:grpSpPr>
          <a:xfrm>
            <a:off x="9125174" y="11225"/>
            <a:ext cx="3066826" cy="675443"/>
            <a:chOff x="8873657" y="-99937"/>
            <a:chExt cx="2924322" cy="675443"/>
          </a:xfrm>
        </p:grpSpPr>
        <p:sp>
          <p:nvSpPr>
            <p:cNvPr id="7" name="Rectangle 6">
              <a:extLst>
                <a:ext uri="{FF2B5EF4-FFF2-40B4-BE49-F238E27FC236}">
                  <a16:creationId xmlns:a16="http://schemas.microsoft.com/office/drawing/2014/main" id="{2BE857B7-0FD8-4816-8F8B-B0AF8CA3DAAA}"/>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8" name="Group 133">
              <a:extLst>
                <a:ext uri="{FF2B5EF4-FFF2-40B4-BE49-F238E27FC236}">
                  <a16:creationId xmlns:a16="http://schemas.microsoft.com/office/drawing/2014/main" id="{164171CB-F0D3-4499-94AC-6D829AB8C9F6}"/>
                </a:ext>
              </a:extLst>
            </p:cNvPr>
            <p:cNvGrpSpPr>
              <a:grpSpLocks noChangeAspect="1"/>
            </p:cNvGrpSpPr>
            <p:nvPr/>
          </p:nvGrpSpPr>
          <p:grpSpPr bwMode="auto">
            <a:xfrm>
              <a:off x="8986398" y="29524"/>
              <a:ext cx="422136" cy="545982"/>
              <a:chOff x="5394" y="2926"/>
              <a:chExt cx="559" cy="723"/>
            </a:xfrm>
            <a:solidFill>
              <a:srgbClr val="000000"/>
            </a:solidFill>
          </p:grpSpPr>
          <p:sp>
            <p:nvSpPr>
              <p:cNvPr id="10" name="Freeform 134">
                <a:extLst>
                  <a:ext uri="{FF2B5EF4-FFF2-40B4-BE49-F238E27FC236}">
                    <a16:creationId xmlns:a16="http://schemas.microsoft.com/office/drawing/2014/main" id="{9DF2ED23-029F-474B-9FE0-384F4DF518F8}"/>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5">
                <a:extLst>
                  <a:ext uri="{FF2B5EF4-FFF2-40B4-BE49-F238E27FC236}">
                    <a16:creationId xmlns:a16="http://schemas.microsoft.com/office/drawing/2014/main" id="{40077390-EE7E-45F9-9357-042920865B6D}"/>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6">
                <a:extLst>
                  <a:ext uri="{FF2B5EF4-FFF2-40B4-BE49-F238E27FC236}">
                    <a16:creationId xmlns:a16="http://schemas.microsoft.com/office/drawing/2014/main" id="{89E9AE13-B8F7-43BB-AF81-F2E2B6E678F0}"/>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Rectangle 137">
                <a:extLst>
                  <a:ext uri="{FF2B5EF4-FFF2-40B4-BE49-F238E27FC236}">
                    <a16:creationId xmlns:a16="http://schemas.microsoft.com/office/drawing/2014/main" id="{4E9173D2-7E7B-44C0-8784-2283ABEB48F9}"/>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4" name="Freeform 138">
                <a:extLst>
                  <a:ext uri="{FF2B5EF4-FFF2-40B4-BE49-F238E27FC236}">
                    <a16:creationId xmlns:a16="http://schemas.microsoft.com/office/drawing/2014/main" id="{E9044F73-ABF9-4C1E-9C69-611AAF513E1B}"/>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9" name="TextBox 8">
              <a:extLst>
                <a:ext uri="{FF2B5EF4-FFF2-40B4-BE49-F238E27FC236}">
                  <a16:creationId xmlns:a16="http://schemas.microsoft.com/office/drawing/2014/main" id="{3AB30A5A-EE79-495F-9E90-E629C9E52F57}"/>
                </a:ext>
              </a:extLst>
            </p:cNvPr>
            <p:cNvSpPr txBox="1"/>
            <p:nvPr/>
          </p:nvSpPr>
          <p:spPr>
            <a:xfrm>
              <a:off x="9481029" y="-99936"/>
              <a:ext cx="2316950" cy="419414"/>
            </a:xfrm>
            <a:prstGeom prst="rect">
              <a:avLst/>
            </a:prstGeom>
            <a:noFill/>
          </p:spPr>
          <p:txBody>
            <a:bodyPr wrap="none" lIns="91440" anchor="ctr">
              <a:noAutofit/>
            </a:bodyPr>
            <a:lstStyle/>
            <a:p>
              <a:r>
                <a:rPr lang="en-US" sz="1400" dirty="0"/>
                <a:t>Denise Neunaber</a:t>
              </a:r>
            </a:p>
          </p:txBody>
        </p:sp>
      </p:grpSp>
    </p:spTree>
    <p:extLst>
      <p:ext uri="{BB962C8B-B14F-4D97-AF65-F5344CB8AC3E}">
        <p14:creationId xmlns:p14="http://schemas.microsoft.com/office/powerpoint/2010/main" val="2079180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B8637-24EA-42A4-98CB-7BF561AD9587}"/>
              </a:ext>
            </a:extLst>
          </p:cNvPr>
          <p:cNvSpPr>
            <a:spLocks noGrp="1"/>
          </p:cNvSpPr>
          <p:nvPr>
            <p:ph type="title"/>
          </p:nvPr>
        </p:nvSpPr>
        <p:spPr>
          <a:xfrm>
            <a:off x="838200" y="624054"/>
            <a:ext cx="10457689" cy="548640"/>
          </a:xfrm>
        </p:spPr>
        <p:txBody>
          <a:bodyPr/>
          <a:lstStyle/>
          <a:p>
            <a:r>
              <a:rPr lang="en-US" dirty="0"/>
              <a:t>Development Workgroup</a:t>
            </a:r>
          </a:p>
        </p:txBody>
      </p:sp>
      <p:sp>
        <p:nvSpPr>
          <p:cNvPr id="3" name="Text Placeholder 2">
            <a:extLst>
              <a:ext uri="{FF2B5EF4-FFF2-40B4-BE49-F238E27FC236}">
                <a16:creationId xmlns:a16="http://schemas.microsoft.com/office/drawing/2014/main" id="{31659889-9697-4E45-A671-C165EFB19CEC}"/>
              </a:ext>
            </a:extLst>
          </p:cNvPr>
          <p:cNvSpPr>
            <a:spLocks noGrp="1"/>
          </p:cNvSpPr>
          <p:nvPr>
            <p:ph type="body" sz="quarter" idx="10"/>
          </p:nvPr>
        </p:nvSpPr>
        <p:spPr>
          <a:xfrm>
            <a:off x="899160" y="2005946"/>
            <a:ext cx="10517717" cy="4514124"/>
          </a:xfrm>
        </p:spPr>
        <p:txBody>
          <a:bodyPr/>
          <a:lstStyle/>
          <a:p>
            <a:pPr marL="0" indent="0">
              <a:buNone/>
            </a:pPr>
            <a:r>
              <a:rPr lang="en-US" sz="1500" dirty="0">
                <a:effectLst/>
                <a:latin typeface="+mn-lt"/>
                <a:ea typeface="Calibri" panose="020F0502020204030204" pitchFamily="34" charset="0"/>
                <a:cs typeface="Times New Roman" panose="02020603050405020304" pitchFamily="18" charset="0"/>
              </a:rPr>
              <a:t>Group Activity</a:t>
            </a:r>
            <a:r>
              <a:rPr lang="en-US" sz="1500" dirty="0">
                <a:latin typeface="+mn-lt"/>
                <a:ea typeface="Calibri" panose="020F0502020204030204" pitchFamily="34" charset="0"/>
                <a:cs typeface="Times New Roman" panose="02020603050405020304" pitchFamily="18" charset="0"/>
              </a:rPr>
              <a:t>: </a:t>
            </a:r>
          </a:p>
          <a:p>
            <a:pPr marL="633413" lvl="1" indent="-342900">
              <a:buFont typeface="Arial" panose="020B0604020202020204" pitchFamily="34" charset="0"/>
              <a:buChar char="•"/>
            </a:pPr>
            <a:r>
              <a:rPr lang="en-US" sz="1500" b="0" dirty="0">
                <a:latin typeface="+mn-lt"/>
                <a:ea typeface="Calibri" panose="020F0502020204030204" pitchFamily="34" charset="0"/>
                <a:cs typeface="Times New Roman" panose="02020603050405020304" pitchFamily="18" charset="0"/>
              </a:rPr>
              <a:t>Meetings – The Development Workgroup met 9/13/24 to discuss responsibilities of the Co-Leads and the Data Points to Collect and Report on Each Quarter. September 25 was the initial Housing Development Workgroup Kickoff Meeting. </a:t>
            </a:r>
            <a:endParaRPr lang="en-US" sz="1500" b="0" dirty="0">
              <a:effectLs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Progress: </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Reviewed the NC Strategic Housing Plan and the Year 1 Action Plan Goals we’ve already started and those to be implemented and our tracking mechanism of all Year 1 Action Plan Goals for Housing Development. </a:t>
            </a:r>
          </a:p>
          <a:p>
            <a:pPr marL="0" indent="0">
              <a:buNone/>
            </a:pPr>
            <a:r>
              <a:rPr lang="en-US" sz="1500" dirty="0">
                <a:effectLst/>
                <a:latin typeface="+mn-lt"/>
                <a:ea typeface="Calibri" panose="020F0502020204030204" pitchFamily="34" charset="0"/>
                <a:cs typeface="Times New Roman" panose="02020603050405020304" pitchFamily="18" charset="0"/>
              </a:rPr>
              <a:t>Challenges: </a:t>
            </a:r>
          </a:p>
          <a:p>
            <a:pPr marL="633413" lvl="1" indent="-342900">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Identifying a routine cadence, especially given the recent hurricane, devastation and recovery efforts across western NC.</a:t>
            </a:r>
            <a:endParaRPr lang="en-US" sz="1500" b="0" dirty="0">
              <a:highlight>
                <a:srgbClr val="FFFF00"/>
              </a:highlight>
              <a:latin typeface="+mn-lt"/>
              <a:ea typeface="Calibri" panose="020F0502020204030204" pitchFamily="34" charset="0"/>
              <a:cs typeface="Times New Roman" panose="02020603050405020304" pitchFamily="18" charset="0"/>
            </a:endParaRPr>
          </a:p>
          <a:p>
            <a:pPr marL="0" indent="0">
              <a:buNone/>
            </a:pPr>
            <a:r>
              <a:rPr lang="en-US" sz="1500" dirty="0">
                <a:effectLst/>
                <a:latin typeface="+mn-lt"/>
                <a:ea typeface="Calibri" panose="020F0502020204030204" pitchFamily="34" charset="0"/>
                <a:cs typeface="Times New Roman" panose="02020603050405020304" pitchFamily="18" charset="0"/>
              </a:rPr>
              <a:t>Looking Forward</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Creation of 3,400 new PSH opportunities</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Increased Key Rental Assistance</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HOME-American Rescue Plan (ARP) Programs and increase incentives in SHDP</a:t>
            </a:r>
          </a:p>
          <a:p>
            <a:pPr lvl="1">
              <a:buFont typeface="Arial" panose="020B0604020202020204" pitchFamily="34" charset="0"/>
              <a:buChar char="•"/>
            </a:pPr>
            <a:r>
              <a:rPr lang="en-US" sz="1500" b="0" dirty="0">
                <a:effectLst/>
                <a:latin typeface="+mn-lt"/>
                <a:ea typeface="Calibri" panose="020F0502020204030204" pitchFamily="34" charset="0"/>
                <a:cs typeface="Times New Roman" panose="02020603050405020304" pitchFamily="18" charset="0"/>
              </a:rPr>
              <a:t>PSH Portfolio and known expiring properties/units including HUD 811 PRA portfolio</a:t>
            </a:r>
            <a:endParaRPr lang="en-US" sz="1500" b="0" dirty="0">
              <a:latin typeface="+mn-lt"/>
            </a:endParaRPr>
          </a:p>
        </p:txBody>
      </p:sp>
      <p:sp>
        <p:nvSpPr>
          <p:cNvPr id="4" name="Text Placeholder 3">
            <a:extLst>
              <a:ext uri="{FF2B5EF4-FFF2-40B4-BE49-F238E27FC236}">
                <a16:creationId xmlns:a16="http://schemas.microsoft.com/office/drawing/2014/main" id="{F615AFB0-7233-4244-A065-7C62D9152014}"/>
              </a:ext>
            </a:extLst>
          </p:cNvPr>
          <p:cNvSpPr txBox="1">
            <a:spLocks/>
          </p:cNvSpPr>
          <p:nvPr/>
        </p:nvSpPr>
        <p:spPr>
          <a:xfrm>
            <a:off x="838200" y="1335573"/>
            <a:ext cx="10517717" cy="1212895"/>
          </a:xfrm>
          <a:prstGeom prst="rect">
            <a:avLst/>
          </a:prstGeom>
        </p:spPr>
        <p:txBody>
          <a:bodyPr>
            <a:noAutofit/>
          </a:bodyPr>
          <a:lstStyle>
            <a:lvl1pPr marL="228600" indent="-228600" algn="l" defTabSz="685800" rtl="0" eaLnBrk="1" latinLnBrk="0" hangingPunct="1">
              <a:lnSpc>
                <a:spcPct val="100000"/>
              </a:lnSpc>
              <a:spcBef>
                <a:spcPts val="0"/>
              </a:spcBef>
              <a:buFont typeface="+mj-lt"/>
              <a:buAutoNum type="romanUcPeriod"/>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76263" indent="-233363" algn="l" defTabSz="685800" rtl="0" eaLnBrk="1" latinLnBrk="0" hangingPunct="1">
              <a:lnSpc>
                <a:spcPct val="100000"/>
              </a:lnSpc>
              <a:spcBef>
                <a:spcPts val="0"/>
              </a:spcBef>
              <a:buFont typeface="Franklin Gothic Medium" panose="020B06030201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73138" indent="-228600" algn="l" defTabSz="685800" rtl="0" eaLnBrk="1" latinLnBrk="0" hangingPunct="1">
              <a:lnSpc>
                <a:spcPct val="100000"/>
              </a:lnSpc>
              <a:spcBef>
                <a:spcPts val="0"/>
              </a:spcBef>
              <a:buFont typeface="Arial" panose="020B0604020202020204" pitchFamily="34" charset="0"/>
              <a:buChar char="•"/>
              <a:defRPr sz="2000" b="1" i="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Franklin Gothic Medium" panose="020B06030201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dirty="0"/>
              <a:t>Workgroup Leads: Josh Walker, Detra Purcell, Paul Kimball</a:t>
            </a:r>
          </a:p>
          <a:p>
            <a:pPr marL="0" indent="0">
              <a:buNone/>
            </a:pPr>
            <a:r>
              <a:rPr lang="en-US" dirty="0"/>
              <a:t>TAC Support: Jim Yates</a:t>
            </a:r>
          </a:p>
        </p:txBody>
      </p:sp>
      <p:grpSp>
        <p:nvGrpSpPr>
          <p:cNvPr id="5" name="Group 4">
            <a:extLst>
              <a:ext uri="{FF2B5EF4-FFF2-40B4-BE49-F238E27FC236}">
                <a16:creationId xmlns:a16="http://schemas.microsoft.com/office/drawing/2014/main" id="{429719BF-AF9D-4013-9235-23E0E977AAE0}"/>
              </a:ext>
            </a:extLst>
          </p:cNvPr>
          <p:cNvGrpSpPr/>
          <p:nvPr/>
        </p:nvGrpSpPr>
        <p:grpSpPr>
          <a:xfrm>
            <a:off x="9125174" y="11225"/>
            <a:ext cx="3066826" cy="675443"/>
            <a:chOff x="8873657" y="-99937"/>
            <a:chExt cx="2924322" cy="675443"/>
          </a:xfrm>
        </p:grpSpPr>
        <p:sp>
          <p:nvSpPr>
            <p:cNvPr id="6" name="Rectangle 5">
              <a:extLst>
                <a:ext uri="{FF2B5EF4-FFF2-40B4-BE49-F238E27FC236}">
                  <a16:creationId xmlns:a16="http://schemas.microsoft.com/office/drawing/2014/main" id="{C20C2BFA-58AE-4D86-A6B9-EB642AE3ABFC}"/>
                </a:ext>
              </a:extLst>
            </p:cNvPr>
            <p:cNvSpPr/>
            <p:nvPr/>
          </p:nvSpPr>
          <p:spPr>
            <a:xfrm>
              <a:off x="8873657" y="-99937"/>
              <a:ext cx="2897136" cy="457200"/>
            </a:xfrm>
            <a:prstGeom prst="rect">
              <a:avLst/>
            </a:prstGeom>
            <a:solidFill>
              <a:schemeClr val="bg1"/>
            </a:solidFill>
            <a:ln w="190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457200" rIns="274320" rtlCol="0" anchor="ctr"/>
            <a:lstStyle/>
            <a:p>
              <a:endParaRPr lang="en-US" sz="1400" dirty="0">
                <a:solidFill>
                  <a:schemeClr val="tx1"/>
                </a:solidFill>
              </a:endParaRPr>
            </a:p>
          </p:txBody>
        </p:sp>
        <p:grpSp>
          <p:nvGrpSpPr>
            <p:cNvPr id="7" name="Group 133">
              <a:extLst>
                <a:ext uri="{FF2B5EF4-FFF2-40B4-BE49-F238E27FC236}">
                  <a16:creationId xmlns:a16="http://schemas.microsoft.com/office/drawing/2014/main" id="{AFAD4548-870F-42A9-935A-0D81D53A2077}"/>
                </a:ext>
              </a:extLst>
            </p:cNvPr>
            <p:cNvGrpSpPr>
              <a:grpSpLocks noChangeAspect="1"/>
            </p:cNvGrpSpPr>
            <p:nvPr/>
          </p:nvGrpSpPr>
          <p:grpSpPr bwMode="auto">
            <a:xfrm>
              <a:off x="8986398" y="29524"/>
              <a:ext cx="422136" cy="545982"/>
              <a:chOff x="5394" y="2926"/>
              <a:chExt cx="559" cy="723"/>
            </a:xfrm>
            <a:solidFill>
              <a:srgbClr val="000000"/>
            </a:solidFill>
          </p:grpSpPr>
          <p:sp>
            <p:nvSpPr>
              <p:cNvPr id="9" name="Freeform 134">
                <a:extLst>
                  <a:ext uri="{FF2B5EF4-FFF2-40B4-BE49-F238E27FC236}">
                    <a16:creationId xmlns:a16="http://schemas.microsoft.com/office/drawing/2014/main" id="{D207D7CD-B79B-4FF1-A9F4-E7B2935FE0D8}"/>
                  </a:ext>
                </a:extLst>
              </p:cNvPr>
              <p:cNvSpPr>
                <a:spLocks/>
              </p:cNvSpPr>
              <p:nvPr/>
            </p:nvSpPr>
            <p:spPr bwMode="auto">
              <a:xfrm>
                <a:off x="5650" y="2995"/>
                <a:ext cx="285" cy="249"/>
              </a:xfrm>
              <a:custGeom>
                <a:avLst/>
                <a:gdLst>
                  <a:gd name="T0" fmla="*/ 90 w 192"/>
                  <a:gd name="T1" fmla="*/ 168 h 168"/>
                  <a:gd name="T2" fmla="*/ 87 w 192"/>
                  <a:gd name="T3" fmla="*/ 168 h 168"/>
                  <a:gd name="T4" fmla="*/ 84 w 192"/>
                  <a:gd name="T5" fmla="*/ 162 h 168"/>
                  <a:gd name="T6" fmla="*/ 84 w 192"/>
                  <a:gd name="T7" fmla="*/ 120 h 168"/>
                  <a:gd name="T8" fmla="*/ 72 w 192"/>
                  <a:gd name="T9" fmla="*/ 120 h 168"/>
                  <a:gd name="T10" fmla="*/ 72 w 192"/>
                  <a:gd name="T11" fmla="*/ 108 h 168"/>
                  <a:gd name="T12" fmla="*/ 90 w 192"/>
                  <a:gd name="T13" fmla="*/ 108 h 168"/>
                  <a:gd name="T14" fmla="*/ 96 w 192"/>
                  <a:gd name="T15" fmla="*/ 114 h 168"/>
                  <a:gd name="T16" fmla="*/ 96 w 192"/>
                  <a:gd name="T17" fmla="*/ 148 h 168"/>
                  <a:gd name="T18" fmla="*/ 138 w 192"/>
                  <a:gd name="T19" fmla="*/ 110 h 168"/>
                  <a:gd name="T20" fmla="*/ 142 w 192"/>
                  <a:gd name="T21" fmla="*/ 108 h 168"/>
                  <a:gd name="T22" fmla="*/ 180 w 192"/>
                  <a:gd name="T23" fmla="*/ 108 h 168"/>
                  <a:gd name="T24" fmla="*/ 180 w 192"/>
                  <a:gd name="T25" fmla="*/ 12 h 168"/>
                  <a:gd name="T26" fmla="*/ 12 w 192"/>
                  <a:gd name="T27" fmla="*/ 12 h 168"/>
                  <a:gd name="T28" fmla="*/ 12 w 192"/>
                  <a:gd name="T29" fmla="*/ 54 h 168"/>
                  <a:gd name="T30" fmla="*/ 0 w 192"/>
                  <a:gd name="T31" fmla="*/ 54 h 168"/>
                  <a:gd name="T32" fmla="*/ 0 w 192"/>
                  <a:gd name="T33" fmla="*/ 6 h 168"/>
                  <a:gd name="T34" fmla="*/ 6 w 192"/>
                  <a:gd name="T35" fmla="*/ 0 h 168"/>
                  <a:gd name="T36" fmla="*/ 186 w 192"/>
                  <a:gd name="T37" fmla="*/ 0 h 168"/>
                  <a:gd name="T38" fmla="*/ 192 w 192"/>
                  <a:gd name="T39" fmla="*/ 6 h 168"/>
                  <a:gd name="T40" fmla="*/ 192 w 192"/>
                  <a:gd name="T41" fmla="*/ 114 h 168"/>
                  <a:gd name="T42" fmla="*/ 186 w 192"/>
                  <a:gd name="T43" fmla="*/ 120 h 168"/>
                  <a:gd name="T44" fmla="*/ 144 w 192"/>
                  <a:gd name="T45" fmla="*/ 120 h 168"/>
                  <a:gd name="T46" fmla="*/ 94 w 192"/>
                  <a:gd name="T47" fmla="*/ 166 h 168"/>
                  <a:gd name="T48" fmla="*/ 90 w 192"/>
                  <a:gd name="T49" fmla="*/ 16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68">
                    <a:moveTo>
                      <a:pt x="90" y="168"/>
                    </a:moveTo>
                    <a:cubicBezTo>
                      <a:pt x="89" y="168"/>
                      <a:pt x="88" y="168"/>
                      <a:pt x="87" y="168"/>
                    </a:cubicBezTo>
                    <a:cubicBezTo>
                      <a:pt x="85" y="167"/>
                      <a:pt x="84" y="164"/>
                      <a:pt x="84" y="162"/>
                    </a:cubicBezTo>
                    <a:cubicBezTo>
                      <a:pt x="84" y="120"/>
                      <a:pt x="84" y="120"/>
                      <a:pt x="84" y="120"/>
                    </a:cubicBezTo>
                    <a:cubicBezTo>
                      <a:pt x="72" y="120"/>
                      <a:pt x="72" y="120"/>
                      <a:pt x="72" y="120"/>
                    </a:cubicBezTo>
                    <a:cubicBezTo>
                      <a:pt x="72" y="108"/>
                      <a:pt x="72" y="108"/>
                      <a:pt x="72" y="108"/>
                    </a:cubicBezTo>
                    <a:cubicBezTo>
                      <a:pt x="90" y="108"/>
                      <a:pt x="90" y="108"/>
                      <a:pt x="90" y="108"/>
                    </a:cubicBezTo>
                    <a:cubicBezTo>
                      <a:pt x="93" y="108"/>
                      <a:pt x="96" y="111"/>
                      <a:pt x="96" y="114"/>
                    </a:cubicBezTo>
                    <a:cubicBezTo>
                      <a:pt x="96" y="148"/>
                      <a:pt x="96" y="148"/>
                      <a:pt x="96" y="148"/>
                    </a:cubicBezTo>
                    <a:cubicBezTo>
                      <a:pt x="138" y="110"/>
                      <a:pt x="138" y="110"/>
                      <a:pt x="138" y="110"/>
                    </a:cubicBezTo>
                    <a:cubicBezTo>
                      <a:pt x="139" y="109"/>
                      <a:pt x="140" y="108"/>
                      <a:pt x="142" y="108"/>
                    </a:cubicBezTo>
                    <a:cubicBezTo>
                      <a:pt x="180" y="108"/>
                      <a:pt x="180" y="108"/>
                      <a:pt x="180" y="108"/>
                    </a:cubicBezTo>
                    <a:cubicBezTo>
                      <a:pt x="180" y="12"/>
                      <a:pt x="180" y="12"/>
                      <a:pt x="180" y="12"/>
                    </a:cubicBezTo>
                    <a:cubicBezTo>
                      <a:pt x="12" y="12"/>
                      <a:pt x="12" y="12"/>
                      <a:pt x="12" y="12"/>
                    </a:cubicBezTo>
                    <a:cubicBezTo>
                      <a:pt x="12" y="54"/>
                      <a:pt x="12" y="54"/>
                      <a:pt x="12" y="54"/>
                    </a:cubicBezTo>
                    <a:cubicBezTo>
                      <a:pt x="0" y="54"/>
                      <a:pt x="0" y="54"/>
                      <a:pt x="0" y="54"/>
                    </a:cubicBezTo>
                    <a:cubicBezTo>
                      <a:pt x="0" y="6"/>
                      <a:pt x="0" y="6"/>
                      <a:pt x="0" y="6"/>
                    </a:cubicBezTo>
                    <a:cubicBezTo>
                      <a:pt x="0" y="3"/>
                      <a:pt x="3" y="0"/>
                      <a:pt x="6" y="0"/>
                    </a:cubicBezTo>
                    <a:cubicBezTo>
                      <a:pt x="186" y="0"/>
                      <a:pt x="186" y="0"/>
                      <a:pt x="186" y="0"/>
                    </a:cubicBezTo>
                    <a:cubicBezTo>
                      <a:pt x="189" y="0"/>
                      <a:pt x="192" y="3"/>
                      <a:pt x="192" y="6"/>
                    </a:cubicBezTo>
                    <a:cubicBezTo>
                      <a:pt x="192" y="114"/>
                      <a:pt x="192" y="114"/>
                      <a:pt x="192" y="114"/>
                    </a:cubicBezTo>
                    <a:cubicBezTo>
                      <a:pt x="192" y="117"/>
                      <a:pt x="189" y="120"/>
                      <a:pt x="186" y="120"/>
                    </a:cubicBezTo>
                    <a:cubicBezTo>
                      <a:pt x="144" y="120"/>
                      <a:pt x="144" y="120"/>
                      <a:pt x="144" y="120"/>
                    </a:cubicBezTo>
                    <a:cubicBezTo>
                      <a:pt x="94" y="166"/>
                      <a:pt x="94" y="166"/>
                      <a:pt x="94" y="166"/>
                    </a:cubicBezTo>
                    <a:cubicBezTo>
                      <a:pt x="93" y="167"/>
                      <a:pt x="91" y="168"/>
                      <a:pt x="90" y="1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0" name="Rectangle 135">
                <a:extLst>
                  <a:ext uri="{FF2B5EF4-FFF2-40B4-BE49-F238E27FC236}">
                    <a16:creationId xmlns:a16="http://schemas.microsoft.com/office/drawing/2014/main" id="{51BD91D1-E94B-4C73-84E2-67BDA2377A5A}"/>
                  </a:ext>
                </a:extLst>
              </p:cNvPr>
              <p:cNvSpPr>
                <a:spLocks noChangeArrowheads="1"/>
              </p:cNvSpPr>
              <p:nvPr/>
            </p:nvSpPr>
            <p:spPr bwMode="auto">
              <a:xfrm>
                <a:off x="5846" y="3084"/>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1" name="Rectangle 136">
                <a:extLst>
                  <a:ext uri="{FF2B5EF4-FFF2-40B4-BE49-F238E27FC236}">
                    <a16:creationId xmlns:a16="http://schemas.microsoft.com/office/drawing/2014/main" id="{F1C1BCC8-C09C-48E9-B682-CB40EB859CE9}"/>
                  </a:ext>
                </a:extLst>
              </p:cNvPr>
              <p:cNvSpPr>
                <a:spLocks noChangeArrowheads="1"/>
              </p:cNvSpPr>
              <p:nvPr/>
            </p:nvSpPr>
            <p:spPr bwMode="auto">
              <a:xfrm>
                <a:off x="5793" y="3084"/>
                <a:ext cx="17"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2" name="Rectangle 137">
                <a:extLst>
                  <a:ext uri="{FF2B5EF4-FFF2-40B4-BE49-F238E27FC236}">
                    <a16:creationId xmlns:a16="http://schemas.microsoft.com/office/drawing/2014/main" id="{0553E5C2-51A8-4E25-8E13-5DE006AA8E76}"/>
                  </a:ext>
                </a:extLst>
              </p:cNvPr>
              <p:cNvSpPr>
                <a:spLocks noChangeArrowheads="1"/>
              </p:cNvSpPr>
              <p:nvPr/>
            </p:nvSpPr>
            <p:spPr bwMode="auto">
              <a:xfrm>
                <a:off x="5935" y="3631"/>
                <a:ext cx="18" cy="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sp>
            <p:nvSpPr>
              <p:cNvPr id="13" name="Freeform 138">
                <a:extLst>
                  <a:ext uri="{FF2B5EF4-FFF2-40B4-BE49-F238E27FC236}">
                    <a16:creationId xmlns:a16="http://schemas.microsoft.com/office/drawing/2014/main" id="{923C8ECE-3BAB-4908-B6D5-6334477D83C1}"/>
                  </a:ext>
                </a:extLst>
              </p:cNvPr>
              <p:cNvSpPr>
                <a:spLocks noEditPoints="1"/>
              </p:cNvSpPr>
              <p:nvPr/>
            </p:nvSpPr>
            <p:spPr bwMode="auto">
              <a:xfrm>
                <a:off x="5394" y="2926"/>
                <a:ext cx="285" cy="302"/>
              </a:xfrm>
              <a:custGeom>
                <a:avLst/>
                <a:gdLst>
                  <a:gd name="T0" fmla="*/ 186 w 192"/>
                  <a:gd name="T1" fmla="*/ 204 h 204"/>
                  <a:gd name="T2" fmla="*/ 6 w 192"/>
                  <a:gd name="T3" fmla="*/ 204 h 204"/>
                  <a:gd name="T4" fmla="*/ 0 w 192"/>
                  <a:gd name="T5" fmla="*/ 198 h 204"/>
                  <a:gd name="T6" fmla="*/ 0 w 192"/>
                  <a:gd name="T7" fmla="*/ 168 h 204"/>
                  <a:gd name="T8" fmla="*/ 25 w 192"/>
                  <a:gd name="T9" fmla="*/ 147 h 204"/>
                  <a:gd name="T10" fmla="*/ 66 w 192"/>
                  <a:gd name="T11" fmla="*/ 128 h 204"/>
                  <a:gd name="T12" fmla="*/ 66 w 192"/>
                  <a:gd name="T13" fmla="*/ 111 h 204"/>
                  <a:gd name="T14" fmla="*/ 54 w 192"/>
                  <a:gd name="T15" fmla="*/ 83 h 204"/>
                  <a:gd name="T16" fmla="*/ 45 w 192"/>
                  <a:gd name="T17" fmla="*/ 66 h 204"/>
                  <a:gd name="T18" fmla="*/ 52 w 192"/>
                  <a:gd name="T19" fmla="*/ 50 h 204"/>
                  <a:gd name="T20" fmla="*/ 49 w 192"/>
                  <a:gd name="T21" fmla="*/ 22 h 204"/>
                  <a:gd name="T22" fmla="*/ 61 w 192"/>
                  <a:gd name="T23" fmla="*/ 18 h 204"/>
                  <a:gd name="T24" fmla="*/ 101 w 192"/>
                  <a:gd name="T25" fmla="*/ 0 h 204"/>
                  <a:gd name="T26" fmla="*/ 142 w 192"/>
                  <a:gd name="T27" fmla="*/ 23 h 204"/>
                  <a:gd name="T28" fmla="*/ 139 w 192"/>
                  <a:gd name="T29" fmla="*/ 51 h 204"/>
                  <a:gd name="T30" fmla="*/ 142 w 192"/>
                  <a:gd name="T31" fmla="*/ 54 h 204"/>
                  <a:gd name="T32" fmla="*/ 144 w 192"/>
                  <a:gd name="T33" fmla="*/ 65 h 204"/>
                  <a:gd name="T34" fmla="*/ 137 w 192"/>
                  <a:gd name="T35" fmla="*/ 82 h 204"/>
                  <a:gd name="T36" fmla="*/ 126 w 192"/>
                  <a:gd name="T37" fmla="*/ 111 h 204"/>
                  <a:gd name="T38" fmla="*/ 126 w 192"/>
                  <a:gd name="T39" fmla="*/ 128 h 204"/>
                  <a:gd name="T40" fmla="*/ 167 w 192"/>
                  <a:gd name="T41" fmla="*/ 147 h 204"/>
                  <a:gd name="T42" fmla="*/ 192 w 192"/>
                  <a:gd name="T43" fmla="*/ 168 h 204"/>
                  <a:gd name="T44" fmla="*/ 192 w 192"/>
                  <a:gd name="T45" fmla="*/ 198 h 204"/>
                  <a:gd name="T46" fmla="*/ 186 w 192"/>
                  <a:gd name="T47" fmla="*/ 204 h 204"/>
                  <a:gd name="T48" fmla="*/ 12 w 192"/>
                  <a:gd name="T49" fmla="*/ 192 h 204"/>
                  <a:gd name="T50" fmla="*/ 180 w 192"/>
                  <a:gd name="T51" fmla="*/ 192 h 204"/>
                  <a:gd name="T52" fmla="*/ 180 w 192"/>
                  <a:gd name="T53" fmla="*/ 169 h 204"/>
                  <a:gd name="T54" fmla="*/ 118 w 192"/>
                  <a:gd name="T55" fmla="*/ 138 h 204"/>
                  <a:gd name="T56" fmla="*/ 114 w 192"/>
                  <a:gd name="T57" fmla="*/ 132 h 204"/>
                  <a:gd name="T58" fmla="*/ 114 w 192"/>
                  <a:gd name="T59" fmla="*/ 108 h 204"/>
                  <a:gd name="T60" fmla="*/ 118 w 192"/>
                  <a:gd name="T61" fmla="*/ 102 h 204"/>
                  <a:gd name="T62" fmla="*/ 118 w 192"/>
                  <a:gd name="T63" fmla="*/ 102 h 204"/>
                  <a:gd name="T64" fmla="*/ 125 w 192"/>
                  <a:gd name="T65" fmla="*/ 78 h 204"/>
                  <a:gd name="T66" fmla="*/ 130 w 192"/>
                  <a:gd name="T67" fmla="*/ 72 h 204"/>
                  <a:gd name="T68" fmla="*/ 132 w 192"/>
                  <a:gd name="T69" fmla="*/ 61 h 204"/>
                  <a:gd name="T70" fmla="*/ 131 w 192"/>
                  <a:gd name="T71" fmla="*/ 60 h 204"/>
                  <a:gd name="T72" fmla="*/ 125 w 192"/>
                  <a:gd name="T73" fmla="*/ 54 h 204"/>
                  <a:gd name="T74" fmla="*/ 127 w 192"/>
                  <a:gd name="T75" fmla="*/ 48 h 204"/>
                  <a:gd name="T76" fmla="*/ 130 w 192"/>
                  <a:gd name="T77" fmla="*/ 25 h 204"/>
                  <a:gd name="T78" fmla="*/ 101 w 192"/>
                  <a:gd name="T79" fmla="*/ 12 h 204"/>
                  <a:gd name="T80" fmla="*/ 71 w 192"/>
                  <a:gd name="T81" fmla="*/ 25 h 204"/>
                  <a:gd name="T82" fmla="*/ 64 w 192"/>
                  <a:gd name="T83" fmla="*/ 30 h 204"/>
                  <a:gd name="T84" fmla="*/ 58 w 192"/>
                  <a:gd name="T85" fmla="*/ 30 h 204"/>
                  <a:gd name="T86" fmla="*/ 63 w 192"/>
                  <a:gd name="T87" fmla="*/ 46 h 204"/>
                  <a:gd name="T88" fmla="*/ 66 w 192"/>
                  <a:gd name="T89" fmla="*/ 54 h 204"/>
                  <a:gd name="T90" fmla="*/ 60 w 192"/>
                  <a:gd name="T91" fmla="*/ 60 h 204"/>
                  <a:gd name="T92" fmla="*/ 57 w 192"/>
                  <a:gd name="T93" fmla="*/ 66 h 204"/>
                  <a:gd name="T94" fmla="*/ 60 w 192"/>
                  <a:gd name="T95" fmla="*/ 72 h 204"/>
                  <a:gd name="T96" fmla="*/ 66 w 192"/>
                  <a:gd name="T97" fmla="*/ 78 h 204"/>
                  <a:gd name="T98" fmla="*/ 74 w 192"/>
                  <a:gd name="T99" fmla="*/ 102 h 204"/>
                  <a:gd name="T100" fmla="*/ 78 w 192"/>
                  <a:gd name="T101" fmla="*/ 108 h 204"/>
                  <a:gd name="T102" fmla="*/ 78 w 192"/>
                  <a:gd name="T103" fmla="*/ 132 h 204"/>
                  <a:gd name="T104" fmla="*/ 74 w 192"/>
                  <a:gd name="T105" fmla="*/ 138 h 204"/>
                  <a:gd name="T106" fmla="*/ 12 w 192"/>
                  <a:gd name="T107" fmla="*/ 169 h 204"/>
                  <a:gd name="T108" fmla="*/ 12 w 192"/>
                  <a:gd name="T109" fmla="*/ 192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92" h="204">
                    <a:moveTo>
                      <a:pt x="186" y="204"/>
                    </a:moveTo>
                    <a:cubicBezTo>
                      <a:pt x="6" y="204"/>
                      <a:pt x="6" y="204"/>
                      <a:pt x="6" y="204"/>
                    </a:cubicBezTo>
                    <a:cubicBezTo>
                      <a:pt x="3" y="204"/>
                      <a:pt x="0" y="201"/>
                      <a:pt x="0" y="198"/>
                    </a:cubicBezTo>
                    <a:cubicBezTo>
                      <a:pt x="0" y="168"/>
                      <a:pt x="0" y="168"/>
                      <a:pt x="0" y="168"/>
                    </a:cubicBezTo>
                    <a:cubicBezTo>
                      <a:pt x="0" y="164"/>
                      <a:pt x="2" y="159"/>
                      <a:pt x="25" y="147"/>
                    </a:cubicBezTo>
                    <a:cubicBezTo>
                      <a:pt x="36" y="141"/>
                      <a:pt x="51" y="134"/>
                      <a:pt x="66" y="128"/>
                    </a:cubicBezTo>
                    <a:cubicBezTo>
                      <a:pt x="66" y="111"/>
                      <a:pt x="66" y="111"/>
                      <a:pt x="66" y="111"/>
                    </a:cubicBezTo>
                    <a:cubicBezTo>
                      <a:pt x="61" y="108"/>
                      <a:pt x="55" y="100"/>
                      <a:pt x="54" y="83"/>
                    </a:cubicBezTo>
                    <a:cubicBezTo>
                      <a:pt x="48" y="80"/>
                      <a:pt x="45" y="74"/>
                      <a:pt x="45" y="66"/>
                    </a:cubicBezTo>
                    <a:cubicBezTo>
                      <a:pt x="45" y="59"/>
                      <a:pt x="48" y="53"/>
                      <a:pt x="52" y="50"/>
                    </a:cubicBezTo>
                    <a:cubicBezTo>
                      <a:pt x="48" y="42"/>
                      <a:pt x="43" y="30"/>
                      <a:pt x="49" y="22"/>
                    </a:cubicBezTo>
                    <a:cubicBezTo>
                      <a:pt x="52" y="19"/>
                      <a:pt x="56" y="17"/>
                      <a:pt x="61" y="18"/>
                    </a:cubicBezTo>
                    <a:cubicBezTo>
                      <a:pt x="68" y="5"/>
                      <a:pt x="86" y="0"/>
                      <a:pt x="101" y="0"/>
                    </a:cubicBezTo>
                    <a:cubicBezTo>
                      <a:pt x="117" y="0"/>
                      <a:pt x="138" y="6"/>
                      <a:pt x="142" y="23"/>
                    </a:cubicBezTo>
                    <a:cubicBezTo>
                      <a:pt x="145" y="34"/>
                      <a:pt x="141" y="44"/>
                      <a:pt x="139" y="51"/>
                    </a:cubicBezTo>
                    <a:cubicBezTo>
                      <a:pt x="140" y="52"/>
                      <a:pt x="141" y="53"/>
                      <a:pt x="142" y="54"/>
                    </a:cubicBezTo>
                    <a:cubicBezTo>
                      <a:pt x="143" y="57"/>
                      <a:pt x="144" y="61"/>
                      <a:pt x="144" y="65"/>
                    </a:cubicBezTo>
                    <a:cubicBezTo>
                      <a:pt x="144" y="72"/>
                      <a:pt x="142" y="79"/>
                      <a:pt x="137" y="82"/>
                    </a:cubicBezTo>
                    <a:cubicBezTo>
                      <a:pt x="136" y="100"/>
                      <a:pt x="130" y="108"/>
                      <a:pt x="126" y="111"/>
                    </a:cubicBezTo>
                    <a:cubicBezTo>
                      <a:pt x="126" y="128"/>
                      <a:pt x="126" y="128"/>
                      <a:pt x="126" y="128"/>
                    </a:cubicBezTo>
                    <a:cubicBezTo>
                      <a:pt x="140" y="134"/>
                      <a:pt x="155" y="141"/>
                      <a:pt x="167" y="147"/>
                    </a:cubicBezTo>
                    <a:cubicBezTo>
                      <a:pt x="190" y="159"/>
                      <a:pt x="192" y="164"/>
                      <a:pt x="192" y="168"/>
                    </a:cubicBezTo>
                    <a:cubicBezTo>
                      <a:pt x="192" y="198"/>
                      <a:pt x="192" y="198"/>
                      <a:pt x="192" y="198"/>
                    </a:cubicBezTo>
                    <a:cubicBezTo>
                      <a:pt x="192" y="201"/>
                      <a:pt x="189" y="204"/>
                      <a:pt x="186" y="204"/>
                    </a:cubicBezTo>
                    <a:close/>
                    <a:moveTo>
                      <a:pt x="12" y="192"/>
                    </a:moveTo>
                    <a:cubicBezTo>
                      <a:pt x="180" y="192"/>
                      <a:pt x="180" y="192"/>
                      <a:pt x="180" y="192"/>
                    </a:cubicBezTo>
                    <a:cubicBezTo>
                      <a:pt x="180" y="169"/>
                      <a:pt x="180" y="169"/>
                      <a:pt x="180" y="169"/>
                    </a:cubicBezTo>
                    <a:cubicBezTo>
                      <a:pt x="175" y="164"/>
                      <a:pt x="149" y="150"/>
                      <a:pt x="118" y="138"/>
                    </a:cubicBezTo>
                    <a:cubicBezTo>
                      <a:pt x="115" y="137"/>
                      <a:pt x="114" y="134"/>
                      <a:pt x="114" y="132"/>
                    </a:cubicBezTo>
                    <a:cubicBezTo>
                      <a:pt x="114" y="108"/>
                      <a:pt x="114" y="108"/>
                      <a:pt x="114" y="108"/>
                    </a:cubicBezTo>
                    <a:cubicBezTo>
                      <a:pt x="114" y="106"/>
                      <a:pt x="115" y="103"/>
                      <a:pt x="118" y="102"/>
                    </a:cubicBezTo>
                    <a:cubicBezTo>
                      <a:pt x="118" y="102"/>
                      <a:pt x="118" y="102"/>
                      <a:pt x="118" y="102"/>
                    </a:cubicBezTo>
                    <a:cubicBezTo>
                      <a:pt x="118" y="102"/>
                      <a:pt x="125" y="98"/>
                      <a:pt x="125" y="78"/>
                    </a:cubicBezTo>
                    <a:cubicBezTo>
                      <a:pt x="125" y="75"/>
                      <a:pt x="127" y="72"/>
                      <a:pt x="130" y="72"/>
                    </a:cubicBezTo>
                    <a:cubicBezTo>
                      <a:pt x="132" y="71"/>
                      <a:pt x="133" y="65"/>
                      <a:pt x="132" y="61"/>
                    </a:cubicBezTo>
                    <a:cubicBezTo>
                      <a:pt x="131" y="60"/>
                      <a:pt x="131" y="60"/>
                      <a:pt x="131" y="60"/>
                    </a:cubicBezTo>
                    <a:cubicBezTo>
                      <a:pt x="127" y="60"/>
                      <a:pt x="125" y="57"/>
                      <a:pt x="125" y="54"/>
                    </a:cubicBezTo>
                    <a:cubicBezTo>
                      <a:pt x="125" y="52"/>
                      <a:pt x="125" y="51"/>
                      <a:pt x="127" y="48"/>
                    </a:cubicBezTo>
                    <a:cubicBezTo>
                      <a:pt x="129" y="43"/>
                      <a:pt x="133" y="34"/>
                      <a:pt x="130" y="25"/>
                    </a:cubicBezTo>
                    <a:cubicBezTo>
                      <a:pt x="128" y="17"/>
                      <a:pt x="114" y="12"/>
                      <a:pt x="101" y="12"/>
                    </a:cubicBezTo>
                    <a:cubicBezTo>
                      <a:pt x="87" y="12"/>
                      <a:pt x="73" y="17"/>
                      <a:pt x="71" y="25"/>
                    </a:cubicBezTo>
                    <a:cubicBezTo>
                      <a:pt x="70" y="29"/>
                      <a:pt x="67" y="31"/>
                      <a:pt x="64" y="30"/>
                    </a:cubicBezTo>
                    <a:cubicBezTo>
                      <a:pt x="60" y="29"/>
                      <a:pt x="58" y="30"/>
                      <a:pt x="58" y="30"/>
                    </a:cubicBezTo>
                    <a:cubicBezTo>
                      <a:pt x="58" y="31"/>
                      <a:pt x="58" y="35"/>
                      <a:pt x="63" y="46"/>
                    </a:cubicBezTo>
                    <a:cubicBezTo>
                      <a:pt x="65" y="50"/>
                      <a:pt x="66" y="52"/>
                      <a:pt x="66" y="54"/>
                    </a:cubicBezTo>
                    <a:cubicBezTo>
                      <a:pt x="66" y="57"/>
                      <a:pt x="63" y="60"/>
                      <a:pt x="60" y="60"/>
                    </a:cubicBezTo>
                    <a:cubicBezTo>
                      <a:pt x="58" y="60"/>
                      <a:pt x="57" y="64"/>
                      <a:pt x="57" y="66"/>
                    </a:cubicBezTo>
                    <a:cubicBezTo>
                      <a:pt x="57" y="69"/>
                      <a:pt x="58" y="72"/>
                      <a:pt x="60" y="72"/>
                    </a:cubicBezTo>
                    <a:cubicBezTo>
                      <a:pt x="63" y="72"/>
                      <a:pt x="66" y="75"/>
                      <a:pt x="66" y="78"/>
                    </a:cubicBezTo>
                    <a:cubicBezTo>
                      <a:pt x="66" y="98"/>
                      <a:pt x="74" y="102"/>
                      <a:pt x="74" y="102"/>
                    </a:cubicBezTo>
                    <a:cubicBezTo>
                      <a:pt x="76" y="103"/>
                      <a:pt x="78" y="105"/>
                      <a:pt x="78" y="108"/>
                    </a:cubicBezTo>
                    <a:cubicBezTo>
                      <a:pt x="78" y="132"/>
                      <a:pt x="78" y="132"/>
                      <a:pt x="78" y="132"/>
                    </a:cubicBezTo>
                    <a:cubicBezTo>
                      <a:pt x="78" y="134"/>
                      <a:pt x="76" y="137"/>
                      <a:pt x="74" y="138"/>
                    </a:cubicBezTo>
                    <a:cubicBezTo>
                      <a:pt x="43" y="150"/>
                      <a:pt x="16" y="164"/>
                      <a:pt x="12" y="169"/>
                    </a:cubicBezTo>
                    <a:lnTo>
                      <a:pt x="12"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ctr" anchorCtr="0" compatLnSpc="1">
                <a:prstTxWarp prst="textNoShape">
                  <a:avLst/>
                </a:prstTxWarp>
              </a:body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AU" sz="1800" b="0" i="0" u="none" strike="noStrike" kern="0" cap="none" spc="0" normalizeH="0" baseline="0" noProof="0">
                  <a:ln>
                    <a:noFill/>
                  </a:ln>
                  <a:solidFill>
                    <a:schemeClr val="tx2"/>
                  </a:solidFill>
                  <a:effectLst/>
                  <a:uLnTx/>
                  <a:uFillTx/>
                  <a:cs typeface="Arial" charset="0"/>
                </a:endParaRPr>
              </a:p>
            </p:txBody>
          </p:sp>
        </p:grpSp>
        <p:sp>
          <p:nvSpPr>
            <p:cNvPr id="8" name="TextBox 7">
              <a:extLst>
                <a:ext uri="{FF2B5EF4-FFF2-40B4-BE49-F238E27FC236}">
                  <a16:creationId xmlns:a16="http://schemas.microsoft.com/office/drawing/2014/main" id="{757590A2-1315-4BCA-A257-9185939B44B4}"/>
                </a:ext>
              </a:extLst>
            </p:cNvPr>
            <p:cNvSpPr txBox="1"/>
            <p:nvPr/>
          </p:nvSpPr>
          <p:spPr>
            <a:xfrm>
              <a:off x="9481029" y="-99936"/>
              <a:ext cx="2316950" cy="419414"/>
            </a:xfrm>
            <a:prstGeom prst="rect">
              <a:avLst/>
            </a:prstGeom>
            <a:noFill/>
          </p:spPr>
          <p:txBody>
            <a:bodyPr wrap="none" lIns="91440" anchor="ctr">
              <a:noAutofit/>
            </a:bodyPr>
            <a:lstStyle/>
            <a:p>
              <a:r>
                <a:rPr lang="en-US" sz="1400" dirty="0"/>
                <a:t>Josh Walker</a:t>
              </a:r>
            </a:p>
          </p:txBody>
        </p:sp>
      </p:grpSp>
    </p:spTree>
    <p:extLst>
      <p:ext uri="{BB962C8B-B14F-4D97-AF65-F5344CB8AC3E}">
        <p14:creationId xmlns:p14="http://schemas.microsoft.com/office/powerpoint/2010/main" val="1301864216"/>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61DD52E56AF54291AB2A9582933B0D" ma:contentTypeVersion="13" ma:contentTypeDescription="Create a new document." ma:contentTypeScope="" ma:versionID="f14ff30283f05468da0a0fe8e4d2bc7a">
  <xsd:schema xmlns:xsd="http://www.w3.org/2001/XMLSchema" xmlns:xs="http://www.w3.org/2001/XMLSchema" xmlns:p="http://schemas.microsoft.com/office/2006/metadata/properties" xmlns:ns2="25996a1a-cb21-4fd3-ba8a-fee182ca675c" xmlns:ns3="5072df8a-a6b7-4756-ac33-601b73d92256" targetNamespace="http://schemas.microsoft.com/office/2006/metadata/properties" ma:root="true" ma:fieldsID="c8a45373566372cd9977ad842362a6c8" ns2:_="" ns3:_="">
    <xsd:import namespace="25996a1a-cb21-4fd3-ba8a-fee182ca675c"/>
    <xsd:import namespace="5072df8a-a6b7-4756-ac33-601b73d922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996a1a-cb21-4fd3-ba8a-fee182ca6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72df8a-a6b7-4756-ac33-601b73d922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cb8f43a-fdd4-4dcc-b5d3-67afbc07d60a}" ma:internalName="TaxCatchAll" ma:showField="CatchAllData" ma:web="5072df8a-a6b7-4756-ac33-601b73d922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5996a1a-cb21-4fd3-ba8a-fee182ca675c">
      <Terms xmlns="http://schemas.microsoft.com/office/infopath/2007/PartnerControls"/>
    </lcf76f155ced4ddcb4097134ff3c332f>
    <TaxCatchAll xmlns="5072df8a-a6b7-4756-ac33-601b73d92256" xsi:nil="true"/>
    <SharedWithUsers xmlns="5072df8a-a6b7-4756-ac33-601b73d92256">
      <UserInfo>
        <DisplayName>Lars, Misha S</DisplayName>
        <AccountId>111</AccountId>
        <AccountType/>
      </UserInfo>
    </SharedWithUsers>
  </documentManagement>
</p:properties>
</file>

<file path=customXml/itemProps1.xml><?xml version="1.0" encoding="utf-8"?>
<ds:datastoreItem xmlns:ds="http://schemas.openxmlformats.org/officeDocument/2006/customXml" ds:itemID="{8DACA0DD-6DA3-4330-9129-69F7385A94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996a1a-cb21-4fd3-ba8a-fee182ca675c"/>
    <ds:schemaRef ds:uri="5072df8a-a6b7-4756-ac33-601b73d922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1F4967-EF8F-4C75-8511-A96E11CF1D2C}">
  <ds:schemaRefs>
    <ds:schemaRef ds:uri="http://schemas.microsoft.com/sharepoint/v3/contenttype/forms"/>
  </ds:schemaRefs>
</ds:datastoreItem>
</file>

<file path=customXml/itemProps3.xml><?xml version="1.0" encoding="utf-8"?>
<ds:datastoreItem xmlns:ds="http://schemas.openxmlformats.org/officeDocument/2006/customXml" ds:itemID="{69D3CB83-FA7E-44C6-9089-BFA095C5EB6A}">
  <ds:schemaRefs>
    <ds:schemaRef ds:uri="5072df8a-a6b7-4756-ac33-601b73d92256"/>
    <ds:schemaRef ds:uri="http://schemas.microsoft.com/office/2006/metadata/properties"/>
    <ds:schemaRef ds:uri="http://purl.org/dc/dcmitype/"/>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25996a1a-cb21-4fd3-ba8a-fee182ca675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5001</TotalTime>
  <Words>1330</Words>
  <Application>Microsoft Office PowerPoint</Application>
  <PresentationFormat>Widescreen</PresentationFormat>
  <Paragraphs>176</Paragraphs>
  <Slides>14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Franklin Gothic Demi Cond</vt:lpstr>
      <vt:lpstr>Franklin Gothic Medium</vt:lpstr>
      <vt:lpstr>Gotham Bold</vt:lpstr>
      <vt:lpstr>Helvetica</vt:lpstr>
      <vt:lpstr>Wingdings</vt:lpstr>
      <vt:lpstr>3_Office Theme</vt:lpstr>
      <vt:lpstr>PowerPoint Presentation</vt:lpstr>
      <vt:lpstr>PowerPoint Presentation</vt:lpstr>
      <vt:lpstr>Review of Implementation Schedule</vt:lpstr>
      <vt:lpstr>Review of Year 1 Action Plan</vt:lpstr>
      <vt:lpstr>Establishing Workgroups</vt:lpstr>
      <vt:lpstr>Workgroup Leads Responsibilities</vt:lpstr>
      <vt:lpstr>Workgroup Leads Update</vt:lpstr>
      <vt:lpstr>Coordination and Partnerships</vt:lpstr>
      <vt:lpstr>Development Workgroup</vt:lpstr>
      <vt:lpstr>Non-Development Workgroup</vt:lpstr>
      <vt:lpstr>Services Workgroup</vt:lpstr>
      <vt:lpstr>Public Discussion-Questions</vt:lpstr>
      <vt:lpstr>Next Steps</vt:lpstr>
      <vt:lpstr>Contact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Burkes, Karen</dc:creator>
  <cp:lastModifiedBy>Maseta Dorley</cp:lastModifiedBy>
  <cp:revision>33</cp:revision>
  <dcterms:created xsi:type="dcterms:W3CDTF">2019-09-25T13:14:55Z</dcterms:created>
  <dcterms:modified xsi:type="dcterms:W3CDTF">2024-10-21T12:21:22Z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0x0101001061DD52E56AF54291AB2A9582933B0D</vt:lpwstr>
  </property>
  <property fmtid="{D5CDD505-2E9C-101B-9397-08002B2CF9AE}" pid="3" name="MediaServiceImageTags">
    <vt:lpwstr/>
  </property>
</Properties>
</file>