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37"/>
  </p:notesMasterIdLst>
  <p:handoutMasterIdLst>
    <p:handoutMasterId r:id="rId38"/>
  </p:handoutMasterIdLst>
  <p:sldIdLst>
    <p:sldId id="315" r:id="rId5"/>
    <p:sldId id="266" r:id="rId6"/>
    <p:sldId id="271" r:id="rId7"/>
    <p:sldId id="312" r:id="rId8"/>
    <p:sldId id="317" r:id="rId9"/>
    <p:sldId id="318" r:id="rId10"/>
    <p:sldId id="319" r:id="rId11"/>
    <p:sldId id="314" r:id="rId12"/>
    <p:sldId id="320" r:id="rId13"/>
    <p:sldId id="321" r:id="rId14"/>
    <p:sldId id="305" r:id="rId15"/>
    <p:sldId id="313" r:id="rId16"/>
    <p:sldId id="322" r:id="rId17"/>
    <p:sldId id="323" r:id="rId18"/>
    <p:sldId id="324" r:id="rId19"/>
    <p:sldId id="256" r:id="rId20"/>
    <p:sldId id="328" r:id="rId21"/>
    <p:sldId id="329" r:id="rId22"/>
    <p:sldId id="330" r:id="rId23"/>
    <p:sldId id="331" r:id="rId24"/>
    <p:sldId id="333" r:id="rId25"/>
    <p:sldId id="326" r:id="rId26"/>
    <p:sldId id="334" r:id="rId27"/>
    <p:sldId id="310" r:id="rId28"/>
    <p:sldId id="327" r:id="rId29"/>
    <p:sldId id="337" r:id="rId30"/>
    <p:sldId id="338" r:id="rId31"/>
    <p:sldId id="335" r:id="rId32"/>
    <p:sldId id="340" r:id="rId33"/>
    <p:sldId id="316" r:id="rId34"/>
    <p:sldId id="300" r:id="rId35"/>
    <p:sldId id="2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AA1BD55-57CD-466E-0725-B6CBA11E0D12}" name="Lauren Weldy (ALLEGIS GROUP SERVICES)" initials="LW" userId="S::v-lweldy@microsoft.com::07a2285c-a352-4b96-8658-ecc34365c1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5388" autoAdjust="0"/>
  </p:normalViewPr>
  <p:slideViewPr>
    <p:cSldViewPr snapToGrid="0">
      <p:cViewPr varScale="1">
        <p:scale>
          <a:sx n="77" d="100"/>
          <a:sy n="77" d="100"/>
        </p:scale>
        <p:origin x="1098" y="5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149"/>
    </p:cViewPr>
  </p:sorterViewPr>
  <p:notesViewPr>
    <p:cSldViewPr snapToGrid="0">
      <p:cViewPr>
        <p:scale>
          <a:sx n="1" d="2"/>
          <a:sy n="1" d="2"/>
        </p:scale>
        <p:origin x="2640" y="28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7/2/2025</a:t>
            </a:fld>
            <a:endParaRPr lang="en-US"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7/2/2025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dirty="0"/>
          </a:p>
        </p:txBody>
      </p:sp>
    </p:spTree>
    <p:extLst>
      <p:ext uri="{BB962C8B-B14F-4D97-AF65-F5344CB8AC3E}">
        <p14:creationId xmlns:p14="http://schemas.microsoft.com/office/powerpoint/2010/main" val="3356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3A2D1-F2D5-6F7E-17CD-8B7CBD151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639B5-C1BC-8E7D-85D6-C2858B9DF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98E8B-44EA-09D2-8B9D-D0E998FACF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6AA711-0D18-A25A-AC39-B56C7ACDD1A0}"/>
              </a:ext>
            </a:extLst>
          </p:cNvPr>
          <p:cNvSpPr>
            <a:spLocks noGrp="1"/>
          </p:cNvSpPr>
          <p:nvPr>
            <p:ph type="sldNum" sz="quarter" idx="5"/>
          </p:nvPr>
        </p:nvSpPr>
        <p:spPr/>
        <p:txBody>
          <a:bodyPr/>
          <a:lstStyle/>
          <a:p>
            <a:fld id="{54EEB602-95FC-483A-B12D-216A7AD7EA24}" type="slidenum">
              <a:rPr lang="en-US" smtClean="0"/>
              <a:t>10</a:t>
            </a:fld>
            <a:endParaRPr lang="en-US" dirty="0"/>
          </a:p>
        </p:txBody>
      </p:sp>
    </p:spTree>
    <p:extLst>
      <p:ext uri="{BB962C8B-B14F-4D97-AF65-F5344CB8AC3E}">
        <p14:creationId xmlns:p14="http://schemas.microsoft.com/office/powerpoint/2010/main" val="3828320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11</a:t>
            </a:fld>
            <a:endParaRPr lang="en-US" dirty="0"/>
          </a:p>
        </p:txBody>
      </p:sp>
    </p:spTree>
    <p:extLst>
      <p:ext uri="{BB962C8B-B14F-4D97-AF65-F5344CB8AC3E}">
        <p14:creationId xmlns:p14="http://schemas.microsoft.com/office/powerpoint/2010/main" val="2714327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12</a:t>
            </a:fld>
            <a:endParaRPr lang="en-US" dirty="0"/>
          </a:p>
        </p:txBody>
      </p:sp>
    </p:spTree>
    <p:extLst>
      <p:ext uri="{BB962C8B-B14F-4D97-AF65-F5344CB8AC3E}">
        <p14:creationId xmlns:p14="http://schemas.microsoft.com/office/powerpoint/2010/main" val="398691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F3382-1E35-2BF5-4E7E-ECA951F85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CC74F-1870-1B4F-D09A-C40E9C6E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ABC87-25F3-C1C0-0998-7AD7BCEE38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139AEE-60D5-9C66-9C72-BA9BAF9E4386}"/>
              </a:ext>
            </a:extLst>
          </p:cNvPr>
          <p:cNvSpPr>
            <a:spLocks noGrp="1"/>
          </p:cNvSpPr>
          <p:nvPr>
            <p:ph type="sldNum" sz="quarter" idx="5"/>
          </p:nvPr>
        </p:nvSpPr>
        <p:spPr/>
        <p:txBody>
          <a:bodyPr/>
          <a:lstStyle/>
          <a:p>
            <a:fld id="{54EEB602-95FC-483A-B12D-216A7AD7EA24}" type="slidenum">
              <a:rPr lang="en-US" smtClean="0"/>
              <a:t>13</a:t>
            </a:fld>
            <a:endParaRPr lang="en-US" dirty="0"/>
          </a:p>
        </p:txBody>
      </p:sp>
    </p:spTree>
    <p:extLst>
      <p:ext uri="{BB962C8B-B14F-4D97-AF65-F5344CB8AC3E}">
        <p14:creationId xmlns:p14="http://schemas.microsoft.com/office/powerpoint/2010/main" val="3936062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C8842-0045-ED4B-DA86-C480277D0F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26DA7-80B2-AB8B-39DD-D80E99367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2E21F-6AAB-748E-B48C-F8CD0FAB09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6C1403-3C4D-05DE-DE4C-D4DF9BCF2D1D}"/>
              </a:ext>
            </a:extLst>
          </p:cNvPr>
          <p:cNvSpPr>
            <a:spLocks noGrp="1"/>
          </p:cNvSpPr>
          <p:nvPr>
            <p:ph type="sldNum" sz="quarter" idx="5"/>
          </p:nvPr>
        </p:nvSpPr>
        <p:spPr/>
        <p:txBody>
          <a:bodyPr/>
          <a:lstStyle/>
          <a:p>
            <a:fld id="{54EEB602-95FC-483A-B12D-216A7AD7EA24}" type="slidenum">
              <a:rPr lang="en-US" smtClean="0"/>
              <a:t>14</a:t>
            </a:fld>
            <a:endParaRPr lang="en-US" dirty="0"/>
          </a:p>
        </p:txBody>
      </p:sp>
    </p:spTree>
    <p:extLst>
      <p:ext uri="{BB962C8B-B14F-4D97-AF65-F5344CB8AC3E}">
        <p14:creationId xmlns:p14="http://schemas.microsoft.com/office/powerpoint/2010/main" val="2586672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38B97-B08B-306D-5D77-AB02079DE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77C95-5AF5-24F8-2C56-F89010D6C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80CDE-31CD-E1B7-9C58-7D035C2D75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C83014-B4FB-8294-88D8-5F0BA166213D}"/>
              </a:ext>
            </a:extLst>
          </p:cNvPr>
          <p:cNvSpPr>
            <a:spLocks noGrp="1"/>
          </p:cNvSpPr>
          <p:nvPr>
            <p:ph type="sldNum" sz="quarter" idx="5"/>
          </p:nvPr>
        </p:nvSpPr>
        <p:spPr/>
        <p:txBody>
          <a:bodyPr/>
          <a:lstStyle/>
          <a:p>
            <a:fld id="{54EEB602-95FC-483A-B12D-216A7AD7EA24}" type="slidenum">
              <a:rPr lang="en-US" smtClean="0"/>
              <a:t>15</a:t>
            </a:fld>
            <a:endParaRPr lang="en-US" dirty="0"/>
          </a:p>
        </p:txBody>
      </p:sp>
    </p:spTree>
    <p:extLst>
      <p:ext uri="{BB962C8B-B14F-4D97-AF65-F5344CB8AC3E}">
        <p14:creationId xmlns:p14="http://schemas.microsoft.com/office/powerpoint/2010/main" val="17538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16</a:t>
            </a:fld>
            <a:endParaRPr lang="en-US" dirty="0"/>
          </a:p>
        </p:txBody>
      </p:sp>
    </p:spTree>
    <p:extLst>
      <p:ext uri="{BB962C8B-B14F-4D97-AF65-F5344CB8AC3E}">
        <p14:creationId xmlns:p14="http://schemas.microsoft.com/office/powerpoint/2010/main" val="303174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7A9FB-F134-4F29-0153-4C014E959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15A54-D48E-8124-1D66-6B8CBF91A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8C178E-37E4-493C-79FA-9122F85FB0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03F263-0E71-6286-96B6-C7862E2094B8}"/>
              </a:ext>
            </a:extLst>
          </p:cNvPr>
          <p:cNvSpPr>
            <a:spLocks noGrp="1"/>
          </p:cNvSpPr>
          <p:nvPr>
            <p:ph type="sldNum" sz="quarter" idx="5"/>
          </p:nvPr>
        </p:nvSpPr>
        <p:spPr/>
        <p:txBody>
          <a:bodyPr/>
          <a:lstStyle/>
          <a:p>
            <a:fld id="{54EEB602-95FC-483A-B12D-216A7AD7EA24}" type="slidenum">
              <a:rPr lang="en-US" smtClean="0"/>
              <a:t>17</a:t>
            </a:fld>
            <a:endParaRPr lang="en-US" dirty="0"/>
          </a:p>
        </p:txBody>
      </p:sp>
    </p:spTree>
    <p:extLst>
      <p:ext uri="{BB962C8B-B14F-4D97-AF65-F5344CB8AC3E}">
        <p14:creationId xmlns:p14="http://schemas.microsoft.com/office/powerpoint/2010/main" val="1694315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3AA19-CC82-DDFE-72C5-F280F141F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29096-EA0A-ACC1-8935-0A174C090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7DE42-25E5-75A3-1843-E5E67C22AA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972AD03-70BB-E4C3-0C24-EB8810D2D920}"/>
              </a:ext>
            </a:extLst>
          </p:cNvPr>
          <p:cNvSpPr>
            <a:spLocks noGrp="1"/>
          </p:cNvSpPr>
          <p:nvPr>
            <p:ph type="sldNum" sz="quarter" idx="5"/>
          </p:nvPr>
        </p:nvSpPr>
        <p:spPr/>
        <p:txBody>
          <a:bodyPr/>
          <a:lstStyle/>
          <a:p>
            <a:fld id="{F07F282E-55F5-4803-B60F-09BA4600E538}" type="slidenum">
              <a:rPr lang="en-US" smtClean="0"/>
              <a:t>19</a:t>
            </a:fld>
            <a:endParaRPr lang="en-US" dirty="0"/>
          </a:p>
        </p:txBody>
      </p:sp>
    </p:spTree>
    <p:extLst>
      <p:ext uri="{BB962C8B-B14F-4D97-AF65-F5344CB8AC3E}">
        <p14:creationId xmlns:p14="http://schemas.microsoft.com/office/powerpoint/2010/main" val="1274483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5DABA-08D6-5E52-0379-4A34B9D84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16B23-BE8D-DC78-98EA-FF517D398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86DBC-F728-A53E-DC26-80A1670C56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99B545-E64C-DD9C-0E5C-0922D8BC0A16}"/>
              </a:ext>
            </a:extLst>
          </p:cNvPr>
          <p:cNvSpPr>
            <a:spLocks noGrp="1"/>
          </p:cNvSpPr>
          <p:nvPr>
            <p:ph type="sldNum" sz="quarter" idx="5"/>
          </p:nvPr>
        </p:nvSpPr>
        <p:spPr/>
        <p:txBody>
          <a:bodyPr/>
          <a:lstStyle/>
          <a:p>
            <a:fld id="{54EEB602-95FC-483A-B12D-216A7AD7EA24}" type="slidenum">
              <a:rPr lang="en-US" smtClean="0"/>
              <a:t>20</a:t>
            </a:fld>
            <a:endParaRPr lang="en-US" dirty="0"/>
          </a:p>
        </p:txBody>
      </p:sp>
    </p:spTree>
    <p:extLst>
      <p:ext uri="{BB962C8B-B14F-4D97-AF65-F5344CB8AC3E}">
        <p14:creationId xmlns:p14="http://schemas.microsoft.com/office/powerpoint/2010/main" val="372596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A93DE-5836-FD50-3A6E-5EFA2C403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E07B4-0231-0F1B-00A8-2B0203E6E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03FD6-9798-F30E-E0CF-F2F0F1D62F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216312-1868-415C-E5AF-A8CE2BDE69EF}"/>
              </a:ext>
            </a:extLst>
          </p:cNvPr>
          <p:cNvSpPr>
            <a:spLocks noGrp="1"/>
          </p:cNvSpPr>
          <p:nvPr>
            <p:ph type="sldNum" sz="quarter" idx="5"/>
          </p:nvPr>
        </p:nvSpPr>
        <p:spPr/>
        <p:txBody>
          <a:bodyPr/>
          <a:lstStyle/>
          <a:p>
            <a:fld id="{54EEB602-95FC-483A-B12D-216A7AD7EA24}" type="slidenum">
              <a:rPr lang="en-US" smtClean="0"/>
              <a:t>22</a:t>
            </a:fld>
            <a:endParaRPr lang="en-US" dirty="0"/>
          </a:p>
        </p:txBody>
      </p:sp>
    </p:spTree>
    <p:extLst>
      <p:ext uri="{BB962C8B-B14F-4D97-AF65-F5344CB8AC3E}">
        <p14:creationId xmlns:p14="http://schemas.microsoft.com/office/powerpoint/2010/main" val="3442487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C908-8F90-A306-27F2-6BC1A7B2E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3FC85-1531-86A2-B460-A8B2EABB1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C5C60-5B4E-E88A-0723-DA7820CEF5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8F1BEB-F519-D1CF-56E0-1F6D7359BD3C}"/>
              </a:ext>
            </a:extLst>
          </p:cNvPr>
          <p:cNvSpPr>
            <a:spLocks noGrp="1"/>
          </p:cNvSpPr>
          <p:nvPr>
            <p:ph type="sldNum" sz="quarter" idx="5"/>
          </p:nvPr>
        </p:nvSpPr>
        <p:spPr/>
        <p:txBody>
          <a:bodyPr/>
          <a:lstStyle/>
          <a:p>
            <a:fld id="{54EEB602-95FC-483A-B12D-216A7AD7EA24}" type="slidenum">
              <a:rPr lang="en-US" smtClean="0"/>
              <a:t>23</a:t>
            </a:fld>
            <a:endParaRPr lang="en-US" dirty="0"/>
          </a:p>
        </p:txBody>
      </p:sp>
    </p:spTree>
    <p:extLst>
      <p:ext uri="{BB962C8B-B14F-4D97-AF65-F5344CB8AC3E}">
        <p14:creationId xmlns:p14="http://schemas.microsoft.com/office/powerpoint/2010/main" val="58709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24</a:t>
            </a:fld>
            <a:endParaRPr lang="en-US" dirty="0"/>
          </a:p>
        </p:txBody>
      </p:sp>
    </p:spTree>
    <p:extLst>
      <p:ext uri="{BB962C8B-B14F-4D97-AF65-F5344CB8AC3E}">
        <p14:creationId xmlns:p14="http://schemas.microsoft.com/office/powerpoint/2010/main" val="2221603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25B1C-3E87-989F-9509-2A6703DF5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DE9ED-2503-67FE-B7C2-5A0F55808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BA35C-F8E1-0787-3FE2-0FFAE112E8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651BA2-FE8F-680A-8DAF-F3809BDA5F52}"/>
              </a:ext>
            </a:extLst>
          </p:cNvPr>
          <p:cNvSpPr>
            <a:spLocks noGrp="1"/>
          </p:cNvSpPr>
          <p:nvPr>
            <p:ph type="sldNum" sz="quarter" idx="5"/>
          </p:nvPr>
        </p:nvSpPr>
        <p:spPr/>
        <p:txBody>
          <a:bodyPr/>
          <a:lstStyle/>
          <a:p>
            <a:fld id="{54EEB602-95FC-483A-B12D-216A7AD7EA24}" type="slidenum">
              <a:rPr lang="en-US" smtClean="0"/>
              <a:t>25</a:t>
            </a:fld>
            <a:endParaRPr lang="en-US" dirty="0"/>
          </a:p>
        </p:txBody>
      </p:sp>
    </p:spTree>
    <p:extLst>
      <p:ext uri="{BB962C8B-B14F-4D97-AF65-F5344CB8AC3E}">
        <p14:creationId xmlns:p14="http://schemas.microsoft.com/office/powerpoint/2010/main" val="4196453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1879F-F29B-2F04-6886-C10682329E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93AC8-31C0-F4A8-56E2-860FDBD38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7B3D8-FE0A-5A9D-5D32-C4A46BD005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1C0EE-B6A1-3CC0-B72A-C47190217F15}"/>
              </a:ext>
            </a:extLst>
          </p:cNvPr>
          <p:cNvSpPr>
            <a:spLocks noGrp="1"/>
          </p:cNvSpPr>
          <p:nvPr>
            <p:ph type="sldNum" sz="quarter" idx="5"/>
          </p:nvPr>
        </p:nvSpPr>
        <p:spPr/>
        <p:txBody>
          <a:bodyPr/>
          <a:lstStyle/>
          <a:p>
            <a:fld id="{54EEB602-95FC-483A-B12D-216A7AD7EA24}" type="slidenum">
              <a:rPr lang="en-US" smtClean="0"/>
              <a:t>28</a:t>
            </a:fld>
            <a:endParaRPr lang="en-US" dirty="0"/>
          </a:p>
        </p:txBody>
      </p:sp>
    </p:spTree>
    <p:extLst>
      <p:ext uri="{BB962C8B-B14F-4D97-AF65-F5344CB8AC3E}">
        <p14:creationId xmlns:p14="http://schemas.microsoft.com/office/powerpoint/2010/main" val="3758814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30</a:t>
            </a:fld>
            <a:endParaRPr lang="en-US" dirty="0"/>
          </a:p>
        </p:txBody>
      </p:sp>
    </p:spTree>
    <p:extLst>
      <p:ext uri="{BB962C8B-B14F-4D97-AF65-F5344CB8AC3E}">
        <p14:creationId xmlns:p14="http://schemas.microsoft.com/office/powerpoint/2010/main" val="601518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31</a:t>
            </a:fld>
            <a:endParaRPr lang="en-US" dirty="0"/>
          </a:p>
        </p:txBody>
      </p:sp>
    </p:spTree>
    <p:extLst>
      <p:ext uri="{BB962C8B-B14F-4D97-AF65-F5344CB8AC3E}">
        <p14:creationId xmlns:p14="http://schemas.microsoft.com/office/powerpoint/2010/main" val="2125366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32</a:t>
            </a:fld>
            <a:endParaRPr lang="en-US" dirty="0"/>
          </a:p>
        </p:txBody>
      </p:sp>
    </p:spTree>
    <p:extLst>
      <p:ext uri="{BB962C8B-B14F-4D97-AF65-F5344CB8AC3E}">
        <p14:creationId xmlns:p14="http://schemas.microsoft.com/office/powerpoint/2010/main" val="58069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3</a:t>
            </a:fld>
            <a:endParaRPr lang="en-US" dirty="0"/>
          </a:p>
        </p:txBody>
      </p:sp>
    </p:spTree>
    <p:extLst>
      <p:ext uri="{BB962C8B-B14F-4D97-AF65-F5344CB8AC3E}">
        <p14:creationId xmlns:p14="http://schemas.microsoft.com/office/powerpoint/2010/main" val="420028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dirty="0"/>
          </a:p>
        </p:txBody>
      </p:sp>
    </p:spTree>
    <p:extLst>
      <p:ext uri="{BB962C8B-B14F-4D97-AF65-F5344CB8AC3E}">
        <p14:creationId xmlns:p14="http://schemas.microsoft.com/office/powerpoint/2010/main" val="3572555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692A7-E8DA-8DCE-3D40-635410DA6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A6784-EAB7-62DB-0A7B-4F1A0EEF8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DD6C3-BC41-3244-10FD-251F4C4F16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5B67BC-88C5-7973-FBF0-D6D5F804F533}"/>
              </a:ext>
            </a:extLst>
          </p:cNvPr>
          <p:cNvSpPr>
            <a:spLocks noGrp="1"/>
          </p:cNvSpPr>
          <p:nvPr>
            <p:ph type="sldNum" sz="quarter" idx="5"/>
          </p:nvPr>
        </p:nvSpPr>
        <p:spPr/>
        <p:txBody>
          <a:bodyPr/>
          <a:lstStyle/>
          <a:p>
            <a:fld id="{54EEB602-95FC-483A-B12D-216A7AD7EA24}" type="slidenum">
              <a:rPr lang="en-US" smtClean="0"/>
              <a:t>5</a:t>
            </a:fld>
            <a:endParaRPr lang="en-US" dirty="0"/>
          </a:p>
        </p:txBody>
      </p:sp>
    </p:spTree>
    <p:extLst>
      <p:ext uri="{BB962C8B-B14F-4D97-AF65-F5344CB8AC3E}">
        <p14:creationId xmlns:p14="http://schemas.microsoft.com/office/powerpoint/2010/main" val="74502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C0A1E-10A1-0198-6684-3B6472268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ED45E-C669-F083-0D56-3F069CADE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AD54D-5219-F07A-899C-716CCEB7EF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570187-AE6A-1AC4-FCE1-A349E6D112D8}"/>
              </a:ext>
            </a:extLst>
          </p:cNvPr>
          <p:cNvSpPr>
            <a:spLocks noGrp="1"/>
          </p:cNvSpPr>
          <p:nvPr>
            <p:ph type="sldNum" sz="quarter" idx="5"/>
          </p:nvPr>
        </p:nvSpPr>
        <p:spPr/>
        <p:txBody>
          <a:bodyPr/>
          <a:lstStyle/>
          <a:p>
            <a:fld id="{54EEB602-95FC-483A-B12D-216A7AD7EA24}" type="slidenum">
              <a:rPr lang="en-US" smtClean="0"/>
              <a:t>6</a:t>
            </a:fld>
            <a:endParaRPr lang="en-US" dirty="0"/>
          </a:p>
        </p:txBody>
      </p:sp>
    </p:spTree>
    <p:extLst>
      <p:ext uri="{BB962C8B-B14F-4D97-AF65-F5344CB8AC3E}">
        <p14:creationId xmlns:p14="http://schemas.microsoft.com/office/powerpoint/2010/main" val="177038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7001F-D3A8-0B0E-C645-1C897728B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C7392-F5C7-018A-E226-B8EBE7962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2EC41-B024-9030-7973-CEF3D968A8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A9ABCE-F926-2806-A032-6903F0038F0F}"/>
              </a:ext>
            </a:extLst>
          </p:cNvPr>
          <p:cNvSpPr>
            <a:spLocks noGrp="1"/>
          </p:cNvSpPr>
          <p:nvPr>
            <p:ph type="sldNum" sz="quarter" idx="5"/>
          </p:nvPr>
        </p:nvSpPr>
        <p:spPr/>
        <p:txBody>
          <a:bodyPr/>
          <a:lstStyle/>
          <a:p>
            <a:fld id="{54EEB602-95FC-483A-B12D-216A7AD7EA24}" type="slidenum">
              <a:rPr lang="en-US" smtClean="0"/>
              <a:t>7</a:t>
            </a:fld>
            <a:endParaRPr lang="en-US" dirty="0"/>
          </a:p>
        </p:txBody>
      </p:sp>
    </p:spTree>
    <p:extLst>
      <p:ext uri="{BB962C8B-B14F-4D97-AF65-F5344CB8AC3E}">
        <p14:creationId xmlns:p14="http://schemas.microsoft.com/office/powerpoint/2010/main" val="1222205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8</a:t>
            </a:fld>
            <a:endParaRPr lang="en-US" dirty="0"/>
          </a:p>
        </p:txBody>
      </p:sp>
    </p:spTree>
    <p:extLst>
      <p:ext uri="{BB962C8B-B14F-4D97-AF65-F5344CB8AC3E}">
        <p14:creationId xmlns:p14="http://schemas.microsoft.com/office/powerpoint/2010/main" val="374389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960E1-F923-308B-1015-5FFA8474C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3E43A-49D4-DBCB-ACB6-18E25CD58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FDF31-8F20-403F-88AA-D8E00DD43F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10E1DE-201B-40BE-B2DF-4E52AB7482CC}"/>
              </a:ext>
            </a:extLst>
          </p:cNvPr>
          <p:cNvSpPr>
            <a:spLocks noGrp="1"/>
          </p:cNvSpPr>
          <p:nvPr>
            <p:ph type="sldNum" sz="quarter" idx="5"/>
          </p:nvPr>
        </p:nvSpPr>
        <p:spPr/>
        <p:txBody>
          <a:bodyPr/>
          <a:lstStyle/>
          <a:p>
            <a:fld id="{54EEB602-95FC-483A-B12D-216A7AD7EA24}" type="slidenum">
              <a:rPr lang="en-US" smtClean="0"/>
              <a:t>9</a:t>
            </a:fld>
            <a:endParaRPr lang="en-US" dirty="0"/>
          </a:p>
        </p:txBody>
      </p:sp>
    </p:spTree>
    <p:extLst>
      <p:ext uri="{BB962C8B-B14F-4D97-AF65-F5344CB8AC3E}">
        <p14:creationId xmlns:p14="http://schemas.microsoft.com/office/powerpoint/2010/main" val="299718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a:t>9/8/20XX</a:t>
            </a:r>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a:t>Presentation Title</a:t>
            </a:r>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233062062"/>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3352365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9/8/20XX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2157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dirty="0"/>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dirty="0"/>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753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 Pictur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1" y="825689"/>
            <a:ext cx="7685728" cy="37415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30" y="825687"/>
            <a:ext cx="5957384" cy="3741551"/>
          </a:xfrm>
        </p:spPr>
        <p:txBody>
          <a:bodyPr tIns="182880" anchor="ctr" anchorCtr="0">
            <a:noAutofit/>
          </a:bodyPr>
          <a:lstStyle>
            <a:lvl1pPr>
              <a:lnSpc>
                <a:spcPct val="100000"/>
              </a:lnSpc>
              <a:defRPr sz="40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36013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p:nvPr>
        </p:nvSpPr>
        <p:spPr>
          <a:xfrm>
            <a:off x="7710836" y="-2"/>
            <a:ext cx="44811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anchor="t">
            <a:noAutofit/>
          </a:bodyPr>
          <a:lstStyle>
            <a:lvl1pPr marL="0" indent="0" algn="ctr">
              <a:buNone/>
              <a:defRPr sz="1400"/>
            </a:lvl1pPr>
          </a:lstStyle>
          <a:p>
            <a:r>
              <a:rPr lang="en-US"/>
              <a:t>Click icon to add picture</a:t>
            </a: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42498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143079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DBF0FB-88D2-4271-BFAF-D129CF8C2F68}"/>
              </a:ext>
              <a:ext uri="{C183D7F6-B498-43B3-948B-1728B52AA6E4}">
                <adec:decorative xmlns:adec="http://schemas.microsoft.com/office/drawing/2017/decorative" val="1"/>
              </a:ext>
            </a:extLst>
          </p:cNvPr>
          <p:cNvSpPr/>
          <p:nvPr userDrawn="1"/>
        </p:nvSpPr>
        <p:spPr>
          <a:xfrm>
            <a:off x="6410325" y="-4078"/>
            <a:ext cx="5787773"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62B807B-6DFA-471C-B675-016416207F0E}"/>
              </a:ext>
              <a:ext uri="{C183D7F6-B498-43B3-948B-1728B52AA6E4}">
                <adec:decorative xmlns:adec="http://schemas.microsoft.com/office/drawing/2017/decorative" val="1"/>
              </a:ext>
            </a:extLst>
          </p:cNvPr>
          <p:cNvSpPr/>
          <p:nvPr userDrawn="1"/>
        </p:nvSpPr>
        <p:spPr>
          <a:xfrm>
            <a:off x="1524" y="1031500"/>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55D4C0-9882-489D-AD77-A9F38B3784A6}"/>
              </a:ext>
              <a:ext uri="{C183D7F6-B498-43B3-948B-1728B52AA6E4}">
                <adec:decorative xmlns:adec="http://schemas.microsoft.com/office/drawing/2017/decorative" val="1"/>
              </a:ext>
            </a:extLst>
          </p:cNvPr>
          <p:cNvSpPr/>
          <p:nvPr userDrawn="1"/>
        </p:nvSpPr>
        <p:spPr>
          <a:xfrm>
            <a:off x="6446677" y="1095508"/>
            <a:ext cx="5742273"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8EC5ED-FCAE-682A-C050-58786819ECD3}"/>
              </a:ext>
            </a:extLst>
          </p:cNvPr>
          <p:cNvSpPr>
            <a:spLocks noGrp="1"/>
          </p:cNvSpPr>
          <p:nvPr>
            <p:ph type="title"/>
          </p:nvPr>
        </p:nvSpPr>
        <p:spPr>
          <a:xfrm>
            <a:off x="6757416" y="1316736"/>
            <a:ext cx="5120640" cy="3392424"/>
          </a:xfrm>
        </p:spPr>
        <p:txBody>
          <a:bodyPr anchor="b"/>
          <a:lstStyle>
            <a:lvl1pPr>
              <a:lnSpc>
                <a:spcPct val="100000"/>
              </a:lnSpc>
              <a:defRPr/>
            </a:lvl1pPr>
          </a:lstStyle>
          <a:p>
            <a:r>
              <a:rPr lang="en-US"/>
              <a:t>Click to edit Master title style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6749828" y="4816366"/>
            <a:ext cx="5125300" cy="1068929"/>
          </a:xfrm>
        </p:spPr>
        <p:txBody>
          <a:bodyPr anchor="t" anchorCtr="0">
            <a:noAutofit/>
          </a:bodyPr>
          <a:lstStyle>
            <a:lvl1pPr marL="0" indent="0">
              <a:lnSpc>
                <a:spcPct val="100000"/>
              </a:lnSpc>
              <a:buNone/>
              <a:defRPr sz="2000" b="0"/>
            </a:lvl1pPr>
          </a:lstStyle>
          <a:p>
            <a:r>
              <a:rPr lang="en-US" sz="2000" dirty="0">
                <a:solidFill>
                  <a:schemeClr val="tx2"/>
                </a:solidFill>
              </a:rPr>
              <a:t>Click to add subtitle</a:t>
            </a:r>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p:nvPr>
        </p:nvSpPr>
        <p:spPr>
          <a:xfrm>
            <a:off x="-6099" y="1095509"/>
            <a:ext cx="6391656" cy="5016892"/>
          </a:xfrm>
        </p:spPr>
        <p:txBody>
          <a:bodyPr anchor="t">
            <a:normAutofit/>
          </a:bodyPr>
          <a:lstStyle>
            <a:lvl1pPr marL="0" indent="0" algn="ctr">
              <a:buNone/>
              <a:defRPr sz="1400"/>
            </a:lvl1pPr>
          </a:lstStyle>
          <a:p>
            <a:r>
              <a:rPr lang="en-US"/>
              <a:t>Click icon to add picture</a:t>
            </a:r>
            <a:endParaRPr lang="en-US" dirty="0"/>
          </a:p>
        </p:txBody>
      </p:sp>
      <p:sp>
        <p:nvSpPr>
          <p:cNvPr id="32" name="Rectangle 31">
            <a:extLst>
              <a:ext uri="{FF2B5EF4-FFF2-40B4-BE49-F238E27FC236}">
                <a16:creationId xmlns:a16="http://schemas.microsoft.com/office/drawing/2014/main" id="{247A5DB4-1ED7-4630-89AF-F1802E44EF89}"/>
              </a:ext>
              <a:ext uri="{C183D7F6-B498-43B3-948B-1728B52AA6E4}">
                <adec:decorative xmlns:adec="http://schemas.microsoft.com/office/drawing/2017/decorative" val="1"/>
              </a:ext>
            </a:extLst>
          </p:cNvPr>
          <p:cNvSpPr/>
          <p:nvPr userDrawn="1"/>
        </p:nvSpPr>
        <p:spPr>
          <a:xfrm>
            <a:off x="0" y="6144405"/>
            <a:ext cx="644667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E5D4012-4107-490F-A369-EA7063242A98}"/>
              </a:ext>
              <a:ext uri="{C183D7F6-B498-43B3-948B-1728B52AA6E4}">
                <adec:decorative xmlns:adec="http://schemas.microsoft.com/office/drawing/2017/decorative" val="1"/>
              </a:ext>
            </a:extLst>
          </p:cNvPr>
          <p:cNvSpPr/>
          <p:nvPr userDrawn="1"/>
        </p:nvSpPr>
        <p:spPr>
          <a:xfrm>
            <a:off x="6446677" y="6167615"/>
            <a:ext cx="5742273"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95C79E2-9EA5-4713-B4AF-0E4572CFFA2F}"/>
              </a:ext>
              <a:ext uri="{C183D7F6-B498-43B3-948B-1728B52AA6E4}">
                <adec:decorative xmlns:adec="http://schemas.microsoft.com/office/drawing/2017/decorative" val="1"/>
              </a:ext>
            </a:extLst>
          </p:cNvPr>
          <p:cNvSpPr/>
          <p:nvPr userDrawn="1"/>
        </p:nvSpPr>
        <p:spPr>
          <a:xfrm>
            <a:off x="1524" y="6112249"/>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74C09E2-06F0-4230-8DAD-A0DBF01F8603}"/>
              </a:ext>
              <a:ext uri="{C183D7F6-B498-43B3-948B-1728B52AA6E4}">
                <adec:decorative xmlns:adec="http://schemas.microsoft.com/office/drawing/2017/decorative" val="1"/>
              </a:ext>
            </a:extLst>
          </p:cNvPr>
          <p:cNvSpPr/>
          <p:nvPr userDrawn="1"/>
        </p:nvSpPr>
        <p:spPr>
          <a:xfrm>
            <a:off x="637949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0742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 Subtitl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8" y="1034477"/>
            <a:ext cx="9380431" cy="2614551"/>
          </a:xfrm>
        </p:spPr>
        <p:txBody>
          <a:bodyPr anchor="b"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EF94ADB5-E70F-B672-CBEB-D8194AEA79D5}"/>
              </a:ext>
            </a:extLst>
          </p:cNvPr>
          <p:cNvSpPr>
            <a:spLocks noGrp="1"/>
          </p:cNvSpPr>
          <p:nvPr>
            <p:ph type="body" sz="quarter" idx="10" hasCustomPrompt="1"/>
          </p:nvPr>
        </p:nvSpPr>
        <p:spPr>
          <a:xfrm>
            <a:off x="1386177" y="3649028"/>
            <a:ext cx="9380431" cy="2164715"/>
          </a:xfrm>
        </p:spPr>
        <p:txBody>
          <a:bodyPr anchor="t"/>
          <a:lstStyle>
            <a:lvl1pPr marL="0" indent="0">
              <a:lnSpc>
                <a:spcPct val="125000"/>
              </a:lnSpc>
              <a:buNone/>
              <a:defRPr lang="en-US" sz="2400" b="0" kern="1200" spc="150" baseline="0" dirty="0" smtClean="0">
                <a:solidFill>
                  <a:schemeClr val="bg1"/>
                </a:solidFill>
                <a:latin typeface="+mn-lt"/>
                <a:ea typeface="+mn-ea"/>
                <a:cs typeface="+mn-cs"/>
              </a:defRPr>
            </a:lvl1pPr>
            <a:lvl2pPr>
              <a:defRPr lang="en-US" sz="2400" b="0" kern="1200" spc="150" baseline="0" dirty="0" smtClean="0">
                <a:solidFill>
                  <a:schemeClr val="bg1"/>
                </a:solidFill>
                <a:latin typeface="+mn-lt"/>
                <a:ea typeface="+mn-ea"/>
                <a:cs typeface="+mn-cs"/>
              </a:defRPr>
            </a:lvl2pPr>
            <a:lvl3pPr>
              <a:defRPr lang="en-US" sz="2400" b="0" kern="1200" spc="150" baseline="0" dirty="0" smtClean="0">
                <a:solidFill>
                  <a:schemeClr val="bg1"/>
                </a:solidFill>
                <a:latin typeface="+mn-lt"/>
                <a:ea typeface="+mn-ea"/>
                <a:cs typeface="+mn-cs"/>
              </a:defRPr>
            </a:lvl3pPr>
            <a:lvl4pPr>
              <a:defRPr lang="en-US" sz="2400" b="0" kern="1200" spc="150" baseline="0" dirty="0" smtClean="0">
                <a:solidFill>
                  <a:schemeClr val="bg1"/>
                </a:solidFill>
                <a:latin typeface="+mn-lt"/>
                <a:ea typeface="+mn-ea"/>
                <a:cs typeface="+mn-cs"/>
              </a:defRPr>
            </a:lvl4pPr>
            <a:lvl5pPr>
              <a:defRPr lang="en-US" sz="2400" b="0" kern="1200" spc="150" baseline="0" dirty="0">
                <a:solidFill>
                  <a:schemeClr val="bg1"/>
                </a:solidFill>
                <a:latin typeface="+mn-lt"/>
                <a:ea typeface="+mn-ea"/>
                <a:cs typeface="+mn-cs"/>
              </a:defRPr>
            </a:lvl5pPr>
          </a:lstStyle>
          <a:p>
            <a:pPr lvl="0"/>
            <a:r>
              <a:rPr lang="en-US" dirty="0"/>
              <a:t>Click to add text</a:t>
            </a:r>
          </a:p>
        </p:txBody>
      </p:sp>
    </p:spTree>
    <p:extLst>
      <p:ext uri="{BB962C8B-B14F-4D97-AF65-F5344CB8AC3E}">
        <p14:creationId xmlns:p14="http://schemas.microsoft.com/office/powerpoint/2010/main" val="1935738827"/>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and 2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796342-0E80-4F8E-9563-9F5EDFC0DDF2}"/>
              </a:ext>
              <a:ext uri="{C183D7F6-B498-43B3-948B-1728B52AA6E4}">
                <adec:decorative xmlns:adec="http://schemas.microsoft.com/office/drawing/2017/decorative" val="1"/>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39B2F5D-C3BA-453E-8F4D-97074F48C7AE}"/>
              </a:ext>
              <a:ext uri="{C183D7F6-B498-43B3-948B-1728B52AA6E4}">
                <adec:decorative xmlns:adec="http://schemas.microsoft.com/office/drawing/2017/decorative" val="1"/>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3752"/>
            <a:ext cx="10013709" cy="103327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15" name="Content Placeholder 2">
            <a:extLst>
              <a:ext uri="{FF2B5EF4-FFF2-40B4-BE49-F238E27FC236}">
                <a16:creationId xmlns:a16="http://schemas.microsoft.com/office/drawing/2014/main" id="{5778233C-CCEC-FC64-A709-616569B37D23}"/>
              </a:ext>
            </a:extLst>
          </p:cNvPr>
          <p:cNvSpPr>
            <a:spLocks noGrp="1"/>
          </p:cNvSpPr>
          <p:nvPr>
            <p:ph sz="quarter" idx="18" hasCustomPrompt="1"/>
          </p:nvPr>
        </p:nvSpPr>
        <p:spPr>
          <a:xfrm>
            <a:off x="1542563" y="502269"/>
            <a:ext cx="4753581"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67FEFA15-354D-6389-9102-922A664A73AE}"/>
              </a:ext>
            </a:extLst>
          </p:cNvPr>
          <p:cNvSpPr>
            <a:spLocks noGrp="1"/>
          </p:cNvSpPr>
          <p:nvPr>
            <p:ph sz="quarter" idx="19" hasCustomPrompt="1"/>
          </p:nvPr>
        </p:nvSpPr>
        <p:spPr>
          <a:xfrm>
            <a:off x="6966630" y="502269"/>
            <a:ext cx="4753581"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D874FDF0-F4BE-433D-86EE-9E1832D4388B}"/>
              </a:ext>
              <a:ext uri="{C183D7F6-B498-43B3-948B-1728B52AA6E4}">
                <adec:decorative xmlns:adec="http://schemas.microsoft.com/office/drawing/2017/decorative" val="1"/>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5DFCD07-1301-45ED-B326-449ECFADE70D}"/>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9" name="Date Placeholder 3">
            <a:extLst>
              <a:ext uri="{FF2B5EF4-FFF2-40B4-BE49-F238E27FC236}">
                <a16:creationId xmlns:a16="http://schemas.microsoft.com/office/drawing/2014/main" id="{57804587-2E59-4D83-B86E-83ADAE4FDC13}"/>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24306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2" name="Content Placeholder 2">
            <a:extLst>
              <a:ext uri="{FF2B5EF4-FFF2-40B4-BE49-F238E27FC236}">
                <a16:creationId xmlns:a16="http://schemas.microsoft.com/office/drawing/2014/main" id="{252AD8E1-37CB-EB1E-9394-A293E1F2107F}"/>
              </a:ext>
            </a:extLst>
          </p:cNvPr>
          <p:cNvSpPr>
            <a:spLocks noGrp="1"/>
          </p:cNvSpPr>
          <p:nvPr>
            <p:ph sz="quarter" idx="18" hasCustomPrompt="1"/>
          </p:nvPr>
        </p:nvSpPr>
        <p:spPr>
          <a:xfrm>
            <a:off x="1542563" y="2590800"/>
            <a:ext cx="6441412"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5B37B294-6F01-986D-E8E5-119AE9A8F2BE}"/>
              </a:ext>
            </a:extLst>
          </p:cNvPr>
          <p:cNvSpPr>
            <a:spLocks noGrp="1"/>
          </p:cNvSpPr>
          <p:nvPr>
            <p:ph sz="quarter" idx="17" hasCustomPrompt="1"/>
          </p:nvPr>
        </p:nvSpPr>
        <p:spPr>
          <a:xfrm>
            <a:off x="8197362" y="2590800"/>
            <a:ext cx="3522849" cy="3718557"/>
          </a:xfrm>
        </p:spPr>
        <p:txBody>
          <a:bodyPr anchor="t">
            <a:normAutofit/>
          </a:bodyPr>
          <a:lstStyle>
            <a:lvl1pPr marL="285750" indent="-285750">
              <a:lnSpc>
                <a:spcPct val="125000"/>
              </a:lnSpc>
              <a:spcAft>
                <a:spcPts val="600"/>
              </a:spcAft>
              <a:buFont typeface="Wingdings" panose="05000000000000000000" pitchFamily="2" charset="2"/>
              <a:buChar char="§"/>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049579" cy="457200"/>
          </a:xfrm>
        </p:spPr>
        <p:txBody>
          <a:bodyPr/>
          <a:lstStyle/>
          <a:p>
            <a:r>
              <a:rPr lang="en-US" dirty="0"/>
              <a:t>Presentation Title</a:t>
            </a:r>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3" name="Date Placeholder 3">
            <a:extLst>
              <a:ext uri="{FF2B5EF4-FFF2-40B4-BE49-F238E27FC236}">
                <a16:creationId xmlns:a16="http://schemas.microsoft.com/office/drawing/2014/main" id="{D0EFA1AD-93FB-148E-CFC6-A6E5D9967406}"/>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Tree>
    <p:extLst>
      <p:ext uri="{BB962C8B-B14F-4D97-AF65-F5344CB8AC3E}">
        <p14:creationId xmlns:p14="http://schemas.microsoft.com/office/powerpoint/2010/main" val="1616477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0" y="0"/>
            <a:ext cx="4016188"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3988518"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4506511" y="1393926"/>
            <a:ext cx="7042570" cy="1626225"/>
          </a:xfrm>
        </p:spPr>
        <p:txBody>
          <a:bodyPr anchor="b" anchorCtr="0">
            <a:noAutofit/>
          </a:bodyPr>
          <a:lstStyle>
            <a:lvl1pPr>
              <a:lnSpc>
                <a:spcPct val="100000"/>
              </a:lnSpc>
              <a:defRPr sz="3200"/>
            </a:lvl1pPr>
          </a:lstStyle>
          <a:p>
            <a:r>
              <a:rPr lang="en-US" dirty="0"/>
              <a:t>Click to add title</a:t>
            </a:r>
          </a:p>
        </p:txBody>
      </p:sp>
      <p:sp>
        <p:nvSpPr>
          <p:cNvPr id="2" name="Content Placeholder 2">
            <a:extLst>
              <a:ext uri="{FF2B5EF4-FFF2-40B4-BE49-F238E27FC236}">
                <a16:creationId xmlns:a16="http://schemas.microsoft.com/office/drawing/2014/main" id="{FEF27B53-079D-232F-8AA5-ED461B34E8D2}"/>
              </a:ext>
            </a:extLst>
          </p:cNvPr>
          <p:cNvSpPr>
            <a:spLocks noGrp="1"/>
          </p:cNvSpPr>
          <p:nvPr>
            <p:ph sz="quarter" idx="16" hasCustomPrompt="1"/>
          </p:nvPr>
        </p:nvSpPr>
        <p:spPr>
          <a:xfrm>
            <a:off x="4506741" y="3153103"/>
            <a:ext cx="7042335" cy="2648312"/>
          </a:xfrm>
        </p:spPr>
        <p:txBody>
          <a:bodyPr anchor="t">
            <a:normAutofit/>
          </a:bodyPr>
          <a:lstStyle>
            <a:lvl1pPr marL="0" indent="0">
              <a:lnSpc>
                <a:spcPct val="125000"/>
              </a:lnSpc>
              <a:spcAft>
                <a:spcPts val="600"/>
              </a:spcAft>
              <a:buNone/>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4041913" y="6144405"/>
            <a:ext cx="8150087" cy="713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0"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3986412"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ooter Placeholder 4">
            <a:extLst>
              <a:ext uri="{FF2B5EF4-FFF2-40B4-BE49-F238E27FC236}">
                <a16:creationId xmlns:a16="http://schemas.microsoft.com/office/drawing/2014/main" id="{4F4FDF97-2780-775F-9416-96F7A90662B2}"/>
              </a:ext>
            </a:extLst>
          </p:cNvPr>
          <p:cNvSpPr>
            <a:spLocks noGrp="1"/>
          </p:cNvSpPr>
          <p:nvPr>
            <p:ph type="ftr" sz="quarter" idx="11"/>
          </p:nvPr>
        </p:nvSpPr>
        <p:spPr>
          <a:xfrm>
            <a:off x="6172202" y="6309360"/>
            <a:ext cx="4280135" cy="457200"/>
          </a:xfrm>
        </p:spPr>
        <p:txBody>
          <a:bodyPr/>
          <a:lstStyle>
            <a:lvl1pPr algn="ctr">
              <a:defRPr>
                <a:effectLst/>
              </a:defRPr>
            </a:lvl1pPr>
          </a:lstStyle>
          <a:p>
            <a:r>
              <a:rPr lang="en-US" dirty="0"/>
              <a:t>Presentation Title</a:t>
            </a:r>
          </a:p>
        </p:txBody>
      </p:sp>
      <p:sp>
        <p:nvSpPr>
          <p:cNvPr id="24" name="Date Placeholder 3">
            <a:extLst>
              <a:ext uri="{FF2B5EF4-FFF2-40B4-BE49-F238E27FC236}">
                <a16:creationId xmlns:a16="http://schemas.microsoft.com/office/drawing/2014/main" id="{A03787D1-4AB7-2166-D4DB-A3878CBB24F1}"/>
              </a:ext>
            </a:extLst>
          </p:cNvPr>
          <p:cNvSpPr>
            <a:spLocks noGrp="1"/>
          </p:cNvSpPr>
          <p:nvPr>
            <p:ph type="dt" sz="half" idx="10"/>
          </p:nvPr>
        </p:nvSpPr>
        <p:spPr>
          <a:xfrm>
            <a:off x="4506511" y="6309360"/>
            <a:ext cx="1513289" cy="457200"/>
          </a:xfrm>
        </p:spPr>
        <p:txBody>
          <a:bodyPr/>
          <a:lstStyle>
            <a:lvl1pPr>
              <a:defRPr>
                <a:effectLst/>
              </a:defRPr>
            </a:lvl1pPr>
          </a:lstStyle>
          <a:p>
            <a:r>
              <a:rPr lang="en-US" dirty="0">
                <a:solidFill>
                  <a:schemeClr val="tx2"/>
                </a:solidFill>
              </a:rPr>
              <a:t>9/8/20XX</a:t>
            </a:r>
            <a:endParaRPr lang="en-US" dirty="0"/>
          </a:p>
        </p:txBody>
      </p:sp>
      <p:sp>
        <p:nvSpPr>
          <p:cNvPr id="25" name="Slide Number Placeholder 5">
            <a:extLst>
              <a:ext uri="{FF2B5EF4-FFF2-40B4-BE49-F238E27FC236}">
                <a16:creationId xmlns:a16="http://schemas.microsoft.com/office/drawing/2014/main" id="{4F8C5CD2-BF99-0846-2E4A-179E6C459F1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81800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and 2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8796342-0E80-4F8E-9563-9F5EDFC0DDF2}"/>
              </a:ext>
              <a:ext uri="{C183D7F6-B498-43B3-948B-1728B52AA6E4}">
                <adec:decorative xmlns:adec="http://schemas.microsoft.com/office/drawing/2017/decorative" val="1"/>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39B2F5D-C3BA-453E-8F4D-97074F48C7AE}"/>
              </a:ext>
              <a:ext uri="{C183D7F6-B498-43B3-948B-1728B52AA6E4}">
                <adec:decorative xmlns:adec="http://schemas.microsoft.com/office/drawing/2017/decorative" val="1"/>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3752"/>
            <a:ext cx="10013709" cy="103327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6" name="Rectangle 5">
            <a:extLst>
              <a:ext uri="{FF2B5EF4-FFF2-40B4-BE49-F238E27FC236}">
                <a16:creationId xmlns:a16="http://schemas.microsoft.com/office/drawing/2014/main" id="{D874FDF0-F4BE-433D-86EE-9E1832D4388B}"/>
              </a:ext>
              <a:ext uri="{C183D7F6-B498-43B3-948B-1728B52AA6E4}">
                <adec:decorative xmlns:adec="http://schemas.microsoft.com/office/drawing/2017/decorative" val="1"/>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5DFCD07-1301-45ED-B326-449ECFADE70D}"/>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9F875EEC-3E6C-5B97-FFE8-0D1ECAAAE98A}"/>
              </a:ext>
            </a:extLst>
          </p:cNvPr>
          <p:cNvSpPr>
            <a:spLocks noGrp="1"/>
          </p:cNvSpPr>
          <p:nvPr>
            <p:ph sz="quarter" idx="14" hasCustomPrompt="1"/>
          </p:nvPr>
        </p:nvSpPr>
        <p:spPr>
          <a:xfrm>
            <a:off x="1535372" y="462243"/>
            <a:ext cx="3098425" cy="3866324"/>
          </a:xfrm>
        </p:spPr>
        <p:txBody>
          <a:bodyPr anchor="t">
            <a:normAutofit/>
          </a:bodyPr>
          <a:lstStyle>
            <a:lvl1pPr marL="0" indent="0">
              <a:lnSpc>
                <a:spcPct val="125000"/>
              </a:lnSpc>
              <a:spcAft>
                <a:spcPts val="600"/>
              </a:spcAft>
              <a:buNone/>
              <a:defRPr sz="1800" b="0"/>
            </a:lvl1pPr>
            <a:lvl2pPr marL="281178" indent="0">
              <a:lnSpc>
                <a:spcPct val="125000"/>
              </a:lnSpc>
              <a:spcAft>
                <a:spcPts val="600"/>
              </a:spcAft>
              <a:buNone/>
              <a:defRPr sz="1800"/>
            </a:lvl2pPr>
            <a:lvl3pPr marL="566928" indent="0">
              <a:lnSpc>
                <a:spcPct val="125000"/>
              </a:lnSpc>
              <a:spcAft>
                <a:spcPts val="600"/>
              </a:spcAft>
              <a:buNone/>
              <a:defRPr sz="1800"/>
            </a:lvl3pPr>
            <a:lvl4pPr marL="850392" indent="0">
              <a:lnSpc>
                <a:spcPct val="125000"/>
              </a:lnSpc>
              <a:spcAft>
                <a:spcPts val="600"/>
              </a:spcAft>
              <a:buNone/>
              <a:defRPr sz="1800"/>
            </a:lvl4pPr>
            <a:lvl5pPr marL="1133856" indent="0">
              <a:lnSpc>
                <a:spcPct val="125000"/>
              </a:lnSpc>
              <a:spcAft>
                <a:spcPts val="600"/>
              </a:spcAft>
              <a:buNone/>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able Placeholder 7">
            <a:extLst>
              <a:ext uri="{FF2B5EF4-FFF2-40B4-BE49-F238E27FC236}">
                <a16:creationId xmlns:a16="http://schemas.microsoft.com/office/drawing/2014/main" id="{0C5070DA-50C2-065D-00B0-3B12070D77E7}"/>
              </a:ext>
            </a:extLst>
          </p:cNvPr>
          <p:cNvSpPr>
            <a:spLocks noGrp="1"/>
          </p:cNvSpPr>
          <p:nvPr>
            <p:ph type="tbl" sz="quarter" idx="15"/>
          </p:nvPr>
        </p:nvSpPr>
        <p:spPr>
          <a:xfrm>
            <a:off x="5075238" y="461735"/>
            <a:ext cx="6473842" cy="3867150"/>
          </a:xfrm>
        </p:spPr>
        <p:txBody>
          <a:bodyPr anchor="t"/>
          <a:lstStyle>
            <a:lvl1pPr marL="0" indent="0" algn="ctr">
              <a:buNone/>
              <a:defRPr/>
            </a:lvl1pPr>
          </a:lstStyle>
          <a:p>
            <a:r>
              <a:rPr lang="en-US"/>
              <a:t>Click icon to add table</a:t>
            </a:r>
            <a:endParaRPr lang="en-US" dirty="0"/>
          </a:p>
        </p:txBody>
      </p:sp>
      <p:sp>
        <p:nvSpPr>
          <p:cNvPr id="15" name="Date Placeholder 3">
            <a:extLst>
              <a:ext uri="{FF2B5EF4-FFF2-40B4-BE49-F238E27FC236}">
                <a16:creationId xmlns:a16="http://schemas.microsoft.com/office/drawing/2014/main" id="{2F8DD265-980F-4708-EDDF-3130F434AC9D}"/>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89583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2084944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0"/>
            <a:ext cx="12192000" cy="1351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5E19795B-1103-80EF-6098-1E8371D07DB8}"/>
              </a:ext>
            </a:extLst>
          </p:cNvPr>
          <p:cNvSpPr>
            <a:spLocks noGrp="1"/>
          </p:cNvSpPr>
          <p:nvPr>
            <p:ph type="title" hasCustomPrompt="1"/>
          </p:nvPr>
        </p:nvSpPr>
        <p:spPr>
          <a:xfrm>
            <a:off x="648935" y="91439"/>
            <a:ext cx="10900146" cy="1168739"/>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hasCustomPrompt="1"/>
          </p:nvPr>
        </p:nvSpPr>
        <p:spPr>
          <a:xfrm>
            <a:off x="648935" y="1646102"/>
            <a:ext cx="3819652" cy="4160520"/>
          </a:xfrm>
        </p:spPr>
        <p:txBody>
          <a:bodyPr anchor="t">
            <a:normAutofit/>
          </a:bodyPr>
          <a:lstStyle>
            <a:lvl1pPr>
              <a:lnSpc>
                <a:spcPct val="125000"/>
              </a:lnSpc>
              <a:spcAft>
                <a:spcPts val="600"/>
              </a:spcAft>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dirty="0"/>
              <a:t>9/8/20XX</a:t>
            </a:r>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2E94D0A7-4358-49BF-96EE-8DEB6F4DCF56}"/>
              </a:ext>
            </a:extLst>
          </p:cNvPr>
          <p:cNvSpPr>
            <a:spLocks noGrp="1"/>
          </p:cNvSpPr>
          <p:nvPr>
            <p:ph sz="quarter" idx="19" hasCustomPrompt="1"/>
          </p:nvPr>
        </p:nvSpPr>
        <p:spPr>
          <a:xfrm>
            <a:off x="4679661" y="1646102"/>
            <a:ext cx="6863403" cy="4160520"/>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736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4" name="Table Placeholder 3">
            <a:extLst>
              <a:ext uri="{FF2B5EF4-FFF2-40B4-BE49-F238E27FC236}">
                <a16:creationId xmlns:a16="http://schemas.microsoft.com/office/drawing/2014/main" id="{74D0E84D-2B51-9F8D-82CE-C086143DC605}"/>
              </a:ext>
            </a:extLst>
          </p:cNvPr>
          <p:cNvSpPr>
            <a:spLocks noGrp="1"/>
          </p:cNvSpPr>
          <p:nvPr>
            <p:ph type="tbl" sz="quarter" idx="14"/>
          </p:nvPr>
        </p:nvSpPr>
        <p:spPr>
          <a:xfrm>
            <a:off x="1630363" y="2757951"/>
            <a:ext cx="9918700" cy="3387579"/>
          </a:xfrm>
        </p:spPr>
        <p:txBody>
          <a:bodyPr anchor="t"/>
          <a:lstStyle>
            <a:lvl1pPr marL="0" indent="0" algn="ctr">
              <a:buNone/>
              <a:defRPr/>
            </a:lvl1pPr>
          </a:lstStyle>
          <a:p>
            <a:r>
              <a:rPr lang="en-US"/>
              <a:t>Click icon to add table</a:t>
            </a:r>
            <a:endParaRPr lang="en-US" dirty="0"/>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a:extLst>
              <a:ext uri="{FF2B5EF4-FFF2-40B4-BE49-F238E27FC236}">
                <a16:creationId xmlns:a16="http://schemas.microsoft.com/office/drawing/2014/main" id="{0DB9557B-D9D3-4FA9-2D64-D2F91957D2FC}"/>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16" name="Slide Number Placeholder 5">
            <a:extLst>
              <a:ext uri="{FF2B5EF4-FFF2-40B4-BE49-F238E27FC236}">
                <a16:creationId xmlns:a16="http://schemas.microsoft.com/office/drawing/2014/main" id="{3BC3F5B3-7690-C0DA-4084-5EFE50E8C162}"/>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7" name="Date Placeholder 3">
            <a:extLst>
              <a:ext uri="{FF2B5EF4-FFF2-40B4-BE49-F238E27FC236}">
                <a16:creationId xmlns:a16="http://schemas.microsoft.com/office/drawing/2014/main" id="{99E56FFE-09D7-3078-C9E8-DFE8CF68AAD5}"/>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Tree>
    <p:extLst>
      <p:ext uri="{BB962C8B-B14F-4D97-AF65-F5344CB8AC3E}">
        <p14:creationId xmlns:p14="http://schemas.microsoft.com/office/powerpoint/2010/main" val="2434033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848455"/>
            <a:ext cx="5102365" cy="2601914"/>
          </a:xfrm>
        </p:spPr>
        <p:txBody>
          <a:bodyPr tIns="182880" anchor="ctr" anchorCtr="0">
            <a:noAutofit/>
          </a:bodyPr>
          <a:lstStyle>
            <a:lvl1pPr>
              <a:lnSpc>
                <a:spcPct val="100000"/>
              </a:lnSpc>
              <a:defRPr sz="3200" cap="all" baseline="0">
                <a:solidFill>
                  <a:schemeClr val="bg1"/>
                </a:solidFill>
              </a:defRPr>
            </a:lvl1pPr>
          </a:lstStyle>
          <a:p>
            <a:r>
              <a:rPr lang="en-US" dirty="0">
                <a:solidFill>
                  <a:schemeClr val="bg1"/>
                </a:solidFill>
              </a:rPr>
              <a:t>CLICK TO ADD TITLE</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ctr">
            <a:normAutofit/>
          </a:bodyPr>
          <a:lstStyle>
            <a:lvl1pPr marL="0" indent="0">
              <a:lnSpc>
                <a:spcPct val="100000"/>
              </a:lnSpc>
              <a:spcAft>
                <a:spcPts val="600"/>
              </a:spcAft>
              <a:buNone/>
              <a:defRPr sz="1800" b="0"/>
            </a:lvl1pPr>
          </a:lstStyle>
          <a:p>
            <a:r>
              <a:rPr lang="en-US" dirty="0"/>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a:lstStyle>
            <a:lvl1pPr>
              <a:defRPr lang="en-US" sz="1200" kern="1200" spc="150" baseline="0" dirty="0">
                <a:solidFill>
                  <a:schemeClr val="tx1">
                    <a:lumMod val="75000"/>
                    <a:lumOff val="25000"/>
                  </a:schemeClr>
                </a:solidFill>
                <a:latin typeface="+mj-lt"/>
                <a:ea typeface="+mn-ea"/>
                <a:cs typeface="+mn-cs"/>
              </a:defRPr>
            </a:lvl1pPr>
          </a:lstStyle>
          <a:p>
            <a:r>
              <a:rPr lang="en-US" dirty="0"/>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a:lstStyle/>
          <a:p>
            <a:r>
              <a:rPr lang="en-US" dirty="0"/>
              <a:t>9/8/20XX</a:t>
            </a:r>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2" name="Rectangle 1">
            <a:extLst>
              <a:ext uri="{FF2B5EF4-FFF2-40B4-BE49-F238E27FC236}">
                <a16:creationId xmlns:a16="http://schemas.microsoft.com/office/drawing/2014/main" id="{50557ABF-B75C-BD78-1A04-E483A57A9491}"/>
              </a:ext>
              <a:ext uri="{C183D7F6-B498-43B3-948B-1728B52AA6E4}">
                <adec:decorative xmlns:adec="http://schemas.microsoft.com/office/drawing/2017/decorative" val="1"/>
              </a:ext>
            </a:extLst>
          </p:cNvPr>
          <p:cNvSpPr/>
          <p:nvPr userDrawn="1"/>
        </p:nvSpPr>
        <p:spPr>
          <a:xfrm>
            <a:off x="1067712" y="0"/>
            <a:ext cx="5728216" cy="845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1838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475391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a:t>9/8/20XX</a:t>
            </a:r>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534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87585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15215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7/2/2025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 useBgFill="1">
        <p:nvSpPr>
          <p:cNvPr id="6" name="Rectangle 5">
            <a:extLst>
              <a:ext uri="{FF2B5EF4-FFF2-40B4-BE49-F238E27FC236}">
                <a16:creationId xmlns:a16="http://schemas.microsoft.com/office/drawing/2014/main" id="{94837D5C-EE88-BE2B-5940-6A8E20CAEEC6}"/>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D6331A-AE6C-3009-DDD4-1671FF7E0F3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8D7D28B-DE67-0B99-CDEB-A037FFC568ED}"/>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8B9F3E3-6134-5423-F75E-B36E71A65278}"/>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1F677F-A1EC-4CDA-E80E-4B369546515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F1E2C06-C49E-A5AA-07A3-D134EFA3D29E}"/>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2BA39D8-E4F7-CD36-B80A-49D228C0FCA3}"/>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06F4721-4B2C-0638-8409-054F6738EAF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78947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a:t>9/8/20XX</a:t>
            </a:r>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38225541"/>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a:t>9/8/20XX</a:t>
            </a:r>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Presentation Title</a:t>
            </a:r>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04140893"/>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a:t>9/8/20XX</a:t>
            </a:r>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Presentation Title</a:t>
            </a:r>
            <a:endParaRPr lang="en-US" dirty="0"/>
          </a:p>
        </p:txBody>
      </p:sp>
    </p:spTree>
    <p:extLst>
      <p:ext uri="{BB962C8B-B14F-4D97-AF65-F5344CB8AC3E}">
        <p14:creationId xmlns:p14="http://schemas.microsoft.com/office/powerpoint/2010/main" val="137063196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9/8/20XX</a:t>
            </a:r>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5489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682" r:id="rId23"/>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p:txBody>
          <a:bodyPr vert="horz" lIns="109728" tIns="109728" rIns="109728" bIns="91440" rtlCol="0" anchor="ctr">
            <a:normAutofit/>
          </a:bodyPr>
          <a:lstStyle/>
          <a:p>
            <a:r>
              <a:rPr lang="en-US" dirty="0"/>
              <a:t>Energy – EPI</a:t>
            </a:r>
            <a:br>
              <a:rPr lang="en-US" dirty="0"/>
            </a:br>
            <a:r>
              <a:rPr lang="en-US" sz="3600" dirty="0">
                <a:solidFill>
                  <a:schemeClr val="accent3">
                    <a:lumMod val="20000"/>
                    <a:lumOff val="80000"/>
                  </a:schemeClr>
                </a:solidFill>
                <a:latin typeface="ADLaM Display" panose="02010000000000000000" pitchFamily="2" charset="0"/>
                <a:ea typeface="ADLaM Display" panose="02010000000000000000" pitchFamily="2" charset="0"/>
                <a:cs typeface="ADLaM Display" panose="02010000000000000000" pitchFamily="2" charset="0"/>
              </a:rPr>
              <a:t>Training</a:t>
            </a:r>
            <a:endParaRPr lang="en-US" dirty="0">
              <a:solidFill>
                <a:schemeClr val="accent3">
                  <a:lumMod val="20000"/>
                  <a:lumOff val="80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TextBox 1">
            <a:extLst>
              <a:ext uri="{FF2B5EF4-FFF2-40B4-BE49-F238E27FC236}">
                <a16:creationId xmlns:a16="http://schemas.microsoft.com/office/drawing/2014/main" id="{8E6CE6FD-C6FE-323E-F6E7-5BD28B9C78D7}"/>
              </a:ext>
            </a:extLst>
          </p:cNvPr>
          <p:cNvSpPr txBox="1"/>
          <p:nvPr/>
        </p:nvSpPr>
        <p:spPr>
          <a:xfrm>
            <a:off x="6413326" y="6200384"/>
            <a:ext cx="4822520" cy="584775"/>
          </a:xfrm>
          <a:prstGeom prst="rect">
            <a:avLst/>
          </a:prstGeom>
          <a:noFill/>
        </p:spPr>
        <p:txBody>
          <a:bodyPr wrap="square" rtlCol="0">
            <a:spAutoFit/>
          </a:bodyPr>
          <a:lstStyle/>
          <a:p>
            <a:pPr algn="ctr"/>
            <a:r>
              <a:rPr lang="en-US" dirty="0">
                <a:latin typeface="Amasis MT Pro Black" panose="02040A04050005020304" pitchFamily="18" charset="0"/>
              </a:rPr>
              <a:t>HSBIA</a:t>
            </a:r>
            <a:r>
              <a:rPr lang="en-US" dirty="0"/>
              <a:t> </a:t>
            </a:r>
          </a:p>
          <a:p>
            <a:r>
              <a:rPr lang="en-US" sz="1400" i="1" dirty="0">
                <a:solidFill>
                  <a:schemeClr val="accent1"/>
                </a:solidFill>
              </a:rPr>
              <a:t>(Human Services Business information and Analytics)</a:t>
            </a:r>
            <a:endParaRPr lang="en-US" i="1" dirty="0">
              <a:solidFill>
                <a:schemeClr val="accent1"/>
              </a:solidFill>
            </a:endParaRPr>
          </a:p>
        </p:txBody>
      </p:sp>
    </p:spTree>
    <p:extLst>
      <p:ext uri="{BB962C8B-B14F-4D97-AF65-F5344CB8AC3E}">
        <p14:creationId xmlns:p14="http://schemas.microsoft.com/office/powerpoint/2010/main" val="232390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49017306-9DE9-B46D-9792-2B6C597AA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5FC9DB-9051-0977-F8F1-D63A08062978}"/>
              </a:ext>
            </a:extLst>
          </p:cNvPr>
          <p:cNvSpPr>
            <a:spLocks noGrp="1"/>
          </p:cNvSpPr>
          <p:nvPr>
            <p:ph type="title"/>
          </p:nvPr>
        </p:nvSpPr>
        <p:spPr>
          <a:xfrm>
            <a:off x="1957425" y="4626591"/>
            <a:ext cx="9682619" cy="1221560"/>
          </a:xfrm>
        </p:spPr>
        <p:txBody>
          <a:bodyPr vert="horz" lIns="109728" tIns="109728" rIns="109728" bIns="91440" rtlCol="0" anchor="b">
            <a:noAutofit/>
          </a:bodyPr>
          <a:lstStyle/>
          <a:p>
            <a:pPr>
              <a:lnSpc>
                <a:spcPct val="115000"/>
              </a:lnSpc>
            </a:pPr>
            <a:r>
              <a:rPr lang="en-US" sz="1800" b="0" cap="all" dirty="0"/>
              <a:t>The Application </a:t>
            </a:r>
            <a:r>
              <a:rPr lang="en-US" sz="1800" b="0" cap="all" dirty="0">
                <a:solidFill>
                  <a:schemeClr val="accent2">
                    <a:lumMod val="60000"/>
                    <a:lumOff val="40000"/>
                  </a:schemeClr>
                </a:solidFill>
              </a:rPr>
              <a:t>Reference</a:t>
            </a:r>
            <a:r>
              <a:rPr lang="en-US" sz="1800" b="0" cap="all" dirty="0"/>
              <a:t> is the Energy Application Number </a:t>
            </a:r>
            <a:br>
              <a:rPr lang="en-US" sz="1800" b="0" cap="all" dirty="0"/>
            </a:br>
            <a:r>
              <a:rPr lang="en-US" sz="1800" b="0" cap="all" dirty="0"/>
              <a:t>              (</a:t>
            </a:r>
            <a:r>
              <a:rPr lang="en-US" sz="1800" b="0" cap="all" dirty="0">
                <a:solidFill>
                  <a:srgbClr val="FF0000"/>
                </a:solidFill>
              </a:rPr>
              <a:t>NOT</a:t>
            </a:r>
            <a:r>
              <a:rPr lang="en-US" sz="1800" b="0" cap="all" dirty="0"/>
              <a:t> THE ENERGY INCOME SUPPORT).</a:t>
            </a:r>
          </a:p>
        </p:txBody>
      </p:sp>
      <p:pic>
        <p:nvPicPr>
          <p:cNvPr id="3" name="Picture 2">
            <a:extLst>
              <a:ext uri="{FF2B5EF4-FFF2-40B4-BE49-F238E27FC236}">
                <a16:creationId xmlns:a16="http://schemas.microsoft.com/office/drawing/2014/main" id="{E2771BDF-0924-530C-2935-95C88F435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517" y="1"/>
            <a:ext cx="11201900" cy="4626590"/>
          </a:xfrm>
          <a:prstGeom prst="rect">
            <a:avLst/>
          </a:prstGeom>
        </p:spPr>
      </p:pic>
    </p:spTree>
    <p:extLst>
      <p:ext uri="{BB962C8B-B14F-4D97-AF65-F5344CB8AC3E}">
        <p14:creationId xmlns:p14="http://schemas.microsoft.com/office/powerpoint/2010/main" val="2158169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sz="1800" dirty="0"/>
              <a:t>The </a:t>
            </a:r>
            <a:r>
              <a:rPr lang="en-US" sz="1800" dirty="0">
                <a:solidFill>
                  <a:schemeClr val="accent3">
                    <a:lumMod val="60000"/>
                    <a:lumOff val="40000"/>
                  </a:schemeClr>
                </a:solidFill>
              </a:rPr>
              <a:t>Payment Request Date </a:t>
            </a:r>
            <a:r>
              <a:rPr lang="en-US" sz="1800" dirty="0"/>
              <a:t>is the </a:t>
            </a:r>
            <a:r>
              <a:rPr lang="en-US" sz="1800" dirty="0">
                <a:solidFill>
                  <a:schemeClr val="accent3">
                    <a:lumMod val="60000"/>
                    <a:lumOff val="40000"/>
                  </a:schemeClr>
                </a:solidFill>
              </a:rPr>
              <a:t>Payment Request Creation Date </a:t>
            </a:r>
            <a:r>
              <a:rPr lang="en-US" sz="1800" dirty="0"/>
              <a:t>which is found on the Energy Application&gt;Programs&gt;Inline Page&gt;Eligibility&gt;Payment Request Creation Date</a:t>
            </a:r>
            <a:endParaRPr lang="en-US" dirty="0"/>
          </a:p>
        </p:txBody>
      </p:sp>
      <p:sp>
        <p:nvSpPr>
          <p:cNvPr id="4" name="Content Placeholder 3">
            <a:extLst>
              <a:ext uri="{FF2B5EF4-FFF2-40B4-BE49-F238E27FC236}">
                <a16:creationId xmlns:a16="http://schemas.microsoft.com/office/drawing/2014/main" id="{4B1BF1AC-C624-2AD2-DA0F-335AB7BA2CA8}"/>
              </a:ext>
            </a:extLst>
          </p:cNvPr>
          <p:cNvSpPr>
            <a:spLocks noGrp="1"/>
          </p:cNvSpPr>
          <p:nvPr>
            <p:ph sz="quarter" idx="17"/>
          </p:nvPr>
        </p:nvSpPr>
        <p:spPr>
          <a:xfrm>
            <a:off x="8543891" y="3041737"/>
            <a:ext cx="3522849" cy="3718557"/>
          </a:xfrm>
        </p:spPr>
        <p:txBody>
          <a:bodyPr>
            <a:normAutofit/>
          </a:bodyPr>
          <a:lstStyle/>
          <a:p>
            <a:pPr marL="0" indent="0" algn="ctr">
              <a:buNone/>
            </a:pPr>
            <a:r>
              <a:rPr lang="en-US" sz="1600" dirty="0">
                <a:latin typeface="ADLaM Display" panose="02010000000000000000" pitchFamily="2" charset="0"/>
                <a:ea typeface="ADLaM Display" panose="02010000000000000000" pitchFamily="2" charset="0"/>
                <a:cs typeface="ADLaM Display" panose="02010000000000000000" pitchFamily="2" charset="0"/>
              </a:rPr>
              <a:t>The Payment Request Date will be automatically populated as the start and end date of the Overpayment Period </a:t>
            </a:r>
          </a:p>
          <a:p>
            <a:pPr marL="0" indent="0" algn="ctr">
              <a:buNone/>
            </a:pPr>
            <a:r>
              <a:rPr lang="en-US" sz="1600" b="1" i="1" dirty="0">
                <a:solidFill>
                  <a:schemeClr val="accent6">
                    <a:lumMod val="50000"/>
                  </a:schemeClr>
                </a:solidFill>
              </a:rPr>
              <a:t>(it is the same date)</a:t>
            </a:r>
            <a:endParaRPr lang="en-US" b="1" i="1" dirty="0">
              <a:solidFill>
                <a:schemeClr val="accent6">
                  <a:lumMod val="50000"/>
                </a:schemeClr>
              </a:solidFill>
            </a:endParaRPr>
          </a:p>
        </p:txBody>
      </p:sp>
      <p:pic>
        <p:nvPicPr>
          <p:cNvPr id="5" name="Content Placeholder 4">
            <a:extLst>
              <a:ext uri="{FF2B5EF4-FFF2-40B4-BE49-F238E27FC236}">
                <a16:creationId xmlns:a16="http://schemas.microsoft.com/office/drawing/2014/main" id="{2235D092-EBCC-15D2-5F35-DBA93D7FDB68}"/>
              </a:ext>
            </a:extLst>
          </p:cNvPr>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a:xfrm>
            <a:off x="1067932" y="2640904"/>
            <a:ext cx="7378540" cy="3457185"/>
          </a:xfrm>
          <a:prstGeom prst="rect">
            <a:avLst/>
          </a:prstGeom>
        </p:spPr>
      </p:pic>
    </p:spTree>
    <p:extLst>
      <p:ext uri="{BB962C8B-B14F-4D97-AF65-F5344CB8AC3E}">
        <p14:creationId xmlns:p14="http://schemas.microsoft.com/office/powerpoint/2010/main" val="2225637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648934" y="91439"/>
            <a:ext cx="11363525" cy="1168739"/>
          </a:xfrm>
        </p:spPr>
        <p:txBody>
          <a:bodyPr/>
          <a:lstStyle/>
          <a:p>
            <a:pPr algn="ctr"/>
            <a:r>
              <a:rPr lang="en-US" sz="2400" dirty="0"/>
              <a:t>The Program is a dropdown for </a:t>
            </a:r>
            <a:r>
              <a:rPr lang="en-US" sz="2400" dirty="0">
                <a:solidFill>
                  <a:schemeClr val="accent4">
                    <a:lumMod val="60000"/>
                    <a:lumOff val="40000"/>
                  </a:schemeClr>
                </a:solidFill>
              </a:rPr>
              <a:t>CIP</a:t>
            </a:r>
            <a:r>
              <a:rPr lang="en-US" sz="2400" dirty="0"/>
              <a:t> or </a:t>
            </a:r>
            <a:r>
              <a:rPr lang="en-US" sz="2400" dirty="0">
                <a:solidFill>
                  <a:schemeClr val="accent4">
                    <a:lumMod val="60000"/>
                    <a:lumOff val="40000"/>
                  </a:schemeClr>
                </a:solidFill>
              </a:rPr>
              <a:t>LIEAP</a:t>
            </a:r>
            <a:endParaRPr lang="en-US" sz="2400" dirty="0"/>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4"/>
          </p:nvPr>
        </p:nvSpPr>
        <p:spPr>
          <a:xfrm>
            <a:off x="298206" y="2360085"/>
            <a:ext cx="3819652" cy="4160520"/>
          </a:xfrm>
        </p:spPr>
        <p:txBody>
          <a:bodyPr>
            <a:normAutofit/>
          </a:bodyPr>
          <a:lstStyle/>
          <a:p>
            <a:r>
              <a:rPr lang="en-US" b="1" dirty="0">
                <a:solidFill>
                  <a:schemeClr val="accent6">
                    <a:lumMod val="50000"/>
                  </a:schemeClr>
                </a:solidFill>
              </a:rPr>
              <a:t>The following must be true to prevent an error message upon clicking "Search" to continue to the next step of the wizard:</a:t>
            </a:r>
          </a:p>
        </p:txBody>
      </p:sp>
      <p:sp>
        <p:nvSpPr>
          <p:cNvPr id="7" name="Content Placeholder 6">
            <a:extLst>
              <a:ext uri="{FF2B5EF4-FFF2-40B4-BE49-F238E27FC236}">
                <a16:creationId xmlns:a16="http://schemas.microsoft.com/office/drawing/2014/main" id="{7078F1DC-7EF8-5514-E97B-D47663F284D3}"/>
              </a:ext>
            </a:extLst>
          </p:cNvPr>
          <p:cNvSpPr>
            <a:spLocks noGrp="1"/>
          </p:cNvSpPr>
          <p:nvPr>
            <p:ph sz="quarter" idx="19"/>
          </p:nvPr>
        </p:nvSpPr>
        <p:spPr>
          <a:xfrm>
            <a:off x="4679661" y="1503123"/>
            <a:ext cx="6863403" cy="4534422"/>
          </a:xfrm>
        </p:spPr>
        <p:txBody>
          <a:bodyPr>
            <a:normAutofit/>
          </a:bodyPr>
          <a:lstStyle/>
          <a:p>
            <a:pPr marL="171450" indent="-171450">
              <a:buFont typeface="Wingdings" panose="05000000000000000000" pitchFamily="2" charset="2"/>
              <a:buChar char="ü"/>
            </a:pPr>
            <a:r>
              <a:rPr lang="en-US" sz="1400" dirty="0">
                <a:solidFill>
                  <a:schemeClr val="accent6">
                    <a:lumMod val="50000"/>
                  </a:schemeClr>
                </a:solidFill>
              </a:rPr>
              <a:t>The Application Reference must match an Energy Application and be the Application linked to the Investigation Case</a:t>
            </a:r>
          </a:p>
          <a:p>
            <a:pPr marL="171450" indent="-171450">
              <a:buFont typeface="Wingdings" panose="05000000000000000000" pitchFamily="2" charset="2"/>
              <a:buChar char="ü"/>
            </a:pPr>
            <a:r>
              <a:rPr lang="en-US" sz="1400" dirty="0">
                <a:solidFill>
                  <a:schemeClr val="accent6">
                    <a:lumMod val="50000"/>
                  </a:schemeClr>
                </a:solidFill>
              </a:rPr>
              <a:t>The Payment Request Date cannot be older than 12 months or a future date. </a:t>
            </a:r>
          </a:p>
          <a:p>
            <a:pPr marL="171450" indent="-171450">
              <a:buFont typeface="Wingdings" panose="05000000000000000000" pitchFamily="2" charset="2"/>
              <a:buChar char="ü"/>
            </a:pPr>
            <a:r>
              <a:rPr lang="en-US" sz="1400" dirty="0">
                <a:solidFill>
                  <a:schemeClr val="accent6">
                    <a:lumMod val="50000"/>
                  </a:schemeClr>
                </a:solidFill>
              </a:rPr>
              <a:t>The Payment Status (see previous screenshot) on the linked Application must be Pledge Payment Issued</a:t>
            </a:r>
          </a:p>
          <a:p>
            <a:pPr marL="171450" indent="-171450">
              <a:buFont typeface="Wingdings" panose="05000000000000000000" pitchFamily="2" charset="2"/>
              <a:buChar char="ü"/>
            </a:pPr>
            <a:r>
              <a:rPr lang="en-US" sz="1400" dirty="0">
                <a:solidFill>
                  <a:schemeClr val="accent6">
                    <a:lumMod val="50000"/>
                  </a:schemeClr>
                </a:solidFill>
              </a:rPr>
              <a:t>The Payment has not been included in an Overpayment already</a:t>
            </a:r>
          </a:p>
          <a:p>
            <a:pPr marL="171450" indent="-171450">
              <a:buFont typeface="Wingdings" panose="05000000000000000000" pitchFamily="2" charset="2"/>
              <a:buChar char="ü"/>
            </a:pPr>
            <a:r>
              <a:rPr lang="en-US" sz="1400" dirty="0">
                <a:solidFill>
                  <a:schemeClr val="accent6">
                    <a:lumMod val="50000"/>
                  </a:schemeClr>
                </a:solidFill>
              </a:rPr>
              <a:t>The Payment Amount cannot be $0 (see previous screenshot) </a:t>
            </a:r>
          </a:p>
          <a:p>
            <a:pPr marL="171450" indent="-171450">
              <a:buFont typeface="Wingdings" panose="05000000000000000000" pitchFamily="2" charset="2"/>
              <a:buChar char="ü"/>
            </a:pPr>
            <a:r>
              <a:rPr lang="en-US" sz="1400" dirty="0">
                <a:solidFill>
                  <a:schemeClr val="accent6">
                    <a:lumMod val="50000"/>
                  </a:schemeClr>
                </a:solidFill>
              </a:rPr>
              <a:t>The Payment must be issued from the County that is assigned to the PIIC (see above screenshot-Energy Provider)</a:t>
            </a:r>
          </a:p>
        </p:txBody>
      </p:sp>
    </p:spTree>
    <p:extLst>
      <p:ext uri="{BB962C8B-B14F-4D97-AF65-F5344CB8AC3E}">
        <p14:creationId xmlns:p14="http://schemas.microsoft.com/office/powerpoint/2010/main" val="4153247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C3FC7F7-2A75-CCCF-1FAB-9D74558EAAD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2" name="Rectangle 11">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95508"/>
            <a:ext cx="4668819"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4AB8D1-9558-591B-BA74-B47BCE9F443B}"/>
              </a:ext>
            </a:extLst>
          </p:cNvPr>
          <p:cNvSpPr>
            <a:spLocks noGrp="1"/>
          </p:cNvSpPr>
          <p:nvPr>
            <p:ph type="title"/>
          </p:nvPr>
        </p:nvSpPr>
        <p:spPr>
          <a:xfrm>
            <a:off x="463825" y="1709530"/>
            <a:ext cx="3992288" cy="3100465"/>
          </a:xfrm>
        </p:spPr>
        <p:txBody>
          <a:bodyPr vert="horz" lIns="109728" tIns="109728" rIns="109728" bIns="91440" rtlCol="0" anchor="b">
            <a:normAutofit fontScale="90000"/>
          </a:bodyPr>
          <a:lstStyle/>
          <a:p>
            <a:pPr algn="ctr">
              <a:lnSpc>
                <a:spcPct val="115000"/>
              </a:lnSpc>
            </a:pPr>
            <a:r>
              <a:rPr lang="en-US" sz="2000" cap="all" dirty="0"/>
              <a:t>If all are true </a:t>
            </a:r>
            <a:br>
              <a:rPr lang="en-US" sz="2000" cap="all" dirty="0"/>
            </a:br>
            <a:r>
              <a:rPr lang="en-US" sz="1600" i="1" cap="all" dirty="0"/>
              <a:t>(on previous screenshot)</a:t>
            </a:r>
            <a:r>
              <a:rPr lang="en-US" sz="2000" cap="all" dirty="0"/>
              <a:t>, upon clicking "</a:t>
            </a:r>
            <a:r>
              <a:rPr lang="en-US" sz="2000" cap="all" dirty="0">
                <a:solidFill>
                  <a:schemeClr val="accent3">
                    <a:lumMod val="40000"/>
                    <a:lumOff val="60000"/>
                  </a:schemeClr>
                </a:solidFill>
              </a:rPr>
              <a:t>Search</a:t>
            </a:r>
            <a:r>
              <a:rPr lang="en-US" sz="2000" cap="all" dirty="0"/>
              <a:t>" any matching payments will display and can be selected for choosing the </a:t>
            </a:r>
            <a:r>
              <a:rPr lang="en-US" sz="2000" cap="all" dirty="0">
                <a:solidFill>
                  <a:schemeClr val="accent2">
                    <a:lumMod val="60000"/>
                    <a:lumOff val="40000"/>
                  </a:schemeClr>
                </a:solidFill>
              </a:rPr>
              <a:t>overpayment</a:t>
            </a:r>
            <a:endParaRPr lang="en-US" sz="2000" cap="all" dirty="0"/>
          </a:p>
        </p:txBody>
      </p:sp>
      <p:sp>
        <p:nvSpPr>
          <p:cNvPr id="18" name="Rectangle 17">
            <a:extLst>
              <a:ext uri="{FF2B5EF4-FFF2-40B4-BE49-F238E27FC236}">
                <a16:creationId xmlns:a16="http://schemas.microsoft.com/office/drawing/2014/main" id="{BBD49B71-B686-4DFD-93AD-40CB19B62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2066" y="0"/>
            <a:ext cx="7519934"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 email&#10;&#10;AI-generated content may be incorrect.">
            <a:extLst>
              <a:ext uri="{FF2B5EF4-FFF2-40B4-BE49-F238E27FC236}">
                <a16:creationId xmlns:a16="http://schemas.microsoft.com/office/drawing/2014/main" id="{8D7B5E5B-835B-8920-BE07-A25754B60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285" y="1631741"/>
            <a:ext cx="6236248" cy="3944427"/>
          </a:xfrm>
          <a:prstGeom prst="rect">
            <a:avLst/>
          </a:prstGeom>
        </p:spPr>
      </p:pic>
      <p:sp>
        <p:nvSpPr>
          <p:cNvPr id="20" name="Rectangle 19">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653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08BE62B-C42D-29D5-C107-20065A209428}"/>
              </a:ext>
            </a:extLst>
          </p:cNvPr>
          <p:cNvSpPr txBox="1"/>
          <p:nvPr/>
        </p:nvSpPr>
        <p:spPr>
          <a:xfrm>
            <a:off x="6096000" y="5974915"/>
            <a:ext cx="5678466" cy="646331"/>
          </a:xfrm>
          <a:prstGeom prst="rect">
            <a:avLst/>
          </a:prstGeom>
          <a:noFill/>
        </p:spPr>
        <p:txBody>
          <a:bodyPr wrap="square" rtlCol="0">
            <a:spAutoFit/>
          </a:bodyPr>
          <a:lstStyle/>
          <a:p>
            <a:r>
              <a:rPr lang="en-US" dirty="0">
                <a:solidFill>
                  <a:schemeClr val="accent2">
                    <a:lumMod val="50000"/>
                  </a:schemeClr>
                </a:solidFill>
              </a:rPr>
              <a:t>Users can select one or more Payments to add to the Overpayment Details</a:t>
            </a:r>
          </a:p>
        </p:txBody>
      </p:sp>
    </p:spTree>
    <p:extLst>
      <p:ext uri="{BB962C8B-B14F-4D97-AF65-F5344CB8AC3E}">
        <p14:creationId xmlns:p14="http://schemas.microsoft.com/office/powerpoint/2010/main" val="2055386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96F5885-772D-6A5C-09DC-16B6F4204D1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2" name="Rectangle 11">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B725BC23-E0DD-4037-B2B8-7B6FA6454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99EE120-2D35-4A48-BAAE-238F986A1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2F9EAC-0C70-441C-AC78-65174C28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1740090"/>
            <a:ext cx="7765922" cy="44275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A726D-5B4C-A0A7-03A5-539585A24785}"/>
              </a:ext>
            </a:extLst>
          </p:cNvPr>
          <p:cNvSpPr>
            <a:spLocks noGrp="1"/>
          </p:cNvSpPr>
          <p:nvPr>
            <p:ph type="title"/>
          </p:nvPr>
        </p:nvSpPr>
        <p:spPr>
          <a:xfrm>
            <a:off x="127491" y="2028969"/>
            <a:ext cx="4139089" cy="3085301"/>
          </a:xfrm>
        </p:spPr>
        <p:txBody>
          <a:bodyPr vert="horz" lIns="109728" tIns="109728" rIns="109728" bIns="91440" rtlCol="0" anchor="b">
            <a:normAutofit/>
          </a:bodyPr>
          <a:lstStyle/>
          <a:p>
            <a:pPr algn="ctr">
              <a:lnSpc>
                <a:spcPct val="115000"/>
              </a:lnSpc>
            </a:pPr>
            <a:r>
              <a:rPr lang="en-US" sz="2000" b="0" cap="all" dirty="0">
                <a:solidFill>
                  <a:schemeClr val="tx1">
                    <a:lumMod val="75000"/>
                    <a:lumOff val="25000"/>
                  </a:schemeClr>
                </a:solidFill>
              </a:rPr>
              <a:t>clicking </a:t>
            </a:r>
            <a:r>
              <a:rPr lang="en-US" sz="2000" cap="all" dirty="0">
                <a:solidFill>
                  <a:srgbClr val="FFC000"/>
                </a:solidFill>
              </a:rPr>
              <a:t>Next</a:t>
            </a:r>
            <a:r>
              <a:rPr lang="en-US" sz="2000" b="0" cap="all" dirty="0">
                <a:solidFill>
                  <a:schemeClr val="tx1">
                    <a:lumMod val="75000"/>
                    <a:lumOff val="25000"/>
                  </a:schemeClr>
                </a:solidFill>
              </a:rPr>
              <a:t>, users will be required to enter the Pending Claim Type </a:t>
            </a:r>
            <a:br>
              <a:rPr lang="en-US" sz="2000" b="0" cap="all" dirty="0">
                <a:solidFill>
                  <a:schemeClr val="tx1">
                    <a:lumMod val="75000"/>
                    <a:lumOff val="25000"/>
                  </a:schemeClr>
                </a:solidFill>
              </a:rPr>
            </a:br>
            <a:r>
              <a:rPr lang="en-US" sz="2000" b="0" cap="all" dirty="0">
                <a:solidFill>
                  <a:schemeClr val="accent3">
                    <a:lumMod val="75000"/>
                  </a:schemeClr>
                </a:solidFill>
              </a:rPr>
              <a:t>Agency Error(AE) </a:t>
            </a:r>
            <a:r>
              <a:rPr lang="en-US" sz="2000" b="0" cap="all" dirty="0">
                <a:solidFill>
                  <a:schemeClr val="tx1">
                    <a:lumMod val="75000"/>
                    <a:lumOff val="25000"/>
                  </a:schemeClr>
                </a:solidFill>
              </a:rPr>
              <a:t>or </a:t>
            </a:r>
            <a:r>
              <a:rPr lang="en-US" sz="2000" b="0" cap="all" dirty="0">
                <a:solidFill>
                  <a:schemeClr val="accent3">
                    <a:lumMod val="75000"/>
                  </a:schemeClr>
                </a:solidFill>
              </a:rPr>
              <a:t>Inadvertent Household Error (IHE)</a:t>
            </a:r>
          </a:p>
        </p:txBody>
      </p:sp>
      <p:sp>
        <p:nvSpPr>
          <p:cNvPr id="20" name="Rectangle 19">
            <a:extLst>
              <a:ext uri="{FF2B5EF4-FFF2-40B4-BE49-F238E27FC236}">
                <a16:creationId xmlns:a16="http://schemas.microsoft.com/office/drawing/2014/main" id="{0D48F6B8-EF56-4340-982E-F4D6F5DC2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C596C40-FEA6-4867-853D-CF37DE3B6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9" y="6167615"/>
            <a:ext cx="12192001"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DC7C5E2-274E-49A3-A8E0-46A5B8CAC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6CF8D2C-9E01-48EC-8DDF-8A1FF60AE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90E5E1-AE0C-1F19-4318-8C3536653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484" y="2085869"/>
            <a:ext cx="6083250" cy="3823760"/>
          </a:xfrm>
          <a:prstGeom prst="rect">
            <a:avLst/>
          </a:prstGeom>
        </p:spPr>
      </p:pic>
    </p:spTree>
    <p:extLst>
      <p:ext uri="{BB962C8B-B14F-4D97-AF65-F5344CB8AC3E}">
        <p14:creationId xmlns:p14="http://schemas.microsoft.com/office/powerpoint/2010/main" val="2103316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053B954-4E34-307A-62F5-840E4AC2C99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2" name="Rectangle 11">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1500"/>
            <a:ext cx="7534656" cy="51129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4078"/>
            <a:ext cx="4641096"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3AA805-7F1A-6A17-9B89-7BF62B9FA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 y="713595"/>
            <a:ext cx="5972630" cy="2986314"/>
          </a:xfrm>
          <a:prstGeom prst="rect">
            <a:avLst/>
          </a:prstGeom>
        </p:spPr>
      </p:pic>
      <p:sp>
        <p:nvSpPr>
          <p:cNvPr id="22" name="Rectangle 21">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7" y="1095508"/>
            <a:ext cx="4606533"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7B2F38-CB73-1EB7-EA24-848B7544F4CC}"/>
              </a:ext>
            </a:extLst>
          </p:cNvPr>
          <p:cNvSpPr>
            <a:spLocks noGrp="1"/>
          </p:cNvSpPr>
          <p:nvPr>
            <p:ph type="title"/>
          </p:nvPr>
        </p:nvSpPr>
        <p:spPr>
          <a:xfrm>
            <a:off x="7767099" y="2902295"/>
            <a:ext cx="4241745" cy="2528515"/>
          </a:xfrm>
        </p:spPr>
        <p:txBody>
          <a:bodyPr vert="horz" lIns="109728" tIns="109728" rIns="109728" bIns="91440" rtlCol="0" anchor="b">
            <a:normAutofit fontScale="90000"/>
          </a:bodyPr>
          <a:lstStyle/>
          <a:p>
            <a:pPr marL="285750" indent="-285750">
              <a:lnSpc>
                <a:spcPct val="115000"/>
              </a:lnSpc>
            </a:pPr>
            <a:br>
              <a:rPr lang="en-US" sz="1200" b="0" cap="all" dirty="0"/>
            </a:br>
            <a:br>
              <a:rPr lang="en-US" sz="1200" b="0" cap="all" dirty="0"/>
            </a:br>
            <a:r>
              <a:rPr lang="en-US" sz="1200" b="0" cap="all" dirty="0"/>
              <a:t>If Agency Error was selected as the Claim Type, the </a:t>
            </a:r>
            <a:r>
              <a:rPr lang="en-US" sz="1200" b="0" cap="all" dirty="0">
                <a:solidFill>
                  <a:schemeClr val="accent3">
                    <a:lumMod val="60000"/>
                    <a:lumOff val="40000"/>
                  </a:schemeClr>
                </a:solidFill>
              </a:rPr>
              <a:t>AE</a:t>
            </a:r>
            <a:r>
              <a:rPr lang="en-US" sz="1200" b="0" cap="all" dirty="0"/>
              <a:t> type must be selected (</a:t>
            </a:r>
            <a:r>
              <a:rPr lang="en-US" sz="1200" b="0" cap="all" dirty="0">
                <a:solidFill>
                  <a:schemeClr val="accent3">
                    <a:lumMod val="60000"/>
                    <a:lumOff val="40000"/>
                  </a:schemeClr>
                </a:solidFill>
              </a:rPr>
              <a:t>State</a:t>
            </a:r>
            <a:r>
              <a:rPr lang="en-US" sz="1200" b="0" cap="all" dirty="0"/>
              <a:t> or </a:t>
            </a:r>
            <a:r>
              <a:rPr lang="en-US" sz="1200" b="0" cap="all" dirty="0">
                <a:solidFill>
                  <a:schemeClr val="accent3">
                    <a:lumMod val="60000"/>
                    <a:lumOff val="40000"/>
                  </a:schemeClr>
                </a:solidFill>
              </a:rPr>
              <a:t>County</a:t>
            </a:r>
            <a:r>
              <a:rPr lang="en-US" sz="1200" b="0" cap="all" dirty="0"/>
              <a:t>)</a:t>
            </a:r>
            <a:br>
              <a:rPr lang="en-US" sz="1200" b="0" cap="all" dirty="0"/>
            </a:br>
            <a:br>
              <a:rPr lang="en-US" sz="1200" b="0" cap="all" dirty="0"/>
            </a:br>
            <a:r>
              <a:rPr lang="en-US" sz="1200" b="0" cap="all" dirty="0"/>
              <a:t>The Overpayment Amount </a:t>
            </a:r>
            <a:r>
              <a:rPr lang="en-US" sz="1200" b="0" cap="all" dirty="0">
                <a:solidFill>
                  <a:srgbClr val="FFC000"/>
                </a:solidFill>
              </a:rPr>
              <a:t>cannot</a:t>
            </a:r>
            <a:r>
              <a:rPr lang="en-US" sz="1200" b="0" cap="all" dirty="0"/>
              <a:t> be more than the total benefit issued.</a:t>
            </a:r>
            <a:br>
              <a:rPr lang="en-US" sz="1200" b="0" cap="all" dirty="0"/>
            </a:br>
            <a:br>
              <a:rPr lang="en-US" sz="1200" b="0" cap="all" dirty="0"/>
            </a:br>
            <a:r>
              <a:rPr lang="en-US" sz="1200" b="0" cap="all" dirty="0"/>
              <a:t>The Overpayment Period </a:t>
            </a:r>
            <a:r>
              <a:rPr lang="en-US" sz="1200" b="0" cap="all" dirty="0">
                <a:solidFill>
                  <a:srgbClr val="FFC000"/>
                </a:solidFill>
              </a:rPr>
              <a:t>must</a:t>
            </a:r>
            <a:r>
              <a:rPr lang="en-US" sz="1200" b="0" cap="all" dirty="0"/>
              <a:t> be within </a:t>
            </a:r>
            <a:r>
              <a:rPr lang="en-US" sz="1200" b="0" cap="all" dirty="0">
                <a:solidFill>
                  <a:srgbClr val="FFC000"/>
                </a:solidFill>
              </a:rPr>
              <a:t>12</a:t>
            </a:r>
            <a:r>
              <a:rPr lang="en-US" sz="1200" b="0" cap="all" dirty="0"/>
              <a:t> months of the date the claim is being established.</a:t>
            </a:r>
            <a:br>
              <a:rPr lang="en-US" sz="1200" b="0" cap="all" dirty="0"/>
            </a:br>
            <a:br>
              <a:rPr lang="en-US" sz="1200" b="0" cap="all" dirty="0"/>
            </a:br>
            <a:r>
              <a:rPr lang="en-US" sz="1200" b="0" cap="all" dirty="0"/>
              <a:t>Only one Program (</a:t>
            </a:r>
            <a:r>
              <a:rPr lang="en-US" sz="1200" b="0" cap="all" dirty="0">
                <a:solidFill>
                  <a:schemeClr val="accent3">
                    <a:lumMod val="60000"/>
                    <a:lumOff val="40000"/>
                  </a:schemeClr>
                </a:solidFill>
              </a:rPr>
              <a:t>CIP</a:t>
            </a:r>
            <a:r>
              <a:rPr lang="en-US" sz="1200" b="0" cap="all" dirty="0"/>
              <a:t> or </a:t>
            </a:r>
            <a:r>
              <a:rPr lang="en-US" sz="1200" b="0" cap="all" dirty="0">
                <a:solidFill>
                  <a:schemeClr val="accent3">
                    <a:lumMod val="60000"/>
                    <a:lumOff val="40000"/>
                  </a:schemeClr>
                </a:solidFill>
              </a:rPr>
              <a:t>LIEAP</a:t>
            </a:r>
            <a:r>
              <a:rPr lang="en-US" sz="1200" b="0" cap="all" dirty="0"/>
              <a:t>) can be selected. If the Investigation includes both a CIP and LIEAP payment, </a:t>
            </a:r>
            <a:r>
              <a:rPr lang="en-US" sz="1200" b="0" cap="all" dirty="0">
                <a:solidFill>
                  <a:srgbClr val="FFC000"/>
                </a:solidFill>
              </a:rPr>
              <a:t>two</a:t>
            </a:r>
            <a:r>
              <a:rPr lang="en-US" sz="1200" b="0" cap="all" dirty="0"/>
              <a:t> claims need to be created.</a:t>
            </a:r>
            <a:br>
              <a:rPr lang="en-US" sz="1200" b="0" cap="all" dirty="0"/>
            </a:br>
            <a:br>
              <a:rPr lang="en-US" sz="1200" b="0" cap="all" dirty="0"/>
            </a:br>
            <a:r>
              <a:rPr lang="en-US" sz="1200" b="0" cap="all" dirty="0">
                <a:solidFill>
                  <a:schemeClr val="accent3">
                    <a:lumMod val="60000"/>
                    <a:lumOff val="40000"/>
                  </a:schemeClr>
                </a:solidFill>
              </a:rPr>
              <a:t>SROP’s</a:t>
            </a:r>
            <a:r>
              <a:rPr lang="en-US" sz="1200" b="0" cap="all" dirty="0"/>
              <a:t> must be created by </a:t>
            </a:r>
            <a:r>
              <a:rPr lang="en-US" sz="1200" b="0" cap="all" dirty="0">
                <a:solidFill>
                  <a:schemeClr val="accent3">
                    <a:lumMod val="60000"/>
                    <a:lumOff val="40000"/>
                  </a:schemeClr>
                </a:solidFill>
              </a:rPr>
              <a:t>State Staff</a:t>
            </a:r>
            <a:r>
              <a:rPr lang="en-US" sz="1200" b="0" cap="all" dirty="0"/>
              <a:t>.</a:t>
            </a:r>
            <a:br>
              <a:rPr lang="en-US" sz="1200" b="0" cap="all" dirty="0"/>
            </a:br>
            <a:endParaRPr lang="en-US" sz="1200" b="0" cap="all" dirty="0"/>
          </a:p>
        </p:txBody>
      </p:sp>
      <p:sp>
        <p:nvSpPr>
          <p:cNvPr id="24" name="Rectangle 23">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E662AA-0B7B-D81D-B3B0-19AC564955DF}"/>
              </a:ext>
            </a:extLst>
          </p:cNvPr>
          <p:cNvSpPr txBox="1"/>
          <p:nvPr/>
        </p:nvSpPr>
        <p:spPr>
          <a:xfrm>
            <a:off x="1544433" y="268195"/>
            <a:ext cx="4809993" cy="646331"/>
          </a:xfrm>
          <a:prstGeom prst="rect">
            <a:avLst/>
          </a:prstGeom>
          <a:noFill/>
        </p:spPr>
        <p:txBody>
          <a:bodyPr wrap="square" rtlCol="0">
            <a:spAutoFit/>
          </a:bodyPr>
          <a:lstStyle/>
          <a:p>
            <a:r>
              <a:rPr lang="en-US" cap="all"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rPr>
              <a:t>CROp’s &amp; SROP’S can be created. </a:t>
            </a:r>
            <a:br>
              <a:rPr lang="en-US" cap="all"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rPr>
            </a:br>
            <a:endParaRPr lang="en-US"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5" name="Picture 2">
            <a:extLst>
              <a:ext uri="{FF2B5EF4-FFF2-40B4-BE49-F238E27FC236}">
                <a16:creationId xmlns:a16="http://schemas.microsoft.com/office/drawing/2014/main" id="{C548C6FE-1640-A7BE-0036-7B065E594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300" y="3851154"/>
            <a:ext cx="6753664" cy="298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84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1405783" y="2561905"/>
            <a:ext cx="9380431" cy="1294135"/>
          </a:xfrm>
        </p:spPr>
        <p:txBody>
          <a:bodyPr vert="horz" lIns="109728" tIns="109728" rIns="109728" bIns="91440" rtlCol="0" anchor="b">
            <a:normAutofit/>
          </a:bodyPr>
          <a:lstStyle/>
          <a:p>
            <a:r>
              <a:rPr lang="en-US" dirty="0">
                <a:solidFill>
                  <a:schemeClr val="accent1">
                    <a:lumMod val="60000"/>
                    <a:lumOff val="40000"/>
                  </a:schemeClr>
                </a:solidFill>
                <a:latin typeface="Aharoni" panose="02010803020104030203" pitchFamily="2" charset="-79"/>
                <a:cs typeface="Aharoni" panose="02010803020104030203" pitchFamily="2" charset="-79"/>
              </a:rPr>
              <a:t>PLC and Financials</a:t>
            </a:r>
          </a:p>
        </p:txBody>
      </p:sp>
      <p:sp>
        <p:nvSpPr>
          <p:cNvPr id="6" name="Text Placeholder 5">
            <a:extLst>
              <a:ext uri="{FF2B5EF4-FFF2-40B4-BE49-F238E27FC236}">
                <a16:creationId xmlns:a16="http://schemas.microsoft.com/office/drawing/2014/main" id="{7C94F61A-46C1-B831-7EC4-687DF1C757C5}"/>
              </a:ext>
            </a:extLst>
          </p:cNvPr>
          <p:cNvSpPr>
            <a:spLocks noGrp="1"/>
          </p:cNvSpPr>
          <p:nvPr>
            <p:ph type="body" sz="quarter" idx="10"/>
          </p:nvPr>
        </p:nvSpPr>
        <p:spPr>
          <a:xfrm>
            <a:off x="1405784" y="1479548"/>
            <a:ext cx="9380431" cy="2164715"/>
          </a:xfrm>
        </p:spPr>
        <p:txBody>
          <a:bodyPr/>
          <a:lstStyle/>
          <a:p>
            <a:r>
              <a:rPr lang="en-US" dirty="0">
                <a:solidFill>
                  <a:schemeClr val="accent3">
                    <a:lumMod val="40000"/>
                    <a:lumOff val="60000"/>
                  </a:schemeClr>
                </a:solidFill>
                <a:latin typeface="Gill Sans Nova Ultra Bold" panose="020B0B02020104020203" pitchFamily="34" charset="0"/>
              </a:rPr>
              <a:t>Energy</a:t>
            </a:r>
          </a:p>
        </p:txBody>
      </p:sp>
    </p:spTree>
    <p:extLst>
      <p:ext uri="{BB962C8B-B14F-4D97-AF65-F5344CB8AC3E}">
        <p14:creationId xmlns:p14="http://schemas.microsoft.com/office/powerpoint/2010/main" val="3111549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13B3F-2F2D-3CD7-9826-4610DD6D7179}"/>
            </a:ext>
          </a:extLst>
        </p:cNvPr>
        <p:cNvGrpSpPr/>
        <p:nvPr/>
      </p:nvGrpSpPr>
      <p:grpSpPr>
        <a:xfrm>
          <a:off x="0" y="0"/>
          <a:ext cx="0" cy="0"/>
          <a:chOff x="0" y="0"/>
          <a:chExt cx="0" cy="0"/>
        </a:xfrm>
      </p:grpSpPr>
      <p:pic>
        <p:nvPicPr>
          <p:cNvPr id="41" name="Picture Placeholder 40" descr="Yellow envelope">
            <a:extLst>
              <a:ext uri="{FF2B5EF4-FFF2-40B4-BE49-F238E27FC236}">
                <a16:creationId xmlns:a16="http://schemas.microsoft.com/office/drawing/2014/main" id="{724F90E1-B9FA-0916-3914-532FF4E886E1}"/>
              </a:ext>
            </a:extLst>
          </p:cNvPr>
          <p:cNvPicPr>
            <a:picLocks noGrp="1" noChangeAspect="1"/>
          </p:cNvPicPr>
          <p:nvPr>
            <p:ph type="pic" sz="quarter" idx="13"/>
          </p:nvPr>
        </p:nvPicPr>
        <p:blipFill>
          <a:blip r:embed="rId3"/>
          <a:srcRect l="1013" r="1013"/>
          <a:stretch/>
        </p:blipFill>
        <p:spPr/>
      </p:pic>
      <p:sp>
        <p:nvSpPr>
          <p:cNvPr id="2" name="TextBox 1">
            <a:extLst>
              <a:ext uri="{FF2B5EF4-FFF2-40B4-BE49-F238E27FC236}">
                <a16:creationId xmlns:a16="http://schemas.microsoft.com/office/drawing/2014/main" id="{20C096A3-4C7E-BB35-BBE3-DA029BECD198}"/>
              </a:ext>
            </a:extLst>
          </p:cNvPr>
          <p:cNvSpPr txBox="1"/>
          <p:nvPr/>
        </p:nvSpPr>
        <p:spPr>
          <a:xfrm>
            <a:off x="1656590" y="4997885"/>
            <a:ext cx="5195147" cy="1538883"/>
          </a:xfrm>
          <a:prstGeom prst="rect">
            <a:avLst/>
          </a:prstGeom>
          <a:noFill/>
        </p:spPr>
        <p:txBody>
          <a:bodyPr wrap="square" rtlCol="0">
            <a:spAutoFit/>
          </a:bodyPr>
          <a:lstStyle/>
          <a:p>
            <a:pPr algn="ctr"/>
            <a:r>
              <a:rPr lang="en-US" sz="2000" cap="all" dirty="0">
                <a:solidFill>
                  <a:schemeClr val="accent1">
                    <a:lumMod val="50000"/>
                  </a:schemeClr>
                </a:solidFill>
              </a:rPr>
              <a:t>Upon Creation of an IHE PLC</a:t>
            </a:r>
          </a:p>
          <a:p>
            <a:pPr algn="ctr"/>
            <a:r>
              <a:rPr lang="en-US" sz="2000" cap="all" dirty="0">
                <a:solidFill>
                  <a:schemeClr val="accent1">
                    <a:lumMod val="50000"/>
                  </a:schemeClr>
                </a:solidFill>
              </a:rPr>
              <a:t> a DSS-8179 Energy </a:t>
            </a:r>
          </a:p>
          <a:p>
            <a:pPr algn="ctr"/>
            <a:r>
              <a:rPr lang="en-US" sz="2000" cap="all" dirty="0">
                <a:solidFill>
                  <a:schemeClr val="accent1">
                    <a:lumMod val="50000"/>
                  </a:schemeClr>
                </a:solidFill>
              </a:rPr>
              <a:t>Notice </a:t>
            </a:r>
            <a:r>
              <a:rPr lang="en-US" sz="1600" cap="all" dirty="0">
                <a:solidFill>
                  <a:schemeClr val="accent1">
                    <a:lumMod val="50000"/>
                  </a:schemeClr>
                </a:solidFill>
              </a:rPr>
              <a:t>(LOI) </a:t>
            </a:r>
            <a:r>
              <a:rPr lang="en-US" sz="2000" cap="all" dirty="0">
                <a:solidFill>
                  <a:schemeClr val="accent1">
                    <a:lumMod val="50000"/>
                  </a:schemeClr>
                </a:solidFill>
              </a:rPr>
              <a:t>of Overpayment </a:t>
            </a:r>
          </a:p>
          <a:p>
            <a:pPr algn="ctr"/>
            <a:r>
              <a:rPr lang="en-US" sz="2000" cap="all" dirty="0">
                <a:solidFill>
                  <a:schemeClr val="accent1">
                    <a:lumMod val="50000"/>
                  </a:schemeClr>
                </a:solidFill>
              </a:rPr>
              <a:t>will be system generated </a:t>
            </a:r>
          </a:p>
          <a:p>
            <a:pPr algn="ctr"/>
            <a:r>
              <a:rPr lang="en-US" sz="1400" i="1" cap="all" dirty="0">
                <a:solidFill>
                  <a:schemeClr val="accent1">
                    <a:lumMod val="50000"/>
                  </a:schemeClr>
                </a:solidFill>
              </a:rPr>
              <a:t>(like other programs)</a:t>
            </a:r>
            <a:endParaRPr lang="en-US" sz="2000" dirty="0">
              <a:solidFill>
                <a:schemeClr val="accent1">
                  <a:lumMod val="50000"/>
                </a:schemeClr>
              </a:solidFill>
            </a:endParaRPr>
          </a:p>
        </p:txBody>
      </p:sp>
      <p:pic>
        <p:nvPicPr>
          <p:cNvPr id="3" name="Picture 2">
            <a:extLst>
              <a:ext uri="{FF2B5EF4-FFF2-40B4-BE49-F238E27FC236}">
                <a16:creationId xmlns:a16="http://schemas.microsoft.com/office/drawing/2014/main" id="{65948C12-174B-4180-CD95-2F379008B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87" y="1209558"/>
            <a:ext cx="7447318" cy="2798770"/>
          </a:xfrm>
          <a:prstGeom prst="rect">
            <a:avLst/>
          </a:prstGeom>
        </p:spPr>
      </p:pic>
    </p:spTree>
    <p:extLst>
      <p:ext uri="{BB962C8B-B14F-4D97-AF65-F5344CB8AC3E}">
        <p14:creationId xmlns:p14="http://schemas.microsoft.com/office/powerpoint/2010/main" val="153862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6" name="Rectangle 15">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1898F1-33E8-9B6F-E415-160A5FEAA356}"/>
              </a:ext>
            </a:extLst>
          </p:cNvPr>
          <p:cNvSpPr>
            <a:spLocks noGrp="1"/>
          </p:cNvSpPr>
          <p:nvPr>
            <p:ph type="title"/>
          </p:nvPr>
        </p:nvSpPr>
        <p:spPr>
          <a:xfrm>
            <a:off x="995229" y="1246470"/>
            <a:ext cx="5800698" cy="2173433"/>
          </a:xfrm>
        </p:spPr>
        <p:txBody>
          <a:bodyPr vert="horz" lIns="109728" tIns="109728" rIns="109728" bIns="91440" rtlCol="0" anchor="ctr">
            <a:noAutofit/>
          </a:bodyPr>
          <a:lstStyle/>
          <a:p>
            <a:pPr>
              <a:lnSpc>
                <a:spcPct val="115000"/>
              </a:lnSpc>
            </a:pPr>
            <a:r>
              <a:rPr lang="en-US" sz="1100" b="0" cap="all" dirty="0">
                <a:solidFill>
                  <a:schemeClr val="bg1"/>
                </a:solidFill>
              </a:rPr>
              <a:t>Most screens in the PLC will look and function like other programs. </a:t>
            </a:r>
            <a:br>
              <a:rPr lang="en-US" sz="1100" b="0" cap="all" dirty="0">
                <a:solidFill>
                  <a:schemeClr val="bg1"/>
                </a:solidFill>
              </a:rPr>
            </a:br>
            <a:br>
              <a:rPr lang="en-US" sz="1100" b="0" cap="all" dirty="0">
                <a:solidFill>
                  <a:schemeClr val="bg1"/>
                </a:solidFill>
              </a:rPr>
            </a:br>
            <a:r>
              <a:rPr lang="en-US" sz="1100" b="0" cap="all" dirty="0">
                <a:solidFill>
                  <a:schemeClr val="bg1"/>
                </a:solidFill>
              </a:rPr>
              <a:t>The Financials screen has an additional tab (PLC&gt;Financials&gt;Fund Transactions)</a:t>
            </a:r>
            <a:br>
              <a:rPr lang="en-US" sz="1100" b="0" cap="all" dirty="0">
                <a:solidFill>
                  <a:schemeClr val="bg1"/>
                </a:solidFill>
              </a:rPr>
            </a:br>
            <a:br>
              <a:rPr lang="en-US" sz="1100" b="0" cap="all" dirty="0">
                <a:solidFill>
                  <a:schemeClr val="bg1"/>
                </a:solidFill>
              </a:rPr>
            </a:br>
            <a:r>
              <a:rPr lang="en-US" sz="1100" b="0" cap="all" dirty="0">
                <a:solidFill>
                  <a:schemeClr val="bg1"/>
                </a:solidFill>
              </a:rPr>
              <a:t>This tab will list the Fund Source, Fiscal Year, Overpayment Amount (original overpayment amount) and Current Balance (after payments)</a:t>
            </a:r>
            <a:br>
              <a:rPr lang="en-US" sz="1100" b="0" cap="all" dirty="0">
                <a:solidFill>
                  <a:schemeClr val="bg1"/>
                </a:solidFill>
              </a:rPr>
            </a:br>
            <a:br>
              <a:rPr lang="en-US" sz="1100" b="0" cap="all" dirty="0">
                <a:solidFill>
                  <a:schemeClr val="bg1"/>
                </a:solidFill>
              </a:rPr>
            </a:br>
            <a:r>
              <a:rPr lang="en-US" sz="1100" b="0" cap="all" dirty="0">
                <a:solidFill>
                  <a:schemeClr val="bg1"/>
                </a:solidFill>
              </a:rPr>
              <a:t>This information is system generated and cannot be changed or edited. </a:t>
            </a:r>
            <a:br>
              <a:rPr lang="en-US" sz="1100" b="0" cap="all" dirty="0">
                <a:solidFill>
                  <a:schemeClr val="bg1"/>
                </a:solidFill>
              </a:rPr>
            </a:br>
            <a:br>
              <a:rPr lang="en-US" sz="1100" b="0" cap="all" dirty="0">
                <a:solidFill>
                  <a:schemeClr val="bg1"/>
                </a:solidFill>
              </a:rPr>
            </a:br>
            <a:endParaRPr lang="en-US" sz="1100" b="0" cap="all" dirty="0">
              <a:solidFill>
                <a:schemeClr val="bg2">
                  <a:lumMod val="90000"/>
                </a:schemeClr>
              </a:solidFill>
            </a:endParaRPr>
          </a:p>
        </p:txBody>
      </p:sp>
      <p:sp>
        <p:nvSpPr>
          <p:cNvPr id="22" name="Rectangle 21">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A56255-4961-41E1-887B-7319F23C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7CAD65F-AAC9-4CC9-B5F5-E963F24F4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9936" y="-1"/>
            <a:ext cx="5332064"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DFE21D9-AC13-73AB-6ACD-D02772F43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880" y="3469846"/>
            <a:ext cx="9850120" cy="3388153"/>
          </a:xfrm>
          <a:prstGeom prst="rect">
            <a:avLst/>
          </a:prstGeom>
        </p:spPr>
      </p:pic>
      <p:sp>
        <p:nvSpPr>
          <p:cNvPr id="10" name="TextBox 9">
            <a:extLst>
              <a:ext uri="{FF2B5EF4-FFF2-40B4-BE49-F238E27FC236}">
                <a16:creationId xmlns:a16="http://schemas.microsoft.com/office/drawing/2014/main" id="{60367018-9C59-AC5A-894C-0BCCB3F1AB3F}"/>
              </a:ext>
            </a:extLst>
          </p:cNvPr>
          <p:cNvSpPr txBox="1"/>
          <p:nvPr/>
        </p:nvSpPr>
        <p:spPr>
          <a:xfrm>
            <a:off x="7573753" y="1046246"/>
            <a:ext cx="4075451" cy="1754326"/>
          </a:xfrm>
          <a:prstGeom prst="rect">
            <a:avLst/>
          </a:prstGeom>
          <a:noFill/>
        </p:spPr>
        <p:txBody>
          <a:bodyPr wrap="square" rtlCol="0">
            <a:spAutoFit/>
          </a:bodyPr>
          <a:lstStyle/>
          <a:p>
            <a:r>
              <a:rPr lang="en-US" dirty="0">
                <a:solidFill>
                  <a:schemeClr val="accent4">
                    <a:lumMod val="50000"/>
                  </a:schemeClr>
                </a:solidFill>
              </a:rPr>
              <a:t>Other Payment Functionality (Reversals, Refunds, Overpayment Increase/Decrease) will function the same as other programs, and will similarly impact the Fund Transactions</a:t>
            </a:r>
          </a:p>
        </p:txBody>
      </p:sp>
    </p:spTree>
    <p:extLst>
      <p:ext uri="{BB962C8B-B14F-4D97-AF65-F5344CB8AC3E}">
        <p14:creationId xmlns:p14="http://schemas.microsoft.com/office/powerpoint/2010/main" val="3411486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0927E-B4F1-106D-DD0B-1D02E89056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6F003F-DA16-E272-AE78-B945EE656356}"/>
              </a:ext>
            </a:extLst>
          </p:cNvPr>
          <p:cNvSpPr>
            <a:spLocks noGrp="1"/>
          </p:cNvSpPr>
          <p:nvPr>
            <p:ph type="title"/>
          </p:nvPr>
        </p:nvSpPr>
        <p:spPr>
          <a:xfrm>
            <a:off x="1334414" y="827086"/>
            <a:ext cx="5102365" cy="2601914"/>
          </a:xfrm>
        </p:spPr>
        <p:txBody>
          <a:bodyPr/>
          <a:lstStyle/>
          <a:p>
            <a:r>
              <a:rPr lang="en-US" sz="2400" dirty="0">
                <a:latin typeface="Aharoni" panose="02010803020104030203" pitchFamily="2" charset="-79"/>
                <a:cs typeface="Aharoni" panose="02010803020104030203" pitchFamily="2" charset="-79"/>
              </a:rPr>
              <a:t>Energy Claims will have Voluntary Payment Agreements (</a:t>
            </a:r>
            <a:r>
              <a:rPr lang="en-US" sz="2400" dirty="0">
                <a:solidFill>
                  <a:schemeClr val="accent3">
                    <a:lumMod val="60000"/>
                    <a:lumOff val="40000"/>
                  </a:schemeClr>
                </a:solidFill>
                <a:latin typeface="Aharoni" panose="02010803020104030203" pitchFamily="2" charset="-79"/>
                <a:cs typeface="Aharoni" panose="02010803020104030203" pitchFamily="2" charset="-79"/>
              </a:rPr>
              <a:t>VRA</a:t>
            </a:r>
            <a:r>
              <a:rPr lang="en-US" sz="2400" dirty="0">
                <a:latin typeface="Aharoni" panose="02010803020104030203" pitchFamily="2" charset="-79"/>
                <a:cs typeface="Aharoni" panose="02010803020104030203" pitchFamily="2" charset="-79"/>
              </a:rPr>
              <a:t>) with the following requirements:</a:t>
            </a:r>
          </a:p>
        </p:txBody>
      </p:sp>
      <p:sp>
        <p:nvSpPr>
          <p:cNvPr id="5" name="Content Placeholder 4">
            <a:extLst>
              <a:ext uri="{FF2B5EF4-FFF2-40B4-BE49-F238E27FC236}">
                <a16:creationId xmlns:a16="http://schemas.microsoft.com/office/drawing/2014/main" id="{8FE42731-F710-4B4B-77D3-11799E93B980}"/>
              </a:ext>
            </a:extLst>
          </p:cNvPr>
          <p:cNvSpPr>
            <a:spLocks noGrp="1"/>
          </p:cNvSpPr>
          <p:nvPr>
            <p:ph idx="1"/>
          </p:nvPr>
        </p:nvSpPr>
        <p:spPr>
          <a:xfrm>
            <a:off x="6951946" y="3645074"/>
            <a:ext cx="5060514" cy="2943616"/>
          </a:xfrm>
        </p:spPr>
        <p:txBody>
          <a:bodyPr>
            <a:normAutofit/>
          </a:bodyPr>
          <a:lstStyle/>
          <a:p>
            <a:r>
              <a:rPr lang="en-US" dirty="0">
                <a:solidFill>
                  <a:schemeClr val="accent3">
                    <a:lumMod val="50000"/>
                  </a:schemeClr>
                </a:solidFill>
              </a:rPr>
              <a:t>The minimum payment for an Energy VRA is $25 (An error message will be thrown if a Payment Amount is less than $25).</a:t>
            </a:r>
          </a:p>
          <a:p>
            <a:pPr algn="ctr"/>
            <a:r>
              <a:rPr lang="en-US" dirty="0">
                <a:solidFill>
                  <a:schemeClr val="accent1">
                    <a:lumMod val="50000"/>
                  </a:schemeClr>
                </a:solidFill>
              </a:rPr>
              <a:t>The first payment due date must be within 30 days (An error message will be thrown if a First Payment Due Date is entered greater than 30 days)</a:t>
            </a:r>
          </a:p>
        </p:txBody>
      </p:sp>
      <p:pic>
        <p:nvPicPr>
          <p:cNvPr id="3" name="Graphic 2" descr="Flying Money with solid fill">
            <a:extLst>
              <a:ext uri="{FF2B5EF4-FFF2-40B4-BE49-F238E27FC236}">
                <a16:creationId xmlns:a16="http://schemas.microsoft.com/office/drawing/2014/main" id="{1C260226-137D-0358-BBCA-813C269B27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3928" y="4426686"/>
            <a:ext cx="1380391" cy="1380391"/>
          </a:xfrm>
          <a:prstGeom prst="rect">
            <a:avLst/>
          </a:prstGeom>
        </p:spPr>
      </p:pic>
      <p:pic>
        <p:nvPicPr>
          <p:cNvPr id="7" name="Graphic 6" descr="Coins outline">
            <a:extLst>
              <a:ext uri="{FF2B5EF4-FFF2-40B4-BE49-F238E27FC236}">
                <a16:creationId xmlns:a16="http://schemas.microsoft.com/office/drawing/2014/main" id="{7F9F16AE-42AA-094E-0EAA-C47C9BBC11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33145" y="1185459"/>
            <a:ext cx="914400" cy="914400"/>
          </a:xfrm>
          <a:prstGeom prst="rect">
            <a:avLst/>
          </a:prstGeom>
        </p:spPr>
      </p:pic>
    </p:spTree>
    <p:extLst>
      <p:ext uri="{BB962C8B-B14F-4D97-AF65-F5344CB8AC3E}">
        <p14:creationId xmlns:p14="http://schemas.microsoft.com/office/powerpoint/2010/main" val="71295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p:txBody>
          <a:bodyPr>
            <a:normAutofit/>
          </a:bodyPr>
          <a:lstStyle/>
          <a:p>
            <a:r>
              <a:rPr lang="en-US" dirty="0">
                <a:solidFill>
                  <a:schemeClr val="accent1">
                    <a:lumMod val="75000"/>
                  </a:schemeClr>
                </a:solidFill>
              </a:rPr>
              <a:t>AGENDA</a:t>
            </a:r>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p:txBody>
          <a:bodyPr>
            <a:normAutofit fontScale="77500" lnSpcReduction="20000"/>
          </a:bodyPr>
          <a:lstStyle/>
          <a:p>
            <a:pPr marL="342900" indent="-342900">
              <a:buFont typeface="Arial" panose="020B0604020202020204" pitchFamily="34" charset="0"/>
              <a:buChar char="•"/>
            </a:pPr>
            <a:r>
              <a:rPr lang="en-US" b="1" dirty="0"/>
              <a:t>Introduction</a:t>
            </a:r>
          </a:p>
          <a:p>
            <a:pPr marL="342900" indent="-342900">
              <a:buFont typeface="Arial" panose="020B0604020202020204" pitchFamily="34" charset="0"/>
              <a:buChar char="•"/>
            </a:pPr>
            <a:r>
              <a:rPr lang="en-US" b="1" dirty="0"/>
              <a:t>Creating an Energy Investigation</a:t>
            </a:r>
          </a:p>
          <a:p>
            <a:pPr marL="342900" indent="-342900">
              <a:buFont typeface="Arial" panose="020B0604020202020204" pitchFamily="34" charset="0"/>
              <a:buChar char="•"/>
            </a:pPr>
            <a:r>
              <a:rPr lang="en-US" b="1" dirty="0"/>
              <a:t>Creating an Energy Claim</a:t>
            </a:r>
          </a:p>
          <a:p>
            <a:pPr marL="342900" indent="-342900">
              <a:buFont typeface="Arial" panose="020B0604020202020204" pitchFamily="34" charset="0"/>
              <a:buChar char="•"/>
            </a:pPr>
            <a:r>
              <a:rPr lang="en-US" b="1" dirty="0"/>
              <a:t>Energy Financials in a claim</a:t>
            </a:r>
          </a:p>
          <a:p>
            <a:pPr marL="342900" indent="-342900">
              <a:buFont typeface="Arial" panose="020B0604020202020204" pitchFamily="34" charset="0"/>
              <a:buChar char="•"/>
            </a:pPr>
            <a:r>
              <a:rPr lang="en-US" b="1" dirty="0"/>
              <a:t>Energy Financial Screens in NC FAST</a:t>
            </a:r>
          </a:p>
          <a:p>
            <a:pPr marL="342900" indent="-342900">
              <a:buFont typeface="Arial" panose="020B0604020202020204" pitchFamily="34" charset="0"/>
              <a:buChar char="•"/>
            </a:pPr>
            <a:r>
              <a:rPr lang="en-US" b="1" dirty="0"/>
              <a:t>Reports</a:t>
            </a:r>
          </a:p>
          <a:p>
            <a:endParaRPr lang="en-US" dirty="0"/>
          </a:p>
        </p:txBody>
      </p:sp>
    </p:spTree>
    <p:extLst>
      <p:ext uri="{BB962C8B-B14F-4D97-AF65-F5344CB8AC3E}">
        <p14:creationId xmlns:p14="http://schemas.microsoft.com/office/powerpoint/2010/main" val="331829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93DDD-2BB7-F619-8B26-1A02A993E83C}"/>
            </a:ext>
          </a:extLst>
        </p:cNvPr>
        <p:cNvGrpSpPr/>
        <p:nvPr/>
      </p:nvGrpSpPr>
      <p:grpSpPr>
        <a:xfrm>
          <a:off x="0" y="0"/>
          <a:ext cx="0" cy="0"/>
          <a:chOff x="0" y="0"/>
          <a:chExt cx="0" cy="0"/>
        </a:xfrm>
      </p:grpSpPr>
      <p:pic>
        <p:nvPicPr>
          <p:cNvPr id="41" name="Picture Placeholder 40" descr="Pile of American dollar banknotes">
            <a:extLst>
              <a:ext uri="{FF2B5EF4-FFF2-40B4-BE49-F238E27FC236}">
                <a16:creationId xmlns:a16="http://schemas.microsoft.com/office/drawing/2014/main" id="{B520F2A8-6EA1-85CA-482A-954ACC02F496}"/>
              </a:ext>
            </a:extLst>
          </p:cNvPr>
          <p:cNvPicPr>
            <a:picLocks noGrp="1" noChangeAspect="1"/>
          </p:cNvPicPr>
          <p:nvPr>
            <p:ph type="pic" sz="quarter" idx="13"/>
          </p:nvPr>
        </p:nvPicPr>
        <p:blipFill>
          <a:blip r:embed="rId3"/>
          <a:srcRect l="25499" r="25499"/>
          <a:stretch/>
        </p:blipFill>
        <p:spPr/>
      </p:pic>
      <p:sp>
        <p:nvSpPr>
          <p:cNvPr id="2" name="TextBox 1">
            <a:extLst>
              <a:ext uri="{FF2B5EF4-FFF2-40B4-BE49-F238E27FC236}">
                <a16:creationId xmlns:a16="http://schemas.microsoft.com/office/drawing/2014/main" id="{DF0949B8-13D8-BDB4-3AB0-E695963A8009}"/>
              </a:ext>
            </a:extLst>
          </p:cNvPr>
          <p:cNvSpPr txBox="1"/>
          <p:nvPr/>
        </p:nvSpPr>
        <p:spPr>
          <a:xfrm>
            <a:off x="1656590" y="4997885"/>
            <a:ext cx="5195147" cy="1631216"/>
          </a:xfrm>
          <a:prstGeom prst="rect">
            <a:avLst/>
          </a:prstGeom>
          <a:noFill/>
        </p:spPr>
        <p:txBody>
          <a:bodyPr wrap="square" rtlCol="0">
            <a:spAutoFit/>
          </a:bodyPr>
          <a:lstStyle/>
          <a:p>
            <a:pPr algn="ctr"/>
            <a:r>
              <a:rPr lang="en-US" sz="2000" dirty="0">
                <a:solidFill>
                  <a:schemeClr val="accent1">
                    <a:lumMod val="50000"/>
                  </a:schemeClr>
                </a:solidFill>
              </a:rPr>
              <a:t>AT THIS TIME, </a:t>
            </a:r>
            <a:r>
              <a:rPr lang="en-US" sz="2000" dirty="0">
                <a:solidFill>
                  <a:schemeClr val="accent1">
                    <a:lumMod val="50000"/>
                  </a:schemeClr>
                </a:solidFill>
                <a:highlight>
                  <a:srgbClr val="FFFF00"/>
                </a:highlight>
              </a:rPr>
              <a:t>only Cash </a:t>
            </a:r>
            <a:r>
              <a:rPr lang="en-US" sz="2000" dirty="0">
                <a:solidFill>
                  <a:schemeClr val="accent1">
                    <a:lumMod val="50000"/>
                  </a:schemeClr>
                </a:solidFill>
              </a:rPr>
              <a:t>payments will be applied to Energy Claims. The state teams are working with NC Dept of Revenue to eventually add DOR/NCEL offset functionality.</a:t>
            </a:r>
          </a:p>
        </p:txBody>
      </p:sp>
      <p:pic>
        <p:nvPicPr>
          <p:cNvPr id="4" name="Picture 3">
            <a:extLst>
              <a:ext uri="{FF2B5EF4-FFF2-40B4-BE49-F238E27FC236}">
                <a16:creationId xmlns:a16="http://schemas.microsoft.com/office/drawing/2014/main" id="{DF137BAD-157C-56D9-971A-EA9F74850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358" y="1205883"/>
            <a:ext cx="8555277" cy="3328792"/>
          </a:xfrm>
          <a:prstGeom prst="rect">
            <a:avLst/>
          </a:prstGeom>
        </p:spPr>
      </p:pic>
      <p:sp>
        <p:nvSpPr>
          <p:cNvPr id="5" name="TextBox 4">
            <a:extLst>
              <a:ext uri="{FF2B5EF4-FFF2-40B4-BE49-F238E27FC236}">
                <a16:creationId xmlns:a16="http://schemas.microsoft.com/office/drawing/2014/main" id="{35557732-34E8-C9F0-4BAE-393C3D0A5EE2}"/>
              </a:ext>
            </a:extLst>
          </p:cNvPr>
          <p:cNvSpPr txBox="1"/>
          <p:nvPr/>
        </p:nvSpPr>
        <p:spPr>
          <a:xfrm>
            <a:off x="1155547" y="79093"/>
            <a:ext cx="6422699" cy="738664"/>
          </a:xfrm>
          <a:prstGeom prst="rect">
            <a:avLst/>
          </a:prstGeom>
          <a:noFill/>
        </p:spPr>
        <p:txBody>
          <a:bodyPr wrap="square" rtlCol="0">
            <a:spAutoFit/>
          </a:bodyPr>
          <a:lstStyle/>
          <a:p>
            <a:r>
              <a:rPr lang="en-US" sz="1400" dirty="0">
                <a:solidFill>
                  <a:schemeClr val="accent4">
                    <a:lumMod val="50000"/>
                  </a:schemeClr>
                </a:solidFill>
              </a:rPr>
              <a:t>Payments will be posted on the Person Page&gt;Financial Transactions&gt;PI Transactions and PLC&gt;Financials the same as they are for other programs:</a:t>
            </a:r>
          </a:p>
        </p:txBody>
      </p:sp>
      <p:sp>
        <p:nvSpPr>
          <p:cNvPr id="6" name="TextBox 5">
            <a:extLst>
              <a:ext uri="{FF2B5EF4-FFF2-40B4-BE49-F238E27FC236}">
                <a16:creationId xmlns:a16="http://schemas.microsoft.com/office/drawing/2014/main" id="{6EE59A6F-0B24-1C4F-189A-D621232D66A9}"/>
              </a:ext>
            </a:extLst>
          </p:cNvPr>
          <p:cNvSpPr txBox="1"/>
          <p:nvPr/>
        </p:nvSpPr>
        <p:spPr>
          <a:xfrm>
            <a:off x="1778695" y="911635"/>
            <a:ext cx="6588691" cy="276999"/>
          </a:xfrm>
          <a:prstGeom prst="rect">
            <a:avLst/>
          </a:prstGeom>
          <a:noFill/>
        </p:spPr>
        <p:txBody>
          <a:bodyPr wrap="square" rtlCol="0">
            <a:spAutoFit/>
          </a:bodyPr>
          <a:lstStyle/>
          <a:p>
            <a:r>
              <a:rPr lang="en-US" sz="1200" dirty="0">
                <a:solidFill>
                  <a:schemeClr val="bg1"/>
                </a:solidFill>
              </a:rPr>
              <a:t>PI Users will Receive a Payment the </a:t>
            </a:r>
            <a:r>
              <a:rPr lang="en-US" sz="1200" dirty="0">
                <a:solidFill>
                  <a:srgbClr val="FFC000"/>
                </a:solidFill>
              </a:rPr>
              <a:t>same</a:t>
            </a:r>
            <a:r>
              <a:rPr lang="en-US" sz="1200" dirty="0">
                <a:solidFill>
                  <a:schemeClr val="bg1"/>
                </a:solidFill>
              </a:rPr>
              <a:t> as all other programs. </a:t>
            </a:r>
          </a:p>
        </p:txBody>
      </p:sp>
    </p:spTree>
    <p:extLst>
      <p:ext uri="{BB962C8B-B14F-4D97-AF65-F5344CB8AC3E}">
        <p14:creationId xmlns:p14="http://schemas.microsoft.com/office/powerpoint/2010/main" val="1594944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88C7-1558-95D6-E086-2971D4011C01}"/>
              </a:ext>
            </a:extLst>
          </p:cNvPr>
          <p:cNvSpPr>
            <a:spLocks noGrp="1"/>
          </p:cNvSpPr>
          <p:nvPr>
            <p:ph type="title"/>
          </p:nvPr>
        </p:nvSpPr>
        <p:spPr>
          <a:xfrm>
            <a:off x="300626" y="705113"/>
            <a:ext cx="4384108" cy="5197498"/>
          </a:xfrm>
        </p:spPr>
        <p:txBody>
          <a:bodyPr>
            <a:noAutofit/>
          </a:bodyPr>
          <a:lstStyle/>
          <a:p>
            <a:pPr algn="ctr"/>
            <a:r>
              <a:rPr lang="en-US" sz="1200" cap="all" dirty="0">
                <a:solidFill>
                  <a:schemeClr val="accent4">
                    <a:lumMod val="50000"/>
                  </a:schemeClr>
                </a:solidFill>
              </a:rPr>
              <a:t>On the PLC, one additional Column will be added "Within 2FY“</a:t>
            </a:r>
            <a:br>
              <a:rPr lang="en-US" sz="1200" cap="all" dirty="0">
                <a:solidFill>
                  <a:schemeClr val="accent4">
                    <a:lumMod val="50000"/>
                  </a:schemeClr>
                </a:solidFill>
              </a:rPr>
            </a:br>
            <a:br>
              <a:rPr lang="en-US" sz="1200" cap="all" dirty="0">
                <a:solidFill>
                  <a:schemeClr val="accent4">
                    <a:lumMod val="50000"/>
                  </a:schemeClr>
                </a:solidFill>
              </a:rPr>
            </a:br>
            <a:r>
              <a:rPr lang="en-US" sz="1200" cap="all" dirty="0">
                <a:solidFill>
                  <a:schemeClr val="accent4">
                    <a:lumMod val="50000"/>
                  </a:schemeClr>
                </a:solidFill>
              </a:rPr>
              <a:t>This is a new indicator that indicates if the payment was applied to the claim within the 2FY from the date of application</a:t>
            </a:r>
            <a:br>
              <a:rPr lang="en-US" sz="1200" cap="all" dirty="0">
                <a:solidFill>
                  <a:schemeClr val="accent4">
                    <a:lumMod val="50000"/>
                  </a:schemeClr>
                </a:solidFill>
              </a:rPr>
            </a:br>
            <a:br>
              <a:rPr lang="en-US" sz="1200" cap="all" dirty="0">
                <a:solidFill>
                  <a:schemeClr val="accent4">
                    <a:lumMod val="50000"/>
                  </a:schemeClr>
                </a:solidFill>
              </a:rPr>
            </a:br>
            <a:r>
              <a:rPr lang="en-US" sz="1200" cap="all" dirty="0">
                <a:solidFill>
                  <a:schemeClr val="accent4">
                    <a:lumMod val="50000"/>
                  </a:schemeClr>
                </a:solidFill>
              </a:rPr>
              <a:t>If the payment is applied within the 2FY of the Date of application, then it will go back into the fund source.</a:t>
            </a:r>
            <a:br>
              <a:rPr lang="en-US" sz="1200" cap="all" dirty="0">
                <a:solidFill>
                  <a:schemeClr val="accent4">
                    <a:lumMod val="50000"/>
                  </a:schemeClr>
                </a:solidFill>
              </a:rPr>
            </a:br>
            <a:br>
              <a:rPr lang="en-US" sz="1200" cap="all" dirty="0">
                <a:solidFill>
                  <a:schemeClr val="accent4">
                    <a:lumMod val="50000"/>
                  </a:schemeClr>
                </a:solidFill>
              </a:rPr>
            </a:br>
            <a:r>
              <a:rPr lang="en-US" sz="1200" cap="all" dirty="0">
                <a:solidFill>
                  <a:schemeClr val="accent4">
                    <a:lumMod val="50000"/>
                  </a:schemeClr>
                </a:solidFill>
              </a:rPr>
              <a:t>If applied outside of the 2FY the county will need to send a </a:t>
            </a:r>
            <a:br>
              <a:rPr lang="en-US" sz="1200" cap="all" dirty="0">
                <a:solidFill>
                  <a:schemeClr val="accent4">
                    <a:lumMod val="50000"/>
                  </a:schemeClr>
                </a:solidFill>
              </a:rPr>
            </a:br>
            <a:r>
              <a:rPr lang="en-US" sz="1200" cap="all" dirty="0">
                <a:solidFill>
                  <a:schemeClr val="accent4">
                    <a:lumMod val="50000"/>
                  </a:schemeClr>
                </a:solidFill>
              </a:rPr>
              <a:t>DSS-1571 form</a:t>
            </a:r>
            <a:endParaRPr lang="en-US" sz="1200" dirty="0">
              <a:solidFill>
                <a:schemeClr val="accent4">
                  <a:lumMod val="50000"/>
                </a:schemeClr>
              </a:solidFill>
            </a:endParaRPr>
          </a:p>
        </p:txBody>
      </p:sp>
      <p:pic>
        <p:nvPicPr>
          <p:cNvPr id="5" name="Picture 4">
            <a:extLst>
              <a:ext uri="{FF2B5EF4-FFF2-40B4-BE49-F238E27FC236}">
                <a16:creationId xmlns:a16="http://schemas.microsoft.com/office/drawing/2014/main" id="{1F4F764F-0B29-C25B-32F1-EF0B4A6B0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7598" y="398745"/>
            <a:ext cx="7230554" cy="2006477"/>
          </a:xfrm>
          <a:prstGeom prst="rect">
            <a:avLst/>
          </a:prstGeom>
        </p:spPr>
      </p:pic>
      <p:pic>
        <p:nvPicPr>
          <p:cNvPr id="7" name="Picture 6">
            <a:extLst>
              <a:ext uri="{FF2B5EF4-FFF2-40B4-BE49-F238E27FC236}">
                <a16:creationId xmlns:a16="http://schemas.microsoft.com/office/drawing/2014/main" id="{41475E16-64F5-E0AA-5A73-35C0BC3EA859}"/>
              </a:ext>
            </a:extLst>
          </p:cNvPr>
          <p:cNvPicPr>
            <a:picLocks noChangeAspect="1"/>
          </p:cNvPicPr>
          <p:nvPr/>
        </p:nvPicPr>
        <p:blipFill>
          <a:blip r:embed="rId3"/>
          <a:stretch>
            <a:fillRect/>
          </a:stretch>
        </p:blipFill>
        <p:spPr>
          <a:xfrm>
            <a:off x="6513536" y="3537675"/>
            <a:ext cx="3707386" cy="2921580"/>
          </a:xfrm>
          <a:prstGeom prst="rect">
            <a:avLst/>
          </a:prstGeom>
        </p:spPr>
      </p:pic>
    </p:spTree>
    <p:extLst>
      <p:ext uri="{BB962C8B-B14F-4D97-AF65-F5344CB8AC3E}">
        <p14:creationId xmlns:p14="http://schemas.microsoft.com/office/powerpoint/2010/main" val="97601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00FD7-6802-1594-A4E2-A0D8B3B40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FD0BA-9509-DAB5-6D8B-12111AE0B434}"/>
              </a:ext>
            </a:extLst>
          </p:cNvPr>
          <p:cNvSpPr>
            <a:spLocks noGrp="1"/>
          </p:cNvSpPr>
          <p:nvPr>
            <p:ph type="title"/>
          </p:nvPr>
        </p:nvSpPr>
        <p:spPr>
          <a:xfrm>
            <a:off x="7973503" y="1709530"/>
            <a:ext cx="3754671" cy="2528515"/>
          </a:xfrm>
        </p:spPr>
        <p:txBody>
          <a:bodyPr vert="horz" lIns="109728" tIns="109728" rIns="109728" bIns="91440" rtlCol="0" anchor="b">
            <a:normAutofit/>
          </a:bodyPr>
          <a:lstStyle/>
          <a:p>
            <a:pPr>
              <a:lnSpc>
                <a:spcPct val="115000"/>
              </a:lnSpc>
            </a:pPr>
            <a:r>
              <a:rPr lang="en-US" sz="1700" b="0" cap="all"/>
              <a:t>Energy Program Integrity Referrals are created the same as other programs using the Program Type ENERGY ASSISTANCE INVESTIGATION .</a:t>
            </a:r>
          </a:p>
        </p:txBody>
      </p:sp>
      <p:pic>
        <p:nvPicPr>
          <p:cNvPr id="4098" name="Picture 2">
            <a:extLst>
              <a:ext uri="{FF2B5EF4-FFF2-40B4-BE49-F238E27FC236}">
                <a16:creationId xmlns:a16="http://schemas.microsoft.com/office/drawing/2014/main" id="{AF31B1F9-F180-B575-F9F2-3AA5229C7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557" y="247976"/>
            <a:ext cx="10029825" cy="4257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55F2B3-2D7D-F9F5-5069-35E6A15CC569}"/>
              </a:ext>
            </a:extLst>
          </p:cNvPr>
          <p:cNvSpPr txBox="1"/>
          <p:nvPr/>
        </p:nvSpPr>
        <p:spPr>
          <a:xfrm>
            <a:off x="3983277" y="6325644"/>
            <a:ext cx="6801633" cy="461665"/>
          </a:xfrm>
          <a:prstGeom prst="rect">
            <a:avLst/>
          </a:prstGeom>
          <a:noFill/>
        </p:spPr>
        <p:txBody>
          <a:bodyPr wrap="square" rtlCol="0">
            <a:spAutoFit/>
          </a:bodyPr>
          <a:lstStyle/>
          <a:p>
            <a:r>
              <a:rPr lang="en-US" sz="2400" b="1" i="1" dirty="0">
                <a:solidFill>
                  <a:srgbClr val="FF0000"/>
                </a:solidFill>
              </a:rPr>
              <a:t>New</a:t>
            </a:r>
            <a:r>
              <a:rPr lang="en-US" sz="2400" b="1" i="1" dirty="0"/>
              <a:t> </a:t>
            </a:r>
            <a:r>
              <a:rPr lang="en-US" sz="2400" b="1" dirty="0"/>
              <a:t>Fund Transaction Tab</a:t>
            </a:r>
            <a:endParaRPr lang="en-US" b="1" dirty="0"/>
          </a:p>
        </p:txBody>
      </p:sp>
      <p:sp>
        <p:nvSpPr>
          <p:cNvPr id="5" name="TextBox 4">
            <a:extLst>
              <a:ext uri="{FF2B5EF4-FFF2-40B4-BE49-F238E27FC236}">
                <a16:creationId xmlns:a16="http://schemas.microsoft.com/office/drawing/2014/main" id="{7727BFA3-1432-1BD2-A4CA-2730F05958E3}"/>
              </a:ext>
            </a:extLst>
          </p:cNvPr>
          <p:cNvSpPr txBox="1"/>
          <p:nvPr/>
        </p:nvSpPr>
        <p:spPr>
          <a:xfrm>
            <a:off x="1528175" y="4885151"/>
            <a:ext cx="10199999" cy="923330"/>
          </a:xfrm>
          <a:prstGeom prst="rect">
            <a:avLst/>
          </a:prstGeom>
          <a:noFill/>
        </p:spPr>
        <p:txBody>
          <a:bodyPr wrap="square" rtlCol="0">
            <a:spAutoFit/>
          </a:bodyPr>
          <a:lstStyle/>
          <a:p>
            <a:pPr algn="ctr"/>
            <a:r>
              <a:rPr lang="en-US" dirty="0">
                <a:solidFill>
                  <a:schemeClr val="accent3">
                    <a:lumMod val="60000"/>
                    <a:lumOff val="40000"/>
                  </a:schemeClr>
                </a:solidFill>
              </a:rPr>
              <a:t>Each payment will display how much went to each </a:t>
            </a:r>
            <a:r>
              <a:rPr lang="en-US" dirty="0">
                <a:solidFill>
                  <a:schemeClr val="accent1">
                    <a:lumMod val="60000"/>
                    <a:lumOff val="40000"/>
                  </a:schemeClr>
                </a:solidFill>
              </a:rPr>
              <a:t>fund source </a:t>
            </a:r>
            <a:r>
              <a:rPr lang="en-US" dirty="0">
                <a:solidFill>
                  <a:schemeClr val="accent3">
                    <a:lumMod val="60000"/>
                    <a:lumOff val="40000"/>
                  </a:schemeClr>
                </a:solidFill>
              </a:rPr>
              <a:t>associated with the claim. There will be a balance for each fund source when the claim is created. Each time there is a payment made to the claim that balance on the claim will be adjusted.  </a:t>
            </a:r>
          </a:p>
        </p:txBody>
      </p:sp>
    </p:spTree>
    <p:extLst>
      <p:ext uri="{BB962C8B-B14F-4D97-AF65-F5344CB8AC3E}">
        <p14:creationId xmlns:p14="http://schemas.microsoft.com/office/powerpoint/2010/main" val="1232578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1D3A9-897C-944E-7597-7F1BE42EB3B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0A06411-BA12-BB6A-1E1F-789039489765}"/>
              </a:ext>
            </a:extLst>
          </p:cNvPr>
          <p:cNvSpPr>
            <a:spLocks noGrp="1"/>
          </p:cNvSpPr>
          <p:nvPr>
            <p:ph type="ctrTitle"/>
          </p:nvPr>
        </p:nvSpPr>
        <p:spPr>
          <a:xfrm>
            <a:off x="1405783" y="2561905"/>
            <a:ext cx="9380431" cy="1294135"/>
          </a:xfrm>
        </p:spPr>
        <p:txBody>
          <a:bodyPr vert="horz" lIns="109728" tIns="109728" rIns="109728" bIns="91440" rtlCol="0" anchor="b">
            <a:normAutofit/>
          </a:bodyPr>
          <a:lstStyle/>
          <a:p>
            <a:r>
              <a:rPr lang="en-US" dirty="0">
                <a:solidFill>
                  <a:schemeClr val="accent1">
                    <a:lumMod val="60000"/>
                    <a:lumOff val="40000"/>
                  </a:schemeClr>
                </a:solidFill>
                <a:latin typeface="Aharoni" panose="02010803020104030203" pitchFamily="2" charset="-79"/>
                <a:cs typeface="Aharoni" panose="02010803020104030203" pitchFamily="2" charset="-79"/>
              </a:rPr>
              <a:t>Fund Fiscal Year Screens</a:t>
            </a:r>
          </a:p>
        </p:txBody>
      </p:sp>
      <p:sp>
        <p:nvSpPr>
          <p:cNvPr id="6" name="Text Placeholder 5">
            <a:extLst>
              <a:ext uri="{FF2B5EF4-FFF2-40B4-BE49-F238E27FC236}">
                <a16:creationId xmlns:a16="http://schemas.microsoft.com/office/drawing/2014/main" id="{29CFE62B-6BA2-1B7A-C1D1-0F6EE410D063}"/>
              </a:ext>
            </a:extLst>
          </p:cNvPr>
          <p:cNvSpPr>
            <a:spLocks noGrp="1"/>
          </p:cNvSpPr>
          <p:nvPr>
            <p:ph type="body" sz="quarter" idx="10"/>
          </p:nvPr>
        </p:nvSpPr>
        <p:spPr>
          <a:xfrm>
            <a:off x="1405784" y="1479548"/>
            <a:ext cx="9380431" cy="2164715"/>
          </a:xfrm>
        </p:spPr>
        <p:txBody>
          <a:bodyPr/>
          <a:lstStyle/>
          <a:p>
            <a:r>
              <a:rPr lang="en-US" dirty="0">
                <a:solidFill>
                  <a:schemeClr val="accent3">
                    <a:lumMod val="40000"/>
                    <a:lumOff val="60000"/>
                  </a:schemeClr>
                </a:solidFill>
                <a:latin typeface="Gill Sans Nova Ultra Bold" panose="020B0B02020104020203" pitchFamily="34" charset="0"/>
              </a:rPr>
              <a:t>Energy</a:t>
            </a:r>
          </a:p>
        </p:txBody>
      </p:sp>
    </p:spTree>
    <p:extLst>
      <p:ext uri="{BB962C8B-B14F-4D97-AF65-F5344CB8AC3E}">
        <p14:creationId xmlns:p14="http://schemas.microsoft.com/office/powerpoint/2010/main" val="3193082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D2769-08DE-E62F-163A-27A5442A9FFA}"/>
              </a:ext>
            </a:extLst>
          </p:cNvPr>
          <p:cNvSpPr>
            <a:spLocks noGrp="1"/>
          </p:cNvSpPr>
          <p:nvPr>
            <p:ph type="title"/>
          </p:nvPr>
        </p:nvSpPr>
        <p:spPr>
          <a:xfrm>
            <a:off x="4669349" y="200416"/>
            <a:ext cx="7042570" cy="640206"/>
          </a:xfrm>
        </p:spPr>
        <p:txBody>
          <a:bodyPr/>
          <a:lstStyle/>
          <a:p>
            <a:r>
              <a:rPr lang="en-US" dirty="0"/>
              <a:t>Screen Changes &amp; Lingo</a:t>
            </a:r>
          </a:p>
        </p:txBody>
      </p:sp>
      <p:sp>
        <p:nvSpPr>
          <p:cNvPr id="3" name="Content Placeholder 2">
            <a:extLst>
              <a:ext uri="{FF2B5EF4-FFF2-40B4-BE49-F238E27FC236}">
                <a16:creationId xmlns:a16="http://schemas.microsoft.com/office/drawing/2014/main" id="{3EAD3192-D337-8C2E-FAAC-9B46B5DFBD21}"/>
              </a:ext>
            </a:extLst>
          </p:cNvPr>
          <p:cNvSpPr>
            <a:spLocks noGrp="1"/>
          </p:cNvSpPr>
          <p:nvPr>
            <p:ph sz="quarter" idx="16"/>
          </p:nvPr>
        </p:nvSpPr>
        <p:spPr>
          <a:xfrm>
            <a:off x="360627" y="1636909"/>
            <a:ext cx="3221818" cy="4300428"/>
          </a:xfrm>
        </p:spPr>
        <p:txBody>
          <a:bodyPr>
            <a:normAutofit/>
          </a:bodyPr>
          <a:lstStyle/>
          <a:p>
            <a:r>
              <a:rPr lang="en-US" dirty="0"/>
              <a:t>Energy EPI Payments applied to a claim will be listed as </a:t>
            </a:r>
          </a:p>
          <a:p>
            <a:endParaRPr lang="en-US" dirty="0"/>
          </a:p>
          <a:p>
            <a:endParaRPr lang="en-US" dirty="0"/>
          </a:p>
          <a:p>
            <a:endParaRPr lang="en-US" dirty="0"/>
          </a:p>
          <a:p>
            <a:endParaRPr lang="en-US" dirty="0"/>
          </a:p>
          <a:p>
            <a:r>
              <a:rPr lang="en-US" dirty="0"/>
              <a:t>“EPI Payments”</a:t>
            </a:r>
          </a:p>
        </p:txBody>
      </p:sp>
      <p:pic>
        <p:nvPicPr>
          <p:cNvPr id="7" name="Picture 6">
            <a:extLst>
              <a:ext uri="{FF2B5EF4-FFF2-40B4-BE49-F238E27FC236}">
                <a16:creationId xmlns:a16="http://schemas.microsoft.com/office/drawing/2014/main" id="{BD87ED40-9B04-66C3-DB92-52413768F420}"/>
              </a:ext>
            </a:extLst>
          </p:cNvPr>
          <p:cNvPicPr>
            <a:picLocks noChangeAspect="1"/>
          </p:cNvPicPr>
          <p:nvPr/>
        </p:nvPicPr>
        <p:blipFill>
          <a:blip r:embed="rId3"/>
          <a:stretch>
            <a:fillRect/>
          </a:stretch>
        </p:blipFill>
        <p:spPr>
          <a:xfrm>
            <a:off x="2132505" y="2518045"/>
            <a:ext cx="9889961" cy="2454788"/>
          </a:xfrm>
          <a:prstGeom prst="rect">
            <a:avLst/>
          </a:prstGeom>
        </p:spPr>
      </p:pic>
      <p:sp>
        <p:nvSpPr>
          <p:cNvPr id="8" name="TextBox 7">
            <a:extLst>
              <a:ext uri="{FF2B5EF4-FFF2-40B4-BE49-F238E27FC236}">
                <a16:creationId xmlns:a16="http://schemas.microsoft.com/office/drawing/2014/main" id="{12754A2B-9449-ECA0-C6E1-50A62E46FB0A}"/>
              </a:ext>
            </a:extLst>
          </p:cNvPr>
          <p:cNvSpPr txBox="1"/>
          <p:nvPr/>
        </p:nvSpPr>
        <p:spPr>
          <a:xfrm>
            <a:off x="4669349" y="6288066"/>
            <a:ext cx="5814936" cy="646331"/>
          </a:xfrm>
          <a:prstGeom prst="rect">
            <a:avLst/>
          </a:prstGeom>
          <a:noFill/>
        </p:spPr>
        <p:txBody>
          <a:bodyPr wrap="square" rtlCol="0">
            <a:spAutoFit/>
          </a:bodyPr>
          <a:lstStyle/>
          <a:p>
            <a:pPr algn="ctr"/>
            <a:r>
              <a:rPr lang="en-US" dirty="0"/>
              <a:t>The </a:t>
            </a:r>
            <a:r>
              <a:rPr lang="en-US" dirty="0">
                <a:solidFill>
                  <a:srgbClr val="FF0000"/>
                </a:solidFill>
              </a:rPr>
              <a:t>Total Budgeted </a:t>
            </a:r>
            <a:r>
              <a:rPr lang="en-US" dirty="0"/>
              <a:t>field is the sum of </a:t>
            </a:r>
          </a:p>
          <a:p>
            <a:pPr algn="ctr"/>
            <a:r>
              <a:rPr lang="en-US" dirty="0"/>
              <a:t>DSS Total Budget + EPI Payment Total</a:t>
            </a:r>
          </a:p>
        </p:txBody>
      </p:sp>
    </p:spTree>
    <p:extLst>
      <p:ext uri="{BB962C8B-B14F-4D97-AF65-F5344CB8AC3E}">
        <p14:creationId xmlns:p14="http://schemas.microsoft.com/office/powerpoint/2010/main" val="4065057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77E6884-4A91-B8E7-454F-C9ACA6D47F7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2" name="Rectangle 11">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1500"/>
            <a:ext cx="7534656" cy="51129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4078"/>
            <a:ext cx="4641096"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7" y="1095508"/>
            <a:ext cx="4606533"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90FC40-39CA-3256-57C9-181531CC87C4}"/>
              </a:ext>
            </a:extLst>
          </p:cNvPr>
          <p:cNvSpPr>
            <a:spLocks noGrp="1"/>
          </p:cNvSpPr>
          <p:nvPr>
            <p:ph type="title"/>
          </p:nvPr>
        </p:nvSpPr>
        <p:spPr>
          <a:xfrm>
            <a:off x="8432175" y="1903905"/>
            <a:ext cx="3754671" cy="2528515"/>
          </a:xfrm>
        </p:spPr>
        <p:txBody>
          <a:bodyPr vert="horz" lIns="109728" tIns="109728" rIns="109728" bIns="91440" rtlCol="0" anchor="b">
            <a:normAutofit/>
          </a:bodyPr>
          <a:lstStyle/>
          <a:p>
            <a:pPr>
              <a:lnSpc>
                <a:spcPct val="115000"/>
              </a:lnSpc>
            </a:pPr>
            <a:r>
              <a:rPr lang="en-US" sz="1700" b="0" cap="all" dirty="0"/>
              <a:t>When EPI payments are received; </a:t>
            </a:r>
            <a:br>
              <a:rPr lang="en-US" sz="1700" b="0" cap="all" dirty="0"/>
            </a:br>
            <a:r>
              <a:rPr lang="en-US" sz="1700" b="0" cap="all" dirty="0"/>
              <a:t>the EPI payment </a:t>
            </a:r>
            <a:r>
              <a:rPr lang="en-US" sz="1700" cap="all" dirty="0">
                <a:solidFill>
                  <a:srgbClr val="FFFF00"/>
                </a:solidFill>
              </a:rPr>
              <a:t>“Total” </a:t>
            </a:r>
            <a:r>
              <a:rPr lang="en-US" sz="1700" b="0" cap="all" dirty="0"/>
              <a:t>will display along with the federal funds deposited into the fund source.</a:t>
            </a:r>
          </a:p>
        </p:txBody>
      </p:sp>
      <p:sp>
        <p:nvSpPr>
          <p:cNvPr id="24" name="Rectangle 23">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4B8B06-2902-440D-9EF4-058FB7AA9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4" y="1084213"/>
            <a:ext cx="8388654" cy="50712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B43890-7DFF-FDED-3A36-A445A26584AC}"/>
              </a:ext>
            </a:extLst>
          </p:cNvPr>
          <p:cNvSpPr txBox="1"/>
          <p:nvPr/>
        </p:nvSpPr>
        <p:spPr>
          <a:xfrm>
            <a:off x="128522" y="180059"/>
            <a:ext cx="7346443" cy="923330"/>
          </a:xfrm>
          <a:prstGeom prst="rect">
            <a:avLst/>
          </a:prstGeom>
          <a:noFill/>
        </p:spPr>
        <p:txBody>
          <a:bodyPr wrap="square" rtlCol="0">
            <a:spAutoFit/>
          </a:bodyPr>
          <a:lstStyle/>
          <a:p>
            <a:r>
              <a:rPr lang="en-US" dirty="0">
                <a:solidFill>
                  <a:srgbClr val="00B050"/>
                </a:solidFill>
              </a:rPr>
              <a:t>Note</a:t>
            </a:r>
            <a:r>
              <a:rPr lang="en-US" dirty="0"/>
              <a:t>: All EPI Payments received within the 2 FY will be added to the appropriate fund source and can be used for applications.</a:t>
            </a:r>
          </a:p>
        </p:txBody>
      </p:sp>
    </p:spTree>
    <p:extLst>
      <p:ext uri="{BB962C8B-B14F-4D97-AF65-F5344CB8AC3E}">
        <p14:creationId xmlns:p14="http://schemas.microsoft.com/office/powerpoint/2010/main" val="1243100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4" name="Rectangle 13">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13CD7F-736E-4AF7-AB2B-473CAA9E1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EDA2F5-6B28-478B-9AC4-43FE41E2B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6907"/>
            <a:ext cx="12192000" cy="23740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0DBE8-A083-158C-2435-14F0732CAD7B}"/>
              </a:ext>
            </a:extLst>
          </p:cNvPr>
          <p:cNvSpPr>
            <a:spLocks noGrp="1"/>
          </p:cNvSpPr>
          <p:nvPr>
            <p:ph type="title"/>
          </p:nvPr>
        </p:nvSpPr>
        <p:spPr>
          <a:xfrm>
            <a:off x="1635102" y="4153113"/>
            <a:ext cx="9180747" cy="1248431"/>
          </a:xfrm>
        </p:spPr>
        <p:txBody>
          <a:bodyPr vert="horz" lIns="109728" tIns="109728" rIns="109728" bIns="91440" rtlCol="0" anchor="b">
            <a:normAutofit/>
          </a:bodyPr>
          <a:lstStyle/>
          <a:p>
            <a:pPr algn="ctr">
              <a:lnSpc>
                <a:spcPct val="125000"/>
              </a:lnSpc>
            </a:pPr>
            <a:r>
              <a:rPr lang="en-US" sz="2000" b="0" cap="all" dirty="0">
                <a:solidFill>
                  <a:schemeClr val="accent2">
                    <a:lumMod val="60000"/>
                    <a:lumOff val="40000"/>
                  </a:schemeClr>
                </a:solidFill>
                <a:latin typeface="Amasis MT Pro Black" panose="02040A04050005020304" pitchFamily="18" charset="0"/>
              </a:rPr>
              <a:t>Toggle down into the EPI Funds (Energy) to see actual epi payments</a:t>
            </a:r>
          </a:p>
        </p:txBody>
      </p:sp>
      <p:sp>
        <p:nvSpPr>
          <p:cNvPr id="22" name="Rectangle 21">
            <a:extLst>
              <a:ext uri="{FF2B5EF4-FFF2-40B4-BE49-F238E27FC236}">
                <a16:creationId xmlns:a16="http://schemas.microsoft.com/office/drawing/2014/main" id="{701D712E-ABB9-4258-877D-9349C857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79202"/>
            <a:ext cx="1006766" cy="2249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7528E56-1447-4C98-882B-CE262795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418B82-437A-0937-EAE7-90E05C5AD3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2777" y="31750"/>
            <a:ext cx="11022510" cy="376363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C8D06E5-11B3-C31B-5D8E-9BE93A7A0026}"/>
              </a:ext>
            </a:extLst>
          </p:cNvPr>
          <p:cNvCxnSpPr/>
          <p:nvPr/>
        </p:nvCxnSpPr>
        <p:spPr>
          <a:xfrm>
            <a:off x="538619" y="1277655"/>
            <a:ext cx="121502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545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D0E7C-5DDA-9F42-5772-8460D5CEF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FB671-A2B3-7A36-D4B5-B3D92BDE6808}"/>
              </a:ext>
            </a:extLst>
          </p:cNvPr>
          <p:cNvSpPr>
            <a:spLocks noGrp="1"/>
          </p:cNvSpPr>
          <p:nvPr>
            <p:ph type="title"/>
          </p:nvPr>
        </p:nvSpPr>
        <p:spPr>
          <a:xfrm>
            <a:off x="1660154" y="4695169"/>
            <a:ext cx="9180747" cy="1248431"/>
          </a:xfrm>
        </p:spPr>
        <p:txBody>
          <a:bodyPr vert="horz" lIns="109728" tIns="109728" rIns="109728" bIns="91440" rtlCol="0" anchor="b">
            <a:normAutofit fontScale="90000"/>
          </a:bodyPr>
          <a:lstStyle/>
          <a:p>
            <a:pPr algn="ctr">
              <a:lnSpc>
                <a:spcPct val="125000"/>
              </a:lnSpc>
            </a:pPr>
            <a:r>
              <a:rPr lang="en-US" sz="2000" b="0" cap="all" dirty="0">
                <a:solidFill>
                  <a:schemeClr val="accent2">
                    <a:lumMod val="60000"/>
                    <a:lumOff val="40000"/>
                  </a:schemeClr>
                </a:solidFill>
                <a:latin typeface="Amasis MT Pro Black" panose="02040A04050005020304" pitchFamily="18" charset="0"/>
              </a:rPr>
              <a:t>The method of payment for a received payment, such as CASH, DOR, or NCEL, is displayed in the comments field under the claim line item as read-only. </a:t>
            </a:r>
          </a:p>
        </p:txBody>
      </p:sp>
      <p:pic>
        <p:nvPicPr>
          <p:cNvPr id="3" name="Picture 2">
            <a:extLst>
              <a:ext uri="{FF2B5EF4-FFF2-40B4-BE49-F238E27FC236}">
                <a16:creationId xmlns:a16="http://schemas.microsoft.com/office/drawing/2014/main" id="{BE597931-ADF8-4D61-B9FF-366F3EB115A4}"/>
              </a:ext>
            </a:extLst>
          </p:cNvPr>
          <p:cNvPicPr>
            <a:picLocks noChangeAspect="1"/>
          </p:cNvPicPr>
          <p:nvPr/>
        </p:nvPicPr>
        <p:blipFill>
          <a:blip r:embed="rId2"/>
          <a:stretch>
            <a:fillRect/>
          </a:stretch>
        </p:blipFill>
        <p:spPr>
          <a:xfrm>
            <a:off x="1419340" y="1064712"/>
            <a:ext cx="10234041" cy="2220030"/>
          </a:xfrm>
          <a:prstGeom prst="rect">
            <a:avLst/>
          </a:prstGeom>
          <a:ln>
            <a:solidFill>
              <a:srgbClr val="156082"/>
            </a:solidFill>
          </a:ln>
        </p:spPr>
      </p:pic>
      <p:cxnSp>
        <p:nvCxnSpPr>
          <p:cNvPr id="6" name="Straight Arrow Connector 5">
            <a:extLst>
              <a:ext uri="{FF2B5EF4-FFF2-40B4-BE49-F238E27FC236}">
                <a16:creationId xmlns:a16="http://schemas.microsoft.com/office/drawing/2014/main" id="{E255F5AE-28F2-049E-D2D6-78789E7C757B}"/>
              </a:ext>
            </a:extLst>
          </p:cNvPr>
          <p:cNvCxnSpPr/>
          <p:nvPr/>
        </p:nvCxnSpPr>
        <p:spPr>
          <a:xfrm>
            <a:off x="501041" y="2668044"/>
            <a:ext cx="197911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76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7D845-2805-7425-CCE3-E1BE345D501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6C37C79-19DD-668D-904D-0A9BE42EF844}"/>
              </a:ext>
            </a:extLst>
          </p:cNvPr>
          <p:cNvSpPr>
            <a:spLocks noGrp="1"/>
          </p:cNvSpPr>
          <p:nvPr>
            <p:ph type="ctrTitle"/>
          </p:nvPr>
        </p:nvSpPr>
        <p:spPr>
          <a:xfrm>
            <a:off x="1405783" y="2561905"/>
            <a:ext cx="9380431" cy="1294135"/>
          </a:xfrm>
        </p:spPr>
        <p:txBody>
          <a:bodyPr vert="horz" lIns="109728" tIns="109728" rIns="109728" bIns="91440" rtlCol="0" anchor="b">
            <a:normAutofit/>
          </a:bodyPr>
          <a:lstStyle/>
          <a:p>
            <a:r>
              <a:rPr lang="en-US" dirty="0">
                <a:solidFill>
                  <a:schemeClr val="accent1">
                    <a:lumMod val="60000"/>
                    <a:lumOff val="40000"/>
                  </a:schemeClr>
                </a:solidFill>
                <a:latin typeface="Aharoni" panose="02010803020104030203" pitchFamily="2" charset="-79"/>
                <a:cs typeface="Aharoni" panose="02010803020104030203" pitchFamily="2" charset="-79"/>
              </a:rPr>
              <a:t>Reports</a:t>
            </a:r>
          </a:p>
        </p:txBody>
      </p:sp>
      <p:sp>
        <p:nvSpPr>
          <p:cNvPr id="6" name="Text Placeholder 5">
            <a:extLst>
              <a:ext uri="{FF2B5EF4-FFF2-40B4-BE49-F238E27FC236}">
                <a16:creationId xmlns:a16="http://schemas.microsoft.com/office/drawing/2014/main" id="{CA4415A9-68BF-FB57-AE19-08A32357F331}"/>
              </a:ext>
            </a:extLst>
          </p:cNvPr>
          <p:cNvSpPr>
            <a:spLocks noGrp="1"/>
          </p:cNvSpPr>
          <p:nvPr>
            <p:ph type="body" sz="quarter" idx="10"/>
          </p:nvPr>
        </p:nvSpPr>
        <p:spPr>
          <a:xfrm>
            <a:off x="1405784" y="1479548"/>
            <a:ext cx="9380431" cy="2164715"/>
          </a:xfrm>
        </p:spPr>
        <p:txBody>
          <a:bodyPr/>
          <a:lstStyle/>
          <a:p>
            <a:r>
              <a:rPr lang="en-US" dirty="0">
                <a:solidFill>
                  <a:schemeClr val="accent3">
                    <a:lumMod val="40000"/>
                    <a:lumOff val="60000"/>
                  </a:schemeClr>
                </a:solidFill>
                <a:latin typeface="Gill Sans Nova Ultra Bold" panose="020B0B02020104020203" pitchFamily="34" charset="0"/>
              </a:rPr>
              <a:t>Energy</a:t>
            </a:r>
          </a:p>
        </p:txBody>
      </p:sp>
    </p:spTree>
    <p:extLst>
      <p:ext uri="{BB962C8B-B14F-4D97-AF65-F5344CB8AC3E}">
        <p14:creationId xmlns:p14="http://schemas.microsoft.com/office/powerpoint/2010/main" val="3415263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78A08-8200-6FFA-0284-77FF89FB8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E4045-1564-FA22-FC46-E0C0F8142FB7}"/>
              </a:ext>
            </a:extLst>
          </p:cNvPr>
          <p:cNvSpPr>
            <a:spLocks noGrp="1"/>
          </p:cNvSpPr>
          <p:nvPr>
            <p:ph type="title"/>
          </p:nvPr>
        </p:nvSpPr>
        <p:spPr>
          <a:xfrm>
            <a:off x="162839" y="5994116"/>
            <a:ext cx="5561974" cy="1033272"/>
          </a:xfrm>
        </p:spPr>
        <p:txBody>
          <a:bodyPr/>
          <a:lstStyle/>
          <a:p>
            <a:pPr algn="ctr"/>
            <a:r>
              <a:rPr lang="en-US" sz="2000" dirty="0">
                <a:solidFill>
                  <a:schemeClr val="accent2">
                    <a:lumMod val="50000"/>
                  </a:schemeClr>
                </a:solidFill>
              </a:rPr>
              <a:t>EPI-441</a:t>
            </a:r>
            <a:r>
              <a:rPr lang="en-US" sz="2000" dirty="0">
                <a:solidFill>
                  <a:schemeClr val="accent3">
                    <a:lumMod val="75000"/>
                  </a:schemeClr>
                </a:solidFill>
              </a:rPr>
              <a:t>E</a:t>
            </a:r>
            <a:r>
              <a:rPr lang="en-US" sz="2000" dirty="0">
                <a:solidFill>
                  <a:schemeClr val="accent2">
                    <a:lumMod val="50000"/>
                  </a:schemeClr>
                </a:solidFill>
              </a:rPr>
              <a:t> Will display </a:t>
            </a:r>
            <a:br>
              <a:rPr lang="en-US" sz="2000" dirty="0">
                <a:solidFill>
                  <a:schemeClr val="accent2">
                    <a:lumMod val="50000"/>
                  </a:schemeClr>
                </a:solidFill>
              </a:rPr>
            </a:br>
            <a:r>
              <a:rPr lang="en-US" sz="2000" dirty="0">
                <a:solidFill>
                  <a:schemeClr val="accent2">
                    <a:lumMod val="50000"/>
                  </a:schemeClr>
                </a:solidFill>
              </a:rPr>
              <a:t>Energy EPI Payments</a:t>
            </a:r>
          </a:p>
        </p:txBody>
      </p:sp>
      <p:pic>
        <p:nvPicPr>
          <p:cNvPr id="5122" name="Picture 2">
            <a:extLst>
              <a:ext uri="{FF2B5EF4-FFF2-40B4-BE49-F238E27FC236}">
                <a16:creationId xmlns:a16="http://schemas.microsoft.com/office/drawing/2014/main" id="{2B7A804A-B460-5636-F6E3-15BC343AE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764" y="0"/>
            <a:ext cx="7671421" cy="2881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F9ADE3C-900A-1F1E-8B2A-38D54435F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694" y="2943697"/>
            <a:ext cx="9051306" cy="288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682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23" name="Rectangle 22">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descr="Globe and magnifying glass">
            <a:extLst>
              <a:ext uri="{FF2B5EF4-FFF2-40B4-BE49-F238E27FC236}">
                <a16:creationId xmlns:a16="http://schemas.microsoft.com/office/drawing/2014/main" id="{0CEB905B-7FDD-4B1A-96BF-B5A081A25FC8}"/>
              </a:ext>
            </a:extLst>
          </p:cNvPr>
          <p:cNvPicPr>
            <a:picLocks noGrp="1" noChangeAspect="1"/>
          </p:cNvPicPr>
          <p:nvPr>
            <p:ph type="pic" sz="quarter" idx="13"/>
          </p:nvPr>
        </p:nvPicPr>
        <p:blipFill>
          <a:blip r:embed="rId3"/>
          <a:srcRect t="8649" b="7081"/>
          <a:stretch>
            <a:fillRect/>
          </a:stretch>
        </p:blipFill>
        <p:spPr>
          <a:xfrm>
            <a:off x="20" y="-2"/>
            <a:ext cx="12191980" cy="6858002"/>
          </a:xfrm>
          <a:prstGeom prst="rect">
            <a:avLst/>
          </a:prstGeom>
        </p:spPr>
      </p:pic>
      <p:sp>
        <p:nvSpPr>
          <p:cNvPr id="27" name="Rectangle 26">
            <a:extLst>
              <a:ext uri="{FF2B5EF4-FFF2-40B4-BE49-F238E27FC236}">
                <a16:creationId xmlns:a16="http://schemas.microsoft.com/office/drawing/2014/main" id="{11C4FED8-D85F-4B52-875F-AB6873B50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361"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331CEB84-49DC-40A9-B2F0-D573658AE999}"/>
              </a:ext>
            </a:extLst>
          </p:cNvPr>
          <p:cNvSpPr>
            <a:spLocks noGrp="1"/>
          </p:cNvSpPr>
          <p:nvPr>
            <p:ph type="title"/>
          </p:nvPr>
        </p:nvSpPr>
        <p:spPr>
          <a:xfrm>
            <a:off x="5329237" y="863600"/>
            <a:ext cx="6007100" cy="3366494"/>
          </a:xfrm>
        </p:spPr>
        <p:txBody>
          <a:bodyPr vert="horz" lIns="109728" tIns="109728" rIns="109728" bIns="91440" rtlCol="0" anchor="b">
            <a:normAutofit/>
          </a:bodyPr>
          <a:lstStyle/>
          <a:p>
            <a:pPr>
              <a:lnSpc>
                <a:spcPct val="115000"/>
              </a:lnSpc>
            </a:pPr>
            <a:r>
              <a:rPr lang="en-US" sz="4700" b="0" cap="all">
                <a:solidFill>
                  <a:schemeClr val="bg1"/>
                </a:solidFill>
              </a:rPr>
              <a:t>Energy</a:t>
            </a:r>
            <a:br>
              <a:rPr lang="en-US" sz="4700" b="0" cap="all">
                <a:solidFill>
                  <a:schemeClr val="bg1"/>
                </a:solidFill>
              </a:rPr>
            </a:br>
            <a:r>
              <a:rPr lang="en-US" sz="4700" b="0" cap="all">
                <a:solidFill>
                  <a:schemeClr val="bg1"/>
                </a:solidFill>
              </a:rPr>
              <a:t>Investigations</a:t>
            </a:r>
          </a:p>
        </p:txBody>
      </p:sp>
    </p:spTree>
    <p:extLst>
      <p:ext uri="{BB962C8B-B14F-4D97-AF65-F5344CB8AC3E}">
        <p14:creationId xmlns:p14="http://schemas.microsoft.com/office/powerpoint/2010/main" val="2779792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6157" name="Rectangle 6156">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59" name="Rectangle 6158">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1" name="Rectangle 6160">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1500"/>
            <a:ext cx="7534656" cy="51129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3" name="Rectangle 6162">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4078"/>
            <a:ext cx="4641096"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5" name="Rectangle 6164">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32094ABF-3AF9-D1CD-D2BF-567A43BB48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008" y="2231975"/>
            <a:ext cx="7429887" cy="2006070"/>
          </a:xfrm>
          <a:prstGeom prst="rect">
            <a:avLst/>
          </a:prstGeom>
          <a:noFill/>
          <a:extLst>
            <a:ext uri="{909E8E84-426E-40DD-AFC4-6F175D3DCCD1}">
              <a14:hiddenFill xmlns:a14="http://schemas.microsoft.com/office/drawing/2010/main">
                <a:solidFill>
                  <a:srgbClr val="FFFFFF"/>
                </a:solidFill>
              </a14:hiddenFill>
            </a:ext>
          </a:extLst>
        </p:spPr>
      </p:pic>
      <p:sp>
        <p:nvSpPr>
          <p:cNvPr id="6167" name="Rectangle 6166">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7" y="1095508"/>
            <a:ext cx="4606533"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8010636" y="3018887"/>
            <a:ext cx="3754671" cy="2528515"/>
          </a:xfrm>
        </p:spPr>
        <p:txBody>
          <a:bodyPr vert="horz" lIns="109728" tIns="109728" rIns="109728" bIns="91440" rtlCol="0" anchor="b">
            <a:normAutofit fontScale="90000"/>
          </a:bodyPr>
          <a:lstStyle/>
          <a:p>
            <a:pPr algn="ctr">
              <a:lnSpc>
                <a:spcPct val="125000"/>
              </a:lnSpc>
            </a:pPr>
            <a:r>
              <a:rPr lang="en-US" sz="3600" b="0" cap="all" dirty="0">
                <a:solidFill>
                  <a:schemeClr val="accent3">
                    <a:lumMod val="20000"/>
                    <a:lumOff val="80000"/>
                  </a:schemeClr>
                </a:solidFill>
              </a:rPr>
              <a:t>EPI-122EN has been created to capture pending DOR offsets for Energy EPI payments</a:t>
            </a:r>
          </a:p>
        </p:txBody>
      </p:sp>
      <p:sp>
        <p:nvSpPr>
          <p:cNvPr id="6169" name="Rectangle 6168">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1" name="Rectangle 6170">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0F9691-1E73-812F-899E-BB0F6328F743}"/>
              </a:ext>
            </a:extLst>
          </p:cNvPr>
          <p:cNvSpPr txBox="1"/>
          <p:nvPr/>
        </p:nvSpPr>
        <p:spPr>
          <a:xfrm>
            <a:off x="7316515" y="2432518"/>
            <a:ext cx="409888" cy="230832"/>
          </a:xfrm>
          <a:prstGeom prst="rect">
            <a:avLst/>
          </a:prstGeom>
          <a:noFill/>
        </p:spPr>
        <p:txBody>
          <a:bodyPr wrap="square" rtlCol="0">
            <a:spAutoFit/>
          </a:bodyPr>
          <a:lstStyle/>
          <a:p>
            <a:r>
              <a:rPr lang="en-US" sz="900" b="1" dirty="0"/>
              <a:t>EN</a:t>
            </a:r>
          </a:p>
        </p:txBody>
      </p:sp>
    </p:spTree>
    <p:extLst>
      <p:ext uri="{BB962C8B-B14F-4D97-AF65-F5344CB8AC3E}">
        <p14:creationId xmlns:p14="http://schemas.microsoft.com/office/powerpoint/2010/main" val="2394014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E67981-079D-4463-B997-67E6CA039B58}"/>
              </a:ext>
            </a:extLst>
          </p:cNvPr>
          <p:cNvSpPr>
            <a:spLocks noGrp="1"/>
          </p:cNvSpPr>
          <p:nvPr>
            <p:ph type="title"/>
          </p:nvPr>
        </p:nvSpPr>
        <p:spPr/>
        <p:txBody>
          <a:bodyPr/>
          <a:lstStyle/>
          <a:p>
            <a:pPr algn="ctr"/>
            <a:r>
              <a:rPr lang="en-US" sz="2000" dirty="0">
                <a:latin typeface="Amasis MT Pro Black" panose="02040A04050005020304" pitchFamily="18" charset="0"/>
              </a:rPr>
              <a:t>A </a:t>
            </a:r>
            <a:r>
              <a:rPr lang="en-US" sz="2000" dirty="0">
                <a:solidFill>
                  <a:schemeClr val="accent3">
                    <a:lumMod val="60000"/>
                    <a:lumOff val="40000"/>
                  </a:schemeClr>
                </a:solidFill>
                <a:latin typeface="Amasis MT Pro Black" panose="02040A04050005020304" pitchFamily="18" charset="0"/>
              </a:rPr>
              <a:t>new</a:t>
            </a:r>
            <a:r>
              <a:rPr lang="en-US" sz="2000" dirty="0">
                <a:latin typeface="Amasis MT Pro Black" panose="02040A04050005020304" pitchFamily="18" charset="0"/>
              </a:rPr>
              <a:t> monthly BIRT report will be created. It will display EPI Payments and returned checks that were received </a:t>
            </a:r>
            <a:br>
              <a:rPr lang="en-US" sz="2000" dirty="0">
                <a:latin typeface="Amasis MT Pro Black" panose="02040A04050005020304" pitchFamily="18" charset="0"/>
              </a:rPr>
            </a:br>
            <a:r>
              <a:rPr lang="en-US" sz="2000" dirty="0">
                <a:latin typeface="Amasis MT Pro Black" panose="02040A04050005020304" pitchFamily="18" charset="0"/>
              </a:rPr>
              <a:t>outside of the 2 FY from the date of application</a:t>
            </a:r>
            <a:endParaRPr lang="en-US" dirty="0"/>
          </a:p>
        </p:txBody>
      </p:sp>
      <p:sp>
        <p:nvSpPr>
          <p:cNvPr id="2" name="TextBox 1">
            <a:extLst>
              <a:ext uri="{FF2B5EF4-FFF2-40B4-BE49-F238E27FC236}">
                <a16:creationId xmlns:a16="http://schemas.microsoft.com/office/drawing/2014/main" id="{99A2B500-BF9F-A3D5-68FC-F49CDDE62433}"/>
              </a:ext>
            </a:extLst>
          </p:cNvPr>
          <p:cNvSpPr txBox="1"/>
          <p:nvPr/>
        </p:nvSpPr>
        <p:spPr>
          <a:xfrm>
            <a:off x="3018773" y="175364"/>
            <a:ext cx="7637856" cy="523220"/>
          </a:xfrm>
          <a:prstGeom prst="rect">
            <a:avLst/>
          </a:prstGeom>
          <a:noFill/>
        </p:spPr>
        <p:txBody>
          <a:bodyPr wrap="square" rtlCol="0">
            <a:spAutoFit/>
          </a:bodyPr>
          <a:lstStyle/>
          <a:p>
            <a:pPr algn="ctr"/>
            <a:r>
              <a:rPr lang="en-US" sz="2800" b="1" dirty="0">
                <a:solidFill>
                  <a:schemeClr val="accent1">
                    <a:lumMod val="75000"/>
                  </a:schemeClr>
                </a:solidFill>
                <a:latin typeface="Amasis MT Pro Black" panose="02040A04050005020304" pitchFamily="18" charset="0"/>
              </a:rPr>
              <a:t>1571 Energy Returned Payments Report</a:t>
            </a:r>
          </a:p>
        </p:txBody>
      </p:sp>
      <p:pic>
        <p:nvPicPr>
          <p:cNvPr id="9" name="Picture 8">
            <a:extLst>
              <a:ext uri="{FF2B5EF4-FFF2-40B4-BE49-F238E27FC236}">
                <a16:creationId xmlns:a16="http://schemas.microsoft.com/office/drawing/2014/main" id="{E9F507E0-8503-37F1-20F1-D710D4CE0F53}"/>
              </a:ext>
            </a:extLst>
          </p:cNvPr>
          <p:cNvPicPr>
            <a:picLocks noChangeAspect="1"/>
          </p:cNvPicPr>
          <p:nvPr/>
        </p:nvPicPr>
        <p:blipFill>
          <a:blip r:embed="rId3"/>
          <a:stretch>
            <a:fillRect/>
          </a:stretch>
        </p:blipFill>
        <p:spPr>
          <a:xfrm>
            <a:off x="1059338" y="2824295"/>
            <a:ext cx="11034679" cy="3071282"/>
          </a:xfrm>
          <a:prstGeom prst="rect">
            <a:avLst/>
          </a:prstGeom>
        </p:spPr>
      </p:pic>
    </p:spTree>
    <p:extLst>
      <p:ext uri="{BB962C8B-B14F-4D97-AF65-F5344CB8AC3E}">
        <p14:creationId xmlns:p14="http://schemas.microsoft.com/office/powerpoint/2010/main" val="3345023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993635" y="827086"/>
            <a:ext cx="5102365" cy="2601914"/>
          </a:xfrm>
        </p:spPr>
        <p:txBody>
          <a:bodyPr/>
          <a:lstStyle/>
          <a:p>
            <a:r>
              <a:rPr lang="en-US" dirty="0"/>
              <a:t>Questions ?</a:t>
            </a:r>
          </a:p>
        </p:txBody>
      </p:sp>
      <p:pic>
        <p:nvPicPr>
          <p:cNvPr id="7" name="Picture 6" descr="Magnifying glass and question mark">
            <a:extLst>
              <a:ext uri="{FF2B5EF4-FFF2-40B4-BE49-F238E27FC236}">
                <a16:creationId xmlns:a16="http://schemas.microsoft.com/office/drawing/2014/main" id="{2607903E-8568-6788-0B71-8A0AFE7AF73E}"/>
              </a:ext>
            </a:extLst>
          </p:cNvPr>
          <p:cNvPicPr>
            <a:picLocks noChangeAspect="1"/>
          </p:cNvPicPr>
          <p:nvPr/>
        </p:nvPicPr>
        <p:blipFill>
          <a:blip r:embed="rId3"/>
          <a:stretch>
            <a:fillRect/>
          </a:stretch>
        </p:blipFill>
        <p:spPr>
          <a:xfrm>
            <a:off x="6826685" y="3429000"/>
            <a:ext cx="5364866" cy="3429000"/>
          </a:xfrm>
          <a:prstGeom prst="rect">
            <a:avLst/>
          </a:prstGeom>
        </p:spPr>
      </p:pic>
    </p:spTree>
    <p:extLst>
      <p:ext uri="{BB962C8B-B14F-4D97-AF65-F5344CB8AC3E}">
        <p14:creationId xmlns:p14="http://schemas.microsoft.com/office/powerpoint/2010/main" val="798203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8" name="Rectangle 17">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1500"/>
            <a:ext cx="7534656" cy="51129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4078"/>
            <a:ext cx="4641096"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A3F30D5-6922-1762-413D-700F4A596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529" y="1100415"/>
            <a:ext cx="6795399" cy="4943652"/>
          </a:xfrm>
          <a:prstGeom prst="rect">
            <a:avLst/>
          </a:prstGeom>
        </p:spPr>
      </p:pic>
      <p:sp>
        <p:nvSpPr>
          <p:cNvPr id="28" name="Rectangle 27">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7" y="1095508"/>
            <a:ext cx="4606533"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7973503" y="1709530"/>
            <a:ext cx="3754671" cy="2528515"/>
          </a:xfrm>
        </p:spPr>
        <p:txBody>
          <a:bodyPr vert="horz" lIns="109728" tIns="109728" rIns="109728" bIns="91440" rtlCol="0" anchor="b">
            <a:normAutofit/>
          </a:bodyPr>
          <a:lstStyle/>
          <a:p>
            <a:pPr>
              <a:lnSpc>
                <a:spcPct val="115000"/>
              </a:lnSpc>
            </a:pPr>
            <a:r>
              <a:rPr lang="en-US" sz="1700" b="0" cap="all" dirty="0"/>
              <a:t>Energy </a:t>
            </a:r>
            <a:r>
              <a:rPr lang="en-US" sz="1700" b="0" cap="all" dirty="0">
                <a:solidFill>
                  <a:schemeClr val="accent3">
                    <a:lumMod val="60000"/>
                    <a:lumOff val="40000"/>
                  </a:schemeClr>
                </a:solidFill>
              </a:rPr>
              <a:t>Program Integrity Referrals </a:t>
            </a:r>
            <a:r>
              <a:rPr lang="en-US" sz="1700" b="0" cap="all" dirty="0"/>
              <a:t>are created the same as other programs using the Program Type </a:t>
            </a:r>
            <a:r>
              <a:rPr lang="en-US" sz="1700" b="0" cap="all" dirty="0">
                <a:solidFill>
                  <a:schemeClr val="accent2">
                    <a:lumMod val="60000"/>
                    <a:lumOff val="40000"/>
                  </a:schemeClr>
                </a:solidFill>
              </a:rPr>
              <a:t>ENERGY ASSISTANCE INVESTIGATION .</a:t>
            </a:r>
          </a:p>
        </p:txBody>
      </p:sp>
      <p:sp>
        <p:nvSpPr>
          <p:cNvPr id="30" name="Rectangle 29">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700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B618668-DBD4-082B-DF16-993BC54F15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311D34-C1F5-63B6-89B4-ACBEEA8310AB}"/>
              </a:ext>
            </a:extLst>
          </p:cNvPr>
          <p:cNvSpPr txBox="1"/>
          <p:nvPr/>
        </p:nvSpPr>
        <p:spPr>
          <a:xfrm>
            <a:off x="1352811" y="4835046"/>
            <a:ext cx="11198269" cy="1138773"/>
          </a:xfrm>
          <a:prstGeom prst="rect">
            <a:avLst/>
          </a:prstGeom>
          <a:noFill/>
        </p:spPr>
        <p:txBody>
          <a:bodyPr wrap="square" rtlCol="0">
            <a:spAutoFit/>
          </a:bodyPr>
          <a:lstStyle/>
          <a:p>
            <a:r>
              <a:rPr lang="en-US" sz="2400" dirty="0">
                <a:solidFill>
                  <a:schemeClr val="accent4">
                    <a:lumMod val="40000"/>
                    <a:lumOff val="60000"/>
                  </a:schemeClr>
                </a:solidFill>
              </a:rPr>
              <a:t>              Energy will only allow the Referral Type </a:t>
            </a:r>
          </a:p>
          <a:p>
            <a:r>
              <a:rPr lang="en-US" sz="2400" dirty="0">
                <a:solidFill>
                  <a:schemeClr val="accent4">
                    <a:lumMod val="40000"/>
                    <a:lumOff val="60000"/>
                  </a:schemeClr>
                </a:solidFill>
              </a:rPr>
              <a:t>                        </a:t>
            </a:r>
            <a:r>
              <a:rPr lang="en-US" sz="2400" dirty="0">
                <a:solidFill>
                  <a:srgbClr val="FFC000"/>
                </a:solidFill>
              </a:rPr>
              <a:t>PI Regular Investigation</a:t>
            </a:r>
            <a:r>
              <a:rPr lang="en-US" sz="2400" dirty="0">
                <a:solidFill>
                  <a:schemeClr val="accent4">
                    <a:lumMod val="40000"/>
                    <a:lumOff val="60000"/>
                  </a:schemeClr>
                </a:solidFill>
              </a:rPr>
              <a:t> </a:t>
            </a:r>
          </a:p>
          <a:p>
            <a:r>
              <a:rPr lang="en-US" sz="2000" dirty="0">
                <a:solidFill>
                  <a:schemeClr val="accent4">
                    <a:lumMod val="40000"/>
                    <a:lumOff val="60000"/>
                  </a:schemeClr>
                </a:solidFill>
              </a:rPr>
              <a:t>         Users will receive an </a:t>
            </a:r>
            <a:r>
              <a:rPr lang="en-US" sz="2000" dirty="0">
                <a:solidFill>
                  <a:schemeClr val="accent3">
                    <a:lumMod val="60000"/>
                    <a:lumOff val="40000"/>
                  </a:schemeClr>
                </a:solidFill>
              </a:rPr>
              <a:t>error message </a:t>
            </a:r>
            <a:r>
              <a:rPr lang="en-US" sz="2000" dirty="0">
                <a:solidFill>
                  <a:schemeClr val="accent4">
                    <a:lumMod val="40000"/>
                    <a:lumOff val="60000"/>
                  </a:schemeClr>
                </a:solidFill>
              </a:rPr>
              <a:t>if another Referral Type is selected</a:t>
            </a:r>
          </a:p>
        </p:txBody>
      </p:sp>
      <p:pic>
        <p:nvPicPr>
          <p:cNvPr id="4" name="Picture 3">
            <a:extLst>
              <a:ext uri="{FF2B5EF4-FFF2-40B4-BE49-F238E27FC236}">
                <a16:creationId xmlns:a16="http://schemas.microsoft.com/office/drawing/2014/main" id="{4CD147B3-634C-2075-95C5-52C42ADC9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918" y="19742"/>
            <a:ext cx="6381128" cy="4625448"/>
          </a:xfrm>
          <a:prstGeom prst="rect">
            <a:avLst/>
          </a:prstGeom>
        </p:spPr>
      </p:pic>
    </p:spTree>
    <p:extLst>
      <p:ext uri="{BB962C8B-B14F-4D97-AF65-F5344CB8AC3E}">
        <p14:creationId xmlns:p14="http://schemas.microsoft.com/office/powerpoint/2010/main" val="360752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44AA214-AF59-C496-09AB-7F8F5C491F2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37" name="Rectangle 36">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C823100-BA6A-380D-5AA1-42F6A5782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76" y="864296"/>
            <a:ext cx="7172566" cy="3942523"/>
          </a:xfrm>
          <a:prstGeom prst="rect">
            <a:avLst/>
          </a:prstGeom>
        </p:spPr>
      </p:pic>
      <p:sp>
        <p:nvSpPr>
          <p:cNvPr id="41" name="Rectangle 40">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0"/>
            <a:ext cx="4603482" cy="61124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4CCD3B3-7A28-7FEE-7531-76C434172379}"/>
              </a:ext>
            </a:extLst>
          </p:cNvPr>
          <p:cNvSpPr>
            <a:spLocks noGrp="1"/>
          </p:cNvSpPr>
          <p:nvPr>
            <p:ph type="title"/>
          </p:nvPr>
        </p:nvSpPr>
        <p:spPr>
          <a:xfrm>
            <a:off x="7608715" y="1709530"/>
            <a:ext cx="4428410" cy="2528515"/>
          </a:xfrm>
        </p:spPr>
        <p:txBody>
          <a:bodyPr vert="horz" lIns="109728" tIns="109728" rIns="109728" bIns="91440" rtlCol="0" anchor="b">
            <a:normAutofit/>
          </a:bodyPr>
          <a:lstStyle/>
          <a:p>
            <a:pPr>
              <a:lnSpc>
                <a:spcPct val="115000"/>
              </a:lnSpc>
            </a:pPr>
            <a:r>
              <a:rPr lang="en-US" sz="2000" b="0" cap="all" dirty="0">
                <a:solidFill>
                  <a:schemeClr val="tx2"/>
                </a:solidFill>
              </a:rPr>
              <a:t>Energy Program Integrity Investigation Case (PIIC) will display similarly to other program PIICs</a:t>
            </a:r>
          </a:p>
        </p:txBody>
      </p:sp>
      <p:sp>
        <p:nvSpPr>
          <p:cNvPr id="43" name="Rectangle 42">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135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290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F14CA-0F4F-8B15-47D3-04FD8F32DD3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ECCDCBC-09B8-6020-F07D-92218B6BAE05}"/>
              </a:ext>
            </a:extLst>
          </p:cNvPr>
          <p:cNvSpPr>
            <a:spLocks noGrp="1"/>
          </p:cNvSpPr>
          <p:nvPr>
            <p:ph type="title"/>
          </p:nvPr>
        </p:nvSpPr>
        <p:spPr>
          <a:xfrm>
            <a:off x="1535113" y="4873625"/>
            <a:ext cx="10013950" cy="1033463"/>
          </a:xfrm>
        </p:spPr>
        <p:txBody>
          <a:bodyPr vert="horz" lIns="109728" tIns="109728" rIns="109728" bIns="91440" rtlCol="0" anchor="b">
            <a:normAutofit/>
          </a:bodyPr>
          <a:lstStyle/>
          <a:p>
            <a:pPr algn="ctr">
              <a:lnSpc>
                <a:spcPct val="115000"/>
              </a:lnSpc>
            </a:pPr>
            <a:r>
              <a:rPr lang="en-US" sz="1700" b="0" cap="all" dirty="0"/>
              <a:t>Only Findings of </a:t>
            </a:r>
            <a:r>
              <a:rPr lang="en-US" sz="1700" b="0" cap="all" dirty="0">
                <a:solidFill>
                  <a:schemeClr val="accent3">
                    <a:lumMod val="60000"/>
                    <a:lumOff val="40000"/>
                  </a:schemeClr>
                </a:solidFill>
              </a:rPr>
              <a:t>UNSUBSTANTIATED</a:t>
            </a:r>
            <a:r>
              <a:rPr lang="en-US" sz="1700" b="0" cap="all" dirty="0"/>
              <a:t> or </a:t>
            </a:r>
            <a:r>
              <a:rPr lang="en-US" sz="1700" b="0" cap="all" dirty="0">
                <a:solidFill>
                  <a:schemeClr val="accent3">
                    <a:lumMod val="60000"/>
                    <a:lumOff val="40000"/>
                  </a:schemeClr>
                </a:solidFill>
              </a:rPr>
              <a:t>SUBSTANTIATED- CLAIMS </a:t>
            </a:r>
            <a:br>
              <a:rPr lang="en-US" sz="1700" b="0" cap="all" dirty="0">
                <a:solidFill>
                  <a:schemeClr val="accent3">
                    <a:lumMod val="60000"/>
                    <a:lumOff val="40000"/>
                  </a:schemeClr>
                </a:solidFill>
              </a:rPr>
            </a:br>
            <a:r>
              <a:rPr lang="en-US" sz="1700" b="0" cap="all" dirty="0"/>
              <a:t>will be available</a:t>
            </a:r>
          </a:p>
        </p:txBody>
      </p:sp>
      <p:pic>
        <p:nvPicPr>
          <p:cNvPr id="6" name="Picture 5">
            <a:extLst>
              <a:ext uri="{FF2B5EF4-FFF2-40B4-BE49-F238E27FC236}">
                <a16:creationId xmlns:a16="http://schemas.microsoft.com/office/drawing/2014/main" id="{83E9034E-72B9-62EE-7AE2-CEAA8D9AF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26" y="0"/>
            <a:ext cx="11115673" cy="4694830"/>
          </a:xfrm>
          <a:prstGeom prst="rect">
            <a:avLst/>
          </a:prstGeom>
        </p:spPr>
      </p:pic>
    </p:spTree>
    <p:extLst>
      <p:ext uri="{BB962C8B-B14F-4D97-AF65-F5344CB8AC3E}">
        <p14:creationId xmlns:p14="http://schemas.microsoft.com/office/powerpoint/2010/main" val="2060307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1" name="Picture Placeholder 40" descr="Coins in jar illustration">
            <a:extLst>
              <a:ext uri="{FF2B5EF4-FFF2-40B4-BE49-F238E27FC236}">
                <a16:creationId xmlns:a16="http://schemas.microsoft.com/office/drawing/2014/main" id="{9FB4A3D7-302B-4FAB-B9BD-5F75A796AC7C}"/>
              </a:ext>
            </a:extLst>
          </p:cNvPr>
          <p:cNvPicPr>
            <a:picLocks noGrp="1" noChangeAspect="1"/>
          </p:cNvPicPr>
          <p:nvPr>
            <p:ph type="pic" sz="quarter" idx="13"/>
          </p:nvPr>
        </p:nvPicPr>
        <p:blipFill>
          <a:blip r:embed="rId3"/>
          <a:srcRect l="4715" r="4715"/>
          <a:stretch/>
        </p:blipFill>
        <p:spPr/>
      </p:pic>
      <p:sp>
        <p:nvSpPr>
          <p:cNvPr id="2" name="TextBox 1">
            <a:extLst>
              <a:ext uri="{FF2B5EF4-FFF2-40B4-BE49-F238E27FC236}">
                <a16:creationId xmlns:a16="http://schemas.microsoft.com/office/drawing/2014/main" id="{14084133-D101-27D2-C3DE-90FE42F48F65}"/>
              </a:ext>
            </a:extLst>
          </p:cNvPr>
          <p:cNvSpPr txBox="1"/>
          <p:nvPr/>
        </p:nvSpPr>
        <p:spPr>
          <a:xfrm>
            <a:off x="1681643" y="1528175"/>
            <a:ext cx="5195147" cy="2062103"/>
          </a:xfrm>
          <a:prstGeom prst="rect">
            <a:avLst/>
          </a:prstGeom>
          <a:noFill/>
        </p:spPr>
        <p:txBody>
          <a:bodyPr wrap="square" rtlCol="0">
            <a:spAutoFit/>
          </a:bodyPr>
          <a:lstStyle/>
          <a:p>
            <a:r>
              <a:rPr lang="en-US" sz="3200" dirty="0">
                <a:solidFill>
                  <a:schemeClr val="accent1"/>
                </a:solidFill>
                <a:latin typeface="Amasis MT Pro Medium" panose="02040604050005020304" pitchFamily="18" charset="0"/>
              </a:rPr>
              <a:t>Energy Claims are created and managed most like the WFFA claims with just a few differences</a:t>
            </a:r>
            <a:endParaRPr lang="en-US" sz="3200" dirty="0">
              <a:solidFill>
                <a:schemeClr val="accent1"/>
              </a:solidFill>
            </a:endParaRPr>
          </a:p>
        </p:txBody>
      </p:sp>
    </p:spTree>
    <p:extLst>
      <p:ext uri="{BB962C8B-B14F-4D97-AF65-F5344CB8AC3E}">
        <p14:creationId xmlns:p14="http://schemas.microsoft.com/office/powerpoint/2010/main" val="2916022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BB74F5CB-F474-65BC-7BEA-A6F2DCFFE0D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6FD906-6904-456C-887F-62E9E5739AE9}"/>
              </a:ext>
            </a:extLst>
          </p:cNvPr>
          <p:cNvSpPr>
            <a:spLocks noGrp="1"/>
          </p:cNvSpPr>
          <p:nvPr>
            <p:ph type="title"/>
          </p:nvPr>
        </p:nvSpPr>
        <p:spPr>
          <a:xfrm>
            <a:off x="1635103" y="1057522"/>
            <a:ext cx="4741843" cy="2173433"/>
          </a:xfrm>
        </p:spPr>
        <p:txBody>
          <a:bodyPr vert="horz" lIns="109728" tIns="109728" rIns="109728" bIns="91440" rtlCol="0" anchor="ctr">
            <a:normAutofit/>
          </a:bodyPr>
          <a:lstStyle/>
          <a:p>
            <a:pPr>
              <a:lnSpc>
                <a:spcPct val="115000"/>
              </a:lnSpc>
            </a:pPr>
            <a:r>
              <a:rPr lang="en-US" sz="1800" b="0" cap="all" dirty="0"/>
              <a:t>Energy Assistance Investigations NEW OVERPAYMENT PERIOD wizard will require </a:t>
            </a:r>
            <a:r>
              <a:rPr lang="en-US" sz="1800" b="0" cap="all" dirty="0">
                <a:solidFill>
                  <a:srgbClr val="FFC000"/>
                </a:solidFill>
              </a:rPr>
              <a:t>Application Reference, Payment Request Date</a:t>
            </a:r>
            <a:r>
              <a:rPr lang="en-US" sz="1800" b="0" cap="all" dirty="0"/>
              <a:t>, and </a:t>
            </a:r>
            <a:r>
              <a:rPr lang="en-US" sz="1800" b="0" cap="all" dirty="0">
                <a:solidFill>
                  <a:srgbClr val="FFC000"/>
                </a:solidFill>
              </a:rPr>
              <a:t>Program</a:t>
            </a:r>
            <a:r>
              <a:rPr lang="en-US" sz="1800" b="0" cap="all" dirty="0"/>
              <a:t> to Search</a:t>
            </a:r>
          </a:p>
        </p:txBody>
      </p:sp>
      <p:sp>
        <p:nvSpPr>
          <p:cNvPr id="19" name="Rectangle 18">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5A56255-4961-41E1-887B-7319F23C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7CAD65F-AAC9-4CC9-B5F5-E963F24F4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9936" y="-1"/>
            <a:ext cx="5332064"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4DF1D6-EAFB-6CF6-D0FE-2658C676C17E}"/>
              </a:ext>
            </a:extLst>
          </p:cNvPr>
          <p:cNvPicPr>
            <a:picLocks noChangeAspect="1"/>
          </p:cNvPicPr>
          <p:nvPr/>
        </p:nvPicPr>
        <p:blipFill>
          <a:blip r:embed="rId4"/>
          <a:stretch>
            <a:fillRect/>
          </a:stretch>
        </p:blipFill>
        <p:spPr>
          <a:xfrm>
            <a:off x="2769631" y="3607745"/>
            <a:ext cx="7802335" cy="3062414"/>
          </a:xfrm>
          <a:prstGeom prst="rect">
            <a:avLst/>
          </a:prstGeom>
        </p:spPr>
      </p:pic>
    </p:spTree>
    <p:extLst>
      <p:ext uri="{BB962C8B-B14F-4D97-AF65-F5344CB8AC3E}">
        <p14:creationId xmlns:p14="http://schemas.microsoft.com/office/powerpoint/2010/main" val="4106717099"/>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6F36CB81-A037-44A8-88EB-C0C0F17FD4B1}">
  <ds:schemaRefs>
    <ds:schemaRef ds:uri="http://schemas.microsoft.com/sharepoint/v3/contenttype/forms"/>
  </ds:schemaRefs>
</ds:datastoreItem>
</file>

<file path=customXml/itemProps2.xml><?xml version="1.0" encoding="utf-8"?>
<ds:datastoreItem xmlns:ds="http://schemas.openxmlformats.org/officeDocument/2006/customXml" ds:itemID="{2C1AA24C-4CA6-40FF-8947-DA1F6F474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FF477C-132F-44F8-8C56-EBFF95FAF97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{F6E330CA-0FDA-48FD-A747-876882A952A7}TF2b9189fa-8f70-44c5-a025-8c7b018ae2a95a18b6f7_win32-f1ac09ee8c52</Template>
  <TotalTime>395</TotalTime>
  <Words>1170</Words>
  <Application>Microsoft Office PowerPoint</Application>
  <PresentationFormat>Widescreen</PresentationFormat>
  <Paragraphs>105</Paragraphs>
  <Slides>32</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Meiryo</vt:lpstr>
      <vt:lpstr>ADLaM Display</vt:lpstr>
      <vt:lpstr>Aharoni</vt:lpstr>
      <vt:lpstr>Amasis MT Pro Black</vt:lpstr>
      <vt:lpstr>Amasis MT Pro Medium</vt:lpstr>
      <vt:lpstr>Arial</vt:lpstr>
      <vt:lpstr>Calibri</vt:lpstr>
      <vt:lpstr>Corbel</vt:lpstr>
      <vt:lpstr>Gill Sans Nova Ultra Bold</vt:lpstr>
      <vt:lpstr>Wingdings</vt:lpstr>
      <vt:lpstr>ShojiVTI</vt:lpstr>
      <vt:lpstr>Energy – EPI Training</vt:lpstr>
      <vt:lpstr>AGENDA</vt:lpstr>
      <vt:lpstr>Energy Investigations</vt:lpstr>
      <vt:lpstr>Energy Program Integrity Referrals are created the same as other programs using the Program Type ENERGY ASSISTANCE INVESTIGATION .</vt:lpstr>
      <vt:lpstr>PowerPoint Presentation</vt:lpstr>
      <vt:lpstr>Energy Program Integrity Investigation Case (PIIC) will display similarly to other program PIICs</vt:lpstr>
      <vt:lpstr>Only Findings of UNSUBSTANTIATED or SUBSTANTIATED- CLAIMS  will be available</vt:lpstr>
      <vt:lpstr>PowerPoint Presentation</vt:lpstr>
      <vt:lpstr>Energy Assistance Investigations NEW OVERPAYMENT PERIOD wizard will require Application Reference, Payment Request Date, and Program to Search</vt:lpstr>
      <vt:lpstr>The Application Reference is the Energy Application Number                (NOT THE ENERGY INCOME SUPPORT).</vt:lpstr>
      <vt:lpstr>The Payment Request Date is the Payment Request Creation Date which is found on the Energy Application&gt;Programs&gt;Inline Page&gt;Eligibility&gt;Payment Request Creation Date</vt:lpstr>
      <vt:lpstr>The Program is a dropdown for CIP or LIEAP</vt:lpstr>
      <vt:lpstr>If all are true  (on previous screenshot), upon clicking "Search" any matching payments will display and can be selected for choosing the overpayment</vt:lpstr>
      <vt:lpstr>clicking Next, users will be required to enter the Pending Claim Type  Agency Error(AE) or Inadvertent Household Error (IHE)</vt:lpstr>
      <vt:lpstr>  If Agency Error was selected as the Claim Type, the AE type must be selected (State or County)  The Overpayment Amount cannot be more than the total benefit issued.  The Overpayment Period must be within 12 months of the date the claim is being established.  Only one Program (CIP or LIEAP) can be selected. If the Investigation includes both a CIP and LIEAP payment, two claims need to be created.  SROP’s must be created by State Staff. </vt:lpstr>
      <vt:lpstr>PLC and Financials</vt:lpstr>
      <vt:lpstr>PowerPoint Presentation</vt:lpstr>
      <vt:lpstr>Most screens in the PLC will look and function like other programs.   The Financials screen has an additional tab (PLC&gt;Financials&gt;Fund Transactions)  This tab will list the Fund Source, Fiscal Year, Overpayment Amount (original overpayment amount) and Current Balance (after payments)  This information is system generated and cannot be changed or edited.   </vt:lpstr>
      <vt:lpstr>Energy Claims will have Voluntary Payment Agreements (VRA) with the following requirements:</vt:lpstr>
      <vt:lpstr>PowerPoint Presentation</vt:lpstr>
      <vt:lpstr>On the PLC, one additional Column will be added "Within 2FY“  This is a new indicator that indicates if the payment was applied to the claim within the 2FY from the date of application  If the payment is applied within the 2FY of the Date of application, then it will go back into the fund source.  If applied outside of the 2FY the county will need to send a  DSS-1571 form</vt:lpstr>
      <vt:lpstr>Energy Program Integrity Referrals are created the same as other programs using the Program Type ENERGY ASSISTANCE INVESTIGATION .</vt:lpstr>
      <vt:lpstr>Fund Fiscal Year Screens</vt:lpstr>
      <vt:lpstr>Screen Changes &amp; Lingo</vt:lpstr>
      <vt:lpstr>When EPI payments are received;  the EPI payment “Total” will display along with the federal funds deposited into the fund source.</vt:lpstr>
      <vt:lpstr>Toggle down into the EPI Funds (Energy) to see actual epi payments</vt:lpstr>
      <vt:lpstr>The method of payment for a received payment, such as CASH, DOR, or NCEL, is displayed in the comments field under the claim line item as read-only. </vt:lpstr>
      <vt:lpstr>Reports</vt:lpstr>
      <vt:lpstr>EPI-441E Will display  Energy EPI Payments</vt:lpstr>
      <vt:lpstr>EPI-122EN has been created to capture pending DOR offsets for Energy EPI payments</vt:lpstr>
      <vt:lpstr>A new monthly BIRT report will be created. It will display EPI Payments and returned checks that were received  outside of the 2 FY from the date of application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Chapuis, Kathie s</dc:creator>
  <cp:lastModifiedBy>Chapuis, Kathie s</cp:lastModifiedBy>
  <cp:revision>60</cp:revision>
  <dcterms:created xsi:type="dcterms:W3CDTF">2025-07-02T13:31:59Z</dcterms:created>
  <dcterms:modified xsi:type="dcterms:W3CDTF">2025-07-02T21:27:19Z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