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6" r:id="rId2"/>
  </p:sldIdLst>
  <p:sldSz cx="9144000" cy="6858000" type="screen4x3"/>
  <p:notesSz cx="9372600" cy="7086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2074EB4-1E53-4844-A7EC-7DB494EE7F5E}">
          <p14:sldIdLst>
            <p14:sldId id="25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acker, Tanya D" initials="TTD" lastIdx="3" clrIdx="0">
    <p:extLst>
      <p:ext uri="{19B8F6BF-5375-455C-9EA6-DF929625EA0E}">
        <p15:presenceInfo xmlns:p15="http://schemas.microsoft.com/office/powerpoint/2012/main" userId="S::Tanya.Thacker@dhhs.nc.gov::d321f683-5bb3-4042-8e0a-ebf0f8ced6c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53" autoAdjust="0"/>
    <p:restoredTop sz="94660"/>
  </p:normalViewPr>
  <p:slideViewPr>
    <p:cSldViewPr snapToGrid="0">
      <p:cViewPr varScale="1">
        <p:scale>
          <a:sx n="113" d="100"/>
          <a:sy n="113" d="100"/>
        </p:scale>
        <p:origin x="826" y="86"/>
      </p:cViewPr>
      <p:guideLst/>
    </p:cSldViewPr>
  </p:slideViewPr>
  <p:notesTextViewPr>
    <p:cViewPr>
      <p:scale>
        <a:sx n="1" d="1"/>
        <a:sy n="1" d="1"/>
      </p:scale>
      <p:origin x="0" y="0"/>
    </p:cViewPr>
  </p:notesTextViewPr>
  <p:notesViewPr>
    <p:cSldViewPr snapToGrid="0">
      <p:cViewPr varScale="1">
        <p:scale>
          <a:sx n="73" d="100"/>
          <a:sy n="73" d="100"/>
        </p:scale>
        <p:origin x="1950"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3EB284-74CB-4ECC-90A4-7581474CDCF0}"/>
              </a:ext>
            </a:extLst>
          </p:cNvPr>
          <p:cNvSpPr>
            <a:spLocks noGrp="1"/>
          </p:cNvSpPr>
          <p:nvPr>
            <p:ph type="hdr" sz="quarter"/>
          </p:nvPr>
        </p:nvSpPr>
        <p:spPr>
          <a:xfrm>
            <a:off x="0" y="0"/>
            <a:ext cx="4061460" cy="355561"/>
          </a:xfrm>
          <a:prstGeom prst="rect">
            <a:avLst/>
          </a:prstGeom>
        </p:spPr>
        <p:txBody>
          <a:bodyPr vert="horz" lIns="94046" tIns="47023" rIns="94046" bIns="47023" rtlCol="0"/>
          <a:lstStyle>
            <a:lvl1pPr algn="l">
              <a:defRPr sz="1200"/>
            </a:lvl1pPr>
          </a:lstStyle>
          <a:p>
            <a:endParaRPr lang="en-US" dirty="0"/>
          </a:p>
        </p:txBody>
      </p:sp>
      <p:sp>
        <p:nvSpPr>
          <p:cNvPr id="3" name="Date Placeholder 2">
            <a:extLst>
              <a:ext uri="{FF2B5EF4-FFF2-40B4-BE49-F238E27FC236}">
                <a16:creationId xmlns:a16="http://schemas.microsoft.com/office/drawing/2014/main" id="{19C0FF42-F939-48A6-9028-8E528CA82CF4}"/>
              </a:ext>
            </a:extLst>
          </p:cNvPr>
          <p:cNvSpPr>
            <a:spLocks noGrp="1"/>
          </p:cNvSpPr>
          <p:nvPr>
            <p:ph type="dt" sz="quarter" idx="1"/>
          </p:nvPr>
        </p:nvSpPr>
        <p:spPr>
          <a:xfrm>
            <a:off x="5308971" y="0"/>
            <a:ext cx="4061460" cy="355561"/>
          </a:xfrm>
          <a:prstGeom prst="rect">
            <a:avLst/>
          </a:prstGeom>
        </p:spPr>
        <p:txBody>
          <a:bodyPr vert="horz" lIns="94046" tIns="47023" rIns="94046" bIns="47023" rtlCol="0"/>
          <a:lstStyle>
            <a:lvl1pPr algn="r">
              <a:defRPr sz="1200"/>
            </a:lvl1pPr>
          </a:lstStyle>
          <a:p>
            <a:fld id="{73F79D05-7B54-48B7-93AE-15482A3A2FAD}" type="datetimeFigureOut">
              <a:rPr lang="en-US" smtClean="0"/>
              <a:t>10/20/2025</a:t>
            </a:fld>
            <a:endParaRPr lang="en-US"/>
          </a:p>
        </p:txBody>
      </p:sp>
      <p:sp>
        <p:nvSpPr>
          <p:cNvPr id="4" name="Footer Placeholder 3">
            <a:extLst>
              <a:ext uri="{FF2B5EF4-FFF2-40B4-BE49-F238E27FC236}">
                <a16:creationId xmlns:a16="http://schemas.microsoft.com/office/drawing/2014/main" id="{3CE1D94E-4529-4D38-99F1-9695D97485B1}"/>
              </a:ext>
            </a:extLst>
          </p:cNvPr>
          <p:cNvSpPr>
            <a:spLocks noGrp="1"/>
          </p:cNvSpPr>
          <p:nvPr>
            <p:ph type="ftr" sz="quarter" idx="2"/>
          </p:nvPr>
        </p:nvSpPr>
        <p:spPr>
          <a:xfrm>
            <a:off x="0" y="6731040"/>
            <a:ext cx="4061460" cy="355560"/>
          </a:xfrm>
          <a:prstGeom prst="rect">
            <a:avLst/>
          </a:prstGeom>
        </p:spPr>
        <p:txBody>
          <a:bodyPr vert="horz" lIns="94046" tIns="47023" rIns="94046" bIns="47023"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74E0F49-F4EC-4853-84A7-220AE84D8545}"/>
              </a:ext>
            </a:extLst>
          </p:cNvPr>
          <p:cNvSpPr>
            <a:spLocks noGrp="1"/>
          </p:cNvSpPr>
          <p:nvPr>
            <p:ph type="sldNum" sz="quarter" idx="3"/>
          </p:nvPr>
        </p:nvSpPr>
        <p:spPr>
          <a:xfrm>
            <a:off x="5308971" y="6731040"/>
            <a:ext cx="4061460" cy="355560"/>
          </a:xfrm>
          <a:prstGeom prst="rect">
            <a:avLst/>
          </a:prstGeom>
        </p:spPr>
        <p:txBody>
          <a:bodyPr vert="horz" lIns="94046" tIns="47023" rIns="94046" bIns="47023" rtlCol="0" anchor="b"/>
          <a:lstStyle>
            <a:lvl1pPr algn="r">
              <a:defRPr sz="1200"/>
            </a:lvl1pPr>
          </a:lstStyle>
          <a:p>
            <a:fld id="{63D15B79-A339-4BFC-9D42-0025790BBC74}" type="slidenum">
              <a:rPr lang="en-US" smtClean="0"/>
              <a:t>‹#›</a:t>
            </a:fld>
            <a:endParaRPr lang="en-US"/>
          </a:p>
        </p:txBody>
      </p:sp>
    </p:spTree>
    <p:extLst>
      <p:ext uri="{BB962C8B-B14F-4D97-AF65-F5344CB8AC3E}">
        <p14:creationId xmlns:p14="http://schemas.microsoft.com/office/powerpoint/2010/main" val="3242330336"/>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9372600" cy="355561"/>
          </a:xfrm>
          <a:prstGeom prst="rect">
            <a:avLst/>
          </a:prstGeom>
        </p:spPr>
        <p:txBody>
          <a:bodyPr vert="horz" lIns="94046" tIns="47023" rIns="94046" bIns="47023" rtlCol="0"/>
          <a:lstStyle>
            <a:lvl1pPr algn="l">
              <a:defRPr sz="1200" b="1" baseline="0">
                <a:solidFill>
                  <a:schemeClr val="accent5">
                    <a:lumMod val="75000"/>
                  </a:schemeClr>
                </a:solidFill>
                <a:latin typeface="Arial" panose="020B0604020202020204" pitchFamily="34" charset="0"/>
              </a:defRPr>
            </a:lvl1pPr>
          </a:lstStyle>
          <a:p>
            <a:pPr algn="ctr"/>
            <a:r>
              <a:rPr lang="en-US" dirty="0"/>
              <a:t>NC Involuntary Commitment Process (IVC):  Inpatient Treatment^^</a:t>
            </a:r>
          </a:p>
        </p:txBody>
      </p:sp>
      <p:sp>
        <p:nvSpPr>
          <p:cNvPr id="4" name="Slide Image Placeholder 3"/>
          <p:cNvSpPr>
            <a:spLocks noGrp="1" noRot="1" noChangeAspect="1"/>
          </p:cNvSpPr>
          <p:nvPr>
            <p:ph type="sldImg" idx="2"/>
          </p:nvPr>
        </p:nvSpPr>
        <p:spPr>
          <a:xfrm>
            <a:off x="3092450" y="885825"/>
            <a:ext cx="3187700" cy="2392363"/>
          </a:xfrm>
          <a:prstGeom prst="rect">
            <a:avLst/>
          </a:prstGeom>
          <a:noFill/>
          <a:ln w="12700">
            <a:solidFill>
              <a:prstClr val="black"/>
            </a:solidFill>
          </a:ln>
        </p:spPr>
        <p:txBody>
          <a:bodyPr vert="horz" lIns="94046" tIns="47023" rIns="94046" bIns="47023" rtlCol="0" anchor="ctr"/>
          <a:lstStyle/>
          <a:p>
            <a:endParaRPr lang="en-US"/>
          </a:p>
        </p:txBody>
      </p:sp>
      <p:sp>
        <p:nvSpPr>
          <p:cNvPr id="5" name="Notes Placeholder 4"/>
          <p:cNvSpPr>
            <a:spLocks noGrp="1"/>
          </p:cNvSpPr>
          <p:nvPr>
            <p:ph type="body" sz="quarter" idx="3"/>
          </p:nvPr>
        </p:nvSpPr>
        <p:spPr>
          <a:xfrm>
            <a:off x="937260" y="3410426"/>
            <a:ext cx="7498080" cy="2790349"/>
          </a:xfrm>
          <a:prstGeom prst="rect">
            <a:avLst/>
          </a:prstGeom>
        </p:spPr>
        <p:txBody>
          <a:bodyPr vert="horz" lIns="94046" tIns="47023" rIns="94046" bIns="470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5812361"/>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92450" y="885825"/>
            <a:ext cx="3187700" cy="2392363"/>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pPr algn="ctr"/>
            <a:r>
              <a:rPr lang="en-US"/>
              <a:t>NC Involuntary Commitment Process (IVC):  Inpatient Treatment^^</a:t>
            </a:r>
            <a:endParaRPr lang="en-US" dirty="0"/>
          </a:p>
        </p:txBody>
      </p:sp>
    </p:spTree>
    <p:extLst>
      <p:ext uri="{BB962C8B-B14F-4D97-AF65-F5344CB8AC3E}">
        <p14:creationId xmlns:p14="http://schemas.microsoft.com/office/powerpoint/2010/main" val="1543432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DMH/DD/SUS – IVC Flow Chart</a:t>
            </a:r>
          </a:p>
        </p:txBody>
      </p:sp>
      <p:sp>
        <p:nvSpPr>
          <p:cNvPr id="6" name="Slide Number Placeholder 5"/>
          <p:cNvSpPr>
            <a:spLocks noGrp="1"/>
          </p:cNvSpPr>
          <p:nvPr>
            <p:ph type="sldNum" sz="quarter" idx="12"/>
          </p:nvPr>
        </p:nvSpPr>
        <p:spPr/>
        <p:txBody>
          <a:bodyPr/>
          <a:lstStyle>
            <a:lvl1pPr>
              <a:defRPr/>
            </a:lvl1pPr>
          </a:lstStyle>
          <a:p>
            <a:r>
              <a:rPr lang="en-US" dirty="0"/>
              <a:t>rev. 12/20/2023</a:t>
            </a:r>
          </a:p>
        </p:txBody>
      </p:sp>
    </p:spTree>
    <p:extLst>
      <p:ext uri="{BB962C8B-B14F-4D97-AF65-F5344CB8AC3E}">
        <p14:creationId xmlns:p14="http://schemas.microsoft.com/office/powerpoint/2010/main" val="1247086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65244A-F625-4D83-B88E-7AF50391BE4A}" type="datetime1">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B715F-BE17-4330-B974-CC8B21FE479C}" type="slidenum">
              <a:rPr lang="en-US" smtClean="0"/>
              <a:t>‹#›</a:t>
            </a:fld>
            <a:endParaRPr lang="en-US"/>
          </a:p>
        </p:txBody>
      </p:sp>
    </p:spTree>
    <p:extLst>
      <p:ext uri="{BB962C8B-B14F-4D97-AF65-F5344CB8AC3E}">
        <p14:creationId xmlns:p14="http://schemas.microsoft.com/office/powerpoint/2010/main" val="2108876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4018DA-83A6-4DAC-9B71-0803350DBD7A}" type="datetime1">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B715F-BE17-4330-B974-CC8B21FE479C}" type="slidenum">
              <a:rPr lang="en-US" smtClean="0"/>
              <a:t>‹#›</a:t>
            </a:fld>
            <a:endParaRPr lang="en-US"/>
          </a:p>
        </p:txBody>
      </p:sp>
    </p:spTree>
    <p:extLst>
      <p:ext uri="{BB962C8B-B14F-4D97-AF65-F5344CB8AC3E}">
        <p14:creationId xmlns:p14="http://schemas.microsoft.com/office/powerpoint/2010/main" val="2613603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874DFD-6F16-4179-9C16-5363D2171F14}" type="datetime1">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B715F-BE17-4330-B974-CC8B21FE479C}" type="slidenum">
              <a:rPr lang="en-US" smtClean="0"/>
              <a:t>‹#›</a:t>
            </a:fld>
            <a:endParaRPr lang="en-US"/>
          </a:p>
        </p:txBody>
      </p:sp>
    </p:spTree>
    <p:extLst>
      <p:ext uri="{BB962C8B-B14F-4D97-AF65-F5344CB8AC3E}">
        <p14:creationId xmlns:p14="http://schemas.microsoft.com/office/powerpoint/2010/main" val="1647569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1B17B5-4625-4906-B77E-02978B008CF0}" type="datetime1">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4B715F-BE17-4330-B974-CC8B21FE479C}" type="slidenum">
              <a:rPr lang="en-US" smtClean="0"/>
              <a:t>‹#›</a:t>
            </a:fld>
            <a:endParaRPr lang="en-US"/>
          </a:p>
        </p:txBody>
      </p:sp>
    </p:spTree>
    <p:extLst>
      <p:ext uri="{BB962C8B-B14F-4D97-AF65-F5344CB8AC3E}">
        <p14:creationId xmlns:p14="http://schemas.microsoft.com/office/powerpoint/2010/main" val="1399303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303BEA-D722-4D98-9B6D-C73C22D2946E}" type="datetime1">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4B715F-BE17-4330-B974-CC8B21FE479C}" type="slidenum">
              <a:rPr lang="en-US" smtClean="0"/>
              <a:t>‹#›</a:t>
            </a:fld>
            <a:endParaRPr lang="en-US"/>
          </a:p>
        </p:txBody>
      </p:sp>
    </p:spTree>
    <p:extLst>
      <p:ext uri="{BB962C8B-B14F-4D97-AF65-F5344CB8AC3E}">
        <p14:creationId xmlns:p14="http://schemas.microsoft.com/office/powerpoint/2010/main" val="2208172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3CBF41-9119-410C-9539-7F18267CEE37}" type="datetime1">
              <a:rPr lang="en-US" smtClean="0"/>
              <a:t>10/20/2025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4B715F-BE17-4330-B974-CC8B21FE479C}" type="slidenum">
              <a:rPr lang="en-US" smtClean="0"/>
              <a:t>‹#›</a:t>
            </a:fld>
            <a:endParaRPr lang="en-US"/>
          </a:p>
        </p:txBody>
      </p:sp>
    </p:spTree>
    <p:extLst>
      <p:ext uri="{BB962C8B-B14F-4D97-AF65-F5344CB8AC3E}">
        <p14:creationId xmlns:p14="http://schemas.microsoft.com/office/powerpoint/2010/main" val="3998604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764197-237B-4531-A4DA-CB35EEC710D1}" type="datetime1">
              <a:rPr lang="en-US" smtClean="0"/>
              <a:t>10/20/2025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4B715F-BE17-4330-B974-CC8B21FE479C}" type="slidenum">
              <a:rPr lang="en-US" smtClean="0"/>
              <a:t>‹#›</a:t>
            </a:fld>
            <a:endParaRPr lang="en-US"/>
          </a:p>
        </p:txBody>
      </p:sp>
    </p:spTree>
    <p:extLst>
      <p:ext uri="{BB962C8B-B14F-4D97-AF65-F5344CB8AC3E}">
        <p14:creationId xmlns:p14="http://schemas.microsoft.com/office/powerpoint/2010/main" val="1964871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9D2758-1676-4F42-BE96-F04BD84D80E0}" type="datetime1">
              <a:rPr lang="en-US" smtClean="0"/>
              <a:t>10/20/2025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4B715F-BE17-4330-B974-CC8B21FE479C}" type="slidenum">
              <a:rPr lang="en-US" smtClean="0"/>
              <a:t>‹#›</a:t>
            </a:fld>
            <a:endParaRPr lang="en-US"/>
          </a:p>
        </p:txBody>
      </p:sp>
    </p:spTree>
    <p:extLst>
      <p:ext uri="{BB962C8B-B14F-4D97-AF65-F5344CB8AC3E}">
        <p14:creationId xmlns:p14="http://schemas.microsoft.com/office/powerpoint/2010/main" val="2260810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00F006-5264-40DF-A943-984650163F5C}" type="datetime1">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4B715F-BE17-4330-B974-CC8B21FE479C}" type="slidenum">
              <a:rPr lang="en-US" smtClean="0"/>
              <a:t>‹#›</a:t>
            </a:fld>
            <a:endParaRPr lang="en-US"/>
          </a:p>
        </p:txBody>
      </p:sp>
    </p:spTree>
    <p:extLst>
      <p:ext uri="{BB962C8B-B14F-4D97-AF65-F5344CB8AC3E}">
        <p14:creationId xmlns:p14="http://schemas.microsoft.com/office/powerpoint/2010/main" val="1502679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23F15D-24F5-4482-921B-38D83A89B4DF}" type="datetime1">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4B715F-BE17-4330-B974-CC8B21FE479C}" type="slidenum">
              <a:rPr lang="en-US" smtClean="0"/>
              <a:t>‹#›</a:t>
            </a:fld>
            <a:endParaRPr lang="en-US"/>
          </a:p>
        </p:txBody>
      </p:sp>
    </p:spTree>
    <p:extLst>
      <p:ext uri="{BB962C8B-B14F-4D97-AF65-F5344CB8AC3E}">
        <p14:creationId xmlns:p14="http://schemas.microsoft.com/office/powerpoint/2010/main" val="546711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DMH/DD/SUS – IVC Flow Chart</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rev. 12/20/2023</a:t>
            </a:r>
          </a:p>
        </p:txBody>
      </p:sp>
    </p:spTree>
    <p:extLst>
      <p:ext uri="{BB962C8B-B14F-4D97-AF65-F5344CB8AC3E}">
        <p14:creationId xmlns:p14="http://schemas.microsoft.com/office/powerpoint/2010/main" val="40438417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rocess 3">
            <a:extLst>
              <a:ext uri="{FF2B5EF4-FFF2-40B4-BE49-F238E27FC236}">
                <a16:creationId xmlns:a16="http://schemas.microsoft.com/office/drawing/2014/main" id="{25E84ACB-925E-451C-BD5F-4B6DDB82D23D}"/>
              </a:ext>
            </a:extLst>
          </p:cNvPr>
          <p:cNvSpPr/>
          <p:nvPr/>
        </p:nvSpPr>
        <p:spPr>
          <a:xfrm>
            <a:off x="342530" y="1152518"/>
            <a:ext cx="1298360" cy="720725"/>
          </a:xfrm>
          <a:prstGeom prst="flowChartProcess">
            <a:avLst/>
          </a:prstGeom>
          <a:ln w="38100"/>
        </p:spPr>
        <p:style>
          <a:lnRef idx="2">
            <a:schemeClr val="dk1"/>
          </a:lnRef>
          <a:fillRef idx="1">
            <a:schemeClr val="lt1"/>
          </a:fillRef>
          <a:effectRef idx="0">
            <a:schemeClr val="dk1"/>
          </a:effectRef>
          <a:fontRef idx="minor">
            <a:schemeClr val="dk1"/>
          </a:fontRef>
        </p:style>
        <p:txBody>
          <a:bodyPr rtlCol="0" anchor="ctr"/>
          <a:lstStyle/>
          <a:p>
            <a:pPr algn="ctr"/>
            <a:r>
              <a:rPr lang="en-US" sz="900" b="1" dirty="0"/>
              <a:t>Layperson Petition</a:t>
            </a:r>
          </a:p>
          <a:p>
            <a:pPr algn="ctr"/>
            <a:r>
              <a:rPr lang="en-US" sz="450" b="1" dirty="0"/>
              <a:t>  </a:t>
            </a:r>
          </a:p>
          <a:p>
            <a:pPr algn="ctr"/>
            <a:r>
              <a:rPr lang="en-US" sz="850" i="1" dirty="0"/>
              <a:t>Layperson completes petition in front of Magistrate</a:t>
            </a:r>
          </a:p>
        </p:txBody>
      </p:sp>
      <p:sp>
        <p:nvSpPr>
          <p:cNvPr id="5" name="Flowchart: Data 4">
            <a:extLst>
              <a:ext uri="{FF2B5EF4-FFF2-40B4-BE49-F238E27FC236}">
                <a16:creationId xmlns:a16="http://schemas.microsoft.com/office/drawing/2014/main" id="{52871FBA-CD56-452B-B958-17EAF32C8C39}"/>
              </a:ext>
            </a:extLst>
          </p:cNvPr>
          <p:cNvSpPr/>
          <p:nvPr/>
        </p:nvSpPr>
        <p:spPr>
          <a:xfrm>
            <a:off x="1977332" y="1458078"/>
            <a:ext cx="1383144" cy="432811"/>
          </a:xfrm>
          <a:prstGeom prst="flowChartInputOutpu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ctr"/>
            <a:r>
              <a:rPr lang="en-US" sz="850" dirty="0"/>
              <a:t>Magistrate reviews petition</a:t>
            </a:r>
          </a:p>
        </p:txBody>
      </p:sp>
      <p:sp>
        <p:nvSpPr>
          <p:cNvPr id="7" name="Flowchart: Manual Input 6">
            <a:extLst>
              <a:ext uri="{FF2B5EF4-FFF2-40B4-BE49-F238E27FC236}">
                <a16:creationId xmlns:a16="http://schemas.microsoft.com/office/drawing/2014/main" id="{93A0034F-7FD3-42B5-8EC6-BB2BDE1AE146}"/>
              </a:ext>
            </a:extLst>
          </p:cNvPr>
          <p:cNvSpPr/>
          <p:nvPr/>
        </p:nvSpPr>
        <p:spPr>
          <a:xfrm>
            <a:off x="6319753" y="1152518"/>
            <a:ext cx="2078459" cy="1274174"/>
          </a:xfrm>
          <a:prstGeom prst="flowChartManualInput">
            <a:avLst/>
          </a:prstGeom>
          <a:ln w="38100"/>
        </p:spPr>
        <p:style>
          <a:lnRef idx="2">
            <a:schemeClr val="accent2"/>
          </a:lnRef>
          <a:fillRef idx="1">
            <a:schemeClr val="lt1"/>
          </a:fillRef>
          <a:effectRef idx="0">
            <a:schemeClr val="accent2"/>
          </a:effectRef>
          <a:fontRef idx="minor">
            <a:schemeClr val="dk1"/>
          </a:fontRef>
        </p:style>
        <p:txBody>
          <a:bodyPr rtlCol="0" anchor="b"/>
          <a:lstStyle/>
          <a:p>
            <a:pPr algn="ctr"/>
            <a:r>
              <a:rPr lang="en-US" sz="900" b="1" dirty="0"/>
              <a:t>Emergency Petition</a:t>
            </a:r>
          </a:p>
          <a:p>
            <a:pPr algn="ctr"/>
            <a:endParaRPr lang="en-US" sz="450" b="1" dirty="0"/>
          </a:p>
          <a:p>
            <a:pPr algn="ctr"/>
            <a:r>
              <a:rPr lang="en-US" sz="850" i="1" dirty="0"/>
              <a:t>Commitment Examiner completes 1</a:t>
            </a:r>
            <a:r>
              <a:rPr lang="en-US" sz="850" i="1" baseline="30000" dirty="0"/>
              <a:t>st</a:t>
            </a:r>
            <a:r>
              <a:rPr lang="en-US" sz="850" i="1" dirty="0"/>
              <a:t> exam &amp; emergency certificate forms, submits to Clerk of Court through </a:t>
            </a:r>
            <a:r>
              <a:rPr lang="en-US" sz="850" i="1" dirty="0" err="1"/>
              <a:t>eCourts</a:t>
            </a:r>
            <a:r>
              <a:rPr lang="en-US" sz="850" i="1" dirty="0"/>
              <a:t> for 24-hour facility &amp; transporter (used when immediate hospitalization is deemed necessary; bypasses Magistrate) </a:t>
            </a:r>
          </a:p>
        </p:txBody>
      </p:sp>
      <p:sp>
        <p:nvSpPr>
          <p:cNvPr id="8" name="Flowchart: Process 7">
            <a:extLst>
              <a:ext uri="{FF2B5EF4-FFF2-40B4-BE49-F238E27FC236}">
                <a16:creationId xmlns:a16="http://schemas.microsoft.com/office/drawing/2014/main" id="{7D148417-2212-44DE-A729-1795C9D1F207}"/>
              </a:ext>
            </a:extLst>
          </p:cNvPr>
          <p:cNvSpPr/>
          <p:nvPr/>
        </p:nvSpPr>
        <p:spPr>
          <a:xfrm>
            <a:off x="532518" y="2184568"/>
            <a:ext cx="912181" cy="539321"/>
          </a:xfrm>
          <a:prstGeom prst="flowChartProcess">
            <a:avLst/>
          </a:prstGeom>
          <a:ln w="38100"/>
        </p:spPr>
        <p:style>
          <a:lnRef idx="2">
            <a:schemeClr val="dk1"/>
          </a:lnRef>
          <a:fillRef idx="1">
            <a:schemeClr val="lt1"/>
          </a:fillRef>
          <a:effectRef idx="0">
            <a:schemeClr val="dk1"/>
          </a:effectRef>
          <a:fontRef idx="minor">
            <a:schemeClr val="dk1"/>
          </a:fontRef>
        </p:style>
        <p:txBody>
          <a:bodyPr rtlCol="0" anchor="ctr"/>
          <a:lstStyle/>
          <a:p>
            <a:pPr algn="ctr"/>
            <a:r>
              <a:rPr lang="en-US" sz="850" dirty="0"/>
              <a:t>Magistrate issues custody &amp; transport order</a:t>
            </a:r>
          </a:p>
        </p:txBody>
      </p:sp>
      <p:sp>
        <p:nvSpPr>
          <p:cNvPr id="10" name="Octagon 9">
            <a:extLst>
              <a:ext uri="{FF2B5EF4-FFF2-40B4-BE49-F238E27FC236}">
                <a16:creationId xmlns:a16="http://schemas.microsoft.com/office/drawing/2014/main" id="{5C311DA5-8AD2-4689-8CB2-CA7D2AA10031}"/>
              </a:ext>
            </a:extLst>
          </p:cNvPr>
          <p:cNvSpPr/>
          <p:nvPr/>
        </p:nvSpPr>
        <p:spPr>
          <a:xfrm>
            <a:off x="2272582" y="2233242"/>
            <a:ext cx="585926" cy="584151"/>
          </a:xfrm>
          <a:prstGeom prst="octagon">
            <a:avLst>
              <a:gd name="adj" fmla="val 30281"/>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88"/>
          </a:p>
        </p:txBody>
      </p:sp>
      <p:sp>
        <p:nvSpPr>
          <p:cNvPr id="11" name="Flowchart: Manual Operation 10">
            <a:extLst>
              <a:ext uri="{FF2B5EF4-FFF2-40B4-BE49-F238E27FC236}">
                <a16:creationId xmlns:a16="http://schemas.microsoft.com/office/drawing/2014/main" id="{C8BF47DC-BFC3-46B6-935C-0A93CACD28C8}"/>
              </a:ext>
            </a:extLst>
          </p:cNvPr>
          <p:cNvSpPr/>
          <p:nvPr/>
        </p:nvSpPr>
        <p:spPr>
          <a:xfrm>
            <a:off x="4173507" y="2174872"/>
            <a:ext cx="1284318" cy="686575"/>
          </a:xfrm>
          <a:prstGeom prst="flowChartManualOperation">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850" dirty="0"/>
              <a:t>Magistrate issues custody &amp; transport order</a:t>
            </a:r>
          </a:p>
        </p:txBody>
      </p:sp>
      <p:sp>
        <p:nvSpPr>
          <p:cNvPr id="12" name="Flowchart: Manual Input 11">
            <a:extLst>
              <a:ext uri="{FF2B5EF4-FFF2-40B4-BE49-F238E27FC236}">
                <a16:creationId xmlns:a16="http://schemas.microsoft.com/office/drawing/2014/main" id="{0DBC9C6F-8927-4672-B243-4D3E4F76BA32}"/>
              </a:ext>
            </a:extLst>
          </p:cNvPr>
          <p:cNvSpPr/>
          <p:nvPr/>
        </p:nvSpPr>
        <p:spPr>
          <a:xfrm>
            <a:off x="7025740" y="2647295"/>
            <a:ext cx="1379265" cy="632534"/>
          </a:xfrm>
          <a:prstGeom prst="flowChartManualInpu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r>
              <a:rPr lang="en-US" sz="850" dirty="0"/>
              <a:t>District Court Judge reviews emergency certificate</a:t>
            </a:r>
          </a:p>
        </p:txBody>
      </p:sp>
      <p:sp>
        <p:nvSpPr>
          <p:cNvPr id="13" name="Flowchart: Process 12">
            <a:extLst>
              <a:ext uri="{FF2B5EF4-FFF2-40B4-BE49-F238E27FC236}">
                <a16:creationId xmlns:a16="http://schemas.microsoft.com/office/drawing/2014/main" id="{48E3B9F9-4C36-4FED-96AB-94947EDA3092}"/>
              </a:ext>
            </a:extLst>
          </p:cNvPr>
          <p:cNvSpPr/>
          <p:nvPr/>
        </p:nvSpPr>
        <p:spPr>
          <a:xfrm>
            <a:off x="649885" y="3011631"/>
            <a:ext cx="715904" cy="584151"/>
          </a:xfrm>
          <a:prstGeom prst="flowChartProcess">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en-US" sz="850" dirty="0"/>
              <a:t>Transporter transports individual*</a:t>
            </a:r>
          </a:p>
        </p:txBody>
      </p:sp>
      <p:sp>
        <p:nvSpPr>
          <p:cNvPr id="14" name="Rectangle 13">
            <a:extLst>
              <a:ext uri="{FF2B5EF4-FFF2-40B4-BE49-F238E27FC236}">
                <a16:creationId xmlns:a16="http://schemas.microsoft.com/office/drawing/2014/main" id="{B613763A-8C87-4FD3-916F-AA5F6AEA1EAE}"/>
              </a:ext>
            </a:extLst>
          </p:cNvPr>
          <p:cNvSpPr/>
          <p:nvPr/>
        </p:nvSpPr>
        <p:spPr>
          <a:xfrm>
            <a:off x="1829393" y="2995621"/>
            <a:ext cx="1623666" cy="584151"/>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r>
              <a:rPr lang="en-US" sz="850" dirty="0"/>
              <a:t>1</a:t>
            </a:r>
            <a:r>
              <a:rPr lang="en-US" sz="850" baseline="30000" dirty="0"/>
              <a:t>st</a:t>
            </a:r>
            <a:r>
              <a:rPr lang="en-US" sz="850" dirty="0"/>
              <a:t> Exam by Commitment Examiner at Site of First Exam**</a:t>
            </a:r>
          </a:p>
          <a:p>
            <a:pPr algn="ctr"/>
            <a:r>
              <a:rPr lang="en-US" sz="850" i="1" dirty="0"/>
              <a:t>(within 24 hours of arrival)</a:t>
            </a:r>
          </a:p>
        </p:txBody>
      </p:sp>
      <p:sp>
        <p:nvSpPr>
          <p:cNvPr id="15" name="Flowchart: Process 14">
            <a:extLst>
              <a:ext uri="{FF2B5EF4-FFF2-40B4-BE49-F238E27FC236}">
                <a16:creationId xmlns:a16="http://schemas.microsoft.com/office/drawing/2014/main" id="{0255B5F8-5279-4991-BFD0-C04B2B187DAA}"/>
              </a:ext>
            </a:extLst>
          </p:cNvPr>
          <p:cNvSpPr/>
          <p:nvPr/>
        </p:nvSpPr>
        <p:spPr>
          <a:xfrm>
            <a:off x="4458470" y="3045336"/>
            <a:ext cx="715901" cy="599243"/>
          </a:xfrm>
          <a:prstGeom prst="flowChartProcess">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en-US" sz="850" dirty="0"/>
              <a:t>Transporter transports individual*</a:t>
            </a:r>
          </a:p>
        </p:txBody>
      </p:sp>
      <p:sp>
        <p:nvSpPr>
          <p:cNvPr id="16" name="Octagon 15">
            <a:extLst>
              <a:ext uri="{FF2B5EF4-FFF2-40B4-BE49-F238E27FC236}">
                <a16:creationId xmlns:a16="http://schemas.microsoft.com/office/drawing/2014/main" id="{161F5DA8-E0D1-4D7F-AC1B-03D7FDDB4FE7}"/>
              </a:ext>
            </a:extLst>
          </p:cNvPr>
          <p:cNvSpPr/>
          <p:nvPr/>
        </p:nvSpPr>
        <p:spPr>
          <a:xfrm>
            <a:off x="2238352" y="3809933"/>
            <a:ext cx="652508" cy="584150"/>
          </a:xfrm>
          <a:prstGeom prst="octagon">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88"/>
          </a:p>
        </p:txBody>
      </p:sp>
      <p:sp>
        <p:nvSpPr>
          <p:cNvPr id="17" name="Flowchart: Data 16">
            <a:extLst>
              <a:ext uri="{FF2B5EF4-FFF2-40B4-BE49-F238E27FC236}">
                <a16:creationId xmlns:a16="http://schemas.microsoft.com/office/drawing/2014/main" id="{14316936-3C5B-41C0-AD1C-CAE90C5996CF}"/>
              </a:ext>
            </a:extLst>
          </p:cNvPr>
          <p:cNvSpPr/>
          <p:nvPr/>
        </p:nvSpPr>
        <p:spPr>
          <a:xfrm>
            <a:off x="2931498" y="4126801"/>
            <a:ext cx="2839245" cy="386179"/>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9732"/>
              <a:gd name="connsiteY0" fmla="*/ 10000 h 10000"/>
              <a:gd name="connsiteX1" fmla="*/ 2000 w 9732"/>
              <a:gd name="connsiteY1" fmla="*/ 0 h 10000"/>
              <a:gd name="connsiteX2" fmla="*/ 9732 w 9732"/>
              <a:gd name="connsiteY2" fmla="*/ 148 h 10000"/>
              <a:gd name="connsiteX3" fmla="*/ 8000 w 9732"/>
              <a:gd name="connsiteY3" fmla="*/ 10000 h 10000"/>
              <a:gd name="connsiteX4" fmla="*/ 0 w 9732"/>
              <a:gd name="connsiteY4" fmla="*/ 10000 h 10000"/>
              <a:gd name="connsiteX0" fmla="*/ 0 w 9783"/>
              <a:gd name="connsiteY0" fmla="*/ 10000 h 10000"/>
              <a:gd name="connsiteX1" fmla="*/ 1838 w 9783"/>
              <a:gd name="connsiteY1" fmla="*/ 0 h 10000"/>
              <a:gd name="connsiteX2" fmla="*/ 9783 w 9783"/>
              <a:gd name="connsiteY2" fmla="*/ 148 h 10000"/>
              <a:gd name="connsiteX3" fmla="*/ 8003 w 9783"/>
              <a:gd name="connsiteY3" fmla="*/ 10000 h 10000"/>
              <a:gd name="connsiteX4" fmla="*/ 0 w 9783"/>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83" h="10000">
                <a:moveTo>
                  <a:pt x="0" y="10000"/>
                </a:moveTo>
                <a:lnTo>
                  <a:pt x="1838" y="0"/>
                </a:lnTo>
                <a:lnTo>
                  <a:pt x="9783" y="148"/>
                </a:lnTo>
                <a:lnTo>
                  <a:pt x="8003" y="10000"/>
                </a:lnTo>
                <a:lnTo>
                  <a:pt x="0" y="10000"/>
                </a:lnTo>
                <a:close/>
              </a:path>
            </a:pathLst>
          </a:custGeom>
          <a:ln w="38100"/>
        </p:spPr>
        <p:style>
          <a:lnRef idx="2">
            <a:schemeClr val="accent4"/>
          </a:lnRef>
          <a:fillRef idx="1">
            <a:schemeClr val="lt1"/>
          </a:fillRef>
          <a:effectRef idx="0">
            <a:schemeClr val="accent4"/>
          </a:effectRef>
          <a:fontRef idx="minor">
            <a:schemeClr val="dk1"/>
          </a:fontRef>
        </p:style>
        <p:txBody>
          <a:bodyPr rtlCol="0" anchor="ctr"/>
          <a:lstStyle/>
          <a:p>
            <a:pPr algn="ctr"/>
            <a:r>
              <a:rPr lang="en-US" sz="850" dirty="0"/>
              <a:t>Hearing in front of District Court Judge</a:t>
            </a:r>
          </a:p>
          <a:p>
            <a:pPr algn="ctr"/>
            <a:r>
              <a:rPr lang="en-US" sz="850" i="1" dirty="0"/>
              <a:t>(within 10 days of custody order)</a:t>
            </a:r>
          </a:p>
        </p:txBody>
      </p:sp>
      <p:sp>
        <p:nvSpPr>
          <p:cNvPr id="18" name="Octagon 17">
            <a:extLst>
              <a:ext uri="{FF2B5EF4-FFF2-40B4-BE49-F238E27FC236}">
                <a16:creationId xmlns:a16="http://schemas.microsoft.com/office/drawing/2014/main" id="{820986D2-DCE5-4FC5-8309-CEDB5889D612}"/>
              </a:ext>
            </a:extLst>
          </p:cNvPr>
          <p:cNvSpPr/>
          <p:nvPr/>
        </p:nvSpPr>
        <p:spPr>
          <a:xfrm>
            <a:off x="8051385" y="3609805"/>
            <a:ext cx="664852" cy="632534"/>
          </a:xfrm>
          <a:prstGeom prst="octagon">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50" dirty="0"/>
          </a:p>
        </p:txBody>
      </p:sp>
      <p:sp>
        <p:nvSpPr>
          <p:cNvPr id="19" name="Octagon 18">
            <a:extLst>
              <a:ext uri="{FF2B5EF4-FFF2-40B4-BE49-F238E27FC236}">
                <a16:creationId xmlns:a16="http://schemas.microsoft.com/office/drawing/2014/main" id="{49A73444-BD9D-43AB-A419-DE095F0946F9}"/>
              </a:ext>
            </a:extLst>
          </p:cNvPr>
          <p:cNvSpPr/>
          <p:nvPr/>
        </p:nvSpPr>
        <p:spPr>
          <a:xfrm>
            <a:off x="7458892" y="4264970"/>
            <a:ext cx="664852" cy="632534"/>
          </a:xfrm>
          <a:prstGeom prst="octagon">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88"/>
          </a:p>
        </p:txBody>
      </p:sp>
      <p:sp>
        <p:nvSpPr>
          <p:cNvPr id="20" name="Flowchart: Data 19">
            <a:extLst>
              <a:ext uri="{FF2B5EF4-FFF2-40B4-BE49-F238E27FC236}">
                <a16:creationId xmlns:a16="http://schemas.microsoft.com/office/drawing/2014/main" id="{3D69740B-1E71-4A65-A78F-EB454512F1A2}"/>
              </a:ext>
            </a:extLst>
          </p:cNvPr>
          <p:cNvSpPr/>
          <p:nvPr/>
        </p:nvSpPr>
        <p:spPr>
          <a:xfrm>
            <a:off x="127927" y="4825068"/>
            <a:ext cx="2106521" cy="383728"/>
          </a:xfrm>
          <a:prstGeom prst="flowChartInputOutpu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ctr"/>
            <a:r>
              <a:rPr lang="en-US" sz="850" dirty="0"/>
              <a:t>Judge orders Outpatient Commitment**</a:t>
            </a:r>
          </a:p>
        </p:txBody>
      </p:sp>
      <p:sp>
        <p:nvSpPr>
          <p:cNvPr id="21" name="Flowchart: Data 20">
            <a:extLst>
              <a:ext uri="{FF2B5EF4-FFF2-40B4-BE49-F238E27FC236}">
                <a16:creationId xmlns:a16="http://schemas.microsoft.com/office/drawing/2014/main" id="{2177B3D3-38E0-463A-9A18-9821BB25EB12}"/>
              </a:ext>
            </a:extLst>
          </p:cNvPr>
          <p:cNvSpPr/>
          <p:nvPr/>
        </p:nvSpPr>
        <p:spPr>
          <a:xfrm>
            <a:off x="1947843" y="4830609"/>
            <a:ext cx="2052596" cy="383728"/>
          </a:xfrm>
          <a:prstGeom prst="flowChartInputOutpu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ctr"/>
            <a:r>
              <a:rPr lang="en-US" sz="850" dirty="0"/>
              <a:t>Judge orders Substance Abuse Commitment</a:t>
            </a:r>
          </a:p>
        </p:txBody>
      </p:sp>
      <p:sp>
        <p:nvSpPr>
          <p:cNvPr id="22" name="Flowchart: Data 21">
            <a:extLst>
              <a:ext uri="{FF2B5EF4-FFF2-40B4-BE49-F238E27FC236}">
                <a16:creationId xmlns:a16="http://schemas.microsoft.com/office/drawing/2014/main" id="{619265CA-9119-40C1-8A42-1EAC8D8C813A}"/>
              </a:ext>
            </a:extLst>
          </p:cNvPr>
          <p:cNvSpPr/>
          <p:nvPr/>
        </p:nvSpPr>
        <p:spPr>
          <a:xfrm>
            <a:off x="3714460" y="4834550"/>
            <a:ext cx="2006630" cy="376979"/>
          </a:xfrm>
          <a:prstGeom prst="flowChartInputOutpu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ctr"/>
            <a:r>
              <a:rPr lang="en-US" sz="850" dirty="0"/>
              <a:t>Judge orders Inpatient Commitment</a:t>
            </a:r>
          </a:p>
        </p:txBody>
      </p:sp>
      <p:sp>
        <p:nvSpPr>
          <p:cNvPr id="23" name="Flowchart: Data 22">
            <a:extLst>
              <a:ext uri="{FF2B5EF4-FFF2-40B4-BE49-F238E27FC236}">
                <a16:creationId xmlns:a16="http://schemas.microsoft.com/office/drawing/2014/main" id="{0738916C-1975-4AE2-8A25-793E9812D2DF}"/>
              </a:ext>
            </a:extLst>
          </p:cNvPr>
          <p:cNvSpPr/>
          <p:nvPr/>
        </p:nvSpPr>
        <p:spPr>
          <a:xfrm>
            <a:off x="5463963" y="4835065"/>
            <a:ext cx="1632377" cy="373732"/>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9848"/>
              <a:gd name="connsiteY0" fmla="*/ 10000 h 10000"/>
              <a:gd name="connsiteX1" fmla="*/ 2000 w 9848"/>
              <a:gd name="connsiteY1" fmla="*/ 0 h 10000"/>
              <a:gd name="connsiteX2" fmla="*/ 9848 w 9848"/>
              <a:gd name="connsiteY2" fmla="*/ 0 h 10000"/>
              <a:gd name="connsiteX3" fmla="*/ 8000 w 9848"/>
              <a:gd name="connsiteY3" fmla="*/ 10000 h 10000"/>
              <a:gd name="connsiteX4" fmla="*/ 0 w 9848"/>
              <a:gd name="connsiteY4" fmla="*/ 10000 h 10000"/>
              <a:gd name="connsiteX0" fmla="*/ 0 w 10411"/>
              <a:gd name="connsiteY0" fmla="*/ 10000 h 10000"/>
              <a:gd name="connsiteX1" fmla="*/ 2442 w 10411"/>
              <a:gd name="connsiteY1" fmla="*/ 0 h 10000"/>
              <a:gd name="connsiteX2" fmla="*/ 10411 w 10411"/>
              <a:gd name="connsiteY2" fmla="*/ 0 h 10000"/>
              <a:gd name="connsiteX3" fmla="*/ 8534 w 10411"/>
              <a:gd name="connsiteY3" fmla="*/ 10000 h 10000"/>
              <a:gd name="connsiteX4" fmla="*/ 0 w 10411"/>
              <a:gd name="connsiteY4" fmla="*/ 10000 h 10000"/>
              <a:gd name="connsiteX0" fmla="*/ 0 w 10770"/>
              <a:gd name="connsiteY0" fmla="*/ 10000 h 10000"/>
              <a:gd name="connsiteX1" fmla="*/ 2442 w 10770"/>
              <a:gd name="connsiteY1" fmla="*/ 0 h 10000"/>
              <a:gd name="connsiteX2" fmla="*/ 10770 w 10770"/>
              <a:gd name="connsiteY2" fmla="*/ 0 h 10000"/>
              <a:gd name="connsiteX3" fmla="*/ 8534 w 10770"/>
              <a:gd name="connsiteY3" fmla="*/ 10000 h 10000"/>
              <a:gd name="connsiteX4" fmla="*/ 0 w 10770"/>
              <a:gd name="connsiteY4" fmla="*/ 10000 h 10000"/>
              <a:gd name="connsiteX0" fmla="*/ 0 w 11040"/>
              <a:gd name="connsiteY0" fmla="*/ 10000 h 10000"/>
              <a:gd name="connsiteX1" fmla="*/ 2712 w 11040"/>
              <a:gd name="connsiteY1" fmla="*/ 0 h 10000"/>
              <a:gd name="connsiteX2" fmla="*/ 11040 w 11040"/>
              <a:gd name="connsiteY2" fmla="*/ 0 h 10000"/>
              <a:gd name="connsiteX3" fmla="*/ 8804 w 11040"/>
              <a:gd name="connsiteY3" fmla="*/ 10000 h 10000"/>
              <a:gd name="connsiteX4" fmla="*/ 0 w 1104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0" h="10000">
                <a:moveTo>
                  <a:pt x="0" y="10000"/>
                </a:moveTo>
                <a:lnTo>
                  <a:pt x="2712" y="0"/>
                </a:lnTo>
                <a:lnTo>
                  <a:pt x="11040" y="0"/>
                </a:lnTo>
                <a:lnTo>
                  <a:pt x="8804" y="10000"/>
                </a:lnTo>
                <a:lnTo>
                  <a:pt x="0" y="10000"/>
                </a:lnTo>
                <a:close/>
              </a:path>
            </a:pathLst>
          </a:custGeom>
          <a:ln w="38100"/>
        </p:spPr>
        <p:style>
          <a:lnRef idx="2">
            <a:schemeClr val="accent4"/>
          </a:lnRef>
          <a:fillRef idx="1">
            <a:schemeClr val="lt1"/>
          </a:fillRef>
          <a:effectRef idx="0">
            <a:schemeClr val="accent4"/>
          </a:effectRef>
          <a:fontRef idx="minor">
            <a:schemeClr val="dk1"/>
          </a:fontRef>
        </p:style>
        <p:txBody>
          <a:bodyPr rtlCol="0" anchor="ctr"/>
          <a:lstStyle/>
          <a:p>
            <a:pPr algn="ctr"/>
            <a:r>
              <a:rPr lang="en-US" sz="850" dirty="0"/>
              <a:t>Judge orders release</a:t>
            </a:r>
          </a:p>
        </p:txBody>
      </p:sp>
      <p:sp>
        <p:nvSpPr>
          <p:cNvPr id="24" name="Flowchart: Terminator 23">
            <a:extLst>
              <a:ext uri="{FF2B5EF4-FFF2-40B4-BE49-F238E27FC236}">
                <a16:creationId xmlns:a16="http://schemas.microsoft.com/office/drawing/2014/main" id="{2728877C-5EE9-4B20-91BE-3BF72CD145DA}"/>
              </a:ext>
            </a:extLst>
          </p:cNvPr>
          <p:cNvSpPr/>
          <p:nvPr/>
        </p:nvSpPr>
        <p:spPr>
          <a:xfrm>
            <a:off x="5665436" y="3591406"/>
            <a:ext cx="1951332" cy="466719"/>
          </a:xfrm>
          <a:prstGeom prst="flowChartTerminator">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r>
              <a:rPr lang="en-US" sz="850" dirty="0"/>
              <a:t>Individual arrives at 24-hour IVC-designated facility;</a:t>
            </a:r>
          </a:p>
          <a:p>
            <a:pPr algn="ctr"/>
            <a:r>
              <a:rPr lang="en-US" sz="850" dirty="0"/>
              <a:t>2</a:t>
            </a:r>
            <a:r>
              <a:rPr lang="en-US" sz="850" baseline="30000" dirty="0"/>
              <a:t>nd</a:t>
            </a:r>
            <a:r>
              <a:rPr lang="en-US" sz="850" dirty="0"/>
              <a:t> Exam** </a:t>
            </a:r>
            <a:r>
              <a:rPr lang="en-US" sz="850" i="1" dirty="0"/>
              <a:t>(w/in 24 </a:t>
            </a:r>
            <a:r>
              <a:rPr lang="en-US" sz="850" i="1" dirty="0" err="1"/>
              <a:t>hrs</a:t>
            </a:r>
            <a:r>
              <a:rPr lang="en-US" sz="850" i="1" dirty="0"/>
              <a:t> of arrival)</a:t>
            </a:r>
            <a:endParaRPr lang="en-US" sz="850" dirty="0"/>
          </a:p>
        </p:txBody>
      </p:sp>
      <p:sp>
        <p:nvSpPr>
          <p:cNvPr id="25" name="Flowchart: Terminator 24">
            <a:extLst>
              <a:ext uri="{FF2B5EF4-FFF2-40B4-BE49-F238E27FC236}">
                <a16:creationId xmlns:a16="http://schemas.microsoft.com/office/drawing/2014/main" id="{F7AC71DE-5941-44FC-9044-37BC92EC23B7}"/>
              </a:ext>
            </a:extLst>
          </p:cNvPr>
          <p:cNvSpPr/>
          <p:nvPr/>
        </p:nvSpPr>
        <p:spPr>
          <a:xfrm>
            <a:off x="1532660" y="716220"/>
            <a:ext cx="6084108" cy="213585"/>
          </a:xfrm>
          <a:custGeom>
            <a:avLst/>
            <a:gdLst>
              <a:gd name="connsiteX0" fmla="*/ 3475 w 21600"/>
              <a:gd name="connsiteY0" fmla="*/ 0 h 21600"/>
              <a:gd name="connsiteX1" fmla="*/ 18125 w 21600"/>
              <a:gd name="connsiteY1" fmla="*/ 0 h 21600"/>
              <a:gd name="connsiteX2" fmla="*/ 21600 w 21600"/>
              <a:gd name="connsiteY2" fmla="*/ 10800 h 21600"/>
              <a:gd name="connsiteX3" fmla="*/ 18125 w 21600"/>
              <a:gd name="connsiteY3" fmla="*/ 21600 h 21600"/>
              <a:gd name="connsiteX4" fmla="*/ 3475 w 21600"/>
              <a:gd name="connsiteY4" fmla="*/ 21600 h 21600"/>
              <a:gd name="connsiteX5" fmla="*/ 0 w 21600"/>
              <a:gd name="connsiteY5" fmla="*/ 10800 h 21600"/>
              <a:gd name="connsiteX6" fmla="*/ 3475 w 21600"/>
              <a:gd name="connsiteY6" fmla="*/ 0 h 21600"/>
              <a:gd name="connsiteX0" fmla="*/ 2395 w 20520"/>
              <a:gd name="connsiteY0" fmla="*/ 0 h 21600"/>
              <a:gd name="connsiteX1" fmla="*/ 17045 w 20520"/>
              <a:gd name="connsiteY1" fmla="*/ 0 h 21600"/>
              <a:gd name="connsiteX2" fmla="*/ 20520 w 20520"/>
              <a:gd name="connsiteY2" fmla="*/ 10800 h 21600"/>
              <a:gd name="connsiteX3" fmla="*/ 17045 w 20520"/>
              <a:gd name="connsiteY3" fmla="*/ 21600 h 21600"/>
              <a:gd name="connsiteX4" fmla="*/ 2395 w 20520"/>
              <a:gd name="connsiteY4" fmla="*/ 21600 h 21600"/>
              <a:gd name="connsiteX5" fmla="*/ 0 w 20520"/>
              <a:gd name="connsiteY5" fmla="*/ 10800 h 21600"/>
              <a:gd name="connsiteX6" fmla="*/ 2395 w 20520"/>
              <a:gd name="connsiteY6" fmla="*/ 0 h 21600"/>
              <a:gd name="connsiteX0" fmla="*/ 2395 w 19903"/>
              <a:gd name="connsiteY0" fmla="*/ 0 h 21600"/>
              <a:gd name="connsiteX1" fmla="*/ 17045 w 19903"/>
              <a:gd name="connsiteY1" fmla="*/ 0 h 21600"/>
              <a:gd name="connsiteX2" fmla="*/ 19903 w 19903"/>
              <a:gd name="connsiteY2" fmla="*/ 10800 h 21600"/>
              <a:gd name="connsiteX3" fmla="*/ 17045 w 19903"/>
              <a:gd name="connsiteY3" fmla="*/ 21600 h 21600"/>
              <a:gd name="connsiteX4" fmla="*/ 2395 w 19903"/>
              <a:gd name="connsiteY4" fmla="*/ 21600 h 21600"/>
              <a:gd name="connsiteX5" fmla="*/ 0 w 19903"/>
              <a:gd name="connsiteY5" fmla="*/ 10800 h 21600"/>
              <a:gd name="connsiteX6" fmla="*/ 2395 w 19903"/>
              <a:gd name="connsiteY6" fmla="*/ 0 h 21600"/>
              <a:gd name="connsiteX0" fmla="*/ 2395 w 19378"/>
              <a:gd name="connsiteY0" fmla="*/ 0 h 21600"/>
              <a:gd name="connsiteX1" fmla="*/ 17045 w 19378"/>
              <a:gd name="connsiteY1" fmla="*/ 0 h 21600"/>
              <a:gd name="connsiteX2" fmla="*/ 19378 w 19378"/>
              <a:gd name="connsiteY2" fmla="*/ 11293 h 21600"/>
              <a:gd name="connsiteX3" fmla="*/ 17045 w 19378"/>
              <a:gd name="connsiteY3" fmla="*/ 21600 h 21600"/>
              <a:gd name="connsiteX4" fmla="*/ 2395 w 19378"/>
              <a:gd name="connsiteY4" fmla="*/ 21600 h 21600"/>
              <a:gd name="connsiteX5" fmla="*/ 0 w 19378"/>
              <a:gd name="connsiteY5" fmla="*/ 10800 h 21600"/>
              <a:gd name="connsiteX6" fmla="*/ 2395 w 19378"/>
              <a:gd name="connsiteY6" fmla="*/ 0 h 21600"/>
              <a:gd name="connsiteX0" fmla="*/ 2025 w 19008"/>
              <a:gd name="connsiteY0" fmla="*/ 0 h 21600"/>
              <a:gd name="connsiteX1" fmla="*/ 16675 w 19008"/>
              <a:gd name="connsiteY1" fmla="*/ 0 h 21600"/>
              <a:gd name="connsiteX2" fmla="*/ 19008 w 19008"/>
              <a:gd name="connsiteY2" fmla="*/ 11293 h 21600"/>
              <a:gd name="connsiteX3" fmla="*/ 16675 w 19008"/>
              <a:gd name="connsiteY3" fmla="*/ 21600 h 21600"/>
              <a:gd name="connsiteX4" fmla="*/ 2025 w 19008"/>
              <a:gd name="connsiteY4" fmla="*/ 21600 h 21600"/>
              <a:gd name="connsiteX5" fmla="*/ 0 w 19008"/>
              <a:gd name="connsiteY5" fmla="*/ 10800 h 21600"/>
              <a:gd name="connsiteX6" fmla="*/ 2025 w 19008"/>
              <a:gd name="connsiteY6" fmla="*/ 0 h 21600"/>
              <a:gd name="connsiteX0" fmla="*/ 2087 w 19070"/>
              <a:gd name="connsiteY0" fmla="*/ 0 h 21600"/>
              <a:gd name="connsiteX1" fmla="*/ 16737 w 19070"/>
              <a:gd name="connsiteY1" fmla="*/ 0 h 21600"/>
              <a:gd name="connsiteX2" fmla="*/ 19070 w 19070"/>
              <a:gd name="connsiteY2" fmla="*/ 11293 h 21600"/>
              <a:gd name="connsiteX3" fmla="*/ 16737 w 19070"/>
              <a:gd name="connsiteY3" fmla="*/ 21600 h 21600"/>
              <a:gd name="connsiteX4" fmla="*/ 2087 w 19070"/>
              <a:gd name="connsiteY4" fmla="*/ 21600 h 21600"/>
              <a:gd name="connsiteX5" fmla="*/ 0 w 19070"/>
              <a:gd name="connsiteY5" fmla="*/ 10800 h 21600"/>
              <a:gd name="connsiteX6" fmla="*/ 2087 w 19070"/>
              <a:gd name="connsiteY6" fmla="*/ 0 h 21600"/>
              <a:gd name="connsiteX0" fmla="*/ 2087 w 18884"/>
              <a:gd name="connsiteY0" fmla="*/ 0 h 21600"/>
              <a:gd name="connsiteX1" fmla="*/ 16737 w 18884"/>
              <a:gd name="connsiteY1" fmla="*/ 0 h 21600"/>
              <a:gd name="connsiteX2" fmla="*/ 18884 w 18884"/>
              <a:gd name="connsiteY2" fmla="*/ 11293 h 21600"/>
              <a:gd name="connsiteX3" fmla="*/ 16737 w 18884"/>
              <a:gd name="connsiteY3" fmla="*/ 21600 h 21600"/>
              <a:gd name="connsiteX4" fmla="*/ 2087 w 18884"/>
              <a:gd name="connsiteY4" fmla="*/ 21600 h 21600"/>
              <a:gd name="connsiteX5" fmla="*/ 0 w 18884"/>
              <a:gd name="connsiteY5" fmla="*/ 10800 h 21600"/>
              <a:gd name="connsiteX6" fmla="*/ 2087 w 18884"/>
              <a:gd name="connsiteY6" fmla="*/ 0 h 2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84" h="21600">
                <a:moveTo>
                  <a:pt x="2087" y="0"/>
                </a:moveTo>
                <a:lnTo>
                  <a:pt x="16737" y="0"/>
                </a:lnTo>
                <a:cubicBezTo>
                  <a:pt x="18656" y="0"/>
                  <a:pt x="18884" y="5328"/>
                  <a:pt x="18884" y="11293"/>
                </a:cubicBezTo>
                <a:cubicBezTo>
                  <a:pt x="18884" y="17258"/>
                  <a:pt x="18656" y="21600"/>
                  <a:pt x="16737" y="21600"/>
                </a:cubicBezTo>
                <a:lnTo>
                  <a:pt x="2087" y="21600"/>
                </a:lnTo>
                <a:cubicBezTo>
                  <a:pt x="168" y="21600"/>
                  <a:pt x="0" y="16765"/>
                  <a:pt x="0" y="10800"/>
                </a:cubicBezTo>
                <a:cubicBezTo>
                  <a:pt x="0" y="4835"/>
                  <a:pt x="168" y="0"/>
                  <a:pt x="2087" y="0"/>
                </a:cubicBezTo>
                <a:close/>
              </a:path>
            </a:pathLst>
          </a:custGeom>
          <a:solidFill>
            <a:schemeClr val="accent5">
              <a:lumMod val="20000"/>
              <a:lumOff val="80000"/>
            </a:schemeClr>
          </a:solidFill>
          <a:ln w="19050"/>
        </p:spPr>
        <p:style>
          <a:lnRef idx="2">
            <a:schemeClr val="accent5"/>
          </a:lnRef>
          <a:fillRef idx="1">
            <a:schemeClr val="lt1"/>
          </a:fillRef>
          <a:effectRef idx="0">
            <a:schemeClr val="accent5"/>
          </a:effectRef>
          <a:fontRef idx="minor">
            <a:schemeClr val="dk1"/>
          </a:fontRef>
        </p:style>
        <p:txBody>
          <a:bodyPr rtlCol="0" anchor="ctr">
            <a:noAutofit/>
          </a:bodyPr>
          <a:lstStyle/>
          <a:p>
            <a:pPr algn="ctr"/>
            <a:r>
              <a:rPr lang="en-US" sz="950" dirty="0">
                <a:solidFill>
                  <a:schemeClr val="accent1">
                    <a:lumMod val="75000"/>
                  </a:schemeClr>
                </a:solidFill>
                <a:latin typeface="Abadi" panose="020B0604020202020204" pitchFamily="34" charset="0"/>
              </a:rPr>
              <a:t>Individual shows signs/symptoms (Psychiatric or Substance Abuse) that indicate potential danger to self or others</a:t>
            </a:r>
          </a:p>
        </p:txBody>
      </p:sp>
      <p:sp>
        <p:nvSpPr>
          <p:cNvPr id="26" name="Flowchart: Manual Operation 25">
            <a:extLst>
              <a:ext uri="{FF2B5EF4-FFF2-40B4-BE49-F238E27FC236}">
                <a16:creationId xmlns:a16="http://schemas.microsoft.com/office/drawing/2014/main" id="{40653EFE-A6AB-4A8A-B0D2-959A4FD68ADF}"/>
              </a:ext>
            </a:extLst>
          </p:cNvPr>
          <p:cNvSpPr/>
          <p:nvPr/>
        </p:nvSpPr>
        <p:spPr>
          <a:xfrm>
            <a:off x="3581615" y="1244689"/>
            <a:ext cx="2356223" cy="780654"/>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000 w 10000"/>
              <a:gd name="connsiteY2" fmla="*/ 10000 h 10000"/>
              <a:gd name="connsiteX3" fmla="*/ 1581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655 w 10000"/>
              <a:gd name="connsiteY2" fmla="*/ 10000 h 10000"/>
              <a:gd name="connsiteX3" fmla="*/ 1581 w 10000"/>
              <a:gd name="connsiteY3" fmla="*/ 10000 h 10000"/>
              <a:gd name="connsiteX4" fmla="*/ 0 w 10000"/>
              <a:gd name="connsiteY4" fmla="*/ 0 h 10000"/>
              <a:gd name="connsiteX0" fmla="*/ 0 w 10000"/>
              <a:gd name="connsiteY0" fmla="*/ 0 h 10168"/>
              <a:gd name="connsiteX1" fmla="*/ 10000 w 10000"/>
              <a:gd name="connsiteY1" fmla="*/ 0 h 10168"/>
              <a:gd name="connsiteX2" fmla="*/ 8655 w 10000"/>
              <a:gd name="connsiteY2" fmla="*/ 10000 h 10168"/>
              <a:gd name="connsiteX3" fmla="*/ 1444 w 10000"/>
              <a:gd name="connsiteY3" fmla="*/ 10168 h 10168"/>
              <a:gd name="connsiteX4" fmla="*/ 0 w 10000"/>
              <a:gd name="connsiteY4" fmla="*/ 0 h 10168"/>
              <a:gd name="connsiteX0" fmla="*/ 0 w 10000"/>
              <a:gd name="connsiteY0" fmla="*/ 0 h 10084"/>
              <a:gd name="connsiteX1" fmla="*/ 10000 w 10000"/>
              <a:gd name="connsiteY1" fmla="*/ 0 h 10084"/>
              <a:gd name="connsiteX2" fmla="*/ 8655 w 10000"/>
              <a:gd name="connsiteY2" fmla="*/ 10000 h 10084"/>
              <a:gd name="connsiteX3" fmla="*/ 1444 w 10000"/>
              <a:gd name="connsiteY3" fmla="*/ 10084 h 10084"/>
              <a:gd name="connsiteX4" fmla="*/ 0 w 10000"/>
              <a:gd name="connsiteY4" fmla="*/ 0 h 10084"/>
              <a:gd name="connsiteX0" fmla="*/ 0 w 10000"/>
              <a:gd name="connsiteY0" fmla="*/ 0 h 10110"/>
              <a:gd name="connsiteX1" fmla="*/ 10000 w 10000"/>
              <a:gd name="connsiteY1" fmla="*/ 0 h 10110"/>
              <a:gd name="connsiteX2" fmla="*/ 8655 w 10000"/>
              <a:gd name="connsiteY2" fmla="*/ 10110 h 10110"/>
              <a:gd name="connsiteX3" fmla="*/ 1444 w 10000"/>
              <a:gd name="connsiteY3" fmla="*/ 10084 h 10110"/>
              <a:gd name="connsiteX4" fmla="*/ 0 w 10000"/>
              <a:gd name="connsiteY4" fmla="*/ 0 h 10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110">
                <a:moveTo>
                  <a:pt x="0" y="0"/>
                </a:moveTo>
                <a:lnTo>
                  <a:pt x="10000" y="0"/>
                </a:lnTo>
                <a:lnTo>
                  <a:pt x="8655" y="10110"/>
                </a:lnTo>
                <a:lnTo>
                  <a:pt x="1444" y="10084"/>
                </a:lnTo>
                <a:lnTo>
                  <a:pt x="0" y="0"/>
                </a:lnTo>
                <a:close/>
              </a:path>
            </a:pathLst>
          </a:cu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900" b="1" dirty="0"/>
              <a:t>Clinician Petition</a:t>
            </a:r>
          </a:p>
          <a:p>
            <a:pPr algn="ctr"/>
            <a:r>
              <a:rPr lang="en-US" sz="450" dirty="0"/>
              <a:t>  </a:t>
            </a:r>
          </a:p>
          <a:p>
            <a:pPr algn="ctr"/>
            <a:r>
              <a:rPr lang="en-US" sz="850" i="1" dirty="0"/>
              <a:t>Commitment Examiner completes petition</a:t>
            </a:r>
          </a:p>
          <a:p>
            <a:pPr algn="ctr"/>
            <a:r>
              <a:rPr lang="en-US" sz="850" i="1" dirty="0"/>
              <a:t>&amp; 1</a:t>
            </a:r>
            <a:r>
              <a:rPr lang="en-US" sz="850" i="1" baseline="30000" dirty="0"/>
              <a:t>st</a:t>
            </a:r>
            <a:r>
              <a:rPr lang="en-US" sz="850" i="1" dirty="0"/>
              <a:t> Exam, then submits</a:t>
            </a:r>
          </a:p>
          <a:p>
            <a:pPr algn="ctr"/>
            <a:r>
              <a:rPr lang="en-US" sz="850" i="1" dirty="0"/>
              <a:t> to Magistrate through </a:t>
            </a:r>
            <a:r>
              <a:rPr lang="en-US" sz="850" i="1" dirty="0" err="1"/>
              <a:t>eCourts</a:t>
            </a:r>
            <a:endParaRPr lang="en-US" sz="850" i="1" dirty="0"/>
          </a:p>
        </p:txBody>
      </p:sp>
      <p:sp>
        <p:nvSpPr>
          <p:cNvPr id="2" name="TextBox 1">
            <a:extLst>
              <a:ext uri="{FF2B5EF4-FFF2-40B4-BE49-F238E27FC236}">
                <a16:creationId xmlns:a16="http://schemas.microsoft.com/office/drawing/2014/main" id="{43063C4A-723E-4B5D-9238-AA225EFAD635}"/>
              </a:ext>
            </a:extLst>
          </p:cNvPr>
          <p:cNvSpPr txBox="1"/>
          <p:nvPr/>
        </p:nvSpPr>
        <p:spPr>
          <a:xfrm>
            <a:off x="2242917" y="2306175"/>
            <a:ext cx="667191" cy="484748"/>
          </a:xfrm>
          <a:prstGeom prst="rect">
            <a:avLst/>
          </a:prstGeom>
          <a:noFill/>
        </p:spPr>
        <p:txBody>
          <a:bodyPr wrap="square" rtlCol="0">
            <a:spAutoFit/>
          </a:bodyPr>
          <a:lstStyle/>
          <a:p>
            <a:pPr algn="ctr"/>
            <a:r>
              <a:rPr lang="en-US" sz="850" dirty="0"/>
              <a:t>Magistrate denies petition</a:t>
            </a:r>
          </a:p>
        </p:txBody>
      </p:sp>
      <p:cxnSp>
        <p:nvCxnSpPr>
          <p:cNvPr id="6" name="Straight Arrow Connector 5">
            <a:extLst>
              <a:ext uri="{FF2B5EF4-FFF2-40B4-BE49-F238E27FC236}">
                <a16:creationId xmlns:a16="http://schemas.microsoft.com/office/drawing/2014/main" id="{71F4CCE6-BE71-443B-8EE4-9AB9CA69A161}"/>
              </a:ext>
            </a:extLst>
          </p:cNvPr>
          <p:cNvCxnSpPr>
            <a:cxnSpLocks/>
          </p:cNvCxnSpPr>
          <p:nvPr/>
        </p:nvCxnSpPr>
        <p:spPr>
          <a:xfrm>
            <a:off x="4263182" y="953999"/>
            <a:ext cx="0" cy="25132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4C7E1C69-F9FB-4847-BDC0-BE915D8D0D19}"/>
              </a:ext>
            </a:extLst>
          </p:cNvPr>
          <p:cNvCxnSpPr>
            <a:cxnSpLocks/>
          </p:cNvCxnSpPr>
          <p:nvPr/>
        </p:nvCxnSpPr>
        <p:spPr>
          <a:xfrm>
            <a:off x="1730449" y="1665150"/>
            <a:ext cx="365414"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0239ABAB-FE95-49FC-9D73-F497FF04F969}"/>
              </a:ext>
            </a:extLst>
          </p:cNvPr>
          <p:cNvCxnSpPr>
            <a:cxnSpLocks/>
          </p:cNvCxnSpPr>
          <p:nvPr/>
        </p:nvCxnSpPr>
        <p:spPr>
          <a:xfrm flipH="1">
            <a:off x="3260513" y="1690667"/>
            <a:ext cx="484632" cy="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D827A9B6-38E5-4256-9F1E-8B3871EDAE24}"/>
              </a:ext>
            </a:extLst>
          </p:cNvPr>
          <p:cNvCxnSpPr>
            <a:cxnSpLocks/>
          </p:cNvCxnSpPr>
          <p:nvPr/>
        </p:nvCxnSpPr>
        <p:spPr>
          <a:xfrm>
            <a:off x="2563249" y="1909043"/>
            <a:ext cx="0" cy="29408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Connector: Elbow 40">
            <a:extLst>
              <a:ext uri="{FF2B5EF4-FFF2-40B4-BE49-F238E27FC236}">
                <a16:creationId xmlns:a16="http://schemas.microsoft.com/office/drawing/2014/main" id="{21739F6A-C7CB-4D31-ABBE-0D144C9CD2E2}"/>
              </a:ext>
            </a:extLst>
          </p:cNvPr>
          <p:cNvCxnSpPr>
            <a:cxnSpLocks/>
          </p:cNvCxnSpPr>
          <p:nvPr/>
        </p:nvCxnSpPr>
        <p:spPr>
          <a:xfrm rot="10800000" flipV="1">
            <a:off x="1464155" y="2035692"/>
            <a:ext cx="1085891" cy="405698"/>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Connector: Elbow 42">
            <a:extLst>
              <a:ext uri="{FF2B5EF4-FFF2-40B4-BE49-F238E27FC236}">
                <a16:creationId xmlns:a16="http://schemas.microsoft.com/office/drawing/2014/main" id="{5DE7B513-B30D-460C-B296-3C8699D84832}"/>
              </a:ext>
            </a:extLst>
          </p:cNvPr>
          <p:cNvCxnSpPr>
            <a:cxnSpLocks/>
          </p:cNvCxnSpPr>
          <p:nvPr/>
        </p:nvCxnSpPr>
        <p:spPr>
          <a:xfrm>
            <a:off x="2530590" y="2036356"/>
            <a:ext cx="1763840" cy="531745"/>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AC9DE0AE-524E-4990-9606-0C230493614C}"/>
              </a:ext>
            </a:extLst>
          </p:cNvPr>
          <p:cNvCxnSpPr>
            <a:cxnSpLocks/>
          </p:cNvCxnSpPr>
          <p:nvPr/>
        </p:nvCxnSpPr>
        <p:spPr>
          <a:xfrm>
            <a:off x="988609" y="2735922"/>
            <a:ext cx="4863" cy="25046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94CF54D8-AF33-4FBD-AE52-44910A02E2E5}"/>
              </a:ext>
            </a:extLst>
          </p:cNvPr>
          <p:cNvCxnSpPr>
            <a:cxnSpLocks/>
          </p:cNvCxnSpPr>
          <p:nvPr/>
        </p:nvCxnSpPr>
        <p:spPr>
          <a:xfrm>
            <a:off x="1384996" y="3311089"/>
            <a:ext cx="411480"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02848135-7730-493D-8D5B-ABD61270D663}"/>
              </a:ext>
            </a:extLst>
          </p:cNvPr>
          <p:cNvCxnSpPr/>
          <p:nvPr/>
        </p:nvCxnSpPr>
        <p:spPr>
          <a:xfrm flipH="1">
            <a:off x="1065320" y="1040207"/>
            <a:ext cx="3125035" cy="812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5369E61B-1D80-445F-AD58-EA2DE38A1067}"/>
              </a:ext>
            </a:extLst>
          </p:cNvPr>
          <p:cNvCxnSpPr>
            <a:cxnSpLocks/>
          </p:cNvCxnSpPr>
          <p:nvPr/>
        </p:nvCxnSpPr>
        <p:spPr>
          <a:xfrm>
            <a:off x="1071035" y="1044657"/>
            <a:ext cx="0" cy="17608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80040FEB-BC52-4788-AC95-F8FCB4677F6B}"/>
              </a:ext>
            </a:extLst>
          </p:cNvPr>
          <p:cNvCxnSpPr/>
          <p:nvPr/>
        </p:nvCxnSpPr>
        <p:spPr>
          <a:xfrm>
            <a:off x="4190355" y="1043838"/>
            <a:ext cx="3021976"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68" name="Straight Arrow Connector 67">
            <a:extLst>
              <a:ext uri="{FF2B5EF4-FFF2-40B4-BE49-F238E27FC236}">
                <a16:creationId xmlns:a16="http://schemas.microsoft.com/office/drawing/2014/main" id="{AB1F353A-7467-4033-8B5E-4B1E9B232CD7}"/>
              </a:ext>
            </a:extLst>
          </p:cNvPr>
          <p:cNvCxnSpPr>
            <a:cxnSpLocks/>
          </p:cNvCxnSpPr>
          <p:nvPr/>
        </p:nvCxnSpPr>
        <p:spPr>
          <a:xfrm flipH="1">
            <a:off x="7198641" y="1029869"/>
            <a:ext cx="5714" cy="215914"/>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70" name="Straight Arrow Connector 69">
            <a:extLst>
              <a:ext uri="{FF2B5EF4-FFF2-40B4-BE49-F238E27FC236}">
                <a16:creationId xmlns:a16="http://schemas.microsoft.com/office/drawing/2014/main" id="{B63290E6-9CD7-4128-A628-0AC13A3D622E}"/>
              </a:ext>
            </a:extLst>
          </p:cNvPr>
          <p:cNvCxnSpPr>
            <a:cxnSpLocks/>
          </p:cNvCxnSpPr>
          <p:nvPr/>
        </p:nvCxnSpPr>
        <p:spPr>
          <a:xfrm>
            <a:off x="3467354" y="3310644"/>
            <a:ext cx="960120"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75" name="Connector: Elbow 74">
            <a:extLst>
              <a:ext uri="{FF2B5EF4-FFF2-40B4-BE49-F238E27FC236}">
                <a16:creationId xmlns:a16="http://schemas.microsoft.com/office/drawing/2014/main" id="{D560046F-5F60-4328-A997-3C39075DEF61}"/>
              </a:ext>
            </a:extLst>
          </p:cNvPr>
          <p:cNvCxnSpPr>
            <a:cxnSpLocks/>
            <a:stCxn id="7" idx="2"/>
            <a:endCxn id="12" idx="0"/>
          </p:cNvCxnSpPr>
          <p:nvPr/>
        </p:nvCxnSpPr>
        <p:spPr>
          <a:xfrm rot="16200000" flipH="1">
            <a:off x="7395250" y="2390425"/>
            <a:ext cx="283856" cy="356390"/>
          </a:xfrm>
          <a:prstGeom prst="bentConnector3">
            <a:avLst/>
          </a:prstGeom>
          <a:ln w="28575">
            <a:prstDash val="sysDot"/>
            <a:tailEnd type="triangle"/>
          </a:ln>
        </p:spPr>
        <p:style>
          <a:lnRef idx="1">
            <a:schemeClr val="accent2"/>
          </a:lnRef>
          <a:fillRef idx="0">
            <a:schemeClr val="accent2"/>
          </a:fillRef>
          <a:effectRef idx="0">
            <a:schemeClr val="accent2"/>
          </a:effectRef>
          <a:fontRef idx="minor">
            <a:schemeClr val="tx1"/>
          </a:fontRef>
        </p:style>
      </p:cxnSp>
      <p:cxnSp>
        <p:nvCxnSpPr>
          <p:cNvPr id="77" name="Connector: Elbow 76">
            <a:extLst>
              <a:ext uri="{FF2B5EF4-FFF2-40B4-BE49-F238E27FC236}">
                <a16:creationId xmlns:a16="http://schemas.microsoft.com/office/drawing/2014/main" id="{8DB30A5D-244A-47D1-A073-821C7996F9A5}"/>
              </a:ext>
            </a:extLst>
          </p:cNvPr>
          <p:cNvCxnSpPr>
            <a:cxnSpLocks/>
          </p:cNvCxnSpPr>
          <p:nvPr/>
        </p:nvCxnSpPr>
        <p:spPr>
          <a:xfrm rot="5400000">
            <a:off x="7089858" y="2889694"/>
            <a:ext cx="240937" cy="1074271"/>
          </a:xfrm>
          <a:prstGeom prst="bentConnector3">
            <a:avLst>
              <a:gd name="adj1" fmla="val 50000"/>
            </a:avLst>
          </a:prstGeom>
          <a:ln w="28575">
            <a:prstDash val="sysDot"/>
            <a:tailEnd type="triangle"/>
          </a:ln>
        </p:spPr>
        <p:style>
          <a:lnRef idx="1">
            <a:schemeClr val="accent2"/>
          </a:lnRef>
          <a:fillRef idx="0">
            <a:schemeClr val="accent2"/>
          </a:fillRef>
          <a:effectRef idx="0">
            <a:schemeClr val="accent2"/>
          </a:effectRef>
          <a:fontRef idx="minor">
            <a:schemeClr val="tx1"/>
          </a:fontRef>
        </p:style>
      </p:cxnSp>
      <p:cxnSp>
        <p:nvCxnSpPr>
          <p:cNvPr id="79" name="Connector: Elbow 78">
            <a:extLst>
              <a:ext uri="{FF2B5EF4-FFF2-40B4-BE49-F238E27FC236}">
                <a16:creationId xmlns:a16="http://schemas.microsoft.com/office/drawing/2014/main" id="{C09B00C1-43E8-44C5-B75C-2C6F90288BF9}"/>
              </a:ext>
            </a:extLst>
          </p:cNvPr>
          <p:cNvCxnSpPr>
            <a:cxnSpLocks/>
          </p:cNvCxnSpPr>
          <p:nvPr/>
        </p:nvCxnSpPr>
        <p:spPr>
          <a:xfrm>
            <a:off x="5183645" y="3440705"/>
            <a:ext cx="1402620" cy="110091"/>
          </a:xfrm>
          <a:prstGeom prst="bentConnector2">
            <a:avLst/>
          </a:prstGeom>
          <a:ln w="28575">
            <a:tailEnd type="triangle"/>
          </a:ln>
        </p:spPr>
        <p:style>
          <a:lnRef idx="1">
            <a:schemeClr val="dk1"/>
          </a:lnRef>
          <a:fillRef idx="0">
            <a:schemeClr val="dk1"/>
          </a:fillRef>
          <a:effectRef idx="0">
            <a:schemeClr val="dk1"/>
          </a:effectRef>
          <a:fontRef idx="minor">
            <a:schemeClr val="tx1"/>
          </a:fontRef>
        </p:style>
      </p:cxnSp>
      <p:cxnSp>
        <p:nvCxnSpPr>
          <p:cNvPr id="83" name="Connector: Elbow 82">
            <a:extLst>
              <a:ext uri="{FF2B5EF4-FFF2-40B4-BE49-F238E27FC236}">
                <a16:creationId xmlns:a16="http://schemas.microsoft.com/office/drawing/2014/main" id="{A56CFA07-8E90-4D76-9F53-A1A159CBCF4E}"/>
              </a:ext>
            </a:extLst>
          </p:cNvPr>
          <p:cNvCxnSpPr>
            <a:cxnSpLocks/>
          </p:cNvCxnSpPr>
          <p:nvPr/>
        </p:nvCxnSpPr>
        <p:spPr>
          <a:xfrm>
            <a:off x="7779544" y="3432772"/>
            <a:ext cx="554237" cy="144621"/>
          </a:xfrm>
          <a:prstGeom prst="bentConnector2">
            <a:avLst/>
          </a:prstGeom>
          <a:ln w="28575">
            <a:prstDash val="sysDot"/>
            <a:tailEnd type="triangle"/>
          </a:ln>
        </p:spPr>
        <p:style>
          <a:lnRef idx="1">
            <a:schemeClr val="accent2"/>
          </a:lnRef>
          <a:fillRef idx="0">
            <a:schemeClr val="accent2"/>
          </a:fillRef>
          <a:effectRef idx="0">
            <a:schemeClr val="accent2"/>
          </a:effectRef>
          <a:fontRef idx="minor">
            <a:schemeClr val="tx1"/>
          </a:fontRef>
        </p:style>
      </p:cxnSp>
      <p:cxnSp>
        <p:nvCxnSpPr>
          <p:cNvPr id="85" name="Straight Arrow Connector 84">
            <a:extLst>
              <a:ext uri="{FF2B5EF4-FFF2-40B4-BE49-F238E27FC236}">
                <a16:creationId xmlns:a16="http://schemas.microsoft.com/office/drawing/2014/main" id="{409A4DCA-82F0-49B2-8CDA-3BCB6BE57D4E}"/>
              </a:ext>
            </a:extLst>
          </p:cNvPr>
          <p:cNvCxnSpPr>
            <a:cxnSpLocks/>
          </p:cNvCxnSpPr>
          <p:nvPr/>
        </p:nvCxnSpPr>
        <p:spPr>
          <a:xfrm>
            <a:off x="2560777" y="3598687"/>
            <a:ext cx="0" cy="193031"/>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86" name="TextBox 85">
            <a:extLst>
              <a:ext uri="{FF2B5EF4-FFF2-40B4-BE49-F238E27FC236}">
                <a16:creationId xmlns:a16="http://schemas.microsoft.com/office/drawing/2014/main" id="{CFC8422D-13B6-4FA2-ADF9-5F7570E8AA37}"/>
              </a:ext>
            </a:extLst>
          </p:cNvPr>
          <p:cNvSpPr txBox="1"/>
          <p:nvPr/>
        </p:nvSpPr>
        <p:spPr>
          <a:xfrm>
            <a:off x="2194123" y="3885540"/>
            <a:ext cx="724545" cy="484748"/>
          </a:xfrm>
          <a:prstGeom prst="rect">
            <a:avLst/>
          </a:prstGeom>
          <a:noFill/>
        </p:spPr>
        <p:txBody>
          <a:bodyPr wrap="square" rtlCol="0">
            <a:spAutoFit/>
          </a:bodyPr>
          <a:lstStyle/>
          <a:p>
            <a:pPr algn="ctr"/>
            <a:r>
              <a:rPr lang="en-US" sz="850" dirty="0"/>
              <a:t>Determined not to meet criteria^</a:t>
            </a:r>
          </a:p>
        </p:txBody>
      </p:sp>
      <p:sp>
        <p:nvSpPr>
          <p:cNvPr id="87" name="TextBox 86">
            <a:extLst>
              <a:ext uri="{FF2B5EF4-FFF2-40B4-BE49-F238E27FC236}">
                <a16:creationId xmlns:a16="http://schemas.microsoft.com/office/drawing/2014/main" id="{0171A0A9-8A12-4CA9-A775-F078C085741C}"/>
              </a:ext>
            </a:extLst>
          </p:cNvPr>
          <p:cNvSpPr txBox="1"/>
          <p:nvPr/>
        </p:nvSpPr>
        <p:spPr>
          <a:xfrm flipH="1">
            <a:off x="8079464" y="3604777"/>
            <a:ext cx="612135" cy="615553"/>
          </a:xfrm>
          <a:prstGeom prst="rect">
            <a:avLst/>
          </a:prstGeom>
          <a:noFill/>
        </p:spPr>
        <p:txBody>
          <a:bodyPr wrap="square" rtlCol="0">
            <a:spAutoFit/>
          </a:bodyPr>
          <a:lstStyle/>
          <a:p>
            <a:pPr algn="ctr"/>
            <a:r>
              <a:rPr lang="en-US" sz="850" dirty="0"/>
              <a:t>District Judge denies petition^</a:t>
            </a:r>
          </a:p>
        </p:txBody>
      </p:sp>
      <p:cxnSp>
        <p:nvCxnSpPr>
          <p:cNvPr id="89" name="Connector: Elbow 88">
            <a:extLst>
              <a:ext uri="{FF2B5EF4-FFF2-40B4-BE49-F238E27FC236}">
                <a16:creationId xmlns:a16="http://schemas.microsoft.com/office/drawing/2014/main" id="{6A8A227B-1A66-4C33-8555-8B5B5E47BCFD}"/>
              </a:ext>
            </a:extLst>
          </p:cNvPr>
          <p:cNvCxnSpPr>
            <a:cxnSpLocks/>
          </p:cNvCxnSpPr>
          <p:nvPr/>
        </p:nvCxnSpPr>
        <p:spPr>
          <a:xfrm rot="5400000">
            <a:off x="5957050" y="3668321"/>
            <a:ext cx="283351" cy="1084754"/>
          </a:xfrm>
          <a:prstGeom prst="bentConnector2">
            <a:avLst/>
          </a:prstGeom>
          <a:ln w="28575">
            <a:tailEnd type="triangle"/>
          </a:ln>
        </p:spPr>
        <p:style>
          <a:lnRef idx="1">
            <a:schemeClr val="dk1"/>
          </a:lnRef>
          <a:fillRef idx="0">
            <a:schemeClr val="dk1"/>
          </a:fillRef>
          <a:effectRef idx="0">
            <a:schemeClr val="dk1"/>
          </a:effectRef>
          <a:fontRef idx="minor">
            <a:schemeClr val="tx1"/>
          </a:fontRef>
        </p:style>
      </p:cxnSp>
      <p:cxnSp>
        <p:nvCxnSpPr>
          <p:cNvPr id="91" name="Straight Arrow Connector 90">
            <a:extLst>
              <a:ext uri="{FF2B5EF4-FFF2-40B4-BE49-F238E27FC236}">
                <a16:creationId xmlns:a16="http://schemas.microsoft.com/office/drawing/2014/main" id="{F6568871-1ED7-4889-862E-69E488696859}"/>
              </a:ext>
            </a:extLst>
          </p:cNvPr>
          <p:cNvCxnSpPr>
            <a:cxnSpLocks/>
          </p:cNvCxnSpPr>
          <p:nvPr/>
        </p:nvCxnSpPr>
        <p:spPr>
          <a:xfrm>
            <a:off x="6640103" y="4354708"/>
            <a:ext cx="864757"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94" name="TextBox 93">
            <a:extLst>
              <a:ext uri="{FF2B5EF4-FFF2-40B4-BE49-F238E27FC236}">
                <a16:creationId xmlns:a16="http://schemas.microsoft.com/office/drawing/2014/main" id="{5E619709-53D7-4B00-A34B-130924BE3A8B}"/>
              </a:ext>
            </a:extLst>
          </p:cNvPr>
          <p:cNvSpPr txBox="1"/>
          <p:nvPr/>
        </p:nvSpPr>
        <p:spPr>
          <a:xfrm>
            <a:off x="7430389" y="4351985"/>
            <a:ext cx="725439" cy="484748"/>
          </a:xfrm>
          <a:prstGeom prst="rect">
            <a:avLst/>
          </a:prstGeom>
          <a:noFill/>
        </p:spPr>
        <p:txBody>
          <a:bodyPr wrap="square" rtlCol="0">
            <a:spAutoFit/>
          </a:bodyPr>
          <a:lstStyle/>
          <a:p>
            <a:pPr algn="ctr"/>
            <a:r>
              <a:rPr lang="en-US" sz="850" dirty="0"/>
              <a:t>Determined not to meet criteria^</a:t>
            </a:r>
          </a:p>
        </p:txBody>
      </p:sp>
      <p:cxnSp>
        <p:nvCxnSpPr>
          <p:cNvPr id="9" name="Straight Arrow Connector 8">
            <a:extLst>
              <a:ext uri="{FF2B5EF4-FFF2-40B4-BE49-F238E27FC236}">
                <a16:creationId xmlns:a16="http://schemas.microsoft.com/office/drawing/2014/main" id="{1F69E9A3-A07D-4A4A-B7A4-79F8F1AE0599}"/>
              </a:ext>
            </a:extLst>
          </p:cNvPr>
          <p:cNvCxnSpPr>
            <a:cxnSpLocks/>
          </p:cNvCxnSpPr>
          <p:nvPr/>
        </p:nvCxnSpPr>
        <p:spPr>
          <a:xfrm>
            <a:off x="4804280" y="2875153"/>
            <a:ext cx="0" cy="136478"/>
          </a:xfrm>
          <a:prstGeom prst="straightConnector1">
            <a:avLst/>
          </a:prstGeom>
          <a:ln w="28575">
            <a:tailEnd type="triangle"/>
          </a:ln>
        </p:spPr>
        <p:style>
          <a:lnRef idx="2">
            <a:schemeClr val="dk1"/>
          </a:lnRef>
          <a:fillRef idx="0">
            <a:schemeClr val="dk1"/>
          </a:fillRef>
          <a:effectRef idx="1">
            <a:schemeClr val="dk1"/>
          </a:effectRef>
          <a:fontRef idx="minor">
            <a:schemeClr val="tx1"/>
          </a:fontRef>
        </p:style>
      </p:cxnSp>
      <p:cxnSp>
        <p:nvCxnSpPr>
          <p:cNvPr id="49" name="Connector: Elbow 48">
            <a:extLst>
              <a:ext uri="{FF2B5EF4-FFF2-40B4-BE49-F238E27FC236}">
                <a16:creationId xmlns:a16="http://schemas.microsoft.com/office/drawing/2014/main" id="{31EF80C6-11A4-44F7-AF55-D5F4636C8FE3}"/>
              </a:ext>
            </a:extLst>
          </p:cNvPr>
          <p:cNvCxnSpPr>
            <a:cxnSpLocks/>
          </p:cNvCxnSpPr>
          <p:nvPr/>
        </p:nvCxnSpPr>
        <p:spPr>
          <a:xfrm rot="10800000" flipV="1">
            <a:off x="1323476" y="4676228"/>
            <a:ext cx="2970954" cy="110494"/>
          </a:xfrm>
          <a:prstGeom prst="bentConnector2">
            <a:avLst/>
          </a:prstGeom>
          <a:ln w="28575">
            <a:tailEnd type="triangle"/>
          </a:ln>
        </p:spPr>
        <p:style>
          <a:lnRef idx="1">
            <a:schemeClr val="dk1"/>
          </a:lnRef>
          <a:fillRef idx="0">
            <a:schemeClr val="dk1"/>
          </a:fillRef>
          <a:effectRef idx="0">
            <a:schemeClr val="dk1"/>
          </a:effectRef>
          <a:fontRef idx="minor">
            <a:schemeClr val="tx1"/>
          </a:fontRef>
        </p:style>
      </p:cxnSp>
      <p:cxnSp>
        <p:nvCxnSpPr>
          <p:cNvPr id="60" name="Straight Connector 59">
            <a:extLst>
              <a:ext uri="{FF2B5EF4-FFF2-40B4-BE49-F238E27FC236}">
                <a16:creationId xmlns:a16="http://schemas.microsoft.com/office/drawing/2014/main" id="{165B02EB-46BF-4671-8C7E-223EC0F918BB}"/>
              </a:ext>
            </a:extLst>
          </p:cNvPr>
          <p:cNvCxnSpPr/>
          <p:nvPr/>
        </p:nvCxnSpPr>
        <p:spPr>
          <a:xfrm>
            <a:off x="4294430" y="4676225"/>
            <a:ext cx="229244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63" name="Straight Arrow Connector 62">
            <a:extLst>
              <a:ext uri="{FF2B5EF4-FFF2-40B4-BE49-F238E27FC236}">
                <a16:creationId xmlns:a16="http://schemas.microsoft.com/office/drawing/2014/main" id="{BFF18EF5-02B4-49D3-A645-96FB8C71F402}"/>
              </a:ext>
            </a:extLst>
          </p:cNvPr>
          <p:cNvCxnSpPr>
            <a:cxnSpLocks/>
          </p:cNvCxnSpPr>
          <p:nvPr/>
        </p:nvCxnSpPr>
        <p:spPr>
          <a:xfrm>
            <a:off x="6573163" y="4675015"/>
            <a:ext cx="0" cy="119178"/>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80" name="Straight Arrow Connector 79">
            <a:extLst>
              <a:ext uri="{FF2B5EF4-FFF2-40B4-BE49-F238E27FC236}">
                <a16:creationId xmlns:a16="http://schemas.microsoft.com/office/drawing/2014/main" id="{F64C3614-EA07-4D4B-8534-8F68010E2CCB}"/>
              </a:ext>
            </a:extLst>
          </p:cNvPr>
          <p:cNvCxnSpPr>
            <a:cxnSpLocks/>
          </p:cNvCxnSpPr>
          <p:nvPr/>
        </p:nvCxnSpPr>
        <p:spPr>
          <a:xfrm>
            <a:off x="3053777" y="4681756"/>
            <a:ext cx="0" cy="119178"/>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88" name="Straight Connector 87">
            <a:extLst>
              <a:ext uri="{FF2B5EF4-FFF2-40B4-BE49-F238E27FC236}">
                <a16:creationId xmlns:a16="http://schemas.microsoft.com/office/drawing/2014/main" id="{6C65FCD6-60A4-4EAB-B159-08F9B17AAFBB}"/>
              </a:ext>
            </a:extLst>
          </p:cNvPr>
          <p:cNvCxnSpPr>
            <a:cxnSpLocks/>
          </p:cNvCxnSpPr>
          <p:nvPr/>
        </p:nvCxnSpPr>
        <p:spPr>
          <a:xfrm>
            <a:off x="4294430" y="4532625"/>
            <a:ext cx="0" cy="136586"/>
          </a:xfrm>
          <a:prstGeom prst="line">
            <a:avLst/>
          </a:prstGeom>
          <a:ln w="28575"/>
        </p:spPr>
        <p:style>
          <a:lnRef idx="1">
            <a:schemeClr val="dk1"/>
          </a:lnRef>
          <a:fillRef idx="0">
            <a:schemeClr val="dk1"/>
          </a:fillRef>
          <a:effectRef idx="0">
            <a:schemeClr val="dk1"/>
          </a:effectRef>
          <a:fontRef idx="minor">
            <a:schemeClr val="tx1"/>
          </a:fontRef>
        </p:style>
      </p:cxnSp>
      <p:cxnSp>
        <p:nvCxnSpPr>
          <p:cNvPr id="93" name="Straight Arrow Connector 92">
            <a:extLst>
              <a:ext uri="{FF2B5EF4-FFF2-40B4-BE49-F238E27FC236}">
                <a16:creationId xmlns:a16="http://schemas.microsoft.com/office/drawing/2014/main" id="{63A84CF1-D8F9-45F2-AA0A-447269DCEF72}"/>
              </a:ext>
            </a:extLst>
          </p:cNvPr>
          <p:cNvCxnSpPr>
            <a:cxnSpLocks/>
          </p:cNvCxnSpPr>
          <p:nvPr/>
        </p:nvCxnSpPr>
        <p:spPr>
          <a:xfrm>
            <a:off x="4981805" y="4684488"/>
            <a:ext cx="0" cy="121185"/>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026E3CEE-F4CB-4EE4-B66C-638AAA4E669F}"/>
              </a:ext>
            </a:extLst>
          </p:cNvPr>
          <p:cNvSpPr txBox="1"/>
          <p:nvPr/>
        </p:nvSpPr>
        <p:spPr>
          <a:xfrm>
            <a:off x="162665" y="5450515"/>
            <a:ext cx="8768684" cy="615553"/>
          </a:xfrm>
          <a:prstGeom prst="rect">
            <a:avLst/>
          </a:prstGeom>
          <a:noFill/>
        </p:spPr>
        <p:txBody>
          <a:bodyPr wrap="square" rtlCol="0">
            <a:spAutoFit/>
          </a:bodyPr>
          <a:lstStyle/>
          <a:p>
            <a:r>
              <a:rPr lang="en-US" sz="850" i="1" dirty="0">
                <a:latin typeface="Calibri" panose="020F0502020204030204" pitchFamily="34" charset="0"/>
              </a:rPr>
              <a:t>Based on Information from </a:t>
            </a:r>
            <a:r>
              <a:rPr lang="en-US" sz="850" dirty="0">
                <a:latin typeface="Calibri" panose="020F0502020204030204" pitchFamily="34" charset="0"/>
              </a:rPr>
              <a:t>Criteria for Involuntary Commitment in NC</a:t>
            </a:r>
            <a:r>
              <a:rPr lang="en-US" sz="850" i="1" dirty="0">
                <a:latin typeface="Calibri" panose="020F0502020204030204" pitchFamily="34" charset="0"/>
              </a:rPr>
              <a:t> (Mark Botts, 2009, UNC School of Government), </a:t>
            </a:r>
            <a:r>
              <a:rPr lang="en-US" sz="850" dirty="0">
                <a:latin typeface="Calibri" panose="020F0502020204030204" pitchFamily="34" charset="0"/>
              </a:rPr>
              <a:t>Commitment Issues for Law Enforcement</a:t>
            </a:r>
            <a:r>
              <a:rPr lang="en-US" sz="850" i="1" dirty="0">
                <a:latin typeface="Calibri" panose="020F0502020204030204" pitchFamily="34" charset="0"/>
              </a:rPr>
              <a:t> (NCSA, 2020), and SB630 IVC Revisions (2018).  *Transporter must take the individual into custody within 24 hours or new order needed.  **If individual is found in need of Involuntary Outpatient Psychiatric or Substance Use Treatment, the provider will be identified, and the individual will be released from custody and returned to residence after Exam.  ^If determined not to meet IVC criteria, individual is released and proceedings are terminated.  ^^Individual can, at any time, elect to have voluntary treatment.  If voluntary, law enforcement will not transport. </a:t>
            </a:r>
            <a:endParaRPr lang="en-US" sz="850" dirty="0"/>
          </a:p>
        </p:txBody>
      </p:sp>
      <p:sp>
        <p:nvSpPr>
          <p:cNvPr id="56" name="TextBox 55">
            <a:extLst>
              <a:ext uri="{FF2B5EF4-FFF2-40B4-BE49-F238E27FC236}">
                <a16:creationId xmlns:a16="http://schemas.microsoft.com/office/drawing/2014/main" id="{D1C27978-0C2C-473D-90ED-9A7D300D5958}"/>
              </a:ext>
            </a:extLst>
          </p:cNvPr>
          <p:cNvSpPr txBox="1"/>
          <p:nvPr/>
        </p:nvSpPr>
        <p:spPr>
          <a:xfrm>
            <a:off x="1238220" y="266694"/>
            <a:ext cx="6617573" cy="369332"/>
          </a:xfrm>
          <a:prstGeom prst="rect">
            <a:avLst/>
          </a:prstGeom>
          <a:noFill/>
        </p:spPr>
        <p:txBody>
          <a:bodyPr wrap="square">
            <a:spAutoFit/>
          </a:bodyPr>
          <a:lstStyle/>
          <a:p>
            <a:pPr algn="ctr"/>
            <a:r>
              <a:rPr lang="en-US" b="1" dirty="0">
                <a:solidFill>
                  <a:schemeClr val="accent1"/>
                </a:solidFill>
              </a:rPr>
              <a:t>NC Involuntary Commitment Process (IVC):  Inpatient Treatment^^</a:t>
            </a:r>
          </a:p>
        </p:txBody>
      </p:sp>
    </p:spTree>
    <p:extLst>
      <p:ext uri="{BB962C8B-B14F-4D97-AF65-F5344CB8AC3E}">
        <p14:creationId xmlns:p14="http://schemas.microsoft.com/office/powerpoint/2010/main" val="16986808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14734</TotalTime>
  <Words>352</Words>
  <Application>Microsoft Office PowerPoint</Application>
  <PresentationFormat>On-screen Show (4:3)</PresentationFormat>
  <Paragraphs>35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Abadi</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Thacker, Tanya D</dc:creator>
  <cp:lastModifiedBy>Jones, Jim</cp:lastModifiedBy>
  <cp:revision>53</cp:revision>
  <dcterms:created xsi:type="dcterms:W3CDTF">2021-09-21T21:01:43Z</dcterms:created>
  <dcterms:modified xsi:type="dcterms:W3CDTF">2025-10-20T16:51:44Z</dcterms:modified>
</cp:coreProperties>
</file>