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18"/>
  </p:notesMasterIdLst>
  <p:handoutMasterIdLst>
    <p:handoutMasterId r:id="rId19"/>
  </p:handoutMasterIdLst>
  <p:sldIdLst>
    <p:sldId id="461" r:id="rId5"/>
    <p:sldId id="2147483642" r:id="rId6"/>
    <p:sldId id="2147483645" r:id="rId7"/>
    <p:sldId id="2147483646" r:id="rId8"/>
    <p:sldId id="2147483647" r:id="rId9"/>
    <p:sldId id="2147483643" r:id="rId10"/>
    <p:sldId id="261" r:id="rId11"/>
    <p:sldId id="2147483641" r:id="rId12"/>
    <p:sldId id="258" r:id="rId13"/>
    <p:sldId id="257" r:id="rId14"/>
    <p:sldId id="2147483644" r:id="rId15"/>
    <p:sldId id="256" r:id="rId16"/>
    <p:sldId id="259" r:id="rId17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352EB77-081D-4360-840C-16103F007E87}">
          <p14:sldIdLst>
            <p14:sldId id="461"/>
            <p14:sldId id="2147483642"/>
            <p14:sldId id="2147483645"/>
            <p14:sldId id="2147483646"/>
            <p14:sldId id="2147483647"/>
            <p14:sldId id="2147483643"/>
            <p14:sldId id="261"/>
            <p14:sldId id="2147483641"/>
            <p14:sldId id="258"/>
            <p14:sldId id="257"/>
            <p14:sldId id="2147483644"/>
            <p14:sldId id="256"/>
            <p14:sldId id="2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6A4DA1C-087F-4DC9-0A1D-BAC7B2F0410F}" name="Barrett, Tina L" initials="BT" userId="S::tina.l.barrett@dhhs.nc.gov::4432046f-07b9-4b4e-9963-35fb7dcc3833" providerId="AD"/>
  <p188:author id="{49ACDC2B-2ADB-F63E-6F1F-CDDE851D42A7}" name="Yarbrough, Ginger" initials="YG" userId="S::ginger.yarbrough@dhhs.nc.gov::5eadee57-f39e-44e8-9b5e-c4592cafa7cd" providerId="AD"/>
  <p188:author id="{8FED4B54-39FE-3C9F-1B36-94AA0ED949CA}" name="Donofrio, Gabriella" initials="GD" userId="S::Gabriella.Donofrio_ACN@dhhs.nc.gov::560a69e0-8d53-42cf-bd99-b21efb225461" providerId="AD"/>
  <p188:author id="{2B384361-7393-8357-81B3-E3DE21BE56D3}" name="Glass, Maya" initials="MG" userId="S::Maya.Glass@dhhs.nc.gov::77459888-b46e-458f-8041-caae6a983416" providerId="AD"/>
  <p188:author id="{6107AC7D-5684-1EA4-F92C-E36F4F5B8CF3}" name="Spencer, Lauren P" initials="SL" userId="S::lauren.spencer@dhhs.nc.gov::12b9b75a-6933-41f6-9391-7a8806d7d008" providerId="AD"/>
  <p188:author id="{619568C4-5FCD-277F-9D5C-8780117743F5}" name="Mollenkopf, Katherine A" initials="KM" userId="S::Katherine.Mollenkopf_ACN@dhhs.nc.gov::05952c6f-aba8-4eda-accc-043f58ef0f0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rche, Julia K" initials="LJK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ABA6"/>
    <a:srgbClr val="1F497D"/>
    <a:srgbClr val="E6EAEB"/>
    <a:srgbClr val="288DC2"/>
    <a:srgbClr val="5C93D5"/>
    <a:srgbClr val="15365E"/>
    <a:srgbClr val="94B6C7"/>
    <a:srgbClr val="657E32"/>
    <a:srgbClr val="E9F0F3"/>
    <a:srgbClr val="DBE7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8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0"/>
            <a:ext cx="3038475" cy="463550"/>
          </a:xfrm>
          <a:prstGeom prst="rect">
            <a:avLst/>
          </a:prstGeom>
        </p:spPr>
        <p:txBody>
          <a:bodyPr vert="horz" lIns="91759" tIns="45880" rIns="91759" bIns="458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45" y="0"/>
            <a:ext cx="3038475" cy="463550"/>
          </a:xfrm>
          <a:prstGeom prst="rect">
            <a:avLst/>
          </a:prstGeom>
        </p:spPr>
        <p:txBody>
          <a:bodyPr vert="horz" lIns="91759" tIns="45880" rIns="91759" bIns="45880" rtlCol="0"/>
          <a:lstStyle>
            <a:lvl1pPr algn="r">
              <a:defRPr sz="1200"/>
            </a:lvl1pPr>
          </a:lstStyle>
          <a:p>
            <a:fld id="{A9B734D9-FBB7-4B85-86A2-24E15EDE55E0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9" y="8772526"/>
            <a:ext cx="3038475" cy="463550"/>
          </a:xfrm>
          <a:prstGeom prst="rect">
            <a:avLst/>
          </a:prstGeom>
        </p:spPr>
        <p:txBody>
          <a:bodyPr vert="horz" lIns="91759" tIns="45880" rIns="91759" bIns="458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45" y="8772526"/>
            <a:ext cx="3038475" cy="463550"/>
          </a:xfrm>
          <a:prstGeom prst="rect">
            <a:avLst/>
          </a:prstGeom>
        </p:spPr>
        <p:txBody>
          <a:bodyPr vert="horz" lIns="91759" tIns="45880" rIns="91759" bIns="45880" rtlCol="0" anchor="b"/>
          <a:lstStyle>
            <a:lvl1pPr algn="r">
              <a:defRPr sz="1200"/>
            </a:lvl1pPr>
          </a:lstStyle>
          <a:p>
            <a:fld id="{41803F26-4061-4820-A8A7-DA9F54759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0750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7"/>
            <a:ext cx="3037840" cy="463408"/>
          </a:xfrm>
          <a:prstGeom prst="rect">
            <a:avLst/>
          </a:prstGeom>
        </p:spPr>
        <p:txBody>
          <a:bodyPr vert="horz" lIns="93155" tIns="46576" rIns="93155" bIns="4657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7"/>
            <a:ext cx="3037840" cy="463408"/>
          </a:xfrm>
          <a:prstGeom prst="rect">
            <a:avLst/>
          </a:prstGeom>
        </p:spPr>
        <p:txBody>
          <a:bodyPr vert="horz" lIns="93155" tIns="46576" rIns="93155" bIns="46576" rtlCol="0"/>
          <a:lstStyle>
            <a:lvl1pPr algn="r">
              <a:defRPr sz="1200"/>
            </a:lvl1pPr>
          </a:lstStyle>
          <a:p>
            <a:fld id="{E3FD6F98-055A-4837-90F2-8E5F6821A1B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27163" y="1154113"/>
            <a:ext cx="4156075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5" tIns="46576" rIns="93155" bIns="4657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8"/>
            <a:ext cx="5608320" cy="3636705"/>
          </a:xfrm>
          <a:prstGeom prst="rect">
            <a:avLst/>
          </a:prstGeom>
        </p:spPr>
        <p:txBody>
          <a:bodyPr vert="horz" lIns="93155" tIns="46576" rIns="93155" bIns="4657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77"/>
            <a:ext cx="3037840" cy="463407"/>
          </a:xfrm>
          <a:prstGeom prst="rect">
            <a:avLst/>
          </a:prstGeom>
        </p:spPr>
        <p:txBody>
          <a:bodyPr vert="horz" lIns="93155" tIns="46576" rIns="93155" bIns="4657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772677"/>
            <a:ext cx="3037840" cy="463407"/>
          </a:xfrm>
          <a:prstGeom prst="rect">
            <a:avLst/>
          </a:prstGeom>
        </p:spPr>
        <p:txBody>
          <a:bodyPr vert="horz" lIns="93155" tIns="46576" rIns="93155" bIns="46576" rtlCol="0" anchor="b"/>
          <a:lstStyle>
            <a:lvl1pPr algn="r">
              <a:defRPr sz="1200"/>
            </a:lvl1pPr>
          </a:lstStyle>
          <a:p>
            <a:fld id="{DBCC7D24-0DC9-4E9C-89C0-35D79A09D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17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7D24-0DC9-4E9C-89C0-35D79A09D33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233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FFCC6-60C1-4DA4-9372-04F767368E1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655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FFCC6-60C1-4DA4-9372-04F767368E1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8451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7D24-0DC9-4E9C-89C0-35D79A09D33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1695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7D24-0DC9-4E9C-89C0-35D79A09D33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05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FFCC6-60C1-4DA4-9372-04F767368E1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0309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57847-5A15-0E67-E11E-1C13BA543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E6DD69-6215-4945-2CE7-12FA5939BD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B7090C-803F-791E-9B17-DCCE43134F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596291-499F-026F-7346-0F11CB7D48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FFCC6-60C1-4DA4-9372-04F767368E1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032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7D24-0DC9-4E9C-89C0-35D79A09D33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9182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8E78B-032B-83C3-73B0-E3D0ADA45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3C0E3B-4857-FED0-DD82-EB30999B3F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3A6B05-34D8-4B53-99F3-17632E1540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941C2D-7E98-4BEB-9674-2A1AE1C027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FFCC6-60C1-4DA4-9372-04F767368E1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6632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07E39-B4E6-E39B-BFA6-844828D5B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D14784-9097-981B-7EFD-A51C4230ED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E3B966-4B4C-6AEF-29DA-84D6CB5642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67F85-6E28-2ED5-03B6-C0D09A565D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FFCC6-60C1-4DA4-9372-04F767368E1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6247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7D24-0DC9-4E9C-89C0-35D79A09D33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9384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E69DC-FA3C-F928-F9C2-4CEF48331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9AF32D-8715-2D8B-E559-D8FB019A6F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E52478-DE94-CEAD-CD30-3867E773BD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31051F-76B9-B7ED-43FE-5B9326ACEB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FFCC6-60C1-4DA4-9372-04F767368E1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596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50EA2-8A1F-730E-5872-EF09BFF78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904052-698C-E802-39F7-996A57BF54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42D732-357E-7C35-2FE6-C03E55FA3B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DBBCEA-84DA-34F3-37AD-A7F9F5ECB2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CC7D24-0DC9-4E9C-89C0-35D79A09D33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292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Photo header Color S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50" y="2067904"/>
            <a:ext cx="2017011" cy="1990847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6607418"/>
            <a:ext cx="9144000" cy="25058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50000">
                <a:srgbClr val="E4EEF4"/>
              </a:gs>
              <a:gs pos="100000">
                <a:schemeClr val="accent3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>
              <a:solidFill>
                <a:schemeClr val="accent3">
                  <a:lumMod val="7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2768596" y="2051009"/>
            <a:ext cx="5774267" cy="202082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2800">
                <a:latin typeface="Franklin Gothic Demi Cond" panose="020B0706030402020204" pitchFamily="34" charset="0"/>
              </a:defRPr>
            </a:lvl2pPr>
            <a:lvl3pPr marL="685800" indent="0">
              <a:buNone/>
              <a:defRPr sz="2800">
                <a:latin typeface="Franklin Gothic Demi Cond" panose="020B0706030402020204" pitchFamily="34" charset="0"/>
              </a:defRPr>
            </a:lvl3pPr>
            <a:lvl4pPr marL="1028700" indent="0">
              <a:buNone/>
              <a:defRPr sz="2800">
                <a:latin typeface="Franklin Gothic Demi Cond" panose="020B0706030402020204" pitchFamily="34" charset="0"/>
              </a:defRPr>
            </a:lvl4pPr>
            <a:lvl5pPr marL="1371600" indent="0">
              <a:buNone/>
              <a:defRPr sz="2800">
                <a:latin typeface="Franklin Gothic Demi Cond" panose="020B0706030402020204" pitchFamily="34" charset="0"/>
              </a:defRPr>
            </a:lvl5pPr>
          </a:lstStyle>
          <a:p>
            <a:pPr lvl="0"/>
            <a:r>
              <a:rPr lang="en-US"/>
              <a:t>Click to Add Presentation Title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2768596" y="4071833"/>
            <a:ext cx="5774267" cy="94875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Presenter Name and Title</a:t>
            </a:r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2768596" y="5020585"/>
            <a:ext cx="5774267" cy="48822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4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Date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0FD344B-6B01-554D-8ED2-3BB8677B5CA3}"/>
              </a:ext>
            </a:extLst>
          </p:cNvPr>
          <p:cNvSpPr/>
          <p:nvPr userDrawn="1"/>
        </p:nvSpPr>
        <p:spPr>
          <a:xfrm>
            <a:off x="0" y="-2388"/>
            <a:ext cx="9144000" cy="1667901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50000">
                <a:srgbClr val="E4EEF4"/>
              </a:gs>
              <a:gs pos="100000">
                <a:schemeClr val="accent3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>
              <a:solidFill>
                <a:schemeClr val="accent3">
                  <a:lumMod val="75000"/>
                </a:schemeClr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55F9543-F264-E749-BE41-F4DED20160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34" y="230729"/>
            <a:ext cx="1824946" cy="121663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7FB28BE-95CF-A648-9958-233FA3E2FD4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086" y="232218"/>
            <a:ext cx="1820301" cy="121365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36632A4-6418-EB46-8B31-F39C39E1D0E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715" y="230096"/>
            <a:ext cx="1617803" cy="121789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2ACDB17-9B72-2747-AC8F-8FD41A14435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786" y="231327"/>
            <a:ext cx="1823652" cy="12154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764052B-33F9-6041-8EFF-89AD41BE985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473" y="231327"/>
            <a:ext cx="1823625" cy="121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200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r S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50" y="2067904"/>
            <a:ext cx="2017011" cy="1990847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6607418"/>
            <a:ext cx="9144000" cy="25058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50000">
                <a:srgbClr val="E4EEF4"/>
              </a:gs>
              <a:gs pos="100000">
                <a:schemeClr val="accent3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>
              <a:solidFill>
                <a:schemeClr val="accent3">
                  <a:lumMod val="7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2768596" y="2051009"/>
            <a:ext cx="5774267" cy="202082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2800">
                <a:latin typeface="Franklin Gothic Demi Cond" panose="020B0706030402020204" pitchFamily="34" charset="0"/>
              </a:defRPr>
            </a:lvl2pPr>
            <a:lvl3pPr marL="685800" indent="0">
              <a:buNone/>
              <a:defRPr sz="2800">
                <a:latin typeface="Franklin Gothic Demi Cond" panose="020B0706030402020204" pitchFamily="34" charset="0"/>
              </a:defRPr>
            </a:lvl3pPr>
            <a:lvl4pPr marL="1028700" indent="0">
              <a:buNone/>
              <a:defRPr sz="2800">
                <a:latin typeface="Franklin Gothic Demi Cond" panose="020B0706030402020204" pitchFamily="34" charset="0"/>
              </a:defRPr>
            </a:lvl4pPr>
            <a:lvl5pPr marL="1371600" indent="0">
              <a:buNone/>
              <a:defRPr sz="2800">
                <a:latin typeface="Franklin Gothic Demi Cond" panose="020B0706030402020204" pitchFamily="34" charset="0"/>
              </a:defRPr>
            </a:lvl5pPr>
          </a:lstStyle>
          <a:p>
            <a:pPr lvl="0"/>
            <a:r>
              <a:rPr lang="en-US"/>
              <a:t>Click to Add Presentation Title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2768596" y="4071833"/>
            <a:ext cx="5774267" cy="94875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Presenter Name and Title</a:t>
            </a:r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2768596" y="5020585"/>
            <a:ext cx="5774267" cy="48822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4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Date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0" y="3860"/>
            <a:ext cx="9144000" cy="25058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50000">
                <a:srgbClr val="E4EEF4"/>
              </a:gs>
              <a:gs pos="100000">
                <a:schemeClr val="accent3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>
              <a:solidFill>
                <a:schemeClr val="accent3">
                  <a:lumMod val="75000"/>
                </a:schemeClr>
              </a:solidFill>
              <a:latin typeface="Franklin Gothic Demi Cond" panose="020B07060304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Black S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66" y="2061985"/>
            <a:ext cx="2023733" cy="1998871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3860"/>
            <a:ext cx="9144000" cy="25058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50000">
                <a:srgbClr val="E4EEF4"/>
              </a:gs>
              <a:gs pos="100000">
                <a:schemeClr val="accent3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>
              <a:solidFill>
                <a:schemeClr val="accent3">
                  <a:lumMod val="7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6607418"/>
            <a:ext cx="9144000" cy="25058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50000">
                <a:srgbClr val="E4EEF4"/>
              </a:gs>
              <a:gs pos="100000">
                <a:schemeClr val="accent3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>
              <a:solidFill>
                <a:schemeClr val="accent3">
                  <a:lumMod val="7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2768596" y="2051009"/>
            <a:ext cx="5774267" cy="202082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2800">
                <a:latin typeface="Franklin Gothic Demi Cond" panose="020B0706030402020204" pitchFamily="34" charset="0"/>
              </a:defRPr>
            </a:lvl2pPr>
            <a:lvl3pPr marL="685800" indent="0">
              <a:buNone/>
              <a:defRPr sz="2800">
                <a:latin typeface="Franklin Gothic Demi Cond" panose="020B0706030402020204" pitchFamily="34" charset="0"/>
              </a:defRPr>
            </a:lvl3pPr>
            <a:lvl4pPr marL="1028700" indent="0">
              <a:buNone/>
              <a:defRPr sz="2800">
                <a:latin typeface="Franklin Gothic Demi Cond" panose="020B0706030402020204" pitchFamily="34" charset="0"/>
              </a:defRPr>
            </a:lvl4pPr>
            <a:lvl5pPr marL="1371600" indent="0">
              <a:buNone/>
              <a:defRPr sz="2800">
                <a:latin typeface="Franklin Gothic Demi Cond" panose="020B0706030402020204" pitchFamily="34" charset="0"/>
              </a:defRPr>
            </a:lvl5pPr>
          </a:lstStyle>
          <a:p>
            <a:pPr lvl="0"/>
            <a:r>
              <a:rPr lang="en-US"/>
              <a:t>Click to Add Presentation Title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2768596" y="4071833"/>
            <a:ext cx="5774267" cy="94875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Presenter Name and Title</a:t>
            </a:r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2768596" y="5020585"/>
            <a:ext cx="5774267" cy="48822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4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Date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4369" y="624054"/>
            <a:ext cx="7843267" cy="5486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title, 1 line max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3860"/>
            <a:ext cx="9144000" cy="45731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6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 i="0">
              <a:solidFill>
                <a:schemeClr val="accent3">
                  <a:lumMod val="75000"/>
                </a:schemeClr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8650" y="1447800"/>
            <a:ext cx="7888288" cy="479530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spcBef>
                <a:spcPts val="1200"/>
              </a:spcBef>
              <a:defRPr sz="28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76263" indent="-233363">
              <a:lnSpc>
                <a:spcPct val="100000"/>
              </a:lnSpc>
              <a:buFont typeface="Franklin Gothic Medium" panose="020B0603020102020204" pitchFamily="34" charset="0"/>
              <a:buChar char="−"/>
              <a:defRPr sz="24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73138" indent="-228600">
              <a:lnSpc>
                <a:spcPct val="100000"/>
              </a:lnSpc>
              <a:defRPr sz="20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Franklin Gothic Medium" panose="020B0603020102020204" pitchFamily="34" charset="0"/>
              </a:defRPr>
            </a:lvl4pPr>
            <a:lvl5pPr>
              <a:defRPr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 Bullet 2</a:t>
            </a:r>
          </a:p>
          <a:p>
            <a:pPr lvl="2"/>
            <a:r>
              <a:rPr lang="en-US"/>
              <a:t>Bullet 3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22287" y="6243108"/>
            <a:ext cx="7992005" cy="3302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footnote, reference or source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0" y="6573308"/>
            <a:ext cx="9144000" cy="0"/>
          </a:xfrm>
          <a:prstGeom prst="line">
            <a:avLst/>
          </a:prstGeom>
          <a:ln w="2222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ullets&amp;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4369" y="624054"/>
            <a:ext cx="7843267" cy="5486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title, 1 line max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3860"/>
            <a:ext cx="9144000" cy="45731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6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0" i="0">
              <a:solidFill>
                <a:schemeClr val="accent3">
                  <a:lumMod val="75000"/>
                </a:schemeClr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8650" y="1335572"/>
            <a:ext cx="7888288" cy="12128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defRPr sz="20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76263" indent="-233363">
              <a:lnSpc>
                <a:spcPct val="100000"/>
              </a:lnSpc>
              <a:spcBef>
                <a:spcPts val="0"/>
              </a:spcBef>
              <a:buFont typeface="Franklin Gothic Medium" panose="020B0603020102020204" pitchFamily="34" charset="0"/>
              <a:buChar char="−"/>
              <a:defRPr sz="20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73138" indent="-228600">
              <a:lnSpc>
                <a:spcPct val="100000"/>
              </a:lnSpc>
              <a:spcBef>
                <a:spcPts val="0"/>
              </a:spcBef>
              <a:defRPr sz="20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Franklin Gothic Medium" panose="020B0603020102020204" pitchFamily="34" charset="0"/>
              </a:defRPr>
            </a:lvl4pPr>
            <a:lvl5pPr>
              <a:defRPr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/>
              <a:t>Click to add bullet</a:t>
            </a:r>
          </a:p>
          <a:p>
            <a:pPr lvl="1"/>
            <a:r>
              <a:rPr lang="en-US"/>
              <a:t> Bullet 2</a:t>
            </a:r>
          </a:p>
          <a:p>
            <a:pPr lvl="2"/>
            <a:r>
              <a:rPr lang="en-US"/>
              <a:t>Bullet 3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22287" y="6251575"/>
            <a:ext cx="7992005" cy="3302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footnote, reference or source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622300" y="2548467"/>
            <a:ext cx="7894638" cy="36942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icon below to add table or chart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6573308"/>
            <a:ext cx="9144000" cy="0"/>
          </a:xfrm>
          <a:prstGeom prst="line">
            <a:avLst/>
          </a:prstGeom>
          <a:ln w="2222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Table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4369" y="624054"/>
            <a:ext cx="7843267" cy="5486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title, 1 line max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3860"/>
            <a:ext cx="9144000" cy="45731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6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1" i="0">
              <a:solidFill>
                <a:schemeClr val="accent3">
                  <a:lumMod val="75000"/>
                </a:schemeClr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24933" y="6249458"/>
            <a:ext cx="7992005" cy="3302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footnote, reference or source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622300" y="1335573"/>
            <a:ext cx="7894638" cy="49028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icon below to add table or chart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573308"/>
            <a:ext cx="9144000" cy="0"/>
          </a:xfrm>
          <a:prstGeom prst="line">
            <a:avLst/>
          </a:prstGeom>
          <a:ln w="2222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Col-Chart/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4369" y="624054"/>
            <a:ext cx="7843267" cy="5486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title, 1 line max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3860"/>
            <a:ext cx="9144000" cy="45731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6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0" i="0">
              <a:solidFill>
                <a:schemeClr val="accent3">
                  <a:lumMod val="75000"/>
                </a:schemeClr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24933" y="6249458"/>
            <a:ext cx="7992005" cy="3302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footnote, reference or source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622299" y="1845731"/>
            <a:ext cx="3840480" cy="43927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icon below to add table, chart, image</a:t>
            </a:r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4665132" y="1845731"/>
            <a:ext cx="3840480" cy="43927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icon below to add table, chart, image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622300" y="1278464"/>
            <a:ext cx="3840480" cy="5000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4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5132" y="1278464"/>
            <a:ext cx="3840480" cy="5000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4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6573308"/>
            <a:ext cx="9144000" cy="0"/>
          </a:xfrm>
          <a:prstGeom prst="line">
            <a:avLst/>
          </a:prstGeom>
          <a:ln w="2222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Col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622300" y="1849438"/>
            <a:ext cx="3840163" cy="4402137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14350" indent="-171450">
              <a:buFont typeface="Franklin Gothic Medium Cond" panose="020B0606030402020204" pitchFamily="34" charset="0"/>
              <a:buChar char="–"/>
              <a:defRPr sz="20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Bullet 2</a:t>
            </a:r>
          </a:p>
          <a:p>
            <a:pPr lvl="2"/>
            <a:r>
              <a:rPr lang="en-US"/>
              <a:t>Bullet 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4369" y="624054"/>
            <a:ext cx="7843267" cy="5486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title, 1 line max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3860"/>
            <a:ext cx="9144000" cy="45731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6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0" i="0">
              <a:solidFill>
                <a:schemeClr val="accent3">
                  <a:lumMod val="75000"/>
                </a:schemeClr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24933" y="6251575"/>
            <a:ext cx="7992005" cy="3302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footnote, reference or source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622300" y="1278464"/>
            <a:ext cx="3840480" cy="5000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4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665132" y="1278464"/>
            <a:ext cx="3840480" cy="50006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24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4665449" y="1840559"/>
            <a:ext cx="3840163" cy="4402137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0" b="1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14350" indent="-171450">
              <a:buFont typeface="Franklin Gothic Medium Cond" panose="020B0606030402020204" pitchFamily="34" charset="0"/>
              <a:buChar char="–"/>
              <a:defRPr sz="20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Bullet 2</a:t>
            </a:r>
          </a:p>
          <a:p>
            <a:pPr lvl="2"/>
            <a:r>
              <a:rPr lang="en-US"/>
              <a:t>Bullet 3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6573308"/>
            <a:ext cx="9144000" cy="0"/>
          </a:xfrm>
          <a:prstGeom prst="line">
            <a:avLst/>
          </a:prstGeom>
          <a:ln w="2222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op Ru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4369" y="624054"/>
            <a:ext cx="7843267" cy="5486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title, 1 line max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3860"/>
            <a:ext cx="9144000" cy="45731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6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400" b="0" i="0">
              <a:solidFill>
                <a:schemeClr val="accent3">
                  <a:lumMod val="75000"/>
                </a:schemeClr>
              </a:solidFill>
              <a:latin typeface="Gotham Bold" charset="0"/>
              <a:ea typeface="Gotham Bold" charset="0"/>
              <a:cs typeface="Gotham Bold" charset="0"/>
            </a:endParaRP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6573308"/>
            <a:ext cx="9144000" cy="0"/>
          </a:xfrm>
          <a:prstGeom prst="line">
            <a:avLst/>
          </a:prstGeom>
          <a:ln w="2222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-Chart/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0" y="6573308"/>
            <a:ext cx="9144000" cy="0"/>
          </a:xfrm>
          <a:prstGeom prst="line">
            <a:avLst/>
          </a:prstGeom>
          <a:ln w="2222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7346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3EA47-8D13-48E2-AECE-0491DC271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744" y="355600"/>
            <a:ext cx="8679656" cy="332399"/>
          </a:xfrm>
        </p:spPr>
        <p:txBody>
          <a:bodyPr lIns="0"/>
          <a:lstStyle>
            <a:lvl1pPr>
              <a:defRPr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8C20B427-0C92-7D48-5FD8-71B6E901CC57}"/>
              </a:ext>
            </a:extLst>
          </p:cNvPr>
          <p:cNvSpPr txBox="1">
            <a:spLocks/>
          </p:cNvSpPr>
          <p:nvPr userDrawn="1"/>
        </p:nvSpPr>
        <p:spPr>
          <a:xfrm>
            <a:off x="293209" y="6603332"/>
            <a:ext cx="7994651" cy="2667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b="0" i="0" kern="1200" baseline="0">
                <a:solidFill>
                  <a:srgbClr val="15365E"/>
                </a:solidFill>
                <a:latin typeface="Gotham Bold" charset="0"/>
                <a:ea typeface="Gotham Bold" charset="0"/>
                <a:cs typeface="Gotham Bold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0">
                <a:latin typeface="Arial" panose="020B0604020202020204" pitchFamily="34" charset="0"/>
                <a:cs typeface="Arial" panose="020B0604020202020204" pitchFamily="34" charset="0"/>
              </a:rPr>
              <a:t>NCDHHS, Division | Presentation Title | Presentation Date</a:t>
            </a:r>
          </a:p>
        </p:txBody>
      </p:sp>
    </p:spTree>
    <p:extLst>
      <p:ext uri="{BB962C8B-B14F-4D97-AF65-F5344CB8AC3E}">
        <p14:creationId xmlns:p14="http://schemas.microsoft.com/office/powerpoint/2010/main" val="1450178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C15CC-4CA6-058F-5D7C-DE3B8E17CB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A7387E-6038-6FD2-CAA8-BC0ECF74AF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74188E-2399-9B2D-D892-E4B1094AD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E2608-5214-4AE9-8B3D-BB6EA9899FB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F667A-174D-D206-3295-E5A7868D8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D2927-3626-5306-2079-053F7EDEA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F25DD-D99A-4A34-9998-D0E54FC47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414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umn Table Char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622299" y="1900238"/>
            <a:ext cx="3840480" cy="4086226"/>
          </a:xfrm>
        </p:spPr>
        <p:txBody>
          <a:bodyPr>
            <a:noAutofit/>
          </a:bodyPr>
          <a:lstStyle>
            <a:lvl1pPr marL="0" indent="0" algn="ctr">
              <a:buNone/>
              <a:defRPr sz="15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icon below to add table, chart, image</a:t>
            </a:r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4665132" y="1900238"/>
            <a:ext cx="3840480" cy="4086226"/>
          </a:xfrm>
        </p:spPr>
        <p:txBody>
          <a:bodyPr>
            <a:noAutofit/>
          </a:bodyPr>
          <a:lstStyle>
            <a:lvl1pPr marL="0" indent="0" algn="ctr">
              <a:buNone/>
              <a:defRPr sz="15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icon below to add table, chart, image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F0CFCE86-664D-A446-BE06-01C8C24E9E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150" y="6155643"/>
            <a:ext cx="8073990" cy="33020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1" baseline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footnote, reference or source</a:t>
            </a:r>
          </a:p>
        </p:txBody>
      </p:sp>
      <p:sp>
        <p:nvSpPr>
          <p:cNvPr id="19" name="Slide Number Placeholder 21">
            <a:extLst>
              <a:ext uri="{FF2B5EF4-FFF2-40B4-BE49-F238E27FC236}">
                <a16:creationId xmlns:a16="http://schemas.microsoft.com/office/drawing/2014/main" id="{4D11D409-0A96-9B43-B5E9-8C9EBB3490D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305801" y="6603788"/>
            <a:ext cx="564098" cy="284692"/>
          </a:xfrm>
          <a:prstGeom prst="rect">
            <a:avLst/>
          </a:prstGeom>
        </p:spPr>
        <p:txBody>
          <a:bodyPr/>
          <a:lstStyle>
            <a:lvl1pPr algn="r">
              <a:defRPr sz="675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F17C0509-ABF8-A14C-9CCC-ACF4B25278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150" y="1180769"/>
            <a:ext cx="8563554" cy="548640"/>
          </a:xfrm>
        </p:spPr>
        <p:txBody>
          <a:bodyPr anchor="t">
            <a:noAutofit/>
          </a:bodyPr>
          <a:lstStyle>
            <a:lvl1pPr algn="l">
              <a:defRPr sz="2400" b="1" i="0" baseline="0">
                <a:solidFill>
                  <a:srgbClr val="5C93D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title, 1 line max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83D3DB-AB8F-794A-B493-317B10CC4D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6307"/>
          <a:stretch/>
        </p:blipFill>
        <p:spPr>
          <a:xfrm>
            <a:off x="0" y="0"/>
            <a:ext cx="9144000" cy="111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7911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 - Black S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95076C68-EF58-6343-9E56-5AD2020B2605}"/>
              </a:ext>
            </a:extLst>
          </p:cNvPr>
          <p:cNvGrpSpPr/>
          <p:nvPr userDrawn="1"/>
        </p:nvGrpSpPr>
        <p:grpSpPr>
          <a:xfrm flipV="1">
            <a:off x="1" y="0"/>
            <a:ext cx="8615522" cy="6858000"/>
            <a:chOff x="0" y="817927"/>
            <a:chExt cx="8615522" cy="6040073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9890F9C-A5DB-2646-9CEC-6E7CC41663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392203" y="817927"/>
              <a:ext cx="1223319" cy="604007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366C9A7-ABE5-C347-93C3-1B296BA730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817927"/>
              <a:ext cx="7924132" cy="6040073"/>
            </a:xfrm>
            <a:prstGeom prst="rect">
              <a:avLst/>
            </a:prstGeom>
          </p:spPr>
        </p:pic>
      </p:grpSp>
      <p:sp>
        <p:nvSpPr>
          <p:cNvPr id="15" name="Text Placeholder 1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25472" y="1536659"/>
            <a:ext cx="5774267" cy="2020824"/>
          </a:xfrm>
        </p:spPr>
        <p:txBody>
          <a:bodyPr anchor="t">
            <a:noAutofit/>
          </a:bodyPr>
          <a:lstStyle>
            <a:lvl1pPr marL="0" indent="0">
              <a:buNone/>
              <a:defRPr sz="2400" b="1" i="0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257175" indent="0">
              <a:buNone/>
              <a:defRPr sz="2100">
                <a:latin typeface="Franklin Gothic Demi Cond" panose="020B0706030402020204" pitchFamily="34" charset="0"/>
              </a:defRPr>
            </a:lvl2pPr>
            <a:lvl3pPr marL="514350" indent="0">
              <a:buNone/>
              <a:defRPr sz="2100">
                <a:latin typeface="Franklin Gothic Demi Cond" panose="020B0706030402020204" pitchFamily="34" charset="0"/>
              </a:defRPr>
            </a:lvl3pPr>
            <a:lvl4pPr marL="771525" indent="0">
              <a:buNone/>
              <a:defRPr sz="2100">
                <a:latin typeface="Franklin Gothic Demi Cond" panose="020B0706030402020204" pitchFamily="34" charset="0"/>
              </a:defRPr>
            </a:lvl4pPr>
            <a:lvl5pPr marL="1028700" indent="0">
              <a:buNone/>
              <a:defRPr sz="2100">
                <a:latin typeface="Franklin Gothic Demi Cond" panose="020B0706030402020204" pitchFamily="34" charset="0"/>
              </a:defRPr>
            </a:lvl5pPr>
          </a:lstStyle>
          <a:p>
            <a:pPr lvl="0"/>
            <a:r>
              <a:rPr lang="en-US"/>
              <a:t>Click to Add Presentation Title</a:t>
            </a:r>
          </a:p>
        </p:txBody>
      </p:sp>
      <p:sp>
        <p:nvSpPr>
          <p:cNvPr id="16" name="Text Placeholder 1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625472" y="4757633"/>
            <a:ext cx="5774267" cy="94875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i="0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Presenter Name and Title</a:t>
            </a:r>
          </a:p>
        </p:txBody>
      </p:sp>
      <p:sp>
        <p:nvSpPr>
          <p:cNvPr id="17" name="Text Placeholder 17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625472" y="5706385"/>
            <a:ext cx="5774267" cy="488226"/>
          </a:xfrm>
        </p:spPr>
        <p:txBody>
          <a:bodyPr anchor="ctr">
            <a:noAutofit/>
          </a:bodyPr>
          <a:lstStyle>
            <a:lvl1pPr marL="0" indent="0">
              <a:buNone/>
              <a:defRPr sz="1500" b="1" i="0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C9684D-0917-1728-3DB5-7439936B54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10311" y="4822613"/>
            <a:ext cx="1901552" cy="184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831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3"/>
          <p:cNvSpPr txBox="1">
            <a:spLocks/>
          </p:cNvSpPr>
          <p:nvPr userDrawn="1"/>
        </p:nvSpPr>
        <p:spPr>
          <a:xfrm>
            <a:off x="8627269" y="6600157"/>
            <a:ext cx="406400" cy="2698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b="0" i="0" kern="1200">
                <a:solidFill>
                  <a:srgbClr val="15365E"/>
                </a:solidFill>
                <a:latin typeface="Gotham Bold" charset="0"/>
                <a:ea typeface="Gotham Bold" charset="0"/>
                <a:cs typeface="Gotham Bold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1" i="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1" i="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1" i="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ED8F5E8-15B1-AB47-A7E0-4212F4A2D8F9}" type="slidenum">
              <a:rPr lang="en-US" b="1" i="0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b="1" i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C4CBEA0E-A490-D405-A8A8-B9AAA06714D4}"/>
              </a:ext>
            </a:extLst>
          </p:cNvPr>
          <p:cNvSpPr txBox="1">
            <a:spLocks/>
          </p:cNvSpPr>
          <p:nvPr userDrawn="1"/>
        </p:nvSpPr>
        <p:spPr>
          <a:xfrm>
            <a:off x="293209" y="6603332"/>
            <a:ext cx="7994651" cy="2667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b="0" i="0" kern="1200" baseline="0">
                <a:solidFill>
                  <a:srgbClr val="15365E"/>
                </a:solidFill>
                <a:latin typeface="Gotham Bold" charset="0"/>
                <a:ea typeface="Gotham Bold" charset="0"/>
                <a:cs typeface="Gotham Bold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0" dirty="0">
                <a:latin typeface="Arial" panose="020B0604020202020204" pitchFamily="34" charset="0"/>
                <a:cs typeface="Arial" panose="020B0604020202020204" pitchFamily="34" charset="0"/>
              </a:rPr>
              <a:t>NCDHHS, DMHDDSUS | Inclusion Connects Report Summary | July 15, 2026</a:t>
            </a:r>
          </a:p>
          <a:p>
            <a:r>
              <a:rPr lang="en-US" b="1" i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b="1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519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91" r:id="rId7"/>
    <p:sldLayoutId id="2147483692" r:id="rId8"/>
    <p:sldLayoutId id="2147483681" r:id="rId9"/>
    <p:sldLayoutId id="2147483696" r:id="rId10"/>
    <p:sldLayoutId id="2147483698" r:id="rId11"/>
    <p:sldLayoutId id="2147483699" r:id="rId12"/>
    <p:sldLayoutId id="2147483700" r:id="rId13"/>
    <p:sldLayoutId id="2147483701" r:id="rId14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1" i="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1" i="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b="1" i="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1" i="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1" i="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dhhs.gov/about/department-initiatives/inclusion-connects/data-and-reportin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dhhs.gov/about/department-initiatives/inclusion-connects/innovations-waitlist-dashboard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US" sz="1800">
                <a:latin typeface="Arial"/>
                <a:cs typeface="Arial"/>
              </a:rPr>
              <a:t>NC Department of Health and Human Services </a:t>
            </a:r>
          </a:p>
          <a:p>
            <a:r>
              <a:rPr lang="en-US" sz="3600"/>
              <a:t>Inclusion Connects Report Summary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25472" y="5321341"/>
            <a:ext cx="6287392" cy="488226"/>
          </a:xfrm>
        </p:spPr>
        <p:txBody>
          <a:bodyPr anchor="ctr"/>
          <a:lstStyle/>
          <a:p>
            <a:r>
              <a:rPr lang="en-US" dirty="0"/>
              <a:t>July 15, 2026</a:t>
            </a:r>
          </a:p>
          <a:p>
            <a:endParaRPr lang="en-US" dirty="0"/>
          </a:p>
          <a:p>
            <a:r>
              <a:rPr lang="en-US" dirty="0"/>
              <a:t>Data Collection Period: January 1, 2026, through March 31, 2026</a:t>
            </a:r>
          </a:p>
          <a:p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6B4D15C-2963-9D4D-8E5B-ECC298988C84}"/>
              </a:ext>
            </a:extLst>
          </p:cNvPr>
          <p:cNvCxnSpPr/>
          <p:nvPr/>
        </p:nvCxnSpPr>
        <p:spPr>
          <a:xfrm>
            <a:off x="-468497" y="3121987"/>
            <a:ext cx="6972300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42">
            <a:extLst>
              <a:ext uri="{FF2B5EF4-FFF2-40B4-BE49-F238E27FC236}">
                <a16:creationId xmlns:a16="http://schemas.microsoft.com/office/drawing/2014/main" id="{95F791F2-2C3B-8DD1-C8C6-0B1C782824C2}"/>
              </a:ext>
            </a:extLst>
          </p:cNvPr>
          <p:cNvSpPr>
            <a:spLocks/>
          </p:cNvSpPr>
          <p:nvPr/>
        </p:nvSpPr>
        <p:spPr>
          <a:xfrm>
            <a:off x="541251" y="3477633"/>
            <a:ext cx="7425448" cy="595196"/>
          </a:xfrm>
          <a:prstGeom prst="roundRect">
            <a:avLst>
              <a:gd name="adj" fmla="val 1624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r>
              <a:rPr lang="en-US" sz="1500" b="1">
                <a:solidFill>
                  <a:schemeClr val="tx1"/>
                </a:solidFill>
              </a:rPr>
              <a:t>Summary views of key metrics from the </a:t>
            </a:r>
            <a:r>
              <a:rPr lang="en-US" sz="1500" b="1" u="sng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Inclusion Connects Quarterly Report</a:t>
            </a:r>
            <a:r>
              <a:rPr lang="en-US" sz="1500" b="1" u="sng">
                <a:solidFill>
                  <a:schemeClr val="tx2"/>
                </a:solidFill>
              </a:rPr>
              <a:t> </a:t>
            </a:r>
            <a:r>
              <a:rPr lang="en-US" sz="1500" b="1">
                <a:solidFill>
                  <a:schemeClr val="tx1"/>
                </a:solidFill>
              </a:rPr>
              <a:t>are available in the following sections.</a:t>
            </a:r>
          </a:p>
          <a:p>
            <a:pPr algn="ctr" defTabSz="685800">
              <a:defRPr/>
            </a:pPr>
            <a:endParaRPr lang="en-US" sz="15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81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488"/>
    </mc:Choice>
    <mc:Fallback xmlns="">
      <p:transition spd="slow" advTm="9448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5C93D-8224-B6FA-AEB5-BA9A5A92D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>
            <a:extLst>
              <a:ext uri="{FF2B5EF4-FFF2-40B4-BE49-F238E27FC236}">
                <a16:creationId xmlns:a16="http://schemas.microsoft.com/office/drawing/2014/main" id="{487C3C87-DCDD-7976-AE0F-47DE1A6794B3}"/>
              </a:ext>
            </a:extLst>
          </p:cNvPr>
          <p:cNvSpPr>
            <a:spLocks/>
          </p:cNvSpPr>
          <p:nvPr/>
        </p:nvSpPr>
        <p:spPr>
          <a:xfrm>
            <a:off x="0" y="3821430"/>
            <a:ext cx="9152335" cy="269345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41BC4048-C457-4EEC-EAF0-F786BC52DCB6}"/>
              </a:ext>
            </a:extLst>
          </p:cNvPr>
          <p:cNvSpPr/>
          <p:nvPr/>
        </p:nvSpPr>
        <p:spPr>
          <a:xfrm>
            <a:off x="6370601" y="5502841"/>
            <a:ext cx="2394725" cy="14542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defTabSz="1300976">
              <a:lnSpc>
                <a:spcPct val="90000"/>
              </a:lnSpc>
              <a:spcBef>
                <a:spcPts val="75"/>
              </a:spcBef>
              <a:spcAft>
                <a:spcPts val="75"/>
              </a:spcAft>
            </a:pPr>
            <a:endParaRPr lang="en-US" altLang="en-US" sz="1050" b="1">
              <a:solidFill>
                <a:schemeClr val="bg1"/>
              </a:solidFill>
              <a:latin typeface="Graphik Semibold" panose="020B0703030202060203" pitchFamily="34" charset="0"/>
            </a:endParaRP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19ED0C4D-78DC-D885-0586-8F818562292B}"/>
              </a:ext>
            </a:extLst>
          </p:cNvPr>
          <p:cNvCxnSpPr>
            <a:cxnSpLocks/>
          </p:cNvCxnSpPr>
          <p:nvPr/>
        </p:nvCxnSpPr>
        <p:spPr>
          <a:xfrm>
            <a:off x="161785" y="1553780"/>
            <a:ext cx="4839251" cy="0"/>
          </a:xfrm>
          <a:prstGeom prst="line">
            <a:avLst/>
          </a:prstGeom>
          <a:noFill/>
          <a:ln w="28575" cap="flat" cmpd="sng" algn="ctr">
            <a:gradFill flip="none" rotWithShape="1">
              <a:gsLst>
                <a:gs pos="0">
                  <a:schemeClr val="tx2"/>
                </a:gs>
                <a:gs pos="69000">
                  <a:schemeClr val="tx2">
                    <a:lumMod val="40000"/>
                    <a:lumOff val="60000"/>
                  </a:schemeClr>
                </a:gs>
                <a:gs pos="34000">
                  <a:schemeClr val="tx2">
                    <a:lumMod val="60000"/>
                    <a:lumOff val="4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  <a:prstDash val="solid"/>
          </a:ln>
          <a:effectLst/>
        </p:spPr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42EE845E-A948-5947-913C-94962194D522}"/>
              </a:ext>
            </a:extLst>
          </p:cNvPr>
          <p:cNvSpPr/>
          <p:nvPr/>
        </p:nvSpPr>
        <p:spPr>
          <a:xfrm>
            <a:off x="6113916" y="4515391"/>
            <a:ext cx="3030084" cy="197490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214313" indent="-214313" defTabSz="1300976"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NCDHHS continues to work with the LME/MCOs</a:t>
            </a:r>
            <a:r>
              <a:rPr lang="en-US" sz="1200" baseline="30000" dirty="0">
                <a:solidFill>
                  <a:schemeClr val="bg1"/>
                </a:solidFill>
                <a:latin typeface="Arial"/>
                <a:cs typeface="Arial"/>
              </a:rPr>
              <a:t>1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to ensure people eligible for diversion are tracked correctly.</a:t>
            </a:r>
          </a:p>
          <a:p>
            <a:pPr marL="214313" indent="-214313" defTabSz="1300976"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Transition data from the Money Follows the Person program are included. TCL</a:t>
            </a:r>
            <a:r>
              <a:rPr lang="en-US" sz="1200" baseline="30000" dirty="0">
                <a:solidFill>
                  <a:schemeClr val="bg1"/>
                </a:solidFill>
                <a:latin typeface="Arial"/>
                <a:cs typeface="Arial"/>
              </a:rPr>
              <a:t>2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 program data is not included in the above chart.</a:t>
            </a:r>
          </a:p>
          <a:p>
            <a:pPr marL="214313" indent="-214313" defTabSz="1300976"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rgbClr val="FF0000"/>
                </a:solidFill>
                <a:highlight>
                  <a:srgbClr val="FFFF00"/>
                </a:highlight>
                <a:latin typeface="Arial"/>
                <a:cs typeface="Arial"/>
              </a:rPr>
              <a:t>All 37 people who moved during Jul – Dec 2024 have remained successfully living in the community for at least 1 year.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42E3932-0D05-CE6B-817E-62AA0CC58318}"/>
              </a:ext>
            </a:extLst>
          </p:cNvPr>
          <p:cNvSpPr txBox="1"/>
          <p:nvPr/>
        </p:nvSpPr>
        <p:spPr>
          <a:xfrm>
            <a:off x="6192354" y="877589"/>
            <a:ext cx="2650276" cy="842784"/>
          </a:xfrm>
          <a:prstGeom prst="roundRect">
            <a:avLst/>
          </a:prstGeom>
          <a:noFill/>
          <a:ln>
            <a:solidFill>
              <a:srgbClr val="558ED5"/>
            </a:solidFill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ctr"/>
            <a:r>
              <a:rPr lang="en-US" sz="900"/>
              <a:t>Please note metrics may fluctuate as data quality improves, reflecting more accurate populations and cleaner, more reliable data. Current data is sourced from LME/MCO reporting. </a:t>
            </a:r>
            <a:endParaRPr lang="en-US" sz="900">
              <a:cs typeface="Arial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6123F33-A0F6-E38E-46BB-5C5880C8038A}"/>
              </a:ext>
            </a:extLst>
          </p:cNvPr>
          <p:cNvSpPr/>
          <p:nvPr/>
        </p:nvSpPr>
        <p:spPr>
          <a:xfrm>
            <a:off x="271677" y="4539990"/>
            <a:ext cx="2649127" cy="117211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214313" indent="-214313" defTabSz="1300976"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en-US" sz="1200">
                <a:solidFill>
                  <a:schemeClr val="bg1"/>
                </a:solidFill>
              </a:rPr>
              <a:t>The total number of members reported living in institutional settings remains stable across LME/MCOs.</a:t>
            </a:r>
          </a:p>
          <a:p>
            <a:pPr marL="214313" indent="-214313" defTabSz="1300976"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en-US" sz="1200">
                <a:solidFill>
                  <a:schemeClr val="bg1"/>
                </a:solidFill>
                <a:latin typeface="Arial"/>
              </a:rPr>
              <a:t>In-Reach efforts reflect internal policies of each LME/MCO.</a:t>
            </a:r>
            <a:endParaRPr lang="en-US" sz="1200">
              <a:solidFill>
                <a:schemeClr val="bg1"/>
              </a:solidFill>
              <a:latin typeface="Arial"/>
              <a:cs typeface="Arial" panose="020B0604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D197B3E-8057-F7B1-5C58-B03626F17EE3}"/>
              </a:ext>
            </a:extLst>
          </p:cNvPr>
          <p:cNvSpPr/>
          <p:nvPr/>
        </p:nvSpPr>
        <p:spPr>
          <a:xfrm>
            <a:off x="3192479" y="4539990"/>
            <a:ext cx="2661707" cy="147732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214313" indent="-214313" defTabSz="1300976">
              <a:buFont typeface="Arial" panose="020B0604020202020204" pitchFamily="34" charset="0"/>
              <a:buChar char="•"/>
              <a:defRPr/>
            </a:pPr>
            <a:r>
              <a:rPr lang="en-US" sz="1200">
                <a:solidFill>
                  <a:schemeClr val="bg1"/>
                </a:solidFill>
                <a:latin typeface="Arial"/>
              </a:rPr>
              <a:t>Percentages are calculated using the number of people engaged in In-Reach during the quarter who decide to move into the “transition planning” phase.</a:t>
            </a:r>
            <a:endParaRPr lang="en-US" sz="1200">
              <a:solidFill>
                <a:schemeClr val="bg1"/>
              </a:solidFill>
              <a:latin typeface="Arial"/>
              <a:cs typeface="Arial"/>
            </a:endParaRPr>
          </a:p>
          <a:p>
            <a:pPr marL="214313" indent="-214313" defTabSz="1300976">
              <a:buFont typeface="Arial" panose="020B0604020202020204" pitchFamily="34" charset="0"/>
              <a:buChar char="•"/>
              <a:defRPr/>
            </a:pPr>
            <a:endParaRPr lang="en-US" sz="1200">
              <a:solidFill>
                <a:schemeClr val="bg1"/>
              </a:solidFill>
              <a:latin typeface="Arial"/>
            </a:endParaRPr>
          </a:p>
          <a:p>
            <a:pPr marL="214313" indent="-214313" algn="ctr" defTabSz="1300976">
              <a:buFont typeface="Arial" panose="020B0604020202020204" pitchFamily="34" charset="0"/>
              <a:buChar char="•"/>
              <a:defRPr/>
            </a:pPr>
            <a:endParaRPr lang="en-US" sz="1200">
              <a:solidFill>
                <a:schemeClr val="bg1"/>
              </a:solidFill>
              <a:latin typeface="Arial"/>
            </a:endParaRPr>
          </a:p>
          <a:p>
            <a:pPr marL="214313" indent="-214313" algn="ctr" defTabSz="1300976">
              <a:buFont typeface="Arial" panose="020B0604020202020204" pitchFamily="34" charset="0"/>
              <a:buChar char="•"/>
              <a:defRPr/>
            </a:pPr>
            <a:endParaRPr lang="en-US" sz="1200">
              <a:solidFill>
                <a:schemeClr val="bg1"/>
              </a:solidFill>
              <a:latin typeface="Arial"/>
              <a:cs typeface="Arial" panose="020B0604020202020204" pitchFamily="34" charset="0"/>
            </a:endParaRP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22EAC3F9-F363-7F3A-7412-6BC9F6232A37}"/>
              </a:ext>
            </a:extLst>
          </p:cNvPr>
          <p:cNvGrpSpPr/>
          <p:nvPr/>
        </p:nvGrpSpPr>
        <p:grpSpPr>
          <a:xfrm>
            <a:off x="960787" y="3824055"/>
            <a:ext cx="1200343" cy="657650"/>
            <a:chOff x="1223176" y="3991461"/>
            <a:chExt cx="1600457" cy="1104944"/>
          </a:xfrm>
        </p:grpSpPr>
        <p:sp>
          <p:nvSpPr>
            <p:cNvPr id="64" name="Arrow: Chevron 63">
              <a:extLst>
                <a:ext uri="{FF2B5EF4-FFF2-40B4-BE49-F238E27FC236}">
                  <a16:creationId xmlns:a16="http://schemas.microsoft.com/office/drawing/2014/main" id="{4CF28C9C-05F5-FCF0-CA14-BEB46B096B31}"/>
                </a:ext>
              </a:extLst>
            </p:cNvPr>
            <p:cNvSpPr/>
            <p:nvPr/>
          </p:nvSpPr>
          <p:spPr>
            <a:xfrm rot="5400000">
              <a:off x="1777183" y="3743704"/>
              <a:ext cx="492443" cy="1600457"/>
            </a:xfrm>
            <a:prstGeom prst="chevron">
              <a:avLst>
                <a:gd name="adj" fmla="val 69600"/>
              </a:avLst>
            </a:prstGeom>
            <a:solidFill>
              <a:schemeClr val="bg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68" name="Arrow: Chevron 67">
              <a:extLst>
                <a:ext uri="{FF2B5EF4-FFF2-40B4-BE49-F238E27FC236}">
                  <a16:creationId xmlns:a16="http://schemas.microsoft.com/office/drawing/2014/main" id="{9C9EF60C-9FA0-2D63-39A2-1CFD26FB1A89}"/>
                </a:ext>
              </a:extLst>
            </p:cNvPr>
            <p:cNvSpPr/>
            <p:nvPr/>
          </p:nvSpPr>
          <p:spPr>
            <a:xfrm rot="5400000">
              <a:off x="1777183" y="3437454"/>
              <a:ext cx="492443" cy="1600457"/>
            </a:xfrm>
            <a:prstGeom prst="chevron">
              <a:avLst>
                <a:gd name="adj" fmla="val 69600"/>
              </a:avLst>
            </a:prstGeom>
            <a:solidFill>
              <a:schemeClr val="bg1">
                <a:alpha val="7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69" name="Arrow: Chevron 68">
              <a:extLst>
                <a:ext uri="{FF2B5EF4-FFF2-40B4-BE49-F238E27FC236}">
                  <a16:creationId xmlns:a16="http://schemas.microsoft.com/office/drawing/2014/main" id="{69D65A43-1801-880B-E312-275611E2ACD9}"/>
                </a:ext>
              </a:extLst>
            </p:cNvPr>
            <p:cNvSpPr/>
            <p:nvPr/>
          </p:nvSpPr>
          <p:spPr>
            <a:xfrm rot="5400000">
              <a:off x="1777183" y="4049955"/>
              <a:ext cx="492443" cy="1600457"/>
            </a:xfrm>
            <a:prstGeom prst="chevron">
              <a:avLst>
                <a:gd name="adj" fmla="val 69600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34E887D-2E61-44FD-7EF1-EF9C57B68CD3}"/>
              </a:ext>
            </a:extLst>
          </p:cNvPr>
          <p:cNvGrpSpPr/>
          <p:nvPr/>
        </p:nvGrpSpPr>
        <p:grpSpPr>
          <a:xfrm>
            <a:off x="6973858" y="3824054"/>
            <a:ext cx="1200343" cy="657650"/>
            <a:chOff x="1223176" y="3991461"/>
            <a:chExt cx="1600457" cy="1104944"/>
          </a:xfrm>
        </p:grpSpPr>
        <p:sp>
          <p:nvSpPr>
            <p:cNvPr id="86" name="Arrow: Chevron 85">
              <a:extLst>
                <a:ext uri="{FF2B5EF4-FFF2-40B4-BE49-F238E27FC236}">
                  <a16:creationId xmlns:a16="http://schemas.microsoft.com/office/drawing/2014/main" id="{5436E666-6C38-E261-3E63-030F72ACDB61}"/>
                </a:ext>
              </a:extLst>
            </p:cNvPr>
            <p:cNvSpPr/>
            <p:nvPr/>
          </p:nvSpPr>
          <p:spPr>
            <a:xfrm rot="5400000">
              <a:off x="1777183" y="3743704"/>
              <a:ext cx="492443" cy="1600457"/>
            </a:xfrm>
            <a:prstGeom prst="chevron">
              <a:avLst>
                <a:gd name="adj" fmla="val 69600"/>
              </a:avLst>
            </a:prstGeom>
            <a:solidFill>
              <a:schemeClr val="bg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87" name="Arrow: Chevron 86">
              <a:extLst>
                <a:ext uri="{FF2B5EF4-FFF2-40B4-BE49-F238E27FC236}">
                  <a16:creationId xmlns:a16="http://schemas.microsoft.com/office/drawing/2014/main" id="{30E99C12-11BE-E3B9-E984-2A5C30E6C7DD}"/>
                </a:ext>
              </a:extLst>
            </p:cNvPr>
            <p:cNvSpPr/>
            <p:nvPr/>
          </p:nvSpPr>
          <p:spPr>
            <a:xfrm rot="5400000">
              <a:off x="1777183" y="3437454"/>
              <a:ext cx="492443" cy="1600457"/>
            </a:xfrm>
            <a:prstGeom prst="chevron">
              <a:avLst>
                <a:gd name="adj" fmla="val 69600"/>
              </a:avLst>
            </a:prstGeom>
            <a:solidFill>
              <a:schemeClr val="bg1">
                <a:alpha val="7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88" name="Arrow: Chevron 87">
              <a:extLst>
                <a:ext uri="{FF2B5EF4-FFF2-40B4-BE49-F238E27FC236}">
                  <a16:creationId xmlns:a16="http://schemas.microsoft.com/office/drawing/2014/main" id="{77E9C371-E283-2EB9-CB57-ED44EC743B5E}"/>
                </a:ext>
              </a:extLst>
            </p:cNvPr>
            <p:cNvSpPr/>
            <p:nvPr/>
          </p:nvSpPr>
          <p:spPr>
            <a:xfrm rot="5400000">
              <a:off x="1777183" y="4049955"/>
              <a:ext cx="492443" cy="1600457"/>
            </a:xfrm>
            <a:prstGeom prst="chevron">
              <a:avLst>
                <a:gd name="adj" fmla="val 69600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E4807E8-72D9-8584-9BFD-A786A3AAB04A}"/>
              </a:ext>
            </a:extLst>
          </p:cNvPr>
          <p:cNvGrpSpPr/>
          <p:nvPr/>
        </p:nvGrpSpPr>
        <p:grpSpPr>
          <a:xfrm>
            <a:off x="3967323" y="3824055"/>
            <a:ext cx="1200343" cy="657650"/>
            <a:chOff x="1223176" y="3991461"/>
            <a:chExt cx="1600457" cy="1104944"/>
          </a:xfrm>
        </p:grpSpPr>
        <p:sp>
          <p:nvSpPr>
            <p:cNvPr id="90" name="Arrow: Chevron 89">
              <a:extLst>
                <a:ext uri="{FF2B5EF4-FFF2-40B4-BE49-F238E27FC236}">
                  <a16:creationId xmlns:a16="http://schemas.microsoft.com/office/drawing/2014/main" id="{EF564941-335C-683A-5449-E2E51BCA1800}"/>
                </a:ext>
              </a:extLst>
            </p:cNvPr>
            <p:cNvSpPr/>
            <p:nvPr/>
          </p:nvSpPr>
          <p:spPr>
            <a:xfrm rot="5400000">
              <a:off x="1777183" y="3743704"/>
              <a:ext cx="492443" cy="1600457"/>
            </a:xfrm>
            <a:prstGeom prst="chevron">
              <a:avLst>
                <a:gd name="adj" fmla="val 69600"/>
              </a:avLst>
            </a:prstGeom>
            <a:solidFill>
              <a:schemeClr val="bg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91" name="Arrow: Chevron 90">
              <a:extLst>
                <a:ext uri="{FF2B5EF4-FFF2-40B4-BE49-F238E27FC236}">
                  <a16:creationId xmlns:a16="http://schemas.microsoft.com/office/drawing/2014/main" id="{2B5E30B8-5FFA-08E2-CA20-FD58D22D63B6}"/>
                </a:ext>
              </a:extLst>
            </p:cNvPr>
            <p:cNvSpPr/>
            <p:nvPr/>
          </p:nvSpPr>
          <p:spPr>
            <a:xfrm rot="5400000">
              <a:off x="1777183" y="3437454"/>
              <a:ext cx="492443" cy="1600457"/>
            </a:xfrm>
            <a:prstGeom prst="chevron">
              <a:avLst>
                <a:gd name="adj" fmla="val 69600"/>
              </a:avLst>
            </a:prstGeom>
            <a:solidFill>
              <a:schemeClr val="bg1">
                <a:alpha val="7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92" name="Arrow: Chevron 91">
              <a:extLst>
                <a:ext uri="{FF2B5EF4-FFF2-40B4-BE49-F238E27FC236}">
                  <a16:creationId xmlns:a16="http://schemas.microsoft.com/office/drawing/2014/main" id="{ED635E11-B2F3-5D39-641D-B16B79F70124}"/>
                </a:ext>
              </a:extLst>
            </p:cNvPr>
            <p:cNvSpPr/>
            <p:nvPr/>
          </p:nvSpPr>
          <p:spPr>
            <a:xfrm rot="5400000">
              <a:off x="1777183" y="4049955"/>
              <a:ext cx="492443" cy="1600457"/>
            </a:xfrm>
            <a:prstGeom prst="chevron">
              <a:avLst>
                <a:gd name="adj" fmla="val 69600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C53DFAF0-0FBB-4A04-C648-CFD96061D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64" y="1180769"/>
            <a:ext cx="5548684" cy="548640"/>
          </a:xfrm>
        </p:spPr>
        <p:txBody>
          <a:bodyPr/>
          <a:lstStyle/>
          <a:p>
            <a:r>
              <a:rPr lang="en-US"/>
              <a:t>Transition &amp; Housing Overview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018597-307E-3009-F4DA-F3B3B291BE41}"/>
              </a:ext>
            </a:extLst>
          </p:cNvPr>
          <p:cNvSpPr txBox="1"/>
          <p:nvPr/>
        </p:nvSpPr>
        <p:spPr>
          <a:xfrm>
            <a:off x="613674" y="1962636"/>
            <a:ext cx="122247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"/>
              <a:t>-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57F0AD-E77A-E5FF-254C-E0BE9DCF919F}"/>
              </a:ext>
            </a:extLst>
          </p:cNvPr>
          <p:cNvSpPr txBox="1"/>
          <p:nvPr/>
        </p:nvSpPr>
        <p:spPr>
          <a:xfrm>
            <a:off x="660939" y="1961001"/>
            <a:ext cx="122247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"/>
              <a:t>-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886500-7FB7-1047-B122-8DD7837FF7D6}"/>
              </a:ext>
            </a:extLst>
          </p:cNvPr>
          <p:cNvSpPr txBox="1"/>
          <p:nvPr/>
        </p:nvSpPr>
        <p:spPr>
          <a:xfrm>
            <a:off x="1318816" y="1958556"/>
            <a:ext cx="122247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"/>
              <a:t>-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5AD370-69EE-33CA-6F5F-B95640151A36}"/>
              </a:ext>
            </a:extLst>
          </p:cNvPr>
          <p:cNvSpPr txBox="1"/>
          <p:nvPr/>
        </p:nvSpPr>
        <p:spPr>
          <a:xfrm>
            <a:off x="1371085" y="1961001"/>
            <a:ext cx="122247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"/>
              <a:t>-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0DF9B3-50E4-BD41-DADC-ECE375BA18D5}"/>
              </a:ext>
            </a:extLst>
          </p:cNvPr>
          <p:cNvSpPr txBox="1"/>
          <p:nvPr/>
        </p:nvSpPr>
        <p:spPr>
          <a:xfrm>
            <a:off x="161785" y="6114779"/>
            <a:ext cx="5666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900">
                <a:solidFill>
                  <a:schemeClr val="bg1"/>
                </a:solidFill>
              </a:rPr>
              <a:t>LME/MCO: Local Management Entity/Managed Care Organization</a:t>
            </a:r>
          </a:p>
          <a:p>
            <a:pPr marL="342900" indent="-342900">
              <a:buAutoNum type="arabicPeriod"/>
            </a:pPr>
            <a:r>
              <a:rPr lang="en-US" sz="900">
                <a:solidFill>
                  <a:schemeClr val="bg1"/>
                </a:solidFill>
              </a:rPr>
              <a:t>TCL: Transitions to Community Living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8166386-D4DE-BC4A-204F-70DD764AED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62" y="2055242"/>
            <a:ext cx="2946504" cy="1934637"/>
          </a:xfrm>
          <a:prstGeom prst="roundRect">
            <a:avLst>
              <a:gd name="adj" fmla="val 5067"/>
            </a:avLst>
          </a:prstGeom>
          <a:ln w="19050">
            <a:solidFill>
              <a:srgbClr val="558ED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29C9F68-A68B-4538-7DE6-22BDD96E66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6428" y="2055242"/>
            <a:ext cx="3081659" cy="1920312"/>
          </a:xfrm>
          <a:prstGeom prst="roundRect">
            <a:avLst>
              <a:gd name="adj" fmla="val 5067"/>
            </a:avLst>
          </a:prstGeom>
          <a:ln w="19050">
            <a:solidFill>
              <a:srgbClr val="558ED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EB6E27F-7174-D952-DF43-4EBF33B197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8049" y="2052332"/>
            <a:ext cx="2781734" cy="1920312"/>
          </a:xfrm>
          <a:prstGeom prst="roundRect">
            <a:avLst>
              <a:gd name="adj" fmla="val 5067"/>
            </a:avLst>
          </a:prstGeom>
          <a:ln w="19050">
            <a:solidFill>
              <a:srgbClr val="558ED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402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923"/>
    </mc:Choice>
    <mc:Fallback xmlns="">
      <p:transition spd="slow" advTm="25923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D5D09-97C6-0E1F-DC43-E595B0C35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>
            <a:extLst>
              <a:ext uri="{FF2B5EF4-FFF2-40B4-BE49-F238E27FC236}">
                <a16:creationId xmlns:a16="http://schemas.microsoft.com/office/drawing/2014/main" id="{7BBFB2B0-E440-851C-420A-B4D3320C9307}"/>
              </a:ext>
            </a:extLst>
          </p:cNvPr>
          <p:cNvSpPr>
            <a:spLocks/>
          </p:cNvSpPr>
          <p:nvPr/>
        </p:nvSpPr>
        <p:spPr>
          <a:xfrm>
            <a:off x="5153926" y="857250"/>
            <a:ext cx="3998409" cy="515218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854CD67D-D0A3-073F-3E62-670730C46521}"/>
              </a:ext>
            </a:extLst>
          </p:cNvPr>
          <p:cNvSpPr/>
          <p:nvPr/>
        </p:nvSpPr>
        <p:spPr>
          <a:xfrm>
            <a:off x="6504337" y="1270549"/>
            <a:ext cx="1297587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defTabSz="1300976">
              <a:lnSpc>
                <a:spcPct val="90000"/>
              </a:lnSpc>
              <a:spcBef>
                <a:spcPts val="75"/>
              </a:spcBef>
              <a:spcAft>
                <a:spcPts val="75"/>
              </a:spcAft>
            </a:pPr>
            <a:r>
              <a:rPr lang="en-US" sz="2400" b="1">
                <a:solidFill>
                  <a:srgbClr val="FFFFFF"/>
                </a:solidFill>
                <a:latin typeface="Arial"/>
                <a:cs typeface="Arial"/>
              </a:rPr>
              <a:t>In-Reach</a:t>
            </a:r>
            <a:endParaRPr lang="en-US" altLang="en-US" sz="2400" b="1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D7C738CD-44D9-00CB-403D-347E4D5EEC4C}"/>
              </a:ext>
            </a:extLst>
          </p:cNvPr>
          <p:cNvCxnSpPr>
            <a:cxnSpLocks/>
          </p:cNvCxnSpPr>
          <p:nvPr/>
        </p:nvCxnSpPr>
        <p:spPr>
          <a:xfrm>
            <a:off x="139755" y="1740450"/>
            <a:ext cx="4839251" cy="0"/>
          </a:xfrm>
          <a:prstGeom prst="line">
            <a:avLst/>
          </a:prstGeom>
          <a:noFill/>
          <a:ln w="28575" cap="flat" cmpd="sng" algn="ctr">
            <a:gradFill flip="none" rotWithShape="1">
              <a:gsLst>
                <a:gs pos="0">
                  <a:schemeClr val="tx2"/>
                </a:gs>
                <a:gs pos="69000">
                  <a:schemeClr val="tx2">
                    <a:lumMod val="40000"/>
                    <a:lumOff val="60000"/>
                  </a:schemeClr>
                </a:gs>
                <a:gs pos="34000">
                  <a:schemeClr val="tx2">
                    <a:lumMod val="60000"/>
                    <a:lumOff val="4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  <a:prstDash val="solid"/>
          </a:ln>
          <a:effectLst/>
        </p:spPr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A14B615E-E4CF-3532-7D40-1AB2D8B56278}"/>
              </a:ext>
            </a:extLst>
          </p:cNvPr>
          <p:cNvSpPr/>
          <p:nvPr/>
        </p:nvSpPr>
        <p:spPr>
          <a:xfrm>
            <a:off x="5663023" y="1793374"/>
            <a:ext cx="3127298" cy="406547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213995" indent="-213995" defTabSz="1300976">
              <a:lnSpc>
                <a:spcPct val="90000"/>
              </a:lnSpc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altLang="en-US" sz="1350" kern="100">
                <a:solidFill>
                  <a:schemeClr val="bg1"/>
                </a:solidFill>
                <a:cs typeface="Times New Roman"/>
              </a:rPr>
              <a:t>In-Reach involves educating people with disabilities in institutional settings and their Legally Responsible Person (LRP) on the benefits and availability of community-based services.</a:t>
            </a:r>
            <a:endParaRPr lang="en-US">
              <a:solidFill>
                <a:schemeClr val="bg1"/>
              </a:solidFill>
            </a:endParaRPr>
          </a:p>
          <a:p>
            <a:pPr defTabSz="1300976">
              <a:lnSpc>
                <a:spcPct val="90000"/>
              </a:lnSpc>
              <a:spcBef>
                <a:spcPts val="450"/>
              </a:spcBef>
              <a:spcAft>
                <a:spcPts val="450"/>
              </a:spcAft>
            </a:pPr>
            <a:endParaRPr lang="en-US" altLang="en-US" sz="1350" kern="100">
              <a:solidFill>
                <a:schemeClr val="bg1"/>
              </a:solidFill>
              <a:cs typeface="Times New Roman"/>
            </a:endParaRPr>
          </a:p>
          <a:p>
            <a:pPr marL="213995" indent="-213995" defTabSz="1300976">
              <a:lnSpc>
                <a:spcPct val="90000"/>
              </a:lnSpc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altLang="en-US" sz="1350">
                <a:solidFill>
                  <a:schemeClr val="bg1"/>
                </a:solidFill>
                <a:cs typeface="Times New Roman"/>
              </a:rPr>
              <a:t>In-Reach staff also offers visits to community-based settings and opportunities to meet other people with disabilities who are living, working and receiving services in inclusive settings.</a:t>
            </a:r>
          </a:p>
          <a:p>
            <a:pPr marL="213995" indent="-213995" defTabSz="1300976">
              <a:lnSpc>
                <a:spcPct val="90000"/>
              </a:lnSpc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en-US" altLang="en-US" sz="1350">
              <a:solidFill>
                <a:schemeClr val="bg1"/>
              </a:solidFill>
              <a:cs typeface="Times New Roman"/>
            </a:endParaRPr>
          </a:p>
          <a:p>
            <a:pPr marL="213995" indent="-213995" defTabSz="1300976">
              <a:lnSpc>
                <a:spcPct val="90000"/>
              </a:lnSpc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altLang="en-US" sz="1350">
                <a:solidFill>
                  <a:schemeClr val="bg1"/>
                </a:solidFill>
                <a:cs typeface="Times New Roman"/>
              </a:rPr>
              <a:t>In-Reach involves face-to-face and virtual discussions with each person, depending on their preference. The goal is to support people in making the best living decision for themselves. 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5D33BCA7-B0FB-1CE2-BE3C-24188E9EF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Transition &amp; Housing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90A735-5E29-E55D-66A6-F9E0B07A0DA2}"/>
              </a:ext>
            </a:extLst>
          </p:cNvPr>
          <p:cNvSpPr txBox="1"/>
          <p:nvPr/>
        </p:nvSpPr>
        <p:spPr>
          <a:xfrm>
            <a:off x="1237128" y="2023582"/>
            <a:ext cx="122247" cy="13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"/>
              <a:t>-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928B6E-89B8-3B6C-5C32-4A7CFEC5CA92}"/>
              </a:ext>
            </a:extLst>
          </p:cNvPr>
          <p:cNvSpPr txBox="1"/>
          <p:nvPr/>
        </p:nvSpPr>
        <p:spPr>
          <a:xfrm>
            <a:off x="1308031" y="2018692"/>
            <a:ext cx="122247" cy="13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"/>
              <a:t>-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BF7EA0-F454-C7C7-47E2-E68D8EDA2CA4}"/>
              </a:ext>
            </a:extLst>
          </p:cNvPr>
          <p:cNvSpPr txBox="1"/>
          <p:nvPr/>
        </p:nvSpPr>
        <p:spPr>
          <a:xfrm>
            <a:off x="2255030" y="2018692"/>
            <a:ext cx="122247" cy="13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"/>
              <a:t>-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80BDCE-0854-350F-54EE-3187D06563C4}"/>
              </a:ext>
            </a:extLst>
          </p:cNvPr>
          <p:cNvSpPr txBox="1"/>
          <p:nvPr/>
        </p:nvSpPr>
        <p:spPr>
          <a:xfrm>
            <a:off x="2327669" y="2018692"/>
            <a:ext cx="122247" cy="13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"/>
              <a:t>-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8164912-E08F-BE0C-274D-7F5344B9FB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62" y="2055242"/>
            <a:ext cx="4988994" cy="3275710"/>
          </a:xfrm>
          <a:prstGeom prst="roundRect">
            <a:avLst>
              <a:gd name="adj" fmla="val 5067"/>
            </a:avLst>
          </a:prstGeom>
          <a:ln w="19050">
            <a:solidFill>
              <a:srgbClr val="558ED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733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787"/>
    </mc:Choice>
    <mc:Fallback xmlns="">
      <p:transition spd="slow" advTm="69787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F9F3B-F2FF-EA9D-F970-21B344C22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325605-6C62-B6AB-EA7D-1A0513041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14" y="2066284"/>
            <a:ext cx="4988994" cy="3264668"/>
          </a:xfrm>
          <a:prstGeom prst="roundRect">
            <a:avLst>
              <a:gd name="adj" fmla="val 5067"/>
            </a:avLst>
          </a:prstGeom>
          <a:ln w="19050">
            <a:solidFill>
              <a:srgbClr val="558ED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7" name="Rectangle 96">
            <a:extLst>
              <a:ext uri="{FF2B5EF4-FFF2-40B4-BE49-F238E27FC236}">
                <a16:creationId xmlns:a16="http://schemas.microsoft.com/office/drawing/2014/main" id="{1E2D66C5-25C2-CF40-8952-C04D595542AC}"/>
              </a:ext>
            </a:extLst>
          </p:cNvPr>
          <p:cNvSpPr>
            <a:spLocks/>
          </p:cNvSpPr>
          <p:nvPr/>
        </p:nvSpPr>
        <p:spPr>
          <a:xfrm>
            <a:off x="5153926" y="857250"/>
            <a:ext cx="3998409" cy="515218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DF5DA44-6F14-D1AB-583D-75CD2A1F3BC0}"/>
              </a:ext>
            </a:extLst>
          </p:cNvPr>
          <p:cNvSpPr/>
          <p:nvPr/>
        </p:nvSpPr>
        <p:spPr>
          <a:xfrm>
            <a:off x="5738226" y="1270549"/>
            <a:ext cx="3650329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defTabSz="1300976">
              <a:lnSpc>
                <a:spcPct val="90000"/>
              </a:lnSpc>
              <a:spcBef>
                <a:spcPts val="75"/>
              </a:spcBef>
              <a:spcAft>
                <a:spcPts val="75"/>
              </a:spcAft>
            </a:pPr>
            <a:r>
              <a:rPr lang="en-US" sz="2400" b="1">
                <a:solidFill>
                  <a:srgbClr val="FFFFFF"/>
                </a:solidFill>
                <a:latin typeface="Arial"/>
                <a:cs typeface="Arial"/>
              </a:rPr>
              <a:t>Transition Planning</a:t>
            </a:r>
            <a:endParaRPr lang="en-US" altLang="en-US" sz="2400" b="1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00B4B60-4D73-B74D-093B-CD4FDDAE4742}"/>
              </a:ext>
            </a:extLst>
          </p:cNvPr>
          <p:cNvSpPr/>
          <p:nvPr/>
        </p:nvSpPr>
        <p:spPr>
          <a:xfrm>
            <a:off x="5589481" y="2447763"/>
            <a:ext cx="3127298" cy="268714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214313" indent="-214313"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bg1"/>
                </a:solidFill>
              </a:rPr>
              <a:t>In-Reach education allows people with disabilities to make an informed choice about where they want to live and receive services.</a:t>
            </a:r>
          </a:p>
          <a:p>
            <a:pPr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</a:pPr>
            <a:endParaRPr lang="en-US" altLang="en-US" sz="1350" kern="100" dirty="0">
              <a:solidFill>
                <a:schemeClr val="bg1"/>
              </a:solidFill>
              <a:cs typeface="Times New Roman"/>
            </a:endParaRPr>
          </a:p>
          <a:p>
            <a:pPr marL="214313" indent="-214313"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chemeClr val="bg1"/>
                </a:solidFill>
              </a:rPr>
              <a:t>The goal of transition planning is to make sure the person has the supports they need to move into the community living option of their choice, if it is a good fit. </a:t>
            </a:r>
          </a:p>
          <a:p>
            <a:pPr marL="214313" indent="-214313"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bg1"/>
              </a:solidFill>
            </a:endParaRPr>
          </a:p>
          <a:p>
            <a:pPr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</a:pPr>
            <a:r>
              <a:rPr lang="en-US" sz="1350" dirty="0">
                <a:solidFill>
                  <a:schemeClr val="bg1"/>
                </a:solidFill>
              </a:rPr>
              <a:t> </a:t>
            </a:r>
          </a:p>
          <a:p>
            <a:pPr marL="214313" indent="-214313"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1350" dirty="0">
              <a:solidFill>
                <a:schemeClr val="bg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F5F662-60F8-4006-598A-31DD82544553}"/>
              </a:ext>
            </a:extLst>
          </p:cNvPr>
          <p:cNvCxnSpPr>
            <a:cxnSpLocks/>
          </p:cNvCxnSpPr>
          <p:nvPr/>
        </p:nvCxnSpPr>
        <p:spPr>
          <a:xfrm>
            <a:off x="139755" y="1740450"/>
            <a:ext cx="4839251" cy="0"/>
          </a:xfrm>
          <a:prstGeom prst="line">
            <a:avLst/>
          </a:prstGeom>
          <a:noFill/>
          <a:ln w="28575" cap="flat" cmpd="sng" algn="ctr">
            <a:gradFill flip="none" rotWithShape="1">
              <a:gsLst>
                <a:gs pos="0">
                  <a:schemeClr val="tx2"/>
                </a:gs>
                <a:gs pos="69000">
                  <a:schemeClr val="tx2">
                    <a:lumMod val="40000"/>
                    <a:lumOff val="60000"/>
                  </a:schemeClr>
                </a:gs>
                <a:gs pos="34000">
                  <a:schemeClr val="tx2">
                    <a:lumMod val="60000"/>
                    <a:lumOff val="4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  <a:prstDash val="solid"/>
          </a:ln>
          <a:effectLst/>
        </p:spPr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A49749A3-D82E-15EA-FB55-BFEE91171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Transition &amp; Housing</a:t>
            </a:r>
          </a:p>
        </p:txBody>
      </p:sp>
    </p:spTree>
    <p:extLst>
      <p:ext uri="{BB962C8B-B14F-4D97-AF65-F5344CB8AC3E}">
        <p14:creationId xmlns:p14="http://schemas.microsoft.com/office/powerpoint/2010/main" val="128777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289"/>
    </mc:Choice>
    <mc:Fallback xmlns="">
      <p:transition spd="slow" advTm="61289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D8986-C3B3-7C18-D591-1C5FCD020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FA38CFA-6E6F-22A6-8729-82DB63F973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14" y="2066284"/>
            <a:ext cx="4974258" cy="3273572"/>
          </a:xfrm>
          <a:prstGeom prst="roundRect">
            <a:avLst>
              <a:gd name="adj" fmla="val 5067"/>
            </a:avLst>
          </a:prstGeom>
          <a:ln w="19050">
            <a:solidFill>
              <a:srgbClr val="558ED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7" name="Rectangle 96">
            <a:extLst>
              <a:ext uri="{FF2B5EF4-FFF2-40B4-BE49-F238E27FC236}">
                <a16:creationId xmlns:a16="http://schemas.microsoft.com/office/drawing/2014/main" id="{5EB59F5F-2F6C-19C0-1EDF-65382ADD9692}"/>
              </a:ext>
            </a:extLst>
          </p:cNvPr>
          <p:cNvSpPr>
            <a:spLocks/>
          </p:cNvSpPr>
          <p:nvPr/>
        </p:nvSpPr>
        <p:spPr>
          <a:xfrm>
            <a:off x="5153926" y="857250"/>
            <a:ext cx="3998409" cy="515218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7FDF0F9-CD03-9361-CAA4-CF1094F798E7}"/>
              </a:ext>
            </a:extLst>
          </p:cNvPr>
          <p:cNvSpPr/>
          <p:nvPr/>
        </p:nvSpPr>
        <p:spPr>
          <a:xfrm>
            <a:off x="5449790" y="1240609"/>
            <a:ext cx="3406679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defTabSz="1300976">
              <a:lnSpc>
                <a:spcPct val="90000"/>
              </a:lnSpc>
              <a:spcBef>
                <a:spcPts val="75"/>
              </a:spcBef>
              <a:spcAft>
                <a:spcPts val="75"/>
              </a:spcAft>
            </a:pPr>
            <a:r>
              <a:rPr lang="en-US" sz="2400" b="1">
                <a:solidFill>
                  <a:srgbClr val="FFFFFF"/>
                </a:solidFill>
                <a:latin typeface="Arial"/>
                <a:cs typeface="Arial"/>
              </a:rPr>
              <a:t>Transition &amp; Diversion</a:t>
            </a:r>
            <a:endParaRPr lang="en-US" altLang="en-US" sz="2400" b="1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5200DB-22D7-2F42-33A6-6BE04C08EA33}"/>
              </a:ext>
            </a:extLst>
          </p:cNvPr>
          <p:cNvSpPr/>
          <p:nvPr/>
        </p:nvSpPr>
        <p:spPr>
          <a:xfrm>
            <a:off x="5300321" y="1775165"/>
            <a:ext cx="3556148" cy="409855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214313" indent="-214313"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en-US" sz="1350" b="1" kern="100">
                <a:solidFill>
                  <a:schemeClr val="bg1"/>
                </a:solidFill>
                <a:cs typeface="Times New Roman"/>
              </a:rPr>
              <a:t>Transition</a:t>
            </a:r>
            <a:r>
              <a:rPr lang="en-US" altLang="en-US" sz="1350" kern="100">
                <a:solidFill>
                  <a:schemeClr val="bg1"/>
                </a:solidFill>
                <a:cs typeface="Times New Roman"/>
              </a:rPr>
              <a:t> </a:t>
            </a:r>
            <a:r>
              <a:rPr lang="en-US" sz="1350">
                <a:solidFill>
                  <a:schemeClr val="bg1"/>
                </a:solidFill>
              </a:rPr>
              <a:t>involves moving from an institutional setting into a community-based setting, if a person chooses to do so.</a:t>
            </a:r>
          </a:p>
          <a:p>
            <a:pPr marL="214313" indent="-214313"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altLang="en-US" sz="1350" kern="100">
              <a:solidFill>
                <a:schemeClr val="bg1"/>
              </a:solidFill>
              <a:cs typeface="Times New Roman"/>
            </a:endParaRPr>
          </a:p>
          <a:p>
            <a:pPr marL="214313" indent="-214313"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en-US" sz="1350" kern="100">
                <a:solidFill>
                  <a:schemeClr val="bg1"/>
                </a:solidFill>
                <a:cs typeface="Times New Roman"/>
              </a:rPr>
              <a:t>A “successful” transition is counted as living in the community for one year. </a:t>
            </a:r>
          </a:p>
          <a:p>
            <a:pPr marL="214313" indent="-214313"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altLang="en-US" sz="1350" kern="100">
              <a:solidFill>
                <a:schemeClr val="bg1"/>
              </a:solidFill>
              <a:cs typeface="Times New Roman"/>
            </a:endParaRPr>
          </a:p>
          <a:p>
            <a:pPr marL="214313" indent="-214313"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en-US" sz="1350" kern="100">
                <a:solidFill>
                  <a:schemeClr val="bg1"/>
                </a:solidFill>
                <a:cs typeface="Times New Roman"/>
              </a:rPr>
              <a:t>Diversion involves identifying people with I/DD who may be at risk of moving into an institution and </a:t>
            </a:r>
            <a:r>
              <a:rPr lang="en-US" altLang="en-US" sz="1350" b="1" kern="100">
                <a:solidFill>
                  <a:schemeClr val="bg1"/>
                </a:solidFill>
                <a:cs typeface="Times New Roman"/>
              </a:rPr>
              <a:t>providing them with extra supports and services </a:t>
            </a:r>
            <a:r>
              <a:rPr lang="en-US" altLang="en-US" sz="1350" kern="100">
                <a:solidFill>
                  <a:schemeClr val="bg1"/>
                </a:solidFill>
                <a:cs typeface="Times New Roman"/>
              </a:rPr>
              <a:t>to help them stay in their own homes and neighborhoods. </a:t>
            </a:r>
          </a:p>
          <a:p>
            <a:pPr marL="214313" indent="-214313"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altLang="en-US" sz="1350" kern="100">
              <a:solidFill>
                <a:schemeClr val="bg1"/>
              </a:solidFill>
              <a:cs typeface="Times New Roman"/>
            </a:endParaRPr>
          </a:p>
          <a:p>
            <a:pPr marL="214313" indent="-214313"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350" b="1">
                <a:solidFill>
                  <a:schemeClr val="bg1"/>
                </a:solidFill>
              </a:rPr>
              <a:t>Diversion</a:t>
            </a:r>
            <a:r>
              <a:rPr lang="en-US" sz="1350">
                <a:solidFill>
                  <a:schemeClr val="bg1"/>
                </a:solidFill>
              </a:rPr>
              <a:t> means making sure every person can get important services like Medicaid Home and Community-Based Services (HCBS), 1915(</a:t>
            </a:r>
            <a:r>
              <a:rPr lang="en-US" sz="1350" err="1">
                <a:solidFill>
                  <a:schemeClr val="bg1"/>
                </a:solidFill>
              </a:rPr>
              <a:t>i</a:t>
            </a:r>
            <a:r>
              <a:rPr lang="en-US" sz="1350">
                <a:solidFill>
                  <a:schemeClr val="bg1"/>
                </a:solidFill>
              </a:rPr>
              <a:t>) services, special waivers, or state programs to help them remain living in the community</a:t>
            </a:r>
            <a:endParaRPr lang="en-US" altLang="en-US" sz="1350" kern="100">
              <a:solidFill>
                <a:schemeClr val="bg1"/>
              </a:solidFill>
              <a:cs typeface="Times New Roman"/>
            </a:endParaRPr>
          </a:p>
          <a:p>
            <a:pPr marL="214313" indent="-214313"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altLang="en-US" sz="1350" kern="100">
              <a:solidFill>
                <a:schemeClr val="bg1"/>
              </a:solidFill>
              <a:cs typeface="Times New Roman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1E36C65-51A7-DAE6-5E5C-4A4824229E4D}"/>
              </a:ext>
            </a:extLst>
          </p:cNvPr>
          <p:cNvCxnSpPr>
            <a:cxnSpLocks/>
          </p:cNvCxnSpPr>
          <p:nvPr/>
        </p:nvCxnSpPr>
        <p:spPr>
          <a:xfrm>
            <a:off x="139755" y="1740450"/>
            <a:ext cx="4839251" cy="0"/>
          </a:xfrm>
          <a:prstGeom prst="line">
            <a:avLst/>
          </a:prstGeom>
          <a:noFill/>
          <a:ln w="28575" cap="flat" cmpd="sng" algn="ctr">
            <a:gradFill flip="none" rotWithShape="1">
              <a:gsLst>
                <a:gs pos="0">
                  <a:schemeClr val="tx2"/>
                </a:gs>
                <a:gs pos="69000">
                  <a:schemeClr val="tx2">
                    <a:lumMod val="40000"/>
                    <a:lumOff val="60000"/>
                  </a:schemeClr>
                </a:gs>
                <a:gs pos="34000">
                  <a:schemeClr val="tx2">
                    <a:lumMod val="60000"/>
                    <a:lumOff val="4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  <a:prstDash val="solid"/>
          </a:ln>
          <a:effectLst/>
        </p:spPr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id="{E523599D-89D8-06C3-196D-7503214A9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150" y="1180769"/>
            <a:ext cx="4764522" cy="548640"/>
          </a:xfrm>
        </p:spPr>
        <p:txBody>
          <a:bodyPr/>
          <a:lstStyle/>
          <a:p>
            <a:r>
              <a:rPr lang="en-US"/>
              <a:t>Transition &amp; Housing</a:t>
            </a:r>
          </a:p>
        </p:txBody>
      </p:sp>
    </p:spTree>
    <p:extLst>
      <p:ext uri="{BB962C8B-B14F-4D97-AF65-F5344CB8AC3E}">
        <p14:creationId xmlns:p14="http://schemas.microsoft.com/office/powerpoint/2010/main" val="1185198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423"/>
    </mc:Choice>
    <mc:Fallback xmlns="">
      <p:transition spd="slow" advTm="5342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9CCC6-3440-1525-659F-71D21C71D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8AD22DB-7D0A-AFB9-DA9D-C748B947FE69}"/>
              </a:ext>
            </a:extLst>
          </p:cNvPr>
          <p:cNvSpPr>
            <a:spLocks/>
          </p:cNvSpPr>
          <p:nvPr/>
        </p:nvSpPr>
        <p:spPr>
          <a:xfrm>
            <a:off x="0" y="3821431"/>
            <a:ext cx="9152335" cy="2179319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C9D901B2-851E-5218-9739-EF82844AECDF}"/>
              </a:ext>
            </a:extLst>
          </p:cNvPr>
          <p:cNvGrpSpPr/>
          <p:nvPr/>
        </p:nvGrpSpPr>
        <p:grpSpPr>
          <a:xfrm>
            <a:off x="882646" y="3848992"/>
            <a:ext cx="1200343" cy="657650"/>
            <a:chOff x="1223176" y="3991461"/>
            <a:chExt cx="1600457" cy="1104944"/>
          </a:xfrm>
        </p:grpSpPr>
        <p:sp>
          <p:nvSpPr>
            <p:cNvPr id="124" name="Arrow: Chevron 123">
              <a:extLst>
                <a:ext uri="{FF2B5EF4-FFF2-40B4-BE49-F238E27FC236}">
                  <a16:creationId xmlns:a16="http://schemas.microsoft.com/office/drawing/2014/main" id="{3CB82675-08A3-5DBD-6830-92641FA497C8}"/>
                </a:ext>
              </a:extLst>
            </p:cNvPr>
            <p:cNvSpPr/>
            <p:nvPr/>
          </p:nvSpPr>
          <p:spPr>
            <a:xfrm rot="5400000">
              <a:off x="1777183" y="3743704"/>
              <a:ext cx="492443" cy="1600457"/>
            </a:xfrm>
            <a:prstGeom prst="chevron">
              <a:avLst>
                <a:gd name="adj" fmla="val 69600"/>
              </a:avLst>
            </a:prstGeom>
            <a:solidFill>
              <a:schemeClr val="bg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25" name="Arrow: Chevron 124">
              <a:extLst>
                <a:ext uri="{FF2B5EF4-FFF2-40B4-BE49-F238E27FC236}">
                  <a16:creationId xmlns:a16="http://schemas.microsoft.com/office/drawing/2014/main" id="{F28C09D7-6BC2-B25B-5A53-00E784568B03}"/>
                </a:ext>
              </a:extLst>
            </p:cNvPr>
            <p:cNvSpPr/>
            <p:nvPr/>
          </p:nvSpPr>
          <p:spPr>
            <a:xfrm rot="5400000">
              <a:off x="1777183" y="3437454"/>
              <a:ext cx="492443" cy="1600457"/>
            </a:xfrm>
            <a:prstGeom prst="chevron">
              <a:avLst>
                <a:gd name="adj" fmla="val 69600"/>
              </a:avLst>
            </a:prstGeom>
            <a:solidFill>
              <a:schemeClr val="bg1">
                <a:alpha val="7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26" name="Arrow: Chevron 125">
              <a:extLst>
                <a:ext uri="{FF2B5EF4-FFF2-40B4-BE49-F238E27FC236}">
                  <a16:creationId xmlns:a16="http://schemas.microsoft.com/office/drawing/2014/main" id="{69073121-B3C5-373E-F5D3-0A9E2AFF8487}"/>
                </a:ext>
              </a:extLst>
            </p:cNvPr>
            <p:cNvSpPr/>
            <p:nvPr/>
          </p:nvSpPr>
          <p:spPr>
            <a:xfrm rot="5400000">
              <a:off x="1777183" y="4049955"/>
              <a:ext cx="492443" cy="1600457"/>
            </a:xfrm>
            <a:prstGeom prst="chevron">
              <a:avLst>
                <a:gd name="adj" fmla="val 69600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8B3F5CFD-241B-764A-1106-A4D7225E27B9}"/>
              </a:ext>
            </a:extLst>
          </p:cNvPr>
          <p:cNvGrpSpPr/>
          <p:nvPr/>
        </p:nvGrpSpPr>
        <p:grpSpPr>
          <a:xfrm>
            <a:off x="3944364" y="3848992"/>
            <a:ext cx="1200343" cy="657650"/>
            <a:chOff x="1223176" y="3991461"/>
            <a:chExt cx="1600457" cy="1104944"/>
          </a:xfrm>
        </p:grpSpPr>
        <p:sp>
          <p:nvSpPr>
            <p:cNvPr id="120" name="Arrow: Chevron 119">
              <a:extLst>
                <a:ext uri="{FF2B5EF4-FFF2-40B4-BE49-F238E27FC236}">
                  <a16:creationId xmlns:a16="http://schemas.microsoft.com/office/drawing/2014/main" id="{E6E11977-6937-6D9C-B88C-D5855DC0BA25}"/>
                </a:ext>
              </a:extLst>
            </p:cNvPr>
            <p:cNvSpPr/>
            <p:nvPr/>
          </p:nvSpPr>
          <p:spPr>
            <a:xfrm rot="5400000">
              <a:off x="1777183" y="3743704"/>
              <a:ext cx="492443" cy="1600457"/>
            </a:xfrm>
            <a:prstGeom prst="chevron">
              <a:avLst>
                <a:gd name="adj" fmla="val 69600"/>
              </a:avLst>
            </a:prstGeom>
            <a:solidFill>
              <a:schemeClr val="bg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21" name="Arrow: Chevron 120">
              <a:extLst>
                <a:ext uri="{FF2B5EF4-FFF2-40B4-BE49-F238E27FC236}">
                  <a16:creationId xmlns:a16="http://schemas.microsoft.com/office/drawing/2014/main" id="{757D1C8D-407F-920A-AB4B-CD507FAB2B46}"/>
                </a:ext>
              </a:extLst>
            </p:cNvPr>
            <p:cNvSpPr/>
            <p:nvPr/>
          </p:nvSpPr>
          <p:spPr>
            <a:xfrm rot="5400000">
              <a:off x="1777183" y="3437454"/>
              <a:ext cx="492443" cy="1600457"/>
            </a:xfrm>
            <a:prstGeom prst="chevron">
              <a:avLst>
                <a:gd name="adj" fmla="val 69600"/>
              </a:avLst>
            </a:prstGeom>
            <a:solidFill>
              <a:schemeClr val="bg1">
                <a:alpha val="7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22" name="Arrow: Chevron 121">
              <a:extLst>
                <a:ext uri="{FF2B5EF4-FFF2-40B4-BE49-F238E27FC236}">
                  <a16:creationId xmlns:a16="http://schemas.microsoft.com/office/drawing/2014/main" id="{287F98C8-D83A-5F36-0392-EBBE08C37D47}"/>
                </a:ext>
              </a:extLst>
            </p:cNvPr>
            <p:cNvSpPr/>
            <p:nvPr/>
          </p:nvSpPr>
          <p:spPr>
            <a:xfrm rot="5400000">
              <a:off x="1777183" y="4049955"/>
              <a:ext cx="492443" cy="1600457"/>
            </a:xfrm>
            <a:prstGeom prst="chevron">
              <a:avLst>
                <a:gd name="adj" fmla="val 69600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459A3DC-8D04-EA36-6ACC-E2BDFE2096F9}"/>
              </a:ext>
            </a:extLst>
          </p:cNvPr>
          <p:cNvCxnSpPr>
            <a:cxnSpLocks/>
          </p:cNvCxnSpPr>
          <p:nvPr/>
        </p:nvCxnSpPr>
        <p:spPr>
          <a:xfrm>
            <a:off x="161785" y="1553780"/>
            <a:ext cx="4839251" cy="0"/>
          </a:xfrm>
          <a:prstGeom prst="line">
            <a:avLst/>
          </a:prstGeom>
          <a:noFill/>
          <a:ln w="28575" cap="flat" cmpd="sng" algn="ctr">
            <a:gradFill flip="none" rotWithShape="1">
              <a:gsLst>
                <a:gs pos="0">
                  <a:schemeClr val="accent3">
                    <a:lumMod val="75000"/>
                  </a:schemeClr>
                </a:gs>
                <a:gs pos="69000">
                  <a:schemeClr val="accent3">
                    <a:lumMod val="40000"/>
                    <a:lumOff val="60000"/>
                  </a:schemeClr>
                </a:gs>
                <a:gs pos="3400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  <a:prstDash val="solid"/>
          </a:ln>
          <a:effectLst/>
        </p:spPr>
      </p:cxnSp>
      <p:sp>
        <p:nvSpPr>
          <p:cNvPr id="117" name="Rectangle 116">
            <a:extLst>
              <a:ext uri="{FF2B5EF4-FFF2-40B4-BE49-F238E27FC236}">
                <a16:creationId xmlns:a16="http://schemas.microsoft.com/office/drawing/2014/main" id="{BE55CAAA-34FE-EDE7-01C5-5DEC1BCA77C3}"/>
              </a:ext>
            </a:extLst>
          </p:cNvPr>
          <p:cNvSpPr/>
          <p:nvPr/>
        </p:nvSpPr>
        <p:spPr>
          <a:xfrm>
            <a:off x="339364" y="4698123"/>
            <a:ext cx="2286906" cy="11079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214313" indent="-214313" defTabSz="1300976"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en-US" sz="1200">
                <a:solidFill>
                  <a:schemeClr val="bg1"/>
                </a:solidFill>
              </a:rPr>
              <a:t>The Innovations Waiver Waitlist continues to grow, reflecting </a:t>
            </a:r>
            <a:r>
              <a:rPr lang="en-US" sz="1200" b="1">
                <a:solidFill>
                  <a:schemeClr val="bg1"/>
                </a:solidFill>
              </a:rPr>
              <a:t>increasing awareness and need for services within the I/DD community.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5E7CB38B-CFB8-7A49-7ADB-DB7FE468EF30}"/>
              </a:ext>
            </a:extLst>
          </p:cNvPr>
          <p:cNvSpPr/>
          <p:nvPr/>
        </p:nvSpPr>
        <p:spPr>
          <a:xfrm>
            <a:off x="6418040" y="4698123"/>
            <a:ext cx="2482313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214313" indent="-214313" defTabSz="1300976"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en-US" sz="1200">
                <a:solidFill>
                  <a:schemeClr val="bg1"/>
                </a:solidFill>
              </a:rPr>
              <a:t>People with approved 1915(</a:t>
            </a:r>
            <a:r>
              <a:rPr lang="en-US" sz="1200" err="1">
                <a:solidFill>
                  <a:schemeClr val="bg1"/>
                </a:solidFill>
              </a:rPr>
              <a:t>i</a:t>
            </a:r>
            <a:r>
              <a:rPr lang="en-US" sz="1200">
                <a:solidFill>
                  <a:schemeClr val="bg1"/>
                </a:solidFill>
              </a:rPr>
              <a:t>) assessments are new each reporting period, but those receiving 1915(</a:t>
            </a:r>
            <a:r>
              <a:rPr lang="en-US" sz="1200" err="1">
                <a:solidFill>
                  <a:schemeClr val="bg1"/>
                </a:solidFill>
              </a:rPr>
              <a:t>i</a:t>
            </a:r>
            <a:r>
              <a:rPr lang="en-US" sz="1200">
                <a:solidFill>
                  <a:schemeClr val="bg1"/>
                </a:solidFill>
              </a:rPr>
              <a:t>) services may overlap across periods.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00338B6-C877-22BB-70D5-A23D5208B021}"/>
              </a:ext>
            </a:extLst>
          </p:cNvPr>
          <p:cNvGrpSpPr/>
          <p:nvPr/>
        </p:nvGrpSpPr>
        <p:grpSpPr>
          <a:xfrm>
            <a:off x="7006083" y="3848992"/>
            <a:ext cx="1200343" cy="657650"/>
            <a:chOff x="1223176" y="3991461"/>
            <a:chExt cx="1600457" cy="1104944"/>
          </a:xfrm>
        </p:grpSpPr>
        <p:sp>
          <p:nvSpPr>
            <p:cNvPr id="15" name="Arrow: Chevron 14">
              <a:extLst>
                <a:ext uri="{FF2B5EF4-FFF2-40B4-BE49-F238E27FC236}">
                  <a16:creationId xmlns:a16="http://schemas.microsoft.com/office/drawing/2014/main" id="{2D7D7E09-31E7-F224-6811-FA570E3B5947}"/>
                </a:ext>
              </a:extLst>
            </p:cNvPr>
            <p:cNvSpPr/>
            <p:nvPr/>
          </p:nvSpPr>
          <p:spPr>
            <a:xfrm rot="5400000">
              <a:off x="1777183" y="3743704"/>
              <a:ext cx="492443" cy="1600457"/>
            </a:xfrm>
            <a:prstGeom prst="chevron">
              <a:avLst>
                <a:gd name="adj" fmla="val 69600"/>
              </a:avLst>
            </a:prstGeom>
            <a:solidFill>
              <a:schemeClr val="bg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6" name="Arrow: Chevron 15">
              <a:extLst>
                <a:ext uri="{FF2B5EF4-FFF2-40B4-BE49-F238E27FC236}">
                  <a16:creationId xmlns:a16="http://schemas.microsoft.com/office/drawing/2014/main" id="{545A31CA-D19D-A137-E912-D4C76C8F8553}"/>
                </a:ext>
              </a:extLst>
            </p:cNvPr>
            <p:cNvSpPr/>
            <p:nvPr/>
          </p:nvSpPr>
          <p:spPr>
            <a:xfrm rot="5400000">
              <a:off x="1777183" y="3437454"/>
              <a:ext cx="492443" cy="1600457"/>
            </a:xfrm>
            <a:prstGeom prst="chevron">
              <a:avLst>
                <a:gd name="adj" fmla="val 69600"/>
              </a:avLst>
            </a:prstGeom>
            <a:solidFill>
              <a:schemeClr val="bg1">
                <a:alpha val="7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7" name="Arrow: Chevron 16">
              <a:extLst>
                <a:ext uri="{FF2B5EF4-FFF2-40B4-BE49-F238E27FC236}">
                  <a16:creationId xmlns:a16="http://schemas.microsoft.com/office/drawing/2014/main" id="{8E3709B7-A9C2-4950-8F5F-0C71DB1F87B9}"/>
                </a:ext>
              </a:extLst>
            </p:cNvPr>
            <p:cNvSpPr/>
            <p:nvPr/>
          </p:nvSpPr>
          <p:spPr>
            <a:xfrm rot="5400000">
              <a:off x="1777183" y="4049955"/>
              <a:ext cx="492443" cy="1600457"/>
            </a:xfrm>
            <a:prstGeom prst="chevron">
              <a:avLst>
                <a:gd name="adj" fmla="val 69600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26049B7A-BEB1-6912-1610-735273B7605C}"/>
              </a:ext>
            </a:extLst>
          </p:cNvPr>
          <p:cNvSpPr/>
          <p:nvPr/>
        </p:nvSpPr>
        <p:spPr>
          <a:xfrm>
            <a:off x="3264608" y="4698123"/>
            <a:ext cx="2559855" cy="12926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214313" indent="-214313" defTabSz="1300976"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en-US" sz="1200">
                <a:solidFill>
                  <a:schemeClr val="bg1"/>
                </a:solidFill>
              </a:rPr>
              <a:t>The number of people receiving I/DD services continues to grow relative to growth of the Innovations Waiver - showing that while the </a:t>
            </a:r>
            <a:r>
              <a:rPr lang="en-US" sz="1200" b="1">
                <a:solidFill>
                  <a:schemeClr val="bg1"/>
                </a:solidFill>
              </a:rPr>
              <a:t>demand for services increases, access is also expanding. </a:t>
            </a:r>
            <a:endParaRPr lang="en-US" sz="1200" b="1">
              <a:solidFill>
                <a:schemeClr val="bg1"/>
              </a:solidFill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3A070D-A95F-E98E-DB7E-5B4CCE21BF05}"/>
              </a:ext>
            </a:extLst>
          </p:cNvPr>
          <p:cNvSpPr/>
          <p:nvPr/>
        </p:nvSpPr>
        <p:spPr>
          <a:xfrm>
            <a:off x="548640" y="2076399"/>
            <a:ext cx="1936519" cy="60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41A601-52E6-5ED8-6436-2014BD7F5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1F497D"/>
                </a:solidFill>
              </a:rPr>
              <a:t>Services Overview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E04600-607D-EF4C-0762-E6E80B5E3B5C}"/>
              </a:ext>
            </a:extLst>
          </p:cNvPr>
          <p:cNvSpPr txBox="1"/>
          <p:nvPr/>
        </p:nvSpPr>
        <p:spPr>
          <a:xfrm>
            <a:off x="396621" y="1927539"/>
            <a:ext cx="2395678" cy="2154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" b="1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Total Innovations Waiver Waitlist Count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258BB9-4196-613C-3707-5708C5CD5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7493" y="1884578"/>
            <a:ext cx="2872681" cy="21500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4E12833-C191-0CB7-1D04-20BC77DD10E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11" t="2086" r="1354"/>
          <a:stretch>
            <a:fillRect/>
          </a:stretch>
        </p:blipFill>
        <p:spPr>
          <a:xfrm>
            <a:off x="96719" y="1884578"/>
            <a:ext cx="2946387" cy="21565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B0B69BB-D122-0CAA-7EC8-AF4AD193CA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5992" y="1884670"/>
            <a:ext cx="2948158" cy="21579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35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64"/>
    </mc:Choice>
    <mc:Fallback xmlns="">
      <p:transition spd="slow" advTm="21864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A7C4D-9965-EC13-3E78-789094A74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6D344D2C-0A9F-C900-AEA6-90F272B0E4F4}"/>
              </a:ext>
            </a:extLst>
          </p:cNvPr>
          <p:cNvSpPr>
            <a:spLocks/>
          </p:cNvSpPr>
          <p:nvPr/>
        </p:nvSpPr>
        <p:spPr>
          <a:xfrm>
            <a:off x="5300146" y="857250"/>
            <a:ext cx="3843854" cy="515218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0B118ECB-C4DD-ADA0-A9D5-15E0ADF06246}"/>
              </a:ext>
            </a:extLst>
          </p:cNvPr>
          <p:cNvCxnSpPr>
            <a:cxnSpLocks/>
          </p:cNvCxnSpPr>
          <p:nvPr/>
        </p:nvCxnSpPr>
        <p:spPr>
          <a:xfrm>
            <a:off x="161785" y="1553780"/>
            <a:ext cx="4839251" cy="0"/>
          </a:xfrm>
          <a:prstGeom prst="line">
            <a:avLst/>
          </a:prstGeom>
          <a:noFill/>
          <a:ln w="28575" cap="flat" cmpd="sng" algn="ctr">
            <a:gradFill flip="none" rotWithShape="1">
              <a:gsLst>
                <a:gs pos="0">
                  <a:schemeClr val="accent3">
                    <a:lumMod val="75000"/>
                  </a:schemeClr>
                </a:gs>
                <a:gs pos="69000">
                  <a:schemeClr val="accent3">
                    <a:lumMod val="40000"/>
                    <a:lumOff val="60000"/>
                  </a:schemeClr>
                </a:gs>
                <a:gs pos="3400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  <a:prstDash val="solid"/>
          </a:ln>
          <a:effectLst/>
        </p:spPr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F94FCABB-4337-C878-9B95-C41AB62D2295}"/>
              </a:ext>
            </a:extLst>
          </p:cNvPr>
          <p:cNvSpPr/>
          <p:nvPr/>
        </p:nvSpPr>
        <p:spPr>
          <a:xfrm>
            <a:off x="5658424" y="2379930"/>
            <a:ext cx="3127298" cy="239757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214313" indent="-214313"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en-US" sz="1350" kern="100">
                <a:solidFill>
                  <a:srgbClr val="FFFFFF"/>
                </a:solidFill>
                <a:cs typeface="Times New Roman"/>
              </a:rPr>
              <a:t>The Innovations Waiver g</a:t>
            </a:r>
            <a:r>
              <a:rPr lang="en-US" sz="1350">
                <a:solidFill>
                  <a:srgbClr val="FFFFFF"/>
                </a:solidFill>
              </a:rPr>
              <a:t>ives people with I/DD the most services and support at home, in the community, and at work. It helps them live and do well in community settings</a:t>
            </a:r>
            <a:r>
              <a:rPr lang="en-US" altLang="en-US" sz="1350" kern="100">
                <a:solidFill>
                  <a:srgbClr val="FFFFFF"/>
                </a:solidFill>
                <a:cs typeface="Times New Roman"/>
              </a:rPr>
              <a:t>. </a:t>
            </a:r>
            <a:r>
              <a:rPr lang="en-US" sz="1350" kern="100">
                <a:solidFill>
                  <a:srgbClr val="FFFFFF"/>
                </a:solidFill>
                <a:cs typeface="Arial"/>
              </a:rPr>
              <a:t>The waiver offers person-centered plans made to fit each person’s needs.</a:t>
            </a:r>
            <a:endParaRPr lang="en-US" altLang="en-US" sz="1350" kern="100">
              <a:solidFill>
                <a:srgbClr val="FFFFFF"/>
              </a:solidFill>
              <a:cs typeface="Times New Roman"/>
            </a:endParaRPr>
          </a:p>
          <a:p>
            <a:pPr marL="214313" indent="-214313"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altLang="en-US" sz="1350" kern="100">
              <a:solidFill>
                <a:schemeClr val="bg1"/>
              </a:solidFill>
              <a:cs typeface="Times New Roman"/>
            </a:endParaRPr>
          </a:p>
          <a:p>
            <a:pPr marL="214313" indent="-214313"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en-US" sz="1350" kern="100">
                <a:solidFill>
                  <a:schemeClr val="bg1"/>
                </a:solidFill>
                <a:cs typeface="Times New Roman"/>
              </a:rPr>
              <a:t>There are not enough waiver slots to allow for everyone, which leads to a growing waitlist.</a:t>
            </a:r>
          </a:p>
          <a:p>
            <a:pPr marL="214313" indent="-214313"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altLang="en-US" sz="1350" kern="10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D1E59F-2945-CA5A-4C69-59860E955F00}"/>
              </a:ext>
            </a:extLst>
          </p:cNvPr>
          <p:cNvSpPr/>
          <p:nvPr/>
        </p:nvSpPr>
        <p:spPr>
          <a:xfrm>
            <a:off x="5795802" y="1250606"/>
            <a:ext cx="2852543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defTabSz="1300976">
              <a:lnSpc>
                <a:spcPct val="90000"/>
              </a:lnSpc>
              <a:spcBef>
                <a:spcPts val="75"/>
              </a:spcBef>
              <a:spcAft>
                <a:spcPts val="75"/>
              </a:spcAft>
            </a:pPr>
            <a:r>
              <a:rPr lang="en-US" sz="2400" b="1">
                <a:solidFill>
                  <a:srgbClr val="FFFFFF"/>
                </a:solidFill>
                <a:latin typeface="Arial"/>
                <a:cs typeface="Arial"/>
              </a:rPr>
              <a:t>Innovations Waiver</a:t>
            </a:r>
            <a:endParaRPr lang="en-US" altLang="en-US" sz="2400" b="1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A202F04-06B4-5FC7-6B19-725363B58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1F497D"/>
                </a:solidFill>
              </a:rPr>
              <a:t>Services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F2472E-467D-534F-48DE-F34AEAE774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11" t="2086" r="1354"/>
          <a:stretch>
            <a:fillRect/>
          </a:stretch>
        </p:blipFill>
        <p:spPr>
          <a:xfrm>
            <a:off x="257587" y="1911686"/>
            <a:ext cx="4743449" cy="3502776"/>
          </a:xfrm>
          <a:prstGeom prst="roundRect">
            <a:avLst>
              <a:gd name="adj" fmla="val 8652"/>
            </a:avLst>
          </a:prstGeom>
          <a:ln w="19050">
            <a:solidFill>
              <a:srgbClr val="1F497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281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740"/>
    </mc:Choice>
    <mc:Fallback xmlns="">
      <p:transition spd="slow" advTm="5374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31648-051B-F604-83CD-1AA24A946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2005725-86A0-3FE8-B0CC-4BF7E9C2004E}"/>
              </a:ext>
            </a:extLst>
          </p:cNvPr>
          <p:cNvSpPr/>
          <p:nvPr/>
        </p:nvSpPr>
        <p:spPr>
          <a:xfrm>
            <a:off x="1933802" y="1972135"/>
            <a:ext cx="1320513" cy="1288142"/>
          </a:xfrm>
          <a:prstGeom prst="ellipse">
            <a:avLst/>
          </a:prstGeom>
          <a:solidFill>
            <a:schemeClr val="bg1"/>
          </a:solidFill>
          <a:ln w="101600">
            <a:solidFill>
              <a:srgbClr val="74C2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b="1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1B08E4F-27B3-9CC6-053D-C2BCD3F4BCD8}"/>
              </a:ext>
            </a:extLst>
          </p:cNvPr>
          <p:cNvSpPr>
            <a:spLocks/>
          </p:cNvSpPr>
          <p:nvPr/>
        </p:nvSpPr>
        <p:spPr>
          <a:xfrm>
            <a:off x="5153926" y="857251"/>
            <a:ext cx="3998409" cy="5160464"/>
          </a:xfrm>
          <a:prstGeom prst="rect">
            <a:avLst/>
          </a:prstGeom>
          <a:solidFill>
            <a:srgbClr val="5284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F0954C1-5D95-1EBA-D704-A7E8AB004610}"/>
              </a:ext>
            </a:extLst>
          </p:cNvPr>
          <p:cNvSpPr/>
          <p:nvPr/>
        </p:nvSpPr>
        <p:spPr>
          <a:xfrm>
            <a:off x="6167441" y="2003779"/>
            <a:ext cx="2652445" cy="54989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</a:pPr>
            <a:r>
              <a:rPr lang="en-US" altLang="en-US" sz="1200" b="1">
                <a:solidFill>
                  <a:schemeClr val="bg1"/>
                </a:solidFill>
              </a:rPr>
              <a:t>At Beginning of Slot Assignment Process</a:t>
            </a:r>
          </a:p>
          <a:p>
            <a:pPr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</a:pPr>
            <a:r>
              <a:rPr lang="en-US" altLang="en-US" sz="1200">
                <a:solidFill>
                  <a:schemeClr val="bg1"/>
                </a:solidFill>
                <a:cs typeface="Arial"/>
              </a:rPr>
              <a:t>(Can last up to 90 days)</a:t>
            </a:r>
            <a:endParaRPr lang="en-US" altLang="en-US" sz="1200" b="1">
              <a:solidFill>
                <a:schemeClr val="bg1"/>
              </a:solidFill>
              <a:cs typeface="Arial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C5F7C81-7F49-01D9-27AC-2BF2103A84AF}"/>
              </a:ext>
            </a:extLst>
          </p:cNvPr>
          <p:cNvSpPr/>
          <p:nvPr/>
        </p:nvSpPr>
        <p:spPr>
          <a:xfrm>
            <a:off x="6169456" y="5379643"/>
            <a:ext cx="2582999" cy="1661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</a:pPr>
            <a:r>
              <a:rPr lang="en-US" altLang="en-US" sz="1200" b="1">
                <a:solidFill>
                  <a:schemeClr val="bg1"/>
                </a:solidFill>
              </a:rPr>
              <a:t>Inpatient and Transitioning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C559E72-1415-EE74-524B-D1AFD5671BFE}"/>
              </a:ext>
            </a:extLst>
          </p:cNvPr>
          <p:cNvSpPr/>
          <p:nvPr/>
        </p:nvSpPr>
        <p:spPr>
          <a:xfrm>
            <a:off x="5330304" y="1079658"/>
            <a:ext cx="3722256" cy="62324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defTabSz="1300976">
              <a:lnSpc>
                <a:spcPct val="90000"/>
              </a:lnSpc>
              <a:spcBef>
                <a:spcPts val="75"/>
              </a:spcBef>
              <a:spcAft>
                <a:spcPts val="75"/>
              </a:spcAft>
            </a:pPr>
            <a:r>
              <a:rPr lang="en-US" sz="1500" b="1">
                <a:solidFill>
                  <a:schemeClr val="bg1"/>
                </a:solidFill>
              </a:rPr>
              <a:t>Inactive Assigned Slots - Some Reasons Slots May be Assigned to Member but Inactive:</a:t>
            </a:r>
            <a:endParaRPr lang="en-US" altLang="en-US" sz="1500" b="1">
              <a:solidFill>
                <a:schemeClr val="bg1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5E524CC-3913-0171-59ED-852E16FBEBC2}"/>
              </a:ext>
            </a:extLst>
          </p:cNvPr>
          <p:cNvSpPr/>
          <p:nvPr/>
        </p:nvSpPr>
        <p:spPr>
          <a:xfrm>
            <a:off x="6169456" y="3501466"/>
            <a:ext cx="2744948" cy="3836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</a:pPr>
            <a:r>
              <a:rPr lang="en-US" altLang="en-US" sz="1200" b="1">
                <a:solidFill>
                  <a:schemeClr val="bg1"/>
                </a:solidFill>
              </a:rPr>
              <a:t>Deceased</a:t>
            </a:r>
          </a:p>
          <a:p>
            <a:pPr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</a:pPr>
            <a:r>
              <a:rPr lang="en-US" altLang="en-US" sz="1200">
                <a:solidFill>
                  <a:schemeClr val="bg1"/>
                </a:solidFill>
              </a:rPr>
              <a:t>(Slot Not Yet Reassigned)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2379CBB2-F95A-E15E-FB18-B37436991A1B}"/>
              </a:ext>
            </a:extLst>
          </p:cNvPr>
          <p:cNvCxnSpPr>
            <a:cxnSpLocks/>
          </p:cNvCxnSpPr>
          <p:nvPr/>
        </p:nvCxnSpPr>
        <p:spPr>
          <a:xfrm>
            <a:off x="134970" y="1593494"/>
            <a:ext cx="4839251" cy="0"/>
          </a:xfrm>
          <a:prstGeom prst="line">
            <a:avLst/>
          </a:prstGeom>
          <a:noFill/>
          <a:ln w="28575" cap="flat" cmpd="sng" algn="ctr">
            <a:gradFill flip="none" rotWithShape="1">
              <a:gsLst>
                <a:gs pos="0">
                  <a:schemeClr val="accent3">
                    <a:lumMod val="75000"/>
                  </a:schemeClr>
                </a:gs>
                <a:gs pos="69000">
                  <a:schemeClr val="accent3">
                    <a:lumMod val="40000"/>
                    <a:lumOff val="60000"/>
                  </a:schemeClr>
                </a:gs>
                <a:gs pos="3400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  <a:prstDash val="solid"/>
          </a:ln>
          <a:effectLst/>
        </p:spPr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B09767D-6778-E2E7-2BB1-484315D2CB1F}"/>
              </a:ext>
            </a:extLst>
          </p:cNvPr>
          <p:cNvGrpSpPr/>
          <p:nvPr/>
        </p:nvGrpSpPr>
        <p:grpSpPr>
          <a:xfrm>
            <a:off x="1906007" y="2338971"/>
            <a:ext cx="1376104" cy="538494"/>
            <a:chOff x="2485672" y="3906591"/>
            <a:chExt cx="1834805" cy="1410708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1EBDD9F-4B1A-BFA2-8F34-3A61042AC0BC}"/>
                </a:ext>
              </a:extLst>
            </p:cNvPr>
            <p:cNvSpPr/>
            <p:nvPr/>
          </p:nvSpPr>
          <p:spPr>
            <a:xfrm>
              <a:off x="2485672" y="4713170"/>
              <a:ext cx="1834805" cy="6041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1050" b="1">
                  <a:solidFill>
                    <a:schemeClr val="accent4">
                      <a:lumMod val="75000"/>
                    </a:schemeClr>
                  </a:solidFill>
                  <a:cs typeface="Arial" panose="020B0604020202020204" pitchFamily="34" charset="0"/>
                </a:rPr>
                <a:t>Total Waiver Slots</a:t>
              </a:r>
            </a:p>
            <a:p>
              <a:pPr algn="ctr" defTabSz="685800">
                <a:defRPr/>
              </a:pPr>
              <a:endParaRPr lang="en-US" sz="375" b="1">
                <a:solidFill>
                  <a:schemeClr val="accent4">
                    <a:lumMod val="7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08B8E5D-7E11-756F-63DD-914A34C8FBA2}"/>
                </a:ext>
              </a:extLst>
            </p:cNvPr>
            <p:cNvSpPr txBox="1"/>
            <p:nvPr/>
          </p:nvSpPr>
          <p:spPr>
            <a:xfrm>
              <a:off x="2706951" y="3906591"/>
              <a:ext cx="1392246" cy="967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en-US" b="1">
                  <a:solidFill>
                    <a:schemeClr val="accent4">
                      <a:lumMod val="75000"/>
                    </a:schemeClr>
                  </a:solidFill>
                  <a:cs typeface="Arial" panose="020B0604020202020204" pitchFamily="34" charset="0"/>
                </a:rPr>
                <a:t>14,736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6E2DC7F-64EB-257A-4990-B68DBF923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60315" y="3306587"/>
            <a:ext cx="4667491" cy="283298"/>
            <a:chOff x="1611637" y="1832206"/>
            <a:chExt cx="9023338" cy="584060"/>
          </a:xfrm>
        </p:grpSpPr>
        <p:cxnSp>
          <p:nvCxnSpPr>
            <p:cNvPr id="50" name="AutoShape 5">
              <a:extLst>
                <a:ext uri="{FF2B5EF4-FFF2-40B4-BE49-F238E27FC236}">
                  <a16:creationId xmlns:a16="http://schemas.microsoft.com/office/drawing/2014/main" id="{5FE5F998-DA92-4500-DC57-A71D5C7FDF0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3575441" y="-131596"/>
              <a:ext cx="584059" cy="4511668"/>
            </a:xfrm>
            <a:prstGeom prst="bentConnector3">
              <a:avLst>
                <a:gd name="adj1" fmla="val 50000"/>
              </a:avLst>
            </a:prstGeom>
            <a:noFill/>
            <a:ln w="19050" cap="rnd" cmpd="sng" algn="ctr">
              <a:solidFill>
                <a:srgbClr val="41ABA6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AutoShape 9">
              <a:extLst>
                <a:ext uri="{FF2B5EF4-FFF2-40B4-BE49-F238E27FC236}">
                  <a16:creationId xmlns:a16="http://schemas.microsoft.com/office/drawing/2014/main" id="{3C58C75D-7D8E-FABE-94FD-3EEA89FDCA2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8087110" y="-131598"/>
              <a:ext cx="584059" cy="4511670"/>
            </a:xfrm>
            <a:prstGeom prst="bentConnector3">
              <a:avLst>
                <a:gd name="adj1" fmla="val 50000"/>
              </a:avLst>
            </a:prstGeom>
            <a:noFill/>
            <a:ln w="19050" cap="rnd" cmpd="sng" algn="ctr">
              <a:solidFill>
                <a:srgbClr val="41ABA6"/>
              </a:solidFill>
              <a:prstDash val="sysDot"/>
              <a:headEnd type="none" w="med" len="med"/>
              <a:tailEnd type="none" w="med" len="med"/>
            </a:ln>
            <a:effectLst/>
          </p:spPr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0D612750-CF46-13F6-92D4-2880A4E6BD95}"/>
              </a:ext>
            </a:extLst>
          </p:cNvPr>
          <p:cNvSpPr/>
          <p:nvPr/>
        </p:nvSpPr>
        <p:spPr>
          <a:xfrm>
            <a:off x="4616446" y="3649733"/>
            <a:ext cx="124643" cy="30680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C3C8152-D133-282A-97E4-1E234EEFC4F7}"/>
              </a:ext>
            </a:extLst>
          </p:cNvPr>
          <p:cNvSpPr/>
          <p:nvPr/>
        </p:nvSpPr>
        <p:spPr>
          <a:xfrm>
            <a:off x="260313" y="3649733"/>
            <a:ext cx="4356133" cy="30680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2AACB0E-C96C-328F-A236-5D8B40027A97}"/>
              </a:ext>
            </a:extLst>
          </p:cNvPr>
          <p:cNvSpPr/>
          <p:nvPr/>
        </p:nvSpPr>
        <p:spPr>
          <a:xfrm>
            <a:off x="4733830" y="3649732"/>
            <a:ext cx="193976" cy="3068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accent2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DFB92D7-ED63-2084-82B7-545C9C3C2FEA}"/>
              </a:ext>
            </a:extLst>
          </p:cNvPr>
          <p:cNvSpPr txBox="1"/>
          <p:nvPr/>
        </p:nvSpPr>
        <p:spPr>
          <a:xfrm>
            <a:off x="663557" y="4023686"/>
            <a:ext cx="3481858" cy="1044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rgbClr val="558ED5"/>
                </a:solidFill>
              </a:rPr>
              <a:t>Active Slots 		14,188</a:t>
            </a:r>
          </a:p>
          <a:p>
            <a:r>
              <a:rPr lang="en-US" sz="1350" b="1" dirty="0">
                <a:solidFill>
                  <a:srgbClr val="8EB4E3"/>
                </a:solidFill>
              </a:rPr>
              <a:t>Remaining Reserve Slots                     51</a:t>
            </a:r>
          </a:p>
          <a:p>
            <a:r>
              <a:rPr lang="en-US" sz="1350" b="1" dirty="0">
                <a:solidFill>
                  <a:schemeClr val="accent2"/>
                </a:solidFill>
              </a:rPr>
              <a:t>Inactive Assigned Slots                      497</a:t>
            </a:r>
          </a:p>
          <a:p>
            <a:endParaRPr lang="en-US" sz="788" b="1" dirty="0">
              <a:solidFill>
                <a:srgbClr val="41ABA6"/>
              </a:solidFill>
            </a:endParaRPr>
          </a:p>
          <a:p>
            <a:r>
              <a:rPr lang="en-US" sz="1350" b="1" u="sng" dirty="0">
                <a:solidFill>
                  <a:srgbClr val="41ABA6"/>
                </a:solidFill>
              </a:rPr>
              <a:t>Total</a:t>
            </a:r>
            <a:r>
              <a:rPr lang="en-US" sz="1350" b="1" dirty="0">
                <a:solidFill>
                  <a:srgbClr val="41ABA6"/>
                </a:solidFill>
              </a:rPr>
              <a:t> Waiver Slots</a:t>
            </a:r>
            <a:r>
              <a:rPr lang="en-US" sz="1350" b="1" dirty="0">
                <a:solidFill>
                  <a:schemeClr val="accent2"/>
                </a:solidFill>
              </a:rPr>
              <a:t>		</a:t>
            </a:r>
            <a:r>
              <a:rPr lang="en-US" sz="1350" b="1" dirty="0">
                <a:solidFill>
                  <a:srgbClr val="41ABA6"/>
                </a:solidFill>
              </a:rPr>
              <a:t>14,736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1CE22EBD-D7A1-30CD-1D6B-496149F470BB}"/>
              </a:ext>
            </a:extLst>
          </p:cNvPr>
          <p:cNvCxnSpPr>
            <a:cxnSpLocks/>
          </p:cNvCxnSpPr>
          <p:nvPr/>
        </p:nvCxnSpPr>
        <p:spPr>
          <a:xfrm>
            <a:off x="3366128" y="4737033"/>
            <a:ext cx="693420" cy="0"/>
          </a:xfrm>
          <a:prstGeom prst="line">
            <a:avLst/>
          </a:prstGeom>
          <a:ln w="28575">
            <a:solidFill>
              <a:srgbClr val="41AB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 84">
            <a:extLst>
              <a:ext uri="{FF2B5EF4-FFF2-40B4-BE49-F238E27FC236}">
                <a16:creationId xmlns:a16="http://schemas.microsoft.com/office/drawing/2014/main" id="{80932642-3D58-8C24-FA54-84E9A687FB25}"/>
              </a:ext>
            </a:extLst>
          </p:cNvPr>
          <p:cNvSpPr/>
          <p:nvPr/>
        </p:nvSpPr>
        <p:spPr>
          <a:xfrm>
            <a:off x="6169916" y="4357454"/>
            <a:ext cx="2744948" cy="54989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</a:pPr>
            <a:r>
              <a:rPr lang="en-US" altLang="en-US" sz="1200" b="1">
                <a:solidFill>
                  <a:schemeClr val="bg1"/>
                </a:solidFill>
              </a:rPr>
              <a:t>In Institutional Setting </a:t>
            </a:r>
          </a:p>
          <a:p>
            <a:pPr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</a:pPr>
            <a:r>
              <a:rPr lang="en-US" altLang="en-US" sz="1200">
                <a:solidFill>
                  <a:schemeClr val="bg1"/>
                </a:solidFill>
              </a:rPr>
              <a:t>(Assigned Slot Temporarily Held at Member's Request)</a:t>
            </a:r>
            <a:endParaRPr lang="en-US" altLang="en-US" sz="1200">
              <a:solidFill>
                <a:schemeClr val="bg1"/>
              </a:solidFill>
              <a:cs typeface="Arial"/>
            </a:endParaRPr>
          </a:p>
        </p:txBody>
      </p:sp>
      <p:grpSp>
        <p:nvGrpSpPr>
          <p:cNvPr id="95" name="Group 95">
            <a:extLst>
              <a:ext uri="{FF2B5EF4-FFF2-40B4-BE49-F238E27FC236}">
                <a16:creationId xmlns:a16="http://schemas.microsoft.com/office/drawing/2014/main" id="{D9032690-F31A-63F6-17ED-4DA6734A4A9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652601" y="1952674"/>
            <a:ext cx="381383" cy="380489"/>
            <a:chOff x="2402" y="1720"/>
            <a:chExt cx="426" cy="425"/>
          </a:xfrm>
          <a:solidFill>
            <a:srgbClr val="FFFFFF"/>
          </a:solidFill>
        </p:grpSpPr>
        <p:sp>
          <p:nvSpPr>
            <p:cNvPr id="96" name="Freeform 96">
              <a:extLst>
                <a:ext uri="{FF2B5EF4-FFF2-40B4-BE49-F238E27FC236}">
                  <a16:creationId xmlns:a16="http://schemas.microsoft.com/office/drawing/2014/main" id="{FFCCCC2B-7449-2036-00EE-F4F8A64B8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2" y="1755"/>
              <a:ext cx="426" cy="390"/>
            </a:xfrm>
            <a:custGeom>
              <a:avLst/>
              <a:gdLst>
                <a:gd name="T0" fmla="*/ 282 w 288"/>
                <a:gd name="T1" fmla="*/ 264 h 264"/>
                <a:gd name="T2" fmla="*/ 6 w 288"/>
                <a:gd name="T3" fmla="*/ 264 h 264"/>
                <a:gd name="T4" fmla="*/ 0 w 288"/>
                <a:gd name="T5" fmla="*/ 258 h 264"/>
                <a:gd name="T6" fmla="*/ 0 w 288"/>
                <a:gd name="T7" fmla="*/ 6 h 264"/>
                <a:gd name="T8" fmla="*/ 6 w 288"/>
                <a:gd name="T9" fmla="*/ 0 h 264"/>
                <a:gd name="T10" fmla="*/ 54 w 288"/>
                <a:gd name="T11" fmla="*/ 0 h 264"/>
                <a:gd name="T12" fmla="*/ 60 w 288"/>
                <a:gd name="T13" fmla="*/ 6 h 264"/>
                <a:gd name="T14" fmla="*/ 54 w 288"/>
                <a:gd name="T15" fmla="*/ 12 h 264"/>
                <a:gd name="T16" fmla="*/ 12 w 288"/>
                <a:gd name="T17" fmla="*/ 12 h 264"/>
                <a:gd name="T18" fmla="*/ 12 w 288"/>
                <a:gd name="T19" fmla="*/ 252 h 264"/>
                <a:gd name="T20" fmla="*/ 276 w 288"/>
                <a:gd name="T21" fmla="*/ 252 h 264"/>
                <a:gd name="T22" fmla="*/ 276 w 288"/>
                <a:gd name="T23" fmla="*/ 12 h 264"/>
                <a:gd name="T24" fmla="*/ 234 w 288"/>
                <a:gd name="T25" fmla="*/ 12 h 264"/>
                <a:gd name="T26" fmla="*/ 228 w 288"/>
                <a:gd name="T27" fmla="*/ 6 h 264"/>
                <a:gd name="T28" fmla="*/ 234 w 288"/>
                <a:gd name="T29" fmla="*/ 0 h 264"/>
                <a:gd name="T30" fmla="*/ 282 w 288"/>
                <a:gd name="T31" fmla="*/ 0 h 264"/>
                <a:gd name="T32" fmla="*/ 288 w 288"/>
                <a:gd name="T33" fmla="*/ 6 h 264"/>
                <a:gd name="T34" fmla="*/ 288 w 288"/>
                <a:gd name="T35" fmla="*/ 258 h 264"/>
                <a:gd name="T36" fmla="*/ 282 w 288"/>
                <a:gd name="T37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8" h="264">
                  <a:moveTo>
                    <a:pt x="282" y="264"/>
                  </a:moveTo>
                  <a:cubicBezTo>
                    <a:pt x="6" y="264"/>
                    <a:pt x="6" y="264"/>
                    <a:pt x="6" y="264"/>
                  </a:cubicBezTo>
                  <a:cubicBezTo>
                    <a:pt x="3" y="264"/>
                    <a:pt x="0" y="262"/>
                    <a:pt x="0" y="25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0" y="3"/>
                    <a:pt x="60" y="6"/>
                  </a:cubicBezTo>
                  <a:cubicBezTo>
                    <a:pt x="60" y="10"/>
                    <a:pt x="58" y="12"/>
                    <a:pt x="54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252"/>
                    <a:pt x="12" y="252"/>
                    <a:pt x="12" y="252"/>
                  </a:cubicBezTo>
                  <a:cubicBezTo>
                    <a:pt x="276" y="252"/>
                    <a:pt x="276" y="252"/>
                    <a:pt x="276" y="252"/>
                  </a:cubicBezTo>
                  <a:cubicBezTo>
                    <a:pt x="276" y="12"/>
                    <a:pt x="276" y="12"/>
                    <a:pt x="276" y="12"/>
                  </a:cubicBezTo>
                  <a:cubicBezTo>
                    <a:pt x="234" y="12"/>
                    <a:pt x="234" y="12"/>
                    <a:pt x="234" y="12"/>
                  </a:cubicBezTo>
                  <a:cubicBezTo>
                    <a:pt x="231" y="12"/>
                    <a:pt x="228" y="10"/>
                    <a:pt x="228" y="6"/>
                  </a:cubicBezTo>
                  <a:cubicBezTo>
                    <a:pt x="228" y="3"/>
                    <a:pt x="231" y="0"/>
                    <a:pt x="234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286" y="0"/>
                    <a:pt x="288" y="3"/>
                    <a:pt x="288" y="6"/>
                  </a:cubicBezTo>
                  <a:cubicBezTo>
                    <a:pt x="288" y="258"/>
                    <a:pt x="288" y="258"/>
                    <a:pt x="288" y="258"/>
                  </a:cubicBezTo>
                  <a:cubicBezTo>
                    <a:pt x="288" y="262"/>
                    <a:pt x="286" y="264"/>
                    <a:pt x="282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97" name="Freeform 97">
              <a:extLst>
                <a:ext uri="{FF2B5EF4-FFF2-40B4-BE49-F238E27FC236}">
                  <a16:creationId xmlns:a16="http://schemas.microsoft.com/office/drawing/2014/main" id="{9AD63FF9-FA9D-B12A-0ED5-6630F16B01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3" y="1720"/>
              <a:ext cx="71" cy="88"/>
            </a:xfrm>
            <a:custGeom>
              <a:avLst/>
              <a:gdLst>
                <a:gd name="T0" fmla="*/ 42 w 48"/>
                <a:gd name="T1" fmla="*/ 60 h 60"/>
                <a:gd name="T2" fmla="*/ 6 w 48"/>
                <a:gd name="T3" fmla="*/ 60 h 60"/>
                <a:gd name="T4" fmla="*/ 0 w 48"/>
                <a:gd name="T5" fmla="*/ 54 h 60"/>
                <a:gd name="T6" fmla="*/ 0 w 48"/>
                <a:gd name="T7" fmla="*/ 6 h 60"/>
                <a:gd name="T8" fmla="*/ 6 w 48"/>
                <a:gd name="T9" fmla="*/ 0 h 60"/>
                <a:gd name="T10" fmla="*/ 42 w 48"/>
                <a:gd name="T11" fmla="*/ 0 h 60"/>
                <a:gd name="T12" fmla="*/ 48 w 48"/>
                <a:gd name="T13" fmla="*/ 6 h 60"/>
                <a:gd name="T14" fmla="*/ 48 w 48"/>
                <a:gd name="T15" fmla="*/ 54 h 60"/>
                <a:gd name="T16" fmla="*/ 42 w 48"/>
                <a:gd name="T17" fmla="*/ 60 h 60"/>
                <a:gd name="T18" fmla="*/ 12 w 48"/>
                <a:gd name="T19" fmla="*/ 48 h 60"/>
                <a:gd name="T20" fmla="*/ 36 w 48"/>
                <a:gd name="T21" fmla="*/ 48 h 60"/>
                <a:gd name="T22" fmla="*/ 36 w 48"/>
                <a:gd name="T23" fmla="*/ 12 h 60"/>
                <a:gd name="T24" fmla="*/ 12 w 48"/>
                <a:gd name="T25" fmla="*/ 12 h 60"/>
                <a:gd name="T26" fmla="*/ 12 w 48"/>
                <a:gd name="T27" fmla="*/ 4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60">
                  <a:moveTo>
                    <a:pt x="42" y="60"/>
                  </a:moveTo>
                  <a:cubicBezTo>
                    <a:pt x="6" y="60"/>
                    <a:pt x="6" y="60"/>
                    <a:pt x="6" y="60"/>
                  </a:cubicBezTo>
                  <a:cubicBezTo>
                    <a:pt x="3" y="60"/>
                    <a:pt x="0" y="58"/>
                    <a:pt x="0" y="5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0"/>
                    <a:pt x="48" y="3"/>
                    <a:pt x="48" y="6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58"/>
                    <a:pt x="46" y="60"/>
                    <a:pt x="42" y="60"/>
                  </a:cubicBezTo>
                  <a:close/>
                  <a:moveTo>
                    <a:pt x="12" y="48"/>
                  </a:moveTo>
                  <a:cubicBezTo>
                    <a:pt x="36" y="48"/>
                    <a:pt x="36" y="48"/>
                    <a:pt x="36" y="48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98" name="Freeform 98">
              <a:extLst>
                <a:ext uri="{FF2B5EF4-FFF2-40B4-BE49-F238E27FC236}">
                  <a16:creationId xmlns:a16="http://schemas.microsoft.com/office/drawing/2014/main" id="{49D03BC3-BCD3-FAD7-1C33-DE327C4716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86" y="1720"/>
              <a:ext cx="71" cy="88"/>
            </a:xfrm>
            <a:custGeom>
              <a:avLst/>
              <a:gdLst>
                <a:gd name="T0" fmla="*/ 42 w 48"/>
                <a:gd name="T1" fmla="*/ 60 h 60"/>
                <a:gd name="T2" fmla="*/ 6 w 48"/>
                <a:gd name="T3" fmla="*/ 60 h 60"/>
                <a:gd name="T4" fmla="*/ 0 w 48"/>
                <a:gd name="T5" fmla="*/ 54 h 60"/>
                <a:gd name="T6" fmla="*/ 0 w 48"/>
                <a:gd name="T7" fmla="*/ 6 h 60"/>
                <a:gd name="T8" fmla="*/ 6 w 48"/>
                <a:gd name="T9" fmla="*/ 0 h 60"/>
                <a:gd name="T10" fmla="*/ 42 w 48"/>
                <a:gd name="T11" fmla="*/ 0 h 60"/>
                <a:gd name="T12" fmla="*/ 48 w 48"/>
                <a:gd name="T13" fmla="*/ 6 h 60"/>
                <a:gd name="T14" fmla="*/ 48 w 48"/>
                <a:gd name="T15" fmla="*/ 54 h 60"/>
                <a:gd name="T16" fmla="*/ 42 w 48"/>
                <a:gd name="T17" fmla="*/ 60 h 60"/>
                <a:gd name="T18" fmla="*/ 12 w 48"/>
                <a:gd name="T19" fmla="*/ 48 h 60"/>
                <a:gd name="T20" fmla="*/ 36 w 48"/>
                <a:gd name="T21" fmla="*/ 48 h 60"/>
                <a:gd name="T22" fmla="*/ 36 w 48"/>
                <a:gd name="T23" fmla="*/ 12 h 60"/>
                <a:gd name="T24" fmla="*/ 12 w 48"/>
                <a:gd name="T25" fmla="*/ 12 h 60"/>
                <a:gd name="T26" fmla="*/ 12 w 48"/>
                <a:gd name="T27" fmla="*/ 4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60">
                  <a:moveTo>
                    <a:pt x="42" y="60"/>
                  </a:moveTo>
                  <a:cubicBezTo>
                    <a:pt x="6" y="60"/>
                    <a:pt x="6" y="60"/>
                    <a:pt x="6" y="60"/>
                  </a:cubicBezTo>
                  <a:cubicBezTo>
                    <a:pt x="3" y="60"/>
                    <a:pt x="0" y="58"/>
                    <a:pt x="0" y="5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0"/>
                    <a:pt x="48" y="3"/>
                    <a:pt x="48" y="6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58"/>
                    <a:pt x="46" y="60"/>
                    <a:pt x="42" y="60"/>
                  </a:cubicBezTo>
                  <a:close/>
                  <a:moveTo>
                    <a:pt x="12" y="48"/>
                  </a:moveTo>
                  <a:cubicBezTo>
                    <a:pt x="36" y="48"/>
                    <a:pt x="36" y="48"/>
                    <a:pt x="36" y="48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99" name="Freeform 99">
              <a:extLst>
                <a:ext uri="{FF2B5EF4-FFF2-40B4-BE49-F238E27FC236}">
                  <a16:creationId xmlns:a16="http://schemas.microsoft.com/office/drawing/2014/main" id="{E2C23214-5CCD-BD2F-E291-0B810B050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6" y="1755"/>
              <a:ext cx="178" cy="18"/>
            </a:xfrm>
            <a:custGeom>
              <a:avLst/>
              <a:gdLst>
                <a:gd name="T0" fmla="*/ 114 w 120"/>
                <a:gd name="T1" fmla="*/ 12 h 12"/>
                <a:gd name="T2" fmla="*/ 6 w 120"/>
                <a:gd name="T3" fmla="*/ 12 h 12"/>
                <a:gd name="T4" fmla="*/ 0 w 120"/>
                <a:gd name="T5" fmla="*/ 6 h 12"/>
                <a:gd name="T6" fmla="*/ 6 w 120"/>
                <a:gd name="T7" fmla="*/ 0 h 12"/>
                <a:gd name="T8" fmla="*/ 114 w 120"/>
                <a:gd name="T9" fmla="*/ 0 h 12"/>
                <a:gd name="T10" fmla="*/ 120 w 120"/>
                <a:gd name="T11" fmla="*/ 6 h 12"/>
                <a:gd name="T12" fmla="*/ 114 w 12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2">
                  <a:moveTo>
                    <a:pt x="11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8" y="0"/>
                    <a:pt x="120" y="3"/>
                    <a:pt x="120" y="6"/>
                  </a:cubicBezTo>
                  <a:cubicBezTo>
                    <a:pt x="120" y="10"/>
                    <a:pt x="118" y="12"/>
                    <a:pt x="11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00" name="Freeform 100">
              <a:extLst>
                <a:ext uri="{FF2B5EF4-FFF2-40B4-BE49-F238E27FC236}">
                  <a16:creationId xmlns:a16="http://schemas.microsoft.com/office/drawing/2014/main" id="{E7E1DAE3-F16E-FCEB-4964-AA8438DE4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2" y="1844"/>
              <a:ext cx="426" cy="18"/>
            </a:xfrm>
            <a:custGeom>
              <a:avLst/>
              <a:gdLst>
                <a:gd name="T0" fmla="*/ 282 w 288"/>
                <a:gd name="T1" fmla="*/ 12 h 12"/>
                <a:gd name="T2" fmla="*/ 6 w 288"/>
                <a:gd name="T3" fmla="*/ 12 h 12"/>
                <a:gd name="T4" fmla="*/ 0 w 288"/>
                <a:gd name="T5" fmla="*/ 6 h 12"/>
                <a:gd name="T6" fmla="*/ 6 w 288"/>
                <a:gd name="T7" fmla="*/ 0 h 12"/>
                <a:gd name="T8" fmla="*/ 282 w 288"/>
                <a:gd name="T9" fmla="*/ 0 h 12"/>
                <a:gd name="T10" fmla="*/ 288 w 288"/>
                <a:gd name="T11" fmla="*/ 6 h 12"/>
                <a:gd name="T12" fmla="*/ 282 w 288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12">
                  <a:moveTo>
                    <a:pt x="282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286" y="0"/>
                    <a:pt x="288" y="3"/>
                    <a:pt x="288" y="6"/>
                  </a:cubicBezTo>
                  <a:cubicBezTo>
                    <a:pt x="288" y="10"/>
                    <a:pt x="286" y="12"/>
                    <a:pt x="28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01" name="Freeform 101">
              <a:extLst>
                <a:ext uri="{FF2B5EF4-FFF2-40B4-BE49-F238E27FC236}">
                  <a16:creationId xmlns:a16="http://schemas.microsoft.com/office/drawing/2014/main" id="{AFCB181A-4069-57BB-D5AD-62FC718D99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2" y="1916"/>
              <a:ext cx="51" cy="149"/>
            </a:xfrm>
            <a:custGeom>
              <a:avLst/>
              <a:gdLst>
                <a:gd name="T0" fmla="*/ 28 w 34"/>
                <a:gd name="T1" fmla="*/ 0 h 101"/>
                <a:gd name="T2" fmla="*/ 27 w 34"/>
                <a:gd name="T3" fmla="*/ 0 h 101"/>
                <a:gd name="T4" fmla="*/ 21 w 34"/>
                <a:gd name="T5" fmla="*/ 1 h 101"/>
                <a:gd name="T6" fmla="*/ 5 w 34"/>
                <a:gd name="T7" fmla="*/ 7 h 101"/>
                <a:gd name="T8" fmla="*/ 0 w 34"/>
                <a:gd name="T9" fmla="*/ 12 h 101"/>
                <a:gd name="T10" fmla="*/ 6 w 34"/>
                <a:gd name="T11" fmla="*/ 18 h 101"/>
                <a:gd name="T12" fmla="*/ 9 w 34"/>
                <a:gd name="T13" fmla="*/ 18 h 101"/>
                <a:gd name="T14" fmla="*/ 21 w 34"/>
                <a:gd name="T15" fmla="*/ 13 h 101"/>
                <a:gd name="T16" fmla="*/ 21 w 34"/>
                <a:gd name="T17" fmla="*/ 95 h 101"/>
                <a:gd name="T18" fmla="*/ 28 w 34"/>
                <a:gd name="T19" fmla="*/ 101 h 101"/>
                <a:gd name="T20" fmla="*/ 34 w 34"/>
                <a:gd name="T21" fmla="*/ 95 h 101"/>
                <a:gd name="T22" fmla="*/ 34 w 34"/>
                <a:gd name="T23" fmla="*/ 6 h 101"/>
                <a:gd name="T24" fmla="*/ 28 w 34"/>
                <a:gd name="T2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101">
                  <a:moveTo>
                    <a:pt x="28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5" y="0"/>
                    <a:pt x="23" y="0"/>
                    <a:pt x="21" y="1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2" y="8"/>
                    <a:pt x="0" y="10"/>
                    <a:pt x="0" y="12"/>
                  </a:cubicBezTo>
                  <a:cubicBezTo>
                    <a:pt x="0" y="15"/>
                    <a:pt x="3" y="18"/>
                    <a:pt x="6" y="18"/>
                  </a:cubicBezTo>
                  <a:cubicBezTo>
                    <a:pt x="7" y="18"/>
                    <a:pt x="8" y="18"/>
                    <a:pt x="9" y="18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21" y="98"/>
                    <a:pt x="24" y="101"/>
                    <a:pt x="28" y="101"/>
                  </a:cubicBezTo>
                  <a:cubicBezTo>
                    <a:pt x="31" y="101"/>
                    <a:pt x="34" y="99"/>
                    <a:pt x="34" y="95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2"/>
                    <a:pt x="31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 kern="0">
                <a:solidFill>
                  <a:schemeClr val="tx2"/>
                </a:solidFill>
                <a:cs typeface="Arial" charset="0"/>
              </a:endParaRPr>
            </a:p>
          </p:txBody>
        </p:sp>
      </p:grpSp>
      <p:pic>
        <p:nvPicPr>
          <p:cNvPr id="103" name="Graphic 102" descr="Continuous Improvement with solid fill">
            <a:extLst>
              <a:ext uri="{FF2B5EF4-FFF2-40B4-BE49-F238E27FC236}">
                <a16:creationId xmlns:a16="http://schemas.microsoft.com/office/drawing/2014/main" id="{AFC2D967-6327-BA6F-0E93-BBE9A2A8BF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97249" y="5246787"/>
            <a:ext cx="492086" cy="492086"/>
          </a:xfrm>
          <a:prstGeom prst="rect">
            <a:avLst/>
          </a:prstGeom>
        </p:spPr>
      </p:pic>
      <p:grpSp>
        <p:nvGrpSpPr>
          <p:cNvPr id="104" name="Group 139">
            <a:extLst>
              <a:ext uri="{FF2B5EF4-FFF2-40B4-BE49-F238E27FC236}">
                <a16:creationId xmlns:a16="http://schemas.microsoft.com/office/drawing/2014/main" id="{73C94798-3B55-5469-8073-D4D6ECA1312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696453" y="3483458"/>
            <a:ext cx="380489" cy="380489"/>
            <a:chOff x="4479" y="1723"/>
            <a:chExt cx="426" cy="426"/>
          </a:xfrm>
          <a:solidFill>
            <a:srgbClr val="FFFFFF"/>
          </a:solidFill>
        </p:grpSpPr>
        <p:sp>
          <p:nvSpPr>
            <p:cNvPr id="105" name="Freeform 140">
              <a:extLst>
                <a:ext uri="{FF2B5EF4-FFF2-40B4-BE49-F238E27FC236}">
                  <a16:creationId xmlns:a16="http://schemas.microsoft.com/office/drawing/2014/main" id="{9263C6AA-2AF5-ED9C-E145-0B3186D67B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92" y="1936"/>
              <a:ext cx="213" cy="213"/>
            </a:xfrm>
            <a:custGeom>
              <a:avLst/>
              <a:gdLst>
                <a:gd name="T0" fmla="*/ 6 w 144"/>
                <a:gd name="T1" fmla="*/ 144 h 144"/>
                <a:gd name="T2" fmla="*/ 2 w 144"/>
                <a:gd name="T3" fmla="*/ 143 h 144"/>
                <a:gd name="T4" fmla="*/ 1 w 144"/>
                <a:gd name="T5" fmla="*/ 137 h 144"/>
                <a:gd name="T6" fmla="*/ 13 w 144"/>
                <a:gd name="T7" fmla="*/ 95 h 144"/>
                <a:gd name="T8" fmla="*/ 14 w 144"/>
                <a:gd name="T9" fmla="*/ 92 h 144"/>
                <a:gd name="T10" fmla="*/ 104 w 144"/>
                <a:gd name="T11" fmla="*/ 2 h 144"/>
                <a:gd name="T12" fmla="*/ 113 w 144"/>
                <a:gd name="T13" fmla="*/ 2 h 144"/>
                <a:gd name="T14" fmla="*/ 143 w 144"/>
                <a:gd name="T15" fmla="*/ 32 h 144"/>
                <a:gd name="T16" fmla="*/ 144 w 144"/>
                <a:gd name="T17" fmla="*/ 36 h 144"/>
                <a:gd name="T18" fmla="*/ 143 w 144"/>
                <a:gd name="T19" fmla="*/ 41 h 144"/>
                <a:gd name="T20" fmla="*/ 53 w 144"/>
                <a:gd name="T21" fmla="*/ 131 h 144"/>
                <a:gd name="T22" fmla="*/ 50 w 144"/>
                <a:gd name="T23" fmla="*/ 132 h 144"/>
                <a:gd name="T24" fmla="*/ 8 w 144"/>
                <a:gd name="T25" fmla="*/ 144 h 144"/>
                <a:gd name="T26" fmla="*/ 6 w 144"/>
                <a:gd name="T27" fmla="*/ 144 h 144"/>
                <a:gd name="T28" fmla="*/ 24 w 144"/>
                <a:gd name="T29" fmla="*/ 100 h 144"/>
                <a:gd name="T30" fmla="*/ 15 w 144"/>
                <a:gd name="T31" fmla="*/ 130 h 144"/>
                <a:gd name="T32" fmla="*/ 45 w 144"/>
                <a:gd name="T33" fmla="*/ 121 h 144"/>
                <a:gd name="T34" fmla="*/ 130 w 144"/>
                <a:gd name="T35" fmla="*/ 36 h 144"/>
                <a:gd name="T36" fmla="*/ 108 w 144"/>
                <a:gd name="T37" fmla="*/ 15 h 144"/>
                <a:gd name="T38" fmla="*/ 24 w 144"/>
                <a:gd name="T39" fmla="*/ 100 h 144"/>
                <a:gd name="T40" fmla="*/ 48 w 144"/>
                <a:gd name="T41" fmla="*/ 126 h 144"/>
                <a:gd name="T42" fmla="*/ 48 w 144"/>
                <a:gd name="T43" fmla="*/ 12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44">
                  <a:moveTo>
                    <a:pt x="6" y="144"/>
                  </a:moveTo>
                  <a:cubicBezTo>
                    <a:pt x="5" y="144"/>
                    <a:pt x="3" y="144"/>
                    <a:pt x="2" y="143"/>
                  </a:cubicBezTo>
                  <a:cubicBezTo>
                    <a:pt x="1" y="141"/>
                    <a:pt x="0" y="139"/>
                    <a:pt x="1" y="137"/>
                  </a:cubicBezTo>
                  <a:cubicBezTo>
                    <a:pt x="13" y="95"/>
                    <a:pt x="13" y="95"/>
                    <a:pt x="13" y="95"/>
                  </a:cubicBezTo>
                  <a:cubicBezTo>
                    <a:pt x="13" y="94"/>
                    <a:pt x="13" y="93"/>
                    <a:pt x="14" y="92"/>
                  </a:cubicBezTo>
                  <a:cubicBezTo>
                    <a:pt x="104" y="2"/>
                    <a:pt x="104" y="2"/>
                    <a:pt x="104" y="2"/>
                  </a:cubicBezTo>
                  <a:cubicBezTo>
                    <a:pt x="107" y="0"/>
                    <a:pt x="110" y="0"/>
                    <a:pt x="113" y="2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44" y="33"/>
                    <a:pt x="144" y="35"/>
                    <a:pt x="144" y="36"/>
                  </a:cubicBezTo>
                  <a:cubicBezTo>
                    <a:pt x="144" y="38"/>
                    <a:pt x="144" y="40"/>
                    <a:pt x="143" y="41"/>
                  </a:cubicBezTo>
                  <a:cubicBezTo>
                    <a:pt x="53" y="131"/>
                    <a:pt x="53" y="131"/>
                    <a:pt x="53" y="131"/>
                  </a:cubicBezTo>
                  <a:cubicBezTo>
                    <a:pt x="52" y="131"/>
                    <a:pt x="51" y="132"/>
                    <a:pt x="50" y="132"/>
                  </a:cubicBezTo>
                  <a:cubicBezTo>
                    <a:pt x="8" y="144"/>
                    <a:pt x="8" y="144"/>
                    <a:pt x="8" y="144"/>
                  </a:cubicBezTo>
                  <a:cubicBezTo>
                    <a:pt x="8" y="144"/>
                    <a:pt x="7" y="144"/>
                    <a:pt x="6" y="144"/>
                  </a:cubicBezTo>
                  <a:close/>
                  <a:moveTo>
                    <a:pt x="24" y="100"/>
                  </a:moveTo>
                  <a:cubicBezTo>
                    <a:pt x="15" y="130"/>
                    <a:pt x="15" y="130"/>
                    <a:pt x="15" y="130"/>
                  </a:cubicBezTo>
                  <a:cubicBezTo>
                    <a:pt x="45" y="121"/>
                    <a:pt x="45" y="121"/>
                    <a:pt x="45" y="121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08" y="15"/>
                    <a:pt x="108" y="15"/>
                    <a:pt x="108" y="15"/>
                  </a:cubicBezTo>
                  <a:lnTo>
                    <a:pt x="24" y="100"/>
                  </a:lnTo>
                  <a:close/>
                  <a:moveTo>
                    <a:pt x="48" y="126"/>
                  </a:moveTo>
                  <a:cubicBezTo>
                    <a:pt x="48" y="126"/>
                    <a:pt x="48" y="126"/>
                    <a:pt x="48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06" name="Freeform 141">
              <a:extLst>
                <a:ext uri="{FF2B5EF4-FFF2-40B4-BE49-F238E27FC236}">
                  <a16:creationId xmlns:a16="http://schemas.microsoft.com/office/drawing/2014/main" id="{6287357A-5C60-C97B-73FA-AF5D553A85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1" y="1975"/>
              <a:ext cx="57" cy="57"/>
            </a:xfrm>
            <a:custGeom>
              <a:avLst/>
              <a:gdLst>
                <a:gd name="T0" fmla="*/ 44 w 57"/>
                <a:gd name="T1" fmla="*/ 57 h 57"/>
                <a:gd name="T2" fmla="*/ 0 w 57"/>
                <a:gd name="T3" fmla="*/ 13 h 57"/>
                <a:gd name="T4" fmla="*/ 13 w 57"/>
                <a:gd name="T5" fmla="*/ 0 h 57"/>
                <a:gd name="T6" fmla="*/ 57 w 57"/>
                <a:gd name="T7" fmla="*/ 44 h 57"/>
                <a:gd name="T8" fmla="*/ 44 w 57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7">
                  <a:moveTo>
                    <a:pt x="44" y="57"/>
                  </a:moveTo>
                  <a:lnTo>
                    <a:pt x="0" y="13"/>
                  </a:lnTo>
                  <a:lnTo>
                    <a:pt x="13" y="0"/>
                  </a:lnTo>
                  <a:lnTo>
                    <a:pt x="57" y="44"/>
                  </a:lnTo>
                  <a:lnTo>
                    <a:pt x="44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07" name="Freeform 142">
              <a:extLst>
                <a:ext uri="{FF2B5EF4-FFF2-40B4-BE49-F238E27FC236}">
                  <a16:creationId xmlns:a16="http://schemas.microsoft.com/office/drawing/2014/main" id="{32381415-F566-755B-2D85-ED18D19F91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0" y="2069"/>
              <a:ext cx="64" cy="62"/>
            </a:xfrm>
            <a:custGeom>
              <a:avLst/>
              <a:gdLst>
                <a:gd name="T0" fmla="*/ 36 w 43"/>
                <a:gd name="T1" fmla="*/ 42 h 42"/>
                <a:gd name="T2" fmla="*/ 32 w 43"/>
                <a:gd name="T3" fmla="*/ 41 h 42"/>
                <a:gd name="T4" fmla="*/ 2 w 43"/>
                <a:gd name="T5" fmla="*/ 11 h 42"/>
                <a:gd name="T6" fmla="*/ 2 w 43"/>
                <a:gd name="T7" fmla="*/ 2 h 42"/>
                <a:gd name="T8" fmla="*/ 11 w 43"/>
                <a:gd name="T9" fmla="*/ 2 h 42"/>
                <a:gd name="T10" fmla="*/ 41 w 43"/>
                <a:gd name="T11" fmla="*/ 32 h 42"/>
                <a:gd name="T12" fmla="*/ 41 w 43"/>
                <a:gd name="T13" fmla="*/ 41 h 42"/>
                <a:gd name="T14" fmla="*/ 36 w 4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42">
                  <a:moveTo>
                    <a:pt x="36" y="42"/>
                  </a:moveTo>
                  <a:cubicBezTo>
                    <a:pt x="35" y="42"/>
                    <a:pt x="33" y="42"/>
                    <a:pt x="32" y="4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8"/>
                    <a:pt x="0" y="5"/>
                    <a:pt x="2" y="2"/>
                  </a:cubicBezTo>
                  <a:cubicBezTo>
                    <a:pt x="5" y="0"/>
                    <a:pt x="8" y="0"/>
                    <a:pt x="11" y="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3" y="35"/>
                    <a:pt x="43" y="38"/>
                    <a:pt x="41" y="41"/>
                  </a:cubicBezTo>
                  <a:cubicBezTo>
                    <a:pt x="39" y="42"/>
                    <a:pt x="38" y="42"/>
                    <a:pt x="3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08" name="Freeform 143">
              <a:extLst>
                <a:ext uri="{FF2B5EF4-FFF2-40B4-BE49-F238E27FC236}">
                  <a16:creationId xmlns:a16="http://schemas.microsoft.com/office/drawing/2014/main" id="{16AA06BB-22E6-6971-5D6C-4BF8CE96F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9" y="1777"/>
              <a:ext cx="187" cy="337"/>
            </a:xfrm>
            <a:custGeom>
              <a:avLst/>
              <a:gdLst>
                <a:gd name="T0" fmla="*/ 120 w 126"/>
                <a:gd name="T1" fmla="*/ 228 h 228"/>
                <a:gd name="T2" fmla="*/ 30 w 126"/>
                <a:gd name="T3" fmla="*/ 228 h 228"/>
                <a:gd name="T4" fmla="*/ 0 w 126"/>
                <a:gd name="T5" fmla="*/ 198 h 228"/>
                <a:gd name="T6" fmla="*/ 0 w 126"/>
                <a:gd name="T7" fmla="*/ 6 h 228"/>
                <a:gd name="T8" fmla="*/ 6 w 126"/>
                <a:gd name="T9" fmla="*/ 0 h 228"/>
                <a:gd name="T10" fmla="*/ 54 w 126"/>
                <a:gd name="T11" fmla="*/ 0 h 228"/>
                <a:gd name="T12" fmla="*/ 60 w 126"/>
                <a:gd name="T13" fmla="*/ 6 h 228"/>
                <a:gd name="T14" fmla="*/ 54 w 126"/>
                <a:gd name="T15" fmla="*/ 12 h 228"/>
                <a:gd name="T16" fmla="*/ 12 w 126"/>
                <a:gd name="T17" fmla="*/ 12 h 228"/>
                <a:gd name="T18" fmla="*/ 12 w 126"/>
                <a:gd name="T19" fmla="*/ 198 h 228"/>
                <a:gd name="T20" fmla="*/ 30 w 126"/>
                <a:gd name="T21" fmla="*/ 216 h 228"/>
                <a:gd name="T22" fmla="*/ 120 w 126"/>
                <a:gd name="T23" fmla="*/ 216 h 228"/>
                <a:gd name="T24" fmla="*/ 126 w 126"/>
                <a:gd name="T25" fmla="*/ 222 h 228"/>
                <a:gd name="T26" fmla="*/ 120 w 126"/>
                <a:gd name="T27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6" h="228">
                  <a:moveTo>
                    <a:pt x="120" y="228"/>
                  </a:moveTo>
                  <a:cubicBezTo>
                    <a:pt x="30" y="228"/>
                    <a:pt x="30" y="228"/>
                    <a:pt x="30" y="228"/>
                  </a:cubicBezTo>
                  <a:cubicBezTo>
                    <a:pt x="14" y="228"/>
                    <a:pt x="0" y="215"/>
                    <a:pt x="0" y="19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0" y="3"/>
                    <a:pt x="60" y="6"/>
                  </a:cubicBezTo>
                  <a:cubicBezTo>
                    <a:pt x="60" y="10"/>
                    <a:pt x="58" y="12"/>
                    <a:pt x="54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98"/>
                    <a:pt x="12" y="198"/>
                    <a:pt x="12" y="198"/>
                  </a:cubicBezTo>
                  <a:cubicBezTo>
                    <a:pt x="12" y="208"/>
                    <a:pt x="21" y="216"/>
                    <a:pt x="30" y="216"/>
                  </a:cubicBezTo>
                  <a:cubicBezTo>
                    <a:pt x="120" y="216"/>
                    <a:pt x="120" y="216"/>
                    <a:pt x="120" y="216"/>
                  </a:cubicBezTo>
                  <a:cubicBezTo>
                    <a:pt x="124" y="216"/>
                    <a:pt x="126" y="219"/>
                    <a:pt x="126" y="222"/>
                  </a:cubicBezTo>
                  <a:cubicBezTo>
                    <a:pt x="126" y="226"/>
                    <a:pt x="124" y="228"/>
                    <a:pt x="120" y="2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09" name="Freeform 144">
              <a:extLst>
                <a:ext uri="{FF2B5EF4-FFF2-40B4-BE49-F238E27FC236}">
                  <a16:creationId xmlns:a16="http://schemas.microsoft.com/office/drawing/2014/main" id="{ABBBD3C3-B8AB-E68E-8320-1C8C16D305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5" y="1812"/>
              <a:ext cx="142" cy="266"/>
            </a:xfrm>
            <a:custGeom>
              <a:avLst/>
              <a:gdLst>
                <a:gd name="T0" fmla="*/ 90 w 96"/>
                <a:gd name="T1" fmla="*/ 180 h 180"/>
                <a:gd name="T2" fmla="*/ 6 w 96"/>
                <a:gd name="T3" fmla="*/ 180 h 180"/>
                <a:gd name="T4" fmla="*/ 0 w 96"/>
                <a:gd name="T5" fmla="*/ 174 h 180"/>
                <a:gd name="T6" fmla="*/ 0 w 96"/>
                <a:gd name="T7" fmla="*/ 6 h 180"/>
                <a:gd name="T8" fmla="*/ 6 w 96"/>
                <a:gd name="T9" fmla="*/ 0 h 180"/>
                <a:gd name="T10" fmla="*/ 30 w 96"/>
                <a:gd name="T11" fmla="*/ 0 h 180"/>
                <a:gd name="T12" fmla="*/ 36 w 96"/>
                <a:gd name="T13" fmla="*/ 6 h 180"/>
                <a:gd name="T14" fmla="*/ 30 w 96"/>
                <a:gd name="T15" fmla="*/ 12 h 180"/>
                <a:gd name="T16" fmla="*/ 12 w 96"/>
                <a:gd name="T17" fmla="*/ 12 h 180"/>
                <a:gd name="T18" fmla="*/ 12 w 96"/>
                <a:gd name="T19" fmla="*/ 168 h 180"/>
                <a:gd name="T20" fmla="*/ 90 w 96"/>
                <a:gd name="T21" fmla="*/ 168 h 180"/>
                <a:gd name="T22" fmla="*/ 96 w 96"/>
                <a:gd name="T23" fmla="*/ 174 h 180"/>
                <a:gd name="T24" fmla="*/ 90 w 96"/>
                <a:gd name="T2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180">
                  <a:moveTo>
                    <a:pt x="90" y="180"/>
                  </a:moveTo>
                  <a:cubicBezTo>
                    <a:pt x="6" y="180"/>
                    <a:pt x="6" y="180"/>
                    <a:pt x="6" y="180"/>
                  </a:cubicBezTo>
                  <a:cubicBezTo>
                    <a:pt x="3" y="180"/>
                    <a:pt x="0" y="178"/>
                    <a:pt x="0" y="17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4" y="0"/>
                    <a:pt x="36" y="3"/>
                    <a:pt x="36" y="6"/>
                  </a:cubicBezTo>
                  <a:cubicBezTo>
                    <a:pt x="36" y="10"/>
                    <a:pt x="34" y="12"/>
                    <a:pt x="30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90" y="168"/>
                    <a:pt x="90" y="168"/>
                    <a:pt x="90" y="168"/>
                  </a:cubicBezTo>
                  <a:cubicBezTo>
                    <a:pt x="94" y="168"/>
                    <a:pt x="96" y="171"/>
                    <a:pt x="96" y="174"/>
                  </a:cubicBezTo>
                  <a:cubicBezTo>
                    <a:pt x="96" y="178"/>
                    <a:pt x="94" y="180"/>
                    <a:pt x="90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10" name="Freeform 145">
              <a:extLst>
                <a:ext uri="{FF2B5EF4-FFF2-40B4-BE49-F238E27FC236}">
                  <a16:creationId xmlns:a16="http://schemas.microsoft.com/office/drawing/2014/main" id="{9C08ECD4-BCBC-8E70-6C33-7641173F5F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1777"/>
              <a:ext cx="89" cy="133"/>
            </a:xfrm>
            <a:custGeom>
              <a:avLst/>
              <a:gdLst>
                <a:gd name="T0" fmla="*/ 54 w 60"/>
                <a:gd name="T1" fmla="*/ 90 h 90"/>
                <a:gd name="T2" fmla="*/ 48 w 60"/>
                <a:gd name="T3" fmla="*/ 84 h 90"/>
                <a:gd name="T4" fmla="*/ 48 w 60"/>
                <a:gd name="T5" fmla="*/ 12 h 90"/>
                <a:gd name="T6" fmla="*/ 6 w 60"/>
                <a:gd name="T7" fmla="*/ 12 h 90"/>
                <a:gd name="T8" fmla="*/ 0 w 60"/>
                <a:gd name="T9" fmla="*/ 6 h 90"/>
                <a:gd name="T10" fmla="*/ 6 w 60"/>
                <a:gd name="T11" fmla="*/ 0 h 90"/>
                <a:gd name="T12" fmla="*/ 54 w 60"/>
                <a:gd name="T13" fmla="*/ 0 h 90"/>
                <a:gd name="T14" fmla="*/ 60 w 60"/>
                <a:gd name="T15" fmla="*/ 6 h 90"/>
                <a:gd name="T16" fmla="*/ 60 w 60"/>
                <a:gd name="T17" fmla="*/ 84 h 90"/>
                <a:gd name="T18" fmla="*/ 54 w 60"/>
                <a:gd name="T1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90">
                  <a:moveTo>
                    <a:pt x="54" y="90"/>
                  </a:moveTo>
                  <a:cubicBezTo>
                    <a:pt x="51" y="90"/>
                    <a:pt x="48" y="88"/>
                    <a:pt x="48" y="84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0" y="3"/>
                    <a:pt x="60" y="6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8"/>
                    <a:pt x="58" y="90"/>
                    <a:pt x="54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11" name="Freeform 146">
              <a:extLst>
                <a:ext uri="{FF2B5EF4-FFF2-40B4-BE49-F238E27FC236}">
                  <a16:creationId xmlns:a16="http://schemas.microsoft.com/office/drawing/2014/main" id="{0232F359-C43D-2A2C-FCC6-CFAACE6621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50" y="1723"/>
              <a:ext cx="160" cy="125"/>
            </a:xfrm>
            <a:custGeom>
              <a:avLst/>
              <a:gdLst>
                <a:gd name="T0" fmla="*/ 102 w 108"/>
                <a:gd name="T1" fmla="*/ 84 h 84"/>
                <a:gd name="T2" fmla="*/ 6 w 108"/>
                <a:gd name="T3" fmla="*/ 84 h 84"/>
                <a:gd name="T4" fmla="*/ 0 w 108"/>
                <a:gd name="T5" fmla="*/ 78 h 84"/>
                <a:gd name="T6" fmla="*/ 0 w 108"/>
                <a:gd name="T7" fmla="*/ 30 h 84"/>
                <a:gd name="T8" fmla="*/ 6 w 108"/>
                <a:gd name="T9" fmla="*/ 24 h 84"/>
                <a:gd name="T10" fmla="*/ 25 w 108"/>
                <a:gd name="T11" fmla="*/ 24 h 84"/>
                <a:gd name="T12" fmla="*/ 54 w 108"/>
                <a:gd name="T13" fmla="*/ 0 h 84"/>
                <a:gd name="T14" fmla="*/ 84 w 108"/>
                <a:gd name="T15" fmla="*/ 24 h 84"/>
                <a:gd name="T16" fmla="*/ 102 w 108"/>
                <a:gd name="T17" fmla="*/ 24 h 84"/>
                <a:gd name="T18" fmla="*/ 108 w 108"/>
                <a:gd name="T19" fmla="*/ 30 h 84"/>
                <a:gd name="T20" fmla="*/ 108 w 108"/>
                <a:gd name="T21" fmla="*/ 78 h 84"/>
                <a:gd name="T22" fmla="*/ 102 w 108"/>
                <a:gd name="T23" fmla="*/ 84 h 84"/>
                <a:gd name="T24" fmla="*/ 12 w 108"/>
                <a:gd name="T25" fmla="*/ 72 h 84"/>
                <a:gd name="T26" fmla="*/ 96 w 108"/>
                <a:gd name="T27" fmla="*/ 72 h 84"/>
                <a:gd name="T28" fmla="*/ 96 w 108"/>
                <a:gd name="T29" fmla="*/ 36 h 84"/>
                <a:gd name="T30" fmla="*/ 78 w 108"/>
                <a:gd name="T31" fmla="*/ 36 h 84"/>
                <a:gd name="T32" fmla="*/ 72 w 108"/>
                <a:gd name="T33" fmla="*/ 30 h 84"/>
                <a:gd name="T34" fmla="*/ 54 w 108"/>
                <a:gd name="T35" fmla="*/ 12 h 84"/>
                <a:gd name="T36" fmla="*/ 36 w 108"/>
                <a:gd name="T37" fmla="*/ 30 h 84"/>
                <a:gd name="T38" fmla="*/ 30 w 108"/>
                <a:gd name="T39" fmla="*/ 36 h 84"/>
                <a:gd name="T40" fmla="*/ 12 w 108"/>
                <a:gd name="T41" fmla="*/ 36 h 84"/>
                <a:gd name="T42" fmla="*/ 12 w 108"/>
                <a:gd name="T43" fmla="*/ 72 h 84"/>
                <a:gd name="T44" fmla="*/ 84 w 108"/>
                <a:gd name="T45" fmla="*/ 30 h 84"/>
                <a:gd name="T46" fmla="*/ 84 w 108"/>
                <a:gd name="T47" fmla="*/ 3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84">
                  <a:moveTo>
                    <a:pt x="102" y="84"/>
                  </a:moveTo>
                  <a:cubicBezTo>
                    <a:pt x="6" y="84"/>
                    <a:pt x="6" y="84"/>
                    <a:pt x="6" y="84"/>
                  </a:cubicBezTo>
                  <a:cubicBezTo>
                    <a:pt x="3" y="84"/>
                    <a:pt x="0" y="82"/>
                    <a:pt x="0" y="78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7"/>
                    <a:pt x="3" y="24"/>
                    <a:pt x="6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7" y="12"/>
                    <a:pt x="37" y="0"/>
                    <a:pt x="54" y="0"/>
                  </a:cubicBezTo>
                  <a:cubicBezTo>
                    <a:pt x="72" y="0"/>
                    <a:pt x="82" y="12"/>
                    <a:pt x="84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6" y="24"/>
                    <a:pt x="108" y="27"/>
                    <a:pt x="108" y="30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8" y="82"/>
                    <a:pt x="106" y="84"/>
                    <a:pt x="102" y="84"/>
                  </a:cubicBezTo>
                  <a:close/>
                  <a:moveTo>
                    <a:pt x="12" y="72"/>
                  </a:moveTo>
                  <a:cubicBezTo>
                    <a:pt x="96" y="72"/>
                    <a:pt x="96" y="72"/>
                    <a:pt x="96" y="72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5" y="36"/>
                    <a:pt x="72" y="34"/>
                    <a:pt x="72" y="30"/>
                  </a:cubicBezTo>
                  <a:cubicBezTo>
                    <a:pt x="72" y="29"/>
                    <a:pt x="72" y="12"/>
                    <a:pt x="54" y="12"/>
                  </a:cubicBezTo>
                  <a:cubicBezTo>
                    <a:pt x="37" y="12"/>
                    <a:pt x="36" y="29"/>
                    <a:pt x="36" y="30"/>
                  </a:cubicBezTo>
                  <a:cubicBezTo>
                    <a:pt x="36" y="34"/>
                    <a:pt x="34" y="36"/>
                    <a:pt x="30" y="36"/>
                  </a:cubicBezTo>
                  <a:cubicBezTo>
                    <a:pt x="12" y="36"/>
                    <a:pt x="12" y="36"/>
                    <a:pt x="12" y="36"/>
                  </a:cubicBezTo>
                  <a:lnTo>
                    <a:pt x="12" y="72"/>
                  </a:lnTo>
                  <a:close/>
                  <a:moveTo>
                    <a:pt x="84" y="30"/>
                  </a:moveTo>
                  <a:cubicBezTo>
                    <a:pt x="84" y="30"/>
                    <a:pt x="84" y="30"/>
                    <a:pt x="84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12" name="Freeform 147">
              <a:extLst>
                <a:ext uri="{FF2B5EF4-FFF2-40B4-BE49-F238E27FC236}">
                  <a16:creationId xmlns:a16="http://schemas.microsoft.com/office/drawing/2014/main" id="{57E80D17-2E1F-78D2-B24C-470361AAAA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" y="1812"/>
              <a:ext cx="53" cy="98"/>
            </a:xfrm>
            <a:custGeom>
              <a:avLst/>
              <a:gdLst>
                <a:gd name="T0" fmla="*/ 30 w 36"/>
                <a:gd name="T1" fmla="*/ 66 h 66"/>
                <a:gd name="T2" fmla="*/ 24 w 36"/>
                <a:gd name="T3" fmla="*/ 60 h 66"/>
                <a:gd name="T4" fmla="*/ 24 w 36"/>
                <a:gd name="T5" fmla="*/ 12 h 66"/>
                <a:gd name="T6" fmla="*/ 6 w 36"/>
                <a:gd name="T7" fmla="*/ 12 h 66"/>
                <a:gd name="T8" fmla="*/ 0 w 36"/>
                <a:gd name="T9" fmla="*/ 6 h 66"/>
                <a:gd name="T10" fmla="*/ 6 w 36"/>
                <a:gd name="T11" fmla="*/ 0 h 66"/>
                <a:gd name="T12" fmla="*/ 30 w 36"/>
                <a:gd name="T13" fmla="*/ 0 h 66"/>
                <a:gd name="T14" fmla="*/ 36 w 36"/>
                <a:gd name="T15" fmla="*/ 6 h 66"/>
                <a:gd name="T16" fmla="*/ 36 w 36"/>
                <a:gd name="T17" fmla="*/ 60 h 66"/>
                <a:gd name="T18" fmla="*/ 30 w 36"/>
                <a:gd name="T1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66">
                  <a:moveTo>
                    <a:pt x="30" y="66"/>
                  </a:moveTo>
                  <a:cubicBezTo>
                    <a:pt x="27" y="66"/>
                    <a:pt x="24" y="64"/>
                    <a:pt x="24" y="6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4" y="0"/>
                    <a:pt x="36" y="3"/>
                    <a:pt x="36" y="6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64"/>
                    <a:pt x="34" y="66"/>
                    <a:pt x="30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13" name="Freeform 148">
              <a:extLst>
                <a:ext uri="{FF2B5EF4-FFF2-40B4-BE49-F238E27FC236}">
                  <a16:creationId xmlns:a16="http://schemas.microsoft.com/office/drawing/2014/main" id="{2830CA20-4146-9C02-7399-A33A2D499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8" y="1883"/>
              <a:ext cx="106" cy="18"/>
            </a:xfrm>
            <a:custGeom>
              <a:avLst/>
              <a:gdLst>
                <a:gd name="T0" fmla="*/ 66 w 72"/>
                <a:gd name="T1" fmla="*/ 12 h 12"/>
                <a:gd name="T2" fmla="*/ 6 w 72"/>
                <a:gd name="T3" fmla="*/ 12 h 12"/>
                <a:gd name="T4" fmla="*/ 0 w 72"/>
                <a:gd name="T5" fmla="*/ 6 h 12"/>
                <a:gd name="T6" fmla="*/ 6 w 72"/>
                <a:gd name="T7" fmla="*/ 0 h 12"/>
                <a:gd name="T8" fmla="*/ 66 w 72"/>
                <a:gd name="T9" fmla="*/ 0 h 12"/>
                <a:gd name="T10" fmla="*/ 72 w 72"/>
                <a:gd name="T11" fmla="*/ 6 h 12"/>
                <a:gd name="T12" fmla="*/ 66 w 72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2">
                  <a:moveTo>
                    <a:pt x="6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0" y="0"/>
                    <a:pt x="72" y="3"/>
                    <a:pt x="72" y="6"/>
                  </a:cubicBezTo>
                  <a:cubicBezTo>
                    <a:pt x="72" y="10"/>
                    <a:pt x="70" y="12"/>
                    <a:pt x="6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14" name="Freeform 149">
              <a:extLst>
                <a:ext uri="{FF2B5EF4-FFF2-40B4-BE49-F238E27FC236}">
                  <a16:creationId xmlns:a16="http://schemas.microsoft.com/office/drawing/2014/main" id="{64947C53-6166-6DBF-6B1C-914729929F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8" y="1918"/>
              <a:ext cx="106" cy="18"/>
            </a:xfrm>
            <a:custGeom>
              <a:avLst/>
              <a:gdLst>
                <a:gd name="T0" fmla="*/ 66 w 72"/>
                <a:gd name="T1" fmla="*/ 12 h 12"/>
                <a:gd name="T2" fmla="*/ 6 w 72"/>
                <a:gd name="T3" fmla="*/ 12 h 12"/>
                <a:gd name="T4" fmla="*/ 0 w 72"/>
                <a:gd name="T5" fmla="*/ 6 h 12"/>
                <a:gd name="T6" fmla="*/ 6 w 72"/>
                <a:gd name="T7" fmla="*/ 0 h 12"/>
                <a:gd name="T8" fmla="*/ 66 w 72"/>
                <a:gd name="T9" fmla="*/ 0 h 12"/>
                <a:gd name="T10" fmla="*/ 72 w 72"/>
                <a:gd name="T11" fmla="*/ 6 h 12"/>
                <a:gd name="T12" fmla="*/ 66 w 72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2">
                  <a:moveTo>
                    <a:pt x="6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0" y="0"/>
                    <a:pt x="72" y="3"/>
                    <a:pt x="72" y="6"/>
                  </a:cubicBezTo>
                  <a:cubicBezTo>
                    <a:pt x="72" y="10"/>
                    <a:pt x="70" y="12"/>
                    <a:pt x="6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15" name="Freeform 150">
              <a:extLst>
                <a:ext uri="{FF2B5EF4-FFF2-40B4-BE49-F238E27FC236}">
                  <a16:creationId xmlns:a16="http://schemas.microsoft.com/office/drawing/2014/main" id="{DAC2F499-9B45-CE75-EDA8-F024C02918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8" y="1954"/>
              <a:ext cx="106" cy="18"/>
            </a:xfrm>
            <a:custGeom>
              <a:avLst/>
              <a:gdLst>
                <a:gd name="T0" fmla="*/ 66 w 72"/>
                <a:gd name="T1" fmla="*/ 12 h 12"/>
                <a:gd name="T2" fmla="*/ 6 w 72"/>
                <a:gd name="T3" fmla="*/ 12 h 12"/>
                <a:gd name="T4" fmla="*/ 0 w 72"/>
                <a:gd name="T5" fmla="*/ 6 h 12"/>
                <a:gd name="T6" fmla="*/ 6 w 72"/>
                <a:gd name="T7" fmla="*/ 0 h 12"/>
                <a:gd name="T8" fmla="*/ 66 w 72"/>
                <a:gd name="T9" fmla="*/ 0 h 12"/>
                <a:gd name="T10" fmla="*/ 72 w 72"/>
                <a:gd name="T11" fmla="*/ 6 h 12"/>
                <a:gd name="T12" fmla="*/ 66 w 72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2">
                  <a:moveTo>
                    <a:pt x="6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0" y="0"/>
                    <a:pt x="72" y="3"/>
                    <a:pt x="72" y="6"/>
                  </a:cubicBezTo>
                  <a:cubicBezTo>
                    <a:pt x="72" y="10"/>
                    <a:pt x="70" y="12"/>
                    <a:pt x="6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16" name="Freeform 151">
              <a:extLst>
                <a:ext uri="{FF2B5EF4-FFF2-40B4-BE49-F238E27FC236}">
                  <a16:creationId xmlns:a16="http://schemas.microsoft.com/office/drawing/2014/main" id="{326944E5-D37A-E722-67F7-5695D0C3A6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8" y="1989"/>
              <a:ext cx="71" cy="18"/>
            </a:xfrm>
            <a:custGeom>
              <a:avLst/>
              <a:gdLst>
                <a:gd name="T0" fmla="*/ 42 w 48"/>
                <a:gd name="T1" fmla="*/ 12 h 12"/>
                <a:gd name="T2" fmla="*/ 6 w 48"/>
                <a:gd name="T3" fmla="*/ 12 h 12"/>
                <a:gd name="T4" fmla="*/ 0 w 48"/>
                <a:gd name="T5" fmla="*/ 6 h 12"/>
                <a:gd name="T6" fmla="*/ 6 w 48"/>
                <a:gd name="T7" fmla="*/ 0 h 12"/>
                <a:gd name="T8" fmla="*/ 42 w 48"/>
                <a:gd name="T9" fmla="*/ 0 h 12"/>
                <a:gd name="T10" fmla="*/ 48 w 48"/>
                <a:gd name="T11" fmla="*/ 6 h 12"/>
                <a:gd name="T12" fmla="*/ 42 w 48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2">
                  <a:moveTo>
                    <a:pt x="42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0"/>
                    <a:pt x="48" y="3"/>
                    <a:pt x="48" y="6"/>
                  </a:cubicBezTo>
                  <a:cubicBezTo>
                    <a:pt x="48" y="10"/>
                    <a:pt x="46" y="12"/>
                    <a:pt x="4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</p:grpSp>
      <p:grpSp>
        <p:nvGrpSpPr>
          <p:cNvPr id="117" name="Group 17">
            <a:extLst>
              <a:ext uri="{FF2B5EF4-FFF2-40B4-BE49-F238E27FC236}">
                <a16:creationId xmlns:a16="http://schemas.microsoft.com/office/drawing/2014/main" id="{89A7F0E1-3A93-C8F6-1AA5-766FD8A4CAA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652601" y="4421550"/>
            <a:ext cx="381382" cy="380489"/>
            <a:chOff x="1370" y="440"/>
            <a:chExt cx="427" cy="426"/>
          </a:xfrm>
          <a:solidFill>
            <a:srgbClr val="FFFFFF"/>
          </a:solidFill>
        </p:grpSpPr>
        <p:sp>
          <p:nvSpPr>
            <p:cNvPr id="118" name="Freeform 18">
              <a:extLst>
                <a:ext uri="{FF2B5EF4-FFF2-40B4-BE49-F238E27FC236}">
                  <a16:creationId xmlns:a16="http://schemas.microsoft.com/office/drawing/2014/main" id="{989F7ED6-8B78-0711-6BBB-0E544778F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0" y="848"/>
              <a:ext cx="427" cy="18"/>
            </a:xfrm>
            <a:custGeom>
              <a:avLst/>
              <a:gdLst>
                <a:gd name="T0" fmla="*/ 282 w 288"/>
                <a:gd name="T1" fmla="*/ 12 h 12"/>
                <a:gd name="T2" fmla="*/ 6 w 288"/>
                <a:gd name="T3" fmla="*/ 12 h 12"/>
                <a:gd name="T4" fmla="*/ 0 w 288"/>
                <a:gd name="T5" fmla="*/ 6 h 12"/>
                <a:gd name="T6" fmla="*/ 6 w 288"/>
                <a:gd name="T7" fmla="*/ 0 h 12"/>
                <a:gd name="T8" fmla="*/ 282 w 288"/>
                <a:gd name="T9" fmla="*/ 0 h 12"/>
                <a:gd name="T10" fmla="*/ 288 w 288"/>
                <a:gd name="T11" fmla="*/ 6 h 12"/>
                <a:gd name="T12" fmla="*/ 282 w 288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12">
                  <a:moveTo>
                    <a:pt x="282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285" y="0"/>
                    <a:pt x="288" y="3"/>
                    <a:pt x="288" y="6"/>
                  </a:cubicBezTo>
                  <a:cubicBezTo>
                    <a:pt x="288" y="10"/>
                    <a:pt x="285" y="12"/>
                    <a:pt x="28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19" name="Freeform 19">
              <a:extLst>
                <a:ext uri="{FF2B5EF4-FFF2-40B4-BE49-F238E27FC236}">
                  <a16:creationId xmlns:a16="http://schemas.microsoft.com/office/drawing/2014/main" id="{7281A65E-CF58-DC6F-6C97-DD277C2D2B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41" y="511"/>
              <a:ext cx="285" cy="355"/>
            </a:xfrm>
            <a:custGeom>
              <a:avLst/>
              <a:gdLst>
                <a:gd name="T0" fmla="*/ 186 w 192"/>
                <a:gd name="T1" fmla="*/ 240 h 240"/>
                <a:gd name="T2" fmla="*/ 6 w 192"/>
                <a:gd name="T3" fmla="*/ 240 h 240"/>
                <a:gd name="T4" fmla="*/ 0 w 192"/>
                <a:gd name="T5" fmla="*/ 234 h 240"/>
                <a:gd name="T6" fmla="*/ 0 w 192"/>
                <a:gd name="T7" fmla="*/ 6 h 240"/>
                <a:gd name="T8" fmla="*/ 6 w 192"/>
                <a:gd name="T9" fmla="*/ 0 h 240"/>
                <a:gd name="T10" fmla="*/ 186 w 192"/>
                <a:gd name="T11" fmla="*/ 0 h 240"/>
                <a:gd name="T12" fmla="*/ 192 w 192"/>
                <a:gd name="T13" fmla="*/ 6 h 240"/>
                <a:gd name="T14" fmla="*/ 192 w 192"/>
                <a:gd name="T15" fmla="*/ 234 h 240"/>
                <a:gd name="T16" fmla="*/ 186 w 192"/>
                <a:gd name="T17" fmla="*/ 240 h 240"/>
                <a:gd name="T18" fmla="*/ 12 w 192"/>
                <a:gd name="T19" fmla="*/ 228 h 240"/>
                <a:gd name="T20" fmla="*/ 180 w 192"/>
                <a:gd name="T21" fmla="*/ 228 h 240"/>
                <a:gd name="T22" fmla="*/ 180 w 192"/>
                <a:gd name="T23" fmla="*/ 12 h 240"/>
                <a:gd name="T24" fmla="*/ 12 w 192"/>
                <a:gd name="T25" fmla="*/ 12 h 240"/>
                <a:gd name="T26" fmla="*/ 12 w 192"/>
                <a:gd name="T27" fmla="*/ 228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2" h="240">
                  <a:moveTo>
                    <a:pt x="186" y="240"/>
                  </a:moveTo>
                  <a:cubicBezTo>
                    <a:pt x="6" y="240"/>
                    <a:pt x="6" y="240"/>
                    <a:pt x="6" y="240"/>
                  </a:cubicBezTo>
                  <a:cubicBezTo>
                    <a:pt x="3" y="240"/>
                    <a:pt x="0" y="238"/>
                    <a:pt x="0" y="23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9" y="0"/>
                    <a:pt x="192" y="3"/>
                    <a:pt x="192" y="6"/>
                  </a:cubicBezTo>
                  <a:cubicBezTo>
                    <a:pt x="192" y="234"/>
                    <a:pt x="192" y="234"/>
                    <a:pt x="192" y="234"/>
                  </a:cubicBezTo>
                  <a:cubicBezTo>
                    <a:pt x="192" y="238"/>
                    <a:pt x="189" y="240"/>
                    <a:pt x="186" y="240"/>
                  </a:cubicBezTo>
                  <a:close/>
                  <a:moveTo>
                    <a:pt x="12" y="228"/>
                  </a:moveTo>
                  <a:cubicBezTo>
                    <a:pt x="180" y="228"/>
                    <a:pt x="180" y="228"/>
                    <a:pt x="180" y="228"/>
                  </a:cubicBezTo>
                  <a:cubicBezTo>
                    <a:pt x="180" y="12"/>
                    <a:pt x="180" y="12"/>
                    <a:pt x="180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2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20" name="Freeform 20">
              <a:extLst>
                <a:ext uri="{FF2B5EF4-FFF2-40B4-BE49-F238E27FC236}">
                  <a16:creationId xmlns:a16="http://schemas.microsoft.com/office/drawing/2014/main" id="{869E985C-97DD-3560-41DC-AEF919786F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24" y="440"/>
              <a:ext cx="319" cy="89"/>
            </a:xfrm>
            <a:custGeom>
              <a:avLst/>
              <a:gdLst>
                <a:gd name="T0" fmla="*/ 210 w 216"/>
                <a:gd name="T1" fmla="*/ 60 h 60"/>
                <a:gd name="T2" fmla="*/ 6 w 216"/>
                <a:gd name="T3" fmla="*/ 60 h 60"/>
                <a:gd name="T4" fmla="*/ 0 w 216"/>
                <a:gd name="T5" fmla="*/ 54 h 60"/>
                <a:gd name="T6" fmla="*/ 0 w 216"/>
                <a:gd name="T7" fmla="*/ 42 h 60"/>
                <a:gd name="T8" fmla="*/ 4 w 216"/>
                <a:gd name="T9" fmla="*/ 37 h 60"/>
                <a:gd name="T10" fmla="*/ 106 w 216"/>
                <a:gd name="T11" fmla="*/ 1 h 60"/>
                <a:gd name="T12" fmla="*/ 110 w 216"/>
                <a:gd name="T13" fmla="*/ 1 h 60"/>
                <a:gd name="T14" fmla="*/ 212 w 216"/>
                <a:gd name="T15" fmla="*/ 37 h 60"/>
                <a:gd name="T16" fmla="*/ 216 w 216"/>
                <a:gd name="T17" fmla="*/ 42 h 60"/>
                <a:gd name="T18" fmla="*/ 216 w 216"/>
                <a:gd name="T19" fmla="*/ 54 h 60"/>
                <a:gd name="T20" fmla="*/ 210 w 216"/>
                <a:gd name="T21" fmla="*/ 60 h 60"/>
                <a:gd name="T22" fmla="*/ 12 w 216"/>
                <a:gd name="T23" fmla="*/ 48 h 60"/>
                <a:gd name="T24" fmla="*/ 204 w 216"/>
                <a:gd name="T25" fmla="*/ 48 h 60"/>
                <a:gd name="T26" fmla="*/ 204 w 216"/>
                <a:gd name="T27" fmla="*/ 47 h 60"/>
                <a:gd name="T28" fmla="*/ 108 w 216"/>
                <a:gd name="T29" fmla="*/ 13 h 60"/>
                <a:gd name="T30" fmla="*/ 12 w 216"/>
                <a:gd name="T31" fmla="*/ 47 h 60"/>
                <a:gd name="T32" fmla="*/ 12 w 216"/>
                <a:gd name="T33" fmla="*/ 4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6" h="60">
                  <a:moveTo>
                    <a:pt x="210" y="60"/>
                  </a:moveTo>
                  <a:cubicBezTo>
                    <a:pt x="6" y="60"/>
                    <a:pt x="6" y="60"/>
                    <a:pt x="6" y="60"/>
                  </a:cubicBezTo>
                  <a:cubicBezTo>
                    <a:pt x="3" y="60"/>
                    <a:pt x="0" y="58"/>
                    <a:pt x="0" y="54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0"/>
                    <a:pt x="2" y="38"/>
                    <a:pt x="4" y="37"/>
                  </a:cubicBezTo>
                  <a:cubicBezTo>
                    <a:pt x="106" y="1"/>
                    <a:pt x="106" y="1"/>
                    <a:pt x="106" y="1"/>
                  </a:cubicBezTo>
                  <a:cubicBezTo>
                    <a:pt x="107" y="0"/>
                    <a:pt x="109" y="0"/>
                    <a:pt x="110" y="1"/>
                  </a:cubicBezTo>
                  <a:cubicBezTo>
                    <a:pt x="212" y="37"/>
                    <a:pt x="212" y="37"/>
                    <a:pt x="212" y="37"/>
                  </a:cubicBezTo>
                  <a:cubicBezTo>
                    <a:pt x="214" y="38"/>
                    <a:pt x="216" y="40"/>
                    <a:pt x="216" y="42"/>
                  </a:cubicBezTo>
                  <a:cubicBezTo>
                    <a:pt x="216" y="54"/>
                    <a:pt x="216" y="54"/>
                    <a:pt x="216" y="54"/>
                  </a:cubicBezTo>
                  <a:cubicBezTo>
                    <a:pt x="216" y="58"/>
                    <a:pt x="213" y="60"/>
                    <a:pt x="210" y="60"/>
                  </a:cubicBezTo>
                  <a:close/>
                  <a:moveTo>
                    <a:pt x="12" y="48"/>
                  </a:moveTo>
                  <a:cubicBezTo>
                    <a:pt x="204" y="48"/>
                    <a:pt x="204" y="48"/>
                    <a:pt x="204" y="48"/>
                  </a:cubicBezTo>
                  <a:cubicBezTo>
                    <a:pt x="204" y="47"/>
                    <a:pt x="204" y="47"/>
                    <a:pt x="204" y="47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2" y="47"/>
                    <a:pt x="12" y="47"/>
                    <a:pt x="12" y="47"/>
                  </a:cubicBezTo>
                  <a:lnTo>
                    <a:pt x="1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21" name="Freeform 21">
              <a:extLst>
                <a:ext uri="{FF2B5EF4-FFF2-40B4-BE49-F238E27FC236}">
                  <a16:creationId xmlns:a16="http://schemas.microsoft.com/office/drawing/2014/main" id="{A97772F3-44F9-C9D8-B1C9-9156CE70BF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48" y="760"/>
              <a:ext cx="71" cy="106"/>
            </a:xfrm>
            <a:custGeom>
              <a:avLst/>
              <a:gdLst>
                <a:gd name="T0" fmla="*/ 42 w 48"/>
                <a:gd name="T1" fmla="*/ 72 h 72"/>
                <a:gd name="T2" fmla="*/ 6 w 48"/>
                <a:gd name="T3" fmla="*/ 72 h 72"/>
                <a:gd name="T4" fmla="*/ 0 w 48"/>
                <a:gd name="T5" fmla="*/ 66 h 72"/>
                <a:gd name="T6" fmla="*/ 0 w 48"/>
                <a:gd name="T7" fmla="*/ 6 h 72"/>
                <a:gd name="T8" fmla="*/ 6 w 48"/>
                <a:gd name="T9" fmla="*/ 0 h 72"/>
                <a:gd name="T10" fmla="*/ 42 w 48"/>
                <a:gd name="T11" fmla="*/ 0 h 72"/>
                <a:gd name="T12" fmla="*/ 48 w 48"/>
                <a:gd name="T13" fmla="*/ 6 h 72"/>
                <a:gd name="T14" fmla="*/ 48 w 48"/>
                <a:gd name="T15" fmla="*/ 66 h 72"/>
                <a:gd name="T16" fmla="*/ 42 w 48"/>
                <a:gd name="T17" fmla="*/ 72 h 72"/>
                <a:gd name="T18" fmla="*/ 12 w 48"/>
                <a:gd name="T19" fmla="*/ 60 h 72"/>
                <a:gd name="T20" fmla="*/ 36 w 48"/>
                <a:gd name="T21" fmla="*/ 60 h 72"/>
                <a:gd name="T22" fmla="*/ 36 w 48"/>
                <a:gd name="T23" fmla="*/ 12 h 72"/>
                <a:gd name="T24" fmla="*/ 12 w 48"/>
                <a:gd name="T25" fmla="*/ 12 h 72"/>
                <a:gd name="T26" fmla="*/ 12 w 48"/>
                <a:gd name="T27" fmla="*/ 6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72">
                  <a:moveTo>
                    <a:pt x="42" y="72"/>
                  </a:moveTo>
                  <a:cubicBezTo>
                    <a:pt x="6" y="72"/>
                    <a:pt x="6" y="72"/>
                    <a:pt x="6" y="72"/>
                  </a:cubicBezTo>
                  <a:cubicBezTo>
                    <a:pt x="3" y="72"/>
                    <a:pt x="0" y="70"/>
                    <a:pt x="0" y="6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3"/>
                    <a:pt x="48" y="6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70"/>
                    <a:pt x="45" y="72"/>
                    <a:pt x="42" y="72"/>
                  </a:cubicBezTo>
                  <a:close/>
                  <a:moveTo>
                    <a:pt x="12" y="60"/>
                  </a:moveTo>
                  <a:cubicBezTo>
                    <a:pt x="36" y="60"/>
                    <a:pt x="36" y="60"/>
                    <a:pt x="36" y="60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22" name="Freeform 22">
              <a:extLst>
                <a:ext uri="{FF2B5EF4-FFF2-40B4-BE49-F238E27FC236}">
                  <a16:creationId xmlns:a16="http://schemas.microsoft.com/office/drawing/2014/main" id="{E201FF26-B864-F645-564B-CF8C20B762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77" y="547"/>
              <a:ext cx="53" cy="53"/>
            </a:xfrm>
            <a:custGeom>
              <a:avLst/>
              <a:gdLst>
                <a:gd name="T0" fmla="*/ 30 w 36"/>
                <a:gd name="T1" fmla="*/ 36 h 36"/>
                <a:gd name="T2" fmla="*/ 6 w 36"/>
                <a:gd name="T3" fmla="*/ 36 h 36"/>
                <a:gd name="T4" fmla="*/ 0 w 36"/>
                <a:gd name="T5" fmla="*/ 30 h 36"/>
                <a:gd name="T6" fmla="*/ 0 w 36"/>
                <a:gd name="T7" fmla="*/ 6 h 36"/>
                <a:gd name="T8" fmla="*/ 6 w 36"/>
                <a:gd name="T9" fmla="*/ 0 h 36"/>
                <a:gd name="T10" fmla="*/ 30 w 36"/>
                <a:gd name="T11" fmla="*/ 0 h 36"/>
                <a:gd name="T12" fmla="*/ 36 w 36"/>
                <a:gd name="T13" fmla="*/ 6 h 36"/>
                <a:gd name="T14" fmla="*/ 36 w 36"/>
                <a:gd name="T15" fmla="*/ 30 h 36"/>
                <a:gd name="T16" fmla="*/ 30 w 36"/>
                <a:gd name="T17" fmla="*/ 36 h 36"/>
                <a:gd name="T18" fmla="*/ 12 w 36"/>
                <a:gd name="T19" fmla="*/ 24 h 36"/>
                <a:gd name="T20" fmla="*/ 24 w 36"/>
                <a:gd name="T21" fmla="*/ 24 h 36"/>
                <a:gd name="T22" fmla="*/ 24 w 36"/>
                <a:gd name="T23" fmla="*/ 12 h 36"/>
                <a:gd name="T24" fmla="*/ 12 w 36"/>
                <a:gd name="T25" fmla="*/ 12 h 36"/>
                <a:gd name="T26" fmla="*/ 12 w 36"/>
                <a:gd name="T2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6">
                  <a:moveTo>
                    <a:pt x="30" y="36"/>
                  </a:moveTo>
                  <a:cubicBezTo>
                    <a:pt x="6" y="36"/>
                    <a:pt x="6" y="36"/>
                    <a:pt x="6" y="36"/>
                  </a:cubicBezTo>
                  <a:cubicBezTo>
                    <a:pt x="3" y="36"/>
                    <a:pt x="0" y="34"/>
                    <a:pt x="0" y="3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6" y="3"/>
                    <a:pt x="36" y="6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4"/>
                    <a:pt x="33" y="36"/>
                    <a:pt x="30" y="36"/>
                  </a:cubicBezTo>
                  <a:close/>
                  <a:moveTo>
                    <a:pt x="12" y="24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23" name="Freeform 23">
              <a:extLst>
                <a:ext uri="{FF2B5EF4-FFF2-40B4-BE49-F238E27FC236}">
                  <a16:creationId xmlns:a16="http://schemas.microsoft.com/office/drawing/2014/main" id="{866D3148-F28C-D4F8-BC7B-F1781405AF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48" y="547"/>
              <a:ext cx="71" cy="53"/>
            </a:xfrm>
            <a:custGeom>
              <a:avLst/>
              <a:gdLst>
                <a:gd name="T0" fmla="*/ 42 w 48"/>
                <a:gd name="T1" fmla="*/ 36 h 36"/>
                <a:gd name="T2" fmla="*/ 6 w 48"/>
                <a:gd name="T3" fmla="*/ 36 h 36"/>
                <a:gd name="T4" fmla="*/ 0 w 48"/>
                <a:gd name="T5" fmla="*/ 30 h 36"/>
                <a:gd name="T6" fmla="*/ 0 w 48"/>
                <a:gd name="T7" fmla="*/ 6 h 36"/>
                <a:gd name="T8" fmla="*/ 6 w 48"/>
                <a:gd name="T9" fmla="*/ 0 h 36"/>
                <a:gd name="T10" fmla="*/ 42 w 48"/>
                <a:gd name="T11" fmla="*/ 0 h 36"/>
                <a:gd name="T12" fmla="*/ 48 w 48"/>
                <a:gd name="T13" fmla="*/ 6 h 36"/>
                <a:gd name="T14" fmla="*/ 48 w 48"/>
                <a:gd name="T15" fmla="*/ 30 h 36"/>
                <a:gd name="T16" fmla="*/ 42 w 48"/>
                <a:gd name="T17" fmla="*/ 36 h 36"/>
                <a:gd name="T18" fmla="*/ 12 w 48"/>
                <a:gd name="T19" fmla="*/ 24 h 36"/>
                <a:gd name="T20" fmla="*/ 36 w 48"/>
                <a:gd name="T21" fmla="*/ 24 h 36"/>
                <a:gd name="T22" fmla="*/ 36 w 48"/>
                <a:gd name="T23" fmla="*/ 12 h 36"/>
                <a:gd name="T24" fmla="*/ 12 w 48"/>
                <a:gd name="T25" fmla="*/ 12 h 36"/>
                <a:gd name="T26" fmla="*/ 12 w 48"/>
                <a:gd name="T2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36">
                  <a:moveTo>
                    <a:pt x="42" y="36"/>
                  </a:moveTo>
                  <a:cubicBezTo>
                    <a:pt x="6" y="36"/>
                    <a:pt x="6" y="36"/>
                    <a:pt x="6" y="36"/>
                  </a:cubicBezTo>
                  <a:cubicBezTo>
                    <a:pt x="3" y="36"/>
                    <a:pt x="0" y="34"/>
                    <a:pt x="0" y="3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3"/>
                    <a:pt x="48" y="6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8" y="34"/>
                    <a:pt x="45" y="36"/>
                    <a:pt x="42" y="36"/>
                  </a:cubicBezTo>
                  <a:close/>
                  <a:moveTo>
                    <a:pt x="12" y="24"/>
                  </a:moveTo>
                  <a:cubicBezTo>
                    <a:pt x="36" y="24"/>
                    <a:pt x="36" y="24"/>
                    <a:pt x="36" y="24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24" name="Freeform 24">
              <a:extLst>
                <a:ext uri="{FF2B5EF4-FFF2-40B4-BE49-F238E27FC236}">
                  <a16:creationId xmlns:a16="http://schemas.microsoft.com/office/drawing/2014/main" id="{6B2482CC-8D11-C6D8-45C5-C1B81CB3F1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37" y="547"/>
              <a:ext cx="53" cy="53"/>
            </a:xfrm>
            <a:custGeom>
              <a:avLst/>
              <a:gdLst>
                <a:gd name="T0" fmla="*/ 30 w 36"/>
                <a:gd name="T1" fmla="*/ 36 h 36"/>
                <a:gd name="T2" fmla="*/ 6 w 36"/>
                <a:gd name="T3" fmla="*/ 36 h 36"/>
                <a:gd name="T4" fmla="*/ 0 w 36"/>
                <a:gd name="T5" fmla="*/ 30 h 36"/>
                <a:gd name="T6" fmla="*/ 0 w 36"/>
                <a:gd name="T7" fmla="*/ 6 h 36"/>
                <a:gd name="T8" fmla="*/ 6 w 36"/>
                <a:gd name="T9" fmla="*/ 0 h 36"/>
                <a:gd name="T10" fmla="*/ 30 w 36"/>
                <a:gd name="T11" fmla="*/ 0 h 36"/>
                <a:gd name="T12" fmla="*/ 36 w 36"/>
                <a:gd name="T13" fmla="*/ 6 h 36"/>
                <a:gd name="T14" fmla="*/ 36 w 36"/>
                <a:gd name="T15" fmla="*/ 30 h 36"/>
                <a:gd name="T16" fmla="*/ 30 w 36"/>
                <a:gd name="T17" fmla="*/ 36 h 36"/>
                <a:gd name="T18" fmla="*/ 12 w 36"/>
                <a:gd name="T19" fmla="*/ 24 h 36"/>
                <a:gd name="T20" fmla="*/ 24 w 36"/>
                <a:gd name="T21" fmla="*/ 24 h 36"/>
                <a:gd name="T22" fmla="*/ 24 w 36"/>
                <a:gd name="T23" fmla="*/ 12 h 36"/>
                <a:gd name="T24" fmla="*/ 12 w 36"/>
                <a:gd name="T25" fmla="*/ 12 h 36"/>
                <a:gd name="T26" fmla="*/ 12 w 36"/>
                <a:gd name="T2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6">
                  <a:moveTo>
                    <a:pt x="30" y="36"/>
                  </a:moveTo>
                  <a:cubicBezTo>
                    <a:pt x="6" y="36"/>
                    <a:pt x="6" y="36"/>
                    <a:pt x="6" y="36"/>
                  </a:cubicBezTo>
                  <a:cubicBezTo>
                    <a:pt x="3" y="36"/>
                    <a:pt x="0" y="34"/>
                    <a:pt x="0" y="3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6" y="3"/>
                    <a:pt x="36" y="6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4"/>
                    <a:pt x="33" y="36"/>
                    <a:pt x="30" y="36"/>
                  </a:cubicBezTo>
                  <a:close/>
                  <a:moveTo>
                    <a:pt x="12" y="24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25" name="Freeform 25">
              <a:extLst>
                <a:ext uri="{FF2B5EF4-FFF2-40B4-BE49-F238E27FC236}">
                  <a16:creationId xmlns:a16="http://schemas.microsoft.com/office/drawing/2014/main" id="{DE73571F-AE5E-1EF4-E59B-4969275416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77" y="618"/>
              <a:ext cx="53" cy="53"/>
            </a:xfrm>
            <a:custGeom>
              <a:avLst/>
              <a:gdLst>
                <a:gd name="T0" fmla="*/ 30 w 36"/>
                <a:gd name="T1" fmla="*/ 36 h 36"/>
                <a:gd name="T2" fmla="*/ 6 w 36"/>
                <a:gd name="T3" fmla="*/ 36 h 36"/>
                <a:gd name="T4" fmla="*/ 0 w 36"/>
                <a:gd name="T5" fmla="*/ 30 h 36"/>
                <a:gd name="T6" fmla="*/ 0 w 36"/>
                <a:gd name="T7" fmla="*/ 6 h 36"/>
                <a:gd name="T8" fmla="*/ 6 w 36"/>
                <a:gd name="T9" fmla="*/ 0 h 36"/>
                <a:gd name="T10" fmla="*/ 30 w 36"/>
                <a:gd name="T11" fmla="*/ 0 h 36"/>
                <a:gd name="T12" fmla="*/ 36 w 36"/>
                <a:gd name="T13" fmla="*/ 6 h 36"/>
                <a:gd name="T14" fmla="*/ 36 w 36"/>
                <a:gd name="T15" fmla="*/ 30 h 36"/>
                <a:gd name="T16" fmla="*/ 30 w 36"/>
                <a:gd name="T17" fmla="*/ 36 h 36"/>
                <a:gd name="T18" fmla="*/ 12 w 36"/>
                <a:gd name="T19" fmla="*/ 24 h 36"/>
                <a:gd name="T20" fmla="*/ 24 w 36"/>
                <a:gd name="T21" fmla="*/ 24 h 36"/>
                <a:gd name="T22" fmla="*/ 24 w 36"/>
                <a:gd name="T23" fmla="*/ 12 h 36"/>
                <a:gd name="T24" fmla="*/ 12 w 36"/>
                <a:gd name="T25" fmla="*/ 12 h 36"/>
                <a:gd name="T26" fmla="*/ 12 w 36"/>
                <a:gd name="T2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6">
                  <a:moveTo>
                    <a:pt x="30" y="36"/>
                  </a:moveTo>
                  <a:cubicBezTo>
                    <a:pt x="6" y="36"/>
                    <a:pt x="6" y="36"/>
                    <a:pt x="6" y="36"/>
                  </a:cubicBezTo>
                  <a:cubicBezTo>
                    <a:pt x="3" y="36"/>
                    <a:pt x="0" y="34"/>
                    <a:pt x="0" y="3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6" y="3"/>
                    <a:pt x="36" y="6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4"/>
                    <a:pt x="33" y="36"/>
                    <a:pt x="30" y="36"/>
                  </a:cubicBezTo>
                  <a:close/>
                  <a:moveTo>
                    <a:pt x="12" y="24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26" name="Freeform 26">
              <a:extLst>
                <a:ext uri="{FF2B5EF4-FFF2-40B4-BE49-F238E27FC236}">
                  <a16:creationId xmlns:a16="http://schemas.microsoft.com/office/drawing/2014/main" id="{EB71470C-3FAA-133D-CC80-D8B3381EFE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48" y="618"/>
              <a:ext cx="71" cy="53"/>
            </a:xfrm>
            <a:custGeom>
              <a:avLst/>
              <a:gdLst>
                <a:gd name="T0" fmla="*/ 42 w 48"/>
                <a:gd name="T1" fmla="*/ 36 h 36"/>
                <a:gd name="T2" fmla="*/ 6 w 48"/>
                <a:gd name="T3" fmla="*/ 36 h 36"/>
                <a:gd name="T4" fmla="*/ 0 w 48"/>
                <a:gd name="T5" fmla="*/ 30 h 36"/>
                <a:gd name="T6" fmla="*/ 0 w 48"/>
                <a:gd name="T7" fmla="*/ 6 h 36"/>
                <a:gd name="T8" fmla="*/ 6 w 48"/>
                <a:gd name="T9" fmla="*/ 0 h 36"/>
                <a:gd name="T10" fmla="*/ 42 w 48"/>
                <a:gd name="T11" fmla="*/ 0 h 36"/>
                <a:gd name="T12" fmla="*/ 48 w 48"/>
                <a:gd name="T13" fmla="*/ 6 h 36"/>
                <a:gd name="T14" fmla="*/ 48 w 48"/>
                <a:gd name="T15" fmla="*/ 30 h 36"/>
                <a:gd name="T16" fmla="*/ 42 w 48"/>
                <a:gd name="T17" fmla="*/ 36 h 36"/>
                <a:gd name="T18" fmla="*/ 12 w 48"/>
                <a:gd name="T19" fmla="*/ 24 h 36"/>
                <a:gd name="T20" fmla="*/ 36 w 48"/>
                <a:gd name="T21" fmla="*/ 24 h 36"/>
                <a:gd name="T22" fmla="*/ 36 w 48"/>
                <a:gd name="T23" fmla="*/ 12 h 36"/>
                <a:gd name="T24" fmla="*/ 12 w 48"/>
                <a:gd name="T25" fmla="*/ 12 h 36"/>
                <a:gd name="T26" fmla="*/ 12 w 48"/>
                <a:gd name="T2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36">
                  <a:moveTo>
                    <a:pt x="42" y="36"/>
                  </a:moveTo>
                  <a:cubicBezTo>
                    <a:pt x="6" y="36"/>
                    <a:pt x="6" y="36"/>
                    <a:pt x="6" y="36"/>
                  </a:cubicBezTo>
                  <a:cubicBezTo>
                    <a:pt x="3" y="36"/>
                    <a:pt x="0" y="34"/>
                    <a:pt x="0" y="3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3"/>
                    <a:pt x="48" y="6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8" y="34"/>
                    <a:pt x="45" y="36"/>
                    <a:pt x="42" y="36"/>
                  </a:cubicBezTo>
                  <a:close/>
                  <a:moveTo>
                    <a:pt x="12" y="24"/>
                  </a:moveTo>
                  <a:cubicBezTo>
                    <a:pt x="36" y="24"/>
                    <a:pt x="36" y="24"/>
                    <a:pt x="36" y="24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27" name="Freeform 27">
              <a:extLst>
                <a:ext uri="{FF2B5EF4-FFF2-40B4-BE49-F238E27FC236}">
                  <a16:creationId xmlns:a16="http://schemas.microsoft.com/office/drawing/2014/main" id="{ABD0933F-1BBB-59A0-8295-1093AE8FD5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37" y="618"/>
              <a:ext cx="53" cy="53"/>
            </a:xfrm>
            <a:custGeom>
              <a:avLst/>
              <a:gdLst>
                <a:gd name="T0" fmla="*/ 30 w 36"/>
                <a:gd name="T1" fmla="*/ 36 h 36"/>
                <a:gd name="T2" fmla="*/ 6 w 36"/>
                <a:gd name="T3" fmla="*/ 36 h 36"/>
                <a:gd name="T4" fmla="*/ 0 w 36"/>
                <a:gd name="T5" fmla="*/ 30 h 36"/>
                <a:gd name="T6" fmla="*/ 0 w 36"/>
                <a:gd name="T7" fmla="*/ 6 h 36"/>
                <a:gd name="T8" fmla="*/ 6 w 36"/>
                <a:gd name="T9" fmla="*/ 0 h 36"/>
                <a:gd name="T10" fmla="*/ 30 w 36"/>
                <a:gd name="T11" fmla="*/ 0 h 36"/>
                <a:gd name="T12" fmla="*/ 36 w 36"/>
                <a:gd name="T13" fmla="*/ 6 h 36"/>
                <a:gd name="T14" fmla="*/ 36 w 36"/>
                <a:gd name="T15" fmla="*/ 30 h 36"/>
                <a:gd name="T16" fmla="*/ 30 w 36"/>
                <a:gd name="T17" fmla="*/ 36 h 36"/>
                <a:gd name="T18" fmla="*/ 12 w 36"/>
                <a:gd name="T19" fmla="*/ 24 h 36"/>
                <a:gd name="T20" fmla="*/ 24 w 36"/>
                <a:gd name="T21" fmla="*/ 24 h 36"/>
                <a:gd name="T22" fmla="*/ 24 w 36"/>
                <a:gd name="T23" fmla="*/ 12 h 36"/>
                <a:gd name="T24" fmla="*/ 12 w 36"/>
                <a:gd name="T25" fmla="*/ 12 h 36"/>
                <a:gd name="T26" fmla="*/ 12 w 36"/>
                <a:gd name="T2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6">
                  <a:moveTo>
                    <a:pt x="30" y="36"/>
                  </a:moveTo>
                  <a:cubicBezTo>
                    <a:pt x="6" y="36"/>
                    <a:pt x="6" y="36"/>
                    <a:pt x="6" y="36"/>
                  </a:cubicBezTo>
                  <a:cubicBezTo>
                    <a:pt x="3" y="36"/>
                    <a:pt x="0" y="34"/>
                    <a:pt x="0" y="3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6" y="3"/>
                    <a:pt x="36" y="6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4"/>
                    <a:pt x="33" y="36"/>
                    <a:pt x="30" y="36"/>
                  </a:cubicBezTo>
                  <a:close/>
                  <a:moveTo>
                    <a:pt x="12" y="24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28" name="Freeform 28">
              <a:extLst>
                <a:ext uri="{FF2B5EF4-FFF2-40B4-BE49-F238E27FC236}">
                  <a16:creationId xmlns:a16="http://schemas.microsoft.com/office/drawing/2014/main" id="{7D9B7D84-4A94-7721-33EC-76F09F33EC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77" y="689"/>
              <a:ext cx="53" cy="53"/>
            </a:xfrm>
            <a:custGeom>
              <a:avLst/>
              <a:gdLst>
                <a:gd name="T0" fmla="*/ 30 w 36"/>
                <a:gd name="T1" fmla="*/ 36 h 36"/>
                <a:gd name="T2" fmla="*/ 6 w 36"/>
                <a:gd name="T3" fmla="*/ 36 h 36"/>
                <a:gd name="T4" fmla="*/ 0 w 36"/>
                <a:gd name="T5" fmla="*/ 30 h 36"/>
                <a:gd name="T6" fmla="*/ 0 w 36"/>
                <a:gd name="T7" fmla="*/ 6 h 36"/>
                <a:gd name="T8" fmla="*/ 6 w 36"/>
                <a:gd name="T9" fmla="*/ 0 h 36"/>
                <a:gd name="T10" fmla="*/ 30 w 36"/>
                <a:gd name="T11" fmla="*/ 0 h 36"/>
                <a:gd name="T12" fmla="*/ 36 w 36"/>
                <a:gd name="T13" fmla="*/ 6 h 36"/>
                <a:gd name="T14" fmla="*/ 36 w 36"/>
                <a:gd name="T15" fmla="*/ 30 h 36"/>
                <a:gd name="T16" fmla="*/ 30 w 36"/>
                <a:gd name="T17" fmla="*/ 36 h 36"/>
                <a:gd name="T18" fmla="*/ 12 w 36"/>
                <a:gd name="T19" fmla="*/ 24 h 36"/>
                <a:gd name="T20" fmla="*/ 24 w 36"/>
                <a:gd name="T21" fmla="*/ 24 h 36"/>
                <a:gd name="T22" fmla="*/ 24 w 36"/>
                <a:gd name="T23" fmla="*/ 12 h 36"/>
                <a:gd name="T24" fmla="*/ 12 w 36"/>
                <a:gd name="T25" fmla="*/ 12 h 36"/>
                <a:gd name="T26" fmla="*/ 12 w 36"/>
                <a:gd name="T2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6">
                  <a:moveTo>
                    <a:pt x="30" y="36"/>
                  </a:moveTo>
                  <a:cubicBezTo>
                    <a:pt x="6" y="36"/>
                    <a:pt x="6" y="36"/>
                    <a:pt x="6" y="36"/>
                  </a:cubicBezTo>
                  <a:cubicBezTo>
                    <a:pt x="3" y="36"/>
                    <a:pt x="0" y="34"/>
                    <a:pt x="0" y="3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6" y="3"/>
                    <a:pt x="36" y="6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4"/>
                    <a:pt x="33" y="36"/>
                    <a:pt x="30" y="36"/>
                  </a:cubicBezTo>
                  <a:close/>
                  <a:moveTo>
                    <a:pt x="12" y="24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29" name="Freeform 29">
              <a:extLst>
                <a:ext uri="{FF2B5EF4-FFF2-40B4-BE49-F238E27FC236}">
                  <a16:creationId xmlns:a16="http://schemas.microsoft.com/office/drawing/2014/main" id="{39713E3E-41B2-ABA8-BBAC-F9B9389570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48" y="689"/>
              <a:ext cx="71" cy="53"/>
            </a:xfrm>
            <a:custGeom>
              <a:avLst/>
              <a:gdLst>
                <a:gd name="T0" fmla="*/ 42 w 48"/>
                <a:gd name="T1" fmla="*/ 36 h 36"/>
                <a:gd name="T2" fmla="*/ 6 w 48"/>
                <a:gd name="T3" fmla="*/ 36 h 36"/>
                <a:gd name="T4" fmla="*/ 0 w 48"/>
                <a:gd name="T5" fmla="*/ 30 h 36"/>
                <a:gd name="T6" fmla="*/ 0 w 48"/>
                <a:gd name="T7" fmla="*/ 6 h 36"/>
                <a:gd name="T8" fmla="*/ 6 w 48"/>
                <a:gd name="T9" fmla="*/ 0 h 36"/>
                <a:gd name="T10" fmla="*/ 42 w 48"/>
                <a:gd name="T11" fmla="*/ 0 h 36"/>
                <a:gd name="T12" fmla="*/ 48 w 48"/>
                <a:gd name="T13" fmla="*/ 6 h 36"/>
                <a:gd name="T14" fmla="*/ 48 w 48"/>
                <a:gd name="T15" fmla="*/ 30 h 36"/>
                <a:gd name="T16" fmla="*/ 42 w 48"/>
                <a:gd name="T17" fmla="*/ 36 h 36"/>
                <a:gd name="T18" fmla="*/ 12 w 48"/>
                <a:gd name="T19" fmla="*/ 24 h 36"/>
                <a:gd name="T20" fmla="*/ 36 w 48"/>
                <a:gd name="T21" fmla="*/ 24 h 36"/>
                <a:gd name="T22" fmla="*/ 36 w 48"/>
                <a:gd name="T23" fmla="*/ 12 h 36"/>
                <a:gd name="T24" fmla="*/ 12 w 48"/>
                <a:gd name="T25" fmla="*/ 12 h 36"/>
                <a:gd name="T26" fmla="*/ 12 w 48"/>
                <a:gd name="T2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36">
                  <a:moveTo>
                    <a:pt x="42" y="36"/>
                  </a:moveTo>
                  <a:cubicBezTo>
                    <a:pt x="6" y="36"/>
                    <a:pt x="6" y="36"/>
                    <a:pt x="6" y="36"/>
                  </a:cubicBezTo>
                  <a:cubicBezTo>
                    <a:pt x="3" y="36"/>
                    <a:pt x="0" y="34"/>
                    <a:pt x="0" y="3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3"/>
                    <a:pt x="48" y="6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8" y="34"/>
                    <a:pt x="45" y="36"/>
                    <a:pt x="42" y="36"/>
                  </a:cubicBezTo>
                  <a:close/>
                  <a:moveTo>
                    <a:pt x="12" y="24"/>
                  </a:moveTo>
                  <a:cubicBezTo>
                    <a:pt x="36" y="24"/>
                    <a:pt x="36" y="24"/>
                    <a:pt x="36" y="24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30" name="Freeform 30">
              <a:extLst>
                <a:ext uri="{FF2B5EF4-FFF2-40B4-BE49-F238E27FC236}">
                  <a16:creationId xmlns:a16="http://schemas.microsoft.com/office/drawing/2014/main" id="{91A8E531-F30D-F8BA-2852-87DAB8A7FB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37" y="689"/>
              <a:ext cx="53" cy="53"/>
            </a:xfrm>
            <a:custGeom>
              <a:avLst/>
              <a:gdLst>
                <a:gd name="T0" fmla="*/ 30 w 36"/>
                <a:gd name="T1" fmla="*/ 36 h 36"/>
                <a:gd name="T2" fmla="*/ 6 w 36"/>
                <a:gd name="T3" fmla="*/ 36 h 36"/>
                <a:gd name="T4" fmla="*/ 0 w 36"/>
                <a:gd name="T5" fmla="*/ 30 h 36"/>
                <a:gd name="T6" fmla="*/ 0 w 36"/>
                <a:gd name="T7" fmla="*/ 6 h 36"/>
                <a:gd name="T8" fmla="*/ 6 w 36"/>
                <a:gd name="T9" fmla="*/ 0 h 36"/>
                <a:gd name="T10" fmla="*/ 30 w 36"/>
                <a:gd name="T11" fmla="*/ 0 h 36"/>
                <a:gd name="T12" fmla="*/ 36 w 36"/>
                <a:gd name="T13" fmla="*/ 6 h 36"/>
                <a:gd name="T14" fmla="*/ 36 w 36"/>
                <a:gd name="T15" fmla="*/ 30 h 36"/>
                <a:gd name="T16" fmla="*/ 30 w 36"/>
                <a:gd name="T17" fmla="*/ 36 h 36"/>
                <a:gd name="T18" fmla="*/ 12 w 36"/>
                <a:gd name="T19" fmla="*/ 24 h 36"/>
                <a:gd name="T20" fmla="*/ 24 w 36"/>
                <a:gd name="T21" fmla="*/ 24 h 36"/>
                <a:gd name="T22" fmla="*/ 24 w 36"/>
                <a:gd name="T23" fmla="*/ 12 h 36"/>
                <a:gd name="T24" fmla="*/ 12 w 36"/>
                <a:gd name="T25" fmla="*/ 12 h 36"/>
                <a:gd name="T26" fmla="*/ 12 w 36"/>
                <a:gd name="T2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6">
                  <a:moveTo>
                    <a:pt x="30" y="36"/>
                  </a:moveTo>
                  <a:cubicBezTo>
                    <a:pt x="6" y="36"/>
                    <a:pt x="6" y="36"/>
                    <a:pt x="6" y="36"/>
                  </a:cubicBezTo>
                  <a:cubicBezTo>
                    <a:pt x="3" y="36"/>
                    <a:pt x="0" y="34"/>
                    <a:pt x="0" y="3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6" y="3"/>
                    <a:pt x="36" y="6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4"/>
                    <a:pt x="33" y="36"/>
                    <a:pt x="30" y="36"/>
                  </a:cubicBezTo>
                  <a:close/>
                  <a:moveTo>
                    <a:pt x="12" y="24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31" name="Freeform 31">
              <a:extLst>
                <a:ext uri="{FF2B5EF4-FFF2-40B4-BE49-F238E27FC236}">
                  <a16:creationId xmlns:a16="http://schemas.microsoft.com/office/drawing/2014/main" id="{111B0F68-E82C-3BE0-7E6B-828CAE249D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77" y="760"/>
              <a:ext cx="53" cy="53"/>
            </a:xfrm>
            <a:custGeom>
              <a:avLst/>
              <a:gdLst>
                <a:gd name="T0" fmla="*/ 30 w 36"/>
                <a:gd name="T1" fmla="*/ 36 h 36"/>
                <a:gd name="T2" fmla="*/ 6 w 36"/>
                <a:gd name="T3" fmla="*/ 36 h 36"/>
                <a:gd name="T4" fmla="*/ 0 w 36"/>
                <a:gd name="T5" fmla="*/ 30 h 36"/>
                <a:gd name="T6" fmla="*/ 0 w 36"/>
                <a:gd name="T7" fmla="*/ 6 h 36"/>
                <a:gd name="T8" fmla="*/ 6 w 36"/>
                <a:gd name="T9" fmla="*/ 0 h 36"/>
                <a:gd name="T10" fmla="*/ 30 w 36"/>
                <a:gd name="T11" fmla="*/ 0 h 36"/>
                <a:gd name="T12" fmla="*/ 36 w 36"/>
                <a:gd name="T13" fmla="*/ 6 h 36"/>
                <a:gd name="T14" fmla="*/ 36 w 36"/>
                <a:gd name="T15" fmla="*/ 30 h 36"/>
                <a:gd name="T16" fmla="*/ 30 w 36"/>
                <a:gd name="T17" fmla="*/ 36 h 36"/>
                <a:gd name="T18" fmla="*/ 12 w 36"/>
                <a:gd name="T19" fmla="*/ 24 h 36"/>
                <a:gd name="T20" fmla="*/ 24 w 36"/>
                <a:gd name="T21" fmla="*/ 24 h 36"/>
                <a:gd name="T22" fmla="*/ 24 w 36"/>
                <a:gd name="T23" fmla="*/ 12 h 36"/>
                <a:gd name="T24" fmla="*/ 12 w 36"/>
                <a:gd name="T25" fmla="*/ 12 h 36"/>
                <a:gd name="T26" fmla="*/ 12 w 36"/>
                <a:gd name="T2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6">
                  <a:moveTo>
                    <a:pt x="30" y="36"/>
                  </a:moveTo>
                  <a:cubicBezTo>
                    <a:pt x="6" y="36"/>
                    <a:pt x="6" y="36"/>
                    <a:pt x="6" y="36"/>
                  </a:cubicBezTo>
                  <a:cubicBezTo>
                    <a:pt x="3" y="36"/>
                    <a:pt x="0" y="34"/>
                    <a:pt x="0" y="3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6" y="3"/>
                    <a:pt x="36" y="6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4"/>
                    <a:pt x="33" y="36"/>
                    <a:pt x="30" y="36"/>
                  </a:cubicBezTo>
                  <a:close/>
                  <a:moveTo>
                    <a:pt x="12" y="24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32" name="Freeform 32">
              <a:extLst>
                <a:ext uri="{FF2B5EF4-FFF2-40B4-BE49-F238E27FC236}">
                  <a16:creationId xmlns:a16="http://schemas.microsoft.com/office/drawing/2014/main" id="{DF213D56-1B3E-CD55-1B49-851D64698E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37" y="760"/>
              <a:ext cx="53" cy="53"/>
            </a:xfrm>
            <a:custGeom>
              <a:avLst/>
              <a:gdLst>
                <a:gd name="T0" fmla="*/ 30 w 36"/>
                <a:gd name="T1" fmla="*/ 36 h 36"/>
                <a:gd name="T2" fmla="*/ 6 w 36"/>
                <a:gd name="T3" fmla="*/ 36 h 36"/>
                <a:gd name="T4" fmla="*/ 0 w 36"/>
                <a:gd name="T5" fmla="*/ 30 h 36"/>
                <a:gd name="T6" fmla="*/ 0 w 36"/>
                <a:gd name="T7" fmla="*/ 6 h 36"/>
                <a:gd name="T8" fmla="*/ 6 w 36"/>
                <a:gd name="T9" fmla="*/ 0 h 36"/>
                <a:gd name="T10" fmla="*/ 30 w 36"/>
                <a:gd name="T11" fmla="*/ 0 h 36"/>
                <a:gd name="T12" fmla="*/ 36 w 36"/>
                <a:gd name="T13" fmla="*/ 6 h 36"/>
                <a:gd name="T14" fmla="*/ 36 w 36"/>
                <a:gd name="T15" fmla="*/ 30 h 36"/>
                <a:gd name="T16" fmla="*/ 30 w 36"/>
                <a:gd name="T17" fmla="*/ 36 h 36"/>
                <a:gd name="T18" fmla="*/ 12 w 36"/>
                <a:gd name="T19" fmla="*/ 24 h 36"/>
                <a:gd name="T20" fmla="*/ 24 w 36"/>
                <a:gd name="T21" fmla="*/ 24 h 36"/>
                <a:gd name="T22" fmla="*/ 24 w 36"/>
                <a:gd name="T23" fmla="*/ 12 h 36"/>
                <a:gd name="T24" fmla="*/ 12 w 36"/>
                <a:gd name="T25" fmla="*/ 12 h 36"/>
                <a:gd name="T26" fmla="*/ 12 w 36"/>
                <a:gd name="T27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6">
                  <a:moveTo>
                    <a:pt x="30" y="36"/>
                  </a:moveTo>
                  <a:cubicBezTo>
                    <a:pt x="6" y="36"/>
                    <a:pt x="6" y="36"/>
                    <a:pt x="6" y="36"/>
                  </a:cubicBezTo>
                  <a:cubicBezTo>
                    <a:pt x="3" y="36"/>
                    <a:pt x="0" y="34"/>
                    <a:pt x="0" y="3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6" y="3"/>
                    <a:pt x="36" y="6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4"/>
                    <a:pt x="33" y="36"/>
                    <a:pt x="30" y="36"/>
                  </a:cubicBezTo>
                  <a:close/>
                  <a:moveTo>
                    <a:pt x="12" y="24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</p:grpSp>
      <p:sp>
        <p:nvSpPr>
          <p:cNvPr id="133" name="Rectangle 132">
            <a:extLst>
              <a:ext uri="{FF2B5EF4-FFF2-40B4-BE49-F238E27FC236}">
                <a16:creationId xmlns:a16="http://schemas.microsoft.com/office/drawing/2014/main" id="{21D72233-F330-0A95-B3B7-654F1DD9EC7C}"/>
              </a:ext>
            </a:extLst>
          </p:cNvPr>
          <p:cNvSpPr/>
          <p:nvPr/>
        </p:nvSpPr>
        <p:spPr>
          <a:xfrm>
            <a:off x="6167440" y="2859767"/>
            <a:ext cx="2744948" cy="1661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</a:pPr>
            <a:r>
              <a:rPr lang="en-US" altLang="en-US" sz="1200" b="1">
                <a:solidFill>
                  <a:schemeClr val="bg1"/>
                </a:solidFill>
              </a:rPr>
              <a:t>Disability Determination In Progress</a:t>
            </a:r>
          </a:p>
        </p:txBody>
      </p:sp>
      <p:grpSp>
        <p:nvGrpSpPr>
          <p:cNvPr id="134" name="Group 66">
            <a:extLst>
              <a:ext uri="{FF2B5EF4-FFF2-40B4-BE49-F238E27FC236}">
                <a16:creationId xmlns:a16="http://schemas.microsoft.com/office/drawing/2014/main" id="{6BAA8893-9FE5-E3C0-9403-D230519D201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716687" y="2760547"/>
            <a:ext cx="253208" cy="338933"/>
            <a:chOff x="4533" y="1719"/>
            <a:chExt cx="319" cy="427"/>
          </a:xfrm>
          <a:solidFill>
            <a:srgbClr val="FFFFFF"/>
          </a:solidFill>
        </p:grpSpPr>
        <p:sp>
          <p:nvSpPr>
            <p:cNvPr id="135" name="Freeform 67">
              <a:extLst>
                <a:ext uri="{FF2B5EF4-FFF2-40B4-BE49-F238E27FC236}">
                  <a16:creationId xmlns:a16="http://schemas.microsoft.com/office/drawing/2014/main" id="{8A965B9E-A353-6926-F8A9-00F3547944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68" y="1719"/>
              <a:ext cx="248" cy="222"/>
            </a:xfrm>
            <a:custGeom>
              <a:avLst/>
              <a:gdLst>
                <a:gd name="T0" fmla="*/ 84 w 168"/>
                <a:gd name="T1" fmla="*/ 150 h 150"/>
                <a:gd name="T2" fmla="*/ 0 w 168"/>
                <a:gd name="T3" fmla="*/ 66 h 150"/>
                <a:gd name="T4" fmla="*/ 0 w 168"/>
                <a:gd name="T5" fmla="*/ 6 h 150"/>
                <a:gd name="T6" fmla="*/ 6 w 168"/>
                <a:gd name="T7" fmla="*/ 0 h 150"/>
                <a:gd name="T8" fmla="*/ 162 w 168"/>
                <a:gd name="T9" fmla="*/ 0 h 150"/>
                <a:gd name="T10" fmla="*/ 168 w 168"/>
                <a:gd name="T11" fmla="*/ 6 h 150"/>
                <a:gd name="T12" fmla="*/ 168 w 168"/>
                <a:gd name="T13" fmla="*/ 66 h 150"/>
                <a:gd name="T14" fmla="*/ 84 w 168"/>
                <a:gd name="T15" fmla="*/ 150 h 150"/>
                <a:gd name="T16" fmla="*/ 12 w 168"/>
                <a:gd name="T17" fmla="*/ 12 h 150"/>
                <a:gd name="T18" fmla="*/ 12 w 168"/>
                <a:gd name="T19" fmla="*/ 66 h 150"/>
                <a:gd name="T20" fmla="*/ 84 w 168"/>
                <a:gd name="T21" fmla="*/ 138 h 150"/>
                <a:gd name="T22" fmla="*/ 156 w 168"/>
                <a:gd name="T23" fmla="*/ 66 h 150"/>
                <a:gd name="T24" fmla="*/ 156 w 168"/>
                <a:gd name="T25" fmla="*/ 12 h 150"/>
                <a:gd name="T26" fmla="*/ 12 w 168"/>
                <a:gd name="T27" fmla="*/ 1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8" h="150">
                  <a:moveTo>
                    <a:pt x="84" y="150"/>
                  </a:moveTo>
                  <a:cubicBezTo>
                    <a:pt x="38" y="150"/>
                    <a:pt x="0" y="112"/>
                    <a:pt x="0" y="6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6" y="0"/>
                    <a:pt x="168" y="3"/>
                    <a:pt x="168" y="6"/>
                  </a:cubicBezTo>
                  <a:cubicBezTo>
                    <a:pt x="168" y="66"/>
                    <a:pt x="168" y="66"/>
                    <a:pt x="168" y="66"/>
                  </a:cubicBezTo>
                  <a:cubicBezTo>
                    <a:pt x="168" y="112"/>
                    <a:pt x="131" y="150"/>
                    <a:pt x="84" y="150"/>
                  </a:cubicBezTo>
                  <a:close/>
                  <a:moveTo>
                    <a:pt x="12" y="12"/>
                  </a:moveTo>
                  <a:cubicBezTo>
                    <a:pt x="12" y="66"/>
                    <a:pt x="12" y="66"/>
                    <a:pt x="12" y="66"/>
                  </a:cubicBezTo>
                  <a:cubicBezTo>
                    <a:pt x="12" y="106"/>
                    <a:pt x="45" y="138"/>
                    <a:pt x="84" y="138"/>
                  </a:cubicBezTo>
                  <a:cubicBezTo>
                    <a:pt x="124" y="138"/>
                    <a:pt x="156" y="106"/>
                    <a:pt x="156" y="66"/>
                  </a:cubicBezTo>
                  <a:cubicBezTo>
                    <a:pt x="156" y="12"/>
                    <a:pt x="156" y="12"/>
                    <a:pt x="156" y="12"/>
                  </a:cubicBezTo>
                  <a:lnTo>
                    <a:pt x="1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36" name="Freeform 68">
              <a:extLst>
                <a:ext uri="{FF2B5EF4-FFF2-40B4-BE49-F238E27FC236}">
                  <a16:creationId xmlns:a16="http://schemas.microsoft.com/office/drawing/2014/main" id="{4587376A-5BBD-75F5-C474-18AC957D63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68" y="1924"/>
              <a:ext cx="248" cy="222"/>
            </a:xfrm>
            <a:custGeom>
              <a:avLst/>
              <a:gdLst>
                <a:gd name="T0" fmla="*/ 162 w 168"/>
                <a:gd name="T1" fmla="*/ 150 h 150"/>
                <a:gd name="T2" fmla="*/ 6 w 168"/>
                <a:gd name="T3" fmla="*/ 150 h 150"/>
                <a:gd name="T4" fmla="*/ 0 w 168"/>
                <a:gd name="T5" fmla="*/ 144 h 150"/>
                <a:gd name="T6" fmla="*/ 0 w 168"/>
                <a:gd name="T7" fmla="*/ 84 h 150"/>
                <a:gd name="T8" fmla="*/ 84 w 168"/>
                <a:gd name="T9" fmla="*/ 0 h 150"/>
                <a:gd name="T10" fmla="*/ 168 w 168"/>
                <a:gd name="T11" fmla="*/ 84 h 150"/>
                <a:gd name="T12" fmla="*/ 168 w 168"/>
                <a:gd name="T13" fmla="*/ 144 h 150"/>
                <a:gd name="T14" fmla="*/ 162 w 168"/>
                <a:gd name="T15" fmla="*/ 150 h 150"/>
                <a:gd name="T16" fmla="*/ 12 w 168"/>
                <a:gd name="T17" fmla="*/ 138 h 150"/>
                <a:gd name="T18" fmla="*/ 156 w 168"/>
                <a:gd name="T19" fmla="*/ 138 h 150"/>
                <a:gd name="T20" fmla="*/ 156 w 168"/>
                <a:gd name="T21" fmla="*/ 84 h 150"/>
                <a:gd name="T22" fmla="*/ 84 w 168"/>
                <a:gd name="T23" fmla="*/ 12 h 150"/>
                <a:gd name="T24" fmla="*/ 12 w 168"/>
                <a:gd name="T25" fmla="*/ 84 h 150"/>
                <a:gd name="T26" fmla="*/ 12 w 168"/>
                <a:gd name="T27" fmla="*/ 13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8" h="150">
                  <a:moveTo>
                    <a:pt x="162" y="150"/>
                  </a:moveTo>
                  <a:cubicBezTo>
                    <a:pt x="6" y="150"/>
                    <a:pt x="6" y="150"/>
                    <a:pt x="6" y="150"/>
                  </a:cubicBezTo>
                  <a:cubicBezTo>
                    <a:pt x="3" y="150"/>
                    <a:pt x="0" y="147"/>
                    <a:pt x="0" y="14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38"/>
                    <a:pt x="38" y="0"/>
                    <a:pt x="84" y="0"/>
                  </a:cubicBezTo>
                  <a:cubicBezTo>
                    <a:pt x="131" y="0"/>
                    <a:pt x="168" y="38"/>
                    <a:pt x="168" y="84"/>
                  </a:cubicBezTo>
                  <a:cubicBezTo>
                    <a:pt x="168" y="144"/>
                    <a:pt x="168" y="144"/>
                    <a:pt x="168" y="144"/>
                  </a:cubicBezTo>
                  <a:cubicBezTo>
                    <a:pt x="168" y="147"/>
                    <a:pt x="166" y="150"/>
                    <a:pt x="162" y="150"/>
                  </a:cubicBezTo>
                  <a:close/>
                  <a:moveTo>
                    <a:pt x="12" y="138"/>
                  </a:moveTo>
                  <a:cubicBezTo>
                    <a:pt x="156" y="138"/>
                    <a:pt x="156" y="138"/>
                    <a:pt x="156" y="138"/>
                  </a:cubicBezTo>
                  <a:cubicBezTo>
                    <a:pt x="156" y="84"/>
                    <a:pt x="156" y="84"/>
                    <a:pt x="156" y="84"/>
                  </a:cubicBezTo>
                  <a:cubicBezTo>
                    <a:pt x="156" y="44"/>
                    <a:pt x="124" y="12"/>
                    <a:pt x="84" y="12"/>
                  </a:cubicBezTo>
                  <a:cubicBezTo>
                    <a:pt x="45" y="12"/>
                    <a:pt x="12" y="44"/>
                    <a:pt x="12" y="84"/>
                  </a:cubicBezTo>
                  <a:lnTo>
                    <a:pt x="12" y="1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37" name="Freeform 69">
              <a:extLst>
                <a:ext uri="{FF2B5EF4-FFF2-40B4-BE49-F238E27FC236}">
                  <a16:creationId xmlns:a16="http://schemas.microsoft.com/office/drawing/2014/main" id="{075E16E7-FF5A-CAAC-4F75-B636A616E7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3" y="1719"/>
              <a:ext cx="319" cy="18"/>
            </a:xfrm>
            <a:custGeom>
              <a:avLst/>
              <a:gdLst>
                <a:gd name="T0" fmla="*/ 210 w 216"/>
                <a:gd name="T1" fmla="*/ 12 h 12"/>
                <a:gd name="T2" fmla="*/ 6 w 216"/>
                <a:gd name="T3" fmla="*/ 12 h 12"/>
                <a:gd name="T4" fmla="*/ 0 w 216"/>
                <a:gd name="T5" fmla="*/ 6 h 12"/>
                <a:gd name="T6" fmla="*/ 6 w 216"/>
                <a:gd name="T7" fmla="*/ 0 h 12"/>
                <a:gd name="T8" fmla="*/ 210 w 216"/>
                <a:gd name="T9" fmla="*/ 0 h 12"/>
                <a:gd name="T10" fmla="*/ 216 w 216"/>
                <a:gd name="T11" fmla="*/ 6 h 12"/>
                <a:gd name="T12" fmla="*/ 210 w 216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" h="12">
                  <a:moveTo>
                    <a:pt x="21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10" y="0"/>
                    <a:pt x="210" y="0"/>
                    <a:pt x="210" y="0"/>
                  </a:cubicBezTo>
                  <a:cubicBezTo>
                    <a:pt x="214" y="0"/>
                    <a:pt x="216" y="3"/>
                    <a:pt x="216" y="6"/>
                  </a:cubicBezTo>
                  <a:cubicBezTo>
                    <a:pt x="216" y="9"/>
                    <a:pt x="214" y="12"/>
                    <a:pt x="21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38" name="Freeform 70">
              <a:extLst>
                <a:ext uri="{FF2B5EF4-FFF2-40B4-BE49-F238E27FC236}">
                  <a16:creationId xmlns:a16="http://schemas.microsoft.com/office/drawing/2014/main" id="{A216C330-1603-DF24-ED3F-0EFD51225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3" y="2128"/>
              <a:ext cx="319" cy="18"/>
            </a:xfrm>
            <a:custGeom>
              <a:avLst/>
              <a:gdLst>
                <a:gd name="T0" fmla="*/ 210 w 216"/>
                <a:gd name="T1" fmla="*/ 12 h 12"/>
                <a:gd name="T2" fmla="*/ 6 w 216"/>
                <a:gd name="T3" fmla="*/ 12 h 12"/>
                <a:gd name="T4" fmla="*/ 0 w 216"/>
                <a:gd name="T5" fmla="*/ 6 h 12"/>
                <a:gd name="T6" fmla="*/ 6 w 216"/>
                <a:gd name="T7" fmla="*/ 0 h 12"/>
                <a:gd name="T8" fmla="*/ 210 w 216"/>
                <a:gd name="T9" fmla="*/ 0 h 12"/>
                <a:gd name="T10" fmla="*/ 216 w 216"/>
                <a:gd name="T11" fmla="*/ 6 h 12"/>
                <a:gd name="T12" fmla="*/ 210 w 216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" h="12">
                  <a:moveTo>
                    <a:pt x="21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10" y="0"/>
                    <a:pt x="210" y="0"/>
                    <a:pt x="210" y="0"/>
                  </a:cubicBezTo>
                  <a:cubicBezTo>
                    <a:pt x="214" y="0"/>
                    <a:pt x="216" y="3"/>
                    <a:pt x="216" y="6"/>
                  </a:cubicBezTo>
                  <a:cubicBezTo>
                    <a:pt x="216" y="9"/>
                    <a:pt x="214" y="12"/>
                    <a:pt x="21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39" name="Freeform 71">
              <a:extLst>
                <a:ext uri="{FF2B5EF4-FFF2-40B4-BE49-F238E27FC236}">
                  <a16:creationId xmlns:a16="http://schemas.microsoft.com/office/drawing/2014/main" id="{88632AC4-B7D3-B4C5-C3DA-0783C3551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8" y="2002"/>
              <a:ext cx="248" cy="73"/>
            </a:xfrm>
            <a:custGeom>
              <a:avLst/>
              <a:gdLst>
                <a:gd name="T0" fmla="*/ 162 w 168"/>
                <a:gd name="T1" fmla="*/ 49 h 49"/>
                <a:gd name="T2" fmla="*/ 120 w 168"/>
                <a:gd name="T3" fmla="*/ 49 h 49"/>
                <a:gd name="T4" fmla="*/ 116 w 168"/>
                <a:gd name="T5" fmla="*/ 47 h 49"/>
                <a:gd name="T6" fmla="*/ 84 w 168"/>
                <a:gd name="T7" fmla="*/ 15 h 49"/>
                <a:gd name="T8" fmla="*/ 53 w 168"/>
                <a:gd name="T9" fmla="*/ 47 h 49"/>
                <a:gd name="T10" fmla="*/ 48 w 168"/>
                <a:gd name="T11" fmla="*/ 49 h 49"/>
                <a:gd name="T12" fmla="*/ 6 w 168"/>
                <a:gd name="T13" fmla="*/ 49 h 49"/>
                <a:gd name="T14" fmla="*/ 0 w 168"/>
                <a:gd name="T15" fmla="*/ 43 h 49"/>
                <a:gd name="T16" fmla="*/ 6 w 168"/>
                <a:gd name="T17" fmla="*/ 37 h 49"/>
                <a:gd name="T18" fmla="*/ 46 w 168"/>
                <a:gd name="T19" fmla="*/ 37 h 49"/>
                <a:gd name="T20" fmla="*/ 80 w 168"/>
                <a:gd name="T21" fmla="*/ 3 h 49"/>
                <a:gd name="T22" fmla="*/ 89 w 168"/>
                <a:gd name="T23" fmla="*/ 3 h 49"/>
                <a:gd name="T24" fmla="*/ 123 w 168"/>
                <a:gd name="T25" fmla="*/ 37 h 49"/>
                <a:gd name="T26" fmla="*/ 162 w 168"/>
                <a:gd name="T27" fmla="*/ 37 h 49"/>
                <a:gd name="T28" fmla="*/ 168 w 168"/>
                <a:gd name="T29" fmla="*/ 43 h 49"/>
                <a:gd name="T30" fmla="*/ 162 w 168"/>
                <a:gd name="T31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8" h="49">
                  <a:moveTo>
                    <a:pt x="162" y="49"/>
                  </a:moveTo>
                  <a:cubicBezTo>
                    <a:pt x="120" y="49"/>
                    <a:pt x="120" y="49"/>
                    <a:pt x="120" y="49"/>
                  </a:cubicBezTo>
                  <a:cubicBezTo>
                    <a:pt x="119" y="49"/>
                    <a:pt x="117" y="48"/>
                    <a:pt x="116" y="47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2" y="48"/>
                    <a:pt x="50" y="49"/>
                    <a:pt x="48" y="49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3" y="49"/>
                    <a:pt x="0" y="46"/>
                    <a:pt x="0" y="43"/>
                  </a:cubicBezTo>
                  <a:cubicBezTo>
                    <a:pt x="0" y="40"/>
                    <a:pt x="3" y="37"/>
                    <a:pt x="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3" y="0"/>
                    <a:pt x="86" y="0"/>
                    <a:pt x="89" y="3"/>
                  </a:cubicBezTo>
                  <a:cubicBezTo>
                    <a:pt x="123" y="37"/>
                    <a:pt x="123" y="37"/>
                    <a:pt x="123" y="37"/>
                  </a:cubicBezTo>
                  <a:cubicBezTo>
                    <a:pt x="162" y="37"/>
                    <a:pt x="162" y="37"/>
                    <a:pt x="162" y="37"/>
                  </a:cubicBezTo>
                  <a:cubicBezTo>
                    <a:pt x="166" y="37"/>
                    <a:pt x="168" y="40"/>
                    <a:pt x="168" y="43"/>
                  </a:cubicBezTo>
                  <a:cubicBezTo>
                    <a:pt x="168" y="46"/>
                    <a:pt x="166" y="49"/>
                    <a:pt x="162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  <p:sp>
          <p:nvSpPr>
            <p:cNvPr id="140" name="Freeform 72">
              <a:extLst>
                <a:ext uri="{FF2B5EF4-FFF2-40B4-BE49-F238E27FC236}">
                  <a16:creationId xmlns:a16="http://schemas.microsoft.com/office/drawing/2014/main" id="{C46CB4F0-6AFE-7BD8-8110-81617C263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3" y="1879"/>
              <a:ext cx="200" cy="18"/>
            </a:xfrm>
            <a:custGeom>
              <a:avLst/>
              <a:gdLst>
                <a:gd name="T0" fmla="*/ 129 w 135"/>
                <a:gd name="T1" fmla="*/ 12 h 12"/>
                <a:gd name="T2" fmla="*/ 6 w 135"/>
                <a:gd name="T3" fmla="*/ 12 h 12"/>
                <a:gd name="T4" fmla="*/ 0 w 135"/>
                <a:gd name="T5" fmla="*/ 6 h 12"/>
                <a:gd name="T6" fmla="*/ 6 w 135"/>
                <a:gd name="T7" fmla="*/ 0 h 12"/>
                <a:gd name="T8" fmla="*/ 129 w 135"/>
                <a:gd name="T9" fmla="*/ 0 h 12"/>
                <a:gd name="T10" fmla="*/ 135 w 135"/>
                <a:gd name="T11" fmla="*/ 6 h 12"/>
                <a:gd name="T12" fmla="*/ 129 w 135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" h="12">
                  <a:moveTo>
                    <a:pt x="129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2" y="0"/>
                    <a:pt x="135" y="3"/>
                    <a:pt x="135" y="6"/>
                  </a:cubicBezTo>
                  <a:cubicBezTo>
                    <a:pt x="135" y="9"/>
                    <a:pt x="132" y="12"/>
                    <a:pt x="12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1350" kern="0">
                <a:solidFill>
                  <a:schemeClr val="tx2"/>
                </a:solidFill>
                <a:cs typeface="Arial" charset="0"/>
              </a:endParaRP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58A4EB66-1D59-5531-2975-CDBE1ACD9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1F497D"/>
                </a:solidFill>
              </a:rPr>
              <a:t>Innovations Waiver</a:t>
            </a:r>
          </a:p>
        </p:txBody>
      </p:sp>
    </p:spTree>
    <p:extLst>
      <p:ext uri="{BB962C8B-B14F-4D97-AF65-F5344CB8AC3E}">
        <p14:creationId xmlns:p14="http://schemas.microsoft.com/office/powerpoint/2010/main" val="1557414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788"/>
    </mc:Choice>
    <mc:Fallback xmlns="">
      <p:transition spd="slow" advTm="113788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8B940-5513-699F-5F30-4248B9E9B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EDD724F6-591F-1038-AD0C-708AC53D0CE8}"/>
              </a:ext>
            </a:extLst>
          </p:cNvPr>
          <p:cNvSpPr>
            <a:spLocks/>
          </p:cNvSpPr>
          <p:nvPr/>
        </p:nvSpPr>
        <p:spPr>
          <a:xfrm>
            <a:off x="5300146" y="857250"/>
            <a:ext cx="3843854" cy="515218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41596F0-532E-95C8-BD54-9D49C9090EA0}"/>
              </a:ext>
            </a:extLst>
          </p:cNvPr>
          <p:cNvCxnSpPr>
            <a:cxnSpLocks/>
          </p:cNvCxnSpPr>
          <p:nvPr/>
        </p:nvCxnSpPr>
        <p:spPr>
          <a:xfrm>
            <a:off x="161785" y="1553780"/>
            <a:ext cx="4839251" cy="0"/>
          </a:xfrm>
          <a:prstGeom prst="line">
            <a:avLst/>
          </a:prstGeom>
          <a:noFill/>
          <a:ln w="28575" cap="flat" cmpd="sng" algn="ctr">
            <a:gradFill flip="none" rotWithShape="1">
              <a:gsLst>
                <a:gs pos="0">
                  <a:schemeClr val="accent3">
                    <a:lumMod val="75000"/>
                  </a:schemeClr>
                </a:gs>
                <a:gs pos="69000">
                  <a:schemeClr val="accent3">
                    <a:lumMod val="40000"/>
                    <a:lumOff val="60000"/>
                  </a:schemeClr>
                </a:gs>
                <a:gs pos="3400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  <a:prstDash val="solid"/>
          </a:ln>
          <a:effectLst/>
        </p:spPr>
      </p:cxnSp>
      <p:sp>
        <p:nvSpPr>
          <p:cNvPr id="117" name="Rectangle 116">
            <a:extLst>
              <a:ext uri="{FF2B5EF4-FFF2-40B4-BE49-F238E27FC236}">
                <a16:creationId xmlns:a16="http://schemas.microsoft.com/office/drawing/2014/main" id="{1E49733A-60A4-5CE3-F39B-ED51FB220D44}"/>
              </a:ext>
            </a:extLst>
          </p:cNvPr>
          <p:cNvSpPr/>
          <p:nvPr/>
        </p:nvSpPr>
        <p:spPr>
          <a:xfrm>
            <a:off x="5658424" y="2016248"/>
            <a:ext cx="3127298" cy="26212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214313" indent="-214313" defTabSz="1300976"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en-US" sz="1350">
                <a:solidFill>
                  <a:schemeClr val="bg1"/>
                </a:solidFill>
              </a:rPr>
              <a:t>Like the Innovations Waiver, I/DD services in North Carolina provide for people with I/DD to help them live independently and fully in their communities. This can help improve quality of life and reduce reliance on institutional care.</a:t>
            </a:r>
          </a:p>
          <a:p>
            <a:pPr marL="214313" indent="-214313" defTabSz="1300976"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endParaRPr lang="en-US" sz="1350">
              <a:solidFill>
                <a:schemeClr val="bg1"/>
              </a:solidFill>
            </a:endParaRPr>
          </a:p>
          <a:p>
            <a:pPr marL="214313" indent="-214313" defTabSz="1300976"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en-US" sz="1350">
                <a:solidFill>
                  <a:schemeClr val="bg1"/>
                </a:solidFill>
              </a:rPr>
              <a:t>Over </a:t>
            </a:r>
            <a:r>
              <a:rPr lang="en-US" sz="1350" b="1">
                <a:solidFill>
                  <a:schemeClr val="bg1"/>
                </a:solidFill>
              </a:rPr>
              <a:t>one third of people </a:t>
            </a:r>
            <a:r>
              <a:rPr lang="en-US" sz="1350">
                <a:solidFill>
                  <a:schemeClr val="bg1"/>
                </a:solidFill>
              </a:rPr>
              <a:t>on the waitlist are currently receiving I/DD services outside of the Innovations Waiver while they wait for a slot.</a:t>
            </a:r>
            <a:endParaRPr lang="en-US" sz="1350">
              <a:solidFill>
                <a:schemeClr val="bg1"/>
              </a:solidFill>
              <a:cs typeface="Arial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6BB5DC0-6C7E-3443-6288-0C29B0890510}"/>
              </a:ext>
            </a:extLst>
          </p:cNvPr>
          <p:cNvSpPr/>
          <p:nvPr/>
        </p:nvSpPr>
        <p:spPr>
          <a:xfrm>
            <a:off x="6220854" y="1270549"/>
            <a:ext cx="2002437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defTabSz="1300976">
              <a:lnSpc>
                <a:spcPct val="90000"/>
              </a:lnSpc>
              <a:spcBef>
                <a:spcPts val="75"/>
              </a:spcBef>
              <a:spcAft>
                <a:spcPts val="75"/>
              </a:spcAft>
            </a:pPr>
            <a:r>
              <a:rPr lang="en-US" sz="2400" b="1">
                <a:solidFill>
                  <a:srgbClr val="FFFFFF"/>
                </a:solidFill>
                <a:latin typeface="Arial"/>
                <a:cs typeface="Arial"/>
              </a:rPr>
              <a:t>I/DD Services</a:t>
            </a:r>
            <a:endParaRPr lang="en-US" altLang="en-US" sz="2400" b="1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8157AE-ADA4-861A-8528-1441D6289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1F497D"/>
                </a:solidFill>
              </a:rPr>
              <a:t>Services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DDD930-5EE2-D002-5792-A94D9341795B}"/>
              </a:ext>
            </a:extLst>
          </p:cNvPr>
          <p:cNvSpPr txBox="1"/>
          <p:nvPr/>
        </p:nvSpPr>
        <p:spPr>
          <a:xfrm>
            <a:off x="322005" y="5146656"/>
            <a:ext cx="4958287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dirty="0"/>
              <a:t>To reduce confusion and align with the data used in the </a:t>
            </a:r>
            <a:r>
              <a:rPr lang="en-US" sz="1200" dirty="0">
                <a:hlinkClick r:id="rId3"/>
              </a:rPr>
              <a:t>Innovations Waiver Waitlist Dashboard</a:t>
            </a:r>
            <a:r>
              <a:rPr lang="en-US" sz="1200" dirty="0"/>
              <a:t>, this data was updated to use the same set of I/DD service codes as the Dashboard.</a:t>
            </a:r>
            <a:endParaRPr lang="en-US" sz="1200" dirty="0">
              <a:cs typeface="Arial"/>
            </a:endParaRPr>
          </a:p>
          <a:p>
            <a:endParaRPr lang="en-US" sz="1200" dirty="0"/>
          </a:p>
        </p:txBody>
      </p:sp>
      <p:pic>
        <p:nvPicPr>
          <p:cNvPr id="2" name="Picture 1" descr="Chart, bar chart&#10;&#10;AI-generated content may be incorrect.">
            <a:extLst>
              <a:ext uri="{FF2B5EF4-FFF2-40B4-BE49-F238E27FC236}">
                <a16:creationId xmlns:a16="http://schemas.microsoft.com/office/drawing/2014/main" id="{261B0436-C8F7-565E-A563-C6B7E00611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018" y="1804654"/>
            <a:ext cx="5119798" cy="324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9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341"/>
    </mc:Choice>
    <mc:Fallback xmlns="">
      <p:transition spd="slow" advTm="4734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092D3-3379-2BC4-D375-B0D0D28B9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1E020F66-A0F1-9207-B8B1-8432F16C7513}"/>
              </a:ext>
            </a:extLst>
          </p:cNvPr>
          <p:cNvSpPr>
            <a:spLocks/>
          </p:cNvSpPr>
          <p:nvPr/>
        </p:nvSpPr>
        <p:spPr>
          <a:xfrm>
            <a:off x="5300146" y="857250"/>
            <a:ext cx="3843854" cy="515218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781C96C5-FAD6-D158-6940-A6140485E12F}"/>
              </a:ext>
            </a:extLst>
          </p:cNvPr>
          <p:cNvCxnSpPr>
            <a:cxnSpLocks/>
          </p:cNvCxnSpPr>
          <p:nvPr/>
        </p:nvCxnSpPr>
        <p:spPr>
          <a:xfrm>
            <a:off x="161785" y="1553780"/>
            <a:ext cx="4839251" cy="0"/>
          </a:xfrm>
          <a:prstGeom prst="line">
            <a:avLst/>
          </a:prstGeom>
          <a:noFill/>
          <a:ln w="28575" cap="flat" cmpd="sng" algn="ctr">
            <a:gradFill flip="none" rotWithShape="1">
              <a:gsLst>
                <a:gs pos="0">
                  <a:schemeClr val="accent3">
                    <a:lumMod val="75000"/>
                  </a:schemeClr>
                </a:gs>
                <a:gs pos="69000">
                  <a:schemeClr val="accent3">
                    <a:lumMod val="40000"/>
                    <a:lumOff val="60000"/>
                  </a:schemeClr>
                </a:gs>
                <a:gs pos="3400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  <a:prstDash val="solid"/>
          </a:ln>
          <a:effectLst/>
        </p:spPr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FB5BCD18-6FEC-29F8-E8EC-690E3BEC4E70}"/>
              </a:ext>
            </a:extLst>
          </p:cNvPr>
          <p:cNvSpPr/>
          <p:nvPr/>
        </p:nvSpPr>
        <p:spPr>
          <a:xfrm>
            <a:off x="5635484" y="1897085"/>
            <a:ext cx="3127298" cy="39446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213995" indent="-213995"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350">
                <a:solidFill>
                  <a:schemeClr val="bg1"/>
                </a:solidFill>
              </a:rPr>
              <a:t>1915(</a:t>
            </a:r>
            <a:r>
              <a:rPr lang="en-US" sz="1350" err="1">
                <a:solidFill>
                  <a:schemeClr val="bg1"/>
                </a:solidFill>
              </a:rPr>
              <a:t>i</a:t>
            </a:r>
            <a:r>
              <a:rPr lang="en-US" sz="1350">
                <a:solidFill>
                  <a:schemeClr val="bg1"/>
                </a:solidFill>
              </a:rPr>
              <a:t>) is a Medicaid program in North Carolina that helps people with I/DD, mental health needs, substance use disorders, or traumatic brain injuries get care at home or in their communities. </a:t>
            </a:r>
            <a:endParaRPr lang="en-US">
              <a:solidFill>
                <a:schemeClr val="bg1"/>
              </a:solidFill>
            </a:endParaRPr>
          </a:p>
          <a:p>
            <a:pPr marL="213995" indent="-213995"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1350">
              <a:solidFill>
                <a:schemeClr val="bg1"/>
              </a:solidFill>
              <a:cs typeface="Arial"/>
            </a:endParaRPr>
          </a:p>
          <a:p>
            <a:pPr marL="213995" indent="-213995"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350">
                <a:solidFill>
                  <a:schemeClr val="bg1"/>
                </a:solidFill>
              </a:rPr>
              <a:t>To get started, a person contacts their LME/MCO to request an assessment, which is completed within 90 days. After this, a personalized support plan is created for each person. </a:t>
            </a:r>
            <a:endParaRPr lang="en-US" sz="1350">
              <a:solidFill>
                <a:schemeClr val="bg1"/>
              </a:solidFill>
              <a:cs typeface="Arial"/>
            </a:endParaRPr>
          </a:p>
          <a:p>
            <a:pPr marL="213995" indent="-213995"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1350">
              <a:solidFill>
                <a:schemeClr val="bg1"/>
              </a:solidFill>
              <a:cs typeface="Arial"/>
            </a:endParaRPr>
          </a:p>
          <a:p>
            <a:pPr marL="213995" indent="-213995" defTabSz="1300976">
              <a:lnSpc>
                <a:spcPct val="90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350">
                <a:solidFill>
                  <a:schemeClr val="bg1"/>
                </a:solidFill>
              </a:rPr>
              <a:t>The program gives people important services that can help with all their needs. It also supports people while they are on the Innovations Waiver waitlist. 1915(</a:t>
            </a:r>
            <a:r>
              <a:rPr lang="en-US" sz="1350" err="1">
                <a:solidFill>
                  <a:schemeClr val="bg1"/>
                </a:solidFill>
              </a:rPr>
              <a:t>i</a:t>
            </a:r>
            <a:r>
              <a:rPr lang="en-US" sz="1350">
                <a:solidFill>
                  <a:schemeClr val="bg1"/>
                </a:solidFill>
              </a:rPr>
              <a:t>) services may even fully meet a person’s needs, making the Innovations Waiver unnecessary. </a:t>
            </a:r>
            <a:endParaRPr lang="en-US" altLang="en-US" sz="135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9671BC-2E0B-150A-68C1-292611FFEB36}"/>
              </a:ext>
            </a:extLst>
          </p:cNvPr>
          <p:cNvSpPr/>
          <p:nvPr/>
        </p:nvSpPr>
        <p:spPr>
          <a:xfrm>
            <a:off x="5941414" y="1270549"/>
            <a:ext cx="2654852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defTabSz="1300976">
              <a:lnSpc>
                <a:spcPct val="90000"/>
              </a:lnSpc>
              <a:spcBef>
                <a:spcPts val="75"/>
              </a:spcBef>
              <a:spcAft>
                <a:spcPts val="75"/>
              </a:spcAft>
            </a:pPr>
            <a:r>
              <a:rPr lang="en-US" sz="2400" b="1">
                <a:solidFill>
                  <a:srgbClr val="FFFFFF"/>
                </a:solidFill>
                <a:latin typeface="Arial"/>
                <a:cs typeface="Arial"/>
              </a:rPr>
              <a:t>1915(</a:t>
            </a:r>
            <a:r>
              <a:rPr lang="en-US" sz="2400" b="1" err="1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lang="en-US" sz="2400" b="1">
                <a:solidFill>
                  <a:srgbClr val="FFFFFF"/>
                </a:solidFill>
                <a:latin typeface="Arial"/>
                <a:cs typeface="Arial"/>
              </a:rPr>
              <a:t>) Services</a:t>
            </a:r>
            <a:endParaRPr lang="en-US" altLang="en-US" sz="2400" b="1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3212445F-7569-6CD9-8AA7-AEC0E1E99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1F497D"/>
                </a:solidFill>
              </a:rPr>
              <a:t>Services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183641-AB53-1180-ED4E-5A2F65D1CDDE}"/>
              </a:ext>
            </a:extLst>
          </p:cNvPr>
          <p:cNvSpPr txBox="1"/>
          <p:nvPr/>
        </p:nvSpPr>
        <p:spPr>
          <a:xfrm>
            <a:off x="172535" y="5032325"/>
            <a:ext cx="5462949" cy="1525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</a:pPr>
            <a:r>
              <a:rPr lang="en-US" sz="1350" b="1">
                <a:solidFill>
                  <a:srgbClr val="5C93D5"/>
                </a:solidFill>
                <a:cs typeface="Arial" panose="020B0604020202020204" pitchFamily="34" charset="0"/>
              </a:rPr>
              <a:t>1915(</a:t>
            </a:r>
            <a:r>
              <a:rPr lang="en-US" sz="1350" b="1" err="1">
                <a:solidFill>
                  <a:srgbClr val="5C93D5"/>
                </a:solidFill>
                <a:cs typeface="Arial" panose="020B0604020202020204" pitchFamily="34" charset="0"/>
              </a:rPr>
              <a:t>i</a:t>
            </a:r>
            <a:r>
              <a:rPr lang="en-US" sz="1350" b="1">
                <a:solidFill>
                  <a:srgbClr val="5C93D5"/>
                </a:solidFill>
                <a:cs typeface="Arial" panose="020B0604020202020204" pitchFamily="34" charset="0"/>
              </a:rPr>
              <a:t>) Services Include:*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350"/>
              <a:t>Community Living and Supports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350"/>
              <a:t>Supported Employment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350"/>
              <a:t>Respite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350"/>
              <a:t>Community Transition</a:t>
            </a:r>
          </a:p>
          <a:p>
            <a:pPr marL="800100" lvl="1" indent="-342900">
              <a:buFont typeface="+mj-lt"/>
              <a:buAutoNum type="arabicPeriod"/>
            </a:pPr>
            <a:endParaRPr lang="en-US" sz="1350"/>
          </a:p>
          <a:p>
            <a:r>
              <a:rPr lang="en-US" sz="1350">
                <a:solidFill>
                  <a:srgbClr val="288DC2"/>
                </a:solidFill>
              </a:rPr>
              <a:t>*</a:t>
            </a:r>
            <a:r>
              <a:rPr lang="en-US" sz="1350"/>
              <a:t>1915(</a:t>
            </a:r>
            <a:r>
              <a:rPr lang="en-US" sz="1350" err="1"/>
              <a:t>i</a:t>
            </a:r>
            <a:r>
              <a:rPr lang="en-US" sz="1350"/>
              <a:t>) Services do </a:t>
            </a:r>
            <a:r>
              <a:rPr lang="en-US" sz="1350" b="1">
                <a:solidFill>
                  <a:srgbClr val="288DC2"/>
                </a:solidFill>
              </a:rPr>
              <a:t>NOT</a:t>
            </a:r>
            <a:r>
              <a:rPr lang="en-US" sz="1350"/>
              <a:t> include Tailored Care Management (TCM).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A8E163-634F-273A-9BD6-2BBE73695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218" y="1729408"/>
            <a:ext cx="4209697" cy="3221721"/>
          </a:xfrm>
          <a:prstGeom prst="roundRect">
            <a:avLst>
              <a:gd name="adj" fmla="val 8652"/>
            </a:avLst>
          </a:prstGeom>
          <a:ln w="19050">
            <a:solidFill>
              <a:srgbClr val="1F497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0446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612"/>
    </mc:Choice>
    <mc:Fallback xmlns="">
      <p:transition spd="slow" advTm="59612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BE060-154B-660E-A1F2-A6CD20A4E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tangle 95">
            <a:extLst>
              <a:ext uri="{FF2B5EF4-FFF2-40B4-BE49-F238E27FC236}">
                <a16:creationId xmlns:a16="http://schemas.microsoft.com/office/drawing/2014/main" id="{194052B3-0436-1E4D-4B9C-B153906964AD}"/>
              </a:ext>
            </a:extLst>
          </p:cNvPr>
          <p:cNvSpPr/>
          <p:nvPr/>
        </p:nvSpPr>
        <p:spPr>
          <a:xfrm rot="5400000">
            <a:off x="3198259" y="611476"/>
            <a:ext cx="2747483" cy="914400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2FED58E7-C11B-2C3B-4AB8-36DD85671954}"/>
              </a:ext>
            </a:extLst>
          </p:cNvPr>
          <p:cNvCxnSpPr>
            <a:cxnSpLocks/>
          </p:cNvCxnSpPr>
          <p:nvPr/>
        </p:nvCxnSpPr>
        <p:spPr>
          <a:xfrm>
            <a:off x="168698" y="1696334"/>
            <a:ext cx="4839251" cy="0"/>
          </a:xfrm>
          <a:prstGeom prst="line">
            <a:avLst/>
          </a:prstGeom>
          <a:noFill/>
          <a:ln w="28575" cap="flat" cmpd="sng" algn="ctr">
            <a:gradFill flip="none" rotWithShape="1">
              <a:gsLst>
                <a:gs pos="0">
                  <a:schemeClr val="accent4">
                    <a:lumMod val="75000"/>
                  </a:schemeClr>
                </a:gs>
                <a:gs pos="69000">
                  <a:schemeClr val="accent4">
                    <a:lumMod val="40000"/>
                    <a:lumOff val="60000"/>
                  </a:schemeClr>
                </a:gs>
                <a:gs pos="3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  <a:prstDash val="solid"/>
          </a:ln>
          <a:effectLst/>
        </p:spPr>
      </p:cxn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8B5808F-7322-F5D2-5005-223C6CFC63F1}"/>
              </a:ext>
            </a:extLst>
          </p:cNvPr>
          <p:cNvGrpSpPr/>
          <p:nvPr/>
        </p:nvGrpSpPr>
        <p:grpSpPr>
          <a:xfrm>
            <a:off x="1988151" y="4029123"/>
            <a:ext cx="1200343" cy="657649"/>
            <a:chOff x="1223176" y="3991461"/>
            <a:chExt cx="1600457" cy="1104944"/>
          </a:xfrm>
        </p:grpSpPr>
        <p:sp>
          <p:nvSpPr>
            <p:cNvPr id="39" name="Arrow: Chevron 38">
              <a:extLst>
                <a:ext uri="{FF2B5EF4-FFF2-40B4-BE49-F238E27FC236}">
                  <a16:creationId xmlns:a16="http://schemas.microsoft.com/office/drawing/2014/main" id="{7E1D2B4D-402B-0D43-4AA7-6BE444BA9D66}"/>
                </a:ext>
              </a:extLst>
            </p:cNvPr>
            <p:cNvSpPr/>
            <p:nvPr/>
          </p:nvSpPr>
          <p:spPr>
            <a:xfrm rot="5400000">
              <a:off x="1777183" y="3743704"/>
              <a:ext cx="492443" cy="1600457"/>
            </a:xfrm>
            <a:prstGeom prst="chevron">
              <a:avLst>
                <a:gd name="adj" fmla="val 69600"/>
              </a:avLst>
            </a:prstGeom>
            <a:solidFill>
              <a:schemeClr val="bg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40" name="Arrow: Chevron 39">
              <a:extLst>
                <a:ext uri="{FF2B5EF4-FFF2-40B4-BE49-F238E27FC236}">
                  <a16:creationId xmlns:a16="http://schemas.microsoft.com/office/drawing/2014/main" id="{A532B16C-E481-BAF3-1D85-0C289BEB1552}"/>
                </a:ext>
              </a:extLst>
            </p:cNvPr>
            <p:cNvSpPr/>
            <p:nvPr/>
          </p:nvSpPr>
          <p:spPr>
            <a:xfrm rot="5400000">
              <a:off x="1777183" y="3437454"/>
              <a:ext cx="492443" cy="1600457"/>
            </a:xfrm>
            <a:prstGeom prst="chevron">
              <a:avLst>
                <a:gd name="adj" fmla="val 69600"/>
              </a:avLst>
            </a:prstGeom>
            <a:solidFill>
              <a:schemeClr val="bg1">
                <a:alpha val="7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41" name="Arrow: Chevron 40">
              <a:extLst>
                <a:ext uri="{FF2B5EF4-FFF2-40B4-BE49-F238E27FC236}">
                  <a16:creationId xmlns:a16="http://schemas.microsoft.com/office/drawing/2014/main" id="{88B1B3F6-7A96-75C7-69C4-DA7AC04FED7A}"/>
                </a:ext>
              </a:extLst>
            </p:cNvPr>
            <p:cNvSpPr/>
            <p:nvPr/>
          </p:nvSpPr>
          <p:spPr>
            <a:xfrm rot="5400000">
              <a:off x="1777183" y="4049955"/>
              <a:ext cx="492443" cy="1600457"/>
            </a:xfrm>
            <a:prstGeom prst="chevron">
              <a:avLst>
                <a:gd name="adj" fmla="val 69600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28559448-449B-48E2-2C1F-0799D402A6B9}"/>
              </a:ext>
            </a:extLst>
          </p:cNvPr>
          <p:cNvSpPr/>
          <p:nvPr/>
        </p:nvSpPr>
        <p:spPr>
          <a:xfrm>
            <a:off x="513306" y="4697242"/>
            <a:ext cx="3716997" cy="117211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214313" indent="-214313" defTabSz="1300976"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en-US" sz="1200" b="1">
                <a:solidFill>
                  <a:schemeClr val="bg1"/>
                </a:solidFill>
              </a:rPr>
              <a:t>Utilization rates </a:t>
            </a:r>
            <a:r>
              <a:rPr lang="en-US" sz="1200">
                <a:solidFill>
                  <a:schemeClr val="bg1"/>
                </a:solidFill>
              </a:rPr>
              <a:t>represent authorized Community Living and Support (CLS) services provided to people on the </a:t>
            </a:r>
            <a:r>
              <a:rPr lang="en-US" sz="1200" b="1">
                <a:solidFill>
                  <a:schemeClr val="bg1"/>
                </a:solidFill>
              </a:rPr>
              <a:t>Innovations Waiver</a:t>
            </a:r>
            <a:r>
              <a:rPr lang="en-US" sz="1200">
                <a:solidFill>
                  <a:schemeClr val="bg1"/>
                </a:solidFill>
              </a:rPr>
              <a:t>.</a:t>
            </a:r>
          </a:p>
          <a:p>
            <a:pPr marL="214313" indent="-214313" defTabSz="1300976"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en-US" sz="1200">
                <a:solidFill>
                  <a:schemeClr val="bg1"/>
                </a:solidFill>
              </a:rPr>
              <a:t>The Department is looking into utilization rate data quality and taking necessary steps to ensure all LME/MCOs report this information in the same way.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3C0A436-71BF-CF9E-9ABE-CF1A9242460A}"/>
              </a:ext>
            </a:extLst>
          </p:cNvPr>
          <p:cNvSpPr/>
          <p:nvPr/>
        </p:nvSpPr>
        <p:spPr>
          <a:xfrm>
            <a:off x="5007949" y="4686773"/>
            <a:ext cx="3716997" cy="197490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71450" indent="-171450" defTabSz="1300976">
              <a:spcAft>
                <a:spcPts val="450"/>
              </a:spcAft>
              <a:buFont typeface="Arial"/>
              <a:buChar char="•"/>
              <a:defRPr/>
            </a:pPr>
            <a:r>
              <a:rPr lang="en-US" sz="1200">
                <a:solidFill>
                  <a:schemeClr val="bg1"/>
                </a:solidFill>
                <a:cs typeface="Arial"/>
              </a:rPr>
              <a:t>While improvements in data quality have been seen, </a:t>
            </a:r>
            <a:r>
              <a:rPr lang="en-US" sz="1200">
                <a:solidFill>
                  <a:schemeClr val="bg1"/>
                </a:solidFill>
              </a:rPr>
              <a:t>the Department continues to engage with the LME/MCOs to understand discrepancies in reporting</a:t>
            </a:r>
            <a:r>
              <a:rPr lang="en-US" sz="1200">
                <a:solidFill>
                  <a:schemeClr val="bg1"/>
                </a:solidFill>
                <a:cs typeface="Arial"/>
              </a:rPr>
              <a:t> and ensure accurate data.</a:t>
            </a:r>
          </a:p>
          <a:p>
            <a:pPr marL="171450" indent="-171450" defTabSz="1300976">
              <a:spcAft>
                <a:spcPts val="450"/>
              </a:spcAft>
              <a:buFont typeface="Arial"/>
              <a:buChar char="•"/>
              <a:defRPr/>
            </a:pPr>
            <a:r>
              <a:rPr lang="en-US" sz="1200">
                <a:solidFill>
                  <a:schemeClr val="bg1"/>
                </a:solidFill>
                <a:cs typeface="Arial"/>
              </a:rPr>
              <a:t>Starting in the Jan – March 2025 period, the collection group was limited to members whose plans ended during the reporting period, resulting in different populations each quarter. Future year-over-year comparisons may support better trend analysis.</a:t>
            </a:r>
          </a:p>
          <a:p>
            <a:pPr marL="171450" indent="-171450" defTabSz="1300976">
              <a:spcAft>
                <a:spcPts val="450"/>
              </a:spcAft>
              <a:buFont typeface="Arial"/>
              <a:buChar char="•"/>
              <a:defRPr/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2D343BD-806D-332F-9C44-07296BC92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41ABA6"/>
                </a:solidFill>
              </a:rPr>
              <a:t>Direct Support Professional (DSP) Workforce Overview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A8938C4-1918-5462-83DD-B55B8E3C6104}"/>
              </a:ext>
            </a:extLst>
          </p:cNvPr>
          <p:cNvGrpSpPr/>
          <p:nvPr/>
        </p:nvGrpSpPr>
        <p:grpSpPr>
          <a:xfrm>
            <a:off x="6163479" y="4039592"/>
            <a:ext cx="1200343" cy="657649"/>
            <a:chOff x="1223176" y="3991461"/>
            <a:chExt cx="1600457" cy="1104944"/>
          </a:xfrm>
        </p:grpSpPr>
        <p:sp>
          <p:nvSpPr>
            <p:cNvPr id="12" name="Arrow: Chevron 11">
              <a:extLst>
                <a:ext uri="{FF2B5EF4-FFF2-40B4-BE49-F238E27FC236}">
                  <a16:creationId xmlns:a16="http://schemas.microsoft.com/office/drawing/2014/main" id="{438F2561-1A18-F92E-F896-10B978630655}"/>
                </a:ext>
              </a:extLst>
            </p:cNvPr>
            <p:cNvSpPr/>
            <p:nvPr/>
          </p:nvSpPr>
          <p:spPr>
            <a:xfrm rot="5400000">
              <a:off x="1777183" y="3743704"/>
              <a:ext cx="492443" cy="1600457"/>
            </a:xfrm>
            <a:prstGeom prst="chevron">
              <a:avLst>
                <a:gd name="adj" fmla="val 69600"/>
              </a:avLst>
            </a:prstGeom>
            <a:solidFill>
              <a:schemeClr val="bg1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3" name="Arrow: Chevron 12">
              <a:extLst>
                <a:ext uri="{FF2B5EF4-FFF2-40B4-BE49-F238E27FC236}">
                  <a16:creationId xmlns:a16="http://schemas.microsoft.com/office/drawing/2014/main" id="{F79EBE07-88D7-FA35-73E2-41FE5F760739}"/>
                </a:ext>
              </a:extLst>
            </p:cNvPr>
            <p:cNvSpPr/>
            <p:nvPr/>
          </p:nvSpPr>
          <p:spPr>
            <a:xfrm rot="5400000">
              <a:off x="1777183" y="3437454"/>
              <a:ext cx="492443" cy="1600457"/>
            </a:xfrm>
            <a:prstGeom prst="chevron">
              <a:avLst>
                <a:gd name="adj" fmla="val 69600"/>
              </a:avLst>
            </a:prstGeom>
            <a:solidFill>
              <a:schemeClr val="bg1">
                <a:alpha val="7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4" name="Arrow: Chevron 13">
              <a:extLst>
                <a:ext uri="{FF2B5EF4-FFF2-40B4-BE49-F238E27FC236}">
                  <a16:creationId xmlns:a16="http://schemas.microsoft.com/office/drawing/2014/main" id="{815DA340-0AC4-14B2-37A8-0D9BB6FDFC03}"/>
                </a:ext>
              </a:extLst>
            </p:cNvPr>
            <p:cNvSpPr/>
            <p:nvPr/>
          </p:nvSpPr>
          <p:spPr>
            <a:xfrm rot="5400000">
              <a:off x="1777183" y="4049955"/>
              <a:ext cx="492443" cy="1600457"/>
            </a:xfrm>
            <a:prstGeom prst="chevron">
              <a:avLst>
                <a:gd name="adj" fmla="val 69600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49EC2BD2-6A97-5603-4857-59C8FB34C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04" y="1783455"/>
            <a:ext cx="4141196" cy="2455568"/>
          </a:xfrm>
          <a:prstGeom prst="roundRect">
            <a:avLst>
              <a:gd name="adj" fmla="val 8652"/>
            </a:avLst>
          </a:prstGeom>
          <a:ln w="19050">
            <a:solidFill>
              <a:srgbClr val="41ABA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6361D68-AB15-A540-F9FF-23515B30FE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9386" y="1788115"/>
            <a:ext cx="3865560" cy="2423283"/>
          </a:xfrm>
          <a:prstGeom prst="roundRect">
            <a:avLst>
              <a:gd name="adj" fmla="val 8652"/>
            </a:avLst>
          </a:prstGeom>
          <a:ln w="19050">
            <a:solidFill>
              <a:srgbClr val="41ABA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19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326"/>
    </mc:Choice>
    <mc:Fallback xmlns="">
      <p:transition spd="slow" advTm="71326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C0273-2EA6-66C9-1612-441328CCD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86831419-A067-4544-2ECF-CBF940AB4A5D}"/>
              </a:ext>
            </a:extLst>
          </p:cNvPr>
          <p:cNvSpPr>
            <a:spLocks/>
          </p:cNvSpPr>
          <p:nvPr/>
        </p:nvSpPr>
        <p:spPr>
          <a:xfrm>
            <a:off x="5300146" y="852909"/>
            <a:ext cx="3843854" cy="5152182"/>
          </a:xfrm>
          <a:prstGeom prst="rect">
            <a:avLst/>
          </a:prstGeom>
          <a:solidFill>
            <a:srgbClr val="41AB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829AE369-C5A4-6F4E-BB63-D0206BE410F7}"/>
              </a:ext>
            </a:extLst>
          </p:cNvPr>
          <p:cNvSpPr/>
          <p:nvPr/>
        </p:nvSpPr>
        <p:spPr>
          <a:xfrm>
            <a:off x="5658424" y="2016247"/>
            <a:ext cx="2956412" cy="407547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>
                <a:solidFill>
                  <a:schemeClr val="bg1"/>
                </a:solidFill>
              </a:rPr>
              <a:t>North Carolina currently does not have enough </a:t>
            </a:r>
            <a:r>
              <a:rPr lang="en-US" sz="1350" b="1">
                <a:solidFill>
                  <a:schemeClr val="bg1"/>
                </a:solidFill>
              </a:rPr>
              <a:t>Direct Support Professionals (DSPs). </a:t>
            </a:r>
            <a:r>
              <a:rPr lang="en-US" sz="1350">
                <a:solidFill>
                  <a:schemeClr val="bg1"/>
                </a:solidFill>
              </a:rPr>
              <a:t>This makes it harder for people with I/DD to get the help they need at home and in their communities.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>
              <a:solidFill>
                <a:schemeClr val="bg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>
                <a:solidFill>
                  <a:schemeClr val="bg1"/>
                </a:solidFill>
              </a:rPr>
              <a:t>To give good care, </a:t>
            </a:r>
            <a:r>
              <a:rPr lang="en-US" sz="1350" b="1">
                <a:solidFill>
                  <a:schemeClr val="bg1"/>
                </a:solidFill>
              </a:rPr>
              <a:t>Community Living and Support (CLS)</a:t>
            </a:r>
            <a:r>
              <a:rPr lang="en-US" sz="1350">
                <a:solidFill>
                  <a:schemeClr val="bg1"/>
                </a:solidFill>
              </a:rPr>
              <a:t> services need DSPs who are well-trained, supported, and have clear paths to grow in their jobs. This helps make sure people with I/DD get steady and high-quality support.</a:t>
            </a:r>
          </a:p>
          <a:p>
            <a:pPr marL="214313" indent="-214313" defTabSz="1300976"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endParaRPr lang="en-US" sz="1350" b="1">
              <a:solidFill>
                <a:schemeClr val="bg1"/>
              </a:solidFill>
            </a:endParaRPr>
          </a:p>
          <a:p>
            <a:pPr marL="214313" indent="-214313" defTabSz="1300976"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en-US" sz="1350">
                <a:solidFill>
                  <a:schemeClr val="bg1"/>
                </a:solidFill>
              </a:rPr>
              <a:t>Utilization rates represent CLS services provided to individuals on the </a:t>
            </a:r>
            <a:r>
              <a:rPr lang="en-US" sz="1350" b="1">
                <a:solidFill>
                  <a:schemeClr val="bg1"/>
                </a:solidFill>
              </a:rPr>
              <a:t>Innovations Waiver</a:t>
            </a:r>
            <a:r>
              <a:rPr lang="en-US" sz="1350">
                <a:solidFill>
                  <a:schemeClr val="bg1"/>
                </a:solidFill>
              </a:rPr>
              <a:t>.</a:t>
            </a:r>
          </a:p>
          <a:p>
            <a:pPr marL="214313" indent="-214313" defTabSz="1300976"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endParaRPr lang="en-US" sz="1350" b="1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137D4F4-5413-662D-9A22-D1E2BF8F3CAC}"/>
              </a:ext>
            </a:extLst>
          </p:cNvPr>
          <p:cNvCxnSpPr>
            <a:cxnSpLocks/>
          </p:cNvCxnSpPr>
          <p:nvPr/>
        </p:nvCxnSpPr>
        <p:spPr>
          <a:xfrm>
            <a:off x="168698" y="1905453"/>
            <a:ext cx="4839251" cy="0"/>
          </a:xfrm>
          <a:prstGeom prst="line">
            <a:avLst/>
          </a:prstGeom>
          <a:noFill/>
          <a:ln w="28575" cap="flat" cmpd="sng" algn="ctr">
            <a:gradFill flip="none" rotWithShape="1">
              <a:gsLst>
                <a:gs pos="0">
                  <a:schemeClr val="accent4">
                    <a:lumMod val="75000"/>
                  </a:schemeClr>
                </a:gs>
                <a:gs pos="69000">
                  <a:schemeClr val="accent4">
                    <a:lumMod val="40000"/>
                    <a:lumOff val="60000"/>
                  </a:schemeClr>
                </a:gs>
                <a:gs pos="34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2700000" scaled="1"/>
              <a:tileRect/>
            </a:gradFill>
            <a:prstDash val="solid"/>
          </a:ln>
          <a:effectLst/>
        </p:spPr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616208D4-ADE2-84C5-D7E7-8FC759A071FA}"/>
              </a:ext>
            </a:extLst>
          </p:cNvPr>
          <p:cNvSpPr/>
          <p:nvPr/>
        </p:nvSpPr>
        <p:spPr>
          <a:xfrm>
            <a:off x="6297054" y="1270549"/>
            <a:ext cx="1850037" cy="3323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defTabSz="1300976">
              <a:lnSpc>
                <a:spcPct val="90000"/>
              </a:lnSpc>
              <a:spcBef>
                <a:spcPts val="75"/>
              </a:spcBef>
              <a:spcAft>
                <a:spcPts val="75"/>
              </a:spcAft>
            </a:pPr>
            <a:r>
              <a:rPr lang="en-US" sz="2400" b="1">
                <a:solidFill>
                  <a:srgbClr val="FFFFFF"/>
                </a:solidFill>
                <a:latin typeface="Arial"/>
                <a:cs typeface="Arial"/>
              </a:rPr>
              <a:t>CLS Staffing</a:t>
            </a:r>
            <a:endParaRPr lang="en-US" altLang="en-US" sz="2400" b="1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F5E62D3-782D-038B-2712-0DC76915E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41ABA6"/>
                </a:solidFill>
              </a:rPr>
              <a:t>DSP Workforce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8F3AE5-62AF-E4E0-B94A-BC0E0D2D55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48" y="2155533"/>
            <a:ext cx="4999299" cy="3423433"/>
          </a:xfrm>
          <a:prstGeom prst="roundRect">
            <a:avLst>
              <a:gd name="adj" fmla="val 8652"/>
            </a:avLst>
          </a:prstGeom>
          <a:ln w="19050">
            <a:solidFill>
              <a:srgbClr val="41ABA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6071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70D35-700B-A140-11E2-0E74CBB9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08FEC4-FBC8-7EA2-E177-560A0DD5C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US" sz="1800">
                <a:latin typeface="Arial"/>
                <a:cs typeface="Arial"/>
              </a:rPr>
              <a:t>NC Department of Health and Human Services </a:t>
            </a:r>
          </a:p>
          <a:p>
            <a:r>
              <a:rPr lang="en-US" sz="3600"/>
              <a:t>Inclusion Connects Report Summary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1A80CD0-AD9A-F368-496F-C7054BE2A9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anchor="ctr"/>
          <a:lstStyle/>
          <a:p>
            <a:r>
              <a:rPr lang="en-US" dirty="0"/>
              <a:t>July 15, 2026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ADF4D7-5964-ECE4-03BF-DA5480786E71}"/>
              </a:ext>
            </a:extLst>
          </p:cNvPr>
          <p:cNvCxnSpPr/>
          <p:nvPr/>
        </p:nvCxnSpPr>
        <p:spPr>
          <a:xfrm>
            <a:off x="-468497" y="3121987"/>
            <a:ext cx="6972300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42">
            <a:extLst>
              <a:ext uri="{FF2B5EF4-FFF2-40B4-BE49-F238E27FC236}">
                <a16:creationId xmlns:a16="http://schemas.microsoft.com/office/drawing/2014/main" id="{E9D2A101-0F61-DD2E-A02F-0536C85AC583}"/>
              </a:ext>
            </a:extLst>
          </p:cNvPr>
          <p:cNvSpPr>
            <a:spLocks/>
          </p:cNvSpPr>
          <p:nvPr/>
        </p:nvSpPr>
        <p:spPr>
          <a:xfrm>
            <a:off x="541251" y="3477633"/>
            <a:ext cx="7425448" cy="595196"/>
          </a:xfrm>
          <a:prstGeom prst="roundRect">
            <a:avLst>
              <a:gd name="adj" fmla="val 1624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r>
              <a:rPr lang="en-US" sz="1500" b="1">
                <a:solidFill>
                  <a:schemeClr val="tx1"/>
                </a:solidFill>
              </a:rPr>
              <a:t>Contact: DMHIDDContact@dhhs.nc.gov</a:t>
            </a:r>
          </a:p>
          <a:p>
            <a:pPr algn="ctr" defTabSz="685800">
              <a:defRPr/>
            </a:pPr>
            <a:endParaRPr lang="en-US" sz="15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59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06"/>
    </mc:Choice>
    <mc:Fallback xmlns="">
      <p:transition spd="slow" advTm="20506"/>
    </mc:Fallback>
  </mc:AlternateContent>
</p:sld>
</file>

<file path=ppt/theme/theme1.xml><?xml version="1.0" encoding="utf-8"?>
<a:theme xmlns:a="http://schemas.openxmlformats.org/drawingml/2006/main" name="3_Office Theme">
  <a:themeElements>
    <a:clrScheme name="NC Brand PPT 04.23.15">
      <a:dk1>
        <a:sysClr val="windowText" lastClr="000000"/>
      </a:dk1>
      <a:lt1>
        <a:srgbClr val="FFFFFF"/>
      </a:lt1>
      <a:dk2>
        <a:srgbClr val="1F497D"/>
      </a:dk2>
      <a:lt2>
        <a:srgbClr val="EEECE1"/>
      </a:lt2>
      <a:accent1>
        <a:srgbClr val="7F9E3F"/>
      </a:accent1>
      <a:accent2>
        <a:srgbClr val="52849C"/>
      </a:accent2>
      <a:accent3>
        <a:srgbClr val="1F497D"/>
      </a:accent3>
      <a:accent4>
        <a:srgbClr val="71C9C5"/>
      </a:accent4>
      <a:accent5>
        <a:srgbClr val="6D2E75"/>
      </a:accent5>
      <a:accent6>
        <a:srgbClr val="F6D888"/>
      </a:accent6>
      <a:hlink>
        <a:srgbClr val="52849C"/>
      </a:hlink>
      <a:folHlink>
        <a:srgbClr val="52849C"/>
      </a:folHlink>
    </a:clrScheme>
    <a:fontScheme name="TNR/Arial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042674D9E715409B97947C644B0284" ma:contentTypeVersion="17" ma:contentTypeDescription="Create a new document." ma:contentTypeScope="" ma:versionID="c284367b47a91c371641cfee3a9b3876">
  <xsd:schema xmlns:xsd="http://www.w3.org/2001/XMLSchema" xmlns:xs="http://www.w3.org/2001/XMLSchema" xmlns:p="http://schemas.microsoft.com/office/2006/metadata/properties" xmlns:ns1="http://schemas.microsoft.com/sharepoint/v3" xmlns:ns2="74d61543-0b61-4671-82ca-38c443c70a24" xmlns:ns3="e519310d-fb73-46d5-9f91-9df25b56a055" targetNamespace="http://schemas.microsoft.com/office/2006/metadata/properties" ma:root="true" ma:fieldsID="32670dfd71d91f439c9b66d6227bdd2f" ns1:_="" ns2:_="" ns3:_="">
    <xsd:import namespace="http://schemas.microsoft.com/sharepoint/v3"/>
    <xsd:import namespace="74d61543-0b61-4671-82ca-38c443c70a24"/>
    <xsd:import namespace="e519310d-fb73-46d5-9f91-9df25b56a05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d61543-0b61-4671-82ca-38c443c70a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da2157d8-ccc1-4fc8-a2a4-3f8f655345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19310d-fb73-46d5-9f91-9df25b56a05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57aecd3b-f000-4b68-8356-08cc09c7239f}" ma:internalName="TaxCatchAll" ma:showField="CatchAllData" ma:web="e519310d-fb73-46d5-9f91-9df25b56a0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74d61543-0b61-4671-82ca-38c443c70a24">
      <Terms xmlns="http://schemas.microsoft.com/office/infopath/2007/PartnerControls"/>
    </lcf76f155ced4ddcb4097134ff3c332f>
    <TaxCatchAll xmlns="e519310d-fb73-46d5-9f91-9df25b56a055" xsi:nil="true"/>
  </documentManagement>
</p:properties>
</file>

<file path=customXml/itemProps1.xml><?xml version="1.0" encoding="utf-8"?>
<ds:datastoreItem xmlns:ds="http://schemas.openxmlformats.org/officeDocument/2006/customXml" ds:itemID="{677EC8E5-DA8B-4549-9ED1-5296469674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4d61543-0b61-4671-82ca-38c443c70a24"/>
    <ds:schemaRef ds:uri="e519310d-fb73-46d5-9f91-9df25b56a0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FB48B33-AA3E-4EC4-ACF7-C3335E382E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718502-AEB3-4DCC-AA32-6A2767BCFE06}">
  <ds:schemaRefs>
    <ds:schemaRef ds:uri="http://purl.org/dc/terms/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sharepoint/v3"/>
    <ds:schemaRef ds:uri="http://schemas.microsoft.com/office/2006/metadata/properties"/>
    <ds:schemaRef ds:uri="3a79b96c-7534-406b-bdb9-84ef3bf86cac"/>
    <ds:schemaRef ds:uri="http://schemas.openxmlformats.org/package/2006/metadata/core-properties"/>
    <ds:schemaRef ds:uri="http://schemas.microsoft.com/office/infopath/2007/PartnerControls"/>
    <ds:schemaRef ds:uri="205182c9-ed8f-4d73-a677-5c567b52ed59"/>
    <ds:schemaRef ds:uri="http://purl.org/dc/dcmitype/"/>
    <ds:schemaRef ds:uri="74d61543-0b61-4671-82ca-38c443c70a24"/>
    <ds:schemaRef ds:uri="e519310d-fb73-46d5-9f91-9df25b56a05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</TotalTime>
  <Words>1262</Words>
  <Application>Microsoft Office PowerPoint</Application>
  <PresentationFormat>On-screen Show (4:3)</PresentationFormat>
  <Paragraphs>124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3_Office Theme</vt:lpstr>
      <vt:lpstr>PowerPoint Presentation</vt:lpstr>
      <vt:lpstr>Transition &amp; Housing Overview</vt:lpstr>
      <vt:lpstr>Transition &amp; Housing</vt:lpstr>
      <vt:lpstr>Transition &amp; Housing</vt:lpstr>
      <vt:lpstr>Transition &amp; Housing</vt:lpstr>
      <vt:lpstr>Services Overview</vt:lpstr>
      <vt:lpstr>Services</vt:lpstr>
      <vt:lpstr>Innovations Waiver</vt:lpstr>
      <vt:lpstr>Services</vt:lpstr>
      <vt:lpstr>Services</vt:lpstr>
      <vt:lpstr>Direct Support Professional (DSP) Workforce Overview</vt:lpstr>
      <vt:lpstr>DSP Workforce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Taryn Dietrich</dc:creator>
  <cp:lastModifiedBy>Yarbrough, Ginger</cp:lastModifiedBy>
  <cp:revision>44</cp:revision>
  <cp:lastPrinted>2018-03-22T13:26:44Z</cp:lastPrinted>
  <dcterms:created xsi:type="dcterms:W3CDTF">2015-07-07T20:02:11Z</dcterms:created>
  <dcterms:modified xsi:type="dcterms:W3CDTF">2026-09-28T12:51:42Z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0x010100F4042674D9E715409B97947C644B0284</vt:lpwstr>
  </property>
  <property fmtid="{D5CDD505-2E9C-101B-9397-08002B2CF9AE}" pid="3" name="MediaServiceImageTags">
    <vt:lpwstr/>
  </property>
</Properties>
</file>