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72" r:id="rId5"/>
    <p:sldMasterId id="2147483724" r:id="rId6"/>
    <p:sldMasterId id="2147483742" r:id="rId7"/>
    <p:sldMasterId id="2147483768" r:id="rId8"/>
  </p:sldMasterIdLst>
  <p:notesMasterIdLst>
    <p:notesMasterId r:id="rId43"/>
  </p:notesMasterIdLst>
  <p:sldIdLst>
    <p:sldId id="459" r:id="rId9"/>
    <p:sldId id="2147478782" r:id="rId10"/>
    <p:sldId id="2147478690" r:id="rId11"/>
    <p:sldId id="2147478970" r:id="rId12"/>
    <p:sldId id="2147478971" r:id="rId13"/>
    <p:sldId id="2147478728" r:id="rId14"/>
    <p:sldId id="2147478661" r:id="rId15"/>
    <p:sldId id="2147478775" r:id="rId16"/>
    <p:sldId id="2147478998" r:id="rId17"/>
    <p:sldId id="2147478986" r:id="rId18"/>
    <p:sldId id="2147478987" r:id="rId19"/>
    <p:sldId id="2147478988" r:id="rId20"/>
    <p:sldId id="2147478989" r:id="rId21"/>
    <p:sldId id="2147478990" r:id="rId22"/>
    <p:sldId id="2147478991" r:id="rId23"/>
    <p:sldId id="2147478992" r:id="rId24"/>
    <p:sldId id="2147478993" r:id="rId25"/>
    <p:sldId id="2147478994" r:id="rId26"/>
    <p:sldId id="2147478877" r:id="rId27"/>
    <p:sldId id="2147478869" r:id="rId28"/>
    <p:sldId id="2147478868" r:id="rId29"/>
    <p:sldId id="2147478979" r:id="rId30"/>
    <p:sldId id="2147478975" r:id="rId31"/>
    <p:sldId id="2147478762" r:id="rId32"/>
    <p:sldId id="2147478919" r:id="rId33"/>
    <p:sldId id="2147478920" r:id="rId34"/>
    <p:sldId id="2147478870" r:id="rId35"/>
    <p:sldId id="2147478682" r:id="rId36"/>
    <p:sldId id="2147478783" r:id="rId37"/>
    <p:sldId id="2147478999" r:id="rId38"/>
    <p:sldId id="2147478784" r:id="rId39"/>
    <p:sldId id="2147478786" r:id="rId40"/>
    <p:sldId id="2147478785" r:id="rId41"/>
    <p:sldId id="214747871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10863E-9879-3079-F22D-2DD5986D42FC}" name="Savuto, Michelle" initials="SM" userId="S::MSavuto@manatt.com::5ac92772-8e91-4c0d-a31d-8ab66f6ade11" providerId="AD"/>
  <p188:author id="{EEFA4545-195E-F5E0-C5FF-254E9602CEA1}" name="Traube, Ashley" initials="TA" userId="S::atraube@manatt.com::a15fe2cc-2628-42ab-91da-28859c81af2e" providerId="AD"/>
  <p188:author id="{E068054C-17DD-E3A0-5C37-6E104BDB63A4}" name="Ashley Traube" initials="AT" userId="S::ATraube@manatt.com::a15fe2cc-2628-42ab-91da-28859c81af2e" providerId="AD"/>
  <p188:author id="{21BFFA55-F48D-55EE-B66E-2E91A765C3D0}" name="Jones, Tiana" initials="JT" userId="S::tiana.jones@dhhs.nc.gov::c664b695-b2ba-4447-bef8-fc183882f337" providerId="AD"/>
  <p188:author id="{2F81A171-074B-9DD3-E6A3-CEDD35153EB9}" name="Visconti, Katherine" initials="VK" userId="S::Katherine.Visconti@dhhs.nc.gov::191776c4-5fa7-4444-b9e9-b7deeae93e0a" providerId="AD"/>
  <p188:author id="{F5B3E972-FFB6-1626-9A19-AD0363A4462B}" name="Rousseau, Charles" initials="RC" userId="S::charles.rousseau@dhhs.nc.gov::13bd7c30-138a-415a-bc09-628c5e8205d6" providerId="AD"/>
  <p188:author id="{ECB6DC82-F074-CB2B-87FF-AD6B472C530A}" name="Bailey, Stella" initials="BS" userId="S::stella.bailey@dhhs.nc.gov::32630a7f-81d3-4dd6-967d-ec603da5ff59" providerId="AD"/>
  <p188:author id="{386892C7-B728-74E7-A464-377E0FC09167}" name="Savuto, Michelle" initials="SM" userId="S::msavuto@manatt.com::5ac92772-8e91-4c0d-a31d-8ab66f6ade11" providerId="AD"/>
  <p188:author id="{FB6B0AE8-9305-BC99-F4D2-7CB103877BBC}" name="Rains, Jacob" initials="RJ" userId="S::JRains@manatt.com::d2598abc-6495-4492-8a7b-3ff6146da5b3" providerId="AD"/>
  <p188:author id="{043EC1F0-2B34-A3E0-0529-5908A7C8BF89}" name="Krause, Elliot" initials="KE" userId="S::elliot.krause@dhhs.nc.gov::dd8b600c-298e-4250-8617-62a05316c4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24681-1B39-FD76-B170-50B25F7B99CE}" v="21" dt="2024-05-13T19:50:19.935"/>
    <p1510:client id="{31C76372-4A78-7832-3509-09979F01A72C}" v="67" dt="2024-05-13T20:38:34.297"/>
    <p1510:client id="{732819ED-0640-499C-B107-3FABF17160C5}" v="26" dt="2024-05-13T19:46:28.872"/>
    <p1510:client id="{88410297-7397-BF02-21E4-7CDBB7B51BB4}" v="1" dt="2024-05-13T14:58:20.718"/>
    <p1510:client id="{D3DA8AA9-A62A-D7AC-6071-0ED10E4DBFEC}" v="1" dt="2024-05-13T12:16:30.629"/>
    <p1510:client id="{DA77DF73-2E6F-73B0-AF8C-E22259E6532C}" v="237" dt="2024-05-13T14:51:40.954"/>
    <p1510:client id="{E9C9B02E-99DE-784A-B279-69FB11EB5562}" v="13" dt="2024-05-13T15:13:09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s, Jacob" userId="d2598abc-6495-4492-8a7b-3ff6146da5b3" providerId="ADAL" clId="{E3552A4C-306E-400B-8D5D-19FFE2EF7213}"/>
    <pc:docChg chg="undo custSel addSld delSld modSld sldOrd">
      <pc:chgData name="Rains, Jacob" userId="d2598abc-6495-4492-8a7b-3ff6146da5b3" providerId="ADAL" clId="{E3552A4C-306E-400B-8D5D-19FFE2EF7213}" dt="2024-05-10T20:58:54.970" v="1963" actId="122"/>
      <pc:docMkLst>
        <pc:docMk/>
      </pc:docMkLst>
      <pc:sldChg chg="del">
        <pc:chgData name="Rains, Jacob" userId="d2598abc-6495-4492-8a7b-3ff6146da5b3" providerId="ADAL" clId="{E3552A4C-306E-400B-8D5D-19FFE2EF7213}" dt="2024-05-10T19:11:26.623" v="1858" actId="47"/>
        <pc:sldMkLst>
          <pc:docMk/>
          <pc:sldMk cId="2431736167" sldId="2147478683"/>
        </pc:sldMkLst>
      </pc:sldChg>
      <pc:sldChg chg="del">
        <pc:chgData name="Rains, Jacob" userId="d2598abc-6495-4492-8a7b-3ff6146da5b3" providerId="ADAL" clId="{E3552A4C-306E-400B-8D5D-19FFE2EF7213}" dt="2024-05-10T02:02:23.352" v="1802" actId="47"/>
        <pc:sldMkLst>
          <pc:docMk/>
          <pc:sldMk cId="3125415113" sldId="2147478694"/>
        </pc:sldMkLst>
      </pc:sldChg>
      <pc:sldChg chg="del">
        <pc:chgData name="Rains, Jacob" userId="d2598abc-6495-4492-8a7b-3ff6146da5b3" providerId="ADAL" clId="{E3552A4C-306E-400B-8D5D-19FFE2EF7213}" dt="2024-05-10T02:02:28.704" v="1803" actId="47"/>
        <pc:sldMkLst>
          <pc:docMk/>
          <pc:sldMk cId="1558814577" sldId="2147478695"/>
        </pc:sldMkLst>
      </pc:sldChg>
      <pc:sldChg chg="modSp mod">
        <pc:chgData name="Rains, Jacob" userId="d2598abc-6495-4492-8a7b-3ff6146da5b3" providerId="ADAL" clId="{E3552A4C-306E-400B-8D5D-19FFE2EF7213}" dt="2024-05-09T13:34:44.808" v="136" actId="20577"/>
        <pc:sldMkLst>
          <pc:docMk/>
          <pc:sldMk cId="3924353290" sldId="2147478718"/>
        </pc:sldMkLst>
        <pc:graphicFrameChg chg="mod modGraphic">
          <ac:chgData name="Rains, Jacob" userId="d2598abc-6495-4492-8a7b-3ff6146da5b3" providerId="ADAL" clId="{E3552A4C-306E-400B-8D5D-19FFE2EF7213}" dt="2024-05-09T13:34:44.808" v="136" actId="20577"/>
          <ac:graphicFrameMkLst>
            <pc:docMk/>
            <pc:sldMk cId="3924353290" sldId="2147478718"/>
            <ac:graphicFrameMk id="11" creationId="{D8F4C831-BA27-BFB8-8761-897BBA5EA1CF}"/>
          </ac:graphicFrameMkLst>
        </pc:graphicFrameChg>
      </pc:sldChg>
      <pc:sldChg chg="addSp modSp mod">
        <pc:chgData name="Rains, Jacob" userId="d2598abc-6495-4492-8a7b-3ff6146da5b3" providerId="ADAL" clId="{E3552A4C-306E-400B-8D5D-19FFE2EF7213}" dt="2024-05-10T19:09:46.946" v="1853" actId="2711"/>
        <pc:sldMkLst>
          <pc:docMk/>
          <pc:sldMk cId="3509958768" sldId="2147478783"/>
        </pc:sldMkLst>
        <pc:graphicFrameChg chg="mod modGraphic">
          <ac:chgData name="Rains, Jacob" userId="d2598abc-6495-4492-8a7b-3ff6146da5b3" providerId="ADAL" clId="{E3552A4C-306E-400B-8D5D-19FFE2EF7213}" dt="2024-05-10T19:09:46.946" v="1853" actId="2711"/>
          <ac:graphicFrameMkLst>
            <pc:docMk/>
            <pc:sldMk cId="3509958768" sldId="2147478783"/>
            <ac:graphicFrameMk id="2" creationId="{076E2225-CB12-F8DF-D177-604BD93BEF14}"/>
          </ac:graphicFrameMkLst>
        </pc:graphicFrameChg>
        <pc:graphicFrameChg chg="add mod modGraphic">
          <ac:chgData name="Rains, Jacob" userId="d2598abc-6495-4492-8a7b-3ff6146da5b3" providerId="ADAL" clId="{E3552A4C-306E-400B-8D5D-19FFE2EF7213}" dt="2024-05-10T19:09:41.078" v="1852" actId="2711"/>
          <ac:graphicFrameMkLst>
            <pc:docMk/>
            <pc:sldMk cId="3509958768" sldId="2147478783"/>
            <ac:graphicFrameMk id="3" creationId="{84DCB9D3-3CF3-7751-A13D-3AF9911D8615}"/>
          </ac:graphicFrameMkLst>
        </pc:graphicFrameChg>
      </pc:sldChg>
      <pc:sldChg chg="add del">
        <pc:chgData name="Rains, Jacob" userId="d2598abc-6495-4492-8a7b-3ff6146da5b3" providerId="ADAL" clId="{E3552A4C-306E-400B-8D5D-19FFE2EF7213}" dt="2024-05-10T02:03:18.416" v="1817"/>
        <pc:sldMkLst>
          <pc:docMk/>
          <pc:sldMk cId="921835762" sldId="2147478868"/>
        </pc:sldMkLst>
      </pc:sldChg>
      <pc:sldChg chg="add del">
        <pc:chgData name="Rains, Jacob" userId="d2598abc-6495-4492-8a7b-3ff6146da5b3" providerId="ADAL" clId="{E3552A4C-306E-400B-8D5D-19FFE2EF7213}" dt="2024-05-10T02:03:18.416" v="1817"/>
        <pc:sldMkLst>
          <pc:docMk/>
          <pc:sldMk cId="3973071237" sldId="2147478869"/>
        </pc:sldMkLst>
      </pc:sldChg>
      <pc:sldChg chg="add del">
        <pc:chgData name="Rains, Jacob" userId="d2598abc-6495-4492-8a7b-3ff6146da5b3" providerId="ADAL" clId="{E3552A4C-306E-400B-8D5D-19FFE2EF7213}" dt="2024-05-10T02:03:18.416" v="1817"/>
        <pc:sldMkLst>
          <pc:docMk/>
          <pc:sldMk cId="4294292875" sldId="2147478877"/>
        </pc:sldMkLst>
      </pc:sldChg>
      <pc:sldChg chg="delSp modSp del mod">
        <pc:chgData name="Rains, Jacob" userId="d2598abc-6495-4492-8a7b-3ff6146da5b3" providerId="ADAL" clId="{E3552A4C-306E-400B-8D5D-19FFE2EF7213}" dt="2024-05-10T02:02:30.986" v="1804" actId="47"/>
        <pc:sldMkLst>
          <pc:docMk/>
          <pc:sldMk cId="1871463755" sldId="2147478925"/>
        </pc:sldMkLst>
        <pc:spChg chg="del">
          <ac:chgData name="Rains, Jacob" userId="d2598abc-6495-4492-8a7b-3ff6146da5b3" providerId="ADAL" clId="{E3552A4C-306E-400B-8D5D-19FFE2EF7213}" dt="2024-05-09T16:20:02.243" v="156" actId="478"/>
          <ac:spMkLst>
            <pc:docMk/>
            <pc:sldMk cId="1871463755" sldId="2147478925"/>
            <ac:spMk id="2" creationId="{31C7616D-7F88-677C-8B93-2A68C8D2DFA4}"/>
          </ac:spMkLst>
        </pc:spChg>
        <pc:spChg chg="mod">
          <ac:chgData name="Rains, Jacob" userId="d2598abc-6495-4492-8a7b-3ff6146da5b3" providerId="ADAL" clId="{E3552A4C-306E-400B-8D5D-19FFE2EF7213}" dt="2024-05-09T16:20:41.280" v="165" actId="1076"/>
          <ac:spMkLst>
            <pc:docMk/>
            <pc:sldMk cId="1871463755" sldId="2147478925"/>
            <ac:spMk id="3" creationId="{90628B9F-B32A-2E69-CADA-C62235C2A509}"/>
          </ac:spMkLst>
        </pc:spChg>
        <pc:spChg chg="mod">
          <ac:chgData name="Rains, Jacob" userId="d2598abc-6495-4492-8a7b-3ff6146da5b3" providerId="ADAL" clId="{E3552A4C-306E-400B-8D5D-19FFE2EF7213}" dt="2024-05-09T16:20:35.251" v="164" actId="1076"/>
          <ac:spMkLst>
            <pc:docMk/>
            <pc:sldMk cId="1871463755" sldId="2147478925"/>
            <ac:spMk id="4" creationId="{57B05756-5F97-6414-6793-D07683279FD9}"/>
          </ac:spMkLst>
        </pc:spChg>
        <pc:spChg chg="del mod">
          <ac:chgData name="Rains, Jacob" userId="d2598abc-6495-4492-8a7b-3ff6146da5b3" providerId="ADAL" clId="{E3552A4C-306E-400B-8D5D-19FFE2EF7213}" dt="2024-05-09T16:20:00.794" v="155" actId="478"/>
          <ac:spMkLst>
            <pc:docMk/>
            <pc:sldMk cId="1871463755" sldId="2147478925"/>
            <ac:spMk id="8" creationId="{CD21E05C-1F9A-016B-B5D8-27F468CC5056}"/>
          </ac:spMkLst>
        </pc:spChg>
        <pc:spChg chg="del">
          <ac:chgData name="Rains, Jacob" userId="d2598abc-6495-4492-8a7b-3ff6146da5b3" providerId="ADAL" clId="{E3552A4C-306E-400B-8D5D-19FFE2EF7213}" dt="2024-05-09T16:20:16.653" v="159" actId="478"/>
          <ac:spMkLst>
            <pc:docMk/>
            <pc:sldMk cId="1871463755" sldId="2147478925"/>
            <ac:spMk id="10" creationId="{9198861F-8A98-FAB0-66FC-56F22CEEC1D6}"/>
          </ac:spMkLst>
        </pc:spChg>
        <pc:grpChg chg="mod">
          <ac:chgData name="Rains, Jacob" userId="d2598abc-6495-4492-8a7b-3ff6146da5b3" providerId="ADAL" clId="{E3552A4C-306E-400B-8D5D-19FFE2EF7213}" dt="2024-05-09T16:20:21.503" v="161" actId="1076"/>
          <ac:grpSpMkLst>
            <pc:docMk/>
            <pc:sldMk cId="1871463755" sldId="2147478925"/>
            <ac:grpSpMk id="7" creationId="{1D6535CE-457E-FB33-D7A0-4F714DA374FB}"/>
          </ac:grpSpMkLst>
        </pc:grpChg>
        <pc:picChg chg="mod">
          <ac:chgData name="Rains, Jacob" userId="d2598abc-6495-4492-8a7b-3ff6146da5b3" providerId="ADAL" clId="{E3552A4C-306E-400B-8D5D-19FFE2EF7213}" dt="2024-05-09T16:20:26.581" v="162" actId="1076"/>
          <ac:picMkLst>
            <pc:docMk/>
            <pc:sldMk cId="1871463755" sldId="2147478925"/>
            <ac:picMk id="6" creationId="{FD8404FA-E68D-B531-E1BF-1C7EAA404032}"/>
          </ac:picMkLst>
        </pc:picChg>
        <pc:picChg chg="mod">
          <ac:chgData name="Rains, Jacob" userId="d2598abc-6495-4492-8a7b-3ff6146da5b3" providerId="ADAL" clId="{E3552A4C-306E-400B-8D5D-19FFE2EF7213}" dt="2024-05-09T16:20:29.981" v="163" actId="1076"/>
          <ac:picMkLst>
            <pc:docMk/>
            <pc:sldMk cId="1871463755" sldId="2147478925"/>
            <ac:picMk id="13" creationId="{EC527A1B-6299-5E3A-E5E2-5C5EE65B4D71}"/>
          </ac:picMkLst>
        </pc:picChg>
        <pc:picChg chg="del">
          <ac:chgData name="Rains, Jacob" userId="d2598abc-6495-4492-8a7b-3ff6146da5b3" providerId="ADAL" clId="{E3552A4C-306E-400B-8D5D-19FFE2EF7213}" dt="2024-05-09T16:20:17.794" v="160" actId="478"/>
          <ac:picMkLst>
            <pc:docMk/>
            <pc:sldMk cId="1871463755" sldId="2147478925"/>
            <ac:picMk id="28" creationId="{73B921E1-EA1E-2A1A-4AED-203C1B54AA33}"/>
          </ac:picMkLst>
        </pc:picChg>
      </pc:sldChg>
      <pc:sldChg chg="modSp mod">
        <pc:chgData name="Rains, Jacob" userId="d2598abc-6495-4492-8a7b-3ff6146da5b3" providerId="ADAL" clId="{E3552A4C-306E-400B-8D5D-19FFE2EF7213}" dt="2024-05-09T15:31:32.904" v="151" actId="20577"/>
        <pc:sldMkLst>
          <pc:docMk/>
          <pc:sldMk cId="431542770" sldId="2147478970"/>
        </pc:sldMkLst>
        <pc:spChg chg="mod">
          <ac:chgData name="Rains, Jacob" userId="d2598abc-6495-4492-8a7b-3ff6146da5b3" providerId="ADAL" clId="{E3552A4C-306E-400B-8D5D-19FFE2EF7213}" dt="2024-05-09T15:31:32.904" v="151" actId="20577"/>
          <ac:spMkLst>
            <pc:docMk/>
            <pc:sldMk cId="431542770" sldId="2147478970"/>
            <ac:spMk id="2" creationId="{2293029C-DA49-9022-DBD0-96BA683F3571}"/>
          </ac:spMkLst>
        </pc:spChg>
      </pc:sldChg>
      <pc:sldChg chg="del">
        <pc:chgData name="Rains, Jacob" userId="d2598abc-6495-4492-8a7b-3ff6146da5b3" providerId="ADAL" clId="{E3552A4C-306E-400B-8D5D-19FFE2EF7213}" dt="2024-05-10T02:02:39.388" v="1811" actId="47"/>
        <pc:sldMkLst>
          <pc:docMk/>
          <pc:sldMk cId="2746596191" sldId="2147478972"/>
        </pc:sldMkLst>
      </pc:sldChg>
      <pc:sldChg chg="add del">
        <pc:chgData name="Rains, Jacob" userId="d2598abc-6495-4492-8a7b-3ff6146da5b3" providerId="ADAL" clId="{E3552A4C-306E-400B-8D5D-19FFE2EF7213}" dt="2024-05-10T02:03:18.416" v="1817"/>
        <pc:sldMkLst>
          <pc:docMk/>
          <pc:sldMk cId="3775576165" sldId="2147478975"/>
        </pc:sldMkLst>
      </pc:sldChg>
      <pc:sldChg chg="del ord">
        <pc:chgData name="Rains, Jacob" userId="d2598abc-6495-4492-8a7b-3ff6146da5b3" providerId="ADAL" clId="{E3552A4C-306E-400B-8D5D-19FFE2EF7213}" dt="2024-05-10T02:02:33.234" v="1806" actId="47"/>
        <pc:sldMkLst>
          <pc:docMk/>
          <pc:sldMk cId="3070329969" sldId="2147478976"/>
        </pc:sldMkLst>
      </pc:sldChg>
      <pc:sldChg chg="modSp del">
        <pc:chgData name="Rains, Jacob" userId="d2598abc-6495-4492-8a7b-3ff6146da5b3" providerId="ADAL" clId="{E3552A4C-306E-400B-8D5D-19FFE2EF7213}" dt="2024-05-10T02:02:36.216" v="1808" actId="47"/>
        <pc:sldMkLst>
          <pc:docMk/>
          <pc:sldMk cId="472249681" sldId="2147478977"/>
        </pc:sldMkLst>
        <pc:graphicFrameChg chg="mod">
          <ac:chgData name="Rains, Jacob" userId="d2598abc-6495-4492-8a7b-3ff6146da5b3" providerId="ADAL" clId="{E3552A4C-306E-400B-8D5D-19FFE2EF7213}" dt="2024-05-09T13:33:11.238" v="0"/>
          <ac:graphicFrameMkLst>
            <pc:docMk/>
            <pc:sldMk cId="472249681" sldId="2147478977"/>
            <ac:graphicFrameMk id="3" creationId="{8B5F6B4F-4DC2-762F-6331-1239B4965845}"/>
          </ac:graphicFrameMkLst>
        </pc:graphicFrameChg>
      </pc:sldChg>
      <pc:sldChg chg="del">
        <pc:chgData name="Rains, Jacob" userId="d2598abc-6495-4492-8a7b-3ff6146da5b3" providerId="ADAL" clId="{E3552A4C-306E-400B-8D5D-19FFE2EF7213}" dt="2024-05-10T02:02:38.039" v="1810" actId="47"/>
        <pc:sldMkLst>
          <pc:docMk/>
          <pc:sldMk cId="837804826" sldId="2147478978"/>
        </pc:sldMkLst>
      </pc:sldChg>
      <pc:sldChg chg="add del">
        <pc:chgData name="Rains, Jacob" userId="d2598abc-6495-4492-8a7b-3ff6146da5b3" providerId="ADAL" clId="{E3552A4C-306E-400B-8D5D-19FFE2EF7213}" dt="2024-05-10T02:03:18.416" v="1817"/>
        <pc:sldMkLst>
          <pc:docMk/>
          <pc:sldMk cId="3227875863" sldId="2147478979"/>
        </pc:sldMkLst>
      </pc:sldChg>
      <pc:sldChg chg="modSp del mod ord">
        <pc:chgData name="Rains, Jacob" userId="d2598abc-6495-4492-8a7b-3ff6146da5b3" providerId="ADAL" clId="{E3552A4C-306E-400B-8D5D-19FFE2EF7213}" dt="2024-05-10T02:02:35.530" v="1807" actId="47"/>
        <pc:sldMkLst>
          <pc:docMk/>
          <pc:sldMk cId="3168772939" sldId="2147478980"/>
        </pc:sldMkLst>
        <pc:spChg chg="mod">
          <ac:chgData name="Rains, Jacob" userId="d2598abc-6495-4492-8a7b-3ff6146da5b3" providerId="ADAL" clId="{E3552A4C-306E-400B-8D5D-19FFE2EF7213}" dt="2024-05-09T13:34:19.025" v="117" actId="1076"/>
          <ac:spMkLst>
            <pc:docMk/>
            <pc:sldMk cId="3168772939" sldId="2147478980"/>
            <ac:spMk id="17" creationId="{B1C7687A-74E6-D56D-C229-F4549F3F6637}"/>
          </ac:spMkLst>
        </pc:spChg>
        <pc:grpChg chg="mod">
          <ac:chgData name="Rains, Jacob" userId="d2598abc-6495-4492-8a7b-3ff6146da5b3" providerId="ADAL" clId="{E3552A4C-306E-400B-8D5D-19FFE2EF7213}" dt="2024-05-09T13:34:15.830" v="116" actId="1076"/>
          <ac:grpSpMkLst>
            <pc:docMk/>
            <pc:sldMk cId="3168772939" sldId="2147478980"/>
            <ac:grpSpMk id="7" creationId="{67049C55-4942-A5B8-85C7-032DFC93A336}"/>
          </ac:grpSpMkLst>
        </pc:grpChg>
      </pc:sldChg>
      <pc:sldChg chg="addSp delSp modSp add del mod">
        <pc:chgData name="Rains, Jacob" userId="d2598abc-6495-4492-8a7b-3ff6146da5b3" providerId="ADAL" clId="{E3552A4C-306E-400B-8D5D-19FFE2EF7213}" dt="2024-05-09T19:10:15.599" v="1796" actId="47"/>
        <pc:sldMkLst>
          <pc:docMk/>
          <pc:sldMk cId="2189518565" sldId="2147478981"/>
        </pc:sldMkLst>
        <pc:spChg chg="mod">
          <ac:chgData name="Rains, Jacob" userId="d2598abc-6495-4492-8a7b-3ff6146da5b3" providerId="ADAL" clId="{E3552A4C-306E-400B-8D5D-19FFE2EF7213}" dt="2024-05-09T16:33:03.350" v="426" actId="20577"/>
          <ac:spMkLst>
            <pc:docMk/>
            <pc:sldMk cId="2189518565" sldId="2147478981"/>
            <ac:spMk id="8" creationId="{50F98BEE-DA07-C6A9-2D9D-428B9A15C8DC}"/>
          </ac:spMkLst>
        </pc:spChg>
        <pc:spChg chg="add mod">
          <ac:chgData name="Rains, Jacob" userId="d2598abc-6495-4492-8a7b-3ff6146da5b3" providerId="ADAL" clId="{E3552A4C-306E-400B-8D5D-19FFE2EF7213}" dt="2024-05-09T17:16:09.182" v="1619" actId="1076"/>
          <ac:spMkLst>
            <pc:docMk/>
            <pc:sldMk cId="2189518565" sldId="2147478981"/>
            <ac:spMk id="12" creationId="{1CB82F80-5CA0-3397-5C03-1E02D2741484}"/>
          </ac:spMkLst>
        </pc:spChg>
        <pc:spChg chg="mod">
          <ac:chgData name="Rains, Jacob" userId="d2598abc-6495-4492-8a7b-3ff6146da5b3" providerId="ADAL" clId="{E3552A4C-306E-400B-8D5D-19FFE2EF7213}" dt="2024-05-09T17:18:07.413" v="1787" actId="20577"/>
          <ac:spMkLst>
            <pc:docMk/>
            <pc:sldMk cId="2189518565" sldId="2147478981"/>
            <ac:spMk id="17" creationId="{B1C7687A-74E6-D56D-C229-F4549F3F6637}"/>
          </ac:spMkLst>
        </pc:spChg>
        <pc:spChg chg="mod">
          <ac:chgData name="Rains, Jacob" userId="d2598abc-6495-4492-8a7b-3ff6146da5b3" providerId="ADAL" clId="{E3552A4C-306E-400B-8D5D-19FFE2EF7213}" dt="2024-05-09T17:16:04.557" v="1618" actId="14100"/>
          <ac:spMkLst>
            <pc:docMk/>
            <pc:sldMk cId="2189518565" sldId="2147478981"/>
            <ac:spMk id="18" creationId="{297B87DE-6488-3555-4F00-20240C62BDBB}"/>
          </ac:spMkLst>
        </pc:spChg>
        <pc:spChg chg="del mod">
          <ac:chgData name="Rains, Jacob" userId="d2598abc-6495-4492-8a7b-3ff6146da5b3" providerId="ADAL" clId="{E3552A4C-306E-400B-8D5D-19FFE2EF7213}" dt="2024-05-09T17:15:47.272" v="1615" actId="478"/>
          <ac:spMkLst>
            <pc:docMk/>
            <pc:sldMk cId="2189518565" sldId="2147478981"/>
            <ac:spMk id="19" creationId="{DED6453B-DB5D-B403-1BDA-BF3188924083}"/>
          </ac:spMkLst>
        </pc:spChg>
        <pc:spChg chg="mod">
          <ac:chgData name="Rains, Jacob" userId="d2598abc-6495-4492-8a7b-3ff6146da5b3" providerId="ADAL" clId="{E3552A4C-306E-400B-8D5D-19FFE2EF7213}" dt="2024-05-09T17:15:27.160" v="1608" actId="1076"/>
          <ac:spMkLst>
            <pc:docMk/>
            <pc:sldMk cId="2189518565" sldId="2147478981"/>
            <ac:spMk id="21" creationId="{EE9F36E8-3AC3-491D-C8BC-265299DFA603}"/>
          </ac:spMkLst>
        </pc:spChg>
        <pc:spChg chg="mod">
          <ac:chgData name="Rains, Jacob" userId="d2598abc-6495-4492-8a7b-3ff6146da5b3" providerId="ADAL" clId="{E3552A4C-306E-400B-8D5D-19FFE2EF7213}" dt="2024-05-09T17:18:17.767" v="1788" actId="1076"/>
          <ac:spMkLst>
            <pc:docMk/>
            <pc:sldMk cId="2189518565" sldId="2147478981"/>
            <ac:spMk id="22" creationId="{1983577C-7560-0C3B-36EA-3663CA1922EF}"/>
          </ac:spMkLst>
        </pc:spChg>
        <pc:spChg chg="mod">
          <ac:chgData name="Rains, Jacob" userId="d2598abc-6495-4492-8a7b-3ff6146da5b3" providerId="ADAL" clId="{E3552A4C-306E-400B-8D5D-19FFE2EF7213}" dt="2024-05-09T17:16:27.108" v="1627" actId="1076"/>
          <ac:spMkLst>
            <pc:docMk/>
            <pc:sldMk cId="2189518565" sldId="2147478981"/>
            <ac:spMk id="23" creationId="{19C03621-39B5-6A7D-283E-F435FB179A41}"/>
          </ac:spMkLst>
        </pc:spChg>
        <pc:spChg chg="mod">
          <ac:chgData name="Rains, Jacob" userId="d2598abc-6495-4492-8a7b-3ff6146da5b3" providerId="ADAL" clId="{E3552A4C-306E-400B-8D5D-19FFE2EF7213}" dt="2024-05-09T17:16:20.923" v="1624" actId="1076"/>
          <ac:spMkLst>
            <pc:docMk/>
            <pc:sldMk cId="2189518565" sldId="2147478981"/>
            <ac:spMk id="24" creationId="{6B6267F6-F8B9-DCFE-0839-04F2E58882BE}"/>
          </ac:spMkLst>
        </pc:spChg>
        <pc:picChg chg="mod">
          <ac:chgData name="Rains, Jacob" userId="d2598abc-6495-4492-8a7b-3ff6146da5b3" providerId="ADAL" clId="{E3552A4C-306E-400B-8D5D-19FFE2EF7213}" dt="2024-05-09T17:18:22.404" v="1789" actId="1076"/>
          <ac:picMkLst>
            <pc:docMk/>
            <pc:sldMk cId="2189518565" sldId="2147478981"/>
            <ac:picMk id="6" creationId="{72A728D7-5594-D260-0A7C-924C7C007FF5}"/>
          </ac:picMkLst>
        </pc:picChg>
        <pc:picChg chg="mod ord">
          <ac:chgData name="Rains, Jacob" userId="d2598abc-6495-4492-8a7b-3ff6146da5b3" providerId="ADAL" clId="{E3552A4C-306E-400B-8D5D-19FFE2EF7213}" dt="2024-05-09T17:16:38.481" v="1630" actId="1076"/>
          <ac:picMkLst>
            <pc:docMk/>
            <pc:sldMk cId="2189518565" sldId="2147478981"/>
            <ac:picMk id="10" creationId="{1DE0D44E-5191-83D7-CFCB-BD3FAB986267}"/>
          </ac:picMkLst>
        </pc:picChg>
        <pc:picChg chg="mod">
          <ac:chgData name="Rains, Jacob" userId="d2598abc-6495-4492-8a7b-3ff6146da5b3" providerId="ADAL" clId="{E3552A4C-306E-400B-8D5D-19FFE2EF7213}" dt="2024-05-09T17:16:42.576" v="1631" actId="1076"/>
          <ac:picMkLst>
            <pc:docMk/>
            <pc:sldMk cId="2189518565" sldId="2147478981"/>
            <ac:picMk id="11" creationId="{945FD584-B921-53A8-6E33-C784C9C4D2E2}"/>
          </ac:picMkLst>
        </pc:picChg>
      </pc:sldChg>
      <pc:sldChg chg="addSp delSp modSp add del mod addCm modCm">
        <pc:chgData name="Rains, Jacob" userId="d2598abc-6495-4492-8a7b-3ff6146da5b3" providerId="ADAL" clId="{E3552A4C-306E-400B-8D5D-19FFE2EF7213}" dt="2024-05-09T17:38:32.475" v="1793" actId="47"/>
        <pc:sldMkLst>
          <pc:docMk/>
          <pc:sldMk cId="1883864271" sldId="2147478983"/>
        </pc:sldMkLst>
        <pc:spChg chg="mod">
          <ac:chgData name="Rains, Jacob" userId="d2598abc-6495-4492-8a7b-3ff6146da5b3" providerId="ADAL" clId="{E3552A4C-306E-400B-8D5D-19FFE2EF7213}" dt="2024-05-09T16:19:48.629" v="153"/>
          <ac:spMkLst>
            <pc:docMk/>
            <pc:sldMk cId="1883864271" sldId="2147478983"/>
            <ac:spMk id="2" creationId="{74C1A0C7-E9E1-3DD1-44DA-A8A448CFEB89}"/>
          </ac:spMkLst>
        </pc:spChg>
        <pc:spChg chg="mod">
          <ac:chgData name="Rains, Jacob" userId="d2598abc-6495-4492-8a7b-3ff6146da5b3" providerId="ADAL" clId="{E3552A4C-306E-400B-8D5D-19FFE2EF7213}" dt="2024-05-09T16:31:52.213" v="387" actId="20577"/>
          <ac:spMkLst>
            <pc:docMk/>
            <pc:sldMk cId="1883864271" sldId="2147478983"/>
            <ac:spMk id="4" creationId="{C4E02831-E0DD-BCAC-9012-7B820DA1C468}"/>
          </ac:spMkLst>
        </pc:spChg>
        <pc:spChg chg="add mod">
          <ac:chgData name="Rains, Jacob" userId="d2598abc-6495-4492-8a7b-3ff6146da5b3" providerId="ADAL" clId="{E3552A4C-306E-400B-8D5D-19FFE2EF7213}" dt="2024-05-09T17:05:00.572" v="1334" actId="1076"/>
          <ac:spMkLst>
            <pc:docMk/>
            <pc:sldMk cId="1883864271" sldId="2147478983"/>
            <ac:spMk id="6" creationId="{0B1B9490-0F57-A02E-D315-7695ECA6E744}"/>
          </ac:spMkLst>
        </pc:spChg>
        <pc:spChg chg="mod">
          <ac:chgData name="Rains, Jacob" userId="d2598abc-6495-4492-8a7b-3ff6146da5b3" providerId="ADAL" clId="{E3552A4C-306E-400B-8D5D-19FFE2EF7213}" dt="2024-05-09T16:20:57.624" v="167" actId="12"/>
          <ac:spMkLst>
            <pc:docMk/>
            <pc:sldMk cId="1883864271" sldId="2147478983"/>
            <ac:spMk id="17" creationId="{B1C7687A-74E6-D56D-C229-F4549F3F6637}"/>
          </ac:spMkLst>
        </pc:spChg>
        <pc:spChg chg="mod">
          <ac:chgData name="Rains, Jacob" userId="d2598abc-6495-4492-8a7b-3ff6146da5b3" providerId="ADAL" clId="{E3552A4C-306E-400B-8D5D-19FFE2EF7213}" dt="2024-05-09T17:05:54.729" v="1350" actId="14100"/>
          <ac:spMkLst>
            <pc:docMk/>
            <pc:sldMk cId="1883864271" sldId="2147478983"/>
            <ac:spMk id="18" creationId="{297B87DE-6488-3555-4F00-20240C62BDBB}"/>
          </ac:spMkLst>
        </pc:spChg>
        <pc:spChg chg="del">
          <ac:chgData name="Rains, Jacob" userId="d2598abc-6495-4492-8a7b-3ff6146da5b3" providerId="ADAL" clId="{E3552A4C-306E-400B-8D5D-19FFE2EF7213}" dt="2024-05-09T16:22:23.359" v="169" actId="478"/>
          <ac:spMkLst>
            <pc:docMk/>
            <pc:sldMk cId="1883864271" sldId="2147478983"/>
            <ac:spMk id="19" creationId="{DED6453B-DB5D-B403-1BDA-BF3188924083}"/>
          </ac:spMkLst>
        </pc:spChg>
        <pc:spChg chg="mod">
          <ac:chgData name="Rains, Jacob" userId="d2598abc-6495-4492-8a7b-3ff6146da5b3" providerId="ADAL" clId="{E3552A4C-306E-400B-8D5D-19FFE2EF7213}" dt="2024-05-09T17:06:03.114" v="1352" actId="14100"/>
          <ac:spMkLst>
            <pc:docMk/>
            <pc:sldMk cId="1883864271" sldId="2147478983"/>
            <ac:spMk id="21" creationId="{EE9F36E8-3AC3-491D-C8BC-265299DFA603}"/>
          </ac:spMkLst>
        </pc:spChg>
        <pc:spChg chg="del">
          <ac:chgData name="Rains, Jacob" userId="d2598abc-6495-4492-8a7b-3ff6146da5b3" providerId="ADAL" clId="{E3552A4C-306E-400B-8D5D-19FFE2EF7213}" dt="2024-05-09T16:29:06.088" v="287" actId="478"/>
          <ac:spMkLst>
            <pc:docMk/>
            <pc:sldMk cId="1883864271" sldId="2147478983"/>
            <ac:spMk id="22" creationId="{1983577C-7560-0C3B-36EA-3663CA1922EF}"/>
          </ac:spMkLst>
        </pc:spChg>
        <pc:spChg chg="del">
          <ac:chgData name="Rains, Jacob" userId="d2598abc-6495-4492-8a7b-3ff6146da5b3" providerId="ADAL" clId="{E3552A4C-306E-400B-8D5D-19FFE2EF7213}" dt="2024-05-09T16:28:54.196" v="282" actId="478"/>
          <ac:spMkLst>
            <pc:docMk/>
            <pc:sldMk cId="1883864271" sldId="2147478983"/>
            <ac:spMk id="23" creationId="{19C03621-39B5-6A7D-283E-F435FB179A41}"/>
          </ac:spMkLst>
        </pc:spChg>
        <pc:spChg chg="mod">
          <ac:chgData name="Rains, Jacob" userId="d2598abc-6495-4492-8a7b-3ff6146da5b3" providerId="ADAL" clId="{E3552A4C-306E-400B-8D5D-19FFE2EF7213}" dt="2024-05-09T17:05:17.791" v="1340" actId="1076"/>
          <ac:spMkLst>
            <pc:docMk/>
            <pc:sldMk cId="1883864271" sldId="2147478983"/>
            <ac:spMk id="24" creationId="{6B6267F6-F8B9-DCFE-0839-04F2E58882BE}"/>
          </ac:spMkLst>
        </pc:spChg>
        <pc:picChg chg="add mod">
          <ac:chgData name="Rains, Jacob" userId="d2598abc-6495-4492-8a7b-3ff6146da5b3" providerId="ADAL" clId="{E3552A4C-306E-400B-8D5D-19FFE2EF7213}" dt="2024-05-09T16:20:11.555" v="158"/>
          <ac:picMkLst>
            <pc:docMk/>
            <pc:sldMk cId="1883864271" sldId="2147478983"/>
            <ac:picMk id="3" creationId="{F65323FD-9523-8FE6-9FE4-B8B50CF47B64}"/>
          </ac:picMkLst>
        </pc:picChg>
        <pc:picChg chg="add mod">
          <ac:chgData name="Rains, Jacob" userId="d2598abc-6495-4492-8a7b-3ff6146da5b3" providerId="ADAL" clId="{E3552A4C-306E-400B-8D5D-19FFE2EF7213}" dt="2024-05-09T17:05:04.139" v="1335" actId="1076"/>
          <ac:picMkLst>
            <pc:docMk/>
            <pc:sldMk cId="1883864271" sldId="2147478983"/>
            <ac:picMk id="11" creationId="{9704656F-1249-2B6E-7888-17C64E4115D1}"/>
          </ac:picMkLst>
        </pc:picChg>
        <pc:picChg chg="add mod">
          <ac:chgData name="Rains, Jacob" userId="d2598abc-6495-4492-8a7b-3ff6146da5b3" providerId="ADAL" clId="{E3552A4C-306E-400B-8D5D-19FFE2EF7213}" dt="2024-05-09T17:05:46.108" v="1349" actId="1076"/>
          <ac:picMkLst>
            <pc:docMk/>
            <pc:sldMk cId="1883864271" sldId="2147478983"/>
            <ac:picMk id="13" creationId="{BF7D9AFA-3222-B217-5286-EDE5EEAC0C6E}"/>
          </ac:picMkLst>
        </pc:picChg>
        <pc:picChg chg="del">
          <ac:chgData name="Rains, Jacob" userId="d2598abc-6495-4492-8a7b-3ff6146da5b3" providerId="ADAL" clId="{E3552A4C-306E-400B-8D5D-19FFE2EF7213}" dt="2024-05-09T16:20:10.671" v="157" actId="478"/>
          <ac:picMkLst>
            <pc:docMk/>
            <pc:sldMk cId="1883864271" sldId="2147478983"/>
            <ac:picMk id="16" creationId="{934A9695-07ED-76DA-FD69-94CAF945783A}"/>
          </ac:picMkLst>
        </pc:picChg>
        <pc:picChg chg="del">
          <ac:chgData name="Rains, Jacob" userId="d2598abc-6495-4492-8a7b-3ff6146da5b3" providerId="ADAL" clId="{E3552A4C-306E-400B-8D5D-19FFE2EF7213}" dt="2024-05-09T16:22:22.479" v="168" actId="478"/>
          <ac:picMkLst>
            <pc:docMk/>
            <pc:sldMk cId="1883864271" sldId="2147478983"/>
            <ac:picMk id="20" creationId="{B5CEDEC1-B106-6EE4-E297-90FB69A3715F}"/>
          </ac:picMkLst>
        </pc:picChg>
        <pc:picChg chg="del">
          <ac:chgData name="Rains, Jacob" userId="d2598abc-6495-4492-8a7b-3ff6146da5b3" providerId="ADAL" clId="{E3552A4C-306E-400B-8D5D-19FFE2EF7213}" dt="2024-05-09T16:28:55.079" v="283" actId="478"/>
          <ac:picMkLst>
            <pc:docMk/>
            <pc:sldMk cId="1883864271" sldId="2147478983"/>
            <ac:picMk id="25" creationId="{9DF0E68E-07EA-D4DE-1411-1ED50AD352CF}"/>
          </ac:picMkLst>
        </pc:picChg>
        <pc:picChg chg="del mod">
          <ac:chgData name="Rains, Jacob" userId="d2598abc-6495-4492-8a7b-3ff6146da5b3" providerId="ADAL" clId="{E3552A4C-306E-400B-8D5D-19FFE2EF7213}" dt="2024-05-09T16:28:59.543" v="285" actId="478"/>
          <ac:picMkLst>
            <pc:docMk/>
            <pc:sldMk cId="1883864271" sldId="2147478983"/>
            <ac:picMk id="26" creationId="{98ACC5D2-50DE-5BDD-AB9F-051C5B0D149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ins, Jacob" userId="d2598abc-6495-4492-8a7b-3ff6146da5b3" providerId="ADAL" clId="{E3552A4C-306E-400B-8D5D-19FFE2EF7213}" dt="2024-05-09T16:45:35.514" v="980"/>
              <pc2:cmMkLst xmlns:pc2="http://schemas.microsoft.com/office/powerpoint/2019/9/main/command">
                <pc:docMk/>
                <pc:sldMk cId="1883864271" sldId="2147478983"/>
                <pc2:cmMk id="{CE13D57A-31CF-45E2-9C47-18588AE05EEB}"/>
              </pc2:cmMkLst>
              <pc226:cmRplyChg chg="add">
                <pc226:chgData name="Rains, Jacob" userId="d2598abc-6495-4492-8a7b-3ff6146da5b3" providerId="ADAL" clId="{E3552A4C-306E-400B-8D5D-19FFE2EF7213}" dt="2024-05-09T16:45:17.473" v="978"/>
                <pc2:cmRplyMkLst xmlns:pc2="http://schemas.microsoft.com/office/powerpoint/2019/9/main/command">
                  <pc:docMk/>
                  <pc:sldMk cId="1883864271" sldId="2147478983"/>
                  <pc2:cmMk id="{CE13D57A-31CF-45E2-9C47-18588AE05EEB}"/>
                  <pc2:cmRplyMk id="{46D6D3E6-A5BB-4CFD-89CC-4FDC56DC4839}"/>
                </pc2:cmRplyMkLst>
              </pc226:cmRplyChg>
            </pc226:cmChg>
          </p:ext>
        </pc:extLst>
      </pc:sldChg>
      <pc:sldChg chg="add del addCm delCm">
        <pc:chgData name="Rains, Jacob" userId="d2598abc-6495-4492-8a7b-3ff6146da5b3" providerId="ADAL" clId="{E3552A4C-306E-400B-8D5D-19FFE2EF7213}" dt="2024-05-10T02:02:32.421" v="1805" actId="47"/>
        <pc:sldMkLst>
          <pc:docMk/>
          <pc:sldMk cId="1954809702" sldId="21474789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ins, Jacob" userId="d2598abc-6495-4492-8a7b-3ff6146da5b3" providerId="ADAL" clId="{E3552A4C-306E-400B-8D5D-19FFE2EF7213}" dt="2024-05-09T17:38:28.204" v="1791"/>
              <pc2:cmMkLst xmlns:pc2="http://schemas.microsoft.com/office/powerpoint/2019/9/main/command">
                <pc:docMk/>
                <pc:sldMk cId="1954809702" sldId="2147478984"/>
                <pc2:cmMk id="{C480415B-C950-4403-A1D5-8CBA2DC37E1F}"/>
              </pc2:cmMkLst>
            </pc226:cmChg>
            <pc226:cmChg xmlns:pc226="http://schemas.microsoft.com/office/powerpoint/2022/06/main/command" chg="del">
              <pc226:chgData name="Rains, Jacob" userId="d2598abc-6495-4492-8a7b-3ff6146da5b3" providerId="ADAL" clId="{E3552A4C-306E-400B-8D5D-19FFE2EF7213}" dt="2024-05-09T17:38:29.490" v="1792"/>
              <pc2:cmMkLst xmlns:pc2="http://schemas.microsoft.com/office/powerpoint/2019/9/main/command">
                <pc:docMk/>
                <pc:sldMk cId="1954809702" sldId="2147478984"/>
                <pc2:cmMk id="{CE13D57A-31CF-45E2-9C47-18588AE05EEB}"/>
              </pc2:cmMkLst>
            </pc226:cmChg>
          </p:ext>
        </pc:extLst>
      </pc:sldChg>
      <pc:sldChg chg="del">
        <pc:chgData name="Rains, Jacob" userId="d2598abc-6495-4492-8a7b-3ff6146da5b3" providerId="ADAL" clId="{E3552A4C-306E-400B-8D5D-19FFE2EF7213}" dt="2024-05-10T02:02:37.025" v="1809" actId="47"/>
        <pc:sldMkLst>
          <pc:docMk/>
          <pc:sldMk cId="1494691951" sldId="2147478985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4219794772" sldId="2147478986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3909170495" sldId="2147478987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1292239526" sldId="2147478988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1865929794" sldId="2147478989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3452102590" sldId="2147478990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205010068" sldId="2147478991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840906767" sldId="2147478992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2740358812" sldId="2147478993"/>
        </pc:sldMkLst>
      </pc:sldChg>
      <pc:sldChg chg="add">
        <pc:chgData name="Rains, Jacob" userId="d2598abc-6495-4492-8a7b-3ff6146da5b3" providerId="ADAL" clId="{E3552A4C-306E-400B-8D5D-19FFE2EF7213}" dt="2024-05-10T02:00:56.384" v="1797"/>
        <pc:sldMkLst>
          <pc:docMk/>
          <pc:sldMk cId="642207723" sldId="2147478994"/>
        </pc:sldMkLst>
      </pc:sldChg>
      <pc:sldChg chg="add del">
        <pc:chgData name="Rains, Jacob" userId="d2598abc-6495-4492-8a7b-3ff6146da5b3" providerId="ADAL" clId="{E3552A4C-306E-400B-8D5D-19FFE2EF7213}" dt="2024-05-10T02:02:19.994" v="1799" actId="47"/>
        <pc:sldMkLst>
          <pc:docMk/>
          <pc:sldMk cId="2139904348" sldId="2147478995"/>
        </pc:sldMkLst>
      </pc:sldChg>
      <pc:sldChg chg="add del">
        <pc:chgData name="Rains, Jacob" userId="d2598abc-6495-4492-8a7b-3ff6146da5b3" providerId="ADAL" clId="{E3552A4C-306E-400B-8D5D-19FFE2EF7213}" dt="2024-05-10T02:02:20.707" v="1800" actId="47"/>
        <pc:sldMkLst>
          <pc:docMk/>
          <pc:sldMk cId="4240005328" sldId="2147478996"/>
        </pc:sldMkLst>
      </pc:sldChg>
      <pc:sldChg chg="add del">
        <pc:chgData name="Rains, Jacob" userId="d2598abc-6495-4492-8a7b-3ff6146da5b3" providerId="ADAL" clId="{E3552A4C-306E-400B-8D5D-19FFE2EF7213}" dt="2024-05-10T02:02:22.431" v="1801" actId="47"/>
        <pc:sldMkLst>
          <pc:docMk/>
          <pc:sldMk cId="3974114817" sldId="2147478997"/>
        </pc:sldMkLst>
      </pc:sldChg>
      <pc:sldChg chg="add">
        <pc:chgData name="Rains, Jacob" userId="d2598abc-6495-4492-8a7b-3ff6146da5b3" providerId="ADAL" clId="{E3552A4C-306E-400B-8D5D-19FFE2EF7213}" dt="2024-05-10T02:02:04.345" v="1798"/>
        <pc:sldMkLst>
          <pc:docMk/>
          <pc:sldMk cId="3629384647" sldId="2147478998"/>
        </pc:sldMkLst>
      </pc:sldChg>
      <pc:sldChg chg="modSp add mod">
        <pc:chgData name="Rains, Jacob" userId="d2598abc-6495-4492-8a7b-3ff6146da5b3" providerId="ADAL" clId="{E3552A4C-306E-400B-8D5D-19FFE2EF7213}" dt="2024-05-10T20:58:54.970" v="1963" actId="122"/>
        <pc:sldMkLst>
          <pc:docMk/>
          <pc:sldMk cId="1375572549" sldId="2147478999"/>
        </pc:sldMkLst>
        <pc:graphicFrameChg chg="mod modGraphic">
          <ac:chgData name="Rains, Jacob" userId="d2598abc-6495-4492-8a7b-3ff6146da5b3" providerId="ADAL" clId="{E3552A4C-306E-400B-8D5D-19FFE2EF7213}" dt="2024-05-10T20:58:37.144" v="1962" actId="20577"/>
          <ac:graphicFrameMkLst>
            <pc:docMk/>
            <pc:sldMk cId="1375572549" sldId="2147478999"/>
            <ac:graphicFrameMk id="2" creationId="{076E2225-CB12-F8DF-D177-604BD93BEF14}"/>
          </ac:graphicFrameMkLst>
        </pc:graphicFrameChg>
        <pc:graphicFrameChg chg="mod modGraphic">
          <ac:chgData name="Rains, Jacob" userId="d2598abc-6495-4492-8a7b-3ff6146da5b3" providerId="ADAL" clId="{E3552A4C-306E-400B-8D5D-19FFE2EF7213}" dt="2024-05-10T20:58:54.970" v="1963" actId="122"/>
          <ac:graphicFrameMkLst>
            <pc:docMk/>
            <pc:sldMk cId="1375572549" sldId="2147478999"/>
            <ac:graphicFrameMk id="3" creationId="{84DCB9D3-3CF3-7751-A13D-3AF9911D8615}"/>
          </ac:graphicFrameMkLst>
        </pc:graphicFrameChg>
      </pc:sldChg>
      <pc:sldMasterChg chg="delSldLayout">
        <pc:chgData name="Rains, Jacob" userId="d2598abc-6495-4492-8a7b-3ff6146da5b3" providerId="ADAL" clId="{E3552A4C-306E-400B-8D5D-19FFE2EF7213}" dt="2024-05-10T02:02:45.537" v="1816" actId="47"/>
        <pc:sldMasterMkLst>
          <pc:docMk/>
          <pc:sldMasterMk cId="2676893903" sldId="2147483686"/>
        </pc:sldMasterMkLst>
        <pc:sldLayoutChg chg="del">
          <pc:chgData name="Rains, Jacob" userId="d2598abc-6495-4492-8a7b-3ff6146da5b3" providerId="ADAL" clId="{E3552A4C-306E-400B-8D5D-19FFE2EF7213}" dt="2024-05-10T02:02:45.537" v="1816" actId="47"/>
          <pc:sldLayoutMkLst>
            <pc:docMk/>
            <pc:sldMasterMk cId="2676893903" sldId="2147483686"/>
            <pc:sldLayoutMk cId="2131075594" sldId="2147483766"/>
          </pc:sldLayoutMkLst>
        </pc:sldLayoutChg>
      </pc:sldMasterChg>
    </pc:docChg>
  </pc:docChgLst>
  <pc:docChgLst>
    <pc:chgData name="Jones, Tiana" userId="S::tiana.jones@dhhs.nc.gov::c664b695-b2ba-4447-bef8-fc183882f337" providerId="AD" clId="Web-{C2C53BCC-626C-A436-0796-83F69A890573}"/>
    <pc:docChg chg="mod">
      <pc:chgData name="Jones, Tiana" userId="S::tiana.jones@dhhs.nc.gov::c664b695-b2ba-4447-bef8-fc183882f337" providerId="AD" clId="Web-{C2C53BCC-626C-A436-0796-83F69A890573}" dt="2024-05-09T17:27:51.671" v="4"/>
      <pc:docMkLst>
        <pc:docMk/>
      </pc:docMkLst>
      <pc:sldChg chg="addCm modCm">
        <pc:chgData name="Jones, Tiana" userId="S::tiana.jones@dhhs.nc.gov::c664b695-b2ba-4447-bef8-fc183882f337" providerId="AD" clId="Web-{C2C53BCC-626C-A436-0796-83F69A890573}" dt="2024-05-09T17:27:51.671" v="4"/>
        <pc:sldMkLst>
          <pc:docMk/>
          <pc:sldMk cId="1883864271" sldId="21474789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Jones, Tiana" userId="S::tiana.jones@dhhs.nc.gov::c664b695-b2ba-4447-bef8-fc183882f337" providerId="AD" clId="Web-{C2C53BCC-626C-A436-0796-83F69A890573}" dt="2024-05-09T16:44:42.800" v="2"/>
              <pc2:cmMkLst xmlns:pc2="http://schemas.microsoft.com/office/powerpoint/2019/9/main/command">
                <pc:docMk/>
                <pc:sldMk cId="1883864271" sldId="2147478983"/>
                <pc2:cmMk id="{CE13D57A-31CF-45E2-9C47-18588AE05EEB}"/>
              </pc2:cmMkLst>
              <pc226:cmRplyChg chg="add">
                <pc226:chgData name="Jones, Tiana" userId="S::tiana.jones@dhhs.nc.gov::c664b695-b2ba-4447-bef8-fc183882f337" providerId="AD" clId="Web-{C2C53BCC-626C-A436-0796-83F69A890573}" dt="2024-05-09T16:44:42.800" v="2"/>
                <pc2:cmRplyMkLst xmlns:pc2="http://schemas.microsoft.com/office/powerpoint/2019/9/main/command">
                  <pc:docMk/>
                  <pc:sldMk cId="1883864271" sldId="2147478983"/>
                  <pc2:cmMk id="{CE13D57A-31CF-45E2-9C47-18588AE05EEB}"/>
                  <pc2:cmRplyMk id="{51B9DE4E-A6D0-4F63-907E-832DD925B0A7}"/>
                </pc2:cmRplyMkLst>
              </pc226:cmRplyChg>
            </pc226:cmChg>
            <pc226:cmChg xmlns:pc226="http://schemas.microsoft.com/office/powerpoint/2022/06/main/command" chg="add mod">
              <pc226:chgData name="Jones, Tiana" userId="S::tiana.jones@dhhs.nc.gov::c664b695-b2ba-4447-bef8-fc183882f337" providerId="AD" clId="Web-{C2C53BCC-626C-A436-0796-83F69A890573}" dt="2024-05-09T17:27:51.671" v="4"/>
              <pc2:cmMkLst xmlns:pc2="http://schemas.microsoft.com/office/powerpoint/2019/9/main/command">
                <pc:docMk/>
                <pc:sldMk cId="1883864271" sldId="2147478983"/>
                <pc2:cmMk id="{4A604FD9-C95B-44D7-A3BA-551C3EE60909}"/>
              </pc2:cmMkLst>
            </pc226:cmChg>
          </p:ext>
        </pc:extLst>
      </pc:sldChg>
    </pc:docChg>
  </pc:docChgLst>
  <pc:docChgLst>
    <pc:chgData name="Visconti, Katherine" userId="191776c4-5fa7-4444-b9e9-b7deeae93e0a" providerId="ADAL" clId="{F5D26328-68B2-4754-A737-6545B8F29821}"/>
    <pc:docChg chg="">
      <pc:chgData name="Visconti, Katherine" userId="191776c4-5fa7-4444-b9e9-b7deeae93e0a" providerId="ADAL" clId="{F5D26328-68B2-4754-A737-6545B8F29821}" dt="2024-05-13T12:29:40.306" v="2"/>
      <pc:docMkLst>
        <pc:docMk/>
      </pc:docMkLst>
      <pc:sldChg chg="addCm">
        <pc:chgData name="Visconti, Katherine" userId="191776c4-5fa7-4444-b9e9-b7deeae93e0a" providerId="ADAL" clId="{F5D26328-68B2-4754-A737-6545B8F29821}" dt="2024-05-13T12:28:34.081" v="1"/>
        <pc:sldMkLst>
          <pc:docMk/>
          <pc:sldMk cId="89279895" sldId="21474787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sconti, Katherine" userId="191776c4-5fa7-4444-b9e9-b7deeae93e0a" providerId="ADAL" clId="{F5D26328-68B2-4754-A737-6545B8F29821}" dt="2024-05-13T12:28:34.081" v="1"/>
              <pc2:cmMkLst xmlns:pc2="http://schemas.microsoft.com/office/powerpoint/2019/9/main/command">
                <pc:docMk/>
                <pc:sldMk cId="89279895" sldId="2147478762"/>
                <pc2:cmMk id="{9E7D2C2C-01D0-4F6F-84D0-8046364E901F}"/>
              </pc2:cmMkLst>
            </pc226:cmChg>
          </p:ext>
        </pc:extLst>
      </pc:sldChg>
      <pc:sldChg chg="addCm">
        <pc:chgData name="Visconti, Katherine" userId="191776c4-5fa7-4444-b9e9-b7deeae93e0a" providerId="ADAL" clId="{F5D26328-68B2-4754-A737-6545B8F29821}" dt="2024-05-13T12:26:12.107" v="0"/>
        <pc:sldMkLst>
          <pc:docMk/>
          <pc:sldMk cId="2783603190" sldId="21474787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sconti, Katherine" userId="191776c4-5fa7-4444-b9e9-b7deeae93e0a" providerId="ADAL" clId="{F5D26328-68B2-4754-A737-6545B8F29821}" dt="2024-05-13T12:26:12.107" v="0"/>
              <pc2:cmMkLst xmlns:pc2="http://schemas.microsoft.com/office/powerpoint/2019/9/main/command">
                <pc:docMk/>
                <pc:sldMk cId="2783603190" sldId="2147478782"/>
                <pc2:cmMk id="{54E5E5D5-7E3F-41B1-9F63-3B0DF78424D7}"/>
              </pc2:cmMkLst>
            </pc226:cmChg>
          </p:ext>
        </pc:extLst>
      </pc:sldChg>
      <pc:sldChg chg="addCm">
        <pc:chgData name="Visconti, Katherine" userId="191776c4-5fa7-4444-b9e9-b7deeae93e0a" providerId="ADAL" clId="{F5D26328-68B2-4754-A737-6545B8F29821}" dt="2024-05-13T12:29:40.306" v="2"/>
        <pc:sldMkLst>
          <pc:docMk/>
          <pc:sldMk cId="3629384647" sldId="21474789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sconti, Katherine" userId="191776c4-5fa7-4444-b9e9-b7deeae93e0a" providerId="ADAL" clId="{F5D26328-68B2-4754-A737-6545B8F29821}" dt="2024-05-13T12:29:40.306" v="2"/>
              <pc2:cmMkLst xmlns:pc2="http://schemas.microsoft.com/office/powerpoint/2019/9/main/command">
                <pc:docMk/>
                <pc:sldMk cId="3629384647" sldId="2147478998"/>
                <pc2:cmMk id="{422967E6-6700-49A1-8E77-A6F2646280F2}"/>
              </pc2:cmMkLst>
            </pc226:cmChg>
          </p:ext>
        </pc:extLst>
      </pc:sldChg>
    </pc:docChg>
  </pc:docChgLst>
  <pc:docChgLst>
    <pc:chgData name="Michelle Savuto" userId="S::msavuto_manatt.com#ext#@ncconnect.onmicrosoft.com::57f475b8-c028-455c-a8d5-3e21a4018ba1" providerId="AD" clId="Web-{17424681-1B39-FD76-B170-50B25F7B99CE}"/>
    <pc:docChg chg="modSld">
      <pc:chgData name="Michelle Savuto" userId="S::msavuto_manatt.com#ext#@ncconnect.onmicrosoft.com::57f475b8-c028-455c-a8d5-3e21a4018ba1" providerId="AD" clId="Web-{17424681-1B39-FD76-B170-50B25F7B99CE}" dt="2024-05-13T19:50:17.920" v="8" actId="20577"/>
      <pc:docMkLst>
        <pc:docMk/>
      </pc:docMkLst>
      <pc:sldChg chg="modSp">
        <pc:chgData name="Michelle Savuto" userId="S::msavuto_manatt.com#ext#@ncconnect.onmicrosoft.com::57f475b8-c028-455c-a8d5-3e21a4018ba1" providerId="AD" clId="Web-{17424681-1B39-FD76-B170-50B25F7B99CE}" dt="2024-05-13T19:50:17.920" v="8" actId="20577"/>
        <pc:sldMkLst>
          <pc:docMk/>
          <pc:sldMk cId="2740358812" sldId="2147478993"/>
        </pc:sldMkLst>
        <pc:spChg chg="mod">
          <ac:chgData name="Michelle Savuto" userId="S::msavuto_manatt.com#ext#@ncconnect.onmicrosoft.com::57f475b8-c028-455c-a8d5-3e21a4018ba1" providerId="AD" clId="Web-{17424681-1B39-FD76-B170-50B25F7B99CE}" dt="2024-05-13T19:50:17.920" v="8" actId="20577"/>
          <ac:spMkLst>
            <pc:docMk/>
            <pc:sldMk cId="2740358812" sldId="2147478993"/>
            <ac:spMk id="5" creationId="{2004E87D-65BE-0B61-6DEA-BF10918B97C3}"/>
          </ac:spMkLst>
        </pc:spChg>
      </pc:sldChg>
    </pc:docChg>
  </pc:docChgLst>
  <pc:docChgLst>
    <pc:chgData name="Michelle Savuto" userId="S::msavuto_manatt.com#ext#@ncconnect.onmicrosoft.com::57f475b8-c028-455c-a8d5-3e21a4018ba1" providerId="AD" clId="Web-{E9C9B02E-99DE-784A-B279-69FB11EB5562}"/>
    <pc:docChg chg="modSld">
      <pc:chgData name="Michelle Savuto" userId="S::msavuto_manatt.com#ext#@ncconnect.onmicrosoft.com::57f475b8-c028-455c-a8d5-3e21a4018ba1" providerId="AD" clId="Web-{E9C9B02E-99DE-784A-B279-69FB11EB5562}" dt="2024-05-13T15:13:09.877" v="89"/>
      <pc:docMkLst>
        <pc:docMk/>
      </pc:docMkLst>
      <pc:sldChg chg="modSp addCm delCm modCm">
        <pc:chgData name="Michelle Savuto" userId="S::msavuto_manatt.com#ext#@ncconnect.onmicrosoft.com::57f475b8-c028-455c-a8d5-3e21a4018ba1" providerId="AD" clId="Web-{E9C9B02E-99DE-784A-B279-69FB11EB5562}" dt="2024-05-13T15:13:09.877" v="89"/>
        <pc:sldMkLst>
          <pc:docMk/>
          <pc:sldMk cId="2035484854" sldId="2147478661"/>
        </pc:sldMkLst>
        <pc:spChg chg="mod">
          <ac:chgData name="Michelle Savuto" userId="S::msavuto_manatt.com#ext#@ncconnect.onmicrosoft.com::57f475b8-c028-455c-a8d5-3e21a4018ba1" providerId="AD" clId="Web-{E9C9B02E-99DE-784A-B279-69FB11EB5562}" dt="2024-05-13T15:13:09.799" v="88" actId="20577"/>
          <ac:spMkLst>
            <pc:docMk/>
            <pc:sldMk cId="2035484854" sldId="2147478661"/>
            <ac:spMk id="2" creationId="{B6B73BC3-9C03-3371-FBFD-523B1A2C0A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ichelle Savuto" userId="S::msavuto_manatt.com#ext#@ncconnect.onmicrosoft.com::57f475b8-c028-455c-a8d5-3e21a4018ba1" providerId="AD" clId="Web-{E9C9B02E-99DE-784A-B279-69FB11EB5562}" dt="2024-05-13T15:13:09.877" v="89"/>
              <pc2:cmMkLst xmlns:pc2="http://schemas.microsoft.com/office/powerpoint/2019/9/main/command">
                <pc:docMk/>
                <pc:sldMk cId="2035484854" sldId="2147478661"/>
                <pc2:cmMk id="{B3139FBD-4CF2-4B2D-8959-D3298B4805A1}"/>
              </pc2:cmMkLst>
            </pc226:cmChg>
          </p:ext>
        </pc:extLst>
      </pc:sldChg>
    </pc:docChg>
  </pc:docChgLst>
  <pc:docChgLst>
    <pc:chgData name="Rains, Jacob" userId="S::jrains_manatt.com#ext#@ncconnect.onmicrosoft.com::84d72214-3474-47dd-8d50-84735d6046c3" providerId="AD" clId="Web-{D3DA8AA9-A62A-D7AC-6071-0ED10E4DBFEC}"/>
    <pc:docChg chg="delSld">
      <pc:chgData name="Rains, Jacob" userId="S::jrains_manatt.com#ext#@ncconnect.onmicrosoft.com::84d72214-3474-47dd-8d50-84735d6046c3" providerId="AD" clId="Web-{D3DA8AA9-A62A-D7AC-6071-0ED10E4DBFEC}" dt="2024-05-13T12:16:30.629" v="0"/>
      <pc:docMkLst>
        <pc:docMk/>
      </pc:docMkLst>
      <pc:sldChg chg="del">
        <pc:chgData name="Rains, Jacob" userId="S::jrains_manatt.com#ext#@ncconnect.onmicrosoft.com::84d72214-3474-47dd-8d50-84735d6046c3" providerId="AD" clId="Web-{D3DA8AA9-A62A-D7AC-6071-0ED10E4DBFEC}" dt="2024-05-13T12:16:30.629" v="0"/>
        <pc:sldMkLst>
          <pc:docMk/>
          <pc:sldMk cId="4053053919" sldId="2147478687"/>
        </pc:sldMkLst>
      </pc:sldChg>
    </pc:docChg>
  </pc:docChgLst>
  <pc:docChgLst>
    <pc:chgData name="Bailey, Stella" userId="S::stella.bailey@dhhs.nc.gov::32630a7f-81d3-4dd6-967d-ec603da5ff59" providerId="AD" clId="Web-{88410297-7397-BF02-21E4-7CDBB7B51BB4}"/>
    <pc:docChg chg="">
      <pc:chgData name="Bailey, Stella" userId="S::stella.bailey@dhhs.nc.gov::32630a7f-81d3-4dd6-967d-ec603da5ff59" providerId="AD" clId="Web-{88410297-7397-BF02-21E4-7CDBB7B51BB4}" dt="2024-05-13T14:58:20.718" v="0"/>
      <pc:docMkLst>
        <pc:docMk/>
      </pc:docMkLst>
      <pc:sldChg chg="addCm">
        <pc:chgData name="Bailey, Stella" userId="S::stella.bailey@dhhs.nc.gov::32630a7f-81d3-4dd6-967d-ec603da5ff59" providerId="AD" clId="Web-{88410297-7397-BF02-21E4-7CDBB7B51BB4}" dt="2024-05-13T14:58:20.718" v="0"/>
        <pc:sldMkLst>
          <pc:docMk/>
          <pc:sldMk cId="2035484854" sldId="21474786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iley, Stella" userId="S::stella.bailey@dhhs.nc.gov::32630a7f-81d3-4dd6-967d-ec603da5ff59" providerId="AD" clId="Web-{88410297-7397-BF02-21E4-7CDBB7B51BB4}" dt="2024-05-13T14:58:20.718" v="0"/>
              <pc2:cmMkLst xmlns:pc2="http://schemas.microsoft.com/office/powerpoint/2019/9/main/command">
                <pc:docMk/>
                <pc:sldMk cId="2035484854" sldId="2147478661"/>
                <pc2:cmMk id="{B3139FBD-4CF2-4B2D-8959-D3298B4805A1}"/>
              </pc2:cmMkLst>
            </pc226:cmChg>
          </p:ext>
        </pc:extLst>
      </pc:sldChg>
    </pc:docChg>
  </pc:docChgLst>
  <pc:docChgLst>
    <pc:chgData name="Michelle Savuto" userId="S::msavuto_manatt.com#ext#@ncconnect.onmicrosoft.com::57f475b8-c028-455c-a8d5-3e21a4018ba1" providerId="AD" clId="Web-{DA77DF73-2E6F-73B0-AF8C-E22259E6532C}"/>
    <pc:docChg chg="modSld">
      <pc:chgData name="Michelle Savuto" userId="S::msavuto_manatt.com#ext#@ncconnect.onmicrosoft.com::57f475b8-c028-455c-a8d5-3e21a4018ba1" providerId="AD" clId="Web-{DA77DF73-2E6F-73B0-AF8C-E22259E6532C}" dt="2024-05-13T14:51:40.954" v="230"/>
      <pc:docMkLst>
        <pc:docMk/>
      </pc:docMkLst>
      <pc:sldChg chg="addSp modSp">
        <pc:chgData name="Michelle Savuto" userId="S::msavuto_manatt.com#ext#@ncconnect.onmicrosoft.com::57f475b8-c028-455c-a8d5-3e21a4018ba1" providerId="AD" clId="Web-{DA77DF73-2E6F-73B0-AF8C-E22259E6532C}" dt="2024-05-13T14:46:56.454" v="22" actId="1076"/>
        <pc:sldMkLst>
          <pc:docMk/>
          <pc:sldMk cId="23930854" sldId="2147478690"/>
        </pc:sldMkLst>
        <pc:spChg chg="add mod">
          <ac:chgData name="Michelle Savuto" userId="S::msavuto_manatt.com#ext#@ncconnect.onmicrosoft.com::57f475b8-c028-455c-a8d5-3e21a4018ba1" providerId="AD" clId="Web-{DA77DF73-2E6F-73B0-AF8C-E22259E6532C}" dt="2024-05-13T14:46:56.454" v="22" actId="1076"/>
          <ac:spMkLst>
            <pc:docMk/>
            <pc:sldMk cId="23930854" sldId="2147478690"/>
            <ac:spMk id="3" creationId="{1B57FDC5-FE28-9BF4-3D3F-BA56456AB1E7}"/>
          </ac:spMkLst>
        </pc:spChg>
      </pc:sldChg>
      <pc:sldChg chg="delCm">
        <pc:chgData name="Michelle Savuto" userId="S::msavuto_manatt.com#ext#@ncconnect.onmicrosoft.com::57f475b8-c028-455c-a8d5-3e21a4018ba1" providerId="AD" clId="Web-{DA77DF73-2E6F-73B0-AF8C-E22259E6532C}" dt="2024-05-13T14:51:40.954" v="230"/>
        <pc:sldMkLst>
          <pc:docMk/>
          <pc:sldMk cId="89279895" sldId="21474787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51:40.954" v="230"/>
              <pc2:cmMkLst xmlns:pc2="http://schemas.microsoft.com/office/powerpoint/2019/9/main/command">
                <pc:docMk/>
                <pc:sldMk cId="89279895" sldId="2147478762"/>
                <pc2:cmMk id="{9E7D2C2C-01D0-4F6F-84D0-8046364E901F}"/>
              </pc2:cmMkLst>
            </pc226:cmChg>
          </p:ext>
        </pc:extLst>
      </pc:sldChg>
      <pc:sldChg chg="addSp modSp delCm">
        <pc:chgData name="Michelle Savuto" userId="S::msavuto_manatt.com#ext#@ncconnect.onmicrosoft.com::57f475b8-c028-455c-a8d5-3e21a4018ba1" providerId="AD" clId="Web-{DA77DF73-2E6F-73B0-AF8C-E22259E6532C}" dt="2024-05-13T14:50:14.344" v="225" actId="1076"/>
        <pc:sldMkLst>
          <pc:docMk/>
          <pc:sldMk cId="2783603190" sldId="2147478782"/>
        </pc:sldMkLst>
        <pc:spChg chg="add mod">
          <ac:chgData name="Michelle Savuto" userId="S::msavuto_manatt.com#ext#@ncconnect.onmicrosoft.com::57f475b8-c028-455c-a8d5-3e21a4018ba1" providerId="AD" clId="Web-{DA77DF73-2E6F-73B0-AF8C-E22259E6532C}" dt="2024-05-13T14:50:14.344" v="225" actId="1076"/>
          <ac:spMkLst>
            <pc:docMk/>
            <pc:sldMk cId="2783603190" sldId="2147478782"/>
            <ac:spMk id="3" creationId="{91AABAA7-002C-14F2-D0DE-82523FE6D3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49:03.141" v="191"/>
              <pc2:cmMkLst xmlns:pc2="http://schemas.microsoft.com/office/powerpoint/2019/9/main/command">
                <pc:docMk/>
                <pc:sldMk cId="2783603190" sldId="2147478782"/>
                <pc2:cmMk id="{54E5E5D5-7E3F-41B1-9F63-3B0DF78424D7}"/>
              </pc2:cmMkLst>
            </pc226:cmChg>
          </p:ext>
        </pc:extLst>
      </pc:sldChg>
      <pc:sldChg chg="delCm">
        <pc:chgData name="Michelle Savuto" userId="S::msavuto_manatt.com#ext#@ncconnect.onmicrosoft.com::57f475b8-c028-455c-a8d5-3e21a4018ba1" providerId="AD" clId="Web-{DA77DF73-2E6F-73B0-AF8C-E22259E6532C}" dt="2024-05-13T14:51:17.532" v="228"/>
        <pc:sldMkLst>
          <pc:docMk/>
          <pc:sldMk cId="1865929794" sldId="21474789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51:17.001" v="227"/>
              <pc2:cmMkLst xmlns:pc2="http://schemas.microsoft.com/office/powerpoint/2019/9/main/command">
                <pc:docMk/>
                <pc:sldMk cId="1865929794" sldId="2147478989"/>
                <pc2:cmMk id="{21F1F435-556B-4AB9-A27B-EE468308D373}"/>
              </pc2:cmMkLst>
            </pc226:cmChg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51:17.532" v="228"/>
              <pc2:cmMkLst xmlns:pc2="http://schemas.microsoft.com/office/powerpoint/2019/9/main/command">
                <pc:docMk/>
                <pc:sldMk cId="1865929794" sldId="2147478989"/>
                <pc2:cmMk id="{9169E148-D622-469F-8F1A-858797201DC7}"/>
              </pc2:cmMkLst>
            </pc226:cmChg>
          </p:ext>
        </pc:extLst>
      </pc:sldChg>
      <pc:sldChg chg="delCm">
        <pc:chgData name="Michelle Savuto" userId="S::msavuto_manatt.com#ext#@ncconnect.onmicrosoft.com::57f475b8-c028-455c-a8d5-3e21a4018ba1" providerId="AD" clId="Web-{DA77DF73-2E6F-73B0-AF8C-E22259E6532C}" dt="2024-05-13T14:51:22.032" v="229"/>
        <pc:sldMkLst>
          <pc:docMk/>
          <pc:sldMk cId="205010068" sldId="21474789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51:22.032" v="229"/>
              <pc2:cmMkLst xmlns:pc2="http://schemas.microsoft.com/office/powerpoint/2019/9/main/command">
                <pc:docMk/>
                <pc:sldMk cId="205010068" sldId="2147478991"/>
                <pc2:cmMk id="{15D06825-FD21-441F-89E9-A2F85F7A683B}"/>
              </pc2:cmMkLst>
            </pc226:cmChg>
          </p:ext>
        </pc:extLst>
      </pc:sldChg>
      <pc:sldChg chg="delCm">
        <pc:chgData name="Michelle Savuto" userId="S::msavuto_manatt.com#ext#@ncconnect.onmicrosoft.com::57f475b8-c028-455c-a8d5-3e21a4018ba1" providerId="AD" clId="Web-{DA77DF73-2E6F-73B0-AF8C-E22259E6532C}" dt="2024-05-13T14:50:44.297" v="226"/>
        <pc:sldMkLst>
          <pc:docMk/>
          <pc:sldMk cId="3629384647" sldId="21474789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chelle Savuto" userId="S::msavuto_manatt.com#ext#@ncconnect.onmicrosoft.com::57f475b8-c028-455c-a8d5-3e21a4018ba1" providerId="AD" clId="Web-{DA77DF73-2E6F-73B0-AF8C-E22259E6532C}" dt="2024-05-13T14:50:44.297" v="226"/>
              <pc2:cmMkLst xmlns:pc2="http://schemas.microsoft.com/office/powerpoint/2019/9/main/command">
                <pc:docMk/>
                <pc:sldMk cId="3629384647" sldId="2147478998"/>
                <pc2:cmMk id="{422967E6-6700-49A1-8E77-A6F2646280F2}"/>
              </pc2:cmMkLst>
            </pc226:cmChg>
          </p:ext>
        </pc:extLst>
      </pc:sldChg>
    </pc:docChg>
  </pc:docChgLst>
  <pc:docChgLst>
    <pc:chgData name="Rains, Jacob" userId="S::jrains_manatt.com#ext#@ncconnect.onmicrosoft.com::84d72214-3474-47dd-8d50-84735d6046c3" providerId="AD" clId="Web-{31C76372-4A78-7832-3509-09979F01A72C}"/>
    <pc:docChg chg="modSld">
      <pc:chgData name="Rains, Jacob" userId="S::jrains_manatt.com#ext#@ncconnect.onmicrosoft.com::84d72214-3474-47dd-8d50-84735d6046c3" providerId="AD" clId="Web-{31C76372-4A78-7832-3509-09979F01A72C}" dt="2024-05-13T20:38:29.750" v="20" actId="20577"/>
      <pc:docMkLst>
        <pc:docMk/>
      </pc:docMkLst>
      <pc:sldChg chg="modSp">
        <pc:chgData name="Rains, Jacob" userId="S::jrains_manatt.com#ext#@ncconnect.onmicrosoft.com::84d72214-3474-47dd-8d50-84735d6046c3" providerId="AD" clId="Web-{31C76372-4A78-7832-3509-09979F01A72C}" dt="2024-05-13T20:38:29.750" v="20" actId="20577"/>
        <pc:sldMkLst>
          <pc:docMk/>
          <pc:sldMk cId="3924353290" sldId="2147478718"/>
        </pc:sldMkLst>
        <pc:spChg chg="mod">
          <ac:chgData name="Rains, Jacob" userId="S::jrains_manatt.com#ext#@ncconnect.onmicrosoft.com::84d72214-3474-47dd-8d50-84735d6046c3" providerId="AD" clId="Web-{31C76372-4A78-7832-3509-09979F01A72C}" dt="2024-05-13T20:38:29.750" v="20" actId="20577"/>
          <ac:spMkLst>
            <pc:docMk/>
            <pc:sldMk cId="3924353290" sldId="2147478718"/>
            <ac:spMk id="2" creationId="{5CD35AFF-848B-70A0-47E3-7BCE3FF39A46}"/>
          </ac:spMkLst>
        </pc:spChg>
        <pc:graphicFrameChg chg="mod modGraphic">
          <ac:chgData name="Rains, Jacob" userId="S::jrains_manatt.com#ext#@ncconnect.onmicrosoft.com::84d72214-3474-47dd-8d50-84735d6046c3" providerId="AD" clId="Web-{31C76372-4A78-7832-3509-09979F01A72C}" dt="2024-05-13T20:38:19.890" v="19"/>
          <ac:graphicFrameMkLst>
            <pc:docMk/>
            <pc:sldMk cId="3924353290" sldId="2147478718"/>
            <ac:graphicFrameMk id="11" creationId="{D8F4C831-BA27-BFB8-8761-897BBA5EA1CF}"/>
          </ac:graphicFrameMkLst>
        </pc:graphicFrameChg>
      </pc:sldChg>
    </pc:docChg>
  </pc:docChgLst>
  <pc:docChgLst>
    <pc:chgData name="Bailey, Stella" userId="S::stella.bailey@dhhs.nc.gov::32630a7f-81d3-4dd6-967d-ec603da5ff59" providerId="AD" clId="Web-{DDBAA458-3086-C8A7-65A8-4286DEBB4830}"/>
    <pc:docChg chg="mod modSld">
      <pc:chgData name="Bailey, Stella" userId="S::stella.bailey@dhhs.nc.gov::32630a7f-81d3-4dd6-967d-ec603da5ff59" providerId="AD" clId="Web-{DDBAA458-3086-C8A7-65A8-4286DEBB4830}" dt="2024-05-09T19:34:45.936" v="24"/>
      <pc:docMkLst>
        <pc:docMk/>
      </pc:docMkLst>
      <pc:sldChg chg="delSp modSp addCm">
        <pc:chgData name="Bailey, Stella" userId="S::stella.bailey@dhhs.nc.gov::32630a7f-81d3-4dd6-967d-ec603da5ff59" providerId="AD" clId="Web-{DDBAA458-3086-C8A7-65A8-4286DEBB4830}" dt="2024-05-09T19:33:58.811" v="23"/>
        <pc:sldMkLst>
          <pc:docMk/>
          <pc:sldMk cId="3070329969" sldId="2147478976"/>
        </pc:sldMkLst>
        <pc:spChg chg="del">
          <ac:chgData name="Bailey, Stella" userId="S::stella.bailey@dhhs.nc.gov::32630a7f-81d3-4dd6-967d-ec603da5ff59" providerId="AD" clId="Web-{DDBAA458-3086-C8A7-65A8-4286DEBB4830}" dt="2024-05-09T19:31:25.558" v="1"/>
          <ac:spMkLst>
            <pc:docMk/>
            <pc:sldMk cId="3070329969" sldId="2147478976"/>
            <ac:spMk id="5" creationId="{00000000-0000-0000-0000-000000000000}"/>
          </ac:spMkLst>
        </pc:spChg>
        <pc:graphicFrameChg chg="mod modGraphic">
          <ac:chgData name="Bailey, Stella" userId="S::stella.bailey@dhhs.nc.gov::32630a7f-81d3-4dd6-967d-ec603da5ff59" providerId="AD" clId="Web-{DDBAA458-3086-C8A7-65A8-4286DEBB4830}" dt="2024-05-09T19:33:19.279" v="22"/>
          <ac:graphicFrameMkLst>
            <pc:docMk/>
            <pc:sldMk cId="3070329969" sldId="2147478976"/>
            <ac:graphicFrameMk id="3" creationId="{60B30F47-2026-F30B-FB08-17E2003BA05D}"/>
          </ac:graphicFrameMkLst>
        </pc:graphicFrameChg>
        <pc:picChg chg="del">
          <ac:chgData name="Bailey, Stella" userId="S::stella.bailey@dhhs.nc.gov::32630a7f-81d3-4dd6-967d-ec603da5ff59" providerId="AD" clId="Web-{DDBAA458-3086-C8A7-65A8-4286DEBB4830}" dt="2024-05-09T19:31:22.855" v="0"/>
          <ac:picMkLst>
            <pc:docMk/>
            <pc:sldMk cId="3070329969" sldId="2147478976"/>
            <ac:picMk id="8" creationId="{C274BE0A-0338-DDE0-4F79-F27EC38ABEC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iley, Stella" userId="S::stella.bailey@dhhs.nc.gov::32630a7f-81d3-4dd6-967d-ec603da5ff59" providerId="AD" clId="Web-{DDBAA458-3086-C8A7-65A8-4286DEBB4830}" dt="2024-05-09T19:33:04.169" v="4"/>
              <pc2:cmMkLst xmlns:pc2="http://schemas.microsoft.com/office/powerpoint/2019/9/main/command">
                <pc:docMk/>
                <pc:sldMk cId="3070329969" sldId="2147478976"/>
                <pc2:cmMk id="{21F1F435-556B-4AB9-A27B-EE468308D373}"/>
              </pc2:cmMkLst>
            </pc226:cmChg>
            <pc226:cmChg xmlns:pc226="http://schemas.microsoft.com/office/powerpoint/2022/06/main/command" chg="add">
              <pc226:chgData name="Bailey, Stella" userId="S::stella.bailey@dhhs.nc.gov::32630a7f-81d3-4dd6-967d-ec603da5ff59" providerId="AD" clId="Web-{DDBAA458-3086-C8A7-65A8-4286DEBB4830}" dt="2024-05-09T19:33:58.811" v="23"/>
              <pc2:cmMkLst xmlns:pc2="http://schemas.microsoft.com/office/powerpoint/2019/9/main/command">
                <pc:docMk/>
                <pc:sldMk cId="3070329969" sldId="2147478976"/>
                <pc2:cmMk id="{9169E148-D622-469F-8F1A-858797201DC7}"/>
              </pc2:cmMkLst>
            </pc226:cmChg>
          </p:ext>
        </pc:extLst>
      </pc:sldChg>
      <pc:sldChg chg="addCm">
        <pc:chgData name="Bailey, Stella" userId="S::stella.bailey@dhhs.nc.gov::32630a7f-81d3-4dd6-967d-ec603da5ff59" providerId="AD" clId="Web-{DDBAA458-3086-C8A7-65A8-4286DEBB4830}" dt="2024-05-09T19:34:45.936" v="24"/>
        <pc:sldMkLst>
          <pc:docMk/>
          <pc:sldMk cId="472249681" sldId="21474789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iley, Stella" userId="S::stella.bailey@dhhs.nc.gov::32630a7f-81d3-4dd6-967d-ec603da5ff59" providerId="AD" clId="Web-{DDBAA458-3086-C8A7-65A8-4286DEBB4830}" dt="2024-05-09T19:34:45.936" v="24"/>
              <pc2:cmMkLst xmlns:pc2="http://schemas.microsoft.com/office/powerpoint/2019/9/main/command">
                <pc:docMk/>
                <pc:sldMk cId="472249681" sldId="2147478977"/>
                <pc2:cmMk id="{15D06825-FD21-441F-89E9-A2F85F7A683B}"/>
              </pc2:cmMkLst>
            </pc226:cmChg>
          </p:ext>
        </pc:extLst>
      </pc:sldChg>
    </pc:docChg>
  </pc:docChgLst>
  <pc:docChgLst>
    <pc:chgData name="Rains, Jacob" userId="d2598abc-6495-4492-8a7b-3ff6146da5b3" providerId="ADAL" clId="{732819ED-0640-499C-B107-3FABF17160C5}"/>
    <pc:docChg chg="undo custSel modSld">
      <pc:chgData name="Rains, Jacob" userId="d2598abc-6495-4492-8a7b-3ff6146da5b3" providerId="ADAL" clId="{732819ED-0640-499C-B107-3FABF17160C5}" dt="2024-05-13T19:46:28.872" v="23" actId="1076"/>
      <pc:docMkLst>
        <pc:docMk/>
      </pc:docMkLst>
      <pc:sldChg chg="addSp modSp mod">
        <pc:chgData name="Rains, Jacob" userId="d2598abc-6495-4492-8a7b-3ff6146da5b3" providerId="ADAL" clId="{732819ED-0640-499C-B107-3FABF17160C5}" dt="2024-05-13T19:43:52.314" v="11" actId="1076"/>
        <pc:sldMkLst>
          <pc:docMk/>
          <pc:sldMk cId="3117946368" sldId="2147478728"/>
        </pc:sldMkLst>
        <pc:spChg chg="add mod">
          <ac:chgData name="Rains, Jacob" userId="d2598abc-6495-4492-8a7b-3ff6146da5b3" providerId="ADAL" clId="{732819ED-0640-499C-B107-3FABF17160C5}" dt="2024-05-13T19:43:52.314" v="11" actId="1076"/>
          <ac:spMkLst>
            <pc:docMk/>
            <pc:sldMk cId="3117946368" sldId="2147478728"/>
            <ac:spMk id="3" creationId="{7252A3E7-608C-F961-CE00-A89B881A8FA2}"/>
          </ac:spMkLst>
        </pc:spChg>
      </pc:sldChg>
      <pc:sldChg chg="addSp modSp">
        <pc:chgData name="Rains, Jacob" userId="d2598abc-6495-4492-8a7b-3ff6146da5b3" providerId="ADAL" clId="{732819ED-0640-499C-B107-3FABF17160C5}" dt="2024-05-13T19:45:04.212" v="14"/>
        <pc:sldMkLst>
          <pc:docMk/>
          <pc:sldMk cId="2783603190" sldId="2147478782"/>
        </pc:sldMkLst>
        <pc:spChg chg="add mod">
          <ac:chgData name="Rains, Jacob" userId="d2598abc-6495-4492-8a7b-3ff6146da5b3" providerId="ADAL" clId="{732819ED-0640-499C-B107-3FABF17160C5}" dt="2024-05-13T19:45:04.212" v="14"/>
          <ac:spMkLst>
            <pc:docMk/>
            <pc:sldMk cId="2783603190" sldId="2147478782"/>
            <ac:spMk id="2" creationId="{FAE14414-EC04-CCD4-1F83-FDAF4F362936}"/>
          </ac:spMkLst>
        </pc:spChg>
      </pc:sldChg>
      <pc:sldChg chg="addSp modSp">
        <pc:chgData name="Rains, Jacob" userId="d2598abc-6495-4492-8a7b-3ff6146da5b3" providerId="ADAL" clId="{732819ED-0640-499C-B107-3FABF17160C5}" dt="2024-05-13T19:43:14.626" v="7"/>
        <pc:sldMkLst>
          <pc:docMk/>
          <pc:sldMk cId="3274561814" sldId="2147478971"/>
        </pc:sldMkLst>
        <pc:spChg chg="add mod">
          <ac:chgData name="Rains, Jacob" userId="d2598abc-6495-4492-8a7b-3ff6146da5b3" providerId="ADAL" clId="{732819ED-0640-499C-B107-3FABF17160C5}" dt="2024-05-13T19:43:14.626" v="7"/>
          <ac:spMkLst>
            <pc:docMk/>
            <pc:sldMk cId="3274561814" sldId="2147478971"/>
            <ac:spMk id="3" creationId="{9C9734BA-1F45-C860-178A-0D2485BB7D9E}"/>
          </ac:spMkLst>
        </pc:spChg>
      </pc:sldChg>
      <pc:sldChg chg="addSp modSp">
        <pc:chgData name="Rains, Jacob" userId="d2598abc-6495-4492-8a7b-3ff6146da5b3" providerId="ADAL" clId="{732819ED-0640-499C-B107-3FABF17160C5}" dt="2024-05-13T19:44:06.722" v="13"/>
        <pc:sldMkLst>
          <pc:docMk/>
          <pc:sldMk cId="4219794772" sldId="2147478986"/>
        </pc:sldMkLst>
        <pc:spChg chg="add mod">
          <ac:chgData name="Rains, Jacob" userId="d2598abc-6495-4492-8a7b-3ff6146da5b3" providerId="ADAL" clId="{732819ED-0640-499C-B107-3FABF17160C5}" dt="2024-05-13T19:44:06.722" v="13"/>
          <ac:spMkLst>
            <pc:docMk/>
            <pc:sldMk cId="4219794772" sldId="2147478986"/>
            <ac:spMk id="2" creationId="{F4B05BAF-BBC1-7571-34A7-834786773A0A}"/>
          </ac:spMkLst>
        </pc:spChg>
      </pc:sldChg>
      <pc:sldChg chg="modSp mod">
        <pc:chgData name="Rains, Jacob" userId="d2598abc-6495-4492-8a7b-3ff6146da5b3" providerId="ADAL" clId="{732819ED-0640-499C-B107-3FABF17160C5}" dt="2024-05-13T19:45:24.034" v="16" actId="207"/>
        <pc:sldMkLst>
          <pc:docMk/>
          <pc:sldMk cId="3909170495" sldId="2147478987"/>
        </pc:sldMkLst>
        <pc:spChg chg="mod">
          <ac:chgData name="Rains, Jacob" userId="d2598abc-6495-4492-8a7b-3ff6146da5b3" providerId="ADAL" clId="{732819ED-0640-499C-B107-3FABF17160C5}" dt="2024-05-13T19:45:24.034" v="16" actId="207"/>
          <ac:spMkLst>
            <pc:docMk/>
            <pc:sldMk cId="3909170495" sldId="2147478987"/>
            <ac:spMk id="2" creationId="{1CA4906E-5C2D-A769-F36C-0DCD44EFDE4E}"/>
          </ac:spMkLst>
        </pc:spChg>
      </pc:sldChg>
      <pc:sldChg chg="modSp mod">
        <pc:chgData name="Rains, Jacob" userId="d2598abc-6495-4492-8a7b-3ff6146da5b3" providerId="ADAL" clId="{732819ED-0640-499C-B107-3FABF17160C5}" dt="2024-05-13T19:45:19.057" v="15" actId="207"/>
        <pc:sldMkLst>
          <pc:docMk/>
          <pc:sldMk cId="1292239526" sldId="2147478988"/>
        </pc:sldMkLst>
        <pc:spChg chg="mod">
          <ac:chgData name="Rains, Jacob" userId="d2598abc-6495-4492-8a7b-3ff6146da5b3" providerId="ADAL" clId="{732819ED-0640-499C-B107-3FABF17160C5}" dt="2024-05-13T19:45:19.057" v="15" actId="207"/>
          <ac:spMkLst>
            <pc:docMk/>
            <pc:sldMk cId="1292239526" sldId="2147478988"/>
            <ac:spMk id="10" creationId="{D932521A-6745-B388-0644-D9FDBF2CC372}"/>
          </ac:spMkLst>
        </pc:spChg>
      </pc:sldChg>
      <pc:sldChg chg="modSp mod">
        <pc:chgData name="Rains, Jacob" userId="d2598abc-6495-4492-8a7b-3ff6146da5b3" providerId="ADAL" clId="{732819ED-0640-499C-B107-3FABF17160C5}" dt="2024-05-13T19:45:31.957" v="17" actId="207"/>
        <pc:sldMkLst>
          <pc:docMk/>
          <pc:sldMk cId="1865929794" sldId="2147478989"/>
        </pc:sldMkLst>
        <pc:spChg chg="mod">
          <ac:chgData name="Rains, Jacob" userId="d2598abc-6495-4492-8a7b-3ff6146da5b3" providerId="ADAL" clId="{732819ED-0640-499C-B107-3FABF17160C5}" dt="2024-05-13T19:45:31.957" v="17" actId="207"/>
          <ac:spMkLst>
            <pc:docMk/>
            <pc:sldMk cId="1865929794" sldId="2147478989"/>
            <ac:spMk id="4" creationId="{EB193528-B402-FAB3-55B5-5EDE81A9C86D}"/>
          </ac:spMkLst>
        </pc:spChg>
      </pc:sldChg>
      <pc:sldChg chg="modSp mod">
        <pc:chgData name="Rains, Jacob" userId="d2598abc-6495-4492-8a7b-3ff6146da5b3" providerId="ADAL" clId="{732819ED-0640-499C-B107-3FABF17160C5}" dt="2024-05-13T19:45:35.130" v="18" actId="207"/>
        <pc:sldMkLst>
          <pc:docMk/>
          <pc:sldMk cId="3452102590" sldId="2147478990"/>
        </pc:sldMkLst>
        <pc:spChg chg="mod">
          <ac:chgData name="Rains, Jacob" userId="d2598abc-6495-4492-8a7b-3ff6146da5b3" providerId="ADAL" clId="{732819ED-0640-499C-B107-3FABF17160C5}" dt="2024-05-13T19:45:35.130" v="18" actId="207"/>
          <ac:spMkLst>
            <pc:docMk/>
            <pc:sldMk cId="3452102590" sldId="2147478990"/>
            <ac:spMk id="3" creationId="{09A28F07-1F77-8161-5846-AD23A48B8033}"/>
          </ac:spMkLst>
        </pc:spChg>
      </pc:sldChg>
      <pc:sldChg chg="modSp mod">
        <pc:chgData name="Rains, Jacob" userId="d2598abc-6495-4492-8a7b-3ff6146da5b3" providerId="ADAL" clId="{732819ED-0640-499C-B107-3FABF17160C5}" dt="2024-05-13T19:45:49.200" v="19" actId="207"/>
        <pc:sldMkLst>
          <pc:docMk/>
          <pc:sldMk cId="840906767" sldId="2147478992"/>
        </pc:sldMkLst>
        <pc:spChg chg="mod">
          <ac:chgData name="Rains, Jacob" userId="d2598abc-6495-4492-8a7b-3ff6146da5b3" providerId="ADAL" clId="{732819ED-0640-499C-B107-3FABF17160C5}" dt="2024-05-13T19:45:49.200" v="19" actId="207"/>
          <ac:spMkLst>
            <pc:docMk/>
            <pc:sldMk cId="840906767" sldId="2147478992"/>
            <ac:spMk id="3" creationId="{0C3D2833-0641-582B-9722-1EDF33DBEE44}"/>
          </ac:spMkLst>
        </pc:spChg>
      </pc:sldChg>
      <pc:sldChg chg="addSp modSp mod">
        <pc:chgData name="Rains, Jacob" userId="d2598abc-6495-4492-8a7b-3ff6146da5b3" providerId="ADAL" clId="{732819ED-0640-499C-B107-3FABF17160C5}" dt="2024-05-13T19:46:28.872" v="23" actId="1076"/>
        <pc:sldMkLst>
          <pc:docMk/>
          <pc:sldMk cId="2740358812" sldId="2147478993"/>
        </pc:sldMkLst>
        <pc:spChg chg="mod">
          <ac:chgData name="Rains, Jacob" userId="d2598abc-6495-4492-8a7b-3ff6146da5b3" providerId="ADAL" clId="{732819ED-0640-499C-B107-3FABF17160C5}" dt="2024-05-13T19:34:21.367" v="2" actId="12"/>
          <ac:spMkLst>
            <pc:docMk/>
            <pc:sldMk cId="2740358812" sldId="2147478993"/>
            <ac:spMk id="3" creationId="{D443C45D-F41A-3C27-E70E-8E607189D569}"/>
          </ac:spMkLst>
        </pc:spChg>
        <pc:spChg chg="add mod">
          <ac:chgData name="Rains, Jacob" userId="d2598abc-6495-4492-8a7b-3ff6146da5b3" providerId="ADAL" clId="{732819ED-0640-499C-B107-3FABF17160C5}" dt="2024-05-13T19:38:25.491" v="6" actId="1076"/>
          <ac:spMkLst>
            <pc:docMk/>
            <pc:sldMk cId="2740358812" sldId="2147478993"/>
            <ac:spMk id="5" creationId="{2004E87D-65BE-0B61-6DEA-BF10918B97C3}"/>
          </ac:spMkLst>
        </pc:spChg>
        <pc:spChg chg="mod">
          <ac:chgData name="Rains, Jacob" userId="d2598abc-6495-4492-8a7b-3ff6146da5b3" providerId="ADAL" clId="{732819ED-0640-499C-B107-3FABF17160C5}" dt="2024-05-13T19:46:28.872" v="23" actId="1076"/>
          <ac:spMkLst>
            <pc:docMk/>
            <pc:sldMk cId="2740358812" sldId="2147478993"/>
            <ac:spMk id="6" creationId="{E0F26783-BA27-A8C5-1436-07D1BCA03A35}"/>
          </ac:spMkLst>
        </pc:spChg>
      </pc:sldChg>
      <pc:sldChg chg="addSp modSp">
        <pc:chgData name="Rains, Jacob" userId="d2598abc-6495-4492-8a7b-3ff6146da5b3" providerId="ADAL" clId="{732819ED-0640-499C-B107-3FABF17160C5}" dt="2024-05-13T19:44:03.240" v="12"/>
        <pc:sldMkLst>
          <pc:docMk/>
          <pc:sldMk cId="3629384647" sldId="2147478998"/>
        </pc:sldMkLst>
        <pc:spChg chg="add mod">
          <ac:chgData name="Rains, Jacob" userId="d2598abc-6495-4492-8a7b-3ff6146da5b3" providerId="ADAL" clId="{732819ED-0640-499C-B107-3FABF17160C5}" dt="2024-05-13T19:44:03.240" v="12"/>
          <ac:spMkLst>
            <pc:docMk/>
            <pc:sldMk cId="3629384647" sldId="2147478998"/>
            <ac:spMk id="3" creationId="{DEE05EDB-99D2-C277-8A5A-E38E8499E1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10314-FED4-405C-93D5-2F5AEBFE504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B112B-2498-4451-B222-D4F32EB9B0A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current DMH/DD/SUS programs that have demonstrated positive outcomes</a:t>
          </a:r>
          <a:endParaRPr lang="en-US" sz="1400" strike="sngStrik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BE3D6-B2D8-42C9-A370-B4DE109B1C67}" type="parTrans" cxnId="{57C22836-A526-4CF6-8F56-357A7B69AFE9}">
      <dgm:prSet/>
      <dgm:spPr/>
      <dgm:t>
        <a:bodyPr/>
        <a:lstStyle/>
        <a:p>
          <a:endParaRPr lang="en-US" sz="1400"/>
        </a:p>
      </dgm:t>
    </dgm:pt>
    <dgm:pt modelId="{E3DCAE92-73BE-4E30-9DE2-990DD735B61B}" type="sibTrans" cxnId="{57C22836-A526-4CF6-8F56-357A7B69AFE9}">
      <dgm:prSet/>
      <dgm:spPr/>
      <dgm:t>
        <a:bodyPr/>
        <a:lstStyle/>
        <a:p>
          <a:endParaRPr lang="en-US" sz="1400"/>
        </a:p>
      </dgm:t>
    </dgm:pt>
    <dgm:pt modelId="{6C78C0B4-3037-4674-89AE-D9C9F8C2C73D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Leverage data and community input to prioritize projects based on need</a:t>
          </a:r>
        </a:p>
      </dgm:t>
    </dgm:pt>
    <dgm:pt modelId="{8F4B60AE-45F8-4080-914C-C68908D748BE}" type="parTrans" cxnId="{A232503A-AA05-4AD0-A0FE-EB3B1174C02F}">
      <dgm:prSet/>
      <dgm:spPr/>
      <dgm:t>
        <a:bodyPr/>
        <a:lstStyle/>
        <a:p>
          <a:endParaRPr lang="en-US" sz="1400"/>
        </a:p>
      </dgm:t>
    </dgm:pt>
    <dgm:pt modelId="{ED7AF257-65AB-4957-9E92-F79E5082B9CD}" type="sibTrans" cxnId="{A232503A-AA05-4AD0-A0FE-EB3B1174C02F}">
      <dgm:prSet/>
      <dgm:spPr/>
      <dgm:t>
        <a:bodyPr/>
        <a:lstStyle/>
        <a:p>
          <a:endParaRPr lang="en-US" sz="1400"/>
        </a:p>
      </dgm:t>
    </dgm:pt>
    <dgm:pt modelId="{297C6C68-407B-431D-997C-460A61596F19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supports for priority populations [e.g., historically marginalized populations (HMP)]</a:t>
          </a:r>
        </a:p>
        <a:p>
          <a:pPr>
            <a:buFont typeface="Arial" panose="020B0604020202020204" pitchFamily="34" charset="0"/>
            <a:buNone/>
          </a:pP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C5F29-28B3-466D-B2B5-92601D400D31}" type="parTrans" cxnId="{1A6C34C7-4BB0-486F-8568-03F7F5CE6664}">
      <dgm:prSet/>
      <dgm:spPr/>
      <dgm:t>
        <a:bodyPr/>
        <a:lstStyle/>
        <a:p>
          <a:endParaRPr lang="en-US" sz="1400"/>
        </a:p>
      </dgm:t>
    </dgm:pt>
    <dgm:pt modelId="{086B6669-B5D5-4EE9-BCF2-3357261F0857}" type="sibTrans" cxnId="{1A6C34C7-4BB0-486F-8568-03F7F5CE6664}">
      <dgm:prSet/>
      <dgm:spPr/>
      <dgm:t>
        <a:bodyPr/>
        <a:lstStyle/>
        <a:p>
          <a:endParaRPr lang="en-US" sz="1400"/>
        </a:p>
      </dgm:t>
    </dgm:pt>
    <dgm:pt modelId="{85D14C05-A5D9-4CC5-AF4E-940887EA15FB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local capacity to address geographic disparities/gaps</a:t>
          </a:r>
        </a:p>
      </dgm:t>
    </dgm:pt>
    <dgm:pt modelId="{79E37154-5B65-4272-90D7-8DC976A43838}" type="parTrans" cxnId="{02BBE4C4-6FB5-4398-ACE4-746E7632B7CE}">
      <dgm:prSet/>
      <dgm:spPr/>
      <dgm:t>
        <a:bodyPr/>
        <a:lstStyle/>
        <a:p>
          <a:endParaRPr lang="en-US" sz="1400"/>
        </a:p>
      </dgm:t>
    </dgm:pt>
    <dgm:pt modelId="{5C836C7B-C522-4E68-A3D8-4449D35A565B}" type="sibTrans" cxnId="{02BBE4C4-6FB5-4398-ACE4-746E7632B7CE}">
      <dgm:prSet/>
      <dgm:spPr/>
      <dgm:t>
        <a:bodyPr/>
        <a:lstStyle/>
        <a:p>
          <a:endParaRPr lang="en-US" sz="1400"/>
        </a:p>
      </dgm:t>
    </dgm:pt>
    <dgm:pt modelId="{6CD298E4-EFA8-42EC-A4A4-64997DF41CF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Pilot innovative programs/service models</a:t>
          </a:r>
          <a:endParaRPr lang="en-US" sz="1400"/>
        </a:p>
      </dgm:t>
    </dgm:pt>
    <dgm:pt modelId="{F6267BBD-229D-4E43-986B-2AD2C15E77DF}" type="parTrans" cxnId="{BDB6F5AA-4921-49A7-98AA-16ECB84C069C}">
      <dgm:prSet/>
      <dgm:spPr/>
      <dgm:t>
        <a:bodyPr/>
        <a:lstStyle/>
        <a:p>
          <a:endParaRPr lang="en-US" sz="1400"/>
        </a:p>
      </dgm:t>
    </dgm:pt>
    <dgm:pt modelId="{9083161C-03B1-4E04-95BB-FE2E6A908CBF}" type="sibTrans" cxnId="{BDB6F5AA-4921-49A7-98AA-16ECB84C069C}">
      <dgm:prSet/>
      <dgm:spPr/>
      <dgm:t>
        <a:bodyPr/>
        <a:lstStyle/>
        <a:p>
          <a:endParaRPr lang="en-US" sz="1400"/>
        </a:p>
      </dgm:t>
    </dgm:pt>
    <dgm:pt modelId="{6574AA0C-74D0-4137-8923-62CF9217C1C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Supplement existing programs to improve service</a:t>
          </a:r>
        </a:p>
      </dgm:t>
    </dgm:pt>
    <dgm:pt modelId="{2ED26FE9-A086-4EF8-AE28-77A43D5EB007}" type="parTrans" cxnId="{06134A27-90F3-48E8-82A0-A5F195667B57}">
      <dgm:prSet/>
      <dgm:spPr/>
      <dgm:t>
        <a:bodyPr/>
        <a:lstStyle/>
        <a:p>
          <a:endParaRPr lang="en-US" sz="1400"/>
        </a:p>
      </dgm:t>
    </dgm:pt>
    <dgm:pt modelId="{EE948389-B186-411A-AA17-8E9418C7024F}" type="sibTrans" cxnId="{06134A27-90F3-48E8-82A0-A5F195667B57}">
      <dgm:prSet/>
      <dgm:spPr/>
      <dgm:t>
        <a:bodyPr/>
        <a:lstStyle/>
        <a:p>
          <a:endParaRPr lang="en-US" sz="1400"/>
        </a:p>
      </dgm:t>
    </dgm:pt>
    <dgm:pt modelId="{C431B8A0-C73D-445D-8533-1C65F9191F6B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Provide bridge funding to align with a long-term sustainability pathway (e.g., Medicaid 1115 re-entry waiver)</a:t>
          </a:r>
        </a:p>
      </dgm:t>
    </dgm:pt>
    <dgm:pt modelId="{F3792B8D-7754-4C5C-9C92-9D042D282988}" type="parTrans" cxnId="{66194BC5-5974-4381-9BAF-15E73EC9642B}">
      <dgm:prSet/>
      <dgm:spPr/>
      <dgm:t>
        <a:bodyPr/>
        <a:lstStyle/>
        <a:p>
          <a:endParaRPr lang="en-US"/>
        </a:p>
      </dgm:t>
    </dgm:pt>
    <dgm:pt modelId="{9E5CF6DD-67A0-4AF0-9EF5-56C177E57C9A}" type="sibTrans" cxnId="{66194BC5-5974-4381-9BAF-15E73EC9642B}">
      <dgm:prSet/>
      <dgm:spPr/>
      <dgm:t>
        <a:bodyPr/>
        <a:lstStyle/>
        <a:p>
          <a:endParaRPr lang="en-US"/>
        </a:p>
      </dgm:t>
    </dgm:pt>
    <dgm:pt modelId="{061B9C33-42D1-4EA3-8437-926E0A8347F5}" type="pres">
      <dgm:prSet presAssocID="{F2810314-FED4-405C-93D5-2F5AEBFE504A}" presName="Name0" presStyleCnt="0">
        <dgm:presLayoutVars>
          <dgm:dir/>
          <dgm:resizeHandles val="exact"/>
        </dgm:presLayoutVars>
      </dgm:prSet>
      <dgm:spPr/>
    </dgm:pt>
    <dgm:pt modelId="{78AF1EF4-06C3-475F-9620-938B81F6C987}" type="pres">
      <dgm:prSet presAssocID="{1A8B112B-2498-4451-B222-D4F32EB9B0A5}" presName="compNode" presStyleCnt="0"/>
      <dgm:spPr/>
    </dgm:pt>
    <dgm:pt modelId="{034E5DE1-E323-4B11-9D23-6C4D5E37B8E4}" type="pres">
      <dgm:prSet presAssocID="{1A8B112B-2498-4451-B222-D4F32EB9B0A5}" presName="pictRect" presStyleLbl="node1" presStyleIdx="0" presStyleCnt="7"/>
      <dgm:spPr>
        <a:solidFill>
          <a:schemeClr val="tx2">
            <a:lumMod val="20000"/>
            <a:lumOff val="80000"/>
          </a:schemeClr>
        </a:solidFill>
      </dgm:spPr>
    </dgm:pt>
    <dgm:pt modelId="{B62D4CE4-748E-483E-9CBA-48434E0D2890}" type="pres">
      <dgm:prSet presAssocID="{1A8B112B-2498-4451-B222-D4F32EB9B0A5}" presName="textRect" presStyleLbl="revTx" presStyleIdx="0" presStyleCnt="7" custScaleX="131445">
        <dgm:presLayoutVars>
          <dgm:bulletEnabled val="1"/>
        </dgm:presLayoutVars>
      </dgm:prSet>
      <dgm:spPr/>
    </dgm:pt>
    <dgm:pt modelId="{2B8CD381-D443-44C4-ABDB-60CC85953B18}" type="pres">
      <dgm:prSet presAssocID="{E3DCAE92-73BE-4E30-9DE2-990DD735B61B}" presName="sibTrans" presStyleLbl="sibTrans2D1" presStyleIdx="0" presStyleCnt="0"/>
      <dgm:spPr/>
    </dgm:pt>
    <dgm:pt modelId="{88702388-665D-415A-9ACC-56BF1A621EB4}" type="pres">
      <dgm:prSet presAssocID="{6C78C0B4-3037-4674-89AE-D9C9F8C2C73D}" presName="compNode" presStyleCnt="0"/>
      <dgm:spPr/>
    </dgm:pt>
    <dgm:pt modelId="{3632FF96-F7AF-451C-8978-299DD2546B96}" type="pres">
      <dgm:prSet presAssocID="{6C78C0B4-3037-4674-89AE-D9C9F8C2C73D}" presName="pictRect" presStyleLbl="node1" presStyleIdx="1" presStyleCnt="7"/>
      <dgm:spPr>
        <a:solidFill>
          <a:schemeClr val="tx2">
            <a:lumMod val="20000"/>
            <a:lumOff val="80000"/>
          </a:schemeClr>
        </a:solidFill>
      </dgm:spPr>
    </dgm:pt>
    <dgm:pt modelId="{B274277D-C526-4D80-A697-FD6E5B7C7627}" type="pres">
      <dgm:prSet presAssocID="{6C78C0B4-3037-4674-89AE-D9C9F8C2C73D}" presName="textRect" presStyleLbl="revTx" presStyleIdx="1" presStyleCnt="7">
        <dgm:presLayoutVars>
          <dgm:bulletEnabled val="1"/>
        </dgm:presLayoutVars>
      </dgm:prSet>
      <dgm:spPr/>
    </dgm:pt>
    <dgm:pt modelId="{9B358CBC-D774-4CC2-BC34-01FD37BC18A8}" type="pres">
      <dgm:prSet presAssocID="{ED7AF257-65AB-4957-9E92-F79E5082B9CD}" presName="sibTrans" presStyleLbl="sibTrans2D1" presStyleIdx="0" presStyleCnt="0"/>
      <dgm:spPr/>
    </dgm:pt>
    <dgm:pt modelId="{D0DB1FC6-E6EB-4511-9E84-C793C96E0B75}" type="pres">
      <dgm:prSet presAssocID="{297C6C68-407B-431D-997C-460A61596F19}" presName="compNode" presStyleCnt="0"/>
      <dgm:spPr/>
    </dgm:pt>
    <dgm:pt modelId="{1171EF08-A3D1-4874-BFEB-8320E8914C31}" type="pres">
      <dgm:prSet presAssocID="{297C6C68-407B-431D-997C-460A61596F19}" presName="pictRect" presStyleLbl="node1" presStyleIdx="2" presStyleCnt="7"/>
      <dgm:spPr>
        <a:solidFill>
          <a:schemeClr val="tx2">
            <a:lumMod val="20000"/>
            <a:lumOff val="80000"/>
          </a:schemeClr>
        </a:solidFill>
      </dgm:spPr>
    </dgm:pt>
    <dgm:pt modelId="{AFD914E7-B997-412A-B9C2-CECC32A9FA7B}" type="pres">
      <dgm:prSet presAssocID="{297C6C68-407B-431D-997C-460A61596F19}" presName="textRect" presStyleLbl="revTx" presStyleIdx="2" presStyleCnt="7" custScaleX="125852">
        <dgm:presLayoutVars>
          <dgm:bulletEnabled val="1"/>
        </dgm:presLayoutVars>
      </dgm:prSet>
      <dgm:spPr/>
    </dgm:pt>
    <dgm:pt modelId="{898DDE2E-585D-4321-80BD-B9735B49182D}" type="pres">
      <dgm:prSet presAssocID="{086B6669-B5D5-4EE9-BCF2-3357261F0857}" presName="sibTrans" presStyleLbl="sibTrans2D1" presStyleIdx="0" presStyleCnt="0"/>
      <dgm:spPr/>
    </dgm:pt>
    <dgm:pt modelId="{217C2A82-F5DE-4297-A165-5B703798115F}" type="pres">
      <dgm:prSet presAssocID="{85D14C05-A5D9-4CC5-AF4E-940887EA15FB}" presName="compNode" presStyleCnt="0"/>
      <dgm:spPr/>
    </dgm:pt>
    <dgm:pt modelId="{4A9DFC15-8E0A-4521-9172-1134F322682D}" type="pres">
      <dgm:prSet presAssocID="{85D14C05-A5D9-4CC5-AF4E-940887EA15FB}" presName="pictRect" presStyleLbl="node1" presStyleIdx="3" presStyleCnt="7"/>
      <dgm:spPr>
        <a:solidFill>
          <a:schemeClr val="tx2">
            <a:lumMod val="20000"/>
            <a:lumOff val="80000"/>
          </a:schemeClr>
        </a:solidFill>
      </dgm:spPr>
    </dgm:pt>
    <dgm:pt modelId="{B63A8D1D-0A95-4C8B-87C4-E8AF07C29AF5}" type="pres">
      <dgm:prSet presAssocID="{85D14C05-A5D9-4CC5-AF4E-940887EA15FB}" presName="textRect" presStyleLbl="revTx" presStyleIdx="3" presStyleCnt="7">
        <dgm:presLayoutVars>
          <dgm:bulletEnabled val="1"/>
        </dgm:presLayoutVars>
      </dgm:prSet>
      <dgm:spPr/>
    </dgm:pt>
    <dgm:pt modelId="{00CD8E2E-5103-48E8-A9F4-821979B13C48}" type="pres">
      <dgm:prSet presAssocID="{5C836C7B-C522-4E68-A3D8-4449D35A565B}" presName="sibTrans" presStyleLbl="sibTrans2D1" presStyleIdx="0" presStyleCnt="0"/>
      <dgm:spPr/>
    </dgm:pt>
    <dgm:pt modelId="{87ABC8C9-AFA5-4735-BB75-E1FAF0C19A7D}" type="pres">
      <dgm:prSet presAssocID="{6574AA0C-74D0-4137-8923-62CF9217C1C3}" presName="compNode" presStyleCnt="0"/>
      <dgm:spPr/>
    </dgm:pt>
    <dgm:pt modelId="{4001B3C3-72E9-415A-B8B3-198C85B8DE79}" type="pres">
      <dgm:prSet presAssocID="{6574AA0C-74D0-4137-8923-62CF9217C1C3}" presName="pictRect" presStyleLbl="node1" presStyleIdx="4" presStyleCnt="7"/>
      <dgm:spPr>
        <a:solidFill>
          <a:schemeClr val="tx2">
            <a:lumMod val="20000"/>
            <a:lumOff val="80000"/>
          </a:schemeClr>
        </a:solidFill>
      </dgm:spPr>
    </dgm:pt>
    <dgm:pt modelId="{8E22F71F-D736-444C-87A4-B605492AFA38}" type="pres">
      <dgm:prSet presAssocID="{6574AA0C-74D0-4137-8923-62CF9217C1C3}" presName="textRect" presStyleLbl="revTx" presStyleIdx="4" presStyleCnt="7">
        <dgm:presLayoutVars>
          <dgm:bulletEnabled val="1"/>
        </dgm:presLayoutVars>
      </dgm:prSet>
      <dgm:spPr/>
    </dgm:pt>
    <dgm:pt modelId="{6E788444-98B2-4D5D-A899-0B393B3D9D5A}" type="pres">
      <dgm:prSet presAssocID="{EE948389-B186-411A-AA17-8E9418C7024F}" presName="sibTrans" presStyleLbl="sibTrans2D1" presStyleIdx="0" presStyleCnt="0"/>
      <dgm:spPr/>
    </dgm:pt>
    <dgm:pt modelId="{00A80BF0-BA0D-45A4-8DEB-7BEADBED37B9}" type="pres">
      <dgm:prSet presAssocID="{C431B8A0-C73D-445D-8533-1C65F9191F6B}" presName="compNode" presStyleCnt="0"/>
      <dgm:spPr/>
    </dgm:pt>
    <dgm:pt modelId="{2BCB634D-25B1-45A6-8EF0-421B8B45B743}" type="pres">
      <dgm:prSet presAssocID="{C431B8A0-C73D-445D-8533-1C65F9191F6B}" presName="pictRect" presStyleLbl="node1" presStyleIdx="5" presStyleCnt="7"/>
      <dgm:spPr>
        <a:solidFill>
          <a:schemeClr val="accent3">
            <a:lumMod val="20000"/>
            <a:lumOff val="80000"/>
          </a:schemeClr>
        </a:solidFill>
      </dgm:spPr>
    </dgm:pt>
    <dgm:pt modelId="{17F13179-D992-424A-9589-AAC99C7FD9A6}" type="pres">
      <dgm:prSet presAssocID="{C431B8A0-C73D-445D-8533-1C65F9191F6B}" presName="textRect" presStyleLbl="revTx" presStyleIdx="5" presStyleCnt="7">
        <dgm:presLayoutVars>
          <dgm:bulletEnabled val="1"/>
        </dgm:presLayoutVars>
      </dgm:prSet>
      <dgm:spPr/>
    </dgm:pt>
    <dgm:pt modelId="{3C28201D-0FE5-49CC-B97F-40F039CAB402}" type="pres">
      <dgm:prSet presAssocID="{9E5CF6DD-67A0-4AF0-9EF5-56C177E57C9A}" presName="sibTrans" presStyleLbl="sibTrans2D1" presStyleIdx="0" presStyleCnt="0"/>
      <dgm:spPr/>
    </dgm:pt>
    <dgm:pt modelId="{85134A62-BA95-4853-800E-A18E43AA3AEE}" type="pres">
      <dgm:prSet presAssocID="{6CD298E4-EFA8-42EC-A4A4-64997DF41CF5}" presName="compNode" presStyleCnt="0"/>
      <dgm:spPr/>
    </dgm:pt>
    <dgm:pt modelId="{3CE9A3BE-77D8-4E59-85AE-443A6FC7C88F}" type="pres">
      <dgm:prSet presAssocID="{6CD298E4-EFA8-42EC-A4A4-64997DF41CF5}" presName="pictRect" presStyleLbl="node1" presStyleIdx="6" presStyleCnt="7"/>
      <dgm:spPr>
        <a:solidFill>
          <a:schemeClr val="tx2">
            <a:lumMod val="20000"/>
            <a:lumOff val="80000"/>
          </a:schemeClr>
        </a:solidFill>
      </dgm:spPr>
    </dgm:pt>
    <dgm:pt modelId="{16B43514-D07C-4E94-A5FF-9B09FE612DB8}" type="pres">
      <dgm:prSet presAssocID="{6CD298E4-EFA8-42EC-A4A4-64997DF41CF5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2B0C8613-606B-4440-9483-616BE20989D5}" type="presOf" srcId="{086B6669-B5D5-4EE9-BCF2-3357261F0857}" destId="{898DDE2E-585D-4321-80BD-B9735B49182D}" srcOrd="0" destOrd="0" presId="urn:microsoft.com/office/officeart/2005/8/layout/pList1"/>
    <dgm:cxn modelId="{F4326515-2A20-42B6-AE75-C762F0524C2F}" type="presOf" srcId="{85D14C05-A5D9-4CC5-AF4E-940887EA15FB}" destId="{B63A8D1D-0A95-4C8B-87C4-E8AF07C29AF5}" srcOrd="0" destOrd="0" presId="urn:microsoft.com/office/officeart/2005/8/layout/pList1"/>
    <dgm:cxn modelId="{06134A27-90F3-48E8-82A0-A5F195667B57}" srcId="{F2810314-FED4-405C-93D5-2F5AEBFE504A}" destId="{6574AA0C-74D0-4137-8923-62CF9217C1C3}" srcOrd="4" destOrd="0" parTransId="{2ED26FE9-A086-4EF8-AE28-77A43D5EB007}" sibTransId="{EE948389-B186-411A-AA17-8E9418C7024F}"/>
    <dgm:cxn modelId="{20C33029-694F-4E85-A914-4D3ABAD628B0}" type="presOf" srcId="{6C78C0B4-3037-4674-89AE-D9C9F8C2C73D}" destId="{B274277D-C526-4D80-A697-FD6E5B7C7627}" srcOrd="0" destOrd="0" presId="urn:microsoft.com/office/officeart/2005/8/layout/pList1"/>
    <dgm:cxn modelId="{99E45E34-49D1-4025-84A7-5456ED1D201C}" type="presOf" srcId="{EE948389-B186-411A-AA17-8E9418C7024F}" destId="{6E788444-98B2-4D5D-A899-0B393B3D9D5A}" srcOrd="0" destOrd="0" presId="urn:microsoft.com/office/officeart/2005/8/layout/pList1"/>
    <dgm:cxn modelId="{ED7A2235-24A7-4206-9A44-FA458C0D6254}" type="presOf" srcId="{C431B8A0-C73D-445D-8533-1C65F9191F6B}" destId="{17F13179-D992-424A-9589-AAC99C7FD9A6}" srcOrd="0" destOrd="0" presId="urn:microsoft.com/office/officeart/2005/8/layout/pList1"/>
    <dgm:cxn modelId="{57C22836-A526-4CF6-8F56-357A7B69AFE9}" srcId="{F2810314-FED4-405C-93D5-2F5AEBFE504A}" destId="{1A8B112B-2498-4451-B222-D4F32EB9B0A5}" srcOrd="0" destOrd="0" parTransId="{971BE3D6-B2D8-42C9-A370-B4DE109B1C67}" sibTransId="{E3DCAE92-73BE-4E30-9DE2-990DD735B61B}"/>
    <dgm:cxn modelId="{A232503A-AA05-4AD0-A0FE-EB3B1174C02F}" srcId="{F2810314-FED4-405C-93D5-2F5AEBFE504A}" destId="{6C78C0B4-3037-4674-89AE-D9C9F8C2C73D}" srcOrd="1" destOrd="0" parTransId="{8F4B60AE-45F8-4080-914C-C68908D748BE}" sibTransId="{ED7AF257-65AB-4957-9E92-F79E5082B9CD}"/>
    <dgm:cxn modelId="{F9E19165-BD7D-4614-B0E2-790424550072}" type="presOf" srcId="{E3DCAE92-73BE-4E30-9DE2-990DD735B61B}" destId="{2B8CD381-D443-44C4-ABDB-60CC85953B18}" srcOrd="0" destOrd="0" presId="urn:microsoft.com/office/officeart/2005/8/layout/pList1"/>
    <dgm:cxn modelId="{F5A27C67-DBAA-4FCB-9D34-387DA8F2A54B}" type="presOf" srcId="{1A8B112B-2498-4451-B222-D4F32EB9B0A5}" destId="{B62D4CE4-748E-483E-9CBA-48434E0D2890}" srcOrd="0" destOrd="0" presId="urn:microsoft.com/office/officeart/2005/8/layout/pList1"/>
    <dgm:cxn modelId="{90B2706D-6A45-4E27-B1D2-68704A2C8D59}" type="presOf" srcId="{ED7AF257-65AB-4957-9E92-F79E5082B9CD}" destId="{9B358CBC-D774-4CC2-BC34-01FD37BC18A8}" srcOrd="0" destOrd="0" presId="urn:microsoft.com/office/officeart/2005/8/layout/pList1"/>
    <dgm:cxn modelId="{C44ACA74-C994-4EAB-8770-9FB5C6EC5467}" type="presOf" srcId="{297C6C68-407B-431D-997C-460A61596F19}" destId="{AFD914E7-B997-412A-B9C2-CECC32A9FA7B}" srcOrd="0" destOrd="0" presId="urn:microsoft.com/office/officeart/2005/8/layout/pList1"/>
    <dgm:cxn modelId="{88BC4F79-3F1B-42ED-93FF-357EB72BB759}" type="presOf" srcId="{F2810314-FED4-405C-93D5-2F5AEBFE504A}" destId="{061B9C33-42D1-4EA3-8437-926E0A8347F5}" srcOrd="0" destOrd="0" presId="urn:microsoft.com/office/officeart/2005/8/layout/pList1"/>
    <dgm:cxn modelId="{E5089992-6344-4813-859A-E04EBC54B345}" type="presOf" srcId="{9E5CF6DD-67A0-4AF0-9EF5-56C177E57C9A}" destId="{3C28201D-0FE5-49CC-B97F-40F039CAB402}" srcOrd="0" destOrd="0" presId="urn:microsoft.com/office/officeart/2005/8/layout/pList1"/>
    <dgm:cxn modelId="{431BBB9F-AA6D-4817-96E7-9B3FE19A1889}" type="presOf" srcId="{5C836C7B-C522-4E68-A3D8-4449D35A565B}" destId="{00CD8E2E-5103-48E8-A9F4-821979B13C48}" srcOrd="0" destOrd="0" presId="urn:microsoft.com/office/officeart/2005/8/layout/pList1"/>
    <dgm:cxn modelId="{BDB6F5AA-4921-49A7-98AA-16ECB84C069C}" srcId="{F2810314-FED4-405C-93D5-2F5AEBFE504A}" destId="{6CD298E4-EFA8-42EC-A4A4-64997DF41CF5}" srcOrd="6" destOrd="0" parTransId="{F6267BBD-229D-4E43-986B-2AD2C15E77DF}" sibTransId="{9083161C-03B1-4E04-95BB-FE2E6A908CBF}"/>
    <dgm:cxn modelId="{02BBE4C4-6FB5-4398-ACE4-746E7632B7CE}" srcId="{F2810314-FED4-405C-93D5-2F5AEBFE504A}" destId="{85D14C05-A5D9-4CC5-AF4E-940887EA15FB}" srcOrd="3" destOrd="0" parTransId="{79E37154-5B65-4272-90D7-8DC976A43838}" sibTransId="{5C836C7B-C522-4E68-A3D8-4449D35A565B}"/>
    <dgm:cxn modelId="{66194BC5-5974-4381-9BAF-15E73EC9642B}" srcId="{F2810314-FED4-405C-93D5-2F5AEBFE504A}" destId="{C431B8A0-C73D-445D-8533-1C65F9191F6B}" srcOrd="5" destOrd="0" parTransId="{F3792B8D-7754-4C5C-9C92-9D042D282988}" sibTransId="{9E5CF6DD-67A0-4AF0-9EF5-56C177E57C9A}"/>
    <dgm:cxn modelId="{1A6C34C7-4BB0-486F-8568-03F7F5CE6664}" srcId="{F2810314-FED4-405C-93D5-2F5AEBFE504A}" destId="{297C6C68-407B-431D-997C-460A61596F19}" srcOrd="2" destOrd="0" parTransId="{B7DC5F29-28B3-466D-B2B5-92601D400D31}" sibTransId="{086B6669-B5D5-4EE9-BCF2-3357261F0857}"/>
    <dgm:cxn modelId="{62A127CA-9347-4EE9-AC8E-5125EAF4D3BF}" type="presOf" srcId="{6CD298E4-EFA8-42EC-A4A4-64997DF41CF5}" destId="{16B43514-D07C-4E94-A5FF-9B09FE612DB8}" srcOrd="0" destOrd="0" presId="urn:microsoft.com/office/officeart/2005/8/layout/pList1"/>
    <dgm:cxn modelId="{5867EBD5-3975-4D21-AD32-CEE0A263C5EB}" type="presOf" srcId="{6574AA0C-74D0-4137-8923-62CF9217C1C3}" destId="{8E22F71F-D736-444C-87A4-B605492AFA38}" srcOrd="0" destOrd="0" presId="urn:microsoft.com/office/officeart/2005/8/layout/pList1"/>
    <dgm:cxn modelId="{0E6E2683-E890-4D86-BDBF-1FD70C31BA03}" type="presParOf" srcId="{061B9C33-42D1-4EA3-8437-926E0A8347F5}" destId="{78AF1EF4-06C3-475F-9620-938B81F6C987}" srcOrd="0" destOrd="0" presId="urn:microsoft.com/office/officeart/2005/8/layout/pList1"/>
    <dgm:cxn modelId="{77FEDDDD-D45C-4F4F-88F1-95CC022E5223}" type="presParOf" srcId="{78AF1EF4-06C3-475F-9620-938B81F6C987}" destId="{034E5DE1-E323-4B11-9D23-6C4D5E37B8E4}" srcOrd="0" destOrd="0" presId="urn:microsoft.com/office/officeart/2005/8/layout/pList1"/>
    <dgm:cxn modelId="{872DEDD3-556C-4A55-A8F4-822FE6963FB1}" type="presParOf" srcId="{78AF1EF4-06C3-475F-9620-938B81F6C987}" destId="{B62D4CE4-748E-483E-9CBA-48434E0D2890}" srcOrd="1" destOrd="0" presId="urn:microsoft.com/office/officeart/2005/8/layout/pList1"/>
    <dgm:cxn modelId="{9CDCE8B9-6E83-41B3-BBF1-7B7A64A7F9E7}" type="presParOf" srcId="{061B9C33-42D1-4EA3-8437-926E0A8347F5}" destId="{2B8CD381-D443-44C4-ABDB-60CC85953B18}" srcOrd="1" destOrd="0" presId="urn:microsoft.com/office/officeart/2005/8/layout/pList1"/>
    <dgm:cxn modelId="{B73F375A-1E1D-4C34-9B8A-74AA6BAC523C}" type="presParOf" srcId="{061B9C33-42D1-4EA3-8437-926E0A8347F5}" destId="{88702388-665D-415A-9ACC-56BF1A621EB4}" srcOrd="2" destOrd="0" presId="urn:microsoft.com/office/officeart/2005/8/layout/pList1"/>
    <dgm:cxn modelId="{F5AE902C-5FB1-4D97-8012-BA6458064A99}" type="presParOf" srcId="{88702388-665D-415A-9ACC-56BF1A621EB4}" destId="{3632FF96-F7AF-451C-8978-299DD2546B96}" srcOrd="0" destOrd="0" presId="urn:microsoft.com/office/officeart/2005/8/layout/pList1"/>
    <dgm:cxn modelId="{4F4B8D15-8FF3-4823-89D3-848062E91F23}" type="presParOf" srcId="{88702388-665D-415A-9ACC-56BF1A621EB4}" destId="{B274277D-C526-4D80-A697-FD6E5B7C7627}" srcOrd="1" destOrd="0" presId="urn:microsoft.com/office/officeart/2005/8/layout/pList1"/>
    <dgm:cxn modelId="{61966D8C-3F75-45AA-B833-BC71FF2E2357}" type="presParOf" srcId="{061B9C33-42D1-4EA3-8437-926E0A8347F5}" destId="{9B358CBC-D774-4CC2-BC34-01FD37BC18A8}" srcOrd="3" destOrd="0" presId="urn:microsoft.com/office/officeart/2005/8/layout/pList1"/>
    <dgm:cxn modelId="{82B5AA61-8555-469B-848A-4093061FD00B}" type="presParOf" srcId="{061B9C33-42D1-4EA3-8437-926E0A8347F5}" destId="{D0DB1FC6-E6EB-4511-9E84-C793C96E0B75}" srcOrd="4" destOrd="0" presId="urn:microsoft.com/office/officeart/2005/8/layout/pList1"/>
    <dgm:cxn modelId="{8646BC7A-4712-44A7-85AC-D4E54EC0875B}" type="presParOf" srcId="{D0DB1FC6-E6EB-4511-9E84-C793C96E0B75}" destId="{1171EF08-A3D1-4874-BFEB-8320E8914C31}" srcOrd="0" destOrd="0" presId="urn:microsoft.com/office/officeart/2005/8/layout/pList1"/>
    <dgm:cxn modelId="{7F744E4A-9C11-405A-9A30-5E5C17CE7B78}" type="presParOf" srcId="{D0DB1FC6-E6EB-4511-9E84-C793C96E0B75}" destId="{AFD914E7-B997-412A-B9C2-CECC32A9FA7B}" srcOrd="1" destOrd="0" presId="urn:microsoft.com/office/officeart/2005/8/layout/pList1"/>
    <dgm:cxn modelId="{4A52215D-B3A8-41AF-91EA-077A24E5D30C}" type="presParOf" srcId="{061B9C33-42D1-4EA3-8437-926E0A8347F5}" destId="{898DDE2E-585D-4321-80BD-B9735B49182D}" srcOrd="5" destOrd="0" presId="urn:microsoft.com/office/officeart/2005/8/layout/pList1"/>
    <dgm:cxn modelId="{DB33EF12-BFF5-4452-8D7D-A393D8F6B4BF}" type="presParOf" srcId="{061B9C33-42D1-4EA3-8437-926E0A8347F5}" destId="{217C2A82-F5DE-4297-A165-5B703798115F}" srcOrd="6" destOrd="0" presId="urn:microsoft.com/office/officeart/2005/8/layout/pList1"/>
    <dgm:cxn modelId="{9E049B1E-E67E-483F-BF7F-815124B4A110}" type="presParOf" srcId="{217C2A82-F5DE-4297-A165-5B703798115F}" destId="{4A9DFC15-8E0A-4521-9172-1134F322682D}" srcOrd="0" destOrd="0" presId="urn:microsoft.com/office/officeart/2005/8/layout/pList1"/>
    <dgm:cxn modelId="{4E10E433-0202-4426-B9DB-9221F3260EA7}" type="presParOf" srcId="{217C2A82-F5DE-4297-A165-5B703798115F}" destId="{B63A8D1D-0A95-4C8B-87C4-E8AF07C29AF5}" srcOrd="1" destOrd="0" presId="urn:microsoft.com/office/officeart/2005/8/layout/pList1"/>
    <dgm:cxn modelId="{43FD4958-0DBA-4DE3-9A47-1F539C1311F7}" type="presParOf" srcId="{061B9C33-42D1-4EA3-8437-926E0A8347F5}" destId="{00CD8E2E-5103-48E8-A9F4-821979B13C48}" srcOrd="7" destOrd="0" presId="urn:microsoft.com/office/officeart/2005/8/layout/pList1"/>
    <dgm:cxn modelId="{3694C6E0-2618-40C0-89DE-376244BABA02}" type="presParOf" srcId="{061B9C33-42D1-4EA3-8437-926E0A8347F5}" destId="{87ABC8C9-AFA5-4735-BB75-E1FAF0C19A7D}" srcOrd="8" destOrd="0" presId="urn:microsoft.com/office/officeart/2005/8/layout/pList1"/>
    <dgm:cxn modelId="{4D3E042A-273A-4ACC-9495-B08CBE0E8929}" type="presParOf" srcId="{87ABC8C9-AFA5-4735-BB75-E1FAF0C19A7D}" destId="{4001B3C3-72E9-415A-B8B3-198C85B8DE79}" srcOrd="0" destOrd="0" presId="urn:microsoft.com/office/officeart/2005/8/layout/pList1"/>
    <dgm:cxn modelId="{6DE2AA64-4164-4DE6-B0CB-68B9CC0DE106}" type="presParOf" srcId="{87ABC8C9-AFA5-4735-BB75-E1FAF0C19A7D}" destId="{8E22F71F-D736-444C-87A4-B605492AFA38}" srcOrd="1" destOrd="0" presId="urn:microsoft.com/office/officeart/2005/8/layout/pList1"/>
    <dgm:cxn modelId="{153CEFB4-ABC9-4C80-9A4E-9230F97679F2}" type="presParOf" srcId="{061B9C33-42D1-4EA3-8437-926E0A8347F5}" destId="{6E788444-98B2-4D5D-A899-0B393B3D9D5A}" srcOrd="9" destOrd="0" presId="urn:microsoft.com/office/officeart/2005/8/layout/pList1"/>
    <dgm:cxn modelId="{D5EE5825-1CE9-4F83-B0C2-B1FB0A01C04A}" type="presParOf" srcId="{061B9C33-42D1-4EA3-8437-926E0A8347F5}" destId="{00A80BF0-BA0D-45A4-8DEB-7BEADBED37B9}" srcOrd="10" destOrd="0" presId="urn:microsoft.com/office/officeart/2005/8/layout/pList1"/>
    <dgm:cxn modelId="{0114CC0D-F916-4B85-B52E-63B5E701D0B9}" type="presParOf" srcId="{00A80BF0-BA0D-45A4-8DEB-7BEADBED37B9}" destId="{2BCB634D-25B1-45A6-8EF0-421B8B45B743}" srcOrd="0" destOrd="0" presId="urn:microsoft.com/office/officeart/2005/8/layout/pList1"/>
    <dgm:cxn modelId="{48BC2336-D8B8-4B84-AD10-0997F83592C1}" type="presParOf" srcId="{00A80BF0-BA0D-45A4-8DEB-7BEADBED37B9}" destId="{17F13179-D992-424A-9589-AAC99C7FD9A6}" srcOrd="1" destOrd="0" presId="urn:microsoft.com/office/officeart/2005/8/layout/pList1"/>
    <dgm:cxn modelId="{EDE8F84C-733E-46AA-9750-DB357F6F7784}" type="presParOf" srcId="{061B9C33-42D1-4EA3-8437-926E0A8347F5}" destId="{3C28201D-0FE5-49CC-B97F-40F039CAB402}" srcOrd="11" destOrd="0" presId="urn:microsoft.com/office/officeart/2005/8/layout/pList1"/>
    <dgm:cxn modelId="{D9779C26-E4E3-4C15-B327-0C8A7FB26738}" type="presParOf" srcId="{061B9C33-42D1-4EA3-8437-926E0A8347F5}" destId="{85134A62-BA95-4853-800E-A18E43AA3AEE}" srcOrd="12" destOrd="0" presId="urn:microsoft.com/office/officeart/2005/8/layout/pList1"/>
    <dgm:cxn modelId="{B8BC9E7D-3F88-4E94-B98A-673133693E84}" type="presParOf" srcId="{85134A62-BA95-4853-800E-A18E43AA3AEE}" destId="{3CE9A3BE-77D8-4E59-85AE-443A6FC7C88F}" srcOrd="0" destOrd="0" presId="urn:microsoft.com/office/officeart/2005/8/layout/pList1"/>
    <dgm:cxn modelId="{70D8F4FA-BA83-4FB6-8E98-4FDCE26EDB03}" type="presParOf" srcId="{85134A62-BA95-4853-800E-A18E43AA3AEE}" destId="{16B43514-D07C-4E94-A5FF-9B09FE612D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E5DE1-E323-4B11-9D23-6C4D5E37B8E4}">
      <dsp:nvSpPr>
        <dsp:cNvPr id="0" name=""/>
        <dsp:cNvSpPr/>
      </dsp:nvSpPr>
      <dsp:spPr>
        <a:xfrm>
          <a:off x="786147" y="473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D4CE4-748E-483E-9CBA-48434E0D2890}">
      <dsp:nvSpPr>
        <dsp:cNvPr id="0" name=""/>
        <dsp:cNvSpPr/>
      </dsp:nvSpPr>
      <dsp:spPr>
        <a:xfrm>
          <a:off x="443722" y="1501066"/>
          <a:ext cx="286277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current DMH/DD/SUS programs that have demonstrated positive outcomes</a:t>
          </a:r>
          <a:endParaRPr lang="en-US" sz="1400" strike="sngStrik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22" y="1501066"/>
        <a:ext cx="2862778" cy="808011"/>
      </dsp:txXfrm>
    </dsp:sp>
    <dsp:sp modelId="{3632FF96-F7AF-451C-8978-299DD2546B96}">
      <dsp:nvSpPr>
        <dsp:cNvPr id="0" name=""/>
        <dsp:cNvSpPr/>
      </dsp:nvSpPr>
      <dsp:spPr>
        <a:xfrm>
          <a:off x="3524385" y="473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4277D-C526-4D80-A697-FD6E5B7C7627}">
      <dsp:nvSpPr>
        <dsp:cNvPr id="0" name=""/>
        <dsp:cNvSpPr/>
      </dsp:nvSpPr>
      <dsp:spPr>
        <a:xfrm>
          <a:off x="3524385" y="1501066"/>
          <a:ext cx="217792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Leverage data and community input to prioritize projects based on need</a:t>
          </a:r>
        </a:p>
      </dsp:txBody>
      <dsp:txXfrm>
        <a:off x="3524385" y="1501066"/>
        <a:ext cx="2177928" cy="808011"/>
      </dsp:txXfrm>
    </dsp:sp>
    <dsp:sp modelId="{1171EF08-A3D1-4874-BFEB-8320E8914C31}">
      <dsp:nvSpPr>
        <dsp:cNvPr id="0" name=""/>
        <dsp:cNvSpPr/>
      </dsp:nvSpPr>
      <dsp:spPr>
        <a:xfrm>
          <a:off x="6201717" y="473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914E7-B997-412A-B9C2-CECC32A9FA7B}">
      <dsp:nvSpPr>
        <dsp:cNvPr id="0" name=""/>
        <dsp:cNvSpPr/>
      </dsp:nvSpPr>
      <dsp:spPr>
        <a:xfrm>
          <a:off x="5920198" y="1501066"/>
          <a:ext cx="2740966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Expand supports for priority populations [e.g., historically marginalized populations (HMP)]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0198" y="1501066"/>
        <a:ext cx="2740966" cy="808011"/>
      </dsp:txXfrm>
    </dsp:sp>
    <dsp:sp modelId="{4A9DFC15-8E0A-4521-9172-1134F322682D}">
      <dsp:nvSpPr>
        <dsp:cNvPr id="0" name=""/>
        <dsp:cNvSpPr/>
      </dsp:nvSpPr>
      <dsp:spPr>
        <a:xfrm>
          <a:off x="8879049" y="473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A8D1D-0A95-4C8B-87C4-E8AF07C29AF5}">
      <dsp:nvSpPr>
        <dsp:cNvPr id="0" name=""/>
        <dsp:cNvSpPr/>
      </dsp:nvSpPr>
      <dsp:spPr>
        <a:xfrm>
          <a:off x="8879049" y="1501066"/>
          <a:ext cx="217792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local capacity to address geographic disparities/gaps</a:t>
          </a:r>
        </a:p>
      </dsp:txBody>
      <dsp:txXfrm>
        <a:off x="8879049" y="1501066"/>
        <a:ext cx="2177928" cy="808011"/>
      </dsp:txXfrm>
    </dsp:sp>
    <dsp:sp modelId="{4001B3C3-72E9-415A-B8B3-198C85B8DE79}">
      <dsp:nvSpPr>
        <dsp:cNvPr id="0" name=""/>
        <dsp:cNvSpPr/>
      </dsp:nvSpPr>
      <dsp:spPr>
        <a:xfrm>
          <a:off x="2265573" y="2526870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2F71F-D736-444C-87A4-B605492AFA38}">
      <dsp:nvSpPr>
        <dsp:cNvPr id="0" name=""/>
        <dsp:cNvSpPr/>
      </dsp:nvSpPr>
      <dsp:spPr>
        <a:xfrm>
          <a:off x="2265573" y="4027463"/>
          <a:ext cx="217792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Supplement existing programs to improve service</a:t>
          </a:r>
        </a:p>
      </dsp:txBody>
      <dsp:txXfrm>
        <a:off x="2265573" y="4027463"/>
        <a:ext cx="2177928" cy="808011"/>
      </dsp:txXfrm>
    </dsp:sp>
    <dsp:sp modelId="{2BCB634D-25B1-45A6-8EF0-421B8B45B743}">
      <dsp:nvSpPr>
        <dsp:cNvPr id="0" name=""/>
        <dsp:cNvSpPr/>
      </dsp:nvSpPr>
      <dsp:spPr>
        <a:xfrm>
          <a:off x="4661386" y="2526870"/>
          <a:ext cx="2177928" cy="150059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3179-D992-424A-9589-AAC99C7FD9A6}">
      <dsp:nvSpPr>
        <dsp:cNvPr id="0" name=""/>
        <dsp:cNvSpPr/>
      </dsp:nvSpPr>
      <dsp:spPr>
        <a:xfrm>
          <a:off x="4661386" y="4027463"/>
          <a:ext cx="217792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Provide bridge funding to align with a long-term sustainability pathway (e.g., Medicaid 1115 re-entry waiver)</a:t>
          </a:r>
        </a:p>
      </dsp:txBody>
      <dsp:txXfrm>
        <a:off x="4661386" y="4027463"/>
        <a:ext cx="2177928" cy="808011"/>
      </dsp:txXfrm>
    </dsp:sp>
    <dsp:sp modelId="{3CE9A3BE-77D8-4E59-85AE-443A6FC7C88F}">
      <dsp:nvSpPr>
        <dsp:cNvPr id="0" name=""/>
        <dsp:cNvSpPr/>
      </dsp:nvSpPr>
      <dsp:spPr>
        <a:xfrm>
          <a:off x="7057199" y="2526870"/>
          <a:ext cx="2177928" cy="15005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43514-D07C-4E94-A5FF-9B09FE612DB8}">
      <dsp:nvSpPr>
        <dsp:cNvPr id="0" name=""/>
        <dsp:cNvSpPr/>
      </dsp:nvSpPr>
      <dsp:spPr>
        <a:xfrm>
          <a:off x="7057199" y="4027463"/>
          <a:ext cx="2177928" cy="80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Pilot innovative programs/service models</a:t>
          </a:r>
          <a:endParaRPr lang="en-US" sz="1400" kern="1200"/>
        </a:p>
      </dsp:txBody>
      <dsp:txXfrm>
        <a:off x="7057199" y="4027463"/>
        <a:ext cx="2177928" cy="80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7803-B9B7-4FE2-80D0-EF6390C2A330}" type="datetimeFigureOut"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E4C5-B054-42BB-8F38-F3F4648CA1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hanational.org/sites/default/files/MHM/2024/toolkit/Poster-Calendar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807C2-EDA0-4215-8B8F-2B571ABFC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00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970CE-197D-408F-9A9A-4B0845B7E4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2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82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3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9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8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Mental Health Awareness Month was established in 1949 to increase awareness of the importance of mental health and wellness in Americans’ lives and to celebrate recovery from mental illness.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1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Mental Health America calendar: </a:t>
            </a:r>
            <a:r>
              <a:rPr lang="en-US" sz="1200">
                <a:hlinkClick r:id="rId3"/>
              </a:rPr>
              <a:t>https://mhanational.org/sites/default/files/MHM/2024/toolkit/Poster-Calendar.pdf</a:t>
            </a:r>
            <a:r>
              <a:rPr lang="en-US" sz="120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Groups will be representative of the SCFAC, LME Clinical, and Provider groups</a:t>
            </a:r>
          </a:p>
          <a:p>
            <a:endParaRPr lang="en-US"/>
          </a:p>
          <a:p>
            <a:r>
              <a:rPr lang="en-US"/>
              <a:t>Design groups will present to </a:t>
            </a:r>
          </a:p>
          <a:p>
            <a:endParaRPr lang="en-US"/>
          </a:p>
          <a:p>
            <a:r>
              <a:rPr lang="en-US"/>
              <a:t>Other stakeholders: other advocates, mobile crisis providers (if not already captured under providers), DPH, etc., 911/988 operator</a:t>
            </a:r>
          </a:p>
          <a:p>
            <a:endParaRPr lang="en-US"/>
          </a:p>
          <a:p>
            <a:r>
              <a:rPr lang="en-US"/>
              <a:t>While design group will present to larger committees, the advisory committee will be opportunity to really dig deep on the targeted recommendations.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06EC5-C971-4D85-85B3-DF233B5F40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1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77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</a:endParaRPr>
          </a:p>
          <a:p>
            <a:pPr marL="0" lvl="1" indent="0"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200" b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0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en-US">
              <a:effectLst/>
            </a:endParaRP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1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9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1"/>
            <a:ext cx="12192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1097280"/>
            <a:ext cx="11216640" cy="51206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2"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FDB09-B124-42AB-A627-3DE4D227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37CB2DC-C5A4-4874-9593-EDD4A05F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68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3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1335573"/>
            <a:ext cx="10526184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4945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2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845731"/>
            <a:ext cx="512064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34" y="1849439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9911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278465"/>
            <a:ext cx="512064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20600" y="1840560"/>
            <a:ext cx="5120217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245" y="658368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9" y="2051009"/>
            <a:ext cx="7732895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dirty="0">
                <a:latin typeface="+mn-lt"/>
              </a:defRPr>
            </a:lvl1pPr>
            <a:lvl2pPr marL="257174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9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3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7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9" y="4071833"/>
            <a:ext cx="7732895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dirty="0">
                <a:latin typeface="+mn-lt"/>
              </a:defRPr>
            </a:lvl1pPr>
          </a:lstStyle>
          <a:p>
            <a:pPr lvl="0"/>
            <a:r>
              <a:rPr lang="en-US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9" y="5020585"/>
            <a:ext cx="7732895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dirty="0"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/>
        </p:nvSpPr>
        <p:spPr>
          <a:xfrm>
            <a:off x="0" y="6"/>
            <a:ext cx="12192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" y="230740"/>
            <a:ext cx="2433261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450"/>
          <a:stretch/>
        </p:blipFill>
        <p:spPr>
          <a:xfrm>
            <a:off x="2511648" y="230107"/>
            <a:ext cx="2433261" cy="1216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4" y="230107"/>
            <a:ext cx="2157071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5" y="231327"/>
            <a:ext cx="2431536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35" y="231327"/>
            <a:ext cx="2431500" cy="1215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B8798-D91F-4C01-8CAB-C199B454E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257" y="2007985"/>
            <a:ext cx="2226201" cy="2188037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995883DD-6D83-4C3C-B5F6-84573B05D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9" y="2051009"/>
            <a:ext cx="7732895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4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9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3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7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9" y="4071833"/>
            <a:ext cx="7732895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9" y="5020585"/>
            <a:ext cx="7732895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0A121-D459-4D80-8F94-32F46D2CB655}"/>
              </a:ext>
            </a:extLst>
          </p:cNvPr>
          <p:cNvSpPr/>
          <p:nvPr/>
        </p:nvSpPr>
        <p:spPr>
          <a:xfrm>
            <a:off x="0" y="6579046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57372-9CC4-4AEA-BC6A-250337DB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7" y="2007985"/>
            <a:ext cx="2226201" cy="2188037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7D9CD91-E682-4D08-924B-63F966E8C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8" y="2061996"/>
            <a:ext cx="2024149" cy="19992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1" y="2051009"/>
            <a:ext cx="7812184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4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49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3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697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1" y="4071833"/>
            <a:ext cx="7812184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1" y="5020585"/>
            <a:ext cx="7812184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48613-57BD-4C6A-8F2C-617CAD0CC460}"/>
              </a:ext>
            </a:extLst>
          </p:cNvPr>
          <p:cNvSpPr/>
          <p:nvPr/>
        </p:nvSpPr>
        <p:spPr>
          <a:xfrm>
            <a:off x="0" y="6579046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F72E630-D502-41C6-ACFE-D8726204E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1"/>
            <a:ext cx="12192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1097280"/>
            <a:ext cx="11216640" cy="51206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2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FDB09-B124-42AB-A627-3DE4D227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37CB2DC-C5A4-4874-9593-EDD4A05F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7"/>
            <a:ext cx="12192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D89FFB-6BE0-4B19-8FE0-9107298CD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77" y="1371600"/>
            <a:ext cx="1121664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latin typeface="+mn-lt"/>
              </a:defRPr>
            </a:lvl1pPr>
          </a:lstStyle>
          <a:p>
            <a:pPr lvl="0"/>
            <a:r>
              <a:rPr lang="en-US"/>
              <a:t>Click to add table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70FD6-9657-4D04-9A35-CC1D8E0E88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AAA61CE-3F88-48E8-AC43-C17341D8F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1"/>
            <a:ext cx="12192000" cy="2895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1096979"/>
            <a:ext cx="11216640" cy="1212895"/>
          </a:xfrm>
          <a:prstGeom prst="rect">
            <a:avLst/>
          </a:prstGeom>
        </p:spPr>
        <p:txBody>
          <a:bodyPr>
            <a:noAutofit/>
          </a:bodyPr>
          <a:lstStyle>
            <a:lvl1pPr marL="127397" indent="-1273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558402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87680" y="2400991"/>
            <a:ext cx="11216640" cy="3850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DFE3A-AF2F-4A76-BF82-F1C7E249DA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574F12C-DEBE-49EE-9473-ADB914C6D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12192000" cy="2755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87680" y="1097280"/>
            <a:ext cx="11216640" cy="5120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31C3E-366B-484A-B29B-45796A448B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13A521F-9157-47D1-BFE3-0165FA00B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51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-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7"/>
            <a:ext cx="12192000" cy="2840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85425" y="1645920"/>
            <a:ext cx="5486400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645920"/>
            <a:ext cx="5484144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" y="1116330"/>
            <a:ext cx="54864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116330"/>
            <a:ext cx="5484144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2C1B9-7F0F-4195-AEB8-680B941E19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F6E8158-0173-41EC-9223-A90E9A07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0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" y="1645920"/>
            <a:ext cx="54864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1" indent="-128588">
              <a:buFont typeface="Franklin Gothic Medium Cond" panose="020B0606030402020204" pitchFamily="34" charset="0"/>
              <a:buChar char="–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1"/>
            <a:ext cx="12192000" cy="29846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5425" y="6251575"/>
            <a:ext cx="11216640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5425" y="1097280"/>
            <a:ext cx="54864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097280"/>
            <a:ext cx="54864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20176" y="1645920"/>
            <a:ext cx="54864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1" indent="-128588">
              <a:buFont typeface="Franklin Gothic Medium Cond" panose="020B0606030402020204" pitchFamily="34" charset="0"/>
              <a:buChar char="–"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BAF985E-41BD-46B1-9B83-D44C6FB35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&amp; Bottom Ru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7"/>
            <a:ext cx="12192000" cy="3094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D21452-C903-4772-9E99-8733C830B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C00C151-644A-48FF-B84B-FBBB366C4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92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788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592638"/>
          </a:xfrm>
        </p:spPr>
        <p:txBody>
          <a:bodyPr>
            <a:noAutofit/>
          </a:bodyPr>
          <a:lstStyle>
            <a:lvl1pPr marL="128585" indent="-128585">
              <a:lnSpc>
                <a:spcPct val="100000"/>
              </a:lnSpc>
              <a:spcBef>
                <a:spcPts val="675"/>
              </a:spcBef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324140" indent="-131264">
              <a:lnSpc>
                <a:spcPct val="100000"/>
              </a:lnSpc>
              <a:buFont typeface="Franklin Gothic Medium" panose="020B0603020102020204" pitchFamily="34" charset="0"/>
              <a:buChar char="−"/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547377" indent="-128585">
              <a:lnSpc>
                <a:spcPct val="100000"/>
              </a:lnSpc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" y="624054"/>
            <a:ext cx="12191999" cy="548640"/>
          </a:xfrm>
        </p:spPr>
        <p:txBody>
          <a:bodyPr anchor="t">
            <a:noAutofit/>
          </a:bodyPr>
          <a:lstStyle>
            <a:lvl1pPr algn="l"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1184101"/>
            <a:ext cx="12192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54372" tIns="27186" rIns="54372" bIns="27186"/>
          <a:lstStyle/>
          <a:p>
            <a:pPr>
              <a:defRPr/>
            </a:pPr>
            <a:endParaRPr lang="en-US" sz="101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1268F-F477-416B-B778-DD4A841A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FA2C15F-F562-400E-ADA4-7237BD27F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7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0C17246-0604-483E-82AC-A6549DC7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03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43108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-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5"/>
            <a:ext cx="12192000" cy="2840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85425" y="1645920"/>
            <a:ext cx="5486400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645920"/>
            <a:ext cx="5484144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" y="1116330"/>
            <a:ext cx="54864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116330"/>
            <a:ext cx="5484144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2C1B9-7F0F-4195-AEB8-680B941E19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F6E8158-0173-41EC-9223-A90E9A07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100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35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4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6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48" indent="-233357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14" indent="-228594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7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91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8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9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10624397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53440" y="1097280"/>
            <a:ext cx="10526184" cy="4902890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1074401" y="6684964"/>
            <a:ext cx="752131" cy="1223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7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1097280"/>
            <a:ext cx="10514189" cy="493776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5" y="6243108"/>
            <a:ext cx="10656007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31522" y="457200"/>
            <a:ext cx="10661879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96383" y="6612863"/>
            <a:ext cx="990535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JOINT LEGISLATIVE OVERSIGHT COMMITTEE ON CAPITAL IMPROVEMENTS | FEB. 28, 2018</a:t>
            </a:r>
            <a:endParaRPr lang="en-US" sz="675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52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10639637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3440" y="1097283"/>
            <a:ext cx="10517717" cy="1212895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5" y="6251575"/>
            <a:ext cx="10656007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401615"/>
            <a:ext cx="10526184" cy="384108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0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10624397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53440" y="1097280"/>
            <a:ext cx="10526184" cy="4902890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8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10609296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2" y="1614691"/>
            <a:ext cx="5120640" cy="4623775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614691"/>
            <a:ext cx="5120640" cy="4623775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097283"/>
            <a:ext cx="512064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097283"/>
            <a:ext cx="512064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1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36" y="1614691"/>
            <a:ext cx="5120217" cy="46337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10609296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9733" y="1097283"/>
            <a:ext cx="512064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097283"/>
            <a:ext cx="512064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20601" y="1608988"/>
            <a:ext cx="5120217" cy="463371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8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 b="1" i="0"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2" y="457200"/>
            <a:ext cx="10670257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Gotham Bold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6381" y="6612863"/>
            <a:ext cx="824441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JOINT LEGISLATIVE OVERSIGHT COMMITTEE ON CAPITAL IMPROVEMENTS | FEB. 28, 2018</a:t>
            </a:r>
            <a:endParaRPr lang="en-US" sz="675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92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678" y="6663133"/>
            <a:ext cx="10285097" cy="11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3373" y="6663133"/>
            <a:ext cx="243839" cy="11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90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11074401" y="6603788"/>
            <a:ext cx="752131" cy="284692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6381" y="6612863"/>
            <a:ext cx="826135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JOINT LEGISLATIVE OVERSIGHT COMMITTEE ON CAPITAL IMPROVEMENTS | FEB. 28, 2018</a:t>
            </a:r>
            <a:endParaRPr lang="en-US" sz="675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59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0FC8-303E-2C81-A820-D799EF62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97365-C8FC-BABC-C9A2-0956502E3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10A5D-6939-C1E2-2D54-7AE3A8DA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80AF-AC56-6022-19DD-CCBBE697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6A87-14E7-BD98-727B-8BDF04EF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88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3C8-8015-9084-259E-D174C6FF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A757-EABF-13FB-0240-6B0803782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FD659-F399-CD3E-E6FD-10ED826D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8400F-0A50-2497-6C22-80D17920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10FA-55E3-5397-3838-AD0415D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9433-F2DC-0071-C3C2-FAD14867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B458B-418A-19FB-3CEE-C8B13C5ED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50029-B6C8-017F-F171-9AABC1FD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5FA46-4DE1-00C7-0709-99214591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C90C-B876-BE36-FBBF-C5B6886E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6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0FE5-BB82-F984-E9A8-7657399B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ED9-5B58-C2C1-3FDE-86426563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561F1-A61B-27E5-7D16-E7CA6AC50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C3CF-167F-F220-1C27-75B8A367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C936-7D44-676B-0530-7EC085EB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33174-AB0C-6B9D-53C7-F5BDD996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9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6EB7-F159-2AEF-0D2D-CC20471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34CDC-0EA2-0F47-3E0C-D78F1E3C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9B2E-EC06-24F6-FCAA-033623AF4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2C319-26F4-4BD0-B038-6E5D9D8BB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5FB62-86CA-511C-9450-DF0303CBA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ED615-3BF7-29BD-4D74-1C6A4D50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1F35-84DC-C2B5-0C07-50F5E634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0F5EF-C698-CEDF-8C12-3822B3C6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1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808A-5C8E-4539-AFAA-D07510BF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7FE1B-D63A-B9F8-F166-A1623631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C4DAD-6076-15F1-8F83-E5E3B66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C030-E30C-9DF8-B26E-4EAFC794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5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037EB-0EED-F0CE-3BE0-010FD491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D695B-BAB8-0142-887B-907E6A61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57458-72BD-53DF-560A-B8B11D7D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9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3BA1-5F0B-775B-E069-7016BFBE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166E-2272-853E-5FFC-91DE04C8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66A3-4A64-D7D1-E8D7-53B01E3CE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45F4-1ADD-A2DB-DF71-1099D9F2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ACBC-7B93-565C-3BD3-E1B75F72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629B3-1D73-259B-69CC-7294A4E1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1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5BE8-2240-5AD4-C5F7-0513DD3B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CE9F3-36AF-9309-9BCB-15506628C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2BFB5-361A-1F33-FE4B-09B08F3CA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8716A-E974-CD21-79B0-73E4AD16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3A339-B42A-D40C-4E23-68F49C1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9BBE4-F25B-9094-CA74-7476BA79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3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2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A1F9-3361-2F94-BFC2-8C9DBB30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42A28-43EC-80C3-869B-246C59677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40E6-1FB5-ED68-BFAE-9CF630F0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D93F-6875-26D9-C8BB-D903F532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1124-0A8C-53E1-DF19-287B50CE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5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21EA0-C28C-3661-3335-09762C21D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42AA-3501-E4DD-ADB5-61D06C7BC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AA69A-5B95-11B7-F7AC-D420A485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D9D6-5923-E08A-138E-A9844323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81691-6A76-2796-3A1D-7D9269AD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5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91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47801"/>
            <a:ext cx="10517717" cy="4592638"/>
          </a:xfrm>
        </p:spPr>
        <p:txBody>
          <a:bodyPr>
            <a:noAutofit/>
          </a:bodyPr>
          <a:lstStyle>
            <a:lvl1pPr marL="96439" indent="-96439">
              <a:lnSpc>
                <a:spcPct val="100000"/>
              </a:lnSpc>
              <a:spcBef>
                <a:spcPts val="506"/>
              </a:spcBef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marL="243105" indent="-98448">
              <a:lnSpc>
                <a:spcPct val="100000"/>
              </a:lnSpc>
              <a:buFont typeface="Franklin Gothic Medium" panose="020B0603020102020204" pitchFamily="34" charset="0"/>
              <a:buChar char="−"/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10533" indent="-96439">
              <a:lnSpc>
                <a:spcPct val="100000"/>
              </a:lnSpc>
              <a:defRPr lang="en-US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12192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40779" tIns="20390" rIns="40779" bIns="20390"/>
          <a:lstStyle/>
          <a:p>
            <a:pPr>
              <a:defRPr/>
            </a:pPr>
            <a:endParaRPr lang="en-US" sz="76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33157B2-047E-4A5F-8DCF-0EF589ACEF67}"/>
              </a:ext>
            </a:extLst>
          </p:cNvPr>
          <p:cNvSpPr txBox="1">
            <a:spLocks/>
          </p:cNvSpPr>
          <p:nvPr userDrawn="1"/>
        </p:nvSpPr>
        <p:spPr>
          <a:xfrm>
            <a:off x="11723374" y="6670605"/>
            <a:ext cx="243839" cy="100477"/>
          </a:xfrm>
          <a:prstGeom prst="rect">
            <a:avLst/>
          </a:prstGeom>
        </p:spPr>
        <p:txBody>
          <a:bodyPr vert="horz" wrap="square" lIns="0" tIns="5144" rIns="0" bIns="5144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89A81A-1D71-4078-84B8-1F7FE28A0448}" type="slidenum">
              <a:rPr lang="en-US" sz="563" smtClean="0"/>
              <a:pPr/>
              <a:t>‹#›</a:t>
            </a:fld>
            <a:endParaRPr lang="en-US" sz="563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1268F-F477-416B-B778-DD4A841A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CD255-9306-4826-BAA6-B47607AD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4C615C-43D2-431E-885B-CC8BFF9D8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2" y="624054"/>
            <a:ext cx="10457689" cy="548640"/>
          </a:xfrm>
        </p:spPr>
        <p:txBody>
          <a:bodyPr anchor="t">
            <a:noAutofit/>
          </a:bodyPr>
          <a:lstStyle>
            <a:lvl1pPr algn="l">
              <a:defRPr sz="18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722158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-Bullets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548640"/>
          </a:xfrm>
          <a:prstGeom prst="rect">
            <a:avLst/>
          </a:prstGeom>
          <a:solidFill>
            <a:srgbClr val="E9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788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210" y="6243108"/>
            <a:ext cx="11777583" cy="3302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75" b="0" i="0" baseline="0"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9C3FC-5AF5-4C0E-A082-956E3CCE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8" y="0"/>
            <a:ext cx="11777133" cy="548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title; 1 line max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62FB87-FD5D-4FE2-9A00-F7FD9B079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36" y="818147"/>
            <a:ext cx="11777133" cy="5420728"/>
          </a:xfrm>
          <a:prstGeom prst="rect">
            <a:avLst/>
          </a:prstGeom>
        </p:spPr>
        <p:txBody>
          <a:bodyPr/>
          <a:lstStyle>
            <a:lvl1pPr marL="162521" indent="-16252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defRPr sz="1575" b="0">
                <a:latin typeface="Franklin Gothic Medium" panose="020B0603020102020204" pitchFamily="34" charset="0"/>
              </a:defRPr>
            </a:lvl1pPr>
            <a:lvl2pPr marL="480417" indent="-19288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Courier New" panose="02070309020205020404" pitchFamily="49" charset="0"/>
              <a:buChar char="o"/>
              <a:defRPr sz="1350" b="0">
                <a:latin typeface="Franklin Gothic Medium" panose="020B0603020102020204" pitchFamily="34" charset="0"/>
              </a:defRPr>
            </a:lvl2pPr>
            <a:lvl3pPr marL="737592" indent="-155377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Franklin Gothic Medium" panose="020B0603020102020204" pitchFamily="34" charset="0"/>
              <a:buChar char="−"/>
              <a:defRPr sz="1125" b="0">
                <a:latin typeface="Franklin Gothic Medium" panose="020B0603020102020204" pitchFamily="34" charset="0"/>
              </a:defRPr>
            </a:lvl3pPr>
          </a:lstStyle>
          <a:p>
            <a:pPr lvl="0"/>
            <a:r>
              <a:rPr lang="en-US"/>
              <a:t>Click to add bullet level 1</a:t>
            </a:r>
          </a:p>
          <a:p>
            <a:pPr lvl="1"/>
            <a:r>
              <a:rPr lang="en-US"/>
              <a:t>Click to add bullet level 2</a:t>
            </a:r>
          </a:p>
          <a:p>
            <a:pPr lvl="2"/>
            <a:r>
              <a:rPr lang="en-US"/>
              <a:t>Click to add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2753752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71"/>
            <a:ext cx="12192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1097280"/>
            <a:ext cx="11216640" cy="51206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2"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FDB09-B124-42AB-A627-3DE4D227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37CB2DC-C5A4-4874-9593-EDD4A05FF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08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34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-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457200"/>
            <a:ext cx="1121664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5"/>
            <a:ext cx="12192000" cy="2840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85425" y="1645920"/>
            <a:ext cx="5486400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20176" y="1645920"/>
            <a:ext cx="5484144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7680" y="1116330"/>
            <a:ext cx="54864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0176" y="1116330"/>
            <a:ext cx="5484144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2C1B9-7F0F-4195-AEB8-680B941E19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F6E8158-0173-41EC-9223-A90E9A07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100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0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92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7678" y="6663133"/>
            <a:ext cx="10285097" cy="11541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3373" y="6663133"/>
            <a:ext cx="243839" cy="11541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857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60" y="6240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35573"/>
            <a:ext cx="10517717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6383" y="6251575"/>
            <a:ext cx="10656007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9733" y="2548467"/>
            <a:ext cx="10526184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6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9099F-05D8-6FD8-8FE9-FE60E0E8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66E93-0B05-D05B-7DAE-4A3CF86D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E56B-29FE-448F-189C-C1C7E9B2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F4AF-AE6E-4342-8600-F1414565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-Bullets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548640"/>
          </a:xfrm>
          <a:prstGeom prst="rect">
            <a:avLst/>
          </a:prstGeom>
          <a:solidFill>
            <a:srgbClr val="E9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209" y="6243108"/>
            <a:ext cx="11777583" cy="3302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9C3FC-5AF5-4C0E-A082-956E3CCE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8" y="0"/>
            <a:ext cx="11777133" cy="548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title; 1 line max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62FB87-FD5D-4FE2-9A00-F7FD9B079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35" y="818147"/>
            <a:ext cx="11777133" cy="5420728"/>
          </a:xfrm>
          <a:prstGeom prst="rect">
            <a:avLst/>
          </a:prstGeom>
        </p:spPr>
        <p:txBody>
          <a:bodyPr/>
          <a:lstStyle>
            <a:lvl1pPr marL="216694" indent="-216694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100" b="0">
                <a:latin typeface="Franklin Gothic Medium" panose="020B0603020102020204" pitchFamily="34" charset="0"/>
              </a:defRPr>
            </a:lvl1pPr>
            <a:lvl2pPr marL="640556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800" b="0">
                <a:latin typeface="Franklin Gothic Medium" panose="020B0603020102020204" pitchFamily="34" charset="0"/>
              </a:defRPr>
            </a:lvl2pPr>
            <a:lvl3pPr marL="983456" indent="-2071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500" b="0">
                <a:latin typeface="Franklin Gothic Medium" panose="020B0603020102020204" pitchFamily="34" charset="0"/>
              </a:defRPr>
            </a:lvl3pPr>
          </a:lstStyle>
          <a:p>
            <a:pPr lvl="0"/>
            <a:r>
              <a:rPr lang="en-US"/>
              <a:t>Click to add bullet level 1</a:t>
            </a:r>
          </a:p>
          <a:p>
            <a:pPr lvl="1"/>
            <a:r>
              <a:rPr lang="en-US"/>
              <a:t>Click to add bullet level 2</a:t>
            </a:r>
          </a:p>
          <a:p>
            <a:pPr lvl="2"/>
            <a:r>
              <a:rPr lang="en-US"/>
              <a:t>Click to add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896632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-Bullets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548640"/>
          </a:xfrm>
          <a:prstGeom prst="rect">
            <a:avLst/>
          </a:prstGeom>
          <a:solidFill>
            <a:srgbClr val="E9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209" y="6243108"/>
            <a:ext cx="11777583" cy="3302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9C3FC-5AF5-4C0E-A082-956E3CCE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208" y="0"/>
            <a:ext cx="11777133" cy="548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title; 1 line max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62FB87-FD5D-4FE2-9A00-F7FD9B079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435" y="818147"/>
            <a:ext cx="11777133" cy="5420728"/>
          </a:xfrm>
          <a:prstGeom prst="rect">
            <a:avLst/>
          </a:prstGeom>
        </p:spPr>
        <p:txBody>
          <a:bodyPr/>
          <a:lstStyle>
            <a:lvl1pPr marL="216694" indent="-216694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100" b="0">
                <a:latin typeface="Franklin Gothic Medium" panose="020B0603020102020204" pitchFamily="34" charset="0"/>
              </a:defRPr>
            </a:lvl1pPr>
            <a:lvl2pPr marL="640556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800" b="0">
                <a:latin typeface="Franklin Gothic Medium" panose="020B0603020102020204" pitchFamily="34" charset="0"/>
              </a:defRPr>
            </a:lvl2pPr>
            <a:lvl3pPr marL="983456" indent="-2071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500" b="0">
                <a:latin typeface="Franklin Gothic Medium" panose="020B0603020102020204" pitchFamily="34" charset="0"/>
              </a:defRPr>
            </a:lvl3pPr>
          </a:lstStyle>
          <a:p>
            <a:pPr lvl="0"/>
            <a:r>
              <a:rPr lang="en-US"/>
              <a:t>Click to add bullet level 1</a:t>
            </a:r>
          </a:p>
          <a:p>
            <a:pPr lvl="1"/>
            <a:r>
              <a:rPr lang="en-US"/>
              <a:t>Click to add bullet level 2</a:t>
            </a:r>
          </a:p>
          <a:p>
            <a:pPr lvl="2"/>
            <a:r>
              <a:rPr lang="en-US"/>
              <a:t>Click to add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2942279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03860" y="1207547"/>
            <a:ext cx="11392348" cy="806824"/>
          </a:xfrm>
          <a:solidFill>
            <a:schemeClr val="accent2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52157" indent="0" algn="ctr">
              <a:buNone/>
              <a:defRPr b="1">
                <a:solidFill>
                  <a:schemeClr val="bg1"/>
                </a:solidFill>
              </a:defRPr>
            </a:lvl2pPr>
            <a:lvl3pPr marL="504315" indent="0" algn="ctr">
              <a:buNone/>
              <a:defRPr b="1">
                <a:solidFill>
                  <a:schemeClr val="bg1"/>
                </a:solidFill>
              </a:defRPr>
            </a:lvl3pPr>
            <a:lvl4pPr marL="706041" indent="0" algn="ctr">
              <a:buNone/>
              <a:defRPr b="1">
                <a:solidFill>
                  <a:schemeClr val="bg1"/>
                </a:solidFill>
              </a:defRPr>
            </a:lvl4pPr>
            <a:lvl5pPr marL="958199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7411C-0744-491C-8A6F-F5EF10569A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9826" y="2014371"/>
            <a:ext cx="11392348" cy="4036806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E531C8C-6EEB-4B96-AE51-C07EB0CF1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9826" y="5793979"/>
            <a:ext cx="11392348" cy="257197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265"/>
              </a:spcBef>
              <a:spcAft>
                <a:spcPts val="0"/>
              </a:spcAft>
              <a:buNone/>
              <a:defRPr sz="1059" i="0"/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5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12192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" y="230730"/>
            <a:ext cx="2433261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82" y="232219"/>
            <a:ext cx="2427068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87" y="230097"/>
            <a:ext cx="2157071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5" y="231327"/>
            <a:ext cx="2431536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31" y="231327"/>
            <a:ext cx="2431500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7" y="2067905"/>
            <a:ext cx="2689348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5" y="2061986"/>
            <a:ext cx="2698311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12192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91462" y="2051009"/>
            <a:ext cx="769902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5020585"/>
            <a:ext cx="7699023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/>
          <p:nvPr/>
        </p:nvSpPr>
        <p:spPr>
          <a:xfrm>
            <a:off x="11503025" y="660016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6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578BC-BB18-42C1-A2C3-23CB0CDD1115}"/>
              </a:ext>
            </a:extLst>
          </p:cNvPr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929FC-6D37-4796-81EE-243F5DE93482}"/>
              </a:ext>
            </a:extLst>
          </p:cNvPr>
          <p:cNvSpPr/>
          <p:nvPr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1DCD3A-EEA9-46F4-BC19-85B31ED1E1B0}"/>
              </a:ext>
            </a:extLst>
          </p:cNvPr>
          <p:cNvSpPr txBox="1"/>
          <p:nvPr/>
        </p:nvSpPr>
        <p:spPr>
          <a:xfrm>
            <a:off x="487685" y="6309360"/>
            <a:ext cx="1121663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7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47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45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2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4B1D-7E70-4DBF-845F-CF2E7B0C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678" y="6653900"/>
            <a:ext cx="10285097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pPr algn="l"/>
            <a:endParaRPr lang="en-US" alt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CF91680-BBF3-46D4-B12B-9EEAB8762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723" r:id="rId3"/>
    <p:sldLayoutId id="2147483763" r:id="rId4"/>
    <p:sldLayoutId id="2147483764" r:id="rId5"/>
    <p:sldLayoutId id="2147483777" r:id="rId6"/>
  </p:sldLayoutIdLst>
  <p:transition/>
  <p:hf hdr="0" ftr="0" dt="0"/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799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47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45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46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4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4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2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7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6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5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3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696383" y="6603332"/>
            <a:ext cx="10659535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>
                <a:latin typeface="Arial" panose="020B0604020202020204" pitchFamily="34" charset="0"/>
                <a:cs typeface="Arial" panose="020B0604020202020204" pitchFamily="34" charset="0"/>
              </a:rPr>
              <a:t>NCDHHS, DMHDDSUS | State Consumer and Family Advisory Committee | November 8, 2023</a:t>
            </a:r>
          </a:p>
          <a:p>
            <a:endParaRPr lang="en-US" sz="9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11503025" y="660015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4C84B-E096-CFF0-8F8B-E962E72D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628C-17FB-4455-A784-521401DD2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69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11503025" y="660016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6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578BC-BB18-42C1-A2C3-23CB0CDD1115}"/>
              </a:ext>
            </a:extLst>
          </p:cNvPr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929FC-6D37-4796-81EE-243F5DE93482}"/>
              </a:ext>
            </a:extLst>
          </p:cNvPr>
          <p:cNvSpPr/>
          <p:nvPr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1DCD3A-EEA9-46F4-BC19-85B31ED1E1B0}"/>
              </a:ext>
            </a:extLst>
          </p:cNvPr>
          <p:cNvSpPr txBox="1">
            <a:spLocks/>
          </p:cNvSpPr>
          <p:nvPr/>
        </p:nvSpPr>
        <p:spPr>
          <a:xfrm>
            <a:off x="487685" y="6309360"/>
            <a:ext cx="1121663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79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47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45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2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4B1D-7E70-4DBF-845F-CF2E7B0C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678" y="6653900"/>
            <a:ext cx="10285097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pPr algn="l"/>
            <a:endParaRPr lang="en-US" alt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CF91680-BBF3-46D4-B12B-9EEAB8762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hdr="0" ftr="0" dt="0"/>
  <p:txStyles>
    <p:titleStyle>
      <a:lvl1pPr algn="l" defTabSz="514349" rtl="0" eaLnBrk="1" latinLnBrk="0" hangingPunct="1">
        <a:lnSpc>
          <a:spcPct val="90000"/>
        </a:lnSpc>
        <a:spcBef>
          <a:spcPct val="0"/>
        </a:spcBef>
        <a:buNone/>
        <a:defRPr sz="24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indent="-128588" algn="l" defTabSz="51434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385761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36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110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84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60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3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8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2" indent="-128588" algn="l" defTabSz="51434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9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3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7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2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6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1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5" algn="l" defTabSz="51434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A1DF9-DA01-A35E-B1CE-A9F89990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DA23-2C4F-A71F-76EA-06D818A0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31FF5-0C0A-D544-D7E9-28D19839F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A124-B38A-4B15-2852-419AD2A47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6970-75D8-8199-5093-C50A185C5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/>
          <p:nvPr/>
        </p:nvSpPr>
        <p:spPr>
          <a:xfrm>
            <a:off x="11503025" y="6600168"/>
            <a:ext cx="541867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6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578BC-BB18-42C1-A2C3-23CB0CDD1115}"/>
              </a:ext>
            </a:extLst>
          </p:cNvPr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929FC-6D37-4796-81EE-243F5DE93482}"/>
              </a:ext>
            </a:extLst>
          </p:cNvPr>
          <p:cNvSpPr/>
          <p:nvPr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1DCD3A-EEA9-46F4-BC19-85B31ED1E1B0}"/>
              </a:ext>
            </a:extLst>
          </p:cNvPr>
          <p:cNvSpPr txBox="1"/>
          <p:nvPr/>
        </p:nvSpPr>
        <p:spPr>
          <a:xfrm>
            <a:off x="487685" y="6309360"/>
            <a:ext cx="1121663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799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47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45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2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4B1D-7E70-4DBF-845F-CF2E7B0C5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678" y="6653900"/>
            <a:ext cx="10285097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pPr algn="l"/>
            <a:endParaRPr lang="en-US" alt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CF91680-BBF3-46D4-B12B-9EEAB8762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lvl1pPr algn="ctr">
              <a:defRPr lang="en-US" sz="750" smtClean="0">
                <a:solidFill>
                  <a:schemeClr val="bg1"/>
                </a:solidFill>
              </a:defRPr>
            </a:lvl1pPr>
          </a:lstStyle>
          <a:p>
            <a:fld id="{6589A81A-1D71-4078-84B8-1F7FE28A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ransition/>
  <p:hf hdr="0" ftr="0" dt="0"/>
  <p:txStyles>
    <p:titleStyle>
      <a:lvl1pPr algn="l" defTabSz="685799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799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48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47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45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46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4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4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2" indent="-171450" algn="l" defTabSz="6857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9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7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6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5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5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3" algn="l" defTabSz="68579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https://cmjcenter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governor.nc.gov/news/press-releases/2024/01/29/governor-cooper-issues-historic-executive-order-directing-whole-government-coordination-improv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0.svg"/><Relationship Id="rId7" Type="http://schemas.openxmlformats.org/officeDocument/2006/relationships/image" Target="../media/image1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54.svg"/><Relationship Id="rId4" Type="http://schemas.openxmlformats.org/officeDocument/2006/relationships/image" Target="../media/image18.sv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8.svg"/><Relationship Id="rId11" Type="http://schemas.openxmlformats.org/officeDocument/2006/relationships/image" Target="../media/image49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6.svg"/><Relationship Id="rId7" Type="http://schemas.openxmlformats.org/officeDocument/2006/relationships/image" Target="../media/image5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png"/><Relationship Id="rId11" Type="http://schemas.openxmlformats.org/officeDocument/2006/relationships/image" Target="../media/image40.svg"/><Relationship Id="rId5" Type="http://schemas.openxmlformats.org/officeDocument/2006/relationships/image" Target="../media/image18.sv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6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ncdhhs.gov/divisions/mental-health-developmental-disabilities-and-substance-use-services/crisis-services/988-suicide-crisis-lifeline" TargetMode="External"/><Relationship Id="rId7" Type="http://schemas.openxmlformats.org/officeDocument/2006/relationships/hyperlink" Target="https://naminc.org/resou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samhsa.gov/resource-search/988" TargetMode="External"/><Relationship Id="rId5" Type="http://schemas.openxmlformats.org/officeDocument/2006/relationships/hyperlink" Target="https://www.samhsa.gov/mental-health-awareness-month/toolkit" TargetMode="External"/><Relationship Id="rId4" Type="http://schemas.openxmlformats.org/officeDocument/2006/relationships/hyperlink" Target="https://mhanational.org/mental-health-month/2024-toolkit-download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DD168B-FF95-D6B3-F63C-27A78BAC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Justice External Advisory Committee Meeting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C6025-4FAB-63EC-DDF6-309930A68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b">
            <a:noAutofit/>
          </a:bodyPr>
          <a:lstStyle/>
          <a:p>
            <a:r>
              <a:rPr lang="en-US" b="0">
                <a:latin typeface="Arial"/>
                <a:cs typeface="Arial"/>
              </a:rPr>
              <a:t>5/14/2024</a:t>
            </a:r>
            <a:endParaRPr lang="en-US"/>
          </a:p>
          <a:p>
            <a:r>
              <a:rPr lang="en-US" sz="1800" b="0">
                <a:latin typeface="Arial"/>
                <a:cs typeface="Arial"/>
              </a:rPr>
              <a:t>11:00 am-12:00 pm</a:t>
            </a:r>
          </a:p>
        </p:txBody>
      </p:sp>
    </p:spTree>
    <p:extLst>
      <p:ext uri="{BB962C8B-B14F-4D97-AF65-F5344CB8AC3E}">
        <p14:creationId xmlns:p14="http://schemas.microsoft.com/office/powerpoint/2010/main" val="177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65954C-4E78-4444-85C8-00997C5D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4054"/>
            <a:ext cx="12192000" cy="548640"/>
          </a:xfrm>
        </p:spPr>
        <p:txBody>
          <a:bodyPr/>
          <a:lstStyle/>
          <a:p>
            <a:pPr algn="ctr"/>
            <a:r>
              <a:rPr lang="en-US"/>
              <a:t>Background: Guiding Principles for Identifying Investments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3789D-553F-ABD5-372F-87BC4D3F6CB0}"/>
              </a:ext>
            </a:extLst>
          </p:cNvPr>
          <p:cNvSpPr txBox="1"/>
          <p:nvPr/>
        </p:nvSpPr>
        <p:spPr>
          <a:xfrm>
            <a:off x="5151190" y="3274329"/>
            <a:ext cx="2057400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  <a:p>
            <a:endParaRPr lang="en-US" sz="135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24C7638-B157-8BA4-1A29-82B2B4DB2965}"/>
              </a:ext>
            </a:extLst>
          </p:cNvPr>
          <p:cNvGraphicFramePr/>
          <p:nvPr/>
        </p:nvGraphicFramePr>
        <p:xfrm>
          <a:off x="345648" y="1272718"/>
          <a:ext cx="11500701" cy="483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Business Growth with solid fill">
            <a:extLst>
              <a:ext uri="{FF2B5EF4-FFF2-40B4-BE49-F238E27FC236}">
                <a16:creationId xmlns:a16="http://schemas.microsoft.com/office/drawing/2014/main" id="{DE3227BD-D5A1-7E69-4DF3-75A14335E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0700" y="1562100"/>
            <a:ext cx="914400" cy="914400"/>
          </a:xfrm>
          <a:prstGeom prst="rect">
            <a:avLst/>
          </a:prstGeom>
        </p:spPr>
      </p:pic>
      <p:pic>
        <p:nvPicPr>
          <p:cNvPr id="8" name="Graphic 7" descr="Folder Search with solid fill">
            <a:extLst>
              <a:ext uri="{FF2B5EF4-FFF2-40B4-BE49-F238E27FC236}">
                <a16:creationId xmlns:a16="http://schemas.microsoft.com/office/drawing/2014/main" id="{F6965F42-1EFE-893F-80D3-9BEC591BD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0370" y="1562100"/>
            <a:ext cx="914400" cy="914400"/>
          </a:xfrm>
          <a:prstGeom prst="rect">
            <a:avLst/>
          </a:prstGeom>
        </p:spPr>
      </p:pic>
      <p:pic>
        <p:nvPicPr>
          <p:cNvPr id="15" name="Graphic 14" descr="Clipboard Checked with solid fill">
            <a:extLst>
              <a:ext uri="{FF2B5EF4-FFF2-40B4-BE49-F238E27FC236}">
                <a16:creationId xmlns:a16="http://schemas.microsoft.com/office/drawing/2014/main" id="{7B127D96-D57D-0C81-6550-6149AD42F3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27597" y="4099706"/>
            <a:ext cx="914400" cy="914400"/>
          </a:xfrm>
          <a:prstGeom prst="rect">
            <a:avLst/>
          </a:prstGeom>
        </p:spPr>
      </p:pic>
      <p:pic>
        <p:nvPicPr>
          <p:cNvPr id="17" name="Graphic 16" descr="Lights On with solid fill">
            <a:extLst>
              <a:ext uri="{FF2B5EF4-FFF2-40B4-BE49-F238E27FC236}">
                <a16:creationId xmlns:a16="http://schemas.microsoft.com/office/drawing/2014/main" id="{8141AC11-B500-7A0C-D9C4-983ECD01C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50005" y="4099706"/>
            <a:ext cx="914400" cy="914400"/>
          </a:xfrm>
          <a:prstGeom prst="rect">
            <a:avLst/>
          </a:prstGeom>
        </p:spPr>
      </p:pic>
      <p:pic>
        <p:nvPicPr>
          <p:cNvPr id="18" name="Graphic 17" descr="Map with pin with solid fill">
            <a:extLst>
              <a:ext uri="{FF2B5EF4-FFF2-40B4-BE49-F238E27FC236}">
                <a16:creationId xmlns:a16="http://schemas.microsoft.com/office/drawing/2014/main" id="{90E1AA80-46FA-91B8-3CD3-FEF766D903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52520" y="1562100"/>
            <a:ext cx="914400" cy="914400"/>
          </a:xfrm>
          <a:prstGeom prst="rect">
            <a:avLst/>
          </a:prstGeom>
        </p:spPr>
      </p:pic>
      <p:pic>
        <p:nvPicPr>
          <p:cNvPr id="20" name="Graphic 19" descr="Group of men with solid fill">
            <a:extLst>
              <a:ext uri="{FF2B5EF4-FFF2-40B4-BE49-F238E27FC236}">
                <a16:creationId xmlns:a16="http://schemas.microsoft.com/office/drawing/2014/main" id="{D95C9179-40A7-5E2F-79FA-DB5701249F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30041" y="1562100"/>
            <a:ext cx="914400" cy="914400"/>
          </a:xfrm>
          <a:prstGeom prst="rect">
            <a:avLst/>
          </a:prstGeom>
        </p:spPr>
      </p:pic>
      <p:pic>
        <p:nvPicPr>
          <p:cNvPr id="22" name="Graphic 21" descr="Money with solid fill">
            <a:extLst>
              <a:ext uri="{FF2B5EF4-FFF2-40B4-BE49-F238E27FC236}">
                <a16:creationId xmlns:a16="http://schemas.microsoft.com/office/drawing/2014/main" id="{313CA0C3-3958-9D44-A476-2869C3001A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8799" y="4099706"/>
            <a:ext cx="914400" cy="9144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4B05BAF-BBC1-7571-34A7-834786773A0A}"/>
              </a:ext>
            </a:extLst>
          </p:cNvPr>
          <p:cNvSpPr txBox="1">
            <a:spLocks/>
          </p:cNvSpPr>
          <p:nvPr/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6589A81A-1D71-4078-84B8-1F7FE28A044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979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D6535CE-457E-FB33-D7A0-4F714DA374FB}"/>
              </a:ext>
            </a:extLst>
          </p:cNvPr>
          <p:cNvGrpSpPr/>
          <p:nvPr/>
        </p:nvGrpSpPr>
        <p:grpSpPr>
          <a:xfrm>
            <a:off x="1931710" y="1892567"/>
            <a:ext cx="8916320" cy="3014510"/>
            <a:chOff x="227944" y="3249825"/>
            <a:chExt cx="4449179" cy="1794932"/>
          </a:xfrm>
          <a:solidFill>
            <a:schemeClr val="tx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C28633-5285-5BDE-41EF-B263785BEDAA}"/>
                </a:ext>
              </a:extLst>
            </p:cNvPr>
            <p:cNvSpPr/>
            <p:nvPr/>
          </p:nvSpPr>
          <p:spPr>
            <a:xfrm>
              <a:off x="623283" y="3303385"/>
              <a:ext cx="4053840" cy="655128"/>
            </a:xfrm>
            <a:custGeom>
              <a:avLst/>
              <a:gdLst>
                <a:gd name="connsiteX0" fmla="*/ 0 w 4053840"/>
                <a:gd name="connsiteY0" fmla="*/ 0 h 655126"/>
                <a:gd name="connsiteX1" fmla="*/ 3726277 w 4053840"/>
                <a:gd name="connsiteY1" fmla="*/ 0 h 655126"/>
                <a:gd name="connsiteX2" fmla="*/ 4053840 w 4053840"/>
                <a:gd name="connsiteY2" fmla="*/ 327563 h 655126"/>
                <a:gd name="connsiteX3" fmla="*/ 3726277 w 4053840"/>
                <a:gd name="connsiteY3" fmla="*/ 655126 h 655126"/>
                <a:gd name="connsiteX4" fmla="*/ 0 w 4053840"/>
                <a:gd name="connsiteY4" fmla="*/ 655126 h 655126"/>
                <a:gd name="connsiteX5" fmla="*/ 0 w 4053840"/>
                <a:gd name="connsiteY5" fmla="*/ 0 h 6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655126">
                  <a:moveTo>
                    <a:pt x="4053840" y="655125"/>
                  </a:moveTo>
                  <a:lnTo>
                    <a:pt x="327563" y="655125"/>
                  </a:lnTo>
                  <a:lnTo>
                    <a:pt x="0" y="327563"/>
                  </a:lnTo>
                  <a:lnTo>
                    <a:pt x="327563" y="1"/>
                  </a:lnTo>
                  <a:lnTo>
                    <a:pt x="4053840" y="1"/>
                  </a:lnTo>
                  <a:lnTo>
                    <a:pt x="4053840" y="65512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74" tIns="64771" rIns="120904" bIns="64771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spc="-30">
                  <a:solidFill>
                    <a:schemeClr val="bg1"/>
                  </a:solidFill>
                  <a:cs typeface="Calibri"/>
                </a:rPr>
                <a:t>Increase Support for Juvenile Justice Behavioral Health (JJBH) Partnerships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0B7701-357B-8083-5896-67507497F860}"/>
                </a:ext>
              </a:extLst>
            </p:cNvPr>
            <p:cNvSpPr/>
            <p:nvPr/>
          </p:nvSpPr>
          <p:spPr>
            <a:xfrm>
              <a:off x="227944" y="3249825"/>
              <a:ext cx="638791" cy="76224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4A4110-F991-8F8D-32D5-96FFBD608ABB}"/>
                </a:ext>
              </a:extLst>
            </p:cNvPr>
            <p:cNvSpPr/>
            <p:nvPr/>
          </p:nvSpPr>
          <p:spPr>
            <a:xfrm>
              <a:off x="623283" y="4337708"/>
              <a:ext cx="4053840" cy="655126"/>
            </a:xfrm>
            <a:custGeom>
              <a:avLst/>
              <a:gdLst>
                <a:gd name="connsiteX0" fmla="*/ 0 w 4053840"/>
                <a:gd name="connsiteY0" fmla="*/ 0 h 655126"/>
                <a:gd name="connsiteX1" fmla="*/ 3726277 w 4053840"/>
                <a:gd name="connsiteY1" fmla="*/ 0 h 655126"/>
                <a:gd name="connsiteX2" fmla="*/ 4053840 w 4053840"/>
                <a:gd name="connsiteY2" fmla="*/ 327563 h 655126"/>
                <a:gd name="connsiteX3" fmla="*/ 3726277 w 4053840"/>
                <a:gd name="connsiteY3" fmla="*/ 655126 h 655126"/>
                <a:gd name="connsiteX4" fmla="*/ 0 w 4053840"/>
                <a:gd name="connsiteY4" fmla="*/ 655126 h 655126"/>
                <a:gd name="connsiteX5" fmla="*/ 0 w 4053840"/>
                <a:gd name="connsiteY5" fmla="*/ 0 h 6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655126">
                  <a:moveTo>
                    <a:pt x="4053840" y="655125"/>
                  </a:moveTo>
                  <a:lnTo>
                    <a:pt x="327563" y="655125"/>
                  </a:lnTo>
                  <a:lnTo>
                    <a:pt x="0" y="327563"/>
                  </a:lnTo>
                  <a:lnTo>
                    <a:pt x="327563" y="1"/>
                  </a:lnTo>
                  <a:lnTo>
                    <a:pt x="4053840" y="1"/>
                  </a:lnTo>
                  <a:lnTo>
                    <a:pt x="4053840" y="65512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74" tIns="64770" rIns="120904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spc="-30">
                  <a:solidFill>
                    <a:schemeClr val="bg1"/>
                  </a:solidFill>
                  <a:cs typeface="Calibri"/>
                </a:rPr>
                <a:t>Expansion of NC S.A.F.E. (Secure All Firearms Effectively) 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17FC93-9A93-6CCC-58A5-A2FF54DEEE8E}"/>
                </a:ext>
              </a:extLst>
            </p:cNvPr>
            <p:cNvSpPr/>
            <p:nvPr/>
          </p:nvSpPr>
          <p:spPr>
            <a:xfrm>
              <a:off x="227944" y="4282511"/>
              <a:ext cx="638791" cy="76224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3" name="Graphic 12" descr="Safe with solid fill">
            <a:extLst>
              <a:ext uri="{FF2B5EF4-FFF2-40B4-BE49-F238E27FC236}">
                <a16:creationId xmlns:a16="http://schemas.microsoft.com/office/drawing/2014/main" id="{EC527A1B-6299-5E3A-E5E2-5C5EE65B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317" y="3842525"/>
            <a:ext cx="848946" cy="848946"/>
          </a:xfrm>
          <a:prstGeom prst="rect">
            <a:avLst/>
          </a:prstGeom>
        </p:spPr>
      </p:pic>
      <p:pic>
        <p:nvPicPr>
          <p:cNvPr id="6" name="Graphic 5" descr="Social network with solid fill">
            <a:extLst>
              <a:ext uri="{FF2B5EF4-FFF2-40B4-BE49-F238E27FC236}">
                <a16:creationId xmlns:a16="http://schemas.microsoft.com/office/drawing/2014/main" id="{FD8404FA-E68D-B531-E1BF-1C7EAA40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187" y="2053975"/>
            <a:ext cx="9144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75A409-5F8C-183C-AB19-BB39C70A99E2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Year 1 Investments: Strengthening Services and Supports for Justice-Involved Youth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3D5D003-3574-F865-881A-09412B58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28B9F-B32A-2E69-CADA-C62235C2A509}"/>
              </a:ext>
            </a:extLst>
          </p:cNvPr>
          <p:cNvSpPr txBox="1"/>
          <p:nvPr/>
        </p:nvSpPr>
        <p:spPr>
          <a:xfrm>
            <a:off x="3488320" y="4961525"/>
            <a:ext cx="715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Supports an awareness and education initiative to promote safe storage of firearms.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05756-5F97-6414-6793-D07683279FD9}"/>
              </a:ext>
            </a:extLst>
          </p:cNvPr>
          <p:cNvSpPr txBox="1"/>
          <p:nvPr/>
        </p:nvSpPr>
        <p:spPr>
          <a:xfrm>
            <a:off x="3488320" y="3144814"/>
            <a:ext cx="715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Provides funding for screening, assessment, and treatment services with a focus on the high rate of justice-involved youth in need of substance use services.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25007-F02C-B52B-8E4D-28D722CC0023}"/>
              </a:ext>
            </a:extLst>
          </p:cNvPr>
          <p:cNvSpPr/>
          <p:nvPr/>
        </p:nvSpPr>
        <p:spPr>
          <a:xfrm>
            <a:off x="0" y="6568176"/>
            <a:ext cx="12192000" cy="289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4906E-5C2D-A769-F36C-0DCD44EFDE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7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A0C7-E9E1-3DD1-44DA-A8A448CFEB89}"/>
              </a:ext>
            </a:extLst>
          </p:cNvPr>
          <p:cNvSpPr txBox="1">
            <a:spLocks/>
          </p:cNvSpPr>
          <p:nvPr/>
        </p:nvSpPr>
        <p:spPr>
          <a:xfrm>
            <a:off x="354636" y="569692"/>
            <a:ext cx="11482727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Year 1 Investments: Strengthening Services and Supports for Justice-Involved Youth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C3A4A-DBB9-A2A7-1956-7F1FE8DF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02831-E0DD-BCAC-9012-7B820DA1C468}"/>
              </a:ext>
            </a:extLst>
          </p:cNvPr>
          <p:cNvSpPr/>
          <p:nvPr/>
        </p:nvSpPr>
        <p:spPr>
          <a:xfrm>
            <a:off x="0" y="6455604"/>
            <a:ext cx="12192000" cy="4023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Credible Messengers Justice Center</a:t>
            </a: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49C55-4942-A5B8-85C7-032DFC93A336}"/>
              </a:ext>
            </a:extLst>
          </p:cNvPr>
          <p:cNvGrpSpPr/>
          <p:nvPr/>
        </p:nvGrpSpPr>
        <p:grpSpPr>
          <a:xfrm>
            <a:off x="1413234" y="1820806"/>
            <a:ext cx="8878612" cy="1280161"/>
            <a:chOff x="246760" y="2239954"/>
            <a:chExt cx="4430363" cy="76224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0F98BEE-DA07-C6A9-2D9D-428B9A15C8DC}"/>
                </a:ext>
              </a:extLst>
            </p:cNvPr>
            <p:cNvSpPr/>
            <p:nvPr/>
          </p:nvSpPr>
          <p:spPr>
            <a:xfrm>
              <a:off x="623283" y="2293514"/>
              <a:ext cx="4053840" cy="655128"/>
            </a:xfrm>
            <a:custGeom>
              <a:avLst/>
              <a:gdLst>
                <a:gd name="connsiteX0" fmla="*/ 0 w 4053840"/>
                <a:gd name="connsiteY0" fmla="*/ 0 h 655126"/>
                <a:gd name="connsiteX1" fmla="*/ 3726277 w 4053840"/>
                <a:gd name="connsiteY1" fmla="*/ 0 h 655126"/>
                <a:gd name="connsiteX2" fmla="*/ 4053840 w 4053840"/>
                <a:gd name="connsiteY2" fmla="*/ 327563 h 655126"/>
                <a:gd name="connsiteX3" fmla="*/ 3726277 w 4053840"/>
                <a:gd name="connsiteY3" fmla="*/ 655126 h 655126"/>
                <a:gd name="connsiteX4" fmla="*/ 0 w 4053840"/>
                <a:gd name="connsiteY4" fmla="*/ 655126 h 655126"/>
                <a:gd name="connsiteX5" fmla="*/ 0 w 4053840"/>
                <a:gd name="connsiteY5" fmla="*/ 0 h 6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655126">
                  <a:moveTo>
                    <a:pt x="4053840" y="655125"/>
                  </a:moveTo>
                  <a:lnTo>
                    <a:pt x="327563" y="655125"/>
                  </a:lnTo>
                  <a:lnTo>
                    <a:pt x="0" y="327563"/>
                  </a:lnTo>
                  <a:lnTo>
                    <a:pt x="327563" y="1"/>
                  </a:lnTo>
                  <a:lnTo>
                    <a:pt x="4053840" y="1"/>
                  </a:lnTo>
                  <a:lnTo>
                    <a:pt x="4053840" y="65512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74" tIns="64771" rIns="120904" bIns="64771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solidFill>
                    <a:schemeClr val="bg1"/>
                  </a:solidFill>
                  <a:cs typeface="Calibri"/>
                </a:rPr>
                <a:t>Fund, Recruit, and Train Credible Messengers 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7EFC0D-B82A-B809-056A-CF545C977DAF}"/>
                </a:ext>
              </a:extLst>
            </p:cNvPr>
            <p:cNvSpPr/>
            <p:nvPr/>
          </p:nvSpPr>
          <p:spPr>
            <a:xfrm>
              <a:off x="246760" y="2239954"/>
              <a:ext cx="638791" cy="76224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97B87DE-6488-3555-4F00-20240C62BDBB}"/>
              </a:ext>
            </a:extLst>
          </p:cNvPr>
          <p:cNvSpPr/>
          <p:nvPr/>
        </p:nvSpPr>
        <p:spPr>
          <a:xfrm>
            <a:off x="1045005" y="3557770"/>
            <a:ext cx="4777891" cy="228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>
                <a:solidFill>
                  <a:schemeClr val="tx1"/>
                </a:solidFill>
                <a:cs typeface="Arial"/>
              </a:rPr>
              <a:t>Credible Messengers Model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>
                <a:solidFill>
                  <a:schemeClr val="tx1"/>
                </a:solidFill>
                <a:cs typeface="Arial"/>
              </a:rPr>
              <a:t>J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ustice</a:t>
            </a:r>
            <a:r>
              <a:rPr lang="en-US" sz="1500">
                <a:solidFill>
                  <a:schemeClr val="tx1"/>
                </a:solidFill>
                <a:cs typeface="Arial"/>
              </a:rPr>
              <a:t>-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involved youth who have a higher risk of recidivism are matched with specially trained adults with relevant life experiences (often previously incarcerated, Returned Citizens) called</a:t>
            </a: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 Credible Messengers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, who help motivate the most at-risk young people to successfully challenge and transform thinking, attitudes and actions.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F36E8-3AC3-491D-C8BC-265299DFA603}"/>
              </a:ext>
            </a:extLst>
          </p:cNvPr>
          <p:cNvSpPr/>
          <p:nvPr/>
        </p:nvSpPr>
        <p:spPr>
          <a:xfrm>
            <a:off x="6229822" y="3559970"/>
            <a:ext cx="5023009" cy="228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>
                <a:solidFill>
                  <a:schemeClr val="tx1"/>
                </a:solidFill>
                <a:cs typeface="Arial"/>
              </a:rPr>
              <a:t>Credible Messenger Roles and Responsibilities: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>
                <a:solidFill>
                  <a:schemeClr val="tx1"/>
                </a:solidFill>
                <a:effectLst/>
              </a:rPr>
              <a:t>Forming trusted relationships with youth</a:t>
            </a:r>
            <a:endParaRPr lang="en-US" sz="150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>
                <a:solidFill>
                  <a:schemeClr val="tx1"/>
                </a:solidFill>
                <a:effectLst/>
              </a:rPr>
              <a:t>Providing mentoring sessions</a:t>
            </a:r>
            <a:endParaRPr lang="en-US" sz="150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>
                <a:solidFill>
                  <a:schemeClr val="tx1"/>
                </a:solidFill>
                <a:effectLst/>
              </a:rPr>
              <a:t>Facilitating restorative focused group activities</a:t>
            </a:r>
            <a:endParaRPr lang="en-US" sz="1500">
              <a:solidFill>
                <a:schemeClr val="tx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>
                <a:solidFill>
                  <a:schemeClr val="tx1"/>
                </a:solidFill>
                <a:effectLst/>
              </a:rPr>
              <a:t>Monitoring and providing support for educational, vocational, personal development, life enhancement activities, life coaching and co-navigation. 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67F6-F8B9-DCFE-0839-04F2E58882BE}"/>
              </a:ext>
            </a:extLst>
          </p:cNvPr>
          <p:cNvSpPr>
            <a:spLocks noChangeAspect="1"/>
          </p:cNvSpPr>
          <p:nvPr/>
        </p:nvSpPr>
        <p:spPr>
          <a:xfrm>
            <a:off x="5964503" y="3357217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3" name="Graphic 2" descr="Boardroom with solid fill">
            <a:extLst>
              <a:ext uri="{FF2B5EF4-FFF2-40B4-BE49-F238E27FC236}">
                <a16:creationId xmlns:a16="http://schemas.microsoft.com/office/drawing/2014/main" id="{F65323FD-9523-8FE6-9FE4-B8B50CF47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9388" y="1976960"/>
            <a:ext cx="967852" cy="9678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1B9490-0F57-A02E-D315-7695ECA6E744}"/>
              </a:ext>
            </a:extLst>
          </p:cNvPr>
          <p:cNvSpPr>
            <a:spLocks noChangeAspect="1"/>
          </p:cNvSpPr>
          <p:nvPr/>
        </p:nvSpPr>
        <p:spPr>
          <a:xfrm>
            <a:off x="676175" y="3283630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13" name="Graphic 12" descr="Female Profile with solid fill">
            <a:extLst>
              <a:ext uri="{FF2B5EF4-FFF2-40B4-BE49-F238E27FC236}">
                <a16:creationId xmlns:a16="http://schemas.microsoft.com/office/drawing/2014/main" id="{BF7D9AFA-3222-B217-5286-EDE5EEAC0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8074" y="3410788"/>
            <a:ext cx="478545" cy="478545"/>
          </a:xfrm>
          <a:prstGeom prst="rect">
            <a:avLst/>
          </a:prstGeom>
        </p:spPr>
      </p:pic>
      <p:pic>
        <p:nvPicPr>
          <p:cNvPr id="12" name="Graphic 11" descr="First aid kit with solid fill">
            <a:extLst>
              <a:ext uri="{FF2B5EF4-FFF2-40B4-BE49-F238E27FC236}">
                <a16:creationId xmlns:a16="http://schemas.microsoft.com/office/drawing/2014/main" id="{09F1A4BE-096A-5437-787B-568B49B33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419" y="3357217"/>
            <a:ext cx="457200" cy="4572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32521A-6745-B388-0644-D9FDBF2CC3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3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ED8F-0104-F798-ADA7-2000CB667AA5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Year 1 Investments: Deflecting/Diverting from the Justice System to Community-Based Treatment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78285D-D2FB-8AFB-0DD2-6F9F900C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B30F47-2026-F30B-FB08-17E2003BA05D}"/>
              </a:ext>
            </a:extLst>
          </p:cNvPr>
          <p:cNvGraphicFramePr>
            <a:graphicFrameLocks noGrp="1"/>
          </p:cNvGraphicFramePr>
          <p:nvPr/>
        </p:nvGraphicFramePr>
        <p:xfrm>
          <a:off x="269651" y="1717318"/>
          <a:ext cx="6237028" cy="4531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600">
                  <a:extLst>
                    <a:ext uri="{9D8B030D-6E8A-4147-A177-3AD203B41FA5}">
                      <a16:colId xmlns:a16="http://schemas.microsoft.com/office/drawing/2014/main" val="1627975943"/>
                    </a:ext>
                  </a:extLst>
                </a:gridCol>
                <a:gridCol w="4506428">
                  <a:extLst>
                    <a:ext uri="{9D8B030D-6E8A-4147-A177-3AD203B41FA5}">
                      <a16:colId xmlns:a16="http://schemas.microsoft.com/office/drawing/2014/main" val="1581473153"/>
                    </a:ext>
                  </a:extLst>
                </a:gridCol>
              </a:tblGrid>
              <a:tr h="318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</a:rPr>
                        <a:t>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</a:rPr>
                        <a:t>Investment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30672"/>
                  </a:ext>
                </a:extLst>
              </a:tr>
              <a:tr h="154020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+mn-lt"/>
                        </a:rPr>
                        <a:t>Deflection and Diversion Programs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Funds capacity-building support to programs, based on geographic area and population of focus (i.e.,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mental illness (SMI)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, substance use disorder (SUD), HMP]. </a:t>
                      </a:r>
                    </a:p>
                    <a:p>
                      <a:pPr marL="285750" marR="0" lvl="0" indent="-285750" algn="l" defTabSz="685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Example: Law Enforcement Assisted Diversion (LEAD) programs.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52364"/>
                  </a:ext>
                </a:extLst>
              </a:tr>
              <a:tr h="1331366">
                <a:tc>
                  <a:txBody>
                    <a:bodyPr/>
                    <a:lstStyle/>
                    <a:p>
                      <a:pPr marL="0" marR="0" lvl="0" indent="0" algn="ctr" defTabSz="685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+mn-lt"/>
                        </a:rPr>
                        <a:t>Forensic Assertive Community Treatment (FACT) Teams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>
                          <a:solidFill>
                            <a:schemeClr val="tx1"/>
                          </a:solidFill>
                          <a:latin typeface="+mn-lt"/>
                        </a:rPr>
                        <a:t>Funds new FACT Teams to meet the needs of individuals with SMI (teams will also support re-entry).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>
                          <a:solidFill>
                            <a:schemeClr val="tx1"/>
                          </a:solidFill>
                          <a:latin typeface="+mn-lt"/>
                        </a:rPr>
                        <a:t>Note: FACT teams also support re-entry for justice-involved individuals. 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85295"/>
                  </a:ext>
                </a:extLst>
              </a:tr>
              <a:tr h="103393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solidFill>
                            <a:schemeClr val="tx1"/>
                          </a:solidFill>
                          <a:latin typeface="+mn-lt"/>
                        </a:rPr>
                        <a:t>Technical Assistance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Funds a </a:t>
                      </a: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point of contact service for communities to share best practices related to improving local responses to justice involved individuals. </a:t>
                      </a: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112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94C8CA-3777-C12B-3139-95A8FF5A54FF}"/>
              </a:ext>
            </a:extLst>
          </p:cNvPr>
          <p:cNvSpPr/>
          <p:nvPr/>
        </p:nvSpPr>
        <p:spPr>
          <a:xfrm>
            <a:off x="0" y="6568176"/>
            <a:ext cx="12192000" cy="289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EE04F3-6148-3E71-30CE-575CA0908D78}"/>
              </a:ext>
            </a:extLst>
          </p:cNvPr>
          <p:cNvSpPr/>
          <p:nvPr/>
        </p:nvSpPr>
        <p:spPr>
          <a:xfrm>
            <a:off x="7026964" y="2130145"/>
            <a:ext cx="4895385" cy="1853056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FACT Team (Hub) 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cts as primary liaison with the justice-involved population.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Provides intensive treatment and wraparound supports. </a:t>
            </a: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BA7A6B-C43F-1771-615C-935AB7A0A37B}"/>
              </a:ext>
            </a:extLst>
          </p:cNvPr>
          <p:cNvSpPr/>
          <p:nvPr/>
        </p:nvSpPr>
        <p:spPr>
          <a:xfrm>
            <a:off x="7026964" y="4343411"/>
            <a:ext cx="4895384" cy="20172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 Team (Spokes) 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>
                <a:ea typeface="Calibri" panose="020F0502020204030204" pitchFamily="34" charset="0"/>
                <a:cs typeface="Times New Roman" panose="02020603050405020304" pitchFamily="18" charset="0"/>
              </a:rPr>
              <a:t>Provides supplemental support to justice-involved individuals.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Receives enhanced training and case review support from the FACT team.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3C9C7A-2205-070D-1088-5AA65CC22DAA}"/>
              </a:ext>
            </a:extLst>
          </p:cNvPr>
          <p:cNvCxnSpPr>
            <a:stCxn id="25" idx="4"/>
            <a:endCxn id="27" idx="0"/>
          </p:cNvCxnSpPr>
          <p:nvPr/>
        </p:nvCxnSpPr>
        <p:spPr>
          <a:xfrm flipH="1">
            <a:off x="9474656" y="3983201"/>
            <a:ext cx="1" cy="360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0E67E3EE-A0A2-679C-4F47-EDB6285698A1}"/>
              </a:ext>
            </a:extLst>
          </p:cNvPr>
          <p:cNvSpPr/>
          <p:nvPr/>
        </p:nvSpPr>
        <p:spPr>
          <a:xfrm>
            <a:off x="6581775" y="1809751"/>
            <a:ext cx="590539" cy="4550890"/>
          </a:xfrm>
          <a:prstGeom prst="leftBrace">
            <a:avLst>
              <a:gd name="adj1" fmla="val 8333"/>
              <a:gd name="adj2" fmla="val 5753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93528-B402-FAB3-55B5-5EDE81A9C8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A0C7-E9E1-3DD1-44DA-A8A448CFEB89}"/>
              </a:ext>
            </a:extLst>
          </p:cNvPr>
          <p:cNvSpPr txBox="1">
            <a:spLocks/>
          </p:cNvSpPr>
          <p:nvPr/>
        </p:nvSpPr>
        <p:spPr>
          <a:xfrm>
            <a:off x="354636" y="569692"/>
            <a:ext cx="11482727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Year 1 Investments: Supporting Justice-Involved Individuals in Jails and Prisons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C3A4A-DBB9-A2A7-1956-7F1FE8DF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02831-E0DD-BCAC-9012-7B820DA1C468}"/>
              </a:ext>
            </a:extLst>
          </p:cNvPr>
          <p:cNvSpPr/>
          <p:nvPr/>
        </p:nvSpPr>
        <p:spPr>
          <a:xfrm>
            <a:off x="0" y="6568176"/>
            <a:ext cx="12192000" cy="289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49C55-4942-A5B8-85C7-032DFC93A336}"/>
              </a:ext>
            </a:extLst>
          </p:cNvPr>
          <p:cNvGrpSpPr/>
          <p:nvPr/>
        </p:nvGrpSpPr>
        <p:grpSpPr>
          <a:xfrm>
            <a:off x="1922521" y="1491761"/>
            <a:ext cx="8859518" cy="1280161"/>
            <a:chOff x="256288" y="2238345"/>
            <a:chExt cx="4420835" cy="76224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0F98BEE-DA07-C6A9-2D9D-428B9A15C8DC}"/>
                </a:ext>
              </a:extLst>
            </p:cNvPr>
            <p:cNvSpPr/>
            <p:nvPr/>
          </p:nvSpPr>
          <p:spPr>
            <a:xfrm>
              <a:off x="623283" y="2293514"/>
              <a:ext cx="4053840" cy="655128"/>
            </a:xfrm>
            <a:custGeom>
              <a:avLst/>
              <a:gdLst>
                <a:gd name="connsiteX0" fmla="*/ 0 w 4053840"/>
                <a:gd name="connsiteY0" fmla="*/ 0 h 655126"/>
                <a:gd name="connsiteX1" fmla="*/ 3726277 w 4053840"/>
                <a:gd name="connsiteY1" fmla="*/ 0 h 655126"/>
                <a:gd name="connsiteX2" fmla="*/ 4053840 w 4053840"/>
                <a:gd name="connsiteY2" fmla="*/ 327563 h 655126"/>
                <a:gd name="connsiteX3" fmla="*/ 3726277 w 4053840"/>
                <a:gd name="connsiteY3" fmla="*/ 655126 h 655126"/>
                <a:gd name="connsiteX4" fmla="*/ 0 w 4053840"/>
                <a:gd name="connsiteY4" fmla="*/ 655126 h 655126"/>
                <a:gd name="connsiteX5" fmla="*/ 0 w 4053840"/>
                <a:gd name="connsiteY5" fmla="*/ 0 h 6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655126">
                  <a:moveTo>
                    <a:pt x="4053840" y="655125"/>
                  </a:moveTo>
                  <a:lnTo>
                    <a:pt x="327563" y="655125"/>
                  </a:lnTo>
                  <a:lnTo>
                    <a:pt x="0" y="327563"/>
                  </a:lnTo>
                  <a:lnTo>
                    <a:pt x="327563" y="1"/>
                  </a:lnTo>
                  <a:lnTo>
                    <a:pt x="4053840" y="1"/>
                  </a:lnTo>
                  <a:lnTo>
                    <a:pt x="4053840" y="65512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74" tIns="64771" rIns="120904" bIns="64771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solidFill>
                    <a:schemeClr val="bg1"/>
                  </a:solidFill>
                  <a:cs typeface="Calibri"/>
                </a:rPr>
                <a:t>Capacity Restoration Expansion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7EFC0D-B82A-B809-056A-CF545C977DAF}"/>
                </a:ext>
              </a:extLst>
            </p:cNvPr>
            <p:cNvSpPr/>
            <p:nvPr/>
          </p:nvSpPr>
          <p:spPr>
            <a:xfrm>
              <a:off x="256288" y="2238345"/>
              <a:ext cx="638791" cy="76224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6" name="Graphic 15" descr="Doctor male with solid fill">
            <a:extLst>
              <a:ext uri="{FF2B5EF4-FFF2-40B4-BE49-F238E27FC236}">
                <a16:creationId xmlns:a16="http://schemas.microsoft.com/office/drawing/2014/main" id="{934A9695-07ED-76DA-FD69-94CAF945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401" y="164694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C7687A-74E6-D56D-C229-F4549F3F6637}"/>
              </a:ext>
            </a:extLst>
          </p:cNvPr>
          <p:cNvSpPr txBox="1"/>
          <p:nvPr/>
        </p:nvSpPr>
        <p:spPr>
          <a:xfrm>
            <a:off x="3629022" y="2710405"/>
            <a:ext cx="715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Expands the Detention Center Capacity Restoration Program (DCCRP) in Mecklenburg to 25 beds. Mecklenburg will accept individuals from surrounding counties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Opens new detention-based programs in Wake and Pitt. </a:t>
            </a:r>
          </a:p>
          <a:p>
            <a:endParaRPr lang="en-US" sz="1600" i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7B87DE-6488-3555-4F00-20240C62BDBB}"/>
              </a:ext>
            </a:extLst>
          </p:cNvPr>
          <p:cNvSpPr/>
          <p:nvPr/>
        </p:nvSpPr>
        <p:spPr>
          <a:xfrm>
            <a:off x="2223582" y="3949313"/>
            <a:ext cx="4777891" cy="2436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Mecklenburg DCCRP has been operational since December 2022.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32 Incapable to Proceed (ITP) defendants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 participated in year one, and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80%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 were restored.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Average restoration time was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45 days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 at a cost of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$400 per day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, which is </a:t>
            </a: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four times faster at 1/5 of the cost of hospitalization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D6453B-DB5D-B403-1BDA-BF3188924083}"/>
              </a:ext>
            </a:extLst>
          </p:cNvPr>
          <p:cNvSpPr>
            <a:spLocks noChangeAspect="1"/>
          </p:cNvSpPr>
          <p:nvPr/>
        </p:nvSpPr>
        <p:spPr>
          <a:xfrm>
            <a:off x="1922522" y="3682679"/>
            <a:ext cx="668100" cy="66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20" name="Picture 19" descr="A green outline of a map&#10;&#10;Description automatically generated">
            <a:extLst>
              <a:ext uri="{FF2B5EF4-FFF2-40B4-BE49-F238E27FC236}">
                <a16:creationId xmlns:a16="http://schemas.microsoft.com/office/drawing/2014/main" id="{B5CEDEC1-B106-6EE4-E297-90FB69A371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43175" r="38567" b="21697"/>
          <a:stretch/>
        </p:blipFill>
        <p:spPr>
          <a:xfrm>
            <a:off x="2059454" y="3769048"/>
            <a:ext cx="394236" cy="4953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9F36E8-3AC3-491D-C8BC-265299DFA603}"/>
              </a:ext>
            </a:extLst>
          </p:cNvPr>
          <p:cNvSpPr/>
          <p:nvPr/>
        </p:nvSpPr>
        <p:spPr>
          <a:xfrm>
            <a:off x="7302533" y="3947802"/>
            <a:ext cx="3479506" cy="9507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Wake County DCCRP will launch in summer 2024 and serve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10 participants.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83577C-7560-0C3B-36EA-3663CA1922EF}"/>
              </a:ext>
            </a:extLst>
          </p:cNvPr>
          <p:cNvSpPr/>
          <p:nvPr/>
        </p:nvSpPr>
        <p:spPr>
          <a:xfrm>
            <a:off x="7302533" y="5234746"/>
            <a:ext cx="3479506" cy="1150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/>
              </a:rPr>
              <a:t>Pitt County DCCRP will launch in fall 2024 and serve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/>
              </a:rPr>
              <a:t>10 participants.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/>
              </a:rPr>
              <a:t>The program model will include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/>
              </a:rPr>
              <a:t>out-of-county participants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/>
              </a:rPr>
              <a:t>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C03621-39B5-6A7D-283E-F435FB179A41}"/>
              </a:ext>
            </a:extLst>
          </p:cNvPr>
          <p:cNvSpPr>
            <a:spLocks noChangeAspect="1"/>
          </p:cNvSpPr>
          <p:nvPr/>
        </p:nvSpPr>
        <p:spPr>
          <a:xfrm>
            <a:off x="7080806" y="3765090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67F6-F8B9-DCFE-0839-04F2E58882BE}"/>
              </a:ext>
            </a:extLst>
          </p:cNvPr>
          <p:cNvSpPr>
            <a:spLocks noChangeAspect="1"/>
          </p:cNvSpPr>
          <p:nvPr/>
        </p:nvSpPr>
        <p:spPr>
          <a:xfrm>
            <a:off x="7080805" y="4979412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pic>
        <p:nvPicPr>
          <p:cNvPr id="25" name="Picture 24" descr="A green outline of a map&#10;&#10;Description automatically generated">
            <a:extLst>
              <a:ext uri="{FF2B5EF4-FFF2-40B4-BE49-F238E27FC236}">
                <a16:creationId xmlns:a16="http://schemas.microsoft.com/office/drawing/2014/main" id="{9DF0E68E-07EA-D4DE-1411-1ED50AD352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5" t="25695" r="19406" b="37361"/>
          <a:stretch/>
        </p:blipFill>
        <p:spPr>
          <a:xfrm>
            <a:off x="7205530" y="3891656"/>
            <a:ext cx="375532" cy="378203"/>
          </a:xfrm>
          <a:prstGeom prst="rect">
            <a:avLst/>
          </a:prstGeom>
        </p:spPr>
      </p:pic>
      <p:pic>
        <p:nvPicPr>
          <p:cNvPr id="26" name="Picture 25" descr="A green hexagon on a white background&#10;&#10;Description automatically generated">
            <a:extLst>
              <a:ext uri="{FF2B5EF4-FFF2-40B4-BE49-F238E27FC236}">
                <a16:creationId xmlns:a16="http://schemas.microsoft.com/office/drawing/2014/main" id="{98ACC5D2-50DE-5BDD-AB9F-051C5B0D1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9" t="45864" r="41748" b="19954"/>
          <a:stretch/>
        </p:blipFill>
        <p:spPr>
          <a:xfrm>
            <a:off x="7205530" y="5110010"/>
            <a:ext cx="315173" cy="344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28F07-1F77-8161-5846-AD23A48B80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140567" y="1745790"/>
            <a:ext cx="547346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b="1" spc="-25">
                <a:cs typeface="Arial"/>
              </a:rPr>
              <a:t>Governor’s </a:t>
            </a:r>
            <a:r>
              <a:rPr lang="en-US" b="1" i="0">
                <a:effectLst/>
              </a:rPr>
              <a:t>Whole-of-Government Reentry </a:t>
            </a:r>
            <a:r>
              <a:rPr lang="en-US" b="1" i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</a:t>
            </a:r>
            <a:endParaRPr lang="en-US" b="1" i="0">
              <a:effectLst/>
            </a:endParaRPr>
          </a:p>
          <a:p>
            <a:pPr marL="12700" algn="ctr">
              <a:spcBef>
                <a:spcPts val="100"/>
              </a:spcBef>
            </a:pPr>
            <a:endParaRPr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1A0C7-E9E1-3DD1-44DA-A8A448CFEB89}"/>
              </a:ext>
            </a:extLst>
          </p:cNvPr>
          <p:cNvSpPr txBox="1">
            <a:spLocks/>
          </p:cNvSpPr>
          <p:nvPr/>
        </p:nvSpPr>
        <p:spPr>
          <a:xfrm>
            <a:off x="354636" y="569692"/>
            <a:ext cx="11482727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Year 1 Investments: Supporting Seamless Re-Entry from the Justice System to Community-Based Treatment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C3A4A-DBB9-A2A7-1956-7F1FE8DF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B5F6B4F-4DC2-762F-6331-1239B4965845}"/>
              </a:ext>
            </a:extLst>
          </p:cNvPr>
          <p:cNvGraphicFramePr>
            <a:graphicFrameLocks noGrp="1"/>
          </p:cNvGraphicFramePr>
          <p:nvPr/>
        </p:nvGraphicFramePr>
        <p:xfrm>
          <a:off x="112168" y="1631490"/>
          <a:ext cx="6250531" cy="4797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8434">
                  <a:extLst>
                    <a:ext uri="{9D8B030D-6E8A-4147-A177-3AD203B41FA5}">
                      <a16:colId xmlns:a16="http://schemas.microsoft.com/office/drawing/2014/main" val="1627975943"/>
                    </a:ext>
                  </a:extLst>
                </a:gridCol>
                <a:gridCol w="4582097">
                  <a:extLst>
                    <a:ext uri="{9D8B030D-6E8A-4147-A177-3AD203B41FA5}">
                      <a16:colId xmlns:a16="http://schemas.microsoft.com/office/drawing/2014/main" val="1581473153"/>
                    </a:ext>
                  </a:extLst>
                </a:gridCol>
              </a:tblGrid>
              <a:tr h="403306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+mn-lt"/>
                        </a:rPr>
                        <a:t>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  <a:latin typeface="+mn-lt"/>
                        </a:rPr>
                        <a:t>Investment 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30672"/>
                  </a:ext>
                </a:extLst>
              </a:tr>
              <a:tr h="2073495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>
                          <a:latin typeface="+mn-lt"/>
                        </a:rPr>
                        <a:t>Re-Entry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+mn-lt"/>
                        </a:rPr>
                        <a:t>Funds capacity-building support to extend select contracts or expand their geographic reach, based on geographic area and population of focus (i.e., SMI, SUD, HMP).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i="1">
                          <a:solidFill>
                            <a:schemeClr val="tx1"/>
                          </a:solidFill>
                          <a:latin typeface="+mn-lt"/>
                        </a:rPr>
                        <a:t>Example: North Carolina Formerly Incarcerated Transition Program (NC FIT) Wellness Program.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52364"/>
                  </a:ext>
                </a:extLst>
              </a:tr>
              <a:tr h="1086116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>
                          <a:solidFill>
                            <a:schemeClr val="tx1"/>
                          </a:solidFill>
                          <a:latin typeface="+mn-lt"/>
                        </a:rPr>
                        <a:t>I/DD and TBI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+mn-lt"/>
                        </a:rPr>
                        <a:t>Funds trainings (virtual and in-person) for Department of Adult Corrections (DAC) staff and, potentially, other justice system partners (e.g., probation and parole officers, local re-entry councils, and judges). </a:t>
                      </a:r>
                      <a:endParaRPr lang="en-US" sz="15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1128"/>
                  </a:ext>
                </a:extLst>
              </a:tr>
              <a:tr h="1086116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>
                          <a:solidFill>
                            <a:schemeClr val="tx1"/>
                          </a:solidFill>
                          <a:latin typeface="+mn-lt"/>
                        </a:rPr>
                        <a:t>DAC-SMI Expansion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Supports the hiring of additional care coordinators and peer support specialists.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Funds housing supports for individuals with SMI.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9589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E02831-E0DD-BCAC-9012-7B820DA1C468}"/>
              </a:ext>
            </a:extLst>
          </p:cNvPr>
          <p:cNvSpPr/>
          <p:nvPr/>
        </p:nvSpPr>
        <p:spPr>
          <a:xfrm>
            <a:off x="0" y="6568176"/>
            <a:ext cx="12192000" cy="289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R="0" lvl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414C2-C949-FE44-143A-6D7DB7A6E3C4}"/>
              </a:ext>
            </a:extLst>
          </p:cNvPr>
          <p:cNvSpPr/>
          <p:nvPr/>
        </p:nvSpPr>
        <p:spPr>
          <a:xfrm>
            <a:off x="7400925" y="2485497"/>
            <a:ext cx="2952750" cy="39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C7022-FD49-F962-8485-4702D8262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1"/>
          <a:stretch/>
        </p:blipFill>
        <p:spPr>
          <a:xfrm>
            <a:off x="7667765" y="2602435"/>
            <a:ext cx="2419350" cy="370947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68151-255C-E8A7-C28F-E3EF62D84C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A0C7-E9E1-3DD1-44DA-A8A448CFEB89}"/>
              </a:ext>
            </a:extLst>
          </p:cNvPr>
          <p:cNvSpPr txBox="1">
            <a:spLocks/>
          </p:cNvSpPr>
          <p:nvPr/>
        </p:nvSpPr>
        <p:spPr>
          <a:xfrm>
            <a:off x="354636" y="569692"/>
            <a:ext cx="11482727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marL="0" marR="0" lvl="0" indent="0" algn="ctr" defTabSz="68579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Year 1 Investments: Seamless Reentry from Prison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C3A4A-DBB9-A2A7-1956-7F1FE8DF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02831-E0DD-BCAC-9012-7B820DA1C468}"/>
              </a:ext>
            </a:extLst>
          </p:cNvPr>
          <p:cNvSpPr/>
          <p:nvPr/>
        </p:nvSpPr>
        <p:spPr>
          <a:xfrm>
            <a:off x="0" y="6568176"/>
            <a:ext cx="12192000" cy="289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Some project funding for these investments may be distributed in Fiscal Year 2024-2025.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49C55-4942-A5B8-85C7-032DFC93A336}"/>
              </a:ext>
            </a:extLst>
          </p:cNvPr>
          <p:cNvGrpSpPr/>
          <p:nvPr/>
        </p:nvGrpSpPr>
        <p:grpSpPr>
          <a:xfrm>
            <a:off x="1094324" y="1313207"/>
            <a:ext cx="9520817" cy="1280161"/>
            <a:chOff x="248403" y="2248668"/>
            <a:chExt cx="4428720" cy="76224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0F98BEE-DA07-C6A9-2D9D-428B9A15C8DC}"/>
                </a:ext>
              </a:extLst>
            </p:cNvPr>
            <p:cNvSpPr/>
            <p:nvPr/>
          </p:nvSpPr>
          <p:spPr>
            <a:xfrm>
              <a:off x="623283" y="2293514"/>
              <a:ext cx="4053840" cy="655128"/>
            </a:xfrm>
            <a:custGeom>
              <a:avLst/>
              <a:gdLst>
                <a:gd name="connsiteX0" fmla="*/ 0 w 4053840"/>
                <a:gd name="connsiteY0" fmla="*/ 0 h 655126"/>
                <a:gd name="connsiteX1" fmla="*/ 3726277 w 4053840"/>
                <a:gd name="connsiteY1" fmla="*/ 0 h 655126"/>
                <a:gd name="connsiteX2" fmla="*/ 4053840 w 4053840"/>
                <a:gd name="connsiteY2" fmla="*/ 327563 h 655126"/>
                <a:gd name="connsiteX3" fmla="*/ 3726277 w 4053840"/>
                <a:gd name="connsiteY3" fmla="*/ 655126 h 655126"/>
                <a:gd name="connsiteX4" fmla="*/ 0 w 4053840"/>
                <a:gd name="connsiteY4" fmla="*/ 655126 h 655126"/>
                <a:gd name="connsiteX5" fmla="*/ 0 w 4053840"/>
                <a:gd name="connsiteY5" fmla="*/ 0 h 65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655126">
                  <a:moveTo>
                    <a:pt x="4053840" y="655125"/>
                  </a:moveTo>
                  <a:lnTo>
                    <a:pt x="327563" y="655125"/>
                  </a:lnTo>
                  <a:lnTo>
                    <a:pt x="0" y="327563"/>
                  </a:lnTo>
                  <a:lnTo>
                    <a:pt x="327563" y="1"/>
                  </a:lnTo>
                  <a:lnTo>
                    <a:pt x="4053840" y="1"/>
                  </a:lnTo>
                  <a:lnTo>
                    <a:pt x="4053840" y="65512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74" tIns="64771" rIns="120904" bIns="64771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North Carolina FIT Wellness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7EFC0D-B82A-B809-056A-CF545C977DAF}"/>
                </a:ext>
              </a:extLst>
            </p:cNvPr>
            <p:cNvSpPr/>
            <p:nvPr/>
          </p:nvSpPr>
          <p:spPr>
            <a:xfrm>
              <a:off x="248403" y="2248668"/>
              <a:ext cx="595481" cy="76224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C7687A-74E6-D56D-C229-F4549F3F6637}"/>
              </a:ext>
            </a:extLst>
          </p:cNvPr>
          <p:cNvSpPr txBox="1"/>
          <p:nvPr/>
        </p:nvSpPr>
        <p:spPr>
          <a:xfrm>
            <a:off x="2547657" y="2444572"/>
            <a:ext cx="8387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Integrated physical and behavioral healthcare with wraparound supports with in-reach and post-release services.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Includes addition of new pilot sites in Orange, Durham, and New Hanover counties and expansion of the Wake County pilot program.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Initiates a Psychiatric Residency program to conduct clinical rotations at each program site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Investment will cover participant support costs and workforce expansion.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7B87DE-6488-3555-4F00-20240C62BDBB}"/>
              </a:ext>
            </a:extLst>
          </p:cNvPr>
          <p:cNvSpPr/>
          <p:nvPr/>
        </p:nvSpPr>
        <p:spPr>
          <a:xfrm>
            <a:off x="388681" y="4519528"/>
            <a:ext cx="5465530" cy="1758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 Program Data (as of December 2023)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F9E3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98% enrollment rate.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62% of participants are Black/African American.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39% of participants have received housing assistance.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33% of participants have been connected to Medicaid.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22% of participants have received SUD treatment.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F36E8-3AC3-491D-C8BC-265299DFA603}"/>
              </a:ext>
            </a:extLst>
          </p:cNvPr>
          <p:cNvSpPr/>
          <p:nvPr/>
        </p:nvSpPr>
        <p:spPr>
          <a:xfrm>
            <a:off x="9598350" y="4589828"/>
            <a:ext cx="2341372" cy="1697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Key Outcome: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Increases access to medication in the first two weeks post-release.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83577C-7560-0C3B-36EA-3663CA1922EF}"/>
              </a:ext>
            </a:extLst>
          </p:cNvPr>
          <p:cNvSpPr/>
          <p:nvPr/>
        </p:nvSpPr>
        <p:spPr>
          <a:xfrm>
            <a:off x="6230786" y="4576524"/>
            <a:ext cx="3060499" cy="1724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Pathways and policies utilized for this program are informing the 1115 Re-entry Waiver and Reentry2030 strategies.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C03621-39B5-6A7D-283E-F435FB179A41}"/>
              </a:ext>
            </a:extLst>
          </p:cNvPr>
          <p:cNvSpPr>
            <a:spLocks noChangeAspect="1"/>
          </p:cNvSpPr>
          <p:nvPr/>
        </p:nvSpPr>
        <p:spPr>
          <a:xfrm>
            <a:off x="9367967" y="4226684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67F6-F8B9-DCFE-0839-04F2E58882BE}"/>
              </a:ext>
            </a:extLst>
          </p:cNvPr>
          <p:cNvSpPr>
            <a:spLocks noChangeAspect="1"/>
          </p:cNvSpPr>
          <p:nvPr/>
        </p:nvSpPr>
        <p:spPr>
          <a:xfrm>
            <a:off x="6024947" y="4264583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6" name="Graphic 5" descr="Money with solid fill">
            <a:extLst>
              <a:ext uri="{FF2B5EF4-FFF2-40B4-BE49-F238E27FC236}">
                <a16:creationId xmlns:a16="http://schemas.microsoft.com/office/drawing/2014/main" id="{72A728D7-5594-D260-0A7C-924C7C007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2462" y="4284144"/>
            <a:ext cx="470657" cy="470657"/>
          </a:xfrm>
          <a:prstGeom prst="rect">
            <a:avLst/>
          </a:prstGeom>
        </p:spPr>
      </p:pic>
      <p:pic>
        <p:nvPicPr>
          <p:cNvPr id="11" name="Graphic 10" descr="Doctor male with solid fill">
            <a:extLst>
              <a:ext uri="{FF2B5EF4-FFF2-40B4-BE49-F238E27FC236}">
                <a16:creationId xmlns:a16="http://schemas.microsoft.com/office/drawing/2014/main" id="{945FD584-B921-53A8-6E33-C784C9C4D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477" y="4275412"/>
            <a:ext cx="508667" cy="5086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B82F80-5CA0-3397-5C03-1E02D2741484}"/>
              </a:ext>
            </a:extLst>
          </p:cNvPr>
          <p:cNvSpPr>
            <a:spLocks noChangeAspect="1"/>
          </p:cNvSpPr>
          <p:nvPr/>
        </p:nvSpPr>
        <p:spPr>
          <a:xfrm>
            <a:off x="61791" y="4226700"/>
            <a:ext cx="585689" cy="58568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1DE0D44E-5191-83D7-CFCB-BD3FAB986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03" y="4291893"/>
            <a:ext cx="475706" cy="475706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58899F75-3B1D-5EDD-0CDE-83AFF4353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7203" y="1481453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D2833-0641-582B-9722-1EDF33DBEE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443C45D-F41A-3C27-E70E-8E607189D569}"/>
              </a:ext>
            </a:extLst>
          </p:cNvPr>
          <p:cNvSpPr txBox="1"/>
          <p:nvPr/>
        </p:nvSpPr>
        <p:spPr>
          <a:xfrm>
            <a:off x="2083501" y="4557706"/>
            <a:ext cx="8251240" cy="173060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273685" algn="ctr">
              <a:spcBef>
                <a:spcPts val="95"/>
              </a:spcBef>
              <a:buSzPct val="81818"/>
              <a:tabLst>
                <a:tab pos="241300" algn="l"/>
              </a:tabLst>
            </a:pPr>
            <a:r>
              <a:rPr lang="en-US" sz="2200" b="1" i="1">
                <a:cs typeface="Calibri"/>
              </a:rPr>
              <a:t>Funding Opportunity Example:</a:t>
            </a:r>
          </a:p>
          <a:p>
            <a:pPr marL="12700" marR="273685">
              <a:spcBef>
                <a:spcPts val="95"/>
              </a:spcBef>
              <a:buSzPct val="81818"/>
              <a:tabLst>
                <a:tab pos="241300" algn="l"/>
              </a:tabLst>
            </a:pPr>
            <a:endParaRPr lang="en-US" sz="2200">
              <a:solidFill>
                <a:srgbClr val="FF0000"/>
              </a:solidFill>
              <a:cs typeface="Calibri"/>
            </a:endParaRPr>
          </a:p>
          <a:p>
            <a:pPr marL="12700" marR="273685" algn="ctr">
              <a:spcBef>
                <a:spcPts val="95"/>
              </a:spcBef>
              <a:buSzPct val="81818"/>
              <a:tabLst>
                <a:tab pos="241300" algn="l"/>
              </a:tabLst>
            </a:pPr>
            <a:r>
              <a:rPr lang="en-US" sz="2200">
                <a:cs typeface="Calibri"/>
              </a:rPr>
              <a:t>North Carolina’s pending 1115 re-entry demonstration renewal application includes a request for $315 million in capacity-building funding for justice programs.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A87F2-FC6A-BD49-41F1-6C8CCCE37308}"/>
              </a:ext>
            </a:extLst>
          </p:cNvPr>
          <p:cNvSpPr/>
          <p:nvPr/>
        </p:nvSpPr>
        <p:spPr>
          <a:xfrm>
            <a:off x="128588" y="1637942"/>
            <a:ext cx="11934824" cy="1418431"/>
          </a:xfrm>
          <a:prstGeom prst="rect">
            <a:avLst/>
          </a:prstGeom>
          <a:solidFill>
            <a:srgbClr val="FDF3C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tx1"/>
                </a:solidFill>
              </a:rPr>
              <a:t>DHHS looks forward to collaborating with you to identify future funding opportunities and ensure that resources for justice-involved behavioral health initiatives are distributed in a data-driven, equitable manner.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FABB57-D04B-2B31-195D-4828C9B4A2A2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rgbClr val="1F487C"/>
                </a:solidFill>
                <a:latin typeface="+mj-lt"/>
                <a:cs typeface="Calibri"/>
              </a:rPr>
              <a:t>Upcoming Funding Opportunities </a:t>
            </a:r>
            <a:endParaRPr lang="en-US" sz="3200">
              <a:solidFill>
                <a:schemeClr val="tx2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861DFE-6F4C-79BD-A528-AE51A06A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4E87D-65BE-0B61-6DEA-BF10918B97C3}"/>
              </a:ext>
            </a:extLst>
          </p:cNvPr>
          <p:cNvSpPr txBox="1"/>
          <p:nvPr/>
        </p:nvSpPr>
        <p:spPr>
          <a:xfrm>
            <a:off x="1232110" y="3239517"/>
            <a:ext cx="9778508" cy="14721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marR="273685" algn="ctr">
              <a:spcBef>
                <a:spcPts val="95"/>
              </a:spcBef>
              <a:buSzPct val="81818"/>
              <a:tabLst>
                <a:tab pos="241300" algn="l"/>
              </a:tabLst>
            </a:pPr>
            <a:r>
              <a:rPr lang="en-US" sz="2200" i="1" dirty="0">
                <a:cs typeface="Calibri"/>
              </a:rPr>
              <a:t>DHHS will be releasing a request for funding proposals to gather investment suggestions for justice-involved behavioral health initiatives.</a:t>
            </a:r>
            <a:endParaRPr lang="en-US" i="1" dirty="0">
              <a:cs typeface="Arial" panose="020B0604020202020204"/>
            </a:endParaRPr>
          </a:p>
          <a:p>
            <a:pPr marL="355600" marR="273685" indent="-342900">
              <a:spcBef>
                <a:spcPts val="95"/>
              </a:spcBef>
              <a:buSzPct val="81818"/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z="2200" i="1">
              <a:cs typeface="Calibri"/>
            </a:endParaRPr>
          </a:p>
          <a:p>
            <a:pPr marL="355600" marR="273685" indent="-342900">
              <a:spcBef>
                <a:spcPts val="95"/>
              </a:spcBef>
              <a:buSzPct val="81818"/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z="2200" i="1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6783-BA27-A8C5-1436-07D1BCA03A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6F50-77AD-9618-307D-E52FA09A2543}"/>
              </a:ext>
            </a:extLst>
          </p:cNvPr>
          <p:cNvSpPr txBox="1">
            <a:spLocks/>
          </p:cNvSpPr>
          <p:nvPr/>
        </p:nvSpPr>
        <p:spPr>
          <a:xfrm>
            <a:off x="2174367" y="2946890"/>
            <a:ext cx="7843267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>
                <a:latin typeface="Arial"/>
                <a:cs typeface="Arial"/>
              </a:rPr>
              <a:t>Long-Term Investment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A280B-5A0D-081D-425C-C3758FD72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77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4F1D3-68CE-2B1D-CDFC-0BA5DAFB8840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5C2FF-BB88-2340-25C4-0C1380BD0492}"/>
              </a:ext>
            </a:extLst>
          </p:cNvPr>
          <p:cNvSpPr/>
          <p:nvPr/>
        </p:nvSpPr>
        <p:spPr bwMode="auto">
          <a:xfrm>
            <a:off x="603315" y="1715678"/>
            <a:ext cx="10840825" cy="35611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  <a:effectLst/>
        </p:spPr>
        <p:txBody>
          <a:bodyPr lIns="91440" tIns="274320" rIns="91440" bIns="91440" rtlCol="0" anchor="t" anchorCtr="0"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</a:rPr>
              <a:t>Building on the guiding principles that supported the development of the Year One justice investments, DMH/DD/SUS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</a:rPr>
              <a:t>developed a vision for strengthening justice services and supports for youth and adults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</a:rPr>
              <a:t>across the continuum to guide the design and allocation of future investments.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>
                <a:cs typeface="Arial"/>
              </a:rPr>
              <a:t>DMH/DD/SUS will continue to develop investment recommendations using a </a:t>
            </a:r>
            <a:r>
              <a:rPr lang="en-US" b="1" kern="0">
                <a:cs typeface="Arial"/>
              </a:rPr>
              <a:t>data-driven approach</a:t>
            </a:r>
            <a:r>
              <a:rPr lang="en-US" kern="0">
                <a:cs typeface="Arial"/>
              </a:rPr>
              <a:t>, leveraging additional data and engaging with key agencies/stakeholders (i.e., DAC, Department of Public Safety, Division of Health Benefits).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>
                <a:cs typeface="Arial"/>
              </a:rPr>
              <a:t>The investment design process will also focus on ensuring that these one-time investments have a </a:t>
            </a:r>
            <a:r>
              <a:rPr lang="en-US" b="1" kern="0">
                <a:cs typeface="Arial"/>
              </a:rPr>
              <a:t>long-term sustainability pathway (i.e., Medicaid)</a:t>
            </a:r>
            <a:r>
              <a:rPr lang="en-US" kern="0">
                <a:cs typeface="Arial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</a:rPr>
              <a:t>The </a:t>
            </a:r>
            <a:r>
              <a:rPr lang="en-US" b="1" kern="0">
                <a:cs typeface="Arial"/>
              </a:rPr>
              <a:t>1115 re-entry demonstration design </a:t>
            </a:r>
            <a:r>
              <a:rPr lang="en-US" kern="0">
                <a:cs typeface="Arial"/>
              </a:rPr>
              <a:t>and </a:t>
            </a:r>
            <a:r>
              <a:rPr lang="en-US" b="1" kern="0">
                <a:cs typeface="Arial"/>
              </a:rPr>
              <a:t>Consolidated Appropriations Act, 2023 </a:t>
            </a:r>
            <a:r>
              <a:rPr lang="en-US" kern="0">
                <a:cs typeface="Arial"/>
              </a:rPr>
              <a:t>requirements will inform and be coordinated with this work. </a:t>
            </a:r>
            <a:endParaRPr kumimoji="0" lang="en-US" b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442916-B562-3AD5-9376-2EEB1EE6B1FE}"/>
              </a:ext>
            </a:extLst>
          </p:cNvPr>
          <p:cNvSpPr/>
          <p:nvPr/>
        </p:nvSpPr>
        <p:spPr bwMode="auto">
          <a:xfrm>
            <a:off x="584460" y="1487079"/>
            <a:ext cx="3308809" cy="457200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Overview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8CDDF7-468A-004D-8804-D97AF7E90A23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/>
                </a:solidFill>
                <a:latin typeface="+mj-lt"/>
                <a:cs typeface="Calibri"/>
              </a:rPr>
              <a:t>DMH/DD/SUS’s </a:t>
            </a:r>
            <a:r>
              <a:rPr lang="en-US" sz="3200">
                <a:solidFill>
                  <a:schemeClr val="tx2"/>
                </a:solidFill>
                <a:latin typeface="+mj-lt"/>
              </a:rPr>
              <a:t>Long-Term Vision and Funding Strategy</a:t>
            </a:r>
            <a:endParaRPr lang="en-US" sz="320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E09C7-BC19-9BE2-EB37-13AA2EE37A25}"/>
              </a:ext>
            </a:extLst>
          </p:cNvPr>
          <p:cNvSpPr/>
          <p:nvPr/>
        </p:nvSpPr>
        <p:spPr>
          <a:xfrm>
            <a:off x="1970380" y="5411806"/>
            <a:ext cx="8251239" cy="924780"/>
          </a:xfrm>
          <a:prstGeom prst="rect">
            <a:avLst/>
          </a:prstGeom>
          <a:solidFill>
            <a:srgbClr val="FDF3C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DMH/DD/SUS will continue to work with stakeholders through its community collaboration model to develop investment recommendations. </a:t>
            </a:r>
          </a:p>
        </p:txBody>
      </p:sp>
    </p:spTree>
    <p:extLst>
      <p:ext uri="{BB962C8B-B14F-4D97-AF65-F5344CB8AC3E}">
        <p14:creationId xmlns:p14="http://schemas.microsoft.com/office/powerpoint/2010/main" val="429429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909B17-7CCC-A377-ED17-562A463C7B1F}"/>
              </a:ext>
            </a:extLst>
          </p:cNvPr>
          <p:cNvSpPr txBox="1">
            <a:spLocks/>
          </p:cNvSpPr>
          <p:nvPr/>
        </p:nvSpPr>
        <p:spPr>
          <a:xfrm>
            <a:off x="1051560" y="776454"/>
            <a:ext cx="10457689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EA4CD8-0EDD-6466-901F-E0DB8162C731}"/>
              </a:ext>
            </a:extLst>
          </p:cNvPr>
          <p:cNvSpPr txBox="1">
            <a:spLocks/>
          </p:cNvSpPr>
          <p:nvPr/>
        </p:nvSpPr>
        <p:spPr>
          <a:xfrm>
            <a:off x="838200" y="1447801"/>
            <a:ext cx="10517717" cy="479530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71450" indent="-171450" algn="l" defTabSz="685799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48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47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45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46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2" indent="-171450" algn="l" defTabSz="68579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800" b="0"/>
          </a:p>
          <a:p>
            <a:r>
              <a:rPr lang="en-US" sz="2400" b="0">
                <a:latin typeface="Arial"/>
                <a:cs typeface="Arial"/>
              </a:rPr>
              <a:t>Mental Health Awareness Month </a:t>
            </a:r>
          </a:p>
          <a:p>
            <a:r>
              <a:rPr lang="en-US" sz="2400" b="0">
                <a:latin typeface="Arial"/>
                <a:cs typeface="Arial"/>
              </a:rPr>
              <a:t>DMH/DD/SUS Community Collaboration Model</a:t>
            </a:r>
          </a:p>
          <a:p>
            <a:r>
              <a:rPr lang="en-US" sz="2400" b="0">
                <a:latin typeface="Arial"/>
                <a:cs typeface="Arial"/>
              </a:rPr>
              <a:t>Summary of Year 1 Investments</a:t>
            </a:r>
          </a:p>
          <a:p>
            <a:r>
              <a:rPr lang="en-US" sz="2400" b="0">
                <a:latin typeface="Arial"/>
                <a:cs typeface="Arial"/>
              </a:rPr>
              <a:t>Long-term Investment Strategy Approach</a:t>
            </a:r>
          </a:p>
          <a:p>
            <a:endParaRPr lang="en-US" sz="2400" b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ABAA7-002C-14F2-D0DE-82523FE6D3D2}"/>
              </a:ext>
            </a:extLst>
          </p:cNvPr>
          <p:cNvSpPr/>
          <p:nvPr/>
        </p:nvSpPr>
        <p:spPr>
          <a:xfrm>
            <a:off x="1384610" y="4687617"/>
            <a:ext cx="9422780" cy="1549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As a reminder, this meeting includes a diverse group of stakeholders: providers, plans (LME/MCOs, Standard Plans, Tailored Plans), community partners, consumer and family members, officials from related state agencies/DHHS divisions and DMH/DD/SUS officials.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E14414-EC04-CCD4-1F83-FDAF4F362936}"/>
              </a:ext>
            </a:extLst>
          </p:cNvPr>
          <p:cNvSpPr txBox="1">
            <a:spLocks/>
          </p:cNvSpPr>
          <p:nvPr/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6589A81A-1D71-4078-84B8-1F7FE28A044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360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3E4B5C-480C-7D15-AD9B-096719039102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DBFC1B10-7759-677D-E1E5-80BF3B990CA9}"/>
              </a:ext>
            </a:extLst>
          </p:cNvPr>
          <p:cNvGraphicFramePr>
            <a:graphicFrameLocks noGrp="1"/>
          </p:cNvGraphicFramePr>
          <p:nvPr/>
        </p:nvGraphicFramePr>
        <p:xfrm>
          <a:off x="279813" y="1819941"/>
          <a:ext cx="11641333" cy="23957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39266">
                  <a:extLst>
                    <a:ext uri="{9D8B030D-6E8A-4147-A177-3AD203B41FA5}">
                      <a16:colId xmlns:a16="http://schemas.microsoft.com/office/drawing/2014/main" val="2508788544"/>
                    </a:ext>
                  </a:extLst>
                </a:gridCol>
                <a:gridCol w="4299715">
                  <a:extLst>
                    <a:ext uri="{9D8B030D-6E8A-4147-A177-3AD203B41FA5}">
                      <a16:colId xmlns:a16="http://schemas.microsoft.com/office/drawing/2014/main" val="2032955307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3911120874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3127305442"/>
                    </a:ext>
                  </a:extLst>
                </a:gridCol>
              </a:tblGrid>
              <a:tr h="2395728">
                <a:tc>
                  <a:txBody>
                    <a:bodyPr/>
                    <a:lstStyle/>
                    <a:p>
                      <a:endParaRPr lang="en-US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7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2296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6DAE21-B6C0-5385-6445-9A35BCBA2381}"/>
              </a:ext>
            </a:extLst>
          </p:cNvPr>
          <p:cNvSpPr/>
          <p:nvPr/>
        </p:nvSpPr>
        <p:spPr>
          <a:xfrm>
            <a:off x="409285" y="1785594"/>
            <a:ext cx="1965960" cy="60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Youth-Specific Continuum of Care</a:t>
            </a:r>
            <a:endParaRPr kumimoji="0" lang="en-US" sz="15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078C6D-EEBB-8F5C-437E-445650AE5FFC}"/>
              </a:ext>
            </a:extLst>
          </p:cNvPr>
          <p:cNvSpPr/>
          <p:nvPr/>
        </p:nvSpPr>
        <p:spPr>
          <a:xfrm>
            <a:off x="412627" y="2452055"/>
            <a:ext cx="1863410" cy="32004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Crisis Response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777DD-721C-AB77-543F-6F8B524C09E9}"/>
              </a:ext>
            </a:extLst>
          </p:cNvPr>
          <p:cNvSpPr/>
          <p:nvPr/>
        </p:nvSpPr>
        <p:spPr>
          <a:xfrm>
            <a:off x="412627" y="2906520"/>
            <a:ext cx="1863410" cy="32004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Schools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98C242-2E53-4880-6732-6DBDCD2A7656}"/>
              </a:ext>
            </a:extLst>
          </p:cNvPr>
          <p:cNvSpPr/>
          <p:nvPr/>
        </p:nvSpPr>
        <p:spPr>
          <a:xfrm>
            <a:off x="412627" y="3360985"/>
            <a:ext cx="1863410" cy="32004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Outpatient Treatment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0E552A-1962-9DDD-B748-904C63665EDD}"/>
              </a:ext>
            </a:extLst>
          </p:cNvPr>
          <p:cNvSpPr/>
          <p:nvPr/>
        </p:nvSpPr>
        <p:spPr>
          <a:xfrm>
            <a:off x="3182828" y="3066540"/>
            <a:ext cx="1276082" cy="320040"/>
          </a:xfrm>
          <a:prstGeom prst="roundRect">
            <a:avLst/>
          </a:prstGeom>
          <a:solidFill>
            <a:srgbClr val="F6AE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Diversion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EEA3BA-61B6-9110-192D-F41C34228656}"/>
              </a:ext>
            </a:extLst>
          </p:cNvPr>
          <p:cNvSpPr/>
          <p:nvPr/>
        </p:nvSpPr>
        <p:spPr>
          <a:xfrm>
            <a:off x="2907725" y="1796747"/>
            <a:ext cx="3291114" cy="449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Youth Court Involvement/Detention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8BD66C-D696-9BF8-732E-6F37D0C588BB}"/>
              </a:ext>
            </a:extLst>
          </p:cNvPr>
          <p:cNvSpPr/>
          <p:nvPr/>
        </p:nvSpPr>
        <p:spPr>
          <a:xfrm>
            <a:off x="412627" y="3815450"/>
            <a:ext cx="1863410" cy="32004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Residential Treatment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D016F7-48C8-D691-EC16-778FEF43B3BA}"/>
              </a:ext>
            </a:extLst>
          </p:cNvPr>
          <p:cNvSpPr/>
          <p:nvPr/>
        </p:nvSpPr>
        <p:spPr>
          <a:xfrm>
            <a:off x="5145210" y="3698269"/>
            <a:ext cx="1380744" cy="320040"/>
          </a:xfrm>
          <a:prstGeom prst="roundRect">
            <a:avLst/>
          </a:prstGeom>
          <a:solidFill>
            <a:srgbClr val="F6AE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Detention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1F0095-EDF3-0589-8215-D4579E6C826E}"/>
              </a:ext>
            </a:extLst>
          </p:cNvPr>
          <p:cNvSpPr/>
          <p:nvPr/>
        </p:nvSpPr>
        <p:spPr>
          <a:xfrm>
            <a:off x="5149857" y="3017805"/>
            <a:ext cx="1380744" cy="594360"/>
          </a:xfrm>
          <a:prstGeom prst="roundRect">
            <a:avLst/>
          </a:prstGeom>
          <a:solidFill>
            <a:srgbClr val="F6AE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Problem Solving Courts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28C249-2685-E57B-DEC7-8307646DA649}"/>
              </a:ext>
            </a:extLst>
          </p:cNvPr>
          <p:cNvSpPr/>
          <p:nvPr/>
        </p:nvSpPr>
        <p:spPr>
          <a:xfrm>
            <a:off x="5155171" y="2240779"/>
            <a:ext cx="1380744" cy="594360"/>
          </a:xfrm>
          <a:prstGeom prst="roundRect">
            <a:avLst/>
          </a:prstGeom>
          <a:solidFill>
            <a:srgbClr val="F6AEC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Treatment Programs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8054CA-EFFC-736D-75AE-FC7E6125626F}"/>
              </a:ext>
            </a:extLst>
          </p:cNvPr>
          <p:cNvSpPr/>
          <p:nvPr/>
        </p:nvSpPr>
        <p:spPr>
          <a:xfrm>
            <a:off x="7432745" y="3293690"/>
            <a:ext cx="1380744" cy="78638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Transition from Secure Detention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9830B1-4192-960D-13DA-00A89CAB6B07}"/>
              </a:ext>
            </a:extLst>
          </p:cNvPr>
          <p:cNvSpPr/>
          <p:nvPr/>
        </p:nvSpPr>
        <p:spPr>
          <a:xfrm>
            <a:off x="7432745" y="2396639"/>
            <a:ext cx="1380744" cy="78895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Transition from Residential Commitment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E5BCF9-A173-3E65-F70E-F69138DE4F8C}"/>
              </a:ext>
            </a:extLst>
          </p:cNvPr>
          <p:cNvSpPr/>
          <p:nvPr/>
        </p:nvSpPr>
        <p:spPr>
          <a:xfrm>
            <a:off x="7929351" y="1787590"/>
            <a:ext cx="2461069" cy="449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Youth-Specific     Re-entry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4F8A47-693D-838B-B10F-F8A815A4A705}"/>
              </a:ext>
            </a:extLst>
          </p:cNvPr>
          <p:cNvSpPr/>
          <p:nvPr/>
        </p:nvSpPr>
        <p:spPr>
          <a:xfrm>
            <a:off x="9807189" y="2595938"/>
            <a:ext cx="1289188" cy="59436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Post-release/Court Supervision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5EC86B-B54C-AEB7-5041-92927E382154}"/>
              </a:ext>
            </a:extLst>
          </p:cNvPr>
          <p:cNvSpPr/>
          <p:nvPr/>
        </p:nvSpPr>
        <p:spPr>
          <a:xfrm>
            <a:off x="9807189" y="3391466"/>
            <a:ext cx="1289188" cy="59436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Community Services</a:t>
            </a:r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33D3C01A-C0CD-E2A3-C9C8-32B36328C012}"/>
              </a:ext>
            </a:extLst>
          </p:cNvPr>
          <p:cNvSpPr/>
          <p:nvPr/>
        </p:nvSpPr>
        <p:spPr>
          <a:xfrm>
            <a:off x="2276038" y="2424457"/>
            <a:ext cx="132814" cy="171103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BF808D-54F4-1F8D-4357-9D066A264200}"/>
              </a:ext>
            </a:extLst>
          </p:cNvPr>
          <p:cNvCxnSpPr>
            <a:cxnSpLocks/>
          </p:cNvCxnSpPr>
          <p:nvPr/>
        </p:nvCxnSpPr>
        <p:spPr>
          <a:xfrm flipV="1">
            <a:off x="2408852" y="3232503"/>
            <a:ext cx="773976" cy="30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5875283-FD96-5B6C-79AD-43B40CB62A52}"/>
              </a:ext>
            </a:extLst>
          </p:cNvPr>
          <p:cNvCxnSpPr>
            <a:cxnSpLocks/>
          </p:cNvCxnSpPr>
          <p:nvPr/>
        </p:nvCxnSpPr>
        <p:spPr>
          <a:xfrm rot="10800000">
            <a:off x="2403539" y="2788040"/>
            <a:ext cx="2052073" cy="444463"/>
          </a:xfrm>
          <a:prstGeom prst="bentConnector3">
            <a:avLst>
              <a:gd name="adj1" fmla="val -502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F02669-600F-B474-7285-BEE88872BB43}"/>
              </a:ext>
            </a:extLst>
          </p:cNvPr>
          <p:cNvCxnSpPr>
            <a:cxnSpLocks/>
          </p:cNvCxnSpPr>
          <p:nvPr/>
        </p:nvCxnSpPr>
        <p:spPr>
          <a:xfrm flipV="1">
            <a:off x="4558925" y="2515980"/>
            <a:ext cx="586285" cy="267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BD8465-C9A3-73D3-DE2A-7A3A1F81A7B4}"/>
              </a:ext>
            </a:extLst>
          </p:cNvPr>
          <p:cNvCxnSpPr>
            <a:cxnSpLocks/>
          </p:cNvCxnSpPr>
          <p:nvPr/>
        </p:nvCxnSpPr>
        <p:spPr>
          <a:xfrm>
            <a:off x="9001325" y="3172326"/>
            <a:ext cx="6212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37A4BB8-AF2B-01B0-B6A1-FEAE14AC95F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656781" y="3391466"/>
            <a:ext cx="1488429" cy="466823"/>
          </a:xfrm>
          <a:prstGeom prst="bentConnector3">
            <a:avLst>
              <a:gd name="adj1" fmla="val 20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274BE0-F1D8-532D-58FE-982F5E7C46EF}"/>
              </a:ext>
            </a:extLst>
          </p:cNvPr>
          <p:cNvSpPr txBox="1"/>
          <p:nvPr/>
        </p:nvSpPr>
        <p:spPr>
          <a:xfrm>
            <a:off x="2429500" y="3001438"/>
            <a:ext cx="847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Screening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CEA1F7-CE13-BEF6-87A9-4CCD8A01C8C5}"/>
              </a:ext>
            </a:extLst>
          </p:cNvPr>
          <p:cNvSpPr txBox="1"/>
          <p:nvPr/>
        </p:nvSpPr>
        <p:spPr>
          <a:xfrm>
            <a:off x="3605155" y="3638526"/>
            <a:ext cx="13284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If Unable to Divert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0EDE96-27E4-FA30-BA9C-B2CA7268BDC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539829" y="2791116"/>
            <a:ext cx="610028" cy="523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BF32806-DD28-DA3D-0BD6-F9016A56D86F}"/>
              </a:ext>
            </a:extLst>
          </p:cNvPr>
          <p:cNvSpPr txBox="1"/>
          <p:nvPr/>
        </p:nvSpPr>
        <p:spPr>
          <a:xfrm>
            <a:off x="3140027" y="2391501"/>
            <a:ext cx="17515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Diversion Pathway Differs According to  Need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C47ED8-77CF-1BB9-9BBB-328DD100537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515607" y="2480664"/>
            <a:ext cx="917138" cy="310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DB4B3C-BB7F-7C50-EA00-58E217BBD89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535264" y="3686882"/>
            <a:ext cx="897481" cy="109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7BE9F8C7-D073-1CAB-4237-62BEC6771022}"/>
              </a:ext>
            </a:extLst>
          </p:cNvPr>
          <p:cNvSpPr/>
          <p:nvPr/>
        </p:nvSpPr>
        <p:spPr>
          <a:xfrm>
            <a:off x="8789746" y="2369041"/>
            <a:ext cx="211579" cy="171103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2CC1FF-0977-C1A7-B99F-B0D8C106B793}"/>
              </a:ext>
            </a:extLst>
          </p:cNvPr>
          <p:cNvCxnSpPr>
            <a:cxnSpLocks/>
          </p:cNvCxnSpPr>
          <p:nvPr/>
        </p:nvCxnSpPr>
        <p:spPr>
          <a:xfrm flipV="1">
            <a:off x="5835582" y="2847064"/>
            <a:ext cx="0" cy="1606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643775D-00F1-8E68-E111-FF8D09E52F77}"/>
              </a:ext>
            </a:extLst>
          </p:cNvPr>
          <p:cNvSpPr txBox="1"/>
          <p:nvPr/>
        </p:nvSpPr>
        <p:spPr>
          <a:xfrm>
            <a:off x="5411959" y="3964179"/>
            <a:ext cx="847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Screening</a:t>
            </a:r>
          </a:p>
        </p:txBody>
      </p:sp>
      <p:pic>
        <p:nvPicPr>
          <p:cNvPr id="18" name="Graphic 17" descr="Medical with solid fill">
            <a:extLst>
              <a:ext uri="{FF2B5EF4-FFF2-40B4-BE49-F238E27FC236}">
                <a16:creationId xmlns:a16="http://schemas.microsoft.com/office/drawing/2014/main" id="{FC0DCB90-6B17-7FAB-6A5A-7115D27B0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854" y="1836835"/>
            <a:ext cx="373151" cy="3731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B08A31-36B1-1DB5-DD04-52AAF0DBD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645" y="1866712"/>
            <a:ext cx="400205" cy="3976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A792C9-7FD9-DCE1-D767-2DCEBCFC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764" y="1831775"/>
            <a:ext cx="373151" cy="373151"/>
          </a:xfrm>
          <a:prstGeom prst="rect">
            <a:avLst/>
          </a:prstGeom>
        </p:spPr>
      </p:pic>
      <p:pic>
        <p:nvPicPr>
          <p:cNvPr id="38" name="Graphic 37" descr="Medical with solid fill">
            <a:extLst>
              <a:ext uri="{FF2B5EF4-FFF2-40B4-BE49-F238E27FC236}">
                <a16:creationId xmlns:a16="http://schemas.microsoft.com/office/drawing/2014/main" id="{3819480D-F2C0-4203-3400-87A5C4325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4384" y="1866712"/>
            <a:ext cx="373151" cy="3731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F8111E-AD43-7113-E7CB-17FDC94AE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564" y="1873211"/>
            <a:ext cx="373151" cy="373151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3496F910-6935-523D-BB9E-E98466EC77E6}"/>
              </a:ext>
            </a:extLst>
          </p:cNvPr>
          <p:cNvSpPr txBox="1">
            <a:spLocks/>
          </p:cNvSpPr>
          <p:nvPr/>
        </p:nvSpPr>
        <p:spPr>
          <a:xfrm>
            <a:off x="491128" y="570096"/>
            <a:ext cx="11439309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+mn-lt"/>
                <a:cs typeface="Calibri"/>
              </a:rPr>
              <a:t>Youth Justice Continuum </a:t>
            </a:r>
            <a:endParaRPr lang="en-US" sz="3200">
              <a:solidFill>
                <a:schemeClr val="tx2">
                  <a:lumMod val="7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0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3E4B5C-480C-7D15-AD9B-096719039102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aphicFrame>
        <p:nvGraphicFramePr>
          <p:cNvPr id="60" name="Table 7">
            <a:extLst>
              <a:ext uri="{FF2B5EF4-FFF2-40B4-BE49-F238E27FC236}">
                <a16:creationId xmlns:a16="http://schemas.microsoft.com/office/drawing/2014/main" id="{2ABC3CF3-2DA1-F3EB-57CF-C91898AC2B3D}"/>
              </a:ext>
            </a:extLst>
          </p:cNvPr>
          <p:cNvGraphicFramePr>
            <a:graphicFrameLocks noGrp="1"/>
          </p:cNvGraphicFramePr>
          <p:nvPr/>
        </p:nvGraphicFramePr>
        <p:xfrm>
          <a:off x="296237" y="1531721"/>
          <a:ext cx="11640779" cy="239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64">
                  <a:extLst>
                    <a:ext uri="{9D8B030D-6E8A-4147-A177-3AD203B41FA5}">
                      <a16:colId xmlns:a16="http://schemas.microsoft.com/office/drawing/2014/main" val="701267798"/>
                    </a:ext>
                  </a:extLst>
                </a:gridCol>
                <a:gridCol w="1603361">
                  <a:extLst>
                    <a:ext uri="{9D8B030D-6E8A-4147-A177-3AD203B41FA5}">
                      <a16:colId xmlns:a16="http://schemas.microsoft.com/office/drawing/2014/main" val="1946213889"/>
                    </a:ext>
                  </a:extLst>
                </a:gridCol>
                <a:gridCol w="2307061">
                  <a:extLst>
                    <a:ext uri="{9D8B030D-6E8A-4147-A177-3AD203B41FA5}">
                      <a16:colId xmlns:a16="http://schemas.microsoft.com/office/drawing/2014/main" val="1428288139"/>
                    </a:ext>
                  </a:extLst>
                </a:gridCol>
                <a:gridCol w="2378321">
                  <a:extLst>
                    <a:ext uri="{9D8B030D-6E8A-4147-A177-3AD203B41FA5}">
                      <a16:colId xmlns:a16="http://schemas.microsoft.com/office/drawing/2014/main" val="2334232083"/>
                    </a:ext>
                  </a:extLst>
                </a:gridCol>
                <a:gridCol w="1647899">
                  <a:extLst>
                    <a:ext uri="{9D8B030D-6E8A-4147-A177-3AD203B41FA5}">
                      <a16:colId xmlns:a16="http://schemas.microsoft.com/office/drawing/2014/main" val="1848611228"/>
                    </a:ext>
                  </a:extLst>
                </a:gridCol>
                <a:gridCol w="1852773">
                  <a:extLst>
                    <a:ext uri="{9D8B030D-6E8A-4147-A177-3AD203B41FA5}">
                      <a16:colId xmlns:a16="http://schemas.microsoft.com/office/drawing/2014/main" val="1233889736"/>
                    </a:ext>
                  </a:extLst>
                </a:gridCol>
              </a:tblGrid>
              <a:tr h="2395084"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D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D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7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7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85343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040C992C-CA1F-3825-E92D-88FA242538E6}"/>
              </a:ext>
            </a:extLst>
          </p:cNvPr>
          <p:cNvGrpSpPr/>
          <p:nvPr/>
        </p:nvGrpSpPr>
        <p:grpSpPr>
          <a:xfrm>
            <a:off x="294054" y="1517044"/>
            <a:ext cx="11603892" cy="2589240"/>
            <a:chOff x="289169" y="1900779"/>
            <a:chExt cx="11603892" cy="302569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E542AC-B507-0C29-EF84-533915280EFC}"/>
                </a:ext>
              </a:extLst>
            </p:cNvPr>
            <p:cNvSpPr/>
            <p:nvPr/>
          </p:nvSpPr>
          <p:spPr>
            <a:xfrm>
              <a:off x="289169" y="1900779"/>
              <a:ext cx="11603892" cy="2798812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5032276-919C-8445-E02A-CDFB0C222837}"/>
                </a:ext>
              </a:extLst>
            </p:cNvPr>
            <p:cNvSpPr/>
            <p:nvPr/>
          </p:nvSpPr>
          <p:spPr>
            <a:xfrm>
              <a:off x="701749" y="2577171"/>
              <a:ext cx="1148316" cy="372139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Crisis Lines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09E3F33-FDA3-7CA8-DF61-728BD4FD3C4B}"/>
                </a:ext>
              </a:extLst>
            </p:cNvPr>
            <p:cNvSpPr/>
            <p:nvPr/>
          </p:nvSpPr>
          <p:spPr>
            <a:xfrm>
              <a:off x="6306215" y="2651599"/>
              <a:ext cx="1286539" cy="372139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Specialty Court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BF05943-0BF4-8241-B7C7-9C6338B3500B}"/>
                </a:ext>
              </a:extLst>
            </p:cNvPr>
            <p:cNvSpPr/>
            <p:nvPr/>
          </p:nvSpPr>
          <p:spPr>
            <a:xfrm>
              <a:off x="2137145" y="2949310"/>
              <a:ext cx="648585" cy="372139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911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FC37130-1CAC-934F-38EA-BFC6D3AB818B}"/>
                </a:ext>
              </a:extLst>
            </p:cNvPr>
            <p:cNvSpPr/>
            <p:nvPr/>
          </p:nvSpPr>
          <p:spPr>
            <a:xfrm>
              <a:off x="1850065" y="3505699"/>
              <a:ext cx="1222744" cy="473922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Local Law Enforcement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E0F9F79-EC24-E93C-C31F-534BC1F566C5}"/>
                </a:ext>
              </a:extLst>
            </p:cNvPr>
            <p:cNvSpPr/>
            <p:nvPr/>
          </p:nvSpPr>
          <p:spPr>
            <a:xfrm rot="16200000">
              <a:off x="616689" y="3478892"/>
              <a:ext cx="1318437" cy="527536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Crisis Care Continuum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1CBE6BC-6DBB-AB6F-C6A0-DEC88DD7D513}"/>
                </a:ext>
              </a:extLst>
            </p:cNvPr>
            <p:cNvSpPr/>
            <p:nvPr/>
          </p:nvSpPr>
          <p:spPr>
            <a:xfrm>
              <a:off x="3602347" y="3397102"/>
              <a:ext cx="1001551" cy="691116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Initial Detention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6ED8D7D-9D21-CB27-2948-D512F98E022F}"/>
                </a:ext>
              </a:extLst>
            </p:cNvPr>
            <p:cNvSpPr/>
            <p:nvPr/>
          </p:nvSpPr>
          <p:spPr>
            <a:xfrm>
              <a:off x="4763386" y="3397102"/>
              <a:ext cx="1158949" cy="691116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First Court Appearance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425B897-CD2C-20B4-9C95-A893105F7483}"/>
                </a:ext>
              </a:extLst>
            </p:cNvPr>
            <p:cNvSpPr/>
            <p:nvPr/>
          </p:nvSpPr>
          <p:spPr>
            <a:xfrm>
              <a:off x="6157477" y="3556591"/>
              <a:ext cx="754911" cy="372139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Jail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5E86D25-9C69-49D7-A2B8-415A0E42F463}"/>
                </a:ext>
              </a:extLst>
            </p:cNvPr>
            <p:cNvSpPr/>
            <p:nvPr/>
          </p:nvSpPr>
          <p:spPr>
            <a:xfrm>
              <a:off x="7118729" y="3511402"/>
              <a:ext cx="1212111" cy="462517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Dispositional Court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4474BD52-A2F9-E221-BDC5-54CDB1DFF5C5}"/>
                </a:ext>
              </a:extLst>
            </p:cNvPr>
            <p:cNvSpPr/>
            <p:nvPr/>
          </p:nvSpPr>
          <p:spPr>
            <a:xfrm>
              <a:off x="8688995" y="3960627"/>
              <a:ext cx="969948" cy="577590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Jail Reentry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AE07261-5509-A5FF-5B72-80EE5CF6FD4F}"/>
                </a:ext>
              </a:extLst>
            </p:cNvPr>
            <p:cNvSpPr/>
            <p:nvPr/>
          </p:nvSpPr>
          <p:spPr>
            <a:xfrm>
              <a:off x="10235804" y="4065789"/>
              <a:ext cx="969948" cy="367267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Probation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DE3402B9-4F63-5A93-3350-14E7DC6B8B8F}"/>
                </a:ext>
              </a:extLst>
            </p:cNvPr>
            <p:cNvSpPr/>
            <p:nvPr/>
          </p:nvSpPr>
          <p:spPr>
            <a:xfrm>
              <a:off x="10235804" y="3026610"/>
              <a:ext cx="969948" cy="365760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Parole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47CAA922-DB27-D408-AA70-18EF00F9821E}"/>
                </a:ext>
              </a:extLst>
            </p:cNvPr>
            <p:cNvSpPr/>
            <p:nvPr/>
          </p:nvSpPr>
          <p:spPr>
            <a:xfrm>
              <a:off x="8688995" y="2920695"/>
              <a:ext cx="969948" cy="577590"/>
            </a:xfrm>
            <a:prstGeom prst="roundRect">
              <a:avLst/>
            </a:prstGeom>
            <a:solidFill>
              <a:srgbClr val="F6AEC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Prison Reentry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15757A-5A6C-DC35-0E4C-A535A3D14F0A}"/>
                </a:ext>
              </a:extLst>
            </p:cNvPr>
            <p:cNvSpPr txBox="1"/>
            <p:nvPr/>
          </p:nvSpPr>
          <p:spPr>
            <a:xfrm>
              <a:off x="481340" y="4398247"/>
              <a:ext cx="1648045" cy="32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Community Services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982B721-7A7B-49CA-70BA-622F997D569F}"/>
                </a:ext>
              </a:extLst>
            </p:cNvPr>
            <p:cNvSpPr txBox="1"/>
            <p:nvPr/>
          </p:nvSpPr>
          <p:spPr>
            <a:xfrm>
              <a:off x="2167622" y="4386991"/>
              <a:ext cx="1573617" cy="53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Law Enforcement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20F0CD8-8A62-CD04-3C96-EB11E29AE73B}"/>
                </a:ext>
              </a:extLst>
            </p:cNvPr>
            <p:cNvSpPr txBox="1"/>
            <p:nvPr/>
          </p:nvSpPr>
          <p:spPr>
            <a:xfrm>
              <a:off x="4066079" y="4160105"/>
              <a:ext cx="1648045" cy="53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Initial Detention/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Initial Court Hearings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21D41F-2732-4BEA-1D28-337E191AA4EA}"/>
                </a:ext>
              </a:extLst>
            </p:cNvPr>
            <p:cNvSpPr txBox="1"/>
            <p:nvPr/>
          </p:nvSpPr>
          <p:spPr>
            <a:xfrm>
              <a:off x="6320181" y="4229810"/>
              <a:ext cx="1648045" cy="32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Jails/Courts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92F4C53-7C61-B341-4D80-03F50ED45D91}"/>
                </a:ext>
              </a:extLst>
            </p:cNvPr>
            <p:cNvSpPr txBox="1"/>
            <p:nvPr/>
          </p:nvSpPr>
          <p:spPr>
            <a:xfrm>
              <a:off x="9539995" y="1936284"/>
              <a:ext cx="1286539" cy="43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Re-entry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341D22-03AC-DD88-41CD-A5D0AEEA98F8}"/>
                </a:ext>
              </a:extLst>
            </p:cNvPr>
            <p:cNvSpPr txBox="1"/>
            <p:nvPr/>
          </p:nvSpPr>
          <p:spPr>
            <a:xfrm rot="16200000">
              <a:off x="-289165" y="3343557"/>
              <a:ext cx="164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COMMUNITY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D5439A9-EDC7-0993-8941-188F520E7C98}"/>
                </a:ext>
              </a:extLst>
            </p:cNvPr>
            <p:cNvSpPr txBox="1"/>
            <p:nvPr/>
          </p:nvSpPr>
          <p:spPr>
            <a:xfrm rot="5400000">
              <a:off x="10832492" y="3343558"/>
              <a:ext cx="1648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COMMUNITY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C420FAB-F270-15C8-4BC7-C57014B774CC}"/>
                </a:ext>
              </a:extLst>
            </p:cNvPr>
            <p:cNvCxnSpPr>
              <a:cxnSpLocks/>
              <a:stCxn id="63" idx="2"/>
              <a:endCxn id="67" idx="3"/>
            </p:cNvCxnSpPr>
            <p:nvPr/>
          </p:nvCxnSpPr>
          <p:spPr>
            <a:xfrm>
              <a:off x="1275907" y="2949310"/>
              <a:ext cx="1" cy="1341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30C849F-7765-9E2F-75E7-B8C9629CD7E0}"/>
                </a:ext>
              </a:extLst>
            </p:cNvPr>
            <p:cNvCxnSpPr>
              <a:cxnSpLocks/>
              <a:stCxn id="65" idx="1"/>
            </p:cNvCxnSpPr>
            <p:nvPr/>
          </p:nvCxnSpPr>
          <p:spPr>
            <a:xfrm flipH="1">
              <a:off x="1544955" y="3135380"/>
              <a:ext cx="59219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7692551-D6ED-15CE-1E28-946614278022}"/>
                </a:ext>
              </a:extLst>
            </p:cNvPr>
            <p:cNvCxnSpPr>
              <a:cxnSpLocks/>
              <a:stCxn id="66" idx="1"/>
              <a:endCxn id="67" idx="2"/>
            </p:cNvCxnSpPr>
            <p:nvPr/>
          </p:nvCxnSpPr>
          <p:spPr>
            <a:xfrm flipH="1">
              <a:off x="1539676" y="3742660"/>
              <a:ext cx="31038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3DE2432-5AC9-2F0B-C8BD-03A39B0EC668}"/>
                </a:ext>
              </a:extLst>
            </p:cNvPr>
            <p:cNvCxnSpPr>
              <a:cxnSpLocks/>
              <a:stCxn id="65" idx="2"/>
              <a:endCxn id="66" idx="0"/>
            </p:cNvCxnSpPr>
            <p:nvPr/>
          </p:nvCxnSpPr>
          <p:spPr>
            <a:xfrm flipH="1">
              <a:off x="2461437" y="3321449"/>
              <a:ext cx="1" cy="184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96DE58D-AFC3-B399-5CC1-9B9A6E491EBC}"/>
                </a:ext>
              </a:extLst>
            </p:cNvPr>
            <p:cNvCxnSpPr>
              <a:cxnSpLocks/>
              <a:stCxn id="66" idx="3"/>
              <a:endCxn id="68" idx="1"/>
            </p:cNvCxnSpPr>
            <p:nvPr/>
          </p:nvCxnSpPr>
          <p:spPr>
            <a:xfrm>
              <a:off x="3072809" y="3742660"/>
              <a:ext cx="5295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A62ABA1-C177-728D-1801-CBBABF55C67F}"/>
                </a:ext>
              </a:extLst>
            </p:cNvPr>
            <p:cNvCxnSpPr>
              <a:cxnSpLocks/>
              <a:stCxn id="68" idx="3"/>
              <a:endCxn id="69" idx="1"/>
            </p:cNvCxnSpPr>
            <p:nvPr/>
          </p:nvCxnSpPr>
          <p:spPr>
            <a:xfrm>
              <a:off x="4603898" y="3742660"/>
              <a:ext cx="1594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F8C6B39-89EB-89E0-98A5-FC781F406E3B}"/>
                </a:ext>
              </a:extLst>
            </p:cNvPr>
            <p:cNvCxnSpPr>
              <a:cxnSpLocks/>
              <a:stCxn id="69" idx="3"/>
              <a:endCxn id="70" idx="1"/>
            </p:cNvCxnSpPr>
            <p:nvPr/>
          </p:nvCxnSpPr>
          <p:spPr>
            <a:xfrm>
              <a:off x="5922335" y="3742660"/>
              <a:ext cx="235142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934855B-451B-7591-370F-DC72317575ED}"/>
                </a:ext>
              </a:extLst>
            </p:cNvPr>
            <p:cNvCxnSpPr>
              <a:cxnSpLocks/>
              <a:stCxn id="70" idx="3"/>
              <a:endCxn id="71" idx="1"/>
            </p:cNvCxnSpPr>
            <p:nvPr/>
          </p:nvCxnSpPr>
          <p:spPr>
            <a:xfrm>
              <a:off x="6912388" y="3742661"/>
              <a:ext cx="20634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00D3D0CC-5D06-A205-F286-F2CE184368D4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 rot="5400000" flipH="1" flipV="1">
              <a:off x="5586986" y="2693779"/>
              <a:ext cx="459198" cy="94744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00A54288-51C5-A0CB-11B2-FCBBC31DD333}"/>
                </a:ext>
              </a:extLst>
            </p:cNvPr>
            <p:cNvCxnSpPr>
              <a:cxnSpLocks/>
              <a:stCxn id="68" idx="0"/>
            </p:cNvCxnSpPr>
            <p:nvPr/>
          </p:nvCxnSpPr>
          <p:spPr>
            <a:xfrm rot="5400000" flipH="1" flipV="1">
              <a:off x="4855556" y="1962349"/>
              <a:ext cx="682320" cy="2187187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800B27-4C8D-87F3-CD77-60E4B8B59318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>
              <a:off x="7592754" y="2837669"/>
              <a:ext cx="389448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86312F3-46CB-67E1-5BF5-EA9013D083F3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>
              <a:off x="8330840" y="3742661"/>
              <a:ext cx="31563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6285973-5AD8-D247-C260-B7229EF8C3EA}"/>
                </a:ext>
              </a:extLst>
            </p:cNvPr>
            <p:cNvCxnSpPr>
              <a:cxnSpLocks/>
              <a:stCxn id="74" idx="3"/>
            </p:cNvCxnSpPr>
            <p:nvPr/>
          </p:nvCxnSpPr>
          <p:spPr>
            <a:xfrm>
              <a:off x="11205752" y="3209490"/>
              <a:ext cx="28148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32FD41D-5308-923E-4403-F52835956482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V="1">
              <a:off x="11205752" y="4249422"/>
              <a:ext cx="28148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or: Elbow 97">
              <a:extLst>
                <a:ext uri="{FF2B5EF4-FFF2-40B4-BE49-F238E27FC236}">
                  <a16:creationId xmlns:a16="http://schemas.microsoft.com/office/drawing/2014/main" id="{99FC61E8-2830-8DD0-D94D-4012140DFC19}"/>
                </a:ext>
              </a:extLst>
            </p:cNvPr>
            <p:cNvCxnSpPr>
              <a:cxnSpLocks/>
              <a:stCxn id="71" idx="0"/>
              <a:endCxn id="75" idx="1"/>
            </p:cNvCxnSpPr>
            <p:nvPr/>
          </p:nvCxnSpPr>
          <p:spPr>
            <a:xfrm rot="5400000" flipH="1" flipV="1">
              <a:off x="8055934" y="2878341"/>
              <a:ext cx="301912" cy="96421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B524C9F-DAAE-C4C6-CB55-6CCCEA961FEB}"/>
                </a:ext>
              </a:extLst>
            </p:cNvPr>
            <p:cNvCxnSpPr>
              <a:cxnSpLocks/>
              <a:stCxn id="75" idx="3"/>
              <a:endCxn id="74" idx="1"/>
            </p:cNvCxnSpPr>
            <p:nvPr/>
          </p:nvCxnSpPr>
          <p:spPr>
            <a:xfrm>
              <a:off x="9658943" y="3209490"/>
              <a:ext cx="5768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C719A50-7C42-8E11-60BF-5B79FAAC4FB5}"/>
                </a:ext>
              </a:extLst>
            </p:cNvPr>
            <p:cNvCxnSpPr/>
            <p:nvPr/>
          </p:nvCxnSpPr>
          <p:spPr>
            <a:xfrm>
              <a:off x="9658943" y="2974565"/>
              <a:ext cx="18282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369864DB-FFA9-40BB-A0CD-F4C31D95211D}"/>
                </a:ext>
              </a:extLst>
            </p:cNvPr>
            <p:cNvCxnSpPr>
              <a:cxnSpLocks/>
              <a:stCxn id="71" idx="2"/>
              <a:endCxn id="72" idx="1"/>
            </p:cNvCxnSpPr>
            <p:nvPr/>
          </p:nvCxnSpPr>
          <p:spPr>
            <a:xfrm rot="16200000" flipH="1">
              <a:off x="8069139" y="3629565"/>
              <a:ext cx="275503" cy="96421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18D36A4-4E67-8F7A-4609-E431CE00DB1F}"/>
                </a:ext>
              </a:extLst>
            </p:cNvPr>
            <p:cNvCxnSpPr/>
            <p:nvPr/>
          </p:nvCxnSpPr>
          <p:spPr>
            <a:xfrm>
              <a:off x="9658943" y="4486373"/>
              <a:ext cx="182829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1FDC49B-20EB-7557-438F-439669829A12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658943" y="4249422"/>
              <a:ext cx="57686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CBAD611-3A93-F891-BC70-7629AE2FD3CF}"/>
                </a:ext>
              </a:extLst>
            </p:cNvPr>
            <p:cNvCxnSpPr/>
            <p:nvPr/>
          </p:nvCxnSpPr>
          <p:spPr>
            <a:xfrm>
              <a:off x="9771888" y="3349698"/>
              <a:ext cx="46391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6B54A70-3BBF-D071-8277-DA84F952059B}"/>
                </a:ext>
              </a:extLst>
            </p:cNvPr>
            <p:cNvSpPr txBox="1"/>
            <p:nvPr/>
          </p:nvSpPr>
          <p:spPr>
            <a:xfrm>
              <a:off x="9622893" y="3343301"/>
              <a:ext cx="843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Violation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EE4BBC1-1B39-2EE4-31BD-0B89F8745BC5}"/>
                </a:ext>
              </a:extLst>
            </p:cNvPr>
            <p:cNvCxnSpPr/>
            <p:nvPr/>
          </p:nvCxnSpPr>
          <p:spPr>
            <a:xfrm>
              <a:off x="9771888" y="4136082"/>
              <a:ext cx="463916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EBA937-8034-0550-585E-5C7BD4B345A0}"/>
                </a:ext>
              </a:extLst>
            </p:cNvPr>
            <p:cNvSpPr txBox="1"/>
            <p:nvPr/>
          </p:nvSpPr>
          <p:spPr>
            <a:xfrm>
              <a:off x="9622893" y="3849269"/>
              <a:ext cx="843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Violation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9EC981-D009-B011-A990-92773AC530AD}"/>
              </a:ext>
            </a:extLst>
          </p:cNvPr>
          <p:cNvSpPr txBox="1"/>
          <p:nvPr/>
        </p:nvSpPr>
        <p:spPr>
          <a:xfrm>
            <a:off x="1010563" y="1555700"/>
            <a:ext cx="290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Deflection/Diversion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A5393-0490-4B77-5896-54590D2AA198}"/>
              </a:ext>
            </a:extLst>
          </p:cNvPr>
          <p:cNvSpPr txBox="1"/>
          <p:nvPr/>
        </p:nvSpPr>
        <p:spPr>
          <a:xfrm>
            <a:off x="4588154" y="1559933"/>
            <a:ext cx="34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Treatment in   Prison and Jails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B5333-610C-42E1-4321-059F09EAE8A4}"/>
              </a:ext>
            </a:extLst>
          </p:cNvPr>
          <p:cNvSpPr txBox="1"/>
          <p:nvPr/>
        </p:nvSpPr>
        <p:spPr>
          <a:xfrm>
            <a:off x="7859037" y="1961107"/>
            <a:ext cx="6266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Community Corrections</a:t>
            </a:r>
          </a:p>
        </p:txBody>
      </p:sp>
      <p:pic>
        <p:nvPicPr>
          <p:cNvPr id="3" name="Graphic 2" descr="Business Growth with solid fill">
            <a:extLst>
              <a:ext uri="{FF2B5EF4-FFF2-40B4-BE49-F238E27FC236}">
                <a16:creationId xmlns:a16="http://schemas.microsoft.com/office/drawing/2014/main" id="{5EC67BF8-DB56-9BC9-F461-73781FCEC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4607" y="1537376"/>
            <a:ext cx="444384" cy="444384"/>
          </a:xfrm>
          <a:prstGeom prst="rect">
            <a:avLst/>
          </a:prstGeom>
        </p:spPr>
      </p:pic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2BF6DFFC-32A6-2732-C1B3-E6FF4CA0B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5460" y="1472270"/>
            <a:ext cx="457200" cy="457200"/>
          </a:xfrm>
          <a:prstGeom prst="rect">
            <a:avLst/>
          </a:prstGeom>
        </p:spPr>
      </p:pic>
      <p:pic>
        <p:nvPicPr>
          <p:cNvPr id="8" name="Graphic 7" descr="First aid kit with solid fill">
            <a:extLst>
              <a:ext uri="{FF2B5EF4-FFF2-40B4-BE49-F238E27FC236}">
                <a16:creationId xmlns:a16="http://schemas.microsoft.com/office/drawing/2014/main" id="{E09E2943-23CA-EAB9-6FBF-2FB9FC553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5780" y="1516252"/>
            <a:ext cx="457200" cy="457200"/>
          </a:xfrm>
          <a:prstGeom prst="rect">
            <a:avLst/>
          </a:prstGeom>
        </p:spPr>
      </p:pic>
      <p:pic>
        <p:nvPicPr>
          <p:cNvPr id="9" name="Graphic 8" descr="Lightbulb and gear with solid fill">
            <a:extLst>
              <a:ext uri="{FF2B5EF4-FFF2-40B4-BE49-F238E27FC236}">
                <a16:creationId xmlns:a16="http://schemas.microsoft.com/office/drawing/2014/main" id="{3075288C-185B-2922-8CD6-F835B93DD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364" y="1510653"/>
            <a:ext cx="457200" cy="457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D249E1C-D996-CC33-F6F8-9D767537F619}"/>
              </a:ext>
            </a:extLst>
          </p:cNvPr>
          <p:cNvSpPr txBox="1">
            <a:spLocks/>
          </p:cNvSpPr>
          <p:nvPr/>
        </p:nvSpPr>
        <p:spPr>
          <a:xfrm>
            <a:off x="491128" y="570096"/>
            <a:ext cx="11439309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+mn-lt"/>
                <a:cs typeface="Calibri"/>
              </a:rPr>
              <a:t>Adult Justice Continuum </a:t>
            </a:r>
            <a:endParaRPr lang="en-US" sz="3200">
              <a:solidFill>
                <a:schemeClr val="tx2">
                  <a:lumMod val="7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83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4F1D3-68CE-2B1D-CDFC-0BA5DAFB8840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8CDDF7-468A-004D-8804-D97AF7E90A23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/>
                </a:solidFill>
                <a:latin typeface="+mn-lt"/>
                <a:cs typeface="Calibri"/>
              </a:rPr>
              <a:t>Long Term Investments Timeline</a:t>
            </a:r>
            <a:endParaRPr lang="en-US" sz="320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FB747-6933-63F8-C26D-F1DC95AC302D}"/>
              </a:ext>
            </a:extLst>
          </p:cNvPr>
          <p:cNvSpPr txBox="1"/>
          <p:nvPr/>
        </p:nvSpPr>
        <p:spPr>
          <a:xfrm>
            <a:off x="0" y="1172694"/>
            <a:ext cx="1219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sz="2000" b="1"/>
              <a:t>The design process for future investments will be divided into three phases: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0DA3BA-8229-7F2A-8BB7-210246C7237A}"/>
              </a:ext>
            </a:extLst>
          </p:cNvPr>
          <p:cNvGrpSpPr/>
          <p:nvPr/>
        </p:nvGrpSpPr>
        <p:grpSpPr>
          <a:xfrm>
            <a:off x="263952" y="1878083"/>
            <a:ext cx="11664097" cy="3511947"/>
            <a:chOff x="2036042" y="1905380"/>
            <a:chExt cx="8092743" cy="2670872"/>
          </a:xfrm>
          <a:solidFill>
            <a:schemeClr val="tx2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0917D32-90D1-5AD5-1F6B-BE65C9082ECD}"/>
                </a:ext>
              </a:extLst>
            </p:cNvPr>
            <p:cNvSpPr/>
            <p:nvPr/>
          </p:nvSpPr>
          <p:spPr>
            <a:xfrm>
              <a:off x="2036042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1. Data Analysis</a:t>
              </a:r>
            </a:p>
            <a:p>
              <a:pPr algn="ctr"/>
              <a:r>
                <a:rPr lang="en-US" sz="1400" i="1">
                  <a:solidFill>
                    <a:schemeClr val="tx1"/>
                  </a:solidFill>
                </a:rPr>
                <a:t>May-June 2024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389540-39B6-E590-826B-A366C5EE0918}"/>
                </a:ext>
              </a:extLst>
            </p:cNvPr>
            <p:cNvSpPr/>
            <p:nvPr/>
          </p:nvSpPr>
          <p:spPr>
            <a:xfrm>
              <a:off x="2219469" y="2671729"/>
              <a:ext cx="1904523" cy="1904523"/>
            </a:xfrm>
            <a:custGeom>
              <a:avLst/>
              <a:gdLst>
                <a:gd name="connsiteX0" fmla="*/ 0 w 1904523"/>
                <a:gd name="connsiteY0" fmla="*/ 190452 h 1904523"/>
                <a:gd name="connsiteX1" fmla="*/ 190452 w 1904523"/>
                <a:gd name="connsiteY1" fmla="*/ 0 h 1904523"/>
                <a:gd name="connsiteX2" fmla="*/ 1714071 w 1904523"/>
                <a:gd name="connsiteY2" fmla="*/ 0 h 1904523"/>
                <a:gd name="connsiteX3" fmla="*/ 1904523 w 1904523"/>
                <a:gd name="connsiteY3" fmla="*/ 190452 h 1904523"/>
                <a:gd name="connsiteX4" fmla="*/ 1904523 w 1904523"/>
                <a:gd name="connsiteY4" fmla="*/ 1714071 h 1904523"/>
                <a:gd name="connsiteX5" fmla="*/ 1714071 w 1904523"/>
                <a:gd name="connsiteY5" fmla="*/ 1904523 h 1904523"/>
                <a:gd name="connsiteX6" fmla="*/ 190452 w 1904523"/>
                <a:gd name="connsiteY6" fmla="*/ 1904523 h 1904523"/>
                <a:gd name="connsiteX7" fmla="*/ 0 w 1904523"/>
                <a:gd name="connsiteY7" fmla="*/ 1714071 h 1904523"/>
                <a:gd name="connsiteX8" fmla="*/ 0 w 1904523"/>
                <a:gd name="connsiteY8" fmla="*/ 190452 h 19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523" h="1904523">
                  <a:moveTo>
                    <a:pt x="0" y="190452"/>
                  </a:moveTo>
                  <a:cubicBezTo>
                    <a:pt x="0" y="85268"/>
                    <a:pt x="85268" y="0"/>
                    <a:pt x="190452" y="0"/>
                  </a:cubicBezTo>
                  <a:lnTo>
                    <a:pt x="1714071" y="0"/>
                  </a:lnTo>
                  <a:cubicBezTo>
                    <a:pt x="1819255" y="0"/>
                    <a:pt x="1904523" y="85268"/>
                    <a:pt x="1904523" y="190452"/>
                  </a:cubicBezTo>
                  <a:lnTo>
                    <a:pt x="1904523" y="1714071"/>
                  </a:lnTo>
                  <a:cubicBezTo>
                    <a:pt x="1904523" y="1819255"/>
                    <a:pt x="1819255" y="1904523"/>
                    <a:pt x="1714071" y="1904523"/>
                  </a:cubicBezTo>
                  <a:lnTo>
                    <a:pt x="190452" y="1904523"/>
                  </a:lnTo>
                  <a:cubicBezTo>
                    <a:pt x="85268" y="1904523"/>
                    <a:pt x="0" y="1819255"/>
                    <a:pt x="0" y="1714071"/>
                  </a:cubicBezTo>
                  <a:lnTo>
                    <a:pt x="0" y="1904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52" tIns="196752" rIns="196752" bIns="196752" numCol="1" spcCol="1270" anchor="t" anchorCtr="0">
              <a:noAutofit/>
            </a:bodyPr>
            <a:lstStyle/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Obtain relevant data from key state agencies and stakeholders. </a:t>
              </a:r>
            </a:p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Continue data analysis of justice programs and population health data in line with the justice vision. </a:t>
              </a:r>
            </a:p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7EC0E-1989-28DC-27BC-9609B75F3707}"/>
                </a:ext>
              </a:extLst>
            </p:cNvPr>
            <p:cNvSpPr/>
            <p:nvPr/>
          </p:nvSpPr>
          <p:spPr>
            <a:xfrm>
              <a:off x="4307419" y="2628827"/>
              <a:ext cx="366853" cy="457630"/>
            </a:xfrm>
            <a:custGeom>
              <a:avLst/>
              <a:gdLst>
                <a:gd name="connsiteX0" fmla="*/ 0 w 366853"/>
                <a:gd name="connsiteY0" fmla="*/ 91526 h 457630"/>
                <a:gd name="connsiteX1" fmla="*/ 183427 w 366853"/>
                <a:gd name="connsiteY1" fmla="*/ 91526 h 457630"/>
                <a:gd name="connsiteX2" fmla="*/ 183427 w 366853"/>
                <a:gd name="connsiteY2" fmla="*/ 0 h 457630"/>
                <a:gd name="connsiteX3" fmla="*/ 366853 w 366853"/>
                <a:gd name="connsiteY3" fmla="*/ 228815 h 457630"/>
                <a:gd name="connsiteX4" fmla="*/ 183427 w 366853"/>
                <a:gd name="connsiteY4" fmla="*/ 457630 h 457630"/>
                <a:gd name="connsiteX5" fmla="*/ 183427 w 366853"/>
                <a:gd name="connsiteY5" fmla="*/ 366104 h 457630"/>
                <a:gd name="connsiteX6" fmla="*/ 0 w 366853"/>
                <a:gd name="connsiteY6" fmla="*/ 366104 h 457630"/>
                <a:gd name="connsiteX7" fmla="*/ 0 w 366853"/>
                <a:gd name="connsiteY7" fmla="*/ 91526 h 4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53" h="457630">
                  <a:moveTo>
                    <a:pt x="0" y="91526"/>
                  </a:moveTo>
                  <a:lnTo>
                    <a:pt x="183427" y="91526"/>
                  </a:lnTo>
                  <a:lnTo>
                    <a:pt x="183427" y="0"/>
                  </a:lnTo>
                  <a:lnTo>
                    <a:pt x="366853" y="228815"/>
                  </a:lnTo>
                  <a:lnTo>
                    <a:pt x="183427" y="457630"/>
                  </a:lnTo>
                  <a:lnTo>
                    <a:pt x="183427" y="366104"/>
                  </a:lnTo>
                  <a:lnTo>
                    <a:pt x="0" y="366104"/>
                  </a:lnTo>
                  <a:lnTo>
                    <a:pt x="0" y="9152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526" rIns="110056" bIns="9152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0599FA-D978-D1D3-9385-CCADDDA694B2}"/>
                </a:ext>
              </a:extLst>
            </p:cNvPr>
            <p:cNvSpPr/>
            <p:nvPr/>
          </p:nvSpPr>
          <p:spPr>
            <a:xfrm>
              <a:off x="4988718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2. Current State Review</a:t>
              </a:r>
            </a:p>
            <a:p>
              <a:pPr algn="ctr"/>
              <a:r>
                <a:rPr lang="en-US" sz="1400" i="1">
                  <a:solidFill>
                    <a:schemeClr val="tx1"/>
                  </a:solidFill>
                </a:rPr>
                <a:t>June-July 2024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1C429E-7DBD-B9FA-4862-24FEACE7A736}"/>
                </a:ext>
              </a:extLst>
            </p:cNvPr>
            <p:cNvSpPr/>
            <p:nvPr/>
          </p:nvSpPr>
          <p:spPr>
            <a:xfrm>
              <a:off x="5271586" y="2671729"/>
              <a:ext cx="1904523" cy="1904523"/>
            </a:xfrm>
            <a:custGeom>
              <a:avLst/>
              <a:gdLst>
                <a:gd name="connsiteX0" fmla="*/ 0 w 1904523"/>
                <a:gd name="connsiteY0" fmla="*/ 190452 h 1904523"/>
                <a:gd name="connsiteX1" fmla="*/ 190452 w 1904523"/>
                <a:gd name="connsiteY1" fmla="*/ 0 h 1904523"/>
                <a:gd name="connsiteX2" fmla="*/ 1714071 w 1904523"/>
                <a:gd name="connsiteY2" fmla="*/ 0 h 1904523"/>
                <a:gd name="connsiteX3" fmla="*/ 1904523 w 1904523"/>
                <a:gd name="connsiteY3" fmla="*/ 190452 h 1904523"/>
                <a:gd name="connsiteX4" fmla="*/ 1904523 w 1904523"/>
                <a:gd name="connsiteY4" fmla="*/ 1714071 h 1904523"/>
                <a:gd name="connsiteX5" fmla="*/ 1714071 w 1904523"/>
                <a:gd name="connsiteY5" fmla="*/ 1904523 h 1904523"/>
                <a:gd name="connsiteX6" fmla="*/ 190452 w 1904523"/>
                <a:gd name="connsiteY6" fmla="*/ 1904523 h 1904523"/>
                <a:gd name="connsiteX7" fmla="*/ 0 w 1904523"/>
                <a:gd name="connsiteY7" fmla="*/ 1714071 h 1904523"/>
                <a:gd name="connsiteX8" fmla="*/ 0 w 1904523"/>
                <a:gd name="connsiteY8" fmla="*/ 190452 h 19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523" h="1904523">
                  <a:moveTo>
                    <a:pt x="0" y="190452"/>
                  </a:moveTo>
                  <a:cubicBezTo>
                    <a:pt x="0" y="85268"/>
                    <a:pt x="85268" y="0"/>
                    <a:pt x="190452" y="0"/>
                  </a:cubicBezTo>
                  <a:lnTo>
                    <a:pt x="1714071" y="0"/>
                  </a:lnTo>
                  <a:cubicBezTo>
                    <a:pt x="1819255" y="0"/>
                    <a:pt x="1904523" y="85268"/>
                    <a:pt x="1904523" y="190452"/>
                  </a:cubicBezTo>
                  <a:lnTo>
                    <a:pt x="1904523" y="1714071"/>
                  </a:lnTo>
                  <a:cubicBezTo>
                    <a:pt x="1904523" y="1819255"/>
                    <a:pt x="1819255" y="1904523"/>
                    <a:pt x="1714071" y="1904523"/>
                  </a:cubicBezTo>
                  <a:lnTo>
                    <a:pt x="190452" y="1904523"/>
                  </a:lnTo>
                  <a:cubicBezTo>
                    <a:pt x="85268" y="1904523"/>
                    <a:pt x="0" y="1819255"/>
                    <a:pt x="0" y="1714071"/>
                  </a:cubicBezTo>
                  <a:lnTo>
                    <a:pt x="0" y="1904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52" tIns="196752" rIns="196752" bIns="196752" numCol="1" spcCol="1270" anchor="t" anchorCtr="0">
              <a:noAutofit/>
            </a:bodyPr>
            <a:lstStyle/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Review key findings from stakeholder engagement and justice data analysis. </a:t>
              </a:r>
            </a:p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>
                  <a:solidFill>
                    <a:schemeClr val="tx1"/>
                  </a:solidFill>
                </a:rPr>
                <a:t>Articulate gaps in services and supports to be addressed through long-term investments. </a:t>
              </a:r>
            </a:p>
            <a:p>
              <a:pPr marL="285750" indent="-28575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Calibri" panose="020F0502020204030204" pitchFamily="34" charset="0"/>
                </a:rPr>
                <a:t>Identify </a:t>
              </a:r>
              <a:r>
                <a:rPr lang="en-US" sz="1400">
                  <a:solidFill>
                    <a:schemeClr val="tx1"/>
                  </a:solidFill>
                  <a:ea typeface="MS Mincho" panose="02020609040205080304" pitchFamily="49" charset="-128"/>
                  <a:cs typeface="Calibri" panose="020F0502020204030204" pitchFamily="34" charset="0"/>
                </a:rPr>
                <a:t>gaps that can be addressed </a:t>
              </a:r>
              <a:r>
                <a:rPr lang="en-US" sz="1400"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Calibri" panose="020F0502020204030204" pitchFamily="34" charset="0"/>
                </a:rPr>
                <a:t>through the 1115 re-entry waiver and/or other initiatives. </a:t>
              </a:r>
              <a:endParaRPr lang="en-US" sz="140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kern="1200">
                <a:solidFill>
                  <a:schemeClr val="tx1"/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88499B-6EA1-3B9E-06E5-45762786A396}"/>
                </a:ext>
              </a:extLst>
            </p:cNvPr>
            <p:cNvSpPr/>
            <p:nvPr/>
          </p:nvSpPr>
          <p:spPr>
            <a:xfrm>
              <a:off x="7260095" y="2628827"/>
              <a:ext cx="366853" cy="457630"/>
            </a:xfrm>
            <a:custGeom>
              <a:avLst/>
              <a:gdLst>
                <a:gd name="connsiteX0" fmla="*/ 0 w 366853"/>
                <a:gd name="connsiteY0" fmla="*/ 91526 h 457630"/>
                <a:gd name="connsiteX1" fmla="*/ 183427 w 366853"/>
                <a:gd name="connsiteY1" fmla="*/ 91526 h 457630"/>
                <a:gd name="connsiteX2" fmla="*/ 183427 w 366853"/>
                <a:gd name="connsiteY2" fmla="*/ 0 h 457630"/>
                <a:gd name="connsiteX3" fmla="*/ 366853 w 366853"/>
                <a:gd name="connsiteY3" fmla="*/ 228815 h 457630"/>
                <a:gd name="connsiteX4" fmla="*/ 183427 w 366853"/>
                <a:gd name="connsiteY4" fmla="*/ 457630 h 457630"/>
                <a:gd name="connsiteX5" fmla="*/ 183427 w 366853"/>
                <a:gd name="connsiteY5" fmla="*/ 366104 h 457630"/>
                <a:gd name="connsiteX6" fmla="*/ 0 w 366853"/>
                <a:gd name="connsiteY6" fmla="*/ 366104 h 457630"/>
                <a:gd name="connsiteX7" fmla="*/ 0 w 366853"/>
                <a:gd name="connsiteY7" fmla="*/ 91526 h 4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53" h="457630">
                  <a:moveTo>
                    <a:pt x="0" y="91526"/>
                  </a:moveTo>
                  <a:lnTo>
                    <a:pt x="183427" y="91526"/>
                  </a:lnTo>
                  <a:lnTo>
                    <a:pt x="183427" y="0"/>
                  </a:lnTo>
                  <a:lnTo>
                    <a:pt x="366853" y="228815"/>
                  </a:lnTo>
                  <a:lnTo>
                    <a:pt x="183427" y="457630"/>
                  </a:lnTo>
                  <a:lnTo>
                    <a:pt x="183427" y="366104"/>
                  </a:lnTo>
                  <a:lnTo>
                    <a:pt x="0" y="366104"/>
                  </a:lnTo>
                  <a:lnTo>
                    <a:pt x="0" y="9152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526" rIns="110056" bIns="9152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89C2A59-16A8-B649-4243-E1E6994EC1A7}"/>
                </a:ext>
              </a:extLst>
            </p:cNvPr>
            <p:cNvSpPr/>
            <p:nvPr/>
          </p:nvSpPr>
          <p:spPr>
            <a:xfrm>
              <a:off x="7941394" y="1905380"/>
              <a:ext cx="1904523" cy="190452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3. Recommendations Development</a:t>
              </a:r>
            </a:p>
            <a:p>
              <a:pPr algn="ctr"/>
              <a:r>
                <a:rPr lang="en-US" sz="1400" i="1">
                  <a:solidFill>
                    <a:schemeClr val="tx1"/>
                  </a:solidFill>
                </a:rPr>
                <a:t>July-September 2024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1F6623-9578-D22A-03E1-30F7E2DC2B56}"/>
                </a:ext>
              </a:extLst>
            </p:cNvPr>
            <p:cNvSpPr/>
            <p:nvPr/>
          </p:nvSpPr>
          <p:spPr>
            <a:xfrm>
              <a:off x="8224262" y="2671729"/>
              <a:ext cx="1904523" cy="1904523"/>
            </a:xfrm>
            <a:custGeom>
              <a:avLst/>
              <a:gdLst>
                <a:gd name="connsiteX0" fmla="*/ 0 w 1904523"/>
                <a:gd name="connsiteY0" fmla="*/ 190452 h 1904523"/>
                <a:gd name="connsiteX1" fmla="*/ 190452 w 1904523"/>
                <a:gd name="connsiteY1" fmla="*/ 0 h 1904523"/>
                <a:gd name="connsiteX2" fmla="*/ 1714071 w 1904523"/>
                <a:gd name="connsiteY2" fmla="*/ 0 h 1904523"/>
                <a:gd name="connsiteX3" fmla="*/ 1904523 w 1904523"/>
                <a:gd name="connsiteY3" fmla="*/ 190452 h 1904523"/>
                <a:gd name="connsiteX4" fmla="*/ 1904523 w 1904523"/>
                <a:gd name="connsiteY4" fmla="*/ 1714071 h 1904523"/>
                <a:gd name="connsiteX5" fmla="*/ 1714071 w 1904523"/>
                <a:gd name="connsiteY5" fmla="*/ 1904523 h 1904523"/>
                <a:gd name="connsiteX6" fmla="*/ 190452 w 1904523"/>
                <a:gd name="connsiteY6" fmla="*/ 1904523 h 1904523"/>
                <a:gd name="connsiteX7" fmla="*/ 0 w 1904523"/>
                <a:gd name="connsiteY7" fmla="*/ 1714071 h 1904523"/>
                <a:gd name="connsiteX8" fmla="*/ 0 w 1904523"/>
                <a:gd name="connsiteY8" fmla="*/ 190452 h 19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523" h="1904523">
                  <a:moveTo>
                    <a:pt x="0" y="190452"/>
                  </a:moveTo>
                  <a:cubicBezTo>
                    <a:pt x="0" y="85268"/>
                    <a:pt x="85268" y="0"/>
                    <a:pt x="190452" y="0"/>
                  </a:cubicBezTo>
                  <a:lnTo>
                    <a:pt x="1714071" y="0"/>
                  </a:lnTo>
                  <a:cubicBezTo>
                    <a:pt x="1819255" y="0"/>
                    <a:pt x="1904523" y="85268"/>
                    <a:pt x="1904523" y="190452"/>
                  </a:cubicBezTo>
                  <a:lnTo>
                    <a:pt x="1904523" y="1714071"/>
                  </a:lnTo>
                  <a:cubicBezTo>
                    <a:pt x="1904523" y="1819255"/>
                    <a:pt x="1819255" y="1904523"/>
                    <a:pt x="1714071" y="1904523"/>
                  </a:cubicBezTo>
                  <a:lnTo>
                    <a:pt x="190452" y="1904523"/>
                  </a:lnTo>
                  <a:cubicBezTo>
                    <a:pt x="85268" y="1904523"/>
                    <a:pt x="0" y="1819255"/>
                    <a:pt x="0" y="1714071"/>
                  </a:cubicBezTo>
                  <a:lnTo>
                    <a:pt x="0" y="1904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52" tIns="196752" rIns="196752" bIns="196752" numCol="1" spcCol="1270" anchor="t" anchorCtr="0">
              <a:noAutofit/>
            </a:bodyPr>
            <a:lstStyle/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>
                  <a:solidFill>
                    <a:schemeClr val="tx1"/>
                  </a:solidFill>
                </a:rPr>
                <a:t>Develop youth and adult-specific recommendations </a:t>
              </a:r>
              <a:r>
                <a:rPr lang="en-US" sz="1400">
                  <a:solidFill>
                    <a:schemeClr val="tx1"/>
                  </a:solidFill>
                </a:rPr>
                <a:t>across the continuum and reflective of enabling factors.</a:t>
              </a:r>
              <a:endParaRPr lang="en-US" sz="1400" kern="1200">
                <a:solidFill>
                  <a:schemeClr val="tx1"/>
                </a:solidFill>
              </a:endParaRPr>
            </a:p>
            <a:p>
              <a:pPr marL="285750" lvl="0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>
                  <a:solidFill>
                    <a:schemeClr val="tx1"/>
                  </a:solidFill>
                </a:rPr>
                <a:t>Develop final investment recommendations. </a:t>
              </a:r>
            </a:p>
            <a:p>
              <a:pPr marL="571500" lvl="0" indent="-57150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kern="1200">
                <a:solidFill>
                  <a:schemeClr val="tx1"/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9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713232E-82FC-E89D-4A41-862A2B1DF936}"/>
              </a:ext>
            </a:extLst>
          </p:cNvPr>
          <p:cNvSpPr/>
          <p:nvPr/>
        </p:nvSpPr>
        <p:spPr>
          <a:xfrm>
            <a:off x="414337" y="5728094"/>
            <a:ext cx="11363325" cy="493647"/>
          </a:xfrm>
          <a:prstGeom prst="rect">
            <a:avLst/>
          </a:prstGeom>
          <a:solidFill>
            <a:srgbClr val="FDF3C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DMH/DD/SUS will regularly share updates with this group and raise investment proposals for discussion. </a:t>
            </a:r>
          </a:p>
        </p:txBody>
      </p:sp>
    </p:spTree>
    <p:extLst>
      <p:ext uri="{BB962C8B-B14F-4D97-AF65-F5344CB8AC3E}">
        <p14:creationId xmlns:p14="http://schemas.microsoft.com/office/powerpoint/2010/main" val="322787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484F1D3-68CE-2B1D-CDFC-0BA5DAFB8840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8CDDF7-468A-004D-8804-D97AF7E90A23}"/>
              </a:ext>
            </a:extLst>
          </p:cNvPr>
          <p:cNvSpPr txBox="1">
            <a:spLocks/>
          </p:cNvSpPr>
          <p:nvPr/>
        </p:nvSpPr>
        <p:spPr>
          <a:xfrm>
            <a:off x="1232110" y="569692"/>
            <a:ext cx="9778508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+mn-lt"/>
                <a:cs typeface="Calibri"/>
              </a:rPr>
              <a:t>Discussion</a:t>
            </a:r>
            <a:endParaRPr lang="en-US" sz="3200">
              <a:solidFill>
                <a:schemeClr val="tx2">
                  <a:lumMod val="7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25733-3EFC-7C6B-7656-44F4938F44FB}"/>
              </a:ext>
            </a:extLst>
          </p:cNvPr>
          <p:cNvSpPr/>
          <p:nvPr/>
        </p:nvSpPr>
        <p:spPr>
          <a:xfrm>
            <a:off x="964706" y="1625071"/>
            <a:ext cx="10262587" cy="41991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Any questions about the justice vision or long-term investment strategy?</a:t>
            </a:r>
          </a:p>
          <a:p>
            <a:endParaRPr lang="en-US" sz="24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Are there data that would be helpful to guide DMH/DD/SUS’ future investments that committee members would like to/are able to share?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1"/>
                </a:solidFill>
              </a:rPr>
              <a:t>Are there other inputs that DMH/DD/SUS should consider as part of its investment-related decision-making?</a:t>
            </a:r>
          </a:p>
        </p:txBody>
      </p:sp>
    </p:spTree>
    <p:extLst>
      <p:ext uri="{BB962C8B-B14F-4D97-AF65-F5344CB8AC3E}">
        <p14:creationId xmlns:p14="http://schemas.microsoft.com/office/powerpoint/2010/main" val="377557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797AB-A137-BFB8-55FF-BA1C48F91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3372" y="6634662"/>
            <a:ext cx="243838" cy="172355"/>
          </a:xfrm>
        </p:spPr>
        <p:txBody>
          <a:bodyPr vert="horz" wrap="square" lIns="0" tIns="9144" rIns="0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869B9C-FCD8-D72D-0B0B-9EDDB08B9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4537"/>
              </p:ext>
            </p:extLst>
          </p:nvPr>
        </p:nvGraphicFramePr>
        <p:xfrm>
          <a:off x="0" y="2380657"/>
          <a:ext cx="12192000" cy="20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758339391"/>
                    </a:ext>
                  </a:extLst>
                </a:gridCol>
              </a:tblGrid>
              <a:tr h="209668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Appendix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98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BC405B3-0BD4-E3EF-B9E8-FC8368243AE8}"/>
              </a:ext>
            </a:extLst>
          </p:cNvPr>
          <p:cNvSpPr txBox="1"/>
          <p:nvPr/>
        </p:nvSpPr>
        <p:spPr>
          <a:xfrm>
            <a:off x="1738338" y="4968690"/>
            <a:ext cx="870499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Foundational Elements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to housing, employment (older youth), health benefits, education and other community services.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Outreach, education and awareness among community and justice providers. 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Leadership, expertise, and support to enable local communities identify their needs and implement best practices.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/>
              <a:cs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A9F422-8BEF-4AFC-E315-F9ACAE2B4C64}"/>
              </a:ext>
            </a:extLst>
          </p:cNvPr>
          <p:cNvGrpSpPr/>
          <p:nvPr/>
        </p:nvGrpSpPr>
        <p:grpSpPr>
          <a:xfrm>
            <a:off x="501019" y="1880744"/>
            <a:ext cx="10852781" cy="3036979"/>
            <a:chOff x="501019" y="1214120"/>
            <a:chExt cx="10852781" cy="370360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F29746-3AE1-9662-7A5E-DD67C200D19B}"/>
                </a:ext>
              </a:extLst>
            </p:cNvPr>
            <p:cNvSpPr/>
            <p:nvPr/>
          </p:nvSpPr>
          <p:spPr>
            <a:xfrm>
              <a:off x="6069166" y="2586156"/>
              <a:ext cx="3940034" cy="683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1903"/>
                  </a:lnTo>
                  <a:lnTo>
                    <a:pt x="3940034" y="341903"/>
                  </a:lnTo>
                  <a:lnTo>
                    <a:pt x="3940034" y="68380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02B225-8250-F796-C017-6909340C646C}"/>
                </a:ext>
              </a:extLst>
            </p:cNvPr>
            <p:cNvSpPr/>
            <p:nvPr/>
          </p:nvSpPr>
          <p:spPr>
            <a:xfrm>
              <a:off x="6023446" y="2586156"/>
              <a:ext cx="91440" cy="683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838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C90B779-544C-67FA-E5CC-FD54AC35D566}"/>
                </a:ext>
              </a:extLst>
            </p:cNvPr>
            <p:cNvSpPr/>
            <p:nvPr/>
          </p:nvSpPr>
          <p:spPr>
            <a:xfrm>
              <a:off x="2129132" y="2586156"/>
              <a:ext cx="3940034" cy="683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40034" y="0"/>
                  </a:moveTo>
                  <a:lnTo>
                    <a:pt x="3940034" y="341903"/>
                  </a:lnTo>
                  <a:lnTo>
                    <a:pt x="0" y="341903"/>
                  </a:lnTo>
                  <a:lnTo>
                    <a:pt x="0" y="68380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E0E1FF-5469-E82E-DE34-4652F5C25D4C}"/>
                </a:ext>
              </a:extLst>
            </p:cNvPr>
            <p:cNvSpPr/>
            <p:nvPr/>
          </p:nvSpPr>
          <p:spPr>
            <a:xfrm>
              <a:off x="4441053" y="1214120"/>
              <a:ext cx="3256226" cy="1628113"/>
            </a:xfrm>
            <a:custGeom>
              <a:avLst/>
              <a:gdLst>
                <a:gd name="connsiteX0" fmla="*/ 0 w 3256226"/>
                <a:gd name="connsiteY0" fmla="*/ 0 h 1628113"/>
                <a:gd name="connsiteX1" fmla="*/ 3256226 w 3256226"/>
                <a:gd name="connsiteY1" fmla="*/ 0 h 1628113"/>
                <a:gd name="connsiteX2" fmla="*/ 3256226 w 3256226"/>
                <a:gd name="connsiteY2" fmla="*/ 1628113 h 1628113"/>
                <a:gd name="connsiteX3" fmla="*/ 0 w 3256226"/>
                <a:gd name="connsiteY3" fmla="*/ 1628113 h 1628113"/>
                <a:gd name="connsiteX4" fmla="*/ 0 w 3256226"/>
                <a:gd name="connsiteY4" fmla="*/ 0 h 16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226" h="1628113">
                  <a:moveTo>
                    <a:pt x="0" y="0"/>
                  </a:moveTo>
                  <a:lnTo>
                    <a:pt x="3256226" y="0"/>
                  </a:lnTo>
                  <a:lnTo>
                    <a:pt x="3256226" y="1628113"/>
                  </a:lnTo>
                  <a:lnTo>
                    <a:pt x="0" y="1628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161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DMH/DD/SUS’ Role</a:t>
              </a:r>
              <a:endParaRPr kumimoji="0" lang="en-US" sz="1800" b="1" i="0" u="none" strike="sng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00DE95-1375-C2F8-28F0-5630298FB636}"/>
                </a:ext>
              </a:extLst>
            </p:cNvPr>
            <p:cNvSpPr/>
            <p:nvPr/>
          </p:nvSpPr>
          <p:spPr>
            <a:xfrm>
              <a:off x="4616931" y="1385483"/>
              <a:ext cx="976867" cy="13024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5AF8BBF-BF2B-ED6B-0C88-9AD527D5C121}"/>
                </a:ext>
              </a:extLst>
            </p:cNvPr>
            <p:cNvSpPr/>
            <p:nvPr/>
          </p:nvSpPr>
          <p:spPr>
            <a:xfrm>
              <a:off x="501019" y="3269963"/>
              <a:ext cx="3256226" cy="1628113"/>
            </a:xfrm>
            <a:custGeom>
              <a:avLst/>
              <a:gdLst>
                <a:gd name="connsiteX0" fmla="*/ 0 w 3256226"/>
                <a:gd name="connsiteY0" fmla="*/ 0 h 1628113"/>
                <a:gd name="connsiteX1" fmla="*/ 3256226 w 3256226"/>
                <a:gd name="connsiteY1" fmla="*/ 0 h 1628113"/>
                <a:gd name="connsiteX2" fmla="*/ 3256226 w 3256226"/>
                <a:gd name="connsiteY2" fmla="*/ 1628113 h 1628113"/>
                <a:gd name="connsiteX3" fmla="*/ 0 w 3256226"/>
                <a:gd name="connsiteY3" fmla="*/ 1628113 h 1628113"/>
                <a:gd name="connsiteX4" fmla="*/ 0 w 3256226"/>
                <a:gd name="connsiteY4" fmla="*/ 0 h 16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226" h="1628113">
                  <a:moveTo>
                    <a:pt x="0" y="0"/>
                  </a:moveTo>
                  <a:lnTo>
                    <a:pt x="3256226" y="0"/>
                  </a:lnTo>
                  <a:lnTo>
                    <a:pt x="3256226" y="1628113"/>
                  </a:lnTo>
                  <a:lnTo>
                    <a:pt x="0" y="1628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0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161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Provide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community-based treatment services 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to prevent youth from entering and supporting youth leaving the justice system. </a:t>
              </a:r>
              <a:endPara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ECD220-3242-CA50-CA51-5FDF5AC889B0}"/>
                </a:ext>
              </a:extLst>
            </p:cNvPr>
            <p:cNvSpPr/>
            <p:nvPr/>
          </p:nvSpPr>
          <p:spPr>
            <a:xfrm>
              <a:off x="663831" y="3432775"/>
              <a:ext cx="976867" cy="13024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8E547A-C035-B9E5-9723-D6F02CF8EDD2}"/>
                </a:ext>
              </a:extLst>
            </p:cNvPr>
            <p:cNvSpPr/>
            <p:nvPr/>
          </p:nvSpPr>
          <p:spPr>
            <a:xfrm>
              <a:off x="8097574" y="3289611"/>
              <a:ext cx="3256226" cy="1628113"/>
            </a:xfrm>
            <a:custGeom>
              <a:avLst/>
              <a:gdLst>
                <a:gd name="connsiteX0" fmla="*/ 0 w 3256226"/>
                <a:gd name="connsiteY0" fmla="*/ 0 h 1628113"/>
                <a:gd name="connsiteX1" fmla="*/ 3256226 w 3256226"/>
                <a:gd name="connsiteY1" fmla="*/ 0 h 1628113"/>
                <a:gd name="connsiteX2" fmla="*/ 3256226 w 3256226"/>
                <a:gd name="connsiteY2" fmla="*/ 1628113 h 1628113"/>
                <a:gd name="connsiteX3" fmla="*/ 0 w 3256226"/>
                <a:gd name="connsiteY3" fmla="*/ 1628113 h 1628113"/>
                <a:gd name="connsiteX4" fmla="*/ 0 w 3256226"/>
                <a:gd name="connsiteY4" fmla="*/ 0 h 16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226" h="1628113">
                  <a:moveTo>
                    <a:pt x="0" y="0"/>
                  </a:moveTo>
                  <a:lnTo>
                    <a:pt x="3256226" y="0"/>
                  </a:lnTo>
                  <a:lnTo>
                    <a:pt x="3256226" y="1628113"/>
                  </a:lnTo>
                  <a:lnTo>
                    <a:pt x="0" y="1628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0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161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Improves screening, referral, and service outcomes through the Juvenile Justice Behavioral Health teams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the community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endPara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7F228A-604E-AB3A-363D-A5CA5D814B18}"/>
                </a:ext>
              </a:extLst>
            </p:cNvPr>
            <p:cNvSpPr/>
            <p:nvPr/>
          </p:nvSpPr>
          <p:spPr>
            <a:xfrm>
              <a:off x="4522459" y="3255201"/>
              <a:ext cx="3256226" cy="1628113"/>
            </a:xfrm>
            <a:custGeom>
              <a:avLst/>
              <a:gdLst>
                <a:gd name="connsiteX0" fmla="*/ 0 w 3256226"/>
                <a:gd name="connsiteY0" fmla="*/ 0 h 1628113"/>
                <a:gd name="connsiteX1" fmla="*/ 3256226 w 3256226"/>
                <a:gd name="connsiteY1" fmla="*/ 0 h 1628113"/>
                <a:gd name="connsiteX2" fmla="*/ 3256226 w 3256226"/>
                <a:gd name="connsiteY2" fmla="*/ 1628113 h 1628113"/>
                <a:gd name="connsiteX3" fmla="*/ 0 w 3256226"/>
                <a:gd name="connsiteY3" fmla="*/ 1628113 h 1628113"/>
                <a:gd name="connsiteX4" fmla="*/ 0 w 3256226"/>
                <a:gd name="connsiteY4" fmla="*/ 0 h 162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226" h="1628113">
                  <a:moveTo>
                    <a:pt x="0" y="0"/>
                  </a:moveTo>
                  <a:lnTo>
                    <a:pt x="3256226" y="0"/>
                  </a:lnTo>
                  <a:lnTo>
                    <a:pt x="3256226" y="1628113"/>
                  </a:lnTo>
                  <a:lnTo>
                    <a:pt x="0" y="1628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7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161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Establish standards to ensure youth access to evidence-based treatment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residential and detention facilities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B05601-5C6A-CAA1-F922-6F0FDE2FB162}"/>
                </a:ext>
              </a:extLst>
            </p:cNvPr>
            <p:cNvSpPr/>
            <p:nvPr/>
          </p:nvSpPr>
          <p:spPr>
            <a:xfrm>
              <a:off x="8296509" y="3432775"/>
              <a:ext cx="976867" cy="13024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20A4B8-DCB6-09E5-DF33-C81DE41CACBA}"/>
                </a:ext>
              </a:extLst>
            </p:cNvPr>
            <p:cNvSpPr/>
            <p:nvPr/>
          </p:nvSpPr>
          <p:spPr>
            <a:xfrm>
              <a:off x="4713572" y="3425393"/>
              <a:ext cx="976867" cy="13024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6" name="Graphic 35" descr="School girl with solid fill">
            <a:extLst>
              <a:ext uri="{FF2B5EF4-FFF2-40B4-BE49-F238E27FC236}">
                <a16:creationId xmlns:a16="http://schemas.microsoft.com/office/drawing/2014/main" id="{33F3C3AC-87DA-4B0F-C275-BA608BA0C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6660" y="1992795"/>
            <a:ext cx="756174" cy="756174"/>
          </a:xfrm>
          <a:prstGeom prst="rect">
            <a:avLst/>
          </a:prstGeom>
        </p:spPr>
      </p:pic>
      <p:pic>
        <p:nvPicPr>
          <p:cNvPr id="37" name="Graphic 36" descr="School boy with solid fill">
            <a:extLst>
              <a:ext uri="{FF2B5EF4-FFF2-40B4-BE49-F238E27FC236}">
                <a16:creationId xmlns:a16="http://schemas.microsoft.com/office/drawing/2014/main" id="{670B38D4-A9F5-CD4C-8BC8-7FBFE310E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5139" y="2265637"/>
            <a:ext cx="756174" cy="756174"/>
          </a:xfrm>
          <a:prstGeom prst="rect">
            <a:avLst/>
          </a:prstGeom>
        </p:spPr>
      </p:pic>
      <p:pic>
        <p:nvPicPr>
          <p:cNvPr id="38" name="Graphic 37" descr="Good Idea with solid fill">
            <a:extLst>
              <a:ext uri="{FF2B5EF4-FFF2-40B4-BE49-F238E27FC236}">
                <a16:creationId xmlns:a16="http://schemas.microsoft.com/office/drawing/2014/main" id="{5E7BD232-0986-2F99-4E03-3FDCC0AAA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0713" y="3768095"/>
            <a:ext cx="964189" cy="964189"/>
          </a:xfrm>
          <a:prstGeom prst="rect">
            <a:avLst/>
          </a:prstGeom>
        </p:spPr>
      </p:pic>
      <p:pic>
        <p:nvPicPr>
          <p:cNvPr id="39" name="Graphic 38" descr="Checklist with solid fill">
            <a:extLst>
              <a:ext uri="{FF2B5EF4-FFF2-40B4-BE49-F238E27FC236}">
                <a16:creationId xmlns:a16="http://schemas.microsoft.com/office/drawing/2014/main" id="{CF31847D-CD79-394C-6939-97BA702D0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5348" y="3768096"/>
            <a:ext cx="964189" cy="964189"/>
          </a:xfrm>
          <a:prstGeom prst="rect">
            <a:avLst/>
          </a:prstGeom>
        </p:spPr>
      </p:pic>
      <p:pic>
        <p:nvPicPr>
          <p:cNvPr id="40" name="Graphic 39" descr="Medical with solid fill">
            <a:extLst>
              <a:ext uri="{FF2B5EF4-FFF2-40B4-BE49-F238E27FC236}">
                <a16:creationId xmlns:a16="http://schemas.microsoft.com/office/drawing/2014/main" id="{5C780E30-6B99-F63A-9CA2-7DAD921C13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2848" y="3739879"/>
            <a:ext cx="964189" cy="9641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3847F-CA02-C59D-D745-F89DC646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8F4AF-AE6E-4342-8600-F14145659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AA1801-CE1D-2CE2-7B8E-99366493293E}"/>
              </a:ext>
            </a:extLst>
          </p:cNvPr>
          <p:cNvSpPr txBox="1">
            <a:spLocks/>
          </p:cNvSpPr>
          <p:nvPr/>
        </p:nvSpPr>
        <p:spPr>
          <a:xfrm>
            <a:off x="179109" y="569692"/>
            <a:ext cx="11788103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marL="0" marR="0" lvl="0" indent="0" algn="ctr" defTabSz="68579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5C92D4"/>
                  </a:solidFill>
                </a:uFill>
                <a:latin typeface="Arial" panose="020B0604020202020204"/>
                <a:ea typeface="+mj-ea"/>
                <a:cs typeface="Calibri"/>
              </a:rPr>
              <a:t>Vision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Calibri"/>
              </a:rPr>
              <a:t>:</a:t>
            </a:r>
            <a:r>
              <a:rPr kumimoji="0" lang="en-US" sz="3200" b="1" i="0" u="none" strike="noStrike" kern="0" cap="none" spc="-6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DMH/DD/SUS’ Role to Strengthen the Justice Foundation for Youth and their Families </a:t>
            </a:r>
          </a:p>
        </p:txBody>
      </p:sp>
    </p:spTree>
    <p:extLst>
      <p:ext uri="{BB962C8B-B14F-4D97-AF65-F5344CB8AC3E}">
        <p14:creationId xmlns:p14="http://schemas.microsoft.com/office/powerpoint/2010/main" val="368106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BC405B3-0BD4-E3EF-B9E8-FC8368243AE8}"/>
              </a:ext>
            </a:extLst>
          </p:cNvPr>
          <p:cNvSpPr txBox="1"/>
          <p:nvPr/>
        </p:nvSpPr>
        <p:spPr>
          <a:xfrm>
            <a:off x="2174368" y="5153775"/>
            <a:ext cx="8254014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Foundational Elements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to housing, employment, health benefits and other community services.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Outreach, education and awareness among community and justice providers.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Leadership, expertise, and support to enable local communities identify their needs and implement best practices.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F4561-7992-B064-FAF5-E20B28FA3E3A}"/>
              </a:ext>
            </a:extLst>
          </p:cNvPr>
          <p:cNvGrpSpPr/>
          <p:nvPr/>
        </p:nvGrpSpPr>
        <p:grpSpPr>
          <a:xfrm>
            <a:off x="65114" y="1583703"/>
            <a:ext cx="12061771" cy="3417362"/>
            <a:chOff x="59949" y="1447560"/>
            <a:chExt cx="12061771" cy="355214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DAFB18-E015-7D02-F9A7-93B463668638}"/>
                </a:ext>
              </a:extLst>
            </p:cNvPr>
            <p:cNvSpPr/>
            <p:nvPr/>
          </p:nvSpPr>
          <p:spPr>
            <a:xfrm>
              <a:off x="6090835" y="2750127"/>
              <a:ext cx="4728318" cy="547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539"/>
                  </a:lnTo>
                  <a:lnTo>
                    <a:pt x="4728318" y="273539"/>
                  </a:lnTo>
                  <a:lnTo>
                    <a:pt x="4728318" y="5470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DBDEC4-C93F-C335-C153-B2F45DE0F360}"/>
                </a:ext>
              </a:extLst>
            </p:cNvPr>
            <p:cNvSpPr/>
            <p:nvPr/>
          </p:nvSpPr>
          <p:spPr>
            <a:xfrm>
              <a:off x="6090835" y="2750127"/>
              <a:ext cx="1576106" cy="547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539"/>
                  </a:lnTo>
                  <a:lnTo>
                    <a:pt x="1576106" y="273539"/>
                  </a:lnTo>
                  <a:lnTo>
                    <a:pt x="1576106" y="5470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53EEA-F942-44BF-13AF-A02B7C880939}"/>
                </a:ext>
              </a:extLst>
            </p:cNvPr>
            <p:cNvSpPr/>
            <p:nvPr/>
          </p:nvSpPr>
          <p:spPr>
            <a:xfrm>
              <a:off x="4514728" y="2750127"/>
              <a:ext cx="1576106" cy="547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6106" y="0"/>
                  </a:moveTo>
                  <a:lnTo>
                    <a:pt x="1576106" y="273539"/>
                  </a:lnTo>
                  <a:lnTo>
                    <a:pt x="0" y="273539"/>
                  </a:lnTo>
                  <a:lnTo>
                    <a:pt x="0" y="54707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73F4CF-EA9E-078C-6BEB-D24F78D34393}"/>
                </a:ext>
              </a:extLst>
            </p:cNvPr>
            <p:cNvSpPr/>
            <p:nvPr/>
          </p:nvSpPr>
          <p:spPr>
            <a:xfrm>
              <a:off x="1362516" y="2750127"/>
              <a:ext cx="4728318" cy="5470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728318" y="0"/>
                  </a:moveTo>
                  <a:lnTo>
                    <a:pt x="4728318" y="273539"/>
                  </a:lnTo>
                  <a:lnTo>
                    <a:pt x="0" y="273539"/>
                  </a:lnTo>
                  <a:lnTo>
                    <a:pt x="0" y="5470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04B313-625B-A97C-AA79-C103C13BACD4}"/>
                </a:ext>
              </a:extLst>
            </p:cNvPr>
            <p:cNvSpPr/>
            <p:nvPr/>
          </p:nvSpPr>
          <p:spPr>
            <a:xfrm>
              <a:off x="4788267" y="1447560"/>
              <a:ext cx="2605134" cy="1302567"/>
            </a:xfrm>
            <a:custGeom>
              <a:avLst/>
              <a:gdLst>
                <a:gd name="connsiteX0" fmla="*/ 0 w 2605134"/>
                <a:gd name="connsiteY0" fmla="*/ 0 h 1302567"/>
                <a:gd name="connsiteX1" fmla="*/ 2605134 w 2605134"/>
                <a:gd name="connsiteY1" fmla="*/ 0 h 1302567"/>
                <a:gd name="connsiteX2" fmla="*/ 2605134 w 2605134"/>
                <a:gd name="connsiteY2" fmla="*/ 1302567 h 1302567"/>
                <a:gd name="connsiteX3" fmla="*/ 0 w 2605134"/>
                <a:gd name="connsiteY3" fmla="*/ 1302567 h 1302567"/>
                <a:gd name="connsiteX4" fmla="*/ 0 w 2605134"/>
                <a:gd name="connsiteY4" fmla="*/ 0 h 13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34" h="1302567">
                  <a:moveTo>
                    <a:pt x="0" y="0"/>
                  </a:moveTo>
                  <a:lnTo>
                    <a:pt x="2605134" y="0"/>
                  </a:lnTo>
                  <a:lnTo>
                    <a:pt x="2605134" y="1302567"/>
                  </a:lnTo>
                  <a:lnTo>
                    <a:pt x="0" y="130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985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DMH/DD/SUS’ Role</a:t>
              </a:r>
              <a:endParaRPr kumimoji="0" lang="en-US" sz="1800" b="1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BB2631-986C-D0A9-78A7-76D0DC7587EA}"/>
                </a:ext>
              </a:extLst>
            </p:cNvPr>
            <p:cNvSpPr/>
            <p:nvPr/>
          </p:nvSpPr>
          <p:spPr>
            <a:xfrm>
              <a:off x="4918524" y="1577817"/>
              <a:ext cx="781540" cy="10420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625013-46F2-BE6C-7CAA-C912551C67C2}"/>
                </a:ext>
              </a:extLst>
            </p:cNvPr>
            <p:cNvSpPr/>
            <p:nvPr/>
          </p:nvSpPr>
          <p:spPr>
            <a:xfrm>
              <a:off x="59949" y="3297205"/>
              <a:ext cx="2605134" cy="1702497"/>
            </a:xfrm>
            <a:custGeom>
              <a:avLst/>
              <a:gdLst>
                <a:gd name="connsiteX0" fmla="*/ 0 w 2605134"/>
                <a:gd name="connsiteY0" fmla="*/ 0 h 1302567"/>
                <a:gd name="connsiteX1" fmla="*/ 2605134 w 2605134"/>
                <a:gd name="connsiteY1" fmla="*/ 0 h 1302567"/>
                <a:gd name="connsiteX2" fmla="*/ 2605134 w 2605134"/>
                <a:gd name="connsiteY2" fmla="*/ 1302567 h 1302567"/>
                <a:gd name="connsiteX3" fmla="*/ 0 w 2605134"/>
                <a:gd name="connsiteY3" fmla="*/ 1302567 h 1302567"/>
                <a:gd name="connsiteX4" fmla="*/ 0 w 2605134"/>
                <a:gd name="connsiteY4" fmla="*/ 0 h 13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34" h="1302567">
                  <a:moveTo>
                    <a:pt x="0" y="0"/>
                  </a:moveTo>
                  <a:lnTo>
                    <a:pt x="2605134" y="0"/>
                  </a:lnTo>
                  <a:lnTo>
                    <a:pt x="2605134" y="1302567"/>
                  </a:lnTo>
                  <a:lnTo>
                    <a:pt x="0" y="130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0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985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Propagates best practice deflection and diversion models to enable access to treatment and recovery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the community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10569F-5971-3F90-6D42-C9C180508362}"/>
                </a:ext>
              </a:extLst>
            </p:cNvPr>
            <p:cNvSpPr/>
            <p:nvPr/>
          </p:nvSpPr>
          <p:spPr>
            <a:xfrm>
              <a:off x="176462" y="3627426"/>
              <a:ext cx="781540" cy="10420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1D5341-E552-9BFD-0D50-72DE61792F16}"/>
                </a:ext>
              </a:extLst>
            </p:cNvPr>
            <p:cNvSpPr/>
            <p:nvPr/>
          </p:nvSpPr>
          <p:spPr>
            <a:xfrm>
              <a:off x="3212161" y="3297205"/>
              <a:ext cx="2605134" cy="1702497"/>
            </a:xfrm>
            <a:custGeom>
              <a:avLst/>
              <a:gdLst>
                <a:gd name="connsiteX0" fmla="*/ 0 w 2605134"/>
                <a:gd name="connsiteY0" fmla="*/ 0 h 1302567"/>
                <a:gd name="connsiteX1" fmla="*/ 2605134 w 2605134"/>
                <a:gd name="connsiteY1" fmla="*/ 0 h 1302567"/>
                <a:gd name="connsiteX2" fmla="*/ 2605134 w 2605134"/>
                <a:gd name="connsiteY2" fmla="*/ 1302567 h 1302567"/>
                <a:gd name="connsiteX3" fmla="*/ 0 w 2605134"/>
                <a:gd name="connsiteY3" fmla="*/ 1302567 h 1302567"/>
                <a:gd name="connsiteX4" fmla="*/ 0 w 2605134"/>
                <a:gd name="connsiteY4" fmla="*/ 0 h 13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34" h="1302567">
                  <a:moveTo>
                    <a:pt x="0" y="0"/>
                  </a:moveTo>
                  <a:lnTo>
                    <a:pt x="2605134" y="0"/>
                  </a:lnTo>
                  <a:lnTo>
                    <a:pt x="2605134" y="1302567"/>
                  </a:lnTo>
                  <a:lnTo>
                    <a:pt x="0" y="130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7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985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Partners with DAC and AOC to ensure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provision of treatment in carceral settings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5E5CAF-E8F6-F29E-6C98-720AF815F0A4}"/>
                </a:ext>
              </a:extLst>
            </p:cNvPr>
            <p:cNvSpPr/>
            <p:nvPr/>
          </p:nvSpPr>
          <p:spPr>
            <a:xfrm>
              <a:off x="3334260" y="3651011"/>
              <a:ext cx="781540" cy="10420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878B9A-5CC6-1D2F-9AD6-8839EF5F29AC}"/>
                </a:ext>
              </a:extLst>
            </p:cNvPr>
            <p:cNvSpPr/>
            <p:nvPr/>
          </p:nvSpPr>
          <p:spPr>
            <a:xfrm>
              <a:off x="6364374" y="3297205"/>
              <a:ext cx="2605134" cy="1702497"/>
            </a:xfrm>
            <a:custGeom>
              <a:avLst/>
              <a:gdLst>
                <a:gd name="connsiteX0" fmla="*/ 0 w 2605134"/>
                <a:gd name="connsiteY0" fmla="*/ 0 h 1302567"/>
                <a:gd name="connsiteX1" fmla="*/ 2605134 w 2605134"/>
                <a:gd name="connsiteY1" fmla="*/ 0 h 1302567"/>
                <a:gd name="connsiteX2" fmla="*/ 2605134 w 2605134"/>
                <a:gd name="connsiteY2" fmla="*/ 1302567 h 1302567"/>
                <a:gd name="connsiteX3" fmla="*/ 0 w 2605134"/>
                <a:gd name="connsiteY3" fmla="*/ 1302567 h 1302567"/>
                <a:gd name="connsiteX4" fmla="*/ 0 w 2605134"/>
                <a:gd name="connsiteY4" fmla="*/ 0 h 13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34" h="1302567">
                  <a:moveTo>
                    <a:pt x="0" y="0"/>
                  </a:moveTo>
                  <a:lnTo>
                    <a:pt x="2605134" y="0"/>
                  </a:lnTo>
                  <a:lnTo>
                    <a:pt x="2605134" y="1302567"/>
                  </a:lnTo>
                  <a:lnTo>
                    <a:pt x="0" y="130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7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985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Capacity restoration.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280BD1-8B3B-7CA0-9EC2-5C4E11A48D80}"/>
                </a:ext>
              </a:extLst>
            </p:cNvPr>
            <p:cNvSpPr/>
            <p:nvPr/>
          </p:nvSpPr>
          <p:spPr>
            <a:xfrm>
              <a:off x="6491387" y="3626074"/>
              <a:ext cx="781540" cy="10420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C1291E-CE0F-3024-2182-5753C80B4BD8}"/>
                </a:ext>
              </a:extLst>
            </p:cNvPr>
            <p:cNvSpPr/>
            <p:nvPr/>
          </p:nvSpPr>
          <p:spPr>
            <a:xfrm>
              <a:off x="9516586" y="3297205"/>
              <a:ext cx="2605134" cy="1702497"/>
            </a:xfrm>
            <a:custGeom>
              <a:avLst/>
              <a:gdLst>
                <a:gd name="connsiteX0" fmla="*/ 0 w 2605134"/>
                <a:gd name="connsiteY0" fmla="*/ 0 h 1302567"/>
                <a:gd name="connsiteX1" fmla="*/ 2605134 w 2605134"/>
                <a:gd name="connsiteY1" fmla="*/ 0 h 1302567"/>
                <a:gd name="connsiteX2" fmla="*/ 2605134 w 2605134"/>
                <a:gd name="connsiteY2" fmla="*/ 1302567 h 1302567"/>
                <a:gd name="connsiteX3" fmla="*/ 0 w 2605134"/>
                <a:gd name="connsiteY3" fmla="*/ 1302567 h 1302567"/>
                <a:gd name="connsiteX4" fmla="*/ 0 w 2605134"/>
                <a:gd name="connsiteY4" fmla="*/ 0 h 130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34" h="1302567">
                  <a:moveTo>
                    <a:pt x="0" y="0"/>
                  </a:moveTo>
                  <a:lnTo>
                    <a:pt x="2605134" y="0"/>
                  </a:lnTo>
                  <a:lnTo>
                    <a:pt x="2605134" y="1302567"/>
                  </a:lnTo>
                  <a:lnTo>
                    <a:pt x="0" y="1302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0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985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/>
                  <a:cs typeface="Calibri"/>
                </a:rPr>
                <a:t>Re-entry </a:t>
              </a:r>
              <a:r>
                <a:rPr kumimoji="0" lang="en-US" sz="13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/>
                  <a:cs typeface="Calibri"/>
                </a:rPr>
                <a:t>into the community </a:t>
              </a: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/>
                  <a:cs typeface="Calibri"/>
                </a:rPr>
                <a:t>and linkage to resources.</a:t>
              </a:r>
              <a:endPara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73C652-AEDF-B89D-9EFC-6B4BB6AC6A7D}"/>
                </a:ext>
              </a:extLst>
            </p:cNvPr>
            <p:cNvSpPr/>
            <p:nvPr/>
          </p:nvSpPr>
          <p:spPr>
            <a:xfrm>
              <a:off x="9641677" y="3626074"/>
              <a:ext cx="781540" cy="10420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" name="Graphic 1" descr="Boardroom with solid fill">
            <a:extLst>
              <a:ext uri="{FF2B5EF4-FFF2-40B4-BE49-F238E27FC236}">
                <a16:creationId xmlns:a16="http://schemas.microsoft.com/office/drawing/2014/main" id="{5FA25763-E90C-AF38-612C-CE2937413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0914" y="3767207"/>
            <a:ext cx="829816" cy="829816"/>
          </a:xfrm>
          <a:prstGeom prst="rect">
            <a:avLst/>
          </a:prstGeom>
        </p:spPr>
      </p:pic>
      <p:pic>
        <p:nvPicPr>
          <p:cNvPr id="3" name="Graphic 2" descr="Business Growth with solid fill">
            <a:extLst>
              <a:ext uri="{FF2B5EF4-FFF2-40B4-BE49-F238E27FC236}">
                <a16:creationId xmlns:a16="http://schemas.microsoft.com/office/drawing/2014/main" id="{F2862106-5171-33EA-493E-D791DA2E9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9072" y="3859151"/>
            <a:ext cx="669310" cy="669310"/>
          </a:xfrm>
          <a:prstGeom prst="rect">
            <a:avLst/>
          </a:prstGeom>
        </p:spPr>
      </p:pic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330912C2-A3A8-799E-9BD9-6EB1B3D31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7563" y="3813502"/>
            <a:ext cx="737225" cy="737225"/>
          </a:xfrm>
          <a:prstGeom prst="rect">
            <a:avLst/>
          </a:prstGeom>
        </p:spPr>
      </p:pic>
      <p:pic>
        <p:nvPicPr>
          <p:cNvPr id="25" name="Graphic 24" descr="Universal access with solid fill">
            <a:extLst>
              <a:ext uri="{FF2B5EF4-FFF2-40B4-BE49-F238E27FC236}">
                <a16:creationId xmlns:a16="http://schemas.microsoft.com/office/drawing/2014/main" id="{5EEA2F1D-B830-E416-A36B-EB8961C8C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3045" y="1752595"/>
            <a:ext cx="692498" cy="6924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28452-C84E-5FFE-422C-593157E9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8F4AF-AE6E-4342-8600-F14145659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First aid kit with solid fill">
            <a:extLst>
              <a:ext uri="{FF2B5EF4-FFF2-40B4-BE49-F238E27FC236}">
                <a16:creationId xmlns:a16="http://schemas.microsoft.com/office/drawing/2014/main" id="{89E35F09-6C0A-0266-621B-79ED349C0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15123" y="3791345"/>
            <a:ext cx="781541" cy="78154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C1DEA2C-37BA-4772-CF33-EFD2566C57BD}"/>
              </a:ext>
            </a:extLst>
          </p:cNvPr>
          <p:cNvSpPr txBox="1">
            <a:spLocks/>
          </p:cNvSpPr>
          <p:nvPr/>
        </p:nvSpPr>
        <p:spPr>
          <a:xfrm>
            <a:off x="179109" y="569692"/>
            <a:ext cx="11788103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marL="0" marR="0" lvl="0" indent="0" algn="ctr" defTabSz="68579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>
                  <a:solidFill>
                    <a:srgbClr val="5C92D4"/>
                  </a:solidFill>
                </a:uFill>
                <a:latin typeface="Arial" panose="020B0604020202020204"/>
                <a:ea typeface="+mj-ea"/>
                <a:cs typeface="Calibri"/>
              </a:rPr>
              <a:t>Vision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Calibri"/>
              </a:rPr>
              <a:t>:</a:t>
            </a:r>
            <a:r>
              <a:rPr kumimoji="0" lang="en-US" sz="3200" b="1" i="0" u="none" strike="noStrike" kern="0" cap="none" spc="-6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Calibri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rPr>
              <a:t>DMH/DD/SUS’ Role to Strengthen the Justice Foundation for Adults</a:t>
            </a:r>
          </a:p>
        </p:txBody>
      </p:sp>
    </p:spTree>
    <p:extLst>
      <p:ext uri="{BB962C8B-B14F-4D97-AF65-F5344CB8AC3E}">
        <p14:creationId xmlns:p14="http://schemas.microsoft.com/office/powerpoint/2010/main" val="3859372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3E4B5C-480C-7D15-AD9B-096719039102}"/>
              </a:ext>
            </a:extLst>
          </p:cNvPr>
          <p:cNvSpPr txBox="1">
            <a:spLocks/>
          </p:cNvSpPr>
          <p:nvPr/>
        </p:nvSpPr>
        <p:spPr>
          <a:xfrm>
            <a:off x="11723372" y="6634662"/>
            <a:ext cx="243838" cy="172355"/>
          </a:xfrm>
          <a:prstGeom prst="rect">
            <a:avLst/>
          </a:prstGeom>
        </p:spPr>
        <p:txBody>
          <a:bodyPr vert="horz" wrap="square" lIns="0" tIns="9144" rIns="0" bIns="9144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589A81A-1D71-4078-84B8-1F7FE28A044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B3AA25-25F7-4405-575E-AC775BD91BFB}"/>
              </a:ext>
            </a:extLst>
          </p:cNvPr>
          <p:cNvGrpSpPr/>
          <p:nvPr/>
        </p:nvGrpSpPr>
        <p:grpSpPr>
          <a:xfrm>
            <a:off x="561368" y="1295401"/>
            <a:ext cx="11069264" cy="5001500"/>
            <a:chOff x="188023" y="886400"/>
            <a:chExt cx="11069264" cy="541049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9A8161-0EF2-AC67-5E1E-85547CE8B8E3}"/>
                </a:ext>
              </a:extLst>
            </p:cNvPr>
            <p:cNvSpPr/>
            <p:nvPr/>
          </p:nvSpPr>
          <p:spPr>
            <a:xfrm>
              <a:off x="523179" y="886400"/>
              <a:ext cx="10734105" cy="873504"/>
            </a:xfrm>
            <a:custGeom>
              <a:avLst/>
              <a:gdLst>
                <a:gd name="connsiteX0" fmla="*/ 0 w 5405120"/>
                <a:gd name="connsiteY0" fmla="*/ 0 h 873502"/>
                <a:gd name="connsiteX1" fmla="*/ 4968369 w 5405120"/>
                <a:gd name="connsiteY1" fmla="*/ 0 h 873502"/>
                <a:gd name="connsiteX2" fmla="*/ 5405120 w 5405120"/>
                <a:gd name="connsiteY2" fmla="*/ 436751 h 873502"/>
                <a:gd name="connsiteX3" fmla="*/ 4968369 w 5405120"/>
                <a:gd name="connsiteY3" fmla="*/ 873502 h 873502"/>
                <a:gd name="connsiteX4" fmla="*/ 0 w 5405120"/>
                <a:gd name="connsiteY4" fmla="*/ 873502 h 873502"/>
                <a:gd name="connsiteX5" fmla="*/ 0 w 5405120"/>
                <a:gd name="connsiteY5" fmla="*/ 0 h 87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873502">
                  <a:moveTo>
                    <a:pt x="5405120" y="873501"/>
                  </a:moveTo>
                  <a:lnTo>
                    <a:pt x="436751" y="873501"/>
                  </a:lnTo>
                  <a:lnTo>
                    <a:pt x="0" y="436751"/>
                  </a:lnTo>
                  <a:lnTo>
                    <a:pt x="436751" y="1"/>
                  </a:lnTo>
                  <a:lnTo>
                    <a:pt x="5405120" y="1"/>
                  </a:lnTo>
                  <a:lnTo>
                    <a:pt x="5405120" y="87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565" tIns="49531" rIns="92456" bIns="49531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State agencies serving adults and youth with significant BH needs coordinate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delivery</a:t>
              </a: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of services and implementation of initiatives/system improvements (i.e., streamlined screening/assessment tools).  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69840B-07B1-F9DF-9F21-A0233FAAF54A}"/>
                </a:ext>
              </a:extLst>
            </p:cNvPr>
            <p:cNvSpPr/>
            <p:nvPr/>
          </p:nvSpPr>
          <p:spPr>
            <a:xfrm>
              <a:off x="188024" y="886401"/>
              <a:ext cx="873502" cy="8735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5E8C19-1675-6E16-EF8B-989F591B04BC}"/>
                </a:ext>
              </a:extLst>
            </p:cNvPr>
            <p:cNvSpPr/>
            <p:nvPr/>
          </p:nvSpPr>
          <p:spPr>
            <a:xfrm>
              <a:off x="523179" y="2020649"/>
              <a:ext cx="10734105" cy="873504"/>
            </a:xfrm>
            <a:custGeom>
              <a:avLst/>
              <a:gdLst>
                <a:gd name="connsiteX0" fmla="*/ 0 w 5405120"/>
                <a:gd name="connsiteY0" fmla="*/ 0 h 873502"/>
                <a:gd name="connsiteX1" fmla="*/ 4968369 w 5405120"/>
                <a:gd name="connsiteY1" fmla="*/ 0 h 873502"/>
                <a:gd name="connsiteX2" fmla="*/ 5405120 w 5405120"/>
                <a:gd name="connsiteY2" fmla="*/ 436751 h 873502"/>
                <a:gd name="connsiteX3" fmla="*/ 4968369 w 5405120"/>
                <a:gd name="connsiteY3" fmla="*/ 873502 h 873502"/>
                <a:gd name="connsiteX4" fmla="*/ 0 w 5405120"/>
                <a:gd name="connsiteY4" fmla="*/ 873502 h 873502"/>
                <a:gd name="connsiteX5" fmla="*/ 0 w 5405120"/>
                <a:gd name="connsiteY5" fmla="*/ 0 h 87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873502">
                  <a:moveTo>
                    <a:pt x="5405120" y="873501"/>
                  </a:moveTo>
                  <a:lnTo>
                    <a:pt x="436751" y="873501"/>
                  </a:lnTo>
                  <a:lnTo>
                    <a:pt x="0" y="436751"/>
                  </a:lnTo>
                  <a:lnTo>
                    <a:pt x="436751" y="1"/>
                  </a:lnTo>
                  <a:lnTo>
                    <a:pt x="5405120" y="1"/>
                  </a:lnTo>
                  <a:lnTo>
                    <a:pt x="5405120" y="87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565" tIns="49531" rIns="92456" bIns="49531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Communication channels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facilitate care coordination and sharing of best practices between treatment providers, inpatient/facility staff, LME-MCOs, community-based organizations, state agencies, and the justice system. 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BBC8205-1405-F097-4CF3-52F1959450F6}"/>
                </a:ext>
              </a:extLst>
            </p:cNvPr>
            <p:cNvSpPr/>
            <p:nvPr/>
          </p:nvSpPr>
          <p:spPr>
            <a:xfrm>
              <a:off x="188024" y="2020650"/>
              <a:ext cx="873502" cy="8735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2EF297-9A5C-9056-7157-9E9965512C0D}"/>
                </a:ext>
              </a:extLst>
            </p:cNvPr>
            <p:cNvSpPr/>
            <p:nvPr/>
          </p:nvSpPr>
          <p:spPr>
            <a:xfrm>
              <a:off x="523179" y="3154898"/>
              <a:ext cx="10734105" cy="873503"/>
            </a:xfrm>
            <a:custGeom>
              <a:avLst/>
              <a:gdLst>
                <a:gd name="connsiteX0" fmla="*/ 0 w 5405120"/>
                <a:gd name="connsiteY0" fmla="*/ 0 h 873502"/>
                <a:gd name="connsiteX1" fmla="*/ 4968369 w 5405120"/>
                <a:gd name="connsiteY1" fmla="*/ 0 h 873502"/>
                <a:gd name="connsiteX2" fmla="*/ 5405120 w 5405120"/>
                <a:gd name="connsiteY2" fmla="*/ 436751 h 873502"/>
                <a:gd name="connsiteX3" fmla="*/ 4968369 w 5405120"/>
                <a:gd name="connsiteY3" fmla="*/ 873502 h 873502"/>
                <a:gd name="connsiteX4" fmla="*/ 0 w 5405120"/>
                <a:gd name="connsiteY4" fmla="*/ 873502 h 873502"/>
                <a:gd name="connsiteX5" fmla="*/ 0 w 5405120"/>
                <a:gd name="connsiteY5" fmla="*/ 0 h 87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873502">
                  <a:moveTo>
                    <a:pt x="5405120" y="873501"/>
                  </a:moveTo>
                  <a:lnTo>
                    <a:pt x="436751" y="873501"/>
                  </a:lnTo>
                  <a:lnTo>
                    <a:pt x="0" y="436751"/>
                  </a:lnTo>
                  <a:lnTo>
                    <a:pt x="436751" y="1"/>
                  </a:lnTo>
                  <a:lnTo>
                    <a:pt x="5405120" y="1"/>
                  </a:lnTo>
                  <a:lnTo>
                    <a:pt x="5405120" y="87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565" tIns="49531" rIns="92456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Data systems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enable 1) transfer of an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individual’s information and needs across settings; 2) linkage to community resources and social service benefits; and 3) evaluation of performance metrics to understand program/service outcomes.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736BE3-9256-9F89-B46B-E407A12C6F4F}"/>
                </a:ext>
              </a:extLst>
            </p:cNvPr>
            <p:cNvSpPr/>
            <p:nvPr/>
          </p:nvSpPr>
          <p:spPr>
            <a:xfrm>
              <a:off x="188024" y="3154899"/>
              <a:ext cx="873502" cy="8735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298A12-5E36-1260-F470-1FF1886E1173}"/>
                </a:ext>
              </a:extLst>
            </p:cNvPr>
            <p:cNvSpPr/>
            <p:nvPr/>
          </p:nvSpPr>
          <p:spPr>
            <a:xfrm>
              <a:off x="523179" y="4289147"/>
              <a:ext cx="10734105" cy="873503"/>
            </a:xfrm>
            <a:custGeom>
              <a:avLst/>
              <a:gdLst>
                <a:gd name="connsiteX0" fmla="*/ 0 w 5405120"/>
                <a:gd name="connsiteY0" fmla="*/ 0 h 873502"/>
                <a:gd name="connsiteX1" fmla="*/ 4968369 w 5405120"/>
                <a:gd name="connsiteY1" fmla="*/ 0 h 873502"/>
                <a:gd name="connsiteX2" fmla="*/ 5405120 w 5405120"/>
                <a:gd name="connsiteY2" fmla="*/ 436751 h 873502"/>
                <a:gd name="connsiteX3" fmla="*/ 4968369 w 5405120"/>
                <a:gd name="connsiteY3" fmla="*/ 873502 h 873502"/>
                <a:gd name="connsiteX4" fmla="*/ 0 w 5405120"/>
                <a:gd name="connsiteY4" fmla="*/ 873502 h 873502"/>
                <a:gd name="connsiteX5" fmla="*/ 0 w 5405120"/>
                <a:gd name="connsiteY5" fmla="*/ 0 h 87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873502">
                  <a:moveTo>
                    <a:pt x="5405120" y="873501"/>
                  </a:moveTo>
                  <a:lnTo>
                    <a:pt x="436751" y="873501"/>
                  </a:lnTo>
                  <a:lnTo>
                    <a:pt x="0" y="436751"/>
                  </a:lnTo>
                  <a:lnTo>
                    <a:pt x="436751" y="1"/>
                  </a:lnTo>
                  <a:lnTo>
                    <a:pt x="5405120" y="1"/>
                  </a:lnTo>
                  <a:lnTo>
                    <a:pt x="5405120" y="87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565" tIns="49531" rIns="92456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Technical assistance, training, and education 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are provided to law enforcement, court officials, school-based providers, front line providers, correctional staff, and community-based treatment providers.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CD1545E-DCD3-7F42-D7D3-77AC47933E2C}"/>
                </a:ext>
              </a:extLst>
            </p:cNvPr>
            <p:cNvSpPr/>
            <p:nvPr/>
          </p:nvSpPr>
          <p:spPr>
            <a:xfrm>
              <a:off x="188024" y="4289148"/>
              <a:ext cx="873502" cy="8735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7581AFE-3447-361E-9B3D-65774C2F4322}"/>
                </a:ext>
              </a:extLst>
            </p:cNvPr>
            <p:cNvSpPr/>
            <p:nvPr/>
          </p:nvSpPr>
          <p:spPr>
            <a:xfrm>
              <a:off x="523180" y="5423396"/>
              <a:ext cx="10734107" cy="873503"/>
            </a:xfrm>
            <a:custGeom>
              <a:avLst/>
              <a:gdLst>
                <a:gd name="connsiteX0" fmla="*/ 0 w 5405120"/>
                <a:gd name="connsiteY0" fmla="*/ 0 h 873502"/>
                <a:gd name="connsiteX1" fmla="*/ 4968369 w 5405120"/>
                <a:gd name="connsiteY1" fmla="*/ 0 h 873502"/>
                <a:gd name="connsiteX2" fmla="*/ 5405120 w 5405120"/>
                <a:gd name="connsiteY2" fmla="*/ 436751 h 873502"/>
                <a:gd name="connsiteX3" fmla="*/ 4968369 w 5405120"/>
                <a:gd name="connsiteY3" fmla="*/ 873502 h 873502"/>
                <a:gd name="connsiteX4" fmla="*/ 0 w 5405120"/>
                <a:gd name="connsiteY4" fmla="*/ 873502 h 873502"/>
                <a:gd name="connsiteX5" fmla="*/ 0 w 5405120"/>
                <a:gd name="connsiteY5" fmla="*/ 0 h 87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873502">
                  <a:moveTo>
                    <a:pt x="5405120" y="873501"/>
                  </a:moveTo>
                  <a:lnTo>
                    <a:pt x="436751" y="873501"/>
                  </a:lnTo>
                  <a:lnTo>
                    <a:pt x="0" y="436751"/>
                  </a:lnTo>
                  <a:lnTo>
                    <a:pt x="436751" y="1"/>
                  </a:lnTo>
                  <a:lnTo>
                    <a:pt x="5405120" y="1"/>
                  </a:lnTo>
                  <a:lnTo>
                    <a:pt x="5405120" y="8735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565" tIns="49531" rIns="92457" bIns="4953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Community-based providers can </a:t>
              </a: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work continuously with adults and youth whether they are in or out 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of detention and/or treatment facilities. Youth and their families receive </a:t>
              </a:r>
              <a:r>
                <a:rPr kumimoji="0" lang="en-US" sz="16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person-centered, trauma-informed, culturally and linguistically competent care/education</a:t>
              </a:r>
              <a:r>
                <a:rPr kumimoji="0" lang="en-US" sz="16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. 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F12ADD8-BC06-8E4E-F11A-1B8ED49BAC2E}"/>
                </a:ext>
              </a:extLst>
            </p:cNvPr>
            <p:cNvSpPr/>
            <p:nvPr/>
          </p:nvSpPr>
          <p:spPr>
            <a:xfrm>
              <a:off x="188024" y="5423397"/>
              <a:ext cx="873502" cy="87350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3FD224-785F-E815-C790-81E06160DC7B}"/>
                </a:ext>
              </a:extLst>
            </p:cNvPr>
            <p:cNvSpPr/>
            <p:nvPr/>
          </p:nvSpPr>
          <p:spPr>
            <a:xfrm>
              <a:off x="188023" y="886401"/>
              <a:ext cx="873502" cy="8735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D52C3B-AB60-3EC8-5D3B-19BEACF768D8}"/>
                </a:ext>
              </a:extLst>
            </p:cNvPr>
            <p:cNvSpPr/>
            <p:nvPr/>
          </p:nvSpPr>
          <p:spPr>
            <a:xfrm>
              <a:off x="188023" y="2020650"/>
              <a:ext cx="873502" cy="8735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906392E-AB7E-5A28-B7FE-608F29CE19AF}"/>
                </a:ext>
              </a:extLst>
            </p:cNvPr>
            <p:cNvSpPr/>
            <p:nvPr/>
          </p:nvSpPr>
          <p:spPr>
            <a:xfrm>
              <a:off x="188023" y="3154899"/>
              <a:ext cx="873502" cy="8735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F3B5563-F098-15C0-AD02-C485DBC19AA9}"/>
                </a:ext>
              </a:extLst>
            </p:cNvPr>
            <p:cNvSpPr/>
            <p:nvPr/>
          </p:nvSpPr>
          <p:spPr>
            <a:xfrm>
              <a:off x="188023" y="4289148"/>
              <a:ext cx="873502" cy="8735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F583C74-5097-113C-0BFA-D2E3ADF367C5}"/>
                </a:ext>
              </a:extLst>
            </p:cNvPr>
            <p:cNvSpPr/>
            <p:nvPr/>
          </p:nvSpPr>
          <p:spPr>
            <a:xfrm>
              <a:off x="188023" y="5423397"/>
              <a:ext cx="873502" cy="8735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3" name="Graphic 62" descr="Transfer with solid fill">
            <a:extLst>
              <a:ext uri="{FF2B5EF4-FFF2-40B4-BE49-F238E27FC236}">
                <a16:creationId xmlns:a16="http://schemas.microsoft.com/office/drawing/2014/main" id="{F4574E6C-4436-30FD-71A2-2D4AA5165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389" y="5579958"/>
            <a:ext cx="560379" cy="560379"/>
          </a:xfrm>
          <a:prstGeom prst="rect">
            <a:avLst/>
          </a:prstGeom>
        </p:spPr>
      </p:pic>
      <p:pic>
        <p:nvPicPr>
          <p:cNvPr id="65" name="Graphic 64" descr="Connections with solid fill">
            <a:extLst>
              <a:ext uri="{FF2B5EF4-FFF2-40B4-BE49-F238E27FC236}">
                <a16:creationId xmlns:a16="http://schemas.microsoft.com/office/drawing/2014/main" id="{41F29031-9786-365E-B6BD-B1A2CA8FB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929" y="2467656"/>
            <a:ext cx="560379" cy="560379"/>
          </a:xfrm>
          <a:prstGeom prst="rect">
            <a:avLst/>
          </a:prstGeom>
        </p:spPr>
      </p:pic>
      <p:pic>
        <p:nvPicPr>
          <p:cNvPr id="67" name="Graphic 66" descr="Teacher with solid fill">
            <a:extLst>
              <a:ext uri="{FF2B5EF4-FFF2-40B4-BE49-F238E27FC236}">
                <a16:creationId xmlns:a16="http://schemas.microsoft.com/office/drawing/2014/main" id="{307C8020-E614-3CCA-3605-AD098EC3B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7041" y="4564468"/>
            <a:ext cx="560379" cy="560379"/>
          </a:xfrm>
          <a:prstGeom prst="rect">
            <a:avLst/>
          </a:prstGeom>
        </p:spPr>
      </p:pic>
      <p:pic>
        <p:nvPicPr>
          <p:cNvPr id="69" name="Graphic 68" descr="Server with solid fill">
            <a:extLst>
              <a:ext uri="{FF2B5EF4-FFF2-40B4-BE49-F238E27FC236}">
                <a16:creationId xmlns:a16="http://schemas.microsoft.com/office/drawing/2014/main" id="{81029CDF-2653-9B19-BB6F-EF0B37F63C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929" y="3492185"/>
            <a:ext cx="560379" cy="560379"/>
          </a:xfrm>
          <a:prstGeom prst="rect">
            <a:avLst/>
          </a:prstGeom>
        </p:spPr>
      </p:pic>
      <p:pic>
        <p:nvPicPr>
          <p:cNvPr id="71" name="Graphic 70" descr="Court with solid fill">
            <a:extLst>
              <a:ext uri="{FF2B5EF4-FFF2-40B4-BE49-F238E27FC236}">
                <a16:creationId xmlns:a16="http://schemas.microsoft.com/office/drawing/2014/main" id="{9B078FCC-0C15-CCEA-87CC-E8809FF26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740" y="1382822"/>
            <a:ext cx="560379" cy="5603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19A198-7EAB-9CEF-29CF-31F25688451C}"/>
              </a:ext>
            </a:extLst>
          </p:cNvPr>
          <p:cNvSpPr txBox="1">
            <a:spLocks/>
          </p:cNvSpPr>
          <p:nvPr/>
        </p:nvSpPr>
        <p:spPr>
          <a:xfrm>
            <a:off x="491128" y="570096"/>
            <a:ext cx="11439309" cy="548640"/>
          </a:xfr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5C92D4"/>
                </a:solidFill>
                <a:latin typeface="Calibri"/>
                <a:ea typeface="Helvetica" charset="0"/>
                <a:cs typeface="Calibri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Enabling Factors Supporting the Justice Vision </a:t>
            </a:r>
          </a:p>
        </p:txBody>
      </p:sp>
    </p:spTree>
    <p:extLst>
      <p:ext uri="{BB962C8B-B14F-4D97-AF65-F5344CB8AC3E}">
        <p14:creationId xmlns:p14="http://schemas.microsoft.com/office/powerpoint/2010/main" val="355865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6F50-77AD-9618-307D-E52FA09A2543}"/>
              </a:ext>
            </a:extLst>
          </p:cNvPr>
          <p:cNvSpPr txBox="1">
            <a:spLocks/>
          </p:cNvSpPr>
          <p:nvPr/>
        </p:nvSpPr>
        <p:spPr>
          <a:xfrm>
            <a:off x="2174367" y="2946890"/>
            <a:ext cx="7843267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>
                <a:latin typeface="Arial"/>
                <a:cs typeface="Arial"/>
              </a:rPr>
              <a:t>Advisory Committee Membership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90D2E-11F8-ABCD-1633-4B1B8D92D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5372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/>
              <a:t>Supports for Justice-Involved Individuals Advisory Committee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6E2225-CB12-F8DF-D177-604BD93B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38131"/>
              </p:ext>
            </p:extLst>
          </p:nvPr>
        </p:nvGraphicFramePr>
        <p:xfrm>
          <a:off x="346709" y="1342008"/>
          <a:ext cx="5438422" cy="4737694"/>
        </p:xfrm>
        <a:graphic>
          <a:graphicData uri="http://schemas.openxmlformats.org/drawingml/2006/table">
            <a:tbl>
              <a:tblPr/>
              <a:tblGrid>
                <a:gridCol w="1609465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3828957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Providers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Alisha Tatum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Lifespan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Amanda Mckenna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Baines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Archmade LLC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Barry Dixon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Dixon Social Interactive Services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Bridget Cain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October Road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Brittany Weeks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Carson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Ojamaa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Children's Hope Alliance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Celeste Dominguez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Children's Hope Alliance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Cherene, Caraco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Promise Resource Network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Corie Passmore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Tammy Lynn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Corye Dunn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Disability Rights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Devoria Berry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Support Agency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Erin Jamieson 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Impact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3079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Evan Ashkin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 FIT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23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Geneva 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Easterseals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19393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George Edmonds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Youth Villages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234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Hayes Houston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8546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Howard Calhoun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 Balance PLLC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4241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Hudaisa Hafeez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 Fear Valley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525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Jade Neptune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Carolina Dunes Behavioral Health employee, student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4940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James Rachal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Atrium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0463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Jamie Melvin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Coastal Horizons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78992"/>
                  </a:ext>
                </a:extLst>
              </a:tr>
              <a:tr h="231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Jamie Tripp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958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Jamila Little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2999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DCB9D3-3CF3-7751-A13D-3AF9911D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94305"/>
              </p:ext>
            </p:extLst>
          </p:nvPr>
        </p:nvGraphicFramePr>
        <p:xfrm>
          <a:off x="6406870" y="1342008"/>
          <a:ext cx="5438422" cy="4698422"/>
        </p:xfrm>
        <a:graphic>
          <a:graphicData uri="http://schemas.openxmlformats.org/drawingml/2006/table">
            <a:tbl>
              <a:tblPr/>
              <a:tblGrid>
                <a:gridCol w="1609465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3828957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Providers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Jennifer Shepherd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Children's Hope Alliance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John Sotirkys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Recovery Homes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Joyce Harper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Freedom House Recovery Center, Inc.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Julie Walker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Cognitve Connection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Karen 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Haven Inc.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Kari Womack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Stanly County Emergency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Kathy Merritt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Wayne Opportunity Center/ part time Cherry Hospital (retiree)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Lexi Kam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Youth Villages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Luke McDonald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Novant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Mackie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Anuvia Prevention &amp; Recovery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Matthew Cauley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Melissa Taylor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Michael Roberts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3079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Michelle Zechmann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Haven House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23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Monica Bartorelli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Carolina Restorative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19393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Nathan Cartwright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BRCHS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234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Neice 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Caramore Community Inc.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8546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Nicole Sigmon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Davis Regional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4241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Pablo Puente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525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Patricia Knaudt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Psychiatrist, MD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4940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Patrick Hooks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Hope Mission Ministries - Peer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0463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Rachel Crouse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Coastal Horizons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7899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Robert Collier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Children’s Hope Alliance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958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Robin Downs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Addiction Professionals of North Carolina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2999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9D85-C1AC-6092-5716-D52174224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87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96375" y="624054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/>
              <a:t>Housekeeping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8A1341-DB33-44D2-842A-F0C88E6891A1}"/>
              </a:ext>
            </a:extLst>
          </p:cNvPr>
          <p:cNvSpPr/>
          <p:nvPr/>
        </p:nvSpPr>
        <p:spPr>
          <a:xfrm>
            <a:off x="0" y="1202860"/>
            <a:ext cx="12192000" cy="842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tx1"/>
                </a:solidFill>
              </a:rPr>
              <a:t>We encourage those who are able to turn on cameras, use reactions in Teams to share opinions on topics discussed, and share questions in the chat.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B1C6F-21BC-6F14-2CC2-0E481AA4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70" y="3635243"/>
            <a:ext cx="7058061" cy="989240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FA9C090E-16BF-D0D6-6D5A-957C5195B524}"/>
              </a:ext>
            </a:extLst>
          </p:cNvPr>
          <p:cNvSpPr/>
          <p:nvPr/>
        </p:nvSpPr>
        <p:spPr>
          <a:xfrm>
            <a:off x="3497580" y="2756973"/>
            <a:ext cx="1363980" cy="579120"/>
          </a:xfrm>
          <a:prstGeom prst="borderCallout1">
            <a:avLst>
              <a:gd name="adj1" fmla="val 99013"/>
              <a:gd name="adj2" fmla="val 49209"/>
              <a:gd name="adj3" fmla="val 169079"/>
              <a:gd name="adj4" fmla="val 10468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Meeting chat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AB41C6-6E8B-9BC4-D6E7-638F8EBB926A}"/>
              </a:ext>
            </a:extLst>
          </p:cNvPr>
          <p:cNvSpPr/>
          <p:nvPr/>
        </p:nvSpPr>
        <p:spPr>
          <a:xfrm>
            <a:off x="4696407" y="3748039"/>
            <a:ext cx="466531" cy="330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A0A655-7B44-4336-831E-D59CA719BADB}"/>
              </a:ext>
            </a:extLst>
          </p:cNvPr>
          <p:cNvSpPr/>
          <p:nvPr/>
        </p:nvSpPr>
        <p:spPr>
          <a:xfrm>
            <a:off x="5231362" y="3748039"/>
            <a:ext cx="466531" cy="330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874F9-3740-D8FA-ED7D-43DB97D70FF1}"/>
              </a:ext>
            </a:extLst>
          </p:cNvPr>
          <p:cNvSpPr/>
          <p:nvPr/>
        </p:nvSpPr>
        <p:spPr>
          <a:xfrm>
            <a:off x="6883909" y="3748039"/>
            <a:ext cx="466531" cy="330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0FB5A1EE-BC89-BFC1-2654-84893E774AC6}"/>
              </a:ext>
            </a:extLst>
          </p:cNvPr>
          <p:cNvSpPr/>
          <p:nvPr/>
        </p:nvSpPr>
        <p:spPr>
          <a:xfrm>
            <a:off x="5074920" y="2743200"/>
            <a:ext cx="1363980" cy="579120"/>
          </a:xfrm>
          <a:prstGeom prst="borderCallout1">
            <a:avLst>
              <a:gd name="adj1" fmla="val 99013"/>
              <a:gd name="adj2" fmla="val 49209"/>
              <a:gd name="adj3" fmla="val 169079"/>
              <a:gd name="adj4" fmla="val 287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Reactions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C2AA86A4-564A-276E-C4D0-272645023010}"/>
              </a:ext>
            </a:extLst>
          </p:cNvPr>
          <p:cNvSpPr/>
          <p:nvPr/>
        </p:nvSpPr>
        <p:spPr>
          <a:xfrm>
            <a:off x="6758940" y="2743200"/>
            <a:ext cx="1363980" cy="579120"/>
          </a:xfrm>
          <a:prstGeom prst="borderCallout1">
            <a:avLst>
              <a:gd name="adj1" fmla="val 99013"/>
              <a:gd name="adj2" fmla="val 49209"/>
              <a:gd name="adj3" fmla="val 169079"/>
              <a:gd name="adj4" fmla="val 287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Camera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57FDC5-FE28-9BF4-3D3F-BA56456AB1E7}"/>
              </a:ext>
            </a:extLst>
          </p:cNvPr>
          <p:cNvSpPr/>
          <p:nvPr/>
        </p:nvSpPr>
        <p:spPr>
          <a:xfrm>
            <a:off x="2741341" y="5338104"/>
            <a:ext cx="6774366" cy="47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Please introduce yourself in the chat.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F62F8-18A9-311D-EBA6-F83AF6B93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/>
              <a:t>Supports for Justice-Involved Individuals Advisory Committee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6E2225-CB12-F8DF-D177-604BD93B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54230"/>
              </p:ext>
            </p:extLst>
          </p:nvPr>
        </p:nvGraphicFramePr>
        <p:xfrm>
          <a:off x="346709" y="1342008"/>
          <a:ext cx="5438422" cy="3787832"/>
        </p:xfrm>
        <a:graphic>
          <a:graphicData uri="http://schemas.openxmlformats.org/drawingml/2006/table">
            <a:tbl>
              <a:tblPr/>
              <a:tblGrid>
                <a:gridCol w="1609465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3828957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Providers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Robyn Codrington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Affiliated Sante Group-CriSyS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Ron Flack Jr.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Volunteers of America Chesapeake and Carolinas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Ronald Metcalf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RAP/ Abound Health LLC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Ryan Estes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Coastal Horizons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Sandra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WBHEALTHCAREINC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Shaneka Bynum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Youth Advocate Programs, Inc.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Shelita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 Children and Families Specialty Plan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Sherrell Gales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Abound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Stephanie Tyson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Resourceful Clinical Laboratory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Tamara Veit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Surry/Stokes Friends of Youth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Tammy Hernandez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Pinnacle Family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Ted Zarzar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WakeMed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 Herrmann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SPARC Network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3079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Therese Garrett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WellCare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23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Valerie Arendt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Association of Social Workers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19393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Yasmin Gay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Atrium Health Wake Forest Baptist/ Wake Forest University School of Medicine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234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Sierra Jones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Triumphant Homes LLC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8546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Ariana Nesbit Huselid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 Regional Hospital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424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DCB9D3-3CF3-7751-A13D-3AF9911D8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26495"/>
              </p:ext>
            </p:extLst>
          </p:nvPr>
        </p:nvGraphicFramePr>
        <p:xfrm>
          <a:off x="6406870" y="1342008"/>
          <a:ext cx="5438422" cy="3443027"/>
        </p:xfrm>
        <a:graphic>
          <a:graphicData uri="http://schemas.openxmlformats.org/drawingml/2006/table">
            <a:tbl>
              <a:tblPr/>
              <a:tblGrid>
                <a:gridCol w="1609465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3828957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LME-MCOs, Standard Plans, Tailored Plans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Moya Foster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 Oshel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Brian Perkins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Eric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Sandhya Gopal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Sara Wilson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Amilcar Blake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 Health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Neva Bartholomew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 Health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Tara Conrad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 Health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Edward Hall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Trillium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Seagroves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Trillium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Cindy Ehlers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Trillium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Celeste Ordiway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Vaya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3079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Laurie Whitson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Vaya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23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Lesley Jones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Vaya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19393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Tina Weston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Vaya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234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Eric Harbour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WellCare of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8546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72D98-F9F0-6357-0834-2B47235D1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25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/>
              <a:t>Supports for Justice-Involved Individuals Advisory Committee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6E2225-CB12-F8DF-D177-604BD93B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51838"/>
              </p:ext>
            </p:extLst>
          </p:nvPr>
        </p:nvGraphicFramePr>
        <p:xfrm>
          <a:off x="2112448" y="1317059"/>
          <a:ext cx="7965585" cy="5214677"/>
        </p:xfrm>
        <a:graphic>
          <a:graphicData uri="http://schemas.openxmlformats.org/drawingml/2006/table">
            <a:tbl>
              <a:tblPr/>
              <a:tblGrid>
                <a:gridCol w="2357363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5608222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Partners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Alicia Brunelli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 Harm Reduction Coalition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Amber Humble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Forsyth 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Ashley Barber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Alamance County Health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Cait Fenhagen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 County Criminal Justice Resource Center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Chiquita Evans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Neighbors for Better Neighborhoods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Denise Foreman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 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Desireé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Gorbea-Finalet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Disability Rights North Carolina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Elijah Bazemore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Vital Strategies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Freida MacDonald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Alcohol Drug Council of North Carolina (ADCNC)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Jesse Battle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Kristin Parks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 Court 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Kristy LaLonde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Pride in 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Kurtis Taylor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Bob Barker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3079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Lori Ann Eldridge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Carolina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23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Lourdes Garcia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Durham County Justice Services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19393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Margaret Bordeauz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Duke University Health 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3234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Marie Evitt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Sherriff's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285461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Melissia Larson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4241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Meredith Newman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Rapid Resource for Families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525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Natalie Mabon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Area Workforce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4940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Philip Woodward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NCCDD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04636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Talley Wells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NCCDD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7899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Tara Fields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Benchmarks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8958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Teresa Wiley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Creatively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ReNewed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Living Adult Mental Health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29998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Troy Manns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CHPD/CHT Crisis Unit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5940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Vanessa Palmer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Lincoln County Health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8718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 Edwards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Transitional Services Center,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0136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38E73-34F9-D4E3-16DB-5B123E428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35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/>
              <a:t>Supports for Justice-Involved Individuals Advisory Committee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6E2225-CB12-F8DF-D177-604BD93B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14872"/>
              </p:ext>
            </p:extLst>
          </p:nvPr>
        </p:nvGraphicFramePr>
        <p:xfrm>
          <a:off x="2112448" y="1313728"/>
          <a:ext cx="7965585" cy="2557202"/>
        </p:xfrm>
        <a:graphic>
          <a:graphicData uri="http://schemas.openxmlformats.org/drawingml/2006/table">
            <a:tbl>
              <a:tblPr/>
              <a:tblGrid>
                <a:gridCol w="2357363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5608222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Consumers and Family Members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Ashley Snyder-Miller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Bob Crayton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Vaya 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Crystal Foster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Crystal White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Easterseals UCP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 McLendon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Hannah Russell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 Education Consultant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Johnnie Thomas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 and Wake NC 507 CoC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Katherine Fields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Employee of Record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Michelle Laws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603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Rosemary Weaver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PSANC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7590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Russell Rainear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SCFAC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1417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Sherri 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McGimsey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6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DE609-9937-7444-221C-AC6736F53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64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/>
              <a:t>Supports for Justice-Involved Individuals Advisory Committee Membership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6E2225-CB12-F8DF-D177-604BD93B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05634"/>
              </p:ext>
            </p:extLst>
          </p:nvPr>
        </p:nvGraphicFramePr>
        <p:xfrm>
          <a:off x="2112448" y="1313728"/>
          <a:ext cx="7965585" cy="1848542"/>
        </p:xfrm>
        <a:graphic>
          <a:graphicData uri="http://schemas.openxmlformats.org/drawingml/2006/table">
            <a:tbl>
              <a:tblPr/>
              <a:tblGrid>
                <a:gridCol w="2357363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5608222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89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894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State Agencies and Other DHHS Divisions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8547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Bob Cochrane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Division of State Operated Healthcare Facilities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25055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Jeanna Cullinan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DHHS - Office of the Secretary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065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Kelsi Knick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Division of Health Benefits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17069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Maggie Brewer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Department of Adult Corrections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5752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Natalia Botella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Department of Justice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36015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Rachel Zarcone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Division of Health Benefits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11712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Shuchin Shukla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DHHS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1670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Ziev Dalsheim-Kahane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Office of the Governor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8894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D4469-E0FC-22D9-0C19-53D67987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64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5AFF-848B-70A0-47E3-7BCE3FF39A46}"/>
              </a:ext>
            </a:extLst>
          </p:cNvPr>
          <p:cNvSpPr txBox="1">
            <a:spLocks/>
          </p:cNvSpPr>
          <p:nvPr/>
        </p:nvSpPr>
        <p:spPr>
          <a:xfrm>
            <a:off x="1766433" y="401678"/>
            <a:ext cx="8657616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/>
                <a:cs typeface="Arial"/>
              </a:rPr>
              <a:t>Supports for Justice-Involved Individuals Advisory Committee Membership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F4C831-BA27-BFB8-8761-897BBA5EA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46510"/>
              </p:ext>
            </p:extLst>
          </p:nvPr>
        </p:nvGraphicFramePr>
        <p:xfrm>
          <a:off x="2750690" y="1694468"/>
          <a:ext cx="6934200" cy="4289458"/>
        </p:xfrm>
        <a:graphic>
          <a:graphicData uri="http://schemas.openxmlformats.org/drawingml/2006/table">
            <a:tbl>
              <a:tblPr/>
              <a:tblGrid>
                <a:gridCol w="2052131">
                  <a:extLst>
                    <a:ext uri="{9D8B030D-6E8A-4147-A177-3AD203B41FA5}">
                      <a16:colId xmlns:a16="http://schemas.microsoft.com/office/drawing/2014/main" val="1072461753"/>
                    </a:ext>
                  </a:extLst>
                </a:gridCol>
                <a:gridCol w="4882069">
                  <a:extLst>
                    <a:ext uri="{9D8B030D-6E8A-4147-A177-3AD203B41FA5}">
                      <a16:colId xmlns:a16="http://schemas.microsoft.com/office/drawing/2014/main" val="1033927118"/>
                    </a:ext>
                  </a:extLst>
                </a:gridCol>
              </a:tblGrid>
              <a:tr h="137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Name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Organization</a:t>
                      </a:r>
                    </a:p>
                  </a:txBody>
                  <a:tcPr marL="3088" marR="3088" marT="3088" marB="296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31794"/>
                  </a:ext>
                </a:extLst>
              </a:tr>
              <a:tr h="1482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Internal/Consultants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908784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Stella Bailey-Lead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DMHDDSUS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21474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Kelly Crosbie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DMHDDSUS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95878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Angela Harper 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008460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Charles Rousseau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01550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Julia Hanes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6156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Keith McCoy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00596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Kimberly Hayes-Johnson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32919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Latwanna Floyd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349894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Saarah Waleed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560559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Elliot Krause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14719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Tracy Ginn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572791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Stephenia Jeffries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698828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Tanieka Williams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86409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Tiana Jones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DMHDDSUS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80491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Garrick Prokos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Accenture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80181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Adara Vannarath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Accenture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28136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Jocelyn Guyer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Manatt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777341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Ashley Traube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Manatt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161914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Michelle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Savuto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Manatt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77037"/>
                  </a:ext>
                </a:extLst>
              </a:tr>
              <a:tr h="14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Jacob Rains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Manatt</a:t>
                      </a:r>
                    </a:p>
                  </a:txBody>
                  <a:tcPr marL="4763" marR="4763" marT="4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530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AA4F63-5EC0-9272-2F3D-71D953B6E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32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103E8-6650-BE32-D303-DC3C286DD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6589A81A-1D71-4078-84B8-1F7FE28A044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3029C-DA49-9022-DBD0-96BA683F3571}"/>
              </a:ext>
            </a:extLst>
          </p:cNvPr>
          <p:cNvSpPr/>
          <p:nvPr/>
        </p:nvSpPr>
        <p:spPr>
          <a:xfrm>
            <a:off x="1594703" y="2331720"/>
            <a:ext cx="9001071" cy="45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May Mental Health Awareness Month (MHAM) intent is to increase awareness about the vital role mental health plays in our overall health and well-being and provide resources and information to support individuals and communities who may need mental health support.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 thank our Justice System Advisory Committee members for your contribution to this group and your efforts to support mental well-being.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Please share your MHAM resources, activities, or events in the chat!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Picture 2" descr="A person on a wheelchair&#10;&#10;Description automatically generated">
            <a:extLst>
              <a:ext uri="{FF2B5EF4-FFF2-40B4-BE49-F238E27FC236}">
                <a16:creationId xmlns:a16="http://schemas.microsoft.com/office/drawing/2014/main" id="{A44CDB36-BDED-E68D-A63D-D013D979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03" y="582466"/>
            <a:ext cx="900107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103E8-6650-BE32-D303-DC3C286DD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1871" y="6174929"/>
            <a:ext cx="182879" cy="133883"/>
          </a:xfrm>
        </p:spPr>
        <p:txBody>
          <a:bodyPr/>
          <a:lstStyle/>
          <a:p>
            <a:pPr defTabSz="685800">
              <a:defRPr/>
            </a:pPr>
            <a:fld id="{6589A81A-1D71-4078-84B8-1F7FE28A044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A913E2-1A13-E2D2-3FF9-9658FA3A63ED}"/>
              </a:ext>
            </a:extLst>
          </p:cNvPr>
          <p:cNvSpPr txBox="1">
            <a:spLocks/>
          </p:cNvSpPr>
          <p:nvPr/>
        </p:nvSpPr>
        <p:spPr>
          <a:xfrm>
            <a:off x="1482448" y="629608"/>
            <a:ext cx="9225586" cy="5532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/>
              <a:t>Mental Health Awareness Month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28AB0-B11D-02C0-2DD1-50E006FE58EA}"/>
              </a:ext>
            </a:extLst>
          </p:cNvPr>
          <p:cNvSpPr/>
          <p:nvPr/>
        </p:nvSpPr>
        <p:spPr>
          <a:xfrm>
            <a:off x="2263942" y="1645922"/>
            <a:ext cx="2917370" cy="45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/>
              <a:t>MHAM Resources: </a:t>
            </a:r>
          </a:p>
          <a:p>
            <a:endParaRPr lang="en-US" sz="2000"/>
          </a:p>
          <a:p>
            <a:r>
              <a:rPr lang="en-US" sz="2000">
                <a:hlinkClick r:id="rId3"/>
              </a:rPr>
              <a:t>DHHS 988 Site with Toolkit</a:t>
            </a:r>
            <a:endParaRPr lang="en-US" sz="2000"/>
          </a:p>
          <a:p>
            <a:endParaRPr lang="en-US" sz="2000"/>
          </a:p>
          <a:p>
            <a:r>
              <a:rPr lang="en-US" sz="2000">
                <a:hlinkClick r:id="rId4"/>
              </a:rPr>
              <a:t>Mental Health America Toolkit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>
                <a:hlinkClick r:id="rId5"/>
              </a:rPr>
              <a:t>SAMHSA Toolkit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>
                <a:hlinkClick r:id="rId6"/>
              </a:rPr>
              <a:t>988 Toolkit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>
                <a:hlinkClick r:id="rId7"/>
              </a:rPr>
              <a:t>NAMI North Carolina</a:t>
            </a:r>
            <a:r>
              <a:rPr lang="en-US" sz="2000"/>
              <a:t> 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6D1D24E7-4A1D-9F0A-70A0-ABB209175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241" y="1225318"/>
            <a:ext cx="3294096" cy="1114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2970D-F8E2-2366-3264-B718A0121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973" y="2382192"/>
            <a:ext cx="3169163" cy="411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9734BA-1F45-C860-178A-0D2485BB7D9E}"/>
              </a:ext>
            </a:extLst>
          </p:cNvPr>
          <p:cNvSpPr txBox="1">
            <a:spLocks/>
          </p:cNvSpPr>
          <p:nvPr/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6589A81A-1D71-4078-84B8-1F7FE28A044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456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EA7-D079-9134-0967-DD0681B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367" y="2946890"/>
            <a:ext cx="7843267" cy="54864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/>
              <a:t>DMH/DD/SUS</a:t>
            </a:r>
            <a:br>
              <a:rPr lang="en-US"/>
            </a:br>
            <a:r>
              <a:rPr lang="en-US"/>
              <a:t>Community Collaboration Model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252A3E7-608C-F961-CE00-A89B881A8FA2}"/>
              </a:ext>
            </a:extLst>
          </p:cNvPr>
          <p:cNvSpPr txBox="1">
            <a:spLocks/>
          </p:cNvSpPr>
          <p:nvPr/>
        </p:nvSpPr>
        <p:spPr>
          <a:xfrm>
            <a:off x="11761080" y="6597339"/>
            <a:ext cx="243839" cy="133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6589A81A-1D71-4078-84B8-1F7FE28A0448}" type="slidenum">
              <a:rPr lang="en-US" sz="750" smtClean="0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6</a:t>
            </a:fld>
            <a:endParaRPr lang="en-US" sz="7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794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A3676F8-572B-C1A4-4ED7-0120429792F1}"/>
              </a:ext>
            </a:extLst>
          </p:cNvPr>
          <p:cNvSpPr/>
          <p:nvPr/>
        </p:nvSpPr>
        <p:spPr>
          <a:xfrm>
            <a:off x="1872050" y="4113793"/>
            <a:ext cx="8455980" cy="1624635"/>
          </a:xfrm>
          <a:prstGeom prst="rect">
            <a:avLst/>
          </a:prstGeom>
          <a:solidFill>
            <a:srgbClr val="1F497D">
              <a:alpha val="12941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F733B91-39C2-457B-B23F-E3E5F8FF7B71}"/>
              </a:ext>
            </a:extLst>
          </p:cNvPr>
          <p:cNvSpPr/>
          <p:nvPr/>
        </p:nvSpPr>
        <p:spPr>
          <a:xfrm>
            <a:off x="8973052" y="4246705"/>
            <a:ext cx="493251" cy="6199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E609D7-C8B2-91C4-6CBF-6D4A1F5CA6D4}"/>
              </a:ext>
            </a:extLst>
          </p:cNvPr>
          <p:cNvSpPr/>
          <p:nvPr/>
        </p:nvSpPr>
        <p:spPr>
          <a:xfrm>
            <a:off x="1987685" y="4227987"/>
            <a:ext cx="473202" cy="628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3D5F4F-1FDB-F082-B677-8B0DE84899E3}"/>
              </a:ext>
            </a:extLst>
          </p:cNvPr>
          <p:cNvSpPr/>
          <p:nvPr/>
        </p:nvSpPr>
        <p:spPr>
          <a:xfrm>
            <a:off x="8982547" y="4987666"/>
            <a:ext cx="483510" cy="62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DB0BB890-22B6-41B8-FFAB-476326E74476}"/>
              </a:ext>
            </a:extLst>
          </p:cNvPr>
          <p:cNvCxnSpPr>
            <a:cxnSpLocks/>
            <a:stCxn id="8" idx="2"/>
            <a:endCxn id="54" idx="0"/>
          </p:cNvCxnSpPr>
          <p:nvPr/>
        </p:nvCxnSpPr>
        <p:spPr>
          <a:xfrm rot="5400000">
            <a:off x="7511824" y="2139278"/>
            <a:ext cx="562730" cy="3386298"/>
          </a:xfrm>
          <a:prstGeom prst="bentConnector3">
            <a:avLst>
              <a:gd name="adj1" fmla="val 50000"/>
            </a:avLst>
          </a:prstGeom>
          <a:ln w="38100">
            <a:solidFill>
              <a:srgbClr val="EADE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95066ECC-F3AC-D538-DD29-D55DA4361242}"/>
              </a:ext>
            </a:extLst>
          </p:cNvPr>
          <p:cNvCxnSpPr>
            <a:cxnSpLocks/>
            <a:stCxn id="12" idx="3"/>
            <a:endCxn id="8" idx="0"/>
          </p:cNvCxnSpPr>
          <p:nvPr/>
        </p:nvCxnSpPr>
        <p:spPr>
          <a:xfrm rot="16200000" flipH="1">
            <a:off x="7551439" y="1073724"/>
            <a:ext cx="553941" cy="3315857"/>
          </a:xfrm>
          <a:prstGeom prst="bentConnector3">
            <a:avLst>
              <a:gd name="adj1" fmla="val 50000"/>
            </a:avLst>
          </a:prstGeom>
          <a:ln w="38100">
            <a:solidFill>
              <a:srgbClr val="EADE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B73BC3-9C03-3371-FBFD-523B1A2C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71" y="867519"/>
            <a:ext cx="6232124" cy="791326"/>
          </a:xfrm>
        </p:spPr>
        <p:txBody>
          <a:bodyPr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/>
                <a:cs typeface="Arial"/>
              </a:rPr>
              <a:t>May Community Collaboration</a:t>
            </a:r>
            <a:br>
              <a:rPr lang="en-US" sz="2100"/>
            </a:br>
            <a:br>
              <a:rPr lang="en-US" sz="450" b="0"/>
            </a:br>
            <a:r>
              <a:rPr lang="en-US" b="0">
                <a:solidFill>
                  <a:srgbClr val="002060"/>
                </a:solidFill>
                <a:latin typeface="Arial"/>
                <a:cs typeface="Arial"/>
              </a:rPr>
              <a:t>Topic: </a:t>
            </a:r>
            <a:r>
              <a:rPr lang="en-US" b="0" u="sng">
                <a:solidFill>
                  <a:srgbClr val="002060"/>
                </a:solidFill>
                <a:latin typeface="Arial"/>
                <a:cs typeface="Arial"/>
              </a:rPr>
              <a:t>Inclusion Connects</a:t>
            </a:r>
            <a:endParaRPr lang="en-US" b="0" u="sng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D0B47-C015-E2FB-9733-299BCF1E46D6}"/>
              </a:ext>
            </a:extLst>
          </p:cNvPr>
          <p:cNvSpPr/>
          <p:nvPr/>
        </p:nvSpPr>
        <p:spPr>
          <a:xfrm>
            <a:off x="6352209" y="3007599"/>
            <a:ext cx="1892808" cy="542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Providers &amp;  Associations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948A6-1E24-95C4-4F41-AF6C65398750}"/>
              </a:ext>
            </a:extLst>
          </p:cNvPr>
          <p:cNvSpPr/>
          <p:nvPr/>
        </p:nvSpPr>
        <p:spPr>
          <a:xfrm>
            <a:off x="1976762" y="3014843"/>
            <a:ext cx="1892808" cy="542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SCFAC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18497-A649-57E7-C099-E9C89D6F10BB}"/>
              </a:ext>
            </a:extLst>
          </p:cNvPr>
          <p:cNvSpPr/>
          <p:nvPr/>
        </p:nvSpPr>
        <p:spPr>
          <a:xfrm>
            <a:off x="4164485" y="3014843"/>
            <a:ext cx="1892808" cy="542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LME/MCO Clinical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839CC-9637-1042-2F55-5F4EF736701E}"/>
              </a:ext>
            </a:extLst>
          </p:cNvPr>
          <p:cNvSpPr/>
          <p:nvPr/>
        </p:nvSpPr>
        <p:spPr>
          <a:xfrm>
            <a:off x="8539934" y="3008622"/>
            <a:ext cx="1892808" cy="542440"/>
          </a:xfrm>
          <a:prstGeom prst="rect">
            <a:avLst/>
          </a:prstGeom>
          <a:solidFill>
            <a:srgbClr val="EADE9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/>
              </a:rPr>
              <a:t>NCHA BH Workgroup</a:t>
            </a:r>
            <a:endParaRPr lang="en-US" sz="135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8BC87F2-9EB3-32BF-7F91-E928A18D5657}"/>
              </a:ext>
            </a:extLst>
          </p:cNvPr>
          <p:cNvSpPr/>
          <p:nvPr/>
        </p:nvSpPr>
        <p:spPr>
          <a:xfrm>
            <a:off x="5264876" y="1912243"/>
            <a:ext cx="630936" cy="542441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70CA735-A20D-881B-4882-BB229845AC9C}"/>
              </a:ext>
            </a:extLst>
          </p:cNvPr>
          <p:cNvSpPr/>
          <p:nvPr/>
        </p:nvSpPr>
        <p:spPr>
          <a:xfrm rot="10800000">
            <a:off x="6526748" y="1912242"/>
            <a:ext cx="630936" cy="542441"/>
          </a:xfrm>
          <a:prstGeom prst="rtTriangle">
            <a:avLst/>
          </a:prstGeom>
          <a:solidFill>
            <a:srgbClr val="EAD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44833F4-CDEB-F671-72E5-807F62013AD2}"/>
              </a:ext>
            </a:extLst>
          </p:cNvPr>
          <p:cNvSpPr/>
          <p:nvPr/>
        </p:nvSpPr>
        <p:spPr>
          <a:xfrm flipH="1">
            <a:off x="5264876" y="1912242"/>
            <a:ext cx="1261871" cy="542440"/>
          </a:xfrm>
          <a:prstGeom prst="parallelogram">
            <a:avLst>
              <a:gd name="adj" fmla="val 10127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7957397-EA9D-701C-567A-16BED2192306}"/>
              </a:ext>
            </a:extLst>
          </p:cNvPr>
          <p:cNvSpPr/>
          <p:nvPr/>
        </p:nvSpPr>
        <p:spPr>
          <a:xfrm flipH="1">
            <a:off x="5895812" y="1912242"/>
            <a:ext cx="1261871" cy="542440"/>
          </a:xfrm>
          <a:prstGeom prst="parallelogram">
            <a:avLst>
              <a:gd name="adj" fmla="val 10127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5BDD5-0022-2F66-5A63-739135C9EDD5}"/>
              </a:ext>
            </a:extLst>
          </p:cNvPr>
          <p:cNvSpPr txBox="1"/>
          <p:nvPr/>
        </p:nvSpPr>
        <p:spPr>
          <a:xfrm>
            <a:off x="5264876" y="1968574"/>
            <a:ext cx="18928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Side by Side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965DAA-7DD1-46DF-6307-04B342E30FAA}"/>
              </a:ext>
            </a:extLst>
          </p:cNvPr>
          <p:cNvSpPr/>
          <p:nvPr/>
        </p:nvSpPr>
        <p:spPr>
          <a:xfrm>
            <a:off x="2460887" y="4232312"/>
            <a:ext cx="473202" cy="628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DEF926-0A9E-0502-2C7A-13DB2FE2B66B}"/>
              </a:ext>
            </a:extLst>
          </p:cNvPr>
          <p:cNvSpPr/>
          <p:nvPr/>
        </p:nvSpPr>
        <p:spPr>
          <a:xfrm>
            <a:off x="2931370" y="4232312"/>
            <a:ext cx="473202" cy="62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868F2F-B89F-C4C6-09BE-6874BA8CE306}"/>
              </a:ext>
            </a:extLst>
          </p:cNvPr>
          <p:cNvSpPr/>
          <p:nvPr/>
        </p:nvSpPr>
        <p:spPr>
          <a:xfrm>
            <a:off x="3408648" y="4232312"/>
            <a:ext cx="473202" cy="628524"/>
          </a:xfrm>
          <a:prstGeom prst="rect">
            <a:avLst/>
          </a:prstGeom>
          <a:solidFill>
            <a:srgbClr val="EADE96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E7B832-0F34-9EA3-BA77-3BC54B2F2C40}"/>
              </a:ext>
            </a:extLst>
          </p:cNvPr>
          <p:cNvSpPr/>
          <p:nvPr/>
        </p:nvSpPr>
        <p:spPr>
          <a:xfrm>
            <a:off x="8016351" y="4247297"/>
            <a:ext cx="473202" cy="628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DDE807-2C60-5E86-4924-679A1CF68D37}"/>
              </a:ext>
            </a:extLst>
          </p:cNvPr>
          <p:cNvSpPr/>
          <p:nvPr/>
        </p:nvSpPr>
        <p:spPr>
          <a:xfrm>
            <a:off x="8475778" y="4242424"/>
            <a:ext cx="499225" cy="628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F201E-E9F3-CBA0-3A87-5E7EB0CF388E}"/>
              </a:ext>
            </a:extLst>
          </p:cNvPr>
          <p:cNvSpPr/>
          <p:nvPr/>
        </p:nvSpPr>
        <p:spPr>
          <a:xfrm>
            <a:off x="9466303" y="4238143"/>
            <a:ext cx="466973" cy="628524"/>
          </a:xfrm>
          <a:prstGeom prst="rect">
            <a:avLst/>
          </a:prstGeom>
          <a:solidFill>
            <a:srgbClr val="EADE96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98750D-133C-7317-297A-21FC98C3BBBA}"/>
              </a:ext>
            </a:extLst>
          </p:cNvPr>
          <p:cNvSpPr txBox="1"/>
          <p:nvPr/>
        </p:nvSpPr>
        <p:spPr>
          <a:xfrm>
            <a:off x="1908307" y="4280517"/>
            <a:ext cx="2086662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Workforce 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(Peers)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87DE61-DE5C-A2BF-6C32-2BD8B65622EF}"/>
              </a:ext>
            </a:extLst>
          </p:cNvPr>
          <p:cNvSpPr txBox="1"/>
          <p:nvPr/>
        </p:nvSpPr>
        <p:spPr>
          <a:xfrm>
            <a:off x="8091974" y="4391977"/>
            <a:ext cx="1892807" cy="30008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/>
                <a:cs typeface="Calibri"/>
              </a:rPr>
              <a:t>Crisis System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4590DE-C042-8D11-1BAA-A94DD220C914}"/>
              </a:ext>
            </a:extLst>
          </p:cNvPr>
          <p:cNvSpPr/>
          <p:nvPr/>
        </p:nvSpPr>
        <p:spPr>
          <a:xfrm>
            <a:off x="8016351" y="4993469"/>
            <a:ext cx="473202" cy="628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C483D2-664C-13E1-BC88-CC5251358111}"/>
              </a:ext>
            </a:extLst>
          </p:cNvPr>
          <p:cNvSpPr/>
          <p:nvPr/>
        </p:nvSpPr>
        <p:spPr>
          <a:xfrm>
            <a:off x="8483323" y="4988596"/>
            <a:ext cx="499225" cy="628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2731D3-92B3-66DA-93E9-30433B0F7AB4}"/>
              </a:ext>
            </a:extLst>
          </p:cNvPr>
          <p:cNvSpPr/>
          <p:nvPr/>
        </p:nvSpPr>
        <p:spPr>
          <a:xfrm>
            <a:off x="2934616" y="4981136"/>
            <a:ext cx="485217" cy="6199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39EE7D-FD0D-8547-2241-01D48A8F5E88}"/>
              </a:ext>
            </a:extLst>
          </p:cNvPr>
          <p:cNvSpPr/>
          <p:nvPr/>
        </p:nvSpPr>
        <p:spPr>
          <a:xfrm>
            <a:off x="9466553" y="4981136"/>
            <a:ext cx="473202" cy="628524"/>
          </a:xfrm>
          <a:prstGeom prst="rect">
            <a:avLst/>
          </a:prstGeom>
          <a:solidFill>
            <a:srgbClr val="EADE96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328ADC-EBF8-0A96-94E7-F07856ECEF4B}"/>
              </a:ext>
            </a:extLst>
          </p:cNvPr>
          <p:cNvSpPr txBox="1"/>
          <p:nvPr/>
        </p:nvSpPr>
        <p:spPr>
          <a:xfrm>
            <a:off x="8046949" y="5036471"/>
            <a:ext cx="1892807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Supports for Justice-Involved Individuals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8D71C2-4477-F3C2-6A49-D788C5D71C24}"/>
              </a:ext>
            </a:extLst>
          </p:cNvPr>
          <p:cNvSpPr txBox="1"/>
          <p:nvPr/>
        </p:nvSpPr>
        <p:spPr>
          <a:xfrm rot="16200000">
            <a:off x="789743" y="4795846"/>
            <a:ext cx="1887614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350" b="1">
                <a:solidFill>
                  <a:srgbClr val="335B74"/>
                </a:solidFill>
                <a:latin typeface="Franklin Gothic Medium" panose="020B0603020102020204" pitchFamily="34" charset="0"/>
                <a:cs typeface="Calibri" panose="020F0502020204030204" pitchFamily="34" charset="0"/>
              </a:rPr>
              <a:t>Advisory Committees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9758926-A319-64CA-839A-EA666B2A5395}"/>
              </a:ext>
            </a:extLst>
          </p:cNvPr>
          <p:cNvCxnSpPr>
            <a:stCxn id="12" idx="3"/>
            <a:endCxn id="5" idx="0"/>
          </p:cNvCxnSpPr>
          <p:nvPr/>
        </p:nvCxnSpPr>
        <p:spPr>
          <a:xfrm rot="5400000">
            <a:off x="4266742" y="1111106"/>
            <a:ext cx="560162" cy="3247315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4344B240-EBC8-CE8A-50B5-8660B6F16B85}"/>
              </a:ext>
            </a:extLst>
          </p:cNvPr>
          <p:cNvCxnSpPr>
            <a:cxnSpLocks/>
            <a:stCxn id="12" idx="3"/>
            <a:endCxn id="6" idx="0"/>
          </p:cNvCxnSpPr>
          <p:nvPr/>
        </p:nvCxnSpPr>
        <p:spPr>
          <a:xfrm rot="5400000">
            <a:off x="5360604" y="2204967"/>
            <a:ext cx="560162" cy="105959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9FB095D-1C73-C44E-CD96-BCE44603F61F}"/>
              </a:ext>
            </a:extLst>
          </p:cNvPr>
          <p:cNvCxnSpPr>
            <a:cxnSpLocks/>
            <a:stCxn id="12" idx="3"/>
            <a:endCxn id="4" idx="0"/>
          </p:cNvCxnSpPr>
          <p:nvPr/>
        </p:nvCxnSpPr>
        <p:spPr>
          <a:xfrm rot="16200000" flipH="1">
            <a:off x="6458090" y="2167074"/>
            <a:ext cx="552917" cy="112813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4AE4FB08-174B-E3D5-409E-0EB42D6DB8AC}"/>
              </a:ext>
            </a:extLst>
          </p:cNvPr>
          <p:cNvCxnSpPr>
            <a:cxnSpLocks/>
            <a:stCxn id="5" idx="2"/>
            <a:endCxn id="54" idx="0"/>
          </p:cNvCxnSpPr>
          <p:nvPr/>
        </p:nvCxnSpPr>
        <p:spPr>
          <a:xfrm rot="16200000" flipH="1">
            <a:off x="4233348" y="2247100"/>
            <a:ext cx="556510" cy="3176874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3A1F50B2-6F5E-F9A6-CF6A-9C048CC1F31A}"/>
              </a:ext>
            </a:extLst>
          </p:cNvPr>
          <p:cNvCxnSpPr>
            <a:cxnSpLocks/>
            <a:stCxn id="6" idx="2"/>
            <a:endCxn id="54" idx="0"/>
          </p:cNvCxnSpPr>
          <p:nvPr/>
        </p:nvCxnSpPr>
        <p:spPr>
          <a:xfrm rot="16200000" flipH="1">
            <a:off x="5327210" y="3340962"/>
            <a:ext cx="556510" cy="9891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A251117F-F94D-A6C3-4628-3247DE75654A}"/>
              </a:ext>
            </a:extLst>
          </p:cNvPr>
          <p:cNvCxnSpPr>
            <a:cxnSpLocks/>
            <a:stCxn id="4" idx="2"/>
            <a:endCxn id="54" idx="0"/>
          </p:cNvCxnSpPr>
          <p:nvPr/>
        </p:nvCxnSpPr>
        <p:spPr>
          <a:xfrm rot="5400000">
            <a:off x="6417449" y="3232628"/>
            <a:ext cx="563754" cy="11985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0AD0DE-D38E-954D-720C-48C48F5549B9}"/>
              </a:ext>
            </a:extLst>
          </p:cNvPr>
          <p:cNvSpPr txBox="1"/>
          <p:nvPr/>
        </p:nvSpPr>
        <p:spPr>
          <a:xfrm>
            <a:off x="1987687" y="3589374"/>
            <a:ext cx="885607" cy="28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294AD-5BA6-073B-C3C1-672415C3EFA0}"/>
              </a:ext>
            </a:extLst>
          </p:cNvPr>
          <p:cNvSpPr txBox="1"/>
          <p:nvPr/>
        </p:nvSpPr>
        <p:spPr>
          <a:xfrm>
            <a:off x="4164485" y="3555360"/>
            <a:ext cx="885607" cy="28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B39FD-F48D-633B-3B9E-E575CA0299B2}"/>
              </a:ext>
            </a:extLst>
          </p:cNvPr>
          <p:cNvSpPr txBox="1"/>
          <p:nvPr/>
        </p:nvSpPr>
        <p:spPr>
          <a:xfrm>
            <a:off x="6352209" y="3549014"/>
            <a:ext cx="885607" cy="28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6273FA-AE1A-D95C-AD0C-4C948ED38AE2}"/>
              </a:ext>
            </a:extLst>
          </p:cNvPr>
          <p:cNvSpPr txBox="1"/>
          <p:nvPr/>
        </p:nvSpPr>
        <p:spPr>
          <a:xfrm>
            <a:off x="8539935" y="3550789"/>
            <a:ext cx="885607" cy="26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srgbClr val="000000"/>
                </a:solidFill>
                <a:latin typeface="Calibri" panose="020F0502020204030204"/>
              </a:rPr>
              <a:t>5/16</a:t>
            </a:r>
            <a:endParaRPr lang="en-US" sz="127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36CF39-A29A-8153-60BA-B98F6791D31B}"/>
              </a:ext>
            </a:extLst>
          </p:cNvPr>
          <p:cNvSpPr/>
          <p:nvPr/>
        </p:nvSpPr>
        <p:spPr>
          <a:xfrm>
            <a:off x="2450520" y="4975375"/>
            <a:ext cx="480850" cy="628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CA07FC-31E0-2D5B-A8C9-01DA9991DFB4}"/>
              </a:ext>
            </a:extLst>
          </p:cNvPr>
          <p:cNvSpPr/>
          <p:nvPr/>
        </p:nvSpPr>
        <p:spPr>
          <a:xfrm>
            <a:off x="1977318" y="4979245"/>
            <a:ext cx="473202" cy="624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65629E-C99A-B4D1-A6D1-51B7D9B4115F}"/>
              </a:ext>
            </a:extLst>
          </p:cNvPr>
          <p:cNvSpPr/>
          <p:nvPr/>
        </p:nvSpPr>
        <p:spPr>
          <a:xfrm>
            <a:off x="3417796" y="4975375"/>
            <a:ext cx="473202" cy="628524"/>
          </a:xfrm>
          <a:prstGeom prst="rect">
            <a:avLst/>
          </a:prstGeom>
          <a:solidFill>
            <a:srgbClr val="EADE96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92AC51-1E95-5490-32A3-77DDE77CAAA3}"/>
              </a:ext>
            </a:extLst>
          </p:cNvPr>
          <p:cNvSpPr txBox="1"/>
          <p:nvPr/>
        </p:nvSpPr>
        <p:spPr>
          <a:xfrm>
            <a:off x="1888039" y="5020456"/>
            <a:ext cx="2086662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Workforce 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(DSPs)</a:t>
            </a:r>
            <a:endParaRPr lang="en-US" sz="1350" b="1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4949AAF-8451-5384-043D-0CF07FA66F2B}"/>
              </a:ext>
            </a:extLst>
          </p:cNvPr>
          <p:cNvSpPr/>
          <p:nvPr/>
        </p:nvSpPr>
        <p:spPr>
          <a:xfrm>
            <a:off x="1979900" y="4227809"/>
            <a:ext cx="473202" cy="638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FB1809-4740-A00D-C60E-19E43052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35370"/>
            <a:ext cx="1216959" cy="4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3EDE83-7102-ED30-9D89-945830A25262}"/>
              </a:ext>
            </a:extLst>
          </p:cNvPr>
          <p:cNvSpPr txBox="1"/>
          <p:nvPr/>
        </p:nvSpPr>
        <p:spPr>
          <a:xfrm>
            <a:off x="5321631" y="2463832"/>
            <a:ext cx="630936" cy="288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7942BD-652D-AAF9-623A-0C85A81047E0}"/>
              </a:ext>
            </a:extLst>
          </p:cNvPr>
          <p:cNvSpPr txBox="1"/>
          <p:nvPr/>
        </p:nvSpPr>
        <p:spPr>
          <a:xfrm>
            <a:off x="7265641" y="4395983"/>
            <a:ext cx="680017" cy="26545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5EE24-4C1B-F70C-5B36-C0406E4B7F68}"/>
              </a:ext>
            </a:extLst>
          </p:cNvPr>
          <p:cNvSpPr txBox="1"/>
          <p:nvPr/>
        </p:nvSpPr>
        <p:spPr>
          <a:xfrm>
            <a:off x="7265641" y="5137984"/>
            <a:ext cx="680017" cy="26545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5/14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DD0984-D927-5A3A-F8F9-66429CF43A79}"/>
              </a:ext>
            </a:extLst>
          </p:cNvPr>
          <p:cNvSpPr txBox="1"/>
          <p:nvPr/>
        </p:nvSpPr>
        <p:spPr>
          <a:xfrm>
            <a:off x="3803469" y="4403051"/>
            <a:ext cx="680017" cy="26545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2A4DC0-2A22-253F-5EEF-719E790DDFD7}"/>
              </a:ext>
            </a:extLst>
          </p:cNvPr>
          <p:cNvSpPr txBox="1"/>
          <p:nvPr/>
        </p:nvSpPr>
        <p:spPr>
          <a:xfrm>
            <a:off x="3818021" y="5137984"/>
            <a:ext cx="680017" cy="26545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</a:rPr>
              <a:t>5/20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4B950C7-B20E-6F64-4193-ED8D2A8F8B89}"/>
              </a:ext>
            </a:extLst>
          </p:cNvPr>
          <p:cNvCxnSpPr>
            <a:cxnSpLocks/>
          </p:cNvCxnSpPr>
          <p:nvPr/>
        </p:nvCxnSpPr>
        <p:spPr>
          <a:xfrm flipV="1">
            <a:off x="1774717" y="2163966"/>
            <a:ext cx="3422833" cy="1891223"/>
          </a:xfrm>
          <a:prstGeom prst="bentConnector3">
            <a:avLst>
              <a:gd name="adj1" fmla="val -90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Shape, rectangle&#10;&#10;Description automatically generated">
            <a:extLst>
              <a:ext uri="{FF2B5EF4-FFF2-40B4-BE49-F238E27FC236}">
                <a16:creationId xmlns:a16="http://schemas.microsoft.com/office/drawing/2014/main" id="{14D1D8C6-00CD-87FE-9B69-8893C11D5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699" y="4564405"/>
            <a:ext cx="1921669" cy="664369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408F928A-62D7-00B8-5DD4-8DCEDE3B4C68}"/>
              </a:ext>
            </a:extLst>
          </p:cNvPr>
          <p:cNvSpPr txBox="1"/>
          <p:nvPr/>
        </p:nvSpPr>
        <p:spPr>
          <a:xfrm>
            <a:off x="4950457" y="4655258"/>
            <a:ext cx="2057400" cy="530915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Child Behavioral</a:t>
            </a:r>
          </a:p>
          <a:p>
            <a:pPr algn="ctr" defTabSz="685800"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  <a:cs typeface="Calibri"/>
              </a:rPr>
              <a:t>Health</a:t>
            </a: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DF26BE98-1041-B771-0BE4-89EA754745CB}"/>
              </a:ext>
            </a:extLst>
          </p:cNvPr>
          <p:cNvSpPr txBox="1"/>
          <p:nvPr/>
        </p:nvSpPr>
        <p:spPr>
          <a:xfrm>
            <a:off x="5667403" y="5294533"/>
            <a:ext cx="630936" cy="26545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275" b="1">
                <a:solidFill>
                  <a:prstClr val="black"/>
                </a:solidFill>
                <a:latin typeface="Calibri" panose="020F0502020204030204"/>
                <a:cs typeface="Calibri"/>
              </a:rPr>
              <a:t>5/17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94727F2-0ED0-67FE-FCA7-FF2A10E168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6F50-77AD-9618-307D-E52FA09A2543}"/>
              </a:ext>
            </a:extLst>
          </p:cNvPr>
          <p:cNvSpPr txBox="1">
            <a:spLocks/>
          </p:cNvSpPr>
          <p:nvPr/>
        </p:nvSpPr>
        <p:spPr>
          <a:xfrm>
            <a:off x="2174367" y="2946890"/>
            <a:ext cx="7843267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5143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>
                <a:latin typeface="Arial"/>
                <a:cs typeface="Arial"/>
              </a:rPr>
              <a:t>Year One Investments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DEDDC-5C56-4409-2E14-49F331D5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89A81A-1D71-4078-84B8-1F7FE28A0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99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44DD9A-8BE3-9E07-D14C-E5DD9F079DF5}"/>
              </a:ext>
            </a:extLst>
          </p:cNvPr>
          <p:cNvGraphicFramePr>
            <a:graphicFrameLocks/>
          </p:cNvGraphicFramePr>
          <p:nvPr/>
        </p:nvGraphicFramePr>
        <p:xfrm>
          <a:off x="2412845" y="2074126"/>
          <a:ext cx="7095270" cy="292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590">
                  <a:extLst>
                    <a:ext uri="{9D8B030D-6E8A-4147-A177-3AD203B41FA5}">
                      <a16:colId xmlns:a16="http://schemas.microsoft.com/office/drawing/2014/main" val="234756749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32220175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47175848"/>
                    </a:ext>
                  </a:extLst>
                </a:gridCol>
              </a:tblGrid>
              <a:tr h="3984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FY 23-25 Budget Item​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FY23-24​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FY24-25​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883384586"/>
                  </a:ext>
                </a:extLst>
              </a:tr>
              <a:tr h="517433">
                <a:tc>
                  <a:txBody>
                    <a:bodyPr/>
                    <a:lstStyle/>
                    <a:p>
                      <a:pPr marL="285750" marR="0" lvl="0" indent="-285750" algn="l" fontAlgn="base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fontAlgn="base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Community-based pre-arrest diversion and reentry programs and to fund local partnerships between law enforcement, counties, and behavioral health providers. 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US" sz="1800" b="0" i="0" u="none" strike="noStrike" baseline="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Community-based and detention center-based restoration programs.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US" sz="1800" b="0" i="0" u="none" strike="noStrike" baseline="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392" marR="54392" marT="27196" marB="2719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$29M​</a:t>
                      </a:r>
                    </a:p>
                  </a:txBody>
                  <a:tcPr marL="54392" marR="54392" marT="27196" marB="27196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$70M​</a:t>
                      </a:r>
                    </a:p>
                  </a:txBody>
                  <a:tcPr marL="54392" marR="54392" marT="27196" marB="27196"/>
                </a:tc>
                <a:extLst>
                  <a:ext uri="{0D108BD9-81ED-4DB2-BD59-A6C34878D82A}">
                    <a16:rowId xmlns:a16="http://schemas.microsoft.com/office/drawing/2014/main" val="16963447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9A0FEF-442D-C117-AFC5-6FA93EB9F301}"/>
              </a:ext>
            </a:extLst>
          </p:cNvPr>
          <p:cNvSpPr txBox="1">
            <a:spLocks/>
          </p:cNvSpPr>
          <p:nvPr/>
        </p:nvSpPr>
        <p:spPr>
          <a:xfrm>
            <a:off x="150829" y="569692"/>
            <a:ext cx="11642103" cy="548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857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Background: </a:t>
            </a:r>
            <a:r>
              <a:rPr lang="en-US" sz="3200">
                <a:solidFill>
                  <a:schemeClr val="tx2"/>
                </a:solidFill>
              </a:rPr>
              <a:t>Justice Investments in the SFY 23-25 Budget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EACBC-186A-A8BB-AD6B-128B7C9B6C3A}"/>
              </a:ext>
            </a:extLst>
          </p:cNvPr>
          <p:cNvSpPr txBox="1"/>
          <p:nvPr/>
        </p:nvSpPr>
        <p:spPr>
          <a:xfrm>
            <a:off x="0" y="1172694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b="1"/>
              <a:t>$99 million is allocated towards justice initiatives across State Fiscal Years 2023-2025.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EE05EDB-99D2-C277-8A5A-E38E8499E18E}"/>
              </a:ext>
            </a:extLst>
          </p:cNvPr>
          <p:cNvSpPr txBox="1">
            <a:spLocks/>
          </p:cNvSpPr>
          <p:nvPr/>
        </p:nvSpPr>
        <p:spPr>
          <a:xfrm>
            <a:off x="11723373" y="6653900"/>
            <a:ext cx="243839" cy="133883"/>
          </a:xfrm>
          <a:prstGeom prst="rect">
            <a:avLst/>
          </a:prstGeom>
        </p:spPr>
        <p:txBody>
          <a:bodyPr vert="horz" wrap="square" lIns="0" tIns="9144" rIns="0" bIns="9144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6589A81A-1D71-4078-84B8-1F7FE28A044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685800"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938464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 DMHDDSAS CCBHC Implementation Committee 8-25-23_FINAL  -  Read-Only" id="{471D615E-9171-4A30-BA84-DC02DC70764C}" vid="{31316DB4-CCDD-4620-91D5-34BA62738587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 DMHDDSAS CCBHC Implementation Committee 8-25-23_FINAL  -  Read-Only" id="{471D615E-9171-4A30-BA84-DC02DC70764C}" vid="{31316DB4-CCDD-4620-91D5-34BA62738587}"/>
    </a:ext>
  </a:extLst>
</a:theme>
</file>

<file path=ppt/theme/theme4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 DMHDDSAS CCBHC Implementation Committee 8-25-23_FINAL  -  Read-Only" id="{471D615E-9171-4A30-BA84-DC02DC70764C}" vid="{31316DB4-CCDD-4620-91D5-34BA627385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5C3A6ABEE24B951D6A62D5BECF0F" ma:contentTypeVersion="15" ma:contentTypeDescription="Create a new document." ma:contentTypeScope="" ma:versionID="27d6c7885b3d01af5aa15c05dddacfe7">
  <xsd:schema xmlns:xsd="http://www.w3.org/2001/XMLSchema" xmlns:xs="http://www.w3.org/2001/XMLSchema" xmlns:p="http://schemas.microsoft.com/office/2006/metadata/properties" xmlns:ns2="5f6a93a8-5012-4bc1-a8a3-ed70ba1b677a" xmlns:ns3="ea170e1f-3fac-41e7-82e3-d88c267a000f" targetNamespace="http://schemas.microsoft.com/office/2006/metadata/properties" ma:root="true" ma:fieldsID="dc0fa51e20cc1c301a95e1300e8a070e" ns2:_="" ns3:_="">
    <xsd:import namespace="5f6a93a8-5012-4bc1-a8a3-ed70ba1b677a"/>
    <xsd:import namespace="ea170e1f-3fac-41e7-82e3-d88c267a0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a93a8-5012-4bc1-a8a3-ed70ba1b6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70e1f-3fac-41e7-82e3-d88c267a0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5cdcd42-e18a-43dd-be91-fcf8d2fad7f7}" ma:internalName="TaxCatchAll" ma:showField="CatchAllData" ma:web="ea170e1f-3fac-41e7-82e3-d88c267a0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a93a8-5012-4bc1-a8a3-ed70ba1b677a">
      <Terms xmlns="http://schemas.microsoft.com/office/infopath/2007/PartnerControls"/>
    </lcf76f155ced4ddcb4097134ff3c332f>
    <TaxCatchAll xmlns="ea170e1f-3fac-41e7-82e3-d88c267a000f" xsi:nil="true"/>
    <SharedWithUsers xmlns="ea170e1f-3fac-41e7-82e3-d88c267a000f">
      <UserInfo>
        <DisplayName>Savuto, Michelle</DisplayName>
        <AccountId>20</AccountId>
        <AccountType/>
      </UserInfo>
      <UserInfo>
        <DisplayName>Paranjpe, Nina</DisplayName>
        <AccountId>17</AccountId>
        <AccountType/>
      </UserInfo>
      <UserInfo>
        <DisplayName>Rains, Jacob</DisplayName>
        <AccountId>15</AccountId>
        <AccountType/>
      </UserInfo>
      <UserInfo>
        <DisplayName>Traube, Ashley</DisplayName>
        <AccountId>40</AccountId>
        <AccountType/>
      </UserInfo>
      <UserInfo>
        <DisplayName>Guyer, Jocelyn</DisplayName>
        <AccountId>62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5CA0F-B95D-40CD-95B2-1A1364CA6098}"/>
</file>

<file path=customXml/itemProps2.xml><?xml version="1.0" encoding="utf-8"?>
<ds:datastoreItem xmlns:ds="http://schemas.openxmlformats.org/officeDocument/2006/customXml" ds:itemID="{0BD19CDA-8C9A-49BC-AE34-138B872BA0B7}">
  <ds:schemaRefs>
    <ds:schemaRef ds:uri="5f6a93a8-5012-4bc1-a8a3-ed70ba1b677a"/>
    <ds:schemaRef ds:uri="ea170e1f-3fac-41e7-82e3-d88c267a00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24AFC3-515B-419B-BB82-6460930EF9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Microsoft Office PowerPoint</Application>
  <PresentationFormat>Widescreen</PresentationFormat>
  <Slides>34</Slides>
  <Notes>18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5_Office Theme</vt:lpstr>
      <vt:lpstr>3_Office Theme</vt:lpstr>
      <vt:lpstr>4_Office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DMH/DD/SUS Community Collaboration Model</vt:lpstr>
      <vt:lpstr>May Community Collaboration  Topic: Inclusion Connects</vt:lpstr>
      <vt:lpstr>PowerPoint Presentation</vt:lpstr>
      <vt:lpstr>PowerPoint Presentation</vt:lpstr>
      <vt:lpstr>Background: Guiding Principles for Identifying Investments</vt:lpstr>
      <vt:lpstr>   </vt:lpstr>
      <vt:lpstr> </vt:lpstr>
      <vt:lpstr> </vt:lpstr>
      <vt:lpstr> </vt:lpstr>
      <vt:lpstr> </vt:lpstr>
      <vt:lpstr>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Rains, Jacob</dc:creator>
  <cp:revision>9</cp:revision>
  <dcterms:created xsi:type="dcterms:W3CDTF">2023-12-22T16:02:06Z</dcterms:created>
  <dcterms:modified xsi:type="dcterms:W3CDTF">2024-05-13T20:38:35Z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0x01010097625C3A6ABEE24B951D6A62D5BECF0F</vt:lpwstr>
  </property>
  <property fmtid="{D5CDD505-2E9C-101B-9397-08002B2CF9AE}" pid="3" name="MediaServiceImageTags">
    <vt:lpwstr/>
  </property>
</Properties>
</file>