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718" r:id="rId6"/>
    <p:sldMasterId id="2147483729" r:id="rId7"/>
    <p:sldMasterId id="2147483747" r:id="rId8"/>
    <p:sldMasterId id="2147483778" r:id="rId9"/>
    <p:sldMasterId id="2147483792" r:id="rId10"/>
    <p:sldMasterId id="2147483806" r:id="rId11"/>
  </p:sldMasterIdLst>
  <p:notesMasterIdLst>
    <p:notesMasterId r:id="rId42"/>
  </p:notesMasterIdLst>
  <p:sldIdLst>
    <p:sldId id="2147478921" r:id="rId12"/>
    <p:sldId id="2147478922" r:id="rId13"/>
    <p:sldId id="2147478665" r:id="rId14"/>
    <p:sldId id="2147478661" r:id="rId15"/>
    <p:sldId id="2147478916" r:id="rId16"/>
    <p:sldId id="2147478791" r:id="rId17"/>
    <p:sldId id="2147478792" r:id="rId18"/>
    <p:sldId id="2147478920" r:id="rId19"/>
    <p:sldId id="2147478874" r:id="rId20"/>
    <p:sldId id="2147478841" r:id="rId21"/>
    <p:sldId id="2147477332" r:id="rId22"/>
    <p:sldId id="2147477347" r:id="rId23"/>
    <p:sldId id="2147478893" r:id="rId24"/>
    <p:sldId id="2147478894" r:id="rId25"/>
    <p:sldId id="2147469872" r:id="rId26"/>
    <p:sldId id="2147478890" r:id="rId27"/>
    <p:sldId id="2147478871" r:id="rId28"/>
    <p:sldId id="2147478885" r:id="rId29"/>
    <p:sldId id="2147478886" r:id="rId30"/>
    <p:sldId id="2147478896" r:id="rId31"/>
    <p:sldId id="2147478872" r:id="rId32"/>
    <p:sldId id="2147478924" r:id="rId33"/>
    <p:sldId id="2147478925" r:id="rId34"/>
    <p:sldId id="2147478932" r:id="rId35"/>
    <p:sldId id="2147478926" r:id="rId36"/>
    <p:sldId id="2147478927" r:id="rId37"/>
    <p:sldId id="2147478928" r:id="rId38"/>
    <p:sldId id="2147478933" r:id="rId39"/>
    <p:sldId id="2147478930" r:id="rId40"/>
    <p:sldId id="214747893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4F7A29-B4C7-E4F1-19BC-2E674CFA69CF}" name="Visconti, Katherine" initials="VK" userId="S::katherine.visconti@dhhs.nc.gov::191776c4-5fa7-4444-b9e9-b7deeae93e0a" providerId="AD"/>
  <p188:author id="{2F81A171-074B-9DD3-E6A3-CEDD35153EB9}" name="Visconti, Katherine" initials="VK" userId="S::Katherine.Visconti@dhhs.nc.gov::191776c4-5fa7-4444-b9e9-b7deeae93e0a" providerId="AD"/>
  <p188:author id="{145E46E9-ACD9-3485-6276-09C43741653F}" name="Burns, Victoria" initials="BV" userId="S::victoria.burns@dhhs.nc.gov::e12873be-dae0-4238-99f2-b206d8eaf83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F171E-DC4C-42AE-99CA-8767A7484A50}" v="312" dt="2024-03-12T20:04:37.550"/>
    <p1510:client id="{7047E343-6F4F-9DD1-3A6B-E4D309DCF913}" v="2" dt="2024-03-12T15:47:46.649"/>
    <p1510:client id="{8FCA5945-BD56-4196-B03E-47DFD711A38A}" v="236" dt="2024-03-12T19:58:40.576"/>
    <p1510:client id="{F6D1DB38-703A-4526-8DA2-E5979DCA5E0D}" v="31" vWet="33" dt="2024-03-12T18:46:09.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58" y="6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48"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762A2-CF37-4504-A5FE-DA63DD9B7212}" type="doc">
      <dgm:prSet loTypeId="urn:microsoft.com/office/officeart/2005/8/layout/hList7" loCatId="process" qsTypeId="urn:microsoft.com/office/officeart/2005/8/quickstyle/simple1" qsCatId="simple" csTypeId="urn:microsoft.com/office/officeart/2005/8/colors/accent1_2" csCatId="accent1" phldr="1"/>
      <dgm:spPr/>
    </dgm:pt>
    <dgm:pt modelId="{673F7A87-75B9-4B02-96E1-C4DEF5018413}">
      <dgm:prSet phldrT="[Text]" custT="1"/>
      <dgm:spPr>
        <a:xfrm>
          <a:off x="2447" y="0"/>
          <a:ext cx="2565069" cy="2503958"/>
        </a:xfrm>
        <a:prstGeom prst="roundRect">
          <a:avLst>
            <a:gd name="adj" fmla="val 10000"/>
          </a:avLst>
        </a:prstGeom>
        <a:solidFill>
          <a:srgbClr val="2683C6">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lgn="ctr" rtl="0">
            <a:buClrTx/>
            <a:buSzTx/>
            <a:buFont typeface="+mj-lt"/>
            <a:buNone/>
          </a:pPr>
          <a:r>
            <a:rPr kumimoji="0" lang="en-US" altLang="en-US" sz="1800" b="0" i="0" u="none" strike="noStrike" cap="none" normalizeH="0" baseline="0">
              <a:ln>
                <a:noFill/>
              </a:ln>
              <a:solidFill>
                <a:schemeClr val="bg1"/>
              </a:solidFill>
              <a:effectLst/>
              <a:latin typeface="Calibri"/>
              <a:ea typeface="Calibri" panose="020F0502020204030204" pitchFamily="34" charset="0"/>
              <a:cs typeface="Arial"/>
            </a:rPr>
            <a:t>Prevent children from entering a behavioral health crisis and/or unnecessarily using the emergency department for behavioral health</a:t>
          </a:r>
          <a:r>
            <a:rPr kumimoji="0" lang="en-US" altLang="en-US" sz="1800" b="0" i="0" u="sng" strike="noStrike" cap="none" normalizeH="0" baseline="0">
              <a:ln>
                <a:noFill/>
              </a:ln>
              <a:solidFill>
                <a:schemeClr val="bg1"/>
              </a:solidFill>
              <a:effectLst/>
              <a:latin typeface="Calibri"/>
              <a:ea typeface="+mn-ea"/>
              <a:cs typeface="Arial"/>
            </a:rPr>
            <a:t> </a:t>
          </a:r>
          <a:endParaRPr lang="en-US" sz="1800">
            <a:solidFill>
              <a:schemeClr val="bg1"/>
            </a:solidFill>
            <a:latin typeface="Calibri"/>
            <a:ea typeface="+mn-ea"/>
            <a:cs typeface="+mn-cs"/>
          </a:endParaRPr>
        </a:p>
      </dgm:t>
    </dgm:pt>
    <dgm:pt modelId="{00A3FCBA-9872-4C9E-B05A-CC945C2C9E80}" type="parTrans" cxnId="{EA769668-9B4E-4726-97AD-F32719C233D9}">
      <dgm:prSet/>
      <dgm:spPr/>
      <dgm:t>
        <a:bodyPr/>
        <a:lstStyle/>
        <a:p>
          <a:pPr algn="ctr"/>
          <a:endParaRPr lang="en-US" sz="2400"/>
        </a:p>
      </dgm:t>
    </dgm:pt>
    <dgm:pt modelId="{803E5314-3AB8-4EF1-96A5-1F42F47281BB}" type="sibTrans" cxnId="{EA769668-9B4E-4726-97AD-F32719C233D9}">
      <dgm:prSet/>
      <dgm:spPr/>
      <dgm:t>
        <a:bodyPr/>
        <a:lstStyle/>
        <a:p>
          <a:pPr algn="ctr"/>
          <a:endParaRPr lang="en-US" sz="2400"/>
        </a:p>
      </dgm:t>
    </dgm:pt>
    <dgm:pt modelId="{1816E718-F79B-47DF-B9E1-2F6F36AAD5A4}">
      <dgm:prSet phldrT="[Text]" custT="1"/>
      <dgm:spPr>
        <a:xfrm>
          <a:off x="2644468" y="0"/>
          <a:ext cx="2565069" cy="2503958"/>
        </a:xfrm>
        <a:prstGeom prst="roundRect">
          <a:avLst>
            <a:gd name="adj" fmla="val 10000"/>
          </a:avLst>
        </a:prstGeom>
        <a:solidFill>
          <a:srgbClr val="2683C6">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lgn="ctr">
            <a:buClrTx/>
            <a:buSzTx/>
            <a:buFont typeface="+mj-lt"/>
            <a:buNone/>
          </a:pPr>
          <a:r>
            <a:rPr kumimoji="0" lang="en-US" altLang="en-US" sz="1800" b="0" i="0" u="none" strike="noStrike" cap="none" normalizeH="0" baseline="0">
              <a:ln>
                <a:noFill/>
              </a:ln>
              <a:solidFill>
                <a:sysClr val="window" lastClr="FFFFFF"/>
              </a:solidFill>
              <a:effectLst/>
              <a:latin typeface="Calibri"/>
              <a:ea typeface="+mn-ea"/>
              <a:cs typeface="+mn-cs"/>
            </a:rPr>
            <a:t>Ensure behavioral health needs of children are quickly and accurately identified</a:t>
          </a:r>
          <a:endParaRPr lang="en-US" sz="1800">
            <a:solidFill>
              <a:sysClr val="window" lastClr="FFFFFF"/>
            </a:solidFill>
            <a:latin typeface="Calibri"/>
            <a:ea typeface="+mn-ea"/>
            <a:cs typeface="+mn-cs"/>
          </a:endParaRPr>
        </a:p>
      </dgm:t>
    </dgm:pt>
    <dgm:pt modelId="{69D4C6EA-F6E1-4B88-AA98-1740D123DB74}" type="parTrans" cxnId="{51C91F69-AE84-4969-BE74-A0C80C45DB92}">
      <dgm:prSet/>
      <dgm:spPr/>
      <dgm:t>
        <a:bodyPr/>
        <a:lstStyle/>
        <a:p>
          <a:pPr algn="ctr"/>
          <a:endParaRPr lang="en-US" sz="2400"/>
        </a:p>
      </dgm:t>
    </dgm:pt>
    <dgm:pt modelId="{06F34451-0662-4DD3-A9FB-E7AD688C6C79}" type="sibTrans" cxnId="{51C91F69-AE84-4969-BE74-A0C80C45DB92}">
      <dgm:prSet/>
      <dgm:spPr/>
      <dgm:t>
        <a:bodyPr/>
        <a:lstStyle/>
        <a:p>
          <a:pPr algn="ctr"/>
          <a:endParaRPr lang="en-US" sz="2400"/>
        </a:p>
      </dgm:t>
    </dgm:pt>
    <dgm:pt modelId="{45F63CD9-8B06-483A-A589-34459D5FEC35}">
      <dgm:prSet phldrT="[Text]" custT="1"/>
      <dgm:spPr>
        <a:xfrm>
          <a:off x="5286489" y="0"/>
          <a:ext cx="2565069" cy="2503958"/>
        </a:xfrm>
        <a:prstGeom prst="roundRect">
          <a:avLst>
            <a:gd name="adj" fmla="val 10000"/>
          </a:avLst>
        </a:prstGeom>
        <a:solidFill>
          <a:srgbClr val="2683C6">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lgn="ctr">
            <a:buClrTx/>
            <a:buSzTx/>
            <a:buFont typeface="+mj-lt"/>
            <a:buNone/>
          </a:pPr>
          <a:r>
            <a:rPr kumimoji="0" lang="en-US" altLang="en-US" sz="1800" b="0" i="0" u="none" strike="noStrike" cap="none" normalizeH="0" baseline="0">
              <a:ln>
                <a:noFill/>
              </a:ln>
              <a:solidFill>
                <a:sysClr val="window" lastClr="FFFFFF"/>
              </a:solidFill>
              <a:effectLst/>
              <a:latin typeface="Calibri"/>
              <a:ea typeface="+mn-ea"/>
              <a:cs typeface="+mn-cs"/>
            </a:rPr>
            <a:t>Keep children in the home whenever possible</a:t>
          </a:r>
          <a:endParaRPr lang="en-US" sz="1800">
            <a:solidFill>
              <a:sysClr val="window" lastClr="FFFFFF"/>
            </a:solidFill>
            <a:latin typeface="Calibri"/>
            <a:ea typeface="+mn-ea"/>
            <a:cs typeface="+mn-cs"/>
          </a:endParaRPr>
        </a:p>
      </dgm:t>
    </dgm:pt>
    <dgm:pt modelId="{22D16E69-302A-4A54-84F5-23E51C8DCE62}" type="parTrans" cxnId="{67A48158-FAF7-4423-AE02-8EBA90BB028B}">
      <dgm:prSet/>
      <dgm:spPr/>
      <dgm:t>
        <a:bodyPr/>
        <a:lstStyle/>
        <a:p>
          <a:pPr algn="ctr"/>
          <a:endParaRPr lang="en-US" sz="2400"/>
        </a:p>
      </dgm:t>
    </dgm:pt>
    <dgm:pt modelId="{E3B37710-4DD0-4ED6-8E28-034808689F5D}" type="sibTrans" cxnId="{67A48158-FAF7-4423-AE02-8EBA90BB028B}">
      <dgm:prSet/>
      <dgm:spPr/>
      <dgm:t>
        <a:bodyPr/>
        <a:lstStyle/>
        <a:p>
          <a:pPr algn="ctr"/>
          <a:endParaRPr lang="en-US" sz="2400"/>
        </a:p>
      </dgm:t>
    </dgm:pt>
    <dgm:pt modelId="{D1E24DCA-A52A-41BD-9935-A8B92A84E3A0}">
      <dgm:prSet phldrT="[Text]" custT="1"/>
      <dgm:spPr>
        <a:xfrm>
          <a:off x="7930957" y="0"/>
          <a:ext cx="2565069" cy="2503958"/>
        </a:xfrm>
        <a:prstGeom prst="roundRect">
          <a:avLst>
            <a:gd name="adj" fmla="val 10000"/>
          </a:avLst>
        </a:prstGeom>
        <a:solidFill>
          <a:srgbClr val="2683C6">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lgn="ctr">
            <a:buClrTx/>
            <a:buSzTx/>
            <a:buFont typeface="+mj-lt"/>
            <a:buNone/>
          </a:pPr>
          <a:r>
            <a:rPr kumimoji="0" lang="en-US" altLang="en-US" sz="1800" b="0" i="0" u="none" strike="noStrike" cap="none" normalizeH="0" baseline="0">
              <a:ln>
                <a:noFill/>
              </a:ln>
              <a:solidFill>
                <a:sysClr val="window" lastClr="FFFFFF"/>
              </a:solidFill>
              <a:effectLst/>
              <a:latin typeface="Calibri"/>
              <a:ea typeface="+mn-ea"/>
              <a:cs typeface="+mn-cs"/>
            </a:rPr>
            <a:t>Increase access to residential options for children who need an out of home placement</a:t>
          </a:r>
          <a:endParaRPr lang="en-US" sz="1800">
            <a:solidFill>
              <a:sysClr val="window" lastClr="FFFFFF"/>
            </a:solidFill>
            <a:latin typeface="Calibri"/>
            <a:ea typeface="+mn-ea"/>
            <a:cs typeface="+mn-cs"/>
          </a:endParaRPr>
        </a:p>
      </dgm:t>
    </dgm:pt>
    <dgm:pt modelId="{A281C282-6F1F-48B8-A60A-9A4089B0E48B}" type="parTrans" cxnId="{3FCBF020-C75D-4C7A-8B6D-BE8B2CE0E2E0}">
      <dgm:prSet/>
      <dgm:spPr/>
      <dgm:t>
        <a:bodyPr/>
        <a:lstStyle/>
        <a:p>
          <a:pPr algn="ctr"/>
          <a:endParaRPr lang="en-US" sz="2400"/>
        </a:p>
      </dgm:t>
    </dgm:pt>
    <dgm:pt modelId="{A0523C18-A3B5-40AC-8583-21AC10E32D42}" type="sibTrans" cxnId="{3FCBF020-C75D-4C7A-8B6D-BE8B2CE0E2E0}">
      <dgm:prSet/>
      <dgm:spPr/>
      <dgm:t>
        <a:bodyPr/>
        <a:lstStyle/>
        <a:p>
          <a:pPr algn="ctr"/>
          <a:endParaRPr lang="en-US" sz="2400"/>
        </a:p>
      </dgm:t>
    </dgm:pt>
    <dgm:pt modelId="{7CAB05B5-6716-4B00-94F1-273628A20ABC}" type="pres">
      <dgm:prSet presAssocID="{C8A762A2-CF37-4504-A5FE-DA63DD9B7212}" presName="Name0" presStyleCnt="0">
        <dgm:presLayoutVars>
          <dgm:dir/>
          <dgm:resizeHandles val="exact"/>
        </dgm:presLayoutVars>
      </dgm:prSet>
      <dgm:spPr/>
    </dgm:pt>
    <dgm:pt modelId="{1EDE71EF-9CEA-480B-A7AC-7A404BE9C12C}" type="pres">
      <dgm:prSet presAssocID="{C8A762A2-CF37-4504-A5FE-DA63DD9B7212}" presName="fgShape" presStyleLbl="fgShp" presStyleIdx="0" presStyleCnt="1" custScaleX="108696" custLinFactNeighborY="9336"/>
      <dgm:spPr>
        <a:xfrm>
          <a:off x="-16" y="2003166"/>
          <a:ext cx="10496060" cy="375593"/>
        </a:xfrm>
        <a:prstGeom prst="leftRightArrow">
          <a:avLst/>
        </a:prstGeom>
        <a:solidFill>
          <a:srgbClr val="3494BA">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2EB435C5-82DF-456C-AEE1-1EA7B525BF1D}" type="pres">
      <dgm:prSet presAssocID="{C8A762A2-CF37-4504-A5FE-DA63DD9B7212}" presName="linComp" presStyleCnt="0"/>
      <dgm:spPr/>
    </dgm:pt>
    <dgm:pt modelId="{88F6BA32-5633-4B42-999A-79766962AEF4}" type="pres">
      <dgm:prSet presAssocID="{673F7A87-75B9-4B02-96E1-C4DEF5018413}" presName="compNode" presStyleCnt="0"/>
      <dgm:spPr/>
    </dgm:pt>
    <dgm:pt modelId="{7BF4A896-BA94-48BE-873A-E5A04D51A17E}" type="pres">
      <dgm:prSet presAssocID="{673F7A87-75B9-4B02-96E1-C4DEF5018413}" presName="bkgdShape" presStyleLbl="node1" presStyleIdx="0" presStyleCnt="4"/>
      <dgm:spPr/>
    </dgm:pt>
    <dgm:pt modelId="{3126AD6E-0F05-4BB9-B6A5-1076CB7432AB}" type="pres">
      <dgm:prSet presAssocID="{673F7A87-75B9-4B02-96E1-C4DEF5018413}" presName="nodeTx" presStyleLbl="node1" presStyleIdx="0" presStyleCnt="4">
        <dgm:presLayoutVars>
          <dgm:bulletEnabled val="1"/>
        </dgm:presLayoutVars>
      </dgm:prSet>
      <dgm:spPr/>
    </dgm:pt>
    <dgm:pt modelId="{20BE150B-BB3D-476D-BA37-944B8F5638D1}" type="pres">
      <dgm:prSet presAssocID="{673F7A87-75B9-4B02-96E1-C4DEF5018413}" presName="invisiNode" presStyleLbl="node1" presStyleIdx="0" presStyleCnt="4"/>
      <dgm:spPr/>
    </dgm:pt>
    <dgm:pt modelId="{C0FE950B-FC2B-403C-9040-6FEC86FA8EA8}" type="pres">
      <dgm:prSet presAssocID="{673F7A87-75B9-4B02-96E1-C4DEF5018413}" presName="imagNode" presStyleLbl="fgImgPlace1" presStyleIdx="0" presStyleCnt="4"/>
      <dgm:spPr>
        <a:xfrm>
          <a:off x="868072" y="150237"/>
          <a:ext cx="833818" cy="83381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Adhesive Bandage with solid fill"/>
        </a:ext>
      </dgm:extLst>
    </dgm:pt>
    <dgm:pt modelId="{92A58718-12A5-4E9C-8E9A-39AA7C35E33B}" type="pres">
      <dgm:prSet presAssocID="{803E5314-3AB8-4EF1-96A5-1F42F47281BB}" presName="sibTrans" presStyleLbl="sibTrans2D1" presStyleIdx="0" presStyleCnt="0"/>
      <dgm:spPr/>
    </dgm:pt>
    <dgm:pt modelId="{C98AD698-F59F-414F-A391-9705112CBD8E}" type="pres">
      <dgm:prSet presAssocID="{1816E718-F79B-47DF-B9E1-2F6F36AAD5A4}" presName="compNode" presStyleCnt="0"/>
      <dgm:spPr/>
    </dgm:pt>
    <dgm:pt modelId="{8109558F-689C-41BA-9390-0C783CDAB0B3}" type="pres">
      <dgm:prSet presAssocID="{1816E718-F79B-47DF-B9E1-2F6F36AAD5A4}" presName="bkgdShape" presStyleLbl="node1" presStyleIdx="1" presStyleCnt="4"/>
      <dgm:spPr/>
    </dgm:pt>
    <dgm:pt modelId="{47CE3A2D-5FFB-4B7C-899D-A5CE7C770F6F}" type="pres">
      <dgm:prSet presAssocID="{1816E718-F79B-47DF-B9E1-2F6F36AAD5A4}" presName="nodeTx" presStyleLbl="node1" presStyleIdx="1" presStyleCnt="4">
        <dgm:presLayoutVars>
          <dgm:bulletEnabled val="1"/>
        </dgm:presLayoutVars>
      </dgm:prSet>
      <dgm:spPr/>
    </dgm:pt>
    <dgm:pt modelId="{64A597D0-9833-4D8C-8A29-414F2580BF3C}" type="pres">
      <dgm:prSet presAssocID="{1816E718-F79B-47DF-B9E1-2F6F36AAD5A4}" presName="invisiNode" presStyleLbl="node1" presStyleIdx="1" presStyleCnt="4"/>
      <dgm:spPr/>
    </dgm:pt>
    <dgm:pt modelId="{6453ADF3-9634-49EB-9058-63334D21FE65}" type="pres">
      <dgm:prSet presAssocID="{1816E718-F79B-47DF-B9E1-2F6F36AAD5A4}" presName="imagNode" presStyleLbl="fgImgPlace1" presStyleIdx="1" presStyleCnt="4"/>
      <dgm:spPr>
        <a:xfrm>
          <a:off x="3510093" y="150237"/>
          <a:ext cx="833818" cy="83381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Clock with solid fill"/>
        </a:ext>
      </dgm:extLst>
    </dgm:pt>
    <dgm:pt modelId="{A84042C3-0A2F-4D3F-B429-1A94F1E865B1}" type="pres">
      <dgm:prSet presAssocID="{06F34451-0662-4DD3-A9FB-E7AD688C6C79}" presName="sibTrans" presStyleLbl="sibTrans2D1" presStyleIdx="0" presStyleCnt="0"/>
      <dgm:spPr/>
    </dgm:pt>
    <dgm:pt modelId="{E53B9521-3771-4F9D-8A22-0DF11E8F5BE7}" type="pres">
      <dgm:prSet presAssocID="{45F63CD9-8B06-483A-A589-34459D5FEC35}" presName="compNode" presStyleCnt="0"/>
      <dgm:spPr/>
    </dgm:pt>
    <dgm:pt modelId="{C949027D-35CE-48CE-B44E-1BE4AEC8AD35}" type="pres">
      <dgm:prSet presAssocID="{45F63CD9-8B06-483A-A589-34459D5FEC35}" presName="bkgdShape" presStyleLbl="node1" presStyleIdx="2" presStyleCnt="4"/>
      <dgm:spPr/>
    </dgm:pt>
    <dgm:pt modelId="{08A159E2-24BD-4042-BFE3-E33618FEDDB7}" type="pres">
      <dgm:prSet presAssocID="{45F63CD9-8B06-483A-A589-34459D5FEC35}" presName="nodeTx" presStyleLbl="node1" presStyleIdx="2" presStyleCnt="4">
        <dgm:presLayoutVars>
          <dgm:bulletEnabled val="1"/>
        </dgm:presLayoutVars>
      </dgm:prSet>
      <dgm:spPr/>
    </dgm:pt>
    <dgm:pt modelId="{6CEE0B49-E0F4-4136-8F4D-A076455E0224}" type="pres">
      <dgm:prSet presAssocID="{45F63CD9-8B06-483A-A589-34459D5FEC35}" presName="invisiNode" presStyleLbl="node1" presStyleIdx="2" presStyleCnt="4"/>
      <dgm:spPr/>
    </dgm:pt>
    <dgm:pt modelId="{82928921-33C1-4AD2-95AF-39394676B1AB}" type="pres">
      <dgm:prSet presAssocID="{45F63CD9-8B06-483A-A589-34459D5FEC35}" presName="imagNode" presStyleLbl="fgImgPlace1" presStyleIdx="2" presStyleCnt="4"/>
      <dgm:spPr>
        <a:xfrm>
          <a:off x="6152115" y="150237"/>
          <a:ext cx="833818" cy="83381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Home1 outline"/>
        </a:ext>
      </dgm:extLst>
    </dgm:pt>
    <dgm:pt modelId="{AC78022D-7719-4EF2-8C04-B278B10E3D52}" type="pres">
      <dgm:prSet presAssocID="{E3B37710-4DD0-4ED6-8E28-034808689F5D}" presName="sibTrans" presStyleLbl="sibTrans2D1" presStyleIdx="0" presStyleCnt="0"/>
      <dgm:spPr/>
    </dgm:pt>
    <dgm:pt modelId="{DA1BF854-E743-4B46-8D14-D47A8F26CE4D}" type="pres">
      <dgm:prSet presAssocID="{D1E24DCA-A52A-41BD-9935-A8B92A84E3A0}" presName="compNode" presStyleCnt="0"/>
      <dgm:spPr/>
    </dgm:pt>
    <dgm:pt modelId="{FD3A09FB-4C2E-4A26-8EA8-CEFBE577218A}" type="pres">
      <dgm:prSet presAssocID="{D1E24DCA-A52A-41BD-9935-A8B92A84E3A0}" presName="bkgdShape" presStyleLbl="node1" presStyleIdx="3" presStyleCnt="4" custLinFactNeighborX="21397" custLinFactNeighborY="1511"/>
      <dgm:spPr/>
    </dgm:pt>
    <dgm:pt modelId="{17792F59-3C8A-417E-96BD-914035717254}" type="pres">
      <dgm:prSet presAssocID="{D1E24DCA-A52A-41BD-9935-A8B92A84E3A0}" presName="nodeTx" presStyleLbl="node1" presStyleIdx="3" presStyleCnt="4">
        <dgm:presLayoutVars>
          <dgm:bulletEnabled val="1"/>
        </dgm:presLayoutVars>
      </dgm:prSet>
      <dgm:spPr/>
    </dgm:pt>
    <dgm:pt modelId="{F63DF09B-09CD-4696-B285-08033278ADBE}" type="pres">
      <dgm:prSet presAssocID="{D1E24DCA-A52A-41BD-9935-A8B92A84E3A0}" presName="invisiNode" presStyleLbl="node1" presStyleIdx="3" presStyleCnt="4"/>
      <dgm:spPr/>
    </dgm:pt>
    <dgm:pt modelId="{6BAE53B3-F870-409C-80D8-5E8B4224E6EC}" type="pres">
      <dgm:prSet presAssocID="{D1E24DCA-A52A-41BD-9935-A8B92A84E3A0}" presName="imagNode" presStyleLbl="fgImgPlace1" presStyleIdx="3" presStyleCnt="4"/>
      <dgm:spPr>
        <a:xfrm>
          <a:off x="8794136" y="150237"/>
          <a:ext cx="833818" cy="83381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Care outline"/>
        </a:ext>
      </dgm:extLst>
    </dgm:pt>
  </dgm:ptLst>
  <dgm:cxnLst>
    <dgm:cxn modelId="{E14C341A-A45D-4EE7-BD71-3C55445065A6}" type="presOf" srcId="{C8A762A2-CF37-4504-A5FE-DA63DD9B7212}" destId="{7CAB05B5-6716-4B00-94F1-273628A20ABC}" srcOrd="0" destOrd="0" presId="urn:microsoft.com/office/officeart/2005/8/layout/hList7"/>
    <dgm:cxn modelId="{3FCBF020-C75D-4C7A-8B6D-BE8B2CE0E2E0}" srcId="{C8A762A2-CF37-4504-A5FE-DA63DD9B7212}" destId="{D1E24DCA-A52A-41BD-9935-A8B92A84E3A0}" srcOrd="3" destOrd="0" parTransId="{A281C282-6F1F-48B8-A60A-9A4089B0E48B}" sibTransId="{A0523C18-A3B5-40AC-8583-21AC10E32D42}"/>
    <dgm:cxn modelId="{2032E32E-CCEA-4FEE-901F-0A5DD2C90908}" type="presOf" srcId="{E3B37710-4DD0-4ED6-8E28-034808689F5D}" destId="{AC78022D-7719-4EF2-8C04-B278B10E3D52}" srcOrd="0" destOrd="0" presId="urn:microsoft.com/office/officeart/2005/8/layout/hList7"/>
    <dgm:cxn modelId="{B7F2CC3B-3954-4D90-87FE-0426257C61E7}" type="presOf" srcId="{D1E24DCA-A52A-41BD-9935-A8B92A84E3A0}" destId="{FD3A09FB-4C2E-4A26-8EA8-CEFBE577218A}" srcOrd="0" destOrd="0" presId="urn:microsoft.com/office/officeart/2005/8/layout/hList7"/>
    <dgm:cxn modelId="{B0269665-C0F1-4E40-8A26-C42CB4B42C58}" type="presOf" srcId="{45F63CD9-8B06-483A-A589-34459D5FEC35}" destId="{08A159E2-24BD-4042-BFE3-E33618FEDDB7}" srcOrd="1" destOrd="0" presId="urn:microsoft.com/office/officeart/2005/8/layout/hList7"/>
    <dgm:cxn modelId="{EA769668-9B4E-4726-97AD-F32719C233D9}" srcId="{C8A762A2-CF37-4504-A5FE-DA63DD9B7212}" destId="{673F7A87-75B9-4B02-96E1-C4DEF5018413}" srcOrd="0" destOrd="0" parTransId="{00A3FCBA-9872-4C9E-B05A-CC945C2C9E80}" sibTransId="{803E5314-3AB8-4EF1-96A5-1F42F47281BB}"/>
    <dgm:cxn modelId="{51C91F69-AE84-4969-BE74-A0C80C45DB92}" srcId="{C8A762A2-CF37-4504-A5FE-DA63DD9B7212}" destId="{1816E718-F79B-47DF-B9E1-2F6F36AAD5A4}" srcOrd="1" destOrd="0" parTransId="{69D4C6EA-F6E1-4B88-AA98-1740D123DB74}" sibTransId="{06F34451-0662-4DD3-A9FB-E7AD688C6C79}"/>
    <dgm:cxn modelId="{6FE7D96A-07F2-4A08-9270-066204E7FAB3}" type="presOf" srcId="{803E5314-3AB8-4EF1-96A5-1F42F47281BB}" destId="{92A58718-12A5-4E9C-8E9A-39AA7C35E33B}" srcOrd="0" destOrd="0" presId="urn:microsoft.com/office/officeart/2005/8/layout/hList7"/>
    <dgm:cxn modelId="{67A48158-FAF7-4423-AE02-8EBA90BB028B}" srcId="{C8A762A2-CF37-4504-A5FE-DA63DD9B7212}" destId="{45F63CD9-8B06-483A-A589-34459D5FEC35}" srcOrd="2" destOrd="0" parTransId="{22D16E69-302A-4A54-84F5-23E51C8DCE62}" sibTransId="{E3B37710-4DD0-4ED6-8E28-034808689F5D}"/>
    <dgm:cxn modelId="{C92BE48F-DED2-4C3B-91D5-A2C22DBB48B6}" type="presOf" srcId="{45F63CD9-8B06-483A-A589-34459D5FEC35}" destId="{C949027D-35CE-48CE-B44E-1BE4AEC8AD35}" srcOrd="0" destOrd="0" presId="urn:microsoft.com/office/officeart/2005/8/layout/hList7"/>
    <dgm:cxn modelId="{A3A139A1-55CA-4798-BC6D-B4650FE63D6B}" type="presOf" srcId="{1816E718-F79B-47DF-B9E1-2F6F36AAD5A4}" destId="{47CE3A2D-5FFB-4B7C-899D-A5CE7C770F6F}" srcOrd="1" destOrd="0" presId="urn:microsoft.com/office/officeart/2005/8/layout/hList7"/>
    <dgm:cxn modelId="{3D79EFBC-EAD0-495C-9A4F-525A533ECB92}" type="presOf" srcId="{D1E24DCA-A52A-41BD-9935-A8B92A84E3A0}" destId="{17792F59-3C8A-417E-96BD-914035717254}" srcOrd="1" destOrd="0" presId="urn:microsoft.com/office/officeart/2005/8/layout/hList7"/>
    <dgm:cxn modelId="{067412C4-D3E4-4F27-9C8D-7EAB341FCF2D}" type="presOf" srcId="{673F7A87-75B9-4B02-96E1-C4DEF5018413}" destId="{3126AD6E-0F05-4BB9-B6A5-1076CB7432AB}" srcOrd="1" destOrd="0" presId="urn:microsoft.com/office/officeart/2005/8/layout/hList7"/>
    <dgm:cxn modelId="{110BE3DC-0CAA-40DA-A832-B81F387C9320}" type="presOf" srcId="{1816E718-F79B-47DF-B9E1-2F6F36AAD5A4}" destId="{8109558F-689C-41BA-9390-0C783CDAB0B3}" srcOrd="0" destOrd="0" presId="urn:microsoft.com/office/officeart/2005/8/layout/hList7"/>
    <dgm:cxn modelId="{0AF370F7-EF23-4A7A-BDDF-82E4C19241B6}" type="presOf" srcId="{06F34451-0662-4DD3-A9FB-E7AD688C6C79}" destId="{A84042C3-0A2F-4D3F-B429-1A94F1E865B1}" srcOrd="0" destOrd="0" presId="urn:microsoft.com/office/officeart/2005/8/layout/hList7"/>
    <dgm:cxn modelId="{7EF635FF-D8E3-4CB9-9B98-28824C7337D7}" type="presOf" srcId="{673F7A87-75B9-4B02-96E1-C4DEF5018413}" destId="{7BF4A896-BA94-48BE-873A-E5A04D51A17E}" srcOrd="0" destOrd="0" presId="urn:microsoft.com/office/officeart/2005/8/layout/hList7"/>
    <dgm:cxn modelId="{4E63D75A-ABDE-4AE4-9B3F-B8619FF373A4}" type="presParOf" srcId="{7CAB05B5-6716-4B00-94F1-273628A20ABC}" destId="{1EDE71EF-9CEA-480B-A7AC-7A404BE9C12C}" srcOrd="0" destOrd="0" presId="urn:microsoft.com/office/officeart/2005/8/layout/hList7"/>
    <dgm:cxn modelId="{D7F03992-C02B-477D-B39D-AA43C56D6045}" type="presParOf" srcId="{7CAB05B5-6716-4B00-94F1-273628A20ABC}" destId="{2EB435C5-82DF-456C-AEE1-1EA7B525BF1D}" srcOrd="1" destOrd="0" presId="urn:microsoft.com/office/officeart/2005/8/layout/hList7"/>
    <dgm:cxn modelId="{02F23BCA-4A3C-464B-A56F-D0EB9D3DAD76}" type="presParOf" srcId="{2EB435C5-82DF-456C-AEE1-1EA7B525BF1D}" destId="{88F6BA32-5633-4B42-999A-79766962AEF4}" srcOrd="0" destOrd="0" presId="urn:microsoft.com/office/officeart/2005/8/layout/hList7"/>
    <dgm:cxn modelId="{DC603570-6D37-4696-8D7C-5830C85AB1C5}" type="presParOf" srcId="{88F6BA32-5633-4B42-999A-79766962AEF4}" destId="{7BF4A896-BA94-48BE-873A-E5A04D51A17E}" srcOrd="0" destOrd="0" presId="urn:microsoft.com/office/officeart/2005/8/layout/hList7"/>
    <dgm:cxn modelId="{33CF64FA-71BE-4053-AB87-688224079F14}" type="presParOf" srcId="{88F6BA32-5633-4B42-999A-79766962AEF4}" destId="{3126AD6E-0F05-4BB9-B6A5-1076CB7432AB}" srcOrd="1" destOrd="0" presId="urn:microsoft.com/office/officeart/2005/8/layout/hList7"/>
    <dgm:cxn modelId="{97AF701D-633B-443E-B577-1274BE18889D}" type="presParOf" srcId="{88F6BA32-5633-4B42-999A-79766962AEF4}" destId="{20BE150B-BB3D-476D-BA37-944B8F5638D1}" srcOrd="2" destOrd="0" presId="urn:microsoft.com/office/officeart/2005/8/layout/hList7"/>
    <dgm:cxn modelId="{BA60CE66-C7D8-42A5-A70E-032037CAF94F}" type="presParOf" srcId="{88F6BA32-5633-4B42-999A-79766962AEF4}" destId="{C0FE950B-FC2B-403C-9040-6FEC86FA8EA8}" srcOrd="3" destOrd="0" presId="urn:microsoft.com/office/officeart/2005/8/layout/hList7"/>
    <dgm:cxn modelId="{EFDFAB94-1978-4AB1-829F-5D432A969FD6}" type="presParOf" srcId="{2EB435C5-82DF-456C-AEE1-1EA7B525BF1D}" destId="{92A58718-12A5-4E9C-8E9A-39AA7C35E33B}" srcOrd="1" destOrd="0" presId="urn:microsoft.com/office/officeart/2005/8/layout/hList7"/>
    <dgm:cxn modelId="{1531B0FE-E530-4A16-BC97-77F68F72A70D}" type="presParOf" srcId="{2EB435C5-82DF-456C-AEE1-1EA7B525BF1D}" destId="{C98AD698-F59F-414F-A391-9705112CBD8E}" srcOrd="2" destOrd="0" presId="urn:microsoft.com/office/officeart/2005/8/layout/hList7"/>
    <dgm:cxn modelId="{BA9EDAC7-CC64-4C1C-AC1E-3CBAEC75E95E}" type="presParOf" srcId="{C98AD698-F59F-414F-A391-9705112CBD8E}" destId="{8109558F-689C-41BA-9390-0C783CDAB0B3}" srcOrd="0" destOrd="0" presId="urn:microsoft.com/office/officeart/2005/8/layout/hList7"/>
    <dgm:cxn modelId="{B8606015-38C1-42B3-A58C-916D0736706A}" type="presParOf" srcId="{C98AD698-F59F-414F-A391-9705112CBD8E}" destId="{47CE3A2D-5FFB-4B7C-899D-A5CE7C770F6F}" srcOrd="1" destOrd="0" presId="urn:microsoft.com/office/officeart/2005/8/layout/hList7"/>
    <dgm:cxn modelId="{9A2AC7B3-FCA4-410D-A59B-1B39C00B0A2E}" type="presParOf" srcId="{C98AD698-F59F-414F-A391-9705112CBD8E}" destId="{64A597D0-9833-4D8C-8A29-414F2580BF3C}" srcOrd="2" destOrd="0" presId="urn:microsoft.com/office/officeart/2005/8/layout/hList7"/>
    <dgm:cxn modelId="{14640D41-F007-49AF-A624-5812B85554FE}" type="presParOf" srcId="{C98AD698-F59F-414F-A391-9705112CBD8E}" destId="{6453ADF3-9634-49EB-9058-63334D21FE65}" srcOrd="3" destOrd="0" presId="urn:microsoft.com/office/officeart/2005/8/layout/hList7"/>
    <dgm:cxn modelId="{3CD4DD6B-5491-4A8D-943F-4E632B72BE2C}" type="presParOf" srcId="{2EB435C5-82DF-456C-AEE1-1EA7B525BF1D}" destId="{A84042C3-0A2F-4D3F-B429-1A94F1E865B1}" srcOrd="3" destOrd="0" presId="urn:microsoft.com/office/officeart/2005/8/layout/hList7"/>
    <dgm:cxn modelId="{3C94662C-3FDF-419E-8F9B-5B12DC222967}" type="presParOf" srcId="{2EB435C5-82DF-456C-AEE1-1EA7B525BF1D}" destId="{E53B9521-3771-4F9D-8A22-0DF11E8F5BE7}" srcOrd="4" destOrd="0" presId="urn:microsoft.com/office/officeart/2005/8/layout/hList7"/>
    <dgm:cxn modelId="{42B806CE-0060-4379-8A52-9B03C07C657A}" type="presParOf" srcId="{E53B9521-3771-4F9D-8A22-0DF11E8F5BE7}" destId="{C949027D-35CE-48CE-B44E-1BE4AEC8AD35}" srcOrd="0" destOrd="0" presId="urn:microsoft.com/office/officeart/2005/8/layout/hList7"/>
    <dgm:cxn modelId="{D250DA91-AD49-41CD-AEA6-70B2A5A1ECC7}" type="presParOf" srcId="{E53B9521-3771-4F9D-8A22-0DF11E8F5BE7}" destId="{08A159E2-24BD-4042-BFE3-E33618FEDDB7}" srcOrd="1" destOrd="0" presId="urn:microsoft.com/office/officeart/2005/8/layout/hList7"/>
    <dgm:cxn modelId="{5BF2FBEB-55A2-4AC7-BF71-EDA9873B73A0}" type="presParOf" srcId="{E53B9521-3771-4F9D-8A22-0DF11E8F5BE7}" destId="{6CEE0B49-E0F4-4136-8F4D-A076455E0224}" srcOrd="2" destOrd="0" presId="urn:microsoft.com/office/officeart/2005/8/layout/hList7"/>
    <dgm:cxn modelId="{C8C9EA62-F506-47B8-B316-9F71053CFE61}" type="presParOf" srcId="{E53B9521-3771-4F9D-8A22-0DF11E8F5BE7}" destId="{82928921-33C1-4AD2-95AF-39394676B1AB}" srcOrd="3" destOrd="0" presId="urn:microsoft.com/office/officeart/2005/8/layout/hList7"/>
    <dgm:cxn modelId="{D2652CEF-6D0B-406E-8603-4337DE2F674F}" type="presParOf" srcId="{2EB435C5-82DF-456C-AEE1-1EA7B525BF1D}" destId="{AC78022D-7719-4EF2-8C04-B278B10E3D52}" srcOrd="5" destOrd="0" presId="urn:microsoft.com/office/officeart/2005/8/layout/hList7"/>
    <dgm:cxn modelId="{DAF7067E-9C9F-43CC-921D-633EC131A406}" type="presParOf" srcId="{2EB435C5-82DF-456C-AEE1-1EA7B525BF1D}" destId="{DA1BF854-E743-4B46-8D14-D47A8F26CE4D}" srcOrd="6" destOrd="0" presId="urn:microsoft.com/office/officeart/2005/8/layout/hList7"/>
    <dgm:cxn modelId="{5502C879-B361-4EBD-A5DA-D2B363F09A85}" type="presParOf" srcId="{DA1BF854-E743-4B46-8D14-D47A8F26CE4D}" destId="{FD3A09FB-4C2E-4A26-8EA8-CEFBE577218A}" srcOrd="0" destOrd="0" presId="urn:microsoft.com/office/officeart/2005/8/layout/hList7"/>
    <dgm:cxn modelId="{3347A948-5CA7-4E0E-8ACA-731A43112FD2}" type="presParOf" srcId="{DA1BF854-E743-4B46-8D14-D47A8F26CE4D}" destId="{17792F59-3C8A-417E-96BD-914035717254}" srcOrd="1" destOrd="0" presId="urn:microsoft.com/office/officeart/2005/8/layout/hList7"/>
    <dgm:cxn modelId="{1248B2AA-68A5-4087-BCE5-1C4531B8324B}" type="presParOf" srcId="{DA1BF854-E743-4B46-8D14-D47A8F26CE4D}" destId="{F63DF09B-09CD-4696-B285-08033278ADBE}" srcOrd="2" destOrd="0" presId="urn:microsoft.com/office/officeart/2005/8/layout/hList7"/>
    <dgm:cxn modelId="{9018C223-B19F-487A-A196-2B5B12574C7E}" type="presParOf" srcId="{DA1BF854-E743-4B46-8D14-D47A8F26CE4D}" destId="{6BAE53B3-F870-409C-80D8-5E8B4224E6E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4A896-BA94-48BE-873A-E5A04D51A17E}">
      <dsp:nvSpPr>
        <dsp:cNvPr id="0" name=""/>
        <dsp:cNvSpPr/>
      </dsp:nvSpPr>
      <dsp:spPr>
        <a:xfrm>
          <a:off x="2447" y="0"/>
          <a:ext cx="2565069" cy="4470300"/>
        </a:xfrm>
        <a:prstGeom prst="roundRect">
          <a:avLst>
            <a:gd name="adj" fmla="val 10000"/>
          </a:avLst>
        </a:prstGeom>
        <a:solidFill>
          <a:srgbClr val="2683C6">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ClrTx/>
            <a:buSzTx/>
            <a:buFont typeface="+mj-lt"/>
            <a:buNone/>
          </a:pPr>
          <a:r>
            <a:rPr kumimoji="0" lang="en-US" altLang="en-US" sz="1800" b="0" i="0" u="none" strike="noStrike" kern="1200" cap="none" normalizeH="0" baseline="0">
              <a:ln>
                <a:noFill/>
              </a:ln>
              <a:solidFill>
                <a:schemeClr val="bg1"/>
              </a:solidFill>
              <a:effectLst/>
              <a:latin typeface="Calibri"/>
              <a:ea typeface="Calibri" panose="020F0502020204030204" pitchFamily="34" charset="0"/>
              <a:cs typeface="Arial"/>
            </a:rPr>
            <a:t>Prevent children from entering a behavioral health crisis and/or unnecessarily using the emergency department for behavioral health</a:t>
          </a:r>
          <a:r>
            <a:rPr kumimoji="0" lang="en-US" altLang="en-US" sz="1800" b="0" i="0" u="sng" strike="noStrike" kern="1200" cap="none" normalizeH="0" baseline="0">
              <a:ln>
                <a:noFill/>
              </a:ln>
              <a:solidFill>
                <a:schemeClr val="bg1"/>
              </a:solidFill>
              <a:effectLst/>
              <a:latin typeface="Calibri"/>
              <a:ea typeface="+mn-ea"/>
              <a:cs typeface="Arial"/>
            </a:rPr>
            <a:t> </a:t>
          </a:r>
          <a:endParaRPr lang="en-US" sz="1800" kern="1200">
            <a:solidFill>
              <a:schemeClr val="bg1"/>
            </a:solidFill>
            <a:latin typeface="Calibri"/>
            <a:ea typeface="+mn-ea"/>
            <a:cs typeface="+mn-cs"/>
          </a:endParaRPr>
        </a:p>
      </dsp:txBody>
      <dsp:txXfrm>
        <a:off x="54819" y="1840492"/>
        <a:ext cx="2460325" cy="1683376"/>
      </dsp:txXfrm>
    </dsp:sp>
    <dsp:sp modelId="{C0FE950B-FC2B-403C-9040-6FEC86FA8EA8}">
      <dsp:nvSpPr>
        <dsp:cNvPr id="0" name=""/>
        <dsp:cNvSpPr/>
      </dsp:nvSpPr>
      <dsp:spPr>
        <a:xfrm>
          <a:off x="540676" y="268217"/>
          <a:ext cx="1488609" cy="148860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109558F-689C-41BA-9390-0C783CDAB0B3}">
      <dsp:nvSpPr>
        <dsp:cNvPr id="0" name=""/>
        <dsp:cNvSpPr/>
      </dsp:nvSpPr>
      <dsp:spPr>
        <a:xfrm>
          <a:off x="2644468" y="0"/>
          <a:ext cx="2565069" cy="4470300"/>
        </a:xfrm>
        <a:prstGeom prst="roundRect">
          <a:avLst>
            <a:gd name="adj" fmla="val 10000"/>
          </a:avLst>
        </a:prstGeom>
        <a:solidFill>
          <a:srgbClr val="2683C6">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ClrTx/>
            <a:buSzTx/>
            <a:buFont typeface="+mj-lt"/>
            <a:buNone/>
          </a:pPr>
          <a:r>
            <a:rPr kumimoji="0" lang="en-US" altLang="en-US" sz="1800" b="0" i="0" u="none" strike="noStrike" kern="1200" cap="none" normalizeH="0" baseline="0">
              <a:ln>
                <a:noFill/>
              </a:ln>
              <a:solidFill>
                <a:sysClr val="window" lastClr="FFFFFF"/>
              </a:solidFill>
              <a:effectLst/>
              <a:latin typeface="Calibri"/>
              <a:ea typeface="+mn-ea"/>
              <a:cs typeface="+mn-cs"/>
            </a:rPr>
            <a:t>Ensure behavioral health needs of children are quickly and accurately identified</a:t>
          </a:r>
          <a:endParaRPr lang="en-US" sz="1800" kern="1200">
            <a:solidFill>
              <a:sysClr val="window" lastClr="FFFFFF"/>
            </a:solidFill>
            <a:latin typeface="Calibri"/>
            <a:ea typeface="+mn-ea"/>
            <a:cs typeface="+mn-cs"/>
          </a:endParaRPr>
        </a:p>
      </dsp:txBody>
      <dsp:txXfrm>
        <a:off x="2696840" y="1840492"/>
        <a:ext cx="2460325" cy="1683376"/>
      </dsp:txXfrm>
    </dsp:sp>
    <dsp:sp modelId="{6453ADF3-9634-49EB-9058-63334D21FE65}">
      <dsp:nvSpPr>
        <dsp:cNvPr id="0" name=""/>
        <dsp:cNvSpPr/>
      </dsp:nvSpPr>
      <dsp:spPr>
        <a:xfrm>
          <a:off x="3182697" y="268217"/>
          <a:ext cx="1488609" cy="148860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949027D-35CE-48CE-B44E-1BE4AEC8AD35}">
      <dsp:nvSpPr>
        <dsp:cNvPr id="0" name=""/>
        <dsp:cNvSpPr/>
      </dsp:nvSpPr>
      <dsp:spPr>
        <a:xfrm>
          <a:off x="5286489" y="0"/>
          <a:ext cx="2565069" cy="4470300"/>
        </a:xfrm>
        <a:prstGeom prst="roundRect">
          <a:avLst>
            <a:gd name="adj" fmla="val 10000"/>
          </a:avLst>
        </a:prstGeom>
        <a:solidFill>
          <a:srgbClr val="2683C6">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ClrTx/>
            <a:buSzTx/>
            <a:buFont typeface="+mj-lt"/>
            <a:buNone/>
          </a:pPr>
          <a:r>
            <a:rPr kumimoji="0" lang="en-US" altLang="en-US" sz="1800" b="0" i="0" u="none" strike="noStrike" kern="1200" cap="none" normalizeH="0" baseline="0">
              <a:ln>
                <a:noFill/>
              </a:ln>
              <a:solidFill>
                <a:sysClr val="window" lastClr="FFFFFF"/>
              </a:solidFill>
              <a:effectLst/>
              <a:latin typeface="Calibri"/>
              <a:ea typeface="+mn-ea"/>
              <a:cs typeface="+mn-cs"/>
            </a:rPr>
            <a:t>Keep children in the home whenever possible</a:t>
          </a:r>
          <a:endParaRPr lang="en-US" sz="1800" kern="1200">
            <a:solidFill>
              <a:sysClr val="window" lastClr="FFFFFF"/>
            </a:solidFill>
            <a:latin typeface="Calibri"/>
            <a:ea typeface="+mn-ea"/>
            <a:cs typeface="+mn-cs"/>
          </a:endParaRPr>
        </a:p>
      </dsp:txBody>
      <dsp:txXfrm>
        <a:off x="5338861" y="1840492"/>
        <a:ext cx="2460325" cy="1683376"/>
      </dsp:txXfrm>
    </dsp:sp>
    <dsp:sp modelId="{82928921-33C1-4AD2-95AF-39394676B1AB}">
      <dsp:nvSpPr>
        <dsp:cNvPr id="0" name=""/>
        <dsp:cNvSpPr/>
      </dsp:nvSpPr>
      <dsp:spPr>
        <a:xfrm>
          <a:off x="5824719" y="268217"/>
          <a:ext cx="1488609" cy="148860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D3A09FB-4C2E-4A26-8EA8-CEFBE577218A}">
      <dsp:nvSpPr>
        <dsp:cNvPr id="0" name=""/>
        <dsp:cNvSpPr/>
      </dsp:nvSpPr>
      <dsp:spPr>
        <a:xfrm>
          <a:off x="7930957" y="0"/>
          <a:ext cx="2565069" cy="4470300"/>
        </a:xfrm>
        <a:prstGeom prst="roundRect">
          <a:avLst>
            <a:gd name="adj" fmla="val 10000"/>
          </a:avLst>
        </a:prstGeom>
        <a:solidFill>
          <a:srgbClr val="2683C6">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ClrTx/>
            <a:buSzTx/>
            <a:buFont typeface="+mj-lt"/>
            <a:buNone/>
          </a:pPr>
          <a:r>
            <a:rPr kumimoji="0" lang="en-US" altLang="en-US" sz="1800" b="0" i="0" u="none" strike="noStrike" kern="1200" cap="none" normalizeH="0" baseline="0">
              <a:ln>
                <a:noFill/>
              </a:ln>
              <a:solidFill>
                <a:sysClr val="window" lastClr="FFFFFF"/>
              </a:solidFill>
              <a:effectLst/>
              <a:latin typeface="Calibri"/>
              <a:ea typeface="+mn-ea"/>
              <a:cs typeface="+mn-cs"/>
            </a:rPr>
            <a:t>Increase access to residential options for children who need an out of home placement</a:t>
          </a:r>
          <a:endParaRPr lang="en-US" sz="1800" kern="1200">
            <a:solidFill>
              <a:sysClr val="window" lastClr="FFFFFF"/>
            </a:solidFill>
            <a:latin typeface="Calibri"/>
            <a:ea typeface="+mn-ea"/>
            <a:cs typeface="+mn-cs"/>
          </a:endParaRPr>
        </a:p>
      </dsp:txBody>
      <dsp:txXfrm>
        <a:off x="7983329" y="1840492"/>
        <a:ext cx="2460325" cy="1683376"/>
      </dsp:txXfrm>
    </dsp:sp>
    <dsp:sp modelId="{6BAE53B3-F870-409C-80D8-5E8B4224E6EC}">
      <dsp:nvSpPr>
        <dsp:cNvPr id="0" name=""/>
        <dsp:cNvSpPr/>
      </dsp:nvSpPr>
      <dsp:spPr>
        <a:xfrm>
          <a:off x="8466740" y="268217"/>
          <a:ext cx="1488609" cy="1488609"/>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EDE71EF-9CEA-480B-A7AC-7A404BE9C12C}">
      <dsp:nvSpPr>
        <dsp:cNvPr id="0" name=""/>
        <dsp:cNvSpPr/>
      </dsp:nvSpPr>
      <dsp:spPr>
        <a:xfrm>
          <a:off x="-16" y="3638842"/>
          <a:ext cx="10496060" cy="670545"/>
        </a:xfrm>
        <a:prstGeom prst="leftRightArrow">
          <a:avLst/>
        </a:prstGeom>
        <a:solidFill>
          <a:srgbClr val="3494BA">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23086-0C55-494F-BF7C-AE8386B22D1F}"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7A12D-F8A8-479D-A3C8-29B035156466}" type="slidenum">
              <a:rPr lang="en-US" smtClean="0"/>
              <a:t>‹#›</a:t>
            </a:fld>
            <a:endParaRPr lang="en-US"/>
          </a:p>
        </p:txBody>
      </p:sp>
    </p:spTree>
    <p:extLst>
      <p:ext uri="{BB962C8B-B14F-4D97-AF65-F5344CB8AC3E}">
        <p14:creationId xmlns:p14="http://schemas.microsoft.com/office/powerpoint/2010/main" val="189325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Groups will be representative of the SCFAC, LME Clinical, and Provider groups</a:t>
            </a:r>
          </a:p>
          <a:p>
            <a:endParaRPr lang="en-US"/>
          </a:p>
          <a:p>
            <a:r>
              <a:rPr lang="en-US"/>
              <a:t>Design groups will present to </a:t>
            </a:r>
          </a:p>
          <a:p>
            <a:endParaRPr lang="en-US"/>
          </a:p>
          <a:p>
            <a:r>
              <a:rPr lang="en-US"/>
              <a:t>Other stakeholders: other advocates, mobile crisis providers (if not already captured under providers), DPH, etc., 911/988 operator</a:t>
            </a:r>
          </a:p>
          <a:p>
            <a:endParaRPr lang="en-US"/>
          </a:p>
          <a:p>
            <a:r>
              <a:rPr lang="en-US"/>
              <a:t>While design group will present to larger committees, the advisory committee will be opportunity to really dig deep on the targeted recommendations.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06EC5-C971-4D85-85B3-DF233B5F4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91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22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EABD5-C2AB-48B6-BCEE-A8BE31F5E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61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$80 million investments seek to increase treatment options for children, especially those in or at risk for boarding in DSS offices and </a:t>
            </a:r>
            <a:r>
              <a:rPr lang="en-US" err="1">
                <a:cs typeface="Calibri"/>
              </a:rPr>
              <a:t>EDs.</a:t>
            </a:r>
            <a:r>
              <a:rPr lang="en-US">
                <a:cs typeface="Calibri"/>
              </a:rPr>
              <a:t>  </a:t>
            </a:r>
          </a:p>
          <a:p>
            <a:endParaRPr lang="en-US">
              <a:cs typeface="Calibri"/>
            </a:endParaRPr>
          </a:p>
          <a:p>
            <a:r>
              <a:rPr lang="en-US">
                <a:cs typeface="Calibri"/>
              </a:rPr>
              <a:t>Priority investment areas are noted on the slide.  </a:t>
            </a:r>
          </a:p>
          <a:p>
            <a:endParaRPr lang="en-US">
              <a:cs typeface="Calibri"/>
            </a:endParaRPr>
          </a:p>
          <a:p>
            <a:r>
              <a:rPr lang="en-US">
                <a:cs typeface="Calibri"/>
              </a:rPr>
              <a:t>And in particular significant investments seek to create and expand access to family type placements, including IAFT and TFC.  </a:t>
            </a:r>
          </a:p>
          <a:p>
            <a:endParaRPr lang="en-US">
              <a:cs typeface="Calibri"/>
            </a:endParaRPr>
          </a:p>
          <a:p>
            <a:r>
              <a:rPr lang="en-US">
                <a:cs typeface="Calibri"/>
              </a:rPr>
              <a:t>Recruitment of new homes committed to serving children with complex needs.  </a:t>
            </a:r>
          </a:p>
          <a:p>
            <a:r>
              <a:rPr lang="en-US">
                <a:cs typeface="Calibri"/>
              </a:rPr>
              <a:t>Support of existing homes to get to a yes for more children with complex or co-occurring needs</a:t>
            </a:r>
          </a:p>
          <a:p>
            <a:r>
              <a:rPr lang="en-US">
                <a:cs typeface="Calibri"/>
              </a:rPr>
              <a:t>Creating family setting options for short term crisis/emergency placements to avoid or reduce boarding in DSS and </a:t>
            </a:r>
            <a:r>
              <a:rPr lang="en-US" err="1">
                <a:cs typeface="Calibri"/>
              </a:rPr>
              <a:t>EDs.</a:t>
            </a:r>
            <a:endParaRPr lang="en-US">
              <a:cs typeface="Calibri"/>
            </a:endParaRPr>
          </a:p>
          <a:p>
            <a:endParaRPr lang="en-US">
              <a:cs typeface="Calibri"/>
            </a:endParaRPr>
          </a:p>
          <a:p>
            <a:endParaRPr lang="en-US">
              <a:cs typeface="Calibri"/>
            </a:endParaRPr>
          </a:p>
          <a:p>
            <a:r>
              <a:rPr lang="en-US">
                <a:cs typeface="Calibri"/>
              </a:rPr>
              <a:t>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26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7E1D7-FEA7-49BC-A314-71726D4EA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6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10DC9-FF72-4363-936C-5D351989F3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Master" Target="../slideMasters/slideMaster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0.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Master" Target="../slideMasters/slideMaster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Master" Target="../slideMasters/slideMaster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4" name="Text Placeholder 3"/>
          <p:cNvSpPr>
            <a:spLocks noGrp="1"/>
          </p:cNvSpPr>
          <p:nvPr>
            <p:ph type="body" sz="quarter" idx="10" hasCustomPrompt="1"/>
          </p:nvPr>
        </p:nvSpPr>
        <p:spPr>
          <a:xfrm>
            <a:off x="853440" y="1097280"/>
            <a:ext cx="10514189" cy="4937760"/>
          </a:xfr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Rectangle 18"/>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731521" y="457200"/>
            <a:ext cx="10661879"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Tree>
    <p:extLst>
      <p:ext uri="{BB962C8B-B14F-4D97-AF65-F5344CB8AC3E}">
        <p14:creationId xmlns:p14="http://schemas.microsoft.com/office/powerpoint/2010/main" val="250363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433-F2DC-0071-C3C2-FAD148678B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7B458B-418A-19FB-3CEE-C8B13C5ED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650029-B6C8-017F-F171-9AABC1FDBE68}"/>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E585FA46-4DE1-00C7-0709-99214591C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3C90C-B876-BE36-FBBF-C5B6886E988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54905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1" name="Rectangle 10"/>
          <p:cNvSpPr/>
          <p:nvPr userDrawn="1"/>
        </p:nvSpPr>
        <p:spPr bwMode="white">
          <a:xfrm>
            <a:off x="0" y="0"/>
            <a:ext cx="12191999" cy="6857999"/>
          </a:xfrm>
          <a:prstGeom prst="rect">
            <a:avLst/>
          </a:prstGeom>
          <a:solidFill>
            <a:schemeClr val="bg1"/>
          </a:solidFill>
          <a:ln w="9525" cap="flat" cmpd="sng" algn="ctr">
            <a:noFill/>
            <a:prstDash val="solid"/>
            <a:round/>
            <a:headEnd type="none" w="med" len="med"/>
            <a:tailEnd type="none" w="med" len="med"/>
          </a:ln>
          <a:effectLst/>
        </p:spPr>
        <p:txBody>
          <a:bodyPr vert="horz" wrap="square" lIns="101846" tIns="50923" rIns="101846" bIns="50923" numCol="1" spcCol="0" rtlCol="0" anchor="ctr" anchorCtr="0" compatLnSpc="1">
            <a:prstTxWarp prst="textNoShape">
              <a:avLst/>
            </a:prstTxWarp>
          </a:bodyPr>
          <a:lstStyle/>
          <a:p>
            <a:pPr algn="ctr" eaLnBrk="0" fontAlgn="base" hangingPunct="0">
              <a:spcBef>
                <a:spcPct val="0"/>
              </a:spcBef>
              <a:spcAft>
                <a:spcPct val="0"/>
              </a:spcAft>
            </a:pPr>
            <a:endParaRPr lang="en-US" sz="2000" b="1">
              <a:solidFill>
                <a:srgbClr val="000000"/>
              </a:solidFill>
            </a:endParaRPr>
          </a:p>
        </p:txBody>
      </p:sp>
      <p:sp>
        <p:nvSpPr>
          <p:cNvPr id="2" name="Footer Placeholder 1"/>
          <p:cNvSpPr>
            <a:spLocks noGrp="1"/>
          </p:cNvSpPr>
          <p:nvPr>
            <p:ph type="ftr" sz="quarter" idx="10"/>
          </p:nvPr>
        </p:nvSpPr>
        <p:spPr/>
        <p:txBody>
          <a:bodyPr/>
          <a:lstStyle/>
          <a:p>
            <a:r>
              <a:rPr lang="en-US" altLang="en-US">
                <a:solidFill>
                  <a:srgbClr val="FFFFFF"/>
                </a:solidFill>
              </a:rPr>
              <a:t>Manatt, Phelps &amp; Phillips, LLP</a:t>
            </a:r>
          </a:p>
        </p:txBody>
      </p:sp>
      <p:sp>
        <p:nvSpPr>
          <p:cNvPr id="12" name="Rectangle 8"/>
          <p:cNvSpPr>
            <a:spLocks noChangeArrowheads="1"/>
          </p:cNvSpPr>
          <p:nvPr userDrawn="1"/>
        </p:nvSpPr>
        <p:spPr bwMode="auto">
          <a:xfrm>
            <a:off x="609601" y="2333896"/>
            <a:ext cx="10972800" cy="1676400"/>
          </a:xfrm>
          <a:prstGeom prst="rect">
            <a:avLst/>
          </a:prstGeom>
          <a:solidFill>
            <a:schemeClr val="accent3">
              <a:lumMod val="75000"/>
            </a:schemeClr>
          </a:solidFill>
          <a:ln w="9525">
            <a:noFill/>
            <a:miter lim="800000"/>
            <a:headEnd/>
            <a:tailEnd/>
          </a:ln>
        </p:spPr>
        <p:txBody>
          <a:bodyPr wrap="none" lIns="101774" tIns="50887" rIns="101774" bIns="50887" anchor="ctr"/>
          <a:lstStyle/>
          <a:p>
            <a:pPr defTabSz="913651" fontAlgn="base">
              <a:spcBef>
                <a:spcPct val="0"/>
              </a:spcBef>
              <a:spcAft>
                <a:spcPct val="0"/>
              </a:spcAft>
            </a:pPr>
            <a:endParaRPr lang="en-US" sz="1100" b="1">
              <a:solidFill>
                <a:srgbClr val="000000"/>
              </a:solidFill>
              <a:latin typeface="Arial Unicode MS" pitchFamily="34" charset="-128"/>
              <a:ea typeface="ＭＳ Ｐゴシック"/>
            </a:endParaRPr>
          </a:p>
        </p:txBody>
      </p:sp>
      <p:sp>
        <p:nvSpPr>
          <p:cNvPr id="7" name="Title 1"/>
          <p:cNvSpPr>
            <a:spLocks noGrp="1"/>
          </p:cNvSpPr>
          <p:nvPr userDrawn="1">
            <p:ph type="title"/>
          </p:nvPr>
        </p:nvSpPr>
        <p:spPr>
          <a:xfrm>
            <a:off x="1293091" y="2333896"/>
            <a:ext cx="9605819" cy="1676400"/>
          </a:xfrm>
        </p:spPr>
        <p:txBody>
          <a:bodyPr anchor="ctr" anchorCtr="1">
            <a:normAutofit/>
          </a:bodyPr>
          <a:lstStyle>
            <a:lvl1pPr algn="ctr">
              <a:lnSpc>
                <a:spcPct val="100000"/>
              </a:lnSpc>
              <a:defRPr b="1">
                <a:solidFill>
                  <a:schemeClr val="bg1"/>
                </a:solidFill>
                <a:latin typeface="Calibri" panose="020F0502020204030204" pitchFamily="34" charset="0"/>
              </a:defRPr>
            </a:lvl1pPr>
          </a:lstStyle>
          <a:p>
            <a:r>
              <a:rPr lang="en-US"/>
              <a:t>Click to edit Master title style</a:t>
            </a:r>
          </a:p>
        </p:txBody>
      </p:sp>
      <p:sp>
        <p:nvSpPr>
          <p:cNvPr id="10" name="Rectangle 7"/>
          <p:cNvSpPr>
            <a:spLocks noChangeArrowheads="1"/>
          </p:cNvSpPr>
          <p:nvPr userDrawn="1"/>
        </p:nvSpPr>
        <p:spPr bwMode="ltGray">
          <a:xfrm>
            <a:off x="609600" y="581296"/>
            <a:ext cx="10972800" cy="5181600"/>
          </a:xfrm>
          <a:prstGeom prst="rect">
            <a:avLst/>
          </a:prstGeom>
          <a:noFill/>
          <a:ln w="88900">
            <a:solidFill>
              <a:schemeClr val="accent3">
                <a:lumMod val="75000"/>
              </a:schemeClr>
            </a:solidFill>
            <a:miter lim="800000"/>
            <a:headEnd/>
            <a:tailEnd/>
          </a:ln>
          <a:effectLst/>
        </p:spPr>
        <p:txBody>
          <a:bodyPr wrap="none" lIns="101774" tIns="50887" rIns="101774" bIns="50887" anchor="ctr"/>
          <a:lstStyle/>
          <a:p>
            <a:pPr defTabSz="913651" fontAlgn="base">
              <a:spcBef>
                <a:spcPct val="0"/>
              </a:spcBef>
              <a:spcAft>
                <a:spcPct val="0"/>
              </a:spcAft>
              <a:defRPr/>
            </a:pPr>
            <a:endParaRPr lang="en-US" sz="1100" b="1">
              <a:solidFill>
                <a:srgbClr val="000000"/>
              </a:solidFill>
              <a:latin typeface="Arial Unicode MS" pitchFamily="34" charset="-128"/>
              <a:ea typeface="ＭＳ Ｐゴシック" pitchFamily="1" charset="-128"/>
            </a:endParaRPr>
          </a:p>
        </p:txBody>
      </p:sp>
    </p:spTree>
    <p:extLst>
      <p:ext uri="{BB962C8B-B14F-4D97-AF65-F5344CB8AC3E}">
        <p14:creationId xmlns:p14="http://schemas.microsoft.com/office/powerpoint/2010/main" val="3547080235"/>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 Photo header Color Seal">
    <p:spTree>
      <p:nvGrpSpPr>
        <p:cNvPr id="1" name=""/>
        <p:cNvGrpSpPr/>
        <p:nvPr/>
      </p:nvGrpSpPr>
      <p:grpSpPr>
        <a:xfrm>
          <a:off x="0" y="0"/>
          <a:ext cx="0" cy="0"/>
          <a:chOff x="0" y="0"/>
          <a:chExt cx="0" cy="0"/>
        </a:xfrm>
      </p:grpSpPr>
      <p:sp>
        <p:nvSpPr>
          <p:cNvPr id="11" name="Rectangle 10"/>
          <p:cNvSpPr/>
          <p:nvPr userDrawn="1"/>
        </p:nvSpPr>
        <p:spPr>
          <a:xfrm>
            <a:off x="-7245"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7" y="2051009"/>
            <a:ext cx="7732895" cy="2020824"/>
          </a:xfrm>
          <a:prstGeom prst="rect">
            <a:avLst/>
          </a:prstGeom>
        </p:spPr>
        <p:txBody>
          <a:bodyPr anchor="ctr">
            <a:noAutofit/>
          </a:bodyPr>
          <a:lstStyle>
            <a:lvl1pPr marL="0" indent="0">
              <a:buNone/>
              <a:defRPr lang="en-US" dirty="0">
                <a:latin typeface="+mn-lt"/>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7" y="4071833"/>
            <a:ext cx="7732895" cy="948752"/>
          </a:xfrm>
          <a:prstGeom prst="rect">
            <a:avLst/>
          </a:prstGeom>
        </p:spPr>
        <p:txBody>
          <a:bodyPr anchor="b">
            <a:noAutofit/>
          </a:bodyPr>
          <a:lstStyle>
            <a:lvl1pPr marL="0" indent="0">
              <a:lnSpc>
                <a:spcPct val="100000"/>
              </a:lnSpc>
              <a:spcBef>
                <a:spcPts val="0"/>
              </a:spcBef>
              <a:buNone/>
              <a:defRPr lang="en-US" dirty="0">
                <a:latin typeface="+mn-lt"/>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7" y="5020585"/>
            <a:ext cx="7732895" cy="488226"/>
          </a:xfrm>
          <a:prstGeom prst="rect">
            <a:avLst/>
          </a:prstGeom>
        </p:spPr>
        <p:txBody>
          <a:bodyPr anchor="b">
            <a:normAutofit/>
          </a:bodyPr>
          <a:lstStyle>
            <a:lvl1pPr marL="0" indent="0">
              <a:buNone/>
              <a:defRPr lang="en-US" dirty="0">
                <a:latin typeface="+mn-lt"/>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4"/>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5" y="230738"/>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175" r="7450"/>
          <a:stretch/>
        </p:blipFill>
        <p:spPr>
          <a:xfrm>
            <a:off x="2511648" y="230105"/>
            <a:ext cx="2433261" cy="1216631"/>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14293" y="230105"/>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60635" y="231327"/>
            <a:ext cx="2431500" cy="1215436"/>
          </a:xfrm>
          <a:prstGeom prst="rect">
            <a:avLst/>
          </a:prstGeom>
        </p:spPr>
      </p:pic>
      <p:pic>
        <p:nvPicPr>
          <p:cNvPr id="13" name="Picture 12">
            <a:extLst>
              <a:ext uri="{FF2B5EF4-FFF2-40B4-BE49-F238E27FC236}">
                <a16:creationId xmlns:a16="http://schemas.microsoft.com/office/drawing/2014/main" id="{242B8798-D91F-4C01-8CAB-C199B454E9AC}"/>
              </a:ext>
            </a:extLst>
          </p:cNvPr>
          <p:cNvPicPr>
            <a:picLocks noChangeAspect="1"/>
          </p:cNvPicPr>
          <p:nvPr userDrawn="1"/>
        </p:nvPicPr>
        <p:blipFill>
          <a:blip r:embed="rId7"/>
          <a:stretch>
            <a:fillRect/>
          </a:stretch>
        </p:blipFill>
        <p:spPr>
          <a:xfrm>
            <a:off x="704256" y="2007983"/>
            <a:ext cx="2226201" cy="2188037"/>
          </a:xfrm>
          <a:prstGeom prst="rect">
            <a:avLst/>
          </a:prstGeom>
        </p:spPr>
      </p:pic>
      <p:sp>
        <p:nvSpPr>
          <p:cNvPr id="14" name="Slide Number Placeholder 1">
            <a:extLst>
              <a:ext uri="{FF2B5EF4-FFF2-40B4-BE49-F238E27FC236}">
                <a16:creationId xmlns:a16="http://schemas.microsoft.com/office/drawing/2014/main" id="{995883DD-6D83-4C3C-B5F6-84573B05D65C}"/>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26207773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5" name="Text Placeholder 13"/>
          <p:cNvSpPr>
            <a:spLocks noGrp="1"/>
          </p:cNvSpPr>
          <p:nvPr>
            <p:ph type="body" sz="quarter" idx="10" hasCustomPrompt="1"/>
          </p:nvPr>
        </p:nvSpPr>
        <p:spPr>
          <a:xfrm>
            <a:off x="3691467" y="2051009"/>
            <a:ext cx="7732895"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7" y="4071833"/>
            <a:ext cx="7732895"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7" y="5020585"/>
            <a:ext cx="7732895"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8" name="Rectangle 7">
            <a:extLst>
              <a:ext uri="{FF2B5EF4-FFF2-40B4-BE49-F238E27FC236}">
                <a16:creationId xmlns:a16="http://schemas.microsoft.com/office/drawing/2014/main" id="{FBF0A121-D459-4D80-8F94-32F46D2CB655}"/>
              </a:ext>
            </a:extLst>
          </p:cNvPr>
          <p:cNvSpPr/>
          <p:nvPr userDrawn="1"/>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9" name="Picture 8">
            <a:extLst>
              <a:ext uri="{FF2B5EF4-FFF2-40B4-BE49-F238E27FC236}">
                <a16:creationId xmlns:a16="http://schemas.microsoft.com/office/drawing/2014/main" id="{14357372-9CC4-4AEA-BC6A-250337DB5390}"/>
              </a:ext>
            </a:extLst>
          </p:cNvPr>
          <p:cNvPicPr>
            <a:picLocks noChangeAspect="1"/>
          </p:cNvPicPr>
          <p:nvPr userDrawn="1"/>
        </p:nvPicPr>
        <p:blipFill>
          <a:blip r:embed="rId2"/>
          <a:stretch>
            <a:fillRect/>
          </a:stretch>
        </p:blipFill>
        <p:spPr>
          <a:xfrm>
            <a:off x="704256" y="2007983"/>
            <a:ext cx="2226201" cy="2188037"/>
          </a:xfrm>
          <a:prstGeom prst="rect">
            <a:avLst/>
          </a:prstGeom>
        </p:spPr>
      </p:pic>
      <p:sp>
        <p:nvSpPr>
          <p:cNvPr id="10" name="Slide Number Placeholder 1">
            <a:extLst>
              <a:ext uri="{FF2B5EF4-FFF2-40B4-BE49-F238E27FC236}">
                <a16:creationId xmlns:a16="http://schemas.microsoft.com/office/drawing/2014/main" id="{77D9CD91-E682-4D08-924B-63F966E8C3EE}"/>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9968780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308" y="2061994"/>
            <a:ext cx="2024149" cy="19992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1" y="2051009"/>
            <a:ext cx="7812184"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1" y="4071833"/>
            <a:ext cx="7812184"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1" y="5020585"/>
            <a:ext cx="7812184"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8" name="Rectangle 7">
            <a:extLst>
              <a:ext uri="{FF2B5EF4-FFF2-40B4-BE49-F238E27FC236}">
                <a16:creationId xmlns:a16="http://schemas.microsoft.com/office/drawing/2014/main" id="{47448613-57BD-4C6A-8F2C-617CAD0CC460}"/>
              </a:ext>
            </a:extLst>
          </p:cNvPr>
          <p:cNvSpPr/>
          <p:nvPr userDrawn="1"/>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9" name="Slide Number Placeholder 1">
            <a:extLst>
              <a:ext uri="{FF2B5EF4-FFF2-40B4-BE49-F238E27FC236}">
                <a16:creationId xmlns:a16="http://schemas.microsoft.com/office/drawing/2014/main" id="{FF72E630-D502-41C6-ACFE-D8726204EAFF}"/>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5920674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userDrawn="1"/>
        </p:nvSpPr>
        <p:spPr>
          <a:xfrm>
            <a:off x="0" y="3869"/>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7280"/>
            <a:ext cx="11216640" cy="5120640"/>
          </a:xfrm>
          <a:prstGeom prst="rect">
            <a:avLst/>
          </a:prstGeom>
        </p:spPr>
        <p:txBody>
          <a:bodyPr>
            <a:noAutofit/>
          </a:bodyPr>
          <a:lstStyle>
            <a:lvl1pPr marL="228600" indent="-228600">
              <a:lnSpc>
                <a:spcPct val="100000"/>
              </a:lnSpc>
              <a:spcBef>
                <a:spcPts val="1800"/>
              </a:spcBef>
              <a:spcAft>
                <a:spcPts val="600"/>
              </a:spcAft>
              <a:defRPr sz="1600" b="1" i="0">
                <a:latin typeface="Arial" panose="020B0604020202020204" pitchFamily="34" charset="0"/>
                <a:ea typeface="Arial" panose="020B0604020202020204" pitchFamily="34" charset="0"/>
                <a:cs typeface="Arial" panose="020B0604020202020204" pitchFamily="34" charset="0"/>
              </a:defRPr>
            </a:lvl1pPr>
            <a:lvl2pPr marL="576262" indent="-233362">
              <a:lnSpc>
                <a:spcPct val="100000"/>
              </a:lnSpc>
              <a:spcBef>
                <a:spcPts val="0"/>
              </a:spcBef>
              <a:spcAft>
                <a:spcPts val="600"/>
              </a:spcAft>
              <a:buFont typeface="Franklin Gothic Medium" panose="020B06030201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2pPr>
            <a:lvl3pPr marL="973136" indent="-228600">
              <a:lnSpc>
                <a:spcPct val="100000"/>
              </a:lnSpc>
              <a:spcBef>
                <a:spcPts val="0"/>
              </a:spcBef>
              <a:spcAft>
                <a:spcPts val="600"/>
              </a:spcAft>
              <a:buFont typeface="Wingdings" panose="05000000000000000000" pitchFamily="2" charset="2"/>
              <a:buChar char="§"/>
              <a:defRPr sz="16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3" name="Footer Placeholder 2">
            <a:extLst>
              <a:ext uri="{FF2B5EF4-FFF2-40B4-BE49-F238E27FC236}">
                <a16:creationId xmlns:a16="http://schemas.microsoft.com/office/drawing/2014/main" id="{285FDB09-B124-42AB-A627-3DE4D227D04A}"/>
              </a:ext>
            </a:extLst>
          </p:cNvPr>
          <p:cNvSpPr>
            <a:spLocks noGrp="1"/>
          </p:cNvSpPr>
          <p:nvPr>
            <p:ph type="ftr" sz="quarter" idx="11"/>
          </p:nvPr>
        </p:nvSpPr>
        <p:spPr/>
        <p:txBody>
          <a:bodyPr/>
          <a:lstStyle/>
          <a:p>
            <a:pPr algn="l"/>
            <a:r>
              <a:rPr lang="en-US" altLang="en-US"/>
              <a:t>Manatt, Phelps &amp; Phillips, LLP</a:t>
            </a:r>
          </a:p>
        </p:txBody>
      </p:sp>
      <p:sp>
        <p:nvSpPr>
          <p:cNvPr id="7" name="Slide Number Placeholder 1">
            <a:extLst>
              <a:ext uri="{FF2B5EF4-FFF2-40B4-BE49-F238E27FC236}">
                <a16:creationId xmlns:a16="http://schemas.microsoft.com/office/drawing/2014/main" id="{737CB2DC-C5A4-4874-9593-EDD4A05FFA48}"/>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23181421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Slide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userDrawn="1"/>
        </p:nvSpPr>
        <p:spPr>
          <a:xfrm>
            <a:off x="0" y="3865"/>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14" name="Text Placeholder 13">
            <a:extLst>
              <a:ext uri="{FF2B5EF4-FFF2-40B4-BE49-F238E27FC236}">
                <a16:creationId xmlns:a16="http://schemas.microsoft.com/office/drawing/2014/main" id="{6ED89FFB-6BE0-4B19-8FE0-9107298CD696}"/>
              </a:ext>
            </a:extLst>
          </p:cNvPr>
          <p:cNvSpPr>
            <a:spLocks noGrp="1"/>
          </p:cNvSpPr>
          <p:nvPr>
            <p:ph type="body" sz="quarter" idx="12" hasCustomPrompt="1"/>
          </p:nvPr>
        </p:nvSpPr>
        <p:spPr>
          <a:xfrm>
            <a:off x="487677" y="1371600"/>
            <a:ext cx="11216640" cy="365760"/>
          </a:xfrm>
          <a:prstGeom prst="rect">
            <a:avLst/>
          </a:prstGeom>
        </p:spPr>
        <p:txBody>
          <a:bodyPr/>
          <a:lstStyle>
            <a:lvl1pPr marL="0" indent="0" algn="ctr">
              <a:buNone/>
              <a:defRPr sz="1800">
                <a:latin typeface="+mn-lt"/>
              </a:defRPr>
            </a:lvl1pPr>
          </a:lstStyle>
          <a:p>
            <a:pPr lvl="0"/>
            <a:r>
              <a:rPr lang="en-US"/>
              <a:t>Click to add table title</a:t>
            </a:r>
          </a:p>
        </p:txBody>
      </p:sp>
      <p:sp>
        <p:nvSpPr>
          <p:cNvPr id="3" name="Footer Placeholder 2">
            <a:extLst>
              <a:ext uri="{FF2B5EF4-FFF2-40B4-BE49-F238E27FC236}">
                <a16:creationId xmlns:a16="http://schemas.microsoft.com/office/drawing/2014/main" id="{98F70FD6-9657-4D04-9A35-CC1D8E0E8850}"/>
              </a:ext>
            </a:extLst>
          </p:cNvPr>
          <p:cNvSpPr>
            <a:spLocks noGrp="1"/>
          </p:cNvSpPr>
          <p:nvPr>
            <p:ph type="ftr" sz="quarter" idx="13"/>
          </p:nvPr>
        </p:nvSpPr>
        <p:spPr/>
        <p:txBody>
          <a:bodyPr/>
          <a:lstStyle/>
          <a:p>
            <a:pPr algn="l"/>
            <a:r>
              <a:rPr lang="en-US" altLang="en-US"/>
              <a:t>Manatt, Phelps &amp; Phillips, LLP</a:t>
            </a:r>
          </a:p>
        </p:txBody>
      </p:sp>
      <p:sp>
        <p:nvSpPr>
          <p:cNvPr id="7" name="Slide Number Placeholder 1">
            <a:extLst>
              <a:ext uri="{FF2B5EF4-FFF2-40B4-BE49-F238E27FC236}">
                <a16:creationId xmlns:a16="http://schemas.microsoft.com/office/drawing/2014/main" id="{3AAA61CE-3F88-48E8-AC43-C17341D8FE73}"/>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2623667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9"/>
            <a:ext cx="12192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6977"/>
            <a:ext cx="11216640" cy="1212895"/>
          </a:xfrm>
          <a:prstGeom prst="rect">
            <a:avLst/>
          </a:prstGeom>
        </p:spPr>
        <p:txBody>
          <a:bodyPr>
            <a:noAutofit/>
          </a:bodyPr>
          <a:lstStyle>
            <a:lvl1pPr marL="169862" indent="-169862">
              <a:lnSpc>
                <a:spcPct val="100000"/>
              </a:lnSpc>
              <a:spcBef>
                <a:spcPts val="0"/>
              </a:spcBef>
              <a:buFont typeface="Arial" panose="020B06040202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1pPr>
            <a:lvl2pPr marL="576262" indent="-233362">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744536" indent="0">
              <a:lnSpc>
                <a:spcPct val="100000"/>
              </a:lnSpc>
              <a:spcBef>
                <a:spcPts val="0"/>
              </a:spcBef>
              <a:buNone/>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p:txBody>
      </p:sp>
      <p:sp>
        <p:nvSpPr>
          <p:cNvPr id="12" name="Content Placeholder 11"/>
          <p:cNvSpPr>
            <a:spLocks noGrp="1"/>
          </p:cNvSpPr>
          <p:nvPr>
            <p:ph sz="quarter" idx="14" hasCustomPrompt="1"/>
          </p:nvPr>
        </p:nvSpPr>
        <p:spPr>
          <a:xfrm>
            <a:off x="487680" y="2400991"/>
            <a:ext cx="11216640" cy="3850584"/>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3" name="Footer Placeholder 2">
            <a:extLst>
              <a:ext uri="{FF2B5EF4-FFF2-40B4-BE49-F238E27FC236}">
                <a16:creationId xmlns:a16="http://schemas.microsoft.com/office/drawing/2014/main" id="{7EBDFE3A-AF2F-4A76-BF82-F1C7E249DACB}"/>
              </a:ext>
            </a:extLst>
          </p:cNvPr>
          <p:cNvSpPr>
            <a:spLocks noGrp="1"/>
          </p:cNvSpPr>
          <p:nvPr>
            <p:ph type="ftr" sz="quarter" idx="15"/>
          </p:nvPr>
        </p:nvSpPr>
        <p:spPr/>
        <p:txBody>
          <a:bodyPr/>
          <a:lstStyle/>
          <a:p>
            <a:pPr algn="l"/>
            <a:r>
              <a:rPr lang="en-US" altLang="en-US"/>
              <a:t>Manatt, Phelps &amp; Phillips, LLP</a:t>
            </a:r>
          </a:p>
        </p:txBody>
      </p:sp>
      <p:sp>
        <p:nvSpPr>
          <p:cNvPr id="9" name="Slide Number Placeholder 1">
            <a:extLst>
              <a:ext uri="{FF2B5EF4-FFF2-40B4-BE49-F238E27FC236}">
                <a16:creationId xmlns:a16="http://schemas.microsoft.com/office/drawing/2014/main" id="{E574F12C-DEBE-49EE-9473-ADB914C6DED6}"/>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23364816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7680" y="1097280"/>
            <a:ext cx="11216640" cy="51206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3" name="Footer Placeholder 2">
            <a:extLst>
              <a:ext uri="{FF2B5EF4-FFF2-40B4-BE49-F238E27FC236}">
                <a16:creationId xmlns:a16="http://schemas.microsoft.com/office/drawing/2014/main" id="{D3231C3E-366B-484A-B29B-45796A448BC0}"/>
              </a:ext>
            </a:extLst>
          </p:cNvPr>
          <p:cNvSpPr>
            <a:spLocks noGrp="1"/>
          </p:cNvSpPr>
          <p:nvPr>
            <p:ph type="ftr" sz="quarter" idx="15"/>
          </p:nvPr>
        </p:nvSpPr>
        <p:spPr/>
        <p:txBody>
          <a:bodyPr/>
          <a:lstStyle/>
          <a:p>
            <a:pPr algn="l"/>
            <a:r>
              <a:rPr lang="en-US" altLang="en-US"/>
              <a:t>Manatt, Phelps &amp; Phillips, LLP</a:t>
            </a:r>
          </a:p>
        </p:txBody>
      </p:sp>
      <p:sp>
        <p:nvSpPr>
          <p:cNvPr id="7" name="Slide Number Placeholder 1">
            <a:extLst>
              <a:ext uri="{FF2B5EF4-FFF2-40B4-BE49-F238E27FC236}">
                <a16:creationId xmlns:a16="http://schemas.microsoft.com/office/drawing/2014/main" id="{A13A521F-9157-47D1-BFE3-0165FA00BA0A}"/>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7084422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Col-Chart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userDrawn="1"/>
        </p:nvSpPr>
        <p:spPr>
          <a:xfrm>
            <a:off x="0" y="3865"/>
            <a:ext cx="12192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5425" y="1645920"/>
            <a:ext cx="5486400"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45920"/>
            <a:ext cx="5484144"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487680" y="111633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116330"/>
            <a:ext cx="5484144"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3" name="Footer Placeholder 2">
            <a:extLst>
              <a:ext uri="{FF2B5EF4-FFF2-40B4-BE49-F238E27FC236}">
                <a16:creationId xmlns:a16="http://schemas.microsoft.com/office/drawing/2014/main" id="{9E92C1B9-7F0F-4195-AEB8-680B941E196A}"/>
              </a:ext>
            </a:extLst>
          </p:cNvPr>
          <p:cNvSpPr>
            <a:spLocks noGrp="1"/>
          </p:cNvSpPr>
          <p:nvPr>
            <p:ph type="ftr" sz="quarter" idx="18"/>
          </p:nvPr>
        </p:nvSpPr>
        <p:spPr/>
        <p:txBody>
          <a:bodyPr/>
          <a:lstStyle/>
          <a:p>
            <a:pPr algn="l"/>
            <a:r>
              <a:rPr lang="en-US" altLang="en-US"/>
              <a:t>Manatt, Phelps &amp; Phillips, LLP</a:t>
            </a:r>
          </a:p>
        </p:txBody>
      </p:sp>
      <p:sp>
        <p:nvSpPr>
          <p:cNvPr id="11" name="Slide Number Placeholder 1">
            <a:extLst>
              <a:ext uri="{FF2B5EF4-FFF2-40B4-BE49-F238E27FC236}">
                <a16:creationId xmlns:a16="http://schemas.microsoft.com/office/drawing/2014/main" id="{6F6E8158-0173-41EC-9223-A90E9A0737AA}"/>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25575139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487680" y="1645920"/>
            <a:ext cx="5486400" cy="4572000"/>
          </a:xfrm>
          <a:prstGeom prst="rect">
            <a:avLst/>
          </a:prstGeom>
        </p:spPr>
        <p:txBody>
          <a:bodyPr>
            <a:noAutofit/>
          </a:bodyPr>
          <a:lstStyle>
            <a:lvl1pPr>
              <a:lnSpc>
                <a:spcPct val="100000"/>
              </a:lnSpc>
              <a:spcBef>
                <a:spcPts val="0"/>
              </a:spcBef>
              <a:spcAft>
                <a:spcPts val="0"/>
              </a:spcAft>
              <a:defRPr sz="1600" b="1" i="0">
                <a:latin typeface="Arial" panose="020B0604020202020204" pitchFamily="34" charset="0"/>
                <a:ea typeface="Arial" panose="020B0604020202020204" pitchFamily="34" charset="0"/>
                <a:cs typeface="Arial" panose="020B0604020202020204" pitchFamily="34" charset="0"/>
              </a:defRPr>
            </a:lvl1pPr>
            <a:lvl2pPr marL="514348" indent="-171450">
              <a:buFont typeface="Franklin Gothic Medium Cond" panose="020B06060304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2pPr>
            <a:lvl3pPr>
              <a:defRPr sz="16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9"/>
            <a:ext cx="12192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485425" y="6251575"/>
            <a:ext cx="11216640" cy="330200"/>
          </a:xfrm>
          <a:prstGeom prst="rect">
            <a:avLst/>
          </a:prstGeom>
        </p:spPr>
        <p:txBody>
          <a:bodyPr anchor="b">
            <a:noAutofit/>
          </a:bodyPr>
          <a:lstStyle>
            <a:lvl1pPr marL="0" indent="0">
              <a:lnSpc>
                <a:spcPct val="100000"/>
              </a:lnSpc>
              <a:spcBef>
                <a:spcPts val="0"/>
              </a:spcBef>
              <a:buNone/>
              <a:defRPr sz="1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485425" y="109728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176" y="1645920"/>
            <a:ext cx="5486400" cy="4572000"/>
          </a:xfrm>
          <a:prstGeom prst="rect">
            <a:avLst/>
          </a:prstGeom>
        </p:spPr>
        <p:txBody>
          <a:bodyPr>
            <a:noAutofit/>
          </a:bodyPr>
          <a:lstStyle>
            <a:lvl1pPr>
              <a:lnSpc>
                <a:spcPct val="100000"/>
              </a:lnSpc>
              <a:spcBef>
                <a:spcPts val="0"/>
              </a:spcBef>
              <a:spcAft>
                <a:spcPts val="0"/>
              </a:spcAft>
              <a:defRPr sz="1600" b="1" i="0">
                <a:latin typeface="Arial" panose="020B0604020202020204" pitchFamily="34" charset="0"/>
                <a:ea typeface="Arial" panose="020B0604020202020204" pitchFamily="34" charset="0"/>
                <a:cs typeface="Arial" panose="020B0604020202020204" pitchFamily="34" charset="0"/>
              </a:defRPr>
            </a:lvl1pPr>
            <a:lvl2pPr marL="514348" indent="-171450">
              <a:buFont typeface="Franklin Gothic Medium Cond" panose="020B0606030402020204" pitchFamily="34" charset="0"/>
              <a:buChar char="–"/>
              <a:defRPr sz="1600" b="1" i="0" baseline="0">
                <a:latin typeface="Arial" panose="020B0604020202020204" pitchFamily="34" charset="0"/>
                <a:ea typeface="Arial" panose="020B0604020202020204" pitchFamily="34" charset="0"/>
                <a:cs typeface="Arial" panose="020B0604020202020204" pitchFamily="34" charset="0"/>
              </a:defRPr>
            </a:lvl2pPr>
            <a:lvl3pPr>
              <a:defRPr sz="16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10" name="Slide Number Placeholder 1">
            <a:extLst>
              <a:ext uri="{FF2B5EF4-FFF2-40B4-BE49-F238E27FC236}">
                <a16:creationId xmlns:a16="http://schemas.microsoft.com/office/drawing/2014/main" id="{7BAF985E-41BD-46B1-9B83-D44C6FB35AC0}"/>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04659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0FE5-BB82-F984-E9A8-7657399B93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66ED9-5B58-C2C1-3FDE-86426563FC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4561F1-A61B-27E5-7D16-E7CA6AC50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E6C3CF-167F-F220-1C27-75B8A3670357}"/>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6" name="Footer Placeholder 5">
            <a:extLst>
              <a:ext uri="{FF2B5EF4-FFF2-40B4-BE49-F238E27FC236}">
                <a16:creationId xmlns:a16="http://schemas.microsoft.com/office/drawing/2014/main" id="{BBEEC936-7D44-676B-0530-7EC085EB1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33174-AB0C-6B9D-53C7-F5BDD996D68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964879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op &amp; Bottom Rule Only">
    <p:spTree>
      <p:nvGrpSpPr>
        <p:cNvPr id="1" name=""/>
        <p:cNvGrpSpPr/>
        <p:nvPr/>
      </p:nvGrpSpPr>
      <p:grpSpPr>
        <a:xfrm>
          <a:off x="0" y="0"/>
          <a:ext cx="0" cy="0"/>
          <a:chOff x="0" y="0"/>
          <a:chExt cx="0" cy="0"/>
        </a:xfrm>
      </p:grpSpPr>
      <p:sp>
        <p:nvSpPr>
          <p:cNvPr id="8" name="Rectangle 7"/>
          <p:cNvSpPr/>
          <p:nvPr userDrawn="1"/>
        </p:nvSpPr>
        <p:spPr>
          <a:xfrm>
            <a:off x="0" y="3865"/>
            <a:ext cx="12192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2" name="Footer Placeholder 1">
            <a:extLst>
              <a:ext uri="{FF2B5EF4-FFF2-40B4-BE49-F238E27FC236}">
                <a16:creationId xmlns:a16="http://schemas.microsoft.com/office/drawing/2014/main" id="{8CD21452-C903-4772-9E99-8733C830B365}"/>
              </a:ext>
            </a:extLst>
          </p:cNvPr>
          <p:cNvSpPr>
            <a:spLocks noGrp="1"/>
          </p:cNvSpPr>
          <p:nvPr>
            <p:ph type="ftr" sz="quarter" idx="10"/>
          </p:nvPr>
        </p:nvSpPr>
        <p:spPr/>
        <p:txBody>
          <a:bodyPr/>
          <a:lstStyle/>
          <a:p>
            <a:pPr algn="l"/>
            <a:r>
              <a:rPr lang="en-US" altLang="en-US"/>
              <a:t>Manatt, Phelps &amp; Phillips, LLP</a:t>
            </a:r>
          </a:p>
        </p:txBody>
      </p:sp>
      <p:sp>
        <p:nvSpPr>
          <p:cNvPr id="5" name="Slide Number Placeholder 1">
            <a:extLst>
              <a:ext uri="{FF2B5EF4-FFF2-40B4-BE49-F238E27FC236}">
                <a16:creationId xmlns:a16="http://schemas.microsoft.com/office/drawing/2014/main" id="{DC00C151-644A-48FF-B84B-FBBB366C4325}"/>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197837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1" name="Rectangle 10"/>
          <p:cNvSpPr/>
          <p:nvPr userDrawn="1"/>
        </p:nvSpPr>
        <p:spPr bwMode="white">
          <a:xfrm>
            <a:off x="0" y="0"/>
            <a:ext cx="12192000" cy="1095104"/>
          </a:xfrm>
          <a:prstGeom prst="rect">
            <a:avLst/>
          </a:prstGeom>
          <a:solidFill>
            <a:schemeClr val="bg1"/>
          </a:solidFill>
          <a:ln w="9525" cap="flat" cmpd="sng" algn="ctr">
            <a:noFill/>
            <a:prstDash val="solid"/>
            <a:round/>
            <a:headEnd type="none" w="med" len="med"/>
            <a:tailEnd type="none" w="med" len="med"/>
          </a:ln>
          <a:effectLst/>
        </p:spPr>
        <p:txBody>
          <a:bodyPr vert="horz" wrap="square" lIns="101846" tIns="50923" rIns="101846" bIns="50923" numCol="1" spcCol="0" rtlCol="0" anchor="ctr" anchorCtr="0" compatLnSpc="1">
            <a:prstTxWarp prst="textNoShape">
              <a:avLst/>
            </a:prstTxWarp>
          </a:bodyPr>
          <a:lstStyle/>
          <a:p>
            <a:pPr algn="ctr" eaLnBrk="0" fontAlgn="base" hangingPunct="0">
              <a:spcBef>
                <a:spcPct val="0"/>
              </a:spcBef>
              <a:spcAft>
                <a:spcPct val="0"/>
              </a:spcAft>
            </a:pPr>
            <a:endParaRPr lang="en-US" sz="2000" b="1">
              <a:solidFill>
                <a:srgbClr val="000000"/>
              </a:solidFill>
            </a:endParaRPr>
          </a:p>
        </p:txBody>
      </p:sp>
      <p:sp>
        <p:nvSpPr>
          <p:cNvPr id="2" name="Footer Placeholder 1"/>
          <p:cNvSpPr>
            <a:spLocks noGrp="1"/>
          </p:cNvSpPr>
          <p:nvPr>
            <p:ph type="ftr" sz="quarter" idx="10"/>
          </p:nvPr>
        </p:nvSpPr>
        <p:spPr/>
        <p:txBody>
          <a:bodyPr/>
          <a:lstStyle/>
          <a:p>
            <a:r>
              <a:rPr lang="en-US" altLang="en-US">
                <a:solidFill>
                  <a:srgbClr val="FFFFFF"/>
                </a:solidFill>
              </a:rPr>
              <a:t>Manatt, Phelps &amp; Phillips, LLP</a:t>
            </a:r>
          </a:p>
        </p:txBody>
      </p:sp>
      <p:sp>
        <p:nvSpPr>
          <p:cNvPr id="12" name="Rectangle 8"/>
          <p:cNvSpPr>
            <a:spLocks noChangeArrowheads="1"/>
          </p:cNvSpPr>
          <p:nvPr userDrawn="1"/>
        </p:nvSpPr>
        <p:spPr bwMode="auto">
          <a:xfrm>
            <a:off x="609601" y="2333896"/>
            <a:ext cx="10972800" cy="1676400"/>
          </a:xfrm>
          <a:prstGeom prst="rect">
            <a:avLst/>
          </a:prstGeom>
          <a:solidFill>
            <a:schemeClr val="accent3">
              <a:lumMod val="75000"/>
            </a:schemeClr>
          </a:solidFill>
          <a:ln w="9525">
            <a:noFill/>
            <a:miter lim="800000"/>
            <a:headEnd/>
            <a:tailEnd/>
          </a:ln>
        </p:spPr>
        <p:txBody>
          <a:bodyPr wrap="none" lIns="101774" tIns="50887" rIns="101774" bIns="50887" anchor="ctr"/>
          <a:lstStyle/>
          <a:p>
            <a:pPr defTabSz="913651" fontAlgn="base">
              <a:spcBef>
                <a:spcPct val="0"/>
              </a:spcBef>
              <a:spcAft>
                <a:spcPct val="0"/>
              </a:spcAft>
            </a:pPr>
            <a:endParaRPr lang="en-US" sz="1100" b="1">
              <a:solidFill>
                <a:srgbClr val="000000"/>
              </a:solidFill>
              <a:latin typeface="Arial Unicode MS" pitchFamily="34" charset="-128"/>
              <a:ea typeface="ＭＳ Ｐゴシック"/>
            </a:endParaRPr>
          </a:p>
        </p:txBody>
      </p:sp>
      <p:sp>
        <p:nvSpPr>
          <p:cNvPr id="7" name="Title 1"/>
          <p:cNvSpPr>
            <a:spLocks noGrp="1"/>
          </p:cNvSpPr>
          <p:nvPr userDrawn="1">
            <p:ph type="title"/>
          </p:nvPr>
        </p:nvSpPr>
        <p:spPr>
          <a:xfrm>
            <a:off x="1293091" y="2333896"/>
            <a:ext cx="9605819" cy="1676400"/>
          </a:xfrm>
        </p:spPr>
        <p:txBody>
          <a:bodyPr anchor="ctr" anchorCtr="1">
            <a:normAutofit/>
          </a:bodyPr>
          <a:lstStyle>
            <a:lvl1pPr algn="ctr">
              <a:lnSpc>
                <a:spcPct val="100000"/>
              </a:lnSpc>
              <a:defRPr b="1">
                <a:solidFill>
                  <a:schemeClr val="bg1"/>
                </a:solidFill>
                <a:latin typeface="Calibri" panose="020F0502020204030204" pitchFamily="34" charset="0"/>
              </a:defRPr>
            </a:lvl1pPr>
          </a:lstStyle>
          <a:p>
            <a:r>
              <a:rPr lang="en-US"/>
              <a:t>Click to edit Master title style</a:t>
            </a:r>
          </a:p>
        </p:txBody>
      </p:sp>
      <p:sp>
        <p:nvSpPr>
          <p:cNvPr id="10" name="Rectangle 7"/>
          <p:cNvSpPr>
            <a:spLocks noChangeArrowheads="1"/>
          </p:cNvSpPr>
          <p:nvPr userDrawn="1"/>
        </p:nvSpPr>
        <p:spPr bwMode="ltGray">
          <a:xfrm>
            <a:off x="609600" y="581296"/>
            <a:ext cx="10972800" cy="5181600"/>
          </a:xfrm>
          <a:prstGeom prst="rect">
            <a:avLst/>
          </a:prstGeom>
          <a:noFill/>
          <a:ln w="88900">
            <a:solidFill>
              <a:schemeClr val="accent3">
                <a:lumMod val="75000"/>
              </a:schemeClr>
            </a:solidFill>
            <a:miter lim="800000"/>
            <a:headEnd/>
            <a:tailEnd/>
          </a:ln>
          <a:effectLst/>
        </p:spPr>
        <p:txBody>
          <a:bodyPr wrap="none" lIns="101774" tIns="50887" rIns="101774" bIns="50887" anchor="ctr"/>
          <a:lstStyle/>
          <a:p>
            <a:pPr defTabSz="913651" fontAlgn="base">
              <a:spcBef>
                <a:spcPct val="0"/>
              </a:spcBef>
              <a:spcAft>
                <a:spcPct val="0"/>
              </a:spcAft>
              <a:defRPr/>
            </a:pPr>
            <a:endParaRPr lang="en-US" sz="1100" b="1">
              <a:solidFill>
                <a:srgbClr val="000000"/>
              </a:solidFill>
              <a:latin typeface="Arial Unicode MS" pitchFamily="34" charset="-128"/>
              <a:ea typeface="ＭＳ Ｐゴシック" pitchFamily="1" charset="-128"/>
            </a:endParaRPr>
          </a:p>
        </p:txBody>
      </p:sp>
      <p:sp>
        <p:nvSpPr>
          <p:cNvPr id="8" name="Rectangle 7">
            <a:extLst>
              <a:ext uri="{FF2B5EF4-FFF2-40B4-BE49-F238E27FC236}">
                <a16:creationId xmlns:a16="http://schemas.microsoft.com/office/drawing/2014/main" id="{94F424ED-7005-490A-A165-D9D6C3B654A4}"/>
              </a:ext>
            </a:extLst>
          </p:cNvPr>
          <p:cNvSpPr/>
          <p:nvPr userDrawn="1"/>
        </p:nvSpPr>
        <p:spPr bwMode="white">
          <a:xfrm>
            <a:off x="0" y="6076950"/>
            <a:ext cx="12192000" cy="781050"/>
          </a:xfrm>
          <a:prstGeom prst="rect">
            <a:avLst/>
          </a:prstGeom>
          <a:solidFill>
            <a:schemeClr val="bg1"/>
          </a:solidFill>
          <a:ln w="9525" cap="flat" cmpd="sng" algn="ctr">
            <a:noFill/>
            <a:prstDash val="solid"/>
            <a:round/>
            <a:headEnd type="none" w="med" len="med"/>
            <a:tailEnd type="none" w="med" len="med"/>
          </a:ln>
          <a:effectLst/>
        </p:spPr>
        <p:txBody>
          <a:bodyPr vert="horz" wrap="square" lIns="101846" tIns="50923" rIns="101846" bIns="50923" numCol="1" spcCol="0" rtlCol="0" anchor="ctr" anchorCtr="0" compatLnSpc="1">
            <a:prstTxWarp prst="textNoShape">
              <a:avLst/>
            </a:prstTxWarp>
          </a:bodyPr>
          <a:lstStyle/>
          <a:p>
            <a:pPr algn="ctr" eaLnBrk="0" fontAlgn="base" hangingPunct="0">
              <a:spcBef>
                <a:spcPct val="0"/>
              </a:spcBef>
              <a:spcAft>
                <a:spcPct val="0"/>
              </a:spcAft>
            </a:pPr>
            <a:endParaRPr lang="en-US" sz="2000" b="1">
              <a:solidFill>
                <a:srgbClr val="000000"/>
              </a:solidFill>
            </a:endParaRPr>
          </a:p>
        </p:txBody>
      </p:sp>
    </p:spTree>
    <p:extLst>
      <p:ext uri="{BB962C8B-B14F-4D97-AF65-F5344CB8AC3E}">
        <p14:creationId xmlns:p14="http://schemas.microsoft.com/office/powerpoint/2010/main" val="3320965718"/>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a:solidFill>
                <a:srgbClr val="000000"/>
              </a:solidFill>
              <a:cs typeface="Arial" charset="0"/>
            </a:endParaRPr>
          </a:p>
        </p:txBody>
      </p:sp>
      <p:sp>
        <p:nvSpPr>
          <p:cNvPr id="10" name="Slide Number Placeholder 1">
            <a:extLst>
              <a:ext uri="{FF2B5EF4-FFF2-40B4-BE49-F238E27FC236}">
                <a16:creationId xmlns:a16="http://schemas.microsoft.com/office/drawing/2014/main" id="{F8BC7844-AB21-47CF-A2A3-EC005A8FB5F4}"/>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9437637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2022 Manatt Health Retreat Report | Manatt, Phelps &amp; Phillips, LLP</a:t>
            </a:r>
          </a:p>
        </p:txBody>
      </p:sp>
      <p:sp>
        <p:nvSpPr>
          <p:cNvPr id="4" name="Slide Number Placeholder 1">
            <a:extLst>
              <a:ext uri="{FF2B5EF4-FFF2-40B4-BE49-F238E27FC236}">
                <a16:creationId xmlns:a16="http://schemas.microsoft.com/office/drawing/2014/main" id="{A0C17246-0604-483E-82AC-A6549DC7B5E1}"/>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4545280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04255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66132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22232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841095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53362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4909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6EB7-F159-2AEF-0D2D-CC20471B86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734CDC-0EA2-0F47-3E0C-D78F1E3C33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F9B2E-EC06-24F6-FCAA-033623AF45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E2C319-26F4-4BD0-B038-6E5D9D8BB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D5FB62-86CA-511C-9450-DF0303CBA7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FED615-3BF7-29BD-4D74-1C6A4D508B02}"/>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8" name="Footer Placeholder 7">
            <a:extLst>
              <a:ext uri="{FF2B5EF4-FFF2-40B4-BE49-F238E27FC236}">
                <a16:creationId xmlns:a16="http://schemas.microsoft.com/office/drawing/2014/main" id="{339B1F35-84DC-C2B5-0C07-50F5E634A0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90F5EF-C698-CEDF-8C12-3822B3C60B3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868152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69087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25676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05047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10875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44461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820850"/>
            <a:ext cx="11418072" cy="4142629"/>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1180769"/>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7807D035-A540-114E-A9D3-7E6D5D45EE38}"/>
              </a:ext>
            </a:extLst>
          </p:cNvPr>
          <p:cNvPicPr>
            <a:picLocks noChangeAspect="1"/>
          </p:cNvPicPr>
          <p:nvPr userDrawn="1"/>
        </p:nvPicPr>
        <p:blipFill rotWithShape="1">
          <a:blip r:embed="rId2"/>
          <a:srcRect t="8644"/>
          <a:stretch/>
        </p:blipFill>
        <p:spPr>
          <a:xfrm>
            <a:off x="0" y="0"/>
            <a:ext cx="12192000" cy="1119096"/>
          </a:xfrm>
          <a:prstGeom prst="rect">
            <a:avLst/>
          </a:prstGeom>
        </p:spPr>
      </p:pic>
    </p:spTree>
    <p:extLst>
      <p:ext uri="{BB962C8B-B14F-4D97-AF65-F5344CB8AC3E}">
        <p14:creationId xmlns:p14="http://schemas.microsoft.com/office/powerpoint/2010/main" val="41221796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2439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2" name="Content Placeholder 11"/>
          <p:cNvSpPr>
            <a:spLocks noGrp="1"/>
          </p:cNvSpPr>
          <p:nvPr>
            <p:ph sz="quarter" idx="14" hasCustomPrompt="1"/>
          </p:nvPr>
        </p:nvSpPr>
        <p:spPr>
          <a:xfrm>
            <a:off x="853440" y="1097280"/>
            <a:ext cx="10526184" cy="4902890"/>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9" name="Slide Number Placeholder 21"/>
          <p:cNvSpPr>
            <a:spLocks noGrp="1"/>
          </p:cNvSpPr>
          <p:nvPr>
            <p:ph type="sldNum" sz="quarter" idx="15"/>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9238543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8927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3963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4" name="Text Placeholder 3"/>
          <p:cNvSpPr>
            <a:spLocks noGrp="1"/>
          </p:cNvSpPr>
          <p:nvPr>
            <p:ph type="body" sz="quarter" idx="10" hasCustomPrompt="1"/>
          </p:nvPr>
        </p:nvSpPr>
        <p:spPr>
          <a:xfrm>
            <a:off x="853440" y="1097281"/>
            <a:ext cx="10517717" cy="1212895"/>
          </a:xfr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401615"/>
            <a:ext cx="10526184" cy="3841082"/>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0" name="Slide Number Placeholder 21"/>
          <p:cNvSpPr>
            <a:spLocks noGrp="1"/>
          </p:cNvSpPr>
          <p:nvPr>
            <p:ph type="sldNum" sz="quarter" idx="15"/>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2488678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op &amp; Bottom Rules">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latin typeface="Arial" panose="020B0604020202020204" pitchFamily="34" charset="0"/>
              <a:cs typeface="Arial" panose="020B0604020202020204" pitchFamily="34" charset="0"/>
            </a:endParaRP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Arial" panose="020B0604020202020204" pitchFamily="34" charset="0"/>
              <a:cs typeface="Arial" panose="020B0604020202020204" pitchFamily="34" charset="0"/>
            </a:endParaRPr>
          </a:p>
        </p:txBody>
      </p:sp>
      <p:sp>
        <p:nvSpPr>
          <p:cNvPr id="6"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680112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808A-5C8E-4539-AFAA-D07510BFC2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7FE1B-D63A-B9F8-F166-A16236311262}"/>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4" name="Footer Placeholder 3">
            <a:extLst>
              <a:ext uri="{FF2B5EF4-FFF2-40B4-BE49-F238E27FC236}">
                <a16:creationId xmlns:a16="http://schemas.microsoft.com/office/drawing/2014/main" id="{BB7C4DAD-6076-15F1-8F83-E5E3B66E60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C4C030-E30C-9DF8-B26E-4EAFC79488EE}"/>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816575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9077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2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97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037EB-0EED-F0CE-3BE0-010FD4910C09}"/>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3" name="Footer Placeholder 2">
            <a:extLst>
              <a:ext uri="{FF2B5EF4-FFF2-40B4-BE49-F238E27FC236}">
                <a16:creationId xmlns:a16="http://schemas.microsoft.com/office/drawing/2014/main" id="{07CD695B-BAB8-0142-887B-907E6A61C4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757458-72BD-53DF-560A-B8B11D7DDED6}"/>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4652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3BA1-5F0B-775B-E069-7016BFBE5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80166E-2272-853E-5FFC-91DE04C8F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5466A3-4A64-D7D1-E8D7-53B01E3CE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B45F4-1ADD-A2DB-DF71-1099D9F2167C}"/>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6" name="Footer Placeholder 5">
            <a:extLst>
              <a:ext uri="{FF2B5EF4-FFF2-40B4-BE49-F238E27FC236}">
                <a16:creationId xmlns:a16="http://schemas.microsoft.com/office/drawing/2014/main" id="{08A8ACBC-7B93-565C-3BD3-E1B75F72A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629B3-1D73-259B-69CC-7294A4E1D80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54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5BE8-2240-5AD4-C5F7-0513DD3B1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2CE9F3-36AF-9309-9BCB-15506628C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E2BFB5-361A-1F33-FE4B-09B08F3CA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8716A-E974-CD21-79B0-73E4AD16C3B7}"/>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6" name="Footer Placeholder 5">
            <a:extLst>
              <a:ext uri="{FF2B5EF4-FFF2-40B4-BE49-F238E27FC236}">
                <a16:creationId xmlns:a16="http://schemas.microsoft.com/office/drawing/2014/main" id="{C513A339-B42A-D40C-4E23-68F49C104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9BBE4-F25B-9094-CA74-7476BA7947CC}"/>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4397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A1F9-3361-2F94-BFC2-8C9DBB30BA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142A28-43EC-80C3-869B-246C59677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340E6-1FB5-ED68-BFAE-9CF630F06024}"/>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655DD93F-6875-26D9-C8BB-D903F5327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E1124-0A8C-53E1-DF19-287B50CE646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4047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21EA0-C28C-3661-3335-09762C21DE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942AA-3501-E4DD-ADB5-61D06C7BC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AA69A-5B95-11B7-F7AC-D420A485DFBD}"/>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1A1ED9D6-5923-E08A-138E-A98443233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81691-6A76-2796-3A1D-7D9269AD887F}"/>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213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788">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128585" indent="-128585">
              <a:lnSpc>
                <a:spcPct val="100000"/>
              </a:lnSpc>
              <a:spcBef>
                <a:spcPts val="675"/>
              </a:spcBef>
              <a:defRPr lang="en-US" dirty="0">
                <a:solidFill>
                  <a:schemeClr val="tx2">
                    <a:lumMod val="75000"/>
                  </a:schemeClr>
                </a:solidFill>
                <a:latin typeface="+mn-lt"/>
              </a:defRPr>
            </a:lvl1pPr>
            <a:lvl2pPr marL="324140" indent="-131264">
              <a:lnSpc>
                <a:spcPct val="100000"/>
              </a:lnSpc>
              <a:buFont typeface="Franklin Gothic Medium" panose="020B0603020102020204" pitchFamily="34" charset="0"/>
              <a:buChar char="−"/>
              <a:defRPr lang="en-US" dirty="0">
                <a:solidFill>
                  <a:schemeClr val="tx2">
                    <a:lumMod val="75000"/>
                  </a:schemeClr>
                </a:solidFill>
                <a:latin typeface="+mn-lt"/>
              </a:defRPr>
            </a:lvl2pPr>
            <a:lvl3pPr marL="547377" indent="-128585">
              <a:lnSpc>
                <a:spcPct val="100000"/>
              </a:lnSpc>
              <a:defRPr lang="en-US" dirty="0">
                <a:solidFill>
                  <a:schemeClr val="tx2">
                    <a:lumMod val="75000"/>
                  </a:schemeClr>
                </a:solidFill>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54372" tIns="27186" rIns="54372" bIns="27186"/>
          <a:lstStyle/>
          <a:p>
            <a:pPr>
              <a:defRPr/>
            </a:pPr>
            <a:endParaRPr lang="en-US" sz="1013">
              <a:solidFill>
                <a:srgbClr val="000000"/>
              </a:solidFill>
              <a:cs typeface="Arial" charset="0"/>
            </a:endParaRPr>
          </a:p>
        </p:txBody>
      </p:sp>
      <p:sp>
        <p:nvSpPr>
          <p:cNvPr id="10" name="Slide Number Placeholder 1">
            <a:extLst>
              <a:ext uri="{FF2B5EF4-FFF2-40B4-BE49-F238E27FC236}">
                <a16:creationId xmlns:a16="http://schemas.microsoft.com/office/drawing/2014/main" id="{633157B2-047E-4A5F-8DCF-0EF589ACEF67}"/>
              </a:ext>
            </a:extLst>
          </p:cNvPr>
          <p:cNvSpPr txBox="1">
            <a:spLocks/>
          </p:cNvSpPr>
          <p:nvPr userDrawn="1"/>
        </p:nvSpPr>
        <p:spPr>
          <a:xfrm>
            <a:off x="11723373" y="6653900"/>
            <a:ext cx="243839" cy="133883"/>
          </a:xfrm>
          <a:prstGeom prst="rect">
            <a:avLst/>
          </a:prstGeom>
        </p:spPr>
        <p:txBody>
          <a:bodyPr vert="horz" wrap="square" lIns="0" tIns="6858" rIns="0" bIns="6858" rtlCol="0" anchor="ctr">
            <a:spAutoFit/>
          </a:bodyPr>
          <a:lstStyle>
            <a:defPPr>
              <a:defRPr lang="en-US"/>
            </a:defPPr>
            <a:lvl1pPr marL="0" algn="ctr" defTabSz="914400" rtl="0" eaLnBrk="1" latinLnBrk="0" hangingPunct="1">
              <a:defRPr lang="en-US"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89A81A-1D71-4078-84B8-1F7FE28A0448}" type="slidenum">
              <a:rPr lang="en-US" sz="750" smtClean="0"/>
              <a:pPr/>
              <a:t>‹#›</a:t>
            </a:fld>
            <a:endParaRPr lang="en-US" sz="750"/>
          </a:p>
        </p:txBody>
      </p:sp>
      <p:sp>
        <p:nvSpPr>
          <p:cNvPr id="2" name="Footer Placeholder 1">
            <a:extLst>
              <a:ext uri="{FF2B5EF4-FFF2-40B4-BE49-F238E27FC236}">
                <a16:creationId xmlns:a16="http://schemas.microsoft.com/office/drawing/2014/main" id="{3EF1268F-F477-416B-B778-DD4A841A4E14}"/>
              </a:ext>
            </a:extLst>
          </p:cNvPr>
          <p:cNvSpPr>
            <a:spLocks noGrp="1"/>
          </p:cNvSpPr>
          <p:nvPr>
            <p:ph type="ftr" sz="quarter" idx="11"/>
          </p:nvPr>
        </p:nvSpPr>
        <p:spPr/>
        <p:txBody>
          <a:bodyPr/>
          <a:lstStyle/>
          <a:p>
            <a:pPr algn="l"/>
            <a:r>
              <a:rPr lang="en-US" altLang="en-US"/>
              <a:t>Manatt, Phelps &amp; Phillips, LLP</a:t>
            </a:r>
          </a:p>
        </p:txBody>
      </p:sp>
      <p:sp>
        <p:nvSpPr>
          <p:cNvPr id="5" name="Slide Number Placeholder 4">
            <a:extLst>
              <a:ext uri="{FF2B5EF4-FFF2-40B4-BE49-F238E27FC236}">
                <a16:creationId xmlns:a16="http://schemas.microsoft.com/office/drawing/2014/main" id="{9E0CD255-9306-4826-BAA6-B47607AD0593}"/>
              </a:ext>
            </a:extLst>
          </p:cNvPr>
          <p:cNvSpPr>
            <a:spLocks noGrp="1"/>
          </p:cNvSpPr>
          <p:nvPr>
            <p:ph type="sldNum" sz="quarter" idx="12"/>
          </p:nvPr>
        </p:nvSpPr>
        <p:spPr/>
        <p:txBody>
          <a:bodyPr/>
          <a:lstStyle/>
          <a:p>
            <a:fld id="{6589A81A-1D71-4078-84B8-1F7FE28A0448}" type="slidenum">
              <a:rPr lang="en-US" smtClean="0"/>
              <a:pPr/>
              <a:t>‹#›</a:t>
            </a:fld>
            <a:endParaRPr lang="en-US"/>
          </a:p>
        </p:txBody>
      </p:sp>
      <p:sp>
        <p:nvSpPr>
          <p:cNvPr id="11" name="Title 1">
            <a:extLst>
              <a:ext uri="{FF2B5EF4-FFF2-40B4-BE49-F238E27FC236}">
                <a16:creationId xmlns:a16="http://schemas.microsoft.com/office/drawing/2014/main" id="{774C615C-43D2-431E-885B-CC8BFF9D8D7B}"/>
              </a:ext>
            </a:extLst>
          </p:cNvPr>
          <p:cNvSpPr>
            <a:spLocks noGrp="1"/>
          </p:cNvSpPr>
          <p:nvPr>
            <p:ph type="title" hasCustomPrompt="1"/>
          </p:nvPr>
        </p:nvSpPr>
        <p:spPr>
          <a:xfrm>
            <a:off x="899161" y="624054"/>
            <a:ext cx="10457689" cy="548640"/>
          </a:xfrm>
        </p:spPr>
        <p:txBody>
          <a:bodyPr anchor="t">
            <a:noAutofit/>
          </a:bodyPr>
          <a:lstStyle>
            <a:lvl1pPr algn="l">
              <a:defRPr sz="2400" b="1" i="0" baseline="0">
                <a:solidFill>
                  <a:schemeClr val="tx1"/>
                </a:solidFill>
                <a:latin typeface="+mn-lt"/>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260552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3963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4" name="Text Placeholder 3"/>
          <p:cNvSpPr>
            <a:spLocks noGrp="1"/>
          </p:cNvSpPr>
          <p:nvPr>
            <p:ph type="body" sz="quarter" idx="10" hasCustomPrompt="1"/>
          </p:nvPr>
        </p:nvSpPr>
        <p:spPr>
          <a:xfrm>
            <a:off x="853440" y="1097281"/>
            <a:ext cx="10517717" cy="1212895"/>
          </a:xfr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401615"/>
            <a:ext cx="10526184" cy="3841082"/>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0" name="Slide Number Placeholder 21"/>
          <p:cNvSpPr>
            <a:spLocks noGrp="1"/>
          </p:cNvSpPr>
          <p:nvPr>
            <p:ph type="sldNum" sz="quarter" idx="15"/>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404330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eader-Bullets-Footer">
    <p:spTree>
      <p:nvGrpSpPr>
        <p:cNvPr id="1" name=""/>
        <p:cNvGrpSpPr/>
        <p:nvPr/>
      </p:nvGrpSpPr>
      <p:grpSpPr>
        <a:xfrm>
          <a:off x="0" y="0"/>
          <a:ext cx="0" cy="0"/>
          <a:chOff x="0" y="0"/>
          <a:chExt cx="0" cy="0"/>
        </a:xfrm>
      </p:grpSpPr>
      <p:sp>
        <p:nvSpPr>
          <p:cNvPr id="8" name="Rectangle 7"/>
          <p:cNvSpPr/>
          <p:nvPr userDrawn="1"/>
        </p:nvSpPr>
        <p:spPr>
          <a:xfrm>
            <a:off x="0" y="3860"/>
            <a:ext cx="12192000" cy="548640"/>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207209" y="6243108"/>
            <a:ext cx="11777583" cy="330200"/>
          </a:xfrm>
          <a:prstGeom prst="rect">
            <a:avLst/>
          </a:prstGeom>
          <a:noFill/>
        </p:spPr>
        <p:txBody>
          <a:bodyPr anchor="b">
            <a:noAutofit/>
          </a:bodyPr>
          <a:lstStyle>
            <a:lvl1pPr marL="0" indent="0">
              <a:lnSpc>
                <a:spcPct val="100000"/>
              </a:lnSpc>
              <a:spcBef>
                <a:spcPts val="0"/>
              </a:spcBef>
              <a:buNone/>
              <a:defRPr sz="900" b="0" i="0" baseline="0">
                <a:latin typeface="Franklin Gothic Medium Cond" panose="020B0606030402020204" pitchFamily="34" charset="0"/>
                <a:ea typeface="Franklin Gothic Medium Cond" panose="020B0606030402020204" pitchFamily="34" charset="0"/>
                <a:cs typeface="Arial" panose="020B0604020202020204" pitchFamily="34" charset="0"/>
              </a:defRPr>
            </a:lvl1pPr>
          </a:lstStyle>
          <a:p>
            <a:pPr lvl="0"/>
            <a:r>
              <a:rPr lang="en-US"/>
              <a:t>Click to add footnote, reference or source</a:t>
            </a:r>
          </a:p>
        </p:txBody>
      </p:sp>
      <p:sp>
        <p:nvSpPr>
          <p:cNvPr id="12" name="Text Placeholder 11">
            <a:extLst>
              <a:ext uri="{FF2B5EF4-FFF2-40B4-BE49-F238E27FC236}">
                <a16:creationId xmlns:a16="http://schemas.microsoft.com/office/drawing/2014/main" id="{5B99C3FC-5AF5-4C0E-A082-956E3CCEEE42}"/>
              </a:ext>
            </a:extLst>
          </p:cNvPr>
          <p:cNvSpPr>
            <a:spLocks noGrp="1"/>
          </p:cNvSpPr>
          <p:nvPr>
            <p:ph type="body" sz="quarter" idx="13" hasCustomPrompt="1"/>
          </p:nvPr>
        </p:nvSpPr>
        <p:spPr>
          <a:xfrm>
            <a:off x="207208" y="0"/>
            <a:ext cx="11777133" cy="548640"/>
          </a:xfrm>
          <a:prstGeom prst="rect">
            <a:avLst/>
          </a:prstGeom>
        </p:spPr>
        <p:txBody>
          <a:bodyPr anchor="ctr"/>
          <a:lstStyle>
            <a:lvl1pPr marL="0" indent="0">
              <a:lnSpc>
                <a:spcPct val="100000"/>
              </a:lnSpc>
              <a:buNone/>
              <a:defRPr sz="2400" b="0">
                <a:solidFill>
                  <a:schemeClr val="tx2">
                    <a:lumMod val="75000"/>
                  </a:schemeClr>
                </a:solidFill>
                <a:latin typeface="Franklin Gothic Demi Cond" panose="020B0706030402020204" pitchFamily="34" charset="0"/>
              </a:defRPr>
            </a:lvl1pPr>
          </a:lstStyle>
          <a:p>
            <a:pPr lvl="0"/>
            <a:r>
              <a:rPr lang="en-US"/>
              <a:t>Click to add title; 1 line max</a:t>
            </a:r>
          </a:p>
        </p:txBody>
      </p:sp>
      <p:sp>
        <p:nvSpPr>
          <p:cNvPr id="14" name="Text Placeholder 13">
            <a:extLst>
              <a:ext uri="{FF2B5EF4-FFF2-40B4-BE49-F238E27FC236}">
                <a16:creationId xmlns:a16="http://schemas.microsoft.com/office/drawing/2014/main" id="{0B62FB87-FD5D-4FE2-9A00-F7FD9B07999A}"/>
              </a:ext>
            </a:extLst>
          </p:cNvPr>
          <p:cNvSpPr>
            <a:spLocks noGrp="1"/>
          </p:cNvSpPr>
          <p:nvPr>
            <p:ph type="body" sz="quarter" idx="14" hasCustomPrompt="1"/>
          </p:nvPr>
        </p:nvSpPr>
        <p:spPr>
          <a:xfrm>
            <a:off x="207435" y="818147"/>
            <a:ext cx="11777133" cy="5420728"/>
          </a:xfrm>
          <a:prstGeom prst="rect">
            <a:avLst/>
          </a:prstGeom>
        </p:spPr>
        <p:txBody>
          <a:bodyPr/>
          <a:lstStyle>
            <a:lvl1pPr marL="216694" indent="-216694">
              <a:lnSpc>
                <a:spcPct val="100000"/>
              </a:lnSpc>
              <a:spcBef>
                <a:spcPts val="0"/>
              </a:spcBef>
              <a:spcAft>
                <a:spcPts val="450"/>
              </a:spcAft>
              <a:defRPr sz="2100" b="0">
                <a:latin typeface="Franklin Gothic Medium" panose="020B0603020102020204" pitchFamily="34" charset="0"/>
              </a:defRPr>
            </a:lvl1pPr>
            <a:lvl2pPr marL="640556" indent="-257175">
              <a:lnSpc>
                <a:spcPct val="100000"/>
              </a:lnSpc>
              <a:spcBef>
                <a:spcPts val="0"/>
              </a:spcBef>
              <a:spcAft>
                <a:spcPts val="450"/>
              </a:spcAft>
              <a:buFont typeface="Courier New" panose="02070309020205020404" pitchFamily="49" charset="0"/>
              <a:buChar char="o"/>
              <a:defRPr sz="1800" b="0">
                <a:latin typeface="Franklin Gothic Medium" panose="020B0603020102020204" pitchFamily="34" charset="0"/>
              </a:defRPr>
            </a:lvl2pPr>
            <a:lvl3pPr marL="983456" indent="-207169">
              <a:lnSpc>
                <a:spcPct val="100000"/>
              </a:lnSpc>
              <a:spcBef>
                <a:spcPts val="0"/>
              </a:spcBef>
              <a:spcAft>
                <a:spcPts val="450"/>
              </a:spcAft>
              <a:buFont typeface="Franklin Gothic Medium" panose="020B0603020102020204" pitchFamily="34" charset="0"/>
              <a:buChar char="−"/>
              <a:defRPr sz="1500" b="0">
                <a:latin typeface="Franklin Gothic Medium" panose="020B0603020102020204" pitchFamily="34" charset="0"/>
              </a:defRPr>
            </a:lvl3pPr>
          </a:lstStyle>
          <a:p>
            <a:pPr lvl="0"/>
            <a:r>
              <a:rPr lang="en-US"/>
              <a:t>Click to add bullet level 1</a:t>
            </a:r>
          </a:p>
          <a:p>
            <a:pPr lvl="1"/>
            <a:r>
              <a:rPr lang="en-US"/>
              <a:t>Click to add bullet level 2</a:t>
            </a:r>
          </a:p>
          <a:p>
            <a:pPr lvl="2"/>
            <a:r>
              <a:rPr lang="en-US"/>
              <a:t>Click to add bullet level 3</a:t>
            </a:r>
          </a:p>
        </p:txBody>
      </p:sp>
    </p:spTree>
    <p:extLst>
      <p:ext uri="{BB962C8B-B14F-4D97-AF65-F5344CB8AC3E}">
        <p14:creationId xmlns:p14="http://schemas.microsoft.com/office/powerpoint/2010/main" val="893796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ullets">
    <p:bg>
      <p:bgPr>
        <a:solidFill>
          <a:srgbClr val="09274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0A7D97-F443-3246-77B3-6A2BC74F5D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92745"/>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402867" y="1541881"/>
            <a:ext cx="11418072" cy="3538504"/>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334836"/>
            <a:ext cx="752131" cy="284692"/>
          </a:xfrm>
          <a:prstGeom prst="rect">
            <a:avLst/>
          </a:prstGeom>
        </p:spPr>
        <p:txBody>
          <a:bodyPr/>
          <a:lstStyle>
            <a:lvl1pPr algn="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901799"/>
            <a:ext cx="11418072"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14" name="Picture 13" descr="NC Department of Health and Human Services">
            <a:extLst>
              <a:ext uri="{FF2B5EF4-FFF2-40B4-BE49-F238E27FC236}">
                <a16:creationId xmlns:a16="http://schemas.microsoft.com/office/drawing/2014/main" id="{106983F1-326B-C5F4-B000-E6A5393DA79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8471" y="6207920"/>
            <a:ext cx="1172306" cy="446593"/>
          </a:xfrm>
          <a:prstGeom prst="rect">
            <a:avLst/>
          </a:prstGeom>
        </p:spPr>
      </p:pic>
    </p:spTree>
    <p:extLst>
      <p:ext uri="{BB962C8B-B14F-4D97-AF65-F5344CB8AC3E}">
        <p14:creationId xmlns:p14="http://schemas.microsoft.com/office/powerpoint/2010/main" val="366342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AADAD-5A13-24E9-197B-97911030BAF1}"/>
              </a:ext>
              <a:ext uri="{C183D7F6-B498-43B3-948B-1728B52AA6E4}">
                <adec:decorative xmlns:adec="http://schemas.microsoft.com/office/drawing/2017/decorative" val="1"/>
              </a:ext>
            </a:extLst>
          </p:cNvPr>
          <p:cNvSpPr/>
          <p:nvPr userDrawn="1"/>
        </p:nvSpPr>
        <p:spPr>
          <a:xfrm>
            <a:off x="0" y="-1"/>
            <a:ext cx="12192000" cy="1859592"/>
          </a:xfrm>
          <a:prstGeom prst="rect">
            <a:avLst/>
          </a:prstGeom>
          <a:solidFill>
            <a:srgbClr val="092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2182563"/>
            <a:ext cx="11350752" cy="1477328"/>
          </a:xfrm>
          <a:prstGeom prst="rect">
            <a:avLst/>
          </a:prstGeom>
        </p:spPr>
        <p:txBody>
          <a:bodyPr wrap="square" lIns="0" rIns="0">
            <a:sp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NC Department of Health and Human Services">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
        <p:nvSpPr>
          <p:cNvPr id="7" name="Title 1">
            <a:extLst>
              <a:ext uri="{FF2B5EF4-FFF2-40B4-BE49-F238E27FC236}">
                <a16:creationId xmlns:a16="http://schemas.microsoft.com/office/drawing/2014/main" id="{9630B498-DEE3-1B79-3F9F-B098B3790EA0}"/>
              </a:ext>
            </a:extLst>
          </p:cNvPr>
          <p:cNvSpPr>
            <a:spLocks noGrp="1"/>
          </p:cNvSpPr>
          <p:nvPr>
            <p:ph type="title" hasCustomPrompt="1"/>
          </p:nvPr>
        </p:nvSpPr>
        <p:spPr>
          <a:xfrm>
            <a:off x="402867" y="901799"/>
            <a:ext cx="11418072"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Tree>
    <p:extLst>
      <p:ext uri="{BB962C8B-B14F-4D97-AF65-F5344CB8AC3E}">
        <p14:creationId xmlns:p14="http://schemas.microsoft.com/office/powerpoint/2010/main" val="1421033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541881"/>
            <a:ext cx="8136575" cy="3538504"/>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334836"/>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901799"/>
            <a:ext cx="8136575" cy="548640"/>
          </a:xfrm>
        </p:spPr>
        <p:txBody>
          <a:bodyPr anchor="t">
            <a:noAutofit/>
          </a:bodyPr>
          <a:lstStyle>
            <a:lvl1pPr algn="l">
              <a:defRPr sz="3200" b="1" i="0" baseline="0">
                <a:solidFill>
                  <a:srgbClr val="137DAE"/>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Rectangle 1">
            <a:extLst>
              <a:ext uri="{FF2B5EF4-FFF2-40B4-BE49-F238E27FC236}">
                <a16:creationId xmlns:a16="http://schemas.microsoft.com/office/drawing/2014/main" id="{0D0A7D97-F443-3246-77B3-6A2BC74F5D12}"/>
              </a:ext>
            </a:extLst>
          </p:cNvPr>
          <p:cNvSpPr/>
          <p:nvPr userDrawn="1"/>
        </p:nvSpPr>
        <p:spPr>
          <a:xfrm>
            <a:off x="0" y="0"/>
            <a:ext cx="12192000" cy="6858000"/>
          </a:xfrm>
          <a:prstGeom prst="rect">
            <a:avLst/>
          </a:prstGeom>
          <a:noFill/>
          <a:ln w="114300">
            <a:solidFill>
              <a:srgbClr val="092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NC Department of Health and Human Services">
            <a:extLst>
              <a:ext uri="{FF2B5EF4-FFF2-40B4-BE49-F238E27FC236}">
                <a16:creationId xmlns:a16="http://schemas.microsoft.com/office/drawing/2014/main" id="{106983F1-326B-C5F4-B000-E6A5393DA7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221" y="6230145"/>
            <a:ext cx="1105978" cy="389383"/>
          </a:xfrm>
          <a:prstGeom prst="rect">
            <a:avLst/>
          </a:prstGeom>
        </p:spPr>
      </p:pic>
      <p:sp>
        <p:nvSpPr>
          <p:cNvPr id="3" name="Pentagon 2">
            <a:extLst>
              <a:ext uri="{FF2B5EF4-FFF2-40B4-BE49-F238E27FC236}">
                <a16:creationId xmlns:a16="http://schemas.microsoft.com/office/drawing/2014/main" id="{C2614EE4-1FD2-C06E-AA16-CAEB4986C95E}"/>
              </a:ext>
            </a:extLst>
          </p:cNvPr>
          <p:cNvSpPr/>
          <p:nvPr userDrawn="1"/>
        </p:nvSpPr>
        <p:spPr>
          <a:xfrm>
            <a:off x="-52808" y="949208"/>
            <a:ext cx="320040" cy="515815"/>
          </a:xfrm>
          <a:prstGeom prst="homePlate">
            <a:avLst/>
          </a:prstGeom>
          <a:solidFill>
            <a:srgbClr val="137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7DAE"/>
              </a:solidFill>
            </a:endParaRPr>
          </a:p>
        </p:txBody>
      </p:sp>
      <p:sp>
        <p:nvSpPr>
          <p:cNvPr id="11" name="Picture Placeholder 10">
            <a:extLst>
              <a:ext uri="{FF2B5EF4-FFF2-40B4-BE49-F238E27FC236}">
                <a16:creationId xmlns:a16="http://schemas.microsoft.com/office/drawing/2014/main" id="{F1CF2923-8359-6F3D-082E-4BE43B11A91D}"/>
              </a:ext>
            </a:extLst>
          </p:cNvPr>
          <p:cNvSpPr>
            <a:spLocks noGrp="1"/>
          </p:cNvSpPr>
          <p:nvPr>
            <p:ph type="pic" sz="quarter" idx="15"/>
          </p:nvPr>
        </p:nvSpPr>
        <p:spPr>
          <a:xfrm>
            <a:off x="8675688" y="949325"/>
            <a:ext cx="3392487" cy="5765800"/>
          </a:xfrm>
        </p:spPr>
        <p:txBody>
          <a:bodyPr/>
          <a:lstStyle/>
          <a:p>
            <a:endParaRPr lang="en-US"/>
          </a:p>
        </p:txBody>
      </p:sp>
    </p:spTree>
    <p:extLst>
      <p:ext uri="{BB962C8B-B14F-4D97-AF65-F5344CB8AC3E}">
        <p14:creationId xmlns:p14="http://schemas.microsoft.com/office/powerpoint/2010/main" val="457822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4" name="Text Placeholder 3"/>
          <p:cNvSpPr>
            <a:spLocks noGrp="1"/>
          </p:cNvSpPr>
          <p:nvPr>
            <p:ph type="body" sz="quarter" idx="10" hasCustomPrompt="1"/>
          </p:nvPr>
        </p:nvSpPr>
        <p:spPr>
          <a:xfrm>
            <a:off x="853440" y="1097280"/>
            <a:ext cx="10514189" cy="4937760"/>
          </a:xfr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Rectangle 18"/>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731521" y="457200"/>
            <a:ext cx="10661879"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Tree>
    <p:extLst>
      <p:ext uri="{BB962C8B-B14F-4D97-AF65-F5344CB8AC3E}">
        <p14:creationId xmlns:p14="http://schemas.microsoft.com/office/powerpoint/2010/main" val="656977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3963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4" name="Text Placeholder 3"/>
          <p:cNvSpPr>
            <a:spLocks noGrp="1"/>
          </p:cNvSpPr>
          <p:nvPr>
            <p:ph type="body" sz="quarter" idx="10" hasCustomPrompt="1"/>
          </p:nvPr>
        </p:nvSpPr>
        <p:spPr>
          <a:xfrm>
            <a:off x="853440" y="1097281"/>
            <a:ext cx="10517717" cy="1212895"/>
          </a:xfr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401615"/>
            <a:ext cx="10526184" cy="3841082"/>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0" name="Slide Number Placeholder 21"/>
          <p:cNvSpPr>
            <a:spLocks noGrp="1"/>
          </p:cNvSpPr>
          <p:nvPr>
            <p:ph type="sldNum" sz="quarter" idx="15"/>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644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2439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2" name="Content Placeholder 11"/>
          <p:cNvSpPr>
            <a:spLocks noGrp="1"/>
          </p:cNvSpPr>
          <p:nvPr>
            <p:ph sz="quarter" idx="14" hasCustomPrompt="1"/>
          </p:nvPr>
        </p:nvSpPr>
        <p:spPr>
          <a:xfrm>
            <a:off x="853440" y="1097280"/>
            <a:ext cx="10526184" cy="4902890"/>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9" name="Slide Number Placeholder 21"/>
          <p:cNvSpPr>
            <a:spLocks noGrp="1"/>
          </p:cNvSpPr>
          <p:nvPr>
            <p:ph type="sldNum" sz="quarter" idx="15"/>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148886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09296"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2" name="Content Placeholder 11"/>
          <p:cNvSpPr>
            <a:spLocks noGrp="1"/>
          </p:cNvSpPr>
          <p:nvPr>
            <p:ph sz="quarter" idx="14" hasCustomPrompt="1"/>
          </p:nvPr>
        </p:nvSpPr>
        <p:spPr>
          <a:xfrm>
            <a:off x="829732" y="1614689"/>
            <a:ext cx="5120640" cy="4623775"/>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14689"/>
            <a:ext cx="5120640" cy="4623775"/>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Slide Number Placeholder 21"/>
          <p:cNvSpPr>
            <a:spLocks noGrp="1"/>
          </p:cNvSpPr>
          <p:nvPr>
            <p:ph type="sldNum" sz="quarter" idx="18"/>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732166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614689"/>
            <a:ext cx="5120217" cy="4633711"/>
          </a:xfr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09296"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4" name="Text Placeholder 3"/>
          <p:cNvSpPr>
            <a:spLocks noGrp="1"/>
          </p:cNvSpPr>
          <p:nvPr>
            <p:ph type="body" sz="quarter" idx="16" hasCustomPrompt="1"/>
          </p:nvPr>
        </p:nvSpPr>
        <p:spPr>
          <a:xfrm>
            <a:off x="829733"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608986"/>
            <a:ext cx="5120217" cy="4633711"/>
          </a:xfr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12"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72234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1" y="457200"/>
            <a:ext cx="1067025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0"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62223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2439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2" name="Content Placeholder 11"/>
          <p:cNvSpPr>
            <a:spLocks noGrp="1"/>
          </p:cNvSpPr>
          <p:nvPr>
            <p:ph sz="quarter" idx="14" hasCustomPrompt="1"/>
          </p:nvPr>
        </p:nvSpPr>
        <p:spPr>
          <a:xfrm>
            <a:off x="853440" y="1097280"/>
            <a:ext cx="10526184" cy="4902890"/>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9" name="Slide Number Placeholder 21"/>
          <p:cNvSpPr>
            <a:spLocks noGrp="1"/>
          </p:cNvSpPr>
          <p:nvPr>
            <p:ph type="sldNum" sz="quarter" idx="15"/>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756121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latin typeface="Arial" panose="020B0604020202020204" pitchFamily="34" charset="0"/>
              <a:cs typeface="Arial" panose="020B0604020202020204" pitchFamily="34" charset="0"/>
            </a:endParaRP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Arial" panose="020B0604020202020204" pitchFamily="34" charset="0"/>
              <a:cs typeface="Arial" panose="020B0604020202020204" pitchFamily="34" charset="0"/>
            </a:endParaRPr>
          </a:p>
        </p:txBody>
      </p:sp>
      <p:sp>
        <p:nvSpPr>
          <p:cNvPr id="6"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0" name="TextBox 9"/>
          <p:cNvSpPr txBox="1"/>
          <p:nvPr userDrawn="1"/>
        </p:nvSpPr>
        <p:spPr>
          <a:xfrm>
            <a:off x="696381" y="6612863"/>
            <a:ext cx="8261352" cy="230832"/>
          </a:xfrm>
          <a:prstGeom prst="rect">
            <a:avLst/>
          </a:prstGeom>
          <a:noFill/>
        </p:spPr>
        <p:txBody>
          <a:bodyPr wrap="square" rtlCol="0">
            <a:spAutoFit/>
          </a:bodyPr>
          <a:lstStyle/>
          <a:p>
            <a:r>
              <a:rPr lang="en-US" sz="900" b="1" kern="1200">
                <a:solidFill>
                  <a:schemeClr val="bg1"/>
                </a:solidFill>
                <a:effectLst/>
                <a:latin typeface="+mn-lt"/>
                <a:ea typeface="+mn-ea"/>
                <a:cs typeface="+mn-cs"/>
              </a:rPr>
              <a:t>JOINT LEGISLATIVE OVERSIGHT COMMITTEE ON CAPITAL IMPROVEMENTS | FEB. 28, 2018</a:t>
            </a:r>
            <a:endParaRPr lang="en-US" sz="900" kern="1200">
              <a:solidFill>
                <a:schemeClr val="bg1"/>
              </a:solidFill>
              <a:effectLst/>
              <a:latin typeface="+mn-lt"/>
              <a:ea typeface="+mn-ea"/>
              <a:cs typeface="+mn-cs"/>
            </a:endParaRPr>
          </a:p>
        </p:txBody>
      </p:sp>
    </p:spTree>
    <p:extLst>
      <p:ext uri="{BB962C8B-B14F-4D97-AF65-F5344CB8AC3E}">
        <p14:creationId xmlns:p14="http://schemas.microsoft.com/office/powerpoint/2010/main" val="2861284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0FC8-303E-2C81-A820-D799EF622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197365-C8FC-BABC-C9A2-0956502E3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10A5D-6939-C1E2-2D54-7AE3A8DA184B}"/>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F76880AF-AC56-6022-19DD-CCBBE6974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C6A87-14E7-BD98-727B-8BDF04EF244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7772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D3C8-8015-9084-259E-D174C6FF8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73A757-EABF-13FB-0240-6B0803782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FD659-F399-CD3E-E6FD-10ED826D2AF5}"/>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88C8400F-0A50-2497-6C22-80D179209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10FA-55E3-5397-3838-AD0415D07F74}"/>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09712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433-F2DC-0071-C3C2-FAD148678B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7B458B-418A-19FB-3CEE-C8B13C5ED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650029-B6C8-017F-F171-9AABC1FDBE68}"/>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E585FA46-4DE1-00C7-0709-99214591C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3C90C-B876-BE36-FBBF-C5B6886E988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0163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0FE5-BB82-F984-E9A8-7657399B93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66ED9-5B58-C2C1-3FDE-86426563FC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4561F1-A61B-27E5-7D16-E7CA6AC50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E6C3CF-167F-F220-1C27-75B8A3670357}"/>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6" name="Footer Placeholder 5">
            <a:extLst>
              <a:ext uri="{FF2B5EF4-FFF2-40B4-BE49-F238E27FC236}">
                <a16:creationId xmlns:a16="http://schemas.microsoft.com/office/drawing/2014/main" id="{BBEEC936-7D44-676B-0530-7EC085EB1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33174-AB0C-6B9D-53C7-F5BDD996D68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95849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6EB7-F159-2AEF-0D2D-CC20471B86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734CDC-0EA2-0F47-3E0C-D78F1E3C33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F9B2E-EC06-24F6-FCAA-033623AF45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E2C319-26F4-4BD0-B038-6E5D9D8BB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D5FB62-86CA-511C-9450-DF0303CBA7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FED615-3BF7-29BD-4D74-1C6A4D508B02}"/>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8" name="Footer Placeholder 7">
            <a:extLst>
              <a:ext uri="{FF2B5EF4-FFF2-40B4-BE49-F238E27FC236}">
                <a16:creationId xmlns:a16="http://schemas.microsoft.com/office/drawing/2014/main" id="{339B1F35-84DC-C2B5-0C07-50F5E634A0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90F5EF-C698-CEDF-8C12-3822B3C60B3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1809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808A-5C8E-4539-AFAA-D07510BFC2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7FE1B-D63A-B9F8-F166-A16236311262}"/>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4" name="Footer Placeholder 3">
            <a:extLst>
              <a:ext uri="{FF2B5EF4-FFF2-40B4-BE49-F238E27FC236}">
                <a16:creationId xmlns:a16="http://schemas.microsoft.com/office/drawing/2014/main" id="{BB7C4DAD-6076-15F1-8F83-E5E3B66E60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C4C030-E30C-9DF8-B26E-4EAFC79488EE}"/>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50496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037EB-0EED-F0CE-3BE0-010FD4910C09}"/>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3" name="Footer Placeholder 2">
            <a:extLst>
              <a:ext uri="{FF2B5EF4-FFF2-40B4-BE49-F238E27FC236}">
                <a16:creationId xmlns:a16="http://schemas.microsoft.com/office/drawing/2014/main" id="{07CD695B-BAB8-0142-887B-907E6A61C4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757458-72BD-53DF-560A-B8B11D7DDED6}"/>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9715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3BA1-5F0B-775B-E069-7016BFBE5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80166E-2272-853E-5FFC-91DE04C8F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5466A3-4A64-D7D1-E8D7-53B01E3CE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B45F4-1ADD-A2DB-DF71-1099D9F2167C}"/>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6" name="Footer Placeholder 5">
            <a:extLst>
              <a:ext uri="{FF2B5EF4-FFF2-40B4-BE49-F238E27FC236}">
                <a16:creationId xmlns:a16="http://schemas.microsoft.com/office/drawing/2014/main" id="{08A8ACBC-7B93-565C-3BD3-E1B75F72A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629B3-1D73-259B-69CC-7294A4E1D80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12010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5BE8-2240-5AD4-C5F7-0513DD3B1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2CE9F3-36AF-9309-9BCB-15506628C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E2BFB5-361A-1F33-FE4B-09B08F3CA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8716A-E974-CD21-79B0-73E4AD16C3B7}"/>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6" name="Footer Placeholder 5">
            <a:extLst>
              <a:ext uri="{FF2B5EF4-FFF2-40B4-BE49-F238E27FC236}">
                <a16:creationId xmlns:a16="http://schemas.microsoft.com/office/drawing/2014/main" id="{C513A339-B42A-D40C-4E23-68F49C104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9BBE4-F25B-9094-CA74-7476BA7947CC}"/>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134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09296"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2" name="Content Placeholder 11"/>
          <p:cNvSpPr>
            <a:spLocks noGrp="1"/>
          </p:cNvSpPr>
          <p:nvPr>
            <p:ph sz="quarter" idx="14" hasCustomPrompt="1"/>
          </p:nvPr>
        </p:nvSpPr>
        <p:spPr>
          <a:xfrm>
            <a:off x="829732" y="1614689"/>
            <a:ext cx="5120640" cy="4623775"/>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14689"/>
            <a:ext cx="5120640" cy="4623775"/>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Slide Number Placeholder 21"/>
          <p:cNvSpPr>
            <a:spLocks noGrp="1"/>
          </p:cNvSpPr>
          <p:nvPr>
            <p:ph type="sldNum" sz="quarter" idx="18"/>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861959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A1F9-3361-2F94-BFC2-8C9DBB30BA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142A28-43EC-80C3-869B-246C59677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340E6-1FB5-ED68-BFAE-9CF630F06024}"/>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655DD93F-6875-26D9-C8BB-D903F5327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E1124-0A8C-53E1-DF19-287B50CE646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3436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21EA0-C28C-3661-3335-09762C21DE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942AA-3501-E4DD-ADB5-61D06C7BC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AA69A-5B95-11B7-F7AC-D420A485DFBD}"/>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1A1ED9D6-5923-E08A-138E-A98443233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81691-6A76-2796-3A1D-7D9269AD887F}"/>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22917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788">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128585" indent="-128585">
              <a:lnSpc>
                <a:spcPct val="100000"/>
              </a:lnSpc>
              <a:spcBef>
                <a:spcPts val="675"/>
              </a:spcBef>
              <a:defRPr lang="en-US" dirty="0">
                <a:solidFill>
                  <a:schemeClr val="tx2">
                    <a:lumMod val="75000"/>
                  </a:schemeClr>
                </a:solidFill>
                <a:latin typeface="+mn-lt"/>
              </a:defRPr>
            </a:lvl1pPr>
            <a:lvl2pPr marL="324140" indent="-131264">
              <a:lnSpc>
                <a:spcPct val="100000"/>
              </a:lnSpc>
              <a:buFont typeface="Franklin Gothic Medium" panose="020B0603020102020204" pitchFamily="34" charset="0"/>
              <a:buChar char="−"/>
              <a:defRPr lang="en-US" dirty="0">
                <a:solidFill>
                  <a:schemeClr val="tx2">
                    <a:lumMod val="75000"/>
                  </a:schemeClr>
                </a:solidFill>
                <a:latin typeface="+mn-lt"/>
              </a:defRPr>
            </a:lvl2pPr>
            <a:lvl3pPr marL="547377" indent="-128585">
              <a:lnSpc>
                <a:spcPct val="100000"/>
              </a:lnSpc>
              <a:defRPr lang="en-US" dirty="0">
                <a:solidFill>
                  <a:schemeClr val="tx2">
                    <a:lumMod val="75000"/>
                  </a:schemeClr>
                </a:solidFill>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54372" tIns="27186" rIns="54372" bIns="27186"/>
          <a:lstStyle/>
          <a:p>
            <a:pPr>
              <a:defRPr/>
            </a:pPr>
            <a:endParaRPr lang="en-US" sz="1013">
              <a:solidFill>
                <a:srgbClr val="000000"/>
              </a:solidFill>
              <a:cs typeface="Arial" charset="0"/>
            </a:endParaRPr>
          </a:p>
        </p:txBody>
      </p:sp>
      <p:sp>
        <p:nvSpPr>
          <p:cNvPr id="10" name="Slide Number Placeholder 1">
            <a:extLst>
              <a:ext uri="{FF2B5EF4-FFF2-40B4-BE49-F238E27FC236}">
                <a16:creationId xmlns:a16="http://schemas.microsoft.com/office/drawing/2014/main" id="{633157B2-047E-4A5F-8DCF-0EF589ACEF67}"/>
              </a:ext>
            </a:extLst>
          </p:cNvPr>
          <p:cNvSpPr txBox="1">
            <a:spLocks/>
          </p:cNvSpPr>
          <p:nvPr userDrawn="1"/>
        </p:nvSpPr>
        <p:spPr>
          <a:xfrm>
            <a:off x="11723373" y="6653900"/>
            <a:ext cx="243839" cy="133883"/>
          </a:xfrm>
          <a:prstGeom prst="rect">
            <a:avLst/>
          </a:prstGeom>
        </p:spPr>
        <p:txBody>
          <a:bodyPr vert="horz" wrap="square" lIns="0" tIns="6858" rIns="0" bIns="6858" rtlCol="0" anchor="ctr">
            <a:spAutoFit/>
          </a:bodyPr>
          <a:lstStyle>
            <a:defPPr>
              <a:defRPr lang="en-US"/>
            </a:defPPr>
            <a:lvl1pPr marL="0" algn="ctr" defTabSz="914400" rtl="0" eaLnBrk="1" latinLnBrk="0" hangingPunct="1">
              <a:defRPr lang="en-US"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89A81A-1D71-4078-84B8-1F7FE28A0448}" type="slidenum">
              <a:rPr lang="en-US" sz="750" smtClean="0"/>
              <a:pPr/>
              <a:t>‹#›</a:t>
            </a:fld>
            <a:endParaRPr lang="en-US" sz="750"/>
          </a:p>
        </p:txBody>
      </p:sp>
      <p:sp>
        <p:nvSpPr>
          <p:cNvPr id="2" name="Footer Placeholder 1">
            <a:extLst>
              <a:ext uri="{FF2B5EF4-FFF2-40B4-BE49-F238E27FC236}">
                <a16:creationId xmlns:a16="http://schemas.microsoft.com/office/drawing/2014/main" id="{3EF1268F-F477-416B-B778-DD4A841A4E14}"/>
              </a:ext>
            </a:extLst>
          </p:cNvPr>
          <p:cNvSpPr>
            <a:spLocks noGrp="1"/>
          </p:cNvSpPr>
          <p:nvPr>
            <p:ph type="ftr" sz="quarter" idx="11"/>
          </p:nvPr>
        </p:nvSpPr>
        <p:spPr/>
        <p:txBody>
          <a:bodyPr/>
          <a:lstStyle/>
          <a:p>
            <a:pPr algn="l"/>
            <a:r>
              <a:rPr lang="en-US" altLang="en-US"/>
              <a:t>Manatt, Phelps &amp; Phillips, LLP</a:t>
            </a:r>
          </a:p>
        </p:txBody>
      </p:sp>
      <p:sp>
        <p:nvSpPr>
          <p:cNvPr id="5" name="Slide Number Placeholder 4">
            <a:extLst>
              <a:ext uri="{FF2B5EF4-FFF2-40B4-BE49-F238E27FC236}">
                <a16:creationId xmlns:a16="http://schemas.microsoft.com/office/drawing/2014/main" id="{9E0CD255-9306-4826-BAA6-B47607AD0593}"/>
              </a:ext>
            </a:extLst>
          </p:cNvPr>
          <p:cNvSpPr>
            <a:spLocks noGrp="1"/>
          </p:cNvSpPr>
          <p:nvPr>
            <p:ph type="sldNum" sz="quarter" idx="12"/>
          </p:nvPr>
        </p:nvSpPr>
        <p:spPr/>
        <p:txBody>
          <a:bodyPr/>
          <a:lstStyle/>
          <a:p>
            <a:fld id="{6589A81A-1D71-4078-84B8-1F7FE28A0448}" type="slidenum">
              <a:rPr lang="en-US" smtClean="0"/>
              <a:pPr/>
              <a:t>‹#›</a:t>
            </a:fld>
            <a:endParaRPr lang="en-US"/>
          </a:p>
        </p:txBody>
      </p:sp>
      <p:sp>
        <p:nvSpPr>
          <p:cNvPr id="11" name="Title 1">
            <a:extLst>
              <a:ext uri="{FF2B5EF4-FFF2-40B4-BE49-F238E27FC236}">
                <a16:creationId xmlns:a16="http://schemas.microsoft.com/office/drawing/2014/main" id="{774C615C-43D2-431E-885B-CC8BFF9D8D7B}"/>
              </a:ext>
            </a:extLst>
          </p:cNvPr>
          <p:cNvSpPr>
            <a:spLocks noGrp="1"/>
          </p:cNvSpPr>
          <p:nvPr>
            <p:ph type="title" hasCustomPrompt="1"/>
          </p:nvPr>
        </p:nvSpPr>
        <p:spPr>
          <a:xfrm>
            <a:off x="899161" y="624054"/>
            <a:ext cx="10457689" cy="548640"/>
          </a:xfrm>
        </p:spPr>
        <p:txBody>
          <a:bodyPr anchor="t">
            <a:noAutofit/>
          </a:bodyPr>
          <a:lstStyle>
            <a:lvl1pPr algn="l">
              <a:defRPr sz="2400" b="1" i="0" baseline="0">
                <a:solidFill>
                  <a:schemeClr val="tx1"/>
                </a:solidFill>
                <a:latin typeface="+mn-lt"/>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766466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Header-Bullets-Footer">
    <p:spTree>
      <p:nvGrpSpPr>
        <p:cNvPr id="1" name=""/>
        <p:cNvGrpSpPr/>
        <p:nvPr/>
      </p:nvGrpSpPr>
      <p:grpSpPr>
        <a:xfrm>
          <a:off x="0" y="0"/>
          <a:ext cx="0" cy="0"/>
          <a:chOff x="0" y="0"/>
          <a:chExt cx="0" cy="0"/>
        </a:xfrm>
      </p:grpSpPr>
      <p:sp>
        <p:nvSpPr>
          <p:cNvPr id="8" name="Rectangle 7"/>
          <p:cNvSpPr/>
          <p:nvPr userDrawn="1"/>
        </p:nvSpPr>
        <p:spPr>
          <a:xfrm>
            <a:off x="0" y="3860"/>
            <a:ext cx="12192000" cy="548640"/>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207209" y="6243108"/>
            <a:ext cx="11777583" cy="330200"/>
          </a:xfrm>
          <a:prstGeom prst="rect">
            <a:avLst/>
          </a:prstGeom>
          <a:noFill/>
        </p:spPr>
        <p:txBody>
          <a:bodyPr anchor="b">
            <a:noAutofit/>
          </a:bodyPr>
          <a:lstStyle>
            <a:lvl1pPr marL="0" indent="0">
              <a:lnSpc>
                <a:spcPct val="100000"/>
              </a:lnSpc>
              <a:spcBef>
                <a:spcPts val="0"/>
              </a:spcBef>
              <a:buNone/>
              <a:defRPr sz="900" b="0" i="0" baseline="0">
                <a:latin typeface="Franklin Gothic Medium Cond" panose="020B0606030402020204" pitchFamily="34" charset="0"/>
                <a:ea typeface="Franklin Gothic Medium Cond" panose="020B0606030402020204" pitchFamily="34" charset="0"/>
                <a:cs typeface="Arial" panose="020B0604020202020204" pitchFamily="34" charset="0"/>
              </a:defRPr>
            </a:lvl1pPr>
          </a:lstStyle>
          <a:p>
            <a:pPr lvl="0"/>
            <a:r>
              <a:rPr lang="en-US"/>
              <a:t>Click to add footnote, reference or source</a:t>
            </a:r>
          </a:p>
        </p:txBody>
      </p:sp>
      <p:sp>
        <p:nvSpPr>
          <p:cNvPr id="12" name="Text Placeholder 11">
            <a:extLst>
              <a:ext uri="{FF2B5EF4-FFF2-40B4-BE49-F238E27FC236}">
                <a16:creationId xmlns:a16="http://schemas.microsoft.com/office/drawing/2014/main" id="{5B99C3FC-5AF5-4C0E-A082-956E3CCEEE42}"/>
              </a:ext>
            </a:extLst>
          </p:cNvPr>
          <p:cNvSpPr>
            <a:spLocks noGrp="1"/>
          </p:cNvSpPr>
          <p:nvPr>
            <p:ph type="body" sz="quarter" idx="13" hasCustomPrompt="1"/>
          </p:nvPr>
        </p:nvSpPr>
        <p:spPr>
          <a:xfrm>
            <a:off x="207208" y="0"/>
            <a:ext cx="11777133" cy="548640"/>
          </a:xfrm>
          <a:prstGeom prst="rect">
            <a:avLst/>
          </a:prstGeom>
        </p:spPr>
        <p:txBody>
          <a:bodyPr anchor="ctr"/>
          <a:lstStyle>
            <a:lvl1pPr marL="0" indent="0">
              <a:lnSpc>
                <a:spcPct val="100000"/>
              </a:lnSpc>
              <a:buNone/>
              <a:defRPr sz="2400" b="0">
                <a:solidFill>
                  <a:schemeClr val="tx2">
                    <a:lumMod val="75000"/>
                  </a:schemeClr>
                </a:solidFill>
                <a:latin typeface="Franklin Gothic Demi Cond" panose="020B0706030402020204" pitchFamily="34" charset="0"/>
              </a:defRPr>
            </a:lvl1pPr>
          </a:lstStyle>
          <a:p>
            <a:pPr lvl="0"/>
            <a:r>
              <a:rPr lang="en-US"/>
              <a:t>Click to add title; 1 line max</a:t>
            </a:r>
          </a:p>
        </p:txBody>
      </p:sp>
      <p:sp>
        <p:nvSpPr>
          <p:cNvPr id="14" name="Text Placeholder 13">
            <a:extLst>
              <a:ext uri="{FF2B5EF4-FFF2-40B4-BE49-F238E27FC236}">
                <a16:creationId xmlns:a16="http://schemas.microsoft.com/office/drawing/2014/main" id="{0B62FB87-FD5D-4FE2-9A00-F7FD9B07999A}"/>
              </a:ext>
            </a:extLst>
          </p:cNvPr>
          <p:cNvSpPr>
            <a:spLocks noGrp="1"/>
          </p:cNvSpPr>
          <p:nvPr>
            <p:ph type="body" sz="quarter" idx="14" hasCustomPrompt="1"/>
          </p:nvPr>
        </p:nvSpPr>
        <p:spPr>
          <a:xfrm>
            <a:off x="207435" y="818147"/>
            <a:ext cx="11777133" cy="5420728"/>
          </a:xfrm>
          <a:prstGeom prst="rect">
            <a:avLst/>
          </a:prstGeom>
        </p:spPr>
        <p:txBody>
          <a:bodyPr/>
          <a:lstStyle>
            <a:lvl1pPr marL="216694" indent="-216694">
              <a:lnSpc>
                <a:spcPct val="100000"/>
              </a:lnSpc>
              <a:spcBef>
                <a:spcPts val="0"/>
              </a:spcBef>
              <a:spcAft>
                <a:spcPts val="450"/>
              </a:spcAft>
              <a:defRPr sz="2100" b="0">
                <a:latin typeface="Franklin Gothic Medium" panose="020B0603020102020204" pitchFamily="34" charset="0"/>
              </a:defRPr>
            </a:lvl1pPr>
            <a:lvl2pPr marL="640556" indent="-257175">
              <a:lnSpc>
                <a:spcPct val="100000"/>
              </a:lnSpc>
              <a:spcBef>
                <a:spcPts val="0"/>
              </a:spcBef>
              <a:spcAft>
                <a:spcPts val="450"/>
              </a:spcAft>
              <a:buFont typeface="Courier New" panose="02070309020205020404" pitchFamily="49" charset="0"/>
              <a:buChar char="o"/>
              <a:defRPr sz="1800" b="0">
                <a:latin typeface="Franklin Gothic Medium" panose="020B0603020102020204" pitchFamily="34" charset="0"/>
              </a:defRPr>
            </a:lvl2pPr>
            <a:lvl3pPr marL="983456" indent="-207169">
              <a:lnSpc>
                <a:spcPct val="100000"/>
              </a:lnSpc>
              <a:spcBef>
                <a:spcPts val="0"/>
              </a:spcBef>
              <a:spcAft>
                <a:spcPts val="450"/>
              </a:spcAft>
              <a:buFont typeface="Franklin Gothic Medium" panose="020B0603020102020204" pitchFamily="34" charset="0"/>
              <a:buChar char="−"/>
              <a:defRPr sz="1500" b="0">
                <a:latin typeface="Franklin Gothic Medium" panose="020B0603020102020204" pitchFamily="34" charset="0"/>
              </a:defRPr>
            </a:lvl3pPr>
          </a:lstStyle>
          <a:p>
            <a:pPr lvl="0"/>
            <a:r>
              <a:rPr lang="en-US"/>
              <a:t>Click to add bullet level 1</a:t>
            </a:r>
          </a:p>
          <a:p>
            <a:pPr lvl="1"/>
            <a:r>
              <a:rPr lang="en-US"/>
              <a:t>Click to add bullet level 2</a:t>
            </a:r>
          </a:p>
          <a:p>
            <a:pPr lvl="2"/>
            <a:r>
              <a:rPr lang="en-US"/>
              <a:t>Click to add bullet level 3</a:t>
            </a:r>
          </a:p>
        </p:txBody>
      </p:sp>
    </p:spTree>
    <p:extLst>
      <p:ext uri="{BB962C8B-B14F-4D97-AF65-F5344CB8AC3E}">
        <p14:creationId xmlns:p14="http://schemas.microsoft.com/office/powerpoint/2010/main" val="808612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725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pic>
        <p:nvPicPr>
          <p:cNvPr id="5" name="Picture 4" descr="Preschool teacher with student in a school classroom. ">
            <a:extLst>
              <a:ext uri="{FF2B5EF4-FFF2-40B4-BE49-F238E27FC236}">
                <a16:creationId xmlns:a16="http://schemas.microsoft.com/office/drawing/2014/main" id="{446E3AF3-3344-8918-2FDE-EA21D3D5F0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212" r="26566"/>
          <a:stretch/>
        </p:blipFill>
        <p:spPr>
          <a:xfrm>
            <a:off x="5573264" y="0"/>
            <a:ext cx="6618736" cy="6858000"/>
          </a:xfrm>
          <a:prstGeom prst="rect">
            <a:avLst/>
          </a:prstGeom>
        </p:spPr>
      </p:pic>
      <p:sp>
        <p:nvSpPr>
          <p:cNvPr id="15" name="Rectangle 14">
            <a:extLst>
              <a:ext uri="{FF2B5EF4-FFF2-40B4-BE49-F238E27FC236}">
                <a16:creationId xmlns:a16="http://schemas.microsoft.com/office/drawing/2014/main" id="{2F04E360-042E-83DE-6B80-F37621CDA24B}"/>
              </a:ext>
            </a:extLst>
          </p:cNvPr>
          <p:cNvSpPr/>
          <p:nvPr userDrawn="1"/>
        </p:nvSpPr>
        <p:spPr>
          <a:xfrm>
            <a:off x="0" y="-16626"/>
            <a:ext cx="9088333" cy="6874626"/>
          </a:xfrm>
          <a:custGeom>
            <a:avLst/>
            <a:gdLst>
              <a:gd name="connsiteX0" fmla="*/ 0 w 9088333"/>
              <a:gd name="connsiteY0" fmla="*/ 0 h 6858000"/>
              <a:gd name="connsiteX1" fmla="*/ 9088333 w 9088333"/>
              <a:gd name="connsiteY1" fmla="*/ 0 h 6858000"/>
              <a:gd name="connsiteX2" fmla="*/ 9088333 w 9088333"/>
              <a:gd name="connsiteY2" fmla="*/ 6858000 h 6858000"/>
              <a:gd name="connsiteX3" fmla="*/ 0 w 9088333"/>
              <a:gd name="connsiteY3" fmla="*/ 6858000 h 6858000"/>
              <a:gd name="connsiteX4" fmla="*/ 0 w 9088333"/>
              <a:gd name="connsiteY4" fmla="*/ 0 h 6858000"/>
              <a:gd name="connsiteX0" fmla="*/ 0 w 9088333"/>
              <a:gd name="connsiteY0" fmla="*/ 0 h 6858000"/>
              <a:gd name="connsiteX1" fmla="*/ 7159781 w 9088333"/>
              <a:gd name="connsiteY1" fmla="*/ 0 h 6858000"/>
              <a:gd name="connsiteX2" fmla="*/ 9088333 w 9088333"/>
              <a:gd name="connsiteY2" fmla="*/ 6858000 h 6858000"/>
              <a:gd name="connsiteX3" fmla="*/ 0 w 9088333"/>
              <a:gd name="connsiteY3" fmla="*/ 6858000 h 6858000"/>
              <a:gd name="connsiteX4" fmla="*/ 0 w 9088333"/>
              <a:gd name="connsiteY4" fmla="*/ 0 h 6858000"/>
              <a:gd name="connsiteX0" fmla="*/ 0 w 9088333"/>
              <a:gd name="connsiteY0" fmla="*/ 0 h 6858000"/>
              <a:gd name="connsiteX1" fmla="*/ 8439941 w 9088333"/>
              <a:gd name="connsiteY1" fmla="*/ 33250 h 6858000"/>
              <a:gd name="connsiteX2" fmla="*/ 9088333 w 9088333"/>
              <a:gd name="connsiteY2" fmla="*/ 6858000 h 6858000"/>
              <a:gd name="connsiteX3" fmla="*/ 0 w 9088333"/>
              <a:gd name="connsiteY3" fmla="*/ 6858000 h 6858000"/>
              <a:gd name="connsiteX4" fmla="*/ 0 w 9088333"/>
              <a:gd name="connsiteY4" fmla="*/ 0 h 6858000"/>
              <a:gd name="connsiteX0" fmla="*/ 0 w 9088333"/>
              <a:gd name="connsiteY0" fmla="*/ 16626 h 6874626"/>
              <a:gd name="connsiteX1" fmla="*/ 8439941 w 9088333"/>
              <a:gd name="connsiteY1" fmla="*/ 0 h 6874626"/>
              <a:gd name="connsiteX2" fmla="*/ 9088333 w 9088333"/>
              <a:gd name="connsiteY2" fmla="*/ 6874626 h 6874626"/>
              <a:gd name="connsiteX3" fmla="*/ 0 w 9088333"/>
              <a:gd name="connsiteY3" fmla="*/ 6874626 h 6874626"/>
              <a:gd name="connsiteX4" fmla="*/ 0 w 9088333"/>
              <a:gd name="connsiteY4" fmla="*/ 16626 h 687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8333" h="6874626">
                <a:moveTo>
                  <a:pt x="0" y="16626"/>
                </a:moveTo>
                <a:lnTo>
                  <a:pt x="8439941" y="0"/>
                </a:lnTo>
                <a:lnTo>
                  <a:pt x="9088333" y="6874626"/>
                </a:lnTo>
                <a:lnTo>
                  <a:pt x="0" y="6874626"/>
                </a:lnTo>
                <a:lnTo>
                  <a:pt x="0" y="16626"/>
                </a:lnTo>
                <a:close/>
              </a:path>
            </a:pathLst>
          </a:custGeom>
          <a:solidFill>
            <a:srgbClr val="092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3">
            <a:extLst>
              <a:ext uri="{FF2B5EF4-FFF2-40B4-BE49-F238E27FC236}">
                <a16:creationId xmlns:a16="http://schemas.microsoft.com/office/drawing/2014/main" id="{C616BE9C-4DE5-77B9-EC90-EED692B85A34}"/>
              </a:ext>
            </a:extLst>
          </p:cNvPr>
          <p:cNvSpPr>
            <a:spLocks noGrp="1"/>
          </p:cNvSpPr>
          <p:nvPr>
            <p:ph type="body" sz="quarter" idx="10" hasCustomPrompt="1"/>
          </p:nvPr>
        </p:nvSpPr>
        <p:spPr>
          <a:xfrm>
            <a:off x="441372" y="2421269"/>
            <a:ext cx="6839584" cy="1628677"/>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2" name="Text Placeholder 15">
            <a:extLst>
              <a:ext uri="{FF2B5EF4-FFF2-40B4-BE49-F238E27FC236}">
                <a16:creationId xmlns:a16="http://schemas.microsoft.com/office/drawing/2014/main" id="{024C4411-AE55-9D82-1851-17BBB7115D85}"/>
              </a:ext>
            </a:extLst>
          </p:cNvPr>
          <p:cNvSpPr>
            <a:spLocks noGrp="1"/>
          </p:cNvSpPr>
          <p:nvPr>
            <p:ph type="body" sz="quarter" idx="11" hasCustomPrompt="1"/>
          </p:nvPr>
        </p:nvSpPr>
        <p:spPr>
          <a:xfrm>
            <a:off x="441372" y="4087955"/>
            <a:ext cx="6839584"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3" name="Text Placeholder 17">
            <a:extLst>
              <a:ext uri="{FF2B5EF4-FFF2-40B4-BE49-F238E27FC236}">
                <a16:creationId xmlns:a16="http://schemas.microsoft.com/office/drawing/2014/main" id="{573C46C4-4445-BE03-344A-775C366C3E4E}"/>
              </a:ext>
            </a:extLst>
          </p:cNvPr>
          <p:cNvSpPr>
            <a:spLocks noGrp="1"/>
          </p:cNvSpPr>
          <p:nvPr>
            <p:ph type="body" sz="quarter" idx="12" hasCustomPrompt="1"/>
          </p:nvPr>
        </p:nvSpPr>
        <p:spPr>
          <a:xfrm>
            <a:off x="441372" y="5036707"/>
            <a:ext cx="6839585"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cxnSp>
        <p:nvCxnSpPr>
          <p:cNvPr id="4" name="Straight Connector 3">
            <a:extLst>
              <a:ext uri="{FF2B5EF4-FFF2-40B4-BE49-F238E27FC236}">
                <a16:creationId xmlns:a16="http://schemas.microsoft.com/office/drawing/2014/main" id="{6BD30126-8544-9DE8-F39D-DD6F9E65C8A7}"/>
              </a:ext>
              <a:ext uri="{C183D7F6-B498-43B3-948B-1728B52AA6E4}">
                <adec:decorative xmlns:adec="http://schemas.microsoft.com/office/drawing/2017/decorative" val="1"/>
              </a:ext>
            </a:extLst>
          </p:cNvPr>
          <p:cNvCxnSpPr>
            <a:cxnSpLocks/>
          </p:cNvCxnSpPr>
          <p:nvPr userDrawn="1"/>
        </p:nvCxnSpPr>
        <p:spPr>
          <a:xfrm>
            <a:off x="441372" y="1667834"/>
            <a:ext cx="683958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NC Department of Health and Human Services">
            <a:extLst>
              <a:ext uri="{FF2B5EF4-FFF2-40B4-BE49-F238E27FC236}">
                <a16:creationId xmlns:a16="http://schemas.microsoft.com/office/drawing/2014/main" id="{C71F2B87-53F2-E0C1-D12D-87BE9FCC0EF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25329" y="5833005"/>
            <a:ext cx="2044267" cy="778769"/>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783C857E-2157-6A11-5315-2DC15D498AC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3843" y="145418"/>
            <a:ext cx="4310063" cy="1436688"/>
          </a:xfrm>
          <a:prstGeom prst="rect">
            <a:avLst/>
          </a:prstGeom>
        </p:spPr>
      </p:pic>
      <p:cxnSp>
        <p:nvCxnSpPr>
          <p:cNvPr id="17" name="Straight Connector 16">
            <a:extLst>
              <a:ext uri="{FF2B5EF4-FFF2-40B4-BE49-F238E27FC236}">
                <a16:creationId xmlns:a16="http://schemas.microsoft.com/office/drawing/2014/main" id="{43B21674-8190-5FC3-5E29-FF4A4626C261}"/>
              </a:ext>
            </a:extLst>
          </p:cNvPr>
          <p:cNvCxnSpPr>
            <a:cxnSpLocks/>
            <a:stCxn id="15" idx="1"/>
          </p:cNvCxnSpPr>
          <p:nvPr userDrawn="1"/>
        </p:nvCxnSpPr>
        <p:spPr>
          <a:xfrm>
            <a:off x="8439941" y="-16626"/>
            <a:ext cx="546548" cy="6874626"/>
          </a:xfrm>
          <a:prstGeom prst="line">
            <a:avLst/>
          </a:prstGeom>
          <a:ln w="190500">
            <a:solidFill>
              <a:srgbClr val="1C97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711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541881"/>
            <a:ext cx="8136575" cy="3538504"/>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334836"/>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901799"/>
            <a:ext cx="8136575" cy="548640"/>
          </a:xfrm>
        </p:spPr>
        <p:txBody>
          <a:bodyPr anchor="t">
            <a:noAutofit/>
          </a:bodyPr>
          <a:lstStyle>
            <a:lvl1pPr algn="l">
              <a:defRPr sz="3200" b="1" i="0" baseline="0">
                <a:solidFill>
                  <a:srgbClr val="137DAE"/>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Rectangle 1">
            <a:extLst>
              <a:ext uri="{FF2B5EF4-FFF2-40B4-BE49-F238E27FC236}">
                <a16:creationId xmlns:a16="http://schemas.microsoft.com/office/drawing/2014/main" id="{0D0A7D97-F443-3246-77B3-6A2BC74F5D12}"/>
              </a:ext>
            </a:extLst>
          </p:cNvPr>
          <p:cNvSpPr/>
          <p:nvPr userDrawn="1"/>
        </p:nvSpPr>
        <p:spPr>
          <a:xfrm>
            <a:off x="0" y="0"/>
            <a:ext cx="12192000" cy="6858000"/>
          </a:xfrm>
          <a:prstGeom prst="rect">
            <a:avLst/>
          </a:prstGeom>
          <a:noFill/>
          <a:ln w="114300">
            <a:solidFill>
              <a:srgbClr val="092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NC Department of Health and Human Services">
            <a:extLst>
              <a:ext uri="{FF2B5EF4-FFF2-40B4-BE49-F238E27FC236}">
                <a16:creationId xmlns:a16="http://schemas.microsoft.com/office/drawing/2014/main" id="{106983F1-326B-C5F4-B000-E6A5393DA7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221" y="6230145"/>
            <a:ext cx="1105978" cy="389383"/>
          </a:xfrm>
          <a:prstGeom prst="rect">
            <a:avLst/>
          </a:prstGeom>
        </p:spPr>
      </p:pic>
      <p:sp>
        <p:nvSpPr>
          <p:cNvPr id="3" name="Pentagon 2">
            <a:extLst>
              <a:ext uri="{FF2B5EF4-FFF2-40B4-BE49-F238E27FC236}">
                <a16:creationId xmlns:a16="http://schemas.microsoft.com/office/drawing/2014/main" id="{C2614EE4-1FD2-C06E-AA16-CAEB4986C95E}"/>
              </a:ext>
            </a:extLst>
          </p:cNvPr>
          <p:cNvSpPr/>
          <p:nvPr userDrawn="1"/>
        </p:nvSpPr>
        <p:spPr>
          <a:xfrm>
            <a:off x="-52808" y="949208"/>
            <a:ext cx="320040" cy="515815"/>
          </a:xfrm>
          <a:prstGeom prst="homePlate">
            <a:avLst/>
          </a:prstGeom>
          <a:solidFill>
            <a:srgbClr val="137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7DAE"/>
              </a:solidFill>
            </a:endParaRPr>
          </a:p>
        </p:txBody>
      </p:sp>
      <p:sp>
        <p:nvSpPr>
          <p:cNvPr id="11" name="Picture Placeholder 10">
            <a:extLst>
              <a:ext uri="{FF2B5EF4-FFF2-40B4-BE49-F238E27FC236}">
                <a16:creationId xmlns:a16="http://schemas.microsoft.com/office/drawing/2014/main" id="{F1CF2923-8359-6F3D-082E-4BE43B11A91D}"/>
              </a:ext>
            </a:extLst>
          </p:cNvPr>
          <p:cNvSpPr>
            <a:spLocks noGrp="1"/>
          </p:cNvSpPr>
          <p:nvPr>
            <p:ph type="pic" sz="quarter" idx="15"/>
          </p:nvPr>
        </p:nvSpPr>
        <p:spPr>
          <a:xfrm>
            <a:off x="8675688" y="949325"/>
            <a:ext cx="3392487" cy="5765800"/>
          </a:xfrm>
        </p:spPr>
        <p:txBody>
          <a:bodyPr/>
          <a:lstStyle/>
          <a:p>
            <a:endParaRPr lang="en-US"/>
          </a:p>
        </p:txBody>
      </p:sp>
    </p:spTree>
    <p:extLst>
      <p:ext uri="{BB962C8B-B14F-4D97-AF65-F5344CB8AC3E}">
        <p14:creationId xmlns:p14="http://schemas.microsoft.com/office/powerpoint/2010/main" val="725387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Bullets">
    <p:bg>
      <p:bgPr>
        <a:solidFill>
          <a:srgbClr val="09274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0A7D97-F443-3246-77B3-6A2BC74F5D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92745"/>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402867" y="1541881"/>
            <a:ext cx="11418072" cy="3538504"/>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334836"/>
            <a:ext cx="752131" cy="284692"/>
          </a:xfrm>
          <a:prstGeom prst="rect">
            <a:avLst/>
          </a:prstGeom>
        </p:spPr>
        <p:txBody>
          <a:bodyPr/>
          <a:lstStyle>
            <a:lvl1pPr algn="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901799"/>
            <a:ext cx="11418072"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14" name="Picture 13" descr="NC Department of Health and Human Services">
            <a:extLst>
              <a:ext uri="{FF2B5EF4-FFF2-40B4-BE49-F238E27FC236}">
                <a16:creationId xmlns:a16="http://schemas.microsoft.com/office/drawing/2014/main" id="{106983F1-326B-C5F4-B000-E6A5393DA79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8471" y="6207920"/>
            <a:ext cx="1172306" cy="446593"/>
          </a:xfrm>
          <a:prstGeom prst="rect">
            <a:avLst/>
          </a:prstGeom>
        </p:spPr>
      </p:pic>
    </p:spTree>
    <p:extLst>
      <p:ext uri="{BB962C8B-B14F-4D97-AF65-F5344CB8AC3E}">
        <p14:creationId xmlns:p14="http://schemas.microsoft.com/office/powerpoint/2010/main" val="3932340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AADAD-5A13-24E9-197B-97911030BAF1}"/>
              </a:ext>
              <a:ext uri="{C183D7F6-B498-43B3-948B-1728B52AA6E4}">
                <adec:decorative xmlns:adec="http://schemas.microsoft.com/office/drawing/2017/decorative" val="1"/>
              </a:ext>
            </a:extLst>
          </p:cNvPr>
          <p:cNvSpPr/>
          <p:nvPr userDrawn="1"/>
        </p:nvSpPr>
        <p:spPr>
          <a:xfrm>
            <a:off x="0" y="0"/>
            <a:ext cx="12192000" cy="954124"/>
          </a:xfrm>
          <a:prstGeom prst="rect">
            <a:avLst/>
          </a:prstGeom>
          <a:solidFill>
            <a:srgbClr val="092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1284815"/>
            <a:ext cx="11350752" cy="1477328"/>
          </a:xfrm>
          <a:prstGeom prst="rect">
            <a:avLst/>
          </a:prstGeom>
        </p:spPr>
        <p:txBody>
          <a:bodyPr wrap="square" lIns="0" rIns="0">
            <a:sp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638026" cy="592562"/>
          </a:xfrm>
        </p:spPr>
        <p:txBody>
          <a:bodyPr lIns="0" rIns="0" anchor="ctr"/>
          <a:lstStyle>
            <a:lvl1pPr>
              <a:defRPr sz="2000" b="1" cap="all" spc="130" baseline="0">
                <a:solidFill>
                  <a:schemeClr val="bg1"/>
                </a:solidFill>
                <a:latin typeface="+mn-lt"/>
              </a:defRPr>
            </a:lvl1pPr>
          </a:lstStyle>
          <a:p>
            <a:r>
              <a:rPr lang="en-US"/>
              <a:t>CLICK TO EDIT MASTER TITLE STYLE</a:t>
            </a:r>
          </a:p>
        </p:txBody>
      </p:sp>
      <p:pic>
        <p:nvPicPr>
          <p:cNvPr id="9" name="Picture 8" descr="NC Department of Health and Human Services">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2711230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AADAD-5A13-24E9-197B-97911030BAF1}"/>
              </a:ext>
              <a:ext uri="{C183D7F6-B498-43B3-948B-1728B52AA6E4}">
                <adec:decorative xmlns:adec="http://schemas.microsoft.com/office/drawing/2017/decorative" val="1"/>
              </a:ext>
            </a:extLst>
          </p:cNvPr>
          <p:cNvSpPr/>
          <p:nvPr userDrawn="1"/>
        </p:nvSpPr>
        <p:spPr>
          <a:xfrm>
            <a:off x="0" y="-1"/>
            <a:ext cx="12192000" cy="1859592"/>
          </a:xfrm>
          <a:prstGeom prst="rect">
            <a:avLst/>
          </a:prstGeom>
          <a:solidFill>
            <a:srgbClr val="092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2182563"/>
            <a:ext cx="11350752" cy="1477328"/>
          </a:xfrm>
          <a:prstGeom prst="rect">
            <a:avLst/>
          </a:prstGeom>
        </p:spPr>
        <p:txBody>
          <a:bodyPr wrap="square" lIns="0" rIns="0">
            <a:sp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NC Department of Health and Human Services">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
        <p:nvSpPr>
          <p:cNvPr id="7" name="Title 1">
            <a:extLst>
              <a:ext uri="{FF2B5EF4-FFF2-40B4-BE49-F238E27FC236}">
                <a16:creationId xmlns:a16="http://schemas.microsoft.com/office/drawing/2014/main" id="{9630B498-DEE3-1B79-3F9F-B098B3790EA0}"/>
              </a:ext>
            </a:extLst>
          </p:cNvPr>
          <p:cNvSpPr>
            <a:spLocks noGrp="1"/>
          </p:cNvSpPr>
          <p:nvPr>
            <p:ph type="title" hasCustomPrompt="1"/>
          </p:nvPr>
        </p:nvSpPr>
        <p:spPr>
          <a:xfrm>
            <a:off x="402867" y="901799"/>
            <a:ext cx="11418072"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Tree>
    <p:extLst>
      <p:ext uri="{BB962C8B-B14F-4D97-AF65-F5344CB8AC3E}">
        <p14:creationId xmlns:p14="http://schemas.microsoft.com/office/powerpoint/2010/main" val="382440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614689"/>
            <a:ext cx="5120217" cy="4633711"/>
          </a:xfr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09296"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4" name="Text Placeholder 3"/>
          <p:cNvSpPr>
            <a:spLocks noGrp="1"/>
          </p:cNvSpPr>
          <p:nvPr>
            <p:ph type="body" sz="quarter" idx="16" hasCustomPrompt="1"/>
          </p:nvPr>
        </p:nvSpPr>
        <p:spPr>
          <a:xfrm>
            <a:off x="829733"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608986"/>
            <a:ext cx="5120217" cy="4633711"/>
          </a:xfr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12"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1547598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0FC8-303E-2C81-A820-D799EF622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197365-C8FC-BABC-C9A2-0956502E3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10A5D-6939-C1E2-2D54-7AE3A8DA184B}"/>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F76880AF-AC56-6022-19DD-CCBBE6974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C6A87-14E7-BD98-727B-8BDF04EF244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79824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er-Footer">
    <p:spTree>
      <p:nvGrpSpPr>
        <p:cNvPr id="1" name=""/>
        <p:cNvGrpSpPr/>
        <p:nvPr/>
      </p:nvGrpSpPr>
      <p:grpSpPr>
        <a:xfrm>
          <a:off x="0" y="0"/>
          <a:ext cx="0" cy="0"/>
          <a:chOff x="0" y="0"/>
          <a:chExt cx="0" cy="0"/>
        </a:xfrm>
      </p:grpSpPr>
      <p:sp>
        <p:nvSpPr>
          <p:cNvPr id="8" name="Rectangle 7"/>
          <p:cNvSpPr/>
          <p:nvPr userDrawn="1"/>
        </p:nvSpPr>
        <p:spPr>
          <a:xfrm>
            <a:off x="0" y="3860"/>
            <a:ext cx="12192000" cy="548640"/>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207207" y="6243108"/>
            <a:ext cx="11777583" cy="330200"/>
          </a:xfrm>
          <a:prstGeom prst="rect">
            <a:avLst/>
          </a:prstGeom>
          <a:noFill/>
        </p:spPr>
        <p:txBody>
          <a:bodyPr anchor="b">
            <a:noAutofit/>
          </a:bodyPr>
          <a:lstStyle>
            <a:lvl1pPr marL="0" indent="0">
              <a:lnSpc>
                <a:spcPct val="100000"/>
              </a:lnSpc>
              <a:spcBef>
                <a:spcPts val="0"/>
              </a:spcBef>
              <a:buNone/>
              <a:defRPr sz="1200" b="0" i="0" baseline="0">
                <a:latin typeface="Franklin Gothic Medium Cond" panose="020B0606030402020204" pitchFamily="34" charset="0"/>
                <a:ea typeface="Franklin Gothic Medium Cond" panose="020B0606030402020204" pitchFamily="34" charset="0"/>
                <a:cs typeface="Arial" panose="020B0604020202020204" pitchFamily="34" charset="0"/>
              </a:defRPr>
            </a:lvl1pPr>
          </a:lstStyle>
          <a:p>
            <a:pPr lvl="0"/>
            <a:r>
              <a:rPr lang="en-US"/>
              <a:t>Click to add footnote, reference or source</a:t>
            </a:r>
          </a:p>
        </p:txBody>
      </p:sp>
      <p:sp>
        <p:nvSpPr>
          <p:cNvPr id="2" name="Title 1"/>
          <p:cNvSpPr>
            <a:spLocks noGrp="1"/>
          </p:cNvSpPr>
          <p:nvPr>
            <p:ph type="title" hasCustomPrompt="1"/>
          </p:nvPr>
        </p:nvSpPr>
        <p:spPr>
          <a:xfrm>
            <a:off x="207208" y="10372"/>
            <a:ext cx="11777584" cy="542129"/>
          </a:xfrm>
          <a:prstGeom prst="rect">
            <a:avLst/>
          </a:prstGeom>
        </p:spPr>
        <p:txBody>
          <a:bodyPr anchor="t">
            <a:noAutofit/>
          </a:bodyPr>
          <a:lstStyle>
            <a:lvl1pPr algn="l">
              <a:lnSpc>
                <a:spcPct val="100000"/>
              </a:lnSpc>
              <a:defRPr sz="3200" b="0" i="0" baseline="0">
                <a:solidFill>
                  <a:schemeClr val="tx2">
                    <a:lumMod val="75000"/>
                  </a:schemeClr>
                </a:solidFill>
                <a:latin typeface="Franklin Gothic Demi Cond" panose="020B0706030402020204" pitchFamily="34" charset="0"/>
                <a:ea typeface="Franklin Gothic Demi Cond" panose="020B0706030402020204" pitchFamily="34" charset="0"/>
                <a:cs typeface="Arial" panose="020B0604020202020204" pitchFamily="34" charset="0"/>
              </a:defRPr>
            </a:lvl1pPr>
          </a:lstStyle>
          <a:p>
            <a:r>
              <a:rPr lang="en-US"/>
              <a:t>Click to add title, 1 line max, lower case</a:t>
            </a:r>
          </a:p>
        </p:txBody>
      </p:sp>
    </p:spTree>
    <p:extLst>
      <p:ext uri="{BB962C8B-B14F-4D97-AF65-F5344CB8AC3E}">
        <p14:creationId xmlns:p14="http://schemas.microsoft.com/office/powerpoint/2010/main" val="2433273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Bullets-Footer">
    <p:spTree>
      <p:nvGrpSpPr>
        <p:cNvPr id="1" name=""/>
        <p:cNvGrpSpPr/>
        <p:nvPr/>
      </p:nvGrpSpPr>
      <p:grpSpPr>
        <a:xfrm>
          <a:off x="0" y="0"/>
          <a:ext cx="0" cy="0"/>
          <a:chOff x="0" y="0"/>
          <a:chExt cx="0" cy="0"/>
        </a:xfrm>
      </p:grpSpPr>
      <p:sp>
        <p:nvSpPr>
          <p:cNvPr id="8" name="Rectangle 7"/>
          <p:cNvSpPr/>
          <p:nvPr userDrawn="1"/>
        </p:nvSpPr>
        <p:spPr>
          <a:xfrm>
            <a:off x="0" y="3860"/>
            <a:ext cx="12192000" cy="548640"/>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207207" y="6243108"/>
            <a:ext cx="11777583" cy="330200"/>
          </a:xfrm>
          <a:prstGeom prst="rect">
            <a:avLst/>
          </a:prstGeom>
          <a:noFill/>
        </p:spPr>
        <p:txBody>
          <a:bodyPr anchor="b">
            <a:noAutofit/>
          </a:bodyPr>
          <a:lstStyle>
            <a:lvl1pPr marL="0" indent="0">
              <a:lnSpc>
                <a:spcPct val="100000"/>
              </a:lnSpc>
              <a:spcBef>
                <a:spcPts val="0"/>
              </a:spcBef>
              <a:buNone/>
              <a:defRPr sz="1200" b="0" i="0" baseline="0">
                <a:latin typeface="Franklin Gothic Medium Cond" panose="020B0606030402020204" pitchFamily="34" charset="0"/>
                <a:ea typeface="Franklin Gothic Medium Cond" panose="020B0606030402020204" pitchFamily="34" charset="0"/>
                <a:cs typeface="Arial" panose="020B0604020202020204" pitchFamily="34" charset="0"/>
              </a:defRPr>
            </a:lvl1pPr>
          </a:lstStyle>
          <a:p>
            <a:pPr lvl="0"/>
            <a:r>
              <a:rPr lang="en-US"/>
              <a:t>Click to add footnote, reference or source</a:t>
            </a:r>
          </a:p>
        </p:txBody>
      </p:sp>
      <p:sp>
        <p:nvSpPr>
          <p:cNvPr id="12" name="Text Placeholder 11">
            <a:extLst>
              <a:ext uri="{FF2B5EF4-FFF2-40B4-BE49-F238E27FC236}">
                <a16:creationId xmlns:a16="http://schemas.microsoft.com/office/drawing/2014/main" id="{5B99C3FC-5AF5-4C0E-A082-956E3CCEEE42}"/>
              </a:ext>
            </a:extLst>
          </p:cNvPr>
          <p:cNvSpPr>
            <a:spLocks noGrp="1"/>
          </p:cNvSpPr>
          <p:nvPr>
            <p:ph type="body" sz="quarter" idx="13" hasCustomPrompt="1"/>
          </p:nvPr>
        </p:nvSpPr>
        <p:spPr>
          <a:xfrm>
            <a:off x="207207" y="0"/>
            <a:ext cx="11777133" cy="548640"/>
          </a:xfrm>
          <a:prstGeom prst="rect">
            <a:avLst/>
          </a:prstGeom>
        </p:spPr>
        <p:txBody>
          <a:bodyPr/>
          <a:lstStyle>
            <a:lvl1pPr marL="0" indent="0">
              <a:lnSpc>
                <a:spcPct val="100000"/>
              </a:lnSpc>
              <a:buNone/>
              <a:defRPr sz="3200" b="0">
                <a:solidFill>
                  <a:schemeClr val="tx2">
                    <a:lumMod val="75000"/>
                  </a:schemeClr>
                </a:solidFill>
                <a:latin typeface="Franklin Gothic Demi Cond" panose="020B0706030402020204" pitchFamily="34" charset="0"/>
              </a:defRPr>
            </a:lvl1pPr>
          </a:lstStyle>
          <a:p>
            <a:pPr lvl="0"/>
            <a:r>
              <a:rPr lang="en-US"/>
              <a:t>Click to add title; 1 line max</a:t>
            </a:r>
          </a:p>
        </p:txBody>
      </p:sp>
      <p:sp>
        <p:nvSpPr>
          <p:cNvPr id="14" name="Text Placeholder 13">
            <a:extLst>
              <a:ext uri="{FF2B5EF4-FFF2-40B4-BE49-F238E27FC236}">
                <a16:creationId xmlns:a16="http://schemas.microsoft.com/office/drawing/2014/main" id="{0B62FB87-FD5D-4FE2-9A00-F7FD9B07999A}"/>
              </a:ext>
            </a:extLst>
          </p:cNvPr>
          <p:cNvSpPr>
            <a:spLocks noGrp="1"/>
          </p:cNvSpPr>
          <p:nvPr>
            <p:ph type="body" sz="quarter" idx="14" hasCustomPrompt="1"/>
          </p:nvPr>
        </p:nvSpPr>
        <p:spPr>
          <a:xfrm>
            <a:off x="207434" y="818147"/>
            <a:ext cx="11777133" cy="5420728"/>
          </a:xfrm>
          <a:prstGeom prst="rect">
            <a:avLst/>
          </a:prstGeom>
        </p:spPr>
        <p:txBody>
          <a:bodyPr/>
          <a:lstStyle>
            <a:lvl1pPr marL="288925" indent="-288925">
              <a:lnSpc>
                <a:spcPct val="100000"/>
              </a:lnSpc>
              <a:spcBef>
                <a:spcPts val="0"/>
              </a:spcBef>
              <a:spcAft>
                <a:spcPts val="600"/>
              </a:spcAft>
              <a:defRPr sz="2800" b="0">
                <a:latin typeface="Franklin Gothic Medium" panose="020B0603020102020204" pitchFamily="34" charset="0"/>
              </a:defRPr>
            </a:lvl1pPr>
            <a:lvl2pPr marL="854075" indent="-342900">
              <a:lnSpc>
                <a:spcPct val="100000"/>
              </a:lnSpc>
              <a:spcBef>
                <a:spcPts val="0"/>
              </a:spcBef>
              <a:spcAft>
                <a:spcPts val="600"/>
              </a:spcAft>
              <a:buFont typeface="Courier New" panose="02070309020205020404" pitchFamily="49" charset="0"/>
              <a:buChar char="o"/>
              <a:defRPr sz="2400" b="0">
                <a:latin typeface="Franklin Gothic Medium" panose="020B0603020102020204" pitchFamily="34" charset="0"/>
              </a:defRPr>
            </a:lvl2pPr>
            <a:lvl3pPr marL="1311275" indent="-276225">
              <a:lnSpc>
                <a:spcPct val="100000"/>
              </a:lnSpc>
              <a:spcBef>
                <a:spcPts val="0"/>
              </a:spcBef>
              <a:spcAft>
                <a:spcPts val="600"/>
              </a:spcAft>
              <a:buFont typeface="Franklin Gothic Medium" panose="020B0603020102020204" pitchFamily="34" charset="0"/>
              <a:buChar char="−"/>
              <a:defRPr sz="2000" b="0">
                <a:latin typeface="Franklin Gothic Medium" panose="020B0603020102020204" pitchFamily="34" charset="0"/>
              </a:defRPr>
            </a:lvl3pPr>
          </a:lstStyle>
          <a:p>
            <a:pPr lvl="0"/>
            <a:r>
              <a:rPr lang="en-US"/>
              <a:t>Click to add bullet level 1</a:t>
            </a:r>
          </a:p>
          <a:p>
            <a:pPr lvl="1"/>
            <a:r>
              <a:rPr lang="en-US"/>
              <a:t>Click to add bullet level 2</a:t>
            </a:r>
          </a:p>
          <a:p>
            <a:pPr lvl="2"/>
            <a:r>
              <a:rPr lang="en-US"/>
              <a:t>Click to add bullet level 3</a:t>
            </a:r>
          </a:p>
        </p:txBody>
      </p:sp>
    </p:spTree>
    <p:extLst>
      <p:ext uri="{BB962C8B-B14F-4D97-AF65-F5344CB8AC3E}">
        <p14:creationId xmlns:p14="http://schemas.microsoft.com/office/powerpoint/2010/main" val="3097984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0"/>
        <p:cNvGrpSpPr/>
        <p:nvPr/>
      </p:nvGrpSpPr>
      <p:grpSpPr>
        <a:xfrm>
          <a:off x="0" y="0"/>
          <a:ext cx="0" cy="0"/>
          <a:chOff x="0" y="0"/>
          <a:chExt cx="0" cy="0"/>
        </a:xfrm>
      </p:grpSpPr>
      <p:sp>
        <p:nvSpPr>
          <p:cNvPr id="41" name="Google Shape;41;p29"/>
          <p:cNvSpPr/>
          <p:nvPr/>
        </p:nvSpPr>
        <p:spPr>
          <a:xfrm>
            <a:off x="0" y="3860"/>
            <a:ext cx="12192000" cy="274320"/>
          </a:xfrm>
          <a:prstGeom prst="rect">
            <a:avLst/>
          </a:prstGeom>
          <a:gradFill>
            <a:gsLst>
              <a:gs pos="0">
                <a:srgbClr val="17365D"/>
              </a:gs>
              <a:gs pos="60000">
                <a:srgbClr val="D1E3ED"/>
              </a:gs>
              <a:gs pos="100000">
                <a:srgbClr val="E8F0F5"/>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17365D"/>
              </a:solidFill>
              <a:latin typeface="Libre Franklin"/>
              <a:ea typeface="Libre Franklin"/>
              <a:cs typeface="Libre Franklin"/>
              <a:sym typeface="Libre Franklin"/>
            </a:endParaRPr>
          </a:p>
        </p:txBody>
      </p:sp>
      <p:sp>
        <p:nvSpPr>
          <p:cNvPr id="42" name="Google Shape;42;p29"/>
          <p:cNvSpPr txBox="1">
            <a:spLocks noGrp="1"/>
          </p:cNvSpPr>
          <p:nvPr>
            <p:ph type="body" idx="1"/>
          </p:nvPr>
        </p:nvSpPr>
        <p:spPr>
          <a:xfrm>
            <a:off x="853440" y="1097280"/>
            <a:ext cx="10514189" cy="493776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200"/>
              </a:spcBef>
              <a:spcAft>
                <a:spcPts val="0"/>
              </a:spcAft>
              <a:buClr>
                <a:schemeClr val="dk1"/>
              </a:buClr>
              <a:buSzPts val="2800"/>
              <a:buChar char="•"/>
              <a:defRPr sz="2800">
                <a:latin typeface="Libre Franklin Medium"/>
                <a:ea typeface="Libre Franklin Medium"/>
                <a:cs typeface="Libre Franklin Medium"/>
                <a:sym typeface="Libre Franklin Medium"/>
              </a:defRPr>
            </a:lvl1pPr>
            <a:lvl2pPr marL="914400" lvl="1" indent="-381000" algn="l">
              <a:lnSpc>
                <a:spcPct val="100000"/>
              </a:lnSpc>
              <a:spcBef>
                <a:spcPts val="375"/>
              </a:spcBef>
              <a:spcAft>
                <a:spcPts val="0"/>
              </a:spcAft>
              <a:buClr>
                <a:schemeClr val="dk1"/>
              </a:buClr>
              <a:buSzPts val="2400"/>
              <a:buFont typeface="Libre Franklin Medium"/>
              <a:buChar char="−"/>
              <a:defRPr sz="2400">
                <a:latin typeface="Libre Franklin Medium"/>
                <a:ea typeface="Libre Franklin Medium"/>
                <a:cs typeface="Libre Franklin Medium"/>
                <a:sym typeface="Libre Franklin Medium"/>
              </a:defRPr>
            </a:lvl2pPr>
            <a:lvl3pPr marL="1371600" lvl="2" indent="-355600" algn="l">
              <a:lnSpc>
                <a:spcPct val="100000"/>
              </a:lnSpc>
              <a:spcBef>
                <a:spcPts val="375"/>
              </a:spcBef>
              <a:spcAft>
                <a:spcPts val="0"/>
              </a:spcAft>
              <a:buClr>
                <a:schemeClr val="dk1"/>
              </a:buClr>
              <a:buSzPts val="2000"/>
              <a:buChar char="•"/>
              <a:defRPr sz="2000">
                <a:latin typeface="Libre Franklin Medium"/>
                <a:ea typeface="Libre Franklin Medium"/>
                <a:cs typeface="Libre Franklin Medium"/>
                <a:sym typeface="Libre Franklin Medium"/>
              </a:defRPr>
            </a:lvl3pPr>
            <a:lvl4pPr marL="1828800" lvl="3" indent="-314325" algn="l">
              <a:lnSpc>
                <a:spcPct val="90000"/>
              </a:lnSpc>
              <a:spcBef>
                <a:spcPts val="375"/>
              </a:spcBef>
              <a:spcAft>
                <a:spcPts val="0"/>
              </a:spcAft>
              <a:buClr>
                <a:schemeClr val="dk1"/>
              </a:buClr>
              <a:buSzPts val="1350"/>
              <a:buChar char="•"/>
              <a:defRPr>
                <a:latin typeface="Libre Franklin Medium"/>
                <a:ea typeface="Libre Franklin Medium"/>
                <a:cs typeface="Libre Franklin Medium"/>
                <a:sym typeface="Libre Franklin Medium"/>
              </a:defRPr>
            </a:lvl4pPr>
            <a:lvl5pPr marL="2286000" lvl="4" indent="-314325" algn="l">
              <a:lnSpc>
                <a:spcPct val="90000"/>
              </a:lnSpc>
              <a:spcBef>
                <a:spcPts val="375"/>
              </a:spcBef>
              <a:spcAft>
                <a:spcPts val="0"/>
              </a:spcAft>
              <a:buClr>
                <a:schemeClr val="dk1"/>
              </a:buClr>
              <a:buSzPts val="1350"/>
              <a:buChar char="•"/>
              <a:defRPr>
                <a:latin typeface="Libre Franklin Medium"/>
                <a:ea typeface="Libre Franklin Medium"/>
                <a:cs typeface="Libre Franklin Medium"/>
                <a:sym typeface="Libre Franklin Medium"/>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29"/>
          <p:cNvSpPr txBox="1">
            <a:spLocks noGrp="1"/>
          </p:cNvSpPr>
          <p:nvPr>
            <p:ph type="body" idx="2"/>
          </p:nvPr>
        </p:nvSpPr>
        <p:spPr>
          <a:xfrm>
            <a:off x="696383" y="6243108"/>
            <a:ext cx="10656007" cy="330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dk1"/>
              </a:buClr>
              <a:buSzPts val="1200"/>
              <a:buNone/>
              <a:defRPr sz="1200">
                <a:latin typeface="Libre Franklin Medium"/>
                <a:ea typeface="Libre Franklin Medium"/>
                <a:cs typeface="Libre Franklin Medium"/>
                <a:sym typeface="Libre Franklin Medium"/>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9"/>
          <p:cNvSpPr txBox="1">
            <a:spLocks noGrp="1"/>
          </p:cNvSpPr>
          <p:nvPr>
            <p:ph type="title"/>
          </p:nvPr>
        </p:nvSpPr>
        <p:spPr>
          <a:xfrm>
            <a:off x="731521" y="457200"/>
            <a:ext cx="10661879" cy="54864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7365D"/>
              </a:buClr>
              <a:buSzPts val="3600"/>
              <a:buFont typeface="Libre Franklin"/>
              <a:buNone/>
              <a:defRPr sz="3600" b="0" i="0">
                <a:solidFill>
                  <a:srgbClr val="17365D"/>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05599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2215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4184643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spTree>
    <p:extLst>
      <p:ext uri="{BB962C8B-B14F-4D97-AF65-F5344CB8AC3E}">
        <p14:creationId xmlns:p14="http://schemas.microsoft.com/office/powerpoint/2010/main" val="1741283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0" y="1782793"/>
            <a:ext cx="2398177" cy="2398177"/>
          </a:xfrm>
          <a:prstGeom prst="rect">
            <a:avLst/>
          </a:prstGeom>
        </p:spPr>
      </p:pic>
    </p:spTree>
    <p:extLst>
      <p:ext uri="{BB962C8B-B14F-4D97-AF65-F5344CB8AC3E}">
        <p14:creationId xmlns:p14="http://schemas.microsoft.com/office/powerpoint/2010/main" val="528812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975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9"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0"/>
            <a:ext cx="10526184" cy="3694231"/>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8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1" y="457200"/>
            <a:ext cx="1067025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0"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326853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817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3357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1" y="1849442"/>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6" y="1840564"/>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9035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1126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9313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DD251-E1B0-E7CD-EEDD-34348473EAB7}"/>
              </a:ext>
            </a:extLst>
          </p:cNvPr>
          <p:cNvSpPr>
            <a:spLocks noGrp="1"/>
          </p:cNvSpPr>
          <p:nvPr>
            <p:ph type="dt" sz="half" idx="10"/>
          </p:nvPr>
        </p:nvSpPr>
        <p:spPr/>
        <p:txBody>
          <a:bodyPr/>
          <a:lstStyle/>
          <a:p>
            <a:fld id="{582C2398-C6D8-480F-B508-0F43CB45F226}" type="datetimeFigureOut">
              <a:rPr lang="en-US" smtClean="0"/>
              <a:t>6/6/2024</a:t>
            </a:fld>
            <a:endParaRPr lang="en-US"/>
          </a:p>
        </p:txBody>
      </p:sp>
      <p:sp>
        <p:nvSpPr>
          <p:cNvPr id="3" name="Footer Placeholder 2">
            <a:extLst>
              <a:ext uri="{FF2B5EF4-FFF2-40B4-BE49-F238E27FC236}">
                <a16:creationId xmlns:a16="http://schemas.microsoft.com/office/drawing/2014/main" id="{8E7C3378-1091-AA45-E7CC-7D9D4CFD70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C52780-F28D-D107-B472-FE36E0F45283}"/>
              </a:ext>
            </a:extLst>
          </p:cNvPr>
          <p:cNvSpPr>
            <a:spLocks noGrp="1"/>
          </p:cNvSpPr>
          <p:nvPr>
            <p:ph type="sldNum" sz="quarter" idx="12"/>
          </p:nvPr>
        </p:nvSpPr>
        <p:spPr/>
        <p:txBody>
          <a:bodyPr/>
          <a:lstStyle/>
          <a:p>
            <a:fld id="{F266C6C6-20D2-4C3D-9C78-A174716BBE98}" type="slidenum">
              <a:rPr lang="en-US" smtClean="0"/>
              <a:t>‹#›</a:t>
            </a:fld>
            <a:endParaRPr lang="en-US"/>
          </a:p>
        </p:txBody>
      </p:sp>
    </p:spTree>
    <p:extLst>
      <p:ext uri="{BB962C8B-B14F-4D97-AF65-F5344CB8AC3E}">
        <p14:creationId xmlns:p14="http://schemas.microsoft.com/office/powerpoint/2010/main" val="37428743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able Chart Image">
    <p:spTree>
      <p:nvGrpSpPr>
        <p:cNvPr id="1" name=""/>
        <p:cNvGrpSpPr/>
        <p:nvPr/>
      </p:nvGrpSpPr>
      <p:grpSpPr>
        <a:xfrm>
          <a:off x="0" y="0"/>
          <a:ext cx="0" cy="0"/>
          <a:chOff x="0" y="0"/>
          <a:chExt cx="0" cy="0"/>
        </a:xfrm>
      </p:grpSpPr>
      <p:sp>
        <p:nvSpPr>
          <p:cNvPr id="7" name="Rectangle 6"/>
          <p:cNvSpPr/>
          <p:nvPr userDrawn="1"/>
        </p:nvSpPr>
        <p:spPr>
          <a:xfrm>
            <a:off x="0" y="6590656"/>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2439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2" name="Content Placeholder 11"/>
          <p:cNvSpPr>
            <a:spLocks noGrp="1"/>
          </p:cNvSpPr>
          <p:nvPr>
            <p:ph sz="quarter" idx="14" hasCustomPrompt="1"/>
          </p:nvPr>
        </p:nvSpPr>
        <p:spPr>
          <a:xfrm>
            <a:off x="853440" y="1097280"/>
            <a:ext cx="10526184" cy="4902891"/>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9" name="Slide Number Placeholder 21"/>
          <p:cNvSpPr>
            <a:spLocks noGrp="1"/>
          </p:cNvSpPr>
          <p:nvPr>
            <p:ph type="sldNum" sz="quarter" idx="15"/>
          </p:nvPr>
        </p:nvSpPr>
        <p:spPr>
          <a:xfrm>
            <a:off x="11074401" y="6603789"/>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045660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1" y="624055"/>
            <a:ext cx="10457689"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94" indent="-228594">
              <a:lnSpc>
                <a:spcPct val="100000"/>
              </a:lnSpc>
              <a:spcBef>
                <a:spcPts val="1200"/>
              </a:spcBef>
              <a:defRPr sz="2800" b="1" i="0">
                <a:latin typeface="Gotham Bold" charset="0"/>
                <a:ea typeface="Gotham Bold" charset="0"/>
                <a:cs typeface="Gotham Bold" charset="0"/>
              </a:defRPr>
            </a:lvl1pPr>
            <a:lvl2pPr marL="576248" indent="-233357">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14" indent="-228594">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951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3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4" indent="-228584">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20" indent="-233345">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66" indent="-228584">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1"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1472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1"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94" indent="-228594">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48" indent="-233357">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14" indent="-228594">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91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latin typeface="Arial" panose="020B0604020202020204" pitchFamily="34" charset="0"/>
              <a:cs typeface="Arial" panose="020B0604020202020204" pitchFamily="34" charset="0"/>
            </a:endParaRP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Arial" panose="020B0604020202020204" pitchFamily="34" charset="0"/>
              <a:cs typeface="Arial" panose="020B0604020202020204" pitchFamily="34" charset="0"/>
            </a:endParaRPr>
          </a:p>
        </p:txBody>
      </p:sp>
      <p:sp>
        <p:nvSpPr>
          <p:cNvPr id="6"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8003053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5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1"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94" indent="-228594">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48" indent="-233357">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14" indent="-228594">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2335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1"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94" indent="-228594">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48" indent="-233357">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14" indent="-228594">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5"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3631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45518"/>
            <a:ext cx="12192000" cy="25058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Calibri" panose="020F0502020204030204" pitchFamily="34" charset="0"/>
            </a:endParaRPr>
          </a:p>
        </p:txBody>
      </p:sp>
      <p:sp>
        <p:nvSpPr>
          <p:cNvPr id="15" name="Text Placeholder 13"/>
          <p:cNvSpPr>
            <a:spLocks noGrp="1"/>
          </p:cNvSpPr>
          <p:nvPr>
            <p:ph type="body" sz="quarter" idx="10" hasCustomPrompt="1"/>
          </p:nvPr>
        </p:nvSpPr>
        <p:spPr>
          <a:xfrm>
            <a:off x="545822" y="1911331"/>
            <a:ext cx="6436003" cy="2020824"/>
          </a:xfrm>
          <a:prstGeom prst="rect">
            <a:avLst/>
          </a:prstGeom>
        </p:spPr>
        <p:txBody>
          <a:bodyPr anchor="b">
            <a:noAutofit/>
          </a:bodyPr>
          <a:lstStyle>
            <a:lvl1pPr marL="0" indent="0">
              <a:buNone/>
              <a:defRPr sz="3200" b="1" i="0" baseline="0">
                <a:latin typeface="Calibri" panose="020F0502020204030204" pitchFamily="34" charset="0"/>
                <a:ea typeface="Calibri" panose="020F0502020204030204" pitchFamily="34" charset="0"/>
                <a:cs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545819" y="4046455"/>
            <a:ext cx="6436004" cy="948752"/>
          </a:xfrm>
          <a:prstGeom prst="rect">
            <a:avLst/>
          </a:prstGeom>
        </p:spPr>
        <p:txBody>
          <a:bodyPr anchor="t">
            <a:noAutofit/>
          </a:bodyPr>
          <a:lstStyle>
            <a:lvl1pPr marL="0" indent="0">
              <a:lnSpc>
                <a:spcPct val="100000"/>
              </a:lnSpc>
              <a:spcBef>
                <a:spcPts val="0"/>
              </a:spcBef>
              <a:buNone/>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545819" y="5840067"/>
            <a:ext cx="6436006" cy="488226"/>
          </a:xfrm>
          <a:prstGeom prst="rect">
            <a:avLst/>
          </a:prstGeom>
        </p:spPr>
        <p:txBody>
          <a:bodyPr anchor="b">
            <a:normAutofit/>
          </a:bodyPr>
          <a:lstStyle>
            <a:lvl1pPr marL="0" indent="0" algn="l">
              <a:buNone/>
              <a:defRPr sz="24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Date</a:t>
            </a:r>
          </a:p>
        </p:txBody>
      </p:sp>
      <p:pic>
        <p:nvPicPr>
          <p:cNvPr id="13" name="Picture 12">
            <a:extLst>
              <a:ext uri="{FF2B5EF4-FFF2-40B4-BE49-F238E27FC236}">
                <a16:creationId xmlns:a16="http://schemas.microsoft.com/office/drawing/2014/main" id="{83F3E6E1-B905-463B-BEDE-288D5ECAC5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10" y="-19050"/>
            <a:ext cx="12180590" cy="1648439"/>
          </a:xfrm>
          <a:prstGeom prst="rect">
            <a:avLst/>
          </a:prstGeom>
        </p:spPr>
      </p:pic>
      <p:pic>
        <p:nvPicPr>
          <p:cNvPr id="18" name="Picture 17">
            <a:extLst>
              <a:ext uri="{FF2B5EF4-FFF2-40B4-BE49-F238E27FC236}">
                <a16:creationId xmlns:a16="http://schemas.microsoft.com/office/drawing/2014/main" id="{9427A473-E9CA-47B6-9001-188BFBBB2EA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74705" y="4112422"/>
            <a:ext cx="2800081" cy="2212499"/>
          </a:xfrm>
          <a:prstGeom prst="rect">
            <a:avLst/>
          </a:prstGeom>
        </p:spPr>
      </p:pic>
      <p:pic>
        <p:nvPicPr>
          <p:cNvPr id="19" name="Picture 18">
            <a:extLst>
              <a:ext uri="{FF2B5EF4-FFF2-40B4-BE49-F238E27FC236}">
                <a16:creationId xmlns:a16="http://schemas.microsoft.com/office/drawing/2014/main" id="{87DC6472-A928-4D5C-B99F-771297B8F19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29532" y="1970347"/>
            <a:ext cx="2535797" cy="2058684"/>
          </a:xfrm>
          <a:prstGeom prst="rect">
            <a:avLst/>
          </a:prstGeom>
        </p:spPr>
      </p:pic>
      <p:pic>
        <p:nvPicPr>
          <p:cNvPr id="20" name="Picture 19">
            <a:extLst>
              <a:ext uri="{FF2B5EF4-FFF2-40B4-BE49-F238E27FC236}">
                <a16:creationId xmlns:a16="http://schemas.microsoft.com/office/drawing/2014/main" id="{E54E938A-629A-4DD4-BAAA-11F0422BCC5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181847" y="1923575"/>
            <a:ext cx="2257425" cy="2105456"/>
          </a:xfrm>
          <a:prstGeom prst="rect">
            <a:avLst/>
          </a:prstGeom>
        </p:spPr>
      </p:pic>
      <p:pic>
        <p:nvPicPr>
          <p:cNvPr id="21" name="Picture 20" descr="A picture containing person&#10;&#10;Description automatically generated">
            <a:extLst>
              <a:ext uri="{FF2B5EF4-FFF2-40B4-BE49-F238E27FC236}">
                <a16:creationId xmlns:a16="http://schemas.microsoft.com/office/drawing/2014/main" id="{853FC69C-3131-4477-BD41-48D9234EC06C}"/>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0062721" y="4109407"/>
            <a:ext cx="2002608" cy="2218886"/>
          </a:xfrm>
          <a:prstGeom prst="rect">
            <a:avLst/>
          </a:prstGeom>
        </p:spPr>
      </p:pic>
      <p:sp>
        <p:nvSpPr>
          <p:cNvPr id="28" name="Text Placeholder 15">
            <a:extLst>
              <a:ext uri="{FF2B5EF4-FFF2-40B4-BE49-F238E27FC236}">
                <a16:creationId xmlns:a16="http://schemas.microsoft.com/office/drawing/2014/main" id="{E3F6F042-9887-4216-8912-47324B1D67D9}"/>
              </a:ext>
            </a:extLst>
          </p:cNvPr>
          <p:cNvSpPr>
            <a:spLocks noGrp="1"/>
          </p:cNvSpPr>
          <p:nvPr>
            <p:ph type="body" sz="quarter" idx="13" hasCustomPrompt="1"/>
          </p:nvPr>
        </p:nvSpPr>
        <p:spPr>
          <a:xfrm>
            <a:off x="546901" y="5167678"/>
            <a:ext cx="6436004" cy="655351"/>
          </a:xfrm>
          <a:prstGeom prst="rect">
            <a:avLst/>
          </a:prstGeom>
        </p:spPr>
        <p:txBody>
          <a:bodyPr anchor="b">
            <a:noAutofit/>
          </a:bodyPr>
          <a:lstStyle>
            <a:lvl1pPr marL="0" indent="0" algn="l">
              <a:lnSpc>
                <a:spcPct val="100000"/>
              </a:lnSpc>
              <a:spcBef>
                <a:spcPts val="0"/>
              </a:spcBef>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Presentation Event</a:t>
            </a:r>
          </a:p>
        </p:txBody>
      </p:sp>
      <p:pic>
        <p:nvPicPr>
          <p:cNvPr id="22" name="Picture 21" descr="Text&#10;&#10;Description automatically generated">
            <a:extLst>
              <a:ext uri="{FF2B5EF4-FFF2-40B4-BE49-F238E27FC236}">
                <a16:creationId xmlns:a16="http://schemas.microsoft.com/office/drawing/2014/main" id="{B1F9B442-0828-DA46-BDC2-8047A58C33E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947156" y="85535"/>
            <a:ext cx="4297689" cy="1439268"/>
          </a:xfrm>
          <a:prstGeom prst="rect">
            <a:avLst/>
          </a:prstGeom>
        </p:spPr>
      </p:pic>
    </p:spTree>
    <p:extLst>
      <p:ext uri="{BB962C8B-B14F-4D97-AF65-F5344CB8AC3E}">
        <p14:creationId xmlns:p14="http://schemas.microsoft.com/office/powerpoint/2010/main" val="3965134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45518"/>
            <a:ext cx="12192000" cy="25058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Calibri" panose="020F0502020204030204" pitchFamily="34" charset="0"/>
            </a:endParaRPr>
          </a:p>
        </p:txBody>
      </p:sp>
      <p:sp>
        <p:nvSpPr>
          <p:cNvPr id="15" name="Text Placeholder 13"/>
          <p:cNvSpPr>
            <a:spLocks noGrp="1"/>
          </p:cNvSpPr>
          <p:nvPr>
            <p:ph type="body" sz="quarter" idx="10" hasCustomPrompt="1"/>
          </p:nvPr>
        </p:nvSpPr>
        <p:spPr>
          <a:xfrm>
            <a:off x="545822" y="1844656"/>
            <a:ext cx="6436003" cy="2020824"/>
          </a:xfrm>
          <a:prstGeom prst="rect">
            <a:avLst/>
          </a:prstGeom>
        </p:spPr>
        <p:txBody>
          <a:bodyPr anchor="b">
            <a:noAutofit/>
          </a:bodyPr>
          <a:lstStyle>
            <a:lvl1pPr marL="0" indent="0">
              <a:buNone/>
              <a:defRPr sz="3200" b="1" i="0" baseline="0">
                <a:latin typeface="Calibri" panose="020F0502020204030204" pitchFamily="34" charset="0"/>
                <a:ea typeface="Calibri" panose="020F0502020204030204" pitchFamily="34" charset="0"/>
                <a:cs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545819" y="3979780"/>
            <a:ext cx="6436004" cy="948752"/>
          </a:xfrm>
          <a:prstGeom prst="rect">
            <a:avLst/>
          </a:prstGeom>
        </p:spPr>
        <p:txBody>
          <a:bodyPr anchor="t">
            <a:noAutofit/>
          </a:bodyPr>
          <a:lstStyle>
            <a:lvl1pPr marL="0" indent="0">
              <a:lnSpc>
                <a:spcPct val="100000"/>
              </a:lnSpc>
              <a:spcBef>
                <a:spcPts val="0"/>
              </a:spcBef>
              <a:buNone/>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545819" y="5906742"/>
            <a:ext cx="6436006" cy="488226"/>
          </a:xfrm>
          <a:prstGeom prst="rect">
            <a:avLst/>
          </a:prstGeom>
        </p:spPr>
        <p:txBody>
          <a:bodyPr anchor="b">
            <a:normAutofit/>
          </a:bodyPr>
          <a:lstStyle>
            <a:lvl1pPr marL="0" indent="0" algn="l">
              <a:buNone/>
              <a:defRPr sz="24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Date</a:t>
            </a:r>
          </a:p>
        </p:txBody>
      </p:sp>
      <p:pic>
        <p:nvPicPr>
          <p:cNvPr id="13" name="Picture 12">
            <a:extLst>
              <a:ext uri="{FF2B5EF4-FFF2-40B4-BE49-F238E27FC236}">
                <a16:creationId xmlns:a16="http://schemas.microsoft.com/office/drawing/2014/main" id="{83F3E6E1-B905-463B-BEDE-288D5ECAC5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10" y="-19050"/>
            <a:ext cx="12180590" cy="1648439"/>
          </a:xfrm>
          <a:prstGeom prst="rect">
            <a:avLst/>
          </a:prstGeom>
        </p:spPr>
      </p:pic>
      <p:pic>
        <p:nvPicPr>
          <p:cNvPr id="14" name="Picture 13" descr="Text&#10;&#10;Description automatically generated">
            <a:extLst>
              <a:ext uri="{FF2B5EF4-FFF2-40B4-BE49-F238E27FC236}">
                <a16:creationId xmlns:a16="http://schemas.microsoft.com/office/drawing/2014/main" id="{067C1D65-7743-426E-9989-C1CCB2C940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47156" y="85535"/>
            <a:ext cx="4297689" cy="1439268"/>
          </a:xfrm>
          <a:prstGeom prst="rect">
            <a:avLst/>
          </a:prstGeom>
        </p:spPr>
      </p:pic>
      <p:pic>
        <p:nvPicPr>
          <p:cNvPr id="18" name="Picture 17">
            <a:extLst>
              <a:ext uri="{FF2B5EF4-FFF2-40B4-BE49-F238E27FC236}">
                <a16:creationId xmlns:a16="http://schemas.microsoft.com/office/drawing/2014/main" id="{9427A473-E9CA-47B6-9001-188BFBBB2EA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181847" y="4151209"/>
            <a:ext cx="2770693" cy="2281859"/>
          </a:xfrm>
          <a:prstGeom prst="rect">
            <a:avLst/>
          </a:prstGeom>
        </p:spPr>
      </p:pic>
      <p:pic>
        <p:nvPicPr>
          <p:cNvPr id="19" name="Picture 18">
            <a:extLst>
              <a:ext uri="{FF2B5EF4-FFF2-40B4-BE49-F238E27FC236}">
                <a16:creationId xmlns:a16="http://schemas.microsoft.com/office/drawing/2014/main" id="{87DC6472-A928-4D5C-B99F-771297B8F19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181846" y="1857971"/>
            <a:ext cx="2770693" cy="2188652"/>
          </a:xfrm>
          <a:prstGeom prst="rect">
            <a:avLst/>
          </a:prstGeom>
        </p:spPr>
      </p:pic>
      <p:pic>
        <p:nvPicPr>
          <p:cNvPr id="20" name="Picture 19">
            <a:extLst>
              <a:ext uri="{FF2B5EF4-FFF2-40B4-BE49-F238E27FC236}">
                <a16:creationId xmlns:a16="http://schemas.microsoft.com/office/drawing/2014/main" id="{E54E938A-629A-4DD4-BAAA-11F0422BCC5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0046028" y="1857971"/>
            <a:ext cx="2019302" cy="2249138"/>
          </a:xfrm>
          <a:prstGeom prst="rect">
            <a:avLst/>
          </a:prstGeom>
        </p:spPr>
      </p:pic>
      <p:pic>
        <p:nvPicPr>
          <p:cNvPr id="21" name="Picture 20">
            <a:extLst>
              <a:ext uri="{FF2B5EF4-FFF2-40B4-BE49-F238E27FC236}">
                <a16:creationId xmlns:a16="http://schemas.microsoft.com/office/drawing/2014/main" id="{853FC69C-3131-4477-BD41-48D9234EC06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046028" y="4142514"/>
            <a:ext cx="2019301" cy="2281858"/>
          </a:xfrm>
          <a:prstGeom prst="rect">
            <a:avLst/>
          </a:prstGeom>
        </p:spPr>
      </p:pic>
      <p:sp>
        <p:nvSpPr>
          <p:cNvPr id="28" name="Text Placeholder 15">
            <a:extLst>
              <a:ext uri="{FF2B5EF4-FFF2-40B4-BE49-F238E27FC236}">
                <a16:creationId xmlns:a16="http://schemas.microsoft.com/office/drawing/2014/main" id="{E3F6F042-9887-4216-8912-47324B1D67D9}"/>
              </a:ext>
            </a:extLst>
          </p:cNvPr>
          <p:cNvSpPr>
            <a:spLocks noGrp="1"/>
          </p:cNvSpPr>
          <p:nvPr>
            <p:ph type="body" sz="quarter" idx="13" hasCustomPrompt="1"/>
          </p:nvPr>
        </p:nvSpPr>
        <p:spPr>
          <a:xfrm>
            <a:off x="546901" y="5234353"/>
            <a:ext cx="6436004" cy="655351"/>
          </a:xfrm>
          <a:prstGeom prst="rect">
            <a:avLst/>
          </a:prstGeom>
        </p:spPr>
        <p:txBody>
          <a:bodyPr anchor="b">
            <a:noAutofit/>
          </a:bodyPr>
          <a:lstStyle>
            <a:lvl1pPr marL="0" indent="0" algn="l">
              <a:lnSpc>
                <a:spcPct val="100000"/>
              </a:lnSpc>
              <a:spcBef>
                <a:spcPts val="0"/>
              </a:spcBef>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Presentation Event</a:t>
            </a:r>
          </a:p>
        </p:txBody>
      </p:sp>
    </p:spTree>
    <p:extLst>
      <p:ext uri="{BB962C8B-B14F-4D97-AF65-F5344CB8AC3E}">
        <p14:creationId xmlns:p14="http://schemas.microsoft.com/office/powerpoint/2010/main" val="3963866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45518"/>
            <a:ext cx="12192000" cy="25058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Calibri" panose="020F0502020204030204" pitchFamily="34" charset="0"/>
            </a:endParaRPr>
          </a:p>
        </p:txBody>
      </p:sp>
      <p:sp>
        <p:nvSpPr>
          <p:cNvPr id="15" name="Text Placeholder 13"/>
          <p:cNvSpPr>
            <a:spLocks noGrp="1"/>
          </p:cNvSpPr>
          <p:nvPr>
            <p:ph type="body" sz="quarter" idx="10" hasCustomPrompt="1"/>
          </p:nvPr>
        </p:nvSpPr>
        <p:spPr>
          <a:xfrm>
            <a:off x="545822" y="1844656"/>
            <a:ext cx="6436003" cy="2020824"/>
          </a:xfrm>
          <a:prstGeom prst="rect">
            <a:avLst/>
          </a:prstGeom>
        </p:spPr>
        <p:txBody>
          <a:bodyPr anchor="b">
            <a:noAutofit/>
          </a:bodyPr>
          <a:lstStyle>
            <a:lvl1pPr marL="0" indent="0">
              <a:buNone/>
              <a:defRPr sz="3200" b="1" i="0" baseline="0">
                <a:latin typeface="Calibri" panose="020F0502020204030204" pitchFamily="34" charset="0"/>
                <a:ea typeface="Calibri" panose="020F0502020204030204" pitchFamily="34" charset="0"/>
                <a:cs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545819" y="3979780"/>
            <a:ext cx="6436004" cy="948752"/>
          </a:xfrm>
          <a:prstGeom prst="rect">
            <a:avLst/>
          </a:prstGeom>
        </p:spPr>
        <p:txBody>
          <a:bodyPr anchor="t">
            <a:noAutofit/>
          </a:bodyPr>
          <a:lstStyle>
            <a:lvl1pPr marL="0" indent="0">
              <a:lnSpc>
                <a:spcPct val="100000"/>
              </a:lnSpc>
              <a:spcBef>
                <a:spcPts val="0"/>
              </a:spcBef>
              <a:buNone/>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545819" y="5906742"/>
            <a:ext cx="6436006" cy="488226"/>
          </a:xfrm>
          <a:prstGeom prst="rect">
            <a:avLst/>
          </a:prstGeom>
        </p:spPr>
        <p:txBody>
          <a:bodyPr anchor="b">
            <a:normAutofit/>
          </a:bodyPr>
          <a:lstStyle>
            <a:lvl1pPr marL="0" indent="0" algn="l">
              <a:buNone/>
              <a:defRPr sz="24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Date</a:t>
            </a:r>
          </a:p>
        </p:txBody>
      </p:sp>
      <p:pic>
        <p:nvPicPr>
          <p:cNvPr id="13" name="Picture 12">
            <a:extLst>
              <a:ext uri="{FF2B5EF4-FFF2-40B4-BE49-F238E27FC236}">
                <a16:creationId xmlns:a16="http://schemas.microsoft.com/office/drawing/2014/main" id="{83F3E6E1-B905-463B-BEDE-288D5ECAC5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10" y="-19050"/>
            <a:ext cx="12180590" cy="1648439"/>
          </a:xfrm>
          <a:prstGeom prst="rect">
            <a:avLst/>
          </a:prstGeom>
        </p:spPr>
      </p:pic>
      <p:pic>
        <p:nvPicPr>
          <p:cNvPr id="20" name="Picture 19">
            <a:extLst>
              <a:ext uri="{FF2B5EF4-FFF2-40B4-BE49-F238E27FC236}">
                <a16:creationId xmlns:a16="http://schemas.microsoft.com/office/drawing/2014/main" id="{E54E938A-629A-4DD4-BAAA-11F0422BCC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46028" y="1857971"/>
            <a:ext cx="2019302" cy="2249138"/>
          </a:xfrm>
          <a:prstGeom prst="rect">
            <a:avLst/>
          </a:prstGeom>
        </p:spPr>
      </p:pic>
      <p:sp>
        <p:nvSpPr>
          <p:cNvPr id="28" name="Text Placeholder 15">
            <a:extLst>
              <a:ext uri="{FF2B5EF4-FFF2-40B4-BE49-F238E27FC236}">
                <a16:creationId xmlns:a16="http://schemas.microsoft.com/office/drawing/2014/main" id="{E3F6F042-9887-4216-8912-47324B1D67D9}"/>
              </a:ext>
            </a:extLst>
          </p:cNvPr>
          <p:cNvSpPr>
            <a:spLocks noGrp="1"/>
          </p:cNvSpPr>
          <p:nvPr>
            <p:ph type="body" sz="quarter" idx="13" hasCustomPrompt="1"/>
          </p:nvPr>
        </p:nvSpPr>
        <p:spPr>
          <a:xfrm>
            <a:off x="546901" y="5234353"/>
            <a:ext cx="6436004" cy="655351"/>
          </a:xfrm>
          <a:prstGeom prst="rect">
            <a:avLst/>
          </a:prstGeom>
        </p:spPr>
        <p:txBody>
          <a:bodyPr anchor="b">
            <a:noAutofit/>
          </a:bodyPr>
          <a:lstStyle>
            <a:lvl1pPr marL="0" indent="0" algn="l">
              <a:lnSpc>
                <a:spcPct val="100000"/>
              </a:lnSpc>
              <a:spcBef>
                <a:spcPts val="0"/>
              </a:spcBef>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Presentation Event</a:t>
            </a:r>
          </a:p>
        </p:txBody>
      </p:sp>
      <p:grpSp>
        <p:nvGrpSpPr>
          <p:cNvPr id="6" name="Group 5">
            <a:extLst>
              <a:ext uri="{FF2B5EF4-FFF2-40B4-BE49-F238E27FC236}">
                <a16:creationId xmlns:a16="http://schemas.microsoft.com/office/drawing/2014/main" id="{3F6811C2-9561-3FAB-B506-63487622F8D9}"/>
              </a:ext>
            </a:extLst>
          </p:cNvPr>
          <p:cNvGrpSpPr/>
          <p:nvPr userDrawn="1"/>
        </p:nvGrpSpPr>
        <p:grpSpPr>
          <a:xfrm>
            <a:off x="3541374" y="90775"/>
            <a:ext cx="5109251" cy="1448060"/>
            <a:chOff x="3879542" y="76743"/>
            <a:chExt cx="5109251" cy="1448060"/>
          </a:xfrm>
        </p:grpSpPr>
        <p:pic>
          <p:nvPicPr>
            <p:cNvPr id="14" name="Picture 13" descr="Text&#10;&#10;Description automatically generated">
              <a:extLst>
                <a:ext uri="{FF2B5EF4-FFF2-40B4-BE49-F238E27FC236}">
                  <a16:creationId xmlns:a16="http://schemas.microsoft.com/office/drawing/2014/main" id="{067C1D65-7743-426E-9989-C1CCB2C940F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573" r="65837"/>
            <a:stretch/>
          </p:blipFill>
          <p:spPr>
            <a:xfrm>
              <a:off x="3879542" y="85535"/>
              <a:ext cx="1535837" cy="1439268"/>
            </a:xfrm>
            <a:prstGeom prst="rect">
              <a:avLst/>
            </a:prstGeom>
          </p:spPr>
        </p:pic>
        <p:pic>
          <p:nvPicPr>
            <p:cNvPr id="5" name="Picture 4" descr="Text&#10;&#10;Description automatically generated">
              <a:extLst>
                <a:ext uri="{FF2B5EF4-FFF2-40B4-BE49-F238E27FC236}">
                  <a16:creationId xmlns:a16="http://schemas.microsoft.com/office/drawing/2014/main" id="{414A560D-D521-152C-2509-7C2FE2843D2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3646" r="4736" b="39326"/>
            <a:stretch/>
          </p:blipFill>
          <p:spPr>
            <a:xfrm>
              <a:off x="5452584" y="76743"/>
              <a:ext cx="3536209" cy="1166131"/>
            </a:xfrm>
            <a:prstGeom prst="rect">
              <a:avLst/>
            </a:prstGeom>
          </p:spPr>
        </p:pic>
      </p:grpSp>
      <p:pic>
        <p:nvPicPr>
          <p:cNvPr id="2" name="Picture 1">
            <a:extLst>
              <a:ext uri="{FF2B5EF4-FFF2-40B4-BE49-F238E27FC236}">
                <a16:creationId xmlns:a16="http://schemas.microsoft.com/office/drawing/2014/main" id="{CED64290-A1EB-6EA0-3E7A-9B01B89E370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0522" t="1748" r="7331" b="-1748"/>
          <a:stretch/>
        </p:blipFill>
        <p:spPr>
          <a:xfrm>
            <a:off x="7181846" y="4133895"/>
            <a:ext cx="2770693" cy="2249138"/>
          </a:xfrm>
          <a:prstGeom prst="rect">
            <a:avLst/>
          </a:prstGeom>
        </p:spPr>
      </p:pic>
      <p:pic>
        <p:nvPicPr>
          <p:cNvPr id="4" name="Picture 3">
            <a:extLst>
              <a:ext uri="{FF2B5EF4-FFF2-40B4-BE49-F238E27FC236}">
                <a16:creationId xmlns:a16="http://schemas.microsoft.com/office/drawing/2014/main" id="{B453632C-750D-E05F-0AB0-CF1240183DC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6619" t="-44" r="1695" b="44"/>
          <a:stretch/>
        </p:blipFill>
        <p:spPr>
          <a:xfrm>
            <a:off x="7181846" y="1869817"/>
            <a:ext cx="2770693" cy="2188651"/>
          </a:xfrm>
          <a:prstGeom prst="rect">
            <a:avLst/>
          </a:prstGeom>
        </p:spPr>
      </p:pic>
      <p:pic>
        <p:nvPicPr>
          <p:cNvPr id="7" name="Picture 6" descr="A couple of women sitting on a couch looking at a tablet&#10;&#10;Description automatically generated with medium confidence">
            <a:extLst>
              <a:ext uri="{FF2B5EF4-FFF2-40B4-BE49-F238E27FC236}">
                <a16:creationId xmlns:a16="http://schemas.microsoft.com/office/drawing/2014/main" id="{3F88B440-1026-6E02-3558-99361B4858E3}"/>
              </a:ext>
            </a:extLst>
          </p:cNvPr>
          <p:cNvPicPr>
            <a:picLocks noChangeAspect="1"/>
          </p:cNvPicPr>
          <p:nvPr userDrawn="1"/>
        </p:nvPicPr>
        <p:blipFill rotWithShape="1">
          <a:blip r:embed="rId7"/>
          <a:srcRect l="26605" t="1127" r="22544" b="841"/>
          <a:stretch/>
        </p:blipFill>
        <p:spPr>
          <a:xfrm>
            <a:off x="10046027" y="4140027"/>
            <a:ext cx="2019303" cy="2188651"/>
          </a:xfrm>
          <a:prstGeom prst="rect">
            <a:avLst/>
          </a:prstGeom>
        </p:spPr>
      </p:pic>
    </p:spTree>
    <p:extLst>
      <p:ext uri="{BB962C8B-B14F-4D97-AF65-F5344CB8AC3E}">
        <p14:creationId xmlns:p14="http://schemas.microsoft.com/office/powerpoint/2010/main" val="5456157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388824"/>
            <a:ext cx="12192000" cy="4882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Calibri" panose="020F0502020204030204" pitchFamily="34" charset="0"/>
            </a:endParaRPr>
          </a:p>
        </p:txBody>
      </p:sp>
      <p:sp>
        <p:nvSpPr>
          <p:cNvPr id="14" name="Rectangle 13"/>
          <p:cNvSpPr/>
          <p:nvPr userDrawn="1"/>
        </p:nvSpPr>
        <p:spPr>
          <a:xfrm>
            <a:off x="0" y="-72340"/>
            <a:ext cx="12192000" cy="4882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Calibri" panose="020F050202020403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80853D22-ABF9-4D82-9EBE-6B7824DBFE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871" y="1621529"/>
            <a:ext cx="4649929" cy="3614943"/>
          </a:xfrm>
          <a:prstGeom prst="rect">
            <a:avLst/>
          </a:prstGeom>
        </p:spPr>
      </p:pic>
      <p:sp>
        <p:nvSpPr>
          <p:cNvPr id="10" name="Text Placeholder 13">
            <a:extLst>
              <a:ext uri="{FF2B5EF4-FFF2-40B4-BE49-F238E27FC236}">
                <a16:creationId xmlns:a16="http://schemas.microsoft.com/office/drawing/2014/main" id="{0A706509-3642-46EB-BA96-37975D6B9215}"/>
              </a:ext>
            </a:extLst>
          </p:cNvPr>
          <p:cNvSpPr>
            <a:spLocks noGrp="1"/>
          </p:cNvSpPr>
          <p:nvPr>
            <p:ph type="body" sz="quarter" idx="10" hasCustomPrompt="1"/>
          </p:nvPr>
        </p:nvSpPr>
        <p:spPr>
          <a:xfrm>
            <a:off x="5232122" y="1554528"/>
            <a:ext cx="6436003" cy="2020824"/>
          </a:xfrm>
          <a:prstGeom prst="rect">
            <a:avLst/>
          </a:prstGeom>
        </p:spPr>
        <p:txBody>
          <a:bodyPr anchor="b">
            <a:noAutofit/>
          </a:bodyPr>
          <a:lstStyle>
            <a:lvl1pPr marL="0" indent="0">
              <a:buNone/>
              <a:defRPr sz="3200" b="1" i="0" baseline="0">
                <a:latin typeface="Calibri" panose="020F0502020204030204" pitchFamily="34" charset="0"/>
                <a:ea typeface="Calibri" panose="020F0502020204030204" pitchFamily="34" charset="0"/>
                <a:cs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2" name="Text Placeholder 15">
            <a:extLst>
              <a:ext uri="{FF2B5EF4-FFF2-40B4-BE49-F238E27FC236}">
                <a16:creationId xmlns:a16="http://schemas.microsoft.com/office/drawing/2014/main" id="{92D859E9-0E57-423F-8B06-863754B1AFE3}"/>
              </a:ext>
            </a:extLst>
          </p:cNvPr>
          <p:cNvSpPr>
            <a:spLocks noGrp="1"/>
          </p:cNvSpPr>
          <p:nvPr>
            <p:ph type="body" sz="quarter" idx="11" hasCustomPrompt="1"/>
          </p:nvPr>
        </p:nvSpPr>
        <p:spPr>
          <a:xfrm>
            <a:off x="5232119" y="3689652"/>
            <a:ext cx="6436004" cy="948752"/>
          </a:xfrm>
          <a:prstGeom prst="rect">
            <a:avLst/>
          </a:prstGeom>
        </p:spPr>
        <p:txBody>
          <a:bodyPr anchor="t">
            <a:noAutofit/>
          </a:bodyPr>
          <a:lstStyle>
            <a:lvl1pPr marL="0" indent="0">
              <a:lnSpc>
                <a:spcPct val="100000"/>
              </a:lnSpc>
              <a:spcBef>
                <a:spcPts val="0"/>
              </a:spcBef>
              <a:buNone/>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Presenter Name and Title</a:t>
            </a:r>
          </a:p>
        </p:txBody>
      </p:sp>
      <p:sp>
        <p:nvSpPr>
          <p:cNvPr id="13" name="Text Placeholder 17">
            <a:extLst>
              <a:ext uri="{FF2B5EF4-FFF2-40B4-BE49-F238E27FC236}">
                <a16:creationId xmlns:a16="http://schemas.microsoft.com/office/drawing/2014/main" id="{6B090962-4C0B-445C-9387-58CDC2FED9F9}"/>
              </a:ext>
            </a:extLst>
          </p:cNvPr>
          <p:cNvSpPr>
            <a:spLocks noGrp="1"/>
          </p:cNvSpPr>
          <p:nvPr>
            <p:ph type="body" sz="quarter" idx="12" hasCustomPrompt="1"/>
          </p:nvPr>
        </p:nvSpPr>
        <p:spPr>
          <a:xfrm>
            <a:off x="5232119" y="5759489"/>
            <a:ext cx="6436006" cy="488226"/>
          </a:xfrm>
          <a:prstGeom prst="rect">
            <a:avLst/>
          </a:prstGeom>
        </p:spPr>
        <p:txBody>
          <a:bodyPr anchor="b">
            <a:normAutofit/>
          </a:bodyPr>
          <a:lstStyle>
            <a:lvl1pPr marL="0" indent="0" algn="l">
              <a:buNone/>
              <a:defRPr sz="24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Date</a:t>
            </a:r>
          </a:p>
        </p:txBody>
      </p:sp>
      <p:sp>
        <p:nvSpPr>
          <p:cNvPr id="18" name="Text Placeholder 15">
            <a:extLst>
              <a:ext uri="{FF2B5EF4-FFF2-40B4-BE49-F238E27FC236}">
                <a16:creationId xmlns:a16="http://schemas.microsoft.com/office/drawing/2014/main" id="{CBA877D4-2EC2-4BAD-BB6D-4002A8B3687A}"/>
              </a:ext>
            </a:extLst>
          </p:cNvPr>
          <p:cNvSpPr>
            <a:spLocks noGrp="1"/>
          </p:cNvSpPr>
          <p:nvPr>
            <p:ph type="body" sz="quarter" idx="13" hasCustomPrompt="1"/>
          </p:nvPr>
        </p:nvSpPr>
        <p:spPr>
          <a:xfrm>
            <a:off x="5233201" y="5087100"/>
            <a:ext cx="6436004" cy="655351"/>
          </a:xfrm>
          <a:prstGeom prst="rect">
            <a:avLst/>
          </a:prstGeom>
        </p:spPr>
        <p:txBody>
          <a:bodyPr anchor="b">
            <a:noAutofit/>
          </a:bodyPr>
          <a:lstStyle>
            <a:lvl1pPr marL="0" indent="0" algn="l">
              <a:lnSpc>
                <a:spcPct val="100000"/>
              </a:lnSpc>
              <a:spcBef>
                <a:spcPts val="0"/>
              </a:spcBef>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Presentation Event</a:t>
            </a:r>
          </a:p>
        </p:txBody>
      </p:sp>
    </p:spTree>
    <p:extLst>
      <p:ext uri="{BB962C8B-B14F-4D97-AF65-F5344CB8AC3E}">
        <p14:creationId xmlns:p14="http://schemas.microsoft.com/office/powerpoint/2010/main" val="9938533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72340"/>
            <a:ext cx="12192000" cy="4882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Calibri" panose="020F0502020204030204" pitchFamily="34" charset="0"/>
            </a:endParaRPr>
          </a:p>
        </p:txBody>
      </p:sp>
      <p:sp>
        <p:nvSpPr>
          <p:cNvPr id="11" name="Rectangle 10"/>
          <p:cNvSpPr/>
          <p:nvPr userDrawn="1"/>
        </p:nvSpPr>
        <p:spPr>
          <a:xfrm>
            <a:off x="0" y="6442115"/>
            <a:ext cx="12192000" cy="4349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Calibri" panose="020F0502020204030204" pitchFamily="34" charset="0"/>
            </a:endParaRPr>
          </a:p>
        </p:txBody>
      </p:sp>
      <p:pic>
        <p:nvPicPr>
          <p:cNvPr id="8" name="Picture 7">
            <a:extLst>
              <a:ext uri="{FF2B5EF4-FFF2-40B4-BE49-F238E27FC236}">
                <a16:creationId xmlns:a16="http://schemas.microsoft.com/office/drawing/2014/main" id="{762B7DC9-5E87-47E5-A7EC-7F1D2DEF9BB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4128" y="1621529"/>
            <a:ext cx="4555415" cy="3614943"/>
          </a:xfrm>
          <a:prstGeom prst="rect">
            <a:avLst/>
          </a:prstGeom>
        </p:spPr>
      </p:pic>
      <p:sp>
        <p:nvSpPr>
          <p:cNvPr id="9" name="Text Placeholder 13">
            <a:extLst>
              <a:ext uri="{FF2B5EF4-FFF2-40B4-BE49-F238E27FC236}">
                <a16:creationId xmlns:a16="http://schemas.microsoft.com/office/drawing/2014/main" id="{E1DC24B6-9655-4E00-A2C1-29C7503C173F}"/>
              </a:ext>
            </a:extLst>
          </p:cNvPr>
          <p:cNvSpPr>
            <a:spLocks noGrp="1"/>
          </p:cNvSpPr>
          <p:nvPr>
            <p:ph type="body" sz="quarter" idx="10" hasCustomPrompt="1"/>
          </p:nvPr>
        </p:nvSpPr>
        <p:spPr>
          <a:xfrm>
            <a:off x="5232122" y="1554528"/>
            <a:ext cx="6436003" cy="2020824"/>
          </a:xfrm>
          <a:prstGeom prst="rect">
            <a:avLst/>
          </a:prstGeom>
        </p:spPr>
        <p:txBody>
          <a:bodyPr anchor="b">
            <a:noAutofit/>
          </a:bodyPr>
          <a:lstStyle>
            <a:lvl1pPr marL="0" indent="0">
              <a:buNone/>
              <a:defRPr sz="3200" b="1" i="0" baseline="0">
                <a:latin typeface="Calibri" panose="020F0502020204030204" pitchFamily="34" charset="0"/>
                <a:ea typeface="Calibri" panose="020F0502020204030204" pitchFamily="34" charset="0"/>
                <a:cs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3" name="Text Placeholder 15">
            <a:extLst>
              <a:ext uri="{FF2B5EF4-FFF2-40B4-BE49-F238E27FC236}">
                <a16:creationId xmlns:a16="http://schemas.microsoft.com/office/drawing/2014/main" id="{E49021E6-AD47-4468-80A4-55708ED56727}"/>
              </a:ext>
            </a:extLst>
          </p:cNvPr>
          <p:cNvSpPr>
            <a:spLocks noGrp="1"/>
          </p:cNvSpPr>
          <p:nvPr>
            <p:ph type="body" sz="quarter" idx="11" hasCustomPrompt="1"/>
          </p:nvPr>
        </p:nvSpPr>
        <p:spPr>
          <a:xfrm>
            <a:off x="5232119" y="3689652"/>
            <a:ext cx="6436004" cy="948752"/>
          </a:xfrm>
          <a:prstGeom prst="rect">
            <a:avLst/>
          </a:prstGeom>
        </p:spPr>
        <p:txBody>
          <a:bodyPr anchor="t">
            <a:noAutofit/>
          </a:bodyPr>
          <a:lstStyle>
            <a:lvl1pPr marL="0" indent="0">
              <a:lnSpc>
                <a:spcPct val="100000"/>
              </a:lnSpc>
              <a:spcBef>
                <a:spcPts val="0"/>
              </a:spcBef>
              <a:buNone/>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Presenter Name and Title</a:t>
            </a:r>
          </a:p>
        </p:txBody>
      </p:sp>
      <p:sp>
        <p:nvSpPr>
          <p:cNvPr id="14" name="Text Placeholder 17">
            <a:extLst>
              <a:ext uri="{FF2B5EF4-FFF2-40B4-BE49-F238E27FC236}">
                <a16:creationId xmlns:a16="http://schemas.microsoft.com/office/drawing/2014/main" id="{BA201667-7B67-457E-A0D9-A3B8C4F05DCB}"/>
              </a:ext>
            </a:extLst>
          </p:cNvPr>
          <p:cNvSpPr>
            <a:spLocks noGrp="1"/>
          </p:cNvSpPr>
          <p:nvPr>
            <p:ph type="body" sz="quarter" idx="12" hasCustomPrompt="1"/>
          </p:nvPr>
        </p:nvSpPr>
        <p:spPr>
          <a:xfrm>
            <a:off x="5232119" y="5759489"/>
            <a:ext cx="6436006" cy="488226"/>
          </a:xfrm>
          <a:prstGeom prst="rect">
            <a:avLst/>
          </a:prstGeom>
        </p:spPr>
        <p:txBody>
          <a:bodyPr anchor="b">
            <a:normAutofit/>
          </a:bodyPr>
          <a:lstStyle>
            <a:lvl1pPr marL="0" indent="0" algn="l">
              <a:buNone/>
              <a:defRPr sz="24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Date</a:t>
            </a:r>
          </a:p>
        </p:txBody>
      </p:sp>
      <p:sp>
        <p:nvSpPr>
          <p:cNvPr id="18" name="Text Placeholder 15">
            <a:extLst>
              <a:ext uri="{FF2B5EF4-FFF2-40B4-BE49-F238E27FC236}">
                <a16:creationId xmlns:a16="http://schemas.microsoft.com/office/drawing/2014/main" id="{A9F48DEA-1885-4F5D-A9B2-F5E618F69EA5}"/>
              </a:ext>
            </a:extLst>
          </p:cNvPr>
          <p:cNvSpPr>
            <a:spLocks noGrp="1"/>
          </p:cNvSpPr>
          <p:nvPr>
            <p:ph type="body" sz="quarter" idx="13" hasCustomPrompt="1"/>
          </p:nvPr>
        </p:nvSpPr>
        <p:spPr>
          <a:xfrm>
            <a:off x="5233201" y="5087100"/>
            <a:ext cx="6436004" cy="655351"/>
          </a:xfrm>
          <a:prstGeom prst="rect">
            <a:avLst/>
          </a:prstGeom>
        </p:spPr>
        <p:txBody>
          <a:bodyPr anchor="b">
            <a:noAutofit/>
          </a:bodyPr>
          <a:lstStyle>
            <a:lvl1pPr marL="0" indent="0" algn="l">
              <a:lnSpc>
                <a:spcPct val="100000"/>
              </a:lnSpc>
              <a:spcBef>
                <a:spcPts val="0"/>
              </a:spcBef>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Presentation Event</a:t>
            </a:r>
          </a:p>
        </p:txBody>
      </p:sp>
    </p:spTree>
    <p:extLst>
      <p:ext uri="{BB962C8B-B14F-4D97-AF65-F5344CB8AC3E}">
        <p14:creationId xmlns:p14="http://schemas.microsoft.com/office/powerpoint/2010/main" val="30017160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585" y="533800"/>
            <a:ext cx="11226165" cy="548640"/>
          </a:xfrm>
          <a:prstGeom prst="rect">
            <a:avLst/>
          </a:prstGeom>
        </p:spPr>
        <p:txBody>
          <a:bodyPr anchor="t">
            <a:noAutofit/>
          </a:bodyPr>
          <a:lstStyle>
            <a:lvl1pPr algn="l">
              <a:defRPr sz="32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sp>
        <p:nvSpPr>
          <p:cNvPr id="4" name="Text Placeholder 3"/>
          <p:cNvSpPr>
            <a:spLocks noGrp="1"/>
          </p:cNvSpPr>
          <p:nvPr>
            <p:ph type="body" sz="quarter" idx="10" hasCustomPrompt="1"/>
          </p:nvPr>
        </p:nvSpPr>
        <p:spPr>
          <a:xfrm>
            <a:off x="489585" y="1248335"/>
            <a:ext cx="11226165" cy="4994773"/>
          </a:xfrm>
          <a:prstGeom prst="rect">
            <a:avLst/>
          </a:prstGeom>
        </p:spPr>
        <p:txBody>
          <a:bodyPr>
            <a:noAutofit/>
          </a:bodyPr>
          <a:lstStyle>
            <a:lvl1pPr marL="228600" indent="-228600">
              <a:lnSpc>
                <a:spcPct val="100000"/>
              </a:lnSpc>
              <a:spcBef>
                <a:spcPts val="1200"/>
              </a:spcBef>
              <a:defRPr sz="2800" b="1" i="0">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0" i="0">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buFont typeface="Courier New" panose="02070309020205020404" pitchFamily="49" charset="0"/>
              <a:buChar char="o"/>
              <a:defRPr sz="2000" b="0" i="0">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86833" y="6262158"/>
            <a:ext cx="11226165" cy="330200"/>
          </a:xfrm>
          <a:prstGeom prst="rect">
            <a:avLst/>
          </a:prstGeom>
        </p:spPr>
        <p:txBody>
          <a:bodyPr anchor="b">
            <a:noAutofit/>
          </a:bodyPr>
          <a:lstStyle>
            <a:lvl1pPr marL="0" indent="0">
              <a:lnSpc>
                <a:spcPct val="100000"/>
              </a:lnSpc>
              <a:spcBef>
                <a:spcPts val="0"/>
              </a:spcBef>
              <a:buNone/>
              <a:defRPr sz="12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6" name="Rectangle 5">
            <a:extLst>
              <a:ext uri="{FF2B5EF4-FFF2-40B4-BE49-F238E27FC236}">
                <a16:creationId xmlns:a16="http://schemas.microsoft.com/office/drawing/2014/main" id="{6F876CD9-37CE-4548-A607-0824EC3F1CD7}"/>
              </a:ext>
            </a:extLst>
          </p:cNvPr>
          <p:cNvSpPr/>
          <p:nvPr userDrawn="1"/>
        </p:nvSpPr>
        <p:spPr>
          <a:xfrm>
            <a:off x="0" y="-8876"/>
            <a:ext cx="12192000" cy="53966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cxnSp>
        <p:nvCxnSpPr>
          <p:cNvPr id="7" name="Straight Connector 6">
            <a:extLst>
              <a:ext uri="{FF2B5EF4-FFF2-40B4-BE49-F238E27FC236}">
                <a16:creationId xmlns:a16="http://schemas.microsoft.com/office/drawing/2014/main" id="{EE51F8C8-BE20-4207-8450-E53AC74C8D91}"/>
              </a:ext>
            </a:extLst>
          </p:cNvPr>
          <p:cNvCxnSpPr/>
          <p:nvPr userDrawn="1"/>
        </p:nvCxnSpPr>
        <p:spPr>
          <a:xfrm>
            <a:off x="0" y="6564431"/>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651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585" y="471654"/>
            <a:ext cx="11226165" cy="548640"/>
          </a:xfrm>
          <a:prstGeom prst="rect">
            <a:avLst/>
          </a:prstGeom>
        </p:spPr>
        <p:txBody>
          <a:bodyPr anchor="t">
            <a:noAutofit/>
          </a:bodyPr>
          <a:lstStyle>
            <a:lvl1pPr algn="l">
              <a:defRPr sz="32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sp>
        <p:nvSpPr>
          <p:cNvPr id="4" name="Text Placeholder 3"/>
          <p:cNvSpPr>
            <a:spLocks noGrp="1"/>
          </p:cNvSpPr>
          <p:nvPr>
            <p:ph type="body" sz="quarter" idx="10" hasCustomPrompt="1"/>
          </p:nvPr>
        </p:nvSpPr>
        <p:spPr>
          <a:xfrm>
            <a:off x="489585" y="1248335"/>
            <a:ext cx="11226165" cy="4994773"/>
          </a:xfrm>
          <a:prstGeom prst="rect">
            <a:avLst/>
          </a:prstGeom>
        </p:spPr>
        <p:txBody>
          <a:bodyPr>
            <a:noAutofit/>
          </a:bodyPr>
          <a:lstStyle>
            <a:lvl1pPr marL="228600" indent="-228600">
              <a:lnSpc>
                <a:spcPct val="100000"/>
              </a:lnSpc>
              <a:spcBef>
                <a:spcPts val="1200"/>
              </a:spcBef>
              <a:defRPr sz="2800" b="1" i="0">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0" i="0">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buFont typeface="Courier New" panose="02070309020205020404" pitchFamily="49" charset="0"/>
              <a:buChar char="o"/>
              <a:defRPr sz="2000" b="0" i="0">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86833" y="6262158"/>
            <a:ext cx="11226165" cy="330200"/>
          </a:xfrm>
          <a:prstGeom prst="rect">
            <a:avLst/>
          </a:prstGeom>
        </p:spPr>
        <p:txBody>
          <a:bodyPr anchor="b">
            <a:noAutofit/>
          </a:bodyPr>
          <a:lstStyle>
            <a:lvl1pPr marL="0" indent="0">
              <a:lnSpc>
                <a:spcPct val="100000"/>
              </a:lnSpc>
              <a:spcBef>
                <a:spcPts val="0"/>
              </a:spcBef>
              <a:buNone/>
              <a:defRPr sz="12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Tree>
    <p:extLst>
      <p:ext uri="{BB962C8B-B14F-4D97-AF65-F5344CB8AC3E}">
        <p14:creationId xmlns:p14="http://schemas.microsoft.com/office/powerpoint/2010/main" val="26022123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ent Slide - Bullets&amp;Tabl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489584" y="2548467"/>
            <a:ext cx="11226165" cy="3694230"/>
          </a:xfrm>
          <a:prstGeom prst="rect">
            <a:avLst/>
          </a:prstGeom>
        </p:spPr>
        <p:txBody>
          <a:bodyPr/>
          <a:lstStyle>
            <a:lvl1pPr marL="0" indent="0" algn="ctr">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or chart</a:t>
            </a:r>
          </a:p>
        </p:txBody>
      </p:sp>
      <p:sp>
        <p:nvSpPr>
          <p:cNvPr id="9" name="Title 1">
            <a:extLst>
              <a:ext uri="{FF2B5EF4-FFF2-40B4-BE49-F238E27FC236}">
                <a16:creationId xmlns:a16="http://schemas.microsoft.com/office/drawing/2014/main" id="{28B5C9EA-DD44-4FF4-A555-E96E0064FE2C}"/>
              </a:ext>
            </a:extLst>
          </p:cNvPr>
          <p:cNvSpPr>
            <a:spLocks noGrp="1"/>
          </p:cNvSpPr>
          <p:nvPr>
            <p:ph type="title" hasCustomPrompt="1"/>
          </p:nvPr>
        </p:nvSpPr>
        <p:spPr>
          <a:xfrm>
            <a:off x="489585" y="551556"/>
            <a:ext cx="11226165" cy="548640"/>
          </a:xfrm>
          <a:prstGeom prst="rect">
            <a:avLst/>
          </a:prstGeom>
        </p:spPr>
        <p:txBody>
          <a:bodyPr anchor="t">
            <a:noAutofit/>
          </a:bodyPr>
          <a:lstStyle>
            <a:lvl1pPr algn="l">
              <a:defRPr sz="32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sp>
        <p:nvSpPr>
          <p:cNvPr id="10" name="Text Placeholder 3">
            <a:extLst>
              <a:ext uri="{FF2B5EF4-FFF2-40B4-BE49-F238E27FC236}">
                <a16:creationId xmlns:a16="http://schemas.microsoft.com/office/drawing/2014/main" id="{B0F6661D-7845-40C1-82A8-63B39AC24262}"/>
              </a:ext>
            </a:extLst>
          </p:cNvPr>
          <p:cNvSpPr>
            <a:spLocks noGrp="1"/>
          </p:cNvSpPr>
          <p:nvPr>
            <p:ph type="body" sz="quarter" idx="10" hasCustomPrompt="1"/>
          </p:nvPr>
        </p:nvSpPr>
        <p:spPr>
          <a:xfrm>
            <a:off x="489585" y="1248336"/>
            <a:ext cx="11226165" cy="1280670"/>
          </a:xfrm>
          <a:prstGeom prst="rect">
            <a:avLst/>
          </a:prstGeom>
        </p:spPr>
        <p:txBody>
          <a:bodyPr>
            <a:noAutofit/>
          </a:bodyPr>
          <a:lstStyle>
            <a:lvl1pPr marL="228600" indent="-228600">
              <a:lnSpc>
                <a:spcPct val="100000"/>
              </a:lnSpc>
              <a:spcBef>
                <a:spcPts val="1200"/>
              </a:spcBef>
              <a:defRPr sz="2400" b="1" i="0">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000" b="0" i="0">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buFont typeface="Courier New" panose="02070309020205020404" pitchFamily="49" charset="0"/>
              <a:buChar char="o"/>
              <a:defRPr sz="1800" b="0" i="0">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1" name="Text Placeholder 4">
            <a:extLst>
              <a:ext uri="{FF2B5EF4-FFF2-40B4-BE49-F238E27FC236}">
                <a16:creationId xmlns:a16="http://schemas.microsoft.com/office/drawing/2014/main" id="{441E6B4D-03F9-4D44-80BE-73F7070DEC7C}"/>
              </a:ext>
            </a:extLst>
          </p:cNvPr>
          <p:cNvSpPr>
            <a:spLocks noGrp="1"/>
          </p:cNvSpPr>
          <p:nvPr>
            <p:ph type="body" sz="quarter" idx="11" hasCustomPrompt="1"/>
          </p:nvPr>
        </p:nvSpPr>
        <p:spPr>
          <a:xfrm>
            <a:off x="486833" y="6262158"/>
            <a:ext cx="11226165" cy="330200"/>
          </a:xfrm>
          <a:prstGeom prst="rect">
            <a:avLst/>
          </a:prstGeom>
        </p:spPr>
        <p:txBody>
          <a:bodyPr anchor="b">
            <a:noAutofit/>
          </a:bodyPr>
          <a:lstStyle>
            <a:lvl1pPr marL="0" indent="0">
              <a:lnSpc>
                <a:spcPct val="100000"/>
              </a:lnSpc>
              <a:spcBef>
                <a:spcPts val="0"/>
              </a:spcBef>
              <a:buNone/>
              <a:defRPr sz="12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6" name="Rectangle 5">
            <a:extLst>
              <a:ext uri="{FF2B5EF4-FFF2-40B4-BE49-F238E27FC236}">
                <a16:creationId xmlns:a16="http://schemas.microsoft.com/office/drawing/2014/main" id="{7CBECB98-CAB7-428B-B60F-4FB913FC24FA}"/>
              </a:ext>
            </a:extLst>
          </p:cNvPr>
          <p:cNvSpPr/>
          <p:nvPr userDrawn="1"/>
        </p:nvSpPr>
        <p:spPr>
          <a:xfrm>
            <a:off x="0" y="1"/>
            <a:ext cx="12192000" cy="53966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cxnSp>
        <p:nvCxnSpPr>
          <p:cNvPr id="7" name="Straight Connector 6">
            <a:extLst>
              <a:ext uri="{FF2B5EF4-FFF2-40B4-BE49-F238E27FC236}">
                <a16:creationId xmlns:a16="http://schemas.microsoft.com/office/drawing/2014/main" id="{4682E591-BDFC-42B5-BC2A-889A21EFF460}"/>
              </a:ext>
            </a:extLst>
          </p:cNvPr>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95B9F6-0A63-455D-BF47-8A92A086F61C}"/>
              </a:ext>
            </a:extLst>
          </p:cNvPr>
          <p:cNvSpPr/>
          <p:nvPr userDrawn="1"/>
        </p:nvSpPr>
        <p:spPr>
          <a:xfrm>
            <a:off x="0" y="-8876"/>
            <a:ext cx="12192000" cy="53966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cxnSp>
        <p:nvCxnSpPr>
          <p:cNvPr id="13" name="Straight Connector 12">
            <a:extLst>
              <a:ext uri="{FF2B5EF4-FFF2-40B4-BE49-F238E27FC236}">
                <a16:creationId xmlns:a16="http://schemas.microsoft.com/office/drawing/2014/main" id="{B8F3F6A4-D9A6-4471-9C9D-ED1E92FC1CC6}"/>
              </a:ext>
            </a:extLst>
          </p:cNvPr>
          <p:cNvCxnSpPr/>
          <p:nvPr userDrawn="1"/>
        </p:nvCxnSpPr>
        <p:spPr>
          <a:xfrm>
            <a:off x="0" y="6564431"/>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36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0FC8-303E-2C81-A820-D799EF622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197365-C8FC-BABC-C9A2-0956502E3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10A5D-6939-C1E2-2D54-7AE3A8DA184B}"/>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F76880AF-AC56-6022-19DD-CCBBE6974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C6A87-14E7-BD98-727B-8BDF04EF244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41083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Content Slide - Bullets&amp;Tabl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489584" y="2548467"/>
            <a:ext cx="11226165" cy="3694230"/>
          </a:xfrm>
          <a:prstGeom prst="rect">
            <a:avLst/>
          </a:prstGeom>
        </p:spPr>
        <p:txBody>
          <a:bodyPr/>
          <a:lstStyle>
            <a:lvl1pPr marL="0" indent="0" algn="ctr">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or chart</a:t>
            </a:r>
          </a:p>
        </p:txBody>
      </p:sp>
      <p:sp>
        <p:nvSpPr>
          <p:cNvPr id="9" name="Title 1">
            <a:extLst>
              <a:ext uri="{FF2B5EF4-FFF2-40B4-BE49-F238E27FC236}">
                <a16:creationId xmlns:a16="http://schemas.microsoft.com/office/drawing/2014/main" id="{28B5C9EA-DD44-4FF4-A555-E96E0064FE2C}"/>
              </a:ext>
            </a:extLst>
          </p:cNvPr>
          <p:cNvSpPr>
            <a:spLocks noGrp="1"/>
          </p:cNvSpPr>
          <p:nvPr>
            <p:ph type="title" hasCustomPrompt="1"/>
          </p:nvPr>
        </p:nvSpPr>
        <p:spPr>
          <a:xfrm>
            <a:off x="489585" y="471654"/>
            <a:ext cx="11226165" cy="548640"/>
          </a:xfrm>
          <a:prstGeom prst="rect">
            <a:avLst/>
          </a:prstGeom>
        </p:spPr>
        <p:txBody>
          <a:bodyPr anchor="t">
            <a:noAutofit/>
          </a:bodyPr>
          <a:lstStyle>
            <a:lvl1pPr algn="l">
              <a:defRPr sz="32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sp>
        <p:nvSpPr>
          <p:cNvPr id="10" name="Text Placeholder 3">
            <a:extLst>
              <a:ext uri="{FF2B5EF4-FFF2-40B4-BE49-F238E27FC236}">
                <a16:creationId xmlns:a16="http://schemas.microsoft.com/office/drawing/2014/main" id="{B0F6661D-7845-40C1-82A8-63B39AC24262}"/>
              </a:ext>
            </a:extLst>
          </p:cNvPr>
          <p:cNvSpPr>
            <a:spLocks noGrp="1"/>
          </p:cNvSpPr>
          <p:nvPr>
            <p:ph type="body" sz="quarter" idx="10" hasCustomPrompt="1"/>
          </p:nvPr>
        </p:nvSpPr>
        <p:spPr>
          <a:xfrm>
            <a:off x="489585" y="1248336"/>
            <a:ext cx="11226165" cy="1280670"/>
          </a:xfrm>
          <a:prstGeom prst="rect">
            <a:avLst/>
          </a:prstGeom>
        </p:spPr>
        <p:txBody>
          <a:bodyPr>
            <a:noAutofit/>
          </a:bodyPr>
          <a:lstStyle>
            <a:lvl1pPr marL="228600" indent="-228600">
              <a:lnSpc>
                <a:spcPct val="100000"/>
              </a:lnSpc>
              <a:spcBef>
                <a:spcPts val="1200"/>
              </a:spcBef>
              <a:defRPr sz="2400" b="1" i="0">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000" b="0" i="0">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buFont typeface="Courier New" panose="02070309020205020404" pitchFamily="49" charset="0"/>
              <a:buChar char="o"/>
              <a:defRPr sz="1800" b="0" i="0">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1" name="Text Placeholder 4">
            <a:extLst>
              <a:ext uri="{FF2B5EF4-FFF2-40B4-BE49-F238E27FC236}">
                <a16:creationId xmlns:a16="http://schemas.microsoft.com/office/drawing/2014/main" id="{441E6B4D-03F9-4D44-80BE-73F7070DEC7C}"/>
              </a:ext>
            </a:extLst>
          </p:cNvPr>
          <p:cNvSpPr>
            <a:spLocks noGrp="1"/>
          </p:cNvSpPr>
          <p:nvPr>
            <p:ph type="body" sz="quarter" idx="11" hasCustomPrompt="1"/>
          </p:nvPr>
        </p:nvSpPr>
        <p:spPr>
          <a:xfrm>
            <a:off x="486833" y="6262158"/>
            <a:ext cx="11226165" cy="330200"/>
          </a:xfrm>
          <a:prstGeom prst="rect">
            <a:avLst/>
          </a:prstGeom>
        </p:spPr>
        <p:txBody>
          <a:bodyPr anchor="b">
            <a:noAutofit/>
          </a:bodyPr>
          <a:lstStyle>
            <a:lvl1pPr marL="0" indent="0">
              <a:lnSpc>
                <a:spcPct val="100000"/>
              </a:lnSpc>
              <a:spcBef>
                <a:spcPts val="0"/>
              </a:spcBef>
              <a:buNone/>
              <a:defRPr sz="12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Tree>
    <p:extLst>
      <p:ext uri="{BB962C8B-B14F-4D97-AF65-F5344CB8AC3E}">
        <p14:creationId xmlns:p14="http://schemas.microsoft.com/office/powerpoint/2010/main" val="15732204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ntent Slide - Table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9531BC-1ED2-4617-936D-D20C9035FF74}"/>
              </a:ext>
            </a:extLst>
          </p:cNvPr>
          <p:cNvSpPr/>
          <p:nvPr userDrawn="1"/>
        </p:nvSpPr>
        <p:spPr>
          <a:xfrm>
            <a:off x="0" y="1"/>
            <a:ext cx="12192000" cy="53966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cxnSp>
        <p:nvCxnSpPr>
          <p:cNvPr id="6" name="Straight Connector 5">
            <a:extLst>
              <a:ext uri="{FF2B5EF4-FFF2-40B4-BE49-F238E27FC236}">
                <a16:creationId xmlns:a16="http://schemas.microsoft.com/office/drawing/2014/main" id="{5EEB505F-C43F-4686-877D-2C887875E0A1}"/>
              </a:ext>
            </a:extLst>
          </p:cNvPr>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4" hasCustomPrompt="1"/>
          </p:nvPr>
        </p:nvSpPr>
        <p:spPr>
          <a:xfrm>
            <a:off x="489584" y="1345098"/>
            <a:ext cx="11223413" cy="4902890"/>
          </a:xfrm>
          <a:prstGeom prst="rect">
            <a:avLst/>
          </a:prstGeom>
        </p:spPr>
        <p:txBody>
          <a:bodyPr/>
          <a:lstStyle>
            <a:lvl1pPr marL="0" indent="0" algn="ctr">
              <a:buNone/>
              <a:defRPr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or chart</a:t>
            </a:r>
          </a:p>
        </p:txBody>
      </p:sp>
      <p:sp>
        <p:nvSpPr>
          <p:cNvPr id="7" name="Title 1">
            <a:extLst>
              <a:ext uri="{FF2B5EF4-FFF2-40B4-BE49-F238E27FC236}">
                <a16:creationId xmlns:a16="http://schemas.microsoft.com/office/drawing/2014/main" id="{0D23819D-E7A3-446D-8016-0C4A773E4966}"/>
              </a:ext>
            </a:extLst>
          </p:cNvPr>
          <p:cNvSpPr>
            <a:spLocks noGrp="1"/>
          </p:cNvSpPr>
          <p:nvPr>
            <p:ph type="title" hasCustomPrompt="1"/>
          </p:nvPr>
        </p:nvSpPr>
        <p:spPr>
          <a:xfrm>
            <a:off x="486833" y="560782"/>
            <a:ext cx="11226165" cy="548640"/>
          </a:xfrm>
          <a:prstGeom prst="rect">
            <a:avLst/>
          </a:prstGeom>
        </p:spPr>
        <p:txBody>
          <a:bodyPr anchor="t">
            <a:noAutofit/>
          </a:bodyPr>
          <a:lstStyle>
            <a:lvl1pPr algn="l">
              <a:defRPr sz="32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sp>
        <p:nvSpPr>
          <p:cNvPr id="9" name="Text Placeholder 4">
            <a:extLst>
              <a:ext uri="{FF2B5EF4-FFF2-40B4-BE49-F238E27FC236}">
                <a16:creationId xmlns:a16="http://schemas.microsoft.com/office/drawing/2014/main" id="{174211AE-5EBD-45F8-AA08-0DC42A566A2A}"/>
              </a:ext>
            </a:extLst>
          </p:cNvPr>
          <p:cNvSpPr>
            <a:spLocks noGrp="1"/>
          </p:cNvSpPr>
          <p:nvPr>
            <p:ph type="body" sz="quarter" idx="11" hasCustomPrompt="1"/>
          </p:nvPr>
        </p:nvSpPr>
        <p:spPr>
          <a:xfrm>
            <a:off x="486833" y="6262158"/>
            <a:ext cx="11226165" cy="330200"/>
          </a:xfrm>
          <a:prstGeom prst="rect">
            <a:avLst/>
          </a:prstGeom>
        </p:spPr>
        <p:txBody>
          <a:bodyPr anchor="b">
            <a:noAutofit/>
          </a:bodyPr>
          <a:lstStyle>
            <a:lvl1pPr marL="0" indent="0">
              <a:lnSpc>
                <a:spcPct val="100000"/>
              </a:lnSpc>
              <a:spcBef>
                <a:spcPts val="0"/>
              </a:spcBef>
              <a:buNone/>
              <a:defRPr sz="12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Tree>
    <p:extLst>
      <p:ext uri="{BB962C8B-B14F-4D97-AF65-F5344CB8AC3E}">
        <p14:creationId xmlns:p14="http://schemas.microsoft.com/office/powerpoint/2010/main" val="23972341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Content Slide - TableChart">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489584" y="1345098"/>
            <a:ext cx="11223413" cy="4902890"/>
          </a:xfrm>
          <a:prstGeom prst="rect">
            <a:avLst/>
          </a:prstGeom>
        </p:spPr>
        <p:txBody>
          <a:bodyPr/>
          <a:lstStyle>
            <a:lvl1pPr marL="0" indent="0" algn="ctr">
              <a:buNone/>
              <a:defRPr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or chart</a:t>
            </a:r>
          </a:p>
        </p:txBody>
      </p:sp>
      <p:sp>
        <p:nvSpPr>
          <p:cNvPr id="7" name="Title 1">
            <a:extLst>
              <a:ext uri="{FF2B5EF4-FFF2-40B4-BE49-F238E27FC236}">
                <a16:creationId xmlns:a16="http://schemas.microsoft.com/office/drawing/2014/main" id="{0D23819D-E7A3-446D-8016-0C4A773E4966}"/>
              </a:ext>
            </a:extLst>
          </p:cNvPr>
          <p:cNvSpPr>
            <a:spLocks noGrp="1"/>
          </p:cNvSpPr>
          <p:nvPr>
            <p:ph type="title" hasCustomPrompt="1"/>
          </p:nvPr>
        </p:nvSpPr>
        <p:spPr>
          <a:xfrm>
            <a:off x="489585" y="452604"/>
            <a:ext cx="11226165" cy="548640"/>
          </a:xfrm>
          <a:prstGeom prst="rect">
            <a:avLst/>
          </a:prstGeom>
        </p:spPr>
        <p:txBody>
          <a:bodyPr anchor="t">
            <a:noAutofit/>
          </a:bodyPr>
          <a:lstStyle>
            <a:lvl1pPr algn="l">
              <a:defRPr sz="32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sp>
        <p:nvSpPr>
          <p:cNvPr id="9" name="Text Placeholder 4">
            <a:extLst>
              <a:ext uri="{FF2B5EF4-FFF2-40B4-BE49-F238E27FC236}">
                <a16:creationId xmlns:a16="http://schemas.microsoft.com/office/drawing/2014/main" id="{174211AE-5EBD-45F8-AA08-0DC42A566A2A}"/>
              </a:ext>
            </a:extLst>
          </p:cNvPr>
          <p:cNvSpPr>
            <a:spLocks noGrp="1"/>
          </p:cNvSpPr>
          <p:nvPr>
            <p:ph type="body" sz="quarter" idx="11" hasCustomPrompt="1"/>
          </p:nvPr>
        </p:nvSpPr>
        <p:spPr>
          <a:xfrm>
            <a:off x="486833" y="6262158"/>
            <a:ext cx="11226165" cy="330200"/>
          </a:xfrm>
          <a:prstGeom prst="rect">
            <a:avLst/>
          </a:prstGeom>
        </p:spPr>
        <p:txBody>
          <a:bodyPr anchor="b">
            <a:noAutofit/>
          </a:bodyPr>
          <a:lstStyle>
            <a:lvl1pPr marL="0" indent="0">
              <a:lnSpc>
                <a:spcPct val="100000"/>
              </a:lnSpc>
              <a:spcBef>
                <a:spcPts val="0"/>
              </a:spcBef>
              <a:buNone/>
              <a:defRPr sz="12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Tree>
    <p:extLst>
      <p:ext uri="{BB962C8B-B14F-4D97-AF65-F5344CB8AC3E}">
        <p14:creationId xmlns:p14="http://schemas.microsoft.com/office/powerpoint/2010/main" val="2689850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2 Col-Chart/Tabl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509691" y="1845731"/>
            <a:ext cx="5462483" cy="4392732"/>
          </a:xfrm>
          <a:prstGeom prst="rect">
            <a:avLst/>
          </a:prstGeom>
        </p:spPr>
        <p:txBody>
          <a:bodyPr/>
          <a:lstStyle>
            <a:lvl1pPr marL="0" indent="0" algn="ctr">
              <a:buNone/>
              <a:defRPr sz="20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19827" y="1850376"/>
            <a:ext cx="5462483" cy="4392732"/>
          </a:xfrm>
          <a:prstGeom prst="rect">
            <a:avLst/>
          </a:prstGeom>
        </p:spPr>
        <p:txBody>
          <a:bodyPr/>
          <a:lstStyle>
            <a:lvl1pPr marL="0" indent="0" algn="ctr">
              <a:buNone/>
              <a:defRPr sz="20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509692" y="1278465"/>
            <a:ext cx="5462482" cy="500063"/>
          </a:xfrm>
          <a:prstGeom prst="rect">
            <a:avLst/>
          </a:prstGeom>
        </p:spPr>
        <p:txBody>
          <a:bodyPr anchor="b">
            <a:noAutofit/>
          </a:bodyPr>
          <a:lstStyle>
            <a:lvl1pPr marL="0" indent="0" algn="ctr">
              <a:buNone/>
              <a:defRPr sz="2400" b="1" i="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19827" y="1278464"/>
            <a:ext cx="5462483" cy="500063"/>
          </a:xfrm>
          <a:prstGeom prst="rect">
            <a:avLst/>
          </a:prstGeom>
        </p:spPr>
        <p:txBody>
          <a:bodyPr anchor="b">
            <a:noAutofit/>
          </a:bodyPr>
          <a:lstStyle>
            <a:lvl1pPr marL="0" indent="0" algn="ctr">
              <a:buNone/>
              <a:defRPr sz="2400" b="1" i="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title</a:t>
            </a:r>
          </a:p>
        </p:txBody>
      </p:sp>
      <p:sp>
        <p:nvSpPr>
          <p:cNvPr id="14" name="Title 1">
            <a:extLst>
              <a:ext uri="{FF2B5EF4-FFF2-40B4-BE49-F238E27FC236}">
                <a16:creationId xmlns:a16="http://schemas.microsoft.com/office/drawing/2014/main" id="{1A2A9622-7376-4452-9EC4-05B5634AE5B2}"/>
              </a:ext>
            </a:extLst>
          </p:cNvPr>
          <p:cNvSpPr>
            <a:spLocks noGrp="1"/>
          </p:cNvSpPr>
          <p:nvPr>
            <p:ph type="title" hasCustomPrompt="1"/>
          </p:nvPr>
        </p:nvSpPr>
        <p:spPr>
          <a:xfrm>
            <a:off x="489585" y="462129"/>
            <a:ext cx="11226165" cy="548640"/>
          </a:xfrm>
          <a:prstGeom prst="rect">
            <a:avLst/>
          </a:prstGeom>
        </p:spPr>
        <p:txBody>
          <a:bodyPr anchor="t">
            <a:noAutofit/>
          </a:bodyPr>
          <a:lstStyle>
            <a:lvl1pPr algn="l">
              <a:defRPr sz="32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sp>
        <p:nvSpPr>
          <p:cNvPr id="15" name="Text Placeholder 4">
            <a:extLst>
              <a:ext uri="{FF2B5EF4-FFF2-40B4-BE49-F238E27FC236}">
                <a16:creationId xmlns:a16="http://schemas.microsoft.com/office/drawing/2014/main" id="{34044CEC-17AB-4F65-BC7C-32FC61108468}"/>
              </a:ext>
            </a:extLst>
          </p:cNvPr>
          <p:cNvSpPr>
            <a:spLocks noGrp="1"/>
          </p:cNvSpPr>
          <p:nvPr>
            <p:ph type="body" sz="quarter" idx="11" hasCustomPrompt="1"/>
          </p:nvPr>
        </p:nvSpPr>
        <p:spPr>
          <a:xfrm>
            <a:off x="486833" y="6262158"/>
            <a:ext cx="11226165" cy="330200"/>
          </a:xfrm>
          <a:prstGeom prst="rect">
            <a:avLst/>
          </a:prstGeom>
        </p:spPr>
        <p:txBody>
          <a:bodyPr anchor="b">
            <a:noAutofit/>
          </a:bodyPr>
          <a:lstStyle>
            <a:lvl1pPr marL="0" indent="0">
              <a:lnSpc>
                <a:spcPct val="100000"/>
              </a:lnSpc>
              <a:spcBef>
                <a:spcPts val="0"/>
              </a:spcBef>
              <a:buNone/>
              <a:defRPr sz="12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Tree>
    <p:extLst>
      <p:ext uri="{BB962C8B-B14F-4D97-AF65-F5344CB8AC3E}">
        <p14:creationId xmlns:p14="http://schemas.microsoft.com/office/powerpoint/2010/main" val="34267605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486834" y="1849439"/>
            <a:ext cx="5463118" cy="4402137"/>
          </a:xfrm>
          <a:prstGeom prst="rect">
            <a:avLst/>
          </a:prstGeom>
        </p:spPr>
        <p:txBody>
          <a:bodyPr>
            <a:noAutofit/>
          </a:bodyPr>
          <a:lstStyle>
            <a:lvl1pPr>
              <a:lnSpc>
                <a:spcPct val="100000"/>
              </a:lnSpc>
              <a:spcBef>
                <a:spcPts val="0"/>
              </a:spcBef>
              <a:spcAft>
                <a:spcPts val="0"/>
              </a:spcAft>
              <a:defRPr sz="2000" b="1" i="0">
                <a:latin typeface="Calibri" panose="020F0502020204030204" pitchFamily="34" charset="0"/>
                <a:ea typeface="Calibri" panose="020F0502020204030204" pitchFamily="34" charset="0"/>
                <a:cs typeface="Calibri" panose="020F0502020204030204" pitchFamily="34" charset="0"/>
              </a:defRPr>
            </a:lvl1pPr>
            <a:lvl2pPr marL="514350" indent="-171450">
              <a:buFont typeface="Franklin Gothic Medium Cond" panose="020B0606030402020204" pitchFamily="34" charset="0"/>
              <a:buChar char="–"/>
              <a:defRPr sz="2000" b="0" i="0">
                <a:latin typeface="Calibri" panose="020F0502020204030204" pitchFamily="34" charset="0"/>
                <a:ea typeface="Calibri" panose="020F0502020204030204" pitchFamily="34" charset="0"/>
                <a:cs typeface="Calibri" panose="020F0502020204030204" pitchFamily="34" charset="0"/>
              </a:defRPr>
            </a:lvl2pPr>
            <a:lvl3pPr>
              <a:defRPr sz="2000" b="0" i="0">
                <a:latin typeface="Calibri" panose="020F0502020204030204" pitchFamily="34" charset="0"/>
                <a:ea typeface="Calibri" panose="020F0502020204030204" pitchFamily="34" charset="0"/>
                <a:cs typeface="Calibri" panose="020F0502020204030204" pitchFamily="34" charset="0"/>
              </a:defRPr>
            </a:lvl3pPr>
          </a:lstStyle>
          <a:p>
            <a:pPr lvl="0"/>
            <a:r>
              <a:rPr lang="en-US"/>
              <a:t>Click to add bullets</a:t>
            </a:r>
          </a:p>
          <a:p>
            <a:pPr lvl="1"/>
            <a:r>
              <a:rPr lang="en-US"/>
              <a:t>Bullet 2</a:t>
            </a:r>
          </a:p>
          <a:p>
            <a:pPr lvl="2"/>
            <a:r>
              <a:rPr lang="en-US"/>
              <a:t>Bullet 3</a:t>
            </a:r>
          </a:p>
        </p:txBody>
      </p:sp>
      <p:sp>
        <p:nvSpPr>
          <p:cNvPr id="15" name="Text Placeholder 5"/>
          <p:cNvSpPr>
            <a:spLocks noGrp="1"/>
          </p:cNvSpPr>
          <p:nvPr>
            <p:ph type="body" sz="quarter" idx="19" hasCustomPrompt="1"/>
          </p:nvPr>
        </p:nvSpPr>
        <p:spPr>
          <a:xfrm>
            <a:off x="6220600" y="1840560"/>
            <a:ext cx="5461710" cy="4402137"/>
          </a:xfrm>
          <a:prstGeom prst="rect">
            <a:avLst/>
          </a:prstGeom>
        </p:spPr>
        <p:txBody>
          <a:bodyPr>
            <a:noAutofit/>
          </a:bodyPr>
          <a:lstStyle>
            <a:lvl1pPr>
              <a:lnSpc>
                <a:spcPct val="100000"/>
              </a:lnSpc>
              <a:spcBef>
                <a:spcPts val="0"/>
              </a:spcBef>
              <a:spcAft>
                <a:spcPts val="0"/>
              </a:spcAft>
              <a:defRPr sz="2000" b="1" i="0">
                <a:latin typeface="Calibri" panose="020F0502020204030204" pitchFamily="34" charset="0"/>
                <a:ea typeface="Calibri" panose="020F0502020204030204" pitchFamily="34" charset="0"/>
                <a:cs typeface="Calibri" panose="020F0502020204030204" pitchFamily="34" charset="0"/>
              </a:defRPr>
            </a:lvl1pPr>
            <a:lvl2pPr marL="514350" indent="-171450">
              <a:buFont typeface="Franklin Gothic Medium Cond" panose="020B0606030402020204" pitchFamily="34" charset="0"/>
              <a:buChar char="–"/>
              <a:defRPr sz="2000" b="0" i="0" baseline="0">
                <a:latin typeface="Calibri" panose="020F0502020204030204" pitchFamily="34" charset="0"/>
                <a:ea typeface="Calibri" panose="020F0502020204030204" pitchFamily="34" charset="0"/>
                <a:cs typeface="Calibri" panose="020F0502020204030204" pitchFamily="34" charset="0"/>
              </a:defRPr>
            </a:lvl2pPr>
            <a:lvl3pPr>
              <a:defRPr sz="2000" b="0" i="0" baseline="0">
                <a:latin typeface="Calibri" panose="020F0502020204030204" pitchFamily="34" charset="0"/>
                <a:ea typeface="Calibri" panose="020F0502020204030204" pitchFamily="34" charset="0"/>
                <a:cs typeface="Calibri" panose="020F0502020204030204" pitchFamily="34" charset="0"/>
              </a:defRPr>
            </a:lvl3pPr>
          </a:lstStyle>
          <a:p>
            <a:pPr lvl="0"/>
            <a:r>
              <a:rPr lang="en-US"/>
              <a:t>Click to add bullets</a:t>
            </a:r>
          </a:p>
          <a:p>
            <a:pPr lvl="1"/>
            <a:r>
              <a:rPr lang="en-US"/>
              <a:t>Bullet 2</a:t>
            </a:r>
          </a:p>
          <a:p>
            <a:pPr lvl="2"/>
            <a:r>
              <a:rPr lang="en-US"/>
              <a:t>Bullet 3</a:t>
            </a:r>
          </a:p>
        </p:txBody>
      </p:sp>
      <p:sp>
        <p:nvSpPr>
          <p:cNvPr id="10" name="Text Placeholder 3">
            <a:extLst>
              <a:ext uri="{FF2B5EF4-FFF2-40B4-BE49-F238E27FC236}">
                <a16:creationId xmlns:a16="http://schemas.microsoft.com/office/drawing/2014/main" id="{42C725F9-B207-4FD8-8C5E-5A06BE94FA25}"/>
              </a:ext>
            </a:extLst>
          </p:cNvPr>
          <p:cNvSpPr>
            <a:spLocks noGrp="1"/>
          </p:cNvSpPr>
          <p:nvPr>
            <p:ph type="body" sz="quarter" idx="16" hasCustomPrompt="1"/>
          </p:nvPr>
        </p:nvSpPr>
        <p:spPr>
          <a:xfrm>
            <a:off x="509692" y="1278465"/>
            <a:ext cx="5462482" cy="500063"/>
          </a:xfrm>
          <a:prstGeom prst="rect">
            <a:avLst/>
          </a:prstGeom>
        </p:spPr>
        <p:txBody>
          <a:bodyPr anchor="b">
            <a:noAutofit/>
          </a:bodyPr>
          <a:lstStyle>
            <a:lvl1pPr marL="0" indent="0" algn="ctr">
              <a:buNone/>
              <a:defRPr sz="2400" b="1" i="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title</a:t>
            </a:r>
          </a:p>
        </p:txBody>
      </p:sp>
      <p:sp>
        <p:nvSpPr>
          <p:cNvPr id="11" name="Text Placeholder 3">
            <a:extLst>
              <a:ext uri="{FF2B5EF4-FFF2-40B4-BE49-F238E27FC236}">
                <a16:creationId xmlns:a16="http://schemas.microsoft.com/office/drawing/2014/main" id="{78B8BCC6-CE2A-4A2E-8DBF-6C4E54D0A2C4}"/>
              </a:ext>
            </a:extLst>
          </p:cNvPr>
          <p:cNvSpPr>
            <a:spLocks noGrp="1"/>
          </p:cNvSpPr>
          <p:nvPr>
            <p:ph type="body" sz="quarter" idx="17" hasCustomPrompt="1"/>
          </p:nvPr>
        </p:nvSpPr>
        <p:spPr>
          <a:xfrm>
            <a:off x="6219827" y="1278464"/>
            <a:ext cx="5462483" cy="500063"/>
          </a:xfrm>
          <a:prstGeom prst="rect">
            <a:avLst/>
          </a:prstGeom>
        </p:spPr>
        <p:txBody>
          <a:bodyPr anchor="b">
            <a:noAutofit/>
          </a:bodyPr>
          <a:lstStyle>
            <a:lvl1pPr marL="0" indent="0" algn="ctr">
              <a:buNone/>
              <a:defRPr sz="2400" b="1" i="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title</a:t>
            </a:r>
          </a:p>
        </p:txBody>
      </p:sp>
      <p:sp>
        <p:nvSpPr>
          <p:cNvPr id="12" name="Title 1">
            <a:extLst>
              <a:ext uri="{FF2B5EF4-FFF2-40B4-BE49-F238E27FC236}">
                <a16:creationId xmlns:a16="http://schemas.microsoft.com/office/drawing/2014/main" id="{213FBEEE-C546-4932-AEB1-D659BE76901D}"/>
              </a:ext>
            </a:extLst>
          </p:cNvPr>
          <p:cNvSpPr>
            <a:spLocks noGrp="1"/>
          </p:cNvSpPr>
          <p:nvPr>
            <p:ph type="title" hasCustomPrompt="1"/>
          </p:nvPr>
        </p:nvSpPr>
        <p:spPr>
          <a:xfrm>
            <a:off x="489585" y="462129"/>
            <a:ext cx="11226165" cy="548640"/>
          </a:xfrm>
          <a:prstGeom prst="rect">
            <a:avLst/>
          </a:prstGeom>
        </p:spPr>
        <p:txBody>
          <a:bodyPr anchor="t">
            <a:noAutofit/>
          </a:bodyPr>
          <a:lstStyle>
            <a:lvl1pPr algn="l">
              <a:defRPr sz="32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sp>
        <p:nvSpPr>
          <p:cNvPr id="14" name="Text Placeholder 4">
            <a:extLst>
              <a:ext uri="{FF2B5EF4-FFF2-40B4-BE49-F238E27FC236}">
                <a16:creationId xmlns:a16="http://schemas.microsoft.com/office/drawing/2014/main" id="{442EFC4A-2104-4B1C-8628-CCCC3C3A9472}"/>
              </a:ext>
            </a:extLst>
          </p:cNvPr>
          <p:cNvSpPr>
            <a:spLocks noGrp="1"/>
          </p:cNvSpPr>
          <p:nvPr>
            <p:ph type="body" sz="quarter" idx="11" hasCustomPrompt="1"/>
          </p:nvPr>
        </p:nvSpPr>
        <p:spPr>
          <a:xfrm>
            <a:off x="486833" y="6262158"/>
            <a:ext cx="11226165" cy="330200"/>
          </a:xfrm>
          <a:prstGeom prst="rect">
            <a:avLst/>
          </a:prstGeom>
        </p:spPr>
        <p:txBody>
          <a:bodyPr anchor="b">
            <a:noAutofit/>
          </a:bodyPr>
          <a:lstStyle>
            <a:lvl1pPr marL="0" indent="0">
              <a:lnSpc>
                <a:spcPct val="100000"/>
              </a:lnSpc>
              <a:spcBef>
                <a:spcPts val="0"/>
              </a:spcBef>
              <a:buNone/>
              <a:defRPr sz="12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Tree>
    <p:extLst>
      <p:ext uri="{BB962C8B-B14F-4D97-AF65-F5344CB8AC3E}">
        <p14:creationId xmlns:p14="http://schemas.microsoft.com/office/powerpoint/2010/main" val="2455268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amp; Top Ru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C86D69-B970-40EE-A923-DD1C58B32926}"/>
              </a:ext>
            </a:extLst>
          </p:cNvPr>
          <p:cNvSpPr>
            <a:spLocks noGrp="1"/>
          </p:cNvSpPr>
          <p:nvPr>
            <p:ph type="title" hasCustomPrompt="1"/>
          </p:nvPr>
        </p:nvSpPr>
        <p:spPr>
          <a:xfrm>
            <a:off x="489585" y="452604"/>
            <a:ext cx="11226165" cy="548640"/>
          </a:xfrm>
          <a:prstGeom prst="rect">
            <a:avLst/>
          </a:prstGeom>
        </p:spPr>
        <p:txBody>
          <a:bodyPr anchor="t">
            <a:noAutofit/>
          </a:bodyPr>
          <a:lstStyle>
            <a:lvl1pPr algn="l">
              <a:defRPr sz="32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sp>
        <p:nvSpPr>
          <p:cNvPr id="6" name="Text Placeholder 4">
            <a:extLst>
              <a:ext uri="{FF2B5EF4-FFF2-40B4-BE49-F238E27FC236}">
                <a16:creationId xmlns:a16="http://schemas.microsoft.com/office/drawing/2014/main" id="{6E2BA3B1-724C-43E9-9E94-4F3FD86390B5}"/>
              </a:ext>
            </a:extLst>
          </p:cNvPr>
          <p:cNvSpPr>
            <a:spLocks noGrp="1"/>
          </p:cNvSpPr>
          <p:nvPr>
            <p:ph type="body" sz="quarter" idx="11" hasCustomPrompt="1"/>
          </p:nvPr>
        </p:nvSpPr>
        <p:spPr>
          <a:xfrm>
            <a:off x="486833" y="6262158"/>
            <a:ext cx="11226165" cy="330200"/>
          </a:xfrm>
          <a:prstGeom prst="rect">
            <a:avLst/>
          </a:prstGeom>
        </p:spPr>
        <p:txBody>
          <a:bodyPr anchor="b">
            <a:noAutofit/>
          </a:bodyPr>
          <a:lstStyle>
            <a:lvl1pPr marL="0" indent="0">
              <a:lnSpc>
                <a:spcPct val="100000"/>
              </a:lnSpc>
              <a:spcBef>
                <a:spcPts val="0"/>
              </a:spcBef>
              <a:buNone/>
              <a:defRPr sz="12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Tree>
    <p:extLst>
      <p:ext uri="{BB962C8B-B14F-4D97-AF65-F5344CB8AC3E}">
        <p14:creationId xmlns:p14="http://schemas.microsoft.com/office/powerpoint/2010/main" val="7557097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24906951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350753" cy="518014"/>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Tree>
    <p:extLst>
      <p:ext uri="{BB962C8B-B14F-4D97-AF65-F5344CB8AC3E}">
        <p14:creationId xmlns:p14="http://schemas.microsoft.com/office/powerpoint/2010/main" val="14774830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Header-Bullets-Footer">
    <p:spTree>
      <p:nvGrpSpPr>
        <p:cNvPr id="1" name=""/>
        <p:cNvGrpSpPr/>
        <p:nvPr/>
      </p:nvGrpSpPr>
      <p:grpSpPr>
        <a:xfrm>
          <a:off x="0" y="0"/>
          <a:ext cx="0" cy="0"/>
          <a:chOff x="0" y="0"/>
          <a:chExt cx="0" cy="0"/>
        </a:xfrm>
      </p:grpSpPr>
      <p:sp>
        <p:nvSpPr>
          <p:cNvPr id="8" name="Rectangle 7"/>
          <p:cNvSpPr/>
          <p:nvPr userDrawn="1"/>
        </p:nvSpPr>
        <p:spPr>
          <a:xfrm>
            <a:off x="0" y="3860"/>
            <a:ext cx="12192000" cy="548640"/>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207209" y="6243108"/>
            <a:ext cx="11777583" cy="330200"/>
          </a:xfrm>
          <a:prstGeom prst="rect">
            <a:avLst/>
          </a:prstGeom>
          <a:noFill/>
        </p:spPr>
        <p:txBody>
          <a:bodyPr anchor="b">
            <a:noAutofit/>
          </a:bodyPr>
          <a:lstStyle>
            <a:lvl1pPr marL="0" indent="0">
              <a:lnSpc>
                <a:spcPct val="100000"/>
              </a:lnSpc>
              <a:spcBef>
                <a:spcPts val="0"/>
              </a:spcBef>
              <a:buNone/>
              <a:defRPr sz="900" b="0" i="0" baseline="0">
                <a:latin typeface="Franklin Gothic Medium Cond" panose="020B0606030402020204" pitchFamily="34" charset="0"/>
                <a:ea typeface="Franklin Gothic Medium Cond" panose="020B0606030402020204" pitchFamily="34" charset="0"/>
                <a:cs typeface="Arial" panose="020B0604020202020204" pitchFamily="34" charset="0"/>
              </a:defRPr>
            </a:lvl1pPr>
          </a:lstStyle>
          <a:p>
            <a:pPr lvl="0"/>
            <a:r>
              <a:rPr lang="en-US"/>
              <a:t>Click to add footnote, reference or source</a:t>
            </a:r>
          </a:p>
        </p:txBody>
      </p:sp>
      <p:sp>
        <p:nvSpPr>
          <p:cNvPr id="12" name="Text Placeholder 11">
            <a:extLst>
              <a:ext uri="{FF2B5EF4-FFF2-40B4-BE49-F238E27FC236}">
                <a16:creationId xmlns:a16="http://schemas.microsoft.com/office/drawing/2014/main" id="{5B99C3FC-5AF5-4C0E-A082-956E3CCEEE42}"/>
              </a:ext>
            </a:extLst>
          </p:cNvPr>
          <p:cNvSpPr>
            <a:spLocks noGrp="1"/>
          </p:cNvSpPr>
          <p:nvPr>
            <p:ph type="body" sz="quarter" idx="13" hasCustomPrompt="1"/>
          </p:nvPr>
        </p:nvSpPr>
        <p:spPr>
          <a:xfrm>
            <a:off x="207208" y="0"/>
            <a:ext cx="11777133" cy="548640"/>
          </a:xfrm>
          <a:prstGeom prst="rect">
            <a:avLst/>
          </a:prstGeom>
        </p:spPr>
        <p:txBody>
          <a:bodyPr anchor="ctr"/>
          <a:lstStyle>
            <a:lvl1pPr marL="0" indent="0">
              <a:lnSpc>
                <a:spcPct val="100000"/>
              </a:lnSpc>
              <a:buNone/>
              <a:defRPr sz="2400" b="0">
                <a:solidFill>
                  <a:schemeClr val="tx2">
                    <a:lumMod val="75000"/>
                  </a:schemeClr>
                </a:solidFill>
                <a:latin typeface="Franklin Gothic Demi Cond" panose="020B0706030402020204" pitchFamily="34" charset="0"/>
              </a:defRPr>
            </a:lvl1pPr>
          </a:lstStyle>
          <a:p>
            <a:pPr lvl="0"/>
            <a:r>
              <a:rPr lang="en-US"/>
              <a:t>Click to add title; 1 line max</a:t>
            </a:r>
          </a:p>
        </p:txBody>
      </p:sp>
      <p:sp>
        <p:nvSpPr>
          <p:cNvPr id="14" name="Text Placeholder 13">
            <a:extLst>
              <a:ext uri="{FF2B5EF4-FFF2-40B4-BE49-F238E27FC236}">
                <a16:creationId xmlns:a16="http://schemas.microsoft.com/office/drawing/2014/main" id="{0B62FB87-FD5D-4FE2-9A00-F7FD9B07999A}"/>
              </a:ext>
            </a:extLst>
          </p:cNvPr>
          <p:cNvSpPr>
            <a:spLocks noGrp="1"/>
          </p:cNvSpPr>
          <p:nvPr>
            <p:ph type="body" sz="quarter" idx="14" hasCustomPrompt="1"/>
          </p:nvPr>
        </p:nvSpPr>
        <p:spPr>
          <a:xfrm>
            <a:off x="207435" y="818147"/>
            <a:ext cx="11777133" cy="5420728"/>
          </a:xfrm>
          <a:prstGeom prst="rect">
            <a:avLst/>
          </a:prstGeom>
        </p:spPr>
        <p:txBody>
          <a:bodyPr/>
          <a:lstStyle>
            <a:lvl1pPr marL="216694" indent="-216694">
              <a:lnSpc>
                <a:spcPct val="100000"/>
              </a:lnSpc>
              <a:spcBef>
                <a:spcPts val="0"/>
              </a:spcBef>
              <a:spcAft>
                <a:spcPts val="450"/>
              </a:spcAft>
              <a:defRPr sz="2100" b="0">
                <a:latin typeface="Franklin Gothic Medium" panose="020B0603020102020204" pitchFamily="34" charset="0"/>
              </a:defRPr>
            </a:lvl1pPr>
            <a:lvl2pPr marL="640556" indent="-257175">
              <a:lnSpc>
                <a:spcPct val="100000"/>
              </a:lnSpc>
              <a:spcBef>
                <a:spcPts val="0"/>
              </a:spcBef>
              <a:spcAft>
                <a:spcPts val="450"/>
              </a:spcAft>
              <a:buFont typeface="Courier New" panose="02070309020205020404" pitchFamily="49" charset="0"/>
              <a:buChar char="o"/>
              <a:defRPr sz="1800" b="0">
                <a:latin typeface="Franklin Gothic Medium" panose="020B0603020102020204" pitchFamily="34" charset="0"/>
              </a:defRPr>
            </a:lvl2pPr>
            <a:lvl3pPr marL="983456" indent="-207169">
              <a:lnSpc>
                <a:spcPct val="100000"/>
              </a:lnSpc>
              <a:spcBef>
                <a:spcPts val="0"/>
              </a:spcBef>
              <a:spcAft>
                <a:spcPts val="450"/>
              </a:spcAft>
              <a:buFont typeface="Franklin Gothic Medium" panose="020B0603020102020204" pitchFamily="34" charset="0"/>
              <a:buChar char="−"/>
              <a:defRPr sz="1500" b="0">
                <a:latin typeface="Franklin Gothic Medium" panose="020B0603020102020204" pitchFamily="34" charset="0"/>
              </a:defRPr>
            </a:lvl3pPr>
          </a:lstStyle>
          <a:p>
            <a:pPr lvl="0"/>
            <a:r>
              <a:rPr lang="en-US"/>
              <a:t>Click to add bullet level 1</a:t>
            </a:r>
          </a:p>
          <a:p>
            <a:pPr lvl="1"/>
            <a:r>
              <a:rPr lang="en-US"/>
              <a:t>Click to add bullet level 2</a:t>
            </a:r>
          </a:p>
          <a:p>
            <a:pPr lvl="2"/>
            <a:r>
              <a:rPr lang="en-US"/>
              <a:t>Click to add bullet level 3</a:t>
            </a:r>
          </a:p>
        </p:txBody>
      </p:sp>
    </p:spTree>
    <p:extLst>
      <p:ext uri="{BB962C8B-B14F-4D97-AF65-F5344CB8AC3E}">
        <p14:creationId xmlns:p14="http://schemas.microsoft.com/office/powerpoint/2010/main" val="36581149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 Photo header Color Seal">
    <p:spTree>
      <p:nvGrpSpPr>
        <p:cNvPr id="1" name=""/>
        <p:cNvGrpSpPr/>
        <p:nvPr/>
      </p:nvGrpSpPr>
      <p:grpSpPr>
        <a:xfrm>
          <a:off x="0" y="0"/>
          <a:ext cx="0" cy="0"/>
          <a:chOff x="0" y="0"/>
          <a:chExt cx="0" cy="0"/>
        </a:xfrm>
      </p:grpSpPr>
      <p:sp>
        <p:nvSpPr>
          <p:cNvPr id="11" name="Rectangle 10"/>
          <p:cNvSpPr/>
          <p:nvPr userDrawn="1"/>
        </p:nvSpPr>
        <p:spPr>
          <a:xfrm>
            <a:off x="-7245"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7" y="2051009"/>
            <a:ext cx="7732895" cy="2020824"/>
          </a:xfrm>
          <a:prstGeom prst="rect">
            <a:avLst/>
          </a:prstGeom>
        </p:spPr>
        <p:txBody>
          <a:bodyPr anchor="ctr">
            <a:noAutofit/>
          </a:bodyPr>
          <a:lstStyle>
            <a:lvl1pPr marL="0" indent="0">
              <a:buNone/>
              <a:defRPr lang="en-US" dirty="0">
                <a:latin typeface="+mn-lt"/>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7" y="4071833"/>
            <a:ext cx="7732895" cy="948752"/>
          </a:xfrm>
          <a:prstGeom prst="rect">
            <a:avLst/>
          </a:prstGeom>
        </p:spPr>
        <p:txBody>
          <a:bodyPr anchor="b">
            <a:noAutofit/>
          </a:bodyPr>
          <a:lstStyle>
            <a:lvl1pPr marL="0" indent="0">
              <a:lnSpc>
                <a:spcPct val="100000"/>
              </a:lnSpc>
              <a:spcBef>
                <a:spcPts val="0"/>
              </a:spcBef>
              <a:buNone/>
              <a:defRPr lang="en-US" dirty="0">
                <a:latin typeface="+mn-lt"/>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7" y="5020585"/>
            <a:ext cx="7732895" cy="488226"/>
          </a:xfrm>
          <a:prstGeom prst="rect">
            <a:avLst/>
          </a:prstGeom>
        </p:spPr>
        <p:txBody>
          <a:bodyPr anchor="b">
            <a:normAutofit/>
          </a:bodyPr>
          <a:lstStyle>
            <a:lvl1pPr marL="0" indent="0">
              <a:buNone/>
              <a:defRPr lang="en-US" dirty="0">
                <a:latin typeface="+mn-lt"/>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4"/>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5" y="230738"/>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175" r="7450"/>
          <a:stretch/>
        </p:blipFill>
        <p:spPr>
          <a:xfrm>
            <a:off x="2511648" y="230105"/>
            <a:ext cx="2433261" cy="1216631"/>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14293" y="230105"/>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60635" y="231327"/>
            <a:ext cx="2431500" cy="1215436"/>
          </a:xfrm>
          <a:prstGeom prst="rect">
            <a:avLst/>
          </a:prstGeom>
        </p:spPr>
      </p:pic>
      <p:pic>
        <p:nvPicPr>
          <p:cNvPr id="13" name="Picture 12">
            <a:extLst>
              <a:ext uri="{FF2B5EF4-FFF2-40B4-BE49-F238E27FC236}">
                <a16:creationId xmlns:a16="http://schemas.microsoft.com/office/drawing/2014/main" id="{242B8798-D91F-4C01-8CAB-C199B454E9AC}"/>
              </a:ext>
            </a:extLst>
          </p:cNvPr>
          <p:cNvPicPr>
            <a:picLocks noChangeAspect="1"/>
          </p:cNvPicPr>
          <p:nvPr userDrawn="1"/>
        </p:nvPicPr>
        <p:blipFill>
          <a:blip r:embed="rId7"/>
          <a:stretch>
            <a:fillRect/>
          </a:stretch>
        </p:blipFill>
        <p:spPr>
          <a:xfrm>
            <a:off x="704256" y="2007983"/>
            <a:ext cx="2226201" cy="2188037"/>
          </a:xfrm>
          <a:prstGeom prst="rect">
            <a:avLst/>
          </a:prstGeom>
        </p:spPr>
      </p:pic>
    </p:spTree>
    <p:extLst>
      <p:ext uri="{BB962C8B-B14F-4D97-AF65-F5344CB8AC3E}">
        <p14:creationId xmlns:p14="http://schemas.microsoft.com/office/powerpoint/2010/main" val="149657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D3C8-8015-9084-259E-D174C6FF8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73A757-EABF-13FB-0240-6B0803782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FD659-F399-CD3E-E6FD-10ED826D2AF5}"/>
              </a:ext>
            </a:extLst>
          </p:cNvPr>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88C8400F-0A50-2497-6C22-80D179209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10FA-55E3-5397-3838-AD0415D07F74}"/>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56187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5" name="Text Placeholder 13"/>
          <p:cNvSpPr>
            <a:spLocks noGrp="1"/>
          </p:cNvSpPr>
          <p:nvPr>
            <p:ph type="body" sz="quarter" idx="10" hasCustomPrompt="1"/>
          </p:nvPr>
        </p:nvSpPr>
        <p:spPr>
          <a:xfrm>
            <a:off x="3691467" y="2051009"/>
            <a:ext cx="7732895"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7" y="4071833"/>
            <a:ext cx="7732895"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7" y="5020585"/>
            <a:ext cx="7732895"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8" name="Rectangle 7">
            <a:extLst>
              <a:ext uri="{FF2B5EF4-FFF2-40B4-BE49-F238E27FC236}">
                <a16:creationId xmlns:a16="http://schemas.microsoft.com/office/drawing/2014/main" id="{FBF0A121-D459-4D80-8F94-32F46D2CB655}"/>
              </a:ext>
            </a:extLst>
          </p:cNvPr>
          <p:cNvSpPr/>
          <p:nvPr userDrawn="1"/>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9" name="Picture 8">
            <a:extLst>
              <a:ext uri="{FF2B5EF4-FFF2-40B4-BE49-F238E27FC236}">
                <a16:creationId xmlns:a16="http://schemas.microsoft.com/office/drawing/2014/main" id="{14357372-9CC4-4AEA-BC6A-250337DB5390}"/>
              </a:ext>
            </a:extLst>
          </p:cNvPr>
          <p:cNvPicPr>
            <a:picLocks noChangeAspect="1"/>
          </p:cNvPicPr>
          <p:nvPr userDrawn="1"/>
        </p:nvPicPr>
        <p:blipFill>
          <a:blip r:embed="rId2"/>
          <a:stretch>
            <a:fillRect/>
          </a:stretch>
        </p:blipFill>
        <p:spPr>
          <a:xfrm>
            <a:off x="704256" y="2007983"/>
            <a:ext cx="2226201" cy="2188037"/>
          </a:xfrm>
          <a:prstGeom prst="rect">
            <a:avLst/>
          </a:prstGeom>
        </p:spPr>
      </p:pic>
    </p:spTree>
    <p:extLst>
      <p:ext uri="{BB962C8B-B14F-4D97-AF65-F5344CB8AC3E}">
        <p14:creationId xmlns:p14="http://schemas.microsoft.com/office/powerpoint/2010/main" val="30035023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308" y="2061994"/>
            <a:ext cx="2024149" cy="19992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1" y="2051009"/>
            <a:ext cx="7812184"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1" y="4071833"/>
            <a:ext cx="7812184"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1" y="5020585"/>
            <a:ext cx="7812184"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8" name="Rectangle 7">
            <a:extLst>
              <a:ext uri="{FF2B5EF4-FFF2-40B4-BE49-F238E27FC236}">
                <a16:creationId xmlns:a16="http://schemas.microsoft.com/office/drawing/2014/main" id="{47448613-57BD-4C6A-8F2C-617CAD0CC460}"/>
              </a:ext>
            </a:extLst>
          </p:cNvPr>
          <p:cNvSpPr/>
          <p:nvPr userDrawn="1"/>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994324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userDrawn="1"/>
        </p:nvSpPr>
        <p:spPr>
          <a:xfrm>
            <a:off x="0" y="3869"/>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7280"/>
            <a:ext cx="11216640" cy="5120640"/>
          </a:xfrm>
          <a:prstGeom prst="rect">
            <a:avLst/>
          </a:prstGeom>
        </p:spPr>
        <p:txBody>
          <a:bodyPr>
            <a:noAutofit/>
          </a:bodyPr>
          <a:lstStyle>
            <a:lvl1pPr marL="228600" indent="-228600">
              <a:lnSpc>
                <a:spcPct val="100000"/>
              </a:lnSpc>
              <a:spcBef>
                <a:spcPts val="1800"/>
              </a:spcBef>
              <a:spcAft>
                <a:spcPts val="600"/>
              </a:spcAft>
              <a:defRPr sz="1600" b="1" i="0">
                <a:latin typeface="Arial" panose="020B0604020202020204" pitchFamily="34" charset="0"/>
                <a:ea typeface="Arial" panose="020B0604020202020204" pitchFamily="34" charset="0"/>
                <a:cs typeface="Arial" panose="020B0604020202020204" pitchFamily="34" charset="0"/>
              </a:defRPr>
            </a:lvl1pPr>
            <a:lvl2pPr marL="576262" indent="-233362">
              <a:lnSpc>
                <a:spcPct val="100000"/>
              </a:lnSpc>
              <a:spcBef>
                <a:spcPts val="0"/>
              </a:spcBef>
              <a:spcAft>
                <a:spcPts val="600"/>
              </a:spcAft>
              <a:buFont typeface="Franklin Gothic Medium" panose="020B06030201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2pPr>
            <a:lvl3pPr marL="973136" indent="-228600">
              <a:lnSpc>
                <a:spcPct val="100000"/>
              </a:lnSpc>
              <a:spcBef>
                <a:spcPts val="0"/>
              </a:spcBef>
              <a:spcAft>
                <a:spcPts val="600"/>
              </a:spcAft>
              <a:buFont typeface="Wingdings" panose="05000000000000000000" pitchFamily="2" charset="2"/>
              <a:buChar char="§"/>
              <a:defRPr sz="16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3" name="Footer Placeholder 2">
            <a:extLst>
              <a:ext uri="{FF2B5EF4-FFF2-40B4-BE49-F238E27FC236}">
                <a16:creationId xmlns:a16="http://schemas.microsoft.com/office/drawing/2014/main" id="{285FDB09-B124-42AB-A627-3DE4D227D04A}"/>
              </a:ext>
            </a:extLst>
          </p:cNvPr>
          <p:cNvSpPr>
            <a:spLocks noGrp="1"/>
          </p:cNvSpPr>
          <p:nvPr>
            <p:ph type="ftr" sz="quarter" idx="11"/>
          </p:nvPr>
        </p:nvSpPr>
        <p:spPr/>
        <p:txBody>
          <a:bodyPr/>
          <a:lstStyle/>
          <a:p>
            <a:pPr algn="l"/>
            <a:r>
              <a:rPr lang="en-US" altLang="en-US"/>
              <a:t>Manatt, Phelps &amp; Phillips, LLP</a:t>
            </a:r>
          </a:p>
        </p:txBody>
      </p:sp>
      <p:sp>
        <p:nvSpPr>
          <p:cNvPr id="6" name="Slide Number Placeholder 1">
            <a:extLst>
              <a:ext uri="{FF2B5EF4-FFF2-40B4-BE49-F238E27FC236}">
                <a16:creationId xmlns:a16="http://schemas.microsoft.com/office/drawing/2014/main" id="{56892E5C-0DC1-47EC-A144-153D73972FF2}"/>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8894516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userDrawn="1"/>
        </p:nvSpPr>
        <p:spPr>
          <a:xfrm>
            <a:off x="0" y="3865"/>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14" name="Text Placeholder 13">
            <a:extLst>
              <a:ext uri="{FF2B5EF4-FFF2-40B4-BE49-F238E27FC236}">
                <a16:creationId xmlns:a16="http://schemas.microsoft.com/office/drawing/2014/main" id="{6ED89FFB-6BE0-4B19-8FE0-9107298CD696}"/>
              </a:ext>
            </a:extLst>
          </p:cNvPr>
          <p:cNvSpPr>
            <a:spLocks noGrp="1"/>
          </p:cNvSpPr>
          <p:nvPr>
            <p:ph type="body" sz="quarter" idx="12" hasCustomPrompt="1"/>
          </p:nvPr>
        </p:nvSpPr>
        <p:spPr>
          <a:xfrm>
            <a:off x="487677" y="1371600"/>
            <a:ext cx="11216640" cy="365760"/>
          </a:xfrm>
          <a:prstGeom prst="rect">
            <a:avLst/>
          </a:prstGeom>
        </p:spPr>
        <p:txBody>
          <a:bodyPr/>
          <a:lstStyle>
            <a:lvl1pPr marL="0" indent="0" algn="ctr">
              <a:buNone/>
              <a:defRPr sz="1800">
                <a:latin typeface="+mn-lt"/>
              </a:defRPr>
            </a:lvl1pPr>
          </a:lstStyle>
          <a:p>
            <a:pPr lvl="0"/>
            <a:r>
              <a:rPr lang="en-US"/>
              <a:t>Click to add table title</a:t>
            </a:r>
          </a:p>
        </p:txBody>
      </p:sp>
      <p:sp>
        <p:nvSpPr>
          <p:cNvPr id="3" name="Footer Placeholder 2">
            <a:extLst>
              <a:ext uri="{FF2B5EF4-FFF2-40B4-BE49-F238E27FC236}">
                <a16:creationId xmlns:a16="http://schemas.microsoft.com/office/drawing/2014/main" id="{98F70FD6-9657-4D04-9A35-CC1D8E0E8850}"/>
              </a:ext>
            </a:extLst>
          </p:cNvPr>
          <p:cNvSpPr>
            <a:spLocks noGrp="1"/>
          </p:cNvSpPr>
          <p:nvPr>
            <p:ph type="ftr" sz="quarter" idx="13"/>
          </p:nvPr>
        </p:nvSpPr>
        <p:spPr/>
        <p:txBody>
          <a:bodyPr/>
          <a:lstStyle/>
          <a:p>
            <a:pPr algn="l"/>
            <a:r>
              <a:rPr lang="en-US" altLang="en-US"/>
              <a:t>Manatt, Phelps &amp; Phillips, LLP</a:t>
            </a:r>
          </a:p>
        </p:txBody>
      </p:sp>
      <p:sp>
        <p:nvSpPr>
          <p:cNvPr id="6" name="Slide Number Placeholder 1">
            <a:extLst>
              <a:ext uri="{FF2B5EF4-FFF2-40B4-BE49-F238E27FC236}">
                <a16:creationId xmlns:a16="http://schemas.microsoft.com/office/drawing/2014/main" id="{C1B4AA29-A007-4FBC-9F00-29DCDB5BAD60}"/>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40640679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9"/>
            <a:ext cx="12192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6977"/>
            <a:ext cx="11216640" cy="1212895"/>
          </a:xfrm>
          <a:prstGeom prst="rect">
            <a:avLst/>
          </a:prstGeom>
        </p:spPr>
        <p:txBody>
          <a:bodyPr>
            <a:noAutofit/>
          </a:bodyPr>
          <a:lstStyle>
            <a:lvl1pPr marL="169862" indent="-169862">
              <a:lnSpc>
                <a:spcPct val="100000"/>
              </a:lnSpc>
              <a:spcBef>
                <a:spcPts val="0"/>
              </a:spcBef>
              <a:buFont typeface="Arial" panose="020B06040202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1pPr>
            <a:lvl2pPr marL="576262" indent="-233362">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744536" indent="0">
              <a:lnSpc>
                <a:spcPct val="100000"/>
              </a:lnSpc>
              <a:spcBef>
                <a:spcPts val="0"/>
              </a:spcBef>
              <a:buNone/>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p:txBody>
      </p:sp>
      <p:sp>
        <p:nvSpPr>
          <p:cNvPr id="12" name="Content Placeholder 11"/>
          <p:cNvSpPr>
            <a:spLocks noGrp="1"/>
          </p:cNvSpPr>
          <p:nvPr>
            <p:ph sz="quarter" idx="14" hasCustomPrompt="1"/>
          </p:nvPr>
        </p:nvSpPr>
        <p:spPr>
          <a:xfrm>
            <a:off x="487680" y="2400991"/>
            <a:ext cx="11216640" cy="3850584"/>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7" name="Slide Number Placeholder 1">
            <a:extLst>
              <a:ext uri="{FF2B5EF4-FFF2-40B4-BE49-F238E27FC236}">
                <a16:creationId xmlns:a16="http://schemas.microsoft.com/office/drawing/2014/main" id="{CC89453A-E3DA-4FF6-AF71-31A9B4ED7F9F}"/>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
        <p:nvSpPr>
          <p:cNvPr id="3" name="Footer Placeholder 2">
            <a:extLst>
              <a:ext uri="{FF2B5EF4-FFF2-40B4-BE49-F238E27FC236}">
                <a16:creationId xmlns:a16="http://schemas.microsoft.com/office/drawing/2014/main" id="{7EBDFE3A-AF2F-4A76-BF82-F1C7E249DACB}"/>
              </a:ext>
            </a:extLst>
          </p:cNvPr>
          <p:cNvSpPr>
            <a:spLocks noGrp="1"/>
          </p:cNvSpPr>
          <p:nvPr>
            <p:ph type="ftr" sz="quarter" idx="15"/>
          </p:nvPr>
        </p:nvSpPr>
        <p:spPr/>
        <p:txBody>
          <a:bodyPr/>
          <a:lstStyle/>
          <a:p>
            <a:pPr algn="l"/>
            <a:r>
              <a:rPr lang="en-US" altLang="en-US"/>
              <a:t>Manatt, Phelps &amp; Phillips, LLP</a:t>
            </a:r>
          </a:p>
        </p:txBody>
      </p:sp>
    </p:spTree>
    <p:extLst>
      <p:ext uri="{BB962C8B-B14F-4D97-AF65-F5344CB8AC3E}">
        <p14:creationId xmlns:p14="http://schemas.microsoft.com/office/powerpoint/2010/main" val="13737667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7680" y="1097280"/>
            <a:ext cx="11216640" cy="51206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6" name="Slide Number Placeholder 1">
            <a:extLst>
              <a:ext uri="{FF2B5EF4-FFF2-40B4-BE49-F238E27FC236}">
                <a16:creationId xmlns:a16="http://schemas.microsoft.com/office/drawing/2014/main" id="{FA528D1A-F4F2-4C5A-96C9-172D009858B4}"/>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
        <p:nvSpPr>
          <p:cNvPr id="3" name="Footer Placeholder 2">
            <a:extLst>
              <a:ext uri="{FF2B5EF4-FFF2-40B4-BE49-F238E27FC236}">
                <a16:creationId xmlns:a16="http://schemas.microsoft.com/office/drawing/2014/main" id="{D3231C3E-366B-484A-B29B-45796A448BC0}"/>
              </a:ext>
            </a:extLst>
          </p:cNvPr>
          <p:cNvSpPr>
            <a:spLocks noGrp="1"/>
          </p:cNvSpPr>
          <p:nvPr>
            <p:ph type="ftr" sz="quarter" idx="15"/>
          </p:nvPr>
        </p:nvSpPr>
        <p:spPr/>
        <p:txBody>
          <a:bodyPr/>
          <a:lstStyle/>
          <a:p>
            <a:pPr algn="l"/>
            <a:r>
              <a:rPr lang="en-US" altLang="en-US"/>
              <a:t>Manatt, Phelps &amp; Phillips, LLP</a:t>
            </a:r>
          </a:p>
        </p:txBody>
      </p:sp>
    </p:spTree>
    <p:extLst>
      <p:ext uri="{BB962C8B-B14F-4D97-AF65-F5344CB8AC3E}">
        <p14:creationId xmlns:p14="http://schemas.microsoft.com/office/powerpoint/2010/main" val="5894013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Chart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userDrawn="1"/>
        </p:nvSpPr>
        <p:spPr>
          <a:xfrm>
            <a:off x="0" y="3865"/>
            <a:ext cx="12192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5425" y="1645920"/>
            <a:ext cx="5486400"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45920"/>
            <a:ext cx="5484144"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487680" y="111633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116330"/>
            <a:ext cx="5484144"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9" name="Slide Number Placeholder 1">
            <a:extLst>
              <a:ext uri="{FF2B5EF4-FFF2-40B4-BE49-F238E27FC236}">
                <a16:creationId xmlns:a16="http://schemas.microsoft.com/office/drawing/2014/main" id="{90F0FFBA-543A-4F22-9B9B-EEE93F5EDD99}"/>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
        <p:nvSpPr>
          <p:cNvPr id="3" name="Footer Placeholder 2">
            <a:extLst>
              <a:ext uri="{FF2B5EF4-FFF2-40B4-BE49-F238E27FC236}">
                <a16:creationId xmlns:a16="http://schemas.microsoft.com/office/drawing/2014/main" id="{9E92C1B9-7F0F-4195-AEB8-680B941E196A}"/>
              </a:ext>
            </a:extLst>
          </p:cNvPr>
          <p:cNvSpPr>
            <a:spLocks noGrp="1"/>
          </p:cNvSpPr>
          <p:nvPr>
            <p:ph type="ftr" sz="quarter" idx="18"/>
          </p:nvPr>
        </p:nvSpPr>
        <p:spPr/>
        <p:txBody>
          <a:bodyPr/>
          <a:lstStyle/>
          <a:p>
            <a:pPr algn="l"/>
            <a:r>
              <a:rPr lang="en-US" altLang="en-US"/>
              <a:t>Manatt, Phelps &amp; Phillips, LLP</a:t>
            </a:r>
          </a:p>
        </p:txBody>
      </p:sp>
    </p:spTree>
    <p:extLst>
      <p:ext uri="{BB962C8B-B14F-4D97-AF65-F5344CB8AC3E}">
        <p14:creationId xmlns:p14="http://schemas.microsoft.com/office/powerpoint/2010/main" val="15826286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487680" y="1645920"/>
            <a:ext cx="5486400" cy="4572000"/>
          </a:xfrm>
          <a:prstGeom prst="rect">
            <a:avLst/>
          </a:prstGeom>
        </p:spPr>
        <p:txBody>
          <a:bodyPr>
            <a:noAutofit/>
          </a:bodyPr>
          <a:lstStyle>
            <a:lvl1pPr>
              <a:lnSpc>
                <a:spcPct val="100000"/>
              </a:lnSpc>
              <a:spcBef>
                <a:spcPts val="0"/>
              </a:spcBef>
              <a:spcAft>
                <a:spcPts val="0"/>
              </a:spcAft>
              <a:defRPr sz="1600" b="1" i="0">
                <a:latin typeface="Arial" panose="020B0604020202020204" pitchFamily="34" charset="0"/>
                <a:ea typeface="Arial" panose="020B0604020202020204" pitchFamily="34" charset="0"/>
                <a:cs typeface="Arial" panose="020B0604020202020204" pitchFamily="34" charset="0"/>
              </a:defRPr>
            </a:lvl1pPr>
            <a:lvl2pPr marL="514348" indent="-171450">
              <a:buFont typeface="Franklin Gothic Medium Cond" panose="020B06060304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2pPr>
            <a:lvl3pPr>
              <a:defRPr sz="16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9"/>
            <a:ext cx="12192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485425" y="6251575"/>
            <a:ext cx="11216640" cy="330200"/>
          </a:xfrm>
          <a:prstGeom prst="rect">
            <a:avLst/>
          </a:prstGeom>
        </p:spPr>
        <p:txBody>
          <a:bodyPr anchor="b">
            <a:noAutofit/>
          </a:bodyPr>
          <a:lstStyle>
            <a:lvl1pPr marL="0" indent="0">
              <a:lnSpc>
                <a:spcPct val="100000"/>
              </a:lnSpc>
              <a:spcBef>
                <a:spcPts val="0"/>
              </a:spcBef>
              <a:buNone/>
              <a:defRPr sz="1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485425" y="109728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176" y="1645920"/>
            <a:ext cx="5486400" cy="4572000"/>
          </a:xfrm>
          <a:prstGeom prst="rect">
            <a:avLst/>
          </a:prstGeom>
        </p:spPr>
        <p:txBody>
          <a:bodyPr>
            <a:noAutofit/>
          </a:bodyPr>
          <a:lstStyle>
            <a:lvl1pPr>
              <a:lnSpc>
                <a:spcPct val="100000"/>
              </a:lnSpc>
              <a:spcBef>
                <a:spcPts val="0"/>
              </a:spcBef>
              <a:spcAft>
                <a:spcPts val="0"/>
              </a:spcAft>
              <a:defRPr sz="1600" b="1" i="0">
                <a:latin typeface="Arial" panose="020B0604020202020204" pitchFamily="34" charset="0"/>
                <a:ea typeface="Arial" panose="020B0604020202020204" pitchFamily="34" charset="0"/>
                <a:cs typeface="Arial" panose="020B0604020202020204" pitchFamily="34" charset="0"/>
              </a:defRPr>
            </a:lvl1pPr>
            <a:lvl2pPr marL="514348" indent="-171450">
              <a:buFont typeface="Franklin Gothic Medium Cond" panose="020B0606030402020204" pitchFamily="34" charset="0"/>
              <a:buChar char="–"/>
              <a:defRPr sz="1600" b="1" i="0" baseline="0">
                <a:latin typeface="Arial" panose="020B0604020202020204" pitchFamily="34" charset="0"/>
                <a:ea typeface="Arial" panose="020B0604020202020204" pitchFamily="34" charset="0"/>
                <a:cs typeface="Arial" panose="020B0604020202020204" pitchFamily="34" charset="0"/>
              </a:defRPr>
            </a:lvl2pPr>
            <a:lvl3pPr>
              <a:defRPr sz="16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9" name="Slide Number Placeholder 1">
            <a:extLst>
              <a:ext uri="{FF2B5EF4-FFF2-40B4-BE49-F238E27FC236}">
                <a16:creationId xmlns:a16="http://schemas.microsoft.com/office/drawing/2014/main" id="{DFB339C2-B97A-4DE7-BAF3-95946E4850BF}"/>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84693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op &amp; Bottom Rule Only">
    <p:spTree>
      <p:nvGrpSpPr>
        <p:cNvPr id="1" name=""/>
        <p:cNvGrpSpPr/>
        <p:nvPr/>
      </p:nvGrpSpPr>
      <p:grpSpPr>
        <a:xfrm>
          <a:off x="0" y="0"/>
          <a:ext cx="0" cy="0"/>
          <a:chOff x="0" y="0"/>
          <a:chExt cx="0" cy="0"/>
        </a:xfrm>
      </p:grpSpPr>
      <p:sp>
        <p:nvSpPr>
          <p:cNvPr id="8" name="Rectangle 7"/>
          <p:cNvSpPr/>
          <p:nvPr userDrawn="1"/>
        </p:nvSpPr>
        <p:spPr>
          <a:xfrm>
            <a:off x="0" y="3865"/>
            <a:ext cx="12192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2" name="Footer Placeholder 1">
            <a:extLst>
              <a:ext uri="{FF2B5EF4-FFF2-40B4-BE49-F238E27FC236}">
                <a16:creationId xmlns:a16="http://schemas.microsoft.com/office/drawing/2014/main" id="{8CD21452-C903-4772-9E99-8733C830B365}"/>
              </a:ext>
            </a:extLst>
          </p:cNvPr>
          <p:cNvSpPr>
            <a:spLocks noGrp="1"/>
          </p:cNvSpPr>
          <p:nvPr>
            <p:ph type="ftr" sz="quarter" idx="10"/>
          </p:nvPr>
        </p:nvSpPr>
        <p:spPr/>
        <p:txBody>
          <a:bodyPr/>
          <a:lstStyle/>
          <a:p>
            <a:pPr algn="l"/>
            <a:r>
              <a:rPr lang="en-US" altLang="en-US"/>
              <a:t>Manatt, Phelps &amp; Phillips, LLP</a:t>
            </a:r>
          </a:p>
        </p:txBody>
      </p:sp>
      <p:sp>
        <p:nvSpPr>
          <p:cNvPr id="3" name="Slide Number Placeholder 2">
            <a:extLst>
              <a:ext uri="{FF2B5EF4-FFF2-40B4-BE49-F238E27FC236}">
                <a16:creationId xmlns:a16="http://schemas.microsoft.com/office/drawing/2014/main" id="{6E4C75E8-FE7D-4879-AC64-C301868C9205}"/>
              </a:ext>
            </a:extLst>
          </p:cNvPr>
          <p:cNvSpPr>
            <a:spLocks noGrp="1"/>
          </p:cNvSpPr>
          <p:nvPr>
            <p:ph type="sldNum" sz="quarter" idx="11"/>
          </p:nvPr>
        </p:nvSpPr>
        <p:spPr/>
        <p:txBody>
          <a:bodyPr/>
          <a:lstStyle/>
          <a:p>
            <a:fld id="{6589A81A-1D71-4078-84B8-1F7FE28A0448}" type="slidenum">
              <a:rPr lang="en-US" smtClean="0"/>
              <a:pPr/>
              <a:t>‹#›</a:t>
            </a:fld>
            <a:endParaRPr lang="en-US"/>
          </a:p>
        </p:txBody>
      </p:sp>
    </p:spTree>
    <p:extLst>
      <p:ext uri="{BB962C8B-B14F-4D97-AF65-F5344CB8AC3E}">
        <p14:creationId xmlns:p14="http://schemas.microsoft.com/office/powerpoint/2010/main" val="16162525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624054"/>
            <a:ext cx="12192000" cy="548640"/>
          </a:xfrm>
          <a:prstGeom prst="rect">
            <a:avLst/>
          </a:prstGeom>
        </p:spPr>
        <p:txBody>
          <a:bodyPr anchor="t">
            <a:noAutofit/>
          </a:bodyPr>
          <a:lstStyle>
            <a:lvl1pPr algn="l">
              <a:defRPr sz="3200" b="1" i="0" baseline="0">
                <a:solidFill>
                  <a:schemeClr val="tx2">
                    <a:lumMod val="75000"/>
                  </a:schemeClr>
                </a:solidFill>
                <a:latin typeface="+mn-lt"/>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6" name="Slide Number Placeholder 1">
            <a:extLst>
              <a:ext uri="{FF2B5EF4-FFF2-40B4-BE49-F238E27FC236}">
                <a16:creationId xmlns:a16="http://schemas.microsoft.com/office/drawing/2014/main" id="{4D2B3E9C-F4E1-4810-AF88-1D3D434FB0E6}"/>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
        <p:nvSpPr>
          <p:cNvPr id="3" name="Footer Placeholder 2">
            <a:extLst>
              <a:ext uri="{FF2B5EF4-FFF2-40B4-BE49-F238E27FC236}">
                <a16:creationId xmlns:a16="http://schemas.microsoft.com/office/drawing/2014/main" id="{0EBCE383-9B1D-4FAE-9AAD-B154B1EB84DF}"/>
              </a:ext>
            </a:extLst>
          </p:cNvPr>
          <p:cNvSpPr>
            <a:spLocks noGrp="1"/>
          </p:cNvSpPr>
          <p:nvPr>
            <p:ph type="ftr" sz="quarter" idx="10"/>
          </p:nvPr>
        </p:nvSpPr>
        <p:spPr/>
        <p:txBody>
          <a:bodyPr/>
          <a:lstStyle/>
          <a:p>
            <a:pPr algn="l"/>
            <a:r>
              <a:rPr lang="en-US" altLang="en-US"/>
              <a:t>Manatt, Phelps &amp; Phillips, LLP</a:t>
            </a:r>
          </a:p>
        </p:txBody>
      </p:sp>
    </p:spTree>
    <p:extLst>
      <p:ext uri="{BB962C8B-B14F-4D97-AF65-F5344CB8AC3E}">
        <p14:creationId xmlns:p14="http://schemas.microsoft.com/office/powerpoint/2010/main" val="38831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3.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theme" Target="../theme/theme5.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theme" Target="../theme/theme8.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A1DF9-DA01-A35E-B1CE-A9F899906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3DA23-2C4F-A71F-76EA-06D818A0C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31FF5-0C0A-D544-D7E9-28D19839F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9B61A124-B38A-4B15-2852-419AD2A47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F6970-75D8-8199-5093-C50A185C5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7818032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A1DF9-DA01-A35E-B1CE-A9F899906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3DA23-2C4F-A71F-76EA-06D818A0C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31FF5-0C0A-D544-D7E9-28D19839F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6/6/2024</a:t>
            </a:fld>
            <a:endParaRPr lang="en-US"/>
          </a:p>
        </p:txBody>
      </p:sp>
      <p:sp>
        <p:nvSpPr>
          <p:cNvPr id="5" name="Footer Placeholder 4">
            <a:extLst>
              <a:ext uri="{FF2B5EF4-FFF2-40B4-BE49-F238E27FC236}">
                <a16:creationId xmlns:a16="http://schemas.microsoft.com/office/drawing/2014/main" id="{9B61A124-B38A-4B15-2852-419AD2A47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F6970-75D8-8199-5093-C50A185C5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067610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0480939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hf hdr="0" dt="0"/>
  <p:txStyles>
    <p:title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1" y="6603335"/>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7" b="1">
                <a:solidFill>
                  <a:srgbClr val="15365E"/>
                </a:solidFill>
                <a:latin typeface="Arial" panose="020B0604020202020204" pitchFamily="34" charset="0"/>
                <a:cs typeface="Arial" panose="020B0604020202020204" pitchFamily="34" charset="0"/>
              </a:rPr>
              <a:t>What our Behavioral Health Investments Mean for North Carolina</a:t>
            </a:r>
          </a:p>
        </p:txBody>
      </p:sp>
      <p:sp>
        <p:nvSpPr>
          <p:cNvPr id="5" name="Text Placeholder 13"/>
          <p:cNvSpPr txBox="1">
            <a:spLocks/>
          </p:cNvSpPr>
          <p:nvPr userDrawn="1"/>
        </p:nvSpPr>
        <p:spPr>
          <a:xfrm>
            <a:off x="11650133" y="6600157"/>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900" b="1" i="0" smtClean="0">
                <a:latin typeface="Arial" panose="020B0604020202020204" pitchFamily="34" charset="0"/>
                <a:cs typeface="Arial" panose="020B0604020202020204" pitchFamily="34" charset="0"/>
              </a:rPr>
              <a:pPr algn="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01066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hdr="0" dt="0"/>
  <p:txStyles>
    <p:titleStyle>
      <a:lvl1pPr algn="l" defTabSz="685766"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08" indent="-171442" algn="l" defTabSz="685766"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3049BA-20AF-4C49-9754-A6E66E6C1877}"/>
              </a:ext>
            </a:extLst>
          </p:cNvPr>
          <p:cNvSpPr/>
          <p:nvPr userDrawn="1"/>
        </p:nvSpPr>
        <p:spPr>
          <a:xfrm>
            <a:off x="0" y="6603819"/>
            <a:ext cx="12192000" cy="2662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Calibri" panose="020F0502020204030204" pitchFamily="34" charset="0"/>
            </a:endParaRPr>
          </a:p>
        </p:txBody>
      </p:sp>
    </p:spTree>
    <p:extLst>
      <p:ext uri="{BB962C8B-B14F-4D97-AF65-F5344CB8AC3E}">
        <p14:creationId xmlns:p14="http://schemas.microsoft.com/office/powerpoint/2010/main" val="76367671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13"/>
          <p:cNvSpPr txBox="1">
            <a:spLocks/>
          </p:cNvSpPr>
          <p:nvPr userDrawn="1"/>
        </p:nvSpPr>
        <p:spPr>
          <a:xfrm>
            <a:off x="11503025" y="6600166"/>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800" b="1" i="0" smtClean="0">
                <a:solidFill>
                  <a:schemeClr val="bg1"/>
                </a:solidFill>
                <a:latin typeface="Arial" panose="020B0604020202020204" pitchFamily="34" charset="0"/>
                <a:cs typeface="Arial" panose="020B0604020202020204" pitchFamily="34" charset="0"/>
              </a:rPr>
              <a:pPr/>
              <a:t>‹#›</a:t>
            </a:fld>
            <a:endParaRPr lang="en-US" sz="800" b="1" i="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E578BC-BB18-42C1-A2C3-23CB0CDD1115}"/>
              </a:ext>
            </a:extLst>
          </p:cNvPr>
          <p:cNvSpPr/>
          <p:nvPr userDrawn="1"/>
        </p:nvSpPr>
        <p:spPr>
          <a:xfrm>
            <a:off x="0"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0" name="Rectangle 9">
            <a:extLst>
              <a:ext uri="{FF2B5EF4-FFF2-40B4-BE49-F238E27FC236}">
                <a16:creationId xmlns:a16="http://schemas.microsoft.com/office/drawing/2014/main" id="{358929FC-6D37-4796-81EE-243F5DE93482}"/>
              </a:ext>
            </a:extLst>
          </p:cNvPr>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6" name="Text Placeholder 4">
            <a:extLst>
              <a:ext uri="{FF2B5EF4-FFF2-40B4-BE49-F238E27FC236}">
                <a16:creationId xmlns:a16="http://schemas.microsoft.com/office/drawing/2014/main" id="{481DCD3A-EEA9-46F4-BC19-85B31ED1E1B0}"/>
              </a:ext>
            </a:extLst>
          </p:cNvPr>
          <p:cNvSpPr txBox="1">
            <a:spLocks/>
          </p:cNvSpPr>
          <p:nvPr userDrawn="1"/>
        </p:nvSpPr>
        <p:spPr>
          <a:xfrm>
            <a:off x="487683" y="6309360"/>
            <a:ext cx="11216639" cy="274320"/>
          </a:xfrm>
          <a:prstGeom prst="rect">
            <a:avLst/>
          </a:prstGeom>
        </p:spPr>
        <p:txBody>
          <a:bodyPr anchor="b">
            <a:noAutofit/>
          </a:bodyPr>
          <a:lstStyle>
            <a:lvl1pPr marL="0" indent="0" algn="l" defTabSz="685799" rtl="0" eaLnBrk="1" latinLnBrk="0" hangingPunct="1">
              <a:lnSpc>
                <a:spcPct val="100000"/>
              </a:lnSpc>
              <a:spcBef>
                <a:spcPts val="0"/>
              </a:spcBef>
              <a:buFont typeface="Arial" panose="020B0604020202020204" pitchFamily="34" charset="0"/>
              <a:buNone/>
              <a:defRPr sz="10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endParaRPr lang="en-US"/>
          </a:p>
        </p:txBody>
      </p:sp>
      <p:sp>
        <p:nvSpPr>
          <p:cNvPr id="3" name="Footer Placeholder 2">
            <a:extLst>
              <a:ext uri="{FF2B5EF4-FFF2-40B4-BE49-F238E27FC236}">
                <a16:creationId xmlns:a16="http://schemas.microsoft.com/office/drawing/2014/main" id="{8AF14B1D-7E70-4DBF-845F-CF2E7B0C50F1}"/>
              </a:ext>
            </a:extLst>
          </p:cNvPr>
          <p:cNvSpPr>
            <a:spLocks noGrp="1"/>
          </p:cNvSpPr>
          <p:nvPr>
            <p:ph type="ftr" sz="quarter" idx="3"/>
          </p:nvPr>
        </p:nvSpPr>
        <p:spPr>
          <a:xfrm>
            <a:off x="487677" y="6634662"/>
            <a:ext cx="10285097" cy="172355"/>
          </a:xfrm>
          <a:prstGeom prst="rect">
            <a:avLst/>
          </a:prstGeom>
        </p:spPr>
        <p:txBody>
          <a:bodyPr vert="horz" wrap="square" lIns="0" tIns="9144" rIns="0" bIns="9144" rtlCol="0" anchor="ctr">
            <a:spAutoFit/>
          </a:bodyPr>
          <a:lstStyle>
            <a:lvl1pPr algn="ctr">
              <a:defRPr sz="1000">
                <a:solidFill>
                  <a:schemeClr val="bg1"/>
                </a:solidFill>
              </a:defRPr>
            </a:lvl1pPr>
          </a:lstStyle>
          <a:p>
            <a:pPr algn="l"/>
            <a:r>
              <a:rPr lang="en-US" altLang="en-US"/>
              <a:t>Manatt, Phelps &amp; Phillips, LLP</a:t>
            </a:r>
          </a:p>
        </p:txBody>
      </p:sp>
      <p:sp>
        <p:nvSpPr>
          <p:cNvPr id="2" name="Slide Number Placeholder 1">
            <a:extLst>
              <a:ext uri="{FF2B5EF4-FFF2-40B4-BE49-F238E27FC236}">
                <a16:creationId xmlns:a16="http://schemas.microsoft.com/office/drawing/2014/main" id="{0E8980DB-ED94-49C6-B520-2AA19FBA326E}"/>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1447993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1" r:id="rId12"/>
  </p:sldLayoutIdLst>
  <p:hf hdr="0" ftr="0" dt="0"/>
  <p:txStyles>
    <p:title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799"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9" rtl="0" eaLnBrk="1" latinLnBrk="0" hangingPunct="1">
        <a:defRPr sz="1351" kern="1200">
          <a:solidFill>
            <a:schemeClr val="tx1"/>
          </a:solidFill>
          <a:latin typeface="+mn-lt"/>
          <a:ea typeface="+mn-ea"/>
          <a:cs typeface="+mn-cs"/>
        </a:defRPr>
      </a:lvl1pPr>
      <a:lvl2pPr marL="342899" algn="l" defTabSz="685799" rtl="0" eaLnBrk="1" latinLnBrk="0" hangingPunct="1">
        <a:defRPr sz="1351" kern="1200">
          <a:solidFill>
            <a:schemeClr val="tx1"/>
          </a:solidFill>
          <a:latin typeface="+mn-lt"/>
          <a:ea typeface="+mn-ea"/>
          <a:cs typeface="+mn-cs"/>
        </a:defRPr>
      </a:lvl2pPr>
      <a:lvl3pPr marL="685799" algn="l" defTabSz="685799" rtl="0" eaLnBrk="1" latinLnBrk="0" hangingPunct="1">
        <a:defRPr sz="1351" kern="1200">
          <a:solidFill>
            <a:schemeClr val="tx1"/>
          </a:solidFill>
          <a:latin typeface="+mn-lt"/>
          <a:ea typeface="+mn-ea"/>
          <a:cs typeface="+mn-cs"/>
        </a:defRPr>
      </a:lvl3pPr>
      <a:lvl4pPr marL="1028697" algn="l" defTabSz="685799" rtl="0" eaLnBrk="1" latinLnBrk="0" hangingPunct="1">
        <a:defRPr sz="1351" kern="1200">
          <a:solidFill>
            <a:schemeClr val="tx1"/>
          </a:solidFill>
          <a:latin typeface="+mn-lt"/>
          <a:ea typeface="+mn-ea"/>
          <a:cs typeface="+mn-cs"/>
        </a:defRPr>
      </a:lvl4pPr>
      <a:lvl5pPr marL="1371596" algn="l" defTabSz="685799" rtl="0" eaLnBrk="1" latinLnBrk="0" hangingPunct="1">
        <a:defRPr sz="1351" kern="1200">
          <a:solidFill>
            <a:schemeClr val="tx1"/>
          </a:solidFill>
          <a:latin typeface="+mn-lt"/>
          <a:ea typeface="+mn-ea"/>
          <a:cs typeface="+mn-cs"/>
        </a:defRPr>
      </a:lvl5pPr>
      <a:lvl6pPr marL="1714496" algn="l" defTabSz="685799" rtl="0" eaLnBrk="1" latinLnBrk="0" hangingPunct="1">
        <a:defRPr sz="1351" kern="1200">
          <a:solidFill>
            <a:schemeClr val="tx1"/>
          </a:solidFill>
          <a:latin typeface="+mn-lt"/>
          <a:ea typeface="+mn-ea"/>
          <a:cs typeface="+mn-cs"/>
        </a:defRPr>
      </a:lvl6pPr>
      <a:lvl7pPr marL="2057395" algn="l" defTabSz="685799" rtl="0" eaLnBrk="1" latinLnBrk="0" hangingPunct="1">
        <a:defRPr sz="1351" kern="1200">
          <a:solidFill>
            <a:schemeClr val="tx1"/>
          </a:solidFill>
          <a:latin typeface="+mn-lt"/>
          <a:ea typeface="+mn-ea"/>
          <a:cs typeface="+mn-cs"/>
        </a:defRPr>
      </a:lvl7pPr>
      <a:lvl8pPr marL="2400295" algn="l" defTabSz="685799" rtl="0" eaLnBrk="1" latinLnBrk="0" hangingPunct="1">
        <a:defRPr sz="1351" kern="1200">
          <a:solidFill>
            <a:schemeClr val="tx1"/>
          </a:solidFill>
          <a:latin typeface="+mn-lt"/>
          <a:ea typeface="+mn-ea"/>
          <a:cs typeface="+mn-cs"/>
        </a:defRPr>
      </a:lvl8pPr>
      <a:lvl9pPr marL="2743193" algn="l" defTabSz="685799"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13"/>
          <p:cNvSpPr txBox="1">
            <a:spLocks/>
          </p:cNvSpPr>
          <p:nvPr userDrawn="1"/>
        </p:nvSpPr>
        <p:spPr>
          <a:xfrm>
            <a:off x="11503025" y="6600166"/>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800" b="1" i="0" smtClean="0">
                <a:solidFill>
                  <a:schemeClr val="bg1"/>
                </a:solidFill>
                <a:latin typeface="Arial" panose="020B0604020202020204" pitchFamily="34" charset="0"/>
                <a:cs typeface="Arial" panose="020B0604020202020204" pitchFamily="34" charset="0"/>
              </a:rPr>
              <a:pPr/>
              <a:t>‹#›</a:t>
            </a:fld>
            <a:endParaRPr lang="en-US" sz="800" b="1" i="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E578BC-BB18-42C1-A2C3-23CB0CDD1115}"/>
              </a:ext>
            </a:extLst>
          </p:cNvPr>
          <p:cNvSpPr/>
          <p:nvPr userDrawn="1"/>
        </p:nvSpPr>
        <p:spPr>
          <a:xfrm>
            <a:off x="0"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0" name="Rectangle 9">
            <a:extLst>
              <a:ext uri="{FF2B5EF4-FFF2-40B4-BE49-F238E27FC236}">
                <a16:creationId xmlns:a16="http://schemas.microsoft.com/office/drawing/2014/main" id="{358929FC-6D37-4796-81EE-243F5DE93482}"/>
              </a:ext>
            </a:extLst>
          </p:cNvPr>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6" name="Text Placeholder 4">
            <a:extLst>
              <a:ext uri="{FF2B5EF4-FFF2-40B4-BE49-F238E27FC236}">
                <a16:creationId xmlns:a16="http://schemas.microsoft.com/office/drawing/2014/main" id="{481DCD3A-EEA9-46F4-BC19-85B31ED1E1B0}"/>
              </a:ext>
            </a:extLst>
          </p:cNvPr>
          <p:cNvSpPr txBox="1">
            <a:spLocks/>
          </p:cNvSpPr>
          <p:nvPr userDrawn="1"/>
        </p:nvSpPr>
        <p:spPr>
          <a:xfrm>
            <a:off x="487683" y="6309360"/>
            <a:ext cx="11216639" cy="274320"/>
          </a:xfrm>
          <a:prstGeom prst="rect">
            <a:avLst/>
          </a:prstGeom>
        </p:spPr>
        <p:txBody>
          <a:bodyPr anchor="b">
            <a:noAutofit/>
          </a:bodyPr>
          <a:lstStyle>
            <a:lvl1pPr marL="0" indent="0" algn="l" defTabSz="685799" rtl="0" eaLnBrk="1" latinLnBrk="0" hangingPunct="1">
              <a:lnSpc>
                <a:spcPct val="100000"/>
              </a:lnSpc>
              <a:spcBef>
                <a:spcPts val="0"/>
              </a:spcBef>
              <a:buFont typeface="Arial" panose="020B0604020202020204" pitchFamily="34" charset="0"/>
              <a:buNone/>
              <a:defRPr sz="10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endParaRPr lang="en-US"/>
          </a:p>
        </p:txBody>
      </p:sp>
      <p:sp>
        <p:nvSpPr>
          <p:cNvPr id="3" name="Footer Placeholder 2">
            <a:extLst>
              <a:ext uri="{FF2B5EF4-FFF2-40B4-BE49-F238E27FC236}">
                <a16:creationId xmlns:a16="http://schemas.microsoft.com/office/drawing/2014/main" id="{8AF14B1D-7E70-4DBF-845F-CF2E7B0C50F1}"/>
              </a:ext>
            </a:extLst>
          </p:cNvPr>
          <p:cNvSpPr>
            <a:spLocks noGrp="1"/>
          </p:cNvSpPr>
          <p:nvPr>
            <p:ph type="ftr" sz="quarter" idx="3"/>
          </p:nvPr>
        </p:nvSpPr>
        <p:spPr>
          <a:xfrm>
            <a:off x="487677" y="6634662"/>
            <a:ext cx="10285097" cy="172355"/>
          </a:xfrm>
          <a:prstGeom prst="rect">
            <a:avLst/>
          </a:prstGeom>
        </p:spPr>
        <p:txBody>
          <a:bodyPr vert="horz" wrap="square" lIns="0" tIns="9144" rIns="0" bIns="9144" rtlCol="0" anchor="ctr">
            <a:spAutoFit/>
          </a:bodyPr>
          <a:lstStyle>
            <a:lvl1pPr algn="ctr">
              <a:defRPr sz="1000">
                <a:solidFill>
                  <a:schemeClr val="bg1"/>
                </a:solidFill>
              </a:defRPr>
            </a:lvl1pPr>
          </a:lstStyle>
          <a:p>
            <a:pPr algn="l"/>
            <a:r>
              <a:rPr lang="en-US" altLang="en-US"/>
              <a:t>Manatt, Phelps &amp; Phillips, LLP</a:t>
            </a:r>
          </a:p>
        </p:txBody>
      </p:sp>
      <p:sp>
        <p:nvSpPr>
          <p:cNvPr id="9" name="Slide Number Placeholder 1">
            <a:extLst>
              <a:ext uri="{FF2B5EF4-FFF2-40B4-BE49-F238E27FC236}">
                <a16:creationId xmlns:a16="http://schemas.microsoft.com/office/drawing/2014/main" id="{FCF91680-BBF3-46D4-B12B-9EEAB876216F}"/>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90669739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hf hdr="0" ftr="0" dt="0"/>
  <p:txStyles>
    <p:title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799"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9" rtl="0" eaLnBrk="1" latinLnBrk="0" hangingPunct="1">
        <a:defRPr sz="1351" kern="1200">
          <a:solidFill>
            <a:schemeClr val="tx1"/>
          </a:solidFill>
          <a:latin typeface="+mn-lt"/>
          <a:ea typeface="+mn-ea"/>
          <a:cs typeface="+mn-cs"/>
        </a:defRPr>
      </a:lvl1pPr>
      <a:lvl2pPr marL="342899" algn="l" defTabSz="685799" rtl="0" eaLnBrk="1" latinLnBrk="0" hangingPunct="1">
        <a:defRPr sz="1351" kern="1200">
          <a:solidFill>
            <a:schemeClr val="tx1"/>
          </a:solidFill>
          <a:latin typeface="+mn-lt"/>
          <a:ea typeface="+mn-ea"/>
          <a:cs typeface="+mn-cs"/>
        </a:defRPr>
      </a:lvl2pPr>
      <a:lvl3pPr marL="685799" algn="l" defTabSz="685799" rtl="0" eaLnBrk="1" latinLnBrk="0" hangingPunct="1">
        <a:defRPr sz="1351" kern="1200">
          <a:solidFill>
            <a:schemeClr val="tx1"/>
          </a:solidFill>
          <a:latin typeface="+mn-lt"/>
          <a:ea typeface="+mn-ea"/>
          <a:cs typeface="+mn-cs"/>
        </a:defRPr>
      </a:lvl3pPr>
      <a:lvl4pPr marL="1028697" algn="l" defTabSz="685799" rtl="0" eaLnBrk="1" latinLnBrk="0" hangingPunct="1">
        <a:defRPr sz="1351" kern="1200">
          <a:solidFill>
            <a:schemeClr val="tx1"/>
          </a:solidFill>
          <a:latin typeface="+mn-lt"/>
          <a:ea typeface="+mn-ea"/>
          <a:cs typeface="+mn-cs"/>
        </a:defRPr>
      </a:lvl4pPr>
      <a:lvl5pPr marL="1371596" algn="l" defTabSz="685799" rtl="0" eaLnBrk="1" latinLnBrk="0" hangingPunct="1">
        <a:defRPr sz="1351" kern="1200">
          <a:solidFill>
            <a:schemeClr val="tx1"/>
          </a:solidFill>
          <a:latin typeface="+mn-lt"/>
          <a:ea typeface="+mn-ea"/>
          <a:cs typeface="+mn-cs"/>
        </a:defRPr>
      </a:lvl5pPr>
      <a:lvl6pPr marL="1714496" algn="l" defTabSz="685799" rtl="0" eaLnBrk="1" latinLnBrk="0" hangingPunct="1">
        <a:defRPr sz="1351" kern="1200">
          <a:solidFill>
            <a:schemeClr val="tx1"/>
          </a:solidFill>
          <a:latin typeface="+mn-lt"/>
          <a:ea typeface="+mn-ea"/>
          <a:cs typeface="+mn-cs"/>
        </a:defRPr>
      </a:lvl6pPr>
      <a:lvl7pPr marL="2057395" algn="l" defTabSz="685799" rtl="0" eaLnBrk="1" latinLnBrk="0" hangingPunct="1">
        <a:defRPr sz="1351" kern="1200">
          <a:solidFill>
            <a:schemeClr val="tx1"/>
          </a:solidFill>
          <a:latin typeface="+mn-lt"/>
          <a:ea typeface="+mn-ea"/>
          <a:cs typeface="+mn-cs"/>
        </a:defRPr>
      </a:lvl7pPr>
      <a:lvl8pPr marL="2400295" algn="l" defTabSz="685799" rtl="0" eaLnBrk="1" latinLnBrk="0" hangingPunct="1">
        <a:defRPr sz="1351" kern="1200">
          <a:solidFill>
            <a:schemeClr val="tx1"/>
          </a:solidFill>
          <a:latin typeface="+mn-lt"/>
          <a:ea typeface="+mn-ea"/>
          <a:cs typeface="+mn-cs"/>
        </a:defRPr>
      </a:lvl8pPr>
      <a:lvl9pPr marL="2743193" algn="l" defTabSz="685799"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4230912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20" r:id="rId13"/>
    <p:sldLayoutId id="2147483821" r:id="rId14"/>
    <p:sldLayoutId id="2147483822" r:id="rId15"/>
    <p:sldLayoutId id="2147483823" r:id="rId16"/>
    <p:sldLayoutId id="2147483825" r:id="rId17"/>
    <p:sldLayoutId id="214748382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hyperlink" Target="https://gcc02.safelinks.protection.outlook.com/?url=https%3A%2F%2Fwww.ncdhhs.gov%2Fnews%2Fpress-releases%2F2023%2F11%2F17%2Fnew-initiative-provides-payment-support-relatives-and-family-members-who-step-care-children-need&amp;data=05%7C02%7Callison.eargle%40dhhs.nc.gov%7Ca440c30bb4b74f57349b08dc395704ae%7C7a7681dcb9d0449a85c3ecc26cd7ed19%7C0%7C0%7C638448293096781548%7CUnknown%7CTWFpbGZsb3d8eyJWIjoiMC4wLjAwMDAiLCJQIjoiV2luMzIiLCJBTiI6Ik1haWwiLCJXVCI6Mn0%3D%7C0%7C%7C%7C&amp;sdata=aU1772lp40lHG9jikSCrtW8bOPzCM6bYkBNGfCoJ%2B2g%3D&amp;reserved=0" TargetMode="External"/><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ncdhhs.gov/divisions/child-and-family-well-being/whole-child-health-section/child-behavioral-health/child-behavioral-health-dashboard" TargetMode="External"/><Relationship Id="rId1" Type="http://schemas.openxmlformats.org/officeDocument/2006/relationships/slideLayout" Target="../slideLayouts/slideLayout3.xml"/><Relationship Id="rId4" Type="http://schemas.openxmlformats.org/officeDocument/2006/relationships/hyperlink" Target="https://www.ncdhhs.gov/news/press-releases/2024/02/06/child-behavioral-health-dashboard-launch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dhhs.gov/side-side-presentation-20231023/open" TargetMode="External"/><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hyperlink" Target="https://www.ncdhhs.gov/lmemcotp-dashboardjan/download?attachmen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12.xml"/><Relationship Id="rId6" Type="http://schemas.openxmlformats.org/officeDocument/2006/relationships/hyperlink" Target="https://info.ncdhhs.gov/dhsr/mhlcs/facilities.html" TargetMode="External"/><Relationship Id="rId5" Type="http://schemas.openxmlformats.org/officeDocument/2006/relationships/hyperlink" Target="https://www.ncdhhs.gov/media/19922/download?attachment" TargetMode="External"/><Relationship Id="rId4" Type="http://schemas.openxmlformats.org/officeDocument/2006/relationships/image" Target="../media/image6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g/KEsxyV0tJY" TargetMode="External"/><Relationship Id="rId2" Type="http://schemas.openxmlformats.org/officeDocument/2006/relationships/image" Target="../media/image63.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26.xml"/><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8.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hyperlink" Target="http://www.bianc.ne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zoomgov.com/webinar/register/WN_ZTf0bo7nS0CAqrXJ3H5Buw#/registration" TargetMode="External"/><Relationship Id="rId2" Type="http://schemas.openxmlformats.org/officeDocument/2006/relationships/hyperlink" Target="https://www.zoomgov.com/meeting/register/vJIsc-mpqzsiGeVk6PQ4GbLUTa9vXpIfjDA#/registration" TargetMode="External"/><Relationship Id="rId1" Type="http://schemas.openxmlformats.org/officeDocument/2006/relationships/slideLayout" Target="../slideLayouts/slideLayout3.xml"/><Relationship Id="rId4" Type="http://schemas.openxmlformats.org/officeDocument/2006/relationships/hyperlink" Target="https://www.zoomgov.com/meeting/register/vJItdumgrT8sGsLQampIN-vBHDWUE68nBfU#/registr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ncdhhs.gov/news/press-releases/2024/02/19/nc-launches-additional-phone-support-people-experiencing-mental-illness-or-substance-use-disorder" TargetMode="Externa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1FEE-3867-CFB3-8AF3-5C1E4494447D}"/>
              </a:ext>
            </a:extLst>
          </p:cNvPr>
          <p:cNvSpPr>
            <a:spLocks noGrp="1"/>
          </p:cNvSpPr>
          <p:nvPr>
            <p:ph type="title"/>
          </p:nvPr>
        </p:nvSpPr>
        <p:spPr>
          <a:xfrm>
            <a:off x="3203898" y="2722820"/>
            <a:ext cx="6058988" cy="548640"/>
          </a:xfrm>
        </p:spPr>
        <p:txBody>
          <a:bodyPr>
            <a:noAutofit/>
          </a:bodyPr>
          <a:lstStyle/>
          <a:p>
            <a:r>
              <a:rPr lang="en-US" sz="7200" b="0" i="0" u="none" strike="noStrike">
                <a:effectLst/>
                <a:latin typeface="Calibri" panose="020F0502020204030204" pitchFamily="34" charset="0"/>
              </a:rPr>
              <a:t>SCFAC Updates</a:t>
            </a:r>
            <a:r>
              <a:rPr lang="en-US" sz="7200" b="0" i="0">
                <a:effectLst/>
                <a:latin typeface="Calibri" panose="020F0502020204030204" pitchFamily="34" charset="0"/>
              </a:rPr>
              <a:t>​</a:t>
            </a:r>
            <a:endParaRPr lang="en-US" sz="7200"/>
          </a:p>
        </p:txBody>
      </p:sp>
      <p:sp>
        <p:nvSpPr>
          <p:cNvPr id="3" name="Subtitle 2">
            <a:extLst>
              <a:ext uri="{FF2B5EF4-FFF2-40B4-BE49-F238E27FC236}">
                <a16:creationId xmlns:a16="http://schemas.microsoft.com/office/drawing/2014/main" id="{83213152-B2DE-66D5-8E18-5829DAFA724F}"/>
              </a:ext>
            </a:extLst>
          </p:cNvPr>
          <p:cNvSpPr>
            <a:spLocks noGrp="1"/>
          </p:cNvSpPr>
          <p:nvPr>
            <p:ph type="body" sz="quarter" idx="10"/>
          </p:nvPr>
        </p:nvSpPr>
        <p:spPr>
          <a:xfrm>
            <a:off x="2785886" y="4199710"/>
            <a:ext cx="6477000" cy="1913708"/>
          </a:xfrm>
        </p:spPr>
        <p:txBody>
          <a:bodyPr/>
          <a:lstStyle/>
          <a:p>
            <a:pPr marL="0" indent="0" algn="ctr" rtl="0" fontAlgn="base">
              <a:spcBef>
                <a:spcPts val="0"/>
              </a:spcBef>
              <a:buNone/>
            </a:pPr>
            <a:r>
              <a:rPr lang="en-US" sz="2000" b="0" i="0" u="none" strike="noStrike">
                <a:solidFill>
                  <a:srgbClr val="000000"/>
                </a:solidFill>
                <a:effectLst/>
                <a:latin typeface="+mn-lt"/>
              </a:rPr>
              <a:t>Charles Rousseau</a:t>
            </a:r>
          </a:p>
          <a:p>
            <a:pPr marL="0" indent="0" algn="ctr" rtl="0" fontAlgn="base">
              <a:spcBef>
                <a:spcPts val="0"/>
              </a:spcBef>
              <a:buNone/>
            </a:pPr>
            <a:r>
              <a:rPr lang="en-US" sz="2000" b="0" i="0" u="none" strike="noStrike">
                <a:solidFill>
                  <a:srgbClr val="000000"/>
                </a:solidFill>
                <a:effectLst/>
                <a:latin typeface="+mn-lt"/>
              </a:rPr>
              <a:t>Director of Strategy &amp; Planning</a:t>
            </a:r>
          </a:p>
          <a:p>
            <a:pPr marL="0" indent="0" algn="ctr" rtl="0" fontAlgn="base">
              <a:spcBef>
                <a:spcPts val="0"/>
              </a:spcBef>
              <a:buNone/>
            </a:pPr>
            <a:r>
              <a:rPr lang="en-US" sz="2000" b="0" i="0" u="none" strike="noStrike">
                <a:solidFill>
                  <a:srgbClr val="000000"/>
                </a:solidFill>
                <a:effectLst/>
                <a:latin typeface="+mn-lt"/>
              </a:rPr>
              <a:t>NC DHHS Division of Mental Health, </a:t>
            </a:r>
          </a:p>
          <a:p>
            <a:pPr marL="0" indent="0" algn="ctr" rtl="0" fontAlgn="base">
              <a:spcBef>
                <a:spcPts val="0"/>
              </a:spcBef>
              <a:buNone/>
            </a:pPr>
            <a:r>
              <a:rPr lang="en-US" sz="2000" b="0" i="0" u="none" strike="noStrike">
                <a:solidFill>
                  <a:srgbClr val="000000"/>
                </a:solidFill>
                <a:effectLst/>
                <a:latin typeface="+mn-lt"/>
              </a:rPr>
              <a:t>Developmental Disabilities, and Substance Use Services</a:t>
            </a:r>
            <a:endParaRPr lang="en-US" sz="2000" b="0" i="0">
              <a:solidFill>
                <a:srgbClr val="000000"/>
              </a:solidFill>
              <a:effectLst/>
              <a:latin typeface="+mn-lt"/>
            </a:endParaRPr>
          </a:p>
          <a:p>
            <a:pPr marL="0" indent="0" algn="ctr" rtl="0" fontAlgn="base">
              <a:spcBef>
                <a:spcPts val="0"/>
              </a:spcBef>
              <a:buNone/>
            </a:pPr>
            <a:endParaRPr lang="en-US" sz="2000" b="1" i="0" u="none" strike="noStrike">
              <a:solidFill>
                <a:srgbClr val="000000"/>
              </a:solidFill>
              <a:effectLst/>
              <a:latin typeface="+mn-lt"/>
            </a:endParaRPr>
          </a:p>
          <a:p>
            <a:pPr marL="0" indent="0" algn="ctr" rtl="0" fontAlgn="base">
              <a:spcBef>
                <a:spcPts val="0"/>
              </a:spcBef>
              <a:buNone/>
            </a:pPr>
            <a:r>
              <a:rPr lang="en-US" sz="2000" b="1" i="0" u="none" strike="noStrike">
                <a:solidFill>
                  <a:srgbClr val="000000"/>
                </a:solidFill>
                <a:effectLst/>
                <a:latin typeface="+mn-lt"/>
              </a:rPr>
              <a:t>March 13, </a:t>
            </a:r>
            <a:r>
              <a:rPr lang="en-US" sz="2000">
                <a:solidFill>
                  <a:srgbClr val="000000"/>
                </a:solidFill>
                <a:latin typeface="+mn-lt"/>
              </a:rPr>
              <a:t>2024</a:t>
            </a:r>
            <a:endParaRPr lang="en-US" sz="2000" b="0" i="0">
              <a:solidFill>
                <a:srgbClr val="000000"/>
              </a:solidFill>
              <a:effectLst/>
              <a:latin typeface="+mn-lt"/>
            </a:endParaRPr>
          </a:p>
          <a:p>
            <a:endParaRPr lang="en-US"/>
          </a:p>
        </p:txBody>
      </p:sp>
      <p:pic>
        <p:nvPicPr>
          <p:cNvPr id="4" name="Picture 2">
            <a:extLst>
              <a:ext uri="{FF2B5EF4-FFF2-40B4-BE49-F238E27FC236}">
                <a16:creationId xmlns:a16="http://schemas.microsoft.com/office/drawing/2014/main" id="{047F20F7-C4F8-0959-3F54-82A6617674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058" y="640534"/>
            <a:ext cx="3733800" cy="139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1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040F-2E5A-4203-FA67-08ED1DBF56E2}"/>
              </a:ext>
            </a:extLst>
          </p:cNvPr>
          <p:cNvSpPr>
            <a:spLocks noGrp="1"/>
          </p:cNvSpPr>
          <p:nvPr>
            <p:ph type="title"/>
          </p:nvPr>
        </p:nvSpPr>
        <p:spPr>
          <a:xfrm>
            <a:off x="645795" y="658365"/>
            <a:ext cx="10624397" cy="548640"/>
          </a:xfrm>
        </p:spPr>
        <p:txBody>
          <a:bodyPr lIns="91440" tIns="45720" rIns="91440" bIns="45720" anchor="t">
            <a:noAutofit/>
          </a:bodyPr>
          <a:lstStyle/>
          <a:p>
            <a:pPr algn="ctr"/>
            <a:r>
              <a:rPr lang="en-US" sz="3600">
                <a:solidFill>
                  <a:srgbClr val="15365E"/>
                </a:solidFill>
                <a:latin typeface="Calibri"/>
                <a:cs typeface="Calibri"/>
              </a:rPr>
              <a:t>Funded Budget Provisions By Topic </a:t>
            </a:r>
          </a:p>
        </p:txBody>
      </p:sp>
      <p:graphicFrame>
        <p:nvGraphicFramePr>
          <p:cNvPr id="4" name="Table 19">
            <a:extLst>
              <a:ext uri="{FF2B5EF4-FFF2-40B4-BE49-F238E27FC236}">
                <a16:creationId xmlns:a16="http://schemas.microsoft.com/office/drawing/2014/main" id="{1C30AC58-A5C2-0656-0C62-881E214086CC}"/>
              </a:ext>
            </a:extLst>
          </p:cNvPr>
          <p:cNvGraphicFramePr>
            <a:graphicFrameLocks/>
          </p:cNvGraphicFramePr>
          <p:nvPr/>
        </p:nvGraphicFramePr>
        <p:xfrm>
          <a:off x="833437" y="1644879"/>
          <a:ext cx="10525125" cy="4280436"/>
        </p:xfrm>
        <a:graphic>
          <a:graphicData uri="http://schemas.openxmlformats.org/drawingml/2006/table">
            <a:tbl>
              <a:tblPr firstRow="1" bandRow="1"/>
              <a:tblGrid>
                <a:gridCol w="7633513">
                  <a:extLst>
                    <a:ext uri="{9D8B030D-6E8A-4147-A177-3AD203B41FA5}">
                      <a16:colId xmlns:a16="http://schemas.microsoft.com/office/drawing/2014/main" val="1623316783"/>
                    </a:ext>
                  </a:extLst>
                </a:gridCol>
                <a:gridCol w="1605775">
                  <a:extLst>
                    <a:ext uri="{9D8B030D-6E8A-4147-A177-3AD203B41FA5}">
                      <a16:colId xmlns:a16="http://schemas.microsoft.com/office/drawing/2014/main" val="199134734"/>
                    </a:ext>
                  </a:extLst>
                </a:gridCol>
                <a:gridCol w="1285837">
                  <a:extLst>
                    <a:ext uri="{9D8B030D-6E8A-4147-A177-3AD203B41FA5}">
                      <a16:colId xmlns:a16="http://schemas.microsoft.com/office/drawing/2014/main" val="1339873034"/>
                    </a:ext>
                  </a:extLst>
                </a:gridCol>
              </a:tblGrid>
              <a:tr h="713406">
                <a:tc>
                  <a:txBody>
                    <a:bodyPr/>
                    <a:lstStyle>
                      <a:lvl1pPr marL="0" algn="l" defTabSz="685766" rtl="0" eaLnBrk="1" latinLnBrk="0" hangingPunct="1">
                        <a:defRPr sz="1351" b="1" kern="1200">
                          <a:solidFill>
                            <a:schemeClr val="lt1"/>
                          </a:solidFill>
                          <a:latin typeface="Calibri" panose="020F0502020204030204"/>
                        </a:defRPr>
                      </a:lvl1pPr>
                      <a:lvl2pPr marL="342882" algn="l" defTabSz="685766" rtl="0" eaLnBrk="1" latinLnBrk="0" hangingPunct="1">
                        <a:defRPr sz="1351" b="1" kern="1200">
                          <a:solidFill>
                            <a:schemeClr val="lt1"/>
                          </a:solidFill>
                          <a:latin typeface="Calibri" panose="020F0502020204030204"/>
                        </a:defRPr>
                      </a:lvl2pPr>
                      <a:lvl3pPr marL="685766" algn="l" defTabSz="685766" rtl="0" eaLnBrk="1" latinLnBrk="0" hangingPunct="1">
                        <a:defRPr sz="1351" b="1" kern="1200">
                          <a:solidFill>
                            <a:schemeClr val="lt1"/>
                          </a:solidFill>
                          <a:latin typeface="Calibri" panose="020F0502020204030204"/>
                        </a:defRPr>
                      </a:lvl3pPr>
                      <a:lvl4pPr marL="1028649" algn="l" defTabSz="685766" rtl="0" eaLnBrk="1" latinLnBrk="0" hangingPunct="1">
                        <a:defRPr sz="1351" b="1" kern="1200">
                          <a:solidFill>
                            <a:schemeClr val="lt1"/>
                          </a:solidFill>
                          <a:latin typeface="Calibri" panose="020F0502020204030204"/>
                        </a:defRPr>
                      </a:lvl4pPr>
                      <a:lvl5pPr marL="1371532" algn="l" defTabSz="685766" rtl="0" eaLnBrk="1" latinLnBrk="0" hangingPunct="1">
                        <a:defRPr sz="1351" b="1" kern="1200">
                          <a:solidFill>
                            <a:schemeClr val="lt1"/>
                          </a:solidFill>
                          <a:latin typeface="Calibri" panose="020F0502020204030204"/>
                        </a:defRPr>
                      </a:lvl5pPr>
                      <a:lvl6pPr marL="1714414" algn="l" defTabSz="685766" rtl="0" eaLnBrk="1" latinLnBrk="0" hangingPunct="1">
                        <a:defRPr sz="1351" b="1" kern="1200">
                          <a:solidFill>
                            <a:schemeClr val="lt1"/>
                          </a:solidFill>
                          <a:latin typeface="Calibri" panose="020F0502020204030204"/>
                        </a:defRPr>
                      </a:lvl6pPr>
                      <a:lvl7pPr marL="2057298" algn="l" defTabSz="685766" rtl="0" eaLnBrk="1" latinLnBrk="0" hangingPunct="1">
                        <a:defRPr sz="1351" b="1" kern="1200">
                          <a:solidFill>
                            <a:schemeClr val="lt1"/>
                          </a:solidFill>
                          <a:latin typeface="Calibri" panose="020F0502020204030204"/>
                        </a:defRPr>
                      </a:lvl7pPr>
                      <a:lvl8pPr marL="2400180" algn="l" defTabSz="685766" rtl="0" eaLnBrk="1" latinLnBrk="0" hangingPunct="1">
                        <a:defRPr sz="1351" b="1" kern="1200">
                          <a:solidFill>
                            <a:schemeClr val="lt1"/>
                          </a:solidFill>
                          <a:latin typeface="Calibri" panose="020F0502020204030204"/>
                        </a:defRPr>
                      </a:lvl8pPr>
                      <a:lvl9pPr marL="2743062" algn="l" defTabSz="685766" rtl="0" eaLnBrk="1" latinLnBrk="0" hangingPunct="1">
                        <a:defRPr sz="1351" b="1" kern="1200">
                          <a:solidFill>
                            <a:schemeClr val="lt1"/>
                          </a:solidFill>
                          <a:latin typeface="Calibri" panose="020F0502020204030204"/>
                        </a:defRPr>
                      </a:lvl9pPr>
                    </a:lstStyle>
                    <a:p>
                      <a:r>
                        <a:rPr lang="en-US" sz="2400"/>
                        <a:t>PROVISION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685766" rtl="0" eaLnBrk="1" latinLnBrk="0" hangingPunct="1">
                        <a:defRPr sz="1351" b="1" kern="1200">
                          <a:solidFill>
                            <a:schemeClr val="lt1"/>
                          </a:solidFill>
                          <a:latin typeface="Calibri" panose="020F0502020204030204"/>
                        </a:defRPr>
                      </a:lvl1pPr>
                      <a:lvl2pPr marL="342882" algn="l" defTabSz="685766" rtl="0" eaLnBrk="1" latinLnBrk="0" hangingPunct="1">
                        <a:defRPr sz="1351" b="1" kern="1200">
                          <a:solidFill>
                            <a:schemeClr val="lt1"/>
                          </a:solidFill>
                          <a:latin typeface="Calibri" panose="020F0502020204030204"/>
                        </a:defRPr>
                      </a:lvl2pPr>
                      <a:lvl3pPr marL="685766" algn="l" defTabSz="685766" rtl="0" eaLnBrk="1" latinLnBrk="0" hangingPunct="1">
                        <a:defRPr sz="1351" b="1" kern="1200">
                          <a:solidFill>
                            <a:schemeClr val="lt1"/>
                          </a:solidFill>
                          <a:latin typeface="Calibri" panose="020F0502020204030204"/>
                        </a:defRPr>
                      </a:lvl3pPr>
                      <a:lvl4pPr marL="1028649" algn="l" defTabSz="685766" rtl="0" eaLnBrk="1" latinLnBrk="0" hangingPunct="1">
                        <a:defRPr sz="1351" b="1" kern="1200">
                          <a:solidFill>
                            <a:schemeClr val="lt1"/>
                          </a:solidFill>
                          <a:latin typeface="Calibri" panose="020F0502020204030204"/>
                        </a:defRPr>
                      </a:lvl4pPr>
                      <a:lvl5pPr marL="1371532" algn="l" defTabSz="685766" rtl="0" eaLnBrk="1" latinLnBrk="0" hangingPunct="1">
                        <a:defRPr sz="1351" b="1" kern="1200">
                          <a:solidFill>
                            <a:schemeClr val="lt1"/>
                          </a:solidFill>
                          <a:latin typeface="Calibri" panose="020F0502020204030204"/>
                        </a:defRPr>
                      </a:lvl5pPr>
                      <a:lvl6pPr marL="1714414" algn="l" defTabSz="685766" rtl="0" eaLnBrk="1" latinLnBrk="0" hangingPunct="1">
                        <a:defRPr sz="1351" b="1" kern="1200">
                          <a:solidFill>
                            <a:schemeClr val="lt1"/>
                          </a:solidFill>
                          <a:latin typeface="Calibri" panose="020F0502020204030204"/>
                        </a:defRPr>
                      </a:lvl6pPr>
                      <a:lvl7pPr marL="2057298" algn="l" defTabSz="685766" rtl="0" eaLnBrk="1" latinLnBrk="0" hangingPunct="1">
                        <a:defRPr sz="1351" b="1" kern="1200">
                          <a:solidFill>
                            <a:schemeClr val="lt1"/>
                          </a:solidFill>
                          <a:latin typeface="Calibri" panose="020F0502020204030204"/>
                        </a:defRPr>
                      </a:lvl7pPr>
                      <a:lvl8pPr marL="2400180" algn="l" defTabSz="685766" rtl="0" eaLnBrk="1" latinLnBrk="0" hangingPunct="1">
                        <a:defRPr sz="1351" b="1" kern="1200">
                          <a:solidFill>
                            <a:schemeClr val="lt1"/>
                          </a:solidFill>
                          <a:latin typeface="Calibri" panose="020F0502020204030204"/>
                        </a:defRPr>
                      </a:lvl8pPr>
                      <a:lvl9pPr marL="2743062" algn="l" defTabSz="685766" rtl="0" eaLnBrk="1" latinLnBrk="0" hangingPunct="1">
                        <a:defRPr sz="1351" b="1" kern="1200">
                          <a:solidFill>
                            <a:schemeClr val="lt1"/>
                          </a:solidFill>
                          <a:latin typeface="Calibri" panose="020F0502020204030204"/>
                        </a:defRPr>
                      </a:lvl9pPr>
                    </a:lstStyle>
                    <a:p>
                      <a:r>
                        <a:rPr lang="en-US" sz="2400"/>
                        <a:t>FY24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685766" rtl="0" eaLnBrk="1" latinLnBrk="0" hangingPunct="1">
                        <a:defRPr sz="1351" b="1" kern="1200">
                          <a:solidFill>
                            <a:schemeClr val="lt1"/>
                          </a:solidFill>
                          <a:latin typeface="Calibri" panose="020F0502020204030204"/>
                        </a:defRPr>
                      </a:lvl1pPr>
                      <a:lvl2pPr marL="342882" algn="l" defTabSz="685766" rtl="0" eaLnBrk="1" latinLnBrk="0" hangingPunct="1">
                        <a:defRPr sz="1351" b="1" kern="1200">
                          <a:solidFill>
                            <a:schemeClr val="lt1"/>
                          </a:solidFill>
                          <a:latin typeface="Calibri" panose="020F0502020204030204"/>
                        </a:defRPr>
                      </a:lvl2pPr>
                      <a:lvl3pPr marL="685766" algn="l" defTabSz="685766" rtl="0" eaLnBrk="1" latinLnBrk="0" hangingPunct="1">
                        <a:defRPr sz="1351" b="1" kern="1200">
                          <a:solidFill>
                            <a:schemeClr val="lt1"/>
                          </a:solidFill>
                          <a:latin typeface="Calibri" panose="020F0502020204030204"/>
                        </a:defRPr>
                      </a:lvl3pPr>
                      <a:lvl4pPr marL="1028649" algn="l" defTabSz="685766" rtl="0" eaLnBrk="1" latinLnBrk="0" hangingPunct="1">
                        <a:defRPr sz="1351" b="1" kern="1200">
                          <a:solidFill>
                            <a:schemeClr val="lt1"/>
                          </a:solidFill>
                          <a:latin typeface="Calibri" panose="020F0502020204030204"/>
                        </a:defRPr>
                      </a:lvl4pPr>
                      <a:lvl5pPr marL="1371532" algn="l" defTabSz="685766" rtl="0" eaLnBrk="1" latinLnBrk="0" hangingPunct="1">
                        <a:defRPr sz="1351" b="1" kern="1200">
                          <a:solidFill>
                            <a:schemeClr val="lt1"/>
                          </a:solidFill>
                          <a:latin typeface="Calibri" panose="020F0502020204030204"/>
                        </a:defRPr>
                      </a:lvl5pPr>
                      <a:lvl6pPr marL="1714414" algn="l" defTabSz="685766" rtl="0" eaLnBrk="1" latinLnBrk="0" hangingPunct="1">
                        <a:defRPr sz="1351" b="1" kern="1200">
                          <a:solidFill>
                            <a:schemeClr val="lt1"/>
                          </a:solidFill>
                          <a:latin typeface="Calibri" panose="020F0502020204030204"/>
                        </a:defRPr>
                      </a:lvl6pPr>
                      <a:lvl7pPr marL="2057298" algn="l" defTabSz="685766" rtl="0" eaLnBrk="1" latinLnBrk="0" hangingPunct="1">
                        <a:defRPr sz="1351" b="1" kern="1200">
                          <a:solidFill>
                            <a:schemeClr val="lt1"/>
                          </a:solidFill>
                          <a:latin typeface="Calibri" panose="020F0502020204030204"/>
                        </a:defRPr>
                      </a:lvl7pPr>
                      <a:lvl8pPr marL="2400180" algn="l" defTabSz="685766" rtl="0" eaLnBrk="1" latinLnBrk="0" hangingPunct="1">
                        <a:defRPr sz="1351" b="1" kern="1200">
                          <a:solidFill>
                            <a:schemeClr val="lt1"/>
                          </a:solidFill>
                          <a:latin typeface="Calibri" panose="020F0502020204030204"/>
                        </a:defRPr>
                      </a:lvl8pPr>
                      <a:lvl9pPr marL="2743062" algn="l" defTabSz="685766" rtl="0" eaLnBrk="1" latinLnBrk="0" hangingPunct="1">
                        <a:defRPr sz="1351" b="1" kern="1200">
                          <a:solidFill>
                            <a:schemeClr val="lt1"/>
                          </a:solidFill>
                          <a:latin typeface="Calibri" panose="020F0502020204030204"/>
                        </a:defRPr>
                      </a:lvl9pPr>
                    </a:lstStyle>
                    <a:p>
                      <a:r>
                        <a:rPr lang="en-US" sz="2400"/>
                        <a:t>FY25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extLst>
                  <a:ext uri="{0D108BD9-81ED-4DB2-BD59-A6C34878D82A}">
                    <a16:rowId xmlns:a16="http://schemas.microsoft.com/office/drawing/2014/main" val="3098174850"/>
                  </a:ext>
                </a:extLst>
              </a:tr>
              <a:tr h="713406">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Reimbursement Rates for Behavioral Health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$165M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$220M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1801054308"/>
                  </a:ext>
                </a:extLst>
              </a:tr>
              <a:tr h="713406">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Crisis System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$54M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$77M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2785132829"/>
                  </a:ext>
                </a:extLst>
              </a:tr>
              <a:tr h="713406">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Justice System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$29M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$70M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816690328"/>
                  </a:ext>
                </a:extLst>
              </a:tr>
              <a:tr h="713406">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Behavioral Health Workforce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$44M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$71M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2175835803"/>
                  </a:ext>
                </a:extLst>
              </a:tr>
              <a:tr h="713406">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Child and Family Well-Being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$20M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766" rtl="0" eaLnBrk="1" latinLnBrk="0" hangingPunct="1">
                        <a:defRPr sz="1351" kern="1200">
                          <a:solidFill>
                            <a:schemeClr val="dk1"/>
                          </a:solidFill>
                          <a:latin typeface="Calibri" panose="020F0502020204030204"/>
                        </a:defRPr>
                      </a:lvl1pPr>
                      <a:lvl2pPr marL="342882" algn="l" defTabSz="685766" rtl="0" eaLnBrk="1" latinLnBrk="0" hangingPunct="1">
                        <a:defRPr sz="1351" kern="1200">
                          <a:solidFill>
                            <a:schemeClr val="dk1"/>
                          </a:solidFill>
                          <a:latin typeface="Calibri" panose="020F0502020204030204"/>
                        </a:defRPr>
                      </a:lvl2pPr>
                      <a:lvl3pPr marL="685766" algn="l" defTabSz="685766" rtl="0" eaLnBrk="1" latinLnBrk="0" hangingPunct="1">
                        <a:defRPr sz="1351" kern="1200">
                          <a:solidFill>
                            <a:schemeClr val="dk1"/>
                          </a:solidFill>
                          <a:latin typeface="Calibri" panose="020F0502020204030204"/>
                        </a:defRPr>
                      </a:lvl3pPr>
                      <a:lvl4pPr marL="1028649" algn="l" defTabSz="685766" rtl="0" eaLnBrk="1" latinLnBrk="0" hangingPunct="1">
                        <a:defRPr sz="1351" kern="1200">
                          <a:solidFill>
                            <a:schemeClr val="dk1"/>
                          </a:solidFill>
                          <a:latin typeface="Calibri" panose="020F0502020204030204"/>
                        </a:defRPr>
                      </a:lvl4pPr>
                      <a:lvl5pPr marL="1371532" algn="l" defTabSz="685766" rtl="0" eaLnBrk="1" latinLnBrk="0" hangingPunct="1">
                        <a:defRPr sz="1351" kern="1200">
                          <a:solidFill>
                            <a:schemeClr val="dk1"/>
                          </a:solidFill>
                          <a:latin typeface="Calibri" panose="020F0502020204030204"/>
                        </a:defRPr>
                      </a:lvl5pPr>
                      <a:lvl6pPr marL="1714414" algn="l" defTabSz="685766" rtl="0" eaLnBrk="1" latinLnBrk="0" hangingPunct="1">
                        <a:defRPr sz="1351" kern="1200">
                          <a:solidFill>
                            <a:schemeClr val="dk1"/>
                          </a:solidFill>
                          <a:latin typeface="Calibri" panose="020F0502020204030204"/>
                        </a:defRPr>
                      </a:lvl6pPr>
                      <a:lvl7pPr marL="2057298" algn="l" defTabSz="685766" rtl="0" eaLnBrk="1" latinLnBrk="0" hangingPunct="1">
                        <a:defRPr sz="1351" kern="1200">
                          <a:solidFill>
                            <a:schemeClr val="dk1"/>
                          </a:solidFill>
                          <a:latin typeface="Calibri" panose="020F0502020204030204"/>
                        </a:defRPr>
                      </a:lvl7pPr>
                      <a:lvl8pPr marL="2400180" algn="l" defTabSz="685766" rtl="0" eaLnBrk="1" latinLnBrk="0" hangingPunct="1">
                        <a:defRPr sz="1351" kern="1200">
                          <a:solidFill>
                            <a:schemeClr val="dk1"/>
                          </a:solidFill>
                          <a:latin typeface="Calibri" panose="020F0502020204030204"/>
                        </a:defRPr>
                      </a:lvl8pPr>
                      <a:lvl9pPr marL="2743062" algn="l" defTabSz="685766" rtl="0" eaLnBrk="1" latinLnBrk="0" hangingPunct="1">
                        <a:defRPr sz="1351" kern="1200">
                          <a:solidFill>
                            <a:schemeClr val="dk1"/>
                          </a:solidFill>
                          <a:latin typeface="Calibri" panose="020F0502020204030204"/>
                        </a:defRPr>
                      </a:lvl9pPr>
                    </a:lstStyle>
                    <a:p>
                      <a:r>
                        <a:rPr lang="en-US" sz="2400" b="1">
                          <a:solidFill>
                            <a:srgbClr val="15365E"/>
                          </a:solidFill>
                        </a:rPr>
                        <a:t>$60M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1837143348"/>
                  </a:ext>
                </a:extLst>
              </a:tr>
            </a:tbl>
          </a:graphicData>
        </a:graphic>
      </p:graphicFrame>
      <p:sp>
        <p:nvSpPr>
          <p:cNvPr id="5" name="Star: 5 Points 4">
            <a:extLst>
              <a:ext uri="{FF2B5EF4-FFF2-40B4-BE49-F238E27FC236}">
                <a16:creationId xmlns:a16="http://schemas.microsoft.com/office/drawing/2014/main" id="{43ECF478-9A3A-52BD-F600-4B129B3240F1}"/>
              </a:ext>
            </a:extLst>
          </p:cNvPr>
          <p:cNvSpPr/>
          <p:nvPr/>
        </p:nvSpPr>
        <p:spPr>
          <a:xfrm>
            <a:off x="371475" y="5353050"/>
            <a:ext cx="371475" cy="333375"/>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8564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6D35B-D47A-EA7D-E55D-6A5D584073CC}"/>
              </a:ext>
            </a:extLst>
          </p:cNvPr>
          <p:cNvSpPr>
            <a:spLocks noGrp="1"/>
          </p:cNvSpPr>
          <p:nvPr>
            <p:ph type="title"/>
          </p:nvPr>
        </p:nvSpPr>
        <p:spPr/>
        <p:txBody>
          <a:bodyPr>
            <a:noAutofit/>
          </a:bodyPr>
          <a:lstStyle/>
          <a:p>
            <a:r>
              <a:rPr lang="en-US">
                <a:latin typeface="+mn-lt"/>
                <a:cs typeface="Calibri"/>
              </a:rPr>
              <a:t>$80M Investment in Behavioral Health for Children</a:t>
            </a:r>
            <a:endParaRPr lang="en-US"/>
          </a:p>
        </p:txBody>
      </p:sp>
      <p:sp>
        <p:nvSpPr>
          <p:cNvPr id="8" name="TextBox 7">
            <a:extLst>
              <a:ext uri="{FF2B5EF4-FFF2-40B4-BE49-F238E27FC236}">
                <a16:creationId xmlns:a16="http://schemas.microsoft.com/office/drawing/2014/main" id="{B2C4DE98-B2CD-4314-6CBD-4D0C4B07861F}"/>
              </a:ext>
            </a:extLst>
          </p:cNvPr>
          <p:cNvSpPr txBox="1"/>
          <p:nvPr/>
        </p:nvSpPr>
        <p:spPr>
          <a:xfrm>
            <a:off x="686498" y="1005840"/>
            <a:ext cx="11587397" cy="73635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a:rPr>
              <a:t>Within our current state, there are critical system needs that our investments must address. We also have identified our desired outcomes that our interventions set out to achieve. </a:t>
            </a: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DD32B6B1-3E2A-270A-128E-E2FAFE9818EA}"/>
              </a:ext>
            </a:extLst>
          </p:cNvPr>
          <p:cNvGraphicFramePr/>
          <p:nvPr/>
        </p:nvGraphicFramePr>
        <p:xfrm>
          <a:off x="686498" y="1821444"/>
          <a:ext cx="10496027" cy="447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78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13DEF-2A6B-1542-460B-6D5C2B1CDC1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0039FEC-2087-EA4C-D1A6-168FDAAB1C7F}"/>
              </a:ext>
            </a:extLst>
          </p:cNvPr>
          <p:cNvSpPr>
            <a:spLocks noGrp="1"/>
          </p:cNvSpPr>
          <p:nvPr>
            <p:ph sz="quarter" idx="14"/>
          </p:nvPr>
        </p:nvSpPr>
        <p:spPr>
          <a:xfrm>
            <a:off x="136362" y="382987"/>
            <a:ext cx="5407055" cy="410789"/>
          </a:xfrm>
        </p:spPr>
        <p:txBody>
          <a:bodyPr lIns="91440" tIns="45720" rIns="91440" bIns="45720" anchor="ctr"/>
          <a:lstStyle/>
          <a:p>
            <a:r>
              <a:rPr lang="en-US" sz="3200" b="1">
                <a:solidFill>
                  <a:schemeClr val="tx2">
                    <a:lumMod val="75000"/>
                  </a:schemeClr>
                </a:solidFill>
                <a:latin typeface="Calibri"/>
                <a:cs typeface="Helvetica"/>
              </a:rPr>
              <a:t>Child and Family Investments </a:t>
            </a:r>
            <a:endParaRPr lang="en-US" sz="3200" b="1">
              <a:solidFill>
                <a:schemeClr val="tx2">
                  <a:lumMod val="75000"/>
                </a:schemeClr>
              </a:solidFill>
              <a:latin typeface="Calibri"/>
            </a:endParaRPr>
          </a:p>
        </p:txBody>
      </p:sp>
      <p:graphicFrame>
        <p:nvGraphicFramePr>
          <p:cNvPr id="4" name="Table 3">
            <a:extLst>
              <a:ext uri="{FF2B5EF4-FFF2-40B4-BE49-F238E27FC236}">
                <a16:creationId xmlns:a16="http://schemas.microsoft.com/office/drawing/2014/main" id="{749D62A1-5793-765F-503A-1D5DF66A26CD}"/>
              </a:ext>
            </a:extLst>
          </p:cNvPr>
          <p:cNvGraphicFramePr>
            <a:graphicFrameLocks noGrp="1"/>
          </p:cNvGraphicFramePr>
          <p:nvPr/>
        </p:nvGraphicFramePr>
        <p:xfrm>
          <a:off x="136362" y="954912"/>
          <a:ext cx="11548707" cy="5314706"/>
        </p:xfrm>
        <a:graphic>
          <a:graphicData uri="http://schemas.openxmlformats.org/drawingml/2006/table">
            <a:tbl>
              <a:tblPr/>
              <a:tblGrid>
                <a:gridCol w="3339116">
                  <a:extLst>
                    <a:ext uri="{9D8B030D-6E8A-4147-A177-3AD203B41FA5}">
                      <a16:colId xmlns:a16="http://schemas.microsoft.com/office/drawing/2014/main" val="817429803"/>
                    </a:ext>
                  </a:extLst>
                </a:gridCol>
                <a:gridCol w="8209591">
                  <a:extLst>
                    <a:ext uri="{9D8B030D-6E8A-4147-A177-3AD203B41FA5}">
                      <a16:colId xmlns:a16="http://schemas.microsoft.com/office/drawing/2014/main" val="750893437"/>
                    </a:ext>
                  </a:extLst>
                </a:gridCol>
              </a:tblGrid>
              <a:tr h="350922">
                <a:tc>
                  <a:txBody>
                    <a:bodyPr/>
                    <a:lstStyle/>
                    <a:p>
                      <a:pPr algn="ctr" fontAlgn="base"/>
                      <a:r>
                        <a:rPr lang="en-US" sz="1900" b="1" i="0">
                          <a:solidFill>
                            <a:schemeClr val="bg1"/>
                          </a:solidFill>
                          <a:effectLst/>
                          <a:latin typeface="Calibri"/>
                          <a:ea typeface="Calibri" panose="020F0502020204030204" pitchFamily="34" charset="0"/>
                          <a:cs typeface="Calibri"/>
                        </a:rPr>
                        <a:t>Area of Focus</a:t>
                      </a:r>
                    </a:p>
                  </a:txBody>
                  <a:tcPr marL="72523" marR="72523" marT="36261" marB="36261" anchor="ct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lvl1pPr marL="0" algn="l" defTabSz="685799" rtl="0" eaLnBrk="1" latinLnBrk="0" hangingPunct="1">
                        <a:defRPr sz="1351" kern="1200">
                          <a:solidFill>
                            <a:schemeClr val="tx1"/>
                          </a:solidFill>
                          <a:latin typeface="Arial"/>
                        </a:defRPr>
                      </a:lvl1pPr>
                      <a:lvl2pPr marL="342899" algn="l" defTabSz="685799" rtl="0" eaLnBrk="1" latinLnBrk="0" hangingPunct="1">
                        <a:defRPr sz="1351" kern="1200">
                          <a:solidFill>
                            <a:schemeClr val="tx1"/>
                          </a:solidFill>
                          <a:latin typeface="Arial"/>
                        </a:defRPr>
                      </a:lvl2pPr>
                      <a:lvl3pPr marL="685799" algn="l" defTabSz="685799" rtl="0" eaLnBrk="1" latinLnBrk="0" hangingPunct="1">
                        <a:defRPr sz="1351" kern="1200">
                          <a:solidFill>
                            <a:schemeClr val="tx1"/>
                          </a:solidFill>
                          <a:latin typeface="Arial"/>
                        </a:defRPr>
                      </a:lvl3pPr>
                      <a:lvl4pPr marL="1028697" algn="l" defTabSz="685799" rtl="0" eaLnBrk="1" latinLnBrk="0" hangingPunct="1">
                        <a:defRPr sz="1351" kern="1200">
                          <a:solidFill>
                            <a:schemeClr val="tx1"/>
                          </a:solidFill>
                          <a:latin typeface="Arial"/>
                        </a:defRPr>
                      </a:lvl4pPr>
                      <a:lvl5pPr marL="1371596" algn="l" defTabSz="685799" rtl="0" eaLnBrk="1" latinLnBrk="0" hangingPunct="1">
                        <a:defRPr sz="1351" kern="1200">
                          <a:solidFill>
                            <a:schemeClr val="tx1"/>
                          </a:solidFill>
                          <a:latin typeface="Arial"/>
                        </a:defRPr>
                      </a:lvl5pPr>
                      <a:lvl6pPr marL="1714496" algn="l" defTabSz="685799" rtl="0" eaLnBrk="1" latinLnBrk="0" hangingPunct="1">
                        <a:defRPr sz="1351" kern="1200">
                          <a:solidFill>
                            <a:schemeClr val="tx1"/>
                          </a:solidFill>
                          <a:latin typeface="Arial"/>
                        </a:defRPr>
                      </a:lvl6pPr>
                      <a:lvl7pPr marL="2057395" algn="l" defTabSz="685799" rtl="0" eaLnBrk="1" latinLnBrk="0" hangingPunct="1">
                        <a:defRPr sz="1351" kern="1200">
                          <a:solidFill>
                            <a:schemeClr val="tx1"/>
                          </a:solidFill>
                          <a:latin typeface="Arial"/>
                        </a:defRPr>
                      </a:lvl7pPr>
                      <a:lvl8pPr marL="2400295" algn="l" defTabSz="685799" rtl="0" eaLnBrk="1" latinLnBrk="0" hangingPunct="1">
                        <a:defRPr sz="1351" kern="1200">
                          <a:solidFill>
                            <a:schemeClr val="tx1"/>
                          </a:solidFill>
                          <a:latin typeface="Arial"/>
                        </a:defRPr>
                      </a:lvl8pPr>
                      <a:lvl9pPr marL="2743193" algn="l" defTabSz="685799" rtl="0" eaLnBrk="1" latinLnBrk="0" hangingPunct="1">
                        <a:defRPr sz="1351" kern="1200">
                          <a:solidFill>
                            <a:schemeClr val="tx1"/>
                          </a:solidFill>
                          <a:latin typeface="Arial"/>
                        </a:defRPr>
                      </a:lvl9pPr>
                    </a:lstStyle>
                    <a:p>
                      <a:pPr algn="ctr" fontAlgn="base"/>
                      <a:r>
                        <a:rPr lang="en-US" sz="1900" b="1" i="0">
                          <a:solidFill>
                            <a:schemeClr val="bg1"/>
                          </a:solidFill>
                          <a:effectLst/>
                          <a:latin typeface="Calibri"/>
                          <a:ea typeface="Calibri" panose="020F0502020204030204" pitchFamily="34" charset="0"/>
                          <a:cs typeface="Calibri"/>
                        </a:rPr>
                        <a:t>Strategies (examples of possible modalities)</a:t>
                      </a:r>
                    </a:p>
                  </a:txBody>
                  <a:tcPr marL="72523" marR="72523" marT="36261" marB="36261" anchor="ct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853188779"/>
                  </a:ext>
                </a:extLst>
              </a:tr>
              <a:tr h="310176">
                <a:tc rowSpan="4">
                  <a:txBody>
                    <a:bodyPr/>
                    <a:lstStyle/>
                    <a:p>
                      <a:pPr algn="l"/>
                      <a:r>
                        <a:rPr lang="en-US" sz="1600" b="1" i="0">
                          <a:solidFill>
                            <a:srgbClr val="15365E"/>
                          </a:solidFill>
                          <a:latin typeface="Calibri"/>
                          <a:ea typeface="Calibri" panose="020F0502020204030204" pitchFamily="34" charset="0"/>
                          <a:cs typeface="Calibri"/>
                        </a:rPr>
                        <a:t>Community Based Services</a:t>
                      </a:r>
                    </a:p>
                  </a:txBody>
                  <a:tcP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799" rtl="0" eaLnBrk="1" latinLnBrk="0" hangingPunct="1">
                        <a:defRPr sz="1351" kern="1200">
                          <a:solidFill>
                            <a:schemeClr val="tx1"/>
                          </a:solidFill>
                          <a:latin typeface="Arial"/>
                        </a:defRPr>
                      </a:lvl1pPr>
                      <a:lvl2pPr marL="342899" algn="l" defTabSz="685799" rtl="0" eaLnBrk="1" latinLnBrk="0" hangingPunct="1">
                        <a:defRPr sz="1351" kern="1200">
                          <a:solidFill>
                            <a:schemeClr val="tx1"/>
                          </a:solidFill>
                          <a:latin typeface="Arial"/>
                        </a:defRPr>
                      </a:lvl2pPr>
                      <a:lvl3pPr marL="685799" algn="l" defTabSz="685799" rtl="0" eaLnBrk="1" latinLnBrk="0" hangingPunct="1">
                        <a:defRPr sz="1351" kern="1200">
                          <a:solidFill>
                            <a:schemeClr val="tx1"/>
                          </a:solidFill>
                          <a:latin typeface="Arial"/>
                        </a:defRPr>
                      </a:lvl3pPr>
                      <a:lvl4pPr marL="1028697" algn="l" defTabSz="685799" rtl="0" eaLnBrk="1" latinLnBrk="0" hangingPunct="1">
                        <a:defRPr sz="1351" kern="1200">
                          <a:solidFill>
                            <a:schemeClr val="tx1"/>
                          </a:solidFill>
                          <a:latin typeface="Arial"/>
                        </a:defRPr>
                      </a:lvl4pPr>
                      <a:lvl5pPr marL="1371596" algn="l" defTabSz="685799" rtl="0" eaLnBrk="1" latinLnBrk="0" hangingPunct="1">
                        <a:defRPr sz="1351" kern="1200">
                          <a:solidFill>
                            <a:schemeClr val="tx1"/>
                          </a:solidFill>
                          <a:latin typeface="Arial"/>
                        </a:defRPr>
                      </a:lvl5pPr>
                      <a:lvl6pPr marL="1714496" algn="l" defTabSz="685799" rtl="0" eaLnBrk="1" latinLnBrk="0" hangingPunct="1">
                        <a:defRPr sz="1351" kern="1200">
                          <a:solidFill>
                            <a:schemeClr val="tx1"/>
                          </a:solidFill>
                          <a:latin typeface="Arial"/>
                        </a:defRPr>
                      </a:lvl6pPr>
                      <a:lvl7pPr marL="2057395" algn="l" defTabSz="685799" rtl="0" eaLnBrk="1" latinLnBrk="0" hangingPunct="1">
                        <a:defRPr sz="1351" kern="1200">
                          <a:solidFill>
                            <a:schemeClr val="tx1"/>
                          </a:solidFill>
                          <a:latin typeface="Arial"/>
                        </a:defRPr>
                      </a:lvl7pPr>
                      <a:lvl8pPr marL="2400295" algn="l" defTabSz="685799" rtl="0" eaLnBrk="1" latinLnBrk="0" hangingPunct="1">
                        <a:defRPr sz="1351" kern="1200">
                          <a:solidFill>
                            <a:schemeClr val="tx1"/>
                          </a:solidFill>
                          <a:latin typeface="Arial"/>
                        </a:defRPr>
                      </a:lvl8pPr>
                      <a:lvl9pPr marL="2743193" algn="l" defTabSz="685799" rtl="0" eaLnBrk="1" latinLnBrk="0" hangingPunct="1">
                        <a:defRPr sz="1351" kern="1200">
                          <a:solidFill>
                            <a:schemeClr val="tx1"/>
                          </a:solidFill>
                          <a:latin typeface="Arial"/>
                        </a:defRPr>
                      </a:lvl9pPr>
                    </a:lstStyle>
                    <a:p>
                      <a:r>
                        <a:rPr lang="en-US" sz="1500" b="0" i="0">
                          <a:solidFill>
                            <a:srgbClr val="15365E"/>
                          </a:solidFill>
                          <a:latin typeface="Calibri"/>
                          <a:ea typeface="Calibri" panose="020F0502020204030204" pitchFamily="34" charset="0"/>
                          <a:cs typeface="Calibri"/>
                        </a:rPr>
                        <a:t>Increase access to behavioral health services in schools</a:t>
                      </a:r>
                    </a:p>
                  </a:txBody>
                  <a:tcPr anchor="ct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23088695"/>
                  </a:ext>
                </a:extLst>
              </a:tr>
              <a:tr h="548393">
                <a:tc vMerge="1">
                  <a:txBody>
                    <a:bodyPr/>
                    <a:lstStyle/>
                    <a:p>
                      <a:endParaRPr lang="en-US"/>
                    </a:p>
                  </a:txBody>
                  <a:tcPr/>
                </a:tc>
                <a:tc>
                  <a:txBody>
                    <a:bodyPr/>
                    <a:lstStyle>
                      <a:lvl1pPr marL="0" algn="l" defTabSz="685799" rtl="0" eaLnBrk="1" latinLnBrk="0" hangingPunct="1">
                        <a:defRPr sz="1351" kern="1200">
                          <a:solidFill>
                            <a:schemeClr val="tx1"/>
                          </a:solidFill>
                          <a:latin typeface="Arial"/>
                        </a:defRPr>
                      </a:lvl1pPr>
                      <a:lvl2pPr marL="342899" algn="l" defTabSz="685799" rtl="0" eaLnBrk="1" latinLnBrk="0" hangingPunct="1">
                        <a:defRPr sz="1351" kern="1200">
                          <a:solidFill>
                            <a:schemeClr val="tx1"/>
                          </a:solidFill>
                          <a:latin typeface="Arial"/>
                        </a:defRPr>
                      </a:lvl2pPr>
                      <a:lvl3pPr marL="685799" algn="l" defTabSz="685799" rtl="0" eaLnBrk="1" latinLnBrk="0" hangingPunct="1">
                        <a:defRPr sz="1351" kern="1200">
                          <a:solidFill>
                            <a:schemeClr val="tx1"/>
                          </a:solidFill>
                          <a:latin typeface="Arial"/>
                        </a:defRPr>
                      </a:lvl3pPr>
                      <a:lvl4pPr marL="1028697" algn="l" defTabSz="685799" rtl="0" eaLnBrk="1" latinLnBrk="0" hangingPunct="1">
                        <a:defRPr sz="1351" kern="1200">
                          <a:solidFill>
                            <a:schemeClr val="tx1"/>
                          </a:solidFill>
                          <a:latin typeface="Arial"/>
                        </a:defRPr>
                      </a:lvl4pPr>
                      <a:lvl5pPr marL="1371596" algn="l" defTabSz="685799" rtl="0" eaLnBrk="1" latinLnBrk="0" hangingPunct="1">
                        <a:defRPr sz="1351" kern="1200">
                          <a:solidFill>
                            <a:schemeClr val="tx1"/>
                          </a:solidFill>
                          <a:latin typeface="Arial"/>
                        </a:defRPr>
                      </a:lvl5pPr>
                      <a:lvl6pPr marL="1714496" algn="l" defTabSz="685799" rtl="0" eaLnBrk="1" latinLnBrk="0" hangingPunct="1">
                        <a:defRPr sz="1351" kern="1200">
                          <a:solidFill>
                            <a:schemeClr val="tx1"/>
                          </a:solidFill>
                          <a:latin typeface="Arial"/>
                        </a:defRPr>
                      </a:lvl6pPr>
                      <a:lvl7pPr marL="2057395" algn="l" defTabSz="685799" rtl="0" eaLnBrk="1" latinLnBrk="0" hangingPunct="1">
                        <a:defRPr sz="1351" kern="1200">
                          <a:solidFill>
                            <a:schemeClr val="tx1"/>
                          </a:solidFill>
                          <a:latin typeface="Arial"/>
                        </a:defRPr>
                      </a:lvl7pPr>
                      <a:lvl8pPr marL="2400295" algn="l" defTabSz="685799" rtl="0" eaLnBrk="1" latinLnBrk="0" hangingPunct="1">
                        <a:defRPr sz="1351" kern="1200">
                          <a:solidFill>
                            <a:schemeClr val="tx1"/>
                          </a:solidFill>
                          <a:latin typeface="Arial"/>
                        </a:defRPr>
                      </a:lvl8pPr>
                      <a:lvl9pPr marL="2743193" algn="l" defTabSz="685799" rtl="0" eaLnBrk="1" latinLnBrk="0" hangingPunct="1">
                        <a:defRPr sz="1351" kern="1200">
                          <a:solidFill>
                            <a:schemeClr val="tx1"/>
                          </a:solidFill>
                          <a:latin typeface="Arial"/>
                        </a:defRPr>
                      </a:lvl9pPr>
                    </a:lstStyle>
                    <a:p>
                      <a:r>
                        <a:rPr lang="en-US" sz="1500" b="0" i="0">
                          <a:solidFill>
                            <a:srgbClr val="15365E"/>
                          </a:solidFill>
                          <a:latin typeface="Calibri"/>
                          <a:ea typeface="Calibri" panose="020F0502020204030204" pitchFamily="34" charset="0"/>
                          <a:cs typeface="Calibri"/>
                        </a:rPr>
                        <a:t>Expand access to family-focused community-based support &amp; care coordination (e.g. Family Peer Support, High Fidelity Wraparound) </a:t>
                      </a:r>
                    </a:p>
                  </a:txBody>
                  <a:tcPr anchor="ct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59276360"/>
                  </a:ext>
                </a:extLst>
              </a:tr>
              <a:tr h="310176">
                <a:tc vMerge="1">
                  <a:txBody>
                    <a:bodyPr/>
                    <a:lstStyle/>
                    <a:p>
                      <a:endParaRPr lang="en-US"/>
                    </a:p>
                  </a:txBody>
                  <a:tcPr/>
                </a:tc>
                <a:tc>
                  <a:txBody>
                    <a:bodyPr/>
                    <a:lstStyle>
                      <a:lvl1pPr marL="0" algn="l" defTabSz="685799" rtl="0" eaLnBrk="1" latinLnBrk="0" hangingPunct="1">
                        <a:defRPr sz="1351" kern="1200">
                          <a:solidFill>
                            <a:schemeClr val="tx1"/>
                          </a:solidFill>
                          <a:latin typeface="Arial"/>
                        </a:defRPr>
                      </a:lvl1pPr>
                      <a:lvl2pPr marL="342899" algn="l" defTabSz="685799" rtl="0" eaLnBrk="1" latinLnBrk="0" hangingPunct="1">
                        <a:defRPr sz="1351" kern="1200">
                          <a:solidFill>
                            <a:schemeClr val="tx1"/>
                          </a:solidFill>
                          <a:latin typeface="Arial"/>
                        </a:defRPr>
                      </a:lvl2pPr>
                      <a:lvl3pPr marL="685799" algn="l" defTabSz="685799" rtl="0" eaLnBrk="1" latinLnBrk="0" hangingPunct="1">
                        <a:defRPr sz="1351" kern="1200">
                          <a:solidFill>
                            <a:schemeClr val="tx1"/>
                          </a:solidFill>
                          <a:latin typeface="Arial"/>
                        </a:defRPr>
                      </a:lvl3pPr>
                      <a:lvl4pPr marL="1028697" algn="l" defTabSz="685799" rtl="0" eaLnBrk="1" latinLnBrk="0" hangingPunct="1">
                        <a:defRPr sz="1351" kern="1200">
                          <a:solidFill>
                            <a:schemeClr val="tx1"/>
                          </a:solidFill>
                          <a:latin typeface="Arial"/>
                        </a:defRPr>
                      </a:lvl4pPr>
                      <a:lvl5pPr marL="1371596" algn="l" defTabSz="685799" rtl="0" eaLnBrk="1" latinLnBrk="0" hangingPunct="1">
                        <a:defRPr sz="1351" kern="1200">
                          <a:solidFill>
                            <a:schemeClr val="tx1"/>
                          </a:solidFill>
                          <a:latin typeface="Arial"/>
                        </a:defRPr>
                      </a:lvl5pPr>
                      <a:lvl6pPr marL="1714496" algn="l" defTabSz="685799" rtl="0" eaLnBrk="1" latinLnBrk="0" hangingPunct="1">
                        <a:defRPr sz="1351" kern="1200">
                          <a:solidFill>
                            <a:schemeClr val="tx1"/>
                          </a:solidFill>
                          <a:latin typeface="Arial"/>
                        </a:defRPr>
                      </a:lvl6pPr>
                      <a:lvl7pPr marL="2057395" algn="l" defTabSz="685799" rtl="0" eaLnBrk="1" latinLnBrk="0" hangingPunct="1">
                        <a:defRPr sz="1351" kern="1200">
                          <a:solidFill>
                            <a:schemeClr val="tx1"/>
                          </a:solidFill>
                          <a:latin typeface="Arial"/>
                        </a:defRPr>
                      </a:lvl7pPr>
                      <a:lvl8pPr marL="2400295" algn="l" defTabSz="685799" rtl="0" eaLnBrk="1" latinLnBrk="0" hangingPunct="1">
                        <a:defRPr sz="1351" kern="1200">
                          <a:solidFill>
                            <a:schemeClr val="tx1"/>
                          </a:solidFill>
                          <a:latin typeface="Arial"/>
                        </a:defRPr>
                      </a:lvl8pPr>
                      <a:lvl9pPr marL="2743193" algn="l" defTabSz="685799" rtl="0" eaLnBrk="1" latinLnBrk="0" hangingPunct="1">
                        <a:defRPr sz="1351" kern="1200">
                          <a:solidFill>
                            <a:schemeClr val="tx1"/>
                          </a:solidFill>
                          <a:latin typeface="Arial"/>
                        </a:defRPr>
                      </a:lvl9pPr>
                    </a:lstStyle>
                    <a:p>
                      <a:r>
                        <a:rPr lang="en-US" sz="1500" b="0" i="0">
                          <a:solidFill>
                            <a:srgbClr val="15365E"/>
                          </a:solidFill>
                          <a:latin typeface="Calibri"/>
                          <a:ea typeface="Calibri" panose="020F0502020204030204" pitchFamily="34" charset="0"/>
                          <a:cs typeface="Calibri"/>
                        </a:rPr>
                        <a:t>Establish emergency respite pilots for caregivers</a:t>
                      </a:r>
                    </a:p>
                  </a:txBody>
                  <a:tcPr anchor="ct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11568220"/>
                  </a:ext>
                </a:extLst>
              </a:tr>
              <a:tr h="531730">
                <a:tc vMerge="1">
                  <a:txBody>
                    <a:bodyPr/>
                    <a:lstStyle/>
                    <a:p>
                      <a:pPr algn="l"/>
                      <a:endParaRPr lang="en-US" sz="1600" b="1" i="0">
                        <a:solidFill>
                          <a:srgbClr val="15365E"/>
                        </a:solidFill>
                        <a:latin typeface="Calibri" panose="020F0502020204030204" pitchFamily="34" charset="0"/>
                        <a:ea typeface="Calibri" panose="020F0502020204030204" pitchFamily="34" charset="0"/>
                        <a:cs typeface="Calibri" panose="020F0502020204030204" pitchFamily="34" charset="0"/>
                      </a:endParaRPr>
                    </a:p>
                  </a:txBody>
                  <a:tcP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500" b="0" i="0">
                          <a:solidFill>
                            <a:srgbClr val="15365E"/>
                          </a:solidFill>
                          <a:latin typeface="Calibri"/>
                          <a:ea typeface="Calibri" panose="020F0502020204030204" pitchFamily="34" charset="0"/>
                          <a:cs typeface="Calibri"/>
                        </a:rPr>
                        <a:t>Expand Access to Evidence-Based (EBP) Community-Based Treatment Services (e.g. Family Centered Treatment, Child Assertive Community Treatment Teams)</a:t>
                      </a:r>
                    </a:p>
                  </a:txBody>
                  <a:tcPr anchor="ct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30927618"/>
                  </a:ext>
                </a:extLst>
              </a:tr>
              <a:tr h="548393">
                <a:tc rowSpan="2">
                  <a:txBody>
                    <a:bodyPr/>
                    <a:lstStyle/>
                    <a:p>
                      <a:pPr lvl="0">
                        <a:buNone/>
                      </a:pPr>
                      <a:r>
                        <a:rPr lang="en-US" sz="1600" b="1" i="0">
                          <a:solidFill>
                            <a:srgbClr val="15365E"/>
                          </a:solidFill>
                          <a:latin typeface="Calibri"/>
                          <a:cs typeface="Calibri"/>
                        </a:rPr>
                        <a:t>Foster Care BH Continuum</a:t>
                      </a:r>
                      <a:endParaRPr lang="en-US"/>
                    </a:p>
                  </a:txBody>
                  <a:tcP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lvl="0">
                        <a:buNone/>
                      </a:pPr>
                      <a:r>
                        <a:rPr lang="en-US" sz="1500" b="0" i="0" u="none" strike="noStrike" baseline="0" noProof="0">
                          <a:solidFill>
                            <a:srgbClr val="15365E"/>
                          </a:solidFill>
                          <a:latin typeface="Calibri"/>
                        </a:rPr>
                        <a:t>Build capacity for DSS-managed crisis stabilization and assessment placements (e.g. Flexible DSS Emergency Placement Fund, Placement First Plus)</a:t>
                      </a:r>
                      <a:endParaRPr lang="en-US"/>
                    </a:p>
                  </a:txBody>
                  <a:tcPr anchor="ct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58390712"/>
                  </a:ext>
                </a:extLst>
              </a:tr>
              <a:tr h="310176">
                <a:tc vMerge="1">
                  <a:txBody>
                    <a:bodyPr/>
                    <a:lstStyle/>
                    <a:p>
                      <a:endParaRPr lang="en-US"/>
                    </a:p>
                  </a:txBody>
                  <a:tcPr>
                    <a:lnT w="8573" cap="flat" cmpd="sng" algn="ctr">
                      <a:solidFill>
                        <a:srgbClr val="000000"/>
                      </a:solidFill>
                      <a:prstDash val="solid"/>
                      <a:round/>
                      <a:headEnd type="none" w="med" len="med"/>
                      <a:tailEnd type="none" w="med" len="med"/>
                    </a:lnT>
                  </a:tcPr>
                </a:tc>
                <a:tc>
                  <a:txBody>
                    <a:bodyPr/>
                    <a:lstStyle/>
                    <a:p>
                      <a:pPr lvl="0">
                        <a:buNone/>
                      </a:pPr>
                      <a:r>
                        <a:rPr lang="en-US" sz="1500" b="0" i="0">
                          <a:solidFill>
                            <a:srgbClr val="15365E"/>
                          </a:solidFill>
                          <a:latin typeface="Calibri"/>
                          <a:cs typeface="Calibri"/>
                        </a:rPr>
                        <a:t>Invest in and expand professional foster parenting </a:t>
                      </a:r>
                      <a:endParaRPr lang="en-US"/>
                    </a:p>
                  </a:txBody>
                  <a:tcPr anchor="ctr">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35865287"/>
                  </a:ext>
                </a:extLst>
              </a:tr>
              <a:tr h="548393">
                <a:tc rowSpan="2">
                  <a:txBody>
                    <a:bodyPr/>
                    <a:lstStyle/>
                    <a:p>
                      <a:r>
                        <a:rPr lang="en-US" sz="1600" b="1" i="0">
                          <a:solidFill>
                            <a:srgbClr val="15365E"/>
                          </a:solidFill>
                          <a:latin typeface="Calibri"/>
                          <a:ea typeface="Calibri" panose="020F0502020204030204" pitchFamily="34" charset="0"/>
                          <a:cs typeface="Calibri"/>
                        </a:rPr>
                        <a:t>Family-Type Placements</a:t>
                      </a:r>
                    </a:p>
                  </a:txBody>
                  <a:tcP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ClrTx/>
                        <a:buSzTx/>
                        <a:buFontTx/>
                        <a:buNone/>
                      </a:pPr>
                      <a:r>
                        <a:rPr lang="en-US" sz="1500" b="0" i="0" u="none" strike="noStrike">
                          <a:solidFill>
                            <a:srgbClr val="15365E"/>
                          </a:solidFill>
                          <a:effectLst/>
                          <a:latin typeface="Calibri"/>
                          <a:cs typeface="Calibri"/>
                        </a:rPr>
                        <a:t>Build capacity for emergency placements in family-type settings for children at risk of boarding or inappropriate placement, regardless of custody status</a:t>
                      </a:r>
                      <a:endParaRPr lang="en-US" sz="1500">
                        <a:solidFill>
                          <a:srgbClr val="15365E"/>
                        </a:solidFill>
                        <a:latin typeface="Calibri"/>
                        <a:cs typeface="Calibri"/>
                      </a:endParaRPr>
                    </a:p>
                  </a:txBody>
                  <a:tcPr>
                    <a:lnL w="8573"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8573"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58608605"/>
                  </a:ext>
                </a:extLst>
              </a:tr>
              <a:tr h="548393">
                <a:tc vMerge="1">
                  <a:txBody>
                    <a:bodyPr/>
                    <a:lstStyle/>
                    <a:p>
                      <a:endParaRPr lang="en-US"/>
                    </a:p>
                  </a:txBody>
                  <a:tcPr/>
                </a:tc>
                <a:tc>
                  <a:txBody>
                    <a:bodyPr/>
                    <a:lstStyle/>
                    <a:p>
                      <a:pPr marL="0" marR="0" lvl="0" indent="0" algn="l">
                        <a:lnSpc>
                          <a:spcPct val="100000"/>
                        </a:lnSpc>
                        <a:spcBef>
                          <a:spcPts val="0"/>
                        </a:spcBef>
                        <a:spcAft>
                          <a:spcPts val="0"/>
                        </a:spcAft>
                        <a:buNone/>
                      </a:pPr>
                      <a:r>
                        <a:rPr lang="en-US" sz="1500" b="0" i="0" u="none" strike="noStrike" baseline="0" noProof="0">
                          <a:solidFill>
                            <a:srgbClr val="15365E"/>
                          </a:solidFill>
                          <a:effectLst/>
                          <a:latin typeface="Calibri"/>
                        </a:rPr>
                        <a:t>Increase availability and quality of family-type therapeutic placements (e.g. Intensive Alternative Family Treatment, Therapeutic Foster Care)</a:t>
                      </a:r>
                      <a:endParaRPr lang="en-US"/>
                    </a:p>
                  </a:txBody>
                  <a:tcPr>
                    <a:lnL w="8573"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401293839"/>
                  </a:ext>
                </a:extLst>
              </a:tr>
              <a:tr h="310176">
                <a:tc rowSpan="2">
                  <a:txBody>
                    <a:bodyPr/>
                    <a:lstStyle/>
                    <a:p>
                      <a:r>
                        <a:rPr lang="en-US" sz="1600" b="1" i="0">
                          <a:solidFill>
                            <a:srgbClr val="15365E"/>
                          </a:solidFill>
                          <a:latin typeface="Calibri"/>
                          <a:ea typeface="Calibri" panose="020F0502020204030204" pitchFamily="34" charset="0"/>
                          <a:cs typeface="Calibri"/>
                        </a:rPr>
                        <a:t>Residential/Facility Based Services</a:t>
                      </a:r>
                    </a:p>
                  </a:txBody>
                  <a:tcPr>
                    <a:lnL w="8573" cap="flat" cmpd="sng" algn="ctr">
                      <a:solidFill>
                        <a:srgbClr val="000000"/>
                      </a:solidFill>
                      <a:prstDash val="solid"/>
                      <a:round/>
                      <a:headEnd type="none" w="med" len="med"/>
                      <a:tailEnd type="none" w="med" len="med"/>
                    </a:lnL>
                    <a:lnR w="8573" cap="flat" cmpd="sng" algn="ctr">
                      <a:solidFill>
                        <a:srgbClr val="000000"/>
                      </a:solidFill>
                      <a:prstDash val="solid"/>
                      <a:round/>
                      <a:headEnd type="none" w="med" len="med"/>
                      <a:tailEnd type="none" w="med" len="med"/>
                    </a:lnR>
                    <a:lnT w="8573" cap="flat" cmpd="sng" algn="ctr">
                      <a:solidFill>
                        <a:srgbClr val="000000"/>
                      </a:solidFill>
                      <a:prstDash val="solid"/>
                      <a:round/>
                      <a:headEnd type="none" w="med" len="med"/>
                      <a:tailEnd type="none" w="med" len="med"/>
                    </a:lnT>
                    <a:lnB w="8573"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lvl="0" algn="l">
                        <a:buNone/>
                      </a:pPr>
                      <a:r>
                        <a:rPr lang="en-US" sz="1500" b="0" i="0" u="none" strike="noStrike" noProof="0">
                          <a:solidFill>
                            <a:srgbClr val="15365E"/>
                          </a:solidFill>
                          <a:effectLst/>
                          <a:latin typeface="Calibri"/>
                          <a:ea typeface="Calibri" panose="020F0502020204030204" pitchFamily="34" charset="0"/>
                          <a:cs typeface="Calibri"/>
                        </a:rPr>
                        <a:t>Increase quality and management of residential levels of care</a:t>
                      </a:r>
                    </a:p>
                  </a:txBody>
                  <a:tcPr>
                    <a:lnL w="8573"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0790667"/>
                  </a:ext>
                </a:extLst>
              </a:tr>
              <a:tr h="929264">
                <a:tc vMerge="1">
                  <a:txBody>
                    <a:bodyPr/>
                    <a:lstStyle/>
                    <a:p>
                      <a:endParaRPr lang="en-US"/>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500" b="0" i="0" u="none" strike="noStrike" noProof="0">
                          <a:solidFill>
                            <a:srgbClr val="15365E"/>
                          </a:solidFill>
                          <a:effectLst/>
                          <a:latin typeface="Calibri"/>
                          <a:ea typeface="Calibri" panose="020F0502020204030204" pitchFamily="34" charset="0"/>
                          <a:cs typeface="Calibri"/>
                        </a:rPr>
                        <a:t>Build specialty residential care capacity (e.g. PRTF, levels II-IV).</a:t>
                      </a:r>
                      <a:endParaRPr lang="en-US" sz="1500">
                        <a:solidFill>
                          <a:srgbClr val="15365E"/>
                        </a:solidFill>
                        <a:latin typeface="Calibri"/>
                        <a:ea typeface="Calibri" panose="020F0502020204030204" pitchFamily="34" charset="0"/>
                        <a:cs typeface="Calibri"/>
                      </a:endParaRPr>
                    </a:p>
                  </a:txBody>
                  <a:tcPr>
                    <a:lnL w="8573"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3263717"/>
                  </a:ext>
                </a:extLst>
              </a:tr>
            </a:tbl>
          </a:graphicData>
        </a:graphic>
      </p:graphicFrame>
    </p:spTree>
    <p:custDataLst>
      <p:tags r:id="rId1"/>
    </p:custDataLst>
    <p:extLst>
      <p:ext uri="{BB962C8B-B14F-4D97-AF65-F5344CB8AC3E}">
        <p14:creationId xmlns:p14="http://schemas.microsoft.com/office/powerpoint/2010/main" val="344292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2">
            <a:extLst>
              <a:ext uri="{FF2B5EF4-FFF2-40B4-BE49-F238E27FC236}">
                <a16:creationId xmlns:a16="http://schemas.microsoft.com/office/drawing/2014/main" id="{1DE7AE8D-C705-5761-B5D8-A37A2346CC31}"/>
              </a:ext>
            </a:extLst>
          </p:cNvPr>
          <p:cNvSpPr>
            <a:spLocks noGrp="1"/>
          </p:cNvSpPr>
          <p:nvPr>
            <p:ph type="title"/>
          </p:nvPr>
        </p:nvSpPr>
        <p:spPr>
          <a:xfrm>
            <a:off x="182880" y="429490"/>
            <a:ext cx="4138838" cy="1399310"/>
          </a:xfrm>
          <a:ln w="19050">
            <a:solidFill>
              <a:schemeClr val="bg1"/>
            </a:solidFill>
          </a:ln>
        </p:spPr>
        <p:txBody>
          <a:bodyPr/>
          <a:lstStyle/>
          <a:p>
            <a:r>
              <a:rPr lang="en-US" sz="2800">
                <a:latin typeface="+mn-lt"/>
                <a:cs typeface="Calibri"/>
              </a:rPr>
              <a:t>Payment to Support Relatives &amp; Family Members Who Step in to Care for Children in Need</a:t>
            </a:r>
            <a:endParaRPr lang="en-US"/>
          </a:p>
          <a:p>
            <a:endParaRPr lang="en-US" sz="2800">
              <a:latin typeface="+mn-lt"/>
              <a:cs typeface="Arial"/>
            </a:endParaRPr>
          </a:p>
        </p:txBody>
      </p:sp>
      <p:sp>
        <p:nvSpPr>
          <p:cNvPr id="20" name="Content Placeholder 13">
            <a:extLst>
              <a:ext uri="{FF2B5EF4-FFF2-40B4-BE49-F238E27FC236}">
                <a16:creationId xmlns:a16="http://schemas.microsoft.com/office/drawing/2014/main" id="{8F591C8E-A24A-10D5-5806-2C72C1CAAC2D}"/>
              </a:ext>
            </a:extLst>
          </p:cNvPr>
          <p:cNvSpPr>
            <a:spLocks noGrp="1"/>
          </p:cNvSpPr>
          <p:nvPr>
            <p:ph sz="quarter" idx="14"/>
          </p:nvPr>
        </p:nvSpPr>
        <p:spPr>
          <a:xfrm>
            <a:off x="293632" y="2783834"/>
            <a:ext cx="3673847" cy="4007704"/>
          </a:xfrm>
        </p:spPr>
        <p:txBody>
          <a:bodyPr vert="horz" lIns="91440" tIns="45720" rIns="91440" bIns="45720" rtlCol="0" anchor="t">
            <a:noAutofit/>
          </a:bodyPr>
          <a:lstStyle/>
          <a:p>
            <a:pPr algn="l"/>
            <a:r>
              <a:rPr lang="en-US" sz="2000" b="0" u="sng">
                <a:latin typeface="Calibri"/>
                <a:cs typeface="Calibri"/>
              </a:rPr>
              <a:t>Payments</a:t>
            </a:r>
            <a:r>
              <a:rPr lang="en-US" sz="2000" b="0" u="sng">
                <a:solidFill>
                  <a:srgbClr val="000000"/>
                </a:solidFill>
                <a:latin typeface="Calibri"/>
                <a:cs typeface="Calibri"/>
              </a:rPr>
              <a:t> will Provide</a:t>
            </a:r>
            <a:r>
              <a:rPr lang="en-US" sz="2000" b="0" u="sng">
                <a:latin typeface="Calibri"/>
                <a:cs typeface="Calibri"/>
              </a:rPr>
              <a:t>:</a:t>
            </a:r>
            <a:endParaRPr lang="en-US"/>
          </a:p>
          <a:p>
            <a:pPr marL="285750" indent="-285750" algn="l">
              <a:buChar char="•"/>
            </a:pPr>
            <a:r>
              <a:rPr lang="en-US" sz="1800">
                <a:solidFill>
                  <a:srgbClr val="4A66AC"/>
                </a:solidFill>
                <a:latin typeface="Calibri"/>
                <a:cs typeface="Calibri"/>
              </a:rPr>
              <a:t>financial support</a:t>
            </a:r>
            <a:r>
              <a:rPr lang="en-US" sz="1800">
                <a:solidFill>
                  <a:srgbClr val="000000"/>
                </a:solidFill>
                <a:latin typeface="Calibri"/>
                <a:cs typeface="Calibri"/>
              </a:rPr>
              <a:t> </a:t>
            </a:r>
            <a:r>
              <a:rPr lang="en-US" sz="1800" b="0">
                <a:solidFill>
                  <a:srgbClr val="212121"/>
                </a:solidFill>
                <a:latin typeface="Calibri"/>
                <a:cs typeface="Calibri"/>
              </a:rPr>
              <a:t>and </a:t>
            </a:r>
            <a:r>
              <a:rPr lang="en-US" sz="1800">
                <a:solidFill>
                  <a:schemeClr val="accent1"/>
                </a:solidFill>
                <a:latin typeface="Calibri"/>
                <a:cs typeface="Calibri"/>
              </a:rPr>
              <a:t>promote </a:t>
            </a:r>
            <a:r>
              <a:rPr lang="en-US" sz="1800">
                <a:solidFill>
                  <a:srgbClr val="4A66AC"/>
                </a:solidFill>
                <a:latin typeface="Calibri"/>
                <a:cs typeface="Calibri"/>
              </a:rPr>
              <a:t>placement</a:t>
            </a:r>
            <a:r>
              <a:rPr lang="en-US" sz="1800" b="0">
                <a:solidFill>
                  <a:srgbClr val="212121"/>
                </a:solidFill>
                <a:latin typeface="Calibri"/>
                <a:cs typeface="Calibri"/>
              </a:rPr>
              <a:t> with appropriate kinship care providers for children in foster care</a:t>
            </a:r>
            <a:endParaRPr lang="en-US" b="0"/>
          </a:p>
          <a:p>
            <a:pPr marL="285750" indent="-285750" algn="l">
              <a:buChar char="•"/>
            </a:pPr>
            <a:r>
              <a:rPr lang="en-US" sz="1800" b="0">
                <a:solidFill>
                  <a:srgbClr val="212121"/>
                </a:solidFill>
                <a:latin typeface="Calibri"/>
                <a:cs typeface="Calibri"/>
              </a:rPr>
              <a:t>positive impact on </a:t>
            </a:r>
            <a:r>
              <a:rPr lang="en-US" sz="1800">
                <a:solidFill>
                  <a:srgbClr val="4A66AC"/>
                </a:solidFill>
                <a:latin typeface="Calibri"/>
                <a:cs typeface="Calibri"/>
              </a:rPr>
              <a:t>permanency</a:t>
            </a:r>
            <a:r>
              <a:rPr lang="en-US" sz="1800">
                <a:solidFill>
                  <a:schemeClr val="accent1"/>
                </a:solidFill>
                <a:latin typeface="Calibri"/>
                <a:cs typeface="Calibri"/>
              </a:rPr>
              <a:t> outcomes</a:t>
            </a:r>
            <a:r>
              <a:rPr lang="en-US" sz="1800" b="0">
                <a:solidFill>
                  <a:srgbClr val="212121"/>
                </a:solidFill>
                <a:latin typeface="Calibri"/>
                <a:cs typeface="Calibri"/>
              </a:rPr>
              <a:t> for children – leading to children exiting from foster care to adoption, guardianship or reunification sooner</a:t>
            </a:r>
            <a:endParaRPr lang="en-US" b="0"/>
          </a:p>
          <a:p>
            <a:pPr algn="l"/>
            <a:endParaRPr lang="en-US" sz="2000" b="0" u="sng">
              <a:latin typeface="Calibri"/>
              <a:cs typeface="Calibri"/>
            </a:endParaRPr>
          </a:p>
        </p:txBody>
      </p:sp>
      <p:pic>
        <p:nvPicPr>
          <p:cNvPr id="22" name="Picture 21">
            <a:extLst>
              <a:ext uri="{FF2B5EF4-FFF2-40B4-BE49-F238E27FC236}">
                <a16:creationId xmlns:a16="http://schemas.microsoft.com/office/drawing/2014/main" id="{3D7606F1-92B8-B821-310F-B6A08E9BFC33}"/>
              </a:ext>
            </a:extLst>
          </p:cNvPr>
          <p:cNvPicPr>
            <a:picLocks noChangeAspect="1"/>
          </p:cNvPicPr>
          <p:nvPr/>
        </p:nvPicPr>
        <p:blipFill rotWithShape="1">
          <a:blip r:embed="rId2"/>
          <a:srcRect l="8567" r="8567"/>
          <a:stretch/>
        </p:blipFill>
        <p:spPr>
          <a:xfrm>
            <a:off x="4321718" y="273783"/>
            <a:ext cx="7866794" cy="6328975"/>
          </a:xfrm>
          <a:prstGeom prst="rect">
            <a:avLst/>
          </a:prstGeom>
        </p:spPr>
      </p:pic>
      <p:sp>
        <p:nvSpPr>
          <p:cNvPr id="24" name="TextBox 23">
            <a:extLst>
              <a:ext uri="{FF2B5EF4-FFF2-40B4-BE49-F238E27FC236}">
                <a16:creationId xmlns:a16="http://schemas.microsoft.com/office/drawing/2014/main" id="{B267CA8B-1EC7-B8EE-5DDA-F000FBD3809F}"/>
              </a:ext>
            </a:extLst>
          </p:cNvPr>
          <p:cNvSpPr txBox="1"/>
          <p:nvPr/>
        </p:nvSpPr>
        <p:spPr>
          <a:xfrm>
            <a:off x="293632" y="2199073"/>
            <a:ext cx="3503595" cy="369332"/>
          </a:xfrm>
          <a:prstGeom prst="rect">
            <a:avLst/>
          </a:prstGeom>
          <a:noFill/>
          <a:ln w="12700">
            <a:solidFill>
              <a:schemeClr val="tx2">
                <a:lumMod val="75000"/>
              </a:schemeClr>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Click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here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to read the press release</a:t>
            </a:r>
          </a:p>
        </p:txBody>
      </p:sp>
    </p:spTree>
    <p:extLst>
      <p:ext uri="{BB962C8B-B14F-4D97-AF65-F5344CB8AC3E}">
        <p14:creationId xmlns:p14="http://schemas.microsoft.com/office/powerpoint/2010/main" val="48966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B81697F-06B6-9420-D181-16D5E95A8C86}"/>
              </a:ext>
            </a:extLst>
          </p:cNvPr>
          <p:cNvSpPr>
            <a:spLocks noGrp="1"/>
          </p:cNvSpPr>
          <p:nvPr>
            <p:ph type="title"/>
          </p:nvPr>
        </p:nvSpPr>
        <p:spPr>
          <a:xfrm>
            <a:off x="182880" y="429490"/>
            <a:ext cx="4138838" cy="1399310"/>
          </a:xfrm>
          <a:ln w="19050">
            <a:solidFill>
              <a:schemeClr val="bg1"/>
            </a:solidFill>
          </a:ln>
        </p:spPr>
        <p:txBody>
          <a:bodyPr/>
          <a:lstStyle/>
          <a:p>
            <a:r>
              <a:rPr lang="en-US" sz="2800">
                <a:latin typeface="+mn-lt"/>
                <a:cs typeface="Arial"/>
              </a:rPr>
              <a:t>The </a:t>
            </a:r>
            <a:r>
              <a:rPr lang="en-US" sz="2800">
                <a:latin typeface="+mn-lt"/>
                <a:cs typeface="Arial"/>
                <a:hlinkClick r:id="rId2"/>
              </a:rPr>
              <a:t>Child Behavioral Health Dashboard </a:t>
            </a:r>
            <a:r>
              <a:rPr lang="en-US" sz="2800">
                <a:latin typeface="+mn-lt"/>
                <a:cs typeface="Arial"/>
              </a:rPr>
              <a:t>Launched on 2/1!</a:t>
            </a:r>
          </a:p>
        </p:txBody>
      </p:sp>
      <p:sp>
        <p:nvSpPr>
          <p:cNvPr id="14" name="Content Placeholder 13">
            <a:extLst>
              <a:ext uri="{FF2B5EF4-FFF2-40B4-BE49-F238E27FC236}">
                <a16:creationId xmlns:a16="http://schemas.microsoft.com/office/drawing/2014/main" id="{43B524E6-3455-DECD-8807-336ADBC0DD61}"/>
              </a:ext>
            </a:extLst>
          </p:cNvPr>
          <p:cNvSpPr>
            <a:spLocks noGrp="1"/>
          </p:cNvSpPr>
          <p:nvPr>
            <p:ph sz="quarter" idx="14"/>
          </p:nvPr>
        </p:nvSpPr>
        <p:spPr>
          <a:xfrm>
            <a:off x="308009" y="2420806"/>
            <a:ext cx="3361140" cy="4007704"/>
          </a:xfrm>
        </p:spPr>
        <p:txBody>
          <a:bodyPr vert="horz" lIns="91440" tIns="45720" rIns="91440" bIns="45720" rtlCol="0" anchor="t">
            <a:noAutofit/>
          </a:bodyPr>
          <a:lstStyle/>
          <a:p>
            <a:pPr indent="0" algn="l">
              <a:buNone/>
            </a:pPr>
            <a:r>
              <a:rPr lang="en-US" sz="2000" b="0" u="sng">
                <a:latin typeface="Calibri"/>
                <a:cs typeface="Calibri"/>
              </a:rPr>
              <a:t>Key Features:</a:t>
            </a:r>
          </a:p>
          <a:p>
            <a:pPr marL="285750" indent="-285750" algn="l">
              <a:buChar char="•"/>
            </a:pPr>
            <a:r>
              <a:rPr lang="en-US" sz="1800" b="0">
                <a:solidFill>
                  <a:srgbClr val="212121"/>
                </a:solidFill>
                <a:latin typeface="Calibri"/>
                <a:cs typeface="Calibri"/>
              </a:rPr>
              <a:t>Identifies and addresses </a:t>
            </a:r>
            <a:r>
              <a:rPr lang="en-US" sz="1800">
                <a:solidFill>
                  <a:schemeClr val="accent1"/>
                </a:solidFill>
                <a:latin typeface="Calibri"/>
                <a:cs typeface="Calibri"/>
              </a:rPr>
              <a:t>gaps and disparities </a:t>
            </a:r>
            <a:r>
              <a:rPr lang="en-US" sz="1800" b="0">
                <a:solidFill>
                  <a:srgbClr val="212121"/>
                </a:solidFill>
                <a:latin typeface="Calibri"/>
                <a:cs typeface="Calibri"/>
              </a:rPr>
              <a:t>in behavioral health services for children</a:t>
            </a:r>
            <a:endParaRPr lang="en-US" sz="1800" b="0">
              <a:latin typeface="Calibri"/>
              <a:cs typeface="Calibri"/>
            </a:endParaRPr>
          </a:p>
          <a:p>
            <a:pPr marL="285750" indent="-285750" algn="l">
              <a:buChar char="•"/>
            </a:pPr>
            <a:r>
              <a:rPr lang="en-US" sz="1800" b="0">
                <a:solidFill>
                  <a:srgbClr val="212121"/>
                </a:solidFill>
                <a:latin typeface="Calibri"/>
                <a:cs typeface="Calibri"/>
              </a:rPr>
              <a:t>Enhances </a:t>
            </a:r>
            <a:r>
              <a:rPr lang="en-US" sz="1800">
                <a:solidFill>
                  <a:schemeClr val="accent1"/>
                </a:solidFill>
                <a:latin typeface="Calibri"/>
                <a:cs typeface="Calibri"/>
              </a:rPr>
              <a:t>visibility </a:t>
            </a:r>
            <a:r>
              <a:rPr lang="en-US" sz="1800" b="0">
                <a:solidFill>
                  <a:srgbClr val="212121"/>
                </a:solidFill>
                <a:latin typeface="Calibri"/>
                <a:cs typeface="Calibri"/>
              </a:rPr>
              <a:t>into child behavioral health needs</a:t>
            </a:r>
            <a:endParaRPr lang="en-US" sz="1800" b="0">
              <a:solidFill>
                <a:srgbClr val="000000"/>
              </a:solidFill>
              <a:latin typeface="Calibri"/>
              <a:cs typeface="Calibri"/>
            </a:endParaRPr>
          </a:p>
          <a:p>
            <a:pPr marL="285750" indent="-285750" algn="l">
              <a:buChar char="•"/>
            </a:pPr>
            <a:r>
              <a:rPr lang="en-US" sz="1800" b="0">
                <a:solidFill>
                  <a:srgbClr val="212121"/>
                </a:solidFill>
                <a:latin typeface="Calibri"/>
                <a:cs typeface="Calibri"/>
              </a:rPr>
              <a:t>Allows for shared stakeholder accountability to identify and address </a:t>
            </a:r>
            <a:r>
              <a:rPr lang="en-US" sz="1800">
                <a:solidFill>
                  <a:schemeClr val="accent1"/>
                </a:solidFill>
                <a:latin typeface="Calibri"/>
                <a:cs typeface="Calibri"/>
              </a:rPr>
              <a:t>opportunities for improvement</a:t>
            </a:r>
          </a:p>
          <a:p>
            <a:pPr marL="285750" indent="-285750" algn="l">
              <a:buChar char="•"/>
            </a:pPr>
            <a:r>
              <a:rPr lang="en-US" sz="1800" b="0">
                <a:solidFill>
                  <a:srgbClr val="212121"/>
                </a:solidFill>
                <a:latin typeface="Calibri"/>
                <a:cs typeface="Calibri"/>
              </a:rPr>
              <a:t>Provides additional visibility into child behavioral health in </a:t>
            </a:r>
            <a:r>
              <a:rPr lang="en-US" sz="1800">
                <a:solidFill>
                  <a:schemeClr val="accent1"/>
                </a:solidFill>
                <a:latin typeface="Calibri"/>
                <a:cs typeface="Calibri"/>
              </a:rPr>
              <a:t>underserved populations</a:t>
            </a:r>
          </a:p>
          <a:p>
            <a:endParaRPr lang="en-US" sz="1800">
              <a:latin typeface="Calibri"/>
            </a:endParaRPr>
          </a:p>
        </p:txBody>
      </p:sp>
      <p:pic>
        <p:nvPicPr>
          <p:cNvPr id="3" name="Picture 2">
            <a:extLst>
              <a:ext uri="{FF2B5EF4-FFF2-40B4-BE49-F238E27FC236}">
                <a16:creationId xmlns:a16="http://schemas.microsoft.com/office/drawing/2014/main" id="{B63BC5BC-86BA-F347-351F-34B2AEF8CF73}"/>
              </a:ext>
            </a:extLst>
          </p:cNvPr>
          <p:cNvPicPr>
            <a:picLocks noChangeAspect="1"/>
          </p:cNvPicPr>
          <p:nvPr/>
        </p:nvPicPr>
        <p:blipFill rotWithShape="1">
          <a:blip r:embed="rId3"/>
          <a:srcRect l="13802" r="2588" b="-98"/>
          <a:stretch/>
        </p:blipFill>
        <p:spPr>
          <a:xfrm>
            <a:off x="4321718" y="273783"/>
            <a:ext cx="7866794" cy="6328975"/>
          </a:xfrm>
          <a:prstGeom prst="rect">
            <a:avLst/>
          </a:prstGeom>
        </p:spPr>
      </p:pic>
      <p:sp>
        <p:nvSpPr>
          <p:cNvPr id="4" name="TextBox 3">
            <a:extLst>
              <a:ext uri="{FF2B5EF4-FFF2-40B4-BE49-F238E27FC236}">
                <a16:creationId xmlns:a16="http://schemas.microsoft.com/office/drawing/2014/main" id="{CEC73C9F-906B-6A38-372F-5AE64C8FF6EE}"/>
              </a:ext>
            </a:extLst>
          </p:cNvPr>
          <p:cNvSpPr txBox="1"/>
          <p:nvPr/>
        </p:nvSpPr>
        <p:spPr>
          <a:xfrm>
            <a:off x="308009" y="1836045"/>
            <a:ext cx="3503595" cy="369332"/>
          </a:xfrm>
          <a:prstGeom prst="rect">
            <a:avLst/>
          </a:prstGeom>
          <a:noFill/>
          <a:ln w="12700">
            <a:solidFill>
              <a:schemeClr val="tx2">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Click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here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to read the press release</a:t>
            </a:r>
          </a:p>
        </p:txBody>
      </p:sp>
    </p:spTree>
    <p:extLst>
      <p:ext uri="{BB962C8B-B14F-4D97-AF65-F5344CB8AC3E}">
        <p14:creationId xmlns:p14="http://schemas.microsoft.com/office/powerpoint/2010/main" val="23613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FB08789-72BC-81D3-D394-E2B25DD7AB6E}"/>
              </a:ext>
            </a:extLst>
          </p:cNvPr>
          <p:cNvGraphicFramePr>
            <a:graphicFrameLocks noGrp="1"/>
          </p:cNvGraphicFramePr>
          <p:nvPr/>
        </p:nvGraphicFramePr>
        <p:xfrm>
          <a:off x="731520" y="1222408"/>
          <a:ext cx="10673645" cy="5184127"/>
        </p:xfrm>
        <a:graphic>
          <a:graphicData uri="http://schemas.openxmlformats.org/drawingml/2006/table">
            <a:tbl>
              <a:tblPr firstRow="1" bandRow="1"/>
              <a:tblGrid>
                <a:gridCol w="8004634">
                  <a:extLst>
                    <a:ext uri="{9D8B030D-6E8A-4147-A177-3AD203B41FA5}">
                      <a16:colId xmlns:a16="http://schemas.microsoft.com/office/drawing/2014/main" val="640075214"/>
                    </a:ext>
                  </a:extLst>
                </a:gridCol>
                <a:gridCol w="2669011">
                  <a:extLst>
                    <a:ext uri="{9D8B030D-6E8A-4147-A177-3AD203B41FA5}">
                      <a16:colId xmlns:a16="http://schemas.microsoft.com/office/drawing/2014/main" val="3145374225"/>
                    </a:ext>
                  </a:extLst>
                </a:gridCol>
              </a:tblGrid>
              <a:tr h="630505">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sz="1400" b="1">
                          <a:latin typeface="Calibri" panose="020F0502020204030204" pitchFamily="34" charset="0"/>
                          <a:cs typeface="Calibri" panose="020F0502020204030204" pitchFamily="34" charset="0"/>
                        </a:rPr>
                        <a:t>Metric </a:t>
                      </a:r>
                      <a:r>
                        <a:rPr lang="en-US" sz="1400" b="0">
                          <a:latin typeface="Calibri" panose="020F0502020204030204" pitchFamily="34" charset="0"/>
                          <a:cs typeface="Calibri" panose="020F0502020204030204" pitchFamily="34" charset="0"/>
                        </a:rPr>
                        <a:t>(Data Source)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lumMod val="50000"/>
                      </a:srgbClr>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sz="1400" b="1">
                          <a:latin typeface="Calibri" panose="020F0502020204030204" pitchFamily="34" charset="0"/>
                          <a:cs typeface="Calibri" panose="020F0502020204030204" pitchFamily="34" charset="0"/>
                        </a:rPr>
                        <a:t>Child Population</a:t>
                      </a:r>
                    </a:p>
                    <a:p>
                      <a:r>
                        <a:rPr lang="en-US" sz="1400" b="0" baseline="30000">
                          <a:latin typeface="Calibri" panose="020F0502020204030204" pitchFamily="34" charset="0"/>
                          <a:cs typeface="Calibri" panose="020F0502020204030204" pitchFamily="34" charset="0"/>
                        </a:rPr>
                        <a:t>M </a:t>
                      </a:r>
                      <a:r>
                        <a:rPr lang="en-US" sz="1400" b="0">
                          <a:latin typeface="Calibri" panose="020F0502020204030204" pitchFamily="34" charset="0"/>
                          <a:cs typeface="Calibri" panose="020F0502020204030204" pitchFamily="34" charset="0"/>
                        </a:rPr>
                        <a:t>= Medicaid Pop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AA2AE">
                        <a:lumMod val="75000"/>
                      </a:srgbClr>
                    </a:solidFill>
                  </a:tcPr>
                </a:tc>
                <a:extLst>
                  <a:ext uri="{0D108BD9-81ED-4DB2-BD59-A6C34878D82A}">
                    <a16:rowId xmlns:a16="http://schemas.microsoft.com/office/drawing/2014/main" val="3777811356"/>
                  </a:ext>
                </a:extLst>
              </a:tr>
              <a:tr h="370885">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Calibri" panose="020F0502020204030204" pitchFamily="34" charset="0"/>
                          <a:cs typeface="Calibri" panose="020F0502020204030204" pitchFamily="34" charset="0"/>
                        </a:rPr>
                        <a:t># of children with ADHD dx  (Medicaid) </a:t>
                      </a:r>
                      <a:endParaRPr lang="en-US" sz="1400" b="0">
                        <a:solidFill>
                          <a:srgbClr val="00B050"/>
                        </a:solidFill>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r>
                        <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M</a:t>
                      </a:r>
                      <a:endPar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1076085996"/>
                  </a:ext>
                </a:extLst>
              </a:tr>
              <a:tr h="370885">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Calibri" panose="020F0502020204030204" pitchFamily="34" charset="0"/>
                          <a:ea typeface="+mn-ea"/>
                          <a:cs typeface="Calibri" panose="020F0502020204030204" pitchFamily="34" charset="0"/>
                        </a:rPr>
                        <a:t># of children with depression dx (Medicaid)</a:t>
                      </a:r>
                      <a:endParaRPr lang="en-US" sz="1400" kern="1200">
                        <a:solidFill>
                          <a:srgbClr val="00B050"/>
                        </a:solidFill>
                        <a:effectLst/>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r>
                        <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M</a:t>
                      </a:r>
                      <a:endPar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2814715199"/>
                  </a:ext>
                </a:extLst>
              </a:tr>
              <a:tr h="504053">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Calibri" panose="020F0502020204030204" pitchFamily="34" charset="0"/>
                          <a:cs typeface="Calibri" panose="020F0502020204030204" pitchFamily="34" charset="0"/>
                        </a:rPr>
                        <a:t># of children with Substance Use Disorder diagnosis </a:t>
                      </a:r>
                      <a:r>
                        <a:rPr lang="en-US" sz="1400" b="0">
                          <a:solidFill>
                            <a:schemeClr val="tx1"/>
                          </a:solidFill>
                          <a:latin typeface="Calibri" panose="020F0502020204030204" pitchFamily="34" charset="0"/>
                          <a:cs typeface="Calibri" panose="020F0502020204030204" pitchFamily="34" charset="0"/>
                        </a:rPr>
                        <a:t>(Medicaid MD)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r>
                        <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M</a:t>
                      </a:r>
                      <a:endPar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2630702591"/>
                  </a:ext>
                </a:extLst>
              </a:tr>
              <a:tr h="370885">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Calibri" panose="020F0502020204030204" pitchFamily="34" charset="0"/>
                          <a:cs typeface="Calibri" panose="020F0502020204030204" pitchFamily="34" charset="0"/>
                        </a:rPr>
                        <a:t>ED utilization for behavioral health </a:t>
                      </a:r>
                      <a:r>
                        <a:rPr lang="en-US" sz="1400" b="0">
                          <a:solidFill>
                            <a:schemeClr val="tx1"/>
                          </a:solidFill>
                          <a:latin typeface="Calibri" panose="020F0502020204030204" pitchFamily="34" charset="0"/>
                          <a:cs typeface="Calibri" panose="020F0502020204030204" pitchFamily="34" charset="0"/>
                        </a:rPr>
                        <a:t>(Medicaid MD)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3E3"/>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r>
                        <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M</a:t>
                      </a:r>
                      <a:endPar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3E3"/>
                    </a:solidFill>
                  </a:tcPr>
                </a:tc>
                <a:extLst>
                  <a:ext uri="{0D108BD9-81ED-4DB2-BD59-A6C34878D82A}">
                    <a16:rowId xmlns:a16="http://schemas.microsoft.com/office/drawing/2014/main" val="1255354031"/>
                  </a:ext>
                </a:extLst>
              </a:tr>
              <a:tr h="370885">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Calibri" panose="020F0502020204030204" pitchFamily="34" charset="0"/>
                          <a:cs typeface="Calibri" panose="020F0502020204030204" pitchFamily="34" charset="0"/>
                        </a:rPr>
                        <a:t>Suicide attempts resulting in ED visit (NC DETECT)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AF1"/>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AF1"/>
                    </a:solidFill>
                  </a:tcPr>
                </a:tc>
                <a:extLst>
                  <a:ext uri="{0D108BD9-81ED-4DB2-BD59-A6C34878D82A}">
                    <a16:rowId xmlns:a16="http://schemas.microsoft.com/office/drawing/2014/main" val="4181242145"/>
                  </a:ext>
                </a:extLst>
              </a:tr>
              <a:tr h="370885">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Calibri" panose="020F0502020204030204" pitchFamily="34" charset="0"/>
                          <a:cs typeface="Calibri" panose="020F0502020204030204" pitchFamily="34" charset="0"/>
                        </a:rPr>
                        <a:t>Mobile Crisis Utilization (counts, later cost) </a:t>
                      </a:r>
                      <a:r>
                        <a:rPr lang="en-US" sz="1400" b="0">
                          <a:solidFill>
                            <a:schemeClr val="tx1"/>
                          </a:solidFill>
                          <a:latin typeface="Calibri" panose="020F0502020204030204" pitchFamily="34" charset="0"/>
                          <a:cs typeface="Calibri" panose="020F0502020204030204" pitchFamily="34" charset="0"/>
                        </a:rPr>
                        <a:t>(Medicaid)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3E3"/>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r>
                        <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M</a:t>
                      </a:r>
                      <a:endPar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3E3"/>
                    </a:solidFill>
                  </a:tcPr>
                </a:tc>
                <a:extLst>
                  <a:ext uri="{0D108BD9-81ED-4DB2-BD59-A6C34878D82A}">
                    <a16:rowId xmlns:a16="http://schemas.microsoft.com/office/drawing/2014/main" val="932929687"/>
                  </a:ext>
                </a:extLst>
              </a:tr>
              <a:tr h="370885">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Calibri" panose="020F0502020204030204" pitchFamily="34" charset="0"/>
                          <a:cs typeface="Calibri" panose="020F0502020204030204" pitchFamily="34" charset="0"/>
                        </a:rPr>
                        <a:t>PRTF utilization (counts, later costs) </a:t>
                      </a:r>
                      <a:r>
                        <a:rPr lang="en-US" sz="1400" b="0">
                          <a:solidFill>
                            <a:schemeClr val="tx1"/>
                          </a:solidFill>
                          <a:latin typeface="Calibri" panose="020F0502020204030204" pitchFamily="34" charset="0"/>
                          <a:cs typeface="Calibri" panose="020F0502020204030204" pitchFamily="34" charset="0"/>
                        </a:rPr>
                        <a:t>(Medicaid)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AF1"/>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r>
                        <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M</a:t>
                      </a:r>
                      <a:endParaRPr kumimoji="0" lang="en-US" sz="1400" b="0"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AF1"/>
                    </a:solidFill>
                  </a:tcPr>
                </a:tc>
                <a:extLst>
                  <a:ext uri="{0D108BD9-81ED-4DB2-BD59-A6C34878D82A}">
                    <a16:rowId xmlns:a16="http://schemas.microsoft.com/office/drawing/2014/main" val="1829010354"/>
                  </a:ext>
                </a:extLst>
              </a:tr>
              <a:tr h="370885">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sz="1400" b="1">
                          <a:solidFill>
                            <a:schemeClr val="bg1"/>
                          </a:solidFill>
                          <a:latin typeface="Calibri" panose="020F0502020204030204" pitchFamily="34" charset="0"/>
                          <a:cs typeface="Calibri" panose="020F0502020204030204" pitchFamily="34" charset="0"/>
                        </a:rPr>
                        <a:t>School Behavioral Health</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AA2AE"/>
                    </a:solidFill>
                  </a:tcPr>
                </a:tc>
                <a:tc hMerge="1">
                  <a:txBody>
                    <a:bodyPr/>
                    <a:lstStyle/>
                    <a:p>
                      <a:endParaRPr lang="en-US" sz="1600" b="1">
                        <a:solidFill>
                          <a:schemeClr val="bg1"/>
                        </a:solidFill>
                      </a:endParaRPr>
                    </a:p>
                  </a:txBody>
                  <a:tcPr>
                    <a:solidFill>
                      <a:schemeClr val="accent5"/>
                    </a:solidFill>
                  </a:tcPr>
                </a:tc>
                <a:extLst>
                  <a:ext uri="{0D108BD9-81ED-4DB2-BD59-A6C34878D82A}">
                    <a16:rowId xmlns:a16="http://schemas.microsoft.com/office/drawing/2014/main" val="3550022159"/>
                  </a:ext>
                </a:extLst>
              </a:tr>
              <a:tr h="711604">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effectLst/>
                          <a:latin typeface="Calibri" panose="020F0502020204030204" pitchFamily="34" charset="0"/>
                          <a:cs typeface="Calibri" panose="020F0502020204030204" pitchFamily="34" charset="0"/>
                        </a:rPr>
                        <a:t>% high schoolers and % of middle schoolers feeling sad or hopeless in last 12 months (YRBS)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effectLst/>
                          <a:latin typeface="Calibri" panose="020F0502020204030204" pitchFamily="34" charset="0"/>
                          <a:cs typeface="Calibri" panose="020F0502020204030204" pitchFamily="34" charset="0"/>
                        </a:rPr>
                        <a:t>% high schoolers and % of middle schoolers feeling good about themselves (YRBS)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effectLst/>
                        <a:latin typeface="Calibri (body)"/>
                      </a:endParaRPr>
                    </a:p>
                  </a:txBody>
                  <a:tcPr/>
                </a:tc>
                <a:extLst>
                  <a:ext uri="{0D108BD9-81ED-4DB2-BD59-A6C34878D82A}">
                    <a16:rowId xmlns:a16="http://schemas.microsoft.com/office/drawing/2014/main" val="1660907037"/>
                  </a:ext>
                </a:extLst>
              </a:tr>
              <a:tr h="370885">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sz="1400" b="1">
                          <a:solidFill>
                            <a:schemeClr val="bg1"/>
                          </a:solidFill>
                          <a:latin typeface="Calibri" panose="020F0502020204030204" pitchFamily="34" charset="0"/>
                          <a:cs typeface="Calibri" panose="020F0502020204030204" pitchFamily="34" charset="0"/>
                        </a:rPr>
                        <a:t>Early Childhood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D1D6B"/>
                    </a:solidFill>
                  </a:tcPr>
                </a:tc>
                <a:tc hMerge="1">
                  <a:txBody>
                    <a:bodyPr/>
                    <a:lstStyle/>
                    <a:p>
                      <a:endParaRPr lang="en-US" sz="1600" b="1">
                        <a:solidFill>
                          <a:schemeClr val="bg1"/>
                        </a:solidFill>
                      </a:endParaRPr>
                    </a:p>
                  </a:txBody>
                  <a:tcPr>
                    <a:solidFill>
                      <a:srgbClr val="91278F"/>
                    </a:solidFill>
                  </a:tcPr>
                </a:tc>
                <a:extLst>
                  <a:ext uri="{0D108BD9-81ED-4DB2-BD59-A6C34878D82A}">
                    <a16:rowId xmlns:a16="http://schemas.microsoft.com/office/drawing/2014/main" val="3849693133"/>
                  </a:ext>
                </a:extLst>
              </a:tr>
              <a:tr h="370885">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a:effectLst/>
                          <a:latin typeface="Calibri" panose="020F0502020204030204" pitchFamily="34" charset="0"/>
                          <a:cs typeface="Calibri" panose="020F0502020204030204" pitchFamily="34" charset="0"/>
                        </a:rPr>
                        <a:t> % babies born with low and very low birth weight (Vital Statistics)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b="0">
                        <a:effectLst/>
                        <a:latin typeface="Calibri (body)"/>
                      </a:endParaRPr>
                    </a:p>
                  </a:txBody>
                  <a:tcPr marL="45720" marR="45720" anchor="ctr"/>
                </a:tc>
                <a:extLst>
                  <a:ext uri="{0D108BD9-81ED-4DB2-BD59-A6C34878D82A}">
                    <a16:rowId xmlns:a16="http://schemas.microsoft.com/office/drawing/2014/main" val="4042093689"/>
                  </a:ext>
                </a:extLst>
              </a:tr>
            </a:tbl>
          </a:graphicData>
        </a:graphic>
      </p:graphicFrame>
      <p:sp>
        <p:nvSpPr>
          <p:cNvPr id="11" name="Title 10">
            <a:extLst>
              <a:ext uri="{FF2B5EF4-FFF2-40B4-BE49-F238E27FC236}">
                <a16:creationId xmlns:a16="http://schemas.microsoft.com/office/drawing/2014/main" id="{0C46BCA0-CA53-1209-FC58-AAE5EFBA2E7E}"/>
              </a:ext>
            </a:extLst>
          </p:cNvPr>
          <p:cNvSpPr>
            <a:spLocks noGrp="1"/>
          </p:cNvSpPr>
          <p:nvPr>
            <p:ph type="title"/>
          </p:nvPr>
        </p:nvSpPr>
        <p:spPr/>
        <p:txBody>
          <a:bodyPr/>
          <a:lstStyle/>
          <a:p>
            <a:r>
              <a:rPr lang="en-US">
                <a:latin typeface="+mn-lt"/>
              </a:rPr>
              <a:t>Child Behavioral Health Dashboard</a:t>
            </a:r>
          </a:p>
        </p:txBody>
      </p:sp>
    </p:spTree>
    <p:extLst>
      <p:ext uri="{BB962C8B-B14F-4D97-AF65-F5344CB8AC3E}">
        <p14:creationId xmlns:p14="http://schemas.microsoft.com/office/powerpoint/2010/main" val="176331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1413E9-D584-CD80-10E1-C4EFDD21C9C0}"/>
              </a:ext>
            </a:extLst>
          </p:cNvPr>
          <p:cNvPicPr>
            <a:picLocks noChangeAspect="1"/>
          </p:cNvPicPr>
          <p:nvPr/>
        </p:nvPicPr>
        <p:blipFill>
          <a:blip r:embed="rId2"/>
          <a:stretch>
            <a:fillRect/>
          </a:stretch>
        </p:blipFill>
        <p:spPr>
          <a:xfrm>
            <a:off x="196598" y="1805897"/>
            <a:ext cx="11700127" cy="2928028"/>
          </a:xfrm>
          <a:prstGeom prst="rect">
            <a:avLst/>
          </a:prstGeom>
        </p:spPr>
      </p:pic>
      <p:sp>
        <p:nvSpPr>
          <p:cNvPr id="4" name="TextBox 3">
            <a:extLst>
              <a:ext uri="{FF2B5EF4-FFF2-40B4-BE49-F238E27FC236}">
                <a16:creationId xmlns:a16="http://schemas.microsoft.com/office/drawing/2014/main" id="{705A065E-BF36-C235-FA3B-E1FFA0BC2FEC}"/>
              </a:ext>
            </a:extLst>
          </p:cNvPr>
          <p:cNvSpPr txBox="1"/>
          <p:nvPr/>
        </p:nvSpPr>
        <p:spPr>
          <a:xfrm>
            <a:off x="104775" y="371475"/>
            <a:ext cx="114681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42852">
                    <a:lumMod val="75000"/>
                  </a:srgbClr>
                </a:solidFill>
                <a:effectLst/>
                <a:uLnTx/>
                <a:uFillTx/>
                <a:latin typeface="Calibri" panose="020F0502020204030204"/>
                <a:ea typeface="+mn-ea"/>
                <a:cs typeface="+mn-cs"/>
              </a:rPr>
              <a:t>Medicaid-Insured Children in Psychiatric Residential Treatment Facilities (PRTFs): </a:t>
            </a:r>
            <a:r>
              <a:rPr kumimoji="0" lang="en-US" sz="3200" b="1" i="0" u="sng" strike="noStrike" kern="1200" cap="none" spc="0" normalizeH="0" baseline="0" noProof="0">
                <a:ln>
                  <a:noFill/>
                </a:ln>
                <a:solidFill>
                  <a:srgbClr val="242852">
                    <a:lumMod val="75000"/>
                  </a:srgbClr>
                </a:solidFill>
                <a:effectLst/>
                <a:uLnTx/>
                <a:uFillTx/>
                <a:latin typeface="Calibri" panose="020F0502020204030204"/>
                <a:ea typeface="+mn-ea"/>
                <a:cs typeface="+mn-cs"/>
              </a:rPr>
              <a:t>August 2023-October 2023</a:t>
            </a:r>
          </a:p>
        </p:txBody>
      </p:sp>
      <p:sp>
        <p:nvSpPr>
          <p:cNvPr id="5" name="TextBox 6">
            <a:extLst>
              <a:ext uri="{FF2B5EF4-FFF2-40B4-BE49-F238E27FC236}">
                <a16:creationId xmlns:a16="http://schemas.microsoft.com/office/drawing/2014/main" id="{94442AEB-44F6-0D1C-A2F8-90DBF76DB9D9}"/>
              </a:ext>
            </a:extLst>
          </p:cNvPr>
          <p:cNvSpPr txBox="1"/>
          <p:nvPr/>
        </p:nvSpPr>
        <p:spPr>
          <a:xfrm>
            <a:off x="577273" y="5422636"/>
            <a:ext cx="11037454" cy="723275"/>
          </a:xfrm>
          <a:prstGeom prst="rect">
            <a:avLst/>
          </a:prstGeom>
          <a:noFill/>
          <a:ln w="19050">
            <a:solidFill>
              <a:schemeClr val="tx2"/>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We reviewed the dashboard in the </a:t>
            </a:r>
            <a:r>
              <a:rPr kumimoji="0" lang="en-US" sz="1800" b="0" i="0" u="none" strike="noStrike" kern="1200" cap="none" spc="0" normalizeH="0" baseline="0" noProof="0">
                <a:ln>
                  <a:noFill/>
                </a:ln>
                <a:solidFill>
                  <a:srgbClr val="7030A0"/>
                </a:solidFill>
                <a:effectLst/>
                <a:uLnTx/>
                <a:uFillTx/>
                <a:latin typeface="Calibri" panose="020F0502020204030204"/>
                <a:ea typeface="+mn-ea"/>
                <a:cs typeface="Calibri"/>
                <a:hlinkClick r:id="rId3"/>
              </a:rPr>
              <a:t>October 2023 Side by Side webinar</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a:t>
            </a:r>
          </a:p>
          <a:p>
            <a:pPr marL="342900" marR="0" lvl="0" indent="-342900" algn="l" defTabSz="914400" rtl="0" eaLnBrk="1" fontAlgn="auto" latinLnBrk="0" hangingPunct="1">
              <a:lnSpc>
                <a:spcPct val="100000"/>
              </a:lnSpc>
              <a:spcBef>
                <a:spcPts val="60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The most recent report was published in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January 2024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on DMH/DD/SUS’ website at: </a:t>
            </a:r>
            <a:r>
              <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Reports | NCDHHS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28FC45F-2FE6-DA93-D986-66B09D9CECE5}"/>
              </a:ext>
            </a:extLst>
          </p:cNvPr>
          <p:cNvSpPr txBox="1"/>
          <p:nvPr/>
        </p:nvSpPr>
        <p:spPr>
          <a:xfrm>
            <a:off x="104775" y="1805897"/>
            <a:ext cx="436562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8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991D-F03D-34C5-01D9-FF5E9077BBC5}"/>
              </a:ext>
            </a:extLst>
          </p:cNvPr>
          <p:cNvSpPr>
            <a:spLocks noGrp="1"/>
          </p:cNvSpPr>
          <p:nvPr>
            <p:ph type="title" idx="4294967295"/>
          </p:nvPr>
        </p:nvSpPr>
        <p:spPr>
          <a:xfrm>
            <a:off x="568271" y="2651125"/>
            <a:ext cx="10896600" cy="1325563"/>
          </a:xfrm>
        </p:spPr>
        <p:txBody>
          <a:bodyPr>
            <a:normAutofit fontScale="90000"/>
          </a:bodyPr>
          <a:lstStyle/>
          <a:p>
            <a:pPr algn="ctr"/>
            <a:r>
              <a:rPr lang="en-US" sz="6600" dirty="0">
                <a:latin typeface="+mn-lt"/>
              </a:rPr>
              <a:t>DMHDDSUS’ Role in Strengthening the Child Behavioral Health Residential System</a:t>
            </a:r>
            <a:endParaRPr lang="en-US" dirty="0"/>
          </a:p>
        </p:txBody>
      </p:sp>
    </p:spTree>
    <p:extLst>
      <p:ext uri="{BB962C8B-B14F-4D97-AF65-F5344CB8AC3E}">
        <p14:creationId xmlns:p14="http://schemas.microsoft.com/office/powerpoint/2010/main" val="53224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2CA8-A473-4F76-B958-2E8D3714F9D8}"/>
              </a:ext>
            </a:extLst>
          </p:cNvPr>
          <p:cNvSpPr>
            <a:spLocks noGrp="1"/>
          </p:cNvSpPr>
          <p:nvPr>
            <p:ph type="title"/>
          </p:nvPr>
        </p:nvSpPr>
        <p:spPr>
          <a:xfrm>
            <a:off x="0" y="523859"/>
            <a:ext cx="11543508" cy="548640"/>
          </a:xfrm>
        </p:spPr>
        <p:txBody>
          <a:bodyPr lIns="91440" tIns="45720" rIns="91440" bIns="45720" anchor="t">
            <a:noAutofit/>
          </a:bodyPr>
          <a:lstStyle/>
          <a:p>
            <a:r>
              <a:rPr lang="en-US" sz="3200">
                <a:latin typeface="+mn-lt"/>
                <a:cs typeface="Arial"/>
              </a:rPr>
              <a:t>NC Child Behavioral Health Residential Service Array: Current State</a:t>
            </a:r>
            <a:endParaRPr lang="en-US" sz="3200">
              <a:latin typeface="+mn-lt"/>
            </a:endParaRPr>
          </a:p>
        </p:txBody>
      </p:sp>
      <p:sp>
        <p:nvSpPr>
          <p:cNvPr id="5" name="Slide Number Placeholder 4">
            <a:extLst>
              <a:ext uri="{FF2B5EF4-FFF2-40B4-BE49-F238E27FC236}">
                <a16:creationId xmlns:a16="http://schemas.microsoft.com/office/drawing/2014/main" id="{CAD48AF8-B50A-4AC1-9DF0-B9C79C4E714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5A80FEDC-2802-4128-8A17-33F740BB822B}"/>
              </a:ext>
            </a:extLst>
          </p:cNvPr>
          <p:cNvGraphicFramePr>
            <a:graphicFrameLocks noGrp="1"/>
          </p:cNvGraphicFramePr>
          <p:nvPr>
            <p:extLst>
              <p:ext uri="{D42A27DB-BD31-4B8C-83A1-F6EECF244321}">
                <p14:modId xmlns:p14="http://schemas.microsoft.com/office/powerpoint/2010/main" val="1465764027"/>
              </p:ext>
            </p:extLst>
          </p:nvPr>
        </p:nvGraphicFramePr>
        <p:xfrm>
          <a:off x="423702" y="1181768"/>
          <a:ext cx="11344596" cy="5343625"/>
        </p:xfrm>
        <a:graphic>
          <a:graphicData uri="http://schemas.openxmlformats.org/drawingml/2006/table">
            <a:tbl>
              <a:tblPr/>
              <a:tblGrid>
                <a:gridCol w="1376222">
                  <a:extLst>
                    <a:ext uri="{9D8B030D-6E8A-4147-A177-3AD203B41FA5}">
                      <a16:colId xmlns:a16="http://schemas.microsoft.com/office/drawing/2014/main" val="2202692737"/>
                    </a:ext>
                  </a:extLst>
                </a:gridCol>
                <a:gridCol w="2309621">
                  <a:extLst>
                    <a:ext uri="{9D8B030D-6E8A-4147-A177-3AD203B41FA5}">
                      <a16:colId xmlns:a16="http://schemas.microsoft.com/office/drawing/2014/main" val="715062382"/>
                    </a:ext>
                  </a:extLst>
                </a:gridCol>
                <a:gridCol w="7658753">
                  <a:extLst>
                    <a:ext uri="{9D8B030D-6E8A-4147-A177-3AD203B41FA5}">
                      <a16:colId xmlns:a16="http://schemas.microsoft.com/office/drawing/2014/main" val="410580743"/>
                    </a:ext>
                  </a:extLst>
                </a:gridCol>
              </a:tblGrid>
              <a:tr h="283945">
                <a:tc>
                  <a:txBody>
                    <a:bodyPr/>
                    <a:lstStyle/>
                    <a:p>
                      <a:pPr algn="ctr" fontAlgn="t"/>
                      <a:r>
                        <a:rPr lang="en-US" sz="1800" b="1" i="0" u="none" strike="noStrike">
                          <a:solidFill>
                            <a:schemeClr val="bg1"/>
                          </a:solidFill>
                          <a:effectLst/>
                          <a:latin typeface="Calibri"/>
                        </a:rPr>
                        <a:t>Service Area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t"/>
                      <a:r>
                        <a:rPr lang="en-US" sz="1800" b="1" i="0" u="none" strike="noStrike">
                          <a:solidFill>
                            <a:schemeClr val="bg1"/>
                          </a:solidFill>
                          <a:effectLst/>
                          <a:latin typeface="Calibri"/>
                        </a:rPr>
                        <a:t>Service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t"/>
                      <a:r>
                        <a:rPr lang="en-US" sz="1800" b="1" i="0" u="none" strike="noStrike">
                          <a:solidFill>
                            <a:schemeClr val="bg1"/>
                          </a:solidFill>
                          <a:effectLst/>
                          <a:latin typeface="Calibri"/>
                        </a:rPr>
                        <a:t>Service Definition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2716503390"/>
                  </a:ext>
                </a:extLst>
              </a:tr>
              <a:tr h="441693">
                <a:tc>
                  <a:txBody>
                    <a:bodyPr/>
                    <a:lstStyle/>
                    <a:p>
                      <a:pPr algn="ctr" fontAlgn="t"/>
                      <a:r>
                        <a:rPr lang="en-US" sz="1600" b="0" i="0" u="none" strike="noStrike">
                          <a:solidFill>
                            <a:srgbClr val="000000"/>
                          </a:solidFill>
                          <a:effectLst/>
                          <a:latin typeface="Calibri"/>
                        </a:rPr>
                        <a:t>Residential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en-US" sz="1600" b="1" i="0" u="none" strike="noStrike">
                          <a:solidFill>
                            <a:srgbClr val="000000"/>
                          </a:solidFill>
                          <a:effectLst/>
                          <a:latin typeface="Calibri"/>
                        </a:rPr>
                        <a:t>Residential Treatment:</a:t>
                      </a:r>
                    </a:p>
                    <a:p>
                      <a:pPr algn="ctr" fontAlgn="t"/>
                      <a:r>
                        <a:rPr lang="en-US" sz="1600" b="1" i="0" u="none" strike="noStrike">
                          <a:solidFill>
                            <a:srgbClr val="000000"/>
                          </a:solidFill>
                          <a:effectLst/>
                          <a:latin typeface="Calibri"/>
                        </a:rPr>
                        <a:t>Level I/Family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a:rPr>
                        <a:t>Service targeted to children under age 21, which offers a low to moderate structured and supervised environment in a family setting, excluding room and board.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737336"/>
                  </a:ext>
                </a:extLst>
              </a:tr>
              <a:tr h="946484">
                <a:tc>
                  <a:txBody>
                    <a:bodyPr/>
                    <a:lstStyle/>
                    <a:p>
                      <a:pPr algn="ctr" fontAlgn="t"/>
                      <a:r>
                        <a:rPr lang="en-US" sz="1600" b="0" i="0" u="none" strike="noStrike">
                          <a:solidFill>
                            <a:srgbClr val="000000"/>
                          </a:solidFill>
                          <a:effectLst/>
                          <a:latin typeface="Calibri"/>
                        </a:rPr>
                        <a:t>Residential Services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t"/>
                      <a:r>
                        <a:rPr lang="en-US" sz="1600" b="1" i="0" u="none" strike="noStrike">
                          <a:solidFill>
                            <a:srgbClr val="000000"/>
                          </a:solidFill>
                          <a:effectLst/>
                          <a:latin typeface="Calibri"/>
                        </a:rPr>
                        <a:t>Residential Treatment:</a:t>
                      </a:r>
                    </a:p>
                    <a:p>
                      <a:pPr algn="ctr" fontAlgn="t"/>
                      <a:r>
                        <a:rPr lang="en-US" sz="1600" b="1" i="0" u="none" strike="noStrike">
                          <a:solidFill>
                            <a:srgbClr val="000000"/>
                          </a:solidFill>
                          <a:effectLst/>
                          <a:latin typeface="Calibri"/>
                        </a:rPr>
                        <a:t>Level II/Family/Program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a:rPr>
                        <a:t>Service targeted to children under age 21, which offers a moderate to high structured and supervised environment in a </a:t>
                      </a:r>
                      <a:r>
                        <a:rPr lang="en-US" sz="1400" b="0" i="0" u="sng" strike="noStrike">
                          <a:solidFill>
                            <a:srgbClr val="000000"/>
                          </a:solidFill>
                          <a:effectLst/>
                          <a:latin typeface="Calibri"/>
                        </a:rPr>
                        <a:t>family OR program type</a:t>
                      </a:r>
                      <a:r>
                        <a:rPr lang="en-US" sz="1400" b="0" i="0" u="none" strike="noStrike">
                          <a:solidFill>
                            <a:srgbClr val="000000"/>
                          </a:solidFill>
                          <a:effectLst/>
                          <a:latin typeface="Calibri"/>
                        </a:rPr>
                        <a:t> setting, excluding room and board.</a:t>
                      </a:r>
                      <a:br>
                        <a:rPr lang="en-US" sz="1400" b="0" i="0" u="none" strike="noStrike">
                          <a:solidFill>
                            <a:srgbClr val="000000"/>
                          </a:solidFill>
                          <a:effectLst/>
                          <a:latin typeface="Calibri"/>
                        </a:rPr>
                      </a:br>
                      <a:br>
                        <a:rPr lang="en-US" sz="1400" b="0" i="0" u="none" strike="noStrike">
                          <a:solidFill>
                            <a:srgbClr val="000000"/>
                          </a:solidFill>
                          <a:effectLst/>
                          <a:latin typeface="Calibri"/>
                        </a:rPr>
                      </a:br>
                      <a:r>
                        <a:rPr lang="en-US" sz="1400" b="0" i="0" u="none" strike="noStrike">
                          <a:solidFill>
                            <a:srgbClr val="000000"/>
                          </a:solidFill>
                          <a:effectLst/>
                          <a:latin typeface="Calibri"/>
                        </a:rPr>
                        <a:t>Service is responsive to the need for intensive, interactive, therapeutic interventions below the level of staff secure/24-hour supervision or secure treatment settings. </a:t>
                      </a:r>
                      <a:endParaRPr lang="en-US" sz="14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3059782"/>
                  </a:ext>
                </a:extLst>
              </a:tr>
              <a:tr h="757187">
                <a:tc>
                  <a:txBody>
                    <a:bodyPr/>
                    <a:lstStyle/>
                    <a:p>
                      <a:pPr algn="ctr" fontAlgn="t"/>
                      <a:r>
                        <a:rPr lang="en-US" sz="1600" b="0" i="0" u="none" strike="noStrike">
                          <a:solidFill>
                            <a:srgbClr val="000000"/>
                          </a:solidFill>
                          <a:effectLst/>
                          <a:latin typeface="Calibri"/>
                        </a:rPr>
                        <a:t>Residential Services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t"/>
                      <a:r>
                        <a:rPr lang="en-US" sz="1600" b="1" i="0" u="none" strike="noStrike">
                          <a:solidFill>
                            <a:srgbClr val="000000"/>
                          </a:solidFill>
                          <a:effectLst/>
                          <a:latin typeface="Calibri"/>
                        </a:rPr>
                        <a:t>Residential Treatment:</a:t>
                      </a:r>
                    </a:p>
                    <a:p>
                      <a:pPr algn="ctr" fontAlgn="t"/>
                      <a:r>
                        <a:rPr lang="en-US" sz="1600" b="1" i="0" u="none" strike="noStrike">
                          <a:solidFill>
                            <a:srgbClr val="000000"/>
                          </a:solidFill>
                          <a:effectLst/>
                          <a:latin typeface="Calibri"/>
                        </a:rPr>
                        <a:t>Level III (Residential Treatment 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a:rPr>
                        <a:t>Service targeted to children under age 21 which offers a highly structured and supervised environment in a program setting only, excluding room and board. This setting has a higher level of consultative and direct service from psychologists, psychiatrists, medical professionals, etc. Treatment is provided in a structured program setting and staff is present and available at all times of the day, including overnight awake</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3397678"/>
                  </a:ext>
                </a:extLst>
              </a:tr>
              <a:tr h="757187">
                <a:tc>
                  <a:txBody>
                    <a:bodyPr/>
                    <a:lstStyle/>
                    <a:p>
                      <a:pPr algn="ctr" fontAlgn="t"/>
                      <a:r>
                        <a:rPr lang="en-US" sz="1600" b="0" i="0" u="none" strike="noStrike">
                          <a:solidFill>
                            <a:srgbClr val="000000"/>
                          </a:solidFill>
                          <a:effectLst/>
                          <a:latin typeface="Calibri"/>
                        </a:rPr>
                        <a:t>Residential Services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t"/>
                      <a:r>
                        <a:rPr lang="en-US" sz="1600" b="1" i="0" u="none" strike="noStrike">
                          <a:solidFill>
                            <a:srgbClr val="000000"/>
                          </a:solidFill>
                          <a:effectLst/>
                          <a:latin typeface="Calibri"/>
                        </a:rPr>
                        <a:t>Residential Treatment:</a:t>
                      </a:r>
                    </a:p>
                    <a:p>
                      <a:pPr algn="ctr" fontAlgn="t"/>
                      <a:r>
                        <a:rPr lang="en-US" sz="1600" b="1" i="0" u="none" strike="noStrike">
                          <a:solidFill>
                            <a:srgbClr val="000000"/>
                          </a:solidFill>
                          <a:effectLst/>
                          <a:latin typeface="Calibri"/>
                        </a:rPr>
                        <a:t>Level IV/Secure (Residential Treatment Secure)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a:rPr>
                        <a:t>Provides a physically secure, locked environment in a program setting only. This level of service includes all Residential Treatment—High Level III elements plus medically supervised secure treatment, continual and intensive interventions designed to assist the beneficiary in acquiring control over acute behaviors and support for youth in gaining skills necessary to step down to a lower level of care. </a:t>
                      </a:r>
                      <a:endParaRPr lang="en-US" sz="14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4673000"/>
                  </a:ext>
                </a:extLst>
              </a:tr>
              <a:tr h="883385">
                <a:tc>
                  <a:txBody>
                    <a:bodyPr/>
                    <a:lstStyle/>
                    <a:p>
                      <a:pPr algn="ctr" fontAlgn="t"/>
                      <a:r>
                        <a:rPr lang="en-US" sz="1600" b="0" i="0" u="none" strike="noStrike">
                          <a:solidFill>
                            <a:srgbClr val="000000"/>
                          </a:solidFill>
                          <a:effectLst/>
                          <a:latin typeface="Calibri"/>
                        </a:rPr>
                        <a:t>PRTF</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en-US" sz="1600" b="1" i="0" u="none" strike="noStrike">
                          <a:solidFill>
                            <a:srgbClr val="000000"/>
                          </a:solidFill>
                          <a:effectLst/>
                          <a:latin typeface="Calibri"/>
                        </a:rPr>
                        <a:t>Psychiatric Residential Treatment Facilities (PRTFs) for Children under the Age of 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400" b="0" i="0" u="none" strike="noStrike">
                          <a:solidFill>
                            <a:srgbClr val="000000"/>
                          </a:solidFill>
                          <a:effectLst/>
                          <a:latin typeface="Calibri"/>
                        </a:rPr>
                        <a:t>Non-acute inpatient facility care for children and adolescents who have a MH condition or a SUD Dx and who require 24-hour supervision and specialized care.</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0561918"/>
                  </a:ext>
                </a:extLst>
              </a:tr>
              <a:tr h="441693">
                <a:tc>
                  <a:txBody>
                    <a:bodyPr/>
                    <a:lstStyle/>
                    <a:p>
                      <a:pPr algn="ctr" fontAlgn="t"/>
                      <a:r>
                        <a:rPr lang="en-US" sz="1600" b="0" i="0" u="none" strike="noStrike">
                          <a:solidFill>
                            <a:srgbClr val="000000"/>
                          </a:solidFill>
                          <a:effectLst/>
                          <a:latin typeface="Calibri"/>
                        </a:rPr>
                        <a:t>Inpatient Hospitalization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9978"/>
                    </a:solidFill>
                  </a:tcPr>
                </a:tc>
                <a:tc>
                  <a:txBody>
                    <a:bodyPr/>
                    <a:lstStyle/>
                    <a:p>
                      <a:pPr algn="ctr" fontAlgn="t"/>
                      <a:r>
                        <a:rPr lang="en-US" sz="1600" b="1" i="0" u="none" strike="noStrike">
                          <a:solidFill>
                            <a:srgbClr val="000000"/>
                          </a:solidFill>
                          <a:effectLst/>
                          <a:latin typeface="Calibri"/>
                        </a:rPr>
                        <a:t>Inpatient Behavioral Health </a:t>
                      </a:r>
                      <a:endParaRPr lang="en-US" sz="1600" b="1"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a:rPr>
                        <a:t>Provide continuous treatment for beneficiaries with acute psychiatric or substance use problems in a hospital setting. </a:t>
                      </a:r>
                      <a:endParaRPr lang="en-US" sz="14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739396"/>
                  </a:ext>
                </a:extLst>
              </a:tr>
            </a:tbl>
          </a:graphicData>
        </a:graphic>
      </p:graphicFrame>
      <p:graphicFrame>
        <p:nvGraphicFramePr>
          <p:cNvPr id="4" name="Table 3">
            <a:extLst>
              <a:ext uri="{FF2B5EF4-FFF2-40B4-BE49-F238E27FC236}">
                <a16:creationId xmlns:a16="http://schemas.microsoft.com/office/drawing/2014/main" id="{AE3B32A2-547A-0C86-6727-E653E2CC1E92}"/>
              </a:ext>
            </a:extLst>
          </p:cNvPr>
          <p:cNvGraphicFramePr>
            <a:graphicFrameLocks noGrp="1"/>
          </p:cNvGraphicFramePr>
          <p:nvPr>
            <p:extLst>
              <p:ext uri="{D42A27DB-BD31-4B8C-83A1-F6EECF244321}">
                <p14:modId xmlns:p14="http://schemas.microsoft.com/office/powerpoint/2010/main" val="1581359076"/>
              </p:ext>
            </p:extLst>
          </p:nvPr>
        </p:nvGraphicFramePr>
        <p:xfrm>
          <a:off x="423702" y="1955346"/>
          <a:ext cx="11339331" cy="4094390"/>
        </p:xfrm>
        <a:graphic>
          <a:graphicData uri="http://schemas.openxmlformats.org/drawingml/2006/table">
            <a:tbl>
              <a:tblPr/>
              <a:tblGrid>
                <a:gridCol w="11339331">
                  <a:extLst>
                    <a:ext uri="{9D8B030D-6E8A-4147-A177-3AD203B41FA5}">
                      <a16:colId xmlns:a16="http://schemas.microsoft.com/office/drawing/2014/main" val="2903496009"/>
                    </a:ext>
                  </a:extLst>
                </a:gridCol>
              </a:tblGrid>
              <a:tr h="4094390">
                <a:tc>
                  <a:txBody>
                    <a:bodyPr/>
                    <a:lstStyle/>
                    <a:p>
                      <a:endParaRPr lang="en-US"/>
                    </a:p>
                  </a:txBody>
                  <a:tcPr>
                    <a:lnL w="38100" cmpd="sng">
                      <a:solidFill>
                        <a:srgbClr val="FF0000"/>
                      </a:solidFill>
                      <a:prstDash val="sysDash"/>
                    </a:lnL>
                    <a:lnR w="38100" cmpd="sng">
                      <a:solidFill>
                        <a:srgbClr val="FF0000"/>
                      </a:solidFill>
                      <a:prstDash val="sysDash"/>
                    </a:lnR>
                    <a:lnT w="38100" cmpd="sng">
                      <a:solidFill>
                        <a:srgbClr val="FF0000"/>
                      </a:solidFill>
                      <a:prstDash val="sysDash"/>
                    </a:lnT>
                    <a:lnB w="38100" cmpd="sng">
                      <a:solidFill>
                        <a:srgbClr val="FF0000"/>
                      </a:solidFill>
                      <a:prstDash val="sysDash"/>
                    </a:lnB>
                  </a:tcPr>
                </a:tc>
                <a:extLst>
                  <a:ext uri="{0D108BD9-81ED-4DB2-BD59-A6C34878D82A}">
                    <a16:rowId xmlns:a16="http://schemas.microsoft.com/office/drawing/2014/main" val="2143393560"/>
                  </a:ext>
                </a:extLst>
              </a:tr>
            </a:tbl>
          </a:graphicData>
        </a:graphic>
      </p:graphicFrame>
    </p:spTree>
    <p:extLst>
      <p:ext uri="{BB962C8B-B14F-4D97-AF65-F5344CB8AC3E}">
        <p14:creationId xmlns:p14="http://schemas.microsoft.com/office/powerpoint/2010/main" val="3948765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C9B1-9C57-46CF-BCDC-8AD49F9A97A2}"/>
              </a:ext>
            </a:extLst>
          </p:cNvPr>
          <p:cNvSpPr>
            <a:spLocks noGrp="1"/>
          </p:cNvSpPr>
          <p:nvPr>
            <p:ph type="title"/>
          </p:nvPr>
        </p:nvSpPr>
        <p:spPr>
          <a:xfrm>
            <a:off x="0" y="531999"/>
            <a:ext cx="11695939" cy="548640"/>
          </a:xfrm>
        </p:spPr>
        <p:txBody>
          <a:bodyPr lIns="91440" tIns="45720" rIns="91440" bIns="45720" anchor="t">
            <a:noAutofit/>
          </a:bodyPr>
          <a:lstStyle/>
          <a:p>
            <a:r>
              <a:rPr lang="en-US" sz="3200">
                <a:solidFill>
                  <a:schemeClr val="tx2">
                    <a:lumMod val="75000"/>
                  </a:schemeClr>
                </a:solidFill>
                <a:latin typeface="+mn-lt"/>
                <a:cs typeface="Calibri"/>
              </a:rPr>
              <a:t> Residential Treatment Availability </a:t>
            </a:r>
            <a:r>
              <a:rPr lang="en-US" sz="3200">
                <a:solidFill>
                  <a:srgbClr val="17375E"/>
                </a:solidFill>
                <a:latin typeface="+mn-lt"/>
                <a:cs typeface="Calibri"/>
              </a:rPr>
              <a:t>Creates</a:t>
            </a:r>
            <a:r>
              <a:rPr lang="en-US" sz="3200">
                <a:solidFill>
                  <a:schemeClr val="tx2">
                    <a:lumMod val="75000"/>
                  </a:schemeClr>
                </a:solidFill>
                <a:latin typeface="+mn-lt"/>
                <a:cs typeface="Calibri"/>
              </a:rPr>
              <a:t> Challenges </a:t>
            </a:r>
            <a:endParaRPr lang="en-US" sz="3200" b="0">
              <a:solidFill>
                <a:schemeClr val="tx2">
                  <a:lumMod val="75000"/>
                </a:schemeClr>
              </a:solidFill>
              <a:latin typeface="+mn-lt"/>
              <a:ea typeface="+mj-lt"/>
              <a:cs typeface="+mj-lt"/>
            </a:endParaRPr>
          </a:p>
          <a:p>
            <a:endParaRPr lang="en-US" sz="2800">
              <a:solidFill>
                <a:schemeClr val="tx2">
                  <a:lumMod val="75000"/>
                </a:schemeClr>
              </a:solidFill>
              <a:latin typeface="+mn-lt"/>
            </a:endParaRPr>
          </a:p>
        </p:txBody>
      </p:sp>
      <p:sp>
        <p:nvSpPr>
          <p:cNvPr id="20" name="Rectangle 19">
            <a:extLst>
              <a:ext uri="{FF2B5EF4-FFF2-40B4-BE49-F238E27FC236}">
                <a16:creationId xmlns:a16="http://schemas.microsoft.com/office/drawing/2014/main" id="{C4CB1431-E3BD-4103-84B0-FC7FBC477E93}"/>
              </a:ext>
            </a:extLst>
          </p:cNvPr>
          <p:cNvSpPr>
            <a:spLocks noChangeAspect="1"/>
          </p:cNvSpPr>
          <p:nvPr/>
        </p:nvSpPr>
        <p:spPr>
          <a:xfrm>
            <a:off x="157559" y="2658973"/>
            <a:ext cx="1101557" cy="1012205"/>
          </a:xfrm>
          <a:prstGeom prst="rect">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row: Chevron 21">
            <a:extLst>
              <a:ext uri="{FF2B5EF4-FFF2-40B4-BE49-F238E27FC236}">
                <a16:creationId xmlns:a16="http://schemas.microsoft.com/office/drawing/2014/main" id="{D740A596-1B89-46EF-A0AC-53D12337D5CE}"/>
              </a:ext>
            </a:extLst>
          </p:cNvPr>
          <p:cNvSpPr/>
          <p:nvPr/>
        </p:nvSpPr>
        <p:spPr>
          <a:xfrm>
            <a:off x="2286786" y="1224705"/>
            <a:ext cx="9903615" cy="460959"/>
          </a:xfrm>
          <a:prstGeom prst="chevro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rPr>
              <a:t>High quality residential treatment is not always available to youth who need it, when and where they need it.</a:t>
            </a:r>
          </a:p>
        </p:txBody>
      </p:sp>
      <p:sp>
        <p:nvSpPr>
          <p:cNvPr id="23" name="Arrow: Chevron 22">
            <a:extLst>
              <a:ext uri="{FF2B5EF4-FFF2-40B4-BE49-F238E27FC236}">
                <a16:creationId xmlns:a16="http://schemas.microsoft.com/office/drawing/2014/main" id="{DCBD288B-16BF-4E0C-9016-0D36D2DAD4BB}"/>
              </a:ext>
            </a:extLst>
          </p:cNvPr>
          <p:cNvSpPr/>
          <p:nvPr/>
        </p:nvSpPr>
        <p:spPr>
          <a:xfrm>
            <a:off x="84897" y="1233886"/>
            <a:ext cx="2426422" cy="451778"/>
          </a:xfrm>
          <a:prstGeom prst="chevron">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497D"/>
                </a:solidFill>
                <a:effectLst/>
                <a:uLnTx/>
                <a:uFillTx/>
                <a:latin typeface="Calibri" panose="020F0502020204030204"/>
                <a:ea typeface="+mn-ea"/>
                <a:cs typeface="+mn-cs"/>
              </a:rPr>
              <a:t>Residential Treatment</a:t>
            </a:r>
          </a:p>
        </p:txBody>
      </p:sp>
      <p:pic>
        <p:nvPicPr>
          <p:cNvPr id="25" name="Graphic 24" descr="Hospital with solid fill">
            <a:extLst>
              <a:ext uri="{FF2B5EF4-FFF2-40B4-BE49-F238E27FC236}">
                <a16:creationId xmlns:a16="http://schemas.microsoft.com/office/drawing/2014/main" id="{642DA062-1FDF-4F37-9D45-20C7999C5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864" y="2647807"/>
            <a:ext cx="914400" cy="914400"/>
          </a:xfrm>
          <a:prstGeom prst="rect">
            <a:avLst/>
          </a:prstGeom>
        </p:spPr>
      </p:pic>
      <p:sp>
        <p:nvSpPr>
          <p:cNvPr id="28" name="TextBox 27">
            <a:extLst>
              <a:ext uri="{FF2B5EF4-FFF2-40B4-BE49-F238E27FC236}">
                <a16:creationId xmlns:a16="http://schemas.microsoft.com/office/drawing/2014/main" id="{92560E66-C990-444C-8875-972E01A22D72}"/>
              </a:ext>
            </a:extLst>
          </p:cNvPr>
          <p:cNvSpPr txBox="1"/>
          <p:nvPr/>
        </p:nvSpPr>
        <p:spPr>
          <a:xfrm>
            <a:off x="0" y="6551639"/>
            <a:ext cx="11467322" cy="21544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Sources: </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Times New Roman"/>
              </a:rPr>
              <a:t> 1</a:t>
            </a:r>
            <a:r>
              <a:rPr kumimoji="0" lang="en-US" sz="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a:rPr>
              <a:t>. </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Investing in Behavioral Health and Resilience (ncdhhs.gov)</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 2. PRTF Dashboard, includes data from a subset of in-state PRTFs; 3. NC Division of Health Service Regulation, </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Mental Health Licensure and Certification Section;</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 4. NC DHHS Data Analysis </a:t>
            </a:r>
            <a:endParaRPr kumimoji="0" lang="en-US" sz="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03A94428-1BD1-4257-9DF9-1B11B20E2389}"/>
              </a:ext>
            </a:extLst>
          </p:cNvPr>
          <p:cNvPicPr>
            <a:picLocks noChangeAspect="1"/>
          </p:cNvPicPr>
          <p:nvPr/>
        </p:nvPicPr>
        <p:blipFill rotWithShape="1">
          <a:blip r:embed="rId7"/>
          <a:srcRect l="402" t="1544" r="750" b="1175"/>
          <a:stretch/>
        </p:blipFill>
        <p:spPr>
          <a:xfrm>
            <a:off x="6092378" y="2879628"/>
            <a:ext cx="6098023" cy="2216354"/>
          </a:xfrm>
          <a:prstGeom prst="rect">
            <a:avLst/>
          </a:prstGeom>
        </p:spPr>
      </p:pic>
      <p:sp>
        <p:nvSpPr>
          <p:cNvPr id="30" name="TextBox 29">
            <a:extLst>
              <a:ext uri="{FF2B5EF4-FFF2-40B4-BE49-F238E27FC236}">
                <a16:creationId xmlns:a16="http://schemas.microsoft.com/office/drawing/2014/main" id="{3838D205-8459-4D08-A8A0-A2D2BCD06949}"/>
              </a:ext>
            </a:extLst>
          </p:cNvPr>
          <p:cNvSpPr txBox="1"/>
          <p:nvPr/>
        </p:nvSpPr>
        <p:spPr>
          <a:xfrm>
            <a:off x="6298465" y="2298896"/>
            <a:ext cx="57359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err="1">
                <a:ln>
                  <a:noFill/>
                </a:ln>
                <a:solidFill>
                  <a:prstClr val="black"/>
                </a:solidFill>
                <a:effectLst/>
                <a:uLnTx/>
                <a:uFillTx/>
                <a:latin typeface="Calibri" panose="020F0502020204030204"/>
                <a:ea typeface="+mn-ea"/>
                <a:cs typeface="+mn-cs"/>
              </a:rPr>
              <a:t>DHSR</a:t>
            </a:r>
            <a:r>
              <a:rPr kumimoji="0" lang="en-US" sz="1600" b="1" i="0" u="sng" strike="noStrike" kern="1200" cap="none" spc="0" normalizeH="0" baseline="0" noProof="0">
                <a:ln>
                  <a:noFill/>
                </a:ln>
                <a:solidFill>
                  <a:prstClr val="black"/>
                </a:solidFill>
                <a:effectLst/>
                <a:uLnTx/>
                <a:uFillTx/>
                <a:latin typeface="Calibri" panose="020F0502020204030204"/>
                <a:ea typeface="+mn-ea"/>
                <a:cs typeface="+mn-cs"/>
              </a:rPr>
              <a:t>-Licensed </a:t>
            </a:r>
            <a:r>
              <a:rPr kumimoji="0" lang="en-US" sz="1600" b="1" i="0" u="sng" strike="noStrike" kern="1200" cap="none" spc="0" normalizeH="0" baseline="0" noProof="0" err="1">
                <a:ln>
                  <a:noFill/>
                </a:ln>
                <a:solidFill>
                  <a:prstClr val="black"/>
                </a:solidFill>
                <a:effectLst/>
                <a:uLnTx/>
                <a:uFillTx/>
                <a:latin typeface="Calibri" panose="020F0502020204030204"/>
                <a:ea typeface="+mn-ea"/>
                <a:cs typeface="+mn-cs"/>
              </a:rPr>
              <a:t>PRTFs</a:t>
            </a:r>
            <a:r>
              <a:rPr kumimoji="0" lang="en-US" sz="1600" b="1" i="0" u="sng" strike="noStrike" kern="1200" cap="none" spc="0" normalizeH="0" baseline="0" noProof="0">
                <a:ln>
                  <a:noFill/>
                </a:ln>
                <a:solidFill>
                  <a:prstClr val="black"/>
                </a:solidFill>
                <a:effectLst/>
                <a:uLnTx/>
                <a:uFillTx/>
                <a:latin typeface="Calibri" panose="020F0502020204030204"/>
                <a:ea typeface="+mn-ea"/>
                <a:cs typeface="+mn-cs"/>
              </a:rPr>
              <a:t> (Non-Hospital Affiliated), March 2023</a:t>
            </a:r>
          </a:p>
        </p:txBody>
      </p:sp>
      <p:sp>
        <p:nvSpPr>
          <p:cNvPr id="21" name="TextBox 20">
            <a:extLst>
              <a:ext uri="{FF2B5EF4-FFF2-40B4-BE49-F238E27FC236}">
                <a16:creationId xmlns:a16="http://schemas.microsoft.com/office/drawing/2014/main" id="{D62452BC-F79E-45A2-A2ED-C8DD1D9A40AF}"/>
              </a:ext>
            </a:extLst>
          </p:cNvPr>
          <p:cNvSpPr txBox="1"/>
          <p:nvPr/>
        </p:nvSpPr>
        <p:spPr>
          <a:xfrm>
            <a:off x="1319352" y="2162172"/>
            <a:ext cx="4692936" cy="4147289"/>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Every week, </a:t>
            </a:r>
            <a:r>
              <a:rPr kumimoji="0" lang="en-US" sz="1600" b="1" i="0" u="none" strike="noStrike" kern="1200" cap="none" spc="0" normalizeH="0" baseline="0" noProof="0">
                <a:ln>
                  <a:noFill/>
                </a:ln>
                <a:solidFill>
                  <a:srgbClr val="1F497D"/>
                </a:solidFill>
                <a:effectLst/>
                <a:uLnTx/>
                <a:uFillTx/>
                <a:latin typeface="Calibri" panose="020F0502020204030204"/>
                <a:ea typeface="+mn-ea"/>
                <a:cs typeface="+mn-cs"/>
              </a:rPr>
              <a:t>over 50 children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sleep in EDs and DSS offices due to lack of available residential treatment options.</a:t>
            </a:r>
            <a:r>
              <a:rPr kumimoji="0" lang="en-US" sz="1600" b="0" i="0" u="none" strike="noStrike" kern="1200" cap="none" spc="0" normalizeH="0" baseline="30000" noProof="0">
                <a:ln>
                  <a:noFill/>
                </a:ln>
                <a:solidFill>
                  <a:prstClr val="black"/>
                </a:solidFill>
                <a:effectLst/>
                <a:uLnTx/>
                <a:uFillTx/>
                <a:latin typeface="Calibri" panose="020F0502020204030204"/>
                <a:ea typeface="+mn-lt"/>
                <a:cs typeface="Calibri" panose="020F0502020204030204"/>
              </a:rPr>
              <a:t>1</a:t>
            </a:r>
            <a:endParaRPr kumimoji="0" lang="en-US" sz="1600" b="0" i="0" u="none" strike="noStrike" kern="1200" cap="none" spc="0" normalizeH="0" baseline="3000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 majority of youth discharged from PRTFs move to lower levels of care, but 25%</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a:ln>
                  <a:noFill/>
                </a:ln>
                <a:solidFill>
                  <a:srgbClr val="1F497D"/>
                </a:solidFill>
                <a:effectLst/>
                <a:uLnTx/>
                <a:uFillTx/>
                <a:latin typeface="Calibri" panose="020F0502020204030204"/>
                <a:ea typeface="+mn-ea"/>
                <a:cs typeface="+mn-cs"/>
              </a:rPr>
              <a:t>go to another PRTF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or</a:t>
            </a:r>
            <a:r>
              <a:rPr kumimoji="0" lang="en-US" sz="1600" b="1" i="0" u="none" strike="noStrike" kern="1200" cap="none" spc="0" normalizeH="0" baseline="0" noProof="0">
                <a:ln>
                  <a:noFill/>
                </a:ln>
                <a:solidFill>
                  <a:srgbClr val="1F497D"/>
                </a:solidFill>
                <a:effectLst/>
                <a:uLnTx/>
                <a:uFillTx/>
                <a:latin typeface="Calibri" panose="020F0502020204030204"/>
                <a:ea typeface="+mn-ea"/>
                <a:cs typeface="+mn-cs"/>
              </a:rPr>
              <a:t> home to no services at all</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30000" noProof="0">
                <a:ln>
                  <a:noFill/>
                </a:ln>
                <a:solidFill>
                  <a:prstClr val="black"/>
                </a:solidFill>
                <a:effectLst/>
                <a:uLnTx/>
                <a:uFillTx/>
                <a:latin typeface="Calibri" panose="020F0502020204030204"/>
                <a:ea typeface="+mn-lt"/>
                <a:cs typeface="Calibri" panose="020F0502020204030204"/>
              </a:rPr>
              <a:t>2</a:t>
            </a:r>
            <a:endParaRPr kumimoji="0" lang="en-US" sz="1600" b="0" i="0" u="none" strike="noStrike" kern="1200" cap="none" spc="0" normalizeH="0" baseline="3000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Non-hospital based PRTFs and Level IV facilities are </a:t>
            </a:r>
            <a:r>
              <a:rPr kumimoji="0" lang="en-US" sz="1600" b="1" i="0" u="sng" strike="noStrike" kern="1200" cap="none" spc="0" normalizeH="0" baseline="0" noProof="0">
                <a:ln>
                  <a:noFill/>
                </a:ln>
                <a:solidFill>
                  <a:srgbClr val="1F497D"/>
                </a:solidFill>
                <a:effectLst/>
                <a:uLnTx/>
                <a:uFillTx/>
                <a:latin typeface="Calibri" panose="020F0502020204030204"/>
                <a:ea typeface="+mn-ea"/>
                <a:cs typeface="+mn-cs"/>
              </a:rPr>
              <a:t>concentrated</a:t>
            </a:r>
            <a:r>
              <a:rPr kumimoji="0" lang="en-US" sz="1600" b="1" i="0" u="none" strike="noStrike" kern="1200" cap="none" spc="0" normalizeH="0" baseline="0" noProof="0">
                <a:ln>
                  <a:noFill/>
                </a:ln>
                <a:solidFill>
                  <a:srgbClr val="1F497D"/>
                </a:solidFill>
                <a:effectLst/>
                <a:uLnTx/>
                <a:uFillTx/>
                <a:latin typeface="Calibri" panose="020F0502020204030204"/>
                <a:ea typeface="+mn-ea"/>
                <a:cs typeface="+mn-cs"/>
              </a:rPr>
              <a:t> in one area of the state</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with wider availability of Level II and Level III facilities, therapeutic foster care homes, and facility-based crisis centers.</a:t>
            </a:r>
            <a:r>
              <a:rPr kumimoji="0" lang="en-US" sz="1600" b="0" i="0" u="none" strike="noStrike" kern="1200" cap="none" spc="0" normalizeH="0" baseline="30000" noProof="0">
                <a:ln>
                  <a:noFill/>
                </a:ln>
                <a:solidFill>
                  <a:prstClr val="black"/>
                </a:solidFill>
                <a:effectLst/>
                <a:uLnTx/>
                <a:uFillTx/>
                <a:latin typeface="Calibri" panose="020F0502020204030204"/>
                <a:ea typeface="+mn-lt"/>
                <a:cs typeface="Calibri" panose="020F0502020204030204"/>
              </a:rPr>
              <a:t>3</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Roughly 35% of children and adolescents in PRTF placements are in out-of-state PRTFs, and children/adolescents in foster care are </a:t>
            </a:r>
            <a:r>
              <a:rPr kumimoji="0" lang="en-US" sz="1600" b="1" i="0" u="none" strike="noStrike" kern="1200" cap="none" spc="0" normalizeH="0" baseline="0" noProof="0">
                <a:ln>
                  <a:noFill/>
                </a:ln>
                <a:solidFill>
                  <a:srgbClr val="1F497D"/>
                </a:solidFill>
                <a:effectLst/>
                <a:uLnTx/>
                <a:uFillTx/>
                <a:latin typeface="Calibri" panose="020F0502020204030204"/>
                <a:ea typeface="+mn-ea"/>
                <a:cs typeface="+mn-cs"/>
              </a:rPr>
              <a:t>more likely to be sent out of state</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than those not in foster care.</a:t>
            </a:r>
            <a:r>
              <a:rPr kumimoji="0" lang="en-US" sz="1600" b="0" i="0" u="none" strike="noStrike" kern="1200" cap="none" spc="0" normalizeH="0" baseline="30000" noProof="0">
                <a:ln>
                  <a:noFill/>
                </a:ln>
                <a:solidFill>
                  <a:prstClr val="black"/>
                </a:solidFill>
                <a:effectLst/>
                <a:uLnTx/>
                <a:uFillTx/>
                <a:latin typeface="Calibri" panose="020F0502020204030204"/>
                <a:ea typeface="+mn-lt"/>
                <a:cs typeface="Calibri" panose="020F0502020204030204"/>
              </a:rPr>
              <a:t>4</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65C9-A16E-515D-C020-7094373C8D42}"/>
              </a:ext>
            </a:extLst>
          </p:cNvPr>
          <p:cNvSpPr>
            <a:spLocks noGrp="1"/>
          </p:cNvSpPr>
          <p:nvPr>
            <p:ph type="title"/>
          </p:nvPr>
        </p:nvSpPr>
        <p:spPr>
          <a:xfrm>
            <a:off x="304800" y="614892"/>
            <a:ext cx="10457689" cy="548640"/>
          </a:xfrm>
        </p:spPr>
        <p:txBody>
          <a:bodyPr/>
          <a:lstStyle/>
          <a:p>
            <a:r>
              <a:rPr lang="en-US" sz="3600" dirty="0">
                <a:latin typeface="+mn-lt"/>
              </a:rPr>
              <a:t>Agenda</a:t>
            </a:r>
          </a:p>
        </p:txBody>
      </p:sp>
      <p:sp>
        <p:nvSpPr>
          <p:cNvPr id="3" name="Text Placeholder 2">
            <a:extLst>
              <a:ext uri="{FF2B5EF4-FFF2-40B4-BE49-F238E27FC236}">
                <a16:creationId xmlns:a16="http://schemas.microsoft.com/office/drawing/2014/main" id="{17BAC021-B83C-3F61-7D64-30A92F31B450}"/>
              </a:ext>
            </a:extLst>
          </p:cNvPr>
          <p:cNvSpPr>
            <a:spLocks noGrp="1"/>
          </p:cNvSpPr>
          <p:nvPr>
            <p:ph type="body" sz="quarter" idx="10"/>
          </p:nvPr>
        </p:nvSpPr>
        <p:spPr>
          <a:xfrm>
            <a:off x="217170" y="1447801"/>
            <a:ext cx="11795760" cy="4795307"/>
          </a:xfrm>
        </p:spPr>
        <p:txBody>
          <a:bodyPr vert="horz" lIns="91440" tIns="45720" rIns="91440" bIns="45720" rtlCol="0" anchor="t">
            <a:noAutofit/>
          </a:bodyPr>
          <a:lstStyle/>
          <a:p>
            <a:pPr marL="514350" indent="-514350">
              <a:buFont typeface="+mj-lt"/>
              <a:buAutoNum type="arabicPeriod"/>
            </a:pPr>
            <a:r>
              <a:rPr lang="en-US" sz="3200" b="0" dirty="0">
                <a:solidFill>
                  <a:schemeClr val="tx2">
                    <a:lumMod val="75000"/>
                  </a:schemeClr>
                </a:solidFill>
                <a:latin typeface="+mn-lt"/>
                <a:cs typeface="Arial"/>
              </a:rPr>
              <a:t>MH/SU/IDD/TBI System Announcements &amp; Updates</a:t>
            </a:r>
          </a:p>
          <a:p>
            <a:pPr marL="514350" indent="-514350">
              <a:buFont typeface="+mj-lt"/>
              <a:buAutoNum type="arabicPeriod"/>
            </a:pPr>
            <a:r>
              <a:rPr lang="en-US" sz="3200" b="0" dirty="0">
                <a:solidFill>
                  <a:schemeClr val="tx2">
                    <a:lumMod val="75000"/>
                  </a:schemeClr>
                </a:solidFill>
                <a:latin typeface="+mn-lt"/>
                <a:cs typeface="Arial"/>
              </a:rPr>
              <a:t>Brief Overview of Child Behavioral Health Investment</a:t>
            </a:r>
          </a:p>
          <a:p>
            <a:pPr marL="514350" indent="-514350">
              <a:buFont typeface="+mj-lt"/>
              <a:buAutoNum type="arabicPeriod"/>
            </a:pPr>
            <a:r>
              <a:rPr lang="en-US" sz="3200" b="0" dirty="0">
                <a:solidFill>
                  <a:schemeClr val="tx2">
                    <a:lumMod val="75000"/>
                  </a:schemeClr>
                </a:solidFill>
                <a:latin typeface="+mn-lt"/>
                <a:cs typeface="Arial"/>
              </a:rPr>
              <a:t>DMHDDSUS’ Role in Strengthening the Child Behavioral Health Residential System</a:t>
            </a:r>
          </a:p>
          <a:p>
            <a:pPr marL="514350" indent="-514350">
              <a:buAutoNum type="arabicPeriod"/>
            </a:pPr>
            <a:r>
              <a:rPr lang="en-US" sz="3200" b="0" dirty="0">
                <a:solidFill>
                  <a:schemeClr val="tx2">
                    <a:lumMod val="75000"/>
                  </a:schemeClr>
                </a:solidFill>
                <a:latin typeface="+mn-lt"/>
                <a:cs typeface="Arial"/>
              </a:rPr>
              <a:t>Non-Law-Enforcement Transportation (NLET)</a:t>
            </a:r>
          </a:p>
          <a:p>
            <a:pPr marL="347345" lvl="1" indent="0">
              <a:buFont typeface="Franklin Gothic Medium" panose="020B0603020102020204" pitchFamily="34" charset="0"/>
              <a:buNone/>
            </a:pPr>
            <a:endParaRPr lang="en-US" dirty="0">
              <a:solidFill>
                <a:srgbClr val="000000"/>
              </a:solidFill>
            </a:endParaRPr>
          </a:p>
        </p:txBody>
      </p:sp>
    </p:spTree>
    <p:extLst>
      <p:ext uri="{BB962C8B-B14F-4D97-AF65-F5344CB8AC3E}">
        <p14:creationId xmlns:p14="http://schemas.microsoft.com/office/powerpoint/2010/main" val="2804152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168AD-1DCD-80BE-CC4D-E04F7C50DEBE}"/>
              </a:ext>
            </a:extLst>
          </p:cNvPr>
          <p:cNvSpPr txBox="1"/>
          <p:nvPr/>
        </p:nvSpPr>
        <p:spPr>
          <a:xfrm>
            <a:off x="98279" y="270139"/>
            <a:ext cx="979978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42852">
                    <a:lumMod val="75000"/>
                  </a:srgbClr>
                </a:solidFill>
                <a:effectLst/>
                <a:uLnTx/>
                <a:uFillTx/>
                <a:latin typeface="Calibri" panose="020F0502020204030204"/>
                <a:ea typeface="+mn-ea"/>
                <a:cs typeface="Helvetica"/>
              </a:rPr>
              <a:t>Residential Level of Care: </a:t>
            </a:r>
            <a:r>
              <a:rPr kumimoji="0" lang="en-US" sz="3200" b="1" i="0" u="sng" strike="noStrike" kern="1200" cap="none" spc="0" normalizeH="0" baseline="0" noProof="0">
                <a:ln>
                  <a:noFill/>
                </a:ln>
                <a:solidFill>
                  <a:srgbClr val="242852">
                    <a:lumMod val="75000"/>
                  </a:srgbClr>
                </a:solidFill>
                <a:effectLst/>
                <a:uLnTx/>
                <a:uFillTx/>
                <a:latin typeface="Calibri" panose="020F0502020204030204"/>
                <a:ea typeface="+mn-ea"/>
                <a:cs typeface="Helvetica"/>
              </a:rPr>
              <a:t>Goals</a:t>
            </a:r>
            <a:r>
              <a:rPr kumimoji="0" lang="en-US" sz="3200" b="1" i="0" u="none" strike="noStrike" kern="1200" cap="none" spc="0" normalizeH="0" baseline="0" noProof="0">
                <a:ln>
                  <a:noFill/>
                </a:ln>
                <a:solidFill>
                  <a:srgbClr val="242852">
                    <a:lumMod val="75000"/>
                  </a:srgbClr>
                </a:solidFill>
                <a:effectLst/>
                <a:uLnTx/>
                <a:uFillTx/>
                <a:latin typeface="Calibri" panose="020F0502020204030204"/>
                <a:ea typeface="+mn-ea"/>
                <a:cs typeface="Helvetica"/>
              </a:rPr>
              <a:t> for Children </a:t>
            </a:r>
            <a:endParaRPr kumimoji="0" lang="en-US" sz="3200" b="1" i="0" u="none" strike="noStrike" kern="1200" cap="none" spc="0" normalizeH="0" baseline="0" noProof="0">
              <a:ln>
                <a:noFill/>
              </a:ln>
              <a:solidFill>
                <a:srgbClr val="242852">
                  <a:lumMod val="75000"/>
                </a:srgbClr>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277B8DCF-8A8A-85DA-A62C-20F4BE043E0A}"/>
              </a:ext>
            </a:extLst>
          </p:cNvPr>
          <p:cNvSpPr/>
          <p:nvPr/>
        </p:nvSpPr>
        <p:spPr>
          <a:xfrm>
            <a:off x="2220599" y="989614"/>
            <a:ext cx="7906868" cy="1197017"/>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Prevent the utilization of Emergency Departments as temporary residential settings for children</a:t>
            </a:r>
          </a:p>
        </p:txBody>
      </p:sp>
      <p:sp>
        <p:nvSpPr>
          <p:cNvPr id="4" name="Rectangle: Rounded Corners 3">
            <a:extLst>
              <a:ext uri="{FF2B5EF4-FFF2-40B4-BE49-F238E27FC236}">
                <a16:creationId xmlns:a16="http://schemas.microsoft.com/office/drawing/2014/main" id="{27C9091F-93C4-D3BB-EC8C-27E0878830C8}"/>
              </a:ext>
            </a:extLst>
          </p:cNvPr>
          <p:cNvSpPr/>
          <p:nvPr/>
        </p:nvSpPr>
        <p:spPr>
          <a:xfrm>
            <a:off x="2188406" y="3653048"/>
            <a:ext cx="7971254" cy="1197017"/>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Increase access to specialty in-state residential care for children in need (brief, therapeutic, home-like)</a:t>
            </a:r>
          </a:p>
        </p:txBody>
      </p:sp>
      <p:sp>
        <p:nvSpPr>
          <p:cNvPr id="5" name="Rectangle: Rounded Corners 4">
            <a:extLst>
              <a:ext uri="{FF2B5EF4-FFF2-40B4-BE49-F238E27FC236}">
                <a16:creationId xmlns:a16="http://schemas.microsoft.com/office/drawing/2014/main" id="{2A4ABFB6-E1D2-5658-8626-E6926D0D0116}"/>
              </a:ext>
            </a:extLst>
          </p:cNvPr>
          <p:cNvSpPr/>
          <p:nvPr/>
        </p:nvSpPr>
        <p:spPr>
          <a:xfrm>
            <a:off x="2173126" y="4984765"/>
            <a:ext cx="8001814" cy="1197017"/>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Ensure transitions to community-based settings occur during/after PRTF stay with the needed wrap-around supports in place for success</a:t>
            </a:r>
          </a:p>
        </p:txBody>
      </p:sp>
      <p:sp>
        <p:nvSpPr>
          <p:cNvPr id="6" name="Rectangle: Rounded Corners 5">
            <a:extLst>
              <a:ext uri="{FF2B5EF4-FFF2-40B4-BE49-F238E27FC236}">
                <a16:creationId xmlns:a16="http://schemas.microsoft.com/office/drawing/2014/main" id="{058B8003-5BCC-F145-51C4-16C3C63F04AE}"/>
              </a:ext>
            </a:extLst>
          </p:cNvPr>
          <p:cNvSpPr/>
          <p:nvPr/>
        </p:nvSpPr>
        <p:spPr>
          <a:xfrm>
            <a:off x="2203686" y="2321331"/>
            <a:ext cx="8001814" cy="1197017"/>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Increase crisis and respite options to support the child, their families, and their systems</a:t>
            </a:r>
          </a:p>
        </p:txBody>
      </p:sp>
    </p:spTree>
    <p:extLst>
      <p:ext uri="{BB962C8B-B14F-4D97-AF65-F5344CB8AC3E}">
        <p14:creationId xmlns:p14="http://schemas.microsoft.com/office/powerpoint/2010/main" val="189493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40040-3158-38B1-86D0-D86571F4770B}"/>
              </a:ext>
            </a:extLst>
          </p:cNvPr>
          <p:cNvSpPr>
            <a:spLocks noGrp="1"/>
          </p:cNvSpPr>
          <p:nvPr>
            <p:ph type="title"/>
          </p:nvPr>
        </p:nvSpPr>
        <p:spPr>
          <a:xfrm>
            <a:off x="147799" y="427742"/>
            <a:ext cx="11760208" cy="548640"/>
          </a:xfrm>
        </p:spPr>
        <p:txBody>
          <a:bodyPr/>
          <a:lstStyle/>
          <a:p>
            <a:r>
              <a:rPr lang="en-US" dirty="0">
                <a:latin typeface="+mn-lt"/>
              </a:rPr>
              <a:t>Reminder: NEW Child Behavioral Health Advisory Committee</a:t>
            </a:r>
          </a:p>
        </p:txBody>
      </p:sp>
      <p:sp>
        <p:nvSpPr>
          <p:cNvPr id="7" name="TextBox 6">
            <a:extLst>
              <a:ext uri="{FF2B5EF4-FFF2-40B4-BE49-F238E27FC236}">
                <a16:creationId xmlns:a16="http://schemas.microsoft.com/office/drawing/2014/main" id="{8596BCD9-9FED-D808-20C5-808951E1CCD9}"/>
              </a:ext>
            </a:extLst>
          </p:cNvPr>
          <p:cNvSpPr txBox="1"/>
          <p:nvPr/>
        </p:nvSpPr>
        <p:spPr>
          <a:xfrm>
            <a:off x="147799" y="976382"/>
            <a:ext cx="1014502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Committee members with local knowledge and lived experience will be able to share ideas, provide feedback, and help leadership develop strategic priorities to improve our child behavioral health system.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p:txBody>
      </p:sp>
      <p:pic>
        <p:nvPicPr>
          <p:cNvPr id="12" name="Picture 11">
            <a:extLst>
              <a:ext uri="{FF2B5EF4-FFF2-40B4-BE49-F238E27FC236}">
                <a16:creationId xmlns:a16="http://schemas.microsoft.com/office/drawing/2014/main" id="{48BC85B2-5DFA-5BFF-D3F5-6D41849CD6CE}"/>
              </a:ext>
            </a:extLst>
          </p:cNvPr>
          <p:cNvPicPr>
            <a:picLocks noChangeAspect="1"/>
          </p:cNvPicPr>
          <p:nvPr/>
        </p:nvPicPr>
        <p:blipFill>
          <a:blip r:embed="rId2"/>
          <a:stretch>
            <a:fillRect/>
          </a:stretch>
        </p:blipFill>
        <p:spPr>
          <a:xfrm>
            <a:off x="147798" y="2025807"/>
            <a:ext cx="7514319" cy="4051608"/>
          </a:xfrm>
          <a:prstGeom prst="rect">
            <a:avLst/>
          </a:prstGeom>
        </p:spPr>
      </p:pic>
      <p:sp>
        <p:nvSpPr>
          <p:cNvPr id="13" name="TextBox 12">
            <a:extLst>
              <a:ext uri="{FF2B5EF4-FFF2-40B4-BE49-F238E27FC236}">
                <a16:creationId xmlns:a16="http://schemas.microsoft.com/office/drawing/2014/main" id="{595D7703-D237-8FD9-DADF-21E136A58164}"/>
              </a:ext>
            </a:extLst>
          </p:cNvPr>
          <p:cNvSpPr txBox="1"/>
          <p:nvPr/>
        </p:nvSpPr>
        <p:spPr>
          <a:xfrm>
            <a:off x="2988527" y="5073805"/>
            <a:ext cx="1605775" cy="807813"/>
          </a:xfrm>
          <a:prstGeom prst="rect">
            <a:avLst/>
          </a:prstGeom>
          <a:noFill/>
          <a:ln w="28575">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9E19A730-C534-305B-6FF5-A28D249EEB85}"/>
              </a:ext>
            </a:extLst>
          </p:cNvPr>
          <p:cNvSpPr txBox="1"/>
          <p:nvPr/>
        </p:nvSpPr>
        <p:spPr>
          <a:xfrm>
            <a:off x="7972424" y="2581610"/>
            <a:ext cx="3581401" cy="2400657"/>
          </a:xfrm>
          <a:prstGeom prst="rect">
            <a:avLst/>
          </a:prstGeom>
          <a:noFill/>
          <a:ln w="12700">
            <a:solidFill>
              <a:schemeClr val="tx1"/>
            </a:solidFill>
          </a:ln>
        </p:spPr>
        <p:txBody>
          <a:bodyPr wrap="square">
            <a:spAutoFit/>
          </a:bodyPr>
          <a:lstStyle/>
          <a:p>
            <a:pPr algn="l" rtl="0" fontAlgn="base"/>
            <a:r>
              <a:rPr lang="en-US" sz="2400" b="1" i="0" u="none" strike="noStrike" dirty="0">
                <a:solidFill>
                  <a:srgbClr val="335B74"/>
                </a:solidFill>
                <a:effectLst/>
                <a:latin typeface="Calibri" panose="020F0502020204030204" pitchFamily="34" charset="0"/>
              </a:rPr>
              <a:t>Want to join?</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285750" indent="-285750" algn="l" rtl="0" fontAlgn="base">
              <a:buClr>
                <a:schemeClr val="tx1"/>
              </a:buClr>
              <a:buFont typeface="Arial" panose="020B0604020202020204" pitchFamily="34" charset="0"/>
              <a:buChar char="•"/>
            </a:pPr>
            <a:r>
              <a:rPr lang="en-US" b="1" i="0" u="sng" strike="noStrike" dirty="0">
                <a:solidFill>
                  <a:schemeClr val="tx2"/>
                </a:solidFill>
                <a:effectLst/>
                <a:hlinkClick r:id="rId3">
                  <a:extLst>
                    <a:ext uri="{A12FA001-AC4F-418D-AE19-62706E023703}">
                      <ahyp:hlinkClr xmlns:ahyp="http://schemas.microsoft.com/office/drawing/2018/hyperlinkcolor" val="tx"/>
                    </a:ext>
                  </a:extLst>
                </a:hlinkClick>
              </a:rPr>
              <a:t>REGISTER HERE</a:t>
            </a:r>
            <a:r>
              <a:rPr lang="en-US" b="0" i="0" dirty="0">
                <a:solidFill>
                  <a:schemeClr val="tx2"/>
                </a:solidFill>
                <a:effectLst/>
              </a:rPr>
              <a:t>​</a:t>
            </a:r>
          </a:p>
          <a:p>
            <a:pPr marL="285750" indent="-285750" fontAlgn="base">
              <a:buClr>
                <a:schemeClr val="tx1"/>
              </a:buClr>
              <a:buFont typeface="Arial" panose="020B0604020202020204" pitchFamily="34" charset="0"/>
              <a:buChar char="•"/>
            </a:pPr>
            <a:r>
              <a:rPr lang="en-US" b="0" i="0" u="none" strike="noStrike" dirty="0">
                <a:solidFill>
                  <a:srgbClr val="000000"/>
                </a:solidFill>
                <a:effectLst/>
              </a:rPr>
              <a:t>The first meeting is on </a:t>
            </a:r>
            <a:r>
              <a:rPr lang="en-US" b="1" i="0" u="sng" dirty="0">
                <a:solidFill>
                  <a:srgbClr val="335B74"/>
                </a:solidFill>
                <a:effectLst/>
              </a:rPr>
              <a:t>Monday, March 25th </a:t>
            </a:r>
            <a:r>
              <a:rPr lang="en-US" b="0" i="0" u="none" strike="noStrike" dirty="0">
                <a:solidFill>
                  <a:srgbClr val="000000"/>
                </a:solidFill>
                <a:effectLst/>
              </a:rPr>
              <a:t>from </a:t>
            </a:r>
            <a:r>
              <a:rPr lang="en-US" b="1" i="0" u="none" strike="noStrike" dirty="0">
                <a:solidFill>
                  <a:srgbClr val="335B74"/>
                </a:solidFill>
                <a:effectLst/>
              </a:rPr>
              <a:t>3:00-4:00pm</a:t>
            </a:r>
            <a:endParaRPr lang="en-US" dirty="0">
              <a:solidFill>
                <a:srgbClr val="000000"/>
              </a:solidFill>
            </a:endParaRPr>
          </a:p>
          <a:p>
            <a:pPr marL="285750" indent="-285750" algn="l" rtl="0" fontAlgn="base">
              <a:buClr>
                <a:schemeClr val="tx1"/>
              </a:buClr>
              <a:buFont typeface="Arial" panose="020B0604020202020204" pitchFamily="34" charset="0"/>
              <a:buChar char="•"/>
            </a:pPr>
            <a:r>
              <a:rPr lang="en-US" b="0" i="0" u="none" strike="noStrike" dirty="0">
                <a:solidFill>
                  <a:srgbClr val="000000"/>
                </a:solidFill>
                <a:effectLst/>
              </a:rPr>
              <a:t>After the first meeting, virtual meetings will be held on the </a:t>
            </a:r>
            <a:r>
              <a:rPr lang="en-US" b="1" i="0" u="sng" dirty="0">
                <a:solidFill>
                  <a:srgbClr val="335B74"/>
                </a:solidFill>
                <a:effectLst/>
              </a:rPr>
              <a:t>third Frid</a:t>
            </a:r>
            <a:r>
              <a:rPr lang="en-US" b="1" i="0" u="sng" dirty="0">
                <a:solidFill>
                  <a:schemeClr val="tx2"/>
                </a:solidFill>
                <a:effectLst/>
              </a:rPr>
              <a:t>ay</a:t>
            </a:r>
            <a:r>
              <a:rPr lang="en-US" b="1" i="0" u="sng" dirty="0">
                <a:solidFill>
                  <a:srgbClr val="335B74"/>
                </a:solidFill>
                <a:effectLst/>
              </a:rPr>
              <a:t> </a:t>
            </a:r>
            <a:r>
              <a:rPr lang="en-US" b="0" i="0" u="none" strike="noStrike" dirty="0">
                <a:solidFill>
                  <a:srgbClr val="000000"/>
                </a:solidFill>
                <a:effectLst/>
              </a:rPr>
              <a:t>of every month</a:t>
            </a:r>
            <a:r>
              <a:rPr lang="en-US" b="0" i="0" dirty="0">
                <a:solidFill>
                  <a:srgbClr val="000000"/>
                </a:solidFill>
                <a:effectLst/>
              </a:rPr>
              <a:t>​ from </a:t>
            </a:r>
            <a:r>
              <a:rPr lang="en-US" b="1" i="0" u="sng" dirty="0">
                <a:solidFill>
                  <a:schemeClr val="tx2"/>
                </a:solidFill>
                <a:effectLst/>
              </a:rPr>
              <a:t>2:30-3:30pm</a:t>
            </a:r>
          </a:p>
        </p:txBody>
      </p:sp>
    </p:spTree>
    <p:extLst>
      <p:ext uri="{BB962C8B-B14F-4D97-AF65-F5344CB8AC3E}">
        <p14:creationId xmlns:p14="http://schemas.microsoft.com/office/powerpoint/2010/main" val="154644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E0D7-220C-4B3D-81CD-1CBB76EDECBC}"/>
              </a:ext>
            </a:extLst>
          </p:cNvPr>
          <p:cNvSpPr>
            <a:spLocks noGrp="1"/>
          </p:cNvSpPr>
          <p:nvPr>
            <p:ph type="title"/>
          </p:nvPr>
        </p:nvSpPr>
        <p:spPr>
          <a:xfrm>
            <a:off x="1162132" y="2488518"/>
            <a:ext cx="9867735" cy="548640"/>
          </a:xfrm>
        </p:spPr>
        <p:txBody>
          <a:bodyPr/>
          <a:lstStyle/>
          <a:p>
            <a:pPr algn="ctr"/>
            <a:r>
              <a:rPr lang="en-US" sz="6600" b="0">
                <a:solidFill>
                  <a:schemeClr val="bg2">
                    <a:lumMod val="25000"/>
                  </a:schemeClr>
                </a:solidFill>
                <a:latin typeface="+mn-lt"/>
                <a:cs typeface="Arial"/>
              </a:rPr>
              <a:t>Non-Law-Enforcement Transportation (NLET)</a:t>
            </a:r>
            <a:endParaRPr lang="en-US" sz="6600" b="0">
              <a:solidFill>
                <a:schemeClr val="bg2">
                  <a:lumMod val="25000"/>
                </a:schemeClr>
              </a:solidFill>
              <a:latin typeface="+mn-lt"/>
            </a:endParaRPr>
          </a:p>
        </p:txBody>
      </p:sp>
    </p:spTree>
    <p:extLst>
      <p:ext uri="{BB962C8B-B14F-4D97-AF65-F5344CB8AC3E}">
        <p14:creationId xmlns:p14="http://schemas.microsoft.com/office/powerpoint/2010/main" val="120620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2CE6-1388-3796-2179-DAEAEBEE7D1F}"/>
              </a:ext>
            </a:extLst>
          </p:cNvPr>
          <p:cNvSpPr>
            <a:spLocks noGrp="1"/>
          </p:cNvSpPr>
          <p:nvPr>
            <p:ph type="title"/>
          </p:nvPr>
        </p:nvSpPr>
        <p:spPr/>
        <p:txBody>
          <a:bodyPr/>
          <a:lstStyle/>
          <a:p>
            <a:r>
              <a:rPr lang="en-US">
                <a:latin typeface="+mn-lt"/>
                <a:cs typeface="Arial"/>
              </a:rPr>
              <a:t>North Carolina’s Crisis Continuum</a:t>
            </a:r>
          </a:p>
        </p:txBody>
      </p:sp>
      <p:sp>
        <p:nvSpPr>
          <p:cNvPr id="4" name="TextBox 3">
            <a:extLst>
              <a:ext uri="{FF2B5EF4-FFF2-40B4-BE49-F238E27FC236}">
                <a16:creationId xmlns:a16="http://schemas.microsoft.com/office/drawing/2014/main" id="{7AFFF1CE-8766-40E1-89C8-4E886F3EAC26}"/>
              </a:ext>
            </a:extLst>
          </p:cNvPr>
          <p:cNvSpPr txBox="1"/>
          <p:nvPr/>
        </p:nvSpPr>
        <p:spPr>
          <a:xfrm>
            <a:off x="2028893" y="1686674"/>
            <a:ext cx="2140454" cy="369332"/>
          </a:xfrm>
          <a:prstGeom prst="rect">
            <a:avLst/>
          </a:prstGeom>
          <a:noFill/>
        </p:spPr>
        <p:txBody>
          <a:bodyPr wrap="square" rtlCol="0">
            <a:spAutoFit/>
          </a:bodyPr>
          <a:lstStyle/>
          <a:p>
            <a:pPr algn="ctr"/>
            <a:r>
              <a:rPr lang="en-US" b="1">
                <a:solidFill>
                  <a:srgbClr val="15365E"/>
                </a:solidFill>
                <a:ea typeface="Calibri" panose="020F0502020204030204" pitchFamily="34" charset="0"/>
                <a:cs typeface="Calibri" panose="020F0502020204030204" pitchFamily="34" charset="0"/>
              </a:rPr>
              <a:t>Someone to Call</a:t>
            </a:r>
          </a:p>
        </p:txBody>
      </p:sp>
      <p:sp>
        <p:nvSpPr>
          <p:cNvPr id="5" name="TextBox 4">
            <a:extLst>
              <a:ext uri="{FF2B5EF4-FFF2-40B4-BE49-F238E27FC236}">
                <a16:creationId xmlns:a16="http://schemas.microsoft.com/office/drawing/2014/main" id="{0B111E7B-CA08-D246-9214-BF8F5B8BDCDC}"/>
              </a:ext>
            </a:extLst>
          </p:cNvPr>
          <p:cNvSpPr txBox="1"/>
          <p:nvPr/>
        </p:nvSpPr>
        <p:spPr>
          <a:xfrm>
            <a:off x="7350423" y="1686674"/>
            <a:ext cx="2788592" cy="369332"/>
          </a:xfrm>
          <a:prstGeom prst="rect">
            <a:avLst/>
          </a:prstGeom>
          <a:noFill/>
        </p:spPr>
        <p:txBody>
          <a:bodyPr wrap="square" rtlCol="0">
            <a:spAutoFit/>
          </a:bodyPr>
          <a:lstStyle/>
          <a:p>
            <a:pPr algn="ctr"/>
            <a:r>
              <a:rPr lang="en-US" b="1">
                <a:solidFill>
                  <a:srgbClr val="15365E"/>
                </a:solidFill>
                <a:ea typeface="Calibri" panose="020F0502020204030204" pitchFamily="34" charset="0"/>
                <a:cs typeface="Calibri" panose="020F0502020204030204" pitchFamily="34" charset="0"/>
              </a:rPr>
              <a:t>Somewhere to Go</a:t>
            </a:r>
          </a:p>
        </p:txBody>
      </p:sp>
      <p:sp>
        <p:nvSpPr>
          <p:cNvPr id="6" name="Text Placeholder 2">
            <a:extLst>
              <a:ext uri="{FF2B5EF4-FFF2-40B4-BE49-F238E27FC236}">
                <a16:creationId xmlns:a16="http://schemas.microsoft.com/office/drawing/2014/main" id="{070E9B3E-B4F1-277C-98ED-C33A3CE89B0B}"/>
              </a:ext>
            </a:extLst>
          </p:cNvPr>
          <p:cNvSpPr txBox="1">
            <a:spLocks/>
          </p:cNvSpPr>
          <p:nvPr/>
        </p:nvSpPr>
        <p:spPr>
          <a:xfrm>
            <a:off x="1569924" y="3899127"/>
            <a:ext cx="2743200" cy="1371600"/>
          </a:xfrm>
          <a:prstGeom prst="rect">
            <a:avLst/>
          </a:prstGeom>
        </p:spPr>
        <p:txBody>
          <a:bodyPr vert="horz" lIns="68580" tIns="34290" rIns="68580" bIns="34290" rtlCol="0" anchor="t">
            <a:noAutofit/>
          </a:bodyPr>
          <a:lstStyle>
            <a:lvl1pPr marL="228589" indent="-228589" algn="l" defTabSz="9144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34" indent="-233351" algn="l" defTabSz="914400" rtl="0" eaLnBrk="1" latinLnBrk="0" hangingPunct="1">
              <a:lnSpc>
                <a:spcPct val="100000"/>
              </a:lnSpc>
              <a:spcBef>
                <a:spcPts val="500"/>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090" indent="-228589" algn="l" defTabSz="914400" rtl="0" eaLnBrk="1" latinLnBrk="0" hangingPunct="1">
              <a:lnSpc>
                <a:spcPct val="10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1959" lvl="1" indent="-174784">
              <a:lnSpc>
                <a:spcPct val="90000"/>
              </a:lnSpc>
              <a:spcBef>
                <a:spcPts val="0"/>
              </a:spcBef>
              <a:spcAft>
                <a:spcPts val="338"/>
              </a:spcAft>
              <a:buFont typeface="Arial" panose="020B0604020202020204" pitchFamily="34" charset="0"/>
              <a:buChar char="•"/>
            </a:pPr>
            <a:r>
              <a:rPr lang="en-US" sz="1800" b="0">
                <a:solidFill>
                  <a:srgbClr val="15365E"/>
                </a:solidFill>
                <a:latin typeface="Calibri" panose="020F0502020204030204"/>
                <a:ea typeface="Calibri" panose="020F0502020204030204" pitchFamily="34" charset="0"/>
                <a:cs typeface="Calibri" panose="020F0502020204030204" pitchFamily="34" charset="0"/>
              </a:rPr>
              <a:t>988</a:t>
            </a:r>
            <a:endParaRPr lang="en-US" sz="1800">
              <a:solidFill>
                <a:srgbClr val="15365E"/>
              </a:solidFill>
              <a:latin typeface="Calibri" panose="020F0502020204030204"/>
              <a:ea typeface="Calibri" panose="020F0502020204030204" pitchFamily="34" charset="0"/>
              <a:cs typeface="Calibri" panose="020F0502020204030204" pitchFamily="34" charset="0"/>
            </a:endParaRPr>
          </a:p>
          <a:p>
            <a:pPr marL="431959" lvl="1" indent="-174784">
              <a:lnSpc>
                <a:spcPct val="90000"/>
              </a:lnSpc>
              <a:spcBef>
                <a:spcPts val="0"/>
              </a:spcBef>
              <a:spcAft>
                <a:spcPts val="338"/>
              </a:spcAft>
              <a:buFont typeface="Arial" panose="020B0604020202020204" pitchFamily="34" charset="0"/>
              <a:buChar char="•"/>
            </a:pPr>
            <a:r>
              <a:rPr lang="en-US" sz="1800" b="0">
                <a:solidFill>
                  <a:srgbClr val="15365E"/>
                </a:solidFill>
                <a:latin typeface="Calibri" panose="020F0502020204030204"/>
                <a:ea typeface="Calibri" panose="020F0502020204030204" pitchFamily="34" charset="0"/>
                <a:cs typeface="Calibri" panose="020F0502020204030204" pitchFamily="34" charset="0"/>
              </a:rPr>
              <a:t>Peer Warm Line </a:t>
            </a:r>
            <a:endParaRPr lang="en-US" sz="1800">
              <a:solidFill>
                <a:srgbClr val="15365E"/>
              </a:solidFill>
              <a:latin typeface="Calibri" panose="020F0502020204030204"/>
              <a:ea typeface="Calibri" panose="020F0502020204030204" pitchFamily="34" charset="0"/>
              <a:cs typeface="Calibri" panose="020F0502020204030204" pitchFamily="34" charset="0"/>
            </a:endParaRPr>
          </a:p>
        </p:txBody>
      </p:sp>
      <p:sp>
        <p:nvSpPr>
          <p:cNvPr id="7" name="Text Placeholder 2">
            <a:extLst>
              <a:ext uri="{FF2B5EF4-FFF2-40B4-BE49-F238E27FC236}">
                <a16:creationId xmlns:a16="http://schemas.microsoft.com/office/drawing/2014/main" id="{8B5A2D18-F3BC-C03A-95E1-5D01C6E9FD0A}"/>
              </a:ext>
            </a:extLst>
          </p:cNvPr>
          <p:cNvSpPr txBox="1">
            <a:spLocks/>
          </p:cNvSpPr>
          <p:nvPr/>
        </p:nvSpPr>
        <p:spPr>
          <a:xfrm>
            <a:off x="4284948" y="3948811"/>
            <a:ext cx="3021596" cy="1371600"/>
          </a:xfrm>
          <a:prstGeom prst="rect">
            <a:avLst/>
          </a:prstGeom>
        </p:spPr>
        <p:txBody>
          <a:bodyPr vert="horz" lIns="68580" tIns="34290" rIns="68580" bIns="34290" rtlCol="0">
            <a:noAutofit/>
          </a:bodyPr>
          <a:lstStyle>
            <a:lvl1pPr marL="228589" indent="-228589" algn="l" defTabSz="9144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34" indent="-233351" algn="l" defTabSz="914400" rtl="0" eaLnBrk="1" latinLnBrk="0" hangingPunct="1">
              <a:lnSpc>
                <a:spcPct val="100000"/>
              </a:lnSpc>
              <a:spcBef>
                <a:spcPts val="500"/>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090" indent="-228589" algn="l" defTabSz="914400" rtl="0" eaLnBrk="1" latinLnBrk="0" hangingPunct="1">
              <a:lnSpc>
                <a:spcPct val="10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90000"/>
              </a:lnSpc>
              <a:spcBef>
                <a:spcPts val="0"/>
              </a:spcBef>
              <a:spcAft>
                <a:spcPts val="338"/>
              </a:spcAft>
              <a:buFont typeface="Arial" panose="020B0604020202020204" pitchFamily="34" charset="0"/>
              <a:buChar char="•"/>
            </a:pPr>
            <a:r>
              <a:rPr lang="en-US" sz="1800" b="0">
                <a:solidFill>
                  <a:srgbClr val="15365E"/>
                </a:solidFill>
                <a:latin typeface="Calibri" panose="020F0502020204030204"/>
                <a:ea typeface="Calibri" panose="020F0502020204030204" pitchFamily="34" charset="0"/>
                <a:cs typeface="Calibri" panose="020F0502020204030204" pitchFamily="34" charset="0"/>
              </a:rPr>
              <a:t>Mobile Crisis Team Response</a:t>
            </a:r>
          </a:p>
          <a:p>
            <a:pPr lvl="1">
              <a:lnSpc>
                <a:spcPct val="90000"/>
              </a:lnSpc>
              <a:spcBef>
                <a:spcPts val="0"/>
              </a:spcBef>
              <a:spcAft>
                <a:spcPts val="338"/>
              </a:spcAft>
              <a:buFont typeface="Arial" panose="020B0604020202020204" pitchFamily="34" charset="0"/>
              <a:buChar char="•"/>
            </a:pPr>
            <a:r>
              <a:rPr lang="en-US" sz="1800" b="0">
                <a:solidFill>
                  <a:srgbClr val="15365E"/>
                </a:solidFill>
                <a:latin typeface="Calibri" panose="020F0502020204030204"/>
                <a:ea typeface="Calibri" panose="020F0502020204030204" pitchFamily="34" charset="0"/>
                <a:cs typeface="Calibri" panose="020F0502020204030204" pitchFamily="34" charset="0"/>
              </a:rPr>
              <a:t>MORES</a:t>
            </a:r>
          </a:p>
        </p:txBody>
      </p:sp>
      <p:sp>
        <p:nvSpPr>
          <p:cNvPr id="8" name="Text Placeholder 2">
            <a:extLst>
              <a:ext uri="{FF2B5EF4-FFF2-40B4-BE49-F238E27FC236}">
                <a16:creationId xmlns:a16="http://schemas.microsoft.com/office/drawing/2014/main" id="{0BBAEDEB-796F-F460-660E-6881E83DED3B}"/>
              </a:ext>
            </a:extLst>
          </p:cNvPr>
          <p:cNvSpPr txBox="1">
            <a:spLocks/>
          </p:cNvSpPr>
          <p:nvPr/>
        </p:nvSpPr>
        <p:spPr>
          <a:xfrm>
            <a:off x="7196446" y="3858448"/>
            <a:ext cx="3079651" cy="1371600"/>
          </a:xfrm>
          <a:prstGeom prst="rect">
            <a:avLst/>
          </a:prstGeom>
        </p:spPr>
        <p:txBody>
          <a:bodyPr vert="horz" lIns="68580" tIns="34290" rIns="68580" bIns="34290" rtlCol="0">
            <a:noAutofit/>
          </a:bodyPr>
          <a:lstStyle>
            <a:lvl1pPr marL="228589" indent="-228589" algn="l" defTabSz="9144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34" indent="-233351" algn="l" defTabSz="914400" rtl="0" eaLnBrk="1" latinLnBrk="0" hangingPunct="1">
              <a:lnSpc>
                <a:spcPct val="100000"/>
              </a:lnSpc>
              <a:spcBef>
                <a:spcPts val="500"/>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090" indent="-228589" algn="l" defTabSz="914400" rtl="0" eaLnBrk="1" latinLnBrk="0" hangingPunct="1">
              <a:lnSpc>
                <a:spcPct val="10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90000"/>
              </a:lnSpc>
              <a:spcBef>
                <a:spcPts val="0"/>
              </a:spcBef>
              <a:spcAft>
                <a:spcPts val="338"/>
              </a:spcAft>
              <a:buFont typeface="Arial" panose="020B0604020202020204" pitchFamily="34" charset="0"/>
              <a:buChar char="•"/>
            </a:pPr>
            <a:r>
              <a:rPr lang="en-US" sz="1800" b="0">
                <a:solidFill>
                  <a:srgbClr val="15365E"/>
                </a:solidFill>
                <a:latin typeface="Calibri" panose="020F0502020204030204"/>
                <a:ea typeface="Calibri" panose="020F0502020204030204" pitchFamily="34" charset="0"/>
                <a:cs typeface="Calibri" panose="020F0502020204030204" pitchFamily="34" charset="0"/>
              </a:rPr>
              <a:t>Behavioral Health Urgent Care (BHUC)</a:t>
            </a:r>
          </a:p>
          <a:p>
            <a:pPr lvl="1">
              <a:lnSpc>
                <a:spcPct val="90000"/>
              </a:lnSpc>
              <a:spcBef>
                <a:spcPts val="0"/>
              </a:spcBef>
              <a:spcAft>
                <a:spcPts val="338"/>
              </a:spcAft>
              <a:buFont typeface="Arial" panose="020B0604020202020204" pitchFamily="34" charset="0"/>
              <a:buChar char="•"/>
            </a:pPr>
            <a:r>
              <a:rPr lang="en-US" sz="1800" b="0">
                <a:solidFill>
                  <a:srgbClr val="15365E"/>
                </a:solidFill>
                <a:latin typeface="Calibri" panose="020F0502020204030204"/>
                <a:ea typeface="Calibri" panose="020F0502020204030204" pitchFamily="34" charset="0"/>
                <a:cs typeface="Calibri" panose="020F0502020204030204" pitchFamily="34" charset="0"/>
              </a:rPr>
              <a:t>Facility-Based Crisis (FBC)</a:t>
            </a:r>
          </a:p>
          <a:p>
            <a:pPr lvl="1">
              <a:lnSpc>
                <a:spcPct val="90000"/>
              </a:lnSpc>
              <a:spcBef>
                <a:spcPts val="0"/>
              </a:spcBef>
              <a:spcAft>
                <a:spcPts val="338"/>
              </a:spcAft>
              <a:buFont typeface="Arial" panose="020B0604020202020204" pitchFamily="34" charset="0"/>
              <a:buChar char="•"/>
            </a:pPr>
            <a:r>
              <a:rPr lang="en-US" sz="1800" b="0">
                <a:solidFill>
                  <a:srgbClr val="15365E"/>
                </a:solidFill>
                <a:latin typeface="Calibri" panose="020F0502020204030204"/>
                <a:ea typeface="Calibri" panose="020F0502020204030204" pitchFamily="34" charset="0"/>
                <a:cs typeface="Calibri" panose="020F0502020204030204" pitchFamily="34" charset="0"/>
              </a:rPr>
              <a:t>Peer and Community Respite</a:t>
            </a:r>
          </a:p>
          <a:p>
            <a:pPr lvl="1">
              <a:lnSpc>
                <a:spcPct val="90000"/>
              </a:lnSpc>
              <a:spcBef>
                <a:spcPts val="0"/>
              </a:spcBef>
              <a:spcAft>
                <a:spcPts val="338"/>
              </a:spcAft>
              <a:buFont typeface="Arial" panose="020B0604020202020204" pitchFamily="34" charset="0"/>
              <a:buChar char="•"/>
            </a:pPr>
            <a:r>
              <a:rPr lang="en-US" sz="1800" b="0">
                <a:solidFill>
                  <a:srgbClr val="15365E"/>
                </a:solidFill>
                <a:latin typeface="Calibri" panose="020F0502020204030204"/>
                <a:ea typeface="Calibri" panose="020F0502020204030204" pitchFamily="34" charset="0"/>
                <a:cs typeface="Calibri" panose="020F0502020204030204" pitchFamily="34" charset="0"/>
              </a:rPr>
              <a:t>NC START</a:t>
            </a:r>
            <a:endParaRPr lang="en-US" sz="1800">
              <a:solidFill>
                <a:srgbClr val="15365E"/>
              </a:solidFill>
              <a:latin typeface="Calibri" panose="020F0502020204030204"/>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08E7F75-D7D5-CC7B-1763-018EC1347F01}"/>
              </a:ext>
            </a:extLst>
          </p:cNvPr>
          <p:cNvSpPr txBox="1"/>
          <p:nvPr/>
        </p:nvSpPr>
        <p:spPr>
          <a:xfrm>
            <a:off x="4605669" y="1686674"/>
            <a:ext cx="2583861" cy="369332"/>
          </a:xfrm>
          <a:prstGeom prst="rect">
            <a:avLst/>
          </a:prstGeom>
          <a:noFill/>
        </p:spPr>
        <p:txBody>
          <a:bodyPr wrap="square" rtlCol="0">
            <a:spAutoFit/>
          </a:bodyPr>
          <a:lstStyle/>
          <a:p>
            <a:pPr algn="ctr"/>
            <a:r>
              <a:rPr lang="en-US" b="1">
                <a:solidFill>
                  <a:srgbClr val="15365E"/>
                </a:solidFill>
                <a:ea typeface="Calibri" panose="020F0502020204030204" pitchFamily="34" charset="0"/>
                <a:cs typeface="Calibri" panose="020F0502020204030204" pitchFamily="34" charset="0"/>
              </a:rPr>
              <a:t>Someone to Respond</a:t>
            </a:r>
          </a:p>
        </p:txBody>
      </p:sp>
      <p:pic>
        <p:nvPicPr>
          <p:cNvPr id="10" name="Picture 9" descr="A person talking on a cell phone&#10;&#10;Description automatically generated with medium confidence">
            <a:extLst>
              <a:ext uri="{FF2B5EF4-FFF2-40B4-BE49-F238E27FC236}">
                <a16:creationId xmlns:a16="http://schemas.microsoft.com/office/drawing/2014/main" id="{739AFD0E-2F16-53EC-6B54-BE19C9470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243" y="2104220"/>
            <a:ext cx="2451757" cy="1634504"/>
          </a:xfrm>
          <a:prstGeom prst="rect">
            <a:avLst/>
          </a:prstGeom>
        </p:spPr>
      </p:pic>
      <p:pic>
        <p:nvPicPr>
          <p:cNvPr id="11" name="Picture 10" descr="A picture containing indoor, wall, floor, room&#10;&#10;Description automatically generated">
            <a:extLst>
              <a:ext uri="{FF2B5EF4-FFF2-40B4-BE49-F238E27FC236}">
                <a16:creationId xmlns:a16="http://schemas.microsoft.com/office/drawing/2014/main" id="{50B1686B-08D9-8A25-05B6-6DB11F381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753" y="2105485"/>
            <a:ext cx="2672363" cy="1672241"/>
          </a:xfrm>
          <a:prstGeom prst="rect">
            <a:avLst/>
          </a:prstGeom>
        </p:spPr>
      </p:pic>
      <p:pic>
        <p:nvPicPr>
          <p:cNvPr id="12" name="Picture 11" descr="A picture containing tree, outdoor, person, sitting&#10;&#10;Description automatically generated">
            <a:extLst>
              <a:ext uri="{FF2B5EF4-FFF2-40B4-BE49-F238E27FC236}">
                <a16:creationId xmlns:a16="http://schemas.microsoft.com/office/drawing/2014/main" id="{90CC247A-4558-4CF0-37A5-2EABEF127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599" y="2092038"/>
            <a:ext cx="2520847" cy="1680565"/>
          </a:xfrm>
          <a:prstGeom prst="rect">
            <a:avLst/>
          </a:prstGeom>
        </p:spPr>
      </p:pic>
    </p:spTree>
    <p:extLst>
      <p:ext uri="{BB962C8B-B14F-4D97-AF65-F5344CB8AC3E}">
        <p14:creationId xmlns:p14="http://schemas.microsoft.com/office/powerpoint/2010/main" val="960286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2CE6-1388-3796-2179-DAEAEBEE7D1F}"/>
              </a:ext>
            </a:extLst>
          </p:cNvPr>
          <p:cNvSpPr>
            <a:spLocks noGrp="1"/>
          </p:cNvSpPr>
          <p:nvPr>
            <p:ph type="title"/>
          </p:nvPr>
        </p:nvSpPr>
        <p:spPr/>
        <p:txBody>
          <a:bodyPr/>
          <a:lstStyle/>
          <a:p>
            <a:r>
              <a:rPr lang="en-US" sz="3200">
                <a:latin typeface="+mn-lt"/>
                <a:cs typeface="Arial"/>
              </a:rPr>
              <a:t>Behavioral Health Budget Provisions</a:t>
            </a:r>
            <a:br>
              <a:rPr lang="en-US" sz="3200">
                <a:latin typeface="+mn-lt"/>
              </a:rPr>
            </a:br>
            <a:endParaRPr lang="en-US">
              <a:solidFill>
                <a:schemeClr val="accent1">
                  <a:lumMod val="75000"/>
                </a:schemeClr>
              </a:solidFill>
              <a:latin typeface="+mn-lt"/>
            </a:endParaRPr>
          </a:p>
        </p:txBody>
      </p:sp>
      <p:sp>
        <p:nvSpPr>
          <p:cNvPr id="3" name="TextBox 2">
            <a:extLst>
              <a:ext uri="{FF2B5EF4-FFF2-40B4-BE49-F238E27FC236}">
                <a16:creationId xmlns:a16="http://schemas.microsoft.com/office/drawing/2014/main" id="{6E136DFA-ACFC-737C-6765-DB7CF55DB85D}"/>
              </a:ext>
            </a:extLst>
          </p:cNvPr>
          <p:cNvSpPr txBox="1"/>
          <p:nvPr/>
        </p:nvSpPr>
        <p:spPr>
          <a:xfrm>
            <a:off x="1894768" y="1416641"/>
            <a:ext cx="8233424" cy="400110"/>
          </a:xfrm>
          <a:prstGeom prst="rect">
            <a:avLst/>
          </a:prstGeom>
          <a:noFill/>
        </p:spPr>
        <p:txBody>
          <a:bodyPr wrap="square" rtlCol="0">
            <a:spAutoFit/>
          </a:bodyPr>
          <a:lstStyle/>
          <a:p>
            <a:pPr algn="ctr"/>
            <a:r>
              <a:rPr lang="en-US" sz="2000" b="1">
                <a:solidFill>
                  <a:prstClr val="black"/>
                </a:solidFill>
                <a:latin typeface="Calibri" panose="020F0502020204030204" pitchFamily="34" charset="0"/>
                <a:ea typeface="Calibri" panose="020F0502020204030204" pitchFamily="34" charset="0"/>
                <a:cs typeface="Calibri" panose="020F0502020204030204" pitchFamily="34" charset="0"/>
              </a:rPr>
              <a:t>$131M </a:t>
            </a:r>
            <a:r>
              <a:rPr lang="en-US" sz="2000">
                <a:solidFill>
                  <a:prstClr val="black"/>
                </a:solidFill>
                <a:latin typeface="Calibri" panose="020F0502020204030204" pitchFamily="34" charset="0"/>
                <a:ea typeface="Calibri" panose="020F0502020204030204" pitchFamily="34" charset="0"/>
                <a:cs typeface="Calibri" panose="020F0502020204030204" pitchFamily="34" charset="0"/>
              </a:rPr>
              <a:t>is going towards crisis across SFY23-25.</a:t>
            </a:r>
          </a:p>
        </p:txBody>
      </p:sp>
      <p:graphicFrame>
        <p:nvGraphicFramePr>
          <p:cNvPr id="4" name="Table 5">
            <a:extLst>
              <a:ext uri="{FF2B5EF4-FFF2-40B4-BE49-F238E27FC236}">
                <a16:creationId xmlns:a16="http://schemas.microsoft.com/office/drawing/2014/main" id="{4964036F-C484-0678-AD56-33A7D6EC0EC7}"/>
              </a:ext>
            </a:extLst>
          </p:cNvPr>
          <p:cNvGraphicFramePr>
            <a:graphicFrameLocks noGrp="1"/>
          </p:cNvGraphicFramePr>
          <p:nvPr>
            <p:ph sz="quarter" idx="14"/>
            <p:extLst>
              <p:ext uri="{D42A27DB-BD31-4B8C-83A1-F6EECF244321}">
                <p14:modId xmlns:p14="http://schemas.microsoft.com/office/powerpoint/2010/main" val="1252181568"/>
              </p:ext>
            </p:extLst>
          </p:nvPr>
        </p:nvGraphicFramePr>
        <p:xfrm>
          <a:off x="2164080" y="1966473"/>
          <a:ext cx="7863840" cy="4349088"/>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1100488000"/>
                    </a:ext>
                  </a:extLst>
                </a:gridCol>
                <a:gridCol w="1737360">
                  <a:extLst>
                    <a:ext uri="{9D8B030D-6E8A-4147-A177-3AD203B41FA5}">
                      <a16:colId xmlns:a16="http://schemas.microsoft.com/office/drawing/2014/main" val="71100542"/>
                    </a:ext>
                  </a:extLst>
                </a:gridCol>
                <a:gridCol w="1737360">
                  <a:extLst>
                    <a:ext uri="{9D8B030D-6E8A-4147-A177-3AD203B41FA5}">
                      <a16:colId xmlns:a16="http://schemas.microsoft.com/office/drawing/2014/main" val="1343332900"/>
                    </a:ext>
                  </a:extLst>
                </a:gridCol>
              </a:tblGrid>
              <a:tr h="328948">
                <a:tc>
                  <a:txBody>
                    <a:bodyPr/>
                    <a:lstStyle/>
                    <a:p>
                      <a:pPr algn="ctr"/>
                      <a:r>
                        <a:rPr lang="en-US" sz="1400" b="1" cap="none" spc="0">
                          <a:solidFill>
                            <a:schemeClr val="bg1"/>
                          </a:solidFill>
                          <a:latin typeface="Calibri" panose="020F0502020204030204" pitchFamily="34" charset="0"/>
                          <a:ea typeface="Calibri" panose="020F0502020204030204" pitchFamily="34" charset="0"/>
                          <a:cs typeface="Calibri" panose="020F0502020204030204" pitchFamily="34" charset="0"/>
                        </a:rPr>
                        <a:t>Provision</a:t>
                      </a:r>
                    </a:p>
                  </a:txBody>
                  <a:tcPr marL="75428" marR="51037" marT="58022" marB="58022" anchor="ctr"/>
                </a:tc>
                <a:tc>
                  <a:txBody>
                    <a:bodyPr/>
                    <a:lstStyle/>
                    <a:p>
                      <a:pPr algn="ctr"/>
                      <a:r>
                        <a:rPr lang="en-US" sz="1400" b="1" cap="none" spc="0">
                          <a:solidFill>
                            <a:schemeClr val="bg1"/>
                          </a:solidFill>
                          <a:latin typeface="Calibri" panose="020F0502020204030204" pitchFamily="34" charset="0"/>
                          <a:ea typeface="Calibri" panose="020F0502020204030204" pitchFamily="34" charset="0"/>
                          <a:cs typeface="Calibri" panose="020F0502020204030204" pitchFamily="34" charset="0"/>
                        </a:rPr>
                        <a:t>FY24</a:t>
                      </a:r>
                    </a:p>
                  </a:txBody>
                  <a:tcPr marL="75428" marR="51037" marT="58022" marB="58022" anchor="ctr"/>
                </a:tc>
                <a:tc>
                  <a:txBody>
                    <a:bodyPr/>
                    <a:lstStyle/>
                    <a:p>
                      <a:pPr algn="ctr"/>
                      <a:r>
                        <a:rPr lang="en-US" sz="1400" b="1" cap="none" spc="0">
                          <a:solidFill>
                            <a:schemeClr val="bg1"/>
                          </a:solidFill>
                          <a:latin typeface="Calibri" panose="020F0502020204030204" pitchFamily="34" charset="0"/>
                          <a:ea typeface="Calibri" panose="020F0502020204030204" pitchFamily="34" charset="0"/>
                          <a:cs typeface="Calibri" panose="020F0502020204030204" pitchFamily="34" charset="0"/>
                        </a:rPr>
                        <a:t>FY25</a:t>
                      </a:r>
                    </a:p>
                  </a:txBody>
                  <a:tcPr marL="75428" marR="51037" marT="58022" marB="58022" anchor="ctr"/>
                </a:tc>
                <a:extLst>
                  <a:ext uri="{0D108BD9-81ED-4DB2-BD59-A6C34878D82A}">
                    <a16:rowId xmlns:a16="http://schemas.microsoft.com/office/drawing/2014/main" val="1175832510"/>
                  </a:ext>
                </a:extLst>
              </a:tr>
              <a:tr h="32894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Crisis System (e.g., mobile, FBCs)</a:t>
                      </a:r>
                    </a:p>
                  </a:txBody>
                  <a:tcPr marL="75428" marR="51037" marT="58022" marB="58022" anchor="ct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$30M</a:t>
                      </a:r>
                    </a:p>
                  </a:txBody>
                  <a:tcPr marL="75428" marR="51037" marT="58022" marB="58022" anchor="ct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$50M</a:t>
                      </a:r>
                    </a:p>
                  </a:txBody>
                  <a:tcPr marL="75428" marR="51037" marT="58022" marB="58022" anchor="ctr"/>
                </a:tc>
                <a:extLst>
                  <a:ext uri="{0D108BD9-81ED-4DB2-BD59-A6C34878D82A}">
                    <a16:rowId xmlns:a16="http://schemas.microsoft.com/office/drawing/2014/main" val="906789099"/>
                  </a:ext>
                </a:extLst>
              </a:tr>
              <a:tr h="32894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Crisis Stabilization (short-term shelter)</a:t>
                      </a:r>
                    </a:p>
                  </a:txBody>
                  <a:tcPr marL="75428" marR="51037" marT="58022" marB="58022" anchor="ctr">
                    <a:lnB w="28575" cap="flat" cmpd="sng" algn="ctr">
                      <a:solidFill>
                        <a:schemeClr val="tx1"/>
                      </a:solidFill>
                      <a:prstDash val="solid"/>
                      <a:round/>
                      <a:headEnd type="none" w="med" len="med"/>
                      <a:tailEnd type="none" w="med" len="med"/>
                    </a:lnB>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~$3M</a:t>
                      </a:r>
                    </a:p>
                  </a:txBody>
                  <a:tcPr marL="75428" marR="51037" marT="58022" marB="58022" anchor="ctr">
                    <a:lnB w="28575" cap="flat" cmpd="sng" algn="ctr">
                      <a:solidFill>
                        <a:schemeClr val="tx1"/>
                      </a:solidFill>
                      <a:prstDash val="solid"/>
                      <a:round/>
                      <a:headEnd type="none" w="med" len="med"/>
                      <a:tailEnd type="none" w="med" len="med"/>
                    </a:lnB>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~$7M</a:t>
                      </a:r>
                    </a:p>
                  </a:txBody>
                  <a:tcPr marL="75428" marR="51037" marT="58022" marB="58022"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3598806"/>
                  </a:ext>
                </a:extLst>
              </a:tr>
              <a:tr h="32894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Non-Law Enforcement Transportation Pilot Program</a:t>
                      </a:r>
                    </a:p>
                  </a:txBody>
                  <a:tcPr marL="75428" marR="51037" marT="58022" marB="58022" anchor="ctr">
                    <a:lnT w="28575" cap="flat" cmpd="sng" algn="ctr">
                      <a:solidFill>
                        <a:schemeClr val="tx1"/>
                      </a:solidFill>
                      <a:prstDash val="solid"/>
                      <a:round/>
                      <a:headEnd type="none" w="med" len="med"/>
                      <a:tailEnd type="none" w="med" len="med"/>
                    </a:lnT>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$10M</a:t>
                      </a:r>
                    </a:p>
                  </a:txBody>
                  <a:tcPr marL="75428" marR="51037" marT="58022" marB="58022" anchor="ctr">
                    <a:lnT w="28575" cap="flat" cmpd="sng" algn="ctr">
                      <a:solidFill>
                        <a:schemeClr val="tx1"/>
                      </a:solidFill>
                      <a:prstDash val="solid"/>
                      <a:round/>
                      <a:headEnd type="none" w="med" len="med"/>
                      <a:tailEnd type="none" w="med" len="med"/>
                    </a:lnT>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$10M</a:t>
                      </a:r>
                    </a:p>
                  </a:txBody>
                  <a:tcPr marL="75428" marR="51037" marT="58022" marB="58022"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50595353"/>
                  </a:ext>
                </a:extLst>
              </a:tr>
              <a:tr h="32894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BH SCAN</a:t>
                      </a:r>
                    </a:p>
                  </a:txBody>
                  <a:tcPr marL="75428" marR="51037" marT="58022" marB="58022" anchor="ctr">
                    <a:lnB w="28575" cap="flat" cmpd="sng" algn="ctr">
                      <a:solidFill>
                        <a:schemeClr val="tx1"/>
                      </a:solidFill>
                      <a:prstDash val="solid"/>
                      <a:round/>
                      <a:headEnd type="none" w="med" len="med"/>
                      <a:tailEnd type="none" w="med" len="med"/>
                    </a:lnB>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$10M</a:t>
                      </a:r>
                    </a:p>
                  </a:txBody>
                  <a:tcPr marL="75428" marR="51037" marT="58022" marB="58022" anchor="ctr">
                    <a:lnB w="28575" cap="flat" cmpd="sng" algn="ctr">
                      <a:solidFill>
                        <a:schemeClr val="tx1"/>
                      </a:solidFill>
                      <a:prstDash val="solid"/>
                      <a:round/>
                      <a:headEnd type="none" w="med" len="med"/>
                      <a:tailEnd type="none" w="med" len="med"/>
                    </a:lnB>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$10M</a:t>
                      </a:r>
                    </a:p>
                  </a:txBody>
                  <a:tcPr marL="75428" marR="51037" marT="58022" marB="58022"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758869"/>
                  </a:ext>
                </a:extLst>
              </a:tr>
              <a:tr h="42737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Justice-Involved Programs (re-entry, diversion, and capacity restoration)</a:t>
                      </a:r>
                    </a:p>
                  </a:txBody>
                  <a:tcPr marL="75428" marR="51037" marT="58022" marB="58022" anchor="ctr">
                    <a:lnT w="28575" cap="flat" cmpd="sng" algn="ctr">
                      <a:solidFill>
                        <a:schemeClr val="tx1"/>
                      </a:solidFill>
                      <a:prstDash val="solid"/>
                      <a:round/>
                      <a:headEnd type="none" w="med" len="med"/>
                      <a:tailEnd type="none" w="med" len="med"/>
                    </a:lnT>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$29M</a:t>
                      </a:r>
                    </a:p>
                  </a:txBody>
                  <a:tcPr marL="75428" marR="51037" marT="58022" marB="58022" anchor="ctr">
                    <a:lnT w="28575" cap="flat" cmpd="sng" algn="ctr">
                      <a:solidFill>
                        <a:schemeClr val="tx1"/>
                      </a:solidFill>
                      <a:prstDash val="solid"/>
                      <a:round/>
                      <a:headEnd type="none" w="med" len="med"/>
                      <a:tailEnd type="none" w="med" len="med"/>
                    </a:lnT>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$70M</a:t>
                      </a:r>
                    </a:p>
                  </a:txBody>
                  <a:tcPr marL="75428" marR="51037" marT="58022" marB="58022"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3987411"/>
                  </a:ext>
                </a:extLst>
              </a:tr>
              <a:tr h="32894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Behavioral Health Workforce Training</a:t>
                      </a:r>
                    </a:p>
                  </a:txBody>
                  <a:tcPr marL="75428" marR="51037" marT="58022" marB="58022" anchor="ctr">
                    <a:lnB w="28575" cap="flat" cmpd="sng" algn="ctr">
                      <a:solidFill>
                        <a:schemeClr val="tx1"/>
                      </a:solidFill>
                      <a:prstDash val="solid"/>
                      <a:round/>
                      <a:headEnd type="none" w="med" len="med"/>
                      <a:tailEnd type="none" w="med" len="med"/>
                    </a:lnB>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~$8M</a:t>
                      </a:r>
                    </a:p>
                  </a:txBody>
                  <a:tcPr marL="75428" marR="51037" marT="58022" marB="58022" anchor="ctr">
                    <a:lnB w="28575" cap="flat" cmpd="sng" algn="ctr">
                      <a:solidFill>
                        <a:schemeClr val="tx1"/>
                      </a:solidFill>
                      <a:prstDash val="solid"/>
                      <a:round/>
                      <a:headEnd type="none" w="med" len="med"/>
                      <a:tailEnd type="none" w="med" len="med"/>
                    </a:lnB>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$10M</a:t>
                      </a:r>
                    </a:p>
                  </a:txBody>
                  <a:tcPr marL="75428" marR="51037" marT="58022" marB="58022"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84165"/>
                  </a:ext>
                </a:extLst>
              </a:tr>
              <a:tr h="32894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NC Psychiatry Access Line (NC PAL)</a:t>
                      </a:r>
                    </a:p>
                  </a:txBody>
                  <a:tcPr marL="75428" marR="51037" marT="58022" marB="58022" anchor="ctr">
                    <a:lnT w="28575" cap="flat" cmpd="sng" algn="ctr">
                      <a:solidFill>
                        <a:schemeClr val="tx1"/>
                      </a:solidFill>
                      <a:prstDash val="solid"/>
                      <a:round/>
                      <a:headEnd type="none" w="med" len="med"/>
                      <a:tailEnd type="none" w="med" len="med"/>
                    </a:lnT>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~$4M</a:t>
                      </a:r>
                    </a:p>
                  </a:txBody>
                  <a:tcPr marL="75428" marR="51037" marT="58022" marB="58022" anchor="ctr">
                    <a:lnT w="28575" cap="flat" cmpd="sng" algn="ctr">
                      <a:solidFill>
                        <a:schemeClr val="tx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~$4M</a:t>
                      </a:r>
                    </a:p>
                  </a:txBody>
                  <a:tcPr marL="75428" marR="51037" marT="58022" marB="58022"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49632006"/>
                  </a:ext>
                </a:extLst>
              </a:tr>
              <a:tr h="32894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Behavioral Health Rate Increases</a:t>
                      </a:r>
                    </a:p>
                  </a:txBody>
                  <a:tcPr marL="75428" marR="51037" marT="58022" marB="58022" anchor="ctr">
                    <a:lnB w="28575" cap="flat" cmpd="sng" algn="ctr">
                      <a:solidFill>
                        <a:schemeClr val="tx1"/>
                      </a:solidFill>
                      <a:prstDash val="solid"/>
                      <a:round/>
                      <a:headEnd type="none" w="med" len="med"/>
                      <a:tailEnd type="none" w="med" len="med"/>
                    </a:lnB>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$165M</a:t>
                      </a:r>
                    </a:p>
                  </a:txBody>
                  <a:tcPr marL="75428" marR="51037" marT="58022" marB="58022" anchor="ctr">
                    <a:lnB w="28575" cap="flat" cmpd="sng" algn="ctr">
                      <a:solidFill>
                        <a:schemeClr val="tx1"/>
                      </a:solidFill>
                      <a:prstDash val="solid"/>
                      <a:round/>
                      <a:headEnd type="none" w="med" len="med"/>
                      <a:tailEnd type="none" w="med" len="med"/>
                    </a:lnB>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$220M</a:t>
                      </a:r>
                    </a:p>
                  </a:txBody>
                  <a:tcPr marL="75428" marR="51037" marT="58022" marB="58022"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8434148"/>
                  </a:ext>
                </a:extLst>
              </a:tr>
              <a:tr h="32894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State Facility Workforce Investment</a:t>
                      </a:r>
                    </a:p>
                  </a:txBody>
                  <a:tcPr marL="75428" marR="51037" marT="58022" marB="58022" anchor="ctr">
                    <a:lnT w="28575" cap="flat" cmpd="sng" algn="ctr">
                      <a:solidFill>
                        <a:schemeClr val="tx1"/>
                      </a:solidFill>
                      <a:prstDash val="solid"/>
                      <a:round/>
                      <a:headEnd type="none" w="med" len="med"/>
                      <a:tailEnd type="none" w="med" len="med"/>
                    </a:lnT>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$20M</a:t>
                      </a:r>
                    </a:p>
                  </a:txBody>
                  <a:tcPr marL="75428" marR="51037" marT="58022" marB="58022" anchor="ctr">
                    <a:lnT w="28575" cap="flat" cmpd="sng" algn="ctr">
                      <a:solidFill>
                        <a:schemeClr val="tx1"/>
                      </a:solidFill>
                      <a:prstDash val="solid"/>
                      <a:round/>
                      <a:headEnd type="none" w="med" len="med"/>
                      <a:tailEnd type="none" w="med" len="med"/>
                    </a:lnT>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$20M</a:t>
                      </a:r>
                    </a:p>
                  </a:txBody>
                  <a:tcPr marL="75428" marR="51037" marT="58022" marB="58022"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99836967"/>
                  </a:ext>
                </a:extLst>
              </a:tr>
              <a:tr h="32894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Electronic Health Records for State Facilities</a:t>
                      </a:r>
                    </a:p>
                  </a:txBody>
                  <a:tcPr marL="75428" marR="51037" marT="58022" marB="58022" anchor="ctr">
                    <a:lnB w="28575" cap="flat" cmpd="sng" algn="ctr">
                      <a:solidFill>
                        <a:schemeClr val="tx1"/>
                      </a:solidFill>
                      <a:prstDash val="solid"/>
                      <a:round/>
                      <a:headEnd type="none" w="med" len="med"/>
                      <a:tailEnd type="none" w="med" len="med"/>
                    </a:lnB>
                  </a:tcPr>
                </a:tc>
                <a:tc>
                  <a:txBody>
                    <a:bodyPr/>
                    <a:lstStyle/>
                    <a:p>
                      <a:pPr algn="r"/>
                      <a:endPar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5428" marR="51037" marT="58022" marB="58022" anchor="ctr">
                    <a:lnB w="2857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$25M</a:t>
                      </a:r>
                    </a:p>
                  </a:txBody>
                  <a:tcPr marL="75428" marR="51037" marT="58022" marB="58022"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602668"/>
                  </a:ext>
                </a:extLst>
              </a:tr>
              <a:tr h="328948">
                <a:tc>
                  <a:txBody>
                    <a:bodyPr/>
                    <a:lstStyle/>
                    <a:p>
                      <a:pPr algn="l"/>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Child Welfare and Family Well-Being</a:t>
                      </a:r>
                    </a:p>
                  </a:txBody>
                  <a:tcPr marL="75428" marR="51037" marT="58022" marB="58022" anchor="ctr">
                    <a:lnT w="28575" cap="flat" cmpd="sng" algn="ctr">
                      <a:solidFill>
                        <a:schemeClr val="tx1"/>
                      </a:solidFill>
                      <a:prstDash val="solid"/>
                      <a:round/>
                      <a:headEnd type="none" w="med" len="med"/>
                      <a:tailEnd type="none" w="med" len="med"/>
                    </a:lnT>
                  </a:tcPr>
                </a:tc>
                <a:tc>
                  <a:txBody>
                    <a:bodyPr/>
                    <a:lstStyle/>
                    <a:p>
                      <a:pPr algn="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$20M</a:t>
                      </a:r>
                    </a:p>
                  </a:txBody>
                  <a:tcPr marL="75428" marR="51037" marT="58022" marB="58022" anchor="ctr">
                    <a:lnT w="28575" cap="flat" cmpd="sng" algn="ctr">
                      <a:solidFill>
                        <a:schemeClr val="tx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cap="none" spc="0">
                          <a:solidFill>
                            <a:schemeClr val="tx1"/>
                          </a:solidFill>
                          <a:latin typeface="Calibri" panose="020F0502020204030204" pitchFamily="34" charset="0"/>
                          <a:ea typeface="Calibri" panose="020F0502020204030204" pitchFamily="34" charset="0"/>
                          <a:cs typeface="Calibri" panose="020F0502020204030204" pitchFamily="34" charset="0"/>
                        </a:rPr>
                        <a:t>$60M</a:t>
                      </a:r>
                    </a:p>
                  </a:txBody>
                  <a:tcPr marL="75428" marR="51037" marT="58022" marB="58022"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32229339"/>
                  </a:ext>
                </a:extLst>
              </a:tr>
            </a:tbl>
          </a:graphicData>
        </a:graphic>
      </p:graphicFrame>
      <p:sp>
        <p:nvSpPr>
          <p:cNvPr id="5" name="Rectangle 4">
            <a:extLst>
              <a:ext uri="{FF2B5EF4-FFF2-40B4-BE49-F238E27FC236}">
                <a16:creationId xmlns:a16="http://schemas.microsoft.com/office/drawing/2014/main" id="{AE905DF7-7837-0853-B825-21C5E01C83C3}"/>
              </a:ext>
            </a:extLst>
          </p:cNvPr>
          <p:cNvSpPr/>
          <p:nvPr/>
        </p:nvSpPr>
        <p:spPr>
          <a:xfrm rot="16200000">
            <a:off x="1284702" y="2755086"/>
            <a:ext cx="1291429" cy="38136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solidFill>
                  <a:srgbClr val="FFFFFF"/>
                </a:solidFill>
                <a:latin typeface="Calibri" panose="020F0502020204030204" pitchFamily="34" charset="0"/>
                <a:ea typeface="Calibri" panose="020F0502020204030204" pitchFamily="34" charset="0"/>
                <a:cs typeface="Calibri" panose="020F0502020204030204" pitchFamily="34" charset="0"/>
              </a:rPr>
              <a:t>Crisis</a:t>
            </a:r>
          </a:p>
        </p:txBody>
      </p:sp>
      <p:sp>
        <p:nvSpPr>
          <p:cNvPr id="6" name="TextBox 5">
            <a:extLst>
              <a:ext uri="{FF2B5EF4-FFF2-40B4-BE49-F238E27FC236}">
                <a16:creationId xmlns:a16="http://schemas.microsoft.com/office/drawing/2014/main" id="{D3BAE8C6-B6A7-6445-B111-856135AA529D}"/>
              </a:ext>
            </a:extLst>
          </p:cNvPr>
          <p:cNvSpPr txBox="1"/>
          <p:nvPr/>
        </p:nvSpPr>
        <p:spPr>
          <a:xfrm>
            <a:off x="2164080" y="2945767"/>
            <a:ext cx="7863840" cy="369332"/>
          </a:xfrm>
          <a:prstGeom prst="rect">
            <a:avLst/>
          </a:prstGeom>
          <a:noFill/>
          <a:ln w="28575">
            <a:solidFill>
              <a:srgbClr val="FF0000"/>
            </a:solidFill>
            <a:prstDash val="lgDash"/>
          </a:ln>
        </p:spPr>
        <p:txBody>
          <a:bodyPr wrap="square" rtlCol="0">
            <a:spAutoFit/>
          </a:bodyPr>
          <a:lstStyle/>
          <a:p>
            <a:endParaRPr lang="en-US"/>
          </a:p>
        </p:txBody>
      </p:sp>
    </p:spTree>
    <p:extLst>
      <p:ext uri="{BB962C8B-B14F-4D97-AF65-F5344CB8AC3E}">
        <p14:creationId xmlns:p14="http://schemas.microsoft.com/office/powerpoint/2010/main" val="338889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2CE6-1388-3796-2179-DAEAEBEE7D1F}"/>
              </a:ext>
            </a:extLst>
          </p:cNvPr>
          <p:cNvSpPr>
            <a:spLocks noGrp="1"/>
          </p:cNvSpPr>
          <p:nvPr>
            <p:ph type="title"/>
          </p:nvPr>
        </p:nvSpPr>
        <p:spPr/>
        <p:txBody>
          <a:bodyPr/>
          <a:lstStyle/>
          <a:p>
            <a:r>
              <a:rPr lang="en-US">
                <a:latin typeface="+mn-lt"/>
                <a:cs typeface="Arial"/>
              </a:rPr>
              <a:t>NLET Pilot Program</a:t>
            </a:r>
          </a:p>
        </p:txBody>
      </p:sp>
      <p:sp>
        <p:nvSpPr>
          <p:cNvPr id="16" name="Text Placeholder 3">
            <a:extLst>
              <a:ext uri="{FF2B5EF4-FFF2-40B4-BE49-F238E27FC236}">
                <a16:creationId xmlns:a16="http://schemas.microsoft.com/office/drawing/2014/main" id="{0546B528-A2A6-178A-D0D6-493988518E9A}"/>
              </a:ext>
            </a:extLst>
          </p:cNvPr>
          <p:cNvSpPr txBox="1">
            <a:spLocks/>
          </p:cNvSpPr>
          <p:nvPr/>
        </p:nvSpPr>
        <p:spPr>
          <a:xfrm>
            <a:off x="838200" y="1263584"/>
            <a:ext cx="10517717" cy="4330831"/>
          </a:xfrm>
          <a:prstGeom prst="rect">
            <a:avLst/>
          </a:prstGeom>
          <a:ln>
            <a:solidFill>
              <a:schemeClr val="tx1"/>
            </a:solidFill>
          </a:ln>
        </p:spPr>
        <p:txBody>
          <a:bodyPr>
            <a:noAutofit/>
          </a:bodyPr>
          <a:lstStyle>
            <a:lvl1pPr marL="228600" indent="-228600" algn="l" defTabSz="685799"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799"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799"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Franklin Gothic Medium" panose="020B0603020102020204" pitchFamily="34"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Franklin Gothic Medium" panose="020B0603020102020204" pitchFamily="34"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marR="0" lvl="0" indent="0" algn="l" defTabSz="685799"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1" i="0" u="none" strike="noStrike" kern="1200" cap="none" spc="0" normalizeH="0" baseline="0" noProof="0">
                <a:ln>
                  <a:noFill/>
                </a:ln>
                <a:solidFill>
                  <a:sysClr val="windowText" lastClr="000000"/>
                </a:solidFill>
                <a:effectLst/>
                <a:uLnTx/>
                <a:uFillTx/>
                <a:latin typeface="Calibri" panose="020F0502020204030204"/>
                <a:cs typeface="Arial"/>
              </a:rPr>
              <a:t>Background</a:t>
            </a:r>
          </a:p>
          <a:p>
            <a:pPr marL="164592" marR="0" lvl="0" indent="-164592" algn="l" defTabSz="685799"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ysClr val="windowText" lastClr="000000"/>
                </a:solidFill>
                <a:effectLst/>
                <a:uLnTx/>
                <a:uFillTx/>
                <a:latin typeface="Calibri" panose="020F0502020204030204"/>
                <a:cs typeface="Arial"/>
              </a:rPr>
              <a:t>Many  people who experience a mental health and/or substance use crisis are placed under involuntary commitment (IVC) – even if they are willing to receive treatment voluntarily – to secure transport from law enforcement.</a:t>
            </a:r>
          </a:p>
          <a:p>
            <a:pPr marL="164592" marR="0" lvl="0" indent="-164592" algn="l" defTabSz="685799"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ysClr val="windowText" lastClr="000000"/>
                </a:solidFill>
                <a:effectLst/>
                <a:uLnTx/>
                <a:uFillTx/>
                <a:latin typeface="Calibri" panose="020F0502020204030204"/>
                <a:cs typeface="Arial"/>
              </a:rPr>
              <a:t>Law enforcement provides transport when someone is under an IVC order in most counties.</a:t>
            </a:r>
          </a:p>
          <a:p>
            <a:pPr marL="164592" marR="0" lvl="0" indent="-164592" algn="l" defTabSz="685799"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ysClr val="windowText" lastClr="000000"/>
                </a:solidFill>
                <a:effectLst/>
                <a:uLnTx/>
                <a:uFillTx/>
                <a:latin typeface="Calibri" panose="020F0502020204030204"/>
                <a:cs typeface="Arial"/>
              </a:rPr>
              <a:t>Law enforcement involvement in transportation, especially the use of handcuffs, can be traumatic and stigmatizing for people, especially children.</a:t>
            </a:r>
          </a:p>
          <a:p>
            <a:pPr marL="164592" marR="0" lvl="0" indent="-164592" algn="l" defTabSz="685799"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800" b="0">
              <a:solidFill>
                <a:sysClr val="windowText" lastClr="000000"/>
              </a:solidFill>
              <a:latin typeface="Calibri" panose="020F0502020204030204"/>
              <a:cs typeface="Arial"/>
            </a:endParaRPr>
          </a:p>
          <a:p>
            <a:pPr marL="0" marR="0" lvl="0" indent="0" algn="l" defTabSz="685799" rtl="0" eaLnBrk="1" fontAlgn="auto" latinLnBrk="0" hangingPunct="1">
              <a:lnSpc>
                <a:spcPct val="100000"/>
              </a:lnSpc>
              <a:spcBef>
                <a:spcPts val="600"/>
              </a:spcBef>
              <a:spcAft>
                <a:spcPts val="600"/>
              </a:spcAft>
              <a:buClrTx/>
              <a:buSzTx/>
              <a:buNone/>
              <a:tabLst/>
              <a:defRPr/>
            </a:pPr>
            <a:endParaRPr kumimoji="0" lang="en-US" sz="1800" b="1" i="0" u="none" strike="noStrike" kern="1200" cap="none" spc="0" normalizeH="0" baseline="0" noProof="0">
              <a:ln>
                <a:noFill/>
              </a:ln>
              <a:solidFill>
                <a:sysClr val="windowText" lastClr="000000"/>
              </a:solidFill>
              <a:effectLst/>
              <a:uLnTx/>
              <a:uFillTx/>
              <a:latin typeface="Calibri" panose="020F0502020204030204"/>
              <a:cs typeface="Arial" panose="020B0604020202020204" pitchFamily="34" charset="0"/>
            </a:endParaRPr>
          </a:p>
          <a:p>
            <a:pPr marL="0" marR="0" lvl="0" indent="0" algn="l" defTabSz="685799"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73CDDF7-1F77-9021-EB7D-448751A74094}"/>
              </a:ext>
            </a:extLst>
          </p:cNvPr>
          <p:cNvSpPr/>
          <p:nvPr/>
        </p:nvSpPr>
        <p:spPr>
          <a:xfrm>
            <a:off x="1104746" y="4332875"/>
            <a:ext cx="9982509" cy="68471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cs typeface="Arial"/>
              </a:rPr>
              <a:t>North Carolina seeks to implement a </a:t>
            </a:r>
            <a:r>
              <a:rPr lang="en-US" i="1">
                <a:cs typeface="Arial"/>
              </a:rPr>
              <a:t>recovery-oriented</a:t>
            </a:r>
            <a:r>
              <a:rPr lang="en-US">
                <a:cs typeface="Arial"/>
              </a:rPr>
              <a:t> model for transportation as an alternative to law enforcement for these services.  </a:t>
            </a:r>
          </a:p>
        </p:txBody>
      </p:sp>
    </p:spTree>
    <p:extLst>
      <p:ext uri="{BB962C8B-B14F-4D97-AF65-F5344CB8AC3E}">
        <p14:creationId xmlns:p14="http://schemas.microsoft.com/office/powerpoint/2010/main" val="1572572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2CE6-1388-3796-2179-DAEAEBEE7D1F}"/>
              </a:ext>
            </a:extLst>
          </p:cNvPr>
          <p:cNvSpPr>
            <a:spLocks noGrp="1"/>
          </p:cNvSpPr>
          <p:nvPr>
            <p:ph type="title"/>
          </p:nvPr>
        </p:nvSpPr>
        <p:spPr/>
        <p:txBody>
          <a:bodyPr/>
          <a:lstStyle/>
          <a:p>
            <a:r>
              <a:rPr lang="en-US">
                <a:latin typeface="+mn-lt"/>
                <a:cs typeface="Arial"/>
              </a:rPr>
              <a:t>NLET Pilot Program: Summary</a:t>
            </a:r>
            <a:r>
              <a:rPr lang="en-US">
                <a:solidFill>
                  <a:schemeClr val="tx1"/>
                </a:solidFill>
                <a:latin typeface="+mn-lt"/>
                <a:cs typeface="Arial"/>
              </a:rPr>
              <a:t> </a:t>
            </a:r>
            <a:endParaRPr lang="en-US">
              <a:solidFill>
                <a:schemeClr val="tx1"/>
              </a:solidFill>
            </a:endParaRPr>
          </a:p>
        </p:txBody>
      </p:sp>
      <p:sp>
        <p:nvSpPr>
          <p:cNvPr id="4" name="Text Placeholder 3">
            <a:extLst>
              <a:ext uri="{FF2B5EF4-FFF2-40B4-BE49-F238E27FC236}">
                <a16:creationId xmlns:a16="http://schemas.microsoft.com/office/drawing/2014/main" id="{A0C53C52-8B40-328F-B4AE-E7B300CE816D}"/>
              </a:ext>
            </a:extLst>
          </p:cNvPr>
          <p:cNvSpPr txBox="1">
            <a:spLocks/>
          </p:cNvSpPr>
          <p:nvPr/>
        </p:nvSpPr>
        <p:spPr>
          <a:xfrm>
            <a:off x="838200" y="1202703"/>
            <a:ext cx="10517717" cy="4795307"/>
          </a:xfrm>
          <a:prstGeom prst="rect">
            <a:avLst/>
          </a:prstGeom>
          <a:ln>
            <a:solidFill>
              <a:schemeClr val="tx1"/>
            </a:solidFill>
          </a:ln>
        </p:spPr>
        <p:txBody>
          <a:bodyPr>
            <a:noAutofit/>
          </a:bodyPr>
          <a:lstStyle>
            <a:lvl1pPr marL="228600" indent="-228600" algn="l" defTabSz="9144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914400" rtl="0" eaLnBrk="1" latinLnBrk="0" hangingPunct="1">
              <a:lnSpc>
                <a:spcPct val="100000"/>
              </a:lnSpc>
              <a:spcBef>
                <a:spcPts val="500"/>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914400" rtl="0" eaLnBrk="1" latinLnBrk="0" hangingPunct="1">
              <a:lnSpc>
                <a:spcPct val="10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r>
              <a:rPr lang="en-US" sz="1800">
                <a:latin typeface="+mn-lt"/>
                <a:cs typeface="Arial"/>
              </a:rPr>
              <a:t>Overview</a:t>
            </a:r>
          </a:p>
          <a:p>
            <a:pPr marL="164465" indent="-164465">
              <a:spcBef>
                <a:spcPts val="600"/>
              </a:spcBef>
              <a:spcAft>
                <a:spcPts val="600"/>
              </a:spcAft>
            </a:pPr>
            <a:r>
              <a:rPr lang="en-US" sz="1800" b="0">
                <a:latin typeface="+mn-lt"/>
                <a:cs typeface="Arial"/>
              </a:rPr>
              <a:t>The pilot program will offer NLET to people who need hospitalization or crisis services due to a behavioral health condition. </a:t>
            </a:r>
          </a:p>
          <a:p>
            <a:pPr marL="164465" indent="-164465">
              <a:spcBef>
                <a:spcPts val="600"/>
              </a:spcBef>
              <a:spcAft>
                <a:spcPts val="600"/>
              </a:spcAft>
            </a:pPr>
            <a:r>
              <a:rPr lang="en-US" sz="1800" b="0">
                <a:latin typeface="+mn-lt"/>
                <a:cs typeface="Arial"/>
              </a:rPr>
              <a:t>The state will use a Request for Proposal (RFP) process that is open to health systems and transportation providers.</a:t>
            </a:r>
          </a:p>
          <a:p>
            <a:pPr marL="164465" indent="-164465">
              <a:spcBef>
                <a:spcPts val="600"/>
              </a:spcBef>
              <a:spcAft>
                <a:spcPts val="600"/>
              </a:spcAft>
            </a:pPr>
            <a:r>
              <a:rPr lang="en-US" sz="1800" b="0">
                <a:latin typeface="+mn-lt"/>
                <a:cs typeface="Arial"/>
              </a:rPr>
              <a:t>The program will be piloted in two regions of the state. The regions will be determined through the RFP process. </a:t>
            </a:r>
          </a:p>
          <a:p>
            <a:pPr marL="0" indent="0">
              <a:spcBef>
                <a:spcPts val="600"/>
              </a:spcBef>
              <a:spcAft>
                <a:spcPts val="600"/>
              </a:spcAft>
              <a:buFont typeface="Arial" panose="020B0604020202020204" pitchFamily="34" charset="0"/>
              <a:buNone/>
            </a:pPr>
            <a:r>
              <a:rPr lang="en-US" sz="1800">
                <a:latin typeface="+mn-lt"/>
                <a:cs typeface="Arial"/>
              </a:rPr>
              <a:t>Goals</a:t>
            </a:r>
            <a:endParaRPr lang="en-US" sz="1800">
              <a:latin typeface="+mn-lt"/>
            </a:endParaRPr>
          </a:p>
          <a:p>
            <a:pPr marL="164465" indent="-164465">
              <a:spcBef>
                <a:spcPts val="600"/>
              </a:spcBef>
              <a:spcAft>
                <a:spcPts val="600"/>
              </a:spcAft>
            </a:pPr>
            <a:r>
              <a:rPr lang="en-US" sz="1800" b="0">
                <a:latin typeface="+mn-lt"/>
                <a:cs typeface="Arial"/>
              </a:rPr>
              <a:t>Provide trauma-informed, person-centered treatment that de-stigmatizes behavioral health care.</a:t>
            </a:r>
          </a:p>
          <a:p>
            <a:pPr marL="164465" indent="-164465">
              <a:spcBef>
                <a:spcPts val="600"/>
              </a:spcBef>
              <a:spcAft>
                <a:spcPts val="600"/>
              </a:spcAft>
            </a:pPr>
            <a:r>
              <a:rPr lang="en-US" sz="1800" b="0">
                <a:latin typeface="+mn-lt"/>
                <a:cs typeface="Arial"/>
              </a:rPr>
              <a:t>Eliminate the use of IVC as a means of securing transportation between behavioral health facilities.</a:t>
            </a:r>
          </a:p>
          <a:p>
            <a:pPr marL="164465" indent="-164465">
              <a:spcBef>
                <a:spcPts val="600"/>
              </a:spcBef>
              <a:spcAft>
                <a:spcPts val="600"/>
              </a:spcAft>
            </a:pPr>
            <a:r>
              <a:rPr lang="en-US" sz="1800" b="0">
                <a:latin typeface="+mn-lt"/>
                <a:cs typeface="Arial"/>
              </a:rPr>
              <a:t>Help inform and align with other work the state is doing to make sure voluntary behavioral health treatment is prioritized whenever possible. </a:t>
            </a:r>
            <a:endParaRPr lang="en-US" sz="1800" b="0" strike="sngStrike">
              <a:latin typeface="+mn-lt"/>
              <a:cs typeface="Arial"/>
            </a:endParaRPr>
          </a:p>
          <a:p>
            <a:pPr marL="0" indent="0">
              <a:buFont typeface="Arial" panose="020B0604020202020204" pitchFamily="34" charset="0"/>
              <a:buNone/>
            </a:pPr>
            <a:endParaRPr lang="en-US"/>
          </a:p>
        </p:txBody>
      </p:sp>
    </p:spTree>
    <p:extLst>
      <p:ext uri="{BB962C8B-B14F-4D97-AF65-F5344CB8AC3E}">
        <p14:creationId xmlns:p14="http://schemas.microsoft.com/office/powerpoint/2010/main" val="578984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2CE6-1388-3796-2179-DAEAEBEE7D1F}"/>
              </a:ext>
            </a:extLst>
          </p:cNvPr>
          <p:cNvSpPr>
            <a:spLocks noGrp="1"/>
          </p:cNvSpPr>
          <p:nvPr>
            <p:ph type="title"/>
          </p:nvPr>
        </p:nvSpPr>
        <p:spPr/>
        <p:txBody>
          <a:bodyPr/>
          <a:lstStyle/>
          <a:p>
            <a:r>
              <a:rPr lang="en-US">
                <a:latin typeface="+mn-lt"/>
                <a:cs typeface="Arial"/>
              </a:rPr>
              <a:t>NLET Pilot Program: </a:t>
            </a:r>
            <a:r>
              <a:rPr lang="en-US" i="1">
                <a:latin typeface="+mn-lt"/>
                <a:cs typeface="Arial"/>
              </a:rPr>
              <a:t>Draft</a:t>
            </a:r>
            <a:r>
              <a:rPr lang="en-US">
                <a:latin typeface="+mn-lt"/>
                <a:cs typeface="Arial"/>
              </a:rPr>
              <a:t> Design</a:t>
            </a:r>
          </a:p>
        </p:txBody>
      </p:sp>
      <p:sp>
        <p:nvSpPr>
          <p:cNvPr id="6" name="Text Placeholder 3">
            <a:extLst>
              <a:ext uri="{FF2B5EF4-FFF2-40B4-BE49-F238E27FC236}">
                <a16:creationId xmlns:a16="http://schemas.microsoft.com/office/drawing/2014/main" id="{44425773-365E-8095-983C-0D16AEC4D139}"/>
              </a:ext>
            </a:extLst>
          </p:cNvPr>
          <p:cNvSpPr txBox="1">
            <a:spLocks/>
          </p:cNvSpPr>
          <p:nvPr/>
        </p:nvSpPr>
        <p:spPr>
          <a:xfrm>
            <a:off x="838200" y="1127290"/>
            <a:ext cx="10517717" cy="5169815"/>
          </a:xfrm>
          <a:prstGeom prst="rect">
            <a:avLst/>
          </a:prstGeom>
          <a:ln>
            <a:solidFill>
              <a:schemeClr val="tx1"/>
            </a:solidFill>
          </a:ln>
        </p:spPr>
        <p:txBody>
          <a:bodyPr>
            <a:noAutofit/>
          </a:bodyPr>
          <a:lstStyle>
            <a:lvl1pPr marL="228600" indent="-228600" algn="l" defTabSz="9144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914400" rtl="0" eaLnBrk="1" latinLnBrk="0" hangingPunct="1">
              <a:lnSpc>
                <a:spcPct val="100000"/>
              </a:lnSpc>
              <a:spcBef>
                <a:spcPts val="500"/>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914400" rtl="0" eaLnBrk="1" latinLnBrk="0" hangingPunct="1">
              <a:lnSpc>
                <a:spcPct val="10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r>
              <a:rPr lang="en-US" sz="1800">
                <a:latin typeface="+mn-lt"/>
                <a:cs typeface="Arial"/>
              </a:rPr>
              <a:t>Population Served</a:t>
            </a:r>
            <a:endParaRPr lang="en-US" sz="1800" b="0">
              <a:latin typeface="+mn-lt"/>
              <a:cs typeface="Arial"/>
            </a:endParaRPr>
          </a:p>
          <a:p>
            <a:pPr marL="164465" indent="-164465">
              <a:spcBef>
                <a:spcPts val="600"/>
              </a:spcBef>
              <a:spcAft>
                <a:spcPts val="600"/>
              </a:spcAft>
            </a:pPr>
            <a:r>
              <a:rPr lang="en-US" sz="1800" b="0">
                <a:latin typeface="+mn-lt"/>
                <a:cs typeface="Arial"/>
              </a:rPr>
              <a:t>Children, adolescents and adults who require additional behavioral health treatment who are: </a:t>
            </a:r>
          </a:p>
          <a:p>
            <a:pPr marL="512128" lvl="1" indent="-164465">
              <a:spcBef>
                <a:spcPts val="600"/>
              </a:spcBef>
              <a:spcAft>
                <a:spcPts val="600"/>
              </a:spcAft>
            </a:pPr>
            <a:r>
              <a:rPr lang="en-US" sz="1800" b="0">
                <a:latin typeface="+mn-lt"/>
                <a:cs typeface="Arial"/>
              </a:rPr>
              <a:t>Seeking treatment voluntarily; or</a:t>
            </a:r>
          </a:p>
          <a:p>
            <a:pPr marL="512128" lvl="1" indent="-164465">
              <a:spcBef>
                <a:spcPts val="600"/>
              </a:spcBef>
              <a:spcAft>
                <a:spcPts val="600"/>
              </a:spcAft>
            </a:pPr>
            <a:r>
              <a:rPr lang="en-US" sz="1800" b="0">
                <a:latin typeface="+mn-lt"/>
                <a:cs typeface="Arial"/>
              </a:rPr>
              <a:t>Have been placed under IVC and have completed their first exam at a facility in the pilot region.</a:t>
            </a:r>
          </a:p>
          <a:p>
            <a:pPr marL="164465" indent="-164465">
              <a:spcBef>
                <a:spcPts val="600"/>
              </a:spcBef>
              <a:spcAft>
                <a:spcPts val="600"/>
              </a:spcAft>
            </a:pPr>
            <a:r>
              <a:rPr lang="en-US" sz="1800" b="0">
                <a:latin typeface="+mn-lt"/>
                <a:cs typeface="Arial"/>
              </a:rPr>
              <a:t>People will be clinically assessed to make sure they can be transported safely.</a:t>
            </a:r>
          </a:p>
          <a:p>
            <a:pPr marL="0" indent="0">
              <a:spcBef>
                <a:spcPts val="600"/>
              </a:spcBef>
              <a:spcAft>
                <a:spcPts val="600"/>
              </a:spcAft>
              <a:buFont typeface="Arial" panose="020B0604020202020204" pitchFamily="34" charset="0"/>
              <a:buNone/>
            </a:pPr>
            <a:r>
              <a:rPr lang="en-US" sz="1800">
                <a:latin typeface="+mn-lt"/>
                <a:cs typeface="Arial"/>
              </a:rPr>
              <a:t>Pilot Transportation Settings</a:t>
            </a:r>
          </a:p>
          <a:p>
            <a:pPr marL="164592" indent="-164592">
              <a:spcBef>
                <a:spcPts val="600"/>
              </a:spcBef>
              <a:spcAft>
                <a:spcPts val="600"/>
              </a:spcAft>
            </a:pPr>
            <a:r>
              <a:rPr lang="en-US" sz="1800" b="0">
                <a:latin typeface="+mn-lt"/>
                <a:cs typeface="Arial"/>
              </a:rPr>
              <a:t>The pilot will provide transportation from facilities in the pilot region where people go when they have a crisis (e.g., acute care hospitals, behavioral health urgent care centers) to treatment facilities (e.g., state psychiatric hospitals, facility-based crisis centers) anywhere in the state.</a:t>
            </a:r>
          </a:p>
          <a:p>
            <a:pPr marL="164592" indent="-164592">
              <a:spcBef>
                <a:spcPts val="600"/>
              </a:spcBef>
              <a:spcAft>
                <a:spcPts val="600"/>
              </a:spcAft>
            </a:pPr>
            <a:r>
              <a:rPr lang="en-US" sz="1800" b="0">
                <a:latin typeface="+mn-lt"/>
                <a:cs typeface="Arial"/>
              </a:rPr>
              <a:t>The pilot will also provide discharge transportation back home or to another community-based setting (e.g., group home, shelter) anywhere in the state after people finish treatment.</a:t>
            </a:r>
          </a:p>
          <a:p>
            <a:pPr marL="0" indent="0">
              <a:buFont typeface="Arial" panose="020B0604020202020204" pitchFamily="34" charset="0"/>
              <a:buNone/>
            </a:pPr>
            <a:endParaRPr lang="en-US"/>
          </a:p>
        </p:txBody>
      </p:sp>
      <p:sp>
        <p:nvSpPr>
          <p:cNvPr id="7" name="Rectangle 6">
            <a:extLst>
              <a:ext uri="{FF2B5EF4-FFF2-40B4-BE49-F238E27FC236}">
                <a16:creationId xmlns:a16="http://schemas.microsoft.com/office/drawing/2014/main" id="{F0B31B2B-ABEF-C8AB-D341-CD56B75CB873}"/>
              </a:ext>
            </a:extLst>
          </p:cNvPr>
          <p:cNvSpPr/>
          <p:nvPr/>
        </p:nvSpPr>
        <p:spPr>
          <a:xfrm>
            <a:off x="2341731" y="5730710"/>
            <a:ext cx="7508539" cy="2521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cs typeface="Arial"/>
              </a:rPr>
              <a:t>Reactions from the Committee on the Proposed Design?</a:t>
            </a:r>
          </a:p>
        </p:txBody>
      </p:sp>
    </p:spTree>
    <p:extLst>
      <p:ext uri="{BB962C8B-B14F-4D97-AF65-F5344CB8AC3E}">
        <p14:creationId xmlns:p14="http://schemas.microsoft.com/office/powerpoint/2010/main" val="2943443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2CE6-1388-3796-2179-DAEAEBEE7D1F}"/>
              </a:ext>
            </a:extLst>
          </p:cNvPr>
          <p:cNvSpPr>
            <a:spLocks noGrp="1"/>
          </p:cNvSpPr>
          <p:nvPr>
            <p:ph type="title"/>
          </p:nvPr>
        </p:nvSpPr>
        <p:spPr/>
        <p:txBody>
          <a:bodyPr/>
          <a:lstStyle/>
          <a:p>
            <a:r>
              <a:rPr lang="en-US">
                <a:latin typeface="+mn-lt"/>
                <a:cs typeface="Arial"/>
              </a:rPr>
              <a:t>NLET Pilot Program: </a:t>
            </a:r>
            <a:r>
              <a:rPr lang="en-US" i="1">
                <a:latin typeface="+mn-lt"/>
                <a:cs typeface="Arial"/>
              </a:rPr>
              <a:t>Draft</a:t>
            </a:r>
            <a:r>
              <a:rPr lang="en-US">
                <a:latin typeface="+mn-lt"/>
                <a:cs typeface="Arial"/>
              </a:rPr>
              <a:t> Design</a:t>
            </a:r>
          </a:p>
        </p:txBody>
      </p:sp>
      <p:sp>
        <p:nvSpPr>
          <p:cNvPr id="7" name="Rectangle 6">
            <a:extLst>
              <a:ext uri="{FF2B5EF4-FFF2-40B4-BE49-F238E27FC236}">
                <a16:creationId xmlns:a16="http://schemas.microsoft.com/office/drawing/2014/main" id="{F0B31B2B-ABEF-C8AB-D341-CD56B75CB873}"/>
              </a:ext>
            </a:extLst>
          </p:cNvPr>
          <p:cNvSpPr/>
          <p:nvPr/>
        </p:nvSpPr>
        <p:spPr>
          <a:xfrm>
            <a:off x="2341731" y="5529373"/>
            <a:ext cx="7508539" cy="2521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cs typeface="Arial"/>
              </a:rPr>
              <a:t>Reactions from the Committee on the Proposed Design?</a:t>
            </a:r>
          </a:p>
        </p:txBody>
      </p:sp>
      <p:sp>
        <p:nvSpPr>
          <p:cNvPr id="3" name="Text Placeholder 3">
            <a:extLst>
              <a:ext uri="{FF2B5EF4-FFF2-40B4-BE49-F238E27FC236}">
                <a16:creationId xmlns:a16="http://schemas.microsoft.com/office/drawing/2014/main" id="{993F3FDD-A850-8ED3-8685-B396DA9E7FFA}"/>
              </a:ext>
            </a:extLst>
          </p:cNvPr>
          <p:cNvSpPr txBox="1">
            <a:spLocks/>
          </p:cNvSpPr>
          <p:nvPr/>
        </p:nvSpPr>
        <p:spPr>
          <a:xfrm>
            <a:off x="838200" y="1164821"/>
            <a:ext cx="10517717" cy="4795307"/>
          </a:xfrm>
          <a:prstGeom prst="rect">
            <a:avLst/>
          </a:prstGeom>
          <a:ln>
            <a:solidFill>
              <a:schemeClr val="tx1"/>
            </a:solidFill>
          </a:ln>
        </p:spPr>
        <p:txBody>
          <a:bodyPr>
            <a:noAutofit/>
          </a:bodyPr>
          <a:lstStyle>
            <a:lvl1pPr marL="228600" indent="-228600" algn="l" defTabSz="9144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914400" rtl="0" eaLnBrk="1" latinLnBrk="0" hangingPunct="1">
              <a:lnSpc>
                <a:spcPct val="100000"/>
              </a:lnSpc>
              <a:spcBef>
                <a:spcPts val="500"/>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914400" rtl="0" eaLnBrk="1" latinLnBrk="0" hangingPunct="1">
              <a:lnSpc>
                <a:spcPct val="10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defRPr/>
            </a:pPr>
            <a:r>
              <a:rPr lang="en-US" sz="1800">
                <a:solidFill>
                  <a:prstClr val="black"/>
                </a:solidFill>
                <a:latin typeface="+mn-lt"/>
                <a:ea typeface="+mn-ea"/>
                <a:cs typeface="Arial"/>
              </a:rPr>
              <a:t>Pilot Provider Requirements</a:t>
            </a:r>
          </a:p>
          <a:p>
            <a:pPr marL="164592" indent="-164592">
              <a:spcBef>
                <a:spcPts val="600"/>
              </a:spcBef>
              <a:spcAft>
                <a:spcPts val="600"/>
              </a:spcAft>
              <a:defRPr/>
            </a:pPr>
            <a:r>
              <a:rPr lang="en-US" sz="1800" b="0" u="sng">
                <a:solidFill>
                  <a:prstClr val="black"/>
                </a:solidFill>
                <a:latin typeface="+mn-lt"/>
                <a:ea typeface="+mn-ea"/>
                <a:cs typeface="Arial"/>
              </a:rPr>
              <a:t>Service requirements</a:t>
            </a:r>
            <a:r>
              <a:rPr lang="en-US" sz="1800" b="0">
                <a:latin typeface="+mn-lt"/>
                <a:ea typeface="+mn-ea"/>
                <a:cs typeface="Arial"/>
              </a:rPr>
              <a:t>: Pilot transportation provider(s) will be available 24/7/365 to pick people up from facilities in the pilot region and transport them anywhere in the state.</a:t>
            </a:r>
          </a:p>
          <a:p>
            <a:pPr marL="164592" indent="-164592">
              <a:spcBef>
                <a:spcPts val="600"/>
              </a:spcBef>
              <a:spcAft>
                <a:spcPts val="600"/>
              </a:spcAft>
              <a:defRPr/>
            </a:pPr>
            <a:r>
              <a:rPr lang="en-US" sz="1800" b="0" u="sng">
                <a:latin typeface="+mn-lt"/>
                <a:ea typeface="+mn-ea"/>
                <a:cs typeface="Arial"/>
              </a:rPr>
              <a:t>Staffing</a:t>
            </a:r>
            <a:r>
              <a:rPr lang="en-US" sz="1800" b="0">
                <a:latin typeface="+mn-lt"/>
                <a:ea typeface="+mn-ea"/>
                <a:cs typeface="Arial"/>
              </a:rPr>
              <a:t>: Most trips will include two staff members who meet specific training requirements (e.g., supporting people with physical or cognitive disabilities and language accessibility) outlined by the state. Shorter trips or transports where a parent or caretaker accompanies a child or adult, as appropriate, will have one staff member.</a:t>
            </a:r>
          </a:p>
          <a:p>
            <a:pPr marL="164592" indent="-164592">
              <a:spcBef>
                <a:spcPts val="600"/>
              </a:spcBef>
              <a:spcAft>
                <a:spcPts val="600"/>
              </a:spcAft>
              <a:defRPr/>
            </a:pPr>
            <a:r>
              <a:rPr lang="en-US" sz="1800" b="0" u="sng">
                <a:latin typeface="+mn-lt"/>
                <a:ea typeface="+mn-ea"/>
                <a:cs typeface="Arial"/>
              </a:rPr>
              <a:t>Person-centered and trauma-informed treatment</a:t>
            </a:r>
            <a:r>
              <a:rPr lang="en-US" sz="1800" b="0">
                <a:latin typeface="+mn-lt"/>
                <a:ea typeface="+mn-ea"/>
                <a:cs typeface="Arial"/>
              </a:rPr>
              <a:t>: No use of restraints, parents can ride with children, transportation staff will wear plain clothes, at least one staff member will be the preferred gender of the person being transported whenever possible.</a:t>
            </a:r>
          </a:p>
          <a:p>
            <a:pPr marL="164592" indent="-164592">
              <a:spcBef>
                <a:spcPts val="600"/>
              </a:spcBef>
              <a:spcAft>
                <a:spcPts val="600"/>
              </a:spcAft>
              <a:defRPr/>
            </a:pPr>
            <a:r>
              <a:rPr lang="en-US" sz="1800" b="0" u="sng">
                <a:latin typeface="+mn-lt"/>
                <a:ea typeface="+mn-ea"/>
                <a:cs typeface="Arial"/>
              </a:rPr>
              <a:t>Language assistance</a:t>
            </a:r>
            <a:r>
              <a:rPr lang="en-US" sz="1800" b="0">
                <a:latin typeface="+mn-lt"/>
                <a:ea typeface="+mn-ea"/>
                <a:cs typeface="Arial"/>
              </a:rPr>
              <a:t>: Interpretation and translation services will be available to make sure people and their families can communicate with transportation staff members. </a:t>
            </a:r>
            <a:endParaRPr lang="en-US" sz="1800">
              <a:latin typeface="+mn-lt"/>
              <a:cs typeface="Arial"/>
            </a:endParaRPr>
          </a:p>
          <a:p>
            <a:pPr marL="0" indent="0">
              <a:buFont typeface="Arial" panose="020B0604020202020204" pitchFamily="34" charset="0"/>
              <a:buNone/>
            </a:pPr>
            <a:endParaRPr lang="en-US"/>
          </a:p>
        </p:txBody>
      </p:sp>
    </p:spTree>
    <p:extLst>
      <p:ext uri="{BB962C8B-B14F-4D97-AF65-F5344CB8AC3E}">
        <p14:creationId xmlns:p14="http://schemas.microsoft.com/office/powerpoint/2010/main" val="20968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2CE6-1388-3796-2179-DAEAEBEE7D1F}"/>
              </a:ext>
            </a:extLst>
          </p:cNvPr>
          <p:cNvSpPr>
            <a:spLocks noGrp="1"/>
          </p:cNvSpPr>
          <p:nvPr>
            <p:ph type="title"/>
          </p:nvPr>
        </p:nvSpPr>
        <p:spPr/>
        <p:txBody>
          <a:bodyPr/>
          <a:lstStyle/>
          <a:p>
            <a:r>
              <a:rPr lang="en-US">
                <a:latin typeface="+mn-lt"/>
                <a:cs typeface="Arial"/>
              </a:rPr>
              <a:t>NLET Pilot Program: </a:t>
            </a:r>
            <a:r>
              <a:rPr lang="en-US" i="1">
                <a:latin typeface="+mn-lt"/>
                <a:cs typeface="Arial"/>
              </a:rPr>
              <a:t>Draft</a:t>
            </a:r>
            <a:r>
              <a:rPr lang="en-US">
                <a:latin typeface="+mn-lt"/>
                <a:cs typeface="Arial"/>
              </a:rPr>
              <a:t> Design</a:t>
            </a:r>
          </a:p>
        </p:txBody>
      </p:sp>
      <p:sp>
        <p:nvSpPr>
          <p:cNvPr id="7" name="Rectangle 6">
            <a:extLst>
              <a:ext uri="{FF2B5EF4-FFF2-40B4-BE49-F238E27FC236}">
                <a16:creationId xmlns:a16="http://schemas.microsoft.com/office/drawing/2014/main" id="{F0B31B2B-ABEF-C8AB-D341-CD56B75CB873}"/>
              </a:ext>
            </a:extLst>
          </p:cNvPr>
          <p:cNvSpPr/>
          <p:nvPr/>
        </p:nvSpPr>
        <p:spPr>
          <a:xfrm>
            <a:off x="2341731" y="5001296"/>
            <a:ext cx="7508539" cy="2521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cs typeface="Arial"/>
              </a:rPr>
              <a:t>Reactions from the Committee on the Proposed Design?</a:t>
            </a:r>
          </a:p>
        </p:txBody>
      </p:sp>
      <p:sp>
        <p:nvSpPr>
          <p:cNvPr id="3" name="Text Placeholder 3">
            <a:extLst>
              <a:ext uri="{FF2B5EF4-FFF2-40B4-BE49-F238E27FC236}">
                <a16:creationId xmlns:a16="http://schemas.microsoft.com/office/drawing/2014/main" id="{06553322-882D-1CCB-FDBC-76A58356A72D}"/>
              </a:ext>
            </a:extLst>
          </p:cNvPr>
          <p:cNvSpPr txBox="1">
            <a:spLocks/>
          </p:cNvSpPr>
          <p:nvPr/>
        </p:nvSpPr>
        <p:spPr>
          <a:xfrm>
            <a:off x="838200" y="1329572"/>
            <a:ext cx="10517717" cy="4198855"/>
          </a:xfrm>
          <a:prstGeom prst="rect">
            <a:avLst/>
          </a:prstGeom>
          <a:ln>
            <a:solidFill>
              <a:schemeClr val="tx1"/>
            </a:solidFill>
          </a:ln>
        </p:spPr>
        <p:txBody>
          <a:bodyPr>
            <a:noAutofit/>
          </a:bodyPr>
          <a:lstStyle>
            <a:lvl1pPr marL="228600" indent="-228600" algn="l" defTabSz="9144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914400" rtl="0" eaLnBrk="1" latinLnBrk="0" hangingPunct="1">
              <a:lnSpc>
                <a:spcPct val="100000"/>
              </a:lnSpc>
              <a:spcBef>
                <a:spcPts val="500"/>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914400" rtl="0" eaLnBrk="1" latinLnBrk="0" hangingPunct="1">
              <a:lnSpc>
                <a:spcPct val="10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r>
              <a:rPr lang="en-US" sz="1800">
                <a:latin typeface="+mn-lt"/>
                <a:cs typeface="Arial"/>
              </a:rPr>
              <a:t>Vehicles and Safety Features</a:t>
            </a:r>
            <a:endParaRPr lang="en-US" sz="1800">
              <a:latin typeface="+mn-lt"/>
            </a:endParaRPr>
          </a:p>
          <a:p>
            <a:pPr marL="164465" indent="-164465">
              <a:spcBef>
                <a:spcPts val="600"/>
              </a:spcBef>
              <a:spcAft>
                <a:spcPts val="600"/>
              </a:spcAft>
            </a:pPr>
            <a:r>
              <a:rPr lang="en-US" sz="1800" b="0">
                <a:latin typeface="+mn-lt"/>
                <a:cs typeface="Arial"/>
              </a:rPr>
              <a:t>Vehicles can include unmarked vans, sedans, SUVs, passenger cans and non-emergency ambulance transportation. Vehicles must be able to:</a:t>
            </a:r>
          </a:p>
          <a:p>
            <a:pPr marL="512128" lvl="1" indent="-164465">
              <a:spcBef>
                <a:spcPts val="600"/>
              </a:spcBef>
              <a:spcAft>
                <a:spcPts val="600"/>
              </a:spcAft>
            </a:pPr>
            <a:r>
              <a:rPr lang="en-US" sz="1800" b="0">
                <a:latin typeface="+mn-lt"/>
                <a:cs typeface="Arial"/>
              </a:rPr>
              <a:t>Accommodate wheelchairs and other medical equipment.</a:t>
            </a:r>
          </a:p>
          <a:p>
            <a:pPr marL="512128" lvl="1" indent="-164465">
              <a:spcBef>
                <a:spcPts val="600"/>
              </a:spcBef>
              <a:spcAft>
                <a:spcPts val="600"/>
              </a:spcAft>
            </a:pPr>
            <a:r>
              <a:rPr lang="en-US" sz="1800" b="0">
                <a:latin typeface="+mn-lt"/>
                <a:cs typeface="Arial"/>
              </a:rPr>
              <a:t>Have sensory equipment (e.g., stress balls, weighted blankets) to support people experiencing anxiety and stress during transports.</a:t>
            </a:r>
          </a:p>
          <a:p>
            <a:pPr marL="164465" indent="-164465">
              <a:spcBef>
                <a:spcPts val="600"/>
              </a:spcBef>
              <a:spcAft>
                <a:spcPts val="600"/>
              </a:spcAft>
            </a:pPr>
            <a:r>
              <a:rPr lang="en-US" sz="1800" b="0">
                <a:latin typeface="+mn-lt"/>
                <a:cs typeface="Arial"/>
              </a:rPr>
              <a:t>People will be transported in unmarked vehicles with safety features like partitions, safety locks, cameras, audio-recoding capabilities, and GPS tracking.</a:t>
            </a:r>
          </a:p>
          <a:p>
            <a:pPr marL="0" indent="0">
              <a:buFont typeface="Arial" panose="020B0604020202020204" pitchFamily="34" charset="0"/>
              <a:buNone/>
            </a:pPr>
            <a:endParaRPr lang="en-US"/>
          </a:p>
        </p:txBody>
      </p:sp>
    </p:spTree>
    <p:extLst>
      <p:ext uri="{BB962C8B-B14F-4D97-AF65-F5344CB8AC3E}">
        <p14:creationId xmlns:p14="http://schemas.microsoft.com/office/powerpoint/2010/main" val="189542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E0D7-220C-4B3D-81CD-1CBB76EDECBC}"/>
              </a:ext>
            </a:extLst>
          </p:cNvPr>
          <p:cNvSpPr>
            <a:spLocks noGrp="1"/>
          </p:cNvSpPr>
          <p:nvPr>
            <p:ph type="title"/>
          </p:nvPr>
        </p:nvSpPr>
        <p:spPr>
          <a:xfrm>
            <a:off x="1162132" y="2488518"/>
            <a:ext cx="9867735" cy="548640"/>
          </a:xfrm>
        </p:spPr>
        <p:txBody>
          <a:bodyPr/>
          <a:lstStyle/>
          <a:p>
            <a:pPr algn="ctr"/>
            <a:r>
              <a:rPr lang="en-US" sz="6600" b="0">
                <a:solidFill>
                  <a:schemeClr val="bg2">
                    <a:lumMod val="25000"/>
                  </a:schemeClr>
                </a:solidFill>
                <a:latin typeface="+mn-lt"/>
                <a:cs typeface="Arial"/>
              </a:rPr>
              <a:t>MH/SU/IDD/TBI System Announcements &amp; Updates </a:t>
            </a:r>
            <a:endParaRPr lang="en-US" sz="6600" b="0">
              <a:solidFill>
                <a:schemeClr val="bg2">
                  <a:lumMod val="25000"/>
                </a:schemeClr>
              </a:solidFill>
              <a:latin typeface="+mn-lt"/>
            </a:endParaRPr>
          </a:p>
        </p:txBody>
      </p:sp>
    </p:spTree>
    <p:extLst>
      <p:ext uri="{BB962C8B-B14F-4D97-AF65-F5344CB8AC3E}">
        <p14:creationId xmlns:p14="http://schemas.microsoft.com/office/powerpoint/2010/main" val="3134503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2CE6-1388-3796-2179-DAEAEBEE7D1F}"/>
              </a:ext>
            </a:extLst>
          </p:cNvPr>
          <p:cNvSpPr>
            <a:spLocks noGrp="1"/>
          </p:cNvSpPr>
          <p:nvPr>
            <p:ph type="title"/>
          </p:nvPr>
        </p:nvSpPr>
        <p:spPr/>
        <p:txBody>
          <a:bodyPr/>
          <a:lstStyle/>
          <a:p>
            <a:r>
              <a:rPr lang="en-US">
                <a:latin typeface="+mn-lt"/>
                <a:cs typeface="Arial"/>
              </a:rPr>
              <a:t>NLET Pilot Program: Feedback Requested</a:t>
            </a:r>
          </a:p>
        </p:txBody>
      </p:sp>
      <p:sp>
        <p:nvSpPr>
          <p:cNvPr id="4" name="Text Placeholder 3">
            <a:extLst>
              <a:ext uri="{FF2B5EF4-FFF2-40B4-BE49-F238E27FC236}">
                <a16:creationId xmlns:a16="http://schemas.microsoft.com/office/drawing/2014/main" id="{D50863C4-E678-86DF-D2AB-2C0DED5A29B0}"/>
              </a:ext>
            </a:extLst>
          </p:cNvPr>
          <p:cNvSpPr txBox="1">
            <a:spLocks/>
          </p:cNvSpPr>
          <p:nvPr/>
        </p:nvSpPr>
        <p:spPr>
          <a:xfrm>
            <a:off x="731520" y="1447802"/>
            <a:ext cx="10517717" cy="3444710"/>
          </a:xfrm>
          <a:prstGeom prst="rect">
            <a:avLst/>
          </a:prstGeom>
          <a:ln>
            <a:solidFill>
              <a:schemeClr val="tx1"/>
            </a:solidFill>
          </a:ln>
        </p:spPr>
        <p:txBody>
          <a:bodyPr>
            <a:noAutofit/>
          </a:bodyPr>
          <a:lstStyle>
            <a:lvl1pPr marL="228600" indent="-228600" algn="l" defTabSz="9144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914400" rtl="0" eaLnBrk="1" latinLnBrk="0" hangingPunct="1">
              <a:lnSpc>
                <a:spcPct val="100000"/>
              </a:lnSpc>
              <a:spcBef>
                <a:spcPts val="500"/>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914400" rtl="0" eaLnBrk="1" latinLnBrk="0" hangingPunct="1">
              <a:lnSpc>
                <a:spcPct val="100000"/>
              </a:lnSpc>
              <a:spcBef>
                <a:spcPts val="500"/>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defRPr/>
            </a:pPr>
            <a:r>
              <a:rPr lang="en-US" sz="1800">
                <a:solidFill>
                  <a:prstClr val="black"/>
                </a:solidFill>
                <a:latin typeface="+mn-lt"/>
                <a:ea typeface="+mn-ea"/>
                <a:cs typeface="Arial"/>
              </a:rPr>
              <a:t>Discussion Questions</a:t>
            </a:r>
          </a:p>
          <a:p>
            <a:pPr marL="164592" indent="-164592">
              <a:spcBef>
                <a:spcPts val="600"/>
              </a:spcBef>
              <a:spcAft>
                <a:spcPts val="600"/>
              </a:spcAft>
              <a:defRPr/>
            </a:pPr>
            <a:r>
              <a:rPr lang="en-US" sz="1800" b="0">
                <a:solidFill>
                  <a:prstClr val="black"/>
                </a:solidFill>
                <a:latin typeface="+mn-lt"/>
                <a:ea typeface="+mn-ea"/>
                <a:cs typeface="Arial"/>
              </a:rPr>
              <a:t>How can the state make sure children, adolescents, and adults feel comfortable using the pilot services?</a:t>
            </a:r>
          </a:p>
          <a:p>
            <a:pPr marL="164592" indent="-164592">
              <a:spcBef>
                <a:spcPts val="600"/>
              </a:spcBef>
              <a:spcAft>
                <a:spcPts val="600"/>
              </a:spcAft>
              <a:defRPr/>
            </a:pPr>
            <a:r>
              <a:rPr lang="en-US" sz="1800" b="0">
                <a:solidFill>
                  <a:prstClr val="black"/>
                </a:solidFill>
                <a:latin typeface="+mn-lt"/>
                <a:ea typeface="+mn-ea"/>
                <a:cs typeface="Arial"/>
              </a:rPr>
              <a:t>Are there specific concerns people might have about using pilot services?</a:t>
            </a:r>
          </a:p>
          <a:p>
            <a:pPr marL="164592" indent="-164592">
              <a:spcBef>
                <a:spcPts val="600"/>
              </a:spcBef>
              <a:spcAft>
                <a:spcPts val="600"/>
              </a:spcAft>
              <a:defRPr/>
            </a:pPr>
            <a:r>
              <a:rPr lang="en-US" sz="1800" b="0">
                <a:solidFill>
                  <a:prstClr val="black"/>
                </a:solidFill>
                <a:latin typeface="+mn-lt"/>
                <a:ea typeface="+mn-ea"/>
                <a:cs typeface="Arial"/>
              </a:rPr>
              <a:t>What unique needs must be addressed to make sure people can use pilot services?</a:t>
            </a:r>
          </a:p>
          <a:p>
            <a:pPr marL="164592" indent="-164592">
              <a:spcBef>
                <a:spcPts val="600"/>
              </a:spcBef>
              <a:spcAft>
                <a:spcPts val="600"/>
              </a:spcAft>
              <a:defRPr/>
            </a:pPr>
            <a:r>
              <a:rPr lang="en-US" sz="1800" b="0">
                <a:solidFill>
                  <a:prstClr val="black"/>
                </a:solidFill>
                <a:latin typeface="+mn-lt"/>
                <a:ea typeface="+mn-ea"/>
                <a:cs typeface="Arial"/>
              </a:rPr>
              <a:t>What’s the best way for the state to spread awareness about the pilot?</a:t>
            </a:r>
          </a:p>
          <a:p>
            <a:pPr marL="0" indent="0">
              <a:buFont typeface="Arial" panose="020B0604020202020204" pitchFamily="34" charset="0"/>
              <a:buNone/>
            </a:pPr>
            <a:endParaRPr lang="en-US"/>
          </a:p>
        </p:txBody>
      </p:sp>
    </p:spTree>
    <p:extLst>
      <p:ext uri="{BB962C8B-B14F-4D97-AF65-F5344CB8AC3E}">
        <p14:creationId xmlns:p14="http://schemas.microsoft.com/office/powerpoint/2010/main" val="420534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1A3676F8-572B-C1A4-4ED7-0120429792F1}"/>
              </a:ext>
            </a:extLst>
          </p:cNvPr>
          <p:cNvSpPr/>
          <p:nvPr/>
        </p:nvSpPr>
        <p:spPr>
          <a:xfrm>
            <a:off x="464066" y="4342056"/>
            <a:ext cx="11274640" cy="2166180"/>
          </a:xfrm>
          <a:prstGeom prst="rect">
            <a:avLst/>
          </a:prstGeom>
          <a:solidFill>
            <a:srgbClr val="1F497D">
              <a:alpha val="12941"/>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EF733B91-39C2-457B-B23F-E3E5F8FF7B71}"/>
              </a:ext>
            </a:extLst>
          </p:cNvPr>
          <p:cNvSpPr/>
          <p:nvPr/>
        </p:nvSpPr>
        <p:spPr>
          <a:xfrm>
            <a:off x="9932068" y="4519273"/>
            <a:ext cx="657668" cy="826616"/>
          </a:xfrm>
          <a:prstGeom prst="rect">
            <a:avLst/>
          </a:prstGeom>
          <a:solidFill>
            <a:schemeClr val="accent5">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2E609D7-C8B2-91C4-6CBF-6D4A1F5CA6D4}"/>
              </a:ext>
            </a:extLst>
          </p:cNvPr>
          <p:cNvSpPr/>
          <p:nvPr/>
        </p:nvSpPr>
        <p:spPr>
          <a:xfrm>
            <a:off x="618247" y="4494316"/>
            <a:ext cx="630936" cy="838032"/>
          </a:xfrm>
          <a:prstGeom prst="rect">
            <a:avLst/>
          </a:prstGeom>
          <a:solidFill>
            <a:schemeClr val="accent6">
              <a:lumMod val="20000"/>
              <a:lumOff val="80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93D5F4F-1FDB-F082-B677-8B0DE84899E3}"/>
              </a:ext>
            </a:extLst>
          </p:cNvPr>
          <p:cNvSpPr/>
          <p:nvPr/>
        </p:nvSpPr>
        <p:spPr>
          <a:xfrm>
            <a:off x="9944729" y="5507221"/>
            <a:ext cx="644680" cy="838032"/>
          </a:xfrm>
          <a:prstGeom prst="rect">
            <a:avLst/>
          </a:prstGeom>
          <a:solidFill>
            <a:schemeClr val="accent5">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1" name="Elbow Connector 70">
            <a:extLst>
              <a:ext uri="{FF2B5EF4-FFF2-40B4-BE49-F238E27FC236}">
                <a16:creationId xmlns:a16="http://schemas.microsoft.com/office/drawing/2014/main" id="{DB0BB890-22B6-41B8-FFAB-476326E74476}"/>
              </a:ext>
            </a:extLst>
          </p:cNvPr>
          <p:cNvCxnSpPr>
            <a:cxnSpLocks/>
            <a:stCxn id="8" idx="2"/>
            <a:endCxn id="54" idx="0"/>
          </p:cNvCxnSpPr>
          <p:nvPr/>
        </p:nvCxnSpPr>
        <p:spPr>
          <a:xfrm rot="5400000">
            <a:off x="7983765" y="1709370"/>
            <a:ext cx="750307" cy="4515064"/>
          </a:xfrm>
          <a:prstGeom prst="bentConnector3">
            <a:avLst>
              <a:gd name="adj1" fmla="val 50000"/>
            </a:avLst>
          </a:prstGeom>
          <a:ln w="38100">
            <a:solidFill>
              <a:srgbClr val="EADE9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95066ECC-F3AC-D538-DD29-D55DA4361242}"/>
              </a:ext>
            </a:extLst>
          </p:cNvPr>
          <p:cNvCxnSpPr>
            <a:cxnSpLocks/>
            <a:stCxn id="12" idx="3"/>
            <a:endCxn id="8" idx="0"/>
          </p:cNvCxnSpPr>
          <p:nvPr/>
        </p:nvCxnSpPr>
        <p:spPr>
          <a:xfrm rot="16200000" flipH="1">
            <a:off x="8036584" y="288630"/>
            <a:ext cx="738588" cy="4421143"/>
          </a:xfrm>
          <a:prstGeom prst="bentConnector3">
            <a:avLst>
              <a:gd name="adj1" fmla="val 50000"/>
            </a:avLst>
          </a:prstGeom>
          <a:ln w="38100">
            <a:solidFill>
              <a:srgbClr val="EADE96"/>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6B73BC3-9C03-3371-FBFD-523B1A2C0A0A}"/>
              </a:ext>
            </a:extLst>
          </p:cNvPr>
          <p:cNvSpPr>
            <a:spLocks noGrp="1"/>
          </p:cNvSpPr>
          <p:nvPr>
            <p:ph type="title"/>
          </p:nvPr>
        </p:nvSpPr>
        <p:spPr>
          <a:xfrm>
            <a:off x="2148395" y="349764"/>
            <a:ext cx="8309499" cy="1055101"/>
          </a:xfrm>
        </p:spPr>
        <p:txBody>
          <a:bodyPr/>
          <a:lstStyle/>
          <a:p>
            <a:pPr algn="ctr"/>
            <a:r>
              <a:rPr lang="en-US" sz="2800">
                <a:solidFill>
                  <a:srgbClr val="002060"/>
                </a:solidFill>
                <a:latin typeface="+mn-lt"/>
                <a:cs typeface="Arial"/>
              </a:rPr>
              <a:t>March Community Collaboration</a:t>
            </a:r>
            <a:br>
              <a:rPr lang="en-US" sz="2800">
                <a:latin typeface="+mn-lt"/>
              </a:rPr>
            </a:br>
            <a:br>
              <a:rPr lang="en-US" sz="600" b="0">
                <a:latin typeface="+mn-lt"/>
              </a:rPr>
            </a:br>
            <a:r>
              <a:rPr lang="en-US" sz="2400" b="0">
                <a:solidFill>
                  <a:srgbClr val="002060"/>
                </a:solidFill>
                <a:latin typeface="+mn-lt"/>
                <a:cs typeface="Arial"/>
              </a:rPr>
              <a:t>Topic: </a:t>
            </a:r>
            <a:r>
              <a:rPr lang="en-US" sz="2400" b="0" u="sng">
                <a:solidFill>
                  <a:srgbClr val="002060"/>
                </a:solidFill>
                <a:latin typeface="+mn-lt"/>
                <a:cs typeface="Arial"/>
              </a:rPr>
              <a:t>Child Behavioral Health</a:t>
            </a:r>
          </a:p>
        </p:txBody>
      </p:sp>
      <p:sp>
        <p:nvSpPr>
          <p:cNvPr id="4" name="Rectangle 3">
            <a:extLst>
              <a:ext uri="{FF2B5EF4-FFF2-40B4-BE49-F238E27FC236}">
                <a16:creationId xmlns:a16="http://schemas.microsoft.com/office/drawing/2014/main" id="{A00D0B47-C015-E2FB-9733-299BCF1E46D6}"/>
              </a:ext>
            </a:extLst>
          </p:cNvPr>
          <p:cNvSpPr/>
          <p:nvPr/>
        </p:nvSpPr>
        <p:spPr>
          <a:xfrm>
            <a:off x="6437612" y="2867131"/>
            <a:ext cx="2523744" cy="72325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Providers &amp;  Associations</a:t>
            </a:r>
          </a:p>
        </p:txBody>
      </p:sp>
      <p:sp>
        <p:nvSpPr>
          <p:cNvPr id="5" name="Rectangle 4">
            <a:extLst>
              <a:ext uri="{FF2B5EF4-FFF2-40B4-BE49-F238E27FC236}">
                <a16:creationId xmlns:a16="http://schemas.microsoft.com/office/drawing/2014/main" id="{4C5948A6-1E24-95C4-4F41-AF6C65398750}"/>
              </a:ext>
            </a:extLst>
          </p:cNvPr>
          <p:cNvSpPr/>
          <p:nvPr/>
        </p:nvSpPr>
        <p:spPr>
          <a:xfrm>
            <a:off x="603682" y="2876790"/>
            <a:ext cx="2523744" cy="723253"/>
          </a:xfrm>
          <a:prstGeom prst="rect">
            <a:avLst/>
          </a:prstGeom>
          <a:solidFill>
            <a:schemeClr val="accent6">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SCFAC</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p:txBody>
      </p:sp>
      <p:sp>
        <p:nvSpPr>
          <p:cNvPr id="6" name="Rectangle 5">
            <a:extLst>
              <a:ext uri="{FF2B5EF4-FFF2-40B4-BE49-F238E27FC236}">
                <a16:creationId xmlns:a16="http://schemas.microsoft.com/office/drawing/2014/main" id="{2CA18497-A649-57E7-C099-E9C89D6F10BB}"/>
              </a:ext>
            </a:extLst>
          </p:cNvPr>
          <p:cNvSpPr/>
          <p:nvPr/>
        </p:nvSpPr>
        <p:spPr>
          <a:xfrm>
            <a:off x="3520647" y="2876790"/>
            <a:ext cx="2523744" cy="723253"/>
          </a:xfrm>
          <a:prstGeom prst="rect">
            <a:avLst/>
          </a:prstGeom>
          <a:solidFill>
            <a:schemeClr val="accent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LME/MCO Clinical</a:t>
            </a:r>
          </a:p>
        </p:txBody>
      </p:sp>
      <p:sp>
        <p:nvSpPr>
          <p:cNvPr id="8" name="Rectangle 7">
            <a:extLst>
              <a:ext uri="{FF2B5EF4-FFF2-40B4-BE49-F238E27FC236}">
                <a16:creationId xmlns:a16="http://schemas.microsoft.com/office/drawing/2014/main" id="{1FD839CC-9637-1042-2F55-5F4EF736701E}"/>
              </a:ext>
            </a:extLst>
          </p:cNvPr>
          <p:cNvSpPr/>
          <p:nvPr/>
        </p:nvSpPr>
        <p:spPr>
          <a:xfrm>
            <a:off x="9354578" y="2868496"/>
            <a:ext cx="2523744" cy="723253"/>
          </a:xfrm>
          <a:prstGeom prst="rect">
            <a:avLst/>
          </a:prstGeom>
          <a:solidFill>
            <a:srgbClr val="EADE96"/>
          </a:solidFill>
          <a:ln>
            <a:no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a:rPr>
              <a:t>NCHA BH Workgroup</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8BC87F2-9EB3-32BF-7F91-E928A18D5657}"/>
              </a:ext>
            </a:extLst>
          </p:cNvPr>
          <p:cNvSpPr/>
          <p:nvPr/>
        </p:nvSpPr>
        <p:spPr>
          <a:xfrm>
            <a:off x="4987835" y="1406656"/>
            <a:ext cx="841248" cy="723254"/>
          </a:xfrm>
          <a:prstGeom prst="rtTriangle">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370CA735-A20D-881B-4882-BB229845AC9C}"/>
              </a:ext>
            </a:extLst>
          </p:cNvPr>
          <p:cNvSpPr/>
          <p:nvPr/>
        </p:nvSpPr>
        <p:spPr>
          <a:xfrm rot="10800000">
            <a:off x="6670330" y="1406655"/>
            <a:ext cx="841248" cy="723254"/>
          </a:xfrm>
          <a:prstGeom prst="rtTriangle">
            <a:avLst/>
          </a:prstGeom>
          <a:solidFill>
            <a:srgbClr val="EAD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arallelogram 11">
            <a:extLst>
              <a:ext uri="{FF2B5EF4-FFF2-40B4-BE49-F238E27FC236}">
                <a16:creationId xmlns:a16="http://schemas.microsoft.com/office/drawing/2014/main" id="{E44833F4-CDEB-F671-72E5-807F62013AD2}"/>
              </a:ext>
            </a:extLst>
          </p:cNvPr>
          <p:cNvSpPr/>
          <p:nvPr/>
        </p:nvSpPr>
        <p:spPr>
          <a:xfrm flipH="1">
            <a:off x="4987833" y="1406655"/>
            <a:ext cx="1682495" cy="723253"/>
          </a:xfrm>
          <a:prstGeom prst="parallelogram">
            <a:avLst>
              <a:gd name="adj" fmla="val 101272"/>
            </a:avLst>
          </a:prstGeom>
          <a:solidFill>
            <a:schemeClr val="accent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arallelogram 12">
            <a:extLst>
              <a:ext uri="{FF2B5EF4-FFF2-40B4-BE49-F238E27FC236}">
                <a16:creationId xmlns:a16="http://schemas.microsoft.com/office/drawing/2014/main" id="{77957397-EA9D-701C-567A-16BED2192306}"/>
              </a:ext>
            </a:extLst>
          </p:cNvPr>
          <p:cNvSpPr/>
          <p:nvPr/>
        </p:nvSpPr>
        <p:spPr>
          <a:xfrm flipH="1">
            <a:off x="5829080" y="1406655"/>
            <a:ext cx="1682495" cy="723253"/>
          </a:xfrm>
          <a:prstGeom prst="parallelogram">
            <a:avLst>
              <a:gd name="adj" fmla="val 10127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D15BDD5-0022-2F66-5A63-739135C9EDD5}"/>
              </a:ext>
            </a:extLst>
          </p:cNvPr>
          <p:cNvSpPr txBox="1"/>
          <p:nvPr/>
        </p:nvSpPr>
        <p:spPr>
          <a:xfrm>
            <a:off x="4987833" y="1497154"/>
            <a:ext cx="252374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Side by Side</a:t>
            </a:r>
          </a:p>
        </p:txBody>
      </p:sp>
      <p:sp>
        <p:nvSpPr>
          <p:cNvPr id="30" name="Rectangle 29">
            <a:extLst>
              <a:ext uri="{FF2B5EF4-FFF2-40B4-BE49-F238E27FC236}">
                <a16:creationId xmlns:a16="http://schemas.microsoft.com/office/drawing/2014/main" id="{CB965DAA-7DD1-46DF-6307-04B342E30FAA}"/>
              </a:ext>
            </a:extLst>
          </p:cNvPr>
          <p:cNvSpPr/>
          <p:nvPr/>
        </p:nvSpPr>
        <p:spPr>
          <a:xfrm>
            <a:off x="1249183" y="4500082"/>
            <a:ext cx="630936" cy="838032"/>
          </a:xfrm>
          <a:prstGeom prst="rect">
            <a:avLst/>
          </a:prstGeom>
          <a:solidFill>
            <a:schemeClr val="accent3">
              <a:lumMod val="20000"/>
              <a:lumOff val="80000"/>
            </a:schemeClr>
          </a:solidFill>
          <a:ln>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ADEF926-0A9E-0502-2C7A-13DB2FE2B66B}"/>
              </a:ext>
            </a:extLst>
          </p:cNvPr>
          <p:cNvSpPr/>
          <p:nvPr/>
        </p:nvSpPr>
        <p:spPr>
          <a:xfrm>
            <a:off x="1876493" y="4500082"/>
            <a:ext cx="630936" cy="838032"/>
          </a:xfrm>
          <a:prstGeom prst="rect">
            <a:avLst/>
          </a:prstGeom>
          <a:solidFill>
            <a:schemeClr val="accent5">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A868F2F-B89F-C4C6-09BE-6874BA8CE306}"/>
              </a:ext>
            </a:extLst>
          </p:cNvPr>
          <p:cNvSpPr/>
          <p:nvPr/>
        </p:nvSpPr>
        <p:spPr>
          <a:xfrm>
            <a:off x="2512864" y="4500082"/>
            <a:ext cx="630936" cy="838032"/>
          </a:xfrm>
          <a:prstGeom prst="rect">
            <a:avLst/>
          </a:prstGeom>
          <a:solidFill>
            <a:srgbClr val="EADE96"/>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9E7B832-0F34-9EA3-BA77-3BC54B2F2C40}"/>
              </a:ext>
            </a:extLst>
          </p:cNvPr>
          <p:cNvSpPr/>
          <p:nvPr/>
        </p:nvSpPr>
        <p:spPr>
          <a:xfrm>
            <a:off x="8656468" y="4520063"/>
            <a:ext cx="630936" cy="838032"/>
          </a:xfrm>
          <a:prstGeom prst="rect">
            <a:avLst/>
          </a:prstGeom>
          <a:solidFill>
            <a:schemeClr val="accent6">
              <a:lumMod val="40000"/>
              <a:lumOff val="60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6ADDE807-2C60-5E86-4924-679A1CF68D37}"/>
              </a:ext>
            </a:extLst>
          </p:cNvPr>
          <p:cNvSpPr/>
          <p:nvPr/>
        </p:nvSpPr>
        <p:spPr>
          <a:xfrm>
            <a:off x="9269035" y="4513565"/>
            <a:ext cx="665633" cy="838032"/>
          </a:xfrm>
          <a:prstGeom prst="rect">
            <a:avLst/>
          </a:prstGeom>
          <a:solidFill>
            <a:schemeClr val="accent3">
              <a:lumMod val="20000"/>
              <a:lumOff val="80000"/>
            </a:schemeClr>
          </a:solidFill>
          <a:ln>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1FEF201E-E9F3-CBA0-3A87-5E7EB0CF388E}"/>
              </a:ext>
            </a:extLst>
          </p:cNvPr>
          <p:cNvSpPr/>
          <p:nvPr/>
        </p:nvSpPr>
        <p:spPr>
          <a:xfrm>
            <a:off x="10589735" y="4507857"/>
            <a:ext cx="622631" cy="838032"/>
          </a:xfrm>
          <a:prstGeom prst="rect">
            <a:avLst/>
          </a:prstGeom>
          <a:solidFill>
            <a:srgbClr val="EADE96"/>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D098750D-133C-7317-297A-21FC98C3BBBA}"/>
              </a:ext>
            </a:extLst>
          </p:cNvPr>
          <p:cNvSpPr txBox="1"/>
          <p:nvPr/>
        </p:nvSpPr>
        <p:spPr>
          <a:xfrm>
            <a:off x="512409" y="4564355"/>
            <a:ext cx="2782216" cy="707886"/>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Workforce </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(Peers)</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47" name="TextBox 46">
            <a:extLst>
              <a:ext uri="{FF2B5EF4-FFF2-40B4-BE49-F238E27FC236}">
                <a16:creationId xmlns:a16="http://schemas.microsoft.com/office/drawing/2014/main" id="{5A87DE61-DE5C-A2BF-6C32-2BD8B65622EF}"/>
              </a:ext>
            </a:extLst>
          </p:cNvPr>
          <p:cNvSpPr txBox="1"/>
          <p:nvPr/>
        </p:nvSpPr>
        <p:spPr>
          <a:xfrm>
            <a:off x="8757298" y="4712969"/>
            <a:ext cx="2523742" cy="400110"/>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Calibri"/>
              </a:rPr>
              <a:t>Crisis System</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9" name="Rectangle 48">
            <a:extLst>
              <a:ext uri="{FF2B5EF4-FFF2-40B4-BE49-F238E27FC236}">
                <a16:creationId xmlns:a16="http://schemas.microsoft.com/office/drawing/2014/main" id="{774590DE-C042-8D11-1BAA-A94DD220C914}"/>
              </a:ext>
            </a:extLst>
          </p:cNvPr>
          <p:cNvSpPr/>
          <p:nvPr/>
        </p:nvSpPr>
        <p:spPr>
          <a:xfrm>
            <a:off x="8656468" y="5514959"/>
            <a:ext cx="630936" cy="838032"/>
          </a:xfrm>
          <a:prstGeom prst="rect">
            <a:avLst/>
          </a:prstGeom>
          <a:solidFill>
            <a:schemeClr val="accent6">
              <a:lumMod val="40000"/>
              <a:lumOff val="60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FBC483D2-664C-13E1-BC88-CC5251358111}"/>
              </a:ext>
            </a:extLst>
          </p:cNvPr>
          <p:cNvSpPr/>
          <p:nvPr/>
        </p:nvSpPr>
        <p:spPr>
          <a:xfrm>
            <a:off x="9279096" y="5508461"/>
            <a:ext cx="665633" cy="838032"/>
          </a:xfrm>
          <a:prstGeom prst="rect">
            <a:avLst/>
          </a:prstGeom>
          <a:solidFill>
            <a:schemeClr val="accent3">
              <a:lumMod val="20000"/>
              <a:lumOff val="80000"/>
            </a:schemeClr>
          </a:solidFill>
          <a:ln>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12731D3-92B3-66DA-93E9-30433B0F7AB4}"/>
              </a:ext>
            </a:extLst>
          </p:cNvPr>
          <p:cNvSpPr/>
          <p:nvPr/>
        </p:nvSpPr>
        <p:spPr>
          <a:xfrm>
            <a:off x="1880820" y="5498515"/>
            <a:ext cx="646956" cy="826616"/>
          </a:xfrm>
          <a:prstGeom prst="rect">
            <a:avLst/>
          </a:prstGeom>
          <a:solidFill>
            <a:schemeClr val="accent5">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7839EE7D-FD0D-8547-2241-01D48A8F5E88}"/>
              </a:ext>
            </a:extLst>
          </p:cNvPr>
          <p:cNvSpPr/>
          <p:nvPr/>
        </p:nvSpPr>
        <p:spPr>
          <a:xfrm>
            <a:off x="10590070" y="5498515"/>
            <a:ext cx="630936" cy="838032"/>
          </a:xfrm>
          <a:prstGeom prst="rect">
            <a:avLst/>
          </a:prstGeom>
          <a:solidFill>
            <a:srgbClr val="EADE96"/>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70328ADC-EBF8-0A96-94E7-F07856ECEF4B}"/>
              </a:ext>
            </a:extLst>
          </p:cNvPr>
          <p:cNvSpPr txBox="1"/>
          <p:nvPr/>
        </p:nvSpPr>
        <p:spPr>
          <a:xfrm>
            <a:off x="8697264" y="5572294"/>
            <a:ext cx="2523742" cy="707886"/>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Supports for Justice-Involved Individuals</a:t>
            </a:r>
          </a:p>
        </p:txBody>
      </p:sp>
      <p:sp>
        <p:nvSpPr>
          <p:cNvPr id="58" name="TextBox 57">
            <a:extLst>
              <a:ext uri="{FF2B5EF4-FFF2-40B4-BE49-F238E27FC236}">
                <a16:creationId xmlns:a16="http://schemas.microsoft.com/office/drawing/2014/main" id="{B38D71C2-4477-F3C2-6A49-D788C5D71C24}"/>
              </a:ext>
            </a:extLst>
          </p:cNvPr>
          <p:cNvSpPr txBox="1"/>
          <p:nvPr/>
        </p:nvSpPr>
        <p:spPr>
          <a:xfrm rot="16200000">
            <a:off x="-979010" y="5266850"/>
            <a:ext cx="2516819"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5B74"/>
                </a:solidFill>
                <a:effectLst/>
                <a:uLnTx/>
                <a:uFillTx/>
                <a:latin typeface="Franklin Gothic Medium" panose="020B0603020102020204" pitchFamily="34" charset="0"/>
                <a:ea typeface="+mn-ea"/>
                <a:cs typeface="Calibri" panose="020F0502020204030204" pitchFamily="34" charset="0"/>
              </a:rPr>
              <a:t>Advisory Committees</a:t>
            </a:r>
          </a:p>
        </p:txBody>
      </p:sp>
      <p:cxnSp>
        <p:nvCxnSpPr>
          <p:cNvPr id="11" name="Elbow Connector 10">
            <a:extLst>
              <a:ext uri="{FF2B5EF4-FFF2-40B4-BE49-F238E27FC236}">
                <a16:creationId xmlns:a16="http://schemas.microsoft.com/office/drawing/2014/main" id="{19758926-A319-64CA-839A-EA666B2A5395}"/>
              </a:ext>
            </a:extLst>
          </p:cNvPr>
          <p:cNvCxnSpPr>
            <a:stCxn id="12" idx="3"/>
            <a:endCxn id="5" idx="0"/>
          </p:cNvCxnSpPr>
          <p:nvPr/>
        </p:nvCxnSpPr>
        <p:spPr>
          <a:xfrm rot="5400000">
            <a:off x="3656990" y="338473"/>
            <a:ext cx="746882" cy="4329753"/>
          </a:xfrm>
          <a:prstGeom prst="bentConnector3">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4344B240-EBC8-CE8A-50B5-8660B6F16B85}"/>
              </a:ext>
            </a:extLst>
          </p:cNvPr>
          <p:cNvCxnSpPr>
            <a:cxnSpLocks/>
            <a:stCxn id="12" idx="3"/>
            <a:endCxn id="6" idx="0"/>
          </p:cNvCxnSpPr>
          <p:nvPr/>
        </p:nvCxnSpPr>
        <p:spPr>
          <a:xfrm rot="5400000">
            <a:off x="5115472" y="1796955"/>
            <a:ext cx="746882" cy="1412788"/>
          </a:xfrm>
          <a:prstGeom prst="bentConnector3">
            <a:avLst>
              <a:gd name="adj1" fmla="val 50000"/>
            </a:avLst>
          </a:prstGeom>
          <a:ln w="381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49FB095D-1C73-C44E-CD96-BCE44603F61F}"/>
              </a:ext>
            </a:extLst>
          </p:cNvPr>
          <p:cNvCxnSpPr>
            <a:cxnSpLocks/>
            <a:stCxn id="12" idx="3"/>
            <a:endCxn id="4" idx="0"/>
          </p:cNvCxnSpPr>
          <p:nvPr/>
        </p:nvCxnSpPr>
        <p:spPr>
          <a:xfrm rot="16200000" flipH="1">
            <a:off x="6578784" y="1746430"/>
            <a:ext cx="737223" cy="1504177"/>
          </a:xfrm>
          <a:prstGeom prst="bentConnector3">
            <a:avLst>
              <a:gd name="adj1" fmla="val 50000"/>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4AE4FB08-174B-E3D5-409E-0EB42D6DB8AC}"/>
              </a:ext>
            </a:extLst>
          </p:cNvPr>
          <p:cNvCxnSpPr>
            <a:cxnSpLocks/>
            <a:stCxn id="5" idx="2"/>
            <a:endCxn id="54" idx="0"/>
          </p:cNvCxnSpPr>
          <p:nvPr/>
        </p:nvCxnSpPr>
        <p:spPr>
          <a:xfrm rot="16200000" flipH="1">
            <a:off x="3612464" y="1853133"/>
            <a:ext cx="742013" cy="4235832"/>
          </a:xfrm>
          <a:prstGeom prst="bentConnector3">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3A1F50B2-6F5E-F9A6-CF6A-9C048CC1F31A}"/>
              </a:ext>
            </a:extLst>
          </p:cNvPr>
          <p:cNvCxnSpPr>
            <a:cxnSpLocks/>
            <a:stCxn id="6" idx="2"/>
            <a:endCxn id="54" idx="0"/>
          </p:cNvCxnSpPr>
          <p:nvPr/>
        </p:nvCxnSpPr>
        <p:spPr>
          <a:xfrm rot="16200000" flipH="1">
            <a:off x="5070946" y="3311615"/>
            <a:ext cx="742013" cy="1318867"/>
          </a:xfrm>
          <a:prstGeom prst="bentConnector3">
            <a:avLst>
              <a:gd name="adj1" fmla="val 50000"/>
            </a:avLst>
          </a:prstGeom>
          <a:ln w="381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A251117F-F94D-A6C3-4628-3247DE75654A}"/>
              </a:ext>
            </a:extLst>
          </p:cNvPr>
          <p:cNvCxnSpPr>
            <a:cxnSpLocks/>
            <a:stCxn id="4" idx="2"/>
            <a:endCxn id="54" idx="0"/>
          </p:cNvCxnSpPr>
          <p:nvPr/>
        </p:nvCxnSpPr>
        <p:spPr>
          <a:xfrm rot="5400000">
            <a:off x="6524599" y="3167171"/>
            <a:ext cx="751672" cy="1598098"/>
          </a:xfrm>
          <a:prstGeom prst="bentConnector3">
            <a:avLst>
              <a:gd name="adj1" fmla="val 50000"/>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0AD0DE-D38E-954D-720C-48C48F5549B9}"/>
              </a:ext>
            </a:extLst>
          </p:cNvPr>
          <p:cNvSpPr txBox="1"/>
          <p:nvPr/>
        </p:nvSpPr>
        <p:spPr>
          <a:xfrm>
            <a:off x="603682" y="3614468"/>
            <a:ext cx="1180809" cy="353943"/>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3/13</a:t>
            </a:r>
          </a:p>
        </p:txBody>
      </p:sp>
      <p:sp>
        <p:nvSpPr>
          <p:cNvPr id="17" name="TextBox 16">
            <a:extLst>
              <a:ext uri="{FF2B5EF4-FFF2-40B4-BE49-F238E27FC236}">
                <a16:creationId xmlns:a16="http://schemas.microsoft.com/office/drawing/2014/main" id="{CC6294AD-5BA6-073B-C3C1-672415C3EFA0}"/>
              </a:ext>
            </a:extLst>
          </p:cNvPr>
          <p:cNvSpPr txBox="1"/>
          <p:nvPr/>
        </p:nvSpPr>
        <p:spPr>
          <a:xfrm>
            <a:off x="3520645" y="3597478"/>
            <a:ext cx="1180809" cy="353943"/>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3/19</a:t>
            </a:r>
          </a:p>
        </p:txBody>
      </p:sp>
      <p:sp>
        <p:nvSpPr>
          <p:cNvPr id="18" name="TextBox 17">
            <a:extLst>
              <a:ext uri="{FF2B5EF4-FFF2-40B4-BE49-F238E27FC236}">
                <a16:creationId xmlns:a16="http://schemas.microsoft.com/office/drawing/2014/main" id="{407B39FD-F48D-633B-3B9E-E575CA0299B2}"/>
              </a:ext>
            </a:extLst>
          </p:cNvPr>
          <p:cNvSpPr txBox="1"/>
          <p:nvPr/>
        </p:nvSpPr>
        <p:spPr>
          <a:xfrm>
            <a:off x="6437610" y="3589017"/>
            <a:ext cx="1180809" cy="353943"/>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3/19</a:t>
            </a:r>
          </a:p>
        </p:txBody>
      </p:sp>
      <p:sp>
        <p:nvSpPr>
          <p:cNvPr id="21" name="TextBox 20">
            <a:extLst>
              <a:ext uri="{FF2B5EF4-FFF2-40B4-BE49-F238E27FC236}">
                <a16:creationId xmlns:a16="http://schemas.microsoft.com/office/drawing/2014/main" id="{1B6273FA-AE1A-D95C-AD0C-4C948ED38AE2}"/>
              </a:ext>
            </a:extLst>
          </p:cNvPr>
          <p:cNvSpPr txBox="1"/>
          <p:nvPr/>
        </p:nvSpPr>
        <p:spPr>
          <a:xfrm>
            <a:off x="9354578" y="3591383"/>
            <a:ext cx="1180809" cy="353943"/>
          </a:xfrm>
          <a:prstGeom prst="rect">
            <a:avLst/>
          </a:prstGeom>
          <a:solidFill>
            <a:schemeClr val="bg1"/>
          </a:solid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anose="020F0502020204030204"/>
                <a:ea typeface="+mn-ea"/>
                <a:cs typeface="+mn-cs"/>
              </a:rPr>
              <a:t>3/21</a:t>
            </a: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136CF39-A29A-8153-60BA-B98F6791D31B}"/>
              </a:ext>
            </a:extLst>
          </p:cNvPr>
          <p:cNvSpPr/>
          <p:nvPr/>
        </p:nvSpPr>
        <p:spPr>
          <a:xfrm>
            <a:off x="1235360" y="5490833"/>
            <a:ext cx="641133" cy="838032"/>
          </a:xfrm>
          <a:prstGeom prst="rect">
            <a:avLst/>
          </a:prstGeom>
          <a:solidFill>
            <a:schemeClr val="accent3">
              <a:lumMod val="20000"/>
              <a:lumOff val="80000"/>
            </a:schemeClr>
          </a:solidFill>
          <a:ln>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6CA07FC-31E0-2D5B-A8C9-01DA9991DFB4}"/>
              </a:ext>
            </a:extLst>
          </p:cNvPr>
          <p:cNvSpPr/>
          <p:nvPr/>
        </p:nvSpPr>
        <p:spPr>
          <a:xfrm>
            <a:off x="604424" y="5495993"/>
            <a:ext cx="630936" cy="832872"/>
          </a:xfrm>
          <a:prstGeom prst="rect">
            <a:avLst/>
          </a:prstGeom>
          <a:solidFill>
            <a:schemeClr val="accent6">
              <a:lumMod val="40000"/>
              <a:lumOff val="60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065629E-C99A-B4D1-A6D1-51B7D9B4115F}"/>
              </a:ext>
            </a:extLst>
          </p:cNvPr>
          <p:cNvSpPr/>
          <p:nvPr/>
        </p:nvSpPr>
        <p:spPr>
          <a:xfrm>
            <a:off x="2525061" y="5490833"/>
            <a:ext cx="630936" cy="838032"/>
          </a:xfrm>
          <a:prstGeom prst="rect">
            <a:avLst/>
          </a:prstGeom>
          <a:solidFill>
            <a:srgbClr val="EADE96"/>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8392AC51-1E95-5490-32A3-77DDE77CAAA3}"/>
              </a:ext>
            </a:extLst>
          </p:cNvPr>
          <p:cNvSpPr txBox="1"/>
          <p:nvPr/>
        </p:nvSpPr>
        <p:spPr>
          <a:xfrm>
            <a:off x="485385" y="5550940"/>
            <a:ext cx="2782216" cy="707886"/>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Workforce </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(DSPs)</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142" name="Rectangle 141">
            <a:extLst>
              <a:ext uri="{FF2B5EF4-FFF2-40B4-BE49-F238E27FC236}">
                <a16:creationId xmlns:a16="http://schemas.microsoft.com/office/drawing/2014/main" id="{04949AAF-8451-5384-043D-0CF07FA66F2B}"/>
              </a:ext>
            </a:extLst>
          </p:cNvPr>
          <p:cNvSpPr/>
          <p:nvPr/>
        </p:nvSpPr>
        <p:spPr>
          <a:xfrm>
            <a:off x="607867" y="4494077"/>
            <a:ext cx="630936" cy="851812"/>
          </a:xfrm>
          <a:prstGeom prst="rect">
            <a:avLst/>
          </a:prstGeom>
          <a:solidFill>
            <a:schemeClr val="accent6">
              <a:lumMod val="40000"/>
              <a:lumOff val="60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13FB1809-4740-A00D-C60E-19E43052A1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7493"/>
            <a:ext cx="1622612" cy="6074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53EDE83-7102-ED30-9D89-945830A25262}"/>
              </a:ext>
            </a:extLst>
          </p:cNvPr>
          <p:cNvSpPr txBox="1"/>
          <p:nvPr/>
        </p:nvSpPr>
        <p:spPr>
          <a:xfrm>
            <a:off x="5063508" y="2142108"/>
            <a:ext cx="841248" cy="35394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3/4</a:t>
            </a:r>
          </a:p>
        </p:txBody>
      </p:sp>
      <p:sp>
        <p:nvSpPr>
          <p:cNvPr id="19" name="TextBox 18">
            <a:extLst>
              <a:ext uri="{FF2B5EF4-FFF2-40B4-BE49-F238E27FC236}">
                <a16:creationId xmlns:a16="http://schemas.microsoft.com/office/drawing/2014/main" id="{947942BD-652D-AAF9-623A-0C85A81047E0}"/>
              </a:ext>
            </a:extLst>
          </p:cNvPr>
          <p:cNvSpPr txBox="1"/>
          <p:nvPr/>
        </p:nvSpPr>
        <p:spPr>
          <a:xfrm>
            <a:off x="7655520" y="4718309"/>
            <a:ext cx="906689" cy="353943"/>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3/6</a:t>
            </a:r>
          </a:p>
        </p:txBody>
      </p:sp>
      <p:sp>
        <p:nvSpPr>
          <p:cNvPr id="22" name="TextBox 21">
            <a:extLst>
              <a:ext uri="{FF2B5EF4-FFF2-40B4-BE49-F238E27FC236}">
                <a16:creationId xmlns:a16="http://schemas.microsoft.com/office/drawing/2014/main" id="{BBD5EE24-4C1B-F70C-5B36-C0406E4B7F68}"/>
              </a:ext>
            </a:extLst>
          </p:cNvPr>
          <p:cNvSpPr txBox="1"/>
          <p:nvPr/>
        </p:nvSpPr>
        <p:spPr>
          <a:xfrm>
            <a:off x="7655520" y="5707644"/>
            <a:ext cx="906689" cy="353943"/>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3/12</a:t>
            </a:r>
          </a:p>
        </p:txBody>
      </p:sp>
      <p:sp>
        <p:nvSpPr>
          <p:cNvPr id="27" name="TextBox 26">
            <a:extLst>
              <a:ext uri="{FF2B5EF4-FFF2-40B4-BE49-F238E27FC236}">
                <a16:creationId xmlns:a16="http://schemas.microsoft.com/office/drawing/2014/main" id="{68DD0984-D927-5A3A-F8F9-66429CF43A79}"/>
              </a:ext>
            </a:extLst>
          </p:cNvPr>
          <p:cNvSpPr txBox="1"/>
          <p:nvPr/>
        </p:nvSpPr>
        <p:spPr>
          <a:xfrm>
            <a:off x="3127426" y="4718309"/>
            <a:ext cx="906689" cy="353943"/>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3/14</a:t>
            </a:r>
          </a:p>
        </p:txBody>
      </p:sp>
      <p:sp>
        <p:nvSpPr>
          <p:cNvPr id="28" name="TextBox 27">
            <a:extLst>
              <a:ext uri="{FF2B5EF4-FFF2-40B4-BE49-F238E27FC236}">
                <a16:creationId xmlns:a16="http://schemas.microsoft.com/office/drawing/2014/main" id="{1B2A4DC0-2A22-253F-5EEF-719E790DDFD7}"/>
              </a:ext>
            </a:extLst>
          </p:cNvPr>
          <p:cNvSpPr txBox="1"/>
          <p:nvPr/>
        </p:nvSpPr>
        <p:spPr>
          <a:xfrm>
            <a:off x="3058693" y="5707644"/>
            <a:ext cx="906689" cy="353943"/>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3/18</a:t>
            </a:r>
          </a:p>
        </p:txBody>
      </p:sp>
      <p:cxnSp>
        <p:nvCxnSpPr>
          <p:cNvPr id="34" name="Connector: Elbow 33">
            <a:extLst>
              <a:ext uri="{FF2B5EF4-FFF2-40B4-BE49-F238E27FC236}">
                <a16:creationId xmlns:a16="http://schemas.microsoft.com/office/drawing/2014/main" id="{54B950C7-B20E-6F64-4193-ED8D2A8F8B89}"/>
              </a:ext>
            </a:extLst>
          </p:cNvPr>
          <p:cNvCxnSpPr>
            <a:cxnSpLocks/>
          </p:cNvCxnSpPr>
          <p:nvPr/>
        </p:nvCxnSpPr>
        <p:spPr>
          <a:xfrm flipV="1">
            <a:off x="334288" y="1742287"/>
            <a:ext cx="4563777" cy="2521630"/>
          </a:xfrm>
          <a:prstGeom prst="bentConnector3">
            <a:avLst>
              <a:gd name="adj1" fmla="val -9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Shape, rectangle&#10;&#10;Description automatically generated">
            <a:extLst>
              <a:ext uri="{FF2B5EF4-FFF2-40B4-BE49-F238E27FC236}">
                <a16:creationId xmlns:a16="http://schemas.microsoft.com/office/drawing/2014/main" id="{14D1D8C6-00CD-87FE-9B69-8893C11D568F}"/>
              </a:ext>
            </a:extLst>
          </p:cNvPr>
          <p:cNvPicPr>
            <a:picLocks noChangeAspect="1"/>
          </p:cNvPicPr>
          <p:nvPr/>
        </p:nvPicPr>
        <p:blipFill>
          <a:blip r:embed="rId4"/>
          <a:stretch>
            <a:fillRect/>
          </a:stretch>
        </p:blipFill>
        <p:spPr>
          <a:xfrm>
            <a:off x="4655597" y="4942872"/>
            <a:ext cx="2562225" cy="885825"/>
          </a:xfrm>
          <a:prstGeom prst="rect">
            <a:avLst/>
          </a:prstGeom>
        </p:spPr>
      </p:pic>
      <p:sp>
        <p:nvSpPr>
          <p:cNvPr id="36" name="TextBox 21">
            <a:extLst>
              <a:ext uri="{FF2B5EF4-FFF2-40B4-BE49-F238E27FC236}">
                <a16:creationId xmlns:a16="http://schemas.microsoft.com/office/drawing/2014/main" id="{408F928A-62D7-00B8-5DD4-8DCEDE3B4C68}"/>
              </a:ext>
            </a:extLst>
          </p:cNvPr>
          <p:cNvSpPr txBox="1"/>
          <p:nvPr/>
        </p:nvSpPr>
        <p:spPr>
          <a:xfrm>
            <a:off x="4568609" y="5064010"/>
            <a:ext cx="274320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Child Behavioral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Health</a:t>
            </a:r>
          </a:p>
        </p:txBody>
      </p:sp>
      <p:sp>
        <p:nvSpPr>
          <p:cNvPr id="39" name="TextBox 41">
            <a:extLst>
              <a:ext uri="{FF2B5EF4-FFF2-40B4-BE49-F238E27FC236}">
                <a16:creationId xmlns:a16="http://schemas.microsoft.com/office/drawing/2014/main" id="{DF26BE98-1041-B771-0BE4-89EA754745CB}"/>
              </a:ext>
            </a:extLst>
          </p:cNvPr>
          <p:cNvSpPr txBox="1"/>
          <p:nvPr/>
        </p:nvSpPr>
        <p:spPr>
          <a:xfrm>
            <a:off x="5524537" y="5916375"/>
            <a:ext cx="841248" cy="353943"/>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Calibri"/>
              </a:rPr>
              <a:t>3/25</a:t>
            </a:r>
          </a:p>
        </p:txBody>
      </p:sp>
      <p:pic>
        <p:nvPicPr>
          <p:cNvPr id="42" name="Picture 41">
            <a:extLst>
              <a:ext uri="{FF2B5EF4-FFF2-40B4-BE49-F238E27FC236}">
                <a16:creationId xmlns:a16="http://schemas.microsoft.com/office/drawing/2014/main" id="{948B61C6-0C76-DF85-6F77-63DC55A7819F}"/>
              </a:ext>
            </a:extLst>
          </p:cNvPr>
          <p:cNvPicPr>
            <a:picLocks noChangeAspect="1"/>
          </p:cNvPicPr>
          <p:nvPr/>
        </p:nvPicPr>
        <p:blipFill>
          <a:blip r:embed="rId5"/>
          <a:stretch>
            <a:fillRect/>
          </a:stretch>
        </p:blipFill>
        <p:spPr>
          <a:xfrm>
            <a:off x="8656219" y="1045494"/>
            <a:ext cx="3181350" cy="906881"/>
          </a:xfrm>
          <a:prstGeom prst="rect">
            <a:avLst/>
          </a:prstGeom>
        </p:spPr>
      </p:pic>
    </p:spTree>
    <p:extLst>
      <p:ext uri="{BB962C8B-B14F-4D97-AF65-F5344CB8AC3E}">
        <p14:creationId xmlns:p14="http://schemas.microsoft.com/office/powerpoint/2010/main" val="203548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3BD0F2-91E3-DA0F-E0CF-9598C8B49C41}"/>
              </a:ext>
            </a:extLst>
          </p:cNvPr>
          <p:cNvSpPr/>
          <p:nvPr/>
        </p:nvSpPr>
        <p:spPr>
          <a:xfrm>
            <a:off x="2646217" y="1122218"/>
            <a:ext cx="9227127" cy="540327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Content Placeholder 1">
            <a:extLst>
              <a:ext uri="{FF2B5EF4-FFF2-40B4-BE49-F238E27FC236}">
                <a16:creationId xmlns:a16="http://schemas.microsoft.com/office/drawing/2014/main" id="{F6E20B1C-18AE-8A2E-B65C-CBE067EAE162}"/>
              </a:ext>
            </a:extLst>
          </p:cNvPr>
          <p:cNvSpPr>
            <a:spLocks noGrp="1"/>
          </p:cNvSpPr>
          <p:nvPr>
            <p:ph sz="quarter" idx="10"/>
          </p:nvPr>
        </p:nvSpPr>
        <p:spPr>
          <a:xfrm>
            <a:off x="3108407" y="1201688"/>
            <a:ext cx="8801516" cy="5232202"/>
          </a:xfrm>
        </p:spPr>
        <p:txBody>
          <a:bodyPr vert="horz" wrap="square" lIns="0" tIns="45720" rIns="0" bIns="45720" rtlCol="0" anchor="t">
            <a:spAutoFit/>
          </a:bodyPr>
          <a:lstStyle/>
          <a:p>
            <a:pPr marL="342900" indent="-342900">
              <a:spcBef>
                <a:spcPts val="1200"/>
              </a:spcBef>
              <a:buFont typeface="Wingdings" panose="020B0604020202020204" pitchFamily="34" charset="0"/>
              <a:buChar char="ü"/>
            </a:pPr>
            <a:r>
              <a:rPr lang="en-US" sz="2400" b="0">
                <a:solidFill>
                  <a:schemeClr val="tx1"/>
                </a:solidFill>
                <a:latin typeface="Calibri"/>
                <a:cs typeface="Calibri"/>
              </a:rPr>
              <a:t>Tailored Plans are important to understand if you receive Medicaid and have:</a:t>
            </a:r>
            <a:endParaRPr lang="en-US" sz="2400">
              <a:solidFill>
                <a:schemeClr val="tx1"/>
              </a:solidFill>
              <a:latin typeface="Calibri"/>
              <a:cs typeface="Calibri"/>
            </a:endParaRPr>
          </a:p>
          <a:p>
            <a:pPr marL="1085850" lvl="2" indent="-457200">
              <a:spcBef>
                <a:spcPts val="1200"/>
              </a:spcBef>
              <a:buFont typeface="Courier New" panose="020B0604020202020204" pitchFamily="34" charset="0"/>
              <a:buChar char="o"/>
            </a:pPr>
            <a:r>
              <a:rPr lang="en-US" sz="2400" b="0">
                <a:solidFill>
                  <a:schemeClr val="tx1"/>
                </a:solidFill>
                <a:latin typeface="Calibri"/>
                <a:cs typeface="Calibri"/>
              </a:rPr>
              <a:t>Severe Mental Health issues (SMI)</a:t>
            </a:r>
          </a:p>
          <a:p>
            <a:pPr marL="1085850" lvl="2" indent="-457200">
              <a:spcBef>
                <a:spcPts val="1200"/>
              </a:spcBef>
              <a:buFont typeface="Courier New" panose="020B0604020202020204" pitchFamily="34" charset="0"/>
              <a:buChar char="o"/>
            </a:pPr>
            <a:r>
              <a:rPr lang="en-US" sz="2400" b="0">
                <a:solidFill>
                  <a:schemeClr val="tx1"/>
                </a:solidFill>
                <a:latin typeface="Calibri"/>
                <a:cs typeface="Calibri"/>
              </a:rPr>
              <a:t>Substance Use issues (SUD)</a:t>
            </a:r>
            <a:endParaRPr lang="en-US" sz="2400">
              <a:solidFill>
                <a:schemeClr val="tx1"/>
              </a:solidFill>
              <a:latin typeface="Calibri"/>
              <a:cs typeface="Calibri"/>
            </a:endParaRPr>
          </a:p>
          <a:p>
            <a:pPr marL="1085850" lvl="2" indent="-457200">
              <a:spcBef>
                <a:spcPts val="1200"/>
              </a:spcBef>
              <a:buFont typeface="Courier New" panose="020B0604020202020204" pitchFamily="34" charset="0"/>
              <a:buChar char="o"/>
            </a:pPr>
            <a:r>
              <a:rPr lang="en-US" sz="2400" b="0">
                <a:solidFill>
                  <a:schemeClr val="tx1"/>
                </a:solidFill>
                <a:latin typeface="Calibri"/>
                <a:cs typeface="Calibri"/>
              </a:rPr>
              <a:t>Intellectual or Developmental Disability (I/DD)</a:t>
            </a:r>
            <a:endParaRPr lang="en-US" sz="2400">
              <a:solidFill>
                <a:schemeClr val="tx1"/>
              </a:solidFill>
              <a:latin typeface="Calibri"/>
              <a:cs typeface="Calibri"/>
            </a:endParaRPr>
          </a:p>
          <a:p>
            <a:pPr marL="1085850" lvl="2" indent="-457200">
              <a:spcBef>
                <a:spcPts val="1200"/>
              </a:spcBef>
              <a:buFont typeface="Courier New" panose="020B0604020202020204" pitchFamily="34" charset="0"/>
              <a:buChar char="o"/>
            </a:pPr>
            <a:r>
              <a:rPr lang="en-US" sz="2400" b="0">
                <a:solidFill>
                  <a:schemeClr val="tx1"/>
                </a:solidFill>
                <a:latin typeface="Calibri"/>
                <a:cs typeface="Calibri"/>
              </a:rPr>
              <a:t>Traumatic brain injury (TBI)</a:t>
            </a:r>
            <a:endParaRPr lang="en-US" sz="2400">
              <a:solidFill>
                <a:schemeClr val="tx1"/>
              </a:solidFill>
              <a:latin typeface="Calibri"/>
              <a:cs typeface="Calibri"/>
            </a:endParaRPr>
          </a:p>
          <a:p>
            <a:pPr marL="342900" indent="-342900">
              <a:spcBef>
                <a:spcPts val="1200"/>
              </a:spcBef>
              <a:buFont typeface="Wingdings" panose="020B0604020202020204" pitchFamily="34" charset="0"/>
              <a:buChar char="ü"/>
            </a:pPr>
            <a:r>
              <a:rPr lang="en-US" sz="2400" b="0">
                <a:solidFill>
                  <a:schemeClr val="tx1"/>
                </a:solidFill>
                <a:latin typeface="Calibri"/>
                <a:cs typeface="Calibri"/>
              </a:rPr>
              <a:t>Tailored Plans have been delayed several times to give more time for health care providers to join. </a:t>
            </a:r>
            <a:endParaRPr lang="en-US" sz="2400">
              <a:solidFill>
                <a:schemeClr val="tx1"/>
              </a:solidFill>
              <a:latin typeface="Calibri"/>
              <a:cs typeface="Calibri"/>
            </a:endParaRPr>
          </a:p>
          <a:p>
            <a:pPr marL="342900" indent="-342900">
              <a:spcBef>
                <a:spcPts val="1200"/>
              </a:spcBef>
              <a:buFont typeface="Wingdings" panose="020B0604020202020204" pitchFamily="34" charset="0"/>
              <a:buChar char="ü"/>
            </a:pPr>
            <a:r>
              <a:rPr lang="en-US" sz="2400" b="0">
                <a:solidFill>
                  <a:schemeClr val="tx1"/>
                </a:solidFill>
                <a:latin typeface="Calibri"/>
                <a:cs typeface="Calibri"/>
              </a:rPr>
              <a:t>But the transition is mandated to happen on </a:t>
            </a:r>
            <a:r>
              <a:rPr lang="en-US" sz="2400">
                <a:solidFill>
                  <a:schemeClr val="tx1"/>
                </a:solidFill>
                <a:latin typeface="Calibri"/>
                <a:cs typeface="Calibri"/>
              </a:rPr>
              <a:t>July 1st.</a:t>
            </a:r>
          </a:p>
          <a:p>
            <a:pPr marL="342900" indent="-342900">
              <a:spcBef>
                <a:spcPts val="1200"/>
              </a:spcBef>
              <a:buFont typeface="Wingdings" panose="020B0604020202020204" pitchFamily="34" charset="0"/>
              <a:buChar char="ü"/>
            </a:pPr>
            <a:r>
              <a:rPr lang="en-US" sz="2400" b="0">
                <a:solidFill>
                  <a:schemeClr val="tx1"/>
                </a:solidFill>
                <a:latin typeface="Calibri"/>
                <a:cs typeface="Calibri"/>
              </a:rPr>
              <a:t>Learn how to prepare during the Choice Period (April 15 – May 15) to select your Primary Care Provider (PCP).</a:t>
            </a:r>
          </a:p>
        </p:txBody>
      </p:sp>
      <p:pic>
        <p:nvPicPr>
          <p:cNvPr id="5" name="Graphic 4" descr="Magnifying glass with solid fill">
            <a:extLst>
              <a:ext uri="{FF2B5EF4-FFF2-40B4-BE49-F238E27FC236}">
                <a16:creationId xmlns:a16="http://schemas.microsoft.com/office/drawing/2014/main" id="{D917715D-593B-C3DE-84C4-717A13ED5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8872" y="-41347"/>
            <a:ext cx="1045368" cy="1033462"/>
          </a:xfrm>
          <a:prstGeom prst="rect">
            <a:avLst/>
          </a:prstGeom>
        </p:spPr>
      </p:pic>
      <p:sp>
        <p:nvSpPr>
          <p:cNvPr id="8" name="Rectangle: Rounded Corners 7">
            <a:extLst>
              <a:ext uri="{FF2B5EF4-FFF2-40B4-BE49-F238E27FC236}">
                <a16:creationId xmlns:a16="http://schemas.microsoft.com/office/drawing/2014/main" id="{F96D3ED2-C753-1D2D-9AA1-692F4E79F6A1}"/>
              </a:ext>
            </a:extLst>
          </p:cNvPr>
          <p:cNvSpPr/>
          <p:nvPr/>
        </p:nvSpPr>
        <p:spPr>
          <a:xfrm>
            <a:off x="290840" y="6247236"/>
            <a:ext cx="1558900" cy="5235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Picture 9">
            <a:extLst>
              <a:ext uri="{FF2B5EF4-FFF2-40B4-BE49-F238E27FC236}">
                <a16:creationId xmlns:a16="http://schemas.microsoft.com/office/drawing/2014/main" id="{D20FDAC0-AA05-8D5C-D747-9C6336202F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285" y="6186492"/>
            <a:ext cx="1339457" cy="5025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EB03173-ED0D-3125-A399-7CB09A52B9BD}"/>
              </a:ext>
            </a:extLst>
          </p:cNvPr>
          <p:cNvSpPr txBox="1"/>
          <p:nvPr/>
        </p:nvSpPr>
        <p:spPr>
          <a:xfrm>
            <a:off x="187286" y="2826857"/>
            <a:ext cx="216756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3B70"/>
                </a:solidFill>
                <a:effectLst/>
                <a:uLnTx/>
                <a:uFillTx/>
                <a:latin typeface="Calibri" panose="020F0502020204030204" pitchFamily="34" charset="0"/>
                <a:ea typeface="+mn-ea"/>
                <a:cs typeface="Calibri" panose="020F0502020204030204" pitchFamily="34" charset="0"/>
              </a:rPr>
              <a:t>Why it is important to attend:</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7" name="TextBox 6">
            <a:extLst>
              <a:ext uri="{FF2B5EF4-FFF2-40B4-BE49-F238E27FC236}">
                <a16:creationId xmlns:a16="http://schemas.microsoft.com/office/drawing/2014/main" id="{97DAB136-8690-204C-094E-E30C3386219D}"/>
              </a:ext>
            </a:extLst>
          </p:cNvPr>
          <p:cNvSpPr txBox="1"/>
          <p:nvPr/>
        </p:nvSpPr>
        <p:spPr>
          <a:xfrm>
            <a:off x="297873" y="166254"/>
            <a:ext cx="103424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April’s Side by Side topic will be</a:t>
            </a:r>
            <a:r>
              <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Tailored Plans!​</a:t>
            </a:r>
          </a:p>
        </p:txBody>
      </p:sp>
    </p:spTree>
    <p:extLst>
      <p:ext uri="{BB962C8B-B14F-4D97-AF65-F5344CB8AC3E}">
        <p14:creationId xmlns:p14="http://schemas.microsoft.com/office/powerpoint/2010/main" val="93994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0175-81A6-9A7F-1D41-7175E17E9CE7}"/>
              </a:ext>
            </a:extLst>
          </p:cNvPr>
          <p:cNvSpPr>
            <a:spLocks noGrp="1"/>
          </p:cNvSpPr>
          <p:nvPr>
            <p:ph type="title"/>
          </p:nvPr>
        </p:nvSpPr>
        <p:spPr>
          <a:xfrm>
            <a:off x="731520" y="430021"/>
            <a:ext cx="10624397" cy="548640"/>
          </a:xfrm>
        </p:spPr>
        <p:txBody>
          <a:bodyPr/>
          <a:lstStyle/>
          <a:p>
            <a:r>
              <a:rPr lang="en-US">
                <a:latin typeface="+mn-lt"/>
                <a:cs typeface="Arial"/>
              </a:rPr>
              <a:t>Brain Injury Awareness Month</a:t>
            </a:r>
            <a:endParaRPr lang="en-US">
              <a:latin typeface="+mn-lt"/>
            </a:endParaRPr>
          </a:p>
        </p:txBody>
      </p:sp>
      <p:sp>
        <p:nvSpPr>
          <p:cNvPr id="3" name="Content Placeholder 2">
            <a:extLst>
              <a:ext uri="{FF2B5EF4-FFF2-40B4-BE49-F238E27FC236}">
                <a16:creationId xmlns:a16="http://schemas.microsoft.com/office/drawing/2014/main" id="{FF4629A4-3424-86C9-CF7A-9EB5C80A8918}"/>
              </a:ext>
            </a:extLst>
          </p:cNvPr>
          <p:cNvSpPr>
            <a:spLocks noGrp="1"/>
          </p:cNvSpPr>
          <p:nvPr>
            <p:ph sz="quarter" idx="14"/>
          </p:nvPr>
        </p:nvSpPr>
        <p:spPr>
          <a:xfrm>
            <a:off x="731520" y="1999602"/>
            <a:ext cx="10924772" cy="4188761"/>
          </a:xfrm>
        </p:spPr>
        <p:txBody>
          <a:bodyPr vert="horz" lIns="91440" tIns="45720" rIns="91440" bIns="45720" rtlCol="0" anchor="t">
            <a:noAutofit/>
          </a:bodyPr>
          <a:lstStyle/>
          <a:p>
            <a:pPr marL="285750" indent="-285750" algn="l">
              <a:buFont typeface="Arial" panose="020B0604020202020204" pitchFamily="34" charset="0"/>
              <a:buChar char="•"/>
            </a:pPr>
            <a:r>
              <a:rPr lang="en-US" sz="2000" b="0">
                <a:latin typeface="+mn-lt"/>
                <a:cs typeface="Calibri"/>
              </a:rPr>
              <a:t>An estimated </a:t>
            </a:r>
            <a:r>
              <a:rPr lang="en-US" sz="2000" u="sng">
                <a:solidFill>
                  <a:schemeClr val="accent1"/>
                </a:solidFill>
                <a:latin typeface="+mn-lt"/>
                <a:cs typeface="Calibri"/>
              </a:rPr>
              <a:t>2.8 million</a:t>
            </a:r>
            <a:r>
              <a:rPr lang="en-US" sz="2000">
                <a:solidFill>
                  <a:schemeClr val="accent1"/>
                </a:solidFill>
                <a:latin typeface="+mn-lt"/>
                <a:cs typeface="Calibri"/>
              </a:rPr>
              <a:t> </a:t>
            </a:r>
            <a:r>
              <a:rPr lang="en-US" sz="2000" b="0">
                <a:latin typeface="+mn-lt"/>
                <a:cs typeface="Calibri"/>
              </a:rPr>
              <a:t>Americans sustain a Traumatic Brain Injury (TBI) every year, with over 80,000 of those occurring in NC annually, according to the Center for Disease Control (CDC). </a:t>
            </a:r>
          </a:p>
          <a:p>
            <a:pPr marL="285750" indent="-285750" algn="l">
              <a:buFont typeface="Arial" panose="020B0604020202020204" pitchFamily="34" charset="0"/>
              <a:buChar char="•"/>
            </a:pPr>
            <a:r>
              <a:rPr lang="en-US" sz="2000" b="0">
                <a:latin typeface="+mn-lt"/>
                <a:cs typeface="Calibri"/>
              </a:rPr>
              <a:t>In SFY 2019, </a:t>
            </a:r>
            <a:r>
              <a:rPr lang="en-US" sz="2000" u="sng">
                <a:solidFill>
                  <a:schemeClr val="accent1"/>
                </a:solidFill>
                <a:latin typeface="+mn-lt"/>
                <a:cs typeface="Calibri"/>
              </a:rPr>
              <a:t>41,398</a:t>
            </a:r>
            <a:r>
              <a:rPr lang="en-US" sz="2000" b="0">
                <a:latin typeface="+mn-lt"/>
                <a:cs typeface="Calibri"/>
              </a:rPr>
              <a:t> individuals with a TBI diagnosis received behavioral health services in NC. </a:t>
            </a:r>
          </a:p>
          <a:p>
            <a:pPr marL="285750" indent="-285750" algn="l">
              <a:buFont typeface="Arial" panose="020B0604020202020204" pitchFamily="34" charset="0"/>
              <a:buChar char="•"/>
            </a:pPr>
            <a:r>
              <a:rPr lang="en-US" sz="2000" b="0">
                <a:latin typeface="+mn-lt"/>
                <a:cs typeface="Calibri"/>
              </a:rPr>
              <a:t>With active statewide screening efforts, many more NC residents who are undiagnosed are being identified. </a:t>
            </a:r>
            <a:endParaRPr lang="en-US" sz="2000" b="0">
              <a:latin typeface="+mn-lt"/>
              <a:cs typeface="Arial"/>
            </a:endParaRPr>
          </a:p>
          <a:p>
            <a:pPr marL="285750" indent="-285750" algn="l">
              <a:buFont typeface="Arial" panose="020B0604020202020204" pitchFamily="34" charset="0"/>
              <a:buChar char="•"/>
            </a:pPr>
            <a:r>
              <a:rPr lang="en-US" sz="2000" b="0">
                <a:latin typeface="+mn-lt"/>
                <a:cs typeface="Arial"/>
              </a:rPr>
              <a:t>NC DHHS has recently received authority to </a:t>
            </a:r>
          </a:p>
          <a:p>
            <a:pPr marL="971550" lvl="1" indent="-285750"/>
            <a:r>
              <a:rPr lang="en-US" sz="2000">
                <a:latin typeface="+mn-lt"/>
                <a:cs typeface="Arial"/>
              </a:rPr>
              <a:t>expand the </a:t>
            </a:r>
            <a:r>
              <a:rPr lang="en-US" sz="2000" b="1" u="sng">
                <a:solidFill>
                  <a:schemeClr val="accent1"/>
                </a:solidFill>
                <a:latin typeface="+mn-lt"/>
                <a:cs typeface="Arial"/>
              </a:rPr>
              <a:t>TBI Waiver </a:t>
            </a:r>
            <a:r>
              <a:rPr lang="en-US" sz="2000">
                <a:latin typeface="+mn-lt"/>
                <a:cs typeface="Arial"/>
              </a:rPr>
              <a:t>statewide</a:t>
            </a:r>
            <a:endParaRPr lang="en-US" sz="2000">
              <a:cs typeface="Arial"/>
            </a:endParaRPr>
          </a:p>
          <a:p>
            <a:pPr marL="971550" lvl="1" indent="-285750"/>
            <a:r>
              <a:rPr lang="en-US" sz="2000" b="0">
                <a:latin typeface="+mn-lt"/>
                <a:cs typeface="Arial"/>
              </a:rPr>
              <a:t>offer </a:t>
            </a:r>
            <a:r>
              <a:rPr lang="en-US" sz="2000" b="1" u="sng">
                <a:solidFill>
                  <a:schemeClr val="accent1"/>
                </a:solidFill>
                <a:latin typeface="+mn-lt"/>
                <a:cs typeface="Arial"/>
              </a:rPr>
              <a:t>1915(i)</a:t>
            </a:r>
            <a:r>
              <a:rPr lang="en-US" sz="2000" b="0">
                <a:latin typeface="+mn-lt"/>
                <a:cs typeface="Arial"/>
              </a:rPr>
              <a:t> services to adults living with TBI</a:t>
            </a:r>
          </a:p>
          <a:p>
            <a:pPr marL="971550" lvl="1" indent="-285750"/>
            <a:r>
              <a:rPr lang="en-US" sz="2000" b="0">
                <a:latin typeface="+mn-lt"/>
                <a:cs typeface="Arial"/>
              </a:rPr>
              <a:t>expand the </a:t>
            </a:r>
            <a:r>
              <a:rPr lang="en-US" sz="2000" b="1" u="sng">
                <a:solidFill>
                  <a:schemeClr val="accent1"/>
                </a:solidFill>
                <a:latin typeface="+mn-lt"/>
                <a:cs typeface="Arial"/>
              </a:rPr>
              <a:t>Justice Re-entry and Reintegration Program </a:t>
            </a:r>
          </a:p>
          <a:p>
            <a:pPr marL="971550" lvl="1" indent="-285750"/>
            <a:r>
              <a:rPr lang="en-US" sz="2000" b="0">
                <a:latin typeface="+mn-lt"/>
                <a:cs typeface="Arial"/>
              </a:rPr>
              <a:t>support the </a:t>
            </a:r>
            <a:r>
              <a:rPr lang="en-US" sz="2000" b="1" u="sng">
                <a:solidFill>
                  <a:schemeClr val="accent1"/>
                </a:solidFill>
                <a:latin typeface="+mn-lt"/>
                <a:cs typeface="Arial"/>
              </a:rPr>
              <a:t>TBI state funds program </a:t>
            </a:r>
            <a:r>
              <a:rPr lang="en-US" sz="2000" b="0">
                <a:latin typeface="+mn-lt"/>
                <a:cs typeface="Arial"/>
              </a:rPr>
              <a:t>statewide   </a:t>
            </a:r>
          </a:p>
          <a:p>
            <a:pPr marL="285750" indent="-285750" algn="l">
              <a:buFont typeface="Arial" panose="020B0604020202020204" pitchFamily="34" charset="0"/>
              <a:buChar char="•"/>
            </a:pPr>
            <a:r>
              <a:rPr lang="en-US" sz="2000" b="0">
                <a:latin typeface="+mn-lt"/>
                <a:cs typeface="Arial"/>
              </a:rPr>
              <a:t>The Brain Injury Association of NC (BIANC) is the only statewide advocacy organization for the brain injury community. For information regarding awareness and education events this month and ongoing, please visit the BIANC website at  </a:t>
            </a:r>
            <a:r>
              <a:rPr lang="en-US" sz="2000" b="0">
                <a:latin typeface="+mn-lt"/>
                <a:cs typeface="Arial"/>
                <a:hlinkClick r:id="rId2"/>
              </a:rPr>
              <a:t>www.bianc.net</a:t>
            </a:r>
            <a:r>
              <a:rPr lang="en-US" sz="2000" b="0">
                <a:latin typeface="+mn-lt"/>
                <a:cs typeface="Arial"/>
              </a:rPr>
              <a:t>    </a:t>
            </a:r>
            <a:endParaRPr lang="en-US" sz="2000" b="0">
              <a:latin typeface="+mn-lt"/>
            </a:endParaRPr>
          </a:p>
          <a:p>
            <a:pPr marL="342900" indent="-342900" algn="l">
              <a:buChar char="•"/>
            </a:pPr>
            <a:endParaRPr lang="en-US" sz="2000" b="0">
              <a:latin typeface="+mn-lt"/>
            </a:endParaRPr>
          </a:p>
          <a:p>
            <a:pPr marL="342900" indent="-342900" algn="l">
              <a:buChar char="•"/>
            </a:pPr>
            <a:endParaRPr lang="en-US" sz="2000" b="0">
              <a:latin typeface="+mn-lt"/>
              <a:cs typeface="Arial"/>
            </a:endParaRPr>
          </a:p>
          <a:p>
            <a:pPr marL="342900" indent="-342900" algn="l">
              <a:buChar char="•"/>
            </a:pPr>
            <a:endParaRPr lang="en-US" sz="2000" b="0">
              <a:latin typeface="+mn-lt"/>
              <a:cs typeface="Arial"/>
            </a:endParaRPr>
          </a:p>
          <a:p>
            <a:pPr marL="342900" indent="-342900" algn="l">
              <a:buChar char="•"/>
            </a:pPr>
            <a:endParaRPr lang="en-US" sz="2000" b="0">
              <a:latin typeface="+mn-lt"/>
              <a:cs typeface="Calibri"/>
            </a:endParaRPr>
          </a:p>
          <a:p>
            <a:pPr marL="342900" indent="-342900" algn="l">
              <a:buChar char="•"/>
            </a:pPr>
            <a:endParaRPr lang="en-US" sz="2000" b="0">
              <a:latin typeface="+mn-lt"/>
              <a:cs typeface="Calibri"/>
            </a:endParaRPr>
          </a:p>
          <a:p>
            <a:pPr marL="342900" indent="-342900" algn="l">
              <a:buChar char="•"/>
            </a:pPr>
            <a:endParaRPr lang="en-US" sz="2000" b="0">
              <a:latin typeface="+mn-lt"/>
              <a:cs typeface="Calibri"/>
            </a:endParaRPr>
          </a:p>
          <a:p>
            <a:pPr marL="342900" indent="-342900" algn="l">
              <a:buChar char="•"/>
            </a:pPr>
            <a:endParaRPr lang="en-US" sz="2000" b="0">
              <a:latin typeface="+mn-lt"/>
              <a:cs typeface="Calibri"/>
            </a:endParaRPr>
          </a:p>
        </p:txBody>
      </p:sp>
      <p:sp>
        <p:nvSpPr>
          <p:cNvPr id="5" name="TextBox 4">
            <a:extLst>
              <a:ext uri="{FF2B5EF4-FFF2-40B4-BE49-F238E27FC236}">
                <a16:creationId xmlns:a16="http://schemas.microsoft.com/office/drawing/2014/main" id="{2B11A8A2-126B-632D-02BA-FC6961599328}"/>
              </a:ext>
            </a:extLst>
          </p:cNvPr>
          <p:cNvSpPr txBox="1"/>
          <p:nvPr/>
        </p:nvSpPr>
        <p:spPr>
          <a:xfrm>
            <a:off x="731520" y="1103531"/>
            <a:ext cx="10924771" cy="646331"/>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Arial"/>
              </a:rPr>
              <a:t>Brain Injury Awareness Month is an opportunity to raise awareness about this "silent epidemic" while also highlighting the increasing availability of services and supports for individuals living with brain injury in NC.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018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0175-81A6-9A7F-1D41-7175E17E9CE7}"/>
              </a:ext>
            </a:extLst>
          </p:cNvPr>
          <p:cNvSpPr>
            <a:spLocks noGrp="1"/>
          </p:cNvSpPr>
          <p:nvPr>
            <p:ph type="title"/>
          </p:nvPr>
        </p:nvSpPr>
        <p:spPr>
          <a:xfrm>
            <a:off x="601069" y="457200"/>
            <a:ext cx="10624397" cy="548640"/>
          </a:xfrm>
        </p:spPr>
        <p:txBody>
          <a:bodyPr/>
          <a:lstStyle/>
          <a:p>
            <a:r>
              <a:rPr lang="en-US">
                <a:latin typeface="+mn-lt"/>
                <a:cs typeface="Arial"/>
              </a:rPr>
              <a:t>Intellectual and Developmental Disabilities Awareness Month</a:t>
            </a:r>
            <a:endParaRPr lang="en-US">
              <a:latin typeface="+mn-lt"/>
            </a:endParaRPr>
          </a:p>
        </p:txBody>
      </p:sp>
      <p:sp>
        <p:nvSpPr>
          <p:cNvPr id="3" name="Content Placeholder 2">
            <a:extLst>
              <a:ext uri="{FF2B5EF4-FFF2-40B4-BE49-F238E27FC236}">
                <a16:creationId xmlns:a16="http://schemas.microsoft.com/office/drawing/2014/main" id="{FF4629A4-3424-86C9-CF7A-9EB5C80A8918}"/>
              </a:ext>
            </a:extLst>
          </p:cNvPr>
          <p:cNvSpPr>
            <a:spLocks noGrp="1"/>
          </p:cNvSpPr>
          <p:nvPr>
            <p:ph sz="quarter" idx="14"/>
          </p:nvPr>
        </p:nvSpPr>
        <p:spPr>
          <a:xfrm>
            <a:off x="601070" y="1879125"/>
            <a:ext cx="5864386" cy="4521675"/>
          </a:xfrm>
        </p:spPr>
        <p:txBody>
          <a:bodyPr vert="horz" lIns="91440" tIns="45720" rIns="91440" bIns="45720" rtlCol="0" anchor="t">
            <a:noAutofit/>
          </a:bodyPr>
          <a:lstStyle/>
          <a:p>
            <a:pPr marL="285750" indent="-285750" algn="l">
              <a:buFont typeface="Arial" panose="020B0604020202020204" pitchFamily="34" charset="0"/>
              <a:buChar char="•"/>
            </a:pPr>
            <a:r>
              <a:rPr lang="en-US" sz="1700">
                <a:solidFill>
                  <a:schemeClr val="accent1"/>
                </a:solidFill>
                <a:latin typeface="+mn-lt"/>
                <a:cs typeface="Arial"/>
              </a:rPr>
              <a:t>Intellectual and developmental disabilities </a:t>
            </a:r>
            <a:r>
              <a:rPr lang="en-US" sz="1700" b="0">
                <a:latin typeface="+mn-lt"/>
                <a:cs typeface="Arial"/>
              </a:rPr>
              <a:t>are </a:t>
            </a:r>
          </a:p>
          <a:p>
            <a:pPr marL="971550" lvl="1" indent="-285750"/>
            <a:r>
              <a:rPr lang="en-US" sz="1700" b="0">
                <a:cs typeface="Arial"/>
              </a:rPr>
              <a:t>Chronic</a:t>
            </a:r>
          </a:p>
          <a:p>
            <a:pPr marL="971550" lvl="1" indent="-285750"/>
            <a:r>
              <a:rPr lang="en-US" sz="1700" b="0">
                <a:cs typeface="Arial"/>
              </a:rPr>
              <a:t>begin at birth or before the age of 22</a:t>
            </a:r>
          </a:p>
          <a:p>
            <a:pPr marL="971550" lvl="1" indent="-285750"/>
            <a:r>
              <a:rPr lang="en-US" sz="1700" b="0">
                <a:cs typeface="Arial"/>
              </a:rPr>
              <a:t>adversely affect a person’s functioning and daily living</a:t>
            </a:r>
            <a:endParaRPr lang="en-US" sz="1700"/>
          </a:p>
          <a:p>
            <a:pPr marL="285750" indent="-285750" algn="l">
              <a:buFont typeface="Arial" panose="020B0604020202020204" pitchFamily="34" charset="0"/>
              <a:buChar char="•"/>
            </a:pPr>
            <a:r>
              <a:rPr lang="en-US" sz="1700" b="0">
                <a:latin typeface="+mn-lt"/>
                <a:cs typeface="Arial"/>
              </a:rPr>
              <a:t>Common developmental disabilities include </a:t>
            </a:r>
            <a:r>
              <a:rPr lang="en-US" sz="1700">
                <a:solidFill>
                  <a:schemeClr val="accent1"/>
                </a:solidFill>
                <a:latin typeface="+mn-lt"/>
                <a:cs typeface="Arial"/>
              </a:rPr>
              <a:t>Cerebral Palsy </a:t>
            </a:r>
            <a:r>
              <a:rPr lang="en-US" sz="1700" b="0">
                <a:latin typeface="+mn-lt"/>
                <a:cs typeface="Arial"/>
              </a:rPr>
              <a:t>(CP), </a:t>
            </a:r>
            <a:r>
              <a:rPr lang="en-US" sz="1700">
                <a:solidFill>
                  <a:schemeClr val="accent1"/>
                </a:solidFill>
                <a:latin typeface="+mn-lt"/>
                <a:cs typeface="Arial"/>
              </a:rPr>
              <a:t>Autism Spectrum Disorder</a:t>
            </a:r>
            <a:r>
              <a:rPr lang="en-US" sz="1700" b="0">
                <a:latin typeface="+mn-lt"/>
                <a:cs typeface="Arial"/>
              </a:rPr>
              <a:t> (ASD), &amp; </a:t>
            </a:r>
            <a:r>
              <a:rPr lang="en-US" sz="1700">
                <a:solidFill>
                  <a:schemeClr val="accent1"/>
                </a:solidFill>
                <a:latin typeface="+mn-lt"/>
                <a:cs typeface="Arial"/>
              </a:rPr>
              <a:t>Down Syndrome</a:t>
            </a:r>
          </a:p>
          <a:p>
            <a:pPr marL="285750" indent="-285750" algn="l">
              <a:buFont typeface="Arial" panose="020B0604020202020204" pitchFamily="34" charset="0"/>
              <a:buChar char="•"/>
            </a:pPr>
            <a:r>
              <a:rPr lang="en-US" sz="1700" b="0">
                <a:latin typeface="+mn-lt"/>
                <a:cs typeface="Arial"/>
              </a:rPr>
              <a:t>There are nearly </a:t>
            </a:r>
            <a:r>
              <a:rPr lang="en-US" sz="1700">
                <a:solidFill>
                  <a:schemeClr val="accent1"/>
                </a:solidFill>
                <a:latin typeface="+mn-lt"/>
                <a:cs typeface="Arial"/>
              </a:rPr>
              <a:t>200,000</a:t>
            </a:r>
            <a:r>
              <a:rPr lang="en-US" sz="1700" b="0">
                <a:latin typeface="+mn-lt"/>
                <a:cs typeface="Arial"/>
              </a:rPr>
              <a:t> persons diagnosed with I/DD in NC</a:t>
            </a:r>
            <a:endParaRPr lang="en-US" sz="1700" b="0">
              <a:latin typeface="+mn-lt"/>
            </a:endParaRPr>
          </a:p>
          <a:p>
            <a:pPr marL="971550" lvl="1" indent="-285750"/>
            <a:r>
              <a:rPr lang="en-US" sz="1700" b="1">
                <a:solidFill>
                  <a:schemeClr val="accent1"/>
                </a:solidFill>
                <a:cs typeface="Arial"/>
              </a:rPr>
              <a:t>7% of children </a:t>
            </a:r>
            <a:r>
              <a:rPr lang="en-US" sz="1700" b="0">
                <a:cs typeface="Arial"/>
              </a:rPr>
              <a:t>ages 0-17 are diagnosed with an I/DD</a:t>
            </a:r>
            <a:endParaRPr lang="en-US" sz="1700" b="0"/>
          </a:p>
          <a:p>
            <a:pPr marL="285750" indent="-285750" algn="l">
              <a:buFont typeface="Arial" panose="020B0604020202020204" pitchFamily="34" charset="0"/>
              <a:buChar char="•"/>
            </a:pPr>
            <a:r>
              <a:rPr lang="en-US" sz="1700" b="0">
                <a:latin typeface="+mn-lt"/>
                <a:cs typeface="Arial"/>
              </a:rPr>
              <a:t>NC DHHS is currently working on </a:t>
            </a:r>
            <a:r>
              <a:rPr lang="en-US" sz="1700">
                <a:solidFill>
                  <a:schemeClr val="accent1"/>
                </a:solidFill>
                <a:latin typeface="+mn-lt"/>
                <a:cs typeface="Arial"/>
              </a:rPr>
              <a:t>initiatives</a:t>
            </a:r>
            <a:r>
              <a:rPr lang="en-US" sz="1700" b="0">
                <a:latin typeface="+mn-lt"/>
                <a:cs typeface="Arial"/>
              </a:rPr>
              <a:t> to:</a:t>
            </a:r>
          </a:p>
          <a:p>
            <a:pPr lvl="1"/>
            <a:r>
              <a:rPr lang="en-US" sz="1700">
                <a:cs typeface="Calibri"/>
              </a:rPr>
              <a:t>Improve access to Home &amp; Community Based Services</a:t>
            </a:r>
          </a:p>
          <a:p>
            <a:pPr lvl="1"/>
            <a:r>
              <a:rPr lang="en-US" sz="1700">
                <a:cs typeface="Calibri"/>
              </a:rPr>
              <a:t>Improve transition outcomes after incarceration for persons with I/DD</a:t>
            </a:r>
          </a:p>
          <a:p>
            <a:pPr lvl="1"/>
            <a:r>
              <a:rPr lang="en-US" sz="1700">
                <a:cs typeface="Calibri"/>
              </a:rPr>
              <a:t>Strengthen the DSP workforce</a:t>
            </a:r>
          </a:p>
          <a:p>
            <a:pPr lvl="1"/>
            <a:r>
              <a:rPr lang="en-US" sz="1700">
                <a:cs typeface="Calibri"/>
              </a:rPr>
              <a:t>Promote Competitive Integrated Employment (CIE) opportunities for persons with I/DD</a:t>
            </a:r>
          </a:p>
          <a:p>
            <a:endParaRPr lang="en-US" sz="1700"/>
          </a:p>
          <a:p>
            <a:pPr indent="0">
              <a:buNone/>
            </a:pPr>
            <a:endParaRPr lang="en-US" sz="1700" b="0"/>
          </a:p>
        </p:txBody>
      </p:sp>
      <p:sp>
        <p:nvSpPr>
          <p:cNvPr id="5" name="TextBox 4">
            <a:extLst>
              <a:ext uri="{FF2B5EF4-FFF2-40B4-BE49-F238E27FC236}">
                <a16:creationId xmlns:a16="http://schemas.microsoft.com/office/drawing/2014/main" id="{B29E05B8-2E05-956D-11AB-E4E62C417F16}"/>
              </a:ext>
            </a:extLst>
          </p:cNvPr>
          <p:cNvSpPr txBox="1"/>
          <p:nvPr/>
        </p:nvSpPr>
        <p:spPr>
          <a:xfrm>
            <a:off x="601069" y="1050025"/>
            <a:ext cx="11242676" cy="646331"/>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rPr>
              <a:t>Intellectual and Developmental Disabilities (I/DD) Awareness Month brings awareness to our communities about the value, needs, and ongoing contributions of persons with an I/DD diagnosis.</a:t>
            </a:r>
          </a:p>
        </p:txBody>
      </p:sp>
      <p:sp>
        <p:nvSpPr>
          <p:cNvPr id="8" name="TextBox 7">
            <a:extLst>
              <a:ext uri="{FF2B5EF4-FFF2-40B4-BE49-F238E27FC236}">
                <a16:creationId xmlns:a16="http://schemas.microsoft.com/office/drawing/2014/main" id="{E44DB160-E691-BF4B-F1C2-6C650C060719}"/>
              </a:ext>
            </a:extLst>
          </p:cNvPr>
          <p:cNvSpPr txBox="1"/>
          <p:nvPr/>
        </p:nvSpPr>
        <p:spPr>
          <a:xfrm>
            <a:off x="7449954" y="2463674"/>
            <a:ext cx="4227899" cy="427809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a:hlinkClick r:id="rId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Arial"/>
              </a:rPr>
              <a:t>In the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Arial"/>
                <a:hlinkClick r:id="rId3"/>
              </a:rPr>
              <a:t>IDD Awareness Month Lunch and Learn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Arial"/>
              </a:rPr>
              <a:t> on </a:t>
            </a:r>
            <a:r>
              <a:rPr kumimoji="0" lang="en-US" sz="1600" b="1" i="0" u="none" strike="noStrike" kern="1200" cap="none" spc="0" normalizeH="0" baseline="0" noProof="0">
                <a:ln>
                  <a:noFill/>
                </a:ln>
                <a:solidFill>
                  <a:srgbClr val="4A66AC"/>
                </a:solidFill>
                <a:effectLst/>
                <a:uLnTx/>
                <a:uFillTx/>
                <a:latin typeface="Calibri" panose="020F0502020204030204"/>
                <a:ea typeface="+mn-ea"/>
                <a:cs typeface="Arial"/>
              </a:rPr>
              <a:t>March 13th</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Arial"/>
              </a:rPr>
              <a:t>, we will partner with the Office of Diversity, Equity, and Inclusion and the NC Council on Developmental Disabilities to present</a:t>
            </a:r>
            <a:r>
              <a:rPr kumimoji="0" lang="en-US" sz="1600" b="0" i="0" u="none" strike="noStrike" kern="1200" cap="none" spc="0" normalizeH="0" baseline="0" noProof="0">
                <a:ln>
                  <a:noFill/>
                </a:ln>
                <a:solidFill>
                  <a:srgbClr val="000000"/>
                </a:solidFill>
                <a:effectLst/>
                <a:uLnTx/>
                <a:uFillTx/>
                <a:latin typeface="Calibri"/>
                <a:ea typeface="Calibri"/>
                <a:cs typeface="Arial"/>
              </a:rPr>
              <a:t> </a:t>
            </a:r>
            <a:r>
              <a:rPr kumimoji="0" lang="en-US" sz="1600" b="0" i="0" u="none" strike="noStrike" kern="1200" cap="none" spc="0" normalizeH="0" baseline="0" noProof="0">
                <a:ln>
                  <a:noFill/>
                </a:ln>
                <a:solidFill>
                  <a:prstClr val="black"/>
                </a:solidFill>
                <a:effectLst/>
                <a:uLnTx/>
                <a:uFillTx/>
                <a:latin typeface="Calibri"/>
                <a:ea typeface="Calibri"/>
                <a:cs typeface="Segoe UI"/>
              </a:rPr>
              <a:t>"Unmet: North Carolina's Disability Crisis" with further discussion following.</a:t>
            </a:r>
            <a:endParaRPr kumimoji="0" lang="en-US" sz="1600" b="0" i="0" u="none" strike="noStrike" kern="1200" cap="none" spc="0" normalizeH="0" baseline="0" noProof="0">
              <a:ln>
                <a:noFill/>
              </a:ln>
              <a:solidFill>
                <a:prstClr val="black"/>
              </a:solidFill>
              <a:effectLst/>
              <a:uLnTx/>
              <a:uFillTx/>
              <a:latin typeface="Calibri"/>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2333"/>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32333"/>
                </a:solidFill>
                <a:effectLst/>
                <a:uLnTx/>
                <a:uFillTx/>
                <a:latin typeface="Calibri" panose="020F0502020204030204"/>
                <a:ea typeface="+mn-ea"/>
                <a:cs typeface="+mn-cs"/>
              </a:rPr>
              <a:t>In the </a:t>
            </a:r>
            <a:r>
              <a:rPr kumimoji="0" lang="en-US" sz="1600" b="0" i="0" u="none" strike="noStrike" kern="1200" cap="none" spc="0" normalizeH="0" baseline="0" noProof="0">
                <a:ln>
                  <a:noFill/>
                </a:ln>
                <a:solidFill>
                  <a:srgbClr val="232333"/>
                </a:solidFill>
                <a:effectLst/>
                <a:uLnTx/>
                <a:uFillTx/>
                <a:latin typeface="Calibri" panose="020F0502020204030204"/>
                <a:ea typeface="+mn-ea"/>
                <a:cs typeface="+mn-cs"/>
                <a:hlinkClick r:id="rId4"/>
              </a:rPr>
              <a:t>Inclusion Works Lunch &amp; Learn</a:t>
            </a:r>
            <a:r>
              <a:rPr kumimoji="0" lang="en-US" sz="1600" b="0" i="0" u="none" strike="noStrike" kern="1200" cap="none" spc="0" normalizeH="0" baseline="0" noProof="0">
                <a:ln>
                  <a:noFill/>
                </a:ln>
                <a:solidFill>
                  <a:srgbClr val="232333"/>
                </a:solidFill>
                <a:effectLst/>
                <a:uLnTx/>
                <a:uFillTx/>
                <a:latin typeface="Calibri" panose="020F0502020204030204"/>
                <a:ea typeface="+mn-ea"/>
                <a:cs typeface="+mn-cs"/>
              </a:rPr>
              <a:t> on </a:t>
            </a:r>
            <a:r>
              <a:rPr kumimoji="0" lang="en-US" sz="1600" b="1" i="0" u="none" strike="noStrike" kern="1200" cap="none" spc="0" normalizeH="0" baseline="0" noProof="0">
                <a:ln>
                  <a:noFill/>
                </a:ln>
                <a:solidFill>
                  <a:srgbClr val="4A66AC"/>
                </a:solidFill>
                <a:effectLst/>
                <a:uLnTx/>
                <a:uFillTx/>
                <a:latin typeface="Calibri" panose="020F0502020204030204"/>
                <a:ea typeface="+mn-ea"/>
                <a:cs typeface="+mn-cs"/>
              </a:rPr>
              <a:t>March 25th</a:t>
            </a:r>
            <a:r>
              <a:rPr kumimoji="0" lang="en-US" sz="1600" b="0" i="0" u="none" strike="noStrike" kern="1200" cap="none" spc="0" normalizeH="0" baseline="0" noProof="0">
                <a:ln>
                  <a:noFill/>
                </a:ln>
                <a:solidFill>
                  <a:srgbClr val="232333"/>
                </a:solidFill>
                <a:effectLst/>
                <a:uLnTx/>
                <a:uFillTx/>
                <a:latin typeface="Calibri" panose="020F0502020204030204"/>
                <a:ea typeface="+mn-ea"/>
                <a:cs typeface="+mn-cs"/>
              </a:rPr>
              <a:t>, we will discuss best practices to support individuals with intellectual and developmental disabilities (I/DD) and Traumatic Brain Injury (TBI) on their path to achieving Competitive Integrated Employment (CIE).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10" name="TextBox 9">
            <a:extLst>
              <a:ext uri="{FF2B5EF4-FFF2-40B4-BE49-F238E27FC236}">
                <a16:creationId xmlns:a16="http://schemas.microsoft.com/office/drawing/2014/main" id="{F9228571-B3A5-7FC6-13A8-666588494719}"/>
              </a:ext>
            </a:extLst>
          </p:cNvPr>
          <p:cNvSpPr txBox="1"/>
          <p:nvPr/>
        </p:nvSpPr>
        <p:spPr>
          <a:xfrm>
            <a:off x="7628023" y="1953209"/>
            <a:ext cx="387176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Arial"/>
              </a:rPr>
              <a:t>Want to know more?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Arial"/>
              </a:rPr>
              <a:t>Join these Lunch &amp; Learns!</a:t>
            </a:r>
          </a:p>
        </p:txBody>
      </p:sp>
    </p:spTree>
    <p:extLst>
      <p:ext uri="{BB962C8B-B14F-4D97-AF65-F5344CB8AC3E}">
        <p14:creationId xmlns:p14="http://schemas.microsoft.com/office/powerpoint/2010/main" val="309245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58E7-F281-5C97-EE94-98A09B51FA30}"/>
              </a:ext>
            </a:extLst>
          </p:cNvPr>
          <p:cNvSpPr>
            <a:spLocks noGrp="1"/>
          </p:cNvSpPr>
          <p:nvPr>
            <p:ph type="title"/>
          </p:nvPr>
        </p:nvSpPr>
        <p:spPr>
          <a:xfrm>
            <a:off x="395621" y="597077"/>
            <a:ext cx="10814658" cy="548640"/>
          </a:xfrm>
        </p:spPr>
        <p:txBody>
          <a:bodyPr vert="horz" lIns="91440" tIns="45720" rIns="91440" bIns="45720" rtlCol="0" anchor="ctr">
            <a:normAutofit fontScale="90000"/>
          </a:bodyPr>
          <a:lstStyle/>
          <a:p>
            <a:r>
              <a:rPr lang="en-US" sz="3600">
                <a:latin typeface="+mn-lt"/>
                <a:ea typeface="+mj-ea"/>
                <a:cs typeface="+mj-cs"/>
              </a:rPr>
              <a:t>The Statewide Peer Warmline Launched on 2/20!</a:t>
            </a:r>
            <a:br>
              <a:rPr lang="en-US" sz="3600" u="sng">
                <a:solidFill>
                  <a:schemeClr val="tx2"/>
                </a:solidFill>
                <a:latin typeface="+mn-lt"/>
                <a:ea typeface="+mj-ea"/>
                <a:cs typeface="+mj-cs"/>
              </a:rPr>
            </a:br>
            <a:endParaRPr lang="en-US" sz="3600" b="0" u="sng">
              <a:solidFill>
                <a:schemeClr val="tx2"/>
              </a:solidFill>
              <a:latin typeface="+mn-lt"/>
              <a:ea typeface="+mj-ea"/>
              <a:cs typeface="Calibri"/>
            </a:endParaRPr>
          </a:p>
        </p:txBody>
      </p:sp>
      <p:sp>
        <p:nvSpPr>
          <p:cNvPr id="12" name="Content Placeholder 7">
            <a:extLst>
              <a:ext uri="{FF2B5EF4-FFF2-40B4-BE49-F238E27FC236}">
                <a16:creationId xmlns:a16="http://schemas.microsoft.com/office/drawing/2014/main" id="{5D6E47D4-8548-B0AA-61A4-C7EB34FD677D}"/>
              </a:ext>
            </a:extLst>
          </p:cNvPr>
          <p:cNvSpPr>
            <a:spLocks noGrp="1"/>
          </p:cNvSpPr>
          <p:nvPr>
            <p:ph type="body" sz="quarter" idx="10"/>
          </p:nvPr>
        </p:nvSpPr>
        <p:spPr>
          <a:xfrm>
            <a:off x="298492" y="1272255"/>
            <a:ext cx="6262978" cy="5147952"/>
          </a:xfrm>
          <a:ln w="19050">
            <a:solidFill>
              <a:schemeClr val="bg1"/>
            </a:solidFill>
          </a:ln>
        </p:spPr>
        <p:txBody>
          <a:bodyPr vert="horz" lIns="91440" tIns="45720" rIns="91440" bIns="45720" rtlCol="0" anchor="t">
            <a:normAutofit fontScale="92500" lnSpcReduction="20000"/>
          </a:bodyPr>
          <a:lstStyle/>
          <a:p>
            <a:r>
              <a:rPr lang="en-US" sz="2400" b="0">
                <a:latin typeface="+mn-lt"/>
                <a:ea typeface="+mn-ea"/>
                <a:cs typeface="Calibri"/>
              </a:rPr>
              <a:t>People are calling 988 looking for support and resources.</a:t>
            </a:r>
          </a:p>
          <a:p>
            <a:pPr marL="575945" lvl="1" indent="-233045"/>
            <a:r>
              <a:rPr lang="en-US" sz="2400" b="0">
                <a:latin typeface="+mn-lt"/>
                <a:ea typeface="+mn-ea"/>
                <a:cs typeface="Calibri"/>
              </a:rPr>
              <a:t>40% of people are repeat callers</a:t>
            </a:r>
          </a:p>
          <a:p>
            <a:pPr marL="575945" lvl="1" indent="-233045"/>
            <a:endParaRPr lang="en-US" sz="2400" b="0">
              <a:latin typeface="+mn-lt"/>
              <a:ea typeface="+mn-ea"/>
              <a:cs typeface="Calibri"/>
            </a:endParaRPr>
          </a:p>
          <a:p>
            <a:r>
              <a:rPr lang="en-US" sz="2400">
                <a:latin typeface="+mn-lt"/>
                <a:ea typeface="+mn-ea"/>
                <a:cs typeface="Calibri"/>
              </a:rPr>
              <a:t>The Peer Line is open 24/7/365</a:t>
            </a:r>
          </a:p>
          <a:p>
            <a:pPr marL="575945" lvl="1" indent="-233045">
              <a:buFont typeface="Franklin Gothic Medium" panose="020B0604020202020204" pitchFamily="34" charset="0"/>
              <a:buChar char="−"/>
            </a:pPr>
            <a:endParaRPr lang="en-US" sz="2400" b="0">
              <a:latin typeface="+mn-lt"/>
              <a:ea typeface="+mn-ea"/>
              <a:cs typeface="Calibri"/>
            </a:endParaRPr>
          </a:p>
          <a:p>
            <a:r>
              <a:rPr lang="en-US" sz="2400">
                <a:latin typeface="+mn-lt"/>
                <a:ea typeface="+mn-ea"/>
                <a:cs typeface="Calibri"/>
              </a:rPr>
              <a:t>People can call the Peer Warmline Directly OR 988 can do a warm transfer</a:t>
            </a:r>
            <a:endParaRPr lang="en-US" sz="2400">
              <a:latin typeface="Calibri"/>
              <a:ea typeface="+mn-ea"/>
            </a:endParaRPr>
          </a:p>
          <a:p>
            <a:endParaRPr lang="en-US" sz="2400" b="0">
              <a:latin typeface="+mn-lt"/>
              <a:ea typeface="+mn-ea"/>
              <a:cs typeface="Calibri"/>
            </a:endParaRPr>
          </a:p>
          <a:p>
            <a:r>
              <a:rPr lang="en-US" sz="2400" b="0">
                <a:latin typeface="+mn-lt"/>
                <a:ea typeface="+mn-ea"/>
                <a:cs typeface="Calibri"/>
              </a:rPr>
              <a:t>Peer Support Specialists are people living in recovery with a mental illness and/or substance use disorder</a:t>
            </a:r>
            <a:endParaRPr lang="en-US" sz="2400">
              <a:ea typeface="+mn-ea"/>
            </a:endParaRPr>
          </a:p>
          <a:p>
            <a:pPr marL="575945" lvl="1" indent="-233045"/>
            <a:r>
              <a:rPr lang="en-US" sz="2400" b="0">
                <a:latin typeface="+mn-lt"/>
                <a:ea typeface="+mn-ea"/>
                <a:cs typeface="Calibri"/>
              </a:rPr>
              <a:t> offer non-clinical support and resources to those who reach out</a:t>
            </a:r>
          </a:p>
          <a:p>
            <a:pPr marL="575945" lvl="1" indent="-233045"/>
            <a:r>
              <a:rPr lang="en-US" sz="2400" b="0">
                <a:latin typeface="+mn-lt"/>
                <a:ea typeface="+mn-ea"/>
                <a:cs typeface="Calibri"/>
              </a:rPr>
              <a:t> offer a unique perspective of shared experiences</a:t>
            </a:r>
          </a:p>
          <a:p>
            <a:pPr marL="342900" lvl="1" indent="0">
              <a:buNone/>
            </a:pPr>
            <a:endParaRPr lang="en-US" sz="2400" b="0">
              <a:latin typeface="+mn-lt"/>
              <a:ea typeface="+mn-ea"/>
              <a:cs typeface="Calibri"/>
            </a:endParaRPr>
          </a:p>
          <a:p>
            <a:pPr marL="228282" indent="-233045"/>
            <a:r>
              <a:rPr lang="en-US" sz="2400" b="0">
                <a:latin typeface="+mn-lt"/>
                <a:ea typeface="+mn-ea"/>
                <a:cs typeface="Calibri"/>
              </a:rPr>
              <a:t>Read the press release </a:t>
            </a:r>
            <a:r>
              <a:rPr lang="en-US" sz="2400" b="0">
                <a:latin typeface="+mn-lt"/>
                <a:ea typeface="+mn-ea"/>
                <a:cs typeface="Calibri"/>
                <a:hlinkClick r:id="rId2"/>
              </a:rPr>
              <a:t>here</a:t>
            </a:r>
            <a:r>
              <a:rPr lang="en-US" sz="2400" b="0">
                <a:latin typeface="+mn-lt"/>
                <a:ea typeface="+mn-ea"/>
                <a:cs typeface="Calibri"/>
              </a:rPr>
              <a:t>!</a:t>
            </a:r>
          </a:p>
          <a:p>
            <a:pPr marL="342900" lvl="1" indent="0">
              <a:buNone/>
            </a:pPr>
            <a:endParaRPr lang="en-US" sz="2400" b="0">
              <a:latin typeface="+mn-lt"/>
              <a:ea typeface="+mn-ea"/>
              <a:cs typeface="Calibri"/>
            </a:endParaRPr>
          </a:p>
          <a:p>
            <a:pPr marL="342900" lvl="1" indent="0">
              <a:buNone/>
            </a:pPr>
            <a:endParaRPr lang="en-US" b="0">
              <a:latin typeface="+mn-lt"/>
              <a:ea typeface="+mn-ea"/>
              <a:cs typeface="Calibri"/>
            </a:endParaRPr>
          </a:p>
          <a:p>
            <a:pPr marL="575945" lvl="1" indent="-233045"/>
            <a:endParaRPr lang="en-US" b="0">
              <a:latin typeface="+mn-lt"/>
              <a:ea typeface="+mn-ea"/>
              <a:cs typeface="Calibri"/>
            </a:endParaRPr>
          </a:p>
          <a:p>
            <a:pPr marL="575945" lvl="1" indent="-233045"/>
            <a:endParaRPr lang="en-US" b="0">
              <a:latin typeface="+mn-lt"/>
              <a:ea typeface="+mn-ea"/>
              <a:cs typeface="Calibri"/>
            </a:endParaRPr>
          </a:p>
          <a:p>
            <a:pPr marL="342900" lvl="1" indent="0">
              <a:buNone/>
            </a:pPr>
            <a:endParaRPr lang="en-US" b="0">
              <a:latin typeface="+mn-lt"/>
              <a:ea typeface="+mn-ea"/>
              <a:cs typeface="Arial"/>
            </a:endParaRPr>
          </a:p>
        </p:txBody>
      </p:sp>
      <p:pic>
        <p:nvPicPr>
          <p:cNvPr id="5" name="Picture 4" descr="Text&#10;&#10;Description automatically generated with medium confidence">
            <a:extLst>
              <a:ext uri="{FF2B5EF4-FFF2-40B4-BE49-F238E27FC236}">
                <a16:creationId xmlns:a16="http://schemas.microsoft.com/office/drawing/2014/main" id="{ED02577A-3E60-C56D-44C7-0C6C13E36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3715" y="1018560"/>
            <a:ext cx="4002664" cy="1371558"/>
          </a:xfrm>
          <a:prstGeom prst="rect">
            <a:avLst/>
          </a:prstGeom>
        </p:spPr>
      </p:pic>
      <p:pic>
        <p:nvPicPr>
          <p:cNvPr id="3" name="Picture 2">
            <a:extLst>
              <a:ext uri="{FF2B5EF4-FFF2-40B4-BE49-F238E27FC236}">
                <a16:creationId xmlns:a16="http://schemas.microsoft.com/office/drawing/2014/main" id="{97D4B826-80BD-6224-D33F-848ECF070F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1719" y="2707421"/>
            <a:ext cx="4834660" cy="332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5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30852-A976-B5E9-C514-E3D793DFC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A58AB-0130-62D1-156E-733A60AC478A}"/>
              </a:ext>
            </a:extLst>
          </p:cNvPr>
          <p:cNvSpPr>
            <a:spLocks noGrp="1"/>
          </p:cNvSpPr>
          <p:nvPr>
            <p:ph type="title"/>
          </p:nvPr>
        </p:nvSpPr>
        <p:spPr>
          <a:xfrm>
            <a:off x="1502229" y="2090024"/>
            <a:ext cx="9187542" cy="548640"/>
          </a:xfrm>
        </p:spPr>
        <p:txBody>
          <a:bodyPr/>
          <a:lstStyle/>
          <a:p>
            <a:pPr algn="ctr"/>
            <a:r>
              <a:rPr lang="en-US" sz="6600" b="0">
                <a:solidFill>
                  <a:schemeClr val="bg2">
                    <a:lumMod val="25000"/>
                  </a:schemeClr>
                </a:solidFill>
                <a:latin typeface="+mn-lt"/>
                <a:cs typeface="Arial"/>
              </a:rPr>
              <a:t>Brief Overview of Child Behavioral Health Investments</a:t>
            </a:r>
            <a:endParaRPr lang="en-US" sz="6600" b="0">
              <a:solidFill>
                <a:schemeClr val="bg2">
                  <a:lumMod val="25000"/>
                </a:schemeClr>
              </a:solidFill>
            </a:endParaRPr>
          </a:p>
        </p:txBody>
      </p:sp>
    </p:spTree>
    <p:extLst>
      <p:ext uri="{BB962C8B-B14F-4D97-AF65-F5344CB8AC3E}">
        <p14:creationId xmlns:p14="http://schemas.microsoft.com/office/powerpoint/2010/main" val="446116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996a1a-cb21-4fd3-ba8a-fee182ca675c">
      <Terms xmlns="http://schemas.microsoft.com/office/infopath/2007/PartnerControls"/>
    </lcf76f155ced4ddcb4097134ff3c332f>
    <TaxCatchAll xmlns="5072df8a-a6b7-4756-ac33-601b73d92256" xsi:nil="true"/>
    <SharedWithUsers xmlns="5072df8a-a6b7-4756-ac33-601b73d92256">
      <UserInfo>
        <DisplayName>Meade, Jennifer</DisplayName>
        <AccountId>339</AccountId>
        <AccountType/>
      </UserInfo>
      <UserInfo>
        <DisplayName>Visconti, Katherine</DisplayName>
        <AccountId>749</AccountId>
        <AccountType/>
      </UserInfo>
      <UserInfo>
        <DisplayName>atraube@manatt.com</DisplayName>
        <AccountId>769</AccountId>
        <AccountType/>
      </UserInfo>
      <UserInfo>
        <DisplayName>Govender, Ahimsa</DisplayName>
        <AccountId>771</AccountId>
        <AccountType/>
      </UserInfo>
      <UserInfo>
        <DisplayName>Brown, Erica</DisplayName>
        <AccountId>772</AccountId>
        <AccountType/>
      </UserInfo>
      <UserInfo>
        <DisplayName>Rains, Jacob</DisplayName>
        <AccountId>728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61DD52E56AF54291AB2A9582933B0D" ma:contentTypeVersion="15" ma:contentTypeDescription="Create a new document." ma:contentTypeScope="" ma:versionID="6d7fbbc16d60328130328914bb40a377">
  <xsd:schema xmlns:xsd="http://www.w3.org/2001/XMLSchema" xmlns:xs="http://www.w3.org/2001/XMLSchema" xmlns:p="http://schemas.microsoft.com/office/2006/metadata/properties" xmlns:ns2="25996a1a-cb21-4fd3-ba8a-fee182ca675c" xmlns:ns3="5072df8a-a6b7-4756-ac33-601b73d92256" targetNamespace="http://schemas.microsoft.com/office/2006/metadata/properties" ma:root="true" ma:fieldsID="de870aff4dce38ee53676ad715ff7e01" ns2:_="" ns3:_="">
    <xsd:import namespace="25996a1a-cb21-4fd3-ba8a-fee182ca675c"/>
    <xsd:import namespace="5072df8a-a6b7-4756-ac33-601b73d922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96a1a-cb21-4fd3-ba8a-fee182ca6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72df8a-a6b7-4756-ac33-601b73d922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cb8f43a-fdd4-4dcc-b5d3-67afbc07d60a}" ma:internalName="TaxCatchAll" ma:showField="CatchAllData" ma:web="5072df8a-a6b7-4756-ac33-601b73d922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35D1E5-0260-4BC4-950B-E5A5CCC3F832}">
  <ds:schemaRefs>
    <ds:schemaRef ds:uri="http://schemas.microsoft.com/sharepoint/v3/contenttype/forms"/>
  </ds:schemaRefs>
</ds:datastoreItem>
</file>

<file path=customXml/itemProps2.xml><?xml version="1.0" encoding="utf-8"?>
<ds:datastoreItem xmlns:ds="http://schemas.openxmlformats.org/officeDocument/2006/customXml" ds:itemID="{FD6AE6E0-1872-45B1-A902-C3F64A1DC6F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072df8a-a6b7-4756-ac33-601b73d92256"/>
    <ds:schemaRef ds:uri="25996a1a-cb21-4fd3-ba8a-fee182ca675c"/>
    <ds:schemaRef ds:uri="http://www.w3.org/XML/1998/namespace"/>
    <ds:schemaRef ds:uri="http://purl.org/dc/dcmitype/"/>
  </ds:schemaRefs>
</ds:datastoreItem>
</file>

<file path=customXml/itemProps3.xml><?xml version="1.0" encoding="utf-8"?>
<ds:datastoreItem xmlns:ds="http://schemas.openxmlformats.org/officeDocument/2006/customXml" ds:itemID="{EC1DD8D1-6556-41FC-8C89-5E3F4664AAD3}">
  <ds:schemaRefs>
    <ds:schemaRef ds:uri="25996a1a-cb21-4fd3-ba8a-fee182ca675c"/>
    <ds:schemaRef ds:uri="5072df8a-a6b7-4756-ac33-601b73d922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3237</Words>
  <Application>Microsoft Office PowerPoint</Application>
  <PresentationFormat>Widescreen</PresentationFormat>
  <Paragraphs>351</Paragraphs>
  <Slides>30</Slides>
  <Notes>6</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30</vt:i4>
      </vt:variant>
    </vt:vector>
  </HeadingPairs>
  <TitlesOfParts>
    <vt:vector size="52" baseType="lpstr">
      <vt:lpstr>Arial</vt:lpstr>
      <vt:lpstr>Arial Unicode MS</vt:lpstr>
      <vt:lpstr>Calibri</vt:lpstr>
      <vt:lpstr>Calibri Light</vt:lpstr>
      <vt:lpstr>Courier New</vt:lpstr>
      <vt:lpstr>Franklin Gothic Demi Cond</vt:lpstr>
      <vt:lpstr>Franklin Gothic Medium</vt:lpstr>
      <vt:lpstr>Franklin Gothic Medium Cond</vt:lpstr>
      <vt:lpstr>Gotham Bold</vt:lpstr>
      <vt:lpstr>Helvetica</vt:lpstr>
      <vt:lpstr>Libre Franklin</vt:lpstr>
      <vt:lpstr>Libre Franklin Medium</vt:lpstr>
      <vt:lpstr>Segoe UI</vt:lpstr>
      <vt:lpstr>Wingdings</vt:lpstr>
      <vt:lpstr>1_Office Theme</vt:lpstr>
      <vt:lpstr>2_Office Theme</vt:lpstr>
      <vt:lpstr>8_Office Theme</vt:lpstr>
      <vt:lpstr>10_Office Theme</vt:lpstr>
      <vt:lpstr>6_Office Theme</vt:lpstr>
      <vt:lpstr>4_Office Theme</vt:lpstr>
      <vt:lpstr>5_Office Theme</vt:lpstr>
      <vt:lpstr>7_office theme</vt:lpstr>
      <vt:lpstr>SCFAC Updates​</vt:lpstr>
      <vt:lpstr>Agenda</vt:lpstr>
      <vt:lpstr>MH/SU/IDD/TBI System Announcements &amp; Updates </vt:lpstr>
      <vt:lpstr>March Community Collaboration  Topic: Child Behavioral Health</vt:lpstr>
      <vt:lpstr>PowerPoint Presentation</vt:lpstr>
      <vt:lpstr>Brain Injury Awareness Month</vt:lpstr>
      <vt:lpstr>Intellectual and Developmental Disabilities Awareness Month</vt:lpstr>
      <vt:lpstr>The Statewide Peer Warmline Launched on 2/20! </vt:lpstr>
      <vt:lpstr>Brief Overview of Child Behavioral Health Investments</vt:lpstr>
      <vt:lpstr>Funded Budget Provisions By Topic </vt:lpstr>
      <vt:lpstr>$80M Investment in Behavioral Health for Children</vt:lpstr>
      <vt:lpstr>PowerPoint Presentation</vt:lpstr>
      <vt:lpstr>Payment to Support Relatives &amp; Family Members Who Step in to Care for Children in Need </vt:lpstr>
      <vt:lpstr>The Child Behavioral Health Dashboard Launched on 2/1!</vt:lpstr>
      <vt:lpstr>Child Behavioral Health Dashboard</vt:lpstr>
      <vt:lpstr>PowerPoint Presentation</vt:lpstr>
      <vt:lpstr>DMHDDSUS’ Role in Strengthening the Child Behavioral Health Residential System</vt:lpstr>
      <vt:lpstr>NC Child Behavioral Health Residential Service Array: Current State</vt:lpstr>
      <vt:lpstr> Residential Treatment Availability Creates Challenges  </vt:lpstr>
      <vt:lpstr>PowerPoint Presentation</vt:lpstr>
      <vt:lpstr>Reminder: NEW Child Behavioral Health Advisory Committee</vt:lpstr>
      <vt:lpstr>Non-Law-Enforcement Transportation (NLET)</vt:lpstr>
      <vt:lpstr>North Carolina’s Crisis Continuum</vt:lpstr>
      <vt:lpstr>Behavioral Health Budget Provisions </vt:lpstr>
      <vt:lpstr>NLET Pilot Program</vt:lpstr>
      <vt:lpstr>NLET Pilot Program: Summary </vt:lpstr>
      <vt:lpstr>NLET Pilot Program: Draft Design</vt:lpstr>
      <vt:lpstr>NLET Pilot Program: Draft Design</vt:lpstr>
      <vt:lpstr>NLET Pilot Program: Draft Design</vt:lpstr>
      <vt:lpstr>NLET Pilot Program: Feedback Requested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Harward, Stacey</cp:lastModifiedBy>
  <cp:revision>1</cp:revision>
  <dcterms:created xsi:type="dcterms:W3CDTF">2024-03-06T14:26:59Z</dcterms:created>
  <dcterms:modified xsi:type="dcterms:W3CDTF">2024-06-06T13:13:55Z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0x0101001061DD52E56AF54291AB2A9582933B0D</vt:lpwstr>
  </property>
  <property fmtid="{D5CDD505-2E9C-101B-9397-08002B2CF9AE}" pid="3" name="MediaServiceImageTags">
    <vt:lpwstr/>
  </property>
</Properties>
</file>